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87" r:id="rId3"/>
    <p:sldId id="391" r:id="rId4"/>
    <p:sldId id="368" r:id="rId5"/>
    <p:sldId id="369" r:id="rId6"/>
    <p:sldId id="392" r:id="rId7"/>
    <p:sldId id="386" r:id="rId8"/>
    <p:sldId id="393" r:id="rId9"/>
    <p:sldId id="362" r:id="rId10"/>
    <p:sldId id="363" r:id="rId11"/>
    <p:sldId id="371" r:id="rId12"/>
    <p:sldId id="372" r:id="rId13"/>
    <p:sldId id="374" r:id="rId14"/>
    <p:sldId id="375" r:id="rId15"/>
    <p:sldId id="373" r:id="rId16"/>
    <p:sldId id="376" r:id="rId17"/>
    <p:sldId id="380" r:id="rId18"/>
    <p:sldId id="381" r:id="rId19"/>
    <p:sldId id="394" r:id="rId20"/>
    <p:sldId id="382" r:id="rId21"/>
    <p:sldId id="383" r:id="rId22"/>
    <p:sldId id="389" r:id="rId23"/>
    <p:sldId id="385" r:id="rId24"/>
  </p:sldIdLst>
  <p:sldSz cx="12192000" cy="6858000"/>
  <p:notesSz cx="9942513" cy="681037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Μεσαίο στυλ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Φωτεινό στυλ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Φωτεινό στυλ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Φωτεινό στυλ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259" autoAdjust="0"/>
  </p:normalViewPr>
  <p:slideViewPr>
    <p:cSldViewPr snapToGrid="0">
      <p:cViewPr varScale="1">
        <p:scale>
          <a:sx n="83" d="100"/>
          <a:sy n="83" d="100"/>
        </p:scale>
        <p:origin x="16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315DA3-A8D6-49C1-82A5-CFD38F362AD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FFF793CD-ED87-40B0-B6BE-7EB1A1031EE2}">
      <dgm:prSet phldrT="[Κείμενο]" custT="1">
        <dgm:style>
          <a:lnRef idx="2">
            <a:schemeClr val="dk1"/>
          </a:lnRef>
          <a:fillRef idx="1">
            <a:schemeClr val="lt1"/>
          </a:fillRef>
          <a:effectRef idx="0">
            <a:schemeClr val="dk1"/>
          </a:effectRef>
          <a:fontRef idx="minor">
            <a:schemeClr val="dk1"/>
          </a:fontRef>
        </dgm:style>
      </dgm:prSet>
      <dgm:spPr/>
      <dgm:t>
        <a:bodyPr/>
        <a:lstStyle/>
        <a:p>
          <a:pPr>
            <a:buNone/>
          </a:pPr>
          <a:r>
            <a:rPr lang="el-GR" sz="2000" dirty="0">
              <a:latin typeface="Calibri" panose="020F0502020204030204" pitchFamily="34" charset="0"/>
              <a:ea typeface="Calibri" panose="020F0502020204030204" pitchFamily="34" charset="0"/>
              <a:cs typeface="Calibri" panose="020F0502020204030204" pitchFamily="34" charset="0"/>
            </a:rPr>
            <a:t>Κοιν.Σ.Επ.</a:t>
          </a:r>
        </a:p>
      </dgm:t>
    </dgm:pt>
    <dgm:pt modelId="{40B9473E-5525-4DD4-8D83-4F75B8F8A8BF}" type="parTrans" cxnId="{6B9B305A-D4DA-4A88-A046-4069E865024D}">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163DD2AA-106E-4119-AFC8-501DD92B5836}" type="sibTrans" cxnId="{6B9B305A-D4DA-4A88-A046-4069E865024D}">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87B308FC-CACD-4FC7-B057-21F1D2FB7C9E}">
      <dgm:prSet phldrT="[Κείμενο]" custT="1">
        <dgm:style>
          <a:lnRef idx="2">
            <a:schemeClr val="dk1"/>
          </a:lnRef>
          <a:fillRef idx="1">
            <a:schemeClr val="lt1"/>
          </a:fillRef>
          <a:effectRef idx="0">
            <a:schemeClr val="dk1"/>
          </a:effectRef>
          <a:fontRef idx="minor">
            <a:schemeClr val="dk1"/>
          </a:fontRef>
        </dgm:style>
      </dgm:prSet>
      <dgm:spPr/>
      <dgm:t>
        <a:bodyPr/>
        <a:lstStyle/>
        <a:p>
          <a:pPr>
            <a:buNone/>
          </a:pPr>
          <a:r>
            <a:rPr lang="el-GR" sz="2000" dirty="0">
              <a:latin typeface="Calibri" panose="020F0502020204030204" pitchFamily="34" charset="0"/>
              <a:ea typeface="Calibri" panose="020F0502020204030204" pitchFamily="34" charset="0"/>
              <a:cs typeface="Calibri" panose="020F0502020204030204" pitchFamily="34" charset="0"/>
            </a:rPr>
            <a:t>Α. Κατηγορία Ένταξης</a:t>
          </a:r>
        </a:p>
      </dgm:t>
    </dgm:pt>
    <dgm:pt modelId="{0A7D6729-2476-4682-8B05-4978443EC50E}" type="parTrans" cxnId="{0CB05F91-BE3A-4281-B8A5-A12533895D06}">
      <dgm:prSet/>
      <dgm:spPr>
        <a:ln>
          <a:solidFill>
            <a:schemeClr val="tx1"/>
          </a:solidFill>
        </a:ln>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297601D2-523E-4B95-8E9A-773D5C65ED78}" type="sibTrans" cxnId="{0CB05F91-BE3A-4281-B8A5-A12533895D06}">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F1E6A67B-6F08-4C25-8417-B26CA3780FCF}">
      <dgm:prSet phldrT="[Κείμενο]" custT="1">
        <dgm:style>
          <a:lnRef idx="2">
            <a:schemeClr val="dk1"/>
          </a:lnRef>
          <a:fillRef idx="1">
            <a:schemeClr val="lt1"/>
          </a:fillRef>
          <a:effectRef idx="0">
            <a:schemeClr val="dk1"/>
          </a:effectRef>
          <a:fontRef idx="minor">
            <a:schemeClr val="dk1"/>
          </a:fontRef>
        </dgm:style>
      </dgm:prSet>
      <dgm:spPr/>
      <dgm:t>
        <a:bodyPr/>
        <a:lstStyle/>
        <a:p>
          <a:pPr>
            <a:buNone/>
          </a:pPr>
          <a:r>
            <a:rPr lang="el-GR" sz="2000" dirty="0">
              <a:latin typeface="Calibri" panose="020F0502020204030204" pitchFamily="34" charset="0"/>
              <a:ea typeface="Calibri" panose="020F0502020204030204" pitchFamily="34" charset="0"/>
              <a:cs typeface="Calibri" panose="020F0502020204030204" pitchFamily="34" charset="0"/>
            </a:rPr>
            <a:t>Β. Συλλογικής &amp; Κοινωνικής Ωφέλειας</a:t>
          </a:r>
        </a:p>
      </dgm:t>
    </dgm:pt>
    <dgm:pt modelId="{826A28BF-7AA4-4E4E-861A-4B60800AA21F}" type="parTrans" cxnId="{AC084603-F1C6-4F10-882E-BAF78D5AD042}">
      <dgm:prSet/>
      <dgm:spPr>
        <a:ln>
          <a:solidFill>
            <a:schemeClr val="tx1"/>
          </a:solidFill>
        </a:ln>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199D0124-4AAC-4932-BBEC-B96E27B82B44}" type="sibTrans" cxnId="{AC084603-F1C6-4F10-882E-BAF78D5AD042}">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8408A58E-6D76-4760-A19F-7AC012B499AB}">
      <dgm:prSet phldrT="[Κείμενο]" custT="1">
        <dgm:style>
          <a:lnRef idx="2">
            <a:schemeClr val="dk1"/>
          </a:lnRef>
          <a:fillRef idx="1">
            <a:schemeClr val="lt1"/>
          </a:fillRef>
          <a:effectRef idx="0">
            <a:schemeClr val="dk1"/>
          </a:effectRef>
          <a:fontRef idx="minor">
            <a:schemeClr val="dk1"/>
          </a:fontRef>
        </dgm:style>
      </dgm:prSet>
      <dgm:spPr/>
      <dgm:t>
        <a:bodyPr anchor="t"/>
        <a:lstStyle/>
        <a:p>
          <a:pPr>
            <a:buNone/>
          </a:pPr>
          <a:r>
            <a:rPr lang="el-GR" sz="1600" dirty="0">
              <a:latin typeface="Calibri" panose="020F0502020204030204" pitchFamily="34" charset="0"/>
              <a:ea typeface="Calibri" panose="020F0502020204030204" pitchFamily="34" charset="0"/>
              <a:cs typeface="Calibri" panose="020F0502020204030204" pitchFamily="34" charset="0"/>
            </a:rPr>
            <a:t>Δραστηριότητες βιώσιμης ανάπτυξης ή παροχή κοινωνικών υπηρεσιών γενικού ενδιαφέροντος.</a:t>
          </a:r>
        </a:p>
      </dgm:t>
    </dgm:pt>
    <dgm:pt modelId="{D9D2FD9D-AF60-46D7-A984-7DC6E20729C3}" type="parTrans" cxnId="{795D0DEB-BE24-4C99-B547-EC79A4DD2486}">
      <dgm:prSet/>
      <dgm:spPr>
        <a:ln>
          <a:solidFill>
            <a:schemeClr val="tx1"/>
          </a:solidFill>
        </a:ln>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EF18E96A-F2E7-4AAC-B02B-232EFA3886F5}" type="sibTrans" cxnId="{795D0DEB-BE24-4C99-B547-EC79A4DD2486}">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A1F0E614-BEE7-47E3-BF54-79DBDDE64A3C}">
      <dgm:prSet phldrT="[Κείμενο]" custT="1">
        <dgm:style>
          <a:lnRef idx="2">
            <a:schemeClr val="dk1"/>
          </a:lnRef>
          <a:fillRef idx="1">
            <a:schemeClr val="lt1"/>
          </a:fillRef>
          <a:effectRef idx="0">
            <a:schemeClr val="dk1"/>
          </a:effectRef>
          <a:fontRef idx="minor">
            <a:schemeClr val="dk1"/>
          </a:fontRef>
        </dgm:style>
      </dgm:prSet>
      <dgm:spPr/>
      <dgm:t>
        <a:bodyPr anchor="t"/>
        <a:lstStyle/>
        <a:p>
          <a:pPr>
            <a:buNone/>
          </a:pPr>
          <a:r>
            <a:rPr lang="el-GR" sz="1600" dirty="0">
              <a:latin typeface="Calibri" panose="020F0502020204030204" pitchFamily="34" charset="0"/>
              <a:ea typeface="Calibri" panose="020F0502020204030204" pitchFamily="34" charset="0"/>
              <a:cs typeface="Calibri" panose="020F0502020204030204" pitchFamily="34" charset="0"/>
            </a:rPr>
            <a:t>Ειδικές Ομάδες Στόχος: Ένταξη. 50% Ελάχιστο ποσοστό μελών/εργαζομένων</a:t>
          </a:r>
        </a:p>
      </dgm:t>
    </dgm:pt>
    <dgm:pt modelId="{3FE145B2-20D5-47A0-A7C0-41FB4A60D0F0}" type="sibTrans" cxnId="{3A4CEB93-D24F-4415-B197-C2861E7E6811}">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9DBA8896-664A-45AB-BEDE-470F34B68261}" type="parTrans" cxnId="{3A4CEB93-D24F-4415-B197-C2861E7E6811}">
      <dgm:prSet/>
      <dgm:spPr>
        <a:ln>
          <a:solidFill>
            <a:schemeClr val="tx1"/>
          </a:solidFill>
        </a:ln>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56FDB350-1432-4F8C-BBC0-0333294663B3}">
      <dgm:prSet phldrT="[Κείμενο]" custT="1">
        <dgm:style>
          <a:lnRef idx="2">
            <a:schemeClr val="dk1"/>
          </a:lnRef>
          <a:fillRef idx="1">
            <a:schemeClr val="lt1"/>
          </a:fillRef>
          <a:effectRef idx="0">
            <a:schemeClr val="dk1"/>
          </a:effectRef>
          <a:fontRef idx="minor">
            <a:schemeClr val="dk1"/>
          </a:fontRef>
        </dgm:style>
      </dgm:prSet>
      <dgm:spPr/>
      <dgm:t>
        <a:bodyPr anchor="t"/>
        <a:lstStyle/>
        <a:p>
          <a:pPr>
            <a:buNone/>
          </a:pPr>
          <a:r>
            <a:rPr lang="el-GR" sz="1600" dirty="0">
              <a:latin typeface="Calibri" panose="020F0502020204030204" pitchFamily="34" charset="0"/>
              <a:ea typeface="Calibri" panose="020F0502020204030204" pitchFamily="34" charset="0"/>
              <a:cs typeface="Calibri" panose="020F0502020204030204" pitchFamily="34" charset="0"/>
            </a:rPr>
            <a:t>Ευάλωτες Ομάδες Στόχος: Ένταξη.</a:t>
          </a:r>
        </a:p>
        <a:p>
          <a:pPr>
            <a:buNone/>
          </a:pPr>
          <a:r>
            <a:rPr lang="el-GR" sz="1600" dirty="0">
              <a:latin typeface="Calibri" panose="020F0502020204030204" pitchFamily="34" charset="0"/>
              <a:ea typeface="Calibri" panose="020F0502020204030204" pitchFamily="34" charset="0"/>
              <a:cs typeface="Calibri" panose="020F0502020204030204" pitchFamily="34" charset="0"/>
            </a:rPr>
            <a:t>30% Ελάχιστο ποσοστό μελών/εργαζομένων</a:t>
          </a:r>
        </a:p>
      </dgm:t>
    </dgm:pt>
    <dgm:pt modelId="{8699EA37-9099-42E7-B321-6A921753FF95}" type="sibTrans" cxnId="{37D02B0E-F9A9-46BF-8EC0-22817D396505}">
      <dgm:prSet/>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9C70CB45-243A-4A88-AA19-31C55CCBE0DE}" type="parTrans" cxnId="{37D02B0E-F9A9-46BF-8EC0-22817D396505}">
      <dgm:prSet/>
      <dgm:spPr>
        <a:ln>
          <a:solidFill>
            <a:schemeClr val="tx1"/>
          </a:solidFill>
        </a:ln>
      </dgm:spPr>
      <dgm:t>
        <a:bodyPr/>
        <a:lstStyle/>
        <a:p>
          <a:endParaRPr lang="el-GR">
            <a:latin typeface="Calibri" panose="020F0502020204030204" pitchFamily="34" charset="0"/>
            <a:ea typeface="Calibri" panose="020F0502020204030204" pitchFamily="34" charset="0"/>
            <a:cs typeface="Calibri" panose="020F0502020204030204" pitchFamily="34" charset="0"/>
          </a:endParaRPr>
        </a:p>
      </dgm:t>
    </dgm:pt>
    <dgm:pt modelId="{2612DA74-E6E4-4B0D-859E-B3E2AFD195D8}" type="pres">
      <dgm:prSet presAssocID="{D0315DA3-A8D6-49C1-82A5-CFD38F362AD0}" presName="hierChild1" presStyleCnt="0">
        <dgm:presLayoutVars>
          <dgm:chPref val="1"/>
          <dgm:dir/>
          <dgm:animOne val="branch"/>
          <dgm:animLvl val="lvl"/>
          <dgm:resizeHandles/>
        </dgm:presLayoutVars>
      </dgm:prSet>
      <dgm:spPr/>
    </dgm:pt>
    <dgm:pt modelId="{0A4A96E4-0B7C-4403-B81C-1CB374555497}" type="pres">
      <dgm:prSet presAssocID="{FFF793CD-ED87-40B0-B6BE-7EB1A1031EE2}" presName="hierRoot1" presStyleCnt="0"/>
      <dgm:spPr/>
    </dgm:pt>
    <dgm:pt modelId="{57A40412-311C-40A7-AB8A-94FB4509EA9D}" type="pres">
      <dgm:prSet presAssocID="{FFF793CD-ED87-40B0-B6BE-7EB1A1031EE2}" presName="composite" presStyleCnt="0"/>
      <dgm:spPr/>
    </dgm:pt>
    <dgm:pt modelId="{15EF5B0B-E79E-4D73-9122-4C192AE60829}" type="pres">
      <dgm:prSet presAssocID="{FFF793CD-ED87-40B0-B6BE-7EB1A1031EE2}" presName="background" presStyleLbl="node0" presStyleIdx="0" presStyleCnt="1">
        <dgm:style>
          <a:lnRef idx="1">
            <a:schemeClr val="dk1"/>
          </a:lnRef>
          <a:fillRef idx="2">
            <a:schemeClr val="dk1"/>
          </a:fillRef>
          <a:effectRef idx="1">
            <a:schemeClr val="dk1"/>
          </a:effectRef>
          <a:fontRef idx="minor">
            <a:schemeClr val="dk1"/>
          </a:fontRef>
        </dgm:style>
      </dgm:prSet>
      <dgm:spPr/>
    </dgm:pt>
    <dgm:pt modelId="{8F69E3F3-9E8B-46C3-B7D3-216C3EC6DF42}" type="pres">
      <dgm:prSet presAssocID="{FFF793CD-ED87-40B0-B6BE-7EB1A1031EE2}" presName="text" presStyleLbl="fgAcc0" presStyleIdx="0" presStyleCnt="1" custScaleY="60630" custLinFactNeighborX="-7241" custLinFactNeighborY="710">
        <dgm:presLayoutVars>
          <dgm:chPref val="3"/>
        </dgm:presLayoutVars>
      </dgm:prSet>
      <dgm:spPr/>
    </dgm:pt>
    <dgm:pt modelId="{03D40411-F4DE-4EB9-ACF7-00C4391E03CD}" type="pres">
      <dgm:prSet presAssocID="{FFF793CD-ED87-40B0-B6BE-7EB1A1031EE2}" presName="hierChild2" presStyleCnt="0"/>
      <dgm:spPr/>
    </dgm:pt>
    <dgm:pt modelId="{A56F76E0-7186-4EFA-BF03-3978E3B72F26}" type="pres">
      <dgm:prSet presAssocID="{0A7D6729-2476-4682-8B05-4978443EC50E}" presName="Name10" presStyleLbl="parChTrans1D2" presStyleIdx="0" presStyleCnt="2"/>
      <dgm:spPr/>
    </dgm:pt>
    <dgm:pt modelId="{5E618E27-6236-4BD6-B360-4AE83198FB17}" type="pres">
      <dgm:prSet presAssocID="{87B308FC-CACD-4FC7-B057-21F1D2FB7C9E}" presName="hierRoot2" presStyleCnt="0"/>
      <dgm:spPr/>
    </dgm:pt>
    <dgm:pt modelId="{036C082D-27A4-4915-A713-18C14E7566F8}" type="pres">
      <dgm:prSet presAssocID="{87B308FC-CACD-4FC7-B057-21F1D2FB7C9E}" presName="composite2" presStyleCnt="0"/>
      <dgm:spPr/>
    </dgm:pt>
    <dgm:pt modelId="{E58FA803-1E73-42C2-AB34-F2F62FA559E6}" type="pres">
      <dgm:prSet presAssocID="{87B308FC-CACD-4FC7-B057-21F1D2FB7C9E}" presName="background2" presStyleLbl="node2" presStyleIdx="0" presStyleCnt="2">
        <dgm:style>
          <a:lnRef idx="1">
            <a:schemeClr val="dk1"/>
          </a:lnRef>
          <a:fillRef idx="2">
            <a:schemeClr val="dk1"/>
          </a:fillRef>
          <a:effectRef idx="1">
            <a:schemeClr val="dk1"/>
          </a:effectRef>
          <a:fontRef idx="minor">
            <a:schemeClr val="dk1"/>
          </a:fontRef>
        </dgm:style>
      </dgm:prSet>
      <dgm:spPr>
        <a:ln/>
      </dgm:spPr>
    </dgm:pt>
    <dgm:pt modelId="{AE89932D-A228-4577-97A6-32518B121880}" type="pres">
      <dgm:prSet presAssocID="{87B308FC-CACD-4FC7-B057-21F1D2FB7C9E}" presName="text2" presStyleLbl="fgAcc2" presStyleIdx="0" presStyleCnt="2" custScaleX="157966" custScaleY="74997" custLinFactNeighborX="-2843" custLinFactNeighborY="-14063">
        <dgm:presLayoutVars>
          <dgm:chPref val="3"/>
        </dgm:presLayoutVars>
      </dgm:prSet>
      <dgm:spPr/>
    </dgm:pt>
    <dgm:pt modelId="{FFBC62B0-DAF2-4B82-84C6-CA4B9E46FA82}" type="pres">
      <dgm:prSet presAssocID="{87B308FC-CACD-4FC7-B057-21F1D2FB7C9E}" presName="hierChild3" presStyleCnt="0"/>
      <dgm:spPr/>
    </dgm:pt>
    <dgm:pt modelId="{57C02C16-C025-4A9C-90A8-70658224CCC4}" type="pres">
      <dgm:prSet presAssocID="{9C70CB45-243A-4A88-AA19-31C55CCBE0DE}" presName="Name17" presStyleLbl="parChTrans1D3" presStyleIdx="0" presStyleCnt="3"/>
      <dgm:spPr/>
    </dgm:pt>
    <dgm:pt modelId="{C4A7EAD2-2E09-4BE3-9F2D-CA05DE637C87}" type="pres">
      <dgm:prSet presAssocID="{56FDB350-1432-4F8C-BBC0-0333294663B3}" presName="hierRoot3" presStyleCnt="0"/>
      <dgm:spPr/>
    </dgm:pt>
    <dgm:pt modelId="{D305AEE9-DA17-4F1A-BC02-10ED0C0A50CB}" type="pres">
      <dgm:prSet presAssocID="{56FDB350-1432-4F8C-BBC0-0333294663B3}" presName="composite3" presStyleCnt="0"/>
      <dgm:spPr/>
    </dgm:pt>
    <dgm:pt modelId="{9E8F71F5-48F0-4DDE-A0AA-966117B3CEC3}" type="pres">
      <dgm:prSet presAssocID="{56FDB350-1432-4F8C-BBC0-0333294663B3}" presName="background3" presStyleLbl="node3" presStyleIdx="0" presStyleCnt="3">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F5B85ADC-4D44-462F-8BDF-B17170793E2B}" type="pres">
      <dgm:prSet presAssocID="{56FDB350-1432-4F8C-BBC0-0333294663B3}" presName="text3" presStyleLbl="fgAcc3" presStyleIdx="0" presStyleCnt="3" custScaleX="137050" custScaleY="99717" custLinFactNeighborX="7963" custLinFactNeighborY="-9945">
        <dgm:presLayoutVars>
          <dgm:chPref val="3"/>
        </dgm:presLayoutVars>
      </dgm:prSet>
      <dgm:spPr/>
    </dgm:pt>
    <dgm:pt modelId="{BEA6D113-F8E7-4047-A213-CF19AE4DEE88}" type="pres">
      <dgm:prSet presAssocID="{56FDB350-1432-4F8C-BBC0-0333294663B3}" presName="hierChild4" presStyleCnt="0"/>
      <dgm:spPr/>
    </dgm:pt>
    <dgm:pt modelId="{5750E267-DA6E-4B40-9F20-84F084ABE871}" type="pres">
      <dgm:prSet presAssocID="{9DBA8896-664A-45AB-BEDE-470F34B68261}" presName="Name17" presStyleLbl="parChTrans1D3" presStyleIdx="1" presStyleCnt="3"/>
      <dgm:spPr/>
    </dgm:pt>
    <dgm:pt modelId="{A2C1B3B6-201C-4A78-8F8B-88DD16951EDD}" type="pres">
      <dgm:prSet presAssocID="{A1F0E614-BEE7-47E3-BF54-79DBDDE64A3C}" presName="hierRoot3" presStyleCnt="0"/>
      <dgm:spPr/>
    </dgm:pt>
    <dgm:pt modelId="{93AEE238-78C7-457E-AD97-A15CAD563013}" type="pres">
      <dgm:prSet presAssocID="{A1F0E614-BEE7-47E3-BF54-79DBDDE64A3C}" presName="composite3" presStyleCnt="0"/>
      <dgm:spPr/>
    </dgm:pt>
    <dgm:pt modelId="{4D21138E-0DC8-47E6-BBEC-512823D2DE8B}" type="pres">
      <dgm:prSet presAssocID="{A1F0E614-BEE7-47E3-BF54-79DBDDE64A3C}" presName="background3" presStyleLbl="node3" presStyleIdx="1" presStyleCnt="3">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5DBDFAD2-47D0-4F3E-977A-A415A06D5E4F}" type="pres">
      <dgm:prSet presAssocID="{A1F0E614-BEE7-47E3-BF54-79DBDDE64A3C}" presName="text3" presStyleLbl="fgAcc3" presStyleIdx="1" presStyleCnt="3" custScaleX="132324" custScaleY="95833" custLinFactNeighborX="6782" custLinFactNeighborY="-10981">
        <dgm:presLayoutVars>
          <dgm:chPref val="3"/>
        </dgm:presLayoutVars>
      </dgm:prSet>
      <dgm:spPr/>
    </dgm:pt>
    <dgm:pt modelId="{F2A3B85F-6E3E-436C-9330-0074DACE845F}" type="pres">
      <dgm:prSet presAssocID="{A1F0E614-BEE7-47E3-BF54-79DBDDE64A3C}" presName="hierChild4" presStyleCnt="0"/>
      <dgm:spPr/>
    </dgm:pt>
    <dgm:pt modelId="{F616B9C1-46D9-4885-94CF-795B7DB533FF}" type="pres">
      <dgm:prSet presAssocID="{826A28BF-7AA4-4E4E-861A-4B60800AA21F}" presName="Name10" presStyleLbl="parChTrans1D2" presStyleIdx="1" presStyleCnt="2"/>
      <dgm:spPr/>
    </dgm:pt>
    <dgm:pt modelId="{D709C1F5-7B4E-4BED-91D3-704FFC6D7550}" type="pres">
      <dgm:prSet presAssocID="{F1E6A67B-6F08-4C25-8417-B26CA3780FCF}" presName="hierRoot2" presStyleCnt="0"/>
      <dgm:spPr/>
    </dgm:pt>
    <dgm:pt modelId="{81C2DD5C-D907-4644-9C01-57B85A5B46B2}" type="pres">
      <dgm:prSet presAssocID="{F1E6A67B-6F08-4C25-8417-B26CA3780FCF}" presName="composite2" presStyleCnt="0"/>
      <dgm:spPr/>
    </dgm:pt>
    <dgm:pt modelId="{B778615F-B72B-4669-9A38-A360488E5069}" type="pres">
      <dgm:prSet presAssocID="{F1E6A67B-6F08-4C25-8417-B26CA3780FCF}" presName="background2" presStyleLbl="node2" presStyleIdx="1" presStyleCnt="2">
        <dgm:style>
          <a:lnRef idx="1">
            <a:schemeClr val="dk1"/>
          </a:lnRef>
          <a:fillRef idx="2">
            <a:schemeClr val="dk1"/>
          </a:fillRef>
          <a:effectRef idx="1">
            <a:schemeClr val="dk1"/>
          </a:effectRef>
          <a:fontRef idx="minor">
            <a:schemeClr val="dk1"/>
          </a:fontRef>
        </dgm:style>
      </dgm:prSet>
      <dgm:spPr/>
    </dgm:pt>
    <dgm:pt modelId="{80BBDBBA-08BD-4A79-A21A-CEC500AAA87E}" type="pres">
      <dgm:prSet presAssocID="{F1E6A67B-6F08-4C25-8417-B26CA3780FCF}" presName="text2" presStyleLbl="fgAcc2" presStyleIdx="1" presStyleCnt="2" custScaleX="239161" custLinFactNeighborX="23988" custLinFactNeighborY="-16329">
        <dgm:presLayoutVars>
          <dgm:chPref val="3"/>
        </dgm:presLayoutVars>
      </dgm:prSet>
      <dgm:spPr/>
    </dgm:pt>
    <dgm:pt modelId="{2E9C1757-075A-4DEB-8994-7B017811D3EF}" type="pres">
      <dgm:prSet presAssocID="{F1E6A67B-6F08-4C25-8417-B26CA3780FCF}" presName="hierChild3" presStyleCnt="0"/>
      <dgm:spPr/>
    </dgm:pt>
    <dgm:pt modelId="{87E28499-2B61-4C6A-9434-6ADD5111AE84}" type="pres">
      <dgm:prSet presAssocID="{D9D2FD9D-AF60-46D7-A984-7DC6E20729C3}" presName="Name17" presStyleLbl="parChTrans1D3" presStyleIdx="2" presStyleCnt="3"/>
      <dgm:spPr/>
    </dgm:pt>
    <dgm:pt modelId="{6CAF355F-A2F9-45B5-8E4D-788EC707DECF}" type="pres">
      <dgm:prSet presAssocID="{8408A58E-6D76-4760-A19F-7AC012B499AB}" presName="hierRoot3" presStyleCnt="0"/>
      <dgm:spPr/>
    </dgm:pt>
    <dgm:pt modelId="{D12ADB9A-B026-477F-8697-7E4152B1565B}" type="pres">
      <dgm:prSet presAssocID="{8408A58E-6D76-4760-A19F-7AC012B499AB}" presName="composite3" presStyleCnt="0"/>
      <dgm:spPr/>
    </dgm:pt>
    <dgm:pt modelId="{8F3DAC67-ACB6-4FDA-AEDB-04353C0653DF}" type="pres">
      <dgm:prSet presAssocID="{8408A58E-6D76-4760-A19F-7AC012B499AB}" presName="background3" presStyleLbl="node3" presStyleIdx="2" presStyleCnt="3">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FF8DA8F5-8D21-453C-9A26-B1FB26959DAF}" type="pres">
      <dgm:prSet presAssocID="{8408A58E-6D76-4760-A19F-7AC012B499AB}" presName="text3" presStyleLbl="fgAcc3" presStyleIdx="2" presStyleCnt="3" custScaleX="133518" custScaleY="108931" custLinFactNeighborX="24884" custLinFactNeighborY="-31071">
        <dgm:presLayoutVars>
          <dgm:chPref val="3"/>
        </dgm:presLayoutVars>
      </dgm:prSet>
      <dgm:spPr/>
    </dgm:pt>
    <dgm:pt modelId="{A560D88D-5DBA-4B91-B572-03892F57EF1C}" type="pres">
      <dgm:prSet presAssocID="{8408A58E-6D76-4760-A19F-7AC012B499AB}" presName="hierChild4" presStyleCnt="0"/>
      <dgm:spPr/>
    </dgm:pt>
  </dgm:ptLst>
  <dgm:cxnLst>
    <dgm:cxn modelId="{AC084603-F1C6-4F10-882E-BAF78D5AD042}" srcId="{FFF793CD-ED87-40B0-B6BE-7EB1A1031EE2}" destId="{F1E6A67B-6F08-4C25-8417-B26CA3780FCF}" srcOrd="1" destOrd="0" parTransId="{826A28BF-7AA4-4E4E-861A-4B60800AA21F}" sibTransId="{199D0124-4AAC-4932-BBEC-B96E27B82B44}"/>
    <dgm:cxn modelId="{37D02B0E-F9A9-46BF-8EC0-22817D396505}" srcId="{87B308FC-CACD-4FC7-B057-21F1D2FB7C9E}" destId="{56FDB350-1432-4F8C-BBC0-0333294663B3}" srcOrd="0" destOrd="0" parTransId="{9C70CB45-243A-4A88-AA19-31C55CCBE0DE}" sibTransId="{8699EA37-9099-42E7-B321-6A921753FF95}"/>
    <dgm:cxn modelId="{613A6324-4D3D-4AEB-984D-A8E9C5ABC3C1}" type="presOf" srcId="{9C70CB45-243A-4A88-AA19-31C55CCBE0DE}" destId="{57C02C16-C025-4A9C-90A8-70658224CCC4}" srcOrd="0" destOrd="0" presId="urn:microsoft.com/office/officeart/2005/8/layout/hierarchy1"/>
    <dgm:cxn modelId="{A9B6A663-211C-4ED8-A550-7431412A0B6A}" type="presOf" srcId="{87B308FC-CACD-4FC7-B057-21F1D2FB7C9E}" destId="{AE89932D-A228-4577-97A6-32518B121880}" srcOrd="0" destOrd="0" presId="urn:microsoft.com/office/officeart/2005/8/layout/hierarchy1"/>
    <dgm:cxn modelId="{76789965-AE04-4C26-8FB5-41E02CA8E20D}" type="presOf" srcId="{56FDB350-1432-4F8C-BBC0-0333294663B3}" destId="{F5B85ADC-4D44-462F-8BDF-B17170793E2B}" srcOrd="0" destOrd="0" presId="urn:microsoft.com/office/officeart/2005/8/layout/hierarchy1"/>
    <dgm:cxn modelId="{3E3D9A4A-4ADE-4EBE-8A5C-CA01875F8F45}" type="presOf" srcId="{826A28BF-7AA4-4E4E-861A-4B60800AA21F}" destId="{F616B9C1-46D9-4885-94CF-795B7DB533FF}" srcOrd="0" destOrd="0" presId="urn:microsoft.com/office/officeart/2005/8/layout/hierarchy1"/>
    <dgm:cxn modelId="{AAC61C71-FDE5-42FB-A352-6C95EAEEC950}" type="presOf" srcId="{A1F0E614-BEE7-47E3-BF54-79DBDDE64A3C}" destId="{5DBDFAD2-47D0-4F3E-977A-A415A06D5E4F}" srcOrd="0" destOrd="0" presId="urn:microsoft.com/office/officeart/2005/8/layout/hierarchy1"/>
    <dgm:cxn modelId="{6B9B305A-D4DA-4A88-A046-4069E865024D}" srcId="{D0315DA3-A8D6-49C1-82A5-CFD38F362AD0}" destId="{FFF793CD-ED87-40B0-B6BE-7EB1A1031EE2}" srcOrd="0" destOrd="0" parTransId="{40B9473E-5525-4DD4-8D83-4F75B8F8A8BF}" sibTransId="{163DD2AA-106E-4119-AFC8-501DD92B5836}"/>
    <dgm:cxn modelId="{A580828D-EDA6-4961-8758-D0DC2D0F684A}" type="presOf" srcId="{8408A58E-6D76-4760-A19F-7AC012B499AB}" destId="{FF8DA8F5-8D21-453C-9A26-B1FB26959DAF}" srcOrd="0" destOrd="0" presId="urn:microsoft.com/office/officeart/2005/8/layout/hierarchy1"/>
    <dgm:cxn modelId="{0CB05F91-BE3A-4281-B8A5-A12533895D06}" srcId="{FFF793CD-ED87-40B0-B6BE-7EB1A1031EE2}" destId="{87B308FC-CACD-4FC7-B057-21F1D2FB7C9E}" srcOrd="0" destOrd="0" parTransId="{0A7D6729-2476-4682-8B05-4978443EC50E}" sibTransId="{297601D2-523E-4B95-8E9A-773D5C65ED78}"/>
    <dgm:cxn modelId="{3A4CEB93-D24F-4415-B197-C2861E7E6811}" srcId="{87B308FC-CACD-4FC7-B057-21F1D2FB7C9E}" destId="{A1F0E614-BEE7-47E3-BF54-79DBDDE64A3C}" srcOrd="1" destOrd="0" parTransId="{9DBA8896-664A-45AB-BEDE-470F34B68261}" sibTransId="{3FE145B2-20D5-47A0-A7C0-41FB4A60D0F0}"/>
    <dgm:cxn modelId="{7CD1C29C-78B5-4537-ABD8-20B66818CA6C}" type="presOf" srcId="{0A7D6729-2476-4682-8B05-4978443EC50E}" destId="{A56F76E0-7186-4EFA-BF03-3978E3B72F26}" srcOrd="0" destOrd="0" presId="urn:microsoft.com/office/officeart/2005/8/layout/hierarchy1"/>
    <dgm:cxn modelId="{21F117B3-74D0-4F1E-AD15-3C184E5AE1EA}" type="presOf" srcId="{D9D2FD9D-AF60-46D7-A984-7DC6E20729C3}" destId="{87E28499-2B61-4C6A-9434-6ADD5111AE84}" srcOrd="0" destOrd="0" presId="urn:microsoft.com/office/officeart/2005/8/layout/hierarchy1"/>
    <dgm:cxn modelId="{5B803ACD-F364-4346-AC09-5FB60348D633}" type="presOf" srcId="{F1E6A67B-6F08-4C25-8417-B26CA3780FCF}" destId="{80BBDBBA-08BD-4A79-A21A-CEC500AAA87E}" srcOrd="0" destOrd="0" presId="urn:microsoft.com/office/officeart/2005/8/layout/hierarchy1"/>
    <dgm:cxn modelId="{031905E2-EA45-4767-B10B-8CFA5EBAC32D}" type="presOf" srcId="{D0315DA3-A8D6-49C1-82A5-CFD38F362AD0}" destId="{2612DA74-E6E4-4B0D-859E-B3E2AFD195D8}" srcOrd="0" destOrd="0" presId="urn:microsoft.com/office/officeart/2005/8/layout/hierarchy1"/>
    <dgm:cxn modelId="{795D0DEB-BE24-4C99-B547-EC79A4DD2486}" srcId="{F1E6A67B-6F08-4C25-8417-B26CA3780FCF}" destId="{8408A58E-6D76-4760-A19F-7AC012B499AB}" srcOrd="0" destOrd="0" parTransId="{D9D2FD9D-AF60-46D7-A984-7DC6E20729C3}" sibTransId="{EF18E96A-F2E7-4AAC-B02B-232EFA3886F5}"/>
    <dgm:cxn modelId="{C840C1EF-5E35-4F86-BAA3-7AF367D70627}" type="presOf" srcId="{9DBA8896-664A-45AB-BEDE-470F34B68261}" destId="{5750E267-DA6E-4B40-9F20-84F084ABE871}" srcOrd="0" destOrd="0" presId="urn:microsoft.com/office/officeart/2005/8/layout/hierarchy1"/>
    <dgm:cxn modelId="{DBCA2AF9-2B29-4E8D-9B38-27425BB39DD0}" type="presOf" srcId="{FFF793CD-ED87-40B0-B6BE-7EB1A1031EE2}" destId="{8F69E3F3-9E8B-46C3-B7D3-216C3EC6DF42}" srcOrd="0" destOrd="0" presId="urn:microsoft.com/office/officeart/2005/8/layout/hierarchy1"/>
    <dgm:cxn modelId="{FD6E160C-029E-4F3B-82FA-F7BFA6EA0B95}" type="presParOf" srcId="{2612DA74-E6E4-4B0D-859E-B3E2AFD195D8}" destId="{0A4A96E4-0B7C-4403-B81C-1CB374555497}" srcOrd="0" destOrd="0" presId="urn:microsoft.com/office/officeart/2005/8/layout/hierarchy1"/>
    <dgm:cxn modelId="{2660A3C2-055C-4D83-81AD-164B42B2A811}" type="presParOf" srcId="{0A4A96E4-0B7C-4403-B81C-1CB374555497}" destId="{57A40412-311C-40A7-AB8A-94FB4509EA9D}" srcOrd="0" destOrd="0" presId="urn:microsoft.com/office/officeart/2005/8/layout/hierarchy1"/>
    <dgm:cxn modelId="{A0A538D5-56BB-49D7-B206-C59C3CF9BF74}" type="presParOf" srcId="{57A40412-311C-40A7-AB8A-94FB4509EA9D}" destId="{15EF5B0B-E79E-4D73-9122-4C192AE60829}" srcOrd="0" destOrd="0" presId="urn:microsoft.com/office/officeart/2005/8/layout/hierarchy1"/>
    <dgm:cxn modelId="{DFCFB84A-B19C-4693-8BB9-F957AEB28FA5}" type="presParOf" srcId="{57A40412-311C-40A7-AB8A-94FB4509EA9D}" destId="{8F69E3F3-9E8B-46C3-B7D3-216C3EC6DF42}" srcOrd="1" destOrd="0" presId="urn:microsoft.com/office/officeart/2005/8/layout/hierarchy1"/>
    <dgm:cxn modelId="{7B577463-0477-417A-98FE-9983B90F7E16}" type="presParOf" srcId="{0A4A96E4-0B7C-4403-B81C-1CB374555497}" destId="{03D40411-F4DE-4EB9-ACF7-00C4391E03CD}" srcOrd="1" destOrd="0" presId="urn:microsoft.com/office/officeart/2005/8/layout/hierarchy1"/>
    <dgm:cxn modelId="{C4D81587-2C48-45C5-AFBA-FCDB66536EB8}" type="presParOf" srcId="{03D40411-F4DE-4EB9-ACF7-00C4391E03CD}" destId="{A56F76E0-7186-4EFA-BF03-3978E3B72F26}" srcOrd="0" destOrd="0" presId="urn:microsoft.com/office/officeart/2005/8/layout/hierarchy1"/>
    <dgm:cxn modelId="{E8DEE270-44B3-46BC-A3EC-29A43B19AA15}" type="presParOf" srcId="{03D40411-F4DE-4EB9-ACF7-00C4391E03CD}" destId="{5E618E27-6236-4BD6-B360-4AE83198FB17}" srcOrd="1" destOrd="0" presId="urn:microsoft.com/office/officeart/2005/8/layout/hierarchy1"/>
    <dgm:cxn modelId="{22ED3531-7BFF-4F30-8564-5C3DD7A6200A}" type="presParOf" srcId="{5E618E27-6236-4BD6-B360-4AE83198FB17}" destId="{036C082D-27A4-4915-A713-18C14E7566F8}" srcOrd="0" destOrd="0" presId="urn:microsoft.com/office/officeart/2005/8/layout/hierarchy1"/>
    <dgm:cxn modelId="{200A5A56-BABC-4052-813D-4A7919F064A9}" type="presParOf" srcId="{036C082D-27A4-4915-A713-18C14E7566F8}" destId="{E58FA803-1E73-42C2-AB34-F2F62FA559E6}" srcOrd="0" destOrd="0" presId="urn:microsoft.com/office/officeart/2005/8/layout/hierarchy1"/>
    <dgm:cxn modelId="{D626784C-E4C8-40C3-9A69-63127FD7B5D2}" type="presParOf" srcId="{036C082D-27A4-4915-A713-18C14E7566F8}" destId="{AE89932D-A228-4577-97A6-32518B121880}" srcOrd="1" destOrd="0" presId="urn:microsoft.com/office/officeart/2005/8/layout/hierarchy1"/>
    <dgm:cxn modelId="{DDD9CCDC-F0E9-4A27-9934-95CC9C4EFE58}" type="presParOf" srcId="{5E618E27-6236-4BD6-B360-4AE83198FB17}" destId="{FFBC62B0-DAF2-4B82-84C6-CA4B9E46FA82}" srcOrd="1" destOrd="0" presId="urn:microsoft.com/office/officeart/2005/8/layout/hierarchy1"/>
    <dgm:cxn modelId="{5848E78C-E914-4B90-84FE-1853BD2D07F6}" type="presParOf" srcId="{FFBC62B0-DAF2-4B82-84C6-CA4B9E46FA82}" destId="{57C02C16-C025-4A9C-90A8-70658224CCC4}" srcOrd="0" destOrd="0" presId="urn:microsoft.com/office/officeart/2005/8/layout/hierarchy1"/>
    <dgm:cxn modelId="{F1A7DF22-1B4A-4977-8D49-796A159661DA}" type="presParOf" srcId="{FFBC62B0-DAF2-4B82-84C6-CA4B9E46FA82}" destId="{C4A7EAD2-2E09-4BE3-9F2D-CA05DE637C87}" srcOrd="1" destOrd="0" presId="urn:microsoft.com/office/officeart/2005/8/layout/hierarchy1"/>
    <dgm:cxn modelId="{85EC3EC2-5EA5-4FAB-B06C-EE6F549B4D84}" type="presParOf" srcId="{C4A7EAD2-2E09-4BE3-9F2D-CA05DE637C87}" destId="{D305AEE9-DA17-4F1A-BC02-10ED0C0A50CB}" srcOrd="0" destOrd="0" presId="urn:microsoft.com/office/officeart/2005/8/layout/hierarchy1"/>
    <dgm:cxn modelId="{24BD10B3-9722-4043-A341-27AA944C8DA5}" type="presParOf" srcId="{D305AEE9-DA17-4F1A-BC02-10ED0C0A50CB}" destId="{9E8F71F5-48F0-4DDE-A0AA-966117B3CEC3}" srcOrd="0" destOrd="0" presId="urn:microsoft.com/office/officeart/2005/8/layout/hierarchy1"/>
    <dgm:cxn modelId="{512A3691-0FCD-4D88-8944-FDCCAAE43D81}" type="presParOf" srcId="{D305AEE9-DA17-4F1A-BC02-10ED0C0A50CB}" destId="{F5B85ADC-4D44-462F-8BDF-B17170793E2B}" srcOrd="1" destOrd="0" presId="urn:microsoft.com/office/officeart/2005/8/layout/hierarchy1"/>
    <dgm:cxn modelId="{4C38B945-3E2C-423D-9694-B066DB4EB10A}" type="presParOf" srcId="{C4A7EAD2-2E09-4BE3-9F2D-CA05DE637C87}" destId="{BEA6D113-F8E7-4047-A213-CF19AE4DEE88}" srcOrd="1" destOrd="0" presId="urn:microsoft.com/office/officeart/2005/8/layout/hierarchy1"/>
    <dgm:cxn modelId="{1F4B5F01-B425-4504-9031-88965EF7CE29}" type="presParOf" srcId="{FFBC62B0-DAF2-4B82-84C6-CA4B9E46FA82}" destId="{5750E267-DA6E-4B40-9F20-84F084ABE871}" srcOrd="2" destOrd="0" presId="urn:microsoft.com/office/officeart/2005/8/layout/hierarchy1"/>
    <dgm:cxn modelId="{2647FBAA-D90D-404D-9BF6-2F4B4EDDEF8C}" type="presParOf" srcId="{FFBC62B0-DAF2-4B82-84C6-CA4B9E46FA82}" destId="{A2C1B3B6-201C-4A78-8F8B-88DD16951EDD}" srcOrd="3" destOrd="0" presId="urn:microsoft.com/office/officeart/2005/8/layout/hierarchy1"/>
    <dgm:cxn modelId="{30162C92-3F23-4751-A371-031FFD55C641}" type="presParOf" srcId="{A2C1B3B6-201C-4A78-8F8B-88DD16951EDD}" destId="{93AEE238-78C7-457E-AD97-A15CAD563013}" srcOrd="0" destOrd="0" presId="urn:microsoft.com/office/officeart/2005/8/layout/hierarchy1"/>
    <dgm:cxn modelId="{F0A9F44C-672C-4A5E-AF7C-DB0877897741}" type="presParOf" srcId="{93AEE238-78C7-457E-AD97-A15CAD563013}" destId="{4D21138E-0DC8-47E6-BBEC-512823D2DE8B}" srcOrd="0" destOrd="0" presId="urn:microsoft.com/office/officeart/2005/8/layout/hierarchy1"/>
    <dgm:cxn modelId="{8CE90A19-9870-40B6-A168-F2AC60D98933}" type="presParOf" srcId="{93AEE238-78C7-457E-AD97-A15CAD563013}" destId="{5DBDFAD2-47D0-4F3E-977A-A415A06D5E4F}" srcOrd="1" destOrd="0" presId="urn:microsoft.com/office/officeart/2005/8/layout/hierarchy1"/>
    <dgm:cxn modelId="{B9D0F81B-1E7C-4515-A568-F42ACDB0739D}" type="presParOf" srcId="{A2C1B3B6-201C-4A78-8F8B-88DD16951EDD}" destId="{F2A3B85F-6E3E-436C-9330-0074DACE845F}" srcOrd="1" destOrd="0" presId="urn:microsoft.com/office/officeart/2005/8/layout/hierarchy1"/>
    <dgm:cxn modelId="{E3514187-8039-4E65-A723-3FA61AADF145}" type="presParOf" srcId="{03D40411-F4DE-4EB9-ACF7-00C4391E03CD}" destId="{F616B9C1-46D9-4885-94CF-795B7DB533FF}" srcOrd="2" destOrd="0" presId="urn:microsoft.com/office/officeart/2005/8/layout/hierarchy1"/>
    <dgm:cxn modelId="{2B36B051-46E5-4C2C-BED7-2DD03BA0F94E}" type="presParOf" srcId="{03D40411-F4DE-4EB9-ACF7-00C4391E03CD}" destId="{D709C1F5-7B4E-4BED-91D3-704FFC6D7550}" srcOrd="3" destOrd="0" presId="urn:microsoft.com/office/officeart/2005/8/layout/hierarchy1"/>
    <dgm:cxn modelId="{78B65A17-8295-44E8-B0C6-6E5C94B2C5AA}" type="presParOf" srcId="{D709C1F5-7B4E-4BED-91D3-704FFC6D7550}" destId="{81C2DD5C-D907-4644-9C01-57B85A5B46B2}" srcOrd="0" destOrd="0" presId="urn:microsoft.com/office/officeart/2005/8/layout/hierarchy1"/>
    <dgm:cxn modelId="{9BF93BC0-28B7-4300-A508-F7024E859ADA}" type="presParOf" srcId="{81C2DD5C-D907-4644-9C01-57B85A5B46B2}" destId="{B778615F-B72B-4669-9A38-A360488E5069}" srcOrd="0" destOrd="0" presId="urn:microsoft.com/office/officeart/2005/8/layout/hierarchy1"/>
    <dgm:cxn modelId="{6D9973E5-6E84-4860-97BB-40D172C8BC40}" type="presParOf" srcId="{81C2DD5C-D907-4644-9C01-57B85A5B46B2}" destId="{80BBDBBA-08BD-4A79-A21A-CEC500AAA87E}" srcOrd="1" destOrd="0" presId="urn:microsoft.com/office/officeart/2005/8/layout/hierarchy1"/>
    <dgm:cxn modelId="{010CCE87-89B5-451A-81B4-940444FA2E30}" type="presParOf" srcId="{D709C1F5-7B4E-4BED-91D3-704FFC6D7550}" destId="{2E9C1757-075A-4DEB-8994-7B017811D3EF}" srcOrd="1" destOrd="0" presId="urn:microsoft.com/office/officeart/2005/8/layout/hierarchy1"/>
    <dgm:cxn modelId="{E10AD4F6-E571-4020-A5D0-588DE8B75C09}" type="presParOf" srcId="{2E9C1757-075A-4DEB-8994-7B017811D3EF}" destId="{87E28499-2B61-4C6A-9434-6ADD5111AE84}" srcOrd="0" destOrd="0" presId="urn:microsoft.com/office/officeart/2005/8/layout/hierarchy1"/>
    <dgm:cxn modelId="{7648700D-79E8-4018-9D10-C3D3E4A0F8B0}" type="presParOf" srcId="{2E9C1757-075A-4DEB-8994-7B017811D3EF}" destId="{6CAF355F-A2F9-45B5-8E4D-788EC707DECF}" srcOrd="1" destOrd="0" presId="urn:microsoft.com/office/officeart/2005/8/layout/hierarchy1"/>
    <dgm:cxn modelId="{9BE5E75A-8BA5-4D54-BBE3-A7676FB201E0}" type="presParOf" srcId="{6CAF355F-A2F9-45B5-8E4D-788EC707DECF}" destId="{D12ADB9A-B026-477F-8697-7E4152B1565B}" srcOrd="0" destOrd="0" presId="urn:microsoft.com/office/officeart/2005/8/layout/hierarchy1"/>
    <dgm:cxn modelId="{C50DA8C7-8B76-468C-AB9A-A6069FC46869}" type="presParOf" srcId="{D12ADB9A-B026-477F-8697-7E4152B1565B}" destId="{8F3DAC67-ACB6-4FDA-AEDB-04353C0653DF}" srcOrd="0" destOrd="0" presId="urn:microsoft.com/office/officeart/2005/8/layout/hierarchy1"/>
    <dgm:cxn modelId="{62646915-FC70-4E34-9018-5808F9260F58}" type="presParOf" srcId="{D12ADB9A-B026-477F-8697-7E4152B1565B}" destId="{FF8DA8F5-8D21-453C-9A26-B1FB26959DAF}" srcOrd="1" destOrd="0" presId="urn:microsoft.com/office/officeart/2005/8/layout/hierarchy1"/>
    <dgm:cxn modelId="{A863BC6D-8BC9-40BE-94A1-D570CDD4D3F0}" type="presParOf" srcId="{6CAF355F-A2F9-45B5-8E4D-788EC707DECF}" destId="{A560D88D-5DBA-4B91-B572-03892F57EF1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C1A92D-D668-4B50-A2FA-DD6CA7B66B2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EE5EDF27-35E0-434F-94E0-37674B5C2ACE}">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1800" b="1" dirty="0">
              <a:latin typeface="Calibri" panose="020F0502020204030204" pitchFamily="34" charset="0"/>
              <a:ea typeface="Calibri" panose="020F0502020204030204" pitchFamily="34" charset="0"/>
              <a:cs typeface="Calibri" panose="020F0502020204030204" pitchFamily="34" charset="0"/>
            </a:rPr>
            <a:t>Γενική Συνέλευση (Ανώτατο Όργανο)</a:t>
          </a:r>
        </a:p>
        <a:p>
          <a:r>
            <a:rPr lang="el-GR" sz="1800" dirty="0" err="1">
              <a:latin typeface="Calibri" panose="020F0502020204030204" pitchFamily="34" charset="0"/>
              <a:ea typeface="Calibri" panose="020F0502020204030204" pitchFamily="34" charset="0"/>
              <a:cs typeface="Calibri" panose="020F0502020204030204" pitchFamily="34" charset="0"/>
            </a:rPr>
            <a:t>Συγκαλείται</a:t>
          </a:r>
          <a:r>
            <a:rPr lang="el-GR" sz="1800" dirty="0">
              <a:latin typeface="Calibri" panose="020F0502020204030204" pitchFamily="34" charset="0"/>
              <a:ea typeface="Calibri" panose="020F0502020204030204" pitchFamily="34" charset="0"/>
              <a:cs typeface="Calibri" panose="020F0502020204030204" pitchFamily="34" charset="0"/>
            </a:rPr>
            <a:t> 1 φορά/έτος.</a:t>
          </a:r>
        </a:p>
        <a:p>
          <a:r>
            <a:rPr lang="el-GR" sz="1800" dirty="0">
              <a:latin typeface="Calibri" panose="020F0502020204030204" pitchFamily="34" charset="0"/>
              <a:ea typeface="Calibri" panose="020F0502020204030204" pitchFamily="34" charset="0"/>
              <a:cs typeface="Calibri" panose="020F0502020204030204" pitchFamily="34" charset="0"/>
            </a:rPr>
            <a:t>Απαρτία: 1/2 μελών.</a:t>
          </a:r>
        </a:p>
        <a:p>
          <a:r>
            <a:rPr lang="el-GR" sz="1800" dirty="0">
              <a:latin typeface="Calibri" panose="020F0502020204030204" pitchFamily="34" charset="0"/>
              <a:ea typeface="Calibri" panose="020F0502020204030204" pitchFamily="34" charset="0"/>
              <a:cs typeface="Calibri" panose="020F0502020204030204" pitchFamily="34" charset="0"/>
            </a:rPr>
            <a:t>Αποφάσεις: Απόλυτη πλειοψηφία.</a:t>
          </a:r>
        </a:p>
      </dgm:t>
    </dgm:pt>
    <dgm:pt modelId="{49549888-2626-4269-B3FF-3591E8FFC9C3}" type="parTrans" cxnId="{4BD57A2C-4068-40B3-96D0-BBFA4133A543}">
      <dgm:prSet/>
      <dgm:spPr/>
      <dgm:t>
        <a:bodyPr/>
        <a:lstStyle/>
        <a:p>
          <a:endParaRPr lang="el-GR"/>
        </a:p>
      </dgm:t>
    </dgm:pt>
    <dgm:pt modelId="{96390646-3311-45CB-BF02-56BF6147F268}" type="sibTrans" cxnId="{4BD57A2C-4068-40B3-96D0-BBFA4133A543}">
      <dgm:prSet/>
      <dgm:spPr/>
      <dgm:t>
        <a:bodyPr/>
        <a:lstStyle/>
        <a:p>
          <a:endParaRPr lang="el-GR"/>
        </a:p>
      </dgm:t>
    </dgm:pt>
    <dgm:pt modelId="{9FBAEFCA-8A53-4D92-9EE8-3799AC3632AA}">
      <dgm:prSet phldrT="[Κείμενο]" custT="1">
        <dgm:style>
          <a:lnRef idx="2">
            <a:schemeClr val="dk1"/>
          </a:lnRef>
          <a:fillRef idx="1">
            <a:schemeClr val="lt1"/>
          </a:fillRef>
          <a:effectRef idx="0">
            <a:schemeClr val="dk1"/>
          </a:effectRef>
          <a:fontRef idx="minor">
            <a:schemeClr val="dk1"/>
          </a:fontRef>
        </dgm:style>
      </dgm:prSet>
      <dgm:spPr/>
      <dgm:t>
        <a:bodyPr/>
        <a:lstStyle/>
        <a:p>
          <a:pPr>
            <a:buNone/>
          </a:pPr>
          <a:r>
            <a:rPr lang="el-GR" sz="1800" b="1" dirty="0">
              <a:latin typeface="Calibri" panose="020F0502020204030204" pitchFamily="34" charset="0"/>
              <a:ea typeface="Calibri" panose="020F0502020204030204" pitchFamily="34" charset="0"/>
              <a:cs typeface="Calibri" panose="020F0502020204030204" pitchFamily="34" charset="0"/>
            </a:rPr>
            <a:t>Κοιν.Σ.Επ. </a:t>
          </a:r>
        </a:p>
        <a:p>
          <a:pPr>
            <a:buNone/>
          </a:pPr>
          <a:r>
            <a:rPr lang="el-GR" sz="1800" b="1" dirty="0">
              <a:latin typeface="Calibri" panose="020F0502020204030204" pitchFamily="34" charset="0"/>
              <a:ea typeface="Calibri" panose="020F0502020204030204" pitchFamily="34" charset="0"/>
              <a:cs typeface="Calibri" panose="020F0502020204030204" pitchFamily="34" charset="0"/>
            </a:rPr>
            <a:t>Διοικούσα Επιτροπή</a:t>
          </a:r>
        </a:p>
        <a:p>
          <a:pPr>
            <a:buNone/>
          </a:pPr>
          <a:r>
            <a:rPr lang="el-GR" sz="1800" dirty="0">
              <a:latin typeface="Calibri" panose="020F0502020204030204" pitchFamily="34" charset="0"/>
              <a:ea typeface="Calibri" panose="020F0502020204030204" pitchFamily="34" charset="0"/>
              <a:cs typeface="Calibri" panose="020F0502020204030204" pitchFamily="34" charset="0"/>
            </a:rPr>
            <a:t> (3 μέλη: Πρόεδρος, Γραμματέας, Ταμίας)</a:t>
          </a:r>
        </a:p>
      </dgm:t>
    </dgm:pt>
    <dgm:pt modelId="{3405977E-4A3E-4B0A-9AEF-CABB603E5882}" type="parTrans" cxnId="{A045AB9F-C476-4CF6-8E1E-C2B937EEEE26}">
      <dgm:prSet/>
      <dgm:spPr>
        <a:ln>
          <a:solidFill>
            <a:schemeClr val="tx1"/>
          </a:solidFill>
        </a:ln>
      </dgm:spPr>
      <dgm:t>
        <a:bodyPr/>
        <a:lstStyle/>
        <a:p>
          <a:endParaRPr lang="el-GR"/>
        </a:p>
      </dgm:t>
    </dgm:pt>
    <dgm:pt modelId="{1639085C-0D43-401C-88FE-28F32255DBDF}" type="sibTrans" cxnId="{A045AB9F-C476-4CF6-8E1E-C2B937EEEE26}">
      <dgm:prSet/>
      <dgm:spPr/>
      <dgm:t>
        <a:bodyPr/>
        <a:lstStyle/>
        <a:p>
          <a:endParaRPr lang="el-GR"/>
        </a:p>
      </dgm:t>
    </dgm:pt>
    <dgm:pt modelId="{2D552AB4-53D1-43D3-BA61-362BD3F416FB}">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dirty="0">
              <a:latin typeface="Calibri" panose="020F0502020204030204" pitchFamily="34" charset="0"/>
              <a:ea typeface="Calibri" panose="020F0502020204030204" pitchFamily="34" charset="0"/>
              <a:cs typeface="Calibri" panose="020F0502020204030204" pitchFamily="34" charset="0"/>
            </a:rPr>
            <a:t>Αν μέλη &lt; 5: Διαχειριστής</a:t>
          </a:r>
        </a:p>
      </dgm:t>
    </dgm:pt>
    <dgm:pt modelId="{7270048E-12D5-42B2-B235-417CA727365D}" type="parTrans" cxnId="{F88EA1E8-C73E-4F3F-8B84-B9C807E3B703}">
      <dgm:prSet/>
      <dgm:spPr/>
      <dgm:t>
        <a:bodyPr/>
        <a:lstStyle/>
        <a:p>
          <a:endParaRPr lang="el-GR"/>
        </a:p>
      </dgm:t>
    </dgm:pt>
    <dgm:pt modelId="{526860B9-AAAD-40D4-A50E-0268A477D98F}" type="sibTrans" cxnId="{F88EA1E8-C73E-4F3F-8B84-B9C807E3B703}">
      <dgm:prSet/>
      <dgm:spPr/>
      <dgm:t>
        <a:bodyPr/>
        <a:lstStyle/>
        <a:p>
          <a:endParaRPr lang="el-GR"/>
        </a:p>
      </dgm:t>
    </dgm:pt>
    <dgm:pt modelId="{53F04884-37C3-47A2-9ABF-51A24D5B3D3C}">
      <dgm:prSet phldrT="[Κείμενο]" custT="1">
        <dgm:style>
          <a:lnRef idx="2">
            <a:schemeClr val="dk1"/>
          </a:lnRef>
          <a:fillRef idx="1">
            <a:schemeClr val="lt1"/>
          </a:fillRef>
          <a:effectRef idx="0">
            <a:schemeClr val="dk1"/>
          </a:effectRef>
          <a:fontRef idx="minor">
            <a:schemeClr val="dk1"/>
          </a:fontRef>
        </dgm:style>
      </dgm:prSet>
      <dgm:spPr/>
      <dgm:t>
        <a:bodyPr anchor="t"/>
        <a:lstStyle/>
        <a:p>
          <a:pPr algn="ctr"/>
          <a:r>
            <a:rPr lang="el-GR" sz="1800" b="1" dirty="0">
              <a:latin typeface="Calibri" panose="020F0502020204030204" pitchFamily="34" charset="0"/>
              <a:ea typeface="Calibri" panose="020F0502020204030204" pitchFamily="34" charset="0"/>
              <a:cs typeface="Calibri" panose="020F0502020204030204" pitchFamily="34" charset="0"/>
            </a:rPr>
            <a:t>Συνεταιρισμός Εργαζομένων</a:t>
          </a:r>
        </a:p>
        <a:p>
          <a:pPr algn="ctr"/>
          <a:r>
            <a:rPr lang="el-GR" sz="1800" b="1" dirty="0">
              <a:latin typeface="Calibri" panose="020F0502020204030204" pitchFamily="34" charset="0"/>
              <a:ea typeface="Calibri" panose="020F0502020204030204" pitchFamily="34" charset="0"/>
              <a:cs typeface="Calibri" panose="020F0502020204030204" pitchFamily="34" charset="0"/>
            </a:rPr>
            <a:t>Διοικητικό Συμβούλιο </a:t>
          </a:r>
        </a:p>
        <a:p>
          <a:pPr algn="ctr"/>
          <a:r>
            <a:rPr lang="el-GR" sz="1800" dirty="0">
              <a:latin typeface="Calibri" panose="020F0502020204030204" pitchFamily="34" charset="0"/>
              <a:ea typeface="Calibri" panose="020F0502020204030204" pitchFamily="34" charset="0"/>
              <a:cs typeface="Calibri" panose="020F0502020204030204" pitchFamily="34" charset="0"/>
            </a:rPr>
            <a:t>(3 μέλη)</a:t>
          </a:r>
        </a:p>
      </dgm:t>
    </dgm:pt>
    <dgm:pt modelId="{96C875DC-C3EB-4C4B-BBB2-1B0C4CDEF0EB}" type="parTrans" cxnId="{D3E67C1C-DB57-4277-84BC-2DB09B999E99}">
      <dgm:prSet/>
      <dgm:spPr>
        <a:ln>
          <a:solidFill>
            <a:schemeClr val="tx1"/>
          </a:solidFill>
        </a:ln>
      </dgm:spPr>
      <dgm:t>
        <a:bodyPr/>
        <a:lstStyle/>
        <a:p>
          <a:endParaRPr lang="el-GR"/>
        </a:p>
      </dgm:t>
    </dgm:pt>
    <dgm:pt modelId="{76D0D959-E6E6-48DA-B73A-7400B5D94A25}" type="sibTrans" cxnId="{D3E67C1C-DB57-4277-84BC-2DB09B999E99}">
      <dgm:prSet/>
      <dgm:spPr/>
      <dgm:t>
        <a:bodyPr/>
        <a:lstStyle/>
        <a:p>
          <a:endParaRPr lang="el-GR"/>
        </a:p>
      </dgm:t>
    </dgm:pt>
    <dgm:pt modelId="{563D0D7F-8F17-4DA7-9A01-91443F0CA0E1}">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dirty="0">
              <a:latin typeface="Calibri" panose="020F0502020204030204" pitchFamily="34" charset="0"/>
              <a:ea typeface="Calibri" panose="020F0502020204030204" pitchFamily="34" charset="0"/>
              <a:cs typeface="Calibri" panose="020F0502020204030204" pitchFamily="34" charset="0"/>
            </a:rPr>
            <a:t>Αν μέλη = 3: Διαχειριστής</a:t>
          </a:r>
        </a:p>
      </dgm:t>
    </dgm:pt>
    <dgm:pt modelId="{4C6D7254-EB38-49BF-9C35-21923B1C00C9}" type="parTrans" cxnId="{06249B87-F1C1-4ED3-823D-6431C1F52C24}">
      <dgm:prSet/>
      <dgm:spPr/>
      <dgm:t>
        <a:bodyPr/>
        <a:lstStyle/>
        <a:p>
          <a:endParaRPr lang="el-GR"/>
        </a:p>
      </dgm:t>
    </dgm:pt>
    <dgm:pt modelId="{8FB58E19-6513-4ADF-9A80-8B3FCCAAE972}" type="sibTrans" cxnId="{06249B87-F1C1-4ED3-823D-6431C1F52C24}">
      <dgm:prSet/>
      <dgm:spPr/>
      <dgm:t>
        <a:bodyPr/>
        <a:lstStyle/>
        <a:p>
          <a:endParaRPr lang="el-GR"/>
        </a:p>
      </dgm:t>
    </dgm:pt>
    <dgm:pt modelId="{7BF36C24-CB0B-4AE6-B5AA-E9018A2DA7BB}" type="pres">
      <dgm:prSet presAssocID="{50C1A92D-D668-4B50-A2FA-DD6CA7B66B27}" presName="hierChild1" presStyleCnt="0">
        <dgm:presLayoutVars>
          <dgm:chPref val="1"/>
          <dgm:dir/>
          <dgm:animOne val="branch"/>
          <dgm:animLvl val="lvl"/>
          <dgm:resizeHandles/>
        </dgm:presLayoutVars>
      </dgm:prSet>
      <dgm:spPr/>
    </dgm:pt>
    <dgm:pt modelId="{6F28121A-82FE-4A6A-BFAC-82EA8E74E1D0}" type="pres">
      <dgm:prSet presAssocID="{EE5EDF27-35E0-434F-94E0-37674B5C2ACE}" presName="hierRoot1" presStyleCnt="0"/>
      <dgm:spPr/>
    </dgm:pt>
    <dgm:pt modelId="{1DDE6FA1-BE85-45EB-9F0B-E84BC05D110B}" type="pres">
      <dgm:prSet presAssocID="{EE5EDF27-35E0-434F-94E0-37674B5C2ACE}" presName="composite" presStyleCnt="0"/>
      <dgm:spPr/>
    </dgm:pt>
    <dgm:pt modelId="{C2D1C366-B51F-45EB-90A8-5368650CD7FA}" type="pres">
      <dgm:prSet presAssocID="{EE5EDF27-35E0-434F-94E0-37674B5C2ACE}" presName="background" presStyleLbl="node0" presStyleIdx="0" presStyleCnt="1">
        <dgm:style>
          <a:lnRef idx="2">
            <a:schemeClr val="dk1"/>
          </a:lnRef>
          <a:fillRef idx="1">
            <a:schemeClr val="lt1"/>
          </a:fillRef>
          <a:effectRef idx="0">
            <a:schemeClr val="dk1"/>
          </a:effectRef>
          <a:fontRef idx="minor">
            <a:schemeClr val="dk1"/>
          </a:fontRef>
        </dgm:style>
      </dgm:prSet>
      <dgm:spPr>
        <a:solidFill>
          <a:schemeClr val="bg1">
            <a:lumMod val="85000"/>
          </a:schemeClr>
        </a:solidFill>
        <a:ln/>
      </dgm:spPr>
    </dgm:pt>
    <dgm:pt modelId="{36B48CEB-7F54-4BFC-8410-C18F138E16AE}" type="pres">
      <dgm:prSet presAssocID="{EE5EDF27-35E0-434F-94E0-37674B5C2ACE}" presName="text" presStyleLbl="fgAcc0" presStyleIdx="0" presStyleCnt="1" custScaleX="240202" custScaleY="137114" custLinFactNeighborX="-20744" custLinFactNeighborY="-6374">
        <dgm:presLayoutVars>
          <dgm:chPref val="3"/>
        </dgm:presLayoutVars>
      </dgm:prSet>
      <dgm:spPr/>
    </dgm:pt>
    <dgm:pt modelId="{02811EAF-4729-4818-AFF3-516655628F1B}" type="pres">
      <dgm:prSet presAssocID="{EE5EDF27-35E0-434F-94E0-37674B5C2ACE}" presName="hierChild2" presStyleCnt="0"/>
      <dgm:spPr/>
    </dgm:pt>
    <dgm:pt modelId="{3646B1A1-B308-4CDE-83FE-D00D908478D1}" type="pres">
      <dgm:prSet presAssocID="{3405977E-4A3E-4B0A-9AEF-CABB603E5882}" presName="Name10" presStyleLbl="parChTrans1D2" presStyleIdx="0" presStyleCnt="2"/>
      <dgm:spPr/>
    </dgm:pt>
    <dgm:pt modelId="{49480CF9-8393-499E-9009-D223E71EA855}" type="pres">
      <dgm:prSet presAssocID="{9FBAEFCA-8A53-4D92-9EE8-3799AC3632AA}" presName="hierRoot2" presStyleCnt="0"/>
      <dgm:spPr/>
    </dgm:pt>
    <dgm:pt modelId="{B8E3F5D4-FAFB-4D75-8D42-C55FE0646B87}" type="pres">
      <dgm:prSet presAssocID="{9FBAEFCA-8A53-4D92-9EE8-3799AC3632AA}" presName="composite2" presStyleCnt="0"/>
      <dgm:spPr/>
    </dgm:pt>
    <dgm:pt modelId="{CEA0314E-6CD8-48AF-89F4-07FBEBA9D354}" type="pres">
      <dgm:prSet presAssocID="{9FBAEFCA-8A53-4D92-9EE8-3799AC3632AA}" presName="background2" presStyleLbl="node2" presStyleIdx="0" presStyleCnt="2"/>
      <dgm:spPr>
        <a:solidFill>
          <a:schemeClr val="bg1">
            <a:lumMod val="85000"/>
          </a:schemeClr>
        </a:solidFill>
      </dgm:spPr>
    </dgm:pt>
    <dgm:pt modelId="{57923DC8-A774-4ACC-A8C1-056F1B523B61}" type="pres">
      <dgm:prSet presAssocID="{9FBAEFCA-8A53-4D92-9EE8-3799AC3632AA}" presName="text2" presStyleLbl="fgAcc2" presStyleIdx="0" presStyleCnt="2" custScaleX="230239" custScaleY="106304" custLinFactNeighborX="-25178" custLinFactNeighborY="-1029">
        <dgm:presLayoutVars>
          <dgm:chPref val="3"/>
        </dgm:presLayoutVars>
      </dgm:prSet>
      <dgm:spPr/>
    </dgm:pt>
    <dgm:pt modelId="{992CADF2-A0D7-4CEE-8B7E-255F55DD95D4}" type="pres">
      <dgm:prSet presAssocID="{9FBAEFCA-8A53-4D92-9EE8-3799AC3632AA}" presName="hierChild3" presStyleCnt="0"/>
      <dgm:spPr/>
    </dgm:pt>
    <dgm:pt modelId="{4528EFFD-DD89-4C74-B116-0EB082871713}" type="pres">
      <dgm:prSet presAssocID="{7270048E-12D5-42B2-B235-417CA727365D}" presName="Name17" presStyleLbl="parChTrans1D3" presStyleIdx="0" presStyleCnt="2"/>
      <dgm:spPr/>
    </dgm:pt>
    <dgm:pt modelId="{67A8C28D-768A-4974-8E35-998DD5F4847E}" type="pres">
      <dgm:prSet presAssocID="{2D552AB4-53D1-43D3-BA61-362BD3F416FB}" presName="hierRoot3" presStyleCnt="0"/>
      <dgm:spPr/>
    </dgm:pt>
    <dgm:pt modelId="{BC89AFC9-C57C-488C-B99B-AC4FEC09A026}" type="pres">
      <dgm:prSet presAssocID="{2D552AB4-53D1-43D3-BA61-362BD3F416FB}" presName="composite3" presStyleCnt="0"/>
      <dgm:spPr/>
    </dgm:pt>
    <dgm:pt modelId="{78AF5B31-40E2-4B21-B070-22303028E4DC}" type="pres">
      <dgm:prSet presAssocID="{2D552AB4-53D1-43D3-BA61-362BD3F416FB}" presName="background3" presStyleLbl="node3" presStyleIdx="0" presStyleCnt="2"/>
      <dgm:spPr>
        <a:solidFill>
          <a:schemeClr val="bg1">
            <a:lumMod val="85000"/>
          </a:schemeClr>
        </a:solidFill>
      </dgm:spPr>
    </dgm:pt>
    <dgm:pt modelId="{7BE0F3FE-F207-46C4-9034-2ABB1730346F}" type="pres">
      <dgm:prSet presAssocID="{2D552AB4-53D1-43D3-BA61-362BD3F416FB}" presName="text3" presStyleLbl="fgAcc3" presStyleIdx="0" presStyleCnt="2" custScaleX="152893" custScaleY="60692" custLinFactNeighborX="-32004" custLinFactNeighborY="-20572">
        <dgm:presLayoutVars>
          <dgm:chPref val="3"/>
        </dgm:presLayoutVars>
      </dgm:prSet>
      <dgm:spPr/>
    </dgm:pt>
    <dgm:pt modelId="{42637DC7-FA9D-4380-8CEC-8B8FD2AD4381}" type="pres">
      <dgm:prSet presAssocID="{2D552AB4-53D1-43D3-BA61-362BD3F416FB}" presName="hierChild4" presStyleCnt="0"/>
      <dgm:spPr/>
    </dgm:pt>
    <dgm:pt modelId="{86A3028B-1FA2-4F76-900E-4854F401F714}" type="pres">
      <dgm:prSet presAssocID="{96C875DC-C3EB-4C4B-BBB2-1B0C4CDEF0EB}" presName="Name10" presStyleLbl="parChTrans1D2" presStyleIdx="1" presStyleCnt="2"/>
      <dgm:spPr/>
    </dgm:pt>
    <dgm:pt modelId="{F518A37D-06B1-482B-B2D1-5023C66E3760}" type="pres">
      <dgm:prSet presAssocID="{53F04884-37C3-47A2-9ABF-51A24D5B3D3C}" presName="hierRoot2" presStyleCnt="0"/>
      <dgm:spPr/>
    </dgm:pt>
    <dgm:pt modelId="{6F46AD07-95CD-4E66-80C4-EF6916E468A8}" type="pres">
      <dgm:prSet presAssocID="{53F04884-37C3-47A2-9ABF-51A24D5B3D3C}" presName="composite2" presStyleCnt="0"/>
      <dgm:spPr/>
    </dgm:pt>
    <dgm:pt modelId="{6A6F1BAB-A3B8-42F1-B3CA-69004F5CC8B5}" type="pres">
      <dgm:prSet presAssocID="{53F04884-37C3-47A2-9ABF-51A24D5B3D3C}" presName="background2" presStyleLbl="node2" presStyleIdx="1" presStyleCnt="2"/>
      <dgm:spPr>
        <a:solidFill>
          <a:schemeClr val="bg1">
            <a:lumMod val="85000"/>
          </a:schemeClr>
        </a:solidFill>
      </dgm:spPr>
    </dgm:pt>
    <dgm:pt modelId="{983E1BC4-0296-4913-8DF0-70AC9051D459}" type="pres">
      <dgm:prSet presAssocID="{53F04884-37C3-47A2-9ABF-51A24D5B3D3C}" presName="text2" presStyleLbl="fgAcc2" presStyleIdx="1" presStyleCnt="2" custScaleX="192188">
        <dgm:presLayoutVars>
          <dgm:chPref val="3"/>
        </dgm:presLayoutVars>
      </dgm:prSet>
      <dgm:spPr/>
    </dgm:pt>
    <dgm:pt modelId="{CDCD0BE8-B57E-4C3C-A665-7602F3756A1E}" type="pres">
      <dgm:prSet presAssocID="{53F04884-37C3-47A2-9ABF-51A24D5B3D3C}" presName="hierChild3" presStyleCnt="0"/>
      <dgm:spPr/>
    </dgm:pt>
    <dgm:pt modelId="{3D0B10C7-DAB6-46DF-B6CA-A99BCDBA77AF}" type="pres">
      <dgm:prSet presAssocID="{4C6D7254-EB38-49BF-9C35-21923B1C00C9}" presName="Name17" presStyleLbl="parChTrans1D3" presStyleIdx="1" presStyleCnt="2"/>
      <dgm:spPr/>
    </dgm:pt>
    <dgm:pt modelId="{D40F8B89-7781-4039-B111-C3358CE4CF9E}" type="pres">
      <dgm:prSet presAssocID="{563D0D7F-8F17-4DA7-9A01-91443F0CA0E1}" presName="hierRoot3" presStyleCnt="0"/>
      <dgm:spPr/>
    </dgm:pt>
    <dgm:pt modelId="{97F96C69-3B73-4F2D-8C40-4DC6FCDA0DF0}" type="pres">
      <dgm:prSet presAssocID="{563D0D7F-8F17-4DA7-9A01-91443F0CA0E1}" presName="composite3" presStyleCnt="0"/>
      <dgm:spPr/>
    </dgm:pt>
    <dgm:pt modelId="{BEA57B18-0FF0-46FE-8458-087A22C99FDF}" type="pres">
      <dgm:prSet presAssocID="{563D0D7F-8F17-4DA7-9A01-91443F0CA0E1}" presName="background3" presStyleLbl="node3" presStyleIdx="1" presStyleCnt="2"/>
      <dgm:spPr>
        <a:solidFill>
          <a:schemeClr val="bg1">
            <a:lumMod val="85000"/>
          </a:schemeClr>
        </a:solidFill>
      </dgm:spPr>
    </dgm:pt>
    <dgm:pt modelId="{71AB2F1A-C462-4B30-B769-C39443CA9E23}" type="pres">
      <dgm:prSet presAssocID="{563D0D7F-8F17-4DA7-9A01-91443F0CA0E1}" presName="text3" presStyleLbl="fgAcc3" presStyleIdx="1" presStyleCnt="2" custScaleX="190100" custScaleY="53603" custLinFactNeighborX="1267" custLinFactNeighborY="-13675">
        <dgm:presLayoutVars>
          <dgm:chPref val="3"/>
        </dgm:presLayoutVars>
      </dgm:prSet>
      <dgm:spPr/>
    </dgm:pt>
    <dgm:pt modelId="{89047E4D-D7D4-407D-A3DE-B097B8B2BF6D}" type="pres">
      <dgm:prSet presAssocID="{563D0D7F-8F17-4DA7-9A01-91443F0CA0E1}" presName="hierChild4" presStyleCnt="0"/>
      <dgm:spPr/>
    </dgm:pt>
  </dgm:ptLst>
  <dgm:cxnLst>
    <dgm:cxn modelId="{C96A1211-5B65-4B2E-B18B-885082E3A4D1}" type="presOf" srcId="{2D552AB4-53D1-43D3-BA61-362BD3F416FB}" destId="{7BE0F3FE-F207-46C4-9034-2ABB1730346F}" srcOrd="0" destOrd="0" presId="urn:microsoft.com/office/officeart/2005/8/layout/hierarchy1"/>
    <dgm:cxn modelId="{D3E67C1C-DB57-4277-84BC-2DB09B999E99}" srcId="{EE5EDF27-35E0-434F-94E0-37674B5C2ACE}" destId="{53F04884-37C3-47A2-9ABF-51A24D5B3D3C}" srcOrd="1" destOrd="0" parTransId="{96C875DC-C3EB-4C4B-BBB2-1B0C4CDEF0EB}" sibTransId="{76D0D959-E6E6-48DA-B73A-7400B5D94A25}"/>
    <dgm:cxn modelId="{9AD90A28-CD06-403C-A357-B937AEE152CB}" type="presOf" srcId="{3405977E-4A3E-4B0A-9AEF-CABB603E5882}" destId="{3646B1A1-B308-4CDE-83FE-D00D908478D1}" srcOrd="0" destOrd="0" presId="urn:microsoft.com/office/officeart/2005/8/layout/hierarchy1"/>
    <dgm:cxn modelId="{4BD57A2C-4068-40B3-96D0-BBFA4133A543}" srcId="{50C1A92D-D668-4B50-A2FA-DD6CA7B66B27}" destId="{EE5EDF27-35E0-434F-94E0-37674B5C2ACE}" srcOrd="0" destOrd="0" parTransId="{49549888-2626-4269-B3FF-3591E8FFC9C3}" sibTransId="{96390646-3311-45CB-BF02-56BF6147F268}"/>
    <dgm:cxn modelId="{079EF961-04BE-4C6C-8CA1-7FA1678AD776}" type="presOf" srcId="{EE5EDF27-35E0-434F-94E0-37674B5C2ACE}" destId="{36B48CEB-7F54-4BFC-8410-C18F138E16AE}" srcOrd="0" destOrd="0" presId="urn:microsoft.com/office/officeart/2005/8/layout/hierarchy1"/>
    <dgm:cxn modelId="{E5D2B265-3AEF-4CB9-9AD6-0261615DC1A0}" type="presOf" srcId="{563D0D7F-8F17-4DA7-9A01-91443F0CA0E1}" destId="{71AB2F1A-C462-4B30-B769-C39443CA9E23}" srcOrd="0" destOrd="0" presId="urn:microsoft.com/office/officeart/2005/8/layout/hierarchy1"/>
    <dgm:cxn modelId="{0D15BC6E-87EB-4E69-BD9D-A5917E88CADE}" type="presOf" srcId="{7270048E-12D5-42B2-B235-417CA727365D}" destId="{4528EFFD-DD89-4C74-B116-0EB082871713}" srcOrd="0" destOrd="0" presId="urn:microsoft.com/office/officeart/2005/8/layout/hierarchy1"/>
    <dgm:cxn modelId="{5A7CA085-CEF2-4432-91B3-4E0B46711B37}" type="presOf" srcId="{96C875DC-C3EB-4C4B-BBB2-1B0C4CDEF0EB}" destId="{86A3028B-1FA2-4F76-900E-4854F401F714}" srcOrd="0" destOrd="0" presId="urn:microsoft.com/office/officeart/2005/8/layout/hierarchy1"/>
    <dgm:cxn modelId="{06249B87-F1C1-4ED3-823D-6431C1F52C24}" srcId="{53F04884-37C3-47A2-9ABF-51A24D5B3D3C}" destId="{563D0D7F-8F17-4DA7-9A01-91443F0CA0E1}" srcOrd="0" destOrd="0" parTransId="{4C6D7254-EB38-49BF-9C35-21923B1C00C9}" sibTransId="{8FB58E19-6513-4ADF-9A80-8B3FCCAAE972}"/>
    <dgm:cxn modelId="{93AF3093-8D6D-4BB5-B881-066F0419C96C}" type="presOf" srcId="{9FBAEFCA-8A53-4D92-9EE8-3799AC3632AA}" destId="{57923DC8-A774-4ACC-A8C1-056F1B523B61}" srcOrd="0" destOrd="0" presId="urn:microsoft.com/office/officeart/2005/8/layout/hierarchy1"/>
    <dgm:cxn modelId="{C4825E93-9C17-4C59-AFA0-42F70EDFF8E7}" type="presOf" srcId="{53F04884-37C3-47A2-9ABF-51A24D5B3D3C}" destId="{983E1BC4-0296-4913-8DF0-70AC9051D459}" srcOrd="0" destOrd="0" presId="urn:microsoft.com/office/officeart/2005/8/layout/hierarchy1"/>
    <dgm:cxn modelId="{A045AB9F-C476-4CF6-8E1E-C2B937EEEE26}" srcId="{EE5EDF27-35E0-434F-94E0-37674B5C2ACE}" destId="{9FBAEFCA-8A53-4D92-9EE8-3799AC3632AA}" srcOrd="0" destOrd="0" parTransId="{3405977E-4A3E-4B0A-9AEF-CABB603E5882}" sibTransId="{1639085C-0D43-401C-88FE-28F32255DBDF}"/>
    <dgm:cxn modelId="{D2D4F5C4-00E2-4C46-8E51-EBABDDB80BA3}" type="presOf" srcId="{50C1A92D-D668-4B50-A2FA-DD6CA7B66B27}" destId="{7BF36C24-CB0B-4AE6-B5AA-E9018A2DA7BB}" srcOrd="0" destOrd="0" presId="urn:microsoft.com/office/officeart/2005/8/layout/hierarchy1"/>
    <dgm:cxn modelId="{D3B02CC8-6996-4F23-ADDD-41D6D07D61BF}" type="presOf" srcId="{4C6D7254-EB38-49BF-9C35-21923B1C00C9}" destId="{3D0B10C7-DAB6-46DF-B6CA-A99BCDBA77AF}" srcOrd="0" destOrd="0" presId="urn:microsoft.com/office/officeart/2005/8/layout/hierarchy1"/>
    <dgm:cxn modelId="{F88EA1E8-C73E-4F3F-8B84-B9C807E3B703}" srcId="{9FBAEFCA-8A53-4D92-9EE8-3799AC3632AA}" destId="{2D552AB4-53D1-43D3-BA61-362BD3F416FB}" srcOrd="0" destOrd="0" parTransId="{7270048E-12D5-42B2-B235-417CA727365D}" sibTransId="{526860B9-AAAD-40D4-A50E-0268A477D98F}"/>
    <dgm:cxn modelId="{6347DFD1-B529-4396-8AE2-D3A78B90536D}" type="presParOf" srcId="{7BF36C24-CB0B-4AE6-B5AA-E9018A2DA7BB}" destId="{6F28121A-82FE-4A6A-BFAC-82EA8E74E1D0}" srcOrd="0" destOrd="0" presId="urn:microsoft.com/office/officeart/2005/8/layout/hierarchy1"/>
    <dgm:cxn modelId="{FFED648F-5FDA-4A00-AF04-0853A5A5742E}" type="presParOf" srcId="{6F28121A-82FE-4A6A-BFAC-82EA8E74E1D0}" destId="{1DDE6FA1-BE85-45EB-9F0B-E84BC05D110B}" srcOrd="0" destOrd="0" presId="urn:microsoft.com/office/officeart/2005/8/layout/hierarchy1"/>
    <dgm:cxn modelId="{286F7D3B-EF96-480D-9DBD-05897B9CF98B}" type="presParOf" srcId="{1DDE6FA1-BE85-45EB-9F0B-E84BC05D110B}" destId="{C2D1C366-B51F-45EB-90A8-5368650CD7FA}" srcOrd="0" destOrd="0" presId="urn:microsoft.com/office/officeart/2005/8/layout/hierarchy1"/>
    <dgm:cxn modelId="{8808B329-1E42-4F93-BF12-1F92083F34FC}" type="presParOf" srcId="{1DDE6FA1-BE85-45EB-9F0B-E84BC05D110B}" destId="{36B48CEB-7F54-4BFC-8410-C18F138E16AE}" srcOrd="1" destOrd="0" presId="urn:microsoft.com/office/officeart/2005/8/layout/hierarchy1"/>
    <dgm:cxn modelId="{E4EF6B4E-2B21-42DA-A66E-C0F532FFB679}" type="presParOf" srcId="{6F28121A-82FE-4A6A-BFAC-82EA8E74E1D0}" destId="{02811EAF-4729-4818-AFF3-516655628F1B}" srcOrd="1" destOrd="0" presId="urn:microsoft.com/office/officeart/2005/8/layout/hierarchy1"/>
    <dgm:cxn modelId="{3DA653E5-0C35-4D8B-A00B-AC8E04271980}" type="presParOf" srcId="{02811EAF-4729-4818-AFF3-516655628F1B}" destId="{3646B1A1-B308-4CDE-83FE-D00D908478D1}" srcOrd="0" destOrd="0" presId="urn:microsoft.com/office/officeart/2005/8/layout/hierarchy1"/>
    <dgm:cxn modelId="{ADD8903A-6D6D-4ECB-BA17-32031FA2F3EA}" type="presParOf" srcId="{02811EAF-4729-4818-AFF3-516655628F1B}" destId="{49480CF9-8393-499E-9009-D223E71EA855}" srcOrd="1" destOrd="0" presId="urn:microsoft.com/office/officeart/2005/8/layout/hierarchy1"/>
    <dgm:cxn modelId="{C708EE1D-6B1C-4CAB-9575-7BC0F17F3574}" type="presParOf" srcId="{49480CF9-8393-499E-9009-D223E71EA855}" destId="{B8E3F5D4-FAFB-4D75-8D42-C55FE0646B87}" srcOrd="0" destOrd="0" presId="urn:microsoft.com/office/officeart/2005/8/layout/hierarchy1"/>
    <dgm:cxn modelId="{BB3CB183-910D-473C-B700-ADDB0BB68903}" type="presParOf" srcId="{B8E3F5D4-FAFB-4D75-8D42-C55FE0646B87}" destId="{CEA0314E-6CD8-48AF-89F4-07FBEBA9D354}" srcOrd="0" destOrd="0" presId="urn:microsoft.com/office/officeart/2005/8/layout/hierarchy1"/>
    <dgm:cxn modelId="{B9136148-2D95-4540-A2EA-0DF96B224BF4}" type="presParOf" srcId="{B8E3F5D4-FAFB-4D75-8D42-C55FE0646B87}" destId="{57923DC8-A774-4ACC-A8C1-056F1B523B61}" srcOrd="1" destOrd="0" presId="urn:microsoft.com/office/officeart/2005/8/layout/hierarchy1"/>
    <dgm:cxn modelId="{BE4C9565-0B5C-4271-AD61-4047EB3AE015}" type="presParOf" srcId="{49480CF9-8393-499E-9009-D223E71EA855}" destId="{992CADF2-A0D7-4CEE-8B7E-255F55DD95D4}" srcOrd="1" destOrd="0" presId="urn:microsoft.com/office/officeart/2005/8/layout/hierarchy1"/>
    <dgm:cxn modelId="{D380A7C0-4A60-4AF4-AAE5-31497ABC1474}" type="presParOf" srcId="{992CADF2-A0D7-4CEE-8B7E-255F55DD95D4}" destId="{4528EFFD-DD89-4C74-B116-0EB082871713}" srcOrd="0" destOrd="0" presId="urn:microsoft.com/office/officeart/2005/8/layout/hierarchy1"/>
    <dgm:cxn modelId="{4D0F9866-4BE5-4BE6-A552-7326CC61F2EA}" type="presParOf" srcId="{992CADF2-A0D7-4CEE-8B7E-255F55DD95D4}" destId="{67A8C28D-768A-4974-8E35-998DD5F4847E}" srcOrd="1" destOrd="0" presId="urn:microsoft.com/office/officeart/2005/8/layout/hierarchy1"/>
    <dgm:cxn modelId="{CA61068A-2385-42A9-A253-169A3FC70EE1}" type="presParOf" srcId="{67A8C28D-768A-4974-8E35-998DD5F4847E}" destId="{BC89AFC9-C57C-488C-B99B-AC4FEC09A026}" srcOrd="0" destOrd="0" presId="urn:microsoft.com/office/officeart/2005/8/layout/hierarchy1"/>
    <dgm:cxn modelId="{CED77656-EDED-4B00-AEE4-70E3C315FACF}" type="presParOf" srcId="{BC89AFC9-C57C-488C-B99B-AC4FEC09A026}" destId="{78AF5B31-40E2-4B21-B070-22303028E4DC}" srcOrd="0" destOrd="0" presId="urn:microsoft.com/office/officeart/2005/8/layout/hierarchy1"/>
    <dgm:cxn modelId="{441FB806-5D9E-47FC-A302-7131F59A7A6F}" type="presParOf" srcId="{BC89AFC9-C57C-488C-B99B-AC4FEC09A026}" destId="{7BE0F3FE-F207-46C4-9034-2ABB1730346F}" srcOrd="1" destOrd="0" presId="urn:microsoft.com/office/officeart/2005/8/layout/hierarchy1"/>
    <dgm:cxn modelId="{9197240F-1498-4A29-B492-0232C10F05CF}" type="presParOf" srcId="{67A8C28D-768A-4974-8E35-998DD5F4847E}" destId="{42637DC7-FA9D-4380-8CEC-8B8FD2AD4381}" srcOrd="1" destOrd="0" presId="urn:microsoft.com/office/officeart/2005/8/layout/hierarchy1"/>
    <dgm:cxn modelId="{77B38A81-8964-4B1B-B34D-FB9AB7743CA2}" type="presParOf" srcId="{02811EAF-4729-4818-AFF3-516655628F1B}" destId="{86A3028B-1FA2-4F76-900E-4854F401F714}" srcOrd="2" destOrd="0" presId="urn:microsoft.com/office/officeart/2005/8/layout/hierarchy1"/>
    <dgm:cxn modelId="{33CA9681-023B-456E-9538-963F95FBF4E8}" type="presParOf" srcId="{02811EAF-4729-4818-AFF3-516655628F1B}" destId="{F518A37D-06B1-482B-B2D1-5023C66E3760}" srcOrd="3" destOrd="0" presId="urn:microsoft.com/office/officeart/2005/8/layout/hierarchy1"/>
    <dgm:cxn modelId="{DD485029-0C95-4CD9-90EE-F2D07C9F6D6D}" type="presParOf" srcId="{F518A37D-06B1-482B-B2D1-5023C66E3760}" destId="{6F46AD07-95CD-4E66-80C4-EF6916E468A8}" srcOrd="0" destOrd="0" presId="urn:microsoft.com/office/officeart/2005/8/layout/hierarchy1"/>
    <dgm:cxn modelId="{8E6C0F9F-55A1-43BF-A002-289EC2BC414D}" type="presParOf" srcId="{6F46AD07-95CD-4E66-80C4-EF6916E468A8}" destId="{6A6F1BAB-A3B8-42F1-B3CA-69004F5CC8B5}" srcOrd="0" destOrd="0" presId="urn:microsoft.com/office/officeart/2005/8/layout/hierarchy1"/>
    <dgm:cxn modelId="{85AB5D2D-D1D3-424D-98D0-2547789CB563}" type="presParOf" srcId="{6F46AD07-95CD-4E66-80C4-EF6916E468A8}" destId="{983E1BC4-0296-4913-8DF0-70AC9051D459}" srcOrd="1" destOrd="0" presId="urn:microsoft.com/office/officeart/2005/8/layout/hierarchy1"/>
    <dgm:cxn modelId="{866DAFEE-82FB-42B5-BCD2-1B5106864C23}" type="presParOf" srcId="{F518A37D-06B1-482B-B2D1-5023C66E3760}" destId="{CDCD0BE8-B57E-4C3C-A665-7602F3756A1E}" srcOrd="1" destOrd="0" presId="urn:microsoft.com/office/officeart/2005/8/layout/hierarchy1"/>
    <dgm:cxn modelId="{C171C8D3-1EBA-40F6-9FEF-5615EDF2DC36}" type="presParOf" srcId="{CDCD0BE8-B57E-4C3C-A665-7602F3756A1E}" destId="{3D0B10C7-DAB6-46DF-B6CA-A99BCDBA77AF}" srcOrd="0" destOrd="0" presId="urn:microsoft.com/office/officeart/2005/8/layout/hierarchy1"/>
    <dgm:cxn modelId="{35B8579D-C57D-4271-A2DE-AF275C9F697B}" type="presParOf" srcId="{CDCD0BE8-B57E-4C3C-A665-7602F3756A1E}" destId="{D40F8B89-7781-4039-B111-C3358CE4CF9E}" srcOrd="1" destOrd="0" presId="urn:microsoft.com/office/officeart/2005/8/layout/hierarchy1"/>
    <dgm:cxn modelId="{030B5BDD-BA46-4D8A-A03D-669D73C74BE3}" type="presParOf" srcId="{D40F8B89-7781-4039-B111-C3358CE4CF9E}" destId="{97F96C69-3B73-4F2D-8C40-4DC6FCDA0DF0}" srcOrd="0" destOrd="0" presId="urn:microsoft.com/office/officeart/2005/8/layout/hierarchy1"/>
    <dgm:cxn modelId="{C3E23405-C89A-4759-816F-CFB358481C77}" type="presParOf" srcId="{97F96C69-3B73-4F2D-8C40-4DC6FCDA0DF0}" destId="{BEA57B18-0FF0-46FE-8458-087A22C99FDF}" srcOrd="0" destOrd="0" presId="urn:microsoft.com/office/officeart/2005/8/layout/hierarchy1"/>
    <dgm:cxn modelId="{C7722E81-CF04-42F9-AADB-7FFB71D89683}" type="presParOf" srcId="{97F96C69-3B73-4F2D-8C40-4DC6FCDA0DF0}" destId="{71AB2F1A-C462-4B30-B769-C39443CA9E23}" srcOrd="1" destOrd="0" presId="urn:microsoft.com/office/officeart/2005/8/layout/hierarchy1"/>
    <dgm:cxn modelId="{7A03CB7A-E3ED-4C1E-84A6-6DF9C1594C2C}" type="presParOf" srcId="{D40F8B89-7781-4039-B111-C3358CE4CF9E}" destId="{89047E4D-D7D4-407D-A3DE-B097B8B2BF6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C8BE75-BA78-40C4-BDB6-D3DD5319C3B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AB88B057-32F3-4ACD-9CF0-418966416977}">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b="1" u="none" strike="noStrike" dirty="0">
              <a:effectLst/>
              <a:latin typeface="Calibri" panose="020F0502020204030204" pitchFamily="34" charset="0"/>
              <a:ea typeface="Calibri" panose="020F0502020204030204" pitchFamily="34" charset="0"/>
              <a:cs typeface="Calibri" panose="020F0502020204030204" pitchFamily="34" charset="0"/>
            </a:rPr>
            <a:t>Συνέλευση Εταίρων</a:t>
          </a:r>
        </a:p>
        <a:p>
          <a:r>
            <a:rPr lang="el-GR" sz="2000" dirty="0">
              <a:latin typeface="Calibri" panose="020F0502020204030204" pitchFamily="34" charset="0"/>
              <a:ea typeface="Calibri" panose="020F0502020204030204" pitchFamily="34" charset="0"/>
              <a:cs typeface="Calibri" panose="020F0502020204030204" pitchFamily="34" charset="0"/>
            </a:rPr>
            <a:t>Απαρτία: Εξαρτάται από το καταστατικό</a:t>
          </a:r>
        </a:p>
        <a:p>
          <a:r>
            <a:rPr lang="el-GR" sz="2000" dirty="0">
              <a:latin typeface="Calibri" panose="020F0502020204030204" pitchFamily="34" charset="0"/>
              <a:ea typeface="Calibri" panose="020F0502020204030204" pitchFamily="34" charset="0"/>
              <a:cs typeface="Calibri" panose="020F0502020204030204" pitchFamily="34" charset="0"/>
            </a:rPr>
            <a:t>Αποφάσεις: Απόλυτη πλειοψηφία (εκτός εάν προβλέπεται  κάτι άλλο στο καταστατικό)</a:t>
          </a:r>
          <a:endParaRPr lang="el-GR" sz="2000" dirty="0"/>
        </a:p>
      </dgm:t>
    </dgm:pt>
    <dgm:pt modelId="{7606B6DF-F0D6-447E-855E-8F3E895D4A9F}" type="parTrans" cxnId="{B4AF57E1-E0D2-4EE7-9357-B0EA6A3A16B0}">
      <dgm:prSet/>
      <dgm:spPr/>
      <dgm:t>
        <a:bodyPr/>
        <a:lstStyle/>
        <a:p>
          <a:endParaRPr lang="el-GR"/>
        </a:p>
      </dgm:t>
    </dgm:pt>
    <dgm:pt modelId="{E60742BC-08D3-4624-8044-B4EAC0B0EF2C}" type="sibTrans" cxnId="{B4AF57E1-E0D2-4EE7-9357-B0EA6A3A16B0}">
      <dgm:prSet/>
      <dgm:spPr/>
      <dgm:t>
        <a:bodyPr/>
        <a:lstStyle/>
        <a:p>
          <a:endParaRPr lang="el-GR"/>
        </a:p>
      </dgm:t>
    </dgm:pt>
    <dgm:pt modelId="{D00B127C-D262-464B-8F78-9F07BE1EAB90}">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u="none" strike="noStrike" dirty="0">
              <a:effectLst/>
              <a:latin typeface="Calibri" panose="020F0502020204030204" pitchFamily="34" charset="0"/>
              <a:ea typeface="Calibri" panose="020F0502020204030204" pitchFamily="34" charset="0"/>
              <a:cs typeface="Calibri" panose="020F0502020204030204" pitchFamily="34" charset="0"/>
            </a:rPr>
            <a:t>Διαχειριστής / Διαχειριστές (ορίζεται από καταστατικό)</a:t>
          </a:r>
          <a:endParaRPr lang="el-GR" sz="2000" dirty="0"/>
        </a:p>
      </dgm:t>
    </dgm:pt>
    <dgm:pt modelId="{96FB47C5-08E3-42F5-820C-1823510C9780}" type="parTrans" cxnId="{B85C9F57-C3A9-4861-8754-0B608C7387AC}">
      <dgm:prSet>
        <dgm:style>
          <a:lnRef idx="1">
            <a:schemeClr val="dk1"/>
          </a:lnRef>
          <a:fillRef idx="0">
            <a:schemeClr val="dk1"/>
          </a:fillRef>
          <a:effectRef idx="0">
            <a:schemeClr val="dk1"/>
          </a:effectRef>
          <a:fontRef idx="minor">
            <a:schemeClr val="tx1"/>
          </a:fontRef>
        </dgm:style>
      </dgm:prSet>
      <dgm:spPr/>
      <dgm:t>
        <a:bodyPr/>
        <a:lstStyle/>
        <a:p>
          <a:endParaRPr lang="el-GR"/>
        </a:p>
      </dgm:t>
    </dgm:pt>
    <dgm:pt modelId="{FEE0F7EB-94AB-457C-88DA-F3C74A296B76}" type="sibTrans" cxnId="{B85C9F57-C3A9-4861-8754-0B608C7387AC}">
      <dgm:prSet/>
      <dgm:spPr/>
      <dgm:t>
        <a:bodyPr/>
        <a:lstStyle/>
        <a:p>
          <a:endParaRPr lang="el-GR"/>
        </a:p>
      </dgm:t>
    </dgm:pt>
    <dgm:pt modelId="{8B27ED61-D95C-4754-B404-A73F1F65B951}" type="pres">
      <dgm:prSet presAssocID="{3DC8BE75-BA78-40C4-BDB6-D3DD5319C3B1}" presName="hierChild1" presStyleCnt="0">
        <dgm:presLayoutVars>
          <dgm:chPref val="1"/>
          <dgm:dir/>
          <dgm:animOne val="branch"/>
          <dgm:animLvl val="lvl"/>
          <dgm:resizeHandles/>
        </dgm:presLayoutVars>
      </dgm:prSet>
      <dgm:spPr/>
    </dgm:pt>
    <dgm:pt modelId="{119776A5-71A2-4A6F-B350-A5B7B6838C56}" type="pres">
      <dgm:prSet presAssocID="{AB88B057-32F3-4ACD-9CF0-418966416977}" presName="hierRoot1" presStyleCnt="0"/>
      <dgm:spPr/>
    </dgm:pt>
    <dgm:pt modelId="{50B4C463-0BED-41E1-9B0D-BDC79320978A}" type="pres">
      <dgm:prSet presAssocID="{AB88B057-32F3-4ACD-9CF0-418966416977}" presName="composite" presStyleCnt="0"/>
      <dgm:spPr/>
    </dgm:pt>
    <dgm:pt modelId="{299EA528-CB72-4556-8043-C79AB8AE3991}" type="pres">
      <dgm:prSet presAssocID="{AB88B057-32F3-4ACD-9CF0-418966416977}" presName="background" presStyleLbl="node0" presStyleIdx="0" presStyleCnt="1">
        <dgm:style>
          <a:lnRef idx="1">
            <a:schemeClr val="dk1"/>
          </a:lnRef>
          <a:fillRef idx="2">
            <a:schemeClr val="dk1"/>
          </a:fillRef>
          <a:effectRef idx="1">
            <a:schemeClr val="dk1"/>
          </a:effectRef>
          <a:fontRef idx="minor">
            <a:schemeClr val="dk1"/>
          </a:fontRef>
        </dgm:style>
      </dgm:prSet>
      <dgm:spPr>
        <a:ln/>
      </dgm:spPr>
    </dgm:pt>
    <dgm:pt modelId="{F1978C57-73DE-42A9-BFE8-7F35228DC9E7}" type="pres">
      <dgm:prSet presAssocID="{AB88B057-32F3-4ACD-9CF0-418966416977}" presName="text" presStyleLbl="fgAcc0" presStyleIdx="0" presStyleCnt="1" custScaleX="281239" custScaleY="123620" custLinFactNeighborX="-4636" custLinFactNeighborY="-81382">
        <dgm:presLayoutVars>
          <dgm:chPref val="3"/>
        </dgm:presLayoutVars>
      </dgm:prSet>
      <dgm:spPr/>
    </dgm:pt>
    <dgm:pt modelId="{520573EA-A084-42A1-A2B2-45A5063D6EB6}" type="pres">
      <dgm:prSet presAssocID="{AB88B057-32F3-4ACD-9CF0-418966416977}" presName="hierChild2" presStyleCnt="0"/>
      <dgm:spPr/>
    </dgm:pt>
    <dgm:pt modelId="{EA06D33F-9FFA-4E9F-B6F2-236039632BF2}" type="pres">
      <dgm:prSet presAssocID="{96FB47C5-08E3-42F5-820C-1823510C9780}" presName="Name10" presStyleLbl="parChTrans1D2" presStyleIdx="0" presStyleCnt="1"/>
      <dgm:spPr/>
    </dgm:pt>
    <dgm:pt modelId="{04E0BCBD-20FE-4A32-8219-B0DAE3E9586C}" type="pres">
      <dgm:prSet presAssocID="{D00B127C-D262-464B-8F78-9F07BE1EAB90}" presName="hierRoot2" presStyleCnt="0"/>
      <dgm:spPr/>
    </dgm:pt>
    <dgm:pt modelId="{9DFC3679-5548-4A11-BEBF-A137AB5BBC46}" type="pres">
      <dgm:prSet presAssocID="{D00B127C-D262-464B-8F78-9F07BE1EAB90}" presName="composite2" presStyleCnt="0"/>
      <dgm:spPr/>
    </dgm:pt>
    <dgm:pt modelId="{0C81D427-84EE-48D3-8DFC-3F6F353B1C7A}" type="pres">
      <dgm:prSet presAssocID="{D00B127C-D262-464B-8F78-9F07BE1EAB90}" presName="background2" presStyleLbl="node2" presStyleIdx="0" presStyleCnt="1">
        <dgm:style>
          <a:lnRef idx="1">
            <a:schemeClr val="dk1"/>
          </a:lnRef>
          <a:fillRef idx="2">
            <a:schemeClr val="dk1"/>
          </a:fillRef>
          <a:effectRef idx="1">
            <a:schemeClr val="dk1"/>
          </a:effectRef>
          <a:fontRef idx="minor">
            <a:schemeClr val="dk1"/>
          </a:fontRef>
        </dgm:style>
      </dgm:prSet>
      <dgm:spPr/>
    </dgm:pt>
    <dgm:pt modelId="{529201CE-3954-470F-81CE-DACB6A0E4D43}" type="pres">
      <dgm:prSet presAssocID="{D00B127C-D262-464B-8F78-9F07BE1EAB90}" presName="text2" presStyleLbl="fgAcc2" presStyleIdx="0" presStyleCnt="1" custScaleX="208718" custScaleY="57344" custLinFactNeighborX="-4608" custLinFactNeighborY="-50410">
        <dgm:presLayoutVars>
          <dgm:chPref val="3"/>
        </dgm:presLayoutVars>
      </dgm:prSet>
      <dgm:spPr/>
    </dgm:pt>
    <dgm:pt modelId="{E20A5305-DE08-448D-8144-57BA0FF794BF}" type="pres">
      <dgm:prSet presAssocID="{D00B127C-D262-464B-8F78-9F07BE1EAB90}" presName="hierChild3" presStyleCnt="0"/>
      <dgm:spPr/>
    </dgm:pt>
  </dgm:ptLst>
  <dgm:cxnLst>
    <dgm:cxn modelId="{B23F4D17-F32C-4E1A-AA47-9399A022D394}" type="presOf" srcId="{3DC8BE75-BA78-40C4-BDB6-D3DD5319C3B1}" destId="{8B27ED61-D95C-4754-B404-A73F1F65B951}" srcOrd="0" destOrd="0" presId="urn:microsoft.com/office/officeart/2005/8/layout/hierarchy1"/>
    <dgm:cxn modelId="{FBC85A3A-7DBC-4DD5-8C0D-45C22DAC9E54}" type="presOf" srcId="{96FB47C5-08E3-42F5-820C-1823510C9780}" destId="{EA06D33F-9FFA-4E9F-B6F2-236039632BF2}" srcOrd="0" destOrd="0" presId="urn:microsoft.com/office/officeart/2005/8/layout/hierarchy1"/>
    <dgm:cxn modelId="{5D38F567-CDB0-4F6F-8291-43556F2416B9}" type="presOf" srcId="{AB88B057-32F3-4ACD-9CF0-418966416977}" destId="{F1978C57-73DE-42A9-BFE8-7F35228DC9E7}" srcOrd="0" destOrd="0" presId="urn:microsoft.com/office/officeart/2005/8/layout/hierarchy1"/>
    <dgm:cxn modelId="{CB1DA469-871F-4883-8CCC-738BAC712B4E}" type="presOf" srcId="{D00B127C-D262-464B-8F78-9F07BE1EAB90}" destId="{529201CE-3954-470F-81CE-DACB6A0E4D43}" srcOrd="0" destOrd="0" presId="urn:microsoft.com/office/officeart/2005/8/layout/hierarchy1"/>
    <dgm:cxn modelId="{B85C9F57-C3A9-4861-8754-0B608C7387AC}" srcId="{AB88B057-32F3-4ACD-9CF0-418966416977}" destId="{D00B127C-D262-464B-8F78-9F07BE1EAB90}" srcOrd="0" destOrd="0" parTransId="{96FB47C5-08E3-42F5-820C-1823510C9780}" sibTransId="{FEE0F7EB-94AB-457C-88DA-F3C74A296B76}"/>
    <dgm:cxn modelId="{B4AF57E1-E0D2-4EE7-9357-B0EA6A3A16B0}" srcId="{3DC8BE75-BA78-40C4-BDB6-D3DD5319C3B1}" destId="{AB88B057-32F3-4ACD-9CF0-418966416977}" srcOrd="0" destOrd="0" parTransId="{7606B6DF-F0D6-447E-855E-8F3E895D4A9F}" sibTransId="{E60742BC-08D3-4624-8044-B4EAC0B0EF2C}"/>
    <dgm:cxn modelId="{1083CEF7-3293-4E11-81D7-8CFB43A12C50}" type="presParOf" srcId="{8B27ED61-D95C-4754-B404-A73F1F65B951}" destId="{119776A5-71A2-4A6F-B350-A5B7B6838C56}" srcOrd="0" destOrd="0" presId="urn:microsoft.com/office/officeart/2005/8/layout/hierarchy1"/>
    <dgm:cxn modelId="{953BC4AD-CA7D-455D-B46D-D5CE0D738F82}" type="presParOf" srcId="{119776A5-71A2-4A6F-B350-A5B7B6838C56}" destId="{50B4C463-0BED-41E1-9B0D-BDC79320978A}" srcOrd="0" destOrd="0" presId="urn:microsoft.com/office/officeart/2005/8/layout/hierarchy1"/>
    <dgm:cxn modelId="{B4215D8B-0CB0-451A-B61F-B6A4BBC0F6FD}" type="presParOf" srcId="{50B4C463-0BED-41E1-9B0D-BDC79320978A}" destId="{299EA528-CB72-4556-8043-C79AB8AE3991}" srcOrd="0" destOrd="0" presId="urn:microsoft.com/office/officeart/2005/8/layout/hierarchy1"/>
    <dgm:cxn modelId="{269450BA-CA1E-4984-9BF4-1566811BCCDC}" type="presParOf" srcId="{50B4C463-0BED-41E1-9B0D-BDC79320978A}" destId="{F1978C57-73DE-42A9-BFE8-7F35228DC9E7}" srcOrd="1" destOrd="0" presId="urn:microsoft.com/office/officeart/2005/8/layout/hierarchy1"/>
    <dgm:cxn modelId="{634D7F8F-E60D-44BD-90D6-E138FFC2BF81}" type="presParOf" srcId="{119776A5-71A2-4A6F-B350-A5B7B6838C56}" destId="{520573EA-A084-42A1-A2B2-45A5063D6EB6}" srcOrd="1" destOrd="0" presId="urn:microsoft.com/office/officeart/2005/8/layout/hierarchy1"/>
    <dgm:cxn modelId="{1E6D249D-221C-44FC-9AD3-CD7CCB5AE217}" type="presParOf" srcId="{520573EA-A084-42A1-A2B2-45A5063D6EB6}" destId="{EA06D33F-9FFA-4E9F-B6F2-236039632BF2}" srcOrd="0" destOrd="0" presId="urn:microsoft.com/office/officeart/2005/8/layout/hierarchy1"/>
    <dgm:cxn modelId="{1A5D3FA3-7618-44D7-84AE-2B0EB6FFEADB}" type="presParOf" srcId="{520573EA-A084-42A1-A2B2-45A5063D6EB6}" destId="{04E0BCBD-20FE-4A32-8219-B0DAE3E9586C}" srcOrd="1" destOrd="0" presId="urn:microsoft.com/office/officeart/2005/8/layout/hierarchy1"/>
    <dgm:cxn modelId="{116090AB-6940-442E-9AA7-4997BA0EDD61}" type="presParOf" srcId="{04E0BCBD-20FE-4A32-8219-B0DAE3E9586C}" destId="{9DFC3679-5548-4A11-BEBF-A137AB5BBC46}" srcOrd="0" destOrd="0" presId="urn:microsoft.com/office/officeart/2005/8/layout/hierarchy1"/>
    <dgm:cxn modelId="{374DF962-0229-42A2-B674-B7D58012A781}" type="presParOf" srcId="{9DFC3679-5548-4A11-BEBF-A137AB5BBC46}" destId="{0C81D427-84EE-48D3-8DFC-3F6F353B1C7A}" srcOrd="0" destOrd="0" presId="urn:microsoft.com/office/officeart/2005/8/layout/hierarchy1"/>
    <dgm:cxn modelId="{880ABF90-BDC9-4DED-BB38-54B52B0F5FB8}" type="presParOf" srcId="{9DFC3679-5548-4A11-BEBF-A137AB5BBC46}" destId="{529201CE-3954-470F-81CE-DACB6A0E4D43}" srcOrd="1" destOrd="0" presId="urn:microsoft.com/office/officeart/2005/8/layout/hierarchy1"/>
    <dgm:cxn modelId="{64168CE1-553E-4578-A05D-B22A5178F757}" type="presParOf" srcId="{04E0BCBD-20FE-4A32-8219-B0DAE3E9586C}" destId="{E20A5305-DE08-448D-8144-57BA0FF794B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C8BE75-BA78-40C4-BDB6-D3DD5319C3B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AB88B057-32F3-4ACD-9CF0-418966416977}">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b="1" u="none" strike="noStrike" dirty="0">
              <a:effectLst/>
              <a:latin typeface="Calibri" panose="020F0502020204030204" pitchFamily="34" charset="0"/>
              <a:ea typeface="Calibri" panose="020F0502020204030204" pitchFamily="34" charset="0"/>
              <a:cs typeface="Calibri" panose="020F0502020204030204" pitchFamily="34" charset="0"/>
            </a:rPr>
            <a:t>Γενική Συνέλευση (Γ.Σ.)</a:t>
          </a:r>
        </a:p>
        <a:p>
          <a:r>
            <a:rPr lang="el-GR" sz="2000" u="none" strike="noStrike" dirty="0">
              <a:effectLst/>
              <a:latin typeface="Calibri" panose="020F0502020204030204" pitchFamily="34" charset="0"/>
              <a:ea typeface="Calibri" panose="020F0502020204030204" pitchFamily="34" charset="0"/>
              <a:cs typeface="Calibri" panose="020F0502020204030204" pitchFamily="34" charset="0"/>
            </a:rPr>
            <a:t>Απαρτία</a:t>
          </a:r>
          <a:r>
            <a:rPr lang="en-US" sz="2000" u="none" strike="noStrike" dirty="0">
              <a:effectLst/>
              <a:latin typeface="Calibri" panose="020F0502020204030204" pitchFamily="34" charset="0"/>
              <a:ea typeface="Calibri" panose="020F0502020204030204" pitchFamily="34" charset="0"/>
              <a:cs typeface="Calibri" panose="020F0502020204030204" pitchFamily="34" charset="0"/>
            </a:rPr>
            <a:t>: </a:t>
          </a:r>
          <a:r>
            <a:rPr lang="el-GR" sz="2000" u="none" strike="noStrike" dirty="0">
              <a:effectLst/>
              <a:latin typeface="Calibri" panose="020F0502020204030204" pitchFamily="34" charset="0"/>
              <a:ea typeface="Calibri" panose="020F0502020204030204" pitchFamily="34" charset="0"/>
              <a:cs typeface="Calibri" panose="020F0502020204030204" pitchFamily="34" charset="0"/>
            </a:rPr>
            <a:t>1/3 των οικονομικά τακτοποιημένων μελών</a:t>
          </a:r>
        </a:p>
        <a:p>
          <a:r>
            <a:rPr lang="el-GR" sz="2000" dirty="0">
              <a:latin typeface="Calibri" panose="020F0502020204030204" pitchFamily="34" charset="0"/>
              <a:ea typeface="Calibri" panose="020F0502020204030204" pitchFamily="34" charset="0"/>
              <a:cs typeface="Calibri" panose="020F0502020204030204" pitchFamily="34" charset="0"/>
            </a:rPr>
            <a:t>Αποφάσεις: </a:t>
          </a:r>
          <a:r>
            <a:rPr lang="el-GR" sz="2000" u="none" strike="noStrike" dirty="0">
              <a:effectLst/>
              <a:latin typeface="Calibri" panose="020F0502020204030204" pitchFamily="34" charset="0"/>
              <a:ea typeface="Calibri" panose="020F0502020204030204" pitchFamily="34" charset="0"/>
              <a:cs typeface="Calibri" panose="020F0502020204030204" pitchFamily="34" charset="0"/>
            </a:rPr>
            <a:t>Απαρτία + Απόλυτη Πλειοψηφία (50% + 1 των παρόντων)</a:t>
          </a:r>
          <a:endParaRPr lang="el-GR" sz="2000" dirty="0"/>
        </a:p>
      </dgm:t>
    </dgm:pt>
    <dgm:pt modelId="{7606B6DF-F0D6-447E-855E-8F3E895D4A9F}" type="parTrans" cxnId="{B4AF57E1-E0D2-4EE7-9357-B0EA6A3A16B0}">
      <dgm:prSet/>
      <dgm:spPr/>
      <dgm:t>
        <a:bodyPr/>
        <a:lstStyle/>
        <a:p>
          <a:endParaRPr lang="el-GR"/>
        </a:p>
      </dgm:t>
    </dgm:pt>
    <dgm:pt modelId="{E60742BC-08D3-4624-8044-B4EAC0B0EF2C}" type="sibTrans" cxnId="{B4AF57E1-E0D2-4EE7-9357-B0EA6A3A16B0}">
      <dgm:prSet/>
      <dgm:spPr/>
      <dgm:t>
        <a:bodyPr/>
        <a:lstStyle/>
        <a:p>
          <a:endParaRPr lang="el-GR"/>
        </a:p>
      </dgm:t>
    </dgm:pt>
    <dgm:pt modelId="{D00B127C-D262-464B-8F78-9F07BE1EAB90}">
      <dgm:prSet phldrT="[Κείμενο]" custT="1">
        <dgm:style>
          <a:lnRef idx="2">
            <a:schemeClr val="dk1"/>
          </a:lnRef>
          <a:fillRef idx="1">
            <a:schemeClr val="lt1"/>
          </a:fillRef>
          <a:effectRef idx="0">
            <a:schemeClr val="dk1"/>
          </a:effectRef>
          <a:fontRef idx="minor">
            <a:schemeClr val="dk1"/>
          </a:fontRef>
        </dgm:style>
      </dgm:prSet>
      <dgm:spPr/>
      <dgm:t>
        <a:bodyPr/>
        <a:lstStyle/>
        <a:p>
          <a:r>
            <a:rPr lang="el-GR" sz="2000" u="none" strike="noStrike" dirty="0">
              <a:effectLst/>
              <a:latin typeface="Calibri" panose="020F0502020204030204" pitchFamily="34" charset="0"/>
              <a:ea typeface="Calibri" panose="020F0502020204030204" pitchFamily="34" charset="0"/>
              <a:cs typeface="Calibri" panose="020F0502020204030204" pitchFamily="34" charset="0"/>
            </a:rPr>
            <a:t>Διοικητικό Συμβούλιο (Δ.Σ.)  τουλάχιστον 3 μέλη, εκλεγόμενο</a:t>
          </a:r>
          <a:endParaRPr lang="el-GR" sz="2000" dirty="0"/>
        </a:p>
      </dgm:t>
    </dgm:pt>
    <dgm:pt modelId="{96FB47C5-08E3-42F5-820C-1823510C9780}" type="parTrans" cxnId="{B85C9F57-C3A9-4861-8754-0B608C7387AC}">
      <dgm:prSet>
        <dgm:style>
          <a:lnRef idx="1">
            <a:schemeClr val="dk1"/>
          </a:lnRef>
          <a:fillRef idx="0">
            <a:schemeClr val="dk1"/>
          </a:fillRef>
          <a:effectRef idx="0">
            <a:schemeClr val="dk1"/>
          </a:effectRef>
          <a:fontRef idx="minor">
            <a:schemeClr val="tx1"/>
          </a:fontRef>
        </dgm:style>
      </dgm:prSet>
      <dgm:spPr/>
      <dgm:t>
        <a:bodyPr/>
        <a:lstStyle/>
        <a:p>
          <a:endParaRPr lang="el-GR"/>
        </a:p>
      </dgm:t>
    </dgm:pt>
    <dgm:pt modelId="{FEE0F7EB-94AB-457C-88DA-F3C74A296B76}" type="sibTrans" cxnId="{B85C9F57-C3A9-4861-8754-0B608C7387AC}">
      <dgm:prSet/>
      <dgm:spPr/>
      <dgm:t>
        <a:bodyPr/>
        <a:lstStyle/>
        <a:p>
          <a:endParaRPr lang="el-GR"/>
        </a:p>
      </dgm:t>
    </dgm:pt>
    <dgm:pt modelId="{8B27ED61-D95C-4754-B404-A73F1F65B951}" type="pres">
      <dgm:prSet presAssocID="{3DC8BE75-BA78-40C4-BDB6-D3DD5319C3B1}" presName="hierChild1" presStyleCnt="0">
        <dgm:presLayoutVars>
          <dgm:chPref val="1"/>
          <dgm:dir/>
          <dgm:animOne val="branch"/>
          <dgm:animLvl val="lvl"/>
          <dgm:resizeHandles/>
        </dgm:presLayoutVars>
      </dgm:prSet>
      <dgm:spPr/>
    </dgm:pt>
    <dgm:pt modelId="{119776A5-71A2-4A6F-B350-A5B7B6838C56}" type="pres">
      <dgm:prSet presAssocID="{AB88B057-32F3-4ACD-9CF0-418966416977}" presName="hierRoot1" presStyleCnt="0"/>
      <dgm:spPr/>
    </dgm:pt>
    <dgm:pt modelId="{50B4C463-0BED-41E1-9B0D-BDC79320978A}" type="pres">
      <dgm:prSet presAssocID="{AB88B057-32F3-4ACD-9CF0-418966416977}" presName="composite" presStyleCnt="0"/>
      <dgm:spPr/>
    </dgm:pt>
    <dgm:pt modelId="{299EA528-CB72-4556-8043-C79AB8AE3991}" type="pres">
      <dgm:prSet presAssocID="{AB88B057-32F3-4ACD-9CF0-418966416977}" presName="background" presStyleLbl="node0" presStyleIdx="0" presStyleCnt="1">
        <dgm:style>
          <a:lnRef idx="1">
            <a:schemeClr val="dk1"/>
          </a:lnRef>
          <a:fillRef idx="2">
            <a:schemeClr val="dk1"/>
          </a:fillRef>
          <a:effectRef idx="1">
            <a:schemeClr val="dk1"/>
          </a:effectRef>
          <a:fontRef idx="minor">
            <a:schemeClr val="dk1"/>
          </a:fontRef>
        </dgm:style>
      </dgm:prSet>
      <dgm:spPr/>
    </dgm:pt>
    <dgm:pt modelId="{F1978C57-73DE-42A9-BFE8-7F35228DC9E7}" type="pres">
      <dgm:prSet presAssocID="{AB88B057-32F3-4ACD-9CF0-418966416977}" presName="text" presStyleLbl="fgAcc0" presStyleIdx="0" presStyleCnt="1" custScaleX="379259" custScaleY="303512" custLinFactNeighborX="-11361" custLinFactNeighborY="-46447">
        <dgm:presLayoutVars>
          <dgm:chPref val="3"/>
        </dgm:presLayoutVars>
      </dgm:prSet>
      <dgm:spPr/>
    </dgm:pt>
    <dgm:pt modelId="{520573EA-A084-42A1-A2B2-45A5063D6EB6}" type="pres">
      <dgm:prSet presAssocID="{AB88B057-32F3-4ACD-9CF0-418966416977}" presName="hierChild2" presStyleCnt="0"/>
      <dgm:spPr/>
    </dgm:pt>
    <dgm:pt modelId="{EA06D33F-9FFA-4E9F-B6F2-236039632BF2}" type="pres">
      <dgm:prSet presAssocID="{96FB47C5-08E3-42F5-820C-1823510C9780}" presName="Name10" presStyleLbl="parChTrans1D2" presStyleIdx="0" presStyleCnt="1"/>
      <dgm:spPr/>
    </dgm:pt>
    <dgm:pt modelId="{04E0BCBD-20FE-4A32-8219-B0DAE3E9586C}" type="pres">
      <dgm:prSet presAssocID="{D00B127C-D262-464B-8F78-9F07BE1EAB90}" presName="hierRoot2" presStyleCnt="0"/>
      <dgm:spPr/>
    </dgm:pt>
    <dgm:pt modelId="{9DFC3679-5548-4A11-BEBF-A137AB5BBC46}" type="pres">
      <dgm:prSet presAssocID="{D00B127C-D262-464B-8F78-9F07BE1EAB90}" presName="composite2" presStyleCnt="0"/>
      <dgm:spPr/>
    </dgm:pt>
    <dgm:pt modelId="{0C81D427-84EE-48D3-8DFC-3F6F353B1C7A}" type="pres">
      <dgm:prSet presAssocID="{D00B127C-D262-464B-8F78-9F07BE1EAB90}" presName="background2" presStyleLbl="node2" presStyleIdx="0" presStyleCnt="1">
        <dgm:style>
          <a:lnRef idx="1">
            <a:schemeClr val="dk1"/>
          </a:lnRef>
          <a:fillRef idx="2">
            <a:schemeClr val="dk1"/>
          </a:fillRef>
          <a:effectRef idx="1">
            <a:schemeClr val="dk1"/>
          </a:effectRef>
          <a:fontRef idx="minor">
            <a:schemeClr val="dk1"/>
          </a:fontRef>
        </dgm:style>
      </dgm:prSet>
      <dgm:spPr/>
    </dgm:pt>
    <dgm:pt modelId="{529201CE-3954-470F-81CE-DACB6A0E4D43}" type="pres">
      <dgm:prSet presAssocID="{D00B127C-D262-464B-8F78-9F07BE1EAB90}" presName="text2" presStyleLbl="fgAcc2" presStyleIdx="0" presStyleCnt="1" custScaleX="390989" custScaleY="156341" custLinFactNeighborX="-15676" custLinFactNeighborY="43005">
        <dgm:presLayoutVars>
          <dgm:chPref val="3"/>
        </dgm:presLayoutVars>
      </dgm:prSet>
      <dgm:spPr/>
    </dgm:pt>
    <dgm:pt modelId="{E20A5305-DE08-448D-8144-57BA0FF794BF}" type="pres">
      <dgm:prSet presAssocID="{D00B127C-D262-464B-8F78-9F07BE1EAB90}" presName="hierChild3" presStyleCnt="0"/>
      <dgm:spPr/>
    </dgm:pt>
  </dgm:ptLst>
  <dgm:cxnLst>
    <dgm:cxn modelId="{B23F4D17-F32C-4E1A-AA47-9399A022D394}" type="presOf" srcId="{3DC8BE75-BA78-40C4-BDB6-D3DD5319C3B1}" destId="{8B27ED61-D95C-4754-B404-A73F1F65B951}" srcOrd="0" destOrd="0" presId="urn:microsoft.com/office/officeart/2005/8/layout/hierarchy1"/>
    <dgm:cxn modelId="{FBC85A3A-7DBC-4DD5-8C0D-45C22DAC9E54}" type="presOf" srcId="{96FB47C5-08E3-42F5-820C-1823510C9780}" destId="{EA06D33F-9FFA-4E9F-B6F2-236039632BF2}" srcOrd="0" destOrd="0" presId="urn:microsoft.com/office/officeart/2005/8/layout/hierarchy1"/>
    <dgm:cxn modelId="{5D38F567-CDB0-4F6F-8291-43556F2416B9}" type="presOf" srcId="{AB88B057-32F3-4ACD-9CF0-418966416977}" destId="{F1978C57-73DE-42A9-BFE8-7F35228DC9E7}" srcOrd="0" destOrd="0" presId="urn:microsoft.com/office/officeart/2005/8/layout/hierarchy1"/>
    <dgm:cxn modelId="{CB1DA469-871F-4883-8CCC-738BAC712B4E}" type="presOf" srcId="{D00B127C-D262-464B-8F78-9F07BE1EAB90}" destId="{529201CE-3954-470F-81CE-DACB6A0E4D43}" srcOrd="0" destOrd="0" presId="urn:microsoft.com/office/officeart/2005/8/layout/hierarchy1"/>
    <dgm:cxn modelId="{B85C9F57-C3A9-4861-8754-0B608C7387AC}" srcId="{AB88B057-32F3-4ACD-9CF0-418966416977}" destId="{D00B127C-D262-464B-8F78-9F07BE1EAB90}" srcOrd="0" destOrd="0" parTransId="{96FB47C5-08E3-42F5-820C-1823510C9780}" sibTransId="{FEE0F7EB-94AB-457C-88DA-F3C74A296B76}"/>
    <dgm:cxn modelId="{B4AF57E1-E0D2-4EE7-9357-B0EA6A3A16B0}" srcId="{3DC8BE75-BA78-40C4-BDB6-D3DD5319C3B1}" destId="{AB88B057-32F3-4ACD-9CF0-418966416977}" srcOrd="0" destOrd="0" parTransId="{7606B6DF-F0D6-447E-855E-8F3E895D4A9F}" sibTransId="{E60742BC-08D3-4624-8044-B4EAC0B0EF2C}"/>
    <dgm:cxn modelId="{1083CEF7-3293-4E11-81D7-8CFB43A12C50}" type="presParOf" srcId="{8B27ED61-D95C-4754-B404-A73F1F65B951}" destId="{119776A5-71A2-4A6F-B350-A5B7B6838C56}" srcOrd="0" destOrd="0" presId="urn:microsoft.com/office/officeart/2005/8/layout/hierarchy1"/>
    <dgm:cxn modelId="{953BC4AD-CA7D-455D-B46D-D5CE0D738F82}" type="presParOf" srcId="{119776A5-71A2-4A6F-B350-A5B7B6838C56}" destId="{50B4C463-0BED-41E1-9B0D-BDC79320978A}" srcOrd="0" destOrd="0" presId="urn:microsoft.com/office/officeart/2005/8/layout/hierarchy1"/>
    <dgm:cxn modelId="{B4215D8B-0CB0-451A-B61F-B6A4BBC0F6FD}" type="presParOf" srcId="{50B4C463-0BED-41E1-9B0D-BDC79320978A}" destId="{299EA528-CB72-4556-8043-C79AB8AE3991}" srcOrd="0" destOrd="0" presId="urn:microsoft.com/office/officeart/2005/8/layout/hierarchy1"/>
    <dgm:cxn modelId="{269450BA-CA1E-4984-9BF4-1566811BCCDC}" type="presParOf" srcId="{50B4C463-0BED-41E1-9B0D-BDC79320978A}" destId="{F1978C57-73DE-42A9-BFE8-7F35228DC9E7}" srcOrd="1" destOrd="0" presId="urn:microsoft.com/office/officeart/2005/8/layout/hierarchy1"/>
    <dgm:cxn modelId="{634D7F8F-E60D-44BD-90D6-E138FFC2BF81}" type="presParOf" srcId="{119776A5-71A2-4A6F-B350-A5B7B6838C56}" destId="{520573EA-A084-42A1-A2B2-45A5063D6EB6}" srcOrd="1" destOrd="0" presId="urn:microsoft.com/office/officeart/2005/8/layout/hierarchy1"/>
    <dgm:cxn modelId="{1E6D249D-221C-44FC-9AD3-CD7CCB5AE217}" type="presParOf" srcId="{520573EA-A084-42A1-A2B2-45A5063D6EB6}" destId="{EA06D33F-9FFA-4E9F-B6F2-236039632BF2}" srcOrd="0" destOrd="0" presId="urn:microsoft.com/office/officeart/2005/8/layout/hierarchy1"/>
    <dgm:cxn modelId="{1A5D3FA3-7618-44D7-84AE-2B0EB6FFEADB}" type="presParOf" srcId="{520573EA-A084-42A1-A2B2-45A5063D6EB6}" destId="{04E0BCBD-20FE-4A32-8219-B0DAE3E9586C}" srcOrd="1" destOrd="0" presId="urn:microsoft.com/office/officeart/2005/8/layout/hierarchy1"/>
    <dgm:cxn modelId="{116090AB-6940-442E-9AA7-4997BA0EDD61}" type="presParOf" srcId="{04E0BCBD-20FE-4A32-8219-B0DAE3E9586C}" destId="{9DFC3679-5548-4A11-BEBF-A137AB5BBC46}" srcOrd="0" destOrd="0" presId="urn:microsoft.com/office/officeart/2005/8/layout/hierarchy1"/>
    <dgm:cxn modelId="{374DF962-0229-42A2-B674-B7D58012A781}" type="presParOf" srcId="{9DFC3679-5548-4A11-BEBF-A137AB5BBC46}" destId="{0C81D427-84EE-48D3-8DFC-3F6F353B1C7A}" srcOrd="0" destOrd="0" presId="urn:microsoft.com/office/officeart/2005/8/layout/hierarchy1"/>
    <dgm:cxn modelId="{880ABF90-BDC9-4DED-BB38-54B52B0F5FB8}" type="presParOf" srcId="{9DFC3679-5548-4A11-BEBF-A137AB5BBC46}" destId="{529201CE-3954-470F-81CE-DACB6A0E4D43}" srcOrd="1" destOrd="0" presId="urn:microsoft.com/office/officeart/2005/8/layout/hierarchy1"/>
    <dgm:cxn modelId="{64168CE1-553E-4578-A05D-B22A5178F757}" type="presParOf" srcId="{04E0BCBD-20FE-4A32-8219-B0DAE3E9586C}" destId="{E20A5305-DE08-448D-8144-57BA0FF794BF}" srcOrd="1" destOrd="0" presId="urn:microsoft.com/office/officeart/2005/8/layout/hierarchy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28499-2B61-4C6A-9434-6ADD5111AE84}">
      <dsp:nvSpPr>
        <dsp:cNvPr id="0" name=""/>
        <dsp:cNvSpPr/>
      </dsp:nvSpPr>
      <dsp:spPr>
        <a:xfrm>
          <a:off x="7309636" y="2412038"/>
          <a:ext cx="476943" cy="378706"/>
        </a:xfrm>
        <a:custGeom>
          <a:avLst/>
          <a:gdLst/>
          <a:ahLst/>
          <a:cxnLst/>
          <a:rect l="0" t="0" r="0" b="0"/>
          <a:pathLst>
            <a:path>
              <a:moveTo>
                <a:pt x="0" y="0"/>
              </a:moveTo>
              <a:lnTo>
                <a:pt x="0" y="200820"/>
              </a:lnTo>
              <a:lnTo>
                <a:pt x="476943" y="200820"/>
              </a:lnTo>
              <a:lnTo>
                <a:pt x="476943" y="378706"/>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616B9C1-46D9-4885-94CF-795B7DB533FF}">
      <dsp:nvSpPr>
        <dsp:cNvPr id="0" name=""/>
        <dsp:cNvSpPr/>
      </dsp:nvSpPr>
      <dsp:spPr>
        <a:xfrm>
          <a:off x="5305366" y="842008"/>
          <a:ext cx="2004269" cy="350698"/>
        </a:xfrm>
        <a:custGeom>
          <a:avLst/>
          <a:gdLst/>
          <a:ahLst/>
          <a:cxnLst/>
          <a:rect l="0" t="0" r="0" b="0"/>
          <a:pathLst>
            <a:path>
              <a:moveTo>
                <a:pt x="0" y="0"/>
              </a:moveTo>
              <a:lnTo>
                <a:pt x="0" y="172812"/>
              </a:lnTo>
              <a:lnTo>
                <a:pt x="2004269" y="172812"/>
              </a:lnTo>
              <a:lnTo>
                <a:pt x="2004269" y="350698"/>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5750E267-DA6E-4B40-9F20-84F084ABE871}">
      <dsp:nvSpPr>
        <dsp:cNvPr id="0" name=""/>
        <dsp:cNvSpPr/>
      </dsp:nvSpPr>
      <dsp:spPr>
        <a:xfrm>
          <a:off x="2745914" y="2134799"/>
          <a:ext cx="1713998" cy="596040"/>
        </a:xfrm>
        <a:custGeom>
          <a:avLst/>
          <a:gdLst/>
          <a:ahLst/>
          <a:cxnLst/>
          <a:rect l="0" t="0" r="0" b="0"/>
          <a:pathLst>
            <a:path>
              <a:moveTo>
                <a:pt x="0" y="0"/>
              </a:moveTo>
              <a:lnTo>
                <a:pt x="0" y="418154"/>
              </a:lnTo>
              <a:lnTo>
                <a:pt x="1713998" y="418154"/>
              </a:lnTo>
              <a:lnTo>
                <a:pt x="1713998" y="596040"/>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57C02C16-C025-4A9C-90A8-70658224CCC4}">
      <dsp:nvSpPr>
        <dsp:cNvPr id="0" name=""/>
        <dsp:cNvSpPr/>
      </dsp:nvSpPr>
      <dsp:spPr>
        <a:xfrm>
          <a:off x="1469608" y="2134799"/>
          <a:ext cx="1276306" cy="608672"/>
        </a:xfrm>
        <a:custGeom>
          <a:avLst/>
          <a:gdLst/>
          <a:ahLst/>
          <a:cxnLst/>
          <a:rect l="0" t="0" r="0" b="0"/>
          <a:pathLst>
            <a:path>
              <a:moveTo>
                <a:pt x="1276306" y="0"/>
              </a:moveTo>
              <a:lnTo>
                <a:pt x="1276306" y="430786"/>
              </a:lnTo>
              <a:lnTo>
                <a:pt x="0" y="430786"/>
              </a:lnTo>
              <a:lnTo>
                <a:pt x="0" y="608672"/>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A56F76E0-7186-4EFA-BF03-3978E3B72F26}">
      <dsp:nvSpPr>
        <dsp:cNvPr id="0" name=""/>
        <dsp:cNvSpPr/>
      </dsp:nvSpPr>
      <dsp:spPr>
        <a:xfrm>
          <a:off x="2745914" y="842008"/>
          <a:ext cx="2559451" cy="378328"/>
        </a:xfrm>
        <a:custGeom>
          <a:avLst/>
          <a:gdLst/>
          <a:ahLst/>
          <a:cxnLst/>
          <a:rect l="0" t="0" r="0" b="0"/>
          <a:pathLst>
            <a:path>
              <a:moveTo>
                <a:pt x="2559451" y="0"/>
              </a:moveTo>
              <a:lnTo>
                <a:pt x="2559451" y="200442"/>
              </a:lnTo>
              <a:lnTo>
                <a:pt x="0" y="200442"/>
              </a:lnTo>
              <a:lnTo>
                <a:pt x="0" y="378328"/>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15EF5B0B-E79E-4D73-9122-4C192AE60829}">
      <dsp:nvSpPr>
        <dsp:cNvPr id="0" name=""/>
        <dsp:cNvSpPr/>
      </dsp:nvSpPr>
      <dsp:spPr>
        <a:xfrm>
          <a:off x="4345263" y="102728"/>
          <a:ext cx="1920207" cy="739280"/>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8F69E3F3-9E8B-46C3-B7D3-216C3EC6DF42}">
      <dsp:nvSpPr>
        <dsp:cNvPr id="0" name=""/>
        <dsp:cNvSpPr/>
      </dsp:nvSpPr>
      <dsp:spPr>
        <a:xfrm>
          <a:off x="4558619" y="305416"/>
          <a:ext cx="1920207" cy="739280"/>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Κοιν.Σ.Επ.</a:t>
          </a:r>
        </a:p>
      </dsp:txBody>
      <dsp:txXfrm>
        <a:off x="4580272" y="327069"/>
        <a:ext cx="1876901" cy="695974"/>
      </dsp:txXfrm>
    </dsp:sp>
    <dsp:sp modelId="{E58FA803-1E73-42C2-AB34-F2F62FA559E6}">
      <dsp:nvSpPr>
        <dsp:cNvPr id="0" name=""/>
        <dsp:cNvSpPr/>
      </dsp:nvSpPr>
      <dsp:spPr>
        <a:xfrm>
          <a:off x="1229277" y="1220337"/>
          <a:ext cx="3033274" cy="914462"/>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AE89932D-A228-4577-97A6-32518B121880}">
      <dsp:nvSpPr>
        <dsp:cNvPr id="0" name=""/>
        <dsp:cNvSpPr/>
      </dsp:nvSpPr>
      <dsp:spPr>
        <a:xfrm>
          <a:off x="1442634" y="1423025"/>
          <a:ext cx="3033274" cy="914462"/>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 Κατηγορία Ένταξης</a:t>
          </a:r>
        </a:p>
      </dsp:txBody>
      <dsp:txXfrm>
        <a:off x="1469418" y="1449809"/>
        <a:ext cx="2979706" cy="860894"/>
      </dsp:txXfrm>
    </dsp:sp>
    <dsp:sp modelId="{9E8F71F5-48F0-4DDE-A0AA-966117B3CEC3}">
      <dsp:nvSpPr>
        <dsp:cNvPr id="0" name=""/>
        <dsp:cNvSpPr/>
      </dsp:nvSpPr>
      <dsp:spPr>
        <a:xfrm>
          <a:off x="153786" y="2743471"/>
          <a:ext cx="2631643" cy="1215880"/>
        </a:xfrm>
        <a:prstGeom prst="roundRect">
          <a:avLst>
            <a:gd name="adj" fmla="val 10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F5B85ADC-4D44-462F-8BDF-B17170793E2B}">
      <dsp:nvSpPr>
        <dsp:cNvPr id="0" name=""/>
        <dsp:cNvSpPr/>
      </dsp:nvSpPr>
      <dsp:spPr>
        <a:xfrm>
          <a:off x="367143" y="2946160"/>
          <a:ext cx="2631643" cy="1215880"/>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el-GR" sz="1600" kern="1200" dirty="0">
              <a:latin typeface="Calibri" panose="020F0502020204030204" pitchFamily="34" charset="0"/>
              <a:ea typeface="Calibri" panose="020F0502020204030204" pitchFamily="34" charset="0"/>
              <a:cs typeface="Calibri" panose="020F0502020204030204" pitchFamily="34" charset="0"/>
            </a:rPr>
            <a:t>Ευάλωτες Ομάδες Στόχος: Ένταξη.</a:t>
          </a:r>
        </a:p>
        <a:p>
          <a:pPr marL="0" lvl="0" indent="0" algn="ctr" defTabSz="711200">
            <a:lnSpc>
              <a:spcPct val="90000"/>
            </a:lnSpc>
            <a:spcBef>
              <a:spcPct val="0"/>
            </a:spcBef>
            <a:spcAft>
              <a:spcPct val="35000"/>
            </a:spcAft>
            <a:buNone/>
          </a:pPr>
          <a:r>
            <a:rPr lang="el-GR" sz="1600" kern="1200" dirty="0">
              <a:latin typeface="Calibri" panose="020F0502020204030204" pitchFamily="34" charset="0"/>
              <a:ea typeface="Calibri" panose="020F0502020204030204" pitchFamily="34" charset="0"/>
              <a:cs typeface="Calibri" panose="020F0502020204030204" pitchFamily="34" charset="0"/>
            </a:rPr>
            <a:t>30% Ελάχιστο ποσοστό μελών/εργαζομένων</a:t>
          </a:r>
        </a:p>
      </dsp:txBody>
      <dsp:txXfrm>
        <a:off x="402755" y="2981772"/>
        <a:ext cx="2560419" cy="1144656"/>
      </dsp:txXfrm>
    </dsp:sp>
    <dsp:sp modelId="{4D21138E-0DC8-47E6-BBEC-512823D2DE8B}">
      <dsp:nvSpPr>
        <dsp:cNvPr id="0" name=""/>
        <dsp:cNvSpPr/>
      </dsp:nvSpPr>
      <dsp:spPr>
        <a:xfrm>
          <a:off x="3189465" y="2730839"/>
          <a:ext cx="2540894" cy="1168521"/>
        </a:xfrm>
        <a:prstGeom prst="roundRect">
          <a:avLst>
            <a:gd name="adj" fmla="val 10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5DBDFAD2-47D0-4F3E-977A-A415A06D5E4F}">
      <dsp:nvSpPr>
        <dsp:cNvPr id="0" name=""/>
        <dsp:cNvSpPr/>
      </dsp:nvSpPr>
      <dsp:spPr>
        <a:xfrm>
          <a:off x="3402822" y="2933527"/>
          <a:ext cx="2540894" cy="1168521"/>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el-GR" sz="1600" kern="1200" dirty="0">
              <a:latin typeface="Calibri" panose="020F0502020204030204" pitchFamily="34" charset="0"/>
              <a:ea typeface="Calibri" panose="020F0502020204030204" pitchFamily="34" charset="0"/>
              <a:cs typeface="Calibri" panose="020F0502020204030204" pitchFamily="34" charset="0"/>
            </a:rPr>
            <a:t>Ειδικές Ομάδες Στόχος: Ένταξη. 50% Ελάχιστο ποσοστό μελών/εργαζομένων</a:t>
          </a:r>
        </a:p>
      </dsp:txBody>
      <dsp:txXfrm>
        <a:off x="3437047" y="2967752"/>
        <a:ext cx="2472444" cy="1100071"/>
      </dsp:txXfrm>
    </dsp:sp>
    <dsp:sp modelId="{B778615F-B72B-4669-9A38-A360488E5069}">
      <dsp:nvSpPr>
        <dsp:cNvPr id="0" name=""/>
        <dsp:cNvSpPr/>
      </dsp:nvSpPr>
      <dsp:spPr>
        <a:xfrm>
          <a:off x="5013443" y="1192707"/>
          <a:ext cx="4592386" cy="1219331"/>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80BBDBBA-08BD-4A79-A21A-CEC500AAA87E}">
      <dsp:nvSpPr>
        <dsp:cNvPr id="0" name=""/>
        <dsp:cNvSpPr/>
      </dsp:nvSpPr>
      <dsp:spPr>
        <a:xfrm>
          <a:off x="5226799" y="1395395"/>
          <a:ext cx="4592386" cy="1219331"/>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Β. Συλλογικής &amp; Κοινωνικής Ωφέλειας</a:t>
          </a:r>
        </a:p>
      </dsp:txBody>
      <dsp:txXfrm>
        <a:off x="5262512" y="1431108"/>
        <a:ext cx="4520960" cy="1147905"/>
      </dsp:txXfrm>
    </dsp:sp>
    <dsp:sp modelId="{8F3DAC67-ACB6-4FDA-AEDB-04353C0653DF}">
      <dsp:nvSpPr>
        <dsp:cNvPr id="0" name=""/>
        <dsp:cNvSpPr/>
      </dsp:nvSpPr>
      <dsp:spPr>
        <a:xfrm>
          <a:off x="6504668" y="2790745"/>
          <a:ext cx="2563822" cy="1328229"/>
        </a:xfrm>
        <a:prstGeom prst="roundRect">
          <a:avLst>
            <a:gd name="adj" fmla="val 10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FF8DA8F5-8D21-453C-9A26-B1FB26959DAF}">
      <dsp:nvSpPr>
        <dsp:cNvPr id="0" name=""/>
        <dsp:cNvSpPr/>
      </dsp:nvSpPr>
      <dsp:spPr>
        <a:xfrm>
          <a:off x="6718025" y="2993433"/>
          <a:ext cx="2563822" cy="1328229"/>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el-GR" sz="1600" kern="1200" dirty="0">
              <a:latin typeface="Calibri" panose="020F0502020204030204" pitchFamily="34" charset="0"/>
              <a:ea typeface="Calibri" panose="020F0502020204030204" pitchFamily="34" charset="0"/>
              <a:cs typeface="Calibri" panose="020F0502020204030204" pitchFamily="34" charset="0"/>
            </a:rPr>
            <a:t>Δραστηριότητες βιώσιμης ανάπτυξης ή παροχή κοινωνικών υπηρεσιών γενικού ενδιαφέροντος.</a:t>
          </a:r>
        </a:p>
      </dsp:txBody>
      <dsp:txXfrm>
        <a:off x="6756927" y="3032335"/>
        <a:ext cx="2486018" cy="12504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0B10C7-DAB6-46DF-B6CA-A99BCDBA77AF}">
      <dsp:nvSpPr>
        <dsp:cNvPr id="0" name=""/>
        <dsp:cNvSpPr/>
      </dsp:nvSpPr>
      <dsp:spPr>
        <a:xfrm>
          <a:off x="6806576" y="3051785"/>
          <a:ext cx="91440" cy="346255"/>
        </a:xfrm>
        <a:custGeom>
          <a:avLst/>
          <a:gdLst/>
          <a:ahLst/>
          <a:cxnLst/>
          <a:rect l="0" t="0" r="0" b="0"/>
          <a:pathLst>
            <a:path>
              <a:moveTo>
                <a:pt x="45720" y="0"/>
              </a:moveTo>
              <a:lnTo>
                <a:pt x="45720" y="189014"/>
              </a:lnTo>
              <a:lnTo>
                <a:pt x="67225" y="189014"/>
              </a:lnTo>
              <a:lnTo>
                <a:pt x="67225" y="346255"/>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A3028B-1FA2-4F76-900E-4854F401F714}">
      <dsp:nvSpPr>
        <dsp:cNvPr id="0" name=""/>
        <dsp:cNvSpPr/>
      </dsp:nvSpPr>
      <dsp:spPr>
        <a:xfrm>
          <a:off x="4357615" y="1411617"/>
          <a:ext cx="2494680" cy="562347"/>
        </a:xfrm>
        <a:custGeom>
          <a:avLst/>
          <a:gdLst/>
          <a:ahLst/>
          <a:cxnLst/>
          <a:rect l="0" t="0" r="0" b="0"/>
          <a:pathLst>
            <a:path>
              <a:moveTo>
                <a:pt x="0" y="0"/>
              </a:moveTo>
              <a:lnTo>
                <a:pt x="0" y="405106"/>
              </a:lnTo>
              <a:lnTo>
                <a:pt x="2494680" y="405106"/>
              </a:lnTo>
              <a:lnTo>
                <a:pt x="2494680" y="562347"/>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4528EFFD-DD89-4C74-B116-0EB082871713}">
      <dsp:nvSpPr>
        <dsp:cNvPr id="0" name=""/>
        <dsp:cNvSpPr/>
      </dsp:nvSpPr>
      <dsp:spPr>
        <a:xfrm>
          <a:off x="2346841" y="3108640"/>
          <a:ext cx="115861" cy="283008"/>
        </a:xfrm>
        <a:custGeom>
          <a:avLst/>
          <a:gdLst/>
          <a:ahLst/>
          <a:cxnLst/>
          <a:rect l="0" t="0" r="0" b="0"/>
          <a:pathLst>
            <a:path>
              <a:moveTo>
                <a:pt x="115861" y="0"/>
              </a:moveTo>
              <a:lnTo>
                <a:pt x="115861" y="125767"/>
              </a:lnTo>
              <a:lnTo>
                <a:pt x="0" y="125767"/>
              </a:lnTo>
              <a:lnTo>
                <a:pt x="0" y="283008"/>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46B1A1-B308-4CDE-83FE-D00D908478D1}">
      <dsp:nvSpPr>
        <dsp:cNvPr id="0" name=""/>
        <dsp:cNvSpPr/>
      </dsp:nvSpPr>
      <dsp:spPr>
        <a:xfrm>
          <a:off x="2462703" y="1411617"/>
          <a:ext cx="1894912" cy="551256"/>
        </a:xfrm>
        <a:custGeom>
          <a:avLst/>
          <a:gdLst/>
          <a:ahLst/>
          <a:cxnLst/>
          <a:rect l="0" t="0" r="0" b="0"/>
          <a:pathLst>
            <a:path>
              <a:moveTo>
                <a:pt x="1894912" y="0"/>
              </a:moveTo>
              <a:lnTo>
                <a:pt x="1894912" y="394015"/>
              </a:lnTo>
              <a:lnTo>
                <a:pt x="0" y="394015"/>
              </a:lnTo>
              <a:lnTo>
                <a:pt x="0" y="551256"/>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C2D1C366-B51F-45EB-90A8-5368650CD7FA}">
      <dsp:nvSpPr>
        <dsp:cNvPr id="0" name=""/>
        <dsp:cNvSpPr/>
      </dsp:nvSpPr>
      <dsp:spPr>
        <a:xfrm>
          <a:off x="2319074" y="-66225"/>
          <a:ext cx="4077080" cy="1477842"/>
        </a:xfrm>
        <a:prstGeom prst="roundRect">
          <a:avLst>
            <a:gd name="adj" fmla="val 10000"/>
          </a:avLst>
        </a:prstGeom>
        <a:solidFill>
          <a:schemeClr val="bg1">
            <a:lumMod val="85000"/>
          </a:schemeClr>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sp>
    <dsp:sp modelId="{36B48CEB-7F54-4BFC-8410-C18F138E16AE}">
      <dsp:nvSpPr>
        <dsp:cNvPr id="0" name=""/>
        <dsp:cNvSpPr/>
      </dsp:nvSpPr>
      <dsp:spPr>
        <a:xfrm>
          <a:off x="2507669" y="112939"/>
          <a:ext cx="4077080" cy="1477842"/>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b="1" kern="1200" dirty="0">
              <a:latin typeface="Calibri" panose="020F0502020204030204" pitchFamily="34" charset="0"/>
              <a:ea typeface="Calibri" panose="020F0502020204030204" pitchFamily="34" charset="0"/>
              <a:cs typeface="Calibri" panose="020F0502020204030204" pitchFamily="34" charset="0"/>
            </a:rPr>
            <a:t>Γενική Συνέλευση (Ανώτατο Όργανο)</a:t>
          </a:r>
        </a:p>
        <a:p>
          <a:pPr marL="0" lvl="0" indent="0" algn="ctr" defTabSz="800100">
            <a:lnSpc>
              <a:spcPct val="90000"/>
            </a:lnSpc>
            <a:spcBef>
              <a:spcPct val="0"/>
            </a:spcBef>
            <a:spcAft>
              <a:spcPct val="35000"/>
            </a:spcAft>
            <a:buNone/>
          </a:pPr>
          <a:r>
            <a:rPr lang="el-GR" sz="1800" kern="1200" dirty="0" err="1">
              <a:latin typeface="Calibri" panose="020F0502020204030204" pitchFamily="34" charset="0"/>
              <a:ea typeface="Calibri" panose="020F0502020204030204" pitchFamily="34" charset="0"/>
              <a:cs typeface="Calibri" panose="020F0502020204030204" pitchFamily="34" charset="0"/>
            </a:rPr>
            <a:t>Συγκαλείται</a:t>
          </a:r>
          <a:r>
            <a:rPr lang="el-GR" sz="1800" kern="1200" dirty="0">
              <a:latin typeface="Calibri" panose="020F0502020204030204" pitchFamily="34" charset="0"/>
              <a:ea typeface="Calibri" panose="020F0502020204030204" pitchFamily="34" charset="0"/>
              <a:cs typeface="Calibri" panose="020F0502020204030204" pitchFamily="34" charset="0"/>
            </a:rPr>
            <a:t> 1 φορά/έτος.</a:t>
          </a:r>
        </a:p>
        <a:p>
          <a:pPr marL="0" lvl="0" indent="0" algn="ctr" defTabSz="800100">
            <a:lnSpc>
              <a:spcPct val="90000"/>
            </a:lnSpc>
            <a:spcBef>
              <a:spcPct val="0"/>
            </a:spcBef>
            <a:spcAft>
              <a:spcPct val="35000"/>
            </a:spcAft>
            <a:buNone/>
          </a:pPr>
          <a:r>
            <a:rPr lang="el-GR" sz="1800" kern="1200" dirty="0">
              <a:latin typeface="Calibri" panose="020F0502020204030204" pitchFamily="34" charset="0"/>
              <a:ea typeface="Calibri" panose="020F0502020204030204" pitchFamily="34" charset="0"/>
              <a:cs typeface="Calibri" panose="020F0502020204030204" pitchFamily="34" charset="0"/>
            </a:rPr>
            <a:t>Απαρτία: 1/2 μελών.</a:t>
          </a:r>
        </a:p>
        <a:p>
          <a:pPr marL="0" lvl="0" indent="0" algn="ctr" defTabSz="800100">
            <a:lnSpc>
              <a:spcPct val="90000"/>
            </a:lnSpc>
            <a:spcBef>
              <a:spcPct val="0"/>
            </a:spcBef>
            <a:spcAft>
              <a:spcPct val="35000"/>
            </a:spcAft>
            <a:buNone/>
          </a:pPr>
          <a:r>
            <a:rPr lang="el-GR" sz="1800" kern="1200" dirty="0">
              <a:latin typeface="Calibri" panose="020F0502020204030204" pitchFamily="34" charset="0"/>
              <a:ea typeface="Calibri" panose="020F0502020204030204" pitchFamily="34" charset="0"/>
              <a:cs typeface="Calibri" panose="020F0502020204030204" pitchFamily="34" charset="0"/>
            </a:rPr>
            <a:t>Αποφάσεις: Απόλυτη πλειοψηφία.</a:t>
          </a:r>
        </a:p>
      </dsp:txBody>
      <dsp:txXfrm>
        <a:off x="2550954" y="156224"/>
        <a:ext cx="3990510" cy="1391272"/>
      </dsp:txXfrm>
    </dsp:sp>
    <dsp:sp modelId="{CEA0314E-6CD8-48AF-89F4-07FBEBA9D354}">
      <dsp:nvSpPr>
        <dsp:cNvPr id="0" name=""/>
        <dsp:cNvSpPr/>
      </dsp:nvSpPr>
      <dsp:spPr>
        <a:xfrm>
          <a:off x="508716" y="1962873"/>
          <a:ext cx="3907973" cy="1145766"/>
        </a:xfrm>
        <a:prstGeom prst="roundRect">
          <a:avLst>
            <a:gd name="adj" fmla="val 10000"/>
          </a:avLst>
        </a:prstGeom>
        <a:solidFill>
          <a:schemeClr val="bg1">
            <a:lumMod val="8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923DC8-A774-4ACC-A8C1-056F1B523B61}">
      <dsp:nvSpPr>
        <dsp:cNvPr id="0" name=""/>
        <dsp:cNvSpPr/>
      </dsp:nvSpPr>
      <dsp:spPr>
        <a:xfrm>
          <a:off x="697311" y="2142039"/>
          <a:ext cx="3907973" cy="1145766"/>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b="1" kern="1200" dirty="0">
              <a:latin typeface="Calibri" panose="020F0502020204030204" pitchFamily="34" charset="0"/>
              <a:ea typeface="Calibri" panose="020F0502020204030204" pitchFamily="34" charset="0"/>
              <a:cs typeface="Calibri" panose="020F0502020204030204" pitchFamily="34" charset="0"/>
            </a:rPr>
            <a:t>Κοιν.Σ.Επ. </a:t>
          </a:r>
        </a:p>
        <a:p>
          <a:pPr marL="0" lvl="0" indent="0" algn="ctr" defTabSz="800100">
            <a:lnSpc>
              <a:spcPct val="90000"/>
            </a:lnSpc>
            <a:spcBef>
              <a:spcPct val="0"/>
            </a:spcBef>
            <a:spcAft>
              <a:spcPct val="35000"/>
            </a:spcAft>
            <a:buNone/>
          </a:pPr>
          <a:r>
            <a:rPr lang="el-GR" sz="1800" b="1" kern="1200" dirty="0">
              <a:latin typeface="Calibri" panose="020F0502020204030204" pitchFamily="34" charset="0"/>
              <a:ea typeface="Calibri" panose="020F0502020204030204" pitchFamily="34" charset="0"/>
              <a:cs typeface="Calibri" panose="020F0502020204030204" pitchFamily="34" charset="0"/>
            </a:rPr>
            <a:t>Διοικούσα Επιτροπή</a:t>
          </a:r>
        </a:p>
        <a:p>
          <a:pPr marL="0" lvl="0" indent="0" algn="ctr" defTabSz="800100">
            <a:lnSpc>
              <a:spcPct val="90000"/>
            </a:lnSpc>
            <a:spcBef>
              <a:spcPct val="0"/>
            </a:spcBef>
            <a:spcAft>
              <a:spcPct val="35000"/>
            </a:spcAft>
            <a:buNone/>
          </a:pPr>
          <a:r>
            <a:rPr lang="el-GR" sz="1800" kern="1200" dirty="0">
              <a:latin typeface="Calibri" panose="020F0502020204030204" pitchFamily="34" charset="0"/>
              <a:ea typeface="Calibri" panose="020F0502020204030204" pitchFamily="34" charset="0"/>
              <a:cs typeface="Calibri" panose="020F0502020204030204" pitchFamily="34" charset="0"/>
            </a:rPr>
            <a:t> (3 μέλη: Πρόεδρος, Γραμματέας, Ταμίας)</a:t>
          </a:r>
        </a:p>
      </dsp:txBody>
      <dsp:txXfrm>
        <a:off x="730869" y="2175597"/>
        <a:ext cx="3840857" cy="1078650"/>
      </dsp:txXfrm>
    </dsp:sp>
    <dsp:sp modelId="{78AF5B31-40E2-4B21-B070-22303028E4DC}">
      <dsp:nvSpPr>
        <dsp:cNvPr id="0" name=""/>
        <dsp:cNvSpPr/>
      </dsp:nvSpPr>
      <dsp:spPr>
        <a:xfrm>
          <a:off x="1049273" y="3391649"/>
          <a:ext cx="2595137" cy="654150"/>
        </a:xfrm>
        <a:prstGeom prst="roundRect">
          <a:avLst>
            <a:gd name="adj" fmla="val 10000"/>
          </a:avLst>
        </a:prstGeom>
        <a:solidFill>
          <a:schemeClr val="bg1">
            <a:lumMod val="8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E0F3FE-F207-46C4-9034-2ABB1730346F}">
      <dsp:nvSpPr>
        <dsp:cNvPr id="0" name=""/>
        <dsp:cNvSpPr/>
      </dsp:nvSpPr>
      <dsp:spPr>
        <a:xfrm>
          <a:off x="1237868" y="3570814"/>
          <a:ext cx="2595137" cy="654150"/>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Αν μέλη &lt; 5: Διαχειριστής</a:t>
          </a:r>
        </a:p>
      </dsp:txBody>
      <dsp:txXfrm>
        <a:off x="1257027" y="3589973"/>
        <a:ext cx="2556819" cy="615832"/>
      </dsp:txXfrm>
    </dsp:sp>
    <dsp:sp modelId="{6A6F1BAB-A3B8-42F1-B3CA-69004F5CC8B5}">
      <dsp:nvSpPr>
        <dsp:cNvPr id="0" name=""/>
        <dsp:cNvSpPr/>
      </dsp:nvSpPr>
      <dsp:spPr>
        <a:xfrm>
          <a:off x="5221239" y="1973964"/>
          <a:ext cx="3262112" cy="1077820"/>
        </a:xfrm>
        <a:prstGeom prst="roundRect">
          <a:avLst>
            <a:gd name="adj" fmla="val 10000"/>
          </a:avLst>
        </a:prstGeom>
        <a:solidFill>
          <a:schemeClr val="bg1">
            <a:lumMod val="8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3E1BC4-0296-4913-8DF0-70AC9051D459}">
      <dsp:nvSpPr>
        <dsp:cNvPr id="0" name=""/>
        <dsp:cNvSpPr/>
      </dsp:nvSpPr>
      <dsp:spPr>
        <a:xfrm>
          <a:off x="5409834" y="2153129"/>
          <a:ext cx="3262112" cy="1077820"/>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el-GR" sz="1800" b="1" kern="1200" dirty="0">
              <a:latin typeface="Calibri" panose="020F0502020204030204" pitchFamily="34" charset="0"/>
              <a:ea typeface="Calibri" panose="020F0502020204030204" pitchFamily="34" charset="0"/>
              <a:cs typeface="Calibri" panose="020F0502020204030204" pitchFamily="34" charset="0"/>
            </a:rPr>
            <a:t>Συνεταιρισμός Εργαζομένων</a:t>
          </a:r>
        </a:p>
        <a:p>
          <a:pPr marL="0" lvl="0" indent="0" algn="ctr" defTabSz="800100">
            <a:lnSpc>
              <a:spcPct val="90000"/>
            </a:lnSpc>
            <a:spcBef>
              <a:spcPct val="0"/>
            </a:spcBef>
            <a:spcAft>
              <a:spcPct val="35000"/>
            </a:spcAft>
            <a:buNone/>
          </a:pPr>
          <a:r>
            <a:rPr lang="el-GR" sz="1800" b="1" kern="1200" dirty="0">
              <a:latin typeface="Calibri" panose="020F0502020204030204" pitchFamily="34" charset="0"/>
              <a:ea typeface="Calibri" panose="020F0502020204030204" pitchFamily="34" charset="0"/>
              <a:cs typeface="Calibri" panose="020F0502020204030204" pitchFamily="34" charset="0"/>
            </a:rPr>
            <a:t>Διοικητικό Συμβούλιο </a:t>
          </a:r>
        </a:p>
        <a:p>
          <a:pPr marL="0" lvl="0" indent="0" algn="ctr" defTabSz="800100">
            <a:lnSpc>
              <a:spcPct val="90000"/>
            </a:lnSpc>
            <a:spcBef>
              <a:spcPct val="0"/>
            </a:spcBef>
            <a:spcAft>
              <a:spcPct val="35000"/>
            </a:spcAft>
            <a:buNone/>
          </a:pPr>
          <a:r>
            <a:rPr lang="el-GR" sz="1800" kern="1200" dirty="0">
              <a:latin typeface="Calibri" panose="020F0502020204030204" pitchFamily="34" charset="0"/>
              <a:ea typeface="Calibri" panose="020F0502020204030204" pitchFamily="34" charset="0"/>
              <a:cs typeface="Calibri" panose="020F0502020204030204" pitchFamily="34" charset="0"/>
            </a:rPr>
            <a:t>(3 μέλη)</a:t>
          </a:r>
        </a:p>
      </dsp:txBody>
      <dsp:txXfrm>
        <a:off x="5441402" y="2184697"/>
        <a:ext cx="3198976" cy="1014684"/>
      </dsp:txXfrm>
    </dsp:sp>
    <dsp:sp modelId="{BEA57B18-0FF0-46FE-8458-087A22C99FDF}">
      <dsp:nvSpPr>
        <dsp:cNvPr id="0" name=""/>
        <dsp:cNvSpPr/>
      </dsp:nvSpPr>
      <dsp:spPr>
        <a:xfrm>
          <a:off x="5260465" y="3398040"/>
          <a:ext cx="3226671" cy="577744"/>
        </a:xfrm>
        <a:prstGeom prst="roundRect">
          <a:avLst>
            <a:gd name="adj" fmla="val 10000"/>
          </a:avLst>
        </a:prstGeom>
        <a:solidFill>
          <a:schemeClr val="bg1">
            <a:lumMod val="8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AB2F1A-C462-4B30-B769-C39443CA9E23}">
      <dsp:nvSpPr>
        <dsp:cNvPr id="0" name=""/>
        <dsp:cNvSpPr/>
      </dsp:nvSpPr>
      <dsp:spPr>
        <a:xfrm>
          <a:off x="5449060" y="3577205"/>
          <a:ext cx="3226671" cy="577744"/>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Αν μέλη = 3: Διαχειριστής</a:t>
          </a:r>
        </a:p>
      </dsp:txBody>
      <dsp:txXfrm>
        <a:off x="5465982" y="3594127"/>
        <a:ext cx="3192827" cy="5439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06D33F-9FFA-4E9F-B6F2-236039632BF2}">
      <dsp:nvSpPr>
        <dsp:cNvPr id="0" name=""/>
        <dsp:cNvSpPr/>
      </dsp:nvSpPr>
      <dsp:spPr>
        <a:xfrm>
          <a:off x="2568338" y="1305433"/>
          <a:ext cx="91440" cy="837498"/>
        </a:xfrm>
        <a:custGeom>
          <a:avLst/>
          <a:gdLst/>
          <a:ahLst/>
          <a:cxnLst/>
          <a:rect l="0" t="0" r="0" b="0"/>
          <a:pathLst>
            <a:path>
              <a:moveTo>
                <a:pt x="45720" y="0"/>
              </a:moveTo>
              <a:lnTo>
                <a:pt x="45720" y="659505"/>
              </a:lnTo>
              <a:lnTo>
                <a:pt x="46257" y="659505"/>
              </a:lnTo>
              <a:lnTo>
                <a:pt x="46257" y="837498"/>
              </a:lnTo>
            </a:path>
          </a:pathLst>
        </a:custGeom>
        <a:noFill/>
        <a:ln w="1270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299EA528-CB72-4556-8043-C79AB8AE3991}">
      <dsp:nvSpPr>
        <dsp:cNvPr id="0" name=""/>
        <dsp:cNvSpPr/>
      </dsp:nvSpPr>
      <dsp:spPr>
        <a:xfrm>
          <a:off x="-87750" y="-202810"/>
          <a:ext cx="5403618" cy="1508244"/>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F1978C57-73DE-42A9-BFE8-7F35228DC9E7}">
      <dsp:nvSpPr>
        <dsp:cNvPr id="0" name=""/>
        <dsp:cNvSpPr/>
      </dsp:nvSpPr>
      <dsp:spPr>
        <a:xfrm>
          <a:off x="125733" y="0"/>
          <a:ext cx="5403618" cy="1508244"/>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1" u="none" strike="noStrike" kern="1200" dirty="0">
              <a:effectLst/>
              <a:latin typeface="Calibri" panose="020F0502020204030204" pitchFamily="34" charset="0"/>
              <a:ea typeface="Calibri" panose="020F0502020204030204" pitchFamily="34" charset="0"/>
              <a:cs typeface="Calibri" panose="020F0502020204030204" pitchFamily="34" charset="0"/>
            </a:rPr>
            <a:t>Συνέλευση Εταίρων</a:t>
          </a:r>
        </a:p>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Απαρτία: Εξαρτάται από το καταστατικό</a:t>
          </a:r>
        </a:p>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Αποφάσεις: Απόλυτη πλειοψηφία (εκτός εάν προβλέπεται  κάτι άλλο στο καταστατικό)</a:t>
          </a:r>
          <a:endParaRPr lang="el-GR" sz="2000" kern="1200" dirty="0"/>
        </a:p>
      </dsp:txBody>
      <dsp:txXfrm>
        <a:off x="169908" y="44175"/>
        <a:ext cx="5315268" cy="1419894"/>
      </dsp:txXfrm>
    </dsp:sp>
    <dsp:sp modelId="{0C81D427-84EE-48D3-8DFC-3F6F353B1C7A}">
      <dsp:nvSpPr>
        <dsp:cNvPr id="0" name=""/>
        <dsp:cNvSpPr/>
      </dsp:nvSpPr>
      <dsp:spPr>
        <a:xfrm>
          <a:off x="609482" y="2142932"/>
          <a:ext cx="4010227" cy="699633"/>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529201CE-3954-470F-81CE-DACB6A0E4D43}">
      <dsp:nvSpPr>
        <dsp:cNvPr id="0" name=""/>
        <dsp:cNvSpPr/>
      </dsp:nvSpPr>
      <dsp:spPr>
        <a:xfrm>
          <a:off x="822967" y="2345742"/>
          <a:ext cx="4010227" cy="699633"/>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u="none" strike="noStrike" kern="1200" dirty="0">
              <a:effectLst/>
              <a:latin typeface="Calibri" panose="020F0502020204030204" pitchFamily="34" charset="0"/>
              <a:ea typeface="Calibri" panose="020F0502020204030204" pitchFamily="34" charset="0"/>
              <a:cs typeface="Calibri" panose="020F0502020204030204" pitchFamily="34" charset="0"/>
            </a:rPr>
            <a:t>Διαχειριστής / Διαχειριστές (ορίζεται από καταστατικό)</a:t>
          </a:r>
          <a:endParaRPr lang="el-GR" sz="2000" kern="1200" dirty="0"/>
        </a:p>
      </dsp:txBody>
      <dsp:txXfrm>
        <a:off x="843459" y="2366234"/>
        <a:ext cx="3969243" cy="6586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06D33F-9FFA-4E9F-B6F2-236039632BF2}">
      <dsp:nvSpPr>
        <dsp:cNvPr id="0" name=""/>
        <dsp:cNvSpPr/>
      </dsp:nvSpPr>
      <dsp:spPr>
        <a:xfrm>
          <a:off x="1852019" y="2385744"/>
          <a:ext cx="91440" cy="883962"/>
        </a:xfrm>
        <a:custGeom>
          <a:avLst/>
          <a:gdLst/>
          <a:ahLst/>
          <a:cxnLst/>
          <a:rect l="0" t="0" r="0" b="0"/>
          <a:pathLst>
            <a:path>
              <a:moveTo>
                <a:pt x="46508" y="0"/>
              </a:moveTo>
              <a:lnTo>
                <a:pt x="46508" y="788615"/>
              </a:lnTo>
              <a:lnTo>
                <a:pt x="45720" y="788615"/>
              </a:lnTo>
              <a:lnTo>
                <a:pt x="45720" y="883962"/>
              </a:lnTo>
            </a:path>
          </a:pathLst>
        </a:custGeom>
        <a:noFill/>
        <a:ln w="1270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299EA528-CB72-4556-8043-C79AB8AE3991}">
      <dsp:nvSpPr>
        <dsp:cNvPr id="0" name=""/>
        <dsp:cNvSpPr/>
      </dsp:nvSpPr>
      <dsp:spPr>
        <a:xfrm>
          <a:off x="-53205" y="402096"/>
          <a:ext cx="3903469" cy="1983647"/>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F1978C57-73DE-42A9-BFE8-7F35228DC9E7}">
      <dsp:nvSpPr>
        <dsp:cNvPr id="0" name=""/>
        <dsp:cNvSpPr/>
      </dsp:nvSpPr>
      <dsp:spPr>
        <a:xfrm>
          <a:off x="61153" y="510738"/>
          <a:ext cx="3903469" cy="1983647"/>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1" u="none" strike="noStrike" kern="1200" dirty="0">
              <a:effectLst/>
              <a:latin typeface="Calibri" panose="020F0502020204030204" pitchFamily="34" charset="0"/>
              <a:ea typeface="Calibri" panose="020F0502020204030204" pitchFamily="34" charset="0"/>
              <a:cs typeface="Calibri" panose="020F0502020204030204" pitchFamily="34" charset="0"/>
            </a:rPr>
            <a:t>Γενική Συνέλευση (Γ.Σ.)</a:t>
          </a:r>
        </a:p>
        <a:p>
          <a:pPr marL="0" lvl="0" indent="0" algn="ctr" defTabSz="889000">
            <a:lnSpc>
              <a:spcPct val="90000"/>
            </a:lnSpc>
            <a:spcBef>
              <a:spcPct val="0"/>
            </a:spcBef>
            <a:spcAft>
              <a:spcPct val="35000"/>
            </a:spcAft>
            <a:buNone/>
          </a:pPr>
          <a:r>
            <a:rPr lang="el-GR" sz="2000" u="none" strike="noStrike" kern="1200" dirty="0">
              <a:effectLst/>
              <a:latin typeface="Calibri" panose="020F0502020204030204" pitchFamily="34" charset="0"/>
              <a:ea typeface="Calibri" panose="020F0502020204030204" pitchFamily="34" charset="0"/>
              <a:cs typeface="Calibri" panose="020F0502020204030204" pitchFamily="34" charset="0"/>
            </a:rPr>
            <a:t>Απαρτία</a:t>
          </a:r>
          <a:r>
            <a:rPr lang="en-US" sz="2000" u="none" strike="noStrike" kern="1200" dirty="0">
              <a:effectLst/>
              <a:latin typeface="Calibri" panose="020F0502020204030204" pitchFamily="34" charset="0"/>
              <a:ea typeface="Calibri" panose="020F0502020204030204" pitchFamily="34" charset="0"/>
              <a:cs typeface="Calibri" panose="020F0502020204030204" pitchFamily="34" charset="0"/>
            </a:rPr>
            <a:t>: </a:t>
          </a:r>
          <a:r>
            <a:rPr lang="el-GR" sz="2000" u="none" strike="noStrike" kern="1200" dirty="0">
              <a:effectLst/>
              <a:latin typeface="Calibri" panose="020F0502020204030204" pitchFamily="34" charset="0"/>
              <a:ea typeface="Calibri" panose="020F0502020204030204" pitchFamily="34" charset="0"/>
              <a:cs typeface="Calibri" panose="020F0502020204030204" pitchFamily="34" charset="0"/>
            </a:rPr>
            <a:t>1/3 των οικονομικά τακτοποιημένων μελών</a:t>
          </a:r>
        </a:p>
        <a:p>
          <a:pPr marL="0" lvl="0" indent="0" algn="ctr" defTabSz="889000">
            <a:lnSpc>
              <a:spcPct val="90000"/>
            </a:lnSpc>
            <a:spcBef>
              <a:spcPct val="0"/>
            </a:spcBef>
            <a:spcAft>
              <a:spcPct val="35000"/>
            </a:spcAft>
            <a:buNone/>
          </a:pPr>
          <a:r>
            <a:rPr lang="el-GR" sz="2000" kern="1200" dirty="0">
              <a:latin typeface="Calibri" panose="020F0502020204030204" pitchFamily="34" charset="0"/>
              <a:ea typeface="Calibri" panose="020F0502020204030204" pitchFamily="34" charset="0"/>
              <a:cs typeface="Calibri" panose="020F0502020204030204" pitchFamily="34" charset="0"/>
            </a:rPr>
            <a:t>Αποφάσεις: </a:t>
          </a:r>
          <a:r>
            <a:rPr lang="el-GR" sz="2000" u="none" strike="noStrike" kern="1200" dirty="0">
              <a:effectLst/>
              <a:latin typeface="Calibri" panose="020F0502020204030204" pitchFamily="34" charset="0"/>
              <a:ea typeface="Calibri" panose="020F0502020204030204" pitchFamily="34" charset="0"/>
              <a:cs typeface="Calibri" panose="020F0502020204030204" pitchFamily="34" charset="0"/>
            </a:rPr>
            <a:t>Απαρτία + Απόλυτη Πλειοψηφία (50% + 1 των παρόντων)</a:t>
          </a:r>
          <a:endParaRPr lang="el-GR" sz="2000" kern="1200" dirty="0"/>
        </a:p>
      </dsp:txBody>
      <dsp:txXfrm>
        <a:off x="119252" y="568837"/>
        <a:ext cx="3787271" cy="1867449"/>
      </dsp:txXfrm>
    </dsp:sp>
    <dsp:sp modelId="{0C81D427-84EE-48D3-8DFC-3F6F353B1C7A}">
      <dsp:nvSpPr>
        <dsp:cNvPr id="0" name=""/>
        <dsp:cNvSpPr/>
      </dsp:nvSpPr>
      <dsp:spPr>
        <a:xfrm>
          <a:off x="-114359" y="3269707"/>
          <a:ext cx="4024198" cy="1021789"/>
        </a:xfrm>
        <a:prstGeom prst="roundRect">
          <a:avLst>
            <a:gd name="adj" fmla="val 10000"/>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1270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sp>
    <dsp:sp modelId="{529201CE-3954-470F-81CE-DACB6A0E4D43}">
      <dsp:nvSpPr>
        <dsp:cNvPr id="0" name=""/>
        <dsp:cNvSpPr/>
      </dsp:nvSpPr>
      <dsp:spPr>
        <a:xfrm>
          <a:off x="0" y="3378348"/>
          <a:ext cx="4024198" cy="1021789"/>
        </a:xfrm>
        <a:prstGeom prst="roundRect">
          <a:avLst>
            <a:gd name="adj" fmla="val 10000"/>
          </a:avLst>
        </a:prstGeom>
        <a:solidFill>
          <a:schemeClr val="lt1"/>
        </a:solidFill>
        <a:ln w="1905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u="none" strike="noStrike" kern="1200" dirty="0">
              <a:effectLst/>
              <a:latin typeface="Calibri" panose="020F0502020204030204" pitchFamily="34" charset="0"/>
              <a:ea typeface="Calibri" panose="020F0502020204030204" pitchFamily="34" charset="0"/>
              <a:cs typeface="Calibri" panose="020F0502020204030204" pitchFamily="34" charset="0"/>
            </a:rPr>
            <a:t>Διοικητικό Συμβούλιο (Δ.Σ.)  τουλάχιστον 3 μέλη, εκλεγόμενο</a:t>
          </a:r>
          <a:endParaRPr lang="el-GR" sz="2000" kern="1200" dirty="0"/>
        </a:p>
      </dsp:txBody>
      <dsp:txXfrm>
        <a:off x="29927" y="3408275"/>
        <a:ext cx="3964344" cy="96193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1" y="0"/>
            <a:ext cx="4308423" cy="341701"/>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5631790" y="0"/>
            <a:ext cx="4308423" cy="341701"/>
          </a:xfrm>
          <a:prstGeom prst="rect">
            <a:avLst/>
          </a:prstGeom>
        </p:spPr>
        <p:txBody>
          <a:bodyPr vert="horz" lIns="91440" tIns="45720" rIns="91440" bIns="45720" rtlCol="0"/>
          <a:lstStyle>
            <a:lvl1pPr algn="r">
              <a:defRPr sz="1200"/>
            </a:lvl1pPr>
          </a:lstStyle>
          <a:p>
            <a:fld id="{1AF6746E-55DB-4B67-B30D-9F4AE195C02B}" type="datetimeFigureOut">
              <a:rPr lang="el-GR" smtClean="0"/>
              <a:t>9/3/2026</a:t>
            </a:fld>
            <a:endParaRPr lang="el-GR"/>
          </a:p>
        </p:txBody>
      </p:sp>
      <p:sp>
        <p:nvSpPr>
          <p:cNvPr id="4" name="Θέση εικόνας διαφάνειας 3"/>
          <p:cNvSpPr>
            <a:spLocks noGrp="1" noRot="1" noChangeAspect="1"/>
          </p:cNvSpPr>
          <p:nvPr>
            <p:ph type="sldImg" idx="2"/>
          </p:nvPr>
        </p:nvSpPr>
        <p:spPr>
          <a:xfrm>
            <a:off x="2927350" y="850900"/>
            <a:ext cx="4087813" cy="22987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994252" y="3277493"/>
            <a:ext cx="7954010" cy="2681585"/>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1" y="6468675"/>
            <a:ext cx="4308423" cy="341701"/>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5631790" y="6468675"/>
            <a:ext cx="4308423" cy="341701"/>
          </a:xfrm>
          <a:prstGeom prst="rect">
            <a:avLst/>
          </a:prstGeom>
        </p:spPr>
        <p:txBody>
          <a:bodyPr vert="horz" lIns="91440" tIns="45720" rIns="91440" bIns="45720" rtlCol="0" anchor="b"/>
          <a:lstStyle>
            <a:lvl1pPr algn="r">
              <a:defRPr sz="1200"/>
            </a:lvl1pPr>
          </a:lstStyle>
          <a:p>
            <a:fld id="{3C7C5791-4D9D-4FF7-BF14-74FC98A636F0}" type="slidenum">
              <a:rPr lang="el-GR" smtClean="0"/>
              <a:t>‹#›</a:t>
            </a:fld>
            <a:endParaRPr lang="el-GR"/>
          </a:p>
        </p:txBody>
      </p:sp>
    </p:spTree>
    <p:extLst>
      <p:ext uri="{BB962C8B-B14F-4D97-AF65-F5344CB8AC3E}">
        <p14:creationId xmlns:p14="http://schemas.microsoft.com/office/powerpoint/2010/main" val="3516461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a:t>
            </a:fld>
            <a:endParaRPr lang="el-GR"/>
          </a:p>
        </p:txBody>
      </p:sp>
    </p:spTree>
    <p:extLst>
      <p:ext uri="{BB962C8B-B14F-4D97-AF65-F5344CB8AC3E}">
        <p14:creationId xmlns:p14="http://schemas.microsoft.com/office/powerpoint/2010/main" val="366288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10</a:t>
            </a:fld>
            <a:endParaRPr lang="el-GR"/>
          </a:p>
        </p:txBody>
      </p:sp>
    </p:spTree>
    <p:extLst>
      <p:ext uri="{BB962C8B-B14F-4D97-AF65-F5344CB8AC3E}">
        <p14:creationId xmlns:p14="http://schemas.microsoft.com/office/powerpoint/2010/main" val="753861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11</a:t>
            </a:fld>
            <a:endParaRPr lang="el-GR"/>
          </a:p>
        </p:txBody>
      </p:sp>
    </p:spTree>
    <p:extLst>
      <p:ext uri="{BB962C8B-B14F-4D97-AF65-F5344CB8AC3E}">
        <p14:creationId xmlns:p14="http://schemas.microsoft.com/office/powerpoint/2010/main" val="2216861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12</a:t>
            </a:fld>
            <a:endParaRPr lang="el-GR"/>
          </a:p>
        </p:txBody>
      </p:sp>
    </p:spTree>
    <p:extLst>
      <p:ext uri="{BB962C8B-B14F-4D97-AF65-F5344CB8AC3E}">
        <p14:creationId xmlns:p14="http://schemas.microsoft.com/office/powerpoint/2010/main" val="2357412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13</a:t>
            </a:fld>
            <a:endParaRPr lang="el-GR"/>
          </a:p>
        </p:txBody>
      </p:sp>
    </p:spTree>
    <p:extLst>
      <p:ext uri="{BB962C8B-B14F-4D97-AF65-F5344CB8AC3E}">
        <p14:creationId xmlns:p14="http://schemas.microsoft.com/office/powerpoint/2010/main" val="1012159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14</a:t>
            </a:fld>
            <a:endParaRPr lang="el-GR"/>
          </a:p>
        </p:txBody>
      </p:sp>
    </p:spTree>
    <p:extLst>
      <p:ext uri="{BB962C8B-B14F-4D97-AF65-F5344CB8AC3E}">
        <p14:creationId xmlns:p14="http://schemas.microsoft.com/office/powerpoint/2010/main" val="330523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15</a:t>
            </a:fld>
            <a:endParaRPr lang="el-GR"/>
          </a:p>
        </p:txBody>
      </p:sp>
    </p:spTree>
    <p:extLst>
      <p:ext uri="{BB962C8B-B14F-4D97-AF65-F5344CB8AC3E}">
        <p14:creationId xmlns:p14="http://schemas.microsoft.com/office/powerpoint/2010/main" val="6621512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16</a:t>
            </a:fld>
            <a:endParaRPr lang="el-GR"/>
          </a:p>
        </p:txBody>
      </p:sp>
    </p:spTree>
    <p:extLst>
      <p:ext uri="{BB962C8B-B14F-4D97-AF65-F5344CB8AC3E}">
        <p14:creationId xmlns:p14="http://schemas.microsoft.com/office/powerpoint/2010/main" val="1005969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17</a:t>
            </a:fld>
            <a:endParaRPr lang="el-GR"/>
          </a:p>
        </p:txBody>
      </p:sp>
    </p:spTree>
    <p:extLst>
      <p:ext uri="{BB962C8B-B14F-4D97-AF65-F5344CB8AC3E}">
        <p14:creationId xmlns:p14="http://schemas.microsoft.com/office/powerpoint/2010/main" val="36103567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18</a:t>
            </a:fld>
            <a:endParaRPr lang="el-GR"/>
          </a:p>
        </p:txBody>
      </p:sp>
    </p:spTree>
    <p:extLst>
      <p:ext uri="{BB962C8B-B14F-4D97-AF65-F5344CB8AC3E}">
        <p14:creationId xmlns:p14="http://schemas.microsoft.com/office/powerpoint/2010/main" val="35123019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19</a:t>
            </a:fld>
            <a:endParaRPr lang="el-GR"/>
          </a:p>
        </p:txBody>
      </p:sp>
    </p:spTree>
    <p:extLst>
      <p:ext uri="{BB962C8B-B14F-4D97-AF65-F5344CB8AC3E}">
        <p14:creationId xmlns:p14="http://schemas.microsoft.com/office/powerpoint/2010/main" val="3305512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2</a:t>
            </a:fld>
            <a:endParaRPr lang="el-GR"/>
          </a:p>
        </p:txBody>
      </p:sp>
    </p:spTree>
    <p:extLst>
      <p:ext uri="{BB962C8B-B14F-4D97-AF65-F5344CB8AC3E}">
        <p14:creationId xmlns:p14="http://schemas.microsoft.com/office/powerpoint/2010/main" val="4029578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20</a:t>
            </a:fld>
            <a:endParaRPr lang="el-GR"/>
          </a:p>
        </p:txBody>
      </p:sp>
    </p:spTree>
    <p:extLst>
      <p:ext uri="{BB962C8B-B14F-4D97-AF65-F5344CB8AC3E}">
        <p14:creationId xmlns:p14="http://schemas.microsoft.com/office/powerpoint/2010/main" val="10272863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21</a:t>
            </a:fld>
            <a:endParaRPr lang="el-GR"/>
          </a:p>
        </p:txBody>
      </p:sp>
    </p:spTree>
    <p:extLst>
      <p:ext uri="{BB962C8B-B14F-4D97-AF65-F5344CB8AC3E}">
        <p14:creationId xmlns:p14="http://schemas.microsoft.com/office/powerpoint/2010/main" val="19774116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r>
              <a:rPr lang="el-GR" b="1" i="0" dirty="0">
                <a:solidFill>
                  <a:srgbClr val="0A0A0A"/>
                </a:solidFill>
                <a:effectLst/>
                <a:latin typeface="Google Sans"/>
              </a:rPr>
              <a:t> </a:t>
            </a:r>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22</a:t>
            </a:fld>
            <a:endParaRPr lang="el-GR"/>
          </a:p>
        </p:txBody>
      </p:sp>
    </p:spTree>
    <p:extLst>
      <p:ext uri="{BB962C8B-B14F-4D97-AF65-F5344CB8AC3E}">
        <p14:creationId xmlns:p14="http://schemas.microsoft.com/office/powerpoint/2010/main" val="16240418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a:endParaRPr lang="el-GR" b="0" i="0" dirty="0">
              <a:solidFill>
                <a:srgbClr val="0A0A0A"/>
              </a:solidFill>
              <a:effectLst/>
              <a:latin typeface="Google Sans"/>
            </a:endParaRPr>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23</a:t>
            </a:fld>
            <a:endParaRPr lang="el-GR"/>
          </a:p>
        </p:txBody>
      </p:sp>
    </p:spTree>
    <p:extLst>
      <p:ext uri="{BB962C8B-B14F-4D97-AF65-F5344CB8AC3E}">
        <p14:creationId xmlns:p14="http://schemas.microsoft.com/office/powerpoint/2010/main" val="2588682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3</a:t>
            </a:fld>
            <a:endParaRPr lang="el-GR"/>
          </a:p>
        </p:txBody>
      </p:sp>
    </p:spTree>
    <p:extLst>
      <p:ext uri="{BB962C8B-B14F-4D97-AF65-F5344CB8AC3E}">
        <p14:creationId xmlns:p14="http://schemas.microsoft.com/office/powerpoint/2010/main" val="374498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4</a:t>
            </a:fld>
            <a:endParaRPr lang="el-GR"/>
          </a:p>
        </p:txBody>
      </p:sp>
    </p:spTree>
    <p:extLst>
      <p:ext uri="{BB962C8B-B14F-4D97-AF65-F5344CB8AC3E}">
        <p14:creationId xmlns:p14="http://schemas.microsoft.com/office/powerpoint/2010/main" val="1940614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5</a:t>
            </a:fld>
            <a:endParaRPr lang="el-GR"/>
          </a:p>
        </p:txBody>
      </p:sp>
    </p:spTree>
    <p:extLst>
      <p:ext uri="{BB962C8B-B14F-4D97-AF65-F5344CB8AC3E}">
        <p14:creationId xmlns:p14="http://schemas.microsoft.com/office/powerpoint/2010/main" val="2310764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6</a:t>
            </a:fld>
            <a:endParaRPr lang="el-GR"/>
          </a:p>
        </p:txBody>
      </p:sp>
    </p:spTree>
    <p:extLst>
      <p:ext uri="{BB962C8B-B14F-4D97-AF65-F5344CB8AC3E}">
        <p14:creationId xmlns:p14="http://schemas.microsoft.com/office/powerpoint/2010/main" val="2355730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7</a:t>
            </a:fld>
            <a:endParaRPr lang="el-GR"/>
          </a:p>
        </p:txBody>
      </p:sp>
    </p:spTree>
    <p:extLst>
      <p:ext uri="{BB962C8B-B14F-4D97-AF65-F5344CB8AC3E}">
        <p14:creationId xmlns:p14="http://schemas.microsoft.com/office/powerpoint/2010/main" val="2579178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8</a:t>
            </a:fld>
            <a:endParaRPr lang="el-GR"/>
          </a:p>
        </p:txBody>
      </p:sp>
    </p:spTree>
    <p:extLst>
      <p:ext uri="{BB962C8B-B14F-4D97-AF65-F5344CB8AC3E}">
        <p14:creationId xmlns:p14="http://schemas.microsoft.com/office/powerpoint/2010/main" val="3799174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3C7C5791-4D9D-4FF7-BF14-74FC98A636F0}" type="slidenum">
              <a:rPr lang="el-GR" smtClean="0"/>
              <a:t>9</a:t>
            </a:fld>
            <a:endParaRPr lang="el-GR"/>
          </a:p>
        </p:txBody>
      </p:sp>
    </p:spTree>
    <p:extLst>
      <p:ext uri="{BB962C8B-B14F-4D97-AF65-F5344CB8AC3E}">
        <p14:creationId xmlns:p14="http://schemas.microsoft.com/office/powerpoint/2010/main" val="425446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3693DC-9BFE-A593-6EFD-367BA7CC0BB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67A361C-FC43-6B09-D962-693EDB2489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EBE91F4-CFF9-BF0C-F987-D725C76E81AC}"/>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4A62A1E6-F092-1693-1BAC-C1C7B544180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3565E61-A440-81C6-A2D0-E31466ABB713}"/>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2082615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651D9D-AAD9-1EF0-4278-D7FCF6DFBF9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1DF0294-DF7E-8596-C9C2-012A0AAFC55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5F02EB-F68C-0DB9-96C7-248EBF0A97E1}"/>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FB020766-0F2B-3486-D1CC-47BD74B6E8C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DDAB16D-2E64-2605-A4BF-5ABF9C18BC08}"/>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2169863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AF64061-D1D2-33F4-C0B5-8A595CB3571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86603E5-6273-C07F-4A96-3AF94D1C1B0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973646-7969-F090-A1FA-127A2B67C091}"/>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5E4B624A-E557-EC7F-53C1-9D33646193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D337EC7-50CE-7EFD-D12B-68718BA1D4DD}"/>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3279147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E6515F-5C14-B9F7-A9E7-610B72B2DFB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946AC36-9CBA-5EE4-4D89-EA07AB0CD3D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CE41AB-4C31-4858-EE0D-F44BC15669C7}"/>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DEF2EDFB-5E72-8B54-9CC5-0B5E74FB8BC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DF08970-C3DA-771E-7C9B-B77D5A00B455}"/>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171129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F49505-F551-3D3C-43DF-235E95EDD5C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734D48D-8086-57D4-FE9B-D026ED5F6C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91C3986-FF7F-53C1-B11A-5737FF7961A0}"/>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1FFA61BB-A52C-56B4-167C-AC45E890A2E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F7E496E-C69B-0CC4-CE73-1A94700A03C0}"/>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2007649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7BBCBD-5B93-462B-BD6D-CD369C69994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B9B6409-8A17-4525-C9B6-3C2D6E1DDE8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444B8D5E-9944-DE17-6E4A-CA7D299C40D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E62BF7B-259E-D1F3-D952-6915FDF90AB3}"/>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6" name="Θέση υποσέλιδου 5">
            <a:extLst>
              <a:ext uri="{FF2B5EF4-FFF2-40B4-BE49-F238E27FC236}">
                <a16:creationId xmlns:a16="http://schemas.microsoft.com/office/drawing/2014/main" id="{38AE848B-90CC-E2A6-7472-7F6E5DC285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CC34705-577E-7C97-2D19-2D50EAB50310}"/>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11265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60E38B-CBB7-7B79-2FBB-BA951094F9A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8340D4B-5946-8F95-9730-0D4861C19A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1ABFF76-A2A9-EA30-435D-F46219A1750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2AF991A-1A65-3BFB-A773-59FB2E6FDD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3B0DE61-34CF-2EA1-C25C-1B85AB724D6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909A622-D6BF-BD20-5F0B-42B66C17076C}"/>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8" name="Θέση υποσέλιδου 7">
            <a:extLst>
              <a:ext uri="{FF2B5EF4-FFF2-40B4-BE49-F238E27FC236}">
                <a16:creationId xmlns:a16="http://schemas.microsoft.com/office/drawing/2014/main" id="{C2EEDC13-906D-892B-C074-2CE752750F0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1FAE022-9FCB-CB9B-5D8C-3903E5865124}"/>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2487943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9F525C-0661-6BBB-5408-502C1E25AA0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E0F00ED-821A-6F14-5C91-1D4CA27EC9D9}"/>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4" name="Θέση υποσέλιδου 3">
            <a:extLst>
              <a:ext uri="{FF2B5EF4-FFF2-40B4-BE49-F238E27FC236}">
                <a16:creationId xmlns:a16="http://schemas.microsoft.com/office/drawing/2014/main" id="{4C7001DB-ED12-B960-B7C0-479C4D57A16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6C7C920-A5C4-FAD7-814E-A6C394254914}"/>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24148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5E1120E-83FA-BC9B-3898-34D916346018}"/>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3" name="Θέση υποσέλιδου 2">
            <a:extLst>
              <a:ext uri="{FF2B5EF4-FFF2-40B4-BE49-F238E27FC236}">
                <a16:creationId xmlns:a16="http://schemas.microsoft.com/office/drawing/2014/main" id="{AE366AFF-1637-CF58-416E-75C87B1F19B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FC7D367-B4A4-F402-45E3-FD770E7314B9}"/>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183722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D49DFC-97B4-8EDC-2F0E-4ECC5C33177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7E49961-2585-5556-29BF-2CE1B2867D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8F3F3D3-66C1-C29B-D6CF-B8CEAA56D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11F3C2D-0FA7-2382-E83A-98BEBC6C03A1}"/>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6" name="Θέση υποσέλιδου 5">
            <a:extLst>
              <a:ext uri="{FF2B5EF4-FFF2-40B4-BE49-F238E27FC236}">
                <a16:creationId xmlns:a16="http://schemas.microsoft.com/office/drawing/2014/main" id="{FFE6C994-DAB7-7C53-9498-B6D20A5E47C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D4E8CBF-1A71-DE3F-F204-78C1D220BA30}"/>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56926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1B481-0773-5F24-881B-2F8725DEFF7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5B09813-4B31-4B80-C6D1-2F6E3E3B64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DB8E2E6-B2D3-5740-97AD-7C070FB77A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3A12997-3C0A-134D-1660-391A16417899}"/>
              </a:ext>
            </a:extLst>
          </p:cNvPr>
          <p:cNvSpPr>
            <a:spLocks noGrp="1"/>
          </p:cNvSpPr>
          <p:nvPr>
            <p:ph type="dt" sz="half" idx="10"/>
          </p:nvPr>
        </p:nvSpPr>
        <p:spPr/>
        <p:txBody>
          <a:bodyPr/>
          <a:lstStyle/>
          <a:p>
            <a:fld id="{55CB0389-3708-4080-9C5C-17C2C3BFEF32}" type="datetimeFigureOut">
              <a:rPr lang="el-GR" smtClean="0"/>
              <a:t>9/3/2026</a:t>
            </a:fld>
            <a:endParaRPr lang="el-GR"/>
          </a:p>
        </p:txBody>
      </p:sp>
      <p:sp>
        <p:nvSpPr>
          <p:cNvPr id="6" name="Θέση υποσέλιδου 5">
            <a:extLst>
              <a:ext uri="{FF2B5EF4-FFF2-40B4-BE49-F238E27FC236}">
                <a16:creationId xmlns:a16="http://schemas.microsoft.com/office/drawing/2014/main" id="{8059DE96-FADE-6457-A628-ABD665FD234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4992404-9960-25B9-F7F8-5700BF762AB4}"/>
              </a:ext>
            </a:extLst>
          </p:cNvPr>
          <p:cNvSpPr>
            <a:spLocks noGrp="1"/>
          </p:cNvSpPr>
          <p:nvPr>
            <p:ph type="sldNum" sz="quarter" idx="12"/>
          </p:nvPr>
        </p:nvSpPr>
        <p:spPr/>
        <p:txBody>
          <a:bodyPr/>
          <a:lstStyle/>
          <a:p>
            <a:fld id="{B7230C5C-0319-413A-8B4B-421570B173DF}" type="slidenum">
              <a:rPr lang="el-GR" smtClean="0"/>
              <a:t>‹#›</a:t>
            </a:fld>
            <a:endParaRPr lang="el-GR"/>
          </a:p>
        </p:txBody>
      </p:sp>
    </p:spTree>
    <p:extLst>
      <p:ext uri="{BB962C8B-B14F-4D97-AF65-F5344CB8AC3E}">
        <p14:creationId xmlns:p14="http://schemas.microsoft.com/office/powerpoint/2010/main" val="3835696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72F5955-2807-7252-BBBC-11930C5191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49A9F74-C8F5-35DE-D15B-9034B84158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575AF37-7CC6-0A96-2585-1AE842A2E9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CB0389-3708-4080-9C5C-17C2C3BFEF32}" type="datetimeFigureOut">
              <a:rPr lang="el-GR" smtClean="0"/>
              <a:t>9/3/2026</a:t>
            </a:fld>
            <a:endParaRPr lang="el-GR"/>
          </a:p>
        </p:txBody>
      </p:sp>
      <p:sp>
        <p:nvSpPr>
          <p:cNvPr id="5" name="Θέση υποσέλιδου 4">
            <a:extLst>
              <a:ext uri="{FF2B5EF4-FFF2-40B4-BE49-F238E27FC236}">
                <a16:creationId xmlns:a16="http://schemas.microsoft.com/office/drawing/2014/main" id="{63F4EC58-E179-725D-0B06-1E35722C7B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0D4E221-2DCD-B5B3-4178-C6D86642B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230C5C-0319-413A-8B4B-421570B173DF}" type="slidenum">
              <a:rPr lang="el-GR" smtClean="0"/>
              <a:t>‹#›</a:t>
            </a:fld>
            <a:endParaRPr lang="el-GR"/>
          </a:p>
        </p:txBody>
      </p:sp>
    </p:spTree>
    <p:extLst>
      <p:ext uri="{BB962C8B-B14F-4D97-AF65-F5344CB8AC3E}">
        <p14:creationId xmlns:p14="http://schemas.microsoft.com/office/powerpoint/2010/main" val="2692996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3DE4CA-D31B-11DB-C7EE-D2B6FAB7C973}"/>
              </a:ext>
            </a:extLst>
          </p:cNvPr>
          <p:cNvSpPr>
            <a:spLocks noGrp="1"/>
          </p:cNvSpPr>
          <p:nvPr>
            <p:ph type="ctrTitle"/>
          </p:nvPr>
        </p:nvSpPr>
        <p:spPr>
          <a:xfrm>
            <a:off x="1524000" y="2235200"/>
            <a:ext cx="9144000" cy="2387600"/>
          </a:xfrm>
        </p:spPr>
        <p:txBody>
          <a:bodyPr>
            <a:normAutofit/>
          </a:bodyPr>
          <a:lstStyle/>
          <a:p>
            <a:r>
              <a:rPr lang="el-GR" sz="5300" b="1" dirty="0">
                <a:solidFill>
                  <a:srgbClr val="000000"/>
                </a:solidFill>
                <a:cs typeface="Calibri" panose="020F0502020204030204" pitchFamily="34" charset="0"/>
              </a:rPr>
              <a:t>Δομή &amp; Διάρθρωση </a:t>
            </a:r>
            <a:br>
              <a:rPr lang="el-GR" sz="5300" b="1" dirty="0">
                <a:solidFill>
                  <a:srgbClr val="000000"/>
                </a:solidFill>
                <a:cs typeface="Calibri" panose="020F0502020204030204" pitchFamily="34" charset="0"/>
              </a:rPr>
            </a:br>
            <a:r>
              <a:rPr lang="el-GR" sz="5300" b="1" dirty="0">
                <a:solidFill>
                  <a:srgbClr val="000000"/>
                </a:solidFill>
                <a:cs typeface="Calibri" panose="020F0502020204030204" pitchFamily="34" charset="0"/>
              </a:rPr>
              <a:t>κοινωνικών επιχειρήσεων </a:t>
            </a:r>
            <a:br>
              <a:rPr lang="el-GR" dirty="0">
                <a:latin typeface="Arial" panose="020B0604020202020204" pitchFamily="34" charset="0"/>
              </a:rPr>
            </a:br>
            <a:endParaRPr lang="el-GR" dirty="0"/>
          </a:p>
        </p:txBody>
      </p:sp>
    </p:spTree>
    <p:extLst>
      <p:ext uri="{BB962C8B-B14F-4D97-AF65-F5344CB8AC3E}">
        <p14:creationId xmlns:p14="http://schemas.microsoft.com/office/powerpoint/2010/main" val="1157476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2B27E7D-AF97-4F68-B2E7-E06B9B7DD140}"/>
              </a:ext>
            </a:extLst>
          </p:cNvPr>
          <p:cNvSpPr>
            <a:spLocks noGrp="1"/>
          </p:cNvSpPr>
          <p:nvPr>
            <p:ph idx="1"/>
          </p:nvPr>
        </p:nvSpPr>
        <p:spPr/>
        <p:txBody>
          <a:bodyPr/>
          <a:lstStyle/>
          <a:p>
            <a:pPr>
              <a:lnSpc>
                <a:spcPct val="150000"/>
              </a:lnSpc>
            </a:pPr>
            <a:r>
              <a:rPr lang="el-GR" sz="2200" b="1" i="0" u="none" strike="noStrike" baseline="0" dirty="0">
                <a:solidFill>
                  <a:srgbClr val="000000"/>
                </a:solidFill>
                <a:latin typeface="Calibri" panose="020F0502020204030204" pitchFamily="34" charset="0"/>
              </a:rPr>
              <a:t>Σύστημα επιτροπών ή/και συμβουλευτικών ομάδων. </a:t>
            </a:r>
            <a:r>
              <a:rPr lang="el-GR" sz="2200" b="0" i="0" u="none" strike="noStrike" baseline="0" dirty="0">
                <a:solidFill>
                  <a:srgbClr val="000000"/>
                </a:solidFill>
                <a:latin typeface="Calibri" panose="020F0502020204030204" pitchFamily="34" charset="0"/>
              </a:rPr>
              <a:t>Για να βοηθήσουν το διοικητικό συμβούλιο να εκτελέσει τις διάφορες λειτουργίες διακυβέρνησης, τα διοικητικά συμβούλια των κοινωνικών επιχειρήσεων εισάγουν επιτροπές ή/και συμβουλευτικές ομάδες με επικεφαλής εθελοντές που αναλαμβάνουν αρμοδιότητες. Η αρμοδιότητα των επιτροπών είναι να ασχολούνται με διάφορα θέματα που αφορούν τα οικονομικά, τις ειδικές εκδηλώσεις, τη διαχείριση των εθελοντών, την ανάπτυξη προϊόντων/υπηρεσιών κ.λπ. </a:t>
            </a:r>
          </a:p>
          <a:p>
            <a:pPr marL="0" indent="0">
              <a:buNone/>
            </a:pPr>
            <a:endParaRPr lang="el-GR" dirty="0"/>
          </a:p>
        </p:txBody>
      </p:sp>
      <p:sp>
        <p:nvSpPr>
          <p:cNvPr id="4" name="Τίτλος 1">
            <a:extLst>
              <a:ext uri="{FF2B5EF4-FFF2-40B4-BE49-F238E27FC236}">
                <a16:creationId xmlns:a16="http://schemas.microsoft.com/office/drawing/2014/main" id="{9E335530-7DF3-4C2F-A9DE-DE75902CDCE8}"/>
              </a:ext>
            </a:extLst>
          </p:cNvPr>
          <p:cNvSpPr>
            <a:spLocks noGrp="1"/>
          </p:cNvSpPr>
          <p:nvPr>
            <p:ph type="title"/>
          </p:nvPr>
        </p:nvSpPr>
        <p:spPr>
          <a:xfrm>
            <a:off x="838200" y="365125"/>
            <a:ext cx="10515600" cy="1325563"/>
          </a:xfrm>
        </p:spPr>
        <p:txBody>
          <a:bodyPr>
            <a:normAutofit fontScale="90000"/>
          </a:bodyPr>
          <a:lstStyle/>
          <a:p>
            <a:pPr algn="ctr"/>
            <a:r>
              <a:rPr lang="el-GR" sz="4400" b="1" i="0" u="none" strike="noStrike" baseline="0" dirty="0">
                <a:solidFill>
                  <a:srgbClr val="000000"/>
                </a:solidFill>
                <a:latin typeface="Calibri" panose="020F0502020204030204" pitchFamily="34" charset="0"/>
              </a:rPr>
              <a:t>Στοιχεία και μηχανισμοί δομών διακυβέρνησης </a:t>
            </a:r>
            <a:br>
              <a:rPr lang="el-GR" sz="4400" b="0" i="0" u="none" strike="noStrike" baseline="0" dirty="0">
                <a:solidFill>
                  <a:srgbClr val="000000"/>
                </a:solidFill>
                <a:latin typeface="Calibri" panose="020F0502020204030204" pitchFamily="34" charset="0"/>
              </a:rPr>
            </a:br>
            <a:endParaRPr lang="el-GR" dirty="0"/>
          </a:p>
        </p:txBody>
      </p:sp>
    </p:spTree>
    <p:extLst>
      <p:ext uri="{BB962C8B-B14F-4D97-AF65-F5344CB8AC3E}">
        <p14:creationId xmlns:p14="http://schemas.microsoft.com/office/powerpoint/2010/main" val="2584177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B42767-2279-455E-B62D-973339AC7048}"/>
              </a:ext>
            </a:extLst>
          </p:cNvPr>
          <p:cNvSpPr>
            <a:spLocks noGrp="1"/>
          </p:cNvSpPr>
          <p:nvPr>
            <p:ph type="title"/>
          </p:nvPr>
        </p:nvSpPr>
        <p:spPr>
          <a:xfrm>
            <a:off x="838200" y="365125"/>
            <a:ext cx="10515600" cy="917765"/>
          </a:xfrm>
        </p:spPr>
        <p:txBody>
          <a:bodyPr>
            <a:normAutofit fontScale="90000"/>
          </a:bodyPr>
          <a:lstStyle/>
          <a:p>
            <a:pPr algn="ctr"/>
            <a:r>
              <a:rPr lang="el-GR" sz="3200" b="1" dirty="0"/>
              <a:t>Οι Κατηγορίες της Κοιν.Σ.Επ</a:t>
            </a:r>
            <a:r>
              <a:rPr lang="el-GR" dirty="0"/>
              <a:t>.</a:t>
            </a:r>
            <a:br>
              <a:rPr lang="el-GR" dirty="0"/>
            </a:br>
            <a:endParaRPr lang="el-GR" dirty="0"/>
          </a:p>
        </p:txBody>
      </p:sp>
      <p:sp>
        <p:nvSpPr>
          <p:cNvPr id="3" name="Θέση περιεχομένου 2">
            <a:extLst>
              <a:ext uri="{FF2B5EF4-FFF2-40B4-BE49-F238E27FC236}">
                <a16:creationId xmlns:a16="http://schemas.microsoft.com/office/drawing/2014/main" id="{2EDD5388-886B-4037-A20A-79CEA7515D73}"/>
              </a:ext>
            </a:extLst>
          </p:cNvPr>
          <p:cNvSpPr>
            <a:spLocks noGrp="1"/>
          </p:cNvSpPr>
          <p:nvPr>
            <p:ph idx="1"/>
          </p:nvPr>
        </p:nvSpPr>
        <p:spPr>
          <a:xfrm>
            <a:off x="928824" y="5313302"/>
            <a:ext cx="6489246" cy="335950"/>
          </a:xfrm>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l-GR" sz="1600" i="1" dirty="0">
                <a:latin typeface="Calibri" panose="020F0502020204030204" pitchFamily="34" charset="0"/>
                <a:ea typeface="Calibri" panose="020F0502020204030204" pitchFamily="34" charset="0"/>
                <a:cs typeface="Calibri" panose="020F0502020204030204" pitchFamily="34" charset="0"/>
              </a:rPr>
              <a:t>Οι </a:t>
            </a:r>
            <a:r>
              <a:rPr lang="el-GR" sz="1600" i="1" dirty="0" err="1">
                <a:latin typeface="Calibri" panose="020F0502020204030204" pitchFamily="34" charset="0"/>
                <a:ea typeface="Calibri" panose="020F0502020204030204" pitchFamily="34" charset="0"/>
                <a:cs typeface="Calibri" panose="020F0502020204030204" pitchFamily="34" charset="0"/>
              </a:rPr>
              <a:t>Κοι.Σ.Π.Ε</a:t>
            </a:r>
            <a:r>
              <a:rPr lang="el-GR" sz="1600" i="1" dirty="0">
                <a:latin typeface="Calibri" panose="020F0502020204030204" pitchFamily="34" charset="0"/>
                <a:ea typeface="Calibri" panose="020F0502020204030204" pitchFamily="34" charset="0"/>
                <a:cs typeface="Calibri" panose="020F0502020204030204" pitchFamily="34" charset="0"/>
              </a:rPr>
              <a:t>. θεωρούνται </a:t>
            </a:r>
            <a:r>
              <a:rPr lang="el-GR" sz="16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Κοινωνικές Συνεταιριστικές Επιχειρήσεις Ένταξης</a:t>
            </a:r>
            <a:r>
              <a:rPr lang="el-GR" sz="1600" i="1" dirty="0">
                <a:latin typeface="Calibri" panose="020F0502020204030204" pitchFamily="34" charset="0"/>
                <a:ea typeface="Calibri" panose="020F0502020204030204" pitchFamily="34" charset="0"/>
                <a:cs typeface="Calibri" panose="020F0502020204030204" pitchFamily="34" charset="0"/>
              </a:rPr>
              <a:t>!</a:t>
            </a:r>
          </a:p>
        </p:txBody>
      </p:sp>
      <p:graphicFrame>
        <p:nvGraphicFramePr>
          <p:cNvPr id="4" name="Διάγραμμα 3">
            <a:extLst>
              <a:ext uri="{FF2B5EF4-FFF2-40B4-BE49-F238E27FC236}">
                <a16:creationId xmlns:a16="http://schemas.microsoft.com/office/drawing/2014/main" id="{F867F755-2419-41D0-A1A9-181E8D30F4C8}"/>
              </a:ext>
            </a:extLst>
          </p:cNvPr>
          <p:cNvGraphicFramePr/>
          <p:nvPr>
            <p:extLst>
              <p:ext uri="{D42A27DB-BD31-4B8C-83A1-F6EECF244321}">
                <p14:modId xmlns:p14="http://schemas.microsoft.com/office/powerpoint/2010/main" val="4000890450"/>
              </p:ext>
            </p:extLst>
          </p:nvPr>
        </p:nvGraphicFramePr>
        <p:xfrm>
          <a:off x="928824" y="854659"/>
          <a:ext cx="9819186" cy="47945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Θέση περιεχομένου 2">
            <a:extLst>
              <a:ext uri="{FF2B5EF4-FFF2-40B4-BE49-F238E27FC236}">
                <a16:creationId xmlns:a16="http://schemas.microsoft.com/office/drawing/2014/main" id="{9E4167C3-E4E4-473F-B776-E591E49EB48A}"/>
              </a:ext>
            </a:extLst>
          </p:cNvPr>
          <p:cNvSpPr txBox="1">
            <a:spLocks/>
          </p:cNvSpPr>
          <p:nvPr/>
        </p:nvSpPr>
        <p:spPr>
          <a:xfrm>
            <a:off x="838200" y="5827442"/>
            <a:ext cx="10216487" cy="917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l-GR" sz="1800" b="1" dirty="0">
                <a:latin typeface="Calibri" panose="020F0502020204030204" pitchFamily="34" charset="0"/>
                <a:ea typeface="Calibri" panose="020F0502020204030204" pitchFamily="34" charset="0"/>
                <a:cs typeface="Calibri" panose="020F0502020204030204" pitchFamily="34" charset="0"/>
              </a:rPr>
              <a:t>Προσοχή</a:t>
            </a:r>
            <a:r>
              <a:rPr lang="el-GR" sz="1800" dirty="0">
                <a:latin typeface="Calibri" panose="020F0502020204030204" pitchFamily="34" charset="0"/>
                <a:ea typeface="Calibri" panose="020F0502020204030204" pitchFamily="34" charset="0"/>
                <a:cs typeface="Calibri" panose="020F0502020204030204" pitchFamily="34" charset="0"/>
              </a:rPr>
              <a:t>: Αν σταματήσει να </a:t>
            </a:r>
            <a:r>
              <a:rPr lang="el-GR" sz="1800" dirty="0" err="1">
                <a:latin typeface="Calibri" panose="020F0502020204030204" pitchFamily="34" charset="0"/>
                <a:ea typeface="Calibri" panose="020F0502020204030204" pitchFamily="34" charset="0"/>
                <a:cs typeface="Calibri" panose="020F0502020204030204" pitchFamily="34" charset="0"/>
              </a:rPr>
              <a:t>πληρούται</a:t>
            </a:r>
            <a:r>
              <a:rPr lang="el-GR" sz="1800" dirty="0">
                <a:latin typeface="Calibri" panose="020F0502020204030204" pitchFamily="34" charset="0"/>
                <a:ea typeface="Calibri" panose="020F0502020204030204" pitchFamily="34" charset="0"/>
                <a:cs typeface="Calibri" panose="020F0502020204030204" pitchFamily="34" charset="0"/>
              </a:rPr>
              <a:t> το ποσοστό (30% ή 50%), προθεσμία 3 μηνών για αποκατάσταση, </a:t>
            </a:r>
          </a:p>
          <a:p>
            <a:pPr marL="0" indent="0">
              <a:buFont typeface="Arial" panose="020B0604020202020204" pitchFamily="34" charset="0"/>
              <a:buNone/>
            </a:pPr>
            <a:r>
              <a:rPr lang="el-GR" sz="1800" dirty="0">
                <a:latin typeface="Calibri" panose="020F0502020204030204" pitchFamily="34" charset="0"/>
                <a:ea typeface="Calibri" panose="020F0502020204030204" pitchFamily="34" charset="0"/>
                <a:cs typeface="Calibri" panose="020F0502020204030204" pitchFamily="34" charset="0"/>
              </a:rPr>
              <a:t>αλλιώς μετατρέπεται σε κατηγορία Συλλογικής Ωφέλειας.</a:t>
            </a:r>
          </a:p>
        </p:txBody>
      </p:sp>
    </p:spTree>
    <p:extLst>
      <p:ext uri="{BB962C8B-B14F-4D97-AF65-F5344CB8AC3E}">
        <p14:creationId xmlns:p14="http://schemas.microsoft.com/office/powerpoint/2010/main" val="2633523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AAD32A-E865-4440-B4AD-B0ABF3CC62E4}"/>
              </a:ext>
            </a:extLst>
          </p:cNvPr>
          <p:cNvSpPr>
            <a:spLocks noGrp="1"/>
          </p:cNvSpPr>
          <p:nvPr>
            <p:ph type="title"/>
          </p:nvPr>
        </p:nvSpPr>
        <p:spPr>
          <a:xfrm>
            <a:off x="838200" y="365125"/>
            <a:ext cx="10515600" cy="890469"/>
          </a:xfrm>
        </p:spPr>
        <p:txBody>
          <a:bodyPr>
            <a:normAutofit fontScale="90000"/>
          </a:bodyPr>
          <a:lstStyle/>
          <a:p>
            <a:pPr algn="ctr"/>
            <a:r>
              <a:rPr lang="el-GR" sz="4000" b="1" dirty="0">
                <a:latin typeface="Calibri" panose="020F0502020204030204" pitchFamily="34" charset="0"/>
                <a:ea typeface="Calibri" panose="020F0502020204030204" pitchFamily="34" charset="0"/>
                <a:cs typeface="Calibri" panose="020F0502020204030204" pitchFamily="34" charset="0"/>
              </a:rPr>
              <a:t>Σύσταση και Ελάχιστος Αριθμός Μελών</a:t>
            </a:r>
            <a:br>
              <a:rPr lang="el-GR" dirty="0">
                <a:latin typeface="Calibri" panose="020F0502020204030204" pitchFamily="34" charset="0"/>
                <a:ea typeface="Calibri" panose="020F0502020204030204" pitchFamily="34" charset="0"/>
                <a:cs typeface="Calibri" panose="020F0502020204030204" pitchFamily="34" charset="0"/>
              </a:rPr>
            </a:b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7722276-9E37-4ADD-B3AA-3E2B5AB756BD}"/>
              </a:ext>
            </a:extLst>
          </p:cNvPr>
          <p:cNvSpPr>
            <a:spLocks noGrp="1"/>
          </p:cNvSpPr>
          <p:nvPr>
            <p:ph idx="1"/>
          </p:nvPr>
        </p:nvSpPr>
        <p:spPr>
          <a:xfrm>
            <a:off x="1840931" y="4508970"/>
            <a:ext cx="9118221" cy="1235120"/>
          </a:xfrm>
        </p:spPr>
        <p:txBody>
          <a:bodyPr>
            <a:normAutofit/>
          </a:bodyPr>
          <a:lstStyle/>
          <a:p>
            <a:pPr marL="0" indent="0">
              <a:lnSpc>
                <a:spcPct val="100000"/>
              </a:lnSpc>
              <a:buNone/>
            </a:pPr>
            <a:r>
              <a:rPr lang="el-GR" sz="2000" b="1" dirty="0">
                <a:latin typeface="Calibri" panose="020F0502020204030204" pitchFamily="34" charset="0"/>
                <a:ea typeface="Calibri" panose="020F0502020204030204" pitchFamily="34" charset="0"/>
                <a:cs typeface="Calibri" panose="020F0502020204030204" pitchFamily="34" charset="0"/>
              </a:rPr>
              <a:t>Απαγόρευση</a:t>
            </a:r>
            <a:r>
              <a:rPr lang="el-GR" sz="2000" dirty="0">
                <a:latin typeface="Calibri" panose="020F0502020204030204" pitchFamily="34" charset="0"/>
                <a:ea typeface="Calibri" panose="020F0502020204030204" pitchFamily="34" charset="0"/>
                <a:cs typeface="Calibri" panose="020F0502020204030204" pitchFamily="34" charset="0"/>
              </a:rPr>
              <a:t>: Δεν επιτρέπεται η συμμετοχή Ο.Τ.Α. και Ν.Π.Δ.Δ. (εξαιρούνται υπό όρους οι Κοιν.Σ.Επ. Ένταξης).</a:t>
            </a:r>
          </a:p>
        </p:txBody>
      </p:sp>
      <p:graphicFrame>
        <p:nvGraphicFramePr>
          <p:cNvPr id="4" name="Πίνακας 4">
            <a:extLst>
              <a:ext uri="{FF2B5EF4-FFF2-40B4-BE49-F238E27FC236}">
                <a16:creationId xmlns:a16="http://schemas.microsoft.com/office/drawing/2014/main" id="{8593B048-9CC8-4496-AD64-14E5C879B347}"/>
              </a:ext>
            </a:extLst>
          </p:cNvPr>
          <p:cNvGraphicFramePr>
            <a:graphicFrameLocks noGrp="1"/>
          </p:cNvGraphicFramePr>
          <p:nvPr>
            <p:extLst>
              <p:ext uri="{D42A27DB-BD31-4B8C-83A1-F6EECF244321}">
                <p14:modId xmlns:p14="http://schemas.microsoft.com/office/powerpoint/2010/main" val="2744572912"/>
              </p:ext>
            </p:extLst>
          </p:nvPr>
        </p:nvGraphicFramePr>
        <p:xfrm>
          <a:off x="1840931" y="1565171"/>
          <a:ext cx="9118221" cy="2929255"/>
        </p:xfrm>
        <a:graphic>
          <a:graphicData uri="http://schemas.openxmlformats.org/drawingml/2006/table">
            <a:tbl>
              <a:tblPr firstRow="1" bandRow="1">
                <a:tableStyleId>{5940675A-B579-460E-94D1-54222C63F5DA}</a:tableStyleId>
              </a:tblPr>
              <a:tblGrid>
                <a:gridCol w="3039407">
                  <a:extLst>
                    <a:ext uri="{9D8B030D-6E8A-4147-A177-3AD203B41FA5}">
                      <a16:colId xmlns:a16="http://schemas.microsoft.com/office/drawing/2014/main" val="1313589696"/>
                    </a:ext>
                  </a:extLst>
                </a:gridCol>
                <a:gridCol w="3039407">
                  <a:extLst>
                    <a:ext uri="{9D8B030D-6E8A-4147-A177-3AD203B41FA5}">
                      <a16:colId xmlns:a16="http://schemas.microsoft.com/office/drawing/2014/main" val="1977407690"/>
                    </a:ext>
                  </a:extLst>
                </a:gridCol>
                <a:gridCol w="3039407">
                  <a:extLst>
                    <a:ext uri="{9D8B030D-6E8A-4147-A177-3AD203B41FA5}">
                      <a16:colId xmlns:a16="http://schemas.microsoft.com/office/drawing/2014/main" val="2853565719"/>
                    </a:ext>
                  </a:extLst>
                </a:gridCol>
              </a:tblGrid>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l-GR" sz="3600" b="1" dirty="0">
                          <a:latin typeface="Calibri" panose="020F0502020204030204" pitchFamily="34" charset="0"/>
                          <a:ea typeface="Calibri" panose="020F0502020204030204" pitchFamily="34" charset="0"/>
                          <a:cs typeface="Calibri" panose="020F0502020204030204" pitchFamily="34" charset="0"/>
                        </a:rPr>
                        <a:t>7</a:t>
                      </a:r>
                    </a:p>
                    <a:p>
                      <a:pPr marL="0" indent="0" algn="ctr">
                        <a:lnSpc>
                          <a:spcPct val="150000"/>
                        </a:lnSpc>
                        <a:buNone/>
                      </a:pPr>
                      <a:r>
                        <a:rPr lang="el-GR" b="1" dirty="0">
                          <a:latin typeface="Calibri" panose="020F0502020204030204" pitchFamily="34" charset="0"/>
                          <a:ea typeface="Calibri" panose="020F0502020204030204" pitchFamily="34" charset="0"/>
                          <a:cs typeface="Calibri" panose="020F0502020204030204" pitchFamily="34" charset="0"/>
                        </a:rPr>
                        <a:t>Κοιν.Σ.Επ. Ένταξης</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Ελάχιστα Μέλη</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(Φυσικά ή Νομικά Πρόσωπα)</a:t>
                      </a:r>
                    </a:p>
                    <a:p>
                      <a:pPr algn="ctr">
                        <a:lnSpc>
                          <a:spcPct val="150000"/>
                        </a:lnSpc>
                      </a:pPr>
                      <a:endParaRPr lang="el-GR"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lnSpc>
                          <a:spcPct val="150000"/>
                        </a:lnSpc>
                      </a:pPr>
                      <a:r>
                        <a:rPr lang="el-GR" sz="3600" b="1" dirty="0">
                          <a:latin typeface="Calibri" panose="020F0502020204030204" pitchFamily="34" charset="0"/>
                          <a:ea typeface="Calibri" panose="020F0502020204030204" pitchFamily="34" charset="0"/>
                          <a:cs typeface="Calibri" panose="020F0502020204030204" pitchFamily="34" charset="0"/>
                        </a:rPr>
                        <a:t>5</a:t>
                      </a:r>
                    </a:p>
                    <a:p>
                      <a:pPr marL="0" indent="0" algn="ctr">
                        <a:lnSpc>
                          <a:spcPct val="150000"/>
                        </a:lnSpc>
                        <a:buNone/>
                      </a:pPr>
                      <a:r>
                        <a:rPr lang="el-GR" b="1" dirty="0">
                          <a:latin typeface="Calibri" panose="020F0502020204030204" pitchFamily="34" charset="0"/>
                          <a:ea typeface="Calibri" panose="020F0502020204030204" pitchFamily="34" charset="0"/>
                          <a:cs typeface="Calibri" panose="020F0502020204030204" pitchFamily="34" charset="0"/>
                        </a:rPr>
                        <a:t>Κοιν.Σ.Επ. Συλλογικής Ωφέλειας</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Ελάχιστα Μέλη </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(Φυσικά ή Νομικά Πρόσωπα)</a:t>
                      </a:r>
                    </a:p>
                    <a:p>
                      <a:pPr algn="ctr">
                        <a:lnSpc>
                          <a:spcPct val="150000"/>
                        </a:lnSpc>
                      </a:pPr>
                      <a:endParaRPr lang="el-GR"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lnSpc>
                          <a:spcPct val="150000"/>
                        </a:lnSpc>
                      </a:pPr>
                      <a:r>
                        <a:rPr lang="el-GR" sz="3600" b="1" dirty="0">
                          <a:latin typeface="Calibri" panose="020F0502020204030204" pitchFamily="34" charset="0"/>
                          <a:ea typeface="Calibri" panose="020F0502020204030204" pitchFamily="34" charset="0"/>
                          <a:cs typeface="Calibri" panose="020F0502020204030204" pitchFamily="34" charset="0"/>
                        </a:rPr>
                        <a:t>3</a:t>
                      </a:r>
                    </a:p>
                    <a:p>
                      <a:pPr marL="0" indent="0" algn="ctr">
                        <a:lnSpc>
                          <a:spcPct val="150000"/>
                        </a:lnSpc>
                        <a:buNone/>
                      </a:pPr>
                      <a:r>
                        <a:rPr lang="el-GR" b="1" dirty="0">
                          <a:latin typeface="Calibri" panose="020F0502020204030204" pitchFamily="34" charset="0"/>
                          <a:ea typeface="Calibri" panose="020F0502020204030204" pitchFamily="34" charset="0"/>
                          <a:cs typeface="Calibri" panose="020F0502020204030204" pitchFamily="34" charset="0"/>
                        </a:rPr>
                        <a:t>Συνεταιρισμός Εργαζομένων</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Ελάχιστα Φυσικά Πρόσωπα</a:t>
                      </a:r>
                    </a:p>
                    <a:p>
                      <a:pPr algn="ctr">
                        <a:lnSpc>
                          <a:spcPct val="150000"/>
                        </a:lnSpc>
                      </a:pPr>
                      <a:endParaRPr lang="el-GR"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18725325"/>
                  </a:ext>
                </a:extLst>
              </a:tr>
            </a:tbl>
          </a:graphicData>
        </a:graphic>
      </p:graphicFrame>
      <p:sp>
        <p:nvSpPr>
          <p:cNvPr id="6" name="TextBox 5">
            <a:extLst>
              <a:ext uri="{FF2B5EF4-FFF2-40B4-BE49-F238E27FC236}">
                <a16:creationId xmlns:a16="http://schemas.microsoft.com/office/drawing/2014/main" id="{14C3A8E7-9843-4320-A3D3-7D9450D6204F}"/>
              </a:ext>
            </a:extLst>
          </p:cNvPr>
          <p:cNvSpPr txBox="1"/>
          <p:nvPr/>
        </p:nvSpPr>
        <p:spPr>
          <a:xfrm>
            <a:off x="1108312" y="1023585"/>
            <a:ext cx="9975375" cy="707886"/>
          </a:xfrm>
          <a:prstGeom prst="rect">
            <a:avLst/>
          </a:prstGeom>
          <a:noFill/>
        </p:spPr>
        <p:txBody>
          <a:bodyPr wrap="square" rtlCol="0">
            <a:spAutoFit/>
          </a:bodyPr>
          <a:lstStyle/>
          <a:p>
            <a:pPr algn="ctr"/>
            <a:r>
              <a:rPr lang="el-GR" sz="2000" dirty="0">
                <a:latin typeface="Calibri" panose="020F0502020204030204" pitchFamily="34" charset="0"/>
                <a:ea typeface="Calibri" panose="020F0502020204030204" pitchFamily="34" charset="0"/>
                <a:cs typeface="Calibri" panose="020F0502020204030204" pitchFamily="34" charset="0"/>
              </a:rPr>
              <a:t>Η σύσταση συντελείται με την εγγραφή στο Γενικό Μητρώο Κοινωνικής Οικονομίας.</a:t>
            </a:r>
          </a:p>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2">
            <a:extLst>
              <a:ext uri="{FF2B5EF4-FFF2-40B4-BE49-F238E27FC236}">
                <a16:creationId xmlns:a16="http://schemas.microsoft.com/office/drawing/2014/main" id="{5AC32BA5-51A9-463D-B2E7-9A87222470D6}"/>
              </a:ext>
            </a:extLst>
          </p:cNvPr>
          <p:cNvSpPr txBox="1">
            <a:spLocks/>
          </p:cNvSpPr>
          <p:nvPr/>
        </p:nvSpPr>
        <p:spPr>
          <a:xfrm>
            <a:off x="2785658" y="5519585"/>
            <a:ext cx="6620682" cy="44901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l-GR" sz="2000" b="1" dirty="0">
                <a:latin typeface="Calibri" panose="020F0502020204030204" pitchFamily="34" charset="0"/>
                <a:ea typeface="Calibri" panose="020F0502020204030204" pitchFamily="34" charset="0"/>
                <a:cs typeface="Calibri" panose="020F0502020204030204" pitchFamily="34" charset="0"/>
              </a:rPr>
              <a:t>Νομικά πρόσωπα</a:t>
            </a:r>
            <a:r>
              <a:rPr lang="el-GR" sz="2000" dirty="0">
                <a:latin typeface="Calibri" panose="020F0502020204030204" pitchFamily="34" charset="0"/>
                <a:ea typeface="Calibri" panose="020F0502020204030204" pitchFamily="34" charset="0"/>
                <a:cs typeface="Calibri" panose="020F0502020204030204" pitchFamily="34" charset="0"/>
              </a:rPr>
              <a:t>: Συμμετοχή έως 1/3 των μελών στις Κοιν.Σ.Επ.</a:t>
            </a:r>
          </a:p>
        </p:txBody>
      </p:sp>
    </p:spTree>
    <p:extLst>
      <p:ext uri="{BB962C8B-B14F-4D97-AF65-F5344CB8AC3E}">
        <p14:creationId xmlns:p14="http://schemas.microsoft.com/office/powerpoint/2010/main" val="1233171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02CC85-C899-453E-BD03-FC30EB30BDA8}"/>
              </a:ext>
            </a:extLst>
          </p:cNvPr>
          <p:cNvSpPr>
            <a:spLocks noGrp="1"/>
          </p:cNvSpPr>
          <p:nvPr>
            <p:ph type="title"/>
          </p:nvPr>
        </p:nvSpPr>
        <p:spPr>
          <a:xfrm>
            <a:off x="838200" y="365126"/>
            <a:ext cx="10515600" cy="849526"/>
          </a:xfrm>
        </p:spPr>
        <p:txBody>
          <a:bodyPr>
            <a:normAutofit fontScale="90000"/>
          </a:bodyPr>
          <a:lstStyle/>
          <a:p>
            <a:pPr algn="ctr"/>
            <a:r>
              <a:rPr lang="el-GR" sz="3600" b="1" dirty="0">
                <a:latin typeface="Calibri" panose="020F0502020204030204" pitchFamily="34" charset="0"/>
                <a:ea typeface="Calibri" panose="020F0502020204030204" pitchFamily="34" charset="0"/>
                <a:cs typeface="Calibri" panose="020F0502020204030204" pitchFamily="34" charset="0"/>
              </a:rPr>
              <a:t> Διοίκηση και Λήψη Αποφάσεων</a:t>
            </a:r>
            <a:br>
              <a:rPr lang="el-GR" sz="3600" b="1" dirty="0">
                <a:latin typeface="Calibri" panose="020F0502020204030204" pitchFamily="34" charset="0"/>
                <a:ea typeface="Calibri" panose="020F0502020204030204" pitchFamily="34" charset="0"/>
                <a:cs typeface="Calibri" panose="020F0502020204030204" pitchFamily="34" charset="0"/>
              </a:rPr>
            </a:b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BC993243-E1CC-4948-B54E-4CC58D5118E9}"/>
              </a:ext>
            </a:extLst>
          </p:cNvPr>
          <p:cNvSpPr>
            <a:spLocks noGrp="1"/>
          </p:cNvSpPr>
          <p:nvPr>
            <p:ph idx="1"/>
          </p:nvPr>
        </p:nvSpPr>
        <p:spPr>
          <a:xfrm>
            <a:off x="2032000" y="5889252"/>
            <a:ext cx="8128000" cy="498161"/>
          </a:xfrm>
        </p:spPr>
        <p:style>
          <a:lnRef idx="2">
            <a:schemeClr val="dk1"/>
          </a:lnRef>
          <a:fillRef idx="1">
            <a:schemeClr val="lt1"/>
          </a:fillRef>
          <a:effectRef idx="0">
            <a:schemeClr val="dk1"/>
          </a:effectRef>
          <a:fontRef idx="minor">
            <a:schemeClr val="dk1"/>
          </a:fontRef>
        </p:style>
        <p:txBody>
          <a:bodyPr>
            <a:normAutofit fontScale="92500"/>
          </a:bodyPr>
          <a:lstStyle/>
          <a:p>
            <a:pPr marL="0" indent="0">
              <a:buNone/>
            </a:pPr>
            <a:r>
              <a:rPr lang="el-GR" sz="2000" b="1" dirty="0"/>
              <a:t>Διαφάνεια</a:t>
            </a:r>
            <a:r>
              <a:rPr lang="el-GR" sz="2000" dirty="0"/>
              <a:t>: Υποχρέωση ανάρτησης προσκλήσεων οργάνων σε ιστοσελίδα.</a:t>
            </a:r>
          </a:p>
        </p:txBody>
      </p:sp>
      <p:graphicFrame>
        <p:nvGraphicFramePr>
          <p:cNvPr id="6" name="Διάγραμμα 5">
            <a:extLst>
              <a:ext uri="{FF2B5EF4-FFF2-40B4-BE49-F238E27FC236}">
                <a16:creationId xmlns:a16="http://schemas.microsoft.com/office/drawing/2014/main" id="{CA6FBA34-0BC0-447C-A4F0-AEDA555B181A}"/>
              </a:ext>
            </a:extLst>
          </p:cNvPr>
          <p:cNvGraphicFramePr/>
          <p:nvPr>
            <p:extLst>
              <p:ext uri="{D42A27DB-BD31-4B8C-83A1-F6EECF244321}">
                <p14:modId xmlns:p14="http://schemas.microsoft.com/office/powerpoint/2010/main" val="3230356528"/>
              </p:ext>
            </p:extLst>
          </p:nvPr>
        </p:nvGraphicFramePr>
        <p:xfrm>
          <a:off x="1364776" y="1214652"/>
          <a:ext cx="9608024" cy="44491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5123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6E37E-BEE2-4038-B5CE-B5826462CDD8}"/>
              </a:ext>
            </a:extLst>
          </p:cNvPr>
          <p:cNvSpPr>
            <a:spLocks noGrp="1"/>
          </p:cNvSpPr>
          <p:nvPr>
            <p:ph type="title"/>
          </p:nvPr>
        </p:nvSpPr>
        <p:spPr>
          <a:xfrm>
            <a:off x="838200" y="365125"/>
            <a:ext cx="10515600" cy="1013299"/>
          </a:xfrm>
        </p:spPr>
        <p:txBody>
          <a:bodyPr>
            <a:normAutofit fontScale="90000"/>
          </a:bodyPr>
          <a:lstStyle/>
          <a:p>
            <a:pPr algn="ctr"/>
            <a:r>
              <a:rPr lang="el-GR" sz="3200" b="1" dirty="0">
                <a:latin typeface="Calibri" panose="020F0502020204030204" pitchFamily="34" charset="0"/>
                <a:ea typeface="Calibri" panose="020F0502020204030204" pitchFamily="34" charset="0"/>
                <a:cs typeface="Calibri" panose="020F0502020204030204" pitchFamily="34" charset="0"/>
              </a:rPr>
              <a:t>Εργασιακές Σχέσεις &amp; Όρια Μη Μελών</a:t>
            </a:r>
            <a:br>
              <a:rPr lang="el-GR" dirty="0"/>
            </a:br>
            <a:endParaRPr lang="el-GR" dirty="0"/>
          </a:p>
        </p:txBody>
      </p:sp>
      <p:graphicFrame>
        <p:nvGraphicFramePr>
          <p:cNvPr id="4" name="Πίνακας 4">
            <a:extLst>
              <a:ext uri="{FF2B5EF4-FFF2-40B4-BE49-F238E27FC236}">
                <a16:creationId xmlns:a16="http://schemas.microsoft.com/office/drawing/2014/main" id="{6C8F86A6-4B00-4121-82EA-55990A466577}"/>
              </a:ext>
            </a:extLst>
          </p:cNvPr>
          <p:cNvGraphicFramePr>
            <a:graphicFrameLocks noGrp="1"/>
          </p:cNvGraphicFramePr>
          <p:nvPr>
            <p:extLst>
              <p:ext uri="{D42A27DB-BD31-4B8C-83A1-F6EECF244321}">
                <p14:modId xmlns:p14="http://schemas.microsoft.com/office/powerpoint/2010/main" val="1672582877"/>
              </p:ext>
            </p:extLst>
          </p:nvPr>
        </p:nvGraphicFramePr>
        <p:xfrm>
          <a:off x="1183944" y="1744321"/>
          <a:ext cx="4734636" cy="3284081"/>
        </p:xfrm>
        <a:graphic>
          <a:graphicData uri="http://schemas.openxmlformats.org/drawingml/2006/table">
            <a:tbl>
              <a:tblPr firstRow="1" bandRow="1">
                <a:tableStyleId>{7E9639D4-E3E2-4D34-9284-5A2195B3D0D7}</a:tableStyleId>
              </a:tblPr>
              <a:tblGrid>
                <a:gridCol w="1859507">
                  <a:extLst>
                    <a:ext uri="{9D8B030D-6E8A-4147-A177-3AD203B41FA5}">
                      <a16:colId xmlns:a16="http://schemas.microsoft.com/office/drawing/2014/main" val="949299172"/>
                    </a:ext>
                  </a:extLst>
                </a:gridCol>
                <a:gridCol w="2875129">
                  <a:extLst>
                    <a:ext uri="{9D8B030D-6E8A-4147-A177-3AD203B41FA5}">
                      <a16:colId xmlns:a16="http://schemas.microsoft.com/office/drawing/2014/main" val="344317375"/>
                    </a:ext>
                  </a:extLst>
                </a:gridCol>
              </a:tblGrid>
              <a:tr h="65005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Κοιν.Σ.Επ.</a:t>
                      </a:r>
                    </a:p>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solidFill>
                      <a:schemeClr val="tx1">
                        <a:lumMod val="50000"/>
                        <a:lumOff val="50000"/>
                      </a:schemeClr>
                    </a:solidFill>
                  </a:tcPr>
                </a:tc>
                <a:tc hMerge="1">
                  <a:txBody>
                    <a:bodyPr/>
                    <a:lstStyle/>
                    <a:p>
                      <a:endParaRPr lang="el-GR" dirty="0"/>
                    </a:p>
                  </a:txBody>
                  <a:tcPr/>
                </a:tc>
                <a:extLst>
                  <a:ext uri="{0D108BD9-81ED-4DB2-BD59-A6C34878D82A}">
                    <a16:rowId xmlns:a16="http://schemas.microsoft.com/office/drawing/2014/main" val="2862912418"/>
                  </a:ext>
                </a:extLst>
              </a:tr>
              <a:tr h="7160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Μέγιστο 40% (Μη Μέλη)</a:t>
                      </a:r>
                    </a:p>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60% (Μέλη-Εργαζόμενοι)</a:t>
                      </a:r>
                    </a:p>
                    <a:p>
                      <a:pPr algn="ct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4229644"/>
                  </a:ext>
                </a:extLst>
              </a:tr>
              <a:tr h="65005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dirty="0">
                          <a:latin typeface="Calibri" panose="020F0502020204030204" pitchFamily="34" charset="0"/>
                          <a:ea typeface="Calibri" panose="020F0502020204030204" pitchFamily="34" charset="0"/>
                          <a:cs typeface="Calibri" panose="020F0502020204030204" pitchFamily="34" charset="0"/>
                        </a:rPr>
                        <a:t>Εξαίρεση</a:t>
                      </a:r>
                      <a:r>
                        <a:rPr lang="el-GR" sz="2000" dirty="0">
                          <a:latin typeface="Calibri" panose="020F0502020204030204" pitchFamily="34" charset="0"/>
                          <a:ea typeface="Calibri" panose="020F0502020204030204" pitchFamily="34" charset="0"/>
                          <a:cs typeface="Calibri" panose="020F0502020204030204" pitchFamily="34" charset="0"/>
                        </a:rPr>
                        <a:t>: Έως 50% για εποχικές ανάγκες</a:t>
                      </a:r>
                    </a:p>
                    <a:p>
                      <a:pPr algn="l"/>
                      <a:endParaRPr lang="el-GR" sz="2000" dirty="0">
                        <a:latin typeface="Calibri" panose="020F0502020204030204" pitchFamily="34" charset="0"/>
                        <a:ea typeface="Calibri" panose="020F0502020204030204" pitchFamily="34" charset="0"/>
                        <a:cs typeface="Calibri" panose="020F0502020204030204" pitchFamily="34" charset="0"/>
                      </a:endParaRPr>
                    </a:p>
                  </a:txBody>
                  <a:tcPr/>
                </a:tc>
                <a:tc hMerge="1">
                  <a:txBody>
                    <a:bodyPr/>
                    <a:lstStyle/>
                    <a:p>
                      <a:endParaRPr lang="el-GR"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88796468"/>
                  </a:ext>
                </a:extLst>
              </a:tr>
              <a:tr h="87616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latin typeface="Calibri" panose="020F0502020204030204" pitchFamily="34" charset="0"/>
                          <a:ea typeface="Calibri" panose="020F0502020204030204" pitchFamily="34" charset="0"/>
                          <a:cs typeface="Calibri" panose="020F0502020204030204" pitchFamily="34" charset="0"/>
                        </a:rPr>
                        <a:t>Τα μέλη μπορούν να είναι και εργαζόμενοι (Ασφάλιση ΙΚΑ/ΕΦΚΑ).</a:t>
                      </a: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tc>
                <a:tc hMerge="1">
                  <a:txBody>
                    <a:bodyPr/>
                    <a:lstStyle/>
                    <a:p>
                      <a:endParaRPr lang="el-GR" dirty="0"/>
                    </a:p>
                  </a:txBody>
                  <a:tcPr/>
                </a:tc>
                <a:extLst>
                  <a:ext uri="{0D108BD9-81ED-4DB2-BD59-A6C34878D82A}">
                    <a16:rowId xmlns:a16="http://schemas.microsoft.com/office/drawing/2014/main" val="751467486"/>
                  </a:ext>
                </a:extLst>
              </a:tr>
            </a:tbl>
          </a:graphicData>
        </a:graphic>
      </p:graphicFrame>
      <p:graphicFrame>
        <p:nvGraphicFramePr>
          <p:cNvPr id="5" name="Πίνακας 4">
            <a:extLst>
              <a:ext uri="{FF2B5EF4-FFF2-40B4-BE49-F238E27FC236}">
                <a16:creationId xmlns:a16="http://schemas.microsoft.com/office/drawing/2014/main" id="{364881D3-04D8-4FC6-8132-50081BD40FCA}"/>
              </a:ext>
            </a:extLst>
          </p:cNvPr>
          <p:cNvGraphicFramePr>
            <a:graphicFrameLocks noGrp="1"/>
          </p:cNvGraphicFramePr>
          <p:nvPr>
            <p:extLst>
              <p:ext uri="{D42A27DB-BD31-4B8C-83A1-F6EECF244321}">
                <p14:modId xmlns:p14="http://schemas.microsoft.com/office/powerpoint/2010/main" val="2529113784"/>
              </p:ext>
            </p:extLst>
          </p:nvPr>
        </p:nvGraphicFramePr>
        <p:xfrm>
          <a:off x="6444020" y="1744321"/>
          <a:ext cx="4734636" cy="2804783"/>
        </p:xfrm>
        <a:graphic>
          <a:graphicData uri="http://schemas.openxmlformats.org/drawingml/2006/table">
            <a:tbl>
              <a:tblPr firstRow="1" bandRow="1">
                <a:tableStyleId>{7E9639D4-E3E2-4D34-9284-5A2195B3D0D7}</a:tableStyleId>
              </a:tblPr>
              <a:tblGrid>
                <a:gridCol w="1321556">
                  <a:extLst>
                    <a:ext uri="{9D8B030D-6E8A-4147-A177-3AD203B41FA5}">
                      <a16:colId xmlns:a16="http://schemas.microsoft.com/office/drawing/2014/main" val="949299172"/>
                    </a:ext>
                  </a:extLst>
                </a:gridCol>
                <a:gridCol w="3413080">
                  <a:extLst>
                    <a:ext uri="{9D8B030D-6E8A-4147-A177-3AD203B41FA5}">
                      <a16:colId xmlns:a16="http://schemas.microsoft.com/office/drawing/2014/main" val="344317375"/>
                    </a:ext>
                  </a:extLst>
                </a:gridCol>
              </a:tblGrid>
              <a:tr h="56804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Συνεταιρισμοί Εργαζομένων</a:t>
                      </a:r>
                    </a:p>
                  </a:txBody>
                  <a:tcPr>
                    <a:solidFill>
                      <a:schemeClr val="tx1">
                        <a:lumMod val="50000"/>
                        <a:lumOff val="50000"/>
                      </a:schemeClr>
                    </a:solidFill>
                  </a:tcPr>
                </a:tc>
                <a:tc hMerge="1">
                  <a:txBody>
                    <a:bodyPr/>
                    <a:lstStyle/>
                    <a:p>
                      <a:endParaRPr lang="el-GR" dirty="0"/>
                    </a:p>
                  </a:txBody>
                  <a:tcPr/>
                </a:tc>
                <a:extLst>
                  <a:ext uri="{0D108BD9-81ED-4DB2-BD59-A6C34878D82A}">
                    <a16:rowId xmlns:a16="http://schemas.microsoft.com/office/drawing/2014/main" val="2862912418"/>
                  </a:ext>
                </a:extLst>
              </a:tr>
              <a:tr h="9468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100</a:t>
                      </a:r>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25</a:t>
                      </a:r>
                    </a:p>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dirty="0">
                          <a:latin typeface="Calibri" panose="020F0502020204030204" pitchFamily="34" charset="0"/>
                          <a:ea typeface="Calibri" panose="020F0502020204030204" pitchFamily="34" charset="0"/>
                          <a:cs typeface="Calibri" panose="020F0502020204030204" pitchFamily="34" charset="0"/>
                        </a:rPr>
                        <a:t>Μέγιστο 25% του αριθμού των μελών</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4229644"/>
                  </a:ext>
                </a:extLst>
              </a:tr>
              <a:tr h="1230903">
                <a:tc gridSpan="2">
                  <a:txBody>
                    <a:bodyPr/>
                    <a:lstStyle/>
                    <a:p>
                      <a:pPr marL="0" indent="0">
                        <a:buNone/>
                      </a:pPr>
                      <a:r>
                        <a:rPr lang="el-GR" sz="1800" b="1" dirty="0">
                          <a:latin typeface="Calibri" panose="020F0502020204030204" pitchFamily="34" charset="0"/>
                          <a:ea typeface="Calibri" panose="020F0502020204030204" pitchFamily="34" charset="0"/>
                          <a:cs typeface="Calibri" panose="020F0502020204030204" pitchFamily="34" charset="0"/>
                        </a:rPr>
                        <a:t>Ασφάλιση: </a:t>
                      </a:r>
                      <a:r>
                        <a:rPr lang="el-GR" sz="1800" dirty="0">
                          <a:latin typeface="Calibri" panose="020F0502020204030204" pitchFamily="34" charset="0"/>
                          <a:ea typeface="Calibri" panose="020F0502020204030204" pitchFamily="34" charset="0"/>
                          <a:cs typeface="Calibri" panose="020F0502020204030204" pitchFamily="34" charset="0"/>
                        </a:rPr>
                        <a:t>Τα μέλη ασφαλίζονται στον ΟΑΕΕ. </a:t>
                      </a:r>
                    </a:p>
                    <a:p>
                      <a:pPr marL="0" indent="0" algn="ctr">
                        <a:buNone/>
                      </a:pPr>
                      <a:r>
                        <a:rPr lang="el-GR" sz="1800" dirty="0">
                          <a:latin typeface="Calibri" panose="020F0502020204030204" pitchFamily="34" charset="0"/>
                          <a:ea typeface="Calibri" panose="020F0502020204030204" pitchFamily="34" charset="0"/>
                          <a:cs typeface="Calibri" panose="020F0502020204030204" pitchFamily="34" charset="0"/>
                        </a:rPr>
                        <a:t>Η δαπάνη βαρύνει τον Συνεταιρισμό και εκπίπτει φορολογικά.</a:t>
                      </a:r>
                      <a:endParaRPr lang="el-GR" sz="2000" dirty="0">
                        <a:latin typeface="Calibri" panose="020F0502020204030204" pitchFamily="34" charset="0"/>
                        <a:ea typeface="Calibri" panose="020F0502020204030204" pitchFamily="34" charset="0"/>
                        <a:cs typeface="Calibri" panose="020F0502020204030204" pitchFamily="34" charset="0"/>
                      </a:endParaRPr>
                    </a:p>
                  </a:txBody>
                  <a:tcPr/>
                </a:tc>
                <a:tc hMerge="1">
                  <a:txBody>
                    <a:bodyPr/>
                    <a:lstStyle/>
                    <a:p>
                      <a:endParaRPr lang="el-GR" dirty="0"/>
                    </a:p>
                  </a:txBody>
                  <a:tcPr/>
                </a:tc>
                <a:extLst>
                  <a:ext uri="{0D108BD9-81ED-4DB2-BD59-A6C34878D82A}">
                    <a16:rowId xmlns:a16="http://schemas.microsoft.com/office/drawing/2014/main" val="751467486"/>
                  </a:ext>
                </a:extLst>
              </a:tr>
            </a:tbl>
          </a:graphicData>
        </a:graphic>
      </p:graphicFrame>
    </p:spTree>
    <p:extLst>
      <p:ext uri="{BB962C8B-B14F-4D97-AF65-F5344CB8AC3E}">
        <p14:creationId xmlns:p14="http://schemas.microsoft.com/office/powerpoint/2010/main" val="4078769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76081E-52E7-4870-93A2-2B56EF8F10A6}"/>
              </a:ext>
            </a:extLst>
          </p:cNvPr>
          <p:cNvSpPr>
            <a:spLocks noGrp="1"/>
          </p:cNvSpPr>
          <p:nvPr>
            <p:ph type="title"/>
          </p:nvPr>
        </p:nvSpPr>
        <p:spPr>
          <a:xfrm>
            <a:off x="838200" y="365125"/>
            <a:ext cx="10515600" cy="767639"/>
          </a:xfrm>
        </p:spPr>
        <p:txBody>
          <a:bodyPr>
            <a:normAutofit fontScale="90000"/>
          </a:bodyPr>
          <a:lstStyle/>
          <a:p>
            <a:pPr algn="ctr"/>
            <a:r>
              <a:rPr lang="el-GR" sz="3600" b="1" dirty="0"/>
              <a:t>Κεφάλαιο και Ευθύνη</a:t>
            </a:r>
            <a:br>
              <a:rPr lang="el-GR" sz="3600" b="1" dirty="0"/>
            </a:br>
            <a:endParaRPr lang="el-GR" sz="3600" b="1" dirty="0"/>
          </a:p>
        </p:txBody>
      </p:sp>
      <p:sp>
        <p:nvSpPr>
          <p:cNvPr id="3" name="Θέση περιεχομένου 2">
            <a:extLst>
              <a:ext uri="{FF2B5EF4-FFF2-40B4-BE49-F238E27FC236}">
                <a16:creationId xmlns:a16="http://schemas.microsoft.com/office/drawing/2014/main" id="{DA4CF661-0132-4E5B-8423-B4364849DB65}"/>
              </a:ext>
            </a:extLst>
          </p:cNvPr>
          <p:cNvSpPr>
            <a:spLocks noGrp="1"/>
          </p:cNvSpPr>
          <p:nvPr>
            <p:ph idx="1"/>
          </p:nvPr>
        </p:nvSpPr>
        <p:spPr>
          <a:xfrm>
            <a:off x="955344" y="1132764"/>
            <a:ext cx="10235820" cy="4351338"/>
          </a:xfrm>
        </p:spPr>
        <p:txBody>
          <a:bodyPr>
            <a:normAutofit/>
          </a:bodyPr>
          <a:lstStyle/>
          <a:p>
            <a:pPr>
              <a:lnSpc>
                <a:spcPct val="150000"/>
              </a:lnSpc>
            </a:pPr>
            <a:r>
              <a:rPr lang="el-GR" sz="2200" b="1" dirty="0">
                <a:latin typeface="Calibri" panose="020F0502020204030204" pitchFamily="34" charset="0"/>
                <a:ea typeface="Calibri" panose="020F0502020204030204" pitchFamily="34" charset="0"/>
                <a:cs typeface="Calibri" panose="020F0502020204030204" pitchFamily="34" charset="0"/>
              </a:rPr>
              <a:t>Η Συνεταιριστική Μερίδα - </a:t>
            </a:r>
            <a:r>
              <a:rPr lang="el-GR" sz="2200" dirty="0">
                <a:latin typeface="Calibri" panose="020F0502020204030204" pitchFamily="34" charset="0"/>
                <a:ea typeface="Calibri" panose="020F0502020204030204" pitchFamily="34" charset="0"/>
                <a:cs typeface="Calibri" panose="020F0502020204030204" pitchFamily="34" charset="0"/>
              </a:rPr>
              <a:t>100 €</a:t>
            </a:r>
          </a:p>
          <a:p>
            <a:pPr>
              <a:lnSpc>
                <a:spcPct val="150000"/>
              </a:lnSpc>
            </a:pPr>
            <a:r>
              <a:rPr lang="el-GR" sz="2200" b="1" dirty="0">
                <a:latin typeface="Calibri" panose="020F0502020204030204" pitchFamily="34" charset="0"/>
                <a:ea typeface="Calibri" panose="020F0502020204030204" pitchFamily="34" charset="0"/>
                <a:cs typeface="Calibri" panose="020F0502020204030204" pitchFamily="34" charset="0"/>
              </a:rPr>
              <a:t>Ελάχιστο ύψος υποχρεωτικής μερίδας - </a:t>
            </a:r>
            <a:r>
              <a:rPr lang="el-GR" sz="2200" dirty="0">
                <a:latin typeface="Calibri" panose="020F0502020204030204" pitchFamily="34" charset="0"/>
                <a:ea typeface="Calibri" panose="020F0502020204030204" pitchFamily="34" charset="0"/>
                <a:cs typeface="Calibri" panose="020F0502020204030204" pitchFamily="34" charset="0"/>
              </a:rPr>
              <a:t>Όλα τα μέλη αποκτούν από μία υποχρεωτική μερίδα ίσης αξίας. </a:t>
            </a:r>
          </a:p>
          <a:p>
            <a:pPr>
              <a:lnSpc>
                <a:spcPct val="150000"/>
              </a:lnSpc>
            </a:pPr>
            <a:r>
              <a:rPr lang="el-GR" sz="2200" b="1" dirty="0">
                <a:latin typeface="Calibri" panose="020F0502020204030204" pitchFamily="34" charset="0"/>
                <a:ea typeface="Calibri" panose="020F0502020204030204" pitchFamily="34" charset="0"/>
                <a:cs typeface="Calibri" panose="020F0502020204030204" pitchFamily="34" charset="0"/>
              </a:rPr>
              <a:t>Προαιρετικές μερίδες</a:t>
            </a:r>
            <a:r>
              <a:rPr lang="el-GR" sz="2200" dirty="0">
                <a:latin typeface="Calibri" panose="020F0502020204030204" pitchFamily="34" charset="0"/>
                <a:ea typeface="Calibri" panose="020F0502020204030204" pitchFamily="34" charset="0"/>
                <a:cs typeface="Calibri" panose="020F0502020204030204" pitchFamily="34" charset="0"/>
              </a:rPr>
              <a:t>: Έως 5 (Κοιν.Σ.Επ.) ή έως 3 (</a:t>
            </a:r>
            <a:r>
              <a:rPr lang="el-GR" sz="2200" dirty="0" err="1">
                <a:latin typeface="Calibri" panose="020F0502020204030204" pitchFamily="34" charset="0"/>
                <a:ea typeface="Calibri" panose="020F0502020204030204" pitchFamily="34" charset="0"/>
                <a:cs typeface="Calibri" panose="020F0502020204030204" pitchFamily="34" charset="0"/>
              </a:rPr>
              <a:t>Συν.Εργ</a:t>
            </a:r>
            <a:r>
              <a:rPr lang="el-GR" sz="2200" dirty="0">
                <a:latin typeface="Calibri" panose="020F0502020204030204" pitchFamily="34" charset="0"/>
                <a:ea typeface="Calibri" panose="020F0502020204030204" pitchFamily="34" charset="0"/>
                <a:cs typeface="Calibri" panose="020F0502020204030204" pitchFamily="34" charset="0"/>
              </a:rPr>
              <a:t>.) χωρίς δικαίωμα ψήφου.</a:t>
            </a:r>
          </a:p>
          <a:p>
            <a:pPr>
              <a:lnSpc>
                <a:spcPct val="150000"/>
              </a:lnSpc>
            </a:pPr>
            <a:r>
              <a:rPr lang="el-GR" sz="2200" b="1" dirty="0">
                <a:latin typeface="Calibri" panose="020F0502020204030204" pitchFamily="34" charset="0"/>
                <a:ea typeface="Calibri" panose="020F0502020204030204" pitchFamily="34" charset="0"/>
                <a:cs typeface="Calibri" panose="020F0502020204030204" pitchFamily="34" charset="0"/>
              </a:rPr>
              <a:t>Η Ευθύνη - </a:t>
            </a:r>
            <a:r>
              <a:rPr lang="el-GR" sz="2200" dirty="0">
                <a:latin typeface="Calibri" panose="020F0502020204030204" pitchFamily="34" charset="0"/>
                <a:ea typeface="Calibri" panose="020F0502020204030204" pitchFamily="34" charset="0"/>
                <a:cs typeface="Calibri" panose="020F0502020204030204" pitchFamily="34" charset="0"/>
              </a:rPr>
              <a:t>Για εταιρικές υποχρεώσεις ευθύνεται μόνο η επιχείρηση με την περιουσία της.</a:t>
            </a:r>
          </a:p>
        </p:txBody>
      </p:sp>
      <p:sp>
        <p:nvSpPr>
          <p:cNvPr id="4" name="TextBox 3">
            <a:extLst>
              <a:ext uri="{FF2B5EF4-FFF2-40B4-BE49-F238E27FC236}">
                <a16:creationId xmlns:a16="http://schemas.microsoft.com/office/drawing/2014/main" id="{2ED6E578-525E-46D1-A31F-DECEF95B5825}"/>
              </a:ext>
            </a:extLst>
          </p:cNvPr>
          <p:cNvSpPr txBox="1"/>
          <p:nvPr/>
        </p:nvSpPr>
        <p:spPr>
          <a:xfrm>
            <a:off x="1078173" y="5022437"/>
            <a:ext cx="10590662" cy="923330"/>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marL="0" indent="0">
              <a:buNone/>
            </a:pPr>
            <a:r>
              <a:rPr lang="el-GR" b="1" dirty="0">
                <a:latin typeface="Calibri" panose="020F0502020204030204" pitchFamily="34" charset="0"/>
                <a:ea typeface="Calibri" panose="020F0502020204030204" pitchFamily="34" charset="0"/>
                <a:cs typeface="Calibri" panose="020F0502020204030204" pitchFamily="34" charset="0"/>
              </a:rPr>
              <a:t>ΕΞΑΙΡΕΣΗ ΓΙΑ ΧΡΕΗ ΠΡΟΣ ΔΗΜΟΣΙΟ:</a:t>
            </a:r>
          </a:p>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Για οφειλές φόρων/ασφαλιστικών ταμείων, ο Διαχειριστής ή ο Πρόεδρος ευθύνεται αλληλεγγύως και εις </a:t>
            </a:r>
            <a:r>
              <a:rPr lang="el-GR" dirty="0" err="1">
                <a:latin typeface="Calibri" panose="020F0502020204030204" pitchFamily="34" charset="0"/>
                <a:ea typeface="Calibri" panose="020F0502020204030204" pitchFamily="34" charset="0"/>
                <a:cs typeface="Calibri" panose="020F0502020204030204" pitchFamily="34" charset="0"/>
              </a:rPr>
              <a:t>ολόκληρον</a:t>
            </a:r>
            <a:r>
              <a:rPr lang="el-GR" dirty="0">
                <a:latin typeface="Calibri" panose="020F0502020204030204" pitchFamily="34" charset="0"/>
                <a:ea typeface="Calibri" panose="020F0502020204030204" pitchFamily="34" charset="0"/>
                <a:cs typeface="Calibri" panose="020F0502020204030204" pitchFamily="34" charset="0"/>
              </a:rPr>
              <a:t> με το νομικό πρόσωπο.</a:t>
            </a:r>
          </a:p>
        </p:txBody>
      </p:sp>
    </p:spTree>
    <p:extLst>
      <p:ext uri="{BB962C8B-B14F-4D97-AF65-F5344CB8AC3E}">
        <p14:creationId xmlns:p14="http://schemas.microsoft.com/office/powerpoint/2010/main" val="3752243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9AC2E1-1281-42F6-8F6D-02F9E8120E27}"/>
              </a:ext>
            </a:extLst>
          </p:cNvPr>
          <p:cNvSpPr>
            <a:spLocks noGrp="1"/>
          </p:cNvSpPr>
          <p:nvPr>
            <p:ph type="title"/>
          </p:nvPr>
        </p:nvSpPr>
        <p:spPr/>
        <p:txBody>
          <a:bodyPr>
            <a:normAutofit/>
          </a:bodyPr>
          <a:lstStyle/>
          <a:p>
            <a:pPr algn="ctr"/>
            <a:r>
              <a:rPr lang="el-GR" sz="3600" b="1" dirty="0">
                <a:latin typeface="Calibri" panose="020F0502020204030204" pitchFamily="34" charset="0"/>
                <a:ea typeface="Calibri" panose="020F0502020204030204" pitchFamily="34" charset="0"/>
                <a:cs typeface="Calibri" panose="020F0502020204030204" pitchFamily="34" charset="0"/>
              </a:rPr>
              <a:t>Διανομή Κερδών</a:t>
            </a:r>
            <a:br>
              <a:rPr lang="el-GR" sz="3600" b="1" dirty="0">
                <a:latin typeface="Calibri" panose="020F0502020204030204" pitchFamily="34" charset="0"/>
                <a:ea typeface="Calibri" panose="020F0502020204030204" pitchFamily="34" charset="0"/>
                <a:cs typeface="Calibri" panose="020F0502020204030204" pitchFamily="34" charset="0"/>
              </a:rPr>
            </a:b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3BD9C403-84F1-4E7F-A479-F4FA761845D6}"/>
              </a:ext>
            </a:extLst>
          </p:cNvPr>
          <p:cNvSpPr>
            <a:spLocks noGrp="1"/>
          </p:cNvSpPr>
          <p:nvPr>
            <p:ph idx="1"/>
          </p:nvPr>
        </p:nvSpPr>
        <p:spPr>
          <a:xfrm>
            <a:off x="838200" y="1690688"/>
            <a:ext cx="10515600" cy="4351338"/>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Τα κέρδη ΔΕΝ διανέμονται στα μέλη (εκτός αν είναι και εργαζόμενοι).</a:t>
            </a:r>
          </a:p>
          <a:p>
            <a:r>
              <a:rPr lang="el-GR" dirty="0">
                <a:latin typeface="Calibri" panose="020F0502020204030204" pitchFamily="34" charset="0"/>
                <a:ea typeface="Calibri" panose="020F0502020204030204" pitchFamily="34" charset="0"/>
                <a:cs typeface="Calibri" panose="020F0502020204030204" pitchFamily="34" charset="0"/>
              </a:rPr>
              <a:t>5% - </a:t>
            </a:r>
            <a:r>
              <a:rPr lang="el-GR" b="1" dirty="0">
                <a:latin typeface="Calibri" panose="020F0502020204030204" pitchFamily="34" charset="0"/>
                <a:ea typeface="Calibri" panose="020F0502020204030204" pitchFamily="34" charset="0"/>
                <a:cs typeface="Calibri" panose="020F0502020204030204" pitchFamily="34" charset="0"/>
              </a:rPr>
              <a:t>Τακτικό Αποθεματικό</a:t>
            </a:r>
          </a:p>
          <a:p>
            <a:r>
              <a:rPr lang="el-GR" dirty="0">
                <a:latin typeface="Calibri" panose="020F0502020204030204" pitchFamily="34" charset="0"/>
                <a:ea typeface="Calibri" panose="020F0502020204030204" pitchFamily="34" charset="0"/>
                <a:cs typeface="Calibri" panose="020F0502020204030204" pitchFamily="34" charset="0"/>
              </a:rPr>
              <a:t>60% </a:t>
            </a:r>
            <a:r>
              <a:rPr lang="el-GR" b="1" dirty="0">
                <a:latin typeface="Calibri" panose="020F0502020204030204" pitchFamily="34" charset="0"/>
                <a:ea typeface="Calibri" panose="020F0502020204030204" pitchFamily="34" charset="0"/>
                <a:cs typeface="Calibri" panose="020F0502020204030204" pitchFamily="34" charset="0"/>
              </a:rPr>
              <a:t>Επανεπένδυση</a:t>
            </a:r>
            <a:r>
              <a:rPr lang="el-GR" dirty="0">
                <a:latin typeface="Calibri" panose="020F0502020204030204" pitchFamily="34" charset="0"/>
                <a:ea typeface="Calibri" panose="020F0502020204030204" pitchFamily="34" charset="0"/>
                <a:cs typeface="Calibri" panose="020F0502020204030204" pitchFamily="34" charset="0"/>
              </a:rPr>
              <a:t>, Δημιουργία νέων θέσεων εργασίας &amp; διεύρυνση δραστηριότητας</a:t>
            </a:r>
          </a:p>
          <a:p>
            <a:r>
              <a:rPr lang="el-GR" dirty="0">
                <a:latin typeface="Calibri" panose="020F0502020204030204" pitchFamily="34" charset="0"/>
                <a:ea typeface="Calibri" panose="020F0502020204030204" pitchFamily="34" charset="0"/>
                <a:cs typeface="Calibri" panose="020F0502020204030204" pitchFamily="34" charset="0"/>
              </a:rPr>
              <a:t>35% - </a:t>
            </a:r>
            <a:r>
              <a:rPr lang="el-GR" b="1" dirty="0">
                <a:latin typeface="Calibri" panose="020F0502020204030204" pitchFamily="34" charset="0"/>
                <a:ea typeface="Calibri" panose="020F0502020204030204" pitchFamily="34" charset="0"/>
                <a:cs typeface="Calibri" panose="020F0502020204030204" pitchFamily="34" charset="0"/>
              </a:rPr>
              <a:t>Διανομή στους Εργαζομένους </a:t>
            </a:r>
          </a:p>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(Πριμ παραγωγικότητας - εκτός αν η Γ.Σ. αποφασίσει επανεπένδυση)</a:t>
            </a:r>
          </a:p>
        </p:txBody>
      </p:sp>
    </p:spTree>
    <p:extLst>
      <p:ext uri="{BB962C8B-B14F-4D97-AF65-F5344CB8AC3E}">
        <p14:creationId xmlns:p14="http://schemas.microsoft.com/office/powerpoint/2010/main" val="3252711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0F4900-A3A4-43EA-8C0C-19118AEF7841}"/>
              </a:ext>
            </a:extLst>
          </p:cNvPr>
          <p:cNvSpPr>
            <a:spLocks noGrp="1"/>
          </p:cNvSpPr>
          <p:nvPr>
            <p:ph type="title"/>
          </p:nvPr>
        </p:nvSpPr>
        <p:spPr>
          <a:xfrm>
            <a:off x="838199" y="610785"/>
            <a:ext cx="10515600" cy="822230"/>
          </a:xfrm>
        </p:spPr>
        <p:txBody>
          <a:bodyPr>
            <a:normAutofit fontScale="90000"/>
          </a:bodyPr>
          <a:lstStyle/>
          <a:p>
            <a:pPr algn="ctr"/>
            <a:r>
              <a:rPr lang="el-GR" sz="3600" b="1" dirty="0">
                <a:latin typeface="Calibri" panose="020F0502020204030204" pitchFamily="34" charset="0"/>
                <a:ea typeface="Calibri" panose="020F0502020204030204" pitchFamily="34" charset="0"/>
                <a:cs typeface="Calibri" panose="020F0502020204030204" pitchFamily="34" charset="0"/>
              </a:rPr>
              <a:t>Λύση και Εκκαθάριση</a:t>
            </a:r>
            <a:br>
              <a:rPr lang="el-GR" dirty="0"/>
            </a:br>
            <a:endParaRPr lang="el-GR" dirty="0"/>
          </a:p>
        </p:txBody>
      </p:sp>
      <p:graphicFrame>
        <p:nvGraphicFramePr>
          <p:cNvPr id="4" name="Πίνακας 4">
            <a:extLst>
              <a:ext uri="{FF2B5EF4-FFF2-40B4-BE49-F238E27FC236}">
                <a16:creationId xmlns:a16="http://schemas.microsoft.com/office/drawing/2014/main" id="{FA8EBB35-901A-4DAD-AF6D-45F60F150581}"/>
              </a:ext>
            </a:extLst>
          </p:cNvPr>
          <p:cNvGraphicFramePr>
            <a:graphicFrameLocks noGrp="1"/>
          </p:cNvGraphicFramePr>
          <p:nvPr>
            <p:extLst>
              <p:ext uri="{D42A27DB-BD31-4B8C-83A1-F6EECF244321}">
                <p14:modId xmlns:p14="http://schemas.microsoft.com/office/powerpoint/2010/main" val="350821462"/>
              </p:ext>
            </p:extLst>
          </p:nvPr>
        </p:nvGraphicFramePr>
        <p:xfrm>
          <a:off x="1203278" y="1867619"/>
          <a:ext cx="9785443" cy="3122761"/>
        </p:xfrm>
        <a:graphic>
          <a:graphicData uri="http://schemas.openxmlformats.org/drawingml/2006/table">
            <a:tbl>
              <a:tblPr firstRow="1" bandRow="1">
                <a:tableStyleId>{5940675A-B579-460E-94D1-54222C63F5DA}</a:tableStyleId>
              </a:tblPr>
              <a:tblGrid>
                <a:gridCol w="3630304">
                  <a:extLst>
                    <a:ext uri="{9D8B030D-6E8A-4147-A177-3AD203B41FA5}">
                      <a16:colId xmlns:a16="http://schemas.microsoft.com/office/drawing/2014/main" val="1654136838"/>
                    </a:ext>
                  </a:extLst>
                </a:gridCol>
                <a:gridCol w="2702257">
                  <a:extLst>
                    <a:ext uri="{9D8B030D-6E8A-4147-A177-3AD203B41FA5}">
                      <a16:colId xmlns:a16="http://schemas.microsoft.com/office/drawing/2014/main" val="865129292"/>
                    </a:ext>
                  </a:extLst>
                </a:gridCol>
                <a:gridCol w="968991">
                  <a:extLst>
                    <a:ext uri="{9D8B030D-6E8A-4147-A177-3AD203B41FA5}">
                      <a16:colId xmlns:a16="http://schemas.microsoft.com/office/drawing/2014/main" val="2282548798"/>
                    </a:ext>
                  </a:extLst>
                </a:gridCol>
                <a:gridCol w="2483891">
                  <a:extLst>
                    <a:ext uri="{9D8B030D-6E8A-4147-A177-3AD203B41FA5}">
                      <a16:colId xmlns:a16="http://schemas.microsoft.com/office/drawing/2014/main" val="4172991457"/>
                    </a:ext>
                  </a:extLst>
                </a:gridCol>
              </a:tblGrid>
              <a:tr h="84991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dirty="0"/>
                        <a:t>Λόγοι Λύσης</a:t>
                      </a:r>
                    </a:p>
                    <a:p>
                      <a:pPr algn="ctr"/>
                      <a:endParaRPr lang="el-GR" sz="2000" b="1" dirty="0"/>
                    </a:p>
                  </a:txBody>
                  <a:tcPr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dirty="0"/>
                        <a:t>Εκκαθάριση</a:t>
                      </a:r>
                    </a:p>
                    <a:p>
                      <a:pPr algn="ctr"/>
                      <a:endParaRPr lang="el-GR" sz="2000" b="1" dirty="0"/>
                    </a:p>
                  </a:txBody>
                  <a:tcPr anchor="ctr">
                    <a:solidFill>
                      <a:schemeClr val="bg1">
                        <a:lumMod val="7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dirty="0"/>
                        <a:t>Αδιάθετο Ενεργητικό</a:t>
                      </a:r>
                    </a:p>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dirty="0"/>
                        <a:t> (</a:t>
                      </a:r>
                      <a:r>
                        <a:rPr lang="el-GR" sz="2000" b="1" dirty="0" err="1"/>
                        <a:t>Asset</a:t>
                      </a:r>
                      <a:r>
                        <a:rPr lang="el-GR" sz="2000" b="1" dirty="0"/>
                        <a:t> </a:t>
                      </a:r>
                      <a:r>
                        <a:rPr lang="el-GR" sz="2000" b="1" dirty="0" err="1"/>
                        <a:t>Lock</a:t>
                      </a:r>
                      <a:r>
                        <a:rPr lang="el-GR" sz="2000" b="1" dirty="0"/>
                        <a:t>)</a:t>
                      </a:r>
                    </a:p>
                    <a:p>
                      <a:pPr algn="ctr"/>
                      <a:endParaRPr lang="el-GR" sz="2000" b="1" dirty="0"/>
                    </a:p>
                  </a:txBody>
                  <a:tcPr anchor="ctr">
                    <a:solidFill>
                      <a:schemeClr val="bg1">
                        <a:lumMod val="75000"/>
                      </a:schemeClr>
                    </a:solidFill>
                  </a:tcPr>
                </a:tc>
                <a:tc hMerge="1">
                  <a:txBody>
                    <a:bodyPr/>
                    <a:lstStyle/>
                    <a:p>
                      <a:endParaRPr lang="el-GR" dirty="0"/>
                    </a:p>
                  </a:txBody>
                  <a:tcPr/>
                </a:tc>
                <a:extLst>
                  <a:ext uri="{0D108BD9-81ED-4DB2-BD59-A6C34878D82A}">
                    <a16:rowId xmlns:a16="http://schemas.microsoft.com/office/drawing/2014/main" val="3513901224"/>
                  </a:ext>
                </a:extLst>
              </a:tr>
              <a:tr h="772651">
                <a:tc rowSpan="2">
                  <a:txBody>
                    <a:bodyPr/>
                    <a:lstStyle/>
                    <a:p>
                      <a:pPr marL="285750" indent="-285750" algn="l">
                        <a:buFont typeface="Arial" panose="020B0604020202020204" pitchFamily="34" charset="0"/>
                        <a:buChar char="•"/>
                      </a:pPr>
                      <a:r>
                        <a:rPr lang="el-GR" sz="1800" dirty="0">
                          <a:latin typeface="Calibri" panose="020F0502020204030204" pitchFamily="34" charset="0"/>
                          <a:ea typeface="Calibri" panose="020F0502020204030204" pitchFamily="34" charset="0"/>
                          <a:cs typeface="Calibri" panose="020F0502020204030204" pitchFamily="34" charset="0"/>
                        </a:rPr>
                        <a:t>Μείωση μελών κάτω του ορίου</a:t>
                      </a:r>
                    </a:p>
                    <a:p>
                      <a:pPr marL="285750" indent="-285750" algn="l">
                        <a:buFont typeface="Arial" panose="020B0604020202020204" pitchFamily="34" charset="0"/>
                        <a:buChar char="•"/>
                      </a:pPr>
                      <a:r>
                        <a:rPr lang="el-GR" sz="1800" dirty="0">
                          <a:latin typeface="Calibri" panose="020F0502020204030204" pitchFamily="34" charset="0"/>
                          <a:ea typeface="Calibri" panose="020F0502020204030204" pitchFamily="34" charset="0"/>
                          <a:cs typeface="Calibri" panose="020F0502020204030204" pitchFamily="34" charset="0"/>
                        </a:rPr>
                        <a:t>Πτώχευση</a:t>
                      </a:r>
                    </a:p>
                    <a:p>
                      <a:pPr marL="0" indent="0" algn="l">
                        <a:buFont typeface="Arial" panose="020B0604020202020204" pitchFamily="34" charset="0"/>
                        <a:buNone/>
                      </a:pPr>
                      <a:endParaRPr lang="el-GR" sz="1800" dirty="0">
                        <a:latin typeface="Calibri" panose="020F0502020204030204" pitchFamily="34" charset="0"/>
                        <a:ea typeface="Calibri" panose="020F0502020204030204" pitchFamily="34" charset="0"/>
                        <a:cs typeface="Calibri" panose="020F0502020204030204" pitchFamily="34" charset="0"/>
                      </a:endParaRPr>
                    </a:p>
                  </a:txBody>
                  <a:tcPr/>
                </a:tc>
                <a:tc rowSpan="2">
                  <a:txBody>
                    <a:bodyPr/>
                    <a:lstStyle/>
                    <a:p>
                      <a:pPr marL="285750" indent="-285750" algn="l">
                        <a:buFont typeface="Arial" panose="020B0604020202020204" pitchFamily="34" charset="0"/>
                        <a:buChar char="•"/>
                      </a:pPr>
                      <a:r>
                        <a:rPr lang="el-GR" sz="1800" dirty="0">
                          <a:latin typeface="Calibri" panose="020F0502020204030204" pitchFamily="34" charset="0"/>
                          <a:ea typeface="Calibri" panose="020F0502020204030204" pitchFamily="34" charset="0"/>
                          <a:cs typeface="Calibri" panose="020F0502020204030204" pitchFamily="34" charset="0"/>
                        </a:rPr>
                        <a:t>Ρευστοποίηση περιουσίας &amp; Εξόφληση χρεών.</a:t>
                      </a:r>
                    </a:p>
                    <a:p>
                      <a:pPr marL="285750" indent="-285750" algn="l">
                        <a:buFont typeface="Arial" panose="020B0604020202020204" pitchFamily="34" charset="0"/>
                        <a:buChar char="•"/>
                      </a:pPr>
                      <a:r>
                        <a:rPr lang="el-GR" sz="1800" dirty="0">
                          <a:latin typeface="Calibri" panose="020F0502020204030204" pitchFamily="34" charset="0"/>
                          <a:ea typeface="Calibri" panose="020F0502020204030204" pitchFamily="34" charset="0"/>
                          <a:cs typeface="Calibri" panose="020F0502020204030204" pitchFamily="34" charset="0"/>
                        </a:rPr>
                        <a:t>Επιστροφή αξίας μερίδων στα μέλη.</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latin typeface="Calibri" panose="020F0502020204030204" pitchFamily="34" charset="0"/>
                          <a:ea typeface="Calibri" panose="020F0502020204030204" pitchFamily="34" charset="0"/>
                          <a:cs typeface="Calibri" panose="020F0502020204030204" pitchFamily="34" charset="0"/>
                        </a:rPr>
                        <a:t>Μέλη</a:t>
                      </a:r>
                    </a:p>
                    <a:p>
                      <a:pPr algn="l"/>
                      <a:endParaRPr lang="el-G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latin typeface="Calibri" panose="020F0502020204030204" pitchFamily="34" charset="0"/>
                          <a:ea typeface="Calibri" panose="020F0502020204030204" pitchFamily="34" charset="0"/>
                          <a:cs typeface="Calibri" panose="020F0502020204030204" pitchFamily="34" charset="0"/>
                        </a:rPr>
                        <a:t>Ταμείο Κοινωνικής Οικονομίας</a:t>
                      </a:r>
                    </a:p>
                    <a:p>
                      <a:pPr algn="l"/>
                      <a:endParaRPr lang="el-GR" sz="18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622453637"/>
                  </a:ext>
                </a:extLst>
              </a:tr>
              <a:tr h="1202521">
                <a:tc vMerge="1">
                  <a:txBody>
                    <a:bodyPr/>
                    <a:lstStyle/>
                    <a:p>
                      <a:endParaRPr lang="el-GR" dirty="0"/>
                    </a:p>
                  </a:txBody>
                  <a:tcPr/>
                </a:tc>
                <a:tc vMerge="1">
                  <a:txBody>
                    <a:bodyPr/>
                    <a:lstStyle/>
                    <a:p>
                      <a:endParaRPr lang="el-GR"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latin typeface="Calibri" panose="020F0502020204030204" pitchFamily="34" charset="0"/>
                          <a:ea typeface="Calibri" panose="020F0502020204030204" pitchFamily="34" charset="0"/>
                          <a:cs typeface="Calibri" panose="020F0502020204030204" pitchFamily="34" charset="0"/>
                        </a:rPr>
                        <a:t>Η υπολειπόμενη περιουσία ΔΕΝ διανέμεται στα μέλη.</a:t>
                      </a:r>
                    </a:p>
                    <a:p>
                      <a:pPr algn="l"/>
                      <a:endParaRPr lang="el-GR" sz="1800" dirty="0">
                        <a:latin typeface="Calibri" panose="020F0502020204030204" pitchFamily="34" charset="0"/>
                        <a:ea typeface="Calibri" panose="020F0502020204030204" pitchFamily="34" charset="0"/>
                        <a:cs typeface="Calibri" panose="020F0502020204030204" pitchFamily="34" charset="0"/>
                      </a:endParaRPr>
                    </a:p>
                  </a:txBody>
                  <a:tcPr/>
                </a:tc>
                <a:tc hMerge="1">
                  <a:txBody>
                    <a:bodyPr/>
                    <a:lstStyle/>
                    <a:p>
                      <a:endParaRPr lang="el-GR" dirty="0"/>
                    </a:p>
                  </a:txBody>
                  <a:tcPr/>
                </a:tc>
                <a:extLst>
                  <a:ext uri="{0D108BD9-81ED-4DB2-BD59-A6C34878D82A}">
                    <a16:rowId xmlns:a16="http://schemas.microsoft.com/office/drawing/2014/main" val="3992780008"/>
                  </a:ext>
                </a:extLst>
              </a:tr>
            </a:tbl>
          </a:graphicData>
        </a:graphic>
      </p:graphicFrame>
      <p:cxnSp>
        <p:nvCxnSpPr>
          <p:cNvPr id="6" name="Ευθύγραμμο βέλος σύνδεσης 5">
            <a:extLst>
              <a:ext uri="{FF2B5EF4-FFF2-40B4-BE49-F238E27FC236}">
                <a16:creationId xmlns:a16="http://schemas.microsoft.com/office/drawing/2014/main" id="{3166C1BA-6B80-41D6-BE24-A5BB8720BBCD}"/>
              </a:ext>
            </a:extLst>
          </p:cNvPr>
          <p:cNvCxnSpPr>
            <a:cxnSpLocks/>
          </p:cNvCxnSpPr>
          <p:nvPr/>
        </p:nvCxnSpPr>
        <p:spPr>
          <a:xfrm>
            <a:off x="4503761" y="2388360"/>
            <a:ext cx="573206"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 name="Ευθύγραμμο βέλος σύνδεσης 7">
            <a:extLst>
              <a:ext uri="{FF2B5EF4-FFF2-40B4-BE49-F238E27FC236}">
                <a16:creationId xmlns:a16="http://schemas.microsoft.com/office/drawing/2014/main" id="{5C06B43A-37B5-4C0D-92B5-5460D7860E1C}"/>
              </a:ext>
            </a:extLst>
          </p:cNvPr>
          <p:cNvCxnSpPr>
            <a:cxnSpLocks/>
          </p:cNvCxnSpPr>
          <p:nvPr/>
        </p:nvCxnSpPr>
        <p:spPr>
          <a:xfrm>
            <a:off x="7276531" y="2404286"/>
            <a:ext cx="598227"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63273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0437C7-1E2B-478B-84D4-43C35F279071}"/>
              </a:ext>
            </a:extLst>
          </p:cNvPr>
          <p:cNvSpPr>
            <a:spLocks noGrp="1"/>
          </p:cNvSpPr>
          <p:nvPr>
            <p:ph type="title"/>
          </p:nvPr>
        </p:nvSpPr>
        <p:spPr>
          <a:xfrm>
            <a:off x="838200" y="542545"/>
            <a:ext cx="10515600" cy="1325563"/>
          </a:xfrm>
        </p:spPr>
        <p:txBody>
          <a:bodyPr>
            <a:normAutofit/>
          </a:bodyPr>
          <a:lstStyle/>
          <a:p>
            <a:pPr algn="ctr"/>
            <a:r>
              <a:rPr lang="el-GR" sz="3600" b="1" dirty="0">
                <a:latin typeface="Calibri" panose="020F0502020204030204" pitchFamily="34" charset="0"/>
                <a:ea typeface="Calibri" panose="020F0502020204030204" pitchFamily="34" charset="0"/>
                <a:cs typeface="Calibri" panose="020F0502020204030204" pitchFamily="34" charset="0"/>
              </a:rPr>
              <a:t>Συγκριτικός Πίνακας: Κοιν.Σ.Επ. </a:t>
            </a:r>
            <a:r>
              <a:rPr lang="en-US" sz="3600" b="1" dirty="0">
                <a:latin typeface="Calibri" panose="020F0502020204030204" pitchFamily="34" charset="0"/>
                <a:ea typeface="Calibri" panose="020F0502020204030204" pitchFamily="34" charset="0"/>
                <a:cs typeface="Calibri" panose="020F0502020204030204" pitchFamily="34" charset="0"/>
              </a:rPr>
              <a:t>Vs</a:t>
            </a:r>
            <a:r>
              <a:rPr lang="el-GR" sz="3600" b="1" dirty="0">
                <a:latin typeface="Calibri" panose="020F0502020204030204" pitchFamily="34" charset="0"/>
                <a:ea typeface="Calibri" panose="020F0502020204030204" pitchFamily="34" charset="0"/>
                <a:cs typeface="Calibri" panose="020F0502020204030204" pitchFamily="34" charset="0"/>
              </a:rPr>
              <a:t> Συν. Εργαζομένων</a:t>
            </a:r>
            <a:br>
              <a:rPr lang="el-GR" sz="3600" b="1" dirty="0">
                <a:latin typeface="Calibri" panose="020F0502020204030204" pitchFamily="34" charset="0"/>
                <a:ea typeface="Calibri" panose="020F0502020204030204" pitchFamily="34" charset="0"/>
                <a:cs typeface="Calibri" panose="020F0502020204030204" pitchFamily="34" charset="0"/>
              </a:rPr>
            </a:b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Πίνακας 4">
            <a:extLst>
              <a:ext uri="{FF2B5EF4-FFF2-40B4-BE49-F238E27FC236}">
                <a16:creationId xmlns:a16="http://schemas.microsoft.com/office/drawing/2014/main" id="{7F30BB50-2FB9-4FEF-944A-E566245BA0C1}"/>
              </a:ext>
            </a:extLst>
          </p:cNvPr>
          <p:cNvGraphicFramePr>
            <a:graphicFrameLocks noGrp="1"/>
          </p:cNvGraphicFramePr>
          <p:nvPr>
            <p:extLst>
              <p:ext uri="{D42A27DB-BD31-4B8C-83A1-F6EECF244321}">
                <p14:modId xmlns:p14="http://schemas.microsoft.com/office/powerpoint/2010/main" val="160157840"/>
              </p:ext>
            </p:extLst>
          </p:nvPr>
        </p:nvGraphicFramePr>
        <p:xfrm>
          <a:off x="1223749" y="2047240"/>
          <a:ext cx="9744502" cy="2763520"/>
        </p:xfrm>
        <a:graphic>
          <a:graphicData uri="http://schemas.openxmlformats.org/drawingml/2006/table">
            <a:tbl>
              <a:tblPr firstRow="1" bandRow="1">
                <a:tableStyleId>{5940675A-B579-460E-94D1-54222C63F5DA}</a:tableStyleId>
              </a:tblPr>
              <a:tblGrid>
                <a:gridCol w="2565778">
                  <a:extLst>
                    <a:ext uri="{9D8B030D-6E8A-4147-A177-3AD203B41FA5}">
                      <a16:colId xmlns:a16="http://schemas.microsoft.com/office/drawing/2014/main" val="1294094937"/>
                    </a:ext>
                  </a:extLst>
                </a:gridCol>
                <a:gridCol w="3630305">
                  <a:extLst>
                    <a:ext uri="{9D8B030D-6E8A-4147-A177-3AD203B41FA5}">
                      <a16:colId xmlns:a16="http://schemas.microsoft.com/office/drawing/2014/main" val="1784630969"/>
                    </a:ext>
                  </a:extLst>
                </a:gridCol>
                <a:gridCol w="3548419">
                  <a:extLst>
                    <a:ext uri="{9D8B030D-6E8A-4147-A177-3AD203B41FA5}">
                      <a16:colId xmlns:a16="http://schemas.microsoft.com/office/drawing/2014/main" val="306677142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Χαρακτηριστικό</a:t>
                      </a:r>
                    </a:p>
                  </a:txBody>
                  <a:tcP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Κοιν.Σ.Επ.</a:t>
                      </a:r>
                    </a:p>
                  </a:txBody>
                  <a:tcP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Συνεταιρισμός Εργαζομένων</a:t>
                      </a:r>
                    </a:p>
                  </a:txBody>
                  <a:tcPr>
                    <a:solidFill>
                      <a:schemeClr val="bg1">
                        <a:lumMod val="75000"/>
                      </a:schemeClr>
                    </a:solidFill>
                  </a:tcPr>
                </a:tc>
                <a:extLst>
                  <a:ext uri="{0D108BD9-81ED-4DB2-BD59-A6C34878D82A}">
                    <a16:rowId xmlns:a16="http://schemas.microsoft.com/office/drawing/2014/main" val="1871783372"/>
                  </a:ext>
                </a:extLst>
              </a:tr>
              <a:tr h="370840">
                <a:tc>
                  <a:txBody>
                    <a:bodyPr/>
                    <a:lstStyle/>
                    <a:p>
                      <a:r>
                        <a:rPr lang="el-GR" b="1" dirty="0">
                          <a:latin typeface="Calibri" panose="020F0502020204030204" pitchFamily="34" charset="0"/>
                          <a:ea typeface="Calibri" panose="020F0502020204030204" pitchFamily="34" charset="0"/>
                          <a:cs typeface="Calibri" panose="020F0502020204030204" pitchFamily="34" charset="0"/>
                        </a:rPr>
                        <a:t>Ελάχιστα Μέλη</a:t>
                      </a:r>
                    </a:p>
                  </a:txBody>
                  <a:tcPr/>
                </a:tc>
                <a:tc>
                  <a:txBody>
                    <a:bodyPr/>
                    <a:lstStyle/>
                    <a:p>
                      <a:pPr marL="0" indent="0">
                        <a:buNone/>
                      </a:pPr>
                      <a:r>
                        <a:rPr lang="el-GR" dirty="0">
                          <a:latin typeface="Calibri" panose="020F0502020204030204" pitchFamily="34" charset="0"/>
                          <a:ea typeface="Calibri" panose="020F0502020204030204" pitchFamily="34" charset="0"/>
                          <a:cs typeface="Calibri" panose="020F0502020204030204" pitchFamily="34" charset="0"/>
                        </a:rPr>
                        <a:t>5 ή 7 (ανάλογα την κατηγορία)</a:t>
                      </a:r>
                    </a:p>
                  </a:txBody>
                  <a:tcPr/>
                </a:tc>
                <a:tc>
                  <a:txBody>
                    <a:bodyPr/>
                    <a:lstStyle/>
                    <a:p>
                      <a:r>
                        <a:rPr lang="el-GR" dirty="0">
                          <a:latin typeface="Calibri" panose="020F0502020204030204" pitchFamily="34" charset="0"/>
                          <a:ea typeface="Calibri" panose="020F0502020204030204" pitchFamily="34" charset="0"/>
                          <a:cs typeface="Calibri" panose="020F0502020204030204" pitchFamily="34" charset="0"/>
                        </a:rPr>
                        <a:t>3</a:t>
                      </a:r>
                    </a:p>
                  </a:txBody>
                  <a:tcPr/>
                </a:tc>
                <a:extLst>
                  <a:ext uri="{0D108BD9-81ED-4DB2-BD59-A6C34878D82A}">
                    <a16:rowId xmlns:a16="http://schemas.microsoft.com/office/drawing/2014/main" val="3795587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Κύριος Σκοπός</a:t>
                      </a:r>
                    </a:p>
                    <a:p>
                      <a:endParaRPr lang="el-GR"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Κοινωνική ωφέλεια /Ένταξη</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Συλλογική ωφέλεια /Βιοπορισμός</a:t>
                      </a:r>
                    </a:p>
                  </a:txBody>
                  <a:tcPr/>
                </a:tc>
                <a:extLst>
                  <a:ext uri="{0D108BD9-81ED-4DB2-BD59-A6C34878D82A}">
                    <a16:rowId xmlns:a16="http://schemas.microsoft.com/office/drawing/2014/main" val="150099908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Ασφάλιση Μελών</a:t>
                      </a:r>
                    </a:p>
                    <a:p>
                      <a:endParaRPr lang="el-GR"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Εξαρτημένη εργασία (ΙΚΑ/ΕΦΚΑ)</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Ελεύθεροι Επαγγελματίες (ΟΑΕΕ)</a:t>
                      </a:r>
                    </a:p>
                  </a:txBody>
                  <a:tcPr/>
                </a:tc>
                <a:extLst>
                  <a:ext uri="{0D108BD9-81ED-4DB2-BD59-A6C34878D82A}">
                    <a16:rowId xmlns:a16="http://schemas.microsoft.com/office/drawing/2014/main" val="34072721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Όριο μη μελών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40% του συνόλου εργαζομένων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25% του αριθμού μελών</a:t>
                      </a:r>
                    </a:p>
                  </a:txBody>
                  <a:tcPr/>
                </a:tc>
                <a:extLst>
                  <a:ext uri="{0D108BD9-81ED-4DB2-BD59-A6C34878D82A}">
                    <a16:rowId xmlns:a16="http://schemas.microsoft.com/office/drawing/2014/main" val="11205456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a:latin typeface="Calibri" panose="020F0502020204030204" pitchFamily="34" charset="0"/>
                          <a:ea typeface="Calibri" panose="020F0502020204030204" pitchFamily="34" charset="0"/>
                          <a:cs typeface="Calibri" panose="020F0502020204030204" pitchFamily="34" charset="0"/>
                        </a:rPr>
                        <a:t>Περιορισμός Δημοσίου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err="1">
                          <a:latin typeface="Calibri" panose="020F0502020204030204" pitchFamily="34" charset="0"/>
                          <a:ea typeface="Calibri" panose="020F0502020204030204" pitchFamily="34" charset="0"/>
                          <a:cs typeface="Calibri" panose="020F0502020204030204" pitchFamily="34" charset="0"/>
                        </a:rPr>
                        <a:t>Max</a:t>
                      </a:r>
                      <a:r>
                        <a:rPr lang="el-GR" dirty="0">
                          <a:latin typeface="Calibri" panose="020F0502020204030204" pitchFamily="34" charset="0"/>
                          <a:ea typeface="Calibri" panose="020F0502020204030204" pitchFamily="34" charset="0"/>
                          <a:cs typeface="Calibri" panose="020F0502020204030204" pitchFamily="34" charset="0"/>
                        </a:rPr>
                        <a:t> 65% εσόδων (εκτός Ένταξης)</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latin typeface="Calibri" panose="020F0502020204030204" pitchFamily="34" charset="0"/>
                          <a:ea typeface="Calibri" panose="020F0502020204030204" pitchFamily="34" charset="0"/>
                          <a:cs typeface="Calibri" panose="020F0502020204030204" pitchFamily="34" charset="0"/>
                        </a:rPr>
                        <a:t>Κανένας περιορισμός</a:t>
                      </a:r>
                    </a:p>
                  </a:txBody>
                  <a:tcPr/>
                </a:tc>
                <a:extLst>
                  <a:ext uri="{0D108BD9-81ED-4DB2-BD59-A6C34878D82A}">
                    <a16:rowId xmlns:a16="http://schemas.microsoft.com/office/drawing/2014/main" val="2619315868"/>
                  </a:ext>
                </a:extLst>
              </a:tr>
            </a:tbl>
          </a:graphicData>
        </a:graphic>
      </p:graphicFrame>
    </p:spTree>
    <p:extLst>
      <p:ext uri="{BB962C8B-B14F-4D97-AF65-F5344CB8AC3E}">
        <p14:creationId xmlns:p14="http://schemas.microsoft.com/office/powerpoint/2010/main" val="3394163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C22164-C7C8-43D8-BE7C-E704A9BC479F}"/>
              </a:ext>
            </a:extLst>
          </p:cNvPr>
          <p:cNvSpPr>
            <a:spLocks noGrp="1"/>
          </p:cNvSpPr>
          <p:nvPr>
            <p:ph type="title"/>
          </p:nvPr>
        </p:nvSpPr>
        <p:spPr>
          <a:xfrm>
            <a:off x="838200" y="2193925"/>
            <a:ext cx="10515600" cy="1325563"/>
          </a:xfrm>
        </p:spPr>
        <p:txBody>
          <a:bodyPr>
            <a:normAutofit/>
          </a:bodyPr>
          <a:lstStyle/>
          <a:p>
            <a:pPr algn="ctr"/>
            <a:r>
              <a:rPr lang="el-GR" b="1" dirty="0">
                <a:latin typeface="Calibri" panose="020F0502020204030204" pitchFamily="34" charset="0"/>
                <a:ea typeface="Calibri" panose="020F0502020204030204" pitchFamily="34" charset="0"/>
                <a:cs typeface="Calibri" panose="020F0502020204030204" pitchFamily="34" charset="0"/>
              </a:rPr>
              <a:t>ΑΜΚΕ &amp; Σωματεία</a:t>
            </a:r>
          </a:p>
        </p:txBody>
      </p:sp>
    </p:spTree>
    <p:extLst>
      <p:ext uri="{BB962C8B-B14F-4D97-AF65-F5344CB8AC3E}">
        <p14:creationId xmlns:p14="http://schemas.microsoft.com/office/powerpoint/2010/main" val="265352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2A26D2-D7DE-4B37-97A6-AD4167DF8FB7}"/>
              </a:ext>
            </a:extLst>
          </p:cNvPr>
          <p:cNvSpPr>
            <a:spLocks noGrp="1"/>
          </p:cNvSpPr>
          <p:nvPr>
            <p:ph type="title"/>
          </p:nvPr>
        </p:nvSpPr>
        <p:spPr>
          <a:xfrm>
            <a:off x="758190" y="500062"/>
            <a:ext cx="10515600" cy="1325563"/>
          </a:xfrm>
        </p:spPr>
        <p:txBody>
          <a:bodyPr/>
          <a:lstStyle/>
          <a:p>
            <a:pPr algn="ctr"/>
            <a:br>
              <a:rPr lang="el-GR" sz="4400" b="1" dirty="0"/>
            </a:br>
            <a:endParaRPr lang="el-GR" dirty="0"/>
          </a:p>
        </p:txBody>
      </p:sp>
      <p:graphicFrame>
        <p:nvGraphicFramePr>
          <p:cNvPr id="4" name="Πίνακας 4">
            <a:extLst>
              <a:ext uri="{FF2B5EF4-FFF2-40B4-BE49-F238E27FC236}">
                <a16:creationId xmlns:a16="http://schemas.microsoft.com/office/drawing/2014/main" id="{E30679E3-B833-4B41-B897-FC3C33F95534}"/>
              </a:ext>
            </a:extLst>
          </p:cNvPr>
          <p:cNvGraphicFramePr>
            <a:graphicFrameLocks noGrp="1"/>
          </p:cNvGraphicFramePr>
          <p:nvPr>
            <p:ph idx="1"/>
            <p:extLst>
              <p:ext uri="{D42A27DB-BD31-4B8C-83A1-F6EECF244321}">
                <p14:modId xmlns:p14="http://schemas.microsoft.com/office/powerpoint/2010/main" val="3876117990"/>
              </p:ext>
            </p:extLst>
          </p:nvPr>
        </p:nvGraphicFramePr>
        <p:xfrm>
          <a:off x="838200" y="1825625"/>
          <a:ext cx="10515600" cy="4112959"/>
        </p:xfrm>
        <a:graphic>
          <a:graphicData uri="http://schemas.openxmlformats.org/drawingml/2006/table">
            <a:tbl>
              <a:tblPr firstRow="1" bandRow="1">
                <a:tableStyleId>{9D7B26C5-4107-4FEC-AEDC-1716B250A1EF}</a:tableStyleId>
              </a:tblPr>
              <a:tblGrid>
                <a:gridCol w="6728460">
                  <a:extLst>
                    <a:ext uri="{9D8B030D-6E8A-4147-A177-3AD203B41FA5}">
                      <a16:colId xmlns:a16="http://schemas.microsoft.com/office/drawing/2014/main" val="1715512554"/>
                    </a:ext>
                  </a:extLst>
                </a:gridCol>
                <a:gridCol w="3787140">
                  <a:extLst>
                    <a:ext uri="{9D8B030D-6E8A-4147-A177-3AD203B41FA5}">
                      <a16:colId xmlns:a16="http://schemas.microsoft.com/office/drawing/2014/main" val="3433332938"/>
                    </a:ext>
                  </a:extLst>
                </a:gridCol>
              </a:tblGrid>
              <a:tr h="370840">
                <a:tc>
                  <a:txBody>
                    <a:bodyPr/>
                    <a:lstStyle/>
                    <a:p>
                      <a:pPr>
                        <a:lnSpc>
                          <a:spcPct val="150000"/>
                        </a:lnSpc>
                      </a:pPr>
                      <a:r>
                        <a:rPr lang="el-GR" sz="2400" b="1" dirty="0"/>
                        <a:t>Ανδρέας Στεφανίδης</a:t>
                      </a:r>
                      <a:endParaRPr lang="el-GR" sz="2400" dirty="0"/>
                    </a:p>
                  </a:txBody>
                  <a:tcPr/>
                </a:tc>
                <a:tc>
                  <a:txBody>
                    <a:bodyPr/>
                    <a:lstStyle/>
                    <a:p>
                      <a:pPr>
                        <a:lnSpc>
                          <a:spcPct val="150000"/>
                        </a:lnSpc>
                      </a:pPr>
                      <a:endParaRPr lang="el-GR" sz="2000" dirty="0"/>
                    </a:p>
                  </a:txBody>
                  <a:tcPr/>
                </a:tc>
                <a:extLst>
                  <a:ext uri="{0D108BD9-81ED-4DB2-BD59-A6C34878D82A}">
                    <a16:rowId xmlns:a16="http://schemas.microsoft.com/office/drawing/2014/main" val="3341020210"/>
                  </a:ext>
                </a:extLst>
              </a:tr>
              <a:tr h="592455">
                <a:tc gridSpan="2">
                  <a:txBody>
                    <a:bodyPr/>
                    <a:lstStyle/>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r>
                        <a:rPr lang="el-GR" sz="2000" dirty="0"/>
                        <a:t>Κοινωνικός επιχειρηματίας &amp; Εκπαιδευτής ενηλίκων</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l-GR" dirty="0"/>
                    </a:p>
                  </a:txBody>
                  <a:tcPr/>
                </a:tc>
                <a:extLst>
                  <a:ext uri="{0D108BD9-81ED-4DB2-BD59-A6C34878D82A}">
                    <a16:rowId xmlns:a16="http://schemas.microsoft.com/office/drawing/2014/main" val="73537689"/>
                  </a:ext>
                </a:extLst>
              </a:tr>
              <a:tr h="370840">
                <a:tc gridSpan="2">
                  <a:txBody>
                    <a:bodyPr/>
                    <a:lstStyle/>
                    <a:p>
                      <a:pPr marL="342900" indent="-342900">
                        <a:lnSpc>
                          <a:spcPct val="150000"/>
                        </a:lnSpc>
                        <a:buFont typeface="Wingdings" panose="05000000000000000000" pitchFamily="2" charset="2"/>
                        <a:buChar char="Ø"/>
                      </a:pPr>
                      <a:r>
                        <a:rPr lang="el-GR" sz="2000" dirty="0"/>
                        <a:t>Πρόεδρος &amp; Συνιδρυτής – Ακαδημία Επιχειρηματικότητας (</a:t>
                      </a:r>
                      <a:r>
                        <a:rPr lang="el-GR" sz="2000" dirty="0" err="1"/>
                        <a:t>Academy</a:t>
                      </a:r>
                      <a:r>
                        <a:rPr lang="el-GR" sz="2000" dirty="0"/>
                        <a:t> of </a:t>
                      </a:r>
                      <a:r>
                        <a:rPr lang="el-GR" sz="2000" dirty="0" err="1"/>
                        <a:t>Entrepreneurship</a:t>
                      </a:r>
                      <a:r>
                        <a:rPr lang="el-GR" sz="2000" dirty="0"/>
                        <a:t>) </a:t>
                      </a:r>
                    </a:p>
                    <a:p>
                      <a:pPr marL="0" indent="0">
                        <a:lnSpc>
                          <a:spcPct val="150000"/>
                        </a:lnSpc>
                        <a:buFont typeface="Wingdings" panose="05000000000000000000" pitchFamily="2" charset="2"/>
                        <a:buNone/>
                      </a:pPr>
                      <a:r>
                        <a:rPr lang="el-GR" sz="2000" i="1" dirty="0"/>
                        <a:t>(Μη Κερδοσκοπική Οργάνωση)</a:t>
                      </a:r>
                    </a:p>
                  </a:txBody>
                  <a:tcPr/>
                </a:tc>
                <a:tc hMerge="1">
                  <a:txBody>
                    <a:bodyPr/>
                    <a:lstStyle/>
                    <a:p>
                      <a:endParaRPr lang="el-GR" dirty="0"/>
                    </a:p>
                  </a:txBody>
                  <a:tcPr/>
                </a:tc>
                <a:extLst>
                  <a:ext uri="{0D108BD9-81ED-4DB2-BD59-A6C34878D82A}">
                    <a16:rowId xmlns:a16="http://schemas.microsoft.com/office/drawing/2014/main" val="2248872642"/>
                  </a:ext>
                </a:extLst>
              </a:tr>
              <a:tr h="370840">
                <a:tc gridSpan="2">
                  <a:txBody>
                    <a:bodyPr/>
                    <a:lstStyle/>
                    <a:p>
                      <a:pPr marL="342900" indent="-342900">
                        <a:lnSpc>
                          <a:spcPct val="150000"/>
                        </a:lnSpc>
                        <a:buFont typeface="Wingdings" panose="05000000000000000000" pitchFamily="2" charset="2"/>
                        <a:buChar char="Ø"/>
                      </a:pPr>
                      <a:r>
                        <a:rPr lang="el-GR" sz="2000" dirty="0"/>
                        <a:t>Πρόεδρος – Εκπαιδευτικός Σύνδεσμος Αθηνών «ο Ήφαιστος» (</a:t>
                      </a:r>
                      <a:r>
                        <a:rPr lang="el-GR" sz="2000" i="1" dirty="0"/>
                        <a:t>Μη κερδοσκοπικό Σωματείο)</a:t>
                      </a:r>
                    </a:p>
                  </a:txBody>
                  <a:tcPr/>
                </a:tc>
                <a:tc hMerge="1">
                  <a:txBody>
                    <a:bodyPr/>
                    <a:lstStyle/>
                    <a:p>
                      <a:pPr marL="0" indent="0">
                        <a:buFont typeface="Wingdings" panose="05000000000000000000" pitchFamily="2" charset="2"/>
                        <a:buNone/>
                      </a:pPr>
                      <a:endParaRPr lang="el-GR" i="1" dirty="0"/>
                    </a:p>
                  </a:txBody>
                  <a:tcPr/>
                </a:tc>
                <a:extLst>
                  <a:ext uri="{0D108BD9-81ED-4DB2-BD59-A6C34878D82A}">
                    <a16:rowId xmlns:a16="http://schemas.microsoft.com/office/drawing/2014/main" val="3957375177"/>
                  </a:ext>
                </a:extLst>
              </a:tr>
              <a:tr h="370840">
                <a:tc gridSpan="2">
                  <a:txBody>
                    <a:bodyPr/>
                    <a:lstStyle/>
                    <a:p>
                      <a:pPr marL="342900" indent="-342900">
                        <a:lnSpc>
                          <a:spcPct val="150000"/>
                        </a:lnSpc>
                        <a:buFont typeface="Wingdings" panose="05000000000000000000" pitchFamily="2" charset="2"/>
                        <a:buChar char="Ø"/>
                      </a:pPr>
                      <a:r>
                        <a:rPr lang="el-GR" sz="2000" dirty="0"/>
                        <a:t>Διευθυντής Προγράμματος Επιτάχυνσης (</a:t>
                      </a:r>
                      <a:r>
                        <a:rPr lang="el-GR" sz="2000" dirty="0" err="1"/>
                        <a:t>Accelerator</a:t>
                      </a:r>
                      <a:r>
                        <a:rPr lang="el-GR" sz="2000" dirty="0"/>
                        <a:t> </a:t>
                      </a:r>
                      <a:r>
                        <a:rPr lang="el-GR" sz="2000" dirty="0" err="1"/>
                        <a:t>Director</a:t>
                      </a:r>
                      <a:r>
                        <a:rPr lang="el-GR" sz="2000" dirty="0"/>
                        <a:t>) – Aephoria.net</a:t>
                      </a:r>
                    </a:p>
                    <a:p>
                      <a:pPr marL="0" indent="0">
                        <a:lnSpc>
                          <a:spcPct val="150000"/>
                        </a:lnSpc>
                        <a:buFont typeface="Wingdings" panose="05000000000000000000" pitchFamily="2" charset="2"/>
                        <a:buNone/>
                      </a:pPr>
                      <a:r>
                        <a:rPr lang="el-GR" sz="2000" i="1" dirty="0"/>
                        <a:t>Πρωτοβουλία μη κερδοσκοπική οργάνωσης  «Οργάνωση ΓΗ» και ελ</a:t>
                      </a:r>
                      <a:r>
                        <a:rPr lang="en-US" sz="2000" i="1" dirty="0"/>
                        <a:t>culture </a:t>
                      </a:r>
                      <a:r>
                        <a:rPr lang="el-GR" sz="2000" i="1" dirty="0"/>
                        <a:t>και Κ2</a:t>
                      </a:r>
                    </a:p>
                  </a:txBody>
                  <a:tcPr/>
                </a:tc>
                <a:tc hMerge="1">
                  <a:txBody>
                    <a:bodyPr/>
                    <a:lstStyle/>
                    <a:p>
                      <a:endParaRPr lang="el-GR" i="1" dirty="0"/>
                    </a:p>
                  </a:txBody>
                  <a:tcPr/>
                </a:tc>
                <a:extLst>
                  <a:ext uri="{0D108BD9-81ED-4DB2-BD59-A6C34878D82A}">
                    <a16:rowId xmlns:a16="http://schemas.microsoft.com/office/drawing/2014/main" val="969172641"/>
                  </a:ext>
                </a:extLst>
              </a:tr>
              <a:tr h="370840">
                <a:tc gridSpan="2">
                  <a:txBody>
                    <a:bodyPr/>
                    <a:lstStyle/>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r>
                        <a:rPr lang="el-GR" sz="2000" dirty="0"/>
                        <a:t>Εισήγαγε στην Ελλάδα τη </a:t>
                      </a:r>
                      <a:r>
                        <a:rPr lang="el-GR" sz="2000" dirty="0" err="1"/>
                        <a:t>Global</a:t>
                      </a:r>
                      <a:r>
                        <a:rPr lang="el-GR" sz="2000" dirty="0"/>
                        <a:t> </a:t>
                      </a:r>
                      <a:r>
                        <a:rPr lang="el-GR" sz="2000" dirty="0" err="1"/>
                        <a:t>Entrepreneurship</a:t>
                      </a:r>
                      <a:r>
                        <a:rPr lang="el-GR" sz="2000" dirty="0"/>
                        <a:t> </a:t>
                      </a:r>
                      <a:r>
                        <a:rPr lang="el-GR" sz="2000" dirty="0" err="1"/>
                        <a:t>Week</a:t>
                      </a:r>
                      <a:endParaRPr lang="el-GR" sz="2000" i="1"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l-GR" i="1" dirty="0"/>
                    </a:p>
                  </a:txBody>
                  <a:tcPr/>
                </a:tc>
                <a:extLst>
                  <a:ext uri="{0D108BD9-81ED-4DB2-BD59-A6C34878D82A}">
                    <a16:rowId xmlns:a16="http://schemas.microsoft.com/office/drawing/2014/main" val="944121477"/>
                  </a:ext>
                </a:extLst>
              </a:tr>
            </a:tbl>
          </a:graphicData>
        </a:graphic>
      </p:graphicFrame>
      <p:pic>
        <p:nvPicPr>
          <p:cNvPr id="5" name="Picture 2">
            <a:extLst>
              <a:ext uri="{FF2B5EF4-FFF2-40B4-BE49-F238E27FC236}">
                <a16:creationId xmlns:a16="http://schemas.microsoft.com/office/drawing/2014/main" id="{F097C283-EDA2-4B03-85FB-9FE37AF05A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47" y="781011"/>
            <a:ext cx="1176642" cy="75599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Aephoria.net logo">
            <a:extLst>
              <a:ext uri="{FF2B5EF4-FFF2-40B4-BE49-F238E27FC236}">
                <a16:creationId xmlns:a16="http://schemas.microsoft.com/office/drawing/2014/main" id="{AFF38EB0-69B5-499C-ADB4-401E375EC6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2130" y="721809"/>
            <a:ext cx="861660" cy="861660"/>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7">
            <a:extLst>
              <a:ext uri="{FF2B5EF4-FFF2-40B4-BE49-F238E27FC236}">
                <a16:creationId xmlns:a16="http://schemas.microsoft.com/office/drawing/2014/main" id="{B59B913A-545E-4966-BAEA-8100B1D3AEE2}"/>
              </a:ext>
            </a:extLst>
          </p:cNvPr>
          <p:cNvPicPr>
            <a:picLocks noChangeAspect="1"/>
          </p:cNvPicPr>
          <p:nvPr/>
        </p:nvPicPr>
        <p:blipFill>
          <a:blip r:embed="rId5"/>
          <a:stretch>
            <a:fillRect/>
          </a:stretch>
        </p:blipFill>
        <p:spPr>
          <a:xfrm>
            <a:off x="9067200" y="781011"/>
            <a:ext cx="769619" cy="769619"/>
          </a:xfrm>
          <a:prstGeom prst="rect">
            <a:avLst/>
          </a:prstGeom>
        </p:spPr>
      </p:pic>
      <p:sp>
        <p:nvSpPr>
          <p:cNvPr id="10" name="TextBox 9">
            <a:extLst>
              <a:ext uri="{FF2B5EF4-FFF2-40B4-BE49-F238E27FC236}">
                <a16:creationId xmlns:a16="http://schemas.microsoft.com/office/drawing/2014/main" id="{8FA3605D-53EC-4DC4-853D-DF9BE2C7F600}"/>
              </a:ext>
            </a:extLst>
          </p:cNvPr>
          <p:cNvSpPr txBox="1"/>
          <p:nvPr/>
        </p:nvSpPr>
        <p:spPr>
          <a:xfrm>
            <a:off x="918210" y="1393761"/>
            <a:ext cx="2303516" cy="369332"/>
          </a:xfrm>
          <a:prstGeom prst="rect">
            <a:avLst/>
          </a:prstGeom>
          <a:noFill/>
        </p:spPr>
        <p:txBody>
          <a:bodyPr wrap="none" rtlCol="0">
            <a:spAutoFit/>
          </a:bodyPr>
          <a:lstStyle/>
          <a:p>
            <a:r>
              <a:rPr lang="el-GR" b="1" dirty="0"/>
              <a:t>Καλεσμένος Ομιλητής</a:t>
            </a:r>
          </a:p>
        </p:txBody>
      </p:sp>
    </p:spTree>
    <p:extLst>
      <p:ext uri="{BB962C8B-B14F-4D97-AF65-F5344CB8AC3E}">
        <p14:creationId xmlns:p14="http://schemas.microsoft.com/office/powerpoint/2010/main" val="917401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AAD32A-E865-4440-B4AD-B0ABF3CC62E4}"/>
              </a:ext>
            </a:extLst>
          </p:cNvPr>
          <p:cNvSpPr>
            <a:spLocks noGrp="1"/>
          </p:cNvSpPr>
          <p:nvPr>
            <p:ph type="title"/>
          </p:nvPr>
        </p:nvSpPr>
        <p:spPr>
          <a:xfrm>
            <a:off x="838200" y="596447"/>
            <a:ext cx="10515600" cy="890469"/>
          </a:xfrm>
        </p:spPr>
        <p:txBody>
          <a:bodyPr>
            <a:normAutofit fontScale="90000"/>
          </a:bodyPr>
          <a:lstStyle/>
          <a:p>
            <a:pPr algn="ctr"/>
            <a:r>
              <a:rPr lang="el-GR" sz="4000" b="1" dirty="0">
                <a:latin typeface="Calibri" panose="020F0502020204030204" pitchFamily="34" charset="0"/>
                <a:ea typeface="Calibri" panose="020F0502020204030204" pitchFamily="34" charset="0"/>
                <a:cs typeface="Calibri" panose="020F0502020204030204" pitchFamily="34" charset="0"/>
              </a:rPr>
              <a:t>Σύσταση και Ελάχιστος Αριθμός Μελών</a:t>
            </a:r>
            <a:br>
              <a:rPr lang="el-GR" dirty="0">
                <a:latin typeface="Calibri" panose="020F0502020204030204" pitchFamily="34" charset="0"/>
                <a:ea typeface="Calibri" panose="020F0502020204030204" pitchFamily="34" charset="0"/>
                <a:cs typeface="Calibri" panose="020F0502020204030204" pitchFamily="34" charset="0"/>
              </a:rPr>
            </a:br>
            <a:endParaRPr lang="el-GR"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Πίνακας 4">
            <a:extLst>
              <a:ext uri="{FF2B5EF4-FFF2-40B4-BE49-F238E27FC236}">
                <a16:creationId xmlns:a16="http://schemas.microsoft.com/office/drawing/2014/main" id="{8593B048-9CC8-4496-AD64-14E5C879B347}"/>
              </a:ext>
            </a:extLst>
          </p:cNvPr>
          <p:cNvGraphicFramePr>
            <a:graphicFrameLocks noGrp="1"/>
          </p:cNvGraphicFramePr>
          <p:nvPr/>
        </p:nvGraphicFramePr>
        <p:xfrm>
          <a:off x="2853898" y="1486916"/>
          <a:ext cx="6211248" cy="2517775"/>
        </p:xfrm>
        <a:graphic>
          <a:graphicData uri="http://schemas.openxmlformats.org/drawingml/2006/table">
            <a:tbl>
              <a:tblPr firstRow="1" bandRow="1">
                <a:tableStyleId>{5940675A-B579-460E-94D1-54222C63F5DA}</a:tableStyleId>
              </a:tblPr>
              <a:tblGrid>
                <a:gridCol w="3219355">
                  <a:extLst>
                    <a:ext uri="{9D8B030D-6E8A-4147-A177-3AD203B41FA5}">
                      <a16:colId xmlns:a16="http://schemas.microsoft.com/office/drawing/2014/main" val="1313589696"/>
                    </a:ext>
                  </a:extLst>
                </a:gridCol>
                <a:gridCol w="2991893">
                  <a:extLst>
                    <a:ext uri="{9D8B030D-6E8A-4147-A177-3AD203B41FA5}">
                      <a16:colId xmlns:a16="http://schemas.microsoft.com/office/drawing/2014/main" val="1977407690"/>
                    </a:ext>
                  </a:extLst>
                </a:gridCol>
              </a:tblGrid>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l-GR" sz="3600" b="1" dirty="0">
                          <a:latin typeface="Calibri" panose="020F0502020204030204" pitchFamily="34" charset="0"/>
                          <a:ea typeface="Calibri" panose="020F0502020204030204" pitchFamily="34" charset="0"/>
                          <a:cs typeface="Calibri" panose="020F0502020204030204" pitchFamily="34" charset="0"/>
                        </a:rPr>
                        <a:t>2</a:t>
                      </a:r>
                    </a:p>
                    <a:p>
                      <a:pPr marL="0" indent="0" algn="ctr">
                        <a:lnSpc>
                          <a:spcPct val="150000"/>
                        </a:lnSpc>
                        <a:buNone/>
                      </a:pPr>
                      <a:r>
                        <a:rPr lang="el-GR" b="1" i="0" dirty="0">
                          <a:solidFill>
                            <a:srgbClr val="0A0A0A"/>
                          </a:solidFill>
                          <a:effectLst/>
                          <a:latin typeface="Google Sans"/>
                        </a:rPr>
                        <a:t>Αστική Μη Κερδοσκοπική Εταιρεία (ΑΜΚΕ)</a:t>
                      </a:r>
                      <a:endParaRPr lang="el-GR" b="0" i="0" dirty="0">
                        <a:solidFill>
                          <a:srgbClr val="0A0A0A"/>
                        </a:solidFill>
                        <a:effectLst/>
                        <a:latin typeface="Google Sans"/>
                      </a:endParaRPr>
                    </a:p>
                    <a:p>
                      <a:pPr marL="0" indent="0" algn="ctr">
                        <a:lnSpc>
                          <a:spcPct val="150000"/>
                        </a:lnSpc>
                        <a:buNone/>
                      </a:pPr>
                      <a:r>
                        <a:rPr lang="el-GR" b="0" i="0" dirty="0">
                          <a:solidFill>
                            <a:srgbClr val="0A0A0A"/>
                          </a:solidFill>
                          <a:effectLst/>
                          <a:latin typeface="Google Sans"/>
                        </a:rPr>
                        <a:t> </a:t>
                      </a:r>
                      <a:r>
                        <a:rPr lang="el-GR" dirty="0">
                          <a:latin typeface="Calibri" panose="020F0502020204030204" pitchFamily="34" charset="0"/>
                          <a:ea typeface="Calibri" panose="020F0502020204030204" pitchFamily="34" charset="0"/>
                          <a:cs typeface="Calibri" panose="020F0502020204030204" pitchFamily="34" charset="0"/>
                        </a:rPr>
                        <a:t>Ελάχιστα Μέλη</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 (εταίροι)</a:t>
                      </a:r>
                    </a:p>
                  </a:txBody>
                  <a:tcPr/>
                </a:tc>
                <a:tc>
                  <a:txBody>
                    <a:bodyPr/>
                    <a:lstStyle/>
                    <a:p>
                      <a:pPr algn="ctr">
                        <a:lnSpc>
                          <a:spcPct val="150000"/>
                        </a:lnSpc>
                      </a:pPr>
                      <a:r>
                        <a:rPr lang="el-GR" sz="3600" b="1" dirty="0">
                          <a:latin typeface="Calibri" panose="020F0502020204030204" pitchFamily="34" charset="0"/>
                          <a:ea typeface="Calibri" panose="020F0502020204030204" pitchFamily="34" charset="0"/>
                          <a:cs typeface="Calibri" panose="020F0502020204030204" pitchFamily="34" charset="0"/>
                        </a:rPr>
                        <a:t>20</a:t>
                      </a:r>
                    </a:p>
                    <a:p>
                      <a:pPr marL="0" indent="0" algn="ctr">
                        <a:lnSpc>
                          <a:spcPct val="150000"/>
                        </a:lnSpc>
                        <a:buNone/>
                      </a:pPr>
                      <a:r>
                        <a:rPr lang="el-GR" b="1" i="0" dirty="0">
                          <a:solidFill>
                            <a:srgbClr val="0A0A0A"/>
                          </a:solidFill>
                          <a:effectLst/>
                          <a:latin typeface="Google Sans"/>
                        </a:rPr>
                        <a:t>Σωματείο / Σύλλογος</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Ελάχιστα Μέλη </a:t>
                      </a:r>
                    </a:p>
                    <a:p>
                      <a:pPr marL="0" indent="0" algn="ctr">
                        <a:lnSpc>
                          <a:spcPct val="150000"/>
                        </a:lnSpc>
                        <a:buNone/>
                      </a:pPr>
                      <a:r>
                        <a:rPr lang="el-GR" dirty="0">
                          <a:latin typeface="Calibri" panose="020F0502020204030204" pitchFamily="34" charset="0"/>
                          <a:ea typeface="Calibri" panose="020F0502020204030204" pitchFamily="34" charset="0"/>
                          <a:cs typeface="Calibri" panose="020F0502020204030204" pitchFamily="34" charset="0"/>
                        </a:rPr>
                        <a:t>(φυσικά ή νομικά πρόσωπα)</a:t>
                      </a:r>
                    </a:p>
                    <a:p>
                      <a:pPr algn="ctr">
                        <a:lnSpc>
                          <a:spcPct val="150000"/>
                        </a:lnSpc>
                      </a:pPr>
                      <a:endParaRPr lang="el-GR"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18725325"/>
                  </a:ext>
                </a:extLst>
              </a:tr>
            </a:tbl>
          </a:graphicData>
        </a:graphic>
      </p:graphicFrame>
      <p:sp>
        <p:nvSpPr>
          <p:cNvPr id="5" name="Θέση περιεχομένου 4">
            <a:extLst>
              <a:ext uri="{FF2B5EF4-FFF2-40B4-BE49-F238E27FC236}">
                <a16:creationId xmlns:a16="http://schemas.microsoft.com/office/drawing/2014/main" id="{864FBEB5-8A34-45FD-A807-78A8C2018033}"/>
              </a:ext>
            </a:extLst>
          </p:cNvPr>
          <p:cNvSpPr txBox="1">
            <a:spLocks/>
          </p:cNvSpPr>
          <p:nvPr/>
        </p:nvSpPr>
        <p:spPr>
          <a:xfrm>
            <a:off x="2360024" y="5082893"/>
            <a:ext cx="7198995" cy="576381"/>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l-GR" sz="2000" dirty="0">
                <a:latin typeface="Calibri" panose="020F0502020204030204" pitchFamily="34" charset="0"/>
                <a:ea typeface="Calibri" panose="020F0502020204030204" pitchFamily="34" charset="0"/>
                <a:cs typeface="Calibri" panose="020F0502020204030204" pitchFamily="34" charset="0"/>
              </a:rPr>
              <a:t>Εγγραφή στο Ειδικό Μητρώο </a:t>
            </a:r>
            <a:r>
              <a:rPr lang="el-GR" sz="2000" dirty="0" err="1">
                <a:latin typeface="Calibri" panose="020F0502020204030204" pitchFamily="34" charset="0"/>
                <a:ea typeface="Calibri" panose="020F0502020204030204" pitchFamily="34" charset="0"/>
                <a:cs typeface="Calibri" panose="020F0502020204030204" pitchFamily="34" charset="0"/>
              </a:rPr>
              <a:t>Ο.Κοι.Π</a:t>
            </a:r>
            <a:r>
              <a:rPr lang="el-GR" sz="2000" dirty="0">
                <a:latin typeface="Calibri" panose="020F0502020204030204" pitchFamily="34" charset="0"/>
                <a:ea typeface="Calibri" panose="020F0502020204030204" pitchFamily="34" charset="0"/>
                <a:cs typeface="Calibri" panose="020F0502020204030204" pitchFamily="34" charset="0"/>
              </a:rPr>
              <a:t>. του Υπουργείου Εσωτερικών.</a:t>
            </a:r>
          </a:p>
        </p:txBody>
      </p:sp>
    </p:spTree>
    <p:extLst>
      <p:ext uri="{BB962C8B-B14F-4D97-AF65-F5344CB8AC3E}">
        <p14:creationId xmlns:p14="http://schemas.microsoft.com/office/powerpoint/2010/main" val="2512437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76081E-52E7-4870-93A2-2B56EF8F10A6}"/>
              </a:ext>
            </a:extLst>
          </p:cNvPr>
          <p:cNvSpPr>
            <a:spLocks noGrp="1"/>
          </p:cNvSpPr>
          <p:nvPr>
            <p:ph type="title"/>
          </p:nvPr>
        </p:nvSpPr>
        <p:spPr>
          <a:xfrm>
            <a:off x="838200" y="365125"/>
            <a:ext cx="10515600" cy="767639"/>
          </a:xfrm>
        </p:spPr>
        <p:txBody>
          <a:bodyPr>
            <a:normAutofit fontScale="90000"/>
          </a:bodyPr>
          <a:lstStyle/>
          <a:p>
            <a:pPr algn="ctr"/>
            <a:r>
              <a:rPr lang="el-GR" sz="3600" b="1" dirty="0"/>
              <a:t>Κεφάλαιο και Ευθύνη</a:t>
            </a:r>
            <a:br>
              <a:rPr lang="el-GR" sz="3600" b="1" dirty="0"/>
            </a:br>
            <a:endParaRPr lang="el-GR" sz="3600" b="1" dirty="0"/>
          </a:p>
        </p:txBody>
      </p:sp>
      <p:sp>
        <p:nvSpPr>
          <p:cNvPr id="3" name="Θέση περιεχομένου 2">
            <a:extLst>
              <a:ext uri="{FF2B5EF4-FFF2-40B4-BE49-F238E27FC236}">
                <a16:creationId xmlns:a16="http://schemas.microsoft.com/office/drawing/2014/main" id="{DA4CF661-0132-4E5B-8423-B4364849DB65}"/>
              </a:ext>
            </a:extLst>
          </p:cNvPr>
          <p:cNvSpPr>
            <a:spLocks noGrp="1"/>
          </p:cNvSpPr>
          <p:nvPr>
            <p:ph idx="1"/>
          </p:nvPr>
        </p:nvSpPr>
        <p:spPr>
          <a:xfrm>
            <a:off x="838200" y="915594"/>
            <a:ext cx="10235820" cy="5240740"/>
          </a:xfrm>
        </p:spPr>
        <p:txBody>
          <a:bodyPr>
            <a:noAutofit/>
          </a:bodyPr>
          <a:lstStyle/>
          <a:p>
            <a:pPr>
              <a:lnSpc>
                <a:spcPct val="120000"/>
              </a:lnSpc>
            </a:pPr>
            <a:r>
              <a:rPr lang="el-GR" sz="1800" b="1" dirty="0">
                <a:latin typeface="Calibri" panose="020F0502020204030204" pitchFamily="34" charset="0"/>
                <a:ea typeface="Calibri" panose="020F0502020204030204" pitchFamily="34" charset="0"/>
                <a:cs typeface="Calibri" panose="020F0502020204030204" pitchFamily="34" charset="0"/>
              </a:rPr>
              <a:t>Αρχικό Κεφάλαιο - </a:t>
            </a:r>
            <a:r>
              <a:rPr lang="el-GR" sz="1800" dirty="0">
                <a:latin typeface="Calibri" panose="020F0502020204030204" pitchFamily="34" charset="0"/>
                <a:ea typeface="Calibri" panose="020F0502020204030204" pitchFamily="34" charset="0"/>
                <a:cs typeface="Calibri" panose="020F0502020204030204" pitchFamily="34" charset="0"/>
              </a:rPr>
              <a:t>Δεν υπάρχει απαίτηση για αρχικό κεφάλαιο. </a:t>
            </a:r>
          </a:p>
          <a:p>
            <a:pPr marL="0" indent="0">
              <a:lnSpc>
                <a:spcPct val="120000"/>
              </a:lnSpc>
              <a:buNone/>
            </a:pPr>
            <a:r>
              <a:rPr lang="el-GR" sz="1800" b="1" dirty="0">
                <a:latin typeface="Calibri" panose="020F0502020204030204" pitchFamily="34" charset="0"/>
                <a:ea typeface="Calibri" panose="020F0502020204030204" pitchFamily="34" charset="0"/>
                <a:cs typeface="Calibri" panose="020F0502020204030204" pitchFamily="34" charset="0"/>
              </a:rPr>
              <a:t>ΑΜΚΕ</a:t>
            </a:r>
            <a:r>
              <a:rPr lang="el-GR" sz="1800" dirty="0">
                <a:latin typeface="Calibri" panose="020F0502020204030204" pitchFamily="34" charset="0"/>
                <a:ea typeface="Calibri" panose="020F0502020204030204" pitchFamily="34" charset="0"/>
                <a:cs typeface="Calibri" panose="020F0502020204030204" pitchFamily="34" charset="0"/>
              </a:rPr>
              <a:t> - Οι εταίροι ορίζουν στο καταστατικό τις εισφορές τους (σε χρήμα ή εργασία).</a:t>
            </a:r>
          </a:p>
          <a:p>
            <a:pPr marL="0" indent="0">
              <a:lnSpc>
                <a:spcPct val="120000"/>
              </a:lnSpc>
              <a:buNone/>
            </a:pPr>
            <a:r>
              <a:rPr lang="el-GR" sz="1800" b="1" dirty="0">
                <a:latin typeface="Calibri" panose="020F0502020204030204" pitchFamily="34" charset="0"/>
                <a:ea typeface="Calibri" panose="020F0502020204030204" pitchFamily="34" charset="0"/>
                <a:cs typeface="Calibri" panose="020F0502020204030204" pitchFamily="34" charset="0"/>
              </a:rPr>
              <a:t>Σωματείο</a:t>
            </a:r>
            <a:r>
              <a:rPr lang="el-GR" sz="1800" dirty="0">
                <a:latin typeface="Calibri" panose="020F0502020204030204" pitchFamily="34" charset="0"/>
                <a:ea typeface="Calibri" panose="020F0502020204030204" pitchFamily="34" charset="0"/>
                <a:cs typeface="Calibri" panose="020F0502020204030204" pitchFamily="34" charset="0"/>
              </a:rPr>
              <a:t> - Τα έσοδα προέρχονται από εγγραφές, συνδρομές μελών, δωρεές και χορηγίες.</a:t>
            </a:r>
          </a:p>
          <a:p>
            <a:pPr>
              <a:lnSpc>
                <a:spcPct val="120000"/>
              </a:lnSpc>
            </a:pPr>
            <a:r>
              <a:rPr lang="el-GR" sz="1800" b="1" dirty="0">
                <a:latin typeface="Calibri" panose="020F0502020204030204" pitchFamily="34" charset="0"/>
                <a:ea typeface="Calibri" panose="020F0502020204030204" pitchFamily="34" charset="0"/>
                <a:cs typeface="Calibri" panose="020F0502020204030204" pitchFamily="34" charset="0"/>
              </a:rPr>
              <a:t>Η Ευθύνη </a:t>
            </a:r>
          </a:p>
          <a:p>
            <a:pPr marL="0" indent="0">
              <a:lnSpc>
                <a:spcPct val="120000"/>
              </a:lnSpc>
              <a:buNone/>
            </a:pPr>
            <a:r>
              <a:rPr lang="el-GR" sz="1800" b="1" dirty="0">
                <a:latin typeface="Calibri" panose="020F0502020204030204" pitchFamily="34" charset="0"/>
                <a:ea typeface="Calibri" panose="020F0502020204030204" pitchFamily="34" charset="0"/>
                <a:cs typeface="Calibri" panose="020F0502020204030204" pitchFamily="34" charset="0"/>
              </a:rPr>
              <a:t>ΑΜΚΕ  </a:t>
            </a:r>
            <a:r>
              <a:rPr lang="el-GR" sz="1800" dirty="0">
                <a:latin typeface="Calibri" panose="020F0502020204030204" pitchFamily="34" charset="0"/>
                <a:ea typeface="Calibri" panose="020F0502020204030204" pitchFamily="34" charset="0"/>
                <a:cs typeface="Calibri" panose="020F0502020204030204" pitchFamily="34" charset="0"/>
              </a:rPr>
              <a:t>-</a:t>
            </a:r>
            <a:r>
              <a:rPr lang="el-GR" sz="1800" b="1" dirty="0">
                <a:latin typeface="Calibri" panose="020F0502020204030204" pitchFamily="34" charset="0"/>
                <a:ea typeface="Calibri" panose="020F0502020204030204" pitchFamily="34" charset="0"/>
                <a:cs typeface="Calibri" panose="020F0502020204030204" pitchFamily="34" charset="0"/>
              </a:rPr>
              <a:t> </a:t>
            </a:r>
            <a:r>
              <a:rPr lang="el-GR" sz="1800" dirty="0">
                <a:latin typeface="Calibri" panose="020F0502020204030204" pitchFamily="34" charset="0"/>
                <a:ea typeface="Calibri" panose="020F0502020204030204" pitchFamily="34" charset="0"/>
                <a:cs typeface="Calibri" panose="020F0502020204030204" pitchFamily="34" charset="0"/>
              </a:rPr>
              <a:t>Οι εταίροι ευθύνονται προσωπικά και εις </a:t>
            </a:r>
            <a:r>
              <a:rPr lang="el-GR" sz="1800" dirty="0" err="1">
                <a:latin typeface="Calibri" panose="020F0502020204030204" pitchFamily="34" charset="0"/>
                <a:ea typeface="Calibri" panose="020F0502020204030204" pitchFamily="34" charset="0"/>
                <a:cs typeface="Calibri" panose="020F0502020204030204" pitchFamily="34" charset="0"/>
              </a:rPr>
              <a:t>ολόκληρον</a:t>
            </a:r>
            <a:r>
              <a:rPr lang="el-GR" sz="1800" dirty="0">
                <a:latin typeface="Calibri" panose="020F0502020204030204" pitchFamily="34" charset="0"/>
                <a:ea typeface="Calibri" panose="020F0502020204030204" pitchFamily="34" charset="0"/>
                <a:cs typeface="Calibri" panose="020F0502020204030204" pitchFamily="34" charset="0"/>
              </a:rPr>
              <a:t> για τα χρέη της εταιρείας απέναντι σε τρίτους, ανάλογα με το ποσοστό συμμετοχής τους [Αστικός Κώδικας, άρθρα 741-784].  </a:t>
            </a:r>
          </a:p>
          <a:p>
            <a:pPr marL="0" indent="0">
              <a:lnSpc>
                <a:spcPct val="120000"/>
              </a:lnSpc>
              <a:buNone/>
            </a:pPr>
            <a:r>
              <a:rPr lang="el-GR" sz="1800" b="1" dirty="0">
                <a:latin typeface="Calibri" panose="020F0502020204030204" pitchFamily="34" charset="0"/>
                <a:ea typeface="Calibri" panose="020F0502020204030204" pitchFamily="34" charset="0"/>
                <a:cs typeface="Calibri" panose="020F0502020204030204" pitchFamily="34" charset="0"/>
              </a:rPr>
              <a:t>Ευθύνη Διαχειριστή: </a:t>
            </a:r>
            <a:r>
              <a:rPr lang="el-GR" sz="1800" dirty="0">
                <a:latin typeface="Calibri" panose="020F0502020204030204" pitchFamily="34" charset="0"/>
                <a:ea typeface="Calibri" panose="020F0502020204030204" pitchFamily="34" charset="0"/>
                <a:cs typeface="Calibri" panose="020F0502020204030204" pitchFamily="34" charset="0"/>
              </a:rPr>
              <a:t>Ο διαχειριστής έχει πρόσθετη ευθύνη (αστική και ποινική) για οφειλές προς το Δημόσιο (εφορία, ασφαλιστικά ταμεία).</a:t>
            </a:r>
          </a:p>
          <a:p>
            <a:pPr marL="0" indent="0" algn="l">
              <a:lnSpc>
                <a:spcPct val="120000"/>
              </a:lnSpc>
              <a:buNone/>
            </a:pPr>
            <a:r>
              <a:rPr lang="el-GR" sz="1800" b="1" dirty="0">
                <a:latin typeface="Calibri" panose="020F0502020204030204" pitchFamily="34" charset="0"/>
                <a:ea typeface="Calibri" panose="020F0502020204030204" pitchFamily="34" charset="0"/>
                <a:cs typeface="Calibri" panose="020F0502020204030204" pitchFamily="34" charset="0"/>
              </a:rPr>
              <a:t>Σωματείο </a:t>
            </a:r>
            <a:r>
              <a:rPr lang="el-GR" sz="1800" dirty="0">
                <a:latin typeface="Calibri" panose="020F0502020204030204" pitchFamily="34" charset="0"/>
                <a:ea typeface="Calibri" panose="020F0502020204030204" pitchFamily="34" charset="0"/>
                <a:cs typeface="Calibri" panose="020F0502020204030204" pitchFamily="34" charset="0"/>
              </a:rPr>
              <a:t>- </a:t>
            </a:r>
            <a:r>
              <a:rPr lang="el-GR" sz="1800" b="0" i="0" dirty="0">
                <a:solidFill>
                  <a:srgbClr val="0A0A0A"/>
                </a:solidFill>
                <a:effectLst/>
                <a:latin typeface="Calibri" panose="020F0502020204030204" pitchFamily="34" charset="0"/>
                <a:ea typeface="Calibri" panose="020F0502020204030204" pitchFamily="34" charset="0"/>
                <a:cs typeface="Calibri" panose="020F0502020204030204" pitchFamily="34" charset="0"/>
              </a:rPr>
              <a:t>Τα μέλη του σωματείου </a:t>
            </a:r>
            <a:r>
              <a:rPr lang="el-GR" sz="1800" b="1" i="0" dirty="0">
                <a:solidFill>
                  <a:srgbClr val="0A0A0A"/>
                </a:solidFill>
                <a:effectLst/>
                <a:latin typeface="Calibri" panose="020F0502020204030204" pitchFamily="34" charset="0"/>
                <a:ea typeface="Calibri" panose="020F0502020204030204" pitchFamily="34" charset="0"/>
                <a:cs typeface="Calibri" panose="020F0502020204030204" pitchFamily="34" charset="0"/>
              </a:rPr>
              <a:t>δεν έχουν καμία προσωπική ευθύνη</a:t>
            </a:r>
            <a:r>
              <a:rPr lang="el-GR" sz="1800" b="0" i="0" dirty="0">
                <a:solidFill>
                  <a:srgbClr val="0A0A0A"/>
                </a:solidFill>
                <a:effectLst/>
                <a:latin typeface="Calibri" panose="020F0502020204030204" pitchFamily="34" charset="0"/>
                <a:ea typeface="Calibri" panose="020F0502020204030204" pitchFamily="34" charset="0"/>
                <a:cs typeface="Calibri" panose="020F0502020204030204" pitchFamily="34" charset="0"/>
              </a:rPr>
              <a:t> για τα χρέη του νομικού προσώπου. Το σωματείο ευθύνεται μόνο με τη δική του περιουσία [Αστικός Κώδικας, άρθρο 70]. </a:t>
            </a:r>
          </a:p>
          <a:p>
            <a:pPr marL="0" indent="0" algn="l">
              <a:lnSpc>
                <a:spcPct val="120000"/>
              </a:lnSpc>
              <a:buNone/>
            </a:pPr>
            <a:r>
              <a:rPr lang="el-GR" sz="1800" b="1" i="0" dirty="0">
                <a:solidFill>
                  <a:srgbClr val="0A0A0A"/>
                </a:solidFill>
                <a:effectLst/>
                <a:latin typeface="Calibri" panose="020F0502020204030204" pitchFamily="34" charset="0"/>
                <a:ea typeface="Calibri" panose="020F0502020204030204" pitchFamily="34" charset="0"/>
                <a:cs typeface="Calibri" panose="020F0502020204030204" pitchFamily="34" charset="0"/>
              </a:rPr>
              <a:t>Ευθύνη Διοικητικού Συμβουλίου:</a:t>
            </a:r>
            <a:r>
              <a:rPr lang="el-GR" sz="1800" b="0" i="0" dirty="0">
                <a:solidFill>
                  <a:srgbClr val="0A0A0A"/>
                </a:solidFill>
                <a:effectLst/>
                <a:latin typeface="Calibri" panose="020F0502020204030204" pitchFamily="34" charset="0"/>
                <a:ea typeface="Calibri" panose="020F0502020204030204" pitchFamily="34" charset="0"/>
                <a:cs typeface="Calibri" panose="020F0502020204030204" pitchFamily="34" charset="0"/>
              </a:rPr>
              <a:t> Τα μέλη του Δ.Σ. ευθύνονται προσωπικά έναντι του Δημοσίου για χρέη (ΦΠΑ, φόροι, εισφορές) που δημιουργήθηκαν κατά τη διάρκεια της θητείας τους.</a:t>
            </a:r>
            <a:endParaRPr lang="el-GR"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7160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4015CB-9ED5-496E-80C4-16D93F9B66AC}"/>
              </a:ext>
            </a:extLst>
          </p:cNvPr>
          <p:cNvSpPr>
            <a:spLocks noGrp="1"/>
          </p:cNvSpPr>
          <p:nvPr>
            <p:ph type="title"/>
          </p:nvPr>
        </p:nvSpPr>
        <p:spPr>
          <a:xfrm>
            <a:off x="1468755" y="1135275"/>
            <a:ext cx="3505201" cy="1035685"/>
          </a:xfrm>
        </p:spPr>
        <p:style>
          <a:lnRef idx="2">
            <a:schemeClr val="dk1"/>
          </a:lnRef>
          <a:fillRef idx="1">
            <a:schemeClr val="lt1"/>
          </a:fillRef>
          <a:effectRef idx="0">
            <a:schemeClr val="dk1"/>
          </a:effectRef>
          <a:fontRef idx="minor">
            <a:schemeClr val="dk1"/>
          </a:fontRef>
        </p:style>
        <p:txBody>
          <a:bodyPr>
            <a:normAutofit fontScale="90000"/>
          </a:bodyPr>
          <a:lstStyle/>
          <a:p>
            <a:pPr marL="0" algn="ctr" rtl="0" eaLnBrk="1" fontAlgn="b" latinLnBrk="0" hangingPunct="1">
              <a:spcBef>
                <a:spcPts val="0"/>
              </a:spcBef>
              <a:spcAft>
                <a:spcPts val="0"/>
              </a:spcAft>
            </a:pPr>
            <a:r>
              <a:rPr lang="el-GR" sz="3600" b="1" dirty="0">
                <a:latin typeface="Calibri" panose="020F0502020204030204" pitchFamily="34" charset="0"/>
                <a:ea typeface="Calibri" panose="020F0502020204030204" pitchFamily="34" charset="0"/>
                <a:cs typeface="Calibri" panose="020F0502020204030204" pitchFamily="34" charset="0"/>
              </a:rPr>
              <a:t>ΑΜΚΕ</a:t>
            </a:r>
            <a:br>
              <a:rPr lang="el-GR" sz="3600" b="1" dirty="0">
                <a:latin typeface="Calibri" panose="020F0502020204030204" pitchFamily="34" charset="0"/>
                <a:ea typeface="Calibri" panose="020F0502020204030204" pitchFamily="34" charset="0"/>
                <a:cs typeface="Calibri" panose="020F0502020204030204" pitchFamily="34" charset="0"/>
              </a:rPr>
            </a:br>
            <a:br>
              <a:rPr lang="el-GR" sz="1800" b="0" i="0" u="none" strike="noStrike" dirty="0">
                <a:effectLst/>
                <a:latin typeface="Arial" panose="020B0604020202020204" pitchFamily="34" charset="0"/>
              </a:rPr>
            </a:br>
            <a:r>
              <a:rPr lang="el-GR" sz="1800" b="0" i="0" u="none" strike="noStrike"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Αστικός Κώδικας (εταιρική σχέση)</a:t>
            </a: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Θέση περιεχομένου 3">
            <a:extLst>
              <a:ext uri="{FF2B5EF4-FFF2-40B4-BE49-F238E27FC236}">
                <a16:creationId xmlns:a16="http://schemas.microsoft.com/office/drawing/2014/main" id="{1E0EBD1E-C7DB-4AFB-8A6A-E860436CBC89}"/>
              </a:ext>
            </a:extLst>
          </p:cNvPr>
          <p:cNvGraphicFramePr>
            <a:graphicFrameLocks noGrp="1"/>
          </p:cNvGraphicFramePr>
          <p:nvPr>
            <p:ph idx="1"/>
            <p:extLst>
              <p:ext uri="{D42A27DB-BD31-4B8C-83A1-F6EECF244321}">
                <p14:modId xmlns:p14="http://schemas.microsoft.com/office/powerpoint/2010/main" val="1984605270"/>
              </p:ext>
            </p:extLst>
          </p:nvPr>
        </p:nvGraphicFramePr>
        <p:xfrm>
          <a:off x="588644" y="2814849"/>
          <a:ext cx="561975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Θέση περιεχομένου 3">
            <a:extLst>
              <a:ext uri="{FF2B5EF4-FFF2-40B4-BE49-F238E27FC236}">
                <a16:creationId xmlns:a16="http://schemas.microsoft.com/office/drawing/2014/main" id="{3344D9D2-F9F3-4390-976F-270FEC1716DF}"/>
              </a:ext>
            </a:extLst>
          </p:cNvPr>
          <p:cNvGraphicFramePr>
            <a:graphicFrameLocks/>
          </p:cNvGraphicFramePr>
          <p:nvPr>
            <p:extLst>
              <p:ext uri="{D42A27DB-BD31-4B8C-83A1-F6EECF244321}">
                <p14:modId xmlns:p14="http://schemas.microsoft.com/office/powerpoint/2010/main" val="4118525740"/>
              </p:ext>
            </p:extLst>
          </p:nvPr>
        </p:nvGraphicFramePr>
        <p:xfrm>
          <a:off x="7040882" y="1795673"/>
          <a:ext cx="4145280" cy="482473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Τίτλος 1">
            <a:extLst>
              <a:ext uri="{FF2B5EF4-FFF2-40B4-BE49-F238E27FC236}">
                <a16:creationId xmlns:a16="http://schemas.microsoft.com/office/drawing/2014/main" id="{98D529E5-791F-4664-9013-E8D274786440}"/>
              </a:ext>
            </a:extLst>
          </p:cNvPr>
          <p:cNvSpPr txBox="1">
            <a:spLocks/>
          </p:cNvSpPr>
          <p:nvPr/>
        </p:nvSpPr>
        <p:spPr>
          <a:xfrm>
            <a:off x="7040882" y="1135275"/>
            <a:ext cx="3817620" cy="879475"/>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l-GR" sz="3600" b="1" u="none" strike="noStrike" dirty="0">
                <a:effectLst/>
                <a:latin typeface="Calibri" panose="020F0502020204030204" pitchFamily="34" charset="0"/>
                <a:ea typeface="Calibri" panose="020F0502020204030204" pitchFamily="34" charset="0"/>
                <a:cs typeface="Calibri" panose="020F0502020204030204" pitchFamily="34" charset="0"/>
              </a:rPr>
              <a:t>ΣΩΜΑΤΕΙΟ</a:t>
            </a:r>
          </a:p>
          <a:p>
            <a:pPr algn="ctr"/>
            <a:r>
              <a:rPr lang="el-GR" sz="1800" u="none" strike="noStrike" dirty="0">
                <a:effectLst/>
                <a:latin typeface="Calibri" panose="020F0502020204030204" pitchFamily="34" charset="0"/>
                <a:ea typeface="Calibri" panose="020F0502020204030204" pitchFamily="34" charset="0"/>
                <a:cs typeface="Calibri" panose="020F0502020204030204" pitchFamily="34" charset="0"/>
              </a:rPr>
              <a:t>Αστικός Κώδικας (ένωση προσώπων)</a:t>
            </a:r>
            <a:endParaRPr lang="el-GR"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el-GR" sz="180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sp>
        <p:nvSpPr>
          <p:cNvPr id="8" name="Τίτλος 1">
            <a:extLst>
              <a:ext uri="{FF2B5EF4-FFF2-40B4-BE49-F238E27FC236}">
                <a16:creationId xmlns:a16="http://schemas.microsoft.com/office/drawing/2014/main" id="{F11F67D5-6334-431C-BE28-A03F9B27FB7A}"/>
              </a:ext>
            </a:extLst>
          </p:cNvPr>
          <p:cNvSpPr txBox="1">
            <a:spLocks/>
          </p:cNvSpPr>
          <p:nvPr/>
        </p:nvSpPr>
        <p:spPr>
          <a:xfrm>
            <a:off x="838200" y="365126"/>
            <a:ext cx="10515600" cy="849526"/>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600" b="1">
                <a:latin typeface="Calibri" panose="020F0502020204030204" pitchFamily="34" charset="0"/>
                <a:ea typeface="Calibri" panose="020F0502020204030204" pitchFamily="34" charset="0"/>
                <a:cs typeface="Calibri" panose="020F0502020204030204" pitchFamily="34" charset="0"/>
              </a:rPr>
              <a:t> Διοίκηση και Λήψη Αποφάσεων</a:t>
            </a:r>
            <a:br>
              <a:rPr lang="el-GR" sz="3600" b="1">
                <a:latin typeface="Calibri" panose="020F0502020204030204" pitchFamily="34" charset="0"/>
                <a:ea typeface="Calibri" panose="020F0502020204030204" pitchFamily="34" charset="0"/>
                <a:cs typeface="Calibri" panose="020F0502020204030204" pitchFamily="34" charset="0"/>
              </a:rPr>
            </a:br>
            <a:endParaRPr lang="el-GR" sz="36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7749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6E37E-BEE2-4038-B5CE-B5826462CDD8}"/>
              </a:ext>
            </a:extLst>
          </p:cNvPr>
          <p:cNvSpPr>
            <a:spLocks noGrp="1"/>
          </p:cNvSpPr>
          <p:nvPr>
            <p:ph type="title"/>
          </p:nvPr>
        </p:nvSpPr>
        <p:spPr>
          <a:xfrm>
            <a:off x="838200" y="365125"/>
            <a:ext cx="10515600" cy="1013299"/>
          </a:xfrm>
        </p:spPr>
        <p:txBody>
          <a:bodyPr>
            <a:normAutofit fontScale="90000"/>
          </a:bodyPr>
          <a:lstStyle/>
          <a:p>
            <a:pPr algn="ctr"/>
            <a:r>
              <a:rPr lang="el-GR" sz="3200" b="1" dirty="0">
                <a:latin typeface="Calibri" panose="020F0502020204030204" pitchFamily="34" charset="0"/>
                <a:ea typeface="Calibri" panose="020F0502020204030204" pitchFamily="34" charset="0"/>
                <a:cs typeface="Calibri" panose="020F0502020204030204" pitchFamily="34" charset="0"/>
              </a:rPr>
              <a:t>Εργασιακές Σχέσεις &amp; Όρια Μη Μελών</a:t>
            </a:r>
            <a:br>
              <a:rPr lang="el-GR" dirty="0"/>
            </a:br>
            <a:endParaRPr lang="el-GR" dirty="0"/>
          </a:p>
        </p:txBody>
      </p:sp>
      <p:graphicFrame>
        <p:nvGraphicFramePr>
          <p:cNvPr id="5" name="Πίνακας 4">
            <a:extLst>
              <a:ext uri="{FF2B5EF4-FFF2-40B4-BE49-F238E27FC236}">
                <a16:creationId xmlns:a16="http://schemas.microsoft.com/office/drawing/2014/main" id="{364881D3-04D8-4FC6-8132-50081BD40FCA}"/>
              </a:ext>
            </a:extLst>
          </p:cNvPr>
          <p:cNvGraphicFramePr>
            <a:graphicFrameLocks noGrp="1"/>
          </p:cNvGraphicFramePr>
          <p:nvPr>
            <p:extLst>
              <p:ext uri="{D42A27DB-BD31-4B8C-83A1-F6EECF244321}">
                <p14:modId xmlns:p14="http://schemas.microsoft.com/office/powerpoint/2010/main" val="3483637880"/>
              </p:ext>
            </p:extLst>
          </p:nvPr>
        </p:nvGraphicFramePr>
        <p:xfrm>
          <a:off x="968992" y="1289483"/>
          <a:ext cx="10384808" cy="4985587"/>
        </p:xfrm>
        <a:graphic>
          <a:graphicData uri="http://schemas.openxmlformats.org/drawingml/2006/table">
            <a:tbl>
              <a:tblPr firstRow="1" bandRow="1">
                <a:tableStyleId>{7E9639D4-E3E2-4D34-9284-5A2195B3D0D7}</a:tableStyleId>
              </a:tblPr>
              <a:tblGrid>
                <a:gridCol w="10384808">
                  <a:extLst>
                    <a:ext uri="{9D8B030D-6E8A-4147-A177-3AD203B41FA5}">
                      <a16:colId xmlns:a16="http://schemas.microsoft.com/office/drawing/2014/main" val="949299172"/>
                    </a:ext>
                  </a:extLst>
                </a:gridCol>
              </a:tblGrid>
              <a:tr h="4985587">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Τόσο οι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Αστικές Μη Κερδοσκοπικές Εταιρείες (ΑΜΚΕ)</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όσο και τα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Σωματεία</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μπορούν να προσλαμβάνουν προσωπικό που δεν ανήκει στα μέλη τους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εξωτερικοί συνεργάτες ή υπάλληλοι</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για την κάλυψη των αναγκών τους.</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Ισχύει πλήρως η εργατική νομοθεσία (ωράρια, άδειες, κατώτατος μισθός) και η υποχρέωση δήλωσης στο σύστημα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ΕΡΓΑΝΗ</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Η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διανομή κερδών </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στα μέλη ή τους εταίρους </a:t>
                      </a:r>
                      <a:r>
                        <a:rPr lang="el-GR" sz="1800" b="1"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απαγορεύεται ρητά</a:t>
                      </a:r>
                      <a:r>
                        <a:rPr lang="el-GR" sz="18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από τον νόμο. Τυχόν πλεονάσματα χρησιμοποιούνται αποκλειστικά για την επίτευξη των σκοπών της οργάνωσης.</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l-GR" sz="18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Τα πλεονάσματα πρέπει να </a:t>
                      </a:r>
                      <a:r>
                        <a:rPr lang="el-GR" sz="18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παραμένουν</a:t>
                      </a:r>
                      <a:r>
                        <a:rPr lang="el-GR" sz="18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 στην οργάνωση για τη χρηματοδότηση μελλοντικών κοινωφελών δράσεων.</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l-GR" sz="18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Σε περίπτωση λύσης, </a:t>
                      </a:r>
                      <a:r>
                        <a:rPr lang="el-GR" sz="18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η περιουσία που απομένει δεν διανέμεται στα μέλη</a:t>
                      </a:r>
                      <a:r>
                        <a:rPr lang="el-GR" sz="18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 αλλά συνήθως μεταφέρεται σε άλλον μη κερδοσκοπικό φορέα με παρόμοιο σκοπό, όπως ορίζεται στο καταστατικό.</a:t>
                      </a:r>
                      <a:endParaRPr lang="el-GR" sz="2000" b="1" kern="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2862912418"/>
                  </a:ext>
                </a:extLst>
              </a:tr>
            </a:tbl>
          </a:graphicData>
        </a:graphic>
      </p:graphicFrame>
    </p:spTree>
    <p:extLst>
      <p:ext uri="{BB962C8B-B14F-4D97-AF65-F5344CB8AC3E}">
        <p14:creationId xmlns:p14="http://schemas.microsoft.com/office/powerpoint/2010/main" val="370539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914642-1FCC-48A5-9B1F-A840FFBAEA4F}"/>
              </a:ext>
            </a:extLst>
          </p:cNvPr>
          <p:cNvSpPr>
            <a:spLocks noGrp="1"/>
          </p:cNvSpPr>
          <p:nvPr>
            <p:ph type="title"/>
          </p:nvPr>
        </p:nvSpPr>
        <p:spPr>
          <a:xfrm>
            <a:off x="838200" y="2469991"/>
            <a:ext cx="10515600" cy="1325563"/>
          </a:xfrm>
        </p:spPr>
        <p:txBody>
          <a:bodyPr/>
          <a:lstStyle/>
          <a:p>
            <a:pPr algn="ctr"/>
            <a:r>
              <a:rPr lang="el-GR" sz="4400" b="1" dirty="0"/>
              <a:t>Κατηγορίες Κοινωνικών Επιχειρήσεων</a:t>
            </a:r>
            <a:endParaRPr lang="el-GR" dirty="0"/>
          </a:p>
        </p:txBody>
      </p:sp>
      <p:sp>
        <p:nvSpPr>
          <p:cNvPr id="3" name="Θέση περιεχομένου 2">
            <a:extLst>
              <a:ext uri="{FF2B5EF4-FFF2-40B4-BE49-F238E27FC236}">
                <a16:creationId xmlns:a16="http://schemas.microsoft.com/office/drawing/2014/main" id="{E7AD00BD-44E4-4F87-A59D-86A4DE0E0C53}"/>
              </a:ext>
            </a:extLst>
          </p:cNvPr>
          <p:cNvSpPr>
            <a:spLocks noGrp="1"/>
          </p:cNvSpPr>
          <p:nvPr>
            <p:ph idx="1"/>
          </p:nvPr>
        </p:nvSpPr>
        <p:spPr/>
        <p:txBody>
          <a:bodyPr/>
          <a:lstStyle/>
          <a:p>
            <a:pPr marL="0" indent="0">
              <a:buNone/>
            </a:pPr>
            <a:endParaRPr lang="el-GR" dirty="0"/>
          </a:p>
        </p:txBody>
      </p:sp>
    </p:spTree>
    <p:extLst>
      <p:ext uri="{BB962C8B-B14F-4D97-AF65-F5344CB8AC3E}">
        <p14:creationId xmlns:p14="http://schemas.microsoft.com/office/powerpoint/2010/main" val="3564251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782D1D-8981-4207-814C-74DBE35A89E4}"/>
              </a:ext>
            </a:extLst>
          </p:cNvPr>
          <p:cNvSpPr>
            <a:spLocks noGrp="1"/>
          </p:cNvSpPr>
          <p:nvPr>
            <p:ph type="title"/>
          </p:nvPr>
        </p:nvSpPr>
        <p:spPr>
          <a:xfrm>
            <a:off x="838200" y="365125"/>
            <a:ext cx="10515600" cy="890469"/>
          </a:xfrm>
        </p:spPr>
        <p:txBody>
          <a:bodyPr anchor="t"/>
          <a:lstStyle/>
          <a:p>
            <a:pPr algn="ctr"/>
            <a:r>
              <a:rPr lang="el-GR" sz="4400" b="1" dirty="0"/>
              <a:t>Κατηγορίες Κοινωνικών Επιχειρήσεων</a:t>
            </a:r>
            <a:endParaRPr lang="el-GR" b="1" dirty="0"/>
          </a:p>
        </p:txBody>
      </p:sp>
      <p:graphicFrame>
        <p:nvGraphicFramePr>
          <p:cNvPr id="14" name="Πίνακας 14">
            <a:extLst>
              <a:ext uri="{FF2B5EF4-FFF2-40B4-BE49-F238E27FC236}">
                <a16:creationId xmlns:a16="http://schemas.microsoft.com/office/drawing/2014/main" id="{9AA29CFA-C76E-4DAA-8635-7F947C6ADAF0}"/>
              </a:ext>
            </a:extLst>
          </p:cNvPr>
          <p:cNvGraphicFramePr>
            <a:graphicFrameLocks noGrp="1"/>
          </p:cNvGraphicFramePr>
          <p:nvPr>
            <p:ph idx="1"/>
            <p:extLst>
              <p:ext uri="{D42A27DB-BD31-4B8C-83A1-F6EECF244321}">
                <p14:modId xmlns:p14="http://schemas.microsoft.com/office/powerpoint/2010/main" val="2278339337"/>
              </p:ext>
            </p:extLst>
          </p:nvPr>
        </p:nvGraphicFramePr>
        <p:xfrm>
          <a:off x="650543" y="1136271"/>
          <a:ext cx="10990997" cy="5168265"/>
        </p:xfrm>
        <a:graphic>
          <a:graphicData uri="http://schemas.openxmlformats.org/drawingml/2006/table">
            <a:tbl>
              <a:tblPr firstRow="1" bandRow="1">
                <a:tableStyleId>{5940675A-B579-460E-94D1-54222C63F5DA}</a:tableStyleId>
              </a:tblPr>
              <a:tblGrid>
                <a:gridCol w="1578400">
                  <a:extLst>
                    <a:ext uri="{9D8B030D-6E8A-4147-A177-3AD203B41FA5}">
                      <a16:colId xmlns:a16="http://schemas.microsoft.com/office/drawing/2014/main" val="4143152430"/>
                    </a:ext>
                  </a:extLst>
                </a:gridCol>
                <a:gridCol w="2907811">
                  <a:extLst>
                    <a:ext uri="{9D8B030D-6E8A-4147-A177-3AD203B41FA5}">
                      <a16:colId xmlns:a16="http://schemas.microsoft.com/office/drawing/2014/main" val="2762625757"/>
                    </a:ext>
                  </a:extLst>
                </a:gridCol>
                <a:gridCol w="2905291">
                  <a:extLst>
                    <a:ext uri="{9D8B030D-6E8A-4147-A177-3AD203B41FA5}">
                      <a16:colId xmlns:a16="http://schemas.microsoft.com/office/drawing/2014/main" val="2845350419"/>
                    </a:ext>
                  </a:extLst>
                </a:gridCol>
                <a:gridCol w="3599495">
                  <a:extLst>
                    <a:ext uri="{9D8B030D-6E8A-4147-A177-3AD203B41FA5}">
                      <a16:colId xmlns:a16="http://schemas.microsoft.com/office/drawing/2014/main" val="4155438227"/>
                    </a:ext>
                  </a:extLst>
                </a:gridCol>
              </a:tblGrid>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Μορφή</a:t>
                      </a:r>
                    </a:p>
                  </a:txBody>
                  <a:tcPr anchor="ctr"/>
                </a:tc>
                <a:tc>
                  <a:txBody>
                    <a:bodyPr/>
                    <a:lstStyle/>
                    <a:p>
                      <a:pPr algn="ctr" fontAlgn="t">
                        <a:lnSpc>
                          <a:spcPct val="150000"/>
                        </a:lnSpc>
                      </a:pPr>
                      <a:r>
                        <a:rPr lang="el-GR"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Κοιν.Σ.Επ</a:t>
                      </a: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Ένταξης «Ευάλωτων» Ομάδων</a:t>
                      </a:r>
                    </a:p>
                  </a:txBody>
                  <a:tcPr marL="9525" marR="9525" marT="9525" marB="0">
                    <a:solidFill>
                      <a:schemeClr val="bg1">
                        <a:lumMod val="85000"/>
                      </a:schemeClr>
                    </a:solidFill>
                  </a:tcPr>
                </a:tc>
                <a:tc>
                  <a:txBody>
                    <a:bodyPr/>
                    <a:lstStyle/>
                    <a:p>
                      <a:pPr algn="ctr" fontAlgn="t">
                        <a:lnSpc>
                          <a:spcPct val="150000"/>
                        </a:lnSpc>
                      </a:pPr>
                      <a:r>
                        <a:rPr lang="el-GR"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Κοιν.Σ.Επ</a:t>
                      </a: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Ένταξης «Ειδικών» Ομάδων</a:t>
                      </a:r>
                    </a:p>
                  </a:txBody>
                  <a:tcPr marL="9525" marR="9525" marT="9525" marB="0">
                    <a:solidFill>
                      <a:schemeClr val="bg1">
                        <a:lumMod val="75000"/>
                      </a:schemeClr>
                    </a:solidFill>
                  </a:tcPr>
                </a:tc>
                <a:tc>
                  <a:txBody>
                    <a:bodyPr/>
                    <a:lstStyle/>
                    <a:p>
                      <a:pPr algn="ctr" fontAlgn="t">
                        <a:lnSpc>
                          <a:spcPct val="150000"/>
                        </a:lnSpc>
                      </a:pPr>
                      <a:r>
                        <a:rPr lang="el-GR"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Κοιν.Σ.Επ</a:t>
                      </a: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Συλλογικού &amp; Κοινωνικού Σκοπού</a:t>
                      </a:r>
                    </a:p>
                  </a:txBody>
                  <a:tcPr marL="9525" marR="9525" marT="9525" marB="0">
                    <a:solidFill>
                      <a:schemeClr val="bg1">
                        <a:lumMod val="85000"/>
                      </a:schemeClr>
                    </a:solidFill>
                  </a:tcPr>
                </a:tc>
                <a:extLst>
                  <a:ext uri="{0D108BD9-81ED-4DB2-BD59-A6C34878D82A}">
                    <a16:rowId xmlns:a16="http://schemas.microsoft.com/office/drawing/2014/main" val="3574011980"/>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Στόχος/Αποστολή</a:t>
                      </a:r>
                    </a:p>
                  </a:txBody>
                  <a:tcPr anchor="ct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Κοινωνική και οικονομική ένταξη μέσω απασχόλησης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Υποστήριξη και ένταξη κοινωνικά αποκλεισμένων ομάδων</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Προώθηση βιώσιμης ανάπτυξης και παροχή υπηρεσιών γενικού ενδιαφέροντος</a:t>
                      </a:r>
                    </a:p>
                  </a:txBody>
                  <a:tcPr marL="9525" marR="9525" marT="9525" marB="0">
                    <a:solidFill>
                      <a:schemeClr val="bg1">
                        <a:lumMod val="85000"/>
                      </a:schemeClr>
                    </a:solidFill>
                  </a:tcPr>
                </a:tc>
                <a:extLst>
                  <a:ext uri="{0D108BD9-81ED-4DB2-BD59-A6C34878D82A}">
                    <a16:rowId xmlns:a16="http://schemas.microsoft.com/office/drawing/2014/main" val="3861978044"/>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Ομάδες-Στόχος</a:t>
                      </a:r>
                    </a:p>
                  </a:txBody>
                  <a:tcPr anchor="ct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Άτομα με αναπηρίες, ενεργοί ή </a:t>
                      </a:r>
                      <a:r>
                        <a:rPr lang="el-GR" sz="16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απεξαρτημένοι</a:t>
                      </a: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τοξικομανείς, πρώην φυλακισμένοι, ανήλικοι παραβάτες κ.λπ.</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Θύματα ενδοοικογενειακής βίας, θύματα εμπορίας ανθρώπων, άστεγοι, μετανάστες, πρόσφυγες, αιτούντες άσυλο</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Τοπικές κοινωνίες, συλλογικά συμφέροντα</a:t>
                      </a:r>
                    </a:p>
                  </a:txBody>
                  <a:tcPr marL="9525" marR="9525" marT="9525" marB="0">
                    <a:solidFill>
                      <a:schemeClr val="bg1">
                        <a:lumMod val="85000"/>
                      </a:schemeClr>
                    </a:solidFill>
                  </a:tcPr>
                </a:tc>
                <a:extLst>
                  <a:ext uri="{0D108BD9-81ED-4DB2-BD59-A6C34878D82A}">
                    <a16:rowId xmlns:a16="http://schemas.microsoft.com/office/drawing/2014/main" val="1219201301"/>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Χαρακτηριστικά</a:t>
                      </a:r>
                    </a:p>
                  </a:txBody>
                  <a:tcPr anchor="ct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Υποχρεωτικό ποσοστό εργαζομένων από τις ευάλωτες ομάδες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Επικέντρωση στην κοινωνική επανένταξη και ενδυνάμωση</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Δραστηριότητες βιώσιμης ανάπτυξης, κοινωνικής συνοχής και τοπικής ανάπτυξης</a:t>
                      </a:r>
                    </a:p>
                  </a:txBody>
                  <a:tcPr marL="9525" marR="9525" marT="9525" marB="0">
                    <a:solidFill>
                      <a:schemeClr val="bg1">
                        <a:lumMod val="85000"/>
                      </a:schemeClr>
                    </a:solidFill>
                  </a:tcPr>
                </a:tc>
                <a:extLst>
                  <a:ext uri="{0D108BD9-81ED-4DB2-BD59-A6C34878D82A}">
                    <a16:rowId xmlns:a16="http://schemas.microsoft.com/office/drawing/2014/main" val="661061665"/>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Εποπτεία/ Ιδιαιτερότητες</a:t>
                      </a:r>
                    </a:p>
                  </a:txBody>
                  <a:tcPr anchor="ct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Εντάσσονται στο Μητρώο Κοινωνικής και Αλληλέγγυας Οικονομίας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Εντάσσονται στο Μητρώο Κοινωνικής και Αλληλέγγυας Οικονομίας</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Εντάσσονται στο Μητρώο Κοινωνικής και Αλληλέγγυας Οικονομίας</a:t>
                      </a:r>
                    </a:p>
                  </a:txBody>
                  <a:tcPr marL="9525" marR="9525" marT="9525" marB="0">
                    <a:solidFill>
                      <a:schemeClr val="bg1">
                        <a:lumMod val="85000"/>
                      </a:schemeClr>
                    </a:solidFill>
                  </a:tcPr>
                </a:tc>
                <a:extLst>
                  <a:ext uri="{0D108BD9-81ED-4DB2-BD59-A6C34878D82A}">
                    <a16:rowId xmlns:a16="http://schemas.microsoft.com/office/drawing/2014/main" val="3169331305"/>
                  </a:ext>
                </a:extLst>
              </a:tr>
            </a:tbl>
          </a:graphicData>
        </a:graphic>
      </p:graphicFrame>
    </p:spTree>
    <p:extLst>
      <p:ext uri="{BB962C8B-B14F-4D97-AF65-F5344CB8AC3E}">
        <p14:creationId xmlns:p14="http://schemas.microsoft.com/office/powerpoint/2010/main" val="2129509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782D1D-8981-4207-814C-74DBE35A89E4}"/>
              </a:ext>
            </a:extLst>
          </p:cNvPr>
          <p:cNvSpPr>
            <a:spLocks noGrp="1"/>
          </p:cNvSpPr>
          <p:nvPr>
            <p:ph type="title"/>
          </p:nvPr>
        </p:nvSpPr>
        <p:spPr>
          <a:xfrm>
            <a:off x="838200" y="365125"/>
            <a:ext cx="10515600" cy="890469"/>
          </a:xfrm>
        </p:spPr>
        <p:txBody>
          <a:bodyPr anchor="t"/>
          <a:lstStyle/>
          <a:p>
            <a:pPr algn="ctr"/>
            <a:r>
              <a:rPr lang="el-GR" sz="4400" b="1" dirty="0"/>
              <a:t>Κατηγορίες Κοινωνικών Επιχειρήσεων</a:t>
            </a:r>
            <a:endParaRPr lang="el-GR" b="1" dirty="0"/>
          </a:p>
        </p:txBody>
      </p:sp>
      <p:graphicFrame>
        <p:nvGraphicFramePr>
          <p:cNvPr id="14" name="Πίνακας 14">
            <a:extLst>
              <a:ext uri="{FF2B5EF4-FFF2-40B4-BE49-F238E27FC236}">
                <a16:creationId xmlns:a16="http://schemas.microsoft.com/office/drawing/2014/main" id="{9AA29CFA-C76E-4DAA-8635-7F947C6ADAF0}"/>
              </a:ext>
            </a:extLst>
          </p:cNvPr>
          <p:cNvGraphicFramePr>
            <a:graphicFrameLocks noGrp="1"/>
          </p:cNvGraphicFramePr>
          <p:nvPr>
            <p:ph idx="1"/>
            <p:extLst>
              <p:ext uri="{D42A27DB-BD31-4B8C-83A1-F6EECF244321}">
                <p14:modId xmlns:p14="http://schemas.microsoft.com/office/powerpoint/2010/main" val="3588605919"/>
              </p:ext>
            </p:extLst>
          </p:nvPr>
        </p:nvGraphicFramePr>
        <p:xfrm>
          <a:off x="511791" y="1108975"/>
          <a:ext cx="11197988" cy="5534025"/>
        </p:xfrm>
        <a:graphic>
          <a:graphicData uri="http://schemas.openxmlformats.org/drawingml/2006/table">
            <a:tbl>
              <a:tblPr firstRow="1" bandRow="1">
                <a:tableStyleId>{5940675A-B579-460E-94D1-54222C63F5DA}</a:tableStyleId>
              </a:tblPr>
              <a:tblGrid>
                <a:gridCol w="1589964">
                  <a:extLst>
                    <a:ext uri="{9D8B030D-6E8A-4147-A177-3AD203B41FA5}">
                      <a16:colId xmlns:a16="http://schemas.microsoft.com/office/drawing/2014/main" val="4143152430"/>
                    </a:ext>
                  </a:extLst>
                </a:gridCol>
                <a:gridCol w="2961564">
                  <a:extLst>
                    <a:ext uri="{9D8B030D-6E8A-4147-A177-3AD203B41FA5}">
                      <a16:colId xmlns:a16="http://schemas.microsoft.com/office/drawing/2014/main" val="2762625757"/>
                    </a:ext>
                  </a:extLst>
                </a:gridCol>
                <a:gridCol w="2497541">
                  <a:extLst>
                    <a:ext uri="{9D8B030D-6E8A-4147-A177-3AD203B41FA5}">
                      <a16:colId xmlns:a16="http://schemas.microsoft.com/office/drawing/2014/main" val="2845350419"/>
                    </a:ext>
                  </a:extLst>
                </a:gridCol>
                <a:gridCol w="4148919">
                  <a:extLst>
                    <a:ext uri="{9D8B030D-6E8A-4147-A177-3AD203B41FA5}">
                      <a16:colId xmlns:a16="http://schemas.microsoft.com/office/drawing/2014/main" val="4155438227"/>
                    </a:ext>
                  </a:extLst>
                </a:gridCol>
              </a:tblGrid>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Μορφή</a:t>
                      </a:r>
                    </a:p>
                  </a:txBody>
                  <a:tcPr/>
                </a:tc>
                <a:tc>
                  <a:txBody>
                    <a:bodyPr/>
                    <a:lstStyle/>
                    <a:p>
                      <a:pPr algn="ctr" fontAlgn="t">
                        <a:lnSpc>
                          <a:spcPct val="150000"/>
                        </a:lnSpc>
                      </a:pPr>
                      <a:r>
                        <a:rPr lang="el-GR"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Κοι.Σ.Π.Ε</a:t>
                      </a: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ctr" fontAlgn="t">
                        <a:lnSpc>
                          <a:spcPct val="150000"/>
                        </a:lnSpc>
                      </a:pP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(Κοινωνικοί Συνεταιρισμοί Περιορισμένης Ευθύνης)</a:t>
                      </a:r>
                    </a:p>
                  </a:txBody>
                  <a:tcPr marL="9525" marR="9525" marT="9525" marB="0">
                    <a:solidFill>
                      <a:schemeClr val="bg1">
                        <a:lumMod val="85000"/>
                      </a:schemeClr>
                    </a:solidFill>
                  </a:tcPr>
                </a:tc>
                <a:tc>
                  <a:txBody>
                    <a:bodyPr/>
                    <a:lstStyle/>
                    <a:p>
                      <a:pPr algn="ctr" fontAlgn="t">
                        <a:lnSpc>
                          <a:spcPct val="150000"/>
                        </a:lnSpc>
                      </a:pP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Αγροτουριστικοί Συνεταιρισμοί Γυναικών</a:t>
                      </a:r>
                    </a:p>
                  </a:txBody>
                  <a:tcPr marL="9525" marR="9525" marT="9525" marB="0">
                    <a:solidFill>
                      <a:schemeClr val="bg1">
                        <a:lumMod val="75000"/>
                      </a:schemeClr>
                    </a:solidFill>
                  </a:tcPr>
                </a:tc>
                <a:tc>
                  <a:txBody>
                    <a:bodyPr/>
                    <a:lstStyle/>
                    <a:p>
                      <a:pPr algn="ctr" fontAlgn="t">
                        <a:lnSpc>
                          <a:spcPct val="150000"/>
                        </a:lnSpc>
                      </a:pP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Άλλες Οντότητες Κοινωνικής Οικονομίας </a:t>
                      </a:r>
                    </a:p>
                    <a:p>
                      <a:pPr algn="ctr" fontAlgn="t">
                        <a:lnSpc>
                          <a:spcPct val="150000"/>
                        </a:lnSpc>
                      </a:pPr>
                      <a:r>
                        <a:rPr lang="el-GR"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(με προϋποθέσεις)</a:t>
                      </a:r>
                    </a:p>
                  </a:txBody>
                  <a:tcPr marL="9525" marR="9525" marT="9525" marB="0">
                    <a:solidFill>
                      <a:schemeClr val="bg1">
                        <a:lumMod val="85000"/>
                      </a:schemeClr>
                    </a:solidFill>
                  </a:tcPr>
                </a:tc>
                <a:extLst>
                  <a:ext uri="{0D108BD9-81ED-4DB2-BD59-A6C34878D82A}">
                    <a16:rowId xmlns:a16="http://schemas.microsoft.com/office/drawing/2014/main" val="3574011980"/>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Στόχος/Αποστολή</a:t>
                      </a:r>
                    </a:p>
                  </a:txBody>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Εργασιακή ένταξη ατόμων με ψυχικές διαταραχές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Ενίσχυση της θέσης των γυναικών στην ύπαιθρο</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Οικονομική δραστηριότητα με κοινωνικό πρόσημο</a:t>
                      </a:r>
                    </a:p>
                  </a:txBody>
                  <a:tcPr marL="9525" marR="9525" marT="9525" marB="0">
                    <a:solidFill>
                      <a:schemeClr val="bg1">
                        <a:lumMod val="85000"/>
                      </a:schemeClr>
                    </a:solidFill>
                  </a:tcPr>
                </a:tc>
                <a:extLst>
                  <a:ext uri="{0D108BD9-81ED-4DB2-BD59-A6C34878D82A}">
                    <a16:rowId xmlns:a16="http://schemas.microsoft.com/office/drawing/2014/main" val="3861978044"/>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Ομάδες-Στόχος</a:t>
                      </a:r>
                    </a:p>
                  </a:txBody>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Άτομα με προβλήματα ψυχικής υγείας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Γυναίκες σε αγροτικές περιοχές</a:t>
                      </a:r>
                    </a:p>
                  </a:txBody>
                  <a:tcPr marL="9525" marR="9525" marT="9525" marB="0">
                    <a:solidFill>
                      <a:schemeClr val="bg1">
                        <a:lumMod val="7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Εξαρτάται από τον καταστατικό σκοπό</a:t>
                      </a:r>
                    </a:p>
                  </a:txBody>
                  <a:tcPr marL="9525" marR="9525" marT="9525" marB="0">
                    <a:solidFill>
                      <a:schemeClr val="bg1">
                        <a:lumMod val="85000"/>
                      </a:schemeClr>
                    </a:solidFill>
                  </a:tcPr>
                </a:tc>
                <a:extLst>
                  <a:ext uri="{0D108BD9-81ED-4DB2-BD59-A6C34878D82A}">
                    <a16:rowId xmlns:a16="http://schemas.microsoft.com/office/drawing/2014/main" val="1219201301"/>
                  </a:ext>
                </a:extLst>
              </a:tr>
              <a:tr h="37084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Χαρακτηριστικά</a:t>
                      </a:r>
                    </a:p>
                  </a:txBody>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Παραγωγικές/εμπορικές μονάδες και ταυτόχρονα μονάδες ψυχικής υγείας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Ανάπτυξη αγροτουριστικών δραστηριοτήτων και τοπικών προϊόντων</a:t>
                      </a:r>
                    </a:p>
                  </a:txBody>
                  <a:tcPr marL="9525" marR="9525" marT="9525" marB="0">
                    <a:solidFill>
                      <a:schemeClr val="bg1">
                        <a:lumMod val="75000"/>
                      </a:schemeClr>
                    </a:solidFill>
                  </a:tcPr>
                </a:tc>
                <a:tc>
                  <a:txBody>
                    <a:bodyPr/>
                    <a:lstStyle/>
                    <a:p>
                      <a:pPr marL="0" marR="0" lvl="0" indent="0" algn="l" defTabSz="914400" rtl="0" eaLnBrk="1" fontAlgn="t" latinLnBrk="0" hangingPunct="1">
                        <a:lnSpc>
                          <a:spcPct val="150000"/>
                        </a:lnSpc>
                        <a:spcBef>
                          <a:spcPts val="0"/>
                        </a:spcBef>
                        <a:spcAft>
                          <a:spcPts val="0"/>
                        </a:spcAft>
                        <a:buClrTx/>
                        <a:buSzTx/>
                        <a:buFontTx/>
                        <a:buNone/>
                        <a:tabLst/>
                        <a:defRPr/>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Ο.Κοι.Π είναι εθελοντική οργάνωση προσώπων για την εξυπηρέτηση κοινωφελών σκοπών</a:t>
                      </a:r>
                      <a:r>
                        <a:rPr lang="en-US"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1600" dirty="0"/>
                        <a:t>κυρίως </a:t>
                      </a:r>
                      <a:r>
                        <a:rPr lang="el-GR" sz="1600" b="0" dirty="0"/>
                        <a:t>επιστημονικούς, μορφωτικούς, αθλητικούς ή πολιτιστικούς σκοπούς.</a:t>
                      </a: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txBody>
                  <a:tcPr marL="9525" marR="9525" marT="9525" marB="0">
                    <a:solidFill>
                      <a:schemeClr val="bg1">
                        <a:lumMod val="85000"/>
                      </a:schemeClr>
                    </a:solidFill>
                  </a:tcPr>
                </a:tc>
                <a:extLst>
                  <a:ext uri="{0D108BD9-81ED-4DB2-BD59-A6C34878D82A}">
                    <a16:rowId xmlns:a16="http://schemas.microsoft.com/office/drawing/2014/main" val="661061665"/>
                  </a:ext>
                </a:extLst>
              </a:tr>
              <a:tr h="0">
                <a:tc>
                  <a:txBody>
                    <a:bodyPr/>
                    <a:lstStyle/>
                    <a:p>
                      <a:pPr>
                        <a:lnSpc>
                          <a:spcPct val="150000"/>
                        </a:lnSpc>
                      </a:pPr>
                      <a:r>
                        <a:rPr lang="el-GR" sz="1400" b="1" dirty="0">
                          <a:latin typeface="Calibri" panose="020F0502020204030204" pitchFamily="34" charset="0"/>
                          <a:ea typeface="Calibri" panose="020F0502020204030204" pitchFamily="34" charset="0"/>
                          <a:cs typeface="Calibri" panose="020F0502020204030204" pitchFamily="34" charset="0"/>
                        </a:rPr>
                        <a:t>Εποπτεία/ Ιδιαιτερότητες</a:t>
                      </a:r>
                    </a:p>
                  </a:txBody>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Εποπτεύονται από τη Διεύθυνση Ψυχικής Υγείας του Υπουργείου Υγείας</a:t>
                      </a:r>
                    </a:p>
                  </a:txBody>
                  <a:tcPr marL="9525" marR="9525" marT="9525" marB="0">
                    <a:solidFill>
                      <a:schemeClr val="bg1">
                        <a:lumMod val="85000"/>
                      </a:schemeClr>
                    </a:solidFill>
                  </a:tcPr>
                </a:tc>
                <a:tc>
                  <a:txBody>
                    <a:bodyPr/>
                    <a:lstStyle/>
                    <a:p>
                      <a:pPr algn="l" fontAlgn="t">
                        <a:lnSpc>
                          <a:spcPct val="150000"/>
                        </a:lnSpc>
                      </a:pP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Συνεταιριστική μορφή, συχνά τοπικής εμβέλειας</a:t>
                      </a:r>
                    </a:p>
                  </a:txBody>
                  <a:tcPr marL="9525" marR="9525" marT="9525" marB="0">
                    <a:solidFill>
                      <a:schemeClr val="bg1">
                        <a:lumMod val="75000"/>
                      </a:schemeClr>
                    </a:solidFill>
                  </a:tcPr>
                </a:tc>
                <a:tc>
                  <a:txBody>
                    <a:bodyPr/>
                    <a:lstStyle/>
                    <a:p>
                      <a:pPr algn="l" fontAlgn="t">
                        <a:lnSpc>
                          <a:spcPct val="150000"/>
                        </a:lnSpc>
                      </a:pPr>
                      <a:r>
                        <a:rPr lang="el-GR" sz="16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Καταχώριση στο Ειδικό Μητρώο </a:t>
                      </a:r>
                      <a:r>
                        <a:rPr lang="el-GR" sz="1600" b="0" i="0" kern="12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Ο.Κοι.Π</a:t>
                      </a:r>
                      <a:r>
                        <a:rPr lang="el-GR" sz="1600" b="0" i="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των Οργανώσεων της Κοινωνίας των Πολιτών, </a:t>
                      </a:r>
                      <a:r>
                        <a:rPr lang="el-GR" sz="16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ως σωματείο ή αστική μη κερδοσκοπική εταιρεία (ΑΜΚΕ), με κοινωφελή σκοπό</a:t>
                      </a:r>
                    </a:p>
                  </a:txBody>
                  <a:tcPr marL="9525" marR="9525" marT="9525" marB="0">
                    <a:solidFill>
                      <a:schemeClr val="bg1">
                        <a:lumMod val="85000"/>
                      </a:schemeClr>
                    </a:solidFill>
                  </a:tcPr>
                </a:tc>
                <a:extLst>
                  <a:ext uri="{0D108BD9-81ED-4DB2-BD59-A6C34878D82A}">
                    <a16:rowId xmlns:a16="http://schemas.microsoft.com/office/drawing/2014/main" val="3169331305"/>
                  </a:ext>
                </a:extLst>
              </a:tr>
            </a:tbl>
          </a:graphicData>
        </a:graphic>
      </p:graphicFrame>
    </p:spTree>
    <p:extLst>
      <p:ext uri="{BB962C8B-B14F-4D97-AF65-F5344CB8AC3E}">
        <p14:creationId xmlns:p14="http://schemas.microsoft.com/office/powerpoint/2010/main" val="244515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F47306-86A2-4965-B2EF-3C55487D6B2B}"/>
              </a:ext>
            </a:extLst>
          </p:cNvPr>
          <p:cNvSpPr>
            <a:spLocks noGrp="1"/>
          </p:cNvSpPr>
          <p:nvPr>
            <p:ph type="title"/>
          </p:nvPr>
        </p:nvSpPr>
        <p:spPr>
          <a:xfrm>
            <a:off x="838200" y="2103437"/>
            <a:ext cx="10515600" cy="1325563"/>
          </a:xfrm>
        </p:spPr>
        <p:txBody>
          <a:bodyPr/>
          <a:lstStyle/>
          <a:p>
            <a:pPr algn="ctr"/>
            <a:r>
              <a:rPr lang="el-GR" sz="44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Κοιν.Σ.Επ</a:t>
            </a:r>
            <a:r>
              <a:rPr lang="el-GR" sz="44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l-GR"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&amp; Συνεταιρισμός Εργαζομένων</a:t>
            </a:r>
            <a:endParaRPr lang="el-GR" dirty="0"/>
          </a:p>
        </p:txBody>
      </p:sp>
    </p:spTree>
    <p:extLst>
      <p:ext uri="{BB962C8B-B14F-4D97-AF65-F5344CB8AC3E}">
        <p14:creationId xmlns:p14="http://schemas.microsoft.com/office/powerpoint/2010/main" val="2077247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2C546-E385-E260-425B-67C858468395}"/>
              </a:ext>
            </a:extLst>
          </p:cNvPr>
          <p:cNvSpPr>
            <a:spLocks noGrp="1"/>
          </p:cNvSpPr>
          <p:nvPr>
            <p:ph type="title"/>
          </p:nvPr>
        </p:nvSpPr>
        <p:spPr>
          <a:xfrm>
            <a:off x="203010" y="355942"/>
            <a:ext cx="11785979" cy="1325563"/>
          </a:xfrm>
        </p:spPr>
        <p:txBody>
          <a:bodyPr>
            <a:normAutofit fontScale="90000"/>
          </a:bodyPr>
          <a:lstStyle/>
          <a:p>
            <a:pPr algn="ctr"/>
            <a:r>
              <a:rPr lang="el-GR" altLang="el-GR" sz="3600" b="1" dirty="0">
                <a:latin typeface="Calibri" panose="020F0502020204030204" pitchFamily="34" charset="0"/>
                <a:ea typeface="Calibri" panose="020F0502020204030204" pitchFamily="34" charset="0"/>
                <a:cs typeface="Calibri" panose="020F0502020204030204" pitchFamily="34" charset="0"/>
              </a:rPr>
              <a:t>Βασικά Χαρακτηριστικά Διάρθρωσης </a:t>
            </a:r>
            <a:br>
              <a:rPr lang="el-GR" altLang="el-GR" sz="3600" b="1" dirty="0">
                <a:latin typeface="Calibri" panose="020F0502020204030204" pitchFamily="34" charset="0"/>
                <a:ea typeface="Calibri" panose="020F0502020204030204" pitchFamily="34" charset="0"/>
                <a:cs typeface="Calibri" panose="020F0502020204030204" pitchFamily="34" charset="0"/>
              </a:rPr>
            </a:br>
            <a:r>
              <a:rPr lang="el-GR" altLang="el-GR" sz="3600" b="1" dirty="0">
                <a:latin typeface="Calibri" panose="020F0502020204030204" pitchFamily="34" charset="0"/>
                <a:ea typeface="Calibri" panose="020F0502020204030204" pitchFamily="34" charset="0"/>
                <a:cs typeface="Calibri" panose="020F0502020204030204" pitchFamily="34" charset="0"/>
              </a:rPr>
              <a:t>(για όλες τις μορφές):</a:t>
            </a:r>
            <a:br>
              <a:rPr lang="el-GR" altLang="el-GR" dirty="0">
                <a:latin typeface="Arial" panose="020B0604020202020204" pitchFamily="34" charset="0"/>
              </a:rPr>
            </a:br>
            <a:endParaRPr lang="el-GR" dirty="0"/>
          </a:p>
        </p:txBody>
      </p:sp>
      <p:sp>
        <p:nvSpPr>
          <p:cNvPr id="4" name="Rectangle 1">
            <a:extLst>
              <a:ext uri="{FF2B5EF4-FFF2-40B4-BE49-F238E27FC236}">
                <a16:creationId xmlns:a16="http://schemas.microsoft.com/office/drawing/2014/main" id="{B14E6F56-F3E5-3A91-072E-97AE23B6B2E6}"/>
              </a:ext>
            </a:extLst>
          </p:cNvPr>
          <p:cNvSpPr>
            <a:spLocks noGrp="1" noChangeArrowheads="1"/>
          </p:cNvSpPr>
          <p:nvPr>
            <p:ph idx="1"/>
          </p:nvPr>
        </p:nvSpPr>
        <p:spPr bwMode="auto">
          <a:xfrm>
            <a:off x="838200" y="1390348"/>
            <a:ext cx="10515600" cy="49859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l-GR" altLang="el-GR" sz="2000" b="1" i="0" u="none" strike="noStrike" cap="none" normalizeH="0" baseline="0" dirty="0">
                <a:ln>
                  <a:noFill/>
                </a:ln>
                <a:solidFill>
                  <a:srgbClr val="303030"/>
                </a:solidFill>
                <a:effectLst/>
                <a:latin typeface="+mj-lt"/>
              </a:rPr>
              <a:t>Λήψη Αποφάσεων:</a:t>
            </a:r>
            <a:r>
              <a:rPr kumimoji="0" lang="el-GR" altLang="el-GR" sz="2000" b="0" i="0" u="none" strike="noStrike" cap="none" normalizeH="0" baseline="0" dirty="0">
                <a:ln>
                  <a:noFill/>
                </a:ln>
                <a:solidFill>
                  <a:srgbClr val="303030"/>
                </a:solidFill>
                <a:effectLst/>
                <a:latin typeface="+mj-lt"/>
              </a:rPr>
              <a:t> Ισχύει η δημοκρατική αρχή </a:t>
            </a:r>
            <a:r>
              <a:rPr kumimoji="0" lang="el-GR" altLang="el-GR" sz="2000" b="1" i="0" u="none" strike="noStrike" cap="none" normalizeH="0" baseline="0" dirty="0">
                <a:ln>
                  <a:noFill/>
                </a:ln>
                <a:solidFill>
                  <a:srgbClr val="303030"/>
                </a:solidFill>
                <a:effectLst/>
                <a:latin typeface="+mj-lt"/>
              </a:rPr>
              <a:t>«ένα μέλος - μία ψήφος»</a:t>
            </a:r>
            <a:r>
              <a:rPr kumimoji="0" lang="el-GR" altLang="el-GR" sz="2000" b="0" i="0" u="none" strike="noStrike" cap="none" normalizeH="0" baseline="0" dirty="0">
                <a:ln>
                  <a:noFill/>
                </a:ln>
                <a:solidFill>
                  <a:srgbClr val="303030"/>
                </a:solidFill>
                <a:effectLst/>
                <a:latin typeface="+mj-lt"/>
              </a:rPr>
              <a:t>, ανεξάρτητα από τον αριθμό των συνεταιριστικών μερίδων που κατέχει το κάθε μέλος.</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l-GR" altLang="el-GR" sz="2000" b="1" i="0" u="none" strike="noStrike" cap="none" normalizeH="0" baseline="0" dirty="0">
                <a:ln>
                  <a:noFill/>
                </a:ln>
                <a:solidFill>
                  <a:srgbClr val="303030"/>
                </a:solidFill>
                <a:effectLst/>
                <a:latin typeface="+mj-lt"/>
              </a:rPr>
              <a:t>Κεφάλαιο:</a:t>
            </a:r>
            <a:r>
              <a:rPr kumimoji="0" lang="el-GR" altLang="el-GR" sz="2000" b="0" i="0" u="none" strike="noStrike" cap="none" normalizeH="0" baseline="0" dirty="0">
                <a:ln>
                  <a:noFill/>
                </a:ln>
                <a:solidFill>
                  <a:srgbClr val="303030"/>
                </a:solidFill>
                <a:effectLst/>
                <a:latin typeface="+mj-lt"/>
              </a:rPr>
              <a:t> Διαιρείται σε συνεταιριστικές μερίδες. Κάθε μέλος διαθέτει </a:t>
            </a:r>
            <a:r>
              <a:rPr kumimoji="0" lang="el-GR" altLang="el-GR" sz="2000" b="1" i="0" u="none" strike="noStrike" cap="none" normalizeH="0" baseline="0" dirty="0">
                <a:ln>
                  <a:noFill/>
                </a:ln>
                <a:solidFill>
                  <a:srgbClr val="303030"/>
                </a:solidFill>
                <a:effectLst/>
                <a:latin typeface="+mj-lt"/>
              </a:rPr>
              <a:t>μία υποχρεωτική μερίδα</a:t>
            </a:r>
            <a:r>
              <a:rPr kumimoji="0" lang="el-GR" altLang="el-GR" sz="2000" b="0" i="0" u="none" strike="noStrike" cap="none" normalizeH="0" baseline="0" dirty="0">
                <a:ln>
                  <a:noFill/>
                </a:ln>
                <a:solidFill>
                  <a:srgbClr val="303030"/>
                </a:solidFill>
                <a:effectLst/>
                <a:latin typeface="+mj-lt"/>
              </a:rPr>
              <a:t> και μπορεί να αποκτήσει έως </a:t>
            </a:r>
            <a:r>
              <a:rPr kumimoji="0" lang="el-GR" altLang="el-GR" sz="2000" b="1" i="0" u="none" strike="noStrike" cap="none" normalizeH="0" baseline="0" dirty="0">
                <a:ln>
                  <a:noFill/>
                </a:ln>
                <a:solidFill>
                  <a:srgbClr val="303030"/>
                </a:solidFill>
                <a:effectLst/>
                <a:latin typeface="+mj-lt"/>
              </a:rPr>
              <a:t>πέντε προαιρετικές</a:t>
            </a:r>
            <a:r>
              <a:rPr kumimoji="0" lang="el-GR" altLang="el-GR" sz="2000" b="0" i="0" u="none" strike="noStrike" cap="none" normalizeH="0" baseline="0" dirty="0">
                <a:ln>
                  <a:noFill/>
                </a:ln>
                <a:solidFill>
                  <a:srgbClr val="303030"/>
                </a:solidFill>
                <a:effectLst/>
                <a:latin typeface="+mj-lt"/>
              </a:rPr>
              <a:t>.</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l-GR" altLang="el-GR" sz="2000" b="1" i="0" u="none" strike="noStrike" cap="none" normalizeH="0" baseline="0" dirty="0">
                <a:ln>
                  <a:noFill/>
                </a:ln>
                <a:solidFill>
                  <a:srgbClr val="303030"/>
                </a:solidFill>
                <a:effectLst/>
                <a:latin typeface="+mj-lt"/>
              </a:rPr>
              <a:t>Περιορισμένη Ευθύνη:</a:t>
            </a:r>
            <a:r>
              <a:rPr kumimoji="0" lang="el-GR" altLang="el-GR" sz="2000" b="0" i="0" u="none" strike="noStrike" cap="none" normalizeH="0" baseline="0" dirty="0">
                <a:ln>
                  <a:noFill/>
                </a:ln>
                <a:solidFill>
                  <a:srgbClr val="303030"/>
                </a:solidFill>
                <a:effectLst/>
                <a:latin typeface="+mj-lt"/>
              </a:rPr>
              <a:t> Για τις εταιρικές υποχρεώσεις ευθύνεται η ίδια η επιχείρηση με την περιουσία της, ενώ ο διαχειριστής ή ο πρόεδρος ευθύνεται αλληλεγγύως μόνο για οφειλές προς το Δημόσιο.</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l-GR" altLang="el-GR" sz="2000" b="1" i="0" u="none" strike="noStrike" cap="none" normalizeH="0" baseline="0" dirty="0">
                <a:ln>
                  <a:noFill/>
                </a:ln>
                <a:solidFill>
                  <a:srgbClr val="303030"/>
                </a:solidFill>
                <a:effectLst/>
                <a:latin typeface="+mj-lt"/>
              </a:rPr>
              <a:t>Διανομή Κερδών:</a:t>
            </a:r>
            <a:r>
              <a:rPr kumimoji="0" lang="el-GR" altLang="el-GR" sz="2000" b="0" i="0" u="none" strike="noStrike" cap="none" normalizeH="0" baseline="0" dirty="0">
                <a:ln>
                  <a:noFill/>
                </a:ln>
                <a:solidFill>
                  <a:srgbClr val="303030"/>
                </a:solidFill>
                <a:effectLst/>
                <a:latin typeface="+mj-lt"/>
              </a:rPr>
              <a:t> Τα κέρδη δεν διανέμονται στα μέλη βάσει των μερίδων τους. Έως </a:t>
            </a:r>
            <a:r>
              <a:rPr kumimoji="0" lang="el-GR" altLang="el-GR" sz="2000" b="1" i="0" u="none" strike="noStrike" cap="none" normalizeH="0" baseline="0" dirty="0">
                <a:ln>
                  <a:noFill/>
                </a:ln>
                <a:solidFill>
                  <a:srgbClr val="303030"/>
                </a:solidFill>
                <a:effectLst/>
                <a:latin typeface="+mj-lt"/>
              </a:rPr>
              <a:t>35%</a:t>
            </a:r>
            <a:r>
              <a:rPr kumimoji="0" lang="el-GR" altLang="el-GR" sz="2000" b="0" i="0" u="none" strike="noStrike" cap="none" normalizeH="0" baseline="0" dirty="0">
                <a:ln>
                  <a:noFill/>
                </a:ln>
                <a:solidFill>
                  <a:srgbClr val="303030"/>
                </a:solidFill>
                <a:effectLst/>
                <a:latin typeface="+mj-lt"/>
              </a:rPr>
              <a:t> μπορεί να δοθεί ως μπόνους στους εργαζομένους, ενώ το υπόλοιπο </a:t>
            </a:r>
            <a:r>
              <a:rPr kumimoji="0" lang="el-GR" altLang="el-GR" sz="2000" b="0" i="0" u="none" strike="noStrike" cap="none" normalizeH="0" baseline="0" dirty="0" err="1">
                <a:ln>
                  <a:noFill/>
                </a:ln>
                <a:solidFill>
                  <a:srgbClr val="303030"/>
                </a:solidFill>
                <a:effectLst/>
                <a:latin typeface="+mj-lt"/>
              </a:rPr>
              <a:t>επανεπενδύεται</a:t>
            </a:r>
            <a:r>
              <a:rPr kumimoji="0" lang="el-GR" altLang="el-GR" sz="2000" b="0" i="0" u="none" strike="noStrike" cap="none" normalizeH="0" baseline="0" dirty="0">
                <a:ln>
                  <a:noFill/>
                </a:ln>
                <a:solidFill>
                  <a:srgbClr val="303030"/>
                </a:solidFill>
                <a:effectLst/>
                <a:latin typeface="+mj-lt"/>
              </a:rPr>
              <a:t> υποχρεωτικά για τη δημιουργία θέσεων εργασίας και την ανάπτυξη της επιχείρησης.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99668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89E188-2AE5-4329-A6B0-48D5089B0A89}"/>
              </a:ext>
            </a:extLst>
          </p:cNvPr>
          <p:cNvSpPr>
            <a:spLocks noGrp="1"/>
          </p:cNvSpPr>
          <p:nvPr>
            <p:ph type="title"/>
          </p:nvPr>
        </p:nvSpPr>
        <p:spPr/>
        <p:txBody>
          <a:bodyPr>
            <a:normAutofit/>
          </a:bodyPr>
          <a:lstStyle/>
          <a:p>
            <a:pPr algn="ctr"/>
            <a:r>
              <a:rPr lang="el-GR" sz="3600" b="1" i="0" u="none" strike="noStrike" baseline="0" dirty="0">
                <a:solidFill>
                  <a:srgbClr val="000000"/>
                </a:solidFill>
                <a:latin typeface="Calibri" panose="020F0502020204030204" pitchFamily="34" charset="0"/>
              </a:rPr>
              <a:t>Στοιχεία και μηχανισμοί δομών διακυβέρνησης</a:t>
            </a:r>
            <a:endParaRPr lang="el-GR" sz="3600" dirty="0"/>
          </a:p>
        </p:txBody>
      </p:sp>
      <p:sp>
        <p:nvSpPr>
          <p:cNvPr id="3" name="Θέση περιεχομένου 2">
            <a:extLst>
              <a:ext uri="{FF2B5EF4-FFF2-40B4-BE49-F238E27FC236}">
                <a16:creationId xmlns:a16="http://schemas.microsoft.com/office/drawing/2014/main" id="{914B7218-BD26-4AF9-B136-782C174020BF}"/>
              </a:ext>
            </a:extLst>
          </p:cNvPr>
          <p:cNvSpPr>
            <a:spLocks noGrp="1"/>
          </p:cNvSpPr>
          <p:nvPr>
            <p:ph idx="1"/>
          </p:nvPr>
        </p:nvSpPr>
        <p:spPr/>
        <p:txBody>
          <a:bodyPr>
            <a:normAutofit/>
          </a:bodyPr>
          <a:lstStyle/>
          <a:p>
            <a:pPr>
              <a:lnSpc>
                <a:spcPct val="150000"/>
              </a:lnSpc>
            </a:pPr>
            <a:r>
              <a:rPr lang="el-GR"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Γενική Συνέλευση των μελών</a:t>
            </a:r>
          </a:p>
          <a:p>
            <a:pPr>
              <a:lnSpc>
                <a:spcPct val="150000"/>
              </a:lnSpc>
            </a:pPr>
            <a:r>
              <a:rPr lang="el-GR"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Διοικητικό Συμβούλιο/ Διοικούσα Επιτροπή</a:t>
            </a:r>
          </a:p>
          <a:p>
            <a:pPr>
              <a:lnSpc>
                <a:spcPct val="150000"/>
              </a:lnSpc>
            </a:pPr>
            <a:r>
              <a:rPr lang="el-GR" i="0" u="none" strike="noStrike" baseline="0" dirty="0">
                <a:solidFill>
                  <a:srgbClr val="000000"/>
                </a:solidFill>
                <a:latin typeface="Calibri" panose="020F0502020204030204" pitchFamily="34" charset="0"/>
                <a:ea typeface="Calibri" panose="020F0502020204030204" pitchFamily="34" charset="0"/>
                <a:cs typeface="Calibri" panose="020F0502020204030204" pitchFamily="34" charset="0"/>
              </a:rPr>
              <a:t>Σύστημα επιτροπών ή/και συμβουλευτικών ομάδων</a:t>
            </a:r>
          </a:p>
        </p:txBody>
      </p:sp>
    </p:spTree>
    <p:extLst>
      <p:ext uri="{BB962C8B-B14F-4D97-AF65-F5344CB8AC3E}">
        <p14:creationId xmlns:p14="http://schemas.microsoft.com/office/powerpoint/2010/main" val="988833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1BDB8-2F25-4125-A090-11B1E3ED3A3A}"/>
              </a:ext>
            </a:extLst>
          </p:cNvPr>
          <p:cNvSpPr>
            <a:spLocks noGrp="1"/>
          </p:cNvSpPr>
          <p:nvPr>
            <p:ph type="title"/>
          </p:nvPr>
        </p:nvSpPr>
        <p:spPr/>
        <p:txBody>
          <a:bodyPr>
            <a:normAutofit fontScale="90000"/>
          </a:bodyPr>
          <a:lstStyle/>
          <a:p>
            <a:pPr algn="ctr"/>
            <a:r>
              <a:rPr lang="el-GR" sz="4400" b="1" i="0" u="none" strike="noStrike" baseline="0" dirty="0">
                <a:solidFill>
                  <a:srgbClr val="000000"/>
                </a:solidFill>
                <a:latin typeface="Calibri" panose="020F0502020204030204" pitchFamily="34" charset="0"/>
              </a:rPr>
              <a:t>Στοιχεία και μηχανισμοί δομών διακυβέρνησης </a:t>
            </a:r>
            <a:br>
              <a:rPr lang="el-GR" sz="4400" b="0" i="0" u="none" strike="noStrike" baseline="0" dirty="0">
                <a:solidFill>
                  <a:srgbClr val="000000"/>
                </a:solidFill>
                <a:latin typeface="Calibri" panose="020F0502020204030204" pitchFamily="34" charset="0"/>
              </a:rPr>
            </a:br>
            <a:endParaRPr lang="el-GR" dirty="0"/>
          </a:p>
        </p:txBody>
      </p:sp>
      <p:sp>
        <p:nvSpPr>
          <p:cNvPr id="3" name="Θέση περιεχομένου 2">
            <a:extLst>
              <a:ext uri="{FF2B5EF4-FFF2-40B4-BE49-F238E27FC236}">
                <a16:creationId xmlns:a16="http://schemas.microsoft.com/office/drawing/2014/main" id="{BDC463F4-F391-42BD-A4B4-51DD79EA5171}"/>
              </a:ext>
            </a:extLst>
          </p:cNvPr>
          <p:cNvSpPr>
            <a:spLocks noGrp="1"/>
          </p:cNvSpPr>
          <p:nvPr>
            <p:ph idx="1"/>
          </p:nvPr>
        </p:nvSpPr>
        <p:spPr>
          <a:xfrm>
            <a:off x="721625" y="1778279"/>
            <a:ext cx="10748749" cy="3301442"/>
          </a:xfrm>
        </p:spPr>
        <p:txBody>
          <a:bodyPr>
            <a:noAutofit/>
          </a:bodyPr>
          <a:lstStyle/>
          <a:p>
            <a:pPr>
              <a:lnSpc>
                <a:spcPct val="120000"/>
              </a:lnSpc>
            </a:pPr>
            <a:r>
              <a:rPr lang="el-GR" sz="2200" b="1" i="0" u="none" strike="noStrike" baseline="0" dirty="0">
                <a:solidFill>
                  <a:srgbClr val="000000"/>
                </a:solidFill>
                <a:latin typeface="Calibri" panose="020F0502020204030204" pitchFamily="34" charset="0"/>
              </a:rPr>
              <a:t>Γενική Συνέλευση των μελών. </a:t>
            </a:r>
            <a:r>
              <a:rPr lang="el-GR" sz="2200" b="0" i="0" u="none" strike="noStrike" baseline="0" dirty="0">
                <a:solidFill>
                  <a:srgbClr val="000000"/>
                </a:solidFill>
                <a:latin typeface="Calibri" panose="020F0502020204030204" pitchFamily="34" charset="0"/>
              </a:rPr>
              <a:t>Αποτελείται από τα μέλη ή τους διαχειριστές με δικαίωμα ψήφου ανάλογα με την ιδιότητα του μέλους. </a:t>
            </a:r>
          </a:p>
          <a:p>
            <a:pPr>
              <a:lnSpc>
                <a:spcPct val="120000"/>
              </a:lnSpc>
            </a:pPr>
            <a:r>
              <a:rPr lang="el-GR" sz="2200" b="1" i="0" u="none" strike="noStrike" baseline="0" dirty="0">
                <a:solidFill>
                  <a:srgbClr val="000000"/>
                </a:solidFill>
                <a:latin typeface="Calibri" panose="020F0502020204030204" pitchFamily="34" charset="0"/>
              </a:rPr>
              <a:t>Διοικητικό Συμβούλιο</a:t>
            </a:r>
            <a:r>
              <a:rPr lang="el-GR" sz="2200" b="0" i="0" u="none" strike="noStrike" baseline="0" dirty="0">
                <a:solidFill>
                  <a:srgbClr val="000000"/>
                </a:solidFill>
                <a:latin typeface="Calibri" panose="020F0502020204030204" pitchFamily="34" charset="0"/>
              </a:rPr>
              <a:t>. Το διοικητικό συμβούλιο είναι το κύριο διοικητικό φόρουμ της κοινωνικής επιχείρησης όπου λαμβάνονται ή επικυρώνονται οι σημαντικότερες αποφάσεις. Το διοικητικό συμβούλιο διαμορφώνει επίσης την αποστολή και τη στρατηγική της κοινωνικής επιχείρησης και εποπτεύει τις οργανωτικές λειτουργίες και επιδόσεις και διασφαλίζει τη συμμόρφωσή της με τους κανονισμούς. </a:t>
            </a:r>
          </a:p>
        </p:txBody>
      </p:sp>
    </p:spTree>
    <p:extLst>
      <p:ext uri="{BB962C8B-B14F-4D97-AF65-F5344CB8AC3E}">
        <p14:creationId xmlns:p14="http://schemas.microsoft.com/office/powerpoint/2010/main" val="254495002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1060</TotalTime>
  <Words>1803</Words>
  <Application>Microsoft Office PowerPoint</Application>
  <PresentationFormat>Ευρεία οθόνη</PresentationFormat>
  <Paragraphs>229</Paragraphs>
  <Slides>23</Slides>
  <Notes>23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23</vt:i4>
      </vt:variant>
    </vt:vector>
  </HeadingPairs>
  <TitlesOfParts>
    <vt:vector size="30" baseType="lpstr">
      <vt:lpstr>Aptos</vt:lpstr>
      <vt:lpstr>Aptos Display</vt:lpstr>
      <vt:lpstr>Arial</vt:lpstr>
      <vt:lpstr>Calibri</vt:lpstr>
      <vt:lpstr>Google Sans</vt:lpstr>
      <vt:lpstr>Wingdings</vt:lpstr>
      <vt:lpstr>Θέμα του Office</vt:lpstr>
      <vt:lpstr>Δομή &amp; Διάρθρωση  κοινωνικών επιχειρήσεων  </vt:lpstr>
      <vt:lpstr> </vt:lpstr>
      <vt:lpstr>Κατηγορίες Κοινωνικών Επιχειρήσεων</vt:lpstr>
      <vt:lpstr>Κατηγορίες Κοινωνικών Επιχειρήσεων</vt:lpstr>
      <vt:lpstr>Κατηγορίες Κοινωνικών Επιχειρήσεων</vt:lpstr>
      <vt:lpstr>Κοιν.Σ.Επ. &amp; Συνεταιρισμός Εργαζομένων</vt:lpstr>
      <vt:lpstr>Βασικά Χαρακτηριστικά Διάρθρωσης  (για όλες τις μορφές): </vt:lpstr>
      <vt:lpstr>Στοιχεία και μηχανισμοί δομών διακυβέρνησης</vt:lpstr>
      <vt:lpstr>Στοιχεία και μηχανισμοί δομών διακυβέρνησης  </vt:lpstr>
      <vt:lpstr>Στοιχεία και μηχανισμοί δομών διακυβέρνησης  </vt:lpstr>
      <vt:lpstr>Οι Κατηγορίες της Κοιν.Σ.Επ. </vt:lpstr>
      <vt:lpstr>Σύσταση και Ελάχιστος Αριθμός Μελών </vt:lpstr>
      <vt:lpstr> Διοίκηση και Λήψη Αποφάσεων </vt:lpstr>
      <vt:lpstr>Εργασιακές Σχέσεις &amp; Όρια Μη Μελών </vt:lpstr>
      <vt:lpstr>Κεφάλαιο και Ευθύνη </vt:lpstr>
      <vt:lpstr>Διανομή Κερδών </vt:lpstr>
      <vt:lpstr>Λύση και Εκκαθάριση </vt:lpstr>
      <vt:lpstr>Συγκριτικός Πίνακας: Κοιν.Σ.Επ. Vs Συν. Εργαζομένων </vt:lpstr>
      <vt:lpstr>ΑΜΚΕ &amp; Σωματεία</vt:lpstr>
      <vt:lpstr>Σύσταση και Ελάχιστος Αριθμός Μελών </vt:lpstr>
      <vt:lpstr>Κεφάλαιο και Ευθύνη </vt:lpstr>
      <vt:lpstr>ΑΜΚΕ  Αστικός Κώδικας (εταιρική σχέση)</vt:lpstr>
      <vt:lpstr>Εργασιακές Σχέσεις &amp; Όρια Μη Μελών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Δομή &amp; Διάρθρωση  κοινωνικών επιχειρήσεων</dc:title>
  <dc:creator>Γούδη Αλεξάνδρα</dc:creator>
  <cp:lastModifiedBy>Γούδη Αλεξάνδρα</cp:lastModifiedBy>
  <cp:revision>94</cp:revision>
  <cp:lastPrinted>2026-03-05T11:56:07Z</cp:lastPrinted>
  <dcterms:created xsi:type="dcterms:W3CDTF">2026-03-02T06:56:54Z</dcterms:created>
  <dcterms:modified xsi:type="dcterms:W3CDTF">2026-03-09T18:05:28Z</dcterms:modified>
</cp:coreProperties>
</file>