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5"/>
  </p:notesMasterIdLst>
  <p:sldIdLst>
    <p:sldId id="267" r:id="rId2"/>
    <p:sldId id="268" r:id="rId3"/>
    <p:sldId id="269" r:id="rId4"/>
    <p:sldId id="331" r:id="rId5"/>
    <p:sldId id="270" r:id="rId6"/>
    <p:sldId id="340" r:id="rId7"/>
    <p:sldId id="341" r:id="rId8"/>
    <p:sldId id="345" r:id="rId9"/>
    <p:sldId id="306" r:id="rId10"/>
    <p:sldId id="335" r:id="rId11"/>
    <p:sldId id="319" r:id="rId12"/>
    <p:sldId id="290" r:id="rId13"/>
    <p:sldId id="344" r:id="rId14"/>
    <p:sldId id="289" r:id="rId15"/>
    <p:sldId id="274" r:id="rId16"/>
    <p:sldId id="330" r:id="rId17"/>
    <p:sldId id="333" r:id="rId18"/>
    <p:sldId id="332" r:id="rId19"/>
    <p:sldId id="346" r:id="rId20"/>
    <p:sldId id="347" r:id="rId21"/>
    <p:sldId id="334" r:id="rId22"/>
    <p:sldId id="286" r:id="rId23"/>
    <p:sldId id="287" r:id="rId24"/>
    <p:sldId id="317" r:id="rId25"/>
    <p:sldId id="320" r:id="rId26"/>
    <p:sldId id="277" r:id="rId27"/>
    <p:sldId id="343" r:id="rId28"/>
    <p:sldId id="338" r:id="rId29"/>
    <p:sldId id="283" r:id="rId30"/>
    <p:sldId id="280" r:id="rId31"/>
    <p:sldId id="284" r:id="rId32"/>
    <p:sldId id="348" r:id="rId33"/>
    <p:sldId id="339" r:id="rId34"/>
  </p:sldIdLst>
  <p:sldSz cx="12192000" cy="6858000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Μεσαίο στυλ 1 - Έμφαση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Φωτεινό στυλ 1 - Έμφαση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Φωτεινό στυλ 1 - Έμφαση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Μεσαίο στυλ 1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Φωτεινό στυλ 1 - Έμφαση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Φωτεινό στυλ 1 - Έμφαση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Μεσαίο στυλ 1 - Έμφασ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Φωτεινό στυλ 2 - Έμφαση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Φωτεινό στυλ 1 - Έμφαση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Φωτεινό στυλ 3 - Έμφαση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Μεσαίο στυλ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Φωτεινό στυλ 2 - Έμφαση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A107856-5554-42FB-B03E-39F5DBC370BA}" styleName="Μεσαίο στυλ 4 - Έμφαση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8633" autoAdjust="0"/>
  </p:normalViewPr>
  <p:slideViewPr>
    <p:cSldViewPr snapToGrid="0">
      <p:cViewPr varScale="1">
        <p:scale>
          <a:sx n="65" d="100"/>
          <a:sy n="65" d="100"/>
        </p:scale>
        <p:origin x="23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3" cy="498852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r">
              <a:defRPr sz="1200"/>
            </a:lvl1pPr>
          </a:lstStyle>
          <a:p>
            <a:fld id="{6FE6FF8E-BC60-439A-A10B-07A7AC44A136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7" rIns="91432" bIns="45717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32" tIns="45717" rIns="91432" bIns="45717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3" cy="498851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r">
              <a:defRPr sz="1200"/>
            </a:lvl1pPr>
          </a:lstStyle>
          <a:p>
            <a:fld id="{E5E4DCA9-F702-4C11-BF41-FF4744BD14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83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1275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0456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28"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783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861DF-1BC8-C9A4-343F-65D4A16BB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7652FE9D-210A-0777-C784-9F43A162D6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392DCE9C-DC4D-175C-FC8E-39DD957C1B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BBE86B3-6C58-AF97-3412-724D167567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48227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0571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9307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28"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085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529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06896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61520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537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36335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4863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3903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9076D-BA4A-0B7B-1DA1-83387F456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580189AE-6140-5BB3-78A3-5E39BE619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DB85DB9-4736-80E0-6600-974F156D23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D65D02-46F9-72AB-851E-5539B70C35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62981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75521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69502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914328">
              <a:defRPr/>
            </a:pPr>
            <a:endParaRPr lang="el-GR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914328">
              <a:defRPr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5840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5411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7202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47185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28">
              <a:lnSpc>
                <a:spcPct val="150000"/>
              </a:lnSpc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042FA-F51B-40A5-BC30-1E79D109FE57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5355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66678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41380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80163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C3469-B864-50EB-4805-74E2463B0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6D5632E4-A230-0337-032F-2E6D3699ED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3F01F674-0AEA-6B90-9CF4-D180B29759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D910C08-3991-F9AE-C3B4-92E5F396F1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60526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0229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C21D-8C33-B7C3-2C17-C2735064D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CC357AA1-3EC4-B27C-0B1B-1CFCDFCB7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08CC8E4-61B8-F5A5-262D-4AD766AF1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1F61AB9-B113-5075-B165-8E4FE34AD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4315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5669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891" lvl="1" indent="-285728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6452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5020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9330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4DCA9-F702-4C11-BF41-FF4744BD143E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4932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17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655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636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00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89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083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533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202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21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057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91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16DE202-0B31-4136-9F60-A1C091823D49}" type="datetimeFigureOut">
              <a:rPr lang="el-GR" smtClean="0"/>
              <a:t>26/2/2026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BDE25149-A50E-449B-9E89-FFE0AF45B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911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9X7E9fZPis&amp;t=1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y1tfdxegfY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redirect?event=video_description&amp;redir_token=QUFFLUhqbGhCWHd2ZnZCamw2MDhYbmxtVXJQMHNTOHE4UXxBQ3Jtc0ttV2FSekxwZWZvZjVmVjhjZmNxbXBLYWJxVTBkdVJaN0hGcnNHa1FiM1c0UDYwaWQ3eWVSbVBDMTk3elZtR1g1YzdVaHp5THduVTFza25nS2xlcTU5NlJ1aGJSLWd6cGhPVHpadkZQb1dacFp4SVc4VQ&amp;q=https%3A%2F%2Fwww.withlovela.com%2F&amp;v=zI3XRg5XJRQ" TargetMode="External"/><Relationship Id="rId3" Type="http://schemas.openxmlformats.org/officeDocument/2006/relationships/hyperlink" Target="https://www.youtube.com/watch?v=zI3XRg5XJRQ&amp;t=346s" TargetMode="External"/><Relationship Id="rId7" Type="http://schemas.openxmlformats.org/officeDocument/2006/relationships/hyperlink" Target="https://www.youtube.com/redirect?event=video_description&amp;redir_token=QUFFLUhqazc5dENkbHREejRtRjNxYTd0c204UWtBT1Jzd3xBQ3Jtc0trMHpWZTdVM0hLaHlmUHdHeUVrY1EwY0Y4UWJpSmRWWUFhLTlnb25UMUVrUWxCb3JpVjRwbDFnTlBpeURDU3FZekR4NW41bjg5N2xKb3RLZzV5TEszbTVQcFBVbURKNjNhQ3B5RGVUR2FRQ0pxWlYydw&amp;q=https%3A%2F%2Ftextbooksforchange.com%2F&amp;v=zI3XRg5XJRQ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redirect?event=video_description&amp;redir_token=QUFFLUhqbHcyaFM5MFN0Z05MQUVkN3poLXRKcnhibjZ4UXxBQ3Jtc0tuN0poUWRBZ3hKcFJfMTlER3pwb3hoOUd1TW56bm9PeFdYeFRHaXd4cGpDcnJzZm9IdDV2aDNITU53eHVydmZQaU9BS25lVkl3TkdJQ2hhbzc4cExHcGJaRWwxbEhTQmNHaWZtT2xZRUREMTB1emM2NA&amp;q=https%3A%2F%2Fpasturemap.com%2Fpricing%2F&amp;v=zI3XRg5XJRQ" TargetMode="External"/><Relationship Id="rId5" Type="http://schemas.openxmlformats.org/officeDocument/2006/relationships/hyperlink" Target="https://www.youtube.com/redirect?event=video_description&amp;redir_token=QUFFLUhqblNLUXhaTVhPdmd5cksxNjg5aWhEYkNFWTdOd3xBQ3Jtc0traHFXVkVCNXFEdndPRnNFX3pNcVV0dWNUU3BrQURpVl9pcVZVWXpkR3J0NnNRYmF6ZXNJX3FvUXRLSVlXbXAtbmdvVWhlMGpZdGFMTHdkbXptRkI5RnUxd0FTRmxMMDJHVXJRUllaLTBjT0d2dk42cw&amp;q=https%3A%2F%2Fwww.carrollskitchen.org%2F&amp;v=zI3XRg5XJRQ" TargetMode="External"/><Relationship Id="rId10" Type="http://schemas.openxmlformats.org/officeDocument/2006/relationships/hyperlink" Target="https://www.youtube.com/redirect?event=video_description&amp;redir_token=QUFFLUhqbUdsVGlhVFhOZ3VYenhuaE5zN3FZalVlWDJ5QXxBQ3Jtc0ttUFRlQVRadUNRSG9hY1I1NFNQOFpmTnBhbGRYZFE1b1dzQVRHSlhIYmtmdVdhamxNZ2d2XzFoaGQ2VUlHMTd1SUd4c3Bjb2RxQWZEZ0dTMXRPeUhtUFI0Q1N4YnRaZEp4T2h4YlhJcTluUzI2QmFZUQ&amp;q=https%3A%2F%2Fdevelopforgood.org%2F&amp;v=zI3XRg5XJRQ" TargetMode="External"/><Relationship Id="rId4" Type="http://schemas.openxmlformats.org/officeDocument/2006/relationships/hyperlink" Target="https://tala.co/" TargetMode="External"/><Relationship Id="rId9" Type="http://schemas.openxmlformats.org/officeDocument/2006/relationships/hyperlink" Target="https://www.youtube.com/redirect?event=video_description&amp;redir_token=QUFFLUhqbmh5ems0dmZoa0k0MDRVUlVIbVlxcVYtMUxBUXxBQ3Jtc0ttTGltY0RHNm93U3hWRVNQUUpNY25wVGJGa3ZvdFVhNTNCUndLLTlveFZoc0ZmSlhYcXdVelNwSkl2ZEFLYVpNUGFEaGxVSUdlMG53eEI4dmdrZ0JBWmpFWmxpZ3R1bzhpaWxPVGlqcVZMc0hyOWJJQQ&amp;q=https%3A%2F%2Fasianhealthmeter.com%2F&amp;v=zI3XRg5XJRQ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oreis-kalo.gr/koinsep_list" TargetMode="External"/><Relationship Id="rId4" Type="http://schemas.microsoft.com/office/2007/relationships/hdphoto" Target="../media/hdphoto2.wdp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81BF1C-454F-75BE-BA84-0F6C7583B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67644"/>
            <a:ext cx="10429840" cy="1659467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Διοίκηση Κοινωνικών Επιχειρήσεων</a:t>
            </a:r>
            <a:br>
              <a:rPr lang="el-GR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endParaRPr lang="el-GR" b="1" dirty="0">
              <a:latin typeface="Aptos" panose="020B00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59EEBF5-F532-8CBC-BE62-CBB74B838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46452"/>
              </p:ext>
            </p:extLst>
          </p:nvPr>
        </p:nvGraphicFramePr>
        <p:xfrm>
          <a:off x="1281629" y="2093976"/>
          <a:ext cx="9472131" cy="3170606"/>
        </p:xfrm>
        <a:graphic>
          <a:graphicData uri="http://schemas.openxmlformats.org/drawingml/2006/table">
            <a:tbl>
              <a:tblPr>
                <a:noFill/>
                <a:tableStyleId>{B301B821-A1FF-4177-AEE7-76D212191A09}</a:tableStyleId>
              </a:tblPr>
              <a:tblGrid>
                <a:gridCol w="3397391">
                  <a:extLst>
                    <a:ext uri="{9D8B030D-6E8A-4147-A177-3AD203B41FA5}">
                      <a16:colId xmlns:a16="http://schemas.microsoft.com/office/drawing/2014/main" val="1795657970"/>
                    </a:ext>
                  </a:extLst>
                </a:gridCol>
                <a:gridCol w="6074740">
                  <a:extLst>
                    <a:ext uri="{9D8B030D-6E8A-4147-A177-3AD203B41FA5}">
                      <a16:colId xmlns:a16="http://schemas.microsoft.com/office/drawing/2014/main" val="490580629"/>
                    </a:ext>
                  </a:extLst>
                </a:gridCol>
              </a:tblGrid>
              <a:tr h="487154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l-GR" sz="1600" cap="none" spc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l-G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8156432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Τίτλος Μαθήματος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Διοίκηση Κοινωνικών Επιχειρήσεων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950463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Εξάμηνο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2ο (Μεταπτυχιακό)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477247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Τμήμα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Διοίκησης Επιχειρήσεων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229267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Διδάσκουσα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Γούδη Αλεξάνδρα (Ε.ΔΙ.Π.) 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611006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Μορφή Μαθήματος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Θεωρία, Μελέτες Περίπτωσης, Παρουσιάσεις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91775"/>
                  </a:ext>
                </a:extLst>
              </a:tr>
              <a:tr h="447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Τελική Εξέταση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Δεν προβλέπεται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298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58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A7FF811-24FF-4612-92B4-72B71A8FE8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822459"/>
              </p:ext>
            </p:extLst>
          </p:nvPr>
        </p:nvGraphicFramePr>
        <p:xfrm>
          <a:off x="1389412" y="1472540"/>
          <a:ext cx="9853551" cy="4501999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4058124">
                  <a:extLst>
                    <a:ext uri="{9D8B030D-6E8A-4147-A177-3AD203B41FA5}">
                      <a16:colId xmlns:a16="http://schemas.microsoft.com/office/drawing/2014/main" val="2032906252"/>
                    </a:ext>
                  </a:extLst>
                </a:gridCol>
                <a:gridCol w="5795427">
                  <a:extLst>
                    <a:ext uri="{9D8B030D-6E8A-4147-A177-3AD203B41FA5}">
                      <a16:colId xmlns:a16="http://schemas.microsoft.com/office/drawing/2014/main" val="289540041"/>
                    </a:ext>
                  </a:extLst>
                </a:gridCol>
              </a:tblGrid>
              <a:tr h="321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πρόκληση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Βασικά αίτια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16260427"/>
                  </a:ext>
                </a:extLst>
              </a:tr>
              <a:tr h="642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Οικονομικές ανισότητες</a:t>
                      </a:r>
                      <a:endParaRPr lang="el-G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Συγκέντρωση πλούτου, χαμηλοί μισθοί, άνιση πρόσβαση σε ευκαιρίες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82032094"/>
                  </a:ext>
                </a:extLst>
              </a:tr>
              <a:tr h="642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Ανεργία &amp; αλλαγές εργασίας</a:t>
                      </a:r>
                      <a:endParaRPr lang="el-G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Αυτοματοποίηση, έλλειψη δεξιοτήτων, αναντιστοιχία εκπαίδευσης – αγοράς</a:t>
                      </a:r>
                      <a:endParaRPr lang="el-G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97524968"/>
                  </a:ext>
                </a:extLst>
              </a:tr>
              <a:tr h="642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Κλιματική αλλαγή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Υπερκατανάλωση, ρύπανση, εξάρτηση από ορυκτά καύσιμα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9642752"/>
                  </a:ext>
                </a:extLst>
              </a:tr>
              <a:tr h="642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Ψυχική υγεία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απομόνωση, άγχος, περιορισμένη πρόσβαση σε υπηρεσίες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05090276"/>
                  </a:ext>
                </a:extLst>
              </a:tr>
              <a:tr h="642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Ψηφιακό χάσμα &amp; παραπληροφόρηση</a:t>
                      </a:r>
                      <a:endParaRPr lang="el-G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Έλλειψη ψηφιακής εκπαίδευσης, άνιση πρόσβαση στην τεχνολογία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0407197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Μετανάστευση &amp; ένταξη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Πόλεμοι, φτώχεια, πολιτισμικά εμπόδια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307947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Κοινωνικές διακρίσεις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Στερεότυπα, άνιση πρόσβαση σε εργασία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3369342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Γήρανση πληθυσμού</a:t>
                      </a:r>
                      <a:endParaRPr lang="el-G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l-GR" sz="18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Μείωση γεννήσεων, αύξηση προσδόκιμου ζωής</a:t>
                      </a:r>
                      <a:endParaRPr lang="el-GR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104105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FA39DE4-0910-4F0B-A679-CA0E00581869}"/>
              </a:ext>
            </a:extLst>
          </p:cNvPr>
          <p:cNvSpPr txBox="1"/>
          <p:nvPr/>
        </p:nvSpPr>
        <p:spPr>
          <a:xfrm>
            <a:off x="1052792" y="483351"/>
            <a:ext cx="1008641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b="1" kern="100" dirty="0">
                <a:effectLst/>
                <a:latin typeface="Arial Black" panose="020B0A04020102020204" pitchFamily="34" charset="0"/>
                <a:ea typeface="Aptos" panose="020B0004020202020204"/>
                <a:cs typeface="Times New Roman" panose="02020603050405020304" pitchFamily="18" charset="0"/>
              </a:rPr>
              <a:t>Παραδείγματα κοινωνικών προκλήσεων της εποχής</a:t>
            </a:r>
            <a:endParaRPr lang="el-GR" sz="2800" kern="100" dirty="0">
              <a:effectLst/>
              <a:latin typeface="Arial Black" panose="020B0A04020102020204" pitchFamily="34" charset="0"/>
              <a:ea typeface="Aptos" panose="020B0004020202020204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5107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174127-AAAB-4422-A368-71388F6FD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Ο Τρίτος τομέας της οικονομίας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870CE876-F786-456A-BCAA-C28C1FE02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86088"/>
              </p:ext>
            </p:extLst>
          </p:nvPr>
        </p:nvGraphicFramePr>
        <p:xfrm>
          <a:off x="1069848" y="2476500"/>
          <a:ext cx="2353945" cy="863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353945">
                  <a:extLst>
                    <a:ext uri="{9D8B030D-6E8A-4147-A177-3AD203B41FA5}">
                      <a16:colId xmlns:a16="http://schemas.microsoft.com/office/drawing/2014/main" val="16681989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dirty="0"/>
                        <a:t>Δημόσιος Τομέας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dirty="0"/>
                        <a:t>(Κράτος)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073939"/>
                  </a:ext>
                </a:extLst>
              </a:tr>
            </a:tbl>
          </a:graphicData>
        </a:graphic>
      </p:graphicFrame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E1774AEA-1794-4763-BFD2-F2000AC67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30111"/>
              </p:ext>
            </p:extLst>
          </p:nvPr>
        </p:nvGraphicFramePr>
        <p:xfrm>
          <a:off x="4620767" y="2476500"/>
          <a:ext cx="2353945" cy="863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353945">
                  <a:extLst>
                    <a:ext uri="{9D8B030D-6E8A-4147-A177-3AD203B41FA5}">
                      <a16:colId xmlns:a16="http://schemas.microsoft.com/office/drawing/2014/main" val="718761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dirty="0"/>
                        <a:t>Κοινωνική Οικονομία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9974"/>
                  </a:ext>
                </a:extLst>
              </a:tr>
            </a:tbl>
          </a:graphicData>
        </a:graphic>
      </p:graphicFrame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79C6DE62-49BD-47C5-88B9-C2AD822AC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22267"/>
              </p:ext>
            </p:extLst>
          </p:nvPr>
        </p:nvGraphicFramePr>
        <p:xfrm>
          <a:off x="8171687" y="2476500"/>
          <a:ext cx="2353945" cy="863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353945">
                  <a:extLst>
                    <a:ext uri="{9D8B030D-6E8A-4147-A177-3AD203B41FA5}">
                      <a16:colId xmlns:a16="http://schemas.microsoft.com/office/drawing/2014/main" val="718761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dirty="0"/>
                        <a:t>Ιδιωτικός Τομέας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dirty="0"/>
                        <a:t>(Αγορά)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997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7691166-9FC3-46FC-9A4F-2DD16A9DEE90}"/>
              </a:ext>
            </a:extLst>
          </p:cNvPr>
          <p:cNvSpPr txBox="1"/>
          <p:nvPr/>
        </p:nvSpPr>
        <p:spPr>
          <a:xfrm>
            <a:off x="2452180" y="4219452"/>
            <a:ext cx="6979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Δραστηριότητες και επιχειρήσεις που δεν έχουν ως πρωταρχικό στόχο το κέρδος,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αλλά την 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εξυπηρέτηση της ευρύτερης κοινότητας ή των μελών τους πάντα με σκοπό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κοινό καλό</a:t>
            </a:r>
          </a:p>
        </p:txBody>
      </p:sp>
      <p:sp>
        <p:nvSpPr>
          <p:cNvPr id="8" name="Βέλος: Κάτω 7">
            <a:extLst>
              <a:ext uri="{FF2B5EF4-FFF2-40B4-BE49-F238E27FC236}">
                <a16:creationId xmlns:a16="http://schemas.microsoft.com/office/drawing/2014/main" id="{DB02CD03-FFF1-4CEC-A5CE-5C5108EF5497}"/>
              </a:ext>
            </a:extLst>
          </p:cNvPr>
          <p:cNvSpPr/>
          <p:nvPr/>
        </p:nvSpPr>
        <p:spPr>
          <a:xfrm>
            <a:off x="5699760" y="3517901"/>
            <a:ext cx="484632" cy="654305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Σύμβολο αφαίρεσης 8">
            <a:extLst>
              <a:ext uri="{FF2B5EF4-FFF2-40B4-BE49-F238E27FC236}">
                <a16:creationId xmlns:a16="http://schemas.microsoft.com/office/drawing/2014/main" id="{E7E4577E-6F10-4497-AAD6-039E57A28E65}"/>
              </a:ext>
            </a:extLst>
          </p:cNvPr>
          <p:cNvSpPr/>
          <p:nvPr/>
        </p:nvSpPr>
        <p:spPr>
          <a:xfrm>
            <a:off x="3565080" y="2476500"/>
            <a:ext cx="914399" cy="914400"/>
          </a:xfrm>
          <a:prstGeom prst="mathMin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Σύμβολο αφαίρεσης 9">
            <a:extLst>
              <a:ext uri="{FF2B5EF4-FFF2-40B4-BE49-F238E27FC236}">
                <a16:creationId xmlns:a16="http://schemas.microsoft.com/office/drawing/2014/main" id="{CC0B0845-90AD-4B28-8041-42C6B573E91A}"/>
              </a:ext>
            </a:extLst>
          </p:cNvPr>
          <p:cNvSpPr/>
          <p:nvPr/>
        </p:nvSpPr>
        <p:spPr>
          <a:xfrm>
            <a:off x="7115999" y="2425700"/>
            <a:ext cx="914400" cy="914400"/>
          </a:xfrm>
          <a:prstGeom prst="mathMin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482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A5143-14C0-B718-2BEE-5E356D53C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B404A7-652F-C5EA-B0B3-FE211FC91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κοινωνική οικονομία</a:t>
            </a:r>
            <a:r>
              <a:rPr lang="en-US" dirty="0"/>
              <a:t>;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B8449B-1914-706E-C356-7FE763805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256520" cy="405079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Κοινωνική οικονομία είναι το σύνολο των οικονομικών, επιχειρηματικών, παραγωγικών και κοινωνικών δραστηριοτήτων, οι οποίες αναλαμβάνονται από νομικά πρόσωπα ή ενώσεις προσώπων, των οποίων ο καταστατικός σκοπός είναι η επιδίωξη του συλλογικού οφέλους και η εξυπηρέτηση γενικότερων κοινωνικών συμφερόντων.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N. </a:t>
            </a:r>
            <a:r>
              <a:rPr lang="el-GR" sz="1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4019/2011</a:t>
            </a:r>
            <a:endParaRPr lang="en-US" sz="19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053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B288A2-515A-36E5-2A11-1968CCA1C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/>
              <a:t>Τι είναι κοινωνική επιχείρηση</a:t>
            </a:r>
            <a:r>
              <a:rPr lang="en-US" sz="3600" dirty="0"/>
              <a:t>;</a:t>
            </a:r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16EC4F-6634-E996-9BC6-348F77AE0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What is a Social Enterprise?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https://www.youtube.com/watch?v=k9X7E9fZPis&amp;t=1s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6163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1DE77F-3C38-BB35-784F-2B0832CF0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/>
              <a:t>Τι είναι κοινωνική επιχείρηση</a:t>
            </a:r>
            <a:r>
              <a:rPr lang="en-US" sz="3600" dirty="0"/>
              <a:t>;</a:t>
            </a:r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14542F-35EA-A092-545E-B203681F0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729523"/>
            <a:ext cx="10058400" cy="405079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κοινωνική επιχείρηση αποτελεί φορέα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της κοινωνικής οικονομίας, του οποίου πρωταρχικός στόχος είναι όχι η δημιουργία κερδών για τους ιδιοκτήτες και εταίρους της αλλά η ύπαρξη θετικού κοινωνικού αντίκτυπου.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Δραστηριοποιούνται στην αγορά </a:t>
            </a: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παρέχοντας αγαθά και υπηρεσίες με επιχειρηματικό και καινοτόμο τρόπο, και </a:t>
            </a:r>
            <a:r>
              <a:rPr lang="el-GR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χρησιμοποιεί τα κέρδη</a:t>
            </a: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κυρίως, για κοινωνικούς σκοπούς.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Υπόκειται σε υπεύθυνη και </a:t>
            </a:r>
            <a:r>
              <a:rPr lang="el-GR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διάφανη διαχείριση</a:t>
            </a: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ιδίως ενθαρρύνοντας τη </a:t>
            </a:r>
            <a:r>
              <a:rPr lang="el-GR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συμμετοχή</a:t>
            </a:r>
            <a:r>
              <a:rPr lang="el-GR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εργαζομένων, καταναλωτών και παραγόντων που επηρεάζονται από τις εμπορικές της δραστηριότητες.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Ευρωπαϊκή επιτροπή </a:t>
            </a:r>
            <a:r>
              <a:rPr lang="en-US" sz="2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el-GR" sz="2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2011</a:t>
            </a:r>
            <a:endParaRPr lang="en-US" sz="21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21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5234AF-DBB3-ED4F-5E0C-D176FBE91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8" y="444290"/>
            <a:ext cx="10592269" cy="1609344"/>
          </a:xfrm>
        </p:spPr>
        <p:txBody>
          <a:bodyPr>
            <a:normAutofit/>
          </a:bodyPr>
          <a:lstStyle/>
          <a:p>
            <a:pPr algn="ctr"/>
            <a:r>
              <a:rPr lang="el-GR" sz="2800" dirty="0"/>
              <a:t>Βασικές Αρχές της Κοινωνικής Επιχειρηματικότητας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1DF6325F-2C5F-A8CD-841F-14974DFD5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78987"/>
              </p:ext>
            </p:extLst>
          </p:nvPr>
        </p:nvGraphicFramePr>
        <p:xfrm>
          <a:off x="1066797" y="1640132"/>
          <a:ext cx="10592269" cy="4891912"/>
        </p:xfrm>
        <a:graphic>
          <a:graphicData uri="http://schemas.openxmlformats.org/drawingml/2006/table">
            <a:tbl>
              <a:tblPr/>
              <a:tblGrid>
                <a:gridCol w="2982689">
                  <a:extLst>
                    <a:ext uri="{9D8B030D-6E8A-4147-A177-3AD203B41FA5}">
                      <a16:colId xmlns:a16="http://schemas.microsoft.com/office/drawing/2014/main" val="4076101170"/>
                    </a:ext>
                  </a:extLst>
                </a:gridCol>
                <a:gridCol w="7609580">
                  <a:extLst>
                    <a:ext uri="{9D8B030D-6E8A-4147-A177-3AD203B41FA5}">
                      <a16:colId xmlns:a16="http://schemas.microsoft.com/office/drawing/2014/main" val="3473887843"/>
                    </a:ext>
                  </a:extLst>
                </a:gridCol>
              </a:tblGrid>
              <a:tr h="3851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l-GR" sz="1400" b="1" dirty="0">
                        <a:latin typeface="Aptos" panose="020B000402020202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1130876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Προτεραιότητα στον κοινωνικό σκοπό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Προτεραιότητα στην εξυπηρέτηση των μελών ή της ευρύτερης κοινότητας και όχι στη μεγιστοποίηση του κέρδους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239547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Κέρδος ως εργαλείο και όχι ως αυτοσκοπός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Το κέρδος </a:t>
                      </a:r>
                      <a:r>
                        <a:rPr lang="el-GR" sz="16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επαναεπενδύεται</a:t>
                      </a: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για την ενίσχυση της κοινωνικής αποστολής και επιστρέφει στην κοινότητα, μέσω ενός κυκλικού μοντέλου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677706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Δημοκρατική διακυβέρνηση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Η λήψη αποφάσεων βασίζεται στη συμμετοχική δημοκρατία και στον κανόνα «1 μέλος – 1 ψήφος», ανεξάρτητα από το κεφάλαιο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586252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Αλληλεγγύη και συνεργασία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Προώθηση κοινωνικής ευημερίας και μείωση κοινωνικών ανισοτήτων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014570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Ανθρωποκεντρικός χαρακτήρας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 άνθρωπος και η κοινότητα τοποθετούνται στο επίκεντρο της οικονομικής δραστηριότητας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999228"/>
                  </a:ext>
                </a:extLst>
              </a:tr>
              <a:tr h="751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Αυτοδιαχείριση και ανεξαρτησία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 οργανισμοί λειτουργούν αυτόνομα και αναπτύσσουν καινοτόμες λύσεις για σύγχρονες κοινωνικές προκλήσεις, όπου η αγορά ή το κράτος αδυνατούν.</a:t>
                      </a:r>
                    </a:p>
                  </a:txBody>
                  <a:tcPr marL="64439" marR="64439" marT="32220" marB="322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6036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077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1E53CC-859E-41DC-94EE-EF19652D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3025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l-GR" sz="2800" dirty="0"/>
              <a:t>Ορολογία της Κοινωνικής Επιχειρηματικότητας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58A8B5B-4BE0-4686-97EB-7D57A0459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808639"/>
              </p:ext>
            </p:extLst>
          </p:nvPr>
        </p:nvGraphicFramePr>
        <p:xfrm>
          <a:off x="1063752" y="1765977"/>
          <a:ext cx="10087178" cy="4188460"/>
        </p:xfrm>
        <a:graphic>
          <a:graphicData uri="http://schemas.openxmlformats.org/drawingml/2006/table">
            <a:tbl>
              <a:tblPr/>
              <a:tblGrid>
                <a:gridCol w="2219293">
                  <a:extLst>
                    <a:ext uri="{9D8B030D-6E8A-4147-A177-3AD203B41FA5}">
                      <a16:colId xmlns:a16="http://schemas.microsoft.com/office/drawing/2014/main" val="3248677401"/>
                    </a:ext>
                  </a:extLst>
                </a:gridCol>
                <a:gridCol w="2219293">
                  <a:extLst>
                    <a:ext uri="{9D8B030D-6E8A-4147-A177-3AD203B41FA5}">
                      <a16:colId xmlns:a16="http://schemas.microsoft.com/office/drawing/2014/main" val="230502817"/>
                    </a:ext>
                  </a:extLst>
                </a:gridCol>
                <a:gridCol w="2219293">
                  <a:extLst>
                    <a:ext uri="{9D8B030D-6E8A-4147-A177-3AD203B41FA5}">
                      <a16:colId xmlns:a16="http://schemas.microsoft.com/office/drawing/2014/main" val="4254072786"/>
                    </a:ext>
                  </a:extLst>
                </a:gridCol>
                <a:gridCol w="3429299">
                  <a:extLst>
                    <a:ext uri="{9D8B030D-6E8A-4147-A177-3AD203B41FA5}">
                      <a16:colId xmlns:a16="http://schemas.microsoft.com/office/drawing/2014/main" val="742183240"/>
                    </a:ext>
                  </a:extLst>
                </a:gridCol>
              </a:tblGrid>
              <a:tr h="69850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Όρος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Ορισμός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Βασικά Χαρακτηριστικά / Στόχος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Ενδεικτικές Δράσεις / Παραδείγματα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312546"/>
                  </a:ext>
                </a:extLst>
              </a:tr>
              <a:tr h="132715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Καινοτομία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Παραγωγή προϊόντων και υπηρεσιών που ικανοποιούν κοινωνικές ανάγκες.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Αντιμετωπίζει κενά αγοράς/κράτους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Συνεργασία αντί ανταγωνισμού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Καινοτόμες κοινωνικές υπηρεσίες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Συνεργατικά εγχειρήματα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331146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Βιώσιμη Ανάπτυξη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Οικονομικές δραστηριότητες για αειφορία και προστασία κοινών αγαθών.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Προστασία περιβάλλοντος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Τοπική ανάπτυξη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Ανανεώσιμες πηγές ενέργειας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Ανακύκλωση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Βιολογική γεωργία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349475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Ένταξη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Ενσωμάτωση ατόμων από ευάλωτες και ειδικές ομάδες στην κοινωνία και εργασία.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Μείωση αποκλεισμού- Ισότιμη συμμετοχή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Ένταξη </a:t>
                      </a:r>
                      <a:r>
                        <a:rPr lang="el-GR" sz="16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ΑμεΑ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Στήριξη προσφύγων και αστέγων</a:t>
                      </a:r>
                    </a:p>
                  </a:txBody>
                  <a:tcPr marL="69850" marR="69850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604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044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71D1DB-EE2A-AF0F-F419-E61943095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74138"/>
            <a:ext cx="10058400" cy="4050792"/>
          </a:xfrm>
        </p:spPr>
        <p:txBody>
          <a:bodyPr/>
          <a:lstStyle/>
          <a:p>
            <a:pPr marL="0" indent="0" algn="ctr">
              <a:buNone/>
            </a:pPr>
            <a:endParaRPr lang="el-GR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l-GR" dirty="0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68EA5D-05E0-4026-8F38-71BA3A45AE4E}"/>
              </a:ext>
            </a:extLst>
          </p:cNvPr>
          <p:cNvSpPr txBox="1"/>
          <p:nvPr/>
        </p:nvSpPr>
        <p:spPr>
          <a:xfrm>
            <a:off x="1600200" y="2133132"/>
            <a:ext cx="8927431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b="1" dirty="0"/>
              <a:t>Κοινωνική επιχειρηματικότητα, επιχειρηματική δραστηριότητα με ανθρώπινο χαρακτήρα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https://www.youtube.com/watch?v=4y1tfdxegfY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147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ECF638-56EE-A530-BA70-108BDDFF5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42" y="2313432"/>
            <a:ext cx="10058400" cy="160934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l-GR" sz="3600" dirty="0"/>
              <a:t>Πως θα μπορούσε να αντιμετωπιστεί ένα κοινωνικό πρόβλημα μέσω μιας κοινωνικής επιχείρησης</a:t>
            </a:r>
            <a:r>
              <a:rPr lang="en-US" sz="3600" dirty="0"/>
              <a:t>;</a:t>
            </a:r>
            <a:br>
              <a:rPr lang="el-GR" sz="3600" dirty="0"/>
            </a:b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4171671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189F04-8D9C-44ED-893C-31B08AD87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sz="3600" dirty="0"/>
            </a:br>
            <a:r>
              <a:rPr lang="el-GR" sz="3600" dirty="0"/>
              <a:t>Κοινωνικές Επιχειρήσεις στην Ελλάδα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5AB14D-6AA4-4805-AE13-9D9BB87EF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426208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Myrtillo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Café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Κοιν.Σ.Επ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– Ένταξη ατόμων με αναπηρία μέσω πραγματικής εργασιακής εμπειρίας στην εστίαση.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M.A.N.A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Κοιν.Σ.Επ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– Κοινότητα που ιδρύθηκε από γονείς παιδιών με ειδικές ανάγκες για δημιουργική &amp; υποστηρικτική διαβίωση.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Σχεδία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Εφημερίδα δρόμου που προσφέρει εισόδημα &amp; κοινωνική επανένταξη σε άστεγους.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 and Real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Οικολογική κοινότητα που προωθεί βιώσιμη ζωή &amp; αγροτική αυτονομία.</a:t>
            </a:r>
          </a:p>
          <a:p>
            <a:pPr>
              <a:lnSpc>
                <a:spcPct val="100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Κοινό στοιχείο: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Συνδυασμός επιχειρηματικής δραστηριότητας &amp; μετρήσιμου κοινωνικού αντίκτυπου.</a:t>
            </a:r>
          </a:p>
        </p:txBody>
      </p:sp>
    </p:spTree>
    <p:extLst>
      <p:ext uri="{BB962C8B-B14F-4D97-AF65-F5344CB8AC3E}">
        <p14:creationId xmlns:p14="http://schemas.microsoft.com/office/powerpoint/2010/main" val="770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720781-5F93-4819-65E2-814081F96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997" y="700696"/>
            <a:ext cx="10360005" cy="87772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l-GR" sz="4000" b="1" dirty="0"/>
              <a:t>Θεματικές Ενότητες Μαθήματος</a:t>
            </a:r>
            <a:r>
              <a:rPr lang="el-GR" sz="4000" b="1" dirty="0">
                <a:solidFill>
                  <a:srgbClr val="FFFFFF"/>
                </a:solidFill>
              </a:rPr>
              <a:t>κές </a:t>
            </a:r>
            <a:r>
              <a:rPr lang="el-GR" sz="4000" dirty="0">
                <a:solidFill>
                  <a:srgbClr val="FFFFFF"/>
                </a:solidFill>
              </a:rPr>
              <a:t>Ενότητες Μαθήματος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85AFA083-AA0B-B0E8-7082-F873FE0D4E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110587"/>
              </p:ext>
            </p:extLst>
          </p:nvPr>
        </p:nvGraphicFramePr>
        <p:xfrm>
          <a:off x="915997" y="1578425"/>
          <a:ext cx="10360005" cy="419280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4407624">
                  <a:extLst>
                    <a:ext uri="{9D8B030D-6E8A-4147-A177-3AD203B41FA5}">
                      <a16:colId xmlns:a16="http://schemas.microsoft.com/office/drawing/2014/main" val="3337001832"/>
                    </a:ext>
                  </a:extLst>
                </a:gridCol>
                <a:gridCol w="5952381">
                  <a:extLst>
                    <a:ext uri="{9D8B030D-6E8A-4147-A177-3AD203B41FA5}">
                      <a16:colId xmlns:a16="http://schemas.microsoft.com/office/drawing/2014/main" val="1309577199"/>
                    </a:ext>
                  </a:extLst>
                </a:gridCol>
              </a:tblGrid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b="1" dirty="0">
                          <a:latin typeface="Aptos" panose="020B0004020202020204" pitchFamily="34" charset="0"/>
                        </a:rPr>
                        <a:t>Θεματική Περιοχή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b="1" dirty="0">
                          <a:latin typeface="Aptos" panose="020B0004020202020204" pitchFamily="34" charset="0"/>
                        </a:rPr>
                        <a:t>Περιεχόμενο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2348331026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dirty="0">
                          <a:latin typeface="Aptos" panose="020B0004020202020204" pitchFamily="34" charset="0"/>
                        </a:rPr>
                        <a:t>Κοινωνική Επιχειρηματικότητα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Έννοιες, νομικό πλαίσιο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2638460632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dirty="0">
                          <a:latin typeface="Aptos" panose="020B0004020202020204" pitchFamily="34" charset="0"/>
                        </a:rPr>
                        <a:t>Οργάνωση &amp; Διακυβέρνηση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Δομή, Δ.Σ., επιτροπές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75401767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dirty="0">
                          <a:latin typeface="Aptos" panose="020B0004020202020204" pitchFamily="34" charset="0"/>
                        </a:rPr>
                        <a:t>Ανθρώπινο Δυναμικό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Εθελοντές, </a:t>
                      </a:r>
                      <a:r>
                        <a:rPr lang="en-US" sz="2000">
                          <a:latin typeface="Aptos" panose="020B0004020202020204" pitchFamily="34" charset="0"/>
                        </a:rPr>
                        <a:t>HR management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2433908713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Στρατηγική &amp; </a:t>
                      </a:r>
                      <a:r>
                        <a:rPr lang="en-US" sz="2000">
                          <a:latin typeface="Aptos" panose="020B0004020202020204" pitchFamily="34" charset="0"/>
                        </a:rPr>
                        <a:t>Business Model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latin typeface="Aptos" panose="020B0004020202020204" pitchFamily="34" charset="0"/>
                        </a:rPr>
                        <a:t>Social Business Model, Theory of Change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3607861314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Μάρκετινγκ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latin typeface="Aptos" panose="020B0004020202020204" pitchFamily="34" charset="0"/>
                        </a:rPr>
                        <a:t>Branding &amp; </a:t>
                      </a:r>
                      <a:r>
                        <a:rPr lang="el-GR" sz="2000" dirty="0">
                          <a:latin typeface="Aptos" panose="020B0004020202020204" pitchFamily="34" charset="0"/>
                        </a:rPr>
                        <a:t>επικοινωνία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1497088321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Κοινωνικός Αντίκτυπος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dirty="0">
                          <a:latin typeface="Aptos" panose="020B0004020202020204" pitchFamily="34" charset="0"/>
                        </a:rPr>
                        <a:t>Μέτρηση &amp; δείκτες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3072881996"/>
                  </a:ext>
                </a:extLst>
              </a:tr>
              <a:tr h="5241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>
                          <a:latin typeface="Aptos" panose="020B0004020202020204" pitchFamily="34" charset="0"/>
                        </a:rPr>
                        <a:t>Χρηματοδότηση</a:t>
                      </a:r>
                    </a:p>
                  </a:txBody>
                  <a:tcPr marL="119114" marR="119114" marT="59557" marB="5955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000" dirty="0">
                          <a:latin typeface="Aptos" panose="020B0004020202020204" pitchFamily="34" charset="0"/>
                        </a:rPr>
                        <a:t>Συνεργασίες &amp; πόροι</a:t>
                      </a:r>
                    </a:p>
                  </a:txBody>
                  <a:tcPr marL="119114" marR="119114" marT="59557" marB="59557" anchor="ctr"/>
                </a:tc>
                <a:extLst>
                  <a:ext uri="{0D108BD9-81ED-4DB2-BD59-A6C34878D82A}">
                    <a16:rowId xmlns:a16="http://schemas.microsoft.com/office/drawing/2014/main" val="391219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127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CE7B39-A969-4029-95C2-D2A783640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/>
              <a:t>Κοινωνικές Επιχειρήσεις στην Ευρώπη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2A8D7F-6C31-40D6-8201-C09D9913D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Fifteen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Εστιατόριο με αποστολή την εκπαίδευση &amp; ένταξη νέων με κοινωνικές δυσκολίες (ίδρυση: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Jamie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Oliver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Liberty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Kitchen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Εκπαίδευση κρατουμένων &amp; απασχόληση αποφυλακισμένων για μείωση υποτροπής.</a:t>
            </a:r>
          </a:p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RepaNet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Κυκλική οικονομία: επαναχρησιμοποίηση προϊόντων &amp; ένταξη ανέργων.</a:t>
            </a:r>
          </a:p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Neighbourly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Ψηφιακή πλατφόρμα που συνδέει επιχειρήσεις με κοινότητες &amp; ΜΚΟ.</a:t>
            </a:r>
          </a:p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Europe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Halles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Δίκτυο πολιτιστικών χώρων με έμφαση στη συμμετοχή &amp; δημιουργική οικονομία.</a:t>
            </a:r>
          </a:p>
          <a:p>
            <a:pPr marL="0" indent="0" algn="ctr"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Κοινό στοιχείο: </a:t>
            </a:r>
          </a:p>
          <a:p>
            <a:pPr marL="0" indent="0" algn="ctr"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Βιώσιμα επιχειρηματικά μοντέλα με κοινωνική και περιβαλλοντική αξία.</a:t>
            </a:r>
          </a:p>
        </p:txBody>
      </p:sp>
    </p:spTree>
    <p:extLst>
      <p:ext uri="{BB962C8B-B14F-4D97-AF65-F5344CB8AC3E}">
        <p14:creationId xmlns:p14="http://schemas.microsoft.com/office/powerpoint/2010/main" val="1545372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267BC3-90AB-4CDC-CC1A-67F056D37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/>
              <a:t>Mini case activity</a:t>
            </a:r>
            <a:br>
              <a:rPr lang="el-GR" sz="3600" b="1" dirty="0"/>
            </a:br>
            <a:r>
              <a:rPr lang="el-GR" sz="3600" b="1" dirty="0"/>
              <a:t> Ταξινόμηση κοινωνικών επιχειρήσεων</a:t>
            </a:r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7880C2-C2DD-C638-26A8-1B864E7A7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Ποιο κοινωνικό πρόβλημα αντιμετωπίζει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Πώς συνδυάζει οικονομική δραστηριότητα και κοινωνικό σκοπό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Ποιο είναι οι βασικοί ωφελούμενοι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1728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9088A6-93DD-FC18-5847-D9E289418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858DB6-165C-2D86-6B3E-A284B4DF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69390"/>
            <a:ext cx="10058400" cy="1609344"/>
          </a:xfrm>
        </p:spPr>
        <p:txBody>
          <a:bodyPr>
            <a:normAutofit/>
          </a:bodyPr>
          <a:lstStyle/>
          <a:p>
            <a:r>
              <a:rPr lang="el-GR" sz="3400" dirty="0"/>
              <a:t>Κοινωνικές επιχειρήσεις</a:t>
            </a:r>
            <a:br>
              <a:rPr lang="el-GR" sz="3400" dirty="0"/>
            </a:br>
            <a:r>
              <a:rPr lang="el-GR" sz="2400" b="1" dirty="0"/>
              <a:t>Παραδείγματα</a:t>
            </a:r>
            <a:br>
              <a:rPr lang="en-US" sz="3400" b="1" dirty="0"/>
            </a:br>
            <a:endParaRPr lang="el-GR" sz="3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350AA82-8A44-E5AB-15DC-303EF92C77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253602"/>
              </p:ext>
            </p:extLst>
          </p:nvPr>
        </p:nvGraphicFramePr>
        <p:xfrm>
          <a:off x="1066798" y="2026643"/>
          <a:ext cx="10058402" cy="412475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027647">
                  <a:extLst>
                    <a:ext uri="{9D8B030D-6E8A-4147-A177-3AD203B41FA5}">
                      <a16:colId xmlns:a16="http://schemas.microsoft.com/office/drawing/2014/main" val="659602782"/>
                    </a:ext>
                  </a:extLst>
                </a:gridCol>
                <a:gridCol w="3645912">
                  <a:extLst>
                    <a:ext uri="{9D8B030D-6E8A-4147-A177-3AD203B41FA5}">
                      <a16:colId xmlns:a16="http://schemas.microsoft.com/office/drawing/2014/main" val="1697634931"/>
                    </a:ext>
                  </a:extLst>
                </a:gridCol>
                <a:gridCol w="2237518">
                  <a:extLst>
                    <a:ext uri="{9D8B030D-6E8A-4147-A177-3AD203B41FA5}">
                      <a16:colId xmlns:a16="http://schemas.microsoft.com/office/drawing/2014/main" val="3191054281"/>
                    </a:ext>
                  </a:extLst>
                </a:gridCol>
                <a:gridCol w="2147325">
                  <a:extLst>
                    <a:ext uri="{9D8B030D-6E8A-4147-A177-3AD203B41FA5}">
                      <a16:colId xmlns:a16="http://schemas.microsoft.com/office/drawing/2014/main" val="2175718797"/>
                    </a:ext>
                  </a:extLst>
                </a:gridCol>
              </a:tblGrid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Aptos" panose="020B0004020202020204" pitchFamily="34" charset="0"/>
                        </a:rPr>
                        <a:t>Τύπος κοινωνικής επιχείρησης / δράσης</a:t>
                      </a:r>
                      <a:endParaRPr lang="el-GR" sz="1400" dirty="0">
                        <a:latin typeface="Aptos" panose="020B0004020202020204" pitchFamily="34" charset="0"/>
                      </a:endParaRP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Aptos" panose="020B0004020202020204" pitchFamily="34" charset="0"/>
                        </a:rPr>
                        <a:t>Περιγραφή</a:t>
                      </a:r>
                      <a:endParaRPr lang="el-GR" sz="1400" dirty="0">
                        <a:latin typeface="Aptos" panose="020B0004020202020204" pitchFamily="34" charset="0"/>
                      </a:endParaRP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Aptos" panose="020B0004020202020204" pitchFamily="34" charset="0"/>
                        </a:rPr>
                        <a:t>Κοινωνικός στόχος</a:t>
                      </a:r>
                      <a:endParaRPr lang="el-GR" sz="1400" dirty="0">
                        <a:latin typeface="Aptos" panose="020B0004020202020204" pitchFamily="34" charset="0"/>
                      </a:endParaRP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latin typeface="Aptos" panose="020B0004020202020204" pitchFamily="34" charset="0"/>
                        </a:rPr>
                        <a:t>Παράδειγμα</a:t>
                      </a:r>
                      <a:endParaRPr lang="el-GR" sz="1400">
                        <a:latin typeface="Aptos" panose="020B0004020202020204" pitchFamily="34" charset="0"/>
                      </a:endParaRP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1468132677"/>
                  </a:ext>
                </a:extLst>
              </a:tr>
              <a:tr h="6241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Επιχείρηση ένταξης στην εργασία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Επιχείρηση που προσλαμβάνει άτομα που δυσκολεύονται να βρουν εργασία (π.χ. άτομα με αναπηρία, μακροχρόνια άνεργους)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Επαγγελματική ένταξη και κοινωνική συμμετοχή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Εργαστήριο χειροτεχνίας με εργαζόμενους ΑμεΑ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1355044716"/>
                  </a:ext>
                </a:extLst>
              </a:tr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Φροντίδα ηλικιωμένων και ατόμων με ανάγκες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Ομάδες ή επιχειρήσεις που παρέχουν φροντίδα και υποστήριξη σε ηλικιωμένους ή άτομα με αναπηρία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Βελτίωση ποιότητας ζωής και καθημερινής υποστήριξης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Υπηρεσίες κατ’ </a:t>
                      </a:r>
                      <a:r>
                        <a:rPr lang="el-GR" sz="1400" dirty="0" err="1">
                          <a:latin typeface="Aptos" panose="020B0004020202020204" pitchFamily="34" charset="0"/>
                        </a:rPr>
                        <a:t>οίκον</a:t>
                      </a:r>
                      <a:r>
                        <a:rPr lang="el-GR" sz="1400" dirty="0">
                          <a:latin typeface="Aptos" panose="020B0004020202020204" pitchFamily="34" charset="0"/>
                        </a:rPr>
                        <a:t> φροντίδας ηλικιωμένων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2421463083"/>
                  </a:ext>
                </a:extLst>
              </a:tr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Συνεταιρισμός για το περιβάλλον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Ομάδα ανθρώπων που συνεργάζεται για την προστασία του περιβάλλοντος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Προστασία φύσης και περιβαλλοντική ευαισθητοποίηση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Ομάδα ανακύκλωσης και καθαρισμού γειτονιών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1079987096"/>
                  </a:ext>
                </a:extLst>
              </a:tr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Συνεταιρισμός τοπικών προϊόντων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Παραγωγοί ή κάτοικοι μιας περιοχής που συνεργάζονται για παραγωγή και πώληση προϊόντων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Στήριξη τοπικής οικονομίας και παραγωγών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Αγροτικός συνεταιρισμός με τοπικά τρόφιμα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278678066"/>
                  </a:ext>
                </a:extLst>
              </a:tr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Κοινωνικό παντοπωλείο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Χώρος που προσφέρει βασικά αγαθά σε οικογένειες με οικονομικές δυσκολίες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Καταπολέμηση φτώχειας και κοινωνική αλληλεγγύη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Δημοτικό κοινωνικό παντοπωλείο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33646261"/>
                  </a:ext>
                </a:extLst>
              </a:tr>
              <a:tr h="438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Πολιτιστικές και εκπαιδευτικές δράσεις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Ομάδες που οργανώνουν πολιτιστικές ή εκπαιδευτικές δραστηριότητες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Aptos" panose="020B0004020202020204" pitchFamily="34" charset="0"/>
                        </a:rPr>
                        <a:t>Συμμετοχή, συνεργασία και διά βίου μάθηση</a:t>
                      </a:r>
                    </a:p>
                  </a:txBody>
                  <a:tcPr marL="40609" marR="40609" marT="20305" marB="203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Aptos" panose="020B0004020202020204" pitchFamily="34" charset="0"/>
                        </a:rPr>
                        <a:t>Θεατρική ομάδα ή δωρεάν μαθήματα για όλους</a:t>
                      </a:r>
                    </a:p>
                  </a:txBody>
                  <a:tcPr marL="40609" marR="40609" marT="20305" marB="20305" anchor="ctr"/>
                </a:tc>
                <a:extLst>
                  <a:ext uri="{0D108BD9-81ED-4DB2-BD59-A6C34878D82A}">
                    <a16:rowId xmlns:a16="http://schemas.microsoft.com/office/drawing/2014/main" val="4126858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480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2F984A-F3C0-DB83-3D2F-ABD4DD76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19666"/>
            <a:ext cx="10058400" cy="1609344"/>
          </a:xfrm>
        </p:spPr>
        <p:txBody>
          <a:bodyPr/>
          <a:lstStyle/>
          <a:p>
            <a:pPr algn="ctr"/>
            <a:r>
              <a:rPr lang="el-GR" sz="4000" b="1" dirty="0">
                <a:latin typeface="Arial Black" panose="020B0A04020102020204" pitchFamily="34" charset="0"/>
              </a:rPr>
              <a:t>Ευελιξία στη Νομική Μορφή</a:t>
            </a:r>
            <a:br>
              <a:rPr lang="el-GR" dirty="0">
                <a:latin typeface="Aptos" panose="020B0004020202020204" pitchFamily="34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58DE7C-6C3F-94FC-DD50-14A4265FA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4549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1E722C-2C9C-4CBD-BDA2-684992977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/>
              <a:t>Εξέλιξη της Κοινωνικής Οικονομίας 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BD8923C3-5CDD-4063-B02E-8677D39BF2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9333795"/>
              </p:ext>
            </p:extLst>
          </p:nvPr>
        </p:nvGraphicFramePr>
        <p:xfrm>
          <a:off x="1063752" y="1868237"/>
          <a:ext cx="10058400" cy="41798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350467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920168259"/>
                    </a:ext>
                  </a:extLst>
                </a:gridCol>
              </a:tblGrid>
              <a:tr h="193167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Προ-βιομηχανική εποχή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Συλλογική οργάνωση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Αλληλεγγύη κοινοτήτων</a:t>
                      </a: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Συντεχνίες &amp; αδελφότητες</a:t>
                      </a: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προστασία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Μεταβατική περίοδος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Βιομηχανική επανάσταση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Αύξηση ανισοτήτων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Εμφάνιση εργατικών ενώσεων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Ανάγκη κοινωνικής οργάνωσης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089432"/>
                  </a:ext>
                </a:extLst>
              </a:tr>
              <a:tr h="193167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19ος αιώνας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</a:t>
                      </a:r>
                      <a:r>
                        <a:rPr lang="el-GR" sz="16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Θεσμοποίηση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κοινωνικής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οικονομίας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Εμφάνιση όρου κοινωνική</a:t>
                      </a:r>
                      <a:r>
                        <a:rPr lang="en-US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οικονομία</a:t>
                      </a: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</a:t>
                      </a:r>
                      <a:endParaRPr lang="en-US" sz="16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Αλληλασφαλιστικοί οργανισμοί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Σήμερα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και Αλληλέγγυα Οικονομία 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Κοινωνικές επιχειρήσεις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ΜΚΟ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l-G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Έμφαση και στην αλληλεγγύη, τη συνεργασία, τη δημοκρατική διακυβέρνηση και τη βιώσιμη ανάπτυξη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674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417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A81E05-15FB-4726-8B99-F9699772C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4066"/>
            <a:ext cx="10058400" cy="73533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2400" dirty="0"/>
              <a:t>4 Πυλώνες της Παραδοσιακής Κοινωνικής οικονομίας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DA795F91-F439-4FAF-9AD1-257D1D08A9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968211"/>
              </p:ext>
            </p:extLst>
          </p:nvPr>
        </p:nvGraphicFramePr>
        <p:xfrm>
          <a:off x="546265" y="1009403"/>
          <a:ext cx="11250860" cy="530123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403273">
                  <a:extLst>
                    <a:ext uri="{9D8B030D-6E8A-4147-A177-3AD203B41FA5}">
                      <a16:colId xmlns:a16="http://schemas.microsoft.com/office/drawing/2014/main" val="2933003069"/>
                    </a:ext>
                  </a:extLst>
                </a:gridCol>
                <a:gridCol w="5847587">
                  <a:extLst>
                    <a:ext uri="{9D8B030D-6E8A-4147-A177-3AD203B41FA5}">
                      <a16:colId xmlns:a16="http://schemas.microsoft.com/office/drawing/2014/main" val="211567251"/>
                    </a:ext>
                  </a:extLst>
                </a:gridCol>
              </a:tblGrid>
              <a:tr h="16549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Ενώσεις (</a:t>
                      </a:r>
                      <a:r>
                        <a:rPr lang="el-GR" sz="16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Associations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Παλαιότερη μορφή κοινωνικής οικονομίας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Ομάδες με κοινό κοινωνικό, πολιτιστικό, ψυχαγωγικό ή οικονομικό σκοπό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Περιλαμβάνουν: ΜΚΟ, εθελοντικές οργανώσεις, οργανώσεις υπεράσπισης ανθρώπων &amp; ομάδων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Συνήθως μη κερδοσκοπικού χαρακτήρα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15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 (</a:t>
                      </a:r>
                      <a:r>
                        <a:rPr lang="el-GR" sz="16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Cooperatives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Αυτόνομη, εθελοντική ένωση προσώπων</a:t>
                      </a:r>
                      <a:endParaRPr lang="en-US" sz="15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Ικανοποίηση κοινών</a:t>
                      </a: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οικονομικών, κοινωνικών &amp; πολιτιστικών αναγκών</a:t>
                      </a:r>
                      <a:endParaRPr lang="en-US" sz="15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Συνιδιοκτησία &amp; δημοκρατική διοίκηση («ένα μέλος – μία ψήφος»)</a:t>
                      </a:r>
                      <a:endParaRPr lang="en-US" sz="15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l-GR" sz="15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Ορόσημο: 1844 – </a:t>
                      </a:r>
                      <a:r>
                        <a:rPr lang="el-GR" sz="1500" b="0" i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Rochdale</a:t>
                      </a:r>
                      <a:r>
                        <a:rPr lang="el-GR" sz="15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500" b="0" i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Equitable</a:t>
                      </a:r>
                      <a:r>
                        <a:rPr lang="el-GR" sz="15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500" b="0" i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Pioneers</a:t>
                      </a:r>
                      <a:r>
                        <a:rPr lang="el-GR" sz="15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Society</a:t>
                      </a:r>
                      <a:endParaRPr lang="en-US" sz="1500" b="0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l-GR" sz="15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Παγκόσμιο πρότυπο: Διεθνής Συνεταιριστική Ένωση (ICA)</a:t>
                      </a:r>
                      <a:endParaRPr lang="en-US" sz="1500" b="0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l-GR" sz="15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21932"/>
                  </a:ext>
                </a:extLst>
              </a:tr>
              <a:tr h="21262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Αλληλασφαλιστικοί Οργανισμοί (</a:t>
                      </a:r>
                      <a:r>
                        <a:rPr lang="el-GR" sz="16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Mutuals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Οργανισμοί που </a:t>
                      </a: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παρέχουν ασφαλιστικές υπηρεσίες στα μέλη τους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Βασίζονται σε αμοιβαιότητα &amp; κοινό ρίσκο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Τα μέλη είναι ταυτόχρονα χρήστες και ωφελούμενοι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Παροχές προκύπτουν από τη συμμετοχή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l-GR" sz="15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Ιδρύματα (</a:t>
                      </a:r>
                      <a:r>
                        <a:rPr lang="el-GR" sz="16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Foundations</a:t>
                      </a:r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Αυτόνομα νομικά πρόσωπα για </a:t>
                      </a: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συγκεκριμένο κοινωφελή σκοπό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Χρηματοδότηση μέσω κληροδοτημάτων ή δωρεών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Εστίαση σε κοινωνικές, εκπαιδευτικές, θρησκευτικές ή κοινωφελείς δράσεις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l-GR" sz="15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Λειτουργούν βάσει της βούλησης του </a:t>
                      </a:r>
                      <a:r>
                        <a:rPr lang="el-GR" sz="15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ιδρυτή/κληροδότη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l-GR" sz="15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163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403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5B0CBF-278A-0717-6B9A-56F8667A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3949"/>
            <a:ext cx="10058400" cy="160934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l-GR" sz="3000" dirty="0"/>
              <a:t>Διαφοροποιήσεις στον Ορισμό </a:t>
            </a:r>
            <a:br>
              <a:rPr lang="el-GR" sz="3000" dirty="0"/>
            </a:br>
            <a:r>
              <a:rPr lang="el-GR" sz="3000" dirty="0"/>
              <a:t>της Κοινωνικής και Αλληλέγγυας Οικονομίας (ΚΑΛΟ)</a:t>
            </a:r>
            <a:br>
              <a:rPr lang="el-GR" sz="3000" dirty="0"/>
            </a:br>
            <a:endParaRPr lang="el-GR" sz="1800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Θέση περιεχομένου 6">
            <a:extLst>
              <a:ext uri="{FF2B5EF4-FFF2-40B4-BE49-F238E27FC236}">
                <a16:creationId xmlns:a16="http://schemas.microsoft.com/office/drawing/2014/main" id="{0CD50A4A-F302-10A3-FD15-9CD8DA284D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388224"/>
              </p:ext>
            </p:extLst>
          </p:nvPr>
        </p:nvGraphicFramePr>
        <p:xfrm>
          <a:off x="1069976" y="1800949"/>
          <a:ext cx="10055224" cy="4423031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073784">
                  <a:extLst>
                    <a:ext uri="{9D8B030D-6E8A-4147-A177-3AD203B41FA5}">
                      <a16:colId xmlns:a16="http://schemas.microsoft.com/office/drawing/2014/main" val="709773422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3949235090"/>
                    </a:ext>
                  </a:extLst>
                </a:gridCol>
                <a:gridCol w="5273040">
                  <a:extLst>
                    <a:ext uri="{9D8B030D-6E8A-4147-A177-3AD203B41FA5}">
                      <a16:colId xmlns:a16="http://schemas.microsoft.com/office/drawing/2014/main" val="2257821278"/>
                    </a:ext>
                  </a:extLst>
                </a:gridCol>
              </a:tblGrid>
              <a:tr h="192257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Χώρα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55" marR="9155" marT="9155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Νομικό Πλαίσιο / Ορισμός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55" marR="9155" marT="9155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Συμπεριλαμβανόμενες Οντότητες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55" marR="9155" marT="9155" marB="0" anchor="ctr"/>
                </a:tc>
                <a:extLst>
                  <a:ext uri="{0D108BD9-81ED-4DB2-BD59-A6C34878D82A}">
                    <a16:rowId xmlns:a16="http://schemas.microsoft.com/office/drawing/2014/main" val="1308905092"/>
                  </a:ext>
                </a:extLst>
              </a:tr>
              <a:tr h="616132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Αυστρία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Δεν υπάρχει επίσημος νομικός ορισμός.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 κοινωνικής αλληλεγγύης (ένταξη </a:t>
                      </a:r>
                      <a:r>
                        <a:rPr lang="el-GR" sz="1400" b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μειονεκτούντων</a:t>
                      </a: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εργαζομένων σε εργασία)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0128915"/>
                  </a:ext>
                </a:extLst>
              </a:tr>
              <a:tr h="576771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Βέλγιο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1995,  Εθνικό Συμβούλιο Συνεργατισμού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Ενώσεις, ιδρύματα, αλληλασφαλιστικοί οργανισμοί και Εταιρίες περιορισμένης ευθύνης, συνεταιριστική εταιρία περιορισμένης ευθύνης, προσωπική εταιρία περιορισμένης ευθύνης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1791873"/>
                  </a:ext>
                </a:extLst>
              </a:tr>
              <a:tr h="317309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Γαλλία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2001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Συνεταιριστικές εταιρίες γενικού συμφέροντος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19169783"/>
                  </a:ext>
                </a:extLst>
              </a:tr>
              <a:tr h="499277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Ελλάδα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4019/20111, Νόμος 4430/2016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Κοινωνικές Συνεταιριστικές Επιχειρήσεις (</a:t>
                      </a:r>
                      <a:r>
                        <a:rPr lang="el-GR" sz="1400" b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Κοιν.Σ.Επ</a:t>
                      </a: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.), Κοινωνικοί Συνεταιρισμοί Περιορισμένης Ευθύνης (</a:t>
                      </a:r>
                      <a:r>
                        <a:rPr lang="el-GR" sz="1400" b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Κοι.Σ.Π.Ε</a:t>
                      </a: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.), Συνεταιρισμοί Εργαζομένων.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487707"/>
                  </a:ext>
                </a:extLst>
              </a:tr>
              <a:tr h="384514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Ηνωμένο Βασίλειο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Κανονισμοί εταιριών κοινοτικού συμφέροντος 2005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Επιχειρήσεις που </a:t>
                      </a:r>
                      <a:r>
                        <a:rPr lang="el-GR" sz="1400" b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διέπονται</a:t>
                      </a: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από το νόμο περί Εταιριών του 1985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1512292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Ισπανία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για την Κοινωνική Οικονομία του 2011.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Κοινωνικές συνεταιριστικές εταιρίες, Συνεταιριστικές εταιρίες ένταξης σε εργασία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8809923"/>
                  </a:ext>
                </a:extLst>
              </a:tr>
              <a:tr h="93028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Ιταλία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αρ.118/ 13.06.2005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Ενώσεις, Ιδρύματα, Συνεταιρισμοί, Κερδοσκοπικές επιχειρήσεις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2879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Πορτογαλία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αρ.51/96, Νομοθετικό διάταγμα αρ.7/98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 κοινωνικής αλληλεγγύης (ένταξη </a:t>
                      </a:r>
                      <a:r>
                        <a:rPr lang="el-GR" sz="1400" b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μειονεκτούντων</a:t>
                      </a: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εργαζομένων σε εργασία)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113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Φιλανδία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Νόμος 13.04.1995</a:t>
                      </a:r>
                      <a:endParaRPr lang="el-G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l-G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Κοινωνική επιχείρηση (όλες οι επιχειρήσεις ανεξαρτήτως νομικής μορφής και ιδιοκτησιακής δομής)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427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688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AD6753-39CD-2A41-9EF7-3C6BEE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03604"/>
            <a:ext cx="10058400" cy="40507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7 Social Enterprise Examples | Starting a Nonprofit or Business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3"/>
              </a:rPr>
              <a:t>https://www.youtube.com/watch?v=zI3XRg5XJRQ&amp;t=346s</a:t>
            </a:r>
            <a:endParaRPr lang="en-US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Tala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https://tala.co/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Carroll's Kitchen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https://www.carrollskitchen.org/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PastureMap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https://pasturemap.com/pricing/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Textbooks for Change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https://textbooksforchange.com/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With Love L.A.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https://www.withlovela.com/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Asian Health Alliance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https://asianhealthmeter.com/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Develop for Good - </a:t>
            </a:r>
            <a:r>
              <a:rPr lang="en-US" sz="18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https://developforgood.org/</a:t>
            </a:r>
            <a:r>
              <a:rPr lang="en-US" sz="18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9542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171F71-5CD7-4B6E-9DAF-7B51A87C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1316736"/>
            <a:ext cx="10058400" cy="160934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l-GR" sz="3200" dirty="0"/>
              <a:t>Κοινωνικές Επιχειρήσεις</a:t>
            </a:r>
            <a:br>
              <a:rPr lang="el-GR" sz="3200" dirty="0"/>
            </a:br>
            <a:r>
              <a:rPr lang="el-GR" sz="3200" b="1" dirty="0"/>
              <a:t>Νομικό πλαίσιο</a:t>
            </a:r>
            <a:br>
              <a:rPr lang="el-GR" sz="3200" b="1" dirty="0"/>
            </a:br>
            <a:r>
              <a:rPr lang="el-GR" sz="3200" b="1" dirty="0"/>
              <a:t>Ελλάδα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419451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E96FE1-E5C8-00E4-1F03-99F90E5AA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200" dirty="0"/>
              <a:t>Φορείς Κοινωνικής Οικονομίας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631FD8A-A4CB-8D12-2662-3586BA2933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417321"/>
              </p:ext>
            </p:extLst>
          </p:nvPr>
        </p:nvGraphicFramePr>
        <p:xfrm>
          <a:off x="904987" y="2485862"/>
          <a:ext cx="10382026" cy="3121660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2394888">
                  <a:extLst>
                    <a:ext uri="{9D8B030D-6E8A-4147-A177-3AD203B41FA5}">
                      <a16:colId xmlns:a16="http://schemas.microsoft.com/office/drawing/2014/main" val="3588424733"/>
                    </a:ext>
                  </a:extLst>
                </a:gridCol>
                <a:gridCol w="4200457">
                  <a:extLst>
                    <a:ext uri="{9D8B030D-6E8A-4147-A177-3AD203B41FA5}">
                      <a16:colId xmlns:a16="http://schemas.microsoft.com/office/drawing/2014/main" val="4235478272"/>
                    </a:ext>
                  </a:extLst>
                </a:gridCol>
                <a:gridCol w="3786681">
                  <a:extLst>
                    <a:ext uri="{9D8B030D-6E8A-4147-A177-3AD203B41FA5}">
                      <a16:colId xmlns:a16="http://schemas.microsoft.com/office/drawing/2014/main" val="28765221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Χαρακτηριστικό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 Κυβερνητικές Οργανώσεις (ΜΚΟ)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Κοινωνικές Επιχειρήσεις (ΚΕ)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43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Οικονομικός Στόχος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Απουσία κερδοσκοπικού κινήτρου </a:t>
                      </a: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και μη διανομή κερδών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Παραγωγή κοινωνικού αντίκτυπου μέσω </a:t>
                      </a:r>
                      <a:r>
                        <a:rPr lang="el-GR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εμπορικής δραστηριότητας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14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Πηγές Χρηματοδότησης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Δωρεές, εθελοντική εργασία, εθνικά και ευρωπαϊκά κονδύλια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Πωλήσεις αγαθών/υπηρεσιών στην αγορά και επανεπένδυση κερδών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598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Μοντέλο Λειτουργίας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Βασίζεται στον αλτρουισμό, τον εθελοντισμό και τη διεκδίκηση δικαιωμάτων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Βασίζεται στην επιχειρηματική στρατηγική και την καινοτομία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274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56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137BEC-2FD2-592B-FA9F-FB9017D5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l-GR" sz="3600" dirty="0"/>
              <a:t>Δομή μαθήματος ανά εβδομάδα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B58231CD-2859-F74A-8D0E-2DB27A7C1B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481920"/>
              </p:ext>
            </p:extLst>
          </p:nvPr>
        </p:nvGraphicFramePr>
        <p:xfrm>
          <a:off x="1212819" y="2385390"/>
          <a:ext cx="9772712" cy="3617845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2197194">
                  <a:extLst>
                    <a:ext uri="{9D8B030D-6E8A-4147-A177-3AD203B41FA5}">
                      <a16:colId xmlns:a16="http://schemas.microsoft.com/office/drawing/2014/main" val="1187591822"/>
                    </a:ext>
                  </a:extLst>
                </a:gridCol>
                <a:gridCol w="7575518">
                  <a:extLst>
                    <a:ext uri="{9D8B030D-6E8A-4147-A177-3AD203B41FA5}">
                      <a16:colId xmlns:a16="http://schemas.microsoft.com/office/drawing/2014/main" val="1864452087"/>
                    </a:ext>
                  </a:extLst>
                </a:gridCol>
              </a:tblGrid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Εβδομάδες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1" u="none" strike="noStrike">
                          <a:solidFill>
                            <a:srgbClr val="000000"/>
                          </a:solidFill>
                          <a:effectLst/>
                        </a:rPr>
                        <a:t>Κύρια Θέματα</a:t>
                      </a:r>
                      <a:endParaRPr lang="el-G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1343767045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Εισαγωγή στην Κοινωνική Επιχειρηματικότητα</a:t>
                      </a:r>
                      <a:endParaRPr lang="el-G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483311701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l-G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Προφίλ κοινωνικών επιχειρηματιών</a:t>
                      </a:r>
                      <a:endParaRPr lang="el-G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1868315036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3*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Δομή &amp; Διάρθρωση κοινωνικών επιχειρήσεων 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1416852053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Σύνθεση Διοικητικών οργάνων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854980967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>
                          <a:solidFill>
                            <a:srgbClr val="000000"/>
                          </a:solidFill>
                          <a:effectLst/>
                        </a:rPr>
                        <a:t>Λειτουργία Διοικητικών οργάνων </a:t>
                      </a:r>
                      <a:endParaRPr lang="el-G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4219624136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6*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Διαχείριση εθελοντών &amp; Ανθρώπινου δυναμικού</a:t>
                      </a:r>
                      <a:endParaRPr lang="el-G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491" marR="21499" marT="21499" marB="0"/>
                </a:tc>
                <a:extLst>
                  <a:ext uri="{0D108BD9-81ED-4DB2-BD59-A6C34878D82A}">
                    <a16:rowId xmlns:a16="http://schemas.microsoft.com/office/drawing/2014/main" val="194747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863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D428F-4191-5E17-25CB-E4BD0090B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671950-ED74-69F3-228E-2851ABA65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425255"/>
            <a:ext cx="10058400" cy="160934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200" dirty="0"/>
              <a:t>Φορείς Κοινωνικής Οικονομίας</a:t>
            </a:r>
            <a:br>
              <a:rPr lang="el-GR" sz="3200" dirty="0"/>
            </a:br>
            <a:r>
              <a:rPr lang="el-GR" sz="3200" b="1" dirty="0"/>
              <a:t>Νομικό πλαίσιο</a:t>
            </a:r>
            <a:endParaRPr lang="el-GR" sz="3200" dirty="0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CA4E1EFC-EE06-DEC9-F3AB-867211368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773140"/>
              </p:ext>
            </p:extLst>
          </p:nvPr>
        </p:nvGraphicFramePr>
        <p:xfrm>
          <a:off x="1146879" y="2034599"/>
          <a:ext cx="9526435" cy="4427383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2997609">
                  <a:extLst>
                    <a:ext uri="{9D8B030D-6E8A-4147-A177-3AD203B41FA5}">
                      <a16:colId xmlns:a16="http://schemas.microsoft.com/office/drawing/2014/main" val="1839933435"/>
                    </a:ext>
                  </a:extLst>
                </a:gridCol>
                <a:gridCol w="2850078">
                  <a:extLst>
                    <a:ext uri="{9D8B030D-6E8A-4147-A177-3AD203B41FA5}">
                      <a16:colId xmlns:a16="http://schemas.microsoft.com/office/drawing/2014/main" val="485024980"/>
                    </a:ext>
                  </a:extLst>
                </a:gridCol>
                <a:gridCol w="3678748">
                  <a:extLst>
                    <a:ext uri="{9D8B030D-6E8A-4147-A177-3AD203B41FA5}">
                      <a16:colId xmlns:a16="http://schemas.microsoft.com/office/drawing/2014/main" val="2375168802"/>
                    </a:ext>
                  </a:extLst>
                </a:gridCol>
              </a:tblGrid>
              <a:tr h="520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Κατηγορία Κοινωνικής Επιχείρησης</a:t>
                      </a:r>
                    </a:p>
                  </a:txBody>
                  <a:tcPr marL="66415" marR="66415" marT="33207" marB="33207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Νομικές Μορφές / Παραδείγματα</a:t>
                      </a:r>
                    </a:p>
                  </a:txBody>
                  <a:tcPr marL="66415" marR="66415" marT="33207" marB="33207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Σχόλια</a:t>
                      </a:r>
                    </a:p>
                  </a:txBody>
                  <a:tcPr marL="66415" marR="66415" marT="33207" marB="33207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45324"/>
                  </a:ext>
                </a:extLst>
              </a:tr>
              <a:tr h="18331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 Κερδοσκοπικοί Οργανισμοί (ΜΚΟ)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Ιδρύματα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Σύλλογοι και Σωματεία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Αστικές Μη κερδοσκοπικές Εταιρείες (ΑΜΚΕ)</a:t>
                      </a:r>
                    </a:p>
                  </a:txBody>
                  <a:tcPr marL="66415" marR="66415" marT="33207" marB="33207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Αστικός Κώδικας (άρθρα 78-121)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Ν.4873/2021, Ν.5027/2023, Ν.5176/2025 (αθλ. σωματεία)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Αστικός Κώδικας (άρθρα 78-121)</a:t>
                      </a:r>
                    </a:p>
                  </a:txBody>
                  <a:tcPr marL="66415" marR="66415" marT="33207" marB="332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Επικεντρώνονται σε κοινωνικούς, πολιτιστικούς, αθλητικούς ή φιλανθρωπικούς σκοπούς. </a:t>
                      </a: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Δεν έχουν κερδοσκοπικό χαρακτήρα</a:t>
                      </a: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66415" marR="66415" marT="33207" marB="33207" anchor="ctr"/>
                </a:tc>
                <a:extLst>
                  <a:ext uri="{0D108BD9-81ED-4DB2-BD59-A6C34878D82A}">
                    <a16:rowId xmlns:a16="http://schemas.microsoft.com/office/drawing/2014/main" val="1102822981"/>
                  </a:ext>
                </a:extLst>
              </a:tr>
              <a:tr h="11580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</a:t>
                      </a:r>
                      <a:endParaRPr lang="el-GR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415" marR="66415" marT="33207" marB="332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Ν. 4673/2020, Ν. 5184/2025  (αγροτικοί συνεταιρισμοί)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Ν. 1667/1986, Ν. 5042/2023 (αστικοί συνεταιρισμοί)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Ν. 4513/2018, Ν. 5037/2023 (Ενεργειακοί Συνεταιρισμοί)</a:t>
                      </a:r>
                    </a:p>
                  </a:txBody>
                  <a:tcPr marL="66415" marR="66415" marT="33207" marB="332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 και ανήκουν στην κοινωνική οικονομία, λειτουργούν ως εμπορικές οντότητες με κύριο σκοπό την </a:t>
                      </a:r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εξυπηρέτηση των οικονομικών συμφερόντων των μελών τους </a:t>
                      </a:r>
                      <a:r>
                        <a:rPr lang="el-G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και όχι του κοινωνικού συνόλου.</a:t>
                      </a:r>
                    </a:p>
                  </a:txBody>
                  <a:tcPr marL="66415" marR="66415" marT="33207" marB="33207" anchor="ctr"/>
                </a:tc>
                <a:extLst>
                  <a:ext uri="{0D108BD9-81ED-4DB2-BD59-A6C34878D82A}">
                    <a16:rowId xmlns:a16="http://schemas.microsoft.com/office/drawing/2014/main" val="1744720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343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3AEA39-0296-E8FF-4932-5CB1BD8CF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200" dirty="0"/>
              <a:t>Κατηγορίες Κοινωνικών Επιχειρήσεων</a:t>
            </a:r>
            <a:br>
              <a:rPr lang="el-GR" sz="3200" dirty="0"/>
            </a:br>
            <a:r>
              <a:rPr lang="el-GR" sz="3200" b="1" dirty="0"/>
              <a:t>Νομικό πλαίσιο</a:t>
            </a:r>
            <a:endParaRPr lang="el-GR" sz="3200" dirty="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A276E6F3-1E8D-7FBD-5204-D6F300DB1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520810"/>
              </p:ext>
            </p:extLst>
          </p:nvPr>
        </p:nvGraphicFramePr>
        <p:xfrm>
          <a:off x="1066800" y="2280621"/>
          <a:ext cx="10058399" cy="3328130"/>
        </p:xfrm>
        <a:graphic>
          <a:graphicData uri="http://schemas.openxmlformats.org/drawingml/2006/table">
            <a:tbl>
              <a:tblPr/>
              <a:tblGrid>
                <a:gridCol w="3031864">
                  <a:extLst>
                    <a:ext uri="{9D8B030D-6E8A-4147-A177-3AD203B41FA5}">
                      <a16:colId xmlns:a16="http://schemas.microsoft.com/office/drawing/2014/main" val="3679325318"/>
                    </a:ext>
                  </a:extLst>
                </a:gridCol>
                <a:gridCol w="2786230">
                  <a:extLst>
                    <a:ext uri="{9D8B030D-6E8A-4147-A177-3AD203B41FA5}">
                      <a16:colId xmlns:a16="http://schemas.microsoft.com/office/drawing/2014/main" val="3709806840"/>
                    </a:ext>
                  </a:extLst>
                </a:gridCol>
                <a:gridCol w="4240305">
                  <a:extLst>
                    <a:ext uri="{9D8B030D-6E8A-4147-A177-3AD203B41FA5}">
                      <a16:colId xmlns:a16="http://schemas.microsoft.com/office/drawing/2014/main" val="730102657"/>
                    </a:ext>
                  </a:extLst>
                </a:gridCol>
              </a:tblGrid>
              <a:tr h="3333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Φορέας </a:t>
                      </a:r>
                      <a:r>
                        <a:rPr lang="el-GR" sz="14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Κ.Αλ.Ο</a:t>
                      </a:r>
                      <a:r>
                        <a:rPr lang="el-G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Νομικό Πλαίσιο / Άρθρο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Παραδείγματα / Σημειώσεις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240908"/>
                  </a:ext>
                </a:extLst>
              </a:tr>
              <a:tr h="5323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Κοινωνικές Συνεταιριστικές Επιχειρήσεις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Ν.2716/1999, άρθρο 12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Π.χ. «Ανακυκλώνω στη πηγή»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396700"/>
                  </a:ext>
                </a:extLst>
              </a:tr>
              <a:tr h="5591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Κοινωνικοί Συνεταιρισμοί Περιορισμένης Ευθύνης (</a:t>
                      </a:r>
                      <a:r>
                        <a:rPr lang="el-G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Κοι.Σ.Π.Ε</a:t>
                      </a: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.)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Ν.2716/1999, άρθρο 12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 με κοινωνικό σκοπό και περιορισμένη ευθύνη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019655"/>
                  </a:ext>
                </a:extLst>
              </a:tr>
              <a:tr h="5591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 εργαζομένων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Ν.4430/2016, άρθρο 24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Επιχειρήσεις που ανήκουν στους εργαζόμενους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5619917"/>
                  </a:ext>
                </a:extLst>
              </a:tr>
              <a:tr h="7850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Άλλα μη μονοπρόσωπα νομικά πρόσωπα με νομική προσωπικότητα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Ν.4384/2016 (αγροτικοί), Ν.1667/1986 (αστικοί), Α.Κ. άρθρα 741 </a:t>
                      </a:r>
                      <a:r>
                        <a:rPr lang="el-G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επ</a:t>
                      </a: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Αγροτικοί συνεταιρισμοί, αστικοί συνεταιρισμοί, αστικές εταιρείες με τις προβλεπόμενες προϋποθέσεις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676840"/>
                  </a:ext>
                </a:extLst>
              </a:tr>
              <a:tr h="5591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Γενικό Μητρώο Φορέων Κοινωνικής και Αλληλέγγυας Οικονομίας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l-G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https://foreis-kalo.gr/koinsep_list</a:t>
                      </a:r>
                      <a:endParaRPr lang="el-G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buNone/>
                      </a:pPr>
                      <a:endParaRPr lang="el-G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435" marR="68435" marT="34218" marB="342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72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477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51E48-E4FB-3535-44B2-9A67EAEC4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3C452F-5170-CA7C-7B93-DADF1418D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Κατηγορίες Κοινωνικών Επιχειρήσεων</a:t>
            </a:r>
            <a:br>
              <a:rPr lang="el-GR" sz="3200" dirty="0"/>
            </a:br>
            <a:r>
              <a:rPr lang="el-GR" sz="3200" b="1" dirty="0"/>
              <a:t>Νομικό πλαίσιο</a:t>
            </a:r>
            <a:endParaRPr lang="el-GR" sz="3200" dirty="0"/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8F260DE6-5216-1F3E-63C1-237F66D62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556549"/>
              </p:ext>
            </p:extLst>
          </p:nvPr>
        </p:nvGraphicFramePr>
        <p:xfrm>
          <a:off x="4068096" y="2093976"/>
          <a:ext cx="4055807" cy="18897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055807">
                  <a:extLst>
                    <a:ext uri="{9D8B030D-6E8A-4147-A177-3AD203B41FA5}">
                      <a16:colId xmlns:a16="http://schemas.microsoft.com/office/drawing/2014/main" val="411572165"/>
                    </a:ext>
                  </a:extLst>
                </a:gridCol>
              </a:tblGrid>
              <a:tr h="520171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Υπουργείο Εργασίας – Μητρώο Κοινωνικής Οικονομίας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08418"/>
                  </a:ext>
                </a:extLst>
              </a:tr>
              <a:tr h="301369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Ηλεκτρονική Καταγραφή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60159"/>
                  </a:ext>
                </a:extLst>
              </a:tr>
              <a:tr h="301369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Έλεγχος νομιμότητας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906057"/>
                  </a:ext>
                </a:extLst>
              </a:tr>
              <a:tr h="301369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Εποπτεία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458598"/>
                  </a:ext>
                </a:extLst>
              </a:tr>
            </a:tbl>
          </a:graphicData>
        </a:graphic>
      </p:graphicFrame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B92FB4EF-29A3-9C9A-B6F2-91A63BC12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721190"/>
              </p:ext>
            </p:extLst>
          </p:nvPr>
        </p:nvGraphicFramePr>
        <p:xfrm>
          <a:off x="6070600" y="4555436"/>
          <a:ext cx="2053303" cy="1402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053303">
                  <a:extLst>
                    <a:ext uri="{9D8B030D-6E8A-4147-A177-3AD203B41FA5}">
                      <a16:colId xmlns:a16="http://schemas.microsoft.com/office/drawing/2014/main" val="1337078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Κοιν</a:t>
                      </a:r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l-GR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Σ.Επ</a:t>
                      </a:r>
                      <a:endParaRPr lang="el-G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40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Κοινωνικές Συνεταιριστικές Επιχειρήσεις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66511"/>
                  </a:ext>
                </a:extLst>
              </a:tr>
            </a:tbl>
          </a:graphicData>
        </a:graphic>
      </p:graphicFrame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BB53EB53-C894-8C50-C011-118FE189A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97402"/>
              </p:ext>
            </p:extLst>
          </p:nvPr>
        </p:nvGraphicFramePr>
        <p:xfrm>
          <a:off x="3572388" y="4555436"/>
          <a:ext cx="2053303" cy="7924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053303">
                  <a:extLst>
                    <a:ext uri="{9D8B030D-6E8A-4147-A177-3AD203B41FA5}">
                      <a16:colId xmlns:a16="http://schemas.microsoft.com/office/drawing/2014/main" val="1337078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Κοι</a:t>
                      </a:r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l-GR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Σ.Πε</a:t>
                      </a:r>
                      <a:endParaRPr lang="el-G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40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Ψυχική Υγεία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66511"/>
                  </a:ext>
                </a:extLst>
              </a:tr>
            </a:tbl>
          </a:graphicData>
        </a:graphic>
      </p:graphicFrame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9DBF524E-041C-E86C-CF85-E562A6C36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983221"/>
              </p:ext>
            </p:extLst>
          </p:nvPr>
        </p:nvGraphicFramePr>
        <p:xfrm>
          <a:off x="8619611" y="2414016"/>
          <a:ext cx="2053303" cy="70104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053303">
                  <a:extLst>
                    <a:ext uri="{9D8B030D-6E8A-4147-A177-3AD203B41FA5}">
                      <a16:colId xmlns:a16="http://schemas.microsoft.com/office/drawing/2014/main" val="1337078924"/>
                    </a:ext>
                  </a:extLst>
                </a:gridCol>
              </a:tblGrid>
              <a:tr h="378378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Συνεταιρισμοί</a:t>
                      </a:r>
                    </a:p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Εργαζομένων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40225"/>
                  </a:ext>
                </a:extLst>
              </a:tr>
            </a:tbl>
          </a:graphicData>
        </a:graphic>
      </p:graphicFrame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A88BF0CB-CE4C-E90D-DD56-ABF00309F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895111"/>
              </p:ext>
            </p:extLst>
          </p:nvPr>
        </p:nvGraphicFramePr>
        <p:xfrm>
          <a:off x="1737769" y="2414016"/>
          <a:ext cx="1773083" cy="17068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773083">
                  <a:extLst>
                    <a:ext uri="{9D8B030D-6E8A-4147-A177-3AD203B41FA5}">
                      <a16:colId xmlns:a16="http://schemas.microsoft.com/office/drawing/2014/main" val="1337078924"/>
                    </a:ext>
                  </a:extLst>
                </a:gridCol>
              </a:tblGrid>
              <a:tr h="84098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Αγροτικοί/ Αστικοί Συνεταιρισμοί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40225"/>
                  </a:ext>
                </a:extLst>
              </a:tr>
              <a:tr h="588686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(υπό προϋποθέσεις)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66511"/>
                  </a:ext>
                </a:extLst>
              </a:tr>
            </a:tbl>
          </a:graphicData>
        </a:graphic>
      </p:graphicFrame>
      <p:graphicFrame>
        <p:nvGraphicFramePr>
          <p:cNvPr id="10" name="Πίνακας 9">
            <a:extLst>
              <a:ext uri="{FF2B5EF4-FFF2-40B4-BE49-F238E27FC236}">
                <a16:creationId xmlns:a16="http://schemas.microsoft.com/office/drawing/2014/main" id="{2681C066-0D25-7463-4C80-2F2825F41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468678"/>
              </p:ext>
            </p:extLst>
          </p:nvPr>
        </p:nvGraphicFramePr>
        <p:xfrm>
          <a:off x="8568812" y="4225236"/>
          <a:ext cx="2731728" cy="16154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31728">
                  <a:extLst>
                    <a:ext uri="{9D8B030D-6E8A-4147-A177-3AD203B41FA5}">
                      <a16:colId xmlns:a16="http://schemas.microsoft.com/office/drawing/2014/main" val="3329082094"/>
                    </a:ext>
                  </a:extLst>
                </a:gridCol>
              </a:tblGrid>
              <a:tr h="1374310">
                <a:tc>
                  <a:txBody>
                    <a:bodyPr/>
                    <a:lstStyle/>
                    <a:p>
                      <a:pPr algn="l"/>
                      <a:r>
                        <a:rPr lang="el-GR" sz="2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Όλοι εγγράφονται στην πλατφόρμα Κ.ΑΛ.Ο. για να αποκτήσουν νομική υπόσταση ως κοινωνικές επιχειρήσεις.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340404"/>
                  </a:ext>
                </a:extLst>
              </a:tr>
            </a:tbl>
          </a:graphicData>
        </a:graphic>
      </p:graphicFrame>
      <p:sp>
        <p:nvSpPr>
          <p:cNvPr id="13" name="Βέλος: Κάτω 12">
            <a:extLst>
              <a:ext uri="{FF2B5EF4-FFF2-40B4-BE49-F238E27FC236}">
                <a16:creationId xmlns:a16="http://schemas.microsoft.com/office/drawing/2014/main" id="{B9D60153-CC89-62C2-773D-BA7206765696}"/>
              </a:ext>
            </a:extLst>
          </p:cNvPr>
          <p:cNvSpPr/>
          <p:nvPr/>
        </p:nvSpPr>
        <p:spPr>
          <a:xfrm>
            <a:off x="4748981" y="4041058"/>
            <a:ext cx="45719" cy="353961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Κάτω 13">
            <a:extLst>
              <a:ext uri="{FF2B5EF4-FFF2-40B4-BE49-F238E27FC236}">
                <a16:creationId xmlns:a16="http://schemas.microsoft.com/office/drawing/2014/main" id="{5863DEA4-ADC3-CF10-4253-A892EF3C2673}"/>
              </a:ext>
            </a:extLst>
          </p:cNvPr>
          <p:cNvSpPr/>
          <p:nvPr/>
        </p:nvSpPr>
        <p:spPr>
          <a:xfrm>
            <a:off x="7079308" y="4041057"/>
            <a:ext cx="45719" cy="353961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Βέλος: Κάτω 14">
            <a:extLst>
              <a:ext uri="{FF2B5EF4-FFF2-40B4-BE49-F238E27FC236}">
                <a16:creationId xmlns:a16="http://schemas.microsoft.com/office/drawing/2014/main" id="{BDD1FEAB-9A26-F55E-CC5D-6F1ED4E2E85F}"/>
              </a:ext>
            </a:extLst>
          </p:cNvPr>
          <p:cNvSpPr/>
          <p:nvPr/>
        </p:nvSpPr>
        <p:spPr>
          <a:xfrm rot="16200000">
            <a:off x="8348897" y="2372748"/>
            <a:ext cx="45719" cy="353961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Βέλος: Κάτω 15">
            <a:extLst>
              <a:ext uri="{FF2B5EF4-FFF2-40B4-BE49-F238E27FC236}">
                <a16:creationId xmlns:a16="http://schemas.microsoft.com/office/drawing/2014/main" id="{0FE3A4CF-48AA-CC9F-C453-B687C2EB6323}"/>
              </a:ext>
            </a:extLst>
          </p:cNvPr>
          <p:cNvSpPr/>
          <p:nvPr/>
        </p:nvSpPr>
        <p:spPr>
          <a:xfrm rot="5400000">
            <a:off x="3726509" y="2372747"/>
            <a:ext cx="45719" cy="353961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53940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A2FF1F-F0E8-4C89-99B9-C04B4886E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l-GR" sz="3600" dirty="0"/>
            </a:br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B12D08-CC71-4A00-BD88-53B952105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03604"/>
            <a:ext cx="10058400" cy="405079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κοινωνική επιχειρηματικότητα στην Ελλάδα αποτελεί αναπτυσσόμενο τομέα — με πάνω από 1.100 κοινωνικές επιχειρήσεις που προωθούν απασχόληση, κοινωνική ένταξη και βιώσιμη ανάπτυξη.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κοινωνικές επιχειρήσεις: δεν αντικαθιστούν το κράτος, αλλά λειτουργούν συμπληρωματικά, δημιουργώντας βιώσιμες λύσεις μέσα από την ίδια την οικονομική δραστηριότητα.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92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A84BAE-958E-FBDD-1975-F7E709774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047639-98FC-7CE3-F325-B54E9C178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l-GR" sz="3600" dirty="0"/>
              <a:t>Δομή μαθήματος ανά εβδομάδα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B18CB5-F557-BC50-4007-9A997841E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C4471981-2DD2-7F00-4ADD-1CFD9E579F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8195"/>
              </p:ext>
            </p:extLst>
          </p:nvPr>
        </p:nvGraphicFramePr>
        <p:xfrm>
          <a:off x="1209644" y="2199095"/>
          <a:ext cx="9772712" cy="4212896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2197194">
                  <a:extLst>
                    <a:ext uri="{9D8B030D-6E8A-4147-A177-3AD203B41FA5}">
                      <a16:colId xmlns:a16="http://schemas.microsoft.com/office/drawing/2014/main" val="1187591822"/>
                    </a:ext>
                  </a:extLst>
                </a:gridCol>
                <a:gridCol w="7575518">
                  <a:extLst>
                    <a:ext uri="{9D8B030D-6E8A-4147-A177-3AD203B41FA5}">
                      <a16:colId xmlns:a16="http://schemas.microsoft.com/office/drawing/2014/main" val="1864452087"/>
                    </a:ext>
                  </a:extLst>
                </a:gridCol>
              </a:tblGrid>
              <a:tr h="56726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1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Εβδομάδες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1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Κύρια Θέματα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343767045"/>
                  </a:ext>
                </a:extLst>
              </a:tr>
              <a:tr h="56726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Συνεργασίες &amp; Χρηματοδότηση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483311701"/>
                  </a:ext>
                </a:extLst>
              </a:tr>
              <a:tr h="56726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Social Business Model Canvas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868315036"/>
                  </a:ext>
                </a:extLst>
              </a:tr>
              <a:tr h="56726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9*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Παρουσίαση </a:t>
                      </a:r>
                      <a:r>
                        <a:rPr lang="en-US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Social Business Model Canvas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416852053"/>
                  </a:ext>
                </a:extLst>
              </a:tr>
              <a:tr h="56726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Στρατηγική &amp; Θεωρία Αλλαγής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854980967"/>
                  </a:ext>
                </a:extLst>
              </a:tr>
              <a:tr h="442481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Χρηστή Διακυβέρνηση Κοινωνικών Επιχειρήσεων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4219624136"/>
                  </a:ext>
                </a:extLst>
              </a:tr>
              <a:tr h="421106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Μέτρηση κοινωνικού αντίκτυπου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94747535"/>
                  </a:ext>
                </a:extLst>
              </a:tr>
              <a:tr h="461120">
                <a:tc>
                  <a:txBody>
                    <a:bodyPr/>
                    <a:lstStyle/>
                    <a:p>
                      <a:pPr algn="ctr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13*</a:t>
                      </a: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00000"/>
                        </a:lnSpc>
                        <a:buNone/>
                      </a:pPr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Τελικές Παρουσιάσεις</a:t>
                      </a: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8020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40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AFBF1B-9BB0-5F98-A636-B56E5521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44992"/>
          </a:xfrm>
        </p:spPr>
        <p:txBody>
          <a:bodyPr>
            <a:normAutofit/>
          </a:bodyPr>
          <a:lstStyle/>
          <a:p>
            <a:r>
              <a:rPr lang="el-GR" sz="3600" dirty="0"/>
              <a:t>Αξιολόγηση Μαθήματος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A093B8-A2CC-4243-9D24-415419DA1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9B616C1E-F0FB-2109-7F73-FE766ED81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568761"/>
              </p:ext>
            </p:extLst>
          </p:nvPr>
        </p:nvGraphicFramePr>
        <p:xfrm>
          <a:off x="1066799" y="1629624"/>
          <a:ext cx="10058401" cy="3907264"/>
        </p:xfrm>
        <a:graphic>
          <a:graphicData uri="http://schemas.openxmlformats.org/drawingml/2006/table">
            <a:tbl>
              <a:tblPr firstRow="1" bandRow="1"/>
              <a:tblGrid>
                <a:gridCol w="4343608">
                  <a:extLst>
                    <a:ext uri="{9D8B030D-6E8A-4147-A177-3AD203B41FA5}">
                      <a16:colId xmlns:a16="http://schemas.microsoft.com/office/drawing/2014/main" val="498150373"/>
                    </a:ext>
                  </a:extLst>
                </a:gridCol>
                <a:gridCol w="2772714">
                  <a:extLst>
                    <a:ext uri="{9D8B030D-6E8A-4147-A177-3AD203B41FA5}">
                      <a16:colId xmlns:a16="http://schemas.microsoft.com/office/drawing/2014/main" val="1457272836"/>
                    </a:ext>
                  </a:extLst>
                </a:gridCol>
                <a:gridCol w="2942079">
                  <a:extLst>
                    <a:ext uri="{9D8B030D-6E8A-4147-A177-3AD203B41FA5}">
                      <a16:colId xmlns:a16="http://schemas.microsoft.com/office/drawing/2014/main" val="4017855313"/>
                    </a:ext>
                  </a:extLst>
                </a:gridCol>
              </a:tblGrid>
              <a:tr h="3901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b="1" dirty="0">
                          <a:latin typeface="Aptos" panose="020B0004020202020204" pitchFamily="34" charset="0"/>
                        </a:rPr>
                        <a:t>Εργασία / Δραστηριότητα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b="1" dirty="0">
                          <a:latin typeface="Aptos" panose="020B0004020202020204" pitchFamily="34" charset="0"/>
                        </a:rPr>
                        <a:t>Βαρύτητα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b="1" dirty="0">
                          <a:latin typeface="Aptos" panose="020B0004020202020204" pitchFamily="34" charset="0"/>
                        </a:rPr>
                        <a:t>Εβδομάδα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011424"/>
                  </a:ext>
                </a:extLst>
              </a:tr>
              <a:tr h="758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Ανάλυση κοινωνικής επιχείρησης (</a:t>
                      </a:r>
                      <a:r>
                        <a:rPr lang="el-GR" sz="1600" dirty="0" err="1">
                          <a:latin typeface="Aptos" panose="020B0004020202020204" pitchFamily="34" charset="0"/>
                        </a:rPr>
                        <a:t>Case</a:t>
                      </a:r>
                      <a:r>
                        <a:rPr lang="el-GR" sz="1600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el-GR" sz="1600" dirty="0" err="1">
                          <a:latin typeface="Aptos" panose="020B0004020202020204" pitchFamily="34" charset="0"/>
                        </a:rPr>
                        <a:t>Study</a:t>
                      </a:r>
                      <a:r>
                        <a:rPr lang="el-GR" sz="1600" dirty="0">
                          <a:latin typeface="Aptos" panose="020B0004020202020204" pitchFamily="34" charset="0"/>
                        </a:rPr>
                        <a:t>)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>
                          <a:latin typeface="Aptos" panose="020B0004020202020204" pitchFamily="34" charset="0"/>
                        </a:rPr>
                        <a:t>10%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Εβδομάδα 3</a:t>
                      </a:r>
                      <a:endParaRPr lang="en-US" sz="1600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(05/03/2026)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5320" marR="85320" marT="42660" marB="42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275621"/>
                  </a:ext>
                </a:extLst>
              </a:tr>
              <a:tr h="758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Οργάνωση Δ.Σ. </a:t>
                      </a:r>
                    </a:p>
                    <a:p>
                      <a:pPr>
                        <a:buNone/>
                      </a:pP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>
                          <a:latin typeface="Aptos" panose="020B0004020202020204" pitchFamily="34" charset="0"/>
                        </a:rPr>
                        <a:t>20%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Εβδομάδα 6</a:t>
                      </a:r>
                      <a:endParaRPr lang="en-US" sz="1600" dirty="0"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(</a:t>
                      </a:r>
                      <a:r>
                        <a:rPr lang="el-GR" sz="1600" dirty="0">
                          <a:latin typeface="Aptos" panose="020B0004020202020204" pitchFamily="34" charset="0"/>
                        </a:rPr>
                        <a:t>26</a:t>
                      </a:r>
                      <a:r>
                        <a:rPr lang="en-US" sz="1600" dirty="0">
                          <a:latin typeface="Aptos" panose="020B0004020202020204" pitchFamily="34" charset="0"/>
                        </a:rPr>
                        <a:t>/03/2026)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5320" marR="85320" marT="42660" marB="42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051907"/>
                  </a:ext>
                </a:extLst>
              </a:tr>
              <a:tr h="758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Social Business Canvas Presentation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20%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Εβδομάδα 8</a:t>
                      </a:r>
                      <a:endParaRPr lang="en-US" sz="1600" dirty="0"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(</a:t>
                      </a:r>
                      <a:r>
                        <a:rPr lang="el-GR" sz="1600" dirty="0">
                          <a:latin typeface="Aptos" panose="020B0004020202020204" pitchFamily="34" charset="0"/>
                        </a:rPr>
                        <a:t>23/04</a:t>
                      </a:r>
                      <a:r>
                        <a:rPr lang="en-US" sz="1600" dirty="0">
                          <a:latin typeface="Aptos" panose="020B0004020202020204" pitchFamily="34" charset="0"/>
                        </a:rPr>
                        <a:t>/2026)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5320" marR="85320" marT="42660" marB="42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1151618"/>
                  </a:ext>
                </a:extLst>
              </a:tr>
              <a:tr h="7583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Ομαδικό Project (Σχεδιασμός Κοινωνικής Επιχείρησης)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50%</a:t>
                      </a: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Εβδομάδα 13</a:t>
                      </a:r>
                      <a:endParaRPr lang="en-US" sz="1600" dirty="0"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(</a:t>
                      </a:r>
                      <a:r>
                        <a:rPr lang="el-GR" sz="1600" dirty="0">
                          <a:latin typeface="Aptos" panose="020B0004020202020204" pitchFamily="34" charset="0"/>
                        </a:rPr>
                        <a:t>28</a:t>
                      </a:r>
                      <a:r>
                        <a:rPr lang="en-US" sz="1600" dirty="0">
                          <a:latin typeface="Aptos" panose="020B0004020202020204" pitchFamily="34" charset="0"/>
                        </a:rPr>
                        <a:t>/05/2026)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5320" marR="85320" marT="42660" marB="42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515471"/>
                  </a:ext>
                </a:extLst>
              </a:tr>
              <a:tr h="3901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b="1" dirty="0">
                          <a:latin typeface="Aptos" panose="020B0004020202020204" pitchFamily="34" charset="0"/>
                        </a:rPr>
                        <a:t>Σύνολο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600" b="1" dirty="0">
                          <a:latin typeface="Aptos" panose="020B0004020202020204" pitchFamily="34" charset="0"/>
                        </a:rPr>
                        <a:t>100%</a:t>
                      </a:r>
                      <a:endParaRPr lang="el-GR" sz="1600" dirty="0">
                        <a:latin typeface="Aptos" panose="020B0004020202020204" pitchFamily="34" charset="0"/>
                      </a:endParaRPr>
                    </a:p>
                  </a:txBody>
                  <a:tcPr marL="87758" marR="87758" marT="43879" marB="438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1600" dirty="0"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85320" marR="85320" marT="42660" marB="42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027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57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8A1E7B-D6CF-4118-B140-BCBE0AF27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87681"/>
            <a:ext cx="10058400" cy="117791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l-GR" sz="3600" dirty="0"/>
              <a:t>Ομαδικό </a:t>
            </a:r>
            <a:r>
              <a:rPr lang="en-US" sz="3600" dirty="0"/>
              <a:t>Project</a:t>
            </a:r>
            <a:br>
              <a:rPr lang="en-US" sz="3600" dirty="0"/>
            </a:br>
            <a:r>
              <a:rPr lang="el-GR" sz="3600" dirty="0"/>
              <a:t>Σχεδίαση Κοινωνικής Επιχείρησης</a:t>
            </a:r>
            <a:br>
              <a:rPr lang="en-US" dirty="0"/>
            </a:b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A0B3EC51-8FFA-4750-92F5-D191CF7C33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087173"/>
              </p:ext>
            </p:extLst>
          </p:nvPr>
        </p:nvGraphicFramePr>
        <p:xfrm>
          <a:off x="1316181" y="1718463"/>
          <a:ext cx="9809019" cy="4770288"/>
        </p:xfrm>
        <a:graphic>
          <a:graphicData uri="http://schemas.openxmlformats.org/drawingml/2006/table">
            <a:tbl>
              <a:tblPr/>
              <a:tblGrid>
                <a:gridCol w="3006437">
                  <a:extLst>
                    <a:ext uri="{9D8B030D-6E8A-4147-A177-3AD203B41FA5}">
                      <a16:colId xmlns:a16="http://schemas.microsoft.com/office/drawing/2014/main" val="4139919290"/>
                    </a:ext>
                  </a:extLst>
                </a:gridCol>
                <a:gridCol w="3384468">
                  <a:extLst>
                    <a:ext uri="{9D8B030D-6E8A-4147-A177-3AD203B41FA5}">
                      <a16:colId xmlns:a16="http://schemas.microsoft.com/office/drawing/2014/main" val="566017057"/>
                    </a:ext>
                  </a:extLst>
                </a:gridCol>
                <a:gridCol w="3418114">
                  <a:extLst>
                    <a:ext uri="{9D8B030D-6E8A-4147-A177-3AD203B41FA5}">
                      <a16:colId xmlns:a16="http://schemas.microsoft.com/office/drawing/2014/main" val="2173833075"/>
                    </a:ext>
                  </a:extLst>
                </a:gridCol>
              </a:tblGrid>
              <a:tr h="510100">
                <a:tc>
                  <a:txBody>
                    <a:bodyPr/>
                    <a:lstStyle/>
                    <a:p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Βήμα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Περιγραφή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Κύρια Εργασία / Σημεία Εστίασης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03936"/>
                  </a:ext>
                </a:extLst>
              </a:tr>
              <a:tr h="510100">
                <a:tc>
                  <a:txBody>
                    <a:bodyPr/>
                    <a:lstStyle/>
                    <a:p>
                      <a:r>
                        <a:rPr lang="el-GR" sz="16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Ανάλυση Κοινωνικού Προβλήματος</a:t>
                      </a:r>
                      <a:endParaRPr lang="el-GR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Κατανόηση και αξιολόγηση του κοινωνικού προβλήματος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Καταγραφή επιπτώσεων, αιτιολόγηση παρέμβασης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89990"/>
                  </a:ext>
                </a:extLst>
              </a:tr>
              <a:tr h="51010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Όραμα, Αποστολή &amp; Αξίες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Καθορισμός σκοπού και αρχών επιχείρησης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Σαφής διατύπωση οράματος, αξιών και αποστολής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96068"/>
                  </a:ext>
                </a:extLst>
              </a:tr>
              <a:tr h="728714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 Business Model / Canvas</a:t>
                      </a:r>
                      <a:endParaRPr lang="en-US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Σχεδιασμός επιχειρηματικού μοντέλου με κοινωνικό αντίκτυπο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Καθορισμός πελατών, δραστηριοτήτων, πόρων, εσόδων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573683"/>
                  </a:ext>
                </a:extLst>
              </a:tr>
              <a:tr h="510100">
                <a:tc>
                  <a:txBody>
                    <a:bodyPr/>
                    <a:lstStyle/>
                    <a:p>
                      <a:r>
                        <a:rPr lang="el-GR" sz="16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Στρατηγική &amp; Θεωρία Αλλαγής</a:t>
                      </a:r>
                      <a:endParaRPr lang="el-GR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Προσδιορισμός κοινωνικής αλλαγής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Μακροπρόθεσμοι στόχοι, δράσεις και στρατηγικές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17133"/>
                  </a:ext>
                </a:extLst>
              </a:tr>
              <a:tr h="728714">
                <a:tc>
                  <a:txBody>
                    <a:bodyPr/>
                    <a:lstStyle/>
                    <a:p>
                      <a:r>
                        <a:rPr lang="el-GR" sz="16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Κατευθύνσεις Διακυβέρνησης &amp; Ανθρώπινου Δυναμικού</a:t>
                      </a:r>
                      <a:endParaRPr lang="el-GR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Διοίκηση και οργανωτική κουλτούρα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Δομή ομάδας, ρόλοι, ανάπτυξη δεξιοτήτων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588862"/>
                  </a:ext>
                </a:extLst>
              </a:tr>
              <a:tr h="510100"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Χρηματοδότηση &amp; Βιωσιμότητα</a:t>
                      </a:r>
                      <a:endParaRPr lang="el-GR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Διασφάλιση οικονομικής ανθεκτικότητας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Πηγές εσόδων, επενδύσεις, βιωσιμότητα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039648"/>
                  </a:ext>
                </a:extLst>
              </a:tr>
              <a:tr h="510100">
                <a:tc>
                  <a:txBody>
                    <a:bodyPr/>
                    <a:lstStyle/>
                    <a:p>
                      <a:r>
                        <a:rPr lang="el-GR" sz="16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Δείκτες &amp; Μέτρηση Κοινωνικού Αντίκτυπου</a:t>
                      </a:r>
                      <a:endParaRPr lang="el-GR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Αξιολόγηση αποτελεσμάτων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Δείκτες αποτελεσματικότητας</a:t>
                      </a:r>
                      <a:r>
                        <a:rPr lang="en-US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l-GR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εργαλεία παρακολούθησης</a:t>
                      </a:r>
                    </a:p>
                  </a:txBody>
                  <a:tcPr marL="72871" marR="72871" marT="36436" marB="364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167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901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BC442E-B60B-49FC-861E-CAD3DEE3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200" dirty="0"/>
              <a:t>Αποτέλεσμα Ομαδικού </a:t>
            </a:r>
            <a:r>
              <a:rPr lang="en-US" sz="3200" dirty="0"/>
              <a:t>Project</a:t>
            </a:r>
            <a:endParaRPr lang="el-GR" sz="3200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ACCC5F17-21C8-49B7-B53A-F7E15CE2CD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378746"/>
              </p:ext>
            </p:extLst>
          </p:nvPr>
        </p:nvGraphicFramePr>
        <p:xfrm>
          <a:off x="1295606" y="2421065"/>
          <a:ext cx="10058400" cy="2011680"/>
        </p:xfrm>
        <a:graphic>
          <a:graphicData uri="http://schemas.openxmlformats.org/drawingml/2006/table">
            <a:tbl>
              <a:tblPr/>
              <a:tblGrid>
                <a:gridCol w="3466399">
                  <a:extLst>
                    <a:ext uri="{9D8B030D-6E8A-4147-A177-3AD203B41FA5}">
                      <a16:colId xmlns:a16="http://schemas.microsoft.com/office/drawing/2014/main" val="2342215199"/>
                    </a:ext>
                  </a:extLst>
                </a:gridCol>
                <a:gridCol w="6592001">
                  <a:extLst>
                    <a:ext uri="{9D8B030D-6E8A-4147-A177-3AD203B41FA5}">
                      <a16:colId xmlns:a16="http://schemas.microsoft.com/office/drawing/2014/main" val="3591993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Ολοκληρωμένη Κατανόηση</a:t>
                      </a:r>
                      <a:endParaRPr lang="el-G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Πώς σχεδιάζεται και λειτουργεί μια κοινωνική επιχείρηση.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831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Ικανότητα Σχεδιασμού</a:t>
                      </a:r>
                      <a:endParaRPr lang="el-GR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Από τη σύλληψη της ιδέας έως τη δημιουργία επιχειρηματικού μοντέλου με κοινωνικό αντίκτυπο.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547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Στρατηγική Σκέψη</a:t>
                      </a:r>
                      <a:endParaRPr lang="el-GR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Σχεδιασμός στρατηγικών δράσεων για κοινωνική αλλαγή και βιωσιμότητα.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332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Μετρήσιμη Αποτελεσματικότητα</a:t>
                      </a:r>
                      <a:endParaRPr lang="el-GR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Χρήση δεικτών και εργαλείων μέτρησης κοινωνικού αντίκτυπου.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324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808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81DF8F-AA4C-9CC7-053C-7FBAB84CE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5D300E-DB0D-6273-95B5-363E83DA9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67644"/>
            <a:ext cx="10429840" cy="1659467"/>
          </a:xfrm>
        </p:spPr>
        <p:txBody>
          <a:bodyPr>
            <a:normAutofit/>
          </a:bodyPr>
          <a:lstStyle/>
          <a:p>
            <a:pPr algn="ctr"/>
            <a:br>
              <a:rPr lang="el-GR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endParaRPr lang="el-GR" b="1" dirty="0">
              <a:latin typeface="Aptos" panose="020B00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A368B8-0049-110F-905F-37D9D758C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238BDF45-B9F9-0D98-F37A-BDEC614CC9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020764"/>
              </p:ext>
            </p:extLst>
          </p:nvPr>
        </p:nvGraphicFramePr>
        <p:xfrm>
          <a:off x="1359934" y="1444271"/>
          <a:ext cx="9472131" cy="3320235"/>
        </p:xfrm>
        <a:graphic>
          <a:graphicData uri="http://schemas.openxmlformats.org/drawingml/2006/table">
            <a:tbl>
              <a:tblPr>
                <a:noFill/>
                <a:tableStyleId>{B301B821-A1FF-4177-AEE7-76D212191A09}</a:tableStyleId>
              </a:tblPr>
              <a:tblGrid>
                <a:gridCol w="3397391">
                  <a:extLst>
                    <a:ext uri="{9D8B030D-6E8A-4147-A177-3AD203B41FA5}">
                      <a16:colId xmlns:a16="http://schemas.microsoft.com/office/drawing/2014/main" val="1795657970"/>
                    </a:ext>
                  </a:extLst>
                </a:gridCol>
                <a:gridCol w="6074740">
                  <a:extLst>
                    <a:ext uri="{9D8B030D-6E8A-4147-A177-3AD203B41FA5}">
                      <a16:colId xmlns:a16="http://schemas.microsoft.com/office/drawing/2014/main" val="490580629"/>
                    </a:ext>
                  </a:extLst>
                </a:gridCol>
              </a:tblGrid>
              <a:tr h="710623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l-GR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Στοιχεία Επικοινωνίας</a:t>
                      </a:r>
                      <a:endParaRPr lang="el-GR" sz="32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l-G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8156432"/>
                  </a:ext>
                </a:extLst>
              </a:tr>
              <a:tr h="652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Διδάσκουσα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Γούδη Αλεξάνδρα (Ε.ΔΙ.Π.) 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950463"/>
                  </a:ext>
                </a:extLst>
              </a:tr>
              <a:tr h="652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Τηλέφωνο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+30 6956146514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477247"/>
                  </a:ext>
                </a:extLst>
              </a:tr>
              <a:tr h="652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E-mail</a:t>
                      </a:r>
                      <a:endParaRPr lang="el-GR" sz="2400" cap="none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agoudi@upatras.gr</a:t>
                      </a:r>
                      <a:endParaRPr lang="el-GR" sz="2400" cap="none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229267"/>
                  </a:ext>
                </a:extLst>
              </a:tr>
              <a:tr h="652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 γραφείου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cap="none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Τρίτη &amp; Πέμπτη 13.00 – 15.00</a:t>
                      </a:r>
                    </a:p>
                  </a:txBody>
                  <a:tcPr marL="105648" marR="105648" marT="105648" marB="5282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91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51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702D62-A13E-455C-94E6-E441F75A0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791" y="2003189"/>
            <a:ext cx="10058400" cy="1609344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l-GR" dirty="0"/>
              <a:t>Ποιο κοινωνικό πρόβλημα </a:t>
            </a:r>
            <a:br>
              <a:rPr lang="en-US" dirty="0"/>
            </a:br>
            <a:r>
              <a:rPr lang="el-GR" dirty="0"/>
              <a:t>σας κινητοποιεί περισσότερο </a:t>
            </a:r>
            <a:br>
              <a:rPr lang="en-US" dirty="0"/>
            </a:br>
            <a:r>
              <a:rPr lang="el-GR" dirty="0"/>
              <a:t>και γιατί</a:t>
            </a:r>
            <a:r>
              <a:rPr lang="en-US" dirty="0"/>
              <a:t>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8768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Ξυλογραφία">
  <a:themeElements>
    <a:clrScheme name="Ξυλογραφία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Ξυλογραφία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Ξυλογραφί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TM03090434[[fn=Ξυλογραφία]]</Template>
  <TotalTime>1818</TotalTime>
  <Words>2378</Words>
  <Application>Microsoft Office PowerPoint</Application>
  <PresentationFormat>Ευρεία οθόνη</PresentationFormat>
  <Paragraphs>444</Paragraphs>
  <Slides>33</Slides>
  <Notes>33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9" baseType="lpstr">
      <vt:lpstr>Aptos</vt:lpstr>
      <vt:lpstr>Arial</vt:lpstr>
      <vt:lpstr>Arial Black</vt:lpstr>
      <vt:lpstr>Calibri</vt:lpstr>
      <vt:lpstr>Wingdings</vt:lpstr>
      <vt:lpstr>Ξυλογραφία</vt:lpstr>
      <vt:lpstr>Διοίκηση Κοινωνικών Επιχειρήσεων </vt:lpstr>
      <vt:lpstr>Θεματικές Ενότητες Μαθήματοςκές Ενότητες Μαθήματος</vt:lpstr>
      <vt:lpstr>Δομή μαθήματος ανά εβδομάδα</vt:lpstr>
      <vt:lpstr>Δομή μαθήματος ανά εβδομάδα</vt:lpstr>
      <vt:lpstr>Αξιολόγηση Μαθήματος</vt:lpstr>
      <vt:lpstr>Ομαδικό Project Σχεδίαση Κοινωνικής Επιχείρησης </vt:lpstr>
      <vt:lpstr>Αποτέλεσμα Ομαδικού Project</vt:lpstr>
      <vt:lpstr> </vt:lpstr>
      <vt:lpstr>Ποιο κοινωνικό πρόβλημα  σας κινητοποιεί περισσότερο  και γιατί;</vt:lpstr>
      <vt:lpstr>Παρουσίαση του PowerPoint</vt:lpstr>
      <vt:lpstr>Ο Τρίτος τομέας της οικονομίας</vt:lpstr>
      <vt:lpstr>Τι είναι κοινωνική οικονομία;</vt:lpstr>
      <vt:lpstr>Τι είναι κοινωνική επιχείρηση;</vt:lpstr>
      <vt:lpstr>Τι είναι κοινωνική επιχείρηση;</vt:lpstr>
      <vt:lpstr>Βασικές Αρχές της Κοινωνικής Επιχειρηματικότητας</vt:lpstr>
      <vt:lpstr>Ορολογία της Κοινωνικής Επιχειρηματικότητας</vt:lpstr>
      <vt:lpstr>Παρουσίαση του PowerPoint</vt:lpstr>
      <vt:lpstr>Πως θα μπορούσε να αντιμετωπιστεί ένα κοινωνικό πρόβλημα μέσω μιας κοινωνικής επιχείρησης; </vt:lpstr>
      <vt:lpstr> Κοινωνικές Επιχειρήσεις στην Ελλάδα</vt:lpstr>
      <vt:lpstr>Κοινωνικές Επιχειρήσεις στην Ευρώπη</vt:lpstr>
      <vt:lpstr>Mini case activity  Ταξινόμηση κοινωνικών επιχειρήσεων</vt:lpstr>
      <vt:lpstr>Κοινωνικές επιχειρήσεις Παραδείγματα </vt:lpstr>
      <vt:lpstr>Ευελιξία στη Νομική Μορφή </vt:lpstr>
      <vt:lpstr>Εξέλιξη της Κοινωνικής Οικονομίας </vt:lpstr>
      <vt:lpstr>4 Πυλώνες της Παραδοσιακής Κοινωνικής οικονομίας</vt:lpstr>
      <vt:lpstr>Διαφοροποιήσεις στον Ορισμό  της Κοινωνικής και Αλληλέγγυας Οικονομίας (ΚΑΛΟ) </vt:lpstr>
      <vt:lpstr>Παρουσίαση του PowerPoint</vt:lpstr>
      <vt:lpstr>Κοινωνικές Επιχειρήσεις Νομικό πλαίσιο Ελλάδα</vt:lpstr>
      <vt:lpstr>Φορείς Κοινωνικής Οικονομίας</vt:lpstr>
      <vt:lpstr>Φορείς Κοινωνικής Οικονομίας Νομικό πλαίσιο</vt:lpstr>
      <vt:lpstr>Κατηγορίες Κοινωνικών Επιχειρήσεων Νομικό πλαίσιο</vt:lpstr>
      <vt:lpstr>Κατηγορίες Κοινωνικών Επιχειρήσεων Νομικό πλαίσιο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Κοινωνικών Επιχειρήσεων</dc:title>
  <dc:creator>Γούδη Αλεξάνδρα</dc:creator>
  <cp:lastModifiedBy>Γούδη Αλεξάνδρα</cp:lastModifiedBy>
  <cp:revision>127</cp:revision>
  <cp:lastPrinted>2026-02-19T11:42:10Z</cp:lastPrinted>
  <dcterms:created xsi:type="dcterms:W3CDTF">2026-02-10T07:43:33Z</dcterms:created>
  <dcterms:modified xsi:type="dcterms:W3CDTF">2026-02-26T17:06:54Z</dcterms:modified>
</cp:coreProperties>
</file>