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1.xml" ContentType="application/vnd.openxmlformats-officedocument.presentationml.notesSlide+xml"/>
  <Override PartName="/ppt/media/image58.jpg" ContentType="image/jpg"/>
  <Override PartName="/ppt/media/image59.jpg" ContentType="image/jpg"/>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heme/themeOverride8.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6.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700" r:id="rId3"/>
    <p:sldMasterId id="2147483703" r:id="rId4"/>
  </p:sldMasterIdLst>
  <p:notesMasterIdLst>
    <p:notesMasterId r:id="rId92"/>
  </p:notesMasterIdLst>
  <p:sldIdLst>
    <p:sldId id="256" r:id="rId5"/>
    <p:sldId id="313" r:id="rId6"/>
    <p:sldId id="340" r:id="rId7"/>
    <p:sldId id="341" r:id="rId8"/>
    <p:sldId id="332" r:id="rId9"/>
    <p:sldId id="293" r:id="rId10"/>
    <p:sldId id="303" r:id="rId11"/>
    <p:sldId id="319" r:id="rId12"/>
    <p:sldId id="355" r:id="rId13"/>
    <p:sldId id="356" r:id="rId14"/>
    <p:sldId id="357" r:id="rId15"/>
    <p:sldId id="358" r:id="rId16"/>
    <p:sldId id="359" r:id="rId17"/>
    <p:sldId id="360" r:id="rId18"/>
    <p:sldId id="361" r:id="rId19"/>
    <p:sldId id="362" r:id="rId20"/>
    <p:sldId id="368" r:id="rId21"/>
    <p:sldId id="365" r:id="rId22"/>
    <p:sldId id="363" r:id="rId23"/>
    <p:sldId id="364" r:id="rId24"/>
    <p:sldId id="366" r:id="rId25"/>
    <p:sldId id="367" r:id="rId26"/>
    <p:sldId id="320" r:id="rId27"/>
    <p:sldId id="322" r:id="rId28"/>
    <p:sldId id="321" r:id="rId29"/>
    <p:sldId id="337" r:id="rId30"/>
    <p:sldId id="369" r:id="rId31"/>
    <p:sldId id="372" r:id="rId32"/>
    <p:sldId id="373" r:id="rId33"/>
    <p:sldId id="370" r:id="rId34"/>
    <p:sldId id="371" r:id="rId35"/>
    <p:sldId id="338" r:id="rId36"/>
    <p:sldId id="339" r:id="rId37"/>
    <p:sldId id="328" r:id="rId38"/>
    <p:sldId id="342" r:id="rId39"/>
    <p:sldId id="346" r:id="rId40"/>
    <p:sldId id="378" r:id="rId41"/>
    <p:sldId id="379" r:id="rId42"/>
    <p:sldId id="380" r:id="rId43"/>
    <p:sldId id="381" r:id="rId44"/>
    <p:sldId id="382" r:id="rId45"/>
    <p:sldId id="383" r:id="rId46"/>
    <p:sldId id="384" r:id="rId47"/>
    <p:sldId id="385" r:id="rId48"/>
    <p:sldId id="386" r:id="rId49"/>
    <p:sldId id="387" r:id="rId50"/>
    <p:sldId id="388" r:id="rId51"/>
    <p:sldId id="389" r:id="rId52"/>
    <p:sldId id="390" r:id="rId53"/>
    <p:sldId id="391" r:id="rId54"/>
    <p:sldId id="392" r:id="rId55"/>
    <p:sldId id="393" r:id="rId56"/>
    <p:sldId id="394" r:id="rId57"/>
    <p:sldId id="395" r:id="rId58"/>
    <p:sldId id="396" r:id="rId59"/>
    <p:sldId id="397" r:id="rId60"/>
    <p:sldId id="398" r:id="rId61"/>
    <p:sldId id="349" r:id="rId62"/>
    <p:sldId id="347" r:id="rId63"/>
    <p:sldId id="348" r:id="rId64"/>
    <p:sldId id="399" r:id="rId65"/>
    <p:sldId id="345" r:id="rId66"/>
    <p:sldId id="350" r:id="rId67"/>
    <p:sldId id="352" r:id="rId68"/>
    <p:sldId id="353" r:id="rId69"/>
    <p:sldId id="401" r:id="rId70"/>
    <p:sldId id="354" r:id="rId71"/>
    <p:sldId id="402" r:id="rId72"/>
    <p:sldId id="344" r:id="rId73"/>
    <p:sldId id="406" r:id="rId74"/>
    <p:sldId id="351" r:id="rId75"/>
    <p:sldId id="404" r:id="rId76"/>
    <p:sldId id="343" r:id="rId77"/>
    <p:sldId id="403" r:id="rId78"/>
    <p:sldId id="333" r:id="rId79"/>
    <p:sldId id="334" r:id="rId80"/>
    <p:sldId id="309" r:id="rId81"/>
    <p:sldId id="310" r:id="rId82"/>
    <p:sldId id="331" r:id="rId83"/>
    <p:sldId id="295" r:id="rId84"/>
    <p:sldId id="296" r:id="rId85"/>
    <p:sldId id="297" r:id="rId86"/>
    <p:sldId id="298" r:id="rId87"/>
    <p:sldId id="316" r:id="rId88"/>
    <p:sldId id="335" r:id="rId89"/>
    <p:sldId id="301" r:id="rId90"/>
    <p:sldId id="315" r:id="rId9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9" autoAdjust="0"/>
    <p:restoredTop sz="94608" autoAdjust="0"/>
  </p:normalViewPr>
  <p:slideViewPr>
    <p:cSldViewPr>
      <p:cViewPr varScale="1">
        <p:scale>
          <a:sx n="99" d="100"/>
          <a:sy n="99" d="100"/>
        </p:scale>
        <p:origin x="1614"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A3E69D-53F2-394B-BAB6-FBACD1D1DE5C}"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E2FD3A51-5340-B643-8343-8B860CBF3989}">
      <dgm:prSet/>
      <dgm:spPr/>
      <dgm:t>
        <a:bodyPr/>
        <a:lstStyle/>
        <a:p>
          <a:pPr rtl="0"/>
          <a:r>
            <a:rPr lang="el-GR" dirty="0" smtClean="0"/>
            <a:t>Προηγμένες</a:t>
          </a:r>
          <a:r>
            <a:rPr lang="en-US" dirty="0" smtClean="0"/>
            <a:t> (Advanced)</a:t>
          </a:r>
          <a:endParaRPr lang="en-US" dirty="0"/>
        </a:p>
      </dgm:t>
    </dgm:pt>
    <dgm:pt modelId="{C2149F62-2D19-5E4B-BF4F-BA71242A7856}" type="parTrans" cxnId="{08A2AA8E-B5AA-114B-9F5F-CADDE2CB3B43}">
      <dgm:prSet/>
      <dgm:spPr/>
      <dgm:t>
        <a:bodyPr/>
        <a:lstStyle/>
        <a:p>
          <a:endParaRPr lang="en-US"/>
        </a:p>
      </dgm:t>
    </dgm:pt>
    <dgm:pt modelId="{CA6B7D27-68A2-E442-A986-9BFD8DCF8529}" type="sibTrans" cxnId="{08A2AA8E-B5AA-114B-9F5F-CADDE2CB3B43}">
      <dgm:prSet/>
      <dgm:spPr/>
      <dgm:t>
        <a:bodyPr/>
        <a:lstStyle/>
        <a:p>
          <a:endParaRPr lang="en-US"/>
        </a:p>
      </dgm:t>
    </dgm:pt>
    <dgm:pt modelId="{3CA436CE-D1B9-E24B-8481-7CAC53EAB9A6}">
      <dgm:prSet/>
      <dgm:spPr/>
      <dgm:t>
        <a:bodyPr/>
        <a:lstStyle/>
        <a:p>
          <a:pPr rtl="0"/>
          <a:r>
            <a:rPr lang="el-GR" dirty="0" smtClean="0"/>
            <a:t>Οι επιτιθέμενοι χρησιμοποιούν μια μεγάλη γκάμα τεχνολογιών εισβολής </a:t>
          </a:r>
          <a:br>
            <a:rPr lang="el-GR" dirty="0" smtClean="0"/>
          </a:br>
          <a:r>
            <a:rPr lang="el-GR" dirty="0" smtClean="0"/>
            <a:t>και κακόβουλου λογισμικού, συμπεριλαμβανομένης της ανάπτυξης προσαρμοσμένου λογισμικού, αν αυτό κριθεί απαραίτητο</a:t>
          </a:r>
          <a:endParaRPr lang="en-US" dirty="0"/>
        </a:p>
      </dgm:t>
    </dgm:pt>
    <dgm:pt modelId="{3A147FD3-CA76-B340-AE74-A540641A86C8}" type="parTrans" cxnId="{9542FA3D-679E-E041-9F89-369ABC5CBD20}">
      <dgm:prSet/>
      <dgm:spPr/>
      <dgm:t>
        <a:bodyPr/>
        <a:lstStyle/>
        <a:p>
          <a:endParaRPr lang="en-US"/>
        </a:p>
      </dgm:t>
    </dgm:pt>
    <dgm:pt modelId="{3AE1031D-302C-E549-B1CD-1458CB531B65}" type="sibTrans" cxnId="{9542FA3D-679E-E041-9F89-369ABC5CBD20}">
      <dgm:prSet/>
      <dgm:spPr/>
      <dgm:t>
        <a:bodyPr/>
        <a:lstStyle/>
        <a:p>
          <a:endParaRPr lang="en-US"/>
        </a:p>
      </dgm:t>
    </dgm:pt>
    <dgm:pt modelId="{B6ED2587-C1E5-CC4D-88A6-2D520D88E5CD}">
      <dgm:prSet/>
      <dgm:spPr/>
      <dgm:t>
        <a:bodyPr/>
        <a:lstStyle/>
        <a:p>
          <a:pPr rtl="0"/>
          <a:r>
            <a:rPr lang="el-GR" dirty="0" smtClean="0"/>
            <a:t>Τα επιμέρους τμήματα του λογισμικού δεν είναι υποχρεωτικά προηγμένα από τεχνικής άποψης, ωστόσο είναι προσεκτικά διαλεγμένα ώστε να ταιριάζουν με τον επιλεγμένο στόχο</a:t>
          </a:r>
          <a:endParaRPr lang="en-US" dirty="0"/>
        </a:p>
      </dgm:t>
    </dgm:pt>
    <dgm:pt modelId="{681FF8FA-9B54-6D44-9359-4C2E98FD8407}" type="parTrans" cxnId="{A74DE33E-0BDC-BF42-B902-2CDFAC163CC0}">
      <dgm:prSet/>
      <dgm:spPr/>
      <dgm:t>
        <a:bodyPr/>
        <a:lstStyle/>
        <a:p>
          <a:endParaRPr lang="en-US"/>
        </a:p>
      </dgm:t>
    </dgm:pt>
    <dgm:pt modelId="{D3F6BBA6-E059-7A4A-981D-B10C445881C9}" type="sibTrans" cxnId="{A74DE33E-0BDC-BF42-B902-2CDFAC163CC0}">
      <dgm:prSet/>
      <dgm:spPr/>
      <dgm:t>
        <a:bodyPr/>
        <a:lstStyle/>
        <a:p>
          <a:endParaRPr lang="en-US"/>
        </a:p>
      </dgm:t>
    </dgm:pt>
    <dgm:pt modelId="{0A88A7AF-0374-8B46-906D-512659115FC0}">
      <dgm:prSet/>
      <dgm:spPr/>
      <dgm:t>
        <a:bodyPr/>
        <a:lstStyle/>
        <a:p>
          <a:pPr rtl="0"/>
          <a:r>
            <a:rPr lang="el-GR" dirty="0" smtClean="0"/>
            <a:t>Επίμονες</a:t>
          </a:r>
          <a:r>
            <a:rPr lang="en-US" dirty="0" smtClean="0"/>
            <a:t> (Persistent)</a:t>
          </a:r>
          <a:endParaRPr lang="en-US" dirty="0"/>
        </a:p>
      </dgm:t>
    </dgm:pt>
    <dgm:pt modelId="{557C851F-055E-AF49-8078-53CA0E52DD02}" type="parTrans" cxnId="{626494F5-77BC-DA46-9EDD-50B0B8116231}">
      <dgm:prSet/>
      <dgm:spPr/>
      <dgm:t>
        <a:bodyPr/>
        <a:lstStyle/>
        <a:p>
          <a:endParaRPr lang="en-US"/>
        </a:p>
      </dgm:t>
    </dgm:pt>
    <dgm:pt modelId="{C2FB217E-FD39-414B-B73C-CA2BDB32EE91}" type="sibTrans" cxnId="{626494F5-77BC-DA46-9EDD-50B0B8116231}">
      <dgm:prSet/>
      <dgm:spPr/>
      <dgm:t>
        <a:bodyPr/>
        <a:lstStyle/>
        <a:p>
          <a:endParaRPr lang="en-US"/>
        </a:p>
      </dgm:t>
    </dgm:pt>
    <dgm:pt modelId="{6E4A29CA-1B8C-3C4D-81AE-C381E0978AF9}">
      <dgm:prSet/>
      <dgm:spPr/>
      <dgm:t>
        <a:bodyPr/>
        <a:lstStyle/>
        <a:p>
          <a:pPr rtl="0"/>
          <a:r>
            <a:rPr lang="el-GR" dirty="0" smtClean="0"/>
            <a:t>Οι επιθέσεις εξαπολύονται με αμείωτη ένταση και για μεγάλο χρονικό διάστημα εναντίον του επιλεγμένου στόχου ώστε να μεγιστοποιηθεί η πιθανότητα επιτυχίας</a:t>
          </a:r>
          <a:endParaRPr lang="en-US" dirty="0"/>
        </a:p>
      </dgm:t>
    </dgm:pt>
    <dgm:pt modelId="{D13AA011-0421-9242-BB67-F3F0DD646F55}" type="parTrans" cxnId="{A79069C4-8DA2-3043-BC87-E4A0AF0FE3FC}">
      <dgm:prSet/>
      <dgm:spPr/>
      <dgm:t>
        <a:bodyPr/>
        <a:lstStyle/>
        <a:p>
          <a:endParaRPr lang="en-US"/>
        </a:p>
      </dgm:t>
    </dgm:pt>
    <dgm:pt modelId="{4B419F2F-5C8C-834C-B1D2-8DEEADA09C2D}" type="sibTrans" cxnId="{A79069C4-8DA2-3043-BC87-E4A0AF0FE3FC}">
      <dgm:prSet/>
      <dgm:spPr/>
      <dgm:t>
        <a:bodyPr/>
        <a:lstStyle/>
        <a:p>
          <a:endParaRPr lang="en-US"/>
        </a:p>
      </dgm:t>
    </dgm:pt>
    <dgm:pt modelId="{4FF23A1B-5410-1C4E-8E50-5C498C09101B}">
      <dgm:prSet/>
      <dgm:spPr/>
      <dgm:t>
        <a:bodyPr/>
        <a:lstStyle/>
        <a:p>
          <a:pPr rtl="0"/>
          <a:r>
            <a:rPr lang="el-GR" dirty="0" smtClean="0"/>
            <a:t>Μπορεί να εφαρμοστούν σταδιακά διάφορες επιθέσεις μέχρι να παραβιαστεί ο στόχος</a:t>
          </a:r>
          <a:endParaRPr lang="en-US" dirty="0"/>
        </a:p>
      </dgm:t>
    </dgm:pt>
    <dgm:pt modelId="{ADF25711-F1A7-3546-8BC8-8ADC9CB76D6C}" type="parTrans" cxnId="{F274ADE1-8AC1-2344-B589-F5F26B199693}">
      <dgm:prSet/>
      <dgm:spPr/>
      <dgm:t>
        <a:bodyPr/>
        <a:lstStyle/>
        <a:p>
          <a:endParaRPr lang="en-US"/>
        </a:p>
      </dgm:t>
    </dgm:pt>
    <dgm:pt modelId="{AAC1A7AF-6D59-704E-B253-97A8037D1E57}" type="sibTrans" cxnId="{F274ADE1-8AC1-2344-B589-F5F26B199693}">
      <dgm:prSet/>
      <dgm:spPr/>
      <dgm:t>
        <a:bodyPr/>
        <a:lstStyle/>
        <a:p>
          <a:endParaRPr lang="en-US"/>
        </a:p>
      </dgm:t>
    </dgm:pt>
    <dgm:pt modelId="{8C0E7C4C-6E76-EF45-AC75-FF3EEF3FBAB5}">
      <dgm:prSet/>
      <dgm:spPr/>
      <dgm:t>
        <a:bodyPr/>
        <a:lstStyle/>
        <a:p>
          <a:pPr rtl="0"/>
          <a:r>
            <a:rPr lang="el-GR" dirty="0" smtClean="0"/>
            <a:t>Απειλές</a:t>
          </a:r>
          <a:r>
            <a:rPr lang="en-US" dirty="0" smtClean="0"/>
            <a:t> (Threats)</a:t>
          </a:r>
          <a:endParaRPr lang="en-US" dirty="0"/>
        </a:p>
      </dgm:t>
    </dgm:pt>
    <dgm:pt modelId="{352A1F0B-6B64-6841-B43A-4BA65BC0DB42}" type="parTrans" cxnId="{A839E688-4243-F64F-A6A1-F1B84F0DD5CC}">
      <dgm:prSet/>
      <dgm:spPr/>
      <dgm:t>
        <a:bodyPr/>
        <a:lstStyle/>
        <a:p>
          <a:endParaRPr lang="en-US"/>
        </a:p>
      </dgm:t>
    </dgm:pt>
    <dgm:pt modelId="{BBF003AA-7406-3645-922E-9FDB0755CFE9}" type="sibTrans" cxnId="{A839E688-4243-F64F-A6A1-F1B84F0DD5CC}">
      <dgm:prSet/>
      <dgm:spPr/>
      <dgm:t>
        <a:bodyPr/>
        <a:lstStyle/>
        <a:p>
          <a:endParaRPr lang="en-US"/>
        </a:p>
      </dgm:t>
    </dgm:pt>
    <dgm:pt modelId="{BB54007A-11C9-2141-91E5-FE7FF25D66A2}">
      <dgm:prSet/>
      <dgm:spPr/>
      <dgm:t>
        <a:bodyPr/>
        <a:lstStyle/>
        <a:p>
          <a:pPr rtl="0"/>
          <a:r>
            <a:rPr lang="el-GR" dirty="0" smtClean="0"/>
            <a:t>Οι απειλές για τους επιλεγμένους στόχους είναι το αποτέλεσμα της πρόθεσης </a:t>
          </a:r>
          <a:br>
            <a:rPr lang="el-GR" dirty="0" smtClean="0"/>
          </a:br>
          <a:r>
            <a:rPr lang="el-GR" dirty="0" smtClean="0"/>
            <a:t>των οργανωμένων, ικανών και καλά χρηματοδοτούμενων επιτιθέμενων </a:t>
          </a:r>
          <a:br>
            <a:rPr lang="el-GR" dirty="0" smtClean="0"/>
          </a:br>
          <a:r>
            <a:rPr lang="el-GR" dirty="0" smtClean="0"/>
            <a:t>να παραβιάσουν τους ειδικά επιλεγμένους στόχους τους</a:t>
          </a:r>
          <a:endParaRPr lang="en-US" dirty="0"/>
        </a:p>
      </dgm:t>
    </dgm:pt>
    <dgm:pt modelId="{9803FEB2-F9EE-F74D-8891-AB5CDF77CFE8}" type="parTrans" cxnId="{5FF5E523-9BED-8E45-A314-EFB8AC301880}">
      <dgm:prSet/>
      <dgm:spPr/>
      <dgm:t>
        <a:bodyPr/>
        <a:lstStyle/>
        <a:p>
          <a:endParaRPr lang="en-US"/>
        </a:p>
      </dgm:t>
    </dgm:pt>
    <dgm:pt modelId="{F6F19079-48DC-F641-A782-D99119A5DBB0}" type="sibTrans" cxnId="{5FF5E523-9BED-8E45-A314-EFB8AC301880}">
      <dgm:prSet/>
      <dgm:spPr/>
      <dgm:t>
        <a:bodyPr/>
        <a:lstStyle/>
        <a:p>
          <a:endParaRPr lang="en-US"/>
        </a:p>
      </dgm:t>
    </dgm:pt>
    <dgm:pt modelId="{AA2A83ED-76F5-7E45-B874-F61D52A1A299}">
      <dgm:prSet/>
      <dgm:spPr/>
      <dgm:t>
        <a:bodyPr/>
        <a:lstStyle/>
        <a:p>
          <a:pPr rtl="0"/>
          <a:r>
            <a:rPr lang="el-GR" dirty="0" smtClean="0"/>
            <a:t>Η ενεργή συμμετοχή του ανθρώπινου παράγοντα στη διαδικασία αυξάνει πολύ το επίπεδο της απειλής σε σύγκριση με το επίπεδο απειλών που προκύπτουν από αυτοματοποιημένα εργαλεία επίθεσης, καθώς και την πιθανότητα επιτυχούς έκβασης της επίθεσης</a:t>
          </a:r>
          <a:endParaRPr lang="en-US" dirty="0"/>
        </a:p>
      </dgm:t>
    </dgm:pt>
    <dgm:pt modelId="{EC275140-324B-924D-A2B9-B130BA705461}" type="parTrans" cxnId="{65800F0E-7C98-7B4C-A6B0-EC2801A6CA2B}">
      <dgm:prSet/>
      <dgm:spPr/>
      <dgm:t>
        <a:bodyPr/>
        <a:lstStyle/>
        <a:p>
          <a:endParaRPr lang="en-US"/>
        </a:p>
      </dgm:t>
    </dgm:pt>
    <dgm:pt modelId="{61E5E567-1F9C-8841-B9D9-3CCDEBDD1716}" type="sibTrans" cxnId="{65800F0E-7C98-7B4C-A6B0-EC2801A6CA2B}">
      <dgm:prSet/>
      <dgm:spPr/>
      <dgm:t>
        <a:bodyPr/>
        <a:lstStyle/>
        <a:p>
          <a:endParaRPr lang="en-US"/>
        </a:p>
      </dgm:t>
    </dgm:pt>
    <dgm:pt modelId="{CA10EAC4-2EAF-5247-9ECF-64CBC8E4E7D2}" type="pres">
      <dgm:prSet presAssocID="{6DA3E69D-53F2-394B-BAB6-FBACD1D1DE5C}" presName="linear" presStyleCnt="0">
        <dgm:presLayoutVars>
          <dgm:animLvl val="lvl"/>
          <dgm:resizeHandles val="exact"/>
        </dgm:presLayoutVars>
      </dgm:prSet>
      <dgm:spPr/>
      <dgm:t>
        <a:bodyPr/>
        <a:lstStyle/>
        <a:p>
          <a:endParaRPr lang="en-US"/>
        </a:p>
      </dgm:t>
    </dgm:pt>
    <dgm:pt modelId="{66288826-63A0-1441-9E9D-631DD7B384D9}" type="pres">
      <dgm:prSet presAssocID="{E2FD3A51-5340-B643-8343-8B860CBF3989}" presName="parentText" presStyleLbl="node1" presStyleIdx="0" presStyleCnt="3">
        <dgm:presLayoutVars>
          <dgm:chMax val="0"/>
          <dgm:bulletEnabled val="1"/>
        </dgm:presLayoutVars>
      </dgm:prSet>
      <dgm:spPr/>
      <dgm:t>
        <a:bodyPr/>
        <a:lstStyle/>
        <a:p>
          <a:endParaRPr lang="en-US"/>
        </a:p>
      </dgm:t>
    </dgm:pt>
    <dgm:pt modelId="{C59AD606-85C1-2249-86F0-2CF0B3E6F71A}" type="pres">
      <dgm:prSet presAssocID="{E2FD3A51-5340-B643-8343-8B860CBF3989}" presName="childText" presStyleLbl="revTx" presStyleIdx="0" presStyleCnt="3">
        <dgm:presLayoutVars>
          <dgm:bulletEnabled val="1"/>
        </dgm:presLayoutVars>
      </dgm:prSet>
      <dgm:spPr/>
      <dgm:t>
        <a:bodyPr/>
        <a:lstStyle/>
        <a:p>
          <a:endParaRPr lang="en-US"/>
        </a:p>
      </dgm:t>
    </dgm:pt>
    <dgm:pt modelId="{17B6E487-2F39-E444-B985-876526B9210F}" type="pres">
      <dgm:prSet presAssocID="{0A88A7AF-0374-8B46-906D-512659115FC0}" presName="parentText" presStyleLbl="node1" presStyleIdx="1" presStyleCnt="3">
        <dgm:presLayoutVars>
          <dgm:chMax val="0"/>
          <dgm:bulletEnabled val="1"/>
        </dgm:presLayoutVars>
      </dgm:prSet>
      <dgm:spPr/>
      <dgm:t>
        <a:bodyPr/>
        <a:lstStyle/>
        <a:p>
          <a:endParaRPr lang="en-US"/>
        </a:p>
      </dgm:t>
    </dgm:pt>
    <dgm:pt modelId="{6B94109F-B88D-8743-A3A1-745D687F4B28}" type="pres">
      <dgm:prSet presAssocID="{0A88A7AF-0374-8B46-906D-512659115FC0}" presName="childText" presStyleLbl="revTx" presStyleIdx="1" presStyleCnt="3">
        <dgm:presLayoutVars>
          <dgm:bulletEnabled val="1"/>
        </dgm:presLayoutVars>
      </dgm:prSet>
      <dgm:spPr/>
      <dgm:t>
        <a:bodyPr/>
        <a:lstStyle/>
        <a:p>
          <a:endParaRPr lang="en-US"/>
        </a:p>
      </dgm:t>
    </dgm:pt>
    <dgm:pt modelId="{45F715EC-1873-4C48-B819-45CF7B29EB72}" type="pres">
      <dgm:prSet presAssocID="{8C0E7C4C-6E76-EF45-AC75-FF3EEF3FBAB5}" presName="parentText" presStyleLbl="node1" presStyleIdx="2" presStyleCnt="3">
        <dgm:presLayoutVars>
          <dgm:chMax val="0"/>
          <dgm:bulletEnabled val="1"/>
        </dgm:presLayoutVars>
      </dgm:prSet>
      <dgm:spPr/>
      <dgm:t>
        <a:bodyPr/>
        <a:lstStyle/>
        <a:p>
          <a:endParaRPr lang="en-US"/>
        </a:p>
      </dgm:t>
    </dgm:pt>
    <dgm:pt modelId="{E952B7FB-A9DA-0C43-87E5-CB0BE3A3AFD0}" type="pres">
      <dgm:prSet presAssocID="{8C0E7C4C-6E76-EF45-AC75-FF3EEF3FBAB5}" presName="childText" presStyleLbl="revTx" presStyleIdx="2" presStyleCnt="3">
        <dgm:presLayoutVars>
          <dgm:bulletEnabled val="1"/>
        </dgm:presLayoutVars>
      </dgm:prSet>
      <dgm:spPr/>
      <dgm:t>
        <a:bodyPr/>
        <a:lstStyle/>
        <a:p>
          <a:endParaRPr lang="en-US"/>
        </a:p>
      </dgm:t>
    </dgm:pt>
  </dgm:ptLst>
  <dgm:cxnLst>
    <dgm:cxn modelId="{A79069C4-8DA2-3043-BC87-E4A0AF0FE3FC}" srcId="{0A88A7AF-0374-8B46-906D-512659115FC0}" destId="{6E4A29CA-1B8C-3C4D-81AE-C381E0978AF9}" srcOrd="0" destOrd="0" parTransId="{D13AA011-0421-9242-BB67-F3F0DD646F55}" sibTransId="{4B419F2F-5C8C-834C-B1D2-8DEEADA09C2D}"/>
    <dgm:cxn modelId="{821BE66C-5912-6344-9C40-E4A18BD69FBD}" type="presOf" srcId="{4FF23A1B-5410-1C4E-8E50-5C498C09101B}" destId="{6B94109F-B88D-8743-A3A1-745D687F4B28}" srcOrd="0" destOrd="1" presId="urn:microsoft.com/office/officeart/2005/8/layout/vList2"/>
    <dgm:cxn modelId="{B6FE5F78-5D94-2748-AEF1-B8AE28ACC3F0}" type="presOf" srcId="{BB54007A-11C9-2141-91E5-FE7FF25D66A2}" destId="{E952B7FB-A9DA-0C43-87E5-CB0BE3A3AFD0}" srcOrd="0" destOrd="0" presId="urn:microsoft.com/office/officeart/2005/8/layout/vList2"/>
    <dgm:cxn modelId="{6A9729CD-0C06-6649-BFB3-F579B7335B32}" type="presOf" srcId="{8C0E7C4C-6E76-EF45-AC75-FF3EEF3FBAB5}" destId="{45F715EC-1873-4C48-B819-45CF7B29EB72}" srcOrd="0" destOrd="0" presId="urn:microsoft.com/office/officeart/2005/8/layout/vList2"/>
    <dgm:cxn modelId="{9542FA3D-679E-E041-9F89-369ABC5CBD20}" srcId="{E2FD3A51-5340-B643-8343-8B860CBF3989}" destId="{3CA436CE-D1B9-E24B-8481-7CAC53EAB9A6}" srcOrd="0" destOrd="0" parTransId="{3A147FD3-CA76-B340-AE74-A540641A86C8}" sibTransId="{3AE1031D-302C-E549-B1CD-1458CB531B65}"/>
    <dgm:cxn modelId="{09555E91-67E4-DB43-B523-2C19AB5766FE}" type="presOf" srcId="{3CA436CE-D1B9-E24B-8481-7CAC53EAB9A6}" destId="{C59AD606-85C1-2249-86F0-2CF0B3E6F71A}" srcOrd="0" destOrd="0" presId="urn:microsoft.com/office/officeart/2005/8/layout/vList2"/>
    <dgm:cxn modelId="{E5B7702D-742A-A942-BA59-0F1BE76B53D9}" type="presOf" srcId="{AA2A83ED-76F5-7E45-B874-F61D52A1A299}" destId="{E952B7FB-A9DA-0C43-87E5-CB0BE3A3AFD0}" srcOrd="0" destOrd="1" presId="urn:microsoft.com/office/officeart/2005/8/layout/vList2"/>
    <dgm:cxn modelId="{5FF5E523-9BED-8E45-A314-EFB8AC301880}" srcId="{8C0E7C4C-6E76-EF45-AC75-FF3EEF3FBAB5}" destId="{BB54007A-11C9-2141-91E5-FE7FF25D66A2}" srcOrd="0" destOrd="0" parTransId="{9803FEB2-F9EE-F74D-8891-AB5CDF77CFE8}" sibTransId="{F6F19079-48DC-F641-A782-D99119A5DBB0}"/>
    <dgm:cxn modelId="{A839E688-4243-F64F-A6A1-F1B84F0DD5CC}" srcId="{6DA3E69D-53F2-394B-BAB6-FBACD1D1DE5C}" destId="{8C0E7C4C-6E76-EF45-AC75-FF3EEF3FBAB5}" srcOrd="2" destOrd="0" parTransId="{352A1F0B-6B64-6841-B43A-4BA65BC0DB42}" sibTransId="{BBF003AA-7406-3645-922E-9FDB0755CFE9}"/>
    <dgm:cxn modelId="{B868C792-D9C5-9D40-A8CA-FB1B49AAFBD4}" type="presOf" srcId="{6DA3E69D-53F2-394B-BAB6-FBACD1D1DE5C}" destId="{CA10EAC4-2EAF-5247-9ECF-64CBC8E4E7D2}" srcOrd="0" destOrd="0" presId="urn:microsoft.com/office/officeart/2005/8/layout/vList2"/>
    <dgm:cxn modelId="{7FFD7A6A-2079-0B48-A1CF-198C97C2BBD7}" type="presOf" srcId="{E2FD3A51-5340-B643-8343-8B860CBF3989}" destId="{66288826-63A0-1441-9E9D-631DD7B384D9}" srcOrd="0" destOrd="0" presId="urn:microsoft.com/office/officeart/2005/8/layout/vList2"/>
    <dgm:cxn modelId="{65800F0E-7C98-7B4C-A6B0-EC2801A6CA2B}" srcId="{8C0E7C4C-6E76-EF45-AC75-FF3EEF3FBAB5}" destId="{AA2A83ED-76F5-7E45-B874-F61D52A1A299}" srcOrd="1" destOrd="0" parTransId="{EC275140-324B-924D-A2B9-B130BA705461}" sibTransId="{61E5E567-1F9C-8841-B9D9-3CCDEBDD1716}"/>
    <dgm:cxn modelId="{68F39DCF-7952-8949-84C1-C3503F8023B6}" type="presOf" srcId="{B6ED2587-C1E5-CC4D-88A6-2D520D88E5CD}" destId="{C59AD606-85C1-2249-86F0-2CF0B3E6F71A}" srcOrd="0" destOrd="1" presId="urn:microsoft.com/office/officeart/2005/8/layout/vList2"/>
    <dgm:cxn modelId="{127816AE-9210-5646-A351-7F972F6F0FDE}" type="presOf" srcId="{0A88A7AF-0374-8B46-906D-512659115FC0}" destId="{17B6E487-2F39-E444-B985-876526B9210F}" srcOrd="0" destOrd="0" presId="urn:microsoft.com/office/officeart/2005/8/layout/vList2"/>
    <dgm:cxn modelId="{626494F5-77BC-DA46-9EDD-50B0B8116231}" srcId="{6DA3E69D-53F2-394B-BAB6-FBACD1D1DE5C}" destId="{0A88A7AF-0374-8B46-906D-512659115FC0}" srcOrd="1" destOrd="0" parTransId="{557C851F-055E-AF49-8078-53CA0E52DD02}" sibTransId="{C2FB217E-FD39-414B-B73C-CA2BDB32EE91}"/>
    <dgm:cxn modelId="{824C49BF-9D15-7E46-A64F-050BCEF34F4D}" type="presOf" srcId="{6E4A29CA-1B8C-3C4D-81AE-C381E0978AF9}" destId="{6B94109F-B88D-8743-A3A1-745D687F4B28}" srcOrd="0" destOrd="0" presId="urn:microsoft.com/office/officeart/2005/8/layout/vList2"/>
    <dgm:cxn modelId="{F274ADE1-8AC1-2344-B589-F5F26B199693}" srcId="{0A88A7AF-0374-8B46-906D-512659115FC0}" destId="{4FF23A1B-5410-1C4E-8E50-5C498C09101B}" srcOrd="1" destOrd="0" parTransId="{ADF25711-F1A7-3546-8BC8-8ADC9CB76D6C}" sibTransId="{AAC1A7AF-6D59-704E-B253-97A8037D1E57}"/>
    <dgm:cxn modelId="{A74DE33E-0BDC-BF42-B902-2CDFAC163CC0}" srcId="{E2FD3A51-5340-B643-8343-8B860CBF3989}" destId="{B6ED2587-C1E5-CC4D-88A6-2D520D88E5CD}" srcOrd="1" destOrd="0" parTransId="{681FF8FA-9B54-6D44-9359-4C2E98FD8407}" sibTransId="{D3F6BBA6-E059-7A4A-981D-B10C445881C9}"/>
    <dgm:cxn modelId="{08A2AA8E-B5AA-114B-9F5F-CADDE2CB3B43}" srcId="{6DA3E69D-53F2-394B-BAB6-FBACD1D1DE5C}" destId="{E2FD3A51-5340-B643-8343-8B860CBF3989}" srcOrd="0" destOrd="0" parTransId="{C2149F62-2D19-5E4B-BF4F-BA71242A7856}" sibTransId="{CA6B7D27-68A2-E442-A986-9BFD8DCF8529}"/>
    <dgm:cxn modelId="{FCFFC76D-7096-BC4C-BF24-0FA9C10498F9}" type="presParOf" srcId="{CA10EAC4-2EAF-5247-9ECF-64CBC8E4E7D2}" destId="{66288826-63A0-1441-9E9D-631DD7B384D9}" srcOrd="0" destOrd="0" presId="urn:microsoft.com/office/officeart/2005/8/layout/vList2"/>
    <dgm:cxn modelId="{8AF1AE45-7839-DD48-BC69-64AF1F1FBB75}" type="presParOf" srcId="{CA10EAC4-2EAF-5247-9ECF-64CBC8E4E7D2}" destId="{C59AD606-85C1-2249-86F0-2CF0B3E6F71A}" srcOrd="1" destOrd="0" presId="urn:microsoft.com/office/officeart/2005/8/layout/vList2"/>
    <dgm:cxn modelId="{C1595750-B41F-7444-8A7B-FA04FF00D791}" type="presParOf" srcId="{CA10EAC4-2EAF-5247-9ECF-64CBC8E4E7D2}" destId="{17B6E487-2F39-E444-B985-876526B9210F}" srcOrd="2" destOrd="0" presId="urn:microsoft.com/office/officeart/2005/8/layout/vList2"/>
    <dgm:cxn modelId="{E29F6A7B-F398-604D-9DC4-5E524ED960DA}" type="presParOf" srcId="{CA10EAC4-2EAF-5247-9ECF-64CBC8E4E7D2}" destId="{6B94109F-B88D-8743-A3A1-745D687F4B28}" srcOrd="3" destOrd="0" presId="urn:microsoft.com/office/officeart/2005/8/layout/vList2"/>
    <dgm:cxn modelId="{48FFB3A9-351B-AF4A-8729-B20DC13A0CE5}" type="presParOf" srcId="{CA10EAC4-2EAF-5247-9ECF-64CBC8E4E7D2}" destId="{45F715EC-1873-4C48-B819-45CF7B29EB72}" srcOrd="4" destOrd="0" presId="urn:microsoft.com/office/officeart/2005/8/layout/vList2"/>
    <dgm:cxn modelId="{C1B35073-E328-7D43-93C2-1CE153CE5744}" type="presParOf" srcId="{CA10EAC4-2EAF-5247-9ECF-64CBC8E4E7D2}" destId="{E952B7FB-A9DA-0C43-87E5-CB0BE3A3AFD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88826-63A0-1441-9E9D-631DD7B384D9}">
      <dsp:nvSpPr>
        <dsp:cNvPr id="0" name=""/>
        <dsp:cNvSpPr/>
      </dsp:nvSpPr>
      <dsp:spPr>
        <a:xfrm>
          <a:off x="0" y="145099"/>
          <a:ext cx="8229600" cy="51761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l-GR" sz="2200" kern="1200" dirty="0" smtClean="0"/>
            <a:t>Προηγμένες</a:t>
          </a:r>
          <a:r>
            <a:rPr lang="en-US" sz="2200" kern="1200" dirty="0" smtClean="0"/>
            <a:t> (Advanced)</a:t>
          </a:r>
          <a:endParaRPr lang="en-US" sz="2200" kern="1200" dirty="0"/>
        </a:p>
      </dsp:txBody>
      <dsp:txXfrm>
        <a:off x="25268" y="170367"/>
        <a:ext cx="8179064" cy="467079"/>
      </dsp:txXfrm>
    </dsp:sp>
    <dsp:sp modelId="{C59AD606-85C1-2249-86F0-2CF0B3E6F71A}">
      <dsp:nvSpPr>
        <dsp:cNvPr id="0" name=""/>
        <dsp:cNvSpPr/>
      </dsp:nvSpPr>
      <dsp:spPr>
        <a:xfrm>
          <a:off x="0" y="662714"/>
          <a:ext cx="8229600" cy="1206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l-GR" sz="1700" kern="1200" dirty="0" smtClean="0"/>
            <a:t>Οι επιτιθέμενοι χρησιμοποιούν μια μεγάλη γκάμα τεχνολογιών εισβολής </a:t>
          </a:r>
          <a:br>
            <a:rPr lang="el-GR" sz="1700" kern="1200" dirty="0" smtClean="0"/>
          </a:br>
          <a:r>
            <a:rPr lang="el-GR" sz="1700" kern="1200" dirty="0" smtClean="0"/>
            <a:t>και κακόβουλου λογισμικού, συμπεριλαμβανομένης της ανάπτυξης προσαρμοσμένου λογισμικού, αν αυτό κριθεί απαραίτητο</a:t>
          </a:r>
          <a:endParaRPr lang="en-US" sz="1700" kern="1200" dirty="0"/>
        </a:p>
        <a:p>
          <a:pPr marL="171450" lvl="1" indent="-171450" algn="l" defTabSz="755650" rtl="0">
            <a:lnSpc>
              <a:spcPct val="90000"/>
            </a:lnSpc>
            <a:spcBef>
              <a:spcPct val="0"/>
            </a:spcBef>
            <a:spcAft>
              <a:spcPct val="20000"/>
            </a:spcAft>
            <a:buChar char="••"/>
          </a:pPr>
          <a:r>
            <a:rPr lang="el-GR" sz="1700" kern="1200" dirty="0" smtClean="0"/>
            <a:t>Τα επιμέρους τμήματα του λογισμικού δεν είναι υποχρεωτικά προηγμένα από τεχνικής άποψης, ωστόσο είναι προσεκτικά διαλεγμένα ώστε να ταιριάζουν με τον επιλεγμένο στόχο</a:t>
          </a:r>
          <a:endParaRPr lang="en-US" sz="1700" kern="1200" dirty="0"/>
        </a:p>
      </dsp:txBody>
      <dsp:txXfrm>
        <a:off x="0" y="662714"/>
        <a:ext cx="8229600" cy="1206810"/>
      </dsp:txXfrm>
    </dsp:sp>
    <dsp:sp modelId="{17B6E487-2F39-E444-B985-876526B9210F}">
      <dsp:nvSpPr>
        <dsp:cNvPr id="0" name=""/>
        <dsp:cNvSpPr/>
      </dsp:nvSpPr>
      <dsp:spPr>
        <a:xfrm>
          <a:off x="0" y="1869524"/>
          <a:ext cx="8229600" cy="51761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l-GR" sz="2200" kern="1200" dirty="0" smtClean="0"/>
            <a:t>Επίμονες</a:t>
          </a:r>
          <a:r>
            <a:rPr lang="en-US" sz="2200" kern="1200" dirty="0" smtClean="0"/>
            <a:t> (Persistent)</a:t>
          </a:r>
          <a:endParaRPr lang="en-US" sz="2200" kern="1200" dirty="0"/>
        </a:p>
      </dsp:txBody>
      <dsp:txXfrm>
        <a:off x="25268" y="1894792"/>
        <a:ext cx="8179064" cy="467079"/>
      </dsp:txXfrm>
    </dsp:sp>
    <dsp:sp modelId="{6B94109F-B88D-8743-A3A1-745D687F4B28}">
      <dsp:nvSpPr>
        <dsp:cNvPr id="0" name=""/>
        <dsp:cNvSpPr/>
      </dsp:nvSpPr>
      <dsp:spPr>
        <a:xfrm>
          <a:off x="0" y="2387139"/>
          <a:ext cx="8229600" cy="774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l-GR" sz="1700" kern="1200" dirty="0" smtClean="0"/>
            <a:t>Οι επιθέσεις εξαπολύονται με αμείωτη ένταση και για μεγάλο χρονικό διάστημα εναντίον του επιλεγμένου στόχου ώστε να μεγιστοποιηθεί η πιθανότητα επιτυχίας</a:t>
          </a:r>
          <a:endParaRPr lang="en-US" sz="1700" kern="1200" dirty="0"/>
        </a:p>
        <a:p>
          <a:pPr marL="171450" lvl="1" indent="-171450" algn="l" defTabSz="755650" rtl="0">
            <a:lnSpc>
              <a:spcPct val="90000"/>
            </a:lnSpc>
            <a:spcBef>
              <a:spcPct val="0"/>
            </a:spcBef>
            <a:spcAft>
              <a:spcPct val="20000"/>
            </a:spcAft>
            <a:buChar char="••"/>
          </a:pPr>
          <a:r>
            <a:rPr lang="el-GR" sz="1700" kern="1200" dirty="0" smtClean="0"/>
            <a:t>Μπορεί να εφαρμοστούν σταδιακά διάφορες επιθέσεις μέχρι να παραβιαστεί ο στόχος</a:t>
          </a:r>
          <a:endParaRPr lang="en-US" sz="1700" kern="1200" dirty="0"/>
        </a:p>
      </dsp:txBody>
      <dsp:txXfrm>
        <a:off x="0" y="2387139"/>
        <a:ext cx="8229600" cy="774180"/>
      </dsp:txXfrm>
    </dsp:sp>
    <dsp:sp modelId="{45F715EC-1873-4C48-B819-45CF7B29EB72}">
      <dsp:nvSpPr>
        <dsp:cNvPr id="0" name=""/>
        <dsp:cNvSpPr/>
      </dsp:nvSpPr>
      <dsp:spPr>
        <a:xfrm>
          <a:off x="0" y="3161319"/>
          <a:ext cx="8229600" cy="51761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l-GR" sz="2200" kern="1200" dirty="0" smtClean="0"/>
            <a:t>Απειλές</a:t>
          </a:r>
          <a:r>
            <a:rPr lang="en-US" sz="2200" kern="1200" dirty="0" smtClean="0"/>
            <a:t> (Threats)</a:t>
          </a:r>
          <a:endParaRPr lang="en-US" sz="2200" kern="1200" dirty="0"/>
        </a:p>
      </dsp:txBody>
      <dsp:txXfrm>
        <a:off x="25268" y="3186587"/>
        <a:ext cx="8179064" cy="467079"/>
      </dsp:txXfrm>
    </dsp:sp>
    <dsp:sp modelId="{E952B7FB-A9DA-0C43-87E5-CB0BE3A3AFD0}">
      <dsp:nvSpPr>
        <dsp:cNvPr id="0" name=""/>
        <dsp:cNvSpPr/>
      </dsp:nvSpPr>
      <dsp:spPr>
        <a:xfrm>
          <a:off x="0" y="3678934"/>
          <a:ext cx="8229600" cy="1434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l-GR" sz="1700" kern="1200" dirty="0" smtClean="0"/>
            <a:t>Οι απειλές για τους επιλεγμένους στόχους είναι το αποτέλεσμα της πρόθεσης </a:t>
          </a:r>
          <a:br>
            <a:rPr lang="el-GR" sz="1700" kern="1200" dirty="0" smtClean="0"/>
          </a:br>
          <a:r>
            <a:rPr lang="el-GR" sz="1700" kern="1200" dirty="0" smtClean="0"/>
            <a:t>των οργανωμένων, ικανών και καλά χρηματοδοτούμενων επιτιθέμενων </a:t>
          </a:r>
          <a:br>
            <a:rPr lang="el-GR" sz="1700" kern="1200" dirty="0" smtClean="0"/>
          </a:br>
          <a:r>
            <a:rPr lang="el-GR" sz="1700" kern="1200" dirty="0" smtClean="0"/>
            <a:t>να παραβιάσουν τους ειδικά επιλεγμένους στόχους τους</a:t>
          </a:r>
          <a:endParaRPr lang="en-US" sz="1700" kern="1200" dirty="0"/>
        </a:p>
        <a:p>
          <a:pPr marL="171450" lvl="1" indent="-171450" algn="l" defTabSz="755650" rtl="0">
            <a:lnSpc>
              <a:spcPct val="90000"/>
            </a:lnSpc>
            <a:spcBef>
              <a:spcPct val="0"/>
            </a:spcBef>
            <a:spcAft>
              <a:spcPct val="20000"/>
            </a:spcAft>
            <a:buChar char="••"/>
          </a:pPr>
          <a:r>
            <a:rPr lang="el-GR" sz="1700" kern="1200" dirty="0" smtClean="0"/>
            <a:t>Η ενεργή συμμετοχή του ανθρώπινου παράγοντα στη διαδικασία αυξάνει πολύ το επίπεδο της απειλής σε σύγκριση με το επίπεδο απειλών που προκύπτουν από αυτοματοποιημένα εργαλεία επίθεσης, καθώς και την πιθανότητα επιτυχούς έκβασης της επίθεσης</a:t>
          </a:r>
          <a:endParaRPr lang="en-US" sz="1700" kern="1200" dirty="0"/>
        </a:p>
      </dsp:txBody>
      <dsp:txXfrm>
        <a:off x="0" y="3678934"/>
        <a:ext cx="8229600" cy="14345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E5085A1-22FC-47DF-AC5F-634A06E42EAF}" type="datetimeFigureOut">
              <a:rPr lang="en-GB" smtClean="0"/>
              <a:t>29/03/2026</a:t>
            </a:fld>
            <a:endParaRPr lang="en-GB"/>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126AA7F-A7CF-44E0-8A21-CCF7AB9C0533}" type="slidenum">
              <a:rPr lang="en-GB" smtClean="0"/>
              <a:t>‹#›</a:t>
            </a:fld>
            <a:endParaRPr lang="en-GB"/>
          </a:p>
        </p:txBody>
      </p:sp>
    </p:spTree>
    <p:extLst>
      <p:ext uri="{BB962C8B-B14F-4D97-AF65-F5344CB8AC3E}">
        <p14:creationId xmlns:p14="http://schemas.microsoft.com/office/powerpoint/2010/main" val="3814488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rPr>
              <a:t> </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Οι Προηγμένες Επίμονες Απειλές (</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Advanced Persistent Threats</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 </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APT</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 έχουν κυριαρχήσει τα τελευταία χρόνια.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Δεν πρόκειται για έναν νέο τύπο λογισμικού, αλλά για την οργανωμένη, επίμονη εφαρμογή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μιας μεγάλης γκάμας κακόβουλου λογισμικού και τεχνολογιών εισβολής σε επιλεγμένους στόχους,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συνήθως επιχειρηματικούς ή πολιτικούς. Οι </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APT </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αποδίδονται συχνά σε οργανώσεις χρηματοδοτούμενες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από κυβερνήσεις κρατών, με κάποιες επιθέσεις να προέρχονται και από τον χώρο των εγκληματικών συνδικάτων.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Στην Ενότητα 8.1 θα αναφερθούμε με περισσότερες λεπτομέρειες σε αυτές τις κατηγορίες εισβολέων</a:t>
            </a:r>
            <a:r>
              <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rPr>
              <a:t>.</a:t>
            </a:r>
          </a:p>
          <a:p>
            <a:endPar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endParaRP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Οι </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APT</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 διαφέρουν από άλλους τύπους επιθέσεων λόγω της προσεκτικής επιλογής στόχων και των επίμονων,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συχνά συγκεκαλυμμένων, προσπαθειών εισβολής για μεγάλα χρονικά διαστήματα.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Αρκετές επιθέσεις που τράβηξαν τα φώτα της δημοσιότητας,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μεταξύ των οποίων οι </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Aurora</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 </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RSA</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 </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APT</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1 και </a:t>
            </a:r>
            <a:r>
              <a:rPr lang="en-US" sz="1200" kern="1200" dirty="0" err="1" smtClean="0">
                <a:solidFill>
                  <a:schemeClr val="tx1"/>
                </a:solidFill>
                <a:effectLst/>
                <a:latin typeface="Arial" pitchFamily="-110" charset="0"/>
                <a:ea typeface="ＭＳ Ｐゴシック" pitchFamily="-110" charset="-128"/>
                <a:cs typeface="ＭＳ Ｐゴシック" pitchFamily="-110" charset="-128"/>
              </a:rPr>
              <a:t>Stuxnet</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 μνημονεύονται συχνά ως παραδείγματα</a:t>
            </a:r>
            <a:r>
              <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rPr>
              <a:t>. </a:t>
            </a:r>
            <a:endParaRPr lang="en-US" dirty="0"/>
          </a:p>
        </p:txBody>
      </p:sp>
      <p:sp>
        <p:nvSpPr>
          <p:cNvPr id="4" name="Slide Number Placeholder 3"/>
          <p:cNvSpPr>
            <a:spLocks noGrp="1"/>
          </p:cNvSpPr>
          <p:nvPr>
            <p:ph type="sldNum" sz="quarter" idx="10"/>
          </p:nvPr>
        </p:nvSpPr>
        <p:spPr/>
        <p:txBody>
          <a:bodyPr/>
          <a:lstStyle/>
          <a:p>
            <a:fld id="{2EF01EA8-8A05-4B44-9488-279E78AAD254}" type="slidenum">
              <a:rPr lang="en-AU" smtClean="0"/>
              <a:pPr/>
              <a:t>26</a:t>
            </a:fld>
            <a:endParaRPr lang="en-AU"/>
          </a:p>
        </p:txBody>
      </p:sp>
    </p:spTree>
    <p:extLst>
      <p:ext uri="{BB962C8B-B14F-4D97-AF65-F5344CB8AC3E}">
        <p14:creationId xmlns:p14="http://schemas.microsoft.com/office/powerpoint/2010/main" val="2127952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060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535135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E5663B-1485-214A-AB74-D69BBC1F22EC}" type="slidenum">
              <a:rPr lang="en-AU" smtClean="0"/>
              <a:pPr/>
              <a:t>84</a:t>
            </a:fld>
            <a:endParaRPr lang="en-AU" dirty="0"/>
          </a:p>
        </p:txBody>
      </p:sp>
    </p:spTree>
    <p:extLst>
      <p:ext uri="{BB962C8B-B14F-4D97-AF65-F5344CB8AC3E}">
        <p14:creationId xmlns:p14="http://schemas.microsoft.com/office/powerpoint/2010/main" val="2998759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E5663B-1485-214A-AB74-D69BBC1F22EC}" type="slidenum">
              <a:rPr lang="en-AU" smtClean="0"/>
              <a:pPr/>
              <a:t>85</a:t>
            </a:fld>
            <a:endParaRPr lang="en-AU" dirty="0"/>
          </a:p>
        </p:txBody>
      </p:sp>
    </p:spTree>
    <p:extLst>
      <p:ext uri="{BB962C8B-B14F-4D97-AF65-F5344CB8AC3E}">
        <p14:creationId xmlns:p14="http://schemas.microsoft.com/office/powerpoint/2010/main" val="123075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3FC7EE41-8B86-4F09-9B80-2BF58A6442CC}" type="slidenum">
              <a:rPr lang="el-GR" smtClean="0"/>
              <a:pPr/>
              <a:t>87</a:t>
            </a:fld>
            <a:endParaRPr lang="el-GR"/>
          </a:p>
        </p:txBody>
      </p:sp>
    </p:spTree>
    <p:extLst>
      <p:ext uri="{BB962C8B-B14F-4D97-AF65-F5344CB8AC3E}">
        <p14:creationId xmlns:p14="http://schemas.microsoft.com/office/powerpoint/2010/main" val="3079376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rPr>
              <a:t> </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Οι επιθέσεις </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APT</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 πήραν το όνομά τους εξαιτίας των ακόλουθων χαρακτηριστικών</a:t>
            </a:r>
            <a:r>
              <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rPr>
              <a:t>s:</a:t>
            </a:r>
          </a:p>
          <a:p>
            <a:endPar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endParaRPr>
          </a:p>
          <a:p>
            <a:r>
              <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rPr>
              <a:t>• </a:t>
            </a:r>
            <a:r>
              <a:rPr lang="el-GR" sz="1200" b="1" kern="1200" dirty="0" smtClean="0">
                <a:solidFill>
                  <a:schemeClr val="tx1"/>
                </a:solidFill>
                <a:effectLst/>
                <a:latin typeface="Arial" pitchFamily="-110" charset="0"/>
                <a:ea typeface="ＭＳ Ｐゴシック" pitchFamily="-110" charset="-128"/>
                <a:cs typeface="ＭＳ Ｐゴシック" pitchFamily="-110" charset="-128"/>
              </a:rPr>
              <a:t>Προηγμένες</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 Οι επιτιθέμενοι χρησιμοποιούν μια μεγάλη γκάμα τεχνολογιών εισβολής και κακόβουλου λογισμικού,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συμπεριλαμβανομένης της ανάπτυξης προσαρμοσμένου λογισμικού, αν αυτό κριθεί απαραίτητο.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Τα επιμέρους τμήματα του λογισμικού δεν είναι υποχρεωτικά προηγμένα από τεχνικής άποψης,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ωστόσο είναι προσεκτικά διαλεγμένα ώστε να ταιριάζουν με τον επιλεγμένο στόχο</a:t>
            </a:r>
            <a:r>
              <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rPr>
              <a:t>.</a:t>
            </a:r>
          </a:p>
          <a:p>
            <a:endPar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endParaRPr>
          </a:p>
          <a:p>
            <a:r>
              <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rPr>
              <a:t>• </a:t>
            </a:r>
            <a:r>
              <a:rPr lang="el-GR" sz="1200" b="1" kern="1200" dirty="0" smtClean="0">
                <a:solidFill>
                  <a:schemeClr val="tx1"/>
                </a:solidFill>
                <a:effectLst/>
                <a:latin typeface="Arial" pitchFamily="-110" charset="0"/>
                <a:ea typeface="ＭＳ Ｐゴシック" pitchFamily="-110" charset="-128"/>
                <a:cs typeface="ＭＳ Ｐゴシック" pitchFamily="-110" charset="-128"/>
              </a:rPr>
              <a:t>Επίμονες</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 Οι επιθέσεις εξαπολύονται με αμείωτη ένταση και για μεγάλο χρονικό διάστημα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εναντίον του επιλεγμένου στόχου ώστε να μεγιστοποιηθεί η πιθανότητα επιτυχίας.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Μπορεί να εφαρμοστούν σταδιακά, και συχνά συγκεκαλυμμένα, διάφορες επιθέσεις μέχρι να παραβιαστεί ο στόχος</a:t>
            </a:r>
            <a:r>
              <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rPr>
              <a:t>.</a:t>
            </a:r>
          </a:p>
          <a:p>
            <a:endPar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endParaRPr>
          </a:p>
          <a:p>
            <a:r>
              <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rPr>
              <a:t>• </a:t>
            </a:r>
            <a:r>
              <a:rPr lang="el-GR" sz="1200" b="1" kern="1200" dirty="0" smtClean="0">
                <a:solidFill>
                  <a:schemeClr val="tx1"/>
                </a:solidFill>
                <a:effectLst/>
                <a:latin typeface="Arial" pitchFamily="-110" charset="0"/>
                <a:ea typeface="ＭＳ Ｐゴシック" pitchFamily="-110" charset="-128"/>
                <a:cs typeface="ＭＳ Ｐゴシック" pitchFamily="-110" charset="-128"/>
              </a:rPr>
              <a:t>Απειλές</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 Οι απειλές για τους επιλεγμένους στόχους είναι το αποτέλεσμα της πρόθεσης των οργανωμένων,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ικανών και καλά χρηματοδοτούμενων επιτιθέμενων να παραβιάσουν τους ειδικά επιλεγμένους στόχους τους.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Η ενεργή συμμετοχή του ανθρώπινου παράγοντα στη διαδικασία αυτή αυξάνει σημαντικά το επίπεδο της απειλής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σε σύγκριση με το επίπεδο απειλών που προκύπτουν από αυτοματοποιημένα εργαλεία επίθεσης,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καθώς και την πιθανότητα επιτυχούς έκβασης της επίθεσης</a:t>
            </a:r>
            <a:r>
              <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rPr>
              <a:t>.</a:t>
            </a:r>
            <a:endParaRPr lang="en-US" dirty="0"/>
          </a:p>
        </p:txBody>
      </p:sp>
      <p:sp>
        <p:nvSpPr>
          <p:cNvPr id="4" name="Slide Number Placeholder 3"/>
          <p:cNvSpPr>
            <a:spLocks noGrp="1"/>
          </p:cNvSpPr>
          <p:nvPr>
            <p:ph type="sldNum" sz="quarter" idx="10"/>
          </p:nvPr>
        </p:nvSpPr>
        <p:spPr/>
        <p:txBody>
          <a:bodyPr/>
          <a:lstStyle/>
          <a:p>
            <a:fld id="{2EF01EA8-8A05-4B44-9488-279E78AAD254}" type="slidenum">
              <a:rPr lang="en-AU" smtClean="0"/>
              <a:pPr/>
              <a:t>32</a:t>
            </a:fld>
            <a:endParaRPr lang="en-AU"/>
          </a:p>
        </p:txBody>
      </p:sp>
    </p:spTree>
    <p:extLst>
      <p:ext uri="{BB962C8B-B14F-4D97-AF65-F5344CB8AC3E}">
        <p14:creationId xmlns:p14="http://schemas.microsoft.com/office/powerpoint/2010/main" val="824376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Ο σκοπός αυτών των επιθέσεων ποικίλει από την κλοπή πνευματικής ιδιοκτησίας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ή δεδομένων που σχετίζονται με την ασφάλεια και τις υποδομές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έως τη διακοπή της λειτουργίας των φυσικών υποδομών.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Ανάμεσα στις τεχνικές που χρησιμοποιούνται συγκαταλέγονται η κοινωνική μηχανική,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το ηλεκτρονικό «καμάκωμα» (</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spear</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phishing</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 μέσω μηνυμάτων ηλεκτρονικού ταχυδρομείου,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και οι κρυφές λήψεις (</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drive</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by</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downloads</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 από επιλεγμένους εκτεθειμένους ιστότοπους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τους οποίους είναι πιθανό να επισκεφθεί το προσωπικό του οργανισμού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που έχει μπει στο στόχαστρο του επιτιθέμενου. Η πρόθεση των επιτιθέμενων είναι να μολύνουν τον στόχο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με εξελιγμένο κακόβουλο λογισμικό μέσω πολλών μηχανισμών εξάπλωσης και απελευθέρωσης φορτίων.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Μόλις αποκτήσουν για πρώτη φορά πρόσβαση στα συστήματα του οργανισμού-στόχου,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χρησιμοποιούν και άλλα εργαλεία επίθεσης προκειμένου να διατηρήσουν και να επεκτείνουν την πρόσβασή τους</a:t>
            </a:r>
            <a:r>
              <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rPr>
              <a:t>.</a:t>
            </a:r>
          </a:p>
          <a:p>
            <a:endPar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endParaRP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Το αποτέλεσμα είναι η αυξημένη δυσκολία αντιμετώπισης τέτοιων επιθέσεων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εξαιτίας αυτής της συγκεκριμένης στόχευσης και επιμονής τους.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Απαιτείται ένας συνδυασμός τεχνικών αντιμέτρων, όπως τα αντίμετρα που θα παρουσιάσουμε παρακάτω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σε αυτό το κεφάλαιο, καθώς και ειδική εκπαίδευση του προσωπικού ώστε να εντοπίζει και να αντιστέκεται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σε τέτοιου είδους επιθέσεις, όπως θα περιγράψουμε στο Κεφάλαιο 17.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Ακόμα και με τις τρέχουσες βέλτιστες πρακτικές αντιμέτρων, η εκμετάλλευση ευπαθειών «μηδενικής ημέρας» (</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zero</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day exploits</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και η εμφάνιση νέων τεχνικών επίθεσης σημαίνουν ότι μερικές από αυτές τις επιθέσεις έχουν αρκετές πιθανότητες επιτυχίας [</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SYMA</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13, </a:t>
            </a:r>
            <a:r>
              <a:rPr lang="en-US" sz="1200" kern="1200" dirty="0" smtClean="0">
                <a:solidFill>
                  <a:schemeClr val="tx1"/>
                </a:solidFill>
                <a:effectLst/>
                <a:latin typeface="Arial" pitchFamily="-110" charset="0"/>
                <a:ea typeface="ＭＳ Ｐゴシック" pitchFamily="-110" charset="-128"/>
                <a:cs typeface="ＭＳ Ｐゴシック" pitchFamily="-110" charset="-128"/>
              </a:rPr>
              <a:t>MAND</a:t>
            </a:r>
            <a:r>
              <a:rPr lang="el-GR" sz="1200" kern="1200" dirty="0" smtClean="0">
                <a:solidFill>
                  <a:schemeClr val="tx1"/>
                </a:solidFill>
                <a:effectLst/>
                <a:latin typeface="Arial" pitchFamily="-110" charset="0"/>
                <a:ea typeface="ＭＳ Ｐゴシック" pitchFamily="-110" charset="-128"/>
                <a:cs typeface="ＭＳ Ｐゴシック" pitchFamily="-110" charset="-128"/>
              </a:rPr>
              <a:t>13].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Συνεπώς, απαιτούνται πολλά επίπεδα άμυνας, με μηχανισμούς για την ανίχνευση και αντιμετώπιση τέτοιων επιθέσεων,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καθώς και τον μετριασμό των επιπτώσεών τους. Στους μηχανισμούς αυτούς μπορεί να περιλαμβάνονται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η παρακολούθηση της κυκλοφορίας για τυχόν δεδομένα εντολών και ελέγχου που παραπέμπουν σε κακόβουλο λογισμικό, </a:t>
            </a:r>
          </a:p>
          <a:p>
            <a:r>
              <a:rPr lang="el-GR" sz="1200" kern="1200" dirty="0" smtClean="0">
                <a:solidFill>
                  <a:schemeClr val="tx1"/>
                </a:solidFill>
                <a:effectLst/>
                <a:latin typeface="Arial" pitchFamily="-110" charset="0"/>
                <a:ea typeface="ＭＳ Ｐゴシック" pitchFamily="-110" charset="-128"/>
                <a:cs typeface="ＭＳ Ｐゴシック" pitchFamily="-110" charset="-128"/>
              </a:rPr>
              <a:t>και η ανίχνευση της μη εξουσιοδοτημένης εξαγωγής δεδομένων</a:t>
            </a:r>
            <a:r>
              <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rPr>
              <a:t>.</a:t>
            </a:r>
            <a:endParaRPr lang="en-US" dirty="0"/>
          </a:p>
        </p:txBody>
      </p:sp>
      <p:sp>
        <p:nvSpPr>
          <p:cNvPr id="4" name="Slide Number Placeholder 3"/>
          <p:cNvSpPr>
            <a:spLocks noGrp="1"/>
          </p:cNvSpPr>
          <p:nvPr>
            <p:ph type="sldNum" sz="quarter" idx="10"/>
          </p:nvPr>
        </p:nvSpPr>
        <p:spPr/>
        <p:txBody>
          <a:bodyPr/>
          <a:lstStyle/>
          <a:p>
            <a:fld id="{2EF01EA8-8A05-4B44-9488-279E78AAD254}" type="slidenum">
              <a:rPr lang="en-AU" smtClean="0"/>
              <a:pPr/>
              <a:t>33</a:t>
            </a:fld>
            <a:endParaRPr lang="en-AU"/>
          </a:p>
        </p:txBody>
      </p:sp>
    </p:spTree>
    <p:extLst>
      <p:ext uri="{BB962C8B-B14F-4D97-AF65-F5344CB8AC3E}">
        <p14:creationId xmlns:p14="http://schemas.microsoft.com/office/powerpoint/2010/main" val="2664319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584E333-679D-4037-84A3-F0CB74C52020}" type="slidenum">
              <a:rPr lang="en-US" altLang="ko-KR" sz="1200"/>
              <a:pPr/>
              <a:t>42</a:t>
            </a:fld>
            <a:endParaRPr lang="en-US" altLang="ko-KR" sz="12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ko-KR" altLang="ko-K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1081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584E333-679D-4037-84A3-F0CB74C52020}" type="slidenum">
              <a:rPr lang="en-US" altLang="ko-KR" sz="1200"/>
              <a:pPr/>
              <a:t>43</a:t>
            </a:fld>
            <a:endParaRPr lang="en-US" altLang="ko-KR" sz="12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ko-KR" altLang="ko-K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3250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26AA7F-A7CF-44E0-8A21-CCF7AB9C0533}" type="slidenum">
              <a:rPr lang="en-GB" smtClean="0"/>
              <a:t>57</a:t>
            </a:fld>
            <a:endParaRPr lang="en-GB"/>
          </a:p>
        </p:txBody>
      </p:sp>
    </p:spTree>
    <p:extLst>
      <p:ext uri="{BB962C8B-B14F-4D97-AF65-F5344CB8AC3E}">
        <p14:creationId xmlns:p14="http://schemas.microsoft.com/office/powerpoint/2010/main" val="1075813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[Sources]
- European Commission, “Payment services”: https://finance.ec.europa.eu/consumer-finance-and-payments/payment-services/payment-services_en
  Used for PSD2 scope and key aims (safer internet payments, consumer protection, innovation, stronger rights, EBA role).
- European Commission, “Strong customer authentication requirement of PSD2 comes into force”: https://finance.ec.europa.eu/publications/strong-customer-authentication-requirement-psd2-comes-force_en
  Used for the SCA/security point and online fraud-prevention framing.
- EUR-Lex, Directive (EU) 2015/2366 (PSD2): https://eur-lex.europa.eu/eli/dir/2015/2366/oj/eng
  Official legal text for the directive.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6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888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 NIST, “Biometrics” overview: biometric modalities include fingerprint, face, iris, voice, and multimodal systems. https://www.nist.gov/programs-projects/biometrics
- Mastercard, “From Password to Person: The Evolution of Biometrics” (2020): physical biometrics such as fingerprint, face, or palm are being combined with behavioral traits. https://www.mastercard.com/news/media/ztpp3okv/evolution-of-biometrics_white-paper_v10.pdf
- Visa, “Authentication and identity” and “Digital identity and payments” (2025): financial institutions use behavioral data for risk-based authentication, and biometric passkeys can streamline payment approval. https://corporate.visa.com/en/solutions/visa-protect/insights/authentication-and-identity.html ; https://corporate.visa.com/en/sites/visa-perspectives/innovation/digital-identity-and-payments-synergies-for-enhancing-public-services-and-economic-opportunity.html</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019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1F497D"/>
          </a:solidFill>
        </p:spPr>
        <p:txBody>
          <a:bodyPr wrap="square" lIns="0" tIns="0" rIns="0" bIns="0" rtlCol="0"/>
          <a:lstStyle/>
          <a:p>
            <a:endParaRPr/>
          </a:p>
        </p:txBody>
      </p:sp>
      <p:sp>
        <p:nvSpPr>
          <p:cNvPr id="2" name="Holder 2"/>
          <p:cNvSpPr>
            <a:spLocks noGrp="1"/>
          </p:cNvSpPr>
          <p:nvPr>
            <p:ph type="ctrTitle"/>
          </p:nvPr>
        </p:nvSpPr>
        <p:spPr>
          <a:xfrm>
            <a:off x="546284" y="1350928"/>
            <a:ext cx="8051431" cy="173228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546380" y="3481480"/>
            <a:ext cx="8051239" cy="1369060"/>
          </a:xfrm>
          <a:prstGeom prst="rect">
            <a:avLst/>
          </a:prstGeom>
        </p:spPr>
        <p:txBody>
          <a:bodyPr wrap="square" lIns="0" tIns="0" rIns="0" bIns="0">
            <a:spAutoFit/>
          </a:bodyPr>
          <a:lstStyle>
            <a:lvl1pPr>
              <a:defRPr sz="2800" b="1"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EBE6B44D-0434-4ED2-8D7C-C8393DEFD560}" type="slidenum">
              <a:rPr lang="el-GR" altLang="en-US"/>
              <a:pPr>
                <a:defRPr/>
              </a:pPr>
              <a:t>‹#›</a:t>
            </a:fld>
            <a:endParaRPr lang="el-GR" altLang="en-US"/>
          </a:p>
        </p:txBody>
      </p:sp>
      <p:sp>
        <p:nvSpPr>
          <p:cNvPr id="6" name="Rectangle 14"/>
          <p:cNvSpPr>
            <a:spLocks noGrp="1" noChangeArrowheads="1"/>
          </p:cNvSpPr>
          <p:nvPr>
            <p:ph type="ftr" sz="quarter" idx="12"/>
          </p:nvPr>
        </p:nvSpPr>
        <p:spPr>
          <a:ln/>
        </p:spPr>
        <p:txBody>
          <a:bodyPr/>
          <a:lstStyle>
            <a:lvl1pPr>
              <a:defRPr/>
            </a:lvl1pPr>
          </a:lstStyle>
          <a:p>
            <a:pPr>
              <a:defRPr/>
            </a:pPr>
            <a:r>
              <a:rPr lang="el-GR"/>
              <a:t>Please keep confidential</a:t>
            </a:r>
          </a:p>
        </p:txBody>
      </p:sp>
    </p:spTree>
    <p:extLst>
      <p:ext uri="{BB962C8B-B14F-4D97-AF65-F5344CB8AC3E}">
        <p14:creationId xmlns:p14="http://schemas.microsoft.com/office/powerpoint/2010/main" val="4171131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2"/>
          <p:cNvSpPr>
            <a:spLocks noGrp="1" noChangeArrowheads="1"/>
          </p:cNvSpPr>
          <p:nvPr>
            <p:ph type="dt" sz="half"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0B798EC6-ED77-4184-BFBE-4217D2EA94C0}" type="slidenum">
              <a:rPr lang="el-GR" altLang="en-US"/>
              <a:pPr>
                <a:defRPr/>
              </a:pPr>
              <a:t>‹#›</a:t>
            </a:fld>
            <a:endParaRPr lang="el-GR" altLang="en-US"/>
          </a:p>
        </p:txBody>
      </p:sp>
      <p:sp>
        <p:nvSpPr>
          <p:cNvPr id="7" name="Rectangle 14"/>
          <p:cNvSpPr>
            <a:spLocks noGrp="1" noChangeArrowheads="1"/>
          </p:cNvSpPr>
          <p:nvPr>
            <p:ph type="ftr" sz="quarter" idx="12"/>
          </p:nvPr>
        </p:nvSpPr>
        <p:spPr>
          <a:ln/>
        </p:spPr>
        <p:txBody>
          <a:bodyPr/>
          <a:lstStyle>
            <a:lvl1pPr>
              <a:defRPr/>
            </a:lvl1pPr>
          </a:lstStyle>
          <a:p>
            <a:pPr>
              <a:defRPr/>
            </a:pPr>
            <a:r>
              <a:rPr lang="el-GR"/>
              <a:t>Please keep confidential</a:t>
            </a:r>
          </a:p>
        </p:txBody>
      </p:sp>
    </p:spTree>
    <p:extLst>
      <p:ext uri="{BB962C8B-B14F-4D97-AF65-F5344CB8AC3E}">
        <p14:creationId xmlns:p14="http://schemas.microsoft.com/office/powerpoint/2010/main" val="334819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2"/>
          <p:cNvSpPr>
            <a:spLocks noGrp="1" noChangeArrowheads="1"/>
          </p:cNvSpPr>
          <p:nvPr>
            <p:ph type="dt" sz="half" idx="10"/>
          </p:nvPr>
        </p:nvSpPr>
        <p:spPr>
          <a:ln/>
        </p:spPr>
        <p:txBody>
          <a:bodyPr/>
          <a:lstStyle>
            <a:lvl1pPr>
              <a:defRPr/>
            </a:lvl1pPr>
          </a:lstStyle>
          <a:p>
            <a:pPr>
              <a:defRPr/>
            </a:pPr>
            <a:endParaRPr lang="el-GR"/>
          </a:p>
        </p:txBody>
      </p:sp>
      <p:sp>
        <p:nvSpPr>
          <p:cNvPr id="8" name="Rectangle 3"/>
          <p:cNvSpPr>
            <a:spLocks noGrp="1" noChangeArrowheads="1"/>
          </p:cNvSpPr>
          <p:nvPr>
            <p:ph type="sldNum" sz="quarter" idx="11"/>
          </p:nvPr>
        </p:nvSpPr>
        <p:spPr>
          <a:ln/>
        </p:spPr>
        <p:txBody>
          <a:bodyPr/>
          <a:lstStyle>
            <a:lvl1pPr>
              <a:defRPr/>
            </a:lvl1pPr>
          </a:lstStyle>
          <a:p>
            <a:pPr>
              <a:defRPr/>
            </a:pPr>
            <a:fld id="{F3EF83D9-84E1-4401-803B-3DBF4018A0B0}" type="slidenum">
              <a:rPr lang="el-GR" altLang="en-US"/>
              <a:pPr>
                <a:defRPr/>
              </a:pPr>
              <a:t>‹#›</a:t>
            </a:fld>
            <a:endParaRPr lang="el-GR" altLang="en-US"/>
          </a:p>
        </p:txBody>
      </p:sp>
      <p:sp>
        <p:nvSpPr>
          <p:cNvPr id="9" name="Rectangle 14"/>
          <p:cNvSpPr>
            <a:spLocks noGrp="1" noChangeArrowheads="1"/>
          </p:cNvSpPr>
          <p:nvPr>
            <p:ph type="ftr" sz="quarter" idx="12"/>
          </p:nvPr>
        </p:nvSpPr>
        <p:spPr>
          <a:ln/>
        </p:spPr>
        <p:txBody>
          <a:bodyPr/>
          <a:lstStyle>
            <a:lvl1pPr>
              <a:defRPr/>
            </a:lvl1pPr>
          </a:lstStyle>
          <a:p>
            <a:pPr>
              <a:defRPr/>
            </a:pPr>
            <a:r>
              <a:rPr lang="el-GR"/>
              <a:t>Please keep confidential</a:t>
            </a:r>
          </a:p>
        </p:txBody>
      </p:sp>
    </p:spTree>
    <p:extLst>
      <p:ext uri="{BB962C8B-B14F-4D97-AF65-F5344CB8AC3E}">
        <p14:creationId xmlns:p14="http://schemas.microsoft.com/office/powerpoint/2010/main" val="1595615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2"/>
          <p:cNvSpPr>
            <a:spLocks noGrp="1" noChangeArrowheads="1"/>
          </p:cNvSpPr>
          <p:nvPr>
            <p:ph type="dt" sz="half" idx="10"/>
          </p:nvPr>
        </p:nvSpPr>
        <p:spPr>
          <a:ln/>
        </p:spPr>
        <p:txBody>
          <a:bodyPr/>
          <a:lstStyle>
            <a:lvl1pPr>
              <a:defRPr/>
            </a:lvl1pPr>
          </a:lstStyle>
          <a:p>
            <a:pPr>
              <a:defRPr/>
            </a:pPr>
            <a:endParaRPr lang="el-GR"/>
          </a:p>
        </p:txBody>
      </p:sp>
      <p:sp>
        <p:nvSpPr>
          <p:cNvPr id="4" name="Rectangle 3"/>
          <p:cNvSpPr>
            <a:spLocks noGrp="1" noChangeArrowheads="1"/>
          </p:cNvSpPr>
          <p:nvPr>
            <p:ph type="sldNum" sz="quarter" idx="11"/>
          </p:nvPr>
        </p:nvSpPr>
        <p:spPr>
          <a:ln/>
        </p:spPr>
        <p:txBody>
          <a:bodyPr/>
          <a:lstStyle>
            <a:lvl1pPr>
              <a:defRPr/>
            </a:lvl1pPr>
          </a:lstStyle>
          <a:p>
            <a:pPr>
              <a:defRPr/>
            </a:pPr>
            <a:fld id="{4EA0A648-733A-462B-A9DB-38582112BD57}" type="slidenum">
              <a:rPr lang="el-GR" altLang="en-US"/>
              <a:pPr>
                <a:defRPr/>
              </a:pPr>
              <a:t>‹#›</a:t>
            </a:fld>
            <a:endParaRPr lang="el-GR" altLang="en-US"/>
          </a:p>
        </p:txBody>
      </p:sp>
      <p:sp>
        <p:nvSpPr>
          <p:cNvPr id="5" name="Rectangle 14"/>
          <p:cNvSpPr>
            <a:spLocks noGrp="1" noChangeArrowheads="1"/>
          </p:cNvSpPr>
          <p:nvPr>
            <p:ph type="ftr" sz="quarter" idx="12"/>
          </p:nvPr>
        </p:nvSpPr>
        <p:spPr>
          <a:ln/>
        </p:spPr>
        <p:txBody>
          <a:bodyPr/>
          <a:lstStyle>
            <a:lvl1pPr>
              <a:defRPr/>
            </a:lvl1pPr>
          </a:lstStyle>
          <a:p>
            <a:pPr>
              <a:defRPr/>
            </a:pPr>
            <a:r>
              <a:rPr lang="el-GR"/>
              <a:t>Please keep confidential</a:t>
            </a:r>
          </a:p>
        </p:txBody>
      </p:sp>
    </p:spTree>
    <p:extLst>
      <p:ext uri="{BB962C8B-B14F-4D97-AF65-F5344CB8AC3E}">
        <p14:creationId xmlns:p14="http://schemas.microsoft.com/office/powerpoint/2010/main" val="143801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l-GR"/>
          </a:p>
        </p:txBody>
      </p:sp>
      <p:sp>
        <p:nvSpPr>
          <p:cNvPr id="3" name="Rectangle 3"/>
          <p:cNvSpPr>
            <a:spLocks noGrp="1" noChangeArrowheads="1"/>
          </p:cNvSpPr>
          <p:nvPr>
            <p:ph type="sldNum" sz="quarter" idx="11"/>
          </p:nvPr>
        </p:nvSpPr>
        <p:spPr>
          <a:ln/>
        </p:spPr>
        <p:txBody>
          <a:bodyPr/>
          <a:lstStyle>
            <a:lvl1pPr>
              <a:defRPr/>
            </a:lvl1pPr>
          </a:lstStyle>
          <a:p>
            <a:pPr>
              <a:defRPr/>
            </a:pPr>
            <a:fld id="{22BF5547-2182-4EFF-886A-2DD2AECFC0B2}" type="slidenum">
              <a:rPr lang="el-GR" altLang="en-US"/>
              <a:pPr>
                <a:defRPr/>
              </a:pPr>
              <a:t>‹#›</a:t>
            </a:fld>
            <a:endParaRPr lang="el-GR" altLang="en-US"/>
          </a:p>
        </p:txBody>
      </p:sp>
      <p:sp>
        <p:nvSpPr>
          <p:cNvPr id="4" name="Rectangle 14"/>
          <p:cNvSpPr>
            <a:spLocks noGrp="1" noChangeArrowheads="1"/>
          </p:cNvSpPr>
          <p:nvPr>
            <p:ph type="ftr" sz="quarter" idx="12"/>
          </p:nvPr>
        </p:nvSpPr>
        <p:spPr>
          <a:ln/>
        </p:spPr>
        <p:txBody>
          <a:bodyPr/>
          <a:lstStyle>
            <a:lvl1pPr>
              <a:defRPr/>
            </a:lvl1pPr>
          </a:lstStyle>
          <a:p>
            <a:pPr>
              <a:defRPr/>
            </a:pPr>
            <a:r>
              <a:rPr lang="el-GR"/>
              <a:t>Please keep confidential</a:t>
            </a:r>
          </a:p>
        </p:txBody>
      </p:sp>
    </p:spTree>
    <p:extLst>
      <p:ext uri="{BB962C8B-B14F-4D97-AF65-F5344CB8AC3E}">
        <p14:creationId xmlns:p14="http://schemas.microsoft.com/office/powerpoint/2010/main" val="4289515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325B3687-4F4D-4B7E-B4DC-17BD26FA952C}" type="slidenum">
              <a:rPr lang="el-GR" altLang="en-US"/>
              <a:pPr>
                <a:defRPr/>
              </a:pPr>
              <a:t>‹#›</a:t>
            </a:fld>
            <a:endParaRPr lang="el-GR" altLang="en-US"/>
          </a:p>
        </p:txBody>
      </p:sp>
      <p:sp>
        <p:nvSpPr>
          <p:cNvPr id="7" name="Rectangle 14"/>
          <p:cNvSpPr>
            <a:spLocks noGrp="1" noChangeArrowheads="1"/>
          </p:cNvSpPr>
          <p:nvPr>
            <p:ph type="ftr" sz="quarter" idx="12"/>
          </p:nvPr>
        </p:nvSpPr>
        <p:spPr>
          <a:ln/>
        </p:spPr>
        <p:txBody>
          <a:bodyPr/>
          <a:lstStyle>
            <a:lvl1pPr>
              <a:defRPr/>
            </a:lvl1pPr>
          </a:lstStyle>
          <a:p>
            <a:pPr>
              <a:defRPr/>
            </a:pPr>
            <a:r>
              <a:rPr lang="el-GR"/>
              <a:t>Please keep confidential</a:t>
            </a:r>
          </a:p>
        </p:txBody>
      </p:sp>
    </p:spTree>
    <p:extLst>
      <p:ext uri="{BB962C8B-B14F-4D97-AF65-F5344CB8AC3E}">
        <p14:creationId xmlns:p14="http://schemas.microsoft.com/office/powerpoint/2010/main" val="3272348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C018F47D-9EEA-4EFF-96C8-77732ED0FB5E}" type="slidenum">
              <a:rPr lang="el-GR" altLang="en-US"/>
              <a:pPr>
                <a:defRPr/>
              </a:pPr>
              <a:t>‹#›</a:t>
            </a:fld>
            <a:endParaRPr lang="el-GR" altLang="en-US"/>
          </a:p>
        </p:txBody>
      </p:sp>
      <p:sp>
        <p:nvSpPr>
          <p:cNvPr id="7" name="Rectangle 14"/>
          <p:cNvSpPr>
            <a:spLocks noGrp="1" noChangeArrowheads="1"/>
          </p:cNvSpPr>
          <p:nvPr>
            <p:ph type="ftr" sz="quarter" idx="12"/>
          </p:nvPr>
        </p:nvSpPr>
        <p:spPr>
          <a:ln/>
        </p:spPr>
        <p:txBody>
          <a:bodyPr/>
          <a:lstStyle>
            <a:lvl1pPr>
              <a:defRPr/>
            </a:lvl1pPr>
          </a:lstStyle>
          <a:p>
            <a:pPr>
              <a:defRPr/>
            </a:pPr>
            <a:r>
              <a:rPr lang="el-GR"/>
              <a:t>Please keep confidential</a:t>
            </a:r>
          </a:p>
        </p:txBody>
      </p:sp>
    </p:spTree>
    <p:extLst>
      <p:ext uri="{BB962C8B-B14F-4D97-AF65-F5344CB8AC3E}">
        <p14:creationId xmlns:p14="http://schemas.microsoft.com/office/powerpoint/2010/main" val="2944721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2"/>
          <p:cNvSpPr>
            <a:spLocks noGrp="1" noChangeArrowheads="1"/>
          </p:cNvSpPr>
          <p:nvPr>
            <p:ph type="dt" sz="half"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94174959-935F-477E-BE77-50C1560BAC75}" type="slidenum">
              <a:rPr lang="el-GR" altLang="en-US"/>
              <a:pPr>
                <a:defRPr/>
              </a:pPr>
              <a:t>‹#›</a:t>
            </a:fld>
            <a:endParaRPr lang="el-GR" altLang="en-US"/>
          </a:p>
        </p:txBody>
      </p:sp>
      <p:sp>
        <p:nvSpPr>
          <p:cNvPr id="6" name="Rectangle 14"/>
          <p:cNvSpPr>
            <a:spLocks noGrp="1" noChangeArrowheads="1"/>
          </p:cNvSpPr>
          <p:nvPr>
            <p:ph type="ftr" sz="quarter" idx="12"/>
          </p:nvPr>
        </p:nvSpPr>
        <p:spPr>
          <a:ln/>
        </p:spPr>
        <p:txBody>
          <a:bodyPr/>
          <a:lstStyle>
            <a:lvl1pPr>
              <a:defRPr/>
            </a:lvl1pPr>
          </a:lstStyle>
          <a:p>
            <a:pPr>
              <a:defRPr/>
            </a:pPr>
            <a:r>
              <a:rPr lang="el-GR"/>
              <a:t>Please keep confidential</a:t>
            </a:r>
          </a:p>
        </p:txBody>
      </p:sp>
    </p:spTree>
    <p:extLst>
      <p:ext uri="{BB962C8B-B14F-4D97-AF65-F5344CB8AC3E}">
        <p14:creationId xmlns:p14="http://schemas.microsoft.com/office/powerpoint/2010/main" val="3471457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2"/>
          <p:cNvSpPr>
            <a:spLocks noGrp="1" noChangeArrowheads="1"/>
          </p:cNvSpPr>
          <p:nvPr>
            <p:ph type="dt" sz="half"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25DAACCC-63CC-4534-AC47-AB106E6460FA}" type="slidenum">
              <a:rPr lang="el-GR" altLang="en-US"/>
              <a:pPr>
                <a:defRPr/>
              </a:pPr>
              <a:t>‹#›</a:t>
            </a:fld>
            <a:endParaRPr lang="el-GR" altLang="en-US"/>
          </a:p>
        </p:txBody>
      </p:sp>
      <p:sp>
        <p:nvSpPr>
          <p:cNvPr id="6" name="Rectangle 14"/>
          <p:cNvSpPr>
            <a:spLocks noGrp="1" noChangeArrowheads="1"/>
          </p:cNvSpPr>
          <p:nvPr>
            <p:ph type="ftr" sz="quarter" idx="12"/>
          </p:nvPr>
        </p:nvSpPr>
        <p:spPr>
          <a:ln/>
        </p:spPr>
        <p:txBody>
          <a:bodyPr/>
          <a:lstStyle>
            <a:lvl1pPr>
              <a:defRPr/>
            </a:lvl1pPr>
          </a:lstStyle>
          <a:p>
            <a:pPr>
              <a:defRPr/>
            </a:pPr>
            <a:r>
              <a:rPr lang="el-GR"/>
              <a:t>Please keep confidential</a:t>
            </a:r>
          </a:p>
        </p:txBody>
      </p:sp>
    </p:spTree>
    <p:extLst>
      <p:ext uri="{BB962C8B-B14F-4D97-AF65-F5344CB8AC3E}">
        <p14:creationId xmlns:p14="http://schemas.microsoft.com/office/powerpoint/2010/main" val="1808065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3" name="Rectangle 2"/>
          <p:cNvSpPr>
            <a:spLocks noGrp="1" noChangeArrowheads="1"/>
          </p:cNvSpPr>
          <p:nvPr>
            <p:ph type="dt" sz="half" idx="10"/>
          </p:nvPr>
        </p:nvSpPr>
        <p:spPr>
          <a:ln/>
        </p:spPr>
        <p:txBody>
          <a:bodyPr/>
          <a:lstStyle>
            <a:lvl1pPr>
              <a:defRPr/>
            </a:lvl1pPr>
          </a:lstStyle>
          <a:p>
            <a:pPr>
              <a:defRPr/>
            </a:pPr>
            <a:endParaRPr lang="el-GR"/>
          </a:p>
        </p:txBody>
      </p:sp>
      <p:sp>
        <p:nvSpPr>
          <p:cNvPr id="4" name="Rectangle 3"/>
          <p:cNvSpPr>
            <a:spLocks noGrp="1" noChangeArrowheads="1"/>
          </p:cNvSpPr>
          <p:nvPr>
            <p:ph type="sldNum" sz="quarter" idx="11"/>
          </p:nvPr>
        </p:nvSpPr>
        <p:spPr>
          <a:ln/>
        </p:spPr>
        <p:txBody>
          <a:bodyPr/>
          <a:lstStyle>
            <a:lvl1pPr>
              <a:defRPr/>
            </a:lvl1pPr>
          </a:lstStyle>
          <a:p>
            <a:pPr>
              <a:defRPr/>
            </a:pPr>
            <a:fld id="{09A16639-D8E5-4C3B-A58B-3CD16B64C929}" type="slidenum">
              <a:rPr lang="el-GR" altLang="en-US"/>
              <a:pPr>
                <a:defRPr/>
              </a:pPr>
              <a:t>‹#›</a:t>
            </a:fld>
            <a:endParaRPr lang="el-GR" altLang="en-US"/>
          </a:p>
        </p:txBody>
      </p:sp>
      <p:sp>
        <p:nvSpPr>
          <p:cNvPr id="5" name="Rectangle 14"/>
          <p:cNvSpPr>
            <a:spLocks noGrp="1" noChangeArrowheads="1"/>
          </p:cNvSpPr>
          <p:nvPr>
            <p:ph type="ftr" sz="quarter" idx="12"/>
          </p:nvPr>
        </p:nvSpPr>
        <p:spPr>
          <a:ln/>
        </p:spPr>
        <p:txBody>
          <a:bodyPr/>
          <a:lstStyle>
            <a:lvl1pPr>
              <a:defRPr/>
            </a:lvl1pPr>
          </a:lstStyle>
          <a:p>
            <a:pPr>
              <a:defRPr/>
            </a:pPr>
            <a:r>
              <a:rPr lang="el-GR"/>
              <a:t>Please keep confidential</a:t>
            </a:r>
          </a:p>
        </p:txBody>
      </p:sp>
    </p:spTree>
    <p:extLst>
      <p:ext uri="{BB962C8B-B14F-4D97-AF65-F5344CB8AC3E}">
        <p14:creationId xmlns:p14="http://schemas.microsoft.com/office/powerpoint/2010/main" val="134157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3438" y="1752600"/>
            <a:ext cx="39243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3438" y="3962400"/>
            <a:ext cx="39243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5225"/>
            <a:ext cx="1981200" cy="476250"/>
          </a:xfrm>
        </p:spPr>
        <p:txBody>
          <a:bodyPr/>
          <a:lstStyle>
            <a:lvl1pPr>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ltLang="zh-CN"/>
          </a:p>
        </p:txBody>
      </p:sp>
      <p:sp>
        <p:nvSpPr>
          <p:cNvPr id="8" name="Slide Number Placeholder 7"/>
          <p:cNvSpPr>
            <a:spLocks noGrp="1"/>
          </p:cNvSpPr>
          <p:nvPr>
            <p:ph type="sldNum" sz="quarter" idx="12"/>
          </p:nvPr>
        </p:nvSpPr>
        <p:spPr>
          <a:xfrm>
            <a:off x="6553200" y="6245225"/>
            <a:ext cx="1981200" cy="476250"/>
          </a:xfrm>
        </p:spPr>
        <p:txBody>
          <a:bodyPr/>
          <a:lstStyle>
            <a:lvl1pPr>
              <a:defRPr>
                <a:latin typeface="Arial" charset="0"/>
              </a:defRPr>
            </a:lvl1pPr>
          </a:lstStyle>
          <a:p>
            <a:pPr>
              <a:defRPr/>
            </a:pPr>
            <a:endParaRPr lang="zh-CN" altLang="en-US"/>
          </a:p>
        </p:txBody>
      </p:sp>
    </p:spTree>
    <p:extLst>
      <p:ext uri="{BB962C8B-B14F-4D97-AF65-F5344CB8AC3E}">
        <p14:creationId xmlns:p14="http://schemas.microsoft.com/office/powerpoint/2010/main" val="4019378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Date Placeholder 3"/>
          <p:cNvSpPr>
            <a:spLocks noGrp="1"/>
          </p:cNvSpPr>
          <p:nvPr>
            <p:ph type="dt" sz="half" idx="10"/>
          </p:nvPr>
        </p:nvSpPr>
        <p:spPr>
          <a:xfrm>
            <a:off x="457200" y="6248400"/>
            <a:ext cx="2133600" cy="457200"/>
          </a:xfrm>
        </p:spPr>
        <p:txBody>
          <a:bodyPr/>
          <a:lstStyle>
            <a:lvl1pPr>
              <a:defRPr/>
            </a:lvl1pPr>
          </a:lstStyle>
          <a:p>
            <a:pPr>
              <a:defRPr/>
            </a:pPr>
            <a:endParaRPr lang="en-US" altLang="zh-CN"/>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a:xfrm>
            <a:off x="6553200" y="6248400"/>
            <a:ext cx="2133600" cy="457200"/>
          </a:xfrm>
        </p:spPr>
        <p:txBody>
          <a:bodyPr/>
          <a:lstStyle>
            <a:lvl1pPr>
              <a:defRPr>
                <a:ea typeface="SimSun" panose="02010600030101010101" pitchFamily="2" charset="-122"/>
              </a:defRPr>
            </a:lvl1pPr>
          </a:lstStyle>
          <a:p>
            <a:pPr>
              <a:defRPr/>
            </a:pPr>
            <a:fld id="{F74FB006-EB45-4BBB-858D-365C81FB84CE}" type="slidenum">
              <a:rPr lang="en-US" altLang="zh-CN"/>
              <a:pPr>
                <a:defRPr/>
              </a:pPr>
              <a:t>‹#›</a:t>
            </a:fld>
            <a:endParaRPr lang="en-US" altLang="zh-CN"/>
          </a:p>
        </p:txBody>
      </p:sp>
    </p:spTree>
    <p:extLst>
      <p:ext uri="{BB962C8B-B14F-4D97-AF65-F5344CB8AC3E}">
        <p14:creationId xmlns:p14="http://schemas.microsoft.com/office/powerpoint/2010/main" val="553022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31863" y="96838"/>
            <a:ext cx="7158037" cy="141287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49325" y="1981200"/>
            <a:ext cx="3754438"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981200"/>
            <a:ext cx="375443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49325" y="4114800"/>
            <a:ext cx="3754438"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56163" y="4114800"/>
            <a:ext cx="375443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5"/>
          <p:cNvSpPr>
            <a:spLocks noGrp="1" noChangeArrowheads="1"/>
          </p:cNvSpPr>
          <p:nvPr>
            <p:ph type="dt" sz="half" idx="10"/>
          </p:nvPr>
        </p:nvSpPr>
        <p:spPr/>
        <p:txBody>
          <a:bodyPr/>
          <a:lstStyle>
            <a:lvl1pPr>
              <a:defRPr/>
            </a:lvl1pPr>
          </a:lstStyle>
          <a:p>
            <a:pPr>
              <a:defRPr/>
            </a:pPr>
            <a:endParaRPr lang="el-GR" altLang="en-US"/>
          </a:p>
        </p:txBody>
      </p:sp>
      <p:sp>
        <p:nvSpPr>
          <p:cNvPr id="8" name="Footer Placeholder 16"/>
          <p:cNvSpPr>
            <a:spLocks noGrp="1" noChangeArrowheads="1"/>
          </p:cNvSpPr>
          <p:nvPr>
            <p:ph type="ftr" sz="quarter" idx="11"/>
          </p:nvPr>
        </p:nvSpPr>
        <p:spPr/>
        <p:txBody>
          <a:bodyPr/>
          <a:lstStyle>
            <a:lvl1pPr>
              <a:defRPr/>
            </a:lvl1pPr>
          </a:lstStyle>
          <a:p>
            <a:pPr>
              <a:defRPr/>
            </a:pPr>
            <a:endParaRPr lang="el-GR" altLang="en-US"/>
          </a:p>
        </p:txBody>
      </p:sp>
      <p:sp>
        <p:nvSpPr>
          <p:cNvPr id="9" name="Slide Number Placeholder 17"/>
          <p:cNvSpPr>
            <a:spLocks noGrp="1" noChangeArrowheads="1"/>
          </p:cNvSpPr>
          <p:nvPr>
            <p:ph type="sldNum" sz="quarter" idx="12"/>
          </p:nvPr>
        </p:nvSpPr>
        <p:spPr/>
        <p:txBody>
          <a:bodyPr/>
          <a:lstStyle>
            <a:lvl1pPr>
              <a:defRPr/>
            </a:lvl1pPr>
          </a:lstStyle>
          <a:p>
            <a:pPr>
              <a:defRPr/>
            </a:pPr>
            <a:fld id="{70D5F981-DA8D-4B62-818D-9EA47C9FA2FA}" type="slidenum">
              <a:rPr lang="el-GR" altLang="en-US"/>
              <a:pPr>
                <a:defRPr/>
              </a:pPr>
              <a:t>‹#›</a:t>
            </a:fld>
            <a:endParaRPr lang="el-GR" altLang="en-US"/>
          </a:p>
        </p:txBody>
      </p:sp>
    </p:spTree>
    <p:extLst>
      <p:ext uri="{BB962C8B-B14F-4D97-AF65-F5344CB8AC3E}">
        <p14:creationId xmlns:p14="http://schemas.microsoft.com/office/powerpoint/2010/main" val="2356408325"/>
      </p:ext>
    </p:extLst>
  </p:cSld>
  <p:clrMapOvr>
    <a:masterClrMapping/>
  </p:clrMapOvr>
  <p:transition>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05000"/>
            <a:ext cx="40386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4DF940F-0DFC-4523-B05F-5798D8ABEF9F}" type="slidenum">
              <a:rPr lang="en-US" altLang="en-US"/>
              <a:pPr/>
              <a:t>‹#›</a:t>
            </a:fld>
            <a:endParaRPr lang="en-US" altLang="en-US"/>
          </a:p>
        </p:txBody>
      </p:sp>
    </p:spTree>
    <p:extLst>
      <p:ext uri="{BB962C8B-B14F-4D97-AF65-F5344CB8AC3E}">
        <p14:creationId xmlns:p14="http://schemas.microsoft.com/office/powerpoint/2010/main" val="1579717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930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708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207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MASTER">
    <p:bg>
      <p:bgPr>
        <a:solidFill>
          <a:srgbClr val="F6F8FC"/>
        </a:solidFill>
        <a:effectLst/>
      </p:bgPr>
    </p:bg>
    <p:spTree>
      <p:nvGrpSpPr>
        <p:cNvPr id="1" name=""/>
        <p:cNvGrpSpPr/>
        <p:nvPr/>
      </p:nvGrpSpPr>
      <p:grpSpPr>
        <a:xfrm>
          <a:off x="0" y="0"/>
          <a:ext cx="0" cy="0"/>
          <a:chOff x="0" y="0"/>
          <a:chExt cx="0" cy="0"/>
        </a:xfrm>
      </p:grpSpPr>
      <p:sp>
        <p:nvSpPr>
          <p:cNvPr id="2" name="Shape 0"/>
          <p:cNvSpPr/>
          <p:nvPr/>
        </p:nvSpPr>
        <p:spPr>
          <a:xfrm>
            <a:off x="1" y="0"/>
            <a:ext cx="9143771" cy="6858000"/>
          </a:xfrm>
          <a:prstGeom prst="rect">
            <a:avLst/>
          </a:prstGeom>
          <a:solidFill>
            <a:srgbClr val="F6F8FC"/>
          </a:solidFill>
          <a:ln w="12700">
            <a:solidFill>
              <a:srgbClr val="F6F8FC"/>
            </a:solidFill>
            <a:prstDash val="solid"/>
          </a:ln>
        </p:spPr>
      </p:sp>
      <p:sp>
        <p:nvSpPr>
          <p:cNvPr id="3" name="Shape 1"/>
          <p:cNvSpPr/>
          <p:nvPr/>
        </p:nvSpPr>
        <p:spPr>
          <a:xfrm>
            <a:off x="1" y="0"/>
            <a:ext cx="9143771" cy="201168"/>
          </a:xfrm>
          <a:prstGeom prst="rect">
            <a:avLst/>
          </a:prstGeom>
          <a:solidFill>
            <a:srgbClr val="1266F1"/>
          </a:solidFill>
          <a:ln w="12700">
            <a:solidFill>
              <a:srgbClr val="1266F1"/>
            </a:solidFill>
            <a:prstDash val="solid"/>
          </a:ln>
        </p:spPr>
      </p:sp>
    </p:spTree>
    <p:extLst>
      <p:ext uri="{BB962C8B-B14F-4D97-AF65-F5344CB8AC3E}">
        <p14:creationId xmlns:p14="http://schemas.microsoft.com/office/powerpoint/2010/main" val="2553875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3/29/2026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l-GR" alt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l-GR" altLang="en-US"/>
          </a:p>
        </p:txBody>
      </p:sp>
      <p:sp>
        <p:nvSpPr>
          <p:cNvPr id="4" name="Rectangle 7"/>
          <p:cNvSpPr>
            <a:spLocks noGrp="1" noChangeArrowheads="1"/>
          </p:cNvSpPr>
          <p:nvPr>
            <p:ph type="sldNum" sz="quarter" idx="12"/>
          </p:nvPr>
        </p:nvSpPr>
        <p:spPr>
          <a:ln/>
        </p:spPr>
        <p:txBody>
          <a:bodyPr/>
          <a:lstStyle>
            <a:lvl1pPr>
              <a:defRPr/>
            </a:lvl1pPr>
          </a:lstStyle>
          <a:p>
            <a:pPr>
              <a:defRPr/>
            </a:pPr>
            <a:fld id="{903FB70E-2B3E-4631-B9D1-8C145AE6AF05}" type="slidenum">
              <a:rPr lang="el-GR" altLang="en-US"/>
              <a:pPr>
                <a:defRPr/>
              </a:pPr>
              <a:t>‹#›</a:t>
            </a:fld>
            <a:endParaRPr lang="el-GR" altLang="en-US"/>
          </a:p>
        </p:txBody>
      </p:sp>
    </p:spTree>
    <p:extLst>
      <p:ext uri="{BB962C8B-B14F-4D97-AF65-F5344CB8AC3E}">
        <p14:creationId xmlns:p14="http://schemas.microsoft.com/office/powerpoint/2010/main" val="1122320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250579552"/>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l-G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l-G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l-G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l-G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l-GR"/>
            </a:p>
          </p:txBody>
        </p:sp>
        <p:sp>
          <p:nvSpPr>
            <p:cNvPr id="7" name="Freeform 10"/>
            <p:cNvSpPr>
              <a:spLocks/>
            </p:cNvSpPr>
            <p:nvPr/>
          </p:nvSpPr>
          <p:spPr bwMode="hidden">
            <a:xfrm>
              <a:off x="0" y="0"/>
              <a:ext cx="5758" cy="1776"/>
            </a:xfrm>
            <a:custGeom>
              <a:avLst/>
              <a:gdLst>
                <a:gd name="T0" fmla="*/ 0 w 5740"/>
                <a:gd name="T1" fmla="*/ 0 h 1906"/>
                <a:gd name="T2" fmla="*/ 0 w 5740"/>
                <a:gd name="T3" fmla="*/ 350 h 1906"/>
                <a:gd name="T4" fmla="*/ 6187 w 5740"/>
                <a:gd name="T5" fmla="*/ 350 h 1906"/>
                <a:gd name="T6" fmla="*/ 618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99019" name="Rectangle 11"/>
          <p:cNvSpPr>
            <a:spLocks noGrp="1" noChangeArrowheads="1"/>
          </p:cNvSpPr>
          <p:nvPr>
            <p:ph type="ctrTitle" sz="quarter"/>
          </p:nvPr>
        </p:nvSpPr>
        <p:spPr>
          <a:xfrm>
            <a:off x="685800" y="1736725"/>
            <a:ext cx="7772400" cy="1920875"/>
          </a:xfrm>
        </p:spPr>
        <p:txBody>
          <a:bodyPr/>
          <a:lstStyle>
            <a:lvl1pPr>
              <a:defRPr sz="6000"/>
            </a:lvl1pPr>
          </a:lstStyle>
          <a:p>
            <a:r>
              <a:rPr lang="el-GR"/>
              <a:t>Click to edit Master title style</a:t>
            </a:r>
          </a:p>
        </p:txBody>
      </p:sp>
      <p:sp>
        <p:nvSpPr>
          <p:cNvPr id="29902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 charset="2"/>
              <a:buNone/>
              <a:defRPr/>
            </a:lvl1pPr>
          </a:lstStyle>
          <a:p>
            <a:r>
              <a:rPr lang="el-GR"/>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l-G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r>
              <a:rPr lang="el-GR"/>
              <a:t>Please keep confidential</a:t>
            </a: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569B28F8-9B8C-4682-BF9E-739BCFE69264}" type="slidenum">
              <a:rPr lang="el-GR" altLang="en-US"/>
              <a:pPr>
                <a:defRPr/>
              </a:pPr>
              <a:t>‹#›</a:t>
            </a:fld>
            <a:endParaRPr lang="el-GR" altLang="en-US"/>
          </a:p>
        </p:txBody>
      </p:sp>
    </p:spTree>
    <p:extLst>
      <p:ext uri="{BB962C8B-B14F-4D97-AF65-F5344CB8AC3E}">
        <p14:creationId xmlns:p14="http://schemas.microsoft.com/office/powerpoint/2010/main" val="984506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2"/>
          <p:cNvSpPr>
            <a:spLocks noGrp="1" noChangeArrowheads="1"/>
          </p:cNvSpPr>
          <p:nvPr>
            <p:ph type="dt" sz="half"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C71405D4-58B6-4B18-82AD-CB6C8ACF4CF7}" type="slidenum">
              <a:rPr lang="el-GR" altLang="en-US"/>
              <a:pPr>
                <a:defRPr/>
              </a:pPr>
              <a:t>‹#›</a:t>
            </a:fld>
            <a:endParaRPr lang="el-GR" altLang="en-US"/>
          </a:p>
        </p:txBody>
      </p:sp>
      <p:sp>
        <p:nvSpPr>
          <p:cNvPr id="6" name="Rectangle 14"/>
          <p:cNvSpPr>
            <a:spLocks noGrp="1" noChangeArrowheads="1"/>
          </p:cNvSpPr>
          <p:nvPr>
            <p:ph type="ftr" sz="quarter" idx="12"/>
          </p:nvPr>
        </p:nvSpPr>
        <p:spPr>
          <a:ln/>
        </p:spPr>
        <p:txBody>
          <a:bodyPr/>
          <a:lstStyle>
            <a:lvl1pPr>
              <a:defRPr/>
            </a:lvl1pPr>
          </a:lstStyle>
          <a:p>
            <a:pPr>
              <a:defRPr/>
            </a:pPr>
            <a:r>
              <a:rPr lang="el-GR"/>
              <a:t>Please keep confidential</a:t>
            </a:r>
          </a:p>
        </p:txBody>
      </p:sp>
    </p:spTree>
    <p:extLst>
      <p:ext uri="{BB962C8B-B14F-4D97-AF65-F5344CB8AC3E}">
        <p14:creationId xmlns:p14="http://schemas.microsoft.com/office/powerpoint/2010/main" val="4192331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09936" y="133872"/>
            <a:ext cx="4124126" cy="756919"/>
          </a:xfrm>
          <a:prstGeom prst="rect">
            <a:avLst/>
          </a:prstGeom>
        </p:spPr>
        <p:txBody>
          <a:bodyPr wrap="square" lIns="0" tIns="0" rIns="0" bIns="0">
            <a:spAutoFit/>
          </a:bodyPr>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a:xfrm>
            <a:off x="762308" y="2452326"/>
            <a:ext cx="7677784" cy="3622040"/>
          </a:xfrm>
          <a:prstGeom prst="rect">
            <a:avLst/>
          </a:prstGeom>
        </p:spPr>
        <p:txBody>
          <a:bodyPr wrap="square" lIns="0" tIns="0" rIns="0" bIns="0">
            <a:spAutoFit/>
          </a:bodyPr>
          <a:lstStyle>
            <a:lvl1pPr>
              <a:defRPr sz="18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3/29/2026</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3"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l-GR"/>
          </a:p>
        </p:txBody>
      </p:sp>
      <p:sp>
        <p:nvSpPr>
          <p:cNvPr id="29798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EC370474-1CDE-4879-859D-DC33BCC15A4E}" type="slidenum">
              <a:rPr lang="el-GR" altLang="en-US"/>
              <a:pPr>
                <a:defRPr/>
              </a:pPr>
              <a:t>‹#›</a:t>
            </a:fld>
            <a:endParaRPr lang="el-GR" altLang="en-US"/>
          </a:p>
        </p:txBody>
      </p:sp>
      <p:grpSp>
        <p:nvGrpSpPr>
          <p:cNvPr id="3076" name="Group 4"/>
          <p:cNvGrpSpPr>
            <a:grpSpLocks/>
          </p:cNvGrpSpPr>
          <p:nvPr/>
        </p:nvGrpSpPr>
        <p:grpSpPr bwMode="auto">
          <a:xfrm>
            <a:off x="0" y="0"/>
            <a:ext cx="9140825" cy="6850063"/>
            <a:chOff x="0" y="0"/>
            <a:chExt cx="5758" cy="4315"/>
          </a:xfrm>
        </p:grpSpPr>
        <p:grpSp>
          <p:nvGrpSpPr>
            <p:cNvPr id="3080" name="Group 5"/>
            <p:cNvGrpSpPr>
              <a:grpSpLocks/>
            </p:cNvGrpSpPr>
            <p:nvPr userDrawn="1"/>
          </p:nvGrpSpPr>
          <p:grpSpPr bwMode="auto">
            <a:xfrm>
              <a:off x="1728" y="2230"/>
              <a:ext cx="4027" cy="2085"/>
              <a:chOff x="1728" y="2230"/>
              <a:chExt cx="4027" cy="2085"/>
            </a:xfrm>
          </p:grpSpPr>
          <p:sp>
            <p:nvSpPr>
              <p:cNvPr id="29799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l-GR"/>
              </a:p>
            </p:txBody>
          </p:sp>
          <p:sp>
            <p:nvSpPr>
              <p:cNvPr id="29799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l-GR"/>
              </a:p>
            </p:txBody>
          </p:sp>
          <p:sp>
            <p:nvSpPr>
              <p:cNvPr id="29799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l-GR"/>
              </a:p>
            </p:txBody>
          </p:sp>
          <p:sp>
            <p:nvSpPr>
              <p:cNvPr id="308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9799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l-GR"/>
              </a:p>
            </p:txBody>
          </p:sp>
        </p:grpSp>
        <p:sp>
          <p:nvSpPr>
            <p:cNvPr id="29799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l-GR"/>
            </a:p>
          </p:txBody>
        </p:sp>
        <p:sp>
          <p:nvSpPr>
            <p:cNvPr id="3082" name="Freeform 12"/>
            <p:cNvSpPr>
              <a:spLocks/>
            </p:cNvSpPr>
            <p:nvPr/>
          </p:nvSpPr>
          <p:spPr bwMode="hidden">
            <a:xfrm>
              <a:off x="0" y="0"/>
              <a:ext cx="5758" cy="1776"/>
            </a:xfrm>
            <a:custGeom>
              <a:avLst/>
              <a:gdLst>
                <a:gd name="T0" fmla="*/ 0 w 5740"/>
                <a:gd name="T1" fmla="*/ 0 h 1906"/>
                <a:gd name="T2" fmla="*/ 0 w 5740"/>
                <a:gd name="T3" fmla="*/ 350 h 1906"/>
                <a:gd name="T4" fmla="*/ 6187 w 5740"/>
                <a:gd name="T5" fmla="*/ 350 h 1906"/>
                <a:gd name="T6" fmla="*/ 618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9799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29799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r>
              <a:rPr lang="el-GR"/>
              <a:t>Please keep confidential</a:t>
            </a:r>
          </a:p>
        </p:txBody>
      </p:sp>
      <p:sp>
        <p:nvSpPr>
          <p:cNvPr id="29799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Tree>
    <p:extLst>
      <p:ext uri="{BB962C8B-B14F-4D97-AF65-F5344CB8AC3E}">
        <p14:creationId xmlns:p14="http://schemas.microsoft.com/office/powerpoint/2010/main" val="2706299947"/>
      </p:ext>
    </p:extLst>
  </p:cSld>
  <p:clrMap bg1="dk2" tx1="lt1" bg2="dk1"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99" r:id="rId16"/>
    <p:sldLayoutId id="2147483702" r:id="rId17"/>
  </p:sldLayoutIdLst>
  <p:timing>
    <p:tnLst>
      <p:par>
        <p:cTn id="1" dur="indefinite" restart="never" nodeType="tmRoot"/>
      </p:par>
    </p:tnLst>
  </p:timing>
  <p:hf hd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1"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1"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1"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1" charset="2"/>
        <a:buChar char="n"/>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698819"/>
      </p:ext>
    </p:extLst>
  </p:cSld>
  <p:clrMap bg1="lt1" tx1="dk1" bg2="lt2" tx2="dk2" accent1="accent1" accent2="accent2" accent3="accent3" accent4="accent4" accent5="accent5" accent6="accent6" hlink="hlink" folHlink="folHlink"/>
  <p:sldLayoutIdLst>
    <p:sldLayoutId id="2147483701" r:id="rId1"/>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523178"/>
      </p:ext>
    </p:extLst>
  </p:cSld>
  <p:clrMap bg1="lt1" tx1="dk1" bg2="lt2" tx2="dk2" accent1="accent1" accent2="accent2" accent3="accent3" accent4="accent4" accent5="accent5" accent6="accent6" hlink="hlink" folHlink="folHlink"/>
  <p:sldLayoutIdLst>
    <p:sldLayoutId id="2147483704" r:id="rId1"/>
    <p:sldLayoutId id="2147483705" r:id="rId2"/>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cop.gov.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1.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5.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4.xml"/><Relationship Id="rId1" Type="http://schemas.openxmlformats.org/officeDocument/2006/relationships/themeOverride" Target="../theme/themeOverride6.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8.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hyperlink" Target="https://www.zscaler.com/jp/zpedia/what-is-cryptojacking" TargetMode="External"/><Relationship Id="rId3" Type="http://schemas.openxmlformats.org/officeDocument/2006/relationships/image" Target="../media/image79.png"/><Relationship Id="rId7" Type="http://schemas.openxmlformats.org/officeDocument/2006/relationships/hyperlink" Target="https://www.google.com/search?sca_esv=7339b5109d39e750&amp;q=Graboid+Worm&amp;source=lnms&amp;fbs=ADc_l-acTh1XOpH3U7bIxRVfQR5uNvvNOI1uX-wD_hP_A8xr1eQSBuZQ7xZweLWb7HV202D4V1GpxWkkihepLXd15tnU96pFIUgG7oL17ly3PVHCvyz_yRkMKY4zt-ZrCu5PTZ6F6-UeHKFxgGII2K6Lq0dd4MYzDW0WXVb9rS_iu81k-TDLFXEz1GYYJzfUbrjFdeZkEJtvbhi-3JwpRUUoXd-edTDp0v0ODhp8Yy3H5KtbkNeGRvXsh3dF8_1q6CBQcDUj6ybN&amp;sa=X&amp;ved=2ahUKEwiwx5rwjrOTAxXSVvEDHfRTOsUQgK4QegQIAxAE&amp;biw=1920&amp;bih=955&amp;dpr=1"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s://www.google.com/search?sca_esv=7339b5109d39e750&amp;q=Smominru+Botnet&amp;source=lnms&amp;fbs=ADc_l-acTh1XOpH3U7bIxRVfQR5uNvvNOI1uX-wD_hP_A8xr1eQSBuZQ7xZweLWb7HV202D4V1GpxWkkihepLXd15tnU96pFIUgG7oL17ly3PVHCvyz_yRkMKY4zt-ZrCu5PTZ6F6-UeHKFxgGII2K6Lq0dd4MYzDW0WXVb9rS_iu81k-TDLFXEz1GYYJzfUbrjFdeZkEJtvbhi-3JwpRUUoXd-edTDp0v0ODhp8Yy3H5KtbkNeGRvXsh3dF8_1q6CBQcDUj6ybN&amp;sa=X&amp;ved=2ahUKEwiwx5rwjrOTAxXSVvEDHfRTOsUQgK4QegQIAxAC&amp;biw=1920&amp;bih=955&amp;dpr=1" TargetMode="External"/><Relationship Id="rId5" Type="http://schemas.openxmlformats.org/officeDocument/2006/relationships/image" Target="../media/image81.png"/><Relationship Id="rId10" Type="http://schemas.openxmlformats.org/officeDocument/2006/relationships/image" Target="../media/image82.png"/><Relationship Id="rId4" Type="http://schemas.openxmlformats.org/officeDocument/2006/relationships/image" Target="../media/image80.jpg"/><Relationship Id="rId9" Type="http://schemas.openxmlformats.org/officeDocument/2006/relationships/hyperlink" Target="https://www.google.com/search?sca_esv=7339b5109d39e750&amp;q=BadShell&amp;source=lnms&amp;fbs=ADc_l-acTh1XOpH3U7bIxRVfQR5uNvvNOI1uX-wD_hP_A8xr1eQSBuZQ7xZweLWb7HV202D4V1GpxWkkihepLXd15tnU96pFIUgG7oL17ly3PVHCvyz_yRkMKY4zt-ZrCu5PTZ6F6-UeHKFxgGII2K6Lq0dd4MYzDW0WXVb9rS_iu81k-TDLFXEz1GYYJzfUbrjFdeZkEJtvbhi-3JwpRUUoXd-edTDp0v0ODhp8Yy3H5KtbkNeGRvXsh3dF8_1q6CBQcDUj6ybN&amp;sa=X&amp;ved=2ahUKEwiwx5rwjrOTAxXSVvEDHfRTOsUQgK4QegQIAxAI&amp;biw=1920&amp;bih=955&amp;dpr=1"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9.xml"/><Relationship Id="rId1" Type="http://schemas.openxmlformats.org/officeDocument/2006/relationships/themeOverride" Target="../theme/themeOverr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slideLayout" Target="../slideLayouts/slideLayout14.xml"/><Relationship Id="rId1" Type="http://schemas.openxmlformats.org/officeDocument/2006/relationships/themeOverride" Target="../theme/themeOverride3.xml"/><Relationship Id="rId6" Type="http://schemas.openxmlformats.org/officeDocument/2006/relationships/image" Target="../media/image10.jpeg"/><Relationship Id="rId5" Type="http://schemas.microsoft.com/office/2007/relationships/hdphoto" Target="../media/hdphoto2.wdp"/><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4.png"/><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9.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mlDrawing" Target="../drawings/vmlDrawing1.vml"/><Relationship Id="rId1" Type="http://schemas.openxmlformats.org/officeDocument/2006/relationships/themeOverride" Target="../theme/themeOverride10.xml"/><Relationship Id="rId6" Type="http://schemas.openxmlformats.org/officeDocument/2006/relationships/image" Target="../media/image98.png"/><Relationship Id="rId5" Type="http://schemas.openxmlformats.org/officeDocument/2006/relationships/oleObject" Target="../embeddings/oleObject1.bin"/><Relationship Id="rId4" Type="http://schemas.openxmlformats.org/officeDocument/2006/relationships/image" Target="../media/image99.jpeg"/></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14.xml"/><Relationship Id="rId1" Type="http://schemas.openxmlformats.org/officeDocument/2006/relationships/themeOverride" Target="../theme/themeOverride11.xml"/><Relationship Id="rId5" Type="http://schemas.openxmlformats.org/officeDocument/2006/relationships/image" Target="../media/image102.jpeg"/><Relationship Id="rId4" Type="http://schemas.openxmlformats.org/officeDocument/2006/relationships/image" Target="../media/image101.jpg"/></Relationships>
</file>

<file path=ppt/slides/_rels/slide7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14.xml"/><Relationship Id="rId1" Type="http://schemas.openxmlformats.org/officeDocument/2006/relationships/themeOverride" Target="../theme/themeOverride12.xml"/><Relationship Id="rId4" Type="http://schemas.openxmlformats.org/officeDocument/2006/relationships/image" Target="../media/image104.jpeg"/></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105.emf"/></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1.xml"/><Relationship Id="rId1" Type="http://schemas.openxmlformats.org/officeDocument/2006/relationships/themeOverride" Target="../theme/themeOverride4.xml"/><Relationship Id="rId5" Type="http://schemas.microsoft.com/office/2007/relationships/hdphoto" Target="../media/hdphoto3.wdp"/><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7.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9.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10.png"/></Relationships>
</file>

<file path=ppt/slides/_rels/slide8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png"/><Relationship Id="rId9" Type="http://schemas.microsoft.com/office/2007/relationships/hdphoto" Target="../media/hdphoto6.wdp"/></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microsoft.com/office/2007/relationships/hdphoto" Target="../media/hdphoto6.wdp"/><Relationship Id="rId5" Type="http://schemas.openxmlformats.org/officeDocument/2006/relationships/image" Target="../media/image119.png"/><Relationship Id="rId4" Type="http://schemas.microsoft.com/office/2007/relationships/hdphoto" Target="../media/hdphoto7.wdp"/></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object 2"/>
          <p:cNvSpPr txBox="1"/>
          <p:nvPr/>
        </p:nvSpPr>
        <p:spPr>
          <a:xfrm>
            <a:off x="2366645" y="3657600"/>
            <a:ext cx="4719955" cy="2523768"/>
          </a:xfrm>
          <a:prstGeom prst="rect">
            <a:avLst/>
          </a:prstGeom>
        </p:spPr>
        <p:txBody>
          <a:bodyPr vert="horz" wrap="square" lIns="0" tIns="12700" rIns="0" bIns="0" rtlCol="0">
            <a:spAutoFit/>
          </a:bodyPr>
          <a:lstStyle/>
          <a:p>
            <a:pPr marR="5080" algn="ctr">
              <a:lnSpc>
                <a:spcPct val="100000"/>
              </a:lnSpc>
              <a:spcBef>
                <a:spcPts val="100"/>
              </a:spcBef>
            </a:pPr>
            <a:r>
              <a:rPr lang="el-GR" sz="2400" b="1" spc="-15" dirty="0">
                <a:solidFill>
                  <a:schemeClr val="bg1"/>
                </a:solidFill>
                <a:effectLst>
                  <a:outerShdw blurRad="38100" dist="38100" dir="2700000" algn="tl">
                    <a:srgbClr val="000000">
                      <a:alpha val="43137"/>
                    </a:srgbClr>
                  </a:outerShdw>
                </a:effectLst>
                <a:latin typeface="Garamond" panose="02020404030301010803" pitchFamily="18" charset="0"/>
                <a:ea typeface="+mj-ea"/>
                <a:cs typeface="Calibri"/>
              </a:rPr>
              <a:t>Γιάννης Σταματίου</a:t>
            </a:r>
          </a:p>
          <a:p>
            <a:pPr marR="5080" algn="ctr">
              <a:lnSpc>
                <a:spcPct val="100000"/>
              </a:lnSpc>
              <a:spcBef>
                <a:spcPts val="100"/>
              </a:spcBef>
            </a:pPr>
            <a:r>
              <a:rPr lang="el-GR" sz="2400" b="1" spc="-15" dirty="0">
                <a:solidFill>
                  <a:schemeClr val="bg1"/>
                </a:solidFill>
                <a:effectLst>
                  <a:outerShdw blurRad="38100" dist="38100" dir="2700000" algn="tl">
                    <a:srgbClr val="000000">
                      <a:alpha val="43137"/>
                    </a:srgbClr>
                  </a:outerShdw>
                </a:effectLst>
                <a:latin typeface="Garamond" panose="02020404030301010803" pitchFamily="18" charset="0"/>
                <a:ea typeface="+mj-ea"/>
                <a:cs typeface="Calibri"/>
              </a:rPr>
              <a:t>Τμήμα Διοίκησης </a:t>
            </a:r>
            <a:r>
              <a:rPr lang="el-GR" sz="2400" b="1" spc="-15" dirty="0" smtClean="0">
                <a:solidFill>
                  <a:schemeClr val="bg1"/>
                </a:solidFill>
                <a:effectLst>
                  <a:outerShdw blurRad="38100" dist="38100" dir="2700000" algn="tl">
                    <a:srgbClr val="000000">
                      <a:alpha val="43137"/>
                    </a:srgbClr>
                  </a:outerShdw>
                </a:effectLst>
                <a:latin typeface="Garamond" panose="02020404030301010803" pitchFamily="18" charset="0"/>
                <a:ea typeface="+mj-ea"/>
                <a:cs typeface="Calibri"/>
              </a:rPr>
              <a:t>Επιχειρήσεων</a:t>
            </a:r>
            <a:r>
              <a:rPr lang="en-US" sz="2400" b="1" spc="-15" dirty="0" smtClean="0">
                <a:solidFill>
                  <a:schemeClr val="bg1"/>
                </a:solidFill>
                <a:effectLst>
                  <a:outerShdw blurRad="38100" dist="38100" dir="2700000" algn="tl">
                    <a:srgbClr val="000000">
                      <a:alpha val="43137"/>
                    </a:srgbClr>
                  </a:outerShdw>
                </a:effectLst>
                <a:latin typeface="Garamond" panose="02020404030301010803" pitchFamily="18" charset="0"/>
                <a:ea typeface="+mj-ea"/>
                <a:cs typeface="Calibri"/>
              </a:rPr>
              <a:t>, </a:t>
            </a:r>
            <a:r>
              <a:rPr lang="el-GR" sz="2400" b="1" spc="-15" dirty="0" smtClean="0">
                <a:solidFill>
                  <a:schemeClr val="bg1"/>
                </a:solidFill>
                <a:effectLst>
                  <a:outerShdw blurRad="38100" dist="38100" dir="2700000" algn="tl">
                    <a:srgbClr val="000000">
                      <a:alpha val="43137"/>
                    </a:srgbClr>
                  </a:outerShdw>
                </a:effectLst>
                <a:latin typeface="Garamond" panose="02020404030301010803" pitchFamily="18" charset="0"/>
                <a:ea typeface="+mj-ea"/>
                <a:cs typeface="Calibri"/>
              </a:rPr>
              <a:t>Πανεπιστήμιο Πάτρας και</a:t>
            </a:r>
          </a:p>
          <a:p>
            <a:pPr marR="5080" algn="ctr">
              <a:lnSpc>
                <a:spcPct val="100000"/>
              </a:lnSpc>
              <a:spcBef>
                <a:spcPts val="100"/>
              </a:spcBef>
            </a:pPr>
            <a:r>
              <a:rPr lang="el-GR" sz="2400" b="1" spc="-15" dirty="0" smtClean="0">
                <a:solidFill>
                  <a:schemeClr val="bg1"/>
                </a:solidFill>
                <a:effectLst>
                  <a:outerShdw blurRad="38100" dist="38100" dir="2700000" algn="tl">
                    <a:srgbClr val="000000">
                      <a:alpha val="43137"/>
                    </a:srgbClr>
                  </a:outerShdw>
                </a:effectLst>
                <a:latin typeface="Garamond" panose="02020404030301010803" pitchFamily="18" charset="0"/>
                <a:ea typeface="+mj-ea"/>
                <a:cs typeface="Calibri"/>
              </a:rPr>
              <a:t>Ινστιτούτο </a:t>
            </a:r>
            <a:r>
              <a:rPr lang="el-GR" sz="2400" b="1" spc="-15" dirty="0">
                <a:solidFill>
                  <a:schemeClr val="bg1"/>
                </a:solidFill>
                <a:effectLst>
                  <a:outerShdw blurRad="38100" dist="38100" dir="2700000" algn="tl">
                    <a:srgbClr val="000000">
                      <a:alpha val="43137"/>
                    </a:srgbClr>
                  </a:outerShdw>
                </a:effectLst>
                <a:latin typeface="Garamond" panose="02020404030301010803" pitchFamily="18" charset="0"/>
                <a:ea typeface="+mj-ea"/>
                <a:cs typeface="Calibri"/>
              </a:rPr>
              <a:t>Τεχνολογίας Υπολογιστών και Εκδόσεων – «</a:t>
            </a:r>
            <a:r>
              <a:rPr lang="el-GR" sz="2400" b="1" spc="-15" dirty="0" smtClean="0">
                <a:solidFill>
                  <a:schemeClr val="bg1"/>
                </a:solidFill>
                <a:effectLst>
                  <a:outerShdw blurRad="38100" dist="38100" dir="2700000" algn="tl">
                    <a:srgbClr val="000000">
                      <a:alpha val="43137"/>
                    </a:srgbClr>
                  </a:outerShdw>
                </a:effectLst>
                <a:latin typeface="Garamond" panose="02020404030301010803" pitchFamily="18" charset="0"/>
                <a:ea typeface="+mj-ea"/>
                <a:cs typeface="Calibri"/>
              </a:rPr>
              <a:t>Διόφαντος», Πάτρα</a:t>
            </a:r>
            <a:endParaRPr lang="el-GR" sz="2400" b="1" spc="-15" dirty="0">
              <a:solidFill>
                <a:schemeClr val="bg1"/>
              </a:solidFill>
              <a:effectLst>
                <a:outerShdw blurRad="38100" dist="38100" dir="2700000" algn="tl">
                  <a:srgbClr val="000000">
                    <a:alpha val="43137"/>
                  </a:srgbClr>
                </a:outerShdw>
              </a:effectLst>
              <a:latin typeface="Garamond" panose="02020404030301010803" pitchFamily="18" charset="0"/>
              <a:ea typeface="+mj-ea"/>
              <a:cs typeface="Calibri"/>
            </a:endParaRPr>
          </a:p>
          <a:p>
            <a:pPr marR="5715" algn="ctr">
              <a:lnSpc>
                <a:spcPct val="100000"/>
              </a:lnSpc>
            </a:pPr>
            <a:r>
              <a:rPr lang="en-US" sz="2400" b="1" spc="-15" dirty="0">
                <a:solidFill>
                  <a:schemeClr val="bg1"/>
                </a:solidFill>
                <a:effectLst>
                  <a:outerShdw blurRad="38100" dist="38100" dir="2700000" algn="tl">
                    <a:srgbClr val="000000">
                      <a:alpha val="43137"/>
                    </a:srgbClr>
                  </a:outerShdw>
                </a:effectLst>
                <a:latin typeface="Garamond" panose="02020404030301010803" pitchFamily="18" charset="0"/>
                <a:ea typeface="+mj-ea"/>
                <a:cs typeface="Calibri"/>
              </a:rPr>
              <a:t>stamatiu@upatras.gr</a:t>
            </a:r>
            <a:endParaRPr lang="en-US" sz="2400" b="1" spc="-15" dirty="0">
              <a:solidFill>
                <a:schemeClr val="bg1"/>
              </a:solidFill>
              <a:effectLst>
                <a:outerShdw blurRad="38100" dist="38100" dir="2700000" algn="tl">
                  <a:srgbClr val="000000">
                    <a:alpha val="43137"/>
                  </a:srgbClr>
                </a:outerShdw>
              </a:effectLst>
              <a:latin typeface="Garamond" panose="02020404030301010803" pitchFamily="18" charset="0"/>
              <a:ea typeface="+mj-ea"/>
              <a:cs typeface="Calibri"/>
              <a:hlinkClick r:id="rId4"/>
            </a:endParaRPr>
          </a:p>
          <a:p>
            <a:pPr>
              <a:lnSpc>
                <a:spcPct val="100000"/>
              </a:lnSpc>
              <a:spcBef>
                <a:spcPts val="20"/>
              </a:spcBef>
            </a:pPr>
            <a:endParaRPr sz="1750" b="1" dirty="0">
              <a:effectLst>
                <a:outerShdw blurRad="38100" dist="38100" dir="2700000" algn="tl">
                  <a:srgbClr val="000000">
                    <a:alpha val="43137"/>
                  </a:srgbClr>
                </a:outerShdw>
              </a:effectLst>
              <a:latin typeface="Garamond" panose="02020404030301010803" pitchFamily="18" charset="0"/>
              <a:cs typeface="Calibri"/>
            </a:endParaRPr>
          </a:p>
        </p:txBody>
      </p:sp>
      <p:grpSp>
        <p:nvGrpSpPr>
          <p:cNvPr id="7" name="object 7"/>
          <p:cNvGrpSpPr/>
          <p:nvPr/>
        </p:nvGrpSpPr>
        <p:grpSpPr>
          <a:xfrm>
            <a:off x="0" y="2282951"/>
            <a:ext cx="9144000" cy="1088390"/>
            <a:chOff x="0" y="2282951"/>
            <a:chExt cx="9144000" cy="1088390"/>
          </a:xfrm>
        </p:grpSpPr>
        <p:pic>
          <p:nvPicPr>
            <p:cNvPr id="8" name="object 8"/>
            <p:cNvPicPr/>
            <p:nvPr/>
          </p:nvPicPr>
          <p:blipFill>
            <a:blip r:embed="rId5" cstate="print"/>
            <a:stretch>
              <a:fillRect/>
            </a:stretch>
          </p:blipFill>
          <p:spPr>
            <a:xfrm>
              <a:off x="0" y="2322575"/>
              <a:ext cx="9143999" cy="1048511"/>
            </a:xfrm>
            <a:prstGeom prst="rect">
              <a:avLst/>
            </a:prstGeom>
          </p:spPr>
        </p:pic>
        <p:pic>
          <p:nvPicPr>
            <p:cNvPr id="9" name="object 9"/>
            <p:cNvPicPr/>
            <p:nvPr/>
          </p:nvPicPr>
          <p:blipFill>
            <a:blip r:embed="rId6" cstate="print"/>
            <a:stretch>
              <a:fillRect/>
            </a:stretch>
          </p:blipFill>
          <p:spPr>
            <a:xfrm>
              <a:off x="2316479" y="2282951"/>
              <a:ext cx="6827519" cy="542543"/>
            </a:xfrm>
            <a:prstGeom prst="rect">
              <a:avLst/>
            </a:prstGeom>
          </p:spPr>
        </p:pic>
        <p:pic>
          <p:nvPicPr>
            <p:cNvPr id="10" name="object 10"/>
            <p:cNvPicPr/>
            <p:nvPr/>
          </p:nvPicPr>
          <p:blipFill>
            <a:blip r:embed="rId7" cstate="print"/>
            <a:stretch>
              <a:fillRect/>
            </a:stretch>
          </p:blipFill>
          <p:spPr>
            <a:xfrm>
              <a:off x="0" y="2348877"/>
              <a:ext cx="9144000" cy="954112"/>
            </a:xfrm>
            <a:prstGeom prst="rect">
              <a:avLst/>
            </a:prstGeom>
          </p:spPr>
        </p:pic>
      </p:grpSp>
      <p:sp>
        <p:nvSpPr>
          <p:cNvPr id="11" name="object 11"/>
          <p:cNvSpPr txBox="1">
            <a:spLocks noGrp="1"/>
          </p:cNvSpPr>
          <p:nvPr>
            <p:ph type="title"/>
          </p:nvPr>
        </p:nvSpPr>
        <p:spPr>
          <a:xfrm>
            <a:off x="228600" y="2348877"/>
            <a:ext cx="8915400" cy="888063"/>
          </a:xfrm>
          <a:prstGeom prst="rect">
            <a:avLst/>
          </a:prstGeom>
          <a:ln w="9525">
            <a:solidFill>
              <a:srgbClr val="000000"/>
            </a:solidFill>
          </a:ln>
        </p:spPr>
        <p:txBody>
          <a:bodyPr vert="horz" wrap="square" lIns="0" tIns="26034" rIns="0" bIns="0" rtlCol="0">
            <a:spAutoFit/>
          </a:bodyPr>
          <a:lstStyle/>
          <a:p>
            <a:pPr algn="ctr">
              <a:lnSpc>
                <a:spcPct val="100000"/>
              </a:lnSpc>
              <a:spcBef>
                <a:spcPts val="204"/>
              </a:spcBef>
            </a:pPr>
            <a:r>
              <a:rPr lang="el-GR" sz="2800" spc="-15" dirty="0">
                <a:solidFill>
                  <a:srgbClr val="FFFFFF"/>
                </a:solidFill>
                <a:effectLst>
                  <a:outerShdw blurRad="38100" dist="38100" dir="2700000" algn="tl">
                    <a:srgbClr val="000000">
                      <a:alpha val="43137"/>
                    </a:srgbClr>
                  </a:outerShdw>
                </a:effectLst>
                <a:latin typeface="Garamond" panose="02020404030301010803" pitchFamily="18" charset="0"/>
              </a:rPr>
              <a:t>Ηλεκτρονική διακυβέρνηση, προστασία </a:t>
            </a:r>
            <a:r>
              <a:rPr lang="el-GR" sz="2800" spc="-15" dirty="0" err="1">
                <a:solidFill>
                  <a:srgbClr val="FFFFFF"/>
                </a:solidFill>
                <a:effectLst>
                  <a:outerShdw blurRad="38100" dist="38100" dir="2700000" algn="tl">
                    <a:srgbClr val="000000">
                      <a:alpha val="43137"/>
                    </a:srgbClr>
                  </a:outerShdw>
                </a:effectLst>
                <a:latin typeface="Garamond" panose="02020404030301010803" pitchFamily="18" charset="0"/>
              </a:rPr>
              <a:t>ιδιωτικότητας</a:t>
            </a:r>
            <a:r>
              <a:rPr lang="el-GR" sz="2800" spc="-15">
                <a:solidFill>
                  <a:srgbClr val="FFFFFF"/>
                </a:solidFill>
                <a:effectLst>
                  <a:outerShdw blurRad="38100" dist="38100" dir="2700000" algn="tl">
                    <a:srgbClr val="000000">
                      <a:alpha val="43137"/>
                    </a:srgbClr>
                  </a:outerShdw>
                </a:effectLst>
                <a:latin typeface="Garamond" panose="02020404030301010803" pitchFamily="18" charset="0"/>
              </a:rPr>
              <a:t> και </a:t>
            </a:r>
            <a:r>
              <a:rPr lang="el-GR" sz="2800" spc="-15" smtClean="0">
                <a:solidFill>
                  <a:srgbClr val="FFFFFF"/>
                </a:solidFill>
                <a:effectLst>
                  <a:outerShdw blurRad="38100" dist="38100" dir="2700000" algn="tl">
                    <a:srgbClr val="000000">
                      <a:alpha val="43137"/>
                    </a:srgbClr>
                  </a:outerShdw>
                </a:effectLst>
                <a:latin typeface="Garamond" panose="02020404030301010803" pitchFamily="18" charset="0"/>
              </a:rPr>
              <a:t>επιχειρηματικότητα</a:t>
            </a:r>
            <a:endParaRPr sz="2800" spc="-5" dirty="0">
              <a:solidFill>
                <a:srgbClr val="FFFFFF"/>
              </a:solidFill>
              <a:effectLst>
                <a:outerShdw blurRad="38100" dist="38100" dir="2700000" algn="tl">
                  <a:srgbClr val="000000">
                    <a:alpha val="43137"/>
                  </a:srgbClr>
                </a:outerShdw>
              </a:effectLst>
              <a:latin typeface="Garamond" panose="02020404030301010803"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2820825" cy="28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352800"/>
            <a:ext cx="3726669"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9"/>
          <p:cNvPicPr>
            <a:picLocks noChangeAspect="1"/>
          </p:cNvPicPr>
          <p:nvPr/>
        </p:nvPicPr>
        <p:blipFill>
          <a:blip r:embed="rId4">
            <a:extLst>
              <a:ext uri="{28A0092B-C50C-407E-A947-70E740481C1C}">
                <a14:useLocalDpi xmlns:a14="http://schemas.microsoft.com/office/drawing/2010/main" val="0"/>
              </a:ext>
            </a:extLst>
          </a:blip>
          <a:srcRect t="47775"/>
          <a:stretch>
            <a:fillRect/>
          </a:stretch>
        </p:blipFill>
        <p:spPr bwMode="auto">
          <a:xfrm>
            <a:off x="5638800" y="685800"/>
            <a:ext cx="2043444" cy="156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43051" y="4171950"/>
            <a:ext cx="2717529" cy="152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713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9492416">
            <a:off x="1708547" y="1722835"/>
            <a:ext cx="1532334"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106814">
            <a:off x="5917408" y="1268018"/>
            <a:ext cx="1921669" cy="133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9681543">
            <a:off x="3637360" y="1404939"/>
            <a:ext cx="1684734" cy="123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19701" y="2996805"/>
            <a:ext cx="2550319" cy="100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7541" y="3213497"/>
            <a:ext cx="32766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18424" y="4346973"/>
            <a:ext cx="1964531"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36057" y="1214439"/>
            <a:ext cx="3650456" cy="365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903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Τίτλος 3"/>
          <p:cNvSpPr>
            <a:spLocks noGrp="1"/>
          </p:cNvSpPr>
          <p:nvPr>
            <p:ph type="title"/>
          </p:nvPr>
        </p:nvSpPr>
        <p:spPr>
          <a:xfrm>
            <a:off x="1143000" y="857252"/>
            <a:ext cx="6858000" cy="897731"/>
          </a:xfrm>
        </p:spPr>
        <p:txBody>
          <a:bodyPr/>
          <a:lstStyle/>
          <a:p>
            <a:r>
              <a:rPr lang="en-US" altLang="en-US" sz="2400"/>
              <a:t>Today’s IoT/embeded devices: powerful portable computers and sensors!</a:t>
            </a:r>
            <a:endParaRPr lang="el-GR" altLang="en-US" sz="2400"/>
          </a:p>
        </p:txBody>
      </p:sp>
      <p:pic>
        <p:nvPicPr>
          <p:cNvPr id="1026" name="Picture 2" descr="Αποτέλεσμα εικόνας για MT6753 galax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3629" y="1808820"/>
            <a:ext cx="2197131" cy="14684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Ορθογώνιο 4"/>
          <p:cNvSpPr>
            <a:spLocks noChangeArrowheads="1"/>
          </p:cNvSpPr>
          <p:nvPr/>
        </p:nvSpPr>
        <p:spPr bwMode="auto">
          <a:xfrm>
            <a:off x="1143001" y="3320654"/>
            <a:ext cx="2808685" cy="274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725"/>
              <a:t>e.g. MT6753 by MEDIATEK: Next-Generation 64-bit Mobile Computing System.</a:t>
            </a:r>
          </a:p>
          <a:p>
            <a:pPr>
              <a:spcBef>
                <a:spcPct val="0"/>
              </a:spcBef>
              <a:buFontTx/>
              <a:buNone/>
            </a:pPr>
            <a:endParaRPr lang="en-US" altLang="en-US" sz="1725"/>
          </a:p>
          <a:p>
            <a:pPr>
              <a:spcBef>
                <a:spcPct val="0"/>
              </a:spcBef>
              <a:buFontTx/>
              <a:buNone/>
            </a:pPr>
            <a:r>
              <a:rPr lang="en-US" altLang="en-US" sz="1725" i="1"/>
              <a:t>Octa-core</a:t>
            </a:r>
            <a:r>
              <a:rPr lang="en-US" altLang="en-US" sz="1725"/>
              <a:t> (!), up to 1.5GHz (!) ARM Cortex-A53 64-bit processor for smartphones and mobile devices in general.</a:t>
            </a:r>
            <a:endParaRPr lang="el-GR" altLang="en-US" sz="1725"/>
          </a:p>
        </p:txBody>
      </p:sp>
      <p:sp>
        <p:nvSpPr>
          <p:cNvPr id="2" name="Rectangle 1"/>
          <p:cNvSpPr/>
          <p:nvPr/>
        </p:nvSpPr>
        <p:spPr>
          <a:xfrm>
            <a:off x="4301728" y="1753792"/>
            <a:ext cx="3699272" cy="4314001"/>
          </a:xfrm>
          <a:prstGeom prst="rect">
            <a:avLst/>
          </a:prstGeom>
        </p:spPr>
        <p:txBody>
          <a:bodyPr>
            <a:spAutoFit/>
          </a:bodyPr>
          <a:lstStyle/>
          <a:p>
            <a:pPr>
              <a:spcAft>
                <a:spcPts val="450"/>
              </a:spcAft>
              <a:defRPr/>
            </a:pPr>
            <a:r>
              <a:rPr lang="en-US" sz="1350" dirty="0">
                <a:ea typeface="Times New Roman" panose="02020603050405020304" pitchFamily="18" charset="0"/>
              </a:rPr>
              <a:t>Sensing capabilities include:</a:t>
            </a:r>
          </a:p>
          <a:p>
            <a:pPr marL="257175" indent="-257175">
              <a:spcAft>
                <a:spcPts val="450"/>
              </a:spcAft>
              <a:buFont typeface="Symbol" panose="05050102010706020507" pitchFamily="18" charset="2"/>
              <a:buChar char=""/>
              <a:defRPr/>
            </a:pPr>
            <a:r>
              <a:rPr lang="en-US" sz="1350" dirty="0">
                <a:ea typeface="Times New Roman" panose="02020603050405020304" pitchFamily="18" charset="0"/>
              </a:rPr>
              <a:t>Radiation sensors</a:t>
            </a:r>
            <a:endParaRPr lang="en-US" sz="1200" dirty="0">
              <a:ea typeface="Times New Roman" panose="02020603050405020304" pitchFamily="18" charset="0"/>
            </a:endParaRPr>
          </a:p>
          <a:p>
            <a:pPr marL="257175" indent="-257175">
              <a:spcAft>
                <a:spcPts val="450"/>
              </a:spcAft>
              <a:buFont typeface="Symbol" panose="05050102010706020507" pitchFamily="18" charset="2"/>
              <a:buChar char=""/>
              <a:defRPr/>
            </a:pPr>
            <a:r>
              <a:rPr lang="en-US" sz="1350" dirty="0">
                <a:ea typeface="Times New Roman" panose="02020603050405020304" pitchFamily="18" charset="0"/>
              </a:rPr>
              <a:t>Gyroscopes</a:t>
            </a:r>
            <a:endParaRPr lang="en-US" sz="1200" dirty="0">
              <a:ea typeface="Times New Roman" panose="02020603050405020304" pitchFamily="18" charset="0"/>
            </a:endParaRPr>
          </a:p>
          <a:p>
            <a:pPr marL="257175" indent="-257175">
              <a:spcAft>
                <a:spcPts val="450"/>
              </a:spcAft>
              <a:buFont typeface="Symbol" panose="05050102010706020507" pitchFamily="18" charset="2"/>
              <a:buChar char=""/>
              <a:defRPr/>
            </a:pPr>
            <a:r>
              <a:rPr lang="en-US" sz="1350" dirty="0">
                <a:ea typeface="Times New Roman" panose="02020603050405020304" pitchFamily="18" charset="0"/>
              </a:rPr>
              <a:t>Gas sensors</a:t>
            </a:r>
            <a:endParaRPr lang="en-US" sz="1200" dirty="0">
              <a:ea typeface="Times New Roman" panose="02020603050405020304" pitchFamily="18" charset="0"/>
            </a:endParaRPr>
          </a:p>
          <a:p>
            <a:pPr marL="257175" indent="-257175">
              <a:spcAft>
                <a:spcPts val="450"/>
              </a:spcAft>
              <a:buFont typeface="Symbol" panose="05050102010706020507" pitchFamily="18" charset="2"/>
              <a:buChar char=""/>
              <a:defRPr/>
            </a:pPr>
            <a:r>
              <a:rPr lang="en-US" sz="1350" dirty="0">
                <a:ea typeface="Times New Roman" panose="02020603050405020304" pitchFamily="18" charset="0"/>
              </a:rPr>
              <a:t>Temperature sensors</a:t>
            </a:r>
            <a:endParaRPr lang="en-US" sz="1200" dirty="0">
              <a:ea typeface="Times New Roman" panose="02020603050405020304" pitchFamily="18" charset="0"/>
            </a:endParaRPr>
          </a:p>
          <a:p>
            <a:pPr marL="257175" indent="-257175">
              <a:spcAft>
                <a:spcPts val="450"/>
              </a:spcAft>
              <a:buFont typeface="Symbol" panose="05050102010706020507" pitchFamily="18" charset="2"/>
              <a:buChar char=""/>
              <a:defRPr/>
            </a:pPr>
            <a:r>
              <a:rPr lang="en-US" sz="1350" dirty="0">
                <a:ea typeface="Times New Roman" panose="02020603050405020304" pitchFamily="18" charset="0"/>
              </a:rPr>
              <a:t>Mechanical strain/force sensors</a:t>
            </a:r>
            <a:endParaRPr lang="en-US" sz="1200" dirty="0">
              <a:ea typeface="Times New Roman" panose="02020603050405020304" pitchFamily="18" charset="0"/>
            </a:endParaRPr>
          </a:p>
          <a:p>
            <a:pPr marL="257175" indent="-257175">
              <a:spcAft>
                <a:spcPts val="450"/>
              </a:spcAft>
              <a:buFont typeface="Symbol" panose="05050102010706020507" pitchFamily="18" charset="2"/>
              <a:buChar char=""/>
              <a:defRPr/>
            </a:pPr>
            <a:r>
              <a:rPr lang="en-US" sz="1350" dirty="0">
                <a:ea typeface="Times New Roman" panose="02020603050405020304" pitchFamily="18" charset="0"/>
              </a:rPr>
              <a:t>Location (GPS coordinates) sensors and compasses</a:t>
            </a:r>
            <a:endParaRPr lang="en-US" sz="1200" dirty="0">
              <a:ea typeface="Times New Roman" panose="02020603050405020304" pitchFamily="18" charset="0"/>
            </a:endParaRPr>
          </a:p>
          <a:p>
            <a:pPr marL="257175" indent="-257175">
              <a:spcAft>
                <a:spcPts val="450"/>
              </a:spcAft>
              <a:buFont typeface="Symbol" panose="05050102010706020507" pitchFamily="18" charset="2"/>
              <a:buChar char=""/>
              <a:defRPr/>
            </a:pPr>
            <a:r>
              <a:rPr lang="en-US" sz="1350" dirty="0">
                <a:ea typeface="Times New Roman" panose="02020603050405020304" pitchFamily="18" charset="0"/>
              </a:rPr>
              <a:t>Proximity sensors (e.g. RFIDs)</a:t>
            </a:r>
            <a:endParaRPr lang="en-US" sz="1200" dirty="0">
              <a:ea typeface="Times New Roman" panose="02020603050405020304" pitchFamily="18" charset="0"/>
            </a:endParaRPr>
          </a:p>
          <a:p>
            <a:pPr marL="257175" indent="-257175">
              <a:spcAft>
                <a:spcPts val="450"/>
              </a:spcAft>
              <a:buFont typeface="Symbol" panose="05050102010706020507" pitchFamily="18" charset="2"/>
              <a:buChar char=""/>
              <a:defRPr/>
            </a:pPr>
            <a:r>
              <a:rPr lang="en-US" sz="1350" dirty="0">
                <a:ea typeface="Times New Roman" panose="02020603050405020304" pitchFamily="18" charset="0"/>
              </a:rPr>
              <a:t>Microphone and camera</a:t>
            </a:r>
            <a:endParaRPr lang="en-US" sz="1200" dirty="0">
              <a:ea typeface="Times New Roman" panose="02020603050405020304" pitchFamily="18" charset="0"/>
            </a:endParaRPr>
          </a:p>
          <a:p>
            <a:pPr marL="257175" indent="-257175">
              <a:spcAft>
                <a:spcPts val="450"/>
              </a:spcAft>
              <a:buFont typeface="Symbol" panose="05050102010706020507" pitchFamily="18" charset="2"/>
              <a:buChar char=""/>
              <a:defRPr/>
            </a:pPr>
            <a:r>
              <a:rPr lang="en-US" sz="1350" dirty="0">
                <a:ea typeface="Times New Roman" panose="02020603050405020304" pitchFamily="18" charset="0"/>
              </a:rPr>
              <a:t>Magnetic field sensors</a:t>
            </a:r>
            <a:endParaRPr lang="en-US" sz="1200" dirty="0">
              <a:ea typeface="Times New Roman" panose="02020603050405020304" pitchFamily="18" charset="0"/>
            </a:endParaRPr>
          </a:p>
          <a:p>
            <a:pPr marL="257175" indent="-257175">
              <a:spcAft>
                <a:spcPts val="450"/>
              </a:spcAft>
              <a:buFont typeface="Symbol" panose="05050102010706020507" pitchFamily="18" charset="2"/>
              <a:buChar char=""/>
              <a:defRPr/>
            </a:pPr>
            <a:r>
              <a:rPr lang="en-US" sz="1350" dirty="0">
                <a:ea typeface="Times New Roman" panose="02020603050405020304" pitchFamily="18" charset="0"/>
              </a:rPr>
              <a:t>Humidity sensors</a:t>
            </a:r>
            <a:endParaRPr lang="en-US" sz="1200" dirty="0">
              <a:ea typeface="Times New Roman" panose="02020603050405020304" pitchFamily="18" charset="0"/>
            </a:endParaRPr>
          </a:p>
          <a:p>
            <a:pPr marL="257175" indent="-257175">
              <a:spcAft>
                <a:spcPts val="450"/>
              </a:spcAft>
              <a:buFont typeface="Symbol" panose="05050102010706020507" pitchFamily="18" charset="2"/>
              <a:buChar char=""/>
              <a:defRPr/>
            </a:pPr>
            <a:r>
              <a:rPr lang="en-US" sz="1350" dirty="0">
                <a:ea typeface="Times New Roman" panose="02020603050405020304" pitchFamily="18" charset="0"/>
              </a:rPr>
              <a:t>pH sensors</a:t>
            </a:r>
            <a:endParaRPr lang="en-US" sz="1200" dirty="0">
              <a:ea typeface="Times New Roman" panose="02020603050405020304" pitchFamily="18" charset="0"/>
            </a:endParaRPr>
          </a:p>
          <a:p>
            <a:pPr marL="257175" indent="-257175">
              <a:spcAft>
                <a:spcPts val="450"/>
              </a:spcAft>
              <a:buFont typeface="Symbol" panose="05050102010706020507" pitchFamily="18" charset="2"/>
              <a:buChar char=""/>
              <a:defRPr/>
            </a:pPr>
            <a:r>
              <a:rPr lang="en-US" sz="1350" dirty="0">
                <a:ea typeface="Times New Roman" panose="02020603050405020304" pitchFamily="18" charset="0"/>
              </a:rPr>
              <a:t>Speed sensors</a:t>
            </a:r>
            <a:endParaRPr lang="en-US" sz="1200" dirty="0">
              <a:ea typeface="Times New Roman" panose="02020603050405020304" pitchFamily="18" charset="0"/>
            </a:endParaRPr>
          </a:p>
          <a:p>
            <a:pPr marL="257175" indent="-257175">
              <a:spcAft>
                <a:spcPts val="450"/>
              </a:spcAft>
              <a:buFont typeface="Symbol" panose="05050102010706020507" pitchFamily="18" charset="2"/>
              <a:buChar char=""/>
              <a:defRPr/>
            </a:pPr>
            <a:r>
              <a:rPr lang="en-US" sz="1350" dirty="0">
                <a:ea typeface="Times New Roman" panose="02020603050405020304" pitchFamily="18" charset="0"/>
              </a:rPr>
              <a:t>Acceleration (shock) sensors</a:t>
            </a:r>
          </a:p>
          <a:p>
            <a:pPr marL="257175" indent="-257175">
              <a:spcAft>
                <a:spcPts val="450"/>
              </a:spcAft>
              <a:buFont typeface="Symbol" panose="05050102010706020507" pitchFamily="18" charset="2"/>
              <a:buChar char=""/>
              <a:defRPr/>
            </a:pPr>
            <a:r>
              <a:rPr lang="en-US" sz="1350" dirty="0">
                <a:ea typeface="Times New Roman" panose="02020603050405020304" pitchFamily="18" charset="0"/>
              </a:rPr>
              <a:t>Odor sensors</a:t>
            </a:r>
          </a:p>
        </p:txBody>
      </p:sp>
    </p:spTree>
    <p:extLst>
      <p:ext uri="{BB962C8B-B14F-4D97-AF65-F5344CB8AC3E}">
        <p14:creationId xmlns:p14="http://schemas.microsoft.com/office/powerpoint/2010/main" val="2104879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2" y="878681"/>
            <a:ext cx="3213497" cy="227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3"/>
          <p:cNvSpPr>
            <a:spLocks noChangeArrowheads="1"/>
          </p:cNvSpPr>
          <p:nvPr/>
        </p:nvSpPr>
        <p:spPr bwMode="auto">
          <a:xfrm>
            <a:off x="5057775" y="856060"/>
            <a:ext cx="2350294" cy="1006079"/>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3964" y="3537349"/>
            <a:ext cx="2969419" cy="2334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www.smart2zero.com/sites/default/files/styles/inner_article/public/sites/default/files/images/2018-01-15-s20_fingernail_uv_sensor_wearable_ultraviolet_sunlight.jpg?itok=YUzf0Cd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794" y="1863329"/>
            <a:ext cx="3555206" cy="207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5851" y="3962400"/>
            <a:ext cx="2717006"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rcRect l="39037" t="17116" r="30965" b="52408"/>
          <a:stretch>
            <a:fillRect/>
          </a:stretch>
        </p:blipFill>
        <p:spPr bwMode="auto">
          <a:xfrm>
            <a:off x="6913960" y="1863329"/>
            <a:ext cx="1078706" cy="61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508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5469" y="998935"/>
            <a:ext cx="5535216"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2627711" y="4887517"/>
            <a:ext cx="388858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en-US" sz="900"/>
              <a:t>This leather coat from Flextronics is dotted with more than 60 sensors and components, including a camera, a glucose monitor, and a wireless phone charger. Nearby, engineers from startups working with Flextronics tap away at similarly flashy gizmos—a headband designed to track moods, a moisture sensor that warns gardeners when they’re drowning their plants.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6007" y="1160860"/>
            <a:ext cx="4557713" cy="342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8530" y="1701405"/>
            <a:ext cx="5984081" cy="361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368058" y="3590926"/>
            <a:ext cx="5037726" cy="715581"/>
          </a:xfrm>
          <a:prstGeom prst="rect">
            <a:avLst/>
          </a:prstGeom>
          <a:noFill/>
        </p:spPr>
        <p:txBody>
          <a:bodyPr wrap="none">
            <a:spAutoFit/>
          </a:bodyPr>
          <a:lstStyle/>
          <a:p>
            <a:pPr algn="ctr">
              <a:defRPr/>
            </a:pPr>
            <a:r>
              <a:rPr lang="en-US" sz="4050" dirty="0">
                <a:ln w="0"/>
                <a:effectLst>
                  <a:outerShdw blurRad="38100" dist="19050" dir="2700000" algn="tl" rotWithShape="0">
                    <a:schemeClr val="dk1">
                      <a:alpha val="40000"/>
                    </a:schemeClr>
                  </a:outerShdw>
                </a:effectLst>
              </a:rPr>
              <a:t>Implantable technology</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13485" y="2240756"/>
            <a:ext cx="2865834" cy="161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949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85901"/>
            <a:ext cx="6072188" cy="352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80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ww.smart2zero.com/sites/default/files/styles/inner_article/public/sites/default/files/images/2017-09-07-s20_connected_wearable_disposable_medical_sensor_forecast.jpg?itok=5nUxi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7675621"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867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494" y="76200"/>
            <a:ext cx="6102527" cy="6705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43000"/>
            <a:ext cx="8439150" cy="46101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21637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040" y="188640"/>
            <a:ext cx="7772400" cy="914400"/>
          </a:xfrm>
        </p:spPr>
        <p:txBody>
          <a:bodyPr/>
          <a:lstStyle/>
          <a:p>
            <a:pPr algn="ctr"/>
            <a:r>
              <a:rPr lang="el-GR" dirty="0" smtClean="0"/>
              <a:t>Όμως …</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48727"/>
            <a:ext cx="8006750" cy="5304473"/>
          </a:xfrm>
          <a:prstGeom prst="rect">
            <a:avLst/>
          </a:prstGeom>
          <a:ln>
            <a:noFill/>
          </a:ln>
          <a:effectLst>
            <a:softEdge rad="112500"/>
          </a:effectLst>
        </p:spPr>
      </p:pic>
      <p:pic>
        <p:nvPicPr>
          <p:cNvPr id="5" name="Picture 2" descr="C:\Users\d830\Desktop\ATT_Labs_InternetMap_0730_10.jpg"/>
          <p:cNvPicPr>
            <a:picLocks noChangeAspect="1" noChangeArrowheads="1"/>
          </p:cNvPicPr>
          <p:nvPr/>
        </p:nvPicPr>
        <p:blipFill>
          <a:blip r:embed="rId3" cstate="print"/>
          <a:srcRect/>
          <a:stretch>
            <a:fillRect/>
          </a:stretch>
        </p:blipFill>
        <p:spPr bwMode="auto">
          <a:xfrm>
            <a:off x="2133600" y="3200400"/>
            <a:ext cx="2667000" cy="1923044"/>
          </a:xfrm>
          <a:prstGeom prst="ellipse">
            <a:avLst/>
          </a:prstGeom>
          <a:ln>
            <a:noFill/>
          </a:ln>
          <a:effectLst>
            <a:softEdge rad="112500"/>
          </a:effectLst>
        </p:spPr>
      </p:pic>
    </p:spTree>
    <p:extLst>
      <p:ext uri="{BB962C8B-B14F-4D97-AF65-F5344CB8AC3E}">
        <p14:creationId xmlns:p14="http://schemas.microsoft.com/office/powerpoint/2010/main" val="3143678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Content Placeholder 3"/>
          <p:cNvSpPr>
            <a:spLocks noGrp="1"/>
          </p:cNvSpPr>
          <p:nvPr>
            <p:ph sz="half" idx="2"/>
          </p:nvPr>
        </p:nvSpPr>
        <p:spPr>
          <a:xfrm>
            <a:off x="0" y="914400"/>
            <a:ext cx="9067800" cy="5714999"/>
          </a:xfrm>
        </p:spPr>
        <p:txBody>
          <a:bodyPr>
            <a:noAutofit/>
          </a:bodyPr>
          <a:lstStyle/>
          <a:p>
            <a:pPr>
              <a:buFontTx/>
              <a:buNone/>
              <a:defRPr/>
            </a:pPr>
            <a:r>
              <a:rPr lang="el-GR" altLang="en-US" sz="2000" b="1" dirty="0"/>
              <a:t>Κοινωνική δικτύωση – προβλήματα</a:t>
            </a:r>
          </a:p>
          <a:p>
            <a:pPr>
              <a:buFontTx/>
              <a:buChar char="-"/>
              <a:defRPr/>
            </a:pPr>
            <a:r>
              <a:rPr lang="el-GR" altLang="en-US" sz="1800" u="sng" dirty="0"/>
              <a:t>Απώλεια ιδιωτικότητας</a:t>
            </a:r>
            <a:r>
              <a:rPr lang="el-GR" altLang="en-US" sz="1800" dirty="0"/>
              <a:t>: τα προσωπικά δεδομένα του χρήστη παύουν να του ανήκουν</a:t>
            </a:r>
          </a:p>
          <a:p>
            <a:pPr>
              <a:buFontTx/>
              <a:buChar char="-"/>
              <a:defRPr/>
            </a:pPr>
            <a:r>
              <a:rPr lang="el-GR" altLang="en-US" sz="1800" u="sng" dirty="0"/>
              <a:t>Διασπορά ευαίσθητων πληροφοριών και συμβάντων γύρω από ανθρώπους</a:t>
            </a:r>
            <a:r>
              <a:rPr lang="el-GR" altLang="en-US" sz="1800" dirty="0"/>
              <a:t>:  γίνονται δημόσια διαθέσιμα και ίσως να μην μπορεί, ποτέ, κάποιος να τα διαγράψει από το Διαδίκτυο (</a:t>
            </a:r>
            <a:r>
              <a:rPr lang="en-US" altLang="en-US" sz="1800" dirty="0"/>
              <a:t>EU’s enforcement – mainly on Google – of the “Right to be forgotten” – </a:t>
            </a:r>
            <a:r>
              <a:rPr lang="el-GR" altLang="en-US" sz="1800" dirty="0"/>
              <a:t>όμως, τα ψηφιακά αποτυπώματά μας στο Διαδίκτυο, στην πραγματικότητα, δεν είναι εφικτό να διαγραφούν ποτέ …)</a:t>
            </a:r>
          </a:p>
          <a:p>
            <a:pPr>
              <a:buFontTx/>
              <a:buChar char="-"/>
              <a:defRPr/>
            </a:pPr>
            <a:r>
              <a:rPr lang="el-GR" altLang="en-US" sz="1800" u="sng" dirty="0"/>
              <a:t>Αποπλάνηση ανηλίκων (</a:t>
            </a:r>
            <a:r>
              <a:rPr lang="en-US" altLang="en-US" sz="1800" u="sng" dirty="0"/>
              <a:t>grooming)</a:t>
            </a:r>
            <a:r>
              <a:rPr lang="el-GR" altLang="en-US" sz="1800" dirty="0"/>
              <a:t>:</a:t>
            </a:r>
            <a:r>
              <a:rPr lang="en-US" altLang="en-US" sz="1800" dirty="0"/>
              <a:t> </a:t>
            </a:r>
            <a:r>
              <a:rPr lang="el-GR" altLang="en-US" sz="1800" dirty="0"/>
              <a:t>ενήλικοι που θέλουν να προσεγγίσουν παιδιά,  δημιουργούν ένα ψεύτικο προφίλ και υποδύονται το συνομήλικο ενός παιδιού με σκοπό να κερδίσουν την εμπιστοσύνη του και να εξασφαλίσουν μία συνάντηση μαζί του</a:t>
            </a:r>
          </a:p>
          <a:p>
            <a:pPr>
              <a:buFontTx/>
              <a:buChar char="-"/>
              <a:defRPr/>
            </a:pPr>
            <a:r>
              <a:rPr lang="el-GR" altLang="en-US" sz="1800" u="sng" dirty="0"/>
              <a:t>Παρενόχληση (</a:t>
            </a:r>
            <a:r>
              <a:rPr lang="en-US" altLang="en-US" sz="1800" u="sng" dirty="0"/>
              <a:t>cyber bulling)</a:t>
            </a:r>
            <a:r>
              <a:rPr lang="en-US" altLang="en-US" sz="1800" dirty="0"/>
              <a:t>: </a:t>
            </a:r>
            <a:r>
              <a:rPr lang="el-GR" altLang="en-US" sz="1800" dirty="0"/>
              <a:t>εξευτελισμός και περιθωριοποίηση του θύματος, εξαιτίας σχολίων</a:t>
            </a:r>
            <a:r>
              <a:rPr lang="en-US" altLang="en-US" sz="1800" dirty="0"/>
              <a:t>, </a:t>
            </a:r>
            <a:r>
              <a:rPr lang="el-GR" altLang="en-US" sz="1800" dirty="0"/>
              <a:t>δημοσίευσης ευαίσθητων προσωπικών του δεδομένων (κείμενα, φωτογραφίες) κλπ.</a:t>
            </a:r>
          </a:p>
          <a:p>
            <a:pPr>
              <a:buFontTx/>
              <a:buChar char="-"/>
              <a:defRPr/>
            </a:pPr>
            <a:r>
              <a:rPr lang="el-GR" altLang="en-US" sz="1800" u="sng" dirty="0"/>
              <a:t>Κλοπή ταυτότητας</a:t>
            </a:r>
            <a:r>
              <a:rPr lang="el-GR" altLang="en-US" sz="1800" dirty="0"/>
              <a:t>: δημιουργία ψεύτικου προφίλ από κάποιον τρίτο με σκοπό να εκθέσει άλλον χρήστη</a:t>
            </a:r>
          </a:p>
          <a:p>
            <a:pPr marL="0" indent="0">
              <a:buNone/>
              <a:defRPr/>
            </a:pPr>
            <a:endParaRPr lang="el-GR" altLang="en-US" sz="1800" dirty="0"/>
          </a:p>
          <a:p>
            <a:pPr marL="0" indent="0">
              <a:buNone/>
              <a:defRPr/>
            </a:pPr>
            <a:r>
              <a:rPr lang="el-GR" altLang="en-US" sz="1800" b="1" dirty="0"/>
              <a:t>Κυβερνοασφάλεια</a:t>
            </a:r>
            <a:endParaRPr lang="el-GR" altLang="en-US" sz="1800" dirty="0"/>
          </a:p>
          <a:p>
            <a:pPr>
              <a:buFontTx/>
              <a:buChar char="-"/>
              <a:defRPr/>
            </a:pPr>
            <a:r>
              <a:rPr lang="el-GR" altLang="en-US" sz="1800" dirty="0"/>
              <a:t>Κυβερνοεπιθέσεις και κλοπή προσωπικών δεδομένων – ραγδαία αύξηση των μεθόδων επίτευξης και των περιστατικών ηλεκτρονικής απάτης και ηλεκτρονικού εγκλήματος (π.χ. </a:t>
            </a:r>
            <a:r>
              <a:rPr lang="en-US" altLang="en-US" sz="1800" dirty="0"/>
              <a:t>Black Hat Hackers, Dark Web</a:t>
            </a:r>
            <a:r>
              <a:rPr lang="el-GR" altLang="en-US" sz="1800" dirty="0"/>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1662" y="1596629"/>
            <a:ext cx="5500688" cy="366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5292" y="1808560"/>
            <a:ext cx="462319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6491" y="1808560"/>
            <a:ext cx="2637234" cy="151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52626" y="2294336"/>
            <a:ext cx="5319713" cy="208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2545" y="2294336"/>
            <a:ext cx="2165747" cy="199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760040" y="188640"/>
            <a:ext cx="7772400" cy="914400"/>
          </a:xfrm>
        </p:spPr>
        <p:txBody>
          <a:bodyPr/>
          <a:lstStyle/>
          <a:p>
            <a:pPr algn="ctr"/>
            <a:r>
              <a:rPr lang="el-GR" dirty="0" smtClean="0"/>
              <a:t>Όμως …</a:t>
            </a:r>
            <a:endParaRPr lang="en-GB" dirty="0"/>
          </a:p>
        </p:txBody>
      </p:sp>
    </p:spTree>
    <p:extLst>
      <p:ext uri="{BB962C8B-B14F-4D97-AF65-F5344CB8AC3E}">
        <p14:creationId xmlns:p14="http://schemas.microsoft.com/office/powerpoint/2010/main" val="2000271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67544" y="138336"/>
            <a:ext cx="8229600" cy="1309464"/>
          </a:xfrm>
        </p:spPr>
        <p:txBody>
          <a:bodyPr/>
          <a:lstStyle/>
          <a:p>
            <a:pPr algn="ctr"/>
            <a:r>
              <a:rPr lang="el-GR" sz="2800" dirty="0" smtClean="0"/>
              <a:t>Το Διαδίκτυο: η μεγάλη λεωφόρος της Κοινωνίας της Πληροφορίας!</a:t>
            </a:r>
            <a:br>
              <a:rPr lang="el-GR" sz="2800" dirty="0" smtClean="0"/>
            </a:br>
            <a:endParaRPr lang="el-GR" sz="2800" dirty="0"/>
          </a:p>
        </p:txBody>
      </p:sp>
      <p:pic>
        <p:nvPicPr>
          <p:cNvPr id="8" name="Picture 2" descr="C:\Users\d830\Desktop\ATT_Labs_InternetMap_0730_10.jpg"/>
          <p:cNvPicPr>
            <a:picLocks noChangeAspect="1" noChangeArrowheads="1"/>
          </p:cNvPicPr>
          <p:nvPr/>
        </p:nvPicPr>
        <p:blipFill>
          <a:blip r:embed="rId3" cstate="print"/>
          <a:srcRect/>
          <a:stretch>
            <a:fillRect/>
          </a:stretch>
        </p:blipFill>
        <p:spPr bwMode="auto">
          <a:xfrm>
            <a:off x="838200" y="1295400"/>
            <a:ext cx="7510536" cy="5415483"/>
          </a:xfrm>
          <a:prstGeom prst="rect">
            <a:avLst/>
          </a:prstGeom>
          <a:ln>
            <a:noFill/>
          </a:ln>
          <a:effectLst>
            <a:softEdge rad="112500"/>
          </a:effectLst>
        </p:spPr>
      </p:pic>
      <p:pic>
        <p:nvPicPr>
          <p:cNvPr id="4" name="Picture 2" descr="collide2 Web Science / IT as it really is?"/>
          <p:cNvPicPr>
            <a:picLocks noChangeAspect="1" noChangeArrowheads="1"/>
          </p:cNvPicPr>
          <p:nvPr/>
        </p:nvPicPr>
        <p:blipFill>
          <a:blip r:embed="rId4" cstate="print"/>
          <a:srcRect/>
          <a:stretch>
            <a:fillRect/>
          </a:stretch>
        </p:blipFill>
        <p:spPr bwMode="auto">
          <a:xfrm>
            <a:off x="1524719" y="1050006"/>
            <a:ext cx="6143625" cy="44672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Ορθογώνιο 2"/>
          <p:cNvSpPr/>
          <p:nvPr/>
        </p:nvSpPr>
        <p:spPr>
          <a:xfrm rot="19795887">
            <a:off x="1965813" y="2951276"/>
            <a:ext cx="5073185" cy="923330"/>
          </a:xfrm>
          <a:prstGeom prst="rect">
            <a:avLst/>
          </a:prstGeom>
        </p:spPr>
        <p:style>
          <a:lnRef idx="0">
            <a:schemeClr val="dk1"/>
          </a:lnRef>
          <a:fillRef idx="3">
            <a:schemeClr val="dk1"/>
          </a:fillRef>
          <a:effectRef idx="3">
            <a:schemeClr val="dk1"/>
          </a:effectRef>
          <a:fontRef idx="minor">
            <a:schemeClr val="lt1"/>
          </a:fontRef>
        </p:style>
        <p:txBody>
          <a:bodyPr wrap="none">
            <a:spAutoFit/>
            <a:scene3d>
              <a:camera prst="orthographicFront"/>
              <a:lightRig rig="soft" dir="t">
                <a:rot lat="0" lon="0" rev="10800000"/>
              </a:lightRig>
            </a:scene3d>
            <a:sp3d>
              <a:bevelT w="27940" h="12700"/>
              <a:contourClr>
                <a:srgbClr val="DDDDDD"/>
              </a:contourClr>
            </a:sp3d>
          </a:bodyPr>
          <a:lstStyle/>
          <a:p>
            <a:pPr algn="ctr">
              <a:defRPr/>
            </a:pPr>
            <a:r>
              <a:rPr lang="en-US" sz="5400" b="1" spc="150" dirty="0">
                <a:ln w="11430"/>
                <a:solidFill>
                  <a:srgbClr val="F8F8F8"/>
                </a:solidFill>
                <a:effectLst>
                  <a:outerShdw blurRad="25400" algn="tl" rotWithShape="0">
                    <a:srgbClr val="000000">
                      <a:alpha val="43000"/>
                    </a:srgbClr>
                  </a:outerShdw>
                </a:effectLst>
              </a:rPr>
              <a:t>Web of Science!</a:t>
            </a:r>
            <a:endParaRPr lang="el-GR" sz="54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2979749973"/>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Τίτλος 1"/>
          <p:cNvSpPr>
            <a:spLocks noGrp="1"/>
          </p:cNvSpPr>
          <p:nvPr>
            <p:ph type="title"/>
          </p:nvPr>
        </p:nvSpPr>
        <p:spPr>
          <a:xfrm>
            <a:off x="1752600" y="76200"/>
            <a:ext cx="5829300" cy="1456135"/>
          </a:xfrm>
        </p:spPr>
        <p:txBody>
          <a:bodyPr/>
          <a:lstStyle/>
          <a:p>
            <a:r>
              <a:rPr lang="el-GR" altLang="en-US" dirty="0" smtClean="0"/>
              <a:t>Μαζική παραβίαση της </a:t>
            </a:r>
            <a:r>
              <a:rPr lang="el-GR" altLang="en-US" dirty="0" err="1" smtClean="0"/>
              <a:t>ιδιωτικότητας</a:t>
            </a:r>
            <a:endParaRPr lang="en-US" altLang="en-US"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024451">
            <a:off x="1366838" y="1976438"/>
            <a:ext cx="2164556"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6"/>
          <p:cNvSpPr>
            <a:spLocks noChangeAspect="1" noChangeArrowheads="1"/>
          </p:cNvSpPr>
          <p:nvPr/>
        </p:nvSpPr>
        <p:spPr bwMode="auto">
          <a:xfrm rot="1422714">
            <a:off x="5919788" y="4195762"/>
            <a:ext cx="1459706"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10763">
            <a:off x="1395414" y="1810941"/>
            <a:ext cx="1750219"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10763">
            <a:off x="3431383" y="2055019"/>
            <a:ext cx="1793081" cy="143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10763">
            <a:off x="1558530" y="3383757"/>
            <a:ext cx="1621631"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0763">
            <a:off x="5634038" y="1946673"/>
            <a:ext cx="1764506"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10763">
            <a:off x="5374481" y="3990976"/>
            <a:ext cx="20002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10763">
            <a:off x="3315893" y="3777853"/>
            <a:ext cx="1850231"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01728" y="4185048"/>
            <a:ext cx="1404938"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685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3" presetClass="entr" presetSubtype="16"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23850" y="115888"/>
            <a:ext cx="8382000" cy="1108075"/>
          </a:xfrm>
        </p:spPr>
        <p:txBody>
          <a:bodyPr/>
          <a:lstStyle/>
          <a:p>
            <a:pPr algn="ctr" eaLnBrk="1" hangingPunct="1"/>
            <a:r>
              <a:rPr lang="en-US" altLang="en-US" sz="2800" dirty="0" smtClean="0">
                <a:ea typeface="Verdana" panose="020B0604030504040204" pitchFamily="34" charset="0"/>
                <a:cs typeface="Verdana" panose="020B0604030504040204" pitchFamily="34" charset="0"/>
              </a:rPr>
              <a:t>ENISA (</a:t>
            </a:r>
            <a:r>
              <a:rPr lang="el-GR" altLang="en-US" sz="2800" dirty="0" smtClean="0">
                <a:ea typeface="Verdana" panose="020B0604030504040204" pitchFamily="34" charset="0"/>
                <a:cs typeface="Verdana" panose="020B0604030504040204" pitchFamily="34" charset="0"/>
              </a:rPr>
              <a:t>Ευρωπαϊκός Οργανισμός για την Ασφάλεια των Δικτύων και των Πληροφοριών</a:t>
            </a:r>
            <a:r>
              <a:rPr lang="en-US" altLang="en-US" sz="2800" dirty="0" smtClean="0">
                <a:ea typeface="Verdana" panose="020B0604030504040204" pitchFamily="34" charset="0"/>
                <a:cs typeface="Verdana" panose="020B0604030504040204" pitchFamily="34" charset="0"/>
              </a:rPr>
              <a:t>) Top 15 Indicators</a:t>
            </a:r>
          </a:p>
        </p:txBody>
      </p:sp>
      <p:sp>
        <p:nvSpPr>
          <p:cNvPr id="55299" name="Rectangle 6"/>
          <p:cNvSpPr>
            <a:spLocks noChangeArrowheads="1"/>
          </p:cNvSpPr>
          <p:nvPr/>
        </p:nvSpPr>
        <p:spPr bwMode="auto">
          <a:xfrm>
            <a:off x="323850" y="1196975"/>
            <a:ext cx="8586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GB" altLang="en-US" sz="1800" b="1" dirty="0">
                <a:solidFill>
                  <a:srgbClr val="6A6A6A"/>
                </a:solidFill>
                <a:latin typeface="+mj-lt"/>
              </a:rPr>
              <a:t>European Network and Information Security </a:t>
            </a:r>
            <a:r>
              <a:rPr lang="en-GB" altLang="en-US" sz="1800" b="1" dirty="0" smtClean="0">
                <a:solidFill>
                  <a:srgbClr val="6A6A6A"/>
                </a:solidFill>
                <a:latin typeface="+mj-lt"/>
              </a:rPr>
              <a:t>Agency</a:t>
            </a:r>
            <a:endParaRPr lang="en-GB" altLang="en-US" sz="1800" dirty="0">
              <a:solidFill>
                <a:srgbClr val="000000"/>
              </a:solidFill>
              <a:latin typeface="+mj-lt"/>
            </a:endParaRPr>
          </a:p>
        </p:txBody>
      </p:sp>
      <p:pic>
        <p:nvPicPr>
          <p:cNvPr id="55300" name="Picture 2"/>
          <p:cNvPicPr>
            <a:picLocks noChangeAspect="1"/>
          </p:cNvPicPr>
          <p:nvPr/>
        </p:nvPicPr>
        <p:blipFill>
          <a:blip r:embed="rId2">
            <a:extLst>
              <a:ext uri="{28A0092B-C50C-407E-A947-70E740481C1C}">
                <a14:useLocalDpi xmlns:a14="http://schemas.microsoft.com/office/drawing/2010/main" val="0"/>
              </a:ext>
            </a:extLst>
          </a:blip>
          <a:srcRect l="28981" t="24074" r="32684" b="12222"/>
          <a:stretch>
            <a:fillRect/>
          </a:stretch>
        </p:blipFill>
        <p:spPr bwMode="auto">
          <a:xfrm>
            <a:off x="0" y="1817687"/>
            <a:ext cx="5392737" cy="5040313"/>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28800"/>
            <a:ext cx="3810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862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13360"/>
            <a:ext cx="4572000" cy="6492240"/>
          </a:xfrm>
          <a:prstGeom prst="rect">
            <a:avLst/>
          </a:prstGeom>
        </p:spPr>
      </p:pic>
    </p:spTree>
    <p:extLst>
      <p:ext uri="{BB962C8B-B14F-4D97-AF65-F5344CB8AC3E}">
        <p14:creationId xmlns:p14="http://schemas.microsoft.com/office/powerpoint/2010/main" val="990220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bject 4"/>
          <p:cNvSpPr txBox="1">
            <a:spLocks noGrp="1"/>
          </p:cNvSpPr>
          <p:nvPr>
            <p:ph type="title"/>
          </p:nvPr>
        </p:nvSpPr>
        <p:spPr>
          <a:xfrm>
            <a:off x="330259" y="3510"/>
            <a:ext cx="5318760" cy="756920"/>
          </a:xfrm>
          <a:prstGeom prst="rect">
            <a:avLst/>
          </a:prstGeom>
        </p:spPr>
        <p:txBody>
          <a:bodyPr vert="horz" wrap="square" lIns="0" tIns="12700" rIns="0" bIns="0" rtlCol="0">
            <a:spAutoFit/>
          </a:bodyPr>
          <a:lstStyle/>
          <a:p>
            <a:pPr marL="12700">
              <a:lnSpc>
                <a:spcPct val="100000"/>
              </a:lnSpc>
              <a:spcBef>
                <a:spcPts val="100"/>
              </a:spcBef>
            </a:pPr>
            <a:r>
              <a:rPr lang="en-US" sz="4800" spc="-5" dirty="0" smtClean="0">
                <a:solidFill>
                  <a:srgbClr val="FFFFFF"/>
                </a:solidFill>
              </a:rPr>
              <a:t> </a:t>
            </a:r>
            <a:endParaRPr sz="4800" dirty="0"/>
          </a:p>
        </p:txBody>
      </p:sp>
      <p:sp>
        <p:nvSpPr>
          <p:cNvPr id="6" name="Title 1"/>
          <p:cNvSpPr txBox="1">
            <a:spLocks/>
          </p:cNvSpPr>
          <p:nvPr/>
        </p:nvSpPr>
        <p:spPr bwMode="auto">
          <a:xfrm>
            <a:off x="0" y="0"/>
            <a:ext cx="92202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r>
              <a:rPr lang="el-GR" sz="3600" kern="0" dirty="0" smtClean="0">
                <a:solidFill>
                  <a:schemeClr val="accent6">
                    <a:lumMod val="40000"/>
                    <a:lumOff val="60000"/>
                  </a:schemeClr>
                </a:solidFill>
              </a:rPr>
              <a:t>Επιπτώσεις για  τη σύγχρονη Ψηφιακή Διακυβέρνηση</a:t>
            </a:r>
            <a:endParaRPr lang="en-US" sz="3600" kern="0" dirty="0">
              <a:solidFill>
                <a:schemeClr val="accent6">
                  <a:lumMod val="40000"/>
                  <a:lumOff val="60000"/>
                </a:schemeClr>
              </a:solidFill>
            </a:endParaRPr>
          </a:p>
        </p:txBody>
      </p:sp>
      <p:sp>
        <p:nvSpPr>
          <p:cNvPr id="7" name="Content Placeholder 2"/>
          <p:cNvSpPr>
            <a:spLocks noGrp="1"/>
          </p:cNvSpPr>
          <p:nvPr>
            <p:ph idx="1"/>
          </p:nvPr>
        </p:nvSpPr>
        <p:spPr>
          <a:xfrm>
            <a:off x="0" y="1371600"/>
            <a:ext cx="9144000" cy="5486400"/>
          </a:xfrm>
        </p:spPr>
        <p:txBody>
          <a:bodyPr>
            <a:noAutofit/>
          </a:bodyPr>
          <a:lstStyle/>
          <a:p>
            <a:r>
              <a:rPr lang="en-US" sz="2200" dirty="0" smtClean="0"/>
              <a:t>Edge computing: </a:t>
            </a:r>
            <a:r>
              <a:rPr lang="el-GR" sz="2200" dirty="0" smtClean="0"/>
              <a:t>διεύρυνση της </a:t>
            </a:r>
            <a:r>
              <a:rPr lang="el-GR" sz="2200" i="1" dirty="0" smtClean="0"/>
              <a:t>επιφάνειας επιθέσεων</a:t>
            </a:r>
            <a:r>
              <a:rPr lang="el-GR" sz="2200" dirty="0" smtClean="0"/>
              <a:t> (</a:t>
            </a:r>
            <a:r>
              <a:rPr lang="en-US" sz="2200" dirty="0" smtClean="0"/>
              <a:t>attack surface) </a:t>
            </a:r>
          </a:p>
          <a:p>
            <a:r>
              <a:rPr lang="en-US" sz="2200" dirty="0" smtClean="0"/>
              <a:t>IoT: </a:t>
            </a:r>
            <a:r>
              <a:rPr lang="el-GR" sz="2200" dirty="0" smtClean="0"/>
              <a:t>εμφάνιση, στο τοπίο, συσκευών κάθε είδους και δυνατοτήτων με, συνήθως, μικρή έως ανύπαρκτη αντοχή απέναντι σε </a:t>
            </a:r>
            <a:r>
              <a:rPr lang="el-GR" sz="2200" dirty="0" err="1" smtClean="0"/>
              <a:t>κυβερνοεπιθέσεις</a:t>
            </a:r>
            <a:endParaRPr lang="el-GR" sz="2200" dirty="0" smtClean="0"/>
          </a:p>
          <a:p>
            <a:r>
              <a:rPr lang="en-US" sz="2200" dirty="0" smtClean="0"/>
              <a:t>Web 3.0: </a:t>
            </a:r>
            <a:r>
              <a:rPr lang="el-GR" sz="2200" dirty="0" smtClean="0"/>
              <a:t>ανυπολόγιστος αριθμών πληροφοριών και «ανώνυμων» ιχνών δομημένα για επεξεργασία από </a:t>
            </a:r>
            <a:r>
              <a:rPr lang="el-GR" sz="2200" dirty="0" err="1" smtClean="0"/>
              <a:t>υπερυπολογιστές</a:t>
            </a:r>
            <a:r>
              <a:rPr lang="el-GR" sz="2200" dirty="0" smtClean="0"/>
              <a:t> με στόχο την εξαγωγή συμπερασμάτων</a:t>
            </a:r>
            <a:endParaRPr lang="en-US" sz="2200" dirty="0" smtClean="0"/>
          </a:p>
          <a:p>
            <a:r>
              <a:rPr lang="en-US" sz="2200" dirty="0" smtClean="0"/>
              <a:t>AI (Artificial Intelligence):</a:t>
            </a:r>
            <a:r>
              <a:rPr lang="el-GR" sz="2200" dirty="0" smtClean="0"/>
              <a:t> ο ψηφιακός υπόκοσμος χρησιμοποιεί, όλο και περισσότερο, μεθόδους της Τεχνητής Νοημοσύνης για να ανιχνεύσει στόχους και να εξαπολύσει «έξυπνες» επιθέσεις</a:t>
            </a:r>
            <a:endParaRPr lang="en-US" sz="2200" dirty="0" smtClean="0"/>
          </a:p>
          <a:p>
            <a:r>
              <a:rPr lang="en-US" sz="2200" dirty="0" smtClean="0"/>
              <a:t>APTs (Advanced Persistent Threats): </a:t>
            </a:r>
            <a:r>
              <a:rPr lang="el-GR" sz="2200" dirty="0" smtClean="0"/>
              <a:t>οργανωμένη</a:t>
            </a:r>
            <a:r>
              <a:rPr lang="el-GR" sz="2200" dirty="0"/>
              <a:t>, επίμονη εφαρμογή μιας μεγάλης γκάμας κακόβουλου λογισμικού και τεχνολογιών εισβολής σε επιλεγμένους στόχους, συνήθως επιχειρηματικούς ή </a:t>
            </a:r>
            <a:r>
              <a:rPr lang="el-GR" sz="2200" dirty="0" smtClean="0"/>
              <a:t>κυβερνητικούς</a:t>
            </a:r>
            <a:endParaRPr lang="en-US" sz="2200" dirty="0" smtClean="0"/>
          </a:p>
          <a:p>
            <a:r>
              <a:rPr lang="el-GR" sz="2200" dirty="0" smtClean="0"/>
              <a:t>Μεγάλη πολυπλοκότητα στην ανάλυση και θωράκιση των υποδομών: πολλές διαφορετικές συσκευές, πολλοί δίαυλοι επικοινωνίας και τηλεπικοινωνιακά πρωτόκολλα, μεγάλο πλήθος προσωπικών δεδομένων κάθε τύπου σε διασκορπισμένα πληροφοριακά συστήματα</a:t>
            </a:r>
          </a:p>
        </p:txBody>
      </p:sp>
    </p:spTree>
    <p:extLst>
      <p:ext uri="{BB962C8B-B14F-4D97-AF65-F5344CB8AC3E}">
        <p14:creationId xmlns:p14="http://schemas.microsoft.com/office/powerpoint/2010/main" val="315538804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object 6"/>
          <p:cNvGraphicFramePr>
            <a:graphicFrameLocks noGrp="1"/>
          </p:cNvGraphicFramePr>
          <p:nvPr>
            <p:extLst>
              <p:ext uri="{D42A27DB-BD31-4B8C-83A1-F6EECF244321}">
                <p14:modId xmlns:p14="http://schemas.microsoft.com/office/powerpoint/2010/main" val="433508846"/>
              </p:ext>
            </p:extLst>
          </p:nvPr>
        </p:nvGraphicFramePr>
        <p:xfrm>
          <a:off x="0" y="1066801"/>
          <a:ext cx="9144000" cy="5791199"/>
        </p:xfrm>
        <a:graphic>
          <a:graphicData uri="http://schemas.openxmlformats.org/drawingml/2006/table">
            <a:tbl>
              <a:tblPr firstRow="1" bandRow="1">
                <a:tableStyleId>{2D5ABB26-0587-4C30-8999-92F81FD0307C}</a:tableStyleId>
              </a:tblPr>
              <a:tblGrid>
                <a:gridCol w="1600200">
                  <a:extLst>
                    <a:ext uri="{9D8B030D-6E8A-4147-A177-3AD203B41FA5}">
                      <a16:colId xmlns:a16="http://schemas.microsoft.com/office/drawing/2014/main" val="20000"/>
                    </a:ext>
                  </a:extLst>
                </a:gridCol>
                <a:gridCol w="3547281">
                  <a:extLst>
                    <a:ext uri="{9D8B030D-6E8A-4147-A177-3AD203B41FA5}">
                      <a16:colId xmlns:a16="http://schemas.microsoft.com/office/drawing/2014/main" val="20001"/>
                    </a:ext>
                  </a:extLst>
                </a:gridCol>
                <a:gridCol w="2015319">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tblGrid>
              <a:tr h="3112902">
                <a:tc>
                  <a:txBody>
                    <a:bodyPr/>
                    <a:lstStyle/>
                    <a:p>
                      <a:pPr marL="127000">
                        <a:lnSpc>
                          <a:spcPts val="2125"/>
                        </a:lnSpc>
                      </a:pPr>
                      <a:r>
                        <a:rPr lang="el-GR" sz="1500" b="1" dirty="0" smtClean="0">
                          <a:solidFill>
                            <a:srgbClr val="FFFFFF"/>
                          </a:solidFill>
                          <a:latin typeface="+mj-lt"/>
                          <a:cs typeface="Carlito"/>
                        </a:rPr>
                        <a:t>Μέσου κινδύνου απειλές</a:t>
                      </a:r>
                      <a:endParaRPr sz="1500" dirty="0">
                        <a:latin typeface="+mj-lt"/>
                        <a:cs typeface="Carlito"/>
                      </a:endParaRPr>
                    </a:p>
                  </a:txBody>
                  <a:tcPr marL="0" marR="0" marT="0" marB="0">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tcPr>
                </a:tc>
                <a:tc>
                  <a:txBody>
                    <a:bodyPr/>
                    <a:lstStyle/>
                    <a:p>
                      <a:pPr marL="436880" indent="-343535">
                        <a:lnSpc>
                          <a:spcPct val="100000"/>
                        </a:lnSpc>
                        <a:buClr>
                          <a:srgbClr val="FFFFFF"/>
                        </a:buClr>
                        <a:buFont typeface="Times New Roman"/>
                        <a:buChar char="•"/>
                        <a:tabLst>
                          <a:tab pos="436880" algn="l"/>
                          <a:tab pos="437515" algn="l"/>
                        </a:tabLst>
                      </a:pPr>
                      <a:r>
                        <a:rPr lang="el-GR" sz="1600" b="1" spc="-5" dirty="0" smtClean="0">
                          <a:solidFill>
                            <a:srgbClr val="FFFFFF"/>
                          </a:solidFill>
                          <a:latin typeface="+mj-lt"/>
                          <a:cs typeface="Carlito"/>
                        </a:rPr>
                        <a:t>Οι </a:t>
                      </a:r>
                      <a:r>
                        <a:rPr lang="el-GR" sz="1600" b="1" spc="-5" dirty="0" err="1" smtClean="0">
                          <a:solidFill>
                            <a:srgbClr val="FFFFFF"/>
                          </a:solidFill>
                          <a:latin typeface="+mj-lt"/>
                          <a:cs typeface="Carlito"/>
                        </a:rPr>
                        <a:t>κυβερνοεγκληματίες</a:t>
                      </a:r>
                      <a:r>
                        <a:rPr lang="el-GR" sz="1600" b="1" spc="-5" dirty="0" smtClean="0">
                          <a:solidFill>
                            <a:srgbClr val="FFFFFF"/>
                          </a:solidFill>
                          <a:latin typeface="+mj-lt"/>
                          <a:cs typeface="Carlito"/>
                        </a:rPr>
                        <a:t> υποκλέπτουν</a:t>
                      </a:r>
                      <a:r>
                        <a:rPr lang="el-GR" sz="1600" b="1" spc="-5" baseline="0" dirty="0" smtClean="0">
                          <a:solidFill>
                            <a:srgbClr val="FFFFFF"/>
                          </a:solidFill>
                          <a:latin typeface="+mj-lt"/>
                          <a:cs typeface="Carlito"/>
                        </a:rPr>
                        <a:t> ταυτότητες (προφίλ) και χρήματα</a:t>
                      </a:r>
                      <a:endParaRPr sz="1500" dirty="0">
                        <a:latin typeface="+mj-lt"/>
                        <a:cs typeface="Carlito"/>
                      </a:endParaRPr>
                    </a:p>
                    <a:p>
                      <a:pPr marL="436880" marR="1062990" indent="-343535">
                        <a:lnSpc>
                          <a:spcPct val="100000"/>
                        </a:lnSpc>
                        <a:buFont typeface="Times New Roman"/>
                        <a:buChar char="•"/>
                        <a:tabLst>
                          <a:tab pos="436880" algn="l"/>
                          <a:tab pos="437515" algn="l"/>
                        </a:tabLst>
                      </a:pPr>
                      <a:r>
                        <a:rPr lang="el-GR" sz="1500" b="1" spc="-15" dirty="0" smtClean="0">
                          <a:solidFill>
                            <a:srgbClr val="FFFFFF"/>
                          </a:solidFill>
                          <a:latin typeface="+mj-lt"/>
                          <a:cs typeface="Carlito"/>
                        </a:rPr>
                        <a:t>Χρησιμοποιούν διάφορες</a:t>
                      </a:r>
                      <a:r>
                        <a:rPr lang="el-GR" sz="1500" b="1" spc="-15" baseline="0" dirty="0" smtClean="0">
                          <a:solidFill>
                            <a:srgbClr val="FFFFFF"/>
                          </a:solidFill>
                          <a:latin typeface="+mj-lt"/>
                          <a:cs typeface="Carlito"/>
                        </a:rPr>
                        <a:t> τεχνικές</a:t>
                      </a:r>
                      <a:endParaRPr lang="el-GR" sz="1500" b="1" spc="-10" dirty="0" smtClean="0">
                        <a:solidFill>
                          <a:srgbClr val="FFFFFF"/>
                        </a:solidFill>
                        <a:latin typeface="+mj-lt"/>
                        <a:cs typeface="Carlito"/>
                      </a:endParaRPr>
                    </a:p>
                    <a:p>
                      <a:pPr marL="436880" indent="-343535">
                        <a:lnSpc>
                          <a:spcPct val="100000"/>
                        </a:lnSpc>
                        <a:spcBef>
                          <a:spcPts val="105"/>
                        </a:spcBef>
                        <a:buFont typeface="Times New Roman"/>
                        <a:buChar char="•"/>
                        <a:tabLst>
                          <a:tab pos="436880" algn="l"/>
                          <a:tab pos="437515" algn="l"/>
                        </a:tabLst>
                      </a:pPr>
                      <a:r>
                        <a:rPr lang="el-GR" sz="1500" b="1" kern="1200" spc="-5" dirty="0" smtClean="0">
                          <a:solidFill>
                            <a:srgbClr val="FFFFFF"/>
                          </a:solidFill>
                          <a:latin typeface="+mn-lt"/>
                          <a:ea typeface="+mn-ea"/>
                          <a:cs typeface="Carlito"/>
                        </a:rPr>
                        <a:t>Συχνά, </a:t>
                      </a:r>
                      <a:r>
                        <a:rPr lang="en-GB" sz="1500" b="1" kern="1200" spc="-5" dirty="0" smtClean="0">
                          <a:solidFill>
                            <a:srgbClr val="FFFFFF"/>
                          </a:solidFill>
                          <a:latin typeface="+mn-lt"/>
                          <a:ea typeface="+mn-ea"/>
                          <a:cs typeface="Carlito"/>
                        </a:rPr>
                        <a:t>Botnets </a:t>
                      </a:r>
                      <a:r>
                        <a:rPr lang="el-GR" sz="1500" b="1" kern="1200" spc="-5" dirty="0" smtClean="0">
                          <a:solidFill>
                            <a:srgbClr val="FFFFFF"/>
                          </a:solidFill>
                          <a:latin typeface="+mn-lt"/>
                          <a:ea typeface="+mn-ea"/>
                          <a:cs typeface="Carlito"/>
                        </a:rPr>
                        <a:t>και</a:t>
                      </a:r>
                      <a:r>
                        <a:rPr lang="en-GB" sz="1500" b="1" kern="1200" spc="-5" dirty="0" smtClean="0">
                          <a:solidFill>
                            <a:srgbClr val="FFFFFF"/>
                          </a:solidFill>
                          <a:latin typeface="+mn-lt"/>
                          <a:ea typeface="+mn-ea"/>
                          <a:cs typeface="Carlito"/>
                        </a:rPr>
                        <a:t> </a:t>
                      </a:r>
                      <a:r>
                        <a:rPr lang="en-GB" sz="1500" b="1" kern="1200" dirty="0" smtClean="0">
                          <a:solidFill>
                            <a:srgbClr val="FFFFFF"/>
                          </a:solidFill>
                          <a:latin typeface="+mn-lt"/>
                          <a:ea typeface="+mn-ea"/>
                          <a:cs typeface="Carlito"/>
                        </a:rPr>
                        <a:t>Bot</a:t>
                      </a:r>
                      <a:r>
                        <a:rPr lang="en-GB" sz="1500" b="1" kern="1200" spc="-5" dirty="0" smtClean="0">
                          <a:solidFill>
                            <a:srgbClr val="FFFFFF"/>
                          </a:solidFill>
                          <a:latin typeface="+mn-lt"/>
                          <a:ea typeface="+mn-ea"/>
                          <a:cs typeface="Carlito"/>
                        </a:rPr>
                        <a:t> </a:t>
                      </a:r>
                      <a:r>
                        <a:rPr lang="en-GB" sz="1500" b="1" kern="1200" spc="-20" dirty="0" smtClean="0">
                          <a:solidFill>
                            <a:srgbClr val="FFFFFF"/>
                          </a:solidFill>
                          <a:latin typeface="+mn-lt"/>
                          <a:ea typeface="+mn-ea"/>
                          <a:cs typeface="Carlito"/>
                        </a:rPr>
                        <a:t>Herders</a:t>
                      </a:r>
                      <a:endParaRPr lang="en-GB" sz="1500" kern="1200" dirty="0" smtClean="0">
                        <a:solidFill>
                          <a:schemeClr val="tx1"/>
                        </a:solidFill>
                        <a:latin typeface="+mn-lt"/>
                        <a:ea typeface="+mn-ea"/>
                        <a:cs typeface="Carlito"/>
                      </a:endParaRPr>
                    </a:p>
                  </a:txBody>
                  <a:tcPr marL="0" marR="0" marT="0" marB="0">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tcPr>
                </a:tc>
                <a:tc>
                  <a:txBody>
                    <a:bodyPr/>
                    <a:lstStyle/>
                    <a:p>
                      <a:pPr marL="156845" marR="135890">
                        <a:lnSpc>
                          <a:spcPct val="100000"/>
                        </a:lnSpc>
                        <a:spcBef>
                          <a:spcPts val="95"/>
                        </a:spcBef>
                      </a:pPr>
                      <a:r>
                        <a:rPr lang="el-GR" sz="1500" b="1" spc="-35" dirty="0" smtClean="0">
                          <a:solidFill>
                            <a:srgbClr val="FFFFFF"/>
                          </a:solidFill>
                          <a:latin typeface="+mj-lt"/>
                          <a:cs typeface="Carlito"/>
                        </a:rPr>
                        <a:t>Στοχεύουν σε άτομα ή άλλες οντότητες (π.χ. εταιρίες) με</a:t>
                      </a:r>
                      <a:r>
                        <a:rPr lang="el-GR" sz="1500" b="1" spc="-35" baseline="0" dirty="0" smtClean="0">
                          <a:solidFill>
                            <a:srgbClr val="FFFFFF"/>
                          </a:solidFill>
                          <a:latin typeface="+mj-lt"/>
                          <a:cs typeface="Carlito"/>
                        </a:rPr>
                        <a:t> στόχο υποκλοπή προσωπικών ή εταιρικών δεδομένων, προφίλ, και χρηματικών ποσών (π.χ. </a:t>
                      </a:r>
                      <a:r>
                        <a:rPr lang="en-US" sz="1500" b="1" spc="-35" baseline="0" dirty="0" smtClean="0">
                          <a:solidFill>
                            <a:srgbClr val="FFFFFF"/>
                          </a:solidFill>
                          <a:latin typeface="+mj-lt"/>
                          <a:cs typeface="Carlito"/>
                        </a:rPr>
                        <a:t>Ransomware)</a:t>
                      </a:r>
                      <a:endParaRPr sz="1500" dirty="0">
                        <a:latin typeface="+mj-lt"/>
                        <a:cs typeface="Carlito"/>
                      </a:endParaRPr>
                    </a:p>
                  </a:txBody>
                  <a:tcPr marL="0" marR="0" marT="12065" marB="0">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tcPr>
                </a:tc>
                <a:tc rowSpan="2">
                  <a:txBody>
                    <a:bodyPr/>
                    <a:lstStyle/>
                    <a:p>
                      <a:pPr marL="69850" marR="119380">
                        <a:lnSpc>
                          <a:spcPct val="114999"/>
                        </a:lnSpc>
                        <a:spcBef>
                          <a:spcPts val="5"/>
                        </a:spcBef>
                      </a:pPr>
                      <a:endParaRPr lang="el-GR" sz="2000" b="1" spc="-5" dirty="0" smtClean="0">
                        <a:solidFill>
                          <a:srgbClr val="17375E"/>
                        </a:solidFill>
                        <a:effectLst>
                          <a:outerShdw blurRad="38100" dist="38100" dir="2700000" algn="tl">
                            <a:srgbClr val="000000">
                              <a:alpha val="43137"/>
                            </a:srgbClr>
                          </a:outerShdw>
                        </a:effectLst>
                        <a:latin typeface="+mj-lt"/>
                        <a:cs typeface="Carlito"/>
                      </a:endParaRPr>
                    </a:p>
                    <a:p>
                      <a:pPr marL="69850" marR="119380">
                        <a:lnSpc>
                          <a:spcPct val="114999"/>
                        </a:lnSpc>
                        <a:spcBef>
                          <a:spcPts val="5"/>
                        </a:spcBef>
                      </a:pPr>
                      <a:endParaRPr lang="el-GR" sz="2000" b="1" spc="-5" dirty="0" smtClean="0">
                        <a:solidFill>
                          <a:srgbClr val="17375E"/>
                        </a:solidFill>
                        <a:effectLst>
                          <a:outerShdw blurRad="38100" dist="38100" dir="2700000" algn="tl">
                            <a:srgbClr val="000000">
                              <a:alpha val="43137"/>
                            </a:srgbClr>
                          </a:outerShdw>
                        </a:effectLst>
                        <a:latin typeface="+mj-lt"/>
                        <a:cs typeface="Carlito"/>
                      </a:endParaRPr>
                    </a:p>
                    <a:p>
                      <a:pPr marL="69850" marR="119380">
                        <a:lnSpc>
                          <a:spcPct val="114999"/>
                        </a:lnSpc>
                        <a:spcBef>
                          <a:spcPts val="5"/>
                        </a:spcBef>
                      </a:pPr>
                      <a:endParaRPr lang="el-GR" sz="2000" b="1" spc="-5" dirty="0" smtClean="0">
                        <a:solidFill>
                          <a:srgbClr val="17375E"/>
                        </a:solidFill>
                        <a:effectLst>
                          <a:outerShdw blurRad="38100" dist="38100" dir="2700000" algn="tl">
                            <a:srgbClr val="000000">
                              <a:alpha val="43137"/>
                            </a:srgbClr>
                          </a:outerShdw>
                        </a:effectLst>
                        <a:latin typeface="+mj-lt"/>
                        <a:cs typeface="Carlito"/>
                      </a:endParaRPr>
                    </a:p>
                    <a:p>
                      <a:pPr marL="69850" marR="119380">
                        <a:lnSpc>
                          <a:spcPct val="114999"/>
                        </a:lnSpc>
                        <a:spcBef>
                          <a:spcPts val="5"/>
                        </a:spcBef>
                      </a:pPr>
                      <a:r>
                        <a:rPr lang="el-GR" sz="2000" b="1" spc="-5" dirty="0" smtClean="0">
                          <a:solidFill>
                            <a:srgbClr val="17375E"/>
                          </a:solidFill>
                          <a:effectLst>
                            <a:outerShdw blurRad="38100" dist="38100" dir="2700000" algn="tl">
                              <a:srgbClr val="000000">
                                <a:alpha val="43137"/>
                              </a:srgbClr>
                            </a:outerShdw>
                          </a:effectLst>
                          <a:latin typeface="+mj-lt"/>
                          <a:cs typeface="Carlito"/>
                        </a:rPr>
                        <a:t>Αυστηρή</a:t>
                      </a:r>
                      <a:r>
                        <a:rPr lang="el-GR" sz="2000" b="1" spc="-5" baseline="0" dirty="0" smtClean="0">
                          <a:solidFill>
                            <a:srgbClr val="17375E"/>
                          </a:solidFill>
                          <a:effectLst>
                            <a:outerShdw blurRad="38100" dist="38100" dir="2700000" algn="tl">
                              <a:srgbClr val="000000">
                                <a:alpha val="43137"/>
                              </a:srgbClr>
                            </a:outerShdw>
                          </a:effectLst>
                          <a:latin typeface="+mj-lt"/>
                          <a:cs typeface="Carlito"/>
                        </a:rPr>
                        <a:t> εφαρμογή και επιβολή αναγνωρισμένων καλών πρακτικών στην ασφάλεια πληροφοριακών συστημάτων</a:t>
                      </a:r>
                      <a:endParaRPr sz="2000" dirty="0">
                        <a:effectLst>
                          <a:outerShdw blurRad="38100" dist="38100" dir="2700000" algn="tl">
                            <a:srgbClr val="000000">
                              <a:alpha val="43137"/>
                            </a:srgbClr>
                          </a:outerShdw>
                        </a:effectLst>
                        <a:latin typeface="+mj-lt"/>
                        <a:cs typeface="Carlito"/>
                      </a:endParaRPr>
                    </a:p>
                  </a:txBody>
                  <a:tcPr marL="0" marR="0" marT="0" marB="0">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tcPr>
                </a:tc>
                <a:extLst>
                  <a:ext uri="{0D108BD9-81ED-4DB2-BD59-A6C34878D82A}">
                    <a16:rowId xmlns:a16="http://schemas.microsoft.com/office/drawing/2014/main" val="10000"/>
                  </a:ext>
                </a:extLst>
              </a:tr>
              <a:tr h="2678297">
                <a:tc>
                  <a:txBody>
                    <a:bodyPr/>
                    <a:lstStyle/>
                    <a:p>
                      <a:pPr marL="127000">
                        <a:lnSpc>
                          <a:spcPts val="2250"/>
                        </a:lnSpc>
                      </a:pPr>
                      <a:r>
                        <a:rPr lang="el-GR" sz="1500" b="1" dirty="0" smtClean="0">
                          <a:solidFill>
                            <a:srgbClr val="FFFFFF"/>
                          </a:solidFill>
                          <a:latin typeface="+mj-lt"/>
                          <a:cs typeface="Carlito"/>
                        </a:rPr>
                        <a:t>Χαμηλού</a:t>
                      </a:r>
                      <a:r>
                        <a:rPr lang="el-GR" sz="1500" b="1" baseline="0" dirty="0" smtClean="0">
                          <a:solidFill>
                            <a:srgbClr val="FFFFFF"/>
                          </a:solidFill>
                          <a:latin typeface="+mj-lt"/>
                          <a:cs typeface="Carlito"/>
                        </a:rPr>
                        <a:t> κινδύνου απειλές</a:t>
                      </a:r>
                      <a:endParaRPr sz="1500" dirty="0">
                        <a:latin typeface="+mj-lt"/>
                        <a:cs typeface="Carlito"/>
                      </a:endParaRPr>
                    </a:p>
                  </a:txBody>
                  <a:tcPr marL="0" marR="0" marT="0" marB="0">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tcPr>
                </a:tc>
                <a:tc>
                  <a:txBody>
                    <a:bodyPr/>
                    <a:lstStyle/>
                    <a:p>
                      <a:pPr marL="436880" marR="868680" indent="-343535">
                        <a:lnSpc>
                          <a:spcPct val="100000"/>
                        </a:lnSpc>
                        <a:buFont typeface="Times New Roman"/>
                        <a:buChar char="•"/>
                        <a:tabLst>
                          <a:tab pos="436880" algn="l"/>
                          <a:tab pos="437515" algn="l"/>
                        </a:tabLst>
                      </a:pPr>
                      <a:r>
                        <a:rPr lang="el-GR" sz="1500" b="1" spc="-10" dirty="0" smtClean="0">
                          <a:solidFill>
                            <a:srgbClr val="FFFFFF"/>
                          </a:solidFill>
                          <a:latin typeface="+mj-lt"/>
                          <a:cs typeface="Carlito"/>
                        </a:rPr>
                        <a:t>Μέσω</a:t>
                      </a:r>
                      <a:r>
                        <a:rPr lang="el-GR" sz="1500" b="1" spc="-10" baseline="0" dirty="0" smtClean="0">
                          <a:solidFill>
                            <a:srgbClr val="FFFFFF"/>
                          </a:solidFill>
                          <a:latin typeface="+mj-lt"/>
                          <a:cs typeface="Carlito"/>
                        </a:rPr>
                        <a:t> κοινού </a:t>
                      </a:r>
                      <a:r>
                        <a:rPr lang="el-GR" sz="1500" b="1" spc="-15" baseline="0" dirty="0" smtClean="0">
                          <a:solidFill>
                            <a:srgbClr val="FFFFFF"/>
                          </a:solidFill>
                          <a:latin typeface="+mj-lt"/>
                          <a:cs typeface="Carlito"/>
                        </a:rPr>
                        <a:t>Διαδικτύου</a:t>
                      </a:r>
                      <a:r>
                        <a:rPr sz="1500" b="1" spc="-15" dirty="0" smtClean="0">
                          <a:solidFill>
                            <a:srgbClr val="FFFFFF"/>
                          </a:solidFill>
                          <a:latin typeface="+mj-lt"/>
                          <a:cs typeface="Carlito"/>
                        </a:rPr>
                        <a:t>  </a:t>
                      </a:r>
                      <a:r>
                        <a:rPr lang="en-US" sz="1500" b="1" spc="-15" dirty="0" smtClean="0">
                          <a:solidFill>
                            <a:srgbClr val="FFFFFF"/>
                          </a:solidFill>
                          <a:latin typeface="+mj-lt"/>
                          <a:cs typeface="Carlito"/>
                        </a:rPr>
                        <a:t>(Surface</a:t>
                      </a:r>
                      <a:r>
                        <a:rPr lang="en-US" sz="1500" b="1" spc="-15" baseline="0" dirty="0" smtClean="0">
                          <a:solidFill>
                            <a:srgbClr val="FFFFFF"/>
                          </a:solidFill>
                          <a:latin typeface="+mj-lt"/>
                          <a:cs typeface="Carlito"/>
                        </a:rPr>
                        <a:t> Web)</a:t>
                      </a:r>
                    </a:p>
                    <a:p>
                      <a:pPr marL="436880" marR="868680" indent="-343535">
                        <a:lnSpc>
                          <a:spcPct val="100000"/>
                        </a:lnSpc>
                        <a:buFont typeface="Times New Roman"/>
                        <a:buChar char="•"/>
                        <a:tabLst>
                          <a:tab pos="436880" algn="l"/>
                          <a:tab pos="437515" algn="l"/>
                        </a:tabLst>
                      </a:pPr>
                      <a:r>
                        <a:rPr lang="el-GR" sz="1500" b="1" spc="-10" dirty="0" smtClean="0">
                          <a:solidFill>
                            <a:srgbClr val="FFFFFF"/>
                          </a:solidFill>
                          <a:latin typeface="+mj-lt"/>
                          <a:cs typeface="Carlito"/>
                        </a:rPr>
                        <a:t>«Θόρυβος»/</a:t>
                      </a:r>
                      <a:r>
                        <a:rPr lang="el-GR" sz="1500" b="1" spc="-10" dirty="0" err="1" smtClean="0">
                          <a:solidFill>
                            <a:srgbClr val="FFFFFF"/>
                          </a:solidFill>
                          <a:latin typeface="+mj-lt"/>
                          <a:cs typeface="Carlito"/>
                        </a:rPr>
                        <a:t>Μικροεισβολές</a:t>
                      </a:r>
                      <a:r>
                        <a:rPr lang="el-GR" sz="1500" b="1" spc="-10" dirty="0" smtClean="0">
                          <a:solidFill>
                            <a:srgbClr val="FFFFFF"/>
                          </a:solidFill>
                          <a:latin typeface="+mj-lt"/>
                          <a:cs typeface="Carlito"/>
                        </a:rPr>
                        <a:t>/Πρόκληση</a:t>
                      </a:r>
                      <a:r>
                        <a:rPr lang="el-GR" sz="1500" b="1" spc="-10" baseline="0" dirty="0" smtClean="0">
                          <a:solidFill>
                            <a:srgbClr val="FFFFFF"/>
                          </a:solidFill>
                          <a:latin typeface="+mj-lt"/>
                          <a:cs typeface="Carlito"/>
                        </a:rPr>
                        <a:t> εκνευρισμού</a:t>
                      </a:r>
                      <a:endParaRPr sz="1500" dirty="0">
                        <a:latin typeface="+mj-lt"/>
                        <a:cs typeface="Carlito"/>
                      </a:endParaRPr>
                    </a:p>
                    <a:p>
                      <a:pPr marL="436880" indent="-343535">
                        <a:lnSpc>
                          <a:spcPct val="100000"/>
                        </a:lnSpc>
                        <a:buFont typeface="Times New Roman"/>
                        <a:buChar char="•"/>
                        <a:tabLst>
                          <a:tab pos="436880" algn="l"/>
                          <a:tab pos="437515" algn="l"/>
                        </a:tabLst>
                      </a:pPr>
                      <a:r>
                        <a:rPr lang="el-GR" sz="1500" b="1" spc="-10" dirty="0" smtClean="0">
                          <a:solidFill>
                            <a:srgbClr val="FFFFFF"/>
                          </a:solidFill>
                          <a:latin typeface="+mj-lt"/>
                          <a:cs typeface="Carlito"/>
                        </a:rPr>
                        <a:t>Απειλές</a:t>
                      </a:r>
                      <a:r>
                        <a:rPr lang="el-GR" sz="1500" b="1" spc="-10" baseline="0" dirty="0" smtClean="0">
                          <a:solidFill>
                            <a:srgbClr val="FFFFFF"/>
                          </a:solidFill>
                          <a:latin typeface="+mj-lt"/>
                          <a:cs typeface="Carlito"/>
                        </a:rPr>
                        <a:t> εναντίον κάθε χρήστη</a:t>
                      </a:r>
                      <a:endParaRPr sz="1500" dirty="0">
                        <a:latin typeface="+mj-lt"/>
                        <a:cs typeface="Carlito"/>
                      </a:endParaRPr>
                    </a:p>
                    <a:p>
                      <a:pPr marL="436880" indent="-343535">
                        <a:lnSpc>
                          <a:spcPct val="100000"/>
                        </a:lnSpc>
                        <a:buFont typeface="Times New Roman"/>
                        <a:buChar char="•"/>
                        <a:tabLst>
                          <a:tab pos="436880" algn="l"/>
                          <a:tab pos="437515" algn="l"/>
                        </a:tabLst>
                      </a:pPr>
                      <a:r>
                        <a:rPr lang="el-GR" sz="1500" b="1" spc="-10" dirty="0" smtClean="0">
                          <a:solidFill>
                            <a:srgbClr val="FFFFFF"/>
                          </a:solidFill>
                          <a:latin typeface="+mj-lt"/>
                          <a:cs typeface="Carlito"/>
                        </a:rPr>
                        <a:t>Χωρίς,</a:t>
                      </a:r>
                      <a:r>
                        <a:rPr lang="el-GR" sz="1500" b="1" spc="-10" baseline="0" dirty="0" smtClean="0">
                          <a:solidFill>
                            <a:srgbClr val="FFFFFF"/>
                          </a:solidFill>
                          <a:latin typeface="+mj-lt"/>
                          <a:cs typeface="Carlito"/>
                        </a:rPr>
                        <a:t> συνήθως, τεχνικό βάθος ή τεχνολογική καινοτομία, όμως με βάση μία τακτική επίθεσης</a:t>
                      </a:r>
                      <a:endParaRPr sz="1500" dirty="0">
                        <a:latin typeface="+mj-lt"/>
                        <a:cs typeface="Carlito"/>
                      </a:endParaRPr>
                    </a:p>
                    <a:p>
                      <a:pPr marL="436880" marR="149225" indent="-343535">
                        <a:lnSpc>
                          <a:spcPct val="100000"/>
                        </a:lnSpc>
                        <a:buFont typeface="Times New Roman"/>
                        <a:buChar char="•"/>
                        <a:tabLst>
                          <a:tab pos="436880" algn="l"/>
                          <a:tab pos="437515" algn="l"/>
                        </a:tabLst>
                      </a:pPr>
                      <a:r>
                        <a:rPr sz="1500" b="1" spc="-10" dirty="0" smtClean="0">
                          <a:solidFill>
                            <a:srgbClr val="FFFFFF"/>
                          </a:solidFill>
                          <a:latin typeface="+mj-lt"/>
                          <a:cs typeface="Carlito"/>
                        </a:rPr>
                        <a:t>worms</a:t>
                      </a:r>
                      <a:r>
                        <a:rPr sz="1500" b="1" spc="-10" dirty="0">
                          <a:solidFill>
                            <a:srgbClr val="FFFFFF"/>
                          </a:solidFill>
                          <a:latin typeface="+mj-lt"/>
                          <a:cs typeface="Carlito"/>
                        </a:rPr>
                        <a:t>, </a:t>
                      </a:r>
                      <a:r>
                        <a:rPr sz="1500" b="1" spc="-5" dirty="0">
                          <a:solidFill>
                            <a:srgbClr val="FFFFFF"/>
                          </a:solidFill>
                          <a:latin typeface="+mj-lt"/>
                          <a:cs typeface="Carlito"/>
                        </a:rPr>
                        <a:t>viruses,  </a:t>
                      </a:r>
                      <a:r>
                        <a:rPr sz="1500" b="1" spc="-10" dirty="0">
                          <a:solidFill>
                            <a:srgbClr val="FFFFFF"/>
                          </a:solidFill>
                          <a:latin typeface="+mj-lt"/>
                          <a:cs typeface="Carlito"/>
                        </a:rPr>
                        <a:t>script </a:t>
                      </a:r>
                      <a:r>
                        <a:rPr sz="1500" b="1" spc="-5" dirty="0">
                          <a:solidFill>
                            <a:srgbClr val="FFFFFF"/>
                          </a:solidFill>
                          <a:latin typeface="+mj-lt"/>
                          <a:cs typeface="Carlito"/>
                        </a:rPr>
                        <a:t>kiddie</a:t>
                      </a:r>
                      <a:r>
                        <a:rPr sz="1500" b="1" spc="5" dirty="0">
                          <a:solidFill>
                            <a:srgbClr val="FFFFFF"/>
                          </a:solidFill>
                          <a:latin typeface="+mj-lt"/>
                          <a:cs typeface="Carlito"/>
                        </a:rPr>
                        <a:t> </a:t>
                      </a:r>
                      <a:r>
                        <a:rPr sz="1500" b="1" spc="-15" dirty="0" smtClean="0">
                          <a:solidFill>
                            <a:srgbClr val="FFFFFF"/>
                          </a:solidFill>
                          <a:latin typeface="+mj-lt"/>
                          <a:cs typeface="Carlito"/>
                        </a:rPr>
                        <a:t>hackers</a:t>
                      </a:r>
                      <a:r>
                        <a:rPr lang="en-US" sz="1500" b="1" spc="-15" dirty="0" smtClean="0">
                          <a:solidFill>
                            <a:srgbClr val="FFFFFF"/>
                          </a:solidFill>
                          <a:latin typeface="+mj-lt"/>
                          <a:cs typeface="Carlito"/>
                        </a:rPr>
                        <a:t> </a:t>
                      </a:r>
                      <a:r>
                        <a:rPr lang="el-GR" sz="1500" b="1" spc="-15" dirty="0" smtClean="0">
                          <a:solidFill>
                            <a:srgbClr val="FFFFFF"/>
                          </a:solidFill>
                          <a:latin typeface="+mj-lt"/>
                          <a:cs typeface="Carlito"/>
                        </a:rPr>
                        <a:t>για</a:t>
                      </a:r>
                      <a:r>
                        <a:rPr lang="el-GR" sz="1500" b="1" spc="-15" baseline="0" dirty="0" smtClean="0">
                          <a:solidFill>
                            <a:srgbClr val="FFFFFF"/>
                          </a:solidFill>
                          <a:latin typeface="+mj-lt"/>
                          <a:cs typeface="Carlito"/>
                        </a:rPr>
                        <a:t> να προσελκύσουν την προσοχή</a:t>
                      </a:r>
                      <a:endParaRPr sz="1500" dirty="0">
                        <a:latin typeface="+mj-lt"/>
                        <a:cs typeface="Carlito"/>
                      </a:endParaRPr>
                    </a:p>
                  </a:txBody>
                  <a:tcPr marL="0" marR="0" marT="1270" marB="0">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tcPr>
                </a:tc>
                <a:tc>
                  <a:txBody>
                    <a:bodyPr/>
                    <a:lstStyle/>
                    <a:p>
                      <a:pPr marL="156845" marR="240029">
                        <a:lnSpc>
                          <a:spcPct val="100000"/>
                        </a:lnSpc>
                      </a:pPr>
                      <a:r>
                        <a:rPr lang="el-GR" sz="1500" b="1" spc="-5" dirty="0" smtClean="0">
                          <a:solidFill>
                            <a:srgbClr val="FFFFFF"/>
                          </a:solidFill>
                          <a:latin typeface="+mj-lt"/>
                          <a:cs typeface="Carlito"/>
                        </a:rPr>
                        <a:t>Συνήθως στόχος είναι η πρόκληση θορύβου γύρω από την επίθεση – δεν στοχεύουν σε συγκεκριμένους στόχους ύστερα από μία διαδικασία επιλογής με βάση κάποια κριτήρια</a:t>
                      </a:r>
                      <a:endParaRPr sz="1500" dirty="0">
                        <a:latin typeface="+mj-lt"/>
                        <a:cs typeface="Carlito"/>
                      </a:endParaRPr>
                    </a:p>
                  </a:txBody>
                  <a:tcPr marL="0" marR="0" marT="6350" marB="0">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tcPr>
                </a:tc>
                <a:tc vMerge="1">
                  <a:txBody>
                    <a:bodyPr/>
                    <a:lstStyle/>
                    <a:p>
                      <a:endParaRPr sz="1500" dirty="0"/>
                    </a:p>
                  </a:txBody>
                  <a:tcPr marL="0" marR="0" marT="0" marB="0">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tcPr>
                </a:tc>
                <a:extLst>
                  <a:ext uri="{0D108BD9-81ED-4DB2-BD59-A6C34878D82A}">
                    <a16:rowId xmlns:a16="http://schemas.microsoft.com/office/drawing/2014/main" val="10003"/>
                  </a:ext>
                </a:extLst>
              </a:tr>
            </a:tbl>
          </a:graphicData>
        </a:graphic>
      </p:graphicFrame>
      <p:sp>
        <p:nvSpPr>
          <p:cNvPr id="7" name="object 7"/>
          <p:cNvSpPr/>
          <p:nvPr/>
        </p:nvSpPr>
        <p:spPr>
          <a:xfrm>
            <a:off x="0" y="236220"/>
            <a:ext cx="9144000" cy="704088"/>
          </a:xfrm>
          <a:prstGeom prst="rect">
            <a:avLst/>
          </a:prstGeom>
          <a:blipFill>
            <a:blip r:embed="rId3" cstate="print"/>
            <a:stretch>
              <a:fillRect/>
            </a:stretch>
          </a:blipFill>
        </p:spPr>
        <p:txBody>
          <a:bodyPr wrap="square" lIns="0" tIns="0" rIns="0" bIns="0" rtlCol="0"/>
          <a:lstStyle/>
          <a:p>
            <a:endParaRPr/>
          </a:p>
        </p:txBody>
      </p:sp>
      <p:graphicFrame>
        <p:nvGraphicFramePr>
          <p:cNvPr id="9" name="object 9"/>
          <p:cNvGraphicFramePr>
            <a:graphicFrameLocks noGrp="1"/>
          </p:cNvGraphicFramePr>
          <p:nvPr>
            <p:extLst>
              <p:ext uri="{D42A27DB-BD31-4B8C-83A1-F6EECF244321}">
                <p14:modId xmlns:p14="http://schemas.microsoft.com/office/powerpoint/2010/main" val="697717443"/>
              </p:ext>
            </p:extLst>
          </p:nvPr>
        </p:nvGraphicFramePr>
        <p:xfrm>
          <a:off x="1270" y="0"/>
          <a:ext cx="9142730" cy="1066800"/>
        </p:xfrm>
        <a:graphic>
          <a:graphicData uri="http://schemas.openxmlformats.org/drawingml/2006/table">
            <a:tbl>
              <a:tblPr firstRow="1" bandRow="1">
                <a:tableStyleId>{2D5ABB26-0587-4C30-8999-92F81FD0307C}</a:tableStyleId>
              </a:tblPr>
              <a:tblGrid>
                <a:gridCol w="1598930">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tblGrid>
              <a:tr h="1066800">
                <a:tc>
                  <a:txBody>
                    <a:bodyPr/>
                    <a:lstStyle/>
                    <a:p>
                      <a:pPr marL="80963" marR="519430" indent="0" algn="ctr">
                        <a:lnSpc>
                          <a:spcPts val="2270"/>
                        </a:lnSpc>
                      </a:pPr>
                      <a:r>
                        <a:rPr lang="el-GR" sz="2000" b="1" spc="-15" dirty="0" smtClean="0">
                          <a:solidFill>
                            <a:srgbClr val="FFFFFF"/>
                          </a:solidFill>
                          <a:effectLst>
                            <a:outerShdw blurRad="38100" dist="38100" dir="2700000" algn="tl">
                              <a:srgbClr val="000000">
                                <a:alpha val="43137"/>
                              </a:srgbClr>
                            </a:outerShdw>
                          </a:effectLst>
                          <a:latin typeface="+mj-lt"/>
                          <a:cs typeface="Carlito"/>
                        </a:rPr>
                        <a:t>Επίπεδο κινδύνου απειλών</a:t>
                      </a:r>
                      <a:endParaRPr sz="2000" dirty="0">
                        <a:effectLst>
                          <a:outerShdw blurRad="38100" dist="38100" dir="2700000" algn="tl">
                            <a:srgbClr val="000000">
                              <a:alpha val="43137"/>
                            </a:srgbClr>
                          </a:outerShdw>
                        </a:effectLst>
                        <a:latin typeface="+mj-lt"/>
                        <a:cs typeface="Carlito"/>
                      </a:endParaRPr>
                    </a:p>
                  </a:txBody>
                  <a:tcPr marL="0" marR="0" marT="0" marB="0">
                    <a:lnL w="9525">
                      <a:solidFill>
                        <a:srgbClr val="DEBDBC"/>
                      </a:solidFill>
                      <a:prstDash val="solid"/>
                    </a:lnL>
                    <a:lnT w="9525">
                      <a:solidFill>
                        <a:srgbClr val="DEBDBC"/>
                      </a:solidFill>
                      <a:prstDash val="solid"/>
                    </a:lnT>
                    <a:lnB w="9525">
                      <a:solidFill>
                        <a:srgbClr val="DEBDBC"/>
                      </a:solidFill>
                      <a:prstDash val="solid"/>
                    </a:lnB>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tcPr>
                </a:tc>
                <a:tc>
                  <a:txBody>
                    <a:bodyPr/>
                    <a:lstStyle/>
                    <a:p>
                      <a:pPr marL="609600" indent="-609600" algn="ctr">
                        <a:lnSpc>
                          <a:spcPts val="2270"/>
                        </a:lnSpc>
                      </a:pPr>
                      <a:r>
                        <a:rPr lang="el-GR" sz="2000" b="1" spc="-10" dirty="0" smtClean="0">
                          <a:solidFill>
                            <a:srgbClr val="FFFFFF"/>
                          </a:solidFill>
                          <a:effectLst>
                            <a:outerShdw blurRad="38100" dist="38100" dir="2700000" algn="tl">
                              <a:srgbClr val="000000">
                                <a:alpha val="43137"/>
                              </a:srgbClr>
                            </a:outerShdw>
                          </a:effectLst>
                          <a:latin typeface="+mj-lt"/>
                          <a:cs typeface="Carlito"/>
                        </a:rPr>
                        <a:t>Χαρακτηριστικά απειλών</a:t>
                      </a:r>
                      <a:endParaRPr sz="2000" dirty="0">
                        <a:effectLst>
                          <a:outerShdw blurRad="38100" dist="38100" dir="2700000" algn="tl">
                            <a:srgbClr val="000000">
                              <a:alpha val="43137"/>
                            </a:srgbClr>
                          </a:outerShdw>
                        </a:effectLst>
                        <a:latin typeface="+mj-lt"/>
                        <a:cs typeface="Carlito"/>
                      </a:endParaRPr>
                    </a:p>
                  </a:txBody>
                  <a:tcPr marL="0" marR="0" marT="0" marB="0">
                    <a:lnT w="9525">
                      <a:solidFill>
                        <a:srgbClr val="DEBDBC"/>
                      </a:solidFill>
                      <a:prstDash val="solid"/>
                    </a:lnT>
                    <a:lnB w="9525">
                      <a:solidFill>
                        <a:srgbClr val="DEBDBC"/>
                      </a:solidFill>
                      <a:prstDash val="solid"/>
                    </a:lnB>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tcPr>
                </a:tc>
                <a:tc>
                  <a:txBody>
                    <a:bodyPr/>
                    <a:lstStyle/>
                    <a:p>
                      <a:pPr marL="0" indent="80963" algn="ctr">
                        <a:lnSpc>
                          <a:spcPts val="2270"/>
                        </a:lnSpc>
                      </a:pPr>
                      <a:r>
                        <a:rPr lang="el-GR" sz="2000" b="1" spc="-10" dirty="0" smtClean="0">
                          <a:solidFill>
                            <a:srgbClr val="FFFFFF"/>
                          </a:solidFill>
                          <a:effectLst>
                            <a:outerShdw blurRad="38100" dist="38100" dir="2700000" algn="tl">
                              <a:srgbClr val="000000">
                                <a:alpha val="43137"/>
                              </a:srgbClr>
                            </a:outerShdw>
                          </a:effectLst>
                          <a:latin typeface="+mj-lt"/>
                          <a:cs typeface="Carlito"/>
                        </a:rPr>
                        <a:t>Τελικός</a:t>
                      </a:r>
                      <a:r>
                        <a:rPr lang="el-GR" sz="2000" b="1" spc="-10" baseline="0" dirty="0" smtClean="0">
                          <a:solidFill>
                            <a:srgbClr val="FFFFFF"/>
                          </a:solidFill>
                          <a:effectLst>
                            <a:outerShdw blurRad="38100" dist="38100" dir="2700000" algn="tl">
                              <a:srgbClr val="000000">
                                <a:alpha val="43137"/>
                              </a:srgbClr>
                            </a:outerShdw>
                          </a:effectLst>
                          <a:latin typeface="+mj-lt"/>
                          <a:cs typeface="Carlito"/>
                        </a:rPr>
                        <a:t> στόχος απειλών</a:t>
                      </a:r>
                      <a:endParaRPr sz="2000" dirty="0">
                        <a:effectLst>
                          <a:outerShdw blurRad="38100" dist="38100" dir="2700000" algn="tl">
                            <a:srgbClr val="000000">
                              <a:alpha val="43137"/>
                            </a:srgbClr>
                          </a:outerShdw>
                        </a:effectLst>
                        <a:latin typeface="+mj-lt"/>
                        <a:cs typeface="Carlito"/>
                      </a:endParaRPr>
                    </a:p>
                  </a:txBody>
                  <a:tcPr marL="0" marR="0" marT="0" marB="0">
                    <a:lnT w="9525">
                      <a:solidFill>
                        <a:srgbClr val="DEBDBC"/>
                      </a:solidFill>
                      <a:prstDash val="solid"/>
                    </a:lnT>
                    <a:lnB w="9525">
                      <a:solidFill>
                        <a:srgbClr val="DEBDBC"/>
                      </a:solidFill>
                      <a:prstDash val="solid"/>
                    </a:lnB>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tcPr>
                </a:tc>
                <a:tc>
                  <a:txBody>
                    <a:bodyPr/>
                    <a:lstStyle/>
                    <a:p>
                      <a:pPr marL="0" indent="0" algn="ctr">
                        <a:lnSpc>
                          <a:spcPts val="2270"/>
                        </a:lnSpc>
                      </a:pPr>
                      <a:r>
                        <a:rPr lang="el-GR" sz="2000" b="1" spc="-10" dirty="0" smtClean="0">
                          <a:solidFill>
                            <a:srgbClr val="FFFFFF"/>
                          </a:solidFill>
                          <a:effectLst>
                            <a:outerShdw blurRad="38100" dist="38100" dir="2700000" algn="tl">
                              <a:srgbClr val="000000">
                                <a:alpha val="43137"/>
                              </a:srgbClr>
                            </a:outerShdw>
                          </a:effectLst>
                          <a:latin typeface="+mj-lt"/>
                          <a:cs typeface="Carlito"/>
                        </a:rPr>
                        <a:t>Στρατηγική αποφυγής απειλών</a:t>
                      </a:r>
                      <a:endParaRPr sz="2000" dirty="0">
                        <a:effectLst>
                          <a:outerShdw blurRad="38100" dist="38100" dir="2700000" algn="tl">
                            <a:srgbClr val="000000">
                              <a:alpha val="43137"/>
                            </a:srgbClr>
                          </a:outerShdw>
                        </a:effectLst>
                        <a:latin typeface="+mj-lt"/>
                        <a:cs typeface="Carlito"/>
                      </a:endParaRPr>
                    </a:p>
                  </a:txBody>
                  <a:tcPr marL="0" marR="0" marT="0" marB="0">
                    <a:lnR w="9525">
                      <a:solidFill>
                        <a:srgbClr val="DEBDBC"/>
                      </a:solidFill>
                      <a:prstDash val="solid"/>
                    </a:lnR>
                    <a:lnT w="9525">
                      <a:solidFill>
                        <a:srgbClr val="DEBDBC"/>
                      </a:solidFill>
                      <a:prstDash val="solid"/>
                    </a:lnT>
                    <a:lnB w="9525">
                      <a:solidFill>
                        <a:srgbClr val="DEBDBC"/>
                      </a:solidFill>
                      <a:prstDash val="solid"/>
                    </a:lnB>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2454790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6" name="object 8"/>
          <p:cNvGraphicFramePr>
            <a:graphicFrameLocks noGrp="1"/>
          </p:cNvGraphicFramePr>
          <p:nvPr>
            <p:extLst>
              <p:ext uri="{D42A27DB-BD31-4B8C-83A1-F6EECF244321}">
                <p14:modId xmlns:p14="http://schemas.microsoft.com/office/powerpoint/2010/main" val="161261028"/>
              </p:ext>
            </p:extLst>
          </p:nvPr>
        </p:nvGraphicFramePr>
        <p:xfrm>
          <a:off x="1" y="0"/>
          <a:ext cx="9143999" cy="6858000"/>
        </p:xfrm>
        <a:graphic>
          <a:graphicData uri="http://schemas.openxmlformats.org/drawingml/2006/table">
            <a:tbl>
              <a:tblPr firstRow="1" bandRow="1">
                <a:tableStyleId>{2D5ABB26-0587-4C30-8999-92F81FD0307C}</a:tableStyleId>
              </a:tblPr>
              <a:tblGrid>
                <a:gridCol w="1597054">
                  <a:extLst>
                    <a:ext uri="{9D8B030D-6E8A-4147-A177-3AD203B41FA5}">
                      <a16:colId xmlns:a16="http://schemas.microsoft.com/office/drawing/2014/main" val="20000"/>
                    </a:ext>
                  </a:extLst>
                </a:gridCol>
                <a:gridCol w="2974945">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tblGrid>
              <a:tr h="894872">
                <a:tc>
                  <a:txBody>
                    <a:bodyPr/>
                    <a:lstStyle/>
                    <a:p>
                      <a:pPr marL="80963" marR="519430" indent="0" algn="ctr">
                        <a:lnSpc>
                          <a:spcPts val="2270"/>
                        </a:lnSpc>
                      </a:pPr>
                      <a:r>
                        <a:rPr lang="el-GR" sz="2000" b="1" spc="-15" dirty="0" smtClean="0">
                          <a:solidFill>
                            <a:srgbClr val="FFFFFF"/>
                          </a:solidFill>
                          <a:effectLst>
                            <a:outerShdw blurRad="38100" dist="38100" dir="2700000" algn="tl">
                              <a:srgbClr val="000000">
                                <a:alpha val="43137"/>
                              </a:srgbClr>
                            </a:outerShdw>
                          </a:effectLst>
                          <a:latin typeface="+mj-lt"/>
                          <a:cs typeface="Carlito"/>
                        </a:rPr>
                        <a:t>Επίπεδο κινδύνου απειλών</a:t>
                      </a:r>
                      <a:endParaRPr sz="2000" dirty="0">
                        <a:effectLst>
                          <a:outerShdw blurRad="38100" dist="38100" dir="2700000" algn="tl">
                            <a:srgbClr val="000000">
                              <a:alpha val="43137"/>
                            </a:srgbClr>
                          </a:outerShdw>
                        </a:effectLst>
                        <a:latin typeface="+mj-lt"/>
                        <a:cs typeface="Carlito"/>
                      </a:endParaRPr>
                    </a:p>
                  </a:txBody>
                  <a:tcPr marL="0" marR="0" marT="0" marB="0">
                    <a:lnT w="9525">
                      <a:solidFill>
                        <a:srgbClr val="DEBDBC"/>
                      </a:solidFill>
                      <a:prstDash val="solid"/>
                    </a:lnT>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pPr marL="609600" indent="-523875" algn="ctr">
                        <a:lnSpc>
                          <a:spcPts val="2270"/>
                        </a:lnSpc>
                      </a:pPr>
                      <a:r>
                        <a:rPr lang="el-GR" sz="2000" b="1" spc="-10" dirty="0" smtClean="0">
                          <a:solidFill>
                            <a:srgbClr val="FFFFFF"/>
                          </a:solidFill>
                          <a:effectLst>
                            <a:outerShdw blurRad="38100" dist="38100" dir="2700000" algn="tl">
                              <a:srgbClr val="000000">
                                <a:alpha val="43137"/>
                              </a:srgbClr>
                            </a:outerShdw>
                          </a:effectLst>
                          <a:latin typeface="+mj-lt"/>
                          <a:cs typeface="Carlito"/>
                        </a:rPr>
                        <a:t>Χαρακτηριστικά απειλών</a:t>
                      </a:r>
                      <a:endParaRPr sz="2000" dirty="0">
                        <a:effectLst>
                          <a:outerShdw blurRad="38100" dist="38100" dir="2700000" algn="tl">
                            <a:srgbClr val="000000">
                              <a:alpha val="43137"/>
                            </a:srgbClr>
                          </a:outerShdw>
                        </a:effectLst>
                        <a:latin typeface="+mj-lt"/>
                        <a:cs typeface="Carlito"/>
                      </a:endParaRPr>
                    </a:p>
                  </a:txBody>
                  <a:tcPr marL="0" marR="0" marT="0" marB="0">
                    <a:lnT w="9525">
                      <a:solidFill>
                        <a:srgbClr val="DEBDBC"/>
                      </a:solidFill>
                      <a:prstDash val="solid"/>
                    </a:lnT>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pPr marL="0" indent="80963" algn="ctr">
                        <a:lnSpc>
                          <a:spcPts val="2270"/>
                        </a:lnSpc>
                      </a:pPr>
                      <a:r>
                        <a:rPr lang="el-GR" sz="2000" b="1" spc="-10" dirty="0" smtClean="0">
                          <a:solidFill>
                            <a:srgbClr val="FFFFFF"/>
                          </a:solidFill>
                          <a:effectLst>
                            <a:outerShdw blurRad="38100" dist="38100" dir="2700000" algn="tl">
                              <a:srgbClr val="000000">
                                <a:alpha val="43137"/>
                              </a:srgbClr>
                            </a:outerShdw>
                          </a:effectLst>
                          <a:latin typeface="+mj-lt"/>
                          <a:cs typeface="Carlito"/>
                        </a:rPr>
                        <a:t>Τελικός</a:t>
                      </a:r>
                      <a:r>
                        <a:rPr lang="el-GR" sz="2000" b="1" spc="-10" baseline="0" dirty="0" smtClean="0">
                          <a:solidFill>
                            <a:srgbClr val="FFFFFF"/>
                          </a:solidFill>
                          <a:effectLst>
                            <a:outerShdw blurRad="38100" dist="38100" dir="2700000" algn="tl">
                              <a:srgbClr val="000000">
                                <a:alpha val="43137"/>
                              </a:srgbClr>
                            </a:outerShdw>
                          </a:effectLst>
                          <a:latin typeface="+mj-lt"/>
                          <a:cs typeface="Carlito"/>
                        </a:rPr>
                        <a:t> στόχος απειλών</a:t>
                      </a:r>
                      <a:endParaRPr sz="2000" dirty="0">
                        <a:effectLst>
                          <a:outerShdw blurRad="38100" dist="38100" dir="2700000" algn="tl">
                            <a:srgbClr val="000000">
                              <a:alpha val="43137"/>
                            </a:srgbClr>
                          </a:outerShdw>
                        </a:effectLst>
                        <a:latin typeface="+mj-lt"/>
                        <a:cs typeface="Carlito"/>
                      </a:endParaRPr>
                    </a:p>
                  </a:txBody>
                  <a:tcPr marL="0" marR="0" marT="0" marB="0">
                    <a:lnT w="9525">
                      <a:solidFill>
                        <a:srgbClr val="DEBDBC"/>
                      </a:solidFill>
                      <a:prstDash val="solid"/>
                    </a:lnT>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pPr marL="0" indent="0" algn="ctr">
                        <a:lnSpc>
                          <a:spcPts val="2270"/>
                        </a:lnSpc>
                        <a:tabLst>
                          <a:tab pos="92075" algn="l"/>
                        </a:tabLst>
                      </a:pPr>
                      <a:r>
                        <a:rPr lang="el-GR" sz="2000" b="1" spc="-10" dirty="0" smtClean="0">
                          <a:solidFill>
                            <a:srgbClr val="FFFFFF"/>
                          </a:solidFill>
                          <a:effectLst>
                            <a:outerShdw blurRad="38100" dist="38100" dir="2700000" algn="tl">
                              <a:srgbClr val="000000">
                                <a:alpha val="43137"/>
                              </a:srgbClr>
                            </a:outerShdw>
                          </a:effectLst>
                          <a:latin typeface="+mj-lt"/>
                          <a:cs typeface="Carlito"/>
                        </a:rPr>
                        <a:t>Στρατηγική αποφυγής απειλών</a:t>
                      </a:r>
                      <a:endParaRPr sz="2000" dirty="0">
                        <a:effectLst>
                          <a:outerShdw blurRad="38100" dist="38100" dir="2700000" algn="tl">
                            <a:srgbClr val="000000">
                              <a:alpha val="43137"/>
                            </a:srgbClr>
                          </a:outerShdw>
                        </a:effectLst>
                        <a:latin typeface="+mj-lt"/>
                        <a:cs typeface="Carlito"/>
                      </a:endParaRPr>
                    </a:p>
                  </a:txBody>
                  <a:tcPr marL="0" marR="0" marT="0" marB="0">
                    <a:lnT w="9525">
                      <a:solidFill>
                        <a:srgbClr val="DEBDBC"/>
                      </a:solidFill>
                      <a:prstDash val="solid"/>
                    </a:lnT>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extLst>
                  <a:ext uri="{0D108BD9-81ED-4DB2-BD59-A6C34878D82A}">
                    <a16:rowId xmlns:a16="http://schemas.microsoft.com/office/drawing/2014/main" val="10000"/>
                  </a:ext>
                </a:extLst>
              </a:tr>
              <a:tr h="5963128">
                <a:tc>
                  <a:txBody>
                    <a:bodyPr/>
                    <a:lstStyle/>
                    <a:p>
                      <a:pPr marL="64135">
                        <a:lnSpc>
                          <a:spcPts val="2700"/>
                        </a:lnSpc>
                      </a:pPr>
                      <a:r>
                        <a:rPr lang="el-GR" sz="2000" b="0" spc="-5" dirty="0" smtClean="0">
                          <a:solidFill>
                            <a:schemeClr val="tx1"/>
                          </a:solidFill>
                          <a:latin typeface="+mj-lt"/>
                          <a:cs typeface="Carlito"/>
                        </a:rPr>
                        <a:t>Υψηλού κινδύνου απειλές</a:t>
                      </a:r>
                      <a:endParaRPr sz="2000" b="0" dirty="0">
                        <a:solidFill>
                          <a:schemeClr val="tx1"/>
                        </a:solidFill>
                        <a:latin typeface="+mj-lt"/>
                        <a:cs typeface="Carlito"/>
                      </a:endParaRPr>
                    </a:p>
                  </a:txBody>
                  <a:tcPr marL="0" marR="0" marT="0" marB="0">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pPr marL="416559" indent="-343535">
                        <a:lnSpc>
                          <a:spcPct val="100000"/>
                        </a:lnSpc>
                        <a:buFont typeface="Times New Roman"/>
                        <a:buChar char="•"/>
                        <a:tabLst>
                          <a:tab pos="416559" algn="l"/>
                          <a:tab pos="417195" algn="l"/>
                        </a:tabLst>
                      </a:pPr>
                      <a:r>
                        <a:rPr lang="el-GR" sz="2000" b="0" spc="-15" dirty="0" smtClean="0">
                          <a:solidFill>
                            <a:schemeClr val="tx1"/>
                          </a:solidFill>
                          <a:latin typeface="+mj-lt"/>
                          <a:cs typeface="Carlito"/>
                        </a:rPr>
                        <a:t>Προέρχονται</a:t>
                      </a:r>
                      <a:r>
                        <a:rPr lang="el-GR" sz="2000" b="0" spc="-15" baseline="0" dirty="0" smtClean="0">
                          <a:solidFill>
                            <a:schemeClr val="tx1"/>
                          </a:solidFill>
                          <a:latin typeface="+mj-lt"/>
                          <a:cs typeface="Carlito"/>
                        </a:rPr>
                        <a:t> από επιθετικές και «διάχυτες» υψηλού κίνητρου και υψηλών οικονομικών ή άλλων πόρων</a:t>
                      </a:r>
                      <a:endParaRPr sz="2000" b="0" dirty="0" smtClean="0">
                        <a:solidFill>
                          <a:schemeClr val="tx1"/>
                        </a:solidFill>
                        <a:latin typeface="+mj-lt"/>
                        <a:cs typeface="Carlito"/>
                      </a:endParaRPr>
                    </a:p>
                    <a:p>
                      <a:pPr marL="416559" marR="92710" indent="-343535">
                        <a:lnSpc>
                          <a:spcPct val="100000"/>
                        </a:lnSpc>
                        <a:buFont typeface="Times New Roman"/>
                        <a:buChar char="•"/>
                        <a:tabLst>
                          <a:tab pos="416559" algn="l"/>
                          <a:tab pos="417195" algn="l"/>
                        </a:tabLst>
                      </a:pPr>
                      <a:r>
                        <a:rPr lang="el-GR" sz="2000" b="0" spc="-10" dirty="0" smtClean="0">
                          <a:solidFill>
                            <a:schemeClr val="tx1"/>
                          </a:solidFill>
                          <a:latin typeface="+mj-lt"/>
                          <a:cs typeface="Carlito"/>
                        </a:rPr>
                        <a:t>Πολλαπλοί</a:t>
                      </a:r>
                      <a:r>
                        <a:rPr lang="el-GR" sz="2000" b="0" spc="-10" baseline="0" dirty="0" smtClean="0">
                          <a:solidFill>
                            <a:schemeClr val="tx1"/>
                          </a:solidFill>
                          <a:latin typeface="+mj-lt"/>
                          <a:cs typeface="Carlito"/>
                        </a:rPr>
                        <a:t> τρόπου επίθεσης (</a:t>
                      </a:r>
                      <a:r>
                        <a:rPr lang="en-US" sz="2000" b="0" spc="-10" baseline="0" dirty="0" smtClean="0">
                          <a:solidFill>
                            <a:schemeClr val="tx1"/>
                          </a:solidFill>
                          <a:latin typeface="+mj-lt"/>
                          <a:cs typeface="Carlito"/>
                        </a:rPr>
                        <a:t>attack vectors) </a:t>
                      </a:r>
                      <a:r>
                        <a:rPr lang="el-GR" sz="2000" b="0" spc="-10" baseline="0" dirty="0" smtClean="0">
                          <a:solidFill>
                            <a:schemeClr val="tx1"/>
                          </a:solidFill>
                          <a:latin typeface="+mj-lt"/>
                          <a:cs typeface="Carlito"/>
                        </a:rPr>
                        <a:t>όπως </a:t>
                      </a:r>
                      <a:r>
                        <a:rPr sz="2000" b="0" spc="-5" dirty="0" smtClean="0">
                          <a:solidFill>
                            <a:schemeClr val="tx1"/>
                          </a:solidFill>
                          <a:latin typeface="+mj-lt"/>
                          <a:cs typeface="Carlito"/>
                        </a:rPr>
                        <a:t>email, social media,</a:t>
                      </a:r>
                      <a:r>
                        <a:rPr lang="el-GR" sz="2000" b="0" spc="-5" baseline="0" dirty="0" smtClean="0">
                          <a:solidFill>
                            <a:schemeClr val="tx1"/>
                          </a:solidFill>
                          <a:latin typeface="+mj-lt"/>
                          <a:cs typeface="Carlito"/>
                        </a:rPr>
                        <a:t> και εκμετάλλευσης εμπιστοσύνης</a:t>
                      </a:r>
                      <a:endParaRPr sz="2000" b="0" dirty="0" smtClean="0">
                        <a:solidFill>
                          <a:schemeClr val="tx1"/>
                        </a:solidFill>
                        <a:latin typeface="+mj-lt"/>
                        <a:cs typeface="Carlito"/>
                      </a:endParaRPr>
                    </a:p>
                    <a:p>
                      <a:pPr marL="416559" marR="359410" indent="-343535">
                        <a:lnSpc>
                          <a:spcPct val="100000"/>
                        </a:lnSpc>
                        <a:buFont typeface="Times New Roman"/>
                        <a:buChar char="•"/>
                        <a:tabLst>
                          <a:tab pos="416559" algn="l"/>
                          <a:tab pos="417195" algn="l"/>
                        </a:tabLst>
                      </a:pPr>
                      <a:r>
                        <a:rPr lang="el-GR" sz="2000" b="0" spc="-10" dirty="0" smtClean="0">
                          <a:solidFill>
                            <a:schemeClr val="tx1"/>
                          </a:solidFill>
                          <a:latin typeface="+mj-lt"/>
                          <a:cs typeface="Carlito"/>
                        </a:rPr>
                        <a:t>Χρήση </a:t>
                      </a:r>
                      <a:r>
                        <a:rPr sz="2000" b="0" spc="-15" dirty="0" smtClean="0">
                          <a:solidFill>
                            <a:schemeClr val="tx1"/>
                          </a:solidFill>
                          <a:latin typeface="+mj-lt"/>
                          <a:cs typeface="Carlito"/>
                        </a:rPr>
                        <a:t>zero-day </a:t>
                      </a:r>
                      <a:r>
                        <a:rPr sz="2000" b="0" spc="-15" dirty="0">
                          <a:solidFill>
                            <a:schemeClr val="tx1"/>
                          </a:solidFill>
                          <a:latin typeface="+mj-lt"/>
                          <a:cs typeface="Carlito"/>
                        </a:rPr>
                        <a:t>attacks </a:t>
                      </a:r>
                      <a:r>
                        <a:rPr lang="el-GR" sz="2000" b="0" spc="-15" dirty="0" smtClean="0">
                          <a:solidFill>
                            <a:schemeClr val="tx1"/>
                          </a:solidFill>
                          <a:latin typeface="+mj-lt"/>
                          <a:cs typeface="Carlito"/>
                        </a:rPr>
                        <a:t>και εκμετάλλευση ευπαθειών αδύναμων συσκευών (κυρίως </a:t>
                      </a:r>
                      <a:r>
                        <a:rPr lang="en-US" sz="2000" b="0" spc="-15" dirty="0" smtClean="0">
                          <a:solidFill>
                            <a:schemeClr val="tx1"/>
                          </a:solidFill>
                          <a:latin typeface="+mj-lt"/>
                          <a:cs typeface="Carlito"/>
                        </a:rPr>
                        <a:t>IoT)</a:t>
                      </a:r>
                      <a:endParaRPr lang="en-US" sz="2000" b="0" spc="-10" dirty="0" smtClean="0">
                        <a:solidFill>
                          <a:schemeClr val="tx1"/>
                        </a:solidFill>
                        <a:latin typeface="+mj-lt"/>
                        <a:cs typeface="Carlito"/>
                      </a:endParaRPr>
                    </a:p>
                    <a:p>
                      <a:pPr marL="416559" marR="359410" indent="-343535">
                        <a:lnSpc>
                          <a:spcPct val="100000"/>
                        </a:lnSpc>
                        <a:buFont typeface="Times New Roman"/>
                        <a:buChar char="•"/>
                        <a:tabLst>
                          <a:tab pos="416559" algn="l"/>
                          <a:tab pos="417195" algn="l"/>
                        </a:tabLst>
                      </a:pPr>
                      <a:r>
                        <a:rPr lang="el-GR" sz="2000" b="0" spc="-10" dirty="0" smtClean="0">
                          <a:solidFill>
                            <a:schemeClr val="tx1"/>
                          </a:solidFill>
                          <a:latin typeface="+mj-lt"/>
                          <a:cs typeface="Carlito"/>
                        </a:rPr>
                        <a:t>Καλούνται,</a:t>
                      </a:r>
                      <a:r>
                        <a:rPr lang="el-GR" sz="2000" b="0" spc="-10" baseline="0" dirty="0" smtClean="0">
                          <a:solidFill>
                            <a:schemeClr val="tx1"/>
                          </a:solidFill>
                          <a:latin typeface="+mj-lt"/>
                          <a:cs typeface="Carlito"/>
                        </a:rPr>
                        <a:t> συχνά, </a:t>
                      </a:r>
                      <a:r>
                        <a:rPr sz="2000" b="0" spc="-10" dirty="0" smtClean="0">
                          <a:solidFill>
                            <a:schemeClr val="tx1"/>
                          </a:solidFill>
                          <a:latin typeface="+mj-lt"/>
                          <a:cs typeface="Carlito"/>
                        </a:rPr>
                        <a:t>Advanced  </a:t>
                      </a:r>
                      <a:r>
                        <a:rPr sz="2000" b="0" spc="-15" dirty="0">
                          <a:solidFill>
                            <a:schemeClr val="tx1"/>
                          </a:solidFill>
                          <a:latin typeface="+mj-lt"/>
                          <a:cs typeface="Carlito"/>
                        </a:rPr>
                        <a:t>Persistent </a:t>
                      </a:r>
                      <a:r>
                        <a:rPr sz="2000" b="0" spc="-10" dirty="0" smtClean="0">
                          <a:solidFill>
                            <a:schemeClr val="tx1"/>
                          </a:solidFill>
                          <a:latin typeface="+mj-lt"/>
                          <a:cs typeface="Carlito"/>
                        </a:rPr>
                        <a:t>Threat</a:t>
                      </a:r>
                      <a:r>
                        <a:rPr lang="en-US" sz="2000" b="0" spc="-10" dirty="0" smtClean="0">
                          <a:solidFill>
                            <a:schemeClr val="tx1"/>
                          </a:solidFill>
                          <a:latin typeface="+mj-lt"/>
                          <a:cs typeface="Carlito"/>
                        </a:rPr>
                        <a:t>s</a:t>
                      </a:r>
                      <a:r>
                        <a:rPr lang="en-US" sz="2000" b="0" spc="-10" baseline="0" dirty="0" smtClean="0">
                          <a:solidFill>
                            <a:schemeClr val="tx1"/>
                          </a:solidFill>
                          <a:latin typeface="+mj-lt"/>
                          <a:cs typeface="Carlito"/>
                        </a:rPr>
                        <a:t> (APTs)</a:t>
                      </a:r>
                      <a:endParaRPr sz="2000" b="0" dirty="0">
                        <a:solidFill>
                          <a:schemeClr val="tx1"/>
                        </a:solidFill>
                        <a:latin typeface="+mj-lt"/>
                        <a:cs typeface="Carlito"/>
                      </a:endParaRPr>
                    </a:p>
                  </a:txBody>
                  <a:tcPr marL="0" marR="0" marT="0" marB="0">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pPr marL="73024" indent="0" algn="l" defTabSz="914400" rtl="0" eaLnBrk="1" latinLnBrk="0" hangingPunct="1">
                        <a:lnSpc>
                          <a:spcPct val="100000"/>
                        </a:lnSpc>
                        <a:buFont typeface="Times New Roman"/>
                        <a:buNone/>
                        <a:tabLst>
                          <a:tab pos="416559" algn="l"/>
                          <a:tab pos="417195" algn="l"/>
                        </a:tabLst>
                      </a:pPr>
                      <a:r>
                        <a:rPr lang="el-GR" sz="2000" b="0" kern="1200" dirty="0" smtClean="0">
                          <a:solidFill>
                            <a:schemeClr val="tx1"/>
                          </a:solidFill>
                          <a:latin typeface="+mj-lt"/>
                          <a:ea typeface="+mn-ea"/>
                          <a:cs typeface="Carlito"/>
                        </a:rPr>
                        <a:t>Επίθεση σε εθνικές οικονομίες ή πολιτικές, προπαγάνδα, βιομηχανική κατασκοπεία, κλοπή πνευματικής ιδιοκτησίας, ακτιβισμός (</a:t>
                      </a:r>
                      <a:r>
                        <a:rPr lang="en-US" sz="2000" b="0" kern="1200" dirty="0" smtClean="0">
                          <a:solidFill>
                            <a:schemeClr val="tx1"/>
                          </a:solidFill>
                          <a:latin typeface="+mj-lt"/>
                          <a:ea typeface="+mn-ea"/>
                          <a:cs typeface="Carlito"/>
                        </a:rPr>
                        <a:t>hacktivists, WikiLeaks </a:t>
                      </a:r>
                      <a:r>
                        <a:rPr lang="el-GR" sz="2000" b="0" kern="1200" dirty="0" smtClean="0">
                          <a:solidFill>
                            <a:schemeClr val="tx1"/>
                          </a:solidFill>
                          <a:latin typeface="+mj-lt"/>
                          <a:ea typeface="+mn-ea"/>
                          <a:cs typeface="Carlito"/>
                        </a:rPr>
                        <a:t>κ.λπ.)</a:t>
                      </a:r>
                      <a:endParaRPr sz="2000" b="0" kern="1200" dirty="0">
                        <a:solidFill>
                          <a:schemeClr val="tx1"/>
                        </a:solidFill>
                        <a:latin typeface="+mj-lt"/>
                        <a:ea typeface="+mn-ea"/>
                        <a:cs typeface="Carlito"/>
                      </a:endParaRPr>
                    </a:p>
                  </a:txBody>
                  <a:tcPr marL="0" marR="0" marT="0" marB="0">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tc>
                  <a:txBody>
                    <a:bodyPr/>
                    <a:lstStyle/>
                    <a:p>
                      <a:pPr marL="74930">
                        <a:lnSpc>
                          <a:spcPct val="100000"/>
                        </a:lnSpc>
                      </a:pPr>
                      <a:r>
                        <a:rPr lang="el-GR" sz="2000" b="0" spc="-5" baseline="0" dirty="0" smtClean="0">
                          <a:solidFill>
                            <a:schemeClr val="bg2"/>
                          </a:solidFill>
                          <a:effectLst>
                            <a:outerShdw blurRad="38100" dist="38100" dir="2700000" algn="tl">
                              <a:srgbClr val="000000">
                                <a:alpha val="43137"/>
                              </a:srgbClr>
                            </a:outerShdw>
                          </a:effectLst>
                          <a:latin typeface="+mj-lt"/>
                          <a:cs typeface="Carlito"/>
                        </a:rPr>
                        <a:t>Ετοιμότητα Εθνικής </a:t>
                      </a:r>
                      <a:r>
                        <a:rPr lang="el-GR" sz="2000" b="0" spc="-5" baseline="0" dirty="0" err="1" smtClean="0">
                          <a:solidFill>
                            <a:schemeClr val="bg2"/>
                          </a:solidFill>
                          <a:effectLst>
                            <a:outerShdw blurRad="38100" dist="38100" dir="2700000" algn="tl">
                              <a:srgbClr val="000000">
                                <a:alpha val="43137"/>
                              </a:srgbClr>
                            </a:outerShdw>
                          </a:effectLst>
                          <a:latin typeface="+mj-lt"/>
                          <a:cs typeface="Carlito"/>
                        </a:rPr>
                        <a:t>Κυβερνοασφάλειας</a:t>
                      </a:r>
                      <a:r>
                        <a:rPr lang="el-GR" sz="2000" b="0" spc="-5" baseline="0" dirty="0" smtClean="0">
                          <a:solidFill>
                            <a:schemeClr val="bg2"/>
                          </a:solidFill>
                          <a:effectLst>
                            <a:outerShdw blurRad="38100" dist="38100" dir="2700000" algn="tl">
                              <a:srgbClr val="000000">
                                <a:alpha val="43137"/>
                              </a:srgbClr>
                            </a:outerShdw>
                          </a:effectLst>
                          <a:latin typeface="+mj-lt"/>
                          <a:cs typeface="Carlito"/>
                        </a:rPr>
                        <a:t> και Εθνική Στρατηγική Αντιμετώπισης Απειλών και Επιθέσεων που συμπεριλαμβάνουν τα εξής, τουλάχιστον, μέσα:</a:t>
                      </a:r>
                      <a:endParaRPr sz="2000" b="0" baseline="0" dirty="0">
                        <a:solidFill>
                          <a:schemeClr val="bg2"/>
                        </a:solidFill>
                        <a:effectLst>
                          <a:outerShdw blurRad="38100" dist="38100" dir="2700000" algn="tl">
                            <a:srgbClr val="000000">
                              <a:alpha val="43137"/>
                            </a:srgbClr>
                          </a:outerShdw>
                        </a:effectLst>
                        <a:latin typeface="+mj-lt"/>
                        <a:cs typeface="Carlito"/>
                      </a:endParaRPr>
                    </a:p>
                    <a:p>
                      <a:pPr marL="417830" indent="-343535">
                        <a:lnSpc>
                          <a:spcPct val="100000"/>
                        </a:lnSpc>
                        <a:buFont typeface="Wingdings" panose="05000000000000000000" pitchFamily="2" charset="2"/>
                        <a:buChar char="q"/>
                        <a:tabLst>
                          <a:tab pos="417830" algn="l"/>
                          <a:tab pos="418465" algn="l"/>
                        </a:tabLst>
                      </a:pPr>
                      <a:r>
                        <a:rPr lang="el-GR" sz="2000" b="0" spc="-25" baseline="0" dirty="0" smtClean="0">
                          <a:solidFill>
                            <a:schemeClr val="bg2"/>
                          </a:solidFill>
                          <a:effectLst>
                            <a:outerShdw blurRad="38100" dist="38100" dir="2700000" algn="tl">
                              <a:srgbClr val="000000">
                                <a:alpha val="43137"/>
                              </a:srgbClr>
                            </a:outerShdw>
                          </a:effectLst>
                          <a:latin typeface="+mj-lt"/>
                          <a:cs typeface="Carlito"/>
                        </a:rPr>
                        <a:t>Τεχνικά</a:t>
                      </a:r>
                      <a:endParaRPr sz="2000" b="0" baseline="0" dirty="0">
                        <a:solidFill>
                          <a:schemeClr val="bg2"/>
                        </a:solidFill>
                        <a:effectLst>
                          <a:outerShdw blurRad="38100" dist="38100" dir="2700000" algn="tl">
                            <a:srgbClr val="000000">
                              <a:alpha val="43137"/>
                            </a:srgbClr>
                          </a:outerShdw>
                        </a:effectLst>
                        <a:latin typeface="+mj-lt"/>
                        <a:cs typeface="Carlito"/>
                      </a:endParaRPr>
                    </a:p>
                    <a:p>
                      <a:pPr marL="417830" indent="-343535">
                        <a:lnSpc>
                          <a:spcPct val="100000"/>
                        </a:lnSpc>
                        <a:buFont typeface="Wingdings" panose="05000000000000000000" pitchFamily="2" charset="2"/>
                        <a:buChar char="q"/>
                        <a:tabLst>
                          <a:tab pos="417830" algn="l"/>
                          <a:tab pos="418465" algn="l"/>
                        </a:tabLst>
                      </a:pPr>
                      <a:r>
                        <a:rPr lang="el-GR" sz="2000" b="0" spc="-10" baseline="0" dirty="0" smtClean="0">
                          <a:solidFill>
                            <a:schemeClr val="bg2"/>
                          </a:solidFill>
                          <a:effectLst>
                            <a:outerShdw blurRad="38100" dist="38100" dir="2700000" algn="tl">
                              <a:srgbClr val="000000">
                                <a:alpha val="43137"/>
                              </a:srgbClr>
                            </a:outerShdw>
                          </a:effectLst>
                          <a:latin typeface="+mj-lt"/>
                          <a:cs typeface="Carlito"/>
                        </a:rPr>
                        <a:t>Εθνική Τεχνογνωσία</a:t>
                      </a:r>
                    </a:p>
                    <a:p>
                      <a:pPr marL="417830" indent="-343535">
                        <a:lnSpc>
                          <a:spcPct val="100000"/>
                        </a:lnSpc>
                        <a:buFont typeface="Wingdings" panose="05000000000000000000" pitchFamily="2" charset="2"/>
                        <a:buChar char="q"/>
                        <a:tabLst>
                          <a:tab pos="417830" algn="l"/>
                          <a:tab pos="418465" algn="l"/>
                        </a:tabLst>
                      </a:pPr>
                      <a:r>
                        <a:rPr lang="el-GR" sz="2000" b="0" spc="-10" baseline="0" dirty="0" smtClean="0">
                          <a:solidFill>
                            <a:schemeClr val="bg2"/>
                          </a:solidFill>
                          <a:effectLst>
                            <a:outerShdw blurRad="38100" dist="38100" dir="2700000" algn="tl">
                              <a:srgbClr val="000000">
                                <a:alpha val="43137"/>
                              </a:srgbClr>
                            </a:outerShdw>
                          </a:effectLst>
                          <a:latin typeface="+mj-lt"/>
                          <a:cs typeface="Carlito"/>
                        </a:rPr>
                        <a:t>Εθνικές Δομές Πληροφοριακών Συστημάτων και Τηλεπικοινωνιών</a:t>
                      </a:r>
                    </a:p>
                    <a:p>
                      <a:pPr marL="417830" indent="-343535">
                        <a:lnSpc>
                          <a:spcPct val="100000"/>
                        </a:lnSpc>
                        <a:buFont typeface="Wingdings" panose="05000000000000000000" pitchFamily="2" charset="2"/>
                        <a:buChar char="q"/>
                        <a:tabLst>
                          <a:tab pos="417830" algn="l"/>
                          <a:tab pos="418465" algn="l"/>
                        </a:tabLst>
                      </a:pPr>
                      <a:r>
                        <a:rPr lang="el-GR" sz="2000" b="0" spc="-10" baseline="0" dirty="0" smtClean="0">
                          <a:solidFill>
                            <a:schemeClr val="bg2"/>
                          </a:solidFill>
                          <a:effectLst>
                            <a:outerShdw blurRad="38100" dist="38100" dir="2700000" algn="tl">
                              <a:srgbClr val="000000">
                                <a:alpha val="43137"/>
                              </a:srgbClr>
                            </a:outerShdw>
                          </a:effectLst>
                          <a:latin typeface="+mj-lt"/>
                          <a:cs typeface="Carlito"/>
                        </a:rPr>
                        <a:t>Νομικά (π.χ. </a:t>
                      </a:r>
                      <a:r>
                        <a:rPr lang="en-US" sz="2000" b="0" spc="-10" baseline="0" dirty="0" smtClean="0">
                          <a:solidFill>
                            <a:schemeClr val="bg2"/>
                          </a:solidFill>
                          <a:effectLst>
                            <a:outerShdw blurRad="38100" dist="38100" dir="2700000" algn="tl">
                              <a:srgbClr val="000000">
                                <a:alpha val="43137"/>
                              </a:srgbClr>
                            </a:outerShdw>
                          </a:effectLst>
                          <a:latin typeface="+mj-lt"/>
                          <a:cs typeface="Carlito"/>
                        </a:rPr>
                        <a:t>GDPR)</a:t>
                      </a:r>
                      <a:endParaRPr sz="2000" b="0" baseline="0" dirty="0">
                        <a:solidFill>
                          <a:schemeClr val="bg2"/>
                        </a:solidFill>
                        <a:effectLst>
                          <a:outerShdw blurRad="38100" dist="38100" dir="2700000" algn="tl">
                            <a:srgbClr val="000000">
                              <a:alpha val="43137"/>
                            </a:srgbClr>
                          </a:outerShdw>
                        </a:effectLst>
                        <a:latin typeface="+mj-lt"/>
                        <a:cs typeface="Carlito"/>
                      </a:endParaRPr>
                    </a:p>
                    <a:p>
                      <a:pPr marL="417830" marR="125095" indent="-343535">
                        <a:lnSpc>
                          <a:spcPct val="100000"/>
                        </a:lnSpc>
                        <a:buFont typeface="Wingdings" panose="05000000000000000000" pitchFamily="2" charset="2"/>
                        <a:buChar char="q"/>
                        <a:tabLst>
                          <a:tab pos="417830" algn="l"/>
                          <a:tab pos="418465" algn="l"/>
                        </a:tabLst>
                      </a:pPr>
                      <a:r>
                        <a:rPr lang="el-GR" sz="2000" b="0" spc="-5" baseline="0" dirty="0" smtClean="0">
                          <a:solidFill>
                            <a:schemeClr val="bg2"/>
                          </a:solidFill>
                          <a:effectLst>
                            <a:outerShdw blurRad="38100" dist="38100" dir="2700000" algn="tl">
                              <a:srgbClr val="000000">
                                <a:alpha val="43137"/>
                              </a:srgbClr>
                            </a:outerShdw>
                          </a:effectLst>
                          <a:latin typeface="+mj-lt"/>
                          <a:cs typeface="Carlito"/>
                        </a:rPr>
                        <a:t>Υψηλή ετοιμότητα σε κάθε κυβερνητική δομή – άμεση αντίδραση</a:t>
                      </a:r>
                      <a:endParaRPr sz="2000" b="0" baseline="0" dirty="0">
                        <a:solidFill>
                          <a:schemeClr val="bg2"/>
                        </a:solidFill>
                        <a:effectLst>
                          <a:outerShdw blurRad="38100" dist="38100" dir="2700000" algn="tl">
                            <a:srgbClr val="000000">
                              <a:alpha val="43137"/>
                            </a:srgbClr>
                          </a:outerShdw>
                        </a:effectLst>
                        <a:latin typeface="+mj-lt"/>
                        <a:cs typeface="Carlito"/>
                      </a:endParaRPr>
                    </a:p>
                  </a:txBody>
                  <a:tcPr marL="0" marR="0" marT="0" marB="0">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2166183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lstStyle/>
          <a:p>
            <a:r>
              <a:rPr lang="el-GR" sz="4000" dirty="0" smtClean="0">
                <a:solidFill>
                  <a:schemeClr val="accent6">
                    <a:lumMod val="40000"/>
                    <a:lumOff val="60000"/>
                  </a:schemeClr>
                </a:solidFill>
              </a:rPr>
              <a:t>Προηγμένες Επίμονες Απειλές </a:t>
            </a:r>
            <a:r>
              <a:rPr lang="en-US" sz="4000" dirty="0" smtClean="0">
                <a:solidFill>
                  <a:schemeClr val="accent6">
                    <a:lumMod val="40000"/>
                    <a:lumOff val="60000"/>
                  </a:schemeClr>
                </a:solidFill>
              </a:rPr>
              <a:t>(Advanced Persistent Threats – </a:t>
            </a:r>
            <a:r>
              <a:rPr lang="el-GR" sz="4000" dirty="0" smtClean="0">
                <a:solidFill>
                  <a:schemeClr val="accent6">
                    <a:lumMod val="40000"/>
                    <a:lumOff val="60000"/>
                  </a:schemeClr>
                </a:solidFill>
              </a:rPr>
              <a:t> </a:t>
            </a:r>
            <a:r>
              <a:rPr lang="en-US" sz="4000" dirty="0" smtClean="0">
                <a:solidFill>
                  <a:schemeClr val="accent6">
                    <a:lumMod val="40000"/>
                    <a:lumOff val="60000"/>
                  </a:schemeClr>
                </a:solidFill>
              </a:rPr>
              <a:t>APTs)</a:t>
            </a:r>
            <a:endParaRPr lang="en-US" sz="4000" dirty="0">
              <a:solidFill>
                <a:schemeClr val="accent6">
                  <a:lumMod val="40000"/>
                  <a:lumOff val="60000"/>
                </a:schemeClr>
              </a:solidFill>
            </a:endParaRPr>
          </a:p>
        </p:txBody>
      </p:sp>
      <p:sp>
        <p:nvSpPr>
          <p:cNvPr id="3" name="Content Placeholder 2"/>
          <p:cNvSpPr>
            <a:spLocks noGrp="1"/>
          </p:cNvSpPr>
          <p:nvPr>
            <p:ph idx="1"/>
          </p:nvPr>
        </p:nvSpPr>
        <p:spPr>
          <a:xfrm>
            <a:off x="0" y="1752600"/>
            <a:ext cx="9067800" cy="4525963"/>
          </a:xfrm>
        </p:spPr>
        <p:txBody>
          <a:bodyPr>
            <a:normAutofit fontScale="85000" lnSpcReduction="10000"/>
          </a:bodyPr>
          <a:lstStyle/>
          <a:p>
            <a:r>
              <a:rPr lang="el-GR" dirty="0"/>
              <a:t>Ο</a:t>
            </a:r>
            <a:r>
              <a:rPr lang="el-GR" dirty="0" smtClean="0"/>
              <a:t>ργανωμένη</a:t>
            </a:r>
            <a:r>
              <a:rPr lang="el-GR" dirty="0"/>
              <a:t>, επίμονη εφαρμογή μιας μεγάλης γκάμας κακόβουλου λογισμικού και τεχνολογιών εισβολής σε επιλεγμένους στόχους, συνήθως επιχειρηματικούς ή </a:t>
            </a:r>
            <a:r>
              <a:rPr lang="el-GR" dirty="0" smtClean="0"/>
              <a:t>κυβερνητικούς</a:t>
            </a:r>
            <a:endParaRPr lang="en-US" dirty="0" smtClean="0"/>
          </a:p>
          <a:p>
            <a:r>
              <a:rPr lang="el-GR" dirty="0" smtClean="0"/>
              <a:t>Αποδίδονται σε οργανώσεις χρηματοδοτούμενες </a:t>
            </a:r>
            <a:r>
              <a:rPr lang="el-GR" dirty="0"/>
              <a:t>από κυβερνήσεις </a:t>
            </a:r>
            <a:r>
              <a:rPr lang="el-GR" dirty="0" smtClean="0"/>
              <a:t>κρατών και σε εγκληματικά συνδικάτα</a:t>
            </a:r>
            <a:endParaRPr lang="en-US" dirty="0" smtClean="0"/>
          </a:p>
          <a:p>
            <a:r>
              <a:rPr lang="el-GR" dirty="0" smtClean="0"/>
              <a:t>Διαφέρουν </a:t>
            </a:r>
            <a:r>
              <a:rPr lang="el-GR" dirty="0"/>
              <a:t>από άλλους τύπους επιθέσεων λόγω </a:t>
            </a:r>
            <a:r>
              <a:rPr lang="el-GR" dirty="0" smtClean="0"/>
              <a:t>της </a:t>
            </a:r>
            <a:r>
              <a:rPr lang="el-GR" dirty="0"/>
              <a:t>προσεκτικής επιλογής στόχων και των </a:t>
            </a:r>
            <a:r>
              <a:rPr lang="el-GR" dirty="0" smtClean="0"/>
              <a:t>συγκεκαλυμμένων </a:t>
            </a:r>
            <a:r>
              <a:rPr lang="el-GR" dirty="0"/>
              <a:t>προσπαθειών εισβολής </a:t>
            </a:r>
            <a:r>
              <a:rPr lang="el-GR" dirty="0" smtClean="0"/>
              <a:t>που χρησιμοποιούνται για </a:t>
            </a:r>
            <a:r>
              <a:rPr lang="el-GR" dirty="0"/>
              <a:t>μεγάλα χρονικά διαστήματα</a:t>
            </a:r>
            <a:endParaRPr lang="en-US" dirty="0" smtClean="0"/>
          </a:p>
          <a:p>
            <a:r>
              <a:rPr lang="el-GR" dirty="0" smtClean="0"/>
              <a:t>Επιθέσεις </a:t>
            </a:r>
            <a:r>
              <a:rPr lang="el-GR" dirty="0"/>
              <a:t>που </a:t>
            </a:r>
            <a:r>
              <a:rPr lang="el-GR" dirty="0" smtClean="0"/>
              <a:t>είδαν </a:t>
            </a:r>
            <a:r>
              <a:rPr lang="el-GR" dirty="0"/>
              <a:t>τα φώτα της </a:t>
            </a:r>
            <a:r>
              <a:rPr lang="el-GR" dirty="0" smtClean="0"/>
              <a:t>δημοσιότητας: </a:t>
            </a:r>
            <a:r>
              <a:rPr lang="en-US" dirty="0" smtClean="0"/>
              <a:t>Aurora, RSA, APT1, </a:t>
            </a:r>
            <a:r>
              <a:rPr lang="el-GR" dirty="0" smtClean="0"/>
              <a:t>και </a:t>
            </a:r>
            <a:r>
              <a:rPr lang="en-US" dirty="0" err="1" smtClean="0"/>
              <a:t>Stuxnet</a:t>
            </a:r>
            <a:endParaRPr lang="en-US" dirty="0"/>
          </a:p>
        </p:txBody>
      </p:sp>
    </p:spTree>
    <p:extLst>
      <p:ext uri="{BB962C8B-B14F-4D97-AF65-F5344CB8AC3E}">
        <p14:creationId xmlns:p14="http://schemas.microsoft.com/office/powerpoint/2010/main" val="1606424426"/>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lstStyle/>
          <a:p>
            <a:r>
              <a:rPr lang="en-US" dirty="0" smtClean="0"/>
              <a:t>Aurora attack</a:t>
            </a:r>
            <a:endParaRPr lang="en-GB" dirty="0"/>
          </a:p>
        </p:txBody>
      </p:sp>
      <p:sp>
        <p:nvSpPr>
          <p:cNvPr id="3" name="Content Placeholder 2"/>
          <p:cNvSpPr>
            <a:spLocks noGrp="1"/>
          </p:cNvSpPr>
          <p:nvPr>
            <p:ph idx="1"/>
          </p:nvPr>
        </p:nvSpPr>
        <p:spPr>
          <a:xfrm>
            <a:off x="-9525" y="942976"/>
            <a:ext cx="9077325" cy="5915024"/>
          </a:xfrm>
        </p:spPr>
        <p:txBody>
          <a:bodyPr/>
          <a:lstStyle/>
          <a:p>
            <a:r>
              <a:rPr lang="el-GR" sz="2000" dirty="0"/>
              <a:t>Η επίθεση </a:t>
            </a:r>
            <a:r>
              <a:rPr lang="el-GR" sz="2000" dirty="0" err="1"/>
              <a:t>Aurora</a:t>
            </a:r>
            <a:r>
              <a:rPr lang="el-GR" sz="2000" dirty="0"/>
              <a:t>, γνωστή και ως Operation </a:t>
            </a:r>
            <a:r>
              <a:rPr lang="el-GR" sz="2000" dirty="0" err="1"/>
              <a:t>Aurora</a:t>
            </a:r>
            <a:r>
              <a:rPr lang="el-GR" sz="2000" dirty="0"/>
              <a:t>, ήταν μια επίθεση στον κυβερνοχώρο </a:t>
            </a:r>
            <a:r>
              <a:rPr lang="el-GR" sz="2000" dirty="0" smtClean="0"/>
              <a:t>που πραγματοποιήθηκε το 2009 και </a:t>
            </a:r>
            <a:r>
              <a:rPr lang="el-GR" sz="2000" dirty="0"/>
              <a:t>στόχευε μεγάλες εταιρείες τεχνολογίας, συμπεριλαμβανομένης της </a:t>
            </a:r>
            <a:r>
              <a:rPr lang="el-GR" sz="2000" dirty="0" err="1"/>
              <a:t>Google</a:t>
            </a:r>
            <a:r>
              <a:rPr lang="el-GR" sz="2000" dirty="0"/>
              <a:t> και της </a:t>
            </a:r>
            <a:r>
              <a:rPr lang="el-GR" sz="2000" dirty="0" err="1"/>
              <a:t>Adobe</a:t>
            </a:r>
            <a:r>
              <a:rPr lang="el-GR" sz="2000" dirty="0" smtClean="0"/>
              <a:t>.</a:t>
            </a:r>
            <a:endParaRPr lang="en-US" sz="2000" dirty="0" smtClean="0"/>
          </a:p>
          <a:p>
            <a:r>
              <a:rPr lang="el-GR" sz="2000" dirty="0" smtClean="0"/>
              <a:t>Πιστεύεται </a:t>
            </a:r>
            <a:r>
              <a:rPr lang="el-GR" sz="2000" dirty="0"/>
              <a:t>ότι προερχόταν από την Κίνα, αλλά η κινεζική κυβέρνηση αρνήθηκε οποιαδήποτε ανάμειξη</a:t>
            </a:r>
            <a:r>
              <a:rPr lang="el-GR" sz="2000" dirty="0" smtClean="0"/>
              <a:t>.</a:t>
            </a:r>
            <a:endParaRPr lang="en-US" sz="2000" dirty="0" smtClean="0"/>
          </a:p>
          <a:p>
            <a:r>
              <a:rPr lang="el-GR" sz="2000" dirty="0" smtClean="0"/>
              <a:t>Η </a:t>
            </a:r>
            <a:r>
              <a:rPr lang="el-GR" sz="2000" dirty="0"/>
              <a:t>επίθεση χρησιμοποίησε κ</a:t>
            </a:r>
            <a:r>
              <a:rPr lang="el-GR" sz="2000" i="1" dirty="0"/>
              <a:t>οινωνική </a:t>
            </a:r>
            <a:r>
              <a:rPr lang="el-GR" sz="2000" i="1" dirty="0" smtClean="0"/>
              <a:t>μηχανική (</a:t>
            </a:r>
            <a:r>
              <a:rPr lang="en-US" sz="2000" i="1" dirty="0" smtClean="0"/>
              <a:t>social engineering)</a:t>
            </a:r>
            <a:r>
              <a:rPr lang="el-GR" sz="2000" dirty="0" smtClean="0"/>
              <a:t>, </a:t>
            </a:r>
            <a:r>
              <a:rPr lang="el-GR" sz="2000" dirty="0"/>
              <a:t>ηλεκτρονικά μηνύματα </a:t>
            </a:r>
            <a:r>
              <a:rPr lang="el-GR" sz="2000" i="1" dirty="0" err="1" smtClean="0"/>
              <a:t>στοχευμένου</a:t>
            </a:r>
            <a:r>
              <a:rPr lang="el-GR" sz="2000" i="1" dirty="0" smtClean="0"/>
              <a:t> </a:t>
            </a:r>
            <a:r>
              <a:rPr lang="el-GR" sz="2000" dirty="0" smtClean="0"/>
              <a:t>ηλεκτρονικού </a:t>
            </a:r>
            <a:r>
              <a:rPr lang="el-GR" sz="2000" dirty="0"/>
              <a:t>ψαρέματος (</a:t>
            </a:r>
            <a:r>
              <a:rPr lang="el-GR" sz="2000" i="1" dirty="0" err="1"/>
              <a:t>spear-phishing</a:t>
            </a:r>
            <a:r>
              <a:rPr lang="el-GR" sz="2000" dirty="0"/>
              <a:t>) και </a:t>
            </a:r>
            <a:r>
              <a:rPr lang="el-GR" sz="2000" dirty="0" smtClean="0"/>
              <a:t>ευπάθειες (</a:t>
            </a:r>
            <a:r>
              <a:rPr lang="en-US" sz="2000" dirty="0" smtClean="0"/>
              <a:t>vulnerabilities)</a:t>
            </a:r>
            <a:r>
              <a:rPr lang="el-GR" sz="2000" dirty="0" smtClean="0"/>
              <a:t> </a:t>
            </a:r>
            <a:r>
              <a:rPr lang="el-GR" sz="2000" dirty="0" err="1"/>
              <a:t>zero-day</a:t>
            </a:r>
            <a:r>
              <a:rPr lang="el-GR" sz="2000" dirty="0"/>
              <a:t> για να αποκτήσει πρόσβαση στα </a:t>
            </a:r>
            <a:r>
              <a:rPr lang="el-GR" sz="2000" dirty="0" err="1"/>
              <a:t>στοχευμένα</a:t>
            </a:r>
            <a:r>
              <a:rPr lang="el-GR" sz="2000" dirty="0"/>
              <a:t> δίκτυα</a:t>
            </a:r>
            <a:r>
              <a:rPr lang="el-GR" sz="2000" dirty="0" smtClean="0"/>
              <a:t>.</a:t>
            </a:r>
            <a:endParaRPr lang="en-US" sz="2000" dirty="0" smtClean="0"/>
          </a:p>
          <a:p>
            <a:r>
              <a:rPr lang="el-GR" sz="2000" dirty="0" smtClean="0"/>
              <a:t>Οι </a:t>
            </a:r>
            <a:r>
              <a:rPr lang="el-GR" sz="2000" dirty="0"/>
              <a:t>εισβολείς συμμετείχαν επίσης σε κλοπή δεδομένων και κλοπή </a:t>
            </a:r>
            <a:r>
              <a:rPr lang="el-GR" sz="2000" dirty="0" smtClean="0"/>
              <a:t>ψηφιακών έργων πνευματικής </a:t>
            </a:r>
            <a:r>
              <a:rPr lang="el-GR" sz="2000" dirty="0"/>
              <a:t>ιδιοκτησίας, εγείροντας ανησυχίες σχετικά με την ασφάλεια των </a:t>
            </a:r>
            <a:r>
              <a:rPr lang="el-GR" sz="2000" dirty="0" smtClean="0"/>
              <a:t>έργων αυτών.</a:t>
            </a:r>
            <a:endParaRPr lang="en-US" sz="2000" dirty="0" smtClean="0"/>
          </a:p>
          <a:p>
            <a:r>
              <a:rPr lang="el-GR" sz="2000" dirty="0" smtClean="0"/>
              <a:t>Η </a:t>
            </a:r>
            <a:r>
              <a:rPr lang="el-GR" sz="2000" dirty="0"/>
              <a:t>επίθεση πυροδότησε παγκόσμια ανησυχία, οδηγώντας σε εκκλήσεις για βελτιωμένα μέτρα </a:t>
            </a:r>
            <a:r>
              <a:rPr lang="el-GR" sz="2000" dirty="0" err="1"/>
              <a:t>κυβερνοασφάλειας</a:t>
            </a:r>
            <a:r>
              <a:rPr lang="el-GR" sz="2000" dirty="0"/>
              <a:t> και διεθνή συνεργασία για την αντιμετώπιση των απειλών στον κυβερνοχώρο</a:t>
            </a:r>
            <a:r>
              <a:rPr lang="el-GR" sz="2000" dirty="0" smtClean="0"/>
              <a:t>.</a:t>
            </a:r>
            <a:endParaRPr lang="en-US" sz="2000" dirty="0" smtClean="0"/>
          </a:p>
          <a:p>
            <a:r>
              <a:rPr lang="el-GR" sz="2000" dirty="0" smtClean="0"/>
              <a:t>Η </a:t>
            </a:r>
            <a:r>
              <a:rPr lang="el-GR" sz="2000" dirty="0"/>
              <a:t>επίθεση </a:t>
            </a:r>
            <a:r>
              <a:rPr lang="el-GR" sz="2000" dirty="0" smtClean="0"/>
              <a:t>τόνισε, με δραματικό τρόπο, </a:t>
            </a:r>
            <a:r>
              <a:rPr lang="el-GR" sz="2000" dirty="0"/>
              <a:t>τη σημασία της συνεχούς </a:t>
            </a:r>
            <a:r>
              <a:rPr lang="el-GR" sz="2000" dirty="0" smtClean="0"/>
              <a:t>παρακολούθησης και </a:t>
            </a:r>
            <a:r>
              <a:rPr lang="el-GR" sz="2000" dirty="0"/>
              <a:t>της έγκαιρης επιδιόρθωσης των τρωτών σημείων </a:t>
            </a:r>
            <a:r>
              <a:rPr lang="el-GR" sz="2000" dirty="0" smtClean="0"/>
              <a:t>των πληροφοριακών συστημάτων καθώς και της λήψης </a:t>
            </a:r>
            <a:r>
              <a:rPr lang="el-GR" sz="2000" dirty="0"/>
              <a:t>ισχυρών μέτρων ασφαλείας </a:t>
            </a:r>
            <a:r>
              <a:rPr lang="el-GR" sz="2000" dirty="0" smtClean="0"/>
              <a:t>απέναντι στις εξελιγμένες απειλές </a:t>
            </a:r>
            <a:r>
              <a:rPr lang="el-GR" sz="2000" dirty="0"/>
              <a:t>στον κυβερνοχώρο.</a:t>
            </a:r>
            <a:endParaRPr lang="en-GB" sz="2000" dirty="0"/>
          </a:p>
        </p:txBody>
      </p:sp>
      <p:sp>
        <p:nvSpPr>
          <p:cNvPr id="4" name="Slide Number Placeholder 3"/>
          <p:cNvSpPr>
            <a:spLocks noGrp="1"/>
          </p:cNvSpPr>
          <p:nvPr>
            <p:ph type="sldNum" sz="quarter" idx="11"/>
          </p:nvPr>
        </p:nvSpPr>
        <p:spPr/>
        <p:txBody>
          <a:bodyPr/>
          <a:lstStyle/>
          <a:p>
            <a:pPr>
              <a:defRPr/>
            </a:pPr>
            <a:fld id="{C71405D4-58B6-4B18-82AD-CB6C8ACF4CF7}" type="slidenum">
              <a:rPr lang="el-GR" altLang="en-US" smtClean="0"/>
              <a:pPr>
                <a:defRPr/>
              </a:pPr>
              <a:t>27</a:t>
            </a:fld>
            <a:endParaRPr lang="el-GR" altLang="en-US"/>
          </a:p>
        </p:txBody>
      </p:sp>
    </p:spTree>
    <p:extLst>
      <p:ext uri="{BB962C8B-B14F-4D97-AF65-F5344CB8AC3E}">
        <p14:creationId xmlns:p14="http://schemas.microsoft.com/office/powerpoint/2010/main" val="33556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304800"/>
            <a:ext cx="3886200" cy="1367041"/>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pc="-10" dirty="0" err="1" smtClean="0"/>
              <a:t>Wannacry</a:t>
            </a:r>
            <a:r>
              <a:rPr lang="en-US" spc="-10" dirty="0"/>
              <a:t> </a:t>
            </a:r>
            <a:r>
              <a:rPr lang="en-US" spc="-10" dirty="0" smtClean="0"/>
              <a:t>attack</a:t>
            </a:r>
            <a:endParaRPr spc="-5" dirty="0"/>
          </a:p>
        </p:txBody>
      </p:sp>
      <p:sp>
        <p:nvSpPr>
          <p:cNvPr id="3" name="object 3"/>
          <p:cNvSpPr txBox="1"/>
          <p:nvPr/>
        </p:nvSpPr>
        <p:spPr>
          <a:xfrm>
            <a:off x="444498" y="2005013"/>
            <a:ext cx="4309110" cy="3595343"/>
          </a:xfrm>
          <a:prstGeom prst="rect">
            <a:avLst/>
          </a:prstGeom>
        </p:spPr>
        <p:txBody>
          <a:bodyPr vert="horz" wrap="square" lIns="0" tIns="38100" rIns="0" bIns="0" rtlCol="0">
            <a:spAutoFit/>
          </a:bodyPr>
          <a:lstStyle/>
          <a:p>
            <a:pPr marL="184150" marR="255270" indent="-171450">
              <a:lnSpc>
                <a:spcPts val="1500"/>
              </a:lnSpc>
              <a:spcBef>
                <a:spcPts val="300"/>
              </a:spcBef>
              <a:buClr>
                <a:srgbClr val="C01818"/>
              </a:buClr>
              <a:buFont typeface="Wingdings"/>
              <a:buChar char=""/>
              <a:tabLst>
                <a:tab pos="184150" algn="l"/>
              </a:tabLst>
            </a:pPr>
            <a:r>
              <a:rPr sz="1400" spc="-10" dirty="0">
                <a:solidFill>
                  <a:schemeClr val="tx1">
                    <a:lumMod val="95000"/>
                  </a:schemeClr>
                </a:solidFill>
                <a:latin typeface="Arial"/>
                <a:cs typeface="Arial"/>
              </a:rPr>
              <a:t>WannaCry </a:t>
            </a:r>
            <a:r>
              <a:rPr sz="1400" dirty="0">
                <a:solidFill>
                  <a:schemeClr val="tx1">
                    <a:lumMod val="95000"/>
                  </a:schemeClr>
                </a:solidFill>
                <a:latin typeface="Arial"/>
                <a:cs typeface="Arial"/>
              </a:rPr>
              <a:t>is a </a:t>
            </a:r>
            <a:r>
              <a:rPr sz="1400" spc="-5" dirty="0">
                <a:solidFill>
                  <a:schemeClr val="tx1">
                    <a:lumMod val="95000"/>
                  </a:schemeClr>
                </a:solidFill>
                <a:latin typeface="Arial"/>
                <a:cs typeface="Arial"/>
              </a:rPr>
              <a:t>ransomware that </a:t>
            </a:r>
            <a:r>
              <a:rPr sz="1400" b="1" spc="-5" dirty="0">
                <a:solidFill>
                  <a:schemeClr val="tx1">
                    <a:lumMod val="95000"/>
                  </a:schemeClr>
                </a:solidFill>
                <a:latin typeface="Arial"/>
                <a:cs typeface="Arial"/>
              </a:rPr>
              <a:t>hit the </a:t>
            </a:r>
            <a:r>
              <a:rPr sz="1400" b="1" spc="-10" dirty="0">
                <a:solidFill>
                  <a:schemeClr val="tx1">
                    <a:lumMod val="95000"/>
                  </a:schemeClr>
                </a:solidFill>
                <a:latin typeface="Arial"/>
                <a:cs typeface="Arial"/>
              </a:rPr>
              <a:t>World </a:t>
            </a:r>
            <a:r>
              <a:rPr sz="1400" b="1" spc="-5" dirty="0">
                <a:solidFill>
                  <a:schemeClr val="tx1">
                    <a:lumMod val="95000"/>
                  </a:schemeClr>
                </a:solidFill>
                <a:latin typeface="Arial"/>
                <a:cs typeface="Arial"/>
              </a:rPr>
              <a:t>in  May</a:t>
            </a:r>
            <a:r>
              <a:rPr sz="1400" b="1" spc="-15" dirty="0">
                <a:solidFill>
                  <a:schemeClr val="tx1">
                    <a:lumMod val="95000"/>
                  </a:schemeClr>
                </a:solidFill>
                <a:latin typeface="Arial"/>
                <a:cs typeface="Arial"/>
              </a:rPr>
              <a:t> </a:t>
            </a:r>
            <a:r>
              <a:rPr sz="1400" b="1" spc="-5" dirty="0">
                <a:solidFill>
                  <a:schemeClr val="tx1">
                    <a:lumMod val="95000"/>
                  </a:schemeClr>
                </a:solidFill>
                <a:latin typeface="Arial"/>
                <a:cs typeface="Arial"/>
              </a:rPr>
              <a:t>2017.</a:t>
            </a:r>
            <a:endParaRPr sz="1400">
              <a:solidFill>
                <a:schemeClr val="tx1">
                  <a:lumMod val="95000"/>
                </a:schemeClr>
              </a:solidFill>
              <a:latin typeface="Arial"/>
              <a:cs typeface="Arial"/>
            </a:endParaRPr>
          </a:p>
          <a:p>
            <a:pPr>
              <a:lnSpc>
                <a:spcPct val="100000"/>
              </a:lnSpc>
              <a:buClr>
                <a:srgbClr val="C01818"/>
              </a:buClr>
              <a:buFont typeface="Wingdings"/>
              <a:buChar char=""/>
            </a:pPr>
            <a:endParaRPr sz="1500">
              <a:solidFill>
                <a:schemeClr val="tx1">
                  <a:lumMod val="95000"/>
                </a:schemeClr>
              </a:solidFill>
              <a:latin typeface="Arial"/>
              <a:cs typeface="Arial"/>
            </a:endParaRPr>
          </a:p>
          <a:p>
            <a:pPr marL="184150" marR="264795" indent="-171450" algn="just">
              <a:lnSpc>
                <a:spcPct val="90300"/>
              </a:lnSpc>
              <a:spcBef>
                <a:spcPts val="969"/>
              </a:spcBef>
              <a:buClr>
                <a:srgbClr val="C01818"/>
              </a:buClr>
              <a:buFont typeface="Wingdings"/>
              <a:buChar char=""/>
              <a:tabLst>
                <a:tab pos="184150" algn="l"/>
              </a:tabLst>
            </a:pPr>
            <a:r>
              <a:rPr sz="1400" spc="-5" dirty="0">
                <a:solidFill>
                  <a:schemeClr val="tx1">
                    <a:lumMod val="95000"/>
                  </a:schemeClr>
                </a:solidFill>
                <a:latin typeface="Arial"/>
                <a:cs typeface="Arial"/>
              </a:rPr>
              <a:t>It combined Ransomware capabilities with </a:t>
            </a:r>
            <a:r>
              <a:rPr sz="1400" b="1" spc="-10" dirty="0">
                <a:solidFill>
                  <a:schemeClr val="tx1">
                    <a:lumMod val="95000"/>
                  </a:schemeClr>
                </a:solidFill>
                <a:latin typeface="Arial"/>
                <a:cs typeface="Arial"/>
              </a:rPr>
              <a:t>Worm  </a:t>
            </a:r>
            <a:r>
              <a:rPr sz="1400" b="1" spc="-5" dirty="0">
                <a:solidFill>
                  <a:schemeClr val="tx1">
                    <a:lumMod val="95000"/>
                  </a:schemeClr>
                </a:solidFill>
                <a:latin typeface="Arial"/>
                <a:cs typeface="Arial"/>
              </a:rPr>
              <a:t>techniques to spread automatically </a:t>
            </a:r>
            <a:r>
              <a:rPr sz="1400" spc="-5" dirty="0">
                <a:solidFill>
                  <a:schemeClr val="tx1">
                    <a:lumMod val="95000"/>
                  </a:schemeClr>
                </a:solidFill>
                <a:latin typeface="Arial"/>
                <a:cs typeface="Arial"/>
              </a:rPr>
              <a:t>across the  network.</a:t>
            </a:r>
            <a:endParaRPr sz="1400">
              <a:solidFill>
                <a:schemeClr val="tx1">
                  <a:lumMod val="95000"/>
                </a:schemeClr>
              </a:solidFill>
              <a:latin typeface="Arial"/>
              <a:cs typeface="Arial"/>
            </a:endParaRPr>
          </a:p>
          <a:p>
            <a:pPr>
              <a:lnSpc>
                <a:spcPct val="100000"/>
              </a:lnSpc>
              <a:buClr>
                <a:srgbClr val="C01818"/>
              </a:buClr>
              <a:buFont typeface="Wingdings"/>
              <a:buChar char=""/>
            </a:pPr>
            <a:endParaRPr sz="1500">
              <a:solidFill>
                <a:schemeClr val="tx1">
                  <a:lumMod val="95000"/>
                </a:schemeClr>
              </a:solidFill>
              <a:latin typeface="Arial"/>
              <a:cs typeface="Arial"/>
            </a:endParaRPr>
          </a:p>
          <a:p>
            <a:pPr marL="184150" marR="19685" indent="-171450">
              <a:lnSpc>
                <a:spcPts val="1530"/>
              </a:lnSpc>
              <a:spcBef>
                <a:spcPts val="969"/>
              </a:spcBef>
              <a:buClr>
                <a:srgbClr val="C01818"/>
              </a:buClr>
              <a:buFont typeface="Wingdings"/>
              <a:buChar char=""/>
              <a:tabLst>
                <a:tab pos="184150" algn="l"/>
              </a:tabLst>
            </a:pPr>
            <a:r>
              <a:rPr sz="1400" spc="-5" dirty="0">
                <a:solidFill>
                  <a:schemeClr val="tx1">
                    <a:lumMod val="95000"/>
                  </a:schemeClr>
                </a:solidFill>
                <a:latin typeface="Arial"/>
                <a:cs typeface="Arial"/>
              </a:rPr>
              <a:t>The </a:t>
            </a:r>
            <a:r>
              <a:rPr sz="1400" spc="-10" dirty="0">
                <a:solidFill>
                  <a:schemeClr val="tx1">
                    <a:lumMod val="95000"/>
                  </a:schemeClr>
                </a:solidFill>
                <a:latin typeface="Arial"/>
                <a:cs typeface="Arial"/>
              </a:rPr>
              <a:t>Worm </a:t>
            </a:r>
            <a:r>
              <a:rPr sz="1400" spc="-5" dirty="0">
                <a:solidFill>
                  <a:schemeClr val="tx1">
                    <a:lumMod val="95000"/>
                  </a:schemeClr>
                </a:solidFill>
                <a:latin typeface="Arial"/>
                <a:cs typeface="Arial"/>
              </a:rPr>
              <a:t>exploits </a:t>
            </a:r>
            <a:r>
              <a:rPr sz="1400" dirty="0">
                <a:solidFill>
                  <a:schemeClr val="tx1">
                    <a:lumMod val="95000"/>
                  </a:schemeClr>
                </a:solidFill>
                <a:latin typeface="Arial"/>
                <a:cs typeface="Arial"/>
              </a:rPr>
              <a:t>a </a:t>
            </a:r>
            <a:r>
              <a:rPr sz="1400" spc="-5" dirty="0">
                <a:solidFill>
                  <a:schemeClr val="tx1">
                    <a:lumMod val="95000"/>
                  </a:schemeClr>
                </a:solidFill>
                <a:latin typeface="Arial"/>
                <a:cs typeface="Arial"/>
              </a:rPr>
              <a:t>vulnerability into </a:t>
            </a:r>
            <a:r>
              <a:rPr sz="1400" b="1" spc="-5" dirty="0">
                <a:solidFill>
                  <a:schemeClr val="tx1">
                    <a:lumMod val="95000"/>
                  </a:schemeClr>
                </a:solidFill>
                <a:latin typeface="Arial"/>
                <a:cs typeface="Arial"/>
              </a:rPr>
              <a:t>SMB </a:t>
            </a:r>
            <a:r>
              <a:rPr sz="1400" spc="-5" dirty="0">
                <a:solidFill>
                  <a:schemeClr val="tx1">
                    <a:lumMod val="95000"/>
                  </a:schemeClr>
                </a:solidFill>
                <a:latin typeface="Arial"/>
                <a:cs typeface="Arial"/>
              </a:rPr>
              <a:t>that was  discovered previously by the </a:t>
            </a:r>
            <a:r>
              <a:rPr sz="1400" dirty="0">
                <a:solidFill>
                  <a:schemeClr val="tx1">
                    <a:lumMod val="95000"/>
                  </a:schemeClr>
                </a:solidFill>
                <a:latin typeface="Arial"/>
                <a:cs typeface="Arial"/>
              </a:rPr>
              <a:t>NSA</a:t>
            </a:r>
            <a:r>
              <a:rPr sz="1400" spc="-105" dirty="0">
                <a:solidFill>
                  <a:schemeClr val="tx1">
                    <a:lumMod val="95000"/>
                  </a:schemeClr>
                </a:solidFill>
                <a:latin typeface="Arial"/>
                <a:cs typeface="Arial"/>
              </a:rPr>
              <a:t> </a:t>
            </a:r>
            <a:r>
              <a:rPr sz="1400" spc="-5" dirty="0">
                <a:solidFill>
                  <a:schemeClr val="tx1">
                    <a:lumMod val="95000"/>
                  </a:schemeClr>
                </a:solidFill>
                <a:latin typeface="Arial"/>
                <a:cs typeface="Arial"/>
              </a:rPr>
              <a:t>(EquationGroup).</a:t>
            </a:r>
            <a:endParaRPr sz="1400">
              <a:solidFill>
                <a:schemeClr val="tx1">
                  <a:lumMod val="95000"/>
                </a:schemeClr>
              </a:solidFill>
              <a:latin typeface="Arial"/>
              <a:cs typeface="Arial"/>
            </a:endParaRPr>
          </a:p>
          <a:p>
            <a:pPr>
              <a:lnSpc>
                <a:spcPct val="100000"/>
              </a:lnSpc>
              <a:buClr>
                <a:srgbClr val="C01818"/>
              </a:buClr>
              <a:buFont typeface="Wingdings"/>
              <a:buChar char=""/>
            </a:pPr>
            <a:endParaRPr sz="1500">
              <a:solidFill>
                <a:schemeClr val="tx1">
                  <a:lumMod val="95000"/>
                </a:schemeClr>
              </a:solidFill>
              <a:latin typeface="Arial"/>
              <a:cs typeface="Arial"/>
            </a:endParaRPr>
          </a:p>
          <a:p>
            <a:pPr marL="184150" marR="701675" indent="-171450">
              <a:lnSpc>
                <a:spcPts val="1530"/>
              </a:lnSpc>
              <a:spcBef>
                <a:spcPts val="950"/>
              </a:spcBef>
              <a:buClr>
                <a:srgbClr val="C01818"/>
              </a:buClr>
              <a:buFont typeface="Wingdings"/>
              <a:buChar char=""/>
              <a:tabLst>
                <a:tab pos="184150" algn="l"/>
              </a:tabLst>
            </a:pPr>
            <a:r>
              <a:rPr sz="1400" spc="-5" dirty="0">
                <a:solidFill>
                  <a:schemeClr val="tx1">
                    <a:lumMod val="95000"/>
                  </a:schemeClr>
                </a:solidFill>
                <a:latin typeface="Arial"/>
                <a:cs typeface="Arial"/>
              </a:rPr>
              <a:t>More than </a:t>
            </a:r>
            <a:r>
              <a:rPr sz="1400" b="1" spc="-5" dirty="0">
                <a:solidFill>
                  <a:schemeClr val="tx1">
                    <a:lumMod val="95000"/>
                  </a:schemeClr>
                </a:solidFill>
                <a:latin typeface="Arial"/>
                <a:cs typeface="Arial"/>
              </a:rPr>
              <a:t>230 000 computers in over</a:t>
            </a:r>
            <a:r>
              <a:rPr sz="1400" b="1" spc="-95" dirty="0">
                <a:solidFill>
                  <a:schemeClr val="tx1">
                    <a:lumMod val="95000"/>
                  </a:schemeClr>
                </a:solidFill>
                <a:latin typeface="Arial"/>
                <a:cs typeface="Arial"/>
              </a:rPr>
              <a:t> </a:t>
            </a:r>
            <a:r>
              <a:rPr sz="1400" b="1" spc="-5" dirty="0">
                <a:solidFill>
                  <a:schemeClr val="tx1">
                    <a:lumMod val="95000"/>
                  </a:schemeClr>
                </a:solidFill>
                <a:latin typeface="Arial"/>
                <a:cs typeface="Arial"/>
              </a:rPr>
              <a:t>150  countries </a:t>
            </a:r>
            <a:r>
              <a:rPr sz="1400" spc="-5" dirty="0">
                <a:solidFill>
                  <a:schemeClr val="tx1">
                    <a:lumMod val="95000"/>
                  </a:schemeClr>
                </a:solidFill>
                <a:latin typeface="Arial"/>
                <a:cs typeface="Arial"/>
              </a:rPr>
              <a:t>were</a:t>
            </a:r>
            <a:r>
              <a:rPr sz="1400" spc="-10" dirty="0">
                <a:solidFill>
                  <a:schemeClr val="tx1">
                    <a:lumMod val="95000"/>
                  </a:schemeClr>
                </a:solidFill>
                <a:latin typeface="Arial"/>
                <a:cs typeface="Arial"/>
              </a:rPr>
              <a:t> </a:t>
            </a:r>
            <a:r>
              <a:rPr sz="1400" spc="-5" dirty="0">
                <a:solidFill>
                  <a:schemeClr val="tx1">
                    <a:lumMod val="95000"/>
                  </a:schemeClr>
                </a:solidFill>
                <a:latin typeface="Arial"/>
                <a:cs typeface="Arial"/>
              </a:rPr>
              <a:t>infected.</a:t>
            </a:r>
            <a:endParaRPr sz="1400">
              <a:solidFill>
                <a:schemeClr val="tx1">
                  <a:lumMod val="95000"/>
                </a:schemeClr>
              </a:solidFill>
              <a:latin typeface="Arial"/>
              <a:cs typeface="Arial"/>
            </a:endParaRPr>
          </a:p>
          <a:p>
            <a:pPr>
              <a:lnSpc>
                <a:spcPct val="100000"/>
              </a:lnSpc>
              <a:buClr>
                <a:srgbClr val="C01818"/>
              </a:buClr>
              <a:buFont typeface="Wingdings"/>
              <a:buChar char=""/>
            </a:pPr>
            <a:endParaRPr sz="1500">
              <a:solidFill>
                <a:schemeClr val="tx1">
                  <a:lumMod val="95000"/>
                </a:schemeClr>
              </a:solidFill>
              <a:latin typeface="Arial"/>
              <a:cs typeface="Arial"/>
            </a:endParaRPr>
          </a:p>
          <a:p>
            <a:pPr marL="184150" marR="5080" indent="-171450">
              <a:lnSpc>
                <a:spcPts val="1530"/>
              </a:lnSpc>
              <a:spcBef>
                <a:spcPts val="950"/>
              </a:spcBef>
              <a:buClr>
                <a:srgbClr val="C01818"/>
              </a:buClr>
              <a:buFont typeface="Wingdings"/>
              <a:buChar char=""/>
              <a:tabLst>
                <a:tab pos="184150" algn="l"/>
              </a:tabLst>
            </a:pPr>
            <a:r>
              <a:rPr sz="1400" dirty="0">
                <a:solidFill>
                  <a:schemeClr val="tx1">
                    <a:lumMod val="95000"/>
                  </a:schemeClr>
                </a:solidFill>
                <a:latin typeface="Arial"/>
                <a:cs typeface="Arial"/>
              </a:rPr>
              <a:t>Big </a:t>
            </a:r>
            <a:r>
              <a:rPr sz="1400" spc="-5" dirty="0">
                <a:solidFill>
                  <a:schemeClr val="tx1">
                    <a:lumMod val="95000"/>
                  </a:schemeClr>
                </a:solidFill>
                <a:latin typeface="Arial"/>
                <a:cs typeface="Arial"/>
              </a:rPr>
              <a:t>companies </a:t>
            </a:r>
            <a:r>
              <a:rPr sz="1400" dirty="0">
                <a:solidFill>
                  <a:schemeClr val="tx1">
                    <a:lumMod val="95000"/>
                  </a:schemeClr>
                </a:solidFill>
                <a:latin typeface="Arial"/>
                <a:cs typeface="Arial"/>
              </a:rPr>
              <a:t>like </a:t>
            </a:r>
            <a:r>
              <a:rPr sz="1400" spc="-5" dirty="0">
                <a:solidFill>
                  <a:schemeClr val="tx1">
                    <a:lumMod val="95000"/>
                  </a:schemeClr>
                </a:solidFill>
                <a:latin typeface="Arial"/>
                <a:cs typeface="Arial"/>
              </a:rPr>
              <a:t>the </a:t>
            </a:r>
            <a:r>
              <a:rPr sz="1400" dirty="0">
                <a:solidFill>
                  <a:schemeClr val="tx1">
                    <a:lumMod val="95000"/>
                  </a:schemeClr>
                </a:solidFill>
                <a:latin typeface="Arial"/>
                <a:cs typeface="Arial"/>
              </a:rPr>
              <a:t>NHS, </a:t>
            </a:r>
            <a:r>
              <a:rPr sz="1400" spc="-5" dirty="0">
                <a:solidFill>
                  <a:schemeClr val="tx1">
                    <a:lumMod val="95000"/>
                  </a:schemeClr>
                </a:solidFill>
                <a:latin typeface="Arial"/>
                <a:cs typeface="Arial"/>
              </a:rPr>
              <a:t>FedEx or Renault were  impacted by</a:t>
            </a:r>
            <a:r>
              <a:rPr sz="1400" spc="-10" dirty="0">
                <a:solidFill>
                  <a:schemeClr val="tx1">
                    <a:lumMod val="95000"/>
                  </a:schemeClr>
                </a:solidFill>
                <a:latin typeface="Arial"/>
                <a:cs typeface="Arial"/>
              </a:rPr>
              <a:t> </a:t>
            </a:r>
            <a:r>
              <a:rPr sz="1400" spc="-5" dirty="0">
                <a:solidFill>
                  <a:schemeClr val="tx1">
                    <a:lumMod val="95000"/>
                  </a:schemeClr>
                </a:solidFill>
                <a:latin typeface="Arial"/>
                <a:cs typeface="Arial"/>
              </a:rPr>
              <a:t>it.</a:t>
            </a:r>
            <a:endParaRPr sz="1400">
              <a:solidFill>
                <a:schemeClr val="tx1">
                  <a:lumMod val="95000"/>
                </a:schemeClr>
              </a:solidFill>
              <a:latin typeface="Arial"/>
              <a:cs typeface="Arial"/>
            </a:endParaRPr>
          </a:p>
        </p:txBody>
      </p:sp>
      <p:sp>
        <p:nvSpPr>
          <p:cNvPr id="4" name="object 4"/>
          <p:cNvSpPr/>
          <p:nvPr/>
        </p:nvSpPr>
        <p:spPr>
          <a:xfrm>
            <a:off x="5023035" y="2266136"/>
            <a:ext cx="3790768" cy="286203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26832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2971800" y="685800"/>
            <a:ext cx="2886075" cy="505267"/>
          </a:xfrm>
          <a:prstGeom prst="rect">
            <a:avLst/>
          </a:prstGeom>
        </p:spPr>
        <p:txBody>
          <a:bodyPr vert="horz" wrap="square" lIns="0" tIns="12700" rIns="0" bIns="0" rtlCol="0">
            <a:spAutoFit/>
          </a:bodyPr>
          <a:lstStyle/>
          <a:p>
            <a:pPr marL="12700" algn="ctr">
              <a:spcBef>
                <a:spcPts val="100"/>
              </a:spcBef>
            </a:pPr>
            <a:r>
              <a:rPr lang="en-US" sz="3200" spc="-5" dirty="0" smtClean="0">
                <a:solidFill>
                  <a:schemeClr val="tx1">
                    <a:lumMod val="95000"/>
                  </a:schemeClr>
                </a:solidFill>
                <a:latin typeface="Arial"/>
                <a:cs typeface="Arial"/>
              </a:rPr>
              <a:t>Infection map</a:t>
            </a:r>
            <a:endParaRPr sz="3200" dirty="0">
              <a:latin typeface="Arial"/>
              <a:cs typeface="Arial"/>
            </a:endParaRPr>
          </a:p>
        </p:txBody>
      </p:sp>
      <p:sp>
        <p:nvSpPr>
          <p:cNvPr id="8" name="object 8"/>
          <p:cNvSpPr/>
          <p:nvPr/>
        </p:nvSpPr>
        <p:spPr>
          <a:xfrm>
            <a:off x="1403171" y="2013708"/>
            <a:ext cx="6324031" cy="3496043"/>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84754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84188" y="122238"/>
            <a:ext cx="7543800" cy="1295400"/>
          </a:xfrm>
        </p:spPr>
        <p:txBody>
          <a:bodyPr/>
          <a:lstStyle/>
          <a:p>
            <a:pPr eaLnBrk="1" hangingPunct="1"/>
            <a:r>
              <a:rPr lang="el-GR" altLang="en-US" dirty="0" smtClean="0"/>
              <a:t>Συμβατική διακυβέρνηση</a:t>
            </a:r>
          </a:p>
        </p:txBody>
      </p:sp>
      <p:sp>
        <p:nvSpPr>
          <p:cNvPr id="6147" name="Rectangle 3"/>
          <p:cNvSpPr>
            <a:spLocks noGrp="1" noChangeArrowheads="1"/>
          </p:cNvSpPr>
          <p:nvPr>
            <p:ph type="body" idx="1"/>
          </p:nvPr>
        </p:nvSpPr>
        <p:spPr>
          <a:xfrm>
            <a:off x="152400" y="1371600"/>
            <a:ext cx="8839200" cy="5181600"/>
          </a:xfrm>
        </p:spPr>
        <p:txBody>
          <a:bodyPr/>
          <a:lstStyle/>
          <a:p>
            <a:pPr eaLnBrk="1" hangingPunct="1">
              <a:lnSpc>
                <a:spcPct val="90000"/>
              </a:lnSpc>
            </a:pPr>
            <a:r>
              <a:rPr lang="el-GR" altLang="en-US" sz="2900" dirty="0" smtClean="0"/>
              <a:t>Στο σύγχρονο μοντέλο της Δημοκρατίας στόχος της διακυβέρνησης είναι η εξυπηρέτηση του συλλογικού συμφέροντος</a:t>
            </a:r>
            <a:r>
              <a:rPr lang="en-US" altLang="en-US" sz="2900" dirty="0" smtClean="0"/>
              <a:t>, </a:t>
            </a:r>
            <a:r>
              <a:rPr lang="el-GR" altLang="en-US" sz="2900" dirty="0" smtClean="0"/>
              <a:t>ατομικού και συλλογικού.</a:t>
            </a:r>
          </a:p>
          <a:p>
            <a:pPr eaLnBrk="1" hangingPunct="1">
              <a:lnSpc>
                <a:spcPct val="90000"/>
              </a:lnSpc>
            </a:pPr>
            <a:r>
              <a:rPr lang="el-GR" altLang="en-US" sz="2900" dirty="0" smtClean="0"/>
              <a:t>Η κυβέρνηση είναι ο υπηρέτης του λαού και έχει οριστεί από το λαό για να επιτελεί αυτή τη λειτουργία.</a:t>
            </a:r>
          </a:p>
          <a:p>
            <a:pPr eaLnBrk="1" hangingPunct="1">
              <a:lnSpc>
                <a:spcPct val="90000"/>
              </a:lnSpc>
            </a:pPr>
            <a:r>
              <a:rPr lang="el-GR" altLang="en-US" sz="2900" dirty="0" smtClean="0"/>
              <a:t>Κεντρική ιδέα για τη λειτουργία της δημοκρατίας είναι ότι οι πολίτες πρέπει να διευκολύνονται έτσι ώστε να ορίζουν και να ελέγχουν, συλλογικά, τον τρόπο της διακυβέρνησης τους αλλά και της δικής τους ανάπτυξης και ευημερίας.</a:t>
            </a:r>
          </a:p>
          <a:p>
            <a:pPr eaLnBrk="1" hangingPunct="1">
              <a:lnSpc>
                <a:spcPct val="90000"/>
              </a:lnSpc>
            </a:pPr>
            <a:r>
              <a:rPr lang="el-GR" altLang="en-US" sz="2900" dirty="0" smtClean="0"/>
              <a:t>Χρηστή Διακυβέρνηση: μοχλός ικανοποίησης και ευημερίας του πολίτη και ανάπτυξης της επιχειρηματικότητας και της οικονομίας.</a:t>
            </a:r>
          </a:p>
        </p:txBody>
      </p:sp>
    </p:spTree>
    <p:extLst>
      <p:ext uri="{BB962C8B-B14F-4D97-AF65-F5344CB8AC3E}">
        <p14:creationId xmlns:p14="http://schemas.microsoft.com/office/powerpoint/2010/main" val="3928877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lstStyle/>
          <a:p>
            <a:r>
              <a:rPr lang="en-US" dirty="0" err="1" smtClean="0"/>
              <a:t>Stuxnet</a:t>
            </a:r>
            <a:r>
              <a:rPr lang="en-US" dirty="0" smtClean="0"/>
              <a:t> attack</a:t>
            </a:r>
            <a:endParaRPr lang="en-GB" dirty="0"/>
          </a:p>
        </p:txBody>
      </p:sp>
      <p:sp>
        <p:nvSpPr>
          <p:cNvPr id="3" name="Content Placeholder 2"/>
          <p:cNvSpPr>
            <a:spLocks noGrp="1"/>
          </p:cNvSpPr>
          <p:nvPr>
            <p:ph idx="1"/>
          </p:nvPr>
        </p:nvSpPr>
        <p:spPr>
          <a:xfrm>
            <a:off x="0" y="914400"/>
            <a:ext cx="9124950" cy="6172200"/>
          </a:xfrm>
        </p:spPr>
        <p:txBody>
          <a:bodyPr/>
          <a:lstStyle/>
          <a:p>
            <a:r>
              <a:rPr lang="el-GR" sz="2000" dirty="0"/>
              <a:t>Η επίθεση </a:t>
            </a:r>
            <a:r>
              <a:rPr lang="el-GR" sz="2000" dirty="0" err="1"/>
              <a:t>Stuxnet</a:t>
            </a:r>
            <a:r>
              <a:rPr lang="el-GR" sz="2000" dirty="0"/>
              <a:t>, </a:t>
            </a:r>
            <a:r>
              <a:rPr lang="el-GR" sz="2000" dirty="0" smtClean="0"/>
              <a:t>που αποκαλύφθηκε </a:t>
            </a:r>
            <a:r>
              <a:rPr lang="el-GR" sz="2000" dirty="0"/>
              <a:t>το 2010, είχε στόχο το πυρηνικό πρόγραμμα του Ιράν, και συγκεκριμένα τις εγκαταστάσεις εμπλουτισμού ουρανίου του στο </a:t>
            </a:r>
            <a:r>
              <a:rPr lang="el-GR" sz="2000" dirty="0" err="1"/>
              <a:t>Natanz</a:t>
            </a:r>
            <a:r>
              <a:rPr lang="el-GR" sz="2000" dirty="0" smtClean="0"/>
              <a:t>.</a:t>
            </a:r>
          </a:p>
          <a:p>
            <a:r>
              <a:rPr lang="el-GR" sz="2000" dirty="0" smtClean="0"/>
              <a:t>Η </a:t>
            </a:r>
            <a:r>
              <a:rPr lang="el-GR" sz="2000" dirty="0"/>
              <a:t>επίθεση εκμεταλλεύτηκε ευπάθειες στα Microsoft Windows και το λογισμικό Siemens </a:t>
            </a:r>
            <a:r>
              <a:rPr lang="el-GR" sz="2000" dirty="0" err="1"/>
              <a:t>Step</a:t>
            </a:r>
            <a:r>
              <a:rPr lang="el-GR" sz="2000" dirty="0"/>
              <a:t> 7 PLC, που </a:t>
            </a:r>
            <a:r>
              <a:rPr lang="el-GR" sz="2000" dirty="0" smtClean="0"/>
              <a:t>έγιναν αντικείμενο εκμετάλλευσης </a:t>
            </a:r>
            <a:r>
              <a:rPr lang="el-GR" sz="2000" dirty="0"/>
              <a:t>μέσω μολυσμένων μονάδων USB και κοινόχρηστων </a:t>
            </a:r>
            <a:r>
              <a:rPr lang="el-GR" sz="2000" dirty="0" smtClean="0"/>
              <a:t>συσκευών </a:t>
            </a:r>
            <a:r>
              <a:rPr lang="el-GR" sz="2000" dirty="0"/>
              <a:t>δικτύου</a:t>
            </a:r>
            <a:r>
              <a:rPr lang="el-GR" sz="2000" dirty="0" smtClean="0"/>
              <a:t>.</a:t>
            </a:r>
          </a:p>
          <a:p>
            <a:r>
              <a:rPr lang="el-GR" sz="2000" dirty="0" smtClean="0"/>
              <a:t>Στόχος ήταν οι </a:t>
            </a:r>
            <a:r>
              <a:rPr lang="el-GR" sz="2000" dirty="0"/>
              <a:t>μετατροπείς συχνότητας που χρησιμοποιούνται για τον έλεγχο της ταχύτητας της </a:t>
            </a:r>
            <a:r>
              <a:rPr lang="el-GR" sz="2000" dirty="0" err="1" smtClean="0"/>
              <a:t>φυγοκέντρησης</a:t>
            </a:r>
            <a:r>
              <a:rPr lang="el-GR" sz="2000" dirty="0" smtClean="0"/>
              <a:t> στις εγκαταστάσεις εμπλουτισμού ουρανίου, </a:t>
            </a:r>
            <a:r>
              <a:rPr lang="el-GR" sz="2000" dirty="0"/>
              <a:t>με αποτέλεσμα </a:t>
            </a:r>
            <a:r>
              <a:rPr lang="el-GR" sz="2000" dirty="0" smtClean="0"/>
              <a:t>αυτές να  </a:t>
            </a:r>
            <a:r>
              <a:rPr lang="el-GR" sz="2000" dirty="0"/>
              <a:t>δυσλειτουργούν και να </a:t>
            </a:r>
            <a:r>
              <a:rPr lang="el-GR" sz="2000" dirty="0" smtClean="0"/>
              <a:t>παρεμποδίζονται, επικίνδυνα, οι διαδικασίες εμπλουτισμού ουρανίου.</a:t>
            </a:r>
          </a:p>
          <a:p>
            <a:r>
              <a:rPr lang="el-GR" sz="2000" dirty="0" smtClean="0"/>
              <a:t>Η </a:t>
            </a:r>
            <a:r>
              <a:rPr lang="el-GR" sz="2000" dirty="0"/>
              <a:t>επίθεση αντιπροσώπευε μια σημαντική κλιμάκωση στον </a:t>
            </a:r>
            <a:r>
              <a:rPr lang="el-GR" sz="2000" dirty="0" err="1"/>
              <a:t>κυβερνοπόλεμο</a:t>
            </a:r>
            <a:r>
              <a:rPr lang="el-GR" sz="2000" dirty="0"/>
              <a:t>, υπογραμμίζοντας την αυξανόμενη σημασία της </a:t>
            </a:r>
            <a:r>
              <a:rPr lang="el-GR" sz="2000" dirty="0" err="1"/>
              <a:t>κυβερνοασφάλειας</a:t>
            </a:r>
            <a:r>
              <a:rPr lang="el-GR" sz="2000" dirty="0"/>
              <a:t> για την προστασία των συστημάτων πληροφοριών, των βιομηχανικών διαδικασιών και των συμφερόντων εθνικής ασφάλειας</a:t>
            </a:r>
            <a:r>
              <a:rPr lang="el-GR" sz="2000" dirty="0" smtClean="0"/>
              <a:t>.</a:t>
            </a:r>
          </a:p>
          <a:p>
            <a:r>
              <a:rPr lang="el-GR" sz="2000" dirty="0" smtClean="0"/>
              <a:t>Το </a:t>
            </a:r>
            <a:r>
              <a:rPr lang="el-GR" sz="2000" dirty="0"/>
              <a:t>κακόβουλο λογισμικό διέφυγε </a:t>
            </a:r>
            <a:r>
              <a:rPr lang="el-GR" sz="2000" dirty="0" smtClean="0"/>
              <a:t>από τις εγκατα</a:t>
            </a:r>
            <a:r>
              <a:rPr lang="el-GR" sz="2000" dirty="0"/>
              <a:t>σ</a:t>
            </a:r>
            <a:r>
              <a:rPr lang="el-GR" sz="2000" dirty="0" smtClean="0"/>
              <a:t>τάσεις, </a:t>
            </a:r>
            <a:r>
              <a:rPr lang="el-GR" sz="2000" dirty="0"/>
              <a:t>μολύνοντας χιλιάδες συστήματα σε όλο τον </a:t>
            </a:r>
            <a:r>
              <a:rPr lang="el-GR" sz="2000" dirty="0" smtClean="0"/>
              <a:t>κόσμο και </a:t>
            </a:r>
            <a:r>
              <a:rPr lang="el-GR" sz="2000" dirty="0"/>
              <a:t>προκαλώντας παράπλευρες ζημιές σε μη </a:t>
            </a:r>
            <a:r>
              <a:rPr lang="el-GR" sz="2000" dirty="0" err="1"/>
              <a:t>στοχευμένες</a:t>
            </a:r>
            <a:r>
              <a:rPr lang="el-GR" sz="2000" dirty="0"/>
              <a:t> υποδομές</a:t>
            </a:r>
            <a:r>
              <a:rPr lang="el-GR" sz="2000" dirty="0" smtClean="0"/>
              <a:t>.</a:t>
            </a:r>
          </a:p>
          <a:p>
            <a:r>
              <a:rPr lang="el-GR" sz="2000" dirty="0" smtClean="0"/>
              <a:t>Η </a:t>
            </a:r>
            <a:r>
              <a:rPr lang="el-GR" sz="2000" dirty="0"/>
              <a:t>επίθεση </a:t>
            </a:r>
            <a:r>
              <a:rPr lang="el-GR" sz="2000" dirty="0" err="1"/>
              <a:t>Stuxnet</a:t>
            </a:r>
            <a:r>
              <a:rPr lang="el-GR" sz="2000" dirty="0"/>
              <a:t> παραμένει ένα σημαντικό παράδειγμα όπλου στον κυβερνοχώρο που </a:t>
            </a:r>
            <a:r>
              <a:rPr lang="el-GR" sz="2000" dirty="0" smtClean="0"/>
              <a:t>χρησιμοποιήθηκε </a:t>
            </a:r>
            <a:r>
              <a:rPr lang="el-GR" sz="2000" dirty="0"/>
              <a:t>για </a:t>
            </a:r>
            <a:r>
              <a:rPr lang="el-GR" sz="2000" dirty="0" smtClean="0"/>
              <a:t>στρατηγικούς/πολιτικούς </a:t>
            </a:r>
            <a:r>
              <a:rPr lang="el-GR" sz="2000" dirty="0"/>
              <a:t>σκοπούς</a:t>
            </a:r>
            <a:r>
              <a:rPr lang="el-GR" sz="2000" dirty="0" smtClean="0"/>
              <a:t>.</a:t>
            </a:r>
            <a:endParaRPr lang="en-GB" sz="2000" dirty="0"/>
          </a:p>
        </p:txBody>
      </p:sp>
      <p:sp>
        <p:nvSpPr>
          <p:cNvPr id="4" name="Slide Number Placeholder 3"/>
          <p:cNvSpPr>
            <a:spLocks noGrp="1"/>
          </p:cNvSpPr>
          <p:nvPr>
            <p:ph type="sldNum" sz="quarter" idx="11"/>
          </p:nvPr>
        </p:nvSpPr>
        <p:spPr/>
        <p:txBody>
          <a:bodyPr/>
          <a:lstStyle/>
          <a:p>
            <a:pPr>
              <a:defRPr/>
            </a:pPr>
            <a:fld id="{C71405D4-58B6-4B18-82AD-CB6C8ACF4CF7}" type="slidenum">
              <a:rPr lang="el-GR" altLang="en-US" smtClean="0"/>
              <a:pPr>
                <a:defRPr/>
              </a:pPr>
              <a:t>30</a:t>
            </a:fld>
            <a:endParaRPr lang="el-GR"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600200"/>
            <a:ext cx="5974279" cy="3712143"/>
          </a:xfrm>
          <a:prstGeom prst="rect">
            <a:avLst/>
          </a:prstGeom>
        </p:spPr>
      </p:pic>
    </p:spTree>
    <p:extLst>
      <p:ext uri="{BB962C8B-B14F-4D97-AF65-F5344CB8AC3E}">
        <p14:creationId xmlns:p14="http://schemas.microsoft.com/office/powerpoint/2010/main" val="318827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err="1" smtClean="0"/>
              <a:t>Stuxnet</a:t>
            </a:r>
            <a:r>
              <a:rPr lang="en-US" dirty="0" smtClean="0"/>
              <a:t>: </a:t>
            </a:r>
            <a:r>
              <a:rPr lang="el-GR" dirty="0" smtClean="0"/>
              <a:t>πώς λειτούργησε</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1447800"/>
            <a:ext cx="6047317" cy="4535488"/>
          </a:xfrm>
        </p:spPr>
      </p:pic>
      <p:sp>
        <p:nvSpPr>
          <p:cNvPr id="4" name="Slide Number Placeholder 3"/>
          <p:cNvSpPr>
            <a:spLocks noGrp="1"/>
          </p:cNvSpPr>
          <p:nvPr>
            <p:ph type="sldNum" sz="quarter" idx="11"/>
          </p:nvPr>
        </p:nvSpPr>
        <p:spPr/>
        <p:txBody>
          <a:bodyPr/>
          <a:lstStyle/>
          <a:p>
            <a:pPr>
              <a:defRPr/>
            </a:pPr>
            <a:fld id="{C71405D4-58B6-4B18-82AD-CB6C8ACF4CF7}" type="slidenum">
              <a:rPr lang="el-GR" altLang="en-US" smtClean="0"/>
              <a:pPr>
                <a:defRPr/>
              </a:pPr>
              <a:t>31</a:t>
            </a:fld>
            <a:endParaRPr lang="el-GR" altLang="en-US"/>
          </a:p>
        </p:txBody>
      </p:sp>
    </p:spTree>
    <p:extLst>
      <p:ext uri="{BB962C8B-B14F-4D97-AF65-F5344CB8AC3E}">
        <p14:creationId xmlns:p14="http://schemas.microsoft.com/office/powerpoint/2010/main" val="42023439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066800"/>
          </a:xfrm>
        </p:spPr>
        <p:txBody>
          <a:bodyPr/>
          <a:lstStyle/>
          <a:p>
            <a:r>
              <a:rPr lang="el-GR" sz="4800" dirty="0" smtClean="0">
                <a:solidFill>
                  <a:schemeClr val="accent6">
                    <a:lumMod val="40000"/>
                    <a:lumOff val="60000"/>
                  </a:schemeClr>
                </a:solidFill>
              </a:rPr>
              <a:t>Χαρακτηριστικά των </a:t>
            </a:r>
            <a:r>
              <a:rPr lang="en-US" sz="4800" dirty="0" smtClean="0">
                <a:solidFill>
                  <a:schemeClr val="accent6">
                    <a:lumMod val="40000"/>
                    <a:lumOff val="60000"/>
                  </a:schemeClr>
                </a:solidFill>
              </a:rPr>
              <a:t>APTs</a:t>
            </a:r>
            <a:endParaRPr lang="en-US" sz="4800" dirty="0">
              <a:solidFill>
                <a:schemeClr val="accent6">
                  <a:lumMod val="40000"/>
                  <a:lumOff val="60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94165539"/>
              </p:ext>
            </p:extLst>
          </p:nvPr>
        </p:nvGraphicFramePr>
        <p:xfrm>
          <a:off x="533400" y="1219200"/>
          <a:ext cx="8229600" cy="5258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6545555"/>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40"/>
            <a:ext cx="8229600" cy="126876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l-GR" dirty="0">
                <a:solidFill>
                  <a:schemeClr val="accent6">
                    <a:lumMod val="40000"/>
                    <a:lumOff val="60000"/>
                  </a:schemeClr>
                </a:solidFill>
              </a:rPr>
              <a:t>Επιθέσεις </a:t>
            </a:r>
            <a:r>
              <a:rPr lang="en-US" dirty="0">
                <a:solidFill>
                  <a:schemeClr val="accent6">
                    <a:lumMod val="40000"/>
                    <a:lumOff val="60000"/>
                  </a:schemeClr>
                </a:solidFill>
              </a:rPr>
              <a:t>APT</a:t>
            </a:r>
          </a:p>
        </p:txBody>
      </p:sp>
      <p:sp>
        <p:nvSpPr>
          <p:cNvPr id="3" name="Content Placeholder 2"/>
          <p:cNvSpPr>
            <a:spLocks noGrp="1"/>
          </p:cNvSpPr>
          <p:nvPr>
            <p:ph idx="1"/>
          </p:nvPr>
        </p:nvSpPr>
        <p:spPr>
          <a:xfrm>
            <a:off x="152400" y="1447800"/>
            <a:ext cx="8991600" cy="5029200"/>
          </a:xfrm>
        </p:spPr>
        <p:txBody>
          <a:bodyPr>
            <a:normAutofit fontScale="70000" lnSpcReduction="20000"/>
          </a:bodyPr>
          <a:lstStyle/>
          <a:p>
            <a:pPr>
              <a:buClr>
                <a:schemeClr val="accent1"/>
              </a:buClr>
            </a:pPr>
            <a:r>
              <a:rPr lang="el-GR" dirty="0" smtClean="0"/>
              <a:t>Σκοπός</a:t>
            </a:r>
            <a:r>
              <a:rPr lang="en-US" dirty="0" smtClean="0"/>
              <a:t>:</a:t>
            </a:r>
          </a:p>
          <a:p>
            <a:pPr lvl="1">
              <a:buClr>
                <a:schemeClr val="accent5"/>
              </a:buClr>
            </a:pPr>
            <a:r>
              <a:rPr lang="el-GR" dirty="0" smtClean="0"/>
              <a:t>Ποικίλει </a:t>
            </a:r>
            <a:r>
              <a:rPr lang="el-GR" dirty="0"/>
              <a:t>από την κλοπή πνευματικής ιδιοκτησίας ή δεδομένων που σχετίζονται με την ασφάλεια και τις υποδομές έως τη διακοπή της λειτουργίας των φυσικών υποδομών</a:t>
            </a:r>
            <a:endParaRPr lang="en-US" dirty="0" smtClean="0"/>
          </a:p>
          <a:p>
            <a:pPr>
              <a:buClr>
                <a:schemeClr val="accent1"/>
              </a:buClr>
            </a:pPr>
            <a:r>
              <a:rPr lang="el-GR" dirty="0" smtClean="0"/>
              <a:t>Τεχνικές που χρησιμοποιούνται</a:t>
            </a:r>
            <a:r>
              <a:rPr lang="en-US" dirty="0" smtClean="0"/>
              <a:t>:</a:t>
            </a:r>
          </a:p>
          <a:p>
            <a:pPr lvl="1">
              <a:buClr>
                <a:schemeClr val="accent5"/>
              </a:buClr>
            </a:pPr>
            <a:r>
              <a:rPr lang="el-GR" dirty="0" smtClean="0"/>
              <a:t>Κοινωνική μηχανική</a:t>
            </a:r>
            <a:endParaRPr lang="en-US" dirty="0" smtClean="0"/>
          </a:p>
          <a:p>
            <a:pPr lvl="1">
              <a:buClr>
                <a:schemeClr val="accent5"/>
              </a:buClr>
            </a:pPr>
            <a:r>
              <a:rPr lang="el-GR" dirty="0" smtClean="0"/>
              <a:t>Ηλεκτρονικό </a:t>
            </a:r>
            <a:r>
              <a:rPr lang="el-GR" dirty="0"/>
              <a:t>«καμάκωμα» (</a:t>
            </a:r>
            <a:r>
              <a:rPr lang="en-US" dirty="0"/>
              <a:t>spear</a:t>
            </a:r>
            <a:r>
              <a:rPr lang="el-GR" dirty="0"/>
              <a:t>-</a:t>
            </a:r>
            <a:r>
              <a:rPr lang="en-US" dirty="0"/>
              <a:t>phishing</a:t>
            </a:r>
            <a:r>
              <a:rPr lang="el-GR" dirty="0"/>
              <a:t>) μέσω </a:t>
            </a:r>
            <a:r>
              <a:rPr lang="en-US" dirty="0" smtClean="0"/>
              <a:t>email</a:t>
            </a:r>
          </a:p>
          <a:p>
            <a:pPr lvl="1">
              <a:buClr>
                <a:schemeClr val="accent5"/>
              </a:buClr>
            </a:pPr>
            <a:r>
              <a:rPr lang="el-GR" dirty="0" smtClean="0"/>
              <a:t>Κρυφές </a:t>
            </a:r>
            <a:r>
              <a:rPr lang="el-GR" dirty="0"/>
              <a:t>λήψεις (</a:t>
            </a:r>
            <a:r>
              <a:rPr lang="en-US" dirty="0"/>
              <a:t>drive</a:t>
            </a:r>
            <a:r>
              <a:rPr lang="el-GR" dirty="0"/>
              <a:t>-</a:t>
            </a:r>
            <a:r>
              <a:rPr lang="en-US" dirty="0"/>
              <a:t>by</a:t>
            </a:r>
            <a:r>
              <a:rPr lang="el-GR" dirty="0"/>
              <a:t>-</a:t>
            </a:r>
            <a:r>
              <a:rPr lang="en-US" dirty="0"/>
              <a:t>downloads</a:t>
            </a:r>
            <a:r>
              <a:rPr lang="el-GR" dirty="0"/>
              <a:t>) από επιλεγμένους εκτεθειμένους ιστότοπους τους οποίους είναι πιθανό να επισκεφθεί το προσωπικό </a:t>
            </a:r>
            <a:r>
              <a:rPr lang="el-GR" dirty="0" smtClean="0"/>
              <a:t>του </a:t>
            </a:r>
            <a:r>
              <a:rPr lang="el-GR" dirty="0"/>
              <a:t>οργανισμού που έχει μπει στο στόχαστρο του επιτιθέμενου</a:t>
            </a:r>
            <a:endParaRPr lang="en-US" dirty="0" smtClean="0"/>
          </a:p>
          <a:p>
            <a:pPr>
              <a:buClr>
                <a:schemeClr val="accent1"/>
              </a:buClr>
            </a:pPr>
            <a:r>
              <a:rPr lang="el-GR" dirty="0" smtClean="0"/>
              <a:t>Πρόθεση των επιτιθέμενων</a:t>
            </a:r>
            <a:r>
              <a:rPr lang="en-US" dirty="0" smtClean="0"/>
              <a:t>:</a:t>
            </a:r>
          </a:p>
          <a:p>
            <a:pPr lvl="1">
              <a:buClr>
                <a:schemeClr val="accent5"/>
              </a:buClr>
            </a:pPr>
            <a:r>
              <a:rPr lang="el-GR" dirty="0" smtClean="0"/>
              <a:t>Να </a:t>
            </a:r>
            <a:r>
              <a:rPr lang="el-GR" dirty="0"/>
              <a:t>μολύνουν τον στόχο με εξελιγμένο κακόβουλο λογισμικό μέσω πολλών μηχανισμών εξάπλωσης και απελευθέρωσης φορτίων</a:t>
            </a:r>
            <a:endParaRPr lang="en-US" dirty="0" smtClean="0"/>
          </a:p>
          <a:p>
            <a:pPr lvl="1">
              <a:buClr>
                <a:schemeClr val="accent5"/>
              </a:buClr>
            </a:pPr>
            <a:r>
              <a:rPr lang="el-GR" dirty="0"/>
              <a:t>Μόλις αποκτήσουν για πρώτη φορά πρόσβαση στα συστήματα </a:t>
            </a:r>
            <a:r>
              <a:rPr lang="el-GR" dirty="0" smtClean="0"/>
              <a:t/>
            </a:r>
            <a:br>
              <a:rPr lang="el-GR" dirty="0" smtClean="0"/>
            </a:br>
            <a:r>
              <a:rPr lang="el-GR" dirty="0" smtClean="0"/>
              <a:t>του </a:t>
            </a:r>
            <a:r>
              <a:rPr lang="el-GR" dirty="0"/>
              <a:t>οργανισμού-στόχου, χρησιμοποιούν και άλλα εργαλεία επίθεσης προκειμένου να διατηρήσουν και να επεκτείνουν την πρόσβασή τους</a:t>
            </a:r>
            <a:endParaRPr lang="en-US" dirty="0"/>
          </a:p>
        </p:txBody>
      </p:sp>
    </p:spTree>
    <p:extLst>
      <p:ext uri="{BB962C8B-B14F-4D97-AF65-F5344CB8AC3E}">
        <p14:creationId xmlns:p14="http://schemas.microsoft.com/office/powerpoint/2010/main" val="1457246038"/>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p:nvPr/>
        </p:nvSpPr>
        <p:spPr>
          <a:xfrm>
            <a:off x="76200" y="1447800"/>
            <a:ext cx="4038600" cy="4853251"/>
          </a:xfrm>
          <a:prstGeom prst="rect">
            <a:avLst/>
          </a:prstGeom>
        </p:spPr>
        <p:txBody>
          <a:bodyPr vert="horz" wrap="square" lIns="0" tIns="61594" rIns="0" bIns="0" rtlCol="0">
            <a:spAutoFit/>
          </a:bodyPr>
          <a:lstStyle/>
          <a:p>
            <a:pPr marL="355600" indent="-343535">
              <a:lnSpc>
                <a:spcPct val="100000"/>
              </a:lnSpc>
              <a:spcBef>
                <a:spcPts val="385"/>
              </a:spcBef>
              <a:buFont typeface="Arial MT"/>
              <a:buChar char="•"/>
              <a:tabLst>
                <a:tab pos="354965" algn="l"/>
                <a:tab pos="356235" algn="l"/>
              </a:tabLst>
            </a:pPr>
            <a:r>
              <a:rPr lang="el-GR" spc="-5" dirty="0" smtClean="0">
                <a:latin typeface="+mj-lt"/>
                <a:cs typeface="Calibri"/>
              </a:rPr>
              <a:t>Ανάλυση και αποτίμηση κινδύνων με χρήση τυπικών, </a:t>
            </a:r>
            <a:r>
              <a:rPr lang="el-GR" spc="-5" dirty="0" err="1" smtClean="0">
                <a:latin typeface="+mj-lt"/>
                <a:cs typeface="Calibri"/>
              </a:rPr>
              <a:t>ημι</a:t>
            </a:r>
            <a:r>
              <a:rPr lang="el-GR" spc="-5" dirty="0" smtClean="0">
                <a:latin typeface="+mj-lt"/>
                <a:cs typeface="Calibri"/>
              </a:rPr>
              <a:t>-τυπικών και άτυπων μεθόδων</a:t>
            </a:r>
          </a:p>
          <a:p>
            <a:pPr marL="355600" indent="-343535">
              <a:lnSpc>
                <a:spcPct val="100000"/>
              </a:lnSpc>
              <a:spcBef>
                <a:spcPts val="385"/>
              </a:spcBef>
              <a:buFont typeface="Arial MT"/>
              <a:buChar char="•"/>
              <a:tabLst>
                <a:tab pos="354965" algn="l"/>
                <a:tab pos="356235" algn="l"/>
              </a:tabLst>
            </a:pPr>
            <a:r>
              <a:rPr lang="el-GR" spc="-5" dirty="0" smtClean="0">
                <a:latin typeface="+mj-lt"/>
                <a:cs typeface="Calibri"/>
              </a:rPr>
              <a:t>Καθορισμός πολιτικών, διαδικασιών, και τεχνικών ασφάλειας</a:t>
            </a:r>
            <a:endParaRPr dirty="0" smtClean="0">
              <a:latin typeface="+mj-lt"/>
              <a:cs typeface="Calibri"/>
            </a:endParaRPr>
          </a:p>
          <a:p>
            <a:pPr marL="355600" indent="-343535">
              <a:lnSpc>
                <a:spcPct val="100000"/>
              </a:lnSpc>
              <a:spcBef>
                <a:spcPts val="384"/>
              </a:spcBef>
              <a:buFont typeface="Arial MT"/>
              <a:buChar char="•"/>
              <a:tabLst>
                <a:tab pos="354965" algn="l"/>
                <a:tab pos="356235" algn="l"/>
              </a:tabLst>
            </a:pPr>
            <a:r>
              <a:rPr lang="el-GR" spc="-10" dirty="0" smtClean="0">
                <a:latin typeface="+mj-lt"/>
                <a:cs typeface="Calibri"/>
              </a:rPr>
              <a:t>Διαχείριση/έλεγχος εγκατάστασης και ρύθμισης συσκευών και λογισμικού</a:t>
            </a:r>
            <a:r>
              <a:rPr lang="en-US" spc="-10" dirty="0" smtClean="0">
                <a:latin typeface="+mj-lt"/>
                <a:cs typeface="Calibri"/>
              </a:rPr>
              <a:t> (</a:t>
            </a:r>
            <a:r>
              <a:rPr lang="el-GR" spc="-10" dirty="0" smtClean="0">
                <a:latin typeface="+mj-lt"/>
                <a:cs typeface="Calibri"/>
              </a:rPr>
              <a:t>ειδικότερα σε συσκευές </a:t>
            </a:r>
            <a:r>
              <a:rPr lang="en-US" spc="-10" dirty="0" smtClean="0">
                <a:latin typeface="+mj-lt"/>
                <a:cs typeface="Calibri"/>
              </a:rPr>
              <a:t>IoT)</a:t>
            </a:r>
            <a:endParaRPr dirty="0" smtClean="0">
              <a:latin typeface="+mj-lt"/>
              <a:cs typeface="Calibri"/>
            </a:endParaRPr>
          </a:p>
          <a:p>
            <a:pPr marL="355600" indent="-343535">
              <a:lnSpc>
                <a:spcPct val="100000"/>
              </a:lnSpc>
              <a:spcBef>
                <a:spcPts val="384"/>
              </a:spcBef>
              <a:buFont typeface="Arial MT"/>
              <a:buChar char="•"/>
              <a:tabLst>
                <a:tab pos="354965" algn="l"/>
                <a:tab pos="356235" algn="l"/>
              </a:tabLst>
            </a:pPr>
            <a:r>
              <a:rPr lang="el-GR" spc="-5" dirty="0" smtClean="0">
                <a:latin typeface="+mj-lt"/>
                <a:cs typeface="Calibri"/>
              </a:rPr>
              <a:t>Καθορισμός στρατηγικής αντιμετώπισης επιθέσεων και περιστατικών παραβίασης ασφάλειας</a:t>
            </a:r>
            <a:endParaRPr dirty="0" smtClean="0">
              <a:latin typeface="+mj-lt"/>
              <a:cs typeface="Calibri"/>
            </a:endParaRPr>
          </a:p>
          <a:p>
            <a:pPr marL="355600" indent="-343535">
              <a:lnSpc>
                <a:spcPct val="100000"/>
              </a:lnSpc>
              <a:spcBef>
                <a:spcPts val="385"/>
              </a:spcBef>
              <a:buFont typeface="Arial MT"/>
              <a:buChar char="•"/>
              <a:tabLst>
                <a:tab pos="354965" algn="l"/>
                <a:tab pos="356235" algn="l"/>
              </a:tabLst>
            </a:pPr>
            <a:r>
              <a:rPr lang="el-GR" spc="-5" dirty="0" smtClean="0">
                <a:latin typeface="+mj-lt"/>
                <a:cs typeface="Calibri"/>
              </a:rPr>
              <a:t>Ενημέρωση και εκπαίδευση γύρω  από την ασφάλεια πληροφοριακών συστημάτων</a:t>
            </a:r>
            <a:endParaRPr dirty="0" smtClean="0">
              <a:latin typeface="+mj-lt"/>
              <a:cs typeface="Calibri"/>
            </a:endParaRPr>
          </a:p>
          <a:p>
            <a:pPr marL="355600" indent="-343535">
              <a:lnSpc>
                <a:spcPct val="100000"/>
              </a:lnSpc>
              <a:spcBef>
                <a:spcPts val="385"/>
              </a:spcBef>
              <a:buFont typeface="Arial MT"/>
              <a:buChar char="•"/>
              <a:tabLst>
                <a:tab pos="354965" algn="l"/>
                <a:tab pos="356235" algn="l"/>
              </a:tabLst>
            </a:pPr>
            <a:r>
              <a:rPr lang="el-GR" spc="-10" dirty="0" smtClean="0">
                <a:latin typeface="+mj-lt"/>
                <a:cs typeface="Calibri"/>
              </a:rPr>
              <a:t>Ασφάλεια φυσικών υποδομών</a:t>
            </a:r>
          </a:p>
          <a:p>
            <a:pPr marL="355600" indent="-343535">
              <a:lnSpc>
                <a:spcPct val="100000"/>
              </a:lnSpc>
              <a:spcBef>
                <a:spcPts val="385"/>
              </a:spcBef>
              <a:buFont typeface="Arial MT"/>
              <a:buChar char="•"/>
              <a:tabLst>
                <a:tab pos="354965" algn="l"/>
                <a:tab pos="356235" algn="l"/>
              </a:tabLst>
            </a:pPr>
            <a:r>
              <a:rPr lang="el-GR" spc="-15" dirty="0" smtClean="0">
                <a:latin typeface="+mj-lt"/>
                <a:cs typeface="Calibri"/>
              </a:rPr>
              <a:t>Ασφάλεια προσωπικού</a:t>
            </a:r>
            <a:endParaRPr dirty="0" smtClean="0">
              <a:latin typeface="+mj-lt"/>
              <a:cs typeface="Calibri"/>
            </a:endParaRPr>
          </a:p>
          <a:p>
            <a:pPr marL="355600" indent="-343535">
              <a:lnSpc>
                <a:spcPct val="100000"/>
              </a:lnSpc>
              <a:spcBef>
                <a:spcPts val="385"/>
              </a:spcBef>
              <a:buFont typeface="Arial MT"/>
              <a:buChar char="•"/>
              <a:tabLst>
                <a:tab pos="354965" algn="l"/>
                <a:tab pos="356235" algn="l"/>
              </a:tabLst>
            </a:pPr>
            <a:r>
              <a:rPr lang="el-GR" spc="-5" dirty="0" smtClean="0">
                <a:latin typeface="+mj-lt"/>
                <a:cs typeface="Calibri"/>
              </a:rPr>
              <a:t>Συνεχής επιτήρηση</a:t>
            </a:r>
            <a:endParaRPr dirty="0">
              <a:latin typeface="+mj-lt"/>
              <a:cs typeface="Calibri"/>
            </a:endParaRPr>
          </a:p>
        </p:txBody>
      </p:sp>
      <p:sp>
        <p:nvSpPr>
          <p:cNvPr id="3" name="object 3"/>
          <p:cNvSpPr txBox="1"/>
          <p:nvPr/>
        </p:nvSpPr>
        <p:spPr>
          <a:xfrm>
            <a:off x="4267200" y="1371600"/>
            <a:ext cx="4724400" cy="5181546"/>
          </a:xfrm>
          <a:prstGeom prst="rect">
            <a:avLst/>
          </a:prstGeom>
        </p:spPr>
        <p:txBody>
          <a:bodyPr vert="horz" wrap="square" lIns="0" tIns="61594" rIns="0" bIns="0" rtlCol="0">
            <a:spAutoFit/>
          </a:bodyPr>
          <a:lstStyle/>
          <a:p>
            <a:pPr marL="355600" indent="-343535">
              <a:lnSpc>
                <a:spcPct val="100000"/>
              </a:lnSpc>
              <a:spcBef>
                <a:spcPts val="484"/>
              </a:spcBef>
              <a:buFont typeface="Arial MT"/>
              <a:buChar char="•"/>
              <a:tabLst>
                <a:tab pos="355600" algn="l"/>
                <a:tab pos="356235" algn="l"/>
              </a:tabLst>
            </a:pPr>
            <a:r>
              <a:rPr lang="el-GR" spc="-5" dirty="0" smtClean="0">
                <a:latin typeface="+mj-lt"/>
                <a:cs typeface="Calibri"/>
              </a:rPr>
              <a:t>Μηχανισμοί ελέγχου πρόσβασης</a:t>
            </a:r>
            <a:endParaRPr dirty="0">
              <a:latin typeface="+mj-lt"/>
              <a:cs typeface="Calibri"/>
            </a:endParaRPr>
          </a:p>
          <a:p>
            <a:pPr marL="355600" marR="929640" indent="-343535">
              <a:lnSpc>
                <a:spcPct val="100000"/>
              </a:lnSpc>
              <a:spcBef>
                <a:spcPts val="385"/>
              </a:spcBef>
              <a:buFont typeface="Arial MT"/>
              <a:buChar char="•"/>
              <a:tabLst>
                <a:tab pos="355600" algn="l"/>
                <a:tab pos="356235" algn="l"/>
              </a:tabLst>
            </a:pPr>
            <a:r>
              <a:rPr lang="el-GR" dirty="0" smtClean="0">
                <a:latin typeface="+mj-lt"/>
                <a:cs typeface="Calibri"/>
              </a:rPr>
              <a:t>Μηχανισμοί ταυτοποίησης </a:t>
            </a:r>
            <a:r>
              <a:rPr spc="-5" dirty="0" smtClean="0">
                <a:latin typeface="+mj-lt"/>
                <a:cs typeface="Calibri"/>
              </a:rPr>
              <a:t>(</a:t>
            </a:r>
            <a:r>
              <a:rPr lang="en-US" spc="-5" dirty="0">
                <a:latin typeface="+mj-lt"/>
                <a:cs typeface="Calibri"/>
              </a:rPr>
              <a:t>b</a:t>
            </a:r>
            <a:r>
              <a:rPr spc="-5" dirty="0" smtClean="0">
                <a:latin typeface="+mj-lt"/>
                <a:cs typeface="Calibri"/>
              </a:rPr>
              <a:t>iometrics</a:t>
            </a:r>
            <a:r>
              <a:rPr spc="-5" dirty="0">
                <a:latin typeface="+mj-lt"/>
                <a:cs typeface="Calibri"/>
              </a:rPr>
              <a:t>,</a:t>
            </a:r>
            <a:r>
              <a:rPr spc="5" dirty="0">
                <a:latin typeface="+mj-lt"/>
                <a:cs typeface="Calibri"/>
              </a:rPr>
              <a:t> </a:t>
            </a:r>
            <a:r>
              <a:rPr spc="-15" dirty="0">
                <a:latin typeface="+mj-lt"/>
                <a:cs typeface="Calibri"/>
              </a:rPr>
              <a:t>tokens,</a:t>
            </a:r>
            <a:r>
              <a:rPr spc="-20" dirty="0">
                <a:latin typeface="+mj-lt"/>
                <a:cs typeface="Calibri"/>
              </a:rPr>
              <a:t> </a:t>
            </a:r>
            <a:r>
              <a:rPr spc="-10" dirty="0">
                <a:latin typeface="+mj-lt"/>
                <a:cs typeface="Calibri"/>
              </a:rPr>
              <a:t>passwords)</a:t>
            </a:r>
            <a:endParaRPr dirty="0">
              <a:latin typeface="+mj-lt"/>
              <a:cs typeface="Calibri"/>
            </a:endParaRPr>
          </a:p>
          <a:p>
            <a:pPr marL="355600" indent="-343535">
              <a:lnSpc>
                <a:spcPct val="100000"/>
              </a:lnSpc>
              <a:spcBef>
                <a:spcPts val="384"/>
              </a:spcBef>
              <a:buFont typeface="Arial MT"/>
              <a:buChar char="•"/>
              <a:tabLst>
                <a:tab pos="355600" algn="l"/>
                <a:tab pos="356235" algn="l"/>
              </a:tabLst>
            </a:pPr>
            <a:r>
              <a:rPr lang="el-GR" spc="-5" dirty="0" smtClean="0">
                <a:latin typeface="+mj-lt"/>
                <a:cs typeface="Calibri"/>
              </a:rPr>
              <a:t>Μηχανισμοί καταγραφής και ελέγχου (</a:t>
            </a:r>
            <a:r>
              <a:rPr lang="en-US" spc="-5" dirty="0" smtClean="0">
                <a:latin typeface="+mj-lt"/>
                <a:cs typeface="Calibri"/>
              </a:rPr>
              <a:t>logging </a:t>
            </a:r>
            <a:r>
              <a:rPr lang="el-GR" spc="-5" dirty="0" smtClean="0">
                <a:latin typeface="+mj-lt"/>
                <a:cs typeface="Calibri"/>
              </a:rPr>
              <a:t>και </a:t>
            </a:r>
            <a:r>
              <a:rPr lang="en-US" spc="-5" dirty="0" smtClean="0">
                <a:latin typeface="+mj-lt"/>
                <a:cs typeface="Calibri"/>
              </a:rPr>
              <a:t>auditing)</a:t>
            </a:r>
            <a:endParaRPr dirty="0">
              <a:latin typeface="+mj-lt"/>
              <a:cs typeface="Calibri"/>
            </a:endParaRPr>
          </a:p>
          <a:p>
            <a:pPr marL="355600" indent="-343535">
              <a:lnSpc>
                <a:spcPct val="100000"/>
              </a:lnSpc>
              <a:spcBef>
                <a:spcPts val="380"/>
              </a:spcBef>
              <a:buFont typeface="Arial MT"/>
              <a:buChar char="•"/>
              <a:tabLst>
                <a:tab pos="355600" algn="l"/>
                <a:tab pos="356235" algn="l"/>
              </a:tabLst>
            </a:pPr>
            <a:r>
              <a:rPr lang="el-GR" spc="-5" dirty="0" smtClean="0">
                <a:latin typeface="+mj-lt"/>
                <a:cs typeface="Calibri"/>
              </a:rPr>
              <a:t>Τεχνικές κρυπτογράφησης και </a:t>
            </a:r>
            <a:r>
              <a:rPr lang="el-GR" spc="-5" dirty="0" err="1" smtClean="0">
                <a:latin typeface="+mj-lt"/>
                <a:cs typeface="Calibri"/>
              </a:rPr>
              <a:t>ανωνυμοποίησης</a:t>
            </a:r>
            <a:r>
              <a:rPr lang="el-GR" spc="-5" dirty="0" smtClean="0">
                <a:latin typeface="+mj-lt"/>
                <a:cs typeface="Calibri"/>
              </a:rPr>
              <a:t> δεδομένων</a:t>
            </a:r>
            <a:endParaRPr dirty="0">
              <a:latin typeface="+mj-lt"/>
              <a:cs typeface="Calibri"/>
            </a:endParaRPr>
          </a:p>
          <a:p>
            <a:pPr marL="355600" indent="-343535">
              <a:lnSpc>
                <a:spcPct val="100000"/>
              </a:lnSpc>
              <a:spcBef>
                <a:spcPts val="385"/>
              </a:spcBef>
              <a:buFont typeface="Arial MT"/>
              <a:buChar char="•"/>
              <a:tabLst>
                <a:tab pos="355600" algn="l"/>
                <a:tab pos="356235" algn="l"/>
              </a:tabLst>
            </a:pPr>
            <a:r>
              <a:rPr lang="el-GR" spc="-5" dirty="0" smtClean="0">
                <a:latin typeface="+mj-lt"/>
                <a:cs typeface="Calibri"/>
              </a:rPr>
              <a:t>Ασφάλεια περιμέτρου (</a:t>
            </a:r>
            <a:r>
              <a:rPr lang="en-US" spc="-5" dirty="0" smtClean="0">
                <a:latin typeface="+mj-lt"/>
                <a:cs typeface="Calibri"/>
              </a:rPr>
              <a:t>cloud </a:t>
            </a:r>
            <a:r>
              <a:rPr lang="el-GR" spc="-5" dirty="0" smtClean="0">
                <a:latin typeface="+mj-lt"/>
                <a:cs typeface="Calibri"/>
              </a:rPr>
              <a:t>και </a:t>
            </a:r>
            <a:r>
              <a:rPr lang="en-US" spc="-5" dirty="0" smtClean="0">
                <a:latin typeface="+mj-lt"/>
                <a:cs typeface="Calibri"/>
              </a:rPr>
              <a:t>edge)</a:t>
            </a:r>
          </a:p>
          <a:p>
            <a:pPr marL="355600" indent="-343535">
              <a:lnSpc>
                <a:spcPct val="100000"/>
              </a:lnSpc>
              <a:spcBef>
                <a:spcPts val="385"/>
              </a:spcBef>
              <a:buFont typeface="Arial MT"/>
              <a:buChar char="•"/>
              <a:tabLst>
                <a:tab pos="355600" algn="l"/>
                <a:tab pos="356235" algn="l"/>
              </a:tabLst>
            </a:pPr>
            <a:r>
              <a:rPr lang="el-GR" spc="-5" dirty="0" smtClean="0">
                <a:latin typeface="+mj-lt"/>
                <a:cs typeface="Calibri"/>
              </a:rPr>
              <a:t>Συστήματα ανίχνευσης/αντιμετώπισης εισβολών</a:t>
            </a:r>
            <a:r>
              <a:rPr lang="en-US" spc="-5" dirty="0" smtClean="0">
                <a:latin typeface="+mj-lt"/>
                <a:cs typeface="Calibri"/>
              </a:rPr>
              <a:t> (</a:t>
            </a:r>
            <a:r>
              <a:rPr lang="el-GR" spc="-5" dirty="0" smtClean="0">
                <a:latin typeface="+mj-lt"/>
                <a:cs typeface="Calibri"/>
              </a:rPr>
              <a:t>και σε συσκευές </a:t>
            </a:r>
            <a:r>
              <a:rPr lang="el-GR" spc="-5" dirty="0" err="1" smtClean="0">
                <a:latin typeface="+mj-lt"/>
                <a:cs typeface="Calibri"/>
              </a:rPr>
              <a:t>ΙοΤ</a:t>
            </a:r>
            <a:r>
              <a:rPr lang="el-GR" spc="-5" dirty="0" smtClean="0">
                <a:latin typeface="+mj-lt"/>
                <a:cs typeface="Calibri"/>
              </a:rPr>
              <a:t>)</a:t>
            </a:r>
            <a:endParaRPr dirty="0">
              <a:latin typeface="+mj-lt"/>
              <a:cs typeface="Calibri"/>
            </a:endParaRPr>
          </a:p>
          <a:p>
            <a:pPr marL="355600" indent="-343535">
              <a:lnSpc>
                <a:spcPct val="100000"/>
              </a:lnSpc>
              <a:spcBef>
                <a:spcPts val="385"/>
              </a:spcBef>
              <a:buFont typeface="Arial MT"/>
              <a:buChar char="•"/>
              <a:tabLst>
                <a:tab pos="355600" algn="l"/>
                <a:tab pos="356235" algn="l"/>
              </a:tabLst>
            </a:pPr>
            <a:r>
              <a:rPr lang="el-GR" spc="-5" dirty="0" smtClean="0">
                <a:latin typeface="+mj-lt"/>
                <a:cs typeface="Calibri"/>
              </a:rPr>
              <a:t>Πρωτόκολλα καθορισμού και ελέγχου παραμέτρων ασφάλειας</a:t>
            </a:r>
            <a:endParaRPr dirty="0">
              <a:latin typeface="+mj-lt"/>
              <a:cs typeface="Calibri"/>
            </a:endParaRPr>
          </a:p>
          <a:p>
            <a:pPr marL="355600" marR="629285" indent="-342900">
              <a:lnSpc>
                <a:spcPct val="100000"/>
              </a:lnSpc>
              <a:spcBef>
                <a:spcPts val="385"/>
              </a:spcBef>
              <a:buFont typeface="Arial MT"/>
              <a:buChar char="•"/>
              <a:tabLst>
                <a:tab pos="355600" algn="l"/>
                <a:tab pos="356235" algn="l"/>
              </a:tabLst>
            </a:pPr>
            <a:r>
              <a:rPr lang="el-GR" spc="-10" dirty="0" smtClean="0">
                <a:latin typeface="+mj-lt"/>
                <a:cs typeface="Calibri"/>
              </a:rPr>
              <a:t>Διαρκώς ενημερωμένα λογισμικά προστασίας (</a:t>
            </a:r>
            <a:r>
              <a:rPr spc="-10" dirty="0" smtClean="0">
                <a:latin typeface="+mj-lt"/>
                <a:cs typeface="Calibri"/>
              </a:rPr>
              <a:t>Anti-viral</a:t>
            </a:r>
            <a:r>
              <a:rPr spc="-10" dirty="0">
                <a:latin typeface="+mj-lt"/>
                <a:cs typeface="Calibri"/>
              </a:rPr>
              <a:t>, anti-spyware, </a:t>
            </a:r>
            <a:r>
              <a:rPr spc="-5" dirty="0">
                <a:latin typeface="+mj-lt"/>
                <a:cs typeface="Calibri"/>
              </a:rPr>
              <a:t>anti-spam </a:t>
            </a:r>
            <a:r>
              <a:rPr spc="-350" dirty="0">
                <a:latin typeface="+mj-lt"/>
                <a:cs typeface="Calibri"/>
              </a:rPr>
              <a:t> </a:t>
            </a:r>
            <a:r>
              <a:rPr spc="-10" dirty="0" smtClean="0">
                <a:latin typeface="+mj-lt"/>
                <a:cs typeface="Calibri"/>
              </a:rPr>
              <a:t>software</a:t>
            </a:r>
            <a:r>
              <a:rPr lang="en-US" spc="-10" dirty="0" smtClean="0">
                <a:latin typeface="+mj-lt"/>
                <a:cs typeface="Calibri"/>
              </a:rPr>
              <a:t>)</a:t>
            </a:r>
            <a:endParaRPr dirty="0">
              <a:latin typeface="+mj-lt"/>
              <a:cs typeface="Calibri"/>
            </a:endParaRPr>
          </a:p>
          <a:p>
            <a:pPr marL="355600" indent="-343535">
              <a:lnSpc>
                <a:spcPct val="100000"/>
              </a:lnSpc>
              <a:spcBef>
                <a:spcPts val="385"/>
              </a:spcBef>
              <a:buFont typeface="Arial MT"/>
              <a:buChar char="•"/>
              <a:tabLst>
                <a:tab pos="355600" algn="l"/>
                <a:tab pos="356235" algn="l"/>
              </a:tabLst>
            </a:pPr>
            <a:r>
              <a:rPr lang="el-GR" spc="-5" dirty="0" smtClean="0">
                <a:latin typeface="+mj-lt"/>
                <a:cs typeface="Calibri"/>
              </a:rPr>
              <a:t>Χρήση </a:t>
            </a:r>
            <a:r>
              <a:rPr lang="en-US" spc="-5" dirty="0" smtClean="0">
                <a:latin typeface="+mj-lt"/>
                <a:cs typeface="Calibri"/>
              </a:rPr>
              <a:t>secure tokens,</a:t>
            </a:r>
            <a:r>
              <a:rPr lang="el-GR" spc="-5" dirty="0" smtClean="0">
                <a:latin typeface="+mj-lt"/>
                <a:cs typeface="Calibri"/>
              </a:rPr>
              <a:t> σε περίπτωση που οι απαιτήσεις ασφάλειας είναι υψηλές</a:t>
            </a:r>
            <a:endParaRPr dirty="0">
              <a:latin typeface="+mj-lt"/>
              <a:cs typeface="Calibri"/>
            </a:endParaRPr>
          </a:p>
        </p:txBody>
      </p:sp>
      <p:sp>
        <p:nvSpPr>
          <p:cNvPr id="4" name="object 4"/>
          <p:cNvSpPr txBox="1">
            <a:spLocks noGrp="1"/>
          </p:cNvSpPr>
          <p:nvPr>
            <p:ph type="title"/>
          </p:nvPr>
        </p:nvSpPr>
        <p:spPr>
          <a:xfrm>
            <a:off x="152400" y="174580"/>
            <a:ext cx="8839200" cy="1120820"/>
          </a:xfrm>
          <a:prstGeom prst="rect">
            <a:avLst/>
          </a:prstGeom>
        </p:spPr>
        <p:txBody>
          <a:bodyPr vert="horz" wrap="square" lIns="0" tIns="12700" rIns="0" bIns="0" rtlCol="0">
            <a:spAutoFit/>
          </a:bodyPr>
          <a:lstStyle/>
          <a:p>
            <a:pPr marR="916305">
              <a:lnSpc>
                <a:spcPct val="100000"/>
              </a:lnSpc>
              <a:spcBef>
                <a:spcPts val="100"/>
              </a:spcBef>
            </a:pPr>
            <a:r>
              <a:rPr lang="el-GR" sz="3600" dirty="0" smtClean="0">
                <a:solidFill>
                  <a:schemeClr val="accent6">
                    <a:lumMod val="40000"/>
                    <a:lumOff val="60000"/>
                  </a:schemeClr>
                </a:solidFill>
              </a:rPr>
              <a:t>Πλαίσιο δράσεων για την ασφάλεια στον τομέα της Ψηφιακής Διακυβέρνησης</a:t>
            </a:r>
            <a:endParaRPr sz="1800" dirty="0"/>
          </a:p>
        </p:txBody>
      </p:sp>
      <p:sp>
        <p:nvSpPr>
          <p:cNvPr id="5" name="object 5"/>
          <p:cNvSpPr txBox="1"/>
          <p:nvPr/>
        </p:nvSpPr>
        <p:spPr>
          <a:xfrm>
            <a:off x="478027" y="6461199"/>
            <a:ext cx="8284973" cy="320601"/>
          </a:xfrm>
          <a:prstGeom prst="rect">
            <a:avLst/>
          </a:prstGeom>
        </p:spPr>
        <p:txBody>
          <a:bodyPr vert="horz" wrap="square" lIns="0" tIns="12700" rIns="0" bIns="0" rtlCol="0">
            <a:spAutoFit/>
          </a:bodyPr>
          <a:lstStyle/>
          <a:p>
            <a:pPr marL="12700">
              <a:lnSpc>
                <a:spcPct val="100000"/>
              </a:lnSpc>
              <a:spcBef>
                <a:spcPts val="100"/>
              </a:spcBef>
            </a:pPr>
            <a:r>
              <a:rPr lang="el-GR" sz="2000" b="1" spc="-10" dirty="0" smtClean="0">
                <a:solidFill>
                  <a:srgbClr val="FF0000"/>
                </a:solidFill>
                <a:latin typeface="Calibri"/>
                <a:cs typeface="Calibri"/>
              </a:rPr>
              <a:t>Οι αντίπαλοι επιτίθενται στον πιο αδύναμο κρίκο ... Ποιος είναι ο δικός μας;</a:t>
            </a:r>
            <a:endParaRPr sz="2000" dirty="0">
              <a:latin typeface="Calibri"/>
              <a:cs typeface="Calibri"/>
            </a:endParaRPr>
          </a:p>
        </p:txBody>
      </p:sp>
    </p:spTree>
    <p:extLst>
      <p:ext uri="{BB962C8B-B14F-4D97-AF65-F5344CB8AC3E}">
        <p14:creationId xmlns:p14="http://schemas.microsoft.com/office/powerpoint/2010/main" val="326527355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FINTECH!</a:t>
            </a:r>
            <a:endParaRPr lang="en-GB" dirty="0"/>
          </a:p>
        </p:txBody>
      </p:sp>
      <p:sp>
        <p:nvSpPr>
          <p:cNvPr id="3" name="Rectangle 2"/>
          <p:cNvSpPr/>
          <p:nvPr/>
        </p:nvSpPr>
        <p:spPr>
          <a:xfrm>
            <a:off x="37070" y="6400800"/>
            <a:ext cx="5863281" cy="300082"/>
          </a:xfrm>
          <a:prstGeom prst="rect">
            <a:avLst/>
          </a:prstGeom>
        </p:spPr>
        <p:txBody>
          <a:bodyPr wrap="square">
            <a:spAutoFit/>
          </a:bodyPr>
          <a:lstStyle/>
          <a:p>
            <a:r>
              <a:rPr lang="en-GB" sz="1350" dirty="0"/>
              <a:t>https://www.linkedin.com/pulse/top-5-trends-fintech-2022-cut-kashish-pahwa/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219200"/>
            <a:ext cx="6980984" cy="3314111"/>
          </a:xfrm>
          <a:prstGeom prst="rect">
            <a:avLst/>
          </a:prstGeom>
        </p:spPr>
      </p:pic>
    </p:spTree>
    <p:extLst>
      <p:ext uri="{BB962C8B-B14F-4D97-AF65-F5344CB8AC3E}">
        <p14:creationId xmlns:p14="http://schemas.microsoft.com/office/powerpoint/2010/main" val="32057882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 Blockchain</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124200"/>
            <a:ext cx="5181600" cy="366472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295400"/>
            <a:ext cx="6033669" cy="1752600"/>
          </a:xfrm>
          <a:prstGeom prst="rect">
            <a:avLst/>
          </a:prstGeom>
        </p:spPr>
      </p:pic>
    </p:spTree>
    <p:extLst>
      <p:ext uri="{BB962C8B-B14F-4D97-AF65-F5344CB8AC3E}">
        <p14:creationId xmlns:p14="http://schemas.microsoft.com/office/powerpoint/2010/main" val="10273075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85800" y="312394"/>
            <a:ext cx="7270750" cy="688074"/>
          </a:xfrm>
          <a:noFill/>
          <a:ln w="9525">
            <a:noFill/>
            <a:miter lim="800000"/>
            <a:headEnd/>
            <a:tailEnd/>
          </a:ln>
        </p:spPr>
        <p:txBody>
          <a:bodyPr vert="horz" wrap="square" lIns="0" tIns="10860" rIns="0" bIns="0" numCol="1" rtlCol="0" anchor="ctr" anchorCtr="0" compatLnSpc="1">
            <a:prstTxWarp prst="textNoShape">
              <a:avLst/>
            </a:prstTxWarp>
            <a:spAutoFit/>
          </a:bodyPr>
          <a:lstStyle/>
          <a:p>
            <a:pPr marL="10860" algn="ctr">
              <a:spcBef>
                <a:spcPts val="86"/>
              </a:spcBef>
              <a:tabLst>
                <a:tab pos="1235842" algn="l"/>
              </a:tabLst>
            </a:pPr>
            <a:r>
              <a:rPr lang="en-US" altLang="ko-KR" dirty="0" smtClean="0"/>
              <a:t>Bitcoin</a:t>
            </a:r>
            <a:r>
              <a:rPr lang="en-US" altLang="ko-KR" dirty="0"/>
              <a:t>: Challenges</a:t>
            </a:r>
            <a:endParaRPr lang="ko-KR" altLang="en-US" dirty="0"/>
          </a:p>
        </p:txBody>
      </p:sp>
      <p:sp>
        <p:nvSpPr>
          <p:cNvPr id="3" name="내용 개체 틀 2"/>
          <p:cNvSpPr>
            <a:spLocks noGrp="1"/>
          </p:cNvSpPr>
          <p:nvPr>
            <p:ph sz="quarter" idx="1"/>
          </p:nvPr>
        </p:nvSpPr>
        <p:spPr>
          <a:xfrm>
            <a:off x="0" y="1196752"/>
            <a:ext cx="9036496" cy="5328592"/>
          </a:xfrm>
        </p:spPr>
        <p:txBody>
          <a:bodyPr>
            <a:noAutofit/>
          </a:bodyPr>
          <a:lstStyle/>
          <a:p>
            <a:r>
              <a:rPr lang="en-US" altLang="ko-KR" sz="2100" dirty="0" smtClean="0"/>
              <a:t>Creation of a virtual coin/note</a:t>
            </a:r>
          </a:p>
          <a:p>
            <a:pPr lvl="1"/>
            <a:r>
              <a:rPr lang="en-US" altLang="ko-KR" sz="2100" dirty="0" smtClean="0"/>
              <a:t>How is it created in the first place?</a:t>
            </a:r>
          </a:p>
          <a:p>
            <a:pPr lvl="1"/>
            <a:r>
              <a:rPr lang="en-US" altLang="ko-KR" sz="2100" dirty="0" smtClean="0"/>
              <a:t>How do you prevent inflation? (What prevents anyone from creating lots of coins?)</a:t>
            </a:r>
          </a:p>
          <a:p>
            <a:r>
              <a:rPr lang="en-US" altLang="ko-KR" sz="2100" dirty="0" smtClean="0"/>
              <a:t>Validation</a:t>
            </a:r>
          </a:p>
          <a:p>
            <a:pPr lvl="1"/>
            <a:r>
              <a:rPr lang="en-US" altLang="ko-KR" sz="2100" dirty="0" smtClean="0"/>
              <a:t>Is the coin legit? (proof-of-work)</a:t>
            </a:r>
          </a:p>
          <a:p>
            <a:pPr lvl="1"/>
            <a:r>
              <a:rPr lang="en-US" altLang="ko-KR" sz="2100" dirty="0" smtClean="0"/>
              <a:t>How do you prevent a coin from double-spending?</a:t>
            </a:r>
          </a:p>
          <a:p>
            <a:r>
              <a:rPr lang="en-US" altLang="ko-KR" sz="2100" dirty="0"/>
              <a:t>Buyer and Seller protection in online transactions</a:t>
            </a:r>
          </a:p>
          <a:p>
            <a:pPr lvl="1"/>
            <a:r>
              <a:rPr lang="en-US" altLang="ko-KR" sz="2100" dirty="0"/>
              <a:t>Buyer pays, but the seller doesn’t </a:t>
            </a:r>
            <a:r>
              <a:rPr lang="en-US" altLang="ko-KR" sz="2100" dirty="0" smtClean="0"/>
              <a:t>deliver</a:t>
            </a:r>
            <a:endParaRPr lang="en-US" altLang="ko-KR" sz="2100" dirty="0">
              <a:sym typeface="Wingdings" panose="05000000000000000000" pitchFamily="2" charset="2"/>
            </a:endParaRPr>
          </a:p>
          <a:p>
            <a:pPr lvl="1"/>
            <a:r>
              <a:rPr lang="en-US" altLang="ko-KR" sz="2100" dirty="0">
                <a:sym typeface="Wingdings" panose="05000000000000000000" pitchFamily="2" charset="2"/>
              </a:rPr>
              <a:t>Seller delivers, buyer pays, but the buyer makes a claim. </a:t>
            </a:r>
            <a:endParaRPr lang="en-US" altLang="ko-KR" sz="2100" dirty="0" smtClean="0"/>
          </a:p>
          <a:p>
            <a:r>
              <a:rPr lang="en-US" altLang="ko-KR" sz="2100" dirty="0" smtClean="0"/>
              <a:t>Trust on third-parties</a:t>
            </a:r>
          </a:p>
          <a:p>
            <a:pPr lvl="1"/>
            <a:r>
              <a:rPr lang="en-US" altLang="ko-KR" sz="2100" dirty="0" smtClean="0"/>
              <a:t>Rely on proof instead of trust</a:t>
            </a:r>
          </a:p>
          <a:p>
            <a:pPr lvl="1"/>
            <a:r>
              <a:rPr lang="en-US" altLang="ko-KR" sz="2100" dirty="0" smtClean="0"/>
              <a:t>Verifiable by everyone</a:t>
            </a:r>
          </a:p>
          <a:p>
            <a:pPr lvl="1"/>
            <a:r>
              <a:rPr lang="en-US" altLang="ko-KR" sz="2100" dirty="0" smtClean="0"/>
              <a:t>No central bank or clearing house</a:t>
            </a:r>
          </a:p>
        </p:txBody>
      </p:sp>
    </p:spTree>
    <p:extLst>
      <p:ext uri="{BB962C8B-B14F-4D97-AF65-F5344CB8AC3E}">
        <p14:creationId xmlns:p14="http://schemas.microsoft.com/office/powerpoint/2010/main" val="17124295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901650" y="312394"/>
            <a:ext cx="7270750" cy="688074"/>
          </a:xfrm>
          <a:noFill/>
          <a:ln w="9525">
            <a:noFill/>
            <a:miter lim="800000"/>
            <a:headEnd/>
            <a:tailEnd/>
          </a:ln>
        </p:spPr>
        <p:txBody>
          <a:bodyPr vert="horz" wrap="square" lIns="0" tIns="10860" rIns="0" bIns="0" numCol="1" rtlCol="0" anchor="ctr" anchorCtr="0" compatLnSpc="1">
            <a:prstTxWarp prst="textNoShape">
              <a:avLst/>
            </a:prstTxWarp>
            <a:spAutoFit/>
          </a:bodyPr>
          <a:lstStyle/>
          <a:p>
            <a:pPr marL="10860" algn="ctr">
              <a:spcBef>
                <a:spcPts val="86"/>
              </a:spcBef>
              <a:tabLst>
                <a:tab pos="1235842" algn="l"/>
              </a:tabLst>
            </a:pPr>
            <a:r>
              <a:rPr lang="en-US" altLang="ko-KR" dirty="0" smtClean="0"/>
              <a:t>Security considerations</a:t>
            </a:r>
            <a:endParaRPr lang="ko-KR" altLang="en-US" dirty="0"/>
          </a:p>
        </p:txBody>
      </p:sp>
      <p:sp>
        <p:nvSpPr>
          <p:cNvPr id="3" name="내용 개체 틀 2"/>
          <p:cNvSpPr>
            <a:spLocks noGrp="1"/>
          </p:cNvSpPr>
          <p:nvPr>
            <p:ph sz="quarter" idx="1"/>
          </p:nvPr>
        </p:nvSpPr>
        <p:spPr>
          <a:xfrm>
            <a:off x="0" y="1268760"/>
            <a:ext cx="9144000" cy="5184576"/>
          </a:xfrm>
        </p:spPr>
        <p:txBody>
          <a:bodyPr>
            <a:noAutofit/>
          </a:bodyPr>
          <a:lstStyle/>
          <a:p>
            <a:r>
              <a:rPr lang="en-US" altLang="ko-KR" sz="2400" dirty="0" smtClean="0"/>
              <a:t>Authentication</a:t>
            </a:r>
          </a:p>
          <a:p>
            <a:pPr lvl="1"/>
            <a:r>
              <a:rPr lang="en-US" altLang="ko-KR" sz="2400" dirty="0" smtClean="0"/>
              <a:t>Am I paying the right person? </a:t>
            </a:r>
            <a:r>
              <a:rPr lang="en-US" altLang="ko-KR" sz="2400" dirty="0"/>
              <a:t>Not some other impersonator? </a:t>
            </a:r>
            <a:endParaRPr lang="en-US" altLang="ko-KR" sz="2400" dirty="0" smtClean="0"/>
          </a:p>
          <a:p>
            <a:r>
              <a:rPr lang="en-US" altLang="ko-KR" sz="2400" dirty="0" smtClean="0"/>
              <a:t>Integrity</a:t>
            </a:r>
          </a:p>
          <a:p>
            <a:pPr lvl="1"/>
            <a:r>
              <a:rPr lang="en-US" altLang="ko-KR" sz="2400" dirty="0" smtClean="0"/>
              <a:t>Is the coin double-spent? </a:t>
            </a:r>
          </a:p>
          <a:p>
            <a:pPr lvl="1"/>
            <a:r>
              <a:rPr lang="en-US" altLang="ko-KR" sz="2400" dirty="0" smtClean="0"/>
              <a:t>Can an attacker reverse or change transactions</a:t>
            </a:r>
            <a:r>
              <a:rPr lang="en-US" altLang="ko-KR" sz="2400" dirty="0"/>
              <a:t>?</a:t>
            </a:r>
            <a:endParaRPr lang="en-US" altLang="ko-KR" sz="2400" dirty="0" smtClean="0"/>
          </a:p>
          <a:p>
            <a:r>
              <a:rPr lang="en-US" altLang="ko-KR" sz="2400" dirty="0" smtClean="0"/>
              <a:t>Availability</a:t>
            </a:r>
          </a:p>
          <a:p>
            <a:pPr lvl="1"/>
            <a:r>
              <a:rPr lang="en-US" altLang="ko-KR" sz="2400" dirty="0" smtClean="0"/>
              <a:t>Can I make a transaction anytime I want?</a:t>
            </a:r>
          </a:p>
          <a:p>
            <a:r>
              <a:rPr lang="en-US" altLang="ko-KR" sz="2400" dirty="0"/>
              <a:t>Confidentiality</a:t>
            </a:r>
          </a:p>
          <a:p>
            <a:pPr lvl="1"/>
            <a:r>
              <a:rPr lang="en-US" altLang="ko-KR" sz="2400" dirty="0" smtClean="0"/>
              <a:t>Are my transactions private? Anonymous? </a:t>
            </a:r>
          </a:p>
          <a:p>
            <a:r>
              <a:rPr lang="en-US" altLang="ko-KR" sz="2400" dirty="0" smtClean="0"/>
              <a:t>Consensus (consideration for distributed systems)</a:t>
            </a:r>
            <a:endParaRPr lang="en-US" altLang="ko-KR" sz="2400" dirty="0"/>
          </a:p>
          <a:p>
            <a:pPr lvl="1"/>
            <a:r>
              <a:rPr lang="en-US" altLang="ko-KR" sz="2400" dirty="0" smtClean="0"/>
              <a:t>How can P2P network entities agree on the validity and unique evolution of the transactions?</a:t>
            </a:r>
          </a:p>
          <a:p>
            <a:pPr lvl="1"/>
            <a:endParaRPr lang="en-US" altLang="ko-KR" sz="2400" dirty="0" smtClean="0"/>
          </a:p>
          <a:p>
            <a:pPr marL="0" indent="0">
              <a:buNone/>
            </a:pPr>
            <a:endParaRPr lang="en-US" altLang="ko-KR" sz="2400" dirty="0" smtClean="0"/>
          </a:p>
          <a:p>
            <a:endParaRPr lang="ko-KR" altLang="en-US" sz="2400" dirty="0"/>
          </a:p>
        </p:txBody>
      </p:sp>
    </p:spTree>
    <p:extLst>
      <p:ext uri="{BB962C8B-B14F-4D97-AF65-F5344CB8AC3E}">
        <p14:creationId xmlns:p14="http://schemas.microsoft.com/office/powerpoint/2010/main" val="17385900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sz="quarter" idx="1"/>
          </p:nvPr>
        </p:nvSpPr>
        <p:spPr>
          <a:xfrm>
            <a:off x="0" y="1268760"/>
            <a:ext cx="9144000" cy="5184576"/>
          </a:xfrm>
        </p:spPr>
        <p:txBody>
          <a:bodyPr>
            <a:noAutofit/>
          </a:bodyPr>
          <a:lstStyle/>
          <a:p>
            <a:r>
              <a:rPr lang="en-US" altLang="ko-KR" sz="2400" dirty="0" smtClean="0">
                <a:solidFill>
                  <a:srgbClr val="000000"/>
                </a:solidFill>
              </a:rPr>
              <a:t>Authentication </a:t>
            </a:r>
            <a:r>
              <a:rPr lang="en-US" altLang="ko-KR" sz="2400" dirty="0" smtClean="0">
                <a:solidFill>
                  <a:srgbClr val="000000"/>
                </a:solidFill>
                <a:sym typeface="Wingdings" panose="05000000000000000000" pitchFamily="2" charset="2"/>
              </a:rPr>
              <a:t> </a:t>
            </a:r>
            <a:r>
              <a:rPr lang="en-US" altLang="ko-KR" sz="2400" dirty="0" smtClean="0">
                <a:solidFill>
                  <a:srgbClr val="3366FF"/>
                </a:solidFill>
                <a:sym typeface="Wingdings" panose="05000000000000000000" pitchFamily="2" charset="2"/>
              </a:rPr>
              <a:t>Public Key Crypto: Digital Signatures</a:t>
            </a:r>
            <a:endParaRPr lang="en-US" altLang="ko-KR" sz="2400" dirty="0" smtClean="0">
              <a:solidFill>
                <a:srgbClr val="3366FF"/>
              </a:solidFill>
            </a:endParaRPr>
          </a:p>
          <a:p>
            <a:pPr lvl="1"/>
            <a:r>
              <a:rPr lang="en-US" altLang="ko-KR" sz="2400" dirty="0" smtClean="0">
                <a:solidFill>
                  <a:srgbClr val="000000"/>
                </a:solidFill>
              </a:rPr>
              <a:t>Am I paying the right person? </a:t>
            </a:r>
            <a:r>
              <a:rPr lang="en-US" altLang="ko-KR" sz="2400" dirty="0">
                <a:solidFill>
                  <a:srgbClr val="000000"/>
                </a:solidFill>
              </a:rPr>
              <a:t>Not some other impersonator? </a:t>
            </a:r>
            <a:endParaRPr lang="en-US" altLang="ko-KR" sz="2400" dirty="0" smtClean="0">
              <a:solidFill>
                <a:srgbClr val="000000"/>
              </a:solidFill>
            </a:endParaRPr>
          </a:p>
          <a:p>
            <a:r>
              <a:rPr lang="en-US" altLang="ko-KR" sz="2400" dirty="0" smtClean="0">
                <a:solidFill>
                  <a:srgbClr val="000000"/>
                </a:solidFill>
              </a:rPr>
              <a:t>Integrity </a:t>
            </a:r>
            <a:r>
              <a:rPr lang="en-US" altLang="ko-KR" sz="2400" dirty="0" smtClean="0">
                <a:solidFill>
                  <a:srgbClr val="000000"/>
                </a:solidFill>
                <a:sym typeface="Wingdings" panose="05000000000000000000" pitchFamily="2" charset="2"/>
              </a:rPr>
              <a:t>  </a:t>
            </a:r>
            <a:r>
              <a:rPr lang="en-US" altLang="ko-KR" sz="2400" dirty="0">
                <a:solidFill>
                  <a:srgbClr val="3366FF"/>
                </a:solidFill>
                <a:sym typeface="Wingdings" panose="05000000000000000000" pitchFamily="2" charset="2"/>
              </a:rPr>
              <a:t>Digital </a:t>
            </a:r>
            <a:r>
              <a:rPr lang="en-US" altLang="ko-KR" sz="2400" dirty="0" smtClean="0">
                <a:solidFill>
                  <a:srgbClr val="3366FF"/>
                </a:solidFill>
                <a:sym typeface="Wingdings" panose="05000000000000000000" pitchFamily="2" charset="2"/>
              </a:rPr>
              <a:t>Signatures and Cryptographic Hash</a:t>
            </a:r>
            <a:endParaRPr lang="en-US" altLang="ko-KR" sz="2400" dirty="0" smtClean="0">
              <a:solidFill>
                <a:srgbClr val="3366FF"/>
              </a:solidFill>
            </a:endParaRPr>
          </a:p>
          <a:p>
            <a:pPr lvl="1"/>
            <a:r>
              <a:rPr lang="en-US" altLang="ko-KR" sz="2400" dirty="0" smtClean="0">
                <a:solidFill>
                  <a:srgbClr val="000000"/>
                </a:solidFill>
              </a:rPr>
              <a:t>Is the coin double-spent? </a:t>
            </a:r>
          </a:p>
          <a:p>
            <a:pPr lvl="1"/>
            <a:r>
              <a:rPr lang="en-US" altLang="ko-KR" sz="2400" dirty="0" smtClean="0">
                <a:solidFill>
                  <a:srgbClr val="000000"/>
                </a:solidFill>
              </a:rPr>
              <a:t>Can an attacker reverse or change transactions</a:t>
            </a:r>
            <a:r>
              <a:rPr lang="en-US" altLang="ko-KR" sz="2400" dirty="0">
                <a:solidFill>
                  <a:srgbClr val="000000"/>
                </a:solidFill>
              </a:rPr>
              <a:t>?</a:t>
            </a:r>
            <a:endParaRPr lang="en-US" altLang="ko-KR" sz="2400" dirty="0" smtClean="0">
              <a:solidFill>
                <a:srgbClr val="000000"/>
              </a:solidFill>
            </a:endParaRPr>
          </a:p>
          <a:p>
            <a:r>
              <a:rPr lang="en-US" altLang="ko-KR" sz="2400" dirty="0" smtClean="0">
                <a:solidFill>
                  <a:srgbClr val="000000"/>
                </a:solidFill>
              </a:rPr>
              <a:t>Availability</a:t>
            </a:r>
            <a:r>
              <a:rPr lang="en-US" altLang="ko-KR" sz="2400" dirty="0">
                <a:solidFill>
                  <a:srgbClr val="000000"/>
                </a:solidFill>
                <a:sym typeface="Wingdings" panose="05000000000000000000" pitchFamily="2" charset="2"/>
              </a:rPr>
              <a:t>  </a:t>
            </a:r>
            <a:r>
              <a:rPr lang="en-US" altLang="ko-KR" sz="2400" dirty="0" smtClean="0">
                <a:solidFill>
                  <a:srgbClr val="3366FF"/>
                </a:solidFill>
                <a:sym typeface="Wingdings" panose="05000000000000000000" pitchFamily="2" charset="2"/>
              </a:rPr>
              <a:t>Broadcast messages to the P2P network</a:t>
            </a:r>
            <a:endParaRPr lang="en-US" altLang="ko-KR" sz="2400" dirty="0" smtClean="0">
              <a:solidFill>
                <a:srgbClr val="000000"/>
              </a:solidFill>
            </a:endParaRPr>
          </a:p>
          <a:p>
            <a:pPr lvl="1"/>
            <a:r>
              <a:rPr lang="en-US" altLang="ko-KR" sz="2400" dirty="0" smtClean="0">
                <a:solidFill>
                  <a:srgbClr val="000000"/>
                </a:solidFill>
              </a:rPr>
              <a:t>Can I make a transaction anytime I want?</a:t>
            </a:r>
          </a:p>
          <a:p>
            <a:r>
              <a:rPr lang="en-US" altLang="ko-KR" sz="2400" dirty="0" smtClean="0">
                <a:solidFill>
                  <a:srgbClr val="000000"/>
                </a:solidFill>
              </a:rPr>
              <a:t>Confidentiality</a:t>
            </a:r>
            <a:r>
              <a:rPr lang="en-US" altLang="ko-KR" sz="2400" dirty="0">
                <a:solidFill>
                  <a:srgbClr val="000000"/>
                </a:solidFill>
                <a:sym typeface="Wingdings" panose="05000000000000000000" pitchFamily="2" charset="2"/>
              </a:rPr>
              <a:t>  </a:t>
            </a:r>
            <a:r>
              <a:rPr lang="en-US" altLang="ko-KR" sz="2400" dirty="0" err="1" smtClean="0">
                <a:solidFill>
                  <a:srgbClr val="3366FF"/>
                </a:solidFill>
                <a:sym typeface="Wingdings" panose="05000000000000000000" pitchFamily="2" charset="2"/>
              </a:rPr>
              <a:t>Pseudonymity</a:t>
            </a:r>
            <a:endParaRPr lang="en-US" altLang="ko-KR" sz="2400" dirty="0">
              <a:solidFill>
                <a:srgbClr val="3366FF"/>
              </a:solidFill>
            </a:endParaRPr>
          </a:p>
          <a:p>
            <a:pPr lvl="1"/>
            <a:r>
              <a:rPr lang="en-US" altLang="ko-KR" sz="2400" dirty="0">
                <a:solidFill>
                  <a:srgbClr val="000000"/>
                </a:solidFill>
              </a:rPr>
              <a:t>Are my transactions private? Anonymous? </a:t>
            </a:r>
            <a:endParaRPr lang="en-US" altLang="ko-KR" sz="2400" dirty="0" smtClean="0">
              <a:solidFill>
                <a:srgbClr val="000000"/>
              </a:solidFill>
            </a:endParaRPr>
          </a:p>
          <a:p>
            <a:r>
              <a:rPr lang="en-US" altLang="ko-KR" sz="2400" dirty="0" smtClean="0"/>
              <a:t>Consensus</a:t>
            </a:r>
            <a:r>
              <a:rPr lang="en-US" altLang="ko-KR" sz="2400" dirty="0">
                <a:solidFill>
                  <a:srgbClr val="000000"/>
                </a:solidFill>
                <a:sym typeface="Wingdings" panose="05000000000000000000" pitchFamily="2" charset="2"/>
              </a:rPr>
              <a:t>  </a:t>
            </a:r>
            <a:r>
              <a:rPr lang="en-US" altLang="ko-KR" sz="2400" dirty="0" smtClean="0">
                <a:solidFill>
                  <a:srgbClr val="3366FF"/>
                </a:solidFill>
                <a:sym typeface="Wingdings" panose="05000000000000000000" pitchFamily="2" charset="2"/>
              </a:rPr>
              <a:t>Proof of Work and broadcasting to all nodes</a:t>
            </a:r>
            <a:endParaRPr lang="en-US" altLang="ko-KR" sz="2400" dirty="0"/>
          </a:p>
          <a:p>
            <a:pPr lvl="1"/>
            <a:r>
              <a:rPr lang="en-US" altLang="ko-KR" sz="2400" dirty="0"/>
              <a:t>How can P2P network entities agree on the validity and unique evolution of the transactions</a:t>
            </a:r>
            <a:r>
              <a:rPr lang="en-US" altLang="ko-KR" sz="2400" dirty="0" smtClean="0"/>
              <a:t>?</a:t>
            </a:r>
            <a:endParaRPr lang="en-US" altLang="ko-KR" sz="2400" dirty="0">
              <a:solidFill>
                <a:srgbClr val="000000"/>
              </a:solidFill>
            </a:endParaRPr>
          </a:p>
          <a:p>
            <a:endParaRPr lang="en-US" altLang="ko-KR" sz="2400" dirty="0" smtClean="0">
              <a:solidFill>
                <a:srgbClr val="000000"/>
              </a:solidFill>
            </a:endParaRPr>
          </a:p>
          <a:p>
            <a:endParaRPr lang="ko-KR" altLang="en-US" sz="2400" dirty="0">
              <a:solidFill>
                <a:srgbClr val="000000"/>
              </a:solidFill>
            </a:endParaRPr>
          </a:p>
        </p:txBody>
      </p:sp>
      <p:sp>
        <p:nvSpPr>
          <p:cNvPr id="5" name="제목 1"/>
          <p:cNvSpPr>
            <a:spLocks noGrp="1"/>
          </p:cNvSpPr>
          <p:nvPr>
            <p:ph type="title"/>
          </p:nvPr>
        </p:nvSpPr>
        <p:spPr>
          <a:xfrm>
            <a:off x="901650" y="312394"/>
            <a:ext cx="7270750" cy="688074"/>
          </a:xfrm>
          <a:noFill/>
          <a:ln w="9525">
            <a:noFill/>
            <a:miter lim="800000"/>
            <a:headEnd/>
            <a:tailEnd/>
          </a:ln>
        </p:spPr>
        <p:txBody>
          <a:bodyPr vert="horz" wrap="square" lIns="0" tIns="10860" rIns="0" bIns="0" numCol="1" rtlCol="0" anchor="ctr" anchorCtr="0" compatLnSpc="1">
            <a:prstTxWarp prst="textNoShape">
              <a:avLst/>
            </a:prstTxWarp>
            <a:spAutoFit/>
          </a:bodyPr>
          <a:lstStyle/>
          <a:p>
            <a:pPr marL="10860" algn="ctr">
              <a:spcBef>
                <a:spcPts val="86"/>
              </a:spcBef>
              <a:tabLst>
                <a:tab pos="1235842" algn="l"/>
              </a:tabLst>
            </a:pPr>
            <a:r>
              <a:rPr lang="en-US" altLang="ko-KR" dirty="0" smtClean="0"/>
              <a:t>Security considerations</a:t>
            </a:r>
            <a:endParaRPr lang="ko-KR" altLang="en-US" dirty="0"/>
          </a:p>
        </p:txBody>
      </p:sp>
    </p:spTree>
    <p:extLst>
      <p:ext uri="{BB962C8B-B14F-4D97-AF65-F5344CB8AC3E}">
        <p14:creationId xmlns:p14="http://schemas.microsoft.com/office/powerpoint/2010/main" val="2948497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l-GR" altLang="en-US" dirty="0" smtClean="0"/>
              <a:t>Ψηφιακή </a:t>
            </a:r>
            <a:r>
              <a:rPr lang="el-GR" altLang="en-US" dirty="0"/>
              <a:t>Δ</a:t>
            </a:r>
            <a:r>
              <a:rPr lang="el-GR" altLang="en-US" dirty="0" smtClean="0"/>
              <a:t>ιακυβέρνηση</a:t>
            </a:r>
          </a:p>
        </p:txBody>
      </p:sp>
      <p:sp>
        <p:nvSpPr>
          <p:cNvPr id="7171" name="Rectangle 3"/>
          <p:cNvSpPr>
            <a:spLocks noGrp="1" noChangeArrowheads="1"/>
          </p:cNvSpPr>
          <p:nvPr>
            <p:ph type="body" idx="1"/>
          </p:nvPr>
        </p:nvSpPr>
        <p:spPr/>
        <p:txBody>
          <a:bodyPr/>
          <a:lstStyle/>
          <a:p>
            <a:pPr marL="0" indent="0" eaLnBrk="1" hangingPunct="1">
              <a:buNone/>
            </a:pPr>
            <a:r>
              <a:rPr lang="el-GR" altLang="en-US" dirty="0" smtClean="0"/>
              <a:t>Σύμφωνα με τον επίσημο ορισμό της ΕΕ είναι:</a:t>
            </a:r>
          </a:p>
          <a:p>
            <a:pPr eaLnBrk="1" hangingPunct="1"/>
            <a:r>
              <a:rPr lang="el-GR" altLang="en-US" dirty="0" smtClean="0"/>
              <a:t>Η χρήση των τεχνολογιών της πληροφορικής και των τηλεπικοινωνιών στη δημόσια διοίκηση σε συνδυασμό με οργανωτικές αλλαγές και νέες δεξιότητες του προσωπικού, με σκοπό τη βελτίωση της εξυπηρέτησης του κοινού, την ενδυνάμωση της δημοκρατίας και την υποστήριξη των δημόσιων πολιτικών</a:t>
            </a:r>
            <a:r>
              <a:rPr lang="en-US" altLang="en-US" dirty="0" smtClean="0"/>
              <a:t>.</a:t>
            </a:r>
            <a:r>
              <a:rPr lang="el-GR" altLang="en-US" dirty="0" smtClean="0"/>
              <a:t> </a:t>
            </a:r>
          </a:p>
        </p:txBody>
      </p:sp>
    </p:spTree>
    <p:extLst>
      <p:ext uri="{BB962C8B-B14F-4D97-AF65-F5344CB8AC3E}">
        <p14:creationId xmlns:p14="http://schemas.microsoft.com/office/powerpoint/2010/main" val="23935089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85800" y="-27384"/>
            <a:ext cx="8062664" cy="1224136"/>
          </a:xfrm>
        </p:spPr>
        <p:txBody>
          <a:bodyPr/>
          <a:lstStyle/>
          <a:p>
            <a:pPr algn="ctr"/>
            <a:r>
              <a:rPr lang="en-US" altLang="ko-KR" sz="3600" dirty="0" smtClean="0">
                <a:sym typeface="Wingdings" panose="05000000000000000000" pitchFamily="2" charset="2"/>
              </a:rPr>
              <a:t>Main security ingredients:</a:t>
            </a:r>
            <a:br>
              <a:rPr lang="en-US" altLang="ko-KR" sz="3600" dirty="0" smtClean="0">
                <a:sym typeface="Wingdings" panose="05000000000000000000" pitchFamily="2" charset="2"/>
              </a:rPr>
            </a:br>
            <a:r>
              <a:rPr lang="en-US" altLang="ko-KR" sz="3600" dirty="0" smtClean="0">
                <a:sym typeface="Wingdings" panose="05000000000000000000" pitchFamily="2" charset="2"/>
              </a:rPr>
              <a:t>Public </a:t>
            </a:r>
            <a:r>
              <a:rPr lang="en-US" altLang="ko-KR" sz="3600" dirty="0">
                <a:sym typeface="Wingdings" panose="05000000000000000000" pitchFamily="2" charset="2"/>
              </a:rPr>
              <a:t>Key </a:t>
            </a:r>
            <a:r>
              <a:rPr lang="en-US" altLang="ko-KR" sz="3600" dirty="0" smtClean="0">
                <a:sym typeface="Wingdings" panose="05000000000000000000" pitchFamily="2" charset="2"/>
              </a:rPr>
              <a:t>Crypto – Encryption</a:t>
            </a:r>
            <a:endParaRPr lang="ko-KR" altLang="en-US" sz="3600" dirty="0"/>
          </a:p>
        </p:txBody>
      </p:sp>
      <p:sp>
        <p:nvSpPr>
          <p:cNvPr id="3" name="내용 개체 틀 2"/>
          <p:cNvSpPr>
            <a:spLocks noGrp="1"/>
          </p:cNvSpPr>
          <p:nvPr>
            <p:ph sz="quarter" idx="1"/>
          </p:nvPr>
        </p:nvSpPr>
        <p:spPr>
          <a:xfrm>
            <a:off x="323528" y="1340768"/>
            <a:ext cx="8134672" cy="4536157"/>
          </a:xfrm>
        </p:spPr>
        <p:txBody>
          <a:bodyPr/>
          <a:lstStyle/>
          <a:p>
            <a:r>
              <a:rPr lang="en-US" altLang="ko-KR" dirty="0" smtClean="0"/>
              <a:t>Key pair: public key and private key</a:t>
            </a:r>
            <a:endParaRPr lang="ko-KR" altLang="en-US" dirty="0"/>
          </a:p>
        </p:txBody>
      </p:sp>
      <p:pic>
        <p:nvPicPr>
          <p:cNvPr id="5" name="Picture 2" descr="http://upload.wikimedia.org/wikipedia/commons/thumb/3/32/Public-key-crypto-1.svg/250px-Public-key-crypto-1.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564904"/>
            <a:ext cx="1929261" cy="2572347"/>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http://i.msdn.microsoft.com/dynimg/IC15506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2262" y="2163670"/>
            <a:ext cx="3794074" cy="337251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769955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4855833" y="3161011"/>
            <a:ext cx="3326561" cy="10591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sz="2100"/>
          </a:p>
        </p:txBody>
      </p:sp>
      <p:sp>
        <p:nvSpPr>
          <p:cNvPr id="3" name="내용 개체 틀 2"/>
          <p:cNvSpPr>
            <a:spLocks noGrp="1"/>
          </p:cNvSpPr>
          <p:nvPr>
            <p:ph sz="quarter" idx="1"/>
          </p:nvPr>
        </p:nvSpPr>
        <p:spPr>
          <a:xfrm>
            <a:off x="107504" y="1268760"/>
            <a:ext cx="9036496" cy="4608165"/>
          </a:xfrm>
        </p:spPr>
        <p:txBody>
          <a:bodyPr>
            <a:normAutofit/>
          </a:bodyPr>
          <a:lstStyle/>
          <a:p>
            <a:r>
              <a:rPr lang="en-US" altLang="ko-KR" sz="2400" dirty="0"/>
              <a:t>First, create a message digest using a cryptographic hash</a:t>
            </a:r>
          </a:p>
          <a:p>
            <a:r>
              <a:rPr lang="en-US" altLang="ko-KR" sz="2400" dirty="0"/>
              <a:t>Then, encrypt the message digest with your private key</a:t>
            </a:r>
            <a:endParaRPr lang="ko-KR" altLang="en-US" sz="2400" dirty="0"/>
          </a:p>
        </p:txBody>
      </p:sp>
      <p:pic>
        <p:nvPicPr>
          <p:cNvPr id="2050" name="Picture 2" descr="http://i.msdn.microsoft.com/dynimg/IC11549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04864"/>
            <a:ext cx="3168352" cy="373325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직사각형 3"/>
          <p:cNvSpPr/>
          <p:nvPr/>
        </p:nvSpPr>
        <p:spPr>
          <a:xfrm>
            <a:off x="4848899" y="3162454"/>
            <a:ext cx="1407758" cy="338554"/>
          </a:xfrm>
          <a:prstGeom prst="rect">
            <a:avLst/>
          </a:prstGeom>
        </p:spPr>
        <p:txBody>
          <a:bodyPr wrap="none">
            <a:spAutoFit/>
          </a:bodyPr>
          <a:lstStyle/>
          <a:p>
            <a:r>
              <a:rPr lang="en-US" altLang="ko-KR" sz="1600" dirty="0">
                <a:solidFill>
                  <a:srgbClr val="FF0000"/>
                </a:solidFill>
              </a:rPr>
              <a:t>Authentication</a:t>
            </a:r>
            <a:endParaRPr lang="ko-KR" altLang="en-US" sz="1600" dirty="0"/>
          </a:p>
        </p:txBody>
      </p:sp>
      <p:sp>
        <p:nvSpPr>
          <p:cNvPr id="5" name="직사각형 4"/>
          <p:cNvSpPr/>
          <p:nvPr/>
        </p:nvSpPr>
        <p:spPr>
          <a:xfrm>
            <a:off x="5929019" y="3522494"/>
            <a:ext cx="946093" cy="338554"/>
          </a:xfrm>
          <a:prstGeom prst="rect">
            <a:avLst/>
          </a:prstGeom>
        </p:spPr>
        <p:txBody>
          <a:bodyPr wrap="none">
            <a:spAutoFit/>
          </a:bodyPr>
          <a:lstStyle/>
          <a:p>
            <a:r>
              <a:rPr lang="en-US" altLang="ko-KR" sz="1600" dirty="0">
                <a:solidFill>
                  <a:srgbClr val="FF0000"/>
                </a:solidFill>
              </a:rPr>
              <a:t>Integrity </a:t>
            </a:r>
            <a:endParaRPr lang="ko-KR" altLang="en-US" sz="1600" dirty="0"/>
          </a:p>
        </p:txBody>
      </p:sp>
      <p:sp>
        <p:nvSpPr>
          <p:cNvPr id="8" name="직사각형 7"/>
          <p:cNvSpPr/>
          <p:nvPr/>
        </p:nvSpPr>
        <p:spPr>
          <a:xfrm>
            <a:off x="6649099" y="3882534"/>
            <a:ext cx="1595309" cy="338554"/>
          </a:xfrm>
          <a:prstGeom prst="rect">
            <a:avLst/>
          </a:prstGeom>
        </p:spPr>
        <p:txBody>
          <a:bodyPr wrap="none">
            <a:spAutoFit/>
          </a:bodyPr>
          <a:lstStyle/>
          <a:p>
            <a:r>
              <a:rPr lang="en-US" altLang="ko-KR" sz="1600" dirty="0">
                <a:solidFill>
                  <a:srgbClr val="FF0000"/>
                </a:solidFill>
              </a:rPr>
              <a:t>Non-repudiation </a:t>
            </a:r>
            <a:endParaRPr lang="ko-KR" altLang="en-US" sz="1600" dirty="0">
              <a:solidFill>
                <a:srgbClr val="FF0000"/>
              </a:solidFill>
            </a:endParaRPr>
          </a:p>
        </p:txBody>
      </p:sp>
      <p:sp>
        <p:nvSpPr>
          <p:cNvPr id="10" name="제목 1"/>
          <p:cNvSpPr>
            <a:spLocks noGrp="1"/>
          </p:cNvSpPr>
          <p:nvPr>
            <p:ph type="title"/>
          </p:nvPr>
        </p:nvSpPr>
        <p:spPr>
          <a:xfrm>
            <a:off x="685800" y="-27384"/>
            <a:ext cx="8062664" cy="1224136"/>
          </a:xfrm>
        </p:spPr>
        <p:txBody>
          <a:bodyPr/>
          <a:lstStyle/>
          <a:p>
            <a:pPr algn="ctr"/>
            <a:r>
              <a:rPr lang="en-US" altLang="ko-KR" sz="3600" dirty="0" smtClean="0">
                <a:sym typeface="Wingdings" panose="05000000000000000000" pitchFamily="2" charset="2"/>
              </a:rPr>
              <a:t>Main security ingredients:</a:t>
            </a:r>
            <a:br>
              <a:rPr lang="en-US" altLang="ko-KR" sz="3600" dirty="0" smtClean="0">
                <a:sym typeface="Wingdings" panose="05000000000000000000" pitchFamily="2" charset="2"/>
              </a:rPr>
            </a:br>
            <a:r>
              <a:rPr lang="en-US" altLang="ko-KR" sz="3600" dirty="0" smtClean="0">
                <a:sym typeface="Wingdings" panose="05000000000000000000" pitchFamily="2" charset="2"/>
              </a:rPr>
              <a:t>Public </a:t>
            </a:r>
            <a:r>
              <a:rPr lang="en-US" altLang="ko-KR" sz="3600" dirty="0">
                <a:sym typeface="Wingdings" panose="05000000000000000000" pitchFamily="2" charset="2"/>
              </a:rPr>
              <a:t>Key </a:t>
            </a:r>
            <a:r>
              <a:rPr lang="en-US" altLang="ko-KR" sz="3600" dirty="0" smtClean="0">
                <a:sym typeface="Wingdings" panose="05000000000000000000" pitchFamily="2" charset="2"/>
              </a:rPr>
              <a:t>Crypto – Digital Signatures</a:t>
            </a:r>
            <a:endParaRPr lang="ko-KR" altLang="en-US" sz="3600" dirty="0"/>
          </a:p>
        </p:txBody>
      </p:sp>
    </p:spTree>
    <p:extLst>
      <p:ext uri="{BB962C8B-B14F-4D97-AF65-F5344CB8AC3E}">
        <p14:creationId xmlns:p14="http://schemas.microsoft.com/office/powerpoint/2010/main" val="11128077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6"/>
          <p:cNvSpPr>
            <a:spLocks noGrp="1" noChangeArrowheads="1"/>
          </p:cNvSpPr>
          <p:nvPr>
            <p:ph type="sldNum" sz="quarter" idx="429496729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7BB5434B-2EF1-4F3A-8CA5-97B8CCD75050}" type="slidenum">
              <a:rPr lang="en-US" altLang="ko-KR" sz="1050">
                <a:solidFill>
                  <a:schemeClr val="tx2"/>
                </a:solidFill>
              </a:rPr>
              <a:pPr/>
              <a:t>42</a:t>
            </a:fld>
            <a:endParaRPr lang="en-US" altLang="ko-KR" sz="1050">
              <a:solidFill>
                <a:schemeClr val="tx2"/>
              </a:solidFill>
            </a:endParaRPr>
          </a:p>
        </p:txBody>
      </p:sp>
      <p:sp>
        <p:nvSpPr>
          <p:cNvPr id="178181" name="Rectangle 3"/>
          <p:cNvSpPr>
            <a:spLocks noGrp="1" noChangeArrowheads="1"/>
          </p:cNvSpPr>
          <p:nvPr>
            <p:ph type="body" idx="1"/>
          </p:nvPr>
        </p:nvSpPr>
        <p:spPr>
          <a:xfrm>
            <a:off x="323528" y="1412776"/>
            <a:ext cx="7488833" cy="2514600"/>
          </a:xfrm>
        </p:spPr>
        <p:txBody>
          <a:bodyPr>
            <a:normAutofit fontScale="77500" lnSpcReduction="20000"/>
          </a:bodyPr>
          <a:lstStyle/>
          <a:p>
            <a:pPr eaLnBrk="1" hangingPunct="1">
              <a:lnSpc>
                <a:spcPct val="120000"/>
              </a:lnSpc>
              <a:spcBef>
                <a:spcPts val="600"/>
              </a:spcBef>
              <a:spcAft>
                <a:spcPts val="600"/>
              </a:spcAft>
            </a:pPr>
            <a:r>
              <a:rPr lang="en-US" altLang="ko-KR" sz="3500" dirty="0">
                <a:ea typeface="ＭＳ Ｐゴシック" panose="020B0600070205080204" pitchFamily="34" charset="-128"/>
              </a:rPr>
              <a:t>Consistent: hash(</a:t>
            </a:r>
            <a:r>
              <a:rPr lang="en-US" altLang="ko-KR" sz="3500" i="1" dirty="0">
                <a:ea typeface="ＭＳ Ｐゴシック" panose="020B0600070205080204" pitchFamily="34" charset="-128"/>
              </a:rPr>
              <a:t>X</a:t>
            </a:r>
            <a:r>
              <a:rPr lang="en-US" altLang="ko-KR" sz="3500" dirty="0">
                <a:ea typeface="ＭＳ Ｐゴシック" panose="020B0600070205080204" pitchFamily="34" charset="-128"/>
              </a:rPr>
              <a:t>) always yields same result</a:t>
            </a:r>
          </a:p>
          <a:p>
            <a:pPr eaLnBrk="1" hangingPunct="1">
              <a:lnSpc>
                <a:spcPct val="120000"/>
              </a:lnSpc>
              <a:spcBef>
                <a:spcPts val="600"/>
              </a:spcBef>
              <a:spcAft>
                <a:spcPts val="600"/>
              </a:spcAft>
            </a:pPr>
            <a:r>
              <a:rPr lang="en-US" altLang="ko-KR" sz="3500" dirty="0">
                <a:ea typeface="ＭＳ Ｐゴシック" panose="020B0600070205080204" pitchFamily="34" charset="-128"/>
              </a:rPr>
              <a:t>One-way: given </a:t>
            </a:r>
            <a:r>
              <a:rPr lang="en-US" altLang="ko-KR" sz="3500" i="1" dirty="0">
                <a:ea typeface="ＭＳ Ｐゴシック" panose="020B0600070205080204" pitchFamily="34" charset="-128"/>
              </a:rPr>
              <a:t>Y</a:t>
            </a:r>
            <a:r>
              <a:rPr lang="en-US" altLang="ko-KR" sz="3500" dirty="0">
                <a:ea typeface="ＭＳ Ｐゴシック" panose="020B0600070205080204" pitchFamily="34" charset="-128"/>
              </a:rPr>
              <a:t>, hard to</a:t>
            </a:r>
            <a:r>
              <a:rPr lang="en-US" altLang="ja-JP" sz="3500" dirty="0">
                <a:ea typeface="ＭＳ Ｐゴシック" panose="020B0600070205080204" pitchFamily="34" charset="-128"/>
              </a:rPr>
              <a:t> find </a:t>
            </a:r>
            <a:r>
              <a:rPr lang="en-US" altLang="ja-JP" sz="3500" i="1" dirty="0">
                <a:ea typeface="ＭＳ Ｐゴシック" panose="020B0600070205080204" pitchFamily="34" charset="-128"/>
              </a:rPr>
              <a:t>X</a:t>
            </a:r>
            <a:r>
              <a:rPr lang="en-US" altLang="ja-JP" sz="3500" dirty="0">
                <a:ea typeface="ＭＳ Ｐゴシック" panose="020B0600070205080204" pitchFamily="34" charset="-128"/>
              </a:rPr>
              <a:t> </a:t>
            </a:r>
            <a:r>
              <a:rPr lang="en-US" altLang="ja-JP" sz="3500" dirty="0" err="1">
                <a:ea typeface="ＭＳ Ｐゴシック" panose="020B0600070205080204" pitchFamily="34" charset="-128"/>
              </a:rPr>
              <a:t>s.t.</a:t>
            </a:r>
            <a:r>
              <a:rPr lang="en-US" altLang="ja-JP" sz="3500" dirty="0">
                <a:ea typeface="ＭＳ Ｐゴシック" panose="020B0600070205080204" pitchFamily="34" charset="-128"/>
              </a:rPr>
              <a:t> hash(</a:t>
            </a:r>
            <a:r>
              <a:rPr lang="en-US" altLang="ja-JP" sz="3500" i="1" dirty="0">
                <a:ea typeface="ＭＳ Ｐゴシック" panose="020B0600070205080204" pitchFamily="34" charset="-128"/>
              </a:rPr>
              <a:t>X</a:t>
            </a:r>
            <a:r>
              <a:rPr lang="en-US" altLang="ja-JP" sz="3500" dirty="0">
                <a:ea typeface="ＭＳ Ｐゴシック" panose="020B0600070205080204" pitchFamily="34" charset="-128"/>
              </a:rPr>
              <a:t>) = </a:t>
            </a:r>
            <a:r>
              <a:rPr lang="en-US" altLang="ja-JP" sz="3500" i="1" dirty="0">
                <a:ea typeface="ＭＳ Ｐゴシック" panose="020B0600070205080204" pitchFamily="34" charset="-128"/>
              </a:rPr>
              <a:t>Y</a:t>
            </a:r>
            <a:r>
              <a:rPr lang="en-US" altLang="ja-JP" sz="3500" dirty="0">
                <a:ea typeface="ＭＳ Ｐゴシック" panose="020B0600070205080204" pitchFamily="34" charset="-128"/>
              </a:rPr>
              <a:t> </a:t>
            </a:r>
          </a:p>
          <a:p>
            <a:pPr eaLnBrk="1" hangingPunct="1">
              <a:lnSpc>
                <a:spcPct val="120000"/>
              </a:lnSpc>
              <a:spcBef>
                <a:spcPts val="600"/>
              </a:spcBef>
              <a:spcAft>
                <a:spcPts val="600"/>
              </a:spcAft>
            </a:pPr>
            <a:r>
              <a:rPr lang="en-US" altLang="ko-KR" sz="3500" dirty="0">
                <a:ea typeface="ＭＳ Ｐゴシック" panose="020B0600070205080204" pitchFamily="34" charset="-128"/>
              </a:rPr>
              <a:t>Collision resistant: given hash(</a:t>
            </a:r>
            <a:r>
              <a:rPr lang="en-US" altLang="ko-KR" sz="3500" i="1" dirty="0">
                <a:ea typeface="ＭＳ Ｐゴシック" panose="020B0600070205080204" pitchFamily="34" charset="-128"/>
              </a:rPr>
              <a:t>W</a:t>
            </a:r>
            <a:r>
              <a:rPr lang="en-US" altLang="ko-KR" sz="3500" dirty="0">
                <a:ea typeface="ＭＳ Ｐゴシック" panose="020B0600070205080204" pitchFamily="34" charset="-128"/>
              </a:rPr>
              <a:t>) = </a:t>
            </a:r>
            <a:r>
              <a:rPr lang="en-US" altLang="ko-KR" sz="3500" i="1" dirty="0">
                <a:ea typeface="ＭＳ Ｐゴシック" panose="020B0600070205080204" pitchFamily="34" charset="-128"/>
              </a:rPr>
              <a:t>Z</a:t>
            </a:r>
            <a:r>
              <a:rPr lang="en-US" altLang="ko-KR" sz="3500" dirty="0">
                <a:ea typeface="ＭＳ Ｐゴシック" panose="020B0600070205080204" pitchFamily="34" charset="-128"/>
              </a:rPr>
              <a:t>, hard to</a:t>
            </a:r>
            <a:r>
              <a:rPr lang="en-US" altLang="ja-JP" sz="3500" dirty="0">
                <a:ea typeface="ＭＳ Ｐゴシック" panose="020B0600070205080204" pitchFamily="34" charset="-128"/>
              </a:rPr>
              <a:t> find X such that hash(</a:t>
            </a:r>
            <a:r>
              <a:rPr lang="en-US" altLang="ja-JP" sz="3500" i="1" dirty="0">
                <a:ea typeface="ＭＳ Ｐゴシック" panose="020B0600070205080204" pitchFamily="34" charset="-128"/>
              </a:rPr>
              <a:t>X</a:t>
            </a:r>
            <a:r>
              <a:rPr lang="en-US" altLang="ja-JP" sz="3500" dirty="0">
                <a:ea typeface="ＭＳ Ｐゴシック" panose="020B0600070205080204" pitchFamily="34" charset="-128"/>
              </a:rPr>
              <a:t>) = </a:t>
            </a:r>
            <a:r>
              <a:rPr lang="en-US" altLang="ja-JP" sz="3500" i="1" dirty="0" smtClean="0">
                <a:ea typeface="ＭＳ Ｐゴシック" panose="020B0600070205080204" pitchFamily="34" charset="-128"/>
              </a:rPr>
              <a:t>Z</a:t>
            </a:r>
            <a:endParaRPr lang="en-US" altLang="ja-JP" sz="3500" i="1" dirty="0">
              <a:ea typeface="ＭＳ Ｐゴシック" panose="020B0600070205080204" pitchFamily="34" charset="-128"/>
            </a:endParaRPr>
          </a:p>
          <a:p>
            <a:pPr lvl="1" eaLnBrk="1" hangingPunct="1">
              <a:lnSpc>
                <a:spcPct val="90000"/>
              </a:lnSpc>
              <a:buFont typeface="Wingdings" panose="05000000000000000000" pitchFamily="2" charset="2"/>
              <a:buNone/>
            </a:pPr>
            <a:endParaRPr lang="en-US" altLang="ko-KR" sz="2100" dirty="0">
              <a:ea typeface="ＭＳ Ｐゴシック" panose="020B0600070205080204" pitchFamily="34" charset="-128"/>
            </a:endParaRPr>
          </a:p>
        </p:txBody>
      </p:sp>
      <p:sp>
        <p:nvSpPr>
          <p:cNvPr id="178182" name="AutoShape 4"/>
          <p:cNvSpPr>
            <a:spLocks noChangeArrowheads="1"/>
          </p:cNvSpPr>
          <p:nvPr/>
        </p:nvSpPr>
        <p:spPr bwMode="auto">
          <a:xfrm rot="-5400000">
            <a:off x="4327946" y="4168742"/>
            <a:ext cx="857250" cy="9429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vert="eaVert"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ko-KR" sz="1500" dirty="0"/>
              <a:t>Hash </a:t>
            </a:r>
            <a:r>
              <a:rPr lang="en-US" altLang="ko-KR" sz="1500" dirty="0" err="1"/>
              <a:t>Fn</a:t>
            </a:r>
            <a:endParaRPr lang="en-US" altLang="ko-KR" sz="1500" dirty="0"/>
          </a:p>
        </p:txBody>
      </p:sp>
      <p:sp>
        <p:nvSpPr>
          <p:cNvPr id="178183" name="Rectangle 5"/>
          <p:cNvSpPr>
            <a:spLocks noChangeArrowheads="1"/>
          </p:cNvSpPr>
          <p:nvPr/>
        </p:nvSpPr>
        <p:spPr bwMode="auto">
          <a:xfrm>
            <a:off x="2013371" y="4497355"/>
            <a:ext cx="1757363" cy="285750"/>
          </a:xfrm>
          <a:prstGeom prst="rect">
            <a:avLst/>
          </a:prstGeom>
          <a:solidFill>
            <a:srgbClr val="FF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ko-KR" sz="1050" dirty="0"/>
              <a:t>Message of arbitrary length</a:t>
            </a:r>
          </a:p>
        </p:txBody>
      </p:sp>
      <p:sp>
        <p:nvSpPr>
          <p:cNvPr id="178184" name="Line 6"/>
          <p:cNvSpPr>
            <a:spLocks noChangeShapeType="1"/>
          </p:cNvSpPr>
          <p:nvPr/>
        </p:nvSpPr>
        <p:spPr bwMode="auto">
          <a:xfrm>
            <a:off x="3856459" y="4668805"/>
            <a:ext cx="300038"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ko-KR" altLang="en-US" sz="2100"/>
          </a:p>
        </p:txBody>
      </p:sp>
      <p:sp>
        <p:nvSpPr>
          <p:cNvPr id="178185" name="Line 7"/>
          <p:cNvSpPr>
            <a:spLocks noChangeShapeType="1"/>
          </p:cNvSpPr>
          <p:nvPr/>
        </p:nvSpPr>
        <p:spPr bwMode="auto">
          <a:xfrm>
            <a:off x="5313784" y="4668805"/>
            <a:ext cx="3429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ko-KR" altLang="en-US" sz="2100"/>
          </a:p>
        </p:txBody>
      </p:sp>
      <p:sp>
        <p:nvSpPr>
          <p:cNvPr id="178186" name="Rectangle 8"/>
          <p:cNvSpPr>
            <a:spLocks noChangeArrowheads="1"/>
          </p:cNvSpPr>
          <p:nvPr/>
        </p:nvSpPr>
        <p:spPr bwMode="auto">
          <a:xfrm>
            <a:off x="5796136" y="4365104"/>
            <a:ext cx="861244" cy="547159"/>
          </a:xfrm>
          <a:prstGeom prst="rect">
            <a:avLst/>
          </a:prstGeom>
          <a:solidFill>
            <a:srgbClr val="33CCCC"/>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ko-KR" sz="1200" dirty="0"/>
              <a:t>Fixed Size </a:t>
            </a:r>
          </a:p>
          <a:p>
            <a:pPr algn="ctr"/>
            <a:r>
              <a:rPr lang="en-US" altLang="ko-KR" sz="1200" dirty="0"/>
              <a:t>Hash</a:t>
            </a:r>
          </a:p>
        </p:txBody>
      </p:sp>
      <p:sp>
        <p:nvSpPr>
          <p:cNvPr id="11" name="제목 1"/>
          <p:cNvSpPr>
            <a:spLocks noGrp="1"/>
          </p:cNvSpPr>
          <p:nvPr>
            <p:ph type="title"/>
          </p:nvPr>
        </p:nvSpPr>
        <p:spPr>
          <a:xfrm>
            <a:off x="685800" y="-27384"/>
            <a:ext cx="8062664" cy="1224136"/>
          </a:xfrm>
        </p:spPr>
        <p:txBody>
          <a:bodyPr/>
          <a:lstStyle/>
          <a:p>
            <a:pPr algn="ctr"/>
            <a:r>
              <a:rPr lang="en-US" altLang="ko-KR" sz="3600" dirty="0" smtClean="0">
                <a:sym typeface="Wingdings" panose="05000000000000000000" pitchFamily="2" charset="2"/>
              </a:rPr>
              <a:t>Main security ingredients:</a:t>
            </a:r>
            <a:br>
              <a:rPr lang="en-US" altLang="ko-KR" sz="3600" dirty="0" smtClean="0">
                <a:sym typeface="Wingdings" panose="05000000000000000000" pitchFamily="2" charset="2"/>
              </a:rPr>
            </a:br>
            <a:r>
              <a:rPr lang="en-US" altLang="ko-KR" sz="3600" i="1" dirty="0" smtClean="0">
                <a:sym typeface="Wingdings" panose="05000000000000000000" pitchFamily="2" charset="2"/>
              </a:rPr>
              <a:t>Cryptographic</a:t>
            </a:r>
            <a:r>
              <a:rPr lang="en-US" altLang="ko-KR" sz="3600" dirty="0" smtClean="0">
                <a:sym typeface="Wingdings" panose="05000000000000000000" pitchFamily="2" charset="2"/>
              </a:rPr>
              <a:t> Hash Functions</a:t>
            </a:r>
            <a:endParaRPr lang="ko-KR" altLang="en-US" sz="3600" dirty="0"/>
          </a:p>
        </p:txBody>
      </p:sp>
    </p:spTree>
    <p:extLst>
      <p:ext uri="{BB962C8B-B14F-4D97-AF65-F5344CB8AC3E}">
        <p14:creationId xmlns:p14="http://schemas.microsoft.com/office/powerpoint/2010/main" val="3524229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6"/>
          <p:cNvSpPr>
            <a:spLocks noGrp="1" noChangeArrowheads="1"/>
          </p:cNvSpPr>
          <p:nvPr>
            <p:ph type="sldNum" sz="quarter" idx="429496729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7BB5434B-2EF1-4F3A-8CA5-97B8CCD75050}" type="slidenum">
              <a:rPr lang="en-US" altLang="ko-KR" sz="1050">
                <a:solidFill>
                  <a:schemeClr val="tx2"/>
                </a:solidFill>
              </a:rPr>
              <a:pPr/>
              <a:t>43</a:t>
            </a:fld>
            <a:endParaRPr lang="en-US" altLang="ko-KR" sz="1050">
              <a:solidFill>
                <a:schemeClr val="tx2"/>
              </a:solidFill>
            </a:endParaRPr>
          </a:p>
        </p:txBody>
      </p:sp>
      <p:sp>
        <p:nvSpPr>
          <p:cNvPr id="11" name="제목 1"/>
          <p:cNvSpPr>
            <a:spLocks noGrp="1"/>
          </p:cNvSpPr>
          <p:nvPr>
            <p:ph type="title"/>
          </p:nvPr>
        </p:nvSpPr>
        <p:spPr>
          <a:xfrm>
            <a:off x="0" y="-27384"/>
            <a:ext cx="9144000" cy="1224136"/>
          </a:xfrm>
        </p:spPr>
        <p:txBody>
          <a:bodyPr/>
          <a:lstStyle/>
          <a:p>
            <a:pPr algn="ctr"/>
            <a:r>
              <a:rPr lang="en-US" altLang="ko-KR" sz="2800" dirty="0" smtClean="0">
                <a:sym typeface="Wingdings" panose="05000000000000000000" pitchFamily="2" charset="2"/>
              </a:rPr>
              <a:t>Main security ingredients:</a:t>
            </a:r>
            <a:br>
              <a:rPr lang="en-US" altLang="ko-KR" sz="2800" dirty="0" smtClean="0">
                <a:sym typeface="Wingdings" panose="05000000000000000000" pitchFamily="2" charset="2"/>
              </a:rPr>
            </a:br>
            <a:r>
              <a:rPr lang="en-US" altLang="ko-KR" sz="2800" dirty="0" smtClean="0">
                <a:sym typeface="Wingdings" panose="05000000000000000000" pitchFamily="2" charset="2"/>
              </a:rPr>
              <a:t>the </a:t>
            </a:r>
            <a:r>
              <a:rPr lang="en-US" altLang="ko-KR" sz="2800" i="1" dirty="0" smtClean="0">
                <a:sym typeface="Wingdings" panose="05000000000000000000" pitchFamily="2" charset="2"/>
              </a:rPr>
              <a:t>immutable</a:t>
            </a:r>
            <a:r>
              <a:rPr lang="en-US" altLang="ko-KR" sz="2800" dirty="0" smtClean="0">
                <a:sym typeface="Wingdings" panose="05000000000000000000" pitchFamily="2" charset="2"/>
              </a:rPr>
              <a:t> </a:t>
            </a:r>
            <a:r>
              <a:rPr lang="en-US" altLang="ko-KR" sz="2800" dirty="0" err="1" smtClean="0">
                <a:sym typeface="Wingdings" panose="05000000000000000000" pitchFamily="2" charset="2"/>
              </a:rPr>
              <a:t>blockchain</a:t>
            </a:r>
            <a:r>
              <a:rPr lang="en-US" altLang="ko-KR" sz="2800" dirty="0" smtClean="0">
                <a:sym typeface="Wingdings" panose="05000000000000000000" pitchFamily="2" charset="2"/>
              </a:rPr>
              <a:t> and </a:t>
            </a:r>
            <a:r>
              <a:rPr lang="en-US" altLang="ko-KR" sz="2800" i="1" dirty="0" smtClean="0">
                <a:sym typeface="Wingdings" panose="05000000000000000000" pitchFamily="2" charset="2"/>
              </a:rPr>
              <a:t>global</a:t>
            </a:r>
            <a:r>
              <a:rPr lang="en-US" altLang="ko-KR" sz="2800" dirty="0" smtClean="0">
                <a:sym typeface="Wingdings" panose="05000000000000000000" pitchFamily="2" charset="2"/>
              </a:rPr>
              <a:t> consensus about its </a:t>
            </a:r>
            <a:r>
              <a:rPr lang="en-US" altLang="ko-KR" sz="2800" i="1" dirty="0" smtClean="0">
                <a:sym typeface="Wingdings" panose="05000000000000000000" pitchFamily="2" charset="2"/>
              </a:rPr>
              <a:t>valid</a:t>
            </a:r>
            <a:r>
              <a:rPr lang="en-US" altLang="ko-KR" sz="2800" dirty="0" smtClean="0">
                <a:sym typeface="Wingdings" panose="05000000000000000000" pitchFamily="2" charset="2"/>
              </a:rPr>
              <a:t> status</a:t>
            </a:r>
            <a:endParaRPr lang="ko-KR" alt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844824"/>
            <a:ext cx="7164288" cy="208101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8519" r="39722"/>
          <a:stretch/>
        </p:blipFill>
        <p:spPr>
          <a:xfrm>
            <a:off x="2267744" y="4077072"/>
            <a:ext cx="4133850" cy="2133600"/>
          </a:xfrm>
          <a:prstGeom prst="rect">
            <a:avLst/>
          </a:prstGeom>
        </p:spPr>
      </p:pic>
    </p:spTree>
    <p:extLst>
      <p:ext uri="{BB962C8B-B14F-4D97-AF65-F5344CB8AC3E}">
        <p14:creationId xmlns:p14="http://schemas.microsoft.com/office/powerpoint/2010/main" val="42282619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9632" y="332656"/>
            <a:ext cx="6088373" cy="688074"/>
          </a:xfrm>
          <a:prstGeom prst="rect">
            <a:avLst/>
          </a:prstGeom>
          <a:noFill/>
          <a:ln w="9525">
            <a:noFill/>
            <a:miter lim="800000"/>
            <a:headEnd/>
            <a:tailEnd/>
          </a:ln>
        </p:spPr>
        <p:txBody>
          <a:bodyPr vert="horz" wrap="square" lIns="0" tIns="10860" rIns="0" bIns="0" numCol="1" rtlCol="0" anchor="ctr" anchorCtr="0" compatLnSpc="1">
            <a:prstTxWarp prst="textNoShape">
              <a:avLst/>
            </a:prstTxWarp>
            <a:spAutoFit/>
          </a:bodyPr>
          <a:lstStyle/>
          <a:p>
            <a:pPr marL="10860" algn="ctr">
              <a:spcBef>
                <a:spcPts val="86"/>
              </a:spcBef>
              <a:tabLst>
                <a:tab pos="1235842" algn="l"/>
              </a:tabLst>
            </a:pPr>
            <a:r>
              <a:rPr dirty="0"/>
              <a:t>Blockchain Concepts</a:t>
            </a:r>
          </a:p>
        </p:txBody>
      </p:sp>
      <p:sp>
        <p:nvSpPr>
          <p:cNvPr id="3" name="object 3"/>
          <p:cNvSpPr txBox="1"/>
          <p:nvPr/>
        </p:nvSpPr>
        <p:spPr>
          <a:xfrm>
            <a:off x="107504" y="1151974"/>
            <a:ext cx="9036496" cy="5373370"/>
          </a:xfrm>
          <a:prstGeom prst="rect">
            <a:avLst/>
          </a:prstGeom>
        </p:spPr>
        <p:txBody>
          <a:bodyPr vert="horz" wrap="square" lIns="0" tIns="33123" rIns="0" bIns="0" rtlCol="0">
            <a:spAutoFit/>
          </a:bodyPr>
          <a:lstStyle/>
          <a:p>
            <a:pPr marL="304074" indent="-293214">
              <a:spcBef>
                <a:spcPts val="261"/>
              </a:spcBef>
              <a:buClr>
                <a:srgbClr val="FF6600"/>
              </a:buClr>
              <a:buChar char="•"/>
              <a:tabLst>
                <a:tab pos="303531" algn="l"/>
                <a:tab pos="304074" algn="l"/>
              </a:tabLst>
            </a:pPr>
            <a:r>
              <a:rPr sz="2400" spc="-4" dirty="0">
                <a:solidFill>
                  <a:srgbClr val="0033CC"/>
                </a:solidFill>
                <a:latin typeface="Tahoma"/>
                <a:cs typeface="Tahoma"/>
              </a:rPr>
              <a:t>Blockchain</a:t>
            </a:r>
            <a:endParaRPr sz="2400" dirty="0">
              <a:latin typeface="Tahoma"/>
              <a:cs typeface="Tahoma"/>
            </a:endParaRPr>
          </a:p>
          <a:p>
            <a:pPr marL="640183" marR="406698" lvl="1" indent="-238915">
              <a:spcBef>
                <a:spcPts val="470"/>
              </a:spcBef>
              <a:buClr>
                <a:srgbClr val="333399"/>
              </a:buClr>
              <a:buChar char="•"/>
              <a:tabLst>
                <a:tab pos="645613" algn="l"/>
                <a:tab pos="646156" algn="l"/>
              </a:tabLst>
            </a:pPr>
            <a:r>
              <a:rPr sz="2400" dirty="0">
                <a:latin typeface="Tahoma"/>
                <a:cs typeface="Tahoma"/>
              </a:rPr>
              <a:t>An </a:t>
            </a:r>
            <a:r>
              <a:rPr sz="2400" i="1" spc="-26" dirty="0">
                <a:latin typeface="Tahoma"/>
                <a:cs typeface="Tahoma"/>
              </a:rPr>
              <a:t>immutable </a:t>
            </a:r>
            <a:r>
              <a:rPr sz="2400" spc="-4" dirty="0">
                <a:latin typeface="Tahoma"/>
                <a:cs typeface="Tahoma"/>
              </a:rPr>
              <a:t>distributed database, i.e. </a:t>
            </a:r>
            <a:r>
              <a:rPr sz="2400" dirty="0">
                <a:latin typeface="Tahoma"/>
                <a:cs typeface="Tahoma"/>
              </a:rPr>
              <a:t>a log of </a:t>
            </a:r>
            <a:r>
              <a:rPr sz="2400" spc="-4" dirty="0">
                <a:latin typeface="Tahoma"/>
                <a:cs typeface="Tahoma"/>
              </a:rPr>
              <a:t>blocks,  which </a:t>
            </a:r>
            <a:r>
              <a:rPr sz="2400" dirty="0">
                <a:latin typeface="Tahoma"/>
                <a:cs typeface="Tahoma"/>
              </a:rPr>
              <a:t>are </a:t>
            </a:r>
            <a:r>
              <a:rPr sz="2400" spc="-4" dirty="0">
                <a:latin typeface="Tahoma"/>
                <a:cs typeface="Tahoma"/>
              </a:rPr>
              <a:t>linked </a:t>
            </a:r>
            <a:r>
              <a:rPr sz="2400" dirty="0">
                <a:latin typeface="Tahoma"/>
                <a:cs typeface="Tahoma"/>
              </a:rPr>
              <a:t>and </a:t>
            </a:r>
            <a:r>
              <a:rPr sz="2400" spc="-4" dirty="0">
                <a:latin typeface="Tahoma"/>
                <a:cs typeface="Tahoma"/>
              </a:rPr>
              <a:t>replicated </a:t>
            </a:r>
            <a:r>
              <a:rPr sz="2400" dirty="0">
                <a:latin typeface="Tahoma"/>
                <a:cs typeface="Tahoma"/>
              </a:rPr>
              <a:t>on </a:t>
            </a:r>
            <a:r>
              <a:rPr sz="2400" i="1" spc="-17" dirty="0">
                <a:latin typeface="Tahoma"/>
                <a:cs typeface="Tahoma"/>
              </a:rPr>
              <a:t>full</a:t>
            </a:r>
            <a:r>
              <a:rPr sz="2400" i="1" spc="-21" dirty="0">
                <a:latin typeface="Tahoma"/>
                <a:cs typeface="Tahoma"/>
              </a:rPr>
              <a:t> </a:t>
            </a:r>
            <a:r>
              <a:rPr sz="2400" i="1" spc="-26" dirty="0">
                <a:latin typeface="Tahoma"/>
                <a:cs typeface="Tahoma"/>
              </a:rPr>
              <a:t>nodes</a:t>
            </a:r>
            <a:endParaRPr sz="2400" dirty="0">
              <a:latin typeface="Tahoma"/>
              <a:cs typeface="Tahoma"/>
            </a:endParaRPr>
          </a:p>
          <a:p>
            <a:pPr marL="304074" indent="-293214">
              <a:spcBef>
                <a:spcPts val="184"/>
              </a:spcBef>
              <a:buClr>
                <a:srgbClr val="FF6600"/>
              </a:buClr>
              <a:buChar char="•"/>
              <a:tabLst>
                <a:tab pos="303531" algn="l"/>
                <a:tab pos="304074" algn="l"/>
              </a:tabLst>
            </a:pPr>
            <a:r>
              <a:rPr sz="2400" dirty="0">
                <a:solidFill>
                  <a:srgbClr val="0033CC"/>
                </a:solidFill>
                <a:latin typeface="Tahoma"/>
                <a:cs typeface="Tahoma"/>
              </a:rPr>
              <a:t>A</a:t>
            </a:r>
            <a:r>
              <a:rPr sz="2400" spc="-4" dirty="0">
                <a:solidFill>
                  <a:srgbClr val="0033CC"/>
                </a:solidFill>
                <a:latin typeface="Tahoma"/>
                <a:cs typeface="Tahoma"/>
              </a:rPr>
              <a:t> block</a:t>
            </a:r>
            <a:endParaRPr sz="2400" dirty="0">
              <a:latin typeface="Tahoma"/>
              <a:cs typeface="Tahoma"/>
            </a:endParaRPr>
          </a:p>
          <a:p>
            <a:pPr marL="640183" marR="4344" lvl="1" indent="-238915">
              <a:spcBef>
                <a:spcPts val="534"/>
              </a:spcBef>
              <a:buClr>
                <a:srgbClr val="333399"/>
              </a:buClr>
              <a:buChar char="•"/>
              <a:tabLst>
                <a:tab pos="645613" algn="l"/>
                <a:tab pos="646156" algn="l"/>
              </a:tabLst>
            </a:pPr>
            <a:r>
              <a:rPr sz="2400" spc="-4" dirty="0">
                <a:latin typeface="Tahoma"/>
                <a:cs typeface="Tahoma"/>
              </a:rPr>
              <a:t>Digital container </a:t>
            </a:r>
            <a:r>
              <a:rPr sz="2400" dirty="0">
                <a:latin typeface="Tahoma"/>
                <a:cs typeface="Tahoma"/>
              </a:rPr>
              <a:t>for </a:t>
            </a:r>
            <a:r>
              <a:rPr sz="2400" spc="-4" dirty="0">
                <a:latin typeface="Tahoma"/>
                <a:cs typeface="Tahoma"/>
              </a:rPr>
              <a:t>transactions, contracts, property </a:t>
            </a:r>
            <a:r>
              <a:rPr sz="2400" dirty="0">
                <a:latin typeface="Tahoma"/>
                <a:cs typeface="Tahoma"/>
              </a:rPr>
              <a:t>titles,  etc.</a:t>
            </a:r>
          </a:p>
          <a:p>
            <a:pPr marL="646156" lvl="1" indent="-244888">
              <a:spcBef>
                <a:spcPts val="221"/>
              </a:spcBef>
              <a:buClr>
                <a:srgbClr val="333399"/>
              </a:buClr>
              <a:buChar char="•"/>
              <a:tabLst>
                <a:tab pos="645613" algn="l"/>
                <a:tab pos="646156" algn="l"/>
              </a:tabLst>
            </a:pPr>
            <a:r>
              <a:rPr sz="2400" spc="-4" dirty="0">
                <a:latin typeface="Tahoma"/>
                <a:cs typeface="Tahoma"/>
              </a:rPr>
              <a:t>Transactions </a:t>
            </a:r>
            <a:r>
              <a:rPr sz="2400" dirty="0">
                <a:latin typeface="Tahoma"/>
                <a:cs typeface="Tahoma"/>
              </a:rPr>
              <a:t>are </a:t>
            </a:r>
            <a:r>
              <a:rPr sz="2400" spc="-4" dirty="0">
                <a:latin typeface="Tahoma"/>
                <a:cs typeface="Tahoma"/>
              </a:rPr>
              <a:t>secured </a:t>
            </a:r>
            <a:r>
              <a:rPr sz="2400" dirty="0">
                <a:latin typeface="Tahoma"/>
                <a:cs typeface="Tahoma"/>
              </a:rPr>
              <a:t>using </a:t>
            </a:r>
            <a:r>
              <a:rPr sz="2400" spc="-4" dirty="0">
                <a:latin typeface="Tahoma"/>
                <a:cs typeface="Tahoma"/>
              </a:rPr>
              <a:t>public key</a:t>
            </a:r>
            <a:r>
              <a:rPr sz="2400" spc="13" dirty="0">
                <a:latin typeface="Tahoma"/>
                <a:cs typeface="Tahoma"/>
              </a:rPr>
              <a:t> </a:t>
            </a:r>
            <a:r>
              <a:rPr sz="2400" spc="-4" dirty="0">
                <a:latin typeface="Tahoma"/>
                <a:cs typeface="Tahoma"/>
              </a:rPr>
              <a:t>encryption</a:t>
            </a:r>
            <a:endParaRPr sz="2400" dirty="0">
              <a:latin typeface="Tahoma"/>
              <a:cs typeface="Tahoma"/>
            </a:endParaRPr>
          </a:p>
          <a:p>
            <a:pPr marL="303531" marR="374119" indent="-293214">
              <a:spcBef>
                <a:spcPts val="872"/>
              </a:spcBef>
              <a:buClr>
                <a:srgbClr val="FF6600"/>
              </a:buClr>
              <a:buChar char="•"/>
              <a:tabLst>
                <a:tab pos="303531" algn="l"/>
                <a:tab pos="304074" algn="l"/>
              </a:tabLst>
            </a:pPr>
            <a:r>
              <a:rPr sz="2400" spc="-4" dirty="0">
                <a:solidFill>
                  <a:srgbClr val="0033CC"/>
                </a:solidFill>
                <a:latin typeface="Tahoma"/>
                <a:cs typeface="Tahoma"/>
              </a:rPr>
              <a:t>The code </a:t>
            </a:r>
            <a:r>
              <a:rPr sz="2400" dirty="0">
                <a:solidFill>
                  <a:srgbClr val="0033CC"/>
                </a:solidFill>
                <a:latin typeface="Tahoma"/>
                <a:cs typeface="Tahoma"/>
              </a:rPr>
              <a:t>of </a:t>
            </a:r>
            <a:r>
              <a:rPr sz="2400" spc="-4" dirty="0">
                <a:solidFill>
                  <a:srgbClr val="0033CC"/>
                </a:solidFill>
                <a:latin typeface="Tahoma"/>
                <a:cs typeface="Tahoma"/>
              </a:rPr>
              <a:t>each </a:t>
            </a:r>
            <a:r>
              <a:rPr sz="2400" dirty="0">
                <a:solidFill>
                  <a:srgbClr val="0033CC"/>
                </a:solidFill>
                <a:latin typeface="Tahoma"/>
                <a:cs typeface="Tahoma"/>
              </a:rPr>
              <a:t>new </a:t>
            </a:r>
            <a:r>
              <a:rPr sz="2400" spc="-4" dirty="0">
                <a:solidFill>
                  <a:srgbClr val="0033CC"/>
                </a:solidFill>
                <a:latin typeface="Tahoma"/>
                <a:cs typeface="Tahoma"/>
              </a:rPr>
              <a:t>block </a:t>
            </a:r>
            <a:r>
              <a:rPr sz="2400" dirty="0">
                <a:solidFill>
                  <a:srgbClr val="0033CC"/>
                </a:solidFill>
                <a:latin typeface="Tahoma"/>
                <a:cs typeface="Tahoma"/>
              </a:rPr>
              <a:t>is </a:t>
            </a:r>
            <a:r>
              <a:rPr sz="2400" spc="-4" dirty="0">
                <a:solidFill>
                  <a:srgbClr val="0033CC"/>
                </a:solidFill>
                <a:latin typeface="Tahoma"/>
                <a:cs typeface="Tahoma"/>
              </a:rPr>
              <a:t>built </a:t>
            </a:r>
            <a:r>
              <a:rPr sz="2400" dirty="0">
                <a:solidFill>
                  <a:srgbClr val="0033CC"/>
                </a:solidFill>
                <a:latin typeface="Tahoma"/>
                <a:cs typeface="Tahoma"/>
              </a:rPr>
              <a:t>on that of the  </a:t>
            </a:r>
            <a:r>
              <a:rPr sz="2400" spc="-4" dirty="0">
                <a:solidFill>
                  <a:srgbClr val="0033CC"/>
                </a:solidFill>
                <a:latin typeface="Tahoma"/>
                <a:cs typeface="Tahoma"/>
              </a:rPr>
              <a:t>preceding</a:t>
            </a:r>
            <a:r>
              <a:rPr sz="2400" spc="-9" dirty="0">
                <a:solidFill>
                  <a:srgbClr val="0033CC"/>
                </a:solidFill>
                <a:latin typeface="Tahoma"/>
                <a:cs typeface="Tahoma"/>
              </a:rPr>
              <a:t> </a:t>
            </a:r>
            <a:r>
              <a:rPr sz="2400" spc="-4" dirty="0">
                <a:solidFill>
                  <a:srgbClr val="0033CC"/>
                </a:solidFill>
                <a:latin typeface="Tahoma"/>
                <a:cs typeface="Tahoma"/>
              </a:rPr>
              <a:t>block</a:t>
            </a:r>
            <a:endParaRPr sz="2400" dirty="0">
              <a:latin typeface="Tahoma"/>
              <a:cs typeface="Tahoma"/>
            </a:endParaRPr>
          </a:p>
          <a:p>
            <a:pPr marL="646156" lvl="1" indent="-244888">
              <a:spcBef>
                <a:spcPts val="410"/>
              </a:spcBef>
              <a:buClr>
                <a:srgbClr val="333399"/>
              </a:buClr>
              <a:buChar char="•"/>
              <a:tabLst>
                <a:tab pos="645613" algn="l"/>
                <a:tab pos="646156" algn="l"/>
              </a:tabLst>
            </a:pPr>
            <a:r>
              <a:rPr sz="2400" dirty="0">
                <a:latin typeface="Tahoma"/>
                <a:cs typeface="Tahoma"/>
              </a:rPr>
              <a:t>Guarantees that it </a:t>
            </a:r>
            <a:r>
              <a:rPr sz="2400" spc="-4" dirty="0">
                <a:latin typeface="Tahoma"/>
                <a:cs typeface="Tahoma"/>
              </a:rPr>
              <a:t>cannot be </a:t>
            </a:r>
            <a:r>
              <a:rPr lang="en-US" sz="2400" i="1" spc="-4" dirty="0" smtClean="0">
                <a:latin typeface="Tahoma"/>
                <a:cs typeface="Tahoma"/>
              </a:rPr>
              <a:t>modified</a:t>
            </a:r>
            <a:r>
              <a:rPr lang="en-US" sz="2400" spc="-4" dirty="0" smtClean="0">
                <a:latin typeface="Tahoma"/>
                <a:cs typeface="Tahoma"/>
              </a:rPr>
              <a:t> </a:t>
            </a:r>
            <a:r>
              <a:rPr sz="2400" dirty="0" smtClean="0">
                <a:latin typeface="Tahoma"/>
                <a:cs typeface="Tahoma"/>
              </a:rPr>
              <a:t>or </a:t>
            </a:r>
            <a:r>
              <a:rPr sz="2400" i="1" spc="-4" dirty="0" smtClean="0">
                <a:latin typeface="Tahoma"/>
                <a:cs typeface="Tahoma"/>
              </a:rPr>
              <a:t>tampered</a:t>
            </a:r>
            <a:r>
              <a:rPr lang="en-US" sz="2400" i="1" spc="-4" dirty="0" smtClean="0">
                <a:latin typeface="Tahoma"/>
                <a:cs typeface="Tahoma"/>
              </a:rPr>
              <a:t> with</a:t>
            </a:r>
            <a:endParaRPr sz="2400" i="1" dirty="0">
              <a:latin typeface="Tahoma"/>
              <a:cs typeface="Tahoma"/>
            </a:endParaRPr>
          </a:p>
          <a:p>
            <a:pPr marL="304074" indent="-293214">
              <a:spcBef>
                <a:spcPts val="569"/>
              </a:spcBef>
              <a:buClr>
                <a:srgbClr val="FF6600"/>
              </a:buClr>
              <a:buChar char="•"/>
              <a:tabLst>
                <a:tab pos="303531" algn="l"/>
                <a:tab pos="304074" algn="l"/>
              </a:tabLst>
            </a:pPr>
            <a:r>
              <a:rPr sz="2400" spc="-4" dirty="0">
                <a:solidFill>
                  <a:srgbClr val="0033CC"/>
                </a:solidFill>
                <a:latin typeface="Tahoma"/>
                <a:cs typeface="Tahoma"/>
              </a:rPr>
              <a:t>The </a:t>
            </a:r>
            <a:r>
              <a:rPr sz="2400" spc="-4" dirty="0" err="1">
                <a:solidFill>
                  <a:srgbClr val="0033CC"/>
                </a:solidFill>
                <a:latin typeface="Tahoma"/>
                <a:cs typeface="Tahoma"/>
              </a:rPr>
              <a:t>blockchain</a:t>
            </a:r>
            <a:r>
              <a:rPr sz="2400" spc="-4" dirty="0">
                <a:solidFill>
                  <a:srgbClr val="0033CC"/>
                </a:solidFill>
                <a:latin typeface="Tahoma"/>
                <a:cs typeface="Tahoma"/>
              </a:rPr>
              <a:t> </a:t>
            </a:r>
            <a:r>
              <a:rPr sz="2400" dirty="0" smtClean="0">
                <a:solidFill>
                  <a:srgbClr val="0033CC"/>
                </a:solidFill>
                <a:latin typeface="Tahoma"/>
                <a:cs typeface="Tahoma"/>
              </a:rPr>
              <a:t>is</a:t>
            </a:r>
            <a:r>
              <a:rPr lang="en-US" sz="2400" dirty="0" smtClean="0">
                <a:solidFill>
                  <a:srgbClr val="0033CC"/>
                </a:solidFill>
                <a:latin typeface="Tahoma"/>
                <a:cs typeface="Tahoma"/>
              </a:rPr>
              <a:t> </a:t>
            </a:r>
            <a:r>
              <a:rPr lang="en-US" sz="2400" i="1" dirty="0" smtClean="0">
                <a:solidFill>
                  <a:srgbClr val="0033CC"/>
                </a:solidFill>
                <a:latin typeface="Tahoma"/>
                <a:cs typeface="Tahoma"/>
              </a:rPr>
              <a:t>public</a:t>
            </a:r>
            <a:r>
              <a:rPr lang="en-US" sz="2400" dirty="0" smtClean="0">
                <a:solidFill>
                  <a:srgbClr val="0033CC"/>
                </a:solidFill>
                <a:latin typeface="Tahoma"/>
                <a:cs typeface="Tahoma"/>
              </a:rPr>
              <a:t>, i.e.</a:t>
            </a:r>
            <a:r>
              <a:rPr sz="2400" dirty="0" smtClean="0">
                <a:solidFill>
                  <a:srgbClr val="0033CC"/>
                </a:solidFill>
                <a:latin typeface="Tahoma"/>
                <a:cs typeface="Tahoma"/>
              </a:rPr>
              <a:t> </a:t>
            </a:r>
            <a:r>
              <a:rPr sz="2400" spc="-4" dirty="0">
                <a:solidFill>
                  <a:srgbClr val="0033CC"/>
                </a:solidFill>
                <a:latin typeface="Tahoma"/>
                <a:cs typeface="Tahoma"/>
              </a:rPr>
              <a:t>viewed by </a:t>
            </a:r>
            <a:r>
              <a:rPr sz="2400" i="1" dirty="0">
                <a:solidFill>
                  <a:srgbClr val="0033CC"/>
                </a:solidFill>
                <a:latin typeface="Tahoma"/>
                <a:cs typeface="Tahoma"/>
              </a:rPr>
              <a:t>all</a:t>
            </a:r>
            <a:r>
              <a:rPr sz="2400" spc="9" dirty="0">
                <a:solidFill>
                  <a:srgbClr val="0033CC"/>
                </a:solidFill>
                <a:latin typeface="Tahoma"/>
                <a:cs typeface="Tahoma"/>
              </a:rPr>
              <a:t> </a:t>
            </a:r>
            <a:r>
              <a:rPr sz="2400" spc="-4" dirty="0">
                <a:solidFill>
                  <a:srgbClr val="0033CC"/>
                </a:solidFill>
                <a:latin typeface="Tahoma"/>
                <a:cs typeface="Tahoma"/>
              </a:rPr>
              <a:t>participants</a:t>
            </a:r>
            <a:endParaRPr sz="2400" dirty="0">
              <a:latin typeface="Tahoma"/>
              <a:cs typeface="Tahoma"/>
            </a:endParaRPr>
          </a:p>
          <a:p>
            <a:pPr marL="646156" lvl="1" indent="-244888">
              <a:spcBef>
                <a:spcPts val="406"/>
              </a:spcBef>
              <a:buClr>
                <a:srgbClr val="333399"/>
              </a:buClr>
              <a:buChar char="•"/>
              <a:tabLst>
                <a:tab pos="645613" algn="l"/>
                <a:tab pos="646156" algn="l"/>
              </a:tabLst>
            </a:pPr>
            <a:r>
              <a:rPr sz="2400" spc="-4" dirty="0">
                <a:latin typeface="Tahoma"/>
                <a:cs typeface="Tahoma"/>
              </a:rPr>
              <a:t>Enables validating </a:t>
            </a:r>
            <a:r>
              <a:rPr sz="2400" dirty="0">
                <a:latin typeface="Tahoma"/>
                <a:cs typeface="Tahoma"/>
              </a:rPr>
              <a:t>the entries in the</a:t>
            </a:r>
            <a:r>
              <a:rPr sz="2400" spc="-4" dirty="0">
                <a:latin typeface="Tahoma"/>
                <a:cs typeface="Tahoma"/>
              </a:rPr>
              <a:t> blocks</a:t>
            </a:r>
            <a:endParaRPr sz="2400" dirty="0">
              <a:latin typeface="Tahoma"/>
              <a:cs typeface="Tahoma"/>
            </a:endParaRPr>
          </a:p>
          <a:p>
            <a:pPr marL="646156" lvl="1" indent="-244888">
              <a:spcBef>
                <a:spcPts val="479"/>
              </a:spcBef>
              <a:buClr>
                <a:srgbClr val="333399"/>
              </a:buClr>
              <a:buChar char="•"/>
              <a:tabLst>
                <a:tab pos="645613" algn="l"/>
                <a:tab pos="646156" algn="l"/>
              </a:tabLst>
            </a:pPr>
            <a:r>
              <a:rPr sz="2400" spc="-4" dirty="0" smtClean="0">
                <a:latin typeface="Tahoma"/>
                <a:cs typeface="Tahoma"/>
              </a:rPr>
              <a:t>Privacy</a:t>
            </a:r>
            <a:r>
              <a:rPr lang="en-US" sz="2400" spc="-4" dirty="0" smtClean="0">
                <a:latin typeface="Tahoma"/>
                <a:cs typeface="Tahoma"/>
              </a:rPr>
              <a:t>? U</a:t>
            </a:r>
            <a:r>
              <a:rPr sz="2400" dirty="0" smtClean="0">
                <a:latin typeface="Tahoma"/>
                <a:cs typeface="Tahoma"/>
              </a:rPr>
              <a:t>sers </a:t>
            </a:r>
            <a:r>
              <a:rPr sz="2400" dirty="0">
                <a:latin typeface="Tahoma"/>
                <a:cs typeface="Tahoma"/>
              </a:rPr>
              <a:t>are</a:t>
            </a:r>
            <a:r>
              <a:rPr sz="2400" spc="-4" dirty="0">
                <a:latin typeface="Tahoma"/>
                <a:cs typeface="Tahoma"/>
              </a:rPr>
              <a:t> </a:t>
            </a:r>
            <a:r>
              <a:rPr sz="2400" i="1" spc="-4" dirty="0" err="1" smtClean="0">
                <a:latin typeface="Tahoma"/>
                <a:cs typeface="Tahoma"/>
              </a:rPr>
              <a:t>pseudon</a:t>
            </a:r>
            <a:r>
              <a:rPr lang="en-US" sz="2400" i="1" spc="-4" dirty="0" err="1" smtClean="0">
                <a:latin typeface="Tahoma"/>
                <a:cs typeface="Tahoma"/>
              </a:rPr>
              <a:t>y</a:t>
            </a:r>
            <a:r>
              <a:rPr sz="2400" i="1" spc="-4" dirty="0" err="1" smtClean="0">
                <a:latin typeface="Tahoma"/>
                <a:cs typeface="Tahoma"/>
              </a:rPr>
              <a:t>m</a:t>
            </a:r>
            <a:r>
              <a:rPr lang="en-US" sz="2400" i="1" spc="-4" dirty="0" err="1" smtClean="0">
                <a:latin typeface="Tahoma"/>
                <a:cs typeface="Tahoma"/>
              </a:rPr>
              <a:t>i</a:t>
            </a:r>
            <a:r>
              <a:rPr sz="2400" i="1" spc="-4" dirty="0" err="1" smtClean="0">
                <a:latin typeface="Tahoma"/>
                <a:cs typeface="Tahoma"/>
              </a:rPr>
              <a:t>zed</a:t>
            </a:r>
            <a:endParaRPr sz="2400" i="1" dirty="0">
              <a:latin typeface="Tahoma"/>
              <a:cs typeface="Tahoma"/>
            </a:endParaRPr>
          </a:p>
        </p:txBody>
      </p:sp>
    </p:spTree>
    <p:extLst>
      <p:ext uri="{BB962C8B-B14F-4D97-AF65-F5344CB8AC3E}">
        <p14:creationId xmlns:p14="http://schemas.microsoft.com/office/powerpoint/2010/main" val="1661626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60648"/>
            <a:ext cx="9143999" cy="626519"/>
          </a:xfrm>
          <a:prstGeom prst="rect">
            <a:avLst/>
          </a:prstGeom>
          <a:noFill/>
          <a:ln w="9525">
            <a:noFill/>
            <a:miter lim="800000"/>
            <a:headEnd/>
            <a:tailEnd/>
          </a:ln>
        </p:spPr>
        <p:txBody>
          <a:bodyPr vert="horz" wrap="square" lIns="0" tIns="10860" rIns="0" bIns="0" numCol="1" rtlCol="0" anchor="ctr" anchorCtr="0" compatLnSpc="1">
            <a:prstTxWarp prst="textNoShape">
              <a:avLst/>
            </a:prstTxWarp>
            <a:spAutoFit/>
          </a:bodyPr>
          <a:lstStyle/>
          <a:p>
            <a:pPr marL="10860" algn="ctr">
              <a:spcBef>
                <a:spcPts val="86"/>
              </a:spcBef>
              <a:tabLst>
                <a:tab pos="1235842" algn="l"/>
              </a:tabLst>
            </a:pPr>
            <a:r>
              <a:rPr sz="4000" dirty="0"/>
              <a:t>Blockchain Protocol (Nakamoto 2008)</a:t>
            </a:r>
          </a:p>
        </p:txBody>
      </p:sp>
      <p:sp>
        <p:nvSpPr>
          <p:cNvPr id="3" name="object 3"/>
          <p:cNvSpPr txBox="1"/>
          <p:nvPr/>
        </p:nvSpPr>
        <p:spPr>
          <a:xfrm>
            <a:off x="31050" y="1268760"/>
            <a:ext cx="4752528" cy="5278817"/>
          </a:xfrm>
          <a:prstGeom prst="rect">
            <a:avLst/>
          </a:prstGeom>
        </p:spPr>
        <p:txBody>
          <a:bodyPr vert="horz" wrap="square" lIns="0" tIns="79820" rIns="0" bIns="0" rtlCol="0">
            <a:spAutoFit/>
          </a:bodyPr>
          <a:lstStyle/>
          <a:p>
            <a:pPr marL="458825" indent="-448509">
              <a:spcBef>
                <a:spcPts val="628"/>
              </a:spcBef>
              <a:buClr>
                <a:srgbClr val="FF6600"/>
              </a:buClr>
              <a:buAutoNum type="arabicPeriod"/>
              <a:tabLst>
                <a:tab pos="458825" algn="l"/>
                <a:tab pos="459368" algn="l"/>
              </a:tabLst>
            </a:pPr>
            <a:r>
              <a:rPr sz="1800" spc="-4" dirty="0">
                <a:solidFill>
                  <a:srgbClr val="0033CC"/>
                </a:solidFill>
                <a:latin typeface="Tahoma"/>
                <a:cs typeface="Tahoma"/>
              </a:rPr>
              <a:t>Initialization </a:t>
            </a:r>
            <a:r>
              <a:rPr sz="1800" dirty="0">
                <a:solidFill>
                  <a:srgbClr val="0033CC"/>
                </a:solidFill>
                <a:latin typeface="Tahoma"/>
                <a:cs typeface="Tahoma"/>
              </a:rPr>
              <a:t>(of a </a:t>
            </a:r>
            <a:r>
              <a:rPr sz="2000" i="1" spc="-17" dirty="0">
                <a:solidFill>
                  <a:srgbClr val="004DD6"/>
                </a:solidFill>
                <a:latin typeface="Tahoma"/>
                <a:cs typeface="Tahoma"/>
              </a:rPr>
              <a:t>full</a:t>
            </a:r>
            <a:r>
              <a:rPr sz="2000" i="1" spc="-21" dirty="0">
                <a:solidFill>
                  <a:srgbClr val="004DD6"/>
                </a:solidFill>
                <a:latin typeface="Tahoma"/>
                <a:cs typeface="Tahoma"/>
              </a:rPr>
              <a:t> node</a:t>
            </a:r>
            <a:r>
              <a:rPr sz="1800" spc="-21" dirty="0">
                <a:solidFill>
                  <a:srgbClr val="0033CC"/>
                </a:solidFill>
                <a:latin typeface="Tahoma"/>
                <a:cs typeface="Tahoma"/>
              </a:rPr>
              <a:t>)</a:t>
            </a:r>
            <a:endParaRPr sz="1800" dirty="0">
              <a:latin typeface="Tahoma"/>
              <a:cs typeface="Tahoma"/>
            </a:endParaRPr>
          </a:p>
          <a:p>
            <a:pPr marL="597287" marR="1005615" lvl="1" indent="-238915">
              <a:lnSpc>
                <a:spcPct val="101499"/>
              </a:lnSpc>
              <a:spcBef>
                <a:spcPts val="392"/>
              </a:spcBef>
              <a:buClr>
                <a:srgbClr val="333399"/>
              </a:buClr>
              <a:buChar char="•"/>
              <a:tabLst>
                <a:tab pos="602174" algn="l"/>
                <a:tab pos="602717" algn="l"/>
              </a:tabLst>
            </a:pPr>
            <a:r>
              <a:rPr sz="1800" spc="-4" dirty="0">
                <a:latin typeface="Tahoma"/>
                <a:cs typeface="Tahoma"/>
              </a:rPr>
              <a:t>Synchronization </a:t>
            </a:r>
            <a:r>
              <a:rPr sz="1800" dirty="0">
                <a:latin typeface="Tahoma"/>
                <a:cs typeface="Tahoma"/>
              </a:rPr>
              <a:t>with the network to </a:t>
            </a:r>
            <a:r>
              <a:rPr sz="1800" spc="-4" dirty="0">
                <a:latin typeface="Tahoma"/>
                <a:cs typeface="Tahoma"/>
              </a:rPr>
              <a:t>obtain </a:t>
            </a:r>
            <a:r>
              <a:rPr sz="1800" dirty="0">
                <a:latin typeface="Tahoma"/>
                <a:cs typeface="Tahoma"/>
              </a:rPr>
              <a:t>the  </a:t>
            </a:r>
            <a:r>
              <a:rPr sz="1800" spc="-4" dirty="0" err="1">
                <a:latin typeface="Tahoma"/>
                <a:cs typeface="Tahoma"/>
              </a:rPr>
              <a:t>blockchain</a:t>
            </a:r>
            <a:r>
              <a:rPr sz="1800" spc="-4" dirty="0">
                <a:latin typeface="Tahoma"/>
                <a:cs typeface="Tahoma"/>
              </a:rPr>
              <a:t> </a:t>
            </a:r>
            <a:r>
              <a:rPr sz="1800" dirty="0" smtClean="0">
                <a:latin typeface="Tahoma"/>
                <a:cs typeface="Tahoma"/>
              </a:rPr>
              <a:t>(</a:t>
            </a:r>
            <a:r>
              <a:rPr lang="en-US" sz="1800" dirty="0" smtClean="0">
                <a:latin typeface="Tahoma"/>
                <a:cs typeface="Tahoma"/>
              </a:rPr>
              <a:t>of size 533</a:t>
            </a:r>
            <a:r>
              <a:rPr sz="1800" dirty="0" smtClean="0">
                <a:latin typeface="Tahoma"/>
                <a:cs typeface="Tahoma"/>
              </a:rPr>
              <a:t> G</a:t>
            </a:r>
            <a:r>
              <a:rPr lang="en-US" sz="1800" dirty="0" smtClean="0">
                <a:latin typeface="Tahoma"/>
                <a:cs typeface="Tahoma"/>
              </a:rPr>
              <a:t>B today!</a:t>
            </a:r>
            <a:r>
              <a:rPr sz="1800" dirty="0" smtClean="0">
                <a:latin typeface="Tahoma"/>
                <a:cs typeface="Tahoma"/>
              </a:rPr>
              <a:t>)</a:t>
            </a:r>
            <a:endParaRPr sz="1800" dirty="0">
              <a:latin typeface="Tahoma"/>
              <a:cs typeface="Tahoma"/>
            </a:endParaRPr>
          </a:p>
          <a:p>
            <a:pPr marL="450680" indent="-439821">
              <a:spcBef>
                <a:spcPts val="509"/>
              </a:spcBef>
              <a:buClr>
                <a:srgbClr val="FF6600"/>
              </a:buClr>
              <a:buAutoNum type="arabicPeriod"/>
              <a:tabLst>
                <a:tab pos="450137" algn="l"/>
                <a:tab pos="450680" algn="l"/>
              </a:tabLst>
            </a:pPr>
            <a:r>
              <a:rPr sz="1800" dirty="0">
                <a:solidFill>
                  <a:srgbClr val="0033CC"/>
                </a:solidFill>
                <a:latin typeface="Tahoma"/>
                <a:cs typeface="Tahoma"/>
              </a:rPr>
              <a:t>Two users </a:t>
            </a:r>
            <a:r>
              <a:rPr sz="1800" spc="-4" dirty="0">
                <a:solidFill>
                  <a:srgbClr val="0033CC"/>
                </a:solidFill>
                <a:latin typeface="Tahoma"/>
                <a:cs typeface="Tahoma"/>
              </a:rPr>
              <a:t>agree </a:t>
            </a:r>
            <a:r>
              <a:rPr sz="1800" dirty="0">
                <a:solidFill>
                  <a:srgbClr val="0033CC"/>
                </a:solidFill>
                <a:latin typeface="Tahoma"/>
                <a:cs typeface="Tahoma"/>
              </a:rPr>
              <a:t>on a</a:t>
            </a:r>
            <a:r>
              <a:rPr sz="1800" spc="-9" dirty="0">
                <a:solidFill>
                  <a:srgbClr val="0033CC"/>
                </a:solidFill>
                <a:latin typeface="Tahoma"/>
                <a:cs typeface="Tahoma"/>
              </a:rPr>
              <a:t> </a:t>
            </a:r>
            <a:r>
              <a:rPr sz="1800" spc="-4" dirty="0">
                <a:solidFill>
                  <a:srgbClr val="0033CC"/>
                </a:solidFill>
                <a:latin typeface="Tahoma"/>
                <a:cs typeface="Tahoma"/>
              </a:rPr>
              <a:t>transaction</a:t>
            </a:r>
            <a:endParaRPr sz="1800" dirty="0">
              <a:latin typeface="Tahoma"/>
              <a:cs typeface="Tahoma"/>
            </a:endParaRPr>
          </a:p>
          <a:p>
            <a:pPr marL="602717" lvl="1" indent="-244345">
              <a:spcBef>
                <a:spcPts val="552"/>
              </a:spcBef>
              <a:buClr>
                <a:srgbClr val="333399"/>
              </a:buClr>
              <a:buChar char="•"/>
              <a:tabLst>
                <a:tab pos="602174" algn="l"/>
                <a:tab pos="602717" algn="l"/>
              </a:tabLst>
            </a:pPr>
            <a:r>
              <a:rPr sz="1800" spc="-4" dirty="0">
                <a:latin typeface="Tahoma"/>
                <a:cs typeface="Tahoma"/>
              </a:rPr>
              <a:t>Information exchange: </a:t>
            </a:r>
            <a:r>
              <a:rPr sz="1800" dirty="0">
                <a:latin typeface="Tahoma"/>
                <a:cs typeface="Tahoma"/>
              </a:rPr>
              <a:t>wallet </a:t>
            </a:r>
            <a:r>
              <a:rPr sz="1800" spc="-4" dirty="0">
                <a:latin typeface="Tahoma"/>
                <a:cs typeface="Tahoma"/>
              </a:rPr>
              <a:t>addresses, public keys,</a:t>
            </a:r>
            <a:r>
              <a:rPr sz="1800" spc="43" dirty="0">
                <a:latin typeface="Tahoma"/>
                <a:cs typeface="Tahoma"/>
              </a:rPr>
              <a:t> </a:t>
            </a:r>
            <a:r>
              <a:rPr sz="1800" dirty="0">
                <a:latin typeface="Tahoma"/>
                <a:cs typeface="Tahoma"/>
              </a:rPr>
              <a:t>…</a:t>
            </a:r>
          </a:p>
          <a:p>
            <a:pPr marL="456110" marR="172127" indent="-445251">
              <a:lnSpc>
                <a:spcPct val="102000"/>
              </a:lnSpc>
              <a:spcBef>
                <a:spcPts val="466"/>
              </a:spcBef>
              <a:buClr>
                <a:srgbClr val="FF6600"/>
              </a:buClr>
              <a:buAutoNum type="arabicPeriod"/>
              <a:tabLst>
                <a:tab pos="450137" algn="l"/>
                <a:tab pos="450680" algn="l"/>
              </a:tabLst>
            </a:pPr>
            <a:r>
              <a:rPr sz="1800" spc="-4" dirty="0">
                <a:solidFill>
                  <a:srgbClr val="0033CC"/>
                </a:solidFill>
                <a:latin typeface="Tahoma"/>
                <a:cs typeface="Tahoma"/>
              </a:rPr>
              <a:t>Grouping </a:t>
            </a:r>
            <a:r>
              <a:rPr sz="1800" dirty="0">
                <a:solidFill>
                  <a:srgbClr val="0033CC"/>
                </a:solidFill>
                <a:latin typeface="Tahoma"/>
                <a:cs typeface="Tahoma"/>
              </a:rPr>
              <a:t>with other </a:t>
            </a:r>
            <a:r>
              <a:rPr sz="1800" spc="-4" dirty="0">
                <a:solidFill>
                  <a:srgbClr val="0033CC"/>
                </a:solidFill>
                <a:latin typeface="Tahoma"/>
                <a:cs typeface="Tahoma"/>
              </a:rPr>
              <a:t>transactions </a:t>
            </a:r>
            <a:r>
              <a:rPr sz="1800" dirty="0">
                <a:solidFill>
                  <a:srgbClr val="0033CC"/>
                </a:solidFill>
                <a:latin typeface="Tahoma"/>
                <a:cs typeface="Tahoma"/>
              </a:rPr>
              <a:t>in a </a:t>
            </a:r>
            <a:r>
              <a:rPr sz="1800" spc="-4" dirty="0">
                <a:solidFill>
                  <a:srgbClr val="0033CC"/>
                </a:solidFill>
                <a:latin typeface="Tahoma"/>
                <a:cs typeface="Tahoma"/>
              </a:rPr>
              <a:t>block </a:t>
            </a:r>
            <a:r>
              <a:rPr sz="1800" dirty="0" smtClean="0">
                <a:solidFill>
                  <a:srgbClr val="0033CC"/>
                </a:solidFill>
                <a:latin typeface="Tahoma"/>
                <a:cs typeface="Tahoma"/>
              </a:rPr>
              <a:t>and</a:t>
            </a:r>
            <a:r>
              <a:rPr lang="en-US" sz="1800" dirty="0" smtClean="0">
                <a:solidFill>
                  <a:srgbClr val="0033CC"/>
                </a:solidFill>
                <a:latin typeface="Tahoma"/>
                <a:cs typeface="Tahoma"/>
              </a:rPr>
              <a:t> </a:t>
            </a:r>
            <a:r>
              <a:rPr sz="1800" spc="-4" dirty="0" smtClean="0">
                <a:solidFill>
                  <a:srgbClr val="0033CC"/>
                </a:solidFill>
                <a:latin typeface="Tahoma"/>
                <a:cs typeface="Tahoma"/>
              </a:rPr>
              <a:t>validation </a:t>
            </a:r>
            <a:r>
              <a:rPr sz="1800" dirty="0">
                <a:solidFill>
                  <a:srgbClr val="0033CC"/>
                </a:solidFill>
                <a:latin typeface="Tahoma"/>
                <a:cs typeface="Tahoma"/>
              </a:rPr>
              <a:t>of the </a:t>
            </a:r>
            <a:r>
              <a:rPr sz="1800" spc="-4" dirty="0">
                <a:solidFill>
                  <a:srgbClr val="0033CC"/>
                </a:solidFill>
                <a:latin typeface="Tahoma"/>
                <a:cs typeface="Tahoma"/>
              </a:rPr>
              <a:t>block </a:t>
            </a:r>
            <a:r>
              <a:rPr sz="1800" dirty="0">
                <a:solidFill>
                  <a:srgbClr val="0033CC"/>
                </a:solidFill>
                <a:latin typeface="Tahoma"/>
                <a:cs typeface="Tahoma"/>
              </a:rPr>
              <a:t>(and of the </a:t>
            </a:r>
            <a:r>
              <a:rPr sz="1800" spc="-4" dirty="0">
                <a:solidFill>
                  <a:srgbClr val="0033CC"/>
                </a:solidFill>
                <a:latin typeface="Tahoma"/>
                <a:cs typeface="Tahoma"/>
              </a:rPr>
              <a:t>transactions)</a:t>
            </a:r>
            <a:endParaRPr sz="1800" dirty="0">
              <a:latin typeface="Tahoma"/>
              <a:cs typeface="Tahoma"/>
            </a:endParaRPr>
          </a:p>
          <a:p>
            <a:pPr marL="602717" lvl="1" indent="-244345">
              <a:spcBef>
                <a:spcPts val="445"/>
              </a:spcBef>
              <a:buClr>
                <a:srgbClr val="333399"/>
              </a:buClr>
              <a:buChar char="•"/>
              <a:tabLst>
                <a:tab pos="602174" algn="l"/>
                <a:tab pos="602717" algn="l"/>
              </a:tabLst>
            </a:pPr>
            <a:r>
              <a:rPr sz="1800" spc="-4" dirty="0">
                <a:latin typeface="Tahoma"/>
                <a:cs typeface="Tahoma"/>
              </a:rPr>
              <a:t>Consensus </a:t>
            </a:r>
            <a:r>
              <a:rPr sz="1800" dirty="0">
                <a:latin typeface="Tahoma"/>
                <a:cs typeface="Tahoma"/>
              </a:rPr>
              <a:t>using</a:t>
            </a:r>
            <a:r>
              <a:rPr sz="1800" spc="-4" dirty="0">
                <a:latin typeface="Tahoma"/>
                <a:cs typeface="Tahoma"/>
              </a:rPr>
              <a:t> "mining"</a:t>
            </a:r>
            <a:endParaRPr sz="1800" dirty="0">
              <a:latin typeface="Tahoma"/>
              <a:cs typeface="Tahoma"/>
            </a:endParaRPr>
          </a:p>
          <a:p>
            <a:pPr marL="456110" marR="127602" indent="-445251">
              <a:lnSpc>
                <a:spcPts val="2847"/>
              </a:lnSpc>
              <a:spcBef>
                <a:spcPts val="727"/>
              </a:spcBef>
              <a:buClr>
                <a:srgbClr val="FF6600"/>
              </a:buClr>
              <a:buAutoNum type="arabicPeriod"/>
              <a:tabLst>
                <a:tab pos="450137" algn="l"/>
                <a:tab pos="450680" algn="l"/>
              </a:tabLst>
            </a:pPr>
            <a:r>
              <a:rPr sz="1800" spc="-4" dirty="0">
                <a:solidFill>
                  <a:srgbClr val="0033CC"/>
                </a:solidFill>
                <a:latin typeface="Tahoma"/>
                <a:cs typeface="Tahoma"/>
              </a:rPr>
              <a:t>Addition </a:t>
            </a:r>
            <a:r>
              <a:rPr sz="1800" dirty="0">
                <a:solidFill>
                  <a:srgbClr val="0033CC"/>
                </a:solidFill>
                <a:latin typeface="Tahoma"/>
                <a:cs typeface="Tahoma"/>
              </a:rPr>
              <a:t>of the </a:t>
            </a:r>
            <a:r>
              <a:rPr sz="1800" spc="-4" dirty="0">
                <a:solidFill>
                  <a:srgbClr val="0033CC"/>
                </a:solidFill>
                <a:latin typeface="Tahoma"/>
                <a:cs typeface="Tahoma"/>
              </a:rPr>
              <a:t>validated block </a:t>
            </a:r>
            <a:r>
              <a:rPr sz="1800" dirty="0">
                <a:solidFill>
                  <a:srgbClr val="0033CC"/>
                </a:solidFill>
                <a:latin typeface="Tahoma"/>
                <a:cs typeface="Tahoma"/>
              </a:rPr>
              <a:t>in the </a:t>
            </a:r>
            <a:r>
              <a:rPr sz="1800" spc="-4" dirty="0" err="1" smtClean="0">
                <a:solidFill>
                  <a:srgbClr val="0033CC"/>
                </a:solidFill>
                <a:latin typeface="Tahoma"/>
                <a:cs typeface="Tahoma"/>
              </a:rPr>
              <a:t>blockchain</a:t>
            </a:r>
            <a:r>
              <a:rPr lang="en-US" sz="1800" spc="-4" dirty="0">
                <a:solidFill>
                  <a:srgbClr val="0033CC"/>
                </a:solidFill>
                <a:latin typeface="Tahoma"/>
                <a:cs typeface="Tahoma"/>
              </a:rPr>
              <a:t> </a:t>
            </a:r>
            <a:r>
              <a:rPr sz="1800" dirty="0" smtClean="0">
                <a:solidFill>
                  <a:srgbClr val="0033CC"/>
                </a:solidFill>
                <a:latin typeface="Tahoma"/>
                <a:cs typeface="Tahoma"/>
              </a:rPr>
              <a:t>and </a:t>
            </a:r>
            <a:r>
              <a:rPr sz="1800" spc="-4" dirty="0">
                <a:solidFill>
                  <a:srgbClr val="0033CC"/>
                </a:solidFill>
                <a:latin typeface="Tahoma"/>
                <a:cs typeface="Tahoma"/>
              </a:rPr>
              <a:t>replication </a:t>
            </a:r>
            <a:r>
              <a:rPr lang="en-US" sz="1800" spc="-4" dirty="0" smtClean="0">
                <a:solidFill>
                  <a:srgbClr val="0033CC"/>
                </a:solidFill>
                <a:latin typeface="Tahoma"/>
                <a:cs typeface="Tahoma"/>
              </a:rPr>
              <a:t>throughout</a:t>
            </a:r>
            <a:r>
              <a:rPr sz="1800" dirty="0" smtClean="0">
                <a:solidFill>
                  <a:srgbClr val="0033CC"/>
                </a:solidFill>
                <a:latin typeface="Tahoma"/>
                <a:cs typeface="Tahoma"/>
              </a:rPr>
              <a:t> </a:t>
            </a:r>
            <a:r>
              <a:rPr sz="1800" dirty="0">
                <a:solidFill>
                  <a:srgbClr val="0033CC"/>
                </a:solidFill>
                <a:latin typeface="Tahoma"/>
                <a:cs typeface="Tahoma"/>
              </a:rPr>
              <a:t>the P2P</a:t>
            </a:r>
            <a:r>
              <a:rPr sz="1800" spc="-17" dirty="0">
                <a:solidFill>
                  <a:srgbClr val="0033CC"/>
                </a:solidFill>
                <a:latin typeface="Tahoma"/>
                <a:cs typeface="Tahoma"/>
              </a:rPr>
              <a:t> </a:t>
            </a:r>
            <a:r>
              <a:rPr sz="1800" dirty="0">
                <a:solidFill>
                  <a:srgbClr val="0033CC"/>
                </a:solidFill>
                <a:latin typeface="Tahoma"/>
                <a:cs typeface="Tahoma"/>
              </a:rPr>
              <a:t>network</a:t>
            </a:r>
            <a:endParaRPr sz="1800" dirty="0">
              <a:latin typeface="Tahoma"/>
              <a:cs typeface="Tahoma"/>
            </a:endParaRPr>
          </a:p>
          <a:p>
            <a:pPr marL="453395" indent="-443078">
              <a:spcBef>
                <a:spcPts val="517"/>
              </a:spcBef>
              <a:buClr>
                <a:srgbClr val="FF6600"/>
              </a:buClr>
              <a:buAutoNum type="arabicPeriod"/>
              <a:tabLst>
                <a:tab pos="453395" algn="l"/>
                <a:tab pos="453938" algn="l"/>
              </a:tabLst>
            </a:pPr>
            <a:r>
              <a:rPr sz="1800" spc="-4" dirty="0">
                <a:solidFill>
                  <a:srgbClr val="0033CC"/>
                </a:solidFill>
                <a:latin typeface="Tahoma"/>
                <a:cs typeface="Tahoma"/>
              </a:rPr>
              <a:t>Transaction</a:t>
            </a:r>
            <a:r>
              <a:rPr sz="1800" spc="-9" dirty="0">
                <a:solidFill>
                  <a:srgbClr val="0033CC"/>
                </a:solidFill>
                <a:latin typeface="Tahoma"/>
                <a:cs typeface="Tahoma"/>
              </a:rPr>
              <a:t> </a:t>
            </a:r>
            <a:r>
              <a:rPr sz="1800" spc="-4" dirty="0">
                <a:solidFill>
                  <a:srgbClr val="0033CC"/>
                </a:solidFill>
                <a:latin typeface="Tahoma"/>
                <a:cs typeface="Tahoma"/>
              </a:rPr>
              <a:t>confirmation</a:t>
            </a:r>
            <a:endParaRPr sz="1800" dirty="0">
              <a:latin typeface="Tahoma"/>
              <a:cs typeface="Tahoma"/>
            </a:endParaRPr>
          </a:p>
        </p:txBody>
      </p:sp>
      <p:pic>
        <p:nvPicPr>
          <p:cNvPr id="4" name="Picture 3"/>
          <p:cNvPicPr>
            <a:picLocks noChangeAspect="1"/>
          </p:cNvPicPr>
          <p:nvPr/>
        </p:nvPicPr>
        <p:blipFill rotWithShape="1">
          <a:blip r:embed="rId2"/>
          <a:srcRect l="8149" t="15904" r="36712" b="5384"/>
          <a:stretch/>
        </p:blipFill>
        <p:spPr>
          <a:xfrm>
            <a:off x="4860032" y="3645024"/>
            <a:ext cx="2915816" cy="2341368"/>
          </a:xfrm>
          <a:prstGeom prst="rect">
            <a:avLst/>
          </a:prstGeom>
        </p:spPr>
      </p:pic>
      <p:sp>
        <p:nvSpPr>
          <p:cNvPr id="5" name="Rectangle 4"/>
          <p:cNvSpPr/>
          <p:nvPr/>
        </p:nvSpPr>
        <p:spPr>
          <a:xfrm>
            <a:off x="4139952" y="6165304"/>
            <a:ext cx="4572000" cy="307777"/>
          </a:xfrm>
          <a:prstGeom prst="rect">
            <a:avLst/>
          </a:prstGeom>
        </p:spPr>
        <p:txBody>
          <a:bodyPr>
            <a:spAutoFit/>
          </a:bodyPr>
          <a:lstStyle/>
          <a:p>
            <a:r>
              <a:rPr lang="en-GB" sz="1400" dirty="0"/>
              <a:t>https://ycharts.com/indicators/bitcoin_blockchain_size</a:t>
            </a:r>
          </a:p>
        </p:txBody>
      </p:sp>
      <p:sp>
        <p:nvSpPr>
          <p:cNvPr id="6" name="Rectangle 5"/>
          <p:cNvSpPr/>
          <p:nvPr/>
        </p:nvSpPr>
        <p:spPr>
          <a:xfrm>
            <a:off x="3779912" y="1268760"/>
            <a:ext cx="5364088" cy="1815882"/>
          </a:xfrm>
          <a:prstGeom prst="rect">
            <a:avLst/>
          </a:prstGeom>
        </p:spPr>
        <p:txBody>
          <a:bodyPr wrap="square">
            <a:spAutoFit/>
          </a:bodyPr>
          <a:lstStyle/>
          <a:p>
            <a:r>
              <a:rPr lang="en-GB" sz="1400" dirty="0"/>
              <a:t>Halving #	Year	Block </a:t>
            </a:r>
            <a:r>
              <a:rPr lang="en-GB" sz="1400" dirty="0" smtClean="0"/>
              <a:t>Height	Block </a:t>
            </a:r>
            <a:r>
              <a:rPr lang="en-GB" sz="1400" dirty="0"/>
              <a:t>Reward (BTC)</a:t>
            </a:r>
          </a:p>
          <a:p>
            <a:r>
              <a:rPr lang="en-GB" sz="1400" dirty="0"/>
              <a:t>0	2009	0	</a:t>
            </a:r>
            <a:r>
              <a:rPr lang="en-GB" sz="1400" dirty="0" smtClean="0"/>
              <a:t>	50 </a:t>
            </a:r>
            <a:r>
              <a:rPr lang="en-GB" sz="1400" dirty="0"/>
              <a:t>BTC</a:t>
            </a:r>
          </a:p>
          <a:p>
            <a:r>
              <a:rPr lang="en-GB" sz="1400" dirty="0"/>
              <a:t>1	2012	210,000	</a:t>
            </a:r>
            <a:r>
              <a:rPr lang="en-GB" sz="1400" dirty="0" smtClean="0"/>
              <a:t>	25 </a:t>
            </a:r>
            <a:r>
              <a:rPr lang="en-GB" sz="1400" dirty="0"/>
              <a:t>BTC</a:t>
            </a:r>
          </a:p>
          <a:p>
            <a:r>
              <a:rPr lang="en-GB" sz="1400" dirty="0"/>
              <a:t>2	2016	420,000	</a:t>
            </a:r>
            <a:r>
              <a:rPr lang="en-GB" sz="1400" dirty="0" smtClean="0"/>
              <a:t>	12.5 </a:t>
            </a:r>
            <a:r>
              <a:rPr lang="en-GB" sz="1400" dirty="0"/>
              <a:t>BTC</a:t>
            </a:r>
          </a:p>
          <a:p>
            <a:r>
              <a:rPr lang="en-GB" sz="1400" dirty="0"/>
              <a:t>3	2020	630,000	</a:t>
            </a:r>
            <a:r>
              <a:rPr lang="en-GB" sz="1400" dirty="0" smtClean="0"/>
              <a:t>	6.25 </a:t>
            </a:r>
            <a:r>
              <a:rPr lang="en-GB" sz="1400" dirty="0"/>
              <a:t>BTC</a:t>
            </a:r>
          </a:p>
          <a:p>
            <a:r>
              <a:rPr lang="en-GB" sz="1400" dirty="0"/>
              <a:t>4	2024	840,000	</a:t>
            </a:r>
            <a:r>
              <a:rPr lang="en-GB" sz="1400" dirty="0" smtClean="0"/>
              <a:t>	3.125 </a:t>
            </a:r>
            <a:r>
              <a:rPr lang="en-GB" sz="1400" dirty="0"/>
              <a:t>BTC</a:t>
            </a:r>
          </a:p>
          <a:p>
            <a:r>
              <a:rPr lang="en-GB" sz="1400" dirty="0"/>
              <a:t>5	~2028	1,050,000	</a:t>
            </a:r>
            <a:r>
              <a:rPr lang="en-GB" sz="1400" dirty="0" smtClean="0"/>
              <a:t>	1.5625 </a:t>
            </a:r>
            <a:r>
              <a:rPr lang="en-GB" sz="1400" dirty="0"/>
              <a:t>BTC</a:t>
            </a:r>
          </a:p>
        </p:txBody>
      </p:sp>
    </p:spTree>
    <p:extLst>
      <p:ext uri="{BB962C8B-B14F-4D97-AF65-F5344CB8AC3E}">
        <p14:creationId xmlns:p14="http://schemas.microsoft.com/office/powerpoint/2010/main" val="13445403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412776"/>
            <a:ext cx="4780675" cy="2442063"/>
          </a:xfrm>
          <a:prstGeom prst="rect">
            <a:avLst/>
          </a:prstGeom>
        </p:spPr>
      </p:pic>
      <p:sp>
        <p:nvSpPr>
          <p:cNvPr id="6" name="Rectangle 5"/>
          <p:cNvSpPr/>
          <p:nvPr/>
        </p:nvSpPr>
        <p:spPr>
          <a:xfrm>
            <a:off x="1331640" y="4005064"/>
            <a:ext cx="6620723" cy="460767"/>
          </a:xfrm>
          <a:prstGeom prst="rect">
            <a:avLst/>
          </a:prstGeom>
        </p:spPr>
        <p:txBody>
          <a:bodyPr wrap="none">
            <a:spAutoFit/>
          </a:bodyPr>
          <a:lstStyle/>
          <a:p>
            <a:r>
              <a:rPr lang="en-GB" sz="2394" b="1" dirty="0"/>
              <a:t>The last Bitcoin is estimated to be mined in 2140!</a:t>
            </a:r>
            <a:endParaRPr lang="en-GB" sz="2394"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4725144"/>
            <a:ext cx="5000502" cy="1167364"/>
          </a:xfrm>
          <a:prstGeom prst="rect">
            <a:avLst/>
          </a:prstGeom>
        </p:spPr>
      </p:pic>
      <p:sp>
        <p:nvSpPr>
          <p:cNvPr id="8" name="object 2"/>
          <p:cNvSpPr txBox="1">
            <a:spLocks noGrp="1"/>
          </p:cNvSpPr>
          <p:nvPr>
            <p:ph type="title"/>
          </p:nvPr>
        </p:nvSpPr>
        <p:spPr>
          <a:xfrm>
            <a:off x="1043608" y="260648"/>
            <a:ext cx="7110321" cy="688074"/>
          </a:xfrm>
          <a:prstGeom prst="rect">
            <a:avLst/>
          </a:prstGeom>
        </p:spPr>
        <p:txBody>
          <a:bodyPr vert="horz" wrap="square" lIns="0" tIns="10860" rIns="0" bIns="0" numCol="1" rtlCol="0" anchor="ctr" anchorCtr="0" compatLnSpc="1">
            <a:prstTxWarp prst="textNoShape">
              <a:avLst/>
            </a:prstTxWarp>
            <a:spAutoFit/>
          </a:bodyPr>
          <a:lstStyle/>
          <a:p>
            <a:pPr marL="10860" algn="ctr">
              <a:spcBef>
                <a:spcPts val="86"/>
              </a:spcBef>
              <a:tabLst>
                <a:tab pos="1235842" algn="l"/>
              </a:tabLst>
            </a:pPr>
            <a:r>
              <a:rPr lang="en-US" dirty="0" smtClean="0"/>
              <a:t>Some facts</a:t>
            </a:r>
            <a:endParaRPr spc="-4" dirty="0"/>
          </a:p>
        </p:txBody>
      </p:sp>
      <p:sp>
        <p:nvSpPr>
          <p:cNvPr id="3" name="Rectangle 2"/>
          <p:cNvSpPr/>
          <p:nvPr/>
        </p:nvSpPr>
        <p:spPr>
          <a:xfrm>
            <a:off x="0" y="5932961"/>
            <a:ext cx="9036496" cy="400110"/>
          </a:xfrm>
          <a:prstGeom prst="rect">
            <a:avLst/>
          </a:prstGeom>
        </p:spPr>
        <p:txBody>
          <a:bodyPr wrap="square">
            <a:spAutoFit/>
          </a:bodyPr>
          <a:lstStyle/>
          <a:p>
            <a:r>
              <a:rPr lang="en-GB" sz="2000" dirty="0" smtClean="0"/>
              <a:t>Today, </a:t>
            </a:r>
            <a:r>
              <a:rPr lang="en-GB" sz="2000" dirty="0"/>
              <a:t>Bitcoin traded at around </a:t>
            </a:r>
            <a:r>
              <a:rPr lang="en-GB" sz="2000" dirty="0" smtClean="0"/>
              <a:t>$70,000</a:t>
            </a:r>
            <a:r>
              <a:rPr lang="en-GB" sz="2000" dirty="0"/>
              <a:t>, making </a:t>
            </a:r>
            <a:r>
              <a:rPr lang="en-GB" sz="2000" dirty="0" smtClean="0"/>
              <a:t>3.125 </a:t>
            </a:r>
            <a:r>
              <a:rPr lang="en-GB" sz="2000" dirty="0"/>
              <a:t>bitcoins worth $</a:t>
            </a:r>
            <a:r>
              <a:rPr lang="en-GB" sz="2000" dirty="0" smtClean="0"/>
              <a:t>220,000</a:t>
            </a:r>
            <a:endParaRPr lang="en-GB" sz="2000" dirty="0"/>
          </a:p>
        </p:txBody>
      </p:sp>
    </p:spTree>
    <p:extLst>
      <p:ext uri="{BB962C8B-B14F-4D97-AF65-F5344CB8AC3E}">
        <p14:creationId xmlns:p14="http://schemas.microsoft.com/office/powerpoint/2010/main" val="37730563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What is a Bitcoin Halving?</a:t>
            </a:r>
          </a:p>
        </p:txBody>
      </p:sp>
      <p:sp>
        <p:nvSpPr>
          <p:cNvPr id="3" name="Content Placeholder 2"/>
          <p:cNvSpPr>
            <a:spLocks noGrp="1"/>
          </p:cNvSpPr>
          <p:nvPr>
            <p:ph idx="1"/>
          </p:nvPr>
        </p:nvSpPr>
        <p:spPr/>
        <p:txBody>
          <a:bodyPr/>
          <a:lstStyle/>
          <a:p>
            <a:r>
              <a:rPr dirty="0" smtClean="0"/>
              <a:t>A </a:t>
            </a:r>
            <a:r>
              <a:rPr dirty="0"/>
              <a:t>halving cuts the block reward miners receive by 50%</a:t>
            </a:r>
          </a:p>
          <a:p>
            <a:r>
              <a:rPr dirty="0" smtClean="0"/>
              <a:t>Happens </a:t>
            </a:r>
            <a:r>
              <a:rPr dirty="0"/>
              <a:t>every 210,000 blocks (~every 4 years)</a:t>
            </a:r>
          </a:p>
          <a:p>
            <a:r>
              <a:rPr dirty="0" smtClean="0"/>
              <a:t>Reduces </a:t>
            </a:r>
            <a:r>
              <a:rPr dirty="0"/>
              <a:t>the rate of new Bitcoin entering circulation</a:t>
            </a:r>
          </a:p>
          <a:p>
            <a:r>
              <a:rPr dirty="0" smtClean="0"/>
              <a:t>Designed </a:t>
            </a:r>
            <a:r>
              <a:rPr dirty="0"/>
              <a:t>to increase scarcity and control inflation</a:t>
            </a:r>
          </a:p>
        </p:txBody>
      </p:sp>
    </p:spTree>
    <p:extLst>
      <p:ext uri="{BB962C8B-B14F-4D97-AF65-F5344CB8AC3E}">
        <p14:creationId xmlns:p14="http://schemas.microsoft.com/office/powerpoint/2010/main" val="1343139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Historical Halvings</a:t>
            </a:r>
          </a:p>
        </p:txBody>
      </p:sp>
      <p:sp>
        <p:nvSpPr>
          <p:cNvPr id="3" name="Content Placeholder 2"/>
          <p:cNvSpPr>
            <a:spLocks noGrp="1"/>
          </p:cNvSpPr>
          <p:nvPr>
            <p:ph idx="1"/>
          </p:nvPr>
        </p:nvSpPr>
        <p:spPr/>
        <p:txBody>
          <a:bodyPr/>
          <a:lstStyle/>
          <a:p>
            <a:r>
              <a:rPr dirty="0" smtClean="0"/>
              <a:t>2009 </a:t>
            </a:r>
            <a:r>
              <a:rPr dirty="0"/>
              <a:t>(Genesis Block): 50 BTC</a:t>
            </a:r>
          </a:p>
          <a:p>
            <a:r>
              <a:rPr dirty="0" smtClean="0"/>
              <a:t>2012</a:t>
            </a:r>
            <a:r>
              <a:rPr dirty="0"/>
              <a:t>: 25 BTC</a:t>
            </a:r>
          </a:p>
          <a:p>
            <a:r>
              <a:rPr dirty="0" smtClean="0"/>
              <a:t>2016</a:t>
            </a:r>
            <a:r>
              <a:rPr dirty="0"/>
              <a:t>: 12.5 BTC</a:t>
            </a:r>
          </a:p>
          <a:p>
            <a:r>
              <a:rPr dirty="0" smtClean="0"/>
              <a:t>2020</a:t>
            </a:r>
            <a:r>
              <a:rPr dirty="0"/>
              <a:t>: 6.25 BTC</a:t>
            </a:r>
          </a:p>
          <a:p>
            <a:r>
              <a:rPr dirty="0" smtClean="0"/>
              <a:t>2024</a:t>
            </a:r>
            <a:r>
              <a:rPr dirty="0"/>
              <a:t>: 3.125 BTC</a:t>
            </a:r>
          </a:p>
          <a:p>
            <a:r>
              <a:rPr dirty="0" smtClean="0"/>
              <a:t>Future </a:t>
            </a:r>
            <a:r>
              <a:rPr dirty="0" err="1"/>
              <a:t>halvings</a:t>
            </a:r>
            <a:r>
              <a:rPr dirty="0"/>
              <a:t> continue approx. every 4 years</a:t>
            </a:r>
          </a:p>
        </p:txBody>
      </p:sp>
    </p:spTree>
    <p:extLst>
      <p:ext uri="{BB962C8B-B14F-4D97-AF65-F5344CB8AC3E}">
        <p14:creationId xmlns:p14="http://schemas.microsoft.com/office/powerpoint/2010/main" val="3083383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Why Halvings Happen</a:t>
            </a:r>
          </a:p>
        </p:txBody>
      </p:sp>
      <p:sp>
        <p:nvSpPr>
          <p:cNvPr id="3" name="Content Placeholder 2"/>
          <p:cNvSpPr>
            <a:spLocks noGrp="1"/>
          </p:cNvSpPr>
          <p:nvPr>
            <p:ph idx="1"/>
          </p:nvPr>
        </p:nvSpPr>
        <p:spPr/>
        <p:txBody>
          <a:bodyPr/>
          <a:lstStyle/>
          <a:p>
            <a:r>
              <a:rPr dirty="0" smtClean="0"/>
              <a:t>Built </a:t>
            </a:r>
            <a:r>
              <a:rPr dirty="0"/>
              <a:t>into Bitcoin's code by Satoshi </a:t>
            </a:r>
            <a:r>
              <a:rPr dirty="0" err="1"/>
              <a:t>Nakamoto</a:t>
            </a:r>
            <a:endParaRPr dirty="0"/>
          </a:p>
          <a:p>
            <a:r>
              <a:rPr dirty="0" smtClean="0"/>
              <a:t>Ensures </a:t>
            </a:r>
            <a:r>
              <a:rPr dirty="0"/>
              <a:t>total supply never exceeds 21 million BTC</a:t>
            </a:r>
          </a:p>
          <a:p>
            <a:r>
              <a:rPr dirty="0" smtClean="0"/>
              <a:t>Controls </a:t>
            </a:r>
            <a:r>
              <a:rPr dirty="0"/>
              <a:t>inflation (unlike fiat </a:t>
            </a:r>
            <a:r>
              <a:rPr dirty="0" smtClean="0"/>
              <a:t>currencies</a:t>
            </a:r>
            <a:r>
              <a:rPr smtClean="0"/>
              <a:t>)</a:t>
            </a:r>
            <a:r>
              <a:rPr lang="en-US"/>
              <a:t> </a:t>
            </a:r>
            <a:r>
              <a:rPr lang="en-US" smtClean="0"/>
              <a:t>– </a:t>
            </a:r>
            <a:r>
              <a:rPr smtClean="0"/>
              <a:t>Mimics </a:t>
            </a:r>
            <a:r>
              <a:rPr dirty="0"/>
              <a:t>gold's scarcity</a:t>
            </a:r>
          </a:p>
        </p:txBody>
      </p:sp>
    </p:spTree>
    <p:extLst>
      <p:ext uri="{BB962C8B-B14F-4D97-AF65-F5344CB8AC3E}">
        <p14:creationId xmlns:p14="http://schemas.microsoft.com/office/powerpoint/2010/main" val="3706970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6200" y="0"/>
            <a:ext cx="8991600" cy="1295400"/>
          </a:xfrm>
        </p:spPr>
        <p:txBody>
          <a:bodyPr vert="horz" wrap="square" lIns="91440" tIns="45720" rIns="91440" bIns="45720" numCol="1" rtlCol="0" anchor="ctr" anchorCtr="0" compatLnSpc="1">
            <a:prstTxWarp prst="textNoShape">
              <a:avLst/>
            </a:prstTxWarp>
            <a:noAutofit/>
          </a:bodyPr>
          <a:lstStyle/>
          <a:p>
            <a:pPr>
              <a:lnSpc>
                <a:spcPct val="120000"/>
              </a:lnSpc>
              <a:spcBef>
                <a:spcPts val="750"/>
              </a:spcBef>
              <a:buSzPct val="125000"/>
            </a:pPr>
            <a:r>
              <a:rPr lang="el-GR" altLang="en-US" sz="3600" dirty="0" smtClean="0">
                <a:latin typeface="+mn-lt"/>
                <a:ea typeface="+mn-ea"/>
                <a:cs typeface="+mn-cs"/>
              </a:rPr>
              <a:t>Μερικές από τις κυριότερες</a:t>
            </a:r>
            <a:r>
              <a:rPr lang="el-GR" altLang="en-US" sz="3600" dirty="0">
                <a:latin typeface="+mn-lt"/>
                <a:ea typeface="+mn-ea"/>
                <a:cs typeface="+mn-cs"/>
              </a:rPr>
              <a:t> </a:t>
            </a:r>
            <a:r>
              <a:rPr lang="el-GR" altLang="en-US" sz="3600" dirty="0" smtClean="0">
                <a:latin typeface="+mn-lt"/>
                <a:ea typeface="+mn-ea"/>
                <a:cs typeface="+mn-cs"/>
              </a:rPr>
              <a:t>υπηρεσίες</a:t>
            </a:r>
            <a:r>
              <a:rPr lang="en-US" altLang="en-US" sz="3600" dirty="0" smtClean="0">
                <a:latin typeface="+mn-lt"/>
                <a:ea typeface="+mn-ea"/>
                <a:cs typeface="+mn-cs"/>
              </a:rPr>
              <a:t> </a:t>
            </a:r>
            <a:r>
              <a:rPr lang="el-GR" altLang="en-US" sz="3600" dirty="0">
                <a:latin typeface="+mn-lt"/>
                <a:ea typeface="+mn-ea"/>
                <a:cs typeface="+mn-cs"/>
              </a:rPr>
              <a:t>Ψηφιακής </a:t>
            </a:r>
            <a:r>
              <a:rPr lang="el-GR" altLang="en-US" sz="3600" dirty="0" smtClean="0">
                <a:latin typeface="+mn-lt"/>
                <a:ea typeface="+mn-ea"/>
                <a:cs typeface="+mn-cs"/>
              </a:rPr>
              <a:t>Διακυβέρνησης</a:t>
            </a:r>
            <a:endParaRPr lang="el-GR" altLang="en-US" sz="3600" dirty="0">
              <a:latin typeface="+mn-lt"/>
              <a:ea typeface="+mn-ea"/>
              <a:cs typeface="+mn-cs"/>
            </a:endParaRPr>
          </a:p>
        </p:txBody>
      </p:sp>
      <p:sp>
        <p:nvSpPr>
          <p:cNvPr id="7171" name="Rectangle 3"/>
          <p:cNvSpPr>
            <a:spLocks noGrp="1" noChangeArrowheads="1"/>
          </p:cNvSpPr>
          <p:nvPr>
            <p:ph sz="half" idx="1"/>
          </p:nvPr>
        </p:nvSpPr>
        <p:spPr>
          <a:xfrm>
            <a:off x="381000" y="1676400"/>
            <a:ext cx="4038600" cy="4800600"/>
          </a:xfrm>
        </p:spPr>
        <p:txBody>
          <a:bodyPr vert="horz" wrap="square" lIns="91440" tIns="45720" rIns="91440" bIns="45720" numCol="1" rtlCol="0" anchor="t" anchorCtr="0" compatLnSpc="1">
            <a:prstTxWarp prst="textNoShape">
              <a:avLst/>
            </a:prstTxWarp>
            <a:noAutofit/>
          </a:bodyPr>
          <a:lstStyle/>
          <a:p>
            <a:r>
              <a:rPr lang="el-GR" altLang="en-US" sz="1900" dirty="0" err="1"/>
              <a:t>eParticipation</a:t>
            </a:r>
            <a:endParaRPr lang="el-GR" altLang="en-US" sz="1900" dirty="0"/>
          </a:p>
          <a:p>
            <a:r>
              <a:rPr lang="el-GR" altLang="en-US" sz="1900" dirty="0" err="1"/>
              <a:t>eDemocracy</a:t>
            </a:r>
            <a:endParaRPr lang="en-US" altLang="en-US" sz="1900" dirty="0"/>
          </a:p>
          <a:p>
            <a:r>
              <a:rPr lang="en-US" altLang="en-US" sz="1900" dirty="0" err="1"/>
              <a:t>eCommerce</a:t>
            </a:r>
            <a:endParaRPr lang="en-US" altLang="en-US" sz="1900" dirty="0"/>
          </a:p>
          <a:p>
            <a:r>
              <a:rPr lang="en-US" altLang="en-US" sz="1900" dirty="0" err="1"/>
              <a:t>eTaxation</a:t>
            </a:r>
            <a:endParaRPr lang="el-GR" altLang="en-US" sz="1900" dirty="0"/>
          </a:p>
          <a:p>
            <a:r>
              <a:rPr lang="el-GR" altLang="en-US" sz="1900" dirty="0" err="1"/>
              <a:t>eBusiness</a:t>
            </a:r>
            <a:endParaRPr lang="el-GR" altLang="en-US" sz="1900" dirty="0"/>
          </a:p>
          <a:p>
            <a:r>
              <a:rPr lang="el-GR" altLang="en-US" sz="1900" dirty="0" err="1" smtClean="0"/>
              <a:t>eLearning</a:t>
            </a:r>
            <a:r>
              <a:rPr lang="el-GR" altLang="en-US" sz="1900" dirty="0" smtClean="0"/>
              <a:t>/</a:t>
            </a:r>
            <a:r>
              <a:rPr lang="en-US" altLang="en-US" sz="1900" dirty="0" err="1" smtClean="0"/>
              <a:t>eEducation</a:t>
            </a:r>
            <a:endParaRPr lang="el-GR" altLang="en-US" sz="1900" dirty="0"/>
          </a:p>
          <a:p>
            <a:r>
              <a:rPr lang="en-US" altLang="en-US" sz="1900" dirty="0" err="1"/>
              <a:t>eVoting</a:t>
            </a:r>
            <a:endParaRPr lang="en-US" altLang="en-US" sz="1900" dirty="0"/>
          </a:p>
          <a:p>
            <a:r>
              <a:rPr lang="en-US" altLang="en-US" sz="1900" dirty="0"/>
              <a:t>eHealth and Telemedicine</a:t>
            </a:r>
          </a:p>
          <a:p>
            <a:r>
              <a:rPr lang="en-US" altLang="en-US" sz="1900" dirty="0" err="1"/>
              <a:t>eJustice</a:t>
            </a:r>
            <a:endParaRPr lang="en-US" altLang="en-US" sz="1900" dirty="0"/>
          </a:p>
          <a:p>
            <a:r>
              <a:rPr lang="en-US" altLang="en-US" sz="1900" dirty="0" err="1"/>
              <a:t>eAuction</a:t>
            </a:r>
            <a:endParaRPr lang="en-US" altLang="en-US" sz="1900" dirty="0"/>
          </a:p>
          <a:p>
            <a:r>
              <a:rPr lang="en-US" altLang="en-US" sz="1900" dirty="0"/>
              <a:t>eProcurement</a:t>
            </a:r>
          </a:p>
          <a:p>
            <a:r>
              <a:rPr lang="en-US" altLang="en-US" sz="1900" dirty="0"/>
              <a:t>“Life events” management</a:t>
            </a:r>
          </a:p>
          <a:p>
            <a:r>
              <a:rPr lang="el-GR" altLang="en-US" sz="1900" dirty="0"/>
              <a:t>«ΔΙΑΥΓΕΙΑ»</a:t>
            </a:r>
          </a:p>
          <a:p>
            <a:r>
              <a:rPr lang="el-GR" altLang="en-US" sz="1900" dirty="0"/>
              <a:t>«ΠΟΘΕΝ ΕΣΧΕΣ»</a:t>
            </a:r>
          </a:p>
        </p:txBody>
      </p:sp>
      <p:sp>
        <p:nvSpPr>
          <p:cNvPr id="7172" name="Rectangle 4"/>
          <p:cNvSpPr>
            <a:spLocks noGrp="1" noChangeArrowheads="1"/>
          </p:cNvSpPr>
          <p:nvPr>
            <p:ph sz="half" idx="2"/>
          </p:nvPr>
        </p:nvSpPr>
        <p:spPr>
          <a:xfrm>
            <a:off x="4267200" y="1981200"/>
            <a:ext cx="4648200" cy="3429000"/>
          </a:xfrm>
        </p:spPr>
        <p:txBody>
          <a:bodyPr>
            <a:noAutofit/>
          </a:bodyPr>
          <a:lstStyle/>
          <a:p>
            <a:r>
              <a:rPr lang="el-GR" altLang="en-US" sz="1900" dirty="0"/>
              <a:t>Information Society</a:t>
            </a:r>
          </a:p>
          <a:p>
            <a:r>
              <a:rPr lang="el-GR" altLang="en-US" sz="1900" dirty="0" err="1"/>
              <a:t>Interoperability</a:t>
            </a:r>
            <a:endParaRPr lang="el-GR" altLang="en-US" sz="1900" dirty="0"/>
          </a:p>
          <a:p>
            <a:r>
              <a:rPr lang="el-GR" altLang="en-US" sz="1900" dirty="0"/>
              <a:t>BackOffice/</a:t>
            </a:r>
            <a:r>
              <a:rPr lang="el-GR" altLang="en-US" sz="1900" dirty="0" err="1"/>
              <a:t>Front</a:t>
            </a:r>
            <a:r>
              <a:rPr lang="el-GR" altLang="en-US" sz="1900" dirty="0"/>
              <a:t> Office</a:t>
            </a:r>
          </a:p>
          <a:p>
            <a:r>
              <a:rPr lang="el-GR" altLang="en-US" sz="1900" dirty="0"/>
              <a:t>e-</a:t>
            </a:r>
            <a:r>
              <a:rPr lang="el-GR" altLang="en-US" sz="1900" dirty="0" err="1"/>
              <a:t>Identification</a:t>
            </a:r>
            <a:endParaRPr lang="el-GR" altLang="en-US" sz="1900" dirty="0"/>
          </a:p>
          <a:p>
            <a:r>
              <a:rPr lang="el-GR" altLang="en-US" sz="1900" dirty="0"/>
              <a:t>e-</a:t>
            </a:r>
            <a:r>
              <a:rPr lang="el-GR" altLang="en-US" sz="1900" dirty="0" err="1"/>
              <a:t>Authentication</a:t>
            </a:r>
            <a:endParaRPr lang="el-GR" altLang="en-US" sz="1900" dirty="0"/>
          </a:p>
          <a:p>
            <a:r>
              <a:rPr lang="el-GR" altLang="en-US" sz="1900" dirty="0" err="1"/>
              <a:t>Security</a:t>
            </a:r>
            <a:endParaRPr lang="el-GR" altLang="en-US" sz="1900" dirty="0"/>
          </a:p>
          <a:p>
            <a:r>
              <a:rPr lang="el-GR" altLang="en-US" sz="1900" dirty="0" err="1"/>
              <a:t>Personalisation</a:t>
            </a:r>
            <a:endParaRPr lang="el-GR" altLang="en-US" sz="1900" dirty="0"/>
          </a:p>
          <a:p>
            <a:r>
              <a:rPr lang="el-GR" altLang="en-US" sz="1900" dirty="0" err="1"/>
              <a:t>Broadband</a:t>
            </a:r>
            <a:r>
              <a:rPr lang="el-GR" altLang="en-US" sz="1900" dirty="0"/>
              <a:t> Communication</a:t>
            </a:r>
          </a:p>
          <a:p>
            <a:r>
              <a:rPr lang="el-GR" altLang="en-US" sz="1900" dirty="0"/>
              <a:t>G2C, G2B, G2G, G2E, B2B, B2C, B2E</a:t>
            </a:r>
          </a:p>
          <a:p>
            <a:endParaRPr lang="el-GR" altLang="en-US" sz="1900" dirty="0"/>
          </a:p>
        </p:txBody>
      </p:sp>
    </p:spTree>
    <p:extLst>
      <p:ext uri="{BB962C8B-B14F-4D97-AF65-F5344CB8AC3E}">
        <p14:creationId xmlns:p14="http://schemas.microsoft.com/office/powerpoint/2010/main" val="2817487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Technical Details</a:t>
            </a:r>
          </a:p>
        </p:txBody>
      </p:sp>
      <p:sp>
        <p:nvSpPr>
          <p:cNvPr id="3" name="Content Placeholder 2"/>
          <p:cNvSpPr>
            <a:spLocks noGrp="1"/>
          </p:cNvSpPr>
          <p:nvPr>
            <p:ph idx="1"/>
          </p:nvPr>
        </p:nvSpPr>
        <p:spPr/>
        <p:txBody>
          <a:bodyPr/>
          <a:lstStyle/>
          <a:p>
            <a:r>
              <a:rPr dirty="0" smtClean="0"/>
              <a:t>Halving </a:t>
            </a:r>
            <a:r>
              <a:rPr dirty="0"/>
              <a:t>every 210,000 blocks</a:t>
            </a:r>
          </a:p>
          <a:p>
            <a:r>
              <a:rPr dirty="0" smtClean="0"/>
              <a:t>Block </a:t>
            </a:r>
            <a:r>
              <a:rPr dirty="0"/>
              <a:t>time ≈ 10 minutes → ~4 years per halving</a:t>
            </a:r>
          </a:p>
          <a:p>
            <a:r>
              <a:rPr lang="en-US" dirty="0"/>
              <a:t>T</a:t>
            </a:r>
            <a:r>
              <a:rPr dirty="0" smtClean="0"/>
              <a:t>ied </a:t>
            </a:r>
            <a:r>
              <a:rPr dirty="0"/>
              <a:t>to block height, not calendar date</a:t>
            </a:r>
          </a:p>
          <a:p>
            <a:r>
              <a:rPr dirty="0" smtClean="0"/>
              <a:t>Final </a:t>
            </a:r>
            <a:r>
              <a:rPr dirty="0"/>
              <a:t>halving expected around year 2140</a:t>
            </a:r>
          </a:p>
        </p:txBody>
      </p:sp>
    </p:spTree>
    <p:extLst>
      <p:ext uri="{BB962C8B-B14F-4D97-AF65-F5344CB8AC3E}">
        <p14:creationId xmlns:p14="http://schemas.microsoft.com/office/powerpoint/2010/main" val="29043203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Effects on Miners</a:t>
            </a:r>
          </a:p>
        </p:txBody>
      </p:sp>
      <p:sp>
        <p:nvSpPr>
          <p:cNvPr id="3" name="Content Placeholder 2"/>
          <p:cNvSpPr>
            <a:spLocks noGrp="1"/>
          </p:cNvSpPr>
          <p:nvPr>
            <p:ph idx="1"/>
          </p:nvPr>
        </p:nvSpPr>
        <p:spPr>
          <a:xfrm>
            <a:off x="685800" y="1341438"/>
            <a:ext cx="8206680" cy="4535487"/>
          </a:xfrm>
        </p:spPr>
        <p:txBody>
          <a:bodyPr/>
          <a:lstStyle/>
          <a:p>
            <a:r>
              <a:rPr dirty="0" smtClean="0"/>
              <a:t>Post-halving</a:t>
            </a:r>
            <a:r>
              <a:rPr dirty="0"/>
              <a:t>, mining becomes less profitable</a:t>
            </a:r>
          </a:p>
          <a:p>
            <a:r>
              <a:rPr dirty="0" smtClean="0"/>
              <a:t>Miners </a:t>
            </a:r>
            <a:r>
              <a:rPr dirty="0"/>
              <a:t>rely more on transaction fees</a:t>
            </a:r>
          </a:p>
          <a:p>
            <a:r>
              <a:rPr dirty="0" smtClean="0"/>
              <a:t>Inefficient </a:t>
            </a:r>
            <a:r>
              <a:rPr dirty="0"/>
              <a:t>miners may drop out</a:t>
            </a:r>
          </a:p>
          <a:p>
            <a:r>
              <a:rPr dirty="0" smtClean="0"/>
              <a:t>Can </a:t>
            </a:r>
            <a:r>
              <a:rPr dirty="0"/>
              <a:t>impact network hash rate and competition</a:t>
            </a:r>
          </a:p>
        </p:txBody>
      </p:sp>
    </p:spTree>
    <p:extLst>
      <p:ext uri="{BB962C8B-B14F-4D97-AF65-F5344CB8AC3E}">
        <p14:creationId xmlns:p14="http://schemas.microsoft.com/office/powerpoint/2010/main" val="37947455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7704" y="260648"/>
            <a:ext cx="5296284" cy="626519"/>
          </a:xfrm>
          <a:prstGeom prst="rect">
            <a:avLst/>
          </a:prstGeom>
          <a:noFill/>
          <a:ln w="9525">
            <a:noFill/>
            <a:miter lim="800000"/>
            <a:headEnd/>
            <a:tailEnd/>
          </a:ln>
        </p:spPr>
        <p:txBody>
          <a:bodyPr vert="horz" wrap="square" lIns="0" tIns="10860" rIns="0" bIns="0" numCol="1" rtlCol="0" anchor="ctr" anchorCtr="0" compatLnSpc="1">
            <a:prstTxWarp prst="textNoShape">
              <a:avLst/>
            </a:prstTxWarp>
            <a:spAutoFit/>
          </a:bodyPr>
          <a:lstStyle/>
          <a:p>
            <a:pPr marL="10860" algn="ctr">
              <a:spcBef>
                <a:spcPts val="86"/>
              </a:spcBef>
              <a:tabLst>
                <a:tab pos="1235842" algn="l"/>
              </a:tabLst>
            </a:pPr>
            <a:r>
              <a:rPr sz="4000" dirty="0"/>
              <a:t>Transaction</a:t>
            </a:r>
            <a:endParaRPr sz="4000"/>
          </a:p>
        </p:txBody>
      </p:sp>
      <p:sp>
        <p:nvSpPr>
          <p:cNvPr id="3" name="object 3"/>
          <p:cNvSpPr txBox="1"/>
          <p:nvPr/>
        </p:nvSpPr>
        <p:spPr>
          <a:xfrm>
            <a:off x="0" y="3068960"/>
            <a:ext cx="4788024" cy="1032689"/>
          </a:xfrm>
          <a:prstGeom prst="rect">
            <a:avLst/>
          </a:prstGeom>
        </p:spPr>
        <p:txBody>
          <a:bodyPr vert="horz" wrap="square" lIns="0" tIns="69503" rIns="0" bIns="0" rtlCol="0">
            <a:spAutoFit/>
          </a:bodyPr>
          <a:lstStyle/>
          <a:p>
            <a:pPr marL="10317" marR="283983">
              <a:lnSpc>
                <a:spcPct val="79500"/>
              </a:lnSpc>
              <a:spcBef>
                <a:spcPts val="547"/>
              </a:spcBef>
              <a:buClr>
                <a:srgbClr val="FF6600"/>
              </a:buClr>
              <a:tabLst>
                <a:tab pos="303531" algn="l"/>
                <a:tab pos="304074" algn="l"/>
              </a:tabLst>
            </a:pPr>
            <a:r>
              <a:rPr sz="1881" spc="-4" dirty="0">
                <a:solidFill>
                  <a:srgbClr val="0033CC"/>
                </a:solidFill>
                <a:latin typeface="Tahoma"/>
                <a:cs typeface="Tahoma"/>
              </a:rPr>
              <a:t>The coin </a:t>
            </a:r>
            <a:r>
              <a:rPr sz="1881" dirty="0">
                <a:solidFill>
                  <a:srgbClr val="0033CC"/>
                </a:solidFill>
                <a:latin typeface="Tahoma"/>
                <a:cs typeface="Tahoma"/>
              </a:rPr>
              <a:t>owner </a:t>
            </a:r>
            <a:r>
              <a:rPr sz="1881" spc="-4" dirty="0">
                <a:solidFill>
                  <a:srgbClr val="0033CC"/>
                </a:solidFill>
                <a:latin typeface="Tahoma"/>
                <a:cs typeface="Tahoma"/>
              </a:rPr>
              <a:t>signs</a:t>
            </a:r>
            <a:r>
              <a:rPr sz="1881" spc="-43" dirty="0">
                <a:solidFill>
                  <a:srgbClr val="0033CC"/>
                </a:solidFill>
                <a:latin typeface="Tahoma"/>
                <a:cs typeface="Tahoma"/>
              </a:rPr>
              <a:t> </a:t>
            </a:r>
            <a:r>
              <a:rPr sz="1881" dirty="0">
                <a:solidFill>
                  <a:srgbClr val="0033CC"/>
                </a:solidFill>
                <a:latin typeface="Tahoma"/>
                <a:cs typeface="Tahoma"/>
              </a:rPr>
              <a:t>the  </a:t>
            </a:r>
            <a:r>
              <a:rPr sz="1881" spc="-4" dirty="0">
                <a:solidFill>
                  <a:srgbClr val="0033CC"/>
                </a:solidFill>
                <a:latin typeface="Tahoma"/>
                <a:cs typeface="Tahoma"/>
              </a:rPr>
              <a:t>transaction</a:t>
            </a:r>
            <a:r>
              <a:rPr sz="1881" spc="-9" dirty="0">
                <a:solidFill>
                  <a:srgbClr val="0033CC"/>
                </a:solidFill>
                <a:latin typeface="Tahoma"/>
                <a:cs typeface="Tahoma"/>
              </a:rPr>
              <a:t> </a:t>
            </a:r>
            <a:r>
              <a:rPr sz="1881" spc="-4" dirty="0" smtClean="0">
                <a:solidFill>
                  <a:srgbClr val="0033CC"/>
                </a:solidFill>
                <a:latin typeface="Tahoma"/>
                <a:cs typeface="Tahoma"/>
              </a:rPr>
              <a:t>by</a:t>
            </a:r>
            <a:r>
              <a:rPr lang="en-US" sz="1881" spc="-4" dirty="0" smtClean="0">
                <a:solidFill>
                  <a:srgbClr val="0033CC"/>
                </a:solidFill>
                <a:latin typeface="Tahoma"/>
                <a:cs typeface="Tahoma"/>
              </a:rPr>
              <a:t>:</a:t>
            </a:r>
            <a:endParaRPr sz="1881" dirty="0">
              <a:latin typeface="Tahoma"/>
              <a:cs typeface="Tahoma"/>
            </a:endParaRPr>
          </a:p>
          <a:p>
            <a:pPr marL="792763" lvl="1" indent="-391494">
              <a:lnSpc>
                <a:spcPts val="1928"/>
              </a:lnSpc>
              <a:buClr>
                <a:srgbClr val="333399"/>
              </a:buClr>
              <a:buAutoNum type="arabicPeriod"/>
              <a:tabLst>
                <a:tab pos="792220" algn="l"/>
                <a:tab pos="792763" algn="l"/>
              </a:tabLst>
            </a:pPr>
            <a:r>
              <a:rPr sz="1625" dirty="0">
                <a:latin typeface="Tahoma"/>
                <a:cs typeface="Tahoma"/>
              </a:rPr>
              <a:t>Creating a hash </a:t>
            </a:r>
            <a:r>
              <a:rPr sz="1625" spc="-4" dirty="0">
                <a:latin typeface="Tahoma"/>
                <a:cs typeface="Tahoma"/>
              </a:rPr>
              <a:t>value</a:t>
            </a:r>
            <a:r>
              <a:rPr sz="1625" spc="-43" dirty="0">
                <a:latin typeface="Tahoma"/>
                <a:cs typeface="Tahoma"/>
              </a:rPr>
              <a:t> </a:t>
            </a:r>
            <a:r>
              <a:rPr sz="1625" dirty="0">
                <a:latin typeface="Tahoma"/>
                <a:cs typeface="Tahoma"/>
              </a:rPr>
              <a:t>of</a:t>
            </a:r>
          </a:p>
          <a:p>
            <a:pPr marL="988239" lvl="2" indent="-196019">
              <a:lnSpc>
                <a:spcPts val="1915"/>
              </a:lnSpc>
              <a:spcBef>
                <a:spcPts val="17"/>
              </a:spcBef>
              <a:buClr>
                <a:srgbClr val="FF9900"/>
              </a:buClr>
              <a:buChar char="•"/>
              <a:tabLst>
                <a:tab pos="988239" algn="l"/>
              </a:tabLst>
            </a:pPr>
            <a:r>
              <a:rPr sz="1625" spc="-4" dirty="0">
                <a:latin typeface="Tahoma"/>
                <a:cs typeface="Tahoma"/>
              </a:rPr>
              <a:t>The previous</a:t>
            </a:r>
            <a:r>
              <a:rPr sz="1625" spc="-56" dirty="0">
                <a:latin typeface="Tahoma"/>
                <a:cs typeface="Tahoma"/>
              </a:rPr>
              <a:t> </a:t>
            </a:r>
            <a:r>
              <a:rPr sz="1625" dirty="0">
                <a:latin typeface="Tahoma"/>
                <a:cs typeface="Tahoma"/>
              </a:rPr>
              <a:t>transaction</a:t>
            </a:r>
          </a:p>
          <a:p>
            <a:pPr marL="987696" marR="105339" lvl="2" indent="-195476">
              <a:lnSpc>
                <a:spcPts val="1573"/>
              </a:lnSpc>
              <a:spcBef>
                <a:spcPts val="333"/>
              </a:spcBef>
              <a:buClr>
                <a:srgbClr val="FF9900"/>
              </a:buClr>
              <a:buChar char="•"/>
              <a:tabLst>
                <a:tab pos="988239" algn="l"/>
              </a:tabLst>
            </a:pPr>
            <a:r>
              <a:rPr sz="1625" dirty="0">
                <a:latin typeface="Tahoma"/>
                <a:cs typeface="Tahoma"/>
              </a:rPr>
              <a:t>And the </a:t>
            </a:r>
            <a:r>
              <a:rPr sz="1625" spc="-4" dirty="0">
                <a:latin typeface="Tahoma"/>
                <a:cs typeface="Tahoma"/>
              </a:rPr>
              <a:t>public </a:t>
            </a:r>
            <a:r>
              <a:rPr sz="1625" spc="-4" dirty="0" smtClean="0">
                <a:latin typeface="Tahoma"/>
                <a:cs typeface="Tahoma"/>
              </a:rPr>
              <a:t>key</a:t>
            </a:r>
            <a:r>
              <a:rPr lang="en-US" sz="1625" spc="-4" dirty="0" smtClean="0">
                <a:latin typeface="Tahoma"/>
                <a:cs typeface="Tahoma"/>
              </a:rPr>
              <a:t> </a:t>
            </a:r>
            <a:r>
              <a:rPr sz="1625" dirty="0" smtClean="0">
                <a:latin typeface="Tahoma"/>
                <a:cs typeface="Tahoma"/>
              </a:rPr>
              <a:t>of </a:t>
            </a:r>
            <a:r>
              <a:rPr sz="1625" dirty="0">
                <a:latin typeface="Tahoma"/>
                <a:cs typeface="Tahoma"/>
              </a:rPr>
              <a:t>the next</a:t>
            </a:r>
            <a:r>
              <a:rPr sz="1625" spc="-26" dirty="0">
                <a:latin typeface="Tahoma"/>
                <a:cs typeface="Tahoma"/>
              </a:rPr>
              <a:t> </a:t>
            </a:r>
            <a:r>
              <a:rPr sz="1625" dirty="0">
                <a:latin typeface="Tahoma"/>
                <a:cs typeface="Tahoma"/>
              </a:rPr>
              <a:t>owner</a:t>
            </a:r>
          </a:p>
        </p:txBody>
      </p:sp>
      <p:sp>
        <p:nvSpPr>
          <p:cNvPr id="4" name="object 4"/>
          <p:cNvSpPr txBox="1"/>
          <p:nvPr/>
        </p:nvSpPr>
        <p:spPr>
          <a:xfrm>
            <a:off x="395536" y="4077072"/>
            <a:ext cx="3600400" cy="262755"/>
          </a:xfrm>
          <a:prstGeom prst="rect">
            <a:avLst/>
          </a:prstGeom>
        </p:spPr>
        <p:txBody>
          <a:bodyPr vert="horz" wrap="square" lIns="0" tIns="57014" rIns="0" bIns="0" rtlCol="0">
            <a:spAutoFit/>
          </a:bodyPr>
          <a:lstStyle/>
          <a:p>
            <a:pPr marL="401811" marR="4344" indent="-390952">
              <a:lnSpc>
                <a:spcPts val="1573"/>
              </a:lnSpc>
              <a:spcBef>
                <a:spcPts val="449"/>
              </a:spcBef>
              <a:tabLst>
                <a:tab pos="401269" algn="l"/>
              </a:tabLst>
            </a:pPr>
            <a:r>
              <a:rPr sz="1625" dirty="0">
                <a:solidFill>
                  <a:srgbClr val="333399"/>
                </a:solidFill>
                <a:latin typeface="Tahoma"/>
                <a:cs typeface="Tahoma"/>
              </a:rPr>
              <a:t>2.	</a:t>
            </a:r>
            <a:r>
              <a:rPr sz="1625" spc="-4" dirty="0">
                <a:latin typeface="Tahoma"/>
                <a:cs typeface="Tahoma"/>
              </a:rPr>
              <a:t>Signing it with its </a:t>
            </a:r>
            <a:r>
              <a:rPr lang="en-US" sz="1625" spc="-4" dirty="0" smtClean="0">
                <a:latin typeface="Tahoma"/>
                <a:cs typeface="Tahoma"/>
              </a:rPr>
              <a:t>private</a:t>
            </a:r>
            <a:r>
              <a:rPr sz="1625" spc="-4" dirty="0" smtClean="0">
                <a:latin typeface="Tahoma"/>
                <a:cs typeface="Tahoma"/>
              </a:rPr>
              <a:t> ke</a:t>
            </a:r>
            <a:r>
              <a:rPr lang="en-US" sz="1625" spc="-4" dirty="0" smtClean="0">
                <a:latin typeface="Tahoma"/>
                <a:cs typeface="Tahoma"/>
              </a:rPr>
              <a:t>y</a:t>
            </a:r>
            <a:endParaRPr sz="1625" dirty="0">
              <a:latin typeface="Tahoma"/>
              <a:cs typeface="Tahoma"/>
            </a:endParaRPr>
          </a:p>
        </p:txBody>
      </p:sp>
      <p:sp>
        <p:nvSpPr>
          <p:cNvPr id="5" name="object 5"/>
          <p:cNvSpPr/>
          <p:nvPr/>
        </p:nvSpPr>
        <p:spPr>
          <a:xfrm>
            <a:off x="22523" y="1268760"/>
            <a:ext cx="4438565" cy="1778618"/>
          </a:xfrm>
          <a:prstGeom prst="rect">
            <a:avLst/>
          </a:prstGeom>
          <a:blipFill>
            <a:blip r:embed="rId2" cstate="print"/>
            <a:stretch>
              <a:fillRect/>
            </a:stretch>
          </a:blipFill>
        </p:spPr>
        <p:txBody>
          <a:bodyPr wrap="square" lIns="0" tIns="0" rIns="0" bIns="0" rtlCol="0"/>
          <a:lstStyle/>
          <a:p>
            <a:endParaRPr sz="2394"/>
          </a:p>
        </p:txBody>
      </p:sp>
      <p:pic>
        <p:nvPicPr>
          <p:cNvPr id="53" name="Picture 52"/>
          <p:cNvPicPr>
            <a:picLocks noChangeAspect="1"/>
          </p:cNvPicPr>
          <p:nvPr/>
        </p:nvPicPr>
        <p:blipFill>
          <a:blip r:embed="rId3"/>
          <a:stretch>
            <a:fillRect/>
          </a:stretch>
        </p:blipFill>
        <p:spPr>
          <a:xfrm>
            <a:off x="5292080" y="1268760"/>
            <a:ext cx="3497560" cy="1686323"/>
          </a:xfrm>
          <a:prstGeom prst="rect">
            <a:avLst/>
          </a:prstGeom>
        </p:spPr>
      </p:pic>
      <p:sp>
        <p:nvSpPr>
          <p:cNvPr id="54" name="내용 개체 틀 2"/>
          <p:cNvSpPr>
            <a:spLocks noGrp="1"/>
          </p:cNvSpPr>
          <p:nvPr>
            <p:ph sz="quarter" idx="1"/>
          </p:nvPr>
        </p:nvSpPr>
        <p:spPr>
          <a:xfrm>
            <a:off x="6524" y="4653136"/>
            <a:ext cx="4637484" cy="1728192"/>
          </a:xfrm>
        </p:spPr>
        <p:txBody>
          <a:bodyPr>
            <a:noAutofit/>
          </a:bodyPr>
          <a:lstStyle/>
          <a:p>
            <a:r>
              <a:rPr lang="en-US" altLang="ko-KR" sz="1600" dirty="0"/>
              <a:t>Electronic coin == chain of digital signatures</a:t>
            </a:r>
          </a:p>
          <a:p>
            <a:r>
              <a:rPr lang="en-US" altLang="ko-KR" sz="1600" dirty="0" err="1"/>
              <a:t>BitCoin</a:t>
            </a:r>
            <a:r>
              <a:rPr lang="en-US" altLang="ko-KR" sz="1600" dirty="0"/>
              <a:t> transfer: Sign(Previous transaction + New owner’s public key)</a:t>
            </a:r>
          </a:p>
          <a:p>
            <a:r>
              <a:rPr lang="en-US" altLang="ko-KR" sz="1600" dirty="0"/>
              <a:t>Anyone can verify (</a:t>
            </a:r>
            <a:r>
              <a:rPr lang="en-US" altLang="ko-KR" sz="1600" dirty="0" smtClean="0"/>
              <a:t>n – 1)-</a:t>
            </a:r>
            <a:r>
              <a:rPr lang="en-US" altLang="ko-KR" sz="1600" dirty="0" err="1" smtClean="0"/>
              <a:t>th</a:t>
            </a:r>
            <a:r>
              <a:rPr lang="en-US" altLang="ko-KR" sz="1600" dirty="0" smtClean="0"/>
              <a:t> </a:t>
            </a:r>
            <a:r>
              <a:rPr lang="en-US" altLang="ko-KR" sz="1600" dirty="0"/>
              <a:t>owner </a:t>
            </a:r>
            <a:r>
              <a:rPr lang="en-US" altLang="ko-KR" sz="1600" dirty="0" smtClean="0"/>
              <a:t>transferring bitcoin </a:t>
            </a:r>
            <a:r>
              <a:rPr lang="en-US" altLang="ko-KR" sz="1600" dirty="0"/>
              <a:t>to the </a:t>
            </a:r>
            <a:r>
              <a:rPr lang="en-US" altLang="ko-KR" sz="1600" dirty="0" smtClean="0"/>
              <a:t>n-</a:t>
            </a:r>
            <a:r>
              <a:rPr lang="en-US" altLang="ko-KR" sz="1600" dirty="0" err="1" smtClean="0"/>
              <a:t>th</a:t>
            </a:r>
            <a:r>
              <a:rPr lang="en-US" altLang="ko-KR" sz="1600" dirty="0" smtClean="0"/>
              <a:t> </a:t>
            </a:r>
            <a:r>
              <a:rPr lang="en-US" altLang="ko-KR" sz="1600" dirty="0"/>
              <a:t>owner</a:t>
            </a:r>
            <a:r>
              <a:rPr lang="en-US" altLang="ko-KR" sz="1600" dirty="0" smtClean="0"/>
              <a:t>.</a:t>
            </a:r>
            <a:endParaRPr lang="en-US" altLang="ko-KR" sz="1600" dirty="0"/>
          </a:p>
          <a:p>
            <a:r>
              <a:rPr lang="en-US" altLang="ko-KR" sz="1600" dirty="0"/>
              <a:t>Anyone can follow the </a:t>
            </a:r>
            <a:r>
              <a:rPr lang="en-US" altLang="ko-KR" sz="1600" dirty="0" smtClean="0"/>
              <a:t>history given </a:t>
            </a:r>
            <a:r>
              <a:rPr lang="en-US" altLang="ko-KR" sz="1600" dirty="0"/>
              <a:t>a </a:t>
            </a:r>
            <a:r>
              <a:rPr lang="en-US" altLang="ko-KR" sz="1600" dirty="0" err="1"/>
              <a:t>BitCoin</a:t>
            </a:r>
            <a:r>
              <a:rPr lang="en-US" altLang="ko-KR" sz="1600" dirty="0"/>
              <a:t> </a:t>
            </a:r>
            <a:endParaRPr lang="ko-KR" altLang="en-US" sz="1600" dirty="0"/>
          </a:p>
        </p:txBody>
      </p:sp>
      <p:pic>
        <p:nvPicPr>
          <p:cNvPr id="55" name="그림 3"/>
          <p:cNvPicPr>
            <a:picLocks noChangeAspect="1"/>
          </p:cNvPicPr>
          <p:nvPr/>
        </p:nvPicPr>
        <p:blipFill rotWithShape="1">
          <a:blip r:embed="rId4"/>
          <a:srcRect l="27112" t="34427" r="30166" b="26349"/>
          <a:stretch/>
        </p:blipFill>
        <p:spPr>
          <a:xfrm>
            <a:off x="4572000" y="3284984"/>
            <a:ext cx="4280330" cy="2589053"/>
          </a:xfrm>
          <a:prstGeom prst="rect">
            <a:avLst/>
          </a:prstGeom>
        </p:spPr>
      </p:pic>
    </p:spTree>
    <p:extLst>
      <p:ext uri="{BB962C8B-B14F-4D97-AF65-F5344CB8AC3E}">
        <p14:creationId xmlns:p14="http://schemas.microsoft.com/office/powerpoint/2010/main" val="36205671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1520" y="260648"/>
            <a:ext cx="8568952" cy="626519"/>
          </a:xfrm>
          <a:prstGeom prst="rect">
            <a:avLst/>
          </a:prstGeom>
          <a:noFill/>
          <a:ln w="9525">
            <a:noFill/>
            <a:miter lim="800000"/>
            <a:headEnd/>
            <a:tailEnd/>
          </a:ln>
        </p:spPr>
        <p:txBody>
          <a:bodyPr vert="horz" wrap="square" lIns="0" tIns="10860" rIns="0" bIns="0" numCol="1" rtlCol="0" anchor="ctr" anchorCtr="0" compatLnSpc="1">
            <a:prstTxWarp prst="textNoShape">
              <a:avLst/>
            </a:prstTxWarp>
            <a:spAutoFit/>
          </a:bodyPr>
          <a:lstStyle/>
          <a:p>
            <a:pPr marL="10860" algn="ctr">
              <a:spcBef>
                <a:spcPts val="86"/>
              </a:spcBef>
              <a:tabLst>
                <a:tab pos="1235842" algn="l"/>
              </a:tabLst>
            </a:pPr>
            <a:r>
              <a:rPr sz="4000" dirty="0"/>
              <a:t>Block </a:t>
            </a:r>
            <a:r>
              <a:rPr lang="en-US" sz="4000" dirty="0"/>
              <a:t>(Transaction) </a:t>
            </a:r>
            <a:r>
              <a:rPr sz="4000" dirty="0"/>
              <a:t>Management</a:t>
            </a:r>
          </a:p>
        </p:txBody>
      </p:sp>
      <p:sp>
        <p:nvSpPr>
          <p:cNvPr id="3" name="object 3"/>
          <p:cNvSpPr txBox="1"/>
          <p:nvPr/>
        </p:nvSpPr>
        <p:spPr>
          <a:xfrm>
            <a:off x="251520" y="1268760"/>
            <a:ext cx="8892480" cy="1430464"/>
          </a:xfrm>
          <a:prstGeom prst="rect">
            <a:avLst/>
          </a:prstGeom>
        </p:spPr>
        <p:txBody>
          <a:bodyPr vert="horz" wrap="square" lIns="0" tIns="11946" rIns="0" bIns="0" rtlCol="0">
            <a:spAutoFit/>
          </a:bodyPr>
          <a:lstStyle/>
          <a:p>
            <a:pPr marL="10860" marR="180272">
              <a:lnSpc>
                <a:spcPct val="99700"/>
              </a:lnSpc>
              <a:spcBef>
                <a:spcPts val="94"/>
              </a:spcBef>
              <a:buClr>
                <a:srgbClr val="FF6600"/>
              </a:buClr>
              <a:tabLst>
                <a:tab pos="303531" algn="l"/>
                <a:tab pos="304074" algn="l"/>
              </a:tabLst>
            </a:pPr>
            <a:r>
              <a:rPr sz="2394" spc="-4" dirty="0">
                <a:solidFill>
                  <a:srgbClr val="0033CC"/>
                </a:solidFill>
                <a:latin typeface="Tahoma"/>
                <a:cs typeface="Tahoma"/>
              </a:rPr>
              <a:t>Transactions </a:t>
            </a:r>
            <a:r>
              <a:rPr sz="2394" dirty="0">
                <a:solidFill>
                  <a:srgbClr val="0033CC"/>
                </a:solidFill>
                <a:latin typeface="Tahoma"/>
                <a:cs typeface="Tahoma"/>
              </a:rPr>
              <a:t>are </a:t>
            </a:r>
            <a:r>
              <a:rPr sz="2394" spc="-4" dirty="0">
                <a:solidFill>
                  <a:srgbClr val="0033CC"/>
                </a:solidFill>
                <a:latin typeface="Tahoma"/>
                <a:cs typeface="Tahoma"/>
              </a:rPr>
              <a:t>placed </a:t>
            </a:r>
            <a:r>
              <a:rPr sz="2394" dirty="0">
                <a:solidFill>
                  <a:srgbClr val="0033CC"/>
                </a:solidFill>
                <a:latin typeface="Tahoma"/>
                <a:cs typeface="Tahoma"/>
              </a:rPr>
              <a:t>into </a:t>
            </a:r>
            <a:r>
              <a:rPr sz="2394" spc="-4" dirty="0">
                <a:solidFill>
                  <a:srgbClr val="0033CC"/>
                </a:solidFill>
                <a:latin typeface="Tahoma"/>
                <a:cs typeface="Tahoma"/>
              </a:rPr>
              <a:t>blocks, validated  (by checking inputs/outputs, etc.) </a:t>
            </a:r>
            <a:r>
              <a:rPr sz="2394" dirty="0">
                <a:solidFill>
                  <a:srgbClr val="0033CC"/>
                </a:solidFill>
                <a:latin typeface="Tahoma"/>
                <a:cs typeface="Tahoma"/>
              </a:rPr>
              <a:t>and </a:t>
            </a:r>
            <a:r>
              <a:rPr sz="2394" spc="-4" dirty="0">
                <a:solidFill>
                  <a:srgbClr val="0033CC"/>
                </a:solidFill>
                <a:latin typeface="Tahoma"/>
                <a:cs typeface="Tahoma"/>
              </a:rPr>
              <a:t>linked by  their</a:t>
            </a:r>
            <a:r>
              <a:rPr sz="2394" spc="-9" dirty="0">
                <a:solidFill>
                  <a:srgbClr val="0033CC"/>
                </a:solidFill>
                <a:latin typeface="Tahoma"/>
                <a:cs typeface="Tahoma"/>
              </a:rPr>
              <a:t> </a:t>
            </a:r>
            <a:r>
              <a:rPr sz="2394" spc="-4" dirty="0">
                <a:solidFill>
                  <a:srgbClr val="0033CC"/>
                </a:solidFill>
                <a:latin typeface="Tahoma"/>
                <a:cs typeface="Tahoma"/>
              </a:rPr>
              <a:t>addresses</a:t>
            </a:r>
            <a:endParaRPr sz="2394" dirty="0">
              <a:latin typeface="Tahoma"/>
              <a:cs typeface="Tahoma"/>
            </a:endParaRPr>
          </a:p>
          <a:p>
            <a:pPr marL="646156" lvl="1" indent="-244345">
              <a:spcBef>
                <a:spcPts val="440"/>
              </a:spcBef>
              <a:buClr>
                <a:srgbClr val="333399"/>
              </a:buClr>
              <a:buChar char="•"/>
              <a:tabLst>
                <a:tab pos="645613" algn="l"/>
                <a:tab pos="646156" algn="l"/>
              </a:tabLst>
            </a:pPr>
            <a:r>
              <a:rPr sz="2052" spc="-4" dirty="0">
                <a:latin typeface="Tahoma"/>
                <a:cs typeface="Tahoma"/>
              </a:rPr>
              <a:t>Size </a:t>
            </a:r>
            <a:r>
              <a:rPr sz="2052" dirty="0">
                <a:latin typeface="Tahoma"/>
                <a:cs typeface="Tahoma"/>
              </a:rPr>
              <a:t>of a </a:t>
            </a:r>
            <a:r>
              <a:rPr sz="2052" spc="-4" dirty="0">
                <a:latin typeface="Tahoma"/>
                <a:cs typeface="Tahoma"/>
              </a:rPr>
              <a:t>bitcoin block </a:t>
            </a:r>
            <a:r>
              <a:rPr sz="2052" dirty="0">
                <a:latin typeface="Tahoma"/>
                <a:cs typeface="Tahoma"/>
              </a:rPr>
              <a:t>= 1</a:t>
            </a:r>
            <a:r>
              <a:rPr sz="2052" spc="-9" dirty="0">
                <a:latin typeface="Tahoma"/>
                <a:cs typeface="Tahoma"/>
              </a:rPr>
              <a:t> </a:t>
            </a:r>
            <a:r>
              <a:rPr sz="2052" spc="-4" dirty="0" smtClean="0">
                <a:latin typeface="Tahoma"/>
                <a:cs typeface="Tahoma"/>
              </a:rPr>
              <a:t>Megabyte</a:t>
            </a:r>
            <a:endParaRPr lang="en-US" sz="2052" dirty="0">
              <a:latin typeface="Tahoma"/>
              <a:cs typeface="Tahoma"/>
            </a:endParaRPr>
          </a:p>
          <a:p>
            <a:pPr marL="2687811" lvl="6">
              <a:spcBef>
                <a:spcPts val="440"/>
              </a:spcBef>
              <a:buClr>
                <a:srgbClr val="333399"/>
              </a:buClr>
              <a:tabLst>
                <a:tab pos="645613" algn="l"/>
                <a:tab pos="646156" algn="l"/>
              </a:tabLst>
            </a:pPr>
            <a:r>
              <a:rPr lang="en-US" sz="1710" spc="-9" dirty="0" smtClean="0">
                <a:latin typeface="Tahoma"/>
                <a:cs typeface="Tahoma"/>
              </a:rPr>
              <a:t>						R</a:t>
            </a:r>
            <a:r>
              <a:rPr sz="1710" spc="-9" dirty="0" smtClean="0">
                <a:latin typeface="Tahoma"/>
                <a:cs typeface="Tahoma"/>
              </a:rPr>
              <a:t>esult </a:t>
            </a:r>
            <a:r>
              <a:rPr sz="1710" dirty="0" smtClean="0">
                <a:latin typeface="Tahoma"/>
                <a:cs typeface="Tahoma"/>
              </a:rPr>
              <a:t>of</a:t>
            </a:r>
            <a:r>
              <a:rPr sz="1710" spc="-73" dirty="0" smtClean="0">
                <a:latin typeface="Tahoma"/>
                <a:cs typeface="Tahoma"/>
              </a:rPr>
              <a:t> </a:t>
            </a:r>
            <a:r>
              <a:rPr sz="1710" spc="-4" dirty="0" smtClean="0">
                <a:latin typeface="Tahoma"/>
                <a:cs typeface="Tahoma"/>
              </a:rPr>
              <a:t>mining</a:t>
            </a:r>
            <a:endParaRPr sz="1710" dirty="0">
              <a:latin typeface="Tahoma"/>
              <a:cs typeface="Tahoma"/>
            </a:endParaRPr>
          </a:p>
        </p:txBody>
      </p:sp>
      <p:sp>
        <p:nvSpPr>
          <p:cNvPr id="45" name="object 45"/>
          <p:cNvSpPr/>
          <p:nvPr/>
        </p:nvSpPr>
        <p:spPr>
          <a:xfrm>
            <a:off x="6516216" y="2636912"/>
            <a:ext cx="932756" cy="628909"/>
          </a:xfrm>
          <a:custGeom>
            <a:avLst/>
            <a:gdLst/>
            <a:ahLst/>
            <a:cxnLst/>
            <a:rect l="l" t="t" r="r" b="b"/>
            <a:pathLst>
              <a:path w="1103629" h="567054">
                <a:moveTo>
                  <a:pt x="1103218" y="0"/>
                </a:moveTo>
                <a:lnTo>
                  <a:pt x="0" y="566806"/>
                </a:lnTo>
              </a:path>
            </a:pathLst>
          </a:custGeom>
          <a:ln w="12699">
            <a:solidFill>
              <a:srgbClr val="000000"/>
            </a:solidFill>
          </a:ln>
        </p:spPr>
        <p:txBody>
          <a:bodyPr wrap="square" lIns="0" tIns="0" rIns="0" bIns="0" rtlCol="0"/>
          <a:lstStyle/>
          <a:p>
            <a:endParaRPr sz="2394"/>
          </a:p>
        </p:txBody>
      </p:sp>
      <p:sp>
        <p:nvSpPr>
          <p:cNvPr id="48" name="내용 개체 틀 2"/>
          <p:cNvSpPr>
            <a:spLocks noGrp="1"/>
          </p:cNvSpPr>
          <p:nvPr>
            <p:ph sz="quarter" idx="1"/>
          </p:nvPr>
        </p:nvSpPr>
        <p:spPr>
          <a:xfrm>
            <a:off x="-28756" y="4293096"/>
            <a:ext cx="9144000" cy="2304256"/>
          </a:xfrm>
        </p:spPr>
        <p:txBody>
          <a:bodyPr>
            <a:normAutofit fontScale="92500" lnSpcReduction="20000"/>
          </a:bodyPr>
          <a:lstStyle/>
          <a:p>
            <a:pPr marL="240030" lvl="1" indent="-240030">
              <a:lnSpc>
                <a:spcPct val="120000"/>
              </a:lnSpc>
              <a:spcBef>
                <a:spcPts val="600"/>
              </a:spcBef>
              <a:spcAft>
                <a:spcPts val="600"/>
              </a:spcAft>
              <a:buClr>
                <a:schemeClr val="accent2"/>
              </a:buClr>
              <a:buSzPct val="60000"/>
              <a:buFont typeface="Wingdings"/>
              <a:buChar char=""/>
            </a:pPr>
            <a:r>
              <a:rPr lang="en-US" altLang="ko-KR" sz="2000" dirty="0" smtClean="0">
                <a:latin typeface="Tahoma" panose="020B0604030504040204" pitchFamily="34" charset="0"/>
                <a:ea typeface="Tahoma" panose="020B0604030504040204" pitchFamily="34" charset="0"/>
                <a:cs typeface="Tahoma" panose="020B0604030504040204" pitchFamily="34" charset="0"/>
              </a:rPr>
              <a:t>Proof-of-work:</a:t>
            </a:r>
            <a:endParaRPr lang="en-US" altLang="ko-KR" sz="2000" dirty="0">
              <a:latin typeface="Tahoma" panose="020B0604030504040204" pitchFamily="34" charset="0"/>
              <a:ea typeface="Tahoma" panose="020B0604030504040204" pitchFamily="34" charset="0"/>
              <a:cs typeface="Tahoma" panose="020B0604030504040204" pitchFamily="34" charset="0"/>
            </a:endParaRPr>
          </a:p>
          <a:p>
            <a:pPr marL="445770" lvl="2" indent="-240030">
              <a:spcBef>
                <a:spcPts val="600"/>
              </a:spcBef>
              <a:spcAft>
                <a:spcPts val="600"/>
              </a:spcAft>
              <a:buSzPct val="60000"/>
              <a:buFont typeface="Wingdings"/>
              <a:buChar char=""/>
            </a:pPr>
            <a:r>
              <a:rPr lang="en-US" altLang="ko-KR" sz="2000" dirty="0">
                <a:latin typeface="Tahoma" panose="020B0604030504040204" pitchFamily="34" charset="0"/>
                <a:ea typeface="Tahoma" panose="020B0604030504040204" pitchFamily="34" charset="0"/>
                <a:cs typeface="Tahoma" panose="020B0604030504040204" pitchFamily="34" charset="0"/>
              </a:rPr>
              <a:t>Block contains transactions to be validated and previous hash value.</a:t>
            </a:r>
          </a:p>
          <a:p>
            <a:pPr marL="445770" lvl="2" indent="-240030">
              <a:spcBef>
                <a:spcPts val="600"/>
              </a:spcBef>
              <a:spcAft>
                <a:spcPts val="600"/>
              </a:spcAft>
              <a:buSzPct val="60000"/>
              <a:buFont typeface="Wingdings"/>
              <a:buChar char=""/>
            </a:pPr>
            <a:r>
              <a:rPr lang="en-US" altLang="ko-KR" sz="2000" dirty="0">
                <a:latin typeface="Tahoma" panose="020B0604030504040204" pitchFamily="34" charset="0"/>
                <a:ea typeface="Tahoma" panose="020B0604030504040204" pitchFamily="34" charset="0"/>
                <a:cs typeface="Tahoma" panose="020B0604030504040204" pitchFamily="34" charset="0"/>
              </a:rPr>
              <a:t>Pick a </a:t>
            </a:r>
            <a:r>
              <a:rPr lang="en-US" altLang="ko-KR" sz="2000" dirty="0" smtClean="0">
                <a:latin typeface="Tahoma" panose="020B0604030504040204" pitchFamily="34" charset="0"/>
                <a:ea typeface="Tahoma" panose="020B0604030504040204" pitchFamily="34" charset="0"/>
                <a:cs typeface="Tahoma" panose="020B0604030504040204" pitchFamily="34" charset="0"/>
              </a:rPr>
              <a:t>nonce </a:t>
            </a:r>
            <a:r>
              <a:rPr lang="en-US" altLang="ko-KR" sz="2000" dirty="0">
                <a:latin typeface="Tahoma" panose="020B0604030504040204" pitchFamily="34" charset="0"/>
                <a:ea typeface="Tahoma" panose="020B0604030504040204" pitchFamily="34" charset="0"/>
                <a:cs typeface="Tahoma" panose="020B0604030504040204" pitchFamily="34" charset="0"/>
              </a:rPr>
              <a:t>such that </a:t>
            </a:r>
            <a:r>
              <a:rPr lang="en-US" altLang="ko-KR" sz="2000" b="1" dirty="0">
                <a:latin typeface="Tahoma" panose="020B0604030504040204" pitchFamily="34" charset="0"/>
                <a:ea typeface="Tahoma" panose="020B0604030504040204" pitchFamily="34" charset="0"/>
                <a:cs typeface="Tahoma" panose="020B0604030504040204" pitchFamily="34" charset="0"/>
              </a:rPr>
              <a:t>H(</a:t>
            </a:r>
            <a:r>
              <a:rPr lang="en-US" altLang="ko-KR" sz="2000" b="1" dirty="0" err="1">
                <a:latin typeface="Tahoma" panose="020B0604030504040204" pitchFamily="34" charset="0"/>
                <a:ea typeface="Tahoma" panose="020B0604030504040204" pitchFamily="34" charset="0"/>
                <a:cs typeface="Tahoma" panose="020B0604030504040204" pitchFamily="34" charset="0"/>
              </a:rPr>
              <a:t>prev</a:t>
            </a:r>
            <a:r>
              <a:rPr lang="en-US" altLang="ko-KR" sz="2000" b="1" dirty="0">
                <a:latin typeface="Tahoma" panose="020B0604030504040204" pitchFamily="34" charset="0"/>
                <a:ea typeface="Tahoma" panose="020B0604030504040204" pitchFamily="34" charset="0"/>
                <a:cs typeface="Tahoma" panose="020B0604030504040204" pitchFamily="34" charset="0"/>
              </a:rPr>
              <a:t> hash, </a:t>
            </a:r>
            <a:r>
              <a:rPr lang="en-US" altLang="ko-KR" sz="2000" b="1" dirty="0" smtClean="0">
                <a:latin typeface="Tahoma" panose="020B0604030504040204" pitchFamily="34" charset="0"/>
                <a:ea typeface="Tahoma" panose="020B0604030504040204" pitchFamily="34" charset="0"/>
                <a:cs typeface="Tahoma" panose="020B0604030504040204" pitchFamily="34" charset="0"/>
              </a:rPr>
              <a:t>nonce</a:t>
            </a:r>
            <a:r>
              <a:rPr lang="en-US" altLang="ko-KR" sz="2000" b="1" dirty="0">
                <a:latin typeface="Tahoma" panose="020B0604030504040204" pitchFamily="34" charset="0"/>
                <a:ea typeface="Tahoma" panose="020B0604030504040204" pitchFamily="34" charset="0"/>
                <a:cs typeface="Tahoma" panose="020B0604030504040204" pitchFamily="34" charset="0"/>
              </a:rPr>
              <a:t>, </a:t>
            </a:r>
            <a:r>
              <a:rPr lang="en-US" altLang="ko-KR" sz="2000" b="1" dirty="0" err="1">
                <a:latin typeface="Tahoma" panose="020B0604030504040204" pitchFamily="34" charset="0"/>
                <a:ea typeface="Tahoma" panose="020B0604030504040204" pitchFamily="34" charset="0"/>
                <a:cs typeface="Tahoma" panose="020B0604030504040204" pitchFamily="34" charset="0"/>
              </a:rPr>
              <a:t>Tx</a:t>
            </a:r>
            <a:r>
              <a:rPr lang="en-US" altLang="ko-KR" sz="2000" b="1" dirty="0">
                <a:latin typeface="Tahoma" panose="020B0604030504040204" pitchFamily="34" charset="0"/>
                <a:ea typeface="Tahoma" panose="020B0604030504040204" pitchFamily="34" charset="0"/>
                <a:cs typeface="Tahoma" panose="020B0604030504040204" pitchFamily="34" charset="0"/>
              </a:rPr>
              <a:t>) &lt; E</a:t>
            </a:r>
            <a:r>
              <a:rPr lang="en-US" altLang="ko-KR" sz="2000" dirty="0">
                <a:latin typeface="Tahoma" panose="020B0604030504040204" pitchFamily="34" charset="0"/>
                <a:ea typeface="Tahoma" panose="020B0604030504040204" pitchFamily="34" charset="0"/>
                <a:cs typeface="Tahoma" panose="020B0604030504040204" pitchFamily="34" charset="0"/>
              </a:rPr>
              <a:t>. E is a variable that the system specifies. Basically, this amounts to finding a hash value who’s leading bits are zero. The work required is exponential in the number of zero bits required.</a:t>
            </a:r>
          </a:p>
          <a:p>
            <a:pPr marL="445770" lvl="2" indent="-240030">
              <a:spcBef>
                <a:spcPts val="600"/>
              </a:spcBef>
              <a:spcAft>
                <a:spcPts val="600"/>
              </a:spcAft>
              <a:buSzPct val="60000"/>
              <a:buFont typeface="Wingdings"/>
              <a:buChar char=""/>
            </a:pPr>
            <a:r>
              <a:rPr lang="en-US" altLang="ko-KR" sz="2000" dirty="0">
                <a:latin typeface="Tahoma" panose="020B0604030504040204" pitchFamily="34" charset="0"/>
                <a:ea typeface="Tahoma" panose="020B0604030504040204" pitchFamily="34" charset="0"/>
                <a:cs typeface="Tahoma" panose="020B0604030504040204" pitchFamily="34" charset="0"/>
              </a:rPr>
              <a:t>Verification is easy. But proof-of-work is hard. </a:t>
            </a:r>
            <a:endParaRPr lang="ko-KR" altLang="en-US" sz="1100" dirty="0">
              <a:latin typeface="Tahoma" panose="020B0604030504040204" pitchFamily="34" charset="0"/>
              <a:cs typeface="Tahoma" panose="020B0604030504040204" pitchFamily="34" charset="0"/>
            </a:endParaRPr>
          </a:p>
        </p:txBody>
      </p:sp>
      <p:pic>
        <p:nvPicPr>
          <p:cNvPr id="50" name="그림 3"/>
          <p:cNvPicPr>
            <a:picLocks noChangeAspect="1"/>
          </p:cNvPicPr>
          <p:nvPr/>
        </p:nvPicPr>
        <p:blipFill rotWithShape="1">
          <a:blip r:embed="rId2"/>
          <a:srcRect l="6864" t="26265" r="16402" b="27728"/>
          <a:stretch/>
        </p:blipFill>
        <p:spPr>
          <a:xfrm>
            <a:off x="3131840" y="2996952"/>
            <a:ext cx="3566160" cy="1256609"/>
          </a:xfrm>
          <a:prstGeom prst="rect">
            <a:avLst/>
          </a:prstGeom>
        </p:spPr>
      </p:pic>
    </p:spTree>
    <p:extLst>
      <p:ext uri="{BB962C8B-B14F-4D97-AF65-F5344CB8AC3E}">
        <p14:creationId xmlns:p14="http://schemas.microsoft.com/office/powerpoint/2010/main" val="23702144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88640"/>
            <a:ext cx="9144000" cy="626519"/>
          </a:xfrm>
          <a:prstGeom prst="rect">
            <a:avLst/>
          </a:prstGeom>
          <a:noFill/>
          <a:ln w="9525">
            <a:noFill/>
            <a:miter lim="800000"/>
            <a:headEnd/>
            <a:tailEnd/>
          </a:ln>
        </p:spPr>
        <p:txBody>
          <a:bodyPr vert="horz" wrap="square" lIns="0" tIns="10860" rIns="0" bIns="0" numCol="1" rtlCol="0" anchor="ctr" anchorCtr="0" compatLnSpc="1">
            <a:prstTxWarp prst="textNoShape">
              <a:avLst/>
            </a:prstTxWarp>
            <a:spAutoFit/>
          </a:bodyPr>
          <a:lstStyle/>
          <a:p>
            <a:pPr marL="10860" algn="ctr">
              <a:spcBef>
                <a:spcPts val="86"/>
              </a:spcBef>
              <a:tabLst>
                <a:tab pos="1235842" algn="l"/>
              </a:tabLst>
            </a:pPr>
            <a:r>
              <a:rPr sz="4000" dirty="0"/>
              <a:t>Mining </a:t>
            </a:r>
            <a:r>
              <a:rPr sz="4000" dirty="0" smtClean="0"/>
              <a:t>Difficulty:</a:t>
            </a:r>
            <a:r>
              <a:rPr lang="en-US" sz="4000" dirty="0"/>
              <a:t> </a:t>
            </a:r>
            <a:r>
              <a:rPr sz="4000" dirty="0" smtClean="0"/>
              <a:t>Proof </a:t>
            </a:r>
            <a:r>
              <a:rPr sz="4000" dirty="0"/>
              <a:t>of Work (PoW)</a:t>
            </a:r>
          </a:p>
        </p:txBody>
      </p:sp>
      <p:sp>
        <p:nvSpPr>
          <p:cNvPr id="3" name="object 3"/>
          <p:cNvSpPr txBox="1"/>
          <p:nvPr/>
        </p:nvSpPr>
        <p:spPr>
          <a:xfrm>
            <a:off x="35496" y="1268760"/>
            <a:ext cx="9108504" cy="4653271"/>
          </a:xfrm>
          <a:prstGeom prst="rect">
            <a:avLst/>
          </a:prstGeom>
        </p:spPr>
        <p:txBody>
          <a:bodyPr vert="horz" wrap="square" lIns="0" tIns="76019" rIns="0" bIns="0" rtlCol="0">
            <a:spAutoFit/>
          </a:bodyPr>
          <a:lstStyle/>
          <a:p>
            <a:pPr marL="325793" indent="-293214">
              <a:spcBef>
                <a:spcPts val="599"/>
              </a:spcBef>
              <a:buClr>
                <a:srgbClr val="FF6600"/>
              </a:buClr>
              <a:buChar char="•"/>
              <a:tabLst>
                <a:tab pos="325250" algn="l"/>
                <a:tab pos="325793" algn="l"/>
              </a:tabLst>
            </a:pPr>
            <a:r>
              <a:rPr sz="2394" dirty="0">
                <a:solidFill>
                  <a:srgbClr val="0033CC"/>
                </a:solidFill>
                <a:latin typeface="Tahoma"/>
                <a:cs typeface="Tahoma"/>
              </a:rPr>
              <a:t>PoW</a:t>
            </a:r>
            <a:endParaRPr sz="2394" dirty="0">
              <a:latin typeface="Tahoma"/>
              <a:cs typeface="Tahoma"/>
            </a:endParaRPr>
          </a:p>
          <a:p>
            <a:pPr marL="662446" marR="26063" lvl="1" indent="-238915">
              <a:lnSpc>
                <a:spcPct val="101499"/>
              </a:lnSpc>
              <a:spcBef>
                <a:spcPts val="406"/>
              </a:spcBef>
              <a:buClr>
                <a:srgbClr val="333399"/>
              </a:buClr>
              <a:buChar char="•"/>
              <a:tabLst>
                <a:tab pos="667333" algn="l"/>
                <a:tab pos="667876" algn="l"/>
              </a:tabLst>
            </a:pPr>
            <a:r>
              <a:rPr sz="2052" dirty="0">
                <a:latin typeface="Tahoma"/>
                <a:cs typeface="Tahoma"/>
              </a:rPr>
              <a:t>A </a:t>
            </a:r>
            <a:r>
              <a:rPr sz="2052" spc="-4" dirty="0">
                <a:latin typeface="Tahoma"/>
                <a:cs typeface="Tahoma"/>
              </a:rPr>
              <a:t>piece </a:t>
            </a:r>
            <a:r>
              <a:rPr sz="2052" dirty="0">
                <a:latin typeface="Tahoma"/>
                <a:cs typeface="Tahoma"/>
              </a:rPr>
              <a:t>of </a:t>
            </a:r>
            <a:r>
              <a:rPr sz="2052" spc="-4" dirty="0">
                <a:latin typeface="Tahoma"/>
                <a:cs typeface="Tahoma"/>
              </a:rPr>
              <a:t>data </a:t>
            </a:r>
            <a:r>
              <a:rPr sz="2052" dirty="0">
                <a:latin typeface="Tahoma"/>
                <a:cs typeface="Tahoma"/>
              </a:rPr>
              <a:t>that is </a:t>
            </a:r>
            <a:r>
              <a:rPr sz="2052" spc="-4" dirty="0">
                <a:latin typeface="Tahoma"/>
                <a:cs typeface="Tahoma"/>
              </a:rPr>
              <a:t>difficult </a:t>
            </a:r>
            <a:r>
              <a:rPr sz="2052" dirty="0">
                <a:latin typeface="Tahoma"/>
                <a:cs typeface="Tahoma"/>
              </a:rPr>
              <a:t>to </a:t>
            </a:r>
            <a:r>
              <a:rPr sz="2052" spc="-4" dirty="0">
                <a:latin typeface="Tahoma"/>
                <a:cs typeface="Tahoma"/>
              </a:rPr>
              <a:t>calculate but </a:t>
            </a:r>
            <a:r>
              <a:rPr sz="2052" dirty="0">
                <a:latin typeface="Tahoma"/>
                <a:cs typeface="Tahoma"/>
              </a:rPr>
              <a:t>easy to  </a:t>
            </a:r>
            <a:r>
              <a:rPr sz="2052" spc="-4" dirty="0">
                <a:latin typeface="Tahoma"/>
                <a:cs typeface="Tahoma"/>
              </a:rPr>
              <a:t>verify</a:t>
            </a:r>
            <a:endParaRPr sz="2052" dirty="0">
              <a:latin typeface="Tahoma"/>
              <a:cs typeface="Tahoma"/>
            </a:endParaRPr>
          </a:p>
          <a:p>
            <a:pPr marL="667876" lvl="1" indent="-244345">
              <a:spcBef>
                <a:spcPts val="423"/>
              </a:spcBef>
              <a:buClr>
                <a:srgbClr val="333399"/>
              </a:buClr>
              <a:buChar char="•"/>
              <a:tabLst>
                <a:tab pos="667333" algn="l"/>
                <a:tab pos="667876" algn="l"/>
              </a:tabLst>
            </a:pPr>
            <a:r>
              <a:rPr sz="2052" dirty="0">
                <a:latin typeface="Tahoma"/>
                <a:cs typeface="Tahoma"/>
              </a:rPr>
              <a:t>First </a:t>
            </a:r>
            <a:r>
              <a:rPr sz="2052" spc="-4" dirty="0">
                <a:latin typeface="Tahoma"/>
                <a:cs typeface="Tahoma"/>
              </a:rPr>
              <a:t>proposed </a:t>
            </a:r>
            <a:r>
              <a:rPr sz="2052" dirty="0">
                <a:latin typeface="Tahoma"/>
                <a:cs typeface="Tahoma"/>
              </a:rPr>
              <a:t>to </a:t>
            </a:r>
            <a:r>
              <a:rPr sz="2052" spc="-4" dirty="0">
                <a:latin typeface="Tahoma"/>
                <a:cs typeface="Tahoma"/>
              </a:rPr>
              <a:t>prevent DoS attacks</a:t>
            </a:r>
            <a:endParaRPr sz="2052" dirty="0">
              <a:latin typeface="Tahoma"/>
              <a:cs typeface="Tahoma"/>
            </a:endParaRPr>
          </a:p>
          <a:p>
            <a:pPr marL="325793" indent="-293214">
              <a:spcBef>
                <a:spcPts val="611"/>
              </a:spcBef>
              <a:buClr>
                <a:srgbClr val="FF6600"/>
              </a:buClr>
              <a:buChar char="•"/>
              <a:tabLst>
                <a:tab pos="325250" algn="l"/>
                <a:tab pos="325793" algn="l"/>
              </a:tabLst>
            </a:pPr>
            <a:r>
              <a:rPr sz="2394" spc="-4" dirty="0">
                <a:solidFill>
                  <a:srgbClr val="0033CC"/>
                </a:solidFill>
                <a:latin typeface="Tahoma"/>
                <a:cs typeface="Tahoma"/>
              </a:rPr>
              <a:t>Hashcash </a:t>
            </a:r>
            <a:r>
              <a:rPr sz="2394" dirty="0">
                <a:solidFill>
                  <a:srgbClr val="0033CC"/>
                </a:solidFill>
                <a:latin typeface="Tahoma"/>
                <a:cs typeface="Tahoma"/>
              </a:rPr>
              <a:t>PoW</a:t>
            </a:r>
            <a:endParaRPr sz="2394" dirty="0">
              <a:latin typeface="Tahoma"/>
              <a:cs typeface="Tahoma"/>
            </a:endParaRPr>
          </a:p>
          <a:p>
            <a:pPr marL="667876" lvl="1" indent="-244345">
              <a:spcBef>
                <a:spcPts val="466"/>
              </a:spcBef>
              <a:buClr>
                <a:srgbClr val="333399"/>
              </a:buClr>
              <a:buChar char="•"/>
              <a:tabLst>
                <a:tab pos="667333" algn="l"/>
                <a:tab pos="667876" algn="l"/>
              </a:tabLst>
            </a:pPr>
            <a:r>
              <a:rPr sz="2052" spc="-4" dirty="0">
                <a:latin typeface="Tahoma"/>
                <a:cs typeface="Tahoma"/>
              </a:rPr>
              <a:t>Computed by each miner </a:t>
            </a:r>
            <a:r>
              <a:rPr sz="2052" dirty="0">
                <a:latin typeface="Tahoma"/>
                <a:cs typeface="Tahoma"/>
              </a:rPr>
              <a:t>to </a:t>
            </a:r>
            <a:r>
              <a:rPr sz="2052" spc="-4" dirty="0">
                <a:latin typeface="Tahoma"/>
                <a:cs typeface="Tahoma"/>
              </a:rPr>
              <a:t>produce </a:t>
            </a:r>
            <a:r>
              <a:rPr sz="2052" dirty="0">
                <a:latin typeface="Tahoma"/>
                <a:cs typeface="Tahoma"/>
              </a:rPr>
              <a:t>the</a:t>
            </a:r>
            <a:r>
              <a:rPr sz="2052" spc="13" dirty="0">
                <a:latin typeface="Tahoma"/>
                <a:cs typeface="Tahoma"/>
              </a:rPr>
              <a:t> </a:t>
            </a:r>
            <a:r>
              <a:rPr sz="2052" spc="-4" dirty="0">
                <a:latin typeface="Tahoma"/>
                <a:cs typeface="Tahoma"/>
              </a:rPr>
              <a:t>nonce</a:t>
            </a:r>
            <a:endParaRPr sz="2052" dirty="0">
              <a:latin typeface="Tahoma"/>
              <a:cs typeface="Tahoma"/>
            </a:endParaRPr>
          </a:p>
          <a:p>
            <a:pPr marL="325793" indent="-293214">
              <a:spcBef>
                <a:spcPts val="569"/>
              </a:spcBef>
              <a:buClr>
                <a:srgbClr val="FF6600"/>
              </a:buClr>
              <a:buChar char="•"/>
              <a:tabLst>
                <a:tab pos="325250" algn="l"/>
                <a:tab pos="325793" algn="l"/>
              </a:tabLst>
            </a:pPr>
            <a:r>
              <a:rPr sz="2394" spc="-4" dirty="0">
                <a:solidFill>
                  <a:srgbClr val="0033CC"/>
                </a:solidFill>
                <a:latin typeface="Tahoma"/>
                <a:cs typeface="Tahoma"/>
              </a:rPr>
              <a:t>Goal: produce </a:t>
            </a:r>
            <a:r>
              <a:rPr sz="2394" dirty="0">
                <a:solidFill>
                  <a:srgbClr val="0033CC"/>
                </a:solidFill>
                <a:latin typeface="Tahoma"/>
                <a:cs typeface="Tahoma"/>
              </a:rPr>
              <a:t>a </a:t>
            </a:r>
            <a:r>
              <a:rPr sz="2394" spc="-4" dirty="0">
                <a:solidFill>
                  <a:srgbClr val="0033CC"/>
                </a:solidFill>
                <a:latin typeface="Tahoma"/>
                <a:cs typeface="Tahoma"/>
              </a:rPr>
              <a:t>value </a:t>
            </a:r>
            <a:r>
              <a:rPr lang="en-US" sz="2394" i="1" spc="-4" dirty="0" smtClean="0">
                <a:solidFill>
                  <a:srgbClr val="0033CC"/>
                </a:solidFill>
                <a:latin typeface="Tahoma"/>
                <a:cs typeface="Tahoma"/>
              </a:rPr>
              <a:t>h(</a:t>
            </a:r>
            <a:r>
              <a:rPr sz="2437" i="1" spc="-21" dirty="0" smtClean="0">
                <a:solidFill>
                  <a:srgbClr val="004DD6"/>
                </a:solidFill>
                <a:latin typeface="Tahoma"/>
                <a:cs typeface="Tahoma"/>
              </a:rPr>
              <a:t>v</a:t>
            </a:r>
            <a:r>
              <a:rPr lang="en-US" sz="2437" i="1" spc="-21" dirty="0" smtClean="0">
                <a:solidFill>
                  <a:srgbClr val="004DD6"/>
                </a:solidFill>
                <a:latin typeface="Tahoma"/>
                <a:cs typeface="Tahoma"/>
              </a:rPr>
              <a:t>)</a:t>
            </a:r>
            <a:r>
              <a:rPr sz="2437" i="1" spc="-21" dirty="0" smtClean="0">
                <a:solidFill>
                  <a:srgbClr val="004DD6"/>
                </a:solidFill>
                <a:latin typeface="Tahoma"/>
                <a:cs typeface="Tahoma"/>
              </a:rPr>
              <a:t> </a:t>
            </a:r>
            <a:r>
              <a:rPr sz="2394" spc="-4" dirty="0">
                <a:solidFill>
                  <a:srgbClr val="0033CC"/>
                </a:solidFill>
                <a:latin typeface="Tahoma"/>
                <a:cs typeface="Tahoma"/>
              </a:rPr>
              <a:t>such that </a:t>
            </a:r>
            <a:r>
              <a:rPr sz="2437" i="1" spc="-26" dirty="0">
                <a:solidFill>
                  <a:srgbClr val="004DD6"/>
                </a:solidFill>
                <a:latin typeface="Tahoma"/>
                <a:cs typeface="Tahoma"/>
              </a:rPr>
              <a:t>h(v)&lt;T</a:t>
            </a:r>
            <a:r>
              <a:rPr sz="2437" i="1" spc="13" dirty="0">
                <a:solidFill>
                  <a:srgbClr val="004DD6"/>
                </a:solidFill>
                <a:latin typeface="Tahoma"/>
                <a:cs typeface="Tahoma"/>
              </a:rPr>
              <a:t> </a:t>
            </a:r>
            <a:r>
              <a:rPr sz="2394" spc="-4" dirty="0">
                <a:solidFill>
                  <a:srgbClr val="0033CC"/>
                </a:solidFill>
                <a:latin typeface="Tahoma"/>
                <a:cs typeface="Tahoma"/>
              </a:rPr>
              <a:t>where</a:t>
            </a:r>
            <a:endParaRPr sz="2394" dirty="0">
              <a:latin typeface="Tahoma"/>
              <a:cs typeface="Tahoma"/>
            </a:endParaRPr>
          </a:p>
          <a:p>
            <a:pPr marL="749324" lvl="1" indent="-325793">
              <a:spcBef>
                <a:spcPts val="414"/>
              </a:spcBef>
              <a:buClr>
                <a:srgbClr val="333399"/>
              </a:buClr>
              <a:buSzPct val="97959"/>
              <a:buFont typeface="Tahoma"/>
              <a:buChar char="•"/>
              <a:tabLst>
                <a:tab pos="748781" algn="l"/>
                <a:tab pos="749324" algn="l"/>
              </a:tabLst>
            </a:pPr>
            <a:r>
              <a:rPr lang="en-US" sz="2095" i="1" spc="-26" dirty="0" smtClean="0">
                <a:latin typeface="Tahoma"/>
                <a:cs typeface="Tahoma"/>
              </a:rPr>
              <a:t>v </a:t>
            </a:r>
            <a:r>
              <a:rPr lang="en-US" sz="2095" spc="-26" dirty="0" smtClean="0">
                <a:latin typeface="Tahoma"/>
                <a:cs typeface="Tahoma"/>
              </a:rPr>
              <a:t>is the content of the block</a:t>
            </a:r>
          </a:p>
          <a:p>
            <a:pPr marL="749324" lvl="1" indent="-325793">
              <a:spcBef>
                <a:spcPts val="414"/>
              </a:spcBef>
              <a:buClr>
                <a:srgbClr val="333399"/>
              </a:buClr>
              <a:buSzPct val="97959"/>
              <a:buFont typeface="Tahoma"/>
              <a:buChar char="•"/>
              <a:tabLst>
                <a:tab pos="748781" algn="l"/>
                <a:tab pos="749324" algn="l"/>
              </a:tabLst>
            </a:pPr>
            <a:r>
              <a:rPr sz="2095" i="1" spc="-26" dirty="0" smtClean="0">
                <a:latin typeface="Tahoma"/>
                <a:cs typeface="Tahoma"/>
              </a:rPr>
              <a:t>h </a:t>
            </a:r>
            <a:r>
              <a:rPr sz="2052" dirty="0">
                <a:latin typeface="Tahoma"/>
                <a:cs typeface="Tahoma"/>
              </a:rPr>
              <a:t>is a hash </a:t>
            </a:r>
            <a:r>
              <a:rPr sz="2052" spc="-4" dirty="0">
                <a:latin typeface="Tahoma"/>
                <a:cs typeface="Tahoma"/>
              </a:rPr>
              <a:t>function</a:t>
            </a:r>
            <a:r>
              <a:rPr sz="2052" dirty="0">
                <a:latin typeface="Tahoma"/>
                <a:cs typeface="Tahoma"/>
              </a:rPr>
              <a:t> </a:t>
            </a:r>
            <a:r>
              <a:rPr sz="2052" spc="-4" dirty="0">
                <a:latin typeface="Tahoma"/>
                <a:cs typeface="Tahoma"/>
              </a:rPr>
              <a:t>(SHA-256)</a:t>
            </a:r>
            <a:endParaRPr sz="2052" dirty="0">
              <a:latin typeface="Tahoma"/>
              <a:cs typeface="Tahoma"/>
            </a:endParaRPr>
          </a:p>
          <a:p>
            <a:pPr marL="662446" marR="326879" lvl="1" indent="-238915">
              <a:lnSpc>
                <a:spcPts val="2411"/>
              </a:lnSpc>
              <a:spcBef>
                <a:spcPts val="646"/>
              </a:spcBef>
              <a:buClr>
                <a:srgbClr val="333399"/>
              </a:buClr>
              <a:buSzPct val="97959"/>
              <a:buFont typeface="Tahoma"/>
              <a:buChar char="•"/>
              <a:tabLst>
                <a:tab pos="667333" algn="l"/>
                <a:tab pos="667876" algn="l"/>
              </a:tabLst>
            </a:pPr>
            <a:r>
              <a:rPr sz="2095" i="1" spc="-26" dirty="0">
                <a:latin typeface="Tahoma"/>
                <a:cs typeface="Tahoma"/>
              </a:rPr>
              <a:t>T </a:t>
            </a:r>
            <a:r>
              <a:rPr sz="2052" dirty="0">
                <a:latin typeface="Tahoma"/>
                <a:cs typeface="Tahoma"/>
              </a:rPr>
              <a:t>is a </a:t>
            </a:r>
            <a:r>
              <a:rPr sz="2052" spc="-4" dirty="0">
                <a:latin typeface="Tahoma"/>
                <a:cs typeface="Tahoma"/>
              </a:rPr>
              <a:t>target value which </a:t>
            </a:r>
            <a:r>
              <a:rPr sz="2052" dirty="0">
                <a:latin typeface="Tahoma"/>
                <a:cs typeface="Tahoma"/>
              </a:rPr>
              <a:t>is shared </a:t>
            </a:r>
            <a:r>
              <a:rPr sz="2052" spc="-4" dirty="0">
                <a:latin typeface="Tahoma"/>
                <a:cs typeface="Tahoma"/>
              </a:rPr>
              <a:t>by </a:t>
            </a:r>
            <a:r>
              <a:rPr sz="2052" dirty="0">
                <a:latin typeface="Tahoma"/>
                <a:cs typeface="Tahoma"/>
              </a:rPr>
              <a:t>all </a:t>
            </a:r>
            <a:r>
              <a:rPr sz="2052" spc="-4" dirty="0">
                <a:latin typeface="Tahoma"/>
                <a:cs typeface="Tahoma"/>
              </a:rPr>
              <a:t>nodes </a:t>
            </a:r>
            <a:r>
              <a:rPr sz="2052" dirty="0">
                <a:latin typeface="Tahoma"/>
                <a:cs typeface="Tahoma"/>
              </a:rPr>
              <a:t>and  </a:t>
            </a:r>
            <a:r>
              <a:rPr sz="2052" spc="-4" dirty="0">
                <a:latin typeface="Tahoma"/>
                <a:cs typeface="Tahoma"/>
              </a:rPr>
              <a:t>reflects </a:t>
            </a:r>
            <a:r>
              <a:rPr sz="2052" dirty="0">
                <a:latin typeface="Tahoma"/>
                <a:cs typeface="Tahoma"/>
              </a:rPr>
              <a:t>the </a:t>
            </a:r>
            <a:r>
              <a:rPr sz="2052" spc="-4" dirty="0">
                <a:latin typeface="Tahoma"/>
                <a:cs typeface="Tahoma"/>
              </a:rPr>
              <a:t>size </a:t>
            </a:r>
            <a:r>
              <a:rPr sz="2052" dirty="0">
                <a:latin typeface="Tahoma"/>
                <a:cs typeface="Tahoma"/>
              </a:rPr>
              <a:t>of the network</a:t>
            </a:r>
          </a:p>
          <a:p>
            <a:pPr marL="667876" lvl="1" indent="-244345">
              <a:spcBef>
                <a:spcPts val="398"/>
              </a:spcBef>
              <a:buClr>
                <a:srgbClr val="333399"/>
              </a:buClr>
              <a:buSzPct val="97959"/>
              <a:buFont typeface="Tahoma"/>
              <a:buChar char="•"/>
              <a:tabLst>
                <a:tab pos="667333" algn="l"/>
                <a:tab pos="667876" algn="l"/>
              </a:tabLst>
            </a:pPr>
            <a:r>
              <a:rPr lang="en-US" sz="2095" i="1" spc="-21" dirty="0" smtClean="0">
                <a:latin typeface="Tahoma"/>
                <a:cs typeface="Tahoma"/>
              </a:rPr>
              <a:t>H(</a:t>
            </a:r>
            <a:r>
              <a:rPr sz="2095" i="1" spc="-21" dirty="0" smtClean="0">
                <a:latin typeface="Tahoma"/>
                <a:cs typeface="Tahoma"/>
              </a:rPr>
              <a:t>v</a:t>
            </a:r>
            <a:r>
              <a:rPr lang="en-US" sz="2095" i="1" spc="-21" dirty="0" smtClean="0">
                <a:latin typeface="Tahoma"/>
                <a:cs typeface="Tahoma"/>
              </a:rPr>
              <a:t>)</a:t>
            </a:r>
            <a:r>
              <a:rPr sz="2095" i="1" spc="-21" dirty="0" smtClean="0">
                <a:latin typeface="Tahoma"/>
                <a:cs typeface="Tahoma"/>
              </a:rPr>
              <a:t> </a:t>
            </a:r>
            <a:r>
              <a:rPr sz="2052" dirty="0">
                <a:latin typeface="Tahoma"/>
                <a:cs typeface="Tahoma"/>
              </a:rPr>
              <a:t>is a </a:t>
            </a:r>
            <a:r>
              <a:rPr sz="2052" spc="-4" dirty="0">
                <a:latin typeface="Tahoma"/>
                <a:cs typeface="Tahoma"/>
              </a:rPr>
              <a:t>256-bit number starting </a:t>
            </a:r>
            <a:r>
              <a:rPr sz="2052" dirty="0">
                <a:latin typeface="Tahoma"/>
                <a:cs typeface="Tahoma"/>
              </a:rPr>
              <a:t>with </a:t>
            </a:r>
            <a:r>
              <a:rPr sz="2095" i="1" spc="-26" dirty="0">
                <a:latin typeface="Tahoma"/>
                <a:cs typeface="Tahoma"/>
              </a:rPr>
              <a:t>n </a:t>
            </a:r>
            <a:r>
              <a:rPr sz="2052" spc="-4" dirty="0">
                <a:latin typeface="Tahoma"/>
                <a:cs typeface="Tahoma"/>
              </a:rPr>
              <a:t>zero</a:t>
            </a:r>
            <a:r>
              <a:rPr sz="2052" spc="4" dirty="0">
                <a:latin typeface="Tahoma"/>
                <a:cs typeface="Tahoma"/>
              </a:rPr>
              <a:t> </a:t>
            </a:r>
            <a:r>
              <a:rPr sz="2052" spc="-4" dirty="0">
                <a:latin typeface="Tahoma"/>
                <a:cs typeface="Tahoma"/>
              </a:rPr>
              <a:t>bits</a:t>
            </a:r>
            <a:endParaRPr sz="2052" dirty="0">
              <a:latin typeface="Tahoma"/>
              <a:cs typeface="Tahoma"/>
            </a:endParaRPr>
          </a:p>
          <a:p>
            <a:pPr marL="1009959" lvl="2" indent="-195476">
              <a:spcBef>
                <a:spcPts val="522"/>
              </a:spcBef>
              <a:buClr>
                <a:srgbClr val="FF9900"/>
              </a:buClr>
              <a:buChar char="•"/>
              <a:tabLst>
                <a:tab pos="1009959" algn="l"/>
              </a:tabLst>
            </a:pPr>
            <a:r>
              <a:rPr sz="2052" dirty="0">
                <a:latin typeface="Tahoma"/>
                <a:cs typeface="Tahoma"/>
              </a:rPr>
              <a:t>Low </a:t>
            </a:r>
            <a:r>
              <a:rPr sz="2052" spc="-4" dirty="0">
                <a:latin typeface="Tahoma"/>
                <a:cs typeface="Tahoma"/>
              </a:rPr>
              <a:t>probability </a:t>
            </a:r>
            <a:r>
              <a:rPr sz="2052" dirty="0">
                <a:latin typeface="Tahoma"/>
                <a:cs typeface="Tahoma"/>
              </a:rPr>
              <a:t>of </a:t>
            </a:r>
            <a:r>
              <a:rPr sz="2052" spc="-4" dirty="0">
                <a:latin typeface="Tahoma"/>
                <a:cs typeface="Tahoma"/>
              </a:rPr>
              <a:t>success </a:t>
            </a:r>
            <a:r>
              <a:rPr sz="2052" dirty="0">
                <a:latin typeface="Tahoma"/>
                <a:cs typeface="Tahoma"/>
              </a:rPr>
              <a:t>:</a:t>
            </a:r>
            <a:r>
              <a:rPr sz="2052" spc="-4" dirty="0">
                <a:latin typeface="Tahoma"/>
                <a:cs typeface="Tahoma"/>
              </a:rPr>
              <a:t> </a:t>
            </a:r>
            <a:r>
              <a:rPr sz="2052" spc="-9" dirty="0">
                <a:latin typeface="Tahoma"/>
                <a:cs typeface="Tahoma"/>
              </a:rPr>
              <a:t>1/2</a:t>
            </a:r>
            <a:r>
              <a:rPr sz="2116" i="1" spc="-13" baseline="23569" dirty="0">
                <a:latin typeface="Tahoma"/>
                <a:cs typeface="Tahoma"/>
              </a:rPr>
              <a:t>n</a:t>
            </a:r>
            <a:endParaRPr sz="2116" baseline="23569" dirty="0">
              <a:latin typeface="Tahoma"/>
              <a:cs typeface="Tahoma"/>
            </a:endParaRPr>
          </a:p>
        </p:txBody>
      </p:sp>
      <p:sp>
        <p:nvSpPr>
          <p:cNvPr id="4" name="object 4"/>
          <p:cNvSpPr/>
          <p:nvPr/>
        </p:nvSpPr>
        <p:spPr>
          <a:xfrm rot="19299652">
            <a:off x="7181965" y="2360923"/>
            <a:ext cx="1130630" cy="1130631"/>
          </a:xfrm>
          <a:prstGeom prst="rect">
            <a:avLst/>
          </a:prstGeom>
          <a:blipFill>
            <a:blip r:embed="rId2" cstate="print"/>
            <a:stretch>
              <a:fillRect/>
            </a:stretch>
          </a:blipFill>
        </p:spPr>
        <p:txBody>
          <a:bodyPr wrap="square" lIns="0" tIns="0" rIns="0" bIns="0" rtlCol="0"/>
          <a:lstStyle/>
          <a:p>
            <a:endParaRPr sz="2394"/>
          </a:p>
        </p:txBody>
      </p:sp>
    </p:spTree>
    <p:extLst>
      <p:ext uri="{BB962C8B-B14F-4D97-AF65-F5344CB8AC3E}">
        <p14:creationId xmlns:p14="http://schemas.microsoft.com/office/powerpoint/2010/main" val="995017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16632"/>
            <a:ext cx="6696744" cy="4077866"/>
          </a:xfrm>
          <a:prstGeom prst="rect">
            <a:avLst/>
          </a:prstGeom>
        </p:spPr>
      </p:pic>
      <p:sp>
        <p:nvSpPr>
          <p:cNvPr id="11" name="Rectangle 10"/>
          <p:cNvSpPr/>
          <p:nvPr/>
        </p:nvSpPr>
        <p:spPr>
          <a:xfrm>
            <a:off x="0" y="4206567"/>
            <a:ext cx="9144000" cy="2246769"/>
          </a:xfrm>
          <a:prstGeom prst="rect">
            <a:avLst/>
          </a:prstGeom>
        </p:spPr>
        <p:txBody>
          <a:bodyPr wrap="square">
            <a:spAutoFit/>
          </a:bodyPr>
          <a:lstStyle/>
          <a:p>
            <a:pPr algn="just"/>
            <a:r>
              <a:rPr lang="en-GB" sz="1400" dirty="0"/>
              <a:t>Such </a:t>
            </a:r>
            <a:r>
              <a:rPr lang="en-GB" sz="1400" i="1" dirty="0"/>
              <a:t>partial hash inversions </a:t>
            </a:r>
            <a:r>
              <a:rPr lang="en-GB" sz="1400" dirty="0"/>
              <a:t>are used to prove that work was done, as a goodwill token to send an e-mail. For instance, the following header represents about 2</a:t>
            </a:r>
            <a:r>
              <a:rPr lang="en-GB" sz="1400" baseline="30000" dirty="0"/>
              <a:t>52</a:t>
            </a:r>
            <a:r>
              <a:rPr lang="en-GB" sz="1400" dirty="0"/>
              <a:t> hash computations to send a message to calvin@comics.net on January 19, 2038:</a:t>
            </a:r>
          </a:p>
          <a:p>
            <a:endParaRPr lang="en-GB" sz="1400" dirty="0"/>
          </a:p>
          <a:p>
            <a:r>
              <a:rPr lang="en-GB" sz="1400" dirty="0"/>
              <a:t>X-</a:t>
            </a:r>
            <a:r>
              <a:rPr lang="en-GB" sz="1400" dirty="0" err="1"/>
              <a:t>Hashcash</a:t>
            </a:r>
            <a:r>
              <a:rPr lang="en-GB" sz="1400" dirty="0"/>
              <a:t>: 1:52:380119:calvin@comics.net:::9B760005E92F0DAE</a:t>
            </a:r>
          </a:p>
          <a:p>
            <a:endParaRPr lang="en-GB" sz="1400" dirty="0"/>
          </a:p>
          <a:p>
            <a:pPr algn="just"/>
            <a:r>
              <a:rPr lang="en-GB" sz="1400" dirty="0"/>
              <a:t>It is verified with a single computation by checking that the SHA-1 hash of the stamp (omit the header name X-</a:t>
            </a:r>
            <a:r>
              <a:rPr lang="en-GB" sz="1400" dirty="0" err="1"/>
              <a:t>Hashcash</a:t>
            </a:r>
            <a:r>
              <a:rPr lang="en-GB" sz="1400" dirty="0"/>
              <a:t>: including the colon and any amount of whitespace following it up to the digit '1') begins with 52 binary zeros, that is 13 hexadecimal zeros (i.e. 52 zero bits):</a:t>
            </a:r>
          </a:p>
          <a:p>
            <a:endParaRPr lang="en-GB" sz="1400" dirty="0"/>
          </a:p>
          <a:p>
            <a:r>
              <a:rPr lang="en-GB" sz="1400" dirty="0" smtClean="0"/>
              <a:t>0000000000000756af69e2ffbdb930261873cd71 (40 Hex digits – 160 bits)</a:t>
            </a:r>
            <a:endParaRPr lang="en-GB" sz="1400" dirty="0"/>
          </a:p>
        </p:txBody>
      </p:sp>
    </p:spTree>
    <p:extLst>
      <p:ext uri="{BB962C8B-B14F-4D97-AF65-F5344CB8AC3E}">
        <p14:creationId xmlns:p14="http://schemas.microsoft.com/office/powerpoint/2010/main" val="4889647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88640"/>
            <a:ext cx="7270750" cy="792163"/>
          </a:xfrm>
        </p:spPr>
        <p:txBody>
          <a:bodyPr/>
          <a:lstStyle/>
          <a:p>
            <a:pPr algn="ctr"/>
            <a:r>
              <a:rPr lang="en-US" dirty="0" smtClean="0"/>
              <a:t>Hash function requirements</a:t>
            </a:r>
            <a:endParaRPr lang="en-GB" dirty="0"/>
          </a:p>
        </p:txBody>
      </p:sp>
      <p:sp>
        <p:nvSpPr>
          <p:cNvPr id="3" name="Content Placeholder 2"/>
          <p:cNvSpPr>
            <a:spLocks noGrp="1"/>
          </p:cNvSpPr>
          <p:nvPr>
            <p:ph idx="1"/>
          </p:nvPr>
        </p:nvSpPr>
        <p:spPr>
          <a:xfrm>
            <a:off x="0" y="1340768"/>
            <a:ext cx="9036496" cy="3383706"/>
          </a:xfrm>
        </p:spPr>
        <p:txBody>
          <a:bodyPr/>
          <a:lstStyle/>
          <a:p>
            <a:r>
              <a:rPr lang="en-GB" sz="2400" dirty="0" smtClean="0"/>
              <a:t>It </a:t>
            </a:r>
            <a:r>
              <a:rPr lang="en-GB" sz="2400" dirty="0"/>
              <a:t>is </a:t>
            </a:r>
            <a:r>
              <a:rPr lang="en-GB" sz="2400" i="1" dirty="0" smtClean="0"/>
              <a:t>fast</a:t>
            </a:r>
            <a:r>
              <a:rPr lang="en-GB" sz="2400" dirty="0" smtClean="0"/>
              <a:t> </a:t>
            </a:r>
            <a:r>
              <a:rPr lang="en-GB" sz="2400" dirty="0"/>
              <a:t>to compute the hash value for any given message</a:t>
            </a:r>
          </a:p>
          <a:p>
            <a:r>
              <a:rPr lang="en-GB" sz="2400" dirty="0" smtClean="0"/>
              <a:t>It </a:t>
            </a:r>
            <a:r>
              <a:rPr lang="en-GB" sz="2400" dirty="0"/>
              <a:t>is </a:t>
            </a:r>
            <a:r>
              <a:rPr lang="en-GB" sz="2400" dirty="0" smtClean="0"/>
              <a:t>computationally </a:t>
            </a:r>
            <a:r>
              <a:rPr lang="en-GB" sz="2400" i="1" dirty="0" smtClean="0"/>
              <a:t>infeasible</a:t>
            </a:r>
            <a:r>
              <a:rPr lang="en-GB" sz="2400" dirty="0" smtClean="0"/>
              <a:t> </a:t>
            </a:r>
            <a:r>
              <a:rPr lang="en-GB" sz="2400" dirty="0"/>
              <a:t>to generate a message that </a:t>
            </a:r>
            <a:r>
              <a:rPr lang="en-GB" sz="2400" dirty="0" smtClean="0"/>
              <a:t>produces </a:t>
            </a:r>
            <a:r>
              <a:rPr lang="en-GB" sz="2400" dirty="0"/>
              <a:t>a </a:t>
            </a:r>
            <a:r>
              <a:rPr lang="en-GB" sz="2400" i="1" dirty="0"/>
              <a:t>given</a:t>
            </a:r>
            <a:r>
              <a:rPr lang="en-GB" sz="2400" dirty="0"/>
              <a:t> hash value (i.e. to reverse the </a:t>
            </a:r>
            <a:r>
              <a:rPr lang="en-GB" sz="2400" dirty="0" smtClean="0"/>
              <a:t>process)</a:t>
            </a:r>
            <a:endParaRPr lang="en-GB" sz="2400" dirty="0"/>
          </a:p>
          <a:p>
            <a:r>
              <a:rPr lang="en-GB" sz="2400" dirty="0" smtClean="0"/>
              <a:t>It </a:t>
            </a:r>
            <a:r>
              <a:rPr lang="en-GB" sz="2400" dirty="0"/>
              <a:t>is </a:t>
            </a:r>
            <a:r>
              <a:rPr lang="en-GB" sz="2400" dirty="0" smtClean="0"/>
              <a:t>computationally </a:t>
            </a:r>
            <a:r>
              <a:rPr lang="en-GB" sz="2400" i="1" dirty="0" smtClean="0"/>
              <a:t>infeasible</a:t>
            </a:r>
            <a:r>
              <a:rPr lang="en-GB" sz="2400" dirty="0" smtClean="0"/>
              <a:t> </a:t>
            </a:r>
            <a:r>
              <a:rPr lang="en-GB" sz="2400" dirty="0"/>
              <a:t>to find two different messages with the </a:t>
            </a:r>
            <a:r>
              <a:rPr lang="en-GB" sz="2400" i="1" dirty="0"/>
              <a:t>same</a:t>
            </a:r>
            <a:r>
              <a:rPr lang="en-GB" sz="2400" dirty="0"/>
              <a:t> hash value</a:t>
            </a:r>
          </a:p>
          <a:p>
            <a:r>
              <a:rPr lang="en-GB" sz="2400" dirty="0" smtClean="0"/>
              <a:t>Even a </a:t>
            </a:r>
            <a:r>
              <a:rPr lang="en-GB" sz="2400" dirty="0"/>
              <a:t>small </a:t>
            </a:r>
            <a:r>
              <a:rPr lang="en-GB" sz="2400" dirty="0" smtClean="0"/>
              <a:t>(say 1-bit) change </a:t>
            </a:r>
            <a:r>
              <a:rPr lang="en-GB" sz="2400" dirty="0"/>
              <a:t>to a message should change the hash value so extensively that a new hash value appears </a:t>
            </a:r>
            <a:r>
              <a:rPr lang="en-GB" sz="2400" i="1" dirty="0"/>
              <a:t>uncorrelated</a:t>
            </a:r>
            <a:r>
              <a:rPr lang="en-GB" sz="2400" dirty="0"/>
              <a:t> with the old hash value (avalanche </a:t>
            </a:r>
            <a:r>
              <a:rPr lang="en-GB" sz="2400" dirty="0" smtClean="0"/>
              <a:t>effect</a:t>
            </a:r>
            <a:r>
              <a:rPr lang="en-GB" sz="2400" dirty="0"/>
              <a:t>)</a:t>
            </a:r>
          </a:p>
          <a:p>
            <a:endParaRPr lang="en-GB"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4653136"/>
            <a:ext cx="5988463" cy="1656184"/>
          </a:xfrm>
          <a:prstGeom prst="rect">
            <a:avLst/>
          </a:prstGeom>
        </p:spPr>
      </p:pic>
    </p:spTree>
    <p:extLst>
      <p:ext uri="{BB962C8B-B14F-4D97-AF65-F5344CB8AC3E}">
        <p14:creationId xmlns:p14="http://schemas.microsoft.com/office/powerpoint/2010/main" val="28476565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5181600" cy="1800606"/>
          </a:xfrm>
          <a:prstGeom prst="rect">
            <a:avLst/>
          </a:prstGeom>
        </p:spPr>
      </p:pic>
      <p:sp>
        <p:nvSpPr>
          <p:cNvPr id="8" name="Rectangle 7"/>
          <p:cNvSpPr/>
          <p:nvPr/>
        </p:nvSpPr>
        <p:spPr>
          <a:xfrm>
            <a:off x="-10427" y="1828800"/>
            <a:ext cx="9154427" cy="646331"/>
          </a:xfrm>
          <a:prstGeom prst="rect">
            <a:avLst/>
          </a:prstGeom>
        </p:spPr>
        <p:txBody>
          <a:bodyPr wrap="square">
            <a:spAutoFit/>
          </a:bodyPr>
          <a:lstStyle/>
          <a:p>
            <a:r>
              <a:rPr lang="en-GB" b="1" dirty="0" err="1"/>
              <a:t>Antminer</a:t>
            </a:r>
            <a:r>
              <a:rPr lang="en-GB" b="1" dirty="0"/>
              <a:t> S23 </a:t>
            </a:r>
            <a:r>
              <a:rPr lang="en-GB" b="1" dirty="0" err="1"/>
              <a:t>Hyd</a:t>
            </a:r>
            <a:r>
              <a:rPr lang="en-GB" b="1" dirty="0"/>
              <a:t> 3U – 1.16 PH/s: Ultra-High-Performance Hydro-Cooled SHA-256 ASIC Miner for Bitcoin </a:t>
            </a:r>
            <a:r>
              <a:rPr lang="en-GB" b="1" dirty="0" smtClean="0"/>
              <a:t>Mining (30000 Euros)</a:t>
            </a:r>
            <a:endParaRPr lang="en-GB" b="1" dirty="0"/>
          </a:p>
        </p:txBody>
      </p:sp>
      <p:sp>
        <p:nvSpPr>
          <p:cNvPr id="9" name="Rectangle 8"/>
          <p:cNvSpPr/>
          <p:nvPr/>
        </p:nvSpPr>
        <p:spPr>
          <a:xfrm>
            <a:off x="-802" y="2743200"/>
            <a:ext cx="9144802" cy="646331"/>
          </a:xfrm>
          <a:prstGeom prst="rect">
            <a:avLst/>
          </a:prstGeom>
        </p:spPr>
        <p:txBody>
          <a:bodyPr wrap="square">
            <a:spAutoFit/>
          </a:bodyPr>
          <a:lstStyle/>
          <a:p>
            <a:r>
              <a:rPr lang="en-GB" dirty="0"/>
              <a:t>Over the </a:t>
            </a:r>
            <a:r>
              <a:rPr lang="en-GB" b="1" dirty="0"/>
              <a:t>expected 15.59 years</a:t>
            </a:r>
            <a:r>
              <a:rPr lang="en-GB" dirty="0"/>
              <a:t> to hit one solo block, the </a:t>
            </a:r>
            <a:r>
              <a:rPr lang="en-GB" b="1" dirty="0"/>
              <a:t>electricity </a:t>
            </a:r>
            <a:r>
              <a:rPr lang="en-GB" b="1" dirty="0" smtClean="0"/>
              <a:t>alone, in Greece (0.15€/KWh)</a:t>
            </a:r>
            <a:r>
              <a:rPr lang="en-GB" dirty="0" smtClean="0"/>
              <a:t> </a:t>
            </a:r>
            <a:r>
              <a:rPr lang="en-GB" dirty="0"/>
              <a:t>comes to about </a:t>
            </a:r>
            <a:r>
              <a:rPr lang="en-GB" b="1" dirty="0"/>
              <a:t>€225,881.50</a:t>
            </a:r>
            <a:r>
              <a:rPr lang="en-GB" dirty="0"/>
              <a:t>. </a:t>
            </a:r>
          </a:p>
        </p:txBody>
      </p:sp>
      <p:sp>
        <p:nvSpPr>
          <p:cNvPr id="10" name="Rectangle 9"/>
          <p:cNvSpPr/>
          <p:nvPr/>
        </p:nvSpPr>
        <p:spPr>
          <a:xfrm>
            <a:off x="-1" y="3810001"/>
            <a:ext cx="9067801" cy="646331"/>
          </a:xfrm>
          <a:prstGeom prst="rect">
            <a:avLst/>
          </a:prstGeom>
        </p:spPr>
        <p:txBody>
          <a:bodyPr wrap="square">
            <a:spAutoFit/>
          </a:bodyPr>
          <a:lstStyle/>
          <a:p>
            <a:r>
              <a:rPr lang="en-GB" dirty="0"/>
              <a:t>The current </a:t>
            </a:r>
            <a:r>
              <a:rPr lang="en-GB" b="1" dirty="0"/>
              <a:t>3.125 BTC</a:t>
            </a:r>
            <a:r>
              <a:rPr lang="en-GB" dirty="0"/>
              <a:t> block subsidy is worth about </a:t>
            </a:r>
            <a:r>
              <a:rPr lang="en-GB" b="1" dirty="0"/>
              <a:t>$215,325</a:t>
            </a:r>
            <a:r>
              <a:rPr lang="en-GB" dirty="0"/>
              <a:t>, which is about </a:t>
            </a:r>
            <a:r>
              <a:rPr lang="en-GB" b="1" dirty="0"/>
              <a:t>€186,347.90</a:t>
            </a:r>
            <a:r>
              <a:rPr lang="en-GB" dirty="0"/>
              <a:t> using </a:t>
            </a:r>
            <a:r>
              <a:rPr lang="en-GB" dirty="0" smtClean="0"/>
              <a:t>Thus, </a:t>
            </a:r>
            <a:r>
              <a:rPr lang="en-GB" dirty="0"/>
              <a:t>the </a:t>
            </a:r>
            <a:r>
              <a:rPr lang="en-GB" b="1" dirty="0"/>
              <a:t>expected block value is lower than the expected electricity bill by about €39,533.60</a:t>
            </a:r>
            <a:endParaRPr lang="en-GB"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685800"/>
            <a:ext cx="7968851" cy="5257800"/>
          </a:xfrm>
          <a:prstGeom prst="rect">
            <a:avLst/>
          </a:prstGeom>
        </p:spPr>
      </p:pic>
      <p:pic>
        <p:nvPicPr>
          <p:cNvPr id="14" name="Picture 13"/>
          <p:cNvPicPr>
            <a:picLocks noChangeAspect="1"/>
          </p:cNvPicPr>
          <p:nvPr/>
        </p:nvPicPr>
        <p:blipFill>
          <a:blip r:embed="rId5"/>
          <a:stretch>
            <a:fillRect/>
          </a:stretch>
        </p:blipFill>
        <p:spPr>
          <a:xfrm>
            <a:off x="1676400" y="533400"/>
            <a:ext cx="5934918" cy="5717449"/>
          </a:xfrm>
          <a:prstGeom prst="rect">
            <a:avLst/>
          </a:prstGeom>
        </p:spPr>
      </p:pic>
      <p:sp>
        <p:nvSpPr>
          <p:cNvPr id="16" name="Rectangle 2"/>
          <p:cNvSpPr>
            <a:spLocks noChangeArrowheads="1"/>
          </p:cNvSpPr>
          <p:nvPr/>
        </p:nvSpPr>
        <p:spPr bwMode="auto">
          <a:xfrm>
            <a:off x="0" y="2043499"/>
            <a:ext cx="9144000" cy="3139321"/>
          </a:xfrm>
          <a:prstGeom prst="rect">
            <a:avLst/>
          </a:prstGeom>
          <a:solidFill>
            <a:srgbClr val="0070C0"/>
          </a:solidFill>
          <a:ln>
            <a:noFill/>
          </a:ln>
          <a:effec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err="1" smtClean="0">
                <a:ln>
                  <a:noFill/>
                </a:ln>
                <a:solidFill>
                  <a:schemeClr val="bg2"/>
                </a:solidFill>
                <a:effectLst/>
                <a:latin typeface="Arial" panose="020B0604020202020204" pitchFamily="34" charset="0"/>
                <a:hlinkClick r:id="rId6"/>
              </a:rPr>
              <a:t>Smominru</a:t>
            </a:r>
            <a:r>
              <a:rPr kumimoji="0" lang="en-US" altLang="en-US" sz="1800" b="1" i="0" u="none" strike="noStrike" cap="none" normalizeH="0" baseline="0" dirty="0" smtClean="0">
                <a:ln>
                  <a:noFill/>
                </a:ln>
                <a:solidFill>
                  <a:schemeClr val="bg2"/>
                </a:solidFill>
                <a:effectLst/>
                <a:latin typeface="Arial" panose="020B0604020202020204" pitchFamily="34" charset="0"/>
                <a:hlinkClick r:id="rId6"/>
              </a:rPr>
              <a:t> Botnet</a:t>
            </a:r>
            <a:r>
              <a:rPr kumimoji="0" lang="en-US" altLang="en-US" sz="1800" b="1" i="0" u="none" strike="noStrike" cap="none" normalizeH="0" baseline="0" dirty="0" smtClean="0">
                <a:ln>
                  <a:noFill/>
                </a:ln>
                <a:solidFill>
                  <a:schemeClr val="bg2"/>
                </a:solidFill>
                <a:effectLst/>
                <a:latin typeface="Arial" panose="020B0604020202020204" pitchFamily="34" charset="0"/>
              </a:rPr>
              <a:t>:</a:t>
            </a:r>
            <a:r>
              <a:rPr kumimoji="0" lang="en-US" altLang="en-US" sz="1800" b="0" i="0" u="none" strike="noStrike" cap="none" normalizeH="0" baseline="0" dirty="0" smtClean="0">
                <a:ln>
                  <a:noFill/>
                </a:ln>
                <a:solidFill>
                  <a:schemeClr val="bg2"/>
                </a:solidFill>
                <a:effectLst/>
                <a:latin typeface="Arial" panose="020B0604020202020204" pitchFamily="34" charset="0"/>
              </a:rPr>
              <a:t> A large-scale operation that targets Windows systems, particularly those with weak RDP credentials, to build a botnet for mining, infecting hundreds of thousands of devices.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err="1" smtClean="0">
                <a:ln>
                  <a:noFill/>
                </a:ln>
                <a:solidFill>
                  <a:schemeClr val="bg2"/>
                </a:solidFill>
                <a:effectLst/>
                <a:latin typeface="Arial" panose="020B0604020202020204" pitchFamily="34" charset="0"/>
                <a:hlinkClick r:id="rId7"/>
              </a:rPr>
              <a:t>Graboid</a:t>
            </a:r>
            <a:r>
              <a:rPr kumimoji="0" lang="en-US" altLang="en-US" sz="1800" b="1" i="0" u="none" strike="noStrike" cap="none" normalizeH="0" baseline="0" dirty="0" smtClean="0">
                <a:ln>
                  <a:noFill/>
                </a:ln>
                <a:solidFill>
                  <a:schemeClr val="bg2"/>
                </a:solidFill>
                <a:effectLst/>
                <a:latin typeface="Arial" panose="020B0604020202020204" pitchFamily="34" charset="0"/>
                <a:hlinkClick r:id="rId7"/>
              </a:rPr>
              <a:t> Worm</a:t>
            </a:r>
            <a:r>
              <a:rPr kumimoji="0" lang="en-US" altLang="en-US" sz="1800" b="1" i="0" u="none" strike="noStrike" cap="none" normalizeH="0" baseline="0" dirty="0" smtClean="0">
                <a:ln>
                  <a:noFill/>
                </a:ln>
                <a:solidFill>
                  <a:schemeClr val="bg2"/>
                </a:solidFill>
                <a:effectLst/>
                <a:latin typeface="Arial" panose="020B0604020202020204" pitchFamily="34" charset="0"/>
              </a:rPr>
              <a:t>:</a:t>
            </a:r>
            <a:r>
              <a:rPr kumimoji="0" lang="en-US" altLang="en-US" sz="1800" b="0" i="0" u="none" strike="noStrike" cap="none" normalizeH="0" baseline="0" dirty="0" smtClean="0">
                <a:ln>
                  <a:noFill/>
                </a:ln>
                <a:solidFill>
                  <a:schemeClr val="bg2"/>
                </a:solidFill>
                <a:effectLst/>
                <a:latin typeface="Arial" panose="020B0604020202020204" pitchFamily="34" charset="0"/>
              </a:rPr>
              <a:t> Discovered in 2019, this is a worm that spreads through exposed Docker containers, infecting new machines and using them to mine, as mentioned in </a:t>
            </a:r>
            <a:r>
              <a:rPr kumimoji="0" lang="en-US" altLang="en-US" sz="1800" b="0" i="0" u="none" strike="noStrike" cap="none" normalizeH="0" baseline="0" dirty="0" err="1" smtClean="0">
                <a:ln>
                  <a:noFill/>
                </a:ln>
                <a:solidFill>
                  <a:schemeClr val="bg2"/>
                </a:solidFill>
                <a:effectLst/>
                <a:latin typeface="Arial" panose="020B0604020202020204" pitchFamily="34" charset="0"/>
                <a:hlinkClick r:id="rId8"/>
              </a:rPr>
              <a:t>Zscaler</a:t>
            </a:r>
            <a:r>
              <a:rPr kumimoji="0" lang="en-US" altLang="en-US" sz="1800" b="0" i="0" u="none" strike="noStrike" cap="none" normalizeH="0" baseline="0" dirty="0" smtClean="0">
                <a:ln>
                  <a:noFill/>
                </a:ln>
                <a:solidFill>
                  <a:schemeClr val="bg2"/>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smtClean="0">
                <a:ln>
                  <a:noFill/>
                </a:ln>
                <a:solidFill>
                  <a:schemeClr val="bg2"/>
                </a:solidFill>
                <a:effectLst/>
                <a:latin typeface="Arial" panose="020B0604020202020204" pitchFamily="34" charset="0"/>
              </a:rPr>
              <a:t>Cloud/CI-CD Hijacking:</a:t>
            </a:r>
            <a:r>
              <a:rPr kumimoji="0" lang="en-US" altLang="en-US" sz="1800" b="0" i="0" u="none" strike="noStrike" cap="none" normalizeH="0" baseline="0" dirty="0" smtClean="0">
                <a:ln>
                  <a:noFill/>
                </a:ln>
                <a:solidFill>
                  <a:schemeClr val="bg2"/>
                </a:solidFill>
                <a:effectLst/>
                <a:latin typeface="Arial" panose="020B0604020202020204" pitchFamily="34" charset="0"/>
              </a:rPr>
              <a:t> Attackers misuse cloud computing resources (like Docker Hub images or AWS credentials) to run intensive mining operations.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err="1" smtClean="0">
                <a:ln>
                  <a:noFill/>
                </a:ln>
                <a:solidFill>
                  <a:schemeClr val="bg2"/>
                </a:solidFill>
                <a:effectLst/>
                <a:latin typeface="Arial" panose="020B0604020202020204" pitchFamily="34" charset="0"/>
                <a:hlinkClick r:id="rId9"/>
              </a:rPr>
              <a:t>BadShell</a:t>
            </a:r>
            <a:r>
              <a:rPr kumimoji="0" lang="en-US" altLang="en-US" sz="1800" b="1" i="0" u="none" strike="noStrike" cap="none" normalizeH="0" baseline="0" dirty="0" smtClean="0">
                <a:ln>
                  <a:noFill/>
                </a:ln>
                <a:solidFill>
                  <a:schemeClr val="bg2"/>
                </a:solidFill>
                <a:effectLst/>
                <a:latin typeface="Arial" panose="020B0604020202020204" pitchFamily="34" charset="0"/>
              </a:rPr>
              <a:t> (</a:t>
            </a:r>
            <a:r>
              <a:rPr kumimoji="0" lang="en-US" altLang="en-US" sz="1800" b="1" i="0" u="none" strike="noStrike" cap="none" normalizeH="0" baseline="0" dirty="0" err="1" smtClean="0">
                <a:ln>
                  <a:noFill/>
                </a:ln>
                <a:solidFill>
                  <a:schemeClr val="bg2"/>
                </a:solidFill>
                <a:effectLst/>
                <a:latin typeface="Arial" panose="020B0604020202020204" pitchFamily="34" charset="0"/>
              </a:rPr>
              <a:t>Fileless</a:t>
            </a:r>
            <a:r>
              <a:rPr kumimoji="0" lang="en-US" altLang="en-US" sz="1800" b="1" i="0" u="none" strike="noStrike" cap="none" normalizeH="0" baseline="0" dirty="0" smtClean="0">
                <a:ln>
                  <a:noFill/>
                </a:ln>
                <a:solidFill>
                  <a:schemeClr val="bg2"/>
                </a:solidFill>
                <a:effectLst/>
                <a:latin typeface="Arial" panose="020B0604020202020204" pitchFamily="34" charset="0"/>
              </a:rPr>
              <a:t>):</a:t>
            </a:r>
            <a:r>
              <a:rPr kumimoji="0" lang="en-US" altLang="en-US" sz="1800" b="0" i="0" u="none" strike="noStrike" cap="none" normalizeH="0" baseline="0" dirty="0" smtClean="0">
                <a:ln>
                  <a:noFill/>
                </a:ln>
                <a:solidFill>
                  <a:schemeClr val="bg2"/>
                </a:solidFill>
                <a:effectLst/>
                <a:latin typeface="Arial" panose="020B0604020202020204" pitchFamily="34" charset="0"/>
              </a:rPr>
              <a:t> A </a:t>
            </a:r>
            <a:r>
              <a:rPr kumimoji="0" lang="en-US" altLang="en-US" sz="1800" b="0" i="0" u="none" strike="noStrike" cap="none" normalizeH="0" baseline="0" dirty="0" err="1" smtClean="0">
                <a:ln>
                  <a:noFill/>
                </a:ln>
                <a:solidFill>
                  <a:schemeClr val="bg2"/>
                </a:solidFill>
                <a:effectLst/>
                <a:latin typeface="Arial" panose="020B0604020202020204" pitchFamily="34" charset="0"/>
              </a:rPr>
              <a:t>fileless</a:t>
            </a:r>
            <a:r>
              <a:rPr kumimoji="0" lang="en-US" altLang="en-US" sz="1800" b="0" i="0" u="none" strike="noStrike" cap="none" normalizeH="0" baseline="0" dirty="0" smtClean="0">
                <a:ln>
                  <a:noFill/>
                </a:ln>
                <a:solidFill>
                  <a:schemeClr val="bg2"/>
                </a:solidFill>
                <a:effectLst/>
                <a:latin typeface="Arial" panose="020B0604020202020204" pitchFamily="34" charset="0"/>
              </a:rPr>
              <a:t> malware that uses legitimate Windows tools like PowerShell to execute mining scripts, making it difficult to detect, as shown in </a:t>
            </a:r>
            <a:r>
              <a:rPr kumimoji="0" lang="en-US" altLang="en-US" sz="1800" b="0" i="0" u="none" strike="noStrike" cap="none" normalizeH="0" baseline="0" dirty="0" err="1" smtClean="0">
                <a:ln>
                  <a:noFill/>
                </a:ln>
                <a:solidFill>
                  <a:schemeClr val="bg2"/>
                </a:solidFill>
                <a:effectLst/>
                <a:latin typeface="Arial" panose="020B0604020202020204" pitchFamily="34" charset="0"/>
              </a:rPr>
              <a:t>CrowdStrike</a:t>
            </a:r>
            <a:r>
              <a:rPr kumimoji="0" lang="en-US" altLang="en-US" sz="1800" b="0" i="0" u="none" strike="noStrike" cap="none" normalizeH="0" baseline="0" dirty="0" smtClean="0">
                <a:ln>
                  <a:noFill/>
                </a:ln>
                <a:solidFill>
                  <a:schemeClr val="bg2"/>
                </a:solidFill>
                <a:effectLst/>
                <a:latin typeface="Arial" panose="020B0604020202020204" pitchFamily="34" charset="0"/>
              </a:rPr>
              <a:t>.  </a:t>
            </a:r>
          </a:p>
        </p:txBody>
      </p:sp>
      <p:pic>
        <p:nvPicPr>
          <p:cNvPr id="18" name="Picture 17"/>
          <p:cNvPicPr>
            <a:picLocks noChangeAspect="1"/>
          </p:cNvPicPr>
          <p:nvPr/>
        </p:nvPicPr>
        <p:blipFill>
          <a:blip r:embed="rId10"/>
          <a:stretch>
            <a:fillRect/>
          </a:stretch>
        </p:blipFill>
        <p:spPr>
          <a:xfrm>
            <a:off x="2133600" y="33528"/>
            <a:ext cx="5657128" cy="6824472"/>
          </a:xfrm>
          <a:prstGeom prst="rect">
            <a:avLst/>
          </a:prstGeom>
        </p:spPr>
      </p:pic>
    </p:spTree>
    <p:extLst>
      <p:ext uri="{BB962C8B-B14F-4D97-AF65-F5344CB8AC3E}">
        <p14:creationId xmlns:p14="http://schemas.microsoft.com/office/powerpoint/2010/main" val="370781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 Artificial Intelligence (AI)</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790687" cy="5410200"/>
          </a:xfrm>
          <a:prstGeom prst="rect">
            <a:avLst/>
          </a:prstGeom>
        </p:spPr>
      </p:pic>
    </p:spTree>
    <p:extLst>
      <p:ext uri="{BB962C8B-B14F-4D97-AF65-F5344CB8AC3E}">
        <p14:creationId xmlns:p14="http://schemas.microsoft.com/office/powerpoint/2010/main" val="11026716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a:t>
            </a:r>
            <a:r>
              <a:rPr lang="en-US" dirty="0" smtClean="0"/>
              <a:t> – The voice (and language) technology</a:t>
            </a:r>
            <a:endParaRPr lang="en-GB" dirty="0"/>
          </a:p>
        </p:txBody>
      </p:sp>
      <p:pic>
        <p:nvPicPr>
          <p:cNvPr id="7" name="Picture 6"/>
          <p:cNvPicPr>
            <a:picLocks noChangeAspect="1"/>
          </p:cNvPicPr>
          <p:nvPr/>
        </p:nvPicPr>
        <p:blipFill>
          <a:blip r:embed="rId2"/>
          <a:stretch>
            <a:fillRect/>
          </a:stretch>
        </p:blipFill>
        <p:spPr>
          <a:xfrm>
            <a:off x="2209800" y="1600200"/>
            <a:ext cx="5105400" cy="5105400"/>
          </a:xfrm>
          <a:prstGeom prst="rect">
            <a:avLst/>
          </a:prstGeom>
        </p:spPr>
      </p:pic>
    </p:spTree>
    <p:extLst>
      <p:ext uri="{BB962C8B-B14F-4D97-AF65-F5344CB8AC3E}">
        <p14:creationId xmlns:p14="http://schemas.microsoft.com/office/powerpoint/2010/main" val="170455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Title 1"/>
          <p:cNvSpPr>
            <a:spLocks noGrp="1"/>
          </p:cNvSpPr>
          <p:nvPr>
            <p:ph type="title"/>
          </p:nvPr>
        </p:nvSpPr>
        <p:spPr>
          <a:xfrm>
            <a:off x="-76200" y="0"/>
            <a:ext cx="9220200" cy="1828800"/>
          </a:xfrm>
        </p:spPr>
        <p:txBody>
          <a:bodyPr/>
          <a:lstStyle/>
          <a:p>
            <a:pPr algn="ctr"/>
            <a:r>
              <a:rPr lang="el-GR" altLang="en-US" sz="1900" dirty="0" smtClean="0"/>
              <a:t>Το όραμα: Ψηφιακή Διακυβέρνηση </a:t>
            </a:r>
            <a:r>
              <a:rPr lang="el-GR" altLang="en-US" sz="1900" dirty="0"/>
              <a:t>π</a:t>
            </a:r>
            <a:r>
              <a:rPr lang="el-GR" altLang="en-US" sz="1900" dirty="0" smtClean="0"/>
              <a:t>έρα από τις συμβατικές υπηρεσίες, για μία ολιστική αντιμετώπιση των αναγκών των πολιτών, της  επιχειρηματικότητας και του περιβάλλοντος, στη σύγχρονη και μελλοντική  Παγκόσμια Διακυβέρνηση</a:t>
            </a:r>
            <a:endParaRPr lang="en-GB" altLang="en-US" sz="1900" dirty="0" smtClean="0"/>
          </a:p>
        </p:txBody>
      </p:sp>
      <p:pic>
        <p:nvPicPr>
          <p:cNvPr id="95235" name="Picture 3"/>
          <p:cNvPicPr>
            <a:picLocks noChangeAspect="1"/>
          </p:cNvPicPr>
          <p:nvPr/>
        </p:nvPicPr>
        <p:blipFill>
          <a:blip r:embed="rId3">
            <a:extLst>
              <a:ext uri="{28A0092B-C50C-407E-A947-70E740481C1C}">
                <a14:useLocalDpi xmlns:a14="http://schemas.microsoft.com/office/drawing/2010/main" val="0"/>
              </a:ext>
            </a:extLst>
          </a:blip>
          <a:srcRect l="14674" t="31354" r="26630" b="11063"/>
          <a:stretch>
            <a:fillRect/>
          </a:stretch>
        </p:blipFill>
        <p:spPr bwMode="auto">
          <a:xfrm>
            <a:off x="-42228" y="1797050"/>
            <a:ext cx="9170988" cy="5060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14909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lstStyle/>
          <a:p>
            <a:r>
              <a:rPr lang="el-GR" dirty="0" smtClean="0"/>
              <a:t>4 – </a:t>
            </a:r>
            <a:r>
              <a:rPr lang="en-US" dirty="0" smtClean="0"/>
              <a:t>Regulation technology (</a:t>
            </a:r>
            <a:r>
              <a:rPr lang="en-US" dirty="0" err="1" smtClean="0"/>
              <a:t>regtech</a:t>
            </a:r>
            <a:r>
              <a:rPr lang="en-US" dirty="0" smtClean="0"/>
              <a:t>)</a:t>
            </a:r>
            <a:endParaRPr lang="en-GB" dirty="0"/>
          </a:p>
        </p:txBody>
      </p:sp>
      <p:pic>
        <p:nvPicPr>
          <p:cNvPr id="7" name="Picture 6"/>
          <p:cNvPicPr>
            <a:picLocks noChangeAspect="1"/>
          </p:cNvPicPr>
          <p:nvPr/>
        </p:nvPicPr>
        <p:blipFill rotWithShape="1">
          <a:blip r:embed="rId2"/>
          <a:srcRect l="11042" t="26742" r="26528" b="19536"/>
          <a:stretch/>
        </p:blipFill>
        <p:spPr>
          <a:xfrm>
            <a:off x="-11229" y="1219200"/>
            <a:ext cx="5037624" cy="2438400"/>
          </a:xfrm>
          <a:prstGeom prst="rect">
            <a:avLst/>
          </a:prstGeom>
        </p:spPr>
      </p:pic>
      <p:pic>
        <p:nvPicPr>
          <p:cNvPr id="8" name="Picture 7"/>
          <p:cNvPicPr>
            <a:picLocks noChangeAspect="1"/>
          </p:cNvPicPr>
          <p:nvPr/>
        </p:nvPicPr>
        <p:blipFill rotWithShape="1">
          <a:blip r:embed="rId3"/>
          <a:srcRect l="25972" t="17778" r="42014" b="17778"/>
          <a:stretch/>
        </p:blipFill>
        <p:spPr>
          <a:xfrm>
            <a:off x="5005333" y="2238676"/>
            <a:ext cx="4138667" cy="4686300"/>
          </a:xfrm>
          <a:prstGeom prst="rect">
            <a:avLst/>
          </a:prstGeom>
        </p:spPr>
      </p:pic>
    </p:spTree>
    <p:extLst>
      <p:ext uri="{BB962C8B-B14F-4D97-AF65-F5344CB8AC3E}">
        <p14:creationId xmlns:p14="http://schemas.microsoft.com/office/powerpoint/2010/main" val="24643259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58761225"/>
              </p:ext>
            </p:extLst>
          </p:nvPr>
        </p:nvGraphicFramePr>
        <p:xfrm>
          <a:off x="0" y="1663247"/>
          <a:ext cx="9067800" cy="5194753"/>
        </p:xfrm>
        <a:graphic>
          <a:graphicData uri="http://schemas.openxmlformats.org/drawingml/2006/table">
            <a:tbl>
              <a:tblPr/>
              <a:tblGrid>
                <a:gridCol w="1511300">
                  <a:extLst>
                    <a:ext uri="{9D8B030D-6E8A-4147-A177-3AD203B41FA5}">
                      <a16:colId xmlns:a16="http://schemas.microsoft.com/office/drawing/2014/main" val="231447533"/>
                    </a:ext>
                  </a:extLst>
                </a:gridCol>
                <a:gridCol w="1511300">
                  <a:extLst>
                    <a:ext uri="{9D8B030D-6E8A-4147-A177-3AD203B41FA5}">
                      <a16:colId xmlns:a16="http://schemas.microsoft.com/office/drawing/2014/main" val="1359087500"/>
                    </a:ext>
                  </a:extLst>
                </a:gridCol>
                <a:gridCol w="1511300">
                  <a:extLst>
                    <a:ext uri="{9D8B030D-6E8A-4147-A177-3AD203B41FA5}">
                      <a16:colId xmlns:a16="http://schemas.microsoft.com/office/drawing/2014/main" val="1970801804"/>
                    </a:ext>
                  </a:extLst>
                </a:gridCol>
                <a:gridCol w="1511300">
                  <a:extLst>
                    <a:ext uri="{9D8B030D-6E8A-4147-A177-3AD203B41FA5}">
                      <a16:colId xmlns:a16="http://schemas.microsoft.com/office/drawing/2014/main" val="969942667"/>
                    </a:ext>
                  </a:extLst>
                </a:gridCol>
                <a:gridCol w="1511300">
                  <a:extLst>
                    <a:ext uri="{9D8B030D-6E8A-4147-A177-3AD203B41FA5}">
                      <a16:colId xmlns:a16="http://schemas.microsoft.com/office/drawing/2014/main" val="1540906132"/>
                    </a:ext>
                  </a:extLst>
                </a:gridCol>
                <a:gridCol w="1511300">
                  <a:extLst>
                    <a:ext uri="{9D8B030D-6E8A-4147-A177-3AD203B41FA5}">
                      <a16:colId xmlns:a16="http://schemas.microsoft.com/office/drawing/2014/main" val="2824918942"/>
                    </a:ext>
                  </a:extLst>
                </a:gridCol>
              </a:tblGrid>
              <a:tr h="343431">
                <a:tc>
                  <a:txBody>
                    <a:bodyPr/>
                    <a:lstStyle/>
                    <a:p>
                      <a:r>
                        <a:rPr lang="en-GB" sz="1050" dirty="0"/>
                        <a:t>Technology</a:t>
                      </a:r>
                    </a:p>
                  </a:txBody>
                  <a:tcPr marL="23696" marR="23696" marT="11848" marB="11848" anchor="ctr">
                    <a:lnL>
                      <a:noFill/>
                    </a:lnL>
                    <a:lnR>
                      <a:noFill/>
                    </a:lnR>
                    <a:lnT>
                      <a:noFill/>
                    </a:lnT>
                    <a:lnB>
                      <a:noFill/>
                    </a:lnB>
                  </a:tcPr>
                </a:tc>
                <a:tc>
                  <a:txBody>
                    <a:bodyPr/>
                    <a:lstStyle/>
                    <a:p>
                      <a:r>
                        <a:rPr lang="en-GB" sz="1050"/>
                        <a:t>Regulatory reporting</a:t>
                      </a:r>
                    </a:p>
                  </a:txBody>
                  <a:tcPr marL="23696" marR="23696" marT="11848" marB="11848" anchor="ctr">
                    <a:lnL>
                      <a:noFill/>
                    </a:lnL>
                    <a:lnR>
                      <a:noFill/>
                    </a:lnR>
                    <a:lnT>
                      <a:noFill/>
                    </a:lnT>
                    <a:lnB>
                      <a:noFill/>
                    </a:lnB>
                  </a:tcPr>
                </a:tc>
                <a:tc>
                  <a:txBody>
                    <a:bodyPr/>
                    <a:lstStyle/>
                    <a:p>
                      <a:r>
                        <a:rPr lang="en-GB" sz="1050"/>
                        <a:t>Risk management</a:t>
                      </a:r>
                    </a:p>
                  </a:txBody>
                  <a:tcPr marL="23696" marR="23696" marT="11848" marB="11848" anchor="ctr">
                    <a:lnL>
                      <a:noFill/>
                    </a:lnL>
                    <a:lnR>
                      <a:noFill/>
                    </a:lnR>
                    <a:lnT>
                      <a:noFill/>
                    </a:lnT>
                    <a:lnB>
                      <a:noFill/>
                    </a:lnB>
                  </a:tcPr>
                </a:tc>
                <a:tc>
                  <a:txBody>
                    <a:bodyPr/>
                    <a:lstStyle/>
                    <a:p>
                      <a:r>
                        <a:rPr lang="en-GB" sz="1050"/>
                        <a:t>Transaction monitoring</a:t>
                      </a:r>
                    </a:p>
                  </a:txBody>
                  <a:tcPr marL="23696" marR="23696" marT="11848" marB="11848" anchor="ctr">
                    <a:lnL>
                      <a:noFill/>
                    </a:lnL>
                    <a:lnR>
                      <a:noFill/>
                    </a:lnR>
                    <a:lnT>
                      <a:noFill/>
                    </a:lnT>
                    <a:lnB>
                      <a:noFill/>
                    </a:lnB>
                  </a:tcPr>
                </a:tc>
                <a:tc>
                  <a:txBody>
                    <a:bodyPr/>
                    <a:lstStyle/>
                    <a:p>
                      <a:r>
                        <a:rPr lang="en-GB" sz="1050"/>
                        <a:t>Identity management &amp; control</a:t>
                      </a:r>
                    </a:p>
                  </a:txBody>
                  <a:tcPr marL="23696" marR="23696" marT="11848" marB="11848" anchor="ctr">
                    <a:lnL>
                      <a:noFill/>
                    </a:lnL>
                    <a:lnR>
                      <a:noFill/>
                    </a:lnR>
                    <a:lnT>
                      <a:noFill/>
                    </a:lnT>
                    <a:lnB>
                      <a:noFill/>
                    </a:lnB>
                  </a:tcPr>
                </a:tc>
                <a:tc>
                  <a:txBody>
                    <a:bodyPr/>
                    <a:lstStyle/>
                    <a:p>
                      <a:r>
                        <a:rPr lang="en-GB" sz="1050"/>
                        <a:t>Compliance</a:t>
                      </a:r>
                    </a:p>
                  </a:txBody>
                  <a:tcPr marL="23696" marR="23696" marT="11848" marB="11848" anchor="ctr">
                    <a:lnL>
                      <a:noFill/>
                    </a:lnL>
                    <a:lnR>
                      <a:noFill/>
                    </a:lnR>
                    <a:lnT>
                      <a:noFill/>
                    </a:lnT>
                    <a:lnB>
                      <a:noFill/>
                    </a:lnB>
                  </a:tcPr>
                </a:tc>
                <a:extLst>
                  <a:ext uri="{0D108BD9-81ED-4DB2-BD59-A6C34878D82A}">
                    <a16:rowId xmlns:a16="http://schemas.microsoft.com/office/drawing/2014/main" val="1204483593"/>
                  </a:ext>
                </a:extLst>
              </a:tr>
              <a:tr h="823065">
                <a:tc>
                  <a:txBody>
                    <a:bodyPr/>
                    <a:lstStyle/>
                    <a:p>
                      <a:r>
                        <a:rPr lang="en-GB" sz="1050" b="1"/>
                        <a:t>Cloud computing</a:t>
                      </a:r>
                      <a:endParaRPr lang="en-GB" sz="1050"/>
                    </a:p>
                  </a:txBody>
                  <a:tcPr marL="23696" marR="23696" marT="11848" marB="11848" anchor="ctr">
                    <a:lnL>
                      <a:noFill/>
                    </a:lnL>
                    <a:lnR>
                      <a:noFill/>
                    </a:lnR>
                    <a:lnT>
                      <a:noFill/>
                    </a:lnT>
                    <a:lnB>
                      <a:noFill/>
                    </a:lnB>
                  </a:tcPr>
                </a:tc>
                <a:tc>
                  <a:txBody>
                    <a:bodyPr/>
                    <a:lstStyle/>
                    <a:p>
                      <a:r>
                        <a:rPr lang="en-GB" sz="1050"/>
                        <a:t>Stores large reporting datasets and supports scalable generation/submission of reports</a:t>
                      </a:r>
                    </a:p>
                  </a:txBody>
                  <a:tcPr marL="23696" marR="23696" marT="11848" marB="11848" anchor="ctr">
                    <a:lnL>
                      <a:noFill/>
                    </a:lnL>
                    <a:lnR>
                      <a:noFill/>
                    </a:lnR>
                    <a:lnT>
                      <a:noFill/>
                    </a:lnT>
                    <a:lnB>
                      <a:noFill/>
                    </a:lnB>
                  </a:tcPr>
                </a:tc>
                <a:tc>
                  <a:txBody>
                    <a:bodyPr/>
                    <a:lstStyle/>
                    <a:p>
                      <a:r>
                        <a:rPr lang="en-GB" sz="1050"/>
                        <a:t>Provides scalable infrastructure for risk engines and simulations</a:t>
                      </a:r>
                    </a:p>
                  </a:txBody>
                  <a:tcPr marL="23696" marR="23696" marT="11848" marB="11848" anchor="ctr">
                    <a:lnL>
                      <a:noFill/>
                    </a:lnL>
                    <a:lnR>
                      <a:noFill/>
                    </a:lnR>
                    <a:lnT>
                      <a:noFill/>
                    </a:lnT>
                    <a:lnB>
                      <a:noFill/>
                    </a:lnB>
                  </a:tcPr>
                </a:tc>
                <a:tc>
                  <a:txBody>
                    <a:bodyPr/>
                    <a:lstStyle/>
                    <a:p>
                      <a:r>
                        <a:rPr lang="en-GB" sz="1050"/>
                        <a:t>Supports continuous, high-volume processing of payment/transaction streams</a:t>
                      </a:r>
                    </a:p>
                  </a:txBody>
                  <a:tcPr marL="23696" marR="23696" marT="11848" marB="11848" anchor="ctr">
                    <a:lnL>
                      <a:noFill/>
                    </a:lnL>
                    <a:lnR>
                      <a:noFill/>
                    </a:lnR>
                    <a:lnT>
                      <a:noFill/>
                    </a:lnT>
                    <a:lnB>
                      <a:noFill/>
                    </a:lnB>
                  </a:tcPr>
                </a:tc>
                <a:tc>
                  <a:txBody>
                    <a:bodyPr/>
                    <a:lstStyle/>
                    <a:p>
                      <a:r>
                        <a:rPr lang="en-GB" sz="1050"/>
                        <a:t>Hosts digital identity and access services at scale</a:t>
                      </a:r>
                    </a:p>
                  </a:txBody>
                  <a:tcPr marL="23696" marR="23696" marT="11848" marB="11848" anchor="ctr">
                    <a:lnL>
                      <a:noFill/>
                    </a:lnL>
                    <a:lnR>
                      <a:noFill/>
                    </a:lnR>
                    <a:lnT>
                      <a:noFill/>
                    </a:lnT>
                    <a:lnB>
                      <a:noFill/>
                    </a:lnB>
                  </a:tcPr>
                </a:tc>
                <a:tc>
                  <a:txBody>
                    <a:bodyPr/>
                    <a:lstStyle/>
                    <a:p>
                      <a:r>
                        <a:rPr lang="en-GB" sz="1050"/>
                        <a:t>Centralizes compliance tools, logs, and evidence repositories</a:t>
                      </a:r>
                    </a:p>
                  </a:txBody>
                  <a:tcPr marL="23696" marR="23696" marT="11848" marB="11848" anchor="ctr">
                    <a:lnL>
                      <a:noFill/>
                    </a:lnL>
                    <a:lnR>
                      <a:noFill/>
                    </a:lnR>
                    <a:lnT>
                      <a:noFill/>
                    </a:lnT>
                    <a:lnB>
                      <a:noFill/>
                    </a:lnB>
                  </a:tcPr>
                </a:tc>
                <a:extLst>
                  <a:ext uri="{0D108BD9-81ED-4DB2-BD59-A6C34878D82A}">
                    <a16:rowId xmlns:a16="http://schemas.microsoft.com/office/drawing/2014/main" val="2461919033"/>
                  </a:ext>
                </a:extLst>
              </a:tr>
              <a:tr h="672689">
                <a:tc>
                  <a:txBody>
                    <a:bodyPr/>
                    <a:lstStyle/>
                    <a:p>
                      <a:r>
                        <a:rPr lang="en-GB" sz="1050" b="1"/>
                        <a:t>Application Programming Interface (API)</a:t>
                      </a:r>
                      <a:endParaRPr lang="en-GB" sz="1050"/>
                    </a:p>
                  </a:txBody>
                  <a:tcPr marL="23696" marR="23696" marT="11848" marB="11848" anchor="ctr">
                    <a:lnL>
                      <a:noFill/>
                    </a:lnL>
                    <a:lnR>
                      <a:noFill/>
                    </a:lnR>
                    <a:lnT>
                      <a:noFill/>
                    </a:lnT>
                    <a:lnB>
                      <a:noFill/>
                    </a:lnB>
                  </a:tcPr>
                </a:tc>
                <a:tc>
                  <a:txBody>
                    <a:bodyPr/>
                    <a:lstStyle/>
                    <a:p>
                      <a:r>
                        <a:rPr lang="en-GB" sz="1050"/>
                        <a:t>Connects banks/fintechs with regulators, reporting systems, and data providers</a:t>
                      </a:r>
                    </a:p>
                  </a:txBody>
                  <a:tcPr marL="23696" marR="23696" marT="11848" marB="11848" anchor="ctr">
                    <a:lnL>
                      <a:noFill/>
                    </a:lnL>
                    <a:lnR>
                      <a:noFill/>
                    </a:lnR>
                    <a:lnT>
                      <a:noFill/>
                    </a:lnT>
                    <a:lnB>
                      <a:noFill/>
                    </a:lnB>
                  </a:tcPr>
                </a:tc>
                <a:tc>
                  <a:txBody>
                    <a:bodyPr/>
                    <a:lstStyle/>
                    <a:p>
                      <a:r>
                        <a:rPr lang="en-GB" sz="1050"/>
                        <a:t>Pulls data from internal/external systems into risk tools</a:t>
                      </a:r>
                    </a:p>
                  </a:txBody>
                  <a:tcPr marL="23696" marR="23696" marT="11848" marB="11848" anchor="ctr">
                    <a:lnL>
                      <a:noFill/>
                    </a:lnL>
                    <a:lnR>
                      <a:noFill/>
                    </a:lnR>
                    <a:lnT>
                      <a:noFill/>
                    </a:lnT>
                    <a:lnB>
                      <a:noFill/>
                    </a:lnB>
                  </a:tcPr>
                </a:tc>
                <a:tc>
                  <a:txBody>
                    <a:bodyPr/>
                    <a:lstStyle/>
                    <a:p>
                      <a:r>
                        <a:rPr lang="en-GB" sz="1050"/>
                        <a:t>Feeds transactions from payment systems into monitoring engines</a:t>
                      </a:r>
                    </a:p>
                  </a:txBody>
                  <a:tcPr marL="23696" marR="23696" marT="11848" marB="11848" anchor="ctr">
                    <a:lnL>
                      <a:noFill/>
                    </a:lnL>
                    <a:lnR>
                      <a:noFill/>
                    </a:lnR>
                    <a:lnT>
                      <a:noFill/>
                    </a:lnT>
                    <a:lnB>
                      <a:noFill/>
                    </a:lnB>
                  </a:tcPr>
                </a:tc>
                <a:tc>
                  <a:txBody>
                    <a:bodyPr/>
                    <a:lstStyle/>
                    <a:p>
                      <a:r>
                        <a:rPr lang="en-GB" sz="1050"/>
                        <a:t>Connects KYC, sanctions, onboarding, and authentication services</a:t>
                      </a:r>
                    </a:p>
                  </a:txBody>
                  <a:tcPr marL="23696" marR="23696" marT="11848" marB="11848" anchor="ctr">
                    <a:lnL>
                      <a:noFill/>
                    </a:lnL>
                    <a:lnR>
                      <a:noFill/>
                    </a:lnR>
                    <a:lnT>
                      <a:noFill/>
                    </a:lnT>
                    <a:lnB>
                      <a:noFill/>
                    </a:lnB>
                  </a:tcPr>
                </a:tc>
                <a:tc>
                  <a:txBody>
                    <a:bodyPr/>
                    <a:lstStyle/>
                    <a:p>
                      <a:r>
                        <a:rPr lang="en-GB" sz="1050"/>
                        <a:t>Integrates compliance platforms with HR, ERP, CRM, case management, and audit systems</a:t>
                      </a:r>
                    </a:p>
                  </a:txBody>
                  <a:tcPr marL="23696" marR="23696" marT="11848" marB="11848" anchor="ctr">
                    <a:lnL>
                      <a:noFill/>
                    </a:lnL>
                    <a:lnR>
                      <a:noFill/>
                    </a:lnR>
                    <a:lnT>
                      <a:noFill/>
                    </a:lnT>
                    <a:lnB>
                      <a:noFill/>
                    </a:lnB>
                  </a:tcPr>
                </a:tc>
                <a:extLst>
                  <a:ext uri="{0D108BD9-81ED-4DB2-BD59-A6C34878D82A}">
                    <a16:rowId xmlns:a16="http://schemas.microsoft.com/office/drawing/2014/main" val="3076119694"/>
                  </a:ext>
                </a:extLst>
              </a:tr>
              <a:tr h="672689">
                <a:tc>
                  <a:txBody>
                    <a:bodyPr/>
                    <a:lstStyle/>
                    <a:p>
                      <a:r>
                        <a:rPr lang="en-GB" sz="1050" b="1"/>
                        <a:t>Big data</a:t>
                      </a:r>
                      <a:endParaRPr lang="en-GB" sz="1050"/>
                    </a:p>
                  </a:txBody>
                  <a:tcPr marL="23696" marR="23696" marT="11848" marB="11848" anchor="ctr">
                    <a:lnL>
                      <a:noFill/>
                    </a:lnL>
                    <a:lnR>
                      <a:noFill/>
                    </a:lnR>
                    <a:lnT>
                      <a:noFill/>
                    </a:lnT>
                    <a:lnB>
                      <a:noFill/>
                    </a:lnB>
                  </a:tcPr>
                </a:tc>
                <a:tc>
                  <a:txBody>
                    <a:bodyPr/>
                    <a:lstStyle/>
                    <a:p>
                      <a:r>
                        <a:rPr lang="en-GB" sz="1050"/>
                        <a:t>Aggregates large, heterogeneous datasets needed for regulatory filings</a:t>
                      </a:r>
                    </a:p>
                  </a:txBody>
                  <a:tcPr marL="23696" marR="23696" marT="11848" marB="11848" anchor="ctr">
                    <a:lnL>
                      <a:noFill/>
                    </a:lnL>
                    <a:lnR>
                      <a:noFill/>
                    </a:lnR>
                    <a:lnT>
                      <a:noFill/>
                    </a:lnT>
                    <a:lnB>
                      <a:noFill/>
                    </a:lnB>
                  </a:tcPr>
                </a:tc>
                <a:tc>
                  <a:txBody>
                    <a:bodyPr/>
                    <a:lstStyle/>
                    <a:p>
                      <a:r>
                        <a:rPr lang="en-GB" sz="1050"/>
                        <a:t>Combines customer, market, behavioral, and operational data for better risk views</a:t>
                      </a:r>
                    </a:p>
                  </a:txBody>
                  <a:tcPr marL="23696" marR="23696" marT="11848" marB="11848" anchor="ctr">
                    <a:lnL>
                      <a:noFill/>
                    </a:lnL>
                    <a:lnR>
                      <a:noFill/>
                    </a:lnR>
                    <a:lnT>
                      <a:noFill/>
                    </a:lnT>
                    <a:lnB>
                      <a:noFill/>
                    </a:lnB>
                  </a:tcPr>
                </a:tc>
                <a:tc>
                  <a:txBody>
                    <a:bodyPr/>
                    <a:lstStyle/>
                    <a:p>
                      <a:r>
                        <a:rPr lang="en-GB" sz="1050"/>
                        <a:t>Analyzes massive volumes of transactions and historical patterns</a:t>
                      </a:r>
                    </a:p>
                  </a:txBody>
                  <a:tcPr marL="23696" marR="23696" marT="11848" marB="11848" anchor="ctr">
                    <a:lnL>
                      <a:noFill/>
                    </a:lnL>
                    <a:lnR>
                      <a:noFill/>
                    </a:lnR>
                    <a:lnT>
                      <a:noFill/>
                    </a:lnT>
                    <a:lnB>
                      <a:noFill/>
                    </a:lnB>
                  </a:tcPr>
                </a:tc>
                <a:tc>
                  <a:txBody>
                    <a:bodyPr/>
                    <a:lstStyle/>
                    <a:p>
                      <a:r>
                        <a:rPr lang="en-GB" sz="1050"/>
                        <a:t>Consolidates customer identity, device, and behavior data</a:t>
                      </a:r>
                    </a:p>
                  </a:txBody>
                  <a:tcPr marL="23696" marR="23696" marT="11848" marB="11848" anchor="ctr">
                    <a:lnL>
                      <a:noFill/>
                    </a:lnL>
                    <a:lnR>
                      <a:noFill/>
                    </a:lnR>
                    <a:lnT>
                      <a:noFill/>
                    </a:lnT>
                    <a:lnB>
                      <a:noFill/>
                    </a:lnB>
                  </a:tcPr>
                </a:tc>
                <a:tc>
                  <a:txBody>
                    <a:bodyPr/>
                    <a:lstStyle/>
                    <a:p>
                      <a:r>
                        <a:rPr lang="en-GB" sz="1050"/>
                        <a:t>Supports evidence-based compliance checking and historical traceability</a:t>
                      </a:r>
                    </a:p>
                  </a:txBody>
                  <a:tcPr marL="23696" marR="23696" marT="11848" marB="11848" anchor="ctr">
                    <a:lnL>
                      <a:noFill/>
                    </a:lnL>
                    <a:lnR>
                      <a:noFill/>
                    </a:lnR>
                    <a:lnT>
                      <a:noFill/>
                    </a:lnT>
                    <a:lnB>
                      <a:noFill/>
                    </a:lnB>
                  </a:tcPr>
                </a:tc>
                <a:extLst>
                  <a:ext uri="{0D108BD9-81ED-4DB2-BD59-A6C34878D82A}">
                    <a16:rowId xmlns:a16="http://schemas.microsoft.com/office/drawing/2014/main" val="19127950"/>
                  </a:ext>
                </a:extLst>
              </a:tr>
              <a:tr h="663187">
                <a:tc>
                  <a:txBody>
                    <a:bodyPr/>
                    <a:lstStyle/>
                    <a:p>
                      <a:r>
                        <a:rPr lang="en-GB" sz="1050" b="1"/>
                        <a:t>Artificial intelligence (AI)</a:t>
                      </a:r>
                      <a:endParaRPr lang="en-GB" sz="1050"/>
                    </a:p>
                  </a:txBody>
                  <a:tcPr marL="23696" marR="23696" marT="11848" marB="11848" anchor="ctr">
                    <a:lnL>
                      <a:noFill/>
                    </a:lnL>
                    <a:lnR>
                      <a:noFill/>
                    </a:lnR>
                    <a:lnT>
                      <a:noFill/>
                    </a:lnT>
                    <a:lnB>
                      <a:noFill/>
                    </a:lnB>
                  </a:tcPr>
                </a:tc>
                <a:tc>
                  <a:txBody>
                    <a:bodyPr/>
                    <a:lstStyle/>
                    <a:p>
                      <a:r>
                        <a:rPr lang="en-GB" sz="1050"/>
                        <a:t>Automates document interpretation, rule extraction, and report preparation</a:t>
                      </a:r>
                    </a:p>
                  </a:txBody>
                  <a:tcPr marL="23696" marR="23696" marT="11848" marB="11848" anchor="ctr">
                    <a:lnL>
                      <a:noFill/>
                    </a:lnL>
                    <a:lnR>
                      <a:noFill/>
                    </a:lnR>
                    <a:lnT>
                      <a:noFill/>
                    </a:lnT>
                    <a:lnB>
                      <a:noFill/>
                    </a:lnB>
                  </a:tcPr>
                </a:tc>
                <a:tc>
                  <a:txBody>
                    <a:bodyPr/>
                    <a:lstStyle/>
                    <a:p>
                      <a:r>
                        <a:rPr lang="en-GB" sz="1050"/>
                        <a:t>Helps identify hidden risk patterns and supports decision-making</a:t>
                      </a:r>
                    </a:p>
                  </a:txBody>
                  <a:tcPr marL="23696" marR="23696" marT="11848" marB="11848" anchor="ctr">
                    <a:lnL>
                      <a:noFill/>
                    </a:lnL>
                    <a:lnR>
                      <a:noFill/>
                    </a:lnR>
                    <a:lnT>
                      <a:noFill/>
                    </a:lnT>
                    <a:lnB>
                      <a:noFill/>
                    </a:lnB>
                  </a:tcPr>
                </a:tc>
                <a:tc>
                  <a:txBody>
                    <a:bodyPr/>
                    <a:lstStyle/>
                    <a:p>
                      <a:r>
                        <a:rPr lang="en-GB" sz="1050"/>
                        <a:t>Detects anomalies, suspicious behavior, and fraud scenarios</a:t>
                      </a:r>
                    </a:p>
                  </a:txBody>
                  <a:tcPr marL="23696" marR="23696" marT="11848" marB="11848" anchor="ctr">
                    <a:lnL>
                      <a:noFill/>
                    </a:lnL>
                    <a:lnR>
                      <a:noFill/>
                    </a:lnR>
                    <a:lnT>
                      <a:noFill/>
                    </a:lnT>
                    <a:lnB>
                      <a:noFill/>
                    </a:lnB>
                  </a:tcPr>
                </a:tc>
                <a:tc>
                  <a:txBody>
                    <a:bodyPr/>
                    <a:lstStyle/>
                    <a:p>
                      <a:r>
                        <a:rPr lang="en-GB" sz="1050"/>
                        <a:t>Automates document checks, onboarding review, and identity verification workflows</a:t>
                      </a:r>
                    </a:p>
                  </a:txBody>
                  <a:tcPr marL="23696" marR="23696" marT="11848" marB="11848" anchor="ctr">
                    <a:lnL>
                      <a:noFill/>
                    </a:lnL>
                    <a:lnR>
                      <a:noFill/>
                    </a:lnR>
                    <a:lnT>
                      <a:noFill/>
                    </a:lnT>
                    <a:lnB>
                      <a:noFill/>
                    </a:lnB>
                  </a:tcPr>
                </a:tc>
                <a:tc>
                  <a:txBody>
                    <a:bodyPr/>
                    <a:lstStyle/>
                    <a:p>
                      <a:r>
                        <a:rPr lang="en-GB" sz="1050"/>
                        <a:t>Interprets regulations/policies and supports automated control testing</a:t>
                      </a:r>
                    </a:p>
                  </a:txBody>
                  <a:tcPr marL="23696" marR="23696" marT="11848" marB="11848" anchor="ctr">
                    <a:lnL>
                      <a:noFill/>
                    </a:lnL>
                    <a:lnR>
                      <a:noFill/>
                    </a:lnR>
                    <a:lnT>
                      <a:noFill/>
                    </a:lnT>
                    <a:lnB>
                      <a:noFill/>
                    </a:lnB>
                  </a:tcPr>
                </a:tc>
                <a:extLst>
                  <a:ext uri="{0D108BD9-81ED-4DB2-BD59-A6C34878D82A}">
                    <a16:rowId xmlns:a16="http://schemas.microsoft.com/office/drawing/2014/main" val="3983377150"/>
                  </a:ext>
                </a:extLst>
              </a:tr>
              <a:tr h="672689">
                <a:tc>
                  <a:txBody>
                    <a:bodyPr/>
                    <a:lstStyle/>
                    <a:p>
                      <a:r>
                        <a:rPr lang="en-GB" sz="1050" b="1"/>
                        <a:t>Machine learning (ML)</a:t>
                      </a:r>
                      <a:endParaRPr lang="en-GB" sz="1050"/>
                    </a:p>
                  </a:txBody>
                  <a:tcPr marL="23696" marR="23696" marT="11848" marB="11848" anchor="ctr">
                    <a:lnL>
                      <a:noFill/>
                    </a:lnL>
                    <a:lnR>
                      <a:noFill/>
                    </a:lnR>
                    <a:lnT>
                      <a:noFill/>
                    </a:lnT>
                    <a:lnB>
                      <a:noFill/>
                    </a:lnB>
                  </a:tcPr>
                </a:tc>
                <a:tc>
                  <a:txBody>
                    <a:bodyPr/>
                    <a:lstStyle/>
                    <a:p>
                      <a:r>
                        <a:rPr lang="en-GB" sz="1050"/>
                        <a:t>Improves data quality checks and predicts reporting errors/outliers</a:t>
                      </a:r>
                    </a:p>
                  </a:txBody>
                  <a:tcPr marL="23696" marR="23696" marT="11848" marB="11848" anchor="ctr">
                    <a:lnL>
                      <a:noFill/>
                    </a:lnL>
                    <a:lnR>
                      <a:noFill/>
                    </a:lnR>
                    <a:lnT>
                      <a:noFill/>
                    </a:lnT>
                    <a:lnB>
                      <a:noFill/>
                    </a:lnB>
                  </a:tcPr>
                </a:tc>
                <a:tc>
                  <a:txBody>
                    <a:bodyPr/>
                    <a:lstStyle/>
                    <a:p>
                      <a:r>
                        <a:rPr lang="en-GB" sz="1050"/>
                        <a:t>Builds predictive models for fraud, credit, operational, or conduct risk</a:t>
                      </a:r>
                    </a:p>
                  </a:txBody>
                  <a:tcPr marL="23696" marR="23696" marT="11848" marB="11848" anchor="ctr">
                    <a:lnL>
                      <a:noFill/>
                    </a:lnL>
                    <a:lnR>
                      <a:noFill/>
                    </a:lnR>
                    <a:lnT>
                      <a:noFill/>
                    </a:lnT>
                    <a:lnB>
                      <a:noFill/>
                    </a:lnB>
                  </a:tcPr>
                </a:tc>
                <a:tc>
                  <a:txBody>
                    <a:bodyPr/>
                    <a:lstStyle/>
                    <a:p>
                      <a:r>
                        <a:rPr lang="en-GB" sz="1050"/>
                        <a:t>Learns normal vs abnormal transaction behavior and reduces false positives</a:t>
                      </a:r>
                    </a:p>
                  </a:txBody>
                  <a:tcPr marL="23696" marR="23696" marT="11848" marB="11848" anchor="ctr">
                    <a:lnL>
                      <a:noFill/>
                    </a:lnL>
                    <a:lnR>
                      <a:noFill/>
                    </a:lnR>
                    <a:lnT>
                      <a:noFill/>
                    </a:lnT>
                    <a:lnB>
                      <a:noFill/>
                    </a:lnB>
                  </a:tcPr>
                </a:tc>
                <a:tc>
                  <a:txBody>
                    <a:bodyPr/>
                    <a:lstStyle/>
                    <a:p>
                      <a:r>
                        <a:rPr lang="en-GB" sz="1050"/>
                        <a:t>Scores identity risk, account takeover probability, or suspicious access attempts</a:t>
                      </a:r>
                    </a:p>
                  </a:txBody>
                  <a:tcPr marL="23696" marR="23696" marT="11848" marB="11848" anchor="ctr">
                    <a:lnL>
                      <a:noFill/>
                    </a:lnL>
                    <a:lnR>
                      <a:noFill/>
                    </a:lnR>
                    <a:lnT>
                      <a:noFill/>
                    </a:lnT>
                    <a:lnB>
                      <a:noFill/>
                    </a:lnB>
                  </a:tcPr>
                </a:tc>
                <a:tc>
                  <a:txBody>
                    <a:bodyPr/>
                    <a:lstStyle/>
                    <a:p>
                      <a:r>
                        <a:rPr lang="en-GB" sz="1050"/>
                        <a:t>Prioritizes alerts/cases and improves detection of policy breaches over time</a:t>
                      </a:r>
                    </a:p>
                  </a:txBody>
                  <a:tcPr marL="23696" marR="23696" marT="11848" marB="11848" anchor="ctr">
                    <a:lnL>
                      <a:noFill/>
                    </a:lnL>
                    <a:lnR>
                      <a:noFill/>
                    </a:lnR>
                    <a:lnT>
                      <a:noFill/>
                    </a:lnT>
                    <a:lnB>
                      <a:noFill/>
                    </a:lnB>
                  </a:tcPr>
                </a:tc>
                <a:extLst>
                  <a:ext uri="{0D108BD9-81ED-4DB2-BD59-A6C34878D82A}">
                    <a16:rowId xmlns:a16="http://schemas.microsoft.com/office/drawing/2014/main" val="135913031"/>
                  </a:ext>
                </a:extLst>
              </a:tr>
              <a:tr h="528196">
                <a:tc>
                  <a:txBody>
                    <a:bodyPr/>
                    <a:lstStyle/>
                    <a:p>
                      <a:r>
                        <a:rPr lang="en-GB" sz="1050" b="1"/>
                        <a:t>Distributed ledger technology (DLT)</a:t>
                      </a:r>
                      <a:endParaRPr lang="en-GB" sz="1050"/>
                    </a:p>
                  </a:txBody>
                  <a:tcPr marL="23696" marR="23696" marT="11848" marB="11848" anchor="ctr">
                    <a:lnL>
                      <a:noFill/>
                    </a:lnL>
                    <a:lnR>
                      <a:noFill/>
                    </a:lnR>
                    <a:lnT>
                      <a:noFill/>
                    </a:lnT>
                    <a:lnB>
                      <a:noFill/>
                    </a:lnB>
                  </a:tcPr>
                </a:tc>
                <a:tc>
                  <a:txBody>
                    <a:bodyPr/>
                    <a:lstStyle/>
                    <a:p>
                      <a:r>
                        <a:rPr lang="en-GB" sz="1050"/>
                        <a:t>Provides immutable records that make reporting more auditable</a:t>
                      </a:r>
                    </a:p>
                  </a:txBody>
                  <a:tcPr marL="23696" marR="23696" marT="11848" marB="11848" anchor="ctr">
                    <a:lnL>
                      <a:noFill/>
                    </a:lnL>
                    <a:lnR>
                      <a:noFill/>
                    </a:lnR>
                    <a:lnT>
                      <a:noFill/>
                    </a:lnT>
                    <a:lnB>
                      <a:noFill/>
                    </a:lnB>
                  </a:tcPr>
                </a:tc>
                <a:tc>
                  <a:txBody>
                    <a:bodyPr/>
                    <a:lstStyle/>
                    <a:p>
                      <a:r>
                        <a:rPr lang="en-GB" sz="1050"/>
                        <a:t>Improves transparency and integrity of shared risk-relevant records</a:t>
                      </a:r>
                    </a:p>
                  </a:txBody>
                  <a:tcPr marL="23696" marR="23696" marT="11848" marB="11848" anchor="ctr">
                    <a:lnL>
                      <a:noFill/>
                    </a:lnL>
                    <a:lnR>
                      <a:noFill/>
                    </a:lnR>
                    <a:lnT>
                      <a:noFill/>
                    </a:lnT>
                    <a:lnB>
                      <a:noFill/>
                    </a:lnB>
                  </a:tcPr>
                </a:tc>
                <a:tc>
                  <a:txBody>
                    <a:bodyPr/>
                    <a:lstStyle/>
                    <a:p>
                      <a:r>
                        <a:rPr lang="en-GB" sz="1050"/>
                        <a:t>Makes transaction histories tamper-evident and easier to trace</a:t>
                      </a:r>
                    </a:p>
                  </a:txBody>
                  <a:tcPr marL="23696" marR="23696" marT="11848" marB="11848" anchor="ctr">
                    <a:lnL>
                      <a:noFill/>
                    </a:lnL>
                    <a:lnR>
                      <a:noFill/>
                    </a:lnR>
                    <a:lnT>
                      <a:noFill/>
                    </a:lnT>
                    <a:lnB>
                      <a:noFill/>
                    </a:lnB>
                  </a:tcPr>
                </a:tc>
                <a:tc>
                  <a:txBody>
                    <a:bodyPr/>
                    <a:lstStyle/>
                    <a:p>
                      <a:r>
                        <a:rPr lang="en-GB" sz="1050"/>
                        <a:t>Can support decentralized identity credentials and trusted access records</a:t>
                      </a:r>
                    </a:p>
                  </a:txBody>
                  <a:tcPr marL="23696" marR="23696" marT="11848" marB="11848" anchor="ctr">
                    <a:lnL>
                      <a:noFill/>
                    </a:lnL>
                    <a:lnR>
                      <a:noFill/>
                    </a:lnR>
                    <a:lnT>
                      <a:noFill/>
                    </a:lnT>
                    <a:lnB>
                      <a:noFill/>
                    </a:lnB>
                  </a:tcPr>
                </a:tc>
                <a:tc>
                  <a:txBody>
                    <a:bodyPr/>
                    <a:lstStyle/>
                    <a:p>
                      <a:r>
                        <a:rPr lang="en-GB" sz="1050"/>
                        <a:t>Strengthens audit trail, provenance, and proof of compliance actions</a:t>
                      </a:r>
                    </a:p>
                  </a:txBody>
                  <a:tcPr marL="23696" marR="23696" marT="11848" marB="11848" anchor="ctr">
                    <a:lnL>
                      <a:noFill/>
                    </a:lnL>
                    <a:lnR>
                      <a:noFill/>
                    </a:lnR>
                    <a:lnT>
                      <a:noFill/>
                    </a:lnT>
                    <a:lnB>
                      <a:noFill/>
                    </a:lnB>
                  </a:tcPr>
                </a:tc>
                <a:extLst>
                  <a:ext uri="{0D108BD9-81ED-4DB2-BD59-A6C34878D82A}">
                    <a16:rowId xmlns:a16="http://schemas.microsoft.com/office/drawing/2014/main" val="2946392862"/>
                  </a:ext>
                </a:extLst>
              </a:tr>
              <a:tr h="817182">
                <a:tc>
                  <a:txBody>
                    <a:bodyPr/>
                    <a:lstStyle/>
                    <a:p>
                      <a:r>
                        <a:rPr lang="en-GB" sz="1050" b="1"/>
                        <a:t>Biometric</a:t>
                      </a:r>
                      <a:endParaRPr lang="en-GB" sz="1050"/>
                    </a:p>
                  </a:txBody>
                  <a:tcPr marL="23696" marR="23696" marT="11848" marB="11848" anchor="ctr">
                    <a:lnL>
                      <a:noFill/>
                    </a:lnL>
                    <a:lnR>
                      <a:noFill/>
                    </a:lnR>
                    <a:lnT>
                      <a:noFill/>
                    </a:lnT>
                    <a:lnB>
                      <a:noFill/>
                    </a:lnB>
                  </a:tcPr>
                </a:tc>
                <a:tc>
                  <a:txBody>
                    <a:bodyPr/>
                    <a:lstStyle/>
                    <a:p>
                      <a:r>
                        <a:rPr lang="en-GB" sz="1050" dirty="0"/>
                        <a:t>Usually </a:t>
                      </a:r>
                      <a:r>
                        <a:rPr lang="en-GB" sz="1050" dirty="0" smtClean="0"/>
                        <a:t>indirect</a:t>
                      </a:r>
                      <a:r>
                        <a:rPr lang="en-GB" sz="1050" baseline="0" dirty="0" smtClean="0"/>
                        <a:t> – </a:t>
                      </a:r>
                      <a:r>
                        <a:rPr lang="en-GB" sz="1050" dirty="0" smtClean="0"/>
                        <a:t>may </a:t>
                      </a:r>
                      <a:r>
                        <a:rPr lang="en-GB" sz="1050" dirty="0"/>
                        <a:t>provide evidence that required customer checks were completed</a:t>
                      </a:r>
                    </a:p>
                  </a:txBody>
                  <a:tcPr marL="23696" marR="23696" marT="11848" marB="11848" anchor="ctr">
                    <a:lnL>
                      <a:noFill/>
                    </a:lnL>
                    <a:lnR>
                      <a:noFill/>
                    </a:lnR>
                    <a:lnT>
                      <a:noFill/>
                    </a:lnT>
                    <a:lnB>
                      <a:noFill/>
                    </a:lnB>
                  </a:tcPr>
                </a:tc>
                <a:tc>
                  <a:txBody>
                    <a:bodyPr/>
                    <a:lstStyle/>
                    <a:p>
                      <a:r>
                        <a:rPr lang="en-GB" sz="1050"/>
                        <a:t>Reduces impersonation and identity fraud risk</a:t>
                      </a:r>
                    </a:p>
                  </a:txBody>
                  <a:tcPr marL="23696" marR="23696" marT="11848" marB="11848" anchor="ctr">
                    <a:lnL>
                      <a:noFill/>
                    </a:lnL>
                    <a:lnR>
                      <a:noFill/>
                    </a:lnR>
                    <a:lnT>
                      <a:noFill/>
                    </a:lnT>
                    <a:lnB>
                      <a:noFill/>
                    </a:lnB>
                  </a:tcPr>
                </a:tc>
                <a:tc>
                  <a:txBody>
                    <a:bodyPr/>
                    <a:lstStyle/>
                    <a:p>
                      <a:r>
                        <a:rPr lang="en-GB" sz="1050"/>
                        <a:t>Helps detect account misuse tied to fraudulent transactions</a:t>
                      </a:r>
                    </a:p>
                  </a:txBody>
                  <a:tcPr marL="23696" marR="23696" marT="11848" marB="11848" anchor="ctr">
                    <a:lnL>
                      <a:noFill/>
                    </a:lnL>
                    <a:lnR>
                      <a:noFill/>
                    </a:lnR>
                    <a:lnT>
                      <a:noFill/>
                    </a:lnT>
                    <a:lnB>
                      <a:noFill/>
                    </a:lnB>
                  </a:tcPr>
                </a:tc>
                <a:tc>
                  <a:txBody>
                    <a:bodyPr/>
                    <a:lstStyle/>
                    <a:p>
                      <a:r>
                        <a:rPr lang="en-GB" sz="1050"/>
                        <a:t>Directly supports strong authentication, KYC, onboarding, and access control</a:t>
                      </a:r>
                    </a:p>
                  </a:txBody>
                  <a:tcPr marL="23696" marR="23696" marT="11848" marB="11848" anchor="ctr">
                    <a:lnL>
                      <a:noFill/>
                    </a:lnL>
                    <a:lnR>
                      <a:noFill/>
                    </a:lnR>
                    <a:lnT>
                      <a:noFill/>
                    </a:lnT>
                    <a:lnB>
                      <a:noFill/>
                    </a:lnB>
                  </a:tcPr>
                </a:tc>
                <a:tc>
                  <a:txBody>
                    <a:bodyPr/>
                    <a:lstStyle/>
                    <a:p>
                      <a:r>
                        <a:rPr lang="en-GB" sz="1050" dirty="0"/>
                        <a:t>Helps satisfy strong customer authentication and identity-related compliance requirements</a:t>
                      </a:r>
                    </a:p>
                  </a:txBody>
                  <a:tcPr marL="23696" marR="23696" marT="11848" marB="11848" anchor="ctr">
                    <a:lnL>
                      <a:noFill/>
                    </a:lnL>
                    <a:lnR>
                      <a:noFill/>
                    </a:lnR>
                    <a:lnT>
                      <a:noFill/>
                    </a:lnT>
                    <a:lnB>
                      <a:noFill/>
                    </a:lnB>
                  </a:tcPr>
                </a:tc>
                <a:extLst>
                  <a:ext uri="{0D108BD9-81ED-4DB2-BD59-A6C34878D82A}">
                    <a16:rowId xmlns:a16="http://schemas.microsoft.com/office/drawing/2014/main" val="2664537027"/>
                  </a:ext>
                </a:extLst>
              </a:tr>
            </a:tbl>
          </a:graphicData>
        </a:graphic>
      </p:graphicFrame>
      <p:pic>
        <p:nvPicPr>
          <p:cNvPr id="6" name="Picture 5"/>
          <p:cNvPicPr>
            <a:picLocks noChangeAspect="1"/>
          </p:cNvPicPr>
          <p:nvPr/>
        </p:nvPicPr>
        <p:blipFill rotWithShape="1">
          <a:blip r:embed="rId2"/>
          <a:srcRect l="11042" t="26742" r="26528" b="19536"/>
          <a:stretch/>
        </p:blipFill>
        <p:spPr>
          <a:xfrm>
            <a:off x="2743201" y="24865"/>
            <a:ext cx="3276600" cy="1585998"/>
          </a:xfrm>
          <a:prstGeom prst="rect">
            <a:avLst/>
          </a:prstGeom>
        </p:spPr>
      </p:pic>
    </p:spTree>
    <p:extLst>
      <p:ext uri="{BB962C8B-B14F-4D97-AF65-F5344CB8AC3E}">
        <p14:creationId xmlns:p14="http://schemas.microsoft.com/office/powerpoint/2010/main" val="16488532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 Robotic Process Automation</a:t>
            </a:r>
            <a:endParaRPr lang="en-GB" dirty="0"/>
          </a:p>
        </p:txBody>
      </p:sp>
      <p:pic>
        <p:nvPicPr>
          <p:cNvPr id="4" name="Picture 3"/>
          <p:cNvPicPr>
            <a:picLocks noChangeAspect="1"/>
          </p:cNvPicPr>
          <p:nvPr/>
        </p:nvPicPr>
        <p:blipFill>
          <a:blip r:embed="rId2"/>
          <a:stretch>
            <a:fillRect/>
          </a:stretch>
        </p:blipFill>
        <p:spPr>
          <a:xfrm>
            <a:off x="990600" y="1600200"/>
            <a:ext cx="7040992" cy="3962400"/>
          </a:xfrm>
          <a:prstGeom prst="rect">
            <a:avLst/>
          </a:prstGeom>
        </p:spPr>
      </p:pic>
      <p:sp>
        <p:nvSpPr>
          <p:cNvPr id="5" name="Rectangle 4"/>
          <p:cNvSpPr/>
          <p:nvPr/>
        </p:nvSpPr>
        <p:spPr>
          <a:xfrm>
            <a:off x="228600" y="6172200"/>
            <a:ext cx="6477000" cy="300082"/>
          </a:xfrm>
          <a:prstGeom prst="rect">
            <a:avLst/>
          </a:prstGeom>
        </p:spPr>
        <p:txBody>
          <a:bodyPr wrap="square">
            <a:spAutoFit/>
          </a:bodyPr>
          <a:lstStyle/>
          <a:p>
            <a:r>
              <a:rPr lang="en-GB" sz="1350" dirty="0"/>
              <a:t>https://servisbot.com/the-intersection-of-smart-bots-and-robotic-process-automation-rpa/</a:t>
            </a:r>
          </a:p>
        </p:txBody>
      </p:sp>
    </p:spTree>
    <p:extLst>
      <p:ext uri="{BB962C8B-B14F-4D97-AF65-F5344CB8AC3E}">
        <p14:creationId xmlns:p14="http://schemas.microsoft.com/office/powerpoint/2010/main" val="36473014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 Internet of Things (IoT)</a:t>
            </a:r>
            <a:endParaRPr lang="en-GB" dirty="0"/>
          </a:p>
        </p:txBody>
      </p:sp>
      <p:pic>
        <p:nvPicPr>
          <p:cNvPr id="6" name="Picture 5"/>
          <p:cNvPicPr>
            <a:picLocks noChangeAspect="1"/>
          </p:cNvPicPr>
          <p:nvPr/>
        </p:nvPicPr>
        <p:blipFill rotWithShape="1">
          <a:blip r:embed="rId2"/>
          <a:srcRect b="14530"/>
          <a:stretch/>
        </p:blipFill>
        <p:spPr>
          <a:xfrm>
            <a:off x="2667000" y="4090051"/>
            <a:ext cx="6477000" cy="276794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99" y="1143000"/>
            <a:ext cx="4229807" cy="2895600"/>
          </a:xfrm>
          <a:prstGeom prst="rect">
            <a:avLst/>
          </a:prstGeom>
        </p:spPr>
      </p:pic>
    </p:spTree>
    <p:extLst>
      <p:ext uri="{BB962C8B-B14F-4D97-AF65-F5344CB8AC3E}">
        <p14:creationId xmlns:p14="http://schemas.microsoft.com/office/powerpoint/2010/main" val="2439106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 Cloud based approach</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220216"/>
            <a:ext cx="6223864" cy="5637784"/>
          </a:xfrm>
          <a:prstGeom prst="rect">
            <a:avLst/>
          </a:prstGeom>
        </p:spPr>
      </p:pic>
    </p:spTree>
    <p:extLst>
      <p:ext uri="{BB962C8B-B14F-4D97-AF65-F5344CB8AC3E}">
        <p14:creationId xmlns:p14="http://schemas.microsoft.com/office/powerpoint/2010/main" val="33808757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152400"/>
            <a:ext cx="9144000" cy="1143000"/>
          </a:xfrm>
        </p:spPr>
        <p:txBody>
          <a:bodyPr/>
          <a:lstStyle/>
          <a:p>
            <a:r>
              <a:rPr lang="en-US" dirty="0" smtClean="0"/>
              <a:t>8 – Payment  Services Directive 2 (</a:t>
            </a:r>
            <a:r>
              <a:rPr lang="en-GB" dirty="0" smtClean="0"/>
              <a:t>PSD2)</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4867" y="1444017"/>
            <a:ext cx="4376933" cy="5337783"/>
          </a:xfrm>
          <a:prstGeom prst="rect">
            <a:avLst/>
          </a:prstGeom>
        </p:spPr>
      </p:pic>
    </p:spTree>
    <p:extLst>
      <p:ext uri="{BB962C8B-B14F-4D97-AF65-F5344CB8AC3E}">
        <p14:creationId xmlns:p14="http://schemas.microsoft.com/office/powerpoint/2010/main" val="32990392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7FAFF"/>
        </a:solidFill>
        <a:effectLst/>
      </p:bgPr>
    </p:bg>
    <p:spTree>
      <p:nvGrpSpPr>
        <p:cNvPr id="1" name=""/>
        <p:cNvGrpSpPr/>
        <p:nvPr/>
      </p:nvGrpSpPr>
      <p:grpSpPr>
        <a:xfrm>
          <a:off x="0" y="0"/>
          <a:ext cx="0" cy="0"/>
          <a:chOff x="0" y="0"/>
          <a:chExt cx="0" cy="0"/>
        </a:xfrm>
      </p:grpSpPr>
      <p:sp>
        <p:nvSpPr>
          <p:cNvPr id="2" name="Shape 0"/>
          <p:cNvSpPr/>
          <p:nvPr/>
        </p:nvSpPr>
        <p:spPr>
          <a:xfrm>
            <a:off x="7646670" y="1117854"/>
            <a:ext cx="1062990" cy="1062990"/>
          </a:xfrm>
          <a:prstGeom prst="ellipse">
            <a:avLst/>
          </a:prstGeom>
          <a:solidFill>
            <a:srgbClr val="DCEBFF">
              <a:alpha val="80000"/>
            </a:srgbClr>
          </a:solidFill>
          <a:ln w="12700">
            <a:solidFill>
              <a:srgbClr val="DCEBFF">
                <a:alpha val="0"/>
              </a:srgbClr>
            </a:solidFill>
            <a:prstDash val="solid"/>
          </a:ln>
        </p:spPr>
      </p:sp>
      <p:sp>
        <p:nvSpPr>
          <p:cNvPr id="3" name="Shape 1"/>
          <p:cNvSpPr/>
          <p:nvPr/>
        </p:nvSpPr>
        <p:spPr>
          <a:xfrm>
            <a:off x="8881110" y="5760720"/>
            <a:ext cx="68580" cy="68580"/>
          </a:xfrm>
          <a:prstGeom prst="ellipse">
            <a:avLst/>
          </a:prstGeom>
          <a:solidFill>
            <a:srgbClr val="D8F2E8">
              <a:alpha val="0"/>
            </a:srgbClr>
          </a:solidFill>
          <a:ln w="12700">
            <a:solidFill>
              <a:srgbClr val="D8F2E8">
                <a:alpha val="0"/>
              </a:srgbClr>
            </a:solidFill>
            <a:prstDash val="solid"/>
          </a:ln>
        </p:spPr>
      </p:sp>
      <p:sp>
        <p:nvSpPr>
          <p:cNvPr id="4" name="Shape 2"/>
          <p:cNvSpPr/>
          <p:nvPr/>
        </p:nvSpPr>
        <p:spPr>
          <a:xfrm>
            <a:off x="1" y="857250"/>
            <a:ext cx="9143771" cy="123444"/>
          </a:xfrm>
          <a:prstGeom prst="rect">
            <a:avLst/>
          </a:prstGeom>
          <a:solidFill>
            <a:srgbClr val="0B3A63"/>
          </a:solidFill>
          <a:ln w="12700">
            <a:solidFill>
              <a:srgbClr val="0B3A63">
                <a:alpha val="0"/>
              </a:srgbClr>
            </a:solidFill>
            <a:prstDash val="solid"/>
          </a:ln>
        </p:spPr>
      </p:sp>
      <p:sp>
        <p:nvSpPr>
          <p:cNvPr id="5" name="Text 3"/>
          <p:cNvSpPr/>
          <p:nvPr/>
        </p:nvSpPr>
        <p:spPr>
          <a:xfrm>
            <a:off x="534924" y="1200150"/>
            <a:ext cx="6035040" cy="288036"/>
          </a:xfrm>
          <a:prstGeom prst="rect">
            <a:avLst/>
          </a:prstGeom>
          <a:noFill/>
          <a:ln/>
        </p:spPr>
        <p:txBody>
          <a:bodyPr wrap="square" lIns="0" tIns="0" rIns="0" bIns="0" rtlCol="0" anchor="ctr"/>
          <a:lstStyle/>
          <a:p>
            <a:pPr defTabSz="685800"/>
            <a:r>
              <a:rPr lang="en-US" b="1" dirty="0">
                <a:solidFill>
                  <a:srgbClr val="12334D"/>
                </a:solidFill>
                <a:latin typeface="Times New Roman" panose="02020603050405020304" pitchFamily="18" charset="0"/>
                <a:ea typeface="Aptos Display" pitchFamily="34" charset="-122"/>
                <a:cs typeface="Times New Roman" panose="02020603050405020304" pitchFamily="18" charset="0"/>
              </a:rPr>
              <a:t>PSD2 — Main points &amp; advantages</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6" name="Text 4"/>
          <p:cNvSpPr/>
          <p:nvPr/>
        </p:nvSpPr>
        <p:spPr>
          <a:xfrm>
            <a:off x="548640" y="1543050"/>
            <a:ext cx="4732020" cy="150876"/>
          </a:xfrm>
          <a:prstGeom prst="rect">
            <a:avLst/>
          </a:prstGeom>
          <a:noFill/>
          <a:ln/>
        </p:spPr>
        <p:txBody>
          <a:bodyPr wrap="square" lIns="0" tIns="0" rIns="0" bIns="0" rtlCol="0" anchor="ctr"/>
          <a:lstStyle/>
          <a:p>
            <a:pPr defTabSz="685800"/>
            <a:r>
              <a:rPr lang="en-US" sz="863" dirty="0">
                <a:solidFill>
                  <a:srgbClr val="53728A"/>
                </a:solidFill>
                <a:latin typeface="Times New Roman" panose="02020603050405020304" pitchFamily="18" charset="0"/>
                <a:ea typeface="Aptos" pitchFamily="34" charset="-122"/>
                <a:cs typeface="Times New Roman" panose="02020603050405020304" pitchFamily="18" charset="0"/>
              </a:rPr>
              <a:t>EU framework for safer, more open electronic payments</a:t>
            </a:r>
            <a:endParaRPr lang="en-US" sz="863" dirty="0">
              <a:solidFill>
                <a:prstClr val="black"/>
              </a:solidFill>
              <a:latin typeface="Times New Roman" panose="02020603050405020304" pitchFamily="18" charset="0"/>
              <a:cs typeface="Times New Roman" panose="02020603050405020304" pitchFamily="18" charset="0"/>
            </a:endParaRPr>
          </a:p>
        </p:txBody>
      </p:sp>
      <p:sp>
        <p:nvSpPr>
          <p:cNvPr id="7" name="Shape 5"/>
          <p:cNvSpPr/>
          <p:nvPr/>
        </p:nvSpPr>
        <p:spPr>
          <a:xfrm>
            <a:off x="548640" y="1789938"/>
            <a:ext cx="8023860" cy="0"/>
          </a:xfrm>
          <a:prstGeom prst="line">
            <a:avLst/>
          </a:prstGeom>
          <a:noFill/>
          <a:ln w="12700">
            <a:solidFill>
              <a:srgbClr val="B8CADB"/>
            </a:solidFill>
            <a:prstDash val="solid"/>
          </a:ln>
        </p:spPr>
      </p:sp>
      <p:sp>
        <p:nvSpPr>
          <p:cNvPr id="8" name="Shape 6"/>
          <p:cNvSpPr/>
          <p:nvPr/>
        </p:nvSpPr>
        <p:spPr>
          <a:xfrm>
            <a:off x="4560570" y="2009394"/>
            <a:ext cx="0" cy="3394710"/>
          </a:xfrm>
          <a:prstGeom prst="line">
            <a:avLst/>
          </a:prstGeom>
          <a:noFill/>
          <a:ln w="12700">
            <a:solidFill>
              <a:srgbClr val="D1DDE8"/>
            </a:solidFill>
            <a:prstDash val="solid"/>
          </a:ln>
        </p:spPr>
      </p:sp>
      <p:sp>
        <p:nvSpPr>
          <p:cNvPr id="9" name="Text 7"/>
          <p:cNvSpPr/>
          <p:nvPr/>
        </p:nvSpPr>
        <p:spPr>
          <a:xfrm>
            <a:off x="576072" y="2002536"/>
            <a:ext cx="1783080" cy="205740"/>
          </a:xfrm>
          <a:prstGeom prst="rect">
            <a:avLst/>
          </a:prstGeom>
          <a:noFill/>
          <a:ln/>
        </p:spPr>
        <p:txBody>
          <a:bodyPr wrap="square" lIns="0" tIns="0" rIns="0" bIns="0" rtlCol="0" anchor="ctr"/>
          <a:lstStyle/>
          <a:p>
            <a:pPr defTabSz="685800"/>
            <a:r>
              <a:rPr lang="en-US" sz="825" b="1" dirty="0">
                <a:solidFill>
                  <a:srgbClr val="2A5C87"/>
                </a:solidFill>
                <a:latin typeface="Times New Roman" panose="02020603050405020304" pitchFamily="18" charset="0"/>
                <a:ea typeface="Aptos" pitchFamily="34" charset="-122"/>
                <a:cs typeface="Times New Roman" panose="02020603050405020304" pitchFamily="18" charset="0"/>
              </a:rPr>
              <a:t>MAIN POINTS</a:t>
            </a:r>
            <a:endParaRPr lang="en-US" sz="825" dirty="0">
              <a:solidFill>
                <a:prstClr val="black"/>
              </a:solidFill>
              <a:latin typeface="Times New Roman" panose="02020603050405020304" pitchFamily="18" charset="0"/>
              <a:cs typeface="Times New Roman" panose="02020603050405020304" pitchFamily="18" charset="0"/>
            </a:endParaRPr>
          </a:p>
        </p:txBody>
      </p:sp>
      <p:sp>
        <p:nvSpPr>
          <p:cNvPr id="10" name="Text 8"/>
          <p:cNvSpPr/>
          <p:nvPr/>
        </p:nvSpPr>
        <p:spPr>
          <a:xfrm>
            <a:off x="4766310" y="2002536"/>
            <a:ext cx="1783080" cy="205740"/>
          </a:xfrm>
          <a:prstGeom prst="rect">
            <a:avLst/>
          </a:prstGeom>
          <a:noFill/>
          <a:ln/>
        </p:spPr>
        <p:txBody>
          <a:bodyPr wrap="square" lIns="0" tIns="0" rIns="0" bIns="0" rtlCol="0" anchor="ctr"/>
          <a:lstStyle/>
          <a:p>
            <a:pPr defTabSz="685800"/>
            <a:r>
              <a:rPr lang="en-US" sz="825" b="1" dirty="0">
                <a:solidFill>
                  <a:srgbClr val="2A7B62"/>
                </a:solidFill>
                <a:latin typeface="Times New Roman" panose="02020603050405020304" pitchFamily="18" charset="0"/>
                <a:ea typeface="Aptos" pitchFamily="34" charset="-122"/>
                <a:cs typeface="Times New Roman" panose="02020603050405020304" pitchFamily="18" charset="0"/>
              </a:rPr>
              <a:t>ADVANTAGES</a:t>
            </a:r>
            <a:endParaRPr lang="en-US" sz="825" dirty="0">
              <a:solidFill>
                <a:prstClr val="black"/>
              </a:solidFill>
              <a:latin typeface="Times New Roman" panose="02020603050405020304" pitchFamily="18" charset="0"/>
              <a:cs typeface="Times New Roman" panose="02020603050405020304" pitchFamily="18" charset="0"/>
            </a:endParaRPr>
          </a:p>
        </p:txBody>
      </p:sp>
      <p:sp>
        <p:nvSpPr>
          <p:cNvPr id="11" name="Text 9"/>
          <p:cNvSpPr/>
          <p:nvPr/>
        </p:nvSpPr>
        <p:spPr>
          <a:xfrm>
            <a:off x="576072" y="2242566"/>
            <a:ext cx="3737610" cy="2688336"/>
          </a:xfrm>
          <a:prstGeom prst="rect">
            <a:avLst/>
          </a:prstGeom>
          <a:noFill/>
          <a:ln/>
        </p:spPr>
        <p:txBody>
          <a:bodyPr wrap="square" rtlCol="0" anchor="t">
            <a:normAutofit lnSpcReduction="10000"/>
          </a:bodyPr>
          <a:lstStyle/>
          <a:p>
            <a:pPr defTabSz="685800"/>
            <a:r>
              <a:rPr lang="en-US" sz="1350" dirty="0">
                <a:solidFill>
                  <a:srgbClr val="18384D"/>
                </a:solidFill>
                <a:latin typeface="Times New Roman" panose="02020603050405020304" pitchFamily="18" charset="0"/>
                <a:ea typeface="Aptos" pitchFamily="34" charset="-122"/>
                <a:cs typeface="Times New Roman" panose="02020603050405020304" pitchFamily="18" charset="0"/>
              </a:rPr>
              <a:t>• Harmonises payment-service rules across the EU/EEA</a:t>
            </a:r>
            <a:endParaRPr lang="en-US" sz="1350" dirty="0">
              <a:solidFill>
                <a:prstClr val="black"/>
              </a:solidFill>
              <a:latin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Times New Roman" panose="02020603050405020304" pitchFamily="18" charset="0"/>
              <a:cs typeface="Times New Roman" panose="02020603050405020304" pitchFamily="18" charset="0"/>
            </a:endParaRPr>
          </a:p>
          <a:p>
            <a:pPr defTabSz="685800"/>
            <a:r>
              <a:rPr lang="en-US" sz="1350" dirty="0">
                <a:solidFill>
                  <a:srgbClr val="18384D"/>
                </a:solidFill>
                <a:latin typeface="Times New Roman" panose="02020603050405020304" pitchFamily="18" charset="0"/>
                <a:ea typeface="Aptos" pitchFamily="34" charset="-122"/>
                <a:cs typeface="Times New Roman" panose="02020603050405020304" pitchFamily="18" charset="0"/>
              </a:rPr>
              <a:t>• Covers cards, transfers, direct debits, online and mobile payments</a:t>
            </a:r>
            <a:endParaRPr lang="en-US" sz="1350" dirty="0">
              <a:solidFill>
                <a:prstClr val="black"/>
              </a:solidFill>
              <a:latin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Times New Roman" panose="02020603050405020304" pitchFamily="18" charset="0"/>
              <a:cs typeface="Times New Roman" panose="02020603050405020304" pitchFamily="18" charset="0"/>
            </a:endParaRPr>
          </a:p>
          <a:p>
            <a:pPr defTabSz="685800"/>
            <a:r>
              <a:rPr lang="en-US" sz="1350" dirty="0">
                <a:solidFill>
                  <a:srgbClr val="18384D"/>
                </a:solidFill>
                <a:latin typeface="Times New Roman" panose="02020603050405020304" pitchFamily="18" charset="0"/>
                <a:ea typeface="Aptos" pitchFamily="34" charset="-122"/>
                <a:cs typeface="Times New Roman" panose="02020603050405020304" pitchFamily="18" charset="0"/>
              </a:rPr>
              <a:t>• Requires clear information on fees, timing, and user rights</a:t>
            </a:r>
            <a:endParaRPr lang="en-US" sz="1350" dirty="0">
              <a:solidFill>
                <a:prstClr val="black"/>
              </a:solidFill>
              <a:latin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Times New Roman" panose="02020603050405020304" pitchFamily="18" charset="0"/>
              <a:cs typeface="Times New Roman" panose="02020603050405020304" pitchFamily="18" charset="0"/>
            </a:endParaRPr>
          </a:p>
          <a:p>
            <a:pPr defTabSz="685800"/>
            <a:r>
              <a:rPr lang="en-US" sz="1350" dirty="0">
                <a:solidFill>
                  <a:srgbClr val="18384D"/>
                </a:solidFill>
                <a:latin typeface="Times New Roman" panose="02020603050405020304" pitchFamily="18" charset="0"/>
                <a:ea typeface="Aptos" pitchFamily="34" charset="-122"/>
                <a:cs typeface="Times New Roman" panose="02020603050405020304" pitchFamily="18" charset="0"/>
              </a:rPr>
              <a:t>• Opens access to regulated third-party providers (open banking)</a:t>
            </a:r>
            <a:endParaRPr lang="en-US" sz="1350" dirty="0">
              <a:solidFill>
                <a:prstClr val="black"/>
              </a:solidFill>
              <a:latin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Times New Roman" panose="02020603050405020304" pitchFamily="18" charset="0"/>
              <a:cs typeface="Times New Roman" panose="02020603050405020304" pitchFamily="18" charset="0"/>
            </a:endParaRPr>
          </a:p>
          <a:p>
            <a:pPr defTabSz="685800"/>
            <a:r>
              <a:rPr lang="en-US" sz="1350" dirty="0">
                <a:solidFill>
                  <a:srgbClr val="18384D"/>
                </a:solidFill>
                <a:latin typeface="Times New Roman" panose="02020603050405020304" pitchFamily="18" charset="0"/>
                <a:ea typeface="Aptos" pitchFamily="34" charset="-122"/>
                <a:cs typeface="Times New Roman" panose="02020603050405020304" pitchFamily="18" charset="0"/>
              </a:rPr>
              <a:t>• Mandates strong customer authentication and secure communication</a:t>
            </a:r>
            <a:endParaRPr lang="en-US" sz="1350" dirty="0">
              <a:solidFill>
                <a:prstClr val="black"/>
              </a:solidFill>
              <a:latin typeface="Times New Roman" panose="02020603050405020304" pitchFamily="18" charset="0"/>
              <a:cs typeface="Times New Roman" panose="02020603050405020304" pitchFamily="18" charset="0"/>
            </a:endParaRPr>
          </a:p>
        </p:txBody>
      </p:sp>
      <p:sp>
        <p:nvSpPr>
          <p:cNvPr id="12" name="Text 10"/>
          <p:cNvSpPr/>
          <p:nvPr/>
        </p:nvSpPr>
        <p:spPr>
          <a:xfrm>
            <a:off x="4766310" y="2242566"/>
            <a:ext cx="3737610" cy="2688336"/>
          </a:xfrm>
          <a:prstGeom prst="rect">
            <a:avLst/>
          </a:prstGeom>
          <a:noFill/>
          <a:ln/>
        </p:spPr>
        <p:txBody>
          <a:bodyPr wrap="square" rtlCol="0" anchor="t">
            <a:normAutofit lnSpcReduction="10000"/>
          </a:bodyPr>
          <a:lstStyle/>
          <a:p>
            <a:pPr defTabSz="685800"/>
            <a:r>
              <a:rPr lang="en-US" sz="1350" dirty="0">
                <a:solidFill>
                  <a:srgbClr val="18384D"/>
                </a:solidFill>
                <a:latin typeface="Times New Roman" panose="02020603050405020304" pitchFamily="18" charset="0"/>
                <a:ea typeface="Aptos" pitchFamily="34" charset="-122"/>
                <a:cs typeface="Times New Roman" panose="02020603050405020304" pitchFamily="18" charset="0"/>
              </a:rPr>
              <a:t>• Safer online checkout and lower fraud risk</a:t>
            </a:r>
            <a:endParaRPr lang="en-US" sz="1350" dirty="0">
              <a:solidFill>
                <a:prstClr val="black"/>
              </a:solidFill>
              <a:latin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Times New Roman" panose="02020603050405020304" pitchFamily="18" charset="0"/>
              <a:cs typeface="Times New Roman" panose="02020603050405020304" pitchFamily="18" charset="0"/>
            </a:endParaRPr>
          </a:p>
          <a:p>
            <a:pPr defTabSz="685800"/>
            <a:r>
              <a:rPr lang="en-US" sz="1350" dirty="0">
                <a:solidFill>
                  <a:srgbClr val="18384D"/>
                </a:solidFill>
                <a:latin typeface="Times New Roman" panose="02020603050405020304" pitchFamily="18" charset="0"/>
                <a:ea typeface="Aptos" pitchFamily="34" charset="-122"/>
                <a:cs typeface="Times New Roman" panose="02020603050405020304" pitchFamily="18" charset="0"/>
              </a:rPr>
              <a:t>• Better consumer protection, refunds, and dispute handling</a:t>
            </a:r>
            <a:endParaRPr lang="en-US" sz="1350" dirty="0">
              <a:solidFill>
                <a:prstClr val="black"/>
              </a:solidFill>
              <a:latin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Times New Roman" panose="02020603050405020304" pitchFamily="18" charset="0"/>
              <a:cs typeface="Times New Roman" panose="02020603050405020304" pitchFamily="18" charset="0"/>
            </a:endParaRPr>
          </a:p>
          <a:p>
            <a:pPr defTabSz="685800"/>
            <a:r>
              <a:rPr lang="en-US" sz="1350" dirty="0">
                <a:solidFill>
                  <a:srgbClr val="18384D"/>
                </a:solidFill>
                <a:latin typeface="Times New Roman" panose="02020603050405020304" pitchFamily="18" charset="0"/>
                <a:ea typeface="Aptos" pitchFamily="34" charset="-122"/>
                <a:cs typeface="Times New Roman" panose="02020603050405020304" pitchFamily="18" charset="0"/>
              </a:rPr>
              <a:t>• More competition and innovation from banks and fintechs</a:t>
            </a:r>
            <a:endParaRPr lang="en-US" sz="1350" dirty="0">
              <a:solidFill>
                <a:prstClr val="black"/>
              </a:solidFill>
              <a:latin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Times New Roman" panose="02020603050405020304" pitchFamily="18" charset="0"/>
              <a:cs typeface="Times New Roman" panose="02020603050405020304" pitchFamily="18" charset="0"/>
            </a:endParaRPr>
          </a:p>
          <a:p>
            <a:pPr defTabSz="685800"/>
            <a:r>
              <a:rPr lang="en-US" sz="1350" dirty="0">
                <a:solidFill>
                  <a:srgbClr val="18384D"/>
                </a:solidFill>
                <a:latin typeface="Times New Roman" panose="02020603050405020304" pitchFamily="18" charset="0"/>
                <a:ea typeface="Aptos" pitchFamily="34" charset="-122"/>
                <a:cs typeface="Times New Roman" panose="02020603050405020304" pitchFamily="18" charset="0"/>
              </a:rPr>
              <a:t>• Greater choice and smoother digital customer experiences</a:t>
            </a:r>
            <a:endParaRPr lang="en-US" sz="1350" dirty="0">
              <a:solidFill>
                <a:prstClr val="black"/>
              </a:solidFill>
              <a:latin typeface="Times New Roman" panose="02020603050405020304" pitchFamily="18" charset="0"/>
              <a:cs typeface="Times New Roman" panose="02020603050405020304" pitchFamily="18" charset="0"/>
            </a:endParaRPr>
          </a:p>
          <a:p>
            <a:pPr defTabSz="685800"/>
            <a:endParaRPr lang="en-US" sz="1350" dirty="0">
              <a:solidFill>
                <a:prstClr val="black"/>
              </a:solidFill>
              <a:latin typeface="Times New Roman" panose="02020603050405020304" pitchFamily="18" charset="0"/>
              <a:cs typeface="Times New Roman" panose="02020603050405020304" pitchFamily="18" charset="0"/>
            </a:endParaRPr>
          </a:p>
          <a:p>
            <a:pPr defTabSz="685800"/>
            <a:r>
              <a:rPr lang="en-US" sz="1350" dirty="0">
                <a:solidFill>
                  <a:srgbClr val="18384D"/>
                </a:solidFill>
                <a:latin typeface="Times New Roman" panose="02020603050405020304" pitchFamily="18" charset="0"/>
                <a:ea typeface="Aptos" pitchFamily="34" charset="-122"/>
                <a:cs typeface="Times New Roman" panose="02020603050405020304" pitchFamily="18" charset="0"/>
              </a:rPr>
              <a:t>• Stronger cross-border consistency in the single market</a:t>
            </a:r>
            <a:endParaRPr lang="en-US" sz="1350" dirty="0">
              <a:solidFill>
                <a:prstClr val="black"/>
              </a:solidFill>
              <a:latin typeface="Times New Roman" panose="02020603050405020304" pitchFamily="18" charset="0"/>
              <a:cs typeface="Times New Roman" panose="02020603050405020304" pitchFamily="18" charset="0"/>
            </a:endParaRPr>
          </a:p>
        </p:txBody>
      </p:sp>
      <p:sp>
        <p:nvSpPr>
          <p:cNvPr id="13" name="Shape 11"/>
          <p:cNvSpPr/>
          <p:nvPr/>
        </p:nvSpPr>
        <p:spPr>
          <a:xfrm>
            <a:off x="548640" y="5280660"/>
            <a:ext cx="8092440" cy="425196"/>
          </a:xfrm>
          <a:prstGeom prst="roundRect">
            <a:avLst>
              <a:gd name="adj" fmla="val 12903"/>
            </a:avLst>
          </a:prstGeom>
          <a:solidFill>
            <a:srgbClr val="EAF2FB"/>
          </a:solidFill>
          <a:ln w="12700">
            <a:solidFill>
              <a:srgbClr val="C4D8EC"/>
            </a:solidFill>
            <a:prstDash val="solid"/>
          </a:ln>
        </p:spPr>
      </p:sp>
      <p:sp>
        <p:nvSpPr>
          <p:cNvPr id="14" name="Text 12"/>
          <p:cNvSpPr/>
          <p:nvPr/>
        </p:nvSpPr>
        <p:spPr>
          <a:xfrm>
            <a:off x="720090" y="5404104"/>
            <a:ext cx="7680960" cy="150876"/>
          </a:xfrm>
          <a:prstGeom prst="rect">
            <a:avLst/>
          </a:prstGeom>
          <a:noFill/>
          <a:ln/>
        </p:spPr>
        <p:txBody>
          <a:bodyPr wrap="square" lIns="0" tIns="0" rIns="0" bIns="0" rtlCol="0" anchor="ctr"/>
          <a:lstStyle/>
          <a:p>
            <a:pPr algn="ctr" defTabSz="685800"/>
            <a:r>
              <a:rPr lang="en-US" sz="1050" b="1" dirty="0">
                <a:solidFill>
                  <a:srgbClr val="1D4B73"/>
                </a:solidFill>
                <a:latin typeface="Times New Roman" panose="02020603050405020304" pitchFamily="18" charset="0"/>
                <a:ea typeface="Aptos" pitchFamily="34" charset="-122"/>
                <a:cs typeface="Times New Roman" panose="02020603050405020304" pitchFamily="18" charset="0"/>
              </a:rPr>
              <a:t>Why </a:t>
            </a:r>
            <a:r>
              <a:rPr lang="en-US" sz="1050" b="1" dirty="0" smtClean="0">
                <a:solidFill>
                  <a:srgbClr val="1D4B73"/>
                </a:solidFill>
                <a:latin typeface="Times New Roman" panose="02020603050405020304" pitchFamily="18" charset="0"/>
                <a:ea typeface="Aptos" pitchFamily="34" charset="-122"/>
                <a:cs typeface="Times New Roman" panose="02020603050405020304" pitchFamily="18" charset="0"/>
              </a:rPr>
              <a:t>it is important: </a:t>
            </a:r>
            <a:r>
              <a:rPr lang="en-US" sz="1050" b="1" dirty="0">
                <a:solidFill>
                  <a:srgbClr val="1D4B73"/>
                </a:solidFill>
                <a:latin typeface="Times New Roman" panose="02020603050405020304" pitchFamily="18" charset="0"/>
                <a:ea typeface="Aptos" pitchFamily="34" charset="-122"/>
                <a:cs typeface="Times New Roman" panose="02020603050405020304" pitchFamily="18" charset="0"/>
              </a:rPr>
              <a:t>PSD2 combines security, transparency, and competition to improve trust in digital payments.</a:t>
            </a:r>
            <a:endParaRPr lang="en-US" sz="105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51260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lstStyle/>
          <a:p>
            <a:r>
              <a:rPr lang="en-US" dirty="0" smtClean="0"/>
              <a:t>9 – Initial Public Offerings (IPOs)</a:t>
            </a:r>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139" t="6848" r="4167"/>
          <a:stretch/>
        </p:blipFill>
        <p:spPr>
          <a:xfrm>
            <a:off x="457200" y="1752600"/>
            <a:ext cx="8293100" cy="4902200"/>
          </a:xfrm>
          <a:prstGeom prst="rect">
            <a:avLst/>
          </a:prstGeom>
        </p:spPr>
      </p:pic>
    </p:spTree>
    <p:extLst>
      <p:ext uri="{BB962C8B-B14F-4D97-AF65-F5344CB8AC3E}">
        <p14:creationId xmlns:p14="http://schemas.microsoft.com/office/powerpoint/2010/main" val="29295930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7F6F2"/>
        </a:solidFill>
        <a:effectLst/>
      </p:bgPr>
    </p:bg>
    <p:spTree>
      <p:nvGrpSpPr>
        <p:cNvPr id="1" name=""/>
        <p:cNvGrpSpPr/>
        <p:nvPr/>
      </p:nvGrpSpPr>
      <p:grpSpPr>
        <a:xfrm>
          <a:off x="0" y="0"/>
          <a:ext cx="0" cy="0"/>
          <a:chOff x="0" y="0"/>
          <a:chExt cx="0" cy="0"/>
        </a:xfrm>
      </p:grpSpPr>
      <p:sp>
        <p:nvSpPr>
          <p:cNvPr id="2" name="Shape 0"/>
          <p:cNvSpPr/>
          <p:nvPr/>
        </p:nvSpPr>
        <p:spPr>
          <a:xfrm>
            <a:off x="1" y="857250"/>
            <a:ext cx="9143771" cy="308610"/>
          </a:xfrm>
          <a:prstGeom prst="rect">
            <a:avLst/>
          </a:prstGeom>
          <a:solidFill>
            <a:srgbClr val="2F3136"/>
          </a:solidFill>
          <a:ln w="12700">
            <a:solidFill>
              <a:srgbClr val="2F3136"/>
            </a:solidFill>
            <a:prstDash val="solid"/>
          </a:ln>
        </p:spPr>
      </p:sp>
      <p:sp>
        <p:nvSpPr>
          <p:cNvPr id="3" name="Shape 1"/>
          <p:cNvSpPr/>
          <p:nvPr/>
        </p:nvSpPr>
        <p:spPr>
          <a:xfrm>
            <a:off x="6240781" y="857250"/>
            <a:ext cx="2902991" cy="308610"/>
          </a:xfrm>
          <a:prstGeom prst="rect">
            <a:avLst/>
          </a:prstGeom>
          <a:solidFill>
            <a:srgbClr val="9ACA00"/>
          </a:solidFill>
          <a:ln w="12700">
            <a:solidFill>
              <a:srgbClr val="9ACA00"/>
            </a:solidFill>
            <a:prstDash val="solid"/>
          </a:ln>
        </p:spPr>
      </p:sp>
      <p:sp>
        <p:nvSpPr>
          <p:cNvPr id="4" name="Text 2"/>
          <p:cNvSpPr/>
          <p:nvPr/>
        </p:nvSpPr>
        <p:spPr>
          <a:xfrm>
            <a:off x="308610" y="1255014"/>
            <a:ext cx="3840480" cy="233172"/>
          </a:xfrm>
          <a:prstGeom prst="rect">
            <a:avLst/>
          </a:prstGeom>
          <a:noFill/>
          <a:ln/>
        </p:spPr>
        <p:txBody>
          <a:bodyPr wrap="square" lIns="0" tIns="0" rIns="0" bIns="0" rtlCol="0" anchor="ctr"/>
          <a:lstStyle/>
          <a:p>
            <a:pPr defTabSz="685800"/>
            <a:r>
              <a:rPr lang="en-US" b="1" dirty="0">
                <a:solidFill>
                  <a:srgbClr val="2F3136"/>
                </a:solidFill>
                <a:latin typeface="Times New Roman" panose="02020603050405020304" pitchFamily="18" charset="0"/>
                <a:ea typeface="Aptos Display" pitchFamily="34" charset="-122"/>
                <a:cs typeface="Times New Roman" panose="02020603050405020304" pitchFamily="18" charset="0"/>
              </a:rPr>
              <a:t>IPO vs Crowdfunding</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6" name="Shape 4"/>
          <p:cNvSpPr/>
          <p:nvPr/>
        </p:nvSpPr>
        <p:spPr>
          <a:xfrm>
            <a:off x="4457700" y="1851660"/>
            <a:ext cx="0" cy="3257550"/>
          </a:xfrm>
          <a:prstGeom prst="line">
            <a:avLst/>
          </a:prstGeom>
          <a:noFill/>
          <a:ln w="12700">
            <a:solidFill>
              <a:srgbClr val="D7D7D7"/>
            </a:solidFill>
            <a:prstDash val="solid"/>
          </a:ln>
        </p:spPr>
      </p:sp>
      <p:sp>
        <p:nvSpPr>
          <p:cNvPr id="7" name="Text 5"/>
          <p:cNvSpPr/>
          <p:nvPr/>
        </p:nvSpPr>
        <p:spPr>
          <a:xfrm>
            <a:off x="342900" y="1831086"/>
            <a:ext cx="891540" cy="192024"/>
          </a:xfrm>
          <a:prstGeom prst="rect">
            <a:avLst/>
          </a:prstGeom>
          <a:noFill/>
          <a:ln/>
        </p:spPr>
        <p:txBody>
          <a:bodyPr wrap="square" lIns="0" tIns="0" rIns="0" bIns="0" rtlCol="0" anchor="ctr"/>
          <a:lstStyle/>
          <a:p>
            <a:pPr defTabSz="685800"/>
            <a:r>
              <a:rPr lang="en-US" sz="1650" b="1" dirty="0">
                <a:solidFill>
                  <a:srgbClr val="2F3136"/>
                </a:solidFill>
                <a:latin typeface="Times New Roman" panose="02020603050405020304" pitchFamily="18" charset="0"/>
                <a:ea typeface="Aptos Display" pitchFamily="34" charset="-122"/>
                <a:cs typeface="Times New Roman" panose="02020603050405020304" pitchFamily="18" charset="0"/>
              </a:rPr>
              <a:t>IPO</a:t>
            </a:r>
            <a:endParaRPr lang="en-US" sz="1650" dirty="0">
              <a:solidFill>
                <a:prstClr val="black"/>
              </a:solidFill>
              <a:latin typeface="Times New Roman" panose="02020603050405020304" pitchFamily="18" charset="0"/>
              <a:cs typeface="Times New Roman" panose="02020603050405020304" pitchFamily="18" charset="0"/>
            </a:endParaRPr>
          </a:p>
        </p:txBody>
      </p:sp>
      <p:sp>
        <p:nvSpPr>
          <p:cNvPr id="8" name="Text 6"/>
          <p:cNvSpPr/>
          <p:nvPr/>
        </p:nvSpPr>
        <p:spPr>
          <a:xfrm>
            <a:off x="342900" y="2050542"/>
            <a:ext cx="2468880" cy="137160"/>
          </a:xfrm>
          <a:prstGeom prst="rect">
            <a:avLst/>
          </a:prstGeom>
          <a:noFill/>
          <a:ln/>
        </p:spPr>
        <p:txBody>
          <a:bodyPr wrap="square" lIns="0" tIns="0" rIns="0" bIns="0" rtlCol="0" anchor="ctr"/>
          <a:lstStyle/>
          <a:p>
            <a:pPr defTabSz="685800"/>
            <a:r>
              <a:rPr lang="en-US" sz="938" dirty="0">
                <a:solidFill>
                  <a:srgbClr val="5F6368"/>
                </a:solidFill>
                <a:latin typeface="Times New Roman" panose="02020603050405020304" pitchFamily="18" charset="0"/>
                <a:ea typeface="Aptos" pitchFamily="34" charset="-122"/>
                <a:cs typeface="Times New Roman" panose="02020603050405020304" pitchFamily="18" charset="0"/>
              </a:rPr>
              <a:t>Traditional public-market route</a:t>
            </a:r>
            <a:endParaRPr lang="en-US" sz="938" dirty="0">
              <a:solidFill>
                <a:prstClr val="black"/>
              </a:solidFill>
              <a:latin typeface="Times New Roman" panose="02020603050405020304" pitchFamily="18" charset="0"/>
              <a:cs typeface="Times New Roman" panose="02020603050405020304" pitchFamily="18" charset="0"/>
            </a:endParaRPr>
          </a:p>
        </p:txBody>
      </p:sp>
      <p:sp>
        <p:nvSpPr>
          <p:cNvPr id="9" name="Text 7"/>
          <p:cNvSpPr/>
          <p:nvPr/>
        </p:nvSpPr>
        <p:spPr>
          <a:xfrm>
            <a:off x="342900" y="2283714"/>
            <a:ext cx="3874770" cy="192024"/>
          </a:xfrm>
          <a:prstGeom prst="rect">
            <a:avLst/>
          </a:prstGeom>
          <a:noFill/>
          <a:ln/>
        </p:spPr>
        <p:txBody>
          <a:bodyPr wrap="square" lIns="0" tIns="0" rIns="0" bIns="0" rtlCol="0" anchor="ctr"/>
          <a:lstStyle/>
          <a:p>
            <a:pPr defTabSz="685800"/>
            <a:r>
              <a:rPr lang="en-US" sz="1200" b="1" dirty="0">
                <a:solidFill>
                  <a:srgbClr val="2F3136"/>
                </a:solidFill>
                <a:latin typeface="Times New Roman" panose="02020603050405020304" pitchFamily="18" charset="0"/>
                <a:ea typeface="Aptos" pitchFamily="34" charset="-122"/>
                <a:cs typeface="Times New Roman" panose="02020603050405020304" pitchFamily="18" charset="0"/>
              </a:rPr>
              <a:t>Private company  →  IPO  →  listed on a stock exchange</a:t>
            </a:r>
            <a:endParaRPr lang="en-US" sz="1200" dirty="0">
              <a:solidFill>
                <a:prstClr val="black"/>
              </a:solidFill>
              <a:latin typeface="Times New Roman" panose="02020603050405020304" pitchFamily="18" charset="0"/>
              <a:cs typeface="Times New Roman" panose="02020603050405020304" pitchFamily="18" charset="0"/>
            </a:endParaRPr>
          </a:p>
        </p:txBody>
      </p:sp>
      <p:sp>
        <p:nvSpPr>
          <p:cNvPr id="10" name="Text 8"/>
          <p:cNvSpPr/>
          <p:nvPr/>
        </p:nvSpPr>
        <p:spPr>
          <a:xfrm>
            <a:off x="342900" y="2612898"/>
            <a:ext cx="3840480" cy="377190"/>
          </a:xfrm>
          <a:prstGeom prst="rect">
            <a:avLst/>
          </a:prstGeom>
          <a:noFill/>
          <a:ln/>
        </p:spPr>
        <p:txBody>
          <a:bodyPr wrap="square" lIns="191" tIns="191" rIns="191" bIns="191" rtlCol="0" anchor="ctr"/>
          <a:lstStyle/>
          <a:p>
            <a:pPr marL="133350" indent="-133350" defTabSz="685800">
              <a:buSzPct val="100000"/>
              <a:buFontTx/>
              <a:buChar char="•"/>
            </a:pPr>
            <a:r>
              <a:rPr lang="en-US" sz="1275" b="1" dirty="0">
                <a:solidFill>
                  <a:srgbClr val="2F3136"/>
                </a:solidFill>
                <a:latin typeface="Times New Roman" panose="02020603050405020304" pitchFamily="18" charset="0"/>
                <a:ea typeface="Aptos" pitchFamily="34" charset="-122"/>
                <a:cs typeface="Times New Roman" panose="02020603050405020304" pitchFamily="18" charset="0"/>
              </a:rPr>
              <a:t>Who funds it? </a:t>
            </a:r>
            <a:r>
              <a:rPr lang="en-US" sz="1275" dirty="0">
                <a:solidFill>
                  <a:srgbClr val="2F3136"/>
                </a:solidFill>
                <a:latin typeface="Times New Roman" panose="02020603050405020304" pitchFamily="18" charset="0"/>
                <a:ea typeface="Aptos" pitchFamily="34" charset="-122"/>
                <a:cs typeface="Times New Roman" panose="02020603050405020304" pitchFamily="18" charset="0"/>
              </a:rPr>
              <a:t>Mostly institutional and large investors at the offering stage.</a:t>
            </a:r>
            <a:endParaRPr lang="en-US" sz="1275" dirty="0">
              <a:solidFill>
                <a:prstClr val="black"/>
              </a:solidFill>
              <a:latin typeface="Times New Roman" panose="02020603050405020304" pitchFamily="18" charset="0"/>
              <a:cs typeface="Times New Roman" panose="02020603050405020304" pitchFamily="18" charset="0"/>
            </a:endParaRPr>
          </a:p>
        </p:txBody>
      </p:sp>
      <p:sp>
        <p:nvSpPr>
          <p:cNvPr id="11" name="Text 9"/>
          <p:cNvSpPr/>
          <p:nvPr/>
        </p:nvSpPr>
        <p:spPr>
          <a:xfrm>
            <a:off x="342900" y="3010662"/>
            <a:ext cx="3840480" cy="521208"/>
          </a:xfrm>
          <a:prstGeom prst="rect">
            <a:avLst/>
          </a:prstGeom>
          <a:noFill/>
          <a:ln/>
        </p:spPr>
        <p:txBody>
          <a:bodyPr wrap="square" lIns="191" tIns="191" rIns="191" bIns="191" rtlCol="0" anchor="ctr"/>
          <a:lstStyle/>
          <a:p>
            <a:pPr marL="133350" indent="-133350" defTabSz="685800">
              <a:buSzPct val="100000"/>
              <a:buFontTx/>
              <a:buChar char="•"/>
            </a:pPr>
            <a:r>
              <a:rPr lang="en-US" sz="1275" b="1" dirty="0">
                <a:solidFill>
                  <a:srgbClr val="2F3136"/>
                </a:solidFill>
                <a:latin typeface="Times New Roman" panose="02020603050405020304" pitchFamily="18" charset="0"/>
                <a:ea typeface="Aptos" pitchFamily="34" charset="-122"/>
                <a:cs typeface="Times New Roman" panose="02020603050405020304" pitchFamily="18" charset="0"/>
              </a:rPr>
              <a:t>Strengths: </a:t>
            </a:r>
            <a:r>
              <a:rPr lang="en-US" sz="1275" dirty="0">
                <a:solidFill>
                  <a:srgbClr val="2F3136"/>
                </a:solidFill>
                <a:latin typeface="Times New Roman" panose="02020603050405020304" pitchFamily="18" charset="0"/>
                <a:ea typeface="Aptos" pitchFamily="34" charset="-122"/>
                <a:cs typeface="Times New Roman" panose="02020603050405020304" pitchFamily="18" charset="0"/>
              </a:rPr>
              <a:t>Can raise large capital, increases visibility, and creates trading liquidity after listing.</a:t>
            </a:r>
            <a:endParaRPr lang="en-US" sz="1275" dirty="0">
              <a:solidFill>
                <a:prstClr val="black"/>
              </a:solidFill>
              <a:latin typeface="Times New Roman" panose="02020603050405020304" pitchFamily="18" charset="0"/>
              <a:cs typeface="Times New Roman" panose="02020603050405020304" pitchFamily="18" charset="0"/>
            </a:endParaRPr>
          </a:p>
        </p:txBody>
      </p:sp>
      <p:sp>
        <p:nvSpPr>
          <p:cNvPr id="12" name="Text 10"/>
          <p:cNvSpPr/>
          <p:nvPr/>
        </p:nvSpPr>
        <p:spPr>
          <a:xfrm>
            <a:off x="342900" y="3573018"/>
            <a:ext cx="3840480" cy="480060"/>
          </a:xfrm>
          <a:prstGeom prst="rect">
            <a:avLst/>
          </a:prstGeom>
          <a:noFill/>
          <a:ln/>
        </p:spPr>
        <p:txBody>
          <a:bodyPr wrap="square" lIns="191" tIns="191" rIns="191" bIns="191" rtlCol="0" anchor="ctr"/>
          <a:lstStyle/>
          <a:p>
            <a:pPr marL="133350" indent="-133350" defTabSz="685800">
              <a:buSzPct val="100000"/>
              <a:buFontTx/>
              <a:buChar char="•"/>
            </a:pPr>
            <a:r>
              <a:rPr lang="en-US" sz="1275" b="1" dirty="0">
                <a:solidFill>
                  <a:srgbClr val="2F3136"/>
                </a:solidFill>
                <a:latin typeface="Times New Roman" panose="02020603050405020304" pitchFamily="18" charset="0"/>
                <a:ea typeface="Aptos" pitchFamily="34" charset="-122"/>
                <a:cs typeface="Times New Roman" panose="02020603050405020304" pitchFamily="18" charset="0"/>
              </a:rPr>
              <a:t>Limits: </a:t>
            </a:r>
            <a:r>
              <a:rPr lang="en-US" sz="1275" dirty="0">
                <a:solidFill>
                  <a:srgbClr val="2F3136"/>
                </a:solidFill>
                <a:latin typeface="Times New Roman" panose="02020603050405020304" pitchFamily="18" charset="0"/>
                <a:ea typeface="Aptos" pitchFamily="34" charset="-122"/>
                <a:cs typeface="Times New Roman" panose="02020603050405020304" pitchFamily="18" charset="0"/>
              </a:rPr>
              <a:t>Costly, slower, heavily regulated, and usually suited to more mature companies.</a:t>
            </a:r>
            <a:endParaRPr lang="en-US" sz="1275" dirty="0">
              <a:solidFill>
                <a:prstClr val="black"/>
              </a:solidFill>
              <a:latin typeface="Times New Roman" panose="02020603050405020304" pitchFamily="18" charset="0"/>
              <a:cs typeface="Times New Roman" panose="02020603050405020304" pitchFamily="18" charset="0"/>
            </a:endParaRPr>
          </a:p>
        </p:txBody>
      </p:sp>
      <p:sp>
        <p:nvSpPr>
          <p:cNvPr id="15" name="Text 13"/>
          <p:cNvSpPr/>
          <p:nvPr/>
        </p:nvSpPr>
        <p:spPr>
          <a:xfrm>
            <a:off x="4718304" y="1831086"/>
            <a:ext cx="1851660" cy="192024"/>
          </a:xfrm>
          <a:prstGeom prst="rect">
            <a:avLst/>
          </a:prstGeom>
          <a:noFill/>
          <a:ln/>
        </p:spPr>
        <p:txBody>
          <a:bodyPr wrap="square" lIns="0" tIns="0" rIns="0" bIns="0" rtlCol="0" anchor="ctr"/>
          <a:lstStyle/>
          <a:p>
            <a:pPr defTabSz="685800"/>
            <a:r>
              <a:rPr lang="en-US" sz="1650" b="1" dirty="0">
                <a:solidFill>
                  <a:srgbClr val="86B300"/>
                </a:solidFill>
                <a:latin typeface="Times New Roman" panose="02020603050405020304" pitchFamily="18" charset="0"/>
                <a:ea typeface="Aptos Display" pitchFamily="34" charset="-122"/>
                <a:cs typeface="Times New Roman" panose="02020603050405020304" pitchFamily="18" charset="0"/>
              </a:rPr>
              <a:t>Crowdfunding</a:t>
            </a:r>
            <a:endParaRPr lang="en-US" sz="1650" dirty="0">
              <a:solidFill>
                <a:prstClr val="black"/>
              </a:solidFill>
              <a:latin typeface="Times New Roman" panose="02020603050405020304" pitchFamily="18" charset="0"/>
              <a:cs typeface="Times New Roman" panose="02020603050405020304" pitchFamily="18" charset="0"/>
            </a:endParaRPr>
          </a:p>
        </p:txBody>
      </p:sp>
      <p:sp>
        <p:nvSpPr>
          <p:cNvPr id="16" name="Text 14"/>
          <p:cNvSpPr/>
          <p:nvPr/>
        </p:nvSpPr>
        <p:spPr>
          <a:xfrm>
            <a:off x="4718304" y="2050542"/>
            <a:ext cx="2194560" cy="137160"/>
          </a:xfrm>
          <a:prstGeom prst="rect">
            <a:avLst/>
          </a:prstGeom>
          <a:noFill/>
          <a:ln/>
        </p:spPr>
        <p:txBody>
          <a:bodyPr wrap="square" lIns="0" tIns="0" rIns="0" bIns="0" rtlCol="0" anchor="ctr"/>
          <a:lstStyle/>
          <a:p>
            <a:pPr defTabSz="685800"/>
            <a:r>
              <a:rPr lang="en-US" sz="938" dirty="0">
                <a:solidFill>
                  <a:srgbClr val="5F6368"/>
                </a:solidFill>
                <a:latin typeface="Times New Roman" panose="02020603050405020304" pitchFamily="18" charset="0"/>
                <a:ea typeface="Aptos" pitchFamily="34" charset="-122"/>
                <a:cs typeface="Times New Roman" panose="02020603050405020304" pitchFamily="18" charset="0"/>
              </a:rPr>
              <a:t>Fintech-enabled fundraising route</a:t>
            </a:r>
            <a:endParaRPr lang="en-US" sz="938" dirty="0">
              <a:solidFill>
                <a:prstClr val="black"/>
              </a:solidFill>
              <a:latin typeface="Times New Roman" panose="02020603050405020304" pitchFamily="18" charset="0"/>
              <a:cs typeface="Times New Roman" panose="02020603050405020304" pitchFamily="18" charset="0"/>
            </a:endParaRPr>
          </a:p>
        </p:txBody>
      </p:sp>
      <p:sp>
        <p:nvSpPr>
          <p:cNvPr id="17" name="Text 15"/>
          <p:cNvSpPr/>
          <p:nvPr/>
        </p:nvSpPr>
        <p:spPr>
          <a:xfrm>
            <a:off x="4718304" y="2283714"/>
            <a:ext cx="4210812" cy="192024"/>
          </a:xfrm>
          <a:prstGeom prst="rect">
            <a:avLst/>
          </a:prstGeom>
          <a:noFill/>
          <a:ln/>
        </p:spPr>
        <p:txBody>
          <a:bodyPr wrap="square" lIns="0" tIns="0" rIns="0" bIns="0" rtlCol="0" anchor="ctr"/>
          <a:lstStyle/>
          <a:p>
            <a:pPr defTabSz="685800"/>
            <a:r>
              <a:rPr lang="en-US" sz="1200" b="1" dirty="0">
                <a:solidFill>
                  <a:srgbClr val="547500"/>
                </a:solidFill>
                <a:latin typeface="Times New Roman" panose="02020603050405020304" pitchFamily="18" charset="0"/>
                <a:ea typeface="Aptos" pitchFamily="34" charset="-122"/>
                <a:cs typeface="Times New Roman" panose="02020603050405020304" pitchFamily="18" charset="0"/>
              </a:rPr>
              <a:t>Startup/SME  →  online platform  →  many small supporters</a:t>
            </a:r>
            <a:endParaRPr lang="en-US" sz="1200" dirty="0">
              <a:solidFill>
                <a:prstClr val="black"/>
              </a:solidFill>
              <a:latin typeface="Times New Roman" panose="02020603050405020304" pitchFamily="18" charset="0"/>
              <a:cs typeface="Times New Roman" panose="02020603050405020304" pitchFamily="18" charset="0"/>
            </a:endParaRPr>
          </a:p>
        </p:txBody>
      </p:sp>
      <p:sp>
        <p:nvSpPr>
          <p:cNvPr id="18" name="Text 16"/>
          <p:cNvSpPr/>
          <p:nvPr/>
        </p:nvSpPr>
        <p:spPr>
          <a:xfrm>
            <a:off x="4718304" y="2612898"/>
            <a:ext cx="3977640" cy="480060"/>
          </a:xfrm>
          <a:prstGeom prst="rect">
            <a:avLst/>
          </a:prstGeom>
          <a:noFill/>
          <a:ln/>
        </p:spPr>
        <p:txBody>
          <a:bodyPr wrap="square" lIns="191" tIns="191" rIns="191" bIns="191" rtlCol="0" anchor="ctr"/>
          <a:lstStyle/>
          <a:p>
            <a:pPr marL="133350" indent="-133350" defTabSz="685800">
              <a:buSzPct val="100000"/>
              <a:buFontTx/>
              <a:buChar char="•"/>
            </a:pPr>
            <a:r>
              <a:rPr lang="en-US" sz="1275" b="1" dirty="0">
                <a:solidFill>
                  <a:srgbClr val="547500"/>
                </a:solidFill>
                <a:latin typeface="Times New Roman" panose="02020603050405020304" pitchFamily="18" charset="0"/>
                <a:ea typeface="Aptos" pitchFamily="34" charset="-122"/>
                <a:cs typeface="Times New Roman" panose="02020603050405020304" pitchFamily="18" charset="0"/>
              </a:rPr>
              <a:t>Why it can be attractive: </a:t>
            </a:r>
            <a:r>
              <a:rPr lang="en-US" sz="1275" dirty="0">
                <a:solidFill>
                  <a:srgbClr val="2F3136"/>
                </a:solidFill>
                <a:latin typeface="Times New Roman" panose="02020603050405020304" pitchFamily="18" charset="0"/>
                <a:ea typeface="Aptos" pitchFamily="34" charset="-122"/>
                <a:cs typeface="Times New Roman" panose="02020603050405020304" pitchFamily="18" charset="0"/>
              </a:rPr>
              <a:t>Broader access to funding, lower entry barriers, and a digital process.</a:t>
            </a:r>
            <a:endParaRPr lang="en-US" sz="1275" dirty="0">
              <a:solidFill>
                <a:prstClr val="black"/>
              </a:solidFill>
              <a:latin typeface="Times New Roman" panose="02020603050405020304" pitchFamily="18" charset="0"/>
              <a:cs typeface="Times New Roman" panose="02020603050405020304" pitchFamily="18" charset="0"/>
            </a:endParaRPr>
          </a:p>
        </p:txBody>
      </p:sp>
      <p:sp>
        <p:nvSpPr>
          <p:cNvPr id="19" name="Text 17"/>
          <p:cNvSpPr/>
          <p:nvPr/>
        </p:nvSpPr>
        <p:spPr>
          <a:xfrm>
            <a:off x="4718304" y="3120390"/>
            <a:ext cx="3977640" cy="480060"/>
          </a:xfrm>
          <a:prstGeom prst="rect">
            <a:avLst/>
          </a:prstGeom>
          <a:noFill/>
          <a:ln/>
        </p:spPr>
        <p:txBody>
          <a:bodyPr wrap="square" lIns="191" tIns="191" rIns="191" bIns="191" rtlCol="0" anchor="ctr"/>
          <a:lstStyle/>
          <a:p>
            <a:pPr marL="133350" indent="-133350" defTabSz="685800">
              <a:buSzPct val="100000"/>
              <a:buFontTx/>
              <a:buChar char="•"/>
            </a:pPr>
            <a:r>
              <a:rPr lang="en-US" sz="1275" b="1" dirty="0">
                <a:solidFill>
                  <a:srgbClr val="547500"/>
                </a:solidFill>
                <a:latin typeface="Times New Roman" panose="02020603050405020304" pitchFamily="18" charset="0"/>
                <a:ea typeface="Aptos" pitchFamily="34" charset="-122"/>
                <a:cs typeface="Times New Roman" panose="02020603050405020304" pitchFamily="18" charset="0"/>
              </a:rPr>
              <a:t>Best for: </a:t>
            </a:r>
            <a:r>
              <a:rPr lang="en-US" sz="1275" dirty="0">
                <a:solidFill>
                  <a:srgbClr val="2F3136"/>
                </a:solidFill>
                <a:latin typeface="Times New Roman" panose="02020603050405020304" pitchFamily="18" charset="0"/>
                <a:ea typeface="Aptos" pitchFamily="34" charset="-122"/>
                <a:cs typeface="Times New Roman" panose="02020603050405020304" pitchFamily="18" charset="0"/>
              </a:rPr>
              <a:t>Earlier-stage fundraising, product validation, and community building.</a:t>
            </a:r>
            <a:endParaRPr lang="en-US" sz="1275" dirty="0">
              <a:solidFill>
                <a:prstClr val="black"/>
              </a:solidFill>
              <a:latin typeface="Times New Roman" panose="02020603050405020304" pitchFamily="18" charset="0"/>
              <a:cs typeface="Times New Roman" panose="02020603050405020304" pitchFamily="18" charset="0"/>
            </a:endParaRPr>
          </a:p>
        </p:txBody>
      </p:sp>
      <p:sp>
        <p:nvSpPr>
          <p:cNvPr id="20" name="Text 18"/>
          <p:cNvSpPr/>
          <p:nvPr/>
        </p:nvSpPr>
        <p:spPr>
          <a:xfrm>
            <a:off x="4718304" y="3614166"/>
            <a:ext cx="3977640" cy="480060"/>
          </a:xfrm>
          <a:prstGeom prst="rect">
            <a:avLst/>
          </a:prstGeom>
          <a:noFill/>
          <a:ln/>
        </p:spPr>
        <p:txBody>
          <a:bodyPr wrap="square" lIns="191" tIns="191" rIns="191" bIns="191" rtlCol="0" anchor="ctr"/>
          <a:lstStyle/>
          <a:p>
            <a:pPr marL="133350" indent="-133350" defTabSz="685800">
              <a:buSzPct val="100000"/>
              <a:buFontTx/>
              <a:buChar char="•"/>
            </a:pPr>
            <a:r>
              <a:rPr lang="en-US" sz="1275" b="1" dirty="0">
                <a:solidFill>
                  <a:srgbClr val="547500"/>
                </a:solidFill>
                <a:latin typeface="Times New Roman" panose="02020603050405020304" pitchFamily="18" charset="0"/>
                <a:ea typeface="Aptos" pitchFamily="34" charset="-122"/>
                <a:cs typeface="Times New Roman" panose="02020603050405020304" pitchFamily="18" charset="0"/>
              </a:rPr>
              <a:t>Limits: </a:t>
            </a:r>
            <a:r>
              <a:rPr lang="en-US" sz="1275" dirty="0">
                <a:solidFill>
                  <a:srgbClr val="2F3136"/>
                </a:solidFill>
                <a:latin typeface="Times New Roman" panose="02020603050405020304" pitchFamily="18" charset="0"/>
                <a:ea typeface="Aptos" pitchFamily="34" charset="-122"/>
                <a:cs typeface="Times New Roman" panose="02020603050405020304" pitchFamily="18" charset="0"/>
              </a:rPr>
              <a:t>Usually smaller funding tickets, less liquidity, and no stock-exchange listing.</a:t>
            </a:r>
            <a:endParaRPr lang="en-US" sz="1275" dirty="0">
              <a:solidFill>
                <a:prstClr val="black"/>
              </a:solidFill>
              <a:latin typeface="Times New Roman" panose="02020603050405020304" pitchFamily="18" charset="0"/>
              <a:cs typeface="Times New Roman" panose="02020603050405020304" pitchFamily="18" charset="0"/>
            </a:endParaRPr>
          </a:p>
        </p:txBody>
      </p:sp>
      <p:sp>
        <p:nvSpPr>
          <p:cNvPr id="22" name="Text 20"/>
          <p:cNvSpPr/>
          <p:nvPr/>
        </p:nvSpPr>
        <p:spPr>
          <a:xfrm>
            <a:off x="4718304" y="4382262"/>
            <a:ext cx="3977640" cy="493776"/>
          </a:xfrm>
          <a:prstGeom prst="rect">
            <a:avLst/>
          </a:prstGeom>
          <a:noFill/>
          <a:ln/>
        </p:spPr>
        <p:txBody>
          <a:bodyPr wrap="square" lIns="191" tIns="191" rIns="191" bIns="191" rtlCol="0" anchor="ctr"/>
          <a:lstStyle/>
          <a:p>
            <a:pPr defTabSz="685800"/>
            <a:r>
              <a:rPr lang="en-US" sz="1275" dirty="0">
                <a:solidFill>
                  <a:srgbClr val="2F3136"/>
                </a:solidFill>
                <a:latin typeface="Times New Roman" panose="02020603050405020304" pitchFamily="18" charset="0"/>
                <a:ea typeface="Aptos" pitchFamily="34" charset="-122"/>
                <a:cs typeface="Times New Roman" panose="02020603050405020304" pitchFamily="18" charset="0"/>
              </a:rPr>
              <a:t>Crowdfunding is a more open, democratic, and startup-friendly than the IPO route.</a:t>
            </a:r>
            <a:endParaRPr lang="en-US" sz="1275"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11959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 Biometric Technology</a:t>
            </a:r>
            <a:endParaRPr lang="en-GB" dirty="0"/>
          </a:p>
        </p:txBody>
      </p:sp>
      <p:pic>
        <p:nvPicPr>
          <p:cNvPr id="5" name="Picture 4"/>
          <p:cNvPicPr>
            <a:picLocks noChangeAspect="1"/>
          </p:cNvPicPr>
          <p:nvPr/>
        </p:nvPicPr>
        <p:blipFill>
          <a:blip r:embed="rId2"/>
          <a:stretch>
            <a:fillRect/>
          </a:stretch>
        </p:blipFill>
        <p:spPr>
          <a:xfrm>
            <a:off x="1981200" y="1371600"/>
            <a:ext cx="5105400" cy="4967770"/>
          </a:xfrm>
          <a:prstGeom prst="rect">
            <a:avLst/>
          </a:prstGeom>
        </p:spPr>
      </p:pic>
      <p:sp>
        <p:nvSpPr>
          <p:cNvPr id="6" name="Rectangle 5"/>
          <p:cNvSpPr/>
          <p:nvPr/>
        </p:nvSpPr>
        <p:spPr>
          <a:xfrm>
            <a:off x="4119" y="6400800"/>
            <a:ext cx="6324600" cy="300082"/>
          </a:xfrm>
          <a:prstGeom prst="rect">
            <a:avLst/>
          </a:prstGeom>
        </p:spPr>
        <p:txBody>
          <a:bodyPr wrap="square">
            <a:spAutoFit/>
          </a:bodyPr>
          <a:lstStyle/>
          <a:p>
            <a:r>
              <a:rPr lang="en-GB" sz="1350" dirty="0"/>
              <a:t>https://insights.daffodilsw.com/blog/top-5-ways-fintech-uses-biometrics-technologies</a:t>
            </a:r>
          </a:p>
        </p:txBody>
      </p:sp>
    </p:spTree>
    <p:extLst>
      <p:ext uri="{BB962C8B-B14F-4D97-AF65-F5344CB8AC3E}">
        <p14:creationId xmlns:p14="http://schemas.microsoft.com/office/powerpoint/2010/main" val="2869794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676400"/>
            <a:ext cx="6019800" cy="3228802"/>
          </a:xfrm>
          <a:prstGeom prst="rect">
            <a:avLst/>
          </a:prstGeom>
        </p:spPr>
      </p:pic>
      <p:sp>
        <p:nvSpPr>
          <p:cNvPr id="3" name="Rectangle 2"/>
          <p:cNvSpPr/>
          <p:nvPr/>
        </p:nvSpPr>
        <p:spPr>
          <a:xfrm>
            <a:off x="2438400" y="0"/>
            <a:ext cx="4572000" cy="923330"/>
          </a:xfrm>
          <a:prstGeom prst="rect">
            <a:avLst/>
          </a:prstGeom>
        </p:spPr>
        <p:txBody>
          <a:bodyPr>
            <a:spAutoFit/>
          </a:bodyPr>
          <a:lstStyle/>
          <a:p>
            <a:pPr algn="ctr"/>
            <a:r>
              <a:rPr lang="el-GR" b="1" dirty="0" smtClean="0"/>
              <a:t>Το επερχόμενο &lt;&lt;κύμα&gt; καινοτομίας που η Ψηφιακή Διακυβέρνηση του μέλλοντος δεν πρέπει να χάσει</a:t>
            </a:r>
            <a:endParaRPr lang="en-GB" dirty="0"/>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610" b="100000" l="34726" r="100000"/>
                    </a14:imgEffect>
                  </a14:imgLayer>
                </a14:imgProps>
              </a:ext>
              <a:ext uri="{28A0092B-C50C-407E-A947-70E740481C1C}">
                <a14:useLocalDpi xmlns:a14="http://schemas.microsoft.com/office/drawing/2010/main" val="0"/>
              </a:ext>
            </a:extLst>
          </a:blip>
          <a:srcRect l="37670"/>
          <a:stretch/>
        </p:blipFill>
        <p:spPr>
          <a:xfrm>
            <a:off x="6051516" y="576959"/>
            <a:ext cx="2178084" cy="247104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0400" y="4851400"/>
            <a:ext cx="2895600" cy="193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b="30238"/>
          <a:stretch/>
        </p:blipFill>
        <p:spPr>
          <a:xfrm>
            <a:off x="0" y="1143000"/>
            <a:ext cx="3581400" cy="1441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1245387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77190" y="1117854"/>
            <a:ext cx="5760720" cy="288036"/>
          </a:xfrm>
          <a:prstGeom prst="rect">
            <a:avLst/>
          </a:prstGeom>
          <a:noFill/>
          <a:ln/>
        </p:spPr>
        <p:txBody>
          <a:bodyPr wrap="square" lIns="0" tIns="0" rIns="0" bIns="0" rtlCol="0" anchor="ctr"/>
          <a:lstStyle/>
          <a:p>
            <a:pPr defTabSz="685800"/>
            <a:r>
              <a:rPr lang="en-US" sz="1725" b="1" dirty="0">
                <a:solidFill>
                  <a:srgbClr val="123B73"/>
                </a:solidFill>
                <a:latin typeface="Times New Roman" panose="02020603050405020304" pitchFamily="18" charset="0"/>
                <a:ea typeface="Aptos Display" pitchFamily="34" charset="-122"/>
                <a:cs typeface="Times New Roman" panose="02020603050405020304" pitchFamily="18" charset="0"/>
              </a:rPr>
              <a:t>Main biometric technologies in fintech</a:t>
            </a:r>
            <a:endParaRPr lang="en-US" sz="1725" dirty="0">
              <a:solidFill>
                <a:prstClr val="black"/>
              </a:solidFill>
              <a:latin typeface="Times New Roman" panose="02020603050405020304" pitchFamily="18" charset="0"/>
              <a:cs typeface="Times New Roman" panose="02020603050405020304" pitchFamily="18" charset="0"/>
            </a:endParaRPr>
          </a:p>
        </p:txBody>
      </p:sp>
      <p:sp>
        <p:nvSpPr>
          <p:cNvPr id="3" name="Text 1"/>
          <p:cNvSpPr/>
          <p:nvPr/>
        </p:nvSpPr>
        <p:spPr>
          <a:xfrm>
            <a:off x="397764" y="1433322"/>
            <a:ext cx="6103620" cy="192024"/>
          </a:xfrm>
          <a:prstGeom prst="rect">
            <a:avLst/>
          </a:prstGeom>
          <a:noFill/>
          <a:ln/>
        </p:spPr>
        <p:txBody>
          <a:bodyPr wrap="square" lIns="0" tIns="0" rIns="0" bIns="0" rtlCol="0" anchor="ctr"/>
          <a:lstStyle/>
          <a:p>
            <a:pPr defTabSz="685800"/>
            <a:r>
              <a:rPr lang="en-US" sz="788" dirty="0">
                <a:solidFill>
                  <a:srgbClr val="5E6B7A"/>
                </a:solidFill>
                <a:latin typeface="Times New Roman" panose="02020603050405020304" pitchFamily="18" charset="0"/>
                <a:ea typeface="Aptos" pitchFamily="34" charset="-122"/>
                <a:cs typeface="Times New Roman" panose="02020603050405020304" pitchFamily="18" charset="0"/>
              </a:rPr>
              <a:t>Used for onboarding, authentication, payment approval and continuous fraud prevention</a:t>
            </a:r>
            <a:endParaRPr lang="en-US" sz="788" dirty="0">
              <a:solidFill>
                <a:prstClr val="black"/>
              </a:solidFill>
              <a:latin typeface="Times New Roman" panose="02020603050405020304" pitchFamily="18" charset="0"/>
              <a:cs typeface="Times New Roman" panose="02020603050405020304" pitchFamily="18" charset="0"/>
            </a:endParaRPr>
          </a:p>
        </p:txBody>
      </p:sp>
      <p:sp>
        <p:nvSpPr>
          <p:cNvPr id="4" name="Shape 2"/>
          <p:cNvSpPr/>
          <p:nvPr/>
        </p:nvSpPr>
        <p:spPr>
          <a:xfrm>
            <a:off x="397764" y="1762506"/>
            <a:ext cx="2125980" cy="3737610"/>
          </a:xfrm>
          <a:prstGeom prst="roundRect">
            <a:avLst>
              <a:gd name="adj" fmla="val 5161"/>
            </a:avLst>
          </a:prstGeom>
          <a:solidFill>
            <a:srgbClr val="EAF3FF"/>
          </a:solidFill>
          <a:ln w="12700">
            <a:solidFill>
              <a:srgbClr val="D6E6FF"/>
            </a:solidFill>
            <a:prstDash val="solid"/>
          </a:ln>
        </p:spPr>
      </p:sp>
      <p:sp>
        <p:nvSpPr>
          <p:cNvPr id="5" name="Text 3"/>
          <p:cNvSpPr/>
          <p:nvPr/>
        </p:nvSpPr>
        <p:spPr>
          <a:xfrm>
            <a:off x="562356" y="1940814"/>
            <a:ext cx="1783080" cy="164592"/>
          </a:xfrm>
          <a:prstGeom prst="rect">
            <a:avLst/>
          </a:prstGeom>
          <a:noFill/>
          <a:ln/>
        </p:spPr>
        <p:txBody>
          <a:bodyPr wrap="square" lIns="0" tIns="0" rIns="0" bIns="0" rtlCol="0" anchor="ctr"/>
          <a:lstStyle/>
          <a:p>
            <a:pPr defTabSz="685800"/>
            <a:r>
              <a:rPr lang="en-US" sz="1200" b="1" dirty="0">
                <a:solidFill>
                  <a:srgbClr val="123B73"/>
                </a:solidFill>
                <a:latin typeface="Times New Roman" panose="02020603050405020304" pitchFamily="18" charset="0"/>
                <a:cs typeface="Times New Roman" panose="02020603050405020304" pitchFamily="18" charset="0"/>
              </a:rPr>
              <a:t>Where fintech uses biometrics</a:t>
            </a:r>
            <a:endParaRPr lang="en-US" sz="1200" dirty="0">
              <a:solidFill>
                <a:prstClr val="black"/>
              </a:solidFill>
              <a:latin typeface="Times New Roman" panose="02020603050405020304" pitchFamily="18" charset="0"/>
              <a:cs typeface="Times New Roman" panose="02020603050405020304" pitchFamily="18" charset="0"/>
            </a:endParaRPr>
          </a:p>
        </p:txBody>
      </p:sp>
      <p:sp>
        <p:nvSpPr>
          <p:cNvPr id="6" name="Shape 4"/>
          <p:cNvSpPr/>
          <p:nvPr/>
        </p:nvSpPr>
        <p:spPr>
          <a:xfrm>
            <a:off x="562356" y="2242566"/>
            <a:ext cx="1796796" cy="507492"/>
          </a:xfrm>
          <a:prstGeom prst="roundRect">
            <a:avLst>
              <a:gd name="adj" fmla="val 13514"/>
            </a:avLst>
          </a:prstGeom>
          <a:solidFill>
            <a:srgbClr val="FFFFFF"/>
          </a:solidFill>
          <a:ln w="12700">
            <a:solidFill>
              <a:srgbClr val="DDE5F0"/>
            </a:solidFill>
            <a:prstDash val="solid"/>
          </a:ln>
          <a:effectLst>
            <a:outerShdw blurRad="15240" dist="7620" dir="2700000" algn="bl" rotWithShape="0">
              <a:srgbClr val="000000">
                <a:alpha val="12000"/>
              </a:srgbClr>
            </a:outerShdw>
          </a:effectLst>
        </p:spPr>
      </p:sp>
      <p:sp>
        <p:nvSpPr>
          <p:cNvPr id="7" name="Shape 5"/>
          <p:cNvSpPr/>
          <p:nvPr/>
        </p:nvSpPr>
        <p:spPr>
          <a:xfrm>
            <a:off x="651510" y="2331720"/>
            <a:ext cx="288036" cy="288036"/>
          </a:xfrm>
          <a:prstGeom prst="roundRect">
            <a:avLst>
              <a:gd name="adj" fmla="val 50000"/>
            </a:avLst>
          </a:prstGeom>
          <a:solidFill>
            <a:srgbClr val="1266F1"/>
          </a:solidFill>
          <a:ln w="12700">
            <a:solidFill>
              <a:srgbClr val="1266F1"/>
            </a:solidFill>
            <a:prstDash val="solid"/>
          </a:ln>
        </p:spPr>
      </p:sp>
      <p:sp>
        <p:nvSpPr>
          <p:cNvPr id="8" name="Text 6"/>
          <p:cNvSpPr/>
          <p:nvPr/>
        </p:nvSpPr>
        <p:spPr>
          <a:xfrm>
            <a:off x="665226" y="2400300"/>
            <a:ext cx="260604" cy="82296"/>
          </a:xfrm>
          <a:prstGeom prst="rect">
            <a:avLst/>
          </a:prstGeom>
          <a:noFill/>
          <a:ln/>
        </p:spPr>
        <p:txBody>
          <a:bodyPr wrap="square" lIns="0" tIns="0" rIns="0" bIns="0" rtlCol="0" anchor="ctr"/>
          <a:lstStyle/>
          <a:p>
            <a:pPr algn="ctr" defTabSz="685800"/>
            <a:r>
              <a:rPr lang="en-US" sz="630" b="1" dirty="0">
                <a:solidFill>
                  <a:srgbClr val="FFFFFF"/>
                </a:solidFill>
                <a:latin typeface="Times New Roman" panose="02020603050405020304" pitchFamily="18" charset="0"/>
                <a:cs typeface="Times New Roman" panose="02020603050405020304" pitchFamily="18" charset="0"/>
              </a:rPr>
              <a:t>ID</a:t>
            </a:r>
            <a:endParaRPr lang="en-US" sz="630" dirty="0">
              <a:solidFill>
                <a:prstClr val="black"/>
              </a:solidFill>
              <a:latin typeface="Times New Roman" panose="02020603050405020304" pitchFamily="18" charset="0"/>
              <a:cs typeface="Times New Roman" panose="02020603050405020304" pitchFamily="18" charset="0"/>
            </a:endParaRPr>
          </a:p>
        </p:txBody>
      </p:sp>
      <p:sp>
        <p:nvSpPr>
          <p:cNvPr id="9" name="Text 7"/>
          <p:cNvSpPr/>
          <p:nvPr/>
        </p:nvSpPr>
        <p:spPr>
          <a:xfrm>
            <a:off x="987552" y="2311146"/>
            <a:ext cx="1227582" cy="123444"/>
          </a:xfrm>
          <a:prstGeom prst="rect">
            <a:avLst/>
          </a:prstGeom>
          <a:noFill/>
          <a:ln/>
        </p:spPr>
        <p:txBody>
          <a:bodyPr wrap="square" lIns="0" tIns="0" rIns="0" bIns="0" rtlCol="0" anchor="ctr"/>
          <a:lstStyle/>
          <a:p>
            <a:pPr defTabSz="685800"/>
            <a:r>
              <a:rPr lang="en-US" sz="915" b="1" dirty="0">
                <a:solidFill>
                  <a:srgbClr val="183B63"/>
                </a:solidFill>
                <a:latin typeface="Times New Roman" panose="02020603050405020304" pitchFamily="18" charset="0"/>
                <a:cs typeface="Times New Roman" panose="02020603050405020304" pitchFamily="18" charset="0"/>
              </a:rPr>
              <a:t>eKYC onboarding</a:t>
            </a:r>
            <a:endParaRPr lang="en-US" sz="915" dirty="0">
              <a:solidFill>
                <a:prstClr val="black"/>
              </a:solidFill>
              <a:latin typeface="Times New Roman" panose="02020603050405020304" pitchFamily="18" charset="0"/>
              <a:cs typeface="Times New Roman" panose="02020603050405020304" pitchFamily="18" charset="0"/>
            </a:endParaRPr>
          </a:p>
        </p:txBody>
      </p:sp>
      <p:sp>
        <p:nvSpPr>
          <p:cNvPr id="10" name="Text 8"/>
          <p:cNvSpPr/>
          <p:nvPr/>
        </p:nvSpPr>
        <p:spPr>
          <a:xfrm>
            <a:off x="987552" y="2448306"/>
            <a:ext cx="1227582" cy="192024"/>
          </a:xfrm>
          <a:prstGeom prst="rect">
            <a:avLst/>
          </a:prstGeom>
          <a:noFill/>
          <a:ln/>
        </p:spPr>
        <p:txBody>
          <a:bodyPr wrap="square" lIns="0" tIns="0" rIns="0" bIns="0" rtlCol="0" anchor="ctr"/>
          <a:lstStyle/>
          <a:p>
            <a:pPr defTabSz="685800"/>
            <a:r>
              <a:rPr lang="en-US" sz="630" dirty="0">
                <a:solidFill>
                  <a:srgbClr val="5E6B7A"/>
                </a:solidFill>
                <a:latin typeface="Times New Roman" panose="02020603050405020304" pitchFamily="18" charset="0"/>
                <a:cs typeface="Times New Roman" panose="02020603050405020304" pitchFamily="18" charset="0"/>
              </a:rPr>
              <a:t>Selfie or document match confirms the user is real</a:t>
            </a:r>
            <a:endParaRPr lang="en-US" sz="630" dirty="0">
              <a:solidFill>
                <a:prstClr val="black"/>
              </a:solidFill>
              <a:latin typeface="Times New Roman" panose="02020603050405020304" pitchFamily="18" charset="0"/>
              <a:cs typeface="Times New Roman" panose="02020603050405020304" pitchFamily="18" charset="0"/>
            </a:endParaRPr>
          </a:p>
        </p:txBody>
      </p:sp>
      <p:sp>
        <p:nvSpPr>
          <p:cNvPr id="11" name="Shape 9"/>
          <p:cNvSpPr/>
          <p:nvPr/>
        </p:nvSpPr>
        <p:spPr>
          <a:xfrm>
            <a:off x="562356" y="2873502"/>
            <a:ext cx="1796796" cy="507492"/>
          </a:xfrm>
          <a:prstGeom prst="roundRect">
            <a:avLst>
              <a:gd name="adj" fmla="val 13514"/>
            </a:avLst>
          </a:prstGeom>
          <a:solidFill>
            <a:srgbClr val="FFFFFF"/>
          </a:solidFill>
          <a:ln w="12700">
            <a:solidFill>
              <a:srgbClr val="DDE5F0"/>
            </a:solidFill>
            <a:prstDash val="solid"/>
          </a:ln>
          <a:effectLst>
            <a:outerShdw blurRad="15240" dist="7620" dir="2700000" algn="bl" rotWithShape="0">
              <a:srgbClr val="000000">
                <a:alpha val="12000"/>
              </a:srgbClr>
            </a:outerShdw>
          </a:effectLst>
        </p:spPr>
      </p:sp>
      <p:sp>
        <p:nvSpPr>
          <p:cNvPr id="12" name="Shape 10"/>
          <p:cNvSpPr/>
          <p:nvPr/>
        </p:nvSpPr>
        <p:spPr>
          <a:xfrm>
            <a:off x="651510" y="2962656"/>
            <a:ext cx="288036" cy="288036"/>
          </a:xfrm>
          <a:prstGeom prst="roundRect">
            <a:avLst>
              <a:gd name="adj" fmla="val 50000"/>
            </a:avLst>
          </a:prstGeom>
          <a:solidFill>
            <a:srgbClr val="1266F1"/>
          </a:solidFill>
          <a:ln w="12700">
            <a:solidFill>
              <a:srgbClr val="1266F1"/>
            </a:solidFill>
            <a:prstDash val="solid"/>
          </a:ln>
        </p:spPr>
      </p:sp>
      <p:sp>
        <p:nvSpPr>
          <p:cNvPr id="13" name="Text 11"/>
          <p:cNvSpPr/>
          <p:nvPr/>
        </p:nvSpPr>
        <p:spPr>
          <a:xfrm>
            <a:off x="665226" y="3031236"/>
            <a:ext cx="260604" cy="82296"/>
          </a:xfrm>
          <a:prstGeom prst="rect">
            <a:avLst/>
          </a:prstGeom>
          <a:noFill/>
          <a:ln/>
        </p:spPr>
        <p:txBody>
          <a:bodyPr wrap="square" lIns="0" tIns="0" rIns="0" bIns="0" rtlCol="0" anchor="ctr"/>
          <a:lstStyle/>
          <a:p>
            <a:pPr algn="ctr" defTabSz="685800"/>
            <a:r>
              <a:rPr lang="en-US" sz="630" b="1" dirty="0">
                <a:solidFill>
                  <a:srgbClr val="FFFFFF"/>
                </a:solidFill>
                <a:latin typeface="Times New Roman" panose="02020603050405020304" pitchFamily="18" charset="0"/>
                <a:cs typeface="Times New Roman" panose="02020603050405020304" pitchFamily="18" charset="0"/>
              </a:rPr>
              <a:t>IN</a:t>
            </a:r>
            <a:endParaRPr lang="en-US" sz="630" dirty="0">
              <a:solidFill>
                <a:prstClr val="black"/>
              </a:solidFill>
              <a:latin typeface="Times New Roman" panose="02020603050405020304" pitchFamily="18" charset="0"/>
              <a:cs typeface="Times New Roman" panose="02020603050405020304" pitchFamily="18" charset="0"/>
            </a:endParaRPr>
          </a:p>
        </p:txBody>
      </p:sp>
      <p:sp>
        <p:nvSpPr>
          <p:cNvPr id="14" name="Text 12"/>
          <p:cNvSpPr/>
          <p:nvPr/>
        </p:nvSpPr>
        <p:spPr>
          <a:xfrm>
            <a:off x="987552" y="2942082"/>
            <a:ext cx="1227582" cy="123444"/>
          </a:xfrm>
          <a:prstGeom prst="rect">
            <a:avLst/>
          </a:prstGeom>
          <a:noFill/>
          <a:ln/>
        </p:spPr>
        <p:txBody>
          <a:bodyPr wrap="square" lIns="0" tIns="0" rIns="0" bIns="0" rtlCol="0" anchor="ctr"/>
          <a:lstStyle/>
          <a:p>
            <a:pPr defTabSz="685800"/>
            <a:r>
              <a:rPr lang="en-US" sz="915" b="1" dirty="0">
                <a:solidFill>
                  <a:srgbClr val="183B63"/>
                </a:solidFill>
                <a:latin typeface="Times New Roman" panose="02020603050405020304" pitchFamily="18" charset="0"/>
                <a:cs typeface="Times New Roman" panose="02020603050405020304" pitchFamily="18" charset="0"/>
              </a:rPr>
              <a:t>App login</a:t>
            </a:r>
            <a:endParaRPr lang="en-US" sz="915" dirty="0">
              <a:solidFill>
                <a:prstClr val="black"/>
              </a:solidFill>
              <a:latin typeface="Times New Roman" panose="02020603050405020304" pitchFamily="18" charset="0"/>
              <a:cs typeface="Times New Roman" panose="02020603050405020304" pitchFamily="18" charset="0"/>
            </a:endParaRPr>
          </a:p>
        </p:txBody>
      </p:sp>
      <p:sp>
        <p:nvSpPr>
          <p:cNvPr id="15" name="Text 13"/>
          <p:cNvSpPr/>
          <p:nvPr/>
        </p:nvSpPr>
        <p:spPr>
          <a:xfrm>
            <a:off x="987552" y="3079242"/>
            <a:ext cx="1227582" cy="192024"/>
          </a:xfrm>
          <a:prstGeom prst="rect">
            <a:avLst/>
          </a:prstGeom>
          <a:noFill/>
          <a:ln/>
        </p:spPr>
        <p:txBody>
          <a:bodyPr wrap="square" lIns="0" tIns="0" rIns="0" bIns="0" rtlCol="0" anchor="ctr"/>
          <a:lstStyle/>
          <a:p>
            <a:pPr defTabSz="685800"/>
            <a:r>
              <a:rPr lang="en-US" sz="630" dirty="0">
                <a:solidFill>
                  <a:srgbClr val="5E6B7A"/>
                </a:solidFill>
                <a:latin typeface="Times New Roman" panose="02020603050405020304" pitchFamily="18" charset="0"/>
                <a:cs typeface="Times New Roman" panose="02020603050405020304" pitchFamily="18" charset="0"/>
              </a:rPr>
              <a:t>Passwordless sign-in with device biometrics/passkeys</a:t>
            </a:r>
            <a:endParaRPr lang="en-US" sz="630" dirty="0">
              <a:solidFill>
                <a:prstClr val="black"/>
              </a:solidFill>
              <a:latin typeface="Times New Roman" panose="02020603050405020304" pitchFamily="18" charset="0"/>
              <a:cs typeface="Times New Roman" panose="02020603050405020304" pitchFamily="18" charset="0"/>
            </a:endParaRPr>
          </a:p>
        </p:txBody>
      </p:sp>
      <p:sp>
        <p:nvSpPr>
          <p:cNvPr id="16" name="Shape 14"/>
          <p:cNvSpPr/>
          <p:nvPr/>
        </p:nvSpPr>
        <p:spPr>
          <a:xfrm>
            <a:off x="562356" y="3504438"/>
            <a:ext cx="1796796" cy="507492"/>
          </a:xfrm>
          <a:prstGeom prst="roundRect">
            <a:avLst>
              <a:gd name="adj" fmla="val 13514"/>
            </a:avLst>
          </a:prstGeom>
          <a:solidFill>
            <a:srgbClr val="FFFFFF"/>
          </a:solidFill>
          <a:ln w="12700">
            <a:solidFill>
              <a:srgbClr val="DDE5F0"/>
            </a:solidFill>
            <a:prstDash val="solid"/>
          </a:ln>
          <a:effectLst>
            <a:outerShdw blurRad="15240" dist="7620" dir="2700000" algn="bl" rotWithShape="0">
              <a:srgbClr val="000000">
                <a:alpha val="12000"/>
              </a:srgbClr>
            </a:outerShdw>
          </a:effectLst>
        </p:spPr>
      </p:sp>
      <p:sp>
        <p:nvSpPr>
          <p:cNvPr id="17" name="Shape 15"/>
          <p:cNvSpPr/>
          <p:nvPr/>
        </p:nvSpPr>
        <p:spPr>
          <a:xfrm>
            <a:off x="651510" y="3593592"/>
            <a:ext cx="288036" cy="288036"/>
          </a:xfrm>
          <a:prstGeom prst="roundRect">
            <a:avLst>
              <a:gd name="adj" fmla="val 50000"/>
            </a:avLst>
          </a:prstGeom>
          <a:solidFill>
            <a:srgbClr val="1266F1"/>
          </a:solidFill>
          <a:ln w="12700">
            <a:solidFill>
              <a:srgbClr val="1266F1"/>
            </a:solidFill>
            <a:prstDash val="solid"/>
          </a:ln>
        </p:spPr>
      </p:sp>
      <p:sp>
        <p:nvSpPr>
          <p:cNvPr id="18" name="Text 16"/>
          <p:cNvSpPr/>
          <p:nvPr/>
        </p:nvSpPr>
        <p:spPr>
          <a:xfrm>
            <a:off x="665226" y="3662172"/>
            <a:ext cx="260604" cy="82296"/>
          </a:xfrm>
          <a:prstGeom prst="rect">
            <a:avLst/>
          </a:prstGeom>
          <a:noFill/>
          <a:ln/>
        </p:spPr>
        <p:txBody>
          <a:bodyPr wrap="square" lIns="0" tIns="0" rIns="0" bIns="0" rtlCol="0" anchor="ctr"/>
          <a:lstStyle/>
          <a:p>
            <a:pPr algn="ctr" defTabSz="685800"/>
            <a:r>
              <a:rPr lang="en-US" sz="630" b="1" dirty="0">
                <a:solidFill>
                  <a:srgbClr val="FFFFFF"/>
                </a:solidFill>
                <a:latin typeface="Times New Roman" panose="02020603050405020304" pitchFamily="18" charset="0"/>
                <a:cs typeface="Times New Roman" panose="02020603050405020304" pitchFamily="18" charset="0"/>
              </a:rPr>
              <a:t>PAY</a:t>
            </a:r>
            <a:endParaRPr lang="en-US" sz="630" dirty="0">
              <a:solidFill>
                <a:prstClr val="black"/>
              </a:solidFill>
              <a:latin typeface="Times New Roman" panose="02020603050405020304" pitchFamily="18" charset="0"/>
              <a:cs typeface="Times New Roman" panose="02020603050405020304" pitchFamily="18" charset="0"/>
            </a:endParaRPr>
          </a:p>
        </p:txBody>
      </p:sp>
      <p:sp>
        <p:nvSpPr>
          <p:cNvPr id="19" name="Text 17"/>
          <p:cNvSpPr/>
          <p:nvPr/>
        </p:nvSpPr>
        <p:spPr>
          <a:xfrm>
            <a:off x="987552" y="3573018"/>
            <a:ext cx="1227582" cy="123444"/>
          </a:xfrm>
          <a:prstGeom prst="rect">
            <a:avLst/>
          </a:prstGeom>
          <a:noFill/>
          <a:ln/>
        </p:spPr>
        <p:txBody>
          <a:bodyPr wrap="square" lIns="0" tIns="0" rIns="0" bIns="0" rtlCol="0" anchor="ctr"/>
          <a:lstStyle/>
          <a:p>
            <a:pPr defTabSz="685800"/>
            <a:r>
              <a:rPr lang="en-US" sz="915" b="1" dirty="0">
                <a:solidFill>
                  <a:srgbClr val="183B63"/>
                </a:solidFill>
                <a:latin typeface="Times New Roman" panose="02020603050405020304" pitchFamily="18" charset="0"/>
                <a:cs typeface="Times New Roman" panose="02020603050405020304" pitchFamily="18" charset="0"/>
              </a:rPr>
              <a:t>Payment approval</a:t>
            </a:r>
            <a:endParaRPr lang="en-US" sz="915" dirty="0">
              <a:solidFill>
                <a:prstClr val="black"/>
              </a:solidFill>
              <a:latin typeface="Times New Roman" panose="02020603050405020304" pitchFamily="18" charset="0"/>
              <a:cs typeface="Times New Roman" panose="02020603050405020304" pitchFamily="18" charset="0"/>
            </a:endParaRPr>
          </a:p>
        </p:txBody>
      </p:sp>
      <p:sp>
        <p:nvSpPr>
          <p:cNvPr id="20" name="Text 18"/>
          <p:cNvSpPr/>
          <p:nvPr/>
        </p:nvSpPr>
        <p:spPr>
          <a:xfrm>
            <a:off x="987552" y="3710178"/>
            <a:ext cx="1227582" cy="192024"/>
          </a:xfrm>
          <a:prstGeom prst="rect">
            <a:avLst/>
          </a:prstGeom>
          <a:noFill/>
          <a:ln/>
        </p:spPr>
        <p:txBody>
          <a:bodyPr wrap="square" lIns="0" tIns="0" rIns="0" bIns="0" rtlCol="0" anchor="ctr"/>
          <a:lstStyle/>
          <a:p>
            <a:pPr defTabSz="685800"/>
            <a:r>
              <a:rPr lang="en-US" sz="630" dirty="0">
                <a:solidFill>
                  <a:srgbClr val="5E6B7A"/>
                </a:solidFill>
                <a:latin typeface="Times New Roman" panose="02020603050405020304" pitchFamily="18" charset="0"/>
                <a:cs typeface="Times New Roman" panose="02020603050405020304" pitchFamily="18" charset="0"/>
              </a:rPr>
              <a:t>Step-up authentication for online or high-risk payments</a:t>
            </a:r>
            <a:endParaRPr lang="en-US" sz="630" dirty="0">
              <a:solidFill>
                <a:prstClr val="black"/>
              </a:solidFill>
              <a:latin typeface="Times New Roman" panose="02020603050405020304" pitchFamily="18" charset="0"/>
              <a:cs typeface="Times New Roman" panose="02020603050405020304" pitchFamily="18" charset="0"/>
            </a:endParaRPr>
          </a:p>
        </p:txBody>
      </p:sp>
      <p:sp>
        <p:nvSpPr>
          <p:cNvPr id="21" name="Shape 19"/>
          <p:cNvSpPr/>
          <p:nvPr/>
        </p:nvSpPr>
        <p:spPr>
          <a:xfrm>
            <a:off x="562356" y="4135374"/>
            <a:ext cx="1796796" cy="507492"/>
          </a:xfrm>
          <a:prstGeom prst="roundRect">
            <a:avLst>
              <a:gd name="adj" fmla="val 13514"/>
            </a:avLst>
          </a:prstGeom>
          <a:solidFill>
            <a:srgbClr val="FFFFFF"/>
          </a:solidFill>
          <a:ln w="12700">
            <a:solidFill>
              <a:srgbClr val="DDE5F0"/>
            </a:solidFill>
            <a:prstDash val="solid"/>
          </a:ln>
          <a:effectLst>
            <a:outerShdw blurRad="15240" dist="7620" dir="2700000" algn="bl" rotWithShape="0">
              <a:srgbClr val="000000">
                <a:alpha val="12000"/>
              </a:srgbClr>
            </a:outerShdw>
          </a:effectLst>
        </p:spPr>
      </p:sp>
      <p:sp>
        <p:nvSpPr>
          <p:cNvPr id="22" name="Shape 20"/>
          <p:cNvSpPr/>
          <p:nvPr/>
        </p:nvSpPr>
        <p:spPr>
          <a:xfrm>
            <a:off x="651510" y="4224528"/>
            <a:ext cx="288036" cy="288036"/>
          </a:xfrm>
          <a:prstGeom prst="roundRect">
            <a:avLst>
              <a:gd name="adj" fmla="val 50000"/>
            </a:avLst>
          </a:prstGeom>
          <a:solidFill>
            <a:srgbClr val="1266F1"/>
          </a:solidFill>
          <a:ln w="12700">
            <a:solidFill>
              <a:srgbClr val="1266F1"/>
            </a:solidFill>
            <a:prstDash val="solid"/>
          </a:ln>
        </p:spPr>
      </p:sp>
      <p:sp>
        <p:nvSpPr>
          <p:cNvPr id="23" name="Text 21"/>
          <p:cNvSpPr/>
          <p:nvPr/>
        </p:nvSpPr>
        <p:spPr>
          <a:xfrm>
            <a:off x="665226" y="4293108"/>
            <a:ext cx="260604" cy="82296"/>
          </a:xfrm>
          <a:prstGeom prst="rect">
            <a:avLst/>
          </a:prstGeom>
          <a:noFill/>
          <a:ln/>
        </p:spPr>
        <p:txBody>
          <a:bodyPr wrap="square" lIns="0" tIns="0" rIns="0" bIns="0" rtlCol="0" anchor="ctr"/>
          <a:lstStyle/>
          <a:p>
            <a:pPr algn="ctr" defTabSz="685800"/>
            <a:r>
              <a:rPr lang="en-US" sz="630" b="1" dirty="0">
                <a:solidFill>
                  <a:srgbClr val="FFFFFF"/>
                </a:solidFill>
                <a:latin typeface="Times New Roman" panose="02020603050405020304" pitchFamily="18" charset="0"/>
                <a:cs typeface="Times New Roman" panose="02020603050405020304" pitchFamily="18" charset="0"/>
              </a:rPr>
              <a:t>CS</a:t>
            </a:r>
            <a:endParaRPr lang="en-US" sz="630" dirty="0">
              <a:solidFill>
                <a:prstClr val="black"/>
              </a:solidFill>
              <a:latin typeface="Times New Roman" panose="02020603050405020304" pitchFamily="18" charset="0"/>
              <a:cs typeface="Times New Roman" panose="02020603050405020304" pitchFamily="18" charset="0"/>
            </a:endParaRPr>
          </a:p>
        </p:txBody>
      </p:sp>
      <p:sp>
        <p:nvSpPr>
          <p:cNvPr id="24" name="Text 22"/>
          <p:cNvSpPr/>
          <p:nvPr/>
        </p:nvSpPr>
        <p:spPr>
          <a:xfrm>
            <a:off x="987552" y="4203954"/>
            <a:ext cx="1227582" cy="123444"/>
          </a:xfrm>
          <a:prstGeom prst="rect">
            <a:avLst/>
          </a:prstGeom>
          <a:noFill/>
          <a:ln/>
        </p:spPr>
        <p:txBody>
          <a:bodyPr wrap="square" lIns="0" tIns="0" rIns="0" bIns="0" rtlCol="0" anchor="ctr"/>
          <a:lstStyle/>
          <a:p>
            <a:pPr defTabSz="685800"/>
            <a:r>
              <a:rPr lang="en-US" sz="915" b="1" dirty="0">
                <a:solidFill>
                  <a:srgbClr val="183B63"/>
                </a:solidFill>
                <a:latin typeface="Times New Roman" panose="02020603050405020304" pitchFamily="18" charset="0"/>
                <a:cs typeface="Times New Roman" panose="02020603050405020304" pitchFamily="18" charset="0"/>
              </a:rPr>
              <a:t>Customer support</a:t>
            </a:r>
            <a:endParaRPr lang="en-US" sz="915" dirty="0">
              <a:solidFill>
                <a:prstClr val="black"/>
              </a:solidFill>
              <a:latin typeface="Times New Roman" panose="02020603050405020304" pitchFamily="18" charset="0"/>
              <a:cs typeface="Times New Roman" panose="02020603050405020304" pitchFamily="18" charset="0"/>
            </a:endParaRPr>
          </a:p>
        </p:txBody>
      </p:sp>
      <p:sp>
        <p:nvSpPr>
          <p:cNvPr id="25" name="Text 23"/>
          <p:cNvSpPr/>
          <p:nvPr/>
        </p:nvSpPr>
        <p:spPr>
          <a:xfrm>
            <a:off x="987552" y="4341114"/>
            <a:ext cx="1227582" cy="192024"/>
          </a:xfrm>
          <a:prstGeom prst="rect">
            <a:avLst/>
          </a:prstGeom>
          <a:noFill/>
          <a:ln/>
        </p:spPr>
        <p:txBody>
          <a:bodyPr wrap="square" lIns="0" tIns="0" rIns="0" bIns="0" rtlCol="0" anchor="ctr"/>
          <a:lstStyle/>
          <a:p>
            <a:pPr defTabSz="685800"/>
            <a:r>
              <a:rPr lang="en-US" sz="630" dirty="0">
                <a:solidFill>
                  <a:srgbClr val="5E6B7A"/>
                </a:solidFill>
                <a:latin typeface="Times New Roman" panose="02020603050405020304" pitchFamily="18" charset="0"/>
                <a:cs typeface="Times New Roman" panose="02020603050405020304" pitchFamily="18" charset="0"/>
              </a:rPr>
              <a:t>Voice biometrics reduce call-center friction</a:t>
            </a:r>
            <a:endParaRPr lang="en-US" sz="630" dirty="0">
              <a:solidFill>
                <a:prstClr val="black"/>
              </a:solidFill>
              <a:latin typeface="Times New Roman" panose="02020603050405020304" pitchFamily="18" charset="0"/>
              <a:cs typeface="Times New Roman" panose="02020603050405020304" pitchFamily="18" charset="0"/>
            </a:endParaRPr>
          </a:p>
        </p:txBody>
      </p:sp>
      <p:sp>
        <p:nvSpPr>
          <p:cNvPr id="26" name="Shape 24"/>
          <p:cNvSpPr/>
          <p:nvPr/>
        </p:nvSpPr>
        <p:spPr>
          <a:xfrm>
            <a:off x="562356" y="4766310"/>
            <a:ext cx="1796796" cy="507492"/>
          </a:xfrm>
          <a:prstGeom prst="roundRect">
            <a:avLst>
              <a:gd name="adj" fmla="val 13514"/>
            </a:avLst>
          </a:prstGeom>
          <a:solidFill>
            <a:srgbClr val="FFFFFF"/>
          </a:solidFill>
          <a:ln w="12700">
            <a:solidFill>
              <a:srgbClr val="DDE5F0"/>
            </a:solidFill>
            <a:prstDash val="solid"/>
          </a:ln>
          <a:effectLst>
            <a:outerShdw blurRad="15240" dist="7620" dir="2700000" algn="bl" rotWithShape="0">
              <a:srgbClr val="000000">
                <a:alpha val="12000"/>
              </a:srgbClr>
            </a:outerShdw>
          </a:effectLst>
        </p:spPr>
      </p:sp>
      <p:sp>
        <p:nvSpPr>
          <p:cNvPr id="27" name="Shape 25"/>
          <p:cNvSpPr/>
          <p:nvPr/>
        </p:nvSpPr>
        <p:spPr>
          <a:xfrm>
            <a:off x="651510" y="4855464"/>
            <a:ext cx="288036" cy="288036"/>
          </a:xfrm>
          <a:prstGeom prst="roundRect">
            <a:avLst>
              <a:gd name="adj" fmla="val 50000"/>
            </a:avLst>
          </a:prstGeom>
          <a:solidFill>
            <a:srgbClr val="1266F1"/>
          </a:solidFill>
          <a:ln w="12700">
            <a:solidFill>
              <a:srgbClr val="1266F1"/>
            </a:solidFill>
            <a:prstDash val="solid"/>
          </a:ln>
        </p:spPr>
      </p:sp>
      <p:sp>
        <p:nvSpPr>
          <p:cNvPr id="28" name="Text 26"/>
          <p:cNvSpPr/>
          <p:nvPr/>
        </p:nvSpPr>
        <p:spPr>
          <a:xfrm>
            <a:off x="665226" y="4924044"/>
            <a:ext cx="260604" cy="82296"/>
          </a:xfrm>
          <a:prstGeom prst="rect">
            <a:avLst/>
          </a:prstGeom>
          <a:noFill/>
          <a:ln/>
        </p:spPr>
        <p:txBody>
          <a:bodyPr wrap="square" lIns="0" tIns="0" rIns="0" bIns="0" rtlCol="0" anchor="ctr"/>
          <a:lstStyle/>
          <a:p>
            <a:pPr algn="ctr" defTabSz="685800"/>
            <a:r>
              <a:rPr lang="en-US" sz="630" b="1" dirty="0">
                <a:solidFill>
                  <a:srgbClr val="FFFFFF"/>
                </a:solidFill>
                <a:latin typeface="Times New Roman" panose="02020603050405020304" pitchFamily="18" charset="0"/>
                <a:cs typeface="Times New Roman" panose="02020603050405020304" pitchFamily="18" charset="0"/>
              </a:rPr>
              <a:t>RISK</a:t>
            </a:r>
            <a:endParaRPr lang="en-US" sz="630" dirty="0">
              <a:solidFill>
                <a:prstClr val="black"/>
              </a:solidFill>
              <a:latin typeface="Times New Roman" panose="02020603050405020304" pitchFamily="18" charset="0"/>
              <a:cs typeface="Times New Roman" panose="02020603050405020304" pitchFamily="18" charset="0"/>
            </a:endParaRPr>
          </a:p>
        </p:txBody>
      </p:sp>
      <p:sp>
        <p:nvSpPr>
          <p:cNvPr id="29" name="Text 27"/>
          <p:cNvSpPr/>
          <p:nvPr/>
        </p:nvSpPr>
        <p:spPr>
          <a:xfrm>
            <a:off x="987552" y="4834890"/>
            <a:ext cx="1227582" cy="123444"/>
          </a:xfrm>
          <a:prstGeom prst="rect">
            <a:avLst/>
          </a:prstGeom>
          <a:noFill/>
          <a:ln/>
        </p:spPr>
        <p:txBody>
          <a:bodyPr wrap="square" lIns="0" tIns="0" rIns="0" bIns="0" rtlCol="0" anchor="ctr"/>
          <a:lstStyle/>
          <a:p>
            <a:pPr defTabSz="685800"/>
            <a:r>
              <a:rPr lang="en-US" sz="915" b="1" dirty="0">
                <a:solidFill>
                  <a:srgbClr val="183B63"/>
                </a:solidFill>
                <a:latin typeface="Times New Roman" panose="02020603050405020304" pitchFamily="18" charset="0"/>
                <a:cs typeface="Times New Roman" panose="02020603050405020304" pitchFamily="18" charset="0"/>
              </a:rPr>
              <a:t>Fraud monitoring</a:t>
            </a:r>
            <a:endParaRPr lang="en-US" sz="915" dirty="0">
              <a:solidFill>
                <a:prstClr val="black"/>
              </a:solidFill>
              <a:latin typeface="Times New Roman" panose="02020603050405020304" pitchFamily="18" charset="0"/>
              <a:cs typeface="Times New Roman" panose="02020603050405020304" pitchFamily="18" charset="0"/>
            </a:endParaRPr>
          </a:p>
        </p:txBody>
      </p:sp>
      <p:sp>
        <p:nvSpPr>
          <p:cNvPr id="30" name="Text 28"/>
          <p:cNvSpPr/>
          <p:nvPr/>
        </p:nvSpPr>
        <p:spPr>
          <a:xfrm>
            <a:off x="987552" y="4965192"/>
            <a:ext cx="1227582" cy="192024"/>
          </a:xfrm>
          <a:prstGeom prst="rect">
            <a:avLst/>
          </a:prstGeom>
          <a:noFill/>
          <a:ln/>
        </p:spPr>
        <p:txBody>
          <a:bodyPr wrap="square" lIns="0" tIns="0" rIns="0" bIns="0" rtlCol="0" anchor="ctr"/>
          <a:lstStyle/>
          <a:p>
            <a:pPr defTabSz="685800"/>
            <a:r>
              <a:rPr lang="en-US" sz="630" dirty="0">
                <a:solidFill>
                  <a:srgbClr val="5E6B7A"/>
                </a:solidFill>
                <a:latin typeface="Times New Roman" panose="02020603050405020304" pitchFamily="18" charset="0"/>
                <a:cs typeface="Times New Roman" panose="02020603050405020304" pitchFamily="18" charset="0"/>
              </a:rPr>
              <a:t>Behavioral signals run silently in the background</a:t>
            </a:r>
            <a:endParaRPr lang="en-US" sz="630" dirty="0">
              <a:solidFill>
                <a:prstClr val="black"/>
              </a:solidFill>
              <a:latin typeface="Times New Roman" panose="02020603050405020304" pitchFamily="18" charset="0"/>
              <a:cs typeface="Times New Roman" panose="02020603050405020304" pitchFamily="18" charset="0"/>
            </a:endParaRPr>
          </a:p>
        </p:txBody>
      </p:sp>
      <p:sp>
        <p:nvSpPr>
          <p:cNvPr id="31" name="Text 29"/>
          <p:cNvSpPr/>
          <p:nvPr/>
        </p:nvSpPr>
        <p:spPr>
          <a:xfrm>
            <a:off x="2729484" y="1789938"/>
            <a:ext cx="1645920" cy="164592"/>
          </a:xfrm>
          <a:prstGeom prst="rect">
            <a:avLst/>
          </a:prstGeom>
          <a:noFill/>
          <a:ln/>
        </p:spPr>
        <p:txBody>
          <a:bodyPr wrap="square" lIns="0" tIns="0" rIns="0" bIns="0" rtlCol="0" anchor="ctr"/>
          <a:lstStyle/>
          <a:p>
            <a:pPr defTabSz="685800"/>
            <a:r>
              <a:rPr lang="en-US" sz="1275" b="1" dirty="0">
                <a:solidFill>
                  <a:srgbClr val="123B73"/>
                </a:solidFill>
                <a:latin typeface="Times New Roman" panose="02020603050405020304" pitchFamily="18" charset="0"/>
                <a:cs typeface="Times New Roman" panose="02020603050405020304" pitchFamily="18" charset="0"/>
              </a:rPr>
              <a:t>Main technologies</a:t>
            </a:r>
            <a:endParaRPr lang="en-US" sz="1275" dirty="0">
              <a:solidFill>
                <a:prstClr val="black"/>
              </a:solidFill>
              <a:latin typeface="Times New Roman" panose="02020603050405020304" pitchFamily="18" charset="0"/>
              <a:cs typeface="Times New Roman" panose="02020603050405020304" pitchFamily="18" charset="0"/>
            </a:endParaRPr>
          </a:p>
        </p:txBody>
      </p:sp>
      <p:sp>
        <p:nvSpPr>
          <p:cNvPr id="32" name="Shape 30"/>
          <p:cNvSpPr/>
          <p:nvPr/>
        </p:nvSpPr>
        <p:spPr>
          <a:xfrm>
            <a:off x="2743200" y="2091690"/>
            <a:ext cx="1933956" cy="1014984"/>
          </a:xfrm>
          <a:prstGeom prst="roundRect">
            <a:avLst>
              <a:gd name="adj" fmla="val 8108"/>
            </a:avLst>
          </a:prstGeom>
          <a:solidFill>
            <a:srgbClr val="DFF3E8"/>
          </a:solidFill>
          <a:ln w="15240">
            <a:solidFill>
              <a:srgbClr val="1B8F5A"/>
            </a:solidFill>
            <a:prstDash val="solid"/>
          </a:ln>
          <a:effectLst>
            <a:outerShdw blurRad="17780" dist="7620" dir="2700000" algn="bl" rotWithShape="0">
              <a:srgbClr val="000000">
                <a:alpha val="12000"/>
              </a:srgbClr>
            </a:outerShdw>
          </a:effectLst>
        </p:spPr>
      </p:sp>
      <p:sp>
        <p:nvSpPr>
          <p:cNvPr id="33" name="Shape 31"/>
          <p:cNvSpPr/>
          <p:nvPr/>
        </p:nvSpPr>
        <p:spPr>
          <a:xfrm>
            <a:off x="2866644" y="2201418"/>
            <a:ext cx="384048" cy="384048"/>
          </a:xfrm>
          <a:prstGeom prst="roundRect">
            <a:avLst>
              <a:gd name="adj" fmla="val 50000"/>
            </a:avLst>
          </a:prstGeom>
          <a:solidFill>
            <a:srgbClr val="1B8F5A"/>
          </a:solidFill>
          <a:ln w="12700">
            <a:solidFill>
              <a:srgbClr val="1B8F5A"/>
            </a:solidFill>
            <a:prstDash val="solid"/>
          </a:ln>
        </p:spPr>
      </p:sp>
      <p:sp>
        <p:nvSpPr>
          <p:cNvPr id="34" name="Text 32"/>
          <p:cNvSpPr/>
          <p:nvPr/>
        </p:nvSpPr>
        <p:spPr>
          <a:xfrm>
            <a:off x="2907792" y="2269998"/>
            <a:ext cx="301752" cy="96012"/>
          </a:xfrm>
          <a:prstGeom prst="rect">
            <a:avLst/>
          </a:prstGeom>
          <a:noFill/>
          <a:ln/>
        </p:spPr>
        <p:txBody>
          <a:bodyPr wrap="square" lIns="0" tIns="0" rIns="0" bIns="0" rtlCol="0" anchor="ctr"/>
          <a:lstStyle/>
          <a:p>
            <a:pPr algn="ctr" defTabSz="685800"/>
            <a:r>
              <a:rPr lang="en-US" sz="735" b="1" dirty="0">
                <a:solidFill>
                  <a:srgbClr val="FFFFFF"/>
                </a:solidFill>
                <a:latin typeface="Times New Roman" panose="02020603050405020304" pitchFamily="18" charset="0"/>
                <a:cs typeface="Times New Roman" panose="02020603050405020304" pitchFamily="18" charset="0"/>
              </a:rPr>
              <a:t>FP</a:t>
            </a:r>
            <a:endParaRPr lang="en-US" sz="735" dirty="0">
              <a:solidFill>
                <a:prstClr val="black"/>
              </a:solidFill>
              <a:latin typeface="Times New Roman" panose="02020603050405020304" pitchFamily="18" charset="0"/>
              <a:cs typeface="Times New Roman" panose="02020603050405020304" pitchFamily="18" charset="0"/>
            </a:endParaRPr>
          </a:p>
        </p:txBody>
      </p:sp>
      <p:sp>
        <p:nvSpPr>
          <p:cNvPr id="35" name="Text 33"/>
          <p:cNvSpPr/>
          <p:nvPr/>
        </p:nvSpPr>
        <p:spPr>
          <a:xfrm>
            <a:off x="3332988" y="2201418"/>
            <a:ext cx="1220724" cy="137160"/>
          </a:xfrm>
          <a:prstGeom prst="rect">
            <a:avLst/>
          </a:prstGeom>
          <a:noFill/>
          <a:ln/>
        </p:spPr>
        <p:txBody>
          <a:bodyPr wrap="square" lIns="0" tIns="0" rIns="0" bIns="0" rtlCol="0" anchor="ctr"/>
          <a:lstStyle/>
          <a:p>
            <a:pPr defTabSz="685800"/>
            <a:r>
              <a:rPr lang="en-US" sz="1125" b="1" dirty="0">
                <a:solidFill>
                  <a:srgbClr val="183B63"/>
                </a:solidFill>
                <a:latin typeface="Times New Roman" panose="02020603050405020304" pitchFamily="18" charset="0"/>
                <a:cs typeface="Times New Roman" panose="02020603050405020304" pitchFamily="18" charset="0"/>
              </a:rPr>
              <a:t>Fingerprint</a:t>
            </a:r>
            <a:endParaRPr lang="en-US" sz="1125" dirty="0">
              <a:solidFill>
                <a:prstClr val="black"/>
              </a:solidFill>
              <a:latin typeface="Times New Roman" panose="02020603050405020304" pitchFamily="18" charset="0"/>
              <a:cs typeface="Times New Roman" panose="02020603050405020304" pitchFamily="18" charset="0"/>
            </a:endParaRPr>
          </a:p>
        </p:txBody>
      </p:sp>
      <p:sp>
        <p:nvSpPr>
          <p:cNvPr id="36" name="Text 34"/>
          <p:cNvSpPr/>
          <p:nvPr/>
        </p:nvSpPr>
        <p:spPr>
          <a:xfrm>
            <a:off x="2866644" y="2626614"/>
            <a:ext cx="1687068" cy="178308"/>
          </a:xfrm>
          <a:prstGeom prst="rect">
            <a:avLst/>
          </a:prstGeom>
          <a:noFill/>
          <a:ln/>
        </p:spPr>
        <p:txBody>
          <a:bodyPr wrap="square" lIns="0" tIns="0" rIns="0" bIns="0" rtlCol="0" anchor="ctr"/>
          <a:lstStyle/>
          <a:p>
            <a:pPr defTabSz="685800"/>
            <a:r>
              <a:rPr lang="en-US" sz="690" b="1" dirty="0">
                <a:solidFill>
                  <a:srgbClr val="1B8F5A"/>
                </a:solidFill>
                <a:latin typeface="Times New Roman" panose="02020603050405020304" pitchFamily="18" charset="0"/>
                <a:cs typeface="Times New Roman" panose="02020603050405020304" pitchFamily="18" charset="0"/>
              </a:rPr>
              <a:t>Most familiar for mobile login and payment approval</a:t>
            </a:r>
            <a:endParaRPr lang="en-US" sz="690" dirty="0">
              <a:solidFill>
                <a:prstClr val="black"/>
              </a:solidFill>
              <a:latin typeface="Times New Roman" panose="02020603050405020304" pitchFamily="18" charset="0"/>
              <a:cs typeface="Times New Roman" panose="02020603050405020304" pitchFamily="18" charset="0"/>
            </a:endParaRPr>
          </a:p>
        </p:txBody>
      </p:sp>
      <p:sp>
        <p:nvSpPr>
          <p:cNvPr id="37" name="Text 35"/>
          <p:cNvSpPr/>
          <p:nvPr/>
        </p:nvSpPr>
        <p:spPr>
          <a:xfrm>
            <a:off x="2866644" y="2832354"/>
            <a:ext cx="1687068" cy="274320"/>
          </a:xfrm>
          <a:prstGeom prst="rect">
            <a:avLst/>
          </a:prstGeom>
          <a:noFill/>
          <a:ln/>
        </p:spPr>
        <p:txBody>
          <a:bodyPr wrap="square" lIns="0" tIns="0" rIns="0" bIns="0" rtlCol="0" anchor="ctr"/>
          <a:lstStyle/>
          <a:p>
            <a:pPr defTabSz="685800"/>
            <a:r>
              <a:rPr lang="en-US" sz="660" dirty="0">
                <a:solidFill>
                  <a:srgbClr val="4D5966"/>
                </a:solidFill>
                <a:latin typeface="Times New Roman" panose="02020603050405020304" pitchFamily="18" charset="0"/>
                <a:cs typeface="Times New Roman" panose="02020603050405020304" pitchFamily="18" charset="0"/>
              </a:rPr>
              <a:t>Fast, convenient and widely available on smartphones.</a:t>
            </a:r>
            <a:endParaRPr lang="en-US" sz="660" dirty="0">
              <a:solidFill>
                <a:prstClr val="black"/>
              </a:solidFill>
              <a:latin typeface="Times New Roman" panose="02020603050405020304" pitchFamily="18" charset="0"/>
              <a:cs typeface="Times New Roman" panose="02020603050405020304" pitchFamily="18" charset="0"/>
            </a:endParaRPr>
          </a:p>
        </p:txBody>
      </p:sp>
      <p:sp>
        <p:nvSpPr>
          <p:cNvPr id="38" name="Shape 36"/>
          <p:cNvSpPr/>
          <p:nvPr/>
        </p:nvSpPr>
        <p:spPr>
          <a:xfrm>
            <a:off x="4766310" y="2091690"/>
            <a:ext cx="1933956" cy="1014984"/>
          </a:xfrm>
          <a:prstGeom prst="roundRect">
            <a:avLst>
              <a:gd name="adj" fmla="val 8108"/>
            </a:avLst>
          </a:prstGeom>
          <a:solidFill>
            <a:srgbClr val="E5F0FF"/>
          </a:solidFill>
          <a:ln w="15240">
            <a:solidFill>
              <a:srgbClr val="2864DC"/>
            </a:solidFill>
            <a:prstDash val="solid"/>
          </a:ln>
          <a:effectLst>
            <a:outerShdw blurRad="17780" dist="7620" dir="2700000" algn="bl" rotWithShape="0">
              <a:srgbClr val="000000">
                <a:alpha val="12000"/>
              </a:srgbClr>
            </a:outerShdw>
          </a:effectLst>
        </p:spPr>
      </p:sp>
      <p:sp>
        <p:nvSpPr>
          <p:cNvPr id="39" name="Shape 37"/>
          <p:cNvSpPr/>
          <p:nvPr/>
        </p:nvSpPr>
        <p:spPr>
          <a:xfrm>
            <a:off x="4889754" y="2201418"/>
            <a:ext cx="384048" cy="384048"/>
          </a:xfrm>
          <a:prstGeom prst="roundRect">
            <a:avLst>
              <a:gd name="adj" fmla="val 50000"/>
            </a:avLst>
          </a:prstGeom>
          <a:solidFill>
            <a:srgbClr val="2864DC"/>
          </a:solidFill>
          <a:ln w="12700">
            <a:solidFill>
              <a:srgbClr val="2864DC"/>
            </a:solidFill>
            <a:prstDash val="solid"/>
          </a:ln>
        </p:spPr>
      </p:sp>
      <p:sp>
        <p:nvSpPr>
          <p:cNvPr id="40" name="Text 38"/>
          <p:cNvSpPr/>
          <p:nvPr/>
        </p:nvSpPr>
        <p:spPr>
          <a:xfrm>
            <a:off x="4930902" y="2269998"/>
            <a:ext cx="301752" cy="96012"/>
          </a:xfrm>
          <a:prstGeom prst="rect">
            <a:avLst/>
          </a:prstGeom>
          <a:noFill/>
          <a:ln/>
        </p:spPr>
        <p:txBody>
          <a:bodyPr wrap="square" lIns="0" tIns="0" rIns="0" bIns="0" rtlCol="0" anchor="ctr"/>
          <a:lstStyle/>
          <a:p>
            <a:pPr algn="ctr" defTabSz="685800"/>
            <a:r>
              <a:rPr lang="en-US" sz="735" b="1" dirty="0">
                <a:solidFill>
                  <a:srgbClr val="FFFFFF"/>
                </a:solidFill>
                <a:latin typeface="Times New Roman" panose="02020603050405020304" pitchFamily="18" charset="0"/>
                <a:cs typeface="Times New Roman" panose="02020603050405020304" pitchFamily="18" charset="0"/>
              </a:rPr>
              <a:t>FR</a:t>
            </a:r>
            <a:endParaRPr lang="en-US" sz="735" dirty="0">
              <a:solidFill>
                <a:prstClr val="black"/>
              </a:solidFill>
              <a:latin typeface="Times New Roman" panose="02020603050405020304" pitchFamily="18" charset="0"/>
              <a:cs typeface="Times New Roman" panose="02020603050405020304" pitchFamily="18" charset="0"/>
            </a:endParaRPr>
          </a:p>
        </p:txBody>
      </p:sp>
      <p:sp>
        <p:nvSpPr>
          <p:cNvPr id="41" name="Text 39"/>
          <p:cNvSpPr/>
          <p:nvPr/>
        </p:nvSpPr>
        <p:spPr>
          <a:xfrm>
            <a:off x="5356098" y="2201418"/>
            <a:ext cx="1220724" cy="137160"/>
          </a:xfrm>
          <a:prstGeom prst="rect">
            <a:avLst/>
          </a:prstGeom>
          <a:noFill/>
          <a:ln/>
        </p:spPr>
        <p:txBody>
          <a:bodyPr wrap="square" lIns="0" tIns="0" rIns="0" bIns="0" rtlCol="0" anchor="ctr"/>
          <a:lstStyle/>
          <a:p>
            <a:pPr defTabSz="685800"/>
            <a:r>
              <a:rPr lang="en-US" sz="1125" b="1" dirty="0">
                <a:solidFill>
                  <a:srgbClr val="183B63"/>
                </a:solidFill>
                <a:latin typeface="Times New Roman" panose="02020603050405020304" pitchFamily="18" charset="0"/>
                <a:cs typeface="Times New Roman" panose="02020603050405020304" pitchFamily="18" charset="0"/>
              </a:rPr>
              <a:t>Face recognition</a:t>
            </a:r>
            <a:endParaRPr lang="en-US" sz="1125" dirty="0">
              <a:solidFill>
                <a:prstClr val="black"/>
              </a:solidFill>
              <a:latin typeface="Times New Roman" panose="02020603050405020304" pitchFamily="18" charset="0"/>
              <a:cs typeface="Times New Roman" panose="02020603050405020304" pitchFamily="18" charset="0"/>
            </a:endParaRPr>
          </a:p>
        </p:txBody>
      </p:sp>
      <p:sp>
        <p:nvSpPr>
          <p:cNvPr id="42" name="Text 40"/>
          <p:cNvSpPr/>
          <p:nvPr/>
        </p:nvSpPr>
        <p:spPr>
          <a:xfrm>
            <a:off x="4889754" y="2626614"/>
            <a:ext cx="1687068" cy="178308"/>
          </a:xfrm>
          <a:prstGeom prst="rect">
            <a:avLst/>
          </a:prstGeom>
          <a:noFill/>
          <a:ln/>
        </p:spPr>
        <p:txBody>
          <a:bodyPr wrap="square" lIns="0" tIns="0" rIns="0" bIns="0" rtlCol="0" anchor="ctr"/>
          <a:lstStyle/>
          <a:p>
            <a:pPr defTabSz="685800"/>
            <a:r>
              <a:rPr lang="en-US" sz="690" b="1" dirty="0">
                <a:solidFill>
                  <a:srgbClr val="2864DC"/>
                </a:solidFill>
                <a:latin typeface="Times New Roman" panose="02020603050405020304" pitchFamily="18" charset="0"/>
                <a:cs typeface="Times New Roman" panose="02020603050405020304" pitchFamily="18" charset="0"/>
              </a:rPr>
              <a:t>Used for selfie checks, account opening and passwordless access</a:t>
            </a:r>
            <a:endParaRPr lang="en-US" sz="690" dirty="0">
              <a:solidFill>
                <a:prstClr val="black"/>
              </a:solidFill>
              <a:latin typeface="Times New Roman" panose="02020603050405020304" pitchFamily="18" charset="0"/>
              <a:cs typeface="Times New Roman" panose="02020603050405020304" pitchFamily="18" charset="0"/>
            </a:endParaRPr>
          </a:p>
        </p:txBody>
      </p:sp>
      <p:sp>
        <p:nvSpPr>
          <p:cNvPr id="43" name="Text 41"/>
          <p:cNvSpPr/>
          <p:nvPr/>
        </p:nvSpPr>
        <p:spPr>
          <a:xfrm>
            <a:off x="4889754" y="2832354"/>
            <a:ext cx="1687068" cy="274320"/>
          </a:xfrm>
          <a:prstGeom prst="rect">
            <a:avLst/>
          </a:prstGeom>
          <a:noFill/>
          <a:ln/>
        </p:spPr>
        <p:txBody>
          <a:bodyPr wrap="square" lIns="0" tIns="0" rIns="0" bIns="0" rtlCol="0" anchor="ctr"/>
          <a:lstStyle/>
          <a:p>
            <a:pPr defTabSz="685800"/>
            <a:r>
              <a:rPr lang="en-US" sz="660" dirty="0">
                <a:solidFill>
                  <a:srgbClr val="4D5966"/>
                </a:solidFill>
                <a:latin typeface="Times New Roman" panose="02020603050405020304" pitchFamily="18" charset="0"/>
                <a:cs typeface="Times New Roman" panose="02020603050405020304" pitchFamily="18" charset="0"/>
              </a:rPr>
              <a:t>Usually paired with liveness detection to resist spoofing.</a:t>
            </a:r>
            <a:endParaRPr lang="en-US" sz="660" dirty="0">
              <a:solidFill>
                <a:prstClr val="black"/>
              </a:solidFill>
              <a:latin typeface="Times New Roman" panose="02020603050405020304" pitchFamily="18" charset="0"/>
              <a:cs typeface="Times New Roman" panose="02020603050405020304" pitchFamily="18" charset="0"/>
            </a:endParaRPr>
          </a:p>
        </p:txBody>
      </p:sp>
      <p:sp>
        <p:nvSpPr>
          <p:cNvPr id="44" name="Shape 42"/>
          <p:cNvSpPr/>
          <p:nvPr/>
        </p:nvSpPr>
        <p:spPr>
          <a:xfrm>
            <a:off x="6789420" y="2091690"/>
            <a:ext cx="1933956" cy="1014984"/>
          </a:xfrm>
          <a:prstGeom prst="roundRect">
            <a:avLst>
              <a:gd name="adj" fmla="val 8108"/>
            </a:avLst>
          </a:prstGeom>
          <a:solidFill>
            <a:srgbClr val="F2E8FF"/>
          </a:solidFill>
          <a:ln w="15240">
            <a:solidFill>
              <a:srgbClr val="7A41D8"/>
            </a:solidFill>
            <a:prstDash val="solid"/>
          </a:ln>
          <a:effectLst>
            <a:outerShdw blurRad="17780" dist="7620" dir="2700000" algn="bl" rotWithShape="0">
              <a:srgbClr val="000000">
                <a:alpha val="12000"/>
              </a:srgbClr>
            </a:outerShdw>
          </a:effectLst>
        </p:spPr>
      </p:sp>
      <p:sp>
        <p:nvSpPr>
          <p:cNvPr id="45" name="Shape 43"/>
          <p:cNvSpPr/>
          <p:nvPr/>
        </p:nvSpPr>
        <p:spPr>
          <a:xfrm>
            <a:off x="6912864" y="2201418"/>
            <a:ext cx="384048" cy="384048"/>
          </a:xfrm>
          <a:prstGeom prst="roundRect">
            <a:avLst>
              <a:gd name="adj" fmla="val 50000"/>
            </a:avLst>
          </a:prstGeom>
          <a:solidFill>
            <a:srgbClr val="7A41D8"/>
          </a:solidFill>
          <a:ln w="12700">
            <a:solidFill>
              <a:srgbClr val="7A41D8"/>
            </a:solidFill>
            <a:prstDash val="solid"/>
          </a:ln>
        </p:spPr>
      </p:sp>
      <p:sp>
        <p:nvSpPr>
          <p:cNvPr id="46" name="Text 44"/>
          <p:cNvSpPr/>
          <p:nvPr/>
        </p:nvSpPr>
        <p:spPr>
          <a:xfrm>
            <a:off x="6954012" y="2269998"/>
            <a:ext cx="301752" cy="96012"/>
          </a:xfrm>
          <a:prstGeom prst="rect">
            <a:avLst/>
          </a:prstGeom>
          <a:noFill/>
          <a:ln/>
        </p:spPr>
        <p:txBody>
          <a:bodyPr wrap="square" lIns="0" tIns="0" rIns="0" bIns="0" rtlCol="0" anchor="ctr"/>
          <a:lstStyle/>
          <a:p>
            <a:pPr algn="ctr" defTabSz="685800"/>
            <a:r>
              <a:rPr lang="en-US" sz="735" b="1" dirty="0">
                <a:solidFill>
                  <a:srgbClr val="FFFFFF"/>
                </a:solidFill>
                <a:latin typeface="Times New Roman" panose="02020603050405020304" pitchFamily="18" charset="0"/>
                <a:cs typeface="Times New Roman" panose="02020603050405020304" pitchFamily="18" charset="0"/>
              </a:rPr>
              <a:t>VB</a:t>
            </a:r>
            <a:endParaRPr lang="en-US" sz="735" dirty="0">
              <a:solidFill>
                <a:prstClr val="black"/>
              </a:solidFill>
              <a:latin typeface="Times New Roman" panose="02020603050405020304" pitchFamily="18" charset="0"/>
              <a:cs typeface="Times New Roman" panose="02020603050405020304" pitchFamily="18" charset="0"/>
            </a:endParaRPr>
          </a:p>
        </p:txBody>
      </p:sp>
      <p:sp>
        <p:nvSpPr>
          <p:cNvPr id="47" name="Text 45"/>
          <p:cNvSpPr/>
          <p:nvPr/>
        </p:nvSpPr>
        <p:spPr>
          <a:xfrm>
            <a:off x="7379208" y="2201418"/>
            <a:ext cx="1220724" cy="137160"/>
          </a:xfrm>
          <a:prstGeom prst="rect">
            <a:avLst/>
          </a:prstGeom>
          <a:noFill/>
          <a:ln/>
        </p:spPr>
        <p:txBody>
          <a:bodyPr wrap="square" lIns="0" tIns="0" rIns="0" bIns="0" rtlCol="0" anchor="ctr"/>
          <a:lstStyle/>
          <a:p>
            <a:pPr defTabSz="685800"/>
            <a:r>
              <a:rPr lang="en-US" sz="1125" b="1" dirty="0">
                <a:solidFill>
                  <a:srgbClr val="183B63"/>
                </a:solidFill>
                <a:latin typeface="Times New Roman" panose="02020603050405020304" pitchFamily="18" charset="0"/>
                <a:cs typeface="Times New Roman" panose="02020603050405020304" pitchFamily="18" charset="0"/>
              </a:rPr>
              <a:t>Voice biometrics</a:t>
            </a:r>
            <a:endParaRPr lang="en-US" sz="1125" dirty="0">
              <a:solidFill>
                <a:prstClr val="black"/>
              </a:solidFill>
              <a:latin typeface="Times New Roman" panose="02020603050405020304" pitchFamily="18" charset="0"/>
              <a:cs typeface="Times New Roman" panose="02020603050405020304" pitchFamily="18" charset="0"/>
            </a:endParaRPr>
          </a:p>
        </p:txBody>
      </p:sp>
      <p:sp>
        <p:nvSpPr>
          <p:cNvPr id="48" name="Text 46"/>
          <p:cNvSpPr/>
          <p:nvPr/>
        </p:nvSpPr>
        <p:spPr>
          <a:xfrm>
            <a:off x="6912864" y="2626614"/>
            <a:ext cx="1687068" cy="178308"/>
          </a:xfrm>
          <a:prstGeom prst="rect">
            <a:avLst/>
          </a:prstGeom>
          <a:noFill/>
          <a:ln/>
        </p:spPr>
        <p:txBody>
          <a:bodyPr wrap="square" lIns="0" tIns="0" rIns="0" bIns="0" rtlCol="0" anchor="ctr"/>
          <a:lstStyle/>
          <a:p>
            <a:pPr defTabSz="685800"/>
            <a:r>
              <a:rPr lang="en-US" sz="690" b="1" dirty="0">
                <a:solidFill>
                  <a:srgbClr val="7A41D8"/>
                </a:solidFill>
                <a:latin typeface="Times New Roman" panose="02020603050405020304" pitchFamily="18" charset="0"/>
                <a:cs typeface="Times New Roman" panose="02020603050405020304" pitchFamily="18" charset="0"/>
              </a:rPr>
              <a:t>Popular in call centers and phone-based authentication</a:t>
            </a:r>
            <a:endParaRPr lang="en-US" sz="690" dirty="0">
              <a:solidFill>
                <a:prstClr val="black"/>
              </a:solidFill>
              <a:latin typeface="Times New Roman" panose="02020603050405020304" pitchFamily="18" charset="0"/>
              <a:cs typeface="Times New Roman" panose="02020603050405020304" pitchFamily="18" charset="0"/>
            </a:endParaRPr>
          </a:p>
        </p:txBody>
      </p:sp>
      <p:sp>
        <p:nvSpPr>
          <p:cNvPr id="49" name="Text 47"/>
          <p:cNvSpPr/>
          <p:nvPr/>
        </p:nvSpPr>
        <p:spPr>
          <a:xfrm>
            <a:off x="6912864" y="2832354"/>
            <a:ext cx="1687068" cy="274320"/>
          </a:xfrm>
          <a:prstGeom prst="rect">
            <a:avLst/>
          </a:prstGeom>
          <a:noFill/>
          <a:ln/>
        </p:spPr>
        <p:txBody>
          <a:bodyPr wrap="square" lIns="0" tIns="0" rIns="0" bIns="0" rtlCol="0" anchor="ctr"/>
          <a:lstStyle/>
          <a:p>
            <a:pPr defTabSz="685800"/>
            <a:r>
              <a:rPr lang="en-US" sz="660" dirty="0">
                <a:solidFill>
                  <a:srgbClr val="4D5966"/>
                </a:solidFill>
                <a:latin typeface="Times New Roman" panose="02020603050405020304" pitchFamily="18" charset="0"/>
                <a:cs typeface="Times New Roman" panose="02020603050405020304" pitchFamily="18" charset="0"/>
              </a:rPr>
              <a:t>Lets customers authenticate hands-free while speaking naturally.</a:t>
            </a:r>
            <a:endParaRPr lang="en-US" sz="660" dirty="0">
              <a:solidFill>
                <a:prstClr val="black"/>
              </a:solidFill>
              <a:latin typeface="Times New Roman" panose="02020603050405020304" pitchFamily="18" charset="0"/>
              <a:cs typeface="Times New Roman" panose="02020603050405020304" pitchFamily="18" charset="0"/>
            </a:endParaRPr>
          </a:p>
        </p:txBody>
      </p:sp>
      <p:sp>
        <p:nvSpPr>
          <p:cNvPr id="50" name="Shape 48"/>
          <p:cNvSpPr/>
          <p:nvPr/>
        </p:nvSpPr>
        <p:spPr>
          <a:xfrm>
            <a:off x="2743200" y="3271266"/>
            <a:ext cx="2948940" cy="1179576"/>
          </a:xfrm>
          <a:prstGeom prst="roundRect">
            <a:avLst>
              <a:gd name="adj" fmla="val 6977"/>
            </a:avLst>
          </a:prstGeom>
          <a:solidFill>
            <a:srgbClr val="FFF2D9"/>
          </a:solidFill>
          <a:ln w="15240">
            <a:solidFill>
              <a:srgbClr val="E19000"/>
            </a:solidFill>
            <a:prstDash val="solid"/>
          </a:ln>
          <a:effectLst>
            <a:outerShdw blurRad="17780" dist="7620" dir="2700000" algn="bl" rotWithShape="0">
              <a:srgbClr val="000000">
                <a:alpha val="12000"/>
              </a:srgbClr>
            </a:outerShdw>
          </a:effectLst>
        </p:spPr>
      </p:sp>
      <p:sp>
        <p:nvSpPr>
          <p:cNvPr id="51" name="Shape 49"/>
          <p:cNvSpPr/>
          <p:nvPr/>
        </p:nvSpPr>
        <p:spPr>
          <a:xfrm>
            <a:off x="2866644" y="3380994"/>
            <a:ext cx="384048" cy="384048"/>
          </a:xfrm>
          <a:prstGeom prst="roundRect">
            <a:avLst>
              <a:gd name="adj" fmla="val 50000"/>
            </a:avLst>
          </a:prstGeom>
          <a:solidFill>
            <a:srgbClr val="E19000"/>
          </a:solidFill>
          <a:ln w="12700">
            <a:solidFill>
              <a:srgbClr val="E19000"/>
            </a:solidFill>
            <a:prstDash val="solid"/>
          </a:ln>
        </p:spPr>
      </p:sp>
      <p:sp>
        <p:nvSpPr>
          <p:cNvPr id="52" name="Text 50"/>
          <p:cNvSpPr/>
          <p:nvPr/>
        </p:nvSpPr>
        <p:spPr>
          <a:xfrm>
            <a:off x="2907792" y="3449574"/>
            <a:ext cx="301752" cy="96012"/>
          </a:xfrm>
          <a:prstGeom prst="rect">
            <a:avLst/>
          </a:prstGeom>
          <a:noFill/>
          <a:ln/>
        </p:spPr>
        <p:txBody>
          <a:bodyPr wrap="square" lIns="0" tIns="0" rIns="0" bIns="0" rtlCol="0" anchor="ctr"/>
          <a:lstStyle/>
          <a:p>
            <a:pPr algn="ctr" defTabSz="685800"/>
            <a:r>
              <a:rPr lang="en-US" sz="735" b="1" dirty="0">
                <a:solidFill>
                  <a:srgbClr val="FFFFFF"/>
                </a:solidFill>
                <a:latin typeface="Times New Roman" panose="02020603050405020304" pitchFamily="18" charset="0"/>
                <a:cs typeface="Times New Roman" panose="02020603050405020304" pitchFamily="18" charset="0"/>
              </a:rPr>
              <a:t>BB</a:t>
            </a:r>
            <a:endParaRPr lang="en-US" sz="735" dirty="0">
              <a:solidFill>
                <a:prstClr val="black"/>
              </a:solidFill>
              <a:latin typeface="Times New Roman" panose="02020603050405020304" pitchFamily="18" charset="0"/>
              <a:cs typeface="Times New Roman" panose="02020603050405020304" pitchFamily="18" charset="0"/>
            </a:endParaRPr>
          </a:p>
        </p:txBody>
      </p:sp>
      <p:sp>
        <p:nvSpPr>
          <p:cNvPr id="53" name="Text 51"/>
          <p:cNvSpPr/>
          <p:nvPr/>
        </p:nvSpPr>
        <p:spPr>
          <a:xfrm>
            <a:off x="3332988" y="3380994"/>
            <a:ext cx="2235708" cy="137160"/>
          </a:xfrm>
          <a:prstGeom prst="rect">
            <a:avLst/>
          </a:prstGeom>
          <a:noFill/>
          <a:ln/>
        </p:spPr>
        <p:txBody>
          <a:bodyPr wrap="square" lIns="0" tIns="0" rIns="0" bIns="0" rtlCol="0" anchor="ctr"/>
          <a:lstStyle/>
          <a:p>
            <a:pPr defTabSz="685800"/>
            <a:r>
              <a:rPr lang="en-US" sz="1125" b="1" dirty="0">
                <a:solidFill>
                  <a:srgbClr val="183B63"/>
                </a:solidFill>
                <a:latin typeface="Times New Roman" panose="02020603050405020304" pitchFamily="18" charset="0"/>
                <a:cs typeface="Times New Roman" panose="02020603050405020304" pitchFamily="18" charset="0"/>
              </a:rPr>
              <a:t>Behavioral biometrics</a:t>
            </a:r>
            <a:endParaRPr lang="en-US" sz="1125" dirty="0">
              <a:solidFill>
                <a:prstClr val="black"/>
              </a:solidFill>
              <a:latin typeface="Times New Roman" panose="02020603050405020304" pitchFamily="18" charset="0"/>
              <a:cs typeface="Times New Roman" panose="02020603050405020304" pitchFamily="18" charset="0"/>
            </a:endParaRPr>
          </a:p>
        </p:txBody>
      </p:sp>
      <p:sp>
        <p:nvSpPr>
          <p:cNvPr id="54" name="Text 52"/>
          <p:cNvSpPr/>
          <p:nvPr/>
        </p:nvSpPr>
        <p:spPr>
          <a:xfrm>
            <a:off x="2866644" y="3806190"/>
            <a:ext cx="2702052" cy="178308"/>
          </a:xfrm>
          <a:prstGeom prst="rect">
            <a:avLst/>
          </a:prstGeom>
          <a:noFill/>
          <a:ln/>
        </p:spPr>
        <p:txBody>
          <a:bodyPr wrap="square" lIns="0" tIns="0" rIns="0" bIns="0" rtlCol="0" anchor="ctr"/>
          <a:lstStyle/>
          <a:p>
            <a:pPr defTabSz="685800"/>
            <a:r>
              <a:rPr lang="en-US" sz="690" b="1" dirty="0">
                <a:solidFill>
                  <a:srgbClr val="E19000"/>
                </a:solidFill>
                <a:latin typeface="Times New Roman" panose="02020603050405020304" pitchFamily="18" charset="0"/>
                <a:cs typeface="Times New Roman" panose="02020603050405020304" pitchFamily="18" charset="0"/>
              </a:rPr>
              <a:t>Typing rhythm, swipe speed, device angle, pressure and navigation patterns</a:t>
            </a:r>
            <a:endParaRPr lang="en-US" sz="690" dirty="0">
              <a:solidFill>
                <a:prstClr val="black"/>
              </a:solidFill>
              <a:latin typeface="Times New Roman" panose="02020603050405020304" pitchFamily="18" charset="0"/>
              <a:cs typeface="Times New Roman" panose="02020603050405020304" pitchFamily="18" charset="0"/>
            </a:endParaRPr>
          </a:p>
        </p:txBody>
      </p:sp>
      <p:sp>
        <p:nvSpPr>
          <p:cNvPr id="55" name="Text 53"/>
          <p:cNvSpPr/>
          <p:nvPr/>
        </p:nvSpPr>
        <p:spPr>
          <a:xfrm>
            <a:off x="2866644" y="4011930"/>
            <a:ext cx="2702052" cy="274320"/>
          </a:xfrm>
          <a:prstGeom prst="rect">
            <a:avLst/>
          </a:prstGeom>
          <a:noFill/>
          <a:ln/>
        </p:spPr>
        <p:txBody>
          <a:bodyPr wrap="square" lIns="0" tIns="0" rIns="0" bIns="0" rtlCol="0" anchor="ctr"/>
          <a:lstStyle/>
          <a:p>
            <a:pPr defTabSz="685800"/>
            <a:r>
              <a:rPr lang="en-US" sz="660" dirty="0">
                <a:solidFill>
                  <a:srgbClr val="4D5966"/>
                </a:solidFill>
                <a:latin typeface="Times New Roman" panose="02020603050405020304" pitchFamily="18" charset="0"/>
                <a:cs typeface="Times New Roman" panose="02020603050405020304" pitchFamily="18" charset="0"/>
              </a:rPr>
              <a:t>Excellent for continuous authentication and fraud detection without interrupting the user.</a:t>
            </a:r>
            <a:endParaRPr lang="en-US" sz="660" dirty="0">
              <a:solidFill>
                <a:prstClr val="black"/>
              </a:solidFill>
              <a:latin typeface="Times New Roman" panose="02020603050405020304" pitchFamily="18" charset="0"/>
              <a:cs typeface="Times New Roman" panose="02020603050405020304" pitchFamily="18" charset="0"/>
            </a:endParaRPr>
          </a:p>
        </p:txBody>
      </p:sp>
      <p:sp>
        <p:nvSpPr>
          <p:cNvPr id="56" name="Shape 54"/>
          <p:cNvSpPr/>
          <p:nvPr/>
        </p:nvSpPr>
        <p:spPr>
          <a:xfrm>
            <a:off x="5815584" y="3271266"/>
            <a:ext cx="2907792" cy="1179576"/>
          </a:xfrm>
          <a:prstGeom prst="roundRect">
            <a:avLst>
              <a:gd name="adj" fmla="val 6977"/>
            </a:avLst>
          </a:prstGeom>
          <a:solidFill>
            <a:srgbClr val="FDE7EC"/>
          </a:solidFill>
          <a:ln w="15240">
            <a:solidFill>
              <a:srgbClr val="D6456B"/>
            </a:solidFill>
            <a:prstDash val="solid"/>
          </a:ln>
          <a:effectLst>
            <a:outerShdw blurRad="17780" dist="7620" dir="2700000" algn="bl" rotWithShape="0">
              <a:srgbClr val="000000">
                <a:alpha val="12000"/>
              </a:srgbClr>
            </a:outerShdw>
          </a:effectLst>
        </p:spPr>
      </p:sp>
      <p:sp>
        <p:nvSpPr>
          <p:cNvPr id="57" name="Shape 55"/>
          <p:cNvSpPr/>
          <p:nvPr/>
        </p:nvSpPr>
        <p:spPr>
          <a:xfrm>
            <a:off x="5939028" y="3380994"/>
            <a:ext cx="384048" cy="384048"/>
          </a:xfrm>
          <a:prstGeom prst="roundRect">
            <a:avLst>
              <a:gd name="adj" fmla="val 50000"/>
            </a:avLst>
          </a:prstGeom>
          <a:solidFill>
            <a:srgbClr val="D6456B"/>
          </a:solidFill>
          <a:ln w="12700">
            <a:solidFill>
              <a:srgbClr val="D6456B"/>
            </a:solidFill>
            <a:prstDash val="solid"/>
          </a:ln>
        </p:spPr>
      </p:sp>
      <p:sp>
        <p:nvSpPr>
          <p:cNvPr id="58" name="Text 56"/>
          <p:cNvSpPr/>
          <p:nvPr/>
        </p:nvSpPr>
        <p:spPr>
          <a:xfrm>
            <a:off x="5980176" y="3449574"/>
            <a:ext cx="301752" cy="96012"/>
          </a:xfrm>
          <a:prstGeom prst="rect">
            <a:avLst/>
          </a:prstGeom>
          <a:noFill/>
          <a:ln/>
        </p:spPr>
        <p:txBody>
          <a:bodyPr wrap="square" lIns="0" tIns="0" rIns="0" bIns="0" rtlCol="0" anchor="ctr"/>
          <a:lstStyle/>
          <a:p>
            <a:pPr algn="ctr" defTabSz="685800"/>
            <a:r>
              <a:rPr lang="en-US" sz="735" b="1" dirty="0">
                <a:solidFill>
                  <a:srgbClr val="FFFFFF"/>
                </a:solidFill>
                <a:latin typeface="Times New Roman" panose="02020603050405020304" pitchFamily="18" charset="0"/>
                <a:cs typeface="Times New Roman" panose="02020603050405020304" pitchFamily="18" charset="0"/>
              </a:rPr>
              <a:t>MM</a:t>
            </a:r>
            <a:endParaRPr lang="en-US" sz="735" dirty="0">
              <a:solidFill>
                <a:prstClr val="black"/>
              </a:solidFill>
              <a:latin typeface="Times New Roman" panose="02020603050405020304" pitchFamily="18" charset="0"/>
              <a:cs typeface="Times New Roman" panose="02020603050405020304" pitchFamily="18" charset="0"/>
            </a:endParaRPr>
          </a:p>
        </p:txBody>
      </p:sp>
      <p:sp>
        <p:nvSpPr>
          <p:cNvPr id="59" name="Text 57"/>
          <p:cNvSpPr/>
          <p:nvPr/>
        </p:nvSpPr>
        <p:spPr>
          <a:xfrm>
            <a:off x="6405372" y="3380994"/>
            <a:ext cx="2194560" cy="137160"/>
          </a:xfrm>
          <a:prstGeom prst="rect">
            <a:avLst/>
          </a:prstGeom>
          <a:noFill/>
          <a:ln/>
        </p:spPr>
        <p:txBody>
          <a:bodyPr wrap="square" lIns="0" tIns="0" rIns="0" bIns="0" rtlCol="0" anchor="ctr"/>
          <a:lstStyle/>
          <a:p>
            <a:pPr defTabSz="685800"/>
            <a:r>
              <a:rPr lang="en-US" sz="1125" b="1" dirty="0">
                <a:solidFill>
                  <a:srgbClr val="183B63"/>
                </a:solidFill>
                <a:latin typeface="Times New Roman" panose="02020603050405020304" pitchFamily="18" charset="0"/>
                <a:cs typeface="Times New Roman" panose="02020603050405020304" pitchFamily="18" charset="0"/>
              </a:rPr>
              <a:t>Iris/palm/multimodal</a:t>
            </a:r>
            <a:endParaRPr lang="en-US" sz="1125" dirty="0">
              <a:solidFill>
                <a:prstClr val="black"/>
              </a:solidFill>
              <a:latin typeface="Times New Roman" panose="02020603050405020304" pitchFamily="18" charset="0"/>
              <a:cs typeface="Times New Roman" panose="02020603050405020304" pitchFamily="18" charset="0"/>
            </a:endParaRPr>
          </a:p>
        </p:txBody>
      </p:sp>
      <p:sp>
        <p:nvSpPr>
          <p:cNvPr id="60" name="Text 58"/>
          <p:cNvSpPr/>
          <p:nvPr/>
        </p:nvSpPr>
        <p:spPr>
          <a:xfrm>
            <a:off x="5939028" y="3806190"/>
            <a:ext cx="2660904" cy="178308"/>
          </a:xfrm>
          <a:prstGeom prst="rect">
            <a:avLst/>
          </a:prstGeom>
          <a:noFill/>
          <a:ln/>
        </p:spPr>
        <p:txBody>
          <a:bodyPr wrap="square" lIns="0" tIns="0" rIns="0" bIns="0" rtlCol="0" anchor="ctr"/>
          <a:lstStyle/>
          <a:p>
            <a:pPr defTabSz="685800"/>
            <a:r>
              <a:rPr lang="en-US" sz="690" b="1" dirty="0">
                <a:solidFill>
                  <a:srgbClr val="D6456B"/>
                </a:solidFill>
                <a:latin typeface="Times New Roman" panose="02020603050405020304" pitchFamily="18" charset="0"/>
                <a:cs typeface="Times New Roman" panose="02020603050405020304" pitchFamily="18" charset="0"/>
              </a:rPr>
              <a:t>Higher-assurance or niche use cases</a:t>
            </a:r>
            <a:endParaRPr lang="en-US" sz="690" dirty="0">
              <a:solidFill>
                <a:prstClr val="black"/>
              </a:solidFill>
              <a:latin typeface="Times New Roman" panose="02020603050405020304" pitchFamily="18" charset="0"/>
              <a:cs typeface="Times New Roman" panose="02020603050405020304" pitchFamily="18" charset="0"/>
            </a:endParaRPr>
          </a:p>
        </p:txBody>
      </p:sp>
      <p:sp>
        <p:nvSpPr>
          <p:cNvPr id="61" name="Text 59"/>
          <p:cNvSpPr/>
          <p:nvPr/>
        </p:nvSpPr>
        <p:spPr>
          <a:xfrm>
            <a:off x="5939028" y="4011930"/>
            <a:ext cx="2660904" cy="274320"/>
          </a:xfrm>
          <a:prstGeom prst="rect">
            <a:avLst/>
          </a:prstGeom>
          <a:noFill/>
          <a:ln/>
        </p:spPr>
        <p:txBody>
          <a:bodyPr wrap="square" lIns="0" tIns="0" rIns="0" bIns="0" rtlCol="0" anchor="ctr"/>
          <a:lstStyle/>
          <a:p>
            <a:pPr defTabSz="685800"/>
            <a:r>
              <a:rPr lang="en-US" sz="660" dirty="0">
                <a:solidFill>
                  <a:srgbClr val="4D5966"/>
                </a:solidFill>
                <a:latin typeface="Times New Roman" panose="02020603050405020304" pitchFamily="18" charset="0"/>
                <a:cs typeface="Times New Roman" panose="02020603050405020304" pitchFamily="18" charset="0"/>
              </a:rPr>
              <a:t>Combining two or more signals raises confidence for high-risk actions.</a:t>
            </a:r>
            <a:endParaRPr lang="en-US" sz="660" dirty="0">
              <a:solidFill>
                <a:prstClr val="black"/>
              </a:solidFill>
              <a:latin typeface="Times New Roman" panose="02020603050405020304" pitchFamily="18" charset="0"/>
              <a:cs typeface="Times New Roman" panose="02020603050405020304" pitchFamily="18" charset="0"/>
            </a:endParaRPr>
          </a:p>
        </p:txBody>
      </p:sp>
      <p:sp>
        <p:nvSpPr>
          <p:cNvPr id="62" name="Shape 60"/>
          <p:cNvSpPr/>
          <p:nvPr/>
        </p:nvSpPr>
        <p:spPr>
          <a:xfrm>
            <a:off x="2743200" y="4711446"/>
            <a:ext cx="5980176" cy="699516"/>
          </a:xfrm>
          <a:prstGeom prst="roundRect">
            <a:avLst>
              <a:gd name="adj" fmla="val 11765"/>
            </a:avLst>
          </a:prstGeom>
          <a:solidFill>
            <a:srgbClr val="123B73"/>
          </a:solidFill>
          <a:ln w="12700">
            <a:solidFill>
              <a:srgbClr val="123B73"/>
            </a:solidFill>
            <a:prstDash val="solid"/>
          </a:ln>
        </p:spPr>
      </p:sp>
      <p:sp>
        <p:nvSpPr>
          <p:cNvPr id="63" name="Text 61"/>
          <p:cNvSpPr/>
          <p:nvPr/>
        </p:nvSpPr>
        <p:spPr>
          <a:xfrm>
            <a:off x="2935224" y="4862322"/>
            <a:ext cx="994410" cy="123444"/>
          </a:xfrm>
          <a:prstGeom prst="rect">
            <a:avLst/>
          </a:prstGeom>
          <a:noFill/>
          <a:ln/>
        </p:spPr>
        <p:txBody>
          <a:bodyPr wrap="square" lIns="0" tIns="0" rIns="0" bIns="0" rtlCol="0" anchor="ctr"/>
          <a:lstStyle/>
          <a:p>
            <a:pPr defTabSz="685800"/>
            <a:r>
              <a:rPr lang="en-US" sz="1088" b="1" dirty="0">
                <a:solidFill>
                  <a:srgbClr val="FFFFFF"/>
                </a:solidFill>
                <a:latin typeface="Times New Roman" panose="02020603050405020304" pitchFamily="18" charset="0"/>
                <a:cs typeface="Times New Roman" panose="02020603050405020304" pitchFamily="18" charset="0"/>
              </a:rPr>
              <a:t>Why fintech adopts them</a:t>
            </a:r>
            <a:endParaRPr lang="en-US" sz="1088" dirty="0">
              <a:solidFill>
                <a:prstClr val="black"/>
              </a:solidFill>
              <a:latin typeface="Times New Roman" panose="02020603050405020304" pitchFamily="18" charset="0"/>
              <a:cs typeface="Times New Roman" panose="02020603050405020304" pitchFamily="18" charset="0"/>
            </a:endParaRPr>
          </a:p>
        </p:txBody>
      </p:sp>
      <p:sp>
        <p:nvSpPr>
          <p:cNvPr id="64" name="Text 62"/>
          <p:cNvSpPr/>
          <p:nvPr/>
        </p:nvSpPr>
        <p:spPr>
          <a:xfrm>
            <a:off x="4059936" y="4834890"/>
            <a:ext cx="4354830" cy="233172"/>
          </a:xfrm>
          <a:prstGeom prst="rect">
            <a:avLst/>
          </a:prstGeom>
          <a:noFill/>
          <a:ln/>
        </p:spPr>
        <p:txBody>
          <a:bodyPr wrap="square" lIns="0" tIns="0" rIns="0" bIns="0" rtlCol="0" anchor="ctr"/>
          <a:lstStyle/>
          <a:p>
            <a:pPr defTabSz="685800"/>
            <a:r>
              <a:rPr lang="en-US" sz="690" dirty="0">
                <a:solidFill>
                  <a:srgbClr val="E7F0FF"/>
                </a:solidFill>
                <a:latin typeface="Times New Roman" panose="02020603050405020304" pitchFamily="18" charset="0"/>
                <a:cs typeface="Times New Roman" panose="02020603050405020304" pitchFamily="18" charset="0"/>
              </a:rPr>
              <a:t>• Faster onboarding  • Fewer passwords  • Better user experience  • Step-up security  • Lower fraud when combined with liveness, device binding and risk scoring</a:t>
            </a:r>
            <a:endParaRPr lang="en-US" sz="690" dirty="0">
              <a:solidFill>
                <a:prstClr val="black"/>
              </a:solidFill>
              <a:latin typeface="Times New Roman" panose="02020603050405020304" pitchFamily="18" charset="0"/>
              <a:cs typeface="Times New Roman" panose="02020603050405020304" pitchFamily="18" charset="0"/>
            </a:endParaRPr>
          </a:p>
        </p:txBody>
      </p:sp>
      <p:sp>
        <p:nvSpPr>
          <p:cNvPr id="65" name="Text 63"/>
          <p:cNvSpPr/>
          <p:nvPr/>
        </p:nvSpPr>
        <p:spPr>
          <a:xfrm>
            <a:off x="2935224" y="5136642"/>
            <a:ext cx="5541264" cy="123444"/>
          </a:xfrm>
          <a:prstGeom prst="rect">
            <a:avLst/>
          </a:prstGeom>
          <a:noFill/>
          <a:ln/>
        </p:spPr>
        <p:txBody>
          <a:bodyPr wrap="square" lIns="0" tIns="0" rIns="0" bIns="0" rtlCol="0" anchor="ctr"/>
          <a:lstStyle/>
          <a:p>
            <a:pPr defTabSz="685800"/>
            <a:r>
              <a:rPr lang="en-US" sz="660" i="1" dirty="0">
                <a:solidFill>
                  <a:srgbClr val="BDD6FF"/>
                </a:solidFill>
                <a:latin typeface="Times New Roman" panose="02020603050405020304" pitchFamily="18" charset="0"/>
                <a:cs typeface="Times New Roman" panose="02020603050405020304" pitchFamily="18" charset="0"/>
              </a:rPr>
              <a:t>Best practice: biometrics are usually one layer in a broader security stack, not a stand-alone control.</a:t>
            </a:r>
            <a:endParaRPr lang="en-US" sz="66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2647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 Simplifying procedures</a:t>
            </a:r>
            <a:endParaRPr lang="en-GB" dirty="0"/>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bright="29000" contrast="-57000"/>
                    </a14:imgEffect>
                  </a14:imgLayer>
                </a14:imgProps>
              </a:ext>
            </a:extLst>
          </a:blip>
          <a:stretch>
            <a:fillRect/>
          </a:stretch>
        </p:blipFill>
        <p:spPr>
          <a:xfrm>
            <a:off x="0" y="1597192"/>
            <a:ext cx="3028950" cy="5260808"/>
          </a:xfrm>
          <a:prstGeom prst="rect">
            <a:avLst/>
          </a:prstGeom>
          <a:noFill/>
        </p:spPr>
      </p:pic>
      <p:pic>
        <p:nvPicPr>
          <p:cNvPr id="10" name="Picture 9"/>
          <p:cNvPicPr>
            <a:picLocks noChangeAspect="1"/>
          </p:cNvPicPr>
          <p:nvPr/>
        </p:nvPicPr>
        <p:blipFill>
          <a:blip r:embed="rId4"/>
          <a:stretch>
            <a:fillRect/>
          </a:stretch>
        </p:blipFill>
        <p:spPr>
          <a:xfrm>
            <a:off x="3067050" y="1838325"/>
            <a:ext cx="6076950" cy="4562475"/>
          </a:xfrm>
          <a:prstGeom prst="rect">
            <a:avLst/>
          </a:prstGeom>
        </p:spPr>
      </p:pic>
    </p:spTree>
    <p:extLst>
      <p:ext uri="{BB962C8B-B14F-4D97-AF65-F5344CB8AC3E}">
        <p14:creationId xmlns:p14="http://schemas.microsoft.com/office/powerpoint/2010/main" val="22561133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4F7FB"/>
        </a:solidFill>
        <a:effectLst/>
      </p:bgPr>
    </p:bg>
    <p:spTree>
      <p:nvGrpSpPr>
        <p:cNvPr id="1" name=""/>
        <p:cNvGrpSpPr/>
        <p:nvPr/>
      </p:nvGrpSpPr>
      <p:grpSpPr>
        <a:xfrm>
          <a:off x="0" y="0"/>
          <a:ext cx="0" cy="0"/>
          <a:chOff x="0" y="0"/>
          <a:chExt cx="0" cy="0"/>
        </a:xfrm>
      </p:grpSpPr>
      <p:sp>
        <p:nvSpPr>
          <p:cNvPr id="2" name="Shape 0"/>
          <p:cNvSpPr/>
          <p:nvPr/>
        </p:nvSpPr>
        <p:spPr>
          <a:xfrm>
            <a:off x="1" y="857250"/>
            <a:ext cx="9143771" cy="246888"/>
          </a:xfrm>
          <a:prstGeom prst="rect">
            <a:avLst/>
          </a:prstGeom>
          <a:solidFill>
            <a:srgbClr val="0F6CBD"/>
          </a:solidFill>
          <a:ln w="12700">
            <a:solidFill>
              <a:srgbClr val="0F6CBD"/>
            </a:solidFill>
            <a:prstDash val="solid"/>
          </a:ln>
        </p:spPr>
      </p:sp>
      <p:sp>
        <p:nvSpPr>
          <p:cNvPr id="3" name="Shape 1"/>
          <p:cNvSpPr/>
          <p:nvPr/>
        </p:nvSpPr>
        <p:spPr>
          <a:xfrm>
            <a:off x="7338061" y="857250"/>
            <a:ext cx="1805711" cy="246888"/>
          </a:xfrm>
          <a:prstGeom prst="rect">
            <a:avLst/>
          </a:prstGeom>
          <a:solidFill>
            <a:srgbClr val="32B86C"/>
          </a:solidFill>
          <a:ln w="12700">
            <a:solidFill>
              <a:srgbClr val="32B86C"/>
            </a:solidFill>
            <a:prstDash val="solid"/>
          </a:ln>
        </p:spPr>
      </p:sp>
      <p:sp>
        <p:nvSpPr>
          <p:cNvPr id="4" name="Text 2"/>
          <p:cNvSpPr/>
          <p:nvPr/>
        </p:nvSpPr>
        <p:spPr>
          <a:xfrm>
            <a:off x="377190" y="1213866"/>
            <a:ext cx="4800600" cy="308610"/>
          </a:xfrm>
          <a:prstGeom prst="rect">
            <a:avLst/>
          </a:prstGeom>
          <a:noFill/>
          <a:ln/>
        </p:spPr>
        <p:txBody>
          <a:bodyPr wrap="square" lIns="0" tIns="0" rIns="0" bIns="0" rtlCol="0" anchor="ctr"/>
          <a:lstStyle/>
          <a:p>
            <a:pPr defTabSz="685800"/>
            <a:r>
              <a:rPr lang="en-US" b="1" dirty="0">
                <a:solidFill>
                  <a:srgbClr val="12324B"/>
                </a:solidFill>
                <a:latin typeface="Aptos Display" pitchFamily="34" charset="0"/>
                <a:ea typeface="Aptos Display" pitchFamily="34" charset="-122"/>
                <a:cs typeface="Aptos Display" pitchFamily="34" charset="-120"/>
              </a:rPr>
              <a:t>Fintech Simplifying Procedures</a:t>
            </a:r>
            <a:endParaRPr lang="en-US" dirty="0">
              <a:solidFill>
                <a:prstClr val="black"/>
              </a:solidFill>
            </a:endParaRPr>
          </a:p>
        </p:txBody>
      </p:sp>
      <p:sp>
        <p:nvSpPr>
          <p:cNvPr id="5" name="Text 3"/>
          <p:cNvSpPr/>
          <p:nvPr/>
        </p:nvSpPr>
        <p:spPr>
          <a:xfrm>
            <a:off x="377190" y="1529334"/>
            <a:ext cx="5417820" cy="233172"/>
          </a:xfrm>
          <a:prstGeom prst="rect">
            <a:avLst/>
          </a:prstGeom>
          <a:noFill/>
          <a:ln/>
        </p:spPr>
        <p:txBody>
          <a:bodyPr wrap="square" lIns="0" tIns="0" rIns="0" bIns="0" rtlCol="0" anchor="ctr"/>
          <a:lstStyle/>
          <a:p>
            <a:pPr defTabSz="685800"/>
            <a:r>
              <a:rPr lang="en-US" sz="788" dirty="0">
                <a:solidFill>
                  <a:srgbClr val="48657A"/>
                </a:solidFill>
              </a:rPr>
              <a:t>How digital workflows replace manual, fragmented steps with faster and more transparent user journeys</a:t>
            </a:r>
            <a:endParaRPr lang="en-US" sz="788" dirty="0">
              <a:solidFill>
                <a:prstClr val="black"/>
              </a:solidFill>
            </a:endParaRPr>
          </a:p>
        </p:txBody>
      </p:sp>
      <p:sp>
        <p:nvSpPr>
          <p:cNvPr id="6" name="Shape 4"/>
          <p:cNvSpPr/>
          <p:nvPr/>
        </p:nvSpPr>
        <p:spPr>
          <a:xfrm>
            <a:off x="377190" y="1885950"/>
            <a:ext cx="4149090" cy="3326130"/>
          </a:xfrm>
          <a:prstGeom prst="roundRect">
            <a:avLst>
              <a:gd name="adj" fmla="val 2474"/>
            </a:avLst>
          </a:prstGeom>
          <a:solidFill>
            <a:srgbClr val="FFFFFF"/>
          </a:solidFill>
          <a:ln w="12700">
            <a:solidFill>
              <a:srgbClr val="D5E0EA"/>
            </a:solidFill>
            <a:prstDash val="solid"/>
          </a:ln>
          <a:effectLst>
            <a:outerShdw blurRad="19050" dist="12700" dir="2700000" algn="bl" rotWithShape="0">
              <a:srgbClr val="000000">
                <a:alpha val="18000"/>
              </a:srgbClr>
            </a:outerShdw>
          </a:effectLst>
        </p:spPr>
      </p:sp>
      <p:pic>
        <p:nvPicPr>
          <p:cNvPr id="7" name="Image 0" descr="/mnt/data/08f738fa-c2ed-457b-ad1b-c2cda60799cf.png"/>
          <p:cNvPicPr>
            <a:picLocks noChangeAspect="1"/>
          </p:cNvPicPr>
          <p:nvPr/>
        </p:nvPicPr>
        <p:blipFill>
          <a:blip r:embed="rId3"/>
          <a:stretch>
            <a:fillRect/>
          </a:stretch>
        </p:blipFill>
        <p:spPr>
          <a:xfrm>
            <a:off x="514350" y="2414445"/>
            <a:ext cx="3874770" cy="2227993"/>
          </a:xfrm>
          <a:prstGeom prst="rect">
            <a:avLst/>
          </a:prstGeom>
        </p:spPr>
      </p:pic>
      <p:sp>
        <p:nvSpPr>
          <p:cNvPr id="9" name="Shape 6"/>
          <p:cNvSpPr/>
          <p:nvPr/>
        </p:nvSpPr>
        <p:spPr>
          <a:xfrm>
            <a:off x="4697730" y="1885950"/>
            <a:ext cx="4066794" cy="1110996"/>
          </a:xfrm>
          <a:prstGeom prst="roundRect">
            <a:avLst>
              <a:gd name="adj" fmla="val 6173"/>
            </a:avLst>
          </a:prstGeom>
          <a:solidFill>
            <a:srgbClr val="EAF3FB"/>
          </a:solidFill>
          <a:ln w="12700">
            <a:solidFill>
              <a:srgbClr val="C9DCEF"/>
            </a:solidFill>
            <a:prstDash val="solid"/>
          </a:ln>
        </p:spPr>
      </p:sp>
      <p:sp>
        <p:nvSpPr>
          <p:cNvPr id="10" name="Text 7"/>
          <p:cNvSpPr/>
          <p:nvPr/>
        </p:nvSpPr>
        <p:spPr>
          <a:xfrm>
            <a:off x="4855464" y="2023110"/>
            <a:ext cx="1851660" cy="164592"/>
          </a:xfrm>
          <a:prstGeom prst="rect">
            <a:avLst/>
          </a:prstGeom>
          <a:noFill/>
          <a:ln/>
        </p:spPr>
        <p:txBody>
          <a:bodyPr wrap="square" lIns="0" tIns="0" rIns="0" bIns="0" rtlCol="0" anchor="ctr"/>
          <a:lstStyle/>
          <a:p>
            <a:pPr defTabSz="685800"/>
            <a:r>
              <a:rPr lang="en-US" sz="1275" b="1" dirty="0">
                <a:solidFill>
                  <a:srgbClr val="0F6CBD"/>
                </a:solidFill>
              </a:rPr>
              <a:t>What fintech changes</a:t>
            </a:r>
            <a:endParaRPr lang="en-US" sz="1275" dirty="0">
              <a:solidFill>
                <a:prstClr val="black"/>
              </a:solidFill>
            </a:endParaRPr>
          </a:p>
        </p:txBody>
      </p:sp>
      <p:sp>
        <p:nvSpPr>
          <p:cNvPr id="11" name="Text 8"/>
          <p:cNvSpPr/>
          <p:nvPr/>
        </p:nvSpPr>
        <p:spPr>
          <a:xfrm>
            <a:off x="4855464" y="2242566"/>
            <a:ext cx="3703320" cy="754380"/>
          </a:xfrm>
          <a:prstGeom prst="rect">
            <a:avLst/>
          </a:prstGeom>
          <a:noFill/>
          <a:ln/>
        </p:spPr>
        <p:txBody>
          <a:bodyPr wrap="square" lIns="191" tIns="191" rIns="191" bIns="191" rtlCol="0" anchor="t"/>
          <a:lstStyle/>
          <a:p>
            <a:pPr marL="128588" indent="-128588" defTabSz="685800">
              <a:buFont typeface="Arial" panose="020B0604020202020204" pitchFamily="34" charset="0"/>
              <a:buChar char="•"/>
            </a:pPr>
            <a:r>
              <a:rPr lang="en-US" sz="788" b="1" dirty="0">
                <a:solidFill>
                  <a:srgbClr val="18394C"/>
                </a:solidFill>
              </a:rPr>
              <a:t>Moves procedures online</a:t>
            </a:r>
            <a:r>
              <a:rPr lang="en-US" sz="788" dirty="0">
                <a:solidFill>
                  <a:srgbClr val="18394C"/>
                </a:solidFill>
              </a:rPr>
              <a:t> through portals, apps, e-signature, and document upload.</a:t>
            </a:r>
            <a:r>
              <a:rPr lang="en-US" sz="788" b="1" dirty="0">
                <a:solidFill>
                  <a:srgbClr val="18394C"/>
                </a:solidFill>
              </a:rPr>
              <a:t> </a:t>
            </a:r>
            <a:endParaRPr lang="en-US" sz="788" dirty="0">
              <a:solidFill>
                <a:prstClr val="black"/>
              </a:solidFill>
            </a:endParaRPr>
          </a:p>
          <a:p>
            <a:pPr marL="128588" indent="-128588" defTabSz="685800">
              <a:buFont typeface="Arial" panose="020B0604020202020204" pitchFamily="34" charset="0"/>
              <a:buChar char="•"/>
            </a:pPr>
            <a:r>
              <a:rPr lang="en-US" sz="788" b="1" dirty="0">
                <a:solidFill>
                  <a:srgbClr val="18394C"/>
                </a:solidFill>
              </a:rPr>
              <a:t>Maps the real process</a:t>
            </a:r>
            <a:r>
              <a:rPr lang="en-US" sz="788" dirty="0">
                <a:solidFill>
                  <a:srgbClr val="18394C"/>
                </a:solidFill>
              </a:rPr>
              <a:t> to identify the core purpose and remove unnecessary information or approvals.</a:t>
            </a:r>
            <a:endParaRPr lang="en-US" sz="788" dirty="0">
              <a:solidFill>
                <a:prstClr val="black"/>
              </a:solidFill>
            </a:endParaRPr>
          </a:p>
          <a:p>
            <a:pPr marL="128588" indent="-128588" defTabSz="685800">
              <a:buFont typeface="Arial" panose="020B0604020202020204" pitchFamily="34" charset="0"/>
              <a:buChar char="•"/>
            </a:pPr>
            <a:r>
              <a:rPr lang="en-US" sz="788" b="1" dirty="0">
                <a:solidFill>
                  <a:srgbClr val="18394C"/>
                </a:solidFill>
              </a:rPr>
              <a:t>Guides users step by step</a:t>
            </a:r>
            <a:r>
              <a:rPr lang="en-US" sz="788" dirty="0">
                <a:solidFill>
                  <a:srgbClr val="18394C"/>
                </a:solidFill>
              </a:rPr>
              <a:t> instead of relying on repeated branch visits, paper forms, and manual follow-up.</a:t>
            </a:r>
            <a:endParaRPr lang="en-US" sz="788" dirty="0">
              <a:solidFill>
                <a:prstClr val="black"/>
              </a:solidFill>
            </a:endParaRPr>
          </a:p>
        </p:txBody>
      </p:sp>
      <p:sp>
        <p:nvSpPr>
          <p:cNvPr id="12" name="Shape 9"/>
          <p:cNvSpPr/>
          <p:nvPr/>
        </p:nvSpPr>
        <p:spPr>
          <a:xfrm>
            <a:off x="4697730" y="3552444"/>
            <a:ext cx="4066794" cy="1453896"/>
          </a:xfrm>
          <a:prstGeom prst="roundRect">
            <a:avLst>
              <a:gd name="adj" fmla="val 4717"/>
            </a:avLst>
          </a:prstGeom>
          <a:solidFill>
            <a:srgbClr val="EEF9F1"/>
          </a:solidFill>
          <a:ln w="12700">
            <a:solidFill>
              <a:srgbClr val="C9E9D2"/>
            </a:solidFill>
            <a:prstDash val="solid"/>
          </a:ln>
        </p:spPr>
      </p:sp>
      <p:sp>
        <p:nvSpPr>
          <p:cNvPr id="13" name="Text 10"/>
          <p:cNvSpPr/>
          <p:nvPr/>
        </p:nvSpPr>
        <p:spPr>
          <a:xfrm>
            <a:off x="4855464" y="3627882"/>
            <a:ext cx="1508760" cy="164592"/>
          </a:xfrm>
          <a:prstGeom prst="rect">
            <a:avLst/>
          </a:prstGeom>
          <a:noFill/>
          <a:ln/>
        </p:spPr>
        <p:txBody>
          <a:bodyPr wrap="square" lIns="0" tIns="0" rIns="0" bIns="0" rtlCol="0" anchor="ctr"/>
          <a:lstStyle/>
          <a:p>
            <a:pPr defTabSz="685800"/>
            <a:r>
              <a:rPr lang="en-US" sz="1275" b="1" dirty="0">
                <a:solidFill>
                  <a:srgbClr val="22874E"/>
                </a:solidFill>
              </a:rPr>
              <a:t>Main benefits</a:t>
            </a:r>
            <a:endParaRPr lang="en-US" sz="1275" dirty="0">
              <a:solidFill>
                <a:prstClr val="black"/>
              </a:solidFill>
            </a:endParaRPr>
          </a:p>
        </p:txBody>
      </p:sp>
      <p:sp>
        <p:nvSpPr>
          <p:cNvPr id="14" name="Text 11"/>
          <p:cNvSpPr/>
          <p:nvPr/>
        </p:nvSpPr>
        <p:spPr>
          <a:xfrm>
            <a:off x="4855464" y="3922776"/>
            <a:ext cx="3669030" cy="857250"/>
          </a:xfrm>
          <a:prstGeom prst="rect">
            <a:avLst/>
          </a:prstGeom>
          <a:noFill/>
          <a:ln/>
        </p:spPr>
        <p:txBody>
          <a:bodyPr wrap="square" lIns="191" tIns="191" rIns="191" bIns="191" rtlCol="0" anchor="ctr"/>
          <a:lstStyle/>
          <a:p>
            <a:pPr defTabSz="685800"/>
            <a:r>
              <a:rPr lang="en-US" sz="825" dirty="0">
                <a:solidFill>
                  <a:srgbClr val="18394C"/>
                </a:solidFill>
              </a:rPr>
              <a:t>• Faster completion and shorter waiting times
• Lower cost and fewer manual errors
• Clearer status tracking and better transparency
• Better user experience: fewer forms, fewer </a:t>
            </a:r>
            <a:r>
              <a:rPr lang="en-US" sz="825" dirty="0" smtClean="0">
                <a:solidFill>
                  <a:srgbClr val="18394C"/>
                </a:solidFill>
              </a:rPr>
              <a:t>intermediary steps</a:t>
            </a:r>
            <a:r>
              <a:rPr lang="en-US" sz="825" dirty="0">
                <a:solidFill>
                  <a:srgbClr val="18394C"/>
                </a:solidFill>
              </a:rPr>
              <a:t>
• Easier standardization, auditability, and scaling</a:t>
            </a:r>
            <a:endParaRPr lang="en-US" sz="825" dirty="0">
              <a:solidFill>
                <a:prstClr val="black"/>
              </a:solidFill>
            </a:endParaRPr>
          </a:p>
        </p:txBody>
      </p:sp>
      <p:sp>
        <p:nvSpPr>
          <p:cNvPr id="15" name="Shape 12"/>
          <p:cNvSpPr/>
          <p:nvPr/>
        </p:nvSpPr>
        <p:spPr>
          <a:xfrm>
            <a:off x="4697730" y="5218938"/>
            <a:ext cx="4066794" cy="432054"/>
          </a:xfrm>
          <a:prstGeom prst="roundRect">
            <a:avLst>
              <a:gd name="adj" fmla="val 15873"/>
            </a:avLst>
          </a:prstGeom>
          <a:solidFill>
            <a:srgbClr val="12324B"/>
          </a:solidFill>
          <a:ln w="12700">
            <a:solidFill>
              <a:srgbClr val="12324B"/>
            </a:solidFill>
            <a:prstDash val="solid"/>
          </a:ln>
        </p:spPr>
      </p:sp>
      <p:sp>
        <p:nvSpPr>
          <p:cNvPr id="16" name="Text 13"/>
          <p:cNvSpPr/>
          <p:nvPr/>
        </p:nvSpPr>
        <p:spPr>
          <a:xfrm>
            <a:off x="4855464" y="5266944"/>
            <a:ext cx="3737610" cy="301752"/>
          </a:xfrm>
          <a:prstGeom prst="rect">
            <a:avLst/>
          </a:prstGeom>
          <a:noFill/>
          <a:ln/>
        </p:spPr>
        <p:txBody>
          <a:bodyPr wrap="square" lIns="0" tIns="0" rIns="0" bIns="0" rtlCol="0" anchor="ctr"/>
          <a:lstStyle/>
          <a:p>
            <a:pPr defTabSz="685800"/>
            <a:r>
              <a:rPr lang="en-US" sz="840" b="1" dirty="0">
                <a:solidFill>
                  <a:srgbClr val="FFFFFF"/>
                </a:solidFill>
              </a:rPr>
              <a:t>Fintech turns complex procedures into streamlined, digital, and traceable customer experiences.</a:t>
            </a:r>
            <a:endParaRPr lang="en-US" sz="840" dirty="0">
              <a:solidFill>
                <a:prstClr val="black"/>
              </a:solidFill>
            </a:endParaRPr>
          </a:p>
        </p:txBody>
      </p:sp>
    </p:spTree>
    <p:extLst>
      <p:ext uri="{BB962C8B-B14F-4D97-AF65-F5344CB8AC3E}">
        <p14:creationId xmlns:p14="http://schemas.microsoft.com/office/powerpoint/2010/main" val="18207422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 – Digital Banks (</a:t>
            </a:r>
            <a:r>
              <a:rPr lang="en-US" dirty="0" err="1" smtClean="0"/>
              <a:t>neobanks</a:t>
            </a:r>
            <a:r>
              <a:rPr lang="en-US" dirty="0" smtClean="0"/>
              <a:t>)</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447800"/>
            <a:ext cx="7053943" cy="5143500"/>
          </a:xfrm>
          <a:prstGeom prst="rect">
            <a:avLst/>
          </a:prstGeom>
        </p:spPr>
      </p:pic>
    </p:spTree>
    <p:extLst>
      <p:ext uri="{BB962C8B-B14F-4D97-AF65-F5344CB8AC3E}">
        <p14:creationId xmlns:p14="http://schemas.microsoft.com/office/powerpoint/2010/main" val="19042571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11480" y="1076706"/>
            <a:ext cx="8298180" cy="329184"/>
          </a:xfrm>
          <a:prstGeom prst="rect">
            <a:avLst/>
          </a:prstGeom>
          <a:noFill/>
          <a:ln/>
        </p:spPr>
        <p:txBody>
          <a:bodyPr wrap="square" lIns="0" tIns="0" rIns="0" bIns="0" rtlCol="0" anchor="ctr"/>
          <a:lstStyle/>
          <a:p>
            <a:pPr algn="ctr"/>
            <a:r>
              <a:rPr lang="en-US" b="1" dirty="0">
                <a:solidFill>
                  <a:srgbClr val="C97A00"/>
                </a:solidFill>
                <a:latin typeface="Aptos Display" pitchFamily="34" charset="0"/>
                <a:ea typeface="Aptos Display" pitchFamily="34" charset="-122"/>
                <a:cs typeface="Aptos Display" pitchFamily="34" charset="-120"/>
              </a:rPr>
              <a:t>Traditional Banks vs Neobanks</a:t>
            </a:r>
            <a:endParaRPr lang="en-US" dirty="0"/>
          </a:p>
        </p:txBody>
      </p:sp>
      <p:sp>
        <p:nvSpPr>
          <p:cNvPr id="3" name="Text 1"/>
          <p:cNvSpPr/>
          <p:nvPr/>
        </p:nvSpPr>
        <p:spPr>
          <a:xfrm>
            <a:off x="822960" y="1447038"/>
            <a:ext cx="7495794" cy="178308"/>
          </a:xfrm>
          <a:prstGeom prst="rect">
            <a:avLst/>
          </a:prstGeom>
          <a:noFill/>
          <a:ln/>
        </p:spPr>
        <p:txBody>
          <a:bodyPr wrap="square" lIns="0" tIns="0" rIns="0" bIns="0" rtlCol="0" anchor="ctr"/>
          <a:lstStyle/>
          <a:p>
            <a:pPr algn="ctr"/>
            <a:r>
              <a:rPr lang="en-US" sz="788" b="1" dirty="0">
                <a:latin typeface="Aptos" pitchFamily="34" charset="0"/>
                <a:ea typeface="Aptos" pitchFamily="34" charset="-122"/>
                <a:cs typeface="Aptos" pitchFamily="34" charset="-120"/>
              </a:rPr>
              <a:t>Typical differences in service model, costs, and customer experience</a:t>
            </a:r>
            <a:endParaRPr lang="en-US" sz="788" b="1" dirty="0"/>
          </a:p>
        </p:txBody>
      </p:sp>
      <p:sp>
        <p:nvSpPr>
          <p:cNvPr id="4" name="Shape 2"/>
          <p:cNvSpPr/>
          <p:nvPr/>
        </p:nvSpPr>
        <p:spPr>
          <a:xfrm>
            <a:off x="514350" y="1666494"/>
            <a:ext cx="2503170" cy="356616"/>
          </a:xfrm>
          <a:prstGeom prst="roundRect">
            <a:avLst>
              <a:gd name="adj" fmla="val 23077"/>
            </a:avLst>
          </a:prstGeom>
          <a:solidFill>
            <a:srgbClr val="F59E0B"/>
          </a:solidFill>
          <a:ln w="12700">
            <a:solidFill>
              <a:srgbClr val="F59E0B"/>
            </a:solidFill>
            <a:prstDash val="solid"/>
          </a:ln>
          <a:effectLst>
            <a:outerShdw blurRad="12700" dist="6350" dir="2700000" algn="bl" rotWithShape="0">
              <a:srgbClr val="000000">
                <a:alpha val="12000"/>
              </a:srgbClr>
            </a:outerShdw>
          </a:effectLst>
        </p:spPr>
      </p:sp>
      <p:sp>
        <p:nvSpPr>
          <p:cNvPr id="5" name="Text 3"/>
          <p:cNvSpPr/>
          <p:nvPr/>
        </p:nvSpPr>
        <p:spPr>
          <a:xfrm>
            <a:off x="514350" y="1714500"/>
            <a:ext cx="2503170" cy="233172"/>
          </a:xfrm>
          <a:prstGeom prst="rect">
            <a:avLst/>
          </a:prstGeom>
          <a:noFill/>
          <a:ln/>
        </p:spPr>
        <p:txBody>
          <a:bodyPr wrap="square" lIns="0" tIns="0" rIns="0" bIns="0" rtlCol="0" anchor="ctr"/>
          <a:lstStyle/>
          <a:p>
            <a:pPr algn="ctr"/>
            <a:r>
              <a:rPr lang="en-US" sz="1350" b="1" dirty="0">
                <a:solidFill>
                  <a:srgbClr val="FFFFFF"/>
                </a:solidFill>
              </a:rPr>
              <a:t>Traditional bank</a:t>
            </a:r>
            <a:endParaRPr lang="en-US" sz="1350" dirty="0"/>
          </a:p>
        </p:txBody>
      </p:sp>
      <p:sp>
        <p:nvSpPr>
          <p:cNvPr id="6" name="Shape 4"/>
          <p:cNvSpPr/>
          <p:nvPr/>
        </p:nvSpPr>
        <p:spPr>
          <a:xfrm>
            <a:off x="6124194" y="1666494"/>
            <a:ext cx="2503170" cy="356616"/>
          </a:xfrm>
          <a:prstGeom prst="roundRect">
            <a:avLst>
              <a:gd name="adj" fmla="val 23077"/>
            </a:avLst>
          </a:prstGeom>
          <a:solidFill>
            <a:srgbClr val="EA8C00"/>
          </a:solidFill>
          <a:ln w="12700">
            <a:solidFill>
              <a:srgbClr val="EA8C00"/>
            </a:solidFill>
            <a:prstDash val="solid"/>
          </a:ln>
          <a:effectLst>
            <a:outerShdw blurRad="12700" dist="6350" dir="2700000" algn="bl" rotWithShape="0">
              <a:srgbClr val="000000">
                <a:alpha val="12000"/>
              </a:srgbClr>
            </a:outerShdw>
          </a:effectLst>
        </p:spPr>
      </p:sp>
      <p:sp>
        <p:nvSpPr>
          <p:cNvPr id="7" name="Text 5"/>
          <p:cNvSpPr/>
          <p:nvPr/>
        </p:nvSpPr>
        <p:spPr>
          <a:xfrm>
            <a:off x="6124194" y="1714500"/>
            <a:ext cx="2503170" cy="233172"/>
          </a:xfrm>
          <a:prstGeom prst="rect">
            <a:avLst/>
          </a:prstGeom>
          <a:noFill/>
          <a:ln/>
        </p:spPr>
        <p:txBody>
          <a:bodyPr wrap="square" lIns="0" tIns="0" rIns="0" bIns="0" rtlCol="0" anchor="ctr"/>
          <a:lstStyle/>
          <a:p>
            <a:pPr algn="ctr"/>
            <a:r>
              <a:rPr lang="en-US" sz="1350" b="1" dirty="0">
                <a:solidFill>
                  <a:srgbClr val="FFFFFF"/>
                </a:solidFill>
              </a:rPr>
              <a:t>Neobank</a:t>
            </a:r>
            <a:endParaRPr lang="en-US" sz="1350" dirty="0"/>
          </a:p>
        </p:txBody>
      </p:sp>
      <p:sp>
        <p:nvSpPr>
          <p:cNvPr id="8" name="Shape 6"/>
          <p:cNvSpPr/>
          <p:nvPr/>
        </p:nvSpPr>
        <p:spPr>
          <a:xfrm>
            <a:off x="377190" y="2146554"/>
            <a:ext cx="2777490" cy="397764"/>
          </a:xfrm>
          <a:prstGeom prst="roundRect">
            <a:avLst>
              <a:gd name="adj" fmla="val 17241"/>
            </a:avLst>
          </a:prstGeom>
          <a:solidFill>
            <a:srgbClr val="F59E0B"/>
          </a:solidFill>
          <a:ln w="12700">
            <a:solidFill>
              <a:srgbClr val="F59E0B"/>
            </a:solidFill>
            <a:prstDash val="solid"/>
          </a:ln>
        </p:spPr>
      </p:sp>
      <p:sp>
        <p:nvSpPr>
          <p:cNvPr id="9" name="Text 7"/>
          <p:cNvSpPr/>
          <p:nvPr/>
        </p:nvSpPr>
        <p:spPr>
          <a:xfrm>
            <a:off x="534924" y="2194560"/>
            <a:ext cx="2468880" cy="288036"/>
          </a:xfrm>
          <a:prstGeom prst="rect">
            <a:avLst/>
          </a:prstGeom>
          <a:noFill/>
          <a:ln/>
        </p:spPr>
        <p:txBody>
          <a:bodyPr wrap="square" lIns="0" tIns="0" rIns="0" bIns="0" rtlCol="0" anchor="ctr"/>
          <a:lstStyle/>
          <a:p>
            <a:pPr algn="ctr"/>
            <a:r>
              <a:rPr lang="en-US" sz="900" b="1" dirty="0">
                <a:solidFill>
                  <a:srgbClr val="FFFFFF"/>
                </a:solidFill>
              </a:rPr>
              <a:t>Branch-led banking with in-person service</a:t>
            </a:r>
            <a:endParaRPr lang="en-US" sz="900" dirty="0"/>
          </a:p>
        </p:txBody>
      </p:sp>
      <p:sp>
        <p:nvSpPr>
          <p:cNvPr id="10" name="Shape 8"/>
          <p:cNvSpPr/>
          <p:nvPr/>
        </p:nvSpPr>
        <p:spPr>
          <a:xfrm>
            <a:off x="3319272" y="2167128"/>
            <a:ext cx="2503170" cy="356616"/>
          </a:xfrm>
          <a:prstGeom prst="roundRect">
            <a:avLst>
              <a:gd name="adj" fmla="val 15385"/>
            </a:avLst>
          </a:prstGeom>
          <a:solidFill>
            <a:srgbClr val="FDE7BE"/>
          </a:solidFill>
          <a:ln w="12700">
            <a:solidFill>
              <a:srgbClr val="E5E7EB"/>
            </a:solidFill>
            <a:prstDash val="solid"/>
          </a:ln>
        </p:spPr>
      </p:sp>
      <p:sp>
        <p:nvSpPr>
          <p:cNvPr id="11" name="Text 9"/>
          <p:cNvSpPr/>
          <p:nvPr/>
        </p:nvSpPr>
        <p:spPr>
          <a:xfrm>
            <a:off x="3429000" y="2221992"/>
            <a:ext cx="2283714" cy="192024"/>
          </a:xfrm>
          <a:prstGeom prst="rect">
            <a:avLst/>
          </a:prstGeom>
          <a:noFill/>
          <a:ln/>
        </p:spPr>
        <p:txBody>
          <a:bodyPr wrap="square" lIns="0" tIns="0" rIns="0" bIns="0" rtlCol="0" anchor="ctr"/>
          <a:lstStyle/>
          <a:p>
            <a:pPr algn="ctr"/>
            <a:r>
              <a:rPr lang="en-US" sz="863" b="1" dirty="0">
                <a:solidFill>
                  <a:srgbClr val="4B5563"/>
                </a:solidFill>
              </a:rPr>
              <a:t>Service model</a:t>
            </a:r>
            <a:endParaRPr lang="en-US" sz="863" dirty="0"/>
          </a:p>
        </p:txBody>
      </p:sp>
      <p:sp>
        <p:nvSpPr>
          <p:cNvPr id="12" name="Shape 10"/>
          <p:cNvSpPr/>
          <p:nvPr/>
        </p:nvSpPr>
        <p:spPr>
          <a:xfrm>
            <a:off x="5987034" y="2146554"/>
            <a:ext cx="2777490" cy="397764"/>
          </a:xfrm>
          <a:prstGeom prst="roundRect">
            <a:avLst>
              <a:gd name="adj" fmla="val 17241"/>
            </a:avLst>
          </a:prstGeom>
          <a:solidFill>
            <a:srgbClr val="EA8C00"/>
          </a:solidFill>
          <a:ln w="12700">
            <a:solidFill>
              <a:srgbClr val="EA8C00"/>
            </a:solidFill>
            <a:prstDash val="solid"/>
          </a:ln>
        </p:spPr>
      </p:sp>
      <p:sp>
        <p:nvSpPr>
          <p:cNvPr id="13" name="Text 11"/>
          <p:cNvSpPr/>
          <p:nvPr/>
        </p:nvSpPr>
        <p:spPr>
          <a:xfrm>
            <a:off x="6158484" y="2194560"/>
            <a:ext cx="2434590" cy="288036"/>
          </a:xfrm>
          <a:prstGeom prst="rect">
            <a:avLst/>
          </a:prstGeom>
          <a:noFill/>
          <a:ln/>
        </p:spPr>
        <p:txBody>
          <a:bodyPr wrap="square" lIns="0" tIns="0" rIns="0" bIns="0" rtlCol="0" anchor="ctr"/>
          <a:lstStyle/>
          <a:p>
            <a:pPr algn="ctr"/>
            <a:r>
              <a:rPr lang="en-US" sz="900" b="1" dirty="0">
                <a:solidFill>
                  <a:srgbClr val="FFFFFF"/>
                </a:solidFill>
              </a:rPr>
              <a:t>Digital-first web and mobile experience</a:t>
            </a:r>
            <a:endParaRPr lang="en-US" sz="900" dirty="0"/>
          </a:p>
        </p:txBody>
      </p:sp>
      <p:sp>
        <p:nvSpPr>
          <p:cNvPr id="14" name="Shape 12"/>
          <p:cNvSpPr/>
          <p:nvPr/>
        </p:nvSpPr>
        <p:spPr>
          <a:xfrm>
            <a:off x="377190" y="2606040"/>
            <a:ext cx="2777490" cy="397764"/>
          </a:xfrm>
          <a:prstGeom prst="roundRect">
            <a:avLst>
              <a:gd name="adj" fmla="val 17241"/>
            </a:avLst>
          </a:prstGeom>
          <a:solidFill>
            <a:srgbClr val="F59E0B"/>
          </a:solidFill>
          <a:ln w="12700">
            <a:solidFill>
              <a:srgbClr val="F59E0B"/>
            </a:solidFill>
            <a:prstDash val="solid"/>
          </a:ln>
        </p:spPr>
      </p:sp>
      <p:sp>
        <p:nvSpPr>
          <p:cNvPr id="15" name="Text 13"/>
          <p:cNvSpPr/>
          <p:nvPr/>
        </p:nvSpPr>
        <p:spPr>
          <a:xfrm>
            <a:off x="534924" y="2654046"/>
            <a:ext cx="2468880" cy="288036"/>
          </a:xfrm>
          <a:prstGeom prst="rect">
            <a:avLst/>
          </a:prstGeom>
          <a:noFill/>
          <a:ln/>
        </p:spPr>
        <p:txBody>
          <a:bodyPr wrap="square" lIns="0" tIns="0" rIns="0" bIns="0" rtlCol="0" anchor="ctr"/>
          <a:lstStyle/>
          <a:p>
            <a:pPr algn="ctr"/>
            <a:r>
              <a:rPr lang="en-US" sz="900" b="1" dirty="0">
                <a:solidFill>
                  <a:srgbClr val="FFFFFF"/>
                </a:solidFill>
              </a:rPr>
              <a:t>Often long-established institutions</a:t>
            </a:r>
            <a:endParaRPr lang="en-US" sz="900" dirty="0"/>
          </a:p>
        </p:txBody>
      </p:sp>
      <p:sp>
        <p:nvSpPr>
          <p:cNvPr id="16" name="Shape 14"/>
          <p:cNvSpPr/>
          <p:nvPr/>
        </p:nvSpPr>
        <p:spPr>
          <a:xfrm>
            <a:off x="3319272" y="2626614"/>
            <a:ext cx="2503170" cy="356616"/>
          </a:xfrm>
          <a:prstGeom prst="roundRect">
            <a:avLst>
              <a:gd name="adj" fmla="val 15385"/>
            </a:avLst>
          </a:prstGeom>
          <a:solidFill>
            <a:srgbClr val="FDE7BE"/>
          </a:solidFill>
          <a:ln w="12700">
            <a:solidFill>
              <a:srgbClr val="E5E7EB"/>
            </a:solidFill>
            <a:prstDash val="solid"/>
          </a:ln>
        </p:spPr>
      </p:sp>
      <p:sp>
        <p:nvSpPr>
          <p:cNvPr id="17" name="Text 15"/>
          <p:cNvSpPr/>
          <p:nvPr/>
        </p:nvSpPr>
        <p:spPr>
          <a:xfrm>
            <a:off x="3429000" y="2681478"/>
            <a:ext cx="2283714" cy="192024"/>
          </a:xfrm>
          <a:prstGeom prst="rect">
            <a:avLst/>
          </a:prstGeom>
          <a:noFill/>
          <a:ln/>
        </p:spPr>
        <p:txBody>
          <a:bodyPr wrap="square" lIns="0" tIns="0" rIns="0" bIns="0" rtlCol="0" anchor="ctr"/>
          <a:lstStyle/>
          <a:p>
            <a:pPr algn="ctr"/>
            <a:r>
              <a:rPr lang="en-US" sz="863" b="1" dirty="0">
                <a:solidFill>
                  <a:srgbClr val="4B5563"/>
                </a:solidFill>
              </a:rPr>
              <a:t>Market entry</a:t>
            </a:r>
            <a:endParaRPr lang="en-US" sz="863" dirty="0"/>
          </a:p>
        </p:txBody>
      </p:sp>
      <p:sp>
        <p:nvSpPr>
          <p:cNvPr id="18" name="Shape 16"/>
          <p:cNvSpPr/>
          <p:nvPr/>
        </p:nvSpPr>
        <p:spPr>
          <a:xfrm>
            <a:off x="5987034" y="2606040"/>
            <a:ext cx="2777490" cy="397764"/>
          </a:xfrm>
          <a:prstGeom prst="roundRect">
            <a:avLst>
              <a:gd name="adj" fmla="val 17241"/>
            </a:avLst>
          </a:prstGeom>
          <a:solidFill>
            <a:srgbClr val="EA8C00"/>
          </a:solidFill>
          <a:ln w="12700">
            <a:solidFill>
              <a:srgbClr val="EA8C00"/>
            </a:solidFill>
            <a:prstDash val="solid"/>
          </a:ln>
        </p:spPr>
      </p:sp>
      <p:sp>
        <p:nvSpPr>
          <p:cNvPr id="19" name="Text 17"/>
          <p:cNvSpPr/>
          <p:nvPr/>
        </p:nvSpPr>
        <p:spPr>
          <a:xfrm>
            <a:off x="6158484" y="2654046"/>
            <a:ext cx="2434590" cy="288036"/>
          </a:xfrm>
          <a:prstGeom prst="rect">
            <a:avLst/>
          </a:prstGeom>
          <a:noFill/>
          <a:ln/>
        </p:spPr>
        <p:txBody>
          <a:bodyPr wrap="square" lIns="0" tIns="0" rIns="0" bIns="0" rtlCol="0" anchor="ctr"/>
          <a:lstStyle/>
          <a:p>
            <a:pPr algn="ctr"/>
            <a:r>
              <a:rPr lang="en-US" sz="900" b="1" dirty="0">
                <a:solidFill>
                  <a:srgbClr val="FFFFFF"/>
                </a:solidFill>
              </a:rPr>
              <a:t>Usually newer entrants</a:t>
            </a:r>
            <a:endParaRPr lang="en-US" sz="900" dirty="0"/>
          </a:p>
        </p:txBody>
      </p:sp>
      <p:sp>
        <p:nvSpPr>
          <p:cNvPr id="20" name="Shape 18"/>
          <p:cNvSpPr/>
          <p:nvPr/>
        </p:nvSpPr>
        <p:spPr>
          <a:xfrm>
            <a:off x="377190" y="3065526"/>
            <a:ext cx="2777490" cy="397764"/>
          </a:xfrm>
          <a:prstGeom prst="roundRect">
            <a:avLst>
              <a:gd name="adj" fmla="val 17241"/>
            </a:avLst>
          </a:prstGeom>
          <a:solidFill>
            <a:srgbClr val="F59E0B"/>
          </a:solidFill>
          <a:ln w="12700">
            <a:solidFill>
              <a:srgbClr val="F59E0B"/>
            </a:solidFill>
            <a:prstDash val="solid"/>
          </a:ln>
        </p:spPr>
      </p:sp>
      <p:sp>
        <p:nvSpPr>
          <p:cNvPr id="21" name="Text 19"/>
          <p:cNvSpPr/>
          <p:nvPr/>
        </p:nvSpPr>
        <p:spPr>
          <a:xfrm>
            <a:off x="534924" y="3113532"/>
            <a:ext cx="2468880" cy="288036"/>
          </a:xfrm>
          <a:prstGeom prst="rect">
            <a:avLst/>
          </a:prstGeom>
          <a:noFill/>
          <a:ln/>
        </p:spPr>
        <p:txBody>
          <a:bodyPr wrap="square" lIns="0" tIns="0" rIns="0" bIns="0" rtlCol="0" anchor="ctr"/>
          <a:lstStyle/>
          <a:p>
            <a:pPr algn="ctr"/>
            <a:r>
              <a:rPr lang="en-US" sz="900" b="1" dirty="0">
                <a:solidFill>
                  <a:srgbClr val="FFFFFF"/>
                </a:solidFill>
              </a:rPr>
              <a:t>Stable, branch-centered, slower to change</a:t>
            </a:r>
            <a:endParaRPr lang="en-US" sz="900" dirty="0"/>
          </a:p>
        </p:txBody>
      </p:sp>
      <p:sp>
        <p:nvSpPr>
          <p:cNvPr id="22" name="Shape 20"/>
          <p:cNvSpPr/>
          <p:nvPr/>
        </p:nvSpPr>
        <p:spPr>
          <a:xfrm>
            <a:off x="3319272" y="3086100"/>
            <a:ext cx="2503170" cy="356616"/>
          </a:xfrm>
          <a:prstGeom prst="roundRect">
            <a:avLst>
              <a:gd name="adj" fmla="val 15385"/>
            </a:avLst>
          </a:prstGeom>
          <a:solidFill>
            <a:srgbClr val="FDE7BE"/>
          </a:solidFill>
          <a:ln w="12700">
            <a:solidFill>
              <a:srgbClr val="E5E7EB"/>
            </a:solidFill>
            <a:prstDash val="solid"/>
          </a:ln>
        </p:spPr>
      </p:sp>
      <p:sp>
        <p:nvSpPr>
          <p:cNvPr id="23" name="Text 21"/>
          <p:cNvSpPr/>
          <p:nvPr/>
        </p:nvSpPr>
        <p:spPr>
          <a:xfrm>
            <a:off x="3429000" y="3140964"/>
            <a:ext cx="2283714" cy="192024"/>
          </a:xfrm>
          <a:prstGeom prst="rect">
            <a:avLst/>
          </a:prstGeom>
          <a:noFill/>
          <a:ln/>
        </p:spPr>
        <p:txBody>
          <a:bodyPr wrap="square" lIns="0" tIns="0" rIns="0" bIns="0" rtlCol="0" anchor="ctr"/>
          <a:lstStyle/>
          <a:p>
            <a:pPr algn="ctr"/>
            <a:r>
              <a:rPr lang="en-US" sz="863" b="1" dirty="0">
                <a:solidFill>
                  <a:srgbClr val="4B5563"/>
                </a:solidFill>
              </a:rPr>
              <a:t>Customer relationship</a:t>
            </a:r>
            <a:endParaRPr lang="en-US" sz="863" dirty="0"/>
          </a:p>
        </p:txBody>
      </p:sp>
      <p:sp>
        <p:nvSpPr>
          <p:cNvPr id="24" name="Shape 22"/>
          <p:cNvSpPr/>
          <p:nvPr/>
        </p:nvSpPr>
        <p:spPr>
          <a:xfrm>
            <a:off x="5987034" y="3065526"/>
            <a:ext cx="2777490" cy="397764"/>
          </a:xfrm>
          <a:prstGeom prst="roundRect">
            <a:avLst>
              <a:gd name="adj" fmla="val 17241"/>
            </a:avLst>
          </a:prstGeom>
          <a:solidFill>
            <a:srgbClr val="EA8C00"/>
          </a:solidFill>
          <a:ln w="12700">
            <a:solidFill>
              <a:srgbClr val="EA8C00"/>
            </a:solidFill>
            <a:prstDash val="solid"/>
          </a:ln>
        </p:spPr>
      </p:sp>
      <p:sp>
        <p:nvSpPr>
          <p:cNvPr id="25" name="Text 23"/>
          <p:cNvSpPr/>
          <p:nvPr/>
        </p:nvSpPr>
        <p:spPr>
          <a:xfrm>
            <a:off x="6158484" y="3113532"/>
            <a:ext cx="2434590" cy="288036"/>
          </a:xfrm>
          <a:prstGeom prst="rect">
            <a:avLst/>
          </a:prstGeom>
          <a:noFill/>
          <a:ln/>
        </p:spPr>
        <p:txBody>
          <a:bodyPr wrap="square" lIns="0" tIns="0" rIns="0" bIns="0" rtlCol="0" anchor="ctr"/>
          <a:lstStyle/>
          <a:p>
            <a:pPr algn="ctr"/>
            <a:r>
              <a:rPr lang="en-US" sz="900" b="1" dirty="0">
                <a:solidFill>
                  <a:srgbClr val="FFFFFF"/>
                </a:solidFill>
              </a:rPr>
              <a:t>Flexible, app-led, easy to update</a:t>
            </a:r>
            <a:endParaRPr lang="en-US" sz="900" dirty="0"/>
          </a:p>
        </p:txBody>
      </p:sp>
      <p:sp>
        <p:nvSpPr>
          <p:cNvPr id="26" name="Shape 24"/>
          <p:cNvSpPr/>
          <p:nvPr/>
        </p:nvSpPr>
        <p:spPr>
          <a:xfrm>
            <a:off x="377190" y="3525012"/>
            <a:ext cx="2777490" cy="397764"/>
          </a:xfrm>
          <a:prstGeom prst="roundRect">
            <a:avLst>
              <a:gd name="adj" fmla="val 17241"/>
            </a:avLst>
          </a:prstGeom>
          <a:solidFill>
            <a:srgbClr val="F59E0B"/>
          </a:solidFill>
          <a:ln w="12700">
            <a:solidFill>
              <a:srgbClr val="F59E0B"/>
            </a:solidFill>
            <a:prstDash val="solid"/>
          </a:ln>
        </p:spPr>
      </p:sp>
      <p:sp>
        <p:nvSpPr>
          <p:cNvPr id="27" name="Text 25"/>
          <p:cNvSpPr/>
          <p:nvPr/>
        </p:nvSpPr>
        <p:spPr>
          <a:xfrm>
            <a:off x="534924" y="3573018"/>
            <a:ext cx="2468880" cy="288036"/>
          </a:xfrm>
          <a:prstGeom prst="rect">
            <a:avLst/>
          </a:prstGeom>
          <a:noFill/>
          <a:ln/>
        </p:spPr>
        <p:txBody>
          <a:bodyPr wrap="square" lIns="0" tIns="0" rIns="0" bIns="0" rtlCol="0" anchor="ctr"/>
          <a:lstStyle/>
          <a:p>
            <a:pPr algn="ctr"/>
            <a:r>
              <a:rPr lang="en-US" sz="900" b="1" dirty="0">
                <a:solidFill>
                  <a:srgbClr val="FFFFFF"/>
                </a:solidFill>
              </a:rPr>
              <a:t>Branch, phone, and online support</a:t>
            </a:r>
            <a:endParaRPr lang="en-US" sz="900" dirty="0"/>
          </a:p>
        </p:txBody>
      </p:sp>
      <p:sp>
        <p:nvSpPr>
          <p:cNvPr id="28" name="Shape 26"/>
          <p:cNvSpPr/>
          <p:nvPr/>
        </p:nvSpPr>
        <p:spPr>
          <a:xfrm>
            <a:off x="3319272" y="3545586"/>
            <a:ext cx="2503170" cy="356616"/>
          </a:xfrm>
          <a:prstGeom prst="roundRect">
            <a:avLst>
              <a:gd name="adj" fmla="val 15385"/>
            </a:avLst>
          </a:prstGeom>
          <a:solidFill>
            <a:srgbClr val="FDE7BE"/>
          </a:solidFill>
          <a:ln w="12700">
            <a:solidFill>
              <a:srgbClr val="E5E7EB"/>
            </a:solidFill>
            <a:prstDash val="solid"/>
          </a:ln>
        </p:spPr>
      </p:sp>
      <p:sp>
        <p:nvSpPr>
          <p:cNvPr id="29" name="Text 27"/>
          <p:cNvSpPr/>
          <p:nvPr/>
        </p:nvSpPr>
        <p:spPr>
          <a:xfrm>
            <a:off x="3429000" y="3600450"/>
            <a:ext cx="2283714" cy="192024"/>
          </a:xfrm>
          <a:prstGeom prst="rect">
            <a:avLst/>
          </a:prstGeom>
          <a:noFill/>
          <a:ln/>
        </p:spPr>
        <p:txBody>
          <a:bodyPr wrap="square" lIns="0" tIns="0" rIns="0" bIns="0" rtlCol="0" anchor="ctr"/>
          <a:lstStyle/>
          <a:p>
            <a:pPr algn="ctr"/>
            <a:r>
              <a:rPr lang="en-US" sz="863" b="1" dirty="0">
                <a:solidFill>
                  <a:srgbClr val="4B5563"/>
                </a:solidFill>
              </a:rPr>
              <a:t>Support channels</a:t>
            </a:r>
            <a:endParaRPr lang="en-US" sz="863" dirty="0"/>
          </a:p>
        </p:txBody>
      </p:sp>
      <p:sp>
        <p:nvSpPr>
          <p:cNvPr id="30" name="Shape 28"/>
          <p:cNvSpPr/>
          <p:nvPr/>
        </p:nvSpPr>
        <p:spPr>
          <a:xfrm>
            <a:off x="5987034" y="3525012"/>
            <a:ext cx="2777490" cy="397764"/>
          </a:xfrm>
          <a:prstGeom prst="roundRect">
            <a:avLst>
              <a:gd name="adj" fmla="val 17241"/>
            </a:avLst>
          </a:prstGeom>
          <a:solidFill>
            <a:srgbClr val="EA8C00"/>
          </a:solidFill>
          <a:ln w="12700">
            <a:solidFill>
              <a:srgbClr val="EA8C00"/>
            </a:solidFill>
            <a:prstDash val="solid"/>
          </a:ln>
        </p:spPr>
      </p:sp>
      <p:sp>
        <p:nvSpPr>
          <p:cNvPr id="31" name="Text 29"/>
          <p:cNvSpPr/>
          <p:nvPr/>
        </p:nvSpPr>
        <p:spPr>
          <a:xfrm>
            <a:off x="6158484" y="3573018"/>
            <a:ext cx="2434590" cy="288036"/>
          </a:xfrm>
          <a:prstGeom prst="rect">
            <a:avLst/>
          </a:prstGeom>
          <a:noFill/>
          <a:ln/>
        </p:spPr>
        <p:txBody>
          <a:bodyPr wrap="square" lIns="0" tIns="0" rIns="0" bIns="0" rtlCol="0" anchor="ctr"/>
          <a:lstStyle/>
          <a:p>
            <a:pPr algn="ctr"/>
            <a:r>
              <a:rPr lang="en-US" sz="900" b="1" dirty="0">
                <a:solidFill>
                  <a:srgbClr val="FFFFFF"/>
                </a:solidFill>
              </a:rPr>
              <a:t>Phone, chat, and online support</a:t>
            </a:r>
            <a:endParaRPr lang="en-US" sz="900" dirty="0"/>
          </a:p>
        </p:txBody>
      </p:sp>
      <p:sp>
        <p:nvSpPr>
          <p:cNvPr id="32" name="Shape 30"/>
          <p:cNvSpPr/>
          <p:nvPr/>
        </p:nvSpPr>
        <p:spPr>
          <a:xfrm>
            <a:off x="377190" y="3984498"/>
            <a:ext cx="2777490" cy="397764"/>
          </a:xfrm>
          <a:prstGeom prst="roundRect">
            <a:avLst>
              <a:gd name="adj" fmla="val 17241"/>
            </a:avLst>
          </a:prstGeom>
          <a:solidFill>
            <a:srgbClr val="F59E0B"/>
          </a:solidFill>
          <a:ln w="12700">
            <a:solidFill>
              <a:srgbClr val="F59E0B"/>
            </a:solidFill>
            <a:prstDash val="solid"/>
          </a:ln>
        </p:spPr>
      </p:sp>
      <p:sp>
        <p:nvSpPr>
          <p:cNvPr id="33" name="Text 31"/>
          <p:cNvSpPr/>
          <p:nvPr/>
        </p:nvSpPr>
        <p:spPr>
          <a:xfrm>
            <a:off x="534924" y="4032504"/>
            <a:ext cx="2468880" cy="288036"/>
          </a:xfrm>
          <a:prstGeom prst="rect">
            <a:avLst/>
          </a:prstGeom>
          <a:noFill/>
          <a:ln/>
        </p:spPr>
        <p:txBody>
          <a:bodyPr wrap="square" lIns="0" tIns="0" rIns="0" bIns="0" rtlCol="0" anchor="ctr"/>
          <a:lstStyle/>
          <a:p>
            <a:pPr algn="ctr"/>
            <a:r>
              <a:rPr lang="en-US" sz="900" b="1" dirty="0">
                <a:solidFill>
                  <a:srgbClr val="FFFFFF"/>
                </a:solidFill>
              </a:rPr>
              <a:t>Usually higher and more complex</a:t>
            </a:r>
            <a:endParaRPr lang="en-US" sz="900" dirty="0"/>
          </a:p>
        </p:txBody>
      </p:sp>
      <p:sp>
        <p:nvSpPr>
          <p:cNvPr id="34" name="Shape 32"/>
          <p:cNvSpPr/>
          <p:nvPr/>
        </p:nvSpPr>
        <p:spPr>
          <a:xfrm>
            <a:off x="3319272" y="4005072"/>
            <a:ext cx="2503170" cy="356616"/>
          </a:xfrm>
          <a:prstGeom prst="roundRect">
            <a:avLst>
              <a:gd name="adj" fmla="val 15385"/>
            </a:avLst>
          </a:prstGeom>
          <a:solidFill>
            <a:srgbClr val="FDE7BE"/>
          </a:solidFill>
          <a:ln w="12700">
            <a:solidFill>
              <a:srgbClr val="E5E7EB"/>
            </a:solidFill>
            <a:prstDash val="solid"/>
          </a:ln>
        </p:spPr>
      </p:sp>
      <p:sp>
        <p:nvSpPr>
          <p:cNvPr id="35" name="Text 33"/>
          <p:cNvSpPr/>
          <p:nvPr/>
        </p:nvSpPr>
        <p:spPr>
          <a:xfrm>
            <a:off x="3429000" y="4059936"/>
            <a:ext cx="2283714" cy="192024"/>
          </a:xfrm>
          <a:prstGeom prst="rect">
            <a:avLst/>
          </a:prstGeom>
          <a:noFill/>
          <a:ln/>
        </p:spPr>
        <p:txBody>
          <a:bodyPr wrap="square" lIns="0" tIns="0" rIns="0" bIns="0" rtlCol="0" anchor="ctr"/>
          <a:lstStyle/>
          <a:p>
            <a:pPr algn="ctr"/>
            <a:r>
              <a:rPr lang="en-US" sz="863" b="1" dirty="0">
                <a:solidFill>
                  <a:srgbClr val="4B5563"/>
                </a:solidFill>
              </a:rPr>
              <a:t>Fees</a:t>
            </a:r>
            <a:endParaRPr lang="en-US" sz="863" dirty="0"/>
          </a:p>
        </p:txBody>
      </p:sp>
      <p:sp>
        <p:nvSpPr>
          <p:cNvPr id="36" name="Shape 34"/>
          <p:cNvSpPr/>
          <p:nvPr/>
        </p:nvSpPr>
        <p:spPr>
          <a:xfrm>
            <a:off x="5987034" y="3984498"/>
            <a:ext cx="2777490" cy="397764"/>
          </a:xfrm>
          <a:prstGeom prst="roundRect">
            <a:avLst>
              <a:gd name="adj" fmla="val 17241"/>
            </a:avLst>
          </a:prstGeom>
          <a:solidFill>
            <a:srgbClr val="EA8C00"/>
          </a:solidFill>
          <a:ln w="12700">
            <a:solidFill>
              <a:srgbClr val="EA8C00"/>
            </a:solidFill>
            <a:prstDash val="solid"/>
          </a:ln>
        </p:spPr>
      </p:sp>
      <p:sp>
        <p:nvSpPr>
          <p:cNvPr id="37" name="Text 35"/>
          <p:cNvSpPr/>
          <p:nvPr/>
        </p:nvSpPr>
        <p:spPr>
          <a:xfrm>
            <a:off x="6158484" y="4032504"/>
            <a:ext cx="2434590" cy="288036"/>
          </a:xfrm>
          <a:prstGeom prst="rect">
            <a:avLst/>
          </a:prstGeom>
          <a:noFill/>
          <a:ln/>
        </p:spPr>
        <p:txBody>
          <a:bodyPr wrap="square" lIns="0" tIns="0" rIns="0" bIns="0" rtlCol="0" anchor="ctr"/>
          <a:lstStyle/>
          <a:p>
            <a:pPr algn="ctr"/>
            <a:r>
              <a:rPr lang="en-US" sz="900" b="1" dirty="0">
                <a:solidFill>
                  <a:srgbClr val="FFFFFF"/>
                </a:solidFill>
              </a:rPr>
              <a:t>Often lower and more transparent</a:t>
            </a:r>
            <a:endParaRPr lang="en-US" sz="900" dirty="0"/>
          </a:p>
        </p:txBody>
      </p:sp>
      <p:sp>
        <p:nvSpPr>
          <p:cNvPr id="38" name="Shape 36"/>
          <p:cNvSpPr/>
          <p:nvPr/>
        </p:nvSpPr>
        <p:spPr>
          <a:xfrm>
            <a:off x="377190" y="4443984"/>
            <a:ext cx="2777490" cy="397764"/>
          </a:xfrm>
          <a:prstGeom prst="roundRect">
            <a:avLst>
              <a:gd name="adj" fmla="val 17241"/>
            </a:avLst>
          </a:prstGeom>
          <a:solidFill>
            <a:srgbClr val="F59E0B"/>
          </a:solidFill>
          <a:ln w="12700">
            <a:solidFill>
              <a:srgbClr val="F59E0B"/>
            </a:solidFill>
            <a:prstDash val="solid"/>
          </a:ln>
        </p:spPr>
      </p:sp>
      <p:sp>
        <p:nvSpPr>
          <p:cNvPr id="39" name="Text 37"/>
          <p:cNvSpPr/>
          <p:nvPr/>
        </p:nvSpPr>
        <p:spPr>
          <a:xfrm>
            <a:off x="534924" y="4491990"/>
            <a:ext cx="2468880" cy="288036"/>
          </a:xfrm>
          <a:prstGeom prst="rect">
            <a:avLst/>
          </a:prstGeom>
          <a:noFill/>
          <a:ln/>
        </p:spPr>
        <p:txBody>
          <a:bodyPr wrap="square" lIns="0" tIns="0" rIns="0" bIns="0" rtlCol="0" anchor="ctr"/>
          <a:lstStyle/>
          <a:p>
            <a:pPr algn="ctr"/>
            <a:r>
              <a:rPr lang="en-US" sz="900" b="1" dirty="0">
                <a:solidFill>
                  <a:srgbClr val="FFFFFF"/>
                </a:solidFill>
              </a:rPr>
              <a:t>Usually full banking licence</a:t>
            </a:r>
            <a:endParaRPr lang="en-US" sz="900" dirty="0"/>
          </a:p>
        </p:txBody>
      </p:sp>
      <p:sp>
        <p:nvSpPr>
          <p:cNvPr id="40" name="Shape 38"/>
          <p:cNvSpPr/>
          <p:nvPr/>
        </p:nvSpPr>
        <p:spPr>
          <a:xfrm>
            <a:off x="3319272" y="4464558"/>
            <a:ext cx="2503170" cy="356616"/>
          </a:xfrm>
          <a:prstGeom prst="roundRect">
            <a:avLst>
              <a:gd name="adj" fmla="val 15385"/>
            </a:avLst>
          </a:prstGeom>
          <a:solidFill>
            <a:srgbClr val="FDE7BE"/>
          </a:solidFill>
          <a:ln w="12700">
            <a:solidFill>
              <a:srgbClr val="E5E7EB"/>
            </a:solidFill>
            <a:prstDash val="solid"/>
          </a:ln>
        </p:spPr>
      </p:sp>
      <p:sp>
        <p:nvSpPr>
          <p:cNvPr id="41" name="Text 39"/>
          <p:cNvSpPr/>
          <p:nvPr/>
        </p:nvSpPr>
        <p:spPr>
          <a:xfrm>
            <a:off x="3429000" y="4519422"/>
            <a:ext cx="2283714" cy="192024"/>
          </a:xfrm>
          <a:prstGeom prst="rect">
            <a:avLst/>
          </a:prstGeom>
          <a:noFill/>
          <a:ln/>
        </p:spPr>
        <p:txBody>
          <a:bodyPr wrap="square" lIns="0" tIns="0" rIns="0" bIns="0" rtlCol="0" anchor="ctr"/>
          <a:lstStyle/>
          <a:p>
            <a:pPr algn="ctr"/>
            <a:r>
              <a:rPr lang="en-US" sz="863" b="1" dirty="0">
                <a:solidFill>
                  <a:srgbClr val="4B5563"/>
                </a:solidFill>
              </a:rPr>
              <a:t>Banking licence</a:t>
            </a:r>
            <a:endParaRPr lang="en-US" sz="863" dirty="0"/>
          </a:p>
        </p:txBody>
      </p:sp>
      <p:sp>
        <p:nvSpPr>
          <p:cNvPr id="42" name="Shape 40"/>
          <p:cNvSpPr/>
          <p:nvPr/>
        </p:nvSpPr>
        <p:spPr>
          <a:xfrm>
            <a:off x="5987034" y="4443984"/>
            <a:ext cx="2777490" cy="397764"/>
          </a:xfrm>
          <a:prstGeom prst="roundRect">
            <a:avLst>
              <a:gd name="adj" fmla="val 17241"/>
            </a:avLst>
          </a:prstGeom>
          <a:solidFill>
            <a:srgbClr val="EA8C00"/>
          </a:solidFill>
          <a:ln w="12700">
            <a:solidFill>
              <a:srgbClr val="EA8C00"/>
            </a:solidFill>
            <a:prstDash val="solid"/>
          </a:ln>
        </p:spPr>
      </p:sp>
      <p:sp>
        <p:nvSpPr>
          <p:cNvPr id="43" name="Text 41"/>
          <p:cNvSpPr/>
          <p:nvPr/>
        </p:nvSpPr>
        <p:spPr>
          <a:xfrm>
            <a:off x="6158484" y="4491990"/>
            <a:ext cx="2434590" cy="288036"/>
          </a:xfrm>
          <a:prstGeom prst="rect">
            <a:avLst/>
          </a:prstGeom>
          <a:noFill/>
          <a:ln/>
        </p:spPr>
        <p:txBody>
          <a:bodyPr wrap="square" lIns="0" tIns="0" rIns="0" bIns="0" rtlCol="0" anchor="ctr"/>
          <a:lstStyle/>
          <a:p>
            <a:pPr algn="ctr"/>
            <a:r>
              <a:rPr lang="en-US" sz="900" b="1" dirty="0">
                <a:solidFill>
                  <a:srgbClr val="FFFFFF"/>
                </a:solidFill>
              </a:rPr>
              <a:t>Full, partial, or partner-bank model</a:t>
            </a:r>
            <a:endParaRPr lang="en-US" sz="900" dirty="0"/>
          </a:p>
        </p:txBody>
      </p:sp>
      <p:sp>
        <p:nvSpPr>
          <p:cNvPr id="44" name="Shape 42"/>
          <p:cNvSpPr/>
          <p:nvPr/>
        </p:nvSpPr>
        <p:spPr>
          <a:xfrm>
            <a:off x="377190" y="4903470"/>
            <a:ext cx="2777490" cy="397764"/>
          </a:xfrm>
          <a:prstGeom prst="roundRect">
            <a:avLst>
              <a:gd name="adj" fmla="val 17241"/>
            </a:avLst>
          </a:prstGeom>
          <a:solidFill>
            <a:srgbClr val="F59E0B"/>
          </a:solidFill>
          <a:ln w="12700">
            <a:solidFill>
              <a:srgbClr val="F59E0B"/>
            </a:solidFill>
            <a:prstDash val="solid"/>
          </a:ln>
        </p:spPr>
      </p:sp>
      <p:sp>
        <p:nvSpPr>
          <p:cNvPr id="45" name="Text 43"/>
          <p:cNvSpPr/>
          <p:nvPr/>
        </p:nvSpPr>
        <p:spPr>
          <a:xfrm>
            <a:off x="534924" y="4951476"/>
            <a:ext cx="2468880" cy="288036"/>
          </a:xfrm>
          <a:prstGeom prst="rect">
            <a:avLst/>
          </a:prstGeom>
          <a:noFill/>
          <a:ln/>
        </p:spPr>
        <p:txBody>
          <a:bodyPr wrap="square" lIns="0" tIns="0" rIns="0" bIns="0" rtlCol="0" anchor="ctr"/>
          <a:lstStyle/>
          <a:p>
            <a:pPr algn="ctr"/>
            <a:r>
              <a:rPr lang="en-US" sz="900" b="1" dirty="0">
                <a:solidFill>
                  <a:srgbClr val="FFFFFF"/>
                </a:solidFill>
              </a:rPr>
              <a:t>Extensive network</a:t>
            </a:r>
            <a:endParaRPr lang="en-US" sz="900" dirty="0"/>
          </a:p>
        </p:txBody>
      </p:sp>
      <p:sp>
        <p:nvSpPr>
          <p:cNvPr id="46" name="Shape 44"/>
          <p:cNvSpPr/>
          <p:nvPr/>
        </p:nvSpPr>
        <p:spPr>
          <a:xfrm>
            <a:off x="3319272" y="4924044"/>
            <a:ext cx="2503170" cy="356616"/>
          </a:xfrm>
          <a:prstGeom prst="roundRect">
            <a:avLst>
              <a:gd name="adj" fmla="val 15385"/>
            </a:avLst>
          </a:prstGeom>
          <a:solidFill>
            <a:srgbClr val="FDE7BE"/>
          </a:solidFill>
          <a:ln w="12700">
            <a:solidFill>
              <a:srgbClr val="E5E7EB"/>
            </a:solidFill>
            <a:prstDash val="solid"/>
          </a:ln>
        </p:spPr>
      </p:sp>
      <p:sp>
        <p:nvSpPr>
          <p:cNvPr id="47" name="Text 45"/>
          <p:cNvSpPr/>
          <p:nvPr/>
        </p:nvSpPr>
        <p:spPr>
          <a:xfrm>
            <a:off x="3429000" y="4978908"/>
            <a:ext cx="2283714" cy="192024"/>
          </a:xfrm>
          <a:prstGeom prst="rect">
            <a:avLst/>
          </a:prstGeom>
          <a:noFill/>
          <a:ln/>
        </p:spPr>
        <p:txBody>
          <a:bodyPr wrap="square" lIns="0" tIns="0" rIns="0" bIns="0" rtlCol="0" anchor="ctr"/>
          <a:lstStyle/>
          <a:p>
            <a:pPr algn="ctr"/>
            <a:r>
              <a:rPr lang="en-US" sz="863" b="1" dirty="0">
                <a:solidFill>
                  <a:srgbClr val="4B5563"/>
                </a:solidFill>
              </a:rPr>
              <a:t>Physical branches</a:t>
            </a:r>
            <a:endParaRPr lang="en-US" sz="863" dirty="0"/>
          </a:p>
        </p:txBody>
      </p:sp>
      <p:sp>
        <p:nvSpPr>
          <p:cNvPr id="48" name="Shape 46"/>
          <p:cNvSpPr/>
          <p:nvPr/>
        </p:nvSpPr>
        <p:spPr>
          <a:xfrm>
            <a:off x="5987034" y="4903470"/>
            <a:ext cx="2777490" cy="397764"/>
          </a:xfrm>
          <a:prstGeom prst="roundRect">
            <a:avLst>
              <a:gd name="adj" fmla="val 17241"/>
            </a:avLst>
          </a:prstGeom>
          <a:solidFill>
            <a:srgbClr val="EA8C00"/>
          </a:solidFill>
          <a:ln w="12700">
            <a:solidFill>
              <a:srgbClr val="EA8C00"/>
            </a:solidFill>
            <a:prstDash val="solid"/>
          </a:ln>
        </p:spPr>
      </p:sp>
      <p:sp>
        <p:nvSpPr>
          <p:cNvPr id="49" name="Text 47"/>
          <p:cNvSpPr/>
          <p:nvPr/>
        </p:nvSpPr>
        <p:spPr>
          <a:xfrm>
            <a:off x="6158484" y="4951476"/>
            <a:ext cx="2434590" cy="288036"/>
          </a:xfrm>
          <a:prstGeom prst="rect">
            <a:avLst/>
          </a:prstGeom>
          <a:noFill/>
          <a:ln/>
        </p:spPr>
        <p:txBody>
          <a:bodyPr wrap="square" lIns="0" tIns="0" rIns="0" bIns="0" rtlCol="0" anchor="ctr"/>
          <a:lstStyle/>
          <a:p>
            <a:pPr algn="ctr"/>
            <a:r>
              <a:rPr lang="en-US" sz="900" b="1" dirty="0">
                <a:solidFill>
                  <a:srgbClr val="FFFFFF"/>
                </a:solidFill>
              </a:rPr>
              <a:t>Limited or none</a:t>
            </a:r>
            <a:endParaRPr lang="en-US" sz="900" dirty="0"/>
          </a:p>
        </p:txBody>
      </p:sp>
      <p:sp>
        <p:nvSpPr>
          <p:cNvPr id="50" name="Shape 48"/>
          <p:cNvSpPr/>
          <p:nvPr/>
        </p:nvSpPr>
        <p:spPr>
          <a:xfrm>
            <a:off x="377190" y="5362956"/>
            <a:ext cx="2777490" cy="397764"/>
          </a:xfrm>
          <a:prstGeom prst="roundRect">
            <a:avLst>
              <a:gd name="adj" fmla="val 17241"/>
            </a:avLst>
          </a:prstGeom>
          <a:solidFill>
            <a:srgbClr val="F59E0B"/>
          </a:solidFill>
          <a:ln w="12700">
            <a:solidFill>
              <a:srgbClr val="F59E0B"/>
            </a:solidFill>
            <a:prstDash val="solid"/>
          </a:ln>
        </p:spPr>
      </p:sp>
      <p:sp>
        <p:nvSpPr>
          <p:cNvPr id="51" name="Text 49"/>
          <p:cNvSpPr/>
          <p:nvPr/>
        </p:nvSpPr>
        <p:spPr>
          <a:xfrm>
            <a:off x="534924" y="5410962"/>
            <a:ext cx="2468880" cy="288036"/>
          </a:xfrm>
          <a:prstGeom prst="rect">
            <a:avLst/>
          </a:prstGeom>
          <a:noFill/>
          <a:ln/>
        </p:spPr>
        <p:txBody>
          <a:bodyPr wrap="square" lIns="0" tIns="0" rIns="0" bIns="0" rtlCol="0" anchor="ctr"/>
          <a:lstStyle/>
          <a:p>
            <a:pPr algn="ctr"/>
            <a:r>
              <a:rPr lang="en-US" sz="900" b="1" dirty="0">
                <a:solidFill>
                  <a:srgbClr val="FFFFFF"/>
                </a:solidFill>
              </a:rPr>
              <a:t>Longer process with more paperwork</a:t>
            </a:r>
            <a:endParaRPr lang="en-US" sz="900" dirty="0"/>
          </a:p>
        </p:txBody>
      </p:sp>
      <p:sp>
        <p:nvSpPr>
          <p:cNvPr id="52" name="Shape 50"/>
          <p:cNvSpPr/>
          <p:nvPr/>
        </p:nvSpPr>
        <p:spPr>
          <a:xfrm>
            <a:off x="3319272" y="5383530"/>
            <a:ext cx="2503170" cy="356616"/>
          </a:xfrm>
          <a:prstGeom prst="roundRect">
            <a:avLst>
              <a:gd name="adj" fmla="val 15385"/>
            </a:avLst>
          </a:prstGeom>
          <a:solidFill>
            <a:srgbClr val="FDE7BE"/>
          </a:solidFill>
          <a:ln w="12700">
            <a:solidFill>
              <a:srgbClr val="E5E7EB"/>
            </a:solidFill>
            <a:prstDash val="solid"/>
          </a:ln>
        </p:spPr>
      </p:sp>
      <p:sp>
        <p:nvSpPr>
          <p:cNvPr id="53" name="Text 51"/>
          <p:cNvSpPr/>
          <p:nvPr/>
        </p:nvSpPr>
        <p:spPr>
          <a:xfrm>
            <a:off x="3429000" y="5438394"/>
            <a:ext cx="2283714" cy="192024"/>
          </a:xfrm>
          <a:prstGeom prst="rect">
            <a:avLst/>
          </a:prstGeom>
          <a:noFill/>
          <a:ln/>
        </p:spPr>
        <p:txBody>
          <a:bodyPr wrap="square" lIns="0" tIns="0" rIns="0" bIns="0" rtlCol="0" anchor="ctr"/>
          <a:lstStyle/>
          <a:p>
            <a:pPr algn="ctr"/>
            <a:r>
              <a:rPr lang="en-US" sz="863" b="1" dirty="0">
                <a:solidFill>
                  <a:srgbClr val="4B5563"/>
                </a:solidFill>
              </a:rPr>
              <a:t>Account opening</a:t>
            </a:r>
            <a:endParaRPr lang="en-US" sz="863" dirty="0"/>
          </a:p>
        </p:txBody>
      </p:sp>
      <p:sp>
        <p:nvSpPr>
          <p:cNvPr id="54" name="Shape 52"/>
          <p:cNvSpPr/>
          <p:nvPr/>
        </p:nvSpPr>
        <p:spPr>
          <a:xfrm>
            <a:off x="5987034" y="5362956"/>
            <a:ext cx="2777490" cy="397764"/>
          </a:xfrm>
          <a:prstGeom prst="roundRect">
            <a:avLst>
              <a:gd name="adj" fmla="val 17241"/>
            </a:avLst>
          </a:prstGeom>
          <a:solidFill>
            <a:srgbClr val="EA8C00"/>
          </a:solidFill>
          <a:ln w="12700">
            <a:solidFill>
              <a:srgbClr val="EA8C00"/>
            </a:solidFill>
            <a:prstDash val="solid"/>
          </a:ln>
        </p:spPr>
      </p:sp>
      <p:sp>
        <p:nvSpPr>
          <p:cNvPr id="55" name="Text 53"/>
          <p:cNvSpPr/>
          <p:nvPr/>
        </p:nvSpPr>
        <p:spPr>
          <a:xfrm>
            <a:off x="6158484" y="5410962"/>
            <a:ext cx="2434590" cy="288036"/>
          </a:xfrm>
          <a:prstGeom prst="rect">
            <a:avLst/>
          </a:prstGeom>
          <a:noFill/>
          <a:ln/>
        </p:spPr>
        <p:txBody>
          <a:bodyPr wrap="square" lIns="0" tIns="0" rIns="0" bIns="0" rtlCol="0" anchor="ctr"/>
          <a:lstStyle/>
          <a:p>
            <a:pPr algn="ctr"/>
            <a:r>
              <a:rPr lang="en-US" sz="900" b="1" dirty="0">
                <a:solidFill>
                  <a:srgbClr val="FFFFFF"/>
                </a:solidFill>
              </a:rPr>
              <a:t>Fast onboarding and instant verification</a:t>
            </a:r>
            <a:endParaRPr lang="en-US" sz="900" dirty="0"/>
          </a:p>
        </p:txBody>
      </p:sp>
      <p:sp>
        <p:nvSpPr>
          <p:cNvPr id="56" name="Text 54"/>
          <p:cNvSpPr/>
          <p:nvPr/>
        </p:nvSpPr>
        <p:spPr>
          <a:xfrm>
            <a:off x="514350" y="5781294"/>
            <a:ext cx="8229600" cy="123444"/>
          </a:xfrm>
          <a:prstGeom prst="rect">
            <a:avLst/>
          </a:prstGeom>
          <a:noFill/>
          <a:ln/>
        </p:spPr>
        <p:txBody>
          <a:bodyPr wrap="square" lIns="0" tIns="0" rIns="0" bIns="0" rtlCol="0" anchor="ctr"/>
          <a:lstStyle/>
          <a:p>
            <a:r>
              <a:rPr lang="en-US" sz="638" i="1" dirty="0">
                <a:solidFill>
                  <a:srgbClr val="6B7280"/>
                </a:solidFill>
              </a:rPr>
              <a:t>Note: Actual features vary by institution. Some neobanks operate with a full licence, while others partner with licensed banks.</a:t>
            </a:r>
            <a:endParaRPr lang="en-US" sz="638" dirty="0"/>
          </a:p>
        </p:txBody>
      </p:sp>
    </p:spTree>
    <p:extLst>
      <p:ext uri="{BB962C8B-B14F-4D97-AF65-F5344CB8AC3E}">
        <p14:creationId xmlns:p14="http://schemas.microsoft.com/office/powerpoint/2010/main" val="35520725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6329" y="0"/>
            <a:ext cx="9144000" cy="2585323"/>
          </a:xfrm>
          <a:prstGeom prst="rect">
            <a:avLst/>
          </a:prstGeom>
          <a:noFill/>
        </p:spPr>
        <p:txBody>
          <a:bodyPr wrap="square" lIns="91440" tIns="45720" rIns="91440" bIns="45720">
            <a:spAutoFit/>
          </a:bodyPr>
          <a:lstStyle/>
          <a:p>
            <a:pPr algn="ctr"/>
            <a:r>
              <a:rPr lang="el-GR"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mj-lt"/>
              </a:rPr>
              <a:t>Ποιοι είναι οι κίνδυνοι για το μέλλον της Ψηφιακής Διακυβέρνησης – Οικονομίας;</a:t>
            </a:r>
            <a:endParaRPr lang="en-US"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mj-lt"/>
            </a:endParaRPr>
          </a:p>
        </p:txBody>
      </p:sp>
      <p:sp>
        <p:nvSpPr>
          <p:cNvPr id="5" name="Rectangle 4"/>
          <p:cNvSpPr/>
          <p:nvPr/>
        </p:nvSpPr>
        <p:spPr>
          <a:xfrm>
            <a:off x="32657" y="2743200"/>
            <a:ext cx="9144000" cy="954107"/>
          </a:xfrm>
          <a:prstGeom prst="rect">
            <a:avLst/>
          </a:prstGeom>
        </p:spPr>
        <p:txBody>
          <a:bodyPr wrap="square">
            <a:spAutoFit/>
          </a:bodyPr>
          <a:lstStyle/>
          <a:p>
            <a:r>
              <a:rPr lang="el-GR"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Κβαντικοί Υπολογιστές</a:t>
            </a:r>
            <a:r>
              <a:rPr 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a:t>
            </a:r>
            <a:r>
              <a:rPr lang="el-GR"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απειλή για τα </a:t>
            </a:r>
            <a:r>
              <a:rPr lang="el-GR" sz="2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κρυπτογραφημένα </a:t>
            </a:r>
            <a:r>
              <a:rPr lang="el-GR" sz="2800" b="1" i="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δεδομένα</a:t>
            </a:r>
            <a:r>
              <a:rPr lang="el-GR" sz="2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του ατόμου</a:t>
            </a:r>
          </a:p>
        </p:txBody>
      </p:sp>
      <p:sp>
        <p:nvSpPr>
          <p:cNvPr id="6" name="Rectangle 5"/>
          <p:cNvSpPr/>
          <p:nvPr/>
        </p:nvSpPr>
        <p:spPr>
          <a:xfrm>
            <a:off x="0" y="3886200"/>
            <a:ext cx="9144000" cy="2246769"/>
          </a:xfrm>
          <a:prstGeom prst="rect">
            <a:avLst/>
          </a:prstGeom>
        </p:spPr>
        <p:txBody>
          <a:bodyPr wrap="square">
            <a:spAutoFit/>
          </a:bodyPr>
          <a:lstStyle/>
          <a:p>
            <a:r>
              <a:rPr lang="el-GR" sz="2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Σημασιολογικός </a:t>
            </a:r>
            <a:r>
              <a:rPr lang="el-GR"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Ιστός (</a:t>
            </a:r>
            <a:r>
              <a:rPr 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Web 3.</a:t>
            </a:r>
            <a:r>
              <a:rPr lang="el-GR"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0): απειλή για το πλήθος των, </a:t>
            </a:r>
            <a:r>
              <a:rPr lang="el-GR" sz="2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ανεξέλεγκτα διασκορπισμένων</a:t>
            </a:r>
            <a:r>
              <a:rPr lang="el-GR"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«ανώνυμων», δεδομένων του </a:t>
            </a:r>
            <a:r>
              <a:rPr lang="el-GR" sz="2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ατόμου</a:t>
            </a:r>
          </a:p>
          <a:p>
            <a:endParaRPr lang="el-GR"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a:p>
            <a:r>
              <a:rPr lang="el-GR" sz="2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Τεχνητή Νοημοσύνη (</a:t>
            </a:r>
            <a:r>
              <a:rPr lang="en-US" sz="2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AI)</a:t>
            </a:r>
            <a:endParaRPr 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835113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39688"/>
            <a:ext cx="8229600" cy="1116012"/>
          </a:xfrm>
        </p:spPr>
        <p:txBody>
          <a:bodyPr/>
          <a:lstStyle/>
          <a:p>
            <a:pPr algn="ctr"/>
            <a:r>
              <a:rPr lang="el-GR" altLang="en-US" sz="4000" dirty="0"/>
              <a:t>Κβαντικοί υπολογιστές</a:t>
            </a:r>
          </a:p>
        </p:txBody>
      </p:sp>
      <p:sp>
        <p:nvSpPr>
          <p:cNvPr id="30723" name="Rectangle 3"/>
          <p:cNvSpPr>
            <a:spLocks noGrp="1" noChangeArrowheads="1"/>
          </p:cNvSpPr>
          <p:nvPr>
            <p:ph type="body" sz="half" idx="1"/>
          </p:nvPr>
        </p:nvSpPr>
        <p:spPr>
          <a:xfrm>
            <a:off x="0" y="998538"/>
            <a:ext cx="8686800" cy="4114800"/>
          </a:xfrm>
        </p:spPr>
        <p:txBody>
          <a:bodyPr/>
          <a:lstStyle/>
          <a:p>
            <a:r>
              <a:rPr lang="el-GR" altLang="en-US" sz="2600" b="1" u="sng">
                <a:latin typeface="Times New Roman" panose="02020603050405020304" pitchFamily="18" charset="0"/>
              </a:rPr>
              <a:t>Θεωρία πολυπλοκότητας:</a:t>
            </a:r>
            <a:r>
              <a:rPr lang="el-GR" altLang="en-US" sz="2600">
                <a:latin typeface="Times New Roman" panose="02020603050405020304" pitchFamily="18" charset="0"/>
              </a:rPr>
              <a:t> </a:t>
            </a:r>
            <a:r>
              <a:rPr lang="el-GR" altLang="en-US" sz="2600" i="1">
                <a:solidFill>
                  <a:srgbClr val="004080"/>
                </a:solidFill>
                <a:latin typeface="Times New Roman" panose="02020603050405020304" pitchFamily="18" charset="0"/>
              </a:rPr>
              <a:t>Το πρόβλημα εύρεσης πρώτων παραγόντων ενός ακεραίου θεωρείται δύσκολο υπολογιστικά πρόβλημα</a:t>
            </a:r>
          </a:p>
          <a:p>
            <a:r>
              <a:rPr lang="en-US" altLang="en-US" sz="2600" b="1" u="sng">
                <a:latin typeface="Times New Roman" panose="02020603050405020304" pitchFamily="18" charset="0"/>
              </a:rPr>
              <a:t>Peter Shor, 1994:</a:t>
            </a:r>
            <a:r>
              <a:rPr lang="en-US" altLang="en-US" sz="2600" i="1">
                <a:solidFill>
                  <a:srgbClr val="004080"/>
                </a:solidFill>
                <a:latin typeface="Times New Roman" panose="02020603050405020304" pitchFamily="18" charset="0"/>
              </a:rPr>
              <a:t> </a:t>
            </a:r>
            <a:r>
              <a:rPr lang="el-GR" altLang="en-US" sz="2600" i="1">
                <a:solidFill>
                  <a:srgbClr val="990000"/>
                </a:solidFill>
                <a:latin typeface="Times New Roman" panose="02020603050405020304" pitchFamily="18" charset="0"/>
              </a:rPr>
              <a:t>Υπάρχει γρήγορος &lt;&lt;αλγόριθμος&gt;&gt; που επιλύει το παραπάνω πρόβλημα γρήγορα!</a:t>
            </a:r>
          </a:p>
          <a:p>
            <a:r>
              <a:rPr lang="el-GR" altLang="en-US" sz="2600" b="1" u="sng">
                <a:latin typeface="Times New Roman" panose="02020603050405020304" pitchFamily="18" charset="0"/>
              </a:rPr>
              <a:t>Η λύση του παράδοξου:</a:t>
            </a:r>
            <a:r>
              <a:rPr lang="el-GR" altLang="en-US" sz="2600" i="1">
                <a:solidFill>
                  <a:srgbClr val="990000"/>
                </a:solidFill>
                <a:latin typeface="Times New Roman" panose="02020603050405020304" pitchFamily="18" charset="0"/>
              </a:rPr>
              <a:t> </a:t>
            </a:r>
            <a:r>
              <a:rPr lang="el-GR" altLang="en-US" sz="2600" i="1">
                <a:solidFill>
                  <a:srgbClr val="506D76"/>
                </a:solidFill>
                <a:latin typeface="Times New Roman" panose="02020603050405020304" pitchFamily="18" charset="0"/>
              </a:rPr>
              <a:t>Ο &lt;&lt;αλγόριθμος&gt;&gt; είναι σχεδιασμένος για κβαντικούς υπολογιστές</a:t>
            </a:r>
            <a:r>
              <a:rPr lang="el-GR" altLang="en-US" sz="2600" i="1">
                <a:solidFill>
                  <a:srgbClr val="990000"/>
                </a:solidFill>
                <a:latin typeface="Times New Roman" panose="02020603050405020304" pitchFamily="18" charset="0"/>
              </a:rPr>
              <a:t> </a:t>
            </a:r>
            <a:r>
              <a:rPr lang="el-GR" altLang="en-US" sz="2600">
                <a:latin typeface="Times New Roman" panose="02020603050405020304" pitchFamily="18" charset="0"/>
              </a:rPr>
              <a:t>[όραμα του μεγάλου φυσικού του αιώνα μας, </a:t>
            </a:r>
            <a:r>
              <a:rPr lang="en-US" altLang="en-US" sz="2600">
                <a:latin typeface="Times New Roman" panose="02020603050405020304" pitchFamily="18" charset="0"/>
              </a:rPr>
              <a:t>Richard Feynmann, </a:t>
            </a:r>
            <a:r>
              <a:rPr lang="el-GR" altLang="en-US" sz="2600">
                <a:latin typeface="Times New Roman" panose="02020603050405020304" pitchFamily="18" charset="0"/>
              </a:rPr>
              <a:t>το 1982]</a:t>
            </a:r>
          </a:p>
        </p:txBody>
      </p:sp>
      <p:pic>
        <p:nvPicPr>
          <p:cNvPr id="30731" name="Picture 1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890838" y="4729163"/>
            <a:ext cx="4760912" cy="2128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5" name="Rectangle 5"/>
          <p:cNvSpPr>
            <a:spLocks noChangeArrowheads="1"/>
          </p:cNvSpPr>
          <p:nvPr/>
        </p:nvSpPr>
        <p:spPr bwMode="auto">
          <a:xfrm>
            <a:off x="0" y="2557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endParaRPr>
          </a:p>
        </p:txBody>
      </p:sp>
      <p:graphicFrame>
        <p:nvGraphicFramePr>
          <p:cNvPr id="30724" name="Object 4"/>
          <p:cNvGraphicFramePr>
            <a:graphicFrameLocks noChangeAspect="1"/>
          </p:cNvGraphicFramePr>
          <p:nvPr/>
        </p:nvGraphicFramePr>
        <p:xfrm>
          <a:off x="457200" y="5507038"/>
          <a:ext cx="1438275" cy="1208087"/>
        </p:xfrm>
        <a:graphic>
          <a:graphicData uri="http://schemas.openxmlformats.org/presentationml/2006/ole">
            <mc:AlternateContent xmlns:mc="http://schemas.openxmlformats.org/markup-compatibility/2006">
              <mc:Choice xmlns:v="urn:schemas-microsoft-com:vml" Requires="v">
                <p:oleObj spid="_x0000_s4281" name="Bitmap Image" r:id="rId5" imgW="4466667" imgH="1743318" progId="Paint.Picture">
                  <p:embed/>
                </p:oleObj>
              </mc:Choice>
              <mc:Fallback>
                <p:oleObj name="Bitmap Image" r:id="rId5" imgW="4466667" imgH="1743318" progId="Paint.Picture">
                  <p:embed/>
                  <p:pic>
                    <p:nvPicPr>
                      <p:cNvPr id="30724" name="Object 4"/>
                      <p:cNvPicPr>
                        <a:picLocks noChangeAspect="1" noChangeArrowheads="1"/>
                      </p:cNvPicPr>
                      <p:nvPr/>
                    </p:nvPicPr>
                    <p:blipFill>
                      <a:blip r:embed="rId6">
                        <a:extLst>
                          <a:ext uri="{28A0092B-C50C-407E-A947-70E740481C1C}">
                            <a14:useLocalDpi xmlns:a14="http://schemas.microsoft.com/office/drawing/2010/main" val="0"/>
                          </a:ext>
                        </a:extLst>
                      </a:blip>
                      <a:srcRect l="32516" r="35287" b="30692"/>
                      <a:stretch>
                        <a:fillRect/>
                      </a:stretch>
                    </p:blipFill>
                    <p:spPr bwMode="auto">
                      <a:xfrm>
                        <a:off x="457200" y="5507038"/>
                        <a:ext cx="1438275" cy="1208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0733" name="Group 13"/>
          <p:cNvGrpSpPr>
            <a:grpSpLocks/>
          </p:cNvGrpSpPr>
          <p:nvPr/>
        </p:nvGrpSpPr>
        <p:grpSpPr bwMode="auto">
          <a:xfrm>
            <a:off x="3051175" y="4779963"/>
            <a:ext cx="4114800" cy="1041400"/>
            <a:chOff x="2517" y="5040"/>
            <a:chExt cx="6480" cy="1641"/>
          </a:xfrm>
        </p:grpSpPr>
        <p:sp>
          <p:nvSpPr>
            <p:cNvPr id="30734" name="Text Box 14"/>
            <p:cNvSpPr txBox="1">
              <a:spLocks noChangeArrowheads="1"/>
            </p:cNvSpPr>
            <p:nvPr/>
          </p:nvSpPr>
          <p:spPr bwMode="auto">
            <a:xfrm>
              <a:off x="3597" y="5040"/>
              <a:ext cx="1979" cy="7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Ένα Qubit</a:t>
              </a:r>
              <a:endPar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30735" name="Text Box 15"/>
            <p:cNvSpPr txBox="1">
              <a:spLocks noChangeArrowheads="1"/>
            </p:cNvSpPr>
            <p:nvPr/>
          </p:nvSpPr>
          <p:spPr bwMode="auto">
            <a:xfrm>
              <a:off x="2517" y="5940"/>
              <a:ext cx="6480" cy="7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Κβαντικός καταχωρητής 3 Qubits</a:t>
              </a:r>
            </a:p>
          </p:txBody>
        </p:sp>
      </p:grpSp>
    </p:spTree>
    <p:extLst>
      <p:ext uri="{BB962C8B-B14F-4D97-AF65-F5344CB8AC3E}">
        <p14:creationId xmlns:p14="http://schemas.microsoft.com/office/powerpoint/2010/main" val="2297388639"/>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609600"/>
            <a:ext cx="7735380" cy="4381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6400"/>
            <a:ext cx="9144000" cy="2879188"/>
          </a:xfrm>
          <a:prstGeom prst="rect">
            <a:avLst/>
          </a:prstGeom>
          <a:ln>
            <a:noFill/>
          </a:ln>
          <a:effectLst>
            <a:softEdge rad="112500"/>
          </a:effectLst>
        </p:spPr>
      </p:pic>
      <p:pic>
        <p:nvPicPr>
          <p:cNvPr id="5" name="Picture 4"/>
          <p:cNvPicPr>
            <a:picLocks noChangeAspect="1"/>
          </p:cNvPicPr>
          <p:nvPr/>
        </p:nvPicPr>
        <p:blipFill>
          <a:blip r:embed="rId5"/>
          <a:stretch>
            <a:fillRect/>
          </a:stretch>
        </p:blipFill>
        <p:spPr>
          <a:xfrm>
            <a:off x="126274" y="533400"/>
            <a:ext cx="8941526" cy="5285561"/>
          </a:xfrm>
          <a:prstGeom prst="rect">
            <a:avLst/>
          </a:prstGeom>
          <a:ln>
            <a:noFill/>
          </a:ln>
          <a:effectLst>
            <a:outerShdw blurRad="292100" dist="139700" dir="2700000" algn="tl" rotWithShape="0">
              <a:srgbClr val="333333">
                <a:alpha val="65000"/>
              </a:srgbClr>
            </a:outerShdw>
            <a:softEdge rad="0"/>
          </a:effectLst>
        </p:spPr>
      </p:pic>
      <p:sp>
        <p:nvSpPr>
          <p:cNvPr id="4" name="Rectangle 3"/>
          <p:cNvSpPr/>
          <p:nvPr/>
        </p:nvSpPr>
        <p:spPr>
          <a:xfrm rot="20149274">
            <a:off x="137874" y="2967335"/>
            <a:ext cx="8868262"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Post Quantum Cryptography!</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80091925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6329"/>
            <a:ext cx="9143999" cy="3937000"/>
          </a:xfrm>
          <a:prstGeom prst="rect">
            <a:avLst/>
          </a:prstGeom>
        </p:spPr>
      </p:pic>
      <p:pic>
        <p:nvPicPr>
          <p:cNvPr id="5" name="Picture 4"/>
          <p:cNvPicPr>
            <a:picLocks noChangeAspect="1"/>
          </p:cNvPicPr>
          <p:nvPr/>
        </p:nvPicPr>
        <p:blipFill>
          <a:blip r:embed="rId4"/>
          <a:stretch>
            <a:fillRect/>
          </a:stretch>
        </p:blipFill>
        <p:spPr>
          <a:xfrm>
            <a:off x="1" y="3886200"/>
            <a:ext cx="9144000" cy="2946400"/>
          </a:xfrm>
          <a:prstGeom prst="rect">
            <a:avLst/>
          </a:prstGeom>
        </p:spPr>
      </p:pic>
    </p:spTree>
    <p:extLst>
      <p:ext uri="{BB962C8B-B14F-4D97-AF65-F5344CB8AC3E}">
        <p14:creationId xmlns:p14="http://schemas.microsoft.com/office/powerpoint/2010/main" val="86259402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a:xfrm>
            <a:off x="0" y="914400"/>
            <a:ext cx="9144000" cy="2209800"/>
          </a:xfrm>
        </p:spPr>
        <p:txBody>
          <a:bodyPr>
            <a:normAutofit fontScale="90000"/>
          </a:bodyPr>
          <a:lstStyle/>
          <a:p>
            <a:pPr eaLnBrk="1" hangingPunct="1">
              <a:defRPr/>
            </a:pPr>
            <a:r>
              <a:rPr lang="el-GR" altLang="el-GR" sz="2100" dirty="0"/>
              <a:t>Ας </a:t>
            </a:r>
            <a:r>
              <a:rPr lang="el-GR" altLang="el-GR" sz="2100" dirty="0" smtClean="0"/>
              <a:t>σκεφτούμε λίγο: τα ψηφιακά μας δεδομένα, τα κομμάτια που συνθέτουν το παζλ του ψηφιακού μας εαυτού, πολλά από τα οποία εμπιστευόμαστε στην Ψηφιακή Διακυβέρνησή</a:t>
            </a:r>
            <a:br>
              <a:rPr lang="el-GR" altLang="el-GR" sz="2100" dirty="0" smtClean="0"/>
            </a:br>
            <a:r>
              <a:rPr lang="el-GR" altLang="el-GR" sz="2100" dirty="0" smtClean="0"/>
              <a:t/>
            </a:r>
            <a:br>
              <a:rPr lang="el-GR" altLang="el-GR" sz="2100" dirty="0" smtClean="0"/>
            </a:br>
            <a:r>
              <a:rPr lang="el-GR" altLang="el-GR" sz="2100" dirty="0"/>
              <a:t/>
            </a:r>
            <a:br>
              <a:rPr lang="el-GR" altLang="el-GR" sz="2100" dirty="0"/>
            </a:br>
            <a:r>
              <a:rPr lang="el-GR" altLang="el-GR" sz="2100" dirty="0"/>
              <a:t>Καθημερινά, μοιραζόμαστε τα δεδομένα αυτά μέσα από τις αλληλεπιδράσεις μας με άνθρώπους, εφαρμογές, και διαδικτυακές υπηρεσίες:</a:t>
            </a:r>
            <a:endParaRPr lang="de-DE" altLang="el-GR" sz="2100" dirty="0"/>
          </a:p>
        </p:txBody>
      </p:sp>
      <p:graphicFrame>
        <p:nvGraphicFramePr>
          <p:cNvPr id="153603" name="Object 2"/>
          <p:cNvGraphicFramePr>
            <a:graphicFrameLocks noChangeAspect="1"/>
          </p:cNvGraphicFramePr>
          <p:nvPr>
            <p:extLst>
              <p:ext uri="{D42A27DB-BD31-4B8C-83A1-F6EECF244321}">
                <p14:modId xmlns:p14="http://schemas.microsoft.com/office/powerpoint/2010/main" val="758143249"/>
              </p:ext>
            </p:extLst>
          </p:nvPr>
        </p:nvGraphicFramePr>
        <p:xfrm>
          <a:off x="2133600" y="3060732"/>
          <a:ext cx="5124450" cy="3797268"/>
        </p:xfrm>
        <a:graphic>
          <a:graphicData uri="http://schemas.openxmlformats.org/presentationml/2006/ole">
            <mc:AlternateContent xmlns:mc="http://schemas.openxmlformats.org/markup-compatibility/2006">
              <mc:Choice xmlns:v="urn:schemas-microsoft-com:vml" Requires="v">
                <p:oleObj spid="_x0000_s3271" name="Visio" r:id="rId3" imgW="8774582" imgH="6505651" progId="Visio.Drawing.11">
                  <p:embed/>
                </p:oleObj>
              </mc:Choice>
              <mc:Fallback>
                <p:oleObj name="Visio" r:id="rId3" imgW="8774582" imgH="6505651" progId="Visio.Drawing.11">
                  <p:embed/>
                  <p:pic>
                    <p:nvPicPr>
                      <p:cNvPr id="15360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060732"/>
                        <a:ext cx="5124450" cy="3797268"/>
                      </a:xfrm>
                      <a:prstGeom prst="rect">
                        <a:avLst/>
                      </a:prstGeom>
                      <a:noFill/>
                      <a:ln>
                        <a:noFill/>
                      </a:ln>
                      <a:effectLst/>
                      <a:extLst/>
                    </p:spPr>
                  </p:pic>
                </p:oleObj>
              </mc:Fallback>
            </mc:AlternateContent>
          </a:graphicData>
        </a:graphic>
      </p:graphicFrame>
      <p:sp>
        <p:nvSpPr>
          <p:cNvPr id="153604" name="Rechteck 7"/>
          <p:cNvSpPr>
            <a:spLocks noChangeArrowheads="1"/>
          </p:cNvSpPr>
          <p:nvPr/>
        </p:nvSpPr>
        <p:spPr bwMode="auto">
          <a:xfrm>
            <a:off x="5727700" y="5722938"/>
            <a:ext cx="19224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buClrTx/>
              <a:buSzTx/>
              <a:buFont typeface="Wingdings" panose="05000000000000000000" pitchFamily="2" charset="2"/>
              <a:buNone/>
            </a:pPr>
            <a:r>
              <a:rPr lang="en-US" altLang="el-GR" sz="900">
                <a:solidFill>
                  <a:srgbClr val="000000"/>
                </a:solidFill>
                <a:latin typeface="Arial" panose="020B0604020202020204" pitchFamily="34" charset="0"/>
              </a:rPr>
              <a:t>Based on [Clauß, Köhntopp 2001]</a:t>
            </a:r>
            <a:endParaRPr lang="de-DE" altLang="el-GR" sz="900">
              <a:solidFill>
                <a:srgbClr val="000000"/>
              </a:solidFill>
              <a:latin typeface="Arial" panose="020B0604020202020204" pitchFamily="34" charset="0"/>
            </a:endParaRPr>
          </a:p>
        </p:txBody>
      </p:sp>
      <p:sp>
        <p:nvSpPr>
          <p:cNvPr id="5" name="Rectangle 2"/>
          <p:cNvSpPr txBox="1">
            <a:spLocks noChangeArrowheads="1"/>
          </p:cNvSpPr>
          <p:nvPr/>
        </p:nvSpPr>
        <p:spPr bwMode="auto">
          <a:xfrm>
            <a:off x="0" y="39688"/>
            <a:ext cx="9144000" cy="11160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r>
              <a:rPr lang="el-GR" altLang="en-US" sz="4000" kern="0" dirty="0" smtClean="0"/>
              <a:t>Σημασιολογικός Ιστός (</a:t>
            </a:r>
            <a:r>
              <a:rPr lang="en-US" altLang="en-US" sz="4000" kern="0" dirty="0" smtClean="0"/>
              <a:t>Semantic Web)</a:t>
            </a:r>
            <a:endParaRPr lang="el-GR" altLang="en-US" sz="4000" kern="0" dirty="0"/>
          </a:p>
        </p:txBody>
      </p:sp>
    </p:spTree>
    <p:extLst>
      <p:ext uri="{BB962C8B-B14F-4D97-AF65-F5344CB8AC3E}">
        <p14:creationId xmlns:p14="http://schemas.microsoft.com/office/powerpoint/2010/main" val="351425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0" y="0"/>
            <a:ext cx="8991600" cy="2133600"/>
          </a:xfrm>
        </p:spPr>
        <p:txBody>
          <a:bodyPr/>
          <a:lstStyle/>
          <a:p>
            <a:pPr algn="ctr"/>
            <a:r>
              <a:rPr lang="el-GR" sz="3600" dirty="0" smtClean="0"/>
              <a:t>Διανύουμε μία περίοδο δραματικού μετασχηματισμού του Δ</a:t>
            </a:r>
            <a:r>
              <a:rPr lang="el-GR" sz="3600" dirty="0"/>
              <a:t>ι</a:t>
            </a:r>
            <a:r>
              <a:rPr lang="el-GR" sz="3600" dirty="0" smtClean="0"/>
              <a:t>αδικτύου στο Διαδίκτυο των Πραγμάτων: Άνθρωποι και Μηχανές κάθε είδους και δυνατοτήτων </a:t>
            </a:r>
            <a:endParaRPr lang="el-GR" sz="3600" dirty="0"/>
          </a:p>
        </p:txBody>
      </p:sp>
      <p:pic>
        <p:nvPicPr>
          <p:cNvPr id="8" name="Picture 2" descr="C:\Users\d830\Desktop\ATT_Labs_InternetMap_0730_10.jpg"/>
          <p:cNvPicPr>
            <a:picLocks noChangeAspect="1" noChangeArrowheads="1"/>
          </p:cNvPicPr>
          <p:nvPr/>
        </p:nvPicPr>
        <p:blipFill>
          <a:blip r:embed="rId3" cstate="print"/>
          <a:srcRect/>
          <a:stretch>
            <a:fillRect/>
          </a:stretch>
        </p:blipFill>
        <p:spPr bwMode="auto">
          <a:xfrm>
            <a:off x="1752600" y="2388998"/>
            <a:ext cx="5986536" cy="4316601"/>
          </a:xfrm>
          <a:prstGeom prst="rect">
            <a:avLst/>
          </a:prstGeom>
          <a:noFill/>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30000"/>
                    </a14:imgEffect>
                  </a14:imgLayer>
                </a14:imgProps>
              </a:ext>
            </a:extLst>
          </a:blip>
          <a:srcRect l="10714" t="3414" r="8036" b="7063"/>
          <a:stretch/>
        </p:blipFill>
        <p:spPr>
          <a:xfrm>
            <a:off x="1752600" y="2758272"/>
            <a:ext cx="5845629" cy="3623005"/>
          </a:xfrm>
          <a:prstGeom prst="roundRect">
            <a:avLst>
              <a:gd name="adj" fmla="val 16667"/>
            </a:avLst>
          </a:prstGeom>
          <a:solidFill>
            <a:schemeClr val="bg1"/>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59944840"/>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44463"/>
            <a:ext cx="8229600" cy="1916112"/>
          </a:xfrm>
        </p:spPr>
        <p:txBody>
          <a:bodyPr/>
          <a:lstStyle/>
          <a:p>
            <a:pPr>
              <a:defRPr/>
            </a:pPr>
            <a:r>
              <a:rPr lang="el-GR" dirty="0" smtClean="0"/>
              <a:t>Όμως … ποιος μπορεί να αναλύσει και να συνδυάσει τόσες πολλές πηγές πληροφοριών;</a:t>
            </a:r>
            <a:endParaRPr lang="en-US" dirty="0"/>
          </a:p>
        </p:txBody>
      </p:sp>
      <p:sp>
        <p:nvSpPr>
          <p:cNvPr id="3" name="Content Placeholder 2"/>
          <p:cNvSpPr>
            <a:spLocks noGrp="1"/>
          </p:cNvSpPr>
          <p:nvPr>
            <p:ph sz="half" idx="1"/>
          </p:nvPr>
        </p:nvSpPr>
        <p:spPr>
          <a:xfrm>
            <a:off x="0" y="2349500"/>
            <a:ext cx="6019800" cy="4432300"/>
          </a:xfrm>
        </p:spPr>
        <p:txBody>
          <a:bodyPr>
            <a:normAutofit fontScale="85000" lnSpcReduction="20000"/>
          </a:bodyPr>
          <a:lstStyle/>
          <a:p>
            <a:pPr>
              <a:defRPr/>
            </a:pPr>
            <a:r>
              <a:rPr lang="el-GR" dirty="0" smtClean="0"/>
              <a:t>Κάποιος θα σκεφτεί ότι είναι τόσο πολλές οι πληροφορίες στο Διαδίκτυο, και το ίδιο το Διαδίκτυο τόσο αχανές, που είναι αδύνατον κάποιος να τις αναλύσει  και να εξάγει συμπεράσματα για εμάς και τη διαδικτυακή ή κοινωνικής μας συμπεριφορά.</a:t>
            </a:r>
          </a:p>
          <a:p>
            <a:pPr>
              <a:defRPr/>
            </a:pPr>
            <a:r>
              <a:rPr lang="el-GR" dirty="0" smtClean="0"/>
              <a:t>Μάλλον, θα σκεφτεί κανείς, ότι η εξαγωγή οποιασδήποτε πληροφορίας για εμάς μοιάζει με εύρεση βελόνας στα άχυρα!</a:t>
            </a:r>
          </a:p>
          <a:p>
            <a:pPr>
              <a:defRPr/>
            </a:pPr>
            <a:r>
              <a:rPr lang="el-GR" dirty="0" smtClean="0"/>
              <a:t>Μάλιστα, οι πληροφορίες γύρω από εμάς μοιάζουν τόσο ετερογενείς και διασκορπισμένες που κανείς δεν θα μπορέσει ποτέ να τις εντοπίσει, να τις αναλύσει και να βγάλει συμπεράσματα για εμάς.</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2971800"/>
            <a:ext cx="2997250" cy="21550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07256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200400"/>
            <a:ext cx="5105400" cy="1371600"/>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dirty="0">
              <a:ln>
                <a:noFill/>
              </a:ln>
              <a:solidFill>
                <a:srgbClr val="FFFFFF"/>
              </a:solidFill>
              <a:effectLst/>
              <a:uLnTx/>
              <a:uFillTx/>
              <a:latin typeface="Garamond"/>
              <a:ea typeface="+mn-ea"/>
              <a:cs typeface="+mn-cs"/>
            </a:endParaRPr>
          </a:p>
        </p:txBody>
      </p:sp>
      <p:sp>
        <p:nvSpPr>
          <p:cNvPr id="3" name="Content Placeholder 2"/>
          <p:cNvSpPr>
            <a:spLocks noGrp="1"/>
          </p:cNvSpPr>
          <p:nvPr>
            <p:ph sz="half" idx="1"/>
          </p:nvPr>
        </p:nvSpPr>
        <p:spPr>
          <a:xfrm>
            <a:off x="-1" y="738448"/>
            <a:ext cx="9144001" cy="6119551"/>
          </a:xfrm>
        </p:spPr>
        <p:txBody>
          <a:bodyPr>
            <a:normAutofit fontScale="85000" lnSpcReduction="20000"/>
          </a:bodyPr>
          <a:lstStyle/>
          <a:p>
            <a:pPr>
              <a:defRPr/>
            </a:pPr>
            <a:endParaRPr lang="en-US" dirty="0" smtClean="0"/>
          </a:p>
          <a:p>
            <a:pPr>
              <a:defRPr/>
            </a:pPr>
            <a:endParaRPr lang="en-US" dirty="0"/>
          </a:p>
          <a:p>
            <a:pPr>
              <a:defRPr/>
            </a:pPr>
            <a:r>
              <a:rPr lang="el-GR" dirty="0" smtClean="0"/>
              <a:t>Λογική</a:t>
            </a:r>
          </a:p>
          <a:p>
            <a:pPr lvl="1">
              <a:defRPr/>
            </a:pPr>
            <a:r>
              <a:rPr lang="el-GR" dirty="0" smtClean="0"/>
              <a:t>Αριστοτέλης: Πατέρας της Λογικής</a:t>
            </a:r>
          </a:p>
          <a:p>
            <a:pPr lvl="1">
              <a:defRPr/>
            </a:pPr>
            <a:r>
              <a:rPr lang="el-GR" dirty="0" smtClean="0"/>
              <a:t>Στόχος ήταν η προσομοίωση της ανθρώπινης ικανότητας εξαγωγής συμπερασμάτων από δοσμένες αλήθειες</a:t>
            </a:r>
          </a:p>
          <a:p>
            <a:pPr>
              <a:defRPr/>
            </a:pPr>
            <a:r>
              <a:rPr lang="el-GR" dirty="0" smtClean="0"/>
              <a:t>Παράδειγμα συλλογισμού:</a:t>
            </a:r>
          </a:p>
          <a:p>
            <a:pPr marL="0" indent="0">
              <a:buFont typeface="Wingdings" panose="05000000000000000000" pitchFamily="2" charset="2"/>
              <a:buNone/>
              <a:defRPr/>
            </a:pPr>
            <a:endParaRPr lang="en-US" dirty="0" smtClean="0"/>
          </a:p>
          <a:p>
            <a:pPr marL="0" indent="0">
              <a:buFont typeface="Wingdings" panose="05000000000000000000" pitchFamily="2" charset="2"/>
              <a:buNone/>
              <a:defRPr/>
            </a:pPr>
            <a:r>
              <a:rPr lang="el-GR" dirty="0" smtClean="0"/>
              <a:t>Όλοι οι άνθρωποι είναι θνητοί</a:t>
            </a:r>
          </a:p>
          <a:p>
            <a:pPr marL="0" indent="0">
              <a:buFont typeface="Wingdings" panose="05000000000000000000" pitchFamily="2" charset="2"/>
              <a:buNone/>
              <a:defRPr/>
            </a:pPr>
            <a:r>
              <a:rPr lang="el-GR" dirty="0" smtClean="0"/>
              <a:t>Ο Σωκράτης είναι άνθρωπος</a:t>
            </a:r>
          </a:p>
          <a:p>
            <a:pPr marL="0" indent="0">
              <a:buFont typeface="Wingdings" panose="05000000000000000000" pitchFamily="2" charset="2"/>
              <a:buNone/>
              <a:defRPr/>
            </a:pPr>
            <a:r>
              <a:rPr lang="el-GR" dirty="0" smtClean="0"/>
              <a:t>Συμπέρασμα: Ο Σωκράτης είναι θνητός</a:t>
            </a:r>
          </a:p>
          <a:p>
            <a:pPr>
              <a:defRPr/>
            </a:pPr>
            <a:endParaRPr lang="el-GR" dirty="0" smtClean="0"/>
          </a:p>
          <a:p>
            <a:pPr>
              <a:defRPr/>
            </a:pPr>
            <a:r>
              <a:rPr lang="el-GR" dirty="0" smtClean="0"/>
              <a:t>Η </a:t>
            </a:r>
            <a:r>
              <a:rPr lang="el-GR" i="1" dirty="0" smtClean="0"/>
              <a:t>μαθηματική</a:t>
            </a:r>
            <a:r>
              <a:rPr lang="el-GR" dirty="0" smtClean="0"/>
              <a:t> λογική έχει ως στόχο τη συμβολική αναπαράσταση αληθειών και μεθόδων εξαγωγής περαιτέρω αληθειών με τυπικούς κανόνες εξαγωγής συμπερασμάτων</a:t>
            </a:r>
          </a:p>
          <a:p>
            <a:pPr>
              <a:defRPr/>
            </a:pPr>
            <a:r>
              <a:rPr lang="el-GR" dirty="0" smtClean="0"/>
              <a:t>Άλγεβρα </a:t>
            </a:r>
            <a:r>
              <a:rPr lang="en-US" dirty="0" smtClean="0"/>
              <a:t>Boole, </a:t>
            </a:r>
            <a:r>
              <a:rPr lang="el-GR" dirty="0"/>
              <a:t>α</a:t>
            </a:r>
            <a:r>
              <a:rPr lang="el-GR" dirty="0" smtClean="0"/>
              <a:t>ξιωματική μέθοδος του Ευκλείδη, </a:t>
            </a:r>
            <a:r>
              <a:rPr lang="en-US" dirty="0" smtClean="0"/>
              <a:t>Principia </a:t>
            </a:r>
            <a:r>
              <a:rPr lang="en-US" dirty="0" err="1" smtClean="0"/>
              <a:t>Mathematica</a:t>
            </a:r>
            <a:r>
              <a:rPr lang="en-US" dirty="0" smtClean="0"/>
              <a:t> </a:t>
            </a:r>
            <a:r>
              <a:rPr lang="el-GR" dirty="0" smtClean="0"/>
              <a:t>(</a:t>
            </a:r>
            <a:r>
              <a:rPr lang="en-US" dirty="0" smtClean="0"/>
              <a:t>Alfred </a:t>
            </a:r>
            <a:r>
              <a:rPr lang="en-US" dirty="0"/>
              <a:t>North Whitehead </a:t>
            </a:r>
            <a:r>
              <a:rPr lang="el-GR" dirty="0" smtClean="0"/>
              <a:t>και</a:t>
            </a:r>
            <a:r>
              <a:rPr lang="en-US" dirty="0" smtClean="0"/>
              <a:t> </a:t>
            </a:r>
            <a:r>
              <a:rPr lang="en-US" dirty="0"/>
              <a:t>Bertrand </a:t>
            </a:r>
            <a:r>
              <a:rPr lang="en-US" dirty="0" smtClean="0"/>
              <a:t>Russell)</a:t>
            </a:r>
            <a:r>
              <a:rPr lang="el-GR" dirty="0" smtClean="0"/>
              <a:t> …</a:t>
            </a:r>
          </a:p>
        </p:txBody>
      </p:sp>
      <p:sp>
        <p:nvSpPr>
          <p:cNvPr id="7" name="Title 1"/>
          <p:cNvSpPr>
            <a:spLocks noGrp="1"/>
          </p:cNvSpPr>
          <p:nvPr>
            <p:ph type="title"/>
          </p:nvPr>
        </p:nvSpPr>
        <p:spPr>
          <a:xfrm>
            <a:off x="0" y="138113"/>
            <a:ext cx="9144000" cy="1274762"/>
          </a:xfrm>
        </p:spPr>
        <p:txBody>
          <a:bodyPr/>
          <a:lstStyle/>
          <a:p>
            <a:pPr>
              <a:defRPr/>
            </a:pPr>
            <a:r>
              <a:rPr lang="el-GR" sz="3400" dirty="0" smtClean="0"/>
              <a:t>Είναι, όμως, έτσι;</a:t>
            </a:r>
            <a:br>
              <a:rPr lang="el-GR" sz="3400" dirty="0" smtClean="0"/>
            </a:br>
            <a:r>
              <a:rPr lang="el-GR" sz="3400" dirty="0" smtClean="0"/>
              <a:t>Ας πάμε μερικούς αιώνες πίσω: Μαθηματική Λογική!</a:t>
            </a:r>
            <a:endParaRPr lang="el-GR" sz="3400" dirty="0"/>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tretch>
            <a:fillRect/>
          </a:stretch>
        </p:blipFill>
        <p:spPr>
          <a:xfrm>
            <a:off x="5334000" y="2743200"/>
            <a:ext cx="3581400" cy="2016869"/>
          </a:xfrm>
          <a:prstGeom prst="rect">
            <a:avLst/>
          </a:prstGeom>
        </p:spPr>
      </p:pic>
    </p:spTree>
    <p:extLst>
      <p:ext uri="{BB962C8B-B14F-4D97-AF65-F5344CB8AC3E}">
        <p14:creationId xmlns:p14="http://schemas.microsoft.com/office/powerpoint/2010/main" val="2126797588"/>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138113"/>
            <a:ext cx="9144000" cy="987425"/>
          </a:xfrm>
        </p:spPr>
        <p:txBody>
          <a:bodyPr/>
          <a:lstStyle/>
          <a:p>
            <a:pPr>
              <a:defRPr/>
            </a:pPr>
            <a:r>
              <a:rPr lang="el-GR" altLang="en-US" dirty="0" smtClean="0"/>
              <a:t>Παράδειγμα απλού συλλογισμού με </a:t>
            </a:r>
            <a:r>
              <a:rPr lang="en-US" altLang="en-US" i="1" dirty="0" smtClean="0"/>
              <a:t>modus ponens</a:t>
            </a:r>
          </a:p>
        </p:txBody>
      </p:sp>
      <p:sp>
        <p:nvSpPr>
          <p:cNvPr id="35843" name="Content Placeholder 2"/>
          <p:cNvSpPr>
            <a:spLocks noGrp="1"/>
          </p:cNvSpPr>
          <p:nvPr>
            <p:ph idx="1"/>
          </p:nvPr>
        </p:nvSpPr>
        <p:spPr>
          <a:xfrm>
            <a:off x="0" y="1371600"/>
            <a:ext cx="9144000" cy="5334000"/>
          </a:xfrm>
        </p:spPr>
        <p:txBody>
          <a:bodyPr>
            <a:normAutofit fontScale="92500" lnSpcReduction="10000"/>
          </a:bodyPr>
          <a:lstStyle/>
          <a:p>
            <a:pPr>
              <a:defRPr/>
            </a:pPr>
            <a:r>
              <a:rPr lang="el-GR" altLang="en-US" b="1" i="1" u="sng" dirty="0" smtClean="0">
                <a:latin typeface="Courier New" panose="02070309020205020404" pitchFamily="49" charset="0"/>
                <a:cs typeface="Courier New" panose="02070309020205020404" pitchFamily="49" charset="0"/>
              </a:rPr>
              <a:t>Εάν</a:t>
            </a:r>
            <a:r>
              <a:rPr lang="el-GR" altLang="en-US" dirty="0" smtClean="0">
                <a:latin typeface="Courier New" panose="02070309020205020404" pitchFamily="49" charset="0"/>
                <a:cs typeface="Courier New" panose="02070309020205020404" pitchFamily="49" charset="0"/>
              </a:rPr>
              <a:t> σήμερα είναι Τρίτη, </a:t>
            </a:r>
            <a:r>
              <a:rPr lang="el-GR" altLang="en-US" b="1" i="1" u="sng" dirty="0" smtClean="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τότε</a:t>
            </a:r>
            <a:r>
              <a:rPr lang="el-GR" altLang="en-US" dirty="0" smtClean="0">
                <a:latin typeface="Courier New" panose="02070309020205020404" pitchFamily="49" charset="0"/>
                <a:cs typeface="Courier New" panose="02070309020205020404" pitchFamily="49" charset="0"/>
              </a:rPr>
              <a:t> θα πάω στη δουλειά</a:t>
            </a:r>
            <a:endParaRPr lang="en-US" altLang="en-US" dirty="0" smtClean="0"/>
          </a:p>
          <a:p>
            <a:pPr>
              <a:buFont typeface="Wingdings" panose="05000000000000000000" pitchFamily="2" charset="2"/>
              <a:buNone/>
              <a:defRPr/>
            </a:pPr>
            <a:r>
              <a:rPr lang="en-US" altLang="en-US" dirty="0" smtClean="0"/>
              <a:t>	</a:t>
            </a:r>
            <a:r>
              <a:rPr lang="el-GR" altLang="en-US" dirty="0">
                <a:latin typeface="Courier New" panose="02070309020205020404" pitchFamily="49" charset="0"/>
                <a:cs typeface="Courier New" panose="02070309020205020404" pitchFamily="49" charset="0"/>
              </a:rPr>
              <a:t>Σήμερα</a:t>
            </a:r>
            <a:r>
              <a:rPr lang="el-GR" altLang="en-US" dirty="0" smtClean="0"/>
              <a:t> </a:t>
            </a:r>
            <a:r>
              <a:rPr lang="el-GR" altLang="en-US" b="1" i="1" u="sng" dirty="0" smtClean="0"/>
              <a:t>είναι</a:t>
            </a:r>
            <a:r>
              <a:rPr lang="el-GR" altLang="en-US" dirty="0" smtClean="0"/>
              <a:t> </a:t>
            </a:r>
            <a:r>
              <a:rPr lang="el-GR" altLang="en-US" dirty="0">
                <a:latin typeface="Courier New" panose="02070309020205020404" pitchFamily="49" charset="0"/>
                <a:cs typeface="Courier New" panose="02070309020205020404" pitchFamily="49" charset="0"/>
              </a:rPr>
              <a:t>Τρίτη</a:t>
            </a:r>
            <a:endParaRPr lang="en-US" altLang="en-US" dirty="0">
              <a:latin typeface="Courier New" panose="02070309020205020404" pitchFamily="49" charset="0"/>
              <a:cs typeface="Courier New" panose="02070309020205020404" pitchFamily="49" charset="0"/>
            </a:endParaRPr>
          </a:p>
          <a:p>
            <a:pPr>
              <a:buFont typeface="Wingdings" panose="05000000000000000000" pitchFamily="2" charset="2"/>
              <a:buNone/>
              <a:defRPr/>
            </a:pPr>
            <a:r>
              <a:rPr lang="en-US" altLang="en-US" dirty="0" smtClean="0"/>
              <a:t>	</a:t>
            </a:r>
            <a:r>
              <a:rPr lang="el-GR" altLang="en-US" dirty="0">
                <a:latin typeface="Courier New" panose="02070309020205020404" pitchFamily="49" charset="0"/>
                <a:cs typeface="Courier New" panose="02070309020205020404" pitchFamily="49" charset="0"/>
              </a:rPr>
              <a:t>Συνεπώς</a:t>
            </a:r>
            <a:r>
              <a:rPr lang="en-US" altLang="en-US" dirty="0">
                <a:latin typeface="Courier New" panose="02070309020205020404" pitchFamily="49" charset="0"/>
                <a:cs typeface="Courier New" panose="02070309020205020404" pitchFamily="49" charset="0"/>
              </a:rPr>
              <a:t>, </a:t>
            </a:r>
            <a:r>
              <a:rPr lang="el-GR" altLang="en-US" dirty="0">
                <a:latin typeface="Courier New" panose="02070309020205020404" pitchFamily="49" charset="0"/>
                <a:cs typeface="Courier New" panose="02070309020205020404" pitchFamily="49" charset="0"/>
              </a:rPr>
              <a:t>θα </a:t>
            </a:r>
            <a:r>
              <a:rPr lang="el-GR" altLang="en-US" b="1" i="1" u="sng" dirty="0">
                <a:latin typeface="Courier New" panose="02070309020205020404" pitchFamily="49" charset="0"/>
                <a:cs typeface="Courier New" panose="02070309020205020404" pitchFamily="49" charset="0"/>
              </a:rPr>
              <a:t>πάω</a:t>
            </a:r>
            <a:r>
              <a:rPr lang="el-GR" altLang="en-US" dirty="0">
                <a:latin typeface="Courier New" panose="02070309020205020404" pitchFamily="49" charset="0"/>
                <a:cs typeface="Courier New" panose="02070309020205020404" pitchFamily="49" charset="0"/>
              </a:rPr>
              <a:t> </a:t>
            </a:r>
            <a:r>
              <a:rPr lang="el-GR" altLang="en-US" dirty="0" smtClean="0">
                <a:latin typeface="Courier New" panose="02070309020205020404" pitchFamily="49" charset="0"/>
                <a:cs typeface="Courier New" panose="02070309020205020404" pitchFamily="49" charset="0"/>
              </a:rPr>
              <a:t>στη δουλειά</a:t>
            </a:r>
          </a:p>
          <a:p>
            <a:pPr>
              <a:defRPr/>
            </a:pPr>
            <a:r>
              <a:rPr lang="el-GR" altLang="en-US" dirty="0" smtClean="0">
                <a:latin typeface="Courier New" panose="02070309020205020404" pitchFamily="49" charset="0"/>
                <a:cs typeface="Courier New" panose="02070309020205020404" pitchFamily="49" charset="0"/>
              </a:rPr>
              <a:t>Γενικά, </a:t>
            </a:r>
            <a:r>
              <a:rPr lang="el-GR" altLang="en-US" dirty="0">
                <a:latin typeface="Courier New" panose="02070309020205020404" pitchFamily="49" charset="0"/>
                <a:cs typeface="Courier New" panose="02070309020205020404" pitchFamily="49" charset="0"/>
              </a:rPr>
              <a:t>ε</a:t>
            </a:r>
            <a:r>
              <a:rPr lang="el-GR" altLang="en-US" sz="3000" dirty="0" smtClean="0">
                <a:latin typeface="Courier New" panose="02070309020205020404" pitchFamily="49" charset="0"/>
                <a:cs typeface="Courier New" panose="02070309020205020404" pitchFamily="49" charset="0"/>
              </a:rPr>
              <a:t>άν</a:t>
            </a:r>
            <a:r>
              <a:rPr lang="el-GR" altLang="en-US" dirty="0" smtClean="0"/>
              <a:t> </a:t>
            </a:r>
            <a:r>
              <a:rPr lang="el-GR" altLang="en-US" u="sng" dirty="0" smtClean="0"/>
              <a:t>αληθεύει το</a:t>
            </a:r>
            <a:r>
              <a:rPr lang="en-GB" altLang="en-US" u="sng" dirty="0" smtClean="0"/>
              <a:t> p </a:t>
            </a:r>
            <a:r>
              <a:rPr lang="el-GR" altLang="en-US" dirty="0" smtClean="0"/>
              <a:t> </a:t>
            </a:r>
            <a:r>
              <a:rPr lang="el-GR" altLang="en-US" sz="3000" dirty="0" smtClean="0">
                <a:latin typeface="Courier New" panose="02070309020205020404" pitchFamily="49" charset="0"/>
                <a:cs typeface="Courier New" panose="02070309020205020404" pitchFamily="49" charset="0"/>
              </a:rPr>
              <a:t>και, επίσης</a:t>
            </a:r>
            <a:r>
              <a:rPr lang="el-GR" altLang="en-US" dirty="0" smtClean="0"/>
              <a:t>, </a:t>
            </a:r>
            <a:r>
              <a:rPr lang="el-GR" altLang="en-US" u="sng" dirty="0" smtClean="0"/>
              <a:t>αληθεύει το </a:t>
            </a:r>
            <a:r>
              <a:rPr lang="en-GB" altLang="en-US" u="sng" dirty="0" smtClean="0"/>
              <a:t>p </a:t>
            </a:r>
            <a:r>
              <a:rPr lang="en-GB" altLang="en-US" u="sng" dirty="0" smtClean="0">
                <a:cs typeface="Times New Roman" pitchFamily="18" charset="0"/>
                <a:sym typeface="Symbol" pitchFamily="18" charset="2"/>
              </a:rPr>
              <a:t> q</a:t>
            </a:r>
            <a:r>
              <a:rPr lang="el-GR" altLang="en-US" dirty="0" smtClean="0">
                <a:cs typeface="Times New Roman" pitchFamily="18" charset="0"/>
                <a:sym typeface="Symbol" pitchFamily="18" charset="2"/>
              </a:rPr>
              <a:t>, </a:t>
            </a:r>
            <a:r>
              <a:rPr lang="el-GR" altLang="en-US" u="sng" dirty="0" smtClean="0">
                <a:cs typeface="Times New Roman" pitchFamily="18" charset="0"/>
                <a:sym typeface="Symbol" pitchFamily="18" charset="2"/>
              </a:rPr>
              <a:t>τότε αληθεύει και το </a:t>
            </a:r>
            <a:r>
              <a:rPr lang="en-GB" altLang="en-US" u="sng" dirty="0" smtClean="0">
                <a:cs typeface="Times New Roman" pitchFamily="18" charset="0"/>
                <a:sym typeface="Symbol" pitchFamily="18" charset="2"/>
              </a:rPr>
              <a:t>q</a:t>
            </a:r>
          </a:p>
          <a:p>
            <a:pPr lvl="2">
              <a:lnSpc>
                <a:spcPct val="90000"/>
              </a:lnSpc>
              <a:spcBef>
                <a:spcPct val="100000"/>
              </a:spcBef>
              <a:buFontTx/>
              <a:buNone/>
              <a:defRPr/>
            </a:pPr>
            <a:r>
              <a:rPr lang="en-GB" altLang="en-US" sz="2800" dirty="0" smtClean="0">
                <a:latin typeface="Courier New" pitchFamily="49" charset="0"/>
                <a:cs typeface="Times New Roman" pitchFamily="18" charset="0"/>
                <a:sym typeface="Symbol" pitchFamily="18" charset="2"/>
              </a:rPr>
              <a:t> X(man(X)  mortal(X))</a:t>
            </a:r>
          </a:p>
          <a:p>
            <a:pPr lvl="2">
              <a:lnSpc>
                <a:spcPct val="90000"/>
              </a:lnSpc>
              <a:buFontTx/>
              <a:buNone/>
              <a:defRPr/>
            </a:pPr>
            <a:r>
              <a:rPr lang="en-GB" altLang="en-US" sz="2800" dirty="0" smtClean="0">
                <a:latin typeface="Courier New" pitchFamily="49" charset="0"/>
                <a:cs typeface="Times New Roman" pitchFamily="18" charset="0"/>
                <a:sym typeface="Symbol" pitchFamily="18" charset="2"/>
              </a:rPr>
              <a:t>man(</a:t>
            </a:r>
            <a:r>
              <a:rPr lang="en-GB" altLang="en-US" sz="2800" dirty="0" err="1" smtClean="0">
                <a:latin typeface="Courier New" pitchFamily="49" charset="0"/>
                <a:cs typeface="Times New Roman" pitchFamily="18" charset="0"/>
                <a:sym typeface="Symbol" pitchFamily="18" charset="2"/>
              </a:rPr>
              <a:t>socrates</a:t>
            </a:r>
            <a:r>
              <a:rPr lang="en-GB" altLang="en-US" sz="2800" dirty="0" smtClean="0">
                <a:latin typeface="Courier New" pitchFamily="49" charset="0"/>
                <a:cs typeface="Times New Roman" pitchFamily="18" charset="0"/>
                <a:sym typeface="Symbol" pitchFamily="18" charset="2"/>
              </a:rPr>
              <a:t>)</a:t>
            </a:r>
          </a:p>
          <a:p>
            <a:pPr lvl="2">
              <a:lnSpc>
                <a:spcPct val="90000"/>
              </a:lnSpc>
              <a:buFontTx/>
              <a:buNone/>
              <a:defRPr/>
            </a:pPr>
            <a:r>
              <a:rPr lang="en-GB" altLang="en-US" sz="2800" dirty="0" smtClean="0">
                <a:latin typeface="Courier New" pitchFamily="49" charset="0"/>
                <a:cs typeface="Times New Roman" pitchFamily="18" charset="0"/>
                <a:sym typeface="Symbol" pitchFamily="18" charset="2"/>
              </a:rPr>
              <a:t>man(</a:t>
            </a:r>
            <a:r>
              <a:rPr lang="en-GB" altLang="en-US" sz="2800" dirty="0" err="1" smtClean="0">
                <a:latin typeface="Courier New" pitchFamily="49" charset="0"/>
                <a:cs typeface="Times New Roman" pitchFamily="18" charset="0"/>
                <a:sym typeface="Symbol" pitchFamily="18" charset="2"/>
              </a:rPr>
              <a:t>socrates</a:t>
            </a:r>
            <a:r>
              <a:rPr lang="en-GB" altLang="en-US" sz="2800" dirty="0" smtClean="0">
                <a:latin typeface="Courier New" pitchFamily="49" charset="0"/>
                <a:cs typeface="Times New Roman" pitchFamily="18" charset="0"/>
                <a:sym typeface="Symbol" pitchFamily="18" charset="2"/>
              </a:rPr>
              <a:t>)  mortal(</a:t>
            </a:r>
            <a:r>
              <a:rPr lang="en-GB" altLang="en-US" sz="2800" dirty="0" err="1" smtClean="0">
                <a:latin typeface="Courier New" pitchFamily="49" charset="0"/>
                <a:cs typeface="Times New Roman" pitchFamily="18" charset="0"/>
                <a:sym typeface="Symbol" pitchFamily="18" charset="2"/>
              </a:rPr>
              <a:t>socrates</a:t>
            </a:r>
            <a:r>
              <a:rPr lang="en-GB" altLang="en-US" sz="2800" dirty="0" smtClean="0">
                <a:latin typeface="Courier New" pitchFamily="49" charset="0"/>
                <a:cs typeface="Times New Roman" pitchFamily="18" charset="0"/>
                <a:sym typeface="Symbol" pitchFamily="18" charset="2"/>
              </a:rPr>
              <a:t>))</a:t>
            </a:r>
          </a:p>
          <a:p>
            <a:pPr lvl="2">
              <a:lnSpc>
                <a:spcPct val="90000"/>
              </a:lnSpc>
              <a:buFontTx/>
              <a:buNone/>
              <a:defRPr/>
            </a:pPr>
            <a:endParaRPr lang="en-GB" altLang="en-US" sz="2800" dirty="0" smtClean="0">
              <a:latin typeface="Courier New" pitchFamily="49" charset="0"/>
              <a:cs typeface="Times New Roman" pitchFamily="18" charset="0"/>
              <a:sym typeface="Symbol" pitchFamily="18" charset="2"/>
            </a:endParaRPr>
          </a:p>
          <a:p>
            <a:pPr lvl="2">
              <a:lnSpc>
                <a:spcPct val="90000"/>
              </a:lnSpc>
              <a:buFontTx/>
              <a:buNone/>
              <a:defRPr/>
            </a:pPr>
            <a:r>
              <a:rPr lang="en-GB" altLang="en-US" sz="2800" dirty="0" smtClean="0">
                <a:latin typeface="Courier New" pitchFamily="49" charset="0"/>
                <a:cs typeface="Times New Roman" pitchFamily="18" charset="0"/>
                <a:sym typeface="Symbol" pitchFamily="18" charset="2"/>
              </a:rPr>
              <a:t>mortal(</a:t>
            </a:r>
            <a:r>
              <a:rPr lang="en-GB" altLang="en-US" sz="2800" dirty="0" err="1" smtClean="0">
                <a:latin typeface="Courier New" pitchFamily="49" charset="0"/>
                <a:cs typeface="Times New Roman" pitchFamily="18" charset="0"/>
                <a:sym typeface="Symbol" pitchFamily="18" charset="2"/>
              </a:rPr>
              <a:t>socrates</a:t>
            </a:r>
            <a:r>
              <a:rPr lang="en-GB" altLang="en-US" sz="2800" dirty="0" smtClean="0">
                <a:latin typeface="Courier New" pitchFamily="49" charset="0"/>
                <a:cs typeface="Times New Roman" pitchFamily="18" charset="0"/>
                <a:sym typeface="Symbol" pitchFamily="18" charset="2"/>
              </a:rPr>
              <a:t>)</a:t>
            </a:r>
            <a:endParaRPr lang="en-GB" altLang="en-US" sz="2800" dirty="0" smtClean="0">
              <a:latin typeface="Courier New" pitchFamily="49" charset="0"/>
              <a:cs typeface="Times New Roman" pitchFamily="18" charset="0"/>
            </a:endParaRPr>
          </a:p>
          <a:p>
            <a:pPr>
              <a:buFont typeface="Wingdings" panose="05000000000000000000" pitchFamily="2" charset="2"/>
              <a:buNone/>
              <a:defRPr/>
            </a:pPr>
            <a:endParaRPr lang="en-US" altLang="en-US" dirty="0" smtClean="0"/>
          </a:p>
        </p:txBody>
      </p:sp>
    </p:spTree>
    <p:extLst>
      <p:ext uri="{BB962C8B-B14F-4D97-AF65-F5344CB8AC3E}">
        <p14:creationId xmlns:p14="http://schemas.microsoft.com/office/powerpoint/2010/main" val="318303601"/>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4925" y="-26988"/>
            <a:ext cx="9109075" cy="2303463"/>
          </a:xfrm>
        </p:spPr>
        <p:txBody>
          <a:bodyPr/>
          <a:lstStyle/>
          <a:p>
            <a:pPr>
              <a:defRPr/>
            </a:pPr>
            <a:r>
              <a:rPr lang="el-GR" sz="3600" dirty="0" smtClean="0"/>
              <a:t>Το μέλλον: </a:t>
            </a:r>
            <a:r>
              <a:rPr lang="en-US" sz="3600" dirty="0" smtClean="0"/>
              <a:t>Semantic Web</a:t>
            </a:r>
            <a:r>
              <a:rPr lang="el-GR" sz="3600" dirty="0"/>
              <a:t> </a:t>
            </a:r>
            <a:r>
              <a:rPr lang="el-GR" sz="3600" dirty="0" smtClean="0"/>
              <a:t/>
            </a:r>
            <a:br>
              <a:rPr lang="el-GR" sz="3600" dirty="0" smtClean="0"/>
            </a:br>
            <a:r>
              <a:rPr lang="en-US" sz="3600" dirty="0" smtClean="0"/>
              <a:t>(</a:t>
            </a:r>
            <a:r>
              <a:rPr lang="el-GR" sz="3600" dirty="0" smtClean="0"/>
              <a:t>Σημασιολογικός Ιστός) ή</a:t>
            </a:r>
            <a:br>
              <a:rPr lang="el-GR" sz="3600" dirty="0" smtClean="0"/>
            </a:br>
            <a:r>
              <a:rPr lang="el-GR" sz="3600" dirty="0" smtClean="0"/>
              <a:t>το «μυαλό του Θεού» κατάλληλα δομημένο για επεξεργασία από τις </a:t>
            </a:r>
            <a:r>
              <a:rPr lang="el-GR" sz="3600" i="1" u="sng" dirty="0" smtClean="0"/>
              <a:t>ίδιες τις μηχανές</a:t>
            </a:r>
            <a:r>
              <a:rPr lang="el-GR" sz="3600" dirty="0" smtClean="0"/>
              <a:t>!</a:t>
            </a:r>
            <a:endParaRPr lang="en-US" sz="3600" dirty="0"/>
          </a:p>
        </p:txBody>
      </p:sp>
      <p:pic>
        <p:nvPicPr>
          <p:cNvPr id="6" name="Picture 4"/>
          <p:cNvPicPr>
            <a:picLocks noChangeAspect="1" noChangeArrowheads="1"/>
          </p:cNvPicPr>
          <p:nvPr/>
        </p:nvPicPr>
        <p:blipFill>
          <a:blip r:embed="rId2">
            <a:clrChange>
              <a:clrFrom>
                <a:srgbClr val="CCCCCC"/>
              </a:clrFrom>
              <a:clrTo>
                <a:srgbClr val="CCCCCC">
                  <a:alpha val="0"/>
                </a:srgbClr>
              </a:clrTo>
            </a:clrChange>
            <a:extLst>
              <a:ext uri="{28A0092B-C50C-407E-A947-70E740481C1C}">
                <a14:useLocalDpi xmlns:a14="http://schemas.microsoft.com/office/drawing/2010/main" val="0"/>
              </a:ext>
            </a:extLst>
          </a:blip>
          <a:srcRect l="9448" t="4231" r="3162" b="8115"/>
          <a:stretch>
            <a:fillRect/>
          </a:stretch>
        </p:blipFill>
        <p:spPr bwMode="auto">
          <a:xfrm>
            <a:off x="2987675" y="4360863"/>
            <a:ext cx="4164013"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entropychaos.files.wordpress.com/2010/11/internet-map-web.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7338" y="2416175"/>
            <a:ext cx="19446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http://ars.els-cdn.com/content/image/1-s2.0-S1570866711001250-gr0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4435475"/>
            <a:ext cx="183515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http://yabm.files.wordpress.com/2011/09/eb1eceac51e04fae793efefc8755dba6.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4925" y="4941888"/>
            <a:ext cx="2808288"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encrypted-tbn1.gstatic.com/images?q=tbn:ANd9GcQ24Mi1tAivVHwEF3ylDGJPTNMmevr6euGozd3Rd2QBh4BDTIukhqRnUbW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752" y="3140968"/>
            <a:ext cx="5077619" cy="2943300"/>
          </a:xfrm>
          <a:prstGeom prst="rect">
            <a:avLst/>
          </a:prstGeom>
          <a:noFill/>
          <a:effectLst>
            <a:glow rad="127000">
              <a:schemeClr val="accent1">
                <a:alpha val="0"/>
              </a:schemeClr>
            </a:glow>
            <a:outerShdw blurRad="50800" dist="50800" dir="5400000" algn="ctr" rotWithShape="0">
              <a:srgbClr val="000000"/>
            </a:outerShdw>
          </a:effectLst>
          <a:extLst/>
        </p:spPr>
      </p:pic>
      <p:pic>
        <p:nvPicPr>
          <p:cNvPr id="9" name="Picture 2"/>
          <p:cNvPicPr>
            <a:picLocks noChangeAspect="1" noChangeArrowheads="1"/>
          </p:cNvPicPr>
          <p:nvPr/>
        </p:nvPicPr>
        <p:blipFill>
          <a:blip r:embed="rId7">
            <a:clrChange>
              <a:clrFrom>
                <a:srgbClr val="94BC28"/>
              </a:clrFrom>
              <a:clrTo>
                <a:srgbClr val="94BC28">
                  <a:alpha val="0"/>
                </a:srgbClr>
              </a:clrTo>
            </a:clrChange>
            <a:extLst>
              <a:ext uri="{28A0092B-C50C-407E-A947-70E740481C1C}">
                <a14:useLocalDpi xmlns:a14="http://schemas.microsoft.com/office/drawing/2010/main" val="0"/>
              </a:ext>
            </a:extLst>
          </a:blip>
          <a:srcRect/>
          <a:stretch>
            <a:fillRect/>
          </a:stretch>
        </p:blipFill>
        <p:spPr bwMode="auto">
          <a:xfrm>
            <a:off x="4121150" y="4510088"/>
            <a:ext cx="1609725" cy="154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8">
            <a:clrChange>
              <a:clrFrom>
                <a:srgbClr val="94BC28"/>
              </a:clrFrom>
              <a:clrTo>
                <a:srgbClr val="94BC28">
                  <a:alpha val="0"/>
                </a:srgbClr>
              </a:clrTo>
            </a:clrChange>
            <a:extLst>
              <a:ext uri="{28A0092B-C50C-407E-A947-70E740481C1C}">
                <a14:useLocalDpi xmlns:a14="http://schemas.microsoft.com/office/drawing/2010/main" val="0"/>
              </a:ext>
            </a:extLst>
          </a:blip>
          <a:srcRect/>
          <a:stretch>
            <a:fillRect/>
          </a:stretch>
        </p:blipFill>
        <p:spPr bwMode="auto">
          <a:xfrm>
            <a:off x="4121150" y="4537075"/>
            <a:ext cx="1609725"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47588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fade">
                                      <p:cBhvr>
                                        <p:cTn id="4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139952" y="0"/>
            <a:ext cx="5004048" cy="6810129"/>
          </a:xfrm>
          <a:prstGeom prst="rect">
            <a:avLst/>
          </a:prstGeom>
        </p:spPr>
      </p:pic>
      <p:pic>
        <p:nvPicPr>
          <p:cNvPr id="7" name="Picture 6"/>
          <p:cNvPicPr>
            <a:picLocks noChangeAspect="1"/>
          </p:cNvPicPr>
          <p:nvPr/>
        </p:nvPicPr>
        <p:blipFill>
          <a:blip r:embed="rId4"/>
          <a:stretch>
            <a:fillRect/>
          </a:stretch>
        </p:blipFill>
        <p:spPr>
          <a:xfrm>
            <a:off x="1887" y="0"/>
            <a:ext cx="4182070" cy="213285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653136"/>
            <a:ext cx="4150596" cy="2172145"/>
          </a:xfrm>
          <a:prstGeom prst="rect">
            <a:avLst/>
          </a:prstGeom>
        </p:spPr>
      </p:pic>
      <p:pic>
        <p:nvPicPr>
          <p:cNvPr id="10" name="Picture 9"/>
          <p:cNvPicPr>
            <a:picLocks noChangeAspect="1"/>
          </p:cNvPicPr>
          <p:nvPr/>
        </p:nvPicPr>
        <p:blipFill>
          <a:blip r:embed="rId6"/>
          <a:stretch>
            <a:fillRect/>
          </a:stretch>
        </p:blipFill>
        <p:spPr>
          <a:xfrm>
            <a:off x="-36513" y="2204864"/>
            <a:ext cx="4190621" cy="2376264"/>
          </a:xfrm>
          <a:prstGeom prst="rect">
            <a:avLst/>
          </a:prstGeom>
        </p:spPr>
      </p:pic>
      <p:pic>
        <p:nvPicPr>
          <p:cNvPr id="6" name="Picture 7" descr="http://ars.els-cdn.com/content/image/1-s2.0-S1570866711001250-gr00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438400"/>
            <a:ext cx="3352800" cy="4025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5" descr="http://yabm.files.wordpress.com/2011/09/eb1eceac51e04fae793efefc8755dba6.pn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457200"/>
            <a:ext cx="2808288" cy="1506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53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http://ars.els-cdn.com/content/image/1-s2.0-S1570866711001250-gr001.g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2400" y="2438400"/>
            <a:ext cx="3352800" cy="4025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5" descr="http://yabm.files.wordpress.com/2011/09/eb1eceac51e04fae793efefc8755dba6.png"/>
          <p:cNvPicPr>
            <a:picLocks noChangeAspect="1" noChangeArrowheads="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457200"/>
            <a:ext cx="2808288" cy="1506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11" name="Group 77"/>
          <p:cNvGraphicFramePr>
            <a:graphicFrameLocks noGrp="1"/>
          </p:cNvGraphicFramePr>
          <p:nvPr>
            <p:ph sz="quarter" idx="4294967295"/>
            <p:extLst>
              <p:ext uri="{D42A27DB-BD31-4B8C-83A1-F6EECF244321}">
                <p14:modId xmlns:p14="http://schemas.microsoft.com/office/powerpoint/2010/main" val="1075392762"/>
              </p:ext>
            </p:extLst>
          </p:nvPr>
        </p:nvGraphicFramePr>
        <p:xfrm>
          <a:off x="1338943" y="4419600"/>
          <a:ext cx="3429000" cy="2003426"/>
        </p:xfrm>
        <a:graphic>
          <a:graphicData uri="http://schemas.openxmlformats.org/drawingml/2006/table">
            <a:tbl>
              <a:tblPr/>
              <a:tblGrid>
                <a:gridCol w="895350">
                  <a:extLst>
                    <a:ext uri="{9D8B030D-6E8A-4147-A177-3AD203B41FA5}">
                      <a16:colId xmlns:a16="http://schemas.microsoft.com/office/drawing/2014/main" val="20000"/>
                    </a:ext>
                  </a:extLst>
                </a:gridCol>
                <a:gridCol w="506413">
                  <a:extLst>
                    <a:ext uri="{9D8B030D-6E8A-4147-A177-3AD203B41FA5}">
                      <a16:colId xmlns:a16="http://schemas.microsoft.com/office/drawing/2014/main" val="20001"/>
                    </a:ext>
                  </a:extLst>
                </a:gridCol>
                <a:gridCol w="506412">
                  <a:extLst>
                    <a:ext uri="{9D8B030D-6E8A-4147-A177-3AD203B41FA5}">
                      <a16:colId xmlns:a16="http://schemas.microsoft.com/office/drawing/2014/main" val="20002"/>
                    </a:ext>
                  </a:extLst>
                </a:gridCol>
                <a:gridCol w="1520825">
                  <a:extLst>
                    <a:ext uri="{9D8B030D-6E8A-4147-A177-3AD203B41FA5}">
                      <a16:colId xmlns:a16="http://schemas.microsoft.com/office/drawing/2014/main" val="20003"/>
                    </a:ext>
                  </a:extLst>
                </a:gridCol>
              </a:tblGrid>
              <a:tr h="250825">
                <a:tc gridSpan="3">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QID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SA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082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Zipcode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Sex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Disease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923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47677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Ovarian Cancer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082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47602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Ovarian Cancer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082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47678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Prostate Cancer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082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47905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Flu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923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47909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Heart Disease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5082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47906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Verdana" pitchFamily="34" charset="0"/>
                          <a:ea typeface="宋体" pitchFamily="2" charset="-122"/>
                        </a:rPr>
                        <a:t>Heart Disease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12" name="Group 76"/>
          <p:cNvGraphicFramePr>
            <a:graphicFrameLocks noGrp="1"/>
          </p:cNvGraphicFramePr>
          <p:nvPr>
            <p:extLst>
              <p:ext uri="{D42A27DB-BD31-4B8C-83A1-F6EECF244321}">
                <p14:modId xmlns:p14="http://schemas.microsoft.com/office/powerpoint/2010/main" val="2550981335"/>
              </p:ext>
            </p:extLst>
          </p:nvPr>
        </p:nvGraphicFramePr>
        <p:xfrm>
          <a:off x="5072743" y="4419600"/>
          <a:ext cx="3733800" cy="2019300"/>
        </p:xfrm>
        <a:graphic>
          <a:graphicData uri="http://schemas.openxmlformats.org/drawingml/2006/table">
            <a:tbl>
              <a:tblPr/>
              <a:tblGrid>
                <a:gridCol w="8382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tblGrid>
              <a:tr h="259048">
                <a:tc gridSpan="3">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QID</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SA</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904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Zipcode</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Age</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Sex</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Disease</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0602">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476**</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476**</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476**</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2*</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2*</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2*</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Ovarian Cancer</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Ovarian Cancer</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Prostate Cancer</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0602">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4790*</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4790*</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4790*</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[43,52]</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[43,52]</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[43,52]</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Flu</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Heart Disease</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Heart Disease</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3" name="Rectangle 73"/>
          <p:cNvSpPr>
            <a:spLocks noChangeArrowheads="1"/>
          </p:cNvSpPr>
          <p:nvPr/>
        </p:nvSpPr>
        <p:spPr bwMode="auto">
          <a:xfrm>
            <a:off x="1262743" y="3962400"/>
            <a:ext cx="2590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zh-CN" sz="2000">
                <a:solidFill>
                  <a:srgbClr val="EEECE1"/>
                </a:solidFill>
                <a:latin typeface="Tahoma" panose="020B0604030504040204" pitchFamily="34" charset="0"/>
              </a:rPr>
              <a:t>Microdata</a:t>
            </a:r>
          </a:p>
        </p:txBody>
      </p:sp>
      <p:sp>
        <p:nvSpPr>
          <p:cNvPr id="14" name="Rectangle 74"/>
          <p:cNvSpPr>
            <a:spLocks noChangeArrowheads="1"/>
          </p:cNvSpPr>
          <p:nvPr/>
        </p:nvSpPr>
        <p:spPr bwMode="auto">
          <a:xfrm>
            <a:off x="5101318" y="3962400"/>
            <a:ext cx="3200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zh-CN" sz="2000">
                <a:solidFill>
                  <a:srgbClr val="EEECE1"/>
                </a:solidFill>
                <a:latin typeface="Tahoma" panose="020B0604030504040204" pitchFamily="34" charset="0"/>
              </a:rPr>
              <a:t>Generalized table</a:t>
            </a:r>
          </a:p>
        </p:txBody>
      </p:sp>
      <p:sp>
        <p:nvSpPr>
          <p:cNvPr id="15" name="Oval 78"/>
          <p:cNvSpPr>
            <a:spLocks noChangeArrowheads="1"/>
          </p:cNvSpPr>
          <p:nvPr/>
        </p:nvSpPr>
        <p:spPr bwMode="auto">
          <a:xfrm>
            <a:off x="1338943" y="4876800"/>
            <a:ext cx="1925638" cy="304800"/>
          </a:xfrm>
          <a:prstGeom prst="ellipse">
            <a:avLst/>
          </a:prstGeom>
          <a:noFill/>
          <a:ln w="349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solidFill>
                <a:srgbClr val="EEECE1"/>
              </a:solidFill>
              <a:latin typeface="Tahoma" panose="020B0604030504040204" pitchFamily="34" charset="0"/>
            </a:endParaRPr>
          </a:p>
        </p:txBody>
      </p:sp>
      <p:sp>
        <p:nvSpPr>
          <p:cNvPr id="16" name="Oval 79"/>
          <p:cNvSpPr>
            <a:spLocks noChangeArrowheads="1"/>
          </p:cNvSpPr>
          <p:nvPr/>
        </p:nvSpPr>
        <p:spPr bwMode="auto">
          <a:xfrm>
            <a:off x="5072743" y="4876800"/>
            <a:ext cx="2209800" cy="762000"/>
          </a:xfrm>
          <a:prstGeom prst="ellipse">
            <a:avLst/>
          </a:prstGeom>
          <a:noFill/>
          <a:ln w="349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solidFill>
                <a:srgbClr val="EEECE1"/>
              </a:solidFill>
              <a:latin typeface="Tahoma" panose="020B0604030504040204" pitchFamily="34" charset="0"/>
            </a:endParaRPr>
          </a:p>
        </p:txBody>
      </p:sp>
      <p:sp>
        <p:nvSpPr>
          <p:cNvPr id="17" name="Oval 79"/>
          <p:cNvSpPr>
            <a:spLocks noChangeArrowheads="1"/>
          </p:cNvSpPr>
          <p:nvPr/>
        </p:nvSpPr>
        <p:spPr bwMode="auto">
          <a:xfrm>
            <a:off x="7053943" y="5181600"/>
            <a:ext cx="1930400" cy="609600"/>
          </a:xfrm>
          <a:prstGeom prst="irregularSeal1">
            <a:avLst/>
          </a:prstGeom>
          <a:noFill/>
          <a:ln w="349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solidFill>
                <a:srgbClr val="EEECE1"/>
              </a:solidFill>
              <a:latin typeface="Tahoma" panose="020B0604030504040204" pitchFamily="34" charset="0"/>
            </a:endParaRPr>
          </a:p>
        </p:txBody>
      </p:sp>
      <p:sp>
        <p:nvSpPr>
          <p:cNvPr id="18" name="TextBox 17"/>
          <p:cNvSpPr txBox="1">
            <a:spLocks noChangeArrowheads="1"/>
          </p:cNvSpPr>
          <p:nvPr/>
        </p:nvSpPr>
        <p:spPr bwMode="auto">
          <a:xfrm>
            <a:off x="8720818" y="5562600"/>
            <a:ext cx="3905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a:solidFill>
                  <a:srgbClr val="FF0000"/>
                </a:solidFill>
                <a:latin typeface="Tahoma" panose="020B0604030504040204" pitchFamily="34" charset="0"/>
              </a:rPr>
              <a:t>!!</a:t>
            </a:r>
          </a:p>
        </p:txBody>
      </p:sp>
      <p:graphicFrame>
        <p:nvGraphicFramePr>
          <p:cNvPr id="19" name="Group 3"/>
          <p:cNvGraphicFramePr>
            <a:graphicFrameLocks noGrp="1"/>
          </p:cNvGraphicFramePr>
          <p:nvPr>
            <p:ph sz="half" idx="4294967295"/>
            <p:extLst>
              <p:ext uri="{D42A27DB-BD31-4B8C-83A1-F6EECF244321}">
                <p14:modId xmlns:p14="http://schemas.microsoft.com/office/powerpoint/2010/main" val="3863648944"/>
              </p:ext>
            </p:extLst>
          </p:nvPr>
        </p:nvGraphicFramePr>
        <p:xfrm>
          <a:off x="5181600" y="1371600"/>
          <a:ext cx="3352800" cy="2133600"/>
        </p:xfrm>
        <a:graphic>
          <a:graphicData uri="http://schemas.openxmlformats.org/drawingml/2006/table">
            <a:tbl>
              <a:tblPr/>
              <a:tblGrid>
                <a:gridCol w="705597">
                  <a:extLst>
                    <a:ext uri="{9D8B030D-6E8A-4147-A177-3AD203B41FA5}">
                      <a16:colId xmlns:a16="http://schemas.microsoft.com/office/drawing/2014/main" val="20000"/>
                    </a:ext>
                  </a:extLst>
                </a:gridCol>
                <a:gridCol w="934307">
                  <a:extLst>
                    <a:ext uri="{9D8B030D-6E8A-4147-A177-3AD203B41FA5}">
                      <a16:colId xmlns:a16="http://schemas.microsoft.com/office/drawing/2014/main" val="20001"/>
                    </a:ext>
                  </a:extLst>
                </a:gridCol>
                <a:gridCol w="856448">
                  <a:extLst>
                    <a:ext uri="{9D8B030D-6E8A-4147-A177-3AD203B41FA5}">
                      <a16:colId xmlns:a16="http://schemas.microsoft.com/office/drawing/2014/main" val="20002"/>
                    </a:ext>
                  </a:extLst>
                </a:gridCol>
                <a:gridCol w="856448">
                  <a:extLst>
                    <a:ext uri="{9D8B030D-6E8A-4147-A177-3AD203B41FA5}">
                      <a16:colId xmlns:a16="http://schemas.microsoft.com/office/drawing/2014/main" val="20003"/>
                    </a:ext>
                  </a:extLst>
                </a:gridCol>
              </a:tblGrid>
              <a:tr h="3556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Zipcode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Sex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56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Alice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47677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56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Bob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47983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56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Carol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47677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56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Dan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47532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56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Ellen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46789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dirty="0" smtClean="0">
                          <a:ln>
                            <a:noFill/>
                          </a:ln>
                          <a:solidFill>
                            <a:schemeClr val="tx1"/>
                          </a:solidFill>
                          <a:effectLst/>
                          <a:latin typeface="Verdana" pitchFamily="34" charset="0"/>
                          <a:ea typeface="宋体" pitchFamily="2" charset="-122"/>
                        </a:rPr>
                        <a:t>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 name="Rectangle 40"/>
          <p:cNvSpPr>
            <a:spLocks noChangeArrowheads="1"/>
          </p:cNvSpPr>
          <p:nvPr/>
        </p:nvSpPr>
        <p:spPr bwMode="auto">
          <a:xfrm>
            <a:off x="5410200" y="8382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zh-CN" sz="2000">
                <a:solidFill>
                  <a:srgbClr val="EEECE1"/>
                </a:solidFill>
                <a:latin typeface="Tahoma" panose="020B0604030504040204" pitchFamily="34" charset="0"/>
              </a:rPr>
              <a:t>Voter registration data</a:t>
            </a:r>
          </a:p>
        </p:txBody>
      </p:sp>
      <p:sp>
        <p:nvSpPr>
          <p:cNvPr id="21" name="Oval 41"/>
          <p:cNvSpPr>
            <a:spLocks noChangeArrowheads="1"/>
          </p:cNvSpPr>
          <p:nvPr/>
        </p:nvSpPr>
        <p:spPr bwMode="auto">
          <a:xfrm>
            <a:off x="5791200" y="1676400"/>
            <a:ext cx="2667000" cy="381000"/>
          </a:xfrm>
          <a:prstGeom prst="ellipse">
            <a:avLst/>
          </a:prstGeom>
          <a:noFill/>
          <a:ln w="349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solidFill>
                <a:srgbClr val="EEECE1"/>
              </a:solidFill>
              <a:latin typeface="Tahoma" panose="020B0604030504040204" pitchFamily="34" charset="0"/>
            </a:endParaRPr>
          </a:p>
        </p:txBody>
      </p:sp>
      <p:sp>
        <p:nvSpPr>
          <p:cNvPr id="22" name="Oval 42"/>
          <p:cNvSpPr>
            <a:spLocks noChangeArrowheads="1"/>
          </p:cNvSpPr>
          <p:nvPr/>
        </p:nvSpPr>
        <p:spPr bwMode="auto">
          <a:xfrm>
            <a:off x="1143000" y="1828800"/>
            <a:ext cx="1925638" cy="381000"/>
          </a:xfrm>
          <a:prstGeom prst="ellipse">
            <a:avLst/>
          </a:prstGeom>
          <a:noFill/>
          <a:ln w="349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solidFill>
                <a:srgbClr val="EEECE1"/>
              </a:solidFill>
              <a:latin typeface="Tahoma" panose="020B0604030504040204" pitchFamily="34" charset="0"/>
            </a:endParaRPr>
          </a:p>
        </p:txBody>
      </p:sp>
      <p:graphicFrame>
        <p:nvGraphicFramePr>
          <p:cNvPr id="23" name="Group 114"/>
          <p:cNvGraphicFramePr>
            <a:graphicFrameLocks noGrp="1"/>
          </p:cNvGraphicFramePr>
          <p:nvPr>
            <p:extLst>
              <p:ext uri="{D42A27DB-BD31-4B8C-83A1-F6EECF244321}">
                <p14:modId xmlns:p14="http://schemas.microsoft.com/office/powerpoint/2010/main" val="4137733676"/>
              </p:ext>
            </p:extLst>
          </p:nvPr>
        </p:nvGraphicFramePr>
        <p:xfrm>
          <a:off x="1219200" y="1371600"/>
          <a:ext cx="3429000" cy="2073272"/>
        </p:xfrm>
        <a:graphic>
          <a:graphicData uri="http://schemas.openxmlformats.org/drawingml/2006/table">
            <a:tbl>
              <a:tblPr/>
              <a:tblGrid>
                <a:gridCol w="895350">
                  <a:extLst>
                    <a:ext uri="{9D8B030D-6E8A-4147-A177-3AD203B41FA5}">
                      <a16:colId xmlns:a16="http://schemas.microsoft.com/office/drawing/2014/main" val="20000"/>
                    </a:ext>
                  </a:extLst>
                </a:gridCol>
                <a:gridCol w="506413">
                  <a:extLst>
                    <a:ext uri="{9D8B030D-6E8A-4147-A177-3AD203B41FA5}">
                      <a16:colId xmlns:a16="http://schemas.microsoft.com/office/drawing/2014/main" val="20001"/>
                    </a:ext>
                  </a:extLst>
                </a:gridCol>
                <a:gridCol w="506412">
                  <a:extLst>
                    <a:ext uri="{9D8B030D-6E8A-4147-A177-3AD203B41FA5}">
                      <a16:colId xmlns:a16="http://schemas.microsoft.com/office/drawing/2014/main" val="20002"/>
                    </a:ext>
                  </a:extLst>
                </a:gridCol>
                <a:gridCol w="1520825">
                  <a:extLst>
                    <a:ext uri="{9D8B030D-6E8A-4147-A177-3AD203B41FA5}">
                      <a16:colId xmlns:a16="http://schemas.microsoft.com/office/drawing/2014/main" val="20003"/>
                    </a:ext>
                  </a:extLst>
                </a:gridCol>
              </a:tblGrid>
              <a:tr h="259159">
                <a:tc gridSpan="3">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QID</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SA</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Zipcode</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Age</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Sex</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Disease</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47677</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29</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F</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Ovarian Cancer</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47602</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22</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F</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Ovarian Cancer</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47678</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27</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M</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Prostate Cancer</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47905</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43</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M</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Flu</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47909</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52</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F</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Heart Disease</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47906</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M</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Heart Disease</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4" name="Rectangle 112"/>
          <p:cNvSpPr>
            <a:spLocks noChangeArrowheads="1"/>
          </p:cNvSpPr>
          <p:nvPr/>
        </p:nvSpPr>
        <p:spPr bwMode="auto">
          <a:xfrm>
            <a:off x="914400" y="838200"/>
            <a:ext cx="3200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zh-CN" sz="2000">
                <a:solidFill>
                  <a:srgbClr val="EEECE1"/>
                </a:solidFill>
                <a:latin typeface="Tahoma" panose="020B0604030504040204" pitchFamily="34" charset="0"/>
              </a:rPr>
              <a:t>Microdata</a:t>
            </a:r>
          </a:p>
        </p:txBody>
      </p:sp>
    </p:spTree>
    <p:extLst>
      <p:ext uri="{BB962C8B-B14F-4D97-AF65-F5344CB8AC3E}">
        <p14:creationId xmlns:p14="http://schemas.microsoft.com/office/powerpoint/2010/main" val="328362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par>
                                <p:cTn id="33" presetID="3" presetClass="entr" presetSubtype="1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linds(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dissolv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dissolve">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5" grpId="0" animBg="1"/>
      <p:bldP spid="16" grpId="0" animBg="1"/>
      <p:bldP spid="17" grpId="0" animBg="1"/>
      <p:bldP spid="18" grpId="0" animBg="1"/>
      <p:bldP spid="20" grpId="0"/>
      <p:bldP spid="21" grpId="0" animBg="1"/>
      <p:bldP spid="2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55650" y="138113"/>
            <a:ext cx="7772400" cy="1919287"/>
          </a:xfrm>
        </p:spPr>
        <p:txBody>
          <a:bodyPr/>
          <a:lstStyle/>
          <a:p>
            <a:pPr>
              <a:defRPr/>
            </a:pPr>
            <a:r>
              <a:rPr lang="el-GR" dirty="0" smtClean="0"/>
              <a:t>Μα δεν υπάρχει ένας μηχανισμός (π.χ. εργαλείο ή εφαρμογή) για την προστασία μας;</a:t>
            </a:r>
            <a:endParaRPr lang="el-GR" dirty="0"/>
          </a:p>
        </p:txBody>
      </p:sp>
      <p:sp>
        <p:nvSpPr>
          <p:cNvPr id="6" name="Rectangle 2"/>
          <p:cNvSpPr txBox="1">
            <a:spLocks noChangeArrowheads="1"/>
          </p:cNvSpPr>
          <p:nvPr/>
        </p:nvSpPr>
        <p:spPr>
          <a:xfrm>
            <a:off x="2133600" y="2438400"/>
            <a:ext cx="4704160" cy="3323987"/>
          </a:xfrm>
          <a:prstGeom prst="rect">
            <a:avLst/>
          </a:prstGeom>
          <a:gradFill>
            <a:gsLst>
              <a:gs pos="0">
                <a:schemeClr val="accent1">
                  <a:tint val="66000"/>
                  <a:satMod val="160000"/>
                </a:schemeClr>
              </a:gs>
              <a:gs pos="0">
                <a:srgbClr val="002060"/>
              </a:gs>
              <a:gs pos="100000">
                <a:schemeClr val="accent1">
                  <a:tint val="23500"/>
                  <a:satMod val="160000"/>
                </a:schemeClr>
              </a:gs>
            </a:gsLst>
            <a:lin ang="5400000" scaled="0"/>
          </a:gradFill>
          <a:effectLst>
            <a:glow rad="1536700">
              <a:srgbClr val="00799A">
                <a:alpha val="54000"/>
              </a:srgbClr>
            </a:glow>
            <a:softEdge rad="520700"/>
          </a:effectLst>
        </p:spPr>
        <p:txBody>
          <a:bodyPr lIns="0" rIns="0">
            <a:spAutoFit/>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546100" marR="0" lvl="0" indent="0" algn="ctr" defTabSz="914400" rtl="0" eaLnBrk="1" fontAlgn="base" latinLnBrk="0" hangingPunct="1">
              <a:lnSpc>
                <a:spcPct val="100000"/>
              </a:lnSpc>
              <a:spcBef>
                <a:spcPts val="700"/>
              </a:spcBef>
              <a:spcAft>
                <a:spcPct val="0"/>
              </a:spcAft>
              <a:buClr>
                <a:srgbClr val="E5E5FF"/>
              </a:buClr>
              <a:buSzPct val="95000"/>
              <a:buFont typeface="Wingdings"/>
              <a:buNone/>
              <a:tabLst/>
              <a:defRPr/>
            </a:pPr>
            <a:r>
              <a:rPr kumimoji="0" lang="el-GR" altLang="en-US" sz="3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Garamond"/>
                <a:ea typeface="+mn-ea"/>
                <a:cs typeface="+mn-cs"/>
              </a:rPr>
              <a:t>Είναι </a:t>
            </a:r>
            <a:r>
              <a:rPr kumimoji="0" lang="el-GR" altLang="en-US" sz="3000" b="1"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Garamond"/>
                <a:ea typeface="+mn-ea"/>
                <a:cs typeface="+mn-cs"/>
              </a:rPr>
              <a:t>αδύνατον</a:t>
            </a:r>
            <a:r>
              <a:rPr kumimoji="0" lang="el-GR" altLang="en-US" sz="3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Garamond"/>
                <a:ea typeface="+mn-ea"/>
                <a:cs typeface="+mn-cs"/>
              </a:rPr>
              <a:t> (προσοχή, όχι απλά </a:t>
            </a:r>
            <a:r>
              <a:rPr kumimoji="0" lang="el-GR" altLang="en-US" sz="30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Garamond"/>
                <a:ea typeface="+mn-ea"/>
                <a:cs typeface="+mn-cs"/>
              </a:rPr>
              <a:t>δύσκολο</a:t>
            </a:r>
            <a:r>
              <a:rPr kumimoji="0" lang="el-GR" altLang="en-US" sz="3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Garamond"/>
                <a:ea typeface="+mn-ea"/>
                <a:cs typeface="+mn-cs"/>
              </a:rPr>
              <a:t>!) να κατασκευαστεί μία μηχανή/εφαρμογή απόλυτης προστασίας από κακόβουλο λογισμικό και επιθέσεις </a:t>
            </a:r>
            <a:r>
              <a:rPr kumimoji="0" lang="en-US" altLang="en-US" sz="3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Garamond"/>
                <a:ea typeface="+mn-ea"/>
                <a:cs typeface="+mn-cs"/>
              </a:rPr>
              <a:t>(Cohen, 1984)</a:t>
            </a:r>
          </a:p>
        </p:txBody>
      </p:sp>
    </p:spTree>
    <p:extLst>
      <p:ext uri="{BB962C8B-B14F-4D97-AF65-F5344CB8AC3E}">
        <p14:creationId xmlns:p14="http://schemas.microsoft.com/office/powerpoint/2010/main" val="39835486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ollide2 Web Science / IT as it really is?"/>
          <p:cNvPicPr>
            <a:picLocks noChangeAspect="1" noChangeArrowheads="1"/>
          </p:cNvPicPr>
          <p:nvPr/>
        </p:nvPicPr>
        <p:blipFill>
          <a:blip r:embed="rId3" cstate="print"/>
          <a:srcRect/>
          <a:stretch>
            <a:fillRect/>
          </a:stretch>
        </p:blipFill>
        <p:spPr bwMode="auto">
          <a:xfrm>
            <a:off x="914400" y="1371600"/>
            <a:ext cx="7315200" cy="531911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itle 3"/>
          <p:cNvSpPr>
            <a:spLocks noGrp="1"/>
          </p:cNvSpPr>
          <p:nvPr>
            <p:ph type="title"/>
          </p:nvPr>
        </p:nvSpPr>
        <p:spPr>
          <a:xfrm>
            <a:off x="0" y="0"/>
            <a:ext cx="9144000" cy="1371600"/>
          </a:xfrm>
        </p:spPr>
        <p:txBody>
          <a:bodyPr/>
          <a:lstStyle/>
          <a:p>
            <a:r>
              <a:rPr lang="el-GR" sz="2800" dirty="0" smtClean="0"/>
              <a:t>Η απάντηση:</a:t>
            </a:r>
            <a:r>
              <a:rPr lang="en-US" sz="2800" dirty="0" smtClean="0"/>
              <a:t> </a:t>
            </a:r>
            <a:r>
              <a:rPr lang="en-US" sz="2800" i="1" dirty="0" err="1" smtClean="0"/>
              <a:t>Cyberdefense</a:t>
            </a:r>
            <a:r>
              <a:rPr lang="en-US" sz="2800" i="1" dirty="0" smtClean="0"/>
              <a:t> of Sciences</a:t>
            </a:r>
            <a:r>
              <a:rPr lang="el-GR" sz="2800" i="1" dirty="0" smtClean="0"/>
              <a:t> </a:t>
            </a:r>
            <a:r>
              <a:rPr lang="el-GR" sz="2800" dirty="0" smtClean="0"/>
              <a:t>για μία ολιστική και πολύπλευρη προσέγγιση στο </a:t>
            </a:r>
            <a:r>
              <a:rPr lang="el-GR" sz="2800" dirty="0" err="1" smtClean="0"/>
              <a:t>Κυβερνοέγκλημα</a:t>
            </a:r>
            <a:r>
              <a:rPr lang="el-GR" sz="2800" dirty="0" smtClean="0"/>
              <a:t> και την </a:t>
            </a:r>
            <a:r>
              <a:rPr lang="el-GR" sz="2800" dirty="0" err="1" smtClean="0"/>
              <a:t>Κυβερνοάμυνα</a:t>
            </a:r>
            <a:endParaRPr lang="en-GB" sz="2800" dirty="0"/>
          </a:p>
        </p:txBody>
      </p:sp>
    </p:spTree>
    <p:extLst>
      <p:ext uri="{BB962C8B-B14F-4D97-AF65-F5344CB8AC3E}">
        <p14:creationId xmlns:p14="http://schemas.microsoft.com/office/powerpoint/2010/main" val="165376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p:cNvPicPr>
            <a:picLocks noChangeAspect="1"/>
          </p:cNvPicPr>
          <p:nvPr/>
        </p:nvPicPr>
        <p:blipFill>
          <a:blip r:embed="rId2">
            <a:extLst>
              <a:ext uri="{28A0092B-C50C-407E-A947-70E740481C1C}">
                <a14:useLocalDpi xmlns:a14="http://schemas.microsoft.com/office/drawing/2010/main" val="0"/>
              </a:ext>
            </a:extLst>
          </a:blip>
          <a:srcRect l="52174" t="21304" r="14999" b="16859"/>
          <a:stretch>
            <a:fillRect/>
          </a:stretch>
        </p:blipFill>
        <p:spPr bwMode="auto">
          <a:xfrm>
            <a:off x="1981200" y="609600"/>
            <a:ext cx="5207793" cy="551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519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sm" len="sm"/>
          <a:tailEnd type="triangl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sm" len="sm"/>
          <a:tailEnd type="triangl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10.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11.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12.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3.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4.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5.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6.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7.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8.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9.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docProps/app.xml><?xml version="1.0" encoding="utf-8"?>
<Properties xmlns="http://schemas.openxmlformats.org/officeDocument/2006/extended-properties" xmlns:vt="http://schemas.openxmlformats.org/officeDocument/2006/docPropsVTypes">
  <Template/>
  <TotalTime>5929</TotalTime>
  <Words>6307</Words>
  <Application>Microsoft Office PowerPoint</Application>
  <PresentationFormat>On-screen Show (4:3)</PresentationFormat>
  <Paragraphs>771</Paragraphs>
  <Slides>87</Slides>
  <Notes>14</Notes>
  <HiddenSlides>0</HiddenSlides>
  <MMClips>0</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2</vt:i4>
      </vt:variant>
      <vt:variant>
        <vt:lpstr>Slide Titles</vt:lpstr>
      </vt:variant>
      <vt:variant>
        <vt:i4>87</vt:i4>
      </vt:variant>
    </vt:vector>
  </HeadingPairs>
  <TitlesOfParts>
    <vt:vector size="109" baseType="lpstr">
      <vt:lpstr>ＭＳ Ｐゴシック</vt:lpstr>
      <vt:lpstr>宋体</vt:lpstr>
      <vt:lpstr>宋体</vt:lpstr>
      <vt:lpstr>Aptos</vt:lpstr>
      <vt:lpstr>Aptos Display</vt:lpstr>
      <vt:lpstr>Arial</vt:lpstr>
      <vt:lpstr>Arial MT</vt:lpstr>
      <vt:lpstr>Calibri</vt:lpstr>
      <vt:lpstr>Carlito</vt:lpstr>
      <vt:lpstr>Courier New</vt:lpstr>
      <vt:lpstr>Garamond</vt:lpstr>
      <vt:lpstr>Symbol</vt:lpstr>
      <vt:lpstr>Tahoma</vt:lpstr>
      <vt:lpstr>Times New Roman</vt:lpstr>
      <vt:lpstr>Verdana</vt:lpstr>
      <vt:lpstr>Wingdings</vt:lpstr>
      <vt:lpstr>Office Theme</vt:lpstr>
      <vt:lpstr>Stream</vt:lpstr>
      <vt:lpstr>1_Office Theme</vt:lpstr>
      <vt:lpstr>2_Office Theme</vt:lpstr>
      <vt:lpstr>Bitmap Image</vt:lpstr>
      <vt:lpstr>Visio</vt:lpstr>
      <vt:lpstr>Ηλεκτρονική διακυβέρνηση, προστασία ιδιωτικότητας και επιχειρηματικότητα</vt:lpstr>
      <vt:lpstr>Το Διαδίκτυο: η μεγάλη λεωφόρος της Κοινωνίας της Πληροφορίας! </vt:lpstr>
      <vt:lpstr>Συμβατική διακυβέρνηση</vt:lpstr>
      <vt:lpstr>Ψηφιακή Διακυβέρνηση</vt:lpstr>
      <vt:lpstr>Μερικές από τις κυριότερες υπηρεσίες Ψηφιακής Διακυβέρνησης</vt:lpstr>
      <vt:lpstr>Το όραμα: Ψηφιακή Διακυβέρνηση πέρα από τις συμβατικές υπηρεσίες, για μία ολιστική αντιμετώπιση των αναγκών των πολιτών, της  επιχειρηματικότητας και του περιβάλλοντος, στη σύγχρονη και μελλοντική  Παγκόσμια Διακυβέρνηση</vt:lpstr>
      <vt:lpstr>PowerPoint Presentation</vt:lpstr>
      <vt:lpstr>Διανύουμε μία περίοδο δραματικού μετασχηματισμού του Διαδικτύου στο Διαδίκτυο των Πραγμάτων: Άνθρωποι και Μηχανές κάθε είδους και δυνατοτήτων </vt:lpstr>
      <vt:lpstr>PowerPoint Presentation</vt:lpstr>
      <vt:lpstr>PowerPoint Presentation</vt:lpstr>
      <vt:lpstr>PowerPoint Presentation</vt:lpstr>
      <vt:lpstr>Today’s IoT/embeded devices: powerful portable computers and sensors!</vt:lpstr>
      <vt:lpstr>PowerPoint Presentation</vt:lpstr>
      <vt:lpstr>PowerPoint Presentation</vt:lpstr>
      <vt:lpstr>PowerPoint Presentation</vt:lpstr>
      <vt:lpstr>PowerPoint Presentation</vt:lpstr>
      <vt:lpstr>PowerPoint Presentation</vt:lpstr>
      <vt:lpstr>Όμως …</vt:lpstr>
      <vt:lpstr>Όμως …</vt:lpstr>
      <vt:lpstr>Μαζική παραβίαση της ιδιωτικότητας</vt:lpstr>
      <vt:lpstr>ENISA (Ευρωπαϊκός Οργανισμός για την Ασφάλεια των Δικτύων και των Πληροφοριών) Top 15 Indicators</vt:lpstr>
      <vt:lpstr>PowerPoint Presentation</vt:lpstr>
      <vt:lpstr> </vt:lpstr>
      <vt:lpstr>PowerPoint Presentation</vt:lpstr>
      <vt:lpstr>PowerPoint Presentation</vt:lpstr>
      <vt:lpstr>Προηγμένες Επίμονες Απειλές (Advanced Persistent Threats –  APTs)</vt:lpstr>
      <vt:lpstr>Aurora attack</vt:lpstr>
      <vt:lpstr>Wannacry attack</vt:lpstr>
      <vt:lpstr>PowerPoint Presentation</vt:lpstr>
      <vt:lpstr>Stuxnet attack</vt:lpstr>
      <vt:lpstr>Stuxnet: πώς λειτούργησε</vt:lpstr>
      <vt:lpstr>Χαρακτηριστικά των APTs</vt:lpstr>
      <vt:lpstr>Επιθέσεις APT</vt:lpstr>
      <vt:lpstr>Πλαίσιο δράσεων για την ασφάλεια στον τομέα της Ψηφιακής Διακυβέρνησης</vt:lpstr>
      <vt:lpstr>FINTECH!</vt:lpstr>
      <vt:lpstr>1 – Blockchain</vt:lpstr>
      <vt:lpstr>Bitcoin: Challenges</vt:lpstr>
      <vt:lpstr>Security considerations</vt:lpstr>
      <vt:lpstr>Security considerations</vt:lpstr>
      <vt:lpstr>Main security ingredients: Public Key Crypto – Encryption</vt:lpstr>
      <vt:lpstr>Main security ingredients: Public Key Crypto – Digital Signatures</vt:lpstr>
      <vt:lpstr>Main security ingredients: Cryptographic Hash Functions</vt:lpstr>
      <vt:lpstr>Main security ingredients: the immutable blockchain and global consensus about its valid status</vt:lpstr>
      <vt:lpstr>Blockchain Concepts</vt:lpstr>
      <vt:lpstr>Blockchain Protocol (Nakamoto 2008)</vt:lpstr>
      <vt:lpstr>Some facts</vt:lpstr>
      <vt:lpstr>What is a Bitcoin Halving?</vt:lpstr>
      <vt:lpstr>Historical Halvings</vt:lpstr>
      <vt:lpstr>Why Halvings Happen</vt:lpstr>
      <vt:lpstr>Technical Details</vt:lpstr>
      <vt:lpstr>Effects on Miners</vt:lpstr>
      <vt:lpstr>Transaction</vt:lpstr>
      <vt:lpstr>Block (Transaction) Management</vt:lpstr>
      <vt:lpstr>Mining Difficulty: Proof of Work (PoW)</vt:lpstr>
      <vt:lpstr>PowerPoint Presentation</vt:lpstr>
      <vt:lpstr>Hash function requirements</vt:lpstr>
      <vt:lpstr>PowerPoint Presentation</vt:lpstr>
      <vt:lpstr>2 – Artificial Intelligence (AI)</vt:lpstr>
      <vt:lpstr>3 – The voice (and language) technology</vt:lpstr>
      <vt:lpstr>4 – Regulation technology (regtech)</vt:lpstr>
      <vt:lpstr>PowerPoint Presentation</vt:lpstr>
      <vt:lpstr>5 – Robotic Process Automation</vt:lpstr>
      <vt:lpstr>6 – Internet of Things (IoT)</vt:lpstr>
      <vt:lpstr>7 – Cloud based approach</vt:lpstr>
      <vt:lpstr>8 – Payment  Services Directive 2 (PSD2)</vt:lpstr>
      <vt:lpstr>PowerPoint Presentation</vt:lpstr>
      <vt:lpstr>9 – Initial Public Offerings (IPOs)</vt:lpstr>
      <vt:lpstr>PowerPoint Presentation</vt:lpstr>
      <vt:lpstr>10 – Biometric Technology</vt:lpstr>
      <vt:lpstr>PowerPoint Presentation</vt:lpstr>
      <vt:lpstr>11 – Simplifying procedures</vt:lpstr>
      <vt:lpstr>PowerPoint Presentation</vt:lpstr>
      <vt:lpstr>12 – Digital Banks (neobanks)</vt:lpstr>
      <vt:lpstr>PowerPoint Presentation</vt:lpstr>
      <vt:lpstr>PowerPoint Presentation</vt:lpstr>
      <vt:lpstr>Κβαντικοί υπολογιστές</vt:lpstr>
      <vt:lpstr>PowerPoint Presentation</vt:lpstr>
      <vt:lpstr>PowerPoint Presentation</vt:lpstr>
      <vt:lpstr>Ας σκεφτούμε λίγο: τα ψηφιακά μας δεδομένα, τα κομμάτια που συνθέτουν το παζλ του ψηφιακού μας εαυτού, πολλά από τα οποία εμπιστευόμαστε στην Ψηφιακή Διακυβέρνησή   Καθημερινά, μοιραζόμαστε τα δεδομένα αυτά μέσα από τις αλληλεπιδράσεις μας με άνθρώπους, εφαρμογές, και διαδικτυακές υπηρεσίες:</vt:lpstr>
      <vt:lpstr>Όμως … ποιος μπορεί να αναλύσει και να συνδυάσει τόσες πολλές πηγές πληροφοριών;</vt:lpstr>
      <vt:lpstr>Είναι, όμως, έτσι; Ας πάμε μερικούς αιώνες πίσω: Μαθηματική Λογική!</vt:lpstr>
      <vt:lpstr>Παράδειγμα απλού συλλογισμού με modus ponens</vt:lpstr>
      <vt:lpstr>Το μέλλον: Semantic Web  (Σημασιολογικός Ιστός) ή το «μυαλό του Θεού» κατάλληλα δομημένο για επεξεργασία από τις ίδιες τις μηχανές!</vt:lpstr>
      <vt:lpstr>PowerPoint Presentation</vt:lpstr>
      <vt:lpstr>PowerPoint Presentation</vt:lpstr>
      <vt:lpstr>Μα δεν υπάρχει ένας μηχανισμός (π.χ. εργαλείο ή εφαρμογή) για την προστασία μας;</vt:lpstr>
      <vt:lpstr>Η απάντηση: Cyberdefense of Sciences για μία ολιστική και πολύπλευρη προσέγγιση στο Κυβερνοέγκλημα και την Κυβερνοάμυνα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Olusegun</dc:creator>
  <cp:lastModifiedBy>Stamatiou Yannis</cp:lastModifiedBy>
  <cp:revision>207</cp:revision>
  <dcterms:created xsi:type="dcterms:W3CDTF">2021-06-01T10:34:01Z</dcterms:created>
  <dcterms:modified xsi:type="dcterms:W3CDTF">2026-03-29T13:01:04Z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2012-03-13T00:00:00Z</vt:filetime>
  </property>
  <property fmtid="{D5CDD505-2E9C-101B-9397-08002B2CF9AE}" pid="3" name="Creator">
    <vt:lpwstr>Acrobat PDFMaker 9.1 for PowerPoint</vt:lpwstr>
  </property>
  <property fmtid="{D5CDD505-2E9C-101B-9397-08002B2CF9AE}" pid="4" name="LastSaved">
    <vt:filetime>2021-06-01T00:00:00Z</vt:filetime>
  </property>
</Properties>
</file>