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9" r:id="rId1"/>
  </p:sldMasterIdLst>
  <p:notesMasterIdLst>
    <p:notesMasterId r:id="rId67"/>
  </p:notesMasterIdLst>
  <p:handoutMasterIdLst>
    <p:handoutMasterId r:id="rId68"/>
  </p:handoutMasterIdLst>
  <p:sldIdLst>
    <p:sldId id="624" r:id="rId2"/>
    <p:sldId id="625" r:id="rId3"/>
    <p:sldId id="333" r:id="rId4"/>
    <p:sldId id="618" r:id="rId5"/>
    <p:sldId id="619" r:id="rId6"/>
    <p:sldId id="638" r:id="rId7"/>
    <p:sldId id="639" r:id="rId8"/>
    <p:sldId id="636" r:id="rId9"/>
    <p:sldId id="555" r:id="rId10"/>
    <p:sldId id="556" r:id="rId11"/>
    <p:sldId id="567" r:id="rId12"/>
    <p:sldId id="558" r:id="rId13"/>
    <p:sldId id="559" r:id="rId14"/>
    <p:sldId id="560" r:id="rId15"/>
    <p:sldId id="561" r:id="rId16"/>
    <p:sldId id="562" r:id="rId17"/>
    <p:sldId id="568" r:id="rId18"/>
    <p:sldId id="569" r:id="rId19"/>
    <p:sldId id="570" r:id="rId20"/>
    <p:sldId id="571" r:id="rId21"/>
    <p:sldId id="563" r:id="rId22"/>
    <p:sldId id="564" r:id="rId23"/>
    <p:sldId id="565" r:id="rId24"/>
    <p:sldId id="604" r:id="rId25"/>
    <p:sldId id="603" r:id="rId26"/>
    <p:sldId id="566" r:id="rId27"/>
    <p:sldId id="414" r:id="rId28"/>
    <p:sldId id="415" r:id="rId29"/>
    <p:sldId id="361" r:id="rId30"/>
    <p:sldId id="419" r:id="rId31"/>
    <p:sldId id="366" r:id="rId32"/>
    <p:sldId id="369" r:id="rId33"/>
    <p:sldId id="637" r:id="rId34"/>
    <p:sldId id="583" r:id="rId35"/>
    <p:sldId id="584" r:id="rId36"/>
    <p:sldId id="622" r:id="rId37"/>
    <p:sldId id="586" r:id="rId38"/>
    <p:sldId id="585" r:id="rId39"/>
    <p:sldId id="405" r:id="rId40"/>
    <p:sldId id="406" r:id="rId41"/>
    <p:sldId id="408" r:id="rId42"/>
    <p:sldId id="409" r:id="rId43"/>
    <p:sldId id="410" r:id="rId44"/>
    <p:sldId id="411" r:id="rId45"/>
    <p:sldId id="412" r:id="rId46"/>
    <p:sldId id="413" r:id="rId47"/>
    <p:sldId id="463" r:id="rId48"/>
    <p:sldId id="464" r:id="rId49"/>
    <p:sldId id="465" r:id="rId50"/>
    <p:sldId id="466" r:id="rId51"/>
    <p:sldId id="467" r:id="rId52"/>
    <p:sldId id="469" r:id="rId53"/>
    <p:sldId id="626" r:id="rId54"/>
    <p:sldId id="627" r:id="rId55"/>
    <p:sldId id="628" r:id="rId56"/>
    <p:sldId id="490" r:id="rId57"/>
    <p:sldId id="629" r:id="rId58"/>
    <p:sldId id="630" r:id="rId59"/>
    <p:sldId id="631" r:id="rId60"/>
    <p:sldId id="632" r:id="rId61"/>
    <p:sldId id="633" r:id="rId62"/>
    <p:sldId id="634" r:id="rId63"/>
    <p:sldId id="635" r:id="rId64"/>
    <p:sldId id="500" r:id="rId65"/>
    <p:sldId id="332" r:id="rId66"/>
  </p:sldIdLst>
  <p:sldSz cx="9144000" cy="6858000" type="screen4x3"/>
  <p:notesSz cx="6858000" cy="9144000"/>
  <p:defaultTextStyle>
    <a:defPPr>
      <a:defRPr lang="en-GB"/>
    </a:defPPr>
    <a:lvl1pPr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FFFF99"/>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62" autoAdjust="0"/>
    <p:restoredTop sz="94671" autoAdjust="0"/>
  </p:normalViewPr>
  <p:slideViewPr>
    <p:cSldViewPr>
      <p:cViewPr varScale="1">
        <p:scale>
          <a:sx n="78" d="100"/>
          <a:sy n="78" d="100"/>
        </p:scale>
        <p:origin x="408"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4"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200"/>
            </a:lvl1pPr>
          </a:lstStyle>
          <a:p>
            <a:pPr>
              <a:defRPr/>
            </a:pPr>
            <a:endParaRPr lang="en-GB"/>
          </a:p>
        </p:txBody>
      </p:sp>
      <p:sp>
        <p:nvSpPr>
          <p:cNvPr id="44035" name="Rectangle 3"/>
          <p:cNvSpPr>
            <a:spLocks noGrp="1" noChangeArrowheads="1"/>
          </p:cNvSpPr>
          <p:nvPr>
            <p:ph type="dt" sz="quarter" idx="1"/>
          </p:nvPr>
        </p:nvSpPr>
        <p:spPr bwMode="auto">
          <a:xfrm>
            <a:off x="388620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GB"/>
          </a:p>
        </p:txBody>
      </p:sp>
      <p:sp>
        <p:nvSpPr>
          <p:cNvPr id="44036" name="Rectangle 4"/>
          <p:cNvSpPr>
            <a:spLocks noGrp="1" noChangeArrowheads="1"/>
          </p:cNvSpPr>
          <p:nvPr>
            <p:ph type="ftr" sz="quarter" idx="2"/>
          </p:nvPr>
        </p:nvSpPr>
        <p:spPr bwMode="auto">
          <a:xfrm>
            <a:off x="0" y="8686800"/>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defRPr sz="1200"/>
            </a:lvl1pPr>
          </a:lstStyle>
          <a:p>
            <a:pPr>
              <a:defRPr/>
            </a:pPr>
            <a:r>
              <a:rPr lang="en-GB"/>
              <a:t>ΕΑΠ</a:t>
            </a:r>
          </a:p>
        </p:txBody>
      </p:sp>
      <p:sp>
        <p:nvSpPr>
          <p:cNvPr id="44037" name="Rectangle 5"/>
          <p:cNvSpPr>
            <a:spLocks noGrp="1" noChangeArrowheads="1"/>
          </p:cNvSpPr>
          <p:nvPr>
            <p:ph type="sldNum" sz="quarter" idx="3"/>
          </p:nvPr>
        </p:nvSpPr>
        <p:spPr bwMode="auto">
          <a:xfrm>
            <a:off x="3886200" y="8686800"/>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sz="1200"/>
            </a:lvl1pPr>
          </a:lstStyle>
          <a:p>
            <a:pPr>
              <a:defRPr/>
            </a:pPr>
            <a:fld id="{BD484A50-E5E2-46DF-AFC2-A0E74EB6EB1F}" type="slidenum">
              <a:rPr lang="en-GB" altLang="el-GR"/>
              <a:pPr>
                <a:defRPr/>
              </a:pPr>
              <a:t>‹#›</a:t>
            </a:fld>
            <a:endParaRPr lang="en-GB" altLang="el-G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986"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200"/>
            </a:lvl1pPr>
          </a:lstStyle>
          <a:p>
            <a:pPr>
              <a:defRPr/>
            </a:pPr>
            <a:endParaRPr lang="en-GB"/>
          </a:p>
        </p:txBody>
      </p:sp>
      <p:sp>
        <p:nvSpPr>
          <p:cNvPr id="41987" name="Rectangle 3"/>
          <p:cNvSpPr>
            <a:spLocks noGrp="1" noChangeArrowheads="1"/>
          </p:cNvSpPr>
          <p:nvPr>
            <p:ph type="dt" idx="1"/>
          </p:nvPr>
        </p:nvSpPr>
        <p:spPr bwMode="auto">
          <a:xfrm>
            <a:off x="388620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GB"/>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9" name="Rectangle 5"/>
          <p:cNvSpPr>
            <a:spLocks noGrp="1" noChangeArrowheads="1"/>
          </p:cNvSpPr>
          <p:nvPr>
            <p:ph type="body" sz="quarter" idx="3"/>
          </p:nvPr>
        </p:nvSpPr>
        <p:spPr bwMode="auto">
          <a:xfrm>
            <a:off x="914400" y="4343400"/>
            <a:ext cx="50292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990" name="Rectangle 6"/>
          <p:cNvSpPr>
            <a:spLocks noGrp="1" noChangeArrowheads="1"/>
          </p:cNvSpPr>
          <p:nvPr>
            <p:ph type="ftr" sz="quarter" idx="4"/>
          </p:nvPr>
        </p:nvSpPr>
        <p:spPr bwMode="auto">
          <a:xfrm>
            <a:off x="0" y="8686800"/>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defRPr sz="1200"/>
            </a:lvl1pPr>
          </a:lstStyle>
          <a:p>
            <a:pPr>
              <a:defRPr/>
            </a:pPr>
            <a:r>
              <a:rPr lang="en-GB"/>
              <a:t>ΕΑΠ</a:t>
            </a:r>
          </a:p>
        </p:txBody>
      </p:sp>
      <p:sp>
        <p:nvSpPr>
          <p:cNvPr id="41991" name="Rectangle 7"/>
          <p:cNvSpPr>
            <a:spLocks noGrp="1" noChangeArrowheads="1"/>
          </p:cNvSpPr>
          <p:nvPr>
            <p:ph type="sldNum" sz="quarter" idx="5"/>
          </p:nvPr>
        </p:nvSpPr>
        <p:spPr bwMode="auto">
          <a:xfrm>
            <a:off x="3886200" y="8686800"/>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sz="1200"/>
            </a:lvl1pPr>
          </a:lstStyle>
          <a:p>
            <a:pPr>
              <a:defRPr/>
            </a:pPr>
            <a:fld id="{033F3104-99B9-4EB9-AD8F-BAB0152D6BEB}" type="slidenum">
              <a:rPr lang="en-GB" altLang="el-GR"/>
              <a:pPr>
                <a:defRPr/>
              </a:pPr>
              <a:t>‹#›</a:t>
            </a:fld>
            <a:endParaRPr lang="en-GB" altLang="el-G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D21A765A-77C9-47C6-B770-DECF5F7898E6}" type="slidenum">
              <a:rPr lang="el-GR" altLang="en-US" smtClean="0"/>
              <a:pPr eaLnBrk="1" hangingPunct="1">
                <a:spcBef>
                  <a:spcPct val="0"/>
                </a:spcBef>
              </a:pPr>
              <a:t>6</a:t>
            </a:fld>
            <a:endParaRPr lang="el-GR" altLang="en-US" smtClean="0"/>
          </a:p>
        </p:txBody>
      </p:sp>
      <p:sp>
        <p:nvSpPr>
          <p:cNvPr id="154627" name="Rectangle 2"/>
          <p:cNvSpPr>
            <a:spLocks noGrp="1" noChangeArrowheads="1"/>
          </p:cNvSpPr>
          <p:nvPr>
            <p:ph type="body" idx="1"/>
          </p:nvPr>
        </p:nvSpPr>
        <p:spPr>
          <a:xfrm>
            <a:off x="515938" y="4343400"/>
            <a:ext cx="5910262"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87" tIns="44450" rIns="90487" bIns="44450"/>
          <a:lstStyle/>
          <a:p>
            <a:pPr eaLnBrk="1" hangingPunct="1"/>
            <a:endParaRPr lang="en-US" altLang="en-US" smtClean="0"/>
          </a:p>
        </p:txBody>
      </p:sp>
      <p:sp>
        <p:nvSpPr>
          <p:cNvPr id="154628" name="Rectangle 3"/>
          <p:cNvSpPr>
            <a:spLocks noGrp="1" noRot="1" noChangeAspect="1" noChangeArrowheads="1" noTextEdit="1"/>
          </p:cNvSpPr>
          <p:nvPr>
            <p:ph type="sldImg"/>
          </p:nvPr>
        </p:nvSpPr>
        <p:spPr>
          <a:xfrm>
            <a:off x="1158875" y="587375"/>
            <a:ext cx="4554538" cy="3416300"/>
          </a:xfrm>
          <a:ln>
            <a:noFill/>
          </a:ln>
          <a:extLst>
            <a:ext uri="{91240B29-F687-4F45-9708-019B960494DF}">
              <a14:hiddenLine xmlns:a14="http://schemas.microsoft.com/office/drawing/2010/main" w="9525">
                <a:solidFill>
                  <a:srgbClr val="000000"/>
                </a:solidFill>
                <a:miter lim="800000"/>
                <a:headEnd/>
                <a:tailEnd/>
              </a14:hiddenLine>
            </a:ext>
          </a:extLst>
        </p:spPr>
      </p:sp>
    </p:spTree>
    <p:extLst>
      <p:ext uri="{BB962C8B-B14F-4D97-AF65-F5344CB8AC3E}">
        <p14:creationId xmlns:p14="http://schemas.microsoft.com/office/powerpoint/2010/main" val="9489686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Rot="1" noChangeAspect="1" noChangeArrowheads="1" noTextEdit="1"/>
          </p:cNvSpPr>
          <p:nvPr>
            <p:ph type="sldImg"/>
          </p:nvPr>
        </p:nvSpPr>
        <p:spPr>
          <a:ln/>
        </p:spPr>
      </p:sp>
      <p:sp>
        <p:nvSpPr>
          <p:cNvPr id="12083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l-GR"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1 - Θέση εικόνας διαφάνειας"/>
          <p:cNvSpPr>
            <a:spLocks noGrp="1" noRot="1" noChangeAspect="1" noTextEdit="1"/>
          </p:cNvSpPr>
          <p:nvPr>
            <p:ph type="sldImg"/>
          </p:nvPr>
        </p:nvSpPr>
        <p:spPr>
          <a:ln/>
        </p:spPr>
      </p:sp>
      <p:sp>
        <p:nvSpPr>
          <p:cNvPr id="122883" name="2 - Θέση σημειώσεων"/>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spcBef>
                <a:spcPct val="0"/>
              </a:spcBef>
            </a:pPr>
            <a:endParaRPr lang="el-GR" altLang="el-GR" smtClean="0"/>
          </a:p>
        </p:txBody>
      </p:sp>
      <p:sp>
        <p:nvSpPr>
          <p:cNvPr id="122884" name="3 - Θέση αριθμού διαφάνειας"/>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eaLnBrk="1" hangingPunct="1"/>
            <a:fld id="{57BA12AF-2A19-4F31-97A2-8B2205984136}" type="slidenum">
              <a:rPr lang="el-GR" altLang="el-GR" sz="1200">
                <a:latin typeface="Calibri" panose="020F0502020204030204" pitchFamily="34" charset="0"/>
              </a:rPr>
              <a:pPr algn="r" eaLnBrk="1" hangingPunct="1"/>
              <a:t>17</a:t>
            </a:fld>
            <a:endParaRPr lang="el-GR" altLang="el-GR" sz="120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1 - Θέση εικόνας διαφάνειας"/>
          <p:cNvSpPr>
            <a:spLocks noGrp="1" noRot="1" noChangeAspect="1" noTextEdit="1"/>
          </p:cNvSpPr>
          <p:nvPr>
            <p:ph type="sldImg"/>
          </p:nvPr>
        </p:nvSpPr>
        <p:spPr>
          <a:ln/>
        </p:spPr>
      </p:sp>
      <p:sp>
        <p:nvSpPr>
          <p:cNvPr id="124931" name="2 - Θέση σημειώσεων"/>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spcBef>
                <a:spcPct val="0"/>
              </a:spcBef>
            </a:pPr>
            <a:endParaRPr lang="el-GR" altLang="el-GR" smtClean="0"/>
          </a:p>
        </p:txBody>
      </p:sp>
      <p:sp>
        <p:nvSpPr>
          <p:cNvPr id="124932" name="3 - Θέση αριθμού διαφάνειας"/>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eaLnBrk="1" hangingPunct="1"/>
            <a:fld id="{6F5AB195-A32C-404A-8764-7B787ABB38C9}" type="slidenum">
              <a:rPr lang="el-GR" altLang="el-GR" sz="1200">
                <a:latin typeface="Calibri" panose="020F0502020204030204" pitchFamily="34" charset="0"/>
              </a:rPr>
              <a:pPr algn="r" eaLnBrk="1" hangingPunct="1"/>
              <a:t>18</a:t>
            </a:fld>
            <a:endParaRPr lang="el-GR" altLang="el-GR" sz="1200">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1 - Θέση εικόνας διαφάνειας"/>
          <p:cNvSpPr>
            <a:spLocks noGrp="1" noRot="1" noChangeAspect="1" noTextEdit="1"/>
          </p:cNvSpPr>
          <p:nvPr>
            <p:ph type="sldImg"/>
          </p:nvPr>
        </p:nvSpPr>
        <p:spPr>
          <a:ln/>
        </p:spPr>
      </p:sp>
      <p:sp>
        <p:nvSpPr>
          <p:cNvPr id="126979" name="2 - Θέση σημειώσεων"/>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spcBef>
                <a:spcPct val="0"/>
              </a:spcBef>
            </a:pPr>
            <a:endParaRPr lang="el-GR" altLang="el-GR" smtClean="0"/>
          </a:p>
        </p:txBody>
      </p:sp>
      <p:sp>
        <p:nvSpPr>
          <p:cNvPr id="126980" name="3 - Θέση αριθμού διαφάνειας"/>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eaLnBrk="1" hangingPunct="1"/>
            <a:fld id="{A3F4DD0D-C65C-403A-9AEC-BAB57584411E}" type="slidenum">
              <a:rPr lang="el-GR" altLang="el-GR" sz="1200">
                <a:latin typeface="Calibri" panose="020F0502020204030204" pitchFamily="34" charset="0"/>
              </a:rPr>
              <a:pPr algn="r" eaLnBrk="1" hangingPunct="1"/>
              <a:t>19</a:t>
            </a:fld>
            <a:endParaRPr lang="el-GR" altLang="el-GR" sz="1200">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1 - Θέση εικόνας διαφάνειας"/>
          <p:cNvSpPr>
            <a:spLocks noGrp="1" noRot="1" noChangeAspect="1" noTextEdit="1"/>
          </p:cNvSpPr>
          <p:nvPr>
            <p:ph type="sldImg"/>
          </p:nvPr>
        </p:nvSpPr>
        <p:spPr>
          <a:ln/>
        </p:spPr>
      </p:sp>
      <p:sp>
        <p:nvSpPr>
          <p:cNvPr id="129027" name="2 - Θέση σημειώσεων"/>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spcBef>
                <a:spcPct val="0"/>
              </a:spcBef>
            </a:pPr>
            <a:endParaRPr lang="el-GR" altLang="el-GR" smtClean="0"/>
          </a:p>
        </p:txBody>
      </p:sp>
      <p:sp>
        <p:nvSpPr>
          <p:cNvPr id="129028" name="3 - Θέση αριθμού διαφάνειας"/>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eaLnBrk="1" hangingPunct="1"/>
            <a:fld id="{E84FAB27-D26B-45B4-8B19-A98E0B672944}" type="slidenum">
              <a:rPr lang="el-GR" altLang="el-GR" sz="1200">
                <a:latin typeface="Calibri" panose="020F0502020204030204" pitchFamily="34" charset="0"/>
              </a:rPr>
              <a:pPr algn="r" eaLnBrk="1" hangingPunct="1"/>
              <a:t>20</a:t>
            </a:fld>
            <a:endParaRPr lang="el-GR" altLang="el-GR" sz="1200">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Rot="1" noChangeAspect="1" noChangeArrowheads="1" noTextEdit="1"/>
          </p:cNvSpPr>
          <p:nvPr>
            <p:ph type="sldImg"/>
          </p:nvPr>
        </p:nvSpPr>
        <p:spPr>
          <a:ln/>
        </p:spPr>
      </p:sp>
      <p:sp>
        <p:nvSpPr>
          <p:cNvPr id="13107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l-GR"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Rot="1" noChangeAspect="1" noChangeArrowheads="1" noTextEdit="1"/>
          </p:cNvSpPr>
          <p:nvPr>
            <p:ph type="sldImg"/>
          </p:nvPr>
        </p:nvSpPr>
        <p:spPr>
          <a:ln/>
        </p:spPr>
      </p:sp>
      <p:sp>
        <p:nvSpPr>
          <p:cNvPr id="13414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l-GR"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Rot="1" noChangeAspect="1" noChangeArrowheads="1" noTextEdit="1"/>
          </p:cNvSpPr>
          <p:nvPr>
            <p:ph type="sldImg"/>
          </p:nvPr>
        </p:nvSpPr>
        <p:spPr>
          <a:ln/>
        </p:spPr>
      </p:sp>
      <p:sp>
        <p:nvSpPr>
          <p:cNvPr id="13824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l-GR"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1 - Θέση εικόνας διαφάνειας"/>
          <p:cNvSpPr>
            <a:spLocks noGrp="1" noRot="1" noChangeAspect="1" noTextEdit="1"/>
          </p:cNvSpPr>
          <p:nvPr>
            <p:ph type="sldImg"/>
          </p:nvPr>
        </p:nvSpPr>
        <p:spPr>
          <a:ln/>
        </p:spPr>
      </p:sp>
      <p:sp>
        <p:nvSpPr>
          <p:cNvPr id="140291" name="2 - Θέση σημειώσεων"/>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spcBef>
                <a:spcPct val="0"/>
              </a:spcBef>
            </a:pPr>
            <a:endParaRPr lang="el-GR" altLang="el-GR" smtClean="0"/>
          </a:p>
        </p:txBody>
      </p:sp>
      <p:sp>
        <p:nvSpPr>
          <p:cNvPr id="140292" name="3 - Θέση αριθμού διαφάνειας"/>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eaLnBrk="1" hangingPunct="1"/>
            <a:fld id="{E50D71D7-AA4A-4773-BF46-C3EF97587D99}" type="slidenum">
              <a:rPr lang="el-GR" altLang="el-GR" sz="1200">
                <a:latin typeface="Calibri" panose="020F0502020204030204" pitchFamily="34" charset="0"/>
              </a:rPr>
              <a:pPr algn="r" eaLnBrk="1" hangingPunct="1"/>
              <a:t>27</a:t>
            </a:fld>
            <a:endParaRPr lang="el-GR" altLang="el-GR" sz="1200">
              <a:latin typeface="Calibri" panose="020F050202020403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1 - Θέση εικόνας διαφάνειας"/>
          <p:cNvSpPr>
            <a:spLocks noGrp="1" noRot="1" noChangeAspect="1" noTextEdit="1"/>
          </p:cNvSpPr>
          <p:nvPr>
            <p:ph type="sldImg"/>
          </p:nvPr>
        </p:nvSpPr>
        <p:spPr>
          <a:ln/>
        </p:spPr>
      </p:sp>
      <p:sp>
        <p:nvSpPr>
          <p:cNvPr id="142339" name="2 - Θέση σημειώσεων"/>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spcBef>
                <a:spcPct val="0"/>
              </a:spcBef>
            </a:pPr>
            <a:endParaRPr lang="el-GR" altLang="el-GR" smtClean="0"/>
          </a:p>
        </p:txBody>
      </p:sp>
      <p:sp>
        <p:nvSpPr>
          <p:cNvPr id="142340" name="3 - Θέση αριθμού διαφάνειας"/>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eaLnBrk="1" hangingPunct="1"/>
            <a:fld id="{6ABB4C1E-BB48-4031-88D3-7C002FD54F8C}" type="slidenum">
              <a:rPr lang="el-GR" altLang="el-GR" sz="1200">
                <a:latin typeface="Calibri" panose="020F0502020204030204" pitchFamily="34" charset="0"/>
              </a:rPr>
              <a:pPr algn="r" eaLnBrk="1" hangingPunct="1"/>
              <a:t>28</a:t>
            </a:fld>
            <a:endParaRPr lang="el-GR" altLang="el-GR"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8E01BEDC-FC83-4784-947E-6ED06C9139B3}" type="slidenum">
              <a:rPr lang="el-GR" altLang="en-US" smtClean="0"/>
              <a:pPr eaLnBrk="1" hangingPunct="1">
                <a:spcBef>
                  <a:spcPct val="0"/>
                </a:spcBef>
              </a:pPr>
              <a:t>7</a:t>
            </a:fld>
            <a:endParaRPr lang="el-GR" altLang="en-US" smtClean="0"/>
          </a:p>
        </p:txBody>
      </p:sp>
      <p:sp>
        <p:nvSpPr>
          <p:cNvPr id="156675" name="Rectangle 2"/>
          <p:cNvSpPr>
            <a:spLocks noGrp="1" noChangeArrowheads="1"/>
          </p:cNvSpPr>
          <p:nvPr>
            <p:ph type="body" idx="1"/>
          </p:nvPr>
        </p:nvSpPr>
        <p:spPr>
          <a:xfrm>
            <a:off x="515938" y="4343400"/>
            <a:ext cx="5910262"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87" tIns="44450" rIns="90487" bIns="44450"/>
          <a:lstStyle/>
          <a:p>
            <a:pPr eaLnBrk="1" hangingPunct="1"/>
            <a:endParaRPr lang="en-US" altLang="en-US" smtClean="0"/>
          </a:p>
        </p:txBody>
      </p:sp>
      <p:sp>
        <p:nvSpPr>
          <p:cNvPr id="156676" name="Rectangle 3"/>
          <p:cNvSpPr>
            <a:spLocks noGrp="1" noRot="1" noChangeAspect="1" noChangeArrowheads="1" noTextEdit="1"/>
          </p:cNvSpPr>
          <p:nvPr>
            <p:ph type="sldImg"/>
          </p:nvPr>
        </p:nvSpPr>
        <p:spPr>
          <a:xfrm>
            <a:off x="1158875" y="587375"/>
            <a:ext cx="4554538" cy="3416300"/>
          </a:xfrm>
          <a:ln>
            <a:noFill/>
          </a:ln>
          <a:extLst>
            <a:ext uri="{91240B29-F687-4F45-9708-019B960494DF}">
              <a14:hiddenLine xmlns:a14="http://schemas.microsoft.com/office/drawing/2010/main" w="9525">
                <a:solidFill>
                  <a:srgbClr val="000000"/>
                </a:solidFill>
                <a:miter lim="800000"/>
                <a:headEnd/>
                <a:tailEnd/>
              </a14:hiddenLine>
            </a:ext>
          </a:extLst>
        </p:spPr>
      </p:sp>
    </p:spTree>
    <p:extLst>
      <p:ext uri="{BB962C8B-B14F-4D97-AF65-F5344CB8AC3E}">
        <p14:creationId xmlns:p14="http://schemas.microsoft.com/office/powerpoint/2010/main" val="31105971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1 - Θέση εικόνας διαφάνειας"/>
          <p:cNvSpPr>
            <a:spLocks noGrp="1" noRot="1" noChangeAspect="1" noTextEdit="1"/>
          </p:cNvSpPr>
          <p:nvPr>
            <p:ph type="sldImg"/>
          </p:nvPr>
        </p:nvSpPr>
        <p:spPr>
          <a:ln/>
        </p:spPr>
      </p:sp>
      <p:sp>
        <p:nvSpPr>
          <p:cNvPr id="144387" name="2 - Θέση σημειώσεων"/>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spcBef>
                <a:spcPct val="0"/>
              </a:spcBef>
            </a:pPr>
            <a:endParaRPr lang="el-GR" altLang="el-GR" smtClean="0"/>
          </a:p>
        </p:txBody>
      </p:sp>
      <p:sp>
        <p:nvSpPr>
          <p:cNvPr id="144388" name="3 - Θέση αριθμού διαφάνειας"/>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eaLnBrk="1" hangingPunct="1"/>
            <a:fld id="{78248A93-92F9-4752-BA97-262992437B44}" type="slidenum">
              <a:rPr lang="el-GR" altLang="el-GR" sz="1200">
                <a:latin typeface="Calibri" panose="020F0502020204030204" pitchFamily="34" charset="0"/>
              </a:rPr>
              <a:pPr algn="r" eaLnBrk="1" hangingPunct="1"/>
              <a:t>29</a:t>
            </a:fld>
            <a:endParaRPr lang="el-GR" altLang="el-GR" sz="1200">
              <a:latin typeface="Calibri" panose="020F050202020403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1 - Θέση εικόνας διαφάνειας"/>
          <p:cNvSpPr>
            <a:spLocks noGrp="1" noRot="1" noChangeAspect="1" noTextEdit="1"/>
          </p:cNvSpPr>
          <p:nvPr>
            <p:ph type="sldImg"/>
          </p:nvPr>
        </p:nvSpPr>
        <p:spPr>
          <a:ln/>
        </p:spPr>
      </p:sp>
      <p:sp>
        <p:nvSpPr>
          <p:cNvPr id="146435" name="2 - Θέση σημειώσεων"/>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spcBef>
                <a:spcPct val="0"/>
              </a:spcBef>
            </a:pPr>
            <a:r>
              <a:rPr lang="el-GR" altLang="el-GR" smtClean="0"/>
              <a:t>Κατά την εγγραφή μιας λέξης: </a:t>
            </a:r>
          </a:p>
          <a:p>
            <a:pPr eaLnBrk="1" hangingPunct="1">
              <a:lnSpc>
                <a:spcPct val="90000"/>
              </a:lnSpc>
              <a:spcBef>
                <a:spcPct val="0"/>
              </a:spcBef>
            </a:pPr>
            <a:r>
              <a:rPr lang="el-GR" altLang="el-GR" smtClean="0"/>
              <a:t>Η ΚΜΕ αποστέλλει:</a:t>
            </a:r>
          </a:p>
          <a:p>
            <a:pPr eaLnBrk="1" hangingPunct="1">
              <a:lnSpc>
                <a:spcPct val="90000"/>
              </a:lnSpc>
              <a:spcBef>
                <a:spcPct val="0"/>
              </a:spcBef>
            </a:pPr>
            <a:r>
              <a:rPr lang="el-GR" altLang="el-GR" smtClean="0"/>
              <a:t> τον κωδικό της πράξης της εγγραφής,</a:t>
            </a:r>
          </a:p>
          <a:p>
            <a:pPr eaLnBrk="1" hangingPunct="1">
              <a:lnSpc>
                <a:spcPct val="90000"/>
              </a:lnSpc>
              <a:spcBef>
                <a:spcPct val="0"/>
              </a:spcBef>
            </a:pPr>
            <a:r>
              <a:rPr lang="el-GR" altLang="el-GR" smtClean="0"/>
              <a:t> τη διεύθυνση της λέξης όπου θέλει να γράψει, και</a:t>
            </a:r>
          </a:p>
          <a:p>
            <a:pPr eaLnBrk="1" hangingPunct="1">
              <a:lnSpc>
                <a:spcPct val="90000"/>
              </a:lnSpc>
              <a:spcBef>
                <a:spcPct val="0"/>
              </a:spcBef>
            </a:pPr>
            <a:r>
              <a:rPr lang="el-GR" altLang="el-GR" smtClean="0"/>
              <a:t> τα μπιτ που θέλει να γράψει.</a:t>
            </a:r>
          </a:p>
          <a:p>
            <a:pPr eaLnBrk="1" hangingPunct="1">
              <a:lnSpc>
                <a:spcPct val="90000"/>
              </a:lnSpc>
              <a:spcBef>
                <a:spcPct val="0"/>
              </a:spcBef>
            </a:pPr>
            <a:endParaRPr lang="el-GR" altLang="el-GR" smtClean="0"/>
          </a:p>
          <a:p>
            <a:pPr eaLnBrk="1" hangingPunct="1">
              <a:lnSpc>
                <a:spcPct val="90000"/>
              </a:lnSpc>
              <a:spcBef>
                <a:spcPct val="0"/>
              </a:spcBef>
            </a:pPr>
            <a:r>
              <a:rPr lang="el-GR" altLang="el-GR" smtClean="0"/>
              <a:t>Η μνήμη εκτελεί την αλλαγή.</a:t>
            </a:r>
          </a:p>
        </p:txBody>
      </p:sp>
      <p:sp>
        <p:nvSpPr>
          <p:cNvPr id="146436" name="3 - Θέση αριθμού διαφάνειας"/>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eaLnBrk="1" hangingPunct="1"/>
            <a:fld id="{FEA341FC-9AD9-4FB8-A9D6-3576BBEB9632}" type="slidenum">
              <a:rPr lang="el-GR" altLang="el-GR" sz="1200">
                <a:latin typeface="Calibri" panose="020F0502020204030204" pitchFamily="34" charset="0"/>
              </a:rPr>
              <a:pPr algn="r" eaLnBrk="1" hangingPunct="1"/>
              <a:t>30</a:t>
            </a:fld>
            <a:endParaRPr lang="el-GR" altLang="el-GR" sz="1200">
              <a:latin typeface="Calibri" panose="020F050202020403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1 - Θέση εικόνας διαφάνειας"/>
          <p:cNvSpPr>
            <a:spLocks noGrp="1" noRot="1" noChangeAspect="1" noTextEdit="1"/>
          </p:cNvSpPr>
          <p:nvPr>
            <p:ph type="sldImg"/>
          </p:nvPr>
        </p:nvSpPr>
        <p:spPr>
          <a:ln/>
        </p:spPr>
      </p:sp>
      <p:sp>
        <p:nvSpPr>
          <p:cNvPr id="148483" name="2 - Θέση σημειώσεων"/>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spcBef>
                <a:spcPct val="0"/>
              </a:spcBef>
            </a:pPr>
            <a:endParaRPr lang="el-GR" altLang="el-GR" smtClean="0"/>
          </a:p>
        </p:txBody>
      </p:sp>
      <p:sp>
        <p:nvSpPr>
          <p:cNvPr id="148484" name="3 - Θέση αριθμού διαφάνειας"/>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eaLnBrk="1" hangingPunct="1"/>
            <a:fld id="{2D449DDE-0E45-473D-8AFE-4156538F9405}" type="slidenum">
              <a:rPr lang="el-GR" altLang="el-GR" sz="1200">
                <a:latin typeface="Calibri" panose="020F0502020204030204" pitchFamily="34" charset="0"/>
              </a:rPr>
              <a:pPr algn="r" eaLnBrk="1" hangingPunct="1"/>
              <a:t>31</a:t>
            </a:fld>
            <a:endParaRPr lang="el-GR" altLang="el-GR" sz="1200">
              <a:latin typeface="Calibri" panose="020F050202020403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1 - Θέση εικόνας διαφάνειας"/>
          <p:cNvSpPr>
            <a:spLocks noGrp="1" noRot="1" noChangeAspect="1" noTextEdit="1"/>
          </p:cNvSpPr>
          <p:nvPr>
            <p:ph type="sldImg"/>
          </p:nvPr>
        </p:nvSpPr>
        <p:spPr>
          <a:ln/>
        </p:spPr>
      </p:sp>
      <p:sp>
        <p:nvSpPr>
          <p:cNvPr id="150531" name="2 - Θέση σημειώσεων"/>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spcBef>
                <a:spcPct val="0"/>
              </a:spcBef>
            </a:pPr>
            <a:endParaRPr lang="el-GR" altLang="el-GR" smtClean="0"/>
          </a:p>
        </p:txBody>
      </p:sp>
      <p:sp>
        <p:nvSpPr>
          <p:cNvPr id="150532" name="3 - Θέση αριθμού διαφάνειας"/>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eaLnBrk="1" hangingPunct="1"/>
            <a:fld id="{53B15C10-22EC-456B-AF4E-A576E462EF3D}" type="slidenum">
              <a:rPr lang="el-GR" altLang="el-GR" sz="1200">
                <a:latin typeface="Calibri" panose="020F0502020204030204" pitchFamily="34" charset="0"/>
              </a:rPr>
              <a:pPr algn="r" eaLnBrk="1" hangingPunct="1"/>
              <a:t>32</a:t>
            </a:fld>
            <a:endParaRPr lang="el-GR" altLang="el-GR" sz="1200">
              <a:latin typeface="Calibri" panose="020F050202020403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1 - Θέση εικόνας διαφάνειας"/>
          <p:cNvSpPr>
            <a:spLocks noGrp="1" noRot="1" noChangeAspect="1" noTextEdit="1"/>
          </p:cNvSpPr>
          <p:nvPr>
            <p:ph type="sldImg"/>
          </p:nvPr>
        </p:nvSpPr>
        <p:spPr>
          <a:ln/>
        </p:spPr>
      </p:sp>
      <p:sp>
        <p:nvSpPr>
          <p:cNvPr id="149507" name="2 - Θέση σημειώσεων"/>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spcBef>
                <a:spcPct val="0"/>
              </a:spcBef>
            </a:pPr>
            <a:endParaRPr lang="el-GR" altLang="el-GR" smtClean="0"/>
          </a:p>
        </p:txBody>
      </p:sp>
      <p:sp>
        <p:nvSpPr>
          <p:cNvPr id="149508" name="3 - Θέση αριθμού διαφάνειας"/>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eaLnBrk="1" hangingPunct="1"/>
            <a:fld id="{AF81B5AE-5FCB-4C3A-A0D9-5D1B1D5EFA8B}" type="slidenum">
              <a:rPr lang="el-GR" altLang="el-GR" sz="1200">
                <a:latin typeface="Calibri" panose="020F0502020204030204" pitchFamily="34" charset="0"/>
              </a:rPr>
              <a:pPr algn="r" eaLnBrk="1" hangingPunct="1"/>
              <a:t>33</a:t>
            </a:fld>
            <a:endParaRPr lang="el-GR" altLang="el-GR" sz="1200">
              <a:latin typeface="Calibri" panose="020F0502020204030204" pitchFamily="34" charset="0"/>
            </a:endParaRPr>
          </a:p>
        </p:txBody>
      </p:sp>
    </p:spTree>
    <p:extLst>
      <p:ext uri="{BB962C8B-B14F-4D97-AF65-F5344CB8AC3E}">
        <p14:creationId xmlns:p14="http://schemas.microsoft.com/office/powerpoint/2010/main" val="13282727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1 - Θέση εικόνας διαφάνειας"/>
          <p:cNvSpPr>
            <a:spLocks noGrp="1" noRot="1" noChangeAspect="1" noTextEdit="1"/>
          </p:cNvSpPr>
          <p:nvPr>
            <p:ph type="sldImg"/>
          </p:nvPr>
        </p:nvSpPr>
        <p:spPr>
          <a:ln/>
        </p:spPr>
      </p:sp>
      <p:sp>
        <p:nvSpPr>
          <p:cNvPr id="163843" name="2 - Θέση σημειώσεων"/>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spcBef>
                <a:spcPct val="0"/>
              </a:spcBef>
            </a:pPr>
            <a:endParaRPr lang="el-GR" altLang="el-GR" smtClean="0"/>
          </a:p>
        </p:txBody>
      </p:sp>
      <p:sp>
        <p:nvSpPr>
          <p:cNvPr id="163844" name="3 - Θέση αριθμού διαφάνειας"/>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eaLnBrk="1" hangingPunct="1"/>
            <a:fld id="{81A711E5-83A5-4E41-9664-020ECA5174C8}" type="slidenum">
              <a:rPr lang="el-GR" altLang="el-GR" sz="1200">
                <a:latin typeface="Calibri" panose="020F0502020204030204" pitchFamily="34" charset="0"/>
              </a:rPr>
              <a:pPr algn="r" eaLnBrk="1" hangingPunct="1"/>
              <a:t>39</a:t>
            </a:fld>
            <a:endParaRPr lang="el-GR" altLang="el-GR" sz="1200">
              <a:latin typeface="Calibri" panose="020F050202020403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1 - Θέση εικόνας διαφάνειας"/>
          <p:cNvSpPr>
            <a:spLocks noGrp="1" noRot="1" noChangeAspect="1" noTextEdit="1"/>
          </p:cNvSpPr>
          <p:nvPr>
            <p:ph type="sldImg"/>
          </p:nvPr>
        </p:nvSpPr>
        <p:spPr>
          <a:ln/>
        </p:spPr>
      </p:sp>
      <p:sp>
        <p:nvSpPr>
          <p:cNvPr id="165891" name="2 - Θέση σημειώσεων"/>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spcBef>
                <a:spcPct val="0"/>
              </a:spcBef>
            </a:pPr>
            <a:endParaRPr lang="el-GR" altLang="el-GR" smtClean="0"/>
          </a:p>
        </p:txBody>
      </p:sp>
      <p:sp>
        <p:nvSpPr>
          <p:cNvPr id="165892" name="3 - Θέση αριθμού διαφάνειας"/>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eaLnBrk="1" hangingPunct="1"/>
            <a:fld id="{98F375A9-D7AA-47C7-BC54-C015C1EDECB3}" type="slidenum">
              <a:rPr lang="el-GR" altLang="el-GR" sz="1200">
                <a:latin typeface="Calibri" panose="020F0502020204030204" pitchFamily="34" charset="0"/>
              </a:rPr>
              <a:pPr algn="r" eaLnBrk="1" hangingPunct="1"/>
              <a:t>40</a:t>
            </a:fld>
            <a:endParaRPr lang="el-GR" altLang="el-GR" sz="1200">
              <a:latin typeface="Calibri" panose="020F0502020204030204"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1 - Θέση εικόνας διαφάνειας"/>
          <p:cNvSpPr>
            <a:spLocks noGrp="1" noRot="1" noChangeAspect="1" noTextEdit="1"/>
          </p:cNvSpPr>
          <p:nvPr>
            <p:ph type="sldImg"/>
          </p:nvPr>
        </p:nvSpPr>
        <p:spPr>
          <a:ln/>
        </p:spPr>
      </p:sp>
      <p:sp>
        <p:nvSpPr>
          <p:cNvPr id="167939" name="2 - Θέση σημειώσεων"/>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spcBef>
                <a:spcPct val="0"/>
              </a:spcBef>
            </a:pPr>
            <a:endParaRPr lang="el-GR" altLang="el-GR" smtClean="0"/>
          </a:p>
        </p:txBody>
      </p:sp>
      <p:sp>
        <p:nvSpPr>
          <p:cNvPr id="167940" name="3 - Θέση αριθμού διαφάνειας"/>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eaLnBrk="1" hangingPunct="1"/>
            <a:fld id="{4B4A996F-F5E3-40F6-B1B4-E58F410B8003}" type="slidenum">
              <a:rPr lang="el-GR" altLang="el-GR" sz="1200">
                <a:latin typeface="Calibri" panose="020F0502020204030204" pitchFamily="34" charset="0"/>
              </a:rPr>
              <a:pPr algn="r" eaLnBrk="1" hangingPunct="1"/>
              <a:t>41</a:t>
            </a:fld>
            <a:endParaRPr lang="el-GR" altLang="el-GR" sz="1200">
              <a:latin typeface="Calibri" panose="020F0502020204030204"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1 - Θέση εικόνας διαφάνειας"/>
          <p:cNvSpPr>
            <a:spLocks noGrp="1" noRot="1" noChangeAspect="1" noTextEdit="1"/>
          </p:cNvSpPr>
          <p:nvPr>
            <p:ph type="sldImg"/>
          </p:nvPr>
        </p:nvSpPr>
        <p:spPr>
          <a:ln/>
        </p:spPr>
      </p:sp>
      <p:sp>
        <p:nvSpPr>
          <p:cNvPr id="172035" name="2 - Θέση σημειώσεων"/>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spcBef>
                <a:spcPct val="0"/>
              </a:spcBef>
            </a:pPr>
            <a:endParaRPr lang="el-GR" altLang="el-GR" smtClean="0"/>
          </a:p>
        </p:txBody>
      </p:sp>
      <p:sp>
        <p:nvSpPr>
          <p:cNvPr id="172036" name="3 - Θέση αριθμού διαφάνειας"/>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eaLnBrk="1" hangingPunct="1"/>
            <a:fld id="{CFCF638A-B665-4090-B5ED-678D480FC6AE}" type="slidenum">
              <a:rPr lang="el-GR" altLang="el-GR" sz="1200">
                <a:latin typeface="Calibri" panose="020F0502020204030204" pitchFamily="34" charset="0"/>
              </a:rPr>
              <a:pPr algn="r" eaLnBrk="1" hangingPunct="1"/>
              <a:t>44</a:t>
            </a:fld>
            <a:endParaRPr lang="el-GR" altLang="el-GR" sz="1200">
              <a:latin typeface="Calibri" panose="020F0502020204030204"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1 - Θέση εικόνας διαφάνειας"/>
          <p:cNvSpPr>
            <a:spLocks noGrp="1" noRot="1" noChangeAspect="1" noTextEdit="1"/>
          </p:cNvSpPr>
          <p:nvPr>
            <p:ph type="sldImg"/>
          </p:nvPr>
        </p:nvSpPr>
        <p:spPr>
          <a:ln/>
        </p:spPr>
      </p:sp>
      <p:sp>
        <p:nvSpPr>
          <p:cNvPr id="174083" name="2 - Θέση σημειώσεων"/>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spcBef>
                <a:spcPct val="0"/>
              </a:spcBef>
            </a:pPr>
            <a:endParaRPr lang="el-GR" altLang="el-GR" smtClean="0"/>
          </a:p>
        </p:txBody>
      </p:sp>
      <p:sp>
        <p:nvSpPr>
          <p:cNvPr id="174084" name="3 - Θέση αριθμού διαφάνειας"/>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eaLnBrk="1" hangingPunct="1"/>
            <a:fld id="{824B8DC3-4F7F-467A-BB84-346F35CB8C67}" type="slidenum">
              <a:rPr lang="el-GR" altLang="el-GR" sz="1200">
                <a:latin typeface="Calibri" panose="020F0502020204030204" pitchFamily="34" charset="0"/>
              </a:rPr>
              <a:pPr algn="r" eaLnBrk="1" hangingPunct="1"/>
              <a:t>45</a:t>
            </a:fld>
            <a:endParaRPr lang="el-GR" altLang="el-GR" sz="120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E44FB4C0-F4D4-4EFA-BBFF-821EDC1D1CE4}" type="slidenum">
              <a:rPr lang="el-GR" altLang="en-US" smtClean="0"/>
              <a:pPr eaLnBrk="1" hangingPunct="1">
                <a:spcBef>
                  <a:spcPct val="0"/>
                </a:spcBef>
              </a:pPr>
              <a:t>8</a:t>
            </a:fld>
            <a:endParaRPr lang="el-GR" altLang="en-US" smtClean="0"/>
          </a:p>
        </p:txBody>
      </p:sp>
      <p:sp>
        <p:nvSpPr>
          <p:cNvPr id="184323" name="Rectangle 2"/>
          <p:cNvSpPr>
            <a:spLocks noGrp="1" noChangeArrowheads="1"/>
          </p:cNvSpPr>
          <p:nvPr>
            <p:ph type="body" idx="1"/>
          </p:nvPr>
        </p:nvSpPr>
        <p:spPr>
          <a:xfrm>
            <a:off x="515938" y="4343400"/>
            <a:ext cx="5910262"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87" tIns="44450" rIns="90487" bIns="44450"/>
          <a:lstStyle/>
          <a:p>
            <a:pPr eaLnBrk="1" hangingPunct="1"/>
            <a:endParaRPr lang="en-US" altLang="en-US" smtClean="0"/>
          </a:p>
        </p:txBody>
      </p:sp>
      <p:sp>
        <p:nvSpPr>
          <p:cNvPr id="184324" name="Rectangle 3"/>
          <p:cNvSpPr>
            <a:spLocks noGrp="1" noRot="1" noChangeAspect="1" noChangeArrowheads="1" noTextEdit="1"/>
          </p:cNvSpPr>
          <p:nvPr>
            <p:ph type="sldImg"/>
          </p:nvPr>
        </p:nvSpPr>
        <p:spPr>
          <a:xfrm>
            <a:off x="1158875" y="587375"/>
            <a:ext cx="4554538" cy="3416300"/>
          </a:xfrm>
          <a:ln>
            <a:noFill/>
          </a:ln>
          <a:extLst>
            <a:ext uri="{91240B29-F687-4F45-9708-019B960494DF}">
              <a14:hiddenLine xmlns:a14="http://schemas.microsoft.com/office/drawing/2010/main" w="9525">
                <a:solidFill>
                  <a:srgbClr val="000000"/>
                </a:solidFill>
                <a:miter lim="800000"/>
                <a:headEnd/>
                <a:tailEnd/>
              </a14:hiddenLine>
            </a:ext>
          </a:extLst>
        </p:spPr>
      </p:sp>
    </p:spTree>
    <p:extLst>
      <p:ext uri="{BB962C8B-B14F-4D97-AF65-F5344CB8AC3E}">
        <p14:creationId xmlns:p14="http://schemas.microsoft.com/office/powerpoint/2010/main" val="321904478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1 - Θέση εικόνας διαφάνειας"/>
          <p:cNvSpPr>
            <a:spLocks noGrp="1" noRot="1" noChangeAspect="1" noTextEdit="1"/>
          </p:cNvSpPr>
          <p:nvPr>
            <p:ph type="sldImg"/>
          </p:nvPr>
        </p:nvSpPr>
        <p:spPr>
          <a:ln/>
        </p:spPr>
      </p:sp>
      <p:sp>
        <p:nvSpPr>
          <p:cNvPr id="176131" name="2 - Θέση σημειώσεων"/>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spcBef>
                <a:spcPct val="0"/>
              </a:spcBef>
            </a:pPr>
            <a:endParaRPr lang="el-GR" altLang="el-GR" smtClean="0"/>
          </a:p>
        </p:txBody>
      </p:sp>
      <p:sp>
        <p:nvSpPr>
          <p:cNvPr id="176132" name="3 - Θέση αριθμού διαφάνειας"/>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eaLnBrk="1" hangingPunct="1"/>
            <a:fld id="{A2A5E28A-D241-4995-8160-3554A3AE04C9}" type="slidenum">
              <a:rPr lang="el-GR" altLang="el-GR" sz="1200">
                <a:latin typeface="Calibri" panose="020F0502020204030204" pitchFamily="34" charset="0"/>
              </a:rPr>
              <a:pPr algn="r" eaLnBrk="1" hangingPunct="1"/>
              <a:t>46</a:t>
            </a:fld>
            <a:endParaRPr lang="el-GR" altLang="el-GR"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l-GR"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Rot="1" noChangeAspect="1" noChangeArrowheads="1" noTextEdit="1"/>
          </p:cNvSpPr>
          <p:nvPr>
            <p:ph type="sldImg"/>
          </p:nvPr>
        </p:nvSpPr>
        <p:spPr>
          <a:ln/>
        </p:spPr>
      </p:sp>
      <p:sp>
        <p:nvSpPr>
          <p:cNvPr id="10957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l-GR"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l-GR"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Rot="1" noChangeAspect="1" noChangeArrowheads="1" noTextEdit="1"/>
          </p:cNvSpPr>
          <p:nvPr>
            <p:ph type="sldImg"/>
          </p:nvPr>
        </p:nvSpPr>
        <p:spPr>
          <a:ln/>
        </p:spPr>
      </p:sp>
      <p:sp>
        <p:nvSpPr>
          <p:cNvPr id="11469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l-GR"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Rot="1" noChangeAspect="1" noChangeArrowheads="1" noTextEdit="1"/>
          </p:cNvSpPr>
          <p:nvPr>
            <p:ph type="sldImg"/>
          </p:nvPr>
        </p:nvSpPr>
        <p:spPr>
          <a:ln/>
        </p:spPr>
      </p:sp>
      <p:sp>
        <p:nvSpPr>
          <p:cNvPr id="11673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l-GR"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Rot="1" noChangeAspect="1" noChangeArrowheads="1" noTextEdit="1"/>
          </p:cNvSpPr>
          <p:nvPr>
            <p:ph type="sldImg"/>
          </p:nvPr>
        </p:nvSpPr>
        <p:spPr>
          <a:ln/>
        </p:spPr>
      </p:sp>
      <p:sp>
        <p:nvSpPr>
          <p:cNvPr id="11878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l-GR"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l-G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l-GR"/>
          </a:p>
        </p:txBody>
      </p:sp>
      <p:sp>
        <p:nvSpPr>
          <p:cNvPr id="4" name="Rectangle 4"/>
          <p:cNvSpPr>
            <a:spLocks noGrp="1" noChangeArrowheads="1"/>
          </p:cNvSpPr>
          <p:nvPr>
            <p:ph type="dt" sz="half" idx="10"/>
          </p:nvPr>
        </p:nvSpPr>
        <p:spPr>
          <a:ln/>
        </p:spPr>
        <p:txBody>
          <a:bodyPr/>
          <a:lstStyle>
            <a:lvl1pPr>
              <a:defRPr/>
            </a:lvl1pPr>
          </a:lstStyle>
          <a:p>
            <a:pPr>
              <a:defRPr/>
            </a:pPr>
            <a:r>
              <a:rPr lang="el-GR"/>
              <a:t>ΕΑΠ - Χ. Πιερρακέας</a:t>
            </a:r>
          </a:p>
        </p:txBody>
      </p:sp>
      <p:sp>
        <p:nvSpPr>
          <p:cNvPr id="5" name="Rectangle 5"/>
          <p:cNvSpPr>
            <a:spLocks noGrp="1" noChangeArrowheads="1"/>
          </p:cNvSpPr>
          <p:nvPr>
            <p:ph type="ftr" sz="quarter" idx="11"/>
          </p:nvPr>
        </p:nvSpPr>
        <p:spPr>
          <a:ln/>
        </p:spPr>
        <p:txBody>
          <a:bodyPr/>
          <a:lstStyle>
            <a:lvl1pPr>
              <a:defRPr/>
            </a:lvl1pPr>
          </a:lstStyle>
          <a:p>
            <a:pPr>
              <a:defRPr/>
            </a:pPr>
            <a:r>
              <a:rPr lang="el-GR"/>
              <a:t>ΕΑΠ</a:t>
            </a:r>
          </a:p>
        </p:txBody>
      </p:sp>
      <p:sp>
        <p:nvSpPr>
          <p:cNvPr id="6" name="Rectangle 6"/>
          <p:cNvSpPr>
            <a:spLocks noGrp="1" noChangeArrowheads="1"/>
          </p:cNvSpPr>
          <p:nvPr>
            <p:ph type="sldNum" sz="quarter" idx="12"/>
          </p:nvPr>
        </p:nvSpPr>
        <p:spPr>
          <a:ln/>
        </p:spPr>
        <p:txBody>
          <a:bodyPr/>
          <a:lstStyle>
            <a:lvl1pPr>
              <a:defRPr/>
            </a:lvl1pPr>
          </a:lstStyle>
          <a:p>
            <a:pPr>
              <a:defRPr/>
            </a:pPr>
            <a:fld id="{52D7A9DD-8A19-4C5C-8E42-EBCA32055DC2}" type="slidenum">
              <a:rPr lang="el-GR" altLang="el-GR"/>
              <a:pPr>
                <a:defRPr/>
              </a:pPr>
              <a:t>‹#›</a:t>
            </a:fld>
            <a:endParaRPr lang="el-GR" altLang="el-GR"/>
          </a:p>
        </p:txBody>
      </p:sp>
    </p:spTree>
    <p:extLst>
      <p:ext uri="{BB962C8B-B14F-4D97-AF65-F5344CB8AC3E}">
        <p14:creationId xmlns:p14="http://schemas.microsoft.com/office/powerpoint/2010/main" val="1567549113"/>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l-G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Rectangle 4"/>
          <p:cNvSpPr>
            <a:spLocks noGrp="1" noChangeArrowheads="1"/>
          </p:cNvSpPr>
          <p:nvPr>
            <p:ph type="dt" sz="half" idx="10"/>
          </p:nvPr>
        </p:nvSpPr>
        <p:spPr>
          <a:ln/>
        </p:spPr>
        <p:txBody>
          <a:bodyPr/>
          <a:lstStyle>
            <a:lvl1pPr>
              <a:defRPr/>
            </a:lvl1pPr>
          </a:lstStyle>
          <a:p>
            <a:pPr>
              <a:defRPr/>
            </a:pPr>
            <a:r>
              <a:rPr lang="el-GR"/>
              <a:t>ΕΑΠ - Χ. Πιερρακέας</a:t>
            </a:r>
          </a:p>
        </p:txBody>
      </p:sp>
      <p:sp>
        <p:nvSpPr>
          <p:cNvPr id="5" name="Rectangle 5"/>
          <p:cNvSpPr>
            <a:spLocks noGrp="1" noChangeArrowheads="1"/>
          </p:cNvSpPr>
          <p:nvPr>
            <p:ph type="ftr" sz="quarter" idx="11"/>
          </p:nvPr>
        </p:nvSpPr>
        <p:spPr>
          <a:ln/>
        </p:spPr>
        <p:txBody>
          <a:bodyPr/>
          <a:lstStyle>
            <a:lvl1pPr>
              <a:defRPr/>
            </a:lvl1pPr>
          </a:lstStyle>
          <a:p>
            <a:pPr>
              <a:defRPr/>
            </a:pPr>
            <a:r>
              <a:rPr lang="el-GR"/>
              <a:t>ΕΑΠ</a:t>
            </a:r>
          </a:p>
        </p:txBody>
      </p:sp>
      <p:sp>
        <p:nvSpPr>
          <p:cNvPr id="6" name="Rectangle 6"/>
          <p:cNvSpPr>
            <a:spLocks noGrp="1" noChangeArrowheads="1"/>
          </p:cNvSpPr>
          <p:nvPr>
            <p:ph type="sldNum" sz="quarter" idx="12"/>
          </p:nvPr>
        </p:nvSpPr>
        <p:spPr>
          <a:ln/>
        </p:spPr>
        <p:txBody>
          <a:bodyPr/>
          <a:lstStyle>
            <a:lvl1pPr>
              <a:defRPr/>
            </a:lvl1pPr>
          </a:lstStyle>
          <a:p>
            <a:pPr>
              <a:defRPr/>
            </a:pPr>
            <a:fld id="{7540E294-34EB-4791-884A-8C1A4B4A3A3C}" type="slidenum">
              <a:rPr lang="el-GR" altLang="el-GR"/>
              <a:pPr>
                <a:defRPr/>
              </a:pPr>
              <a:t>‹#›</a:t>
            </a:fld>
            <a:endParaRPr lang="el-GR" altLang="el-GR"/>
          </a:p>
        </p:txBody>
      </p:sp>
    </p:spTree>
    <p:extLst>
      <p:ext uri="{BB962C8B-B14F-4D97-AF65-F5344CB8AC3E}">
        <p14:creationId xmlns:p14="http://schemas.microsoft.com/office/powerpoint/2010/main" val="956485228"/>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l-G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Rectangle 4"/>
          <p:cNvSpPr>
            <a:spLocks noGrp="1" noChangeArrowheads="1"/>
          </p:cNvSpPr>
          <p:nvPr>
            <p:ph type="dt" sz="half" idx="10"/>
          </p:nvPr>
        </p:nvSpPr>
        <p:spPr>
          <a:ln/>
        </p:spPr>
        <p:txBody>
          <a:bodyPr/>
          <a:lstStyle>
            <a:lvl1pPr>
              <a:defRPr/>
            </a:lvl1pPr>
          </a:lstStyle>
          <a:p>
            <a:pPr>
              <a:defRPr/>
            </a:pPr>
            <a:r>
              <a:rPr lang="el-GR"/>
              <a:t>ΕΑΠ - Χ. Πιερρακέας</a:t>
            </a:r>
          </a:p>
        </p:txBody>
      </p:sp>
      <p:sp>
        <p:nvSpPr>
          <p:cNvPr id="5" name="Rectangle 5"/>
          <p:cNvSpPr>
            <a:spLocks noGrp="1" noChangeArrowheads="1"/>
          </p:cNvSpPr>
          <p:nvPr>
            <p:ph type="ftr" sz="quarter" idx="11"/>
          </p:nvPr>
        </p:nvSpPr>
        <p:spPr>
          <a:ln/>
        </p:spPr>
        <p:txBody>
          <a:bodyPr/>
          <a:lstStyle>
            <a:lvl1pPr>
              <a:defRPr/>
            </a:lvl1pPr>
          </a:lstStyle>
          <a:p>
            <a:pPr>
              <a:defRPr/>
            </a:pPr>
            <a:r>
              <a:rPr lang="el-GR"/>
              <a:t>ΕΑΠ</a:t>
            </a:r>
          </a:p>
        </p:txBody>
      </p:sp>
      <p:sp>
        <p:nvSpPr>
          <p:cNvPr id="6" name="Rectangle 6"/>
          <p:cNvSpPr>
            <a:spLocks noGrp="1" noChangeArrowheads="1"/>
          </p:cNvSpPr>
          <p:nvPr>
            <p:ph type="sldNum" sz="quarter" idx="12"/>
          </p:nvPr>
        </p:nvSpPr>
        <p:spPr>
          <a:ln/>
        </p:spPr>
        <p:txBody>
          <a:bodyPr/>
          <a:lstStyle>
            <a:lvl1pPr>
              <a:defRPr/>
            </a:lvl1pPr>
          </a:lstStyle>
          <a:p>
            <a:pPr>
              <a:defRPr/>
            </a:pPr>
            <a:fld id="{4E8C822E-BEEE-4266-B415-D7FF144DB42B}" type="slidenum">
              <a:rPr lang="el-GR" altLang="el-GR"/>
              <a:pPr>
                <a:defRPr/>
              </a:pPr>
              <a:t>‹#›</a:t>
            </a:fld>
            <a:endParaRPr lang="el-GR" altLang="el-GR"/>
          </a:p>
        </p:txBody>
      </p:sp>
    </p:spTree>
    <p:extLst>
      <p:ext uri="{BB962C8B-B14F-4D97-AF65-F5344CB8AC3E}">
        <p14:creationId xmlns:p14="http://schemas.microsoft.com/office/powerpoint/2010/main" val="3064367533"/>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3" name="Rectangle 4"/>
          <p:cNvSpPr>
            <a:spLocks noGrp="1" noChangeArrowheads="1"/>
          </p:cNvSpPr>
          <p:nvPr>
            <p:ph type="dt" sz="half" idx="10"/>
          </p:nvPr>
        </p:nvSpPr>
        <p:spPr>
          <a:ln/>
        </p:spPr>
        <p:txBody>
          <a:bodyPr/>
          <a:lstStyle>
            <a:lvl1pPr>
              <a:defRPr/>
            </a:lvl1pPr>
          </a:lstStyle>
          <a:p>
            <a:pPr>
              <a:defRPr/>
            </a:pPr>
            <a:r>
              <a:rPr lang="el-GR"/>
              <a:t>ΕΑΠ - Χ. Πιερρακέας</a:t>
            </a:r>
          </a:p>
        </p:txBody>
      </p:sp>
      <p:sp>
        <p:nvSpPr>
          <p:cNvPr id="4" name="Rectangle 5"/>
          <p:cNvSpPr>
            <a:spLocks noGrp="1" noChangeArrowheads="1"/>
          </p:cNvSpPr>
          <p:nvPr>
            <p:ph type="ftr" sz="quarter" idx="11"/>
          </p:nvPr>
        </p:nvSpPr>
        <p:spPr>
          <a:ln/>
        </p:spPr>
        <p:txBody>
          <a:bodyPr/>
          <a:lstStyle>
            <a:lvl1pPr>
              <a:defRPr/>
            </a:lvl1pPr>
          </a:lstStyle>
          <a:p>
            <a:pPr>
              <a:defRPr/>
            </a:pPr>
            <a:r>
              <a:rPr lang="el-GR"/>
              <a:t>ΕΑΠ</a:t>
            </a:r>
          </a:p>
        </p:txBody>
      </p:sp>
      <p:sp>
        <p:nvSpPr>
          <p:cNvPr id="5" name="Rectangle 6"/>
          <p:cNvSpPr>
            <a:spLocks noGrp="1" noChangeArrowheads="1"/>
          </p:cNvSpPr>
          <p:nvPr>
            <p:ph type="sldNum" sz="quarter" idx="12"/>
          </p:nvPr>
        </p:nvSpPr>
        <p:spPr>
          <a:ln/>
        </p:spPr>
        <p:txBody>
          <a:bodyPr/>
          <a:lstStyle>
            <a:lvl1pPr>
              <a:defRPr/>
            </a:lvl1pPr>
          </a:lstStyle>
          <a:p>
            <a:pPr>
              <a:defRPr/>
            </a:pPr>
            <a:fld id="{24BDF2B2-DB44-46CC-A2B9-D6D21D87F805}" type="slidenum">
              <a:rPr lang="el-GR" altLang="el-GR"/>
              <a:pPr>
                <a:defRPr/>
              </a:pPr>
              <a:t>‹#›</a:t>
            </a:fld>
            <a:endParaRPr lang="el-GR" altLang="el-GR"/>
          </a:p>
        </p:txBody>
      </p:sp>
    </p:spTree>
    <p:extLst>
      <p:ext uri="{BB962C8B-B14F-4D97-AF65-F5344CB8AC3E}">
        <p14:creationId xmlns:p14="http://schemas.microsoft.com/office/powerpoint/2010/main" val="314950243"/>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l-GR"/>
          </a:p>
        </p:txBody>
      </p:sp>
      <p:sp>
        <p:nvSpPr>
          <p:cNvPr id="3" name="Content Placeholder 2"/>
          <p:cNvSpPr>
            <a:spLocks noGrp="1"/>
          </p:cNvSpPr>
          <p:nvPr>
            <p:ph sz="quarter" idx="1"/>
          </p:nvPr>
        </p:nvSpPr>
        <p:spPr>
          <a:xfrm>
            <a:off x="685800" y="1981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Content Placeholder 3"/>
          <p:cNvSpPr>
            <a:spLocks noGrp="1"/>
          </p:cNvSpPr>
          <p:nvPr>
            <p:ph sz="quarter" idx="2"/>
          </p:nvPr>
        </p:nvSpPr>
        <p:spPr>
          <a:xfrm>
            <a:off x="4648200" y="1981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5" name="Text Placeholder 4"/>
          <p:cNvSpPr>
            <a:spLocks noGrp="1"/>
          </p:cNvSpPr>
          <p:nvPr>
            <p:ph type="body" sz="half" idx="3"/>
          </p:nvPr>
        </p:nvSpPr>
        <p:spPr>
          <a:xfrm>
            <a:off x="685800" y="4114800"/>
            <a:ext cx="77724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6" name="Rectangle 4"/>
          <p:cNvSpPr>
            <a:spLocks noGrp="1" noChangeArrowheads="1"/>
          </p:cNvSpPr>
          <p:nvPr>
            <p:ph type="dt" sz="half" idx="10"/>
          </p:nvPr>
        </p:nvSpPr>
        <p:spPr>
          <a:ln/>
        </p:spPr>
        <p:txBody>
          <a:bodyPr/>
          <a:lstStyle>
            <a:lvl1pPr>
              <a:defRPr/>
            </a:lvl1pPr>
          </a:lstStyle>
          <a:p>
            <a:pPr>
              <a:defRPr/>
            </a:pPr>
            <a:r>
              <a:rPr lang="el-GR"/>
              <a:t>ΕΑΠ - Χ. Πιερρακέας</a:t>
            </a:r>
          </a:p>
        </p:txBody>
      </p:sp>
      <p:sp>
        <p:nvSpPr>
          <p:cNvPr id="7" name="Rectangle 5"/>
          <p:cNvSpPr>
            <a:spLocks noGrp="1" noChangeArrowheads="1"/>
          </p:cNvSpPr>
          <p:nvPr>
            <p:ph type="ftr" sz="quarter" idx="11"/>
          </p:nvPr>
        </p:nvSpPr>
        <p:spPr>
          <a:ln/>
        </p:spPr>
        <p:txBody>
          <a:bodyPr/>
          <a:lstStyle>
            <a:lvl1pPr>
              <a:defRPr/>
            </a:lvl1pPr>
          </a:lstStyle>
          <a:p>
            <a:pPr>
              <a:defRPr/>
            </a:pPr>
            <a:r>
              <a:rPr lang="el-GR"/>
              <a:t>ΕΑΠ</a:t>
            </a:r>
          </a:p>
        </p:txBody>
      </p:sp>
      <p:sp>
        <p:nvSpPr>
          <p:cNvPr id="8" name="Rectangle 6"/>
          <p:cNvSpPr>
            <a:spLocks noGrp="1" noChangeArrowheads="1"/>
          </p:cNvSpPr>
          <p:nvPr>
            <p:ph type="sldNum" sz="quarter" idx="12"/>
          </p:nvPr>
        </p:nvSpPr>
        <p:spPr>
          <a:ln/>
        </p:spPr>
        <p:txBody>
          <a:bodyPr/>
          <a:lstStyle>
            <a:lvl1pPr>
              <a:defRPr/>
            </a:lvl1pPr>
          </a:lstStyle>
          <a:p>
            <a:pPr>
              <a:defRPr/>
            </a:pPr>
            <a:fld id="{A63569C0-930F-4981-97C5-B9F2A89D37B0}" type="slidenum">
              <a:rPr lang="el-GR" altLang="el-GR"/>
              <a:pPr>
                <a:defRPr/>
              </a:pPr>
              <a:t>‹#›</a:t>
            </a:fld>
            <a:endParaRPr lang="el-GR" altLang="el-GR"/>
          </a:p>
        </p:txBody>
      </p:sp>
    </p:spTree>
    <p:extLst>
      <p:ext uri="{BB962C8B-B14F-4D97-AF65-F5344CB8AC3E}">
        <p14:creationId xmlns:p14="http://schemas.microsoft.com/office/powerpoint/2010/main" val="1061320098"/>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l-GR"/>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Content Placeholder 3"/>
          <p:cNvSpPr>
            <a:spLocks noGrp="1"/>
          </p:cNvSpPr>
          <p:nvPr>
            <p:ph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5" name="Date Placeholder 4"/>
          <p:cNvSpPr>
            <a:spLocks noGrp="1" noChangeArrowheads="1"/>
          </p:cNvSpPr>
          <p:nvPr>
            <p:ph type="dt" sz="half" idx="10"/>
          </p:nvPr>
        </p:nvSpPr>
        <p:spPr/>
        <p:txBody>
          <a:bodyPr/>
          <a:lstStyle>
            <a:lvl1pPr>
              <a:defRPr/>
            </a:lvl1pPr>
          </a:lstStyle>
          <a:p>
            <a:pPr>
              <a:defRPr/>
            </a:pPr>
            <a:r>
              <a:rPr lang="el-GR"/>
              <a:t>ΕΑΠ - Χ. Πιερρακέας</a:t>
            </a:r>
          </a:p>
        </p:txBody>
      </p:sp>
      <p:sp>
        <p:nvSpPr>
          <p:cNvPr id="6" name="Footer Placeholder 5"/>
          <p:cNvSpPr>
            <a:spLocks noGrp="1" noChangeArrowheads="1"/>
          </p:cNvSpPr>
          <p:nvPr>
            <p:ph type="ftr" sz="quarter" idx="11"/>
          </p:nvPr>
        </p:nvSpPr>
        <p:spPr/>
        <p:txBody>
          <a:bodyPr/>
          <a:lstStyle>
            <a:lvl1pPr>
              <a:defRPr/>
            </a:lvl1pPr>
          </a:lstStyle>
          <a:p>
            <a:pPr>
              <a:defRPr/>
            </a:pPr>
            <a:r>
              <a:rPr lang="el-GR"/>
              <a:t>Τεχνολογία Λογισμικού</a:t>
            </a:r>
          </a:p>
        </p:txBody>
      </p:sp>
      <p:sp>
        <p:nvSpPr>
          <p:cNvPr id="7" name="Slide Number Placeholder 6"/>
          <p:cNvSpPr>
            <a:spLocks noGrp="1" noChangeArrowheads="1"/>
          </p:cNvSpPr>
          <p:nvPr>
            <p:ph type="sldNum" sz="quarter" idx="12"/>
          </p:nvPr>
        </p:nvSpPr>
        <p:spPr/>
        <p:txBody>
          <a:bodyPr/>
          <a:lstStyle>
            <a:lvl1pPr>
              <a:defRPr/>
            </a:lvl1pPr>
          </a:lstStyle>
          <a:p>
            <a:pPr>
              <a:defRPr/>
            </a:pPr>
            <a:fld id="{D2545277-DDE3-4234-8237-B3CE913310AA}" type="slidenum">
              <a:rPr lang="el-GR" altLang="el-GR"/>
              <a:pPr>
                <a:defRPr/>
              </a:pPr>
              <a:t>‹#›</a:t>
            </a:fld>
            <a:endParaRPr lang="el-GR" altLang="el-GR"/>
          </a:p>
        </p:txBody>
      </p:sp>
    </p:spTree>
    <p:extLst>
      <p:ext uri="{BB962C8B-B14F-4D97-AF65-F5344CB8AC3E}">
        <p14:creationId xmlns:p14="http://schemas.microsoft.com/office/powerpoint/2010/main" val="2629670893"/>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l-G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Rectangle 4"/>
          <p:cNvSpPr>
            <a:spLocks noGrp="1" noChangeArrowheads="1"/>
          </p:cNvSpPr>
          <p:nvPr>
            <p:ph type="dt" sz="half" idx="10"/>
          </p:nvPr>
        </p:nvSpPr>
        <p:spPr>
          <a:ln/>
        </p:spPr>
        <p:txBody>
          <a:bodyPr/>
          <a:lstStyle>
            <a:lvl1pPr>
              <a:defRPr/>
            </a:lvl1pPr>
          </a:lstStyle>
          <a:p>
            <a:pPr>
              <a:defRPr/>
            </a:pPr>
            <a:r>
              <a:rPr lang="el-GR"/>
              <a:t>ΕΑΠ - Χ. Πιερρακέας</a:t>
            </a:r>
          </a:p>
        </p:txBody>
      </p:sp>
      <p:sp>
        <p:nvSpPr>
          <p:cNvPr id="5" name="Rectangle 5"/>
          <p:cNvSpPr>
            <a:spLocks noGrp="1" noChangeArrowheads="1"/>
          </p:cNvSpPr>
          <p:nvPr>
            <p:ph type="ftr" sz="quarter" idx="11"/>
          </p:nvPr>
        </p:nvSpPr>
        <p:spPr>
          <a:ln/>
        </p:spPr>
        <p:txBody>
          <a:bodyPr/>
          <a:lstStyle>
            <a:lvl1pPr>
              <a:defRPr/>
            </a:lvl1pPr>
          </a:lstStyle>
          <a:p>
            <a:pPr>
              <a:defRPr/>
            </a:pPr>
            <a:r>
              <a:rPr lang="el-GR"/>
              <a:t>ΕΑΠ</a:t>
            </a:r>
          </a:p>
        </p:txBody>
      </p:sp>
      <p:sp>
        <p:nvSpPr>
          <p:cNvPr id="6" name="Rectangle 6"/>
          <p:cNvSpPr>
            <a:spLocks noGrp="1" noChangeArrowheads="1"/>
          </p:cNvSpPr>
          <p:nvPr>
            <p:ph type="sldNum" sz="quarter" idx="12"/>
          </p:nvPr>
        </p:nvSpPr>
        <p:spPr>
          <a:ln/>
        </p:spPr>
        <p:txBody>
          <a:bodyPr/>
          <a:lstStyle>
            <a:lvl1pPr>
              <a:defRPr/>
            </a:lvl1pPr>
          </a:lstStyle>
          <a:p>
            <a:pPr>
              <a:defRPr/>
            </a:pPr>
            <a:fld id="{A841FE32-71F3-4311-8D77-5D0F1FB84BA4}" type="slidenum">
              <a:rPr lang="el-GR" altLang="el-GR"/>
              <a:pPr>
                <a:defRPr/>
              </a:pPr>
              <a:t>‹#›</a:t>
            </a:fld>
            <a:endParaRPr lang="el-GR" altLang="el-GR"/>
          </a:p>
        </p:txBody>
      </p:sp>
    </p:spTree>
    <p:extLst>
      <p:ext uri="{BB962C8B-B14F-4D97-AF65-F5344CB8AC3E}">
        <p14:creationId xmlns:p14="http://schemas.microsoft.com/office/powerpoint/2010/main" val="1873354753"/>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l-G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r>
              <a:rPr lang="el-GR"/>
              <a:t>ΕΑΠ - Χ. Πιερρακέας</a:t>
            </a:r>
          </a:p>
        </p:txBody>
      </p:sp>
      <p:sp>
        <p:nvSpPr>
          <p:cNvPr id="5" name="Rectangle 5"/>
          <p:cNvSpPr>
            <a:spLocks noGrp="1" noChangeArrowheads="1"/>
          </p:cNvSpPr>
          <p:nvPr>
            <p:ph type="ftr" sz="quarter" idx="11"/>
          </p:nvPr>
        </p:nvSpPr>
        <p:spPr>
          <a:ln/>
        </p:spPr>
        <p:txBody>
          <a:bodyPr/>
          <a:lstStyle>
            <a:lvl1pPr>
              <a:defRPr/>
            </a:lvl1pPr>
          </a:lstStyle>
          <a:p>
            <a:pPr>
              <a:defRPr/>
            </a:pPr>
            <a:r>
              <a:rPr lang="el-GR"/>
              <a:t>ΕΑΠ</a:t>
            </a:r>
          </a:p>
        </p:txBody>
      </p:sp>
      <p:sp>
        <p:nvSpPr>
          <p:cNvPr id="6" name="Rectangle 6"/>
          <p:cNvSpPr>
            <a:spLocks noGrp="1" noChangeArrowheads="1"/>
          </p:cNvSpPr>
          <p:nvPr>
            <p:ph type="sldNum" sz="quarter" idx="12"/>
          </p:nvPr>
        </p:nvSpPr>
        <p:spPr>
          <a:ln/>
        </p:spPr>
        <p:txBody>
          <a:bodyPr/>
          <a:lstStyle>
            <a:lvl1pPr>
              <a:defRPr/>
            </a:lvl1pPr>
          </a:lstStyle>
          <a:p>
            <a:pPr>
              <a:defRPr/>
            </a:pPr>
            <a:fld id="{7542A15B-10E8-4156-A553-3A7CCC7A8688}" type="slidenum">
              <a:rPr lang="el-GR" altLang="el-GR"/>
              <a:pPr>
                <a:defRPr/>
              </a:pPr>
              <a:t>‹#›</a:t>
            </a:fld>
            <a:endParaRPr lang="el-GR" altLang="el-GR"/>
          </a:p>
        </p:txBody>
      </p:sp>
    </p:spTree>
    <p:extLst>
      <p:ext uri="{BB962C8B-B14F-4D97-AF65-F5344CB8AC3E}">
        <p14:creationId xmlns:p14="http://schemas.microsoft.com/office/powerpoint/2010/main" val="4157233800"/>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l-GR"/>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5" name="Rectangle 4"/>
          <p:cNvSpPr>
            <a:spLocks noGrp="1" noChangeArrowheads="1"/>
          </p:cNvSpPr>
          <p:nvPr>
            <p:ph type="dt" sz="half" idx="10"/>
          </p:nvPr>
        </p:nvSpPr>
        <p:spPr>
          <a:ln/>
        </p:spPr>
        <p:txBody>
          <a:bodyPr/>
          <a:lstStyle>
            <a:lvl1pPr>
              <a:defRPr/>
            </a:lvl1pPr>
          </a:lstStyle>
          <a:p>
            <a:pPr>
              <a:defRPr/>
            </a:pPr>
            <a:r>
              <a:rPr lang="el-GR"/>
              <a:t>ΕΑΠ - Χ. Πιερρακέας</a:t>
            </a:r>
          </a:p>
        </p:txBody>
      </p:sp>
      <p:sp>
        <p:nvSpPr>
          <p:cNvPr id="6" name="Rectangle 5"/>
          <p:cNvSpPr>
            <a:spLocks noGrp="1" noChangeArrowheads="1"/>
          </p:cNvSpPr>
          <p:nvPr>
            <p:ph type="ftr" sz="quarter" idx="11"/>
          </p:nvPr>
        </p:nvSpPr>
        <p:spPr>
          <a:ln/>
        </p:spPr>
        <p:txBody>
          <a:bodyPr/>
          <a:lstStyle>
            <a:lvl1pPr>
              <a:defRPr/>
            </a:lvl1pPr>
          </a:lstStyle>
          <a:p>
            <a:pPr>
              <a:defRPr/>
            </a:pPr>
            <a:r>
              <a:rPr lang="el-GR"/>
              <a:t>ΕΑΠ</a:t>
            </a:r>
          </a:p>
        </p:txBody>
      </p:sp>
      <p:sp>
        <p:nvSpPr>
          <p:cNvPr id="7" name="Rectangle 6"/>
          <p:cNvSpPr>
            <a:spLocks noGrp="1" noChangeArrowheads="1"/>
          </p:cNvSpPr>
          <p:nvPr>
            <p:ph type="sldNum" sz="quarter" idx="12"/>
          </p:nvPr>
        </p:nvSpPr>
        <p:spPr>
          <a:ln/>
        </p:spPr>
        <p:txBody>
          <a:bodyPr/>
          <a:lstStyle>
            <a:lvl1pPr>
              <a:defRPr/>
            </a:lvl1pPr>
          </a:lstStyle>
          <a:p>
            <a:pPr>
              <a:defRPr/>
            </a:pPr>
            <a:fld id="{C2F872D2-C74F-4280-9274-BA445CAB8A19}" type="slidenum">
              <a:rPr lang="el-GR" altLang="el-GR"/>
              <a:pPr>
                <a:defRPr/>
              </a:pPr>
              <a:t>‹#›</a:t>
            </a:fld>
            <a:endParaRPr lang="el-GR" altLang="el-GR"/>
          </a:p>
        </p:txBody>
      </p:sp>
    </p:spTree>
    <p:extLst>
      <p:ext uri="{BB962C8B-B14F-4D97-AF65-F5344CB8AC3E}">
        <p14:creationId xmlns:p14="http://schemas.microsoft.com/office/powerpoint/2010/main" val="2852672660"/>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l-G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7" name="Rectangle 4"/>
          <p:cNvSpPr>
            <a:spLocks noGrp="1" noChangeArrowheads="1"/>
          </p:cNvSpPr>
          <p:nvPr>
            <p:ph type="dt" sz="half" idx="10"/>
          </p:nvPr>
        </p:nvSpPr>
        <p:spPr>
          <a:ln/>
        </p:spPr>
        <p:txBody>
          <a:bodyPr/>
          <a:lstStyle>
            <a:lvl1pPr>
              <a:defRPr/>
            </a:lvl1pPr>
          </a:lstStyle>
          <a:p>
            <a:pPr>
              <a:defRPr/>
            </a:pPr>
            <a:r>
              <a:rPr lang="el-GR"/>
              <a:t>ΕΑΠ - Χ. Πιερρακέας</a:t>
            </a:r>
          </a:p>
        </p:txBody>
      </p:sp>
      <p:sp>
        <p:nvSpPr>
          <p:cNvPr id="8" name="Rectangle 5"/>
          <p:cNvSpPr>
            <a:spLocks noGrp="1" noChangeArrowheads="1"/>
          </p:cNvSpPr>
          <p:nvPr>
            <p:ph type="ftr" sz="quarter" idx="11"/>
          </p:nvPr>
        </p:nvSpPr>
        <p:spPr>
          <a:ln/>
        </p:spPr>
        <p:txBody>
          <a:bodyPr/>
          <a:lstStyle>
            <a:lvl1pPr>
              <a:defRPr/>
            </a:lvl1pPr>
          </a:lstStyle>
          <a:p>
            <a:pPr>
              <a:defRPr/>
            </a:pPr>
            <a:r>
              <a:rPr lang="el-GR"/>
              <a:t>ΕΑΠ</a:t>
            </a:r>
          </a:p>
        </p:txBody>
      </p:sp>
      <p:sp>
        <p:nvSpPr>
          <p:cNvPr id="9" name="Rectangle 6"/>
          <p:cNvSpPr>
            <a:spLocks noGrp="1" noChangeArrowheads="1"/>
          </p:cNvSpPr>
          <p:nvPr>
            <p:ph type="sldNum" sz="quarter" idx="12"/>
          </p:nvPr>
        </p:nvSpPr>
        <p:spPr>
          <a:ln/>
        </p:spPr>
        <p:txBody>
          <a:bodyPr/>
          <a:lstStyle>
            <a:lvl1pPr>
              <a:defRPr/>
            </a:lvl1pPr>
          </a:lstStyle>
          <a:p>
            <a:pPr>
              <a:defRPr/>
            </a:pPr>
            <a:fld id="{DD5C0DC5-D1B9-4A1A-AB8E-B1F7D60D2C3E}" type="slidenum">
              <a:rPr lang="el-GR" altLang="el-GR"/>
              <a:pPr>
                <a:defRPr/>
              </a:pPr>
              <a:t>‹#›</a:t>
            </a:fld>
            <a:endParaRPr lang="el-GR" altLang="el-GR"/>
          </a:p>
        </p:txBody>
      </p:sp>
    </p:spTree>
    <p:extLst>
      <p:ext uri="{BB962C8B-B14F-4D97-AF65-F5344CB8AC3E}">
        <p14:creationId xmlns:p14="http://schemas.microsoft.com/office/powerpoint/2010/main" val="2345299227"/>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l-GR"/>
          </a:p>
        </p:txBody>
      </p:sp>
      <p:sp>
        <p:nvSpPr>
          <p:cNvPr id="3" name="Rectangle 4"/>
          <p:cNvSpPr>
            <a:spLocks noGrp="1" noChangeArrowheads="1"/>
          </p:cNvSpPr>
          <p:nvPr>
            <p:ph type="dt" sz="half" idx="10"/>
          </p:nvPr>
        </p:nvSpPr>
        <p:spPr>
          <a:ln/>
        </p:spPr>
        <p:txBody>
          <a:bodyPr/>
          <a:lstStyle>
            <a:lvl1pPr>
              <a:defRPr/>
            </a:lvl1pPr>
          </a:lstStyle>
          <a:p>
            <a:pPr>
              <a:defRPr/>
            </a:pPr>
            <a:r>
              <a:rPr lang="el-GR"/>
              <a:t>ΕΑΠ - Χ. Πιερρακέας</a:t>
            </a:r>
          </a:p>
        </p:txBody>
      </p:sp>
      <p:sp>
        <p:nvSpPr>
          <p:cNvPr id="4" name="Rectangle 5"/>
          <p:cNvSpPr>
            <a:spLocks noGrp="1" noChangeArrowheads="1"/>
          </p:cNvSpPr>
          <p:nvPr>
            <p:ph type="ftr" sz="quarter" idx="11"/>
          </p:nvPr>
        </p:nvSpPr>
        <p:spPr>
          <a:ln/>
        </p:spPr>
        <p:txBody>
          <a:bodyPr/>
          <a:lstStyle>
            <a:lvl1pPr>
              <a:defRPr/>
            </a:lvl1pPr>
          </a:lstStyle>
          <a:p>
            <a:pPr>
              <a:defRPr/>
            </a:pPr>
            <a:r>
              <a:rPr lang="el-GR"/>
              <a:t>ΕΑΠ</a:t>
            </a:r>
          </a:p>
        </p:txBody>
      </p:sp>
      <p:sp>
        <p:nvSpPr>
          <p:cNvPr id="5" name="Rectangle 6"/>
          <p:cNvSpPr>
            <a:spLocks noGrp="1" noChangeArrowheads="1"/>
          </p:cNvSpPr>
          <p:nvPr>
            <p:ph type="sldNum" sz="quarter" idx="12"/>
          </p:nvPr>
        </p:nvSpPr>
        <p:spPr>
          <a:ln/>
        </p:spPr>
        <p:txBody>
          <a:bodyPr/>
          <a:lstStyle>
            <a:lvl1pPr>
              <a:defRPr/>
            </a:lvl1pPr>
          </a:lstStyle>
          <a:p>
            <a:pPr>
              <a:defRPr/>
            </a:pPr>
            <a:fld id="{DA497706-215A-4E8B-9168-617B90E414F5}" type="slidenum">
              <a:rPr lang="el-GR" altLang="el-GR"/>
              <a:pPr>
                <a:defRPr/>
              </a:pPr>
              <a:t>‹#›</a:t>
            </a:fld>
            <a:endParaRPr lang="el-GR" altLang="el-GR"/>
          </a:p>
        </p:txBody>
      </p:sp>
    </p:spTree>
    <p:extLst>
      <p:ext uri="{BB962C8B-B14F-4D97-AF65-F5344CB8AC3E}">
        <p14:creationId xmlns:p14="http://schemas.microsoft.com/office/powerpoint/2010/main" val="1017633626"/>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r>
              <a:rPr lang="el-GR"/>
              <a:t>ΕΑΠ - Χ. Πιερρακέας</a:t>
            </a:r>
          </a:p>
        </p:txBody>
      </p:sp>
      <p:sp>
        <p:nvSpPr>
          <p:cNvPr id="3" name="Rectangle 5"/>
          <p:cNvSpPr>
            <a:spLocks noGrp="1" noChangeArrowheads="1"/>
          </p:cNvSpPr>
          <p:nvPr>
            <p:ph type="ftr" sz="quarter" idx="11"/>
          </p:nvPr>
        </p:nvSpPr>
        <p:spPr>
          <a:ln/>
        </p:spPr>
        <p:txBody>
          <a:bodyPr/>
          <a:lstStyle>
            <a:lvl1pPr>
              <a:defRPr/>
            </a:lvl1pPr>
          </a:lstStyle>
          <a:p>
            <a:pPr>
              <a:defRPr/>
            </a:pPr>
            <a:r>
              <a:rPr lang="el-GR"/>
              <a:t>ΕΑΠ</a:t>
            </a:r>
          </a:p>
        </p:txBody>
      </p:sp>
      <p:sp>
        <p:nvSpPr>
          <p:cNvPr id="4" name="Rectangle 6"/>
          <p:cNvSpPr>
            <a:spLocks noGrp="1" noChangeArrowheads="1"/>
          </p:cNvSpPr>
          <p:nvPr>
            <p:ph type="sldNum" sz="quarter" idx="12"/>
          </p:nvPr>
        </p:nvSpPr>
        <p:spPr>
          <a:ln/>
        </p:spPr>
        <p:txBody>
          <a:bodyPr/>
          <a:lstStyle>
            <a:lvl1pPr>
              <a:defRPr/>
            </a:lvl1pPr>
          </a:lstStyle>
          <a:p>
            <a:pPr>
              <a:defRPr/>
            </a:pPr>
            <a:fld id="{621C4E37-48DA-48F9-AC5A-D045F922D25B}" type="slidenum">
              <a:rPr lang="el-GR" altLang="el-GR"/>
              <a:pPr>
                <a:defRPr/>
              </a:pPr>
              <a:t>‹#›</a:t>
            </a:fld>
            <a:endParaRPr lang="el-GR" altLang="el-GR"/>
          </a:p>
        </p:txBody>
      </p:sp>
    </p:spTree>
    <p:extLst>
      <p:ext uri="{BB962C8B-B14F-4D97-AF65-F5344CB8AC3E}">
        <p14:creationId xmlns:p14="http://schemas.microsoft.com/office/powerpoint/2010/main" val="673498707"/>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l-G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l-GR"/>
              <a:t>ΕΑΠ - Χ. Πιερρακέας</a:t>
            </a:r>
          </a:p>
        </p:txBody>
      </p:sp>
      <p:sp>
        <p:nvSpPr>
          <p:cNvPr id="6" name="Rectangle 5"/>
          <p:cNvSpPr>
            <a:spLocks noGrp="1" noChangeArrowheads="1"/>
          </p:cNvSpPr>
          <p:nvPr>
            <p:ph type="ftr" sz="quarter" idx="11"/>
          </p:nvPr>
        </p:nvSpPr>
        <p:spPr>
          <a:ln/>
        </p:spPr>
        <p:txBody>
          <a:bodyPr/>
          <a:lstStyle>
            <a:lvl1pPr>
              <a:defRPr/>
            </a:lvl1pPr>
          </a:lstStyle>
          <a:p>
            <a:pPr>
              <a:defRPr/>
            </a:pPr>
            <a:r>
              <a:rPr lang="el-GR"/>
              <a:t>ΕΑΠ</a:t>
            </a:r>
          </a:p>
        </p:txBody>
      </p:sp>
      <p:sp>
        <p:nvSpPr>
          <p:cNvPr id="7" name="Rectangle 6"/>
          <p:cNvSpPr>
            <a:spLocks noGrp="1" noChangeArrowheads="1"/>
          </p:cNvSpPr>
          <p:nvPr>
            <p:ph type="sldNum" sz="quarter" idx="12"/>
          </p:nvPr>
        </p:nvSpPr>
        <p:spPr>
          <a:ln/>
        </p:spPr>
        <p:txBody>
          <a:bodyPr/>
          <a:lstStyle>
            <a:lvl1pPr>
              <a:defRPr/>
            </a:lvl1pPr>
          </a:lstStyle>
          <a:p>
            <a:pPr>
              <a:defRPr/>
            </a:pPr>
            <a:fld id="{4FFA5284-401F-4707-A49D-E1E9B2E420AD}" type="slidenum">
              <a:rPr lang="el-GR" altLang="el-GR"/>
              <a:pPr>
                <a:defRPr/>
              </a:pPr>
              <a:t>‹#›</a:t>
            </a:fld>
            <a:endParaRPr lang="el-GR" altLang="el-GR"/>
          </a:p>
        </p:txBody>
      </p:sp>
    </p:spTree>
    <p:extLst>
      <p:ext uri="{BB962C8B-B14F-4D97-AF65-F5344CB8AC3E}">
        <p14:creationId xmlns:p14="http://schemas.microsoft.com/office/powerpoint/2010/main" val="1953585669"/>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l-G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l-GR"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l-GR"/>
              <a:t>ΕΑΠ - Χ. Πιερρακέας</a:t>
            </a:r>
          </a:p>
        </p:txBody>
      </p:sp>
      <p:sp>
        <p:nvSpPr>
          <p:cNvPr id="6" name="Rectangle 5"/>
          <p:cNvSpPr>
            <a:spLocks noGrp="1" noChangeArrowheads="1"/>
          </p:cNvSpPr>
          <p:nvPr>
            <p:ph type="ftr" sz="quarter" idx="11"/>
          </p:nvPr>
        </p:nvSpPr>
        <p:spPr>
          <a:ln/>
        </p:spPr>
        <p:txBody>
          <a:bodyPr/>
          <a:lstStyle>
            <a:lvl1pPr>
              <a:defRPr/>
            </a:lvl1pPr>
          </a:lstStyle>
          <a:p>
            <a:pPr>
              <a:defRPr/>
            </a:pPr>
            <a:r>
              <a:rPr lang="el-GR"/>
              <a:t>ΕΑΠ</a:t>
            </a:r>
          </a:p>
        </p:txBody>
      </p:sp>
      <p:sp>
        <p:nvSpPr>
          <p:cNvPr id="7" name="Rectangle 6"/>
          <p:cNvSpPr>
            <a:spLocks noGrp="1" noChangeArrowheads="1"/>
          </p:cNvSpPr>
          <p:nvPr>
            <p:ph type="sldNum" sz="quarter" idx="12"/>
          </p:nvPr>
        </p:nvSpPr>
        <p:spPr>
          <a:ln/>
        </p:spPr>
        <p:txBody>
          <a:bodyPr/>
          <a:lstStyle>
            <a:lvl1pPr>
              <a:defRPr/>
            </a:lvl1pPr>
          </a:lstStyle>
          <a:p>
            <a:pPr>
              <a:defRPr/>
            </a:pPr>
            <a:fld id="{E6660B7E-2A56-480C-827E-59CE3C55618F}" type="slidenum">
              <a:rPr lang="el-GR" altLang="el-GR"/>
              <a:pPr>
                <a:defRPr/>
              </a:pPr>
              <a:t>‹#›</a:t>
            </a:fld>
            <a:endParaRPr lang="el-GR" altLang="el-GR"/>
          </a:p>
        </p:txBody>
      </p:sp>
    </p:spTree>
    <p:extLst>
      <p:ext uri="{BB962C8B-B14F-4D97-AF65-F5344CB8AC3E}">
        <p14:creationId xmlns:p14="http://schemas.microsoft.com/office/powerpoint/2010/main" val="4103613390"/>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accent2"/>
            </a:gs>
          </a:gsLst>
          <a:lin ang="189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l-GR" altLang="el-GR" smtClean="0"/>
              <a:t>Κάντε κλικ για να επεξεργαστείτε τον τίτλο</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l-GR" altLang="el-GR" smtClean="0"/>
              <a:t>Κάντε κλικ για να επεξεργαστείτε τα στυλ κειμένου του υποδείγματος</a:t>
            </a:r>
          </a:p>
          <a:p>
            <a:pPr lvl="1"/>
            <a:r>
              <a:rPr lang="el-GR" altLang="el-GR" smtClean="0"/>
              <a:t>Δεύτερου επιπέδου</a:t>
            </a:r>
          </a:p>
          <a:p>
            <a:pPr lvl="2"/>
            <a:r>
              <a:rPr lang="el-GR" altLang="el-GR" smtClean="0"/>
              <a:t>Τρίτου επιπέδου</a:t>
            </a:r>
          </a:p>
          <a:p>
            <a:pPr lvl="3"/>
            <a:r>
              <a:rPr lang="el-GR" altLang="el-GR" smtClean="0"/>
              <a:t>Τέταρτου επιπέδου</a:t>
            </a:r>
          </a:p>
          <a:p>
            <a:pPr lvl="4"/>
            <a:r>
              <a:rPr lang="el-GR" altLang="el-GR" smtClean="0"/>
              <a:t>Πέμπτου επιπέδου</a:t>
            </a:r>
          </a:p>
        </p:txBody>
      </p:sp>
      <p:sp>
        <p:nvSpPr>
          <p:cNvPr id="40964" name="Rectangle 4"/>
          <p:cNvSpPr>
            <a:spLocks noGrp="1" noChangeArrowheads="1"/>
          </p:cNvSpPr>
          <p:nvPr>
            <p:ph type="dt" sz="half" idx="2"/>
          </p:nvPr>
        </p:nvSpPr>
        <p:spPr bwMode="auto">
          <a:xfrm>
            <a:off x="685800" y="6248400"/>
            <a:ext cx="19050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400"/>
            </a:lvl1pPr>
          </a:lstStyle>
          <a:p>
            <a:pPr>
              <a:defRPr/>
            </a:pPr>
            <a:r>
              <a:rPr lang="el-GR"/>
              <a:t>ΕΑΠ - Χ. Πιερρακέας</a:t>
            </a:r>
          </a:p>
        </p:txBody>
      </p:sp>
      <p:sp>
        <p:nvSpPr>
          <p:cNvPr id="40965" name="Rectangle 5"/>
          <p:cNvSpPr>
            <a:spLocks noGrp="1" noChangeArrowheads="1"/>
          </p:cNvSpPr>
          <p:nvPr>
            <p:ph type="ftr" sz="quarter" idx="3"/>
          </p:nvPr>
        </p:nvSpPr>
        <p:spPr bwMode="auto">
          <a:xfrm>
            <a:off x="3124200" y="6248400"/>
            <a:ext cx="28956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400"/>
            </a:lvl1pPr>
          </a:lstStyle>
          <a:p>
            <a:pPr>
              <a:defRPr/>
            </a:pPr>
            <a:r>
              <a:rPr lang="el-GR"/>
              <a:t>ΕΑΠ</a:t>
            </a:r>
          </a:p>
        </p:txBody>
      </p:sp>
      <p:sp>
        <p:nvSpPr>
          <p:cNvPr id="40966" name="Rectangle 6"/>
          <p:cNvSpPr>
            <a:spLocks noGrp="1" noChangeArrowheads="1"/>
          </p:cNvSpPr>
          <p:nvPr>
            <p:ph type="sldNum" sz="quarter" idx="4"/>
          </p:nvPr>
        </p:nvSpPr>
        <p:spPr bwMode="auto">
          <a:xfrm>
            <a:off x="6553200" y="6248400"/>
            <a:ext cx="19050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400"/>
            </a:lvl1pPr>
          </a:lstStyle>
          <a:p>
            <a:pPr>
              <a:defRPr/>
            </a:pPr>
            <a:fld id="{24534418-5774-49C0-B8E9-D8B04450F9BB}" type="slidenum">
              <a:rPr lang="el-GR" altLang="el-GR"/>
              <a:pPr>
                <a:defRPr/>
              </a:pPr>
              <a:t>‹#›</a:t>
            </a:fld>
            <a:endParaRPr lang="el-GR" altLang="el-GR"/>
          </a:p>
        </p:txBody>
      </p:sp>
    </p:spTree>
  </p:cSld>
  <p:clrMap bg1="lt1" tx1="dk1" bg2="lt2" tx2="dk2" accent1="accent1" accent2="accent2" accent3="accent3" accent4="accent4" accent5="accent5" accent6="accent6" hlink="hlink" folHlink="folHlink"/>
  <p:sldLayoutIdLst>
    <p:sldLayoutId id="2147484685" r:id="rId1"/>
    <p:sldLayoutId id="2147484686" r:id="rId2"/>
    <p:sldLayoutId id="2147484687" r:id="rId3"/>
    <p:sldLayoutId id="2147484688" r:id="rId4"/>
    <p:sldLayoutId id="2147484689" r:id="rId5"/>
    <p:sldLayoutId id="2147484690" r:id="rId6"/>
    <p:sldLayoutId id="2147484691" r:id="rId7"/>
    <p:sldLayoutId id="2147484692" r:id="rId8"/>
    <p:sldLayoutId id="2147484693" r:id="rId9"/>
    <p:sldLayoutId id="2147484694" r:id="rId10"/>
    <p:sldLayoutId id="2147484695" r:id="rId11"/>
    <p:sldLayoutId id="2147484696" r:id="rId12"/>
    <p:sldLayoutId id="2147484697" r:id="rId13"/>
    <p:sldLayoutId id="2147484698" r:id="rId14"/>
  </p:sldLayoutIdLst>
  <p:transition/>
  <p:timing>
    <p:tnLst>
      <p:par>
        <p:cTn id="1" dur="indefinite" restart="never" nodeType="tmRoot"/>
      </p:par>
    </p:tnLst>
  </p:timing>
  <p:hf hdr="0" ftr="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31.wmf"/></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36.png"/><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8" Type="http://schemas.openxmlformats.org/officeDocument/2006/relationships/hyperlink" Target="http://el.wikipedia.org/wiki/%CE%A3%CE%B1%CF%81%CF%89%CF%84%CE%AE%CF%82" TargetMode="External"/><Relationship Id="rId13" Type="http://schemas.openxmlformats.org/officeDocument/2006/relationships/hyperlink" Target="http://el.wikipedia.org/w/index.php?title=Webcam&amp;action=edit&amp;redlink=1" TargetMode="External"/><Relationship Id="rId3" Type="http://schemas.openxmlformats.org/officeDocument/2006/relationships/hyperlink" Target="http://el.wikipedia.org/wiki/%CE%94%CE%B5%CE%B4%CE%BF%CE%BC%CE%AD%CE%BD%CE%BF" TargetMode="External"/><Relationship Id="rId7" Type="http://schemas.openxmlformats.org/officeDocument/2006/relationships/hyperlink" Target="http://el.wikipedia.org/wiki/%CE%A0%CE%BF%CE%BD%CF%84%CE%AF%CE%BA%CE%B9_(%CF%83%CF%85%CF%83%CE%BA%CE%B5%CF%85%CE%AE)" TargetMode="External"/><Relationship Id="rId12" Type="http://schemas.openxmlformats.org/officeDocument/2006/relationships/hyperlink" Target="http://el.wikipedia.org/w/index.php?title=%CE%A8%CE%B7%CF%86%CE%B9%CE%B1%CE%BA%CE%AE_%CE%BA%CE%AC%CE%BC%CE%B5%CF%81%CE%B1&amp;action=edit&amp;redlink=1" TargetMode="External"/><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hyperlink" Target="http://el.wikipedia.org/wiki/%CE%A0%CE%BB%CE%B7%CE%BA%CF%84%CF%81%CE%BF%CE%BB%CF%8C%CE%B3%CE%B9%CE%BF" TargetMode="External"/><Relationship Id="rId11" Type="http://schemas.openxmlformats.org/officeDocument/2006/relationships/hyperlink" Target="http://el.wikipedia.org/w/index.php?title=%CE%99%CF%87%CE%BD%CF%8C%CF%83%CF%86%CE%B1%CE%B9%CF%81%CE%B1&amp;action=edit&amp;redlink=1" TargetMode="External"/><Relationship Id="rId5" Type="http://schemas.openxmlformats.org/officeDocument/2006/relationships/hyperlink" Target="http://el.wikipedia.org/wiki/%CE%97%CE%BB%CE%B5%CE%BA%CF%84%CF%81%CE%BF%CE%BD%CE%B9%CE%BA%CF%8C%CF%82_%CF%85%CF%80%CE%BF%CE%BB%CE%BF%CE%B3%CE%B9%CF%83%CF%84%CE%AE%CF%82" TargetMode="External"/><Relationship Id="rId15" Type="http://schemas.openxmlformats.org/officeDocument/2006/relationships/image" Target="../media/image37.png"/><Relationship Id="rId10" Type="http://schemas.openxmlformats.org/officeDocument/2006/relationships/hyperlink" Target="http://el.wikipedia.org/w/index.php?title=%CE%9C%CE%B9%CE%BA%CF%81%CF%8C%CF%86%CF%89%CE%BD%CE%BF&amp;action=edit&amp;redlink=1" TargetMode="External"/><Relationship Id="rId4" Type="http://schemas.openxmlformats.org/officeDocument/2006/relationships/hyperlink" Target="http://el.wikipedia.org/wiki/%CE%A0%CF%81%CF%8C%CE%B3%CF%81%CE%B1%CE%BC%CE%BC%CE%B1" TargetMode="External"/><Relationship Id="rId9" Type="http://schemas.openxmlformats.org/officeDocument/2006/relationships/hyperlink" Target="http://el.wikipedia.org/w/index.php?title=%CE%A7%CE%B5%CE%B9%CF%81%CE%B9%CF%83%CF%84%CE%AE%CF%81%CE%B9%CE%B1_%CF%80%CE%B1%CE%B9%CF%87%CE%BD%CE%B9%CE%B4%CE%B9%CF%8E%CE%BD&amp;action=edit&amp;redlink=1" TargetMode="External"/><Relationship Id="rId14" Type="http://schemas.openxmlformats.org/officeDocument/2006/relationships/hyperlink" Target="http://el.wikipedia.org/w/index.php?title=%CE%A6%CF%89%CF%84%CE%BF%CE%B3%CF%81%CE%B1%CF%86%CE%AF%CE%B4%CE%B1&amp;action=edit&amp;redlink=1"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hyperlink" Target="http://el.wikipedia.org/wiki/%CE%94%CE%AF%CE%BF%CE%B4%CE%BF%CF%82_%CE%95%CE%BA%CF%80%CE%BF%CE%BC%CF%80%CE%AE%CF%82_%CE%A6%CF%89%CF%84%CF%8C%CF%82" TargetMode="External"/><Relationship Id="rId7"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hyperlink" Target="http://el.wikipedia.org/wiki/%CE%9B%CE%AD%CE%B9%CE%B6%CE%B5%CF%81" TargetMode="External"/><Relationship Id="rId5" Type="http://schemas.openxmlformats.org/officeDocument/2006/relationships/hyperlink" Target="http://el.wikipedia.org/w/index.php?title=%CE%A5%CF%80%CE%AD%CF%81%CF%85%CE%B8%CF%81%CE%B7_%CE%91%CE%BA%CF%84%CE%B9%CE%BD%CE%BF%CE%B2%CE%BF%CE%BB%CE%AF%CE%B1&amp;action=edit&amp;redlink=1" TargetMode="External"/><Relationship Id="rId4" Type="http://schemas.openxmlformats.org/officeDocument/2006/relationships/hyperlink" Target="http://el.wikipedia.org/w/index.php?title=%CE%A6%CF%89%CF%84%CE%BF%CE%B4%CE%AF%CE%BF%CE%B4%CE%BF%CF%82&amp;action=edit&amp;redlink=1"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48.png"/></Relationships>
</file>

<file path=ppt/slides/_rels/slide3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50.png"/></Relationships>
</file>

<file path=ppt/slides/_rels/slide3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53.jpeg"/><Relationship Id="rId5" Type="http://schemas.openxmlformats.org/officeDocument/2006/relationships/image" Target="../media/image52.jpg"/><Relationship Id="rId4" Type="http://schemas.openxmlformats.org/officeDocument/2006/relationships/image" Target="../media/image24.png"/></Relationships>
</file>

<file path=ppt/slides/_rels/slide34.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2.xml"/><Relationship Id="rId5" Type="http://schemas.openxmlformats.org/officeDocument/2006/relationships/image" Target="../media/image57.png"/><Relationship Id="rId4" Type="http://schemas.openxmlformats.org/officeDocument/2006/relationships/image" Target="../media/image56.png"/></Relationships>
</file>

<file path=ppt/slides/_rels/slide35.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2.xml"/><Relationship Id="rId6" Type="http://schemas.openxmlformats.org/officeDocument/2006/relationships/image" Target="../media/image62.jpeg"/><Relationship Id="rId5" Type="http://schemas.openxmlformats.org/officeDocument/2006/relationships/image" Target="../media/image61.png"/><Relationship Id="rId4" Type="http://schemas.openxmlformats.org/officeDocument/2006/relationships/image" Target="../media/image60.jpeg"/></Relationships>
</file>

<file path=ppt/slides/_rels/slide3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18.jpeg"/><Relationship Id="rId1" Type="http://schemas.openxmlformats.org/officeDocument/2006/relationships/slideLayout" Target="../slideLayouts/slideLayout2.xml"/><Relationship Id="rId5" Type="http://schemas.openxmlformats.org/officeDocument/2006/relationships/image" Target="../media/image68.jpeg"/><Relationship Id="rId4" Type="http://schemas.openxmlformats.org/officeDocument/2006/relationships/image" Target="../media/image67.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jpe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png"/><Relationship Id="rId4" Type="http://schemas.openxmlformats.org/officeDocument/2006/relationships/image" Target="../media/image8.png"/></Relationships>
</file>

<file path=ppt/slides/_rels/slide5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73.wmf"/></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3" Type="http://schemas.openxmlformats.org/officeDocument/2006/relationships/image" Target="../media/image14.png"/><Relationship Id="rId7" Type="http://schemas.openxmlformats.org/officeDocument/2006/relationships/image" Target="../media/image18.jpeg"/><Relationship Id="rId12" Type="http://schemas.openxmlformats.org/officeDocument/2006/relationships/image" Target="../media/image23.jpeg"/><Relationship Id="rId2" Type="http://schemas.openxmlformats.org/officeDocument/2006/relationships/notesSlide" Target="../notesSlides/notesSlide3.xml"/><Relationship Id="rId16" Type="http://schemas.openxmlformats.org/officeDocument/2006/relationships/image" Target="../media/image27.jpeg"/><Relationship Id="rId1" Type="http://schemas.openxmlformats.org/officeDocument/2006/relationships/slideLayout" Target="../slideLayouts/slideLayout2.xml"/><Relationship Id="rId6" Type="http://schemas.openxmlformats.org/officeDocument/2006/relationships/image" Target="../media/image17.jpeg"/><Relationship Id="rId11" Type="http://schemas.openxmlformats.org/officeDocument/2006/relationships/image" Target="../media/image22.jpeg"/><Relationship Id="rId5" Type="http://schemas.openxmlformats.org/officeDocument/2006/relationships/image" Target="../media/image16.jpeg"/><Relationship Id="rId15" Type="http://schemas.openxmlformats.org/officeDocument/2006/relationships/image" Target="../media/image26.png"/><Relationship Id="rId10" Type="http://schemas.openxmlformats.org/officeDocument/2006/relationships/image" Target="../media/image21.png"/><Relationship Id="rId4" Type="http://schemas.openxmlformats.org/officeDocument/2006/relationships/image" Target="../media/image15.jpeg"/><Relationship Id="rId9" Type="http://schemas.openxmlformats.org/officeDocument/2006/relationships/image" Target="../media/image20.png"/><Relationship Id="rId14" Type="http://schemas.openxmlformats.org/officeDocument/2006/relationships/image" Target="../media/image2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539750" y="681038"/>
            <a:ext cx="7991475" cy="1524000"/>
          </a:xfrm>
        </p:spPr>
        <p:txBody>
          <a:bodyPr/>
          <a:lstStyle/>
          <a:p>
            <a:r>
              <a:rPr lang="el-GR" altLang="el-GR" sz="4000" b="1" smtClean="0"/>
              <a:t>Πανεπιστήμιο Πάτρας</a:t>
            </a:r>
            <a:br>
              <a:rPr lang="el-GR" altLang="el-GR" sz="4000" b="1" smtClean="0"/>
            </a:br>
            <a:r>
              <a:rPr lang="el-GR" altLang="el-GR" sz="4000" b="1" smtClean="0"/>
              <a:t>Τμήμα Διοίκησης Επιχειρήσεων</a:t>
            </a:r>
          </a:p>
        </p:txBody>
      </p:sp>
      <p:sp>
        <p:nvSpPr>
          <p:cNvPr id="4099" name="Text Box 8"/>
          <p:cNvSpPr txBox="1">
            <a:spLocks noChangeArrowheads="1"/>
          </p:cNvSpPr>
          <p:nvPr/>
        </p:nvSpPr>
        <p:spPr bwMode="auto">
          <a:xfrm>
            <a:off x="468313" y="0"/>
            <a:ext cx="13668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50000"/>
              </a:spcBef>
              <a:buFontTx/>
              <a:buNone/>
            </a:pPr>
            <a:endParaRPr lang="el-GR" altLang="el-GR" sz="2400"/>
          </a:p>
        </p:txBody>
      </p:sp>
      <p:sp>
        <p:nvSpPr>
          <p:cNvPr id="4100" name="Rectangle 17"/>
          <p:cNvSpPr>
            <a:spLocks noChangeArrowheads="1"/>
          </p:cNvSpPr>
          <p:nvPr/>
        </p:nvSpPr>
        <p:spPr bwMode="auto">
          <a:xfrm>
            <a:off x="457200" y="2860675"/>
            <a:ext cx="8218488" cy="28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tabLst>
                <a:tab pos="2636838" algn="ctr"/>
                <a:tab pos="5273675" algn="r"/>
              </a:tabLst>
              <a:defRPr sz="3200">
                <a:solidFill>
                  <a:schemeClr val="tx1"/>
                </a:solidFill>
                <a:latin typeface="Times New Roman" panose="02020603050405020304" pitchFamily="18" charset="0"/>
              </a:defRPr>
            </a:lvl1pPr>
            <a:lvl2pPr marL="742950" indent="-285750">
              <a:spcBef>
                <a:spcPct val="20000"/>
              </a:spcBef>
              <a:buChar char="–"/>
              <a:tabLst>
                <a:tab pos="2636838" algn="ctr"/>
                <a:tab pos="5273675" algn="r"/>
              </a:tabLst>
              <a:defRPr sz="2800">
                <a:solidFill>
                  <a:schemeClr val="tx1"/>
                </a:solidFill>
                <a:latin typeface="Times New Roman" panose="02020603050405020304" pitchFamily="18" charset="0"/>
              </a:defRPr>
            </a:lvl2pPr>
            <a:lvl3pPr marL="1143000" indent="-228600">
              <a:spcBef>
                <a:spcPct val="20000"/>
              </a:spcBef>
              <a:buChar char="•"/>
              <a:tabLst>
                <a:tab pos="2636838" algn="ctr"/>
                <a:tab pos="5273675" algn="r"/>
              </a:tabLst>
              <a:defRPr sz="2400">
                <a:solidFill>
                  <a:schemeClr val="tx1"/>
                </a:solidFill>
                <a:latin typeface="Times New Roman" panose="02020603050405020304" pitchFamily="18" charset="0"/>
              </a:defRPr>
            </a:lvl3pPr>
            <a:lvl4pPr marL="1600200" indent="-228600">
              <a:spcBef>
                <a:spcPct val="20000"/>
              </a:spcBef>
              <a:buChar char="–"/>
              <a:tabLst>
                <a:tab pos="2636838" algn="ctr"/>
                <a:tab pos="5273675" algn="r"/>
              </a:tabLst>
              <a:defRPr sz="2000">
                <a:solidFill>
                  <a:schemeClr val="tx1"/>
                </a:solidFill>
                <a:latin typeface="Times New Roman" panose="02020603050405020304" pitchFamily="18" charset="0"/>
              </a:defRPr>
            </a:lvl4pPr>
            <a:lvl5pPr marL="2057400" indent="-228600">
              <a:spcBef>
                <a:spcPct val="20000"/>
              </a:spcBef>
              <a:buChar char="»"/>
              <a:tabLst>
                <a:tab pos="2636838" algn="ctr"/>
                <a:tab pos="5273675" algn="r"/>
              </a:tabLst>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tabLst>
                <a:tab pos="2636838" algn="ctr"/>
                <a:tab pos="5273675" algn="r"/>
              </a:tabLst>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tabLst>
                <a:tab pos="2636838" algn="ctr"/>
                <a:tab pos="5273675" algn="r"/>
              </a:tabLst>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tabLst>
                <a:tab pos="2636838" algn="ctr"/>
                <a:tab pos="5273675" algn="r"/>
              </a:tabLst>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tabLst>
                <a:tab pos="2636838" algn="ctr"/>
                <a:tab pos="5273675" algn="r"/>
              </a:tabLst>
              <a:defRPr sz="2000">
                <a:solidFill>
                  <a:schemeClr val="tx1"/>
                </a:solidFill>
                <a:latin typeface="Times New Roman" panose="02020603050405020304" pitchFamily="18" charset="0"/>
              </a:defRPr>
            </a:lvl9pPr>
          </a:lstStyle>
          <a:p>
            <a:pPr algn="ctr">
              <a:spcBef>
                <a:spcPct val="0"/>
              </a:spcBef>
              <a:buFontTx/>
              <a:buNone/>
            </a:pPr>
            <a:r>
              <a:rPr lang="el-GR" altLang="el-GR" b="1" dirty="0"/>
              <a:t>ΕΙΣΑΓΩΓΗ ΣΤΟΥΣ Η/Υ: ΟΡΓΑΝΩΣΗ ΚΑΙ ΠΡΟΓΡΑΜΜΑΤΙΣΜΟΣ</a:t>
            </a:r>
            <a:endParaRPr lang="en-US" altLang="el-GR" b="1" dirty="0"/>
          </a:p>
          <a:p>
            <a:pPr algn="ctr">
              <a:spcBef>
                <a:spcPct val="0"/>
              </a:spcBef>
              <a:buFontTx/>
              <a:buNone/>
            </a:pPr>
            <a:r>
              <a:rPr lang="el-GR" altLang="el-GR" sz="2800" b="1" dirty="0"/>
              <a:t>Ακαδημαϊκό έτος 20</a:t>
            </a:r>
            <a:r>
              <a:rPr lang="en-US" altLang="el-GR" sz="2800" b="1" dirty="0" smtClean="0"/>
              <a:t>23</a:t>
            </a:r>
            <a:r>
              <a:rPr lang="el-GR" altLang="el-GR" sz="2800" b="1" dirty="0" smtClean="0"/>
              <a:t> </a:t>
            </a:r>
            <a:r>
              <a:rPr lang="el-GR" altLang="el-GR" sz="2800" b="1" dirty="0"/>
              <a:t>– 20</a:t>
            </a:r>
            <a:r>
              <a:rPr lang="en-US" altLang="el-GR" sz="2800" b="1" smtClean="0"/>
              <a:t>24</a:t>
            </a:r>
            <a:endParaRPr lang="el-GR" altLang="el-GR" sz="2800" b="1" dirty="0"/>
          </a:p>
          <a:p>
            <a:pPr algn="ctr">
              <a:spcBef>
                <a:spcPct val="0"/>
              </a:spcBef>
              <a:buFontTx/>
              <a:buNone/>
            </a:pPr>
            <a:endParaRPr lang="el-GR" altLang="el-GR" sz="2800" b="1" dirty="0"/>
          </a:p>
          <a:p>
            <a:pPr algn="ctr">
              <a:spcBef>
                <a:spcPct val="0"/>
              </a:spcBef>
              <a:buFontTx/>
              <a:buNone/>
            </a:pPr>
            <a:r>
              <a:rPr lang="el-GR" altLang="el-GR" sz="2800" b="1" dirty="0"/>
              <a:t>Διδάσκων: Γιάννης Σταματίου</a:t>
            </a:r>
          </a:p>
          <a:p>
            <a:pPr algn="ctr">
              <a:spcBef>
                <a:spcPct val="0"/>
              </a:spcBef>
              <a:buFontTx/>
              <a:buNone/>
            </a:pPr>
            <a:r>
              <a:rPr lang="en-US" altLang="el-GR" sz="2800" b="1" dirty="0"/>
              <a:t>Email: stamatiu@upatras.gr</a:t>
            </a:r>
            <a:endParaRPr lang="el-GR" altLang="el-GR" sz="2800" b="1" dirty="0"/>
          </a:p>
        </p:txBody>
      </p:sp>
    </p:spTree>
    <p:extLst>
      <p:ext uri="{BB962C8B-B14F-4D97-AF65-F5344CB8AC3E}">
        <p14:creationId xmlns:p14="http://schemas.microsoft.com/office/powerpoint/2010/main" val="180023704"/>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
          <p:cNvSpPr txBox="1">
            <a:spLocks noChangeArrowheads="1"/>
          </p:cNvSpPr>
          <p:nvPr/>
        </p:nvSpPr>
        <p:spPr bwMode="auto">
          <a:xfrm>
            <a:off x="336550" y="1778000"/>
            <a:ext cx="8012113" cy="369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379538" indent="-465138" algn="l" defTabSz="627063">
              <a:defRPr sz="2400">
                <a:solidFill>
                  <a:schemeClr val="tx1"/>
                </a:solidFill>
                <a:latin typeface="Times New Roman" pitchFamily="18" charset="0"/>
              </a:defRPr>
            </a:lvl1pPr>
            <a:lvl2pPr marL="1493838" algn="l" defTabSz="627063">
              <a:defRPr sz="2400">
                <a:solidFill>
                  <a:schemeClr val="tx1"/>
                </a:solidFill>
                <a:latin typeface="Times New Roman" pitchFamily="18" charset="0"/>
              </a:defRPr>
            </a:lvl2pPr>
            <a:lvl3pPr marL="1608138" algn="l" defTabSz="627063">
              <a:defRPr sz="2400">
                <a:solidFill>
                  <a:schemeClr val="tx1"/>
                </a:solidFill>
                <a:latin typeface="Times New Roman" pitchFamily="18" charset="0"/>
              </a:defRPr>
            </a:lvl3pPr>
            <a:lvl4pPr marL="1722438" algn="l" defTabSz="627063">
              <a:defRPr sz="2400">
                <a:solidFill>
                  <a:schemeClr val="tx1"/>
                </a:solidFill>
                <a:latin typeface="Times New Roman" pitchFamily="18" charset="0"/>
              </a:defRPr>
            </a:lvl4pPr>
            <a:lvl5pPr marL="1836738" algn="l" defTabSz="627063">
              <a:defRPr sz="2400">
                <a:solidFill>
                  <a:schemeClr val="tx1"/>
                </a:solidFill>
                <a:latin typeface="Times New Roman" pitchFamily="18" charset="0"/>
              </a:defRPr>
            </a:lvl5pPr>
            <a:lvl6pPr marL="2293938" defTabSz="627063" eaLnBrk="0" fontAlgn="base" hangingPunct="0">
              <a:spcBef>
                <a:spcPct val="0"/>
              </a:spcBef>
              <a:spcAft>
                <a:spcPct val="0"/>
              </a:spcAft>
              <a:defRPr sz="2400">
                <a:solidFill>
                  <a:schemeClr val="tx1"/>
                </a:solidFill>
                <a:latin typeface="Times New Roman" pitchFamily="18" charset="0"/>
              </a:defRPr>
            </a:lvl6pPr>
            <a:lvl7pPr marL="2751138" defTabSz="627063" eaLnBrk="0" fontAlgn="base" hangingPunct="0">
              <a:spcBef>
                <a:spcPct val="0"/>
              </a:spcBef>
              <a:spcAft>
                <a:spcPct val="0"/>
              </a:spcAft>
              <a:defRPr sz="2400">
                <a:solidFill>
                  <a:schemeClr val="tx1"/>
                </a:solidFill>
                <a:latin typeface="Times New Roman" pitchFamily="18" charset="0"/>
              </a:defRPr>
            </a:lvl7pPr>
            <a:lvl8pPr marL="3208338" defTabSz="627063" eaLnBrk="0" fontAlgn="base" hangingPunct="0">
              <a:spcBef>
                <a:spcPct val="0"/>
              </a:spcBef>
              <a:spcAft>
                <a:spcPct val="0"/>
              </a:spcAft>
              <a:defRPr sz="2400">
                <a:solidFill>
                  <a:schemeClr val="tx1"/>
                </a:solidFill>
                <a:latin typeface="Times New Roman" pitchFamily="18" charset="0"/>
              </a:defRPr>
            </a:lvl8pPr>
            <a:lvl9pPr marL="3665538" defTabSz="627063" eaLnBrk="0" fontAlgn="base" hangingPunct="0">
              <a:spcBef>
                <a:spcPct val="0"/>
              </a:spcBef>
              <a:spcAft>
                <a:spcPct val="0"/>
              </a:spcAft>
              <a:defRPr sz="2400">
                <a:solidFill>
                  <a:schemeClr val="tx1"/>
                </a:solidFill>
                <a:latin typeface="Times New Roman" pitchFamily="18" charset="0"/>
              </a:defRPr>
            </a:lvl9pPr>
          </a:lstStyle>
          <a:p>
            <a:pPr>
              <a:spcBef>
                <a:spcPts val="1200"/>
              </a:spcBef>
              <a:spcAft>
                <a:spcPts val="300"/>
              </a:spcAft>
              <a:buFontTx/>
              <a:buChar char="•"/>
              <a:defRPr/>
            </a:pPr>
            <a:r>
              <a:rPr lang="el-GR" altLang="en-US" sz="2800" dirty="0" smtClean="0">
                <a:solidFill>
                  <a:schemeClr val="accent4">
                    <a:lumMod val="65000"/>
                    <a:lumOff val="35000"/>
                  </a:schemeClr>
                </a:solidFill>
              </a:rPr>
              <a:t>Το υλικό περιλαμβάνει όλες τις ηλεκτρονικές συσκευές, όλα δηλαδή τα εξαρτήματα που μπορούμε να δούμε και να ακουμπήσουμε.</a:t>
            </a:r>
            <a:endParaRPr lang="en-US" altLang="en-US" sz="2800" dirty="0" smtClean="0">
              <a:solidFill>
                <a:schemeClr val="accent4">
                  <a:lumMod val="65000"/>
                  <a:lumOff val="35000"/>
                </a:schemeClr>
              </a:solidFill>
            </a:endParaRPr>
          </a:p>
          <a:p>
            <a:pPr>
              <a:spcBef>
                <a:spcPts val="1200"/>
              </a:spcBef>
              <a:spcAft>
                <a:spcPts val="300"/>
              </a:spcAft>
              <a:buFontTx/>
              <a:buChar char="•"/>
              <a:defRPr/>
            </a:pPr>
            <a:r>
              <a:rPr lang="el-GR" altLang="en-US" sz="2800" dirty="0" smtClean="0">
                <a:solidFill>
                  <a:schemeClr val="accent4">
                    <a:lumMod val="65000"/>
                    <a:lumOff val="35000"/>
                  </a:schemeClr>
                </a:solidFill>
              </a:rPr>
              <a:t>Ο όρος ‘συσκευή’ αναφέρεται σε κάθε κομμάτι του υλικού που χρησιμοποιείται από τη μηχανή, όπως: </a:t>
            </a:r>
            <a:r>
              <a:rPr lang="en-US" altLang="en-US" sz="2800" dirty="0" smtClean="0">
                <a:solidFill>
                  <a:schemeClr val="accent4">
                    <a:lumMod val="65000"/>
                    <a:lumOff val="35000"/>
                  </a:schemeClr>
                </a:solidFill>
              </a:rPr>
              <a:t>keyboard, monitor, modem, mouse, </a:t>
            </a:r>
            <a:r>
              <a:rPr lang="el-GR" altLang="en-US" sz="2800" dirty="0" smtClean="0">
                <a:solidFill>
                  <a:schemeClr val="accent4">
                    <a:lumMod val="65000"/>
                    <a:lumOff val="35000"/>
                  </a:schemeClr>
                </a:solidFill>
              </a:rPr>
              <a:t>κλπ.</a:t>
            </a:r>
            <a:endParaRPr lang="en-US" altLang="en-US" dirty="0" smtClean="0">
              <a:solidFill>
                <a:schemeClr val="accent4">
                  <a:lumMod val="65000"/>
                  <a:lumOff val="35000"/>
                </a:schemeClr>
              </a:solidFill>
            </a:endParaRPr>
          </a:p>
        </p:txBody>
      </p:sp>
      <p:sp>
        <p:nvSpPr>
          <p:cNvPr id="5123" name="Text Box 3"/>
          <p:cNvSpPr txBox="1">
            <a:spLocks noChangeArrowheads="1"/>
          </p:cNvSpPr>
          <p:nvPr/>
        </p:nvSpPr>
        <p:spPr bwMode="auto">
          <a:xfrm>
            <a:off x="1187450" y="390525"/>
            <a:ext cx="6553200" cy="769938"/>
          </a:xfrm>
          <a:prstGeom prst="rect">
            <a:avLst/>
          </a:prstGeom>
          <a:noFill/>
          <a:ln>
            <a:noFill/>
          </a:ln>
          <a:effectLst/>
          <a:extLst>
            <a:ext uri="{909E8E84-426E-40DD-AFC4-6F175D3DCCD1}">
              <a14:hiddenFill xmlns:a14="http://schemas.microsoft.com/office/drawing/2010/main">
                <a:gradFill rotWithShape="0">
                  <a:gsLst>
                    <a:gs pos="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flatTx/>
          </a:bodyPr>
          <a:lstStyle>
            <a:lvl1pPr marL="349250" algn="l">
              <a:defRPr sz="2400">
                <a:solidFill>
                  <a:schemeClr val="tx1"/>
                </a:solidFill>
                <a:latin typeface="Times New Roman" pitchFamily="18" charset="0"/>
              </a:defRPr>
            </a:lvl1pPr>
            <a:lvl2pPr marL="1085850" algn="l">
              <a:defRPr sz="2400">
                <a:solidFill>
                  <a:schemeClr val="tx1"/>
                </a:solidFill>
                <a:latin typeface="Times New Roman" pitchFamily="18" charset="0"/>
              </a:defRPr>
            </a:lvl2pPr>
            <a:lvl3pPr marL="1200150" algn="l">
              <a:defRPr sz="2400">
                <a:solidFill>
                  <a:schemeClr val="tx1"/>
                </a:solidFill>
                <a:latin typeface="Times New Roman" pitchFamily="18" charset="0"/>
              </a:defRPr>
            </a:lvl3pPr>
            <a:lvl4pPr algn="l">
              <a:defRPr sz="2400">
                <a:solidFill>
                  <a:schemeClr val="tx1"/>
                </a:solidFill>
                <a:latin typeface="Times New Roman" pitchFamily="18" charset="0"/>
              </a:defRPr>
            </a:lvl4pPr>
            <a:lvl5pPr algn="l">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pPr algn="ctr">
              <a:defRPr/>
            </a:pPr>
            <a:r>
              <a:rPr lang="el-GR" altLang="en-US" sz="4400" dirty="0" smtClean="0">
                <a:solidFill>
                  <a:schemeClr val="tx2"/>
                </a:solidFill>
                <a:latin typeface="+mj-lt"/>
                <a:ea typeface="+mj-ea"/>
                <a:cs typeface="+mj-cs"/>
              </a:rPr>
              <a:t>Το Υλικό (</a:t>
            </a:r>
            <a:r>
              <a:rPr lang="en-US" altLang="en-US" sz="4400" dirty="0" smtClean="0">
                <a:solidFill>
                  <a:schemeClr val="tx2"/>
                </a:solidFill>
                <a:latin typeface="+mj-lt"/>
                <a:ea typeface="+mj-ea"/>
                <a:cs typeface="+mj-cs"/>
              </a:rPr>
              <a:t>Hardware</a:t>
            </a:r>
            <a:r>
              <a:rPr lang="el-GR" altLang="en-US" sz="4400" dirty="0" smtClean="0">
                <a:solidFill>
                  <a:schemeClr val="tx2"/>
                </a:solidFill>
                <a:latin typeface="+mj-lt"/>
                <a:ea typeface="+mj-ea"/>
                <a:cs typeface="+mj-cs"/>
              </a:rPr>
              <a:t>)</a:t>
            </a:r>
            <a:endParaRPr lang="en-US" altLang="en-US" sz="4400" dirty="0" smtClean="0">
              <a:solidFill>
                <a:schemeClr val="tx2"/>
              </a:solidFill>
              <a:latin typeface="+mj-lt"/>
              <a:ea typeface="+mj-ea"/>
              <a:cs typeface="+mj-cs"/>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4" name="Picture 3" descr="fig1_5"/>
          <p:cNvPicPr>
            <a:picLocks noChangeAspect="1" noChangeArrowheads="1"/>
          </p:cNvPicPr>
          <p:nvPr/>
        </p:nvPicPr>
        <p:blipFill>
          <a:blip r:embed="rId2">
            <a:extLst>
              <a:ext uri="{28A0092B-C50C-407E-A947-70E740481C1C}">
                <a14:useLocalDpi xmlns:a14="http://schemas.microsoft.com/office/drawing/2010/main" val="0"/>
              </a:ext>
            </a:extLst>
          </a:blip>
          <a:srcRect l="26407" t="30502" r="18800" b="5949"/>
          <a:stretch>
            <a:fillRect/>
          </a:stretch>
        </p:blipFill>
        <p:spPr bwMode="auto">
          <a:xfrm>
            <a:off x="0" y="26988"/>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2"/>
          <p:cNvSpPr txBox="1">
            <a:spLocks noChangeArrowheads="1"/>
          </p:cNvSpPr>
          <p:nvPr/>
        </p:nvSpPr>
        <p:spPr bwMode="auto">
          <a:xfrm>
            <a:off x="219075" y="1101725"/>
            <a:ext cx="8255000" cy="4681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defTabSz="627063">
              <a:tabLst>
                <a:tab pos="1042988" algn="l"/>
              </a:tabLst>
              <a:defRPr sz="2400">
                <a:solidFill>
                  <a:schemeClr val="tx1"/>
                </a:solidFill>
                <a:latin typeface="Times New Roman" pitchFamily="18" charset="0"/>
              </a:defRPr>
            </a:lvl1pPr>
            <a:lvl2pPr marL="1047750" indent="-566738" algn="l" defTabSz="627063">
              <a:tabLst>
                <a:tab pos="1042988" algn="l"/>
              </a:tabLst>
              <a:defRPr sz="2400">
                <a:solidFill>
                  <a:schemeClr val="tx1"/>
                </a:solidFill>
                <a:latin typeface="Times New Roman" pitchFamily="18" charset="0"/>
              </a:defRPr>
            </a:lvl2pPr>
            <a:lvl3pPr marL="1570038" algn="l" defTabSz="627063">
              <a:tabLst>
                <a:tab pos="1042988" algn="l"/>
              </a:tabLst>
              <a:defRPr sz="2400">
                <a:solidFill>
                  <a:schemeClr val="tx1"/>
                </a:solidFill>
                <a:latin typeface="Times New Roman" pitchFamily="18" charset="0"/>
              </a:defRPr>
            </a:lvl3pPr>
            <a:lvl4pPr marL="1760538" algn="l" defTabSz="627063">
              <a:tabLst>
                <a:tab pos="1042988" algn="l"/>
              </a:tabLst>
              <a:defRPr sz="2400">
                <a:solidFill>
                  <a:schemeClr val="tx1"/>
                </a:solidFill>
                <a:latin typeface="Times New Roman" pitchFamily="18" charset="0"/>
              </a:defRPr>
            </a:lvl4pPr>
            <a:lvl5pPr marL="1951038" algn="l" defTabSz="627063">
              <a:tabLst>
                <a:tab pos="1042988" algn="l"/>
              </a:tabLst>
              <a:defRPr sz="2400">
                <a:solidFill>
                  <a:schemeClr val="tx1"/>
                </a:solidFill>
                <a:latin typeface="Times New Roman" pitchFamily="18" charset="0"/>
              </a:defRPr>
            </a:lvl5pPr>
            <a:lvl6pPr marL="2408238" defTabSz="627063" eaLnBrk="0" fontAlgn="base" hangingPunct="0">
              <a:spcBef>
                <a:spcPct val="0"/>
              </a:spcBef>
              <a:spcAft>
                <a:spcPct val="0"/>
              </a:spcAft>
              <a:tabLst>
                <a:tab pos="1042988" algn="l"/>
              </a:tabLst>
              <a:defRPr sz="2400">
                <a:solidFill>
                  <a:schemeClr val="tx1"/>
                </a:solidFill>
                <a:latin typeface="Times New Roman" pitchFamily="18" charset="0"/>
              </a:defRPr>
            </a:lvl6pPr>
            <a:lvl7pPr marL="2865438" defTabSz="627063" eaLnBrk="0" fontAlgn="base" hangingPunct="0">
              <a:spcBef>
                <a:spcPct val="0"/>
              </a:spcBef>
              <a:spcAft>
                <a:spcPct val="0"/>
              </a:spcAft>
              <a:tabLst>
                <a:tab pos="1042988" algn="l"/>
              </a:tabLst>
              <a:defRPr sz="2400">
                <a:solidFill>
                  <a:schemeClr val="tx1"/>
                </a:solidFill>
                <a:latin typeface="Times New Roman" pitchFamily="18" charset="0"/>
              </a:defRPr>
            </a:lvl7pPr>
            <a:lvl8pPr marL="3322638" defTabSz="627063" eaLnBrk="0" fontAlgn="base" hangingPunct="0">
              <a:spcBef>
                <a:spcPct val="0"/>
              </a:spcBef>
              <a:spcAft>
                <a:spcPct val="0"/>
              </a:spcAft>
              <a:tabLst>
                <a:tab pos="1042988" algn="l"/>
              </a:tabLst>
              <a:defRPr sz="2400">
                <a:solidFill>
                  <a:schemeClr val="tx1"/>
                </a:solidFill>
                <a:latin typeface="Times New Roman" pitchFamily="18" charset="0"/>
              </a:defRPr>
            </a:lvl8pPr>
            <a:lvl9pPr marL="3779838" defTabSz="627063" eaLnBrk="0" fontAlgn="base" hangingPunct="0">
              <a:spcBef>
                <a:spcPct val="0"/>
              </a:spcBef>
              <a:spcAft>
                <a:spcPct val="0"/>
              </a:spcAft>
              <a:tabLst>
                <a:tab pos="1042988" algn="l"/>
              </a:tabLst>
              <a:defRPr sz="2400">
                <a:solidFill>
                  <a:schemeClr val="tx1"/>
                </a:solidFill>
                <a:latin typeface="Times New Roman" pitchFamily="18" charset="0"/>
              </a:defRPr>
            </a:lvl9pPr>
          </a:lstStyle>
          <a:p>
            <a:pPr lvl="1">
              <a:lnSpc>
                <a:spcPct val="40000"/>
              </a:lnSpc>
              <a:spcBef>
                <a:spcPts val="1200"/>
              </a:spcBef>
              <a:spcAft>
                <a:spcPts val="300"/>
              </a:spcAft>
              <a:defRPr/>
            </a:pPr>
            <a:endParaRPr lang="en-US" altLang="en-US" dirty="0" smtClean="0">
              <a:solidFill>
                <a:schemeClr val="accent2"/>
              </a:solidFill>
            </a:endParaRPr>
          </a:p>
          <a:p>
            <a:pPr lvl="1">
              <a:buFontTx/>
              <a:buChar char="•"/>
              <a:defRPr/>
            </a:pPr>
            <a:r>
              <a:rPr lang="en-US" altLang="en-US" dirty="0" smtClean="0">
                <a:solidFill>
                  <a:schemeClr val="accent4">
                    <a:lumMod val="65000"/>
                    <a:lumOff val="35000"/>
                  </a:schemeClr>
                </a:solidFill>
              </a:rPr>
              <a:t>Software – </a:t>
            </a:r>
            <a:r>
              <a:rPr lang="el-GR" altLang="en-US" dirty="0" smtClean="0">
                <a:solidFill>
                  <a:schemeClr val="accent4">
                    <a:lumMod val="65000"/>
                    <a:lumOff val="35000"/>
                  </a:schemeClr>
                </a:solidFill>
              </a:rPr>
              <a:t>το σύνολο των προγραμμάτων</a:t>
            </a:r>
            <a:r>
              <a:rPr lang="en-US" altLang="en-US" dirty="0" smtClean="0">
                <a:solidFill>
                  <a:schemeClr val="accent4">
                    <a:lumMod val="65000"/>
                    <a:lumOff val="35000"/>
                  </a:schemeClr>
                </a:solidFill>
              </a:rPr>
              <a:t>– </a:t>
            </a:r>
            <a:r>
              <a:rPr lang="el-GR" altLang="en-US" dirty="0" smtClean="0">
                <a:solidFill>
                  <a:schemeClr val="accent4">
                    <a:lumMod val="65000"/>
                    <a:lumOff val="35000"/>
                  </a:schemeClr>
                </a:solidFill>
              </a:rPr>
              <a:t>(σύνολο οργανωμένων εντολών που ελέγχουν τον Η/Υ)</a:t>
            </a:r>
            <a:r>
              <a:rPr lang="en-US" altLang="en-US" dirty="0" smtClean="0">
                <a:solidFill>
                  <a:schemeClr val="accent4">
                    <a:lumMod val="65000"/>
                    <a:lumOff val="35000"/>
                  </a:schemeClr>
                </a:solidFill>
              </a:rPr>
              <a:t>.</a:t>
            </a:r>
          </a:p>
          <a:p>
            <a:pPr lvl="1">
              <a:lnSpc>
                <a:spcPct val="40000"/>
              </a:lnSpc>
              <a:spcBef>
                <a:spcPts val="1200"/>
              </a:spcBef>
              <a:spcAft>
                <a:spcPts val="300"/>
              </a:spcAft>
              <a:defRPr/>
            </a:pPr>
            <a:endParaRPr lang="en-US" altLang="en-US" dirty="0" smtClean="0">
              <a:solidFill>
                <a:schemeClr val="accent4">
                  <a:lumMod val="65000"/>
                  <a:lumOff val="35000"/>
                </a:schemeClr>
              </a:solidFill>
            </a:endParaRPr>
          </a:p>
          <a:p>
            <a:pPr lvl="1">
              <a:buFontTx/>
              <a:buChar char="•"/>
              <a:defRPr/>
            </a:pPr>
            <a:r>
              <a:rPr lang="el-GR" altLang="en-US" dirty="0" smtClean="0">
                <a:solidFill>
                  <a:schemeClr val="accent4">
                    <a:lumMod val="65000"/>
                    <a:lumOff val="35000"/>
                  </a:schemeClr>
                </a:solidFill>
              </a:rPr>
              <a:t>Ορισμένα προγράμματα υπάρχουν για να μπορεί ο ίδιος ο Η/Υ να διαχειρίζεται τις δικές του εργασίες και να ελέγχει τις επιμέρους συσκευές που απαρτίζουν το υλικό του. (</a:t>
            </a:r>
            <a:r>
              <a:rPr lang="el-GR" altLang="en-US" dirty="0" smtClean="0">
                <a:solidFill>
                  <a:schemeClr val="accent4">
                    <a:lumMod val="65000"/>
                    <a:lumOff val="35000"/>
                  </a:schemeClr>
                </a:solidFill>
                <a:effectLst>
                  <a:outerShdw blurRad="38100" dist="38100" dir="2700000" algn="tl">
                    <a:srgbClr val="000000"/>
                  </a:outerShdw>
                </a:effectLst>
              </a:rPr>
              <a:t>Λογισμικό Συστήματος</a:t>
            </a:r>
            <a:r>
              <a:rPr lang="el-GR" altLang="en-US" dirty="0" smtClean="0">
                <a:solidFill>
                  <a:schemeClr val="accent4">
                    <a:lumMod val="65000"/>
                    <a:lumOff val="35000"/>
                  </a:schemeClr>
                </a:solidFill>
              </a:rPr>
              <a:t>)</a:t>
            </a:r>
          </a:p>
          <a:p>
            <a:pPr lvl="1">
              <a:defRPr/>
            </a:pPr>
            <a:endParaRPr lang="en-US" altLang="en-US" dirty="0" smtClean="0">
              <a:solidFill>
                <a:schemeClr val="accent4">
                  <a:lumMod val="65000"/>
                  <a:lumOff val="35000"/>
                </a:schemeClr>
              </a:solidFill>
            </a:endParaRPr>
          </a:p>
          <a:p>
            <a:pPr lvl="1">
              <a:buFontTx/>
              <a:buChar char="•"/>
              <a:defRPr/>
            </a:pPr>
            <a:r>
              <a:rPr lang="el-GR" altLang="en-US" dirty="0" smtClean="0">
                <a:solidFill>
                  <a:schemeClr val="accent4">
                    <a:lumMod val="65000"/>
                    <a:lumOff val="35000"/>
                  </a:schemeClr>
                </a:solidFill>
              </a:rPr>
              <a:t>Άλλα προγράμματα υπάρχουν για τον χρήστη και δίδουν τη δυνατότητα στον Η/Υ να εκτελεί εργασίες που ο χρήστης επιθυμεί, π.χ. να δημιουργεί κείμενα, να ακούει μουσική. (</a:t>
            </a:r>
            <a:r>
              <a:rPr lang="el-GR" altLang="en-US" dirty="0" smtClean="0">
                <a:solidFill>
                  <a:schemeClr val="accent4">
                    <a:lumMod val="65000"/>
                    <a:lumOff val="35000"/>
                  </a:schemeClr>
                </a:solidFill>
                <a:effectLst>
                  <a:outerShdw blurRad="38100" dist="38100" dir="2700000" algn="tl">
                    <a:srgbClr val="000000"/>
                  </a:outerShdw>
                </a:effectLst>
              </a:rPr>
              <a:t>Λογισμικό Εφαρμογών</a:t>
            </a:r>
            <a:r>
              <a:rPr lang="el-GR" altLang="en-US" dirty="0" smtClean="0">
                <a:solidFill>
                  <a:schemeClr val="accent4">
                    <a:lumMod val="65000"/>
                    <a:lumOff val="35000"/>
                  </a:schemeClr>
                </a:solidFill>
              </a:rPr>
              <a:t>)</a:t>
            </a:r>
            <a:endParaRPr lang="en-US" altLang="en-US" dirty="0" smtClean="0">
              <a:solidFill>
                <a:schemeClr val="accent4">
                  <a:lumMod val="65000"/>
                  <a:lumOff val="35000"/>
                </a:schemeClr>
              </a:solidFill>
            </a:endParaRPr>
          </a:p>
        </p:txBody>
      </p:sp>
      <p:sp>
        <p:nvSpPr>
          <p:cNvPr id="6148" name="Text Box 4"/>
          <p:cNvSpPr txBox="1">
            <a:spLocks noChangeArrowheads="1"/>
          </p:cNvSpPr>
          <p:nvPr/>
        </p:nvSpPr>
        <p:spPr bwMode="auto">
          <a:xfrm>
            <a:off x="-14288" y="295275"/>
            <a:ext cx="9144001" cy="768350"/>
          </a:xfrm>
          <a:prstGeom prst="rect">
            <a:avLst/>
          </a:prstGeom>
          <a:noFill/>
          <a:ln>
            <a:noFill/>
          </a:ln>
          <a:effectLst/>
          <a:extLst>
            <a:ext uri="{909E8E84-426E-40DD-AFC4-6F175D3DCCD1}">
              <a14:hiddenFill xmlns:a14="http://schemas.microsoft.com/office/drawing/2010/main">
                <a:gradFill rotWithShape="0">
                  <a:gsLst>
                    <a:gs pos="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flatTx/>
          </a:bodyPr>
          <a:lstStyle>
            <a:lvl1pPr marL="914400" algn="l">
              <a:defRPr sz="2400">
                <a:solidFill>
                  <a:schemeClr val="tx1"/>
                </a:solidFill>
                <a:latin typeface="Times New Roman" pitchFamily="18" charset="0"/>
              </a:defRPr>
            </a:lvl1pPr>
            <a:lvl2pPr marL="1085850" algn="l">
              <a:defRPr sz="2400">
                <a:solidFill>
                  <a:schemeClr val="tx1"/>
                </a:solidFill>
                <a:latin typeface="Times New Roman" pitchFamily="18" charset="0"/>
              </a:defRPr>
            </a:lvl2pPr>
            <a:lvl3pPr marL="1200150" algn="l">
              <a:defRPr sz="2400">
                <a:solidFill>
                  <a:schemeClr val="tx1"/>
                </a:solidFill>
                <a:latin typeface="Times New Roman" pitchFamily="18" charset="0"/>
              </a:defRPr>
            </a:lvl3pPr>
            <a:lvl4pPr algn="l">
              <a:defRPr sz="2400">
                <a:solidFill>
                  <a:schemeClr val="tx1"/>
                </a:solidFill>
                <a:latin typeface="Times New Roman" pitchFamily="18" charset="0"/>
              </a:defRPr>
            </a:lvl4pPr>
            <a:lvl5pPr algn="l">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pPr algn="ctr">
              <a:spcBef>
                <a:spcPts val="1200"/>
              </a:spcBef>
              <a:spcAft>
                <a:spcPts val="300"/>
              </a:spcAft>
              <a:defRPr/>
            </a:pPr>
            <a:r>
              <a:rPr lang="el-GR" altLang="en-US" sz="4400" dirty="0" smtClean="0">
                <a:solidFill>
                  <a:schemeClr val="tx2"/>
                </a:solidFill>
                <a:latin typeface="+mj-lt"/>
                <a:ea typeface="+mj-ea"/>
                <a:cs typeface="+mj-cs"/>
              </a:rPr>
              <a:t>Το Λογισμικό -</a:t>
            </a:r>
            <a:r>
              <a:rPr lang="en-US" altLang="en-US" sz="4400" dirty="0" smtClean="0">
                <a:solidFill>
                  <a:schemeClr val="tx2"/>
                </a:solidFill>
                <a:latin typeface="+mj-lt"/>
                <a:ea typeface="+mj-ea"/>
                <a:cs typeface="+mj-cs"/>
              </a:rPr>
              <a:t> Software</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2"/>
          <p:cNvSpPr txBox="1">
            <a:spLocks noChangeArrowheads="1"/>
          </p:cNvSpPr>
          <p:nvPr/>
        </p:nvSpPr>
        <p:spPr bwMode="auto">
          <a:xfrm>
            <a:off x="42863" y="1169988"/>
            <a:ext cx="8572500" cy="466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379538" indent="-465138" algn="l" defTabSz="627063">
              <a:defRPr sz="2400">
                <a:solidFill>
                  <a:schemeClr val="tx1"/>
                </a:solidFill>
                <a:latin typeface="Times New Roman" pitchFamily="18" charset="0"/>
              </a:defRPr>
            </a:lvl1pPr>
            <a:lvl2pPr marL="1493838" indent="1588" algn="l" defTabSz="627063">
              <a:defRPr sz="2400">
                <a:solidFill>
                  <a:schemeClr val="tx1"/>
                </a:solidFill>
                <a:latin typeface="Times New Roman" pitchFamily="18" charset="0"/>
              </a:defRPr>
            </a:lvl2pPr>
            <a:lvl3pPr marL="1609725" algn="l" defTabSz="627063">
              <a:defRPr sz="2400">
                <a:solidFill>
                  <a:schemeClr val="tx1"/>
                </a:solidFill>
                <a:latin typeface="Times New Roman" pitchFamily="18" charset="0"/>
              </a:defRPr>
            </a:lvl3pPr>
            <a:lvl4pPr marL="1724025" algn="l" defTabSz="627063">
              <a:defRPr sz="2400">
                <a:solidFill>
                  <a:schemeClr val="tx1"/>
                </a:solidFill>
                <a:latin typeface="Times New Roman" pitchFamily="18" charset="0"/>
              </a:defRPr>
            </a:lvl4pPr>
            <a:lvl5pPr marL="1838325" algn="l" defTabSz="627063">
              <a:defRPr sz="2400">
                <a:solidFill>
                  <a:schemeClr val="tx1"/>
                </a:solidFill>
                <a:latin typeface="Times New Roman" pitchFamily="18" charset="0"/>
              </a:defRPr>
            </a:lvl5pPr>
            <a:lvl6pPr marL="2295525" defTabSz="627063" eaLnBrk="0" fontAlgn="base" hangingPunct="0">
              <a:spcBef>
                <a:spcPct val="0"/>
              </a:spcBef>
              <a:spcAft>
                <a:spcPct val="0"/>
              </a:spcAft>
              <a:defRPr sz="2400">
                <a:solidFill>
                  <a:schemeClr val="tx1"/>
                </a:solidFill>
                <a:latin typeface="Times New Roman" pitchFamily="18" charset="0"/>
              </a:defRPr>
            </a:lvl6pPr>
            <a:lvl7pPr marL="2752725" defTabSz="627063" eaLnBrk="0" fontAlgn="base" hangingPunct="0">
              <a:spcBef>
                <a:spcPct val="0"/>
              </a:spcBef>
              <a:spcAft>
                <a:spcPct val="0"/>
              </a:spcAft>
              <a:defRPr sz="2400">
                <a:solidFill>
                  <a:schemeClr val="tx1"/>
                </a:solidFill>
                <a:latin typeface="Times New Roman" pitchFamily="18" charset="0"/>
              </a:defRPr>
            </a:lvl7pPr>
            <a:lvl8pPr marL="3209925" defTabSz="627063" eaLnBrk="0" fontAlgn="base" hangingPunct="0">
              <a:spcBef>
                <a:spcPct val="0"/>
              </a:spcBef>
              <a:spcAft>
                <a:spcPct val="0"/>
              </a:spcAft>
              <a:defRPr sz="2400">
                <a:solidFill>
                  <a:schemeClr val="tx1"/>
                </a:solidFill>
                <a:latin typeface="Times New Roman" pitchFamily="18" charset="0"/>
              </a:defRPr>
            </a:lvl8pPr>
            <a:lvl9pPr marL="3667125" defTabSz="627063" eaLnBrk="0" fontAlgn="base" hangingPunct="0">
              <a:spcBef>
                <a:spcPct val="0"/>
              </a:spcBef>
              <a:spcAft>
                <a:spcPct val="0"/>
              </a:spcAft>
              <a:defRPr sz="2400">
                <a:solidFill>
                  <a:schemeClr val="tx1"/>
                </a:solidFill>
                <a:latin typeface="Times New Roman" pitchFamily="18" charset="0"/>
              </a:defRPr>
            </a:lvl9pPr>
          </a:lstStyle>
          <a:p>
            <a:pPr marL="1047750" lvl="1" indent="-566738">
              <a:lnSpc>
                <a:spcPct val="110000"/>
              </a:lnSpc>
              <a:spcBef>
                <a:spcPts val="1200"/>
              </a:spcBef>
              <a:spcAft>
                <a:spcPts val="300"/>
              </a:spcAft>
              <a:buFontTx/>
              <a:buChar char="•"/>
              <a:tabLst>
                <a:tab pos="1042988" algn="l"/>
              </a:tabLst>
              <a:defRPr/>
            </a:pPr>
            <a:r>
              <a:rPr lang="el-GR" altLang="en-US" dirty="0" smtClean="0">
                <a:solidFill>
                  <a:schemeClr val="accent4">
                    <a:lumMod val="65000"/>
                    <a:lumOff val="35000"/>
                  </a:schemeClr>
                </a:solidFill>
              </a:rPr>
              <a:t>Τα δεδομένα είναι ακατέργαστα στοιχεία τα οποία ο Η/Υ επεξεργάζεται και μετατρέπει σε χρήσιμη πληροφορία</a:t>
            </a:r>
            <a:r>
              <a:rPr lang="en-US" altLang="en-US" dirty="0" smtClean="0">
                <a:solidFill>
                  <a:schemeClr val="accent4">
                    <a:lumMod val="65000"/>
                    <a:lumOff val="35000"/>
                  </a:schemeClr>
                </a:solidFill>
              </a:rPr>
              <a:t>. </a:t>
            </a:r>
          </a:p>
          <a:p>
            <a:pPr marL="1047750" lvl="1" indent="-566738">
              <a:lnSpc>
                <a:spcPct val="110000"/>
              </a:lnSpc>
              <a:spcBef>
                <a:spcPts val="1200"/>
              </a:spcBef>
              <a:spcAft>
                <a:spcPts val="300"/>
              </a:spcAft>
              <a:buFontTx/>
              <a:buChar char="•"/>
              <a:tabLst>
                <a:tab pos="1042988" algn="l"/>
              </a:tabLst>
              <a:defRPr/>
            </a:pPr>
            <a:r>
              <a:rPr lang="el-GR" altLang="en-US" dirty="0" smtClean="0">
                <a:solidFill>
                  <a:schemeClr val="accent4">
                    <a:lumMod val="65000"/>
                    <a:lumOff val="35000"/>
                  </a:schemeClr>
                </a:solidFill>
              </a:rPr>
              <a:t>Τα υπολογιστικά (ή μηχανογραφικά) δεδομένα είναι ψηφιακά</a:t>
            </a:r>
            <a:r>
              <a:rPr lang="en-US" altLang="en-US" dirty="0" smtClean="0">
                <a:solidFill>
                  <a:schemeClr val="accent4">
                    <a:lumMod val="65000"/>
                    <a:lumOff val="35000"/>
                  </a:schemeClr>
                </a:solidFill>
              </a:rPr>
              <a:t>, </a:t>
            </a:r>
            <a:r>
              <a:rPr lang="el-GR" altLang="en-US" dirty="0" smtClean="0">
                <a:solidFill>
                  <a:schemeClr val="accent4">
                    <a:lumMod val="65000"/>
                    <a:lumOff val="35000"/>
                  </a:schemeClr>
                </a:solidFill>
              </a:rPr>
              <a:t>δηλαδή έχουν μετατραπεί σε δυαδικά αριθμητικά ψηφία</a:t>
            </a:r>
            <a:r>
              <a:rPr lang="en-US" altLang="en-US" dirty="0" smtClean="0">
                <a:solidFill>
                  <a:schemeClr val="accent4">
                    <a:lumMod val="65000"/>
                    <a:lumOff val="35000"/>
                  </a:schemeClr>
                </a:solidFill>
              </a:rPr>
              <a:t>. </a:t>
            </a:r>
            <a:r>
              <a:rPr lang="el-GR" altLang="en-US" dirty="0" smtClean="0">
                <a:solidFill>
                  <a:schemeClr val="accent4">
                    <a:lumMod val="65000"/>
                    <a:lumOff val="35000"/>
                  </a:schemeClr>
                </a:solidFill>
              </a:rPr>
              <a:t>Ο Η/Υ αποθηκεύει και επεξεργάζεται όλα τα δεδομένα σαν δυαδικούς αριθμούς (σειρές από 0 και 1)</a:t>
            </a:r>
            <a:r>
              <a:rPr lang="en-US" altLang="en-US" dirty="0" smtClean="0">
                <a:solidFill>
                  <a:schemeClr val="accent4">
                    <a:lumMod val="65000"/>
                    <a:lumOff val="35000"/>
                  </a:schemeClr>
                </a:solidFill>
              </a:rPr>
              <a:t>.</a:t>
            </a:r>
          </a:p>
          <a:p>
            <a:pPr marL="1047750" lvl="1" indent="-566738">
              <a:lnSpc>
                <a:spcPct val="110000"/>
              </a:lnSpc>
              <a:spcBef>
                <a:spcPts val="1200"/>
              </a:spcBef>
              <a:spcAft>
                <a:spcPts val="300"/>
              </a:spcAft>
              <a:buFontTx/>
              <a:buChar char="•"/>
              <a:tabLst>
                <a:tab pos="1042988" algn="l"/>
              </a:tabLst>
              <a:defRPr/>
            </a:pPr>
            <a:r>
              <a:rPr lang="el-GR" altLang="en-US" dirty="0" smtClean="0">
                <a:solidFill>
                  <a:schemeClr val="accent4">
                    <a:lumMod val="65000"/>
                    <a:lumOff val="35000"/>
                  </a:schemeClr>
                </a:solidFill>
              </a:rPr>
              <a:t>Οι χρήστες επεξεργάζονται δεδομένα σε μορφή κειμένων, αριθμών, ήχων, εικόνων. Ο Η/Υ μετατρέπει, αποθηκεύει και επεξεργάζεται όλα αυτά τα δεδομένα σε μορφή δυαδικών αριθμών.</a:t>
            </a:r>
            <a:endParaRPr lang="en-US" altLang="en-US" dirty="0" smtClean="0">
              <a:solidFill>
                <a:schemeClr val="accent4">
                  <a:lumMod val="65000"/>
                  <a:lumOff val="35000"/>
                </a:schemeClr>
              </a:solidFill>
            </a:endParaRPr>
          </a:p>
        </p:txBody>
      </p:sp>
      <p:sp>
        <p:nvSpPr>
          <p:cNvPr id="7172" name="Text Box 4"/>
          <p:cNvSpPr txBox="1">
            <a:spLocks noChangeArrowheads="1"/>
          </p:cNvSpPr>
          <p:nvPr/>
        </p:nvSpPr>
        <p:spPr bwMode="auto">
          <a:xfrm>
            <a:off x="0" y="285750"/>
            <a:ext cx="9144000" cy="769938"/>
          </a:xfrm>
          <a:prstGeom prst="rect">
            <a:avLst/>
          </a:prstGeom>
          <a:noFill/>
          <a:ln>
            <a:noFill/>
          </a:ln>
          <a:effectLst/>
          <a:extLst>
            <a:ext uri="{909E8E84-426E-40DD-AFC4-6F175D3DCCD1}">
              <a14:hiddenFill xmlns:a14="http://schemas.microsoft.com/office/drawing/2010/main">
                <a:gradFill rotWithShape="0">
                  <a:gsLst>
                    <a:gs pos="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flatTx/>
          </a:bodyPr>
          <a:lstStyle>
            <a:lvl1pPr marL="855663" algn="l">
              <a:defRPr sz="2400">
                <a:solidFill>
                  <a:schemeClr val="tx1"/>
                </a:solidFill>
                <a:latin typeface="Times New Roman" pitchFamily="18" charset="0"/>
              </a:defRPr>
            </a:lvl1pPr>
            <a:lvl2pPr marL="969963" algn="l">
              <a:defRPr sz="2400">
                <a:solidFill>
                  <a:schemeClr val="tx1"/>
                </a:solidFill>
                <a:latin typeface="Times New Roman" pitchFamily="18" charset="0"/>
              </a:defRPr>
            </a:lvl2pPr>
            <a:lvl3pPr marL="1084263" algn="l">
              <a:defRPr sz="2400">
                <a:solidFill>
                  <a:schemeClr val="tx1"/>
                </a:solidFill>
                <a:latin typeface="Times New Roman" pitchFamily="18" charset="0"/>
              </a:defRPr>
            </a:lvl3pPr>
            <a:lvl4pPr algn="l">
              <a:defRPr sz="2400">
                <a:solidFill>
                  <a:schemeClr val="tx1"/>
                </a:solidFill>
                <a:latin typeface="Times New Roman" pitchFamily="18" charset="0"/>
              </a:defRPr>
            </a:lvl4pPr>
            <a:lvl5pPr algn="l">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pPr algn="ctr">
              <a:spcBef>
                <a:spcPct val="50000"/>
              </a:spcBef>
              <a:defRPr/>
            </a:pPr>
            <a:r>
              <a:rPr lang="el-GR" altLang="en-US" sz="4400" dirty="0" smtClean="0">
                <a:solidFill>
                  <a:schemeClr val="tx2"/>
                </a:solidFill>
                <a:latin typeface="+mj-lt"/>
                <a:ea typeface="+mj-ea"/>
                <a:cs typeface="+mj-cs"/>
              </a:rPr>
              <a:t>Τα δεδομένα </a:t>
            </a:r>
            <a:r>
              <a:rPr lang="en-US" altLang="en-US" sz="4400" dirty="0" smtClean="0">
                <a:solidFill>
                  <a:schemeClr val="tx2"/>
                </a:solidFill>
                <a:latin typeface="+mj-lt"/>
                <a:ea typeface="+mj-ea"/>
                <a:cs typeface="+mj-cs"/>
              </a:rPr>
              <a:t>- Data</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2"/>
          <p:cNvSpPr txBox="1">
            <a:spLocks noChangeArrowheads="1"/>
          </p:cNvSpPr>
          <p:nvPr/>
        </p:nvSpPr>
        <p:spPr bwMode="auto">
          <a:xfrm>
            <a:off x="279400" y="1074738"/>
            <a:ext cx="8189913" cy="254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152525" indent="-617538" algn="l" defTabSz="627063">
              <a:tabLst>
                <a:tab pos="1149350" algn="l"/>
              </a:tabLst>
              <a:defRPr sz="2400">
                <a:solidFill>
                  <a:schemeClr val="tx1"/>
                </a:solidFill>
                <a:latin typeface="Times New Roman" pitchFamily="18" charset="0"/>
              </a:defRPr>
            </a:lvl1pPr>
            <a:lvl2pPr marL="1570038" algn="l" defTabSz="627063">
              <a:tabLst>
                <a:tab pos="1149350" algn="l"/>
              </a:tabLst>
              <a:defRPr sz="2400">
                <a:solidFill>
                  <a:schemeClr val="tx1"/>
                </a:solidFill>
                <a:latin typeface="Times New Roman" pitchFamily="18" charset="0"/>
              </a:defRPr>
            </a:lvl2pPr>
            <a:lvl3pPr marL="1760538" algn="l" defTabSz="627063">
              <a:tabLst>
                <a:tab pos="1149350" algn="l"/>
              </a:tabLst>
              <a:defRPr sz="2400">
                <a:solidFill>
                  <a:schemeClr val="tx1"/>
                </a:solidFill>
                <a:latin typeface="Times New Roman" pitchFamily="18" charset="0"/>
              </a:defRPr>
            </a:lvl3pPr>
            <a:lvl4pPr marL="1951038" algn="l" defTabSz="627063">
              <a:tabLst>
                <a:tab pos="1149350" algn="l"/>
              </a:tabLst>
              <a:defRPr sz="2400">
                <a:solidFill>
                  <a:schemeClr val="tx1"/>
                </a:solidFill>
                <a:latin typeface="Times New Roman" pitchFamily="18" charset="0"/>
              </a:defRPr>
            </a:lvl4pPr>
            <a:lvl5pPr marL="2141538" algn="l" defTabSz="627063">
              <a:tabLst>
                <a:tab pos="1149350" algn="l"/>
              </a:tabLst>
              <a:defRPr sz="2400">
                <a:solidFill>
                  <a:schemeClr val="tx1"/>
                </a:solidFill>
                <a:latin typeface="Times New Roman" pitchFamily="18" charset="0"/>
              </a:defRPr>
            </a:lvl5pPr>
            <a:lvl6pPr marL="2598738" defTabSz="627063" eaLnBrk="0" fontAlgn="base" hangingPunct="0">
              <a:spcBef>
                <a:spcPct val="0"/>
              </a:spcBef>
              <a:spcAft>
                <a:spcPct val="0"/>
              </a:spcAft>
              <a:tabLst>
                <a:tab pos="1149350" algn="l"/>
              </a:tabLst>
              <a:defRPr sz="2400">
                <a:solidFill>
                  <a:schemeClr val="tx1"/>
                </a:solidFill>
                <a:latin typeface="Times New Roman" pitchFamily="18" charset="0"/>
              </a:defRPr>
            </a:lvl6pPr>
            <a:lvl7pPr marL="3055938" defTabSz="627063" eaLnBrk="0" fontAlgn="base" hangingPunct="0">
              <a:spcBef>
                <a:spcPct val="0"/>
              </a:spcBef>
              <a:spcAft>
                <a:spcPct val="0"/>
              </a:spcAft>
              <a:tabLst>
                <a:tab pos="1149350" algn="l"/>
              </a:tabLst>
              <a:defRPr sz="2400">
                <a:solidFill>
                  <a:schemeClr val="tx1"/>
                </a:solidFill>
                <a:latin typeface="Times New Roman" pitchFamily="18" charset="0"/>
              </a:defRPr>
            </a:lvl7pPr>
            <a:lvl8pPr marL="3513138" defTabSz="627063" eaLnBrk="0" fontAlgn="base" hangingPunct="0">
              <a:spcBef>
                <a:spcPct val="0"/>
              </a:spcBef>
              <a:spcAft>
                <a:spcPct val="0"/>
              </a:spcAft>
              <a:tabLst>
                <a:tab pos="1149350" algn="l"/>
              </a:tabLst>
              <a:defRPr sz="2400">
                <a:solidFill>
                  <a:schemeClr val="tx1"/>
                </a:solidFill>
                <a:latin typeface="Times New Roman" pitchFamily="18" charset="0"/>
              </a:defRPr>
            </a:lvl8pPr>
            <a:lvl9pPr marL="3970338" defTabSz="627063" eaLnBrk="0" fontAlgn="base" hangingPunct="0">
              <a:spcBef>
                <a:spcPct val="0"/>
              </a:spcBef>
              <a:spcAft>
                <a:spcPct val="0"/>
              </a:spcAft>
              <a:tabLst>
                <a:tab pos="1149350" algn="l"/>
              </a:tabLst>
              <a:defRPr sz="2400">
                <a:solidFill>
                  <a:schemeClr val="tx1"/>
                </a:solidFill>
                <a:latin typeface="Times New Roman" pitchFamily="18" charset="0"/>
              </a:defRPr>
            </a:lvl9pPr>
          </a:lstStyle>
          <a:p>
            <a:pPr>
              <a:lnSpc>
                <a:spcPct val="110000"/>
              </a:lnSpc>
              <a:spcBef>
                <a:spcPts val="1200"/>
              </a:spcBef>
              <a:spcAft>
                <a:spcPts val="300"/>
              </a:spcAft>
              <a:buFontTx/>
              <a:buChar char="•"/>
              <a:defRPr/>
            </a:pPr>
            <a:r>
              <a:rPr lang="el-GR" altLang="en-US" dirty="0" smtClean="0">
                <a:solidFill>
                  <a:schemeClr val="accent4">
                    <a:lumMod val="65000"/>
                    <a:lumOff val="35000"/>
                  </a:schemeClr>
                </a:solidFill>
                <a:latin typeface="Arial" charset="0"/>
              </a:rPr>
              <a:t>Οι άνθρωποι είναι οι λειτουργοί, οι χρήστες των Η/Υ.</a:t>
            </a:r>
            <a:endParaRPr lang="en-US" altLang="en-US" dirty="0" smtClean="0">
              <a:solidFill>
                <a:schemeClr val="accent4">
                  <a:lumMod val="65000"/>
                  <a:lumOff val="35000"/>
                </a:schemeClr>
              </a:solidFill>
              <a:latin typeface="Arial" charset="0"/>
            </a:endParaRPr>
          </a:p>
          <a:p>
            <a:pPr>
              <a:lnSpc>
                <a:spcPct val="110000"/>
              </a:lnSpc>
              <a:buFontTx/>
              <a:buChar char="•"/>
              <a:defRPr/>
            </a:pPr>
            <a:r>
              <a:rPr lang="el-GR" altLang="en-US" dirty="0" smtClean="0">
                <a:solidFill>
                  <a:schemeClr val="accent4">
                    <a:lumMod val="65000"/>
                    <a:lumOff val="35000"/>
                  </a:schemeClr>
                </a:solidFill>
                <a:latin typeface="Arial" charset="0"/>
              </a:rPr>
              <a:t>Διάφοροι ρόλοι: Απλοί χρήστες, αναλυτές, προγραμματιστές, μηχανικοί λογισμικού, μηχανικοί υλικού, μηχανικοί δικτύων, σχεδιαστές ιστοσελίδων, κλπ.</a:t>
            </a:r>
            <a:endParaRPr lang="en-US" altLang="en-US" dirty="0" smtClean="0">
              <a:solidFill>
                <a:schemeClr val="accent4">
                  <a:lumMod val="65000"/>
                  <a:lumOff val="35000"/>
                </a:schemeClr>
              </a:solidFill>
              <a:latin typeface="Arial" charset="0"/>
            </a:endParaRPr>
          </a:p>
        </p:txBody>
      </p:sp>
      <p:sp>
        <p:nvSpPr>
          <p:cNvPr id="8199" name="Rectangle 7"/>
          <p:cNvSpPr>
            <a:spLocks noChangeArrowheads="1"/>
          </p:cNvSpPr>
          <p:nvPr/>
        </p:nvSpPr>
        <p:spPr bwMode="auto">
          <a:xfrm>
            <a:off x="1939925" y="192088"/>
            <a:ext cx="4729163" cy="769937"/>
          </a:xfrm>
          <a:prstGeom prst="rect">
            <a:avLst/>
          </a:prstGeom>
          <a:noFill/>
          <a:ln>
            <a:noFill/>
          </a:ln>
          <a:effectLst/>
          <a:extLst>
            <a:ext uri="{909E8E84-426E-40DD-AFC4-6F175D3DCCD1}">
              <a14:hiddenFill xmlns:a14="http://schemas.microsoft.com/office/drawing/2010/main">
                <a:gradFill rotWithShape="0">
                  <a:gsLst>
                    <a:gs pos="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spAutoFit/>
            <a:flatTx/>
          </a:bodyPr>
          <a:lstStyle>
            <a:lvl1pPr marL="174625" algn="l">
              <a:defRPr sz="2400">
                <a:solidFill>
                  <a:schemeClr val="tx1"/>
                </a:solidFill>
                <a:latin typeface="Times New Roman" pitchFamily="18" charset="0"/>
              </a:defRPr>
            </a:lvl1pPr>
            <a:lvl2pPr algn="l">
              <a:defRPr sz="2400">
                <a:solidFill>
                  <a:schemeClr val="tx1"/>
                </a:solidFill>
                <a:latin typeface="Times New Roman" pitchFamily="18" charset="0"/>
              </a:defRPr>
            </a:lvl2pPr>
            <a:lvl3pPr algn="l">
              <a:defRPr sz="2400">
                <a:solidFill>
                  <a:schemeClr val="tx1"/>
                </a:solidFill>
                <a:latin typeface="Times New Roman" pitchFamily="18" charset="0"/>
              </a:defRPr>
            </a:lvl3pPr>
            <a:lvl4pPr algn="l">
              <a:defRPr sz="2400">
                <a:solidFill>
                  <a:schemeClr val="tx1"/>
                </a:solidFill>
                <a:latin typeface="Times New Roman" pitchFamily="18" charset="0"/>
              </a:defRPr>
            </a:lvl4pPr>
            <a:lvl5pPr algn="l">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pPr algn="ctr">
              <a:spcBef>
                <a:spcPts val="1200"/>
              </a:spcBef>
              <a:spcAft>
                <a:spcPts val="300"/>
              </a:spcAft>
              <a:defRPr/>
            </a:pPr>
            <a:r>
              <a:rPr lang="el-GR" altLang="en-US" sz="4400" dirty="0" smtClean="0">
                <a:solidFill>
                  <a:schemeClr val="tx2"/>
                </a:solidFill>
                <a:latin typeface="+mj-lt"/>
                <a:ea typeface="+mj-ea"/>
                <a:cs typeface="+mj-cs"/>
              </a:rPr>
              <a:t>Οι χρήστες</a:t>
            </a:r>
            <a:r>
              <a:rPr lang="en-US" altLang="en-US" sz="4400" dirty="0" smtClean="0">
                <a:solidFill>
                  <a:schemeClr val="tx2"/>
                </a:solidFill>
                <a:latin typeface="+mj-lt"/>
                <a:ea typeface="+mj-ea"/>
                <a:cs typeface="+mj-cs"/>
              </a:rPr>
              <a:t> – Users</a:t>
            </a:r>
          </a:p>
        </p:txBody>
      </p:sp>
      <p:pic>
        <p:nvPicPr>
          <p:cNvPr id="115716" name="Picture 9" descr="21074-Clipart-Illustration-Of-Colorful-Diverse-Computer-Users-Working-On-Computers-In-An-Internet-Caf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9613" y="3644900"/>
            <a:ext cx="5429250" cy="314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0" y="1435100"/>
            <a:ext cx="846455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855663" algn="l">
              <a:defRPr sz="2400">
                <a:solidFill>
                  <a:schemeClr val="tx1"/>
                </a:solidFill>
                <a:latin typeface="Times New Roman" pitchFamily="18" charset="0"/>
              </a:defRPr>
            </a:lvl1pPr>
            <a:lvl2pPr marL="1144588" algn="l">
              <a:defRPr sz="2400">
                <a:solidFill>
                  <a:schemeClr val="tx1"/>
                </a:solidFill>
                <a:latin typeface="Times New Roman" pitchFamily="18" charset="0"/>
              </a:defRPr>
            </a:lvl2pPr>
            <a:lvl3pPr marL="1258888" algn="l">
              <a:defRPr sz="2400">
                <a:solidFill>
                  <a:schemeClr val="tx1"/>
                </a:solidFill>
                <a:latin typeface="Times New Roman" pitchFamily="18" charset="0"/>
              </a:defRPr>
            </a:lvl3pPr>
            <a:lvl4pPr marL="1373188" algn="l">
              <a:defRPr sz="2400">
                <a:solidFill>
                  <a:schemeClr val="tx1"/>
                </a:solidFill>
                <a:latin typeface="Times New Roman" pitchFamily="18" charset="0"/>
              </a:defRPr>
            </a:lvl4pPr>
            <a:lvl5pPr algn="l">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pPr>
              <a:spcBef>
                <a:spcPts val="1200"/>
              </a:spcBef>
              <a:spcAft>
                <a:spcPts val="300"/>
              </a:spcAft>
              <a:defRPr/>
            </a:pPr>
            <a:r>
              <a:rPr lang="el-GR" altLang="en-US" sz="2800" dirty="0" smtClean="0">
                <a:solidFill>
                  <a:schemeClr val="accent4">
                    <a:lumMod val="65000"/>
                    <a:lumOff val="35000"/>
                  </a:schemeClr>
                </a:solidFill>
              </a:rPr>
              <a:t>Οι συσκευές </a:t>
            </a:r>
            <a:r>
              <a:rPr lang="en-US" altLang="en-US" sz="2800" dirty="0" smtClean="0">
                <a:solidFill>
                  <a:schemeClr val="accent4">
                    <a:lumMod val="65000"/>
                    <a:lumOff val="35000"/>
                  </a:schemeClr>
                </a:solidFill>
              </a:rPr>
              <a:t>hardware </a:t>
            </a:r>
            <a:r>
              <a:rPr lang="el-GR" altLang="en-US" sz="2800" dirty="0" smtClean="0">
                <a:solidFill>
                  <a:schemeClr val="accent4">
                    <a:lumMod val="65000"/>
                    <a:lumOff val="35000"/>
                  </a:schemeClr>
                </a:solidFill>
              </a:rPr>
              <a:t>διακρίνονται στις εξής κατηγορίες</a:t>
            </a:r>
            <a:r>
              <a:rPr lang="en-US" altLang="en-US" sz="2800" dirty="0" smtClean="0">
                <a:solidFill>
                  <a:schemeClr val="accent4">
                    <a:lumMod val="65000"/>
                    <a:lumOff val="35000"/>
                  </a:schemeClr>
                </a:solidFill>
              </a:rPr>
              <a:t>:</a:t>
            </a:r>
          </a:p>
        </p:txBody>
      </p:sp>
      <p:sp>
        <p:nvSpPr>
          <p:cNvPr id="10243" name="Rectangle 3"/>
          <p:cNvSpPr>
            <a:spLocks noChangeArrowheads="1"/>
          </p:cNvSpPr>
          <p:nvPr/>
        </p:nvSpPr>
        <p:spPr bwMode="auto">
          <a:xfrm>
            <a:off x="0" y="2562225"/>
            <a:ext cx="8386763" cy="298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defRPr sz="2400">
                <a:solidFill>
                  <a:schemeClr val="tx1"/>
                </a:solidFill>
                <a:latin typeface="Times New Roman" pitchFamily="18" charset="0"/>
              </a:defRPr>
            </a:lvl1pPr>
            <a:lvl2pPr algn="l">
              <a:defRPr sz="2400">
                <a:solidFill>
                  <a:schemeClr val="tx1"/>
                </a:solidFill>
                <a:latin typeface="Times New Roman" pitchFamily="18" charset="0"/>
              </a:defRPr>
            </a:lvl2pPr>
            <a:lvl3pPr marL="1379538" indent="-465138" algn="l">
              <a:defRPr sz="2400">
                <a:solidFill>
                  <a:schemeClr val="tx1"/>
                </a:solidFill>
                <a:latin typeface="Times New Roman" pitchFamily="18" charset="0"/>
              </a:defRPr>
            </a:lvl3pPr>
            <a:lvl4pPr marL="1493838" algn="l">
              <a:defRPr sz="2400">
                <a:solidFill>
                  <a:schemeClr val="tx1"/>
                </a:solidFill>
                <a:latin typeface="Times New Roman" pitchFamily="18" charset="0"/>
              </a:defRPr>
            </a:lvl4pPr>
            <a:lvl5pPr algn="l">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pPr lvl="2">
              <a:spcBef>
                <a:spcPct val="50000"/>
              </a:spcBef>
              <a:spcAft>
                <a:spcPts val="300"/>
              </a:spcAft>
              <a:buFontTx/>
              <a:buChar char="•"/>
              <a:defRPr/>
            </a:pPr>
            <a:r>
              <a:rPr lang="el-GR" altLang="en-US" sz="2800" dirty="0" smtClean="0">
                <a:solidFill>
                  <a:schemeClr val="accent4">
                    <a:lumMod val="65000"/>
                    <a:lumOff val="35000"/>
                  </a:schemeClr>
                </a:solidFill>
              </a:rPr>
              <a:t>Επεξεργαστές (</a:t>
            </a:r>
            <a:r>
              <a:rPr lang="en-US" altLang="en-US" sz="2800" dirty="0" smtClean="0">
                <a:solidFill>
                  <a:schemeClr val="accent4">
                    <a:lumMod val="65000"/>
                    <a:lumOff val="35000"/>
                  </a:schemeClr>
                </a:solidFill>
              </a:rPr>
              <a:t>Processors</a:t>
            </a:r>
            <a:r>
              <a:rPr lang="el-GR" altLang="en-US" sz="2800" dirty="0" smtClean="0">
                <a:solidFill>
                  <a:schemeClr val="accent4">
                    <a:lumMod val="65000"/>
                    <a:lumOff val="35000"/>
                  </a:schemeClr>
                </a:solidFill>
              </a:rPr>
              <a:t>)</a:t>
            </a:r>
            <a:endParaRPr lang="en-US" altLang="en-US" sz="2800" dirty="0" smtClean="0">
              <a:solidFill>
                <a:schemeClr val="accent4">
                  <a:lumMod val="65000"/>
                  <a:lumOff val="35000"/>
                </a:schemeClr>
              </a:solidFill>
            </a:endParaRPr>
          </a:p>
          <a:p>
            <a:pPr lvl="2">
              <a:spcBef>
                <a:spcPct val="50000"/>
              </a:spcBef>
              <a:spcAft>
                <a:spcPts val="300"/>
              </a:spcAft>
              <a:buFontTx/>
              <a:buChar char="•"/>
              <a:defRPr/>
            </a:pPr>
            <a:r>
              <a:rPr lang="el-GR" altLang="en-US" sz="2800" dirty="0" smtClean="0">
                <a:solidFill>
                  <a:schemeClr val="accent4">
                    <a:lumMod val="65000"/>
                    <a:lumOff val="35000"/>
                  </a:schemeClr>
                </a:solidFill>
              </a:rPr>
              <a:t>Μνήμη </a:t>
            </a:r>
            <a:r>
              <a:rPr lang="en-US" altLang="en-US" sz="2800" dirty="0" smtClean="0">
                <a:solidFill>
                  <a:schemeClr val="accent4">
                    <a:lumMod val="65000"/>
                    <a:lumOff val="35000"/>
                  </a:schemeClr>
                </a:solidFill>
              </a:rPr>
              <a:t>(Memory) </a:t>
            </a:r>
          </a:p>
          <a:p>
            <a:pPr lvl="2">
              <a:spcBef>
                <a:spcPct val="50000"/>
              </a:spcBef>
              <a:spcAft>
                <a:spcPts val="300"/>
              </a:spcAft>
              <a:buFontTx/>
              <a:buChar char="•"/>
              <a:defRPr/>
            </a:pPr>
            <a:r>
              <a:rPr lang="el-GR" altLang="en-US" sz="2800" dirty="0" smtClean="0">
                <a:solidFill>
                  <a:schemeClr val="accent4">
                    <a:lumMod val="65000"/>
                    <a:lumOff val="35000"/>
                  </a:schemeClr>
                </a:solidFill>
              </a:rPr>
              <a:t>Συσκευές Εισόδου &amp; Εξόδου (</a:t>
            </a:r>
            <a:r>
              <a:rPr lang="en-US" altLang="en-US" sz="2800" dirty="0" smtClean="0">
                <a:solidFill>
                  <a:schemeClr val="accent4">
                    <a:lumMod val="65000"/>
                    <a:lumOff val="35000"/>
                  </a:schemeClr>
                </a:solidFill>
              </a:rPr>
              <a:t>Input and output (I/O) devices</a:t>
            </a:r>
            <a:r>
              <a:rPr lang="el-GR" altLang="en-US" sz="2800" dirty="0" smtClean="0">
                <a:solidFill>
                  <a:schemeClr val="accent4">
                    <a:lumMod val="65000"/>
                    <a:lumOff val="35000"/>
                  </a:schemeClr>
                </a:solidFill>
              </a:rPr>
              <a:t>)</a:t>
            </a:r>
            <a:endParaRPr lang="en-US" altLang="en-US" sz="2800" dirty="0" smtClean="0">
              <a:solidFill>
                <a:schemeClr val="accent4">
                  <a:lumMod val="65000"/>
                  <a:lumOff val="35000"/>
                </a:schemeClr>
              </a:solidFill>
            </a:endParaRPr>
          </a:p>
          <a:p>
            <a:pPr lvl="2">
              <a:spcBef>
                <a:spcPct val="50000"/>
              </a:spcBef>
              <a:spcAft>
                <a:spcPts val="300"/>
              </a:spcAft>
              <a:buFontTx/>
              <a:buChar char="•"/>
              <a:defRPr/>
            </a:pPr>
            <a:r>
              <a:rPr lang="el-GR" altLang="en-US" sz="2800" dirty="0" smtClean="0">
                <a:solidFill>
                  <a:schemeClr val="accent4">
                    <a:lumMod val="65000"/>
                    <a:lumOff val="35000"/>
                  </a:schemeClr>
                </a:solidFill>
              </a:rPr>
              <a:t>Συσκευές Αποθήκευσης (</a:t>
            </a:r>
            <a:r>
              <a:rPr lang="en-US" altLang="en-US" sz="2800" dirty="0" smtClean="0">
                <a:solidFill>
                  <a:schemeClr val="accent4">
                    <a:lumMod val="65000"/>
                    <a:lumOff val="35000"/>
                  </a:schemeClr>
                </a:solidFill>
              </a:rPr>
              <a:t>Storage devices</a:t>
            </a:r>
            <a:r>
              <a:rPr lang="el-GR" altLang="en-US" sz="2800" dirty="0" smtClean="0">
                <a:solidFill>
                  <a:schemeClr val="accent4">
                    <a:lumMod val="65000"/>
                    <a:lumOff val="35000"/>
                  </a:schemeClr>
                </a:solidFill>
              </a:rPr>
              <a:t>)</a:t>
            </a:r>
            <a:endParaRPr lang="en-US" altLang="en-US" sz="2800" dirty="0" smtClean="0">
              <a:solidFill>
                <a:schemeClr val="accent4">
                  <a:lumMod val="65000"/>
                  <a:lumOff val="35000"/>
                </a:schemeClr>
              </a:solidFill>
            </a:endParaRPr>
          </a:p>
        </p:txBody>
      </p:sp>
      <p:sp>
        <p:nvSpPr>
          <p:cNvPr id="10245" name="Text Box 5"/>
          <p:cNvSpPr txBox="1">
            <a:spLocks noChangeArrowheads="1"/>
          </p:cNvSpPr>
          <p:nvPr/>
        </p:nvSpPr>
        <p:spPr bwMode="auto">
          <a:xfrm>
            <a:off x="0" y="371475"/>
            <a:ext cx="9144000" cy="769938"/>
          </a:xfrm>
          <a:prstGeom prst="rect">
            <a:avLst/>
          </a:prstGeom>
          <a:noFill/>
          <a:ln>
            <a:noFill/>
          </a:ln>
          <a:effectLst/>
          <a:extLst>
            <a:ext uri="{909E8E84-426E-40DD-AFC4-6F175D3DCCD1}">
              <a14:hiddenFill xmlns:a14="http://schemas.microsoft.com/office/drawing/2010/main">
                <a:gradFill rotWithShape="0">
                  <a:gsLst>
                    <a:gs pos="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flatTx/>
          </a:bodyPr>
          <a:lstStyle>
            <a:lvl1pPr marL="855663" algn="l">
              <a:defRPr sz="2400">
                <a:solidFill>
                  <a:schemeClr val="tx1"/>
                </a:solidFill>
                <a:latin typeface="Times New Roman" pitchFamily="18" charset="0"/>
              </a:defRPr>
            </a:lvl1pPr>
            <a:lvl2pPr marL="1493838" algn="l">
              <a:defRPr sz="2400">
                <a:solidFill>
                  <a:schemeClr val="tx1"/>
                </a:solidFill>
                <a:latin typeface="Times New Roman" pitchFamily="18" charset="0"/>
              </a:defRPr>
            </a:lvl2pPr>
            <a:lvl3pPr marL="1608138" algn="l">
              <a:defRPr sz="2400">
                <a:solidFill>
                  <a:schemeClr val="tx1"/>
                </a:solidFill>
                <a:latin typeface="Times New Roman" pitchFamily="18" charset="0"/>
              </a:defRPr>
            </a:lvl3pPr>
            <a:lvl4pPr marL="1722438" algn="l">
              <a:defRPr sz="2400">
                <a:solidFill>
                  <a:schemeClr val="tx1"/>
                </a:solidFill>
                <a:latin typeface="Times New Roman" pitchFamily="18" charset="0"/>
              </a:defRPr>
            </a:lvl4pPr>
            <a:lvl5pPr marL="1836738" algn="l">
              <a:defRPr sz="2400">
                <a:solidFill>
                  <a:schemeClr val="tx1"/>
                </a:solidFill>
                <a:latin typeface="Times New Roman" pitchFamily="18" charset="0"/>
              </a:defRPr>
            </a:lvl5pPr>
            <a:lvl6pPr marL="2293938" eaLnBrk="0" fontAlgn="base" hangingPunct="0">
              <a:spcBef>
                <a:spcPct val="0"/>
              </a:spcBef>
              <a:spcAft>
                <a:spcPct val="0"/>
              </a:spcAft>
              <a:defRPr sz="2400">
                <a:solidFill>
                  <a:schemeClr val="tx1"/>
                </a:solidFill>
                <a:latin typeface="Times New Roman" pitchFamily="18" charset="0"/>
              </a:defRPr>
            </a:lvl6pPr>
            <a:lvl7pPr marL="2751138" eaLnBrk="0" fontAlgn="base" hangingPunct="0">
              <a:spcBef>
                <a:spcPct val="0"/>
              </a:spcBef>
              <a:spcAft>
                <a:spcPct val="0"/>
              </a:spcAft>
              <a:defRPr sz="2400">
                <a:solidFill>
                  <a:schemeClr val="tx1"/>
                </a:solidFill>
                <a:latin typeface="Times New Roman" pitchFamily="18" charset="0"/>
              </a:defRPr>
            </a:lvl7pPr>
            <a:lvl8pPr marL="3208338" eaLnBrk="0" fontAlgn="base" hangingPunct="0">
              <a:spcBef>
                <a:spcPct val="0"/>
              </a:spcBef>
              <a:spcAft>
                <a:spcPct val="0"/>
              </a:spcAft>
              <a:defRPr sz="2400">
                <a:solidFill>
                  <a:schemeClr val="tx1"/>
                </a:solidFill>
                <a:latin typeface="Times New Roman" pitchFamily="18" charset="0"/>
              </a:defRPr>
            </a:lvl8pPr>
            <a:lvl9pPr marL="3665538" eaLnBrk="0" fontAlgn="base" hangingPunct="0">
              <a:spcBef>
                <a:spcPct val="0"/>
              </a:spcBef>
              <a:spcAft>
                <a:spcPct val="0"/>
              </a:spcAft>
              <a:defRPr sz="2400">
                <a:solidFill>
                  <a:schemeClr val="tx1"/>
                </a:solidFill>
                <a:latin typeface="Times New Roman" pitchFamily="18" charset="0"/>
              </a:defRPr>
            </a:lvl9pPr>
          </a:lstStyle>
          <a:p>
            <a:pPr algn="ctr">
              <a:defRPr/>
            </a:pPr>
            <a:r>
              <a:rPr lang="el-GR" altLang="en-US" sz="4400" dirty="0" smtClean="0">
                <a:solidFill>
                  <a:schemeClr val="tx2"/>
                </a:solidFill>
                <a:latin typeface="+mj-lt"/>
                <a:ea typeface="+mj-ea"/>
                <a:cs typeface="+mj-cs"/>
              </a:rPr>
              <a:t>Τύποι υλικού </a:t>
            </a:r>
            <a:r>
              <a:rPr lang="en-US" altLang="en-US" sz="4400" dirty="0" smtClean="0">
                <a:solidFill>
                  <a:schemeClr val="tx2"/>
                </a:solidFill>
                <a:latin typeface="+mj-lt"/>
                <a:ea typeface="+mj-ea"/>
                <a:cs typeface="+mj-cs"/>
              </a:rPr>
              <a:t>(hardware)</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0" nodeType="afterEffect">
                                  <p:stCondLst>
                                    <p:cond delay="1000"/>
                                  </p:stCondLst>
                                  <p:childTnLst>
                                    <p:set>
                                      <p:cBhvr>
                                        <p:cTn id="6" dur="1" fill="hold">
                                          <p:stCondLst>
                                            <p:cond delay="0"/>
                                          </p:stCondLst>
                                        </p:cTn>
                                        <p:tgtEl>
                                          <p:spTgt spid="10243"/>
                                        </p:tgtEl>
                                        <p:attrNameLst>
                                          <p:attrName>style.visibility</p:attrName>
                                        </p:attrNameLst>
                                      </p:cBhvr>
                                      <p:to>
                                        <p:strVal val="visible"/>
                                      </p:to>
                                    </p:set>
                                    <p:anim calcmode="lin" valueType="num">
                                      <p:cBhvr additive="base">
                                        <p:cTn id="7" dur="500" fill="hold"/>
                                        <p:tgtEl>
                                          <p:spTgt spid="10243"/>
                                        </p:tgtEl>
                                        <p:attrNameLst>
                                          <p:attrName>ppt_x</p:attrName>
                                        </p:attrNameLst>
                                      </p:cBhvr>
                                      <p:tavLst>
                                        <p:tav tm="0">
                                          <p:val>
                                            <p:strVal val="#ppt_x"/>
                                          </p:val>
                                        </p:tav>
                                        <p:tav tm="100000">
                                          <p:val>
                                            <p:strVal val="#ppt_x"/>
                                          </p:val>
                                        </p:tav>
                                      </p:tavLst>
                                    </p:anim>
                                    <p:anim calcmode="lin" valueType="num">
                                      <p:cBhvr additive="base">
                                        <p:cTn id="8" dur="500" fill="hold"/>
                                        <p:tgtEl>
                                          <p:spTgt spid="1024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810" name="Picture 3" descr="fig1_2"/>
          <p:cNvPicPr>
            <a:picLocks noChangeAspect="1" noChangeArrowheads="1"/>
          </p:cNvPicPr>
          <p:nvPr/>
        </p:nvPicPr>
        <p:blipFill>
          <a:blip r:embed="rId3">
            <a:extLst>
              <a:ext uri="{28A0092B-C50C-407E-A947-70E740481C1C}">
                <a14:useLocalDpi xmlns:a14="http://schemas.microsoft.com/office/drawing/2010/main" val="0"/>
              </a:ext>
            </a:extLst>
          </a:blip>
          <a:srcRect l="32043" b="26120"/>
          <a:stretch>
            <a:fillRect/>
          </a:stretch>
        </p:blipFill>
        <p:spPr bwMode="auto">
          <a:xfrm>
            <a:off x="228600" y="685800"/>
            <a:ext cx="8686800" cy="473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8" name="Picture 4" descr="bd05219_"/>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73500" y="1282700"/>
            <a:ext cx="990600"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6666" name="Group 42"/>
          <p:cNvGrpSpPr>
            <a:grpSpLocks/>
          </p:cNvGrpSpPr>
          <p:nvPr/>
        </p:nvGrpSpPr>
        <p:grpSpPr bwMode="auto">
          <a:xfrm>
            <a:off x="6096000" y="3048000"/>
            <a:ext cx="1447800" cy="609600"/>
            <a:chOff x="3840" y="1920"/>
            <a:chExt cx="912" cy="384"/>
          </a:xfrm>
        </p:grpSpPr>
        <p:sp>
          <p:nvSpPr>
            <p:cNvPr id="119818" name="Freeform 41"/>
            <p:cNvSpPr>
              <a:spLocks/>
            </p:cNvSpPr>
            <p:nvPr/>
          </p:nvSpPr>
          <p:spPr bwMode="auto">
            <a:xfrm>
              <a:off x="3840" y="1920"/>
              <a:ext cx="912" cy="384"/>
            </a:xfrm>
            <a:custGeom>
              <a:avLst/>
              <a:gdLst>
                <a:gd name="T0" fmla="*/ 384 w 912"/>
                <a:gd name="T1" fmla="*/ 0 h 384"/>
                <a:gd name="T2" fmla="*/ 0 w 912"/>
                <a:gd name="T3" fmla="*/ 288 h 384"/>
                <a:gd name="T4" fmla="*/ 624 w 912"/>
                <a:gd name="T5" fmla="*/ 384 h 384"/>
                <a:gd name="T6" fmla="*/ 912 w 912"/>
                <a:gd name="T7" fmla="*/ 96 h 384"/>
                <a:gd name="T8" fmla="*/ 384 w 912"/>
                <a:gd name="T9" fmla="*/ 0 h 3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12" h="384">
                  <a:moveTo>
                    <a:pt x="384" y="0"/>
                  </a:moveTo>
                  <a:lnTo>
                    <a:pt x="0" y="288"/>
                  </a:lnTo>
                  <a:lnTo>
                    <a:pt x="624" y="384"/>
                  </a:lnTo>
                  <a:lnTo>
                    <a:pt x="912" y="96"/>
                  </a:lnTo>
                  <a:lnTo>
                    <a:pt x="384" y="0"/>
                  </a:lnTo>
                  <a:close/>
                </a:path>
              </a:pathLst>
            </a:custGeom>
            <a:solidFill>
              <a:schemeClr va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pSp>
          <p:nvGrpSpPr>
            <p:cNvPr id="119819" name="Group 40"/>
            <p:cNvGrpSpPr>
              <a:grpSpLocks noChangeAspect="1"/>
            </p:cNvGrpSpPr>
            <p:nvPr/>
          </p:nvGrpSpPr>
          <p:grpSpPr bwMode="auto">
            <a:xfrm rot="-8893084">
              <a:off x="4138" y="1952"/>
              <a:ext cx="340" cy="315"/>
              <a:chOff x="576" y="3461"/>
              <a:chExt cx="619" cy="574"/>
            </a:xfrm>
          </p:grpSpPr>
          <p:sp>
            <p:nvSpPr>
              <p:cNvPr id="119820" name="Freeform 6"/>
              <p:cNvSpPr>
                <a:spLocks noChangeAspect="1"/>
              </p:cNvSpPr>
              <p:nvPr/>
            </p:nvSpPr>
            <p:spPr bwMode="auto">
              <a:xfrm>
                <a:off x="639" y="3839"/>
                <a:ext cx="542" cy="194"/>
              </a:xfrm>
              <a:custGeom>
                <a:avLst/>
                <a:gdLst>
                  <a:gd name="T0" fmla="*/ 0 w 2169"/>
                  <a:gd name="T1" fmla="*/ 0 h 775"/>
                  <a:gd name="T2" fmla="*/ 0 w 2169"/>
                  <a:gd name="T3" fmla="*/ 0 h 775"/>
                  <a:gd name="T4" fmla="*/ 0 w 2169"/>
                  <a:gd name="T5" fmla="*/ 0 h 775"/>
                  <a:gd name="T6" fmla="*/ 0 w 2169"/>
                  <a:gd name="T7" fmla="*/ 0 h 775"/>
                  <a:gd name="T8" fmla="*/ 0 w 2169"/>
                  <a:gd name="T9" fmla="*/ 0 h 775"/>
                  <a:gd name="T10" fmla="*/ 0 w 2169"/>
                  <a:gd name="T11" fmla="*/ 0 h 775"/>
                  <a:gd name="T12" fmla="*/ 0 w 2169"/>
                  <a:gd name="T13" fmla="*/ 0 h 775"/>
                  <a:gd name="T14" fmla="*/ 0 w 2169"/>
                  <a:gd name="T15" fmla="*/ 0 h 775"/>
                  <a:gd name="T16" fmla="*/ 0 w 2169"/>
                  <a:gd name="T17" fmla="*/ 0 h 775"/>
                  <a:gd name="T18" fmla="*/ 0 w 2169"/>
                  <a:gd name="T19" fmla="*/ 0 h 775"/>
                  <a:gd name="T20" fmla="*/ 0 w 2169"/>
                  <a:gd name="T21" fmla="*/ 0 h 775"/>
                  <a:gd name="T22" fmla="*/ 0 w 2169"/>
                  <a:gd name="T23" fmla="*/ 0 h 775"/>
                  <a:gd name="T24" fmla="*/ 0 w 2169"/>
                  <a:gd name="T25" fmla="*/ 0 h 775"/>
                  <a:gd name="T26" fmla="*/ 0 w 2169"/>
                  <a:gd name="T27" fmla="*/ 0 h 775"/>
                  <a:gd name="T28" fmla="*/ 0 w 2169"/>
                  <a:gd name="T29" fmla="*/ 0 h 775"/>
                  <a:gd name="T30" fmla="*/ 0 w 2169"/>
                  <a:gd name="T31" fmla="*/ 0 h 775"/>
                  <a:gd name="T32" fmla="*/ 0 w 2169"/>
                  <a:gd name="T33" fmla="*/ 0 h 775"/>
                  <a:gd name="T34" fmla="*/ 0 w 2169"/>
                  <a:gd name="T35" fmla="*/ 0 h 775"/>
                  <a:gd name="T36" fmla="*/ 0 w 2169"/>
                  <a:gd name="T37" fmla="*/ 0 h 775"/>
                  <a:gd name="T38" fmla="*/ 0 w 2169"/>
                  <a:gd name="T39" fmla="*/ 0 h 775"/>
                  <a:gd name="T40" fmla="*/ 0 w 2169"/>
                  <a:gd name="T41" fmla="*/ 0 h 775"/>
                  <a:gd name="T42" fmla="*/ 0 w 2169"/>
                  <a:gd name="T43" fmla="*/ 0 h 775"/>
                  <a:gd name="T44" fmla="*/ 0 w 2169"/>
                  <a:gd name="T45" fmla="*/ 0 h 775"/>
                  <a:gd name="T46" fmla="*/ 0 w 2169"/>
                  <a:gd name="T47" fmla="*/ 0 h 775"/>
                  <a:gd name="T48" fmla="*/ 0 w 2169"/>
                  <a:gd name="T49" fmla="*/ 0 h 775"/>
                  <a:gd name="T50" fmla="*/ 0 w 2169"/>
                  <a:gd name="T51" fmla="*/ 0 h 775"/>
                  <a:gd name="T52" fmla="*/ 0 w 2169"/>
                  <a:gd name="T53" fmla="*/ 0 h 77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69" h="775">
                    <a:moveTo>
                      <a:pt x="329" y="244"/>
                    </a:moveTo>
                    <a:lnTo>
                      <a:pt x="118" y="609"/>
                    </a:lnTo>
                    <a:lnTo>
                      <a:pt x="0" y="749"/>
                    </a:lnTo>
                    <a:lnTo>
                      <a:pt x="280" y="672"/>
                    </a:lnTo>
                    <a:lnTo>
                      <a:pt x="367" y="749"/>
                    </a:lnTo>
                    <a:lnTo>
                      <a:pt x="531" y="634"/>
                    </a:lnTo>
                    <a:lnTo>
                      <a:pt x="571" y="775"/>
                    </a:lnTo>
                    <a:lnTo>
                      <a:pt x="679" y="704"/>
                    </a:lnTo>
                    <a:lnTo>
                      <a:pt x="814" y="775"/>
                    </a:lnTo>
                    <a:lnTo>
                      <a:pt x="992" y="651"/>
                    </a:lnTo>
                    <a:lnTo>
                      <a:pt x="1532" y="760"/>
                    </a:lnTo>
                    <a:lnTo>
                      <a:pt x="1508" y="598"/>
                    </a:lnTo>
                    <a:lnTo>
                      <a:pt x="1702" y="652"/>
                    </a:lnTo>
                    <a:lnTo>
                      <a:pt x="1623" y="511"/>
                    </a:lnTo>
                    <a:lnTo>
                      <a:pt x="1832" y="553"/>
                    </a:lnTo>
                    <a:lnTo>
                      <a:pt x="1914" y="441"/>
                    </a:lnTo>
                    <a:lnTo>
                      <a:pt x="2169" y="494"/>
                    </a:lnTo>
                    <a:lnTo>
                      <a:pt x="2138" y="413"/>
                    </a:lnTo>
                    <a:lnTo>
                      <a:pt x="1826" y="16"/>
                    </a:lnTo>
                    <a:lnTo>
                      <a:pt x="1691" y="124"/>
                    </a:lnTo>
                    <a:lnTo>
                      <a:pt x="1577" y="37"/>
                    </a:lnTo>
                    <a:lnTo>
                      <a:pt x="1442" y="67"/>
                    </a:lnTo>
                    <a:lnTo>
                      <a:pt x="1409" y="0"/>
                    </a:lnTo>
                    <a:lnTo>
                      <a:pt x="1294" y="115"/>
                    </a:lnTo>
                    <a:lnTo>
                      <a:pt x="662" y="4"/>
                    </a:lnTo>
                    <a:lnTo>
                      <a:pt x="329" y="244"/>
                    </a:lnTo>
                    <a:close/>
                  </a:path>
                </a:pathLst>
              </a:custGeom>
              <a:solidFill>
                <a:srgbClr val="D1BDB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19821" name="Freeform 7"/>
              <p:cNvSpPr>
                <a:spLocks noChangeAspect="1"/>
              </p:cNvSpPr>
              <p:nvPr/>
            </p:nvSpPr>
            <p:spPr bwMode="auto">
              <a:xfrm>
                <a:off x="953" y="3791"/>
                <a:ext cx="144" cy="82"/>
              </a:xfrm>
              <a:custGeom>
                <a:avLst/>
                <a:gdLst>
                  <a:gd name="T0" fmla="*/ 0 w 575"/>
                  <a:gd name="T1" fmla="*/ 0 h 327"/>
                  <a:gd name="T2" fmla="*/ 0 w 575"/>
                  <a:gd name="T3" fmla="*/ 0 h 327"/>
                  <a:gd name="T4" fmla="*/ 0 w 575"/>
                  <a:gd name="T5" fmla="*/ 0 h 327"/>
                  <a:gd name="T6" fmla="*/ 0 w 575"/>
                  <a:gd name="T7" fmla="*/ 0 h 327"/>
                  <a:gd name="T8" fmla="*/ 0 w 575"/>
                  <a:gd name="T9" fmla="*/ 0 h 327"/>
                  <a:gd name="T10" fmla="*/ 0 w 575"/>
                  <a:gd name="T11" fmla="*/ 0 h 327"/>
                  <a:gd name="T12" fmla="*/ 0 w 575"/>
                  <a:gd name="T13" fmla="*/ 0 h 327"/>
                  <a:gd name="T14" fmla="*/ 0 w 575"/>
                  <a:gd name="T15" fmla="*/ 0 h 327"/>
                  <a:gd name="T16" fmla="*/ 0 w 575"/>
                  <a:gd name="T17" fmla="*/ 0 h 3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5" h="327">
                    <a:moveTo>
                      <a:pt x="0" y="289"/>
                    </a:moveTo>
                    <a:lnTo>
                      <a:pt x="329" y="0"/>
                    </a:lnTo>
                    <a:lnTo>
                      <a:pt x="575" y="224"/>
                    </a:lnTo>
                    <a:lnTo>
                      <a:pt x="418" y="327"/>
                    </a:lnTo>
                    <a:lnTo>
                      <a:pt x="312" y="234"/>
                    </a:lnTo>
                    <a:lnTo>
                      <a:pt x="188" y="293"/>
                    </a:lnTo>
                    <a:lnTo>
                      <a:pt x="165" y="197"/>
                    </a:lnTo>
                    <a:lnTo>
                      <a:pt x="0" y="289"/>
                    </a:lnTo>
                    <a:close/>
                  </a:path>
                </a:pathLst>
              </a:custGeom>
              <a:solidFill>
                <a:srgbClr val="E6E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19822" name="Freeform 8"/>
              <p:cNvSpPr>
                <a:spLocks noChangeAspect="1"/>
              </p:cNvSpPr>
              <p:nvPr/>
            </p:nvSpPr>
            <p:spPr bwMode="auto">
              <a:xfrm>
                <a:off x="711" y="3720"/>
                <a:ext cx="264" cy="204"/>
              </a:xfrm>
              <a:custGeom>
                <a:avLst/>
                <a:gdLst>
                  <a:gd name="T0" fmla="*/ 0 w 1059"/>
                  <a:gd name="T1" fmla="*/ 0 h 815"/>
                  <a:gd name="T2" fmla="*/ 0 w 1059"/>
                  <a:gd name="T3" fmla="*/ 0 h 815"/>
                  <a:gd name="T4" fmla="*/ 0 w 1059"/>
                  <a:gd name="T5" fmla="*/ 0 h 815"/>
                  <a:gd name="T6" fmla="*/ 0 w 1059"/>
                  <a:gd name="T7" fmla="*/ 0 h 815"/>
                  <a:gd name="T8" fmla="*/ 0 w 1059"/>
                  <a:gd name="T9" fmla="*/ 0 h 815"/>
                  <a:gd name="T10" fmla="*/ 0 w 1059"/>
                  <a:gd name="T11" fmla="*/ 0 h 815"/>
                  <a:gd name="T12" fmla="*/ 0 w 1059"/>
                  <a:gd name="T13" fmla="*/ 0 h 815"/>
                  <a:gd name="T14" fmla="*/ 0 w 1059"/>
                  <a:gd name="T15" fmla="*/ 0 h 815"/>
                  <a:gd name="T16" fmla="*/ 0 w 1059"/>
                  <a:gd name="T17" fmla="*/ 0 h 815"/>
                  <a:gd name="T18" fmla="*/ 0 w 1059"/>
                  <a:gd name="T19" fmla="*/ 0 h 815"/>
                  <a:gd name="T20" fmla="*/ 0 w 1059"/>
                  <a:gd name="T21" fmla="*/ 0 h 815"/>
                  <a:gd name="T22" fmla="*/ 0 w 1059"/>
                  <a:gd name="T23" fmla="*/ 0 h 815"/>
                  <a:gd name="T24" fmla="*/ 0 w 1059"/>
                  <a:gd name="T25" fmla="*/ 0 h 815"/>
                  <a:gd name="T26" fmla="*/ 0 w 1059"/>
                  <a:gd name="T27" fmla="*/ 0 h 815"/>
                  <a:gd name="T28" fmla="*/ 0 w 1059"/>
                  <a:gd name="T29" fmla="*/ 0 h 815"/>
                  <a:gd name="T30" fmla="*/ 0 w 1059"/>
                  <a:gd name="T31" fmla="*/ 0 h 81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059" h="815">
                    <a:moveTo>
                      <a:pt x="502" y="0"/>
                    </a:moveTo>
                    <a:lnTo>
                      <a:pt x="318" y="234"/>
                    </a:lnTo>
                    <a:lnTo>
                      <a:pt x="88" y="668"/>
                    </a:lnTo>
                    <a:lnTo>
                      <a:pt x="0" y="750"/>
                    </a:lnTo>
                    <a:lnTo>
                      <a:pt x="125" y="734"/>
                    </a:lnTo>
                    <a:lnTo>
                      <a:pt x="314" y="600"/>
                    </a:lnTo>
                    <a:lnTo>
                      <a:pt x="310" y="745"/>
                    </a:lnTo>
                    <a:lnTo>
                      <a:pt x="372" y="776"/>
                    </a:lnTo>
                    <a:lnTo>
                      <a:pt x="540" y="708"/>
                    </a:lnTo>
                    <a:lnTo>
                      <a:pt x="708" y="815"/>
                    </a:lnTo>
                    <a:lnTo>
                      <a:pt x="787" y="762"/>
                    </a:lnTo>
                    <a:lnTo>
                      <a:pt x="910" y="637"/>
                    </a:lnTo>
                    <a:lnTo>
                      <a:pt x="1059" y="630"/>
                    </a:lnTo>
                    <a:lnTo>
                      <a:pt x="808" y="338"/>
                    </a:lnTo>
                    <a:lnTo>
                      <a:pt x="502" y="0"/>
                    </a:lnTo>
                    <a:close/>
                  </a:path>
                </a:pathLst>
              </a:custGeom>
              <a:solidFill>
                <a:srgbClr val="E6E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19823" name="Freeform 9"/>
              <p:cNvSpPr>
                <a:spLocks noChangeAspect="1"/>
              </p:cNvSpPr>
              <p:nvPr/>
            </p:nvSpPr>
            <p:spPr bwMode="auto">
              <a:xfrm>
                <a:off x="586" y="3503"/>
                <a:ext cx="252" cy="189"/>
              </a:xfrm>
              <a:custGeom>
                <a:avLst/>
                <a:gdLst>
                  <a:gd name="T0" fmla="*/ 0 w 1009"/>
                  <a:gd name="T1" fmla="*/ 0 h 754"/>
                  <a:gd name="T2" fmla="*/ 0 w 1009"/>
                  <a:gd name="T3" fmla="*/ 0 h 754"/>
                  <a:gd name="T4" fmla="*/ 0 w 1009"/>
                  <a:gd name="T5" fmla="*/ 0 h 754"/>
                  <a:gd name="T6" fmla="*/ 0 w 1009"/>
                  <a:gd name="T7" fmla="*/ 0 h 754"/>
                  <a:gd name="T8" fmla="*/ 0 w 1009"/>
                  <a:gd name="T9" fmla="*/ 0 h 754"/>
                  <a:gd name="T10" fmla="*/ 0 w 1009"/>
                  <a:gd name="T11" fmla="*/ 0 h 754"/>
                  <a:gd name="T12" fmla="*/ 0 w 1009"/>
                  <a:gd name="T13" fmla="*/ 0 h 754"/>
                  <a:gd name="T14" fmla="*/ 0 w 1009"/>
                  <a:gd name="T15" fmla="*/ 0 h 754"/>
                  <a:gd name="T16" fmla="*/ 0 w 1009"/>
                  <a:gd name="T17" fmla="*/ 0 h 754"/>
                  <a:gd name="T18" fmla="*/ 0 w 1009"/>
                  <a:gd name="T19" fmla="*/ 0 h 754"/>
                  <a:gd name="T20" fmla="*/ 0 w 1009"/>
                  <a:gd name="T21" fmla="*/ 0 h 754"/>
                  <a:gd name="T22" fmla="*/ 0 w 1009"/>
                  <a:gd name="T23" fmla="*/ 0 h 754"/>
                  <a:gd name="T24" fmla="*/ 0 w 1009"/>
                  <a:gd name="T25" fmla="*/ 0 h 754"/>
                  <a:gd name="T26" fmla="*/ 0 w 1009"/>
                  <a:gd name="T27" fmla="*/ 0 h 754"/>
                  <a:gd name="T28" fmla="*/ 0 w 1009"/>
                  <a:gd name="T29" fmla="*/ 0 h 754"/>
                  <a:gd name="T30" fmla="*/ 0 w 1009"/>
                  <a:gd name="T31" fmla="*/ 0 h 7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009" h="754">
                    <a:moveTo>
                      <a:pt x="1002" y="0"/>
                    </a:moveTo>
                    <a:lnTo>
                      <a:pt x="614" y="104"/>
                    </a:lnTo>
                    <a:lnTo>
                      <a:pt x="400" y="146"/>
                    </a:lnTo>
                    <a:lnTo>
                      <a:pt x="307" y="310"/>
                    </a:lnTo>
                    <a:lnTo>
                      <a:pt x="64" y="472"/>
                    </a:lnTo>
                    <a:lnTo>
                      <a:pt x="178" y="565"/>
                    </a:lnTo>
                    <a:lnTo>
                      <a:pt x="0" y="737"/>
                    </a:lnTo>
                    <a:lnTo>
                      <a:pt x="135" y="754"/>
                    </a:lnTo>
                    <a:lnTo>
                      <a:pt x="276" y="739"/>
                    </a:lnTo>
                    <a:lnTo>
                      <a:pt x="390" y="696"/>
                    </a:lnTo>
                    <a:lnTo>
                      <a:pt x="369" y="548"/>
                    </a:lnTo>
                    <a:lnTo>
                      <a:pt x="515" y="534"/>
                    </a:lnTo>
                    <a:lnTo>
                      <a:pt x="733" y="517"/>
                    </a:lnTo>
                    <a:lnTo>
                      <a:pt x="1009" y="436"/>
                    </a:lnTo>
                    <a:lnTo>
                      <a:pt x="1002" y="0"/>
                    </a:lnTo>
                    <a:close/>
                  </a:path>
                </a:pathLst>
              </a:custGeom>
              <a:solidFill>
                <a:srgbClr val="9CB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19824" name="Freeform 10"/>
              <p:cNvSpPr>
                <a:spLocks noChangeAspect="1"/>
              </p:cNvSpPr>
              <p:nvPr/>
            </p:nvSpPr>
            <p:spPr bwMode="auto">
              <a:xfrm>
                <a:off x="661" y="3504"/>
                <a:ext cx="50" cy="12"/>
              </a:xfrm>
              <a:custGeom>
                <a:avLst/>
                <a:gdLst>
                  <a:gd name="T0" fmla="*/ 0 w 197"/>
                  <a:gd name="T1" fmla="*/ 0 h 51"/>
                  <a:gd name="T2" fmla="*/ 0 w 197"/>
                  <a:gd name="T3" fmla="*/ 0 h 51"/>
                  <a:gd name="T4" fmla="*/ 0 w 197"/>
                  <a:gd name="T5" fmla="*/ 0 h 51"/>
                  <a:gd name="T6" fmla="*/ 0 w 197"/>
                  <a:gd name="T7" fmla="*/ 0 h 51"/>
                  <a:gd name="T8" fmla="*/ 0 w 197"/>
                  <a:gd name="T9" fmla="*/ 0 h 51"/>
                  <a:gd name="T10" fmla="*/ 0 w 197"/>
                  <a:gd name="T11" fmla="*/ 0 h 51"/>
                  <a:gd name="T12" fmla="*/ 0 w 197"/>
                  <a:gd name="T13" fmla="*/ 0 h 51"/>
                  <a:gd name="T14" fmla="*/ 0 w 197"/>
                  <a:gd name="T15" fmla="*/ 0 h 51"/>
                  <a:gd name="T16" fmla="*/ 0 w 197"/>
                  <a:gd name="T17" fmla="*/ 0 h 51"/>
                  <a:gd name="T18" fmla="*/ 0 w 197"/>
                  <a:gd name="T19" fmla="*/ 0 h 51"/>
                  <a:gd name="T20" fmla="*/ 0 w 197"/>
                  <a:gd name="T21" fmla="*/ 0 h 51"/>
                  <a:gd name="T22" fmla="*/ 0 w 197"/>
                  <a:gd name="T23" fmla="*/ 0 h 51"/>
                  <a:gd name="T24" fmla="*/ 0 w 197"/>
                  <a:gd name="T25" fmla="*/ 0 h 51"/>
                  <a:gd name="T26" fmla="*/ 0 w 197"/>
                  <a:gd name="T27" fmla="*/ 0 h 51"/>
                  <a:gd name="T28" fmla="*/ 0 w 197"/>
                  <a:gd name="T29" fmla="*/ 0 h 51"/>
                  <a:gd name="T30" fmla="*/ 0 w 197"/>
                  <a:gd name="T31" fmla="*/ 0 h 51"/>
                  <a:gd name="T32" fmla="*/ 0 w 197"/>
                  <a:gd name="T33" fmla="*/ 0 h 51"/>
                  <a:gd name="T34" fmla="*/ 0 w 197"/>
                  <a:gd name="T35" fmla="*/ 0 h 51"/>
                  <a:gd name="T36" fmla="*/ 0 w 197"/>
                  <a:gd name="T37" fmla="*/ 0 h 51"/>
                  <a:gd name="T38" fmla="*/ 0 w 197"/>
                  <a:gd name="T39" fmla="*/ 0 h 51"/>
                  <a:gd name="T40" fmla="*/ 0 w 197"/>
                  <a:gd name="T41" fmla="*/ 0 h 51"/>
                  <a:gd name="T42" fmla="*/ 0 w 197"/>
                  <a:gd name="T43" fmla="*/ 0 h 51"/>
                  <a:gd name="T44" fmla="*/ 0 w 197"/>
                  <a:gd name="T45" fmla="*/ 0 h 51"/>
                  <a:gd name="T46" fmla="*/ 0 w 197"/>
                  <a:gd name="T47" fmla="*/ 0 h 51"/>
                  <a:gd name="T48" fmla="*/ 0 w 197"/>
                  <a:gd name="T49" fmla="*/ 0 h 51"/>
                  <a:gd name="T50" fmla="*/ 0 w 197"/>
                  <a:gd name="T51" fmla="*/ 0 h 51"/>
                  <a:gd name="T52" fmla="*/ 0 w 197"/>
                  <a:gd name="T53" fmla="*/ 0 h 51"/>
                  <a:gd name="T54" fmla="*/ 0 w 197"/>
                  <a:gd name="T55" fmla="*/ 0 h 51"/>
                  <a:gd name="T56" fmla="*/ 0 w 197"/>
                  <a:gd name="T57" fmla="*/ 0 h 51"/>
                  <a:gd name="T58" fmla="*/ 0 w 197"/>
                  <a:gd name="T59" fmla="*/ 0 h 51"/>
                  <a:gd name="T60" fmla="*/ 0 w 197"/>
                  <a:gd name="T61" fmla="*/ 0 h 51"/>
                  <a:gd name="T62" fmla="*/ 0 w 197"/>
                  <a:gd name="T63" fmla="*/ 0 h 51"/>
                  <a:gd name="T64" fmla="*/ 0 w 197"/>
                  <a:gd name="T65" fmla="*/ 0 h 51"/>
                  <a:gd name="T66" fmla="*/ 0 w 197"/>
                  <a:gd name="T67" fmla="*/ 0 h 51"/>
                  <a:gd name="T68" fmla="*/ 0 w 197"/>
                  <a:gd name="T69" fmla="*/ 0 h 51"/>
                  <a:gd name="T70" fmla="*/ 0 w 197"/>
                  <a:gd name="T71" fmla="*/ 0 h 51"/>
                  <a:gd name="T72" fmla="*/ 0 w 197"/>
                  <a:gd name="T73" fmla="*/ 0 h 51"/>
                  <a:gd name="T74" fmla="*/ 0 w 197"/>
                  <a:gd name="T75" fmla="*/ 0 h 51"/>
                  <a:gd name="T76" fmla="*/ 0 w 197"/>
                  <a:gd name="T77" fmla="*/ 0 h 51"/>
                  <a:gd name="T78" fmla="*/ 0 w 197"/>
                  <a:gd name="T79" fmla="*/ 0 h 51"/>
                  <a:gd name="T80" fmla="*/ 0 w 197"/>
                  <a:gd name="T81" fmla="*/ 0 h 51"/>
                  <a:gd name="T82" fmla="*/ 0 w 197"/>
                  <a:gd name="T83" fmla="*/ 0 h 51"/>
                  <a:gd name="T84" fmla="*/ 0 w 197"/>
                  <a:gd name="T85" fmla="*/ 0 h 51"/>
                  <a:gd name="T86" fmla="*/ 0 w 197"/>
                  <a:gd name="T87" fmla="*/ 0 h 51"/>
                  <a:gd name="T88" fmla="*/ 0 w 197"/>
                  <a:gd name="T89" fmla="*/ 0 h 51"/>
                  <a:gd name="T90" fmla="*/ 0 w 197"/>
                  <a:gd name="T91" fmla="*/ 0 h 51"/>
                  <a:gd name="T92" fmla="*/ 0 w 197"/>
                  <a:gd name="T93" fmla="*/ 0 h 51"/>
                  <a:gd name="T94" fmla="*/ 0 w 197"/>
                  <a:gd name="T95" fmla="*/ 0 h 51"/>
                  <a:gd name="T96" fmla="*/ 0 w 197"/>
                  <a:gd name="T97" fmla="*/ 0 h 51"/>
                  <a:gd name="T98" fmla="*/ 0 w 197"/>
                  <a:gd name="T99" fmla="*/ 0 h 5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97" h="51">
                    <a:moveTo>
                      <a:pt x="197" y="17"/>
                    </a:moveTo>
                    <a:lnTo>
                      <a:pt x="187" y="19"/>
                    </a:lnTo>
                    <a:lnTo>
                      <a:pt x="179" y="21"/>
                    </a:lnTo>
                    <a:lnTo>
                      <a:pt x="169" y="22"/>
                    </a:lnTo>
                    <a:lnTo>
                      <a:pt x="160" y="25"/>
                    </a:lnTo>
                    <a:lnTo>
                      <a:pt x="151" y="26"/>
                    </a:lnTo>
                    <a:lnTo>
                      <a:pt x="142" y="29"/>
                    </a:lnTo>
                    <a:lnTo>
                      <a:pt x="132" y="31"/>
                    </a:lnTo>
                    <a:lnTo>
                      <a:pt x="123" y="34"/>
                    </a:lnTo>
                    <a:lnTo>
                      <a:pt x="114" y="35"/>
                    </a:lnTo>
                    <a:lnTo>
                      <a:pt x="105" y="37"/>
                    </a:lnTo>
                    <a:lnTo>
                      <a:pt x="95" y="38"/>
                    </a:lnTo>
                    <a:lnTo>
                      <a:pt x="86" y="41"/>
                    </a:lnTo>
                    <a:lnTo>
                      <a:pt x="77" y="42"/>
                    </a:lnTo>
                    <a:lnTo>
                      <a:pt x="67" y="44"/>
                    </a:lnTo>
                    <a:lnTo>
                      <a:pt x="58" y="47"/>
                    </a:lnTo>
                    <a:lnTo>
                      <a:pt x="50" y="48"/>
                    </a:lnTo>
                    <a:lnTo>
                      <a:pt x="45" y="48"/>
                    </a:lnTo>
                    <a:lnTo>
                      <a:pt x="39" y="47"/>
                    </a:lnTo>
                    <a:lnTo>
                      <a:pt x="31" y="45"/>
                    </a:lnTo>
                    <a:lnTo>
                      <a:pt x="24" y="45"/>
                    </a:lnTo>
                    <a:lnTo>
                      <a:pt x="16" y="45"/>
                    </a:lnTo>
                    <a:lnTo>
                      <a:pt x="10" y="47"/>
                    </a:lnTo>
                    <a:lnTo>
                      <a:pt x="3" y="48"/>
                    </a:lnTo>
                    <a:lnTo>
                      <a:pt x="0" y="51"/>
                    </a:lnTo>
                    <a:lnTo>
                      <a:pt x="6" y="44"/>
                    </a:lnTo>
                    <a:lnTo>
                      <a:pt x="14" y="39"/>
                    </a:lnTo>
                    <a:lnTo>
                      <a:pt x="21" y="34"/>
                    </a:lnTo>
                    <a:lnTo>
                      <a:pt x="31" y="30"/>
                    </a:lnTo>
                    <a:lnTo>
                      <a:pt x="41" y="25"/>
                    </a:lnTo>
                    <a:lnTo>
                      <a:pt x="50" y="20"/>
                    </a:lnTo>
                    <a:lnTo>
                      <a:pt x="61" y="16"/>
                    </a:lnTo>
                    <a:lnTo>
                      <a:pt x="73" y="13"/>
                    </a:lnTo>
                    <a:lnTo>
                      <a:pt x="83" y="8"/>
                    </a:lnTo>
                    <a:lnTo>
                      <a:pt x="93" y="5"/>
                    </a:lnTo>
                    <a:lnTo>
                      <a:pt x="103" y="2"/>
                    </a:lnTo>
                    <a:lnTo>
                      <a:pt x="114" y="1"/>
                    </a:lnTo>
                    <a:lnTo>
                      <a:pt x="123" y="0"/>
                    </a:lnTo>
                    <a:lnTo>
                      <a:pt x="132" y="0"/>
                    </a:lnTo>
                    <a:lnTo>
                      <a:pt x="141" y="1"/>
                    </a:lnTo>
                    <a:lnTo>
                      <a:pt x="149" y="4"/>
                    </a:lnTo>
                    <a:lnTo>
                      <a:pt x="155" y="6"/>
                    </a:lnTo>
                    <a:lnTo>
                      <a:pt x="161" y="8"/>
                    </a:lnTo>
                    <a:lnTo>
                      <a:pt x="166" y="9"/>
                    </a:lnTo>
                    <a:lnTo>
                      <a:pt x="173" y="13"/>
                    </a:lnTo>
                    <a:lnTo>
                      <a:pt x="179" y="13"/>
                    </a:lnTo>
                    <a:lnTo>
                      <a:pt x="185" y="15"/>
                    </a:lnTo>
                    <a:lnTo>
                      <a:pt x="191" y="16"/>
                    </a:lnTo>
                    <a:lnTo>
                      <a:pt x="197"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19825" name="Freeform 11"/>
              <p:cNvSpPr>
                <a:spLocks noChangeAspect="1"/>
              </p:cNvSpPr>
              <p:nvPr/>
            </p:nvSpPr>
            <p:spPr bwMode="auto">
              <a:xfrm>
                <a:off x="704" y="3493"/>
                <a:ext cx="57" cy="9"/>
              </a:xfrm>
              <a:custGeom>
                <a:avLst/>
                <a:gdLst>
                  <a:gd name="T0" fmla="*/ 0 w 230"/>
                  <a:gd name="T1" fmla="*/ 0 h 38"/>
                  <a:gd name="T2" fmla="*/ 0 w 230"/>
                  <a:gd name="T3" fmla="*/ 0 h 38"/>
                  <a:gd name="T4" fmla="*/ 0 w 230"/>
                  <a:gd name="T5" fmla="*/ 0 h 38"/>
                  <a:gd name="T6" fmla="*/ 0 w 230"/>
                  <a:gd name="T7" fmla="*/ 0 h 38"/>
                  <a:gd name="T8" fmla="*/ 0 w 230"/>
                  <a:gd name="T9" fmla="*/ 0 h 38"/>
                  <a:gd name="T10" fmla="*/ 0 w 230"/>
                  <a:gd name="T11" fmla="*/ 0 h 38"/>
                  <a:gd name="T12" fmla="*/ 0 w 230"/>
                  <a:gd name="T13" fmla="*/ 0 h 38"/>
                  <a:gd name="T14" fmla="*/ 0 w 230"/>
                  <a:gd name="T15" fmla="*/ 0 h 38"/>
                  <a:gd name="T16" fmla="*/ 0 w 230"/>
                  <a:gd name="T17" fmla="*/ 0 h 38"/>
                  <a:gd name="T18" fmla="*/ 0 w 230"/>
                  <a:gd name="T19" fmla="*/ 0 h 38"/>
                  <a:gd name="T20" fmla="*/ 0 w 230"/>
                  <a:gd name="T21" fmla="*/ 0 h 38"/>
                  <a:gd name="T22" fmla="*/ 0 w 230"/>
                  <a:gd name="T23" fmla="*/ 0 h 38"/>
                  <a:gd name="T24" fmla="*/ 0 w 230"/>
                  <a:gd name="T25" fmla="*/ 0 h 38"/>
                  <a:gd name="T26" fmla="*/ 0 w 230"/>
                  <a:gd name="T27" fmla="*/ 0 h 38"/>
                  <a:gd name="T28" fmla="*/ 0 w 230"/>
                  <a:gd name="T29" fmla="*/ 0 h 38"/>
                  <a:gd name="T30" fmla="*/ 0 w 230"/>
                  <a:gd name="T31" fmla="*/ 0 h 38"/>
                  <a:gd name="T32" fmla="*/ 0 w 230"/>
                  <a:gd name="T33" fmla="*/ 0 h 38"/>
                  <a:gd name="T34" fmla="*/ 0 w 230"/>
                  <a:gd name="T35" fmla="*/ 0 h 38"/>
                  <a:gd name="T36" fmla="*/ 0 w 230"/>
                  <a:gd name="T37" fmla="*/ 0 h 38"/>
                  <a:gd name="T38" fmla="*/ 0 w 230"/>
                  <a:gd name="T39" fmla="*/ 0 h 38"/>
                  <a:gd name="T40" fmla="*/ 0 w 230"/>
                  <a:gd name="T41" fmla="*/ 0 h 38"/>
                  <a:gd name="T42" fmla="*/ 0 w 230"/>
                  <a:gd name="T43" fmla="*/ 0 h 38"/>
                  <a:gd name="T44" fmla="*/ 0 w 230"/>
                  <a:gd name="T45" fmla="*/ 0 h 38"/>
                  <a:gd name="T46" fmla="*/ 0 w 230"/>
                  <a:gd name="T47" fmla="*/ 0 h 38"/>
                  <a:gd name="T48" fmla="*/ 0 w 230"/>
                  <a:gd name="T49" fmla="*/ 0 h 38"/>
                  <a:gd name="T50" fmla="*/ 0 w 230"/>
                  <a:gd name="T51" fmla="*/ 0 h 38"/>
                  <a:gd name="T52" fmla="*/ 0 w 230"/>
                  <a:gd name="T53" fmla="*/ 0 h 38"/>
                  <a:gd name="T54" fmla="*/ 0 w 230"/>
                  <a:gd name="T55" fmla="*/ 0 h 38"/>
                  <a:gd name="T56" fmla="*/ 0 w 230"/>
                  <a:gd name="T57" fmla="*/ 0 h 38"/>
                  <a:gd name="T58" fmla="*/ 0 w 230"/>
                  <a:gd name="T59" fmla="*/ 0 h 38"/>
                  <a:gd name="T60" fmla="*/ 0 w 230"/>
                  <a:gd name="T61" fmla="*/ 0 h 38"/>
                  <a:gd name="T62" fmla="*/ 0 w 230"/>
                  <a:gd name="T63" fmla="*/ 0 h 38"/>
                  <a:gd name="T64" fmla="*/ 0 w 230"/>
                  <a:gd name="T65" fmla="*/ 0 h 38"/>
                  <a:gd name="T66" fmla="*/ 0 w 230"/>
                  <a:gd name="T67" fmla="*/ 0 h 3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30" h="38">
                    <a:moveTo>
                      <a:pt x="230" y="7"/>
                    </a:moveTo>
                    <a:lnTo>
                      <a:pt x="207" y="13"/>
                    </a:lnTo>
                    <a:lnTo>
                      <a:pt x="188" y="19"/>
                    </a:lnTo>
                    <a:lnTo>
                      <a:pt x="170" y="23"/>
                    </a:lnTo>
                    <a:lnTo>
                      <a:pt x="156" y="28"/>
                    </a:lnTo>
                    <a:lnTo>
                      <a:pt x="142" y="31"/>
                    </a:lnTo>
                    <a:lnTo>
                      <a:pt x="131" y="34"/>
                    </a:lnTo>
                    <a:lnTo>
                      <a:pt x="121" y="35"/>
                    </a:lnTo>
                    <a:lnTo>
                      <a:pt x="110" y="38"/>
                    </a:lnTo>
                    <a:lnTo>
                      <a:pt x="100" y="37"/>
                    </a:lnTo>
                    <a:lnTo>
                      <a:pt x="90" y="37"/>
                    </a:lnTo>
                    <a:lnTo>
                      <a:pt x="80" y="36"/>
                    </a:lnTo>
                    <a:lnTo>
                      <a:pt x="67" y="35"/>
                    </a:lnTo>
                    <a:lnTo>
                      <a:pt x="54" y="31"/>
                    </a:lnTo>
                    <a:lnTo>
                      <a:pt x="37" y="29"/>
                    </a:lnTo>
                    <a:lnTo>
                      <a:pt x="21" y="24"/>
                    </a:lnTo>
                    <a:lnTo>
                      <a:pt x="0" y="20"/>
                    </a:lnTo>
                    <a:lnTo>
                      <a:pt x="4" y="15"/>
                    </a:lnTo>
                    <a:lnTo>
                      <a:pt x="14" y="12"/>
                    </a:lnTo>
                    <a:lnTo>
                      <a:pt x="25" y="9"/>
                    </a:lnTo>
                    <a:lnTo>
                      <a:pt x="42" y="7"/>
                    </a:lnTo>
                    <a:lnTo>
                      <a:pt x="58" y="5"/>
                    </a:lnTo>
                    <a:lnTo>
                      <a:pt x="78" y="3"/>
                    </a:lnTo>
                    <a:lnTo>
                      <a:pt x="98" y="1"/>
                    </a:lnTo>
                    <a:lnTo>
                      <a:pt x="120" y="1"/>
                    </a:lnTo>
                    <a:lnTo>
                      <a:pt x="140" y="0"/>
                    </a:lnTo>
                    <a:lnTo>
                      <a:pt x="161" y="0"/>
                    </a:lnTo>
                    <a:lnTo>
                      <a:pt x="178" y="0"/>
                    </a:lnTo>
                    <a:lnTo>
                      <a:pt x="196" y="1"/>
                    </a:lnTo>
                    <a:lnTo>
                      <a:pt x="209" y="1"/>
                    </a:lnTo>
                    <a:lnTo>
                      <a:pt x="221" y="2"/>
                    </a:lnTo>
                    <a:lnTo>
                      <a:pt x="227" y="5"/>
                    </a:lnTo>
                    <a:lnTo>
                      <a:pt x="23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19826" name="Freeform 12"/>
              <p:cNvSpPr>
                <a:spLocks noChangeAspect="1"/>
              </p:cNvSpPr>
              <p:nvPr/>
            </p:nvSpPr>
            <p:spPr bwMode="auto">
              <a:xfrm>
                <a:off x="654" y="3523"/>
                <a:ext cx="106" cy="161"/>
              </a:xfrm>
              <a:custGeom>
                <a:avLst/>
                <a:gdLst>
                  <a:gd name="T0" fmla="*/ 0 w 426"/>
                  <a:gd name="T1" fmla="*/ 0 h 644"/>
                  <a:gd name="T2" fmla="*/ 0 w 426"/>
                  <a:gd name="T3" fmla="*/ 0 h 644"/>
                  <a:gd name="T4" fmla="*/ 0 w 426"/>
                  <a:gd name="T5" fmla="*/ 0 h 644"/>
                  <a:gd name="T6" fmla="*/ 0 w 426"/>
                  <a:gd name="T7" fmla="*/ 0 h 644"/>
                  <a:gd name="T8" fmla="*/ 0 w 426"/>
                  <a:gd name="T9" fmla="*/ 0 h 644"/>
                  <a:gd name="T10" fmla="*/ 0 w 426"/>
                  <a:gd name="T11" fmla="*/ 0 h 644"/>
                  <a:gd name="T12" fmla="*/ 0 w 426"/>
                  <a:gd name="T13" fmla="*/ 0 h 644"/>
                  <a:gd name="T14" fmla="*/ 0 w 426"/>
                  <a:gd name="T15" fmla="*/ 0 h 644"/>
                  <a:gd name="T16" fmla="*/ 0 w 426"/>
                  <a:gd name="T17" fmla="*/ 0 h 644"/>
                  <a:gd name="T18" fmla="*/ 0 w 426"/>
                  <a:gd name="T19" fmla="*/ 0 h 644"/>
                  <a:gd name="T20" fmla="*/ 0 w 426"/>
                  <a:gd name="T21" fmla="*/ 0 h 644"/>
                  <a:gd name="T22" fmla="*/ 0 w 426"/>
                  <a:gd name="T23" fmla="*/ 0 h 644"/>
                  <a:gd name="T24" fmla="*/ 0 w 426"/>
                  <a:gd name="T25" fmla="*/ 0 h 644"/>
                  <a:gd name="T26" fmla="*/ 0 w 426"/>
                  <a:gd name="T27" fmla="*/ 0 h 644"/>
                  <a:gd name="T28" fmla="*/ 0 w 426"/>
                  <a:gd name="T29" fmla="*/ 0 h 644"/>
                  <a:gd name="T30" fmla="*/ 0 w 426"/>
                  <a:gd name="T31" fmla="*/ 0 h 644"/>
                  <a:gd name="T32" fmla="*/ 0 w 426"/>
                  <a:gd name="T33" fmla="*/ 0 h 644"/>
                  <a:gd name="T34" fmla="*/ 0 w 426"/>
                  <a:gd name="T35" fmla="*/ 0 h 644"/>
                  <a:gd name="T36" fmla="*/ 0 w 426"/>
                  <a:gd name="T37" fmla="*/ 0 h 644"/>
                  <a:gd name="T38" fmla="*/ 0 w 426"/>
                  <a:gd name="T39" fmla="*/ 0 h 644"/>
                  <a:gd name="T40" fmla="*/ 0 w 426"/>
                  <a:gd name="T41" fmla="*/ 0 h 644"/>
                  <a:gd name="T42" fmla="*/ 0 w 426"/>
                  <a:gd name="T43" fmla="*/ 0 h 644"/>
                  <a:gd name="T44" fmla="*/ 0 w 426"/>
                  <a:gd name="T45" fmla="*/ 0 h 644"/>
                  <a:gd name="T46" fmla="*/ 0 w 426"/>
                  <a:gd name="T47" fmla="*/ 0 h 644"/>
                  <a:gd name="T48" fmla="*/ 0 w 426"/>
                  <a:gd name="T49" fmla="*/ 0 h 644"/>
                  <a:gd name="T50" fmla="*/ 0 w 426"/>
                  <a:gd name="T51" fmla="*/ 0 h 644"/>
                  <a:gd name="T52" fmla="*/ 0 w 426"/>
                  <a:gd name="T53" fmla="*/ 0 h 644"/>
                  <a:gd name="T54" fmla="*/ 0 w 426"/>
                  <a:gd name="T55" fmla="*/ 0 h 644"/>
                  <a:gd name="T56" fmla="*/ 0 w 426"/>
                  <a:gd name="T57" fmla="*/ 0 h 644"/>
                  <a:gd name="T58" fmla="*/ 0 w 426"/>
                  <a:gd name="T59" fmla="*/ 0 h 644"/>
                  <a:gd name="T60" fmla="*/ 0 w 426"/>
                  <a:gd name="T61" fmla="*/ 0 h 644"/>
                  <a:gd name="T62" fmla="*/ 0 w 426"/>
                  <a:gd name="T63" fmla="*/ 0 h 644"/>
                  <a:gd name="T64" fmla="*/ 0 w 426"/>
                  <a:gd name="T65" fmla="*/ 0 h 644"/>
                  <a:gd name="T66" fmla="*/ 0 w 426"/>
                  <a:gd name="T67" fmla="*/ 0 h 644"/>
                  <a:gd name="T68" fmla="*/ 0 w 426"/>
                  <a:gd name="T69" fmla="*/ 0 h 644"/>
                  <a:gd name="T70" fmla="*/ 0 w 426"/>
                  <a:gd name="T71" fmla="*/ 0 h 644"/>
                  <a:gd name="T72" fmla="*/ 0 w 426"/>
                  <a:gd name="T73" fmla="*/ 0 h 644"/>
                  <a:gd name="T74" fmla="*/ 0 w 426"/>
                  <a:gd name="T75" fmla="*/ 0 h 644"/>
                  <a:gd name="T76" fmla="*/ 0 w 426"/>
                  <a:gd name="T77" fmla="*/ 0 h 644"/>
                  <a:gd name="T78" fmla="*/ 0 w 426"/>
                  <a:gd name="T79" fmla="*/ 0 h 644"/>
                  <a:gd name="T80" fmla="*/ 0 w 426"/>
                  <a:gd name="T81" fmla="*/ 0 h 644"/>
                  <a:gd name="T82" fmla="*/ 0 w 426"/>
                  <a:gd name="T83" fmla="*/ 0 h 644"/>
                  <a:gd name="T84" fmla="*/ 0 w 426"/>
                  <a:gd name="T85" fmla="*/ 0 h 644"/>
                  <a:gd name="T86" fmla="*/ 0 w 426"/>
                  <a:gd name="T87" fmla="*/ 0 h 644"/>
                  <a:gd name="T88" fmla="*/ 0 w 426"/>
                  <a:gd name="T89" fmla="*/ 0 h 644"/>
                  <a:gd name="T90" fmla="*/ 0 w 426"/>
                  <a:gd name="T91" fmla="*/ 0 h 644"/>
                  <a:gd name="T92" fmla="*/ 0 w 426"/>
                  <a:gd name="T93" fmla="*/ 0 h 644"/>
                  <a:gd name="T94" fmla="*/ 0 w 426"/>
                  <a:gd name="T95" fmla="*/ 0 h 644"/>
                  <a:gd name="T96" fmla="*/ 0 w 426"/>
                  <a:gd name="T97" fmla="*/ 0 h 644"/>
                  <a:gd name="T98" fmla="*/ 0 w 426"/>
                  <a:gd name="T99" fmla="*/ 0 h 644"/>
                  <a:gd name="T100" fmla="*/ 0 w 426"/>
                  <a:gd name="T101" fmla="*/ 0 h 64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26" h="644">
                    <a:moveTo>
                      <a:pt x="130" y="47"/>
                    </a:moveTo>
                    <a:lnTo>
                      <a:pt x="143" y="40"/>
                    </a:lnTo>
                    <a:lnTo>
                      <a:pt x="156" y="35"/>
                    </a:lnTo>
                    <a:lnTo>
                      <a:pt x="171" y="30"/>
                    </a:lnTo>
                    <a:lnTo>
                      <a:pt x="185" y="27"/>
                    </a:lnTo>
                    <a:lnTo>
                      <a:pt x="200" y="22"/>
                    </a:lnTo>
                    <a:lnTo>
                      <a:pt x="215" y="19"/>
                    </a:lnTo>
                    <a:lnTo>
                      <a:pt x="230" y="17"/>
                    </a:lnTo>
                    <a:lnTo>
                      <a:pt x="247" y="14"/>
                    </a:lnTo>
                    <a:lnTo>
                      <a:pt x="261" y="12"/>
                    </a:lnTo>
                    <a:lnTo>
                      <a:pt x="276" y="9"/>
                    </a:lnTo>
                    <a:lnTo>
                      <a:pt x="291" y="7"/>
                    </a:lnTo>
                    <a:lnTo>
                      <a:pt x="307" y="5"/>
                    </a:lnTo>
                    <a:lnTo>
                      <a:pt x="321" y="3"/>
                    </a:lnTo>
                    <a:lnTo>
                      <a:pt x="336" y="2"/>
                    </a:lnTo>
                    <a:lnTo>
                      <a:pt x="350" y="0"/>
                    </a:lnTo>
                    <a:lnTo>
                      <a:pt x="365" y="0"/>
                    </a:lnTo>
                    <a:lnTo>
                      <a:pt x="371" y="47"/>
                    </a:lnTo>
                    <a:lnTo>
                      <a:pt x="199" y="67"/>
                    </a:lnTo>
                    <a:lnTo>
                      <a:pt x="249" y="73"/>
                    </a:lnTo>
                    <a:lnTo>
                      <a:pt x="132" y="143"/>
                    </a:lnTo>
                    <a:lnTo>
                      <a:pt x="214" y="133"/>
                    </a:lnTo>
                    <a:lnTo>
                      <a:pt x="89" y="216"/>
                    </a:lnTo>
                    <a:lnTo>
                      <a:pt x="163" y="218"/>
                    </a:lnTo>
                    <a:lnTo>
                      <a:pt x="157" y="221"/>
                    </a:lnTo>
                    <a:lnTo>
                      <a:pt x="153" y="226"/>
                    </a:lnTo>
                    <a:lnTo>
                      <a:pt x="147" y="229"/>
                    </a:lnTo>
                    <a:lnTo>
                      <a:pt x="142" y="233"/>
                    </a:lnTo>
                    <a:lnTo>
                      <a:pt x="137" y="236"/>
                    </a:lnTo>
                    <a:lnTo>
                      <a:pt x="131" y="241"/>
                    </a:lnTo>
                    <a:lnTo>
                      <a:pt x="125" y="244"/>
                    </a:lnTo>
                    <a:lnTo>
                      <a:pt x="120" y="248"/>
                    </a:lnTo>
                    <a:lnTo>
                      <a:pt x="114" y="250"/>
                    </a:lnTo>
                    <a:lnTo>
                      <a:pt x="109" y="253"/>
                    </a:lnTo>
                    <a:lnTo>
                      <a:pt x="102" y="257"/>
                    </a:lnTo>
                    <a:lnTo>
                      <a:pt x="97" y="260"/>
                    </a:lnTo>
                    <a:lnTo>
                      <a:pt x="91" y="263"/>
                    </a:lnTo>
                    <a:lnTo>
                      <a:pt x="85" y="267"/>
                    </a:lnTo>
                    <a:lnTo>
                      <a:pt x="80" y="269"/>
                    </a:lnTo>
                    <a:lnTo>
                      <a:pt x="75" y="272"/>
                    </a:lnTo>
                    <a:lnTo>
                      <a:pt x="137" y="283"/>
                    </a:lnTo>
                    <a:lnTo>
                      <a:pt x="69" y="336"/>
                    </a:lnTo>
                    <a:lnTo>
                      <a:pt x="58" y="382"/>
                    </a:lnTo>
                    <a:lnTo>
                      <a:pt x="128" y="373"/>
                    </a:lnTo>
                    <a:lnTo>
                      <a:pt x="59" y="426"/>
                    </a:lnTo>
                    <a:lnTo>
                      <a:pt x="55" y="429"/>
                    </a:lnTo>
                    <a:lnTo>
                      <a:pt x="55" y="433"/>
                    </a:lnTo>
                    <a:lnTo>
                      <a:pt x="57" y="433"/>
                    </a:lnTo>
                    <a:lnTo>
                      <a:pt x="60" y="433"/>
                    </a:lnTo>
                    <a:lnTo>
                      <a:pt x="64" y="433"/>
                    </a:lnTo>
                    <a:lnTo>
                      <a:pt x="70" y="434"/>
                    </a:lnTo>
                    <a:lnTo>
                      <a:pt x="75" y="433"/>
                    </a:lnTo>
                    <a:lnTo>
                      <a:pt x="81" y="433"/>
                    </a:lnTo>
                    <a:lnTo>
                      <a:pt x="89" y="432"/>
                    </a:lnTo>
                    <a:lnTo>
                      <a:pt x="97" y="431"/>
                    </a:lnTo>
                    <a:lnTo>
                      <a:pt x="106" y="429"/>
                    </a:lnTo>
                    <a:lnTo>
                      <a:pt x="115" y="427"/>
                    </a:lnTo>
                    <a:lnTo>
                      <a:pt x="125" y="425"/>
                    </a:lnTo>
                    <a:lnTo>
                      <a:pt x="137" y="422"/>
                    </a:lnTo>
                    <a:lnTo>
                      <a:pt x="131" y="426"/>
                    </a:lnTo>
                    <a:lnTo>
                      <a:pt x="124" y="431"/>
                    </a:lnTo>
                    <a:lnTo>
                      <a:pt x="116" y="437"/>
                    </a:lnTo>
                    <a:lnTo>
                      <a:pt x="109" y="445"/>
                    </a:lnTo>
                    <a:lnTo>
                      <a:pt x="102" y="451"/>
                    </a:lnTo>
                    <a:lnTo>
                      <a:pt x="95" y="459"/>
                    </a:lnTo>
                    <a:lnTo>
                      <a:pt x="92" y="466"/>
                    </a:lnTo>
                    <a:lnTo>
                      <a:pt x="93" y="473"/>
                    </a:lnTo>
                    <a:lnTo>
                      <a:pt x="111" y="464"/>
                    </a:lnTo>
                    <a:lnTo>
                      <a:pt x="130" y="458"/>
                    </a:lnTo>
                    <a:lnTo>
                      <a:pt x="149" y="452"/>
                    </a:lnTo>
                    <a:lnTo>
                      <a:pt x="171" y="448"/>
                    </a:lnTo>
                    <a:lnTo>
                      <a:pt x="190" y="443"/>
                    </a:lnTo>
                    <a:lnTo>
                      <a:pt x="212" y="442"/>
                    </a:lnTo>
                    <a:lnTo>
                      <a:pt x="232" y="439"/>
                    </a:lnTo>
                    <a:lnTo>
                      <a:pt x="254" y="438"/>
                    </a:lnTo>
                    <a:lnTo>
                      <a:pt x="274" y="437"/>
                    </a:lnTo>
                    <a:lnTo>
                      <a:pt x="295" y="436"/>
                    </a:lnTo>
                    <a:lnTo>
                      <a:pt x="316" y="434"/>
                    </a:lnTo>
                    <a:lnTo>
                      <a:pt x="337" y="433"/>
                    </a:lnTo>
                    <a:lnTo>
                      <a:pt x="356" y="431"/>
                    </a:lnTo>
                    <a:lnTo>
                      <a:pt x="375" y="429"/>
                    </a:lnTo>
                    <a:lnTo>
                      <a:pt x="394" y="426"/>
                    </a:lnTo>
                    <a:lnTo>
                      <a:pt x="413" y="422"/>
                    </a:lnTo>
                    <a:lnTo>
                      <a:pt x="426" y="464"/>
                    </a:lnTo>
                    <a:lnTo>
                      <a:pt x="407" y="468"/>
                    </a:lnTo>
                    <a:lnTo>
                      <a:pt x="389" y="471"/>
                    </a:lnTo>
                    <a:lnTo>
                      <a:pt x="370" y="472"/>
                    </a:lnTo>
                    <a:lnTo>
                      <a:pt x="352" y="475"/>
                    </a:lnTo>
                    <a:lnTo>
                      <a:pt x="332" y="475"/>
                    </a:lnTo>
                    <a:lnTo>
                      <a:pt x="311" y="476"/>
                    </a:lnTo>
                    <a:lnTo>
                      <a:pt x="292" y="476"/>
                    </a:lnTo>
                    <a:lnTo>
                      <a:pt x="272" y="477"/>
                    </a:lnTo>
                    <a:lnTo>
                      <a:pt x="252" y="477"/>
                    </a:lnTo>
                    <a:lnTo>
                      <a:pt x="232" y="478"/>
                    </a:lnTo>
                    <a:lnTo>
                      <a:pt x="213" y="479"/>
                    </a:lnTo>
                    <a:lnTo>
                      <a:pt x="193" y="482"/>
                    </a:lnTo>
                    <a:lnTo>
                      <a:pt x="174" y="485"/>
                    </a:lnTo>
                    <a:lnTo>
                      <a:pt x="156" y="490"/>
                    </a:lnTo>
                    <a:lnTo>
                      <a:pt x="138" y="494"/>
                    </a:lnTo>
                    <a:lnTo>
                      <a:pt x="122" y="502"/>
                    </a:lnTo>
                    <a:lnTo>
                      <a:pt x="126" y="520"/>
                    </a:lnTo>
                    <a:lnTo>
                      <a:pt x="197" y="505"/>
                    </a:lnTo>
                    <a:lnTo>
                      <a:pt x="195" y="513"/>
                    </a:lnTo>
                    <a:lnTo>
                      <a:pt x="192" y="522"/>
                    </a:lnTo>
                    <a:lnTo>
                      <a:pt x="190" y="530"/>
                    </a:lnTo>
                    <a:lnTo>
                      <a:pt x="187" y="539"/>
                    </a:lnTo>
                    <a:lnTo>
                      <a:pt x="183" y="546"/>
                    </a:lnTo>
                    <a:lnTo>
                      <a:pt x="180" y="556"/>
                    </a:lnTo>
                    <a:lnTo>
                      <a:pt x="176" y="563"/>
                    </a:lnTo>
                    <a:lnTo>
                      <a:pt x="173" y="572"/>
                    </a:lnTo>
                    <a:lnTo>
                      <a:pt x="167" y="579"/>
                    </a:lnTo>
                    <a:lnTo>
                      <a:pt x="162" y="587"/>
                    </a:lnTo>
                    <a:lnTo>
                      <a:pt x="157" y="595"/>
                    </a:lnTo>
                    <a:lnTo>
                      <a:pt x="154" y="602"/>
                    </a:lnTo>
                    <a:lnTo>
                      <a:pt x="148" y="609"/>
                    </a:lnTo>
                    <a:lnTo>
                      <a:pt x="143" y="617"/>
                    </a:lnTo>
                    <a:lnTo>
                      <a:pt x="138" y="624"/>
                    </a:lnTo>
                    <a:lnTo>
                      <a:pt x="132" y="632"/>
                    </a:lnTo>
                    <a:lnTo>
                      <a:pt x="100" y="644"/>
                    </a:lnTo>
                    <a:lnTo>
                      <a:pt x="64" y="611"/>
                    </a:lnTo>
                    <a:lnTo>
                      <a:pt x="69" y="609"/>
                    </a:lnTo>
                    <a:lnTo>
                      <a:pt x="55" y="586"/>
                    </a:lnTo>
                    <a:lnTo>
                      <a:pt x="45" y="565"/>
                    </a:lnTo>
                    <a:lnTo>
                      <a:pt x="36" y="541"/>
                    </a:lnTo>
                    <a:lnTo>
                      <a:pt x="30" y="520"/>
                    </a:lnTo>
                    <a:lnTo>
                      <a:pt x="23" y="495"/>
                    </a:lnTo>
                    <a:lnTo>
                      <a:pt x="19" y="471"/>
                    </a:lnTo>
                    <a:lnTo>
                      <a:pt x="16" y="447"/>
                    </a:lnTo>
                    <a:lnTo>
                      <a:pt x="14" y="423"/>
                    </a:lnTo>
                    <a:lnTo>
                      <a:pt x="12" y="398"/>
                    </a:lnTo>
                    <a:lnTo>
                      <a:pt x="11" y="374"/>
                    </a:lnTo>
                    <a:lnTo>
                      <a:pt x="9" y="348"/>
                    </a:lnTo>
                    <a:lnTo>
                      <a:pt x="8" y="323"/>
                    </a:lnTo>
                    <a:lnTo>
                      <a:pt x="7" y="299"/>
                    </a:lnTo>
                    <a:lnTo>
                      <a:pt x="5" y="274"/>
                    </a:lnTo>
                    <a:lnTo>
                      <a:pt x="3" y="249"/>
                    </a:lnTo>
                    <a:lnTo>
                      <a:pt x="0" y="227"/>
                    </a:lnTo>
                    <a:lnTo>
                      <a:pt x="10" y="218"/>
                    </a:lnTo>
                    <a:lnTo>
                      <a:pt x="20" y="209"/>
                    </a:lnTo>
                    <a:lnTo>
                      <a:pt x="30" y="199"/>
                    </a:lnTo>
                    <a:lnTo>
                      <a:pt x="39" y="190"/>
                    </a:lnTo>
                    <a:lnTo>
                      <a:pt x="46" y="178"/>
                    </a:lnTo>
                    <a:lnTo>
                      <a:pt x="53" y="167"/>
                    </a:lnTo>
                    <a:lnTo>
                      <a:pt x="60" y="155"/>
                    </a:lnTo>
                    <a:lnTo>
                      <a:pt x="69" y="142"/>
                    </a:lnTo>
                    <a:lnTo>
                      <a:pt x="76" y="129"/>
                    </a:lnTo>
                    <a:lnTo>
                      <a:pt x="82" y="117"/>
                    </a:lnTo>
                    <a:lnTo>
                      <a:pt x="89" y="104"/>
                    </a:lnTo>
                    <a:lnTo>
                      <a:pt x="97" y="92"/>
                    </a:lnTo>
                    <a:lnTo>
                      <a:pt x="105" y="80"/>
                    </a:lnTo>
                    <a:lnTo>
                      <a:pt x="112" y="68"/>
                    </a:lnTo>
                    <a:lnTo>
                      <a:pt x="120" y="56"/>
                    </a:lnTo>
                    <a:lnTo>
                      <a:pt x="130" y="4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19827" name="Freeform 13"/>
              <p:cNvSpPr>
                <a:spLocks noChangeAspect="1"/>
              </p:cNvSpPr>
              <p:nvPr/>
            </p:nvSpPr>
            <p:spPr bwMode="auto">
              <a:xfrm>
                <a:off x="739" y="3461"/>
                <a:ext cx="113" cy="257"/>
              </a:xfrm>
              <a:custGeom>
                <a:avLst/>
                <a:gdLst>
                  <a:gd name="T0" fmla="*/ 0 w 453"/>
                  <a:gd name="T1" fmla="*/ 0 h 1026"/>
                  <a:gd name="T2" fmla="*/ 0 w 453"/>
                  <a:gd name="T3" fmla="*/ 0 h 1026"/>
                  <a:gd name="T4" fmla="*/ 0 w 453"/>
                  <a:gd name="T5" fmla="*/ 0 h 1026"/>
                  <a:gd name="T6" fmla="*/ 0 w 453"/>
                  <a:gd name="T7" fmla="*/ 0 h 1026"/>
                  <a:gd name="T8" fmla="*/ 0 w 453"/>
                  <a:gd name="T9" fmla="*/ 0 h 1026"/>
                  <a:gd name="T10" fmla="*/ 0 w 453"/>
                  <a:gd name="T11" fmla="*/ 0 h 1026"/>
                  <a:gd name="T12" fmla="*/ 0 w 453"/>
                  <a:gd name="T13" fmla="*/ 0 h 1026"/>
                  <a:gd name="T14" fmla="*/ 0 w 453"/>
                  <a:gd name="T15" fmla="*/ 0 h 1026"/>
                  <a:gd name="T16" fmla="*/ 0 w 453"/>
                  <a:gd name="T17" fmla="*/ 0 h 1026"/>
                  <a:gd name="T18" fmla="*/ 0 w 453"/>
                  <a:gd name="T19" fmla="*/ 0 h 1026"/>
                  <a:gd name="T20" fmla="*/ 0 w 453"/>
                  <a:gd name="T21" fmla="*/ 0 h 1026"/>
                  <a:gd name="T22" fmla="*/ 0 w 453"/>
                  <a:gd name="T23" fmla="*/ 0 h 1026"/>
                  <a:gd name="T24" fmla="*/ 0 w 453"/>
                  <a:gd name="T25" fmla="*/ 0 h 1026"/>
                  <a:gd name="T26" fmla="*/ 0 w 453"/>
                  <a:gd name="T27" fmla="*/ 0 h 1026"/>
                  <a:gd name="T28" fmla="*/ 0 w 453"/>
                  <a:gd name="T29" fmla="*/ 0 h 1026"/>
                  <a:gd name="T30" fmla="*/ 0 w 453"/>
                  <a:gd name="T31" fmla="*/ 0 h 1026"/>
                  <a:gd name="T32" fmla="*/ 0 w 453"/>
                  <a:gd name="T33" fmla="*/ 0 h 1026"/>
                  <a:gd name="T34" fmla="*/ 0 w 453"/>
                  <a:gd name="T35" fmla="*/ 0 h 1026"/>
                  <a:gd name="T36" fmla="*/ 0 w 453"/>
                  <a:gd name="T37" fmla="*/ 0 h 1026"/>
                  <a:gd name="T38" fmla="*/ 0 w 453"/>
                  <a:gd name="T39" fmla="*/ 0 h 1026"/>
                  <a:gd name="T40" fmla="*/ 0 w 453"/>
                  <a:gd name="T41" fmla="*/ 0 h 1026"/>
                  <a:gd name="T42" fmla="*/ 0 w 453"/>
                  <a:gd name="T43" fmla="*/ 0 h 1026"/>
                  <a:gd name="T44" fmla="*/ 0 w 453"/>
                  <a:gd name="T45" fmla="*/ 0 h 1026"/>
                  <a:gd name="T46" fmla="*/ 0 w 453"/>
                  <a:gd name="T47" fmla="*/ 0 h 1026"/>
                  <a:gd name="T48" fmla="*/ 0 w 453"/>
                  <a:gd name="T49" fmla="*/ 0 h 1026"/>
                  <a:gd name="T50" fmla="*/ 0 w 453"/>
                  <a:gd name="T51" fmla="*/ 0 h 1026"/>
                  <a:gd name="T52" fmla="*/ 0 w 453"/>
                  <a:gd name="T53" fmla="*/ 0 h 1026"/>
                  <a:gd name="T54" fmla="*/ 0 w 453"/>
                  <a:gd name="T55" fmla="*/ 0 h 1026"/>
                  <a:gd name="T56" fmla="*/ 0 w 453"/>
                  <a:gd name="T57" fmla="*/ 0 h 1026"/>
                  <a:gd name="T58" fmla="*/ 0 w 453"/>
                  <a:gd name="T59" fmla="*/ 0 h 1026"/>
                  <a:gd name="T60" fmla="*/ 0 w 453"/>
                  <a:gd name="T61" fmla="*/ 0 h 1026"/>
                  <a:gd name="T62" fmla="*/ 0 w 453"/>
                  <a:gd name="T63" fmla="*/ 0 h 1026"/>
                  <a:gd name="T64" fmla="*/ 0 w 453"/>
                  <a:gd name="T65" fmla="*/ 0 h 1026"/>
                  <a:gd name="T66" fmla="*/ 0 w 453"/>
                  <a:gd name="T67" fmla="*/ 0 h 1026"/>
                  <a:gd name="T68" fmla="*/ 0 w 453"/>
                  <a:gd name="T69" fmla="*/ 0 h 1026"/>
                  <a:gd name="T70" fmla="*/ 0 w 453"/>
                  <a:gd name="T71" fmla="*/ 0 h 1026"/>
                  <a:gd name="T72" fmla="*/ 0 w 453"/>
                  <a:gd name="T73" fmla="*/ 0 h 1026"/>
                  <a:gd name="T74" fmla="*/ 0 w 453"/>
                  <a:gd name="T75" fmla="*/ 0 h 1026"/>
                  <a:gd name="T76" fmla="*/ 0 w 453"/>
                  <a:gd name="T77" fmla="*/ 0 h 1026"/>
                  <a:gd name="T78" fmla="*/ 0 w 453"/>
                  <a:gd name="T79" fmla="*/ 0 h 1026"/>
                  <a:gd name="T80" fmla="*/ 0 w 453"/>
                  <a:gd name="T81" fmla="*/ 0 h 1026"/>
                  <a:gd name="T82" fmla="*/ 0 w 453"/>
                  <a:gd name="T83" fmla="*/ 0 h 1026"/>
                  <a:gd name="T84" fmla="*/ 0 w 453"/>
                  <a:gd name="T85" fmla="*/ 0 h 1026"/>
                  <a:gd name="T86" fmla="*/ 0 w 453"/>
                  <a:gd name="T87" fmla="*/ 0 h 1026"/>
                  <a:gd name="T88" fmla="*/ 0 w 453"/>
                  <a:gd name="T89" fmla="*/ 0 h 1026"/>
                  <a:gd name="T90" fmla="*/ 0 w 453"/>
                  <a:gd name="T91" fmla="*/ 0 h 1026"/>
                  <a:gd name="T92" fmla="*/ 0 w 453"/>
                  <a:gd name="T93" fmla="*/ 0 h 1026"/>
                  <a:gd name="T94" fmla="*/ 0 w 453"/>
                  <a:gd name="T95" fmla="*/ 0 h 1026"/>
                  <a:gd name="T96" fmla="*/ 0 w 453"/>
                  <a:gd name="T97" fmla="*/ 0 h 1026"/>
                  <a:gd name="T98" fmla="*/ 0 w 453"/>
                  <a:gd name="T99" fmla="*/ 0 h 1026"/>
                  <a:gd name="T100" fmla="*/ 0 w 453"/>
                  <a:gd name="T101" fmla="*/ 0 h 1026"/>
                  <a:gd name="T102" fmla="*/ 0 w 453"/>
                  <a:gd name="T103" fmla="*/ 0 h 1026"/>
                  <a:gd name="T104" fmla="*/ 0 w 453"/>
                  <a:gd name="T105" fmla="*/ 0 h 1026"/>
                  <a:gd name="T106" fmla="*/ 0 w 453"/>
                  <a:gd name="T107" fmla="*/ 0 h 102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53" h="1026">
                    <a:moveTo>
                      <a:pt x="422" y="0"/>
                    </a:moveTo>
                    <a:lnTo>
                      <a:pt x="432" y="54"/>
                    </a:lnTo>
                    <a:lnTo>
                      <a:pt x="442" y="111"/>
                    </a:lnTo>
                    <a:lnTo>
                      <a:pt x="448" y="171"/>
                    </a:lnTo>
                    <a:lnTo>
                      <a:pt x="452" y="235"/>
                    </a:lnTo>
                    <a:lnTo>
                      <a:pt x="453" y="300"/>
                    </a:lnTo>
                    <a:lnTo>
                      <a:pt x="453" y="368"/>
                    </a:lnTo>
                    <a:lnTo>
                      <a:pt x="451" y="434"/>
                    </a:lnTo>
                    <a:lnTo>
                      <a:pt x="449" y="504"/>
                    </a:lnTo>
                    <a:lnTo>
                      <a:pt x="446" y="573"/>
                    </a:lnTo>
                    <a:lnTo>
                      <a:pt x="442" y="642"/>
                    </a:lnTo>
                    <a:lnTo>
                      <a:pt x="436" y="709"/>
                    </a:lnTo>
                    <a:lnTo>
                      <a:pt x="434" y="777"/>
                    </a:lnTo>
                    <a:lnTo>
                      <a:pt x="431" y="842"/>
                    </a:lnTo>
                    <a:lnTo>
                      <a:pt x="430" y="905"/>
                    </a:lnTo>
                    <a:lnTo>
                      <a:pt x="429" y="967"/>
                    </a:lnTo>
                    <a:lnTo>
                      <a:pt x="432" y="1026"/>
                    </a:lnTo>
                    <a:lnTo>
                      <a:pt x="385" y="1022"/>
                    </a:lnTo>
                    <a:lnTo>
                      <a:pt x="385" y="998"/>
                    </a:lnTo>
                    <a:lnTo>
                      <a:pt x="385" y="974"/>
                    </a:lnTo>
                    <a:lnTo>
                      <a:pt x="386" y="950"/>
                    </a:lnTo>
                    <a:lnTo>
                      <a:pt x="387" y="925"/>
                    </a:lnTo>
                    <a:lnTo>
                      <a:pt x="387" y="900"/>
                    </a:lnTo>
                    <a:lnTo>
                      <a:pt x="388" y="876"/>
                    </a:lnTo>
                    <a:lnTo>
                      <a:pt x="389" y="851"/>
                    </a:lnTo>
                    <a:lnTo>
                      <a:pt x="390" y="826"/>
                    </a:lnTo>
                    <a:lnTo>
                      <a:pt x="390" y="801"/>
                    </a:lnTo>
                    <a:lnTo>
                      <a:pt x="390" y="776"/>
                    </a:lnTo>
                    <a:lnTo>
                      <a:pt x="390" y="751"/>
                    </a:lnTo>
                    <a:lnTo>
                      <a:pt x="390" y="726"/>
                    </a:lnTo>
                    <a:lnTo>
                      <a:pt x="390" y="702"/>
                    </a:lnTo>
                    <a:lnTo>
                      <a:pt x="390" y="677"/>
                    </a:lnTo>
                    <a:lnTo>
                      <a:pt x="390" y="655"/>
                    </a:lnTo>
                    <a:lnTo>
                      <a:pt x="390" y="632"/>
                    </a:lnTo>
                    <a:lnTo>
                      <a:pt x="372" y="640"/>
                    </a:lnTo>
                    <a:lnTo>
                      <a:pt x="352" y="648"/>
                    </a:lnTo>
                    <a:lnTo>
                      <a:pt x="333" y="656"/>
                    </a:lnTo>
                    <a:lnTo>
                      <a:pt x="313" y="664"/>
                    </a:lnTo>
                    <a:lnTo>
                      <a:pt x="292" y="669"/>
                    </a:lnTo>
                    <a:lnTo>
                      <a:pt x="273" y="675"/>
                    </a:lnTo>
                    <a:lnTo>
                      <a:pt x="252" y="680"/>
                    </a:lnTo>
                    <a:lnTo>
                      <a:pt x="233" y="684"/>
                    </a:lnTo>
                    <a:lnTo>
                      <a:pt x="212" y="688"/>
                    </a:lnTo>
                    <a:lnTo>
                      <a:pt x="192" y="693"/>
                    </a:lnTo>
                    <a:lnTo>
                      <a:pt x="171" y="697"/>
                    </a:lnTo>
                    <a:lnTo>
                      <a:pt x="150" y="701"/>
                    </a:lnTo>
                    <a:lnTo>
                      <a:pt x="130" y="703"/>
                    </a:lnTo>
                    <a:lnTo>
                      <a:pt x="109" y="707"/>
                    </a:lnTo>
                    <a:lnTo>
                      <a:pt x="89" y="711"/>
                    </a:lnTo>
                    <a:lnTo>
                      <a:pt x="69" y="715"/>
                    </a:lnTo>
                    <a:lnTo>
                      <a:pt x="58" y="673"/>
                    </a:lnTo>
                    <a:lnTo>
                      <a:pt x="74" y="670"/>
                    </a:lnTo>
                    <a:lnTo>
                      <a:pt x="91" y="668"/>
                    </a:lnTo>
                    <a:lnTo>
                      <a:pt x="108" y="665"/>
                    </a:lnTo>
                    <a:lnTo>
                      <a:pt x="125" y="663"/>
                    </a:lnTo>
                    <a:lnTo>
                      <a:pt x="142" y="660"/>
                    </a:lnTo>
                    <a:lnTo>
                      <a:pt x="159" y="657"/>
                    </a:lnTo>
                    <a:lnTo>
                      <a:pt x="176" y="653"/>
                    </a:lnTo>
                    <a:lnTo>
                      <a:pt x="194" y="650"/>
                    </a:lnTo>
                    <a:lnTo>
                      <a:pt x="210" y="645"/>
                    </a:lnTo>
                    <a:lnTo>
                      <a:pt x="227" y="641"/>
                    </a:lnTo>
                    <a:lnTo>
                      <a:pt x="243" y="636"/>
                    </a:lnTo>
                    <a:lnTo>
                      <a:pt x="260" y="631"/>
                    </a:lnTo>
                    <a:lnTo>
                      <a:pt x="275" y="625"/>
                    </a:lnTo>
                    <a:lnTo>
                      <a:pt x="291" y="619"/>
                    </a:lnTo>
                    <a:lnTo>
                      <a:pt x="308" y="611"/>
                    </a:lnTo>
                    <a:lnTo>
                      <a:pt x="324" y="604"/>
                    </a:lnTo>
                    <a:lnTo>
                      <a:pt x="324" y="591"/>
                    </a:lnTo>
                    <a:lnTo>
                      <a:pt x="310" y="594"/>
                    </a:lnTo>
                    <a:lnTo>
                      <a:pt x="296" y="598"/>
                    </a:lnTo>
                    <a:lnTo>
                      <a:pt x="282" y="601"/>
                    </a:lnTo>
                    <a:lnTo>
                      <a:pt x="268" y="604"/>
                    </a:lnTo>
                    <a:lnTo>
                      <a:pt x="252" y="606"/>
                    </a:lnTo>
                    <a:lnTo>
                      <a:pt x="238" y="608"/>
                    </a:lnTo>
                    <a:lnTo>
                      <a:pt x="224" y="610"/>
                    </a:lnTo>
                    <a:lnTo>
                      <a:pt x="209" y="612"/>
                    </a:lnTo>
                    <a:lnTo>
                      <a:pt x="194" y="612"/>
                    </a:lnTo>
                    <a:lnTo>
                      <a:pt x="179" y="613"/>
                    </a:lnTo>
                    <a:lnTo>
                      <a:pt x="164" y="613"/>
                    </a:lnTo>
                    <a:lnTo>
                      <a:pt x="150" y="614"/>
                    </a:lnTo>
                    <a:lnTo>
                      <a:pt x="135" y="614"/>
                    </a:lnTo>
                    <a:lnTo>
                      <a:pt x="121" y="614"/>
                    </a:lnTo>
                    <a:lnTo>
                      <a:pt x="107" y="614"/>
                    </a:lnTo>
                    <a:lnTo>
                      <a:pt x="94" y="615"/>
                    </a:lnTo>
                    <a:lnTo>
                      <a:pt x="108" y="610"/>
                    </a:lnTo>
                    <a:lnTo>
                      <a:pt x="124" y="605"/>
                    </a:lnTo>
                    <a:lnTo>
                      <a:pt x="139" y="600"/>
                    </a:lnTo>
                    <a:lnTo>
                      <a:pt x="155" y="596"/>
                    </a:lnTo>
                    <a:lnTo>
                      <a:pt x="170" y="591"/>
                    </a:lnTo>
                    <a:lnTo>
                      <a:pt x="184" y="586"/>
                    </a:lnTo>
                    <a:lnTo>
                      <a:pt x="201" y="580"/>
                    </a:lnTo>
                    <a:lnTo>
                      <a:pt x="216" y="575"/>
                    </a:lnTo>
                    <a:lnTo>
                      <a:pt x="232" y="569"/>
                    </a:lnTo>
                    <a:lnTo>
                      <a:pt x="246" y="564"/>
                    </a:lnTo>
                    <a:lnTo>
                      <a:pt x="262" y="558"/>
                    </a:lnTo>
                    <a:lnTo>
                      <a:pt x="277" y="552"/>
                    </a:lnTo>
                    <a:lnTo>
                      <a:pt x="291" y="546"/>
                    </a:lnTo>
                    <a:lnTo>
                      <a:pt x="307" y="538"/>
                    </a:lnTo>
                    <a:lnTo>
                      <a:pt x="321" y="532"/>
                    </a:lnTo>
                    <a:lnTo>
                      <a:pt x="337" y="526"/>
                    </a:lnTo>
                    <a:lnTo>
                      <a:pt x="347" y="498"/>
                    </a:lnTo>
                    <a:lnTo>
                      <a:pt x="344" y="498"/>
                    </a:lnTo>
                    <a:lnTo>
                      <a:pt x="338" y="500"/>
                    </a:lnTo>
                    <a:lnTo>
                      <a:pt x="326" y="503"/>
                    </a:lnTo>
                    <a:lnTo>
                      <a:pt x="313" y="509"/>
                    </a:lnTo>
                    <a:lnTo>
                      <a:pt x="297" y="514"/>
                    </a:lnTo>
                    <a:lnTo>
                      <a:pt x="279" y="519"/>
                    </a:lnTo>
                    <a:lnTo>
                      <a:pt x="257" y="525"/>
                    </a:lnTo>
                    <a:lnTo>
                      <a:pt x="237" y="531"/>
                    </a:lnTo>
                    <a:lnTo>
                      <a:pt x="214" y="536"/>
                    </a:lnTo>
                    <a:lnTo>
                      <a:pt x="194" y="542"/>
                    </a:lnTo>
                    <a:lnTo>
                      <a:pt x="172" y="548"/>
                    </a:lnTo>
                    <a:lnTo>
                      <a:pt x="152" y="552"/>
                    </a:lnTo>
                    <a:lnTo>
                      <a:pt x="133" y="554"/>
                    </a:lnTo>
                    <a:lnTo>
                      <a:pt x="117" y="556"/>
                    </a:lnTo>
                    <a:lnTo>
                      <a:pt x="101" y="556"/>
                    </a:lnTo>
                    <a:lnTo>
                      <a:pt x="91" y="555"/>
                    </a:lnTo>
                    <a:lnTo>
                      <a:pt x="108" y="548"/>
                    </a:lnTo>
                    <a:lnTo>
                      <a:pt x="125" y="542"/>
                    </a:lnTo>
                    <a:lnTo>
                      <a:pt x="142" y="536"/>
                    </a:lnTo>
                    <a:lnTo>
                      <a:pt x="160" y="530"/>
                    </a:lnTo>
                    <a:lnTo>
                      <a:pt x="176" y="524"/>
                    </a:lnTo>
                    <a:lnTo>
                      <a:pt x="194" y="518"/>
                    </a:lnTo>
                    <a:lnTo>
                      <a:pt x="210" y="511"/>
                    </a:lnTo>
                    <a:lnTo>
                      <a:pt x="228" y="504"/>
                    </a:lnTo>
                    <a:lnTo>
                      <a:pt x="244" y="496"/>
                    </a:lnTo>
                    <a:lnTo>
                      <a:pt x="261" y="488"/>
                    </a:lnTo>
                    <a:lnTo>
                      <a:pt x="276" y="480"/>
                    </a:lnTo>
                    <a:lnTo>
                      <a:pt x="292" y="473"/>
                    </a:lnTo>
                    <a:lnTo>
                      <a:pt x="308" y="463"/>
                    </a:lnTo>
                    <a:lnTo>
                      <a:pt x="323" y="454"/>
                    </a:lnTo>
                    <a:lnTo>
                      <a:pt x="339" y="445"/>
                    </a:lnTo>
                    <a:lnTo>
                      <a:pt x="355" y="437"/>
                    </a:lnTo>
                    <a:lnTo>
                      <a:pt x="355" y="419"/>
                    </a:lnTo>
                    <a:lnTo>
                      <a:pt x="343" y="424"/>
                    </a:lnTo>
                    <a:lnTo>
                      <a:pt x="329" y="430"/>
                    </a:lnTo>
                    <a:lnTo>
                      <a:pt x="317" y="436"/>
                    </a:lnTo>
                    <a:lnTo>
                      <a:pt x="305" y="441"/>
                    </a:lnTo>
                    <a:lnTo>
                      <a:pt x="291" y="445"/>
                    </a:lnTo>
                    <a:lnTo>
                      <a:pt x="279" y="449"/>
                    </a:lnTo>
                    <a:lnTo>
                      <a:pt x="267" y="453"/>
                    </a:lnTo>
                    <a:lnTo>
                      <a:pt x="254" y="458"/>
                    </a:lnTo>
                    <a:lnTo>
                      <a:pt x="241" y="461"/>
                    </a:lnTo>
                    <a:lnTo>
                      <a:pt x="228" y="465"/>
                    </a:lnTo>
                    <a:lnTo>
                      <a:pt x="214" y="467"/>
                    </a:lnTo>
                    <a:lnTo>
                      <a:pt x="202" y="470"/>
                    </a:lnTo>
                    <a:lnTo>
                      <a:pt x="190" y="474"/>
                    </a:lnTo>
                    <a:lnTo>
                      <a:pt x="176" y="476"/>
                    </a:lnTo>
                    <a:lnTo>
                      <a:pt x="163" y="478"/>
                    </a:lnTo>
                    <a:lnTo>
                      <a:pt x="150" y="480"/>
                    </a:lnTo>
                    <a:lnTo>
                      <a:pt x="353" y="372"/>
                    </a:lnTo>
                    <a:lnTo>
                      <a:pt x="355" y="359"/>
                    </a:lnTo>
                    <a:lnTo>
                      <a:pt x="338" y="364"/>
                    </a:lnTo>
                    <a:lnTo>
                      <a:pt x="321" y="368"/>
                    </a:lnTo>
                    <a:lnTo>
                      <a:pt x="305" y="372"/>
                    </a:lnTo>
                    <a:lnTo>
                      <a:pt x="288" y="377"/>
                    </a:lnTo>
                    <a:lnTo>
                      <a:pt x="271" y="381"/>
                    </a:lnTo>
                    <a:lnTo>
                      <a:pt x="255" y="385"/>
                    </a:lnTo>
                    <a:lnTo>
                      <a:pt x="238" y="389"/>
                    </a:lnTo>
                    <a:lnTo>
                      <a:pt x="222" y="393"/>
                    </a:lnTo>
                    <a:lnTo>
                      <a:pt x="205" y="397"/>
                    </a:lnTo>
                    <a:lnTo>
                      <a:pt x="189" y="401"/>
                    </a:lnTo>
                    <a:lnTo>
                      <a:pt x="172" y="404"/>
                    </a:lnTo>
                    <a:lnTo>
                      <a:pt x="155" y="407"/>
                    </a:lnTo>
                    <a:lnTo>
                      <a:pt x="138" y="410"/>
                    </a:lnTo>
                    <a:lnTo>
                      <a:pt x="121" y="412"/>
                    </a:lnTo>
                    <a:lnTo>
                      <a:pt x="103" y="414"/>
                    </a:lnTo>
                    <a:lnTo>
                      <a:pt x="87" y="418"/>
                    </a:lnTo>
                    <a:lnTo>
                      <a:pt x="102" y="409"/>
                    </a:lnTo>
                    <a:lnTo>
                      <a:pt x="119" y="402"/>
                    </a:lnTo>
                    <a:lnTo>
                      <a:pt x="134" y="394"/>
                    </a:lnTo>
                    <a:lnTo>
                      <a:pt x="152" y="388"/>
                    </a:lnTo>
                    <a:lnTo>
                      <a:pt x="168" y="380"/>
                    </a:lnTo>
                    <a:lnTo>
                      <a:pt x="184" y="375"/>
                    </a:lnTo>
                    <a:lnTo>
                      <a:pt x="201" y="369"/>
                    </a:lnTo>
                    <a:lnTo>
                      <a:pt x="218" y="363"/>
                    </a:lnTo>
                    <a:lnTo>
                      <a:pt x="234" y="356"/>
                    </a:lnTo>
                    <a:lnTo>
                      <a:pt x="250" y="350"/>
                    </a:lnTo>
                    <a:lnTo>
                      <a:pt x="267" y="343"/>
                    </a:lnTo>
                    <a:lnTo>
                      <a:pt x="283" y="337"/>
                    </a:lnTo>
                    <a:lnTo>
                      <a:pt x="300" y="329"/>
                    </a:lnTo>
                    <a:lnTo>
                      <a:pt x="315" y="320"/>
                    </a:lnTo>
                    <a:lnTo>
                      <a:pt x="331" y="312"/>
                    </a:lnTo>
                    <a:lnTo>
                      <a:pt x="347" y="303"/>
                    </a:lnTo>
                    <a:lnTo>
                      <a:pt x="345" y="291"/>
                    </a:lnTo>
                    <a:lnTo>
                      <a:pt x="329" y="296"/>
                    </a:lnTo>
                    <a:lnTo>
                      <a:pt x="314" y="301"/>
                    </a:lnTo>
                    <a:lnTo>
                      <a:pt x="300" y="306"/>
                    </a:lnTo>
                    <a:lnTo>
                      <a:pt x="284" y="311"/>
                    </a:lnTo>
                    <a:lnTo>
                      <a:pt x="269" y="315"/>
                    </a:lnTo>
                    <a:lnTo>
                      <a:pt x="252" y="320"/>
                    </a:lnTo>
                    <a:lnTo>
                      <a:pt x="237" y="324"/>
                    </a:lnTo>
                    <a:lnTo>
                      <a:pt x="222" y="329"/>
                    </a:lnTo>
                    <a:lnTo>
                      <a:pt x="206" y="333"/>
                    </a:lnTo>
                    <a:lnTo>
                      <a:pt x="190" y="336"/>
                    </a:lnTo>
                    <a:lnTo>
                      <a:pt x="173" y="339"/>
                    </a:lnTo>
                    <a:lnTo>
                      <a:pt x="159" y="342"/>
                    </a:lnTo>
                    <a:lnTo>
                      <a:pt x="142" y="345"/>
                    </a:lnTo>
                    <a:lnTo>
                      <a:pt x="126" y="347"/>
                    </a:lnTo>
                    <a:lnTo>
                      <a:pt x="110" y="349"/>
                    </a:lnTo>
                    <a:lnTo>
                      <a:pt x="95" y="351"/>
                    </a:lnTo>
                    <a:lnTo>
                      <a:pt x="253" y="277"/>
                    </a:lnTo>
                    <a:lnTo>
                      <a:pt x="249" y="264"/>
                    </a:lnTo>
                    <a:lnTo>
                      <a:pt x="237" y="267"/>
                    </a:lnTo>
                    <a:lnTo>
                      <a:pt x="226" y="271"/>
                    </a:lnTo>
                    <a:lnTo>
                      <a:pt x="214" y="275"/>
                    </a:lnTo>
                    <a:lnTo>
                      <a:pt x="202" y="279"/>
                    </a:lnTo>
                    <a:lnTo>
                      <a:pt x="190" y="282"/>
                    </a:lnTo>
                    <a:lnTo>
                      <a:pt x="178" y="286"/>
                    </a:lnTo>
                    <a:lnTo>
                      <a:pt x="166" y="291"/>
                    </a:lnTo>
                    <a:lnTo>
                      <a:pt x="155" y="295"/>
                    </a:lnTo>
                    <a:lnTo>
                      <a:pt x="142" y="299"/>
                    </a:lnTo>
                    <a:lnTo>
                      <a:pt x="129" y="302"/>
                    </a:lnTo>
                    <a:lnTo>
                      <a:pt x="117" y="304"/>
                    </a:lnTo>
                    <a:lnTo>
                      <a:pt x="105" y="307"/>
                    </a:lnTo>
                    <a:lnTo>
                      <a:pt x="93" y="309"/>
                    </a:lnTo>
                    <a:lnTo>
                      <a:pt x="82" y="312"/>
                    </a:lnTo>
                    <a:lnTo>
                      <a:pt x="69" y="313"/>
                    </a:lnTo>
                    <a:lnTo>
                      <a:pt x="58" y="315"/>
                    </a:lnTo>
                    <a:lnTo>
                      <a:pt x="94" y="274"/>
                    </a:lnTo>
                    <a:lnTo>
                      <a:pt x="89" y="276"/>
                    </a:lnTo>
                    <a:lnTo>
                      <a:pt x="84" y="277"/>
                    </a:lnTo>
                    <a:lnTo>
                      <a:pt x="78" y="279"/>
                    </a:lnTo>
                    <a:lnTo>
                      <a:pt x="74" y="281"/>
                    </a:lnTo>
                    <a:lnTo>
                      <a:pt x="69" y="282"/>
                    </a:lnTo>
                    <a:lnTo>
                      <a:pt x="65" y="284"/>
                    </a:lnTo>
                    <a:lnTo>
                      <a:pt x="60" y="285"/>
                    </a:lnTo>
                    <a:lnTo>
                      <a:pt x="56" y="287"/>
                    </a:lnTo>
                    <a:lnTo>
                      <a:pt x="51" y="288"/>
                    </a:lnTo>
                    <a:lnTo>
                      <a:pt x="46" y="290"/>
                    </a:lnTo>
                    <a:lnTo>
                      <a:pt x="40" y="290"/>
                    </a:lnTo>
                    <a:lnTo>
                      <a:pt x="35" y="292"/>
                    </a:lnTo>
                    <a:lnTo>
                      <a:pt x="31" y="292"/>
                    </a:lnTo>
                    <a:lnTo>
                      <a:pt x="26" y="293"/>
                    </a:lnTo>
                    <a:lnTo>
                      <a:pt x="21" y="293"/>
                    </a:lnTo>
                    <a:lnTo>
                      <a:pt x="17" y="294"/>
                    </a:lnTo>
                    <a:lnTo>
                      <a:pt x="0" y="247"/>
                    </a:lnTo>
                    <a:lnTo>
                      <a:pt x="5" y="247"/>
                    </a:lnTo>
                    <a:lnTo>
                      <a:pt x="18" y="246"/>
                    </a:lnTo>
                    <a:lnTo>
                      <a:pt x="35" y="243"/>
                    </a:lnTo>
                    <a:lnTo>
                      <a:pt x="59" y="238"/>
                    </a:lnTo>
                    <a:lnTo>
                      <a:pt x="86" y="230"/>
                    </a:lnTo>
                    <a:lnTo>
                      <a:pt x="115" y="224"/>
                    </a:lnTo>
                    <a:lnTo>
                      <a:pt x="146" y="214"/>
                    </a:lnTo>
                    <a:lnTo>
                      <a:pt x="180" y="206"/>
                    </a:lnTo>
                    <a:lnTo>
                      <a:pt x="214" y="196"/>
                    </a:lnTo>
                    <a:lnTo>
                      <a:pt x="247" y="186"/>
                    </a:lnTo>
                    <a:lnTo>
                      <a:pt x="279" y="175"/>
                    </a:lnTo>
                    <a:lnTo>
                      <a:pt x="309" y="166"/>
                    </a:lnTo>
                    <a:lnTo>
                      <a:pt x="336" y="156"/>
                    </a:lnTo>
                    <a:lnTo>
                      <a:pt x="360" y="148"/>
                    </a:lnTo>
                    <a:lnTo>
                      <a:pt x="379" y="139"/>
                    </a:lnTo>
                    <a:lnTo>
                      <a:pt x="393" y="135"/>
                    </a:lnTo>
                    <a:lnTo>
                      <a:pt x="393" y="130"/>
                    </a:lnTo>
                    <a:lnTo>
                      <a:pt x="393" y="124"/>
                    </a:lnTo>
                    <a:lnTo>
                      <a:pt x="394" y="117"/>
                    </a:lnTo>
                    <a:lnTo>
                      <a:pt x="396" y="108"/>
                    </a:lnTo>
                    <a:lnTo>
                      <a:pt x="398" y="97"/>
                    </a:lnTo>
                    <a:lnTo>
                      <a:pt x="399" y="86"/>
                    </a:lnTo>
                    <a:lnTo>
                      <a:pt x="403" y="75"/>
                    </a:lnTo>
                    <a:lnTo>
                      <a:pt x="405" y="62"/>
                    </a:lnTo>
                    <a:lnTo>
                      <a:pt x="407" y="50"/>
                    </a:lnTo>
                    <a:lnTo>
                      <a:pt x="409" y="40"/>
                    </a:lnTo>
                    <a:lnTo>
                      <a:pt x="411" y="28"/>
                    </a:lnTo>
                    <a:lnTo>
                      <a:pt x="414" y="20"/>
                    </a:lnTo>
                    <a:lnTo>
                      <a:pt x="415" y="11"/>
                    </a:lnTo>
                    <a:lnTo>
                      <a:pt x="418" y="5"/>
                    </a:lnTo>
                    <a:lnTo>
                      <a:pt x="419" y="1"/>
                    </a:lnTo>
                    <a:lnTo>
                      <a:pt x="4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19828" name="Freeform 14"/>
              <p:cNvSpPr>
                <a:spLocks noChangeAspect="1"/>
              </p:cNvSpPr>
              <p:nvPr/>
            </p:nvSpPr>
            <p:spPr bwMode="auto">
              <a:xfrm>
                <a:off x="576" y="3576"/>
                <a:ext cx="109" cy="119"/>
              </a:xfrm>
              <a:custGeom>
                <a:avLst/>
                <a:gdLst>
                  <a:gd name="T0" fmla="*/ 0 w 435"/>
                  <a:gd name="T1" fmla="*/ 0 h 475"/>
                  <a:gd name="T2" fmla="*/ 0 w 435"/>
                  <a:gd name="T3" fmla="*/ 0 h 475"/>
                  <a:gd name="T4" fmla="*/ 0 w 435"/>
                  <a:gd name="T5" fmla="*/ 0 h 475"/>
                  <a:gd name="T6" fmla="*/ 0 w 435"/>
                  <a:gd name="T7" fmla="*/ 0 h 475"/>
                  <a:gd name="T8" fmla="*/ 0 w 435"/>
                  <a:gd name="T9" fmla="*/ 0 h 475"/>
                  <a:gd name="T10" fmla="*/ 0 w 435"/>
                  <a:gd name="T11" fmla="*/ 0 h 475"/>
                  <a:gd name="T12" fmla="*/ 0 w 435"/>
                  <a:gd name="T13" fmla="*/ 0 h 475"/>
                  <a:gd name="T14" fmla="*/ 0 w 435"/>
                  <a:gd name="T15" fmla="*/ 0 h 475"/>
                  <a:gd name="T16" fmla="*/ 0 w 435"/>
                  <a:gd name="T17" fmla="*/ 0 h 475"/>
                  <a:gd name="T18" fmla="*/ 0 w 435"/>
                  <a:gd name="T19" fmla="*/ 0 h 475"/>
                  <a:gd name="T20" fmla="*/ 0 w 435"/>
                  <a:gd name="T21" fmla="*/ 0 h 475"/>
                  <a:gd name="T22" fmla="*/ 0 w 435"/>
                  <a:gd name="T23" fmla="*/ 0 h 475"/>
                  <a:gd name="T24" fmla="*/ 0 w 435"/>
                  <a:gd name="T25" fmla="*/ 0 h 475"/>
                  <a:gd name="T26" fmla="*/ 0 w 435"/>
                  <a:gd name="T27" fmla="*/ 0 h 475"/>
                  <a:gd name="T28" fmla="*/ 0 w 435"/>
                  <a:gd name="T29" fmla="*/ 0 h 475"/>
                  <a:gd name="T30" fmla="*/ 0 w 435"/>
                  <a:gd name="T31" fmla="*/ 0 h 475"/>
                  <a:gd name="T32" fmla="*/ 0 w 435"/>
                  <a:gd name="T33" fmla="*/ 0 h 475"/>
                  <a:gd name="T34" fmla="*/ 0 w 435"/>
                  <a:gd name="T35" fmla="*/ 0 h 475"/>
                  <a:gd name="T36" fmla="*/ 0 w 435"/>
                  <a:gd name="T37" fmla="*/ 0 h 475"/>
                  <a:gd name="T38" fmla="*/ 0 w 435"/>
                  <a:gd name="T39" fmla="*/ 0 h 475"/>
                  <a:gd name="T40" fmla="*/ 0 w 435"/>
                  <a:gd name="T41" fmla="*/ 0 h 475"/>
                  <a:gd name="T42" fmla="*/ 0 w 435"/>
                  <a:gd name="T43" fmla="*/ 0 h 475"/>
                  <a:gd name="T44" fmla="*/ 0 w 435"/>
                  <a:gd name="T45" fmla="*/ 0 h 475"/>
                  <a:gd name="T46" fmla="*/ 0 w 435"/>
                  <a:gd name="T47" fmla="*/ 0 h 475"/>
                  <a:gd name="T48" fmla="*/ 0 w 435"/>
                  <a:gd name="T49" fmla="*/ 0 h 475"/>
                  <a:gd name="T50" fmla="*/ 0 w 435"/>
                  <a:gd name="T51" fmla="*/ 0 h 475"/>
                  <a:gd name="T52" fmla="*/ 0 w 435"/>
                  <a:gd name="T53" fmla="*/ 0 h 475"/>
                  <a:gd name="T54" fmla="*/ 0 w 435"/>
                  <a:gd name="T55" fmla="*/ 0 h 475"/>
                  <a:gd name="T56" fmla="*/ 0 w 435"/>
                  <a:gd name="T57" fmla="*/ 0 h 475"/>
                  <a:gd name="T58" fmla="*/ 0 w 435"/>
                  <a:gd name="T59" fmla="*/ 0 h 475"/>
                  <a:gd name="T60" fmla="*/ 0 w 435"/>
                  <a:gd name="T61" fmla="*/ 0 h 475"/>
                  <a:gd name="T62" fmla="*/ 0 w 435"/>
                  <a:gd name="T63" fmla="*/ 0 h 475"/>
                  <a:gd name="T64" fmla="*/ 0 w 435"/>
                  <a:gd name="T65" fmla="*/ 0 h 475"/>
                  <a:gd name="T66" fmla="*/ 0 w 435"/>
                  <a:gd name="T67" fmla="*/ 0 h 475"/>
                  <a:gd name="T68" fmla="*/ 0 w 435"/>
                  <a:gd name="T69" fmla="*/ 0 h 475"/>
                  <a:gd name="T70" fmla="*/ 0 w 435"/>
                  <a:gd name="T71" fmla="*/ 0 h 475"/>
                  <a:gd name="T72" fmla="*/ 0 w 435"/>
                  <a:gd name="T73" fmla="*/ 0 h 475"/>
                  <a:gd name="T74" fmla="*/ 0 w 435"/>
                  <a:gd name="T75" fmla="*/ 0 h 475"/>
                  <a:gd name="T76" fmla="*/ 0 w 435"/>
                  <a:gd name="T77" fmla="*/ 0 h 475"/>
                  <a:gd name="T78" fmla="*/ 0 w 435"/>
                  <a:gd name="T79" fmla="*/ 0 h 475"/>
                  <a:gd name="T80" fmla="*/ 0 w 435"/>
                  <a:gd name="T81" fmla="*/ 0 h 475"/>
                  <a:gd name="T82" fmla="*/ 0 w 435"/>
                  <a:gd name="T83" fmla="*/ 0 h 475"/>
                  <a:gd name="T84" fmla="*/ 0 w 435"/>
                  <a:gd name="T85" fmla="*/ 0 h 475"/>
                  <a:gd name="T86" fmla="*/ 0 w 435"/>
                  <a:gd name="T87" fmla="*/ 0 h 475"/>
                  <a:gd name="T88" fmla="*/ 0 w 435"/>
                  <a:gd name="T89" fmla="*/ 0 h 475"/>
                  <a:gd name="T90" fmla="*/ 0 w 435"/>
                  <a:gd name="T91" fmla="*/ 0 h 475"/>
                  <a:gd name="T92" fmla="*/ 0 w 435"/>
                  <a:gd name="T93" fmla="*/ 0 h 475"/>
                  <a:gd name="T94" fmla="*/ 0 w 435"/>
                  <a:gd name="T95" fmla="*/ 0 h 475"/>
                  <a:gd name="T96" fmla="*/ 0 w 435"/>
                  <a:gd name="T97" fmla="*/ 0 h 475"/>
                  <a:gd name="T98" fmla="*/ 0 w 435"/>
                  <a:gd name="T99" fmla="*/ 0 h 475"/>
                  <a:gd name="T100" fmla="*/ 0 w 435"/>
                  <a:gd name="T101" fmla="*/ 0 h 475"/>
                  <a:gd name="T102" fmla="*/ 0 w 435"/>
                  <a:gd name="T103" fmla="*/ 0 h 475"/>
                  <a:gd name="T104" fmla="*/ 0 w 435"/>
                  <a:gd name="T105" fmla="*/ 0 h 475"/>
                  <a:gd name="T106" fmla="*/ 0 w 435"/>
                  <a:gd name="T107" fmla="*/ 0 h 475"/>
                  <a:gd name="T108" fmla="*/ 0 w 435"/>
                  <a:gd name="T109" fmla="*/ 0 h 475"/>
                  <a:gd name="T110" fmla="*/ 0 w 435"/>
                  <a:gd name="T111" fmla="*/ 0 h 475"/>
                  <a:gd name="T112" fmla="*/ 0 w 435"/>
                  <a:gd name="T113" fmla="*/ 0 h 475"/>
                  <a:gd name="T114" fmla="*/ 0 w 435"/>
                  <a:gd name="T115" fmla="*/ 0 h 475"/>
                  <a:gd name="T116" fmla="*/ 0 w 435"/>
                  <a:gd name="T117" fmla="*/ 0 h 475"/>
                  <a:gd name="T118" fmla="*/ 0 w 435"/>
                  <a:gd name="T119" fmla="*/ 0 h 475"/>
                  <a:gd name="T120" fmla="*/ 0 w 435"/>
                  <a:gd name="T121" fmla="*/ 0 h 47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435" h="475">
                    <a:moveTo>
                      <a:pt x="332" y="0"/>
                    </a:moveTo>
                    <a:lnTo>
                      <a:pt x="337" y="56"/>
                    </a:lnTo>
                    <a:lnTo>
                      <a:pt x="209" y="140"/>
                    </a:lnTo>
                    <a:lnTo>
                      <a:pt x="241" y="136"/>
                    </a:lnTo>
                    <a:lnTo>
                      <a:pt x="139" y="196"/>
                    </a:lnTo>
                    <a:lnTo>
                      <a:pt x="144" y="194"/>
                    </a:lnTo>
                    <a:lnTo>
                      <a:pt x="151" y="194"/>
                    </a:lnTo>
                    <a:lnTo>
                      <a:pt x="157" y="193"/>
                    </a:lnTo>
                    <a:lnTo>
                      <a:pt x="164" y="192"/>
                    </a:lnTo>
                    <a:lnTo>
                      <a:pt x="170" y="191"/>
                    </a:lnTo>
                    <a:lnTo>
                      <a:pt x="176" y="189"/>
                    </a:lnTo>
                    <a:lnTo>
                      <a:pt x="183" y="187"/>
                    </a:lnTo>
                    <a:lnTo>
                      <a:pt x="189" y="187"/>
                    </a:lnTo>
                    <a:lnTo>
                      <a:pt x="195" y="184"/>
                    </a:lnTo>
                    <a:lnTo>
                      <a:pt x="202" y="183"/>
                    </a:lnTo>
                    <a:lnTo>
                      <a:pt x="208" y="182"/>
                    </a:lnTo>
                    <a:lnTo>
                      <a:pt x="214" y="181"/>
                    </a:lnTo>
                    <a:lnTo>
                      <a:pt x="220" y="180"/>
                    </a:lnTo>
                    <a:lnTo>
                      <a:pt x="226" y="179"/>
                    </a:lnTo>
                    <a:lnTo>
                      <a:pt x="234" y="179"/>
                    </a:lnTo>
                    <a:lnTo>
                      <a:pt x="241" y="181"/>
                    </a:lnTo>
                    <a:lnTo>
                      <a:pt x="238" y="181"/>
                    </a:lnTo>
                    <a:lnTo>
                      <a:pt x="234" y="183"/>
                    </a:lnTo>
                    <a:lnTo>
                      <a:pt x="229" y="185"/>
                    </a:lnTo>
                    <a:lnTo>
                      <a:pt x="224" y="187"/>
                    </a:lnTo>
                    <a:lnTo>
                      <a:pt x="217" y="190"/>
                    </a:lnTo>
                    <a:lnTo>
                      <a:pt x="212" y="193"/>
                    </a:lnTo>
                    <a:lnTo>
                      <a:pt x="205" y="197"/>
                    </a:lnTo>
                    <a:lnTo>
                      <a:pt x="200" y="201"/>
                    </a:lnTo>
                    <a:lnTo>
                      <a:pt x="191" y="204"/>
                    </a:lnTo>
                    <a:lnTo>
                      <a:pt x="187" y="208"/>
                    </a:lnTo>
                    <a:lnTo>
                      <a:pt x="182" y="211"/>
                    </a:lnTo>
                    <a:lnTo>
                      <a:pt x="179" y="215"/>
                    </a:lnTo>
                    <a:lnTo>
                      <a:pt x="174" y="221"/>
                    </a:lnTo>
                    <a:lnTo>
                      <a:pt x="178" y="228"/>
                    </a:lnTo>
                    <a:lnTo>
                      <a:pt x="284" y="208"/>
                    </a:lnTo>
                    <a:lnTo>
                      <a:pt x="225" y="257"/>
                    </a:lnTo>
                    <a:lnTo>
                      <a:pt x="292" y="260"/>
                    </a:lnTo>
                    <a:lnTo>
                      <a:pt x="225" y="301"/>
                    </a:lnTo>
                    <a:lnTo>
                      <a:pt x="222" y="306"/>
                    </a:lnTo>
                    <a:lnTo>
                      <a:pt x="219" y="312"/>
                    </a:lnTo>
                    <a:lnTo>
                      <a:pt x="217" y="319"/>
                    </a:lnTo>
                    <a:lnTo>
                      <a:pt x="217" y="326"/>
                    </a:lnTo>
                    <a:lnTo>
                      <a:pt x="274" y="332"/>
                    </a:lnTo>
                    <a:lnTo>
                      <a:pt x="262" y="336"/>
                    </a:lnTo>
                    <a:lnTo>
                      <a:pt x="251" y="342"/>
                    </a:lnTo>
                    <a:lnTo>
                      <a:pt x="240" y="346"/>
                    </a:lnTo>
                    <a:lnTo>
                      <a:pt x="229" y="350"/>
                    </a:lnTo>
                    <a:lnTo>
                      <a:pt x="217" y="353"/>
                    </a:lnTo>
                    <a:lnTo>
                      <a:pt x="205" y="356"/>
                    </a:lnTo>
                    <a:lnTo>
                      <a:pt x="193" y="359"/>
                    </a:lnTo>
                    <a:lnTo>
                      <a:pt x="182" y="363"/>
                    </a:lnTo>
                    <a:lnTo>
                      <a:pt x="170" y="366"/>
                    </a:lnTo>
                    <a:lnTo>
                      <a:pt x="157" y="370"/>
                    </a:lnTo>
                    <a:lnTo>
                      <a:pt x="146" y="374"/>
                    </a:lnTo>
                    <a:lnTo>
                      <a:pt x="136" y="381"/>
                    </a:lnTo>
                    <a:lnTo>
                      <a:pt x="123" y="385"/>
                    </a:lnTo>
                    <a:lnTo>
                      <a:pt x="114" y="392"/>
                    </a:lnTo>
                    <a:lnTo>
                      <a:pt x="104" y="398"/>
                    </a:lnTo>
                    <a:lnTo>
                      <a:pt x="95" y="407"/>
                    </a:lnTo>
                    <a:lnTo>
                      <a:pt x="98" y="406"/>
                    </a:lnTo>
                    <a:lnTo>
                      <a:pt x="102" y="406"/>
                    </a:lnTo>
                    <a:lnTo>
                      <a:pt x="110" y="405"/>
                    </a:lnTo>
                    <a:lnTo>
                      <a:pt x="119" y="403"/>
                    </a:lnTo>
                    <a:lnTo>
                      <a:pt x="131" y="401"/>
                    </a:lnTo>
                    <a:lnTo>
                      <a:pt x="143" y="398"/>
                    </a:lnTo>
                    <a:lnTo>
                      <a:pt x="156" y="395"/>
                    </a:lnTo>
                    <a:lnTo>
                      <a:pt x="170" y="393"/>
                    </a:lnTo>
                    <a:lnTo>
                      <a:pt x="183" y="389"/>
                    </a:lnTo>
                    <a:lnTo>
                      <a:pt x="195" y="386"/>
                    </a:lnTo>
                    <a:lnTo>
                      <a:pt x="209" y="384"/>
                    </a:lnTo>
                    <a:lnTo>
                      <a:pt x="220" y="381"/>
                    </a:lnTo>
                    <a:lnTo>
                      <a:pt x="229" y="379"/>
                    </a:lnTo>
                    <a:lnTo>
                      <a:pt x="237" y="376"/>
                    </a:lnTo>
                    <a:lnTo>
                      <a:pt x="242" y="376"/>
                    </a:lnTo>
                    <a:lnTo>
                      <a:pt x="245" y="376"/>
                    </a:lnTo>
                    <a:lnTo>
                      <a:pt x="235" y="380"/>
                    </a:lnTo>
                    <a:lnTo>
                      <a:pt x="225" y="384"/>
                    </a:lnTo>
                    <a:lnTo>
                      <a:pt x="215" y="387"/>
                    </a:lnTo>
                    <a:lnTo>
                      <a:pt x="205" y="392"/>
                    </a:lnTo>
                    <a:lnTo>
                      <a:pt x="195" y="395"/>
                    </a:lnTo>
                    <a:lnTo>
                      <a:pt x="185" y="399"/>
                    </a:lnTo>
                    <a:lnTo>
                      <a:pt x="175" y="403"/>
                    </a:lnTo>
                    <a:lnTo>
                      <a:pt x="166" y="408"/>
                    </a:lnTo>
                    <a:lnTo>
                      <a:pt x="154" y="411"/>
                    </a:lnTo>
                    <a:lnTo>
                      <a:pt x="144" y="416"/>
                    </a:lnTo>
                    <a:lnTo>
                      <a:pt x="135" y="419"/>
                    </a:lnTo>
                    <a:lnTo>
                      <a:pt x="124" y="424"/>
                    </a:lnTo>
                    <a:lnTo>
                      <a:pt x="114" y="427"/>
                    </a:lnTo>
                    <a:lnTo>
                      <a:pt x="105" y="430"/>
                    </a:lnTo>
                    <a:lnTo>
                      <a:pt x="96" y="433"/>
                    </a:lnTo>
                    <a:lnTo>
                      <a:pt x="86" y="436"/>
                    </a:lnTo>
                    <a:lnTo>
                      <a:pt x="84" y="437"/>
                    </a:lnTo>
                    <a:lnTo>
                      <a:pt x="88" y="437"/>
                    </a:lnTo>
                    <a:lnTo>
                      <a:pt x="96" y="436"/>
                    </a:lnTo>
                    <a:lnTo>
                      <a:pt x="106" y="435"/>
                    </a:lnTo>
                    <a:lnTo>
                      <a:pt x="118" y="432"/>
                    </a:lnTo>
                    <a:lnTo>
                      <a:pt x="135" y="428"/>
                    </a:lnTo>
                    <a:lnTo>
                      <a:pt x="151" y="425"/>
                    </a:lnTo>
                    <a:lnTo>
                      <a:pt x="170" y="422"/>
                    </a:lnTo>
                    <a:lnTo>
                      <a:pt x="187" y="418"/>
                    </a:lnTo>
                    <a:lnTo>
                      <a:pt x="204" y="413"/>
                    </a:lnTo>
                    <a:lnTo>
                      <a:pt x="221" y="410"/>
                    </a:lnTo>
                    <a:lnTo>
                      <a:pt x="238" y="407"/>
                    </a:lnTo>
                    <a:lnTo>
                      <a:pt x="250" y="405"/>
                    </a:lnTo>
                    <a:lnTo>
                      <a:pt x="261" y="403"/>
                    </a:lnTo>
                    <a:lnTo>
                      <a:pt x="269" y="403"/>
                    </a:lnTo>
                    <a:lnTo>
                      <a:pt x="274" y="405"/>
                    </a:lnTo>
                    <a:lnTo>
                      <a:pt x="225" y="444"/>
                    </a:lnTo>
                    <a:lnTo>
                      <a:pt x="233" y="442"/>
                    </a:lnTo>
                    <a:lnTo>
                      <a:pt x="242" y="440"/>
                    </a:lnTo>
                    <a:lnTo>
                      <a:pt x="251" y="437"/>
                    </a:lnTo>
                    <a:lnTo>
                      <a:pt x="261" y="435"/>
                    </a:lnTo>
                    <a:lnTo>
                      <a:pt x="272" y="432"/>
                    </a:lnTo>
                    <a:lnTo>
                      <a:pt x="284" y="428"/>
                    </a:lnTo>
                    <a:lnTo>
                      <a:pt x="295" y="425"/>
                    </a:lnTo>
                    <a:lnTo>
                      <a:pt x="308" y="422"/>
                    </a:lnTo>
                    <a:lnTo>
                      <a:pt x="319" y="417"/>
                    </a:lnTo>
                    <a:lnTo>
                      <a:pt x="331" y="413"/>
                    </a:lnTo>
                    <a:lnTo>
                      <a:pt x="342" y="408"/>
                    </a:lnTo>
                    <a:lnTo>
                      <a:pt x="353" y="405"/>
                    </a:lnTo>
                    <a:lnTo>
                      <a:pt x="362" y="401"/>
                    </a:lnTo>
                    <a:lnTo>
                      <a:pt x="371" y="397"/>
                    </a:lnTo>
                    <a:lnTo>
                      <a:pt x="380" y="394"/>
                    </a:lnTo>
                    <a:lnTo>
                      <a:pt x="388" y="391"/>
                    </a:lnTo>
                    <a:lnTo>
                      <a:pt x="390" y="394"/>
                    </a:lnTo>
                    <a:lnTo>
                      <a:pt x="395" y="399"/>
                    </a:lnTo>
                    <a:lnTo>
                      <a:pt x="400" y="403"/>
                    </a:lnTo>
                    <a:lnTo>
                      <a:pt x="408" y="408"/>
                    </a:lnTo>
                    <a:lnTo>
                      <a:pt x="415" y="411"/>
                    </a:lnTo>
                    <a:lnTo>
                      <a:pt x="422" y="416"/>
                    </a:lnTo>
                    <a:lnTo>
                      <a:pt x="429" y="419"/>
                    </a:lnTo>
                    <a:lnTo>
                      <a:pt x="435" y="422"/>
                    </a:lnTo>
                    <a:lnTo>
                      <a:pt x="409" y="430"/>
                    </a:lnTo>
                    <a:lnTo>
                      <a:pt x="384" y="438"/>
                    </a:lnTo>
                    <a:lnTo>
                      <a:pt x="357" y="445"/>
                    </a:lnTo>
                    <a:lnTo>
                      <a:pt x="330" y="454"/>
                    </a:lnTo>
                    <a:lnTo>
                      <a:pt x="301" y="459"/>
                    </a:lnTo>
                    <a:lnTo>
                      <a:pt x="273" y="465"/>
                    </a:lnTo>
                    <a:lnTo>
                      <a:pt x="244" y="469"/>
                    </a:lnTo>
                    <a:lnTo>
                      <a:pt x="215" y="473"/>
                    </a:lnTo>
                    <a:lnTo>
                      <a:pt x="185" y="475"/>
                    </a:lnTo>
                    <a:lnTo>
                      <a:pt x="156" y="475"/>
                    </a:lnTo>
                    <a:lnTo>
                      <a:pt x="127" y="475"/>
                    </a:lnTo>
                    <a:lnTo>
                      <a:pt x="99" y="473"/>
                    </a:lnTo>
                    <a:lnTo>
                      <a:pt x="71" y="469"/>
                    </a:lnTo>
                    <a:lnTo>
                      <a:pt x="44" y="464"/>
                    </a:lnTo>
                    <a:lnTo>
                      <a:pt x="17" y="457"/>
                    </a:lnTo>
                    <a:lnTo>
                      <a:pt x="0" y="448"/>
                    </a:lnTo>
                    <a:lnTo>
                      <a:pt x="2" y="436"/>
                    </a:lnTo>
                    <a:lnTo>
                      <a:pt x="12" y="426"/>
                    </a:lnTo>
                    <a:lnTo>
                      <a:pt x="22" y="415"/>
                    </a:lnTo>
                    <a:lnTo>
                      <a:pt x="33" y="405"/>
                    </a:lnTo>
                    <a:lnTo>
                      <a:pt x="44" y="395"/>
                    </a:lnTo>
                    <a:lnTo>
                      <a:pt x="56" y="385"/>
                    </a:lnTo>
                    <a:lnTo>
                      <a:pt x="68" y="376"/>
                    </a:lnTo>
                    <a:lnTo>
                      <a:pt x="80" y="367"/>
                    </a:lnTo>
                    <a:lnTo>
                      <a:pt x="93" y="357"/>
                    </a:lnTo>
                    <a:lnTo>
                      <a:pt x="105" y="347"/>
                    </a:lnTo>
                    <a:lnTo>
                      <a:pt x="117" y="337"/>
                    </a:lnTo>
                    <a:lnTo>
                      <a:pt x="130" y="328"/>
                    </a:lnTo>
                    <a:lnTo>
                      <a:pt x="141" y="317"/>
                    </a:lnTo>
                    <a:lnTo>
                      <a:pt x="153" y="308"/>
                    </a:lnTo>
                    <a:lnTo>
                      <a:pt x="165" y="296"/>
                    </a:lnTo>
                    <a:lnTo>
                      <a:pt x="176" y="286"/>
                    </a:lnTo>
                    <a:lnTo>
                      <a:pt x="169" y="280"/>
                    </a:lnTo>
                    <a:lnTo>
                      <a:pt x="162" y="273"/>
                    </a:lnTo>
                    <a:lnTo>
                      <a:pt x="153" y="266"/>
                    </a:lnTo>
                    <a:lnTo>
                      <a:pt x="144" y="260"/>
                    </a:lnTo>
                    <a:lnTo>
                      <a:pt x="134" y="253"/>
                    </a:lnTo>
                    <a:lnTo>
                      <a:pt x="123" y="247"/>
                    </a:lnTo>
                    <a:lnTo>
                      <a:pt x="112" y="241"/>
                    </a:lnTo>
                    <a:lnTo>
                      <a:pt x="102" y="236"/>
                    </a:lnTo>
                    <a:lnTo>
                      <a:pt x="88" y="230"/>
                    </a:lnTo>
                    <a:lnTo>
                      <a:pt x="77" y="225"/>
                    </a:lnTo>
                    <a:lnTo>
                      <a:pt x="65" y="220"/>
                    </a:lnTo>
                    <a:lnTo>
                      <a:pt x="55" y="217"/>
                    </a:lnTo>
                    <a:lnTo>
                      <a:pt x="42" y="214"/>
                    </a:lnTo>
                    <a:lnTo>
                      <a:pt x="33" y="213"/>
                    </a:lnTo>
                    <a:lnTo>
                      <a:pt x="23" y="211"/>
                    </a:lnTo>
                    <a:lnTo>
                      <a:pt x="14" y="212"/>
                    </a:lnTo>
                    <a:lnTo>
                      <a:pt x="33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19829" name="Freeform 15"/>
              <p:cNvSpPr>
                <a:spLocks noChangeAspect="1"/>
              </p:cNvSpPr>
              <p:nvPr/>
            </p:nvSpPr>
            <p:spPr bwMode="auto">
              <a:xfrm>
                <a:off x="584" y="3709"/>
                <a:ext cx="55" cy="15"/>
              </a:xfrm>
              <a:custGeom>
                <a:avLst/>
                <a:gdLst>
                  <a:gd name="T0" fmla="*/ 0 w 220"/>
                  <a:gd name="T1" fmla="*/ 0 h 56"/>
                  <a:gd name="T2" fmla="*/ 0 w 220"/>
                  <a:gd name="T3" fmla="*/ 0 h 56"/>
                  <a:gd name="T4" fmla="*/ 0 w 220"/>
                  <a:gd name="T5" fmla="*/ 0 h 56"/>
                  <a:gd name="T6" fmla="*/ 0 w 220"/>
                  <a:gd name="T7" fmla="*/ 0 h 56"/>
                  <a:gd name="T8" fmla="*/ 0 w 220"/>
                  <a:gd name="T9" fmla="*/ 0 h 56"/>
                  <a:gd name="T10" fmla="*/ 0 w 220"/>
                  <a:gd name="T11" fmla="*/ 0 h 56"/>
                  <a:gd name="T12" fmla="*/ 0 w 220"/>
                  <a:gd name="T13" fmla="*/ 0 h 56"/>
                  <a:gd name="T14" fmla="*/ 0 w 220"/>
                  <a:gd name="T15" fmla="*/ 0 h 56"/>
                  <a:gd name="T16" fmla="*/ 0 w 220"/>
                  <a:gd name="T17" fmla="*/ 0 h 56"/>
                  <a:gd name="T18" fmla="*/ 0 w 220"/>
                  <a:gd name="T19" fmla="*/ 0 h 56"/>
                  <a:gd name="T20" fmla="*/ 0 w 220"/>
                  <a:gd name="T21" fmla="*/ 0 h 56"/>
                  <a:gd name="T22" fmla="*/ 0 w 220"/>
                  <a:gd name="T23" fmla="*/ 0 h 56"/>
                  <a:gd name="T24" fmla="*/ 0 w 220"/>
                  <a:gd name="T25" fmla="*/ 0 h 56"/>
                  <a:gd name="T26" fmla="*/ 0 w 220"/>
                  <a:gd name="T27" fmla="*/ 0 h 56"/>
                  <a:gd name="T28" fmla="*/ 0 w 220"/>
                  <a:gd name="T29" fmla="*/ 0 h 56"/>
                  <a:gd name="T30" fmla="*/ 0 w 220"/>
                  <a:gd name="T31" fmla="*/ 0 h 56"/>
                  <a:gd name="T32" fmla="*/ 0 w 220"/>
                  <a:gd name="T33" fmla="*/ 0 h 56"/>
                  <a:gd name="T34" fmla="*/ 0 w 220"/>
                  <a:gd name="T35" fmla="*/ 0 h 56"/>
                  <a:gd name="T36" fmla="*/ 0 w 220"/>
                  <a:gd name="T37" fmla="*/ 0 h 56"/>
                  <a:gd name="T38" fmla="*/ 0 w 220"/>
                  <a:gd name="T39" fmla="*/ 0 h 56"/>
                  <a:gd name="T40" fmla="*/ 0 w 220"/>
                  <a:gd name="T41" fmla="*/ 0 h 56"/>
                  <a:gd name="T42" fmla="*/ 0 w 220"/>
                  <a:gd name="T43" fmla="*/ 0 h 56"/>
                  <a:gd name="T44" fmla="*/ 0 w 220"/>
                  <a:gd name="T45" fmla="*/ 0 h 56"/>
                  <a:gd name="T46" fmla="*/ 0 w 220"/>
                  <a:gd name="T47" fmla="*/ 0 h 56"/>
                  <a:gd name="T48" fmla="*/ 0 w 220"/>
                  <a:gd name="T49" fmla="*/ 0 h 56"/>
                  <a:gd name="T50" fmla="*/ 0 w 220"/>
                  <a:gd name="T51" fmla="*/ 0 h 56"/>
                  <a:gd name="T52" fmla="*/ 0 w 220"/>
                  <a:gd name="T53" fmla="*/ 0 h 56"/>
                  <a:gd name="T54" fmla="*/ 0 w 220"/>
                  <a:gd name="T55" fmla="*/ 0 h 56"/>
                  <a:gd name="T56" fmla="*/ 0 w 220"/>
                  <a:gd name="T57" fmla="*/ 0 h 56"/>
                  <a:gd name="T58" fmla="*/ 0 w 220"/>
                  <a:gd name="T59" fmla="*/ 0 h 56"/>
                  <a:gd name="T60" fmla="*/ 0 w 220"/>
                  <a:gd name="T61" fmla="*/ 0 h 56"/>
                  <a:gd name="T62" fmla="*/ 0 w 220"/>
                  <a:gd name="T63" fmla="*/ 0 h 56"/>
                  <a:gd name="T64" fmla="*/ 0 w 220"/>
                  <a:gd name="T65" fmla="*/ 0 h 56"/>
                  <a:gd name="T66" fmla="*/ 0 w 220"/>
                  <a:gd name="T67" fmla="*/ 0 h 56"/>
                  <a:gd name="T68" fmla="*/ 0 w 220"/>
                  <a:gd name="T69" fmla="*/ 0 h 56"/>
                  <a:gd name="T70" fmla="*/ 0 w 220"/>
                  <a:gd name="T71" fmla="*/ 0 h 56"/>
                  <a:gd name="T72" fmla="*/ 0 w 220"/>
                  <a:gd name="T73" fmla="*/ 0 h 56"/>
                  <a:gd name="T74" fmla="*/ 0 w 220"/>
                  <a:gd name="T75" fmla="*/ 0 h 56"/>
                  <a:gd name="T76" fmla="*/ 0 w 220"/>
                  <a:gd name="T77" fmla="*/ 0 h 56"/>
                  <a:gd name="T78" fmla="*/ 0 w 220"/>
                  <a:gd name="T79" fmla="*/ 0 h 56"/>
                  <a:gd name="T80" fmla="*/ 0 w 220"/>
                  <a:gd name="T81" fmla="*/ 0 h 56"/>
                  <a:gd name="T82" fmla="*/ 0 w 220"/>
                  <a:gd name="T83" fmla="*/ 0 h 56"/>
                  <a:gd name="T84" fmla="*/ 0 w 220"/>
                  <a:gd name="T85" fmla="*/ 0 h 56"/>
                  <a:gd name="T86" fmla="*/ 0 w 220"/>
                  <a:gd name="T87" fmla="*/ 0 h 56"/>
                  <a:gd name="T88" fmla="*/ 0 w 220"/>
                  <a:gd name="T89" fmla="*/ 0 h 56"/>
                  <a:gd name="T90" fmla="*/ 0 w 220"/>
                  <a:gd name="T91" fmla="*/ 0 h 56"/>
                  <a:gd name="T92" fmla="*/ 0 w 220"/>
                  <a:gd name="T93" fmla="*/ 0 h 56"/>
                  <a:gd name="T94" fmla="*/ 0 w 220"/>
                  <a:gd name="T95" fmla="*/ 0 h 56"/>
                  <a:gd name="T96" fmla="*/ 0 w 220"/>
                  <a:gd name="T97" fmla="*/ 0 h 56"/>
                  <a:gd name="T98" fmla="*/ 0 w 220"/>
                  <a:gd name="T99" fmla="*/ 0 h 56"/>
                  <a:gd name="T100" fmla="*/ 0 w 220"/>
                  <a:gd name="T101" fmla="*/ 0 h 56"/>
                  <a:gd name="T102" fmla="*/ 0 w 220"/>
                  <a:gd name="T103" fmla="*/ 0 h 56"/>
                  <a:gd name="T104" fmla="*/ 0 w 220"/>
                  <a:gd name="T105" fmla="*/ 0 h 56"/>
                  <a:gd name="T106" fmla="*/ 0 w 220"/>
                  <a:gd name="T107" fmla="*/ 0 h 56"/>
                  <a:gd name="T108" fmla="*/ 0 w 220"/>
                  <a:gd name="T109" fmla="*/ 0 h 5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20" h="56">
                    <a:moveTo>
                      <a:pt x="2" y="20"/>
                    </a:moveTo>
                    <a:lnTo>
                      <a:pt x="6" y="19"/>
                    </a:lnTo>
                    <a:lnTo>
                      <a:pt x="11" y="19"/>
                    </a:lnTo>
                    <a:lnTo>
                      <a:pt x="16" y="19"/>
                    </a:lnTo>
                    <a:lnTo>
                      <a:pt x="24" y="20"/>
                    </a:lnTo>
                    <a:lnTo>
                      <a:pt x="29" y="20"/>
                    </a:lnTo>
                    <a:lnTo>
                      <a:pt x="35" y="22"/>
                    </a:lnTo>
                    <a:lnTo>
                      <a:pt x="40" y="24"/>
                    </a:lnTo>
                    <a:lnTo>
                      <a:pt x="45" y="27"/>
                    </a:lnTo>
                    <a:lnTo>
                      <a:pt x="47" y="22"/>
                    </a:lnTo>
                    <a:lnTo>
                      <a:pt x="91" y="14"/>
                    </a:lnTo>
                    <a:lnTo>
                      <a:pt x="92" y="18"/>
                    </a:lnTo>
                    <a:lnTo>
                      <a:pt x="101" y="17"/>
                    </a:lnTo>
                    <a:lnTo>
                      <a:pt x="109" y="15"/>
                    </a:lnTo>
                    <a:lnTo>
                      <a:pt x="116" y="14"/>
                    </a:lnTo>
                    <a:lnTo>
                      <a:pt x="124" y="12"/>
                    </a:lnTo>
                    <a:lnTo>
                      <a:pt x="132" y="10"/>
                    </a:lnTo>
                    <a:lnTo>
                      <a:pt x="139" y="9"/>
                    </a:lnTo>
                    <a:lnTo>
                      <a:pt x="147" y="7"/>
                    </a:lnTo>
                    <a:lnTo>
                      <a:pt x="155" y="6"/>
                    </a:lnTo>
                    <a:lnTo>
                      <a:pt x="162" y="4"/>
                    </a:lnTo>
                    <a:lnTo>
                      <a:pt x="170" y="3"/>
                    </a:lnTo>
                    <a:lnTo>
                      <a:pt x="178" y="1"/>
                    </a:lnTo>
                    <a:lnTo>
                      <a:pt x="186" y="1"/>
                    </a:lnTo>
                    <a:lnTo>
                      <a:pt x="193" y="0"/>
                    </a:lnTo>
                    <a:lnTo>
                      <a:pt x="203" y="0"/>
                    </a:lnTo>
                    <a:lnTo>
                      <a:pt x="211" y="0"/>
                    </a:lnTo>
                    <a:lnTo>
                      <a:pt x="220" y="0"/>
                    </a:lnTo>
                    <a:lnTo>
                      <a:pt x="211" y="5"/>
                    </a:lnTo>
                    <a:lnTo>
                      <a:pt x="202" y="10"/>
                    </a:lnTo>
                    <a:lnTo>
                      <a:pt x="192" y="14"/>
                    </a:lnTo>
                    <a:lnTo>
                      <a:pt x="184" y="18"/>
                    </a:lnTo>
                    <a:lnTo>
                      <a:pt x="174" y="22"/>
                    </a:lnTo>
                    <a:lnTo>
                      <a:pt x="164" y="25"/>
                    </a:lnTo>
                    <a:lnTo>
                      <a:pt x="156" y="28"/>
                    </a:lnTo>
                    <a:lnTo>
                      <a:pt x="147" y="31"/>
                    </a:lnTo>
                    <a:lnTo>
                      <a:pt x="137" y="34"/>
                    </a:lnTo>
                    <a:lnTo>
                      <a:pt x="127" y="36"/>
                    </a:lnTo>
                    <a:lnTo>
                      <a:pt x="118" y="39"/>
                    </a:lnTo>
                    <a:lnTo>
                      <a:pt x="109" y="42"/>
                    </a:lnTo>
                    <a:lnTo>
                      <a:pt x="100" y="44"/>
                    </a:lnTo>
                    <a:lnTo>
                      <a:pt x="90" y="48"/>
                    </a:lnTo>
                    <a:lnTo>
                      <a:pt x="81" y="51"/>
                    </a:lnTo>
                    <a:lnTo>
                      <a:pt x="72" y="56"/>
                    </a:lnTo>
                    <a:lnTo>
                      <a:pt x="70" y="50"/>
                    </a:lnTo>
                    <a:lnTo>
                      <a:pt x="67" y="47"/>
                    </a:lnTo>
                    <a:lnTo>
                      <a:pt x="63" y="44"/>
                    </a:lnTo>
                    <a:lnTo>
                      <a:pt x="60" y="42"/>
                    </a:lnTo>
                    <a:lnTo>
                      <a:pt x="54" y="40"/>
                    </a:lnTo>
                    <a:lnTo>
                      <a:pt x="49" y="41"/>
                    </a:lnTo>
                    <a:lnTo>
                      <a:pt x="45" y="41"/>
                    </a:lnTo>
                    <a:lnTo>
                      <a:pt x="41" y="44"/>
                    </a:lnTo>
                    <a:lnTo>
                      <a:pt x="0" y="22"/>
                    </a:lnTo>
                    <a:lnTo>
                      <a:pt x="2"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19830" name="Freeform 16"/>
              <p:cNvSpPr>
                <a:spLocks noChangeAspect="1"/>
              </p:cNvSpPr>
              <p:nvPr/>
            </p:nvSpPr>
            <p:spPr bwMode="auto">
              <a:xfrm>
                <a:off x="814" y="3651"/>
                <a:ext cx="11" cy="51"/>
              </a:xfrm>
              <a:custGeom>
                <a:avLst/>
                <a:gdLst>
                  <a:gd name="T0" fmla="*/ 0 w 47"/>
                  <a:gd name="T1" fmla="*/ 0 h 202"/>
                  <a:gd name="T2" fmla="*/ 0 w 47"/>
                  <a:gd name="T3" fmla="*/ 0 h 202"/>
                  <a:gd name="T4" fmla="*/ 0 w 47"/>
                  <a:gd name="T5" fmla="*/ 0 h 202"/>
                  <a:gd name="T6" fmla="*/ 0 w 47"/>
                  <a:gd name="T7" fmla="*/ 0 h 202"/>
                  <a:gd name="T8" fmla="*/ 0 w 47"/>
                  <a:gd name="T9" fmla="*/ 0 h 202"/>
                  <a:gd name="T10" fmla="*/ 0 w 47"/>
                  <a:gd name="T11" fmla="*/ 0 h 202"/>
                  <a:gd name="T12" fmla="*/ 0 w 47"/>
                  <a:gd name="T13" fmla="*/ 0 h 202"/>
                  <a:gd name="T14" fmla="*/ 0 w 47"/>
                  <a:gd name="T15" fmla="*/ 0 h 202"/>
                  <a:gd name="T16" fmla="*/ 0 w 47"/>
                  <a:gd name="T17" fmla="*/ 0 h 202"/>
                  <a:gd name="T18" fmla="*/ 0 w 47"/>
                  <a:gd name="T19" fmla="*/ 0 h 202"/>
                  <a:gd name="T20" fmla="*/ 0 w 47"/>
                  <a:gd name="T21" fmla="*/ 0 h 202"/>
                  <a:gd name="T22" fmla="*/ 0 w 47"/>
                  <a:gd name="T23" fmla="*/ 0 h 202"/>
                  <a:gd name="T24" fmla="*/ 0 w 47"/>
                  <a:gd name="T25" fmla="*/ 0 h 202"/>
                  <a:gd name="T26" fmla="*/ 0 w 47"/>
                  <a:gd name="T27" fmla="*/ 0 h 202"/>
                  <a:gd name="T28" fmla="*/ 0 w 47"/>
                  <a:gd name="T29" fmla="*/ 0 h 202"/>
                  <a:gd name="T30" fmla="*/ 0 w 47"/>
                  <a:gd name="T31" fmla="*/ 0 h 202"/>
                  <a:gd name="T32" fmla="*/ 0 w 47"/>
                  <a:gd name="T33" fmla="*/ 0 h 202"/>
                  <a:gd name="T34" fmla="*/ 0 w 47"/>
                  <a:gd name="T35" fmla="*/ 0 h 202"/>
                  <a:gd name="T36" fmla="*/ 0 w 47"/>
                  <a:gd name="T37" fmla="*/ 0 h 202"/>
                  <a:gd name="T38" fmla="*/ 0 w 47"/>
                  <a:gd name="T39" fmla="*/ 0 h 202"/>
                  <a:gd name="T40" fmla="*/ 0 w 47"/>
                  <a:gd name="T41" fmla="*/ 0 h 202"/>
                  <a:gd name="T42" fmla="*/ 0 w 47"/>
                  <a:gd name="T43" fmla="*/ 0 h 202"/>
                  <a:gd name="T44" fmla="*/ 0 w 47"/>
                  <a:gd name="T45" fmla="*/ 0 h 202"/>
                  <a:gd name="T46" fmla="*/ 0 w 47"/>
                  <a:gd name="T47" fmla="*/ 0 h 202"/>
                  <a:gd name="T48" fmla="*/ 0 w 47"/>
                  <a:gd name="T49" fmla="*/ 0 h 202"/>
                  <a:gd name="T50" fmla="*/ 0 w 47"/>
                  <a:gd name="T51" fmla="*/ 0 h 202"/>
                  <a:gd name="T52" fmla="*/ 0 w 47"/>
                  <a:gd name="T53" fmla="*/ 0 h 202"/>
                  <a:gd name="T54" fmla="*/ 0 w 47"/>
                  <a:gd name="T55" fmla="*/ 0 h 202"/>
                  <a:gd name="T56" fmla="*/ 0 w 47"/>
                  <a:gd name="T57" fmla="*/ 0 h 202"/>
                  <a:gd name="T58" fmla="*/ 0 w 47"/>
                  <a:gd name="T59" fmla="*/ 0 h 202"/>
                  <a:gd name="T60" fmla="*/ 0 w 47"/>
                  <a:gd name="T61" fmla="*/ 0 h 202"/>
                  <a:gd name="T62" fmla="*/ 0 w 47"/>
                  <a:gd name="T63" fmla="*/ 0 h 202"/>
                  <a:gd name="T64" fmla="*/ 0 w 47"/>
                  <a:gd name="T65" fmla="*/ 0 h 202"/>
                  <a:gd name="T66" fmla="*/ 0 w 47"/>
                  <a:gd name="T67" fmla="*/ 0 h 202"/>
                  <a:gd name="T68" fmla="*/ 0 w 47"/>
                  <a:gd name="T69" fmla="*/ 0 h 20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7" h="202">
                    <a:moveTo>
                      <a:pt x="33" y="0"/>
                    </a:moveTo>
                    <a:lnTo>
                      <a:pt x="47" y="39"/>
                    </a:lnTo>
                    <a:lnTo>
                      <a:pt x="44" y="49"/>
                    </a:lnTo>
                    <a:lnTo>
                      <a:pt x="43" y="59"/>
                    </a:lnTo>
                    <a:lnTo>
                      <a:pt x="43" y="70"/>
                    </a:lnTo>
                    <a:lnTo>
                      <a:pt x="43" y="81"/>
                    </a:lnTo>
                    <a:lnTo>
                      <a:pt x="43" y="91"/>
                    </a:lnTo>
                    <a:lnTo>
                      <a:pt x="44" y="101"/>
                    </a:lnTo>
                    <a:lnTo>
                      <a:pt x="44" y="112"/>
                    </a:lnTo>
                    <a:lnTo>
                      <a:pt x="46" y="123"/>
                    </a:lnTo>
                    <a:lnTo>
                      <a:pt x="46" y="133"/>
                    </a:lnTo>
                    <a:lnTo>
                      <a:pt x="47" y="143"/>
                    </a:lnTo>
                    <a:lnTo>
                      <a:pt x="46" y="153"/>
                    </a:lnTo>
                    <a:lnTo>
                      <a:pt x="45" y="164"/>
                    </a:lnTo>
                    <a:lnTo>
                      <a:pt x="43" y="173"/>
                    </a:lnTo>
                    <a:lnTo>
                      <a:pt x="41" y="182"/>
                    </a:lnTo>
                    <a:lnTo>
                      <a:pt x="37" y="192"/>
                    </a:lnTo>
                    <a:lnTo>
                      <a:pt x="33" y="202"/>
                    </a:lnTo>
                    <a:lnTo>
                      <a:pt x="24" y="185"/>
                    </a:lnTo>
                    <a:lnTo>
                      <a:pt x="17" y="170"/>
                    </a:lnTo>
                    <a:lnTo>
                      <a:pt x="12" y="157"/>
                    </a:lnTo>
                    <a:lnTo>
                      <a:pt x="8" y="144"/>
                    </a:lnTo>
                    <a:lnTo>
                      <a:pt x="4" y="132"/>
                    </a:lnTo>
                    <a:lnTo>
                      <a:pt x="2" y="121"/>
                    </a:lnTo>
                    <a:lnTo>
                      <a:pt x="0" y="109"/>
                    </a:lnTo>
                    <a:lnTo>
                      <a:pt x="1" y="100"/>
                    </a:lnTo>
                    <a:lnTo>
                      <a:pt x="1" y="89"/>
                    </a:lnTo>
                    <a:lnTo>
                      <a:pt x="3" y="79"/>
                    </a:lnTo>
                    <a:lnTo>
                      <a:pt x="5" y="66"/>
                    </a:lnTo>
                    <a:lnTo>
                      <a:pt x="9" y="55"/>
                    </a:lnTo>
                    <a:lnTo>
                      <a:pt x="13" y="42"/>
                    </a:lnTo>
                    <a:lnTo>
                      <a:pt x="18" y="29"/>
                    </a:lnTo>
                    <a:lnTo>
                      <a:pt x="25" y="15"/>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19831" name="Freeform 17"/>
              <p:cNvSpPr>
                <a:spLocks noChangeAspect="1"/>
              </p:cNvSpPr>
              <p:nvPr/>
            </p:nvSpPr>
            <p:spPr bwMode="auto">
              <a:xfrm>
                <a:off x="756" y="3712"/>
                <a:ext cx="126" cy="129"/>
              </a:xfrm>
              <a:custGeom>
                <a:avLst/>
                <a:gdLst>
                  <a:gd name="T0" fmla="*/ 0 w 501"/>
                  <a:gd name="T1" fmla="*/ 0 h 517"/>
                  <a:gd name="T2" fmla="*/ 0 w 501"/>
                  <a:gd name="T3" fmla="*/ 0 h 517"/>
                  <a:gd name="T4" fmla="*/ 0 w 501"/>
                  <a:gd name="T5" fmla="*/ 0 h 517"/>
                  <a:gd name="T6" fmla="*/ 0 w 501"/>
                  <a:gd name="T7" fmla="*/ 0 h 517"/>
                  <a:gd name="T8" fmla="*/ 0 w 501"/>
                  <a:gd name="T9" fmla="*/ 0 h 517"/>
                  <a:gd name="T10" fmla="*/ 0 w 501"/>
                  <a:gd name="T11" fmla="*/ 0 h 517"/>
                  <a:gd name="T12" fmla="*/ 0 w 501"/>
                  <a:gd name="T13" fmla="*/ 0 h 517"/>
                  <a:gd name="T14" fmla="*/ 0 w 501"/>
                  <a:gd name="T15" fmla="*/ 0 h 517"/>
                  <a:gd name="T16" fmla="*/ 0 w 501"/>
                  <a:gd name="T17" fmla="*/ 0 h 517"/>
                  <a:gd name="T18" fmla="*/ 0 w 501"/>
                  <a:gd name="T19" fmla="*/ 0 h 517"/>
                  <a:gd name="T20" fmla="*/ 0 w 501"/>
                  <a:gd name="T21" fmla="*/ 0 h 517"/>
                  <a:gd name="T22" fmla="*/ 0 w 501"/>
                  <a:gd name="T23" fmla="*/ 0 h 517"/>
                  <a:gd name="T24" fmla="*/ 0 w 501"/>
                  <a:gd name="T25" fmla="*/ 0 h 517"/>
                  <a:gd name="T26" fmla="*/ 0 w 501"/>
                  <a:gd name="T27" fmla="*/ 0 h 517"/>
                  <a:gd name="T28" fmla="*/ 0 w 501"/>
                  <a:gd name="T29" fmla="*/ 0 h 517"/>
                  <a:gd name="T30" fmla="*/ 0 w 501"/>
                  <a:gd name="T31" fmla="*/ 0 h 517"/>
                  <a:gd name="T32" fmla="*/ 0 w 501"/>
                  <a:gd name="T33" fmla="*/ 0 h 517"/>
                  <a:gd name="T34" fmla="*/ 0 w 501"/>
                  <a:gd name="T35" fmla="*/ 0 h 517"/>
                  <a:gd name="T36" fmla="*/ 0 w 501"/>
                  <a:gd name="T37" fmla="*/ 0 h 517"/>
                  <a:gd name="T38" fmla="*/ 0 w 501"/>
                  <a:gd name="T39" fmla="*/ 0 h 517"/>
                  <a:gd name="T40" fmla="*/ 0 w 501"/>
                  <a:gd name="T41" fmla="*/ 0 h 517"/>
                  <a:gd name="T42" fmla="*/ 0 w 501"/>
                  <a:gd name="T43" fmla="*/ 0 h 517"/>
                  <a:gd name="T44" fmla="*/ 0 w 501"/>
                  <a:gd name="T45" fmla="*/ 0 h 517"/>
                  <a:gd name="T46" fmla="*/ 0 w 501"/>
                  <a:gd name="T47" fmla="*/ 0 h 517"/>
                  <a:gd name="T48" fmla="*/ 0 w 501"/>
                  <a:gd name="T49" fmla="*/ 0 h 517"/>
                  <a:gd name="T50" fmla="*/ 0 w 501"/>
                  <a:gd name="T51" fmla="*/ 0 h 517"/>
                  <a:gd name="T52" fmla="*/ 0 w 501"/>
                  <a:gd name="T53" fmla="*/ 0 h 517"/>
                  <a:gd name="T54" fmla="*/ 0 w 501"/>
                  <a:gd name="T55" fmla="*/ 0 h 517"/>
                  <a:gd name="T56" fmla="*/ 0 w 501"/>
                  <a:gd name="T57" fmla="*/ 0 h 517"/>
                  <a:gd name="T58" fmla="*/ 0 w 501"/>
                  <a:gd name="T59" fmla="*/ 0 h 517"/>
                  <a:gd name="T60" fmla="*/ 0 w 501"/>
                  <a:gd name="T61" fmla="*/ 0 h 517"/>
                  <a:gd name="T62" fmla="*/ 0 w 501"/>
                  <a:gd name="T63" fmla="*/ 0 h 517"/>
                  <a:gd name="T64" fmla="*/ 0 w 501"/>
                  <a:gd name="T65" fmla="*/ 0 h 517"/>
                  <a:gd name="T66" fmla="*/ 0 w 501"/>
                  <a:gd name="T67" fmla="*/ 0 h 517"/>
                  <a:gd name="T68" fmla="*/ 0 w 501"/>
                  <a:gd name="T69" fmla="*/ 0 h 517"/>
                  <a:gd name="T70" fmla="*/ 0 w 501"/>
                  <a:gd name="T71" fmla="*/ 0 h 517"/>
                  <a:gd name="T72" fmla="*/ 0 w 501"/>
                  <a:gd name="T73" fmla="*/ 0 h 517"/>
                  <a:gd name="T74" fmla="*/ 0 w 501"/>
                  <a:gd name="T75" fmla="*/ 0 h 517"/>
                  <a:gd name="T76" fmla="*/ 0 w 501"/>
                  <a:gd name="T77" fmla="*/ 0 h 517"/>
                  <a:gd name="T78" fmla="*/ 0 w 501"/>
                  <a:gd name="T79" fmla="*/ 0 h 517"/>
                  <a:gd name="T80" fmla="*/ 0 w 501"/>
                  <a:gd name="T81" fmla="*/ 0 h 517"/>
                  <a:gd name="T82" fmla="*/ 0 w 501"/>
                  <a:gd name="T83" fmla="*/ 0 h 517"/>
                  <a:gd name="T84" fmla="*/ 0 w 501"/>
                  <a:gd name="T85" fmla="*/ 0 h 517"/>
                  <a:gd name="T86" fmla="*/ 0 w 501"/>
                  <a:gd name="T87" fmla="*/ 0 h 517"/>
                  <a:gd name="T88" fmla="*/ 0 w 501"/>
                  <a:gd name="T89" fmla="*/ 0 h 517"/>
                  <a:gd name="T90" fmla="*/ 0 w 501"/>
                  <a:gd name="T91" fmla="*/ 0 h 517"/>
                  <a:gd name="T92" fmla="*/ 0 w 501"/>
                  <a:gd name="T93" fmla="*/ 0 h 5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501" h="517">
                    <a:moveTo>
                      <a:pt x="315" y="0"/>
                    </a:moveTo>
                    <a:lnTo>
                      <a:pt x="362" y="8"/>
                    </a:lnTo>
                    <a:lnTo>
                      <a:pt x="364" y="28"/>
                    </a:lnTo>
                    <a:lnTo>
                      <a:pt x="374" y="33"/>
                    </a:lnTo>
                    <a:lnTo>
                      <a:pt x="383" y="41"/>
                    </a:lnTo>
                    <a:lnTo>
                      <a:pt x="392" y="48"/>
                    </a:lnTo>
                    <a:lnTo>
                      <a:pt x="401" y="59"/>
                    </a:lnTo>
                    <a:lnTo>
                      <a:pt x="410" y="67"/>
                    </a:lnTo>
                    <a:lnTo>
                      <a:pt x="419" y="77"/>
                    </a:lnTo>
                    <a:lnTo>
                      <a:pt x="427" y="87"/>
                    </a:lnTo>
                    <a:lnTo>
                      <a:pt x="436" y="98"/>
                    </a:lnTo>
                    <a:lnTo>
                      <a:pt x="445" y="108"/>
                    </a:lnTo>
                    <a:lnTo>
                      <a:pt x="453" y="118"/>
                    </a:lnTo>
                    <a:lnTo>
                      <a:pt x="461" y="130"/>
                    </a:lnTo>
                    <a:lnTo>
                      <a:pt x="469" y="140"/>
                    </a:lnTo>
                    <a:lnTo>
                      <a:pt x="478" y="150"/>
                    </a:lnTo>
                    <a:lnTo>
                      <a:pt x="486" y="160"/>
                    </a:lnTo>
                    <a:lnTo>
                      <a:pt x="493" y="171"/>
                    </a:lnTo>
                    <a:lnTo>
                      <a:pt x="501" y="181"/>
                    </a:lnTo>
                    <a:lnTo>
                      <a:pt x="457" y="210"/>
                    </a:lnTo>
                    <a:lnTo>
                      <a:pt x="385" y="126"/>
                    </a:lnTo>
                    <a:lnTo>
                      <a:pt x="387" y="191"/>
                    </a:lnTo>
                    <a:lnTo>
                      <a:pt x="382" y="194"/>
                    </a:lnTo>
                    <a:lnTo>
                      <a:pt x="378" y="199"/>
                    </a:lnTo>
                    <a:lnTo>
                      <a:pt x="375" y="204"/>
                    </a:lnTo>
                    <a:lnTo>
                      <a:pt x="373" y="210"/>
                    </a:lnTo>
                    <a:lnTo>
                      <a:pt x="372" y="207"/>
                    </a:lnTo>
                    <a:lnTo>
                      <a:pt x="372" y="204"/>
                    </a:lnTo>
                    <a:lnTo>
                      <a:pt x="371" y="199"/>
                    </a:lnTo>
                    <a:lnTo>
                      <a:pt x="371" y="194"/>
                    </a:lnTo>
                    <a:lnTo>
                      <a:pt x="371" y="189"/>
                    </a:lnTo>
                    <a:lnTo>
                      <a:pt x="370" y="183"/>
                    </a:lnTo>
                    <a:lnTo>
                      <a:pt x="369" y="177"/>
                    </a:lnTo>
                    <a:lnTo>
                      <a:pt x="368" y="173"/>
                    </a:lnTo>
                    <a:lnTo>
                      <a:pt x="365" y="167"/>
                    </a:lnTo>
                    <a:lnTo>
                      <a:pt x="363" y="161"/>
                    </a:lnTo>
                    <a:lnTo>
                      <a:pt x="361" y="157"/>
                    </a:lnTo>
                    <a:lnTo>
                      <a:pt x="358" y="155"/>
                    </a:lnTo>
                    <a:lnTo>
                      <a:pt x="353" y="152"/>
                    </a:lnTo>
                    <a:lnTo>
                      <a:pt x="345" y="156"/>
                    </a:lnTo>
                    <a:lnTo>
                      <a:pt x="345" y="159"/>
                    </a:lnTo>
                    <a:lnTo>
                      <a:pt x="346" y="165"/>
                    </a:lnTo>
                    <a:lnTo>
                      <a:pt x="347" y="170"/>
                    </a:lnTo>
                    <a:lnTo>
                      <a:pt x="348" y="177"/>
                    </a:lnTo>
                    <a:lnTo>
                      <a:pt x="348" y="185"/>
                    </a:lnTo>
                    <a:lnTo>
                      <a:pt x="349" y="192"/>
                    </a:lnTo>
                    <a:lnTo>
                      <a:pt x="349" y="200"/>
                    </a:lnTo>
                    <a:lnTo>
                      <a:pt x="349" y="209"/>
                    </a:lnTo>
                    <a:lnTo>
                      <a:pt x="349" y="216"/>
                    </a:lnTo>
                    <a:lnTo>
                      <a:pt x="349" y="224"/>
                    </a:lnTo>
                    <a:lnTo>
                      <a:pt x="348" y="231"/>
                    </a:lnTo>
                    <a:lnTo>
                      <a:pt x="348" y="239"/>
                    </a:lnTo>
                    <a:lnTo>
                      <a:pt x="346" y="245"/>
                    </a:lnTo>
                    <a:lnTo>
                      <a:pt x="345" y="251"/>
                    </a:lnTo>
                    <a:lnTo>
                      <a:pt x="342" y="255"/>
                    </a:lnTo>
                    <a:lnTo>
                      <a:pt x="340" y="259"/>
                    </a:lnTo>
                    <a:lnTo>
                      <a:pt x="315" y="233"/>
                    </a:lnTo>
                    <a:lnTo>
                      <a:pt x="314" y="250"/>
                    </a:lnTo>
                    <a:lnTo>
                      <a:pt x="313" y="266"/>
                    </a:lnTo>
                    <a:lnTo>
                      <a:pt x="311" y="282"/>
                    </a:lnTo>
                    <a:lnTo>
                      <a:pt x="309" y="298"/>
                    </a:lnTo>
                    <a:lnTo>
                      <a:pt x="306" y="315"/>
                    </a:lnTo>
                    <a:lnTo>
                      <a:pt x="303" y="330"/>
                    </a:lnTo>
                    <a:lnTo>
                      <a:pt x="298" y="345"/>
                    </a:lnTo>
                    <a:lnTo>
                      <a:pt x="293" y="362"/>
                    </a:lnTo>
                    <a:lnTo>
                      <a:pt x="287" y="377"/>
                    </a:lnTo>
                    <a:lnTo>
                      <a:pt x="282" y="393"/>
                    </a:lnTo>
                    <a:lnTo>
                      <a:pt x="277" y="409"/>
                    </a:lnTo>
                    <a:lnTo>
                      <a:pt x="273" y="425"/>
                    </a:lnTo>
                    <a:lnTo>
                      <a:pt x="268" y="439"/>
                    </a:lnTo>
                    <a:lnTo>
                      <a:pt x="263" y="457"/>
                    </a:lnTo>
                    <a:lnTo>
                      <a:pt x="257" y="472"/>
                    </a:lnTo>
                    <a:lnTo>
                      <a:pt x="254" y="488"/>
                    </a:lnTo>
                    <a:lnTo>
                      <a:pt x="253" y="480"/>
                    </a:lnTo>
                    <a:lnTo>
                      <a:pt x="253" y="470"/>
                    </a:lnTo>
                    <a:lnTo>
                      <a:pt x="254" y="457"/>
                    </a:lnTo>
                    <a:lnTo>
                      <a:pt x="255" y="442"/>
                    </a:lnTo>
                    <a:lnTo>
                      <a:pt x="257" y="425"/>
                    </a:lnTo>
                    <a:lnTo>
                      <a:pt x="259" y="407"/>
                    </a:lnTo>
                    <a:lnTo>
                      <a:pt x="261" y="388"/>
                    </a:lnTo>
                    <a:lnTo>
                      <a:pt x="264" y="370"/>
                    </a:lnTo>
                    <a:lnTo>
                      <a:pt x="265" y="351"/>
                    </a:lnTo>
                    <a:lnTo>
                      <a:pt x="265" y="333"/>
                    </a:lnTo>
                    <a:lnTo>
                      <a:pt x="266" y="318"/>
                    </a:lnTo>
                    <a:lnTo>
                      <a:pt x="267" y="305"/>
                    </a:lnTo>
                    <a:lnTo>
                      <a:pt x="265" y="293"/>
                    </a:lnTo>
                    <a:lnTo>
                      <a:pt x="265" y="287"/>
                    </a:lnTo>
                    <a:lnTo>
                      <a:pt x="262" y="283"/>
                    </a:lnTo>
                    <a:lnTo>
                      <a:pt x="259" y="285"/>
                    </a:lnTo>
                    <a:lnTo>
                      <a:pt x="161" y="432"/>
                    </a:lnTo>
                    <a:lnTo>
                      <a:pt x="163" y="423"/>
                    </a:lnTo>
                    <a:lnTo>
                      <a:pt x="166" y="413"/>
                    </a:lnTo>
                    <a:lnTo>
                      <a:pt x="168" y="403"/>
                    </a:lnTo>
                    <a:lnTo>
                      <a:pt x="171" y="394"/>
                    </a:lnTo>
                    <a:lnTo>
                      <a:pt x="174" y="384"/>
                    </a:lnTo>
                    <a:lnTo>
                      <a:pt x="177" y="375"/>
                    </a:lnTo>
                    <a:lnTo>
                      <a:pt x="179" y="365"/>
                    </a:lnTo>
                    <a:lnTo>
                      <a:pt x="182" y="356"/>
                    </a:lnTo>
                    <a:lnTo>
                      <a:pt x="184" y="345"/>
                    </a:lnTo>
                    <a:lnTo>
                      <a:pt x="187" y="336"/>
                    </a:lnTo>
                    <a:lnTo>
                      <a:pt x="189" y="326"/>
                    </a:lnTo>
                    <a:lnTo>
                      <a:pt x="192" y="317"/>
                    </a:lnTo>
                    <a:lnTo>
                      <a:pt x="193" y="306"/>
                    </a:lnTo>
                    <a:lnTo>
                      <a:pt x="195" y="298"/>
                    </a:lnTo>
                    <a:lnTo>
                      <a:pt x="196" y="288"/>
                    </a:lnTo>
                    <a:lnTo>
                      <a:pt x="198" y="279"/>
                    </a:lnTo>
                    <a:lnTo>
                      <a:pt x="193" y="281"/>
                    </a:lnTo>
                    <a:lnTo>
                      <a:pt x="186" y="289"/>
                    </a:lnTo>
                    <a:lnTo>
                      <a:pt x="177" y="298"/>
                    </a:lnTo>
                    <a:lnTo>
                      <a:pt x="167" y="314"/>
                    </a:lnTo>
                    <a:lnTo>
                      <a:pt x="156" y="329"/>
                    </a:lnTo>
                    <a:lnTo>
                      <a:pt x="144" y="348"/>
                    </a:lnTo>
                    <a:lnTo>
                      <a:pt x="131" y="367"/>
                    </a:lnTo>
                    <a:lnTo>
                      <a:pt x="119" y="389"/>
                    </a:lnTo>
                    <a:lnTo>
                      <a:pt x="105" y="409"/>
                    </a:lnTo>
                    <a:lnTo>
                      <a:pt x="93" y="430"/>
                    </a:lnTo>
                    <a:lnTo>
                      <a:pt x="80" y="449"/>
                    </a:lnTo>
                    <a:lnTo>
                      <a:pt x="69" y="469"/>
                    </a:lnTo>
                    <a:lnTo>
                      <a:pt x="59" y="484"/>
                    </a:lnTo>
                    <a:lnTo>
                      <a:pt x="51" y="499"/>
                    </a:lnTo>
                    <a:lnTo>
                      <a:pt x="44" y="509"/>
                    </a:lnTo>
                    <a:lnTo>
                      <a:pt x="40" y="517"/>
                    </a:lnTo>
                    <a:lnTo>
                      <a:pt x="0" y="492"/>
                    </a:lnTo>
                    <a:lnTo>
                      <a:pt x="14" y="464"/>
                    </a:lnTo>
                    <a:lnTo>
                      <a:pt x="29" y="434"/>
                    </a:lnTo>
                    <a:lnTo>
                      <a:pt x="45" y="403"/>
                    </a:lnTo>
                    <a:lnTo>
                      <a:pt x="63" y="371"/>
                    </a:lnTo>
                    <a:lnTo>
                      <a:pt x="80" y="339"/>
                    </a:lnTo>
                    <a:lnTo>
                      <a:pt x="99" y="306"/>
                    </a:lnTo>
                    <a:lnTo>
                      <a:pt x="119" y="275"/>
                    </a:lnTo>
                    <a:lnTo>
                      <a:pt x="139" y="242"/>
                    </a:lnTo>
                    <a:lnTo>
                      <a:pt x="159" y="210"/>
                    </a:lnTo>
                    <a:lnTo>
                      <a:pt x="179" y="178"/>
                    </a:lnTo>
                    <a:lnTo>
                      <a:pt x="201" y="147"/>
                    </a:lnTo>
                    <a:lnTo>
                      <a:pt x="223" y="118"/>
                    </a:lnTo>
                    <a:lnTo>
                      <a:pt x="246" y="89"/>
                    </a:lnTo>
                    <a:lnTo>
                      <a:pt x="268" y="63"/>
                    </a:lnTo>
                    <a:lnTo>
                      <a:pt x="291" y="37"/>
                    </a:lnTo>
                    <a:lnTo>
                      <a:pt x="315" y="14"/>
                    </a:lnTo>
                    <a:lnTo>
                      <a:pt x="3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19832" name="Freeform 18"/>
              <p:cNvSpPr>
                <a:spLocks noChangeAspect="1"/>
              </p:cNvSpPr>
              <p:nvPr/>
            </p:nvSpPr>
            <p:spPr bwMode="auto">
              <a:xfrm>
                <a:off x="873" y="3714"/>
                <a:ext cx="42" cy="42"/>
              </a:xfrm>
              <a:custGeom>
                <a:avLst/>
                <a:gdLst>
                  <a:gd name="T0" fmla="*/ 0 w 166"/>
                  <a:gd name="T1" fmla="*/ 0 h 169"/>
                  <a:gd name="T2" fmla="*/ 0 w 166"/>
                  <a:gd name="T3" fmla="*/ 0 h 169"/>
                  <a:gd name="T4" fmla="*/ 0 w 166"/>
                  <a:gd name="T5" fmla="*/ 0 h 169"/>
                  <a:gd name="T6" fmla="*/ 0 w 166"/>
                  <a:gd name="T7" fmla="*/ 0 h 169"/>
                  <a:gd name="T8" fmla="*/ 0 w 166"/>
                  <a:gd name="T9" fmla="*/ 0 h 169"/>
                  <a:gd name="T10" fmla="*/ 0 w 166"/>
                  <a:gd name="T11" fmla="*/ 0 h 169"/>
                  <a:gd name="T12" fmla="*/ 0 w 166"/>
                  <a:gd name="T13" fmla="*/ 0 h 169"/>
                  <a:gd name="T14" fmla="*/ 0 w 166"/>
                  <a:gd name="T15" fmla="*/ 0 h 169"/>
                  <a:gd name="T16" fmla="*/ 0 w 166"/>
                  <a:gd name="T17" fmla="*/ 0 h 169"/>
                  <a:gd name="T18" fmla="*/ 0 w 166"/>
                  <a:gd name="T19" fmla="*/ 0 h 169"/>
                  <a:gd name="T20" fmla="*/ 0 w 166"/>
                  <a:gd name="T21" fmla="*/ 0 h 169"/>
                  <a:gd name="T22" fmla="*/ 0 w 166"/>
                  <a:gd name="T23" fmla="*/ 0 h 169"/>
                  <a:gd name="T24" fmla="*/ 0 w 166"/>
                  <a:gd name="T25" fmla="*/ 0 h 169"/>
                  <a:gd name="T26" fmla="*/ 0 w 166"/>
                  <a:gd name="T27" fmla="*/ 0 h 169"/>
                  <a:gd name="T28" fmla="*/ 0 w 166"/>
                  <a:gd name="T29" fmla="*/ 0 h 169"/>
                  <a:gd name="T30" fmla="*/ 0 w 166"/>
                  <a:gd name="T31" fmla="*/ 0 h 169"/>
                  <a:gd name="T32" fmla="*/ 0 w 166"/>
                  <a:gd name="T33" fmla="*/ 0 h 169"/>
                  <a:gd name="T34" fmla="*/ 0 w 166"/>
                  <a:gd name="T35" fmla="*/ 0 h 169"/>
                  <a:gd name="T36" fmla="*/ 0 w 166"/>
                  <a:gd name="T37" fmla="*/ 0 h 169"/>
                  <a:gd name="T38" fmla="*/ 0 w 166"/>
                  <a:gd name="T39" fmla="*/ 0 h 169"/>
                  <a:gd name="T40" fmla="*/ 0 w 166"/>
                  <a:gd name="T41" fmla="*/ 0 h 169"/>
                  <a:gd name="T42" fmla="*/ 0 w 166"/>
                  <a:gd name="T43" fmla="*/ 0 h 169"/>
                  <a:gd name="T44" fmla="*/ 0 w 166"/>
                  <a:gd name="T45" fmla="*/ 0 h 169"/>
                  <a:gd name="T46" fmla="*/ 0 w 166"/>
                  <a:gd name="T47" fmla="*/ 0 h 169"/>
                  <a:gd name="T48" fmla="*/ 0 w 166"/>
                  <a:gd name="T49" fmla="*/ 0 h 169"/>
                  <a:gd name="T50" fmla="*/ 0 w 166"/>
                  <a:gd name="T51" fmla="*/ 0 h 169"/>
                  <a:gd name="T52" fmla="*/ 0 w 166"/>
                  <a:gd name="T53" fmla="*/ 0 h 169"/>
                  <a:gd name="T54" fmla="*/ 0 w 166"/>
                  <a:gd name="T55" fmla="*/ 0 h 169"/>
                  <a:gd name="T56" fmla="*/ 0 w 166"/>
                  <a:gd name="T57" fmla="*/ 0 h 169"/>
                  <a:gd name="T58" fmla="*/ 0 w 166"/>
                  <a:gd name="T59" fmla="*/ 0 h 169"/>
                  <a:gd name="T60" fmla="*/ 0 w 166"/>
                  <a:gd name="T61" fmla="*/ 0 h 169"/>
                  <a:gd name="T62" fmla="*/ 0 w 166"/>
                  <a:gd name="T63" fmla="*/ 0 h 169"/>
                  <a:gd name="T64" fmla="*/ 0 w 166"/>
                  <a:gd name="T65" fmla="*/ 0 h 169"/>
                  <a:gd name="T66" fmla="*/ 0 w 166"/>
                  <a:gd name="T67" fmla="*/ 0 h 1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66" h="169">
                    <a:moveTo>
                      <a:pt x="166" y="169"/>
                    </a:moveTo>
                    <a:lnTo>
                      <a:pt x="152" y="162"/>
                    </a:lnTo>
                    <a:lnTo>
                      <a:pt x="138" y="155"/>
                    </a:lnTo>
                    <a:lnTo>
                      <a:pt x="125" y="146"/>
                    </a:lnTo>
                    <a:lnTo>
                      <a:pt x="111" y="140"/>
                    </a:lnTo>
                    <a:lnTo>
                      <a:pt x="97" y="132"/>
                    </a:lnTo>
                    <a:lnTo>
                      <a:pt x="84" y="124"/>
                    </a:lnTo>
                    <a:lnTo>
                      <a:pt x="70" y="114"/>
                    </a:lnTo>
                    <a:lnTo>
                      <a:pt x="59" y="106"/>
                    </a:lnTo>
                    <a:lnTo>
                      <a:pt x="47" y="95"/>
                    </a:lnTo>
                    <a:lnTo>
                      <a:pt x="36" y="85"/>
                    </a:lnTo>
                    <a:lnTo>
                      <a:pt x="26" y="73"/>
                    </a:lnTo>
                    <a:lnTo>
                      <a:pt x="19" y="61"/>
                    </a:lnTo>
                    <a:lnTo>
                      <a:pt x="11" y="48"/>
                    </a:lnTo>
                    <a:lnTo>
                      <a:pt x="5" y="34"/>
                    </a:lnTo>
                    <a:lnTo>
                      <a:pt x="1" y="18"/>
                    </a:lnTo>
                    <a:lnTo>
                      <a:pt x="0" y="2"/>
                    </a:lnTo>
                    <a:lnTo>
                      <a:pt x="5" y="0"/>
                    </a:lnTo>
                    <a:lnTo>
                      <a:pt x="14" y="2"/>
                    </a:lnTo>
                    <a:lnTo>
                      <a:pt x="22" y="9"/>
                    </a:lnTo>
                    <a:lnTo>
                      <a:pt x="33" y="18"/>
                    </a:lnTo>
                    <a:lnTo>
                      <a:pt x="45" y="27"/>
                    </a:lnTo>
                    <a:lnTo>
                      <a:pt x="57" y="40"/>
                    </a:lnTo>
                    <a:lnTo>
                      <a:pt x="70" y="55"/>
                    </a:lnTo>
                    <a:lnTo>
                      <a:pt x="85" y="70"/>
                    </a:lnTo>
                    <a:lnTo>
                      <a:pt x="97" y="86"/>
                    </a:lnTo>
                    <a:lnTo>
                      <a:pt x="110" y="101"/>
                    </a:lnTo>
                    <a:lnTo>
                      <a:pt x="122" y="115"/>
                    </a:lnTo>
                    <a:lnTo>
                      <a:pt x="134" y="131"/>
                    </a:lnTo>
                    <a:lnTo>
                      <a:pt x="143" y="143"/>
                    </a:lnTo>
                    <a:lnTo>
                      <a:pt x="153" y="155"/>
                    </a:lnTo>
                    <a:lnTo>
                      <a:pt x="160" y="163"/>
                    </a:lnTo>
                    <a:lnTo>
                      <a:pt x="166" y="16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19833" name="Freeform 19"/>
              <p:cNvSpPr>
                <a:spLocks noChangeAspect="1"/>
              </p:cNvSpPr>
              <p:nvPr/>
            </p:nvSpPr>
            <p:spPr bwMode="auto">
              <a:xfrm>
                <a:off x="868" y="3755"/>
                <a:ext cx="198" cy="243"/>
              </a:xfrm>
              <a:custGeom>
                <a:avLst/>
                <a:gdLst>
                  <a:gd name="T0" fmla="*/ 0 w 792"/>
                  <a:gd name="T1" fmla="*/ 0 h 971"/>
                  <a:gd name="T2" fmla="*/ 0 w 792"/>
                  <a:gd name="T3" fmla="*/ 0 h 971"/>
                  <a:gd name="T4" fmla="*/ 0 w 792"/>
                  <a:gd name="T5" fmla="*/ 0 h 971"/>
                  <a:gd name="T6" fmla="*/ 0 w 792"/>
                  <a:gd name="T7" fmla="*/ 0 h 971"/>
                  <a:gd name="T8" fmla="*/ 0 w 792"/>
                  <a:gd name="T9" fmla="*/ 0 h 971"/>
                  <a:gd name="T10" fmla="*/ 0 w 792"/>
                  <a:gd name="T11" fmla="*/ 0 h 971"/>
                  <a:gd name="T12" fmla="*/ 0 w 792"/>
                  <a:gd name="T13" fmla="*/ 0 h 971"/>
                  <a:gd name="T14" fmla="*/ 0 w 792"/>
                  <a:gd name="T15" fmla="*/ 0 h 971"/>
                  <a:gd name="T16" fmla="*/ 0 w 792"/>
                  <a:gd name="T17" fmla="*/ 0 h 971"/>
                  <a:gd name="T18" fmla="*/ 0 w 792"/>
                  <a:gd name="T19" fmla="*/ 0 h 971"/>
                  <a:gd name="T20" fmla="*/ 0 w 792"/>
                  <a:gd name="T21" fmla="*/ 0 h 971"/>
                  <a:gd name="T22" fmla="*/ 0 w 792"/>
                  <a:gd name="T23" fmla="*/ 0 h 971"/>
                  <a:gd name="T24" fmla="*/ 0 w 792"/>
                  <a:gd name="T25" fmla="*/ 0 h 971"/>
                  <a:gd name="T26" fmla="*/ 0 w 792"/>
                  <a:gd name="T27" fmla="*/ 0 h 971"/>
                  <a:gd name="T28" fmla="*/ 0 w 792"/>
                  <a:gd name="T29" fmla="*/ 0 h 971"/>
                  <a:gd name="T30" fmla="*/ 0 w 792"/>
                  <a:gd name="T31" fmla="*/ 0 h 971"/>
                  <a:gd name="T32" fmla="*/ 0 w 792"/>
                  <a:gd name="T33" fmla="*/ 0 h 971"/>
                  <a:gd name="T34" fmla="*/ 0 w 792"/>
                  <a:gd name="T35" fmla="*/ 0 h 971"/>
                  <a:gd name="T36" fmla="*/ 0 w 792"/>
                  <a:gd name="T37" fmla="*/ 0 h 971"/>
                  <a:gd name="T38" fmla="*/ 0 w 792"/>
                  <a:gd name="T39" fmla="*/ 0 h 971"/>
                  <a:gd name="T40" fmla="*/ 0 w 792"/>
                  <a:gd name="T41" fmla="*/ 0 h 971"/>
                  <a:gd name="T42" fmla="*/ 0 w 792"/>
                  <a:gd name="T43" fmla="*/ 0 h 971"/>
                  <a:gd name="T44" fmla="*/ 0 w 792"/>
                  <a:gd name="T45" fmla="*/ 0 h 971"/>
                  <a:gd name="T46" fmla="*/ 0 w 792"/>
                  <a:gd name="T47" fmla="*/ 0 h 971"/>
                  <a:gd name="T48" fmla="*/ 0 w 792"/>
                  <a:gd name="T49" fmla="*/ 0 h 971"/>
                  <a:gd name="T50" fmla="*/ 0 w 792"/>
                  <a:gd name="T51" fmla="*/ 0 h 971"/>
                  <a:gd name="T52" fmla="*/ 0 w 792"/>
                  <a:gd name="T53" fmla="*/ 0 h 971"/>
                  <a:gd name="T54" fmla="*/ 0 w 792"/>
                  <a:gd name="T55" fmla="*/ 0 h 971"/>
                  <a:gd name="T56" fmla="*/ 0 w 792"/>
                  <a:gd name="T57" fmla="*/ 0 h 971"/>
                  <a:gd name="T58" fmla="*/ 0 w 792"/>
                  <a:gd name="T59" fmla="*/ 0 h 971"/>
                  <a:gd name="T60" fmla="*/ 0 w 792"/>
                  <a:gd name="T61" fmla="*/ 0 h 971"/>
                  <a:gd name="T62" fmla="*/ 0 w 792"/>
                  <a:gd name="T63" fmla="*/ 0 h 971"/>
                  <a:gd name="T64" fmla="*/ 0 w 792"/>
                  <a:gd name="T65" fmla="*/ 0 h 971"/>
                  <a:gd name="T66" fmla="*/ 0 w 792"/>
                  <a:gd name="T67" fmla="*/ 0 h 971"/>
                  <a:gd name="T68" fmla="*/ 0 w 792"/>
                  <a:gd name="T69" fmla="*/ 0 h 971"/>
                  <a:gd name="T70" fmla="*/ 0 w 792"/>
                  <a:gd name="T71" fmla="*/ 0 h 971"/>
                  <a:gd name="T72" fmla="*/ 0 w 792"/>
                  <a:gd name="T73" fmla="*/ 0 h 971"/>
                  <a:gd name="T74" fmla="*/ 0 w 792"/>
                  <a:gd name="T75" fmla="*/ 0 h 971"/>
                  <a:gd name="T76" fmla="*/ 0 w 792"/>
                  <a:gd name="T77" fmla="*/ 0 h 971"/>
                  <a:gd name="T78" fmla="*/ 0 w 792"/>
                  <a:gd name="T79" fmla="*/ 0 h 971"/>
                  <a:gd name="T80" fmla="*/ 0 w 792"/>
                  <a:gd name="T81" fmla="*/ 0 h 971"/>
                  <a:gd name="T82" fmla="*/ 0 w 792"/>
                  <a:gd name="T83" fmla="*/ 0 h 971"/>
                  <a:gd name="T84" fmla="*/ 0 w 792"/>
                  <a:gd name="T85" fmla="*/ 0 h 971"/>
                  <a:gd name="T86" fmla="*/ 0 w 792"/>
                  <a:gd name="T87" fmla="*/ 0 h 971"/>
                  <a:gd name="T88" fmla="*/ 0 w 792"/>
                  <a:gd name="T89" fmla="*/ 0 h 971"/>
                  <a:gd name="T90" fmla="*/ 0 w 792"/>
                  <a:gd name="T91" fmla="*/ 0 h 971"/>
                  <a:gd name="T92" fmla="*/ 0 w 792"/>
                  <a:gd name="T93" fmla="*/ 0 h 971"/>
                  <a:gd name="T94" fmla="*/ 0 w 792"/>
                  <a:gd name="T95" fmla="*/ 0 h 971"/>
                  <a:gd name="T96" fmla="*/ 0 w 792"/>
                  <a:gd name="T97" fmla="*/ 0 h 971"/>
                  <a:gd name="T98" fmla="*/ 0 w 792"/>
                  <a:gd name="T99" fmla="*/ 0 h 971"/>
                  <a:gd name="T100" fmla="*/ 0 w 792"/>
                  <a:gd name="T101" fmla="*/ 0 h 971"/>
                  <a:gd name="T102" fmla="*/ 0 w 792"/>
                  <a:gd name="T103" fmla="*/ 0 h 971"/>
                  <a:gd name="T104" fmla="*/ 0 w 792"/>
                  <a:gd name="T105" fmla="*/ 0 h 971"/>
                  <a:gd name="T106" fmla="*/ 0 w 792"/>
                  <a:gd name="T107" fmla="*/ 0 h 97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792" h="971">
                    <a:moveTo>
                      <a:pt x="46" y="0"/>
                    </a:moveTo>
                    <a:lnTo>
                      <a:pt x="75" y="35"/>
                    </a:lnTo>
                    <a:lnTo>
                      <a:pt x="105" y="70"/>
                    </a:lnTo>
                    <a:lnTo>
                      <a:pt x="135" y="105"/>
                    </a:lnTo>
                    <a:lnTo>
                      <a:pt x="166" y="141"/>
                    </a:lnTo>
                    <a:lnTo>
                      <a:pt x="197" y="176"/>
                    </a:lnTo>
                    <a:lnTo>
                      <a:pt x="230" y="211"/>
                    </a:lnTo>
                    <a:lnTo>
                      <a:pt x="261" y="244"/>
                    </a:lnTo>
                    <a:lnTo>
                      <a:pt x="294" y="280"/>
                    </a:lnTo>
                    <a:lnTo>
                      <a:pt x="324" y="315"/>
                    </a:lnTo>
                    <a:lnTo>
                      <a:pt x="356" y="350"/>
                    </a:lnTo>
                    <a:lnTo>
                      <a:pt x="386" y="386"/>
                    </a:lnTo>
                    <a:lnTo>
                      <a:pt x="416" y="423"/>
                    </a:lnTo>
                    <a:lnTo>
                      <a:pt x="444" y="460"/>
                    </a:lnTo>
                    <a:lnTo>
                      <a:pt x="473" y="498"/>
                    </a:lnTo>
                    <a:lnTo>
                      <a:pt x="499" y="536"/>
                    </a:lnTo>
                    <a:lnTo>
                      <a:pt x="524" y="577"/>
                    </a:lnTo>
                    <a:lnTo>
                      <a:pt x="598" y="572"/>
                    </a:lnTo>
                    <a:lnTo>
                      <a:pt x="547" y="601"/>
                    </a:lnTo>
                    <a:lnTo>
                      <a:pt x="557" y="627"/>
                    </a:lnTo>
                    <a:lnTo>
                      <a:pt x="563" y="623"/>
                    </a:lnTo>
                    <a:lnTo>
                      <a:pt x="567" y="621"/>
                    </a:lnTo>
                    <a:lnTo>
                      <a:pt x="573" y="619"/>
                    </a:lnTo>
                    <a:lnTo>
                      <a:pt x="580" y="619"/>
                    </a:lnTo>
                    <a:lnTo>
                      <a:pt x="584" y="617"/>
                    </a:lnTo>
                    <a:lnTo>
                      <a:pt x="591" y="616"/>
                    </a:lnTo>
                    <a:lnTo>
                      <a:pt x="598" y="616"/>
                    </a:lnTo>
                    <a:lnTo>
                      <a:pt x="604" y="616"/>
                    </a:lnTo>
                    <a:lnTo>
                      <a:pt x="610" y="615"/>
                    </a:lnTo>
                    <a:lnTo>
                      <a:pt x="615" y="615"/>
                    </a:lnTo>
                    <a:lnTo>
                      <a:pt x="621" y="615"/>
                    </a:lnTo>
                    <a:lnTo>
                      <a:pt x="627" y="616"/>
                    </a:lnTo>
                    <a:lnTo>
                      <a:pt x="634" y="616"/>
                    </a:lnTo>
                    <a:lnTo>
                      <a:pt x="640" y="616"/>
                    </a:lnTo>
                    <a:lnTo>
                      <a:pt x="646" y="616"/>
                    </a:lnTo>
                    <a:lnTo>
                      <a:pt x="652" y="617"/>
                    </a:lnTo>
                    <a:lnTo>
                      <a:pt x="584" y="641"/>
                    </a:lnTo>
                    <a:lnTo>
                      <a:pt x="582" y="644"/>
                    </a:lnTo>
                    <a:lnTo>
                      <a:pt x="583" y="649"/>
                    </a:lnTo>
                    <a:lnTo>
                      <a:pt x="585" y="652"/>
                    </a:lnTo>
                    <a:lnTo>
                      <a:pt x="590" y="655"/>
                    </a:lnTo>
                    <a:lnTo>
                      <a:pt x="595" y="657"/>
                    </a:lnTo>
                    <a:lnTo>
                      <a:pt x="603" y="661"/>
                    </a:lnTo>
                    <a:lnTo>
                      <a:pt x="610" y="663"/>
                    </a:lnTo>
                    <a:lnTo>
                      <a:pt x="619" y="666"/>
                    </a:lnTo>
                    <a:lnTo>
                      <a:pt x="627" y="668"/>
                    </a:lnTo>
                    <a:lnTo>
                      <a:pt x="636" y="670"/>
                    </a:lnTo>
                    <a:lnTo>
                      <a:pt x="644" y="671"/>
                    </a:lnTo>
                    <a:lnTo>
                      <a:pt x="652" y="674"/>
                    </a:lnTo>
                    <a:lnTo>
                      <a:pt x="658" y="674"/>
                    </a:lnTo>
                    <a:lnTo>
                      <a:pt x="664" y="676"/>
                    </a:lnTo>
                    <a:lnTo>
                      <a:pt x="669" y="677"/>
                    </a:lnTo>
                    <a:lnTo>
                      <a:pt x="672" y="678"/>
                    </a:lnTo>
                    <a:lnTo>
                      <a:pt x="636" y="716"/>
                    </a:lnTo>
                    <a:lnTo>
                      <a:pt x="647" y="729"/>
                    </a:lnTo>
                    <a:lnTo>
                      <a:pt x="657" y="742"/>
                    </a:lnTo>
                    <a:lnTo>
                      <a:pt x="669" y="755"/>
                    </a:lnTo>
                    <a:lnTo>
                      <a:pt x="680" y="769"/>
                    </a:lnTo>
                    <a:lnTo>
                      <a:pt x="691" y="782"/>
                    </a:lnTo>
                    <a:lnTo>
                      <a:pt x="701" y="797"/>
                    </a:lnTo>
                    <a:lnTo>
                      <a:pt x="712" y="811"/>
                    </a:lnTo>
                    <a:lnTo>
                      <a:pt x="722" y="825"/>
                    </a:lnTo>
                    <a:lnTo>
                      <a:pt x="731" y="840"/>
                    </a:lnTo>
                    <a:lnTo>
                      <a:pt x="742" y="854"/>
                    </a:lnTo>
                    <a:lnTo>
                      <a:pt x="751" y="869"/>
                    </a:lnTo>
                    <a:lnTo>
                      <a:pt x="759" y="884"/>
                    </a:lnTo>
                    <a:lnTo>
                      <a:pt x="768" y="898"/>
                    </a:lnTo>
                    <a:lnTo>
                      <a:pt x="777" y="914"/>
                    </a:lnTo>
                    <a:lnTo>
                      <a:pt x="784" y="930"/>
                    </a:lnTo>
                    <a:lnTo>
                      <a:pt x="792" y="947"/>
                    </a:lnTo>
                    <a:lnTo>
                      <a:pt x="778" y="971"/>
                    </a:lnTo>
                    <a:lnTo>
                      <a:pt x="568" y="872"/>
                    </a:lnTo>
                    <a:lnTo>
                      <a:pt x="569" y="870"/>
                    </a:lnTo>
                    <a:lnTo>
                      <a:pt x="572" y="868"/>
                    </a:lnTo>
                    <a:lnTo>
                      <a:pt x="576" y="866"/>
                    </a:lnTo>
                    <a:lnTo>
                      <a:pt x="580" y="866"/>
                    </a:lnTo>
                    <a:lnTo>
                      <a:pt x="585" y="865"/>
                    </a:lnTo>
                    <a:lnTo>
                      <a:pt x="592" y="865"/>
                    </a:lnTo>
                    <a:lnTo>
                      <a:pt x="598" y="864"/>
                    </a:lnTo>
                    <a:lnTo>
                      <a:pt x="606" y="864"/>
                    </a:lnTo>
                    <a:lnTo>
                      <a:pt x="611" y="862"/>
                    </a:lnTo>
                    <a:lnTo>
                      <a:pt x="617" y="862"/>
                    </a:lnTo>
                    <a:lnTo>
                      <a:pt x="622" y="861"/>
                    </a:lnTo>
                    <a:lnTo>
                      <a:pt x="628" y="860"/>
                    </a:lnTo>
                    <a:lnTo>
                      <a:pt x="633" y="858"/>
                    </a:lnTo>
                    <a:lnTo>
                      <a:pt x="636" y="855"/>
                    </a:lnTo>
                    <a:lnTo>
                      <a:pt x="639" y="852"/>
                    </a:lnTo>
                    <a:lnTo>
                      <a:pt x="640" y="849"/>
                    </a:lnTo>
                    <a:lnTo>
                      <a:pt x="631" y="845"/>
                    </a:lnTo>
                    <a:lnTo>
                      <a:pt x="624" y="842"/>
                    </a:lnTo>
                    <a:lnTo>
                      <a:pt x="617" y="838"/>
                    </a:lnTo>
                    <a:lnTo>
                      <a:pt x="610" y="835"/>
                    </a:lnTo>
                    <a:lnTo>
                      <a:pt x="602" y="829"/>
                    </a:lnTo>
                    <a:lnTo>
                      <a:pt x="595" y="825"/>
                    </a:lnTo>
                    <a:lnTo>
                      <a:pt x="588" y="821"/>
                    </a:lnTo>
                    <a:lnTo>
                      <a:pt x="581" y="817"/>
                    </a:lnTo>
                    <a:lnTo>
                      <a:pt x="574" y="812"/>
                    </a:lnTo>
                    <a:lnTo>
                      <a:pt x="567" y="807"/>
                    </a:lnTo>
                    <a:lnTo>
                      <a:pt x="561" y="803"/>
                    </a:lnTo>
                    <a:lnTo>
                      <a:pt x="554" y="798"/>
                    </a:lnTo>
                    <a:lnTo>
                      <a:pt x="546" y="792"/>
                    </a:lnTo>
                    <a:lnTo>
                      <a:pt x="540" y="787"/>
                    </a:lnTo>
                    <a:lnTo>
                      <a:pt x="533" y="782"/>
                    </a:lnTo>
                    <a:lnTo>
                      <a:pt x="527" y="778"/>
                    </a:lnTo>
                    <a:lnTo>
                      <a:pt x="529" y="778"/>
                    </a:lnTo>
                    <a:lnTo>
                      <a:pt x="531" y="778"/>
                    </a:lnTo>
                    <a:lnTo>
                      <a:pt x="535" y="778"/>
                    </a:lnTo>
                    <a:lnTo>
                      <a:pt x="540" y="779"/>
                    </a:lnTo>
                    <a:lnTo>
                      <a:pt x="545" y="779"/>
                    </a:lnTo>
                    <a:lnTo>
                      <a:pt x="551" y="781"/>
                    </a:lnTo>
                    <a:lnTo>
                      <a:pt x="557" y="781"/>
                    </a:lnTo>
                    <a:lnTo>
                      <a:pt x="564" y="782"/>
                    </a:lnTo>
                    <a:lnTo>
                      <a:pt x="569" y="782"/>
                    </a:lnTo>
                    <a:lnTo>
                      <a:pt x="575" y="783"/>
                    </a:lnTo>
                    <a:lnTo>
                      <a:pt x="580" y="784"/>
                    </a:lnTo>
                    <a:lnTo>
                      <a:pt x="585" y="785"/>
                    </a:lnTo>
                    <a:lnTo>
                      <a:pt x="592" y="785"/>
                    </a:lnTo>
                    <a:lnTo>
                      <a:pt x="598" y="785"/>
                    </a:lnTo>
                    <a:lnTo>
                      <a:pt x="594" y="778"/>
                    </a:lnTo>
                    <a:lnTo>
                      <a:pt x="589" y="773"/>
                    </a:lnTo>
                    <a:lnTo>
                      <a:pt x="583" y="766"/>
                    </a:lnTo>
                    <a:lnTo>
                      <a:pt x="576" y="760"/>
                    </a:lnTo>
                    <a:lnTo>
                      <a:pt x="566" y="752"/>
                    </a:lnTo>
                    <a:lnTo>
                      <a:pt x="554" y="746"/>
                    </a:lnTo>
                    <a:lnTo>
                      <a:pt x="543" y="738"/>
                    </a:lnTo>
                    <a:lnTo>
                      <a:pt x="533" y="732"/>
                    </a:lnTo>
                    <a:lnTo>
                      <a:pt x="519" y="725"/>
                    </a:lnTo>
                    <a:lnTo>
                      <a:pt x="507" y="717"/>
                    </a:lnTo>
                    <a:lnTo>
                      <a:pt x="495" y="710"/>
                    </a:lnTo>
                    <a:lnTo>
                      <a:pt x="482" y="705"/>
                    </a:lnTo>
                    <a:lnTo>
                      <a:pt x="470" y="699"/>
                    </a:lnTo>
                    <a:lnTo>
                      <a:pt x="461" y="695"/>
                    </a:lnTo>
                    <a:lnTo>
                      <a:pt x="450" y="690"/>
                    </a:lnTo>
                    <a:lnTo>
                      <a:pt x="443" y="687"/>
                    </a:lnTo>
                    <a:lnTo>
                      <a:pt x="512" y="680"/>
                    </a:lnTo>
                    <a:lnTo>
                      <a:pt x="515" y="681"/>
                    </a:lnTo>
                    <a:lnTo>
                      <a:pt x="516" y="678"/>
                    </a:lnTo>
                    <a:lnTo>
                      <a:pt x="512" y="670"/>
                    </a:lnTo>
                    <a:lnTo>
                      <a:pt x="505" y="661"/>
                    </a:lnTo>
                    <a:lnTo>
                      <a:pt x="494" y="647"/>
                    </a:lnTo>
                    <a:lnTo>
                      <a:pt x="480" y="632"/>
                    </a:lnTo>
                    <a:lnTo>
                      <a:pt x="464" y="617"/>
                    </a:lnTo>
                    <a:lnTo>
                      <a:pt x="446" y="601"/>
                    </a:lnTo>
                    <a:lnTo>
                      <a:pt x="425" y="584"/>
                    </a:lnTo>
                    <a:lnTo>
                      <a:pt x="402" y="570"/>
                    </a:lnTo>
                    <a:lnTo>
                      <a:pt x="378" y="557"/>
                    </a:lnTo>
                    <a:lnTo>
                      <a:pt x="354" y="547"/>
                    </a:lnTo>
                    <a:lnTo>
                      <a:pt x="328" y="540"/>
                    </a:lnTo>
                    <a:lnTo>
                      <a:pt x="302" y="536"/>
                    </a:lnTo>
                    <a:lnTo>
                      <a:pt x="277" y="537"/>
                    </a:lnTo>
                    <a:lnTo>
                      <a:pt x="251" y="546"/>
                    </a:lnTo>
                    <a:lnTo>
                      <a:pt x="247" y="554"/>
                    </a:lnTo>
                    <a:lnTo>
                      <a:pt x="245" y="563"/>
                    </a:lnTo>
                    <a:lnTo>
                      <a:pt x="243" y="571"/>
                    </a:lnTo>
                    <a:lnTo>
                      <a:pt x="240" y="582"/>
                    </a:lnTo>
                    <a:lnTo>
                      <a:pt x="236" y="591"/>
                    </a:lnTo>
                    <a:lnTo>
                      <a:pt x="234" y="600"/>
                    </a:lnTo>
                    <a:lnTo>
                      <a:pt x="230" y="609"/>
                    </a:lnTo>
                    <a:lnTo>
                      <a:pt x="228" y="619"/>
                    </a:lnTo>
                    <a:lnTo>
                      <a:pt x="224" y="627"/>
                    </a:lnTo>
                    <a:lnTo>
                      <a:pt x="221" y="635"/>
                    </a:lnTo>
                    <a:lnTo>
                      <a:pt x="217" y="643"/>
                    </a:lnTo>
                    <a:lnTo>
                      <a:pt x="213" y="653"/>
                    </a:lnTo>
                    <a:lnTo>
                      <a:pt x="208" y="660"/>
                    </a:lnTo>
                    <a:lnTo>
                      <a:pt x="202" y="668"/>
                    </a:lnTo>
                    <a:lnTo>
                      <a:pt x="196" y="675"/>
                    </a:lnTo>
                    <a:lnTo>
                      <a:pt x="190" y="682"/>
                    </a:lnTo>
                    <a:lnTo>
                      <a:pt x="187" y="682"/>
                    </a:lnTo>
                    <a:lnTo>
                      <a:pt x="183" y="682"/>
                    </a:lnTo>
                    <a:lnTo>
                      <a:pt x="180" y="680"/>
                    </a:lnTo>
                    <a:lnTo>
                      <a:pt x="180" y="678"/>
                    </a:lnTo>
                    <a:lnTo>
                      <a:pt x="184" y="670"/>
                    </a:lnTo>
                    <a:lnTo>
                      <a:pt x="188" y="661"/>
                    </a:lnTo>
                    <a:lnTo>
                      <a:pt x="192" y="653"/>
                    </a:lnTo>
                    <a:lnTo>
                      <a:pt x="196" y="644"/>
                    </a:lnTo>
                    <a:lnTo>
                      <a:pt x="197" y="637"/>
                    </a:lnTo>
                    <a:lnTo>
                      <a:pt x="196" y="630"/>
                    </a:lnTo>
                    <a:lnTo>
                      <a:pt x="194" y="627"/>
                    </a:lnTo>
                    <a:lnTo>
                      <a:pt x="192" y="623"/>
                    </a:lnTo>
                    <a:lnTo>
                      <a:pt x="188" y="621"/>
                    </a:lnTo>
                    <a:lnTo>
                      <a:pt x="184" y="619"/>
                    </a:lnTo>
                    <a:lnTo>
                      <a:pt x="155" y="687"/>
                    </a:lnTo>
                    <a:lnTo>
                      <a:pt x="149" y="687"/>
                    </a:lnTo>
                    <a:lnTo>
                      <a:pt x="144" y="684"/>
                    </a:lnTo>
                    <a:lnTo>
                      <a:pt x="138" y="680"/>
                    </a:lnTo>
                    <a:lnTo>
                      <a:pt x="135" y="675"/>
                    </a:lnTo>
                    <a:lnTo>
                      <a:pt x="131" y="670"/>
                    </a:lnTo>
                    <a:lnTo>
                      <a:pt x="131" y="666"/>
                    </a:lnTo>
                    <a:lnTo>
                      <a:pt x="129" y="661"/>
                    </a:lnTo>
                    <a:lnTo>
                      <a:pt x="129" y="656"/>
                    </a:lnTo>
                    <a:lnTo>
                      <a:pt x="128" y="647"/>
                    </a:lnTo>
                    <a:lnTo>
                      <a:pt x="128" y="639"/>
                    </a:lnTo>
                    <a:lnTo>
                      <a:pt x="128" y="630"/>
                    </a:lnTo>
                    <a:lnTo>
                      <a:pt x="130" y="621"/>
                    </a:lnTo>
                    <a:lnTo>
                      <a:pt x="143" y="597"/>
                    </a:lnTo>
                    <a:lnTo>
                      <a:pt x="142" y="593"/>
                    </a:lnTo>
                    <a:lnTo>
                      <a:pt x="141" y="589"/>
                    </a:lnTo>
                    <a:lnTo>
                      <a:pt x="137" y="584"/>
                    </a:lnTo>
                    <a:lnTo>
                      <a:pt x="135" y="579"/>
                    </a:lnTo>
                    <a:lnTo>
                      <a:pt x="129" y="571"/>
                    </a:lnTo>
                    <a:lnTo>
                      <a:pt x="125" y="566"/>
                    </a:lnTo>
                    <a:lnTo>
                      <a:pt x="120" y="559"/>
                    </a:lnTo>
                    <a:lnTo>
                      <a:pt x="115" y="553"/>
                    </a:lnTo>
                    <a:lnTo>
                      <a:pt x="109" y="545"/>
                    </a:lnTo>
                    <a:lnTo>
                      <a:pt x="104" y="540"/>
                    </a:lnTo>
                    <a:lnTo>
                      <a:pt x="98" y="532"/>
                    </a:lnTo>
                    <a:lnTo>
                      <a:pt x="93" y="528"/>
                    </a:lnTo>
                    <a:lnTo>
                      <a:pt x="88" y="522"/>
                    </a:lnTo>
                    <a:lnTo>
                      <a:pt x="84" y="517"/>
                    </a:lnTo>
                    <a:lnTo>
                      <a:pt x="80" y="513"/>
                    </a:lnTo>
                    <a:lnTo>
                      <a:pt x="78" y="511"/>
                    </a:lnTo>
                    <a:lnTo>
                      <a:pt x="83" y="507"/>
                    </a:lnTo>
                    <a:lnTo>
                      <a:pt x="91" y="509"/>
                    </a:lnTo>
                    <a:lnTo>
                      <a:pt x="96" y="511"/>
                    </a:lnTo>
                    <a:lnTo>
                      <a:pt x="102" y="513"/>
                    </a:lnTo>
                    <a:lnTo>
                      <a:pt x="107" y="516"/>
                    </a:lnTo>
                    <a:lnTo>
                      <a:pt x="114" y="520"/>
                    </a:lnTo>
                    <a:lnTo>
                      <a:pt x="119" y="523"/>
                    </a:lnTo>
                    <a:lnTo>
                      <a:pt x="125" y="527"/>
                    </a:lnTo>
                    <a:lnTo>
                      <a:pt x="131" y="530"/>
                    </a:lnTo>
                    <a:lnTo>
                      <a:pt x="138" y="534"/>
                    </a:lnTo>
                    <a:lnTo>
                      <a:pt x="143" y="537"/>
                    </a:lnTo>
                    <a:lnTo>
                      <a:pt x="148" y="541"/>
                    </a:lnTo>
                    <a:lnTo>
                      <a:pt x="152" y="544"/>
                    </a:lnTo>
                    <a:lnTo>
                      <a:pt x="157" y="546"/>
                    </a:lnTo>
                    <a:lnTo>
                      <a:pt x="163" y="545"/>
                    </a:lnTo>
                    <a:lnTo>
                      <a:pt x="167" y="544"/>
                    </a:lnTo>
                    <a:lnTo>
                      <a:pt x="171" y="541"/>
                    </a:lnTo>
                    <a:lnTo>
                      <a:pt x="172" y="540"/>
                    </a:lnTo>
                    <a:lnTo>
                      <a:pt x="173" y="536"/>
                    </a:lnTo>
                    <a:lnTo>
                      <a:pt x="174" y="532"/>
                    </a:lnTo>
                    <a:lnTo>
                      <a:pt x="176" y="529"/>
                    </a:lnTo>
                    <a:lnTo>
                      <a:pt x="180" y="527"/>
                    </a:lnTo>
                    <a:lnTo>
                      <a:pt x="127" y="455"/>
                    </a:lnTo>
                    <a:lnTo>
                      <a:pt x="219" y="509"/>
                    </a:lnTo>
                    <a:lnTo>
                      <a:pt x="251" y="503"/>
                    </a:lnTo>
                    <a:lnTo>
                      <a:pt x="247" y="496"/>
                    </a:lnTo>
                    <a:lnTo>
                      <a:pt x="244" y="491"/>
                    </a:lnTo>
                    <a:lnTo>
                      <a:pt x="241" y="486"/>
                    </a:lnTo>
                    <a:lnTo>
                      <a:pt x="237" y="481"/>
                    </a:lnTo>
                    <a:lnTo>
                      <a:pt x="234" y="477"/>
                    </a:lnTo>
                    <a:lnTo>
                      <a:pt x="230" y="472"/>
                    </a:lnTo>
                    <a:lnTo>
                      <a:pt x="227" y="467"/>
                    </a:lnTo>
                    <a:lnTo>
                      <a:pt x="225" y="461"/>
                    </a:lnTo>
                    <a:lnTo>
                      <a:pt x="221" y="456"/>
                    </a:lnTo>
                    <a:lnTo>
                      <a:pt x="217" y="451"/>
                    </a:lnTo>
                    <a:lnTo>
                      <a:pt x="214" y="447"/>
                    </a:lnTo>
                    <a:lnTo>
                      <a:pt x="211" y="442"/>
                    </a:lnTo>
                    <a:lnTo>
                      <a:pt x="207" y="437"/>
                    </a:lnTo>
                    <a:lnTo>
                      <a:pt x="203" y="433"/>
                    </a:lnTo>
                    <a:lnTo>
                      <a:pt x="200" y="427"/>
                    </a:lnTo>
                    <a:lnTo>
                      <a:pt x="196" y="423"/>
                    </a:lnTo>
                    <a:lnTo>
                      <a:pt x="201" y="423"/>
                    </a:lnTo>
                    <a:lnTo>
                      <a:pt x="208" y="425"/>
                    </a:lnTo>
                    <a:lnTo>
                      <a:pt x="213" y="425"/>
                    </a:lnTo>
                    <a:lnTo>
                      <a:pt x="219" y="428"/>
                    </a:lnTo>
                    <a:lnTo>
                      <a:pt x="225" y="430"/>
                    </a:lnTo>
                    <a:lnTo>
                      <a:pt x="231" y="433"/>
                    </a:lnTo>
                    <a:lnTo>
                      <a:pt x="238" y="436"/>
                    </a:lnTo>
                    <a:lnTo>
                      <a:pt x="245" y="439"/>
                    </a:lnTo>
                    <a:lnTo>
                      <a:pt x="250" y="442"/>
                    </a:lnTo>
                    <a:lnTo>
                      <a:pt x="256" y="445"/>
                    </a:lnTo>
                    <a:lnTo>
                      <a:pt x="260" y="448"/>
                    </a:lnTo>
                    <a:lnTo>
                      <a:pt x="266" y="452"/>
                    </a:lnTo>
                    <a:lnTo>
                      <a:pt x="271" y="455"/>
                    </a:lnTo>
                    <a:lnTo>
                      <a:pt x="277" y="459"/>
                    </a:lnTo>
                    <a:lnTo>
                      <a:pt x="280" y="463"/>
                    </a:lnTo>
                    <a:lnTo>
                      <a:pt x="284" y="469"/>
                    </a:lnTo>
                    <a:lnTo>
                      <a:pt x="300" y="463"/>
                    </a:lnTo>
                    <a:lnTo>
                      <a:pt x="284" y="423"/>
                    </a:lnTo>
                    <a:lnTo>
                      <a:pt x="339" y="460"/>
                    </a:lnTo>
                    <a:lnTo>
                      <a:pt x="350" y="455"/>
                    </a:lnTo>
                    <a:lnTo>
                      <a:pt x="335" y="434"/>
                    </a:lnTo>
                    <a:lnTo>
                      <a:pt x="320" y="416"/>
                    </a:lnTo>
                    <a:lnTo>
                      <a:pt x="302" y="400"/>
                    </a:lnTo>
                    <a:lnTo>
                      <a:pt x="285" y="386"/>
                    </a:lnTo>
                    <a:lnTo>
                      <a:pt x="265" y="374"/>
                    </a:lnTo>
                    <a:lnTo>
                      <a:pt x="247" y="365"/>
                    </a:lnTo>
                    <a:lnTo>
                      <a:pt x="226" y="355"/>
                    </a:lnTo>
                    <a:lnTo>
                      <a:pt x="208" y="348"/>
                    </a:lnTo>
                    <a:lnTo>
                      <a:pt x="187" y="339"/>
                    </a:lnTo>
                    <a:lnTo>
                      <a:pt x="167" y="331"/>
                    </a:lnTo>
                    <a:lnTo>
                      <a:pt x="148" y="323"/>
                    </a:lnTo>
                    <a:lnTo>
                      <a:pt x="129" y="313"/>
                    </a:lnTo>
                    <a:lnTo>
                      <a:pt x="111" y="303"/>
                    </a:lnTo>
                    <a:lnTo>
                      <a:pt x="93" y="292"/>
                    </a:lnTo>
                    <a:lnTo>
                      <a:pt x="77" y="278"/>
                    </a:lnTo>
                    <a:lnTo>
                      <a:pt x="64" y="263"/>
                    </a:lnTo>
                    <a:lnTo>
                      <a:pt x="202" y="292"/>
                    </a:lnTo>
                    <a:lnTo>
                      <a:pt x="205" y="288"/>
                    </a:lnTo>
                    <a:lnTo>
                      <a:pt x="205" y="284"/>
                    </a:lnTo>
                    <a:lnTo>
                      <a:pt x="198" y="276"/>
                    </a:lnTo>
                    <a:lnTo>
                      <a:pt x="191" y="270"/>
                    </a:lnTo>
                    <a:lnTo>
                      <a:pt x="179" y="261"/>
                    </a:lnTo>
                    <a:lnTo>
                      <a:pt x="166" y="252"/>
                    </a:lnTo>
                    <a:lnTo>
                      <a:pt x="150" y="242"/>
                    </a:lnTo>
                    <a:lnTo>
                      <a:pt x="136" y="233"/>
                    </a:lnTo>
                    <a:lnTo>
                      <a:pt x="118" y="223"/>
                    </a:lnTo>
                    <a:lnTo>
                      <a:pt x="102" y="215"/>
                    </a:lnTo>
                    <a:lnTo>
                      <a:pt x="85" y="206"/>
                    </a:lnTo>
                    <a:lnTo>
                      <a:pt x="72" y="198"/>
                    </a:lnTo>
                    <a:lnTo>
                      <a:pt x="58" y="191"/>
                    </a:lnTo>
                    <a:lnTo>
                      <a:pt x="48" y="186"/>
                    </a:lnTo>
                    <a:lnTo>
                      <a:pt x="41" y="182"/>
                    </a:lnTo>
                    <a:lnTo>
                      <a:pt x="38" y="181"/>
                    </a:lnTo>
                    <a:lnTo>
                      <a:pt x="44" y="179"/>
                    </a:lnTo>
                    <a:lnTo>
                      <a:pt x="51" y="179"/>
                    </a:lnTo>
                    <a:lnTo>
                      <a:pt x="56" y="179"/>
                    </a:lnTo>
                    <a:lnTo>
                      <a:pt x="64" y="181"/>
                    </a:lnTo>
                    <a:lnTo>
                      <a:pt x="69" y="181"/>
                    </a:lnTo>
                    <a:lnTo>
                      <a:pt x="76" y="183"/>
                    </a:lnTo>
                    <a:lnTo>
                      <a:pt x="81" y="185"/>
                    </a:lnTo>
                    <a:lnTo>
                      <a:pt x="88" y="188"/>
                    </a:lnTo>
                    <a:lnTo>
                      <a:pt x="93" y="189"/>
                    </a:lnTo>
                    <a:lnTo>
                      <a:pt x="100" y="192"/>
                    </a:lnTo>
                    <a:lnTo>
                      <a:pt x="105" y="193"/>
                    </a:lnTo>
                    <a:lnTo>
                      <a:pt x="111" y="196"/>
                    </a:lnTo>
                    <a:lnTo>
                      <a:pt x="117" y="197"/>
                    </a:lnTo>
                    <a:lnTo>
                      <a:pt x="123" y="197"/>
                    </a:lnTo>
                    <a:lnTo>
                      <a:pt x="129" y="198"/>
                    </a:lnTo>
                    <a:lnTo>
                      <a:pt x="137" y="199"/>
                    </a:lnTo>
                    <a:lnTo>
                      <a:pt x="66" y="126"/>
                    </a:lnTo>
                    <a:lnTo>
                      <a:pt x="0" y="78"/>
                    </a:lnTo>
                    <a:lnTo>
                      <a:pt x="25" y="81"/>
                    </a:lnTo>
                    <a:lnTo>
                      <a:pt x="1" y="29"/>
                    </a:lnTo>
                    <a:lnTo>
                      <a:pt x="4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19834" name="Freeform 20"/>
              <p:cNvSpPr>
                <a:spLocks noChangeAspect="1"/>
              </p:cNvSpPr>
              <p:nvPr/>
            </p:nvSpPr>
            <p:spPr bwMode="auto">
              <a:xfrm>
                <a:off x="892" y="3754"/>
                <a:ext cx="50" cy="46"/>
              </a:xfrm>
              <a:custGeom>
                <a:avLst/>
                <a:gdLst>
                  <a:gd name="T0" fmla="*/ 0 w 200"/>
                  <a:gd name="T1" fmla="*/ 0 h 185"/>
                  <a:gd name="T2" fmla="*/ 0 w 200"/>
                  <a:gd name="T3" fmla="*/ 0 h 185"/>
                  <a:gd name="T4" fmla="*/ 0 w 200"/>
                  <a:gd name="T5" fmla="*/ 0 h 185"/>
                  <a:gd name="T6" fmla="*/ 0 w 200"/>
                  <a:gd name="T7" fmla="*/ 0 h 185"/>
                  <a:gd name="T8" fmla="*/ 0 w 200"/>
                  <a:gd name="T9" fmla="*/ 0 h 185"/>
                  <a:gd name="T10" fmla="*/ 0 w 200"/>
                  <a:gd name="T11" fmla="*/ 0 h 185"/>
                  <a:gd name="T12" fmla="*/ 0 w 200"/>
                  <a:gd name="T13" fmla="*/ 0 h 185"/>
                  <a:gd name="T14" fmla="*/ 0 w 200"/>
                  <a:gd name="T15" fmla="*/ 0 h 185"/>
                  <a:gd name="T16" fmla="*/ 0 w 200"/>
                  <a:gd name="T17" fmla="*/ 0 h 185"/>
                  <a:gd name="T18" fmla="*/ 0 w 200"/>
                  <a:gd name="T19" fmla="*/ 0 h 185"/>
                  <a:gd name="T20" fmla="*/ 0 w 200"/>
                  <a:gd name="T21" fmla="*/ 0 h 185"/>
                  <a:gd name="T22" fmla="*/ 0 w 200"/>
                  <a:gd name="T23" fmla="*/ 0 h 185"/>
                  <a:gd name="T24" fmla="*/ 0 w 200"/>
                  <a:gd name="T25" fmla="*/ 0 h 185"/>
                  <a:gd name="T26" fmla="*/ 0 w 200"/>
                  <a:gd name="T27" fmla="*/ 0 h 185"/>
                  <a:gd name="T28" fmla="*/ 0 w 200"/>
                  <a:gd name="T29" fmla="*/ 0 h 185"/>
                  <a:gd name="T30" fmla="*/ 0 w 200"/>
                  <a:gd name="T31" fmla="*/ 0 h 185"/>
                  <a:gd name="T32" fmla="*/ 0 w 200"/>
                  <a:gd name="T33" fmla="*/ 0 h 185"/>
                  <a:gd name="T34" fmla="*/ 0 w 200"/>
                  <a:gd name="T35" fmla="*/ 0 h 185"/>
                  <a:gd name="T36" fmla="*/ 0 w 200"/>
                  <a:gd name="T37" fmla="*/ 0 h 185"/>
                  <a:gd name="T38" fmla="*/ 0 w 200"/>
                  <a:gd name="T39" fmla="*/ 0 h 185"/>
                  <a:gd name="T40" fmla="*/ 0 w 200"/>
                  <a:gd name="T41" fmla="*/ 0 h 185"/>
                  <a:gd name="T42" fmla="*/ 0 w 200"/>
                  <a:gd name="T43" fmla="*/ 0 h 185"/>
                  <a:gd name="T44" fmla="*/ 0 w 200"/>
                  <a:gd name="T45" fmla="*/ 0 h 185"/>
                  <a:gd name="T46" fmla="*/ 0 w 200"/>
                  <a:gd name="T47" fmla="*/ 0 h 185"/>
                  <a:gd name="T48" fmla="*/ 0 w 200"/>
                  <a:gd name="T49" fmla="*/ 0 h 185"/>
                  <a:gd name="T50" fmla="*/ 0 w 200"/>
                  <a:gd name="T51" fmla="*/ 0 h 185"/>
                  <a:gd name="T52" fmla="*/ 0 w 200"/>
                  <a:gd name="T53" fmla="*/ 0 h 185"/>
                  <a:gd name="T54" fmla="*/ 0 w 200"/>
                  <a:gd name="T55" fmla="*/ 0 h 185"/>
                  <a:gd name="T56" fmla="*/ 0 w 200"/>
                  <a:gd name="T57" fmla="*/ 0 h 185"/>
                  <a:gd name="T58" fmla="*/ 0 w 200"/>
                  <a:gd name="T59" fmla="*/ 0 h 185"/>
                  <a:gd name="T60" fmla="*/ 0 w 200"/>
                  <a:gd name="T61" fmla="*/ 0 h 185"/>
                  <a:gd name="T62" fmla="*/ 0 w 200"/>
                  <a:gd name="T63" fmla="*/ 0 h 185"/>
                  <a:gd name="T64" fmla="*/ 0 w 200"/>
                  <a:gd name="T65" fmla="*/ 0 h 185"/>
                  <a:gd name="T66" fmla="*/ 0 w 200"/>
                  <a:gd name="T67" fmla="*/ 0 h 18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0" h="185">
                    <a:moveTo>
                      <a:pt x="0" y="0"/>
                    </a:moveTo>
                    <a:lnTo>
                      <a:pt x="22" y="15"/>
                    </a:lnTo>
                    <a:lnTo>
                      <a:pt x="42" y="27"/>
                    </a:lnTo>
                    <a:lnTo>
                      <a:pt x="59" y="37"/>
                    </a:lnTo>
                    <a:lnTo>
                      <a:pt x="76" y="45"/>
                    </a:lnTo>
                    <a:lnTo>
                      <a:pt x="89" y="50"/>
                    </a:lnTo>
                    <a:lnTo>
                      <a:pt x="101" y="55"/>
                    </a:lnTo>
                    <a:lnTo>
                      <a:pt x="113" y="60"/>
                    </a:lnTo>
                    <a:lnTo>
                      <a:pt x="123" y="67"/>
                    </a:lnTo>
                    <a:lnTo>
                      <a:pt x="132" y="71"/>
                    </a:lnTo>
                    <a:lnTo>
                      <a:pt x="141" y="79"/>
                    </a:lnTo>
                    <a:lnTo>
                      <a:pt x="150" y="87"/>
                    </a:lnTo>
                    <a:lnTo>
                      <a:pt x="159" y="99"/>
                    </a:lnTo>
                    <a:lnTo>
                      <a:pt x="168" y="114"/>
                    </a:lnTo>
                    <a:lnTo>
                      <a:pt x="178" y="133"/>
                    </a:lnTo>
                    <a:lnTo>
                      <a:pt x="188" y="156"/>
                    </a:lnTo>
                    <a:lnTo>
                      <a:pt x="200" y="185"/>
                    </a:lnTo>
                    <a:lnTo>
                      <a:pt x="187" y="173"/>
                    </a:lnTo>
                    <a:lnTo>
                      <a:pt x="173" y="161"/>
                    </a:lnTo>
                    <a:lnTo>
                      <a:pt x="161" y="150"/>
                    </a:lnTo>
                    <a:lnTo>
                      <a:pt x="149" y="140"/>
                    </a:lnTo>
                    <a:lnTo>
                      <a:pt x="135" y="127"/>
                    </a:lnTo>
                    <a:lnTo>
                      <a:pt x="123" y="117"/>
                    </a:lnTo>
                    <a:lnTo>
                      <a:pt x="111" y="106"/>
                    </a:lnTo>
                    <a:lnTo>
                      <a:pt x="98" y="94"/>
                    </a:lnTo>
                    <a:lnTo>
                      <a:pt x="85" y="83"/>
                    </a:lnTo>
                    <a:lnTo>
                      <a:pt x="72" y="71"/>
                    </a:lnTo>
                    <a:lnTo>
                      <a:pt x="60" y="59"/>
                    </a:lnTo>
                    <a:lnTo>
                      <a:pt x="48" y="48"/>
                    </a:lnTo>
                    <a:lnTo>
                      <a:pt x="35" y="36"/>
                    </a:lnTo>
                    <a:lnTo>
                      <a:pt x="23" y="23"/>
                    </a:lnTo>
                    <a:lnTo>
                      <a:pt x="12" y="1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19835" name="Freeform 21"/>
              <p:cNvSpPr>
                <a:spLocks noChangeAspect="1"/>
              </p:cNvSpPr>
              <p:nvPr/>
            </p:nvSpPr>
            <p:spPr bwMode="auto">
              <a:xfrm>
                <a:off x="626" y="3832"/>
                <a:ext cx="165" cy="202"/>
              </a:xfrm>
              <a:custGeom>
                <a:avLst/>
                <a:gdLst>
                  <a:gd name="T0" fmla="*/ 0 w 659"/>
                  <a:gd name="T1" fmla="*/ 0 h 808"/>
                  <a:gd name="T2" fmla="*/ 0 w 659"/>
                  <a:gd name="T3" fmla="*/ 0 h 808"/>
                  <a:gd name="T4" fmla="*/ 0 w 659"/>
                  <a:gd name="T5" fmla="*/ 0 h 808"/>
                  <a:gd name="T6" fmla="*/ 0 w 659"/>
                  <a:gd name="T7" fmla="*/ 0 h 808"/>
                  <a:gd name="T8" fmla="*/ 0 w 659"/>
                  <a:gd name="T9" fmla="*/ 0 h 808"/>
                  <a:gd name="T10" fmla="*/ 0 w 659"/>
                  <a:gd name="T11" fmla="*/ 0 h 808"/>
                  <a:gd name="T12" fmla="*/ 0 w 659"/>
                  <a:gd name="T13" fmla="*/ 0 h 808"/>
                  <a:gd name="T14" fmla="*/ 0 w 659"/>
                  <a:gd name="T15" fmla="*/ 0 h 808"/>
                  <a:gd name="T16" fmla="*/ 0 w 659"/>
                  <a:gd name="T17" fmla="*/ 0 h 808"/>
                  <a:gd name="T18" fmla="*/ 0 w 659"/>
                  <a:gd name="T19" fmla="*/ 0 h 808"/>
                  <a:gd name="T20" fmla="*/ 0 w 659"/>
                  <a:gd name="T21" fmla="*/ 0 h 808"/>
                  <a:gd name="T22" fmla="*/ 0 w 659"/>
                  <a:gd name="T23" fmla="*/ 0 h 808"/>
                  <a:gd name="T24" fmla="*/ 0 w 659"/>
                  <a:gd name="T25" fmla="*/ 0 h 808"/>
                  <a:gd name="T26" fmla="*/ 0 w 659"/>
                  <a:gd name="T27" fmla="*/ 0 h 808"/>
                  <a:gd name="T28" fmla="*/ 0 w 659"/>
                  <a:gd name="T29" fmla="*/ 0 h 808"/>
                  <a:gd name="T30" fmla="*/ 0 w 659"/>
                  <a:gd name="T31" fmla="*/ 0 h 808"/>
                  <a:gd name="T32" fmla="*/ 0 w 659"/>
                  <a:gd name="T33" fmla="*/ 0 h 808"/>
                  <a:gd name="T34" fmla="*/ 0 w 659"/>
                  <a:gd name="T35" fmla="*/ 0 h 808"/>
                  <a:gd name="T36" fmla="*/ 0 w 659"/>
                  <a:gd name="T37" fmla="*/ 0 h 808"/>
                  <a:gd name="T38" fmla="*/ 0 w 659"/>
                  <a:gd name="T39" fmla="*/ 0 h 808"/>
                  <a:gd name="T40" fmla="*/ 0 w 659"/>
                  <a:gd name="T41" fmla="*/ 0 h 808"/>
                  <a:gd name="T42" fmla="*/ 0 w 659"/>
                  <a:gd name="T43" fmla="*/ 0 h 808"/>
                  <a:gd name="T44" fmla="*/ 0 w 659"/>
                  <a:gd name="T45" fmla="*/ 0 h 808"/>
                  <a:gd name="T46" fmla="*/ 0 w 659"/>
                  <a:gd name="T47" fmla="*/ 0 h 808"/>
                  <a:gd name="T48" fmla="*/ 0 w 659"/>
                  <a:gd name="T49" fmla="*/ 0 h 808"/>
                  <a:gd name="T50" fmla="*/ 0 w 659"/>
                  <a:gd name="T51" fmla="*/ 0 h 808"/>
                  <a:gd name="T52" fmla="*/ 0 w 659"/>
                  <a:gd name="T53" fmla="*/ 0 h 808"/>
                  <a:gd name="T54" fmla="*/ 0 w 659"/>
                  <a:gd name="T55" fmla="*/ 0 h 808"/>
                  <a:gd name="T56" fmla="*/ 0 w 659"/>
                  <a:gd name="T57" fmla="*/ 0 h 808"/>
                  <a:gd name="T58" fmla="*/ 0 w 659"/>
                  <a:gd name="T59" fmla="*/ 0 h 808"/>
                  <a:gd name="T60" fmla="*/ 0 w 659"/>
                  <a:gd name="T61" fmla="*/ 0 h 808"/>
                  <a:gd name="T62" fmla="*/ 0 w 659"/>
                  <a:gd name="T63" fmla="*/ 0 h 808"/>
                  <a:gd name="T64" fmla="*/ 0 w 659"/>
                  <a:gd name="T65" fmla="*/ 0 h 808"/>
                  <a:gd name="T66" fmla="*/ 0 w 659"/>
                  <a:gd name="T67" fmla="*/ 0 h 808"/>
                  <a:gd name="T68" fmla="*/ 0 w 659"/>
                  <a:gd name="T69" fmla="*/ 0 h 808"/>
                  <a:gd name="T70" fmla="*/ 0 w 659"/>
                  <a:gd name="T71" fmla="*/ 0 h 808"/>
                  <a:gd name="T72" fmla="*/ 0 w 659"/>
                  <a:gd name="T73" fmla="*/ 0 h 808"/>
                  <a:gd name="T74" fmla="*/ 0 w 659"/>
                  <a:gd name="T75" fmla="*/ 0 h 808"/>
                  <a:gd name="T76" fmla="*/ 0 w 659"/>
                  <a:gd name="T77" fmla="*/ 0 h 808"/>
                  <a:gd name="T78" fmla="*/ 0 w 659"/>
                  <a:gd name="T79" fmla="*/ 0 h 808"/>
                  <a:gd name="T80" fmla="*/ 0 w 659"/>
                  <a:gd name="T81" fmla="*/ 0 h 808"/>
                  <a:gd name="T82" fmla="*/ 0 w 659"/>
                  <a:gd name="T83" fmla="*/ 0 h 808"/>
                  <a:gd name="T84" fmla="*/ 0 w 659"/>
                  <a:gd name="T85" fmla="*/ 0 h 808"/>
                  <a:gd name="T86" fmla="*/ 0 w 659"/>
                  <a:gd name="T87" fmla="*/ 0 h 808"/>
                  <a:gd name="T88" fmla="*/ 0 w 659"/>
                  <a:gd name="T89" fmla="*/ 0 h 808"/>
                  <a:gd name="T90" fmla="*/ 0 w 659"/>
                  <a:gd name="T91" fmla="*/ 0 h 808"/>
                  <a:gd name="T92" fmla="*/ 0 w 659"/>
                  <a:gd name="T93" fmla="*/ 0 h 808"/>
                  <a:gd name="T94" fmla="*/ 0 w 659"/>
                  <a:gd name="T95" fmla="*/ 0 h 808"/>
                  <a:gd name="T96" fmla="*/ 0 w 659"/>
                  <a:gd name="T97" fmla="*/ 0 h 808"/>
                  <a:gd name="T98" fmla="*/ 0 w 659"/>
                  <a:gd name="T99" fmla="*/ 0 h 80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59" h="808">
                    <a:moveTo>
                      <a:pt x="528" y="0"/>
                    </a:moveTo>
                    <a:lnTo>
                      <a:pt x="571" y="25"/>
                    </a:lnTo>
                    <a:lnTo>
                      <a:pt x="481" y="156"/>
                    </a:lnTo>
                    <a:lnTo>
                      <a:pt x="584" y="72"/>
                    </a:lnTo>
                    <a:lnTo>
                      <a:pt x="580" y="77"/>
                    </a:lnTo>
                    <a:lnTo>
                      <a:pt x="577" y="85"/>
                    </a:lnTo>
                    <a:lnTo>
                      <a:pt x="571" y="95"/>
                    </a:lnTo>
                    <a:lnTo>
                      <a:pt x="565" y="107"/>
                    </a:lnTo>
                    <a:lnTo>
                      <a:pt x="557" y="119"/>
                    </a:lnTo>
                    <a:lnTo>
                      <a:pt x="549" y="133"/>
                    </a:lnTo>
                    <a:lnTo>
                      <a:pt x="541" y="147"/>
                    </a:lnTo>
                    <a:lnTo>
                      <a:pt x="534" y="162"/>
                    </a:lnTo>
                    <a:lnTo>
                      <a:pt x="525" y="175"/>
                    </a:lnTo>
                    <a:lnTo>
                      <a:pt x="517" y="189"/>
                    </a:lnTo>
                    <a:lnTo>
                      <a:pt x="510" y="201"/>
                    </a:lnTo>
                    <a:lnTo>
                      <a:pt x="504" y="213"/>
                    </a:lnTo>
                    <a:lnTo>
                      <a:pt x="499" y="221"/>
                    </a:lnTo>
                    <a:lnTo>
                      <a:pt x="495" y="229"/>
                    </a:lnTo>
                    <a:lnTo>
                      <a:pt x="491" y="234"/>
                    </a:lnTo>
                    <a:lnTo>
                      <a:pt x="491" y="237"/>
                    </a:lnTo>
                    <a:lnTo>
                      <a:pt x="491" y="242"/>
                    </a:lnTo>
                    <a:lnTo>
                      <a:pt x="498" y="243"/>
                    </a:lnTo>
                    <a:lnTo>
                      <a:pt x="501" y="242"/>
                    </a:lnTo>
                    <a:lnTo>
                      <a:pt x="506" y="242"/>
                    </a:lnTo>
                    <a:lnTo>
                      <a:pt x="511" y="241"/>
                    </a:lnTo>
                    <a:lnTo>
                      <a:pt x="516" y="241"/>
                    </a:lnTo>
                    <a:lnTo>
                      <a:pt x="658" y="100"/>
                    </a:lnTo>
                    <a:lnTo>
                      <a:pt x="659" y="126"/>
                    </a:lnTo>
                    <a:lnTo>
                      <a:pt x="656" y="150"/>
                    </a:lnTo>
                    <a:lnTo>
                      <a:pt x="647" y="174"/>
                    </a:lnTo>
                    <a:lnTo>
                      <a:pt x="634" y="196"/>
                    </a:lnTo>
                    <a:lnTo>
                      <a:pt x="618" y="215"/>
                    </a:lnTo>
                    <a:lnTo>
                      <a:pt x="598" y="234"/>
                    </a:lnTo>
                    <a:lnTo>
                      <a:pt x="577" y="251"/>
                    </a:lnTo>
                    <a:lnTo>
                      <a:pt x="553" y="267"/>
                    </a:lnTo>
                    <a:lnTo>
                      <a:pt x="528" y="281"/>
                    </a:lnTo>
                    <a:lnTo>
                      <a:pt x="503" y="294"/>
                    </a:lnTo>
                    <a:lnTo>
                      <a:pt x="476" y="307"/>
                    </a:lnTo>
                    <a:lnTo>
                      <a:pt x="451" y="320"/>
                    </a:lnTo>
                    <a:lnTo>
                      <a:pt x="426" y="329"/>
                    </a:lnTo>
                    <a:lnTo>
                      <a:pt x="402" y="340"/>
                    </a:lnTo>
                    <a:lnTo>
                      <a:pt x="380" y="350"/>
                    </a:lnTo>
                    <a:lnTo>
                      <a:pt x="363" y="359"/>
                    </a:lnTo>
                    <a:lnTo>
                      <a:pt x="358" y="367"/>
                    </a:lnTo>
                    <a:lnTo>
                      <a:pt x="353" y="375"/>
                    </a:lnTo>
                    <a:lnTo>
                      <a:pt x="347" y="384"/>
                    </a:lnTo>
                    <a:lnTo>
                      <a:pt x="341" y="392"/>
                    </a:lnTo>
                    <a:lnTo>
                      <a:pt x="334" y="399"/>
                    </a:lnTo>
                    <a:lnTo>
                      <a:pt x="328" y="406"/>
                    </a:lnTo>
                    <a:lnTo>
                      <a:pt x="320" y="413"/>
                    </a:lnTo>
                    <a:lnTo>
                      <a:pt x="313" y="422"/>
                    </a:lnTo>
                    <a:lnTo>
                      <a:pt x="411" y="403"/>
                    </a:lnTo>
                    <a:lnTo>
                      <a:pt x="404" y="407"/>
                    </a:lnTo>
                    <a:lnTo>
                      <a:pt x="399" y="411"/>
                    </a:lnTo>
                    <a:lnTo>
                      <a:pt x="392" y="416"/>
                    </a:lnTo>
                    <a:lnTo>
                      <a:pt x="385" y="420"/>
                    </a:lnTo>
                    <a:lnTo>
                      <a:pt x="378" y="423"/>
                    </a:lnTo>
                    <a:lnTo>
                      <a:pt x="371" y="427"/>
                    </a:lnTo>
                    <a:lnTo>
                      <a:pt x="364" y="431"/>
                    </a:lnTo>
                    <a:lnTo>
                      <a:pt x="358" y="436"/>
                    </a:lnTo>
                    <a:lnTo>
                      <a:pt x="349" y="439"/>
                    </a:lnTo>
                    <a:lnTo>
                      <a:pt x="342" y="443"/>
                    </a:lnTo>
                    <a:lnTo>
                      <a:pt x="336" y="448"/>
                    </a:lnTo>
                    <a:lnTo>
                      <a:pt x="331" y="454"/>
                    </a:lnTo>
                    <a:lnTo>
                      <a:pt x="325" y="459"/>
                    </a:lnTo>
                    <a:lnTo>
                      <a:pt x="321" y="465"/>
                    </a:lnTo>
                    <a:lnTo>
                      <a:pt x="315" y="471"/>
                    </a:lnTo>
                    <a:lnTo>
                      <a:pt x="313" y="479"/>
                    </a:lnTo>
                    <a:lnTo>
                      <a:pt x="320" y="478"/>
                    </a:lnTo>
                    <a:lnTo>
                      <a:pt x="329" y="477"/>
                    </a:lnTo>
                    <a:lnTo>
                      <a:pt x="339" y="474"/>
                    </a:lnTo>
                    <a:lnTo>
                      <a:pt x="351" y="473"/>
                    </a:lnTo>
                    <a:lnTo>
                      <a:pt x="364" y="470"/>
                    </a:lnTo>
                    <a:lnTo>
                      <a:pt x="377" y="467"/>
                    </a:lnTo>
                    <a:lnTo>
                      <a:pt x="391" y="465"/>
                    </a:lnTo>
                    <a:lnTo>
                      <a:pt x="404" y="462"/>
                    </a:lnTo>
                    <a:lnTo>
                      <a:pt x="417" y="459"/>
                    </a:lnTo>
                    <a:lnTo>
                      <a:pt x="430" y="457"/>
                    </a:lnTo>
                    <a:lnTo>
                      <a:pt x="443" y="454"/>
                    </a:lnTo>
                    <a:lnTo>
                      <a:pt x="454" y="453"/>
                    </a:lnTo>
                    <a:lnTo>
                      <a:pt x="464" y="452"/>
                    </a:lnTo>
                    <a:lnTo>
                      <a:pt x="473" y="452"/>
                    </a:lnTo>
                    <a:lnTo>
                      <a:pt x="480" y="453"/>
                    </a:lnTo>
                    <a:lnTo>
                      <a:pt x="485" y="455"/>
                    </a:lnTo>
                    <a:lnTo>
                      <a:pt x="480" y="457"/>
                    </a:lnTo>
                    <a:lnTo>
                      <a:pt x="470" y="461"/>
                    </a:lnTo>
                    <a:lnTo>
                      <a:pt x="456" y="466"/>
                    </a:lnTo>
                    <a:lnTo>
                      <a:pt x="442" y="473"/>
                    </a:lnTo>
                    <a:lnTo>
                      <a:pt x="424" y="480"/>
                    </a:lnTo>
                    <a:lnTo>
                      <a:pt x="404" y="490"/>
                    </a:lnTo>
                    <a:lnTo>
                      <a:pt x="384" y="499"/>
                    </a:lnTo>
                    <a:lnTo>
                      <a:pt x="365" y="508"/>
                    </a:lnTo>
                    <a:lnTo>
                      <a:pt x="344" y="517"/>
                    </a:lnTo>
                    <a:lnTo>
                      <a:pt x="326" y="527"/>
                    </a:lnTo>
                    <a:lnTo>
                      <a:pt x="308" y="536"/>
                    </a:lnTo>
                    <a:lnTo>
                      <a:pt x="294" y="545"/>
                    </a:lnTo>
                    <a:lnTo>
                      <a:pt x="282" y="551"/>
                    </a:lnTo>
                    <a:lnTo>
                      <a:pt x="275" y="559"/>
                    </a:lnTo>
                    <a:lnTo>
                      <a:pt x="271" y="565"/>
                    </a:lnTo>
                    <a:lnTo>
                      <a:pt x="273" y="569"/>
                    </a:lnTo>
                    <a:lnTo>
                      <a:pt x="471" y="542"/>
                    </a:lnTo>
                    <a:lnTo>
                      <a:pt x="462" y="544"/>
                    </a:lnTo>
                    <a:lnTo>
                      <a:pt x="447" y="549"/>
                    </a:lnTo>
                    <a:lnTo>
                      <a:pt x="429" y="555"/>
                    </a:lnTo>
                    <a:lnTo>
                      <a:pt x="408" y="565"/>
                    </a:lnTo>
                    <a:lnTo>
                      <a:pt x="382" y="574"/>
                    </a:lnTo>
                    <a:lnTo>
                      <a:pt x="358" y="585"/>
                    </a:lnTo>
                    <a:lnTo>
                      <a:pt x="331" y="595"/>
                    </a:lnTo>
                    <a:lnTo>
                      <a:pt x="304" y="608"/>
                    </a:lnTo>
                    <a:lnTo>
                      <a:pt x="276" y="619"/>
                    </a:lnTo>
                    <a:lnTo>
                      <a:pt x="251" y="630"/>
                    </a:lnTo>
                    <a:lnTo>
                      <a:pt x="228" y="642"/>
                    </a:lnTo>
                    <a:lnTo>
                      <a:pt x="208" y="653"/>
                    </a:lnTo>
                    <a:lnTo>
                      <a:pt x="191" y="662"/>
                    </a:lnTo>
                    <a:lnTo>
                      <a:pt x="179" y="672"/>
                    </a:lnTo>
                    <a:lnTo>
                      <a:pt x="170" y="679"/>
                    </a:lnTo>
                    <a:lnTo>
                      <a:pt x="169" y="685"/>
                    </a:lnTo>
                    <a:lnTo>
                      <a:pt x="158" y="690"/>
                    </a:lnTo>
                    <a:lnTo>
                      <a:pt x="149" y="696"/>
                    </a:lnTo>
                    <a:lnTo>
                      <a:pt x="140" y="702"/>
                    </a:lnTo>
                    <a:lnTo>
                      <a:pt x="131" y="711"/>
                    </a:lnTo>
                    <a:lnTo>
                      <a:pt x="122" y="719"/>
                    </a:lnTo>
                    <a:lnTo>
                      <a:pt x="114" y="727"/>
                    </a:lnTo>
                    <a:lnTo>
                      <a:pt x="106" y="735"/>
                    </a:lnTo>
                    <a:lnTo>
                      <a:pt x="98" y="745"/>
                    </a:lnTo>
                    <a:lnTo>
                      <a:pt x="90" y="753"/>
                    </a:lnTo>
                    <a:lnTo>
                      <a:pt x="83" y="761"/>
                    </a:lnTo>
                    <a:lnTo>
                      <a:pt x="75" y="769"/>
                    </a:lnTo>
                    <a:lnTo>
                      <a:pt x="68" y="778"/>
                    </a:lnTo>
                    <a:lnTo>
                      <a:pt x="58" y="786"/>
                    </a:lnTo>
                    <a:lnTo>
                      <a:pt x="50" y="794"/>
                    </a:lnTo>
                    <a:lnTo>
                      <a:pt x="41" y="800"/>
                    </a:lnTo>
                    <a:lnTo>
                      <a:pt x="32" y="808"/>
                    </a:lnTo>
                    <a:lnTo>
                      <a:pt x="4" y="772"/>
                    </a:lnTo>
                    <a:lnTo>
                      <a:pt x="6" y="766"/>
                    </a:lnTo>
                    <a:lnTo>
                      <a:pt x="8" y="760"/>
                    </a:lnTo>
                    <a:lnTo>
                      <a:pt x="11" y="753"/>
                    </a:lnTo>
                    <a:lnTo>
                      <a:pt x="14" y="746"/>
                    </a:lnTo>
                    <a:lnTo>
                      <a:pt x="16" y="736"/>
                    </a:lnTo>
                    <a:lnTo>
                      <a:pt x="18" y="729"/>
                    </a:lnTo>
                    <a:lnTo>
                      <a:pt x="20" y="720"/>
                    </a:lnTo>
                    <a:lnTo>
                      <a:pt x="21" y="713"/>
                    </a:lnTo>
                    <a:lnTo>
                      <a:pt x="21" y="703"/>
                    </a:lnTo>
                    <a:lnTo>
                      <a:pt x="21" y="695"/>
                    </a:lnTo>
                    <a:lnTo>
                      <a:pt x="20" y="688"/>
                    </a:lnTo>
                    <a:lnTo>
                      <a:pt x="19" y="681"/>
                    </a:lnTo>
                    <a:lnTo>
                      <a:pt x="16" y="675"/>
                    </a:lnTo>
                    <a:lnTo>
                      <a:pt x="12" y="669"/>
                    </a:lnTo>
                    <a:lnTo>
                      <a:pt x="6" y="665"/>
                    </a:lnTo>
                    <a:lnTo>
                      <a:pt x="0" y="663"/>
                    </a:lnTo>
                    <a:lnTo>
                      <a:pt x="11" y="638"/>
                    </a:lnTo>
                    <a:lnTo>
                      <a:pt x="24" y="615"/>
                    </a:lnTo>
                    <a:lnTo>
                      <a:pt x="37" y="592"/>
                    </a:lnTo>
                    <a:lnTo>
                      <a:pt x="50" y="570"/>
                    </a:lnTo>
                    <a:lnTo>
                      <a:pt x="64" y="547"/>
                    </a:lnTo>
                    <a:lnTo>
                      <a:pt x="80" y="525"/>
                    </a:lnTo>
                    <a:lnTo>
                      <a:pt x="94" y="503"/>
                    </a:lnTo>
                    <a:lnTo>
                      <a:pt x="110" y="482"/>
                    </a:lnTo>
                    <a:lnTo>
                      <a:pt x="125" y="460"/>
                    </a:lnTo>
                    <a:lnTo>
                      <a:pt x="141" y="439"/>
                    </a:lnTo>
                    <a:lnTo>
                      <a:pt x="157" y="418"/>
                    </a:lnTo>
                    <a:lnTo>
                      <a:pt x="174" y="397"/>
                    </a:lnTo>
                    <a:lnTo>
                      <a:pt x="190" y="375"/>
                    </a:lnTo>
                    <a:lnTo>
                      <a:pt x="206" y="355"/>
                    </a:lnTo>
                    <a:lnTo>
                      <a:pt x="223" y="335"/>
                    </a:lnTo>
                    <a:lnTo>
                      <a:pt x="240" y="316"/>
                    </a:lnTo>
                    <a:lnTo>
                      <a:pt x="231" y="337"/>
                    </a:lnTo>
                    <a:lnTo>
                      <a:pt x="222" y="360"/>
                    </a:lnTo>
                    <a:lnTo>
                      <a:pt x="212" y="383"/>
                    </a:lnTo>
                    <a:lnTo>
                      <a:pt x="199" y="405"/>
                    </a:lnTo>
                    <a:lnTo>
                      <a:pt x="187" y="427"/>
                    </a:lnTo>
                    <a:lnTo>
                      <a:pt x="174" y="449"/>
                    </a:lnTo>
                    <a:lnTo>
                      <a:pt x="161" y="471"/>
                    </a:lnTo>
                    <a:lnTo>
                      <a:pt x="148" y="494"/>
                    </a:lnTo>
                    <a:lnTo>
                      <a:pt x="132" y="515"/>
                    </a:lnTo>
                    <a:lnTo>
                      <a:pt x="118" y="537"/>
                    </a:lnTo>
                    <a:lnTo>
                      <a:pt x="105" y="558"/>
                    </a:lnTo>
                    <a:lnTo>
                      <a:pt x="92" y="581"/>
                    </a:lnTo>
                    <a:lnTo>
                      <a:pt x="79" y="603"/>
                    </a:lnTo>
                    <a:lnTo>
                      <a:pt x="67" y="625"/>
                    </a:lnTo>
                    <a:lnTo>
                      <a:pt x="54" y="648"/>
                    </a:lnTo>
                    <a:lnTo>
                      <a:pt x="46" y="672"/>
                    </a:lnTo>
                    <a:lnTo>
                      <a:pt x="67" y="697"/>
                    </a:lnTo>
                    <a:lnTo>
                      <a:pt x="80" y="684"/>
                    </a:lnTo>
                    <a:lnTo>
                      <a:pt x="100" y="660"/>
                    </a:lnTo>
                    <a:lnTo>
                      <a:pt x="125" y="626"/>
                    </a:lnTo>
                    <a:lnTo>
                      <a:pt x="156" y="585"/>
                    </a:lnTo>
                    <a:lnTo>
                      <a:pt x="189" y="536"/>
                    </a:lnTo>
                    <a:lnTo>
                      <a:pt x="225" y="483"/>
                    </a:lnTo>
                    <a:lnTo>
                      <a:pt x="264" y="426"/>
                    </a:lnTo>
                    <a:lnTo>
                      <a:pt x="303" y="367"/>
                    </a:lnTo>
                    <a:lnTo>
                      <a:pt x="341" y="306"/>
                    </a:lnTo>
                    <a:lnTo>
                      <a:pt x="379" y="247"/>
                    </a:lnTo>
                    <a:lnTo>
                      <a:pt x="414" y="190"/>
                    </a:lnTo>
                    <a:lnTo>
                      <a:pt x="447" y="139"/>
                    </a:lnTo>
                    <a:lnTo>
                      <a:pt x="476" y="92"/>
                    </a:lnTo>
                    <a:lnTo>
                      <a:pt x="499" y="52"/>
                    </a:lnTo>
                    <a:lnTo>
                      <a:pt x="517" y="21"/>
                    </a:lnTo>
                    <a:lnTo>
                      <a:pt x="52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19836" name="Freeform 22"/>
              <p:cNvSpPr>
                <a:spLocks noChangeAspect="1"/>
              </p:cNvSpPr>
              <p:nvPr/>
            </p:nvSpPr>
            <p:spPr bwMode="auto">
              <a:xfrm>
                <a:off x="784" y="3866"/>
                <a:ext cx="77" cy="62"/>
              </a:xfrm>
              <a:custGeom>
                <a:avLst/>
                <a:gdLst>
                  <a:gd name="T0" fmla="*/ 0 w 309"/>
                  <a:gd name="T1" fmla="*/ 0 h 246"/>
                  <a:gd name="T2" fmla="*/ 0 w 309"/>
                  <a:gd name="T3" fmla="*/ 0 h 246"/>
                  <a:gd name="T4" fmla="*/ 0 w 309"/>
                  <a:gd name="T5" fmla="*/ 0 h 246"/>
                  <a:gd name="T6" fmla="*/ 0 w 309"/>
                  <a:gd name="T7" fmla="*/ 0 h 246"/>
                  <a:gd name="T8" fmla="*/ 0 w 309"/>
                  <a:gd name="T9" fmla="*/ 0 h 246"/>
                  <a:gd name="T10" fmla="*/ 0 w 309"/>
                  <a:gd name="T11" fmla="*/ 0 h 246"/>
                  <a:gd name="T12" fmla="*/ 0 w 309"/>
                  <a:gd name="T13" fmla="*/ 0 h 246"/>
                  <a:gd name="T14" fmla="*/ 0 w 309"/>
                  <a:gd name="T15" fmla="*/ 0 h 246"/>
                  <a:gd name="T16" fmla="*/ 0 w 309"/>
                  <a:gd name="T17" fmla="*/ 0 h 246"/>
                  <a:gd name="T18" fmla="*/ 0 w 309"/>
                  <a:gd name="T19" fmla="*/ 0 h 246"/>
                  <a:gd name="T20" fmla="*/ 0 w 309"/>
                  <a:gd name="T21" fmla="*/ 0 h 246"/>
                  <a:gd name="T22" fmla="*/ 0 w 309"/>
                  <a:gd name="T23" fmla="*/ 0 h 246"/>
                  <a:gd name="T24" fmla="*/ 0 w 309"/>
                  <a:gd name="T25" fmla="*/ 0 h 246"/>
                  <a:gd name="T26" fmla="*/ 0 w 309"/>
                  <a:gd name="T27" fmla="*/ 0 h 246"/>
                  <a:gd name="T28" fmla="*/ 0 w 309"/>
                  <a:gd name="T29" fmla="*/ 0 h 246"/>
                  <a:gd name="T30" fmla="*/ 0 w 309"/>
                  <a:gd name="T31" fmla="*/ 0 h 246"/>
                  <a:gd name="T32" fmla="*/ 0 w 309"/>
                  <a:gd name="T33" fmla="*/ 0 h 246"/>
                  <a:gd name="T34" fmla="*/ 0 w 309"/>
                  <a:gd name="T35" fmla="*/ 0 h 246"/>
                  <a:gd name="T36" fmla="*/ 0 w 309"/>
                  <a:gd name="T37" fmla="*/ 0 h 246"/>
                  <a:gd name="T38" fmla="*/ 0 w 309"/>
                  <a:gd name="T39" fmla="*/ 0 h 246"/>
                  <a:gd name="T40" fmla="*/ 0 w 309"/>
                  <a:gd name="T41" fmla="*/ 0 h 246"/>
                  <a:gd name="T42" fmla="*/ 0 w 309"/>
                  <a:gd name="T43" fmla="*/ 0 h 246"/>
                  <a:gd name="T44" fmla="*/ 0 w 309"/>
                  <a:gd name="T45" fmla="*/ 0 h 246"/>
                  <a:gd name="T46" fmla="*/ 0 w 309"/>
                  <a:gd name="T47" fmla="*/ 0 h 246"/>
                  <a:gd name="T48" fmla="*/ 0 w 309"/>
                  <a:gd name="T49" fmla="*/ 0 h 246"/>
                  <a:gd name="T50" fmla="*/ 0 w 309"/>
                  <a:gd name="T51" fmla="*/ 0 h 246"/>
                  <a:gd name="T52" fmla="*/ 0 w 309"/>
                  <a:gd name="T53" fmla="*/ 0 h 246"/>
                  <a:gd name="T54" fmla="*/ 0 w 309"/>
                  <a:gd name="T55" fmla="*/ 0 h 246"/>
                  <a:gd name="T56" fmla="*/ 0 w 309"/>
                  <a:gd name="T57" fmla="*/ 0 h 246"/>
                  <a:gd name="T58" fmla="*/ 0 w 309"/>
                  <a:gd name="T59" fmla="*/ 0 h 246"/>
                  <a:gd name="T60" fmla="*/ 0 w 309"/>
                  <a:gd name="T61" fmla="*/ 0 h 246"/>
                  <a:gd name="T62" fmla="*/ 0 w 309"/>
                  <a:gd name="T63" fmla="*/ 0 h 246"/>
                  <a:gd name="T64" fmla="*/ 0 w 309"/>
                  <a:gd name="T65" fmla="*/ 0 h 246"/>
                  <a:gd name="T66" fmla="*/ 0 w 309"/>
                  <a:gd name="T67" fmla="*/ 0 h 246"/>
                  <a:gd name="T68" fmla="*/ 0 w 309"/>
                  <a:gd name="T69" fmla="*/ 0 h 246"/>
                  <a:gd name="T70" fmla="*/ 0 w 309"/>
                  <a:gd name="T71" fmla="*/ 0 h 246"/>
                  <a:gd name="T72" fmla="*/ 0 w 309"/>
                  <a:gd name="T73" fmla="*/ 0 h 246"/>
                  <a:gd name="T74" fmla="*/ 0 w 309"/>
                  <a:gd name="T75" fmla="*/ 0 h 246"/>
                  <a:gd name="T76" fmla="*/ 0 w 309"/>
                  <a:gd name="T77" fmla="*/ 0 h 246"/>
                  <a:gd name="T78" fmla="*/ 0 w 309"/>
                  <a:gd name="T79" fmla="*/ 0 h 246"/>
                  <a:gd name="T80" fmla="*/ 0 w 309"/>
                  <a:gd name="T81" fmla="*/ 0 h 246"/>
                  <a:gd name="T82" fmla="*/ 0 w 309"/>
                  <a:gd name="T83" fmla="*/ 0 h 246"/>
                  <a:gd name="T84" fmla="*/ 0 w 309"/>
                  <a:gd name="T85" fmla="*/ 0 h 246"/>
                  <a:gd name="T86" fmla="*/ 0 w 309"/>
                  <a:gd name="T87" fmla="*/ 0 h 246"/>
                  <a:gd name="T88" fmla="*/ 0 w 309"/>
                  <a:gd name="T89" fmla="*/ 0 h 246"/>
                  <a:gd name="T90" fmla="*/ 0 w 309"/>
                  <a:gd name="T91" fmla="*/ 0 h 246"/>
                  <a:gd name="T92" fmla="*/ 0 w 309"/>
                  <a:gd name="T93" fmla="*/ 0 h 246"/>
                  <a:gd name="T94" fmla="*/ 0 w 309"/>
                  <a:gd name="T95" fmla="*/ 0 h 24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09" h="246">
                    <a:moveTo>
                      <a:pt x="126" y="30"/>
                    </a:moveTo>
                    <a:lnTo>
                      <a:pt x="141" y="154"/>
                    </a:lnTo>
                    <a:lnTo>
                      <a:pt x="142" y="152"/>
                    </a:lnTo>
                    <a:lnTo>
                      <a:pt x="146" y="149"/>
                    </a:lnTo>
                    <a:lnTo>
                      <a:pt x="152" y="143"/>
                    </a:lnTo>
                    <a:lnTo>
                      <a:pt x="159" y="138"/>
                    </a:lnTo>
                    <a:lnTo>
                      <a:pt x="165" y="133"/>
                    </a:lnTo>
                    <a:lnTo>
                      <a:pt x="172" y="129"/>
                    </a:lnTo>
                    <a:lnTo>
                      <a:pt x="176" y="124"/>
                    </a:lnTo>
                    <a:lnTo>
                      <a:pt x="180" y="124"/>
                    </a:lnTo>
                    <a:lnTo>
                      <a:pt x="198" y="0"/>
                    </a:lnTo>
                    <a:lnTo>
                      <a:pt x="236" y="115"/>
                    </a:lnTo>
                    <a:lnTo>
                      <a:pt x="288" y="125"/>
                    </a:lnTo>
                    <a:lnTo>
                      <a:pt x="277" y="130"/>
                    </a:lnTo>
                    <a:lnTo>
                      <a:pt x="267" y="134"/>
                    </a:lnTo>
                    <a:lnTo>
                      <a:pt x="255" y="138"/>
                    </a:lnTo>
                    <a:lnTo>
                      <a:pt x="244" y="142"/>
                    </a:lnTo>
                    <a:lnTo>
                      <a:pt x="233" y="145"/>
                    </a:lnTo>
                    <a:lnTo>
                      <a:pt x="224" y="149"/>
                    </a:lnTo>
                    <a:lnTo>
                      <a:pt x="211" y="152"/>
                    </a:lnTo>
                    <a:lnTo>
                      <a:pt x="202" y="156"/>
                    </a:lnTo>
                    <a:lnTo>
                      <a:pt x="190" y="159"/>
                    </a:lnTo>
                    <a:lnTo>
                      <a:pt x="179" y="163"/>
                    </a:lnTo>
                    <a:lnTo>
                      <a:pt x="168" y="167"/>
                    </a:lnTo>
                    <a:lnTo>
                      <a:pt x="159" y="172"/>
                    </a:lnTo>
                    <a:lnTo>
                      <a:pt x="147" y="176"/>
                    </a:lnTo>
                    <a:lnTo>
                      <a:pt x="137" y="182"/>
                    </a:lnTo>
                    <a:lnTo>
                      <a:pt x="127" y="187"/>
                    </a:lnTo>
                    <a:lnTo>
                      <a:pt x="118" y="194"/>
                    </a:lnTo>
                    <a:lnTo>
                      <a:pt x="130" y="209"/>
                    </a:lnTo>
                    <a:lnTo>
                      <a:pt x="137" y="206"/>
                    </a:lnTo>
                    <a:lnTo>
                      <a:pt x="146" y="202"/>
                    </a:lnTo>
                    <a:lnTo>
                      <a:pt x="156" y="197"/>
                    </a:lnTo>
                    <a:lnTo>
                      <a:pt x="168" y="193"/>
                    </a:lnTo>
                    <a:lnTo>
                      <a:pt x="179" y="188"/>
                    </a:lnTo>
                    <a:lnTo>
                      <a:pt x="193" y="184"/>
                    </a:lnTo>
                    <a:lnTo>
                      <a:pt x="206" y="180"/>
                    </a:lnTo>
                    <a:lnTo>
                      <a:pt x="219" y="176"/>
                    </a:lnTo>
                    <a:lnTo>
                      <a:pt x="233" y="171"/>
                    </a:lnTo>
                    <a:lnTo>
                      <a:pt x="246" y="167"/>
                    </a:lnTo>
                    <a:lnTo>
                      <a:pt x="259" y="162"/>
                    </a:lnTo>
                    <a:lnTo>
                      <a:pt x="271" y="159"/>
                    </a:lnTo>
                    <a:lnTo>
                      <a:pt x="281" y="156"/>
                    </a:lnTo>
                    <a:lnTo>
                      <a:pt x="291" y="154"/>
                    </a:lnTo>
                    <a:lnTo>
                      <a:pt x="300" y="153"/>
                    </a:lnTo>
                    <a:lnTo>
                      <a:pt x="307" y="153"/>
                    </a:lnTo>
                    <a:lnTo>
                      <a:pt x="309" y="170"/>
                    </a:lnTo>
                    <a:lnTo>
                      <a:pt x="298" y="176"/>
                    </a:lnTo>
                    <a:lnTo>
                      <a:pt x="287" y="181"/>
                    </a:lnTo>
                    <a:lnTo>
                      <a:pt x="275" y="185"/>
                    </a:lnTo>
                    <a:lnTo>
                      <a:pt x="265" y="190"/>
                    </a:lnTo>
                    <a:lnTo>
                      <a:pt x="253" y="193"/>
                    </a:lnTo>
                    <a:lnTo>
                      <a:pt x="241" y="196"/>
                    </a:lnTo>
                    <a:lnTo>
                      <a:pt x="230" y="200"/>
                    </a:lnTo>
                    <a:lnTo>
                      <a:pt x="218" y="205"/>
                    </a:lnTo>
                    <a:lnTo>
                      <a:pt x="206" y="207"/>
                    </a:lnTo>
                    <a:lnTo>
                      <a:pt x="194" y="210"/>
                    </a:lnTo>
                    <a:lnTo>
                      <a:pt x="181" y="214"/>
                    </a:lnTo>
                    <a:lnTo>
                      <a:pt x="171" y="219"/>
                    </a:lnTo>
                    <a:lnTo>
                      <a:pt x="159" y="224"/>
                    </a:lnTo>
                    <a:lnTo>
                      <a:pt x="149" y="230"/>
                    </a:lnTo>
                    <a:lnTo>
                      <a:pt x="139" y="237"/>
                    </a:lnTo>
                    <a:lnTo>
                      <a:pt x="130" y="246"/>
                    </a:lnTo>
                    <a:lnTo>
                      <a:pt x="121" y="244"/>
                    </a:lnTo>
                    <a:lnTo>
                      <a:pt x="110" y="243"/>
                    </a:lnTo>
                    <a:lnTo>
                      <a:pt x="99" y="240"/>
                    </a:lnTo>
                    <a:lnTo>
                      <a:pt x="88" y="235"/>
                    </a:lnTo>
                    <a:lnTo>
                      <a:pt x="75" y="229"/>
                    </a:lnTo>
                    <a:lnTo>
                      <a:pt x="63" y="223"/>
                    </a:lnTo>
                    <a:lnTo>
                      <a:pt x="52" y="216"/>
                    </a:lnTo>
                    <a:lnTo>
                      <a:pt x="40" y="210"/>
                    </a:lnTo>
                    <a:lnTo>
                      <a:pt x="29" y="200"/>
                    </a:lnTo>
                    <a:lnTo>
                      <a:pt x="20" y="192"/>
                    </a:lnTo>
                    <a:lnTo>
                      <a:pt x="12" y="183"/>
                    </a:lnTo>
                    <a:lnTo>
                      <a:pt x="6" y="174"/>
                    </a:lnTo>
                    <a:lnTo>
                      <a:pt x="1" y="163"/>
                    </a:lnTo>
                    <a:lnTo>
                      <a:pt x="0" y="154"/>
                    </a:lnTo>
                    <a:lnTo>
                      <a:pt x="1" y="144"/>
                    </a:lnTo>
                    <a:lnTo>
                      <a:pt x="5" y="134"/>
                    </a:lnTo>
                    <a:lnTo>
                      <a:pt x="76" y="146"/>
                    </a:lnTo>
                    <a:lnTo>
                      <a:pt x="77" y="139"/>
                    </a:lnTo>
                    <a:lnTo>
                      <a:pt x="78" y="132"/>
                    </a:lnTo>
                    <a:lnTo>
                      <a:pt x="82" y="124"/>
                    </a:lnTo>
                    <a:lnTo>
                      <a:pt x="85" y="117"/>
                    </a:lnTo>
                    <a:lnTo>
                      <a:pt x="87" y="109"/>
                    </a:lnTo>
                    <a:lnTo>
                      <a:pt x="91" y="102"/>
                    </a:lnTo>
                    <a:lnTo>
                      <a:pt x="94" y="94"/>
                    </a:lnTo>
                    <a:lnTo>
                      <a:pt x="98" y="86"/>
                    </a:lnTo>
                    <a:lnTo>
                      <a:pt x="101" y="78"/>
                    </a:lnTo>
                    <a:lnTo>
                      <a:pt x="105" y="71"/>
                    </a:lnTo>
                    <a:lnTo>
                      <a:pt x="108" y="64"/>
                    </a:lnTo>
                    <a:lnTo>
                      <a:pt x="112" y="56"/>
                    </a:lnTo>
                    <a:lnTo>
                      <a:pt x="117" y="48"/>
                    </a:lnTo>
                    <a:lnTo>
                      <a:pt x="120" y="42"/>
                    </a:lnTo>
                    <a:lnTo>
                      <a:pt x="123" y="35"/>
                    </a:lnTo>
                    <a:lnTo>
                      <a:pt x="126"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19837" name="Freeform 23"/>
              <p:cNvSpPr>
                <a:spLocks noChangeAspect="1"/>
              </p:cNvSpPr>
              <p:nvPr/>
            </p:nvSpPr>
            <p:spPr bwMode="auto">
              <a:xfrm>
                <a:off x="958" y="3785"/>
                <a:ext cx="224" cy="168"/>
              </a:xfrm>
              <a:custGeom>
                <a:avLst/>
                <a:gdLst>
                  <a:gd name="T0" fmla="*/ 0 w 897"/>
                  <a:gd name="T1" fmla="*/ 0 h 671"/>
                  <a:gd name="T2" fmla="*/ 0 w 897"/>
                  <a:gd name="T3" fmla="*/ 0 h 671"/>
                  <a:gd name="T4" fmla="*/ 0 w 897"/>
                  <a:gd name="T5" fmla="*/ 0 h 671"/>
                  <a:gd name="T6" fmla="*/ 0 w 897"/>
                  <a:gd name="T7" fmla="*/ 0 h 671"/>
                  <a:gd name="T8" fmla="*/ 0 w 897"/>
                  <a:gd name="T9" fmla="*/ 0 h 671"/>
                  <a:gd name="T10" fmla="*/ 0 w 897"/>
                  <a:gd name="T11" fmla="*/ 0 h 671"/>
                  <a:gd name="T12" fmla="*/ 0 w 897"/>
                  <a:gd name="T13" fmla="*/ 0 h 671"/>
                  <a:gd name="T14" fmla="*/ 0 w 897"/>
                  <a:gd name="T15" fmla="*/ 0 h 671"/>
                  <a:gd name="T16" fmla="*/ 0 w 897"/>
                  <a:gd name="T17" fmla="*/ 0 h 671"/>
                  <a:gd name="T18" fmla="*/ 0 w 897"/>
                  <a:gd name="T19" fmla="*/ 0 h 671"/>
                  <a:gd name="T20" fmla="*/ 0 w 897"/>
                  <a:gd name="T21" fmla="*/ 0 h 671"/>
                  <a:gd name="T22" fmla="*/ 0 w 897"/>
                  <a:gd name="T23" fmla="*/ 0 h 671"/>
                  <a:gd name="T24" fmla="*/ 0 w 897"/>
                  <a:gd name="T25" fmla="*/ 0 h 671"/>
                  <a:gd name="T26" fmla="*/ 0 w 897"/>
                  <a:gd name="T27" fmla="*/ 0 h 671"/>
                  <a:gd name="T28" fmla="*/ 0 w 897"/>
                  <a:gd name="T29" fmla="*/ 0 h 671"/>
                  <a:gd name="T30" fmla="*/ 0 w 897"/>
                  <a:gd name="T31" fmla="*/ 0 h 671"/>
                  <a:gd name="T32" fmla="*/ 0 w 897"/>
                  <a:gd name="T33" fmla="*/ 0 h 671"/>
                  <a:gd name="T34" fmla="*/ 0 w 897"/>
                  <a:gd name="T35" fmla="*/ 0 h 671"/>
                  <a:gd name="T36" fmla="*/ 0 w 897"/>
                  <a:gd name="T37" fmla="*/ 0 h 671"/>
                  <a:gd name="T38" fmla="*/ 0 w 897"/>
                  <a:gd name="T39" fmla="*/ 0 h 671"/>
                  <a:gd name="T40" fmla="*/ 0 w 897"/>
                  <a:gd name="T41" fmla="*/ 0 h 671"/>
                  <a:gd name="T42" fmla="*/ 0 w 897"/>
                  <a:gd name="T43" fmla="*/ 0 h 671"/>
                  <a:gd name="T44" fmla="*/ 0 w 897"/>
                  <a:gd name="T45" fmla="*/ 0 h 671"/>
                  <a:gd name="T46" fmla="*/ 0 w 897"/>
                  <a:gd name="T47" fmla="*/ 0 h 671"/>
                  <a:gd name="T48" fmla="*/ 0 w 897"/>
                  <a:gd name="T49" fmla="*/ 0 h 671"/>
                  <a:gd name="T50" fmla="*/ 0 w 897"/>
                  <a:gd name="T51" fmla="*/ 0 h 671"/>
                  <a:gd name="T52" fmla="*/ 0 w 897"/>
                  <a:gd name="T53" fmla="*/ 0 h 671"/>
                  <a:gd name="T54" fmla="*/ 0 w 897"/>
                  <a:gd name="T55" fmla="*/ 0 h 671"/>
                  <a:gd name="T56" fmla="*/ 0 w 897"/>
                  <a:gd name="T57" fmla="*/ 0 h 671"/>
                  <a:gd name="T58" fmla="*/ 0 w 897"/>
                  <a:gd name="T59" fmla="*/ 0 h 671"/>
                  <a:gd name="T60" fmla="*/ 0 w 897"/>
                  <a:gd name="T61" fmla="*/ 0 h 671"/>
                  <a:gd name="T62" fmla="*/ 0 w 897"/>
                  <a:gd name="T63" fmla="*/ 0 h 671"/>
                  <a:gd name="T64" fmla="*/ 0 w 897"/>
                  <a:gd name="T65" fmla="*/ 0 h 671"/>
                  <a:gd name="T66" fmla="*/ 0 w 897"/>
                  <a:gd name="T67" fmla="*/ 0 h 671"/>
                  <a:gd name="T68" fmla="*/ 0 w 897"/>
                  <a:gd name="T69" fmla="*/ 0 h 671"/>
                  <a:gd name="T70" fmla="*/ 0 w 897"/>
                  <a:gd name="T71" fmla="*/ 0 h 671"/>
                  <a:gd name="T72" fmla="*/ 0 w 897"/>
                  <a:gd name="T73" fmla="*/ 0 h 671"/>
                  <a:gd name="T74" fmla="*/ 0 w 897"/>
                  <a:gd name="T75" fmla="*/ 0 h 671"/>
                  <a:gd name="T76" fmla="*/ 0 w 897"/>
                  <a:gd name="T77" fmla="*/ 0 h 671"/>
                  <a:gd name="T78" fmla="*/ 0 w 897"/>
                  <a:gd name="T79" fmla="*/ 0 h 671"/>
                  <a:gd name="T80" fmla="*/ 0 w 897"/>
                  <a:gd name="T81" fmla="*/ 0 h 671"/>
                  <a:gd name="T82" fmla="*/ 0 w 897"/>
                  <a:gd name="T83" fmla="*/ 0 h 671"/>
                  <a:gd name="T84" fmla="*/ 0 w 897"/>
                  <a:gd name="T85" fmla="*/ 0 h 671"/>
                  <a:gd name="T86" fmla="*/ 0 w 897"/>
                  <a:gd name="T87" fmla="*/ 0 h 671"/>
                  <a:gd name="T88" fmla="*/ 0 w 897"/>
                  <a:gd name="T89" fmla="*/ 0 h 671"/>
                  <a:gd name="T90" fmla="*/ 0 w 897"/>
                  <a:gd name="T91" fmla="*/ 0 h 671"/>
                  <a:gd name="T92" fmla="*/ 0 w 897"/>
                  <a:gd name="T93" fmla="*/ 0 h 671"/>
                  <a:gd name="T94" fmla="*/ 0 w 897"/>
                  <a:gd name="T95" fmla="*/ 0 h 671"/>
                  <a:gd name="T96" fmla="*/ 0 w 897"/>
                  <a:gd name="T97" fmla="*/ 0 h 671"/>
                  <a:gd name="T98" fmla="*/ 0 w 897"/>
                  <a:gd name="T99" fmla="*/ 0 h 671"/>
                  <a:gd name="T100" fmla="*/ 0 w 897"/>
                  <a:gd name="T101" fmla="*/ 0 h 671"/>
                  <a:gd name="T102" fmla="*/ 0 w 897"/>
                  <a:gd name="T103" fmla="*/ 0 h 67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897" h="671">
                    <a:moveTo>
                      <a:pt x="326" y="0"/>
                    </a:moveTo>
                    <a:lnTo>
                      <a:pt x="366" y="36"/>
                    </a:lnTo>
                    <a:lnTo>
                      <a:pt x="405" y="73"/>
                    </a:lnTo>
                    <a:lnTo>
                      <a:pt x="445" y="110"/>
                    </a:lnTo>
                    <a:lnTo>
                      <a:pt x="485" y="149"/>
                    </a:lnTo>
                    <a:lnTo>
                      <a:pt x="524" y="188"/>
                    </a:lnTo>
                    <a:lnTo>
                      <a:pt x="562" y="228"/>
                    </a:lnTo>
                    <a:lnTo>
                      <a:pt x="598" y="268"/>
                    </a:lnTo>
                    <a:lnTo>
                      <a:pt x="636" y="310"/>
                    </a:lnTo>
                    <a:lnTo>
                      <a:pt x="670" y="351"/>
                    </a:lnTo>
                    <a:lnTo>
                      <a:pt x="705" y="393"/>
                    </a:lnTo>
                    <a:lnTo>
                      <a:pt x="739" y="435"/>
                    </a:lnTo>
                    <a:lnTo>
                      <a:pt x="772" y="479"/>
                    </a:lnTo>
                    <a:lnTo>
                      <a:pt x="804" y="522"/>
                    </a:lnTo>
                    <a:lnTo>
                      <a:pt x="836" y="569"/>
                    </a:lnTo>
                    <a:lnTo>
                      <a:pt x="866" y="613"/>
                    </a:lnTo>
                    <a:lnTo>
                      <a:pt x="897" y="660"/>
                    </a:lnTo>
                    <a:lnTo>
                      <a:pt x="878" y="671"/>
                    </a:lnTo>
                    <a:lnTo>
                      <a:pt x="874" y="668"/>
                    </a:lnTo>
                    <a:lnTo>
                      <a:pt x="870" y="667"/>
                    </a:lnTo>
                    <a:lnTo>
                      <a:pt x="865" y="663"/>
                    </a:lnTo>
                    <a:lnTo>
                      <a:pt x="860" y="659"/>
                    </a:lnTo>
                    <a:lnTo>
                      <a:pt x="854" y="654"/>
                    </a:lnTo>
                    <a:lnTo>
                      <a:pt x="849" y="649"/>
                    </a:lnTo>
                    <a:lnTo>
                      <a:pt x="842" y="643"/>
                    </a:lnTo>
                    <a:lnTo>
                      <a:pt x="837" y="638"/>
                    </a:lnTo>
                    <a:lnTo>
                      <a:pt x="832" y="629"/>
                    </a:lnTo>
                    <a:lnTo>
                      <a:pt x="826" y="623"/>
                    </a:lnTo>
                    <a:lnTo>
                      <a:pt x="821" y="616"/>
                    </a:lnTo>
                    <a:lnTo>
                      <a:pt x="816" y="612"/>
                    </a:lnTo>
                    <a:lnTo>
                      <a:pt x="811" y="606"/>
                    </a:lnTo>
                    <a:lnTo>
                      <a:pt x="806" y="601"/>
                    </a:lnTo>
                    <a:lnTo>
                      <a:pt x="802" y="596"/>
                    </a:lnTo>
                    <a:lnTo>
                      <a:pt x="799" y="594"/>
                    </a:lnTo>
                    <a:lnTo>
                      <a:pt x="782" y="601"/>
                    </a:lnTo>
                    <a:lnTo>
                      <a:pt x="765" y="606"/>
                    </a:lnTo>
                    <a:lnTo>
                      <a:pt x="747" y="608"/>
                    </a:lnTo>
                    <a:lnTo>
                      <a:pt x="729" y="611"/>
                    </a:lnTo>
                    <a:lnTo>
                      <a:pt x="711" y="610"/>
                    </a:lnTo>
                    <a:lnTo>
                      <a:pt x="692" y="609"/>
                    </a:lnTo>
                    <a:lnTo>
                      <a:pt x="674" y="607"/>
                    </a:lnTo>
                    <a:lnTo>
                      <a:pt x="655" y="604"/>
                    </a:lnTo>
                    <a:lnTo>
                      <a:pt x="636" y="598"/>
                    </a:lnTo>
                    <a:lnTo>
                      <a:pt x="616" y="595"/>
                    </a:lnTo>
                    <a:lnTo>
                      <a:pt x="598" y="590"/>
                    </a:lnTo>
                    <a:lnTo>
                      <a:pt x="579" y="585"/>
                    </a:lnTo>
                    <a:lnTo>
                      <a:pt x="561" y="580"/>
                    </a:lnTo>
                    <a:lnTo>
                      <a:pt x="542" y="576"/>
                    </a:lnTo>
                    <a:lnTo>
                      <a:pt x="526" y="572"/>
                    </a:lnTo>
                    <a:lnTo>
                      <a:pt x="508" y="569"/>
                    </a:lnTo>
                    <a:lnTo>
                      <a:pt x="671" y="544"/>
                    </a:lnTo>
                    <a:lnTo>
                      <a:pt x="675" y="534"/>
                    </a:lnTo>
                    <a:lnTo>
                      <a:pt x="519" y="483"/>
                    </a:lnTo>
                    <a:lnTo>
                      <a:pt x="526" y="482"/>
                    </a:lnTo>
                    <a:lnTo>
                      <a:pt x="534" y="481"/>
                    </a:lnTo>
                    <a:lnTo>
                      <a:pt x="541" y="479"/>
                    </a:lnTo>
                    <a:lnTo>
                      <a:pt x="548" y="479"/>
                    </a:lnTo>
                    <a:lnTo>
                      <a:pt x="555" y="477"/>
                    </a:lnTo>
                    <a:lnTo>
                      <a:pt x="564" y="476"/>
                    </a:lnTo>
                    <a:lnTo>
                      <a:pt x="572" y="475"/>
                    </a:lnTo>
                    <a:lnTo>
                      <a:pt x="580" y="475"/>
                    </a:lnTo>
                    <a:lnTo>
                      <a:pt x="587" y="475"/>
                    </a:lnTo>
                    <a:lnTo>
                      <a:pt x="594" y="475"/>
                    </a:lnTo>
                    <a:lnTo>
                      <a:pt x="602" y="475"/>
                    </a:lnTo>
                    <a:lnTo>
                      <a:pt x="611" y="475"/>
                    </a:lnTo>
                    <a:lnTo>
                      <a:pt x="618" y="476"/>
                    </a:lnTo>
                    <a:lnTo>
                      <a:pt x="626" y="478"/>
                    </a:lnTo>
                    <a:lnTo>
                      <a:pt x="634" y="480"/>
                    </a:lnTo>
                    <a:lnTo>
                      <a:pt x="642" y="483"/>
                    </a:lnTo>
                    <a:lnTo>
                      <a:pt x="644" y="478"/>
                    </a:lnTo>
                    <a:lnTo>
                      <a:pt x="646" y="471"/>
                    </a:lnTo>
                    <a:lnTo>
                      <a:pt x="644" y="465"/>
                    </a:lnTo>
                    <a:lnTo>
                      <a:pt x="642" y="462"/>
                    </a:lnTo>
                    <a:lnTo>
                      <a:pt x="634" y="458"/>
                    </a:lnTo>
                    <a:lnTo>
                      <a:pt x="626" y="455"/>
                    </a:lnTo>
                    <a:lnTo>
                      <a:pt x="619" y="451"/>
                    </a:lnTo>
                    <a:lnTo>
                      <a:pt x="611" y="449"/>
                    </a:lnTo>
                    <a:lnTo>
                      <a:pt x="604" y="445"/>
                    </a:lnTo>
                    <a:lnTo>
                      <a:pt x="597" y="442"/>
                    </a:lnTo>
                    <a:lnTo>
                      <a:pt x="589" y="439"/>
                    </a:lnTo>
                    <a:lnTo>
                      <a:pt x="582" y="436"/>
                    </a:lnTo>
                    <a:lnTo>
                      <a:pt x="575" y="432"/>
                    </a:lnTo>
                    <a:lnTo>
                      <a:pt x="568" y="428"/>
                    </a:lnTo>
                    <a:lnTo>
                      <a:pt x="560" y="424"/>
                    </a:lnTo>
                    <a:lnTo>
                      <a:pt x="553" y="421"/>
                    </a:lnTo>
                    <a:lnTo>
                      <a:pt x="546" y="416"/>
                    </a:lnTo>
                    <a:lnTo>
                      <a:pt x="538" y="412"/>
                    </a:lnTo>
                    <a:lnTo>
                      <a:pt x="532" y="408"/>
                    </a:lnTo>
                    <a:lnTo>
                      <a:pt x="526" y="405"/>
                    </a:lnTo>
                    <a:lnTo>
                      <a:pt x="617" y="403"/>
                    </a:lnTo>
                    <a:lnTo>
                      <a:pt x="622" y="401"/>
                    </a:lnTo>
                    <a:lnTo>
                      <a:pt x="625" y="397"/>
                    </a:lnTo>
                    <a:lnTo>
                      <a:pt x="624" y="391"/>
                    </a:lnTo>
                    <a:lnTo>
                      <a:pt x="621" y="387"/>
                    </a:lnTo>
                    <a:lnTo>
                      <a:pt x="615" y="385"/>
                    </a:lnTo>
                    <a:lnTo>
                      <a:pt x="610" y="384"/>
                    </a:lnTo>
                    <a:lnTo>
                      <a:pt x="604" y="382"/>
                    </a:lnTo>
                    <a:lnTo>
                      <a:pt x="599" y="381"/>
                    </a:lnTo>
                    <a:lnTo>
                      <a:pt x="593" y="377"/>
                    </a:lnTo>
                    <a:lnTo>
                      <a:pt x="588" y="375"/>
                    </a:lnTo>
                    <a:lnTo>
                      <a:pt x="583" y="374"/>
                    </a:lnTo>
                    <a:lnTo>
                      <a:pt x="578" y="372"/>
                    </a:lnTo>
                    <a:lnTo>
                      <a:pt x="572" y="369"/>
                    </a:lnTo>
                    <a:lnTo>
                      <a:pt x="568" y="367"/>
                    </a:lnTo>
                    <a:lnTo>
                      <a:pt x="562" y="364"/>
                    </a:lnTo>
                    <a:lnTo>
                      <a:pt x="556" y="362"/>
                    </a:lnTo>
                    <a:lnTo>
                      <a:pt x="551" y="359"/>
                    </a:lnTo>
                    <a:lnTo>
                      <a:pt x="546" y="356"/>
                    </a:lnTo>
                    <a:lnTo>
                      <a:pt x="542" y="354"/>
                    </a:lnTo>
                    <a:lnTo>
                      <a:pt x="538" y="351"/>
                    </a:lnTo>
                    <a:lnTo>
                      <a:pt x="577" y="337"/>
                    </a:lnTo>
                    <a:lnTo>
                      <a:pt x="570" y="330"/>
                    </a:lnTo>
                    <a:lnTo>
                      <a:pt x="563" y="324"/>
                    </a:lnTo>
                    <a:lnTo>
                      <a:pt x="555" y="317"/>
                    </a:lnTo>
                    <a:lnTo>
                      <a:pt x="547" y="311"/>
                    </a:lnTo>
                    <a:lnTo>
                      <a:pt x="539" y="303"/>
                    </a:lnTo>
                    <a:lnTo>
                      <a:pt x="532" y="297"/>
                    </a:lnTo>
                    <a:lnTo>
                      <a:pt x="525" y="290"/>
                    </a:lnTo>
                    <a:lnTo>
                      <a:pt x="516" y="285"/>
                    </a:lnTo>
                    <a:lnTo>
                      <a:pt x="511" y="287"/>
                    </a:lnTo>
                    <a:lnTo>
                      <a:pt x="505" y="292"/>
                    </a:lnTo>
                    <a:lnTo>
                      <a:pt x="498" y="296"/>
                    </a:lnTo>
                    <a:lnTo>
                      <a:pt x="491" y="302"/>
                    </a:lnTo>
                    <a:lnTo>
                      <a:pt x="482" y="308"/>
                    </a:lnTo>
                    <a:lnTo>
                      <a:pt x="475" y="314"/>
                    </a:lnTo>
                    <a:lnTo>
                      <a:pt x="467" y="321"/>
                    </a:lnTo>
                    <a:lnTo>
                      <a:pt x="460" y="327"/>
                    </a:lnTo>
                    <a:lnTo>
                      <a:pt x="451" y="332"/>
                    </a:lnTo>
                    <a:lnTo>
                      <a:pt x="444" y="337"/>
                    </a:lnTo>
                    <a:lnTo>
                      <a:pt x="436" y="342"/>
                    </a:lnTo>
                    <a:lnTo>
                      <a:pt x="430" y="349"/>
                    </a:lnTo>
                    <a:lnTo>
                      <a:pt x="423" y="353"/>
                    </a:lnTo>
                    <a:lnTo>
                      <a:pt x="418" y="357"/>
                    </a:lnTo>
                    <a:lnTo>
                      <a:pt x="412" y="359"/>
                    </a:lnTo>
                    <a:lnTo>
                      <a:pt x="409" y="362"/>
                    </a:lnTo>
                    <a:lnTo>
                      <a:pt x="400" y="357"/>
                    </a:lnTo>
                    <a:lnTo>
                      <a:pt x="392" y="352"/>
                    </a:lnTo>
                    <a:lnTo>
                      <a:pt x="383" y="347"/>
                    </a:lnTo>
                    <a:lnTo>
                      <a:pt x="374" y="342"/>
                    </a:lnTo>
                    <a:lnTo>
                      <a:pt x="364" y="337"/>
                    </a:lnTo>
                    <a:lnTo>
                      <a:pt x="355" y="332"/>
                    </a:lnTo>
                    <a:lnTo>
                      <a:pt x="346" y="326"/>
                    </a:lnTo>
                    <a:lnTo>
                      <a:pt x="336" y="321"/>
                    </a:lnTo>
                    <a:lnTo>
                      <a:pt x="326" y="315"/>
                    </a:lnTo>
                    <a:lnTo>
                      <a:pt x="316" y="308"/>
                    </a:lnTo>
                    <a:lnTo>
                      <a:pt x="306" y="301"/>
                    </a:lnTo>
                    <a:lnTo>
                      <a:pt x="298" y="295"/>
                    </a:lnTo>
                    <a:lnTo>
                      <a:pt x="288" y="288"/>
                    </a:lnTo>
                    <a:lnTo>
                      <a:pt x="281" y="281"/>
                    </a:lnTo>
                    <a:lnTo>
                      <a:pt x="272" y="274"/>
                    </a:lnTo>
                    <a:lnTo>
                      <a:pt x="265" y="265"/>
                    </a:lnTo>
                    <a:lnTo>
                      <a:pt x="307" y="237"/>
                    </a:lnTo>
                    <a:lnTo>
                      <a:pt x="315" y="239"/>
                    </a:lnTo>
                    <a:lnTo>
                      <a:pt x="322" y="244"/>
                    </a:lnTo>
                    <a:lnTo>
                      <a:pt x="329" y="249"/>
                    </a:lnTo>
                    <a:lnTo>
                      <a:pt x="337" y="255"/>
                    </a:lnTo>
                    <a:lnTo>
                      <a:pt x="343" y="260"/>
                    </a:lnTo>
                    <a:lnTo>
                      <a:pt x="351" y="267"/>
                    </a:lnTo>
                    <a:lnTo>
                      <a:pt x="358" y="274"/>
                    </a:lnTo>
                    <a:lnTo>
                      <a:pt x="365" y="280"/>
                    </a:lnTo>
                    <a:lnTo>
                      <a:pt x="371" y="285"/>
                    </a:lnTo>
                    <a:lnTo>
                      <a:pt x="378" y="290"/>
                    </a:lnTo>
                    <a:lnTo>
                      <a:pt x="385" y="295"/>
                    </a:lnTo>
                    <a:lnTo>
                      <a:pt x="393" y="299"/>
                    </a:lnTo>
                    <a:lnTo>
                      <a:pt x="399" y="302"/>
                    </a:lnTo>
                    <a:lnTo>
                      <a:pt x="406" y="304"/>
                    </a:lnTo>
                    <a:lnTo>
                      <a:pt x="414" y="305"/>
                    </a:lnTo>
                    <a:lnTo>
                      <a:pt x="422" y="305"/>
                    </a:lnTo>
                    <a:lnTo>
                      <a:pt x="467" y="265"/>
                    </a:lnTo>
                    <a:lnTo>
                      <a:pt x="405" y="183"/>
                    </a:lnTo>
                    <a:lnTo>
                      <a:pt x="389" y="191"/>
                    </a:lnTo>
                    <a:lnTo>
                      <a:pt x="389" y="193"/>
                    </a:lnTo>
                    <a:lnTo>
                      <a:pt x="393" y="199"/>
                    </a:lnTo>
                    <a:lnTo>
                      <a:pt x="395" y="204"/>
                    </a:lnTo>
                    <a:lnTo>
                      <a:pt x="400" y="210"/>
                    </a:lnTo>
                    <a:lnTo>
                      <a:pt x="404" y="216"/>
                    </a:lnTo>
                    <a:lnTo>
                      <a:pt x="408" y="223"/>
                    </a:lnTo>
                    <a:lnTo>
                      <a:pt x="412" y="230"/>
                    </a:lnTo>
                    <a:lnTo>
                      <a:pt x="418" y="239"/>
                    </a:lnTo>
                    <a:lnTo>
                      <a:pt x="420" y="245"/>
                    </a:lnTo>
                    <a:lnTo>
                      <a:pt x="423" y="251"/>
                    </a:lnTo>
                    <a:lnTo>
                      <a:pt x="425" y="258"/>
                    </a:lnTo>
                    <a:lnTo>
                      <a:pt x="426" y="265"/>
                    </a:lnTo>
                    <a:lnTo>
                      <a:pt x="424" y="270"/>
                    </a:lnTo>
                    <a:lnTo>
                      <a:pt x="423" y="277"/>
                    </a:lnTo>
                    <a:lnTo>
                      <a:pt x="418" y="281"/>
                    </a:lnTo>
                    <a:lnTo>
                      <a:pt x="411" y="285"/>
                    </a:lnTo>
                    <a:lnTo>
                      <a:pt x="400" y="276"/>
                    </a:lnTo>
                    <a:lnTo>
                      <a:pt x="391" y="267"/>
                    </a:lnTo>
                    <a:lnTo>
                      <a:pt x="380" y="257"/>
                    </a:lnTo>
                    <a:lnTo>
                      <a:pt x="373" y="247"/>
                    </a:lnTo>
                    <a:lnTo>
                      <a:pt x="366" y="236"/>
                    </a:lnTo>
                    <a:lnTo>
                      <a:pt x="359" y="225"/>
                    </a:lnTo>
                    <a:lnTo>
                      <a:pt x="352" y="213"/>
                    </a:lnTo>
                    <a:lnTo>
                      <a:pt x="346" y="202"/>
                    </a:lnTo>
                    <a:lnTo>
                      <a:pt x="339" y="189"/>
                    </a:lnTo>
                    <a:lnTo>
                      <a:pt x="334" y="177"/>
                    </a:lnTo>
                    <a:lnTo>
                      <a:pt x="329" y="165"/>
                    </a:lnTo>
                    <a:lnTo>
                      <a:pt x="324" y="152"/>
                    </a:lnTo>
                    <a:lnTo>
                      <a:pt x="319" y="140"/>
                    </a:lnTo>
                    <a:lnTo>
                      <a:pt x="314" y="128"/>
                    </a:lnTo>
                    <a:lnTo>
                      <a:pt x="308" y="114"/>
                    </a:lnTo>
                    <a:lnTo>
                      <a:pt x="303" y="104"/>
                    </a:lnTo>
                    <a:lnTo>
                      <a:pt x="189" y="202"/>
                    </a:lnTo>
                    <a:lnTo>
                      <a:pt x="187" y="208"/>
                    </a:lnTo>
                    <a:lnTo>
                      <a:pt x="186" y="214"/>
                    </a:lnTo>
                    <a:lnTo>
                      <a:pt x="184" y="221"/>
                    </a:lnTo>
                    <a:lnTo>
                      <a:pt x="184" y="228"/>
                    </a:lnTo>
                    <a:lnTo>
                      <a:pt x="183" y="236"/>
                    </a:lnTo>
                    <a:lnTo>
                      <a:pt x="182" y="243"/>
                    </a:lnTo>
                    <a:lnTo>
                      <a:pt x="182" y="251"/>
                    </a:lnTo>
                    <a:lnTo>
                      <a:pt x="182" y="258"/>
                    </a:lnTo>
                    <a:lnTo>
                      <a:pt x="182" y="264"/>
                    </a:lnTo>
                    <a:lnTo>
                      <a:pt x="182" y="273"/>
                    </a:lnTo>
                    <a:lnTo>
                      <a:pt x="182" y="280"/>
                    </a:lnTo>
                    <a:lnTo>
                      <a:pt x="183" y="287"/>
                    </a:lnTo>
                    <a:lnTo>
                      <a:pt x="184" y="294"/>
                    </a:lnTo>
                    <a:lnTo>
                      <a:pt x="185" y="301"/>
                    </a:lnTo>
                    <a:lnTo>
                      <a:pt x="187" y="309"/>
                    </a:lnTo>
                    <a:lnTo>
                      <a:pt x="189" y="316"/>
                    </a:lnTo>
                    <a:lnTo>
                      <a:pt x="158" y="330"/>
                    </a:lnTo>
                    <a:lnTo>
                      <a:pt x="154" y="325"/>
                    </a:lnTo>
                    <a:lnTo>
                      <a:pt x="152" y="319"/>
                    </a:lnTo>
                    <a:lnTo>
                      <a:pt x="149" y="312"/>
                    </a:lnTo>
                    <a:lnTo>
                      <a:pt x="149" y="304"/>
                    </a:lnTo>
                    <a:lnTo>
                      <a:pt x="148" y="297"/>
                    </a:lnTo>
                    <a:lnTo>
                      <a:pt x="148" y="290"/>
                    </a:lnTo>
                    <a:lnTo>
                      <a:pt x="149" y="283"/>
                    </a:lnTo>
                    <a:lnTo>
                      <a:pt x="149" y="278"/>
                    </a:lnTo>
                    <a:lnTo>
                      <a:pt x="128" y="257"/>
                    </a:lnTo>
                    <a:lnTo>
                      <a:pt x="58" y="333"/>
                    </a:lnTo>
                    <a:lnTo>
                      <a:pt x="49" y="325"/>
                    </a:lnTo>
                    <a:lnTo>
                      <a:pt x="41" y="317"/>
                    </a:lnTo>
                    <a:lnTo>
                      <a:pt x="37" y="312"/>
                    </a:lnTo>
                    <a:lnTo>
                      <a:pt x="34" y="308"/>
                    </a:lnTo>
                    <a:lnTo>
                      <a:pt x="30" y="303"/>
                    </a:lnTo>
                    <a:lnTo>
                      <a:pt x="26" y="298"/>
                    </a:lnTo>
                    <a:lnTo>
                      <a:pt x="21" y="294"/>
                    </a:lnTo>
                    <a:lnTo>
                      <a:pt x="18" y="289"/>
                    </a:lnTo>
                    <a:lnTo>
                      <a:pt x="14" y="284"/>
                    </a:lnTo>
                    <a:lnTo>
                      <a:pt x="12" y="279"/>
                    </a:lnTo>
                    <a:lnTo>
                      <a:pt x="8" y="274"/>
                    </a:lnTo>
                    <a:lnTo>
                      <a:pt x="5" y="268"/>
                    </a:lnTo>
                    <a:lnTo>
                      <a:pt x="3" y="264"/>
                    </a:lnTo>
                    <a:lnTo>
                      <a:pt x="0" y="260"/>
                    </a:lnTo>
                    <a:lnTo>
                      <a:pt x="17" y="249"/>
                    </a:lnTo>
                    <a:lnTo>
                      <a:pt x="37" y="236"/>
                    </a:lnTo>
                    <a:lnTo>
                      <a:pt x="56" y="219"/>
                    </a:lnTo>
                    <a:lnTo>
                      <a:pt x="77" y="202"/>
                    </a:lnTo>
                    <a:lnTo>
                      <a:pt x="97" y="182"/>
                    </a:lnTo>
                    <a:lnTo>
                      <a:pt x="116" y="162"/>
                    </a:lnTo>
                    <a:lnTo>
                      <a:pt x="137" y="140"/>
                    </a:lnTo>
                    <a:lnTo>
                      <a:pt x="158" y="118"/>
                    </a:lnTo>
                    <a:lnTo>
                      <a:pt x="178" y="97"/>
                    </a:lnTo>
                    <a:lnTo>
                      <a:pt x="199" y="76"/>
                    </a:lnTo>
                    <a:lnTo>
                      <a:pt x="220" y="57"/>
                    </a:lnTo>
                    <a:lnTo>
                      <a:pt x="242" y="40"/>
                    </a:lnTo>
                    <a:lnTo>
                      <a:pt x="262" y="25"/>
                    </a:lnTo>
                    <a:lnTo>
                      <a:pt x="284" y="12"/>
                    </a:lnTo>
                    <a:lnTo>
                      <a:pt x="304" y="4"/>
                    </a:lnTo>
                    <a:lnTo>
                      <a:pt x="32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19838" name="Freeform 24"/>
              <p:cNvSpPr>
                <a:spLocks noChangeAspect="1"/>
              </p:cNvSpPr>
              <p:nvPr/>
            </p:nvSpPr>
            <p:spPr bwMode="auto">
              <a:xfrm>
                <a:off x="681" y="3980"/>
                <a:ext cx="67" cy="21"/>
              </a:xfrm>
              <a:custGeom>
                <a:avLst/>
                <a:gdLst>
                  <a:gd name="T0" fmla="*/ 0 w 269"/>
                  <a:gd name="T1" fmla="*/ 0 h 83"/>
                  <a:gd name="T2" fmla="*/ 0 w 269"/>
                  <a:gd name="T3" fmla="*/ 0 h 83"/>
                  <a:gd name="T4" fmla="*/ 0 w 269"/>
                  <a:gd name="T5" fmla="*/ 0 h 83"/>
                  <a:gd name="T6" fmla="*/ 0 w 269"/>
                  <a:gd name="T7" fmla="*/ 0 h 83"/>
                  <a:gd name="T8" fmla="*/ 0 w 269"/>
                  <a:gd name="T9" fmla="*/ 0 h 83"/>
                  <a:gd name="T10" fmla="*/ 0 w 269"/>
                  <a:gd name="T11" fmla="*/ 0 h 83"/>
                  <a:gd name="T12" fmla="*/ 0 w 269"/>
                  <a:gd name="T13" fmla="*/ 0 h 83"/>
                  <a:gd name="T14" fmla="*/ 0 w 269"/>
                  <a:gd name="T15" fmla="*/ 0 h 83"/>
                  <a:gd name="T16" fmla="*/ 0 w 269"/>
                  <a:gd name="T17" fmla="*/ 0 h 83"/>
                  <a:gd name="T18" fmla="*/ 0 w 269"/>
                  <a:gd name="T19" fmla="*/ 0 h 83"/>
                  <a:gd name="T20" fmla="*/ 0 w 269"/>
                  <a:gd name="T21" fmla="*/ 0 h 83"/>
                  <a:gd name="T22" fmla="*/ 0 w 269"/>
                  <a:gd name="T23" fmla="*/ 0 h 83"/>
                  <a:gd name="T24" fmla="*/ 0 w 269"/>
                  <a:gd name="T25" fmla="*/ 0 h 83"/>
                  <a:gd name="T26" fmla="*/ 0 w 269"/>
                  <a:gd name="T27" fmla="*/ 0 h 83"/>
                  <a:gd name="T28" fmla="*/ 0 w 269"/>
                  <a:gd name="T29" fmla="*/ 0 h 83"/>
                  <a:gd name="T30" fmla="*/ 0 w 269"/>
                  <a:gd name="T31" fmla="*/ 0 h 83"/>
                  <a:gd name="T32" fmla="*/ 0 w 269"/>
                  <a:gd name="T33" fmla="*/ 0 h 83"/>
                  <a:gd name="T34" fmla="*/ 0 w 269"/>
                  <a:gd name="T35" fmla="*/ 0 h 83"/>
                  <a:gd name="T36" fmla="*/ 0 w 269"/>
                  <a:gd name="T37" fmla="*/ 0 h 83"/>
                  <a:gd name="T38" fmla="*/ 0 w 269"/>
                  <a:gd name="T39" fmla="*/ 0 h 83"/>
                  <a:gd name="T40" fmla="*/ 0 w 269"/>
                  <a:gd name="T41" fmla="*/ 0 h 83"/>
                  <a:gd name="T42" fmla="*/ 0 w 269"/>
                  <a:gd name="T43" fmla="*/ 0 h 83"/>
                  <a:gd name="T44" fmla="*/ 0 w 269"/>
                  <a:gd name="T45" fmla="*/ 0 h 83"/>
                  <a:gd name="T46" fmla="*/ 0 w 269"/>
                  <a:gd name="T47" fmla="*/ 0 h 83"/>
                  <a:gd name="T48" fmla="*/ 0 w 269"/>
                  <a:gd name="T49" fmla="*/ 0 h 83"/>
                  <a:gd name="T50" fmla="*/ 0 w 269"/>
                  <a:gd name="T51" fmla="*/ 0 h 83"/>
                  <a:gd name="T52" fmla="*/ 0 w 269"/>
                  <a:gd name="T53" fmla="*/ 0 h 83"/>
                  <a:gd name="T54" fmla="*/ 0 w 269"/>
                  <a:gd name="T55" fmla="*/ 0 h 83"/>
                  <a:gd name="T56" fmla="*/ 0 w 269"/>
                  <a:gd name="T57" fmla="*/ 0 h 83"/>
                  <a:gd name="T58" fmla="*/ 0 w 269"/>
                  <a:gd name="T59" fmla="*/ 0 h 83"/>
                  <a:gd name="T60" fmla="*/ 0 w 269"/>
                  <a:gd name="T61" fmla="*/ 0 h 83"/>
                  <a:gd name="T62" fmla="*/ 0 w 269"/>
                  <a:gd name="T63" fmla="*/ 0 h 83"/>
                  <a:gd name="T64" fmla="*/ 0 w 269"/>
                  <a:gd name="T65" fmla="*/ 0 h 83"/>
                  <a:gd name="T66" fmla="*/ 0 w 269"/>
                  <a:gd name="T67" fmla="*/ 0 h 8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69" h="83">
                    <a:moveTo>
                      <a:pt x="269" y="0"/>
                    </a:moveTo>
                    <a:lnTo>
                      <a:pt x="257" y="5"/>
                    </a:lnTo>
                    <a:lnTo>
                      <a:pt x="244" y="11"/>
                    </a:lnTo>
                    <a:lnTo>
                      <a:pt x="229" y="18"/>
                    </a:lnTo>
                    <a:lnTo>
                      <a:pt x="212" y="25"/>
                    </a:lnTo>
                    <a:lnTo>
                      <a:pt x="194" y="31"/>
                    </a:lnTo>
                    <a:lnTo>
                      <a:pt x="176" y="40"/>
                    </a:lnTo>
                    <a:lnTo>
                      <a:pt x="156" y="47"/>
                    </a:lnTo>
                    <a:lnTo>
                      <a:pt x="138" y="54"/>
                    </a:lnTo>
                    <a:lnTo>
                      <a:pt x="118" y="60"/>
                    </a:lnTo>
                    <a:lnTo>
                      <a:pt x="97" y="66"/>
                    </a:lnTo>
                    <a:lnTo>
                      <a:pt x="78" y="71"/>
                    </a:lnTo>
                    <a:lnTo>
                      <a:pt x="60" y="78"/>
                    </a:lnTo>
                    <a:lnTo>
                      <a:pt x="42" y="80"/>
                    </a:lnTo>
                    <a:lnTo>
                      <a:pt x="26" y="82"/>
                    </a:lnTo>
                    <a:lnTo>
                      <a:pt x="11" y="83"/>
                    </a:lnTo>
                    <a:lnTo>
                      <a:pt x="0" y="83"/>
                    </a:lnTo>
                    <a:lnTo>
                      <a:pt x="11" y="73"/>
                    </a:lnTo>
                    <a:lnTo>
                      <a:pt x="24" y="65"/>
                    </a:lnTo>
                    <a:lnTo>
                      <a:pt x="40" y="58"/>
                    </a:lnTo>
                    <a:lnTo>
                      <a:pt x="56" y="52"/>
                    </a:lnTo>
                    <a:lnTo>
                      <a:pt x="73" y="44"/>
                    </a:lnTo>
                    <a:lnTo>
                      <a:pt x="90" y="36"/>
                    </a:lnTo>
                    <a:lnTo>
                      <a:pt x="109" y="30"/>
                    </a:lnTo>
                    <a:lnTo>
                      <a:pt x="128" y="25"/>
                    </a:lnTo>
                    <a:lnTo>
                      <a:pt x="147" y="19"/>
                    </a:lnTo>
                    <a:lnTo>
                      <a:pt x="165" y="14"/>
                    </a:lnTo>
                    <a:lnTo>
                      <a:pt x="185" y="9"/>
                    </a:lnTo>
                    <a:lnTo>
                      <a:pt x="203" y="7"/>
                    </a:lnTo>
                    <a:lnTo>
                      <a:pt x="220" y="4"/>
                    </a:lnTo>
                    <a:lnTo>
                      <a:pt x="237" y="1"/>
                    </a:lnTo>
                    <a:lnTo>
                      <a:pt x="254" y="0"/>
                    </a:lnTo>
                    <a:lnTo>
                      <a:pt x="26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19839" name="Freeform 25"/>
              <p:cNvSpPr>
                <a:spLocks noChangeAspect="1"/>
              </p:cNvSpPr>
              <p:nvPr/>
            </p:nvSpPr>
            <p:spPr bwMode="auto">
              <a:xfrm>
                <a:off x="725" y="3982"/>
                <a:ext cx="43" cy="15"/>
              </a:xfrm>
              <a:custGeom>
                <a:avLst/>
                <a:gdLst>
                  <a:gd name="T0" fmla="*/ 0 w 173"/>
                  <a:gd name="T1" fmla="*/ 0 h 57"/>
                  <a:gd name="T2" fmla="*/ 0 w 173"/>
                  <a:gd name="T3" fmla="*/ 0 h 57"/>
                  <a:gd name="T4" fmla="*/ 0 w 173"/>
                  <a:gd name="T5" fmla="*/ 0 h 57"/>
                  <a:gd name="T6" fmla="*/ 0 w 173"/>
                  <a:gd name="T7" fmla="*/ 0 h 57"/>
                  <a:gd name="T8" fmla="*/ 0 w 173"/>
                  <a:gd name="T9" fmla="*/ 0 h 57"/>
                  <a:gd name="T10" fmla="*/ 0 w 173"/>
                  <a:gd name="T11" fmla="*/ 0 h 57"/>
                  <a:gd name="T12" fmla="*/ 0 w 173"/>
                  <a:gd name="T13" fmla="*/ 0 h 57"/>
                  <a:gd name="T14" fmla="*/ 0 w 173"/>
                  <a:gd name="T15" fmla="*/ 0 h 57"/>
                  <a:gd name="T16" fmla="*/ 0 w 173"/>
                  <a:gd name="T17" fmla="*/ 0 h 57"/>
                  <a:gd name="T18" fmla="*/ 0 w 173"/>
                  <a:gd name="T19" fmla="*/ 0 h 57"/>
                  <a:gd name="T20" fmla="*/ 0 w 173"/>
                  <a:gd name="T21" fmla="*/ 0 h 57"/>
                  <a:gd name="T22" fmla="*/ 0 w 173"/>
                  <a:gd name="T23" fmla="*/ 0 h 57"/>
                  <a:gd name="T24" fmla="*/ 0 w 173"/>
                  <a:gd name="T25" fmla="*/ 0 h 57"/>
                  <a:gd name="T26" fmla="*/ 0 w 173"/>
                  <a:gd name="T27" fmla="*/ 0 h 57"/>
                  <a:gd name="T28" fmla="*/ 0 w 173"/>
                  <a:gd name="T29" fmla="*/ 0 h 57"/>
                  <a:gd name="T30" fmla="*/ 0 w 173"/>
                  <a:gd name="T31" fmla="*/ 0 h 57"/>
                  <a:gd name="T32" fmla="*/ 0 w 173"/>
                  <a:gd name="T33" fmla="*/ 0 h 57"/>
                  <a:gd name="T34" fmla="*/ 0 w 173"/>
                  <a:gd name="T35" fmla="*/ 0 h 57"/>
                  <a:gd name="T36" fmla="*/ 0 w 173"/>
                  <a:gd name="T37" fmla="*/ 0 h 57"/>
                  <a:gd name="T38" fmla="*/ 0 w 173"/>
                  <a:gd name="T39" fmla="*/ 0 h 57"/>
                  <a:gd name="T40" fmla="*/ 0 w 173"/>
                  <a:gd name="T41" fmla="*/ 0 h 57"/>
                  <a:gd name="T42" fmla="*/ 0 w 173"/>
                  <a:gd name="T43" fmla="*/ 0 h 57"/>
                  <a:gd name="T44" fmla="*/ 0 w 173"/>
                  <a:gd name="T45" fmla="*/ 0 h 57"/>
                  <a:gd name="T46" fmla="*/ 0 w 173"/>
                  <a:gd name="T47" fmla="*/ 0 h 57"/>
                  <a:gd name="T48" fmla="*/ 0 w 173"/>
                  <a:gd name="T49" fmla="*/ 0 h 57"/>
                  <a:gd name="T50" fmla="*/ 0 w 173"/>
                  <a:gd name="T51" fmla="*/ 0 h 57"/>
                  <a:gd name="T52" fmla="*/ 0 w 173"/>
                  <a:gd name="T53" fmla="*/ 0 h 57"/>
                  <a:gd name="T54" fmla="*/ 0 w 173"/>
                  <a:gd name="T55" fmla="*/ 0 h 57"/>
                  <a:gd name="T56" fmla="*/ 0 w 173"/>
                  <a:gd name="T57" fmla="*/ 0 h 57"/>
                  <a:gd name="T58" fmla="*/ 0 w 173"/>
                  <a:gd name="T59" fmla="*/ 0 h 57"/>
                  <a:gd name="T60" fmla="*/ 0 w 173"/>
                  <a:gd name="T61" fmla="*/ 0 h 57"/>
                  <a:gd name="T62" fmla="*/ 0 w 173"/>
                  <a:gd name="T63" fmla="*/ 0 h 57"/>
                  <a:gd name="T64" fmla="*/ 0 w 173"/>
                  <a:gd name="T65" fmla="*/ 0 h 57"/>
                  <a:gd name="T66" fmla="*/ 0 w 173"/>
                  <a:gd name="T67" fmla="*/ 0 h 57"/>
                  <a:gd name="T68" fmla="*/ 0 w 173"/>
                  <a:gd name="T69" fmla="*/ 0 h 5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73" h="57">
                    <a:moveTo>
                      <a:pt x="156" y="0"/>
                    </a:moveTo>
                    <a:lnTo>
                      <a:pt x="173" y="9"/>
                    </a:lnTo>
                    <a:lnTo>
                      <a:pt x="162" y="16"/>
                    </a:lnTo>
                    <a:lnTo>
                      <a:pt x="153" y="22"/>
                    </a:lnTo>
                    <a:lnTo>
                      <a:pt x="144" y="28"/>
                    </a:lnTo>
                    <a:lnTo>
                      <a:pt x="135" y="35"/>
                    </a:lnTo>
                    <a:lnTo>
                      <a:pt x="123" y="39"/>
                    </a:lnTo>
                    <a:lnTo>
                      <a:pt x="114" y="43"/>
                    </a:lnTo>
                    <a:lnTo>
                      <a:pt x="103" y="46"/>
                    </a:lnTo>
                    <a:lnTo>
                      <a:pt x="92" y="49"/>
                    </a:lnTo>
                    <a:lnTo>
                      <a:pt x="81" y="51"/>
                    </a:lnTo>
                    <a:lnTo>
                      <a:pt x="69" y="52"/>
                    </a:lnTo>
                    <a:lnTo>
                      <a:pt x="57" y="54"/>
                    </a:lnTo>
                    <a:lnTo>
                      <a:pt x="46" y="56"/>
                    </a:lnTo>
                    <a:lnTo>
                      <a:pt x="34" y="56"/>
                    </a:lnTo>
                    <a:lnTo>
                      <a:pt x="22" y="56"/>
                    </a:lnTo>
                    <a:lnTo>
                      <a:pt x="11" y="56"/>
                    </a:lnTo>
                    <a:lnTo>
                      <a:pt x="0" y="57"/>
                    </a:lnTo>
                    <a:lnTo>
                      <a:pt x="3" y="54"/>
                    </a:lnTo>
                    <a:lnTo>
                      <a:pt x="8" y="51"/>
                    </a:lnTo>
                    <a:lnTo>
                      <a:pt x="16" y="47"/>
                    </a:lnTo>
                    <a:lnTo>
                      <a:pt x="25" y="44"/>
                    </a:lnTo>
                    <a:lnTo>
                      <a:pt x="36" y="39"/>
                    </a:lnTo>
                    <a:lnTo>
                      <a:pt x="48" y="35"/>
                    </a:lnTo>
                    <a:lnTo>
                      <a:pt x="60" y="31"/>
                    </a:lnTo>
                    <a:lnTo>
                      <a:pt x="74" y="26"/>
                    </a:lnTo>
                    <a:lnTo>
                      <a:pt x="86" y="21"/>
                    </a:lnTo>
                    <a:lnTo>
                      <a:pt x="100" y="17"/>
                    </a:lnTo>
                    <a:lnTo>
                      <a:pt x="111" y="13"/>
                    </a:lnTo>
                    <a:lnTo>
                      <a:pt x="123" y="10"/>
                    </a:lnTo>
                    <a:lnTo>
                      <a:pt x="133" y="6"/>
                    </a:lnTo>
                    <a:lnTo>
                      <a:pt x="143" y="4"/>
                    </a:lnTo>
                    <a:lnTo>
                      <a:pt x="150" y="0"/>
                    </a:lnTo>
                    <a:lnTo>
                      <a:pt x="15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19840" name="Freeform 26"/>
              <p:cNvSpPr>
                <a:spLocks noChangeAspect="1"/>
              </p:cNvSpPr>
              <p:nvPr/>
            </p:nvSpPr>
            <p:spPr bwMode="auto">
              <a:xfrm>
                <a:off x="786" y="3953"/>
                <a:ext cx="29" cy="59"/>
              </a:xfrm>
              <a:custGeom>
                <a:avLst/>
                <a:gdLst>
                  <a:gd name="T0" fmla="*/ 0 w 115"/>
                  <a:gd name="T1" fmla="*/ 0 h 238"/>
                  <a:gd name="T2" fmla="*/ 0 w 115"/>
                  <a:gd name="T3" fmla="*/ 0 h 238"/>
                  <a:gd name="T4" fmla="*/ 0 w 115"/>
                  <a:gd name="T5" fmla="*/ 0 h 238"/>
                  <a:gd name="T6" fmla="*/ 0 w 115"/>
                  <a:gd name="T7" fmla="*/ 0 h 238"/>
                  <a:gd name="T8" fmla="*/ 0 w 115"/>
                  <a:gd name="T9" fmla="*/ 0 h 238"/>
                  <a:gd name="T10" fmla="*/ 0 w 115"/>
                  <a:gd name="T11" fmla="*/ 0 h 238"/>
                  <a:gd name="T12" fmla="*/ 0 w 115"/>
                  <a:gd name="T13" fmla="*/ 0 h 238"/>
                  <a:gd name="T14" fmla="*/ 0 w 115"/>
                  <a:gd name="T15" fmla="*/ 0 h 238"/>
                  <a:gd name="T16" fmla="*/ 0 w 115"/>
                  <a:gd name="T17" fmla="*/ 0 h 238"/>
                  <a:gd name="T18" fmla="*/ 0 w 115"/>
                  <a:gd name="T19" fmla="*/ 0 h 238"/>
                  <a:gd name="T20" fmla="*/ 0 w 115"/>
                  <a:gd name="T21" fmla="*/ 0 h 238"/>
                  <a:gd name="T22" fmla="*/ 0 w 115"/>
                  <a:gd name="T23" fmla="*/ 0 h 238"/>
                  <a:gd name="T24" fmla="*/ 0 w 115"/>
                  <a:gd name="T25" fmla="*/ 0 h 238"/>
                  <a:gd name="T26" fmla="*/ 0 w 115"/>
                  <a:gd name="T27" fmla="*/ 0 h 238"/>
                  <a:gd name="T28" fmla="*/ 0 w 115"/>
                  <a:gd name="T29" fmla="*/ 0 h 238"/>
                  <a:gd name="T30" fmla="*/ 0 w 115"/>
                  <a:gd name="T31" fmla="*/ 0 h 238"/>
                  <a:gd name="T32" fmla="*/ 0 w 115"/>
                  <a:gd name="T33" fmla="*/ 0 h 238"/>
                  <a:gd name="T34" fmla="*/ 0 w 115"/>
                  <a:gd name="T35" fmla="*/ 0 h 238"/>
                  <a:gd name="T36" fmla="*/ 0 w 115"/>
                  <a:gd name="T37" fmla="*/ 0 h 238"/>
                  <a:gd name="T38" fmla="*/ 0 w 115"/>
                  <a:gd name="T39" fmla="*/ 0 h 238"/>
                  <a:gd name="T40" fmla="*/ 0 w 115"/>
                  <a:gd name="T41" fmla="*/ 0 h 238"/>
                  <a:gd name="T42" fmla="*/ 0 w 115"/>
                  <a:gd name="T43" fmla="*/ 0 h 238"/>
                  <a:gd name="T44" fmla="*/ 0 w 115"/>
                  <a:gd name="T45" fmla="*/ 0 h 238"/>
                  <a:gd name="T46" fmla="*/ 0 w 115"/>
                  <a:gd name="T47" fmla="*/ 0 h 238"/>
                  <a:gd name="T48" fmla="*/ 0 w 115"/>
                  <a:gd name="T49" fmla="*/ 0 h 238"/>
                  <a:gd name="T50" fmla="*/ 0 w 115"/>
                  <a:gd name="T51" fmla="*/ 0 h 238"/>
                  <a:gd name="T52" fmla="*/ 0 w 115"/>
                  <a:gd name="T53" fmla="*/ 0 h 238"/>
                  <a:gd name="T54" fmla="*/ 0 w 115"/>
                  <a:gd name="T55" fmla="*/ 0 h 238"/>
                  <a:gd name="T56" fmla="*/ 0 w 115"/>
                  <a:gd name="T57" fmla="*/ 0 h 238"/>
                  <a:gd name="T58" fmla="*/ 0 w 115"/>
                  <a:gd name="T59" fmla="*/ 0 h 238"/>
                  <a:gd name="T60" fmla="*/ 0 w 115"/>
                  <a:gd name="T61" fmla="*/ 0 h 238"/>
                  <a:gd name="T62" fmla="*/ 0 w 115"/>
                  <a:gd name="T63" fmla="*/ 0 h 238"/>
                  <a:gd name="T64" fmla="*/ 0 w 115"/>
                  <a:gd name="T65" fmla="*/ 0 h 238"/>
                  <a:gd name="T66" fmla="*/ 0 w 115"/>
                  <a:gd name="T67" fmla="*/ 0 h 238"/>
                  <a:gd name="T68" fmla="*/ 0 w 115"/>
                  <a:gd name="T69" fmla="*/ 0 h 238"/>
                  <a:gd name="T70" fmla="*/ 0 w 115"/>
                  <a:gd name="T71" fmla="*/ 0 h 238"/>
                  <a:gd name="T72" fmla="*/ 0 w 115"/>
                  <a:gd name="T73" fmla="*/ 0 h 238"/>
                  <a:gd name="T74" fmla="*/ 0 w 115"/>
                  <a:gd name="T75" fmla="*/ 0 h 238"/>
                  <a:gd name="T76" fmla="*/ 0 w 115"/>
                  <a:gd name="T77" fmla="*/ 0 h 238"/>
                  <a:gd name="T78" fmla="*/ 0 w 115"/>
                  <a:gd name="T79" fmla="*/ 0 h 238"/>
                  <a:gd name="T80" fmla="*/ 0 w 115"/>
                  <a:gd name="T81" fmla="*/ 0 h 238"/>
                  <a:gd name="T82" fmla="*/ 0 w 115"/>
                  <a:gd name="T83" fmla="*/ 0 h 238"/>
                  <a:gd name="T84" fmla="*/ 0 w 115"/>
                  <a:gd name="T85" fmla="*/ 0 h 238"/>
                  <a:gd name="T86" fmla="*/ 0 w 115"/>
                  <a:gd name="T87" fmla="*/ 0 h 238"/>
                  <a:gd name="T88" fmla="*/ 0 w 115"/>
                  <a:gd name="T89" fmla="*/ 0 h 238"/>
                  <a:gd name="T90" fmla="*/ 0 w 115"/>
                  <a:gd name="T91" fmla="*/ 0 h 238"/>
                  <a:gd name="T92" fmla="*/ 0 w 115"/>
                  <a:gd name="T93" fmla="*/ 0 h 238"/>
                  <a:gd name="T94" fmla="*/ 0 w 115"/>
                  <a:gd name="T95" fmla="*/ 0 h 23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15" h="238">
                    <a:moveTo>
                      <a:pt x="115" y="1"/>
                    </a:moveTo>
                    <a:lnTo>
                      <a:pt x="109" y="11"/>
                    </a:lnTo>
                    <a:lnTo>
                      <a:pt x="103" y="21"/>
                    </a:lnTo>
                    <a:lnTo>
                      <a:pt x="98" y="32"/>
                    </a:lnTo>
                    <a:lnTo>
                      <a:pt x="95" y="44"/>
                    </a:lnTo>
                    <a:lnTo>
                      <a:pt x="91" y="54"/>
                    </a:lnTo>
                    <a:lnTo>
                      <a:pt x="88" y="66"/>
                    </a:lnTo>
                    <a:lnTo>
                      <a:pt x="85" y="77"/>
                    </a:lnTo>
                    <a:lnTo>
                      <a:pt x="83" y="89"/>
                    </a:lnTo>
                    <a:lnTo>
                      <a:pt x="80" y="101"/>
                    </a:lnTo>
                    <a:lnTo>
                      <a:pt x="77" y="113"/>
                    </a:lnTo>
                    <a:lnTo>
                      <a:pt x="75" y="124"/>
                    </a:lnTo>
                    <a:lnTo>
                      <a:pt x="72" y="135"/>
                    </a:lnTo>
                    <a:lnTo>
                      <a:pt x="69" y="147"/>
                    </a:lnTo>
                    <a:lnTo>
                      <a:pt x="66" y="159"/>
                    </a:lnTo>
                    <a:lnTo>
                      <a:pt x="62" y="170"/>
                    </a:lnTo>
                    <a:lnTo>
                      <a:pt x="59" y="182"/>
                    </a:lnTo>
                    <a:lnTo>
                      <a:pt x="56" y="186"/>
                    </a:lnTo>
                    <a:lnTo>
                      <a:pt x="54" y="191"/>
                    </a:lnTo>
                    <a:lnTo>
                      <a:pt x="50" y="196"/>
                    </a:lnTo>
                    <a:lnTo>
                      <a:pt x="46" y="200"/>
                    </a:lnTo>
                    <a:lnTo>
                      <a:pt x="41" y="204"/>
                    </a:lnTo>
                    <a:lnTo>
                      <a:pt x="36" y="209"/>
                    </a:lnTo>
                    <a:lnTo>
                      <a:pt x="30" y="213"/>
                    </a:lnTo>
                    <a:lnTo>
                      <a:pt x="25" y="218"/>
                    </a:lnTo>
                    <a:lnTo>
                      <a:pt x="20" y="222"/>
                    </a:lnTo>
                    <a:lnTo>
                      <a:pt x="15" y="226"/>
                    </a:lnTo>
                    <a:lnTo>
                      <a:pt x="10" y="230"/>
                    </a:lnTo>
                    <a:lnTo>
                      <a:pt x="7" y="233"/>
                    </a:lnTo>
                    <a:lnTo>
                      <a:pt x="1" y="236"/>
                    </a:lnTo>
                    <a:lnTo>
                      <a:pt x="0" y="238"/>
                    </a:lnTo>
                    <a:lnTo>
                      <a:pt x="0" y="229"/>
                    </a:lnTo>
                    <a:lnTo>
                      <a:pt x="2" y="217"/>
                    </a:lnTo>
                    <a:lnTo>
                      <a:pt x="7" y="203"/>
                    </a:lnTo>
                    <a:lnTo>
                      <a:pt x="14" y="186"/>
                    </a:lnTo>
                    <a:lnTo>
                      <a:pt x="21" y="165"/>
                    </a:lnTo>
                    <a:lnTo>
                      <a:pt x="31" y="145"/>
                    </a:lnTo>
                    <a:lnTo>
                      <a:pt x="42" y="124"/>
                    </a:lnTo>
                    <a:lnTo>
                      <a:pt x="52" y="103"/>
                    </a:lnTo>
                    <a:lnTo>
                      <a:pt x="62" y="81"/>
                    </a:lnTo>
                    <a:lnTo>
                      <a:pt x="73" y="62"/>
                    </a:lnTo>
                    <a:lnTo>
                      <a:pt x="82" y="43"/>
                    </a:lnTo>
                    <a:lnTo>
                      <a:pt x="92" y="28"/>
                    </a:lnTo>
                    <a:lnTo>
                      <a:pt x="99" y="15"/>
                    </a:lnTo>
                    <a:lnTo>
                      <a:pt x="107" y="6"/>
                    </a:lnTo>
                    <a:lnTo>
                      <a:pt x="112" y="0"/>
                    </a:lnTo>
                    <a:lnTo>
                      <a:pt x="115"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19841" name="Freeform 27"/>
              <p:cNvSpPr>
                <a:spLocks noChangeAspect="1"/>
              </p:cNvSpPr>
              <p:nvPr/>
            </p:nvSpPr>
            <p:spPr bwMode="auto">
              <a:xfrm>
                <a:off x="818" y="3964"/>
                <a:ext cx="17" cy="51"/>
              </a:xfrm>
              <a:custGeom>
                <a:avLst/>
                <a:gdLst>
                  <a:gd name="T0" fmla="*/ 0 w 68"/>
                  <a:gd name="T1" fmla="*/ 0 h 203"/>
                  <a:gd name="T2" fmla="*/ 0 w 68"/>
                  <a:gd name="T3" fmla="*/ 0 h 203"/>
                  <a:gd name="T4" fmla="*/ 0 w 68"/>
                  <a:gd name="T5" fmla="*/ 0 h 203"/>
                  <a:gd name="T6" fmla="*/ 0 w 68"/>
                  <a:gd name="T7" fmla="*/ 0 h 203"/>
                  <a:gd name="T8" fmla="*/ 0 w 68"/>
                  <a:gd name="T9" fmla="*/ 0 h 203"/>
                  <a:gd name="T10" fmla="*/ 0 w 68"/>
                  <a:gd name="T11" fmla="*/ 0 h 203"/>
                  <a:gd name="T12" fmla="*/ 0 w 68"/>
                  <a:gd name="T13" fmla="*/ 0 h 203"/>
                  <a:gd name="T14" fmla="*/ 0 w 68"/>
                  <a:gd name="T15" fmla="*/ 0 h 203"/>
                  <a:gd name="T16" fmla="*/ 0 w 68"/>
                  <a:gd name="T17" fmla="*/ 0 h 203"/>
                  <a:gd name="T18" fmla="*/ 0 w 68"/>
                  <a:gd name="T19" fmla="*/ 0 h 203"/>
                  <a:gd name="T20" fmla="*/ 0 w 68"/>
                  <a:gd name="T21" fmla="*/ 0 h 203"/>
                  <a:gd name="T22" fmla="*/ 0 w 68"/>
                  <a:gd name="T23" fmla="*/ 0 h 203"/>
                  <a:gd name="T24" fmla="*/ 0 w 68"/>
                  <a:gd name="T25" fmla="*/ 0 h 203"/>
                  <a:gd name="T26" fmla="*/ 0 w 68"/>
                  <a:gd name="T27" fmla="*/ 0 h 203"/>
                  <a:gd name="T28" fmla="*/ 0 w 68"/>
                  <a:gd name="T29" fmla="*/ 0 h 203"/>
                  <a:gd name="T30" fmla="*/ 0 w 68"/>
                  <a:gd name="T31" fmla="*/ 0 h 203"/>
                  <a:gd name="T32" fmla="*/ 0 w 68"/>
                  <a:gd name="T33" fmla="*/ 0 h 203"/>
                  <a:gd name="T34" fmla="*/ 0 w 68"/>
                  <a:gd name="T35" fmla="*/ 0 h 203"/>
                  <a:gd name="T36" fmla="*/ 0 w 68"/>
                  <a:gd name="T37" fmla="*/ 0 h 203"/>
                  <a:gd name="T38" fmla="*/ 0 w 68"/>
                  <a:gd name="T39" fmla="*/ 0 h 203"/>
                  <a:gd name="T40" fmla="*/ 0 w 68"/>
                  <a:gd name="T41" fmla="*/ 0 h 203"/>
                  <a:gd name="T42" fmla="*/ 0 w 68"/>
                  <a:gd name="T43" fmla="*/ 0 h 203"/>
                  <a:gd name="T44" fmla="*/ 0 w 68"/>
                  <a:gd name="T45" fmla="*/ 0 h 203"/>
                  <a:gd name="T46" fmla="*/ 0 w 68"/>
                  <a:gd name="T47" fmla="*/ 0 h 203"/>
                  <a:gd name="T48" fmla="*/ 0 w 68"/>
                  <a:gd name="T49" fmla="*/ 0 h 203"/>
                  <a:gd name="T50" fmla="*/ 0 w 68"/>
                  <a:gd name="T51" fmla="*/ 0 h 203"/>
                  <a:gd name="T52" fmla="*/ 0 w 68"/>
                  <a:gd name="T53" fmla="*/ 0 h 203"/>
                  <a:gd name="T54" fmla="*/ 0 w 68"/>
                  <a:gd name="T55" fmla="*/ 0 h 203"/>
                  <a:gd name="T56" fmla="*/ 0 w 68"/>
                  <a:gd name="T57" fmla="*/ 0 h 203"/>
                  <a:gd name="T58" fmla="*/ 0 w 68"/>
                  <a:gd name="T59" fmla="*/ 0 h 203"/>
                  <a:gd name="T60" fmla="*/ 0 w 68"/>
                  <a:gd name="T61" fmla="*/ 0 h 203"/>
                  <a:gd name="T62" fmla="*/ 0 w 68"/>
                  <a:gd name="T63" fmla="*/ 0 h 203"/>
                  <a:gd name="T64" fmla="*/ 0 w 68"/>
                  <a:gd name="T65" fmla="*/ 0 h 203"/>
                  <a:gd name="T66" fmla="*/ 0 w 68"/>
                  <a:gd name="T67" fmla="*/ 0 h 203"/>
                  <a:gd name="T68" fmla="*/ 0 w 68"/>
                  <a:gd name="T69" fmla="*/ 0 h 203"/>
                  <a:gd name="T70" fmla="*/ 0 w 68"/>
                  <a:gd name="T71" fmla="*/ 0 h 203"/>
                  <a:gd name="T72" fmla="*/ 0 w 68"/>
                  <a:gd name="T73" fmla="*/ 0 h 203"/>
                  <a:gd name="T74" fmla="*/ 0 w 68"/>
                  <a:gd name="T75" fmla="*/ 0 h 203"/>
                  <a:gd name="T76" fmla="*/ 0 w 68"/>
                  <a:gd name="T77" fmla="*/ 0 h 203"/>
                  <a:gd name="T78" fmla="*/ 0 w 68"/>
                  <a:gd name="T79" fmla="*/ 0 h 203"/>
                  <a:gd name="T80" fmla="*/ 0 w 68"/>
                  <a:gd name="T81" fmla="*/ 0 h 203"/>
                  <a:gd name="T82" fmla="*/ 0 w 68"/>
                  <a:gd name="T83" fmla="*/ 0 h 203"/>
                  <a:gd name="T84" fmla="*/ 0 w 68"/>
                  <a:gd name="T85" fmla="*/ 0 h 203"/>
                  <a:gd name="T86" fmla="*/ 0 w 68"/>
                  <a:gd name="T87" fmla="*/ 0 h 20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8" h="203">
                    <a:moveTo>
                      <a:pt x="64" y="0"/>
                    </a:moveTo>
                    <a:lnTo>
                      <a:pt x="64" y="11"/>
                    </a:lnTo>
                    <a:lnTo>
                      <a:pt x="64" y="23"/>
                    </a:lnTo>
                    <a:lnTo>
                      <a:pt x="65" y="37"/>
                    </a:lnTo>
                    <a:lnTo>
                      <a:pt x="67" y="52"/>
                    </a:lnTo>
                    <a:lnTo>
                      <a:pt x="67" y="65"/>
                    </a:lnTo>
                    <a:lnTo>
                      <a:pt x="68" y="81"/>
                    </a:lnTo>
                    <a:lnTo>
                      <a:pt x="68" y="95"/>
                    </a:lnTo>
                    <a:lnTo>
                      <a:pt x="68" y="111"/>
                    </a:lnTo>
                    <a:lnTo>
                      <a:pt x="65" y="124"/>
                    </a:lnTo>
                    <a:lnTo>
                      <a:pt x="64" y="137"/>
                    </a:lnTo>
                    <a:lnTo>
                      <a:pt x="60" y="151"/>
                    </a:lnTo>
                    <a:lnTo>
                      <a:pt x="56" y="163"/>
                    </a:lnTo>
                    <a:lnTo>
                      <a:pt x="47" y="175"/>
                    </a:lnTo>
                    <a:lnTo>
                      <a:pt x="40" y="186"/>
                    </a:lnTo>
                    <a:lnTo>
                      <a:pt x="30" y="195"/>
                    </a:lnTo>
                    <a:lnTo>
                      <a:pt x="20" y="203"/>
                    </a:lnTo>
                    <a:lnTo>
                      <a:pt x="18" y="198"/>
                    </a:lnTo>
                    <a:lnTo>
                      <a:pt x="16" y="190"/>
                    </a:lnTo>
                    <a:lnTo>
                      <a:pt x="14" y="182"/>
                    </a:lnTo>
                    <a:lnTo>
                      <a:pt x="12" y="173"/>
                    </a:lnTo>
                    <a:lnTo>
                      <a:pt x="10" y="168"/>
                    </a:lnTo>
                    <a:lnTo>
                      <a:pt x="9" y="163"/>
                    </a:lnTo>
                    <a:lnTo>
                      <a:pt x="8" y="159"/>
                    </a:lnTo>
                    <a:lnTo>
                      <a:pt x="7" y="156"/>
                    </a:lnTo>
                    <a:lnTo>
                      <a:pt x="4" y="151"/>
                    </a:lnTo>
                    <a:lnTo>
                      <a:pt x="0" y="147"/>
                    </a:lnTo>
                    <a:lnTo>
                      <a:pt x="4" y="137"/>
                    </a:lnTo>
                    <a:lnTo>
                      <a:pt x="8" y="128"/>
                    </a:lnTo>
                    <a:lnTo>
                      <a:pt x="11" y="119"/>
                    </a:lnTo>
                    <a:lnTo>
                      <a:pt x="16" y="110"/>
                    </a:lnTo>
                    <a:lnTo>
                      <a:pt x="19" y="99"/>
                    </a:lnTo>
                    <a:lnTo>
                      <a:pt x="23" y="90"/>
                    </a:lnTo>
                    <a:lnTo>
                      <a:pt x="26" y="82"/>
                    </a:lnTo>
                    <a:lnTo>
                      <a:pt x="30" y="73"/>
                    </a:lnTo>
                    <a:lnTo>
                      <a:pt x="34" y="63"/>
                    </a:lnTo>
                    <a:lnTo>
                      <a:pt x="38" y="54"/>
                    </a:lnTo>
                    <a:lnTo>
                      <a:pt x="42" y="45"/>
                    </a:lnTo>
                    <a:lnTo>
                      <a:pt x="46" y="36"/>
                    </a:lnTo>
                    <a:lnTo>
                      <a:pt x="51" y="25"/>
                    </a:lnTo>
                    <a:lnTo>
                      <a:pt x="55" y="17"/>
                    </a:lnTo>
                    <a:lnTo>
                      <a:pt x="59" y="8"/>
                    </a:lnTo>
                    <a:lnTo>
                      <a:pt x="6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19842" name="Freeform 28"/>
              <p:cNvSpPr>
                <a:spLocks noChangeAspect="1"/>
              </p:cNvSpPr>
              <p:nvPr/>
            </p:nvSpPr>
            <p:spPr bwMode="auto">
              <a:xfrm>
                <a:off x="848" y="3977"/>
                <a:ext cx="11" cy="36"/>
              </a:xfrm>
              <a:custGeom>
                <a:avLst/>
                <a:gdLst>
                  <a:gd name="T0" fmla="*/ 0 w 44"/>
                  <a:gd name="T1" fmla="*/ 0 h 143"/>
                  <a:gd name="T2" fmla="*/ 0 w 44"/>
                  <a:gd name="T3" fmla="*/ 0 h 143"/>
                  <a:gd name="T4" fmla="*/ 0 w 44"/>
                  <a:gd name="T5" fmla="*/ 0 h 143"/>
                  <a:gd name="T6" fmla="*/ 0 w 44"/>
                  <a:gd name="T7" fmla="*/ 0 h 143"/>
                  <a:gd name="T8" fmla="*/ 0 w 44"/>
                  <a:gd name="T9" fmla="*/ 0 h 143"/>
                  <a:gd name="T10" fmla="*/ 0 w 44"/>
                  <a:gd name="T11" fmla="*/ 0 h 143"/>
                  <a:gd name="T12" fmla="*/ 0 w 44"/>
                  <a:gd name="T13" fmla="*/ 0 h 143"/>
                  <a:gd name="T14" fmla="*/ 0 w 44"/>
                  <a:gd name="T15" fmla="*/ 0 h 143"/>
                  <a:gd name="T16" fmla="*/ 0 w 44"/>
                  <a:gd name="T17" fmla="*/ 0 h 143"/>
                  <a:gd name="T18" fmla="*/ 0 w 44"/>
                  <a:gd name="T19" fmla="*/ 0 h 143"/>
                  <a:gd name="T20" fmla="*/ 0 w 44"/>
                  <a:gd name="T21" fmla="*/ 0 h 143"/>
                  <a:gd name="T22" fmla="*/ 0 w 44"/>
                  <a:gd name="T23" fmla="*/ 0 h 143"/>
                  <a:gd name="T24" fmla="*/ 0 w 44"/>
                  <a:gd name="T25" fmla="*/ 0 h 143"/>
                  <a:gd name="T26" fmla="*/ 0 w 44"/>
                  <a:gd name="T27" fmla="*/ 0 h 143"/>
                  <a:gd name="T28" fmla="*/ 0 w 44"/>
                  <a:gd name="T29" fmla="*/ 0 h 143"/>
                  <a:gd name="T30" fmla="*/ 0 w 44"/>
                  <a:gd name="T31" fmla="*/ 0 h 143"/>
                  <a:gd name="T32" fmla="*/ 0 w 44"/>
                  <a:gd name="T33" fmla="*/ 0 h 143"/>
                  <a:gd name="T34" fmla="*/ 0 w 44"/>
                  <a:gd name="T35" fmla="*/ 0 h 143"/>
                  <a:gd name="T36" fmla="*/ 0 w 44"/>
                  <a:gd name="T37" fmla="*/ 0 h 143"/>
                  <a:gd name="T38" fmla="*/ 0 w 44"/>
                  <a:gd name="T39" fmla="*/ 0 h 14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4" h="143">
                    <a:moveTo>
                      <a:pt x="15" y="0"/>
                    </a:moveTo>
                    <a:lnTo>
                      <a:pt x="44" y="106"/>
                    </a:lnTo>
                    <a:lnTo>
                      <a:pt x="9" y="143"/>
                    </a:lnTo>
                    <a:lnTo>
                      <a:pt x="5" y="134"/>
                    </a:lnTo>
                    <a:lnTo>
                      <a:pt x="4" y="126"/>
                    </a:lnTo>
                    <a:lnTo>
                      <a:pt x="2" y="116"/>
                    </a:lnTo>
                    <a:lnTo>
                      <a:pt x="2" y="108"/>
                    </a:lnTo>
                    <a:lnTo>
                      <a:pt x="0" y="99"/>
                    </a:lnTo>
                    <a:lnTo>
                      <a:pt x="0" y="90"/>
                    </a:lnTo>
                    <a:lnTo>
                      <a:pt x="2" y="80"/>
                    </a:lnTo>
                    <a:lnTo>
                      <a:pt x="4" y="72"/>
                    </a:lnTo>
                    <a:lnTo>
                      <a:pt x="4" y="62"/>
                    </a:lnTo>
                    <a:lnTo>
                      <a:pt x="5" y="53"/>
                    </a:lnTo>
                    <a:lnTo>
                      <a:pt x="7" y="43"/>
                    </a:lnTo>
                    <a:lnTo>
                      <a:pt x="9" y="34"/>
                    </a:lnTo>
                    <a:lnTo>
                      <a:pt x="10" y="25"/>
                    </a:lnTo>
                    <a:lnTo>
                      <a:pt x="12" y="17"/>
                    </a:lnTo>
                    <a:lnTo>
                      <a:pt x="13" y="7"/>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19843" name="Freeform 29"/>
              <p:cNvSpPr>
                <a:spLocks noChangeAspect="1"/>
              </p:cNvSpPr>
              <p:nvPr/>
            </p:nvSpPr>
            <p:spPr bwMode="auto">
              <a:xfrm>
                <a:off x="936" y="3959"/>
                <a:ext cx="45" cy="10"/>
              </a:xfrm>
              <a:custGeom>
                <a:avLst/>
                <a:gdLst>
                  <a:gd name="T0" fmla="*/ 0 w 178"/>
                  <a:gd name="T1" fmla="*/ 0 h 41"/>
                  <a:gd name="T2" fmla="*/ 0 w 178"/>
                  <a:gd name="T3" fmla="*/ 0 h 41"/>
                  <a:gd name="T4" fmla="*/ 0 w 178"/>
                  <a:gd name="T5" fmla="*/ 0 h 41"/>
                  <a:gd name="T6" fmla="*/ 0 w 178"/>
                  <a:gd name="T7" fmla="*/ 0 h 41"/>
                  <a:gd name="T8" fmla="*/ 0 w 178"/>
                  <a:gd name="T9" fmla="*/ 0 h 41"/>
                  <a:gd name="T10" fmla="*/ 0 w 178"/>
                  <a:gd name="T11" fmla="*/ 0 h 41"/>
                  <a:gd name="T12" fmla="*/ 0 w 178"/>
                  <a:gd name="T13" fmla="*/ 0 h 41"/>
                  <a:gd name="T14" fmla="*/ 0 w 178"/>
                  <a:gd name="T15" fmla="*/ 0 h 41"/>
                  <a:gd name="T16" fmla="*/ 0 w 178"/>
                  <a:gd name="T17" fmla="*/ 0 h 41"/>
                  <a:gd name="T18" fmla="*/ 0 w 178"/>
                  <a:gd name="T19" fmla="*/ 0 h 41"/>
                  <a:gd name="T20" fmla="*/ 0 w 178"/>
                  <a:gd name="T21" fmla="*/ 0 h 41"/>
                  <a:gd name="T22" fmla="*/ 0 w 178"/>
                  <a:gd name="T23" fmla="*/ 0 h 41"/>
                  <a:gd name="T24" fmla="*/ 0 w 178"/>
                  <a:gd name="T25" fmla="*/ 0 h 41"/>
                  <a:gd name="T26" fmla="*/ 0 w 178"/>
                  <a:gd name="T27" fmla="*/ 0 h 41"/>
                  <a:gd name="T28" fmla="*/ 0 w 178"/>
                  <a:gd name="T29" fmla="*/ 0 h 41"/>
                  <a:gd name="T30" fmla="*/ 0 w 178"/>
                  <a:gd name="T31" fmla="*/ 0 h 41"/>
                  <a:gd name="T32" fmla="*/ 0 w 178"/>
                  <a:gd name="T33" fmla="*/ 0 h 41"/>
                  <a:gd name="T34" fmla="*/ 0 w 178"/>
                  <a:gd name="T35" fmla="*/ 0 h 41"/>
                  <a:gd name="T36" fmla="*/ 0 w 178"/>
                  <a:gd name="T37" fmla="*/ 0 h 41"/>
                  <a:gd name="T38" fmla="*/ 0 w 178"/>
                  <a:gd name="T39" fmla="*/ 0 h 41"/>
                  <a:gd name="T40" fmla="*/ 0 w 178"/>
                  <a:gd name="T41" fmla="*/ 0 h 41"/>
                  <a:gd name="T42" fmla="*/ 0 w 178"/>
                  <a:gd name="T43" fmla="*/ 0 h 41"/>
                  <a:gd name="T44" fmla="*/ 0 w 178"/>
                  <a:gd name="T45" fmla="*/ 0 h 41"/>
                  <a:gd name="T46" fmla="*/ 0 w 178"/>
                  <a:gd name="T47" fmla="*/ 0 h 41"/>
                  <a:gd name="T48" fmla="*/ 0 w 178"/>
                  <a:gd name="T49" fmla="*/ 0 h 41"/>
                  <a:gd name="T50" fmla="*/ 0 w 178"/>
                  <a:gd name="T51" fmla="*/ 0 h 41"/>
                  <a:gd name="T52" fmla="*/ 0 w 178"/>
                  <a:gd name="T53" fmla="*/ 0 h 41"/>
                  <a:gd name="T54" fmla="*/ 0 w 178"/>
                  <a:gd name="T55" fmla="*/ 0 h 41"/>
                  <a:gd name="T56" fmla="*/ 0 w 178"/>
                  <a:gd name="T57" fmla="*/ 0 h 41"/>
                  <a:gd name="T58" fmla="*/ 0 w 178"/>
                  <a:gd name="T59" fmla="*/ 0 h 41"/>
                  <a:gd name="T60" fmla="*/ 0 w 178"/>
                  <a:gd name="T61" fmla="*/ 0 h 41"/>
                  <a:gd name="T62" fmla="*/ 0 w 178"/>
                  <a:gd name="T63" fmla="*/ 0 h 41"/>
                  <a:gd name="T64" fmla="*/ 0 w 178"/>
                  <a:gd name="T65" fmla="*/ 0 h 41"/>
                  <a:gd name="T66" fmla="*/ 0 w 178"/>
                  <a:gd name="T67" fmla="*/ 0 h 41"/>
                  <a:gd name="T68" fmla="*/ 0 w 178"/>
                  <a:gd name="T69" fmla="*/ 0 h 41"/>
                  <a:gd name="T70" fmla="*/ 0 w 178"/>
                  <a:gd name="T71" fmla="*/ 0 h 41"/>
                  <a:gd name="T72" fmla="*/ 0 w 178"/>
                  <a:gd name="T73" fmla="*/ 0 h 41"/>
                  <a:gd name="T74" fmla="*/ 0 w 178"/>
                  <a:gd name="T75" fmla="*/ 0 h 41"/>
                  <a:gd name="T76" fmla="*/ 0 w 178"/>
                  <a:gd name="T77" fmla="*/ 0 h 41"/>
                  <a:gd name="T78" fmla="*/ 0 w 178"/>
                  <a:gd name="T79" fmla="*/ 0 h 41"/>
                  <a:gd name="T80" fmla="*/ 0 w 178"/>
                  <a:gd name="T81" fmla="*/ 0 h 41"/>
                  <a:gd name="T82" fmla="*/ 0 w 178"/>
                  <a:gd name="T83" fmla="*/ 0 h 41"/>
                  <a:gd name="T84" fmla="*/ 0 w 178"/>
                  <a:gd name="T85" fmla="*/ 0 h 41"/>
                  <a:gd name="T86" fmla="*/ 0 w 178"/>
                  <a:gd name="T87" fmla="*/ 0 h 4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78" h="41">
                    <a:moveTo>
                      <a:pt x="0" y="22"/>
                    </a:moveTo>
                    <a:lnTo>
                      <a:pt x="8" y="18"/>
                    </a:lnTo>
                    <a:lnTo>
                      <a:pt x="17" y="13"/>
                    </a:lnTo>
                    <a:lnTo>
                      <a:pt x="25" y="9"/>
                    </a:lnTo>
                    <a:lnTo>
                      <a:pt x="34" y="5"/>
                    </a:lnTo>
                    <a:lnTo>
                      <a:pt x="43" y="0"/>
                    </a:lnTo>
                    <a:lnTo>
                      <a:pt x="52" y="0"/>
                    </a:lnTo>
                    <a:lnTo>
                      <a:pt x="56" y="0"/>
                    </a:lnTo>
                    <a:lnTo>
                      <a:pt x="61" y="1"/>
                    </a:lnTo>
                    <a:lnTo>
                      <a:pt x="66" y="3"/>
                    </a:lnTo>
                    <a:lnTo>
                      <a:pt x="70" y="7"/>
                    </a:lnTo>
                    <a:lnTo>
                      <a:pt x="78" y="6"/>
                    </a:lnTo>
                    <a:lnTo>
                      <a:pt x="84" y="6"/>
                    </a:lnTo>
                    <a:lnTo>
                      <a:pt x="91" y="7"/>
                    </a:lnTo>
                    <a:lnTo>
                      <a:pt x="98" y="9"/>
                    </a:lnTo>
                    <a:lnTo>
                      <a:pt x="104" y="10"/>
                    </a:lnTo>
                    <a:lnTo>
                      <a:pt x="112" y="13"/>
                    </a:lnTo>
                    <a:lnTo>
                      <a:pt x="118" y="15"/>
                    </a:lnTo>
                    <a:lnTo>
                      <a:pt x="125" y="19"/>
                    </a:lnTo>
                    <a:lnTo>
                      <a:pt x="131" y="22"/>
                    </a:lnTo>
                    <a:lnTo>
                      <a:pt x="138" y="24"/>
                    </a:lnTo>
                    <a:lnTo>
                      <a:pt x="144" y="27"/>
                    </a:lnTo>
                    <a:lnTo>
                      <a:pt x="152" y="30"/>
                    </a:lnTo>
                    <a:lnTo>
                      <a:pt x="158" y="32"/>
                    </a:lnTo>
                    <a:lnTo>
                      <a:pt x="165" y="35"/>
                    </a:lnTo>
                    <a:lnTo>
                      <a:pt x="171" y="37"/>
                    </a:lnTo>
                    <a:lnTo>
                      <a:pt x="178" y="40"/>
                    </a:lnTo>
                    <a:lnTo>
                      <a:pt x="169" y="40"/>
                    </a:lnTo>
                    <a:lnTo>
                      <a:pt x="160" y="40"/>
                    </a:lnTo>
                    <a:lnTo>
                      <a:pt x="149" y="40"/>
                    </a:lnTo>
                    <a:lnTo>
                      <a:pt x="137" y="41"/>
                    </a:lnTo>
                    <a:lnTo>
                      <a:pt x="125" y="41"/>
                    </a:lnTo>
                    <a:lnTo>
                      <a:pt x="113" y="41"/>
                    </a:lnTo>
                    <a:lnTo>
                      <a:pt x="99" y="40"/>
                    </a:lnTo>
                    <a:lnTo>
                      <a:pt x="87" y="40"/>
                    </a:lnTo>
                    <a:lnTo>
                      <a:pt x="73" y="39"/>
                    </a:lnTo>
                    <a:lnTo>
                      <a:pt x="60" y="38"/>
                    </a:lnTo>
                    <a:lnTo>
                      <a:pt x="48" y="36"/>
                    </a:lnTo>
                    <a:lnTo>
                      <a:pt x="36" y="35"/>
                    </a:lnTo>
                    <a:lnTo>
                      <a:pt x="25" y="31"/>
                    </a:lnTo>
                    <a:lnTo>
                      <a:pt x="16" y="29"/>
                    </a:lnTo>
                    <a:lnTo>
                      <a:pt x="7" y="25"/>
                    </a:lnTo>
                    <a:lnTo>
                      <a:pt x="0"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19844" name="Freeform 30"/>
              <p:cNvSpPr>
                <a:spLocks noChangeAspect="1"/>
              </p:cNvSpPr>
              <p:nvPr/>
            </p:nvSpPr>
            <p:spPr bwMode="auto">
              <a:xfrm>
                <a:off x="968" y="3954"/>
                <a:ext cx="36" cy="16"/>
              </a:xfrm>
              <a:custGeom>
                <a:avLst/>
                <a:gdLst>
                  <a:gd name="T0" fmla="*/ 0 w 143"/>
                  <a:gd name="T1" fmla="*/ 0 h 60"/>
                  <a:gd name="T2" fmla="*/ 0 w 143"/>
                  <a:gd name="T3" fmla="*/ 0 h 60"/>
                  <a:gd name="T4" fmla="*/ 0 w 143"/>
                  <a:gd name="T5" fmla="*/ 0 h 60"/>
                  <a:gd name="T6" fmla="*/ 0 w 143"/>
                  <a:gd name="T7" fmla="*/ 0 h 60"/>
                  <a:gd name="T8" fmla="*/ 0 w 143"/>
                  <a:gd name="T9" fmla="*/ 0 h 60"/>
                  <a:gd name="T10" fmla="*/ 0 w 143"/>
                  <a:gd name="T11" fmla="*/ 0 h 60"/>
                  <a:gd name="T12" fmla="*/ 0 w 143"/>
                  <a:gd name="T13" fmla="*/ 0 h 60"/>
                  <a:gd name="T14" fmla="*/ 0 w 143"/>
                  <a:gd name="T15" fmla="*/ 0 h 60"/>
                  <a:gd name="T16" fmla="*/ 0 w 143"/>
                  <a:gd name="T17" fmla="*/ 0 h 60"/>
                  <a:gd name="T18" fmla="*/ 0 w 143"/>
                  <a:gd name="T19" fmla="*/ 0 h 60"/>
                  <a:gd name="T20" fmla="*/ 0 w 143"/>
                  <a:gd name="T21" fmla="*/ 0 h 60"/>
                  <a:gd name="T22" fmla="*/ 0 w 143"/>
                  <a:gd name="T23" fmla="*/ 0 h 60"/>
                  <a:gd name="T24" fmla="*/ 0 w 143"/>
                  <a:gd name="T25" fmla="*/ 0 h 60"/>
                  <a:gd name="T26" fmla="*/ 0 w 143"/>
                  <a:gd name="T27" fmla="*/ 0 h 60"/>
                  <a:gd name="T28" fmla="*/ 0 w 143"/>
                  <a:gd name="T29" fmla="*/ 0 h 60"/>
                  <a:gd name="T30" fmla="*/ 0 w 143"/>
                  <a:gd name="T31" fmla="*/ 0 h 60"/>
                  <a:gd name="T32" fmla="*/ 0 w 143"/>
                  <a:gd name="T33" fmla="*/ 0 h 60"/>
                  <a:gd name="T34" fmla="*/ 0 w 143"/>
                  <a:gd name="T35" fmla="*/ 0 h 60"/>
                  <a:gd name="T36" fmla="*/ 0 w 143"/>
                  <a:gd name="T37" fmla="*/ 0 h 60"/>
                  <a:gd name="T38" fmla="*/ 0 w 143"/>
                  <a:gd name="T39" fmla="*/ 0 h 60"/>
                  <a:gd name="T40" fmla="*/ 0 w 143"/>
                  <a:gd name="T41" fmla="*/ 0 h 60"/>
                  <a:gd name="T42" fmla="*/ 0 w 143"/>
                  <a:gd name="T43" fmla="*/ 0 h 60"/>
                  <a:gd name="T44" fmla="*/ 0 w 143"/>
                  <a:gd name="T45" fmla="*/ 0 h 60"/>
                  <a:gd name="T46" fmla="*/ 0 w 143"/>
                  <a:gd name="T47" fmla="*/ 0 h 60"/>
                  <a:gd name="T48" fmla="*/ 0 w 143"/>
                  <a:gd name="T49" fmla="*/ 0 h 60"/>
                  <a:gd name="T50" fmla="*/ 0 w 143"/>
                  <a:gd name="T51" fmla="*/ 0 h 60"/>
                  <a:gd name="T52" fmla="*/ 0 w 143"/>
                  <a:gd name="T53" fmla="*/ 0 h 60"/>
                  <a:gd name="T54" fmla="*/ 0 w 143"/>
                  <a:gd name="T55" fmla="*/ 0 h 60"/>
                  <a:gd name="T56" fmla="*/ 0 w 143"/>
                  <a:gd name="T57" fmla="*/ 0 h 60"/>
                  <a:gd name="T58" fmla="*/ 0 w 143"/>
                  <a:gd name="T59" fmla="*/ 0 h 60"/>
                  <a:gd name="T60" fmla="*/ 0 w 143"/>
                  <a:gd name="T61" fmla="*/ 0 h 60"/>
                  <a:gd name="T62" fmla="*/ 0 w 143"/>
                  <a:gd name="T63" fmla="*/ 0 h 60"/>
                  <a:gd name="T64" fmla="*/ 0 w 143"/>
                  <a:gd name="T65" fmla="*/ 0 h 60"/>
                  <a:gd name="T66" fmla="*/ 0 w 143"/>
                  <a:gd name="T67" fmla="*/ 0 h 60"/>
                  <a:gd name="T68" fmla="*/ 0 w 143"/>
                  <a:gd name="T69" fmla="*/ 0 h 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43" h="60">
                    <a:moveTo>
                      <a:pt x="143" y="44"/>
                    </a:moveTo>
                    <a:lnTo>
                      <a:pt x="118" y="60"/>
                    </a:lnTo>
                    <a:lnTo>
                      <a:pt x="110" y="57"/>
                    </a:lnTo>
                    <a:lnTo>
                      <a:pt x="103" y="55"/>
                    </a:lnTo>
                    <a:lnTo>
                      <a:pt x="95" y="51"/>
                    </a:lnTo>
                    <a:lnTo>
                      <a:pt x="86" y="48"/>
                    </a:lnTo>
                    <a:lnTo>
                      <a:pt x="78" y="44"/>
                    </a:lnTo>
                    <a:lnTo>
                      <a:pt x="71" y="42"/>
                    </a:lnTo>
                    <a:lnTo>
                      <a:pt x="64" y="38"/>
                    </a:lnTo>
                    <a:lnTo>
                      <a:pt x="57" y="35"/>
                    </a:lnTo>
                    <a:lnTo>
                      <a:pt x="48" y="30"/>
                    </a:lnTo>
                    <a:lnTo>
                      <a:pt x="40" y="27"/>
                    </a:lnTo>
                    <a:lnTo>
                      <a:pt x="33" y="25"/>
                    </a:lnTo>
                    <a:lnTo>
                      <a:pt x="26" y="22"/>
                    </a:lnTo>
                    <a:lnTo>
                      <a:pt x="19" y="19"/>
                    </a:lnTo>
                    <a:lnTo>
                      <a:pt x="12" y="17"/>
                    </a:lnTo>
                    <a:lnTo>
                      <a:pt x="5" y="15"/>
                    </a:lnTo>
                    <a:lnTo>
                      <a:pt x="0" y="15"/>
                    </a:lnTo>
                    <a:lnTo>
                      <a:pt x="4" y="8"/>
                    </a:lnTo>
                    <a:lnTo>
                      <a:pt x="10" y="4"/>
                    </a:lnTo>
                    <a:lnTo>
                      <a:pt x="19" y="0"/>
                    </a:lnTo>
                    <a:lnTo>
                      <a:pt x="29" y="0"/>
                    </a:lnTo>
                    <a:lnTo>
                      <a:pt x="39" y="1"/>
                    </a:lnTo>
                    <a:lnTo>
                      <a:pt x="51" y="4"/>
                    </a:lnTo>
                    <a:lnTo>
                      <a:pt x="64" y="6"/>
                    </a:lnTo>
                    <a:lnTo>
                      <a:pt x="76" y="11"/>
                    </a:lnTo>
                    <a:lnTo>
                      <a:pt x="87" y="15"/>
                    </a:lnTo>
                    <a:lnTo>
                      <a:pt x="99" y="20"/>
                    </a:lnTo>
                    <a:lnTo>
                      <a:pt x="109" y="25"/>
                    </a:lnTo>
                    <a:lnTo>
                      <a:pt x="120" y="29"/>
                    </a:lnTo>
                    <a:lnTo>
                      <a:pt x="128" y="34"/>
                    </a:lnTo>
                    <a:lnTo>
                      <a:pt x="135" y="38"/>
                    </a:lnTo>
                    <a:lnTo>
                      <a:pt x="140" y="42"/>
                    </a:lnTo>
                    <a:lnTo>
                      <a:pt x="143" y="4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19845" name="Freeform 31"/>
              <p:cNvSpPr>
                <a:spLocks noChangeAspect="1"/>
              </p:cNvSpPr>
              <p:nvPr/>
            </p:nvSpPr>
            <p:spPr bwMode="auto">
              <a:xfrm>
                <a:off x="1153" y="3874"/>
                <a:ext cx="42" cy="45"/>
              </a:xfrm>
              <a:custGeom>
                <a:avLst/>
                <a:gdLst>
                  <a:gd name="T0" fmla="*/ 0 w 165"/>
                  <a:gd name="T1" fmla="*/ 0 h 178"/>
                  <a:gd name="T2" fmla="*/ 0 w 165"/>
                  <a:gd name="T3" fmla="*/ 0 h 178"/>
                  <a:gd name="T4" fmla="*/ 0 w 165"/>
                  <a:gd name="T5" fmla="*/ 0 h 178"/>
                  <a:gd name="T6" fmla="*/ 0 w 165"/>
                  <a:gd name="T7" fmla="*/ 0 h 178"/>
                  <a:gd name="T8" fmla="*/ 0 w 165"/>
                  <a:gd name="T9" fmla="*/ 0 h 178"/>
                  <a:gd name="T10" fmla="*/ 0 w 165"/>
                  <a:gd name="T11" fmla="*/ 0 h 178"/>
                  <a:gd name="T12" fmla="*/ 0 w 165"/>
                  <a:gd name="T13" fmla="*/ 0 h 178"/>
                  <a:gd name="T14" fmla="*/ 0 w 165"/>
                  <a:gd name="T15" fmla="*/ 0 h 178"/>
                  <a:gd name="T16" fmla="*/ 0 w 165"/>
                  <a:gd name="T17" fmla="*/ 0 h 178"/>
                  <a:gd name="T18" fmla="*/ 0 w 165"/>
                  <a:gd name="T19" fmla="*/ 0 h 178"/>
                  <a:gd name="T20" fmla="*/ 0 w 165"/>
                  <a:gd name="T21" fmla="*/ 0 h 178"/>
                  <a:gd name="T22" fmla="*/ 0 w 165"/>
                  <a:gd name="T23" fmla="*/ 0 h 178"/>
                  <a:gd name="T24" fmla="*/ 0 w 165"/>
                  <a:gd name="T25" fmla="*/ 0 h 178"/>
                  <a:gd name="T26" fmla="*/ 0 w 165"/>
                  <a:gd name="T27" fmla="*/ 0 h 178"/>
                  <a:gd name="T28" fmla="*/ 0 w 165"/>
                  <a:gd name="T29" fmla="*/ 0 h 178"/>
                  <a:gd name="T30" fmla="*/ 0 w 165"/>
                  <a:gd name="T31" fmla="*/ 0 h 178"/>
                  <a:gd name="T32" fmla="*/ 0 w 165"/>
                  <a:gd name="T33" fmla="*/ 0 h 178"/>
                  <a:gd name="T34" fmla="*/ 0 w 165"/>
                  <a:gd name="T35" fmla="*/ 0 h 178"/>
                  <a:gd name="T36" fmla="*/ 0 w 165"/>
                  <a:gd name="T37" fmla="*/ 0 h 178"/>
                  <a:gd name="T38" fmla="*/ 0 w 165"/>
                  <a:gd name="T39" fmla="*/ 0 h 178"/>
                  <a:gd name="T40" fmla="*/ 0 w 165"/>
                  <a:gd name="T41" fmla="*/ 0 h 178"/>
                  <a:gd name="T42" fmla="*/ 0 w 165"/>
                  <a:gd name="T43" fmla="*/ 0 h 178"/>
                  <a:gd name="T44" fmla="*/ 0 w 165"/>
                  <a:gd name="T45" fmla="*/ 0 h 178"/>
                  <a:gd name="T46" fmla="*/ 0 w 165"/>
                  <a:gd name="T47" fmla="*/ 0 h 178"/>
                  <a:gd name="T48" fmla="*/ 0 w 165"/>
                  <a:gd name="T49" fmla="*/ 0 h 178"/>
                  <a:gd name="T50" fmla="*/ 0 w 165"/>
                  <a:gd name="T51" fmla="*/ 0 h 178"/>
                  <a:gd name="T52" fmla="*/ 0 w 165"/>
                  <a:gd name="T53" fmla="*/ 0 h 178"/>
                  <a:gd name="T54" fmla="*/ 0 w 165"/>
                  <a:gd name="T55" fmla="*/ 0 h 178"/>
                  <a:gd name="T56" fmla="*/ 0 w 165"/>
                  <a:gd name="T57" fmla="*/ 0 h 178"/>
                  <a:gd name="T58" fmla="*/ 0 w 165"/>
                  <a:gd name="T59" fmla="*/ 0 h 178"/>
                  <a:gd name="T60" fmla="*/ 0 w 165"/>
                  <a:gd name="T61" fmla="*/ 0 h 178"/>
                  <a:gd name="T62" fmla="*/ 0 w 165"/>
                  <a:gd name="T63" fmla="*/ 0 h 178"/>
                  <a:gd name="T64" fmla="*/ 0 w 165"/>
                  <a:gd name="T65" fmla="*/ 0 h 178"/>
                  <a:gd name="T66" fmla="*/ 0 w 165"/>
                  <a:gd name="T67" fmla="*/ 0 h 17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65" h="178">
                    <a:moveTo>
                      <a:pt x="165" y="175"/>
                    </a:moveTo>
                    <a:lnTo>
                      <a:pt x="158" y="178"/>
                    </a:lnTo>
                    <a:lnTo>
                      <a:pt x="149" y="178"/>
                    </a:lnTo>
                    <a:lnTo>
                      <a:pt x="139" y="173"/>
                    </a:lnTo>
                    <a:lnTo>
                      <a:pt x="127" y="164"/>
                    </a:lnTo>
                    <a:lnTo>
                      <a:pt x="114" y="153"/>
                    </a:lnTo>
                    <a:lnTo>
                      <a:pt x="101" y="141"/>
                    </a:lnTo>
                    <a:lnTo>
                      <a:pt x="87" y="125"/>
                    </a:lnTo>
                    <a:lnTo>
                      <a:pt x="74" y="110"/>
                    </a:lnTo>
                    <a:lnTo>
                      <a:pt x="59" y="92"/>
                    </a:lnTo>
                    <a:lnTo>
                      <a:pt x="47" y="75"/>
                    </a:lnTo>
                    <a:lnTo>
                      <a:pt x="35" y="58"/>
                    </a:lnTo>
                    <a:lnTo>
                      <a:pt x="24" y="43"/>
                    </a:lnTo>
                    <a:lnTo>
                      <a:pt x="14" y="28"/>
                    </a:lnTo>
                    <a:lnTo>
                      <a:pt x="7" y="16"/>
                    </a:lnTo>
                    <a:lnTo>
                      <a:pt x="2" y="6"/>
                    </a:lnTo>
                    <a:lnTo>
                      <a:pt x="0" y="1"/>
                    </a:lnTo>
                    <a:lnTo>
                      <a:pt x="7" y="0"/>
                    </a:lnTo>
                    <a:lnTo>
                      <a:pt x="18" y="2"/>
                    </a:lnTo>
                    <a:lnTo>
                      <a:pt x="29" y="8"/>
                    </a:lnTo>
                    <a:lnTo>
                      <a:pt x="41" y="17"/>
                    </a:lnTo>
                    <a:lnTo>
                      <a:pt x="53" y="28"/>
                    </a:lnTo>
                    <a:lnTo>
                      <a:pt x="67" y="40"/>
                    </a:lnTo>
                    <a:lnTo>
                      <a:pt x="79" y="53"/>
                    </a:lnTo>
                    <a:lnTo>
                      <a:pt x="93" y="70"/>
                    </a:lnTo>
                    <a:lnTo>
                      <a:pt x="105" y="84"/>
                    </a:lnTo>
                    <a:lnTo>
                      <a:pt x="118" y="100"/>
                    </a:lnTo>
                    <a:lnTo>
                      <a:pt x="129" y="114"/>
                    </a:lnTo>
                    <a:lnTo>
                      <a:pt x="140" y="130"/>
                    </a:lnTo>
                    <a:lnTo>
                      <a:pt x="148" y="144"/>
                    </a:lnTo>
                    <a:lnTo>
                      <a:pt x="156" y="156"/>
                    </a:lnTo>
                    <a:lnTo>
                      <a:pt x="161" y="165"/>
                    </a:lnTo>
                    <a:lnTo>
                      <a:pt x="165" y="1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19846" name="Freeform 32"/>
              <p:cNvSpPr>
                <a:spLocks noChangeAspect="1"/>
              </p:cNvSpPr>
              <p:nvPr/>
            </p:nvSpPr>
            <p:spPr bwMode="auto">
              <a:xfrm>
                <a:off x="1024" y="3997"/>
                <a:ext cx="54" cy="38"/>
              </a:xfrm>
              <a:custGeom>
                <a:avLst/>
                <a:gdLst>
                  <a:gd name="T0" fmla="*/ 0 w 217"/>
                  <a:gd name="T1" fmla="*/ 0 h 150"/>
                  <a:gd name="T2" fmla="*/ 0 w 217"/>
                  <a:gd name="T3" fmla="*/ 0 h 150"/>
                  <a:gd name="T4" fmla="*/ 0 w 217"/>
                  <a:gd name="T5" fmla="*/ 0 h 150"/>
                  <a:gd name="T6" fmla="*/ 0 w 217"/>
                  <a:gd name="T7" fmla="*/ 0 h 150"/>
                  <a:gd name="T8" fmla="*/ 0 w 217"/>
                  <a:gd name="T9" fmla="*/ 0 h 150"/>
                  <a:gd name="T10" fmla="*/ 0 w 217"/>
                  <a:gd name="T11" fmla="*/ 0 h 150"/>
                  <a:gd name="T12" fmla="*/ 0 w 217"/>
                  <a:gd name="T13" fmla="*/ 0 h 150"/>
                  <a:gd name="T14" fmla="*/ 0 w 217"/>
                  <a:gd name="T15" fmla="*/ 0 h 150"/>
                  <a:gd name="T16" fmla="*/ 0 w 217"/>
                  <a:gd name="T17" fmla="*/ 0 h 150"/>
                  <a:gd name="T18" fmla="*/ 0 w 217"/>
                  <a:gd name="T19" fmla="*/ 0 h 150"/>
                  <a:gd name="T20" fmla="*/ 0 w 217"/>
                  <a:gd name="T21" fmla="*/ 0 h 150"/>
                  <a:gd name="T22" fmla="*/ 0 w 217"/>
                  <a:gd name="T23" fmla="*/ 0 h 150"/>
                  <a:gd name="T24" fmla="*/ 0 w 217"/>
                  <a:gd name="T25" fmla="*/ 0 h 150"/>
                  <a:gd name="T26" fmla="*/ 0 w 217"/>
                  <a:gd name="T27" fmla="*/ 0 h 150"/>
                  <a:gd name="T28" fmla="*/ 0 w 217"/>
                  <a:gd name="T29" fmla="*/ 0 h 150"/>
                  <a:gd name="T30" fmla="*/ 0 w 217"/>
                  <a:gd name="T31" fmla="*/ 0 h 150"/>
                  <a:gd name="T32" fmla="*/ 0 w 217"/>
                  <a:gd name="T33" fmla="*/ 0 h 150"/>
                  <a:gd name="T34" fmla="*/ 0 w 217"/>
                  <a:gd name="T35" fmla="*/ 0 h 150"/>
                  <a:gd name="T36" fmla="*/ 0 w 217"/>
                  <a:gd name="T37" fmla="*/ 0 h 150"/>
                  <a:gd name="T38" fmla="*/ 0 w 217"/>
                  <a:gd name="T39" fmla="*/ 0 h 15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7" h="150">
                    <a:moveTo>
                      <a:pt x="0" y="0"/>
                    </a:moveTo>
                    <a:lnTo>
                      <a:pt x="5" y="0"/>
                    </a:lnTo>
                    <a:lnTo>
                      <a:pt x="15" y="5"/>
                    </a:lnTo>
                    <a:lnTo>
                      <a:pt x="25" y="13"/>
                    </a:lnTo>
                    <a:lnTo>
                      <a:pt x="39" y="22"/>
                    </a:lnTo>
                    <a:lnTo>
                      <a:pt x="54" y="33"/>
                    </a:lnTo>
                    <a:lnTo>
                      <a:pt x="69" y="46"/>
                    </a:lnTo>
                    <a:lnTo>
                      <a:pt x="86" y="60"/>
                    </a:lnTo>
                    <a:lnTo>
                      <a:pt x="103" y="74"/>
                    </a:lnTo>
                    <a:lnTo>
                      <a:pt x="120" y="89"/>
                    </a:lnTo>
                    <a:lnTo>
                      <a:pt x="137" y="103"/>
                    </a:lnTo>
                    <a:lnTo>
                      <a:pt x="154" y="117"/>
                    </a:lnTo>
                    <a:lnTo>
                      <a:pt x="170" y="131"/>
                    </a:lnTo>
                    <a:lnTo>
                      <a:pt x="183" y="142"/>
                    </a:lnTo>
                    <a:lnTo>
                      <a:pt x="197" y="150"/>
                    </a:lnTo>
                    <a:lnTo>
                      <a:pt x="208" y="150"/>
                    </a:lnTo>
                    <a:lnTo>
                      <a:pt x="217" y="150"/>
                    </a:lnTo>
                    <a:lnTo>
                      <a:pt x="165" y="15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19847" name="Freeform 33"/>
              <p:cNvSpPr>
                <a:spLocks noChangeAspect="1"/>
              </p:cNvSpPr>
              <p:nvPr/>
            </p:nvSpPr>
            <p:spPr bwMode="auto">
              <a:xfrm>
                <a:off x="680" y="3538"/>
                <a:ext cx="108" cy="93"/>
              </a:xfrm>
              <a:custGeom>
                <a:avLst/>
                <a:gdLst>
                  <a:gd name="T0" fmla="*/ 0 w 434"/>
                  <a:gd name="T1" fmla="*/ 0 h 371"/>
                  <a:gd name="T2" fmla="*/ 0 w 434"/>
                  <a:gd name="T3" fmla="*/ 0 h 371"/>
                  <a:gd name="T4" fmla="*/ 0 w 434"/>
                  <a:gd name="T5" fmla="*/ 0 h 371"/>
                  <a:gd name="T6" fmla="*/ 0 w 434"/>
                  <a:gd name="T7" fmla="*/ 0 h 371"/>
                  <a:gd name="T8" fmla="*/ 0 w 434"/>
                  <a:gd name="T9" fmla="*/ 0 h 371"/>
                  <a:gd name="T10" fmla="*/ 0 w 434"/>
                  <a:gd name="T11" fmla="*/ 0 h 371"/>
                  <a:gd name="T12" fmla="*/ 0 w 434"/>
                  <a:gd name="T13" fmla="*/ 0 h 371"/>
                  <a:gd name="T14" fmla="*/ 0 w 434"/>
                  <a:gd name="T15" fmla="*/ 0 h 371"/>
                  <a:gd name="T16" fmla="*/ 0 w 434"/>
                  <a:gd name="T17" fmla="*/ 0 h 371"/>
                  <a:gd name="T18" fmla="*/ 0 w 434"/>
                  <a:gd name="T19" fmla="*/ 0 h 371"/>
                  <a:gd name="T20" fmla="*/ 0 w 434"/>
                  <a:gd name="T21" fmla="*/ 0 h 371"/>
                  <a:gd name="T22" fmla="*/ 0 w 434"/>
                  <a:gd name="T23" fmla="*/ 0 h 371"/>
                  <a:gd name="T24" fmla="*/ 0 w 434"/>
                  <a:gd name="T25" fmla="*/ 0 h 371"/>
                  <a:gd name="T26" fmla="*/ 0 w 434"/>
                  <a:gd name="T27" fmla="*/ 0 h 371"/>
                  <a:gd name="T28" fmla="*/ 0 w 434"/>
                  <a:gd name="T29" fmla="*/ 0 h 371"/>
                  <a:gd name="T30" fmla="*/ 0 w 434"/>
                  <a:gd name="T31" fmla="*/ 0 h 371"/>
                  <a:gd name="T32" fmla="*/ 0 w 434"/>
                  <a:gd name="T33" fmla="*/ 0 h 371"/>
                  <a:gd name="T34" fmla="*/ 0 w 434"/>
                  <a:gd name="T35" fmla="*/ 0 h 371"/>
                  <a:gd name="T36" fmla="*/ 0 w 434"/>
                  <a:gd name="T37" fmla="*/ 0 h 371"/>
                  <a:gd name="T38" fmla="*/ 0 w 434"/>
                  <a:gd name="T39" fmla="*/ 0 h 371"/>
                  <a:gd name="T40" fmla="*/ 0 w 434"/>
                  <a:gd name="T41" fmla="*/ 0 h 371"/>
                  <a:gd name="T42" fmla="*/ 0 w 434"/>
                  <a:gd name="T43" fmla="*/ 0 h 371"/>
                  <a:gd name="T44" fmla="*/ 0 w 434"/>
                  <a:gd name="T45" fmla="*/ 0 h 371"/>
                  <a:gd name="T46" fmla="*/ 0 w 434"/>
                  <a:gd name="T47" fmla="*/ 0 h 371"/>
                  <a:gd name="T48" fmla="*/ 0 w 434"/>
                  <a:gd name="T49" fmla="*/ 0 h 371"/>
                  <a:gd name="T50" fmla="*/ 0 w 434"/>
                  <a:gd name="T51" fmla="*/ 0 h 371"/>
                  <a:gd name="T52" fmla="*/ 0 w 434"/>
                  <a:gd name="T53" fmla="*/ 0 h 371"/>
                  <a:gd name="T54" fmla="*/ 0 w 434"/>
                  <a:gd name="T55" fmla="*/ 0 h 371"/>
                  <a:gd name="T56" fmla="*/ 0 w 434"/>
                  <a:gd name="T57" fmla="*/ 0 h 371"/>
                  <a:gd name="T58" fmla="*/ 0 w 434"/>
                  <a:gd name="T59" fmla="*/ 0 h 37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434" h="371">
                    <a:moveTo>
                      <a:pt x="353" y="12"/>
                    </a:moveTo>
                    <a:lnTo>
                      <a:pt x="247" y="21"/>
                    </a:lnTo>
                    <a:lnTo>
                      <a:pt x="285" y="0"/>
                    </a:lnTo>
                    <a:lnTo>
                      <a:pt x="144" y="8"/>
                    </a:lnTo>
                    <a:lnTo>
                      <a:pt x="197" y="27"/>
                    </a:lnTo>
                    <a:lnTo>
                      <a:pt x="91" y="66"/>
                    </a:lnTo>
                    <a:lnTo>
                      <a:pt x="165" y="64"/>
                    </a:lnTo>
                    <a:lnTo>
                      <a:pt x="55" y="125"/>
                    </a:lnTo>
                    <a:lnTo>
                      <a:pt x="153" y="131"/>
                    </a:lnTo>
                    <a:lnTo>
                      <a:pt x="43" y="203"/>
                    </a:lnTo>
                    <a:lnTo>
                      <a:pt x="128" y="200"/>
                    </a:lnTo>
                    <a:lnTo>
                      <a:pt x="0" y="280"/>
                    </a:lnTo>
                    <a:lnTo>
                      <a:pt x="106" y="278"/>
                    </a:lnTo>
                    <a:lnTo>
                      <a:pt x="24" y="342"/>
                    </a:lnTo>
                    <a:lnTo>
                      <a:pt x="122" y="330"/>
                    </a:lnTo>
                    <a:lnTo>
                      <a:pt x="71" y="371"/>
                    </a:lnTo>
                    <a:lnTo>
                      <a:pt x="323" y="346"/>
                    </a:lnTo>
                    <a:lnTo>
                      <a:pt x="430" y="327"/>
                    </a:lnTo>
                    <a:lnTo>
                      <a:pt x="273" y="323"/>
                    </a:lnTo>
                    <a:lnTo>
                      <a:pt x="382" y="269"/>
                    </a:lnTo>
                    <a:lnTo>
                      <a:pt x="247" y="267"/>
                    </a:lnTo>
                    <a:lnTo>
                      <a:pt x="412" y="196"/>
                    </a:lnTo>
                    <a:lnTo>
                      <a:pt x="326" y="192"/>
                    </a:lnTo>
                    <a:lnTo>
                      <a:pt x="434" y="117"/>
                    </a:lnTo>
                    <a:lnTo>
                      <a:pt x="273" y="151"/>
                    </a:lnTo>
                    <a:lnTo>
                      <a:pt x="297" y="109"/>
                    </a:lnTo>
                    <a:lnTo>
                      <a:pt x="386" y="62"/>
                    </a:lnTo>
                    <a:lnTo>
                      <a:pt x="269" y="66"/>
                    </a:lnTo>
                    <a:lnTo>
                      <a:pt x="353" y="12"/>
                    </a:lnTo>
                    <a:close/>
                  </a:path>
                </a:pathLst>
              </a:custGeom>
              <a:solidFill>
                <a:srgbClr val="B3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19848" name="Freeform 34"/>
              <p:cNvSpPr>
                <a:spLocks noChangeAspect="1"/>
              </p:cNvSpPr>
              <p:nvPr/>
            </p:nvSpPr>
            <p:spPr bwMode="auto">
              <a:xfrm>
                <a:off x="631" y="3600"/>
                <a:ext cx="32" cy="82"/>
              </a:xfrm>
              <a:custGeom>
                <a:avLst/>
                <a:gdLst>
                  <a:gd name="T0" fmla="*/ 0 w 131"/>
                  <a:gd name="T1" fmla="*/ 0 h 328"/>
                  <a:gd name="T2" fmla="*/ 0 w 131"/>
                  <a:gd name="T3" fmla="*/ 0 h 328"/>
                  <a:gd name="T4" fmla="*/ 0 w 131"/>
                  <a:gd name="T5" fmla="*/ 0 h 328"/>
                  <a:gd name="T6" fmla="*/ 0 w 131"/>
                  <a:gd name="T7" fmla="*/ 0 h 328"/>
                  <a:gd name="T8" fmla="*/ 0 w 131"/>
                  <a:gd name="T9" fmla="*/ 0 h 328"/>
                  <a:gd name="T10" fmla="*/ 0 w 131"/>
                  <a:gd name="T11" fmla="*/ 0 h 328"/>
                  <a:gd name="T12" fmla="*/ 0 w 131"/>
                  <a:gd name="T13" fmla="*/ 0 h 328"/>
                  <a:gd name="T14" fmla="*/ 0 w 131"/>
                  <a:gd name="T15" fmla="*/ 0 h 328"/>
                  <a:gd name="T16" fmla="*/ 0 w 131"/>
                  <a:gd name="T17" fmla="*/ 0 h 328"/>
                  <a:gd name="T18" fmla="*/ 0 w 131"/>
                  <a:gd name="T19" fmla="*/ 0 h 328"/>
                  <a:gd name="T20" fmla="*/ 0 w 131"/>
                  <a:gd name="T21" fmla="*/ 0 h 328"/>
                  <a:gd name="T22" fmla="*/ 0 w 131"/>
                  <a:gd name="T23" fmla="*/ 0 h 328"/>
                  <a:gd name="T24" fmla="*/ 0 w 131"/>
                  <a:gd name="T25" fmla="*/ 0 h 328"/>
                  <a:gd name="T26" fmla="*/ 0 w 131"/>
                  <a:gd name="T27" fmla="*/ 0 h 328"/>
                  <a:gd name="T28" fmla="*/ 0 w 131"/>
                  <a:gd name="T29" fmla="*/ 0 h 328"/>
                  <a:gd name="T30" fmla="*/ 0 w 131"/>
                  <a:gd name="T31" fmla="*/ 0 h 328"/>
                  <a:gd name="T32" fmla="*/ 0 w 131"/>
                  <a:gd name="T33" fmla="*/ 0 h 328"/>
                  <a:gd name="T34" fmla="*/ 0 w 131"/>
                  <a:gd name="T35" fmla="*/ 0 h 328"/>
                  <a:gd name="T36" fmla="*/ 0 w 131"/>
                  <a:gd name="T37" fmla="*/ 0 h 3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1" h="328">
                    <a:moveTo>
                      <a:pt x="77" y="0"/>
                    </a:moveTo>
                    <a:lnTo>
                      <a:pt x="88" y="93"/>
                    </a:lnTo>
                    <a:lnTo>
                      <a:pt x="102" y="191"/>
                    </a:lnTo>
                    <a:lnTo>
                      <a:pt x="131" y="287"/>
                    </a:lnTo>
                    <a:lnTo>
                      <a:pt x="67" y="328"/>
                    </a:lnTo>
                    <a:lnTo>
                      <a:pt x="88" y="276"/>
                    </a:lnTo>
                    <a:lnTo>
                      <a:pt x="18" y="303"/>
                    </a:lnTo>
                    <a:lnTo>
                      <a:pt x="42" y="269"/>
                    </a:lnTo>
                    <a:lnTo>
                      <a:pt x="4" y="276"/>
                    </a:lnTo>
                    <a:lnTo>
                      <a:pt x="88" y="214"/>
                    </a:lnTo>
                    <a:lnTo>
                      <a:pt x="30" y="214"/>
                    </a:lnTo>
                    <a:lnTo>
                      <a:pt x="86" y="147"/>
                    </a:lnTo>
                    <a:lnTo>
                      <a:pt x="44" y="149"/>
                    </a:lnTo>
                    <a:lnTo>
                      <a:pt x="73" y="83"/>
                    </a:lnTo>
                    <a:lnTo>
                      <a:pt x="18" y="104"/>
                    </a:lnTo>
                    <a:lnTo>
                      <a:pt x="63" y="63"/>
                    </a:lnTo>
                    <a:lnTo>
                      <a:pt x="0" y="71"/>
                    </a:lnTo>
                    <a:lnTo>
                      <a:pt x="77" y="0"/>
                    </a:lnTo>
                    <a:close/>
                  </a:path>
                </a:pathLst>
              </a:custGeom>
              <a:solidFill>
                <a:srgbClr val="B3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19849" name="Freeform 35"/>
              <p:cNvSpPr>
                <a:spLocks noChangeAspect="1"/>
              </p:cNvSpPr>
              <p:nvPr/>
            </p:nvSpPr>
            <p:spPr bwMode="auto">
              <a:xfrm>
                <a:off x="771" y="3756"/>
                <a:ext cx="155" cy="150"/>
              </a:xfrm>
              <a:custGeom>
                <a:avLst/>
                <a:gdLst>
                  <a:gd name="T0" fmla="*/ 0 w 620"/>
                  <a:gd name="T1" fmla="*/ 0 h 598"/>
                  <a:gd name="T2" fmla="*/ 0 w 620"/>
                  <a:gd name="T3" fmla="*/ 0 h 598"/>
                  <a:gd name="T4" fmla="*/ 0 w 620"/>
                  <a:gd name="T5" fmla="*/ 0 h 598"/>
                  <a:gd name="T6" fmla="*/ 0 w 620"/>
                  <a:gd name="T7" fmla="*/ 0 h 598"/>
                  <a:gd name="T8" fmla="*/ 0 w 620"/>
                  <a:gd name="T9" fmla="*/ 0 h 598"/>
                  <a:gd name="T10" fmla="*/ 0 w 620"/>
                  <a:gd name="T11" fmla="*/ 0 h 598"/>
                  <a:gd name="T12" fmla="*/ 0 w 620"/>
                  <a:gd name="T13" fmla="*/ 0 h 598"/>
                  <a:gd name="T14" fmla="*/ 0 w 620"/>
                  <a:gd name="T15" fmla="*/ 0 h 598"/>
                  <a:gd name="T16" fmla="*/ 0 w 620"/>
                  <a:gd name="T17" fmla="*/ 0 h 598"/>
                  <a:gd name="T18" fmla="*/ 0 w 620"/>
                  <a:gd name="T19" fmla="*/ 0 h 598"/>
                  <a:gd name="T20" fmla="*/ 0 w 620"/>
                  <a:gd name="T21" fmla="*/ 0 h 598"/>
                  <a:gd name="T22" fmla="*/ 0 w 620"/>
                  <a:gd name="T23" fmla="*/ 0 h 598"/>
                  <a:gd name="T24" fmla="*/ 0 w 620"/>
                  <a:gd name="T25" fmla="*/ 0 h 598"/>
                  <a:gd name="T26" fmla="*/ 0 w 620"/>
                  <a:gd name="T27" fmla="*/ 0 h 598"/>
                  <a:gd name="T28" fmla="*/ 0 w 620"/>
                  <a:gd name="T29" fmla="*/ 0 h 598"/>
                  <a:gd name="T30" fmla="*/ 0 w 620"/>
                  <a:gd name="T31" fmla="*/ 0 h 598"/>
                  <a:gd name="T32" fmla="*/ 0 w 620"/>
                  <a:gd name="T33" fmla="*/ 0 h 598"/>
                  <a:gd name="T34" fmla="*/ 0 w 620"/>
                  <a:gd name="T35" fmla="*/ 0 h 598"/>
                  <a:gd name="T36" fmla="*/ 0 w 620"/>
                  <a:gd name="T37" fmla="*/ 0 h 598"/>
                  <a:gd name="T38" fmla="*/ 0 w 620"/>
                  <a:gd name="T39" fmla="*/ 0 h 598"/>
                  <a:gd name="T40" fmla="*/ 0 w 620"/>
                  <a:gd name="T41" fmla="*/ 0 h 598"/>
                  <a:gd name="T42" fmla="*/ 0 w 620"/>
                  <a:gd name="T43" fmla="*/ 0 h 598"/>
                  <a:gd name="T44" fmla="*/ 0 w 620"/>
                  <a:gd name="T45" fmla="*/ 0 h 598"/>
                  <a:gd name="T46" fmla="*/ 0 w 620"/>
                  <a:gd name="T47" fmla="*/ 0 h 598"/>
                  <a:gd name="T48" fmla="*/ 0 w 620"/>
                  <a:gd name="T49" fmla="*/ 0 h 598"/>
                  <a:gd name="T50" fmla="*/ 0 w 620"/>
                  <a:gd name="T51" fmla="*/ 0 h 598"/>
                  <a:gd name="T52" fmla="*/ 0 w 620"/>
                  <a:gd name="T53" fmla="*/ 0 h 598"/>
                  <a:gd name="T54" fmla="*/ 0 w 620"/>
                  <a:gd name="T55" fmla="*/ 0 h 598"/>
                  <a:gd name="T56" fmla="*/ 0 w 620"/>
                  <a:gd name="T57" fmla="*/ 0 h 598"/>
                  <a:gd name="T58" fmla="*/ 0 w 620"/>
                  <a:gd name="T59" fmla="*/ 0 h 598"/>
                  <a:gd name="T60" fmla="*/ 0 w 620"/>
                  <a:gd name="T61" fmla="*/ 0 h 59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20" h="598">
                    <a:moveTo>
                      <a:pt x="100" y="181"/>
                    </a:moveTo>
                    <a:lnTo>
                      <a:pt x="0" y="348"/>
                    </a:lnTo>
                    <a:lnTo>
                      <a:pt x="46" y="340"/>
                    </a:lnTo>
                    <a:lnTo>
                      <a:pt x="17" y="414"/>
                    </a:lnTo>
                    <a:lnTo>
                      <a:pt x="116" y="361"/>
                    </a:lnTo>
                    <a:lnTo>
                      <a:pt x="126" y="487"/>
                    </a:lnTo>
                    <a:lnTo>
                      <a:pt x="154" y="413"/>
                    </a:lnTo>
                    <a:lnTo>
                      <a:pt x="192" y="479"/>
                    </a:lnTo>
                    <a:lnTo>
                      <a:pt x="256" y="369"/>
                    </a:lnTo>
                    <a:lnTo>
                      <a:pt x="357" y="552"/>
                    </a:lnTo>
                    <a:lnTo>
                      <a:pt x="471" y="598"/>
                    </a:lnTo>
                    <a:lnTo>
                      <a:pt x="393" y="441"/>
                    </a:lnTo>
                    <a:lnTo>
                      <a:pt x="502" y="483"/>
                    </a:lnTo>
                    <a:lnTo>
                      <a:pt x="405" y="351"/>
                    </a:lnTo>
                    <a:lnTo>
                      <a:pt x="561" y="446"/>
                    </a:lnTo>
                    <a:lnTo>
                      <a:pt x="528" y="390"/>
                    </a:lnTo>
                    <a:lnTo>
                      <a:pt x="620" y="390"/>
                    </a:lnTo>
                    <a:lnTo>
                      <a:pt x="380" y="265"/>
                    </a:lnTo>
                    <a:lnTo>
                      <a:pt x="479" y="238"/>
                    </a:lnTo>
                    <a:lnTo>
                      <a:pt x="357" y="147"/>
                    </a:lnTo>
                    <a:lnTo>
                      <a:pt x="423" y="141"/>
                    </a:lnTo>
                    <a:lnTo>
                      <a:pt x="365" y="79"/>
                    </a:lnTo>
                    <a:lnTo>
                      <a:pt x="355" y="0"/>
                    </a:lnTo>
                    <a:lnTo>
                      <a:pt x="297" y="157"/>
                    </a:lnTo>
                    <a:lnTo>
                      <a:pt x="268" y="197"/>
                    </a:lnTo>
                    <a:lnTo>
                      <a:pt x="191" y="348"/>
                    </a:lnTo>
                    <a:lnTo>
                      <a:pt x="168" y="330"/>
                    </a:lnTo>
                    <a:lnTo>
                      <a:pt x="187" y="189"/>
                    </a:lnTo>
                    <a:lnTo>
                      <a:pt x="77" y="301"/>
                    </a:lnTo>
                    <a:lnTo>
                      <a:pt x="100" y="1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19850" name="Freeform 36"/>
              <p:cNvSpPr>
                <a:spLocks noChangeAspect="1"/>
              </p:cNvSpPr>
              <p:nvPr/>
            </p:nvSpPr>
            <p:spPr bwMode="auto">
              <a:xfrm>
                <a:off x="1008" y="3820"/>
                <a:ext cx="35" cy="31"/>
              </a:xfrm>
              <a:custGeom>
                <a:avLst/>
                <a:gdLst>
                  <a:gd name="T0" fmla="*/ 0 w 141"/>
                  <a:gd name="T1" fmla="*/ 0 h 124"/>
                  <a:gd name="T2" fmla="*/ 0 w 141"/>
                  <a:gd name="T3" fmla="*/ 0 h 124"/>
                  <a:gd name="T4" fmla="*/ 0 w 141"/>
                  <a:gd name="T5" fmla="*/ 0 h 124"/>
                  <a:gd name="T6" fmla="*/ 0 w 141"/>
                  <a:gd name="T7" fmla="*/ 0 h 124"/>
                  <a:gd name="T8" fmla="*/ 0 w 141"/>
                  <a:gd name="T9" fmla="*/ 0 h 124"/>
                  <a:gd name="T10" fmla="*/ 0 w 141"/>
                  <a:gd name="T11" fmla="*/ 0 h 124"/>
                  <a:gd name="T12" fmla="*/ 0 w 141"/>
                  <a:gd name="T13" fmla="*/ 0 h 12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1" h="124">
                    <a:moveTo>
                      <a:pt x="88" y="0"/>
                    </a:moveTo>
                    <a:lnTo>
                      <a:pt x="0" y="72"/>
                    </a:lnTo>
                    <a:lnTo>
                      <a:pt x="3" y="124"/>
                    </a:lnTo>
                    <a:lnTo>
                      <a:pt x="109" y="78"/>
                    </a:lnTo>
                    <a:lnTo>
                      <a:pt x="141" y="99"/>
                    </a:lnTo>
                    <a:lnTo>
                      <a:pt x="8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19851" name="Freeform 37"/>
              <p:cNvSpPr>
                <a:spLocks noChangeAspect="1"/>
              </p:cNvSpPr>
              <p:nvPr/>
            </p:nvSpPr>
            <p:spPr bwMode="auto">
              <a:xfrm>
                <a:off x="727" y="3902"/>
                <a:ext cx="89" cy="89"/>
              </a:xfrm>
              <a:custGeom>
                <a:avLst/>
                <a:gdLst>
                  <a:gd name="T0" fmla="*/ 0 w 356"/>
                  <a:gd name="T1" fmla="*/ 0 h 357"/>
                  <a:gd name="T2" fmla="*/ 0 w 356"/>
                  <a:gd name="T3" fmla="*/ 0 h 357"/>
                  <a:gd name="T4" fmla="*/ 0 w 356"/>
                  <a:gd name="T5" fmla="*/ 0 h 357"/>
                  <a:gd name="T6" fmla="*/ 0 w 356"/>
                  <a:gd name="T7" fmla="*/ 0 h 357"/>
                  <a:gd name="T8" fmla="*/ 0 w 356"/>
                  <a:gd name="T9" fmla="*/ 0 h 357"/>
                  <a:gd name="T10" fmla="*/ 0 w 356"/>
                  <a:gd name="T11" fmla="*/ 0 h 357"/>
                  <a:gd name="T12" fmla="*/ 0 w 356"/>
                  <a:gd name="T13" fmla="*/ 0 h 357"/>
                  <a:gd name="T14" fmla="*/ 0 w 356"/>
                  <a:gd name="T15" fmla="*/ 0 h 357"/>
                  <a:gd name="T16" fmla="*/ 0 w 356"/>
                  <a:gd name="T17" fmla="*/ 0 h 357"/>
                  <a:gd name="T18" fmla="*/ 0 w 356"/>
                  <a:gd name="T19" fmla="*/ 0 h 357"/>
                  <a:gd name="T20" fmla="*/ 0 w 356"/>
                  <a:gd name="T21" fmla="*/ 0 h 357"/>
                  <a:gd name="T22" fmla="*/ 0 w 356"/>
                  <a:gd name="T23" fmla="*/ 0 h 357"/>
                  <a:gd name="T24" fmla="*/ 0 w 356"/>
                  <a:gd name="T25" fmla="*/ 0 h 357"/>
                  <a:gd name="T26" fmla="*/ 0 w 356"/>
                  <a:gd name="T27" fmla="*/ 0 h 35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56" h="357">
                    <a:moveTo>
                      <a:pt x="194" y="0"/>
                    </a:moveTo>
                    <a:lnTo>
                      <a:pt x="0" y="84"/>
                    </a:lnTo>
                    <a:lnTo>
                      <a:pt x="86" y="96"/>
                    </a:lnTo>
                    <a:lnTo>
                      <a:pt x="12" y="145"/>
                    </a:lnTo>
                    <a:lnTo>
                      <a:pt x="124" y="135"/>
                    </a:lnTo>
                    <a:lnTo>
                      <a:pt x="78" y="210"/>
                    </a:lnTo>
                    <a:lnTo>
                      <a:pt x="157" y="226"/>
                    </a:lnTo>
                    <a:lnTo>
                      <a:pt x="84" y="292"/>
                    </a:lnTo>
                    <a:lnTo>
                      <a:pt x="186" y="286"/>
                    </a:lnTo>
                    <a:lnTo>
                      <a:pt x="211" y="357"/>
                    </a:lnTo>
                    <a:lnTo>
                      <a:pt x="356" y="126"/>
                    </a:lnTo>
                    <a:lnTo>
                      <a:pt x="199" y="99"/>
                    </a:lnTo>
                    <a:lnTo>
                      <a:pt x="194" y="0"/>
                    </a:lnTo>
                    <a:close/>
                  </a:path>
                </a:pathLst>
              </a:custGeom>
              <a:solidFill>
                <a:srgbClr val="FFEDE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19852" name="Freeform 38"/>
              <p:cNvSpPr>
                <a:spLocks noChangeAspect="1"/>
              </p:cNvSpPr>
              <p:nvPr/>
            </p:nvSpPr>
            <p:spPr bwMode="auto">
              <a:xfrm>
                <a:off x="806" y="3894"/>
                <a:ext cx="199" cy="122"/>
              </a:xfrm>
              <a:custGeom>
                <a:avLst/>
                <a:gdLst>
                  <a:gd name="T0" fmla="*/ 0 w 795"/>
                  <a:gd name="T1" fmla="*/ 0 h 486"/>
                  <a:gd name="T2" fmla="*/ 0 w 795"/>
                  <a:gd name="T3" fmla="*/ 0 h 486"/>
                  <a:gd name="T4" fmla="*/ 0 w 795"/>
                  <a:gd name="T5" fmla="*/ 0 h 486"/>
                  <a:gd name="T6" fmla="*/ 0 w 795"/>
                  <a:gd name="T7" fmla="*/ 0 h 486"/>
                  <a:gd name="T8" fmla="*/ 0 w 795"/>
                  <a:gd name="T9" fmla="*/ 0 h 486"/>
                  <a:gd name="T10" fmla="*/ 0 w 795"/>
                  <a:gd name="T11" fmla="*/ 0 h 486"/>
                  <a:gd name="T12" fmla="*/ 0 w 795"/>
                  <a:gd name="T13" fmla="*/ 0 h 486"/>
                  <a:gd name="T14" fmla="*/ 0 w 795"/>
                  <a:gd name="T15" fmla="*/ 0 h 486"/>
                  <a:gd name="T16" fmla="*/ 0 w 795"/>
                  <a:gd name="T17" fmla="*/ 0 h 486"/>
                  <a:gd name="T18" fmla="*/ 0 w 795"/>
                  <a:gd name="T19" fmla="*/ 0 h 486"/>
                  <a:gd name="T20" fmla="*/ 0 w 795"/>
                  <a:gd name="T21" fmla="*/ 0 h 486"/>
                  <a:gd name="T22" fmla="*/ 0 w 795"/>
                  <a:gd name="T23" fmla="*/ 0 h 486"/>
                  <a:gd name="T24" fmla="*/ 0 w 795"/>
                  <a:gd name="T25" fmla="*/ 0 h 486"/>
                  <a:gd name="T26" fmla="*/ 0 w 795"/>
                  <a:gd name="T27" fmla="*/ 0 h 486"/>
                  <a:gd name="T28" fmla="*/ 0 w 795"/>
                  <a:gd name="T29" fmla="*/ 0 h 486"/>
                  <a:gd name="T30" fmla="*/ 0 w 795"/>
                  <a:gd name="T31" fmla="*/ 0 h 486"/>
                  <a:gd name="T32" fmla="*/ 0 w 795"/>
                  <a:gd name="T33" fmla="*/ 0 h 486"/>
                  <a:gd name="T34" fmla="*/ 0 w 795"/>
                  <a:gd name="T35" fmla="*/ 0 h 486"/>
                  <a:gd name="T36" fmla="*/ 0 w 795"/>
                  <a:gd name="T37" fmla="*/ 0 h 486"/>
                  <a:gd name="T38" fmla="*/ 0 w 795"/>
                  <a:gd name="T39" fmla="*/ 0 h 486"/>
                  <a:gd name="T40" fmla="*/ 0 w 795"/>
                  <a:gd name="T41" fmla="*/ 0 h 486"/>
                  <a:gd name="T42" fmla="*/ 0 w 795"/>
                  <a:gd name="T43" fmla="*/ 0 h 486"/>
                  <a:gd name="T44" fmla="*/ 0 w 795"/>
                  <a:gd name="T45" fmla="*/ 0 h 486"/>
                  <a:gd name="T46" fmla="*/ 0 w 795"/>
                  <a:gd name="T47" fmla="*/ 0 h 486"/>
                  <a:gd name="T48" fmla="*/ 0 w 795"/>
                  <a:gd name="T49" fmla="*/ 0 h 486"/>
                  <a:gd name="T50" fmla="*/ 0 w 795"/>
                  <a:gd name="T51" fmla="*/ 0 h 486"/>
                  <a:gd name="T52" fmla="*/ 0 w 795"/>
                  <a:gd name="T53" fmla="*/ 0 h 486"/>
                  <a:gd name="T54" fmla="*/ 0 w 795"/>
                  <a:gd name="T55" fmla="*/ 0 h 48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795" h="486">
                    <a:moveTo>
                      <a:pt x="206" y="85"/>
                    </a:moveTo>
                    <a:lnTo>
                      <a:pt x="0" y="165"/>
                    </a:lnTo>
                    <a:lnTo>
                      <a:pt x="73" y="177"/>
                    </a:lnTo>
                    <a:lnTo>
                      <a:pt x="30" y="361"/>
                    </a:lnTo>
                    <a:lnTo>
                      <a:pt x="137" y="202"/>
                    </a:lnTo>
                    <a:lnTo>
                      <a:pt x="137" y="383"/>
                    </a:lnTo>
                    <a:lnTo>
                      <a:pt x="224" y="272"/>
                    </a:lnTo>
                    <a:lnTo>
                      <a:pt x="248" y="433"/>
                    </a:lnTo>
                    <a:lnTo>
                      <a:pt x="316" y="357"/>
                    </a:lnTo>
                    <a:lnTo>
                      <a:pt x="579" y="437"/>
                    </a:lnTo>
                    <a:lnTo>
                      <a:pt x="795" y="486"/>
                    </a:lnTo>
                    <a:lnTo>
                      <a:pt x="795" y="340"/>
                    </a:lnTo>
                    <a:lnTo>
                      <a:pt x="710" y="312"/>
                    </a:lnTo>
                    <a:lnTo>
                      <a:pt x="697" y="361"/>
                    </a:lnTo>
                    <a:lnTo>
                      <a:pt x="467" y="289"/>
                    </a:lnTo>
                    <a:lnTo>
                      <a:pt x="542" y="228"/>
                    </a:lnTo>
                    <a:lnTo>
                      <a:pt x="627" y="245"/>
                    </a:lnTo>
                    <a:lnTo>
                      <a:pt x="633" y="215"/>
                    </a:lnTo>
                    <a:lnTo>
                      <a:pt x="752" y="227"/>
                    </a:lnTo>
                    <a:lnTo>
                      <a:pt x="783" y="195"/>
                    </a:lnTo>
                    <a:lnTo>
                      <a:pt x="656" y="124"/>
                    </a:lnTo>
                    <a:lnTo>
                      <a:pt x="721" y="102"/>
                    </a:lnTo>
                    <a:lnTo>
                      <a:pt x="520" y="0"/>
                    </a:lnTo>
                    <a:lnTo>
                      <a:pt x="424" y="193"/>
                    </a:lnTo>
                    <a:lnTo>
                      <a:pt x="378" y="131"/>
                    </a:lnTo>
                    <a:lnTo>
                      <a:pt x="277" y="158"/>
                    </a:lnTo>
                    <a:lnTo>
                      <a:pt x="206" y="85"/>
                    </a:lnTo>
                    <a:close/>
                  </a:path>
                </a:pathLst>
              </a:custGeom>
              <a:solidFill>
                <a:srgbClr val="FFEDE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19853" name="Freeform 39"/>
              <p:cNvSpPr>
                <a:spLocks noChangeAspect="1"/>
              </p:cNvSpPr>
              <p:nvPr/>
            </p:nvSpPr>
            <p:spPr bwMode="auto">
              <a:xfrm>
                <a:off x="982" y="3855"/>
                <a:ext cx="132" cy="110"/>
              </a:xfrm>
              <a:custGeom>
                <a:avLst/>
                <a:gdLst>
                  <a:gd name="T0" fmla="*/ 0 w 526"/>
                  <a:gd name="T1" fmla="*/ 0 h 438"/>
                  <a:gd name="T2" fmla="*/ 0 w 526"/>
                  <a:gd name="T3" fmla="*/ 0 h 438"/>
                  <a:gd name="T4" fmla="*/ 0 w 526"/>
                  <a:gd name="T5" fmla="*/ 0 h 438"/>
                  <a:gd name="T6" fmla="*/ 0 w 526"/>
                  <a:gd name="T7" fmla="*/ 0 h 438"/>
                  <a:gd name="T8" fmla="*/ 0 w 526"/>
                  <a:gd name="T9" fmla="*/ 0 h 438"/>
                  <a:gd name="T10" fmla="*/ 0 w 526"/>
                  <a:gd name="T11" fmla="*/ 0 h 438"/>
                  <a:gd name="T12" fmla="*/ 0 w 526"/>
                  <a:gd name="T13" fmla="*/ 0 h 438"/>
                  <a:gd name="T14" fmla="*/ 0 w 526"/>
                  <a:gd name="T15" fmla="*/ 0 h 438"/>
                  <a:gd name="T16" fmla="*/ 0 w 526"/>
                  <a:gd name="T17" fmla="*/ 0 h 438"/>
                  <a:gd name="T18" fmla="*/ 0 w 526"/>
                  <a:gd name="T19" fmla="*/ 0 h 438"/>
                  <a:gd name="T20" fmla="*/ 0 w 526"/>
                  <a:gd name="T21" fmla="*/ 0 h 438"/>
                  <a:gd name="T22" fmla="*/ 0 w 526"/>
                  <a:gd name="T23" fmla="*/ 0 h 438"/>
                  <a:gd name="T24" fmla="*/ 0 w 526"/>
                  <a:gd name="T25" fmla="*/ 0 h 438"/>
                  <a:gd name="T26" fmla="*/ 0 w 526"/>
                  <a:gd name="T27" fmla="*/ 0 h 438"/>
                  <a:gd name="T28" fmla="*/ 0 w 526"/>
                  <a:gd name="T29" fmla="*/ 0 h 438"/>
                  <a:gd name="T30" fmla="*/ 0 w 526"/>
                  <a:gd name="T31" fmla="*/ 0 h 438"/>
                  <a:gd name="T32" fmla="*/ 0 w 526"/>
                  <a:gd name="T33" fmla="*/ 0 h 438"/>
                  <a:gd name="T34" fmla="*/ 0 w 526"/>
                  <a:gd name="T35" fmla="*/ 0 h 438"/>
                  <a:gd name="T36" fmla="*/ 0 w 526"/>
                  <a:gd name="T37" fmla="*/ 0 h 438"/>
                  <a:gd name="T38" fmla="*/ 0 w 526"/>
                  <a:gd name="T39" fmla="*/ 0 h 438"/>
                  <a:gd name="T40" fmla="*/ 0 w 526"/>
                  <a:gd name="T41" fmla="*/ 0 h 438"/>
                  <a:gd name="T42" fmla="*/ 0 w 526"/>
                  <a:gd name="T43" fmla="*/ 0 h 438"/>
                  <a:gd name="T44" fmla="*/ 0 w 526"/>
                  <a:gd name="T45" fmla="*/ 0 h 438"/>
                  <a:gd name="T46" fmla="*/ 0 w 526"/>
                  <a:gd name="T47" fmla="*/ 0 h 438"/>
                  <a:gd name="T48" fmla="*/ 0 w 526"/>
                  <a:gd name="T49" fmla="*/ 0 h 43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26" h="438">
                    <a:moveTo>
                      <a:pt x="173" y="16"/>
                    </a:moveTo>
                    <a:lnTo>
                      <a:pt x="321" y="118"/>
                    </a:lnTo>
                    <a:lnTo>
                      <a:pt x="413" y="33"/>
                    </a:lnTo>
                    <a:lnTo>
                      <a:pt x="437" y="48"/>
                    </a:lnTo>
                    <a:lnTo>
                      <a:pt x="417" y="81"/>
                    </a:lnTo>
                    <a:lnTo>
                      <a:pt x="473" y="90"/>
                    </a:lnTo>
                    <a:lnTo>
                      <a:pt x="368" y="124"/>
                    </a:lnTo>
                    <a:lnTo>
                      <a:pt x="459" y="161"/>
                    </a:lnTo>
                    <a:lnTo>
                      <a:pt x="364" y="197"/>
                    </a:lnTo>
                    <a:lnTo>
                      <a:pt x="469" y="230"/>
                    </a:lnTo>
                    <a:lnTo>
                      <a:pt x="372" y="303"/>
                    </a:lnTo>
                    <a:lnTo>
                      <a:pt x="526" y="340"/>
                    </a:lnTo>
                    <a:lnTo>
                      <a:pt x="417" y="438"/>
                    </a:lnTo>
                    <a:lnTo>
                      <a:pt x="208" y="324"/>
                    </a:lnTo>
                    <a:lnTo>
                      <a:pt x="234" y="244"/>
                    </a:lnTo>
                    <a:lnTo>
                      <a:pt x="178" y="240"/>
                    </a:lnTo>
                    <a:lnTo>
                      <a:pt x="234" y="197"/>
                    </a:lnTo>
                    <a:lnTo>
                      <a:pt x="149" y="197"/>
                    </a:lnTo>
                    <a:lnTo>
                      <a:pt x="157" y="141"/>
                    </a:lnTo>
                    <a:lnTo>
                      <a:pt x="67" y="139"/>
                    </a:lnTo>
                    <a:lnTo>
                      <a:pt x="0" y="31"/>
                    </a:lnTo>
                    <a:lnTo>
                      <a:pt x="21" y="0"/>
                    </a:lnTo>
                    <a:lnTo>
                      <a:pt x="76" y="94"/>
                    </a:lnTo>
                    <a:lnTo>
                      <a:pt x="173" y="16"/>
                    </a:lnTo>
                    <a:close/>
                  </a:path>
                </a:pathLst>
              </a:custGeom>
              <a:solidFill>
                <a:srgbClr val="FFEDE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grpSp>
      </p:grpSp>
      <p:sp>
        <p:nvSpPr>
          <p:cNvPr id="26671" name="Text Box 47"/>
          <p:cNvSpPr txBox="1">
            <a:spLocks noChangeArrowheads="1"/>
          </p:cNvSpPr>
          <p:nvPr/>
        </p:nvSpPr>
        <p:spPr bwMode="auto">
          <a:xfrm>
            <a:off x="4343400" y="2743200"/>
            <a:ext cx="1403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n-US" altLang="en-US" sz="2400">
                <a:solidFill>
                  <a:srgbClr val="4D4D4D"/>
                </a:solidFill>
              </a:rPr>
              <a:t>01001010</a:t>
            </a:r>
          </a:p>
        </p:txBody>
      </p:sp>
      <p:sp>
        <p:nvSpPr>
          <p:cNvPr id="26672" name="Text Box 48"/>
          <p:cNvSpPr txBox="1">
            <a:spLocks noChangeArrowheads="1"/>
          </p:cNvSpPr>
          <p:nvPr/>
        </p:nvSpPr>
        <p:spPr bwMode="auto">
          <a:xfrm>
            <a:off x="4768850" y="2438400"/>
            <a:ext cx="1403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n-US" altLang="en-US" sz="2400">
                <a:solidFill>
                  <a:srgbClr val="4D4D4D"/>
                </a:solidFill>
              </a:rPr>
              <a:t>01101010</a:t>
            </a:r>
          </a:p>
        </p:txBody>
      </p:sp>
      <p:sp>
        <p:nvSpPr>
          <p:cNvPr id="26673" name="Text Box 49"/>
          <p:cNvSpPr txBox="1">
            <a:spLocks noChangeArrowheads="1"/>
          </p:cNvSpPr>
          <p:nvPr/>
        </p:nvSpPr>
        <p:spPr bwMode="auto">
          <a:xfrm>
            <a:off x="5302250" y="2057400"/>
            <a:ext cx="1403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n-US" altLang="en-US" sz="2400">
                <a:solidFill>
                  <a:srgbClr val="4D4D4D"/>
                </a:solidFill>
              </a:rPr>
              <a:t>01101111</a:t>
            </a:r>
          </a:p>
        </p:txBody>
      </p:sp>
      <p:sp>
        <p:nvSpPr>
          <p:cNvPr id="26674" name="Text Box 50"/>
          <p:cNvSpPr txBox="1">
            <a:spLocks noChangeArrowheads="1"/>
          </p:cNvSpPr>
          <p:nvPr/>
        </p:nvSpPr>
        <p:spPr bwMode="auto">
          <a:xfrm>
            <a:off x="6064250" y="2209800"/>
            <a:ext cx="1403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n-US" altLang="en-US" sz="2400">
                <a:solidFill>
                  <a:srgbClr val="4D4D4D"/>
                </a:solidFill>
              </a:rPr>
              <a:t>10001111</a:t>
            </a:r>
          </a:p>
        </p:txBody>
      </p:sp>
      <p:sp>
        <p:nvSpPr>
          <p:cNvPr id="26675" name="Text Box 51"/>
          <p:cNvSpPr txBox="1">
            <a:spLocks noChangeArrowheads="1"/>
          </p:cNvSpPr>
          <p:nvPr/>
        </p:nvSpPr>
        <p:spPr bwMode="auto">
          <a:xfrm>
            <a:off x="6216650" y="2514600"/>
            <a:ext cx="1403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n-US" altLang="en-US" sz="2400">
                <a:solidFill>
                  <a:srgbClr val="4D4D4D"/>
                </a:solidFill>
              </a:rPr>
              <a:t>10000000</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2000"/>
                                  </p:stCondLst>
                                  <p:childTnLst>
                                    <p:set>
                                      <p:cBhvr>
                                        <p:cTn id="6" dur="1" fill="hold">
                                          <p:stCondLst>
                                            <p:cond delay="0"/>
                                          </p:stCondLst>
                                        </p:cTn>
                                        <p:tgtEl>
                                          <p:spTgt spid="26628"/>
                                        </p:tgtEl>
                                        <p:attrNameLst>
                                          <p:attrName>style.visibility</p:attrName>
                                        </p:attrNameLst>
                                      </p:cBhvr>
                                      <p:to>
                                        <p:strVal val="visible"/>
                                      </p:to>
                                    </p:set>
                                    <p:animEffect transition="in" filter="dissolve">
                                      <p:cBhvr>
                                        <p:cTn id="7" dur="500"/>
                                        <p:tgtEl>
                                          <p:spTgt spid="26628"/>
                                        </p:tgtEl>
                                      </p:cBhvr>
                                    </p:animEffect>
                                  </p:childTnLst>
                                </p:cTn>
                              </p:par>
                            </p:childTnLst>
                          </p:cTn>
                        </p:par>
                        <p:par>
                          <p:cTn id="8" fill="hold" nodeType="afterGroup">
                            <p:stCondLst>
                              <p:cond delay="2500"/>
                            </p:stCondLst>
                            <p:childTnLst>
                              <p:par>
                                <p:cTn id="9" presetID="11" presetClass="entr" presetSubtype="0" fill="hold" grpId="0" nodeType="afterEffect">
                                  <p:stCondLst>
                                    <p:cond delay="1000"/>
                                  </p:stCondLst>
                                  <p:childTnLst>
                                    <p:set>
                                      <p:cBhvr>
                                        <p:cTn id="10" dur="1000">
                                          <p:stCondLst>
                                            <p:cond delay="0"/>
                                          </p:stCondLst>
                                        </p:cTn>
                                        <p:tgtEl>
                                          <p:spTgt spid="26671"/>
                                        </p:tgtEl>
                                        <p:attrNameLst>
                                          <p:attrName>style.visibility</p:attrName>
                                        </p:attrNameLst>
                                      </p:cBhvr>
                                      <p:to>
                                        <p:strVal val="visible"/>
                                      </p:to>
                                    </p:set>
                                  </p:childTnLst>
                                </p:cTn>
                              </p:par>
                            </p:childTnLst>
                          </p:cTn>
                        </p:par>
                        <p:par>
                          <p:cTn id="11" fill="hold" nodeType="afterGroup">
                            <p:stCondLst>
                              <p:cond delay="4500"/>
                            </p:stCondLst>
                            <p:childTnLst>
                              <p:par>
                                <p:cTn id="12" presetID="11" presetClass="entr" presetSubtype="0" fill="hold" grpId="0" nodeType="afterEffect">
                                  <p:stCondLst>
                                    <p:cond delay="0"/>
                                  </p:stCondLst>
                                  <p:childTnLst>
                                    <p:set>
                                      <p:cBhvr>
                                        <p:cTn id="13" dur="1000">
                                          <p:stCondLst>
                                            <p:cond delay="0"/>
                                          </p:stCondLst>
                                        </p:cTn>
                                        <p:tgtEl>
                                          <p:spTgt spid="26672"/>
                                        </p:tgtEl>
                                        <p:attrNameLst>
                                          <p:attrName>style.visibility</p:attrName>
                                        </p:attrNameLst>
                                      </p:cBhvr>
                                      <p:to>
                                        <p:strVal val="visible"/>
                                      </p:to>
                                    </p:set>
                                  </p:childTnLst>
                                </p:cTn>
                              </p:par>
                            </p:childTnLst>
                          </p:cTn>
                        </p:par>
                        <p:par>
                          <p:cTn id="14" fill="hold" nodeType="afterGroup">
                            <p:stCondLst>
                              <p:cond delay="5500"/>
                            </p:stCondLst>
                            <p:childTnLst>
                              <p:par>
                                <p:cTn id="15" presetID="11" presetClass="entr" presetSubtype="0" fill="hold" grpId="0" nodeType="afterEffect">
                                  <p:stCondLst>
                                    <p:cond delay="0"/>
                                  </p:stCondLst>
                                  <p:childTnLst>
                                    <p:set>
                                      <p:cBhvr>
                                        <p:cTn id="16" dur="1000">
                                          <p:stCondLst>
                                            <p:cond delay="0"/>
                                          </p:stCondLst>
                                        </p:cTn>
                                        <p:tgtEl>
                                          <p:spTgt spid="26673"/>
                                        </p:tgtEl>
                                        <p:attrNameLst>
                                          <p:attrName>style.visibility</p:attrName>
                                        </p:attrNameLst>
                                      </p:cBhvr>
                                      <p:to>
                                        <p:strVal val="visible"/>
                                      </p:to>
                                    </p:set>
                                  </p:childTnLst>
                                </p:cTn>
                              </p:par>
                            </p:childTnLst>
                          </p:cTn>
                        </p:par>
                        <p:par>
                          <p:cTn id="17" fill="hold" nodeType="afterGroup">
                            <p:stCondLst>
                              <p:cond delay="6500"/>
                            </p:stCondLst>
                            <p:childTnLst>
                              <p:par>
                                <p:cTn id="18" presetID="11" presetClass="entr" presetSubtype="0" fill="hold" grpId="0" nodeType="afterEffect">
                                  <p:stCondLst>
                                    <p:cond delay="0"/>
                                  </p:stCondLst>
                                  <p:childTnLst>
                                    <p:set>
                                      <p:cBhvr>
                                        <p:cTn id="19" dur="1000">
                                          <p:stCondLst>
                                            <p:cond delay="0"/>
                                          </p:stCondLst>
                                        </p:cTn>
                                        <p:tgtEl>
                                          <p:spTgt spid="26674"/>
                                        </p:tgtEl>
                                        <p:attrNameLst>
                                          <p:attrName>style.visibility</p:attrName>
                                        </p:attrNameLst>
                                      </p:cBhvr>
                                      <p:to>
                                        <p:strVal val="visible"/>
                                      </p:to>
                                    </p:set>
                                  </p:childTnLst>
                                </p:cTn>
                              </p:par>
                            </p:childTnLst>
                          </p:cTn>
                        </p:par>
                        <p:par>
                          <p:cTn id="20" fill="hold" nodeType="afterGroup">
                            <p:stCondLst>
                              <p:cond delay="7500"/>
                            </p:stCondLst>
                            <p:childTnLst>
                              <p:par>
                                <p:cTn id="21" presetID="11" presetClass="entr" presetSubtype="0" fill="hold" grpId="0" nodeType="afterEffect">
                                  <p:stCondLst>
                                    <p:cond delay="0"/>
                                  </p:stCondLst>
                                  <p:childTnLst>
                                    <p:set>
                                      <p:cBhvr>
                                        <p:cTn id="22" dur="1000">
                                          <p:stCondLst>
                                            <p:cond delay="0"/>
                                          </p:stCondLst>
                                        </p:cTn>
                                        <p:tgtEl>
                                          <p:spTgt spid="26675"/>
                                        </p:tgtEl>
                                        <p:attrNameLst>
                                          <p:attrName>style.visibility</p:attrName>
                                        </p:attrNameLst>
                                      </p:cBhvr>
                                      <p:to>
                                        <p:strVal val="visible"/>
                                      </p:to>
                                    </p:set>
                                  </p:childTnLst>
                                </p:cTn>
                              </p:par>
                            </p:childTnLst>
                          </p:cTn>
                        </p:par>
                        <p:par>
                          <p:cTn id="23" fill="hold" nodeType="afterGroup">
                            <p:stCondLst>
                              <p:cond delay="8500"/>
                            </p:stCondLst>
                            <p:childTnLst>
                              <p:par>
                                <p:cTn id="24" presetID="17" presetClass="entr" presetSubtype="1" fill="hold" nodeType="afterEffect">
                                  <p:stCondLst>
                                    <p:cond delay="2000"/>
                                  </p:stCondLst>
                                  <p:childTnLst>
                                    <p:set>
                                      <p:cBhvr>
                                        <p:cTn id="25" dur="1" fill="hold">
                                          <p:stCondLst>
                                            <p:cond delay="0"/>
                                          </p:stCondLst>
                                        </p:cTn>
                                        <p:tgtEl>
                                          <p:spTgt spid="26666"/>
                                        </p:tgtEl>
                                        <p:attrNameLst>
                                          <p:attrName>style.visibility</p:attrName>
                                        </p:attrNameLst>
                                      </p:cBhvr>
                                      <p:to>
                                        <p:strVal val="visible"/>
                                      </p:to>
                                    </p:set>
                                    <p:anim calcmode="lin" valueType="num">
                                      <p:cBhvr>
                                        <p:cTn id="26" dur="500" fill="hold"/>
                                        <p:tgtEl>
                                          <p:spTgt spid="26666"/>
                                        </p:tgtEl>
                                        <p:attrNameLst>
                                          <p:attrName>ppt_x</p:attrName>
                                        </p:attrNameLst>
                                      </p:cBhvr>
                                      <p:tavLst>
                                        <p:tav tm="0">
                                          <p:val>
                                            <p:strVal val="#ppt_x"/>
                                          </p:val>
                                        </p:tav>
                                        <p:tav tm="100000">
                                          <p:val>
                                            <p:strVal val="#ppt_x"/>
                                          </p:val>
                                        </p:tav>
                                      </p:tavLst>
                                    </p:anim>
                                    <p:anim calcmode="lin" valueType="num">
                                      <p:cBhvr>
                                        <p:cTn id="27" dur="500" fill="hold"/>
                                        <p:tgtEl>
                                          <p:spTgt spid="26666"/>
                                        </p:tgtEl>
                                        <p:attrNameLst>
                                          <p:attrName>ppt_y</p:attrName>
                                        </p:attrNameLst>
                                      </p:cBhvr>
                                      <p:tavLst>
                                        <p:tav tm="0">
                                          <p:val>
                                            <p:strVal val="#ppt_y-#ppt_h/2"/>
                                          </p:val>
                                        </p:tav>
                                        <p:tav tm="100000">
                                          <p:val>
                                            <p:strVal val="#ppt_y"/>
                                          </p:val>
                                        </p:tav>
                                      </p:tavLst>
                                    </p:anim>
                                    <p:anim calcmode="lin" valueType="num">
                                      <p:cBhvr>
                                        <p:cTn id="28" dur="500" fill="hold"/>
                                        <p:tgtEl>
                                          <p:spTgt spid="26666"/>
                                        </p:tgtEl>
                                        <p:attrNameLst>
                                          <p:attrName>ppt_w</p:attrName>
                                        </p:attrNameLst>
                                      </p:cBhvr>
                                      <p:tavLst>
                                        <p:tav tm="0">
                                          <p:val>
                                            <p:strVal val="#ppt_w"/>
                                          </p:val>
                                        </p:tav>
                                        <p:tav tm="100000">
                                          <p:val>
                                            <p:strVal val="#ppt_w"/>
                                          </p:val>
                                        </p:tav>
                                      </p:tavLst>
                                    </p:anim>
                                    <p:anim calcmode="lin" valueType="num">
                                      <p:cBhvr>
                                        <p:cTn id="29" dur="500" fill="hold"/>
                                        <p:tgtEl>
                                          <p:spTgt spid="2666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71" grpId="0" autoUpdateAnimBg="0"/>
      <p:bldP spid="26672" grpId="0" autoUpdateAnimBg="0"/>
      <p:bldP spid="26673" grpId="0" autoUpdateAnimBg="0"/>
      <p:bldP spid="26674" grpId="0" autoUpdateAnimBg="0"/>
      <p:bldP spid="26675"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1"/>
          <p:cNvSpPr txBox="1">
            <a:spLocks noChangeArrowheads="1"/>
          </p:cNvSpPr>
          <p:nvPr/>
        </p:nvSpPr>
        <p:spPr bwMode="auto">
          <a:xfrm>
            <a:off x="0" y="122238"/>
            <a:ext cx="9144000" cy="78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nchor="ctr"/>
          <a:lstStyle>
            <a:lvl1pPr>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3200">
                <a:solidFill>
                  <a:schemeClr val="tx1"/>
                </a:solidFill>
                <a:latin typeface="Times New Roman" panose="02020603050405020304" pitchFamily="18" charset="0"/>
              </a:defRPr>
            </a:lvl1pPr>
            <a:lvl2pPr marL="742950" indent="-28575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800">
                <a:solidFill>
                  <a:schemeClr val="tx1"/>
                </a:solidFill>
                <a:latin typeface="Times New Roman" panose="02020603050405020304" pitchFamily="18" charset="0"/>
              </a:defRPr>
            </a:lvl2pPr>
            <a:lvl3pPr marL="11430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400">
                <a:solidFill>
                  <a:schemeClr val="tx1"/>
                </a:solidFill>
                <a:latin typeface="Times New Roman" panose="02020603050405020304" pitchFamily="18" charset="0"/>
              </a:defRPr>
            </a:lvl3pPr>
            <a:lvl4pPr marL="16002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4pPr>
            <a:lvl5pPr marL="20574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9pPr>
          </a:lstStyle>
          <a:p>
            <a:pPr algn="ctr" eaLnBrk="1" hangingPunct="1">
              <a:lnSpc>
                <a:spcPct val="80000"/>
              </a:lnSpc>
              <a:spcBef>
                <a:spcPct val="0"/>
              </a:spcBef>
              <a:buFontTx/>
              <a:buNone/>
            </a:pPr>
            <a:r>
              <a:rPr lang="el-GR" altLang="el-GR" sz="2800" b="1">
                <a:latin typeface="Calibri" panose="020F0502020204030204" pitchFamily="34" charset="0"/>
              </a:rPr>
              <a:t>Υλικό Υπολογιστή - Δευτερεύουσα Μνήμη</a:t>
            </a:r>
          </a:p>
          <a:p>
            <a:pPr algn="ctr" eaLnBrk="1" hangingPunct="1">
              <a:lnSpc>
                <a:spcPct val="80000"/>
              </a:lnSpc>
              <a:spcBef>
                <a:spcPct val="0"/>
              </a:spcBef>
              <a:buFontTx/>
              <a:buNone/>
            </a:pPr>
            <a:r>
              <a:rPr lang="el-GR" altLang="el-GR" sz="2800" b="1">
                <a:latin typeface="Calibri" panose="020F0502020204030204" pitchFamily="34" charset="0"/>
              </a:rPr>
              <a:t>Μαγνητικοί Δίσκοι</a:t>
            </a:r>
            <a:endParaRPr lang="en-US" altLang="el-GR" sz="2800" b="1">
              <a:latin typeface="Calibri" panose="020F0502020204030204" pitchFamily="34" charset="0"/>
            </a:endParaRPr>
          </a:p>
        </p:txBody>
      </p:sp>
      <p:sp>
        <p:nvSpPr>
          <p:cNvPr id="121859" name="Rectangle 2"/>
          <p:cNvSpPr txBox="1">
            <a:spLocks noChangeArrowheads="1"/>
          </p:cNvSpPr>
          <p:nvPr/>
        </p:nvSpPr>
        <p:spPr bwMode="auto">
          <a:xfrm>
            <a:off x="425450" y="714375"/>
            <a:ext cx="8229600" cy="550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eaLnBrk="1" hangingPunct="1">
              <a:spcBef>
                <a:spcPct val="0"/>
              </a:spcBef>
              <a:buFontTx/>
              <a:buNone/>
            </a:pPr>
            <a:endParaRPr lang="el-GR" altLang="el-GR" sz="2400">
              <a:latin typeface="Calibri" panose="020F0502020204030204" pitchFamily="34" charset="0"/>
            </a:endParaRPr>
          </a:p>
        </p:txBody>
      </p:sp>
      <p:sp>
        <p:nvSpPr>
          <p:cNvPr id="121860" name="Rectangle 2"/>
          <p:cNvSpPr txBox="1">
            <a:spLocks noChangeArrowheads="1"/>
          </p:cNvSpPr>
          <p:nvPr/>
        </p:nvSpPr>
        <p:spPr bwMode="auto">
          <a:xfrm>
            <a:off x="0" y="866775"/>
            <a:ext cx="9144000" cy="550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eaLnBrk="1" hangingPunct="1">
              <a:spcBef>
                <a:spcPct val="0"/>
              </a:spcBef>
              <a:buFontTx/>
              <a:buNone/>
            </a:pPr>
            <a:endParaRPr lang="el-GR" altLang="el-GR" sz="2400">
              <a:latin typeface="Calibri" panose="020F0502020204030204" pitchFamily="34" charset="0"/>
            </a:endParaRPr>
          </a:p>
        </p:txBody>
      </p:sp>
      <p:sp>
        <p:nvSpPr>
          <p:cNvPr id="121861" name="Rectangle 2"/>
          <p:cNvSpPr txBox="1">
            <a:spLocks noChangeArrowheads="1"/>
          </p:cNvSpPr>
          <p:nvPr/>
        </p:nvSpPr>
        <p:spPr bwMode="auto">
          <a:xfrm>
            <a:off x="152400" y="1019175"/>
            <a:ext cx="8848725" cy="550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eaLnBrk="1" hangingPunct="1">
              <a:spcBef>
                <a:spcPct val="0"/>
              </a:spcBef>
              <a:buFontTx/>
              <a:buNone/>
            </a:pPr>
            <a:r>
              <a:rPr lang="el-GR" altLang="el-GR" sz="2000">
                <a:latin typeface="Calibri" panose="020F0502020204030204" pitchFamily="34" charset="0"/>
              </a:rPr>
              <a:t>Στον </a:t>
            </a:r>
            <a:r>
              <a:rPr lang="el-GR" altLang="el-GR" sz="2000" b="1">
                <a:latin typeface="Calibri" panose="020F0502020204030204" pitchFamily="34" charset="0"/>
              </a:rPr>
              <a:t>μαγνητικό δίσκο (magnetic disk)</a:t>
            </a:r>
            <a:r>
              <a:rPr lang="el-GR" altLang="el-GR" sz="2000">
                <a:latin typeface="Calibri" panose="020F0502020204030204" pitchFamily="34" charset="0"/>
              </a:rPr>
              <a:t>, η αρχή λειτουργίας είναι παρόμοια με αυτή των μαγνητικών ταινιών. </a:t>
            </a:r>
          </a:p>
          <a:p>
            <a:pPr algn="just" eaLnBrk="1" hangingPunct="1">
              <a:spcBef>
                <a:spcPct val="0"/>
              </a:spcBef>
              <a:buFontTx/>
              <a:buNone/>
            </a:pPr>
            <a:endParaRPr lang="el-GR" altLang="el-GR" sz="2000">
              <a:latin typeface="Calibri" panose="020F0502020204030204" pitchFamily="34" charset="0"/>
            </a:endParaRPr>
          </a:p>
          <a:p>
            <a:pPr algn="just" eaLnBrk="1" hangingPunct="1">
              <a:spcBef>
                <a:spcPct val="0"/>
              </a:spcBef>
              <a:buFontTx/>
              <a:buNone/>
            </a:pPr>
            <a:r>
              <a:rPr lang="el-GR" altLang="el-GR" sz="2000">
                <a:latin typeface="Calibri" panose="020F0502020204030204" pitchFamily="34" charset="0"/>
              </a:rPr>
              <a:t>Τώρα το μαγνητικό υλικό καλύπτει έναν δίσκο. Και η προσπέλαση ενός σημείου της επιφάνειας απαιτεί να περιστραφεί ο δίσκος, αλλά και να μετατοπιστεί η κεφαλή.</a:t>
            </a:r>
          </a:p>
        </p:txBody>
      </p:sp>
      <p:pic>
        <p:nvPicPr>
          <p:cNvPr id="1218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875" y="3000375"/>
            <a:ext cx="4048125" cy="300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6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67175" y="3000375"/>
            <a:ext cx="5076825" cy="300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1"/>
          <p:cNvSpPr txBox="1">
            <a:spLocks noChangeArrowheads="1"/>
          </p:cNvSpPr>
          <p:nvPr/>
        </p:nvSpPr>
        <p:spPr bwMode="auto">
          <a:xfrm>
            <a:off x="0" y="195263"/>
            <a:ext cx="9144000" cy="78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nchor="ctr"/>
          <a:lstStyle>
            <a:lvl1pPr>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3200">
                <a:solidFill>
                  <a:schemeClr val="tx1"/>
                </a:solidFill>
                <a:latin typeface="Times New Roman" panose="02020603050405020304" pitchFamily="18" charset="0"/>
              </a:defRPr>
            </a:lvl1pPr>
            <a:lvl2pPr marL="742950" indent="-28575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800">
                <a:solidFill>
                  <a:schemeClr val="tx1"/>
                </a:solidFill>
                <a:latin typeface="Times New Roman" panose="02020603050405020304" pitchFamily="18" charset="0"/>
              </a:defRPr>
            </a:lvl2pPr>
            <a:lvl3pPr marL="11430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400">
                <a:solidFill>
                  <a:schemeClr val="tx1"/>
                </a:solidFill>
                <a:latin typeface="Times New Roman" panose="02020603050405020304" pitchFamily="18" charset="0"/>
              </a:defRPr>
            </a:lvl3pPr>
            <a:lvl4pPr marL="16002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4pPr>
            <a:lvl5pPr marL="20574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9pPr>
          </a:lstStyle>
          <a:p>
            <a:pPr algn="ctr" eaLnBrk="1" hangingPunct="1">
              <a:lnSpc>
                <a:spcPct val="80000"/>
              </a:lnSpc>
              <a:spcBef>
                <a:spcPct val="0"/>
              </a:spcBef>
              <a:buFontTx/>
              <a:buNone/>
            </a:pPr>
            <a:r>
              <a:rPr lang="el-GR" altLang="el-GR" sz="2800" b="1">
                <a:latin typeface="Calibri" panose="020F0502020204030204" pitchFamily="34" charset="0"/>
              </a:rPr>
              <a:t>Υλικό Υπολογιστή - Δευτερεύουσα Μνήμη</a:t>
            </a:r>
          </a:p>
          <a:p>
            <a:pPr algn="ctr" eaLnBrk="1" hangingPunct="1">
              <a:lnSpc>
                <a:spcPct val="80000"/>
              </a:lnSpc>
              <a:spcBef>
                <a:spcPct val="0"/>
              </a:spcBef>
              <a:buFontTx/>
              <a:buNone/>
            </a:pPr>
            <a:r>
              <a:rPr lang="el-GR" altLang="el-GR" sz="2800" b="1">
                <a:latin typeface="Calibri" panose="020F0502020204030204" pitchFamily="34" charset="0"/>
              </a:rPr>
              <a:t>Οπτικοί Δίσκοι</a:t>
            </a:r>
            <a:endParaRPr lang="en-US" altLang="el-GR" sz="2800" b="1">
              <a:latin typeface="Calibri" panose="020F0502020204030204" pitchFamily="34" charset="0"/>
            </a:endParaRPr>
          </a:p>
        </p:txBody>
      </p:sp>
      <p:sp>
        <p:nvSpPr>
          <p:cNvPr id="123907" name="Rectangle 2"/>
          <p:cNvSpPr txBox="1">
            <a:spLocks noChangeArrowheads="1"/>
          </p:cNvSpPr>
          <p:nvPr/>
        </p:nvSpPr>
        <p:spPr bwMode="auto">
          <a:xfrm>
            <a:off x="425450" y="808038"/>
            <a:ext cx="8229600" cy="550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eaLnBrk="1" hangingPunct="1">
              <a:spcBef>
                <a:spcPct val="0"/>
              </a:spcBef>
              <a:buFontTx/>
              <a:buNone/>
            </a:pPr>
            <a:endParaRPr lang="el-GR" altLang="el-GR" sz="2400">
              <a:latin typeface="Calibri" panose="020F0502020204030204" pitchFamily="34" charset="0"/>
            </a:endParaRPr>
          </a:p>
        </p:txBody>
      </p:sp>
      <p:sp>
        <p:nvSpPr>
          <p:cNvPr id="123908" name="Rectangle 2"/>
          <p:cNvSpPr txBox="1">
            <a:spLocks noChangeArrowheads="1"/>
          </p:cNvSpPr>
          <p:nvPr/>
        </p:nvSpPr>
        <p:spPr bwMode="auto">
          <a:xfrm>
            <a:off x="0" y="866775"/>
            <a:ext cx="9144000" cy="550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eaLnBrk="1" hangingPunct="1">
              <a:spcBef>
                <a:spcPct val="0"/>
              </a:spcBef>
              <a:buFontTx/>
              <a:buNone/>
            </a:pPr>
            <a:endParaRPr lang="el-GR" altLang="el-GR" sz="2400">
              <a:latin typeface="Calibri" panose="020F0502020204030204" pitchFamily="34" charset="0"/>
            </a:endParaRPr>
          </a:p>
        </p:txBody>
      </p:sp>
      <p:sp>
        <p:nvSpPr>
          <p:cNvPr id="123909" name="Rectangle 2"/>
          <p:cNvSpPr txBox="1">
            <a:spLocks noChangeArrowheads="1"/>
          </p:cNvSpPr>
          <p:nvPr/>
        </p:nvSpPr>
        <p:spPr bwMode="auto">
          <a:xfrm>
            <a:off x="152400" y="1019175"/>
            <a:ext cx="8848725" cy="550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eaLnBrk="1" hangingPunct="1">
              <a:spcBef>
                <a:spcPct val="0"/>
              </a:spcBef>
              <a:buFontTx/>
              <a:buNone/>
            </a:pPr>
            <a:r>
              <a:rPr lang="el-GR" altLang="el-GR" sz="2200">
                <a:latin typeface="Calibri" panose="020F0502020204030204" pitchFamily="34" charset="0"/>
              </a:rPr>
              <a:t>To </a:t>
            </a:r>
            <a:r>
              <a:rPr lang="el-GR" altLang="el-GR" sz="2200" b="1">
                <a:latin typeface="Calibri" panose="020F0502020204030204" pitchFamily="34" charset="0"/>
              </a:rPr>
              <a:t>1958</a:t>
            </a:r>
            <a:r>
              <a:rPr lang="el-GR" altLang="el-GR" sz="2200">
                <a:latin typeface="Calibri" panose="020F0502020204030204" pitchFamily="34" charset="0"/>
              </a:rPr>
              <a:t> ανακαλύφθηκε η τεχνολογία του </a:t>
            </a:r>
            <a:r>
              <a:rPr lang="el-GR" altLang="el-GR" sz="2200" b="1">
                <a:latin typeface="Calibri" panose="020F0502020204030204" pitchFamily="34" charset="0"/>
              </a:rPr>
              <a:t>laserdisc</a:t>
            </a:r>
            <a:r>
              <a:rPr lang="el-GR" altLang="el-GR" sz="2200">
                <a:latin typeface="Calibri" panose="020F0502020204030204" pitchFamily="34" charset="0"/>
              </a:rPr>
              <a:t>, ωστόσο πέρασαν αρκετά χρόνια μέχρι την πρώτη παρουσίαση του σε κοινό (</a:t>
            </a:r>
            <a:r>
              <a:rPr lang="el-GR" altLang="el-GR" sz="2200" b="1">
                <a:latin typeface="Calibri" panose="020F0502020204030204" pitchFamily="34" charset="0"/>
              </a:rPr>
              <a:t>1972</a:t>
            </a:r>
            <a:r>
              <a:rPr lang="el-GR" altLang="el-GR" sz="2200">
                <a:latin typeface="Calibri" panose="020F0502020204030204" pitchFamily="34" charset="0"/>
              </a:rPr>
              <a:t>). Το προϊόν ήταν διαθέσιμο στην αγορά το 1978. </a:t>
            </a:r>
          </a:p>
          <a:p>
            <a:pPr algn="just" eaLnBrk="1" hangingPunct="1">
              <a:spcBef>
                <a:spcPct val="0"/>
              </a:spcBef>
              <a:buFontTx/>
              <a:buNone/>
            </a:pPr>
            <a:endParaRPr lang="el-GR" altLang="el-GR" sz="2200">
              <a:latin typeface="Calibri" panose="020F0502020204030204" pitchFamily="34" charset="0"/>
            </a:endParaRPr>
          </a:p>
          <a:p>
            <a:pPr algn="just" eaLnBrk="1" hangingPunct="1">
              <a:spcBef>
                <a:spcPct val="0"/>
              </a:spcBef>
              <a:buFontTx/>
              <a:buNone/>
            </a:pPr>
            <a:r>
              <a:rPr lang="el-GR" altLang="el-GR" sz="2200">
                <a:latin typeface="Calibri" panose="020F0502020204030204" pitchFamily="34" charset="0"/>
              </a:rPr>
              <a:t>Στον οπτικό δίσκο (optical disk) τα μπιτ αναπαριστώνται μέσω των εσοχών και εξοχών της επιφάνειας του δίσκου. Η κεφαλή ανάγνωσης εκπέμπει δέσμη λέιζερ και ανιχνεύει τις διαφορές στην ανακλασμένη ακτίνα. </a:t>
            </a:r>
          </a:p>
        </p:txBody>
      </p:sp>
      <p:pic>
        <p:nvPicPr>
          <p:cNvPr id="1239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8688" y="4143375"/>
            <a:ext cx="2608262" cy="185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91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14750" y="4143375"/>
            <a:ext cx="1873250" cy="185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91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86438" y="4143375"/>
            <a:ext cx="1857375" cy="185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1"/>
          <p:cNvSpPr txBox="1">
            <a:spLocks noChangeArrowheads="1"/>
          </p:cNvSpPr>
          <p:nvPr/>
        </p:nvSpPr>
        <p:spPr bwMode="auto">
          <a:xfrm>
            <a:off x="0" y="0"/>
            <a:ext cx="9144000"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nchor="ctr"/>
          <a:lstStyle>
            <a:lvl1pPr>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3200">
                <a:solidFill>
                  <a:schemeClr val="tx1"/>
                </a:solidFill>
                <a:latin typeface="Times New Roman" panose="02020603050405020304" pitchFamily="18" charset="0"/>
              </a:defRPr>
            </a:lvl1pPr>
            <a:lvl2pPr marL="742950" indent="-28575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800">
                <a:solidFill>
                  <a:schemeClr val="tx1"/>
                </a:solidFill>
                <a:latin typeface="Times New Roman" panose="02020603050405020304" pitchFamily="18" charset="0"/>
              </a:defRPr>
            </a:lvl2pPr>
            <a:lvl3pPr marL="11430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400">
                <a:solidFill>
                  <a:schemeClr val="tx1"/>
                </a:solidFill>
                <a:latin typeface="Times New Roman" panose="02020603050405020304" pitchFamily="18" charset="0"/>
              </a:defRPr>
            </a:lvl3pPr>
            <a:lvl4pPr marL="16002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4pPr>
            <a:lvl5pPr marL="20574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9pPr>
          </a:lstStyle>
          <a:p>
            <a:pPr algn="ctr" eaLnBrk="1" hangingPunct="1">
              <a:spcBef>
                <a:spcPct val="0"/>
              </a:spcBef>
              <a:buFontTx/>
              <a:buNone/>
            </a:pPr>
            <a:r>
              <a:rPr lang="el-GR" altLang="el-GR" sz="3000" b="1">
                <a:latin typeface="Calibri" panose="020F0502020204030204" pitchFamily="34" charset="0"/>
              </a:rPr>
              <a:t>Υλικό Υπολογιστή - Συσκευές Εισόδου</a:t>
            </a:r>
            <a:endParaRPr lang="en-US" altLang="el-GR" sz="3000" b="1">
              <a:latin typeface="Calibri" panose="020F0502020204030204" pitchFamily="34" charset="0"/>
            </a:endParaRPr>
          </a:p>
        </p:txBody>
      </p:sp>
      <p:sp>
        <p:nvSpPr>
          <p:cNvPr id="125955" name="Rectangle 2"/>
          <p:cNvSpPr txBox="1">
            <a:spLocks noChangeArrowheads="1"/>
          </p:cNvSpPr>
          <p:nvPr/>
        </p:nvSpPr>
        <p:spPr bwMode="auto">
          <a:xfrm>
            <a:off x="425450" y="714375"/>
            <a:ext cx="8229600" cy="550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eaLnBrk="1" hangingPunct="1">
              <a:spcBef>
                <a:spcPct val="0"/>
              </a:spcBef>
              <a:buFontTx/>
              <a:buNone/>
            </a:pPr>
            <a:endParaRPr lang="el-GR" altLang="el-GR" sz="2400">
              <a:latin typeface="Calibri" panose="020F0502020204030204" pitchFamily="34" charset="0"/>
            </a:endParaRPr>
          </a:p>
        </p:txBody>
      </p:sp>
      <p:sp>
        <p:nvSpPr>
          <p:cNvPr id="125956" name="Rectangle 2"/>
          <p:cNvSpPr txBox="1">
            <a:spLocks noChangeArrowheads="1"/>
          </p:cNvSpPr>
          <p:nvPr/>
        </p:nvSpPr>
        <p:spPr bwMode="auto">
          <a:xfrm>
            <a:off x="0" y="866775"/>
            <a:ext cx="9144000" cy="550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eaLnBrk="1" hangingPunct="1">
              <a:spcBef>
                <a:spcPct val="0"/>
              </a:spcBef>
              <a:buFontTx/>
              <a:buNone/>
            </a:pPr>
            <a:endParaRPr lang="el-GR" altLang="el-GR" sz="2400">
              <a:latin typeface="Calibri" panose="020F0502020204030204" pitchFamily="34" charset="0"/>
            </a:endParaRPr>
          </a:p>
        </p:txBody>
      </p:sp>
      <p:sp>
        <p:nvSpPr>
          <p:cNvPr id="125957" name="Rectangle 2"/>
          <p:cNvSpPr txBox="1">
            <a:spLocks noChangeArrowheads="1"/>
          </p:cNvSpPr>
          <p:nvPr/>
        </p:nvSpPr>
        <p:spPr bwMode="auto">
          <a:xfrm>
            <a:off x="152400" y="1019175"/>
            <a:ext cx="8848725" cy="550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l-GR" altLang="el-GR" sz="2400">
                <a:latin typeface="Calibri" panose="020F0502020204030204" pitchFamily="34" charset="0"/>
              </a:rPr>
              <a:t>Μία </a:t>
            </a:r>
            <a:r>
              <a:rPr lang="el-GR" altLang="el-GR" sz="2400" b="1">
                <a:latin typeface="Calibri" panose="020F0502020204030204" pitchFamily="34" charset="0"/>
              </a:rPr>
              <a:t>συσκευή εισόδου</a:t>
            </a:r>
            <a:r>
              <a:rPr lang="el-GR" altLang="el-GR" sz="2400">
                <a:latin typeface="Calibri" panose="020F0502020204030204" pitchFamily="34" charset="0"/>
              </a:rPr>
              <a:t> είναι οποιαδήποτε περιφερειακή μονάδα μέσω της οποίας </a:t>
            </a:r>
            <a:r>
              <a:rPr lang="el-GR" altLang="el-GR" sz="2400">
                <a:latin typeface="Calibri" panose="020F0502020204030204" pitchFamily="34" charset="0"/>
                <a:hlinkClick r:id="rId3" tooltip="Δεδομένο"/>
              </a:rPr>
              <a:t>δεδομένα</a:t>
            </a:r>
            <a:r>
              <a:rPr lang="el-GR" altLang="el-GR" sz="2400">
                <a:latin typeface="Calibri" panose="020F0502020204030204" pitchFamily="34" charset="0"/>
              </a:rPr>
              <a:t> και </a:t>
            </a:r>
            <a:r>
              <a:rPr lang="el-GR" altLang="el-GR" sz="2400">
                <a:latin typeface="Calibri" panose="020F0502020204030204" pitchFamily="34" charset="0"/>
                <a:hlinkClick r:id="rId4" tooltip="Πρόγραμμα"/>
              </a:rPr>
              <a:t>προγράμματα</a:t>
            </a:r>
            <a:r>
              <a:rPr lang="el-GR" altLang="el-GR" sz="2400">
                <a:latin typeface="Calibri" panose="020F0502020204030204" pitchFamily="34" charset="0"/>
              </a:rPr>
              <a:t> εισάγονται από τον έξω κόσμο στον </a:t>
            </a:r>
            <a:r>
              <a:rPr lang="el-GR" altLang="el-GR" sz="2400">
                <a:latin typeface="Calibri" panose="020F0502020204030204" pitchFamily="34" charset="0"/>
                <a:hlinkClick r:id="rId5" tooltip="Ηλεκτρονικός υπολογιστής"/>
              </a:rPr>
              <a:t>Η/Υ</a:t>
            </a:r>
            <a:r>
              <a:rPr lang="el-GR" altLang="el-GR" sz="2400">
                <a:latin typeface="Calibri" panose="020F0502020204030204" pitchFamily="34" charset="0"/>
              </a:rPr>
              <a:t>.</a:t>
            </a:r>
          </a:p>
          <a:p>
            <a:pPr eaLnBrk="1" hangingPunct="1">
              <a:spcBef>
                <a:spcPct val="0"/>
              </a:spcBef>
              <a:buFontTx/>
              <a:buNone/>
            </a:pPr>
            <a:endParaRPr lang="el-GR" altLang="el-GR" sz="2400">
              <a:latin typeface="Calibri" panose="020F0502020204030204" pitchFamily="34" charset="0"/>
            </a:endParaRPr>
          </a:p>
          <a:p>
            <a:pPr eaLnBrk="1" hangingPunct="1">
              <a:spcBef>
                <a:spcPct val="0"/>
              </a:spcBef>
              <a:buFontTx/>
              <a:buNone/>
            </a:pPr>
            <a:r>
              <a:rPr lang="el-GR" altLang="el-GR" sz="2400" b="1" u="sng">
                <a:latin typeface="Calibri" panose="020F0502020204030204" pitchFamily="34" charset="0"/>
              </a:rPr>
              <a:t>Συσκευές Εισόδου</a:t>
            </a:r>
            <a:r>
              <a:rPr lang="en-US" altLang="el-GR" sz="2400" b="1" u="sng">
                <a:latin typeface="Calibri" panose="020F0502020204030204" pitchFamily="34" charset="0"/>
              </a:rPr>
              <a:t>:</a:t>
            </a:r>
            <a:endParaRPr lang="el-GR" altLang="el-GR" sz="2400" b="1" u="sng">
              <a:latin typeface="Calibri" panose="020F0502020204030204" pitchFamily="34" charset="0"/>
            </a:endParaRPr>
          </a:p>
          <a:p>
            <a:pPr eaLnBrk="1" hangingPunct="1">
              <a:spcBef>
                <a:spcPct val="0"/>
              </a:spcBef>
              <a:buFontTx/>
              <a:buNone/>
            </a:pPr>
            <a:r>
              <a:rPr lang="el-GR" altLang="el-GR" sz="2400">
                <a:latin typeface="Calibri" panose="020F0502020204030204" pitchFamily="34" charset="0"/>
                <a:hlinkClick r:id="rId6" tooltip="Πληκτρολόγιο"/>
              </a:rPr>
              <a:t>Πληκτρολόγιο</a:t>
            </a:r>
            <a:endParaRPr lang="el-GR" altLang="el-GR" sz="2400">
              <a:latin typeface="Calibri" panose="020F0502020204030204" pitchFamily="34" charset="0"/>
            </a:endParaRPr>
          </a:p>
          <a:p>
            <a:pPr eaLnBrk="1" hangingPunct="1">
              <a:spcBef>
                <a:spcPct val="0"/>
              </a:spcBef>
              <a:buFontTx/>
              <a:buNone/>
            </a:pPr>
            <a:r>
              <a:rPr lang="el-GR" altLang="el-GR" sz="2400">
                <a:latin typeface="Calibri" panose="020F0502020204030204" pitchFamily="34" charset="0"/>
                <a:hlinkClick r:id="rId7" tooltip="Ποντίκι (συσκευή)"/>
              </a:rPr>
              <a:t>Ποντίκι</a:t>
            </a:r>
            <a:endParaRPr lang="el-GR" altLang="el-GR" sz="2400">
              <a:latin typeface="Calibri" panose="020F0502020204030204" pitchFamily="34" charset="0"/>
            </a:endParaRPr>
          </a:p>
          <a:p>
            <a:pPr eaLnBrk="1" hangingPunct="1">
              <a:spcBef>
                <a:spcPct val="0"/>
              </a:spcBef>
              <a:buFontTx/>
              <a:buNone/>
            </a:pPr>
            <a:r>
              <a:rPr lang="el-GR" altLang="el-GR" sz="2400">
                <a:latin typeface="Calibri" panose="020F0502020204030204" pitchFamily="34" charset="0"/>
                <a:hlinkClick r:id="rId8" tooltip="Σαρωτής"/>
              </a:rPr>
              <a:t>Σαρωτής</a:t>
            </a:r>
            <a:r>
              <a:rPr lang="el-GR" altLang="el-GR" sz="2400">
                <a:latin typeface="Calibri" panose="020F0502020204030204" pitchFamily="34" charset="0"/>
              </a:rPr>
              <a:t> (ή αλλιώς σκάνερ)</a:t>
            </a:r>
          </a:p>
          <a:p>
            <a:pPr eaLnBrk="1" hangingPunct="1">
              <a:spcBef>
                <a:spcPct val="0"/>
              </a:spcBef>
              <a:buFontTx/>
              <a:buNone/>
            </a:pPr>
            <a:r>
              <a:rPr lang="el-GR" altLang="el-GR" sz="2400">
                <a:latin typeface="Calibri" panose="020F0502020204030204" pitchFamily="34" charset="0"/>
                <a:hlinkClick r:id="rId9" tooltip="Χειριστήρια παιχνιδιών (δεν έχει γραφτεί ακόμα)"/>
              </a:rPr>
              <a:t>Χειριστήρια παιχνιδιών</a:t>
            </a:r>
            <a:r>
              <a:rPr lang="el-GR" altLang="el-GR" sz="2400">
                <a:latin typeface="Calibri" panose="020F0502020204030204" pitchFamily="34" charset="0"/>
              </a:rPr>
              <a:t> (π.χ. το joystick)</a:t>
            </a:r>
          </a:p>
          <a:p>
            <a:pPr eaLnBrk="1" hangingPunct="1">
              <a:spcBef>
                <a:spcPct val="0"/>
              </a:spcBef>
              <a:buFontTx/>
              <a:buNone/>
            </a:pPr>
            <a:r>
              <a:rPr lang="el-GR" altLang="el-GR" sz="2400">
                <a:latin typeface="Calibri" panose="020F0502020204030204" pitchFamily="34" charset="0"/>
                <a:hlinkClick r:id="rId10" tooltip="Μικρόφωνο (δεν έχει γραφτεί ακόμα)"/>
              </a:rPr>
              <a:t>Μικρόφωνο</a:t>
            </a:r>
            <a:endParaRPr lang="el-GR" altLang="el-GR" sz="2400">
              <a:latin typeface="Calibri" panose="020F0502020204030204" pitchFamily="34" charset="0"/>
            </a:endParaRPr>
          </a:p>
          <a:p>
            <a:pPr eaLnBrk="1" hangingPunct="1">
              <a:spcBef>
                <a:spcPct val="0"/>
              </a:spcBef>
              <a:buFontTx/>
              <a:buNone/>
            </a:pPr>
            <a:r>
              <a:rPr lang="el-GR" altLang="el-GR" sz="2400">
                <a:latin typeface="Calibri" panose="020F0502020204030204" pitchFamily="34" charset="0"/>
                <a:hlinkClick r:id="rId11" tooltip="Ιχνόσφαιρα (δεν έχει γραφτεί ακόμα)"/>
              </a:rPr>
              <a:t>Ιχνόσφαιρα</a:t>
            </a:r>
            <a:r>
              <a:rPr lang="el-GR" altLang="el-GR" sz="2400">
                <a:latin typeface="Calibri" panose="020F0502020204030204" pitchFamily="34" charset="0"/>
              </a:rPr>
              <a:t> (trackball)</a:t>
            </a:r>
          </a:p>
          <a:p>
            <a:pPr eaLnBrk="1" hangingPunct="1">
              <a:spcBef>
                <a:spcPct val="0"/>
              </a:spcBef>
              <a:buFontTx/>
              <a:buNone/>
            </a:pPr>
            <a:r>
              <a:rPr lang="el-GR" altLang="el-GR" sz="2400">
                <a:latin typeface="Calibri" panose="020F0502020204030204" pitchFamily="34" charset="0"/>
                <a:hlinkClick r:id="rId12" tooltip="Ψηφιακή κάμερα (δεν έχει γραφτεί ακόμα)"/>
              </a:rPr>
              <a:t>Ψηφιακή κάμερα</a:t>
            </a:r>
            <a:r>
              <a:rPr lang="el-GR" altLang="el-GR" sz="2400">
                <a:latin typeface="Calibri" panose="020F0502020204030204" pitchFamily="34" charset="0"/>
              </a:rPr>
              <a:t>, </a:t>
            </a:r>
            <a:r>
              <a:rPr lang="el-GR" altLang="el-GR" sz="2400">
                <a:latin typeface="Calibri" panose="020F0502020204030204" pitchFamily="34" charset="0"/>
                <a:hlinkClick r:id="rId13" tooltip="Webcam (δεν έχει γραφτεί ακόμα)"/>
              </a:rPr>
              <a:t>Webcam</a:t>
            </a:r>
            <a:endParaRPr lang="el-GR" altLang="el-GR" sz="2400">
              <a:latin typeface="Calibri" panose="020F0502020204030204" pitchFamily="34" charset="0"/>
            </a:endParaRPr>
          </a:p>
          <a:p>
            <a:pPr eaLnBrk="1" hangingPunct="1">
              <a:spcBef>
                <a:spcPct val="0"/>
              </a:spcBef>
              <a:buFontTx/>
              <a:buNone/>
            </a:pPr>
            <a:r>
              <a:rPr lang="el-GR" altLang="el-GR" sz="2400">
                <a:latin typeface="Calibri" panose="020F0502020204030204" pitchFamily="34" charset="0"/>
                <a:hlinkClick r:id="rId14" tooltip="Φωτογραφίδα (δεν έχει γραφτεί ακόμα)"/>
              </a:rPr>
              <a:t>Φωτογραφίδα</a:t>
            </a:r>
            <a:r>
              <a:rPr lang="el-GR" altLang="el-GR" sz="2400">
                <a:latin typeface="Calibri" panose="020F0502020204030204" pitchFamily="34" charset="0"/>
              </a:rPr>
              <a:t> (light pen)</a:t>
            </a:r>
          </a:p>
          <a:p>
            <a:pPr algn="just" eaLnBrk="1" hangingPunct="1">
              <a:spcBef>
                <a:spcPct val="0"/>
              </a:spcBef>
              <a:buFontTx/>
              <a:buNone/>
            </a:pPr>
            <a:endParaRPr lang="el-GR" altLang="el-GR" sz="2400">
              <a:latin typeface="Calibri" panose="020F0502020204030204" pitchFamily="34" charset="0"/>
            </a:endParaRPr>
          </a:p>
        </p:txBody>
      </p:sp>
      <p:pic>
        <p:nvPicPr>
          <p:cNvPr id="125958" name="Picture 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42875" y="928688"/>
            <a:ext cx="8929688" cy="519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1" y="2204863"/>
            <a:ext cx="8094997" cy="2092817"/>
          </a:xfrm>
        </p:spPr>
        <p:txBody>
          <a:bodyPr/>
          <a:lstStyle/>
          <a:p>
            <a:r>
              <a:rPr lang="el-GR" dirty="0" smtClean="0"/>
              <a:t>Οργάνωση και λειτουργία του Η/Υ</a:t>
            </a:r>
            <a:endParaRPr lang="en-GB" dirty="0"/>
          </a:p>
        </p:txBody>
      </p:sp>
    </p:spTree>
    <p:extLst>
      <p:ext uri="{BB962C8B-B14F-4D97-AF65-F5344CB8AC3E}">
        <p14:creationId xmlns:p14="http://schemas.microsoft.com/office/powerpoint/2010/main" val="783600854"/>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1"/>
          <p:cNvSpPr txBox="1">
            <a:spLocks noChangeArrowheads="1"/>
          </p:cNvSpPr>
          <p:nvPr/>
        </p:nvSpPr>
        <p:spPr bwMode="auto">
          <a:xfrm>
            <a:off x="0" y="0"/>
            <a:ext cx="9144000"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nchor="ctr"/>
          <a:lstStyle>
            <a:lvl1pPr>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3200">
                <a:solidFill>
                  <a:schemeClr val="tx1"/>
                </a:solidFill>
                <a:latin typeface="Times New Roman" panose="02020603050405020304" pitchFamily="18" charset="0"/>
              </a:defRPr>
            </a:lvl1pPr>
            <a:lvl2pPr marL="742950" indent="-28575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800">
                <a:solidFill>
                  <a:schemeClr val="tx1"/>
                </a:solidFill>
                <a:latin typeface="Times New Roman" panose="02020603050405020304" pitchFamily="18" charset="0"/>
              </a:defRPr>
            </a:lvl2pPr>
            <a:lvl3pPr marL="11430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400">
                <a:solidFill>
                  <a:schemeClr val="tx1"/>
                </a:solidFill>
                <a:latin typeface="Times New Roman" panose="02020603050405020304" pitchFamily="18" charset="0"/>
              </a:defRPr>
            </a:lvl3pPr>
            <a:lvl4pPr marL="16002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4pPr>
            <a:lvl5pPr marL="20574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9pPr>
          </a:lstStyle>
          <a:p>
            <a:pPr algn="ctr" eaLnBrk="1" hangingPunct="1">
              <a:spcBef>
                <a:spcPct val="0"/>
              </a:spcBef>
              <a:buFontTx/>
              <a:buNone/>
            </a:pPr>
            <a:r>
              <a:rPr lang="el-GR" altLang="el-GR" sz="3000" b="1">
                <a:latin typeface="Calibri" panose="020F0502020204030204" pitchFamily="34" charset="0"/>
              </a:rPr>
              <a:t>Υλικό Υπολογιστή - Συσκευές Εξόδου</a:t>
            </a:r>
            <a:endParaRPr lang="en-US" altLang="el-GR" sz="3000" b="1">
              <a:latin typeface="Calibri" panose="020F0502020204030204" pitchFamily="34" charset="0"/>
            </a:endParaRPr>
          </a:p>
        </p:txBody>
      </p:sp>
      <p:sp>
        <p:nvSpPr>
          <p:cNvPr id="128003" name="Rectangle 2"/>
          <p:cNvSpPr txBox="1">
            <a:spLocks noChangeArrowheads="1"/>
          </p:cNvSpPr>
          <p:nvPr/>
        </p:nvSpPr>
        <p:spPr bwMode="auto">
          <a:xfrm>
            <a:off x="425450" y="714375"/>
            <a:ext cx="8229600" cy="550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eaLnBrk="1" hangingPunct="1">
              <a:spcBef>
                <a:spcPct val="0"/>
              </a:spcBef>
              <a:buFontTx/>
              <a:buNone/>
            </a:pPr>
            <a:endParaRPr lang="el-GR" altLang="el-GR" sz="2400">
              <a:latin typeface="Calibri" panose="020F0502020204030204" pitchFamily="34" charset="0"/>
            </a:endParaRPr>
          </a:p>
        </p:txBody>
      </p:sp>
      <p:sp>
        <p:nvSpPr>
          <p:cNvPr id="128004" name="Rectangle 2"/>
          <p:cNvSpPr txBox="1">
            <a:spLocks noChangeArrowheads="1"/>
          </p:cNvSpPr>
          <p:nvPr/>
        </p:nvSpPr>
        <p:spPr bwMode="auto">
          <a:xfrm>
            <a:off x="0" y="866775"/>
            <a:ext cx="9144000" cy="550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eaLnBrk="1" hangingPunct="1">
              <a:spcBef>
                <a:spcPct val="0"/>
              </a:spcBef>
              <a:buFontTx/>
              <a:buNone/>
            </a:pPr>
            <a:endParaRPr lang="el-GR" altLang="el-GR" sz="2400">
              <a:latin typeface="Calibri" panose="020F0502020204030204" pitchFamily="34" charset="0"/>
            </a:endParaRPr>
          </a:p>
        </p:txBody>
      </p:sp>
      <p:sp>
        <p:nvSpPr>
          <p:cNvPr id="128005" name="Rectangle 2"/>
          <p:cNvSpPr txBox="1">
            <a:spLocks noChangeArrowheads="1"/>
          </p:cNvSpPr>
          <p:nvPr/>
        </p:nvSpPr>
        <p:spPr bwMode="auto">
          <a:xfrm>
            <a:off x="152400" y="1019175"/>
            <a:ext cx="8848725" cy="550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eaLnBrk="1" hangingPunct="1">
              <a:spcBef>
                <a:spcPct val="0"/>
              </a:spcBef>
              <a:buFontTx/>
              <a:buNone/>
            </a:pPr>
            <a:r>
              <a:rPr lang="el-GR" altLang="el-GR" sz="2400">
                <a:latin typeface="Calibri" panose="020F0502020204030204" pitchFamily="34" charset="0"/>
              </a:rPr>
              <a:t>Ένα οπτικό ποντίκι χρησιμοποιεί μια </a:t>
            </a:r>
            <a:r>
              <a:rPr lang="el-GR" altLang="el-GR" sz="2400">
                <a:latin typeface="Calibri" panose="020F0502020204030204" pitchFamily="34" charset="0"/>
                <a:hlinkClick r:id="rId3" tooltip="Δίοδος Εκπομπής Φωτός"/>
              </a:rPr>
              <a:t>δίοδο εκπομπής φωτός</a:t>
            </a:r>
            <a:r>
              <a:rPr lang="el-GR" altLang="el-GR" sz="2400">
                <a:latin typeface="Calibri" panose="020F0502020204030204" pitchFamily="34" charset="0"/>
              </a:rPr>
              <a:t> και </a:t>
            </a:r>
            <a:r>
              <a:rPr lang="el-GR" altLang="el-GR" sz="2400">
                <a:latin typeface="Calibri" panose="020F0502020204030204" pitchFamily="34" charset="0"/>
                <a:hlinkClick r:id="rId4" tooltip="Φωτοδίοδος (δεν έχει γραφτεί ακόμα)"/>
              </a:rPr>
              <a:t>φωτοδίοδο</a:t>
            </a:r>
            <a:r>
              <a:rPr lang="el-GR" altLang="el-GR" sz="2400">
                <a:latin typeface="Calibri" panose="020F0502020204030204" pitchFamily="34" charset="0"/>
              </a:rPr>
              <a:t> για την ανίχνευση της κυκλοφορίας σε σχέση με την υποκείμενη επιφάνεια, αντί να μετακινούνται ορισμένα από τα τμήματά της - όπως και σε μηχανικό ποντίκι.</a:t>
            </a:r>
          </a:p>
          <a:p>
            <a:pPr algn="just" eaLnBrk="1" hangingPunct="1">
              <a:spcBef>
                <a:spcPct val="0"/>
              </a:spcBef>
              <a:buFontTx/>
              <a:buNone/>
            </a:pPr>
            <a:endParaRPr lang="el-GR" altLang="el-GR" sz="2400">
              <a:latin typeface="Calibri" panose="020F0502020204030204" pitchFamily="34" charset="0"/>
            </a:endParaRPr>
          </a:p>
          <a:p>
            <a:pPr algn="just" eaLnBrk="1" hangingPunct="1">
              <a:spcBef>
                <a:spcPct val="0"/>
              </a:spcBef>
              <a:buFontTx/>
              <a:buNone/>
            </a:pPr>
            <a:r>
              <a:rPr lang="el-GR" altLang="el-GR" sz="2400">
                <a:latin typeface="Calibri" panose="020F0502020204030204" pitchFamily="34" charset="0"/>
              </a:rPr>
              <a:t>Το ποντίκι laser χρησιμοποιεί μια </a:t>
            </a:r>
            <a:r>
              <a:rPr lang="el-GR" altLang="el-GR" sz="2400">
                <a:latin typeface="Calibri" panose="020F0502020204030204" pitchFamily="34" charset="0"/>
                <a:hlinkClick r:id="rId5" tooltip="Υπέρυθρη Ακτινοβολία (δεν έχει γραφτεί ακόμα)"/>
              </a:rPr>
              <a:t>υπέρυθρη</a:t>
            </a:r>
            <a:r>
              <a:rPr lang="el-GR" altLang="el-GR" sz="2400">
                <a:latin typeface="Calibri" panose="020F0502020204030204" pitchFamily="34" charset="0"/>
              </a:rPr>
              <a:t> </a:t>
            </a:r>
            <a:r>
              <a:rPr lang="el-GR" altLang="el-GR" sz="2400">
                <a:latin typeface="Calibri" panose="020F0502020204030204" pitchFamily="34" charset="0"/>
                <a:hlinkClick r:id="rId6" tooltip="Λέιζερ"/>
              </a:rPr>
              <a:t>δίοδο λέιζερ</a:t>
            </a:r>
            <a:r>
              <a:rPr lang="el-GR" altLang="el-GR" sz="2400">
                <a:latin typeface="Calibri" panose="020F0502020204030204" pitchFamily="34" charset="0"/>
              </a:rPr>
              <a:t>, αντί για μια LED για να φωτίζει την επιφάνεια κάτω από τους αισθητήρες.</a:t>
            </a:r>
          </a:p>
        </p:txBody>
      </p:sp>
      <p:pic>
        <p:nvPicPr>
          <p:cNvPr id="128006"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935038"/>
            <a:ext cx="9144000" cy="5170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8"/>
          <p:cNvSpPr>
            <a:spLocks noChangeArrowheads="1"/>
          </p:cNvSpPr>
          <p:nvPr/>
        </p:nvSpPr>
        <p:spPr bwMode="auto">
          <a:xfrm>
            <a:off x="3173413" y="1160463"/>
            <a:ext cx="3429000" cy="3917950"/>
          </a:xfrm>
          <a:prstGeom prst="rect">
            <a:avLst/>
          </a:prstGeom>
          <a:solidFill>
            <a:srgbClr val="1A85D6"/>
          </a:solidFill>
          <a:ln>
            <a:noFill/>
          </a:ln>
          <a:effectLst>
            <a:outerShdw dist="107763" dir="18900000" algn="ctr" rotWithShape="0">
              <a:srgbClr val="808080"/>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n-US" altLang="en-US" sz="2400"/>
          </a:p>
        </p:txBody>
      </p:sp>
      <p:pic>
        <p:nvPicPr>
          <p:cNvPr id="27651" name="Picture 3" descr="fig1_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1219200"/>
            <a:ext cx="31369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Rectangle 4"/>
          <p:cNvSpPr>
            <a:spLocks noChangeArrowheads="1"/>
          </p:cNvSpPr>
          <p:nvPr/>
        </p:nvSpPr>
        <p:spPr bwMode="auto">
          <a:xfrm>
            <a:off x="0" y="227013"/>
            <a:ext cx="9144000" cy="769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ts val="1200"/>
              </a:spcBef>
              <a:spcAft>
                <a:spcPts val="300"/>
              </a:spcAft>
              <a:defRPr/>
            </a:pPr>
            <a:r>
              <a:rPr lang="el-GR" altLang="en-US" sz="4400" dirty="0">
                <a:solidFill>
                  <a:schemeClr val="tx2"/>
                </a:solidFill>
                <a:latin typeface="+mj-lt"/>
                <a:ea typeface="+mj-ea"/>
                <a:cs typeface="+mj-cs"/>
              </a:rPr>
              <a:t>Το εσωτερικό της μηχανής – η </a:t>
            </a:r>
            <a:r>
              <a:rPr lang="en-US" altLang="en-US" sz="4400" dirty="0">
                <a:solidFill>
                  <a:schemeClr val="tx2"/>
                </a:solidFill>
                <a:latin typeface="+mj-lt"/>
                <a:ea typeface="+mj-ea"/>
                <a:cs typeface="+mj-cs"/>
              </a:rPr>
              <a:t>CPU</a:t>
            </a:r>
          </a:p>
        </p:txBody>
      </p:sp>
      <p:sp>
        <p:nvSpPr>
          <p:cNvPr id="27653" name="Rectangle 5"/>
          <p:cNvSpPr>
            <a:spLocks noChangeArrowheads="1"/>
          </p:cNvSpPr>
          <p:nvPr/>
        </p:nvSpPr>
        <p:spPr bwMode="auto">
          <a:xfrm>
            <a:off x="-279400" y="990600"/>
            <a:ext cx="3581400" cy="3786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1">
              <a:spcBef>
                <a:spcPct val="50000"/>
              </a:spcBef>
              <a:spcAft>
                <a:spcPts val="300"/>
              </a:spcAft>
              <a:defRPr/>
            </a:pPr>
            <a:r>
              <a:rPr lang="el-GR" altLang="en-US" dirty="0">
                <a:solidFill>
                  <a:schemeClr val="accent4">
                    <a:lumMod val="65000"/>
                    <a:lumOff val="35000"/>
                  </a:schemeClr>
                </a:solidFill>
              </a:rPr>
              <a:t>Η διαδικασία μετατροπής ακατέργαστων δεδομένων σε πληροφορία λέγεται </a:t>
            </a:r>
            <a:r>
              <a:rPr lang="el-GR" altLang="en-US" i="1" dirty="0">
                <a:solidFill>
                  <a:srgbClr val="FF0000"/>
                </a:solidFill>
              </a:rPr>
              <a:t>επεξεργασία</a:t>
            </a:r>
            <a:r>
              <a:rPr lang="el-GR" altLang="en-US" dirty="0">
                <a:solidFill>
                  <a:schemeClr val="accent4">
                    <a:lumMod val="65000"/>
                    <a:lumOff val="35000"/>
                  </a:schemeClr>
                </a:solidFill>
              </a:rPr>
              <a:t> (</a:t>
            </a:r>
            <a:r>
              <a:rPr lang="en-US" altLang="en-US" dirty="0">
                <a:solidFill>
                  <a:schemeClr val="accent4">
                    <a:lumMod val="65000"/>
                    <a:lumOff val="35000"/>
                  </a:schemeClr>
                </a:solidFill>
              </a:rPr>
              <a:t>processing</a:t>
            </a:r>
            <a:r>
              <a:rPr lang="el-GR" altLang="en-US" dirty="0">
                <a:solidFill>
                  <a:schemeClr val="accent4">
                    <a:lumMod val="65000"/>
                    <a:lumOff val="35000"/>
                  </a:schemeClr>
                </a:solidFill>
              </a:rPr>
              <a:t>)</a:t>
            </a:r>
            <a:r>
              <a:rPr lang="en-US" altLang="en-US" dirty="0">
                <a:solidFill>
                  <a:schemeClr val="accent4">
                    <a:lumMod val="65000"/>
                    <a:lumOff val="35000"/>
                  </a:schemeClr>
                </a:solidFill>
              </a:rPr>
              <a:t>. </a:t>
            </a:r>
            <a:r>
              <a:rPr lang="el-GR" altLang="en-US" dirty="0">
                <a:solidFill>
                  <a:schemeClr val="accent4">
                    <a:lumMod val="65000"/>
                    <a:lumOff val="35000"/>
                  </a:schemeClr>
                </a:solidFill>
              </a:rPr>
              <a:t>Η λειτουργία αυτή μοιράζεται μεταξύ  </a:t>
            </a:r>
            <a:r>
              <a:rPr lang="en-US" altLang="en-US" dirty="0">
                <a:solidFill>
                  <a:schemeClr val="accent4">
                    <a:lumMod val="65000"/>
                    <a:lumOff val="35000"/>
                  </a:schemeClr>
                </a:solidFill>
              </a:rPr>
              <a:t>CPU </a:t>
            </a:r>
            <a:r>
              <a:rPr lang="el-GR" altLang="en-US" dirty="0">
                <a:solidFill>
                  <a:schemeClr val="accent4">
                    <a:lumMod val="65000"/>
                    <a:lumOff val="35000"/>
                  </a:schemeClr>
                </a:solidFill>
              </a:rPr>
              <a:t>και μνήμης</a:t>
            </a:r>
            <a:endParaRPr lang="en-US" altLang="en-US" dirty="0">
              <a:solidFill>
                <a:schemeClr val="accent4">
                  <a:lumMod val="65000"/>
                  <a:lumOff val="35000"/>
                </a:schemeClr>
              </a:solidFill>
            </a:endParaRPr>
          </a:p>
        </p:txBody>
      </p:sp>
      <p:sp>
        <p:nvSpPr>
          <p:cNvPr id="27654" name="Rectangle 6"/>
          <p:cNvSpPr>
            <a:spLocks noChangeArrowheads="1"/>
          </p:cNvSpPr>
          <p:nvPr/>
        </p:nvSpPr>
        <p:spPr bwMode="auto">
          <a:xfrm>
            <a:off x="6400800" y="990600"/>
            <a:ext cx="2590800" cy="304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20000"/>
              </a:spcBef>
              <a:buChar char="•"/>
              <a:defRPr sz="3200">
                <a:solidFill>
                  <a:schemeClr val="tx1"/>
                </a:solidFill>
                <a:latin typeface="Times New Roman" panose="02020603050405020304" pitchFamily="18" charset="0"/>
              </a:defRPr>
            </a:lvl1pPr>
            <a:lvl2pPr>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lvl="1">
              <a:spcBef>
                <a:spcPct val="50000"/>
              </a:spcBef>
              <a:spcAft>
                <a:spcPts val="300"/>
              </a:spcAft>
              <a:buFontTx/>
              <a:buNone/>
            </a:pPr>
            <a:r>
              <a:rPr lang="el-GR" altLang="en-US" sz="2400"/>
              <a:t>Η </a:t>
            </a:r>
            <a:r>
              <a:rPr lang="en-US" altLang="en-US" sz="2400"/>
              <a:t>CPU</a:t>
            </a:r>
            <a:r>
              <a:rPr lang="el-GR" altLang="en-US" sz="2400"/>
              <a:t> διαχειρίζεται όλες τις συσκευές,  εκτελεί τα προγράμματα, επεξεργάζεται τα δεδομένα</a:t>
            </a:r>
            <a:r>
              <a:rPr lang="en-US" altLang="en-US" sz="2400"/>
              <a:t>.</a:t>
            </a:r>
          </a:p>
        </p:txBody>
      </p:sp>
      <p:sp>
        <p:nvSpPr>
          <p:cNvPr id="27655" name="Rectangle 7"/>
          <p:cNvSpPr>
            <a:spLocks noChangeArrowheads="1"/>
          </p:cNvSpPr>
          <p:nvPr/>
        </p:nvSpPr>
        <p:spPr bwMode="auto">
          <a:xfrm>
            <a:off x="838200" y="5310188"/>
            <a:ext cx="7466013" cy="830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20000"/>
              </a:spcBef>
              <a:buChar char="•"/>
              <a:defRPr sz="3200">
                <a:solidFill>
                  <a:schemeClr val="tx1"/>
                </a:solidFill>
                <a:latin typeface="Times New Roman" panose="02020603050405020304" pitchFamily="18" charset="0"/>
              </a:defRPr>
            </a:lvl1pPr>
            <a:lvl2pPr>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lvl="1">
              <a:spcBef>
                <a:spcPct val="50000"/>
              </a:spcBef>
              <a:spcAft>
                <a:spcPts val="300"/>
              </a:spcAft>
              <a:buFontTx/>
              <a:buNone/>
            </a:pPr>
            <a:r>
              <a:rPr lang="el-GR" altLang="en-US" sz="2400">
                <a:solidFill>
                  <a:schemeClr val="accent2"/>
                </a:solidFill>
              </a:rPr>
              <a:t>Η </a:t>
            </a:r>
            <a:r>
              <a:rPr lang="en-US" altLang="en-US" sz="2400">
                <a:solidFill>
                  <a:schemeClr val="accent2"/>
                </a:solidFill>
              </a:rPr>
              <a:t>CPU </a:t>
            </a:r>
            <a:r>
              <a:rPr lang="el-GR" altLang="en-US" sz="2400">
                <a:solidFill>
                  <a:schemeClr val="accent2"/>
                </a:solidFill>
              </a:rPr>
              <a:t>αποτελείται από </a:t>
            </a:r>
            <a:r>
              <a:rPr lang="en-US" altLang="en-US" sz="2400">
                <a:solidFill>
                  <a:schemeClr val="accent2"/>
                </a:solidFill>
              </a:rPr>
              <a:t>chips </a:t>
            </a:r>
            <a:r>
              <a:rPr lang="el-GR" altLang="en-US" sz="2400">
                <a:solidFill>
                  <a:schemeClr val="accent2"/>
                </a:solidFill>
              </a:rPr>
              <a:t>τοποθετημένα στην </a:t>
            </a:r>
            <a:r>
              <a:rPr lang="el-GR" altLang="en-US" sz="2400" i="1">
                <a:solidFill>
                  <a:srgbClr val="FF0000"/>
                </a:solidFill>
              </a:rPr>
              <a:t>μητρική πλακέτα </a:t>
            </a:r>
            <a:r>
              <a:rPr lang="en-US" altLang="en-US" sz="2400">
                <a:solidFill>
                  <a:schemeClr val="accent2"/>
                </a:solidFill>
              </a:rPr>
              <a:t>(motherboard).</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8" fill="hold" grpId="0" nodeType="clickEffect">
                                  <p:stCondLst>
                                    <p:cond delay="0"/>
                                  </p:stCondLst>
                                  <p:childTnLst>
                                    <p:set>
                                      <p:cBhvr>
                                        <p:cTn id="6" dur="1" fill="hold">
                                          <p:stCondLst>
                                            <p:cond delay="0"/>
                                          </p:stCondLst>
                                        </p:cTn>
                                        <p:tgtEl>
                                          <p:spTgt spid="27653"/>
                                        </p:tgtEl>
                                        <p:attrNameLst>
                                          <p:attrName>style.visibility</p:attrName>
                                        </p:attrNameLst>
                                      </p:cBhvr>
                                      <p:to>
                                        <p:strVal val="visible"/>
                                      </p:to>
                                    </p:set>
                                    <p:anim calcmode="lin" valueType="num">
                                      <p:cBhvr>
                                        <p:cTn id="7" dur="500" fill="hold"/>
                                        <p:tgtEl>
                                          <p:spTgt spid="27653"/>
                                        </p:tgtEl>
                                        <p:attrNameLst>
                                          <p:attrName>ppt_x</p:attrName>
                                        </p:attrNameLst>
                                      </p:cBhvr>
                                      <p:tavLst>
                                        <p:tav tm="0">
                                          <p:val>
                                            <p:strVal val="#ppt_x-#ppt_w/2"/>
                                          </p:val>
                                        </p:tav>
                                        <p:tav tm="100000">
                                          <p:val>
                                            <p:strVal val="#ppt_x"/>
                                          </p:val>
                                        </p:tav>
                                      </p:tavLst>
                                    </p:anim>
                                    <p:anim calcmode="lin" valueType="num">
                                      <p:cBhvr>
                                        <p:cTn id="8" dur="500" fill="hold"/>
                                        <p:tgtEl>
                                          <p:spTgt spid="27653"/>
                                        </p:tgtEl>
                                        <p:attrNameLst>
                                          <p:attrName>ppt_y</p:attrName>
                                        </p:attrNameLst>
                                      </p:cBhvr>
                                      <p:tavLst>
                                        <p:tav tm="0">
                                          <p:val>
                                            <p:strVal val="#ppt_y"/>
                                          </p:val>
                                        </p:tav>
                                        <p:tav tm="100000">
                                          <p:val>
                                            <p:strVal val="#ppt_y"/>
                                          </p:val>
                                        </p:tav>
                                      </p:tavLst>
                                    </p:anim>
                                    <p:anim calcmode="lin" valueType="num">
                                      <p:cBhvr>
                                        <p:cTn id="9" dur="500" fill="hold"/>
                                        <p:tgtEl>
                                          <p:spTgt spid="27653"/>
                                        </p:tgtEl>
                                        <p:attrNameLst>
                                          <p:attrName>ppt_w</p:attrName>
                                        </p:attrNameLst>
                                      </p:cBhvr>
                                      <p:tavLst>
                                        <p:tav tm="0">
                                          <p:val>
                                            <p:fltVal val="0"/>
                                          </p:val>
                                        </p:tav>
                                        <p:tav tm="100000">
                                          <p:val>
                                            <p:strVal val="#ppt_w"/>
                                          </p:val>
                                        </p:tav>
                                      </p:tavLst>
                                    </p:anim>
                                    <p:anim calcmode="lin" valueType="num">
                                      <p:cBhvr>
                                        <p:cTn id="10" dur="500" fill="hold"/>
                                        <p:tgtEl>
                                          <p:spTgt spid="27653"/>
                                        </p:tgtEl>
                                        <p:attrNameLst>
                                          <p:attrName>ppt_h</p:attrName>
                                        </p:attrNameLst>
                                      </p:cBhvr>
                                      <p:tavLst>
                                        <p:tav tm="0">
                                          <p:val>
                                            <p:strVal val="#ppt_h"/>
                                          </p:val>
                                        </p:tav>
                                        <p:tav tm="100000">
                                          <p:val>
                                            <p:strVal val="#ppt_h"/>
                                          </p:val>
                                        </p:tav>
                                      </p:tavLst>
                                    </p:anim>
                                  </p:childTnLst>
                                </p:cTn>
                              </p:par>
                            </p:childTnLst>
                          </p:cTn>
                        </p:par>
                        <p:par>
                          <p:cTn id="11" fill="hold" nodeType="afterGroup">
                            <p:stCondLst>
                              <p:cond delay="500"/>
                            </p:stCondLst>
                            <p:childTnLst>
                              <p:par>
                                <p:cTn id="12" presetID="17" presetClass="entr" presetSubtype="2" fill="hold" grpId="0" nodeType="afterEffect">
                                  <p:stCondLst>
                                    <p:cond delay="1000"/>
                                  </p:stCondLst>
                                  <p:childTnLst>
                                    <p:set>
                                      <p:cBhvr>
                                        <p:cTn id="13" dur="1" fill="hold">
                                          <p:stCondLst>
                                            <p:cond delay="0"/>
                                          </p:stCondLst>
                                        </p:cTn>
                                        <p:tgtEl>
                                          <p:spTgt spid="27654"/>
                                        </p:tgtEl>
                                        <p:attrNameLst>
                                          <p:attrName>style.visibility</p:attrName>
                                        </p:attrNameLst>
                                      </p:cBhvr>
                                      <p:to>
                                        <p:strVal val="visible"/>
                                      </p:to>
                                    </p:set>
                                    <p:anim calcmode="lin" valueType="num">
                                      <p:cBhvr>
                                        <p:cTn id="14" dur="500" fill="hold"/>
                                        <p:tgtEl>
                                          <p:spTgt spid="27654"/>
                                        </p:tgtEl>
                                        <p:attrNameLst>
                                          <p:attrName>ppt_x</p:attrName>
                                        </p:attrNameLst>
                                      </p:cBhvr>
                                      <p:tavLst>
                                        <p:tav tm="0">
                                          <p:val>
                                            <p:strVal val="#ppt_x+#ppt_w/2"/>
                                          </p:val>
                                        </p:tav>
                                        <p:tav tm="100000">
                                          <p:val>
                                            <p:strVal val="#ppt_x"/>
                                          </p:val>
                                        </p:tav>
                                      </p:tavLst>
                                    </p:anim>
                                    <p:anim calcmode="lin" valueType="num">
                                      <p:cBhvr>
                                        <p:cTn id="15" dur="500" fill="hold"/>
                                        <p:tgtEl>
                                          <p:spTgt spid="27654"/>
                                        </p:tgtEl>
                                        <p:attrNameLst>
                                          <p:attrName>ppt_y</p:attrName>
                                        </p:attrNameLst>
                                      </p:cBhvr>
                                      <p:tavLst>
                                        <p:tav tm="0">
                                          <p:val>
                                            <p:strVal val="#ppt_y"/>
                                          </p:val>
                                        </p:tav>
                                        <p:tav tm="100000">
                                          <p:val>
                                            <p:strVal val="#ppt_y"/>
                                          </p:val>
                                        </p:tav>
                                      </p:tavLst>
                                    </p:anim>
                                    <p:anim calcmode="lin" valueType="num">
                                      <p:cBhvr>
                                        <p:cTn id="16" dur="500" fill="hold"/>
                                        <p:tgtEl>
                                          <p:spTgt spid="27654"/>
                                        </p:tgtEl>
                                        <p:attrNameLst>
                                          <p:attrName>ppt_w</p:attrName>
                                        </p:attrNameLst>
                                      </p:cBhvr>
                                      <p:tavLst>
                                        <p:tav tm="0">
                                          <p:val>
                                            <p:fltVal val="0"/>
                                          </p:val>
                                        </p:tav>
                                        <p:tav tm="100000">
                                          <p:val>
                                            <p:strVal val="#ppt_w"/>
                                          </p:val>
                                        </p:tav>
                                      </p:tavLst>
                                    </p:anim>
                                    <p:anim calcmode="lin" valueType="num">
                                      <p:cBhvr>
                                        <p:cTn id="17" dur="500" fill="hold"/>
                                        <p:tgtEl>
                                          <p:spTgt spid="27654"/>
                                        </p:tgtEl>
                                        <p:attrNameLst>
                                          <p:attrName>ppt_h</p:attrName>
                                        </p:attrNameLst>
                                      </p:cBhvr>
                                      <p:tavLst>
                                        <p:tav tm="0">
                                          <p:val>
                                            <p:strVal val="#ppt_h"/>
                                          </p:val>
                                        </p:tav>
                                        <p:tav tm="100000">
                                          <p:val>
                                            <p:strVal val="#ppt_h"/>
                                          </p:val>
                                        </p:tav>
                                      </p:tavLst>
                                    </p:anim>
                                  </p:childTnLst>
                                </p:cTn>
                              </p:par>
                            </p:childTnLst>
                          </p:cTn>
                        </p:par>
                        <p:par>
                          <p:cTn id="18" fill="hold" nodeType="afterGroup">
                            <p:stCondLst>
                              <p:cond delay="2000"/>
                            </p:stCondLst>
                            <p:childTnLst>
                              <p:par>
                                <p:cTn id="19" presetID="9" presetClass="entr" presetSubtype="0" fill="hold" nodeType="afterEffect">
                                  <p:stCondLst>
                                    <p:cond delay="1000"/>
                                  </p:stCondLst>
                                  <p:childTnLst>
                                    <p:set>
                                      <p:cBhvr>
                                        <p:cTn id="20" dur="1" fill="hold">
                                          <p:stCondLst>
                                            <p:cond delay="0"/>
                                          </p:stCondLst>
                                        </p:cTn>
                                        <p:tgtEl>
                                          <p:spTgt spid="27651"/>
                                        </p:tgtEl>
                                        <p:attrNameLst>
                                          <p:attrName>style.visibility</p:attrName>
                                        </p:attrNameLst>
                                      </p:cBhvr>
                                      <p:to>
                                        <p:strVal val="visible"/>
                                      </p:to>
                                    </p:set>
                                    <p:animEffect transition="in" filter="dissolve">
                                      <p:cBhvr>
                                        <p:cTn id="21" dur="500"/>
                                        <p:tgtEl>
                                          <p:spTgt spid="27651"/>
                                        </p:tgtEl>
                                      </p:cBhvr>
                                    </p:animEffect>
                                  </p:childTnLst>
                                </p:cTn>
                              </p:par>
                            </p:childTnLst>
                          </p:cTn>
                        </p:par>
                        <p:par>
                          <p:cTn id="22" fill="hold" nodeType="afterGroup">
                            <p:stCondLst>
                              <p:cond delay="3500"/>
                            </p:stCondLst>
                            <p:childTnLst>
                              <p:par>
                                <p:cTn id="23" presetID="23" presetClass="entr" presetSubtype="528" fill="hold" grpId="0" nodeType="afterEffect">
                                  <p:stCondLst>
                                    <p:cond delay="0"/>
                                  </p:stCondLst>
                                  <p:childTnLst>
                                    <p:set>
                                      <p:cBhvr>
                                        <p:cTn id="24" dur="1" fill="hold">
                                          <p:stCondLst>
                                            <p:cond delay="0"/>
                                          </p:stCondLst>
                                        </p:cTn>
                                        <p:tgtEl>
                                          <p:spTgt spid="27655"/>
                                        </p:tgtEl>
                                        <p:attrNameLst>
                                          <p:attrName>style.visibility</p:attrName>
                                        </p:attrNameLst>
                                      </p:cBhvr>
                                      <p:to>
                                        <p:strVal val="visible"/>
                                      </p:to>
                                    </p:set>
                                    <p:anim calcmode="lin" valueType="num">
                                      <p:cBhvr>
                                        <p:cTn id="25" dur="500" fill="hold"/>
                                        <p:tgtEl>
                                          <p:spTgt spid="27655"/>
                                        </p:tgtEl>
                                        <p:attrNameLst>
                                          <p:attrName>ppt_w</p:attrName>
                                        </p:attrNameLst>
                                      </p:cBhvr>
                                      <p:tavLst>
                                        <p:tav tm="0">
                                          <p:val>
                                            <p:fltVal val="0"/>
                                          </p:val>
                                        </p:tav>
                                        <p:tav tm="100000">
                                          <p:val>
                                            <p:strVal val="#ppt_w"/>
                                          </p:val>
                                        </p:tav>
                                      </p:tavLst>
                                    </p:anim>
                                    <p:anim calcmode="lin" valueType="num">
                                      <p:cBhvr>
                                        <p:cTn id="26" dur="500" fill="hold"/>
                                        <p:tgtEl>
                                          <p:spTgt spid="27655"/>
                                        </p:tgtEl>
                                        <p:attrNameLst>
                                          <p:attrName>ppt_h</p:attrName>
                                        </p:attrNameLst>
                                      </p:cBhvr>
                                      <p:tavLst>
                                        <p:tav tm="0">
                                          <p:val>
                                            <p:fltVal val="0"/>
                                          </p:val>
                                        </p:tav>
                                        <p:tav tm="100000">
                                          <p:val>
                                            <p:strVal val="#ppt_h"/>
                                          </p:val>
                                        </p:tav>
                                      </p:tavLst>
                                    </p:anim>
                                    <p:anim calcmode="lin" valueType="num">
                                      <p:cBhvr>
                                        <p:cTn id="27" dur="500" fill="hold"/>
                                        <p:tgtEl>
                                          <p:spTgt spid="27655"/>
                                        </p:tgtEl>
                                        <p:attrNameLst>
                                          <p:attrName>ppt_x</p:attrName>
                                        </p:attrNameLst>
                                      </p:cBhvr>
                                      <p:tavLst>
                                        <p:tav tm="0">
                                          <p:val>
                                            <p:fltVal val="0.5"/>
                                          </p:val>
                                        </p:tav>
                                        <p:tav tm="100000">
                                          <p:val>
                                            <p:strVal val="#ppt_x"/>
                                          </p:val>
                                        </p:tav>
                                      </p:tavLst>
                                    </p:anim>
                                    <p:anim calcmode="lin" valueType="num">
                                      <p:cBhvr>
                                        <p:cTn id="28" dur="500" fill="hold"/>
                                        <p:tgtEl>
                                          <p:spTgt spid="2765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3" grpId="0" autoUpdateAnimBg="0"/>
      <p:bldP spid="27654" grpId="0" autoUpdateAnimBg="0"/>
      <p:bldP spid="27655"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3"/>
          <p:cNvSpPr>
            <a:spLocks noGrp="1" noChangeArrowheads="1"/>
          </p:cNvSpPr>
          <p:nvPr>
            <p:ph type="body" idx="1"/>
          </p:nvPr>
        </p:nvSpPr>
        <p:spPr/>
        <p:txBody>
          <a:bodyPr/>
          <a:lstStyle/>
          <a:p>
            <a:r>
              <a:rPr lang="en-US" altLang="en-US" smtClean="0"/>
              <a:t>CPU = Central Processing Unit </a:t>
            </a:r>
            <a:endParaRPr lang="el-GR" altLang="en-US" smtClean="0"/>
          </a:p>
          <a:p>
            <a:r>
              <a:rPr lang="el-GR" altLang="en-US" smtClean="0"/>
              <a:t>ΚΜΕ = Κεντρική Μονάδα Επεξεργασίας</a:t>
            </a:r>
          </a:p>
          <a:p>
            <a:r>
              <a:rPr lang="el-GR" altLang="en-US" smtClean="0"/>
              <a:t>Επεξεργαστής (</a:t>
            </a:r>
            <a:r>
              <a:rPr lang="en-US" altLang="en-US" smtClean="0"/>
              <a:t>processor)</a:t>
            </a:r>
          </a:p>
          <a:p>
            <a:r>
              <a:rPr lang="el-GR" altLang="en-US" smtClean="0"/>
              <a:t>Μικρο-επεξεργαστής (</a:t>
            </a:r>
            <a:r>
              <a:rPr lang="en-US" altLang="en-US" smtClean="0"/>
              <a:t>Micro-processor</a:t>
            </a:r>
            <a:r>
              <a:rPr lang="el-GR" altLang="en-US" smtClean="0"/>
              <a:t>)</a:t>
            </a:r>
          </a:p>
        </p:txBody>
      </p:sp>
      <p:sp>
        <p:nvSpPr>
          <p:cNvPr id="7" name="Rectangle 4"/>
          <p:cNvSpPr>
            <a:spLocks noChangeArrowheads="1"/>
          </p:cNvSpPr>
          <p:nvPr/>
        </p:nvSpPr>
        <p:spPr bwMode="auto">
          <a:xfrm>
            <a:off x="0" y="227013"/>
            <a:ext cx="9144000" cy="769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ts val="1200"/>
              </a:spcBef>
              <a:spcAft>
                <a:spcPts val="300"/>
              </a:spcAft>
              <a:defRPr/>
            </a:pPr>
            <a:r>
              <a:rPr lang="el-GR" altLang="en-US" sz="4400" dirty="0">
                <a:solidFill>
                  <a:schemeClr val="tx2"/>
                </a:solidFill>
                <a:latin typeface="+mj-lt"/>
                <a:ea typeface="+mj-ea"/>
                <a:cs typeface="+mj-cs"/>
              </a:rPr>
              <a:t>Το εσωτερικό της μηχανής – η </a:t>
            </a:r>
            <a:r>
              <a:rPr lang="en-US" altLang="en-US" sz="4400" dirty="0">
                <a:solidFill>
                  <a:schemeClr val="tx2"/>
                </a:solidFill>
                <a:latin typeface="+mj-lt"/>
                <a:ea typeface="+mj-ea"/>
                <a:cs typeface="+mj-cs"/>
              </a:rPr>
              <a:t>CPU</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2"/>
          <p:cNvSpPr txBox="1">
            <a:spLocks noChangeArrowheads="1"/>
          </p:cNvSpPr>
          <p:nvPr/>
        </p:nvSpPr>
        <p:spPr bwMode="auto">
          <a:xfrm>
            <a:off x="0" y="1012825"/>
            <a:ext cx="7472363" cy="5262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defTabSz="692150">
              <a:defRPr sz="2400">
                <a:solidFill>
                  <a:schemeClr val="tx1"/>
                </a:solidFill>
                <a:latin typeface="Times New Roman" pitchFamily="18" charset="0"/>
              </a:defRPr>
            </a:lvl1pPr>
            <a:lvl2pPr marL="1322388" indent="-466725" algn="l" defTabSz="692150">
              <a:defRPr sz="2400">
                <a:solidFill>
                  <a:schemeClr val="tx1"/>
                </a:solidFill>
                <a:latin typeface="Times New Roman" pitchFamily="18" charset="0"/>
              </a:defRPr>
            </a:lvl2pPr>
            <a:lvl3pPr marL="2867025" algn="l" defTabSz="692150">
              <a:defRPr sz="2400">
                <a:solidFill>
                  <a:schemeClr val="tx1"/>
                </a:solidFill>
                <a:latin typeface="Times New Roman" pitchFamily="18" charset="0"/>
              </a:defRPr>
            </a:lvl3pPr>
            <a:lvl4pPr marL="2981325" algn="l" defTabSz="692150">
              <a:defRPr sz="2400">
                <a:solidFill>
                  <a:schemeClr val="tx1"/>
                </a:solidFill>
                <a:latin typeface="Times New Roman" pitchFamily="18" charset="0"/>
              </a:defRPr>
            </a:lvl4pPr>
            <a:lvl5pPr marL="3095625" algn="l" defTabSz="692150">
              <a:defRPr sz="2400">
                <a:solidFill>
                  <a:schemeClr val="tx1"/>
                </a:solidFill>
                <a:latin typeface="Times New Roman" pitchFamily="18" charset="0"/>
              </a:defRPr>
            </a:lvl5pPr>
            <a:lvl6pPr marL="3552825" defTabSz="692150" eaLnBrk="0" fontAlgn="base" hangingPunct="0">
              <a:spcBef>
                <a:spcPct val="0"/>
              </a:spcBef>
              <a:spcAft>
                <a:spcPct val="0"/>
              </a:spcAft>
              <a:defRPr sz="2400">
                <a:solidFill>
                  <a:schemeClr val="tx1"/>
                </a:solidFill>
                <a:latin typeface="Times New Roman" pitchFamily="18" charset="0"/>
              </a:defRPr>
            </a:lvl6pPr>
            <a:lvl7pPr marL="4010025" defTabSz="692150" eaLnBrk="0" fontAlgn="base" hangingPunct="0">
              <a:spcBef>
                <a:spcPct val="0"/>
              </a:spcBef>
              <a:spcAft>
                <a:spcPct val="0"/>
              </a:spcAft>
              <a:defRPr sz="2400">
                <a:solidFill>
                  <a:schemeClr val="tx1"/>
                </a:solidFill>
                <a:latin typeface="Times New Roman" pitchFamily="18" charset="0"/>
              </a:defRPr>
            </a:lvl7pPr>
            <a:lvl8pPr marL="4467225" defTabSz="692150" eaLnBrk="0" fontAlgn="base" hangingPunct="0">
              <a:spcBef>
                <a:spcPct val="0"/>
              </a:spcBef>
              <a:spcAft>
                <a:spcPct val="0"/>
              </a:spcAft>
              <a:defRPr sz="2400">
                <a:solidFill>
                  <a:schemeClr val="tx1"/>
                </a:solidFill>
                <a:latin typeface="Times New Roman" pitchFamily="18" charset="0"/>
              </a:defRPr>
            </a:lvl8pPr>
            <a:lvl9pPr marL="4924425" defTabSz="692150" eaLnBrk="0" fontAlgn="base" hangingPunct="0">
              <a:spcBef>
                <a:spcPct val="0"/>
              </a:spcBef>
              <a:spcAft>
                <a:spcPct val="0"/>
              </a:spcAft>
              <a:defRPr sz="2400">
                <a:solidFill>
                  <a:schemeClr val="tx1"/>
                </a:solidFill>
                <a:latin typeface="Times New Roman" pitchFamily="18" charset="0"/>
              </a:defRPr>
            </a:lvl9pPr>
          </a:lstStyle>
          <a:p>
            <a:pPr lvl="1">
              <a:buFontTx/>
              <a:buChar char="•"/>
              <a:defRPr/>
            </a:pPr>
            <a:r>
              <a:rPr lang="el-GR" altLang="en-US" dirty="0" smtClean="0"/>
              <a:t>Η μνήμη αποτελείται από </a:t>
            </a:r>
            <a:r>
              <a:rPr lang="en-US" altLang="en-US" dirty="0" smtClean="0"/>
              <a:t>chips  </a:t>
            </a:r>
            <a:r>
              <a:rPr lang="el-GR" altLang="en-US" dirty="0" smtClean="0"/>
              <a:t>(ολοκληρωμένα κυκλώματα) στην μητρική πλακέτα (</a:t>
            </a:r>
            <a:r>
              <a:rPr lang="en-US" altLang="en-US" dirty="0" smtClean="0"/>
              <a:t>motherboard</a:t>
            </a:r>
            <a:r>
              <a:rPr lang="el-GR" altLang="en-US" dirty="0" smtClean="0"/>
              <a:t>)</a:t>
            </a:r>
            <a:r>
              <a:rPr lang="en-US" altLang="en-US" dirty="0" smtClean="0"/>
              <a:t>.</a:t>
            </a:r>
          </a:p>
          <a:p>
            <a:pPr lvl="1">
              <a:defRPr/>
            </a:pPr>
            <a:endParaRPr lang="en-US" altLang="en-US" dirty="0" smtClean="0">
              <a:solidFill>
                <a:schemeClr val="accent2"/>
              </a:solidFill>
            </a:endParaRPr>
          </a:p>
          <a:p>
            <a:pPr lvl="1">
              <a:buFontTx/>
              <a:buChar char="•"/>
              <a:defRPr/>
            </a:pPr>
            <a:r>
              <a:rPr lang="el-GR" altLang="en-US" dirty="0" smtClean="0"/>
              <a:t>Η μνήμη διατηρεί τα δεδομένα και τα προγράμματα</a:t>
            </a:r>
            <a:r>
              <a:rPr lang="en-US" altLang="en-US" dirty="0" smtClean="0"/>
              <a:t>. </a:t>
            </a:r>
            <a:r>
              <a:rPr lang="el-GR" altLang="en-US" dirty="0" smtClean="0"/>
              <a:t>Η μνήμη αυτή καλείται</a:t>
            </a:r>
          </a:p>
          <a:p>
            <a:pPr marL="855663" lvl="1" indent="0">
              <a:defRPr/>
            </a:pPr>
            <a:r>
              <a:rPr lang="el-GR" altLang="en-US" dirty="0" smtClean="0">
                <a:solidFill>
                  <a:srgbClr val="FF3300"/>
                </a:solidFill>
              </a:rPr>
              <a:t>	</a:t>
            </a:r>
            <a:r>
              <a:rPr lang="en-US" altLang="en-US" dirty="0" smtClean="0">
                <a:solidFill>
                  <a:srgbClr val="FF3300"/>
                </a:solidFill>
              </a:rPr>
              <a:t>Random Access Memory</a:t>
            </a:r>
            <a:r>
              <a:rPr lang="en-US" altLang="en-US" dirty="0" smtClean="0">
                <a:solidFill>
                  <a:schemeClr val="accent2"/>
                </a:solidFill>
              </a:rPr>
              <a:t> </a:t>
            </a:r>
            <a:r>
              <a:rPr lang="en-US" altLang="en-US" dirty="0" smtClean="0"/>
              <a:t>(RAM)</a:t>
            </a:r>
            <a:r>
              <a:rPr lang="el-GR" altLang="en-US" dirty="0" smtClean="0">
                <a:solidFill>
                  <a:schemeClr val="accent2"/>
                </a:solidFill>
              </a:rPr>
              <a:t> –</a:t>
            </a:r>
            <a:r>
              <a:rPr lang="en-US" altLang="en-US" dirty="0" smtClean="0">
                <a:solidFill>
                  <a:schemeClr val="accent2"/>
                </a:solidFill>
              </a:rPr>
              <a:t>	</a:t>
            </a:r>
            <a:r>
              <a:rPr lang="en-US" altLang="en-US" dirty="0" smtClean="0">
                <a:solidFill>
                  <a:srgbClr val="FF0000"/>
                </a:solidFill>
              </a:rPr>
              <a:t>	</a:t>
            </a:r>
            <a:r>
              <a:rPr lang="el-GR" altLang="en-US" dirty="0" smtClean="0">
                <a:solidFill>
                  <a:srgbClr val="FF0000"/>
                </a:solidFill>
              </a:rPr>
              <a:t>Μνήμη Τυχαίας Προσπέλασης</a:t>
            </a:r>
            <a:r>
              <a:rPr lang="en-US" altLang="en-US" dirty="0" smtClean="0">
                <a:solidFill>
                  <a:schemeClr val="accent2"/>
                </a:solidFill>
              </a:rPr>
              <a:t>.</a:t>
            </a:r>
          </a:p>
          <a:p>
            <a:pPr lvl="1">
              <a:defRPr/>
            </a:pPr>
            <a:endParaRPr lang="en-US" altLang="en-US" dirty="0" smtClean="0">
              <a:solidFill>
                <a:schemeClr val="accent2"/>
              </a:solidFill>
            </a:endParaRPr>
          </a:p>
          <a:p>
            <a:pPr lvl="1">
              <a:buFontTx/>
              <a:buChar char="•"/>
              <a:defRPr/>
            </a:pPr>
            <a:r>
              <a:rPr lang="el-GR" altLang="en-US" dirty="0" smtClean="0"/>
              <a:t>Η </a:t>
            </a:r>
            <a:r>
              <a:rPr lang="en-US" altLang="en-US" dirty="0" smtClean="0"/>
              <a:t>CPU </a:t>
            </a:r>
            <a:r>
              <a:rPr lang="el-GR" altLang="en-US" dirty="0" smtClean="0"/>
              <a:t>μπορεί να βρει στην </a:t>
            </a:r>
            <a:r>
              <a:rPr lang="en-US" altLang="en-US" dirty="0" smtClean="0"/>
              <a:t>RAM</a:t>
            </a:r>
            <a:endParaRPr lang="el-GR" altLang="en-US" dirty="0" smtClean="0"/>
          </a:p>
          <a:p>
            <a:pPr marL="855663" lvl="1" indent="0">
              <a:defRPr/>
            </a:pPr>
            <a:r>
              <a:rPr lang="el-GR" altLang="en-US" dirty="0" smtClean="0"/>
              <a:t>	οποιοδήποτε δεδομένο χρειάζεται</a:t>
            </a:r>
            <a:r>
              <a:rPr lang="en-US" altLang="en-US" dirty="0" smtClean="0"/>
              <a:t>.</a:t>
            </a:r>
          </a:p>
          <a:p>
            <a:pPr lvl="1">
              <a:defRPr/>
            </a:pPr>
            <a:endParaRPr lang="en-US" altLang="en-US" dirty="0" smtClean="0">
              <a:solidFill>
                <a:schemeClr val="accent2"/>
              </a:solidFill>
            </a:endParaRPr>
          </a:p>
          <a:p>
            <a:pPr lvl="1">
              <a:buFontTx/>
              <a:buChar char="•"/>
              <a:defRPr/>
            </a:pPr>
            <a:r>
              <a:rPr lang="el-GR" altLang="en-US" dirty="0" smtClean="0"/>
              <a:t>Η </a:t>
            </a:r>
            <a:r>
              <a:rPr lang="en-US" altLang="en-US" dirty="0" smtClean="0"/>
              <a:t>RAM </a:t>
            </a:r>
            <a:r>
              <a:rPr lang="el-GR" altLang="en-US" dirty="0" smtClean="0"/>
              <a:t>είναι </a:t>
            </a:r>
            <a:r>
              <a:rPr lang="el-GR" altLang="en-US" dirty="0" smtClean="0">
                <a:solidFill>
                  <a:srgbClr val="CC3300"/>
                </a:solidFill>
              </a:rPr>
              <a:t>πτητική</a:t>
            </a:r>
            <a:r>
              <a:rPr lang="en-US" altLang="en-US" dirty="0" smtClean="0"/>
              <a:t>, </a:t>
            </a:r>
            <a:r>
              <a:rPr lang="el-GR" altLang="en-US" dirty="0" smtClean="0"/>
              <a:t>δηλαδή διατηρεί το περιεχόμενο της </a:t>
            </a:r>
            <a:r>
              <a:rPr lang="el-GR" altLang="en-US" dirty="0" smtClean="0">
                <a:solidFill>
                  <a:srgbClr val="CC3300"/>
                </a:solidFill>
              </a:rPr>
              <a:t>μόνο</a:t>
            </a:r>
            <a:r>
              <a:rPr lang="el-GR" altLang="en-US" dirty="0" smtClean="0">
                <a:solidFill>
                  <a:schemeClr val="accent2"/>
                </a:solidFill>
              </a:rPr>
              <a:t> </a:t>
            </a:r>
            <a:r>
              <a:rPr lang="el-GR" altLang="en-US" dirty="0" smtClean="0"/>
              <a:t>αν βρίσκεται σε τάση</a:t>
            </a:r>
            <a:r>
              <a:rPr lang="en-US" altLang="en-US" dirty="0" smtClean="0"/>
              <a:t>. </a:t>
            </a:r>
          </a:p>
        </p:txBody>
      </p:sp>
      <p:pic>
        <p:nvPicPr>
          <p:cNvPr id="12291" name="Picture 3" descr="fit1_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73863" y="1700213"/>
            <a:ext cx="2401887" cy="385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4"/>
          <p:cNvSpPr>
            <a:spLocks noChangeArrowheads="1"/>
          </p:cNvSpPr>
          <p:nvPr/>
        </p:nvSpPr>
        <p:spPr bwMode="auto">
          <a:xfrm>
            <a:off x="0" y="227013"/>
            <a:ext cx="9144000" cy="769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ts val="1200"/>
              </a:spcBef>
              <a:spcAft>
                <a:spcPts val="300"/>
              </a:spcAft>
              <a:defRPr/>
            </a:pPr>
            <a:r>
              <a:rPr lang="el-GR" altLang="en-US" sz="4400" dirty="0">
                <a:solidFill>
                  <a:schemeClr val="tx2"/>
                </a:solidFill>
                <a:latin typeface="+mj-lt"/>
                <a:ea typeface="+mj-ea"/>
                <a:cs typeface="+mj-cs"/>
              </a:rPr>
              <a:t>Το εσωτερικό της μηχανής – η μνήμη</a:t>
            </a:r>
            <a:endParaRPr lang="en-US" altLang="en-US" sz="4400" dirty="0">
              <a:solidFill>
                <a:schemeClr val="tx2"/>
              </a:solidFill>
              <a:latin typeface="+mj-lt"/>
              <a:ea typeface="+mj-ea"/>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4" fill="hold" nodeType="afterEffect">
                                  <p:stCondLst>
                                    <p:cond delay="2000"/>
                                  </p:stCondLst>
                                  <p:childTnLst>
                                    <p:set>
                                      <p:cBhvr>
                                        <p:cTn id="6" dur="1" fill="hold">
                                          <p:stCondLst>
                                            <p:cond delay="0"/>
                                          </p:stCondLst>
                                        </p:cTn>
                                        <p:tgtEl>
                                          <p:spTgt spid="12291"/>
                                        </p:tgtEl>
                                        <p:attrNameLst>
                                          <p:attrName>style.visibility</p:attrName>
                                        </p:attrNameLst>
                                      </p:cBhvr>
                                      <p:to>
                                        <p:strVal val="visible"/>
                                      </p:to>
                                    </p:set>
                                    <p:anim calcmode="lin" valueType="num">
                                      <p:cBhvr>
                                        <p:cTn id="7" dur="500" fill="hold"/>
                                        <p:tgtEl>
                                          <p:spTgt spid="12291"/>
                                        </p:tgtEl>
                                        <p:attrNameLst>
                                          <p:attrName>ppt_x</p:attrName>
                                        </p:attrNameLst>
                                      </p:cBhvr>
                                      <p:tavLst>
                                        <p:tav tm="0">
                                          <p:val>
                                            <p:strVal val="#ppt_x"/>
                                          </p:val>
                                        </p:tav>
                                        <p:tav tm="100000">
                                          <p:val>
                                            <p:strVal val="#ppt_x"/>
                                          </p:val>
                                        </p:tav>
                                      </p:tavLst>
                                    </p:anim>
                                    <p:anim calcmode="lin" valueType="num">
                                      <p:cBhvr>
                                        <p:cTn id="8" dur="500" fill="hold"/>
                                        <p:tgtEl>
                                          <p:spTgt spid="12291"/>
                                        </p:tgtEl>
                                        <p:attrNameLst>
                                          <p:attrName>ppt_y</p:attrName>
                                        </p:attrNameLst>
                                      </p:cBhvr>
                                      <p:tavLst>
                                        <p:tav tm="0">
                                          <p:val>
                                            <p:strVal val="#ppt_y+#ppt_h/2"/>
                                          </p:val>
                                        </p:tav>
                                        <p:tav tm="100000">
                                          <p:val>
                                            <p:strVal val="#ppt_y"/>
                                          </p:val>
                                        </p:tav>
                                      </p:tavLst>
                                    </p:anim>
                                    <p:anim calcmode="lin" valueType="num">
                                      <p:cBhvr>
                                        <p:cTn id="9" dur="500" fill="hold"/>
                                        <p:tgtEl>
                                          <p:spTgt spid="12291"/>
                                        </p:tgtEl>
                                        <p:attrNameLst>
                                          <p:attrName>ppt_w</p:attrName>
                                        </p:attrNameLst>
                                      </p:cBhvr>
                                      <p:tavLst>
                                        <p:tav tm="0">
                                          <p:val>
                                            <p:strVal val="#ppt_w"/>
                                          </p:val>
                                        </p:tav>
                                        <p:tav tm="100000">
                                          <p:val>
                                            <p:strVal val="#ppt_w"/>
                                          </p:val>
                                        </p:tav>
                                      </p:tavLst>
                                    </p:anim>
                                    <p:anim calcmode="lin" valueType="num">
                                      <p:cBhvr>
                                        <p:cTn id="10" dur="500" fill="hold"/>
                                        <p:tgtEl>
                                          <p:spTgt spid="12291"/>
                                        </p:tgtEl>
                                        <p:attrNameLst>
                                          <p:attrName>ppt_h</p:attrName>
                                        </p:attrNameLst>
                                      </p:cBhvr>
                                      <p:tavLst>
                                        <p:tav tm="0">
                                          <p:val>
                                            <p:fltVal val="0"/>
                                          </p:val>
                                        </p:tav>
                                        <p:tav tm="100000">
                                          <p:val>
                                            <p:strVal val="#ppt_h"/>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5" presetClass="entr" presetSubtype="10" fill="hold" nodeType="clickEffect">
                                  <p:stCondLst>
                                    <p:cond delay="0"/>
                                  </p:stCondLst>
                                  <p:childTnLst>
                                    <p:set>
                                      <p:cBhvr>
                                        <p:cTn id="14" dur="1" fill="hold">
                                          <p:stCondLst>
                                            <p:cond delay="0"/>
                                          </p:stCondLst>
                                        </p:cTn>
                                        <p:tgtEl>
                                          <p:spTgt spid="12290">
                                            <p:txEl>
                                              <p:pRg st="0" end="0"/>
                                            </p:txEl>
                                          </p:spTgt>
                                        </p:tgtEl>
                                        <p:attrNameLst>
                                          <p:attrName>style.visibility</p:attrName>
                                        </p:attrNameLst>
                                      </p:cBhvr>
                                      <p:to>
                                        <p:strVal val="visible"/>
                                      </p:to>
                                    </p:set>
                                    <p:animEffect transition="in" filter="checkerboard(across)">
                                      <p:cBhvr>
                                        <p:cTn id="15" dur="500"/>
                                        <p:tgtEl>
                                          <p:spTgt spid="12290">
                                            <p:txEl>
                                              <p:pRg st="0" end="0"/>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5" presetClass="entr" presetSubtype="10" fill="hold" nodeType="clickEffect">
                                  <p:stCondLst>
                                    <p:cond delay="0"/>
                                  </p:stCondLst>
                                  <p:childTnLst>
                                    <p:set>
                                      <p:cBhvr>
                                        <p:cTn id="19" dur="1" fill="hold">
                                          <p:stCondLst>
                                            <p:cond delay="0"/>
                                          </p:stCondLst>
                                        </p:cTn>
                                        <p:tgtEl>
                                          <p:spTgt spid="12290">
                                            <p:txEl>
                                              <p:pRg st="2" end="2"/>
                                            </p:txEl>
                                          </p:spTgt>
                                        </p:tgtEl>
                                        <p:attrNameLst>
                                          <p:attrName>style.visibility</p:attrName>
                                        </p:attrNameLst>
                                      </p:cBhvr>
                                      <p:to>
                                        <p:strVal val="visible"/>
                                      </p:to>
                                    </p:set>
                                    <p:animEffect transition="in" filter="checkerboard(across)">
                                      <p:cBhvr>
                                        <p:cTn id="20" dur="500"/>
                                        <p:tgtEl>
                                          <p:spTgt spid="12290">
                                            <p:txEl>
                                              <p:pRg st="2" end="2"/>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5" presetClass="entr" presetSubtype="10" fill="hold" nodeType="clickEffect">
                                  <p:stCondLst>
                                    <p:cond delay="0"/>
                                  </p:stCondLst>
                                  <p:childTnLst>
                                    <p:set>
                                      <p:cBhvr>
                                        <p:cTn id="24" dur="1" fill="hold">
                                          <p:stCondLst>
                                            <p:cond delay="0"/>
                                          </p:stCondLst>
                                        </p:cTn>
                                        <p:tgtEl>
                                          <p:spTgt spid="12290">
                                            <p:txEl>
                                              <p:pRg st="3" end="3"/>
                                            </p:txEl>
                                          </p:spTgt>
                                        </p:tgtEl>
                                        <p:attrNameLst>
                                          <p:attrName>style.visibility</p:attrName>
                                        </p:attrNameLst>
                                      </p:cBhvr>
                                      <p:to>
                                        <p:strVal val="visible"/>
                                      </p:to>
                                    </p:set>
                                    <p:animEffect transition="in" filter="checkerboard(across)">
                                      <p:cBhvr>
                                        <p:cTn id="25" dur="500"/>
                                        <p:tgtEl>
                                          <p:spTgt spid="12290">
                                            <p:txEl>
                                              <p:pRg st="3" end="3"/>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5" presetClass="entr" presetSubtype="10" fill="hold" nodeType="clickEffect">
                                  <p:stCondLst>
                                    <p:cond delay="0"/>
                                  </p:stCondLst>
                                  <p:childTnLst>
                                    <p:set>
                                      <p:cBhvr>
                                        <p:cTn id="29" dur="1" fill="hold">
                                          <p:stCondLst>
                                            <p:cond delay="0"/>
                                          </p:stCondLst>
                                        </p:cTn>
                                        <p:tgtEl>
                                          <p:spTgt spid="12290">
                                            <p:txEl>
                                              <p:pRg st="5" end="5"/>
                                            </p:txEl>
                                          </p:spTgt>
                                        </p:tgtEl>
                                        <p:attrNameLst>
                                          <p:attrName>style.visibility</p:attrName>
                                        </p:attrNameLst>
                                      </p:cBhvr>
                                      <p:to>
                                        <p:strVal val="visible"/>
                                      </p:to>
                                    </p:set>
                                    <p:animEffect transition="in" filter="checkerboard(across)">
                                      <p:cBhvr>
                                        <p:cTn id="30" dur="500"/>
                                        <p:tgtEl>
                                          <p:spTgt spid="12290">
                                            <p:txEl>
                                              <p:pRg st="5" end="5"/>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5" presetClass="entr" presetSubtype="10" fill="hold" nodeType="clickEffect">
                                  <p:stCondLst>
                                    <p:cond delay="0"/>
                                  </p:stCondLst>
                                  <p:childTnLst>
                                    <p:set>
                                      <p:cBhvr>
                                        <p:cTn id="34" dur="1" fill="hold">
                                          <p:stCondLst>
                                            <p:cond delay="0"/>
                                          </p:stCondLst>
                                        </p:cTn>
                                        <p:tgtEl>
                                          <p:spTgt spid="12290">
                                            <p:txEl>
                                              <p:pRg st="6" end="6"/>
                                            </p:txEl>
                                          </p:spTgt>
                                        </p:tgtEl>
                                        <p:attrNameLst>
                                          <p:attrName>style.visibility</p:attrName>
                                        </p:attrNameLst>
                                      </p:cBhvr>
                                      <p:to>
                                        <p:strVal val="visible"/>
                                      </p:to>
                                    </p:set>
                                    <p:animEffect transition="in" filter="checkerboard(across)">
                                      <p:cBhvr>
                                        <p:cTn id="35" dur="500"/>
                                        <p:tgtEl>
                                          <p:spTgt spid="12290">
                                            <p:txEl>
                                              <p:pRg st="6" end="6"/>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5" presetClass="entr" presetSubtype="10" fill="hold" nodeType="clickEffect">
                                  <p:stCondLst>
                                    <p:cond delay="0"/>
                                  </p:stCondLst>
                                  <p:childTnLst>
                                    <p:set>
                                      <p:cBhvr>
                                        <p:cTn id="39" dur="1" fill="hold">
                                          <p:stCondLst>
                                            <p:cond delay="0"/>
                                          </p:stCondLst>
                                        </p:cTn>
                                        <p:tgtEl>
                                          <p:spTgt spid="12290">
                                            <p:txEl>
                                              <p:pRg st="8" end="8"/>
                                            </p:txEl>
                                          </p:spTgt>
                                        </p:tgtEl>
                                        <p:attrNameLst>
                                          <p:attrName>style.visibility</p:attrName>
                                        </p:attrNameLst>
                                      </p:cBhvr>
                                      <p:to>
                                        <p:strVal val="visible"/>
                                      </p:to>
                                    </p:set>
                                    <p:animEffect transition="in" filter="checkerboard(across)">
                                      <p:cBhvr>
                                        <p:cTn id="40" dur="500"/>
                                        <p:tgtEl>
                                          <p:spTgt spid="12290">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Number Placeholder 2"/>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008732F0-CD78-43DD-9704-38ED7CB1B734}" type="slidenum">
              <a:rPr lang="el-GR" altLang="el-GR" sz="1400" smtClean="0"/>
              <a:pPr>
                <a:spcBef>
                  <a:spcPct val="0"/>
                </a:spcBef>
                <a:buFontTx/>
                <a:buNone/>
              </a:pPr>
              <a:t>24</a:t>
            </a:fld>
            <a:endParaRPr lang="el-GR" altLang="el-GR" sz="1400" smtClean="0"/>
          </a:p>
        </p:txBody>
      </p:sp>
      <p:pic>
        <p:nvPicPr>
          <p:cNvPr id="135171"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31913" y="692150"/>
            <a:ext cx="6696075" cy="502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Number Placeholder 2"/>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424FB5EE-43A3-46D0-B9EE-C34F0E0E0AAC}" type="slidenum">
              <a:rPr lang="el-GR" altLang="el-GR" sz="1400" smtClean="0"/>
              <a:pPr>
                <a:spcBef>
                  <a:spcPct val="0"/>
                </a:spcBef>
                <a:buFontTx/>
                <a:buNone/>
              </a:pPr>
              <a:t>25</a:t>
            </a:fld>
            <a:endParaRPr lang="el-GR" altLang="el-GR" sz="1400" smtClean="0"/>
          </a:p>
        </p:txBody>
      </p:sp>
      <p:pic>
        <p:nvPicPr>
          <p:cNvPr id="136195"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03738" y="3500438"/>
            <a:ext cx="4640262" cy="3481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6196" name="Picture 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5076825" cy="380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Text Box 2"/>
          <p:cNvSpPr txBox="1">
            <a:spLocks noChangeArrowheads="1"/>
          </p:cNvSpPr>
          <p:nvPr/>
        </p:nvSpPr>
        <p:spPr bwMode="auto">
          <a:xfrm>
            <a:off x="250825" y="1916113"/>
            <a:ext cx="8212138" cy="405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862013" indent="-465138" defTabSz="627063">
              <a:spcBef>
                <a:spcPct val="20000"/>
              </a:spcBef>
              <a:buChar char="•"/>
              <a:tabLst>
                <a:tab pos="381000" algn="l"/>
              </a:tabLst>
              <a:defRPr sz="3200">
                <a:solidFill>
                  <a:schemeClr val="tx1"/>
                </a:solidFill>
                <a:latin typeface="Times New Roman" panose="02020603050405020304" pitchFamily="18" charset="0"/>
              </a:defRPr>
            </a:lvl1pPr>
            <a:lvl2pPr marL="1552575" defTabSz="627063">
              <a:spcBef>
                <a:spcPct val="20000"/>
              </a:spcBef>
              <a:buChar char="–"/>
              <a:tabLst>
                <a:tab pos="381000" algn="l"/>
              </a:tabLst>
              <a:defRPr sz="2800">
                <a:solidFill>
                  <a:schemeClr val="tx1"/>
                </a:solidFill>
                <a:latin typeface="Times New Roman" panose="02020603050405020304" pitchFamily="18" charset="0"/>
              </a:defRPr>
            </a:lvl2pPr>
            <a:lvl3pPr marL="1719263" indent="-228600" defTabSz="627063">
              <a:spcBef>
                <a:spcPct val="20000"/>
              </a:spcBef>
              <a:buChar char="•"/>
              <a:tabLst>
                <a:tab pos="381000" algn="l"/>
              </a:tabLst>
              <a:defRPr sz="2400">
                <a:solidFill>
                  <a:schemeClr val="tx1"/>
                </a:solidFill>
                <a:latin typeface="Times New Roman" panose="02020603050405020304" pitchFamily="18" charset="0"/>
              </a:defRPr>
            </a:lvl3pPr>
            <a:lvl4pPr marL="1909763" indent="-228600" defTabSz="627063">
              <a:spcBef>
                <a:spcPct val="20000"/>
              </a:spcBef>
              <a:buChar char="–"/>
              <a:tabLst>
                <a:tab pos="381000" algn="l"/>
              </a:tabLst>
              <a:defRPr sz="2000">
                <a:solidFill>
                  <a:schemeClr val="tx1"/>
                </a:solidFill>
                <a:latin typeface="Times New Roman" panose="02020603050405020304" pitchFamily="18" charset="0"/>
              </a:defRPr>
            </a:lvl4pPr>
            <a:lvl5pPr marL="2100263" indent="-228600" defTabSz="627063">
              <a:spcBef>
                <a:spcPct val="20000"/>
              </a:spcBef>
              <a:buChar char="»"/>
              <a:tabLst>
                <a:tab pos="381000" algn="l"/>
              </a:tabLst>
              <a:defRPr sz="2000">
                <a:solidFill>
                  <a:schemeClr val="tx1"/>
                </a:solidFill>
                <a:latin typeface="Times New Roman" panose="02020603050405020304" pitchFamily="18" charset="0"/>
              </a:defRPr>
            </a:lvl5pPr>
            <a:lvl6pPr marL="2557463" indent="-228600" defTabSz="627063" eaLnBrk="0" fontAlgn="base" hangingPunct="0">
              <a:spcBef>
                <a:spcPct val="20000"/>
              </a:spcBef>
              <a:spcAft>
                <a:spcPct val="0"/>
              </a:spcAft>
              <a:buChar char="»"/>
              <a:tabLst>
                <a:tab pos="381000" algn="l"/>
              </a:tabLst>
              <a:defRPr sz="2000">
                <a:solidFill>
                  <a:schemeClr val="tx1"/>
                </a:solidFill>
                <a:latin typeface="Times New Roman" panose="02020603050405020304" pitchFamily="18" charset="0"/>
              </a:defRPr>
            </a:lvl6pPr>
            <a:lvl7pPr marL="3014663" indent="-228600" defTabSz="627063" eaLnBrk="0" fontAlgn="base" hangingPunct="0">
              <a:spcBef>
                <a:spcPct val="20000"/>
              </a:spcBef>
              <a:spcAft>
                <a:spcPct val="0"/>
              </a:spcAft>
              <a:buChar char="»"/>
              <a:tabLst>
                <a:tab pos="381000" algn="l"/>
              </a:tabLst>
              <a:defRPr sz="2000">
                <a:solidFill>
                  <a:schemeClr val="tx1"/>
                </a:solidFill>
                <a:latin typeface="Times New Roman" panose="02020603050405020304" pitchFamily="18" charset="0"/>
              </a:defRPr>
            </a:lvl7pPr>
            <a:lvl8pPr marL="3471863" indent="-228600" defTabSz="627063" eaLnBrk="0" fontAlgn="base" hangingPunct="0">
              <a:spcBef>
                <a:spcPct val="20000"/>
              </a:spcBef>
              <a:spcAft>
                <a:spcPct val="0"/>
              </a:spcAft>
              <a:buChar char="»"/>
              <a:tabLst>
                <a:tab pos="381000" algn="l"/>
              </a:tabLst>
              <a:defRPr sz="2000">
                <a:solidFill>
                  <a:schemeClr val="tx1"/>
                </a:solidFill>
                <a:latin typeface="Times New Roman" panose="02020603050405020304" pitchFamily="18" charset="0"/>
              </a:defRPr>
            </a:lvl8pPr>
            <a:lvl9pPr marL="3929063" indent="-228600" defTabSz="627063" eaLnBrk="0" fontAlgn="base" hangingPunct="0">
              <a:spcBef>
                <a:spcPct val="20000"/>
              </a:spcBef>
              <a:spcAft>
                <a:spcPct val="0"/>
              </a:spcAft>
              <a:buChar char="»"/>
              <a:tabLst>
                <a:tab pos="381000" algn="l"/>
              </a:tabLst>
              <a:defRPr sz="2000">
                <a:solidFill>
                  <a:schemeClr val="tx1"/>
                </a:solidFill>
                <a:latin typeface="Times New Roman" panose="02020603050405020304" pitchFamily="18" charset="0"/>
              </a:defRPr>
            </a:lvl9pPr>
          </a:lstStyle>
          <a:p>
            <a:pPr>
              <a:spcBef>
                <a:spcPct val="0"/>
              </a:spcBef>
            </a:pPr>
            <a:r>
              <a:rPr lang="el-GR" altLang="en-US" sz="2600">
                <a:latin typeface="Arial Narrow" panose="020B0606020202030204" pitchFamily="34" charset="0"/>
              </a:rPr>
              <a:t>Το μικρότερο κομμάτι μέτρησης της πληροφορίας στη μνήμη είναι το</a:t>
            </a:r>
            <a:r>
              <a:rPr lang="el-GR" altLang="en-US" sz="2600">
                <a:solidFill>
                  <a:srgbClr val="3333CC"/>
                </a:solidFill>
                <a:latin typeface="Arial Narrow" panose="020B0606020202030204" pitchFamily="34" charset="0"/>
              </a:rPr>
              <a:t> </a:t>
            </a:r>
            <a:r>
              <a:rPr lang="en-US" altLang="en-US" sz="2600">
                <a:solidFill>
                  <a:srgbClr val="3333CC"/>
                </a:solidFill>
                <a:latin typeface="Arial Narrow" panose="020B0606020202030204" pitchFamily="34" charset="0"/>
              </a:rPr>
              <a:t>byte </a:t>
            </a:r>
            <a:r>
              <a:rPr lang="el-GR" altLang="en-US" sz="2600">
                <a:latin typeface="Arial Narrow" panose="020B0606020202030204" pitchFamily="34" charset="0"/>
              </a:rPr>
              <a:t>= ποσότητα μνήμης που χρειάζεται για να κρατήσει ένα χαρακτήρα, π.χ. το γράμμα Α, ή τον αριθμό 3.</a:t>
            </a:r>
            <a:endParaRPr lang="en-US" altLang="en-US" sz="2600">
              <a:latin typeface="Arial Narrow" panose="020B0606020202030204" pitchFamily="34" charset="0"/>
            </a:endParaRPr>
          </a:p>
          <a:p>
            <a:pPr>
              <a:lnSpc>
                <a:spcPct val="70000"/>
              </a:lnSpc>
              <a:spcBef>
                <a:spcPct val="0"/>
              </a:spcBef>
              <a:buFontTx/>
              <a:buNone/>
            </a:pPr>
            <a:endParaRPr lang="en-US" altLang="en-US" sz="2600">
              <a:latin typeface="Arial Narrow" panose="020B0606020202030204" pitchFamily="34" charset="0"/>
            </a:endParaRPr>
          </a:p>
          <a:p>
            <a:pPr>
              <a:spcBef>
                <a:spcPct val="0"/>
              </a:spcBef>
            </a:pPr>
            <a:r>
              <a:rPr lang="el-GR" altLang="en-US" sz="2600">
                <a:latin typeface="Arial Narrow" panose="020B0606020202030204" pitchFamily="34" charset="0"/>
              </a:rPr>
              <a:t>Οι Η/Υ εργάζονται με μεγαλύτερες ποσότητες δεδομένων που μετρούνται σε πολλαπλάσια του </a:t>
            </a:r>
            <a:r>
              <a:rPr lang="en-US" altLang="en-US" sz="2600">
                <a:latin typeface="Arial Narrow" panose="020B0606020202030204" pitchFamily="34" charset="0"/>
              </a:rPr>
              <a:t>1 byte</a:t>
            </a:r>
            <a:r>
              <a:rPr lang="el-GR" altLang="en-US" sz="2600">
                <a:latin typeface="Arial Narrow" panose="020B0606020202030204" pitchFamily="34" charset="0"/>
              </a:rPr>
              <a:t>: </a:t>
            </a:r>
          </a:p>
          <a:p>
            <a:pPr lvl="1">
              <a:lnSpc>
                <a:spcPct val="120000"/>
              </a:lnSpc>
              <a:spcBef>
                <a:spcPct val="50000"/>
              </a:spcBef>
              <a:buFontTx/>
              <a:buNone/>
            </a:pPr>
            <a:r>
              <a:rPr lang="en-US" altLang="en-US" sz="2600">
                <a:solidFill>
                  <a:srgbClr val="3333CC"/>
                </a:solidFill>
                <a:latin typeface="Arial Narrow" panose="020B0606020202030204" pitchFamily="34" charset="0"/>
              </a:rPr>
              <a:t>	Kilobytes (KB), Megabytes (MB), </a:t>
            </a:r>
            <a:endParaRPr lang="el-GR" altLang="en-US" sz="2600">
              <a:solidFill>
                <a:srgbClr val="3333CC"/>
              </a:solidFill>
              <a:latin typeface="Arial Narrow" panose="020B0606020202030204" pitchFamily="34" charset="0"/>
            </a:endParaRPr>
          </a:p>
          <a:p>
            <a:pPr lvl="1">
              <a:lnSpc>
                <a:spcPct val="120000"/>
              </a:lnSpc>
              <a:spcBef>
                <a:spcPct val="0"/>
              </a:spcBef>
              <a:buClr>
                <a:srgbClr val="3333CC"/>
              </a:buClr>
              <a:buSzPct val="110000"/>
              <a:buFontTx/>
              <a:buNone/>
            </a:pPr>
            <a:r>
              <a:rPr lang="en-US" altLang="en-US" sz="2600">
                <a:solidFill>
                  <a:srgbClr val="3333CC"/>
                </a:solidFill>
                <a:latin typeface="Arial Narrow" panose="020B0606020202030204" pitchFamily="34" charset="0"/>
              </a:rPr>
              <a:t>	Gigabytes (GB), Terabytes (TB).</a:t>
            </a:r>
          </a:p>
        </p:txBody>
      </p:sp>
      <p:sp>
        <p:nvSpPr>
          <p:cNvPr id="137219" name="Text Box 5"/>
          <p:cNvSpPr txBox="1">
            <a:spLocks noChangeArrowheads="1"/>
          </p:cNvSpPr>
          <p:nvPr/>
        </p:nvSpPr>
        <p:spPr bwMode="auto">
          <a:xfrm>
            <a:off x="190500" y="269875"/>
            <a:ext cx="8748713" cy="120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ts val="1200"/>
              </a:spcBef>
              <a:spcAft>
                <a:spcPts val="300"/>
              </a:spcAft>
              <a:buFontTx/>
              <a:buNone/>
            </a:pPr>
            <a:r>
              <a:rPr lang="el-GR" altLang="en-US" sz="3600">
                <a:solidFill>
                  <a:schemeClr val="tx2"/>
                </a:solidFill>
              </a:rPr>
              <a:t>Το εσωτερικό της μηχανής </a:t>
            </a:r>
            <a:r>
              <a:rPr lang="en-US" altLang="en-US" sz="3600">
                <a:solidFill>
                  <a:schemeClr val="tx2"/>
                </a:solidFill>
              </a:rPr>
              <a:t>– </a:t>
            </a:r>
            <a:r>
              <a:rPr lang="el-GR" altLang="en-US" sz="3600">
                <a:solidFill>
                  <a:schemeClr val="tx2"/>
                </a:solidFill>
              </a:rPr>
              <a:t>Πώς μετριέται η χωρητικότητα της μνήμης</a:t>
            </a:r>
            <a:r>
              <a:rPr lang="en-US" altLang="en-US" sz="3600">
                <a:solidFill>
                  <a:schemeClr val="tx2"/>
                </a:solidFill>
              </a:rPr>
              <a:t>;</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1"/>
          <p:cNvSpPr txBox="1">
            <a:spLocks noChangeArrowheads="1"/>
          </p:cNvSpPr>
          <p:nvPr/>
        </p:nvSpPr>
        <p:spPr bwMode="auto">
          <a:xfrm>
            <a:off x="0" y="0"/>
            <a:ext cx="9144000"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nchor="ctr"/>
          <a:lstStyle>
            <a:lvl1pPr>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3200">
                <a:solidFill>
                  <a:schemeClr val="tx1"/>
                </a:solidFill>
                <a:latin typeface="Times New Roman" panose="02020603050405020304" pitchFamily="18" charset="0"/>
              </a:defRPr>
            </a:lvl1pPr>
            <a:lvl2pPr marL="742950" indent="-28575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800">
                <a:solidFill>
                  <a:schemeClr val="tx1"/>
                </a:solidFill>
                <a:latin typeface="Times New Roman" panose="02020603050405020304" pitchFamily="18" charset="0"/>
              </a:defRPr>
            </a:lvl2pPr>
            <a:lvl3pPr marL="11430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400">
                <a:solidFill>
                  <a:schemeClr val="tx1"/>
                </a:solidFill>
                <a:latin typeface="Times New Roman" panose="02020603050405020304" pitchFamily="18" charset="0"/>
              </a:defRPr>
            </a:lvl3pPr>
            <a:lvl4pPr marL="16002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4pPr>
            <a:lvl5pPr marL="20574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9pPr>
          </a:lstStyle>
          <a:p>
            <a:pPr algn="ctr" eaLnBrk="1" hangingPunct="1">
              <a:spcBef>
                <a:spcPct val="0"/>
              </a:spcBef>
              <a:buFontTx/>
              <a:buNone/>
            </a:pPr>
            <a:r>
              <a:rPr lang="en-US" altLang="el-GR" sz="3000" b="1">
                <a:latin typeface="Calibri" panose="020F0502020204030204" pitchFamily="34" charset="0"/>
              </a:rPr>
              <a:t>Bits </a:t>
            </a:r>
            <a:r>
              <a:rPr lang="el-GR" altLang="el-GR" sz="3000" b="1">
                <a:latin typeface="Calibri" panose="020F0502020204030204" pitchFamily="34" charset="0"/>
              </a:rPr>
              <a:t>και </a:t>
            </a:r>
            <a:r>
              <a:rPr lang="en-US" altLang="el-GR" sz="3000" b="1">
                <a:latin typeface="Calibri" panose="020F0502020204030204" pitchFamily="34" charset="0"/>
              </a:rPr>
              <a:t>Bytes </a:t>
            </a:r>
            <a:endParaRPr lang="en-GB" altLang="el-GR" sz="3000" b="1">
              <a:latin typeface="Calibri" panose="020F0502020204030204" pitchFamily="34" charset="0"/>
            </a:endParaRPr>
          </a:p>
        </p:txBody>
      </p:sp>
      <p:sp>
        <p:nvSpPr>
          <p:cNvPr id="139267" name="Rectangle 2"/>
          <p:cNvSpPr txBox="1">
            <a:spLocks noChangeArrowheads="1"/>
          </p:cNvSpPr>
          <p:nvPr/>
        </p:nvSpPr>
        <p:spPr bwMode="auto">
          <a:xfrm>
            <a:off x="425450" y="714375"/>
            <a:ext cx="8229600" cy="550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eaLnBrk="1" hangingPunct="1">
              <a:spcBef>
                <a:spcPct val="0"/>
              </a:spcBef>
              <a:buFontTx/>
              <a:buNone/>
            </a:pPr>
            <a:endParaRPr lang="el-GR" altLang="el-GR" sz="2400">
              <a:latin typeface="Calibri" panose="020F0502020204030204" pitchFamily="34" charset="0"/>
            </a:endParaRPr>
          </a:p>
        </p:txBody>
      </p:sp>
      <p:sp>
        <p:nvSpPr>
          <p:cNvPr id="18436" name="Rectangle 2"/>
          <p:cNvSpPr txBox="1">
            <a:spLocks noChangeArrowheads="1"/>
          </p:cNvSpPr>
          <p:nvPr/>
        </p:nvSpPr>
        <p:spPr bwMode="auto">
          <a:xfrm>
            <a:off x="0" y="866775"/>
            <a:ext cx="9144000" cy="5697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eaLnBrk="1" hangingPunct="1">
              <a:spcBef>
                <a:spcPct val="0"/>
              </a:spcBef>
              <a:buFontTx/>
              <a:buNone/>
              <a:defRPr/>
            </a:pPr>
            <a:r>
              <a:rPr lang="en-US" altLang="el-GR" sz="2400" b="1" u="sng" dirty="0" smtClean="0">
                <a:latin typeface="Calibri" pitchFamily="34" charset="0"/>
              </a:rPr>
              <a:t>Bits</a:t>
            </a:r>
          </a:p>
          <a:p>
            <a:pPr marL="342900" indent="-342900" algn="just" eaLnBrk="1" hangingPunct="1">
              <a:spcBef>
                <a:spcPct val="0"/>
              </a:spcBef>
              <a:buFont typeface="Wingdings" panose="05000000000000000000" pitchFamily="2" charset="2"/>
              <a:buChar char="q"/>
              <a:defRPr/>
            </a:pPr>
            <a:r>
              <a:rPr lang="el-GR" altLang="el-GR" sz="2400" dirty="0" smtClean="0">
                <a:latin typeface="Calibri" pitchFamily="34" charset="0"/>
              </a:rPr>
              <a:t>Το </a:t>
            </a:r>
            <a:r>
              <a:rPr lang="el-GR" altLang="el-GR" sz="2400" b="1" dirty="0" err="1" smtClean="0">
                <a:latin typeface="Calibri" pitchFamily="34" charset="0"/>
              </a:rPr>
              <a:t>bit</a:t>
            </a:r>
            <a:r>
              <a:rPr lang="el-GR" altLang="el-GR" sz="2400" dirty="0" smtClean="0">
                <a:latin typeface="Calibri" pitchFamily="34" charset="0"/>
              </a:rPr>
              <a:t> (μπιτ) είναι ένα </a:t>
            </a:r>
            <a:r>
              <a:rPr lang="el-GR" altLang="el-GR" sz="2400" u="sng" dirty="0" smtClean="0">
                <a:latin typeface="Calibri" pitchFamily="34" charset="0"/>
              </a:rPr>
              <a:t>δυ</a:t>
            </a:r>
            <a:r>
              <a:rPr lang="el-GR" altLang="el-GR" sz="2400" dirty="0" smtClean="0">
                <a:latin typeface="Calibri" pitchFamily="34" charset="0"/>
              </a:rPr>
              <a:t>αδικό ψη</a:t>
            </a:r>
            <a:r>
              <a:rPr lang="el-GR" altLang="el-GR" sz="2400" u="sng" dirty="0" smtClean="0">
                <a:latin typeface="Calibri" pitchFamily="34" charset="0"/>
              </a:rPr>
              <a:t>φίο</a:t>
            </a:r>
            <a:r>
              <a:rPr lang="en-US" altLang="el-GR" sz="2400" dirty="0" smtClean="0">
                <a:latin typeface="Calibri" pitchFamily="34" charset="0"/>
              </a:rPr>
              <a:t> (</a:t>
            </a:r>
            <a:r>
              <a:rPr lang="el-GR" altLang="el-GR" sz="2400" dirty="0" smtClean="0">
                <a:latin typeface="Calibri" pitchFamily="34" charset="0"/>
              </a:rPr>
              <a:t>γνωστό και ως </a:t>
            </a:r>
            <a:r>
              <a:rPr lang="el-GR" altLang="el-GR" sz="2400" dirty="0" err="1" smtClean="0">
                <a:latin typeface="Calibri" pitchFamily="34" charset="0"/>
              </a:rPr>
              <a:t>δυφίο</a:t>
            </a:r>
            <a:r>
              <a:rPr lang="el-GR" altLang="el-GR" sz="2400" dirty="0" smtClean="0">
                <a:latin typeface="Calibri" pitchFamily="34" charset="0"/>
              </a:rPr>
              <a:t> - πηγή </a:t>
            </a:r>
            <a:r>
              <a:rPr lang="en-US" altLang="el-GR" sz="2400" dirty="0" err="1" smtClean="0">
                <a:latin typeface="Calibri" pitchFamily="34" charset="0"/>
              </a:rPr>
              <a:t>teleterm</a:t>
            </a:r>
            <a:r>
              <a:rPr lang="el-GR" altLang="el-GR" sz="2400" dirty="0" smtClean="0">
                <a:latin typeface="Calibri" pitchFamily="34" charset="0"/>
              </a:rPr>
              <a:t>), το οποίο μπορεί να πάρει τις τιμές 0 ή 1.</a:t>
            </a:r>
          </a:p>
          <a:p>
            <a:pPr marL="342900" indent="-342900" algn="just" eaLnBrk="1" hangingPunct="1">
              <a:spcBef>
                <a:spcPct val="0"/>
              </a:spcBef>
              <a:buFont typeface="Wingdings" panose="05000000000000000000" pitchFamily="2" charset="2"/>
              <a:buChar char="q"/>
              <a:defRPr/>
            </a:pPr>
            <a:r>
              <a:rPr lang="el-GR" altLang="el-GR" sz="2400" dirty="0" smtClean="0">
                <a:latin typeface="Calibri" pitchFamily="34" charset="0"/>
              </a:rPr>
              <a:t>Οι υπολογιστές εργάζονται με το </a:t>
            </a:r>
            <a:r>
              <a:rPr lang="el-GR" altLang="el-GR" sz="2400" b="1" dirty="0" smtClean="0">
                <a:latin typeface="Calibri" pitchFamily="34" charset="0"/>
              </a:rPr>
              <a:t>δυαδικό σύστημα αρίθμησης</a:t>
            </a:r>
            <a:r>
              <a:rPr lang="el-GR" altLang="el-GR" sz="2400" dirty="0" smtClean="0">
                <a:latin typeface="Calibri" pitchFamily="34" charset="0"/>
              </a:rPr>
              <a:t> και χρησιμοποιούν δυαδικά ψηφία για να συμβολίζουν </a:t>
            </a:r>
            <a:r>
              <a:rPr lang="el-GR" altLang="el-GR" sz="2400" b="1" dirty="0" smtClean="0">
                <a:latin typeface="Calibri" pitchFamily="34" charset="0"/>
              </a:rPr>
              <a:t>εντολές</a:t>
            </a:r>
            <a:r>
              <a:rPr lang="el-GR" altLang="el-GR" sz="2400" dirty="0" smtClean="0">
                <a:latin typeface="Calibri" pitchFamily="34" charset="0"/>
              </a:rPr>
              <a:t> και </a:t>
            </a:r>
            <a:r>
              <a:rPr lang="el-GR" altLang="el-GR" sz="2400" b="1" dirty="0" smtClean="0">
                <a:latin typeface="Calibri" pitchFamily="34" charset="0"/>
              </a:rPr>
              <a:t>δεδομένα</a:t>
            </a:r>
            <a:r>
              <a:rPr lang="el-GR" altLang="el-GR" sz="2400" dirty="0" smtClean="0">
                <a:latin typeface="Calibri" pitchFamily="34" charset="0"/>
              </a:rPr>
              <a:t>.</a:t>
            </a:r>
          </a:p>
          <a:p>
            <a:pPr marL="342900" indent="-342900" algn="just" eaLnBrk="1" hangingPunct="1">
              <a:spcBef>
                <a:spcPct val="0"/>
              </a:spcBef>
              <a:buFont typeface="Wingdings" panose="05000000000000000000" pitchFamily="2" charset="2"/>
              <a:buChar char="q"/>
              <a:defRPr/>
            </a:pPr>
            <a:r>
              <a:rPr lang="el-GR" altLang="el-GR" sz="2400" dirty="0" smtClean="0">
                <a:latin typeface="Calibri" pitchFamily="34" charset="0"/>
              </a:rPr>
              <a:t>Η συντομογραφία </a:t>
            </a:r>
            <a:r>
              <a:rPr lang="el-GR" altLang="el-GR" sz="2400" dirty="0" err="1" smtClean="0">
                <a:latin typeface="Calibri" pitchFamily="34" charset="0"/>
              </a:rPr>
              <a:t>bit</a:t>
            </a:r>
            <a:r>
              <a:rPr lang="el-GR" altLang="el-GR" sz="2400" dirty="0" smtClean="0">
                <a:latin typeface="Calibri" pitchFamily="34" charset="0"/>
              </a:rPr>
              <a:t> προέρχεται από τη σύντμηση των λέξεων </a:t>
            </a:r>
            <a:r>
              <a:rPr lang="el-GR" altLang="el-GR" sz="2400" b="1" dirty="0" err="1" smtClean="0">
                <a:latin typeface="Calibri" pitchFamily="34" charset="0"/>
              </a:rPr>
              <a:t>BI</a:t>
            </a:r>
            <a:r>
              <a:rPr lang="el-GR" altLang="el-GR" sz="2400" dirty="0" err="1" smtClean="0">
                <a:latin typeface="Calibri" pitchFamily="34" charset="0"/>
              </a:rPr>
              <a:t>nary</a:t>
            </a:r>
            <a:r>
              <a:rPr lang="el-GR" altLang="el-GR" sz="2400" dirty="0" smtClean="0">
                <a:latin typeface="Calibri" pitchFamily="34" charset="0"/>
              </a:rPr>
              <a:t> </a:t>
            </a:r>
            <a:r>
              <a:rPr lang="el-GR" altLang="el-GR" sz="2400" dirty="0" err="1" smtClean="0">
                <a:latin typeface="Calibri" pitchFamily="34" charset="0"/>
              </a:rPr>
              <a:t>digi</a:t>
            </a:r>
            <a:r>
              <a:rPr lang="el-GR" altLang="el-GR" sz="2400" b="1" dirty="0" err="1" smtClean="0">
                <a:latin typeface="Calibri" pitchFamily="34" charset="0"/>
              </a:rPr>
              <a:t>T</a:t>
            </a:r>
            <a:r>
              <a:rPr lang="el-GR" altLang="el-GR" sz="2400" dirty="0" smtClean="0">
                <a:latin typeface="Calibri" pitchFamily="34" charset="0"/>
              </a:rPr>
              <a:t>. </a:t>
            </a:r>
            <a:r>
              <a:rPr lang="el-GR" altLang="el-GR" sz="2400" i="1" dirty="0" err="1" smtClean="0">
                <a:latin typeface="Calibri" pitchFamily="34" charset="0"/>
              </a:rPr>
              <a:t>Bit</a:t>
            </a:r>
            <a:r>
              <a:rPr lang="el-GR" altLang="el-GR" sz="2400" dirty="0" smtClean="0">
                <a:latin typeface="Calibri" pitchFamily="34" charset="0"/>
              </a:rPr>
              <a:t> στα αγγλικά σημαίνει «μικροσκοπικό τμήμα», «κομματάκι».</a:t>
            </a:r>
          </a:p>
        </p:txBody>
      </p:sp>
      <p:pic>
        <p:nvPicPr>
          <p:cNvPr id="13926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27325" y="4221163"/>
            <a:ext cx="3500438" cy="234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1"/>
          <p:cNvSpPr txBox="1">
            <a:spLocks noChangeArrowheads="1"/>
          </p:cNvSpPr>
          <p:nvPr/>
        </p:nvSpPr>
        <p:spPr bwMode="auto">
          <a:xfrm>
            <a:off x="0" y="71438"/>
            <a:ext cx="9144000" cy="620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nchor="ctr"/>
          <a:lstStyle>
            <a:lvl1pPr>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3200">
                <a:solidFill>
                  <a:schemeClr val="tx1"/>
                </a:solidFill>
                <a:latin typeface="Times New Roman" panose="02020603050405020304" pitchFamily="18" charset="0"/>
              </a:defRPr>
            </a:lvl1pPr>
            <a:lvl2pPr marL="742950" indent="-28575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800">
                <a:solidFill>
                  <a:schemeClr val="tx1"/>
                </a:solidFill>
                <a:latin typeface="Times New Roman" panose="02020603050405020304" pitchFamily="18" charset="0"/>
              </a:defRPr>
            </a:lvl2pPr>
            <a:lvl3pPr marL="11430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400">
                <a:solidFill>
                  <a:schemeClr val="tx1"/>
                </a:solidFill>
                <a:latin typeface="Times New Roman" panose="02020603050405020304" pitchFamily="18" charset="0"/>
              </a:defRPr>
            </a:lvl3pPr>
            <a:lvl4pPr marL="16002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4pPr>
            <a:lvl5pPr marL="20574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9pPr>
          </a:lstStyle>
          <a:p>
            <a:pPr algn="ctr" eaLnBrk="1" hangingPunct="1">
              <a:spcBef>
                <a:spcPct val="0"/>
              </a:spcBef>
              <a:buFontTx/>
              <a:buNone/>
            </a:pPr>
            <a:r>
              <a:rPr lang="en-US" altLang="el-GR" sz="3000" b="1">
                <a:latin typeface="Calibri" panose="020F0502020204030204" pitchFamily="34" charset="0"/>
              </a:rPr>
              <a:t>Bits </a:t>
            </a:r>
            <a:r>
              <a:rPr lang="el-GR" altLang="el-GR" sz="3000" b="1">
                <a:latin typeface="Calibri" panose="020F0502020204030204" pitchFamily="34" charset="0"/>
              </a:rPr>
              <a:t>και </a:t>
            </a:r>
            <a:r>
              <a:rPr lang="en-US" altLang="el-GR" sz="3000" b="1">
                <a:latin typeface="Calibri" panose="020F0502020204030204" pitchFamily="34" charset="0"/>
              </a:rPr>
              <a:t>Bytes </a:t>
            </a:r>
            <a:endParaRPr lang="en-GB" altLang="el-GR" sz="3000" b="1">
              <a:latin typeface="Calibri" panose="020F0502020204030204" pitchFamily="34" charset="0"/>
            </a:endParaRPr>
          </a:p>
        </p:txBody>
      </p:sp>
      <p:sp>
        <p:nvSpPr>
          <p:cNvPr id="19460" name="Rectangle 2"/>
          <p:cNvSpPr txBox="1">
            <a:spLocks noChangeArrowheads="1"/>
          </p:cNvSpPr>
          <p:nvPr/>
        </p:nvSpPr>
        <p:spPr bwMode="auto">
          <a:xfrm>
            <a:off x="0" y="620713"/>
            <a:ext cx="9144000" cy="216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marL="342900" indent="-342900" algn="just" eaLnBrk="1" hangingPunct="1">
              <a:lnSpc>
                <a:spcPct val="90000"/>
              </a:lnSpc>
              <a:spcBef>
                <a:spcPct val="0"/>
              </a:spcBef>
              <a:defRPr/>
            </a:pPr>
            <a:r>
              <a:rPr lang="el-GR" altLang="el-GR" sz="2000" dirty="0" smtClean="0">
                <a:latin typeface="Calibri" pitchFamily="34" charset="0"/>
              </a:rPr>
              <a:t>Το </a:t>
            </a:r>
            <a:r>
              <a:rPr lang="en-US" altLang="el-GR" sz="2000" b="1" dirty="0" smtClean="0">
                <a:latin typeface="Calibri" pitchFamily="34" charset="0"/>
              </a:rPr>
              <a:t>byte</a:t>
            </a:r>
            <a:r>
              <a:rPr lang="en-US" altLang="el-GR" sz="2000" dirty="0" smtClean="0">
                <a:latin typeface="Calibri" pitchFamily="34" charset="0"/>
              </a:rPr>
              <a:t> (</a:t>
            </a:r>
            <a:r>
              <a:rPr lang="el-GR" altLang="el-GR" sz="2000" dirty="0" err="1" smtClean="0">
                <a:latin typeface="Calibri" pitchFamily="34" charset="0"/>
              </a:rPr>
              <a:t>μπάιτ</a:t>
            </a:r>
            <a:r>
              <a:rPr lang="el-GR" altLang="el-GR" sz="2000" dirty="0" smtClean="0">
                <a:latin typeface="Calibri" pitchFamily="34" charset="0"/>
              </a:rPr>
              <a:t>) (συμβολίζεται με </a:t>
            </a:r>
            <a:r>
              <a:rPr lang="en-US" altLang="el-GR" sz="2000" b="1" dirty="0" smtClean="0">
                <a:latin typeface="Calibri" pitchFamily="34" charset="0"/>
              </a:rPr>
              <a:t>B</a:t>
            </a:r>
            <a:r>
              <a:rPr lang="en-US" altLang="el-GR" sz="2000" dirty="0" smtClean="0">
                <a:latin typeface="Calibri" pitchFamily="34" charset="0"/>
              </a:rPr>
              <a:t>) </a:t>
            </a:r>
            <a:r>
              <a:rPr lang="el-GR" altLang="el-GR" sz="2000" dirty="0" smtClean="0">
                <a:latin typeface="Calibri" pitchFamily="34" charset="0"/>
              </a:rPr>
              <a:t>είναι </a:t>
            </a:r>
            <a:r>
              <a:rPr lang="el-GR" altLang="el-GR" sz="2000" b="1" dirty="0" smtClean="0">
                <a:latin typeface="Calibri" pitchFamily="34" charset="0"/>
              </a:rPr>
              <a:t>μονάδα μέτρησης</a:t>
            </a:r>
            <a:r>
              <a:rPr lang="el-GR" altLang="el-GR" sz="2000" dirty="0" smtClean="0">
                <a:latin typeface="Calibri" pitchFamily="34" charset="0"/>
              </a:rPr>
              <a:t> ποσότητας πληροφορίας στα υπολογιστικά συστήματα.</a:t>
            </a:r>
          </a:p>
          <a:p>
            <a:pPr marL="342900" indent="-342900" algn="ctr" eaLnBrk="1" hangingPunct="1">
              <a:lnSpc>
                <a:spcPct val="90000"/>
              </a:lnSpc>
              <a:spcBef>
                <a:spcPct val="0"/>
              </a:spcBef>
              <a:defRPr/>
            </a:pPr>
            <a:r>
              <a:rPr lang="el-GR" altLang="el-GR" sz="2000" b="1" dirty="0" smtClean="0">
                <a:latin typeface="Calibri" pitchFamily="34" charset="0"/>
              </a:rPr>
              <a:t>1 </a:t>
            </a:r>
            <a:r>
              <a:rPr lang="en-US" altLang="el-GR" sz="2000" b="1" dirty="0" smtClean="0">
                <a:latin typeface="Calibri" pitchFamily="34" charset="0"/>
              </a:rPr>
              <a:t>byte </a:t>
            </a:r>
            <a:r>
              <a:rPr lang="el-GR" altLang="el-GR" sz="2000" b="1" dirty="0" smtClean="0">
                <a:latin typeface="Calibri" pitchFamily="34" charset="0"/>
              </a:rPr>
              <a:t>ισοδυναμεί με 8 </a:t>
            </a:r>
            <a:r>
              <a:rPr lang="en-US" altLang="el-GR" sz="2000" b="1" dirty="0" smtClean="0">
                <a:latin typeface="Calibri" pitchFamily="34" charset="0"/>
              </a:rPr>
              <a:t>bit.</a:t>
            </a:r>
            <a:endParaRPr lang="el-GR" altLang="el-GR" sz="2000" b="1" dirty="0" smtClean="0">
              <a:latin typeface="Calibri" pitchFamily="34" charset="0"/>
            </a:endParaRPr>
          </a:p>
          <a:p>
            <a:pPr marL="342900" indent="-342900" algn="just" eaLnBrk="1" hangingPunct="1">
              <a:lnSpc>
                <a:spcPct val="90000"/>
              </a:lnSpc>
              <a:spcBef>
                <a:spcPct val="0"/>
              </a:spcBef>
              <a:defRPr/>
            </a:pPr>
            <a:r>
              <a:rPr lang="en-US" altLang="el-GR" sz="2000" dirty="0" smtClean="0">
                <a:latin typeface="Calibri" pitchFamily="34" charset="0"/>
              </a:rPr>
              <a:t>To byte </a:t>
            </a:r>
            <a:r>
              <a:rPr lang="el-GR" altLang="el-GR" sz="2000" dirty="0" smtClean="0">
                <a:latin typeface="Calibri" pitchFamily="34" charset="0"/>
              </a:rPr>
              <a:t>μπορεί να αντιπροσωπεύσει τιμές από 0 έως και 255 στο δεκαδικό σύστημα (2</a:t>
            </a:r>
            <a:r>
              <a:rPr lang="el-GR" altLang="el-GR" sz="2000" baseline="30000" dirty="0" smtClean="0">
                <a:latin typeface="Calibri" pitchFamily="34" charset="0"/>
              </a:rPr>
              <a:t>8</a:t>
            </a:r>
            <a:r>
              <a:rPr lang="el-GR" altLang="el-GR" sz="2000" dirty="0" smtClean="0">
                <a:latin typeface="Calibri" pitchFamily="34" charset="0"/>
              </a:rPr>
              <a:t> = 256 τιμές).</a:t>
            </a:r>
            <a:endParaRPr lang="en-US" altLang="el-GR" sz="2000" dirty="0" smtClean="0">
              <a:latin typeface="Calibri" pitchFamily="34" charset="0"/>
            </a:endParaRPr>
          </a:p>
          <a:p>
            <a:pPr marL="342900" indent="-342900" algn="just" eaLnBrk="1" hangingPunct="1">
              <a:lnSpc>
                <a:spcPct val="90000"/>
              </a:lnSpc>
              <a:spcBef>
                <a:spcPct val="0"/>
              </a:spcBef>
              <a:defRPr/>
            </a:pPr>
            <a:r>
              <a:rPr lang="el-GR" altLang="el-GR" sz="2000" dirty="0" smtClean="0">
                <a:latin typeface="Calibri" pitchFamily="34" charset="0"/>
              </a:rPr>
              <a:t>Το </a:t>
            </a:r>
            <a:r>
              <a:rPr lang="en-US" altLang="el-GR" sz="2000" dirty="0" smtClean="0">
                <a:latin typeface="Calibri" pitchFamily="34" charset="0"/>
              </a:rPr>
              <a:t>byte </a:t>
            </a:r>
            <a:r>
              <a:rPr lang="el-GR" altLang="el-GR" sz="2000" dirty="0" smtClean="0">
                <a:latin typeface="Calibri" pitchFamily="34" charset="0"/>
              </a:rPr>
              <a:t>είναι και η βασική μονάδα μέτρησης (χώρου και πληροφορίας) στα υπολογιστικά συστήματα.</a:t>
            </a:r>
          </a:p>
          <a:p>
            <a:pPr algn="just" eaLnBrk="1" hangingPunct="1">
              <a:lnSpc>
                <a:spcPct val="90000"/>
              </a:lnSpc>
              <a:spcBef>
                <a:spcPct val="0"/>
              </a:spcBef>
              <a:buFontTx/>
              <a:buNone/>
              <a:defRPr/>
            </a:pPr>
            <a:endParaRPr lang="el-GR" altLang="el-GR" sz="2000" dirty="0" smtClean="0">
              <a:latin typeface="Calibri" pitchFamily="34" charset="0"/>
            </a:endParaRPr>
          </a:p>
        </p:txBody>
      </p:sp>
      <p:pic>
        <p:nvPicPr>
          <p:cNvPr id="14131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138488"/>
            <a:ext cx="4686300" cy="302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Ορθογώνιο 1"/>
          <p:cNvSpPr/>
          <p:nvPr/>
        </p:nvSpPr>
        <p:spPr>
          <a:xfrm>
            <a:off x="4686300" y="2524125"/>
            <a:ext cx="4457700" cy="3786188"/>
          </a:xfrm>
          <a:prstGeom prst="rect">
            <a:avLst/>
          </a:prstGeom>
        </p:spPr>
        <p:txBody>
          <a:bodyPr>
            <a:spAutoFit/>
          </a:bodyPr>
          <a:lstStyle/>
          <a:p>
            <a:pPr algn="ctr">
              <a:defRPr/>
            </a:pPr>
            <a:r>
              <a:rPr lang="el-GR" sz="1600" b="1" u="sng" dirty="0">
                <a:effectLst>
                  <a:outerShdw blurRad="38100" dist="38100" dir="2700000" algn="tl">
                    <a:srgbClr val="000000">
                      <a:alpha val="43137"/>
                    </a:srgbClr>
                  </a:outerShdw>
                </a:effectLst>
              </a:rPr>
              <a:t>Εκτιμώμενη διαδικτυακή κίνηση το 2015, μόνο στις ΗΠΑ</a:t>
            </a:r>
            <a:r>
              <a:rPr lang="el-GR" sz="1600" dirty="0"/>
              <a:t>:</a:t>
            </a:r>
          </a:p>
          <a:p>
            <a:pPr>
              <a:defRPr/>
            </a:pPr>
            <a:r>
              <a:rPr lang="en-US" sz="1600" dirty="0"/>
              <a:t>Downloads </a:t>
            </a:r>
            <a:r>
              <a:rPr lang="el-GR" sz="1600" dirty="0"/>
              <a:t>ταινιών και </a:t>
            </a:r>
            <a:r>
              <a:rPr lang="en-US" sz="1600" dirty="0"/>
              <a:t>P2P </a:t>
            </a:r>
            <a:r>
              <a:rPr lang="el-GR" sz="1600" dirty="0"/>
              <a:t>διαμοίραση αρχείων έφτασαν τα</a:t>
            </a:r>
            <a:r>
              <a:rPr lang="en-US" sz="1600" dirty="0"/>
              <a:t> 100 </a:t>
            </a:r>
            <a:r>
              <a:rPr lang="en-US" sz="1600" dirty="0" err="1"/>
              <a:t>exabytes</a:t>
            </a:r>
            <a:endParaRPr lang="en-US" sz="1600" dirty="0"/>
          </a:p>
          <a:p>
            <a:pPr>
              <a:defRPr/>
            </a:pPr>
            <a:r>
              <a:rPr lang="en-US" sz="1600" dirty="0"/>
              <a:t>Video </a:t>
            </a:r>
            <a:r>
              <a:rPr lang="el-GR" sz="1600" dirty="0"/>
              <a:t>κλήσεις (π.χ. </a:t>
            </a:r>
            <a:r>
              <a:rPr lang="en-US" sz="1600" dirty="0"/>
              <a:t>Skype calls)</a:t>
            </a:r>
            <a:r>
              <a:rPr lang="el-GR" sz="1600" dirty="0"/>
              <a:t> και</a:t>
            </a:r>
            <a:r>
              <a:rPr lang="en-US" sz="1600" dirty="0"/>
              <a:t> virtual Windows </a:t>
            </a:r>
            <a:r>
              <a:rPr lang="el-GR" sz="1600" dirty="0"/>
              <a:t>θα φτάσουν τα </a:t>
            </a:r>
            <a:r>
              <a:rPr lang="en-US" sz="1600" dirty="0"/>
              <a:t>400 </a:t>
            </a:r>
            <a:r>
              <a:rPr lang="en-US" sz="1600" dirty="0" err="1"/>
              <a:t>exabytes</a:t>
            </a:r>
            <a:endParaRPr lang="en-US" sz="1600" dirty="0"/>
          </a:p>
          <a:p>
            <a:pPr>
              <a:defRPr/>
            </a:pPr>
            <a:r>
              <a:rPr lang="en-US" sz="1600" dirty="0"/>
              <a:t>"Cloud" computing </a:t>
            </a:r>
            <a:r>
              <a:rPr lang="el-GR" sz="1600" dirty="0"/>
              <a:t>και απομακρυσμένες υπηρεσίες </a:t>
            </a:r>
            <a:r>
              <a:rPr lang="en-US" sz="1600" dirty="0"/>
              <a:t>backup </a:t>
            </a:r>
            <a:r>
              <a:rPr lang="el-GR" sz="1600" dirty="0"/>
              <a:t>θα φτάσουν τα </a:t>
            </a:r>
            <a:r>
              <a:rPr lang="en-US" sz="1600" dirty="0"/>
              <a:t>50 </a:t>
            </a:r>
            <a:r>
              <a:rPr lang="en-US" sz="1600" dirty="0" err="1"/>
              <a:t>exabytes</a:t>
            </a:r>
            <a:endParaRPr lang="en-US" sz="1600" dirty="0"/>
          </a:p>
          <a:p>
            <a:pPr>
              <a:defRPr/>
            </a:pPr>
            <a:r>
              <a:rPr lang="en-US" sz="1600" dirty="0"/>
              <a:t>Internet video, </a:t>
            </a:r>
            <a:r>
              <a:rPr lang="el-GR" sz="1600" dirty="0"/>
              <a:t>παιχνίδια</a:t>
            </a:r>
            <a:r>
              <a:rPr lang="en-US" sz="1600" dirty="0"/>
              <a:t>, </a:t>
            </a:r>
            <a:r>
              <a:rPr lang="el-GR" sz="1600" dirty="0"/>
              <a:t>και </a:t>
            </a:r>
            <a:r>
              <a:rPr lang="en-US" sz="1600" dirty="0"/>
              <a:t>virtual worlds </a:t>
            </a:r>
            <a:r>
              <a:rPr lang="el-GR" sz="1600" dirty="0"/>
              <a:t>θα φτάσουν τα </a:t>
            </a:r>
            <a:r>
              <a:rPr lang="en-US" sz="1600" dirty="0"/>
              <a:t>200 </a:t>
            </a:r>
            <a:r>
              <a:rPr lang="en-US" sz="1600" dirty="0" err="1"/>
              <a:t>exabytes</a:t>
            </a:r>
            <a:endParaRPr lang="en-US" sz="1600" dirty="0"/>
          </a:p>
          <a:p>
            <a:pPr>
              <a:defRPr/>
            </a:pPr>
            <a:r>
              <a:rPr lang="el-GR" sz="1600" dirty="0"/>
              <a:t>Η </a:t>
            </a:r>
            <a:r>
              <a:rPr lang="en-US" sz="1600" dirty="0"/>
              <a:t>non-Internet "IPTV" </a:t>
            </a:r>
            <a:r>
              <a:rPr lang="el-GR" sz="1600" dirty="0"/>
              <a:t>θα φτάσει τα </a:t>
            </a:r>
            <a:r>
              <a:rPr lang="en-US" sz="1600" dirty="0"/>
              <a:t>100 </a:t>
            </a:r>
            <a:r>
              <a:rPr lang="en-US" sz="1600" dirty="0" err="1"/>
              <a:t>exabytes</a:t>
            </a:r>
            <a:r>
              <a:rPr lang="el-GR" sz="1600" dirty="0"/>
              <a:t>, και, πιθανότατα, περισσότερο</a:t>
            </a:r>
            <a:endParaRPr lang="en-US" sz="1600" dirty="0"/>
          </a:p>
          <a:p>
            <a:pPr>
              <a:defRPr/>
            </a:pPr>
            <a:r>
              <a:rPr lang="el-GR" sz="1600" dirty="0"/>
              <a:t>Η </a:t>
            </a:r>
            <a:r>
              <a:rPr lang="en-US" sz="1600" dirty="0"/>
              <a:t>business IP traffic </a:t>
            </a:r>
            <a:r>
              <a:rPr lang="el-GR" sz="1600" dirty="0"/>
              <a:t>θα </a:t>
            </a:r>
            <a:r>
              <a:rPr lang="el-GR" sz="1600" dirty="0" err="1"/>
              <a:t>δημιουγήσει</a:t>
            </a:r>
            <a:r>
              <a:rPr lang="en-US" sz="1600" dirty="0"/>
              <a:t> 100 </a:t>
            </a:r>
            <a:r>
              <a:rPr lang="en-US" sz="1600" dirty="0" err="1"/>
              <a:t>exabytes</a:t>
            </a:r>
            <a:endParaRPr lang="en-US" sz="1600" dirty="0"/>
          </a:p>
          <a:p>
            <a:pPr>
              <a:defRPr/>
            </a:pPr>
            <a:r>
              <a:rPr lang="el-GR" sz="1600" dirty="0"/>
              <a:t>Άλλες εφαρμογές </a:t>
            </a:r>
            <a:r>
              <a:rPr lang="en-US" sz="1600" dirty="0"/>
              <a:t> (phone, Web, e-mail, photos, music) could be 50 </a:t>
            </a:r>
            <a:r>
              <a:rPr lang="en-US" sz="1600" dirty="0" err="1"/>
              <a:t>exabytes</a:t>
            </a:r>
            <a:endParaRPr lang="en-US" sz="1600" dirty="0"/>
          </a:p>
        </p:txBody>
      </p:sp>
      <p:sp>
        <p:nvSpPr>
          <p:cNvPr id="141318" name="TextBox 2"/>
          <p:cNvSpPr txBox="1">
            <a:spLocks noChangeArrowheads="1"/>
          </p:cNvSpPr>
          <p:nvPr/>
        </p:nvSpPr>
        <p:spPr bwMode="auto">
          <a:xfrm>
            <a:off x="0" y="6238875"/>
            <a:ext cx="9144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n-US" altLang="en-US" sz="1800" dirty="0"/>
              <a:t>1</a:t>
            </a:r>
            <a:r>
              <a:rPr lang="el-GR" altLang="en-US" sz="1800" dirty="0"/>
              <a:t> </a:t>
            </a:r>
            <a:r>
              <a:rPr lang="en-US" altLang="en-US" sz="1800" dirty="0"/>
              <a:t>zettabyte (ZB), </a:t>
            </a:r>
            <a:r>
              <a:rPr lang="el-GR" altLang="en-US" sz="1800" dirty="0"/>
              <a:t>κατά προσέγγιση 10</a:t>
            </a:r>
            <a:r>
              <a:rPr lang="el-GR" altLang="en-US" sz="1800" baseline="30000" dirty="0"/>
              <a:t>21</a:t>
            </a:r>
            <a:r>
              <a:rPr lang="el-GR" altLang="en-US" sz="1800" dirty="0"/>
              <a:t> </a:t>
            </a:r>
            <a:r>
              <a:rPr lang="en-US" altLang="en-US" sz="1800" dirty="0"/>
              <a:t>bytes! </a:t>
            </a:r>
            <a:r>
              <a:rPr lang="el-GR" altLang="en-US" sz="1800" dirty="0"/>
              <a:t>Το 201</a:t>
            </a:r>
            <a:r>
              <a:rPr lang="en-US" altLang="en-US" sz="1800" dirty="0"/>
              <a:t>1</a:t>
            </a:r>
            <a:r>
              <a:rPr lang="el-GR" altLang="en-US" sz="1800" dirty="0"/>
              <a:t> υπήρχαν αποθηκευμένα στον κόσμο περίπου 1,8 </a:t>
            </a:r>
            <a:r>
              <a:rPr lang="en-US" altLang="en-US" sz="1800" dirty="0"/>
              <a:t>ZB </a:t>
            </a:r>
            <a:r>
              <a:rPr lang="el-GR" altLang="en-US" sz="1800" dirty="0"/>
              <a:t>ενώ σήμερα 13,7 </a:t>
            </a:r>
            <a:r>
              <a:rPr lang="en-US" altLang="en-US" sz="1800" dirty="0"/>
              <a:t>ZB! To 2020 </a:t>
            </a:r>
            <a:r>
              <a:rPr lang="el-GR" altLang="en-US" sz="1800" dirty="0"/>
              <a:t>εικάζεται ότι ο αριθμός θα είναι 40</a:t>
            </a:r>
            <a:r>
              <a:rPr lang="en-US" altLang="en-US" sz="1800" dirty="0"/>
              <a:t>ZB</a:t>
            </a:r>
          </a:p>
        </p:txBody>
      </p:sp>
      <p:sp>
        <p:nvSpPr>
          <p:cNvPr id="141319" name="TextBox 7"/>
          <p:cNvSpPr txBox="1">
            <a:spLocks noChangeArrowheads="1"/>
          </p:cNvSpPr>
          <p:nvPr/>
        </p:nvSpPr>
        <p:spPr bwMode="auto">
          <a:xfrm>
            <a:off x="0" y="2713038"/>
            <a:ext cx="46863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0"/>
              </a:spcBef>
              <a:buFontTx/>
              <a:buNone/>
            </a:pPr>
            <a:r>
              <a:rPr lang="el-GR" altLang="en-US" sz="2000" b="1" u="sng"/>
              <a:t>Πολλαπλάσια του </a:t>
            </a:r>
            <a:r>
              <a:rPr lang="en-US" altLang="en-US" sz="2000" b="1" u="sng"/>
              <a:t>byte:</a:t>
            </a: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1"/>
          <p:cNvSpPr txBox="1">
            <a:spLocks noChangeArrowheads="1"/>
          </p:cNvSpPr>
          <p:nvPr/>
        </p:nvSpPr>
        <p:spPr bwMode="auto">
          <a:xfrm>
            <a:off x="0" y="0"/>
            <a:ext cx="9144000"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nchor="ctr"/>
          <a:lstStyle>
            <a:lvl1pPr>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3200">
                <a:solidFill>
                  <a:schemeClr val="tx1"/>
                </a:solidFill>
                <a:latin typeface="Times New Roman" panose="02020603050405020304" pitchFamily="18" charset="0"/>
              </a:defRPr>
            </a:lvl1pPr>
            <a:lvl2pPr marL="742950" indent="-28575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800">
                <a:solidFill>
                  <a:schemeClr val="tx1"/>
                </a:solidFill>
                <a:latin typeface="Times New Roman" panose="02020603050405020304" pitchFamily="18" charset="0"/>
              </a:defRPr>
            </a:lvl2pPr>
            <a:lvl3pPr marL="11430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400">
                <a:solidFill>
                  <a:schemeClr val="tx1"/>
                </a:solidFill>
                <a:latin typeface="Times New Roman" panose="02020603050405020304" pitchFamily="18" charset="0"/>
              </a:defRPr>
            </a:lvl3pPr>
            <a:lvl4pPr marL="16002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4pPr>
            <a:lvl5pPr marL="20574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9pPr>
          </a:lstStyle>
          <a:p>
            <a:pPr algn="ctr" eaLnBrk="1" hangingPunct="1">
              <a:spcBef>
                <a:spcPct val="0"/>
              </a:spcBef>
              <a:buFontTx/>
              <a:buNone/>
            </a:pPr>
            <a:r>
              <a:rPr lang="el-GR" altLang="el-GR" sz="3000" b="1">
                <a:latin typeface="Calibri" panose="020F0502020204030204" pitchFamily="34" charset="0"/>
              </a:rPr>
              <a:t>Μοντέλο </a:t>
            </a:r>
            <a:r>
              <a:rPr lang="en-US" altLang="el-GR" sz="3000" b="1">
                <a:latin typeface="Calibri" panose="020F0502020204030204" pitchFamily="34" charset="0"/>
              </a:rPr>
              <a:t>Von Neumann (1950)</a:t>
            </a:r>
            <a:endParaRPr lang="en-GB" altLang="el-GR" sz="3000" b="1">
              <a:latin typeface="Calibri" panose="020F0502020204030204" pitchFamily="34" charset="0"/>
            </a:endParaRPr>
          </a:p>
        </p:txBody>
      </p:sp>
      <p:sp>
        <p:nvSpPr>
          <p:cNvPr id="143363" name="Rectangle 2"/>
          <p:cNvSpPr txBox="1">
            <a:spLocks noChangeArrowheads="1"/>
          </p:cNvSpPr>
          <p:nvPr/>
        </p:nvSpPr>
        <p:spPr bwMode="auto">
          <a:xfrm>
            <a:off x="323850" y="736600"/>
            <a:ext cx="8496300" cy="550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371600" indent="-4572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eaLnBrk="1" hangingPunct="1">
              <a:spcBef>
                <a:spcPct val="0"/>
              </a:spcBef>
              <a:buFontTx/>
              <a:buNone/>
            </a:pPr>
            <a:r>
              <a:rPr lang="el-GR" altLang="el-GR" sz="2400">
                <a:latin typeface="Calibri" panose="020F0502020204030204" pitchFamily="34" charset="0"/>
              </a:rPr>
              <a:t>Ορίζει τον υπολογιστή ως τέσσερα υποσυστήµατα: </a:t>
            </a:r>
          </a:p>
          <a:p>
            <a:pPr lvl="2" algn="just" eaLnBrk="1" hangingPunct="1">
              <a:spcBef>
                <a:spcPct val="0"/>
              </a:spcBef>
              <a:buFont typeface="Calibri" panose="020F0502020204030204" pitchFamily="34" charset="0"/>
              <a:buAutoNum type="arabicPeriod"/>
            </a:pPr>
            <a:r>
              <a:rPr lang="el-GR" altLang="el-GR">
                <a:latin typeface="Calibri" panose="020F0502020204030204" pitchFamily="34" charset="0"/>
              </a:rPr>
              <a:t>Μνήµη</a:t>
            </a:r>
          </a:p>
          <a:p>
            <a:pPr lvl="2" algn="just" eaLnBrk="1" hangingPunct="1">
              <a:spcBef>
                <a:spcPct val="0"/>
              </a:spcBef>
              <a:buFont typeface="Calibri" panose="020F0502020204030204" pitchFamily="34" charset="0"/>
              <a:buAutoNum type="arabicPeriod"/>
            </a:pPr>
            <a:r>
              <a:rPr lang="el-GR" altLang="el-GR">
                <a:latin typeface="Calibri" panose="020F0502020204030204" pitchFamily="34" charset="0"/>
              </a:rPr>
              <a:t>Αριθµητική και Λογική Μονάδα</a:t>
            </a:r>
          </a:p>
          <a:p>
            <a:pPr lvl="2" algn="just" eaLnBrk="1" hangingPunct="1">
              <a:spcBef>
                <a:spcPct val="0"/>
              </a:spcBef>
              <a:buFont typeface="Calibri" panose="020F0502020204030204" pitchFamily="34" charset="0"/>
              <a:buAutoNum type="arabicPeriod"/>
            </a:pPr>
            <a:r>
              <a:rPr lang="el-GR" altLang="el-GR">
                <a:latin typeface="Calibri" panose="020F0502020204030204" pitchFamily="34" charset="0"/>
              </a:rPr>
              <a:t>Μονάδα Ελέγχου</a:t>
            </a:r>
          </a:p>
          <a:p>
            <a:pPr lvl="2" algn="just" eaLnBrk="1" hangingPunct="1">
              <a:spcBef>
                <a:spcPct val="0"/>
              </a:spcBef>
              <a:buFont typeface="Calibri" panose="020F0502020204030204" pitchFamily="34" charset="0"/>
              <a:buAutoNum type="arabicPeriod"/>
            </a:pPr>
            <a:r>
              <a:rPr lang="el-GR" altLang="el-GR">
                <a:latin typeface="Calibri" panose="020F0502020204030204" pitchFamily="34" charset="0"/>
              </a:rPr>
              <a:t>Είσοδος / Έξοδος </a:t>
            </a:r>
          </a:p>
          <a:p>
            <a:pPr algn="just" eaLnBrk="1" hangingPunct="1">
              <a:spcBef>
                <a:spcPct val="0"/>
              </a:spcBef>
              <a:buFontTx/>
              <a:buNone/>
            </a:pPr>
            <a:r>
              <a:rPr lang="el-GR" altLang="el-GR" sz="2400">
                <a:latin typeface="Calibri" panose="020F0502020204030204" pitchFamily="34" charset="0"/>
              </a:rPr>
              <a:t>Ορίζει ότι το πρόγραµµα πρέπει να αποθηκεύεται στη μνήµη.</a:t>
            </a:r>
          </a:p>
          <a:p>
            <a:pPr algn="just" eaLnBrk="1" hangingPunct="1">
              <a:spcBef>
                <a:spcPct val="0"/>
              </a:spcBef>
              <a:buFontTx/>
              <a:buNone/>
            </a:pPr>
            <a:r>
              <a:rPr lang="el-GR" altLang="el-GR" sz="2400">
                <a:latin typeface="Calibri" panose="020F0502020204030204" pitchFamily="34" charset="0"/>
              </a:rPr>
              <a:t>Ορίζει ότι το πρόγραµµα αποτελείται από πεπερασµένο αριθµό εντολών οι οποίες εκτελούνται η </a:t>
            </a:r>
            <a:r>
              <a:rPr lang="el-GR" altLang="el-GR" sz="2400" b="1">
                <a:latin typeface="Calibri" panose="020F0502020204030204" pitchFamily="34" charset="0"/>
              </a:rPr>
              <a:t>µία μετά την άλλη, σειριακά</a:t>
            </a:r>
            <a:r>
              <a:rPr lang="el-GR" altLang="el-GR" sz="2400">
                <a:latin typeface="Calibri" panose="020F0502020204030204" pitchFamily="34" charset="0"/>
              </a:rPr>
              <a:t>.</a:t>
            </a:r>
          </a:p>
        </p:txBody>
      </p:sp>
      <p:pic>
        <p:nvPicPr>
          <p:cNvPr id="14336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71688" y="3786188"/>
            <a:ext cx="4953000" cy="254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1"/>
          <p:cNvSpPr txBox="1">
            <a:spLocks noChangeArrowheads="1"/>
          </p:cNvSpPr>
          <p:nvPr/>
        </p:nvSpPr>
        <p:spPr bwMode="auto">
          <a:xfrm>
            <a:off x="0" y="-26988"/>
            <a:ext cx="9144000" cy="76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0"/>
              </a:spcBef>
              <a:buFontTx/>
              <a:buNone/>
            </a:pPr>
            <a:r>
              <a:rPr lang="el-GR" altLang="el-GR" sz="4400">
                <a:solidFill>
                  <a:schemeClr val="tx2"/>
                </a:solidFill>
              </a:rPr>
              <a:t>Ο Ηλεκτρονικός Υπολογιστής</a:t>
            </a:r>
            <a:endParaRPr lang="en-GB" altLang="el-GR" sz="4400">
              <a:solidFill>
                <a:schemeClr val="tx2"/>
              </a:solidFill>
            </a:endParaRPr>
          </a:p>
        </p:txBody>
      </p:sp>
      <p:sp>
        <p:nvSpPr>
          <p:cNvPr id="103427" name="Rectangle 2"/>
          <p:cNvSpPr txBox="1">
            <a:spLocks noChangeArrowheads="1"/>
          </p:cNvSpPr>
          <p:nvPr/>
        </p:nvSpPr>
        <p:spPr bwMode="auto">
          <a:xfrm>
            <a:off x="-34925" y="692150"/>
            <a:ext cx="9144000" cy="183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lstStyle>
            <a:lvl1pPr marL="342900" indent="-3429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3200">
                <a:solidFill>
                  <a:schemeClr val="tx1"/>
                </a:solidFill>
                <a:latin typeface="Times New Roman" panose="02020603050405020304" pitchFamily="18" charset="0"/>
              </a:defRPr>
            </a:lvl1pPr>
            <a:lvl2pPr>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800">
                <a:solidFill>
                  <a:schemeClr val="tx1"/>
                </a:solidFill>
                <a:latin typeface="Times New Roman" panose="02020603050405020304" pitchFamily="18" charset="0"/>
              </a:defRPr>
            </a:lvl2pPr>
            <a:lvl3pPr marL="11430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400">
                <a:solidFill>
                  <a:schemeClr val="tx1"/>
                </a:solidFill>
                <a:latin typeface="Times New Roman" panose="02020603050405020304" pitchFamily="18" charset="0"/>
              </a:defRPr>
            </a:lvl3pPr>
            <a:lvl4pPr marL="16002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4pPr>
            <a:lvl5pPr marL="20574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9pPr>
          </a:lstStyle>
          <a:p>
            <a:pPr lvl="1" algn="just" eaLnBrk="1" hangingPunct="1">
              <a:spcBef>
                <a:spcPts val="413"/>
              </a:spcBef>
              <a:buFontTx/>
              <a:buNone/>
            </a:pPr>
            <a:r>
              <a:rPr lang="el-GR" altLang="el-GR">
                <a:latin typeface="Calibri" panose="020F0502020204030204" pitchFamily="34" charset="0"/>
              </a:rPr>
              <a:t>Ο </a:t>
            </a:r>
            <a:r>
              <a:rPr lang="el-GR" altLang="el-GR" b="1">
                <a:latin typeface="Calibri" panose="020F0502020204030204" pitchFamily="34" charset="0"/>
              </a:rPr>
              <a:t>ηλεκτρονικός υπολογιστής</a:t>
            </a:r>
            <a:r>
              <a:rPr lang="el-GR" altLang="el-GR">
                <a:latin typeface="Calibri" panose="020F0502020204030204" pitchFamily="34" charset="0"/>
              </a:rPr>
              <a:t> είναι μια μηχανή κατασκευασμένη κυρίως από ηλεκτρονικά κυκλώματα και δευτερευόντως από ηλεκτρικά και μηχανικά συστήματα, και έχει ως σκοπό να επεξεργάζεται πληροφορίες.</a:t>
            </a:r>
            <a:endParaRPr lang="en-GB" altLang="el-GR">
              <a:latin typeface="Calibri" panose="020F0502020204030204" pitchFamily="34" charset="0"/>
            </a:endParaRPr>
          </a:p>
        </p:txBody>
      </p:sp>
      <p:pic>
        <p:nvPicPr>
          <p:cNvPr id="10138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4438" y="3141663"/>
            <a:ext cx="2779712" cy="208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1381"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19763" y="4724400"/>
            <a:ext cx="3424237"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1382" name="Picture 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050" y="4437063"/>
            <a:ext cx="2068513" cy="2338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1383" name="Picture 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11188" y="765175"/>
            <a:ext cx="7700962" cy="577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nodeType="clickEffect">
                                  <p:stCondLst>
                                    <p:cond delay="0"/>
                                  </p:stCondLst>
                                  <p:childTnLst>
                                    <p:set>
                                      <p:cBhvr>
                                        <p:cTn id="6" dur="1" fill="hold">
                                          <p:stCondLst>
                                            <p:cond delay="0"/>
                                          </p:stCondLst>
                                        </p:cTn>
                                        <p:tgtEl>
                                          <p:spTgt spid="101380"/>
                                        </p:tgtEl>
                                        <p:attrNameLst>
                                          <p:attrName>style.visibility</p:attrName>
                                        </p:attrNameLst>
                                      </p:cBhvr>
                                      <p:to>
                                        <p:strVal val="visible"/>
                                      </p:to>
                                    </p:set>
                                    <p:anim calcmode="lin" valueType="num">
                                      <p:cBhvr>
                                        <p:cTn id="7" dur="500" fill="hold"/>
                                        <p:tgtEl>
                                          <p:spTgt spid="101380"/>
                                        </p:tgtEl>
                                        <p:attrNameLst>
                                          <p:attrName>ppt_w</p:attrName>
                                        </p:attrNameLst>
                                      </p:cBhvr>
                                      <p:tavLst>
                                        <p:tav tm="0">
                                          <p:val>
                                            <p:fltVal val="0"/>
                                          </p:val>
                                        </p:tav>
                                        <p:tav tm="100000">
                                          <p:val>
                                            <p:strVal val="#ppt_w"/>
                                          </p:val>
                                        </p:tav>
                                      </p:tavLst>
                                    </p:anim>
                                    <p:anim calcmode="lin" valueType="num">
                                      <p:cBhvr>
                                        <p:cTn id="8" dur="500" fill="hold"/>
                                        <p:tgtEl>
                                          <p:spTgt spid="101380"/>
                                        </p:tgtEl>
                                        <p:attrNameLst>
                                          <p:attrName>ppt_h</p:attrName>
                                        </p:attrNameLst>
                                      </p:cBhvr>
                                      <p:tavLst>
                                        <p:tav tm="0">
                                          <p:val>
                                            <p:fltVal val="0"/>
                                          </p:val>
                                        </p:tav>
                                        <p:tav tm="100000">
                                          <p:val>
                                            <p:strVal val="#ppt_h"/>
                                          </p:val>
                                        </p:tav>
                                      </p:tavLst>
                                    </p:anim>
                                    <p:animEffect transition="in" filter="fade">
                                      <p:cBhvr>
                                        <p:cTn id="9" dur="500"/>
                                        <p:tgtEl>
                                          <p:spTgt spid="101380"/>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nodeType="clickEffect">
                                  <p:stCondLst>
                                    <p:cond delay="0"/>
                                  </p:stCondLst>
                                  <p:childTnLst>
                                    <p:set>
                                      <p:cBhvr>
                                        <p:cTn id="13" dur="1" fill="hold">
                                          <p:stCondLst>
                                            <p:cond delay="0"/>
                                          </p:stCondLst>
                                        </p:cTn>
                                        <p:tgtEl>
                                          <p:spTgt spid="101382"/>
                                        </p:tgtEl>
                                        <p:attrNameLst>
                                          <p:attrName>style.visibility</p:attrName>
                                        </p:attrNameLst>
                                      </p:cBhvr>
                                      <p:to>
                                        <p:strVal val="visible"/>
                                      </p:to>
                                    </p:set>
                                    <p:anim calcmode="lin" valueType="num">
                                      <p:cBhvr>
                                        <p:cTn id="14" dur="500" fill="hold"/>
                                        <p:tgtEl>
                                          <p:spTgt spid="101382"/>
                                        </p:tgtEl>
                                        <p:attrNameLst>
                                          <p:attrName>ppt_w</p:attrName>
                                        </p:attrNameLst>
                                      </p:cBhvr>
                                      <p:tavLst>
                                        <p:tav tm="0">
                                          <p:val>
                                            <p:fltVal val="0"/>
                                          </p:val>
                                        </p:tav>
                                        <p:tav tm="100000">
                                          <p:val>
                                            <p:strVal val="#ppt_w"/>
                                          </p:val>
                                        </p:tav>
                                      </p:tavLst>
                                    </p:anim>
                                    <p:anim calcmode="lin" valueType="num">
                                      <p:cBhvr>
                                        <p:cTn id="15" dur="500" fill="hold"/>
                                        <p:tgtEl>
                                          <p:spTgt spid="101382"/>
                                        </p:tgtEl>
                                        <p:attrNameLst>
                                          <p:attrName>ppt_h</p:attrName>
                                        </p:attrNameLst>
                                      </p:cBhvr>
                                      <p:tavLst>
                                        <p:tav tm="0">
                                          <p:val>
                                            <p:fltVal val="0"/>
                                          </p:val>
                                        </p:tav>
                                        <p:tav tm="100000">
                                          <p:val>
                                            <p:strVal val="#ppt_h"/>
                                          </p:val>
                                        </p:tav>
                                      </p:tavLst>
                                    </p:anim>
                                    <p:animEffect transition="in" filter="fade">
                                      <p:cBhvr>
                                        <p:cTn id="16" dur="500"/>
                                        <p:tgtEl>
                                          <p:spTgt spid="101382"/>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16" fill="hold" nodeType="clickEffect">
                                  <p:stCondLst>
                                    <p:cond delay="0"/>
                                  </p:stCondLst>
                                  <p:childTnLst>
                                    <p:set>
                                      <p:cBhvr>
                                        <p:cTn id="20" dur="1" fill="hold">
                                          <p:stCondLst>
                                            <p:cond delay="0"/>
                                          </p:stCondLst>
                                        </p:cTn>
                                        <p:tgtEl>
                                          <p:spTgt spid="101381"/>
                                        </p:tgtEl>
                                        <p:attrNameLst>
                                          <p:attrName>style.visibility</p:attrName>
                                        </p:attrNameLst>
                                      </p:cBhvr>
                                      <p:to>
                                        <p:strVal val="visible"/>
                                      </p:to>
                                    </p:set>
                                    <p:anim calcmode="lin" valueType="num">
                                      <p:cBhvr>
                                        <p:cTn id="21" dur="500" fill="hold"/>
                                        <p:tgtEl>
                                          <p:spTgt spid="101381"/>
                                        </p:tgtEl>
                                        <p:attrNameLst>
                                          <p:attrName>ppt_w</p:attrName>
                                        </p:attrNameLst>
                                      </p:cBhvr>
                                      <p:tavLst>
                                        <p:tav tm="0">
                                          <p:val>
                                            <p:fltVal val="0"/>
                                          </p:val>
                                        </p:tav>
                                        <p:tav tm="100000">
                                          <p:val>
                                            <p:strVal val="#ppt_w"/>
                                          </p:val>
                                        </p:tav>
                                      </p:tavLst>
                                    </p:anim>
                                    <p:anim calcmode="lin" valueType="num">
                                      <p:cBhvr>
                                        <p:cTn id="22" dur="500" fill="hold"/>
                                        <p:tgtEl>
                                          <p:spTgt spid="101381"/>
                                        </p:tgtEl>
                                        <p:attrNameLst>
                                          <p:attrName>ppt_h</p:attrName>
                                        </p:attrNameLst>
                                      </p:cBhvr>
                                      <p:tavLst>
                                        <p:tav tm="0">
                                          <p:val>
                                            <p:fltVal val="0"/>
                                          </p:val>
                                        </p:tav>
                                        <p:tav tm="100000">
                                          <p:val>
                                            <p:strVal val="#ppt_h"/>
                                          </p:val>
                                        </p:tav>
                                      </p:tavLst>
                                    </p:anim>
                                    <p:animEffect transition="in" filter="fade">
                                      <p:cBhvr>
                                        <p:cTn id="23" dur="500"/>
                                        <p:tgtEl>
                                          <p:spTgt spid="101381"/>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0" presetClass="entr" presetSubtype="0" fill="hold" nodeType="clickEffect">
                                  <p:stCondLst>
                                    <p:cond delay="0"/>
                                  </p:stCondLst>
                                  <p:childTnLst>
                                    <p:set>
                                      <p:cBhvr>
                                        <p:cTn id="27" dur="1" fill="hold">
                                          <p:stCondLst>
                                            <p:cond delay="0"/>
                                          </p:stCondLst>
                                        </p:cTn>
                                        <p:tgtEl>
                                          <p:spTgt spid="101383"/>
                                        </p:tgtEl>
                                        <p:attrNameLst>
                                          <p:attrName>style.visibility</p:attrName>
                                        </p:attrNameLst>
                                      </p:cBhvr>
                                      <p:to>
                                        <p:strVal val="visible"/>
                                      </p:to>
                                    </p:set>
                                    <p:animEffect transition="in" filter="fade">
                                      <p:cBhvr>
                                        <p:cTn id="28" dur="500"/>
                                        <p:tgtEl>
                                          <p:spTgt spid="1013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1"/>
          <p:cNvSpPr txBox="1">
            <a:spLocks noChangeArrowheads="1"/>
          </p:cNvSpPr>
          <p:nvPr/>
        </p:nvSpPr>
        <p:spPr bwMode="auto">
          <a:xfrm>
            <a:off x="0" y="0"/>
            <a:ext cx="9144000"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nchor="ctr"/>
          <a:lstStyle>
            <a:lvl1pPr>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3200">
                <a:solidFill>
                  <a:schemeClr val="tx1"/>
                </a:solidFill>
                <a:latin typeface="Times New Roman" panose="02020603050405020304" pitchFamily="18" charset="0"/>
              </a:defRPr>
            </a:lvl1pPr>
            <a:lvl2pPr marL="742950" indent="-28575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800">
                <a:solidFill>
                  <a:schemeClr val="tx1"/>
                </a:solidFill>
                <a:latin typeface="Times New Roman" panose="02020603050405020304" pitchFamily="18" charset="0"/>
              </a:defRPr>
            </a:lvl2pPr>
            <a:lvl3pPr marL="11430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400">
                <a:solidFill>
                  <a:schemeClr val="tx1"/>
                </a:solidFill>
                <a:latin typeface="Times New Roman" panose="02020603050405020304" pitchFamily="18" charset="0"/>
              </a:defRPr>
            </a:lvl3pPr>
            <a:lvl4pPr marL="16002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4pPr>
            <a:lvl5pPr marL="20574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9pPr>
          </a:lstStyle>
          <a:p>
            <a:pPr algn="ctr" eaLnBrk="1" hangingPunct="1">
              <a:spcBef>
                <a:spcPct val="0"/>
              </a:spcBef>
              <a:buFontTx/>
              <a:buNone/>
            </a:pPr>
            <a:r>
              <a:rPr lang="el-GR" altLang="el-GR" sz="3000" b="1">
                <a:latin typeface="Calibri" panose="020F0502020204030204" pitchFamily="34" charset="0"/>
              </a:rPr>
              <a:t>Υλικό Υπολογιστή - Κύρια Μνήμη</a:t>
            </a:r>
            <a:endParaRPr lang="en-GB" altLang="el-GR" sz="3000" b="1">
              <a:latin typeface="Calibri" panose="020F0502020204030204" pitchFamily="34" charset="0"/>
            </a:endParaRPr>
          </a:p>
        </p:txBody>
      </p:sp>
      <p:sp>
        <p:nvSpPr>
          <p:cNvPr id="145411" name="Rectangle 2"/>
          <p:cNvSpPr txBox="1">
            <a:spLocks noChangeArrowheads="1"/>
          </p:cNvSpPr>
          <p:nvPr/>
        </p:nvSpPr>
        <p:spPr bwMode="auto">
          <a:xfrm>
            <a:off x="425450" y="714375"/>
            <a:ext cx="8229600" cy="550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eaLnBrk="1" hangingPunct="1">
              <a:spcBef>
                <a:spcPct val="0"/>
              </a:spcBef>
              <a:buFontTx/>
              <a:buNone/>
            </a:pPr>
            <a:endParaRPr lang="el-GR" altLang="el-GR" sz="2400">
              <a:latin typeface="Calibri" panose="020F0502020204030204" pitchFamily="34" charset="0"/>
            </a:endParaRPr>
          </a:p>
        </p:txBody>
      </p:sp>
      <p:pic>
        <p:nvPicPr>
          <p:cNvPr id="14541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1288" y="928688"/>
            <a:ext cx="3500437" cy="523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41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213" y="2151063"/>
            <a:ext cx="304165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1"/>
          <p:cNvSpPr txBox="1">
            <a:spLocks noChangeArrowheads="1"/>
          </p:cNvSpPr>
          <p:nvPr/>
        </p:nvSpPr>
        <p:spPr bwMode="auto">
          <a:xfrm>
            <a:off x="0" y="0"/>
            <a:ext cx="9144000"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nchor="ctr"/>
          <a:lstStyle>
            <a:lvl1pPr>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3200">
                <a:solidFill>
                  <a:schemeClr val="tx1"/>
                </a:solidFill>
                <a:latin typeface="Times New Roman" panose="02020603050405020304" pitchFamily="18" charset="0"/>
              </a:defRPr>
            </a:lvl1pPr>
            <a:lvl2pPr marL="742950" indent="-28575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800">
                <a:solidFill>
                  <a:schemeClr val="tx1"/>
                </a:solidFill>
                <a:latin typeface="Times New Roman" panose="02020603050405020304" pitchFamily="18" charset="0"/>
              </a:defRPr>
            </a:lvl2pPr>
            <a:lvl3pPr marL="11430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400">
                <a:solidFill>
                  <a:schemeClr val="tx1"/>
                </a:solidFill>
                <a:latin typeface="Times New Roman" panose="02020603050405020304" pitchFamily="18" charset="0"/>
              </a:defRPr>
            </a:lvl3pPr>
            <a:lvl4pPr marL="16002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4pPr>
            <a:lvl5pPr marL="20574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9pPr>
          </a:lstStyle>
          <a:p>
            <a:pPr algn="ctr" eaLnBrk="1" hangingPunct="1">
              <a:spcBef>
                <a:spcPct val="0"/>
              </a:spcBef>
              <a:buFontTx/>
              <a:buNone/>
            </a:pPr>
            <a:r>
              <a:rPr lang="el-GR" altLang="el-GR" sz="3000" b="1">
                <a:latin typeface="Calibri" panose="020F0502020204030204" pitchFamily="34" charset="0"/>
              </a:rPr>
              <a:t>Υλικό Υπολογιστή - Κεντρική Μονάδα Επεξεργασίας</a:t>
            </a:r>
            <a:endParaRPr lang="en-GB" altLang="el-GR" sz="3000" b="1">
              <a:latin typeface="Calibri" panose="020F0502020204030204" pitchFamily="34" charset="0"/>
            </a:endParaRPr>
          </a:p>
        </p:txBody>
      </p:sp>
      <p:sp>
        <p:nvSpPr>
          <p:cNvPr id="147459" name="Rectangle 2"/>
          <p:cNvSpPr txBox="1">
            <a:spLocks noChangeArrowheads="1"/>
          </p:cNvSpPr>
          <p:nvPr/>
        </p:nvSpPr>
        <p:spPr bwMode="auto">
          <a:xfrm>
            <a:off x="425450" y="714375"/>
            <a:ext cx="8229600" cy="550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eaLnBrk="1" hangingPunct="1">
              <a:spcBef>
                <a:spcPct val="0"/>
              </a:spcBef>
              <a:buFontTx/>
              <a:buNone/>
            </a:pPr>
            <a:endParaRPr lang="el-GR" altLang="el-GR" sz="2400">
              <a:latin typeface="Calibri" panose="020F0502020204030204" pitchFamily="34" charset="0"/>
            </a:endParaRPr>
          </a:p>
        </p:txBody>
      </p:sp>
      <p:sp>
        <p:nvSpPr>
          <p:cNvPr id="71684" name="Rectangle 2"/>
          <p:cNvSpPr txBox="1">
            <a:spLocks noChangeArrowheads="1"/>
          </p:cNvSpPr>
          <p:nvPr/>
        </p:nvSpPr>
        <p:spPr bwMode="auto">
          <a:xfrm>
            <a:off x="0" y="866775"/>
            <a:ext cx="9144000" cy="5500688"/>
          </a:xfrm>
          <a:prstGeom prst="rect">
            <a:avLst/>
          </a:prstGeom>
          <a:noFill/>
          <a:ln w="9525">
            <a:noFill/>
            <a:miter lim="800000"/>
            <a:headEnd/>
            <a:tailEnd/>
          </a:ln>
        </p:spPr>
        <p:txBody>
          <a:bodyPr lIns="81639" tIns="42452" rIns="81639" bIns="42452"/>
          <a:lstStyle/>
          <a:p>
            <a:pPr algn="just" eaLnBrk="1" hangingPunct="1">
              <a:defRPr/>
            </a:pPr>
            <a:r>
              <a:rPr lang="el-GR" altLang="el-GR" dirty="0">
                <a:latin typeface="Calibri" pitchFamily="34" charset="0"/>
              </a:rPr>
              <a:t>Ανά πάσα στιγμή, η είσοδός της είναι η επόμενη εντολή που πρέπει να εκτελεστεί και τα δεδομένα στα οποία πρέπει να εκτελεστεί και η έξοδός της είναι τα δεδομένα που προέκυψαν.</a:t>
            </a:r>
          </a:p>
          <a:p>
            <a:pPr algn="just" eaLnBrk="1" hangingPunct="1">
              <a:defRPr/>
            </a:pPr>
            <a:endParaRPr lang="el-GR" altLang="el-GR" dirty="0">
              <a:latin typeface="Calibri" pitchFamily="34" charset="0"/>
            </a:endParaRPr>
          </a:p>
          <a:p>
            <a:pPr algn="just" eaLnBrk="1" hangingPunct="1">
              <a:defRPr/>
            </a:pPr>
            <a:r>
              <a:rPr lang="el-GR" altLang="el-GR" dirty="0">
                <a:latin typeface="Calibri" pitchFamily="34" charset="0"/>
              </a:rPr>
              <a:t>Η </a:t>
            </a:r>
            <a:r>
              <a:rPr lang="el-GR" altLang="el-GR" dirty="0" err="1">
                <a:latin typeface="Calibri" pitchFamily="34" charset="0"/>
              </a:rPr>
              <a:t>ΚΜΕ</a:t>
            </a:r>
            <a:r>
              <a:rPr lang="el-GR" altLang="el-GR" dirty="0">
                <a:latin typeface="Calibri" pitchFamily="34" charset="0"/>
              </a:rPr>
              <a:t> αποτελείται από δύο </a:t>
            </a:r>
            <a:r>
              <a:rPr lang="el-GR" altLang="el-GR" dirty="0" err="1">
                <a:latin typeface="Calibri" pitchFamily="34" charset="0"/>
              </a:rPr>
              <a:t>υπο‐μονάδες</a:t>
            </a:r>
            <a:r>
              <a:rPr lang="el-GR" altLang="el-GR" dirty="0">
                <a:latin typeface="Calibri" pitchFamily="34" charset="0"/>
              </a:rPr>
              <a:t>: </a:t>
            </a:r>
          </a:p>
          <a:p>
            <a:pPr marL="263525" indent="-263525" algn="just" eaLnBrk="1" hangingPunct="1">
              <a:buFontTx/>
              <a:buChar char="•"/>
              <a:defRPr/>
            </a:pPr>
            <a:r>
              <a:rPr lang="el-GR" altLang="el-GR" b="1" dirty="0">
                <a:latin typeface="Calibri" pitchFamily="34" charset="0"/>
              </a:rPr>
              <a:t>τη Μονάδα Ελέγχου (ΜΕ, </a:t>
            </a:r>
            <a:r>
              <a:rPr lang="el-GR" altLang="el-GR" b="1" dirty="0" err="1">
                <a:latin typeface="Calibri" pitchFamily="34" charset="0"/>
              </a:rPr>
              <a:t>Control</a:t>
            </a:r>
            <a:r>
              <a:rPr lang="el-GR" altLang="el-GR" b="1" dirty="0">
                <a:latin typeface="Calibri" pitchFamily="34" charset="0"/>
              </a:rPr>
              <a:t> </a:t>
            </a:r>
            <a:r>
              <a:rPr lang="el-GR" altLang="el-GR" b="1" dirty="0" err="1">
                <a:latin typeface="Calibri" pitchFamily="34" charset="0"/>
              </a:rPr>
              <a:t>Unit</a:t>
            </a:r>
            <a:r>
              <a:rPr lang="el-GR" altLang="el-GR" b="1" dirty="0">
                <a:latin typeface="Calibri" pitchFamily="34" charset="0"/>
              </a:rPr>
              <a:t>) και</a:t>
            </a:r>
          </a:p>
          <a:p>
            <a:pPr marL="263525" indent="-263525" algn="just" eaLnBrk="1" hangingPunct="1">
              <a:buFontTx/>
              <a:buChar char="•"/>
              <a:defRPr/>
            </a:pPr>
            <a:r>
              <a:rPr lang="el-GR" altLang="el-GR" b="1" dirty="0">
                <a:latin typeface="Calibri" pitchFamily="34" charset="0"/>
              </a:rPr>
              <a:t>την Αριθμητική και Λογική Μονάδα (</a:t>
            </a:r>
            <a:r>
              <a:rPr lang="el-GR" altLang="el-GR" b="1" dirty="0" err="1">
                <a:latin typeface="Calibri" pitchFamily="34" charset="0"/>
              </a:rPr>
              <a:t>ΑΛΜ</a:t>
            </a:r>
            <a:r>
              <a:rPr lang="el-GR" altLang="el-GR" b="1" dirty="0">
                <a:latin typeface="Calibri" pitchFamily="34" charset="0"/>
              </a:rPr>
              <a:t>, </a:t>
            </a:r>
            <a:r>
              <a:rPr lang="el-GR" altLang="el-GR" b="1" dirty="0" err="1">
                <a:latin typeface="Calibri" pitchFamily="34" charset="0"/>
              </a:rPr>
              <a:t>Arithmetic</a:t>
            </a:r>
            <a:r>
              <a:rPr lang="el-GR" altLang="el-GR" b="1" dirty="0">
                <a:latin typeface="Calibri" pitchFamily="34" charset="0"/>
              </a:rPr>
              <a:t> </a:t>
            </a:r>
            <a:r>
              <a:rPr lang="el-GR" altLang="el-GR" b="1" dirty="0" err="1">
                <a:latin typeface="Calibri" pitchFamily="34" charset="0"/>
              </a:rPr>
              <a:t>and</a:t>
            </a:r>
            <a:r>
              <a:rPr lang="el-GR" altLang="el-GR" b="1" dirty="0">
                <a:latin typeface="Calibri" pitchFamily="34" charset="0"/>
              </a:rPr>
              <a:t> </a:t>
            </a:r>
            <a:r>
              <a:rPr lang="el-GR" altLang="el-GR" b="1" dirty="0" err="1">
                <a:latin typeface="Calibri" pitchFamily="34" charset="0"/>
              </a:rPr>
              <a:t>Logic</a:t>
            </a:r>
            <a:r>
              <a:rPr lang="el-GR" altLang="el-GR" b="1" dirty="0">
                <a:latin typeface="Calibri" pitchFamily="34" charset="0"/>
              </a:rPr>
              <a:t> </a:t>
            </a:r>
            <a:r>
              <a:rPr lang="el-GR" altLang="el-GR" b="1" dirty="0" err="1">
                <a:latin typeface="Calibri" pitchFamily="34" charset="0"/>
              </a:rPr>
              <a:t>Unit</a:t>
            </a:r>
            <a:r>
              <a:rPr lang="el-GR" altLang="el-GR" b="1" dirty="0">
                <a:latin typeface="Calibri" pitchFamily="34" charset="0"/>
              </a:rPr>
              <a:t>, </a:t>
            </a:r>
            <a:r>
              <a:rPr lang="el-GR" altLang="el-GR" b="1" dirty="0" err="1">
                <a:latin typeface="Calibri" pitchFamily="34" charset="0"/>
              </a:rPr>
              <a:t>ALU</a:t>
            </a:r>
            <a:r>
              <a:rPr lang="el-GR" altLang="el-GR" b="1" dirty="0">
                <a:latin typeface="Calibri" pitchFamily="34" charset="0"/>
              </a:rPr>
              <a:t>)</a:t>
            </a:r>
          </a:p>
          <a:p>
            <a:pPr algn="just" eaLnBrk="1" hangingPunct="1">
              <a:defRPr/>
            </a:pPr>
            <a:r>
              <a:rPr lang="el-GR" altLang="el-GR" dirty="0">
                <a:latin typeface="Calibri" pitchFamily="34" charset="0"/>
              </a:rPr>
              <a:t>Καθεμιά τους περιέχει ένα μικρό πλήθος από </a:t>
            </a:r>
            <a:r>
              <a:rPr lang="el-GR" altLang="el-GR" b="1" dirty="0" err="1">
                <a:latin typeface="Calibri" pitchFamily="34" charset="0"/>
              </a:rPr>
              <a:t>καταχωρητές</a:t>
            </a:r>
            <a:r>
              <a:rPr lang="el-GR" altLang="el-GR" b="1" dirty="0">
                <a:latin typeface="Calibri" pitchFamily="34" charset="0"/>
              </a:rPr>
              <a:t> (</a:t>
            </a:r>
            <a:r>
              <a:rPr lang="el-GR" altLang="el-GR" b="1" dirty="0" err="1">
                <a:latin typeface="Calibri" pitchFamily="34" charset="0"/>
              </a:rPr>
              <a:t>registers</a:t>
            </a:r>
            <a:r>
              <a:rPr lang="el-GR" altLang="el-GR" b="1" dirty="0">
                <a:latin typeface="Calibri" pitchFamily="34" charset="0"/>
              </a:rPr>
              <a:t>)</a:t>
            </a:r>
          </a:p>
        </p:txBody>
      </p:sp>
      <p:pic>
        <p:nvPicPr>
          <p:cNvPr id="14746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94225" y="4221163"/>
            <a:ext cx="3362325"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746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7450" y="4508500"/>
            <a:ext cx="2290763"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1"/>
          <p:cNvSpPr txBox="1">
            <a:spLocks noChangeArrowheads="1"/>
          </p:cNvSpPr>
          <p:nvPr/>
        </p:nvSpPr>
        <p:spPr bwMode="auto">
          <a:xfrm>
            <a:off x="0" y="0"/>
            <a:ext cx="9144000"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nchor="ctr"/>
          <a:lstStyle>
            <a:lvl1pPr>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3200">
                <a:solidFill>
                  <a:schemeClr val="tx1"/>
                </a:solidFill>
                <a:latin typeface="Times New Roman" panose="02020603050405020304" pitchFamily="18" charset="0"/>
              </a:defRPr>
            </a:lvl1pPr>
            <a:lvl2pPr marL="742950" indent="-28575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800">
                <a:solidFill>
                  <a:schemeClr val="tx1"/>
                </a:solidFill>
                <a:latin typeface="Times New Roman" panose="02020603050405020304" pitchFamily="18" charset="0"/>
              </a:defRPr>
            </a:lvl2pPr>
            <a:lvl3pPr marL="11430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400">
                <a:solidFill>
                  <a:schemeClr val="tx1"/>
                </a:solidFill>
                <a:latin typeface="Times New Roman" panose="02020603050405020304" pitchFamily="18" charset="0"/>
              </a:defRPr>
            </a:lvl3pPr>
            <a:lvl4pPr marL="16002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4pPr>
            <a:lvl5pPr marL="20574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9pPr>
          </a:lstStyle>
          <a:p>
            <a:pPr algn="ctr" eaLnBrk="1" hangingPunct="1">
              <a:lnSpc>
                <a:spcPct val="80000"/>
              </a:lnSpc>
              <a:spcBef>
                <a:spcPct val="0"/>
              </a:spcBef>
              <a:buFontTx/>
              <a:buNone/>
            </a:pPr>
            <a:r>
              <a:rPr lang="el-GR" altLang="el-GR" sz="2800" b="1">
                <a:latin typeface="Calibri" panose="020F0502020204030204" pitchFamily="34" charset="0"/>
              </a:rPr>
              <a:t>Υλικό Υπολογιστή - Κεντρική Μονάδα Επεξεργασίας</a:t>
            </a:r>
          </a:p>
          <a:p>
            <a:pPr algn="ctr" eaLnBrk="1" hangingPunct="1">
              <a:lnSpc>
                <a:spcPct val="80000"/>
              </a:lnSpc>
              <a:spcBef>
                <a:spcPct val="0"/>
              </a:spcBef>
              <a:buFontTx/>
              <a:buNone/>
            </a:pPr>
            <a:r>
              <a:rPr lang="el-GR" altLang="el-GR" sz="2800" b="1">
                <a:latin typeface="Calibri" panose="020F0502020204030204" pitchFamily="34" charset="0"/>
              </a:rPr>
              <a:t>Και Κύκλος Μηχανής (</a:t>
            </a:r>
            <a:r>
              <a:rPr lang="en-US" altLang="el-GR" sz="2800" b="1">
                <a:latin typeface="Calibri" panose="020F0502020204030204" pitchFamily="34" charset="0"/>
              </a:rPr>
              <a:t>clock </a:t>
            </a:r>
            <a:r>
              <a:rPr lang="el-GR" altLang="el-GR" sz="2800" b="1">
                <a:latin typeface="Calibri" panose="020F0502020204030204" pitchFamily="34" charset="0"/>
              </a:rPr>
              <a:t>χρονισμού)</a:t>
            </a:r>
            <a:endParaRPr lang="en-GB" altLang="el-GR" sz="2800" b="1">
              <a:latin typeface="Calibri" panose="020F0502020204030204" pitchFamily="34" charset="0"/>
            </a:endParaRPr>
          </a:p>
        </p:txBody>
      </p:sp>
      <p:sp>
        <p:nvSpPr>
          <p:cNvPr id="149507" name="Rectangle 2"/>
          <p:cNvSpPr txBox="1">
            <a:spLocks noChangeArrowheads="1"/>
          </p:cNvSpPr>
          <p:nvPr/>
        </p:nvSpPr>
        <p:spPr bwMode="auto">
          <a:xfrm>
            <a:off x="425450" y="714375"/>
            <a:ext cx="8229600" cy="550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eaLnBrk="1" hangingPunct="1">
              <a:spcBef>
                <a:spcPct val="0"/>
              </a:spcBef>
              <a:buFontTx/>
              <a:buNone/>
            </a:pPr>
            <a:endParaRPr lang="el-GR" altLang="el-GR" sz="2400">
              <a:latin typeface="Calibri" panose="020F0502020204030204" pitchFamily="34" charset="0"/>
            </a:endParaRPr>
          </a:p>
        </p:txBody>
      </p:sp>
      <p:sp>
        <p:nvSpPr>
          <p:cNvPr id="149508" name="Rectangle 2"/>
          <p:cNvSpPr txBox="1">
            <a:spLocks noChangeArrowheads="1"/>
          </p:cNvSpPr>
          <p:nvPr/>
        </p:nvSpPr>
        <p:spPr bwMode="auto">
          <a:xfrm>
            <a:off x="0" y="866775"/>
            <a:ext cx="9144000" cy="550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eaLnBrk="1" hangingPunct="1">
              <a:spcBef>
                <a:spcPct val="0"/>
              </a:spcBef>
              <a:buFontTx/>
              <a:buNone/>
            </a:pPr>
            <a:endParaRPr lang="el-GR" altLang="el-GR" sz="2400">
              <a:latin typeface="Calibri" panose="020F0502020204030204" pitchFamily="34" charset="0"/>
            </a:endParaRPr>
          </a:p>
        </p:txBody>
      </p:sp>
      <p:pic>
        <p:nvPicPr>
          <p:cNvPr id="14950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2725" y="857250"/>
            <a:ext cx="6262688" cy="535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95998" y="1340768"/>
            <a:ext cx="3245421" cy="2776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8482" name="Rectangle 1"/>
          <p:cNvSpPr txBox="1">
            <a:spLocks noChangeArrowheads="1"/>
          </p:cNvSpPr>
          <p:nvPr/>
        </p:nvSpPr>
        <p:spPr bwMode="auto">
          <a:xfrm>
            <a:off x="0" y="122238"/>
            <a:ext cx="9144000" cy="78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nchor="ctr"/>
          <a:lstStyle>
            <a:lvl1pPr>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3200">
                <a:solidFill>
                  <a:schemeClr val="tx1"/>
                </a:solidFill>
                <a:latin typeface="Times New Roman" panose="02020603050405020304" pitchFamily="18" charset="0"/>
              </a:defRPr>
            </a:lvl1pPr>
            <a:lvl2pPr marL="742950" indent="-28575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800">
                <a:solidFill>
                  <a:schemeClr val="tx1"/>
                </a:solidFill>
                <a:latin typeface="Times New Roman" panose="02020603050405020304" pitchFamily="18" charset="0"/>
              </a:defRPr>
            </a:lvl2pPr>
            <a:lvl3pPr marL="11430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400">
                <a:solidFill>
                  <a:schemeClr val="tx1"/>
                </a:solidFill>
                <a:latin typeface="Times New Roman" panose="02020603050405020304" pitchFamily="18" charset="0"/>
              </a:defRPr>
            </a:lvl3pPr>
            <a:lvl4pPr marL="16002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4pPr>
            <a:lvl5pPr marL="20574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9pPr>
          </a:lstStyle>
          <a:p>
            <a:pPr algn="ctr" eaLnBrk="1" hangingPunct="1">
              <a:lnSpc>
                <a:spcPct val="80000"/>
              </a:lnSpc>
              <a:spcBef>
                <a:spcPct val="0"/>
              </a:spcBef>
              <a:buFontTx/>
              <a:buNone/>
            </a:pPr>
            <a:r>
              <a:rPr lang="el-GR" altLang="el-GR" sz="2800" b="1">
                <a:latin typeface="Calibri" panose="020F0502020204030204" pitchFamily="34" charset="0"/>
              </a:rPr>
              <a:t>Υλικό Υπολογιστή - Κύρια Μνήμη</a:t>
            </a:r>
            <a:endParaRPr lang="en-US" altLang="el-GR" sz="2800" b="1">
              <a:latin typeface="Calibri" panose="020F0502020204030204" pitchFamily="34" charset="0"/>
            </a:endParaRPr>
          </a:p>
          <a:p>
            <a:pPr algn="ctr" eaLnBrk="1" hangingPunct="1">
              <a:lnSpc>
                <a:spcPct val="80000"/>
              </a:lnSpc>
              <a:spcBef>
                <a:spcPct val="0"/>
              </a:spcBef>
              <a:buFontTx/>
              <a:buNone/>
            </a:pPr>
            <a:r>
              <a:rPr lang="el-GR" altLang="el-GR" sz="2800" b="1">
                <a:latin typeface="Calibri" panose="020F0502020204030204" pitchFamily="34" charset="0"/>
              </a:rPr>
              <a:t>και Επικοινωνία με ΚΜΕ</a:t>
            </a:r>
            <a:endParaRPr lang="en-GB" altLang="el-GR" sz="2800" b="1">
              <a:latin typeface="Calibri" panose="020F0502020204030204" pitchFamily="34" charset="0"/>
            </a:endParaRPr>
          </a:p>
        </p:txBody>
      </p:sp>
      <p:sp>
        <p:nvSpPr>
          <p:cNvPr id="148483" name="Rectangle 2"/>
          <p:cNvSpPr txBox="1">
            <a:spLocks noChangeArrowheads="1"/>
          </p:cNvSpPr>
          <p:nvPr/>
        </p:nvSpPr>
        <p:spPr bwMode="auto">
          <a:xfrm>
            <a:off x="425450" y="714375"/>
            <a:ext cx="8229600" cy="550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eaLnBrk="1" hangingPunct="1">
              <a:spcBef>
                <a:spcPct val="0"/>
              </a:spcBef>
              <a:buFontTx/>
              <a:buNone/>
            </a:pPr>
            <a:endParaRPr lang="el-GR" altLang="el-GR" sz="2400">
              <a:latin typeface="Calibri" panose="020F0502020204030204" pitchFamily="34" charset="0"/>
            </a:endParaRPr>
          </a:p>
        </p:txBody>
      </p:sp>
      <p:sp>
        <p:nvSpPr>
          <p:cNvPr id="148484" name="Rectangle 2"/>
          <p:cNvSpPr txBox="1">
            <a:spLocks noChangeArrowheads="1"/>
          </p:cNvSpPr>
          <p:nvPr/>
        </p:nvSpPr>
        <p:spPr bwMode="auto">
          <a:xfrm>
            <a:off x="0" y="866775"/>
            <a:ext cx="9144000" cy="550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eaLnBrk="1" hangingPunct="1">
              <a:spcBef>
                <a:spcPct val="0"/>
              </a:spcBef>
              <a:buFontTx/>
              <a:buNone/>
            </a:pPr>
            <a:endParaRPr lang="el-GR" altLang="el-GR" sz="2400">
              <a:latin typeface="Calibri" panose="020F0502020204030204" pitchFamily="34" charset="0"/>
            </a:endParaRPr>
          </a:p>
        </p:txBody>
      </p:sp>
      <p:sp>
        <p:nvSpPr>
          <p:cNvPr id="73733" name="Rectangle 2"/>
          <p:cNvSpPr txBox="1">
            <a:spLocks noChangeArrowheads="1"/>
          </p:cNvSpPr>
          <p:nvPr/>
        </p:nvSpPr>
        <p:spPr bwMode="auto">
          <a:xfrm>
            <a:off x="152400" y="836712"/>
            <a:ext cx="8848725" cy="5500688"/>
          </a:xfrm>
          <a:prstGeom prst="rect">
            <a:avLst/>
          </a:prstGeom>
          <a:noFill/>
          <a:ln w="9525">
            <a:noFill/>
            <a:miter lim="800000"/>
            <a:headEnd/>
            <a:tailEnd/>
          </a:ln>
        </p:spPr>
        <p:txBody>
          <a:bodyPr lIns="81639" tIns="42452" rIns="81639" bIns="42452"/>
          <a:lstStyle/>
          <a:p>
            <a:pPr algn="just" eaLnBrk="1" hangingPunct="1">
              <a:defRPr/>
            </a:pPr>
            <a:r>
              <a:rPr lang="el-GR" altLang="el-GR" dirty="0">
                <a:latin typeface="Calibri" pitchFamily="34" charset="0"/>
              </a:rPr>
              <a:t>Την ανταλλαγή των μηνυμάτων εκτελούν οι εξής ομάδες καλωδίων (κάθε καλώδιο μεταφέρει 1 μπιτ):</a:t>
            </a:r>
          </a:p>
          <a:p>
            <a:pPr marL="355600" indent="-355600" algn="just" eaLnBrk="1" hangingPunct="1">
              <a:buFontTx/>
              <a:buChar char="•"/>
              <a:defRPr/>
            </a:pPr>
            <a:r>
              <a:rPr lang="el-GR" altLang="el-GR" dirty="0">
                <a:latin typeface="Calibri" pitchFamily="34" charset="0"/>
              </a:rPr>
              <a:t>Δίαυλος ελέγχου</a:t>
            </a:r>
          </a:p>
          <a:p>
            <a:pPr algn="just" eaLnBrk="1" hangingPunct="1">
              <a:defRPr/>
            </a:pPr>
            <a:r>
              <a:rPr lang="el-GR" altLang="el-GR" dirty="0">
                <a:latin typeface="Calibri" pitchFamily="34" charset="0"/>
              </a:rPr>
              <a:t>(</a:t>
            </a:r>
            <a:r>
              <a:rPr lang="el-GR" altLang="el-GR" dirty="0" err="1">
                <a:latin typeface="Calibri" pitchFamily="34" charset="0"/>
              </a:rPr>
              <a:t>control</a:t>
            </a:r>
            <a:r>
              <a:rPr lang="el-GR" altLang="el-GR" dirty="0">
                <a:latin typeface="Calibri" pitchFamily="34" charset="0"/>
              </a:rPr>
              <a:t> </a:t>
            </a:r>
            <a:r>
              <a:rPr lang="el-GR" altLang="el-GR" dirty="0" err="1">
                <a:latin typeface="Calibri" pitchFamily="34" charset="0"/>
              </a:rPr>
              <a:t>bus</a:t>
            </a:r>
            <a:r>
              <a:rPr lang="el-GR" altLang="el-GR" dirty="0">
                <a:latin typeface="Calibri" pitchFamily="34" charset="0"/>
              </a:rPr>
              <a:t>),</a:t>
            </a:r>
          </a:p>
          <a:p>
            <a:pPr marL="355600" indent="-355600" algn="just" eaLnBrk="1" hangingPunct="1">
              <a:buFontTx/>
              <a:buChar char="•"/>
              <a:defRPr/>
            </a:pPr>
            <a:r>
              <a:rPr lang="el-GR" altLang="el-GR" dirty="0">
                <a:latin typeface="Calibri" pitchFamily="34" charset="0"/>
              </a:rPr>
              <a:t>Δίαυλος διευθύνσεων</a:t>
            </a:r>
          </a:p>
          <a:p>
            <a:pPr algn="just" eaLnBrk="1" hangingPunct="1">
              <a:defRPr/>
            </a:pPr>
            <a:r>
              <a:rPr lang="el-GR" altLang="el-GR" dirty="0">
                <a:latin typeface="Calibri" pitchFamily="34" charset="0"/>
              </a:rPr>
              <a:t>(</a:t>
            </a:r>
            <a:r>
              <a:rPr lang="el-GR" altLang="el-GR" dirty="0" err="1">
                <a:latin typeface="Calibri" pitchFamily="34" charset="0"/>
              </a:rPr>
              <a:t>address</a:t>
            </a:r>
            <a:r>
              <a:rPr lang="el-GR" altLang="el-GR" dirty="0">
                <a:latin typeface="Calibri" pitchFamily="34" charset="0"/>
              </a:rPr>
              <a:t> </a:t>
            </a:r>
            <a:r>
              <a:rPr lang="el-GR" altLang="el-GR" dirty="0" err="1">
                <a:latin typeface="Calibri" pitchFamily="34" charset="0"/>
              </a:rPr>
              <a:t>bus</a:t>
            </a:r>
            <a:r>
              <a:rPr lang="el-GR" altLang="el-GR" dirty="0">
                <a:latin typeface="Calibri" pitchFamily="34" charset="0"/>
              </a:rPr>
              <a:t>), και</a:t>
            </a:r>
          </a:p>
          <a:p>
            <a:pPr marL="355600" indent="-355600" algn="just" eaLnBrk="1" hangingPunct="1">
              <a:buFontTx/>
              <a:buChar char="•"/>
              <a:defRPr/>
            </a:pPr>
            <a:r>
              <a:rPr lang="el-GR" altLang="el-GR" dirty="0">
                <a:latin typeface="Calibri" pitchFamily="34" charset="0"/>
              </a:rPr>
              <a:t> Δίαυλος δεδομένων</a:t>
            </a:r>
          </a:p>
          <a:p>
            <a:pPr algn="just" eaLnBrk="1" hangingPunct="1">
              <a:defRPr/>
            </a:pPr>
            <a:r>
              <a:rPr lang="el-GR" altLang="el-GR" dirty="0">
                <a:latin typeface="Calibri" pitchFamily="34" charset="0"/>
              </a:rPr>
              <a:t>(</a:t>
            </a:r>
            <a:r>
              <a:rPr lang="el-GR" altLang="el-GR" dirty="0" err="1">
                <a:latin typeface="Calibri" pitchFamily="34" charset="0"/>
              </a:rPr>
              <a:t>data</a:t>
            </a:r>
            <a:r>
              <a:rPr lang="el-GR" altLang="el-GR" dirty="0">
                <a:latin typeface="Calibri" pitchFamily="34" charset="0"/>
              </a:rPr>
              <a:t> </a:t>
            </a:r>
            <a:r>
              <a:rPr lang="el-GR" altLang="el-GR" dirty="0" err="1">
                <a:latin typeface="Calibri" pitchFamily="34" charset="0"/>
              </a:rPr>
              <a:t>bus</a:t>
            </a:r>
            <a:r>
              <a:rPr lang="el-GR" altLang="el-GR" dirty="0">
                <a:latin typeface="Calibri" pitchFamily="34" charset="0"/>
              </a:rPr>
              <a:t>).</a:t>
            </a:r>
          </a:p>
        </p:txBody>
      </p:sp>
      <p:pic>
        <p:nvPicPr>
          <p:cNvPr id="14848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98922" y="4100303"/>
            <a:ext cx="4345078" cy="2757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822" y="3861048"/>
            <a:ext cx="3967114" cy="2975336"/>
          </a:xfrm>
          <a:prstGeom prst="rect">
            <a:avLst/>
          </a:prstGeom>
        </p:spPr>
      </p:pic>
      <p:grpSp>
        <p:nvGrpSpPr>
          <p:cNvPr id="3" name="Group 2"/>
          <p:cNvGrpSpPr/>
          <p:nvPr/>
        </p:nvGrpSpPr>
        <p:grpSpPr>
          <a:xfrm>
            <a:off x="0" y="0"/>
            <a:ext cx="9144000" cy="6858000"/>
            <a:chOff x="827584" y="404664"/>
            <a:chExt cx="7882636" cy="5911978"/>
          </a:xfrm>
        </p:grpSpPr>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7584" y="404664"/>
              <a:ext cx="7882636" cy="5911978"/>
            </a:xfrm>
            <a:prstGeom prst="rect">
              <a:avLst/>
            </a:prstGeom>
          </p:spPr>
        </p:pic>
        <p:pic>
          <p:nvPicPr>
            <p:cNvPr id="2" name="Pictur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27584" y="3174428"/>
              <a:ext cx="2513595" cy="1885196"/>
            </a:xfrm>
            <a:prstGeom prst="rect">
              <a:avLst/>
            </a:prstGeom>
          </p:spPr>
        </p:pic>
      </p:grpSp>
    </p:spTree>
    <p:extLst>
      <p:ext uri="{BB962C8B-B14F-4D97-AF65-F5344CB8AC3E}">
        <p14:creationId xmlns:p14="http://schemas.microsoft.com/office/powerpoint/2010/main" val="198399293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7698" name="Picture 8" descr="https://encrypted-tbn2.gstatic.com/images?q=tbn:ANd9GcQn6TRCvEGI9cYJ-ZX_Tzmw0yhI8MYyCZWpCAFxQ0m5IwArDavfvw"/>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636963"/>
            <a:ext cx="4410075" cy="325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699" name="Picture 10" descr="http://news.cnet.com/i/bto/20080824/intel-core-i7-block-diagram-smal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67250" y="1588"/>
            <a:ext cx="4476750" cy="335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00" name="Picture 7" descr="Αποτέλεσμα εικόνας για moore's la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7938"/>
            <a:ext cx="4533900" cy="362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827584" y="924988"/>
            <a:ext cx="2608598" cy="646331"/>
          </a:xfrm>
          <a:prstGeom prst="rect">
            <a:avLst/>
          </a:prstGeom>
          <a:noFill/>
        </p:spPr>
        <p:txBody>
          <a:bodyPr wrap="none">
            <a:spAutoFit/>
          </a:bodyPr>
          <a:lstStyle/>
          <a:p>
            <a:pPr algn="ctr">
              <a:defRPr/>
            </a:pPr>
            <a:r>
              <a:rPr lang="en-US" sz="3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Moore’s law</a:t>
            </a:r>
          </a:p>
        </p:txBody>
      </p:sp>
      <p:pic>
        <p:nvPicPr>
          <p:cNvPr id="157702" name="Picture 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3494088"/>
            <a:ext cx="4572000" cy="334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68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Picture 2" descr="http://m.eet.com/media/1196773/f4.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2775" y="4754388"/>
            <a:ext cx="4757738" cy="205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8723" name="Picture 4" descr="http://images.bit-tech.net/content_images/2012/11/amd-fx-8350-review/piledriver-3b.jpg"/>
          <p:cNvPicPr>
            <a:picLocks noChangeAspect="1" noChangeArrowheads="1"/>
          </p:cNvPicPr>
          <p:nvPr/>
        </p:nvPicPr>
        <p:blipFill>
          <a:blip r:embed="rId3">
            <a:extLst>
              <a:ext uri="{28A0092B-C50C-407E-A947-70E740481C1C}">
                <a14:useLocalDpi xmlns:a14="http://schemas.microsoft.com/office/drawing/2010/main" val="0"/>
              </a:ext>
            </a:extLst>
          </a:blip>
          <a:srcRect l="11218" r="12914"/>
          <a:stretch>
            <a:fillRect/>
          </a:stretch>
        </p:blipFill>
        <p:spPr bwMode="auto">
          <a:xfrm>
            <a:off x="0" y="11113"/>
            <a:ext cx="3384550" cy="357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8724" name="Picture 5" descr="http://m.eet.com/media/1173370/fig2-2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03688" y="620713"/>
            <a:ext cx="4932362" cy="143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4704576" y="28620"/>
            <a:ext cx="3707003" cy="400110"/>
          </a:xfrm>
          <a:prstGeom prst="rect">
            <a:avLst/>
          </a:prstGeom>
          <a:noFill/>
        </p:spPr>
        <p:txBody>
          <a:bodyPr>
            <a:spAutoFit/>
          </a:bodyPr>
          <a:lstStyle/>
          <a:p>
            <a:pPr algn="ctr">
              <a:defRPr/>
            </a:pPr>
            <a:r>
              <a:rPr lang="en-US" sz="2000" b="1" dirty="0">
                <a:ln w="22225">
                  <a:solidFill>
                    <a:schemeClr val="accent2"/>
                  </a:solidFill>
                  <a:prstDash val="solid"/>
                </a:ln>
                <a:solidFill>
                  <a:schemeClr val="accent3"/>
                </a:solidFill>
              </a:rPr>
              <a:t>Intel’s I7 cache characteristics</a:t>
            </a:r>
          </a:p>
        </p:txBody>
      </p:sp>
      <p:sp>
        <p:nvSpPr>
          <p:cNvPr id="158726" name="Rectangle 2"/>
          <p:cNvSpPr>
            <a:spLocks noChangeArrowheads="1"/>
          </p:cNvSpPr>
          <p:nvPr/>
        </p:nvSpPr>
        <p:spPr bwMode="auto">
          <a:xfrm>
            <a:off x="884238" y="3522663"/>
            <a:ext cx="15271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n-US" altLang="en-US" sz="1600" b="1"/>
              <a:t>AMD FX-8350 </a:t>
            </a:r>
          </a:p>
        </p:txBody>
      </p:sp>
      <p:sp>
        <p:nvSpPr>
          <p:cNvPr id="158727" name="Rectangle 3"/>
          <p:cNvSpPr>
            <a:spLocks noChangeArrowheads="1"/>
          </p:cNvSpPr>
          <p:nvPr/>
        </p:nvSpPr>
        <p:spPr bwMode="auto">
          <a:xfrm>
            <a:off x="-36513" y="3648075"/>
            <a:ext cx="5148263"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n-US" altLang="en-US" sz="1600"/>
              <a:t>Cache:</a:t>
            </a:r>
          </a:p>
          <a:p>
            <a:pPr>
              <a:spcBef>
                <a:spcPct val="0"/>
              </a:spcBef>
              <a:buFontTx/>
              <a:buNone/>
            </a:pPr>
            <a:r>
              <a:rPr lang="en-US" altLang="en-US" sz="1600"/>
              <a:t>8 x 16KB L1 data, 4 x 64KB L1 instruction</a:t>
            </a:r>
          </a:p>
          <a:p>
            <a:pPr>
              <a:spcBef>
                <a:spcPct val="0"/>
              </a:spcBef>
              <a:buFontTx/>
              <a:buNone/>
            </a:pPr>
            <a:r>
              <a:rPr lang="en-US" altLang="en-US" sz="1600"/>
              <a:t>4 x 2MB L2</a:t>
            </a:r>
          </a:p>
          <a:p>
            <a:pPr>
              <a:spcBef>
                <a:spcPct val="0"/>
              </a:spcBef>
              <a:buFontTx/>
              <a:buNone/>
            </a:pPr>
            <a:r>
              <a:rPr lang="en-US" altLang="en-US" sz="1600"/>
              <a:t>4 x 2MB L3</a:t>
            </a:r>
            <a:endParaRPr lang="el-GR" altLang="en-US" sz="1600"/>
          </a:p>
        </p:txBody>
      </p:sp>
      <p:pic>
        <p:nvPicPr>
          <p:cNvPr id="158728" name="Picture 7" descr="Αποτέλεσμα εικόνας για intel i7 cach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2288332"/>
            <a:ext cx="3856037" cy="243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8729" name="Picture 9" descr="Αποτέλεσμα εικόνας για memory cell cache transistors"/>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54125" y="4556125"/>
            <a:ext cx="3049588" cy="228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9746" name="Picture 6"/>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2700"/>
            <a:ext cx="5372100" cy="302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9747"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08650" y="3140075"/>
            <a:ext cx="3435350" cy="369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Title 1"/>
          <p:cNvSpPr>
            <a:spLocks noGrp="1"/>
          </p:cNvSpPr>
          <p:nvPr>
            <p:ph type="title"/>
          </p:nvPr>
        </p:nvSpPr>
        <p:spPr>
          <a:xfrm>
            <a:off x="685800" y="0"/>
            <a:ext cx="7772400" cy="1412875"/>
          </a:xfrm>
        </p:spPr>
        <p:txBody>
          <a:bodyPr/>
          <a:lstStyle/>
          <a:p>
            <a:r>
              <a:rPr lang="el-GR" altLang="en-US" sz="3600" smtClean="0"/>
              <a:t>Τοπικότητα των αναφορών (</a:t>
            </a:r>
            <a:r>
              <a:rPr lang="en-US" altLang="en-US" sz="3600" smtClean="0"/>
              <a:t>locality of references)</a:t>
            </a:r>
            <a:endParaRPr lang="el-GR" altLang="en-US" sz="3600" smtClean="0"/>
          </a:p>
        </p:txBody>
      </p:sp>
      <p:pic>
        <p:nvPicPr>
          <p:cNvPr id="160771" name="Picture 5"/>
          <p:cNvPicPr>
            <a:picLocks noChangeAspect="1"/>
          </p:cNvPicPr>
          <p:nvPr/>
        </p:nvPicPr>
        <p:blipFill>
          <a:blip r:embed="rId2">
            <a:extLst>
              <a:ext uri="{28A0092B-C50C-407E-A947-70E740481C1C}">
                <a14:useLocalDpi xmlns:a14="http://schemas.microsoft.com/office/drawing/2010/main" val="0"/>
              </a:ext>
            </a:extLst>
          </a:blip>
          <a:srcRect l="24406" t="26199" r="28345" b="25500"/>
          <a:stretch>
            <a:fillRect/>
          </a:stretch>
        </p:blipFill>
        <p:spPr bwMode="auto">
          <a:xfrm>
            <a:off x="684213" y="1412875"/>
            <a:ext cx="7888287" cy="453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1794" name="Picture 2" descr="http://energyzarr.typepad.com/.a/6a00e5522adbfd883401156f7f5318970c-500w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5888"/>
            <a:ext cx="6192838" cy="309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1795" name="Picture 4" descr="http://www.nature.com/nphoton/journal/v8/n3/images/nphoton.2014.28-f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960813"/>
            <a:ext cx="6238875" cy="289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1796" name="AutoShape 6" descr="data:image/jpeg;base64,/9j/4AAQSkZJRgABAQAAAQABAAD/2wCEAAkGBxAREhIQERAQEBAVExMUERAQFBMQEhcVFBIiFhgRFBYZHzQgGRsxGxMWIjEhJSorOjEuGCMzODQvQyguMSwBCgoKDg0OGxAQGjckICQ3LCstODQ1NSwsLDctMCw4NCwsLCwrLDcuLCwsLCwsNCwsKyw0NyssLSwsKzcsLCssLP/AABEIALIBGwMBIgACEQEDEQH/xAAcAAEAAgIDAQAAAAAAAAAAAAAABQYEBwECAwj/xABJEAACAgECAgUHBwgIBQUAAAABAgADEQQSEyEFBjFBURQXIlJTkZIWMjNhk9HSI2NxcoGhsbIHNEVUdIS0xBUYQmLTJHOCwcP/xAAYAQEBAQEBAAAAAAAAAAAAAAAAAwIBBP/EACIRAQACAgIDAAIDAAAAAAAAAAABAwJRERQEE1IxMiFBQv/aAAwDAQACEQMRAD8A3jERAREQEREBESG60UWvWnDbkr7rKuO+kNiBCNi3J6SkEhu4HbgkA5gTMSnUdaLHC2UhF06voquDeHbVWjVLWRalm/AAF+OYfcan9Ids5t62W7ati0Gx9NfayksNr1amqkIcHIH5Z8/Wv1EQLhEqmo6d1Na6qxm0zjSjY9KoyWWWCpX425rcU15cnaQ3ojO7w9aukdYdHqG1CCm1SUS1Nigoyr+W2LbZsILsMFznZu5bsALNEqd6GvVGu2ywpqN9Wmtq1NoNW3SlmrspztBAqsYW8zlgDjkTP9C6lrdPRa4w701u47MMyAn95gZsREBI7rDrGpoexCFbKKHYZVOJYE4hHeFDbv2SRnS2pXUoyhlYEMrAMpBGCCD2iBXT0p5O91G++25RSV8qwVfisyg1cFCxJ4T5XaMbc4A5zBHW+7naaE4PA07CsGw28e7UtpwnJPm8RQM4yBzx3SfTq9owCBp6gG2Z5c8VklAD2gAs2Mdm4+M9P+CaXAXyeraK2q27Rt4bHJrx2bcknEDAbpW59K7mttPbxFpDFXH0lioL0Fig4/KZ5r2qe3vxKukmO7UW2akIusbTCmkV7Kwuo4CNbu9Jtx2tnPZYMDvk63RlPCagLtrYEEKSCM/9QPaDnmD3ETpb0LpnfitTW1mUYuVGWavGx2xyYjaME9mB4QHQd7vWd53Mlt1e71hXcyKx+vCjP15khPDR6VakCLnAycnmSWYszE95LEk/WZ7wEREBEThoHMTX3RPSD06Xo29NRZbfdpeNqarbnvDAaA2tdtdia8WisZXA/KYxzGJP5Q6hbNMrGlw5pW9K6iuxtQTwwtr3ZOBjOK2ztJ9DOAFuiUno3rBqTTTYgpFSaXQXWLZxbbH8pLKyrYX9HG0EM2/PMHxmb1l1L77UFjoqVaPGx2r/AKzrSlhypznbUACOY3N4wLTEp2pvNNz10ai166zomKvY92x7dVwjVxGO5t9bH0WJwQrADPO4wEREBERAREQEREBPHVaSu0BbK0sUHIFiq4B8cHvntEDxbS1llsNaF1GFcqNyjwU9oHOdV0NILEVVgsSWIRQWJIJLHHPmB7hMiVvX6fy3VPprcnSUV1tZUCQt1tpbCWgfOrVUztPJi/PO3ECYrGmscuvAstA2lhsZwvZtJ7cc+yd00FIrapaq1qYENWqhVIYYOQPqkPd0B0bqM1116dLafRSzSbKr9O3YNjJzQ8uzsOMEEcpl9WNbbbR+Xwb67LaLWUbVZqbTXxQO4MFD47t2O6BlN0XQd/5JMuhrdwMWMpGCGcekeQ8ZlqAOQGAOwCcxAREQEREBIPrDqLWejR02Gqy/iNZauN6UUgcRq88t5aytAT2bye7EnJCdYdPYr0ayms2vRxFsqXG96LgOIteTjeGrrcA9uwjvECOboLooWDT8NOOVJ4/FbynKsF537uLvyw75I9XdTar36O+zi2UFClxAD2UWgmtrAOW8FLEJHbs3YGcCPbrF0SbBdxq+OEYDT7D5V6TBv6vt4u/Kjukh1e09rPfrLqzVZeUVKmwXSioEVrZjlvJexyB2b9vPGYE3ERAREQEREDG0/R9FYYV01VhhhgiKoI8Dgc52bR1Fg5qrLgAK5VdwAOQAcZAzznvInrPrbaqPyGBfZZTRUzDIRrrRXxSO/aGL479uO+Bl2nT14VuCmQoCtsXIX5oAPaB3TvqNDVYdzornaUIYZBViGKsp5HmoPPs/bK3boeidIy03JprLbyVut1RqsufFbPvvazmwOwgDsGQAAJkdHUDR6pNNUT5HfVY9NWdy02VFdyVeFbLZkL2KUOMbsQJodH0gKq1oqK4dUQbF3DsbaOR58+feAe6ZURAREQKu3S+pNdusDVCmvUWVeT7CWNdOoOnduJu+kLIzAYx2KRnJnu3WRWZkVLEau+mm4sqsFey4IK/nc8oQ+R2K6nHPEzm6B05cvtfnYLTXxHFJsByLDVnbnIDdnaM9vOda+r2mU7ghDZRmO98syXG5Wfn6RDsxyfWI7IENf1v22VWNVYmkbTai5WPDJt22011bfS9Anjcg2PnjOMHGeesHE01l9Q2slqVsGw65LqCVZThhtftH/wBTy1PVupDuSk3IK3rFXGsDoljhyNPubavpV1kD0cbBhhgCZuno099L6ffa4yOItj2C9TnIzuO9eagg/tEDnpvpxNKU3jIYjOHQMAXC7ghO5gCwzju90wr+t9KAE12Z5hwSi7LBqOAK3JbAyy2EHsxUx8M5V3VrTvjfx3O3aS19xLKH3hXO70gGyQD2ZPjPPSdXU/8AUNdhrNRctrNUWr2cMAVLWwO4Y27ic82dz34gduiusS6h0Sum3mjO7kpsQLY1WM7vSy1ZwVyCOcm5iaXo9K23jez7BWXd2dioYsAST4uZlwEr/SVd2m1J1lVTX02VpXqqq8G1eGSa9RWv/XgOyso5kbSM7cGwRArfytqs3LpKdTqdQDt4fAv06q+AcXWWoFr5MCQeeOwHskl1e6ObT0LW7Cy0tZbc4GFa26w2WFR3LucgDuAAmJ1b+m6R/wAaP9HTJ2AiIgIiICIiAiIgQf8AaX+S/wBxJyQf9pf5L/cScgIiICIiAiIgJGdYujW1FBrrcV3K1dtNhGVW2mwWJuHepZAGHepMk4gVW7rPQDSNZTqtNqVclKhTferWcJlIpsqQraNpcgDnjmQO7K6Mru1OpGstqeiqut6tLTZytbiMps1Fqg+hnhoFU8wNxON2B26x/wBY6M/xln+gvk9AREQEREBERATG1mhrtwWHpL8yxSUsXPbtccx9Y7++ZMQI3iX0/PB1FftEAFwHi6Dk/wClMHwUzM0uqS1d1bBhnBx3EdqkdoP1Ge0iOnRVWOOeJXZkLxaNos7DgNn0XHbyYEDPZOTMRHMuxEzPEJeJUa+ua18rqrGXuuqUY/8AnXuJX9ILDv5dk79Hdc6WDBg7EO2GQJtKMdyEelz9EgE+KmS7Fe1PTZpa4lf+VtHqW+5fxSudYv6XtBorRTbRq2YoHBrWojBJGOdg5+iZrG7DKeMZcyqzxjmYWbq39N0j/jR/o6ZOzS3RP9NfR1VmrdtPrSLtRxU2pTkLwK68NmztzWezuIkl5++jP7tr/go/8som2vEq/R3XjTXVV3LXeFsRXUMEyAwyAcN2zI+VtHqW+5fxSM+RXH+lYosn+la89XQvtb/sXjz1dC+1v+xeaX82Ot9rpfjs/BOfNjrfa6X47PwR2Kvo9Fmm5/PV0L7W/wCxePPV0L7W/wCxeaY82Ot9rpfjs/BHmx1vtdL8dn4I7FX0eizTc/nq6F9rf9i8eeroX2t/2LzTHmx1vtdL8dn4I82Ot9rpfjs/BHYq+j0WabU87vRHlnH4l3D8m4eeE2d3F3Yx+iSfnq6F9rf9i80x5sdb7XS/HZ+CPNjrfa6X47PwR2Kvo9Fmm5/PV0L7W/7F489XQvtb/sXmmPNjrfa6X47PwR5sdb7XS/HZ+COxV9Hos03P56uhfa3/AGLx56uhfa3/AGLzTHmx1vtdL8dn4I82Ot9rpfjs/BHYq+j0Wabn89XQvtb/ALF5sWfKXmx1vtdL8dn4J9G/K2j1Lfcv4o7FX0eizSwRKv0j1401NVlzV3la0Z2ChMkKMkDLdsqHn76M/u2v+Cj/AMs3hZjn+ssZYZY/tC89Y/6x0Z/jLP8AQXyemlelf6aujrbdHYun1oFF7WuClOSp01lWF/KdubVPPHIGWfq7/S9oNbaaaqNWrBC5Ni1AYBAxysPP0hNZZRjHMuREzPENhxK/8raPUt9y/ij5W0epb7l/FJdir6V9FmlgiV/5W0epb7l/FMqjp6p1DBbMHPaF7jjxnYvrn8S5NOcfmEtERKpEREBITrcmaAPzi/wMm5D9afoR+uv8DM5YxlHEu45TjPMKPdo2bGLGTx2hcn3gzy03RSVl2X5z43sSSTjs+rvPZ4yQiQ6lWl+zZtj+TnxEgOnv6K7ulLBqU1VVIVBVtZGY5Ult2Qf+/wDdLPLZ1V+hb9c/yibr8evCecYZzvzzjiWm/wDl/wBT/f6Ps3++P+X/AFP9/o+zf75v2QlHWStn2muyuvfqKxe/DFZfTMwdfnbgMVuQSMcpZFX+h+ottFFNJvrY11qhYKwB2jGZmfJGz2qe4yd6J6b0+pLiq2t2RmUqjq5wrbd+AewySnmnxKpnnh6I8myI45azOmPZkTjyc+ImU/af0mdY6dWjtWbY/k58RHk58RMiI6dWjtWbY/k58RHk58RMiI6dWjtWbY/k58RHk58RMiI6dWjtWbY/k58RHk58RMiI6dWjtWbY/k58RHk58RMiI6dWjtWbeA0x7MiTvyRs9qnuMi07R+kfxmw46dWjtWbUTpjqLbfRdSL61NlbIGKsQNwxma98wGp/v9H2b/fN39L9IcBA4Q2E2VVqikLztsFYOTyAy2T9Qkdb1mVKg9lZSwahaHrG6wAm9amYOq8xiwMMgZ7OUrXVjXHGKVlmWc85NQ/8v+p/v9H2b/fJHoH+iu7ouw6l9VXcGQ1bURlOWIbdkn/s/fN002h1DLzUjIyCP3HmJE9avoV/9wfymayxjKOJZxynGeYUvyc+Ijyc+ImREh06tL9qzbH8nPiJM9HVYrXn4/zGR0ltD8xf2/zGdx8WvH+YhzLyLJ/MrfERPQgREQEh+tP0I/XX+BkxIfrT9CP11/gYFSiIgJaeqlg4br3h84+ogc/3GVaeum1D1tuRireI/gfGBsCYFPRFKFCqnKXXXr6RP5S8sXP6Pyr8u7MgB1iv/N/Cfvj5RX/m/hP3wLTp9OqbgufSZnOTnmxyZ3scKCxOAAST9QlT+UV/5v4T98xtb0rdaNrN6PqqMD9vjAwic85xEQEREBERAREQEREBERA5Bxzmwq3DAMDkEAg/UZryZ2i6VuqG1WBX1WGQP0eEC46rSpYArruAdHAyR6SMGU8vAgGeX/DqsMuzk1q3MMtzsVw4ft9ZFOPqlc+UV/5v4T98fKK/838J++BbpB9bLBw0XvLZx9QB5/vkaesV/wCb+E/fI3Uah7G3OxZvE/wHhA8oiICS2h+Yv7f5jImS2h+Yv7f5jAt8REBERASH60/Qj9df4GTEh+tP0I/XX+BgVKIiAiIgIiICIiAiIgV+3pSwXui2qWXU1VpptqgtW6oXcn53oh3bI5ejg5npq7NQbq14nk7NTeErBWytrFK7SSVBJwScDuB+uTNVKqXKjBdtz8zzbaFz7lHunNqblKnIBBB2kqefgRzB+sQK4vTNjiuxrRpabLHUMyruUV0+lkuMA8UOMnIwo8ZxV0rqWelS1VZIpO2wivihnxYyqQWzt7FBGCRnIMsFekrXhhVAFYxWBkBQV2493jPfMCv9M9JXVvctbBnGnsempAjkOtZYG1cbuZAwQcHODzxnw6R6SWyytkvVaUvXbeoVlUNpbNx3H0e3AycgHlLPmMwK3V0nczUqbPpFtVRWKxY2GcJqGRhnYVRSCvYTzBB5dND0jYKVc3u6JpEsdgtZc2MWU7mIwNpHPPq8+/NnzGYFVr6SvJrbjFsDVKqqUKXOgRq1JCgEkFsbQOw4kn1f1dlocvZVYvoYKMrMGIO5GCqAoHo4B58znskvmMwOIiICIiAiIgIiICS2h+Yv7f5jImS2h+Yv7f5jAt8REBERASH60/Qj9df4GTE4Kg9oz+mBrvMZmwuGvqj3COGvqj3CBr3MZmwuGvqj3COGvqj3CBr3MZmwuGvqj3COGvqj3CBr3MZmwuGvqj3COGvqj3CBr7B8IwfCfN/kGr9jqfgs+6PINX7HU/BZ90D6QwfCMHwnzf5Bq/Y6n4LPujyDV+x1PwWfdA+kMHwjB8J83+Qav2Op+Cz7o8g1fsdT8Fn3QPpDB8IwfCfN3kWqzjhajOM42WZx44xOfINX7HU/BZ90D6QwfCMHwnzf5Bq/Y6n4LPujyDV+x1PwWfdA+kMHwjB8J83+Qav2Op+Cz7o8g1fsdT8Fn3QPpDB8JxmfOPkGr9jqfgs+6faHDX1R7hA17mMzYXDX1R7hHDX1R7hA17mMzYXDX1R7hHDX1R7hA17mMzYXDX1R7hHDX1R7hA17mS2g+Yv7f5jLZw19Ue4TnYPAe6B2iIgIiICIiAiIgIiICIiAiIgIiICIiAiIgQf9pf5L/wDeTkg/7S/yX+4k5AREQEREBERAREQEREBERAREQEREBERAREQEREBERAREQEREBERAREQE8dbq66Ua211rrQFndyFVQO8kz2lf6bQWa3Q02DNIGo1GD803UbBUCO/HFdx9dYPcIEd/xv8A9V5Z5LrvJfJuHxvJ3zni7t3C+l2479ktej1ddyLbU62VuAyOhDKwPeCJ7Sv9BIK9ZrqUGKfyF+B81brw4tVR3Z4SOR42E95gWCIiAiIgIiICIiAiIgIiICIiAiIgIiICIiAiIgIiICIiAiIgIiICIiB1LgEAkAnsGeZ/RI/pvooahUw7U3VuLKL1AZq7ACucHkylWZWXvViOXaKx100zNqGIQMfJquGpoe13ddQW4dVi/RPyHp88ZB7pzr+kukF3mnjPqd2sDaVqgaVrSmw6d1bA3Euun/6zu4jDljKhLeUdLc6hX0buA538e84zyDnTcPPcfR4vd86SHQvRg0yNusNttjmy+9wFayxsLnA5KAAqqvcqgc+01Q6yyh9RrEs1N9VaaNrDbUFeysNatlajYuSOIHwBnI29+JOutwTo8ak7rDaDeR8zinTuwXly2izAGe8L3wJ1bFPYwPPHIjt8P0zvNZdCacpSTsG46XSAMtLabZqE1A4VVhb6Wwu/b3bTkelz2bAREQEREBERAREQEREBERAREQEREBERAREQEREBERAREQEREBERAREQIzpmtWbTKyhl8oU4YAjK1synB7wyqR4EAyRZAeRAIyDz58wcg+8REAyA4yAcHIzzwfETtEQEREBERAREQEREBERAREQP/9k="/>
          <p:cNvSpPr>
            <a:spLocks noChangeAspect="1" noChangeArrowheads="1"/>
          </p:cNvSpPr>
          <p:nvPr/>
        </p:nvSpPr>
        <p:spPr bwMode="auto">
          <a:xfrm>
            <a:off x="168275"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n-US" altLang="en-US" sz="2400"/>
          </a:p>
        </p:txBody>
      </p:sp>
      <p:sp>
        <p:nvSpPr>
          <p:cNvPr id="161797" name="AutoShape 8" descr="data:image/jpeg;base64,/9j/4AAQSkZJRgABAQAAAQABAAD/2wCEAAkGBxAREhIQERAQEBAVExMUERAQFBMQEhcVFBIiFhgRFBYZHzQgGRsxGxMWIjEhJSorOjEuGCMzODQvQyguMSwBCgoKDg0OGxAQGjckICQ3LCstODQ1NSwsLDctMCw4NCwsLCwrLDcuLCwsLCwsNCwsKyw0NyssLSwsKzcsLCssLP/AABEIALIBGwMBIgACEQEDEQH/xAAcAAEAAgIDAQAAAAAAAAAAAAAABQYEBwECAwj/xABJEAACAgECAgUHBwgIBQUAAAABAgADEQQSEyEFBjFBURQXIlJTkZIWMjNhk9HSI2NxcoGhsbIHNEVUdIS0xBUYQmLTJHOCwcP/xAAYAQEBAQEBAAAAAAAAAAAAAAAAAwIBBP/EACIRAQACAgIDAAIDAAAAAAAAAAABAwJRERQEE1IxMiFBQv/aAAwDAQACEQMRAD8A3jERAREQEREBESG60UWvWnDbkr7rKuO+kNiBCNi3J6SkEhu4HbgkA5gTMSnUdaLHC2UhF06voquDeHbVWjVLWRalm/AAF+OYfcan9Ids5t62W7ati0Gx9NfayksNr1amqkIcHIH5Z8/Wv1EQLhEqmo6d1Na6qxm0zjSjY9KoyWWWCpX425rcU15cnaQ3ojO7w9aukdYdHqG1CCm1SUS1Nigoyr+W2LbZsILsMFznZu5bsALNEqd6GvVGu2ywpqN9Wmtq1NoNW3SlmrspztBAqsYW8zlgDjkTP9C6lrdPRa4w701u47MMyAn95gZsREBI7rDrGpoexCFbKKHYZVOJYE4hHeFDbv2SRnS2pXUoyhlYEMrAMpBGCCD2iBXT0p5O91G++25RSV8qwVfisyg1cFCxJ4T5XaMbc4A5zBHW+7naaE4PA07CsGw28e7UtpwnJPm8RQM4yBzx3SfTq9owCBp6gG2Z5c8VklAD2gAs2Mdm4+M9P+CaXAXyeraK2q27Rt4bHJrx2bcknEDAbpW59K7mttPbxFpDFXH0lioL0Fig4/KZ5r2qe3vxKukmO7UW2akIusbTCmkV7Kwuo4CNbu9Jtx2tnPZYMDvk63RlPCagLtrYEEKSCM/9QPaDnmD3ETpb0LpnfitTW1mUYuVGWavGx2xyYjaME9mB4QHQd7vWd53Mlt1e71hXcyKx+vCjP15khPDR6VakCLnAycnmSWYszE95LEk/WZ7wEREBEThoHMTX3RPSD06Xo29NRZbfdpeNqarbnvDAaA2tdtdia8WisZXA/KYxzGJP5Q6hbNMrGlw5pW9K6iuxtQTwwtr3ZOBjOK2ztJ9DOAFuiUno3rBqTTTYgpFSaXQXWLZxbbH8pLKyrYX9HG0EM2/PMHxmb1l1L77UFjoqVaPGx2r/AKzrSlhypznbUACOY3N4wLTEp2pvNNz10ai166zomKvY92x7dVwjVxGO5t9bH0WJwQrADPO4wEREBERAREQEREBPHVaSu0BbK0sUHIFiq4B8cHvntEDxbS1llsNaF1GFcqNyjwU9oHOdV0NILEVVgsSWIRQWJIJLHHPmB7hMiVvX6fy3VPprcnSUV1tZUCQt1tpbCWgfOrVUztPJi/PO3ECYrGmscuvAstA2lhsZwvZtJ7cc+yd00FIrapaq1qYENWqhVIYYOQPqkPd0B0bqM1116dLafRSzSbKr9O3YNjJzQ8uzsOMEEcpl9WNbbbR+Xwb67LaLWUbVZqbTXxQO4MFD47t2O6BlN0XQd/5JMuhrdwMWMpGCGcekeQ8ZlqAOQGAOwCcxAREQEREBIPrDqLWejR02Gqy/iNZauN6UUgcRq88t5aytAT2bye7EnJCdYdPYr0ayms2vRxFsqXG96LgOIteTjeGrrcA9uwjvECOboLooWDT8NOOVJ4/FbynKsF537uLvyw75I9XdTar36O+zi2UFClxAD2UWgmtrAOW8FLEJHbs3YGcCPbrF0SbBdxq+OEYDT7D5V6TBv6vt4u/Kjukh1e09rPfrLqzVZeUVKmwXSioEVrZjlvJexyB2b9vPGYE3ERAREQEREDG0/R9FYYV01VhhhgiKoI8Dgc52bR1Fg5qrLgAK5VdwAOQAcZAzznvInrPrbaqPyGBfZZTRUzDIRrrRXxSO/aGL479uO+Bl2nT14VuCmQoCtsXIX5oAPaB3TvqNDVYdzornaUIYZBViGKsp5HmoPPs/bK3boeidIy03JprLbyVut1RqsufFbPvvazmwOwgDsGQAAJkdHUDR6pNNUT5HfVY9NWdy02VFdyVeFbLZkL2KUOMbsQJodH0gKq1oqK4dUQbF3DsbaOR58+feAe6ZURAREQKu3S+pNdusDVCmvUWVeT7CWNdOoOnduJu+kLIzAYx2KRnJnu3WRWZkVLEau+mm4sqsFey4IK/nc8oQ+R2K6nHPEzm6B05cvtfnYLTXxHFJsByLDVnbnIDdnaM9vOda+r2mU7ghDZRmO98syXG5Wfn6RDsxyfWI7IENf1v22VWNVYmkbTai5WPDJt22011bfS9Anjcg2PnjOMHGeesHE01l9Q2slqVsGw65LqCVZThhtftH/wBTy1PVupDuSk3IK3rFXGsDoljhyNPubavpV1kD0cbBhhgCZuno099L6ffa4yOItj2C9TnIzuO9eagg/tEDnpvpxNKU3jIYjOHQMAXC7ghO5gCwzju90wr+t9KAE12Z5hwSi7LBqOAK3JbAyy2EHsxUx8M5V3VrTvjfx3O3aS19xLKH3hXO70gGyQD2ZPjPPSdXU/8AUNdhrNRctrNUWr2cMAVLWwO4Y27ic82dz34gduiusS6h0Sum3mjO7kpsQLY1WM7vSy1ZwVyCOcm5iaXo9K23jez7BWXd2dioYsAST4uZlwEr/SVd2m1J1lVTX02VpXqqq8G1eGSa9RWv/XgOyso5kbSM7cGwRArfytqs3LpKdTqdQDt4fAv06q+AcXWWoFr5MCQeeOwHskl1e6ObT0LW7Cy0tZbc4GFa26w2WFR3LucgDuAAmJ1b+m6R/wAaP9HTJ2AiIgIiICIiAiIgQf8AaX+S/wBxJyQf9pf5L/cScgIiICIiAiIgJGdYujW1FBrrcV3K1dtNhGVW2mwWJuHepZAGHepMk4gVW7rPQDSNZTqtNqVclKhTferWcJlIpsqQraNpcgDnjmQO7K6Mru1OpGstqeiqut6tLTZytbiMps1Fqg+hnhoFU8wNxON2B26x/wBY6M/xln+gvk9AREQEREBERATG1mhrtwWHpL8yxSUsXPbtccx9Y7++ZMQI3iX0/PB1FftEAFwHi6Dk/wClMHwUzM0uqS1d1bBhnBx3EdqkdoP1Ge0iOnRVWOOeJXZkLxaNos7DgNn0XHbyYEDPZOTMRHMuxEzPEJeJUa+ua18rqrGXuuqUY/8AnXuJX9ILDv5dk79Hdc6WDBg7EO2GQJtKMdyEelz9EgE+KmS7Fe1PTZpa4lf+VtHqW+5fxSudYv6XtBorRTbRq2YoHBrWojBJGOdg5+iZrG7DKeMZcyqzxjmYWbq39N0j/jR/o6ZOzS3RP9NfR1VmrdtPrSLtRxU2pTkLwK68NmztzWezuIkl5++jP7tr/go/8som2vEq/R3XjTXVV3LXeFsRXUMEyAwyAcN2zI+VtHqW+5fxSM+RXH+lYosn+la89XQvtb/sXjz1dC+1v+xeaX82Ot9rpfjs/BOfNjrfa6X47PwR2Kvo9Fmm5/PV0L7W/wCxePPV0L7W/wCxeaY82Ot9rpfjs/BHmx1vtdL8dn4I7FX0eizTc/nq6F9rf9i8eeroX2t/2LzTHmx1vtdL8dn4I82Ot9rpfjs/BHYq+j0WabU87vRHlnH4l3D8m4eeE2d3F3Yx+iSfnq6F9rf9i80x5sdb7XS/HZ+CPNjrfa6X47PwR2Kvo9Fmm5/PV0L7W/7F489XQvtb/sXmmPNjrfa6X47PwR5sdb7XS/HZ+COxV9Hos03P56uhfa3/AGLx56uhfa3/AGLzTHmx1vtdL8dn4I82Ot9rpfjs/BHYq+j0Wabn89XQvtb/ALF5sWfKXmx1vtdL8dn4J9G/K2j1Lfcv4o7FX0eizSwRKv0j1401NVlzV3la0Z2ChMkKMkDLdsqHn76M/u2v+Cj/AMs3hZjn+ssZYZY/tC89Y/6x0Z/jLP8AQXyemlelf6aujrbdHYun1oFF7WuClOSp01lWF/KdubVPPHIGWfq7/S9oNbaaaqNWrBC5Ni1AYBAxysPP0hNZZRjHMuREzPENhxK/8raPUt9y/ij5W0epb7l/FJdir6V9FmlgiV/5W0epb7l/FMqjp6p1DBbMHPaF7jjxnYvrn8S5NOcfmEtERKpEREBITrcmaAPzi/wMm5D9afoR+uv8DM5YxlHEu45TjPMKPdo2bGLGTx2hcn3gzy03RSVl2X5z43sSSTjs+rvPZ4yQiQ6lWl+zZtj+TnxEgOnv6K7ulLBqU1VVIVBVtZGY5Ult2Qf+/wDdLPLZ1V+hb9c/yibr8evCecYZzvzzjiWm/wDl/wBT/f6Ps3++P+X/AFP9/o+zf75v2QlHWStn2muyuvfqKxe/DFZfTMwdfnbgMVuQSMcpZFX+h+ottFFNJvrY11qhYKwB2jGZmfJGz2qe4yd6J6b0+pLiq2t2RmUqjq5wrbd+AewySnmnxKpnnh6I8myI45azOmPZkTjyc+ImU/af0mdY6dWjtWbY/k58RHk58RMiI6dWjtWbY/k58RHk58RMiI6dWjtWbY/k58RHk58RMiI6dWjtWbY/k58RHk58RMiI6dWjtWbY/k58RHk58RMiI6dWjtWbeA0x7MiTvyRs9qnuMi07R+kfxmw46dWjtWbUTpjqLbfRdSL61NlbIGKsQNwxma98wGp/v9H2b/fN39L9IcBA4Q2E2VVqikLztsFYOTyAy2T9Qkdb1mVKg9lZSwahaHrG6wAm9amYOq8xiwMMgZ7OUrXVjXHGKVlmWc85NQ/8v+p/v9H2b/fJHoH+iu7ouw6l9VXcGQ1bURlOWIbdkn/s/fN002h1DLzUjIyCP3HmJE9avoV/9wfymayxjKOJZxynGeYUvyc+Ijyc+ImREh06tL9qzbH8nPiJM9HVYrXn4/zGR0ltD8xf2/zGdx8WvH+YhzLyLJ/MrfERPQgREQEh+tP0I/XX+BkxIfrT9CP11/gYFSiIgJaeqlg4br3h84+ogc/3GVaeum1D1tuRireI/gfGBsCYFPRFKFCqnKXXXr6RP5S8sXP6Pyr8u7MgB1iv/N/Cfvj5RX/m/hP3wLTp9OqbgufSZnOTnmxyZ3scKCxOAAST9QlT+UV/5v4T98xtb0rdaNrN6PqqMD9vjAwic85xEQEREBERAREQEREBERA5Bxzmwq3DAMDkEAg/UZryZ2i6VuqG1WBX1WGQP0eEC46rSpYArruAdHAyR6SMGU8vAgGeX/DqsMuzk1q3MMtzsVw4ft9ZFOPqlc+UV/5v4T98fKK/838J++BbpB9bLBw0XvLZx9QB5/vkaesV/wCb+E/fI3Uah7G3OxZvE/wHhA8oiICS2h+Yv7f5jImS2h+Yv7f5jAt8REBERASH60/Qj9df4GTEh+tP0I/XX+BgVKIiAiIgIiICIiAiIgV+3pSwXui2qWXU1VpptqgtW6oXcn53oh3bI5ejg5npq7NQbq14nk7NTeErBWytrFK7SSVBJwScDuB+uTNVKqXKjBdtz8zzbaFz7lHunNqblKnIBBB2kqefgRzB+sQK4vTNjiuxrRpabLHUMyruUV0+lkuMA8UOMnIwo8ZxV0rqWelS1VZIpO2wivihnxYyqQWzt7FBGCRnIMsFekrXhhVAFYxWBkBQV2493jPfMCv9M9JXVvctbBnGnsempAjkOtZYG1cbuZAwQcHODzxnw6R6SWyytkvVaUvXbeoVlUNpbNx3H0e3AycgHlLPmMwK3V0nczUqbPpFtVRWKxY2GcJqGRhnYVRSCvYTzBB5dND0jYKVc3u6JpEsdgtZc2MWU7mIwNpHPPq8+/NnzGYFVr6SvJrbjFsDVKqqUKXOgRq1JCgEkFsbQOw4kn1f1dlocvZVYvoYKMrMGIO5GCqAoHo4B58znskvmMwOIiICIiAiIgIiICS2h+Yv7f5jImS2h+Yv7f5jAt8REBERASH60/Qj9df4GTE4Kg9oz+mBrvMZmwuGvqj3COGvqj3CBr3MZmwuGvqj3COGvqj3CBr3MZmwuGvqj3COGvqj3CBr3MZmwuGvqj3COGvqj3CBr7B8IwfCfN/kGr9jqfgs+6PINX7HU/BZ90D6QwfCMHwnzf5Bq/Y6n4LPujyDV+x1PwWfdA+kMHwjB8J83+Qav2Op+Cz7o8g1fsdT8Fn3QPpDB8IwfCfN3kWqzjhajOM42WZx44xOfINX7HU/BZ90D6QwfCMHwnzf5Bq/Y6n4LPujyDV+x1PwWfdA+kMHwjB8J83+Qav2Op+Cz7o8g1fsdT8Fn3QPpDB8JxmfOPkGr9jqfgs+6faHDX1R7hA17mMzYXDX1R7hHDX1R7hA17mMzYXDX1R7hHDX1R7hA17mMzYXDX1R7hHDX1R7hA17mS2g+Yv7f5jLZw19Ue4TnYPAe6B2iIgIiICIiAiIgIiICIiAiIgIiICIiAiIgQf9pf5L/wDeTkg/7S/yX+4k5AREQEREBERAREQEREBERAREQEREBERAREQEREBERAREQEREBERAREQE8dbq66Ua211rrQFndyFVQO8kz2lf6bQWa3Q02DNIGo1GD803UbBUCO/HFdx9dYPcIEd/xv8A9V5Z5LrvJfJuHxvJ3zni7t3C+l2479ktej1ddyLbU62VuAyOhDKwPeCJ7Sv9BIK9ZrqUGKfyF+B81brw4tVR3Z4SOR42E95gWCIiAiIgIiICIiAiIgIiICIiAiIgIiICIiAiIgIiICIiAiIgIiICIiB1LgEAkAnsGeZ/RI/pvooahUw7U3VuLKL1AZq7ACucHkylWZWXvViOXaKx100zNqGIQMfJquGpoe13ddQW4dVi/RPyHp88ZB7pzr+kukF3mnjPqd2sDaVqgaVrSmw6d1bA3Euun/6zu4jDljKhLeUdLc6hX0buA538e84zyDnTcPPcfR4vd86SHQvRg0yNusNttjmy+9wFayxsLnA5KAAqqvcqgc+01Q6yyh9RrEs1N9VaaNrDbUFeysNatlajYuSOIHwBnI29+JOutwTo8ak7rDaDeR8zinTuwXly2izAGe8L3wJ1bFPYwPPHIjt8P0zvNZdCacpSTsG46XSAMtLabZqE1A4VVhb6Wwu/b3bTkelz2bAREQEREBERAREQEREBERAREQEREBERAREQEREBERAREQEREBERAREQIzpmtWbTKyhl8oU4YAjK1synB7wyqR4EAyRZAeRAIyDz58wcg+8REAyA4yAcHIzzwfETtEQEREBERAREQEREBERAREQP/9k="/>
          <p:cNvSpPr>
            <a:spLocks noChangeAspect="1" noChangeArrowheads="1"/>
          </p:cNvSpPr>
          <p:nvPr/>
        </p:nvSpPr>
        <p:spPr bwMode="auto">
          <a:xfrm>
            <a:off x="320675" y="-301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n-US" altLang="en-US" sz="2400"/>
          </a:p>
        </p:txBody>
      </p:sp>
      <p:sp>
        <p:nvSpPr>
          <p:cNvPr id="161798" name="AutoShape 10" descr="data:image/jpeg;base64,/9j/4AAQSkZJRgABAQAAAQABAAD/2wCEAAkGBxAREhIQERAQEBAVExMUERAQFBMQEhcVFBIiFhgRFBYZHzQgGRsxGxMWIjEhJSorOjEuGCMzODQvQyguMSwBCgoKDg0OGxAQGjckICQ3LCstODQ1NSwsLDctMCw4NCwsLCwrLDcuLCwsLCwsNCwsKyw0NyssLSwsKzcsLCssLP/AABEIALIBGwMBIgACEQEDEQH/xAAcAAEAAgIDAQAAAAAAAAAAAAAABQYEBwECAwj/xABJEAACAgECAgUHBwgIBQUAAAABAgADEQQSEyEFBjFBURQXIlJTkZIWMjNhk9HSI2NxcoGhsbIHNEVUdIS0xBUYQmLTJHOCwcP/xAAYAQEBAQEBAAAAAAAAAAAAAAAAAwIBBP/EACIRAQACAgIDAAIDAAAAAAAAAAABAwJRERQEE1IxMiFBQv/aAAwDAQACEQMRAD8A3jERAREQEREBESG60UWvWnDbkr7rKuO+kNiBCNi3J6SkEhu4HbgkA5gTMSnUdaLHC2UhF06voquDeHbVWjVLWRalm/AAF+OYfcan9Ids5t62W7ati0Gx9NfayksNr1amqkIcHIH5Z8/Wv1EQLhEqmo6d1Na6qxm0zjSjY9KoyWWWCpX425rcU15cnaQ3ojO7w9aukdYdHqG1CCm1SUS1Nigoyr+W2LbZsILsMFznZu5bsALNEqd6GvVGu2ywpqN9Wmtq1NoNW3SlmrspztBAqsYW8zlgDjkTP9C6lrdPRa4w701u47MMyAn95gZsREBI7rDrGpoexCFbKKHYZVOJYE4hHeFDbv2SRnS2pXUoyhlYEMrAMpBGCCD2iBXT0p5O91G++25RSV8qwVfisyg1cFCxJ4T5XaMbc4A5zBHW+7naaE4PA07CsGw28e7UtpwnJPm8RQM4yBzx3SfTq9owCBp6gG2Z5c8VklAD2gAs2Mdm4+M9P+CaXAXyeraK2q27Rt4bHJrx2bcknEDAbpW59K7mttPbxFpDFXH0lioL0Fig4/KZ5r2qe3vxKukmO7UW2akIusbTCmkV7Kwuo4CNbu9Jtx2tnPZYMDvk63RlPCagLtrYEEKSCM/9QPaDnmD3ETpb0LpnfitTW1mUYuVGWavGx2xyYjaME9mB4QHQd7vWd53Mlt1e71hXcyKx+vCjP15khPDR6VakCLnAycnmSWYszE95LEk/WZ7wEREBEThoHMTX3RPSD06Xo29NRZbfdpeNqarbnvDAaA2tdtdia8WisZXA/KYxzGJP5Q6hbNMrGlw5pW9K6iuxtQTwwtr3ZOBjOK2ztJ9DOAFuiUno3rBqTTTYgpFSaXQXWLZxbbH8pLKyrYX9HG0EM2/PMHxmb1l1L77UFjoqVaPGx2r/AKzrSlhypznbUACOY3N4wLTEp2pvNNz10ai166zomKvY92x7dVwjVxGO5t9bH0WJwQrADPO4wEREBERAREQEREBPHVaSu0BbK0sUHIFiq4B8cHvntEDxbS1llsNaF1GFcqNyjwU9oHOdV0NILEVVgsSWIRQWJIJLHHPmB7hMiVvX6fy3VPprcnSUV1tZUCQt1tpbCWgfOrVUztPJi/PO3ECYrGmscuvAstA2lhsZwvZtJ7cc+yd00FIrapaq1qYENWqhVIYYOQPqkPd0B0bqM1116dLafRSzSbKr9O3YNjJzQ8uzsOMEEcpl9WNbbbR+Xwb67LaLWUbVZqbTXxQO4MFD47t2O6BlN0XQd/5JMuhrdwMWMpGCGcekeQ8ZlqAOQGAOwCcxAREQEREBIPrDqLWejR02Gqy/iNZauN6UUgcRq88t5aytAT2bye7EnJCdYdPYr0ayms2vRxFsqXG96LgOIteTjeGrrcA9uwjvECOboLooWDT8NOOVJ4/FbynKsF537uLvyw75I9XdTar36O+zi2UFClxAD2UWgmtrAOW8FLEJHbs3YGcCPbrF0SbBdxq+OEYDT7D5V6TBv6vt4u/Kjukh1e09rPfrLqzVZeUVKmwXSioEVrZjlvJexyB2b9vPGYE3ERAREQEREDG0/R9FYYV01VhhhgiKoI8Dgc52bR1Fg5qrLgAK5VdwAOQAcZAzznvInrPrbaqPyGBfZZTRUzDIRrrRXxSO/aGL479uO+Bl2nT14VuCmQoCtsXIX5oAPaB3TvqNDVYdzornaUIYZBViGKsp5HmoPPs/bK3boeidIy03JprLbyVut1RqsufFbPvvazmwOwgDsGQAAJkdHUDR6pNNUT5HfVY9NWdy02VFdyVeFbLZkL2KUOMbsQJodH0gKq1oqK4dUQbF3DsbaOR58+feAe6ZURAREQKu3S+pNdusDVCmvUWVeT7CWNdOoOnduJu+kLIzAYx2KRnJnu3WRWZkVLEau+mm4sqsFey4IK/nc8oQ+R2K6nHPEzm6B05cvtfnYLTXxHFJsByLDVnbnIDdnaM9vOda+r2mU7ghDZRmO98syXG5Wfn6RDsxyfWI7IENf1v22VWNVYmkbTai5WPDJt22011bfS9Anjcg2PnjOMHGeesHE01l9Q2slqVsGw65LqCVZThhtftH/wBTy1PVupDuSk3IK3rFXGsDoljhyNPubavpV1kD0cbBhhgCZuno099L6ffa4yOItj2C9TnIzuO9eagg/tEDnpvpxNKU3jIYjOHQMAXC7ghO5gCwzju90wr+t9KAE12Z5hwSi7LBqOAK3JbAyy2EHsxUx8M5V3VrTvjfx3O3aS19xLKH3hXO70gGyQD2ZPjPPSdXU/8AUNdhrNRctrNUWr2cMAVLWwO4Y27ic82dz34gduiusS6h0Sum3mjO7kpsQLY1WM7vSy1ZwVyCOcm5iaXo9K23jez7BWXd2dioYsAST4uZlwEr/SVd2m1J1lVTX02VpXqqq8G1eGSa9RWv/XgOyso5kbSM7cGwRArfytqs3LpKdTqdQDt4fAv06q+AcXWWoFr5MCQeeOwHskl1e6ObT0LW7Cy0tZbc4GFa26w2WFR3LucgDuAAmJ1b+m6R/wAaP9HTJ2AiIgIiICIiAiIgQf8AaX+S/wBxJyQf9pf5L/cScgIiICIiAiIgJGdYujW1FBrrcV3K1dtNhGVW2mwWJuHepZAGHepMk4gVW7rPQDSNZTqtNqVclKhTferWcJlIpsqQraNpcgDnjmQO7K6Mru1OpGstqeiqut6tLTZytbiMps1Fqg+hnhoFU8wNxON2B26x/wBY6M/xln+gvk9AREQEREBERATG1mhrtwWHpL8yxSUsXPbtccx9Y7++ZMQI3iX0/PB1FftEAFwHi6Dk/wClMHwUzM0uqS1d1bBhnBx3EdqkdoP1Ge0iOnRVWOOeJXZkLxaNos7DgNn0XHbyYEDPZOTMRHMuxEzPEJeJUa+ua18rqrGXuuqUY/8AnXuJX9ILDv5dk79Hdc6WDBg7EO2GQJtKMdyEelz9EgE+KmS7Fe1PTZpa4lf+VtHqW+5fxSudYv6XtBorRTbRq2YoHBrWojBJGOdg5+iZrG7DKeMZcyqzxjmYWbq39N0j/jR/o6ZOzS3RP9NfR1VmrdtPrSLtRxU2pTkLwK68NmztzWezuIkl5++jP7tr/go/8som2vEq/R3XjTXVV3LXeFsRXUMEyAwyAcN2zI+VtHqW+5fxSM+RXH+lYosn+la89XQvtb/sXjz1dC+1v+xeaX82Ot9rpfjs/BOfNjrfa6X47PwR2Kvo9Fmm5/PV0L7W/wCxePPV0L7W/wCxeaY82Ot9rpfjs/BHmx1vtdL8dn4I7FX0eizTc/nq6F9rf9i8eeroX2t/2LzTHmx1vtdL8dn4I82Ot9rpfjs/BHYq+j0WabU87vRHlnH4l3D8m4eeE2d3F3Yx+iSfnq6F9rf9i80x5sdb7XS/HZ+CPNjrfa6X47PwR2Kvo9Fmm5/PV0L7W/7F489XQvtb/sXmmPNjrfa6X47PwR5sdb7XS/HZ+COxV9Hos03P56uhfa3/AGLx56uhfa3/AGLzTHmx1vtdL8dn4I82Ot9rpfjs/BHYq+j0Wabn89XQvtb/ALF5sWfKXmx1vtdL8dn4J9G/K2j1Lfcv4o7FX0eizSwRKv0j1401NVlzV3la0Z2ChMkKMkDLdsqHn76M/u2v+Cj/AMs3hZjn+ssZYZY/tC89Y/6x0Z/jLP8AQXyemlelf6aujrbdHYun1oFF7WuClOSp01lWF/KdubVPPHIGWfq7/S9oNbaaaqNWrBC5Ni1AYBAxysPP0hNZZRjHMuREzPENhxK/8raPUt9y/ij5W0epb7l/FJdir6V9FmlgiV/5W0epb7l/FMqjp6p1DBbMHPaF7jjxnYvrn8S5NOcfmEtERKpEREBITrcmaAPzi/wMm5D9afoR+uv8DM5YxlHEu45TjPMKPdo2bGLGTx2hcn3gzy03RSVl2X5z43sSSTjs+rvPZ4yQiQ6lWl+zZtj+TnxEgOnv6K7ulLBqU1VVIVBVtZGY5Ult2Qf+/wDdLPLZ1V+hb9c/yibr8evCecYZzvzzjiWm/wDl/wBT/f6Ps3++P+X/AFP9/o+zf75v2QlHWStn2muyuvfqKxe/DFZfTMwdfnbgMVuQSMcpZFX+h+ottFFNJvrY11qhYKwB2jGZmfJGz2qe4yd6J6b0+pLiq2t2RmUqjq5wrbd+AewySnmnxKpnnh6I8myI45azOmPZkTjyc+ImU/af0mdY6dWjtWbY/k58RHk58RMiI6dWjtWbY/k58RHk58RMiI6dWjtWbY/k58RHk58RMiI6dWjtWbY/k58RHk58RMiI6dWjtWbY/k58RHk58RMiI6dWjtWbeA0x7MiTvyRs9qnuMi07R+kfxmw46dWjtWbUTpjqLbfRdSL61NlbIGKsQNwxma98wGp/v9H2b/fN39L9IcBA4Q2E2VVqikLztsFYOTyAy2T9Qkdb1mVKg9lZSwahaHrG6wAm9amYOq8xiwMMgZ7OUrXVjXHGKVlmWc85NQ/8v+p/v9H2b/fJHoH+iu7ouw6l9VXcGQ1bURlOWIbdkn/s/fN002h1DLzUjIyCP3HmJE9avoV/9wfymayxjKOJZxynGeYUvyc+Ijyc+ImREh06tL9qzbH8nPiJM9HVYrXn4/zGR0ltD8xf2/zGdx8WvH+YhzLyLJ/MrfERPQgREQEh+tP0I/XX+BkxIfrT9CP11/gYFSiIgJaeqlg4br3h84+ogc/3GVaeum1D1tuRireI/gfGBsCYFPRFKFCqnKXXXr6RP5S8sXP6Pyr8u7MgB1iv/N/Cfvj5RX/m/hP3wLTp9OqbgufSZnOTnmxyZ3scKCxOAAST9QlT+UV/5v4T98xtb0rdaNrN6PqqMD9vjAwic85xEQEREBERAREQEREBERA5Bxzmwq3DAMDkEAg/UZryZ2i6VuqG1WBX1WGQP0eEC46rSpYArruAdHAyR6SMGU8vAgGeX/DqsMuzk1q3MMtzsVw4ft9ZFOPqlc+UV/5v4T98fKK/838J++BbpB9bLBw0XvLZx9QB5/vkaesV/wCb+E/fI3Uah7G3OxZvE/wHhA8oiICS2h+Yv7f5jImS2h+Yv7f5jAt8REBERASH60/Qj9df4GTEh+tP0I/XX+BgVKIiAiIgIiICIiAiIgV+3pSwXui2qWXU1VpptqgtW6oXcn53oh3bI5ejg5npq7NQbq14nk7NTeErBWytrFK7SSVBJwScDuB+uTNVKqXKjBdtz8zzbaFz7lHunNqblKnIBBB2kqefgRzB+sQK4vTNjiuxrRpabLHUMyruUV0+lkuMA8UOMnIwo8ZxV0rqWelS1VZIpO2wivihnxYyqQWzt7FBGCRnIMsFekrXhhVAFYxWBkBQV2493jPfMCv9M9JXVvctbBnGnsempAjkOtZYG1cbuZAwQcHODzxnw6R6SWyytkvVaUvXbeoVlUNpbNx3H0e3AycgHlLPmMwK3V0nczUqbPpFtVRWKxY2GcJqGRhnYVRSCvYTzBB5dND0jYKVc3u6JpEsdgtZc2MWU7mIwNpHPPq8+/NnzGYFVr6SvJrbjFsDVKqqUKXOgRq1JCgEkFsbQOw4kn1f1dlocvZVYvoYKMrMGIO5GCqAoHo4B58znskvmMwOIiICIiAiIgIiICS2h+Yv7f5jImS2h+Yv7f5jAt8REBERASH60/Qj9df4GTE4Kg9oz+mBrvMZmwuGvqj3COGvqj3CBr3MZmwuGvqj3COGvqj3CBr3MZmwuGvqj3COGvqj3CBr3MZmwuGvqj3COGvqj3CBr7B8IwfCfN/kGr9jqfgs+6PINX7HU/BZ90D6QwfCMHwnzf5Bq/Y6n4LPujyDV+x1PwWfdA+kMHwjB8J83+Qav2Op+Cz7o8g1fsdT8Fn3QPpDB8IwfCfN3kWqzjhajOM42WZx44xOfINX7HU/BZ90D6QwfCMHwnzf5Bq/Y6n4LPujyDV+x1PwWfdA+kMHwjB8J83+Qav2Op+Cz7o8g1fsdT8Fn3QPpDB8JxmfOPkGr9jqfgs+6faHDX1R7hA17mMzYXDX1R7hHDX1R7hA17mMzYXDX1R7hHDX1R7hA17mMzYXDX1R7hHDX1R7hA17mS2g+Yv7f5jLZw19Ue4TnYPAe6B2iIgIiICIiAiIgIiICIiAiIgIiICIiAiIgQf9pf5L/wDeTkg/7S/yX+4k5AREQEREBERAREQEREBERAREQEREBERAREQEREBERAREQEREBERAREQE8dbq66Ua211rrQFndyFVQO8kz2lf6bQWa3Q02DNIGo1GD803UbBUCO/HFdx9dYPcIEd/xv8A9V5Z5LrvJfJuHxvJ3zni7t3C+l2479ktej1ddyLbU62VuAyOhDKwPeCJ7Sv9BIK9ZrqUGKfyF+B81brw4tVR3Z4SOR42E95gWCIiAiIgIiICIiAiIgIiICIiAiIgIiICIiAiIgIiICIiAiIgIiICIiB1LgEAkAnsGeZ/RI/pvooahUw7U3VuLKL1AZq7ACucHkylWZWXvViOXaKx100zNqGIQMfJquGpoe13ddQW4dVi/RPyHp88ZB7pzr+kukF3mnjPqd2sDaVqgaVrSmw6d1bA3Euun/6zu4jDljKhLeUdLc6hX0buA538e84zyDnTcPPcfR4vd86SHQvRg0yNusNttjmy+9wFayxsLnA5KAAqqvcqgc+01Q6yyh9RrEs1N9VaaNrDbUFeysNatlajYuSOIHwBnI29+JOutwTo8ak7rDaDeR8zinTuwXly2izAGe8L3wJ1bFPYwPPHIjt8P0zvNZdCacpSTsG46XSAMtLabZqE1A4VVhb6Wwu/b3bTkelz2bAREQEREBERAREQEREBERAREQEREBERAREQEREBERAREQEREBERAREQIzpmtWbTKyhl8oU4YAjK1synB7wyqR4EAyRZAeRAIyDz58wcg+8REAyA4yAcHIzzwfETtEQEREBERAREQEREBERAREQP/9k="/>
          <p:cNvSpPr>
            <a:spLocks noChangeAspect="1" noChangeArrowheads="1"/>
          </p:cNvSpPr>
          <p:nvPr/>
        </p:nvSpPr>
        <p:spPr bwMode="auto">
          <a:xfrm>
            <a:off x="473075" y="1222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n-US" altLang="en-US" sz="2400"/>
          </a:p>
        </p:txBody>
      </p:sp>
      <p:pic>
        <p:nvPicPr>
          <p:cNvPr id="161799"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9363" y="3960813"/>
            <a:ext cx="2695575" cy="1695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1800" name="Picture 4" descr="http://images.bit-tech.net/content_images/2012/11/amd-fx-8350-review/piledriver-3b.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92850" y="122238"/>
            <a:ext cx="2816225" cy="225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1"/>
          <p:cNvSpPr txBox="1">
            <a:spLocks noChangeArrowheads="1"/>
          </p:cNvSpPr>
          <p:nvPr/>
        </p:nvSpPr>
        <p:spPr bwMode="auto">
          <a:xfrm>
            <a:off x="0" y="195263"/>
            <a:ext cx="9144000" cy="78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nchor="ctr"/>
          <a:lstStyle>
            <a:lvl1pPr>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3200">
                <a:solidFill>
                  <a:schemeClr val="tx1"/>
                </a:solidFill>
                <a:latin typeface="Times New Roman" panose="02020603050405020304" pitchFamily="18" charset="0"/>
              </a:defRPr>
            </a:lvl1pPr>
            <a:lvl2pPr marL="742950" indent="-28575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800">
                <a:solidFill>
                  <a:schemeClr val="tx1"/>
                </a:solidFill>
                <a:latin typeface="Times New Roman" panose="02020603050405020304" pitchFamily="18" charset="0"/>
              </a:defRPr>
            </a:lvl2pPr>
            <a:lvl3pPr marL="11430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400">
                <a:solidFill>
                  <a:schemeClr val="tx1"/>
                </a:solidFill>
                <a:latin typeface="Times New Roman" panose="02020603050405020304" pitchFamily="18" charset="0"/>
              </a:defRPr>
            </a:lvl3pPr>
            <a:lvl4pPr marL="16002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4pPr>
            <a:lvl5pPr marL="20574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9pPr>
          </a:lstStyle>
          <a:p>
            <a:pPr algn="ctr" eaLnBrk="1" hangingPunct="1">
              <a:spcBef>
                <a:spcPct val="0"/>
              </a:spcBef>
              <a:buFontTx/>
              <a:buNone/>
            </a:pPr>
            <a:r>
              <a:rPr lang="el-GR" altLang="el-GR" sz="3000" b="1">
                <a:latin typeface="Calibri" panose="020F0502020204030204" pitchFamily="34" charset="0"/>
              </a:rPr>
              <a:t>Αναπαράσταση της πληροφορίας στον Η/Υ</a:t>
            </a:r>
            <a:endParaRPr lang="en-GB" altLang="el-GR" sz="3000" b="1">
              <a:latin typeface="Calibri" panose="020F0502020204030204" pitchFamily="34" charset="0"/>
            </a:endParaRPr>
          </a:p>
        </p:txBody>
      </p:sp>
      <p:sp>
        <p:nvSpPr>
          <p:cNvPr id="162819" name="Rectangle 2"/>
          <p:cNvSpPr txBox="1">
            <a:spLocks noChangeArrowheads="1"/>
          </p:cNvSpPr>
          <p:nvPr/>
        </p:nvSpPr>
        <p:spPr bwMode="auto">
          <a:xfrm>
            <a:off x="425450" y="714375"/>
            <a:ext cx="8229600" cy="550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eaLnBrk="1" hangingPunct="1">
              <a:spcBef>
                <a:spcPct val="0"/>
              </a:spcBef>
              <a:buFontTx/>
              <a:buNone/>
            </a:pPr>
            <a:endParaRPr lang="el-GR" altLang="el-GR" sz="2400">
              <a:latin typeface="Calibri" panose="020F0502020204030204" pitchFamily="34" charset="0"/>
            </a:endParaRPr>
          </a:p>
        </p:txBody>
      </p:sp>
      <p:sp>
        <p:nvSpPr>
          <p:cNvPr id="162820" name="Rectangle 2"/>
          <p:cNvSpPr txBox="1">
            <a:spLocks noChangeArrowheads="1"/>
          </p:cNvSpPr>
          <p:nvPr/>
        </p:nvSpPr>
        <p:spPr bwMode="auto">
          <a:xfrm>
            <a:off x="0" y="866775"/>
            <a:ext cx="9144000" cy="550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l-GR" altLang="el-GR" sz="2400">
              <a:latin typeface="Calibri" panose="020F0502020204030204" pitchFamily="34" charset="0"/>
            </a:endParaRPr>
          </a:p>
        </p:txBody>
      </p:sp>
      <p:sp>
        <p:nvSpPr>
          <p:cNvPr id="162821" name="7 - TextBox"/>
          <p:cNvSpPr txBox="1">
            <a:spLocks noChangeArrowheads="1"/>
          </p:cNvSpPr>
          <p:nvPr/>
        </p:nvSpPr>
        <p:spPr bwMode="auto">
          <a:xfrm>
            <a:off x="1857375" y="1285875"/>
            <a:ext cx="5286375" cy="4619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el-GR" altLang="el-GR" sz="2400" b="1">
                <a:solidFill>
                  <a:schemeClr val="bg1"/>
                </a:solidFill>
                <a:latin typeface="Calibri" panose="020F0502020204030204" pitchFamily="34" charset="0"/>
              </a:rPr>
              <a:t>ΔΕΔΟΜΕΝΑ</a:t>
            </a:r>
          </a:p>
        </p:txBody>
      </p:sp>
      <p:sp>
        <p:nvSpPr>
          <p:cNvPr id="162822" name="8 - TextBox"/>
          <p:cNvSpPr txBox="1">
            <a:spLocks noChangeArrowheads="1"/>
          </p:cNvSpPr>
          <p:nvPr/>
        </p:nvSpPr>
        <p:spPr bwMode="auto">
          <a:xfrm>
            <a:off x="214313" y="3429000"/>
            <a:ext cx="1214437" cy="4619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el-GR" altLang="el-GR" sz="2400" b="1">
                <a:solidFill>
                  <a:schemeClr val="bg1"/>
                </a:solidFill>
                <a:latin typeface="Calibri" panose="020F0502020204030204" pitchFamily="34" charset="0"/>
              </a:rPr>
              <a:t>Κείμενο</a:t>
            </a:r>
          </a:p>
        </p:txBody>
      </p:sp>
      <p:sp>
        <p:nvSpPr>
          <p:cNvPr id="162823" name="9 - TextBox"/>
          <p:cNvSpPr txBox="1">
            <a:spLocks noChangeArrowheads="1"/>
          </p:cNvSpPr>
          <p:nvPr/>
        </p:nvSpPr>
        <p:spPr bwMode="auto">
          <a:xfrm>
            <a:off x="2000250" y="3429000"/>
            <a:ext cx="1214438" cy="4619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el-GR" altLang="el-GR" sz="2400" b="1">
                <a:solidFill>
                  <a:schemeClr val="bg1"/>
                </a:solidFill>
                <a:latin typeface="Calibri" panose="020F0502020204030204" pitchFamily="34" charset="0"/>
              </a:rPr>
              <a:t>Αριθμοί</a:t>
            </a:r>
          </a:p>
        </p:txBody>
      </p:sp>
      <p:sp>
        <p:nvSpPr>
          <p:cNvPr id="162824" name="10 - TextBox"/>
          <p:cNvSpPr txBox="1">
            <a:spLocks noChangeArrowheads="1"/>
          </p:cNvSpPr>
          <p:nvPr/>
        </p:nvSpPr>
        <p:spPr bwMode="auto">
          <a:xfrm>
            <a:off x="3857625" y="3429000"/>
            <a:ext cx="1214438" cy="4619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el-GR" altLang="el-GR" sz="2400" b="1">
                <a:solidFill>
                  <a:schemeClr val="bg1"/>
                </a:solidFill>
                <a:latin typeface="Calibri" panose="020F0502020204030204" pitchFamily="34" charset="0"/>
              </a:rPr>
              <a:t>Εικόνες</a:t>
            </a:r>
          </a:p>
        </p:txBody>
      </p:sp>
      <p:sp>
        <p:nvSpPr>
          <p:cNvPr id="162825" name="11 - TextBox"/>
          <p:cNvSpPr txBox="1">
            <a:spLocks noChangeArrowheads="1"/>
          </p:cNvSpPr>
          <p:nvPr/>
        </p:nvSpPr>
        <p:spPr bwMode="auto">
          <a:xfrm>
            <a:off x="5786438" y="3429000"/>
            <a:ext cx="1214437" cy="4619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el-GR" altLang="el-GR" sz="2400" b="1">
                <a:solidFill>
                  <a:schemeClr val="bg1"/>
                </a:solidFill>
                <a:latin typeface="Calibri" panose="020F0502020204030204" pitchFamily="34" charset="0"/>
              </a:rPr>
              <a:t>Ήχος</a:t>
            </a:r>
          </a:p>
        </p:txBody>
      </p:sp>
      <p:sp>
        <p:nvSpPr>
          <p:cNvPr id="162826" name="12 - TextBox"/>
          <p:cNvSpPr txBox="1">
            <a:spLocks noChangeArrowheads="1"/>
          </p:cNvSpPr>
          <p:nvPr/>
        </p:nvSpPr>
        <p:spPr bwMode="auto">
          <a:xfrm>
            <a:off x="7786688" y="3429000"/>
            <a:ext cx="1214437" cy="4619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el-GR" altLang="el-GR" sz="2400" b="1">
                <a:solidFill>
                  <a:schemeClr val="bg1"/>
                </a:solidFill>
                <a:latin typeface="Calibri" panose="020F0502020204030204" pitchFamily="34" charset="0"/>
              </a:rPr>
              <a:t>Βίντεο</a:t>
            </a:r>
          </a:p>
        </p:txBody>
      </p:sp>
      <p:cxnSp>
        <p:nvCxnSpPr>
          <p:cNvPr id="15" name="14 - Ευθύγραμμο βέλος σύνδεσης"/>
          <p:cNvCxnSpPr>
            <a:stCxn id="162821" idx="2"/>
            <a:endCxn id="162822" idx="0"/>
          </p:cNvCxnSpPr>
          <p:nvPr/>
        </p:nvCxnSpPr>
        <p:spPr>
          <a:xfrm rot="5400000">
            <a:off x="1820070" y="748506"/>
            <a:ext cx="1681162" cy="3679825"/>
          </a:xfrm>
          <a:prstGeom prst="straightConnector1">
            <a:avLst/>
          </a:prstGeom>
          <a:ln w="44450">
            <a:solidFill>
              <a:schemeClr val="tx1"/>
            </a:solidFill>
            <a:tailEnd type="stealth"/>
          </a:ln>
        </p:spPr>
        <p:style>
          <a:lnRef idx="1">
            <a:schemeClr val="accent1"/>
          </a:lnRef>
          <a:fillRef idx="0">
            <a:schemeClr val="accent1"/>
          </a:fillRef>
          <a:effectRef idx="0">
            <a:schemeClr val="accent1"/>
          </a:effectRef>
          <a:fontRef idx="minor">
            <a:schemeClr val="tx1"/>
          </a:fontRef>
        </p:style>
      </p:cxnSp>
      <p:cxnSp>
        <p:nvCxnSpPr>
          <p:cNvPr id="16" name="15 - Ευθύγραμμο βέλος σύνδεσης"/>
          <p:cNvCxnSpPr>
            <a:stCxn id="162821" idx="2"/>
            <a:endCxn id="162823" idx="0"/>
          </p:cNvCxnSpPr>
          <p:nvPr/>
        </p:nvCxnSpPr>
        <p:spPr>
          <a:xfrm rot="5400000">
            <a:off x="2713832" y="1642269"/>
            <a:ext cx="1681162" cy="1892300"/>
          </a:xfrm>
          <a:prstGeom prst="straightConnector1">
            <a:avLst/>
          </a:prstGeom>
          <a:ln w="44450">
            <a:solidFill>
              <a:schemeClr val="tx1"/>
            </a:solidFill>
            <a:tailEnd type="stealth"/>
          </a:ln>
        </p:spPr>
        <p:style>
          <a:lnRef idx="1">
            <a:schemeClr val="accent1"/>
          </a:lnRef>
          <a:fillRef idx="0">
            <a:schemeClr val="accent1"/>
          </a:fillRef>
          <a:effectRef idx="0">
            <a:schemeClr val="accent1"/>
          </a:effectRef>
          <a:fontRef idx="minor">
            <a:schemeClr val="tx1"/>
          </a:fontRef>
        </p:style>
      </p:cxnSp>
      <p:cxnSp>
        <p:nvCxnSpPr>
          <p:cNvPr id="19" name="18 - Ευθύγραμμο βέλος σύνδεσης"/>
          <p:cNvCxnSpPr>
            <a:stCxn id="162821" idx="2"/>
            <a:endCxn id="162824" idx="0"/>
          </p:cNvCxnSpPr>
          <p:nvPr/>
        </p:nvCxnSpPr>
        <p:spPr>
          <a:xfrm rot="5400000">
            <a:off x="3642520" y="2570956"/>
            <a:ext cx="1681162" cy="34925"/>
          </a:xfrm>
          <a:prstGeom prst="straightConnector1">
            <a:avLst/>
          </a:prstGeom>
          <a:ln w="44450">
            <a:solidFill>
              <a:schemeClr val="tx1"/>
            </a:solidFill>
            <a:tailEnd type="stealth"/>
          </a:ln>
        </p:spPr>
        <p:style>
          <a:lnRef idx="1">
            <a:schemeClr val="accent1"/>
          </a:lnRef>
          <a:fillRef idx="0">
            <a:schemeClr val="accent1"/>
          </a:fillRef>
          <a:effectRef idx="0">
            <a:schemeClr val="accent1"/>
          </a:effectRef>
          <a:fontRef idx="minor">
            <a:schemeClr val="tx1"/>
          </a:fontRef>
        </p:style>
      </p:cxnSp>
      <p:cxnSp>
        <p:nvCxnSpPr>
          <p:cNvPr id="22" name="21 - Ευθύγραμμο βέλος σύνδεσης"/>
          <p:cNvCxnSpPr>
            <a:stCxn id="162821" idx="2"/>
            <a:endCxn id="162825" idx="0"/>
          </p:cNvCxnSpPr>
          <p:nvPr/>
        </p:nvCxnSpPr>
        <p:spPr>
          <a:xfrm rot="16200000" flipH="1">
            <a:off x="4606926" y="1641475"/>
            <a:ext cx="1681162" cy="1893887"/>
          </a:xfrm>
          <a:prstGeom prst="straightConnector1">
            <a:avLst/>
          </a:prstGeom>
          <a:ln w="44450">
            <a:solidFill>
              <a:schemeClr val="tx1"/>
            </a:solidFill>
            <a:tailEnd type="stealth"/>
          </a:ln>
        </p:spPr>
        <p:style>
          <a:lnRef idx="1">
            <a:schemeClr val="accent1"/>
          </a:lnRef>
          <a:fillRef idx="0">
            <a:schemeClr val="accent1"/>
          </a:fillRef>
          <a:effectRef idx="0">
            <a:schemeClr val="accent1"/>
          </a:effectRef>
          <a:fontRef idx="minor">
            <a:schemeClr val="tx1"/>
          </a:fontRef>
        </p:style>
      </p:cxnSp>
      <p:cxnSp>
        <p:nvCxnSpPr>
          <p:cNvPr id="25" name="24 - Ευθύγραμμο βέλος σύνδεσης"/>
          <p:cNvCxnSpPr>
            <a:stCxn id="162821" idx="2"/>
            <a:endCxn id="162826" idx="0"/>
          </p:cNvCxnSpPr>
          <p:nvPr/>
        </p:nvCxnSpPr>
        <p:spPr>
          <a:xfrm rot="16200000" flipH="1">
            <a:off x="5607051" y="641350"/>
            <a:ext cx="1681162" cy="3894137"/>
          </a:xfrm>
          <a:prstGeom prst="straightConnector1">
            <a:avLst/>
          </a:prstGeom>
          <a:ln w="44450">
            <a:solidFill>
              <a:schemeClr val="tx1"/>
            </a:solidFill>
            <a:tailEnd type="stealth"/>
          </a:ln>
        </p:spPr>
        <p:style>
          <a:lnRef idx="1">
            <a:schemeClr val="accent1"/>
          </a:lnRef>
          <a:fillRef idx="0">
            <a:schemeClr val="accent1"/>
          </a:fillRef>
          <a:effectRef idx="0">
            <a:schemeClr val="accent1"/>
          </a:effectRef>
          <a:fontRef idx="minor">
            <a:schemeClr val="tx1"/>
          </a:fontRef>
        </p:style>
      </p:cxnSp>
      <p:sp>
        <p:nvSpPr>
          <p:cNvPr id="162832" name="Rectangle 2"/>
          <p:cNvSpPr txBox="1">
            <a:spLocks noChangeArrowheads="1"/>
          </p:cNvSpPr>
          <p:nvPr/>
        </p:nvSpPr>
        <p:spPr bwMode="auto">
          <a:xfrm>
            <a:off x="0" y="4891088"/>
            <a:ext cx="9144000" cy="766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lnSpc>
                <a:spcPct val="90000"/>
              </a:lnSpc>
              <a:spcBef>
                <a:spcPct val="0"/>
              </a:spcBef>
              <a:buFontTx/>
              <a:buNone/>
            </a:pPr>
            <a:r>
              <a:rPr lang="el-GR" altLang="el-GR" sz="2400">
                <a:latin typeface="Calibri" panose="020F0502020204030204" pitchFamily="34" charset="0"/>
              </a:rPr>
              <a:t>Με τον όρο </a:t>
            </a:r>
            <a:r>
              <a:rPr lang="el-GR" altLang="el-GR" sz="2400" b="1">
                <a:latin typeface="Calibri" panose="020F0502020204030204" pitchFamily="34" charset="0"/>
              </a:rPr>
              <a:t>Δεδομένα</a:t>
            </a:r>
            <a:r>
              <a:rPr lang="el-GR" altLang="el-GR" sz="2400">
                <a:latin typeface="Calibri" panose="020F0502020204030204" pitchFamily="34" charset="0"/>
              </a:rPr>
              <a:t> αναφερόμαστε σε αναλογική πληροφορία που είναι σε κάποιον από τους παραπάνω τύπους.</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50" name="Picture 3"/>
          <p:cNvPicPr>
            <a:picLocks noChangeAspect="1"/>
          </p:cNvPicPr>
          <p:nvPr/>
        </p:nvPicPr>
        <p:blipFill>
          <a:blip r:embed="rId2">
            <a:extLst>
              <a:ext uri="{28A0092B-C50C-407E-A947-70E740481C1C}">
                <a14:useLocalDpi xmlns:a14="http://schemas.microsoft.com/office/drawing/2010/main" val="0"/>
              </a:ext>
            </a:extLst>
          </a:blip>
          <a:srcRect b="12895"/>
          <a:stretch>
            <a:fillRect/>
          </a:stretch>
        </p:blipFill>
        <p:spPr bwMode="auto">
          <a:xfrm>
            <a:off x="127000" y="615950"/>
            <a:ext cx="8890000" cy="490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txBox="1">
            <a:spLocks noChangeArrowheads="1"/>
          </p:cNvSpPr>
          <p:nvPr/>
        </p:nvSpPr>
        <p:spPr bwMode="auto">
          <a:xfrm>
            <a:off x="425450" y="714375"/>
            <a:ext cx="8229600" cy="550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eaLnBrk="1" hangingPunct="1">
              <a:spcBef>
                <a:spcPct val="0"/>
              </a:spcBef>
              <a:buFontTx/>
              <a:buNone/>
            </a:pPr>
            <a:endParaRPr lang="el-GR" altLang="el-GR" sz="2400">
              <a:latin typeface="Calibri" panose="020F0502020204030204" pitchFamily="34" charset="0"/>
            </a:endParaRPr>
          </a:p>
        </p:txBody>
      </p:sp>
      <p:sp>
        <p:nvSpPr>
          <p:cNvPr id="164867" name="Rectangle 2"/>
          <p:cNvSpPr txBox="1">
            <a:spLocks noChangeArrowheads="1"/>
          </p:cNvSpPr>
          <p:nvPr/>
        </p:nvSpPr>
        <p:spPr bwMode="auto">
          <a:xfrm>
            <a:off x="0" y="1154113"/>
            <a:ext cx="9144000" cy="4506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el-GR" altLang="el-GR" sz="2800" b="1">
                <a:latin typeface="Calibri" panose="020F0502020204030204" pitchFamily="34" charset="0"/>
              </a:rPr>
              <a:t>Ψηφιοποίηση αναλογικής πληροφορίας</a:t>
            </a:r>
            <a:endParaRPr lang="en-US" altLang="el-GR" sz="2800" b="1">
              <a:latin typeface="Calibri" panose="020F0502020204030204" pitchFamily="34" charset="0"/>
            </a:endParaRPr>
          </a:p>
        </p:txBody>
      </p:sp>
      <p:pic>
        <p:nvPicPr>
          <p:cNvPr id="16486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6263" y="2349500"/>
            <a:ext cx="8210550"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4869" name="Rectangle 1"/>
          <p:cNvSpPr txBox="1">
            <a:spLocks noChangeArrowheads="1"/>
          </p:cNvSpPr>
          <p:nvPr/>
        </p:nvSpPr>
        <p:spPr bwMode="auto">
          <a:xfrm>
            <a:off x="0" y="122238"/>
            <a:ext cx="9144000" cy="78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nchor="ctr"/>
          <a:lstStyle>
            <a:lvl1pPr>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3200">
                <a:solidFill>
                  <a:schemeClr val="tx1"/>
                </a:solidFill>
                <a:latin typeface="Times New Roman" panose="02020603050405020304" pitchFamily="18" charset="0"/>
              </a:defRPr>
            </a:lvl1pPr>
            <a:lvl2pPr marL="742950" indent="-28575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800">
                <a:solidFill>
                  <a:schemeClr val="tx1"/>
                </a:solidFill>
                <a:latin typeface="Times New Roman" panose="02020603050405020304" pitchFamily="18" charset="0"/>
              </a:defRPr>
            </a:lvl2pPr>
            <a:lvl3pPr marL="11430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400">
                <a:solidFill>
                  <a:schemeClr val="tx1"/>
                </a:solidFill>
                <a:latin typeface="Times New Roman" panose="02020603050405020304" pitchFamily="18" charset="0"/>
              </a:defRPr>
            </a:lvl3pPr>
            <a:lvl4pPr marL="16002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4pPr>
            <a:lvl5pPr marL="20574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9pPr>
          </a:lstStyle>
          <a:p>
            <a:pPr algn="ctr" eaLnBrk="1" hangingPunct="1">
              <a:spcBef>
                <a:spcPct val="0"/>
              </a:spcBef>
              <a:buFontTx/>
              <a:buNone/>
            </a:pPr>
            <a:r>
              <a:rPr lang="el-GR" altLang="el-GR" sz="3000" b="1">
                <a:latin typeface="Calibri" panose="020F0502020204030204" pitchFamily="34" charset="0"/>
              </a:rPr>
              <a:t>Αναπαράσταση της πληροφορίας στον Η/Υ</a:t>
            </a:r>
            <a:endParaRPr lang="en-GB" altLang="el-GR" sz="3000" b="1">
              <a:latin typeface="Calibri" panose="020F0502020204030204" pitchFamily="34" charset="0"/>
            </a:endParaRP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txBox="1">
            <a:spLocks noChangeArrowheads="1"/>
          </p:cNvSpPr>
          <p:nvPr/>
        </p:nvSpPr>
        <p:spPr bwMode="auto">
          <a:xfrm>
            <a:off x="425450" y="714375"/>
            <a:ext cx="8229600" cy="550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eaLnBrk="1" hangingPunct="1">
              <a:spcBef>
                <a:spcPct val="0"/>
              </a:spcBef>
              <a:buFontTx/>
              <a:buNone/>
            </a:pPr>
            <a:endParaRPr lang="el-GR" altLang="el-GR" sz="2400">
              <a:latin typeface="Calibri" panose="020F0502020204030204" pitchFamily="34" charset="0"/>
            </a:endParaRPr>
          </a:p>
        </p:txBody>
      </p:sp>
      <p:sp>
        <p:nvSpPr>
          <p:cNvPr id="166915" name="Rectangle 2"/>
          <p:cNvSpPr txBox="1">
            <a:spLocks noChangeArrowheads="1"/>
          </p:cNvSpPr>
          <p:nvPr/>
        </p:nvSpPr>
        <p:spPr bwMode="auto">
          <a:xfrm>
            <a:off x="539750" y="1341438"/>
            <a:ext cx="8064500"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lnSpc>
                <a:spcPct val="90000"/>
              </a:lnSpc>
              <a:spcBef>
                <a:spcPct val="0"/>
              </a:spcBef>
              <a:buFontTx/>
              <a:buNone/>
            </a:pPr>
            <a:r>
              <a:rPr lang="el-GR" altLang="el-GR" sz="2800" b="1" dirty="0">
                <a:latin typeface="Calibri" panose="020F0502020204030204" pitchFamily="34" charset="0"/>
              </a:rPr>
              <a:t>Απεικόνιση Χαρακτήρων - Πρότυπο </a:t>
            </a:r>
            <a:r>
              <a:rPr lang="en-US" altLang="el-GR" sz="2800" b="1" dirty="0">
                <a:latin typeface="Calibri" panose="020F0502020204030204" pitchFamily="34" charset="0"/>
              </a:rPr>
              <a:t>ASCII:</a:t>
            </a:r>
          </a:p>
          <a:p>
            <a:pPr algn="just" eaLnBrk="1" hangingPunct="1">
              <a:lnSpc>
                <a:spcPct val="90000"/>
              </a:lnSpc>
              <a:spcBef>
                <a:spcPct val="0"/>
              </a:spcBef>
              <a:buFontTx/>
              <a:buNone/>
            </a:pPr>
            <a:r>
              <a:rPr lang="el-GR" altLang="el-GR" sz="2400" dirty="0">
                <a:latin typeface="Calibri" panose="020F0502020204030204" pitchFamily="34" charset="0"/>
              </a:rPr>
              <a:t>Ο </a:t>
            </a:r>
            <a:r>
              <a:rPr lang="el-GR" altLang="el-GR" sz="2400" b="1" dirty="0">
                <a:latin typeface="Calibri" panose="020F0502020204030204" pitchFamily="34" charset="0"/>
              </a:rPr>
              <a:t>ASCII</a:t>
            </a:r>
            <a:r>
              <a:rPr lang="el-GR" altLang="el-GR" sz="2400" dirty="0">
                <a:latin typeface="Calibri" panose="020F0502020204030204" pitchFamily="34" charset="0"/>
              </a:rPr>
              <a:t> (</a:t>
            </a:r>
            <a:r>
              <a:rPr lang="el-GR" altLang="el-GR" sz="2400" b="1" i="1" dirty="0">
                <a:latin typeface="Calibri" panose="020F0502020204030204" pitchFamily="34" charset="0"/>
              </a:rPr>
              <a:t>A</a:t>
            </a:r>
            <a:r>
              <a:rPr lang="el-GR" altLang="el-GR" sz="2400" i="1" dirty="0">
                <a:latin typeface="Calibri" panose="020F0502020204030204" pitchFamily="34" charset="0"/>
              </a:rPr>
              <a:t>merican </a:t>
            </a:r>
            <a:r>
              <a:rPr lang="el-GR" altLang="el-GR" sz="2400" b="1" i="1" dirty="0">
                <a:latin typeface="Calibri" panose="020F0502020204030204" pitchFamily="34" charset="0"/>
              </a:rPr>
              <a:t>S</a:t>
            </a:r>
            <a:r>
              <a:rPr lang="el-GR" altLang="el-GR" sz="2400" i="1" dirty="0">
                <a:latin typeface="Calibri" panose="020F0502020204030204" pitchFamily="34" charset="0"/>
              </a:rPr>
              <a:t>tandard </a:t>
            </a:r>
            <a:r>
              <a:rPr lang="el-GR" altLang="el-GR" sz="2400" b="1" i="1" dirty="0" err="1">
                <a:latin typeface="Calibri" panose="020F0502020204030204" pitchFamily="34" charset="0"/>
              </a:rPr>
              <a:t>C</a:t>
            </a:r>
            <a:r>
              <a:rPr lang="el-GR" altLang="el-GR" sz="2400" i="1" dirty="0" err="1">
                <a:latin typeface="Calibri" panose="020F0502020204030204" pitchFamily="34" charset="0"/>
              </a:rPr>
              <a:t>ode</a:t>
            </a:r>
            <a:r>
              <a:rPr lang="el-GR" altLang="el-GR" sz="2400" i="1" dirty="0">
                <a:latin typeface="Calibri" panose="020F0502020204030204" pitchFamily="34" charset="0"/>
              </a:rPr>
              <a:t> for </a:t>
            </a:r>
            <a:r>
              <a:rPr lang="el-GR" altLang="el-GR" sz="2400" b="1" i="1" dirty="0">
                <a:latin typeface="Calibri" panose="020F0502020204030204" pitchFamily="34" charset="0"/>
              </a:rPr>
              <a:t>I</a:t>
            </a:r>
            <a:r>
              <a:rPr lang="el-GR" altLang="el-GR" sz="2400" i="1" dirty="0">
                <a:latin typeface="Calibri" panose="020F0502020204030204" pitchFamily="34" charset="0"/>
              </a:rPr>
              <a:t>nformation </a:t>
            </a:r>
            <a:r>
              <a:rPr lang="el-GR" altLang="el-GR" sz="2400" b="1" i="1" dirty="0" err="1">
                <a:latin typeface="Calibri" panose="020F0502020204030204" pitchFamily="34" charset="0"/>
              </a:rPr>
              <a:t>I</a:t>
            </a:r>
            <a:r>
              <a:rPr lang="el-GR" altLang="el-GR" sz="2400" i="1" dirty="0" err="1">
                <a:latin typeface="Calibri" panose="020F0502020204030204" pitchFamily="34" charset="0"/>
              </a:rPr>
              <a:t>nterchange</a:t>
            </a:r>
            <a:r>
              <a:rPr lang="el-GR" altLang="el-GR" sz="2400" dirty="0">
                <a:latin typeface="Calibri" panose="020F0502020204030204" pitchFamily="34" charset="0"/>
              </a:rPr>
              <a:t>, Αμερικανικός Πρότυπος Κώδικας για Ανταλλαγή Πληροφοριών) είναι ένα </a:t>
            </a:r>
            <a:r>
              <a:rPr lang="el-GR" altLang="el-GR" sz="2400" b="1" dirty="0">
                <a:latin typeface="Calibri" panose="020F0502020204030204" pitchFamily="34" charset="0"/>
              </a:rPr>
              <a:t>κωδικοποιημένο σύνολο χαρακτήρων</a:t>
            </a:r>
            <a:r>
              <a:rPr lang="el-GR" altLang="el-GR" sz="2400" dirty="0">
                <a:latin typeface="Calibri" panose="020F0502020204030204" pitchFamily="34" charset="0"/>
              </a:rPr>
              <a:t> του λατινικού αλφάβητου, όπως αυτό χρησιμοποιείται σήμερα στην Αγγλική γλώσσα και σε άλλες δυτικοευρωπαϊκές γλώσσες.</a:t>
            </a:r>
          </a:p>
          <a:p>
            <a:pPr algn="just" eaLnBrk="1" hangingPunct="1">
              <a:lnSpc>
                <a:spcPct val="90000"/>
              </a:lnSpc>
              <a:spcBef>
                <a:spcPct val="0"/>
              </a:spcBef>
              <a:buFontTx/>
              <a:buNone/>
            </a:pPr>
            <a:endParaRPr lang="el-GR" altLang="el-GR" sz="2400" dirty="0">
              <a:latin typeface="Calibri" panose="020F0502020204030204" pitchFamily="34" charset="0"/>
            </a:endParaRPr>
          </a:p>
          <a:p>
            <a:pPr>
              <a:spcBef>
                <a:spcPct val="0"/>
              </a:spcBef>
              <a:buFontTx/>
              <a:buNone/>
            </a:pPr>
            <a:r>
              <a:rPr lang="el-GR" altLang="el-GR" sz="2400" b="1" dirty="0">
                <a:latin typeface="Arial" panose="020B0604020202020204" pitchFamily="34" charset="0"/>
                <a:sym typeface="Symbol" panose="05050102010706020507" pitchFamily="18" charset="2"/>
              </a:rPr>
              <a:t>Τ</a:t>
            </a:r>
            <a:r>
              <a:rPr lang="el-GR" altLang="el-GR" sz="2400" b="1" dirty="0">
                <a:latin typeface="Calibri" panose="020F0502020204030204" pitchFamily="34" charset="0"/>
                <a:sym typeface="Symbol" panose="05050102010706020507" pitchFamily="18" charset="2"/>
              </a:rPr>
              <a:t>αξινομημένη σειρά</a:t>
            </a:r>
            <a:r>
              <a:rPr lang="el-GR" altLang="el-GR" sz="2400" dirty="0">
                <a:latin typeface="Calibri" panose="020F0502020204030204" pitchFamily="34" charset="0"/>
                <a:sym typeface="Symbol" panose="05050102010706020507" pitchFamily="18" charset="2"/>
              </a:rPr>
              <a:t>: Αν ‘</a:t>
            </a:r>
            <a:r>
              <a:rPr lang="en-US" altLang="el-GR" sz="2400" dirty="0">
                <a:latin typeface="Calibri" panose="020F0502020204030204" pitchFamily="34" charset="0"/>
                <a:sym typeface="Symbol" panose="05050102010706020507" pitchFamily="18" charset="2"/>
              </a:rPr>
              <a:t>C’ </a:t>
            </a:r>
            <a:r>
              <a:rPr lang="el-GR" altLang="el-GR" sz="2400" dirty="0">
                <a:latin typeface="Calibri" panose="020F0502020204030204" pitchFamily="34" charset="0"/>
                <a:sym typeface="Symbol" panose="05050102010706020507" pitchFamily="18" charset="2"/>
              </a:rPr>
              <a:t>μετά το ‘Α’</a:t>
            </a:r>
          </a:p>
          <a:p>
            <a:pPr algn="ctr">
              <a:spcBef>
                <a:spcPct val="0"/>
              </a:spcBef>
              <a:buFontTx/>
              <a:buNone/>
            </a:pPr>
            <a:r>
              <a:rPr lang="el-GR" altLang="el-GR" sz="2400" dirty="0">
                <a:latin typeface="Calibri" panose="020F0502020204030204" pitchFamily="34" charset="0"/>
                <a:sym typeface="Symbol" panose="05050102010706020507" pitchFamily="18" charset="2"/>
              </a:rPr>
              <a:t>τότε </a:t>
            </a:r>
            <a:r>
              <a:rPr lang="en-US" altLang="el-GR" sz="2400" dirty="0" err="1">
                <a:latin typeface="Calibri" panose="020F0502020204030204" pitchFamily="34" charset="0"/>
                <a:sym typeface="Symbol" panose="05050102010706020507" pitchFamily="18" charset="2"/>
              </a:rPr>
              <a:t>ord</a:t>
            </a:r>
            <a:r>
              <a:rPr lang="en-US" altLang="el-GR" sz="2400" dirty="0">
                <a:latin typeface="Calibri" panose="020F0502020204030204" pitchFamily="34" charset="0"/>
                <a:sym typeface="Symbol" panose="05050102010706020507" pitchFamily="18" charset="2"/>
              </a:rPr>
              <a:t>(‘C’) &gt; </a:t>
            </a:r>
            <a:r>
              <a:rPr lang="en-US" altLang="el-GR" sz="2400" dirty="0" err="1">
                <a:latin typeface="Calibri" panose="020F0502020204030204" pitchFamily="34" charset="0"/>
                <a:sym typeface="Symbol" panose="05050102010706020507" pitchFamily="18" charset="2"/>
              </a:rPr>
              <a:t>ord</a:t>
            </a:r>
            <a:r>
              <a:rPr lang="en-US" altLang="el-GR" sz="2400" dirty="0">
                <a:latin typeface="Calibri" panose="020F0502020204030204" pitchFamily="34" charset="0"/>
                <a:sym typeface="Symbol" panose="05050102010706020507" pitchFamily="18" charset="2"/>
              </a:rPr>
              <a:t>(‘A’)</a:t>
            </a:r>
          </a:p>
          <a:p>
            <a:pPr>
              <a:spcBef>
                <a:spcPct val="0"/>
              </a:spcBef>
              <a:buFontTx/>
              <a:buNone/>
            </a:pPr>
            <a:endParaRPr lang="el-GR" altLang="el-GR" sz="2400" dirty="0">
              <a:latin typeface="Calibri" panose="020F0502020204030204" pitchFamily="34" charset="0"/>
              <a:sym typeface="Symbol" panose="05050102010706020507" pitchFamily="18" charset="2"/>
            </a:endParaRPr>
          </a:p>
          <a:p>
            <a:pPr>
              <a:spcBef>
                <a:spcPct val="0"/>
              </a:spcBef>
              <a:buFontTx/>
              <a:buNone/>
            </a:pPr>
            <a:r>
              <a:rPr lang="el-GR" altLang="el-GR" sz="2400" dirty="0">
                <a:latin typeface="Calibri" panose="020F0502020204030204" pitchFamily="34" charset="0"/>
                <a:sym typeface="Symbol" panose="05050102010706020507" pitchFamily="18" charset="2"/>
              </a:rPr>
              <a:t>Ικανοποιητικός για Αγγλικά, ανεπαρκής για άλλες γλώσσες</a:t>
            </a:r>
          </a:p>
          <a:p>
            <a:pPr>
              <a:spcBef>
                <a:spcPct val="0"/>
              </a:spcBef>
              <a:buFontTx/>
              <a:buNone/>
            </a:pPr>
            <a:r>
              <a:rPr lang="el-GR" altLang="el-GR" sz="2400" dirty="0">
                <a:latin typeface="Calibri" panose="020F0502020204030204" pitchFamily="34" charset="0"/>
                <a:sym typeface="Symbol" panose="05050102010706020507" pitchFamily="18" charset="2"/>
              </a:rPr>
              <a:t>Λύση: Χρήση 8 </a:t>
            </a:r>
            <a:r>
              <a:rPr lang="en-US" altLang="el-GR" sz="2400" dirty="0">
                <a:latin typeface="Calibri" panose="020F0502020204030204" pitchFamily="34" charset="0"/>
                <a:sym typeface="Symbol" panose="05050102010706020507" pitchFamily="18" charset="2"/>
              </a:rPr>
              <a:t>bit</a:t>
            </a:r>
            <a:r>
              <a:rPr lang="el-GR" altLang="el-GR" sz="2400" dirty="0">
                <a:latin typeface="Calibri" panose="020F0502020204030204" pitchFamily="34" charset="0"/>
                <a:sym typeface="Symbol" panose="05050102010706020507" pitchFamily="18" charset="2"/>
              </a:rPr>
              <a:t> (Για τα ελληνικά, κώδικας </a:t>
            </a:r>
            <a:r>
              <a:rPr lang="el-GR" altLang="el-GR" sz="2400" b="1" dirty="0">
                <a:latin typeface="Calibri" panose="020F0502020204030204" pitchFamily="34" charset="0"/>
                <a:sym typeface="Symbol" panose="05050102010706020507" pitchFamily="18" charset="2"/>
              </a:rPr>
              <a:t>ΕΛΟΤ 928</a:t>
            </a:r>
            <a:r>
              <a:rPr lang="el-GR" altLang="el-GR" sz="2400" dirty="0">
                <a:latin typeface="Calibri" panose="020F0502020204030204" pitchFamily="34" charset="0"/>
                <a:sym typeface="Symbol" panose="05050102010706020507" pitchFamily="18" charset="2"/>
              </a:rPr>
              <a:t>)</a:t>
            </a:r>
            <a:endParaRPr lang="en-US" altLang="el-GR" sz="2400" dirty="0">
              <a:latin typeface="Calibri" panose="020F0502020204030204" pitchFamily="34" charset="0"/>
              <a:sym typeface="Symbol" panose="05050102010706020507" pitchFamily="18" charset="2"/>
            </a:endParaRPr>
          </a:p>
        </p:txBody>
      </p:sp>
      <p:sp>
        <p:nvSpPr>
          <p:cNvPr id="166916" name="Rectangle 1"/>
          <p:cNvSpPr txBox="1">
            <a:spLocks noChangeArrowheads="1"/>
          </p:cNvSpPr>
          <p:nvPr/>
        </p:nvSpPr>
        <p:spPr bwMode="auto">
          <a:xfrm>
            <a:off x="0" y="266700"/>
            <a:ext cx="9144000"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nchor="ctr"/>
          <a:lstStyle>
            <a:lvl1pPr>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3200">
                <a:solidFill>
                  <a:schemeClr val="tx1"/>
                </a:solidFill>
                <a:latin typeface="Times New Roman" panose="02020603050405020304" pitchFamily="18" charset="0"/>
              </a:defRPr>
            </a:lvl1pPr>
            <a:lvl2pPr marL="742950" indent="-28575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800">
                <a:solidFill>
                  <a:schemeClr val="tx1"/>
                </a:solidFill>
                <a:latin typeface="Times New Roman" panose="02020603050405020304" pitchFamily="18" charset="0"/>
              </a:defRPr>
            </a:lvl2pPr>
            <a:lvl3pPr marL="11430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400">
                <a:solidFill>
                  <a:schemeClr val="tx1"/>
                </a:solidFill>
                <a:latin typeface="Times New Roman" panose="02020603050405020304" pitchFamily="18" charset="0"/>
              </a:defRPr>
            </a:lvl3pPr>
            <a:lvl4pPr marL="16002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4pPr>
            <a:lvl5pPr marL="20574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9pPr>
          </a:lstStyle>
          <a:p>
            <a:pPr algn="ctr" eaLnBrk="1" hangingPunct="1">
              <a:spcBef>
                <a:spcPct val="0"/>
              </a:spcBef>
              <a:buFontTx/>
              <a:buNone/>
            </a:pPr>
            <a:r>
              <a:rPr lang="el-GR" altLang="el-GR" sz="3000" b="1">
                <a:latin typeface="Calibri" panose="020F0502020204030204" pitchFamily="34" charset="0"/>
              </a:rPr>
              <a:t>Αναπαράσταση της πληροφορίας στον Η/Υ</a:t>
            </a:r>
          </a:p>
          <a:p>
            <a:pPr algn="ctr" eaLnBrk="1" hangingPunct="1">
              <a:spcBef>
                <a:spcPct val="0"/>
              </a:spcBef>
              <a:buFontTx/>
              <a:buNone/>
            </a:pPr>
            <a:r>
              <a:rPr lang="el-GR" altLang="el-GR" sz="2800" b="1">
                <a:latin typeface="Calibri" panose="020F0502020204030204" pitchFamily="34" charset="0"/>
              </a:rPr>
              <a:t>Κείμενο (αριθμός)</a:t>
            </a:r>
            <a:endParaRPr lang="en-GB" altLang="el-GR" sz="2800" b="1">
              <a:latin typeface="Calibri" panose="020F0502020204030204" pitchFamily="34" charset="0"/>
            </a:endParaRP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ChangeArrowheads="1"/>
          </p:cNvSpPr>
          <p:nvPr>
            <p:ph type="title" idx="4294967295"/>
          </p:nvPr>
        </p:nvSpPr>
        <p:spPr>
          <a:xfrm>
            <a:off x="457200" y="920750"/>
            <a:ext cx="2601913" cy="420688"/>
          </a:xfrm>
        </p:spPr>
        <p:txBody>
          <a:bodyPr/>
          <a:lstStyle/>
          <a:p>
            <a:pPr algn="l"/>
            <a:r>
              <a:rPr lang="el-GR" altLang="el-GR" sz="2400" b="1" smtClean="0">
                <a:solidFill>
                  <a:schemeClr val="tx1"/>
                </a:solidFill>
                <a:latin typeface="Calibri" panose="020F0502020204030204" pitchFamily="34" charset="0"/>
              </a:rPr>
              <a:t>ΕΛΟΤ 928</a:t>
            </a:r>
          </a:p>
        </p:txBody>
      </p:sp>
      <p:graphicFrame>
        <p:nvGraphicFramePr>
          <p:cNvPr id="260099" name="Group 3"/>
          <p:cNvGraphicFramePr>
            <a:graphicFrameLocks noGrp="1"/>
          </p:cNvGraphicFramePr>
          <p:nvPr/>
        </p:nvGraphicFramePr>
        <p:xfrm>
          <a:off x="179388" y="1301750"/>
          <a:ext cx="8964607" cy="5151432"/>
        </p:xfrm>
        <a:graphic>
          <a:graphicData uri="http://schemas.openxmlformats.org/drawingml/2006/table">
            <a:tbl>
              <a:tblPr/>
              <a:tblGrid>
                <a:gridCol w="529161">
                  <a:extLst>
                    <a:ext uri="{9D8B030D-6E8A-4147-A177-3AD203B41FA5}">
                      <a16:colId xmlns:a16="http://schemas.microsoft.com/office/drawing/2014/main" val="20000"/>
                    </a:ext>
                  </a:extLst>
                </a:gridCol>
                <a:gridCol w="526048">
                  <a:extLst>
                    <a:ext uri="{9D8B030D-6E8A-4147-A177-3AD203B41FA5}">
                      <a16:colId xmlns:a16="http://schemas.microsoft.com/office/drawing/2014/main" val="20001"/>
                    </a:ext>
                  </a:extLst>
                </a:gridCol>
                <a:gridCol w="527605">
                  <a:extLst>
                    <a:ext uri="{9D8B030D-6E8A-4147-A177-3AD203B41FA5}">
                      <a16:colId xmlns:a16="http://schemas.microsoft.com/office/drawing/2014/main" val="20002"/>
                    </a:ext>
                  </a:extLst>
                </a:gridCol>
                <a:gridCol w="526048">
                  <a:extLst>
                    <a:ext uri="{9D8B030D-6E8A-4147-A177-3AD203B41FA5}">
                      <a16:colId xmlns:a16="http://schemas.microsoft.com/office/drawing/2014/main" val="20003"/>
                    </a:ext>
                  </a:extLst>
                </a:gridCol>
                <a:gridCol w="527604">
                  <a:extLst>
                    <a:ext uri="{9D8B030D-6E8A-4147-A177-3AD203B41FA5}">
                      <a16:colId xmlns:a16="http://schemas.microsoft.com/office/drawing/2014/main" val="20004"/>
                    </a:ext>
                  </a:extLst>
                </a:gridCol>
                <a:gridCol w="527605">
                  <a:extLst>
                    <a:ext uri="{9D8B030D-6E8A-4147-A177-3AD203B41FA5}">
                      <a16:colId xmlns:a16="http://schemas.microsoft.com/office/drawing/2014/main" val="20005"/>
                    </a:ext>
                  </a:extLst>
                </a:gridCol>
                <a:gridCol w="526048">
                  <a:extLst>
                    <a:ext uri="{9D8B030D-6E8A-4147-A177-3AD203B41FA5}">
                      <a16:colId xmlns:a16="http://schemas.microsoft.com/office/drawing/2014/main" val="20006"/>
                    </a:ext>
                  </a:extLst>
                </a:gridCol>
                <a:gridCol w="529161">
                  <a:extLst>
                    <a:ext uri="{9D8B030D-6E8A-4147-A177-3AD203B41FA5}">
                      <a16:colId xmlns:a16="http://schemas.microsoft.com/office/drawing/2014/main" val="20007"/>
                    </a:ext>
                  </a:extLst>
                </a:gridCol>
                <a:gridCol w="526048">
                  <a:extLst>
                    <a:ext uri="{9D8B030D-6E8A-4147-A177-3AD203B41FA5}">
                      <a16:colId xmlns:a16="http://schemas.microsoft.com/office/drawing/2014/main" val="20008"/>
                    </a:ext>
                  </a:extLst>
                </a:gridCol>
                <a:gridCol w="529161">
                  <a:extLst>
                    <a:ext uri="{9D8B030D-6E8A-4147-A177-3AD203B41FA5}">
                      <a16:colId xmlns:a16="http://schemas.microsoft.com/office/drawing/2014/main" val="20009"/>
                    </a:ext>
                  </a:extLst>
                </a:gridCol>
                <a:gridCol w="527604">
                  <a:extLst>
                    <a:ext uri="{9D8B030D-6E8A-4147-A177-3AD203B41FA5}">
                      <a16:colId xmlns:a16="http://schemas.microsoft.com/office/drawing/2014/main" val="20010"/>
                    </a:ext>
                  </a:extLst>
                </a:gridCol>
                <a:gridCol w="526048">
                  <a:extLst>
                    <a:ext uri="{9D8B030D-6E8A-4147-A177-3AD203B41FA5}">
                      <a16:colId xmlns:a16="http://schemas.microsoft.com/office/drawing/2014/main" val="20011"/>
                    </a:ext>
                  </a:extLst>
                </a:gridCol>
                <a:gridCol w="527605">
                  <a:extLst>
                    <a:ext uri="{9D8B030D-6E8A-4147-A177-3AD203B41FA5}">
                      <a16:colId xmlns:a16="http://schemas.microsoft.com/office/drawing/2014/main" val="20012"/>
                    </a:ext>
                  </a:extLst>
                </a:gridCol>
                <a:gridCol w="526048">
                  <a:extLst>
                    <a:ext uri="{9D8B030D-6E8A-4147-A177-3AD203B41FA5}">
                      <a16:colId xmlns:a16="http://schemas.microsoft.com/office/drawing/2014/main" val="20013"/>
                    </a:ext>
                  </a:extLst>
                </a:gridCol>
                <a:gridCol w="527604">
                  <a:extLst>
                    <a:ext uri="{9D8B030D-6E8A-4147-A177-3AD203B41FA5}">
                      <a16:colId xmlns:a16="http://schemas.microsoft.com/office/drawing/2014/main" val="20014"/>
                    </a:ext>
                  </a:extLst>
                </a:gridCol>
                <a:gridCol w="526048">
                  <a:extLst>
                    <a:ext uri="{9D8B030D-6E8A-4147-A177-3AD203B41FA5}">
                      <a16:colId xmlns:a16="http://schemas.microsoft.com/office/drawing/2014/main" val="20015"/>
                    </a:ext>
                  </a:extLst>
                </a:gridCol>
                <a:gridCol w="529161">
                  <a:extLst>
                    <a:ext uri="{9D8B030D-6E8A-4147-A177-3AD203B41FA5}">
                      <a16:colId xmlns:a16="http://schemas.microsoft.com/office/drawing/2014/main" val="20016"/>
                    </a:ext>
                  </a:extLst>
                </a:gridCol>
              </a:tblGrid>
              <a:tr h="396264">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0</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1</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2</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3</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4</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5</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6</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7</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8</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9</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A</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B</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C</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D</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E</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F</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96264">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0</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rPr>
                        <a:t>NUL</a:t>
                      </a:r>
                      <a:endParaRPr kumimoji="0" lang="el-GR" sz="1200" b="0" i="0" u="none" strike="noStrike" cap="none" normalizeH="0" baseline="0" dirty="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rPr>
                        <a:t>DLE</a:t>
                      </a:r>
                      <a:endParaRPr kumimoji="0" lang="el-GR" sz="1200" b="0" i="0" u="none" strike="noStrike" cap="none" normalizeH="0" baseline="0" dirty="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12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0</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l-GR" sz="2000" b="0" i="0" u="none" strike="noStrike" cap="none" normalizeH="0" baseline="0" smtClean="0">
                          <a:ln>
                            <a:noFill/>
                          </a:ln>
                          <a:solidFill>
                            <a:schemeClr val="tx1"/>
                          </a:solidFill>
                          <a:effectLst/>
                          <a:latin typeface="Times New Roman" pitchFamily="18" charset="0"/>
                          <a:cs typeface="Times New Roman" pitchFamily="18" charset="0"/>
                        </a:rPr>
                        <a:t>ΐ</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l-GR" sz="2000" b="0" i="0" u="none" strike="noStrike" cap="none" normalizeH="0" baseline="0" smtClean="0">
                          <a:ln>
                            <a:noFill/>
                          </a:ln>
                          <a:solidFill>
                            <a:schemeClr val="tx1"/>
                          </a:solidFill>
                          <a:effectLst/>
                          <a:latin typeface="Times New Roman" pitchFamily="18" charset="0"/>
                        </a:rPr>
                        <a:t>Π</a:t>
                      </a: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l-GR" sz="2000" b="0" i="0" u="none" strike="noStrike" cap="none" normalizeH="0" baseline="0" dirty="0" smtClean="0">
                          <a:ln>
                            <a:noFill/>
                          </a:ln>
                          <a:solidFill>
                            <a:schemeClr val="tx1"/>
                          </a:solidFill>
                          <a:effectLst/>
                          <a:latin typeface="Times New Roman" pitchFamily="18" charset="0"/>
                        </a:rPr>
                        <a:t>π</a:t>
                      </a: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96264">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1</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1200" b="0" i="0" u="none" strike="noStrike" cap="none" normalizeH="0" baseline="0" smtClean="0">
                          <a:ln>
                            <a:noFill/>
                          </a:ln>
                          <a:solidFill>
                            <a:schemeClr val="tx1"/>
                          </a:solidFill>
                          <a:effectLst/>
                          <a:latin typeface="Times New Roman" pitchFamily="18" charset="0"/>
                        </a:rPr>
                        <a:t>SOH</a:t>
                      </a:r>
                      <a:endParaRPr kumimoji="0" lang="el-GR" sz="12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1200" b="0" i="0" u="none" strike="noStrike" cap="none" normalizeH="0" baseline="0" smtClean="0">
                          <a:ln>
                            <a:noFill/>
                          </a:ln>
                          <a:solidFill>
                            <a:schemeClr val="tx1"/>
                          </a:solidFill>
                          <a:effectLst/>
                          <a:latin typeface="Times New Roman" pitchFamily="18" charset="0"/>
                        </a:rPr>
                        <a:t>DC1</a:t>
                      </a:r>
                      <a:endParaRPr kumimoji="0" lang="el-GR" sz="12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1</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A</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l-GR" sz="2000" b="0" i="0" u="none" strike="noStrike" cap="none" normalizeH="0" baseline="0" smtClean="0">
                          <a:ln>
                            <a:noFill/>
                          </a:ln>
                          <a:solidFill>
                            <a:schemeClr val="tx1"/>
                          </a:solidFill>
                          <a:effectLst/>
                          <a:latin typeface="Times New Roman" pitchFamily="18" charset="0"/>
                        </a:rPr>
                        <a:t>Α</a:t>
                      </a: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l-GR" sz="2000" b="0" i="0" u="none" strike="noStrike" cap="none" normalizeH="0" baseline="0" smtClean="0">
                          <a:ln>
                            <a:noFill/>
                          </a:ln>
                          <a:solidFill>
                            <a:schemeClr val="tx1"/>
                          </a:solidFill>
                          <a:effectLst/>
                          <a:latin typeface="Times New Roman" pitchFamily="18" charset="0"/>
                        </a:rPr>
                        <a:t>Ρ</a:t>
                      </a: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l-GR" sz="2000" b="0" i="0" u="none" strike="noStrike" cap="none" normalizeH="0" baseline="0" smtClean="0">
                          <a:ln>
                            <a:noFill/>
                          </a:ln>
                          <a:solidFill>
                            <a:schemeClr val="tx1"/>
                          </a:solidFill>
                          <a:effectLst/>
                          <a:latin typeface="Times New Roman" pitchFamily="18" charset="0"/>
                        </a:rPr>
                        <a:t>ρ</a:t>
                      </a: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96264">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2</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12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1200" b="0" i="0" u="none" strike="noStrike" cap="none" normalizeH="0" baseline="0" smtClean="0">
                          <a:ln>
                            <a:noFill/>
                          </a:ln>
                          <a:solidFill>
                            <a:schemeClr val="tx1"/>
                          </a:solidFill>
                          <a:effectLst/>
                          <a:latin typeface="Times New Roman" pitchFamily="18" charset="0"/>
                        </a:rPr>
                        <a:t>DC2</a:t>
                      </a:r>
                      <a:endParaRPr kumimoji="0" lang="el-GR" sz="12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2</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B</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l-GR" sz="2000" b="0" i="0" u="none" strike="noStrike" cap="none" normalizeH="0" baseline="0" smtClean="0">
                          <a:ln>
                            <a:noFill/>
                          </a:ln>
                          <a:solidFill>
                            <a:schemeClr val="tx1"/>
                          </a:solidFill>
                          <a:effectLst/>
                          <a:latin typeface="Times New Roman" pitchFamily="18" charset="0"/>
                        </a:rPr>
                        <a:t>Β</a:t>
                      </a: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l-GR" sz="2000" b="0" i="0" u="none" strike="noStrike" cap="none" normalizeH="0" baseline="0" smtClean="0">
                          <a:ln>
                            <a:noFill/>
                          </a:ln>
                          <a:solidFill>
                            <a:schemeClr val="tx1"/>
                          </a:solidFill>
                          <a:effectLst/>
                          <a:latin typeface="Times New Roman" pitchFamily="18" charset="0"/>
                        </a:rPr>
                        <a:t>ς</a:t>
                      </a: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96264">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3</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12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1200" b="0" i="0" u="none" strike="noStrike" cap="none" normalizeH="0" baseline="0" smtClean="0">
                          <a:ln>
                            <a:noFill/>
                          </a:ln>
                          <a:solidFill>
                            <a:schemeClr val="tx1"/>
                          </a:solidFill>
                          <a:effectLst/>
                          <a:latin typeface="Times New Roman" pitchFamily="18" charset="0"/>
                        </a:rPr>
                        <a:t>DC3</a:t>
                      </a:r>
                      <a:endParaRPr kumimoji="0" lang="el-GR" sz="12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3</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C</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l-GR" sz="2000" b="0" i="0" u="none" strike="noStrike" cap="none" normalizeH="0" baseline="0" smtClean="0">
                          <a:ln>
                            <a:noFill/>
                          </a:ln>
                          <a:solidFill>
                            <a:schemeClr val="tx1"/>
                          </a:solidFill>
                          <a:effectLst/>
                          <a:latin typeface="Times New Roman" pitchFamily="18" charset="0"/>
                        </a:rPr>
                        <a:t>Γ</a:t>
                      </a: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l-GR" sz="2000" b="0" i="0" u="none" strike="noStrike" cap="none" normalizeH="0" baseline="0" smtClean="0">
                          <a:ln>
                            <a:noFill/>
                          </a:ln>
                          <a:solidFill>
                            <a:schemeClr val="tx1"/>
                          </a:solidFill>
                          <a:effectLst/>
                          <a:latin typeface="Times New Roman" pitchFamily="18" charset="0"/>
                        </a:rPr>
                        <a:t>Σ</a:t>
                      </a: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l-GR" sz="2000" b="0" i="0" u="none" strike="noStrike" cap="none" normalizeH="0" baseline="0" smtClean="0">
                          <a:ln>
                            <a:noFill/>
                          </a:ln>
                          <a:solidFill>
                            <a:schemeClr val="tx1"/>
                          </a:solidFill>
                          <a:effectLst/>
                          <a:latin typeface="Times New Roman" pitchFamily="18" charset="0"/>
                        </a:rPr>
                        <a:t>σ</a:t>
                      </a: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96264">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4</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12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12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4</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D</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l-GR" sz="2000" b="0" i="0" u="none" strike="noStrike" cap="none" normalizeH="0" baseline="0" smtClean="0">
                          <a:ln>
                            <a:noFill/>
                          </a:ln>
                          <a:solidFill>
                            <a:schemeClr val="tx1"/>
                          </a:solidFill>
                          <a:effectLst/>
                          <a:latin typeface="Times New Roman" pitchFamily="18" charset="0"/>
                        </a:rPr>
                        <a:t>Δ</a:t>
                      </a: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l-GR" sz="2000" b="0" i="0" u="none" strike="noStrike" cap="none" normalizeH="0" baseline="0" smtClean="0">
                          <a:ln>
                            <a:noFill/>
                          </a:ln>
                          <a:solidFill>
                            <a:schemeClr val="tx1"/>
                          </a:solidFill>
                          <a:effectLst/>
                          <a:latin typeface="Times New Roman" pitchFamily="18" charset="0"/>
                        </a:rPr>
                        <a:t>Τ</a:t>
                      </a: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l-GR" sz="2000" b="0" i="0" u="none" strike="noStrike" cap="none" normalizeH="0" baseline="0" smtClean="0">
                          <a:ln>
                            <a:noFill/>
                          </a:ln>
                          <a:solidFill>
                            <a:schemeClr val="tx1"/>
                          </a:solidFill>
                          <a:effectLst/>
                          <a:latin typeface="Times New Roman" pitchFamily="18" charset="0"/>
                        </a:rPr>
                        <a:t>τ</a:t>
                      </a: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96264">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5</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12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12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5</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E</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l-GR" sz="2000" b="0" i="0" u="none" strike="noStrike" cap="none" normalizeH="0" baseline="0" smtClean="0">
                          <a:ln>
                            <a:noFill/>
                          </a:ln>
                          <a:solidFill>
                            <a:schemeClr val="tx1"/>
                          </a:solidFill>
                          <a:effectLst/>
                          <a:latin typeface="Times New Roman" pitchFamily="18" charset="0"/>
                        </a:rPr>
                        <a:t>Ε</a:t>
                      </a: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l-GR" sz="2000" b="0" i="0" u="none" strike="noStrike" cap="none" normalizeH="0" baseline="0" smtClean="0">
                          <a:ln>
                            <a:noFill/>
                          </a:ln>
                          <a:solidFill>
                            <a:schemeClr val="tx1"/>
                          </a:solidFill>
                          <a:effectLst/>
                          <a:latin typeface="Times New Roman" pitchFamily="18" charset="0"/>
                        </a:rPr>
                        <a:t>Υ</a:t>
                      </a: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l-GR" sz="2000" b="0" i="0" u="none" strike="noStrike" cap="none" normalizeH="0" baseline="0" smtClean="0">
                          <a:ln>
                            <a:noFill/>
                          </a:ln>
                          <a:solidFill>
                            <a:schemeClr val="tx1"/>
                          </a:solidFill>
                          <a:effectLst/>
                          <a:latin typeface="Times New Roman" pitchFamily="18" charset="0"/>
                        </a:rPr>
                        <a:t>υ</a:t>
                      </a: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96264">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6</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12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12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&amp;</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6</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F</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l-GR" sz="2000" b="0" i="0" u="none" strike="noStrike" cap="none" normalizeH="0" baseline="0" smtClean="0">
                          <a:ln>
                            <a:noFill/>
                          </a:ln>
                          <a:solidFill>
                            <a:schemeClr val="tx1"/>
                          </a:solidFill>
                          <a:effectLst/>
                          <a:latin typeface="Times New Roman" pitchFamily="18" charset="0"/>
                        </a:rPr>
                        <a:t>Ζ</a:t>
                      </a: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l-GR" sz="2000" b="0" i="0" u="none" strike="noStrike" cap="none" normalizeH="0" baseline="0" smtClean="0">
                          <a:ln>
                            <a:noFill/>
                          </a:ln>
                          <a:solidFill>
                            <a:schemeClr val="tx1"/>
                          </a:solidFill>
                          <a:effectLst/>
                          <a:latin typeface="Times New Roman" pitchFamily="18" charset="0"/>
                        </a:rPr>
                        <a:t>Φ</a:t>
                      </a: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l-GR" sz="2000" b="0" i="0" u="none" strike="noStrike" cap="none" normalizeH="0" baseline="0" smtClean="0">
                          <a:ln>
                            <a:noFill/>
                          </a:ln>
                          <a:solidFill>
                            <a:schemeClr val="tx1"/>
                          </a:solidFill>
                          <a:effectLst/>
                          <a:latin typeface="Times New Roman" pitchFamily="18" charset="0"/>
                        </a:rPr>
                        <a:t>φ</a:t>
                      </a: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96264">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7</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12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12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12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7</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G</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l-GR" sz="2000" b="0" i="0" u="none" strike="noStrike" cap="none" normalizeH="0" baseline="0" smtClean="0">
                          <a:ln>
                            <a:noFill/>
                          </a:ln>
                          <a:solidFill>
                            <a:schemeClr val="tx1"/>
                          </a:solidFill>
                          <a:effectLst/>
                          <a:latin typeface="Times New Roman" pitchFamily="18" charset="0"/>
                        </a:rPr>
                        <a:t>Η</a:t>
                      </a: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l-GR" sz="2000" b="0" i="0" u="none" strike="noStrike" cap="none" normalizeH="0" baseline="0" smtClean="0">
                          <a:ln>
                            <a:noFill/>
                          </a:ln>
                          <a:solidFill>
                            <a:schemeClr val="tx1"/>
                          </a:solidFill>
                          <a:effectLst/>
                          <a:latin typeface="Times New Roman" pitchFamily="18" charset="0"/>
                        </a:rPr>
                        <a:t>Χ</a:t>
                      </a: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l-GR" sz="2000" b="0" i="0" u="none" strike="noStrike" cap="none" normalizeH="0" baseline="0" smtClean="0">
                          <a:ln>
                            <a:noFill/>
                          </a:ln>
                          <a:solidFill>
                            <a:schemeClr val="tx1"/>
                          </a:solidFill>
                          <a:effectLst/>
                          <a:latin typeface="Times New Roman" pitchFamily="18" charset="0"/>
                        </a:rPr>
                        <a:t>χ</a:t>
                      </a: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96264">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8</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12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12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12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8</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H</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l-GR" sz="2000" b="0" i="0" u="none" strike="noStrike" cap="none" normalizeH="0" baseline="0" smtClean="0">
                          <a:ln>
                            <a:noFill/>
                          </a:ln>
                          <a:solidFill>
                            <a:schemeClr val="tx1"/>
                          </a:solidFill>
                          <a:effectLst/>
                          <a:latin typeface="Times New Roman" pitchFamily="18" charset="0"/>
                        </a:rPr>
                        <a:t>Θ</a:t>
                      </a: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l-GR" sz="2000" b="0" i="0" u="none" strike="noStrike" cap="none" normalizeH="0" baseline="0" smtClean="0">
                          <a:ln>
                            <a:noFill/>
                          </a:ln>
                          <a:solidFill>
                            <a:schemeClr val="tx1"/>
                          </a:solidFill>
                          <a:effectLst/>
                          <a:latin typeface="Times New Roman" pitchFamily="18" charset="0"/>
                        </a:rPr>
                        <a:t>Ψ</a:t>
                      </a: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l-GR" sz="2000" b="0" i="0" u="none" strike="noStrike" cap="none" normalizeH="0" baseline="0" smtClean="0">
                          <a:ln>
                            <a:noFill/>
                          </a:ln>
                          <a:solidFill>
                            <a:schemeClr val="tx1"/>
                          </a:solidFill>
                          <a:effectLst/>
                          <a:latin typeface="Times New Roman" pitchFamily="18" charset="0"/>
                        </a:rPr>
                        <a:t>ψ</a:t>
                      </a: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396264">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9</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12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12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12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9</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I</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l-GR" sz="2000" b="0" i="0" u="none" strike="noStrike" cap="none" normalizeH="0" baseline="0" smtClean="0">
                          <a:ln>
                            <a:noFill/>
                          </a:ln>
                          <a:solidFill>
                            <a:schemeClr val="tx1"/>
                          </a:solidFill>
                          <a:effectLst/>
                          <a:latin typeface="Times New Roman" pitchFamily="18" charset="0"/>
                        </a:rPr>
                        <a:t>Ι</a:t>
                      </a: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l-GR" sz="2000" b="0" i="0" u="none" strike="noStrike" cap="none" normalizeH="0" baseline="0" smtClean="0">
                          <a:ln>
                            <a:noFill/>
                          </a:ln>
                          <a:solidFill>
                            <a:schemeClr val="tx1"/>
                          </a:solidFill>
                          <a:effectLst/>
                          <a:latin typeface="Times New Roman" pitchFamily="18" charset="0"/>
                        </a:rPr>
                        <a:t>Ω</a:t>
                      </a: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l-GR" sz="2000" b="0" i="0" u="none" strike="noStrike" cap="none" normalizeH="0" baseline="0" smtClean="0">
                          <a:ln>
                            <a:noFill/>
                          </a:ln>
                          <a:solidFill>
                            <a:schemeClr val="tx1"/>
                          </a:solidFill>
                          <a:effectLst/>
                          <a:latin typeface="Times New Roman" pitchFamily="18" charset="0"/>
                        </a:rPr>
                        <a:t>ω</a:t>
                      </a: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396264">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A</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12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12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12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J</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l-GR" sz="2000" b="0" i="0" u="none" strike="noStrike" cap="none" normalizeH="0" baseline="0" smtClean="0">
                          <a:ln>
                            <a:noFill/>
                          </a:ln>
                          <a:solidFill>
                            <a:schemeClr val="tx1"/>
                          </a:solidFill>
                          <a:effectLst/>
                          <a:latin typeface="Times New Roman" pitchFamily="18" charset="0"/>
                        </a:rPr>
                        <a:t>Κ</a:t>
                      </a: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396264">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B</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12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12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12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K</a:t>
                      </a:r>
                      <a:endParaRPr kumimoji="0" lang="el-GR"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Times New Roman" pitchFamily="18" charset="0"/>
                      </a:endParaRPr>
                    </a:p>
                  </a:txBody>
                  <a:tcPr marL="91441" marR="91441" marT="45725" marB="45725"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bl>
          </a:graphicData>
        </a:graphic>
      </p:graphicFrame>
      <p:sp>
        <p:nvSpPr>
          <p:cNvPr id="169217" name="Text Box 257"/>
          <p:cNvSpPr txBox="1">
            <a:spLocks noChangeArrowheads="1"/>
          </p:cNvSpPr>
          <p:nvPr/>
        </p:nvSpPr>
        <p:spPr bwMode="auto">
          <a:xfrm>
            <a:off x="4167188" y="908050"/>
            <a:ext cx="3429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pPr>
            <a:r>
              <a:rPr lang="el-GR" altLang="el-GR" sz="2400" b="1">
                <a:latin typeface="Calibri" panose="020F0502020204030204" pitchFamily="34" charset="0"/>
              </a:rPr>
              <a:t>Έστω ο </a:t>
            </a:r>
            <a:r>
              <a:rPr lang="en-US" altLang="el-GR" sz="2400" b="1">
                <a:latin typeface="Calibri" panose="020F0502020204030204" pitchFamily="34" charset="0"/>
              </a:rPr>
              <a:t>char </a:t>
            </a:r>
            <a:r>
              <a:rPr lang="el-GR" altLang="el-GR" sz="2400" b="1">
                <a:latin typeface="Calibri" panose="020F0502020204030204" pitchFamily="34" charset="0"/>
              </a:rPr>
              <a:t>(</a:t>
            </a:r>
            <a:r>
              <a:rPr lang="en-US" altLang="el-GR" sz="2400" b="1">
                <a:latin typeface="Calibri" panose="020F0502020204030204" pitchFamily="34" charset="0"/>
              </a:rPr>
              <a:t>41</a:t>
            </a:r>
            <a:r>
              <a:rPr lang="el-GR" altLang="el-GR" sz="2400" b="1">
                <a:latin typeface="Calibri" panose="020F0502020204030204" pitchFamily="34" charset="0"/>
              </a:rPr>
              <a:t>)</a:t>
            </a:r>
            <a:r>
              <a:rPr lang="en-US" altLang="el-GR" sz="2400" b="1" baseline="-25000">
                <a:latin typeface="Calibri" panose="020F0502020204030204" pitchFamily="34" charset="0"/>
              </a:rPr>
              <a:t>HEX</a:t>
            </a:r>
            <a:r>
              <a:rPr lang="el-GR" altLang="el-GR" sz="2400">
                <a:latin typeface="Calibri" panose="020F0502020204030204" pitchFamily="34" charset="0"/>
              </a:rPr>
              <a:t> </a:t>
            </a:r>
            <a:r>
              <a:rPr lang="el-GR" altLang="el-GR" sz="2400" b="1">
                <a:latin typeface="Calibri" panose="020F0502020204030204" pitchFamily="34" charset="0"/>
              </a:rPr>
              <a:t>=‘Α’</a:t>
            </a:r>
          </a:p>
        </p:txBody>
      </p:sp>
      <p:sp>
        <p:nvSpPr>
          <p:cNvPr id="169218" name="Rectangle 258"/>
          <p:cNvSpPr>
            <a:spLocks noChangeArrowheads="1"/>
          </p:cNvSpPr>
          <p:nvPr/>
        </p:nvSpPr>
        <p:spPr bwMode="auto">
          <a:xfrm>
            <a:off x="250825" y="2132013"/>
            <a:ext cx="8785225" cy="360362"/>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l-GR" altLang="el-GR" sz="2400"/>
          </a:p>
        </p:txBody>
      </p:sp>
      <p:sp>
        <p:nvSpPr>
          <p:cNvPr id="169219" name="Rectangle 259"/>
          <p:cNvSpPr>
            <a:spLocks noChangeArrowheads="1"/>
          </p:cNvSpPr>
          <p:nvPr/>
        </p:nvSpPr>
        <p:spPr bwMode="auto">
          <a:xfrm>
            <a:off x="2919413" y="1341438"/>
            <a:ext cx="357187" cy="511175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l-GR" altLang="el-GR" sz="2400"/>
          </a:p>
        </p:txBody>
      </p:sp>
      <p:sp>
        <p:nvSpPr>
          <p:cNvPr id="169220" name="Rectangle 1"/>
          <p:cNvSpPr txBox="1">
            <a:spLocks noChangeArrowheads="1"/>
          </p:cNvSpPr>
          <p:nvPr/>
        </p:nvSpPr>
        <p:spPr bwMode="auto">
          <a:xfrm>
            <a:off x="0" y="122238"/>
            <a:ext cx="9144000" cy="78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nchor="ctr"/>
          <a:lstStyle>
            <a:lvl1pPr>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3200">
                <a:solidFill>
                  <a:schemeClr val="tx1"/>
                </a:solidFill>
                <a:latin typeface="Times New Roman" panose="02020603050405020304" pitchFamily="18" charset="0"/>
              </a:defRPr>
            </a:lvl1pPr>
            <a:lvl2pPr marL="742950" indent="-28575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800">
                <a:solidFill>
                  <a:schemeClr val="tx1"/>
                </a:solidFill>
                <a:latin typeface="Times New Roman" panose="02020603050405020304" pitchFamily="18" charset="0"/>
              </a:defRPr>
            </a:lvl2pPr>
            <a:lvl3pPr marL="11430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400">
                <a:solidFill>
                  <a:schemeClr val="tx1"/>
                </a:solidFill>
                <a:latin typeface="Times New Roman" panose="02020603050405020304" pitchFamily="18" charset="0"/>
              </a:defRPr>
            </a:lvl3pPr>
            <a:lvl4pPr marL="16002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4pPr>
            <a:lvl5pPr marL="20574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9pPr>
          </a:lstStyle>
          <a:p>
            <a:pPr algn="ctr" eaLnBrk="1" hangingPunct="1">
              <a:spcBef>
                <a:spcPct val="0"/>
              </a:spcBef>
              <a:buFontTx/>
              <a:buNone/>
            </a:pPr>
            <a:r>
              <a:rPr lang="el-GR" altLang="el-GR" sz="3000" b="1">
                <a:latin typeface="Calibri" panose="020F0502020204030204" pitchFamily="34" charset="0"/>
              </a:rPr>
              <a:t>Αναπαράσταση της πληροφορίας στον Η/Υ</a:t>
            </a:r>
          </a:p>
          <a:p>
            <a:pPr algn="ctr" eaLnBrk="1" hangingPunct="1">
              <a:spcBef>
                <a:spcPct val="0"/>
              </a:spcBef>
              <a:buFontTx/>
              <a:buNone/>
            </a:pPr>
            <a:r>
              <a:rPr lang="el-GR" altLang="el-GR" sz="2800" b="1">
                <a:latin typeface="Calibri" panose="020F0502020204030204" pitchFamily="34" charset="0"/>
              </a:rPr>
              <a:t>Κείμενο (αριθμός)</a:t>
            </a:r>
            <a:endParaRPr lang="en-GB" altLang="el-GR" sz="2800" b="1">
              <a:latin typeface="Calibri" panose="020F0502020204030204" pitchFamily="34" charset="0"/>
            </a:endParaRP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ChangeArrowheads="1"/>
          </p:cNvSpPr>
          <p:nvPr/>
        </p:nvSpPr>
        <p:spPr bwMode="auto">
          <a:xfrm>
            <a:off x="528638" y="1873250"/>
            <a:ext cx="8075612" cy="3859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eaLnBrk="1" hangingPunct="1">
              <a:buSzPct val="105000"/>
              <a:buFontTx/>
              <a:buNone/>
            </a:pPr>
            <a:r>
              <a:rPr lang="el-GR" altLang="el-GR" sz="2400" b="1">
                <a:latin typeface="Calibri" panose="020F0502020204030204" pitchFamily="34" charset="0"/>
              </a:rPr>
              <a:t>Κώδικας </a:t>
            </a:r>
            <a:r>
              <a:rPr lang="en-US" altLang="el-GR" sz="2400" b="1">
                <a:latin typeface="Calibri" panose="020F0502020204030204" pitchFamily="34" charset="0"/>
              </a:rPr>
              <a:t>UNICODE</a:t>
            </a:r>
            <a:endParaRPr lang="el-GR" altLang="el-GR" sz="2400" b="1">
              <a:latin typeface="Calibri" panose="020F0502020204030204" pitchFamily="34" charset="0"/>
            </a:endParaRPr>
          </a:p>
          <a:p>
            <a:pPr algn="just" eaLnBrk="1" hangingPunct="1">
              <a:buSzPct val="105000"/>
            </a:pPr>
            <a:r>
              <a:rPr lang="el-GR" altLang="el-GR" sz="2400">
                <a:latin typeface="Calibri" panose="020F0502020204030204" pitchFamily="34" charset="0"/>
              </a:rPr>
              <a:t> Υποστηρίζεται από την </a:t>
            </a:r>
            <a:r>
              <a:rPr lang="en-US" altLang="el-GR" sz="2400">
                <a:latin typeface="Calibri" panose="020F0502020204030204" pitchFamily="34" charset="0"/>
              </a:rPr>
              <a:t>Java, Windows NT</a:t>
            </a:r>
          </a:p>
          <a:p>
            <a:pPr algn="just" eaLnBrk="1" hangingPunct="1">
              <a:buSzPct val="105000"/>
            </a:pPr>
            <a:r>
              <a:rPr lang="en-US" altLang="el-GR" sz="2400">
                <a:latin typeface="Calibri" panose="020F0502020204030204" pitchFamily="34" charset="0"/>
              </a:rPr>
              <a:t> </a:t>
            </a:r>
            <a:r>
              <a:rPr lang="el-GR" altLang="el-GR" sz="2400">
                <a:latin typeface="Calibri" panose="020F0502020204030204" pitchFamily="34" charset="0"/>
              </a:rPr>
              <a:t>Κάθε χαρακτήρας </a:t>
            </a:r>
            <a:r>
              <a:rPr lang="el-GR" altLang="el-GR" sz="2400">
                <a:latin typeface="Calibri" panose="020F0502020204030204" pitchFamily="34" charset="0"/>
                <a:sym typeface="Symbol" panose="05050102010706020507" pitchFamily="18" charset="2"/>
              </a:rPr>
              <a:t> τακτικός αριθμός 16 </a:t>
            </a:r>
            <a:r>
              <a:rPr lang="en-US" altLang="el-GR" sz="2400">
                <a:latin typeface="Calibri" panose="020F0502020204030204" pitchFamily="34" charset="0"/>
                <a:sym typeface="Symbol" panose="05050102010706020507" pitchFamily="18" charset="2"/>
              </a:rPr>
              <a:t>bit</a:t>
            </a:r>
            <a:r>
              <a:rPr lang="el-GR" altLang="el-GR" sz="2400">
                <a:latin typeface="Calibri" panose="020F0502020204030204" pitchFamily="34" charset="0"/>
                <a:sym typeface="Symbol" panose="05050102010706020507" pitchFamily="18" charset="2"/>
              </a:rPr>
              <a:t> (σημείο κώδικα)</a:t>
            </a:r>
          </a:p>
          <a:p>
            <a:pPr algn="just" eaLnBrk="1" hangingPunct="1">
              <a:buSzPct val="105000"/>
            </a:pPr>
            <a:r>
              <a:rPr lang="el-GR" altLang="el-GR" sz="2400">
                <a:latin typeface="Calibri" panose="020F0502020204030204" pitchFamily="34" charset="0"/>
                <a:sym typeface="Symbol" panose="05050102010706020507" pitchFamily="18" charset="2"/>
              </a:rPr>
              <a:t> Περιέχει 2</a:t>
            </a:r>
            <a:r>
              <a:rPr lang="el-GR" altLang="el-GR" sz="2400" baseline="30000">
                <a:latin typeface="Calibri" panose="020F0502020204030204" pitchFamily="34" charset="0"/>
                <a:sym typeface="Symbol" panose="05050102010706020507" pitchFamily="18" charset="2"/>
              </a:rPr>
              <a:t>16</a:t>
            </a:r>
            <a:r>
              <a:rPr lang="el-GR" altLang="el-GR" sz="2400">
                <a:latin typeface="Calibri" panose="020F0502020204030204" pitchFamily="34" charset="0"/>
                <a:sym typeface="Symbol" panose="05050102010706020507" pitchFamily="18" charset="2"/>
              </a:rPr>
              <a:t>  65536 χαρακτήρες</a:t>
            </a:r>
          </a:p>
          <a:p>
            <a:pPr algn="just" eaLnBrk="1" hangingPunct="1">
              <a:buSzPct val="105000"/>
            </a:pPr>
            <a:r>
              <a:rPr lang="el-GR" altLang="el-GR" sz="2400">
                <a:latin typeface="Calibri" panose="020F0502020204030204" pitchFamily="34" charset="0"/>
                <a:sym typeface="Symbol" panose="05050102010706020507" pitchFamily="18" charset="2"/>
              </a:rPr>
              <a:t> Οι πρώτοι 128 χαρακτήρες είναι ίδιοι με τον </a:t>
            </a:r>
            <a:r>
              <a:rPr lang="en-US" altLang="el-GR" sz="2400">
                <a:latin typeface="Calibri" panose="020F0502020204030204" pitchFamily="34" charset="0"/>
                <a:sym typeface="Symbol" panose="05050102010706020507" pitchFamily="18" charset="2"/>
              </a:rPr>
              <a:t>ASCII</a:t>
            </a:r>
            <a:endParaRPr lang="el-GR" altLang="el-GR" sz="2400">
              <a:latin typeface="Calibri" panose="020F0502020204030204" pitchFamily="34" charset="0"/>
              <a:sym typeface="Symbol" panose="05050102010706020507" pitchFamily="18" charset="2"/>
            </a:endParaRPr>
          </a:p>
          <a:p>
            <a:pPr algn="just" eaLnBrk="1" hangingPunct="1">
              <a:buSzPct val="105000"/>
            </a:pPr>
            <a:r>
              <a:rPr lang="el-GR" altLang="el-GR" sz="2400">
                <a:latin typeface="Calibri" panose="020F0502020204030204" pitchFamily="34" charset="0"/>
                <a:sym typeface="Symbol" panose="05050102010706020507" pitchFamily="18" charset="2"/>
              </a:rPr>
              <a:t> Ομάδες χαρακτήρων. Λατινικά: 336 σημεία, Ελληνικά 144, εβραϊκά 112 κ.ο.κ.</a:t>
            </a:r>
          </a:p>
        </p:txBody>
      </p:sp>
      <p:sp>
        <p:nvSpPr>
          <p:cNvPr id="169987" name="Rectangle 1"/>
          <p:cNvSpPr txBox="1">
            <a:spLocks noChangeArrowheads="1"/>
          </p:cNvSpPr>
          <p:nvPr/>
        </p:nvSpPr>
        <p:spPr bwMode="auto">
          <a:xfrm>
            <a:off x="0" y="404813"/>
            <a:ext cx="9144000" cy="78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nchor="ctr"/>
          <a:lstStyle>
            <a:lvl1pPr>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3200">
                <a:solidFill>
                  <a:schemeClr val="tx1"/>
                </a:solidFill>
                <a:latin typeface="Times New Roman" panose="02020603050405020304" pitchFamily="18" charset="0"/>
              </a:defRPr>
            </a:lvl1pPr>
            <a:lvl2pPr marL="742950" indent="-28575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800">
                <a:solidFill>
                  <a:schemeClr val="tx1"/>
                </a:solidFill>
                <a:latin typeface="Times New Roman" panose="02020603050405020304" pitchFamily="18" charset="0"/>
              </a:defRPr>
            </a:lvl2pPr>
            <a:lvl3pPr marL="11430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400">
                <a:solidFill>
                  <a:schemeClr val="tx1"/>
                </a:solidFill>
                <a:latin typeface="Times New Roman" panose="02020603050405020304" pitchFamily="18" charset="0"/>
              </a:defRPr>
            </a:lvl3pPr>
            <a:lvl4pPr marL="16002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4pPr>
            <a:lvl5pPr marL="20574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9pPr>
          </a:lstStyle>
          <a:p>
            <a:pPr algn="ctr" eaLnBrk="1" hangingPunct="1">
              <a:spcBef>
                <a:spcPct val="0"/>
              </a:spcBef>
              <a:buFontTx/>
              <a:buNone/>
            </a:pPr>
            <a:r>
              <a:rPr lang="el-GR" altLang="el-GR" sz="3000" b="1">
                <a:latin typeface="Calibri" panose="020F0502020204030204" pitchFamily="34" charset="0"/>
              </a:rPr>
              <a:t>Αναπαράσταση της πληροφορίας στον Η/Υ</a:t>
            </a:r>
          </a:p>
          <a:p>
            <a:pPr algn="ctr" eaLnBrk="1" hangingPunct="1">
              <a:spcBef>
                <a:spcPct val="0"/>
              </a:spcBef>
              <a:buFontTx/>
              <a:buNone/>
            </a:pPr>
            <a:r>
              <a:rPr lang="el-GR" altLang="el-GR" sz="2800" b="1">
                <a:latin typeface="Calibri" panose="020F0502020204030204" pitchFamily="34" charset="0"/>
              </a:rPr>
              <a:t>Κείμενο (αριθμός)</a:t>
            </a:r>
            <a:endParaRPr lang="en-GB" altLang="el-GR" sz="2800" b="1">
              <a:latin typeface="Calibri" panose="020F0502020204030204" pitchFamily="34" charset="0"/>
            </a:endParaRP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txBox="1">
            <a:spLocks noChangeArrowheads="1"/>
          </p:cNvSpPr>
          <p:nvPr/>
        </p:nvSpPr>
        <p:spPr bwMode="auto">
          <a:xfrm>
            <a:off x="425450" y="714375"/>
            <a:ext cx="8229600" cy="550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eaLnBrk="1" hangingPunct="1">
              <a:spcBef>
                <a:spcPct val="0"/>
              </a:spcBef>
              <a:buFontTx/>
              <a:buNone/>
            </a:pPr>
            <a:endParaRPr lang="el-GR" altLang="el-GR" sz="2400">
              <a:latin typeface="Calibri" panose="020F0502020204030204" pitchFamily="34" charset="0"/>
            </a:endParaRPr>
          </a:p>
        </p:txBody>
      </p:sp>
      <p:sp>
        <p:nvSpPr>
          <p:cNvPr id="171011" name="Rectangle 2"/>
          <p:cNvSpPr txBox="1">
            <a:spLocks noChangeArrowheads="1"/>
          </p:cNvSpPr>
          <p:nvPr/>
        </p:nvSpPr>
        <p:spPr bwMode="auto">
          <a:xfrm>
            <a:off x="0" y="866775"/>
            <a:ext cx="9144000" cy="550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el-GR" altLang="el-GR" sz="2800" b="1">
                <a:latin typeface="Calibri" panose="020F0502020204030204" pitchFamily="34" charset="0"/>
              </a:rPr>
              <a:t>Ασπρόμαυρη Εικόνα </a:t>
            </a:r>
            <a:r>
              <a:rPr lang="en-US" altLang="el-GR" sz="2800" b="1">
                <a:latin typeface="Calibri" panose="020F0502020204030204" pitchFamily="34" charset="0"/>
              </a:rPr>
              <a:t>Bitmap</a:t>
            </a:r>
            <a:r>
              <a:rPr lang="en-US" altLang="el-GR" sz="2400" b="1">
                <a:latin typeface="Calibri" panose="020F0502020204030204" pitchFamily="34" charset="0"/>
              </a:rPr>
              <a:t>:</a:t>
            </a:r>
          </a:p>
          <a:p>
            <a:pPr algn="just" eaLnBrk="1" hangingPunct="1">
              <a:spcBef>
                <a:spcPct val="0"/>
              </a:spcBef>
              <a:buFontTx/>
              <a:buNone/>
            </a:pPr>
            <a:endParaRPr lang="en-US" altLang="el-GR" sz="2400" b="1" u="sng">
              <a:latin typeface="Calibri" panose="020F0502020204030204" pitchFamily="34" charset="0"/>
            </a:endParaRPr>
          </a:p>
        </p:txBody>
      </p:sp>
      <p:pic>
        <p:nvPicPr>
          <p:cNvPr id="1710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0125" y="1857375"/>
            <a:ext cx="6867525" cy="385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1013" name="Rectangle 1"/>
          <p:cNvSpPr txBox="1">
            <a:spLocks noChangeArrowheads="1"/>
          </p:cNvSpPr>
          <p:nvPr/>
        </p:nvSpPr>
        <p:spPr bwMode="auto">
          <a:xfrm>
            <a:off x="0" y="195263"/>
            <a:ext cx="9144000" cy="78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nchor="ctr"/>
          <a:lstStyle>
            <a:lvl1pPr>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3200">
                <a:solidFill>
                  <a:schemeClr val="tx1"/>
                </a:solidFill>
                <a:latin typeface="Times New Roman" panose="02020603050405020304" pitchFamily="18" charset="0"/>
              </a:defRPr>
            </a:lvl1pPr>
            <a:lvl2pPr marL="742950" indent="-28575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800">
                <a:solidFill>
                  <a:schemeClr val="tx1"/>
                </a:solidFill>
                <a:latin typeface="Times New Roman" panose="02020603050405020304" pitchFamily="18" charset="0"/>
              </a:defRPr>
            </a:lvl2pPr>
            <a:lvl3pPr marL="11430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400">
                <a:solidFill>
                  <a:schemeClr val="tx1"/>
                </a:solidFill>
                <a:latin typeface="Times New Roman" panose="02020603050405020304" pitchFamily="18" charset="0"/>
              </a:defRPr>
            </a:lvl3pPr>
            <a:lvl4pPr marL="16002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4pPr>
            <a:lvl5pPr marL="20574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9pPr>
          </a:lstStyle>
          <a:p>
            <a:pPr algn="ctr" eaLnBrk="1" hangingPunct="1">
              <a:spcBef>
                <a:spcPct val="0"/>
              </a:spcBef>
              <a:buFontTx/>
              <a:buNone/>
            </a:pPr>
            <a:r>
              <a:rPr lang="el-GR" altLang="el-GR" sz="3000" b="1">
                <a:latin typeface="Calibri" panose="020F0502020204030204" pitchFamily="34" charset="0"/>
              </a:rPr>
              <a:t>Αναπαράσταση της πληροφορίας στον Η/Υ</a:t>
            </a: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txBox="1">
            <a:spLocks noChangeArrowheads="1"/>
          </p:cNvSpPr>
          <p:nvPr/>
        </p:nvSpPr>
        <p:spPr bwMode="auto">
          <a:xfrm>
            <a:off x="425450" y="714375"/>
            <a:ext cx="8229600" cy="550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eaLnBrk="1" hangingPunct="1">
              <a:spcBef>
                <a:spcPct val="0"/>
              </a:spcBef>
              <a:buFontTx/>
              <a:buNone/>
            </a:pPr>
            <a:endParaRPr lang="el-GR" altLang="el-GR" sz="2400">
              <a:latin typeface="Calibri" panose="020F0502020204030204" pitchFamily="34" charset="0"/>
            </a:endParaRPr>
          </a:p>
        </p:txBody>
      </p:sp>
      <p:sp>
        <p:nvSpPr>
          <p:cNvPr id="173059" name="Rectangle 2"/>
          <p:cNvSpPr txBox="1">
            <a:spLocks noChangeArrowheads="1"/>
          </p:cNvSpPr>
          <p:nvPr/>
        </p:nvSpPr>
        <p:spPr bwMode="auto">
          <a:xfrm>
            <a:off x="0" y="952500"/>
            <a:ext cx="9144000" cy="550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el-GR" altLang="el-GR" sz="2800" b="1">
                <a:latin typeface="Calibri" panose="020F0502020204030204" pitchFamily="34" charset="0"/>
              </a:rPr>
              <a:t>Αναπαράσταση Χρωμάτων</a:t>
            </a:r>
            <a:r>
              <a:rPr lang="en-US" altLang="el-GR" sz="2800" b="1">
                <a:latin typeface="Calibri" panose="020F0502020204030204" pitchFamily="34" charset="0"/>
              </a:rPr>
              <a:t>:</a:t>
            </a:r>
          </a:p>
          <a:p>
            <a:pPr algn="just" eaLnBrk="1" hangingPunct="1">
              <a:spcBef>
                <a:spcPct val="0"/>
              </a:spcBef>
              <a:buFontTx/>
              <a:buNone/>
            </a:pPr>
            <a:endParaRPr lang="en-US" altLang="el-GR" sz="2400" b="1" u="sng">
              <a:latin typeface="Calibri" panose="020F0502020204030204" pitchFamily="34" charset="0"/>
            </a:endParaRPr>
          </a:p>
        </p:txBody>
      </p:sp>
      <p:pic>
        <p:nvPicPr>
          <p:cNvPr id="17306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063" y="1857375"/>
            <a:ext cx="8105775" cy="335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3061" name="Rectangle 1"/>
          <p:cNvSpPr txBox="1">
            <a:spLocks noChangeArrowheads="1"/>
          </p:cNvSpPr>
          <p:nvPr/>
        </p:nvSpPr>
        <p:spPr bwMode="auto">
          <a:xfrm>
            <a:off x="0" y="195263"/>
            <a:ext cx="9144000" cy="78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nchor="ctr"/>
          <a:lstStyle>
            <a:lvl1pPr>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3200">
                <a:solidFill>
                  <a:schemeClr val="tx1"/>
                </a:solidFill>
                <a:latin typeface="Times New Roman" panose="02020603050405020304" pitchFamily="18" charset="0"/>
              </a:defRPr>
            </a:lvl1pPr>
            <a:lvl2pPr marL="742950" indent="-28575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800">
                <a:solidFill>
                  <a:schemeClr val="tx1"/>
                </a:solidFill>
                <a:latin typeface="Times New Roman" panose="02020603050405020304" pitchFamily="18" charset="0"/>
              </a:defRPr>
            </a:lvl2pPr>
            <a:lvl3pPr marL="11430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400">
                <a:solidFill>
                  <a:schemeClr val="tx1"/>
                </a:solidFill>
                <a:latin typeface="Times New Roman" panose="02020603050405020304" pitchFamily="18" charset="0"/>
              </a:defRPr>
            </a:lvl3pPr>
            <a:lvl4pPr marL="16002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4pPr>
            <a:lvl5pPr marL="20574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9pPr>
          </a:lstStyle>
          <a:p>
            <a:pPr algn="ctr" eaLnBrk="1" hangingPunct="1">
              <a:spcBef>
                <a:spcPct val="0"/>
              </a:spcBef>
              <a:buFontTx/>
              <a:buNone/>
            </a:pPr>
            <a:r>
              <a:rPr lang="el-GR" altLang="el-GR" sz="3000" b="1">
                <a:latin typeface="Calibri" panose="020F0502020204030204" pitchFamily="34" charset="0"/>
              </a:rPr>
              <a:t>Αναπαράσταση της πληροφορίας στον Η/Υ</a:t>
            </a: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2"/>
          <p:cNvSpPr txBox="1">
            <a:spLocks noChangeArrowheads="1"/>
          </p:cNvSpPr>
          <p:nvPr/>
        </p:nvSpPr>
        <p:spPr bwMode="auto">
          <a:xfrm>
            <a:off x="425450" y="714375"/>
            <a:ext cx="8229600" cy="550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eaLnBrk="1" hangingPunct="1">
              <a:spcBef>
                <a:spcPct val="0"/>
              </a:spcBef>
              <a:buFontTx/>
              <a:buNone/>
            </a:pPr>
            <a:endParaRPr lang="el-GR" altLang="el-GR" sz="2400">
              <a:latin typeface="Calibri" panose="020F0502020204030204" pitchFamily="34" charset="0"/>
            </a:endParaRPr>
          </a:p>
        </p:txBody>
      </p:sp>
      <p:sp>
        <p:nvSpPr>
          <p:cNvPr id="175107" name="Rectangle 2"/>
          <p:cNvSpPr txBox="1">
            <a:spLocks noChangeArrowheads="1"/>
          </p:cNvSpPr>
          <p:nvPr/>
        </p:nvSpPr>
        <p:spPr bwMode="auto">
          <a:xfrm>
            <a:off x="0" y="866775"/>
            <a:ext cx="9144000" cy="550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el-GR" altLang="el-GR" sz="2800" b="1">
                <a:latin typeface="Calibri" panose="020F0502020204030204" pitchFamily="34" charset="0"/>
              </a:rPr>
              <a:t>Αναπαράσταση Ήχου</a:t>
            </a:r>
            <a:r>
              <a:rPr lang="en-US" altLang="el-GR" sz="2800" b="1">
                <a:latin typeface="Calibri" panose="020F0502020204030204" pitchFamily="34" charset="0"/>
              </a:rPr>
              <a:t>:</a:t>
            </a:r>
          </a:p>
          <a:p>
            <a:pPr algn="just" eaLnBrk="1" hangingPunct="1">
              <a:spcBef>
                <a:spcPct val="0"/>
              </a:spcBef>
              <a:buFontTx/>
              <a:buNone/>
            </a:pPr>
            <a:endParaRPr lang="en-US" altLang="el-GR" sz="2800" b="1">
              <a:latin typeface="Calibri" panose="020F0502020204030204" pitchFamily="34" charset="0"/>
            </a:endParaRPr>
          </a:p>
        </p:txBody>
      </p:sp>
      <p:pic>
        <p:nvPicPr>
          <p:cNvPr id="17510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6600" y="1643063"/>
            <a:ext cx="7264400" cy="428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5109" name="Rectangle 1"/>
          <p:cNvSpPr txBox="1">
            <a:spLocks noChangeArrowheads="1"/>
          </p:cNvSpPr>
          <p:nvPr/>
        </p:nvSpPr>
        <p:spPr bwMode="auto">
          <a:xfrm>
            <a:off x="0" y="195263"/>
            <a:ext cx="9144000" cy="78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nchor="ctr"/>
          <a:lstStyle>
            <a:lvl1pPr>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3200">
                <a:solidFill>
                  <a:schemeClr val="tx1"/>
                </a:solidFill>
                <a:latin typeface="Times New Roman" panose="02020603050405020304" pitchFamily="18" charset="0"/>
              </a:defRPr>
            </a:lvl1pPr>
            <a:lvl2pPr marL="742950" indent="-28575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800">
                <a:solidFill>
                  <a:schemeClr val="tx1"/>
                </a:solidFill>
                <a:latin typeface="Times New Roman" panose="02020603050405020304" pitchFamily="18" charset="0"/>
              </a:defRPr>
            </a:lvl2pPr>
            <a:lvl3pPr marL="11430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400">
                <a:solidFill>
                  <a:schemeClr val="tx1"/>
                </a:solidFill>
                <a:latin typeface="Times New Roman" panose="02020603050405020304" pitchFamily="18" charset="0"/>
              </a:defRPr>
            </a:lvl3pPr>
            <a:lvl4pPr marL="16002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4pPr>
            <a:lvl5pPr marL="2057400" indent="-228600">
              <a:spcBef>
                <a:spcPct val="20000"/>
              </a:spcBef>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Times New Roman" panose="02020603050405020304" pitchFamily="18" charset="0"/>
              </a:defRPr>
            </a:lvl9pPr>
          </a:lstStyle>
          <a:p>
            <a:pPr algn="ctr" eaLnBrk="1" hangingPunct="1">
              <a:spcBef>
                <a:spcPct val="0"/>
              </a:spcBef>
              <a:buFontTx/>
              <a:buNone/>
            </a:pPr>
            <a:r>
              <a:rPr lang="el-GR" altLang="el-GR" sz="3000" b="1">
                <a:latin typeface="Calibri" panose="020F0502020204030204" pitchFamily="34" charset="0"/>
              </a:rPr>
              <a:t>Αναπαράσταση της πληροφορίας στον Η/Υ</a:t>
            </a: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4"/>
          <p:cNvSpPr>
            <a:spLocks noChangeArrowheads="1"/>
          </p:cNvSpPr>
          <p:nvPr/>
        </p:nvSpPr>
        <p:spPr bwMode="auto">
          <a:xfrm>
            <a:off x="457200" y="1295400"/>
            <a:ext cx="8305800" cy="494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eaLnBrk="1" hangingPunct="1">
              <a:buSzPct val="105000"/>
              <a:buFontTx/>
              <a:buNone/>
            </a:pPr>
            <a:r>
              <a:rPr lang="el-GR" altLang="el-GR" sz="2400" b="1"/>
              <a:t>Αριθμητική Πεπερασμένης Ακρίβειας</a:t>
            </a:r>
            <a:r>
              <a:rPr lang="el-GR" altLang="el-GR" sz="2400"/>
              <a:t>: Καθώς η ποσότητα της διαθέσιμης μνήμης για την αποθήκευση ενός αριθμού είναι καθορισμένη, οι αριθμοί που μπορούν να χρησιμοποιηθούν μπορούν να αναπαρασταθούν με έναν καθορισμένο αριθμό ψηφίων.</a:t>
            </a:r>
          </a:p>
          <a:p>
            <a:pPr algn="just" eaLnBrk="1" hangingPunct="1">
              <a:buSzPct val="105000"/>
              <a:buFontTx/>
              <a:buNone/>
            </a:pPr>
            <a:r>
              <a:rPr lang="el-GR" altLang="el-GR" sz="2400"/>
              <a:t>Έστω ότι για την αναπαράσταση θετικών ακεραίων διατίθενται </a:t>
            </a:r>
            <a:r>
              <a:rPr lang="el-GR" altLang="el-GR" sz="2400" b="1"/>
              <a:t>μόνο τρία ψηφία</a:t>
            </a:r>
            <a:r>
              <a:rPr lang="el-GR" altLang="el-GR" sz="2400"/>
              <a:t>. Με αυτό τον περιορισμό δεν μπορούμε να εκφράσουμε:</a:t>
            </a:r>
          </a:p>
          <a:p>
            <a:pPr algn="just" eaLnBrk="1" hangingPunct="1">
              <a:buSzPct val="105000"/>
            </a:pPr>
            <a:r>
              <a:rPr lang="el-GR" altLang="el-GR" sz="2400"/>
              <a:t> Αριθμούς μεγαλύτερους από 999</a:t>
            </a:r>
          </a:p>
          <a:p>
            <a:pPr algn="just" eaLnBrk="1" hangingPunct="1">
              <a:buSzPct val="105000"/>
            </a:pPr>
            <a:r>
              <a:rPr lang="el-GR" altLang="el-GR" sz="2400"/>
              <a:t> Αρνητικούς αριθμούς</a:t>
            </a:r>
          </a:p>
          <a:p>
            <a:pPr algn="just" eaLnBrk="1" hangingPunct="1">
              <a:buSzPct val="105000"/>
            </a:pPr>
            <a:r>
              <a:rPr lang="el-GR" altLang="el-GR" sz="2400"/>
              <a:t> Κλάσματα</a:t>
            </a:r>
          </a:p>
          <a:p>
            <a:pPr algn="just" eaLnBrk="1" hangingPunct="1">
              <a:buSzPct val="105000"/>
            </a:pPr>
            <a:r>
              <a:rPr lang="el-GR" altLang="el-GR" sz="2400"/>
              <a:t> Μιγαδικούς αριθμούς</a:t>
            </a:r>
          </a:p>
        </p:txBody>
      </p:sp>
      <p:sp>
        <p:nvSpPr>
          <p:cNvPr id="177155" name="Rectangle 5"/>
          <p:cNvSpPr>
            <a:spLocks noGrp="1" noChangeArrowheads="1"/>
          </p:cNvSpPr>
          <p:nvPr>
            <p:ph type="title" idx="4294967295"/>
          </p:nvPr>
        </p:nvSpPr>
        <p:spPr>
          <a:xfrm>
            <a:off x="457200" y="0"/>
            <a:ext cx="8229600" cy="1143000"/>
          </a:xfrm>
        </p:spPr>
        <p:txBody>
          <a:bodyPr/>
          <a:lstStyle/>
          <a:p>
            <a:pPr eaLnBrk="1" hangingPunct="1"/>
            <a:r>
              <a:rPr lang="el-GR" altLang="el-GR" sz="3800" b="1" smtClean="0">
                <a:solidFill>
                  <a:schemeClr val="tx1"/>
                </a:solidFill>
              </a:rPr>
              <a:t>Αριθμητική Υπολογιστών</a:t>
            </a: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4"/>
          <p:cNvSpPr>
            <a:spLocks noChangeArrowheads="1"/>
          </p:cNvSpPr>
          <p:nvPr/>
        </p:nvSpPr>
        <p:spPr bwMode="auto">
          <a:xfrm>
            <a:off x="457200" y="1196975"/>
            <a:ext cx="8305800" cy="522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eaLnBrk="1" hangingPunct="1">
              <a:buSzPct val="105000"/>
              <a:buFontTx/>
              <a:buNone/>
            </a:pPr>
            <a:r>
              <a:rPr lang="el-GR" altLang="el-GR" sz="2400" b="1"/>
              <a:t>Οι αριθμοί πεπερασμένης ακρίβειας δεν είναι κλειστοί ως προς καμία από τις τέσσερις βασικές πράξεις :</a:t>
            </a:r>
          </a:p>
          <a:p>
            <a:pPr algn="just" eaLnBrk="1" hangingPunct="1">
              <a:buSzPct val="105000"/>
              <a:buFontTx/>
              <a:buNone/>
            </a:pPr>
            <a:r>
              <a:rPr lang="el-GR" altLang="el-GR" sz="2400"/>
              <a:t>600 + 600 = 1200 	</a:t>
            </a:r>
            <a:r>
              <a:rPr lang="en-US" altLang="el-GR" sz="2400"/>
              <a:t>(</a:t>
            </a:r>
            <a:r>
              <a:rPr lang="el-GR" altLang="el-GR" sz="2400"/>
              <a:t>πολύ μεγάλος</a:t>
            </a:r>
            <a:r>
              <a:rPr lang="en-US" altLang="el-GR" sz="2400"/>
              <a:t>)</a:t>
            </a:r>
          </a:p>
          <a:p>
            <a:pPr algn="just" eaLnBrk="1" hangingPunct="1">
              <a:buSzPct val="105000"/>
              <a:buFontTx/>
              <a:buNone/>
            </a:pPr>
            <a:r>
              <a:rPr lang="en-US" altLang="el-GR" sz="2400"/>
              <a:t>003 – 005 = - 2</a:t>
            </a:r>
            <a:r>
              <a:rPr lang="el-GR" altLang="el-GR" sz="2400"/>
              <a:t>	(αρνητικός)</a:t>
            </a:r>
            <a:endParaRPr lang="en-US" altLang="el-GR" sz="2400"/>
          </a:p>
          <a:p>
            <a:pPr algn="just" eaLnBrk="1" hangingPunct="1">
              <a:buSzPct val="105000"/>
              <a:buFontTx/>
              <a:buNone/>
            </a:pPr>
            <a:r>
              <a:rPr lang="en-US" altLang="el-GR" sz="2400"/>
              <a:t>050 x 050 = 2500</a:t>
            </a:r>
            <a:r>
              <a:rPr lang="el-GR" altLang="el-GR" sz="2400"/>
              <a:t>	(πολύ μεγάλος)</a:t>
            </a:r>
            <a:endParaRPr lang="en-US" altLang="el-GR" sz="2400"/>
          </a:p>
          <a:p>
            <a:pPr algn="just" eaLnBrk="1" hangingPunct="1">
              <a:buSzPct val="105000"/>
              <a:buFontTx/>
              <a:buNone/>
            </a:pPr>
            <a:r>
              <a:rPr lang="en-US" altLang="el-GR" sz="2400"/>
              <a:t>007 / 002 = 3.5</a:t>
            </a:r>
            <a:r>
              <a:rPr lang="el-GR" altLang="el-GR" sz="2400"/>
              <a:t>	(όχι ακέραιος)</a:t>
            </a:r>
            <a:endParaRPr lang="en-US" altLang="el-GR" sz="2400"/>
          </a:p>
          <a:p>
            <a:pPr algn="just" eaLnBrk="1" hangingPunct="1">
              <a:buSzPct val="105000"/>
              <a:buFontTx/>
              <a:buNone/>
            </a:pPr>
            <a:r>
              <a:rPr lang="el-GR" altLang="el-GR" sz="2400"/>
              <a:t>Σε ορισμένες περιπτώσεις έχουμε </a:t>
            </a:r>
            <a:r>
              <a:rPr lang="el-GR" altLang="el-GR" sz="2400" b="1"/>
              <a:t>σφάλμα υπερχείλισης (</a:t>
            </a:r>
            <a:r>
              <a:rPr lang="en-US" altLang="el-GR" sz="2400" b="1"/>
              <a:t>overflow)</a:t>
            </a:r>
            <a:r>
              <a:rPr lang="el-GR" altLang="el-GR" sz="2400"/>
              <a:t>, δηλαδή το αποτέλεσμα είναι μεγαλύτερο από τον μεγαλύτερο αριθμό του συνόλου, είτε </a:t>
            </a:r>
            <a:r>
              <a:rPr lang="el-GR" altLang="el-GR" sz="2400" b="1"/>
              <a:t>σφάλμα ανεπάρκειας </a:t>
            </a:r>
            <a:r>
              <a:rPr lang="en-US" altLang="el-GR" sz="2400" b="1"/>
              <a:t>(underflow)</a:t>
            </a:r>
            <a:r>
              <a:rPr lang="el-GR" altLang="el-GR" sz="2400"/>
              <a:t>, όταν το αποτέλεσμα είναι μικρότερο από τον μικρότερο αριθμό του συνόλου.</a:t>
            </a:r>
          </a:p>
          <a:p>
            <a:pPr algn="just" eaLnBrk="1" hangingPunct="1">
              <a:buSzPct val="105000"/>
              <a:buFontTx/>
              <a:buNone/>
            </a:pPr>
            <a:r>
              <a:rPr lang="el-GR" altLang="el-GR" sz="2400"/>
              <a:t>Σε άλλες περιπτώσεις το αποτέλεσμα δεν ανήκει στο σύνολο.</a:t>
            </a:r>
          </a:p>
        </p:txBody>
      </p:sp>
      <p:sp>
        <p:nvSpPr>
          <p:cNvPr id="178179" name="Rectangle 5"/>
          <p:cNvSpPr>
            <a:spLocks noGrp="1" noChangeArrowheads="1"/>
          </p:cNvSpPr>
          <p:nvPr>
            <p:ph type="title" idx="4294967295"/>
          </p:nvPr>
        </p:nvSpPr>
        <p:spPr>
          <a:xfrm>
            <a:off x="457200" y="0"/>
            <a:ext cx="8229600" cy="1143000"/>
          </a:xfrm>
        </p:spPr>
        <p:txBody>
          <a:bodyPr/>
          <a:lstStyle/>
          <a:p>
            <a:pPr algn="l" eaLnBrk="1" hangingPunct="1"/>
            <a:r>
              <a:rPr lang="el-GR" altLang="el-GR" sz="3800" b="1" smtClean="0">
                <a:solidFill>
                  <a:schemeClr val="tx1"/>
                </a:solidFill>
              </a:rPr>
              <a:t>Πεπερασμένη ακρίβεια</a:t>
            </a: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3"/>
          <p:cNvSpPr>
            <a:spLocks noChangeArrowheads="1"/>
          </p:cNvSpPr>
          <p:nvPr/>
        </p:nvSpPr>
        <p:spPr bwMode="auto">
          <a:xfrm>
            <a:off x="457200" y="1295400"/>
            <a:ext cx="8305800" cy="472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eaLnBrk="1" hangingPunct="1">
              <a:buSzPct val="105000"/>
              <a:buFontTx/>
              <a:buNone/>
            </a:pPr>
            <a:r>
              <a:rPr lang="el-GR" altLang="el-GR" sz="2400"/>
              <a:t>Ο γενικός κανόνας παράστασης σε ένα αριθμητικό σύστημα έχει ως εξής: Ο αριθμός:</a:t>
            </a:r>
          </a:p>
          <a:p>
            <a:pPr algn="ctr" eaLnBrk="1" hangingPunct="1">
              <a:buSzPct val="105000"/>
              <a:buFontTx/>
              <a:buNone/>
            </a:pPr>
            <a:r>
              <a:rPr lang="el-GR" altLang="el-GR" sz="2400" b="1"/>
              <a:t>α</a:t>
            </a:r>
            <a:r>
              <a:rPr lang="en-US" altLang="el-GR" sz="2400" b="1" baseline="-25000"/>
              <a:t>n-1</a:t>
            </a:r>
            <a:r>
              <a:rPr lang="en-US" altLang="el-GR" sz="2400" b="1"/>
              <a:t>r</a:t>
            </a:r>
            <a:r>
              <a:rPr lang="en-US" altLang="el-GR" sz="2400" b="1" baseline="30000"/>
              <a:t>n-1</a:t>
            </a:r>
            <a:r>
              <a:rPr lang="en-US" altLang="el-GR" sz="2400" b="1"/>
              <a:t> + </a:t>
            </a:r>
            <a:r>
              <a:rPr lang="el-GR" altLang="el-GR" sz="2400" b="1"/>
              <a:t>α</a:t>
            </a:r>
            <a:r>
              <a:rPr lang="en-US" altLang="el-GR" sz="2400" b="1" baseline="-25000"/>
              <a:t>n-2</a:t>
            </a:r>
            <a:r>
              <a:rPr lang="en-US" altLang="el-GR" sz="2400" b="1"/>
              <a:t>r</a:t>
            </a:r>
            <a:r>
              <a:rPr lang="en-US" altLang="el-GR" sz="2400" b="1" baseline="30000"/>
              <a:t>n-2</a:t>
            </a:r>
            <a:r>
              <a:rPr lang="en-US" altLang="el-GR" sz="2400" b="1"/>
              <a:t> + … + </a:t>
            </a:r>
            <a:r>
              <a:rPr lang="el-GR" altLang="el-GR" sz="2400" b="1"/>
              <a:t>α</a:t>
            </a:r>
            <a:r>
              <a:rPr lang="en-US" altLang="el-GR" sz="2400" b="1" baseline="-25000"/>
              <a:t>1</a:t>
            </a:r>
            <a:r>
              <a:rPr lang="en-US" altLang="el-GR" sz="2400" b="1"/>
              <a:t>r</a:t>
            </a:r>
            <a:r>
              <a:rPr lang="en-US" altLang="el-GR" sz="2400" b="1" baseline="30000"/>
              <a:t>1</a:t>
            </a:r>
            <a:r>
              <a:rPr lang="en-US" altLang="el-GR" sz="2400" b="1"/>
              <a:t> + </a:t>
            </a:r>
            <a:r>
              <a:rPr lang="el-GR" altLang="el-GR" sz="2400" b="1"/>
              <a:t>α</a:t>
            </a:r>
            <a:r>
              <a:rPr lang="en-US" altLang="el-GR" sz="2400" b="1" baseline="-25000"/>
              <a:t>0</a:t>
            </a:r>
            <a:r>
              <a:rPr lang="en-US" altLang="el-GR" sz="2400" b="1"/>
              <a:t>r</a:t>
            </a:r>
            <a:r>
              <a:rPr lang="en-US" altLang="el-GR" sz="2400" b="1" baseline="30000"/>
              <a:t>0</a:t>
            </a:r>
            <a:r>
              <a:rPr lang="en-US" altLang="el-GR" sz="2400" b="1"/>
              <a:t> + </a:t>
            </a:r>
            <a:r>
              <a:rPr lang="el-GR" altLang="el-GR" sz="2400" b="1"/>
              <a:t>α</a:t>
            </a:r>
            <a:r>
              <a:rPr lang="en-US" altLang="el-GR" sz="2400" b="1" baseline="-25000"/>
              <a:t>-1</a:t>
            </a:r>
            <a:r>
              <a:rPr lang="en-US" altLang="el-GR" sz="2400" b="1"/>
              <a:t>r</a:t>
            </a:r>
            <a:r>
              <a:rPr lang="en-US" altLang="el-GR" sz="2400" b="1" baseline="30000"/>
              <a:t>-1</a:t>
            </a:r>
            <a:r>
              <a:rPr lang="en-US" altLang="el-GR" sz="2400" b="1"/>
              <a:t> + … + </a:t>
            </a:r>
            <a:r>
              <a:rPr lang="el-GR" altLang="el-GR" sz="2400" b="1"/>
              <a:t>α</a:t>
            </a:r>
            <a:r>
              <a:rPr lang="en-US" altLang="el-GR" sz="2400" b="1" baseline="-25000"/>
              <a:t>-m</a:t>
            </a:r>
            <a:r>
              <a:rPr lang="en-US" altLang="el-GR" sz="2400" b="1"/>
              <a:t>r</a:t>
            </a:r>
            <a:r>
              <a:rPr lang="en-US" altLang="el-GR" sz="2400" b="1" baseline="30000"/>
              <a:t>-m</a:t>
            </a:r>
          </a:p>
          <a:p>
            <a:pPr algn="just" eaLnBrk="1" hangingPunct="1">
              <a:buSzPct val="105000"/>
              <a:buFontTx/>
              <a:buNone/>
            </a:pPr>
            <a:r>
              <a:rPr lang="el-GR" altLang="el-GR" sz="2400"/>
              <a:t>συμβολίζεται ως:	α</a:t>
            </a:r>
            <a:r>
              <a:rPr lang="en-US" altLang="el-GR" sz="2400" baseline="-25000"/>
              <a:t>n-1</a:t>
            </a:r>
            <a:r>
              <a:rPr lang="en-US" altLang="el-GR" sz="2400"/>
              <a:t> </a:t>
            </a:r>
            <a:r>
              <a:rPr lang="el-GR" altLang="el-GR" sz="2400"/>
              <a:t>α</a:t>
            </a:r>
            <a:r>
              <a:rPr lang="en-US" altLang="el-GR" sz="2400" baseline="-25000"/>
              <a:t>n-2</a:t>
            </a:r>
            <a:r>
              <a:rPr lang="en-US" altLang="el-GR" sz="2400"/>
              <a:t> … </a:t>
            </a:r>
            <a:r>
              <a:rPr lang="el-GR" altLang="el-GR" sz="2400"/>
              <a:t>α</a:t>
            </a:r>
            <a:r>
              <a:rPr lang="en-US" altLang="el-GR" sz="2400" baseline="-25000"/>
              <a:t>1</a:t>
            </a:r>
            <a:r>
              <a:rPr lang="en-US" altLang="el-GR" sz="2400"/>
              <a:t> </a:t>
            </a:r>
            <a:r>
              <a:rPr lang="el-GR" altLang="el-GR" sz="2400"/>
              <a:t>α</a:t>
            </a:r>
            <a:r>
              <a:rPr lang="en-US" altLang="el-GR" sz="2400" baseline="-25000"/>
              <a:t>0</a:t>
            </a:r>
            <a:r>
              <a:rPr lang="el-GR" altLang="el-GR" sz="2400"/>
              <a:t> α</a:t>
            </a:r>
            <a:r>
              <a:rPr lang="en-US" altLang="el-GR" sz="2400" baseline="-25000"/>
              <a:t>-1</a:t>
            </a:r>
            <a:r>
              <a:rPr lang="el-GR" altLang="el-GR" sz="2400"/>
              <a:t>…α</a:t>
            </a:r>
            <a:r>
              <a:rPr lang="en-US" altLang="el-GR" sz="2400" baseline="-25000"/>
              <a:t>-m</a:t>
            </a:r>
            <a:endParaRPr lang="el-GR" altLang="el-GR" sz="2400"/>
          </a:p>
          <a:p>
            <a:pPr algn="just" eaLnBrk="1" hangingPunct="1">
              <a:buSzPct val="105000"/>
              <a:buFontTx/>
              <a:buNone/>
            </a:pPr>
            <a:r>
              <a:rPr lang="el-GR" altLang="el-GR" sz="2400"/>
              <a:t>Ως </a:t>
            </a:r>
            <a:r>
              <a:rPr lang="el-GR" altLang="el-GR" sz="2400" b="1"/>
              <a:t>βάση ή ρίζα ενός αριθμητικού συστήματος ορίζεται το πλήθος των διαφορετικών ψηφίων που χρησιμοποιούνται για την παράσταση των αριθμών</a:t>
            </a:r>
          </a:p>
          <a:p>
            <a:pPr algn="just" eaLnBrk="1" hangingPunct="1">
              <a:buSzPct val="105000"/>
            </a:pPr>
            <a:r>
              <a:rPr lang="el-GR" altLang="el-GR" sz="2400"/>
              <a:t> </a:t>
            </a:r>
            <a:r>
              <a:rPr lang="el-GR" altLang="el-GR" sz="2400" b="1"/>
              <a:t>Δεκαδικό</a:t>
            </a:r>
            <a:r>
              <a:rPr lang="el-GR" altLang="el-GR" sz="2400"/>
              <a:t>: 0 1 2 3 4 5 6 7 8 9</a:t>
            </a:r>
          </a:p>
          <a:p>
            <a:pPr algn="just" eaLnBrk="1" hangingPunct="1">
              <a:buSzPct val="105000"/>
            </a:pPr>
            <a:r>
              <a:rPr lang="el-GR" altLang="el-GR" sz="2400"/>
              <a:t> </a:t>
            </a:r>
            <a:r>
              <a:rPr lang="el-GR" altLang="el-GR" sz="2400" b="1"/>
              <a:t>Δυαδικό</a:t>
            </a:r>
            <a:r>
              <a:rPr lang="el-GR" altLang="el-GR" sz="2400"/>
              <a:t>: 0 1</a:t>
            </a:r>
          </a:p>
          <a:p>
            <a:pPr algn="just" eaLnBrk="1" hangingPunct="1">
              <a:buSzPct val="105000"/>
            </a:pPr>
            <a:r>
              <a:rPr lang="el-GR" altLang="el-GR" sz="2400"/>
              <a:t> </a:t>
            </a:r>
            <a:r>
              <a:rPr lang="el-GR" altLang="el-GR" sz="2400" b="1"/>
              <a:t>Οκταδικό</a:t>
            </a:r>
            <a:r>
              <a:rPr lang="el-GR" altLang="el-GR" sz="2400"/>
              <a:t> : 0 1 2 3 4 5 6 7</a:t>
            </a:r>
          </a:p>
          <a:p>
            <a:pPr algn="just" eaLnBrk="1" hangingPunct="1">
              <a:buSzPct val="105000"/>
            </a:pPr>
            <a:r>
              <a:rPr lang="el-GR" altLang="el-GR" sz="2400"/>
              <a:t> </a:t>
            </a:r>
            <a:r>
              <a:rPr lang="el-GR" altLang="el-GR" sz="2400" b="1"/>
              <a:t>Δεκαεξαδικό</a:t>
            </a:r>
            <a:r>
              <a:rPr lang="el-GR" altLang="el-GR" sz="2400"/>
              <a:t> : 0 1 2 3 4 5 6 7 8 9 Α Β </a:t>
            </a:r>
            <a:r>
              <a:rPr lang="en-US" altLang="el-GR" sz="2400"/>
              <a:t>C D E F</a:t>
            </a:r>
            <a:endParaRPr lang="el-GR" altLang="el-GR" sz="2400"/>
          </a:p>
        </p:txBody>
      </p:sp>
      <p:sp>
        <p:nvSpPr>
          <p:cNvPr id="179203" name="Rectangle 4"/>
          <p:cNvSpPr>
            <a:spLocks noGrp="1" noChangeArrowheads="1"/>
          </p:cNvSpPr>
          <p:nvPr>
            <p:ph type="title" idx="4294967295"/>
          </p:nvPr>
        </p:nvSpPr>
        <p:spPr>
          <a:xfrm>
            <a:off x="457200" y="0"/>
            <a:ext cx="8229600" cy="1143000"/>
          </a:xfrm>
        </p:spPr>
        <p:txBody>
          <a:bodyPr/>
          <a:lstStyle/>
          <a:p>
            <a:pPr algn="l" eaLnBrk="1" hangingPunct="1"/>
            <a:r>
              <a:rPr lang="el-GR" altLang="el-GR" sz="3800" b="1" smtClean="0">
                <a:solidFill>
                  <a:schemeClr val="tx1"/>
                </a:solidFill>
              </a:rPr>
              <a:t>Αριθμητικά Συστήματα</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4" name="Picture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92725" y="4044950"/>
            <a:ext cx="3843338" cy="280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475" name="Picture 9"/>
          <p:cNvPicPr>
            <a:picLocks noChangeAspect="1"/>
          </p:cNvPicPr>
          <p:nvPr/>
        </p:nvPicPr>
        <p:blipFill>
          <a:blip r:embed="rId3">
            <a:extLst>
              <a:ext uri="{28A0092B-C50C-407E-A947-70E740481C1C}">
                <a14:useLocalDpi xmlns:a14="http://schemas.microsoft.com/office/drawing/2010/main" val="0"/>
              </a:ext>
            </a:extLst>
          </a:blip>
          <a:srcRect t="47775"/>
          <a:stretch>
            <a:fillRect/>
          </a:stretch>
        </p:blipFill>
        <p:spPr bwMode="auto">
          <a:xfrm>
            <a:off x="6694488" y="0"/>
            <a:ext cx="2449512" cy="187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476" name="Picture 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33400" y="4419600"/>
            <a:ext cx="325755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477" name="Picture 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2225" y="0"/>
            <a:ext cx="36576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478" name="Picture 8"/>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195638" y="2205038"/>
            <a:ext cx="2135187" cy="165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479" name="Picture 9"/>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203575" y="66675"/>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4"/>
          <p:cNvSpPr>
            <a:spLocks noChangeArrowheads="1"/>
          </p:cNvSpPr>
          <p:nvPr/>
        </p:nvSpPr>
        <p:spPr bwMode="auto">
          <a:xfrm>
            <a:off x="457200" y="1295400"/>
            <a:ext cx="83058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eaLnBrk="1" hangingPunct="1">
              <a:buSzPct val="105000"/>
              <a:buFontTx/>
              <a:buNone/>
            </a:pPr>
            <a:r>
              <a:rPr lang="el-GR" altLang="el-GR" sz="2400"/>
              <a:t>Ένας δεκαδικός αριθμός αποτελείται από μία ακολουθία δεκαδικών ψηφίων και ίσως από μία υποδιαστολή. Οποιοσδήποτε αριθμός (ποσότητα) εκφράζεται ως :</a:t>
            </a:r>
          </a:p>
        </p:txBody>
      </p:sp>
      <p:sp>
        <p:nvSpPr>
          <p:cNvPr id="180227" name="Rectangle 5"/>
          <p:cNvSpPr>
            <a:spLocks noGrp="1" noChangeArrowheads="1"/>
          </p:cNvSpPr>
          <p:nvPr>
            <p:ph type="title" idx="4294967295"/>
          </p:nvPr>
        </p:nvSpPr>
        <p:spPr>
          <a:xfrm>
            <a:off x="457200" y="0"/>
            <a:ext cx="8229600" cy="1143000"/>
          </a:xfrm>
        </p:spPr>
        <p:txBody>
          <a:bodyPr/>
          <a:lstStyle/>
          <a:p>
            <a:pPr algn="l" eaLnBrk="1" hangingPunct="1"/>
            <a:r>
              <a:rPr lang="el-GR" altLang="el-GR" sz="3800" b="1" smtClean="0">
                <a:solidFill>
                  <a:schemeClr val="tx1"/>
                </a:solidFill>
              </a:rPr>
              <a:t>Συστήματα</a:t>
            </a:r>
          </a:p>
        </p:txBody>
      </p:sp>
      <p:sp>
        <p:nvSpPr>
          <p:cNvPr id="180228" name="Rectangle 7"/>
          <p:cNvSpPr>
            <a:spLocks noChangeArrowheads="1"/>
          </p:cNvSpPr>
          <p:nvPr/>
        </p:nvSpPr>
        <p:spPr bwMode="auto">
          <a:xfrm>
            <a:off x="381000" y="3717925"/>
            <a:ext cx="8305800" cy="24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eaLnBrk="1" hangingPunct="1">
              <a:buSzPct val="105000"/>
            </a:pPr>
            <a:r>
              <a:rPr lang="el-GR" altLang="el-GR" sz="2400"/>
              <a:t> Π.χ. 3347.4 = 3</a:t>
            </a:r>
            <a:r>
              <a:rPr lang="en-US" altLang="el-GR" sz="2400"/>
              <a:t>x</a:t>
            </a:r>
            <a:r>
              <a:rPr lang="el-GR" altLang="el-GR" sz="2400"/>
              <a:t>10</a:t>
            </a:r>
            <a:r>
              <a:rPr lang="el-GR" altLang="el-GR" sz="2400" baseline="30000"/>
              <a:t>3</a:t>
            </a:r>
            <a:r>
              <a:rPr lang="el-GR" altLang="el-GR" sz="2400"/>
              <a:t> + 3</a:t>
            </a:r>
            <a:r>
              <a:rPr lang="en-US" altLang="el-GR" sz="2400"/>
              <a:t>x</a:t>
            </a:r>
            <a:r>
              <a:rPr lang="el-GR" altLang="el-GR" sz="2400"/>
              <a:t>10</a:t>
            </a:r>
            <a:r>
              <a:rPr lang="el-GR" altLang="el-GR" sz="2400" baseline="30000"/>
              <a:t>2</a:t>
            </a:r>
            <a:r>
              <a:rPr lang="el-GR" altLang="el-GR" sz="2400"/>
              <a:t> + 4</a:t>
            </a:r>
            <a:r>
              <a:rPr lang="en-US" altLang="el-GR" sz="2400"/>
              <a:t>x</a:t>
            </a:r>
            <a:r>
              <a:rPr lang="el-GR" altLang="el-GR" sz="2400"/>
              <a:t>10</a:t>
            </a:r>
            <a:r>
              <a:rPr lang="el-GR" altLang="el-GR" sz="2400" baseline="30000"/>
              <a:t>1</a:t>
            </a:r>
            <a:r>
              <a:rPr lang="el-GR" altLang="el-GR" sz="2400"/>
              <a:t> + 7</a:t>
            </a:r>
            <a:r>
              <a:rPr lang="en-US" altLang="el-GR" sz="2400"/>
              <a:t>x</a:t>
            </a:r>
            <a:r>
              <a:rPr lang="el-GR" altLang="el-GR" sz="2400"/>
              <a:t>10</a:t>
            </a:r>
            <a:r>
              <a:rPr lang="el-GR" altLang="el-GR" sz="2400" baseline="30000"/>
              <a:t>0</a:t>
            </a:r>
            <a:r>
              <a:rPr lang="el-GR" altLang="el-GR" sz="2400"/>
              <a:t> + 4</a:t>
            </a:r>
            <a:r>
              <a:rPr lang="en-US" altLang="el-GR" sz="2400"/>
              <a:t>x</a:t>
            </a:r>
            <a:r>
              <a:rPr lang="el-GR" altLang="el-GR" sz="2400"/>
              <a:t>10</a:t>
            </a:r>
            <a:r>
              <a:rPr lang="el-GR" altLang="el-GR" sz="2400" baseline="30000"/>
              <a:t>-1</a:t>
            </a:r>
            <a:r>
              <a:rPr lang="el-GR" altLang="el-GR" sz="2400"/>
              <a:t> </a:t>
            </a:r>
          </a:p>
          <a:p>
            <a:pPr algn="just" eaLnBrk="1" hangingPunct="1">
              <a:buSzPct val="105000"/>
            </a:pPr>
            <a:r>
              <a:rPr lang="el-GR" altLang="el-GR" sz="2400"/>
              <a:t> Το σύστημα αυτό ονομάζεται δεκαδικό, λόγω του ότι ως εκθετική βάση έχει επιλεγεί το 10.</a:t>
            </a:r>
          </a:p>
          <a:p>
            <a:pPr algn="just" eaLnBrk="1" hangingPunct="1">
              <a:buSzPct val="105000"/>
              <a:buFontTx/>
              <a:buNone/>
            </a:pPr>
            <a:endParaRPr lang="el-GR" altLang="el-GR" sz="2400"/>
          </a:p>
        </p:txBody>
      </p:sp>
      <p:graphicFrame>
        <p:nvGraphicFramePr>
          <p:cNvPr id="180229" name="Object 8"/>
          <p:cNvGraphicFramePr>
            <a:graphicFrameLocks noChangeAspect="1"/>
          </p:cNvGraphicFramePr>
          <p:nvPr/>
        </p:nvGraphicFramePr>
        <p:xfrm>
          <a:off x="1379538" y="2492375"/>
          <a:ext cx="1631950" cy="800100"/>
        </p:xfrm>
        <a:graphic>
          <a:graphicData uri="http://schemas.openxmlformats.org/presentationml/2006/ole">
            <mc:AlternateContent xmlns:mc="http://schemas.openxmlformats.org/markup-compatibility/2006">
              <mc:Choice xmlns:v="urn:schemas-microsoft-com:vml" Requires="v">
                <p:oleObj spid="_x0000_s180260" name="Εξίσωση" r:id="rId3" imgW="876300" imgH="431800" progId="Equation.3">
                  <p:embed/>
                </p:oleObj>
              </mc:Choice>
              <mc:Fallback>
                <p:oleObj name="Εξίσωση" r:id="rId3" imgW="876300" imgH="431800" progId="Equation.3">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9538" y="2492375"/>
                        <a:ext cx="163195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0230" name="Rectangle 9"/>
          <p:cNvSpPr>
            <a:spLocks noChangeArrowheads="1"/>
          </p:cNvSpPr>
          <p:nvPr/>
        </p:nvSpPr>
        <p:spPr bwMode="auto">
          <a:xfrm>
            <a:off x="3492500" y="2565400"/>
            <a:ext cx="474503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0"/>
              </a:spcBef>
              <a:buFontTx/>
              <a:buNone/>
            </a:pPr>
            <a:r>
              <a:rPr lang="el-GR" altLang="el-GR" sz="1800"/>
              <a:t>όπου: </a:t>
            </a:r>
            <a:r>
              <a:rPr lang="en-US" altLang="el-GR" sz="1800"/>
              <a:t>b</a:t>
            </a:r>
            <a:r>
              <a:rPr lang="el-GR" altLang="el-GR" sz="1800"/>
              <a:t> είναι η βάση του συστήματος (</a:t>
            </a:r>
            <a:r>
              <a:rPr lang="en-US" altLang="el-GR" sz="1800"/>
              <a:t>b</a:t>
            </a:r>
            <a:r>
              <a:rPr lang="el-GR" altLang="el-GR" sz="1800">
                <a:sym typeface="Symbol" panose="05050102010706020507" pitchFamily="18" charset="2"/>
              </a:rPr>
              <a:t></a:t>
            </a:r>
            <a:r>
              <a:rPr lang="el-GR" altLang="el-GR" sz="1800"/>
              <a:t>2) και</a:t>
            </a:r>
            <a:endParaRPr lang="el-GR" altLang="el-GR" sz="1800">
              <a:sym typeface="Symbol" panose="05050102010706020507" pitchFamily="18" charset="2"/>
            </a:endParaRPr>
          </a:p>
          <a:p>
            <a:pPr algn="ctr">
              <a:spcBef>
                <a:spcPct val="0"/>
              </a:spcBef>
              <a:buFontTx/>
              <a:buNone/>
            </a:pPr>
            <a:r>
              <a:rPr lang="en-US" altLang="el-GR" sz="1800">
                <a:sym typeface="Symbol" panose="05050102010706020507" pitchFamily="18" charset="2"/>
              </a:rPr>
              <a:t>a</a:t>
            </a:r>
            <a:r>
              <a:rPr lang="en-US" altLang="el-GR" sz="1800" baseline="-4000">
                <a:sym typeface="Symbol" panose="05050102010706020507" pitchFamily="18" charset="2"/>
              </a:rPr>
              <a:t>i</a:t>
            </a:r>
            <a:r>
              <a:rPr lang="el-GR" altLang="el-GR" sz="1800">
                <a:sym typeface="Symbol" panose="05050102010706020507" pitchFamily="18" charset="2"/>
              </a:rPr>
              <a:t> τα ψηφία του αριθμού αυτού με τιμές 0 έως </a:t>
            </a:r>
            <a:r>
              <a:rPr lang="en-US" altLang="el-GR" sz="1800">
                <a:sym typeface="Symbol" panose="05050102010706020507" pitchFamily="18" charset="2"/>
              </a:rPr>
              <a:t>b</a:t>
            </a:r>
            <a:r>
              <a:rPr lang="el-GR" altLang="el-GR" sz="1800">
                <a:sym typeface="Symbol" panose="05050102010706020507" pitchFamily="18" charset="2"/>
              </a:rPr>
              <a:t>-1</a:t>
            </a: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3"/>
          <p:cNvSpPr>
            <a:spLocks noGrp="1" noChangeArrowheads="1"/>
          </p:cNvSpPr>
          <p:nvPr>
            <p:ph type="body" idx="1"/>
          </p:nvPr>
        </p:nvSpPr>
        <p:spPr>
          <a:xfrm>
            <a:off x="539750" y="1555750"/>
            <a:ext cx="8064500" cy="3673475"/>
          </a:xfrm>
        </p:spPr>
        <p:txBody>
          <a:bodyPr/>
          <a:lstStyle/>
          <a:p>
            <a:pPr marL="355600" indent="-355600" eaLnBrk="1" hangingPunct="1">
              <a:lnSpc>
                <a:spcPct val="80000"/>
              </a:lnSpc>
              <a:buFontTx/>
              <a:buNone/>
            </a:pPr>
            <a:r>
              <a:rPr lang="el-GR" altLang="el-GR" sz="2400" b="1" smtClean="0"/>
              <a:t>Δεκαδικό σύστημα αρίθμησης</a:t>
            </a:r>
          </a:p>
          <a:p>
            <a:pPr marL="355600" indent="-355600" eaLnBrk="1" hangingPunct="1">
              <a:lnSpc>
                <a:spcPct val="80000"/>
              </a:lnSpc>
              <a:buFontTx/>
              <a:buNone/>
            </a:pPr>
            <a:r>
              <a:rPr lang="el-GR" altLang="el-GR" sz="2400" b="1" smtClean="0"/>
              <a:t>Βάση 10</a:t>
            </a:r>
            <a:r>
              <a:rPr lang="el-GR" altLang="el-GR" sz="2400" smtClean="0"/>
              <a:t>, ψηφία 0, 1, 2, 3, 4, 5, 6, 7, 8, 9</a:t>
            </a:r>
          </a:p>
          <a:p>
            <a:pPr marL="355600" indent="-355600" eaLnBrk="1" hangingPunct="1">
              <a:lnSpc>
                <a:spcPct val="80000"/>
              </a:lnSpc>
              <a:spcBef>
                <a:spcPct val="40000"/>
              </a:spcBef>
              <a:buFontTx/>
              <a:buNone/>
            </a:pPr>
            <a:endParaRPr lang="el-GR" altLang="el-GR" sz="1000" b="1" smtClean="0"/>
          </a:p>
          <a:p>
            <a:pPr marL="355600" indent="-355600" eaLnBrk="1" hangingPunct="1">
              <a:lnSpc>
                <a:spcPct val="80000"/>
              </a:lnSpc>
              <a:spcBef>
                <a:spcPct val="40000"/>
              </a:spcBef>
              <a:buFontTx/>
              <a:buNone/>
            </a:pPr>
            <a:r>
              <a:rPr lang="el-GR" altLang="el-GR" sz="2400" b="1" smtClean="0"/>
              <a:t>Δυαδικό σύστημα αρίθμησης</a:t>
            </a:r>
          </a:p>
          <a:p>
            <a:pPr marL="355600" indent="-355600" eaLnBrk="1" hangingPunct="1">
              <a:lnSpc>
                <a:spcPct val="80000"/>
              </a:lnSpc>
              <a:buFontTx/>
              <a:buNone/>
            </a:pPr>
            <a:r>
              <a:rPr lang="el-GR" altLang="el-GR" sz="2400" b="1" smtClean="0"/>
              <a:t>Βάση 2</a:t>
            </a:r>
            <a:r>
              <a:rPr lang="el-GR" altLang="el-GR" sz="2400" smtClean="0"/>
              <a:t>, ψηφία 0, 1</a:t>
            </a:r>
          </a:p>
          <a:p>
            <a:pPr marL="355600" indent="-355600" eaLnBrk="1" hangingPunct="1">
              <a:lnSpc>
                <a:spcPct val="80000"/>
              </a:lnSpc>
              <a:spcBef>
                <a:spcPct val="40000"/>
              </a:spcBef>
              <a:buFontTx/>
              <a:buNone/>
            </a:pPr>
            <a:endParaRPr lang="el-GR" altLang="el-GR" sz="1000" b="1" smtClean="0"/>
          </a:p>
          <a:p>
            <a:pPr marL="355600" indent="-355600" eaLnBrk="1" hangingPunct="1">
              <a:lnSpc>
                <a:spcPct val="80000"/>
              </a:lnSpc>
              <a:spcBef>
                <a:spcPct val="40000"/>
              </a:spcBef>
              <a:buFontTx/>
              <a:buNone/>
            </a:pPr>
            <a:r>
              <a:rPr lang="el-GR" altLang="el-GR" sz="2400" b="1" smtClean="0"/>
              <a:t>Οκταδικό σύστημα αρίθμησης</a:t>
            </a:r>
          </a:p>
          <a:p>
            <a:pPr marL="355600" indent="-355600" eaLnBrk="1" hangingPunct="1">
              <a:lnSpc>
                <a:spcPct val="80000"/>
              </a:lnSpc>
              <a:buFontTx/>
              <a:buNone/>
            </a:pPr>
            <a:r>
              <a:rPr lang="el-GR" altLang="el-GR" sz="2400" b="1" smtClean="0"/>
              <a:t>Βάση 8</a:t>
            </a:r>
            <a:r>
              <a:rPr lang="el-GR" altLang="el-GR" sz="2400" smtClean="0"/>
              <a:t>, ψηφία 0, 1, 2, 3, 4, 5, 6, 7</a:t>
            </a:r>
          </a:p>
          <a:p>
            <a:pPr marL="355600" indent="-355600" eaLnBrk="1" hangingPunct="1">
              <a:lnSpc>
                <a:spcPct val="80000"/>
              </a:lnSpc>
              <a:spcBef>
                <a:spcPct val="40000"/>
              </a:spcBef>
              <a:buFontTx/>
              <a:buNone/>
            </a:pPr>
            <a:endParaRPr lang="el-GR" altLang="el-GR" sz="1000" b="1" smtClean="0"/>
          </a:p>
          <a:p>
            <a:pPr marL="355600" indent="-355600" eaLnBrk="1" hangingPunct="1">
              <a:lnSpc>
                <a:spcPct val="80000"/>
              </a:lnSpc>
              <a:spcBef>
                <a:spcPct val="40000"/>
              </a:spcBef>
              <a:buFontTx/>
              <a:buNone/>
            </a:pPr>
            <a:r>
              <a:rPr lang="el-GR" altLang="el-GR" sz="2400" b="1" smtClean="0"/>
              <a:t>Δεκαεξαδικό σύστημα αρίθμησης</a:t>
            </a:r>
          </a:p>
          <a:p>
            <a:pPr marL="355600" indent="-355600" eaLnBrk="1" hangingPunct="1">
              <a:lnSpc>
                <a:spcPct val="80000"/>
              </a:lnSpc>
              <a:buFontTx/>
              <a:buNone/>
            </a:pPr>
            <a:r>
              <a:rPr lang="el-GR" altLang="el-GR" sz="2400" b="1" smtClean="0"/>
              <a:t>Βάση 16</a:t>
            </a:r>
            <a:r>
              <a:rPr lang="el-GR" altLang="el-GR" sz="2400" smtClean="0"/>
              <a:t>, ψηφία 0, 1, 2, 3, 4, 5, 6, 7, 8, 9, </a:t>
            </a:r>
            <a:r>
              <a:rPr lang="en-US" altLang="el-GR" sz="2400" smtClean="0"/>
              <a:t>A</a:t>
            </a:r>
            <a:r>
              <a:rPr lang="el-GR" altLang="el-GR" sz="2400" smtClean="0"/>
              <a:t>, </a:t>
            </a:r>
            <a:r>
              <a:rPr lang="en-US" altLang="el-GR" sz="2400" smtClean="0"/>
              <a:t>B</a:t>
            </a:r>
            <a:r>
              <a:rPr lang="el-GR" altLang="el-GR" sz="2400" smtClean="0"/>
              <a:t>, </a:t>
            </a:r>
            <a:r>
              <a:rPr lang="en-US" altLang="el-GR" sz="2400" smtClean="0"/>
              <a:t>C</a:t>
            </a:r>
            <a:r>
              <a:rPr lang="el-GR" altLang="el-GR" sz="2400" smtClean="0"/>
              <a:t>, </a:t>
            </a:r>
            <a:r>
              <a:rPr lang="en-US" altLang="el-GR" sz="2400" smtClean="0"/>
              <a:t>D</a:t>
            </a:r>
            <a:r>
              <a:rPr lang="el-GR" altLang="el-GR" sz="2400" smtClean="0"/>
              <a:t>, </a:t>
            </a:r>
            <a:r>
              <a:rPr lang="en-US" altLang="el-GR" sz="2400" smtClean="0"/>
              <a:t>E</a:t>
            </a:r>
            <a:r>
              <a:rPr lang="el-GR" altLang="el-GR" sz="2400" smtClean="0"/>
              <a:t>, </a:t>
            </a:r>
            <a:r>
              <a:rPr lang="en-US" altLang="el-GR" sz="2400" smtClean="0"/>
              <a:t>F</a:t>
            </a:r>
          </a:p>
          <a:p>
            <a:pPr marL="355600" indent="-355600" eaLnBrk="1" hangingPunct="1">
              <a:lnSpc>
                <a:spcPct val="80000"/>
              </a:lnSpc>
              <a:buFontTx/>
              <a:buNone/>
            </a:pPr>
            <a:endParaRPr lang="en-US" altLang="el-GR" sz="1000" smtClean="0"/>
          </a:p>
        </p:txBody>
      </p:sp>
      <p:sp>
        <p:nvSpPr>
          <p:cNvPr id="181251" name="Rectangle 4"/>
          <p:cNvSpPr>
            <a:spLocks noChangeArrowheads="1"/>
          </p:cNvSpPr>
          <p:nvPr/>
        </p:nvSpPr>
        <p:spPr bwMode="auto">
          <a:xfrm>
            <a:off x="0" y="3214688"/>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endParaRPr lang="en-US" altLang="el-GR" sz="2400"/>
          </a:p>
        </p:txBody>
      </p:sp>
      <p:sp>
        <p:nvSpPr>
          <p:cNvPr id="181252" name="Rectangle 8"/>
          <p:cNvSpPr>
            <a:spLocks noChangeArrowheads="1"/>
          </p:cNvSpPr>
          <p:nvPr/>
        </p:nvSpPr>
        <p:spPr bwMode="auto">
          <a:xfrm>
            <a:off x="457200" y="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l-GR" altLang="el-GR" sz="3800" b="1"/>
              <a:t>Συστήματα</a:t>
            </a:r>
          </a:p>
        </p:txBody>
      </p:sp>
    </p:spTree>
  </p:cSld>
  <p:clrMapOvr>
    <a:masterClrMapping/>
  </p:clrMapOvr>
  <p:transition advClick="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4"/>
          <p:cNvSpPr>
            <a:spLocks noChangeArrowheads="1"/>
          </p:cNvSpPr>
          <p:nvPr/>
        </p:nvSpPr>
        <p:spPr bwMode="auto">
          <a:xfrm>
            <a:off x="323850" y="1655763"/>
            <a:ext cx="8434388" cy="393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eaLnBrk="1" hangingPunct="1">
              <a:buSzPct val="105000"/>
              <a:buFontTx/>
              <a:buNone/>
            </a:pPr>
            <a:r>
              <a:rPr lang="el-GR" altLang="el-GR" sz="2400"/>
              <a:t>(1673,42)</a:t>
            </a:r>
            <a:r>
              <a:rPr lang="en-US" altLang="el-GR" sz="2400" baseline="-25000"/>
              <a:t>10</a:t>
            </a:r>
            <a:r>
              <a:rPr lang="el-GR" altLang="el-GR" sz="2400"/>
              <a:t> = 1</a:t>
            </a:r>
            <a:r>
              <a:rPr lang="en-US" altLang="el-GR" sz="2400"/>
              <a:t>x10</a:t>
            </a:r>
            <a:r>
              <a:rPr lang="en-US" altLang="el-GR" sz="2400" baseline="30000"/>
              <a:t>3</a:t>
            </a:r>
            <a:r>
              <a:rPr lang="en-US" altLang="el-GR" sz="2400"/>
              <a:t> + 6x10</a:t>
            </a:r>
            <a:r>
              <a:rPr lang="en-US" altLang="el-GR" sz="2400" baseline="30000"/>
              <a:t>2</a:t>
            </a:r>
            <a:r>
              <a:rPr lang="en-US" altLang="el-GR" sz="2400"/>
              <a:t> + 7x10</a:t>
            </a:r>
            <a:r>
              <a:rPr lang="en-US" altLang="el-GR" sz="2400" baseline="30000"/>
              <a:t>1</a:t>
            </a:r>
            <a:r>
              <a:rPr lang="en-US" altLang="el-GR" sz="2400"/>
              <a:t> + 3x10</a:t>
            </a:r>
            <a:r>
              <a:rPr lang="en-US" altLang="el-GR" sz="2400" baseline="30000"/>
              <a:t>0</a:t>
            </a:r>
            <a:r>
              <a:rPr lang="en-US" altLang="el-GR" sz="2400"/>
              <a:t> + 4x10</a:t>
            </a:r>
            <a:r>
              <a:rPr lang="en-US" altLang="el-GR" sz="2400" baseline="30000"/>
              <a:t>-1</a:t>
            </a:r>
            <a:r>
              <a:rPr lang="en-US" altLang="el-GR" sz="2400"/>
              <a:t> + 2x10</a:t>
            </a:r>
            <a:r>
              <a:rPr lang="en-US" altLang="el-GR" sz="2400" baseline="30000"/>
              <a:t>-2</a:t>
            </a:r>
            <a:endParaRPr lang="el-GR" altLang="el-GR" sz="2400"/>
          </a:p>
          <a:p>
            <a:pPr algn="just" eaLnBrk="1" hangingPunct="1">
              <a:buSzPct val="105000"/>
              <a:buFontTx/>
              <a:buNone/>
            </a:pPr>
            <a:endParaRPr lang="el-GR" altLang="el-GR" sz="2400"/>
          </a:p>
          <a:p>
            <a:pPr algn="just" eaLnBrk="1" hangingPunct="1">
              <a:buSzPct val="105000"/>
              <a:buFontTx/>
              <a:buNone/>
            </a:pPr>
            <a:r>
              <a:rPr lang="el-GR" altLang="el-GR" sz="2400"/>
              <a:t>(100110)</a:t>
            </a:r>
            <a:r>
              <a:rPr lang="el-GR" altLang="el-GR" sz="2400" baseline="-25000"/>
              <a:t>2</a:t>
            </a:r>
            <a:r>
              <a:rPr lang="el-GR" altLang="el-GR" sz="2400"/>
              <a:t> = 1</a:t>
            </a:r>
            <a:r>
              <a:rPr lang="en-US" altLang="el-GR" sz="2400"/>
              <a:t>x</a:t>
            </a:r>
            <a:r>
              <a:rPr lang="el-GR" altLang="el-GR" sz="2400"/>
              <a:t>2</a:t>
            </a:r>
            <a:r>
              <a:rPr lang="el-GR" altLang="el-GR" sz="2400" baseline="30000"/>
              <a:t>5</a:t>
            </a:r>
            <a:r>
              <a:rPr lang="el-GR" altLang="el-GR" sz="2400"/>
              <a:t> + 0</a:t>
            </a:r>
            <a:r>
              <a:rPr lang="en-US" altLang="el-GR" sz="2400"/>
              <a:t>x</a:t>
            </a:r>
            <a:r>
              <a:rPr lang="el-GR" altLang="el-GR" sz="2400"/>
              <a:t>2</a:t>
            </a:r>
            <a:r>
              <a:rPr lang="el-GR" altLang="el-GR" sz="2400" baseline="30000"/>
              <a:t>4</a:t>
            </a:r>
            <a:r>
              <a:rPr lang="el-GR" altLang="el-GR" sz="2400"/>
              <a:t> + 0</a:t>
            </a:r>
            <a:r>
              <a:rPr lang="en-US" altLang="el-GR" sz="2400"/>
              <a:t>x</a:t>
            </a:r>
            <a:r>
              <a:rPr lang="el-GR" altLang="el-GR" sz="2400"/>
              <a:t>2</a:t>
            </a:r>
            <a:r>
              <a:rPr lang="el-GR" altLang="el-GR" sz="2400" baseline="30000"/>
              <a:t>3</a:t>
            </a:r>
            <a:r>
              <a:rPr lang="el-GR" altLang="el-GR" sz="2400"/>
              <a:t> + 1</a:t>
            </a:r>
            <a:r>
              <a:rPr lang="en-US" altLang="el-GR" sz="2400"/>
              <a:t>x</a:t>
            </a:r>
            <a:r>
              <a:rPr lang="el-GR" altLang="el-GR" sz="2400"/>
              <a:t>2</a:t>
            </a:r>
            <a:r>
              <a:rPr lang="el-GR" altLang="el-GR" sz="2400" baseline="30000"/>
              <a:t>2</a:t>
            </a:r>
            <a:r>
              <a:rPr lang="el-GR" altLang="el-GR" sz="2400"/>
              <a:t> + 1</a:t>
            </a:r>
            <a:r>
              <a:rPr lang="en-US" altLang="el-GR" sz="2400"/>
              <a:t>x</a:t>
            </a:r>
            <a:r>
              <a:rPr lang="el-GR" altLang="el-GR" sz="2400"/>
              <a:t>2</a:t>
            </a:r>
            <a:r>
              <a:rPr lang="el-GR" altLang="el-GR" sz="2400" baseline="30000"/>
              <a:t>1</a:t>
            </a:r>
            <a:r>
              <a:rPr lang="el-GR" altLang="el-GR" sz="2400"/>
              <a:t> + 0</a:t>
            </a:r>
            <a:r>
              <a:rPr lang="en-US" altLang="el-GR" sz="2400"/>
              <a:t>x</a:t>
            </a:r>
            <a:r>
              <a:rPr lang="el-GR" altLang="el-GR" sz="2400"/>
              <a:t>2</a:t>
            </a:r>
            <a:r>
              <a:rPr lang="el-GR" altLang="el-GR" sz="2400" baseline="30000"/>
              <a:t>0</a:t>
            </a:r>
            <a:r>
              <a:rPr lang="el-GR" altLang="el-GR" sz="2400"/>
              <a:t> = (38)</a:t>
            </a:r>
            <a:r>
              <a:rPr lang="el-GR" altLang="el-GR" sz="2400" baseline="-25000"/>
              <a:t>10</a:t>
            </a:r>
            <a:endParaRPr lang="el-GR" altLang="el-GR" sz="2400"/>
          </a:p>
          <a:p>
            <a:pPr algn="just" eaLnBrk="1" hangingPunct="1">
              <a:buSzPct val="105000"/>
              <a:buFontTx/>
              <a:buNone/>
            </a:pPr>
            <a:endParaRPr lang="el-GR" altLang="el-GR" sz="2400"/>
          </a:p>
          <a:p>
            <a:pPr algn="just" eaLnBrk="1" hangingPunct="1">
              <a:buSzPct val="105000"/>
              <a:buFontTx/>
              <a:buNone/>
            </a:pPr>
            <a:r>
              <a:rPr lang="el-GR" altLang="el-GR" sz="2400"/>
              <a:t>(372)</a:t>
            </a:r>
            <a:r>
              <a:rPr lang="el-GR" altLang="el-GR" sz="2400" baseline="-25000"/>
              <a:t>8</a:t>
            </a:r>
            <a:r>
              <a:rPr lang="el-GR" altLang="el-GR" sz="2400"/>
              <a:t> = 3</a:t>
            </a:r>
            <a:r>
              <a:rPr lang="en-US" altLang="el-GR" sz="2400"/>
              <a:t>x</a:t>
            </a:r>
            <a:r>
              <a:rPr lang="el-GR" altLang="el-GR" sz="2400"/>
              <a:t>8</a:t>
            </a:r>
            <a:r>
              <a:rPr lang="el-GR" altLang="el-GR" sz="2400" baseline="30000"/>
              <a:t>2</a:t>
            </a:r>
            <a:r>
              <a:rPr lang="el-GR" altLang="el-GR" sz="2400"/>
              <a:t> + 7</a:t>
            </a:r>
            <a:r>
              <a:rPr lang="en-US" altLang="el-GR" sz="2400"/>
              <a:t>x</a:t>
            </a:r>
            <a:r>
              <a:rPr lang="el-GR" altLang="el-GR" sz="2400"/>
              <a:t>8</a:t>
            </a:r>
            <a:r>
              <a:rPr lang="el-GR" altLang="el-GR" sz="2400" baseline="30000"/>
              <a:t>1</a:t>
            </a:r>
            <a:r>
              <a:rPr lang="el-GR" altLang="el-GR" sz="2400"/>
              <a:t> + 2</a:t>
            </a:r>
            <a:r>
              <a:rPr lang="en-US" altLang="el-GR" sz="2400"/>
              <a:t>x</a:t>
            </a:r>
            <a:r>
              <a:rPr lang="el-GR" altLang="el-GR" sz="2400"/>
              <a:t>8</a:t>
            </a:r>
            <a:r>
              <a:rPr lang="el-GR" altLang="el-GR" sz="2400" baseline="30000"/>
              <a:t>0</a:t>
            </a:r>
            <a:r>
              <a:rPr lang="el-GR" altLang="el-GR" sz="2400"/>
              <a:t> = (250)</a:t>
            </a:r>
            <a:r>
              <a:rPr lang="el-GR" altLang="el-GR" sz="2400" baseline="-25000"/>
              <a:t>10</a:t>
            </a:r>
            <a:endParaRPr lang="el-GR" altLang="el-GR" sz="2400"/>
          </a:p>
          <a:p>
            <a:pPr algn="just" eaLnBrk="1" hangingPunct="1">
              <a:buSzPct val="105000"/>
              <a:buFontTx/>
              <a:buNone/>
            </a:pPr>
            <a:endParaRPr lang="el-GR" altLang="el-GR" sz="2400"/>
          </a:p>
          <a:p>
            <a:pPr algn="just" eaLnBrk="1" hangingPunct="1">
              <a:buSzPct val="105000"/>
              <a:buFontTx/>
              <a:buNone/>
            </a:pPr>
            <a:r>
              <a:rPr lang="el-GR" altLang="el-GR" sz="2400"/>
              <a:t>(Α34</a:t>
            </a:r>
            <a:r>
              <a:rPr lang="en-US" altLang="el-GR" sz="2400"/>
              <a:t>F</a:t>
            </a:r>
            <a:r>
              <a:rPr lang="el-GR" altLang="el-GR" sz="2400"/>
              <a:t>,</a:t>
            </a:r>
            <a:r>
              <a:rPr lang="en-US" altLang="el-GR" sz="2400"/>
              <a:t>4)</a:t>
            </a:r>
            <a:r>
              <a:rPr lang="en-US" altLang="el-GR" sz="2400" baseline="-25000"/>
              <a:t>16</a:t>
            </a:r>
            <a:r>
              <a:rPr lang="en-US" altLang="el-GR" sz="2400"/>
              <a:t> = Ax16</a:t>
            </a:r>
            <a:r>
              <a:rPr lang="en-US" altLang="el-GR" sz="2400" baseline="30000"/>
              <a:t>3</a:t>
            </a:r>
            <a:r>
              <a:rPr lang="en-US" altLang="el-GR" sz="2400"/>
              <a:t>+3x16</a:t>
            </a:r>
            <a:r>
              <a:rPr lang="en-US" altLang="el-GR" sz="2400" baseline="30000"/>
              <a:t>2</a:t>
            </a:r>
            <a:r>
              <a:rPr lang="en-US" altLang="el-GR" sz="2400"/>
              <a:t>+4x16</a:t>
            </a:r>
            <a:r>
              <a:rPr lang="en-US" altLang="el-GR" sz="2400" baseline="30000"/>
              <a:t>1</a:t>
            </a:r>
            <a:r>
              <a:rPr lang="en-US" altLang="el-GR" sz="2400"/>
              <a:t>+Fx16</a:t>
            </a:r>
            <a:r>
              <a:rPr lang="en-US" altLang="el-GR" sz="2400" baseline="30000"/>
              <a:t>0</a:t>
            </a:r>
            <a:r>
              <a:rPr lang="en-US" altLang="el-GR" sz="2400"/>
              <a:t>+4x16</a:t>
            </a:r>
            <a:r>
              <a:rPr lang="en-US" altLang="el-GR" sz="2400" baseline="30000"/>
              <a:t>-1 </a:t>
            </a:r>
            <a:r>
              <a:rPr lang="en-US" altLang="el-GR" sz="2400"/>
              <a:t>= (41807</a:t>
            </a:r>
            <a:r>
              <a:rPr lang="el-GR" altLang="el-GR" sz="2400"/>
              <a:t>,</a:t>
            </a:r>
            <a:r>
              <a:rPr lang="en-US" altLang="el-GR" sz="2400"/>
              <a:t>25)</a:t>
            </a:r>
            <a:r>
              <a:rPr lang="en-US" altLang="el-GR" sz="2400" baseline="-25000"/>
              <a:t>10</a:t>
            </a:r>
            <a:r>
              <a:rPr lang="en-US" altLang="el-GR" sz="2400"/>
              <a:t> </a:t>
            </a:r>
            <a:endParaRPr lang="el-GR" altLang="el-GR" sz="2400"/>
          </a:p>
        </p:txBody>
      </p:sp>
      <p:sp>
        <p:nvSpPr>
          <p:cNvPr id="182275" name="Rectangle 5"/>
          <p:cNvSpPr>
            <a:spLocks noGrp="1" noChangeArrowheads="1"/>
          </p:cNvSpPr>
          <p:nvPr>
            <p:ph type="title" idx="4294967295"/>
          </p:nvPr>
        </p:nvSpPr>
        <p:spPr>
          <a:xfrm>
            <a:off x="457200" y="0"/>
            <a:ext cx="8229600" cy="1143000"/>
          </a:xfrm>
        </p:spPr>
        <p:txBody>
          <a:bodyPr/>
          <a:lstStyle/>
          <a:p>
            <a:pPr algn="l" eaLnBrk="1" hangingPunct="1"/>
            <a:r>
              <a:rPr lang="el-GR" altLang="el-GR" sz="3800" b="1" smtClean="0">
                <a:solidFill>
                  <a:schemeClr val="tx1"/>
                </a:solidFill>
              </a:rPr>
              <a:t>Παραδείγματα</a:t>
            </a:r>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3"/>
          <p:cNvSpPr>
            <a:spLocks noGrp="1" noChangeArrowheads="1"/>
          </p:cNvSpPr>
          <p:nvPr>
            <p:ph type="body" idx="1"/>
          </p:nvPr>
        </p:nvSpPr>
        <p:spPr>
          <a:xfrm>
            <a:off x="468313" y="1341438"/>
            <a:ext cx="8280400" cy="4824412"/>
          </a:xfrm>
        </p:spPr>
        <p:txBody>
          <a:bodyPr/>
          <a:lstStyle/>
          <a:p>
            <a:pPr marL="0" indent="0" eaLnBrk="1" hangingPunct="1">
              <a:lnSpc>
                <a:spcPct val="80000"/>
              </a:lnSpc>
              <a:buFontTx/>
              <a:buNone/>
            </a:pPr>
            <a:r>
              <a:rPr lang="el-GR" altLang="el-GR" sz="2000" smtClean="0"/>
              <a:t>Έστω αριθμός με </a:t>
            </a:r>
            <a:r>
              <a:rPr lang="el-GR" altLang="el-GR" sz="2000" b="1" smtClean="0"/>
              <a:t>ακέραιο και κλασματικό μέρος (</a:t>
            </a:r>
            <a:r>
              <a:rPr lang="en-US" altLang="el-GR" sz="2000" b="1" smtClean="0"/>
              <a:t>yyyy</a:t>
            </a:r>
            <a:r>
              <a:rPr lang="el-GR" altLang="el-GR" sz="2000" b="1" smtClean="0"/>
              <a:t>,</a:t>
            </a:r>
            <a:r>
              <a:rPr lang="en-US" altLang="el-GR" sz="2000" b="1" smtClean="0"/>
              <a:t>xxx)</a:t>
            </a:r>
            <a:r>
              <a:rPr lang="el-GR" altLang="el-GR" sz="2000" smtClean="0"/>
              <a:t>.</a:t>
            </a:r>
            <a:endParaRPr lang="en-US" altLang="el-GR" sz="2000" smtClean="0"/>
          </a:p>
          <a:p>
            <a:pPr marL="0" indent="0" eaLnBrk="1" hangingPunct="1">
              <a:lnSpc>
                <a:spcPct val="80000"/>
              </a:lnSpc>
              <a:buFontTx/>
              <a:buNone/>
            </a:pPr>
            <a:r>
              <a:rPr lang="el-GR" altLang="el-GR" sz="2000" smtClean="0"/>
              <a:t>Χωρίζω το ακέραιο από το κλασματικό μέρος</a:t>
            </a:r>
            <a:r>
              <a:rPr lang="en-US" altLang="el-GR" sz="2000" smtClean="0"/>
              <a:t> yyyy </a:t>
            </a:r>
            <a:r>
              <a:rPr lang="el-GR" altLang="el-GR" sz="2000" smtClean="0"/>
              <a:t>και 0,xxx</a:t>
            </a:r>
          </a:p>
          <a:p>
            <a:pPr marL="0" indent="0" eaLnBrk="1" hangingPunct="1">
              <a:lnSpc>
                <a:spcPct val="80000"/>
              </a:lnSpc>
              <a:buFontTx/>
              <a:buNone/>
            </a:pPr>
            <a:r>
              <a:rPr lang="el-GR" altLang="el-GR" sz="2000" smtClean="0"/>
              <a:t>Το </a:t>
            </a:r>
            <a:r>
              <a:rPr lang="el-GR" altLang="el-GR" sz="2000" b="1" smtClean="0"/>
              <a:t>ακέραιο μέρος</a:t>
            </a:r>
            <a:r>
              <a:rPr lang="el-GR" altLang="el-GR" sz="2000" smtClean="0"/>
              <a:t> του αριθμού διαιρείται (ακέραια διαίρεση) συνεχώς με τη βάση του συστήματος στο οποίο θέλουμε να το μετατρέψουμε.</a:t>
            </a:r>
          </a:p>
          <a:p>
            <a:pPr marL="0" indent="0" eaLnBrk="1" hangingPunct="1">
              <a:lnSpc>
                <a:spcPct val="80000"/>
              </a:lnSpc>
              <a:buFontTx/>
              <a:buNone/>
            </a:pPr>
            <a:r>
              <a:rPr lang="el-GR" altLang="el-GR" sz="2000" smtClean="0"/>
              <a:t>Η διαίρεση σταματάει όταν το πηλίκο γίνει 0.</a:t>
            </a:r>
          </a:p>
          <a:p>
            <a:pPr marL="0" indent="0" eaLnBrk="1" hangingPunct="1">
              <a:lnSpc>
                <a:spcPct val="80000"/>
              </a:lnSpc>
              <a:buFontTx/>
              <a:buNone/>
            </a:pPr>
            <a:r>
              <a:rPr lang="el-GR" altLang="el-GR" sz="2000" smtClean="0"/>
              <a:t>Ο ζητούμενος αριθμός προκύπτει παίρνοντας ανάποδα όλα τα υπόλοιπα των διαιρέσεων.</a:t>
            </a:r>
          </a:p>
          <a:p>
            <a:pPr marL="0" indent="0" eaLnBrk="1" hangingPunct="1">
              <a:lnSpc>
                <a:spcPct val="80000"/>
              </a:lnSpc>
              <a:buFontTx/>
              <a:buNone/>
            </a:pPr>
            <a:endParaRPr lang="el-GR" altLang="el-GR" sz="2000" smtClean="0"/>
          </a:p>
          <a:p>
            <a:pPr marL="0" indent="0" eaLnBrk="1" hangingPunct="1">
              <a:lnSpc>
                <a:spcPct val="80000"/>
              </a:lnSpc>
              <a:buFontTx/>
              <a:buNone/>
            </a:pPr>
            <a:r>
              <a:rPr lang="el-GR" altLang="el-GR" sz="2000" smtClean="0"/>
              <a:t>Στη συνέχεια το </a:t>
            </a:r>
            <a:r>
              <a:rPr lang="el-GR" altLang="el-GR" sz="2000" b="1" smtClean="0"/>
              <a:t>κλασματικό μέρος</a:t>
            </a:r>
            <a:r>
              <a:rPr lang="el-GR" altLang="el-GR" sz="2000" smtClean="0"/>
              <a:t> πολλαπλασιάζεται συνεχώς με τη βάση του συστήματος στο οποίο θέλουμε να το μετατρέψουμε. Οποιοδήποτε ακέραιο μέρος παραχθεί κατά τον πολλαπλασιασμό τότε αυτό διαχωρίζεται πάλι από το κλασματικό μέρος (με βάση την παραπάνω λογική) και η διαδικασία επαναλαμβάνεται. Ο πολλαπλασιασμός σταματάει όταν φτάσουμε το πλήθος των δεκαδικών ψηφίων που θέλουμε.</a:t>
            </a:r>
          </a:p>
          <a:p>
            <a:pPr marL="0" indent="0" eaLnBrk="1" hangingPunct="1">
              <a:lnSpc>
                <a:spcPct val="80000"/>
              </a:lnSpc>
              <a:buFontTx/>
              <a:buNone/>
            </a:pPr>
            <a:r>
              <a:rPr lang="el-GR" altLang="el-GR" sz="2000" smtClean="0"/>
              <a:t>Ο κλασματικός αριθμός στο νέο σύστημα σχηματίζεται παίρνοντας όλα τα ακέραια μέρη όλων των πολλαπλασιασμών που κάναμε με φορά από τον πρώτο προς τον τελευταίο.</a:t>
            </a:r>
          </a:p>
        </p:txBody>
      </p:sp>
      <p:sp>
        <p:nvSpPr>
          <p:cNvPr id="180227" name="Rectangle 4"/>
          <p:cNvSpPr>
            <a:spLocks noChangeArrowheads="1"/>
          </p:cNvSpPr>
          <p:nvPr/>
        </p:nvSpPr>
        <p:spPr bwMode="auto">
          <a:xfrm>
            <a:off x="457200" y="4445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l-GR" altLang="el-GR" sz="3800" b="1"/>
              <a:t>Μετατροπές</a:t>
            </a:r>
            <a:r>
              <a:rPr lang="el-GR" altLang="el-GR" sz="2800" b="1"/>
              <a:t> (</a:t>
            </a:r>
            <a:r>
              <a:rPr lang="el-GR" altLang="el-GR" sz="2800" b="1">
                <a:solidFill>
                  <a:schemeClr val="tx2"/>
                </a:solidFill>
              </a:rPr>
              <a:t>του δεκαδικού συστήματος σε οποιοδήποτε σύστημα)</a:t>
            </a:r>
          </a:p>
        </p:txBody>
      </p:sp>
    </p:spTree>
    <p:extLst>
      <p:ext uri="{BB962C8B-B14F-4D97-AF65-F5344CB8AC3E}">
        <p14:creationId xmlns:p14="http://schemas.microsoft.com/office/powerpoint/2010/main" val="4109037468"/>
      </p:ext>
    </p:extLst>
  </p:cSld>
  <p:clrMapOvr>
    <a:masterClrMapping/>
  </p:clrMapOvr>
  <p:transition advClick="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4"/>
          <p:cNvSpPr>
            <a:spLocks noChangeArrowheads="1"/>
          </p:cNvSpPr>
          <p:nvPr/>
        </p:nvSpPr>
        <p:spPr bwMode="auto">
          <a:xfrm>
            <a:off x="457200" y="981075"/>
            <a:ext cx="8305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eaLnBrk="1" hangingPunct="1">
              <a:buSzPct val="105000"/>
              <a:buFontTx/>
              <a:buNone/>
            </a:pPr>
            <a:r>
              <a:rPr lang="el-GR" altLang="el-GR" sz="2200"/>
              <a:t> Από δεκαδικό σε δυαδικό του 765 </a:t>
            </a:r>
            <a:r>
              <a:rPr lang="el-GR" altLang="el-GR" sz="2200" b="1"/>
              <a:t>(Διαδοχικές διαιρέσεις με το 2):</a:t>
            </a:r>
          </a:p>
        </p:txBody>
      </p:sp>
      <p:sp>
        <p:nvSpPr>
          <p:cNvPr id="181251" name="Rectangle 5"/>
          <p:cNvSpPr>
            <a:spLocks noGrp="1" noChangeArrowheads="1"/>
          </p:cNvSpPr>
          <p:nvPr>
            <p:ph type="title" idx="4294967295"/>
          </p:nvPr>
        </p:nvSpPr>
        <p:spPr>
          <a:xfrm>
            <a:off x="457200" y="-26988"/>
            <a:ext cx="8229600" cy="1143001"/>
          </a:xfrm>
        </p:spPr>
        <p:txBody>
          <a:bodyPr/>
          <a:lstStyle/>
          <a:p>
            <a:pPr algn="l" eaLnBrk="1" hangingPunct="1"/>
            <a:r>
              <a:rPr lang="el-GR" altLang="el-GR" sz="3800" b="1" smtClean="0">
                <a:solidFill>
                  <a:schemeClr val="tx1"/>
                </a:solidFill>
              </a:rPr>
              <a:t>Μετατροπές</a:t>
            </a:r>
            <a:r>
              <a:rPr lang="en-US" altLang="el-GR" sz="3800" b="1" smtClean="0">
                <a:solidFill>
                  <a:schemeClr val="tx1"/>
                </a:solidFill>
              </a:rPr>
              <a:t> (</a:t>
            </a:r>
            <a:r>
              <a:rPr lang="el-GR" altLang="el-GR" sz="3800" b="1" smtClean="0">
                <a:solidFill>
                  <a:schemeClr val="tx1"/>
                </a:solidFill>
              </a:rPr>
              <a:t>ακέραιο μέρος)</a:t>
            </a:r>
          </a:p>
        </p:txBody>
      </p:sp>
      <p:grpSp>
        <p:nvGrpSpPr>
          <p:cNvPr id="181252" name="Group 1"/>
          <p:cNvGrpSpPr>
            <a:grpSpLocks/>
          </p:cNvGrpSpPr>
          <p:nvPr/>
        </p:nvGrpSpPr>
        <p:grpSpPr bwMode="auto">
          <a:xfrm>
            <a:off x="1619250" y="1412875"/>
            <a:ext cx="6477000" cy="5038725"/>
            <a:chOff x="2057400" y="1828800"/>
            <a:chExt cx="6477000" cy="5038725"/>
          </a:xfrm>
        </p:grpSpPr>
        <p:sp>
          <p:nvSpPr>
            <p:cNvPr id="181253" name="Text Box 6"/>
            <p:cNvSpPr txBox="1">
              <a:spLocks noChangeArrowheads="1"/>
            </p:cNvSpPr>
            <p:nvPr/>
          </p:nvSpPr>
          <p:spPr bwMode="auto">
            <a:xfrm>
              <a:off x="2057400" y="1828800"/>
              <a:ext cx="30480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25000"/>
                </a:spcBef>
                <a:buFontTx/>
                <a:buNone/>
              </a:pPr>
              <a:r>
                <a:rPr lang="el-GR" altLang="el-GR" sz="2400"/>
                <a:t>7 6 5		1	</a:t>
              </a:r>
            </a:p>
            <a:p>
              <a:pPr eaLnBrk="1" hangingPunct="1">
                <a:spcBef>
                  <a:spcPct val="25000"/>
                </a:spcBef>
                <a:buFontTx/>
                <a:buNone/>
              </a:pPr>
              <a:r>
                <a:rPr lang="el-GR" altLang="el-GR" sz="2400"/>
                <a:t>3 8 2 		0</a:t>
              </a:r>
            </a:p>
            <a:p>
              <a:pPr eaLnBrk="1" hangingPunct="1">
                <a:spcBef>
                  <a:spcPct val="25000"/>
                </a:spcBef>
                <a:buFontTx/>
                <a:buNone/>
              </a:pPr>
              <a:r>
                <a:rPr lang="el-GR" altLang="el-GR" sz="2400"/>
                <a:t>1 9 1		1</a:t>
              </a:r>
            </a:p>
            <a:p>
              <a:pPr eaLnBrk="1" hangingPunct="1">
                <a:spcBef>
                  <a:spcPct val="25000"/>
                </a:spcBef>
                <a:buFontTx/>
                <a:buNone/>
              </a:pPr>
              <a:r>
                <a:rPr lang="el-GR" altLang="el-GR" sz="2400"/>
                <a:t>   9 5		1</a:t>
              </a:r>
            </a:p>
            <a:p>
              <a:pPr eaLnBrk="1" hangingPunct="1">
                <a:spcBef>
                  <a:spcPct val="25000"/>
                </a:spcBef>
                <a:buFontTx/>
                <a:buNone/>
              </a:pPr>
              <a:r>
                <a:rPr lang="el-GR" altLang="el-GR" sz="2400"/>
                <a:t>   4 7		1</a:t>
              </a:r>
            </a:p>
            <a:p>
              <a:pPr eaLnBrk="1" hangingPunct="1">
                <a:spcBef>
                  <a:spcPct val="25000"/>
                </a:spcBef>
                <a:buFontTx/>
                <a:buNone/>
              </a:pPr>
              <a:r>
                <a:rPr lang="el-GR" altLang="el-GR" sz="2400"/>
                <a:t>   2 3		1</a:t>
              </a:r>
            </a:p>
            <a:p>
              <a:pPr eaLnBrk="1" hangingPunct="1">
                <a:spcBef>
                  <a:spcPct val="25000"/>
                </a:spcBef>
                <a:buFontTx/>
                <a:buNone/>
              </a:pPr>
              <a:r>
                <a:rPr lang="el-GR" altLang="el-GR" sz="2400"/>
                <a:t>   1 1		1</a:t>
              </a:r>
            </a:p>
            <a:p>
              <a:pPr eaLnBrk="1" hangingPunct="1">
                <a:spcBef>
                  <a:spcPct val="25000"/>
                </a:spcBef>
                <a:buFontTx/>
                <a:buNone/>
              </a:pPr>
              <a:r>
                <a:rPr lang="el-GR" altLang="el-GR" sz="2400"/>
                <a:t>      5		1</a:t>
              </a:r>
            </a:p>
            <a:p>
              <a:pPr eaLnBrk="1" hangingPunct="1">
                <a:spcBef>
                  <a:spcPct val="25000"/>
                </a:spcBef>
                <a:buFontTx/>
                <a:buNone/>
              </a:pPr>
              <a:r>
                <a:rPr lang="el-GR" altLang="el-GR" sz="2400"/>
                <a:t>      2     	0</a:t>
              </a:r>
            </a:p>
            <a:p>
              <a:pPr eaLnBrk="1" hangingPunct="1">
                <a:spcBef>
                  <a:spcPct val="25000"/>
                </a:spcBef>
                <a:buFontTx/>
                <a:buNone/>
              </a:pPr>
              <a:r>
                <a:rPr lang="el-GR" altLang="el-GR" sz="2400"/>
                <a:t>      1		1</a:t>
              </a:r>
            </a:p>
            <a:p>
              <a:pPr eaLnBrk="1" hangingPunct="1">
                <a:spcBef>
                  <a:spcPct val="25000"/>
                </a:spcBef>
                <a:buFontTx/>
                <a:buNone/>
              </a:pPr>
              <a:r>
                <a:rPr lang="el-GR" altLang="el-GR" sz="2400"/>
                <a:t>      0</a:t>
              </a:r>
            </a:p>
          </p:txBody>
        </p:sp>
        <p:grpSp>
          <p:nvGrpSpPr>
            <p:cNvPr id="181254" name="Group 7"/>
            <p:cNvGrpSpPr>
              <a:grpSpLocks/>
            </p:cNvGrpSpPr>
            <p:nvPr/>
          </p:nvGrpSpPr>
          <p:grpSpPr bwMode="auto">
            <a:xfrm>
              <a:off x="4267200" y="2057400"/>
              <a:ext cx="4267200" cy="4810125"/>
              <a:chOff x="2688" y="1296"/>
              <a:chExt cx="2688" cy="3030"/>
            </a:xfrm>
          </p:grpSpPr>
          <p:sp>
            <p:nvSpPr>
              <p:cNvPr id="181255" name="Text Box 8"/>
              <p:cNvSpPr txBox="1">
                <a:spLocks noChangeArrowheads="1"/>
              </p:cNvSpPr>
              <p:nvPr/>
            </p:nvSpPr>
            <p:spPr bwMode="auto">
              <a:xfrm>
                <a:off x="3072" y="4032"/>
                <a:ext cx="2304" cy="29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pPr>
                <a:r>
                  <a:rPr lang="el-GR" altLang="el-GR" sz="2400"/>
                  <a:t>1 0 1 1 1 1 1 1 0 1  =  765</a:t>
                </a:r>
              </a:p>
            </p:txBody>
          </p:sp>
          <p:sp>
            <p:nvSpPr>
              <p:cNvPr id="181256" name="Freeform 9"/>
              <p:cNvSpPr>
                <a:spLocks/>
              </p:cNvSpPr>
              <p:nvPr/>
            </p:nvSpPr>
            <p:spPr bwMode="auto">
              <a:xfrm>
                <a:off x="2688" y="3888"/>
                <a:ext cx="480" cy="192"/>
              </a:xfrm>
              <a:custGeom>
                <a:avLst/>
                <a:gdLst>
                  <a:gd name="T0" fmla="*/ 0 w 432"/>
                  <a:gd name="T1" fmla="*/ 0 h 192"/>
                  <a:gd name="T2" fmla="*/ 366087 w 432"/>
                  <a:gd name="T3" fmla="*/ 0 h 192"/>
                  <a:gd name="T4" fmla="*/ 366087 w 432"/>
                  <a:gd name="T5" fmla="*/ 192 h 192"/>
                  <a:gd name="T6" fmla="*/ 0 60000 65536"/>
                  <a:gd name="T7" fmla="*/ 0 60000 65536"/>
                  <a:gd name="T8" fmla="*/ 0 60000 65536"/>
                  <a:gd name="T9" fmla="*/ 0 w 432"/>
                  <a:gd name="T10" fmla="*/ 0 h 192"/>
                  <a:gd name="T11" fmla="*/ 432 w 432"/>
                  <a:gd name="T12" fmla="*/ 192 h 192"/>
                </a:gdLst>
                <a:ahLst/>
                <a:cxnLst>
                  <a:cxn ang="T6">
                    <a:pos x="T0" y="T1"/>
                  </a:cxn>
                  <a:cxn ang="T7">
                    <a:pos x="T2" y="T3"/>
                  </a:cxn>
                  <a:cxn ang="T8">
                    <a:pos x="T4" y="T5"/>
                  </a:cxn>
                </a:cxnLst>
                <a:rect l="T9" t="T10" r="T11" b="T12"/>
                <a:pathLst>
                  <a:path w="432" h="192">
                    <a:moveTo>
                      <a:pt x="0" y="0"/>
                    </a:moveTo>
                    <a:lnTo>
                      <a:pt x="432" y="0"/>
                    </a:lnTo>
                    <a:lnTo>
                      <a:pt x="432" y="192"/>
                    </a:lnTo>
                  </a:path>
                </a:pathLst>
              </a:custGeom>
              <a:noFill/>
              <a:ln w="9525">
                <a:solidFill>
                  <a:schemeClr val="tx1"/>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257" name="Freeform 10"/>
              <p:cNvSpPr>
                <a:spLocks/>
              </p:cNvSpPr>
              <p:nvPr/>
            </p:nvSpPr>
            <p:spPr bwMode="auto">
              <a:xfrm>
                <a:off x="2688" y="3600"/>
                <a:ext cx="624" cy="480"/>
              </a:xfrm>
              <a:custGeom>
                <a:avLst/>
                <a:gdLst>
                  <a:gd name="T0" fmla="*/ 0 w 432"/>
                  <a:gd name="T1" fmla="*/ 0 h 192"/>
                  <a:gd name="T2" fmla="*/ 2147483646 w 432"/>
                  <a:gd name="T3" fmla="*/ 0 h 192"/>
                  <a:gd name="T4" fmla="*/ 2147483646 w 432"/>
                  <a:gd name="T5" fmla="*/ 2147483646 h 192"/>
                  <a:gd name="T6" fmla="*/ 0 60000 65536"/>
                  <a:gd name="T7" fmla="*/ 0 60000 65536"/>
                  <a:gd name="T8" fmla="*/ 0 60000 65536"/>
                  <a:gd name="T9" fmla="*/ 0 w 432"/>
                  <a:gd name="T10" fmla="*/ 0 h 192"/>
                  <a:gd name="T11" fmla="*/ 432 w 432"/>
                  <a:gd name="T12" fmla="*/ 192 h 192"/>
                </a:gdLst>
                <a:ahLst/>
                <a:cxnLst>
                  <a:cxn ang="T6">
                    <a:pos x="T0" y="T1"/>
                  </a:cxn>
                  <a:cxn ang="T7">
                    <a:pos x="T2" y="T3"/>
                  </a:cxn>
                  <a:cxn ang="T8">
                    <a:pos x="T4" y="T5"/>
                  </a:cxn>
                </a:cxnLst>
                <a:rect l="T9" t="T10" r="T11" b="T12"/>
                <a:pathLst>
                  <a:path w="432" h="192">
                    <a:moveTo>
                      <a:pt x="0" y="0"/>
                    </a:moveTo>
                    <a:lnTo>
                      <a:pt x="432" y="0"/>
                    </a:lnTo>
                    <a:lnTo>
                      <a:pt x="432" y="192"/>
                    </a:lnTo>
                  </a:path>
                </a:pathLst>
              </a:custGeom>
              <a:noFill/>
              <a:ln w="9525">
                <a:solidFill>
                  <a:schemeClr val="tx1"/>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258" name="Freeform 11"/>
              <p:cNvSpPr>
                <a:spLocks/>
              </p:cNvSpPr>
              <p:nvPr/>
            </p:nvSpPr>
            <p:spPr bwMode="auto">
              <a:xfrm>
                <a:off x="2688" y="1296"/>
                <a:ext cx="1776" cy="2784"/>
              </a:xfrm>
              <a:custGeom>
                <a:avLst/>
                <a:gdLst>
                  <a:gd name="T0" fmla="*/ 0 w 432"/>
                  <a:gd name="T1" fmla="*/ 0 h 192"/>
                  <a:gd name="T2" fmla="*/ 2147483646 w 432"/>
                  <a:gd name="T3" fmla="*/ 0 h 192"/>
                  <a:gd name="T4" fmla="*/ 2147483646 w 432"/>
                  <a:gd name="T5" fmla="*/ 2147483646 h 192"/>
                  <a:gd name="T6" fmla="*/ 0 60000 65536"/>
                  <a:gd name="T7" fmla="*/ 0 60000 65536"/>
                  <a:gd name="T8" fmla="*/ 0 60000 65536"/>
                  <a:gd name="T9" fmla="*/ 0 w 432"/>
                  <a:gd name="T10" fmla="*/ 0 h 192"/>
                  <a:gd name="T11" fmla="*/ 432 w 432"/>
                  <a:gd name="T12" fmla="*/ 192 h 192"/>
                </a:gdLst>
                <a:ahLst/>
                <a:cxnLst>
                  <a:cxn ang="T6">
                    <a:pos x="T0" y="T1"/>
                  </a:cxn>
                  <a:cxn ang="T7">
                    <a:pos x="T2" y="T3"/>
                  </a:cxn>
                  <a:cxn ang="T8">
                    <a:pos x="T4" y="T5"/>
                  </a:cxn>
                </a:cxnLst>
                <a:rect l="T9" t="T10" r="T11" b="T12"/>
                <a:pathLst>
                  <a:path w="432" h="192">
                    <a:moveTo>
                      <a:pt x="0" y="0"/>
                    </a:moveTo>
                    <a:lnTo>
                      <a:pt x="432" y="0"/>
                    </a:lnTo>
                    <a:lnTo>
                      <a:pt x="432" y="192"/>
                    </a:lnTo>
                  </a:path>
                </a:pathLst>
              </a:custGeom>
              <a:noFill/>
              <a:ln w="9525">
                <a:solidFill>
                  <a:schemeClr val="tx1"/>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259" name="Freeform 12"/>
              <p:cNvSpPr>
                <a:spLocks/>
              </p:cNvSpPr>
              <p:nvPr/>
            </p:nvSpPr>
            <p:spPr bwMode="auto">
              <a:xfrm>
                <a:off x="2688" y="3312"/>
                <a:ext cx="768" cy="768"/>
              </a:xfrm>
              <a:custGeom>
                <a:avLst/>
                <a:gdLst>
                  <a:gd name="T0" fmla="*/ 0 w 432"/>
                  <a:gd name="T1" fmla="*/ 0 h 192"/>
                  <a:gd name="T2" fmla="*/ 2147483646 w 432"/>
                  <a:gd name="T3" fmla="*/ 0 h 192"/>
                  <a:gd name="T4" fmla="*/ 2147483646 w 432"/>
                  <a:gd name="T5" fmla="*/ 2147483646 h 192"/>
                  <a:gd name="T6" fmla="*/ 0 60000 65536"/>
                  <a:gd name="T7" fmla="*/ 0 60000 65536"/>
                  <a:gd name="T8" fmla="*/ 0 60000 65536"/>
                  <a:gd name="T9" fmla="*/ 0 w 432"/>
                  <a:gd name="T10" fmla="*/ 0 h 192"/>
                  <a:gd name="T11" fmla="*/ 432 w 432"/>
                  <a:gd name="T12" fmla="*/ 192 h 192"/>
                </a:gdLst>
                <a:ahLst/>
                <a:cxnLst>
                  <a:cxn ang="T6">
                    <a:pos x="T0" y="T1"/>
                  </a:cxn>
                  <a:cxn ang="T7">
                    <a:pos x="T2" y="T3"/>
                  </a:cxn>
                  <a:cxn ang="T8">
                    <a:pos x="T4" y="T5"/>
                  </a:cxn>
                </a:cxnLst>
                <a:rect l="T9" t="T10" r="T11" b="T12"/>
                <a:pathLst>
                  <a:path w="432" h="192">
                    <a:moveTo>
                      <a:pt x="0" y="0"/>
                    </a:moveTo>
                    <a:lnTo>
                      <a:pt x="432" y="0"/>
                    </a:lnTo>
                    <a:lnTo>
                      <a:pt x="432" y="192"/>
                    </a:lnTo>
                  </a:path>
                </a:pathLst>
              </a:custGeom>
              <a:noFill/>
              <a:ln w="9525">
                <a:solidFill>
                  <a:schemeClr val="tx1"/>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260" name="Freeform 13"/>
              <p:cNvSpPr>
                <a:spLocks/>
              </p:cNvSpPr>
              <p:nvPr/>
            </p:nvSpPr>
            <p:spPr bwMode="auto">
              <a:xfrm>
                <a:off x="2688" y="3024"/>
                <a:ext cx="912" cy="1056"/>
              </a:xfrm>
              <a:custGeom>
                <a:avLst/>
                <a:gdLst>
                  <a:gd name="T0" fmla="*/ 0 w 432"/>
                  <a:gd name="T1" fmla="*/ 0 h 192"/>
                  <a:gd name="T2" fmla="*/ 2147483646 w 432"/>
                  <a:gd name="T3" fmla="*/ 0 h 192"/>
                  <a:gd name="T4" fmla="*/ 2147483646 w 432"/>
                  <a:gd name="T5" fmla="*/ 2147483646 h 192"/>
                  <a:gd name="T6" fmla="*/ 0 60000 65536"/>
                  <a:gd name="T7" fmla="*/ 0 60000 65536"/>
                  <a:gd name="T8" fmla="*/ 0 60000 65536"/>
                  <a:gd name="T9" fmla="*/ 0 w 432"/>
                  <a:gd name="T10" fmla="*/ 0 h 192"/>
                  <a:gd name="T11" fmla="*/ 432 w 432"/>
                  <a:gd name="T12" fmla="*/ 192 h 192"/>
                </a:gdLst>
                <a:ahLst/>
                <a:cxnLst>
                  <a:cxn ang="T6">
                    <a:pos x="T0" y="T1"/>
                  </a:cxn>
                  <a:cxn ang="T7">
                    <a:pos x="T2" y="T3"/>
                  </a:cxn>
                  <a:cxn ang="T8">
                    <a:pos x="T4" y="T5"/>
                  </a:cxn>
                </a:cxnLst>
                <a:rect l="T9" t="T10" r="T11" b="T12"/>
                <a:pathLst>
                  <a:path w="432" h="192">
                    <a:moveTo>
                      <a:pt x="0" y="0"/>
                    </a:moveTo>
                    <a:lnTo>
                      <a:pt x="432" y="0"/>
                    </a:lnTo>
                    <a:lnTo>
                      <a:pt x="432" y="192"/>
                    </a:lnTo>
                  </a:path>
                </a:pathLst>
              </a:custGeom>
              <a:noFill/>
              <a:ln w="9525">
                <a:solidFill>
                  <a:schemeClr val="tx1"/>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261" name="Freeform 14"/>
              <p:cNvSpPr>
                <a:spLocks/>
              </p:cNvSpPr>
              <p:nvPr/>
            </p:nvSpPr>
            <p:spPr bwMode="auto">
              <a:xfrm>
                <a:off x="2688" y="2736"/>
                <a:ext cx="1056" cy="1344"/>
              </a:xfrm>
              <a:custGeom>
                <a:avLst/>
                <a:gdLst>
                  <a:gd name="T0" fmla="*/ 0 w 432"/>
                  <a:gd name="T1" fmla="*/ 0 h 192"/>
                  <a:gd name="T2" fmla="*/ 2147483646 w 432"/>
                  <a:gd name="T3" fmla="*/ 0 h 192"/>
                  <a:gd name="T4" fmla="*/ 2147483646 w 432"/>
                  <a:gd name="T5" fmla="*/ 2147483646 h 192"/>
                  <a:gd name="T6" fmla="*/ 0 60000 65536"/>
                  <a:gd name="T7" fmla="*/ 0 60000 65536"/>
                  <a:gd name="T8" fmla="*/ 0 60000 65536"/>
                  <a:gd name="T9" fmla="*/ 0 w 432"/>
                  <a:gd name="T10" fmla="*/ 0 h 192"/>
                  <a:gd name="T11" fmla="*/ 432 w 432"/>
                  <a:gd name="T12" fmla="*/ 192 h 192"/>
                </a:gdLst>
                <a:ahLst/>
                <a:cxnLst>
                  <a:cxn ang="T6">
                    <a:pos x="T0" y="T1"/>
                  </a:cxn>
                  <a:cxn ang="T7">
                    <a:pos x="T2" y="T3"/>
                  </a:cxn>
                  <a:cxn ang="T8">
                    <a:pos x="T4" y="T5"/>
                  </a:cxn>
                </a:cxnLst>
                <a:rect l="T9" t="T10" r="T11" b="T12"/>
                <a:pathLst>
                  <a:path w="432" h="192">
                    <a:moveTo>
                      <a:pt x="0" y="0"/>
                    </a:moveTo>
                    <a:lnTo>
                      <a:pt x="432" y="0"/>
                    </a:lnTo>
                    <a:lnTo>
                      <a:pt x="432" y="192"/>
                    </a:lnTo>
                  </a:path>
                </a:pathLst>
              </a:custGeom>
              <a:noFill/>
              <a:ln w="9525">
                <a:solidFill>
                  <a:schemeClr val="tx1"/>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262" name="Freeform 15"/>
              <p:cNvSpPr>
                <a:spLocks/>
              </p:cNvSpPr>
              <p:nvPr/>
            </p:nvSpPr>
            <p:spPr bwMode="auto">
              <a:xfrm>
                <a:off x="2688" y="2448"/>
                <a:ext cx="1200" cy="1632"/>
              </a:xfrm>
              <a:custGeom>
                <a:avLst/>
                <a:gdLst>
                  <a:gd name="T0" fmla="*/ 0 w 432"/>
                  <a:gd name="T1" fmla="*/ 0 h 192"/>
                  <a:gd name="T2" fmla="*/ 2147483646 w 432"/>
                  <a:gd name="T3" fmla="*/ 0 h 192"/>
                  <a:gd name="T4" fmla="*/ 2147483646 w 432"/>
                  <a:gd name="T5" fmla="*/ 2147483646 h 192"/>
                  <a:gd name="T6" fmla="*/ 0 60000 65536"/>
                  <a:gd name="T7" fmla="*/ 0 60000 65536"/>
                  <a:gd name="T8" fmla="*/ 0 60000 65536"/>
                  <a:gd name="T9" fmla="*/ 0 w 432"/>
                  <a:gd name="T10" fmla="*/ 0 h 192"/>
                  <a:gd name="T11" fmla="*/ 432 w 432"/>
                  <a:gd name="T12" fmla="*/ 192 h 192"/>
                </a:gdLst>
                <a:ahLst/>
                <a:cxnLst>
                  <a:cxn ang="T6">
                    <a:pos x="T0" y="T1"/>
                  </a:cxn>
                  <a:cxn ang="T7">
                    <a:pos x="T2" y="T3"/>
                  </a:cxn>
                  <a:cxn ang="T8">
                    <a:pos x="T4" y="T5"/>
                  </a:cxn>
                </a:cxnLst>
                <a:rect l="T9" t="T10" r="T11" b="T12"/>
                <a:pathLst>
                  <a:path w="432" h="192">
                    <a:moveTo>
                      <a:pt x="0" y="0"/>
                    </a:moveTo>
                    <a:lnTo>
                      <a:pt x="432" y="0"/>
                    </a:lnTo>
                    <a:lnTo>
                      <a:pt x="432" y="192"/>
                    </a:lnTo>
                  </a:path>
                </a:pathLst>
              </a:custGeom>
              <a:noFill/>
              <a:ln w="9525">
                <a:solidFill>
                  <a:schemeClr val="tx1"/>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263" name="Freeform 16"/>
              <p:cNvSpPr>
                <a:spLocks/>
              </p:cNvSpPr>
              <p:nvPr/>
            </p:nvSpPr>
            <p:spPr bwMode="auto">
              <a:xfrm>
                <a:off x="2688" y="2160"/>
                <a:ext cx="1344" cy="1920"/>
              </a:xfrm>
              <a:custGeom>
                <a:avLst/>
                <a:gdLst>
                  <a:gd name="T0" fmla="*/ 0 w 432"/>
                  <a:gd name="T1" fmla="*/ 0 h 192"/>
                  <a:gd name="T2" fmla="*/ 2147483646 w 432"/>
                  <a:gd name="T3" fmla="*/ 0 h 192"/>
                  <a:gd name="T4" fmla="*/ 2147483646 w 432"/>
                  <a:gd name="T5" fmla="*/ 2147483646 h 192"/>
                  <a:gd name="T6" fmla="*/ 0 60000 65536"/>
                  <a:gd name="T7" fmla="*/ 0 60000 65536"/>
                  <a:gd name="T8" fmla="*/ 0 60000 65536"/>
                  <a:gd name="T9" fmla="*/ 0 w 432"/>
                  <a:gd name="T10" fmla="*/ 0 h 192"/>
                  <a:gd name="T11" fmla="*/ 432 w 432"/>
                  <a:gd name="T12" fmla="*/ 192 h 192"/>
                </a:gdLst>
                <a:ahLst/>
                <a:cxnLst>
                  <a:cxn ang="T6">
                    <a:pos x="T0" y="T1"/>
                  </a:cxn>
                  <a:cxn ang="T7">
                    <a:pos x="T2" y="T3"/>
                  </a:cxn>
                  <a:cxn ang="T8">
                    <a:pos x="T4" y="T5"/>
                  </a:cxn>
                </a:cxnLst>
                <a:rect l="T9" t="T10" r="T11" b="T12"/>
                <a:pathLst>
                  <a:path w="432" h="192">
                    <a:moveTo>
                      <a:pt x="0" y="0"/>
                    </a:moveTo>
                    <a:lnTo>
                      <a:pt x="432" y="0"/>
                    </a:lnTo>
                    <a:lnTo>
                      <a:pt x="432" y="192"/>
                    </a:lnTo>
                  </a:path>
                </a:pathLst>
              </a:custGeom>
              <a:noFill/>
              <a:ln w="9525">
                <a:solidFill>
                  <a:schemeClr val="tx1"/>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264" name="Freeform 17"/>
              <p:cNvSpPr>
                <a:spLocks/>
              </p:cNvSpPr>
              <p:nvPr/>
            </p:nvSpPr>
            <p:spPr bwMode="auto">
              <a:xfrm>
                <a:off x="2688" y="1872"/>
                <a:ext cx="1488" cy="2208"/>
              </a:xfrm>
              <a:custGeom>
                <a:avLst/>
                <a:gdLst>
                  <a:gd name="T0" fmla="*/ 0 w 432"/>
                  <a:gd name="T1" fmla="*/ 0 h 192"/>
                  <a:gd name="T2" fmla="*/ 2147483646 w 432"/>
                  <a:gd name="T3" fmla="*/ 0 h 192"/>
                  <a:gd name="T4" fmla="*/ 2147483646 w 432"/>
                  <a:gd name="T5" fmla="*/ 2147483646 h 192"/>
                  <a:gd name="T6" fmla="*/ 0 60000 65536"/>
                  <a:gd name="T7" fmla="*/ 0 60000 65536"/>
                  <a:gd name="T8" fmla="*/ 0 60000 65536"/>
                  <a:gd name="T9" fmla="*/ 0 w 432"/>
                  <a:gd name="T10" fmla="*/ 0 h 192"/>
                  <a:gd name="T11" fmla="*/ 432 w 432"/>
                  <a:gd name="T12" fmla="*/ 192 h 192"/>
                </a:gdLst>
                <a:ahLst/>
                <a:cxnLst>
                  <a:cxn ang="T6">
                    <a:pos x="T0" y="T1"/>
                  </a:cxn>
                  <a:cxn ang="T7">
                    <a:pos x="T2" y="T3"/>
                  </a:cxn>
                  <a:cxn ang="T8">
                    <a:pos x="T4" y="T5"/>
                  </a:cxn>
                </a:cxnLst>
                <a:rect l="T9" t="T10" r="T11" b="T12"/>
                <a:pathLst>
                  <a:path w="432" h="192">
                    <a:moveTo>
                      <a:pt x="0" y="0"/>
                    </a:moveTo>
                    <a:lnTo>
                      <a:pt x="432" y="0"/>
                    </a:lnTo>
                    <a:lnTo>
                      <a:pt x="432" y="192"/>
                    </a:lnTo>
                  </a:path>
                </a:pathLst>
              </a:custGeom>
              <a:noFill/>
              <a:ln w="9525">
                <a:solidFill>
                  <a:schemeClr val="tx1"/>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265" name="Freeform 18"/>
              <p:cNvSpPr>
                <a:spLocks/>
              </p:cNvSpPr>
              <p:nvPr/>
            </p:nvSpPr>
            <p:spPr bwMode="auto">
              <a:xfrm>
                <a:off x="2688" y="1536"/>
                <a:ext cx="1632" cy="2544"/>
              </a:xfrm>
              <a:custGeom>
                <a:avLst/>
                <a:gdLst>
                  <a:gd name="T0" fmla="*/ 0 w 432"/>
                  <a:gd name="T1" fmla="*/ 0 h 192"/>
                  <a:gd name="T2" fmla="*/ 2147483646 w 432"/>
                  <a:gd name="T3" fmla="*/ 0 h 192"/>
                  <a:gd name="T4" fmla="*/ 2147483646 w 432"/>
                  <a:gd name="T5" fmla="*/ 2147483646 h 192"/>
                  <a:gd name="T6" fmla="*/ 0 60000 65536"/>
                  <a:gd name="T7" fmla="*/ 0 60000 65536"/>
                  <a:gd name="T8" fmla="*/ 0 60000 65536"/>
                  <a:gd name="T9" fmla="*/ 0 w 432"/>
                  <a:gd name="T10" fmla="*/ 0 h 192"/>
                  <a:gd name="T11" fmla="*/ 432 w 432"/>
                  <a:gd name="T12" fmla="*/ 192 h 192"/>
                </a:gdLst>
                <a:ahLst/>
                <a:cxnLst>
                  <a:cxn ang="T6">
                    <a:pos x="T0" y="T1"/>
                  </a:cxn>
                  <a:cxn ang="T7">
                    <a:pos x="T2" y="T3"/>
                  </a:cxn>
                  <a:cxn ang="T8">
                    <a:pos x="T4" y="T5"/>
                  </a:cxn>
                </a:cxnLst>
                <a:rect l="T9" t="T10" r="T11" b="T12"/>
                <a:pathLst>
                  <a:path w="432" h="192">
                    <a:moveTo>
                      <a:pt x="0" y="0"/>
                    </a:moveTo>
                    <a:lnTo>
                      <a:pt x="432" y="0"/>
                    </a:lnTo>
                    <a:lnTo>
                      <a:pt x="432" y="192"/>
                    </a:lnTo>
                  </a:path>
                </a:pathLst>
              </a:custGeom>
              <a:noFill/>
              <a:ln w="9525">
                <a:solidFill>
                  <a:schemeClr val="tx1"/>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en-GB"/>
              </a:p>
            </p:txBody>
          </p:sp>
        </p:grpSp>
      </p:grpSp>
    </p:spTree>
    <p:extLst>
      <p:ext uri="{BB962C8B-B14F-4D97-AF65-F5344CB8AC3E}">
        <p14:creationId xmlns:p14="http://schemas.microsoft.com/office/powerpoint/2010/main" val="2753432457"/>
      </p:ext>
    </p:extLst>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bwMode="auto">
          <a:xfrm>
            <a:off x="1331913" y="44450"/>
            <a:ext cx="1223962" cy="647700"/>
          </a:xfrm>
          <a:prstGeom prst="ellipse">
            <a:avLst/>
          </a:prstGeom>
          <a:ln>
            <a:headEnd type="none" w="med" len="med"/>
            <a:tailEnd type="none" w="med" len="med"/>
          </a:ln>
          <a:extLst/>
        </p:spPr>
        <p:style>
          <a:lnRef idx="2">
            <a:schemeClr val="dk1"/>
          </a:lnRef>
          <a:fillRef idx="1">
            <a:schemeClr val="lt1"/>
          </a:fillRef>
          <a:effectRef idx="0">
            <a:schemeClr val="dk1"/>
          </a:effectRef>
          <a:fontRef idx="minor">
            <a:schemeClr val="dk1"/>
          </a:fontRef>
        </p:style>
        <p:txBody>
          <a:bodyPr/>
          <a:lstStyle/>
          <a:p>
            <a:pPr>
              <a:defRPr/>
            </a:pPr>
            <a:endParaRPr lang="en-GB">
              <a:solidFill>
                <a:schemeClr val="tx1"/>
              </a:solidFill>
            </a:endParaRPr>
          </a:p>
        </p:txBody>
      </p:sp>
      <p:sp>
        <p:nvSpPr>
          <p:cNvPr id="182275" name="TextBox 4"/>
          <p:cNvSpPr txBox="1">
            <a:spLocks noChangeArrowheads="1"/>
          </p:cNvSpPr>
          <p:nvPr/>
        </p:nvSpPr>
        <p:spPr bwMode="auto">
          <a:xfrm>
            <a:off x="1619250" y="188913"/>
            <a:ext cx="7207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l-GR" altLang="en-US" sz="1400" b="1"/>
              <a:t>ΑΡΧΗ</a:t>
            </a:r>
            <a:endParaRPr lang="en-GB" altLang="en-US" sz="1400" b="1"/>
          </a:p>
        </p:txBody>
      </p:sp>
      <p:sp>
        <p:nvSpPr>
          <p:cNvPr id="6" name="Parallelogram 5"/>
          <p:cNvSpPr/>
          <p:nvPr/>
        </p:nvSpPr>
        <p:spPr bwMode="auto">
          <a:xfrm>
            <a:off x="1187450" y="908050"/>
            <a:ext cx="1512888" cy="649288"/>
          </a:xfrm>
          <a:prstGeom prst="parallelogram">
            <a:avLst/>
          </a:prstGeom>
          <a:ln>
            <a:headEnd type="none" w="med" len="med"/>
            <a:tailEnd type="none" w="med" len="med"/>
          </a:ln>
          <a:extLst/>
        </p:spPr>
        <p:style>
          <a:lnRef idx="2">
            <a:schemeClr val="dk1"/>
          </a:lnRef>
          <a:fillRef idx="1">
            <a:schemeClr val="lt1"/>
          </a:fillRef>
          <a:effectRef idx="0">
            <a:schemeClr val="dk1"/>
          </a:effectRef>
          <a:fontRef idx="minor">
            <a:schemeClr val="dk1"/>
          </a:fontRef>
        </p:style>
        <p:txBody>
          <a:bodyPr/>
          <a:lstStyle/>
          <a:p>
            <a:pPr>
              <a:defRPr/>
            </a:pPr>
            <a:endParaRPr lang="en-GB"/>
          </a:p>
        </p:txBody>
      </p:sp>
      <p:sp>
        <p:nvSpPr>
          <p:cNvPr id="182277" name="TextBox 6"/>
          <p:cNvSpPr txBox="1">
            <a:spLocks noChangeArrowheads="1"/>
          </p:cNvSpPr>
          <p:nvPr/>
        </p:nvSpPr>
        <p:spPr bwMode="auto">
          <a:xfrm>
            <a:off x="1331913" y="1125538"/>
            <a:ext cx="115252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l-GR" altLang="en-US" sz="1400" b="1"/>
              <a:t>ΔΙΑΒΑΣΕ</a:t>
            </a:r>
            <a:r>
              <a:rPr lang="el-GR" altLang="en-US" sz="1400"/>
              <a:t> Ν</a:t>
            </a:r>
            <a:endParaRPr lang="en-GB" altLang="en-US" sz="1400"/>
          </a:p>
        </p:txBody>
      </p:sp>
      <p:sp>
        <p:nvSpPr>
          <p:cNvPr id="8" name="Rectangle 7"/>
          <p:cNvSpPr/>
          <p:nvPr/>
        </p:nvSpPr>
        <p:spPr bwMode="auto">
          <a:xfrm>
            <a:off x="1187450" y="1773238"/>
            <a:ext cx="1512888" cy="647700"/>
          </a:xfrm>
          <a:prstGeom prst="rect">
            <a:avLst/>
          </a:prstGeom>
          <a:ln>
            <a:headEnd type="none" w="med" len="med"/>
            <a:tailEnd type="none" w="med" len="med"/>
          </a:ln>
          <a:extLst/>
        </p:spPr>
        <p:style>
          <a:lnRef idx="2">
            <a:schemeClr val="dk1"/>
          </a:lnRef>
          <a:fillRef idx="1">
            <a:schemeClr val="lt1"/>
          </a:fillRef>
          <a:effectRef idx="0">
            <a:schemeClr val="dk1"/>
          </a:effectRef>
          <a:fontRef idx="minor">
            <a:schemeClr val="dk1"/>
          </a:fontRef>
        </p:style>
        <p:txBody>
          <a:bodyPr/>
          <a:lstStyle/>
          <a:p>
            <a:pPr>
              <a:defRPr/>
            </a:pPr>
            <a:endParaRPr lang="en-GB" dirty="0"/>
          </a:p>
        </p:txBody>
      </p:sp>
      <p:sp>
        <p:nvSpPr>
          <p:cNvPr id="182279" name="TextBox 8"/>
          <p:cNvSpPr txBox="1">
            <a:spLocks noChangeArrowheads="1"/>
          </p:cNvSpPr>
          <p:nvPr/>
        </p:nvSpPr>
        <p:spPr bwMode="auto">
          <a:xfrm>
            <a:off x="1116013" y="1989138"/>
            <a:ext cx="16557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l-GR" altLang="en-US" sz="1400"/>
              <a:t>ΥΠΟΛ </a:t>
            </a:r>
            <a:r>
              <a:rPr lang="en-US" altLang="en-US" sz="1400"/>
              <a:t>      N </a:t>
            </a:r>
            <a:r>
              <a:rPr lang="en-US" altLang="en-US" sz="1400" b="1"/>
              <a:t>mod</a:t>
            </a:r>
            <a:r>
              <a:rPr lang="en-US" altLang="en-US" sz="1400"/>
              <a:t> 2</a:t>
            </a:r>
            <a:endParaRPr lang="en-GB" altLang="en-US" sz="1400"/>
          </a:p>
        </p:txBody>
      </p:sp>
      <p:cxnSp>
        <p:nvCxnSpPr>
          <p:cNvPr id="182280" name="Straight Arrow Connector 10"/>
          <p:cNvCxnSpPr>
            <a:cxnSpLocks noChangeShapeType="1"/>
          </p:cNvCxnSpPr>
          <p:nvPr/>
        </p:nvCxnSpPr>
        <p:spPr bwMode="auto">
          <a:xfrm flipH="1">
            <a:off x="1692275" y="2133600"/>
            <a:ext cx="287338" cy="0"/>
          </a:xfrm>
          <a:prstGeom prst="straightConnector1">
            <a:avLst/>
          </a:prstGeom>
          <a:noFill/>
          <a:ln w="9525"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2" name="Rectangle 31"/>
          <p:cNvSpPr/>
          <p:nvPr/>
        </p:nvSpPr>
        <p:spPr bwMode="auto">
          <a:xfrm>
            <a:off x="1116013" y="3500438"/>
            <a:ext cx="1511300" cy="649287"/>
          </a:xfrm>
          <a:prstGeom prst="rect">
            <a:avLst/>
          </a:prstGeom>
          <a:ln>
            <a:headEnd type="none" w="med" len="med"/>
            <a:tailEnd type="none" w="med" len="med"/>
          </a:ln>
          <a:extLst/>
        </p:spPr>
        <p:style>
          <a:lnRef idx="2">
            <a:schemeClr val="dk1"/>
          </a:lnRef>
          <a:fillRef idx="1">
            <a:schemeClr val="lt1"/>
          </a:fillRef>
          <a:effectRef idx="0">
            <a:schemeClr val="dk1"/>
          </a:effectRef>
          <a:fontRef idx="minor">
            <a:schemeClr val="dk1"/>
          </a:fontRef>
        </p:style>
        <p:txBody>
          <a:bodyPr/>
          <a:lstStyle/>
          <a:p>
            <a:pPr>
              <a:defRPr/>
            </a:pPr>
            <a:endParaRPr lang="en-GB" dirty="0"/>
          </a:p>
        </p:txBody>
      </p:sp>
      <p:sp>
        <p:nvSpPr>
          <p:cNvPr id="182282" name="TextBox 21"/>
          <p:cNvSpPr txBox="1">
            <a:spLocks noChangeArrowheads="1"/>
          </p:cNvSpPr>
          <p:nvPr/>
        </p:nvSpPr>
        <p:spPr bwMode="auto">
          <a:xfrm>
            <a:off x="971550" y="3644900"/>
            <a:ext cx="16557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n-US" altLang="en-US" sz="1400"/>
              <a:t>        N</a:t>
            </a:r>
            <a:r>
              <a:rPr lang="el-GR" altLang="en-US" sz="1400"/>
              <a:t> </a:t>
            </a:r>
            <a:r>
              <a:rPr lang="en-US" altLang="en-US" sz="1400"/>
              <a:t>      N div 2</a:t>
            </a:r>
            <a:endParaRPr lang="en-GB" altLang="en-US" sz="1400"/>
          </a:p>
        </p:txBody>
      </p:sp>
      <p:cxnSp>
        <p:nvCxnSpPr>
          <p:cNvPr id="182283" name="Straight Arrow Connector 22"/>
          <p:cNvCxnSpPr>
            <a:cxnSpLocks noChangeShapeType="1"/>
          </p:cNvCxnSpPr>
          <p:nvPr/>
        </p:nvCxnSpPr>
        <p:spPr bwMode="auto">
          <a:xfrm flipH="1">
            <a:off x="1547813" y="3789363"/>
            <a:ext cx="287337" cy="0"/>
          </a:xfrm>
          <a:prstGeom prst="straightConnector1">
            <a:avLst/>
          </a:prstGeom>
          <a:noFill/>
          <a:ln w="9525"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7" name="Parallelogram 26"/>
          <p:cNvSpPr/>
          <p:nvPr/>
        </p:nvSpPr>
        <p:spPr bwMode="auto">
          <a:xfrm>
            <a:off x="1116013" y="2636838"/>
            <a:ext cx="1584325" cy="647700"/>
          </a:xfrm>
          <a:prstGeom prst="parallelogram">
            <a:avLst/>
          </a:prstGeom>
          <a:ln>
            <a:headEnd type="none" w="med" len="med"/>
            <a:tailEnd type="none" w="med" len="med"/>
          </a:ln>
          <a:extLst/>
        </p:spPr>
        <p:style>
          <a:lnRef idx="2">
            <a:schemeClr val="dk1"/>
          </a:lnRef>
          <a:fillRef idx="1">
            <a:schemeClr val="lt1"/>
          </a:fillRef>
          <a:effectRef idx="0">
            <a:schemeClr val="dk1"/>
          </a:effectRef>
          <a:fontRef idx="minor">
            <a:schemeClr val="dk1"/>
          </a:fontRef>
        </p:style>
        <p:txBody>
          <a:bodyPr/>
          <a:lstStyle/>
          <a:p>
            <a:pPr>
              <a:defRPr/>
            </a:pPr>
            <a:endParaRPr lang="en-GB"/>
          </a:p>
        </p:txBody>
      </p:sp>
      <p:sp>
        <p:nvSpPr>
          <p:cNvPr id="182285" name="TextBox 27"/>
          <p:cNvSpPr txBox="1">
            <a:spLocks noChangeArrowheads="1"/>
          </p:cNvSpPr>
          <p:nvPr/>
        </p:nvSpPr>
        <p:spPr bwMode="auto">
          <a:xfrm>
            <a:off x="1187450" y="2781300"/>
            <a:ext cx="15128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l-GR" altLang="en-US" sz="1400" b="1"/>
              <a:t>ΤΥΠΩΣΕ</a:t>
            </a:r>
            <a:r>
              <a:rPr lang="el-GR" altLang="en-US" sz="1400"/>
              <a:t> ΥΠΟΛ</a:t>
            </a:r>
            <a:endParaRPr lang="en-GB" altLang="en-US" sz="1400"/>
          </a:p>
        </p:txBody>
      </p:sp>
      <p:sp>
        <p:nvSpPr>
          <p:cNvPr id="29" name="Diamond 28"/>
          <p:cNvSpPr/>
          <p:nvPr/>
        </p:nvSpPr>
        <p:spPr bwMode="auto">
          <a:xfrm>
            <a:off x="1331913" y="4365625"/>
            <a:ext cx="1152525" cy="1150938"/>
          </a:xfrm>
          <a:prstGeom prst="diamond">
            <a:avLst/>
          </a:prstGeom>
          <a:ln>
            <a:headEnd type="none" w="med" len="med"/>
            <a:tailEnd type="none" w="med" len="med"/>
          </a:ln>
          <a:extLst/>
        </p:spPr>
        <p:style>
          <a:lnRef idx="2">
            <a:schemeClr val="dk1"/>
          </a:lnRef>
          <a:fillRef idx="1">
            <a:schemeClr val="lt1"/>
          </a:fillRef>
          <a:effectRef idx="0">
            <a:schemeClr val="dk1"/>
          </a:effectRef>
          <a:fontRef idx="minor">
            <a:schemeClr val="dk1"/>
          </a:fontRef>
        </p:style>
        <p:txBody>
          <a:bodyPr/>
          <a:lstStyle/>
          <a:p>
            <a:pPr>
              <a:defRPr/>
            </a:pPr>
            <a:endParaRPr lang="en-GB"/>
          </a:p>
        </p:txBody>
      </p:sp>
      <p:sp>
        <p:nvSpPr>
          <p:cNvPr id="182287" name="TextBox 32"/>
          <p:cNvSpPr txBox="1">
            <a:spLocks noChangeArrowheads="1"/>
          </p:cNvSpPr>
          <p:nvPr/>
        </p:nvSpPr>
        <p:spPr bwMode="auto">
          <a:xfrm>
            <a:off x="1547813" y="4797425"/>
            <a:ext cx="863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n-US" altLang="en-US" sz="1400"/>
              <a:t>N &gt; 0 ?</a:t>
            </a:r>
            <a:endParaRPr lang="en-GB" altLang="en-US" sz="1400"/>
          </a:p>
        </p:txBody>
      </p:sp>
      <p:cxnSp>
        <p:nvCxnSpPr>
          <p:cNvPr id="182288" name="Straight Arrow Connector 38"/>
          <p:cNvCxnSpPr>
            <a:cxnSpLocks noChangeShapeType="1"/>
          </p:cNvCxnSpPr>
          <p:nvPr/>
        </p:nvCxnSpPr>
        <p:spPr bwMode="auto">
          <a:xfrm>
            <a:off x="684213" y="2133600"/>
            <a:ext cx="503237" cy="9525"/>
          </a:xfrm>
          <a:prstGeom prst="straightConnector1">
            <a:avLst/>
          </a:prstGeom>
          <a:noFill/>
          <a:ln w="9525"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2289" name="Elbow Connector 46"/>
          <p:cNvCxnSpPr>
            <a:cxnSpLocks noChangeShapeType="1"/>
            <a:stCxn id="29" idx="1"/>
          </p:cNvCxnSpPr>
          <p:nvPr/>
        </p:nvCxnSpPr>
        <p:spPr bwMode="auto">
          <a:xfrm rot="10800000">
            <a:off x="684213" y="2133600"/>
            <a:ext cx="647700" cy="2808288"/>
          </a:xfrm>
          <a:prstGeom prst="bentConnector2">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2290" name="TextBox 47"/>
          <p:cNvSpPr txBox="1">
            <a:spLocks noChangeArrowheads="1"/>
          </p:cNvSpPr>
          <p:nvPr/>
        </p:nvSpPr>
        <p:spPr bwMode="auto">
          <a:xfrm>
            <a:off x="684213" y="4652963"/>
            <a:ext cx="863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0"/>
              </a:spcBef>
              <a:buFontTx/>
              <a:buNone/>
            </a:pPr>
            <a:r>
              <a:rPr lang="el-GR" altLang="en-US" sz="1400"/>
              <a:t>ΝΑΙ</a:t>
            </a:r>
            <a:endParaRPr lang="en-GB" altLang="en-US" sz="1400"/>
          </a:p>
        </p:txBody>
      </p:sp>
      <p:sp>
        <p:nvSpPr>
          <p:cNvPr id="182291" name="TextBox 48"/>
          <p:cNvSpPr txBox="1">
            <a:spLocks noChangeArrowheads="1"/>
          </p:cNvSpPr>
          <p:nvPr/>
        </p:nvSpPr>
        <p:spPr bwMode="auto">
          <a:xfrm>
            <a:off x="1835150" y="5445125"/>
            <a:ext cx="8651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0"/>
              </a:spcBef>
              <a:buFontTx/>
              <a:buNone/>
            </a:pPr>
            <a:r>
              <a:rPr lang="el-GR" altLang="en-US" sz="1400"/>
              <a:t>ΟΧΙ</a:t>
            </a:r>
            <a:endParaRPr lang="en-GB" altLang="en-US" sz="1400"/>
          </a:p>
        </p:txBody>
      </p:sp>
      <p:sp>
        <p:nvSpPr>
          <p:cNvPr id="50" name="Oval 49"/>
          <p:cNvSpPr/>
          <p:nvPr/>
        </p:nvSpPr>
        <p:spPr bwMode="auto">
          <a:xfrm>
            <a:off x="1258888" y="5732463"/>
            <a:ext cx="1225550" cy="649287"/>
          </a:xfrm>
          <a:prstGeom prst="ellipse">
            <a:avLst/>
          </a:prstGeom>
          <a:ln>
            <a:headEnd type="none" w="med" len="med"/>
            <a:tailEnd type="none" w="med" len="med"/>
          </a:ln>
          <a:extLst/>
        </p:spPr>
        <p:style>
          <a:lnRef idx="2">
            <a:schemeClr val="dk1"/>
          </a:lnRef>
          <a:fillRef idx="1">
            <a:schemeClr val="lt1"/>
          </a:fillRef>
          <a:effectRef idx="0">
            <a:schemeClr val="dk1"/>
          </a:effectRef>
          <a:fontRef idx="minor">
            <a:schemeClr val="dk1"/>
          </a:fontRef>
        </p:style>
        <p:txBody>
          <a:bodyPr/>
          <a:lstStyle/>
          <a:p>
            <a:pPr>
              <a:defRPr/>
            </a:pPr>
            <a:endParaRPr lang="en-GB">
              <a:solidFill>
                <a:schemeClr val="tx1"/>
              </a:solidFill>
            </a:endParaRPr>
          </a:p>
        </p:txBody>
      </p:sp>
      <p:sp>
        <p:nvSpPr>
          <p:cNvPr id="182293" name="TextBox 50"/>
          <p:cNvSpPr txBox="1">
            <a:spLocks noChangeArrowheads="1"/>
          </p:cNvSpPr>
          <p:nvPr/>
        </p:nvSpPr>
        <p:spPr bwMode="auto">
          <a:xfrm>
            <a:off x="1476375" y="5876925"/>
            <a:ext cx="7921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l-GR" altLang="en-US" sz="1400"/>
              <a:t>ΤΕΛΟΣ</a:t>
            </a:r>
            <a:endParaRPr lang="en-GB" altLang="en-US" sz="1400"/>
          </a:p>
        </p:txBody>
      </p:sp>
      <p:cxnSp>
        <p:nvCxnSpPr>
          <p:cNvPr id="182294" name="Straight Arrow Connector 52"/>
          <p:cNvCxnSpPr>
            <a:cxnSpLocks noChangeShapeType="1"/>
            <a:stCxn id="4" idx="4"/>
            <a:endCxn id="6" idx="0"/>
          </p:cNvCxnSpPr>
          <p:nvPr/>
        </p:nvCxnSpPr>
        <p:spPr bwMode="auto">
          <a:xfrm>
            <a:off x="1943100" y="692150"/>
            <a:ext cx="0" cy="215900"/>
          </a:xfrm>
          <a:prstGeom prst="straightConnector1">
            <a:avLst/>
          </a:prstGeom>
          <a:noFill/>
          <a:ln w="9525"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2295" name="Straight Arrow Connector 54"/>
          <p:cNvCxnSpPr>
            <a:cxnSpLocks noChangeShapeType="1"/>
            <a:stCxn id="6" idx="4"/>
            <a:endCxn id="8" idx="0"/>
          </p:cNvCxnSpPr>
          <p:nvPr/>
        </p:nvCxnSpPr>
        <p:spPr bwMode="auto">
          <a:xfrm>
            <a:off x="1943100" y="1557338"/>
            <a:ext cx="0" cy="215900"/>
          </a:xfrm>
          <a:prstGeom prst="straightConnector1">
            <a:avLst/>
          </a:prstGeom>
          <a:noFill/>
          <a:ln w="9525"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2296" name="Straight Arrow Connector 62"/>
          <p:cNvCxnSpPr>
            <a:cxnSpLocks noChangeShapeType="1"/>
          </p:cNvCxnSpPr>
          <p:nvPr/>
        </p:nvCxnSpPr>
        <p:spPr bwMode="auto">
          <a:xfrm>
            <a:off x="1908175" y="4149725"/>
            <a:ext cx="0" cy="215900"/>
          </a:xfrm>
          <a:prstGeom prst="straightConnector1">
            <a:avLst/>
          </a:prstGeom>
          <a:noFill/>
          <a:ln w="9525"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2297" name="Straight Arrow Connector 72"/>
          <p:cNvCxnSpPr>
            <a:cxnSpLocks noChangeShapeType="1"/>
          </p:cNvCxnSpPr>
          <p:nvPr/>
        </p:nvCxnSpPr>
        <p:spPr bwMode="auto">
          <a:xfrm>
            <a:off x="1908175" y="5516563"/>
            <a:ext cx="0" cy="215900"/>
          </a:xfrm>
          <a:prstGeom prst="straightConnector1">
            <a:avLst/>
          </a:prstGeom>
          <a:noFill/>
          <a:ln w="9525"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4" name="Text Box 3"/>
          <p:cNvSpPr txBox="1">
            <a:spLocks noChangeArrowheads="1"/>
          </p:cNvSpPr>
          <p:nvPr/>
        </p:nvSpPr>
        <p:spPr bwMode="auto">
          <a:xfrm>
            <a:off x="2987675" y="1557338"/>
            <a:ext cx="6156325" cy="363696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a:spcBef>
                <a:spcPct val="20000"/>
              </a:spcBef>
              <a:buChar char="•"/>
              <a:defRPr sz="3200">
                <a:solidFill>
                  <a:schemeClr val="tx1"/>
                </a:solidFill>
                <a:latin typeface="Times New Roman" panose="02020603050405020304" pitchFamily="18" charset="0"/>
              </a:defRPr>
            </a:lvl1pPr>
            <a:lvl2pPr>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lvl="1" algn="just">
              <a:lnSpc>
                <a:spcPct val="120000"/>
              </a:lnSpc>
              <a:spcBef>
                <a:spcPct val="0"/>
              </a:spcBef>
              <a:buFontTx/>
              <a:buNone/>
            </a:pPr>
            <a:r>
              <a:rPr lang="el-GR" altLang="en-US" sz="2400">
                <a:latin typeface="Arial" panose="020B0604020202020204" pitchFamily="34" charset="0"/>
              </a:rPr>
              <a:t>1: </a:t>
            </a:r>
            <a:r>
              <a:rPr lang="el-GR" altLang="en-US" sz="2400" b="1">
                <a:latin typeface="Arial" panose="020B0604020202020204" pitchFamily="34" charset="0"/>
              </a:rPr>
              <a:t>Διάβασε</a:t>
            </a:r>
            <a:r>
              <a:rPr lang="en-US" altLang="en-US" sz="2400">
                <a:latin typeface="Arial" panose="020B0604020202020204" pitchFamily="34" charset="0"/>
              </a:rPr>
              <a:t> </a:t>
            </a:r>
            <a:r>
              <a:rPr lang="el-GR" altLang="en-US" sz="2400">
                <a:latin typeface="Arial" panose="020B0604020202020204" pitchFamily="34" charset="0"/>
              </a:rPr>
              <a:t>Ν</a:t>
            </a:r>
          </a:p>
          <a:p>
            <a:pPr lvl="1" algn="just">
              <a:lnSpc>
                <a:spcPct val="120000"/>
              </a:lnSpc>
              <a:spcBef>
                <a:spcPct val="0"/>
              </a:spcBef>
              <a:buFontTx/>
              <a:buNone/>
            </a:pPr>
            <a:r>
              <a:rPr lang="el-GR" altLang="en-US" sz="2400">
                <a:latin typeface="Arial" panose="020B0604020202020204" pitchFamily="34" charset="0"/>
              </a:rPr>
              <a:t>2: </a:t>
            </a:r>
            <a:r>
              <a:rPr lang="el-GR" altLang="en-US" sz="2400" b="1">
                <a:latin typeface="Arial" panose="020B0604020202020204" pitchFamily="34" charset="0"/>
              </a:rPr>
              <a:t>Επανέλαβε</a:t>
            </a:r>
          </a:p>
          <a:p>
            <a:pPr lvl="1" algn="just">
              <a:lnSpc>
                <a:spcPct val="120000"/>
              </a:lnSpc>
              <a:spcBef>
                <a:spcPct val="0"/>
              </a:spcBef>
              <a:buFontTx/>
              <a:buNone/>
            </a:pPr>
            <a:r>
              <a:rPr lang="el-GR" altLang="en-US" sz="2400">
                <a:latin typeface="Arial" panose="020B0604020202020204" pitchFamily="34" charset="0"/>
              </a:rPr>
              <a:t> 	   2.1 ΥΠΟΛ := </a:t>
            </a:r>
            <a:r>
              <a:rPr lang="en-US" altLang="en-US" sz="2400">
                <a:latin typeface="Arial" panose="020B0604020202020204" pitchFamily="34" charset="0"/>
              </a:rPr>
              <a:t>N </a:t>
            </a:r>
            <a:r>
              <a:rPr lang="en-US" altLang="en-US" sz="2400" b="1">
                <a:latin typeface="Arial" panose="020B0604020202020204" pitchFamily="34" charset="0"/>
              </a:rPr>
              <a:t>mod</a:t>
            </a:r>
            <a:r>
              <a:rPr lang="en-US" altLang="en-US" sz="2400">
                <a:latin typeface="Arial" panose="020B0604020202020204" pitchFamily="34" charset="0"/>
              </a:rPr>
              <a:t> 2</a:t>
            </a:r>
            <a:endParaRPr lang="el-GR" altLang="en-US" sz="2400">
              <a:latin typeface="Arial" panose="020B0604020202020204" pitchFamily="34" charset="0"/>
            </a:endParaRPr>
          </a:p>
          <a:p>
            <a:pPr lvl="1" algn="just">
              <a:lnSpc>
                <a:spcPct val="120000"/>
              </a:lnSpc>
              <a:spcBef>
                <a:spcPct val="0"/>
              </a:spcBef>
              <a:buFontTx/>
              <a:buNone/>
            </a:pPr>
            <a:r>
              <a:rPr lang="el-GR" altLang="en-US" sz="2400">
                <a:latin typeface="Arial" panose="020B0604020202020204" pitchFamily="34" charset="0"/>
              </a:rPr>
              <a:t>	   2.2 </a:t>
            </a:r>
            <a:r>
              <a:rPr lang="el-GR" altLang="en-US" sz="2400" b="1">
                <a:latin typeface="Arial" panose="020B0604020202020204" pitchFamily="34" charset="0"/>
              </a:rPr>
              <a:t>Τύπωσε</a:t>
            </a:r>
            <a:r>
              <a:rPr lang="el-GR" altLang="en-US" sz="2400">
                <a:latin typeface="Arial" panose="020B0604020202020204" pitchFamily="34" charset="0"/>
              </a:rPr>
              <a:t> ΥΠΟΛ</a:t>
            </a:r>
          </a:p>
          <a:p>
            <a:pPr lvl="1" algn="just">
              <a:lnSpc>
                <a:spcPct val="120000"/>
              </a:lnSpc>
              <a:spcBef>
                <a:spcPct val="0"/>
              </a:spcBef>
              <a:buFontTx/>
              <a:buNone/>
            </a:pPr>
            <a:r>
              <a:rPr lang="el-GR" altLang="en-US" sz="2400">
                <a:latin typeface="Arial" panose="020B0604020202020204" pitchFamily="34" charset="0"/>
              </a:rPr>
              <a:t>	   2.3 Ν := </a:t>
            </a:r>
            <a:r>
              <a:rPr lang="en-US" altLang="en-US" sz="2400">
                <a:latin typeface="Arial" panose="020B0604020202020204" pitchFamily="34" charset="0"/>
              </a:rPr>
              <a:t>N </a:t>
            </a:r>
            <a:r>
              <a:rPr lang="en-US" altLang="en-US" sz="2400" b="1">
                <a:latin typeface="Arial" panose="020B0604020202020204" pitchFamily="34" charset="0"/>
              </a:rPr>
              <a:t>div</a:t>
            </a:r>
            <a:r>
              <a:rPr lang="en-US" altLang="en-US" sz="2400">
                <a:latin typeface="Arial" panose="020B0604020202020204" pitchFamily="34" charset="0"/>
              </a:rPr>
              <a:t> 2</a:t>
            </a:r>
            <a:endParaRPr lang="el-GR" altLang="en-US" sz="2400">
              <a:latin typeface="Arial" panose="020B0604020202020204" pitchFamily="34" charset="0"/>
            </a:endParaRPr>
          </a:p>
          <a:p>
            <a:pPr lvl="1" algn="just">
              <a:lnSpc>
                <a:spcPct val="120000"/>
              </a:lnSpc>
              <a:spcBef>
                <a:spcPct val="0"/>
              </a:spcBef>
              <a:buFontTx/>
              <a:buNone/>
            </a:pPr>
            <a:r>
              <a:rPr lang="el-GR" altLang="en-US" sz="2400">
                <a:latin typeface="Arial" panose="020B0604020202020204" pitchFamily="34" charset="0"/>
              </a:rPr>
              <a:t>    </a:t>
            </a:r>
            <a:r>
              <a:rPr lang="el-GR" altLang="en-US" sz="2400" b="1">
                <a:latin typeface="Arial" panose="020B0604020202020204" pitchFamily="34" charset="0"/>
              </a:rPr>
              <a:t>Μέχρι</a:t>
            </a:r>
            <a:r>
              <a:rPr lang="el-GR" altLang="en-US" sz="2400">
                <a:latin typeface="Arial" panose="020B0604020202020204" pitchFamily="34" charset="0"/>
              </a:rPr>
              <a:t> </a:t>
            </a:r>
            <a:r>
              <a:rPr lang="en-US" altLang="en-US" sz="2400">
                <a:latin typeface="Arial" panose="020B0604020202020204" pitchFamily="34" charset="0"/>
              </a:rPr>
              <a:t>N = 0</a:t>
            </a:r>
            <a:endParaRPr lang="el-GR" altLang="en-US" sz="2400">
              <a:latin typeface="Arial" panose="020B0604020202020204" pitchFamily="34" charset="0"/>
            </a:endParaRPr>
          </a:p>
          <a:p>
            <a:pPr lvl="1" algn="just">
              <a:lnSpc>
                <a:spcPct val="120000"/>
              </a:lnSpc>
              <a:spcBef>
                <a:spcPct val="0"/>
              </a:spcBef>
              <a:buFontTx/>
              <a:buNone/>
            </a:pPr>
            <a:r>
              <a:rPr lang="el-GR" altLang="en-US" sz="2400">
                <a:latin typeface="Arial" panose="020B0604020202020204" pitchFamily="34" charset="0"/>
              </a:rPr>
              <a:t>    </a:t>
            </a:r>
            <a:r>
              <a:rPr lang="el-GR" altLang="en-US" sz="2400" b="1">
                <a:latin typeface="Arial" panose="020B0604020202020204" pitchFamily="34" charset="0"/>
              </a:rPr>
              <a:t>Τέλος Επανέλαβε</a:t>
            </a:r>
          </a:p>
          <a:p>
            <a:pPr lvl="1" algn="just">
              <a:lnSpc>
                <a:spcPct val="120000"/>
              </a:lnSpc>
              <a:spcBef>
                <a:spcPct val="0"/>
              </a:spcBef>
              <a:buFontTx/>
              <a:buNone/>
            </a:pPr>
            <a:r>
              <a:rPr lang="el-GR" altLang="en-US" sz="2400">
                <a:latin typeface="Arial" panose="020B0604020202020204" pitchFamily="34" charset="0"/>
              </a:rPr>
              <a:t>3: </a:t>
            </a:r>
            <a:r>
              <a:rPr lang="el-GR" altLang="en-US" sz="2400" b="1">
                <a:latin typeface="Arial" panose="020B0604020202020204" pitchFamily="34" charset="0"/>
              </a:rPr>
              <a:t>Τέλος</a:t>
            </a:r>
          </a:p>
        </p:txBody>
      </p:sp>
      <p:cxnSp>
        <p:nvCxnSpPr>
          <p:cNvPr id="182299" name="Straight Arrow Connector 76"/>
          <p:cNvCxnSpPr>
            <a:cxnSpLocks noChangeShapeType="1"/>
          </p:cNvCxnSpPr>
          <p:nvPr/>
        </p:nvCxnSpPr>
        <p:spPr bwMode="auto">
          <a:xfrm>
            <a:off x="1908175" y="2420938"/>
            <a:ext cx="0" cy="215900"/>
          </a:xfrm>
          <a:prstGeom prst="straightConnector1">
            <a:avLst/>
          </a:prstGeom>
          <a:noFill/>
          <a:ln w="9525"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2300" name="Straight Arrow Connector 77"/>
          <p:cNvCxnSpPr>
            <a:cxnSpLocks noChangeShapeType="1"/>
          </p:cNvCxnSpPr>
          <p:nvPr/>
        </p:nvCxnSpPr>
        <p:spPr bwMode="auto">
          <a:xfrm>
            <a:off x="1908175" y="3284538"/>
            <a:ext cx="0" cy="215900"/>
          </a:xfrm>
          <a:prstGeom prst="straightConnector1">
            <a:avLst/>
          </a:prstGeom>
          <a:noFill/>
          <a:ln w="9525"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2301" name="TextBox 1"/>
          <p:cNvSpPr txBox="1">
            <a:spLocks noChangeArrowheads="1"/>
          </p:cNvSpPr>
          <p:nvPr/>
        </p:nvSpPr>
        <p:spPr bwMode="auto">
          <a:xfrm>
            <a:off x="2916238" y="5661025"/>
            <a:ext cx="619283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n-US" altLang="en-US" sz="2400" b="1"/>
              <a:t>mod</a:t>
            </a:r>
            <a:r>
              <a:rPr lang="en-US" altLang="en-US" sz="2400"/>
              <a:t>:</a:t>
            </a:r>
            <a:r>
              <a:rPr lang="el-GR" altLang="en-US" sz="2400"/>
              <a:t> υπόλοιπο διαίρεσης</a:t>
            </a:r>
            <a:r>
              <a:rPr lang="en-US" altLang="en-US" sz="2400"/>
              <a:t> </a:t>
            </a:r>
            <a:r>
              <a:rPr lang="el-GR" altLang="en-US" sz="2400"/>
              <a:t>(π.χ. </a:t>
            </a:r>
            <a:r>
              <a:rPr lang="en-US" altLang="en-US" sz="2400"/>
              <a:t>15 mod 6 = 3)</a:t>
            </a:r>
            <a:endParaRPr lang="el-GR" altLang="en-US" sz="2400"/>
          </a:p>
          <a:p>
            <a:pPr>
              <a:spcBef>
                <a:spcPct val="0"/>
              </a:spcBef>
              <a:buFontTx/>
              <a:buNone/>
            </a:pPr>
            <a:r>
              <a:rPr lang="en-US" altLang="en-US" sz="2400" b="1"/>
              <a:t>div</a:t>
            </a:r>
            <a:r>
              <a:rPr lang="en-US" altLang="en-US" sz="2400"/>
              <a:t>: </a:t>
            </a:r>
            <a:r>
              <a:rPr lang="el-GR" altLang="en-US" sz="2400" i="1"/>
              <a:t>ακέραια</a:t>
            </a:r>
            <a:r>
              <a:rPr lang="el-GR" altLang="en-US" sz="2400"/>
              <a:t> διαίρεση</a:t>
            </a:r>
            <a:r>
              <a:rPr lang="en-US" altLang="en-US" sz="2400"/>
              <a:t> (</a:t>
            </a:r>
            <a:r>
              <a:rPr lang="el-GR" altLang="en-US" sz="2400"/>
              <a:t>π.χ. </a:t>
            </a:r>
            <a:r>
              <a:rPr lang="en-US" altLang="en-US" sz="2400"/>
              <a:t>17 div 3 = 5)</a:t>
            </a:r>
            <a:endParaRPr lang="en-GB" altLang="en-US" sz="2400"/>
          </a:p>
        </p:txBody>
      </p:sp>
      <p:sp>
        <p:nvSpPr>
          <p:cNvPr id="31" name="Rectangle 5"/>
          <p:cNvSpPr txBox="1">
            <a:spLocks noChangeArrowheads="1"/>
          </p:cNvSpPr>
          <p:nvPr/>
        </p:nvSpPr>
        <p:spPr bwMode="auto">
          <a:xfrm>
            <a:off x="2987675" y="115888"/>
            <a:ext cx="6156325" cy="122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pPr eaLnBrk="1" hangingPunct="1">
              <a:defRPr/>
            </a:pPr>
            <a:r>
              <a:rPr lang="el-GR" altLang="el-GR" sz="2700" b="1" kern="0" dirty="0" smtClean="0">
                <a:solidFill>
                  <a:schemeClr val="tx1"/>
                </a:solidFill>
              </a:rPr>
              <a:t>Ο αλγ</a:t>
            </a:r>
            <a:r>
              <a:rPr lang="el-GR" altLang="el-GR" sz="2700" b="1" kern="0" dirty="0">
                <a:solidFill>
                  <a:schemeClr val="tx1"/>
                </a:solidFill>
              </a:rPr>
              <a:t>ό</a:t>
            </a:r>
            <a:r>
              <a:rPr lang="el-GR" altLang="el-GR" sz="2700" b="1" kern="0" dirty="0" smtClean="0">
                <a:solidFill>
                  <a:schemeClr val="tx1"/>
                </a:solidFill>
              </a:rPr>
              <a:t>ριθμος μετατροπής από δεκαδικό σε δυαδικό σύστημα σε Διάγραμμα Ροής Προγράμματος και </a:t>
            </a:r>
            <a:r>
              <a:rPr lang="el-GR" altLang="el-GR" sz="2700" b="1" kern="0" dirty="0" err="1" smtClean="0">
                <a:solidFill>
                  <a:schemeClr val="tx1"/>
                </a:solidFill>
              </a:rPr>
              <a:t>Ψευδοκώδικα</a:t>
            </a:r>
            <a:endParaRPr lang="el-GR" altLang="el-GR" sz="2700" b="1" kern="0" dirty="0" smtClean="0">
              <a:solidFill>
                <a:schemeClr val="tx1"/>
              </a:solidFill>
            </a:endParaRPr>
          </a:p>
        </p:txBody>
      </p:sp>
    </p:spTree>
    <p:extLst>
      <p:ext uri="{BB962C8B-B14F-4D97-AF65-F5344CB8AC3E}">
        <p14:creationId xmlns:p14="http://schemas.microsoft.com/office/powerpoint/2010/main" val="80936366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ipe(right)">
                                      <p:cBhvr>
                                        <p:cTn id="7"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autoUpdateAnimBg="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2"/>
          <p:cNvSpPr>
            <a:spLocks noGrp="1" noChangeArrowheads="1"/>
          </p:cNvSpPr>
          <p:nvPr>
            <p:ph type="title"/>
          </p:nvPr>
        </p:nvSpPr>
        <p:spPr>
          <a:xfrm>
            <a:off x="685800" y="333375"/>
            <a:ext cx="7772400" cy="503238"/>
          </a:xfrm>
        </p:spPr>
        <p:txBody>
          <a:bodyPr/>
          <a:lstStyle/>
          <a:p>
            <a:r>
              <a:rPr lang="el-GR" altLang="el-GR" sz="2800" b="1" smtClean="0"/>
              <a:t>Βασική λογική σχεδίαση και άλγεβρα </a:t>
            </a:r>
            <a:r>
              <a:rPr lang="en-US" altLang="el-GR" sz="2800" b="1" smtClean="0"/>
              <a:t>Boole</a:t>
            </a:r>
            <a:endParaRPr lang="el-GR" altLang="el-GR" sz="2800" b="1" smtClean="0"/>
          </a:p>
        </p:txBody>
      </p:sp>
      <p:sp>
        <p:nvSpPr>
          <p:cNvPr id="185347" name="Rectangle 3"/>
          <p:cNvSpPr>
            <a:spLocks noGrp="1" noChangeArrowheads="1"/>
          </p:cNvSpPr>
          <p:nvPr>
            <p:ph type="body" idx="1"/>
          </p:nvPr>
        </p:nvSpPr>
        <p:spPr>
          <a:xfrm>
            <a:off x="468313" y="1196975"/>
            <a:ext cx="8280400" cy="4608513"/>
          </a:xfrm>
        </p:spPr>
        <p:txBody>
          <a:bodyPr/>
          <a:lstStyle/>
          <a:p>
            <a:pPr marL="0" indent="0" algn="ctr">
              <a:lnSpc>
                <a:spcPct val="80000"/>
              </a:lnSpc>
              <a:buFontTx/>
              <a:buNone/>
            </a:pPr>
            <a:r>
              <a:rPr lang="el-GR" altLang="el-GR" sz="2400" b="1" smtClean="0"/>
              <a:t>Μαθηματική Λογική – Μαθηματική Συμπερασματολογία</a:t>
            </a:r>
          </a:p>
          <a:p>
            <a:pPr marL="0" indent="0">
              <a:lnSpc>
                <a:spcPct val="80000"/>
              </a:lnSpc>
              <a:buFontTx/>
              <a:buNone/>
            </a:pPr>
            <a:endParaRPr lang="el-GR" altLang="el-GR" sz="1000" b="1" smtClean="0"/>
          </a:p>
          <a:p>
            <a:pPr marL="0" indent="0" algn="ctr">
              <a:lnSpc>
                <a:spcPct val="80000"/>
              </a:lnSpc>
              <a:buFontTx/>
              <a:buNone/>
            </a:pPr>
            <a:r>
              <a:rPr lang="el-GR" altLang="el-GR" sz="2400" smtClean="0"/>
              <a:t>Μαθηματικές προτάσεις – Λογικοί τελεστές</a:t>
            </a:r>
          </a:p>
          <a:p>
            <a:pPr marL="0" indent="0">
              <a:lnSpc>
                <a:spcPct val="80000"/>
              </a:lnSpc>
              <a:buFontTx/>
              <a:buNone/>
            </a:pPr>
            <a:endParaRPr lang="el-GR" altLang="el-GR" sz="1000" smtClean="0"/>
          </a:p>
          <a:p>
            <a:pPr marL="0" indent="0">
              <a:lnSpc>
                <a:spcPct val="80000"/>
              </a:lnSpc>
              <a:buFontTx/>
              <a:buNone/>
            </a:pPr>
            <a:r>
              <a:rPr lang="el-GR" altLang="el-GR" sz="2400" smtClean="0"/>
              <a:t>Οι βασικοί λογικοί (ή  Boolean) τελεστές που χρησιμοποιούνται είναι οι: </a:t>
            </a:r>
            <a:r>
              <a:rPr lang="en-US" altLang="el-GR" sz="2400" b="1" smtClean="0"/>
              <a:t>NOT, AND, OR.</a:t>
            </a:r>
            <a:endParaRPr lang="el-GR" altLang="el-GR" sz="2400" b="1" smtClean="0"/>
          </a:p>
          <a:p>
            <a:pPr marL="0" indent="0">
              <a:lnSpc>
                <a:spcPct val="80000"/>
              </a:lnSpc>
              <a:buFontTx/>
              <a:buNone/>
            </a:pPr>
            <a:endParaRPr lang="el-GR" altLang="el-GR" sz="1000" b="1" smtClean="0"/>
          </a:p>
          <a:p>
            <a:pPr marL="0" indent="0">
              <a:lnSpc>
                <a:spcPct val="80000"/>
              </a:lnSpc>
              <a:buFontTx/>
              <a:buNone/>
            </a:pPr>
            <a:r>
              <a:rPr lang="el-GR" altLang="el-GR" sz="2400" b="1" smtClean="0"/>
              <a:t>Πύλες</a:t>
            </a:r>
            <a:r>
              <a:rPr lang="el-GR" altLang="el-GR" sz="2400" smtClean="0"/>
              <a:t> = Βασικά ψηφιακά λογικά στοιχεία που αντιστοιχούν στις βασικές λογικές συναρτήσεις.</a:t>
            </a:r>
          </a:p>
          <a:p>
            <a:pPr marL="0" indent="0">
              <a:lnSpc>
                <a:spcPct val="80000"/>
              </a:lnSpc>
              <a:buFontTx/>
              <a:buNone/>
            </a:pPr>
            <a:endParaRPr lang="el-GR" altLang="el-GR" sz="2400" smtClean="0"/>
          </a:p>
          <a:p>
            <a:pPr marL="0" indent="0">
              <a:lnSpc>
                <a:spcPct val="80000"/>
              </a:lnSpc>
              <a:buFontTx/>
              <a:buNone/>
            </a:pPr>
            <a:r>
              <a:rPr lang="en-US" altLang="el-GR" sz="2200" b="1" u="sng" smtClean="0">
                <a:cs typeface="Times New Roman" panose="02020603050405020304" pitchFamily="18" charset="0"/>
              </a:rPr>
              <a:t>AND</a:t>
            </a:r>
            <a:r>
              <a:rPr lang="en-US" altLang="el-GR" sz="2200" b="1" smtClean="0">
                <a:cs typeface="Times New Roman" panose="02020603050405020304" pitchFamily="18" charset="0"/>
              </a:rPr>
              <a:t>:</a:t>
            </a:r>
            <a:r>
              <a:rPr lang="en-US" altLang="el-GR" sz="2200" smtClean="0">
                <a:cs typeface="Times New Roman" panose="02020603050405020304" pitchFamily="18" charset="0"/>
              </a:rPr>
              <a:t> </a:t>
            </a:r>
            <a:r>
              <a:rPr lang="el-GR" altLang="el-GR" sz="2200" smtClean="0">
                <a:cs typeface="Times New Roman" panose="02020603050405020304" pitchFamily="18" charset="0"/>
              </a:rPr>
              <a:t>Λογικός πολ/σμός (σύζευξη)</a:t>
            </a:r>
            <a:r>
              <a:rPr lang="el-GR" altLang="el-GR" sz="2200" i="1" smtClean="0">
                <a:cs typeface="Times New Roman" panose="02020603050405020304" pitchFamily="18" charset="0"/>
              </a:rPr>
              <a:t>	</a:t>
            </a:r>
            <a:r>
              <a:rPr lang="en-US" altLang="el-GR" sz="2200" smtClean="0">
                <a:cs typeface="Times New Roman" panose="02020603050405020304" pitchFamily="18" charset="0"/>
              </a:rPr>
              <a:t>Boolean </a:t>
            </a:r>
            <a:r>
              <a:rPr lang="el-GR" altLang="el-GR" sz="2200" smtClean="0">
                <a:cs typeface="Times New Roman" panose="02020603050405020304" pitchFamily="18" charset="0"/>
              </a:rPr>
              <a:t>Έκφραση</a:t>
            </a:r>
            <a:r>
              <a:rPr lang="en-US" altLang="el-GR" sz="2200" smtClean="0">
                <a:cs typeface="Times New Roman" panose="02020603050405020304" pitchFamily="18" charset="0"/>
              </a:rPr>
              <a:t>:  </a:t>
            </a:r>
            <a:r>
              <a:rPr lang="en-US" altLang="el-GR" sz="2200" b="1" smtClean="0">
                <a:cs typeface="Times New Roman" panose="02020603050405020304" pitchFamily="18" charset="0"/>
              </a:rPr>
              <a:t>A • B</a:t>
            </a:r>
            <a:endParaRPr lang="el-GR" altLang="el-GR" sz="2200" b="1" smtClean="0">
              <a:cs typeface="Times New Roman" panose="02020603050405020304" pitchFamily="18" charset="0"/>
            </a:endParaRPr>
          </a:p>
          <a:p>
            <a:pPr marL="0" indent="0">
              <a:lnSpc>
                <a:spcPct val="80000"/>
              </a:lnSpc>
              <a:buFontTx/>
              <a:buNone/>
            </a:pPr>
            <a:endParaRPr lang="el-GR" altLang="el-GR" sz="1000" b="1" smtClean="0">
              <a:cs typeface="Times New Roman" panose="02020603050405020304" pitchFamily="18" charset="0"/>
            </a:endParaRPr>
          </a:p>
          <a:p>
            <a:pPr marL="0" indent="0">
              <a:lnSpc>
                <a:spcPct val="80000"/>
              </a:lnSpc>
              <a:buFontTx/>
              <a:buNone/>
            </a:pPr>
            <a:r>
              <a:rPr lang="en-US" altLang="el-GR" sz="2200" b="1" u="sng" smtClean="0">
                <a:cs typeface="Times New Roman" panose="02020603050405020304" pitchFamily="18" charset="0"/>
              </a:rPr>
              <a:t>OR</a:t>
            </a:r>
            <a:r>
              <a:rPr lang="en-US" altLang="el-GR" sz="2200" b="1" smtClean="0">
                <a:cs typeface="Times New Roman" panose="02020603050405020304" pitchFamily="18" charset="0"/>
              </a:rPr>
              <a:t>:</a:t>
            </a:r>
            <a:r>
              <a:rPr lang="el-GR" altLang="el-GR" sz="2200" smtClean="0">
                <a:cs typeface="Times New Roman" panose="02020603050405020304" pitchFamily="18" charset="0"/>
              </a:rPr>
              <a:t> Λογική πρόσθεση (διάζευξη)	</a:t>
            </a:r>
            <a:r>
              <a:rPr lang="en-US" altLang="el-GR" sz="2200" smtClean="0">
                <a:cs typeface="Times New Roman" panose="02020603050405020304" pitchFamily="18" charset="0"/>
              </a:rPr>
              <a:t>Boolean </a:t>
            </a:r>
            <a:r>
              <a:rPr lang="el-GR" altLang="el-GR" sz="2200" smtClean="0">
                <a:cs typeface="Times New Roman" panose="02020603050405020304" pitchFamily="18" charset="0"/>
              </a:rPr>
              <a:t>Έκφραση</a:t>
            </a:r>
            <a:r>
              <a:rPr lang="en-US" altLang="el-GR" sz="2200" smtClean="0">
                <a:cs typeface="Times New Roman" panose="02020603050405020304" pitchFamily="18" charset="0"/>
              </a:rPr>
              <a:t>:  </a:t>
            </a:r>
            <a:r>
              <a:rPr lang="en-US" altLang="el-GR" sz="2200" b="1" smtClean="0">
                <a:cs typeface="Times New Roman" panose="02020603050405020304" pitchFamily="18" charset="0"/>
              </a:rPr>
              <a:t>A + B</a:t>
            </a:r>
            <a:endParaRPr lang="el-GR" altLang="el-GR" sz="2200" b="1" smtClean="0">
              <a:cs typeface="Times New Roman" panose="02020603050405020304" pitchFamily="18" charset="0"/>
            </a:endParaRPr>
          </a:p>
          <a:p>
            <a:pPr marL="0" indent="0">
              <a:lnSpc>
                <a:spcPct val="80000"/>
              </a:lnSpc>
              <a:buFontTx/>
              <a:buNone/>
            </a:pPr>
            <a:endParaRPr lang="el-GR" altLang="el-GR" sz="1000" b="1" smtClean="0">
              <a:cs typeface="Times New Roman" panose="02020603050405020304" pitchFamily="18" charset="0"/>
            </a:endParaRPr>
          </a:p>
          <a:p>
            <a:pPr marL="0" indent="0">
              <a:lnSpc>
                <a:spcPct val="80000"/>
              </a:lnSpc>
              <a:buFontTx/>
              <a:buNone/>
            </a:pPr>
            <a:r>
              <a:rPr lang="en-US" altLang="el-GR" sz="2200" b="1" u="sng" smtClean="0">
                <a:cs typeface="Times New Roman" panose="02020603050405020304" pitchFamily="18" charset="0"/>
              </a:rPr>
              <a:t>NOT</a:t>
            </a:r>
            <a:r>
              <a:rPr lang="en-US" altLang="el-GR" sz="2200" b="1" smtClean="0">
                <a:cs typeface="Times New Roman" panose="02020603050405020304" pitchFamily="18" charset="0"/>
              </a:rPr>
              <a:t>:</a:t>
            </a:r>
            <a:r>
              <a:rPr lang="en-US" altLang="el-GR" sz="2200" smtClean="0">
                <a:cs typeface="Times New Roman" panose="02020603050405020304" pitchFamily="18" charset="0"/>
              </a:rPr>
              <a:t> </a:t>
            </a:r>
            <a:r>
              <a:rPr lang="el-GR" altLang="el-GR" sz="2200" smtClean="0">
                <a:cs typeface="Times New Roman" panose="02020603050405020304" pitchFamily="18" charset="0"/>
              </a:rPr>
              <a:t>Λογική αντιστροφή	</a:t>
            </a:r>
            <a:r>
              <a:rPr lang="en-US" altLang="el-GR" sz="2200" smtClean="0">
                <a:cs typeface="Times New Roman" panose="02020603050405020304" pitchFamily="18" charset="0"/>
              </a:rPr>
              <a:t>Boolean </a:t>
            </a:r>
            <a:r>
              <a:rPr lang="el-GR" altLang="el-GR" sz="2200" smtClean="0">
                <a:cs typeface="Times New Roman" panose="02020603050405020304" pitchFamily="18" charset="0"/>
              </a:rPr>
              <a:t>Έκφραση</a:t>
            </a:r>
            <a:r>
              <a:rPr lang="en-US" altLang="el-GR" sz="2200" smtClean="0">
                <a:cs typeface="Times New Roman" panose="02020603050405020304" pitchFamily="18" charset="0"/>
              </a:rPr>
              <a:t>:  </a:t>
            </a:r>
            <a:r>
              <a:rPr lang="en-GB" altLang="el-GR" sz="2200" b="1" smtClean="0">
                <a:ea typeface="Tahoma" panose="020B0604030504040204" pitchFamily="34" charset="0"/>
                <a:cs typeface="Times New Roman" panose="02020603050405020304" pitchFamily="18" charset="0"/>
              </a:rPr>
              <a:t>Ā</a:t>
            </a:r>
            <a:r>
              <a:rPr lang="el-GR" altLang="el-GR" sz="2200" smtClean="0">
                <a:cs typeface="Times New Roman" panose="02020603050405020304" pitchFamily="18" charset="0"/>
              </a:rPr>
              <a:t> ή</a:t>
            </a:r>
            <a:r>
              <a:rPr lang="en-US" altLang="el-GR" sz="2200" smtClean="0">
                <a:cs typeface="Times New Roman" panose="02020603050405020304" pitchFamily="18" charset="0"/>
              </a:rPr>
              <a:t> </a:t>
            </a:r>
            <a:r>
              <a:rPr lang="en-US" altLang="el-GR" sz="2200" b="1" smtClean="0">
                <a:cs typeface="Times New Roman" panose="02020603050405020304" pitchFamily="18" charset="0"/>
              </a:rPr>
              <a:t>~A</a:t>
            </a:r>
            <a:r>
              <a:rPr lang="el-GR" altLang="el-GR" sz="2200" smtClean="0">
                <a:cs typeface="Times New Roman" panose="02020603050405020304" pitchFamily="18" charset="0"/>
              </a:rPr>
              <a:t> ή </a:t>
            </a:r>
            <a:r>
              <a:rPr lang="el-GR" altLang="el-GR" sz="2200" b="1" smtClean="0">
                <a:cs typeface="Times New Roman" panose="02020603050405020304" pitchFamily="18" charset="0"/>
              </a:rPr>
              <a:t>Α'</a:t>
            </a:r>
            <a:endParaRPr lang="en-US" altLang="el-GR" sz="2200" b="1" smtClean="0">
              <a:cs typeface="Times New Roman" panose="02020603050405020304" pitchFamily="18" charset="0"/>
            </a:endParaRPr>
          </a:p>
        </p:txBody>
      </p:sp>
    </p:spTree>
  </p:cSld>
  <p:clrMapOvr>
    <a:masterClrMapping/>
  </p:clrMapOvr>
  <p:transition advClick="0"/>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p:cNvSpPr>
            <a:spLocks noGrp="1" noChangeArrowheads="1"/>
          </p:cNvSpPr>
          <p:nvPr>
            <p:ph type="title"/>
          </p:nvPr>
        </p:nvSpPr>
        <p:spPr>
          <a:xfrm>
            <a:off x="685800" y="404813"/>
            <a:ext cx="7772400" cy="442912"/>
          </a:xfrm>
        </p:spPr>
        <p:txBody>
          <a:bodyPr/>
          <a:lstStyle/>
          <a:p>
            <a:r>
              <a:rPr lang="el-GR" altLang="el-GR" sz="2800" b="1" smtClean="0">
                <a:cs typeface="Times New Roman" panose="02020603050405020304" pitchFamily="18" charset="0"/>
              </a:rPr>
              <a:t>Λογικός πολλαπλασιασμός (</a:t>
            </a:r>
            <a:r>
              <a:rPr lang="en-US" altLang="el-GR" sz="2800" b="1" smtClean="0">
                <a:cs typeface="Times New Roman" panose="02020603050405020304" pitchFamily="18" charset="0"/>
              </a:rPr>
              <a:t>AND</a:t>
            </a:r>
            <a:r>
              <a:rPr lang="el-GR" altLang="el-GR" sz="2800" b="1" smtClean="0">
                <a:cs typeface="Times New Roman" panose="02020603050405020304" pitchFamily="18" charset="0"/>
              </a:rPr>
              <a:t>)</a:t>
            </a:r>
          </a:p>
        </p:txBody>
      </p:sp>
      <p:sp>
        <p:nvSpPr>
          <p:cNvPr id="203779" name="Rectangle 3"/>
          <p:cNvSpPr>
            <a:spLocks noGrp="1" noChangeArrowheads="1"/>
          </p:cNvSpPr>
          <p:nvPr>
            <p:ph type="body" sz="half" idx="1"/>
          </p:nvPr>
        </p:nvSpPr>
        <p:spPr>
          <a:xfrm>
            <a:off x="685800" y="1125538"/>
            <a:ext cx="7702550" cy="1223962"/>
          </a:xfrm>
        </p:spPr>
        <p:txBody>
          <a:bodyPr/>
          <a:lstStyle/>
          <a:p>
            <a:pPr algn="ctr">
              <a:lnSpc>
                <a:spcPct val="90000"/>
              </a:lnSpc>
              <a:buFontTx/>
              <a:buNone/>
            </a:pPr>
            <a:r>
              <a:rPr lang="el-GR" altLang="el-GR" sz="2400" smtClean="0">
                <a:cs typeface="Times New Roman" panose="02020603050405020304" pitchFamily="18" charset="0"/>
              </a:rPr>
              <a:t>Έχει αποτέλεσμα </a:t>
            </a:r>
            <a:r>
              <a:rPr lang="en-US" altLang="el-GR" sz="2400" smtClean="0">
                <a:cs typeface="Times New Roman" panose="02020603050405020304" pitchFamily="18" charset="0"/>
              </a:rPr>
              <a:t>= 1, </a:t>
            </a:r>
            <a:r>
              <a:rPr lang="el-GR" altLang="el-GR" sz="2400" smtClean="0">
                <a:cs typeface="Times New Roman" panose="02020603050405020304" pitchFamily="18" charset="0"/>
              </a:rPr>
              <a:t>μόνο εάν και οι δύο είσοδοι είναι 1</a:t>
            </a:r>
            <a:r>
              <a:rPr lang="en-US" altLang="el-GR" sz="2400" smtClean="0">
                <a:cs typeface="Times New Roman" panose="02020603050405020304" pitchFamily="18" charset="0"/>
              </a:rPr>
              <a:t>.</a:t>
            </a:r>
          </a:p>
          <a:p>
            <a:pPr algn="ctr">
              <a:lnSpc>
                <a:spcPct val="90000"/>
              </a:lnSpc>
              <a:buFontTx/>
              <a:buNone/>
            </a:pPr>
            <a:r>
              <a:rPr lang="en-US" altLang="el-GR" sz="2000" smtClean="0">
                <a:cs typeface="Times New Roman" panose="02020603050405020304" pitchFamily="18" charset="0"/>
              </a:rPr>
              <a:t>TRUE=1, FALSE=0</a:t>
            </a:r>
            <a:endParaRPr lang="el-GR" altLang="el-GR" sz="2000" smtClean="0">
              <a:cs typeface="Times New Roman" panose="02020603050405020304" pitchFamily="18" charset="0"/>
            </a:endParaRPr>
          </a:p>
          <a:p>
            <a:pPr algn="ctr">
              <a:lnSpc>
                <a:spcPct val="90000"/>
              </a:lnSpc>
              <a:buFontTx/>
              <a:buNone/>
            </a:pPr>
            <a:r>
              <a:rPr lang="en-US" altLang="el-GR" sz="2400" b="1" smtClean="0">
                <a:cs typeface="Times New Roman" panose="02020603050405020304" pitchFamily="18" charset="0"/>
              </a:rPr>
              <a:t>C</a:t>
            </a:r>
            <a:r>
              <a:rPr lang="el-GR" altLang="el-GR" sz="2400" b="1" smtClean="0">
                <a:cs typeface="Times New Roman" panose="02020603050405020304" pitchFamily="18" charset="0"/>
              </a:rPr>
              <a:t> </a:t>
            </a:r>
            <a:r>
              <a:rPr lang="en-US" altLang="el-GR" sz="2400" b="1" smtClean="0">
                <a:cs typeface="Times New Roman" panose="02020603050405020304" pitchFamily="18" charset="0"/>
              </a:rPr>
              <a:t>=</a:t>
            </a:r>
            <a:r>
              <a:rPr lang="el-GR" altLang="el-GR" sz="2400" b="1" smtClean="0">
                <a:cs typeface="Times New Roman" panose="02020603050405020304" pitchFamily="18" charset="0"/>
              </a:rPr>
              <a:t> </a:t>
            </a:r>
            <a:r>
              <a:rPr lang="en-US" altLang="el-GR" sz="2400" b="1" smtClean="0">
                <a:cs typeface="Times New Roman" panose="02020603050405020304" pitchFamily="18" charset="0"/>
              </a:rPr>
              <a:t>A • B ------- C</a:t>
            </a:r>
            <a:r>
              <a:rPr lang="el-GR" altLang="el-GR" sz="2400" b="1" smtClean="0">
                <a:cs typeface="Times New Roman" panose="02020603050405020304" pitchFamily="18" charset="0"/>
              </a:rPr>
              <a:t> </a:t>
            </a:r>
            <a:r>
              <a:rPr lang="en-US" altLang="el-GR" sz="2400" b="1" smtClean="0">
                <a:cs typeface="Times New Roman" panose="02020603050405020304" pitchFamily="18" charset="0"/>
              </a:rPr>
              <a:t>=</a:t>
            </a:r>
            <a:r>
              <a:rPr lang="el-GR" altLang="el-GR" sz="2400" b="1" smtClean="0">
                <a:cs typeface="Times New Roman" panose="02020603050405020304" pitchFamily="18" charset="0"/>
              </a:rPr>
              <a:t> </a:t>
            </a:r>
            <a:r>
              <a:rPr lang="en-US" altLang="el-GR" sz="2400" b="1" smtClean="0">
                <a:cs typeface="Times New Roman" panose="02020603050405020304" pitchFamily="18" charset="0"/>
              </a:rPr>
              <a:t>A AND B</a:t>
            </a:r>
          </a:p>
        </p:txBody>
      </p:sp>
      <p:grpSp>
        <p:nvGrpSpPr>
          <p:cNvPr id="203780" name="Group 5"/>
          <p:cNvGrpSpPr>
            <a:grpSpLocks/>
          </p:cNvGrpSpPr>
          <p:nvPr/>
        </p:nvGrpSpPr>
        <p:grpSpPr bwMode="auto">
          <a:xfrm>
            <a:off x="4513263" y="2646363"/>
            <a:ext cx="2003425" cy="638175"/>
            <a:chOff x="2256" y="1680"/>
            <a:chExt cx="1262" cy="402"/>
          </a:xfrm>
        </p:grpSpPr>
        <p:grpSp>
          <p:nvGrpSpPr>
            <p:cNvPr id="203808" name="Group 6"/>
            <p:cNvGrpSpPr>
              <a:grpSpLocks/>
            </p:cNvGrpSpPr>
            <p:nvPr/>
          </p:nvGrpSpPr>
          <p:grpSpPr bwMode="auto">
            <a:xfrm>
              <a:off x="2496" y="1776"/>
              <a:ext cx="728" cy="261"/>
              <a:chOff x="720" y="2592"/>
              <a:chExt cx="728" cy="261"/>
            </a:xfrm>
          </p:grpSpPr>
          <p:sp>
            <p:nvSpPr>
              <p:cNvPr id="203813" name="Arc 7"/>
              <p:cNvSpPr>
                <a:spLocks/>
              </p:cNvSpPr>
              <p:nvPr/>
            </p:nvSpPr>
            <p:spPr bwMode="auto">
              <a:xfrm>
                <a:off x="1108" y="2593"/>
                <a:ext cx="140" cy="131"/>
              </a:xfrm>
              <a:custGeom>
                <a:avLst/>
                <a:gdLst>
                  <a:gd name="T0" fmla="*/ 0 w 21753"/>
                  <a:gd name="T1" fmla="*/ 0 h 21600"/>
                  <a:gd name="T2" fmla="*/ 0 w 21753"/>
                  <a:gd name="T3" fmla="*/ 0 h 21600"/>
                  <a:gd name="T4" fmla="*/ 0 w 21753"/>
                  <a:gd name="T5" fmla="*/ 0 h 21600"/>
                  <a:gd name="T6" fmla="*/ 0 60000 65536"/>
                  <a:gd name="T7" fmla="*/ 0 60000 65536"/>
                  <a:gd name="T8" fmla="*/ 0 60000 65536"/>
                  <a:gd name="T9" fmla="*/ 0 w 21753"/>
                  <a:gd name="T10" fmla="*/ 0 h 21600"/>
                  <a:gd name="T11" fmla="*/ 21753 w 21753"/>
                  <a:gd name="T12" fmla="*/ 21600 h 21600"/>
                </a:gdLst>
                <a:ahLst/>
                <a:cxnLst>
                  <a:cxn ang="T6">
                    <a:pos x="T0" y="T1"/>
                  </a:cxn>
                  <a:cxn ang="T7">
                    <a:pos x="T2" y="T3"/>
                  </a:cxn>
                  <a:cxn ang="T8">
                    <a:pos x="T4" y="T5"/>
                  </a:cxn>
                </a:cxnLst>
                <a:rect l="T9" t="T10" r="T11" b="T12"/>
                <a:pathLst>
                  <a:path w="21753" h="21600" fill="none" extrusionOk="0">
                    <a:moveTo>
                      <a:pt x="-1" y="0"/>
                    </a:moveTo>
                    <a:cubicBezTo>
                      <a:pt x="51" y="0"/>
                      <a:pt x="102" y="-1"/>
                      <a:pt x="154" y="0"/>
                    </a:cubicBezTo>
                    <a:cubicBezTo>
                      <a:pt x="12018" y="0"/>
                      <a:pt x="21662" y="9569"/>
                      <a:pt x="21753" y="21433"/>
                    </a:cubicBezTo>
                  </a:path>
                  <a:path w="21753" h="21600" stroke="0" extrusionOk="0">
                    <a:moveTo>
                      <a:pt x="-1" y="0"/>
                    </a:moveTo>
                    <a:cubicBezTo>
                      <a:pt x="51" y="0"/>
                      <a:pt x="102" y="-1"/>
                      <a:pt x="154" y="0"/>
                    </a:cubicBezTo>
                    <a:cubicBezTo>
                      <a:pt x="12018" y="0"/>
                      <a:pt x="21662" y="9569"/>
                      <a:pt x="21753" y="21433"/>
                    </a:cubicBezTo>
                    <a:lnTo>
                      <a:pt x="154" y="21600"/>
                    </a:lnTo>
                    <a:lnTo>
                      <a:pt x="-1" y="0"/>
                    </a:lnTo>
                    <a:close/>
                  </a:path>
                </a:pathLst>
              </a:custGeom>
              <a:noFill/>
              <a:ln w="25400" cap="rnd">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203814" name="Arc 8"/>
              <p:cNvSpPr>
                <a:spLocks/>
              </p:cNvSpPr>
              <p:nvPr/>
            </p:nvSpPr>
            <p:spPr bwMode="auto">
              <a:xfrm rot="10800000">
                <a:off x="1109" y="2723"/>
                <a:ext cx="139" cy="130"/>
              </a:xfrm>
              <a:custGeom>
                <a:avLst/>
                <a:gdLst>
                  <a:gd name="T0" fmla="*/ 0 w 21600"/>
                  <a:gd name="T1" fmla="*/ 0 h 21599"/>
                  <a:gd name="T2" fmla="*/ 0 w 21600"/>
                  <a:gd name="T3" fmla="*/ 0 h 21599"/>
                  <a:gd name="T4" fmla="*/ 0 w 21600"/>
                  <a:gd name="T5" fmla="*/ 0 h 21599"/>
                  <a:gd name="T6" fmla="*/ 0 60000 65536"/>
                  <a:gd name="T7" fmla="*/ 0 60000 65536"/>
                  <a:gd name="T8" fmla="*/ 0 60000 65536"/>
                  <a:gd name="T9" fmla="*/ 0 w 21600"/>
                  <a:gd name="T10" fmla="*/ 0 h 21599"/>
                  <a:gd name="T11" fmla="*/ 21600 w 21600"/>
                  <a:gd name="T12" fmla="*/ 21599 h 21599"/>
                </a:gdLst>
                <a:ahLst/>
                <a:cxnLst>
                  <a:cxn ang="T6">
                    <a:pos x="T0" y="T1"/>
                  </a:cxn>
                  <a:cxn ang="T7">
                    <a:pos x="T2" y="T3"/>
                  </a:cxn>
                  <a:cxn ang="T8">
                    <a:pos x="T4" y="T5"/>
                  </a:cxn>
                </a:cxnLst>
                <a:rect l="T9" t="T10" r="T11" b="T12"/>
                <a:pathLst>
                  <a:path w="21600" h="21599" fill="none" extrusionOk="0">
                    <a:moveTo>
                      <a:pt x="0" y="21599"/>
                    </a:moveTo>
                    <a:cubicBezTo>
                      <a:pt x="0" y="9730"/>
                      <a:pt x="9576" y="84"/>
                      <a:pt x="21444" y="-1"/>
                    </a:cubicBezTo>
                  </a:path>
                  <a:path w="21600" h="21599" stroke="0" extrusionOk="0">
                    <a:moveTo>
                      <a:pt x="0" y="21599"/>
                    </a:moveTo>
                    <a:cubicBezTo>
                      <a:pt x="0" y="9730"/>
                      <a:pt x="9576" y="84"/>
                      <a:pt x="21444" y="-1"/>
                    </a:cubicBezTo>
                    <a:lnTo>
                      <a:pt x="21600" y="21599"/>
                    </a:lnTo>
                    <a:lnTo>
                      <a:pt x="0" y="21599"/>
                    </a:lnTo>
                    <a:close/>
                  </a:path>
                </a:pathLst>
              </a:custGeom>
              <a:noFill/>
              <a:ln w="25400" cap="rnd">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203815" name="Line 9"/>
              <p:cNvSpPr>
                <a:spLocks noChangeShapeType="1"/>
              </p:cNvSpPr>
              <p:nvPr/>
            </p:nvSpPr>
            <p:spPr bwMode="auto">
              <a:xfrm flipH="1">
                <a:off x="912" y="2592"/>
                <a:ext cx="196"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03816" name="Line 10"/>
              <p:cNvSpPr>
                <a:spLocks noChangeShapeType="1"/>
              </p:cNvSpPr>
              <p:nvPr/>
            </p:nvSpPr>
            <p:spPr bwMode="auto">
              <a:xfrm>
                <a:off x="912" y="2592"/>
                <a:ext cx="0" cy="261"/>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03817" name="Line 11"/>
              <p:cNvSpPr>
                <a:spLocks noChangeShapeType="1"/>
              </p:cNvSpPr>
              <p:nvPr/>
            </p:nvSpPr>
            <p:spPr bwMode="auto">
              <a:xfrm flipH="1">
                <a:off x="912" y="2853"/>
                <a:ext cx="196"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03818" name="Line 12"/>
              <p:cNvSpPr>
                <a:spLocks noChangeShapeType="1"/>
              </p:cNvSpPr>
              <p:nvPr/>
            </p:nvSpPr>
            <p:spPr bwMode="auto">
              <a:xfrm flipH="1">
                <a:off x="720" y="2657"/>
                <a:ext cx="166"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03819" name="Line 13"/>
              <p:cNvSpPr>
                <a:spLocks noChangeShapeType="1"/>
              </p:cNvSpPr>
              <p:nvPr/>
            </p:nvSpPr>
            <p:spPr bwMode="auto">
              <a:xfrm flipH="1">
                <a:off x="720" y="2788"/>
                <a:ext cx="166"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03820" name="Line 14"/>
              <p:cNvSpPr>
                <a:spLocks noChangeShapeType="1"/>
              </p:cNvSpPr>
              <p:nvPr/>
            </p:nvSpPr>
            <p:spPr bwMode="auto">
              <a:xfrm>
                <a:off x="1248" y="2736"/>
                <a:ext cx="20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grpSp>
        <p:grpSp>
          <p:nvGrpSpPr>
            <p:cNvPr id="203809" name="Group 15"/>
            <p:cNvGrpSpPr>
              <a:grpSpLocks/>
            </p:cNvGrpSpPr>
            <p:nvPr/>
          </p:nvGrpSpPr>
          <p:grpSpPr bwMode="auto">
            <a:xfrm>
              <a:off x="2256" y="1680"/>
              <a:ext cx="206" cy="402"/>
              <a:chOff x="3072" y="1008"/>
              <a:chExt cx="206" cy="402"/>
            </a:xfrm>
          </p:grpSpPr>
          <p:sp>
            <p:nvSpPr>
              <p:cNvPr id="203811" name="Rectangle 16"/>
              <p:cNvSpPr>
                <a:spLocks noChangeArrowheads="1"/>
              </p:cNvSpPr>
              <p:nvPr/>
            </p:nvSpPr>
            <p:spPr bwMode="auto">
              <a:xfrm>
                <a:off x="3072" y="1008"/>
                <a:ext cx="206" cy="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n-US" altLang="el-GR" sz="1600" b="1">
                    <a:latin typeface="Arial" panose="020B0604020202020204" pitchFamily="34" charset="0"/>
                  </a:rPr>
                  <a:t>A</a:t>
                </a:r>
              </a:p>
            </p:txBody>
          </p:sp>
          <p:sp>
            <p:nvSpPr>
              <p:cNvPr id="203812" name="Rectangle 17"/>
              <p:cNvSpPr>
                <a:spLocks noChangeArrowheads="1"/>
              </p:cNvSpPr>
              <p:nvPr/>
            </p:nvSpPr>
            <p:spPr bwMode="auto">
              <a:xfrm>
                <a:off x="3072" y="1200"/>
                <a:ext cx="206" cy="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n-US" altLang="el-GR" sz="1600" b="1">
                    <a:latin typeface="Arial" panose="020B0604020202020204" pitchFamily="34" charset="0"/>
                  </a:rPr>
                  <a:t>B</a:t>
                </a:r>
              </a:p>
            </p:txBody>
          </p:sp>
        </p:grpSp>
        <p:sp>
          <p:nvSpPr>
            <p:cNvPr id="203810" name="Rectangle 18"/>
            <p:cNvSpPr>
              <a:spLocks noChangeArrowheads="1"/>
            </p:cNvSpPr>
            <p:nvPr/>
          </p:nvSpPr>
          <p:spPr bwMode="auto">
            <a:xfrm>
              <a:off x="3312" y="1824"/>
              <a:ext cx="206" cy="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n-US" altLang="el-GR" sz="1600" b="1">
                  <a:latin typeface="Arial" panose="020B0604020202020204" pitchFamily="34" charset="0"/>
                </a:rPr>
                <a:t>C</a:t>
              </a:r>
            </a:p>
          </p:txBody>
        </p:sp>
      </p:grpSp>
      <p:graphicFrame>
        <p:nvGraphicFramePr>
          <p:cNvPr id="186387" name="Group 19"/>
          <p:cNvGraphicFramePr>
            <a:graphicFrameLocks noGrp="1"/>
          </p:cNvGraphicFramePr>
          <p:nvPr>
            <p:ph sz="half" idx="2"/>
          </p:nvPr>
        </p:nvGraphicFramePr>
        <p:xfrm>
          <a:off x="4792663" y="3708400"/>
          <a:ext cx="1579562" cy="2168526"/>
        </p:xfrm>
        <a:graphic>
          <a:graphicData uri="http://schemas.openxmlformats.org/drawingml/2006/table">
            <a:tbl>
              <a:tblPr/>
              <a:tblGrid>
                <a:gridCol w="527050">
                  <a:extLst>
                    <a:ext uri="{9D8B030D-6E8A-4147-A177-3AD203B41FA5}">
                      <a16:colId xmlns:a16="http://schemas.microsoft.com/office/drawing/2014/main" val="20000"/>
                    </a:ext>
                  </a:extLst>
                </a:gridCol>
                <a:gridCol w="525462">
                  <a:extLst>
                    <a:ext uri="{9D8B030D-6E8A-4147-A177-3AD203B41FA5}">
                      <a16:colId xmlns:a16="http://schemas.microsoft.com/office/drawing/2014/main" val="20001"/>
                    </a:ext>
                  </a:extLst>
                </a:gridCol>
                <a:gridCol w="527050">
                  <a:extLst>
                    <a:ext uri="{9D8B030D-6E8A-4147-A177-3AD203B41FA5}">
                      <a16:colId xmlns:a16="http://schemas.microsoft.com/office/drawing/2014/main" val="20002"/>
                    </a:ext>
                  </a:extLst>
                </a:gridCol>
              </a:tblGrid>
              <a:tr h="434975">
                <a:tc>
                  <a:txBody>
                    <a:bodyPr/>
                    <a:lstStyle>
                      <a:lvl1pPr>
                        <a:spcBef>
                          <a:spcPct val="20000"/>
                        </a:spcBef>
                        <a:defRPr sz="2800">
                          <a:solidFill>
                            <a:schemeClr val="tx1"/>
                          </a:solidFill>
                          <a:latin typeface="Times New Roman" pitchFamily="18" charset="0"/>
                        </a:defRPr>
                      </a:lvl1pPr>
                      <a:lvl2pPr>
                        <a:spcBef>
                          <a:spcPct val="20000"/>
                        </a:spcBef>
                        <a:defRPr sz="2400">
                          <a:solidFill>
                            <a:schemeClr val="tx1"/>
                          </a:solidFill>
                          <a:latin typeface="Times New Roman" pitchFamily="18" charset="0"/>
                        </a:defRPr>
                      </a:lvl2pPr>
                      <a:lvl3pPr>
                        <a:spcBef>
                          <a:spcPct val="20000"/>
                        </a:spcBef>
                        <a:defRPr sz="2000">
                          <a:solidFill>
                            <a:schemeClr val="tx1"/>
                          </a:solidFill>
                          <a:latin typeface="Times New Roman" pitchFamily="18" charset="0"/>
                        </a:defRPr>
                      </a:lvl3pPr>
                      <a:lvl4pPr>
                        <a:spcBef>
                          <a:spcPct val="20000"/>
                        </a:spcBef>
                        <a:defRPr>
                          <a:solidFill>
                            <a:schemeClr val="tx1"/>
                          </a:solidFill>
                          <a:latin typeface="Times New Roman" pitchFamily="18" charset="0"/>
                        </a:defRPr>
                      </a:lvl4pPr>
                      <a:lvl5pPr>
                        <a:spcBef>
                          <a:spcPct val="20000"/>
                        </a:spcBef>
                        <a:defRPr>
                          <a:solidFill>
                            <a:schemeClr val="tx1"/>
                          </a:solidFill>
                          <a:latin typeface="Times New Roman" pitchFamily="18" charset="0"/>
                        </a:defRPr>
                      </a:lvl5pPr>
                      <a:lvl6pPr eaLnBrk="0" fontAlgn="base" hangingPunct="0">
                        <a:spcBef>
                          <a:spcPct val="20000"/>
                        </a:spcBef>
                        <a:spcAft>
                          <a:spcPct val="0"/>
                        </a:spcAft>
                        <a:defRPr>
                          <a:solidFill>
                            <a:schemeClr val="tx1"/>
                          </a:solidFill>
                          <a:latin typeface="Times New Roman" pitchFamily="18" charset="0"/>
                        </a:defRPr>
                      </a:lvl6pPr>
                      <a:lvl7pPr eaLnBrk="0" fontAlgn="base" hangingPunct="0">
                        <a:spcBef>
                          <a:spcPct val="20000"/>
                        </a:spcBef>
                        <a:spcAft>
                          <a:spcPct val="0"/>
                        </a:spcAft>
                        <a:defRPr>
                          <a:solidFill>
                            <a:schemeClr val="tx1"/>
                          </a:solidFill>
                          <a:latin typeface="Times New Roman" pitchFamily="18" charset="0"/>
                        </a:defRPr>
                      </a:lvl7pPr>
                      <a:lvl8pPr eaLnBrk="0" fontAlgn="base" hangingPunct="0">
                        <a:spcBef>
                          <a:spcPct val="20000"/>
                        </a:spcBef>
                        <a:spcAft>
                          <a:spcPct val="0"/>
                        </a:spcAft>
                        <a:defRPr>
                          <a:solidFill>
                            <a:schemeClr val="tx1"/>
                          </a:solidFill>
                          <a:latin typeface="Times New Roman" pitchFamily="18" charset="0"/>
                        </a:defRPr>
                      </a:lvl8pPr>
                      <a:lvl9pPr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l-GR" sz="2000" b="1" i="0" u="none" strike="noStrike" cap="none" normalizeH="0" baseline="0" smtClean="0">
                          <a:ln>
                            <a:noFill/>
                          </a:ln>
                          <a:solidFill>
                            <a:schemeClr val="tx1"/>
                          </a:solidFill>
                          <a:effectLst/>
                          <a:latin typeface="Times New Roman" pitchFamily="18" charset="0"/>
                        </a:rPr>
                        <a:t>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Times New Roman" pitchFamily="18" charset="0"/>
                        </a:defRPr>
                      </a:lvl1pPr>
                      <a:lvl2pPr>
                        <a:spcBef>
                          <a:spcPct val="20000"/>
                        </a:spcBef>
                        <a:defRPr sz="2400">
                          <a:solidFill>
                            <a:schemeClr val="tx1"/>
                          </a:solidFill>
                          <a:latin typeface="Times New Roman" pitchFamily="18" charset="0"/>
                        </a:defRPr>
                      </a:lvl2pPr>
                      <a:lvl3pPr>
                        <a:spcBef>
                          <a:spcPct val="20000"/>
                        </a:spcBef>
                        <a:defRPr sz="2000">
                          <a:solidFill>
                            <a:schemeClr val="tx1"/>
                          </a:solidFill>
                          <a:latin typeface="Times New Roman" pitchFamily="18" charset="0"/>
                        </a:defRPr>
                      </a:lvl3pPr>
                      <a:lvl4pPr>
                        <a:spcBef>
                          <a:spcPct val="20000"/>
                        </a:spcBef>
                        <a:defRPr>
                          <a:solidFill>
                            <a:schemeClr val="tx1"/>
                          </a:solidFill>
                          <a:latin typeface="Times New Roman" pitchFamily="18" charset="0"/>
                        </a:defRPr>
                      </a:lvl4pPr>
                      <a:lvl5pPr>
                        <a:spcBef>
                          <a:spcPct val="20000"/>
                        </a:spcBef>
                        <a:defRPr>
                          <a:solidFill>
                            <a:schemeClr val="tx1"/>
                          </a:solidFill>
                          <a:latin typeface="Times New Roman" pitchFamily="18" charset="0"/>
                        </a:defRPr>
                      </a:lvl5pPr>
                      <a:lvl6pPr eaLnBrk="0" fontAlgn="base" hangingPunct="0">
                        <a:spcBef>
                          <a:spcPct val="20000"/>
                        </a:spcBef>
                        <a:spcAft>
                          <a:spcPct val="0"/>
                        </a:spcAft>
                        <a:defRPr>
                          <a:solidFill>
                            <a:schemeClr val="tx1"/>
                          </a:solidFill>
                          <a:latin typeface="Times New Roman" pitchFamily="18" charset="0"/>
                        </a:defRPr>
                      </a:lvl6pPr>
                      <a:lvl7pPr eaLnBrk="0" fontAlgn="base" hangingPunct="0">
                        <a:spcBef>
                          <a:spcPct val="20000"/>
                        </a:spcBef>
                        <a:spcAft>
                          <a:spcPct val="0"/>
                        </a:spcAft>
                        <a:defRPr>
                          <a:solidFill>
                            <a:schemeClr val="tx1"/>
                          </a:solidFill>
                          <a:latin typeface="Times New Roman" pitchFamily="18" charset="0"/>
                        </a:defRPr>
                      </a:lvl7pPr>
                      <a:lvl8pPr eaLnBrk="0" fontAlgn="base" hangingPunct="0">
                        <a:spcBef>
                          <a:spcPct val="20000"/>
                        </a:spcBef>
                        <a:spcAft>
                          <a:spcPct val="0"/>
                        </a:spcAft>
                        <a:defRPr>
                          <a:solidFill>
                            <a:schemeClr val="tx1"/>
                          </a:solidFill>
                          <a:latin typeface="Times New Roman" pitchFamily="18" charset="0"/>
                        </a:defRPr>
                      </a:lvl8pPr>
                      <a:lvl9pPr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l-GR" sz="2000" b="1" i="0" u="none" strike="noStrike" cap="none" normalizeH="0" baseline="0" smtClean="0">
                          <a:ln>
                            <a:noFill/>
                          </a:ln>
                          <a:solidFill>
                            <a:schemeClr val="tx1"/>
                          </a:solidFill>
                          <a:effectLst/>
                          <a:latin typeface="Times New Roman" pitchFamily="18" charset="0"/>
                        </a:rPr>
                        <a:t>B</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Times New Roman" pitchFamily="18" charset="0"/>
                        </a:defRPr>
                      </a:lvl1pPr>
                      <a:lvl2pPr>
                        <a:spcBef>
                          <a:spcPct val="20000"/>
                        </a:spcBef>
                        <a:defRPr sz="2400">
                          <a:solidFill>
                            <a:schemeClr val="tx1"/>
                          </a:solidFill>
                          <a:latin typeface="Times New Roman" pitchFamily="18" charset="0"/>
                        </a:defRPr>
                      </a:lvl2pPr>
                      <a:lvl3pPr>
                        <a:spcBef>
                          <a:spcPct val="20000"/>
                        </a:spcBef>
                        <a:defRPr sz="2000">
                          <a:solidFill>
                            <a:schemeClr val="tx1"/>
                          </a:solidFill>
                          <a:latin typeface="Times New Roman" pitchFamily="18" charset="0"/>
                        </a:defRPr>
                      </a:lvl3pPr>
                      <a:lvl4pPr>
                        <a:spcBef>
                          <a:spcPct val="20000"/>
                        </a:spcBef>
                        <a:defRPr>
                          <a:solidFill>
                            <a:schemeClr val="tx1"/>
                          </a:solidFill>
                          <a:latin typeface="Times New Roman" pitchFamily="18" charset="0"/>
                        </a:defRPr>
                      </a:lvl4pPr>
                      <a:lvl5pPr>
                        <a:spcBef>
                          <a:spcPct val="20000"/>
                        </a:spcBef>
                        <a:defRPr>
                          <a:solidFill>
                            <a:schemeClr val="tx1"/>
                          </a:solidFill>
                          <a:latin typeface="Times New Roman" pitchFamily="18" charset="0"/>
                        </a:defRPr>
                      </a:lvl5pPr>
                      <a:lvl6pPr eaLnBrk="0" fontAlgn="base" hangingPunct="0">
                        <a:spcBef>
                          <a:spcPct val="20000"/>
                        </a:spcBef>
                        <a:spcAft>
                          <a:spcPct val="0"/>
                        </a:spcAft>
                        <a:defRPr>
                          <a:solidFill>
                            <a:schemeClr val="tx1"/>
                          </a:solidFill>
                          <a:latin typeface="Times New Roman" pitchFamily="18" charset="0"/>
                        </a:defRPr>
                      </a:lvl6pPr>
                      <a:lvl7pPr eaLnBrk="0" fontAlgn="base" hangingPunct="0">
                        <a:spcBef>
                          <a:spcPct val="20000"/>
                        </a:spcBef>
                        <a:spcAft>
                          <a:spcPct val="0"/>
                        </a:spcAft>
                        <a:defRPr>
                          <a:solidFill>
                            <a:schemeClr val="tx1"/>
                          </a:solidFill>
                          <a:latin typeface="Times New Roman" pitchFamily="18" charset="0"/>
                        </a:defRPr>
                      </a:lvl7pPr>
                      <a:lvl8pPr eaLnBrk="0" fontAlgn="base" hangingPunct="0">
                        <a:spcBef>
                          <a:spcPct val="20000"/>
                        </a:spcBef>
                        <a:spcAft>
                          <a:spcPct val="0"/>
                        </a:spcAft>
                        <a:defRPr>
                          <a:solidFill>
                            <a:schemeClr val="tx1"/>
                          </a:solidFill>
                          <a:latin typeface="Times New Roman" pitchFamily="18" charset="0"/>
                        </a:defRPr>
                      </a:lvl8pPr>
                      <a:lvl9pPr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l-GR" sz="2000" b="1" i="0" u="none" strike="noStrike" cap="none" normalizeH="0" baseline="0" smtClean="0">
                          <a:ln>
                            <a:noFill/>
                          </a:ln>
                          <a:solidFill>
                            <a:schemeClr val="tx1"/>
                          </a:solidFill>
                          <a:effectLst/>
                          <a:latin typeface="Times New Roman" pitchFamily="18" charset="0"/>
                        </a:rPr>
                        <a:t>C</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433388">
                <a:tc>
                  <a:txBody>
                    <a:bodyPr/>
                    <a:lstStyle>
                      <a:lvl1pPr>
                        <a:spcBef>
                          <a:spcPct val="20000"/>
                        </a:spcBef>
                        <a:defRPr sz="2800">
                          <a:solidFill>
                            <a:schemeClr val="tx1"/>
                          </a:solidFill>
                          <a:latin typeface="Times New Roman" pitchFamily="18" charset="0"/>
                        </a:defRPr>
                      </a:lvl1pPr>
                      <a:lvl2pPr>
                        <a:spcBef>
                          <a:spcPct val="20000"/>
                        </a:spcBef>
                        <a:defRPr sz="2400">
                          <a:solidFill>
                            <a:schemeClr val="tx1"/>
                          </a:solidFill>
                          <a:latin typeface="Times New Roman" pitchFamily="18" charset="0"/>
                        </a:defRPr>
                      </a:lvl2pPr>
                      <a:lvl3pPr>
                        <a:spcBef>
                          <a:spcPct val="20000"/>
                        </a:spcBef>
                        <a:defRPr sz="2000">
                          <a:solidFill>
                            <a:schemeClr val="tx1"/>
                          </a:solidFill>
                          <a:latin typeface="Times New Roman" pitchFamily="18" charset="0"/>
                        </a:defRPr>
                      </a:lvl3pPr>
                      <a:lvl4pPr>
                        <a:spcBef>
                          <a:spcPct val="20000"/>
                        </a:spcBef>
                        <a:defRPr>
                          <a:solidFill>
                            <a:schemeClr val="tx1"/>
                          </a:solidFill>
                          <a:latin typeface="Times New Roman" pitchFamily="18" charset="0"/>
                        </a:defRPr>
                      </a:lvl4pPr>
                      <a:lvl5pPr>
                        <a:spcBef>
                          <a:spcPct val="20000"/>
                        </a:spcBef>
                        <a:defRPr>
                          <a:solidFill>
                            <a:schemeClr val="tx1"/>
                          </a:solidFill>
                          <a:latin typeface="Times New Roman" pitchFamily="18" charset="0"/>
                        </a:defRPr>
                      </a:lvl5pPr>
                      <a:lvl6pPr eaLnBrk="0" fontAlgn="base" hangingPunct="0">
                        <a:spcBef>
                          <a:spcPct val="20000"/>
                        </a:spcBef>
                        <a:spcAft>
                          <a:spcPct val="0"/>
                        </a:spcAft>
                        <a:defRPr>
                          <a:solidFill>
                            <a:schemeClr val="tx1"/>
                          </a:solidFill>
                          <a:latin typeface="Times New Roman" pitchFamily="18" charset="0"/>
                        </a:defRPr>
                      </a:lvl6pPr>
                      <a:lvl7pPr eaLnBrk="0" fontAlgn="base" hangingPunct="0">
                        <a:spcBef>
                          <a:spcPct val="20000"/>
                        </a:spcBef>
                        <a:spcAft>
                          <a:spcPct val="0"/>
                        </a:spcAft>
                        <a:defRPr>
                          <a:solidFill>
                            <a:schemeClr val="tx1"/>
                          </a:solidFill>
                          <a:latin typeface="Times New Roman" pitchFamily="18" charset="0"/>
                        </a:defRPr>
                      </a:lvl7pPr>
                      <a:lvl8pPr eaLnBrk="0" fontAlgn="base" hangingPunct="0">
                        <a:spcBef>
                          <a:spcPct val="20000"/>
                        </a:spcBef>
                        <a:spcAft>
                          <a:spcPct val="0"/>
                        </a:spcAft>
                        <a:defRPr>
                          <a:solidFill>
                            <a:schemeClr val="tx1"/>
                          </a:solidFill>
                          <a:latin typeface="Times New Roman" pitchFamily="18" charset="0"/>
                        </a:defRPr>
                      </a:lvl8pPr>
                      <a:lvl9pPr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l-GR" sz="2000" b="0" i="0" u="none" strike="noStrike" cap="none" normalizeH="0" baseline="0" smtClean="0">
                          <a:ln>
                            <a:noFill/>
                          </a:ln>
                          <a:solidFill>
                            <a:schemeClr val="tx1"/>
                          </a:solidFill>
                          <a:effectLst/>
                          <a:latin typeface="Times New Roman" pitchFamily="18" charset="0"/>
                        </a:rPr>
                        <a:t>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itchFamily="18" charset="0"/>
                        </a:defRPr>
                      </a:lvl1pPr>
                      <a:lvl2pPr>
                        <a:spcBef>
                          <a:spcPct val="20000"/>
                        </a:spcBef>
                        <a:defRPr sz="2400">
                          <a:solidFill>
                            <a:schemeClr val="tx1"/>
                          </a:solidFill>
                          <a:latin typeface="Times New Roman" pitchFamily="18" charset="0"/>
                        </a:defRPr>
                      </a:lvl2pPr>
                      <a:lvl3pPr>
                        <a:spcBef>
                          <a:spcPct val="20000"/>
                        </a:spcBef>
                        <a:defRPr sz="2000">
                          <a:solidFill>
                            <a:schemeClr val="tx1"/>
                          </a:solidFill>
                          <a:latin typeface="Times New Roman" pitchFamily="18" charset="0"/>
                        </a:defRPr>
                      </a:lvl3pPr>
                      <a:lvl4pPr>
                        <a:spcBef>
                          <a:spcPct val="20000"/>
                        </a:spcBef>
                        <a:defRPr>
                          <a:solidFill>
                            <a:schemeClr val="tx1"/>
                          </a:solidFill>
                          <a:latin typeface="Times New Roman" pitchFamily="18" charset="0"/>
                        </a:defRPr>
                      </a:lvl4pPr>
                      <a:lvl5pPr>
                        <a:spcBef>
                          <a:spcPct val="20000"/>
                        </a:spcBef>
                        <a:defRPr>
                          <a:solidFill>
                            <a:schemeClr val="tx1"/>
                          </a:solidFill>
                          <a:latin typeface="Times New Roman" pitchFamily="18" charset="0"/>
                        </a:defRPr>
                      </a:lvl5pPr>
                      <a:lvl6pPr eaLnBrk="0" fontAlgn="base" hangingPunct="0">
                        <a:spcBef>
                          <a:spcPct val="20000"/>
                        </a:spcBef>
                        <a:spcAft>
                          <a:spcPct val="0"/>
                        </a:spcAft>
                        <a:defRPr>
                          <a:solidFill>
                            <a:schemeClr val="tx1"/>
                          </a:solidFill>
                          <a:latin typeface="Times New Roman" pitchFamily="18" charset="0"/>
                        </a:defRPr>
                      </a:lvl6pPr>
                      <a:lvl7pPr eaLnBrk="0" fontAlgn="base" hangingPunct="0">
                        <a:spcBef>
                          <a:spcPct val="20000"/>
                        </a:spcBef>
                        <a:spcAft>
                          <a:spcPct val="0"/>
                        </a:spcAft>
                        <a:defRPr>
                          <a:solidFill>
                            <a:schemeClr val="tx1"/>
                          </a:solidFill>
                          <a:latin typeface="Times New Roman" pitchFamily="18" charset="0"/>
                        </a:defRPr>
                      </a:lvl7pPr>
                      <a:lvl8pPr eaLnBrk="0" fontAlgn="base" hangingPunct="0">
                        <a:spcBef>
                          <a:spcPct val="20000"/>
                        </a:spcBef>
                        <a:spcAft>
                          <a:spcPct val="0"/>
                        </a:spcAft>
                        <a:defRPr>
                          <a:solidFill>
                            <a:schemeClr val="tx1"/>
                          </a:solidFill>
                          <a:latin typeface="Times New Roman" pitchFamily="18" charset="0"/>
                        </a:defRPr>
                      </a:lvl8pPr>
                      <a:lvl9pPr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l-GR" sz="2000" b="0" i="0" u="none" strike="noStrike" cap="none" normalizeH="0" baseline="0" smtClean="0">
                          <a:ln>
                            <a:noFill/>
                          </a:ln>
                          <a:solidFill>
                            <a:schemeClr val="tx1"/>
                          </a:solidFill>
                          <a:effectLst/>
                          <a:latin typeface="Times New Roman" pitchFamily="18" charset="0"/>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itchFamily="18" charset="0"/>
                        </a:defRPr>
                      </a:lvl1pPr>
                      <a:lvl2pPr>
                        <a:spcBef>
                          <a:spcPct val="20000"/>
                        </a:spcBef>
                        <a:defRPr sz="2400">
                          <a:solidFill>
                            <a:schemeClr val="tx1"/>
                          </a:solidFill>
                          <a:latin typeface="Times New Roman" pitchFamily="18" charset="0"/>
                        </a:defRPr>
                      </a:lvl2pPr>
                      <a:lvl3pPr>
                        <a:spcBef>
                          <a:spcPct val="20000"/>
                        </a:spcBef>
                        <a:defRPr sz="2000">
                          <a:solidFill>
                            <a:schemeClr val="tx1"/>
                          </a:solidFill>
                          <a:latin typeface="Times New Roman" pitchFamily="18" charset="0"/>
                        </a:defRPr>
                      </a:lvl3pPr>
                      <a:lvl4pPr>
                        <a:spcBef>
                          <a:spcPct val="20000"/>
                        </a:spcBef>
                        <a:defRPr>
                          <a:solidFill>
                            <a:schemeClr val="tx1"/>
                          </a:solidFill>
                          <a:latin typeface="Times New Roman" pitchFamily="18" charset="0"/>
                        </a:defRPr>
                      </a:lvl4pPr>
                      <a:lvl5pPr>
                        <a:spcBef>
                          <a:spcPct val="20000"/>
                        </a:spcBef>
                        <a:defRPr>
                          <a:solidFill>
                            <a:schemeClr val="tx1"/>
                          </a:solidFill>
                          <a:latin typeface="Times New Roman" pitchFamily="18" charset="0"/>
                        </a:defRPr>
                      </a:lvl5pPr>
                      <a:lvl6pPr eaLnBrk="0" fontAlgn="base" hangingPunct="0">
                        <a:spcBef>
                          <a:spcPct val="20000"/>
                        </a:spcBef>
                        <a:spcAft>
                          <a:spcPct val="0"/>
                        </a:spcAft>
                        <a:defRPr>
                          <a:solidFill>
                            <a:schemeClr val="tx1"/>
                          </a:solidFill>
                          <a:latin typeface="Times New Roman" pitchFamily="18" charset="0"/>
                        </a:defRPr>
                      </a:lvl6pPr>
                      <a:lvl7pPr eaLnBrk="0" fontAlgn="base" hangingPunct="0">
                        <a:spcBef>
                          <a:spcPct val="20000"/>
                        </a:spcBef>
                        <a:spcAft>
                          <a:spcPct val="0"/>
                        </a:spcAft>
                        <a:defRPr>
                          <a:solidFill>
                            <a:schemeClr val="tx1"/>
                          </a:solidFill>
                          <a:latin typeface="Times New Roman" pitchFamily="18" charset="0"/>
                        </a:defRPr>
                      </a:lvl7pPr>
                      <a:lvl8pPr eaLnBrk="0" fontAlgn="base" hangingPunct="0">
                        <a:spcBef>
                          <a:spcPct val="20000"/>
                        </a:spcBef>
                        <a:spcAft>
                          <a:spcPct val="0"/>
                        </a:spcAft>
                        <a:defRPr>
                          <a:solidFill>
                            <a:schemeClr val="tx1"/>
                          </a:solidFill>
                          <a:latin typeface="Times New Roman" pitchFamily="18" charset="0"/>
                        </a:defRPr>
                      </a:lvl8pPr>
                      <a:lvl9pPr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l-GR" sz="2000" b="0" i="0" u="none" strike="noStrike" cap="none" normalizeH="0" baseline="0" smtClean="0">
                          <a:ln>
                            <a:noFill/>
                          </a:ln>
                          <a:solidFill>
                            <a:schemeClr val="tx1"/>
                          </a:solidFill>
                          <a:effectLst/>
                          <a:latin typeface="Times New Roman" pitchFamily="18" charset="0"/>
                        </a:rPr>
                        <a:t>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31800">
                <a:tc>
                  <a:txBody>
                    <a:bodyPr/>
                    <a:lstStyle>
                      <a:lvl1pPr>
                        <a:spcBef>
                          <a:spcPct val="20000"/>
                        </a:spcBef>
                        <a:defRPr sz="2800">
                          <a:solidFill>
                            <a:schemeClr val="tx1"/>
                          </a:solidFill>
                          <a:latin typeface="Times New Roman" pitchFamily="18" charset="0"/>
                        </a:defRPr>
                      </a:lvl1pPr>
                      <a:lvl2pPr>
                        <a:spcBef>
                          <a:spcPct val="20000"/>
                        </a:spcBef>
                        <a:defRPr sz="2400">
                          <a:solidFill>
                            <a:schemeClr val="tx1"/>
                          </a:solidFill>
                          <a:latin typeface="Times New Roman" pitchFamily="18" charset="0"/>
                        </a:defRPr>
                      </a:lvl2pPr>
                      <a:lvl3pPr>
                        <a:spcBef>
                          <a:spcPct val="20000"/>
                        </a:spcBef>
                        <a:defRPr sz="2000">
                          <a:solidFill>
                            <a:schemeClr val="tx1"/>
                          </a:solidFill>
                          <a:latin typeface="Times New Roman" pitchFamily="18" charset="0"/>
                        </a:defRPr>
                      </a:lvl3pPr>
                      <a:lvl4pPr>
                        <a:spcBef>
                          <a:spcPct val="20000"/>
                        </a:spcBef>
                        <a:defRPr>
                          <a:solidFill>
                            <a:schemeClr val="tx1"/>
                          </a:solidFill>
                          <a:latin typeface="Times New Roman" pitchFamily="18" charset="0"/>
                        </a:defRPr>
                      </a:lvl4pPr>
                      <a:lvl5pPr>
                        <a:spcBef>
                          <a:spcPct val="20000"/>
                        </a:spcBef>
                        <a:defRPr>
                          <a:solidFill>
                            <a:schemeClr val="tx1"/>
                          </a:solidFill>
                          <a:latin typeface="Times New Roman" pitchFamily="18" charset="0"/>
                        </a:defRPr>
                      </a:lvl5pPr>
                      <a:lvl6pPr eaLnBrk="0" fontAlgn="base" hangingPunct="0">
                        <a:spcBef>
                          <a:spcPct val="20000"/>
                        </a:spcBef>
                        <a:spcAft>
                          <a:spcPct val="0"/>
                        </a:spcAft>
                        <a:defRPr>
                          <a:solidFill>
                            <a:schemeClr val="tx1"/>
                          </a:solidFill>
                          <a:latin typeface="Times New Roman" pitchFamily="18" charset="0"/>
                        </a:defRPr>
                      </a:lvl6pPr>
                      <a:lvl7pPr eaLnBrk="0" fontAlgn="base" hangingPunct="0">
                        <a:spcBef>
                          <a:spcPct val="20000"/>
                        </a:spcBef>
                        <a:spcAft>
                          <a:spcPct val="0"/>
                        </a:spcAft>
                        <a:defRPr>
                          <a:solidFill>
                            <a:schemeClr val="tx1"/>
                          </a:solidFill>
                          <a:latin typeface="Times New Roman" pitchFamily="18" charset="0"/>
                        </a:defRPr>
                      </a:lvl7pPr>
                      <a:lvl8pPr eaLnBrk="0" fontAlgn="base" hangingPunct="0">
                        <a:spcBef>
                          <a:spcPct val="20000"/>
                        </a:spcBef>
                        <a:spcAft>
                          <a:spcPct val="0"/>
                        </a:spcAft>
                        <a:defRPr>
                          <a:solidFill>
                            <a:schemeClr val="tx1"/>
                          </a:solidFill>
                          <a:latin typeface="Times New Roman" pitchFamily="18" charset="0"/>
                        </a:defRPr>
                      </a:lvl8pPr>
                      <a:lvl9pPr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l-GR" sz="2000" b="0" i="0" u="none" strike="noStrike" cap="none" normalizeH="0" baseline="0" smtClean="0">
                          <a:ln>
                            <a:noFill/>
                          </a:ln>
                          <a:solidFill>
                            <a:schemeClr val="tx1"/>
                          </a:solidFill>
                          <a:effectLst/>
                          <a:latin typeface="Times New Roman" pitchFamily="18" charset="0"/>
                        </a:rPr>
                        <a:t>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itchFamily="18" charset="0"/>
                        </a:defRPr>
                      </a:lvl1pPr>
                      <a:lvl2pPr>
                        <a:spcBef>
                          <a:spcPct val="20000"/>
                        </a:spcBef>
                        <a:defRPr sz="2400">
                          <a:solidFill>
                            <a:schemeClr val="tx1"/>
                          </a:solidFill>
                          <a:latin typeface="Times New Roman" pitchFamily="18" charset="0"/>
                        </a:defRPr>
                      </a:lvl2pPr>
                      <a:lvl3pPr>
                        <a:spcBef>
                          <a:spcPct val="20000"/>
                        </a:spcBef>
                        <a:defRPr sz="2000">
                          <a:solidFill>
                            <a:schemeClr val="tx1"/>
                          </a:solidFill>
                          <a:latin typeface="Times New Roman" pitchFamily="18" charset="0"/>
                        </a:defRPr>
                      </a:lvl3pPr>
                      <a:lvl4pPr>
                        <a:spcBef>
                          <a:spcPct val="20000"/>
                        </a:spcBef>
                        <a:defRPr>
                          <a:solidFill>
                            <a:schemeClr val="tx1"/>
                          </a:solidFill>
                          <a:latin typeface="Times New Roman" pitchFamily="18" charset="0"/>
                        </a:defRPr>
                      </a:lvl4pPr>
                      <a:lvl5pPr>
                        <a:spcBef>
                          <a:spcPct val="20000"/>
                        </a:spcBef>
                        <a:defRPr>
                          <a:solidFill>
                            <a:schemeClr val="tx1"/>
                          </a:solidFill>
                          <a:latin typeface="Times New Roman" pitchFamily="18" charset="0"/>
                        </a:defRPr>
                      </a:lvl5pPr>
                      <a:lvl6pPr eaLnBrk="0" fontAlgn="base" hangingPunct="0">
                        <a:spcBef>
                          <a:spcPct val="20000"/>
                        </a:spcBef>
                        <a:spcAft>
                          <a:spcPct val="0"/>
                        </a:spcAft>
                        <a:defRPr>
                          <a:solidFill>
                            <a:schemeClr val="tx1"/>
                          </a:solidFill>
                          <a:latin typeface="Times New Roman" pitchFamily="18" charset="0"/>
                        </a:defRPr>
                      </a:lvl6pPr>
                      <a:lvl7pPr eaLnBrk="0" fontAlgn="base" hangingPunct="0">
                        <a:spcBef>
                          <a:spcPct val="20000"/>
                        </a:spcBef>
                        <a:spcAft>
                          <a:spcPct val="0"/>
                        </a:spcAft>
                        <a:defRPr>
                          <a:solidFill>
                            <a:schemeClr val="tx1"/>
                          </a:solidFill>
                          <a:latin typeface="Times New Roman" pitchFamily="18" charset="0"/>
                        </a:defRPr>
                      </a:lvl7pPr>
                      <a:lvl8pPr eaLnBrk="0" fontAlgn="base" hangingPunct="0">
                        <a:spcBef>
                          <a:spcPct val="20000"/>
                        </a:spcBef>
                        <a:spcAft>
                          <a:spcPct val="0"/>
                        </a:spcAft>
                        <a:defRPr>
                          <a:solidFill>
                            <a:schemeClr val="tx1"/>
                          </a:solidFill>
                          <a:latin typeface="Times New Roman" pitchFamily="18" charset="0"/>
                        </a:defRPr>
                      </a:lvl8pPr>
                      <a:lvl9pPr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l-GR" sz="2000" b="0" i="0" u="none" strike="noStrike" cap="none" normalizeH="0" baseline="0" smtClean="0">
                          <a:ln>
                            <a:noFill/>
                          </a:ln>
                          <a:solidFill>
                            <a:schemeClr val="tx1"/>
                          </a:solidFill>
                          <a:effectLst/>
                          <a:latin typeface="Times New Roman" pitchFamily="18"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itchFamily="18" charset="0"/>
                        </a:defRPr>
                      </a:lvl1pPr>
                      <a:lvl2pPr>
                        <a:spcBef>
                          <a:spcPct val="20000"/>
                        </a:spcBef>
                        <a:defRPr sz="2400">
                          <a:solidFill>
                            <a:schemeClr val="tx1"/>
                          </a:solidFill>
                          <a:latin typeface="Times New Roman" pitchFamily="18" charset="0"/>
                        </a:defRPr>
                      </a:lvl2pPr>
                      <a:lvl3pPr>
                        <a:spcBef>
                          <a:spcPct val="20000"/>
                        </a:spcBef>
                        <a:defRPr sz="2000">
                          <a:solidFill>
                            <a:schemeClr val="tx1"/>
                          </a:solidFill>
                          <a:latin typeface="Times New Roman" pitchFamily="18" charset="0"/>
                        </a:defRPr>
                      </a:lvl3pPr>
                      <a:lvl4pPr>
                        <a:spcBef>
                          <a:spcPct val="20000"/>
                        </a:spcBef>
                        <a:defRPr>
                          <a:solidFill>
                            <a:schemeClr val="tx1"/>
                          </a:solidFill>
                          <a:latin typeface="Times New Roman" pitchFamily="18" charset="0"/>
                        </a:defRPr>
                      </a:lvl4pPr>
                      <a:lvl5pPr>
                        <a:spcBef>
                          <a:spcPct val="20000"/>
                        </a:spcBef>
                        <a:defRPr>
                          <a:solidFill>
                            <a:schemeClr val="tx1"/>
                          </a:solidFill>
                          <a:latin typeface="Times New Roman" pitchFamily="18" charset="0"/>
                        </a:defRPr>
                      </a:lvl5pPr>
                      <a:lvl6pPr eaLnBrk="0" fontAlgn="base" hangingPunct="0">
                        <a:spcBef>
                          <a:spcPct val="20000"/>
                        </a:spcBef>
                        <a:spcAft>
                          <a:spcPct val="0"/>
                        </a:spcAft>
                        <a:defRPr>
                          <a:solidFill>
                            <a:schemeClr val="tx1"/>
                          </a:solidFill>
                          <a:latin typeface="Times New Roman" pitchFamily="18" charset="0"/>
                        </a:defRPr>
                      </a:lvl6pPr>
                      <a:lvl7pPr eaLnBrk="0" fontAlgn="base" hangingPunct="0">
                        <a:spcBef>
                          <a:spcPct val="20000"/>
                        </a:spcBef>
                        <a:spcAft>
                          <a:spcPct val="0"/>
                        </a:spcAft>
                        <a:defRPr>
                          <a:solidFill>
                            <a:schemeClr val="tx1"/>
                          </a:solidFill>
                          <a:latin typeface="Times New Roman" pitchFamily="18" charset="0"/>
                        </a:defRPr>
                      </a:lvl7pPr>
                      <a:lvl8pPr eaLnBrk="0" fontAlgn="base" hangingPunct="0">
                        <a:spcBef>
                          <a:spcPct val="20000"/>
                        </a:spcBef>
                        <a:spcAft>
                          <a:spcPct val="0"/>
                        </a:spcAft>
                        <a:defRPr>
                          <a:solidFill>
                            <a:schemeClr val="tx1"/>
                          </a:solidFill>
                          <a:latin typeface="Times New Roman" pitchFamily="18" charset="0"/>
                        </a:defRPr>
                      </a:lvl8pPr>
                      <a:lvl9pPr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l-GR" sz="2000" b="0" i="0" u="none" strike="noStrike" cap="none" normalizeH="0" baseline="0" smtClean="0">
                          <a:ln>
                            <a:noFill/>
                          </a:ln>
                          <a:solidFill>
                            <a:schemeClr val="tx1"/>
                          </a:solidFill>
                          <a:effectLst/>
                          <a:latin typeface="Times New Roman" pitchFamily="18" charset="0"/>
                        </a:rPr>
                        <a:t>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33388">
                <a:tc>
                  <a:txBody>
                    <a:bodyPr/>
                    <a:lstStyle>
                      <a:lvl1pPr>
                        <a:spcBef>
                          <a:spcPct val="20000"/>
                        </a:spcBef>
                        <a:defRPr sz="2800">
                          <a:solidFill>
                            <a:schemeClr val="tx1"/>
                          </a:solidFill>
                          <a:latin typeface="Times New Roman" pitchFamily="18" charset="0"/>
                        </a:defRPr>
                      </a:lvl1pPr>
                      <a:lvl2pPr>
                        <a:spcBef>
                          <a:spcPct val="20000"/>
                        </a:spcBef>
                        <a:defRPr sz="2400">
                          <a:solidFill>
                            <a:schemeClr val="tx1"/>
                          </a:solidFill>
                          <a:latin typeface="Times New Roman" pitchFamily="18" charset="0"/>
                        </a:defRPr>
                      </a:lvl2pPr>
                      <a:lvl3pPr>
                        <a:spcBef>
                          <a:spcPct val="20000"/>
                        </a:spcBef>
                        <a:defRPr sz="2000">
                          <a:solidFill>
                            <a:schemeClr val="tx1"/>
                          </a:solidFill>
                          <a:latin typeface="Times New Roman" pitchFamily="18" charset="0"/>
                        </a:defRPr>
                      </a:lvl3pPr>
                      <a:lvl4pPr>
                        <a:spcBef>
                          <a:spcPct val="20000"/>
                        </a:spcBef>
                        <a:defRPr>
                          <a:solidFill>
                            <a:schemeClr val="tx1"/>
                          </a:solidFill>
                          <a:latin typeface="Times New Roman" pitchFamily="18" charset="0"/>
                        </a:defRPr>
                      </a:lvl4pPr>
                      <a:lvl5pPr>
                        <a:spcBef>
                          <a:spcPct val="20000"/>
                        </a:spcBef>
                        <a:defRPr>
                          <a:solidFill>
                            <a:schemeClr val="tx1"/>
                          </a:solidFill>
                          <a:latin typeface="Times New Roman" pitchFamily="18" charset="0"/>
                        </a:defRPr>
                      </a:lvl5pPr>
                      <a:lvl6pPr eaLnBrk="0" fontAlgn="base" hangingPunct="0">
                        <a:spcBef>
                          <a:spcPct val="20000"/>
                        </a:spcBef>
                        <a:spcAft>
                          <a:spcPct val="0"/>
                        </a:spcAft>
                        <a:defRPr>
                          <a:solidFill>
                            <a:schemeClr val="tx1"/>
                          </a:solidFill>
                          <a:latin typeface="Times New Roman" pitchFamily="18" charset="0"/>
                        </a:defRPr>
                      </a:lvl6pPr>
                      <a:lvl7pPr eaLnBrk="0" fontAlgn="base" hangingPunct="0">
                        <a:spcBef>
                          <a:spcPct val="20000"/>
                        </a:spcBef>
                        <a:spcAft>
                          <a:spcPct val="0"/>
                        </a:spcAft>
                        <a:defRPr>
                          <a:solidFill>
                            <a:schemeClr val="tx1"/>
                          </a:solidFill>
                          <a:latin typeface="Times New Roman" pitchFamily="18" charset="0"/>
                        </a:defRPr>
                      </a:lvl7pPr>
                      <a:lvl8pPr eaLnBrk="0" fontAlgn="base" hangingPunct="0">
                        <a:spcBef>
                          <a:spcPct val="20000"/>
                        </a:spcBef>
                        <a:spcAft>
                          <a:spcPct val="0"/>
                        </a:spcAft>
                        <a:defRPr>
                          <a:solidFill>
                            <a:schemeClr val="tx1"/>
                          </a:solidFill>
                          <a:latin typeface="Times New Roman" pitchFamily="18" charset="0"/>
                        </a:defRPr>
                      </a:lvl8pPr>
                      <a:lvl9pPr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l-GR" sz="2000" b="0" i="0" u="none" strike="noStrike" cap="none" normalizeH="0" baseline="0" smtClean="0">
                          <a:ln>
                            <a:noFill/>
                          </a:ln>
                          <a:solidFill>
                            <a:schemeClr val="tx1"/>
                          </a:solidFill>
                          <a:effectLst/>
                          <a:latin typeface="Times New Roman" pitchFamily="18" charset="0"/>
                        </a:rPr>
                        <a:t>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itchFamily="18" charset="0"/>
                        </a:defRPr>
                      </a:lvl1pPr>
                      <a:lvl2pPr>
                        <a:spcBef>
                          <a:spcPct val="20000"/>
                        </a:spcBef>
                        <a:defRPr sz="2400">
                          <a:solidFill>
                            <a:schemeClr val="tx1"/>
                          </a:solidFill>
                          <a:latin typeface="Times New Roman" pitchFamily="18" charset="0"/>
                        </a:defRPr>
                      </a:lvl2pPr>
                      <a:lvl3pPr>
                        <a:spcBef>
                          <a:spcPct val="20000"/>
                        </a:spcBef>
                        <a:defRPr sz="2000">
                          <a:solidFill>
                            <a:schemeClr val="tx1"/>
                          </a:solidFill>
                          <a:latin typeface="Times New Roman" pitchFamily="18" charset="0"/>
                        </a:defRPr>
                      </a:lvl3pPr>
                      <a:lvl4pPr>
                        <a:spcBef>
                          <a:spcPct val="20000"/>
                        </a:spcBef>
                        <a:defRPr>
                          <a:solidFill>
                            <a:schemeClr val="tx1"/>
                          </a:solidFill>
                          <a:latin typeface="Times New Roman" pitchFamily="18" charset="0"/>
                        </a:defRPr>
                      </a:lvl4pPr>
                      <a:lvl5pPr>
                        <a:spcBef>
                          <a:spcPct val="20000"/>
                        </a:spcBef>
                        <a:defRPr>
                          <a:solidFill>
                            <a:schemeClr val="tx1"/>
                          </a:solidFill>
                          <a:latin typeface="Times New Roman" pitchFamily="18" charset="0"/>
                        </a:defRPr>
                      </a:lvl5pPr>
                      <a:lvl6pPr eaLnBrk="0" fontAlgn="base" hangingPunct="0">
                        <a:spcBef>
                          <a:spcPct val="20000"/>
                        </a:spcBef>
                        <a:spcAft>
                          <a:spcPct val="0"/>
                        </a:spcAft>
                        <a:defRPr>
                          <a:solidFill>
                            <a:schemeClr val="tx1"/>
                          </a:solidFill>
                          <a:latin typeface="Times New Roman" pitchFamily="18" charset="0"/>
                        </a:defRPr>
                      </a:lvl6pPr>
                      <a:lvl7pPr eaLnBrk="0" fontAlgn="base" hangingPunct="0">
                        <a:spcBef>
                          <a:spcPct val="20000"/>
                        </a:spcBef>
                        <a:spcAft>
                          <a:spcPct val="0"/>
                        </a:spcAft>
                        <a:defRPr>
                          <a:solidFill>
                            <a:schemeClr val="tx1"/>
                          </a:solidFill>
                          <a:latin typeface="Times New Roman" pitchFamily="18" charset="0"/>
                        </a:defRPr>
                      </a:lvl7pPr>
                      <a:lvl8pPr eaLnBrk="0" fontAlgn="base" hangingPunct="0">
                        <a:spcBef>
                          <a:spcPct val="20000"/>
                        </a:spcBef>
                        <a:spcAft>
                          <a:spcPct val="0"/>
                        </a:spcAft>
                        <a:defRPr>
                          <a:solidFill>
                            <a:schemeClr val="tx1"/>
                          </a:solidFill>
                          <a:latin typeface="Times New Roman" pitchFamily="18" charset="0"/>
                        </a:defRPr>
                      </a:lvl8pPr>
                      <a:lvl9pPr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l-GR" sz="2000" b="0" i="0" u="none" strike="noStrike" cap="none" normalizeH="0" baseline="0" smtClean="0">
                          <a:ln>
                            <a:noFill/>
                          </a:ln>
                          <a:solidFill>
                            <a:schemeClr val="tx1"/>
                          </a:solidFill>
                          <a:effectLst/>
                          <a:latin typeface="Times New Roman" pitchFamily="18" charset="0"/>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itchFamily="18" charset="0"/>
                        </a:defRPr>
                      </a:lvl1pPr>
                      <a:lvl2pPr>
                        <a:spcBef>
                          <a:spcPct val="20000"/>
                        </a:spcBef>
                        <a:defRPr sz="2400">
                          <a:solidFill>
                            <a:schemeClr val="tx1"/>
                          </a:solidFill>
                          <a:latin typeface="Times New Roman" pitchFamily="18" charset="0"/>
                        </a:defRPr>
                      </a:lvl2pPr>
                      <a:lvl3pPr>
                        <a:spcBef>
                          <a:spcPct val="20000"/>
                        </a:spcBef>
                        <a:defRPr sz="2000">
                          <a:solidFill>
                            <a:schemeClr val="tx1"/>
                          </a:solidFill>
                          <a:latin typeface="Times New Roman" pitchFamily="18" charset="0"/>
                        </a:defRPr>
                      </a:lvl3pPr>
                      <a:lvl4pPr>
                        <a:spcBef>
                          <a:spcPct val="20000"/>
                        </a:spcBef>
                        <a:defRPr>
                          <a:solidFill>
                            <a:schemeClr val="tx1"/>
                          </a:solidFill>
                          <a:latin typeface="Times New Roman" pitchFamily="18" charset="0"/>
                        </a:defRPr>
                      </a:lvl4pPr>
                      <a:lvl5pPr>
                        <a:spcBef>
                          <a:spcPct val="20000"/>
                        </a:spcBef>
                        <a:defRPr>
                          <a:solidFill>
                            <a:schemeClr val="tx1"/>
                          </a:solidFill>
                          <a:latin typeface="Times New Roman" pitchFamily="18" charset="0"/>
                        </a:defRPr>
                      </a:lvl5pPr>
                      <a:lvl6pPr eaLnBrk="0" fontAlgn="base" hangingPunct="0">
                        <a:spcBef>
                          <a:spcPct val="20000"/>
                        </a:spcBef>
                        <a:spcAft>
                          <a:spcPct val="0"/>
                        </a:spcAft>
                        <a:defRPr>
                          <a:solidFill>
                            <a:schemeClr val="tx1"/>
                          </a:solidFill>
                          <a:latin typeface="Times New Roman" pitchFamily="18" charset="0"/>
                        </a:defRPr>
                      </a:lvl6pPr>
                      <a:lvl7pPr eaLnBrk="0" fontAlgn="base" hangingPunct="0">
                        <a:spcBef>
                          <a:spcPct val="20000"/>
                        </a:spcBef>
                        <a:spcAft>
                          <a:spcPct val="0"/>
                        </a:spcAft>
                        <a:defRPr>
                          <a:solidFill>
                            <a:schemeClr val="tx1"/>
                          </a:solidFill>
                          <a:latin typeface="Times New Roman" pitchFamily="18" charset="0"/>
                        </a:defRPr>
                      </a:lvl7pPr>
                      <a:lvl8pPr eaLnBrk="0" fontAlgn="base" hangingPunct="0">
                        <a:spcBef>
                          <a:spcPct val="20000"/>
                        </a:spcBef>
                        <a:spcAft>
                          <a:spcPct val="0"/>
                        </a:spcAft>
                        <a:defRPr>
                          <a:solidFill>
                            <a:schemeClr val="tx1"/>
                          </a:solidFill>
                          <a:latin typeface="Times New Roman" pitchFamily="18" charset="0"/>
                        </a:defRPr>
                      </a:lvl8pPr>
                      <a:lvl9pPr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l-GR" sz="2000" b="0" i="0" u="none" strike="noStrike" cap="none" normalizeH="0" baseline="0" smtClean="0">
                          <a:ln>
                            <a:noFill/>
                          </a:ln>
                          <a:solidFill>
                            <a:schemeClr val="tx1"/>
                          </a:solidFill>
                          <a:effectLst/>
                          <a:latin typeface="Times New Roman" pitchFamily="18" charset="0"/>
                        </a:rPr>
                        <a:t>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34975">
                <a:tc>
                  <a:txBody>
                    <a:bodyPr/>
                    <a:lstStyle>
                      <a:lvl1pPr>
                        <a:spcBef>
                          <a:spcPct val="20000"/>
                        </a:spcBef>
                        <a:defRPr sz="2800">
                          <a:solidFill>
                            <a:schemeClr val="tx1"/>
                          </a:solidFill>
                          <a:latin typeface="Times New Roman" pitchFamily="18" charset="0"/>
                        </a:defRPr>
                      </a:lvl1pPr>
                      <a:lvl2pPr>
                        <a:spcBef>
                          <a:spcPct val="20000"/>
                        </a:spcBef>
                        <a:defRPr sz="2400">
                          <a:solidFill>
                            <a:schemeClr val="tx1"/>
                          </a:solidFill>
                          <a:latin typeface="Times New Roman" pitchFamily="18" charset="0"/>
                        </a:defRPr>
                      </a:lvl2pPr>
                      <a:lvl3pPr>
                        <a:spcBef>
                          <a:spcPct val="20000"/>
                        </a:spcBef>
                        <a:defRPr sz="2000">
                          <a:solidFill>
                            <a:schemeClr val="tx1"/>
                          </a:solidFill>
                          <a:latin typeface="Times New Roman" pitchFamily="18" charset="0"/>
                        </a:defRPr>
                      </a:lvl3pPr>
                      <a:lvl4pPr>
                        <a:spcBef>
                          <a:spcPct val="20000"/>
                        </a:spcBef>
                        <a:defRPr>
                          <a:solidFill>
                            <a:schemeClr val="tx1"/>
                          </a:solidFill>
                          <a:latin typeface="Times New Roman" pitchFamily="18" charset="0"/>
                        </a:defRPr>
                      </a:lvl4pPr>
                      <a:lvl5pPr>
                        <a:spcBef>
                          <a:spcPct val="20000"/>
                        </a:spcBef>
                        <a:defRPr>
                          <a:solidFill>
                            <a:schemeClr val="tx1"/>
                          </a:solidFill>
                          <a:latin typeface="Times New Roman" pitchFamily="18" charset="0"/>
                        </a:defRPr>
                      </a:lvl5pPr>
                      <a:lvl6pPr eaLnBrk="0" fontAlgn="base" hangingPunct="0">
                        <a:spcBef>
                          <a:spcPct val="20000"/>
                        </a:spcBef>
                        <a:spcAft>
                          <a:spcPct val="0"/>
                        </a:spcAft>
                        <a:defRPr>
                          <a:solidFill>
                            <a:schemeClr val="tx1"/>
                          </a:solidFill>
                          <a:latin typeface="Times New Roman" pitchFamily="18" charset="0"/>
                        </a:defRPr>
                      </a:lvl6pPr>
                      <a:lvl7pPr eaLnBrk="0" fontAlgn="base" hangingPunct="0">
                        <a:spcBef>
                          <a:spcPct val="20000"/>
                        </a:spcBef>
                        <a:spcAft>
                          <a:spcPct val="0"/>
                        </a:spcAft>
                        <a:defRPr>
                          <a:solidFill>
                            <a:schemeClr val="tx1"/>
                          </a:solidFill>
                          <a:latin typeface="Times New Roman" pitchFamily="18" charset="0"/>
                        </a:defRPr>
                      </a:lvl7pPr>
                      <a:lvl8pPr eaLnBrk="0" fontAlgn="base" hangingPunct="0">
                        <a:spcBef>
                          <a:spcPct val="20000"/>
                        </a:spcBef>
                        <a:spcAft>
                          <a:spcPct val="0"/>
                        </a:spcAft>
                        <a:defRPr>
                          <a:solidFill>
                            <a:schemeClr val="tx1"/>
                          </a:solidFill>
                          <a:latin typeface="Times New Roman" pitchFamily="18" charset="0"/>
                        </a:defRPr>
                      </a:lvl8pPr>
                      <a:lvl9pPr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l-GR" sz="2000" b="0" i="0" u="none" strike="noStrike" cap="none" normalizeH="0" baseline="0" smtClean="0">
                          <a:ln>
                            <a:noFill/>
                          </a:ln>
                          <a:solidFill>
                            <a:schemeClr val="tx1"/>
                          </a:solidFill>
                          <a:effectLst/>
                          <a:latin typeface="Times New Roman" pitchFamily="18" charset="0"/>
                        </a:rPr>
                        <a:t>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itchFamily="18" charset="0"/>
                        </a:defRPr>
                      </a:lvl1pPr>
                      <a:lvl2pPr>
                        <a:spcBef>
                          <a:spcPct val="20000"/>
                        </a:spcBef>
                        <a:defRPr sz="2400">
                          <a:solidFill>
                            <a:schemeClr val="tx1"/>
                          </a:solidFill>
                          <a:latin typeface="Times New Roman" pitchFamily="18" charset="0"/>
                        </a:defRPr>
                      </a:lvl2pPr>
                      <a:lvl3pPr>
                        <a:spcBef>
                          <a:spcPct val="20000"/>
                        </a:spcBef>
                        <a:defRPr sz="2000">
                          <a:solidFill>
                            <a:schemeClr val="tx1"/>
                          </a:solidFill>
                          <a:latin typeface="Times New Roman" pitchFamily="18" charset="0"/>
                        </a:defRPr>
                      </a:lvl3pPr>
                      <a:lvl4pPr>
                        <a:spcBef>
                          <a:spcPct val="20000"/>
                        </a:spcBef>
                        <a:defRPr>
                          <a:solidFill>
                            <a:schemeClr val="tx1"/>
                          </a:solidFill>
                          <a:latin typeface="Times New Roman" pitchFamily="18" charset="0"/>
                        </a:defRPr>
                      </a:lvl4pPr>
                      <a:lvl5pPr>
                        <a:spcBef>
                          <a:spcPct val="20000"/>
                        </a:spcBef>
                        <a:defRPr>
                          <a:solidFill>
                            <a:schemeClr val="tx1"/>
                          </a:solidFill>
                          <a:latin typeface="Times New Roman" pitchFamily="18" charset="0"/>
                        </a:defRPr>
                      </a:lvl5pPr>
                      <a:lvl6pPr eaLnBrk="0" fontAlgn="base" hangingPunct="0">
                        <a:spcBef>
                          <a:spcPct val="20000"/>
                        </a:spcBef>
                        <a:spcAft>
                          <a:spcPct val="0"/>
                        </a:spcAft>
                        <a:defRPr>
                          <a:solidFill>
                            <a:schemeClr val="tx1"/>
                          </a:solidFill>
                          <a:latin typeface="Times New Roman" pitchFamily="18" charset="0"/>
                        </a:defRPr>
                      </a:lvl6pPr>
                      <a:lvl7pPr eaLnBrk="0" fontAlgn="base" hangingPunct="0">
                        <a:spcBef>
                          <a:spcPct val="20000"/>
                        </a:spcBef>
                        <a:spcAft>
                          <a:spcPct val="0"/>
                        </a:spcAft>
                        <a:defRPr>
                          <a:solidFill>
                            <a:schemeClr val="tx1"/>
                          </a:solidFill>
                          <a:latin typeface="Times New Roman" pitchFamily="18" charset="0"/>
                        </a:defRPr>
                      </a:lvl7pPr>
                      <a:lvl8pPr eaLnBrk="0" fontAlgn="base" hangingPunct="0">
                        <a:spcBef>
                          <a:spcPct val="20000"/>
                        </a:spcBef>
                        <a:spcAft>
                          <a:spcPct val="0"/>
                        </a:spcAft>
                        <a:defRPr>
                          <a:solidFill>
                            <a:schemeClr val="tx1"/>
                          </a:solidFill>
                          <a:latin typeface="Times New Roman" pitchFamily="18" charset="0"/>
                        </a:defRPr>
                      </a:lvl8pPr>
                      <a:lvl9pPr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l-GR" sz="2000" b="0" i="0" u="none" strike="noStrike" cap="none" normalizeH="0" baseline="0" smtClean="0">
                          <a:ln>
                            <a:noFill/>
                          </a:ln>
                          <a:solidFill>
                            <a:schemeClr val="tx1"/>
                          </a:solidFill>
                          <a:effectLst/>
                          <a:latin typeface="Times New Roman" pitchFamily="18"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itchFamily="18" charset="0"/>
                        </a:defRPr>
                      </a:lvl1pPr>
                      <a:lvl2pPr>
                        <a:spcBef>
                          <a:spcPct val="20000"/>
                        </a:spcBef>
                        <a:defRPr sz="2400">
                          <a:solidFill>
                            <a:schemeClr val="tx1"/>
                          </a:solidFill>
                          <a:latin typeface="Times New Roman" pitchFamily="18" charset="0"/>
                        </a:defRPr>
                      </a:lvl2pPr>
                      <a:lvl3pPr>
                        <a:spcBef>
                          <a:spcPct val="20000"/>
                        </a:spcBef>
                        <a:defRPr sz="2000">
                          <a:solidFill>
                            <a:schemeClr val="tx1"/>
                          </a:solidFill>
                          <a:latin typeface="Times New Roman" pitchFamily="18" charset="0"/>
                        </a:defRPr>
                      </a:lvl3pPr>
                      <a:lvl4pPr>
                        <a:spcBef>
                          <a:spcPct val="20000"/>
                        </a:spcBef>
                        <a:defRPr>
                          <a:solidFill>
                            <a:schemeClr val="tx1"/>
                          </a:solidFill>
                          <a:latin typeface="Times New Roman" pitchFamily="18" charset="0"/>
                        </a:defRPr>
                      </a:lvl4pPr>
                      <a:lvl5pPr>
                        <a:spcBef>
                          <a:spcPct val="20000"/>
                        </a:spcBef>
                        <a:defRPr>
                          <a:solidFill>
                            <a:schemeClr val="tx1"/>
                          </a:solidFill>
                          <a:latin typeface="Times New Roman" pitchFamily="18" charset="0"/>
                        </a:defRPr>
                      </a:lvl5pPr>
                      <a:lvl6pPr eaLnBrk="0" fontAlgn="base" hangingPunct="0">
                        <a:spcBef>
                          <a:spcPct val="20000"/>
                        </a:spcBef>
                        <a:spcAft>
                          <a:spcPct val="0"/>
                        </a:spcAft>
                        <a:defRPr>
                          <a:solidFill>
                            <a:schemeClr val="tx1"/>
                          </a:solidFill>
                          <a:latin typeface="Times New Roman" pitchFamily="18" charset="0"/>
                        </a:defRPr>
                      </a:lvl6pPr>
                      <a:lvl7pPr eaLnBrk="0" fontAlgn="base" hangingPunct="0">
                        <a:spcBef>
                          <a:spcPct val="20000"/>
                        </a:spcBef>
                        <a:spcAft>
                          <a:spcPct val="0"/>
                        </a:spcAft>
                        <a:defRPr>
                          <a:solidFill>
                            <a:schemeClr val="tx1"/>
                          </a:solidFill>
                          <a:latin typeface="Times New Roman" pitchFamily="18" charset="0"/>
                        </a:defRPr>
                      </a:lvl7pPr>
                      <a:lvl8pPr eaLnBrk="0" fontAlgn="base" hangingPunct="0">
                        <a:spcBef>
                          <a:spcPct val="20000"/>
                        </a:spcBef>
                        <a:spcAft>
                          <a:spcPct val="0"/>
                        </a:spcAft>
                        <a:defRPr>
                          <a:solidFill>
                            <a:schemeClr val="tx1"/>
                          </a:solidFill>
                          <a:latin typeface="Times New Roman" pitchFamily="18" charset="0"/>
                        </a:defRPr>
                      </a:lvl8pPr>
                      <a:lvl9pPr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l-GR" sz="2000" b="0" i="0" u="none" strike="noStrike" cap="none" normalizeH="0" baseline="0" smtClean="0">
                          <a:ln>
                            <a:noFill/>
                          </a:ln>
                          <a:solidFill>
                            <a:schemeClr val="tx1"/>
                          </a:solidFill>
                          <a:effectLst/>
                          <a:latin typeface="Times New Roman" pitchFamily="18" charset="0"/>
                        </a:rPr>
                        <a:t>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03807" name="Rectangle 46"/>
          <p:cNvSpPr>
            <a:spLocks noChangeArrowheads="1"/>
          </p:cNvSpPr>
          <p:nvPr/>
        </p:nvSpPr>
        <p:spPr bwMode="auto">
          <a:xfrm>
            <a:off x="1838325" y="2779713"/>
            <a:ext cx="2446338" cy="223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lnSpc>
                <a:spcPct val="90000"/>
              </a:lnSpc>
              <a:buFontTx/>
              <a:buNone/>
            </a:pPr>
            <a:r>
              <a:rPr lang="el-GR" altLang="el-GR" sz="2400">
                <a:cs typeface="Times New Roman" panose="02020603050405020304" pitchFamily="18" charset="0"/>
              </a:rPr>
              <a:t>Λογική Πύλη</a:t>
            </a:r>
          </a:p>
          <a:p>
            <a:pPr algn="ctr">
              <a:lnSpc>
                <a:spcPct val="90000"/>
              </a:lnSpc>
              <a:buFontTx/>
              <a:buNone/>
            </a:pPr>
            <a:endParaRPr lang="el-GR" altLang="el-GR" sz="2400">
              <a:cs typeface="Times New Roman" panose="02020603050405020304" pitchFamily="18" charset="0"/>
            </a:endParaRPr>
          </a:p>
          <a:p>
            <a:pPr algn="ctr">
              <a:lnSpc>
                <a:spcPct val="90000"/>
              </a:lnSpc>
              <a:buFontTx/>
              <a:buNone/>
            </a:pPr>
            <a:endParaRPr lang="el-GR" altLang="el-GR" sz="2400">
              <a:cs typeface="Times New Roman" panose="02020603050405020304" pitchFamily="18" charset="0"/>
            </a:endParaRPr>
          </a:p>
          <a:p>
            <a:pPr algn="ctr">
              <a:lnSpc>
                <a:spcPct val="90000"/>
              </a:lnSpc>
              <a:buFontTx/>
              <a:buNone/>
            </a:pPr>
            <a:endParaRPr lang="el-GR" altLang="el-GR" sz="2400">
              <a:cs typeface="Times New Roman" panose="02020603050405020304" pitchFamily="18" charset="0"/>
            </a:endParaRPr>
          </a:p>
          <a:p>
            <a:pPr algn="ctr">
              <a:lnSpc>
                <a:spcPct val="90000"/>
              </a:lnSpc>
              <a:buFontTx/>
              <a:buNone/>
            </a:pPr>
            <a:r>
              <a:rPr lang="el-GR" altLang="el-GR" sz="2400">
                <a:cs typeface="Times New Roman" panose="02020603050405020304" pitchFamily="18" charset="0"/>
              </a:rPr>
              <a:t>Πίνακας αληθείας</a:t>
            </a:r>
            <a:endParaRPr lang="en-US" altLang="el-GR" sz="2400">
              <a:cs typeface="Times New Roman" panose="02020603050405020304" pitchFamily="18" charset="0"/>
            </a:endParaRPr>
          </a:p>
        </p:txBody>
      </p:sp>
    </p:spTree>
    <p:extLst>
      <p:ext uri="{BB962C8B-B14F-4D97-AF65-F5344CB8AC3E}">
        <p14:creationId xmlns:p14="http://schemas.microsoft.com/office/powerpoint/2010/main" val="3179968113"/>
      </p:ext>
    </p:extLst>
  </p:cSld>
  <p:clrMapOvr>
    <a:masterClrMapping/>
  </p:clrMapOvr>
  <p:transition spd="med" advClick="0"/>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ChangeArrowheads="1"/>
          </p:cNvSpPr>
          <p:nvPr>
            <p:ph type="title"/>
          </p:nvPr>
        </p:nvSpPr>
        <p:spPr>
          <a:xfrm>
            <a:off x="685800" y="404813"/>
            <a:ext cx="7772400" cy="442912"/>
          </a:xfrm>
        </p:spPr>
        <p:txBody>
          <a:bodyPr/>
          <a:lstStyle/>
          <a:p>
            <a:r>
              <a:rPr lang="el-GR" altLang="el-GR" sz="2800" b="1" smtClean="0">
                <a:cs typeface="Times New Roman" panose="02020603050405020304" pitchFamily="18" charset="0"/>
              </a:rPr>
              <a:t>Λογική πρόσθεση (</a:t>
            </a:r>
            <a:r>
              <a:rPr lang="en-US" altLang="el-GR" sz="2800" b="1" smtClean="0">
                <a:cs typeface="Times New Roman" panose="02020603050405020304" pitchFamily="18" charset="0"/>
              </a:rPr>
              <a:t>OR</a:t>
            </a:r>
            <a:r>
              <a:rPr lang="el-GR" altLang="el-GR" sz="2800" b="1" smtClean="0">
                <a:cs typeface="Times New Roman" panose="02020603050405020304" pitchFamily="18" charset="0"/>
              </a:rPr>
              <a:t>)</a:t>
            </a:r>
          </a:p>
        </p:txBody>
      </p:sp>
      <p:sp>
        <p:nvSpPr>
          <p:cNvPr id="204803" name="Rectangle 3"/>
          <p:cNvSpPr>
            <a:spLocks noGrp="1" noChangeArrowheads="1"/>
          </p:cNvSpPr>
          <p:nvPr>
            <p:ph type="body" sz="half" idx="1"/>
          </p:nvPr>
        </p:nvSpPr>
        <p:spPr>
          <a:xfrm>
            <a:off x="468313" y="1125538"/>
            <a:ext cx="8135937" cy="1223962"/>
          </a:xfrm>
        </p:spPr>
        <p:txBody>
          <a:bodyPr/>
          <a:lstStyle/>
          <a:p>
            <a:pPr algn="ctr">
              <a:lnSpc>
                <a:spcPct val="90000"/>
              </a:lnSpc>
              <a:buFontTx/>
              <a:buNone/>
            </a:pPr>
            <a:r>
              <a:rPr lang="el-GR" altLang="el-GR" sz="2400" smtClean="0">
                <a:cs typeface="Times New Roman" panose="02020603050405020304" pitchFamily="18" charset="0"/>
              </a:rPr>
              <a:t>Έχει αποτέλεσμα </a:t>
            </a:r>
            <a:r>
              <a:rPr lang="en-US" altLang="el-GR" sz="2400" smtClean="0">
                <a:cs typeface="Times New Roman" panose="02020603050405020304" pitchFamily="18" charset="0"/>
              </a:rPr>
              <a:t>= 1, </a:t>
            </a:r>
            <a:r>
              <a:rPr lang="el-GR" altLang="el-GR" sz="2400" smtClean="0">
                <a:cs typeface="Times New Roman" panose="02020603050405020304" pitchFamily="18" charset="0"/>
              </a:rPr>
              <a:t>εάν κάποια από τις εισόδους ισούται με 1</a:t>
            </a:r>
            <a:r>
              <a:rPr lang="en-US" altLang="el-GR" sz="2400" smtClean="0">
                <a:cs typeface="Times New Roman" panose="02020603050405020304" pitchFamily="18" charset="0"/>
              </a:rPr>
              <a:t>.</a:t>
            </a:r>
          </a:p>
          <a:p>
            <a:pPr algn="ctr">
              <a:lnSpc>
                <a:spcPct val="90000"/>
              </a:lnSpc>
              <a:buFontTx/>
              <a:buNone/>
            </a:pPr>
            <a:r>
              <a:rPr lang="en-US" altLang="el-GR" sz="2000" smtClean="0">
                <a:cs typeface="Times New Roman" panose="02020603050405020304" pitchFamily="18" charset="0"/>
              </a:rPr>
              <a:t>TRUE=1, FALSE=0</a:t>
            </a:r>
            <a:endParaRPr lang="en-US" altLang="el-GR" sz="2000" b="1" smtClean="0">
              <a:cs typeface="Times New Roman" panose="02020603050405020304" pitchFamily="18" charset="0"/>
            </a:endParaRPr>
          </a:p>
          <a:p>
            <a:pPr algn="ctr">
              <a:lnSpc>
                <a:spcPct val="90000"/>
              </a:lnSpc>
              <a:buFontTx/>
              <a:buNone/>
            </a:pPr>
            <a:r>
              <a:rPr lang="en-US" altLang="el-GR" sz="2400" b="1" smtClean="0">
                <a:cs typeface="Times New Roman" panose="02020603050405020304" pitchFamily="18" charset="0"/>
              </a:rPr>
              <a:t>C</a:t>
            </a:r>
            <a:r>
              <a:rPr lang="el-GR" altLang="el-GR" sz="2400" b="1" smtClean="0">
                <a:cs typeface="Times New Roman" panose="02020603050405020304" pitchFamily="18" charset="0"/>
              </a:rPr>
              <a:t> </a:t>
            </a:r>
            <a:r>
              <a:rPr lang="en-US" altLang="el-GR" sz="2400" b="1" smtClean="0">
                <a:cs typeface="Times New Roman" panose="02020603050405020304" pitchFamily="18" charset="0"/>
              </a:rPr>
              <a:t>=</a:t>
            </a:r>
            <a:r>
              <a:rPr lang="el-GR" altLang="el-GR" sz="2400" b="1" smtClean="0">
                <a:cs typeface="Times New Roman" panose="02020603050405020304" pitchFamily="18" charset="0"/>
              </a:rPr>
              <a:t> </a:t>
            </a:r>
            <a:r>
              <a:rPr lang="en-US" altLang="el-GR" sz="2400" b="1" smtClean="0">
                <a:cs typeface="Times New Roman" panose="02020603050405020304" pitchFamily="18" charset="0"/>
              </a:rPr>
              <a:t>A + B ------- C</a:t>
            </a:r>
            <a:r>
              <a:rPr lang="el-GR" altLang="el-GR" sz="2400" b="1" smtClean="0">
                <a:cs typeface="Times New Roman" panose="02020603050405020304" pitchFamily="18" charset="0"/>
              </a:rPr>
              <a:t> </a:t>
            </a:r>
            <a:r>
              <a:rPr lang="en-US" altLang="el-GR" sz="2400" b="1" smtClean="0">
                <a:cs typeface="Times New Roman" panose="02020603050405020304" pitchFamily="18" charset="0"/>
              </a:rPr>
              <a:t>=</a:t>
            </a:r>
            <a:r>
              <a:rPr lang="el-GR" altLang="el-GR" sz="2400" b="1" smtClean="0">
                <a:cs typeface="Times New Roman" panose="02020603050405020304" pitchFamily="18" charset="0"/>
              </a:rPr>
              <a:t> </a:t>
            </a:r>
            <a:r>
              <a:rPr lang="en-US" altLang="el-GR" sz="2400" b="1" smtClean="0">
                <a:cs typeface="Times New Roman" panose="02020603050405020304" pitchFamily="18" charset="0"/>
              </a:rPr>
              <a:t>A OR B</a:t>
            </a:r>
          </a:p>
        </p:txBody>
      </p:sp>
      <p:graphicFrame>
        <p:nvGraphicFramePr>
          <p:cNvPr id="232466" name="Group 18"/>
          <p:cNvGraphicFramePr>
            <a:graphicFrameLocks noGrp="1"/>
          </p:cNvGraphicFramePr>
          <p:nvPr>
            <p:ph sz="half" idx="2"/>
          </p:nvPr>
        </p:nvGraphicFramePr>
        <p:xfrm>
          <a:off x="4792663" y="3708400"/>
          <a:ext cx="1579562" cy="2168526"/>
        </p:xfrm>
        <a:graphic>
          <a:graphicData uri="http://schemas.openxmlformats.org/drawingml/2006/table">
            <a:tbl>
              <a:tblPr/>
              <a:tblGrid>
                <a:gridCol w="527050">
                  <a:extLst>
                    <a:ext uri="{9D8B030D-6E8A-4147-A177-3AD203B41FA5}">
                      <a16:colId xmlns:a16="http://schemas.microsoft.com/office/drawing/2014/main" val="20000"/>
                    </a:ext>
                  </a:extLst>
                </a:gridCol>
                <a:gridCol w="525462">
                  <a:extLst>
                    <a:ext uri="{9D8B030D-6E8A-4147-A177-3AD203B41FA5}">
                      <a16:colId xmlns:a16="http://schemas.microsoft.com/office/drawing/2014/main" val="20001"/>
                    </a:ext>
                  </a:extLst>
                </a:gridCol>
                <a:gridCol w="527050">
                  <a:extLst>
                    <a:ext uri="{9D8B030D-6E8A-4147-A177-3AD203B41FA5}">
                      <a16:colId xmlns:a16="http://schemas.microsoft.com/office/drawing/2014/main" val="20002"/>
                    </a:ext>
                  </a:extLst>
                </a:gridCol>
              </a:tblGrid>
              <a:tr h="434975">
                <a:tc>
                  <a:txBody>
                    <a:bodyPr/>
                    <a:lstStyle>
                      <a:lvl1pPr>
                        <a:spcBef>
                          <a:spcPct val="20000"/>
                        </a:spcBef>
                        <a:defRPr sz="2800">
                          <a:solidFill>
                            <a:schemeClr val="tx1"/>
                          </a:solidFill>
                          <a:latin typeface="Times New Roman" pitchFamily="18" charset="0"/>
                        </a:defRPr>
                      </a:lvl1pPr>
                      <a:lvl2pPr>
                        <a:spcBef>
                          <a:spcPct val="20000"/>
                        </a:spcBef>
                        <a:defRPr sz="2400">
                          <a:solidFill>
                            <a:schemeClr val="tx1"/>
                          </a:solidFill>
                          <a:latin typeface="Times New Roman" pitchFamily="18" charset="0"/>
                        </a:defRPr>
                      </a:lvl2pPr>
                      <a:lvl3pPr>
                        <a:spcBef>
                          <a:spcPct val="20000"/>
                        </a:spcBef>
                        <a:defRPr sz="2000">
                          <a:solidFill>
                            <a:schemeClr val="tx1"/>
                          </a:solidFill>
                          <a:latin typeface="Times New Roman" pitchFamily="18" charset="0"/>
                        </a:defRPr>
                      </a:lvl3pPr>
                      <a:lvl4pPr>
                        <a:spcBef>
                          <a:spcPct val="20000"/>
                        </a:spcBef>
                        <a:defRPr>
                          <a:solidFill>
                            <a:schemeClr val="tx1"/>
                          </a:solidFill>
                          <a:latin typeface="Times New Roman" pitchFamily="18" charset="0"/>
                        </a:defRPr>
                      </a:lvl4pPr>
                      <a:lvl5pPr>
                        <a:spcBef>
                          <a:spcPct val="20000"/>
                        </a:spcBef>
                        <a:defRPr>
                          <a:solidFill>
                            <a:schemeClr val="tx1"/>
                          </a:solidFill>
                          <a:latin typeface="Times New Roman" pitchFamily="18" charset="0"/>
                        </a:defRPr>
                      </a:lvl5pPr>
                      <a:lvl6pPr eaLnBrk="0" fontAlgn="base" hangingPunct="0">
                        <a:spcBef>
                          <a:spcPct val="20000"/>
                        </a:spcBef>
                        <a:spcAft>
                          <a:spcPct val="0"/>
                        </a:spcAft>
                        <a:defRPr>
                          <a:solidFill>
                            <a:schemeClr val="tx1"/>
                          </a:solidFill>
                          <a:latin typeface="Times New Roman" pitchFamily="18" charset="0"/>
                        </a:defRPr>
                      </a:lvl6pPr>
                      <a:lvl7pPr eaLnBrk="0" fontAlgn="base" hangingPunct="0">
                        <a:spcBef>
                          <a:spcPct val="20000"/>
                        </a:spcBef>
                        <a:spcAft>
                          <a:spcPct val="0"/>
                        </a:spcAft>
                        <a:defRPr>
                          <a:solidFill>
                            <a:schemeClr val="tx1"/>
                          </a:solidFill>
                          <a:latin typeface="Times New Roman" pitchFamily="18" charset="0"/>
                        </a:defRPr>
                      </a:lvl7pPr>
                      <a:lvl8pPr eaLnBrk="0" fontAlgn="base" hangingPunct="0">
                        <a:spcBef>
                          <a:spcPct val="20000"/>
                        </a:spcBef>
                        <a:spcAft>
                          <a:spcPct val="0"/>
                        </a:spcAft>
                        <a:defRPr>
                          <a:solidFill>
                            <a:schemeClr val="tx1"/>
                          </a:solidFill>
                          <a:latin typeface="Times New Roman" pitchFamily="18" charset="0"/>
                        </a:defRPr>
                      </a:lvl8pPr>
                      <a:lvl9pPr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l-GR" sz="2000" b="1" i="0" u="none" strike="noStrike" cap="none" normalizeH="0" baseline="0" smtClean="0">
                          <a:ln>
                            <a:noFill/>
                          </a:ln>
                          <a:solidFill>
                            <a:schemeClr val="tx1"/>
                          </a:solidFill>
                          <a:effectLst/>
                          <a:latin typeface="Times New Roman" pitchFamily="18" charset="0"/>
                        </a:rPr>
                        <a:t>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Times New Roman" pitchFamily="18" charset="0"/>
                        </a:defRPr>
                      </a:lvl1pPr>
                      <a:lvl2pPr>
                        <a:spcBef>
                          <a:spcPct val="20000"/>
                        </a:spcBef>
                        <a:defRPr sz="2400">
                          <a:solidFill>
                            <a:schemeClr val="tx1"/>
                          </a:solidFill>
                          <a:latin typeface="Times New Roman" pitchFamily="18" charset="0"/>
                        </a:defRPr>
                      </a:lvl2pPr>
                      <a:lvl3pPr>
                        <a:spcBef>
                          <a:spcPct val="20000"/>
                        </a:spcBef>
                        <a:defRPr sz="2000">
                          <a:solidFill>
                            <a:schemeClr val="tx1"/>
                          </a:solidFill>
                          <a:latin typeface="Times New Roman" pitchFamily="18" charset="0"/>
                        </a:defRPr>
                      </a:lvl3pPr>
                      <a:lvl4pPr>
                        <a:spcBef>
                          <a:spcPct val="20000"/>
                        </a:spcBef>
                        <a:defRPr>
                          <a:solidFill>
                            <a:schemeClr val="tx1"/>
                          </a:solidFill>
                          <a:latin typeface="Times New Roman" pitchFamily="18" charset="0"/>
                        </a:defRPr>
                      </a:lvl4pPr>
                      <a:lvl5pPr>
                        <a:spcBef>
                          <a:spcPct val="20000"/>
                        </a:spcBef>
                        <a:defRPr>
                          <a:solidFill>
                            <a:schemeClr val="tx1"/>
                          </a:solidFill>
                          <a:latin typeface="Times New Roman" pitchFamily="18" charset="0"/>
                        </a:defRPr>
                      </a:lvl5pPr>
                      <a:lvl6pPr eaLnBrk="0" fontAlgn="base" hangingPunct="0">
                        <a:spcBef>
                          <a:spcPct val="20000"/>
                        </a:spcBef>
                        <a:spcAft>
                          <a:spcPct val="0"/>
                        </a:spcAft>
                        <a:defRPr>
                          <a:solidFill>
                            <a:schemeClr val="tx1"/>
                          </a:solidFill>
                          <a:latin typeface="Times New Roman" pitchFamily="18" charset="0"/>
                        </a:defRPr>
                      </a:lvl6pPr>
                      <a:lvl7pPr eaLnBrk="0" fontAlgn="base" hangingPunct="0">
                        <a:spcBef>
                          <a:spcPct val="20000"/>
                        </a:spcBef>
                        <a:spcAft>
                          <a:spcPct val="0"/>
                        </a:spcAft>
                        <a:defRPr>
                          <a:solidFill>
                            <a:schemeClr val="tx1"/>
                          </a:solidFill>
                          <a:latin typeface="Times New Roman" pitchFamily="18" charset="0"/>
                        </a:defRPr>
                      </a:lvl7pPr>
                      <a:lvl8pPr eaLnBrk="0" fontAlgn="base" hangingPunct="0">
                        <a:spcBef>
                          <a:spcPct val="20000"/>
                        </a:spcBef>
                        <a:spcAft>
                          <a:spcPct val="0"/>
                        </a:spcAft>
                        <a:defRPr>
                          <a:solidFill>
                            <a:schemeClr val="tx1"/>
                          </a:solidFill>
                          <a:latin typeface="Times New Roman" pitchFamily="18" charset="0"/>
                        </a:defRPr>
                      </a:lvl8pPr>
                      <a:lvl9pPr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l-GR" sz="2000" b="1" i="0" u="none" strike="noStrike" cap="none" normalizeH="0" baseline="0" smtClean="0">
                          <a:ln>
                            <a:noFill/>
                          </a:ln>
                          <a:solidFill>
                            <a:schemeClr val="tx1"/>
                          </a:solidFill>
                          <a:effectLst/>
                          <a:latin typeface="Times New Roman" pitchFamily="18" charset="0"/>
                        </a:rPr>
                        <a:t>B</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Times New Roman" pitchFamily="18" charset="0"/>
                        </a:defRPr>
                      </a:lvl1pPr>
                      <a:lvl2pPr>
                        <a:spcBef>
                          <a:spcPct val="20000"/>
                        </a:spcBef>
                        <a:defRPr sz="2400">
                          <a:solidFill>
                            <a:schemeClr val="tx1"/>
                          </a:solidFill>
                          <a:latin typeface="Times New Roman" pitchFamily="18" charset="0"/>
                        </a:defRPr>
                      </a:lvl2pPr>
                      <a:lvl3pPr>
                        <a:spcBef>
                          <a:spcPct val="20000"/>
                        </a:spcBef>
                        <a:defRPr sz="2000">
                          <a:solidFill>
                            <a:schemeClr val="tx1"/>
                          </a:solidFill>
                          <a:latin typeface="Times New Roman" pitchFamily="18" charset="0"/>
                        </a:defRPr>
                      </a:lvl3pPr>
                      <a:lvl4pPr>
                        <a:spcBef>
                          <a:spcPct val="20000"/>
                        </a:spcBef>
                        <a:defRPr>
                          <a:solidFill>
                            <a:schemeClr val="tx1"/>
                          </a:solidFill>
                          <a:latin typeface="Times New Roman" pitchFamily="18" charset="0"/>
                        </a:defRPr>
                      </a:lvl4pPr>
                      <a:lvl5pPr>
                        <a:spcBef>
                          <a:spcPct val="20000"/>
                        </a:spcBef>
                        <a:defRPr>
                          <a:solidFill>
                            <a:schemeClr val="tx1"/>
                          </a:solidFill>
                          <a:latin typeface="Times New Roman" pitchFamily="18" charset="0"/>
                        </a:defRPr>
                      </a:lvl5pPr>
                      <a:lvl6pPr eaLnBrk="0" fontAlgn="base" hangingPunct="0">
                        <a:spcBef>
                          <a:spcPct val="20000"/>
                        </a:spcBef>
                        <a:spcAft>
                          <a:spcPct val="0"/>
                        </a:spcAft>
                        <a:defRPr>
                          <a:solidFill>
                            <a:schemeClr val="tx1"/>
                          </a:solidFill>
                          <a:latin typeface="Times New Roman" pitchFamily="18" charset="0"/>
                        </a:defRPr>
                      </a:lvl6pPr>
                      <a:lvl7pPr eaLnBrk="0" fontAlgn="base" hangingPunct="0">
                        <a:spcBef>
                          <a:spcPct val="20000"/>
                        </a:spcBef>
                        <a:spcAft>
                          <a:spcPct val="0"/>
                        </a:spcAft>
                        <a:defRPr>
                          <a:solidFill>
                            <a:schemeClr val="tx1"/>
                          </a:solidFill>
                          <a:latin typeface="Times New Roman" pitchFamily="18" charset="0"/>
                        </a:defRPr>
                      </a:lvl7pPr>
                      <a:lvl8pPr eaLnBrk="0" fontAlgn="base" hangingPunct="0">
                        <a:spcBef>
                          <a:spcPct val="20000"/>
                        </a:spcBef>
                        <a:spcAft>
                          <a:spcPct val="0"/>
                        </a:spcAft>
                        <a:defRPr>
                          <a:solidFill>
                            <a:schemeClr val="tx1"/>
                          </a:solidFill>
                          <a:latin typeface="Times New Roman" pitchFamily="18" charset="0"/>
                        </a:defRPr>
                      </a:lvl8pPr>
                      <a:lvl9pPr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l-GR" sz="2000" b="1" i="0" u="none" strike="noStrike" cap="none" normalizeH="0" baseline="0" smtClean="0">
                          <a:ln>
                            <a:noFill/>
                          </a:ln>
                          <a:solidFill>
                            <a:schemeClr val="tx1"/>
                          </a:solidFill>
                          <a:effectLst/>
                          <a:latin typeface="Times New Roman" pitchFamily="18" charset="0"/>
                        </a:rPr>
                        <a:t>C</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433388">
                <a:tc>
                  <a:txBody>
                    <a:bodyPr/>
                    <a:lstStyle>
                      <a:lvl1pPr>
                        <a:spcBef>
                          <a:spcPct val="20000"/>
                        </a:spcBef>
                        <a:defRPr sz="2800">
                          <a:solidFill>
                            <a:schemeClr val="tx1"/>
                          </a:solidFill>
                          <a:latin typeface="Times New Roman" pitchFamily="18" charset="0"/>
                        </a:defRPr>
                      </a:lvl1pPr>
                      <a:lvl2pPr>
                        <a:spcBef>
                          <a:spcPct val="20000"/>
                        </a:spcBef>
                        <a:defRPr sz="2400">
                          <a:solidFill>
                            <a:schemeClr val="tx1"/>
                          </a:solidFill>
                          <a:latin typeface="Times New Roman" pitchFamily="18" charset="0"/>
                        </a:defRPr>
                      </a:lvl2pPr>
                      <a:lvl3pPr>
                        <a:spcBef>
                          <a:spcPct val="20000"/>
                        </a:spcBef>
                        <a:defRPr sz="2000">
                          <a:solidFill>
                            <a:schemeClr val="tx1"/>
                          </a:solidFill>
                          <a:latin typeface="Times New Roman" pitchFamily="18" charset="0"/>
                        </a:defRPr>
                      </a:lvl3pPr>
                      <a:lvl4pPr>
                        <a:spcBef>
                          <a:spcPct val="20000"/>
                        </a:spcBef>
                        <a:defRPr>
                          <a:solidFill>
                            <a:schemeClr val="tx1"/>
                          </a:solidFill>
                          <a:latin typeface="Times New Roman" pitchFamily="18" charset="0"/>
                        </a:defRPr>
                      </a:lvl4pPr>
                      <a:lvl5pPr>
                        <a:spcBef>
                          <a:spcPct val="20000"/>
                        </a:spcBef>
                        <a:defRPr>
                          <a:solidFill>
                            <a:schemeClr val="tx1"/>
                          </a:solidFill>
                          <a:latin typeface="Times New Roman" pitchFamily="18" charset="0"/>
                        </a:defRPr>
                      </a:lvl5pPr>
                      <a:lvl6pPr eaLnBrk="0" fontAlgn="base" hangingPunct="0">
                        <a:spcBef>
                          <a:spcPct val="20000"/>
                        </a:spcBef>
                        <a:spcAft>
                          <a:spcPct val="0"/>
                        </a:spcAft>
                        <a:defRPr>
                          <a:solidFill>
                            <a:schemeClr val="tx1"/>
                          </a:solidFill>
                          <a:latin typeface="Times New Roman" pitchFamily="18" charset="0"/>
                        </a:defRPr>
                      </a:lvl6pPr>
                      <a:lvl7pPr eaLnBrk="0" fontAlgn="base" hangingPunct="0">
                        <a:spcBef>
                          <a:spcPct val="20000"/>
                        </a:spcBef>
                        <a:spcAft>
                          <a:spcPct val="0"/>
                        </a:spcAft>
                        <a:defRPr>
                          <a:solidFill>
                            <a:schemeClr val="tx1"/>
                          </a:solidFill>
                          <a:latin typeface="Times New Roman" pitchFamily="18" charset="0"/>
                        </a:defRPr>
                      </a:lvl7pPr>
                      <a:lvl8pPr eaLnBrk="0" fontAlgn="base" hangingPunct="0">
                        <a:spcBef>
                          <a:spcPct val="20000"/>
                        </a:spcBef>
                        <a:spcAft>
                          <a:spcPct val="0"/>
                        </a:spcAft>
                        <a:defRPr>
                          <a:solidFill>
                            <a:schemeClr val="tx1"/>
                          </a:solidFill>
                          <a:latin typeface="Times New Roman" pitchFamily="18" charset="0"/>
                        </a:defRPr>
                      </a:lvl8pPr>
                      <a:lvl9pPr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l-GR" sz="2000" b="0" i="0" u="none" strike="noStrike" cap="none" normalizeH="0" baseline="0" smtClean="0">
                          <a:ln>
                            <a:noFill/>
                          </a:ln>
                          <a:solidFill>
                            <a:schemeClr val="tx1"/>
                          </a:solidFill>
                          <a:effectLst/>
                          <a:latin typeface="Times New Roman" pitchFamily="18" charset="0"/>
                        </a:rPr>
                        <a:t>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itchFamily="18" charset="0"/>
                        </a:defRPr>
                      </a:lvl1pPr>
                      <a:lvl2pPr>
                        <a:spcBef>
                          <a:spcPct val="20000"/>
                        </a:spcBef>
                        <a:defRPr sz="2400">
                          <a:solidFill>
                            <a:schemeClr val="tx1"/>
                          </a:solidFill>
                          <a:latin typeface="Times New Roman" pitchFamily="18" charset="0"/>
                        </a:defRPr>
                      </a:lvl2pPr>
                      <a:lvl3pPr>
                        <a:spcBef>
                          <a:spcPct val="20000"/>
                        </a:spcBef>
                        <a:defRPr sz="2000">
                          <a:solidFill>
                            <a:schemeClr val="tx1"/>
                          </a:solidFill>
                          <a:latin typeface="Times New Roman" pitchFamily="18" charset="0"/>
                        </a:defRPr>
                      </a:lvl3pPr>
                      <a:lvl4pPr>
                        <a:spcBef>
                          <a:spcPct val="20000"/>
                        </a:spcBef>
                        <a:defRPr>
                          <a:solidFill>
                            <a:schemeClr val="tx1"/>
                          </a:solidFill>
                          <a:latin typeface="Times New Roman" pitchFamily="18" charset="0"/>
                        </a:defRPr>
                      </a:lvl4pPr>
                      <a:lvl5pPr>
                        <a:spcBef>
                          <a:spcPct val="20000"/>
                        </a:spcBef>
                        <a:defRPr>
                          <a:solidFill>
                            <a:schemeClr val="tx1"/>
                          </a:solidFill>
                          <a:latin typeface="Times New Roman" pitchFamily="18" charset="0"/>
                        </a:defRPr>
                      </a:lvl5pPr>
                      <a:lvl6pPr eaLnBrk="0" fontAlgn="base" hangingPunct="0">
                        <a:spcBef>
                          <a:spcPct val="20000"/>
                        </a:spcBef>
                        <a:spcAft>
                          <a:spcPct val="0"/>
                        </a:spcAft>
                        <a:defRPr>
                          <a:solidFill>
                            <a:schemeClr val="tx1"/>
                          </a:solidFill>
                          <a:latin typeface="Times New Roman" pitchFamily="18" charset="0"/>
                        </a:defRPr>
                      </a:lvl6pPr>
                      <a:lvl7pPr eaLnBrk="0" fontAlgn="base" hangingPunct="0">
                        <a:spcBef>
                          <a:spcPct val="20000"/>
                        </a:spcBef>
                        <a:spcAft>
                          <a:spcPct val="0"/>
                        </a:spcAft>
                        <a:defRPr>
                          <a:solidFill>
                            <a:schemeClr val="tx1"/>
                          </a:solidFill>
                          <a:latin typeface="Times New Roman" pitchFamily="18" charset="0"/>
                        </a:defRPr>
                      </a:lvl7pPr>
                      <a:lvl8pPr eaLnBrk="0" fontAlgn="base" hangingPunct="0">
                        <a:spcBef>
                          <a:spcPct val="20000"/>
                        </a:spcBef>
                        <a:spcAft>
                          <a:spcPct val="0"/>
                        </a:spcAft>
                        <a:defRPr>
                          <a:solidFill>
                            <a:schemeClr val="tx1"/>
                          </a:solidFill>
                          <a:latin typeface="Times New Roman" pitchFamily="18" charset="0"/>
                        </a:defRPr>
                      </a:lvl8pPr>
                      <a:lvl9pPr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l-GR" sz="2000" b="0" i="0" u="none" strike="noStrike" cap="none" normalizeH="0" baseline="0" smtClean="0">
                          <a:ln>
                            <a:noFill/>
                          </a:ln>
                          <a:solidFill>
                            <a:schemeClr val="tx1"/>
                          </a:solidFill>
                          <a:effectLst/>
                          <a:latin typeface="Times New Roman" pitchFamily="18" charset="0"/>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itchFamily="18" charset="0"/>
                        </a:defRPr>
                      </a:lvl1pPr>
                      <a:lvl2pPr>
                        <a:spcBef>
                          <a:spcPct val="20000"/>
                        </a:spcBef>
                        <a:defRPr sz="2400">
                          <a:solidFill>
                            <a:schemeClr val="tx1"/>
                          </a:solidFill>
                          <a:latin typeface="Times New Roman" pitchFamily="18" charset="0"/>
                        </a:defRPr>
                      </a:lvl2pPr>
                      <a:lvl3pPr>
                        <a:spcBef>
                          <a:spcPct val="20000"/>
                        </a:spcBef>
                        <a:defRPr sz="2000">
                          <a:solidFill>
                            <a:schemeClr val="tx1"/>
                          </a:solidFill>
                          <a:latin typeface="Times New Roman" pitchFamily="18" charset="0"/>
                        </a:defRPr>
                      </a:lvl3pPr>
                      <a:lvl4pPr>
                        <a:spcBef>
                          <a:spcPct val="20000"/>
                        </a:spcBef>
                        <a:defRPr>
                          <a:solidFill>
                            <a:schemeClr val="tx1"/>
                          </a:solidFill>
                          <a:latin typeface="Times New Roman" pitchFamily="18" charset="0"/>
                        </a:defRPr>
                      </a:lvl4pPr>
                      <a:lvl5pPr>
                        <a:spcBef>
                          <a:spcPct val="20000"/>
                        </a:spcBef>
                        <a:defRPr>
                          <a:solidFill>
                            <a:schemeClr val="tx1"/>
                          </a:solidFill>
                          <a:latin typeface="Times New Roman" pitchFamily="18" charset="0"/>
                        </a:defRPr>
                      </a:lvl5pPr>
                      <a:lvl6pPr eaLnBrk="0" fontAlgn="base" hangingPunct="0">
                        <a:spcBef>
                          <a:spcPct val="20000"/>
                        </a:spcBef>
                        <a:spcAft>
                          <a:spcPct val="0"/>
                        </a:spcAft>
                        <a:defRPr>
                          <a:solidFill>
                            <a:schemeClr val="tx1"/>
                          </a:solidFill>
                          <a:latin typeface="Times New Roman" pitchFamily="18" charset="0"/>
                        </a:defRPr>
                      </a:lvl6pPr>
                      <a:lvl7pPr eaLnBrk="0" fontAlgn="base" hangingPunct="0">
                        <a:spcBef>
                          <a:spcPct val="20000"/>
                        </a:spcBef>
                        <a:spcAft>
                          <a:spcPct val="0"/>
                        </a:spcAft>
                        <a:defRPr>
                          <a:solidFill>
                            <a:schemeClr val="tx1"/>
                          </a:solidFill>
                          <a:latin typeface="Times New Roman" pitchFamily="18" charset="0"/>
                        </a:defRPr>
                      </a:lvl7pPr>
                      <a:lvl8pPr eaLnBrk="0" fontAlgn="base" hangingPunct="0">
                        <a:spcBef>
                          <a:spcPct val="20000"/>
                        </a:spcBef>
                        <a:spcAft>
                          <a:spcPct val="0"/>
                        </a:spcAft>
                        <a:defRPr>
                          <a:solidFill>
                            <a:schemeClr val="tx1"/>
                          </a:solidFill>
                          <a:latin typeface="Times New Roman" pitchFamily="18" charset="0"/>
                        </a:defRPr>
                      </a:lvl8pPr>
                      <a:lvl9pPr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l-GR" sz="2000" b="0" i="0" u="none" strike="noStrike" cap="none" normalizeH="0" baseline="0" smtClean="0">
                          <a:ln>
                            <a:noFill/>
                          </a:ln>
                          <a:solidFill>
                            <a:schemeClr val="tx1"/>
                          </a:solidFill>
                          <a:effectLst/>
                          <a:latin typeface="Times New Roman" pitchFamily="18" charset="0"/>
                        </a:rPr>
                        <a:t>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31800">
                <a:tc>
                  <a:txBody>
                    <a:bodyPr/>
                    <a:lstStyle>
                      <a:lvl1pPr>
                        <a:spcBef>
                          <a:spcPct val="20000"/>
                        </a:spcBef>
                        <a:defRPr sz="2800">
                          <a:solidFill>
                            <a:schemeClr val="tx1"/>
                          </a:solidFill>
                          <a:latin typeface="Times New Roman" pitchFamily="18" charset="0"/>
                        </a:defRPr>
                      </a:lvl1pPr>
                      <a:lvl2pPr>
                        <a:spcBef>
                          <a:spcPct val="20000"/>
                        </a:spcBef>
                        <a:defRPr sz="2400">
                          <a:solidFill>
                            <a:schemeClr val="tx1"/>
                          </a:solidFill>
                          <a:latin typeface="Times New Roman" pitchFamily="18" charset="0"/>
                        </a:defRPr>
                      </a:lvl2pPr>
                      <a:lvl3pPr>
                        <a:spcBef>
                          <a:spcPct val="20000"/>
                        </a:spcBef>
                        <a:defRPr sz="2000">
                          <a:solidFill>
                            <a:schemeClr val="tx1"/>
                          </a:solidFill>
                          <a:latin typeface="Times New Roman" pitchFamily="18" charset="0"/>
                        </a:defRPr>
                      </a:lvl3pPr>
                      <a:lvl4pPr>
                        <a:spcBef>
                          <a:spcPct val="20000"/>
                        </a:spcBef>
                        <a:defRPr>
                          <a:solidFill>
                            <a:schemeClr val="tx1"/>
                          </a:solidFill>
                          <a:latin typeface="Times New Roman" pitchFamily="18" charset="0"/>
                        </a:defRPr>
                      </a:lvl4pPr>
                      <a:lvl5pPr>
                        <a:spcBef>
                          <a:spcPct val="20000"/>
                        </a:spcBef>
                        <a:defRPr>
                          <a:solidFill>
                            <a:schemeClr val="tx1"/>
                          </a:solidFill>
                          <a:latin typeface="Times New Roman" pitchFamily="18" charset="0"/>
                        </a:defRPr>
                      </a:lvl5pPr>
                      <a:lvl6pPr eaLnBrk="0" fontAlgn="base" hangingPunct="0">
                        <a:spcBef>
                          <a:spcPct val="20000"/>
                        </a:spcBef>
                        <a:spcAft>
                          <a:spcPct val="0"/>
                        </a:spcAft>
                        <a:defRPr>
                          <a:solidFill>
                            <a:schemeClr val="tx1"/>
                          </a:solidFill>
                          <a:latin typeface="Times New Roman" pitchFamily="18" charset="0"/>
                        </a:defRPr>
                      </a:lvl6pPr>
                      <a:lvl7pPr eaLnBrk="0" fontAlgn="base" hangingPunct="0">
                        <a:spcBef>
                          <a:spcPct val="20000"/>
                        </a:spcBef>
                        <a:spcAft>
                          <a:spcPct val="0"/>
                        </a:spcAft>
                        <a:defRPr>
                          <a:solidFill>
                            <a:schemeClr val="tx1"/>
                          </a:solidFill>
                          <a:latin typeface="Times New Roman" pitchFamily="18" charset="0"/>
                        </a:defRPr>
                      </a:lvl7pPr>
                      <a:lvl8pPr eaLnBrk="0" fontAlgn="base" hangingPunct="0">
                        <a:spcBef>
                          <a:spcPct val="20000"/>
                        </a:spcBef>
                        <a:spcAft>
                          <a:spcPct val="0"/>
                        </a:spcAft>
                        <a:defRPr>
                          <a:solidFill>
                            <a:schemeClr val="tx1"/>
                          </a:solidFill>
                          <a:latin typeface="Times New Roman" pitchFamily="18" charset="0"/>
                        </a:defRPr>
                      </a:lvl8pPr>
                      <a:lvl9pPr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l-GR" sz="2000" b="0" i="0" u="none" strike="noStrike" cap="none" normalizeH="0" baseline="0" smtClean="0">
                          <a:ln>
                            <a:noFill/>
                          </a:ln>
                          <a:solidFill>
                            <a:schemeClr val="tx1"/>
                          </a:solidFill>
                          <a:effectLst/>
                          <a:latin typeface="Times New Roman" pitchFamily="18" charset="0"/>
                        </a:rPr>
                        <a:t>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itchFamily="18" charset="0"/>
                        </a:defRPr>
                      </a:lvl1pPr>
                      <a:lvl2pPr>
                        <a:spcBef>
                          <a:spcPct val="20000"/>
                        </a:spcBef>
                        <a:defRPr sz="2400">
                          <a:solidFill>
                            <a:schemeClr val="tx1"/>
                          </a:solidFill>
                          <a:latin typeface="Times New Roman" pitchFamily="18" charset="0"/>
                        </a:defRPr>
                      </a:lvl2pPr>
                      <a:lvl3pPr>
                        <a:spcBef>
                          <a:spcPct val="20000"/>
                        </a:spcBef>
                        <a:defRPr sz="2000">
                          <a:solidFill>
                            <a:schemeClr val="tx1"/>
                          </a:solidFill>
                          <a:latin typeface="Times New Roman" pitchFamily="18" charset="0"/>
                        </a:defRPr>
                      </a:lvl3pPr>
                      <a:lvl4pPr>
                        <a:spcBef>
                          <a:spcPct val="20000"/>
                        </a:spcBef>
                        <a:defRPr>
                          <a:solidFill>
                            <a:schemeClr val="tx1"/>
                          </a:solidFill>
                          <a:latin typeface="Times New Roman" pitchFamily="18" charset="0"/>
                        </a:defRPr>
                      </a:lvl4pPr>
                      <a:lvl5pPr>
                        <a:spcBef>
                          <a:spcPct val="20000"/>
                        </a:spcBef>
                        <a:defRPr>
                          <a:solidFill>
                            <a:schemeClr val="tx1"/>
                          </a:solidFill>
                          <a:latin typeface="Times New Roman" pitchFamily="18" charset="0"/>
                        </a:defRPr>
                      </a:lvl5pPr>
                      <a:lvl6pPr eaLnBrk="0" fontAlgn="base" hangingPunct="0">
                        <a:spcBef>
                          <a:spcPct val="20000"/>
                        </a:spcBef>
                        <a:spcAft>
                          <a:spcPct val="0"/>
                        </a:spcAft>
                        <a:defRPr>
                          <a:solidFill>
                            <a:schemeClr val="tx1"/>
                          </a:solidFill>
                          <a:latin typeface="Times New Roman" pitchFamily="18" charset="0"/>
                        </a:defRPr>
                      </a:lvl6pPr>
                      <a:lvl7pPr eaLnBrk="0" fontAlgn="base" hangingPunct="0">
                        <a:spcBef>
                          <a:spcPct val="20000"/>
                        </a:spcBef>
                        <a:spcAft>
                          <a:spcPct val="0"/>
                        </a:spcAft>
                        <a:defRPr>
                          <a:solidFill>
                            <a:schemeClr val="tx1"/>
                          </a:solidFill>
                          <a:latin typeface="Times New Roman" pitchFamily="18" charset="0"/>
                        </a:defRPr>
                      </a:lvl7pPr>
                      <a:lvl8pPr eaLnBrk="0" fontAlgn="base" hangingPunct="0">
                        <a:spcBef>
                          <a:spcPct val="20000"/>
                        </a:spcBef>
                        <a:spcAft>
                          <a:spcPct val="0"/>
                        </a:spcAft>
                        <a:defRPr>
                          <a:solidFill>
                            <a:schemeClr val="tx1"/>
                          </a:solidFill>
                          <a:latin typeface="Times New Roman" pitchFamily="18" charset="0"/>
                        </a:defRPr>
                      </a:lvl8pPr>
                      <a:lvl9pPr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l-GR" sz="2000" b="0" i="0" u="none" strike="noStrike" cap="none" normalizeH="0" baseline="0" smtClean="0">
                          <a:ln>
                            <a:noFill/>
                          </a:ln>
                          <a:solidFill>
                            <a:schemeClr val="tx1"/>
                          </a:solidFill>
                          <a:effectLst/>
                          <a:latin typeface="Times New Roman" pitchFamily="18"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itchFamily="18" charset="0"/>
                        </a:defRPr>
                      </a:lvl1pPr>
                      <a:lvl2pPr>
                        <a:spcBef>
                          <a:spcPct val="20000"/>
                        </a:spcBef>
                        <a:defRPr sz="2400">
                          <a:solidFill>
                            <a:schemeClr val="tx1"/>
                          </a:solidFill>
                          <a:latin typeface="Times New Roman" pitchFamily="18" charset="0"/>
                        </a:defRPr>
                      </a:lvl2pPr>
                      <a:lvl3pPr>
                        <a:spcBef>
                          <a:spcPct val="20000"/>
                        </a:spcBef>
                        <a:defRPr sz="2000">
                          <a:solidFill>
                            <a:schemeClr val="tx1"/>
                          </a:solidFill>
                          <a:latin typeface="Times New Roman" pitchFamily="18" charset="0"/>
                        </a:defRPr>
                      </a:lvl3pPr>
                      <a:lvl4pPr>
                        <a:spcBef>
                          <a:spcPct val="20000"/>
                        </a:spcBef>
                        <a:defRPr>
                          <a:solidFill>
                            <a:schemeClr val="tx1"/>
                          </a:solidFill>
                          <a:latin typeface="Times New Roman" pitchFamily="18" charset="0"/>
                        </a:defRPr>
                      </a:lvl4pPr>
                      <a:lvl5pPr>
                        <a:spcBef>
                          <a:spcPct val="20000"/>
                        </a:spcBef>
                        <a:defRPr>
                          <a:solidFill>
                            <a:schemeClr val="tx1"/>
                          </a:solidFill>
                          <a:latin typeface="Times New Roman" pitchFamily="18" charset="0"/>
                        </a:defRPr>
                      </a:lvl5pPr>
                      <a:lvl6pPr eaLnBrk="0" fontAlgn="base" hangingPunct="0">
                        <a:spcBef>
                          <a:spcPct val="20000"/>
                        </a:spcBef>
                        <a:spcAft>
                          <a:spcPct val="0"/>
                        </a:spcAft>
                        <a:defRPr>
                          <a:solidFill>
                            <a:schemeClr val="tx1"/>
                          </a:solidFill>
                          <a:latin typeface="Times New Roman" pitchFamily="18" charset="0"/>
                        </a:defRPr>
                      </a:lvl6pPr>
                      <a:lvl7pPr eaLnBrk="0" fontAlgn="base" hangingPunct="0">
                        <a:spcBef>
                          <a:spcPct val="20000"/>
                        </a:spcBef>
                        <a:spcAft>
                          <a:spcPct val="0"/>
                        </a:spcAft>
                        <a:defRPr>
                          <a:solidFill>
                            <a:schemeClr val="tx1"/>
                          </a:solidFill>
                          <a:latin typeface="Times New Roman" pitchFamily="18" charset="0"/>
                        </a:defRPr>
                      </a:lvl7pPr>
                      <a:lvl8pPr eaLnBrk="0" fontAlgn="base" hangingPunct="0">
                        <a:spcBef>
                          <a:spcPct val="20000"/>
                        </a:spcBef>
                        <a:spcAft>
                          <a:spcPct val="0"/>
                        </a:spcAft>
                        <a:defRPr>
                          <a:solidFill>
                            <a:schemeClr val="tx1"/>
                          </a:solidFill>
                          <a:latin typeface="Times New Roman" pitchFamily="18" charset="0"/>
                        </a:defRPr>
                      </a:lvl8pPr>
                      <a:lvl9pPr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l-GR" sz="2000" b="0" i="0" u="none" strike="noStrike" cap="none" normalizeH="0" baseline="0" smtClean="0">
                          <a:ln>
                            <a:noFill/>
                          </a:ln>
                          <a:solidFill>
                            <a:schemeClr val="tx1"/>
                          </a:solidFill>
                          <a:effectLst/>
                          <a:latin typeface="Times New Roman" pitchFamily="18" charset="0"/>
                        </a:rPr>
                        <a:t>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33388">
                <a:tc>
                  <a:txBody>
                    <a:bodyPr/>
                    <a:lstStyle>
                      <a:lvl1pPr>
                        <a:spcBef>
                          <a:spcPct val="20000"/>
                        </a:spcBef>
                        <a:defRPr sz="2800">
                          <a:solidFill>
                            <a:schemeClr val="tx1"/>
                          </a:solidFill>
                          <a:latin typeface="Times New Roman" pitchFamily="18" charset="0"/>
                        </a:defRPr>
                      </a:lvl1pPr>
                      <a:lvl2pPr>
                        <a:spcBef>
                          <a:spcPct val="20000"/>
                        </a:spcBef>
                        <a:defRPr sz="2400">
                          <a:solidFill>
                            <a:schemeClr val="tx1"/>
                          </a:solidFill>
                          <a:latin typeface="Times New Roman" pitchFamily="18" charset="0"/>
                        </a:defRPr>
                      </a:lvl2pPr>
                      <a:lvl3pPr>
                        <a:spcBef>
                          <a:spcPct val="20000"/>
                        </a:spcBef>
                        <a:defRPr sz="2000">
                          <a:solidFill>
                            <a:schemeClr val="tx1"/>
                          </a:solidFill>
                          <a:latin typeface="Times New Roman" pitchFamily="18" charset="0"/>
                        </a:defRPr>
                      </a:lvl3pPr>
                      <a:lvl4pPr>
                        <a:spcBef>
                          <a:spcPct val="20000"/>
                        </a:spcBef>
                        <a:defRPr>
                          <a:solidFill>
                            <a:schemeClr val="tx1"/>
                          </a:solidFill>
                          <a:latin typeface="Times New Roman" pitchFamily="18" charset="0"/>
                        </a:defRPr>
                      </a:lvl4pPr>
                      <a:lvl5pPr>
                        <a:spcBef>
                          <a:spcPct val="20000"/>
                        </a:spcBef>
                        <a:defRPr>
                          <a:solidFill>
                            <a:schemeClr val="tx1"/>
                          </a:solidFill>
                          <a:latin typeface="Times New Roman" pitchFamily="18" charset="0"/>
                        </a:defRPr>
                      </a:lvl5pPr>
                      <a:lvl6pPr eaLnBrk="0" fontAlgn="base" hangingPunct="0">
                        <a:spcBef>
                          <a:spcPct val="20000"/>
                        </a:spcBef>
                        <a:spcAft>
                          <a:spcPct val="0"/>
                        </a:spcAft>
                        <a:defRPr>
                          <a:solidFill>
                            <a:schemeClr val="tx1"/>
                          </a:solidFill>
                          <a:latin typeface="Times New Roman" pitchFamily="18" charset="0"/>
                        </a:defRPr>
                      </a:lvl6pPr>
                      <a:lvl7pPr eaLnBrk="0" fontAlgn="base" hangingPunct="0">
                        <a:spcBef>
                          <a:spcPct val="20000"/>
                        </a:spcBef>
                        <a:spcAft>
                          <a:spcPct val="0"/>
                        </a:spcAft>
                        <a:defRPr>
                          <a:solidFill>
                            <a:schemeClr val="tx1"/>
                          </a:solidFill>
                          <a:latin typeface="Times New Roman" pitchFamily="18" charset="0"/>
                        </a:defRPr>
                      </a:lvl7pPr>
                      <a:lvl8pPr eaLnBrk="0" fontAlgn="base" hangingPunct="0">
                        <a:spcBef>
                          <a:spcPct val="20000"/>
                        </a:spcBef>
                        <a:spcAft>
                          <a:spcPct val="0"/>
                        </a:spcAft>
                        <a:defRPr>
                          <a:solidFill>
                            <a:schemeClr val="tx1"/>
                          </a:solidFill>
                          <a:latin typeface="Times New Roman" pitchFamily="18" charset="0"/>
                        </a:defRPr>
                      </a:lvl8pPr>
                      <a:lvl9pPr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l-GR" sz="2000" b="0" i="0" u="none" strike="noStrike" cap="none" normalizeH="0" baseline="0" smtClean="0">
                          <a:ln>
                            <a:noFill/>
                          </a:ln>
                          <a:solidFill>
                            <a:schemeClr val="tx1"/>
                          </a:solidFill>
                          <a:effectLst/>
                          <a:latin typeface="Times New Roman" pitchFamily="18" charset="0"/>
                        </a:rPr>
                        <a:t>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itchFamily="18" charset="0"/>
                        </a:defRPr>
                      </a:lvl1pPr>
                      <a:lvl2pPr>
                        <a:spcBef>
                          <a:spcPct val="20000"/>
                        </a:spcBef>
                        <a:defRPr sz="2400">
                          <a:solidFill>
                            <a:schemeClr val="tx1"/>
                          </a:solidFill>
                          <a:latin typeface="Times New Roman" pitchFamily="18" charset="0"/>
                        </a:defRPr>
                      </a:lvl2pPr>
                      <a:lvl3pPr>
                        <a:spcBef>
                          <a:spcPct val="20000"/>
                        </a:spcBef>
                        <a:defRPr sz="2000">
                          <a:solidFill>
                            <a:schemeClr val="tx1"/>
                          </a:solidFill>
                          <a:latin typeface="Times New Roman" pitchFamily="18" charset="0"/>
                        </a:defRPr>
                      </a:lvl3pPr>
                      <a:lvl4pPr>
                        <a:spcBef>
                          <a:spcPct val="20000"/>
                        </a:spcBef>
                        <a:defRPr>
                          <a:solidFill>
                            <a:schemeClr val="tx1"/>
                          </a:solidFill>
                          <a:latin typeface="Times New Roman" pitchFamily="18" charset="0"/>
                        </a:defRPr>
                      </a:lvl4pPr>
                      <a:lvl5pPr>
                        <a:spcBef>
                          <a:spcPct val="20000"/>
                        </a:spcBef>
                        <a:defRPr>
                          <a:solidFill>
                            <a:schemeClr val="tx1"/>
                          </a:solidFill>
                          <a:latin typeface="Times New Roman" pitchFamily="18" charset="0"/>
                        </a:defRPr>
                      </a:lvl5pPr>
                      <a:lvl6pPr eaLnBrk="0" fontAlgn="base" hangingPunct="0">
                        <a:spcBef>
                          <a:spcPct val="20000"/>
                        </a:spcBef>
                        <a:spcAft>
                          <a:spcPct val="0"/>
                        </a:spcAft>
                        <a:defRPr>
                          <a:solidFill>
                            <a:schemeClr val="tx1"/>
                          </a:solidFill>
                          <a:latin typeface="Times New Roman" pitchFamily="18" charset="0"/>
                        </a:defRPr>
                      </a:lvl6pPr>
                      <a:lvl7pPr eaLnBrk="0" fontAlgn="base" hangingPunct="0">
                        <a:spcBef>
                          <a:spcPct val="20000"/>
                        </a:spcBef>
                        <a:spcAft>
                          <a:spcPct val="0"/>
                        </a:spcAft>
                        <a:defRPr>
                          <a:solidFill>
                            <a:schemeClr val="tx1"/>
                          </a:solidFill>
                          <a:latin typeface="Times New Roman" pitchFamily="18" charset="0"/>
                        </a:defRPr>
                      </a:lvl7pPr>
                      <a:lvl8pPr eaLnBrk="0" fontAlgn="base" hangingPunct="0">
                        <a:spcBef>
                          <a:spcPct val="20000"/>
                        </a:spcBef>
                        <a:spcAft>
                          <a:spcPct val="0"/>
                        </a:spcAft>
                        <a:defRPr>
                          <a:solidFill>
                            <a:schemeClr val="tx1"/>
                          </a:solidFill>
                          <a:latin typeface="Times New Roman" pitchFamily="18" charset="0"/>
                        </a:defRPr>
                      </a:lvl8pPr>
                      <a:lvl9pPr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l-GR" sz="2000" b="0" i="0" u="none" strike="noStrike" cap="none" normalizeH="0" baseline="0" smtClean="0">
                          <a:ln>
                            <a:noFill/>
                          </a:ln>
                          <a:solidFill>
                            <a:schemeClr val="tx1"/>
                          </a:solidFill>
                          <a:effectLst/>
                          <a:latin typeface="Times New Roman" pitchFamily="18" charset="0"/>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itchFamily="18" charset="0"/>
                        </a:defRPr>
                      </a:lvl1pPr>
                      <a:lvl2pPr>
                        <a:spcBef>
                          <a:spcPct val="20000"/>
                        </a:spcBef>
                        <a:defRPr sz="2400">
                          <a:solidFill>
                            <a:schemeClr val="tx1"/>
                          </a:solidFill>
                          <a:latin typeface="Times New Roman" pitchFamily="18" charset="0"/>
                        </a:defRPr>
                      </a:lvl2pPr>
                      <a:lvl3pPr>
                        <a:spcBef>
                          <a:spcPct val="20000"/>
                        </a:spcBef>
                        <a:defRPr sz="2000">
                          <a:solidFill>
                            <a:schemeClr val="tx1"/>
                          </a:solidFill>
                          <a:latin typeface="Times New Roman" pitchFamily="18" charset="0"/>
                        </a:defRPr>
                      </a:lvl3pPr>
                      <a:lvl4pPr>
                        <a:spcBef>
                          <a:spcPct val="20000"/>
                        </a:spcBef>
                        <a:defRPr>
                          <a:solidFill>
                            <a:schemeClr val="tx1"/>
                          </a:solidFill>
                          <a:latin typeface="Times New Roman" pitchFamily="18" charset="0"/>
                        </a:defRPr>
                      </a:lvl4pPr>
                      <a:lvl5pPr>
                        <a:spcBef>
                          <a:spcPct val="20000"/>
                        </a:spcBef>
                        <a:defRPr>
                          <a:solidFill>
                            <a:schemeClr val="tx1"/>
                          </a:solidFill>
                          <a:latin typeface="Times New Roman" pitchFamily="18" charset="0"/>
                        </a:defRPr>
                      </a:lvl5pPr>
                      <a:lvl6pPr eaLnBrk="0" fontAlgn="base" hangingPunct="0">
                        <a:spcBef>
                          <a:spcPct val="20000"/>
                        </a:spcBef>
                        <a:spcAft>
                          <a:spcPct val="0"/>
                        </a:spcAft>
                        <a:defRPr>
                          <a:solidFill>
                            <a:schemeClr val="tx1"/>
                          </a:solidFill>
                          <a:latin typeface="Times New Roman" pitchFamily="18" charset="0"/>
                        </a:defRPr>
                      </a:lvl6pPr>
                      <a:lvl7pPr eaLnBrk="0" fontAlgn="base" hangingPunct="0">
                        <a:spcBef>
                          <a:spcPct val="20000"/>
                        </a:spcBef>
                        <a:spcAft>
                          <a:spcPct val="0"/>
                        </a:spcAft>
                        <a:defRPr>
                          <a:solidFill>
                            <a:schemeClr val="tx1"/>
                          </a:solidFill>
                          <a:latin typeface="Times New Roman" pitchFamily="18" charset="0"/>
                        </a:defRPr>
                      </a:lvl7pPr>
                      <a:lvl8pPr eaLnBrk="0" fontAlgn="base" hangingPunct="0">
                        <a:spcBef>
                          <a:spcPct val="20000"/>
                        </a:spcBef>
                        <a:spcAft>
                          <a:spcPct val="0"/>
                        </a:spcAft>
                        <a:defRPr>
                          <a:solidFill>
                            <a:schemeClr val="tx1"/>
                          </a:solidFill>
                          <a:latin typeface="Times New Roman" pitchFamily="18" charset="0"/>
                        </a:defRPr>
                      </a:lvl8pPr>
                      <a:lvl9pPr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l-GR" sz="2000" b="0" i="0" u="none" strike="noStrike" cap="none" normalizeH="0" baseline="0" smtClean="0">
                          <a:ln>
                            <a:noFill/>
                          </a:ln>
                          <a:solidFill>
                            <a:schemeClr val="tx1"/>
                          </a:solidFill>
                          <a:effectLst/>
                          <a:latin typeface="Times New Roman" pitchFamily="18" charset="0"/>
                        </a:rPr>
                        <a:t>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34975">
                <a:tc>
                  <a:txBody>
                    <a:bodyPr/>
                    <a:lstStyle>
                      <a:lvl1pPr>
                        <a:spcBef>
                          <a:spcPct val="20000"/>
                        </a:spcBef>
                        <a:defRPr sz="2800">
                          <a:solidFill>
                            <a:schemeClr val="tx1"/>
                          </a:solidFill>
                          <a:latin typeface="Times New Roman" pitchFamily="18" charset="0"/>
                        </a:defRPr>
                      </a:lvl1pPr>
                      <a:lvl2pPr>
                        <a:spcBef>
                          <a:spcPct val="20000"/>
                        </a:spcBef>
                        <a:defRPr sz="2400">
                          <a:solidFill>
                            <a:schemeClr val="tx1"/>
                          </a:solidFill>
                          <a:latin typeface="Times New Roman" pitchFamily="18" charset="0"/>
                        </a:defRPr>
                      </a:lvl2pPr>
                      <a:lvl3pPr>
                        <a:spcBef>
                          <a:spcPct val="20000"/>
                        </a:spcBef>
                        <a:defRPr sz="2000">
                          <a:solidFill>
                            <a:schemeClr val="tx1"/>
                          </a:solidFill>
                          <a:latin typeface="Times New Roman" pitchFamily="18" charset="0"/>
                        </a:defRPr>
                      </a:lvl3pPr>
                      <a:lvl4pPr>
                        <a:spcBef>
                          <a:spcPct val="20000"/>
                        </a:spcBef>
                        <a:defRPr>
                          <a:solidFill>
                            <a:schemeClr val="tx1"/>
                          </a:solidFill>
                          <a:latin typeface="Times New Roman" pitchFamily="18" charset="0"/>
                        </a:defRPr>
                      </a:lvl4pPr>
                      <a:lvl5pPr>
                        <a:spcBef>
                          <a:spcPct val="20000"/>
                        </a:spcBef>
                        <a:defRPr>
                          <a:solidFill>
                            <a:schemeClr val="tx1"/>
                          </a:solidFill>
                          <a:latin typeface="Times New Roman" pitchFamily="18" charset="0"/>
                        </a:defRPr>
                      </a:lvl5pPr>
                      <a:lvl6pPr eaLnBrk="0" fontAlgn="base" hangingPunct="0">
                        <a:spcBef>
                          <a:spcPct val="20000"/>
                        </a:spcBef>
                        <a:spcAft>
                          <a:spcPct val="0"/>
                        </a:spcAft>
                        <a:defRPr>
                          <a:solidFill>
                            <a:schemeClr val="tx1"/>
                          </a:solidFill>
                          <a:latin typeface="Times New Roman" pitchFamily="18" charset="0"/>
                        </a:defRPr>
                      </a:lvl6pPr>
                      <a:lvl7pPr eaLnBrk="0" fontAlgn="base" hangingPunct="0">
                        <a:spcBef>
                          <a:spcPct val="20000"/>
                        </a:spcBef>
                        <a:spcAft>
                          <a:spcPct val="0"/>
                        </a:spcAft>
                        <a:defRPr>
                          <a:solidFill>
                            <a:schemeClr val="tx1"/>
                          </a:solidFill>
                          <a:latin typeface="Times New Roman" pitchFamily="18" charset="0"/>
                        </a:defRPr>
                      </a:lvl7pPr>
                      <a:lvl8pPr eaLnBrk="0" fontAlgn="base" hangingPunct="0">
                        <a:spcBef>
                          <a:spcPct val="20000"/>
                        </a:spcBef>
                        <a:spcAft>
                          <a:spcPct val="0"/>
                        </a:spcAft>
                        <a:defRPr>
                          <a:solidFill>
                            <a:schemeClr val="tx1"/>
                          </a:solidFill>
                          <a:latin typeface="Times New Roman" pitchFamily="18" charset="0"/>
                        </a:defRPr>
                      </a:lvl8pPr>
                      <a:lvl9pPr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l-GR" sz="2000" b="0" i="0" u="none" strike="noStrike" cap="none" normalizeH="0" baseline="0" smtClean="0">
                          <a:ln>
                            <a:noFill/>
                          </a:ln>
                          <a:solidFill>
                            <a:schemeClr val="tx1"/>
                          </a:solidFill>
                          <a:effectLst/>
                          <a:latin typeface="Times New Roman" pitchFamily="18" charset="0"/>
                        </a:rPr>
                        <a:t>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itchFamily="18" charset="0"/>
                        </a:defRPr>
                      </a:lvl1pPr>
                      <a:lvl2pPr>
                        <a:spcBef>
                          <a:spcPct val="20000"/>
                        </a:spcBef>
                        <a:defRPr sz="2400">
                          <a:solidFill>
                            <a:schemeClr val="tx1"/>
                          </a:solidFill>
                          <a:latin typeface="Times New Roman" pitchFamily="18" charset="0"/>
                        </a:defRPr>
                      </a:lvl2pPr>
                      <a:lvl3pPr>
                        <a:spcBef>
                          <a:spcPct val="20000"/>
                        </a:spcBef>
                        <a:defRPr sz="2000">
                          <a:solidFill>
                            <a:schemeClr val="tx1"/>
                          </a:solidFill>
                          <a:latin typeface="Times New Roman" pitchFamily="18" charset="0"/>
                        </a:defRPr>
                      </a:lvl3pPr>
                      <a:lvl4pPr>
                        <a:spcBef>
                          <a:spcPct val="20000"/>
                        </a:spcBef>
                        <a:defRPr>
                          <a:solidFill>
                            <a:schemeClr val="tx1"/>
                          </a:solidFill>
                          <a:latin typeface="Times New Roman" pitchFamily="18" charset="0"/>
                        </a:defRPr>
                      </a:lvl4pPr>
                      <a:lvl5pPr>
                        <a:spcBef>
                          <a:spcPct val="20000"/>
                        </a:spcBef>
                        <a:defRPr>
                          <a:solidFill>
                            <a:schemeClr val="tx1"/>
                          </a:solidFill>
                          <a:latin typeface="Times New Roman" pitchFamily="18" charset="0"/>
                        </a:defRPr>
                      </a:lvl5pPr>
                      <a:lvl6pPr eaLnBrk="0" fontAlgn="base" hangingPunct="0">
                        <a:spcBef>
                          <a:spcPct val="20000"/>
                        </a:spcBef>
                        <a:spcAft>
                          <a:spcPct val="0"/>
                        </a:spcAft>
                        <a:defRPr>
                          <a:solidFill>
                            <a:schemeClr val="tx1"/>
                          </a:solidFill>
                          <a:latin typeface="Times New Roman" pitchFamily="18" charset="0"/>
                        </a:defRPr>
                      </a:lvl6pPr>
                      <a:lvl7pPr eaLnBrk="0" fontAlgn="base" hangingPunct="0">
                        <a:spcBef>
                          <a:spcPct val="20000"/>
                        </a:spcBef>
                        <a:spcAft>
                          <a:spcPct val="0"/>
                        </a:spcAft>
                        <a:defRPr>
                          <a:solidFill>
                            <a:schemeClr val="tx1"/>
                          </a:solidFill>
                          <a:latin typeface="Times New Roman" pitchFamily="18" charset="0"/>
                        </a:defRPr>
                      </a:lvl7pPr>
                      <a:lvl8pPr eaLnBrk="0" fontAlgn="base" hangingPunct="0">
                        <a:spcBef>
                          <a:spcPct val="20000"/>
                        </a:spcBef>
                        <a:spcAft>
                          <a:spcPct val="0"/>
                        </a:spcAft>
                        <a:defRPr>
                          <a:solidFill>
                            <a:schemeClr val="tx1"/>
                          </a:solidFill>
                          <a:latin typeface="Times New Roman" pitchFamily="18" charset="0"/>
                        </a:defRPr>
                      </a:lvl8pPr>
                      <a:lvl9pPr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l-GR" sz="2000" b="0" i="0" u="none" strike="noStrike" cap="none" normalizeH="0" baseline="0" smtClean="0">
                          <a:ln>
                            <a:noFill/>
                          </a:ln>
                          <a:solidFill>
                            <a:schemeClr val="tx1"/>
                          </a:solidFill>
                          <a:effectLst/>
                          <a:latin typeface="Times New Roman" pitchFamily="18"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itchFamily="18" charset="0"/>
                        </a:defRPr>
                      </a:lvl1pPr>
                      <a:lvl2pPr>
                        <a:spcBef>
                          <a:spcPct val="20000"/>
                        </a:spcBef>
                        <a:defRPr sz="2400">
                          <a:solidFill>
                            <a:schemeClr val="tx1"/>
                          </a:solidFill>
                          <a:latin typeface="Times New Roman" pitchFamily="18" charset="0"/>
                        </a:defRPr>
                      </a:lvl2pPr>
                      <a:lvl3pPr>
                        <a:spcBef>
                          <a:spcPct val="20000"/>
                        </a:spcBef>
                        <a:defRPr sz="2000">
                          <a:solidFill>
                            <a:schemeClr val="tx1"/>
                          </a:solidFill>
                          <a:latin typeface="Times New Roman" pitchFamily="18" charset="0"/>
                        </a:defRPr>
                      </a:lvl3pPr>
                      <a:lvl4pPr>
                        <a:spcBef>
                          <a:spcPct val="20000"/>
                        </a:spcBef>
                        <a:defRPr>
                          <a:solidFill>
                            <a:schemeClr val="tx1"/>
                          </a:solidFill>
                          <a:latin typeface="Times New Roman" pitchFamily="18" charset="0"/>
                        </a:defRPr>
                      </a:lvl4pPr>
                      <a:lvl5pPr>
                        <a:spcBef>
                          <a:spcPct val="20000"/>
                        </a:spcBef>
                        <a:defRPr>
                          <a:solidFill>
                            <a:schemeClr val="tx1"/>
                          </a:solidFill>
                          <a:latin typeface="Times New Roman" pitchFamily="18" charset="0"/>
                        </a:defRPr>
                      </a:lvl5pPr>
                      <a:lvl6pPr eaLnBrk="0" fontAlgn="base" hangingPunct="0">
                        <a:spcBef>
                          <a:spcPct val="20000"/>
                        </a:spcBef>
                        <a:spcAft>
                          <a:spcPct val="0"/>
                        </a:spcAft>
                        <a:defRPr>
                          <a:solidFill>
                            <a:schemeClr val="tx1"/>
                          </a:solidFill>
                          <a:latin typeface="Times New Roman" pitchFamily="18" charset="0"/>
                        </a:defRPr>
                      </a:lvl6pPr>
                      <a:lvl7pPr eaLnBrk="0" fontAlgn="base" hangingPunct="0">
                        <a:spcBef>
                          <a:spcPct val="20000"/>
                        </a:spcBef>
                        <a:spcAft>
                          <a:spcPct val="0"/>
                        </a:spcAft>
                        <a:defRPr>
                          <a:solidFill>
                            <a:schemeClr val="tx1"/>
                          </a:solidFill>
                          <a:latin typeface="Times New Roman" pitchFamily="18" charset="0"/>
                        </a:defRPr>
                      </a:lvl7pPr>
                      <a:lvl8pPr eaLnBrk="0" fontAlgn="base" hangingPunct="0">
                        <a:spcBef>
                          <a:spcPct val="20000"/>
                        </a:spcBef>
                        <a:spcAft>
                          <a:spcPct val="0"/>
                        </a:spcAft>
                        <a:defRPr>
                          <a:solidFill>
                            <a:schemeClr val="tx1"/>
                          </a:solidFill>
                          <a:latin typeface="Times New Roman" pitchFamily="18" charset="0"/>
                        </a:defRPr>
                      </a:lvl8pPr>
                      <a:lvl9pPr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l-GR" sz="2000" b="0" i="0" u="none" strike="noStrike" cap="none" normalizeH="0" baseline="0" smtClean="0">
                          <a:ln>
                            <a:noFill/>
                          </a:ln>
                          <a:solidFill>
                            <a:schemeClr val="tx1"/>
                          </a:solidFill>
                          <a:effectLst/>
                          <a:latin typeface="Times New Roman" pitchFamily="18" charset="0"/>
                        </a:rPr>
                        <a:t>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04830" name="Rectangle 44"/>
          <p:cNvSpPr>
            <a:spLocks noChangeArrowheads="1"/>
          </p:cNvSpPr>
          <p:nvPr/>
        </p:nvSpPr>
        <p:spPr bwMode="auto">
          <a:xfrm>
            <a:off x="1838325" y="2779713"/>
            <a:ext cx="2446338" cy="223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lnSpc>
                <a:spcPct val="90000"/>
              </a:lnSpc>
              <a:buFontTx/>
              <a:buNone/>
            </a:pPr>
            <a:r>
              <a:rPr lang="el-GR" altLang="el-GR" sz="2400">
                <a:cs typeface="Times New Roman" panose="02020603050405020304" pitchFamily="18" charset="0"/>
              </a:rPr>
              <a:t>Λογική Πύλη</a:t>
            </a:r>
          </a:p>
          <a:p>
            <a:pPr algn="ctr">
              <a:lnSpc>
                <a:spcPct val="90000"/>
              </a:lnSpc>
              <a:buFontTx/>
              <a:buNone/>
            </a:pPr>
            <a:endParaRPr lang="el-GR" altLang="el-GR" sz="2400">
              <a:cs typeface="Times New Roman" panose="02020603050405020304" pitchFamily="18" charset="0"/>
            </a:endParaRPr>
          </a:p>
          <a:p>
            <a:pPr algn="ctr">
              <a:lnSpc>
                <a:spcPct val="90000"/>
              </a:lnSpc>
              <a:buFontTx/>
              <a:buNone/>
            </a:pPr>
            <a:endParaRPr lang="el-GR" altLang="el-GR" sz="2400">
              <a:cs typeface="Times New Roman" panose="02020603050405020304" pitchFamily="18" charset="0"/>
            </a:endParaRPr>
          </a:p>
          <a:p>
            <a:pPr algn="ctr">
              <a:lnSpc>
                <a:spcPct val="90000"/>
              </a:lnSpc>
              <a:buFontTx/>
              <a:buNone/>
            </a:pPr>
            <a:endParaRPr lang="el-GR" altLang="el-GR" sz="2400">
              <a:cs typeface="Times New Roman" panose="02020603050405020304" pitchFamily="18" charset="0"/>
            </a:endParaRPr>
          </a:p>
          <a:p>
            <a:pPr algn="ctr">
              <a:lnSpc>
                <a:spcPct val="90000"/>
              </a:lnSpc>
              <a:buFontTx/>
              <a:buNone/>
            </a:pPr>
            <a:r>
              <a:rPr lang="el-GR" altLang="el-GR" sz="2400">
                <a:cs typeface="Times New Roman" panose="02020603050405020304" pitchFamily="18" charset="0"/>
              </a:rPr>
              <a:t>Πίνακας αληθείας</a:t>
            </a:r>
            <a:endParaRPr lang="en-US" altLang="el-GR" sz="2400">
              <a:cs typeface="Times New Roman" panose="02020603050405020304" pitchFamily="18" charset="0"/>
            </a:endParaRPr>
          </a:p>
        </p:txBody>
      </p:sp>
      <p:grpSp>
        <p:nvGrpSpPr>
          <p:cNvPr id="204831" name="Group 45"/>
          <p:cNvGrpSpPr>
            <a:grpSpLocks/>
          </p:cNvGrpSpPr>
          <p:nvPr/>
        </p:nvGrpSpPr>
        <p:grpSpPr bwMode="auto">
          <a:xfrm>
            <a:off x="4589463" y="2646363"/>
            <a:ext cx="1927225" cy="638175"/>
            <a:chOff x="2352" y="2400"/>
            <a:chExt cx="1214" cy="402"/>
          </a:xfrm>
        </p:grpSpPr>
        <p:grpSp>
          <p:nvGrpSpPr>
            <p:cNvPr id="204832" name="Group 46"/>
            <p:cNvGrpSpPr>
              <a:grpSpLocks/>
            </p:cNvGrpSpPr>
            <p:nvPr/>
          </p:nvGrpSpPr>
          <p:grpSpPr bwMode="auto">
            <a:xfrm>
              <a:off x="2592" y="2448"/>
              <a:ext cx="688" cy="261"/>
              <a:chOff x="937" y="3326"/>
              <a:chExt cx="688" cy="261"/>
            </a:xfrm>
          </p:grpSpPr>
          <p:sp>
            <p:nvSpPr>
              <p:cNvPr id="204837" name="Arc 47"/>
              <p:cNvSpPr>
                <a:spLocks/>
              </p:cNvSpPr>
              <p:nvPr/>
            </p:nvSpPr>
            <p:spPr bwMode="auto">
              <a:xfrm>
                <a:off x="1100" y="3326"/>
                <a:ext cx="283" cy="130"/>
              </a:xfrm>
              <a:custGeom>
                <a:avLst/>
                <a:gdLst>
                  <a:gd name="T0" fmla="*/ 0 w 21676"/>
                  <a:gd name="T1" fmla="*/ 0 h 21600"/>
                  <a:gd name="T2" fmla="*/ 0 w 21676"/>
                  <a:gd name="T3" fmla="*/ 0 h 21600"/>
                  <a:gd name="T4" fmla="*/ 0 w 21676"/>
                  <a:gd name="T5" fmla="*/ 0 h 21600"/>
                  <a:gd name="T6" fmla="*/ 0 60000 65536"/>
                  <a:gd name="T7" fmla="*/ 0 60000 65536"/>
                  <a:gd name="T8" fmla="*/ 0 60000 65536"/>
                  <a:gd name="T9" fmla="*/ 0 w 21676"/>
                  <a:gd name="T10" fmla="*/ 0 h 21600"/>
                  <a:gd name="T11" fmla="*/ 21676 w 21676"/>
                  <a:gd name="T12" fmla="*/ 21600 h 21600"/>
                </a:gdLst>
                <a:ahLst/>
                <a:cxnLst>
                  <a:cxn ang="T6">
                    <a:pos x="T0" y="T1"/>
                  </a:cxn>
                  <a:cxn ang="T7">
                    <a:pos x="T2" y="T3"/>
                  </a:cxn>
                  <a:cxn ang="T8">
                    <a:pos x="T4" y="T5"/>
                  </a:cxn>
                </a:cxnLst>
                <a:rect l="T9" t="T10" r="T11" b="T12"/>
                <a:pathLst>
                  <a:path w="21676" h="21600" fill="none" extrusionOk="0">
                    <a:moveTo>
                      <a:pt x="0" y="0"/>
                    </a:moveTo>
                    <a:cubicBezTo>
                      <a:pt x="25" y="0"/>
                      <a:pt x="50" y="-1"/>
                      <a:pt x="76" y="0"/>
                    </a:cubicBezTo>
                    <a:cubicBezTo>
                      <a:pt x="12005" y="0"/>
                      <a:pt x="21676" y="9670"/>
                      <a:pt x="21676" y="21600"/>
                    </a:cubicBezTo>
                  </a:path>
                  <a:path w="21676" h="21600" stroke="0" extrusionOk="0">
                    <a:moveTo>
                      <a:pt x="0" y="0"/>
                    </a:moveTo>
                    <a:cubicBezTo>
                      <a:pt x="25" y="0"/>
                      <a:pt x="50" y="-1"/>
                      <a:pt x="76" y="0"/>
                    </a:cubicBezTo>
                    <a:cubicBezTo>
                      <a:pt x="12005" y="0"/>
                      <a:pt x="21676" y="9670"/>
                      <a:pt x="21676" y="21600"/>
                    </a:cubicBezTo>
                    <a:lnTo>
                      <a:pt x="76" y="21600"/>
                    </a:lnTo>
                    <a:lnTo>
                      <a:pt x="0" y="0"/>
                    </a:lnTo>
                    <a:close/>
                  </a:path>
                </a:pathLst>
              </a:custGeom>
              <a:noFill/>
              <a:ln w="25400" cap="rnd">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204838" name="Arc 48"/>
              <p:cNvSpPr>
                <a:spLocks/>
              </p:cNvSpPr>
              <p:nvPr/>
            </p:nvSpPr>
            <p:spPr bwMode="auto">
              <a:xfrm rot="10800000">
                <a:off x="1100" y="3457"/>
                <a:ext cx="283" cy="13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0" y="21600"/>
                    </a:moveTo>
                    <a:cubicBezTo>
                      <a:pt x="0" y="9700"/>
                      <a:pt x="9624" y="42"/>
                      <a:pt x="21524" y="0"/>
                    </a:cubicBezTo>
                  </a:path>
                  <a:path w="21600" h="21600" stroke="0" extrusionOk="0">
                    <a:moveTo>
                      <a:pt x="0" y="21600"/>
                    </a:moveTo>
                    <a:cubicBezTo>
                      <a:pt x="0" y="9700"/>
                      <a:pt x="9624" y="42"/>
                      <a:pt x="21524" y="0"/>
                    </a:cubicBezTo>
                    <a:lnTo>
                      <a:pt x="21600" y="21600"/>
                    </a:lnTo>
                    <a:lnTo>
                      <a:pt x="0" y="21600"/>
                    </a:lnTo>
                    <a:close/>
                  </a:path>
                </a:pathLst>
              </a:custGeom>
              <a:noFill/>
              <a:ln w="25400" cap="rnd">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204839" name="Arc 49"/>
              <p:cNvSpPr>
                <a:spLocks/>
              </p:cNvSpPr>
              <p:nvPr/>
            </p:nvSpPr>
            <p:spPr bwMode="auto">
              <a:xfrm>
                <a:off x="1071" y="3326"/>
                <a:ext cx="87" cy="130"/>
              </a:xfrm>
              <a:custGeom>
                <a:avLst/>
                <a:gdLst>
                  <a:gd name="T0" fmla="*/ 0 w 21853"/>
                  <a:gd name="T1" fmla="*/ 0 h 21600"/>
                  <a:gd name="T2" fmla="*/ 0 w 21853"/>
                  <a:gd name="T3" fmla="*/ 0 h 21600"/>
                  <a:gd name="T4" fmla="*/ 0 w 21853"/>
                  <a:gd name="T5" fmla="*/ 0 h 21600"/>
                  <a:gd name="T6" fmla="*/ 0 60000 65536"/>
                  <a:gd name="T7" fmla="*/ 0 60000 65536"/>
                  <a:gd name="T8" fmla="*/ 0 60000 65536"/>
                  <a:gd name="T9" fmla="*/ 0 w 21853"/>
                  <a:gd name="T10" fmla="*/ 0 h 21600"/>
                  <a:gd name="T11" fmla="*/ 21853 w 21853"/>
                  <a:gd name="T12" fmla="*/ 21600 h 21600"/>
                </a:gdLst>
                <a:ahLst/>
                <a:cxnLst>
                  <a:cxn ang="T6">
                    <a:pos x="T0" y="T1"/>
                  </a:cxn>
                  <a:cxn ang="T7">
                    <a:pos x="T2" y="T3"/>
                  </a:cxn>
                  <a:cxn ang="T8">
                    <a:pos x="T4" y="T5"/>
                  </a:cxn>
                </a:cxnLst>
                <a:rect l="T9" t="T10" r="T11" b="T12"/>
                <a:pathLst>
                  <a:path w="21853" h="21600" fill="none" extrusionOk="0">
                    <a:moveTo>
                      <a:pt x="0" y="1"/>
                    </a:moveTo>
                    <a:cubicBezTo>
                      <a:pt x="84" y="0"/>
                      <a:pt x="168" y="-1"/>
                      <a:pt x="253" y="0"/>
                    </a:cubicBezTo>
                    <a:cubicBezTo>
                      <a:pt x="12182" y="0"/>
                      <a:pt x="21853" y="9670"/>
                      <a:pt x="21853" y="21600"/>
                    </a:cubicBezTo>
                  </a:path>
                  <a:path w="21853" h="21600" stroke="0" extrusionOk="0">
                    <a:moveTo>
                      <a:pt x="0" y="1"/>
                    </a:moveTo>
                    <a:cubicBezTo>
                      <a:pt x="84" y="0"/>
                      <a:pt x="168" y="-1"/>
                      <a:pt x="253" y="0"/>
                    </a:cubicBezTo>
                    <a:cubicBezTo>
                      <a:pt x="12182" y="0"/>
                      <a:pt x="21853" y="9670"/>
                      <a:pt x="21853" y="21600"/>
                    </a:cubicBezTo>
                    <a:lnTo>
                      <a:pt x="253" y="21600"/>
                    </a:lnTo>
                    <a:lnTo>
                      <a:pt x="0" y="1"/>
                    </a:lnTo>
                    <a:close/>
                  </a:path>
                </a:pathLst>
              </a:custGeom>
              <a:noFill/>
              <a:ln w="25400" cap="rnd">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204840" name="Arc 50"/>
              <p:cNvSpPr>
                <a:spLocks/>
              </p:cNvSpPr>
              <p:nvPr/>
            </p:nvSpPr>
            <p:spPr bwMode="auto">
              <a:xfrm rot="10800000">
                <a:off x="1072" y="3457"/>
                <a:ext cx="86" cy="130"/>
              </a:xfrm>
              <a:custGeom>
                <a:avLst/>
                <a:gdLst>
                  <a:gd name="T0" fmla="*/ 0 w 21600"/>
                  <a:gd name="T1" fmla="*/ 0 h 21599"/>
                  <a:gd name="T2" fmla="*/ 0 w 21600"/>
                  <a:gd name="T3" fmla="*/ 0 h 21599"/>
                  <a:gd name="T4" fmla="*/ 0 w 21600"/>
                  <a:gd name="T5" fmla="*/ 0 h 21599"/>
                  <a:gd name="T6" fmla="*/ 0 60000 65536"/>
                  <a:gd name="T7" fmla="*/ 0 60000 65536"/>
                  <a:gd name="T8" fmla="*/ 0 60000 65536"/>
                  <a:gd name="T9" fmla="*/ 0 w 21600"/>
                  <a:gd name="T10" fmla="*/ 0 h 21599"/>
                  <a:gd name="T11" fmla="*/ 21600 w 21600"/>
                  <a:gd name="T12" fmla="*/ 21599 h 21599"/>
                </a:gdLst>
                <a:ahLst/>
                <a:cxnLst>
                  <a:cxn ang="T6">
                    <a:pos x="T0" y="T1"/>
                  </a:cxn>
                  <a:cxn ang="T7">
                    <a:pos x="T2" y="T3"/>
                  </a:cxn>
                  <a:cxn ang="T8">
                    <a:pos x="T4" y="T5"/>
                  </a:cxn>
                </a:cxnLst>
                <a:rect l="T9" t="T10" r="T11" b="T12"/>
                <a:pathLst>
                  <a:path w="21600" h="21599" fill="none" extrusionOk="0">
                    <a:moveTo>
                      <a:pt x="0" y="21599"/>
                    </a:moveTo>
                    <a:cubicBezTo>
                      <a:pt x="0" y="9768"/>
                      <a:pt x="9517" y="139"/>
                      <a:pt x="21347" y="0"/>
                    </a:cubicBezTo>
                  </a:path>
                  <a:path w="21600" h="21599" stroke="0" extrusionOk="0">
                    <a:moveTo>
                      <a:pt x="0" y="21599"/>
                    </a:moveTo>
                    <a:cubicBezTo>
                      <a:pt x="0" y="9768"/>
                      <a:pt x="9517" y="139"/>
                      <a:pt x="21347" y="0"/>
                    </a:cubicBezTo>
                    <a:lnTo>
                      <a:pt x="21600" y="21599"/>
                    </a:lnTo>
                    <a:lnTo>
                      <a:pt x="0" y="21599"/>
                    </a:lnTo>
                    <a:close/>
                  </a:path>
                </a:pathLst>
              </a:custGeom>
              <a:noFill/>
              <a:ln w="25400" cap="rnd">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204841" name="Line 51"/>
              <p:cNvSpPr>
                <a:spLocks noChangeShapeType="1"/>
              </p:cNvSpPr>
              <p:nvPr/>
            </p:nvSpPr>
            <p:spPr bwMode="auto">
              <a:xfrm>
                <a:off x="1392" y="3456"/>
                <a:ext cx="233"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04842" name="Line 52"/>
              <p:cNvSpPr>
                <a:spLocks noChangeShapeType="1"/>
              </p:cNvSpPr>
              <p:nvPr/>
            </p:nvSpPr>
            <p:spPr bwMode="auto">
              <a:xfrm flipH="1">
                <a:off x="937" y="3390"/>
                <a:ext cx="202"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04843" name="Line 53"/>
              <p:cNvSpPr>
                <a:spLocks noChangeShapeType="1"/>
              </p:cNvSpPr>
              <p:nvPr/>
            </p:nvSpPr>
            <p:spPr bwMode="auto">
              <a:xfrm flipH="1">
                <a:off x="937" y="3521"/>
                <a:ext cx="202"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grpSp>
        <p:grpSp>
          <p:nvGrpSpPr>
            <p:cNvPr id="204833" name="Group 54"/>
            <p:cNvGrpSpPr>
              <a:grpSpLocks/>
            </p:cNvGrpSpPr>
            <p:nvPr/>
          </p:nvGrpSpPr>
          <p:grpSpPr bwMode="auto">
            <a:xfrm>
              <a:off x="2352" y="2400"/>
              <a:ext cx="206" cy="402"/>
              <a:chOff x="3072" y="1008"/>
              <a:chExt cx="177" cy="402"/>
            </a:xfrm>
          </p:grpSpPr>
          <p:sp>
            <p:nvSpPr>
              <p:cNvPr id="204835" name="Rectangle 55"/>
              <p:cNvSpPr>
                <a:spLocks noChangeArrowheads="1"/>
              </p:cNvSpPr>
              <p:nvPr/>
            </p:nvSpPr>
            <p:spPr bwMode="auto">
              <a:xfrm>
                <a:off x="3072" y="1008"/>
                <a:ext cx="177" cy="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n-US" altLang="el-GR" sz="1600" b="1">
                    <a:latin typeface="Arial" panose="020B0604020202020204" pitchFamily="34" charset="0"/>
                  </a:rPr>
                  <a:t>A</a:t>
                </a:r>
              </a:p>
            </p:txBody>
          </p:sp>
          <p:sp>
            <p:nvSpPr>
              <p:cNvPr id="204836" name="Rectangle 56"/>
              <p:cNvSpPr>
                <a:spLocks noChangeArrowheads="1"/>
              </p:cNvSpPr>
              <p:nvPr/>
            </p:nvSpPr>
            <p:spPr bwMode="auto">
              <a:xfrm>
                <a:off x="3072" y="1200"/>
                <a:ext cx="177" cy="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n-US" altLang="el-GR" sz="1600" b="1">
                    <a:latin typeface="Arial" panose="020B0604020202020204" pitchFamily="34" charset="0"/>
                  </a:rPr>
                  <a:t>B</a:t>
                </a:r>
              </a:p>
            </p:txBody>
          </p:sp>
        </p:grpSp>
        <p:sp>
          <p:nvSpPr>
            <p:cNvPr id="204834" name="Rectangle 57"/>
            <p:cNvSpPr>
              <a:spLocks noChangeArrowheads="1"/>
            </p:cNvSpPr>
            <p:nvPr/>
          </p:nvSpPr>
          <p:spPr bwMode="auto">
            <a:xfrm>
              <a:off x="3360" y="2448"/>
              <a:ext cx="206" cy="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n-US" altLang="el-GR" sz="1600" b="1">
                  <a:latin typeface="Arial" panose="020B0604020202020204" pitchFamily="34" charset="0"/>
                </a:rPr>
                <a:t>C</a:t>
              </a:r>
            </a:p>
          </p:txBody>
        </p:sp>
      </p:grpSp>
    </p:spTree>
    <p:extLst>
      <p:ext uri="{BB962C8B-B14F-4D97-AF65-F5344CB8AC3E}">
        <p14:creationId xmlns:p14="http://schemas.microsoft.com/office/powerpoint/2010/main" val="3098360237"/>
      </p:ext>
    </p:extLst>
  </p:cSld>
  <p:clrMapOvr>
    <a:masterClrMapping/>
  </p:clrMapOvr>
  <p:transition spd="med" advClick="0"/>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2"/>
          <p:cNvSpPr>
            <a:spLocks noGrp="1" noChangeArrowheads="1"/>
          </p:cNvSpPr>
          <p:nvPr>
            <p:ph type="title"/>
          </p:nvPr>
        </p:nvSpPr>
        <p:spPr>
          <a:xfrm>
            <a:off x="685800" y="404813"/>
            <a:ext cx="7772400" cy="442912"/>
          </a:xfrm>
        </p:spPr>
        <p:txBody>
          <a:bodyPr/>
          <a:lstStyle/>
          <a:p>
            <a:r>
              <a:rPr lang="el-GR" altLang="el-GR" sz="2800" b="1" smtClean="0">
                <a:cs typeface="Times New Roman" panose="02020603050405020304" pitchFamily="18" charset="0"/>
              </a:rPr>
              <a:t>Λογική αντιστροφή (</a:t>
            </a:r>
            <a:r>
              <a:rPr lang="en-US" altLang="el-GR" sz="2800" b="1" smtClean="0">
                <a:cs typeface="Times New Roman" panose="02020603050405020304" pitchFamily="18" charset="0"/>
              </a:rPr>
              <a:t>NOT)</a:t>
            </a:r>
            <a:endParaRPr lang="el-GR" altLang="el-GR" sz="2800" b="1" smtClean="0">
              <a:cs typeface="Times New Roman" panose="02020603050405020304" pitchFamily="18" charset="0"/>
            </a:endParaRPr>
          </a:p>
        </p:txBody>
      </p:sp>
      <p:sp>
        <p:nvSpPr>
          <p:cNvPr id="205827" name="Rectangle 3"/>
          <p:cNvSpPr>
            <a:spLocks noGrp="1" noChangeArrowheads="1"/>
          </p:cNvSpPr>
          <p:nvPr>
            <p:ph type="body" sz="half" idx="1"/>
          </p:nvPr>
        </p:nvSpPr>
        <p:spPr>
          <a:xfrm>
            <a:off x="539750" y="1268413"/>
            <a:ext cx="8135938" cy="431800"/>
          </a:xfrm>
        </p:spPr>
        <p:txBody>
          <a:bodyPr/>
          <a:lstStyle/>
          <a:p>
            <a:pPr algn="ctr">
              <a:lnSpc>
                <a:spcPct val="90000"/>
              </a:lnSpc>
              <a:buFontTx/>
              <a:buNone/>
            </a:pPr>
            <a:r>
              <a:rPr lang="el-GR" altLang="el-GR" sz="2400" smtClean="0">
                <a:cs typeface="Times New Roman" panose="02020603050405020304" pitchFamily="18" charset="0"/>
              </a:rPr>
              <a:t>Έξοδος αντίστροφη της εισόδου</a:t>
            </a:r>
            <a:endParaRPr lang="en-US" altLang="el-GR" sz="2400" smtClean="0">
              <a:cs typeface="Times New Roman" panose="02020603050405020304" pitchFamily="18" charset="0"/>
            </a:endParaRPr>
          </a:p>
        </p:txBody>
      </p:sp>
      <p:graphicFrame>
        <p:nvGraphicFramePr>
          <p:cNvPr id="233529" name="Group 57"/>
          <p:cNvGraphicFramePr>
            <a:graphicFrameLocks noGrp="1"/>
          </p:cNvGraphicFramePr>
          <p:nvPr>
            <p:ph sz="half" idx="2"/>
          </p:nvPr>
        </p:nvGraphicFramePr>
        <p:xfrm>
          <a:off x="5103813" y="3424238"/>
          <a:ext cx="1052512" cy="1300163"/>
        </p:xfrm>
        <a:graphic>
          <a:graphicData uri="http://schemas.openxmlformats.org/drawingml/2006/table">
            <a:tbl>
              <a:tblPr/>
              <a:tblGrid>
                <a:gridCol w="527050">
                  <a:extLst>
                    <a:ext uri="{9D8B030D-6E8A-4147-A177-3AD203B41FA5}">
                      <a16:colId xmlns:a16="http://schemas.microsoft.com/office/drawing/2014/main" val="20000"/>
                    </a:ext>
                  </a:extLst>
                </a:gridCol>
                <a:gridCol w="525462">
                  <a:extLst>
                    <a:ext uri="{9D8B030D-6E8A-4147-A177-3AD203B41FA5}">
                      <a16:colId xmlns:a16="http://schemas.microsoft.com/office/drawing/2014/main" val="20001"/>
                    </a:ext>
                  </a:extLst>
                </a:gridCol>
              </a:tblGrid>
              <a:tr h="434975">
                <a:tc>
                  <a:txBody>
                    <a:bodyPr/>
                    <a:lstStyle>
                      <a:lvl1pPr>
                        <a:spcBef>
                          <a:spcPct val="20000"/>
                        </a:spcBef>
                        <a:defRPr sz="2800">
                          <a:solidFill>
                            <a:schemeClr val="tx1"/>
                          </a:solidFill>
                          <a:latin typeface="Times New Roman" pitchFamily="18" charset="0"/>
                        </a:defRPr>
                      </a:lvl1pPr>
                      <a:lvl2pPr>
                        <a:spcBef>
                          <a:spcPct val="20000"/>
                        </a:spcBef>
                        <a:defRPr sz="2400">
                          <a:solidFill>
                            <a:schemeClr val="tx1"/>
                          </a:solidFill>
                          <a:latin typeface="Times New Roman" pitchFamily="18" charset="0"/>
                        </a:defRPr>
                      </a:lvl2pPr>
                      <a:lvl3pPr>
                        <a:spcBef>
                          <a:spcPct val="20000"/>
                        </a:spcBef>
                        <a:defRPr sz="2000">
                          <a:solidFill>
                            <a:schemeClr val="tx1"/>
                          </a:solidFill>
                          <a:latin typeface="Times New Roman" pitchFamily="18" charset="0"/>
                        </a:defRPr>
                      </a:lvl3pPr>
                      <a:lvl4pPr>
                        <a:spcBef>
                          <a:spcPct val="20000"/>
                        </a:spcBef>
                        <a:defRPr>
                          <a:solidFill>
                            <a:schemeClr val="tx1"/>
                          </a:solidFill>
                          <a:latin typeface="Times New Roman" pitchFamily="18" charset="0"/>
                        </a:defRPr>
                      </a:lvl4pPr>
                      <a:lvl5pPr>
                        <a:spcBef>
                          <a:spcPct val="20000"/>
                        </a:spcBef>
                        <a:defRPr>
                          <a:solidFill>
                            <a:schemeClr val="tx1"/>
                          </a:solidFill>
                          <a:latin typeface="Times New Roman" pitchFamily="18" charset="0"/>
                        </a:defRPr>
                      </a:lvl5pPr>
                      <a:lvl6pPr eaLnBrk="0" fontAlgn="base" hangingPunct="0">
                        <a:spcBef>
                          <a:spcPct val="20000"/>
                        </a:spcBef>
                        <a:spcAft>
                          <a:spcPct val="0"/>
                        </a:spcAft>
                        <a:defRPr>
                          <a:solidFill>
                            <a:schemeClr val="tx1"/>
                          </a:solidFill>
                          <a:latin typeface="Times New Roman" pitchFamily="18" charset="0"/>
                        </a:defRPr>
                      </a:lvl6pPr>
                      <a:lvl7pPr eaLnBrk="0" fontAlgn="base" hangingPunct="0">
                        <a:spcBef>
                          <a:spcPct val="20000"/>
                        </a:spcBef>
                        <a:spcAft>
                          <a:spcPct val="0"/>
                        </a:spcAft>
                        <a:defRPr>
                          <a:solidFill>
                            <a:schemeClr val="tx1"/>
                          </a:solidFill>
                          <a:latin typeface="Times New Roman" pitchFamily="18" charset="0"/>
                        </a:defRPr>
                      </a:lvl7pPr>
                      <a:lvl8pPr eaLnBrk="0" fontAlgn="base" hangingPunct="0">
                        <a:spcBef>
                          <a:spcPct val="20000"/>
                        </a:spcBef>
                        <a:spcAft>
                          <a:spcPct val="0"/>
                        </a:spcAft>
                        <a:defRPr>
                          <a:solidFill>
                            <a:schemeClr val="tx1"/>
                          </a:solidFill>
                          <a:latin typeface="Times New Roman" pitchFamily="18" charset="0"/>
                        </a:defRPr>
                      </a:lvl8pPr>
                      <a:lvl9pPr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l-GR" sz="2000" b="1" i="0" u="none" strike="noStrike" cap="none" normalizeH="0" baseline="0" smtClean="0">
                          <a:ln>
                            <a:noFill/>
                          </a:ln>
                          <a:solidFill>
                            <a:schemeClr val="tx1"/>
                          </a:solidFill>
                          <a:effectLst/>
                          <a:latin typeface="Times New Roman" pitchFamily="18" charset="0"/>
                        </a:rPr>
                        <a:t>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Times New Roman" pitchFamily="18" charset="0"/>
                        </a:defRPr>
                      </a:lvl1pPr>
                      <a:lvl2pPr>
                        <a:spcBef>
                          <a:spcPct val="20000"/>
                        </a:spcBef>
                        <a:defRPr sz="2400">
                          <a:solidFill>
                            <a:schemeClr val="tx1"/>
                          </a:solidFill>
                          <a:latin typeface="Times New Roman" pitchFamily="18" charset="0"/>
                        </a:defRPr>
                      </a:lvl2pPr>
                      <a:lvl3pPr>
                        <a:spcBef>
                          <a:spcPct val="20000"/>
                        </a:spcBef>
                        <a:defRPr sz="2000">
                          <a:solidFill>
                            <a:schemeClr val="tx1"/>
                          </a:solidFill>
                          <a:latin typeface="Times New Roman" pitchFamily="18" charset="0"/>
                        </a:defRPr>
                      </a:lvl3pPr>
                      <a:lvl4pPr>
                        <a:spcBef>
                          <a:spcPct val="20000"/>
                        </a:spcBef>
                        <a:defRPr>
                          <a:solidFill>
                            <a:schemeClr val="tx1"/>
                          </a:solidFill>
                          <a:latin typeface="Times New Roman" pitchFamily="18" charset="0"/>
                        </a:defRPr>
                      </a:lvl4pPr>
                      <a:lvl5pPr>
                        <a:spcBef>
                          <a:spcPct val="20000"/>
                        </a:spcBef>
                        <a:defRPr>
                          <a:solidFill>
                            <a:schemeClr val="tx1"/>
                          </a:solidFill>
                          <a:latin typeface="Times New Roman" pitchFamily="18" charset="0"/>
                        </a:defRPr>
                      </a:lvl5pPr>
                      <a:lvl6pPr eaLnBrk="0" fontAlgn="base" hangingPunct="0">
                        <a:spcBef>
                          <a:spcPct val="20000"/>
                        </a:spcBef>
                        <a:spcAft>
                          <a:spcPct val="0"/>
                        </a:spcAft>
                        <a:defRPr>
                          <a:solidFill>
                            <a:schemeClr val="tx1"/>
                          </a:solidFill>
                          <a:latin typeface="Times New Roman" pitchFamily="18" charset="0"/>
                        </a:defRPr>
                      </a:lvl6pPr>
                      <a:lvl7pPr eaLnBrk="0" fontAlgn="base" hangingPunct="0">
                        <a:spcBef>
                          <a:spcPct val="20000"/>
                        </a:spcBef>
                        <a:spcAft>
                          <a:spcPct val="0"/>
                        </a:spcAft>
                        <a:defRPr>
                          <a:solidFill>
                            <a:schemeClr val="tx1"/>
                          </a:solidFill>
                          <a:latin typeface="Times New Roman" pitchFamily="18" charset="0"/>
                        </a:defRPr>
                      </a:lvl7pPr>
                      <a:lvl8pPr eaLnBrk="0" fontAlgn="base" hangingPunct="0">
                        <a:spcBef>
                          <a:spcPct val="20000"/>
                        </a:spcBef>
                        <a:spcAft>
                          <a:spcPct val="0"/>
                        </a:spcAft>
                        <a:defRPr>
                          <a:solidFill>
                            <a:schemeClr val="tx1"/>
                          </a:solidFill>
                          <a:latin typeface="Times New Roman" pitchFamily="18" charset="0"/>
                        </a:defRPr>
                      </a:lvl8pPr>
                      <a:lvl9pPr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l-GR" sz="2000" b="1" i="0" u="none" strike="noStrike" cap="none" normalizeH="0" baseline="0" smtClean="0">
                          <a:ln>
                            <a:noFill/>
                          </a:ln>
                          <a:solidFill>
                            <a:schemeClr val="tx1"/>
                          </a:solidFill>
                          <a:effectLst/>
                          <a:latin typeface="Times New Roman" pitchFamily="18" charset="0"/>
                        </a:rPr>
                        <a:t>~A</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433388">
                <a:tc>
                  <a:txBody>
                    <a:bodyPr/>
                    <a:lstStyle>
                      <a:lvl1pPr>
                        <a:spcBef>
                          <a:spcPct val="20000"/>
                        </a:spcBef>
                        <a:defRPr sz="2800">
                          <a:solidFill>
                            <a:schemeClr val="tx1"/>
                          </a:solidFill>
                          <a:latin typeface="Times New Roman" pitchFamily="18" charset="0"/>
                        </a:defRPr>
                      </a:lvl1pPr>
                      <a:lvl2pPr>
                        <a:spcBef>
                          <a:spcPct val="20000"/>
                        </a:spcBef>
                        <a:defRPr sz="2400">
                          <a:solidFill>
                            <a:schemeClr val="tx1"/>
                          </a:solidFill>
                          <a:latin typeface="Times New Roman" pitchFamily="18" charset="0"/>
                        </a:defRPr>
                      </a:lvl2pPr>
                      <a:lvl3pPr>
                        <a:spcBef>
                          <a:spcPct val="20000"/>
                        </a:spcBef>
                        <a:defRPr sz="2000">
                          <a:solidFill>
                            <a:schemeClr val="tx1"/>
                          </a:solidFill>
                          <a:latin typeface="Times New Roman" pitchFamily="18" charset="0"/>
                        </a:defRPr>
                      </a:lvl3pPr>
                      <a:lvl4pPr>
                        <a:spcBef>
                          <a:spcPct val="20000"/>
                        </a:spcBef>
                        <a:defRPr>
                          <a:solidFill>
                            <a:schemeClr val="tx1"/>
                          </a:solidFill>
                          <a:latin typeface="Times New Roman" pitchFamily="18" charset="0"/>
                        </a:defRPr>
                      </a:lvl4pPr>
                      <a:lvl5pPr>
                        <a:spcBef>
                          <a:spcPct val="20000"/>
                        </a:spcBef>
                        <a:defRPr>
                          <a:solidFill>
                            <a:schemeClr val="tx1"/>
                          </a:solidFill>
                          <a:latin typeface="Times New Roman" pitchFamily="18" charset="0"/>
                        </a:defRPr>
                      </a:lvl5pPr>
                      <a:lvl6pPr eaLnBrk="0" fontAlgn="base" hangingPunct="0">
                        <a:spcBef>
                          <a:spcPct val="20000"/>
                        </a:spcBef>
                        <a:spcAft>
                          <a:spcPct val="0"/>
                        </a:spcAft>
                        <a:defRPr>
                          <a:solidFill>
                            <a:schemeClr val="tx1"/>
                          </a:solidFill>
                          <a:latin typeface="Times New Roman" pitchFamily="18" charset="0"/>
                        </a:defRPr>
                      </a:lvl6pPr>
                      <a:lvl7pPr eaLnBrk="0" fontAlgn="base" hangingPunct="0">
                        <a:spcBef>
                          <a:spcPct val="20000"/>
                        </a:spcBef>
                        <a:spcAft>
                          <a:spcPct val="0"/>
                        </a:spcAft>
                        <a:defRPr>
                          <a:solidFill>
                            <a:schemeClr val="tx1"/>
                          </a:solidFill>
                          <a:latin typeface="Times New Roman" pitchFamily="18" charset="0"/>
                        </a:defRPr>
                      </a:lvl7pPr>
                      <a:lvl8pPr eaLnBrk="0" fontAlgn="base" hangingPunct="0">
                        <a:spcBef>
                          <a:spcPct val="20000"/>
                        </a:spcBef>
                        <a:spcAft>
                          <a:spcPct val="0"/>
                        </a:spcAft>
                        <a:defRPr>
                          <a:solidFill>
                            <a:schemeClr val="tx1"/>
                          </a:solidFill>
                          <a:latin typeface="Times New Roman" pitchFamily="18" charset="0"/>
                        </a:defRPr>
                      </a:lvl8pPr>
                      <a:lvl9pPr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l-GR" sz="2000" b="0" i="0" u="none" strike="noStrike" cap="none" normalizeH="0" baseline="0" smtClean="0">
                          <a:ln>
                            <a:noFill/>
                          </a:ln>
                          <a:solidFill>
                            <a:schemeClr val="tx1"/>
                          </a:solidFill>
                          <a:effectLst/>
                          <a:latin typeface="Times New Roman" pitchFamily="18" charset="0"/>
                        </a:rPr>
                        <a:t>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itchFamily="18" charset="0"/>
                        </a:defRPr>
                      </a:lvl1pPr>
                      <a:lvl2pPr>
                        <a:spcBef>
                          <a:spcPct val="20000"/>
                        </a:spcBef>
                        <a:defRPr sz="2400">
                          <a:solidFill>
                            <a:schemeClr val="tx1"/>
                          </a:solidFill>
                          <a:latin typeface="Times New Roman" pitchFamily="18" charset="0"/>
                        </a:defRPr>
                      </a:lvl2pPr>
                      <a:lvl3pPr>
                        <a:spcBef>
                          <a:spcPct val="20000"/>
                        </a:spcBef>
                        <a:defRPr sz="2000">
                          <a:solidFill>
                            <a:schemeClr val="tx1"/>
                          </a:solidFill>
                          <a:latin typeface="Times New Roman" pitchFamily="18" charset="0"/>
                        </a:defRPr>
                      </a:lvl3pPr>
                      <a:lvl4pPr>
                        <a:spcBef>
                          <a:spcPct val="20000"/>
                        </a:spcBef>
                        <a:defRPr>
                          <a:solidFill>
                            <a:schemeClr val="tx1"/>
                          </a:solidFill>
                          <a:latin typeface="Times New Roman" pitchFamily="18" charset="0"/>
                        </a:defRPr>
                      </a:lvl4pPr>
                      <a:lvl5pPr>
                        <a:spcBef>
                          <a:spcPct val="20000"/>
                        </a:spcBef>
                        <a:defRPr>
                          <a:solidFill>
                            <a:schemeClr val="tx1"/>
                          </a:solidFill>
                          <a:latin typeface="Times New Roman" pitchFamily="18" charset="0"/>
                        </a:defRPr>
                      </a:lvl5pPr>
                      <a:lvl6pPr eaLnBrk="0" fontAlgn="base" hangingPunct="0">
                        <a:spcBef>
                          <a:spcPct val="20000"/>
                        </a:spcBef>
                        <a:spcAft>
                          <a:spcPct val="0"/>
                        </a:spcAft>
                        <a:defRPr>
                          <a:solidFill>
                            <a:schemeClr val="tx1"/>
                          </a:solidFill>
                          <a:latin typeface="Times New Roman" pitchFamily="18" charset="0"/>
                        </a:defRPr>
                      </a:lvl6pPr>
                      <a:lvl7pPr eaLnBrk="0" fontAlgn="base" hangingPunct="0">
                        <a:spcBef>
                          <a:spcPct val="20000"/>
                        </a:spcBef>
                        <a:spcAft>
                          <a:spcPct val="0"/>
                        </a:spcAft>
                        <a:defRPr>
                          <a:solidFill>
                            <a:schemeClr val="tx1"/>
                          </a:solidFill>
                          <a:latin typeface="Times New Roman" pitchFamily="18" charset="0"/>
                        </a:defRPr>
                      </a:lvl7pPr>
                      <a:lvl8pPr eaLnBrk="0" fontAlgn="base" hangingPunct="0">
                        <a:spcBef>
                          <a:spcPct val="20000"/>
                        </a:spcBef>
                        <a:spcAft>
                          <a:spcPct val="0"/>
                        </a:spcAft>
                        <a:defRPr>
                          <a:solidFill>
                            <a:schemeClr val="tx1"/>
                          </a:solidFill>
                          <a:latin typeface="Times New Roman" pitchFamily="18" charset="0"/>
                        </a:defRPr>
                      </a:lvl8pPr>
                      <a:lvl9pPr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l-GR" altLang="el-GR" sz="2000" b="0" i="0" u="none" strike="noStrike" cap="none" normalizeH="0" baseline="0" smtClean="0">
                          <a:ln>
                            <a:noFill/>
                          </a:ln>
                          <a:solidFill>
                            <a:schemeClr val="tx1"/>
                          </a:solidFill>
                          <a:effectLst/>
                          <a:latin typeface="Times New Roman" pitchFamily="18" charset="0"/>
                        </a:rPr>
                        <a:t>1</a:t>
                      </a:r>
                      <a:endParaRPr kumimoji="0" lang="en-US" altLang="el-GR" sz="20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31800">
                <a:tc>
                  <a:txBody>
                    <a:bodyPr/>
                    <a:lstStyle>
                      <a:lvl1pPr>
                        <a:spcBef>
                          <a:spcPct val="20000"/>
                        </a:spcBef>
                        <a:defRPr sz="2800">
                          <a:solidFill>
                            <a:schemeClr val="tx1"/>
                          </a:solidFill>
                          <a:latin typeface="Times New Roman" pitchFamily="18" charset="0"/>
                        </a:defRPr>
                      </a:lvl1pPr>
                      <a:lvl2pPr>
                        <a:spcBef>
                          <a:spcPct val="20000"/>
                        </a:spcBef>
                        <a:defRPr sz="2400">
                          <a:solidFill>
                            <a:schemeClr val="tx1"/>
                          </a:solidFill>
                          <a:latin typeface="Times New Roman" pitchFamily="18" charset="0"/>
                        </a:defRPr>
                      </a:lvl2pPr>
                      <a:lvl3pPr>
                        <a:spcBef>
                          <a:spcPct val="20000"/>
                        </a:spcBef>
                        <a:defRPr sz="2000">
                          <a:solidFill>
                            <a:schemeClr val="tx1"/>
                          </a:solidFill>
                          <a:latin typeface="Times New Roman" pitchFamily="18" charset="0"/>
                        </a:defRPr>
                      </a:lvl3pPr>
                      <a:lvl4pPr>
                        <a:spcBef>
                          <a:spcPct val="20000"/>
                        </a:spcBef>
                        <a:defRPr>
                          <a:solidFill>
                            <a:schemeClr val="tx1"/>
                          </a:solidFill>
                          <a:latin typeface="Times New Roman" pitchFamily="18" charset="0"/>
                        </a:defRPr>
                      </a:lvl4pPr>
                      <a:lvl5pPr>
                        <a:spcBef>
                          <a:spcPct val="20000"/>
                        </a:spcBef>
                        <a:defRPr>
                          <a:solidFill>
                            <a:schemeClr val="tx1"/>
                          </a:solidFill>
                          <a:latin typeface="Times New Roman" pitchFamily="18" charset="0"/>
                        </a:defRPr>
                      </a:lvl5pPr>
                      <a:lvl6pPr eaLnBrk="0" fontAlgn="base" hangingPunct="0">
                        <a:spcBef>
                          <a:spcPct val="20000"/>
                        </a:spcBef>
                        <a:spcAft>
                          <a:spcPct val="0"/>
                        </a:spcAft>
                        <a:defRPr>
                          <a:solidFill>
                            <a:schemeClr val="tx1"/>
                          </a:solidFill>
                          <a:latin typeface="Times New Roman" pitchFamily="18" charset="0"/>
                        </a:defRPr>
                      </a:lvl6pPr>
                      <a:lvl7pPr eaLnBrk="0" fontAlgn="base" hangingPunct="0">
                        <a:spcBef>
                          <a:spcPct val="20000"/>
                        </a:spcBef>
                        <a:spcAft>
                          <a:spcPct val="0"/>
                        </a:spcAft>
                        <a:defRPr>
                          <a:solidFill>
                            <a:schemeClr val="tx1"/>
                          </a:solidFill>
                          <a:latin typeface="Times New Roman" pitchFamily="18" charset="0"/>
                        </a:defRPr>
                      </a:lvl7pPr>
                      <a:lvl8pPr eaLnBrk="0" fontAlgn="base" hangingPunct="0">
                        <a:spcBef>
                          <a:spcPct val="20000"/>
                        </a:spcBef>
                        <a:spcAft>
                          <a:spcPct val="0"/>
                        </a:spcAft>
                        <a:defRPr>
                          <a:solidFill>
                            <a:schemeClr val="tx1"/>
                          </a:solidFill>
                          <a:latin typeface="Times New Roman" pitchFamily="18" charset="0"/>
                        </a:defRPr>
                      </a:lvl8pPr>
                      <a:lvl9pPr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l-GR" altLang="el-GR" sz="2000" b="0" i="0" u="none" strike="noStrike" cap="none" normalizeH="0" baseline="0" smtClean="0">
                          <a:ln>
                            <a:noFill/>
                          </a:ln>
                          <a:solidFill>
                            <a:schemeClr val="tx1"/>
                          </a:solidFill>
                          <a:effectLst/>
                          <a:latin typeface="Times New Roman" pitchFamily="18" charset="0"/>
                        </a:rPr>
                        <a:t>1</a:t>
                      </a:r>
                      <a:endParaRPr kumimoji="0" lang="en-US" altLang="el-GR" sz="2000" b="0" i="0" u="none" strike="noStrike" cap="none" normalizeH="0" baseline="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itchFamily="18" charset="0"/>
                        </a:defRPr>
                      </a:lvl1pPr>
                      <a:lvl2pPr>
                        <a:spcBef>
                          <a:spcPct val="20000"/>
                        </a:spcBef>
                        <a:defRPr sz="2400">
                          <a:solidFill>
                            <a:schemeClr val="tx1"/>
                          </a:solidFill>
                          <a:latin typeface="Times New Roman" pitchFamily="18" charset="0"/>
                        </a:defRPr>
                      </a:lvl2pPr>
                      <a:lvl3pPr>
                        <a:spcBef>
                          <a:spcPct val="20000"/>
                        </a:spcBef>
                        <a:defRPr sz="2000">
                          <a:solidFill>
                            <a:schemeClr val="tx1"/>
                          </a:solidFill>
                          <a:latin typeface="Times New Roman" pitchFamily="18" charset="0"/>
                        </a:defRPr>
                      </a:lvl3pPr>
                      <a:lvl4pPr>
                        <a:spcBef>
                          <a:spcPct val="20000"/>
                        </a:spcBef>
                        <a:defRPr>
                          <a:solidFill>
                            <a:schemeClr val="tx1"/>
                          </a:solidFill>
                          <a:latin typeface="Times New Roman" pitchFamily="18" charset="0"/>
                        </a:defRPr>
                      </a:lvl4pPr>
                      <a:lvl5pPr>
                        <a:spcBef>
                          <a:spcPct val="20000"/>
                        </a:spcBef>
                        <a:defRPr>
                          <a:solidFill>
                            <a:schemeClr val="tx1"/>
                          </a:solidFill>
                          <a:latin typeface="Times New Roman" pitchFamily="18" charset="0"/>
                        </a:defRPr>
                      </a:lvl5pPr>
                      <a:lvl6pPr eaLnBrk="0" fontAlgn="base" hangingPunct="0">
                        <a:spcBef>
                          <a:spcPct val="20000"/>
                        </a:spcBef>
                        <a:spcAft>
                          <a:spcPct val="0"/>
                        </a:spcAft>
                        <a:defRPr>
                          <a:solidFill>
                            <a:schemeClr val="tx1"/>
                          </a:solidFill>
                          <a:latin typeface="Times New Roman" pitchFamily="18" charset="0"/>
                        </a:defRPr>
                      </a:lvl6pPr>
                      <a:lvl7pPr eaLnBrk="0" fontAlgn="base" hangingPunct="0">
                        <a:spcBef>
                          <a:spcPct val="20000"/>
                        </a:spcBef>
                        <a:spcAft>
                          <a:spcPct val="0"/>
                        </a:spcAft>
                        <a:defRPr>
                          <a:solidFill>
                            <a:schemeClr val="tx1"/>
                          </a:solidFill>
                          <a:latin typeface="Times New Roman" pitchFamily="18" charset="0"/>
                        </a:defRPr>
                      </a:lvl7pPr>
                      <a:lvl8pPr eaLnBrk="0" fontAlgn="base" hangingPunct="0">
                        <a:spcBef>
                          <a:spcPct val="20000"/>
                        </a:spcBef>
                        <a:spcAft>
                          <a:spcPct val="0"/>
                        </a:spcAft>
                        <a:defRPr>
                          <a:solidFill>
                            <a:schemeClr val="tx1"/>
                          </a:solidFill>
                          <a:latin typeface="Times New Roman" pitchFamily="18" charset="0"/>
                        </a:defRPr>
                      </a:lvl8pPr>
                      <a:lvl9pPr eaLnBrk="0" fontAlgn="base" hangingPunct="0">
                        <a:spcBef>
                          <a:spcPct val="20000"/>
                        </a:spcBef>
                        <a:spcAft>
                          <a:spcPct val="0"/>
                        </a:spcAft>
                        <a:defRPr>
                          <a:solidFill>
                            <a:schemeClr val="tx1"/>
                          </a:solidFill>
                          <a:latin typeface="Times New Roman" pitchFamily="18"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l-GR" altLang="el-GR" sz="2000" b="0" i="0" u="none" strike="noStrike" cap="none" normalizeH="0" baseline="0" smtClean="0">
                          <a:ln>
                            <a:noFill/>
                          </a:ln>
                          <a:solidFill>
                            <a:schemeClr val="tx1"/>
                          </a:solidFill>
                          <a:effectLst/>
                          <a:latin typeface="Times New Roman" pitchFamily="18" charset="0"/>
                        </a:rPr>
                        <a:t>0</a:t>
                      </a:r>
                      <a:endParaRPr kumimoji="0" lang="en-US" altLang="el-GR" sz="20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205842" name="Rectangle 30"/>
          <p:cNvSpPr>
            <a:spLocks noChangeArrowheads="1"/>
          </p:cNvSpPr>
          <p:nvPr/>
        </p:nvSpPr>
        <p:spPr bwMode="auto">
          <a:xfrm>
            <a:off x="2054225" y="2274888"/>
            <a:ext cx="2446338" cy="223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lnSpc>
                <a:spcPct val="90000"/>
              </a:lnSpc>
              <a:buFontTx/>
              <a:buNone/>
            </a:pPr>
            <a:r>
              <a:rPr lang="el-GR" altLang="el-GR" sz="2400">
                <a:cs typeface="Times New Roman" panose="02020603050405020304" pitchFamily="18" charset="0"/>
              </a:rPr>
              <a:t>Λογική Πύλη</a:t>
            </a:r>
          </a:p>
          <a:p>
            <a:pPr algn="ctr">
              <a:lnSpc>
                <a:spcPct val="90000"/>
              </a:lnSpc>
              <a:buFontTx/>
              <a:buNone/>
            </a:pPr>
            <a:endParaRPr lang="el-GR" altLang="el-GR" sz="2400">
              <a:cs typeface="Times New Roman" panose="02020603050405020304" pitchFamily="18" charset="0"/>
            </a:endParaRPr>
          </a:p>
          <a:p>
            <a:pPr algn="ctr">
              <a:lnSpc>
                <a:spcPct val="90000"/>
              </a:lnSpc>
              <a:buFontTx/>
              <a:buNone/>
            </a:pPr>
            <a:endParaRPr lang="el-GR" altLang="el-GR" sz="2400">
              <a:cs typeface="Times New Roman" panose="02020603050405020304" pitchFamily="18" charset="0"/>
            </a:endParaRPr>
          </a:p>
          <a:p>
            <a:pPr algn="ctr">
              <a:lnSpc>
                <a:spcPct val="90000"/>
              </a:lnSpc>
              <a:buFontTx/>
              <a:buNone/>
            </a:pPr>
            <a:endParaRPr lang="el-GR" altLang="el-GR" sz="2400">
              <a:cs typeface="Times New Roman" panose="02020603050405020304" pitchFamily="18" charset="0"/>
            </a:endParaRPr>
          </a:p>
          <a:p>
            <a:pPr algn="ctr">
              <a:lnSpc>
                <a:spcPct val="90000"/>
              </a:lnSpc>
              <a:buFontTx/>
              <a:buNone/>
            </a:pPr>
            <a:r>
              <a:rPr lang="el-GR" altLang="el-GR" sz="2400">
                <a:cs typeface="Times New Roman" panose="02020603050405020304" pitchFamily="18" charset="0"/>
              </a:rPr>
              <a:t>Πίνακας αληθείας</a:t>
            </a:r>
            <a:endParaRPr lang="en-US" altLang="el-GR" sz="2400">
              <a:cs typeface="Times New Roman" panose="02020603050405020304" pitchFamily="18" charset="0"/>
            </a:endParaRPr>
          </a:p>
        </p:txBody>
      </p:sp>
      <p:grpSp>
        <p:nvGrpSpPr>
          <p:cNvPr id="205843" name="Group 44"/>
          <p:cNvGrpSpPr>
            <a:grpSpLocks/>
          </p:cNvGrpSpPr>
          <p:nvPr/>
        </p:nvGrpSpPr>
        <p:grpSpPr bwMode="auto">
          <a:xfrm>
            <a:off x="4714875" y="1989138"/>
            <a:ext cx="1728788" cy="762000"/>
            <a:chOff x="2208" y="2304"/>
            <a:chExt cx="1089" cy="480"/>
          </a:xfrm>
        </p:grpSpPr>
        <p:grpSp>
          <p:nvGrpSpPr>
            <p:cNvPr id="205844" name="Group 45"/>
            <p:cNvGrpSpPr>
              <a:grpSpLocks/>
            </p:cNvGrpSpPr>
            <p:nvPr/>
          </p:nvGrpSpPr>
          <p:grpSpPr bwMode="auto">
            <a:xfrm>
              <a:off x="2208" y="2304"/>
              <a:ext cx="1089" cy="480"/>
              <a:chOff x="2208" y="2304"/>
              <a:chExt cx="1089" cy="480"/>
            </a:xfrm>
          </p:grpSpPr>
          <p:grpSp>
            <p:nvGrpSpPr>
              <p:cNvPr id="205846" name="Group 46"/>
              <p:cNvGrpSpPr>
                <a:grpSpLocks/>
              </p:cNvGrpSpPr>
              <p:nvPr/>
            </p:nvGrpSpPr>
            <p:grpSpPr bwMode="auto">
              <a:xfrm>
                <a:off x="2208" y="2448"/>
                <a:ext cx="1089" cy="336"/>
                <a:chOff x="2208" y="2448"/>
                <a:chExt cx="1089" cy="336"/>
              </a:xfrm>
            </p:grpSpPr>
            <p:sp>
              <p:nvSpPr>
                <p:cNvPr id="205848" name="Line 47"/>
                <p:cNvSpPr>
                  <a:spLocks noChangeShapeType="1"/>
                </p:cNvSpPr>
                <p:nvPr/>
              </p:nvSpPr>
              <p:spPr bwMode="auto">
                <a:xfrm>
                  <a:off x="2865" y="2640"/>
                  <a:ext cx="432"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05849" name="Line 48"/>
                <p:cNvSpPr>
                  <a:spLocks noChangeShapeType="1"/>
                </p:cNvSpPr>
                <p:nvPr/>
              </p:nvSpPr>
              <p:spPr bwMode="auto">
                <a:xfrm flipH="1" flipV="1">
                  <a:off x="2601" y="2496"/>
                  <a:ext cx="192" cy="144"/>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05850" name="Line 49"/>
                <p:cNvSpPr>
                  <a:spLocks noChangeShapeType="1"/>
                </p:cNvSpPr>
                <p:nvPr/>
              </p:nvSpPr>
              <p:spPr bwMode="auto">
                <a:xfrm flipH="1">
                  <a:off x="2601" y="2640"/>
                  <a:ext cx="192" cy="144"/>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05851" name="Line 50"/>
                <p:cNvSpPr>
                  <a:spLocks noChangeShapeType="1"/>
                </p:cNvSpPr>
                <p:nvPr/>
              </p:nvSpPr>
              <p:spPr bwMode="auto">
                <a:xfrm flipV="1">
                  <a:off x="2601" y="2496"/>
                  <a:ext cx="0" cy="288"/>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05852" name="Line 51"/>
                <p:cNvSpPr>
                  <a:spLocks noChangeShapeType="1"/>
                </p:cNvSpPr>
                <p:nvPr/>
              </p:nvSpPr>
              <p:spPr bwMode="auto">
                <a:xfrm flipH="1">
                  <a:off x="2265" y="2640"/>
                  <a:ext cx="336"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05853" name="Rectangle 52"/>
                <p:cNvSpPr>
                  <a:spLocks noChangeArrowheads="1"/>
                </p:cNvSpPr>
                <p:nvPr/>
              </p:nvSpPr>
              <p:spPr bwMode="auto">
                <a:xfrm>
                  <a:off x="3024" y="2448"/>
                  <a:ext cx="206" cy="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n-US" altLang="el-GR" sz="1600" b="1">
                      <a:latin typeface="Arial" panose="020B0604020202020204" pitchFamily="34" charset="0"/>
                    </a:rPr>
                    <a:t>A</a:t>
                  </a:r>
                </a:p>
              </p:txBody>
            </p:sp>
            <p:sp>
              <p:nvSpPr>
                <p:cNvPr id="205854" name="Rectangle 53"/>
                <p:cNvSpPr>
                  <a:spLocks noChangeArrowheads="1"/>
                </p:cNvSpPr>
                <p:nvPr/>
              </p:nvSpPr>
              <p:spPr bwMode="auto">
                <a:xfrm>
                  <a:off x="2208" y="2448"/>
                  <a:ext cx="206" cy="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n-US" altLang="el-GR" sz="1600" b="1">
                      <a:latin typeface="Arial" panose="020B0604020202020204" pitchFamily="34" charset="0"/>
                    </a:rPr>
                    <a:t>A</a:t>
                  </a:r>
                </a:p>
              </p:txBody>
            </p:sp>
          </p:grpSp>
          <p:sp>
            <p:nvSpPr>
              <p:cNvPr id="205847" name="Rectangle 54"/>
              <p:cNvSpPr>
                <a:spLocks noChangeArrowheads="1"/>
              </p:cNvSpPr>
              <p:nvPr/>
            </p:nvSpPr>
            <p:spPr bwMode="auto">
              <a:xfrm>
                <a:off x="3033" y="2304"/>
                <a:ext cx="178" cy="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n-US" altLang="el-GR" sz="1600" b="1"/>
                  <a:t>_</a:t>
                </a:r>
              </a:p>
            </p:txBody>
          </p:sp>
        </p:grpSp>
        <p:sp>
          <p:nvSpPr>
            <p:cNvPr id="205845" name="Oval 55"/>
            <p:cNvSpPr>
              <a:spLocks noChangeArrowheads="1"/>
            </p:cNvSpPr>
            <p:nvPr/>
          </p:nvSpPr>
          <p:spPr bwMode="auto">
            <a:xfrm>
              <a:off x="2784" y="2601"/>
              <a:ext cx="80" cy="80"/>
            </a:xfrm>
            <a:prstGeom prst="ellipse">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l-GR" altLang="el-GR" sz="2400"/>
            </a:p>
          </p:txBody>
        </p:sp>
      </p:grpSp>
    </p:spTree>
    <p:extLst>
      <p:ext uri="{BB962C8B-B14F-4D97-AF65-F5344CB8AC3E}">
        <p14:creationId xmlns:p14="http://schemas.microsoft.com/office/powerpoint/2010/main" val="1482273147"/>
      </p:ext>
    </p:extLst>
  </p:cSld>
  <p:clrMapOvr>
    <a:masterClrMapping/>
  </p:clrMapOvr>
  <p:transition spd="med"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Oval 2" descr="5%"/>
          <p:cNvSpPr>
            <a:spLocks noChangeArrowheads="1"/>
          </p:cNvSpPr>
          <p:nvPr/>
        </p:nvSpPr>
        <p:spPr bwMode="auto">
          <a:xfrm>
            <a:off x="298450" y="2687638"/>
            <a:ext cx="8305800" cy="1676400"/>
          </a:xfrm>
          <a:prstGeom prst="ellipse">
            <a:avLst/>
          </a:prstGeom>
          <a:blipFill dpi="0" rotWithShape="0">
            <a:blip r:embed="rId3"/>
            <a:srcRect/>
            <a:tile tx="0" ty="0" sx="100000" sy="100000" flip="none" algn="tl"/>
          </a:blipFill>
          <a:ln w="28575">
            <a:solidFill>
              <a:schemeClr val="hlink"/>
            </a:solidFill>
            <a:round/>
            <a:headEnd/>
            <a:tailEnd/>
          </a:ln>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endParaRPr lang="en-US" altLang="en-US" sz="2400"/>
          </a:p>
        </p:txBody>
      </p:sp>
      <p:sp>
        <p:nvSpPr>
          <p:cNvPr id="153603" name="Rectangle 4"/>
          <p:cNvSpPr>
            <a:spLocks noChangeArrowheads="1"/>
          </p:cNvSpPr>
          <p:nvPr/>
        </p:nvSpPr>
        <p:spPr bwMode="auto">
          <a:xfrm>
            <a:off x="4718050" y="3449638"/>
            <a:ext cx="1465263"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63500" tIns="25400" rIns="63500" bIns="25400">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nSpc>
                <a:spcPct val="102000"/>
              </a:lnSpc>
              <a:spcBef>
                <a:spcPct val="0"/>
              </a:spcBef>
              <a:buFontTx/>
              <a:buNone/>
            </a:pPr>
            <a:r>
              <a:rPr lang="en-US" altLang="en-US" sz="1800" b="1">
                <a:latin typeface="Helvetica" panose="020B0604020202020204" pitchFamily="34" charset="0"/>
              </a:rPr>
              <a:t>I/O </a:t>
            </a:r>
            <a:r>
              <a:rPr lang="el-GR" altLang="en-US" sz="1800" b="1">
                <a:latin typeface="Helvetica" panose="020B0604020202020204" pitchFamily="34" charset="0"/>
              </a:rPr>
              <a:t>σύστημα</a:t>
            </a:r>
            <a:endParaRPr lang="en-US" altLang="en-US" sz="1800" b="1">
              <a:latin typeface="Helvetica" panose="020B0604020202020204" pitchFamily="34" charset="0"/>
            </a:endParaRPr>
          </a:p>
        </p:txBody>
      </p:sp>
      <p:sp>
        <p:nvSpPr>
          <p:cNvPr id="153604" name="Rectangle 5"/>
          <p:cNvSpPr>
            <a:spLocks noChangeArrowheads="1"/>
          </p:cNvSpPr>
          <p:nvPr/>
        </p:nvSpPr>
        <p:spPr bwMode="auto">
          <a:xfrm>
            <a:off x="3054350" y="4872038"/>
            <a:ext cx="254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endParaRPr lang="en-US" altLang="en-US" sz="2400"/>
          </a:p>
        </p:txBody>
      </p:sp>
      <p:sp>
        <p:nvSpPr>
          <p:cNvPr id="153605" name="Rectangle 6"/>
          <p:cNvSpPr>
            <a:spLocks noChangeArrowheads="1"/>
          </p:cNvSpPr>
          <p:nvPr/>
        </p:nvSpPr>
        <p:spPr bwMode="auto">
          <a:xfrm>
            <a:off x="2828925" y="3429000"/>
            <a:ext cx="67151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63500" tIns="25400" rIns="63500" bIns="25400">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nSpc>
                <a:spcPct val="102000"/>
              </a:lnSpc>
              <a:spcBef>
                <a:spcPct val="0"/>
              </a:spcBef>
              <a:buFontTx/>
              <a:buNone/>
            </a:pPr>
            <a:r>
              <a:rPr lang="el-GR" altLang="en-US" sz="2000" b="1">
                <a:latin typeface="Helvetica" panose="020B0604020202020204" pitchFamily="34" charset="0"/>
              </a:rPr>
              <a:t>CPU</a:t>
            </a:r>
            <a:endParaRPr lang="en-US" altLang="en-US" sz="2000" b="1">
              <a:latin typeface="Helvetica" panose="020B0604020202020204" pitchFamily="34" charset="0"/>
            </a:endParaRPr>
          </a:p>
        </p:txBody>
      </p:sp>
      <p:sp>
        <p:nvSpPr>
          <p:cNvPr id="153606" name="Rectangle 7"/>
          <p:cNvSpPr>
            <a:spLocks noChangeArrowheads="1"/>
          </p:cNvSpPr>
          <p:nvPr/>
        </p:nvSpPr>
        <p:spPr bwMode="auto">
          <a:xfrm>
            <a:off x="2432050" y="3443288"/>
            <a:ext cx="3810000" cy="381000"/>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endParaRPr lang="en-US" altLang="en-US" sz="2400"/>
          </a:p>
        </p:txBody>
      </p:sp>
      <p:sp>
        <p:nvSpPr>
          <p:cNvPr id="153607" name="Line 8"/>
          <p:cNvSpPr>
            <a:spLocks noChangeShapeType="1"/>
          </p:cNvSpPr>
          <p:nvPr/>
        </p:nvSpPr>
        <p:spPr bwMode="auto">
          <a:xfrm>
            <a:off x="4718050" y="3449638"/>
            <a:ext cx="0" cy="4064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GB"/>
          </a:p>
        </p:txBody>
      </p:sp>
      <p:sp>
        <p:nvSpPr>
          <p:cNvPr id="153608" name="Rectangle 9"/>
          <p:cNvSpPr>
            <a:spLocks noChangeArrowheads="1"/>
          </p:cNvSpPr>
          <p:nvPr/>
        </p:nvSpPr>
        <p:spPr bwMode="auto">
          <a:xfrm>
            <a:off x="2889250" y="2535238"/>
            <a:ext cx="1117600"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63500" tIns="25400" rIns="63500" bIns="25400">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nSpc>
                <a:spcPct val="102000"/>
              </a:lnSpc>
              <a:spcBef>
                <a:spcPct val="0"/>
              </a:spcBef>
              <a:buFontTx/>
              <a:buNone/>
            </a:pPr>
            <a:r>
              <a:rPr lang="en-US" altLang="en-US" sz="1800" b="1">
                <a:latin typeface="Helvetica" panose="020B0604020202020204" pitchFamily="34" charset="0"/>
              </a:rPr>
              <a:t>Compiler</a:t>
            </a:r>
          </a:p>
        </p:txBody>
      </p:sp>
      <p:sp>
        <p:nvSpPr>
          <p:cNvPr id="153609" name="Rectangle 10"/>
          <p:cNvSpPr>
            <a:spLocks noChangeArrowheads="1"/>
          </p:cNvSpPr>
          <p:nvPr/>
        </p:nvSpPr>
        <p:spPr bwMode="auto">
          <a:xfrm>
            <a:off x="2889250" y="2916238"/>
            <a:ext cx="1295400" cy="330200"/>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endParaRPr lang="en-US" altLang="en-US" sz="2400"/>
          </a:p>
        </p:txBody>
      </p:sp>
      <p:sp>
        <p:nvSpPr>
          <p:cNvPr id="153610" name="Rectangle 11"/>
          <p:cNvSpPr>
            <a:spLocks noChangeArrowheads="1"/>
          </p:cNvSpPr>
          <p:nvPr/>
        </p:nvSpPr>
        <p:spPr bwMode="auto">
          <a:xfrm>
            <a:off x="4413250" y="2230438"/>
            <a:ext cx="1423988"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63500" tIns="25400" rIns="63500" bIns="25400">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nSpc>
                <a:spcPct val="102000"/>
              </a:lnSpc>
              <a:spcBef>
                <a:spcPct val="0"/>
              </a:spcBef>
              <a:buFontTx/>
              <a:buNone/>
            </a:pPr>
            <a:r>
              <a:rPr lang="el-GR" altLang="en-US" sz="1800" b="1">
                <a:latin typeface="Helvetica" panose="020B0604020202020204" pitchFamily="34" charset="0"/>
              </a:rPr>
              <a:t>Λειτουργικό</a:t>
            </a:r>
            <a:endParaRPr lang="en-US" altLang="en-US" sz="1800" b="1">
              <a:latin typeface="Helvetica" panose="020B0604020202020204" pitchFamily="34" charset="0"/>
            </a:endParaRPr>
          </a:p>
        </p:txBody>
      </p:sp>
      <p:sp>
        <p:nvSpPr>
          <p:cNvPr id="153611" name="Rectangle 12"/>
          <p:cNvSpPr>
            <a:spLocks noChangeArrowheads="1"/>
          </p:cNvSpPr>
          <p:nvPr/>
        </p:nvSpPr>
        <p:spPr bwMode="auto">
          <a:xfrm>
            <a:off x="4170363" y="2535238"/>
            <a:ext cx="17843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63500" tIns="25400" rIns="63500" bIns="25400">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lnSpc>
                <a:spcPct val="102000"/>
              </a:lnSpc>
              <a:spcBef>
                <a:spcPct val="0"/>
              </a:spcBef>
              <a:buFontTx/>
              <a:buNone/>
            </a:pPr>
            <a:r>
              <a:rPr lang="el-GR" altLang="en-US" sz="1800" b="1">
                <a:latin typeface="Helvetica" panose="020B0604020202020204" pitchFamily="34" charset="0"/>
              </a:rPr>
              <a:t>Σύστημα</a:t>
            </a:r>
            <a:endParaRPr lang="en-US" altLang="en-US" sz="1800" b="1">
              <a:latin typeface="Helvetica" panose="020B0604020202020204" pitchFamily="34" charset="0"/>
            </a:endParaRPr>
          </a:p>
          <a:p>
            <a:pPr algn="ctr">
              <a:lnSpc>
                <a:spcPct val="102000"/>
              </a:lnSpc>
              <a:spcBef>
                <a:spcPct val="0"/>
              </a:spcBef>
              <a:buFontTx/>
              <a:buNone/>
            </a:pPr>
            <a:r>
              <a:rPr lang="en-US" altLang="en-US" sz="1800" b="1">
                <a:latin typeface="Helvetica" panose="020B0604020202020204" pitchFamily="34" charset="0"/>
              </a:rPr>
              <a:t>(</a:t>
            </a:r>
            <a:r>
              <a:rPr lang="el-GR" altLang="en-US" sz="1800" b="1">
                <a:latin typeface="Helvetica" panose="020B0604020202020204" pitchFamily="34" charset="0"/>
              </a:rPr>
              <a:t>π.χ. </a:t>
            </a:r>
            <a:r>
              <a:rPr lang="en-US" altLang="en-US" sz="1800" b="1">
                <a:latin typeface="Helvetica" panose="020B0604020202020204" pitchFamily="34" charset="0"/>
              </a:rPr>
              <a:t>Windows)</a:t>
            </a:r>
          </a:p>
        </p:txBody>
      </p:sp>
      <p:sp>
        <p:nvSpPr>
          <p:cNvPr id="153612" name="Line 13"/>
          <p:cNvSpPr>
            <a:spLocks noChangeShapeType="1"/>
          </p:cNvSpPr>
          <p:nvPr/>
        </p:nvSpPr>
        <p:spPr bwMode="auto">
          <a:xfrm flipV="1">
            <a:off x="3651250" y="2230438"/>
            <a:ext cx="0" cy="3048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GB"/>
          </a:p>
        </p:txBody>
      </p:sp>
      <p:sp>
        <p:nvSpPr>
          <p:cNvPr id="153613" name="Line 14"/>
          <p:cNvSpPr>
            <a:spLocks noChangeShapeType="1"/>
          </p:cNvSpPr>
          <p:nvPr/>
        </p:nvSpPr>
        <p:spPr bwMode="auto">
          <a:xfrm>
            <a:off x="3657600" y="2230438"/>
            <a:ext cx="220345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GB"/>
          </a:p>
        </p:txBody>
      </p:sp>
      <p:sp>
        <p:nvSpPr>
          <p:cNvPr id="153614" name="Line 15"/>
          <p:cNvSpPr>
            <a:spLocks noChangeShapeType="1"/>
          </p:cNvSpPr>
          <p:nvPr/>
        </p:nvSpPr>
        <p:spPr bwMode="auto">
          <a:xfrm>
            <a:off x="5861050" y="2230438"/>
            <a:ext cx="0" cy="10541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GB"/>
          </a:p>
        </p:txBody>
      </p:sp>
      <p:sp>
        <p:nvSpPr>
          <p:cNvPr id="153615" name="Rectangle 16"/>
          <p:cNvSpPr>
            <a:spLocks noChangeArrowheads="1"/>
          </p:cNvSpPr>
          <p:nvPr/>
        </p:nvSpPr>
        <p:spPr bwMode="auto">
          <a:xfrm>
            <a:off x="2627313" y="1773238"/>
            <a:ext cx="27082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63500" tIns="25400" rIns="63500" bIns="25400">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nSpc>
                <a:spcPct val="102000"/>
              </a:lnSpc>
              <a:spcBef>
                <a:spcPct val="0"/>
              </a:spcBef>
              <a:buFontTx/>
              <a:buNone/>
            </a:pPr>
            <a:r>
              <a:rPr lang="el-GR" altLang="en-US" sz="1800" b="1">
                <a:latin typeface="Helvetica" panose="020B0604020202020204" pitchFamily="34" charset="0"/>
              </a:rPr>
              <a:t>Εφαρμογή</a:t>
            </a:r>
            <a:r>
              <a:rPr lang="en-US" altLang="en-US" sz="1800" b="1">
                <a:latin typeface="Helvetica" panose="020B0604020202020204" pitchFamily="34" charset="0"/>
              </a:rPr>
              <a:t> (</a:t>
            </a:r>
            <a:r>
              <a:rPr lang="el-GR" altLang="en-US" sz="1800" b="1">
                <a:latin typeface="Helvetica" panose="020B0604020202020204" pitchFamily="34" charset="0"/>
              </a:rPr>
              <a:t>π.χ. </a:t>
            </a:r>
            <a:r>
              <a:rPr lang="en-US" altLang="en-US" sz="1800" b="1">
                <a:latin typeface="Helvetica" panose="020B0604020202020204" pitchFamily="34" charset="0"/>
              </a:rPr>
              <a:t>WORD)</a:t>
            </a:r>
          </a:p>
        </p:txBody>
      </p:sp>
      <p:sp>
        <p:nvSpPr>
          <p:cNvPr id="153616" name="Line 17"/>
          <p:cNvSpPr>
            <a:spLocks noChangeShapeType="1"/>
          </p:cNvSpPr>
          <p:nvPr/>
        </p:nvSpPr>
        <p:spPr bwMode="auto">
          <a:xfrm flipV="1">
            <a:off x="2584450" y="1773238"/>
            <a:ext cx="0" cy="14478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GB"/>
          </a:p>
        </p:txBody>
      </p:sp>
      <p:sp>
        <p:nvSpPr>
          <p:cNvPr id="153617" name="Line 18"/>
          <p:cNvSpPr>
            <a:spLocks noChangeShapeType="1"/>
          </p:cNvSpPr>
          <p:nvPr/>
        </p:nvSpPr>
        <p:spPr bwMode="auto">
          <a:xfrm>
            <a:off x="5403850" y="1779588"/>
            <a:ext cx="0" cy="4445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GB"/>
          </a:p>
        </p:txBody>
      </p:sp>
      <p:sp>
        <p:nvSpPr>
          <p:cNvPr id="153618" name="Rectangle 19"/>
          <p:cNvSpPr>
            <a:spLocks noChangeArrowheads="1"/>
          </p:cNvSpPr>
          <p:nvPr/>
        </p:nvSpPr>
        <p:spPr bwMode="auto">
          <a:xfrm>
            <a:off x="3132138" y="4292600"/>
            <a:ext cx="2354262"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wrap="none" lIns="63500" tIns="25400" rIns="63500" bIns="25400">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nSpc>
                <a:spcPct val="102000"/>
              </a:lnSpc>
              <a:spcBef>
                <a:spcPct val="0"/>
              </a:spcBef>
              <a:buFontTx/>
              <a:buNone/>
            </a:pPr>
            <a:r>
              <a:rPr lang="el-GR" altLang="en-US" sz="1800" b="1">
                <a:latin typeface="Helvetica" panose="020B0604020202020204" pitchFamily="34" charset="0"/>
              </a:rPr>
              <a:t>Λογικός σχεδιασμός</a:t>
            </a:r>
            <a:endParaRPr lang="en-US" altLang="en-US" sz="1800" b="1">
              <a:latin typeface="Helvetica" panose="020B0604020202020204" pitchFamily="34" charset="0"/>
            </a:endParaRPr>
          </a:p>
        </p:txBody>
      </p:sp>
      <p:sp>
        <p:nvSpPr>
          <p:cNvPr id="153619" name="Rectangle 20"/>
          <p:cNvSpPr>
            <a:spLocks noChangeArrowheads="1"/>
          </p:cNvSpPr>
          <p:nvPr/>
        </p:nvSpPr>
        <p:spPr bwMode="auto">
          <a:xfrm>
            <a:off x="2870200" y="4319588"/>
            <a:ext cx="2654300" cy="342900"/>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endParaRPr lang="en-US" altLang="en-US" sz="2400"/>
          </a:p>
        </p:txBody>
      </p:sp>
      <p:sp>
        <p:nvSpPr>
          <p:cNvPr id="153620" name="Rectangle 21" descr="50%"/>
          <p:cNvSpPr>
            <a:spLocks noChangeArrowheads="1"/>
          </p:cNvSpPr>
          <p:nvPr/>
        </p:nvSpPr>
        <p:spPr bwMode="auto">
          <a:xfrm>
            <a:off x="984250" y="3221038"/>
            <a:ext cx="5372100" cy="192087"/>
          </a:xfrm>
          <a:prstGeom prst="rect">
            <a:avLst/>
          </a:prstGeom>
          <a:blipFill dpi="0" rotWithShape="0">
            <a:blip r:embed="rId4"/>
            <a:srcRect/>
            <a:tile tx="0" ty="0" sx="100000" sy="100000" flip="none" algn="tl"/>
          </a:blipFill>
          <a:ln w="12700">
            <a:solidFill>
              <a:schemeClr val="tx1"/>
            </a:solidFill>
            <a:miter lim="800000"/>
            <a:headEnd/>
            <a:tailEnd/>
          </a:ln>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endParaRPr lang="en-US" altLang="en-US" sz="2400"/>
          </a:p>
        </p:txBody>
      </p:sp>
      <p:sp>
        <p:nvSpPr>
          <p:cNvPr id="153621" name="Rectangle 22"/>
          <p:cNvSpPr>
            <a:spLocks noChangeArrowheads="1"/>
          </p:cNvSpPr>
          <p:nvPr/>
        </p:nvSpPr>
        <p:spPr bwMode="auto">
          <a:xfrm>
            <a:off x="6318250" y="3221038"/>
            <a:ext cx="17272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63500" tIns="25400" rIns="63500" bIns="25400">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nSpc>
                <a:spcPct val="85000"/>
              </a:lnSpc>
              <a:spcBef>
                <a:spcPct val="0"/>
              </a:spcBef>
              <a:buFontTx/>
              <a:buNone/>
            </a:pPr>
            <a:r>
              <a:rPr lang="en-US" altLang="en-US" sz="1800" b="1">
                <a:latin typeface="Helvetica" panose="020B0604020202020204" pitchFamily="34" charset="0"/>
              </a:rPr>
              <a:t>Instruction Set</a:t>
            </a:r>
          </a:p>
          <a:p>
            <a:pPr>
              <a:lnSpc>
                <a:spcPct val="85000"/>
              </a:lnSpc>
              <a:spcBef>
                <a:spcPct val="0"/>
              </a:spcBef>
              <a:buFontTx/>
              <a:buNone/>
            </a:pPr>
            <a:r>
              <a:rPr lang="en-US" altLang="en-US" sz="1800" b="1">
                <a:latin typeface="Helvetica" panose="020B0604020202020204" pitchFamily="34" charset="0"/>
              </a:rPr>
              <a:t> Architecture</a:t>
            </a:r>
          </a:p>
        </p:txBody>
      </p:sp>
      <p:sp>
        <p:nvSpPr>
          <p:cNvPr id="153622" name="Rectangle 23"/>
          <p:cNvSpPr>
            <a:spLocks noGrp="1" noChangeArrowheads="1"/>
          </p:cNvSpPr>
          <p:nvPr>
            <p:ph type="body" idx="1"/>
          </p:nvPr>
        </p:nvSpPr>
        <p:spPr>
          <a:xfrm>
            <a:off x="34925" y="5430838"/>
            <a:ext cx="9144000" cy="544512"/>
          </a:xfrm>
          <a:noFill/>
        </p:spPr>
        <p:txBody>
          <a:bodyPr lIns="63500" tIns="25400" rIns="63500" bIns="25400">
            <a:spAutoFit/>
          </a:bodyPr>
          <a:lstStyle/>
          <a:p>
            <a:pPr marL="203200" indent="-203200" algn="ctr" eaLnBrk="1" hangingPunct="1"/>
            <a:r>
              <a:rPr lang="el-GR" altLang="en-US" smtClean="0"/>
              <a:t>Συντονισμός μεταξύ πολλών</a:t>
            </a:r>
            <a:r>
              <a:rPr lang="en-US" altLang="en-US" smtClean="0"/>
              <a:t> </a:t>
            </a:r>
            <a:r>
              <a:rPr lang="el-GR" altLang="en-US" i="1" smtClean="0"/>
              <a:t>αφαιρετικών επιπέδων</a:t>
            </a:r>
            <a:endParaRPr lang="en-US" altLang="en-US" i="1" smtClean="0"/>
          </a:p>
        </p:txBody>
      </p:sp>
      <p:sp>
        <p:nvSpPr>
          <p:cNvPr id="153623" name="Line 24"/>
          <p:cNvSpPr>
            <a:spLocks noChangeShapeType="1"/>
          </p:cNvSpPr>
          <p:nvPr/>
        </p:nvSpPr>
        <p:spPr bwMode="auto">
          <a:xfrm>
            <a:off x="2590800" y="1773238"/>
            <a:ext cx="28067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GB"/>
          </a:p>
        </p:txBody>
      </p:sp>
      <p:sp>
        <p:nvSpPr>
          <p:cNvPr id="153624" name="Rectangle 25"/>
          <p:cNvSpPr>
            <a:spLocks noChangeArrowheads="1"/>
          </p:cNvSpPr>
          <p:nvPr/>
        </p:nvSpPr>
        <p:spPr bwMode="auto">
          <a:xfrm>
            <a:off x="3027363" y="3884613"/>
            <a:ext cx="2327275" cy="36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7" tIns="44450" rIns="90487" bIns="44450">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n-US" altLang="en-US" sz="1800" b="1">
                <a:latin typeface="Helvetica" panose="020B0604020202020204" pitchFamily="34" charset="0"/>
              </a:rPr>
              <a:t>Datapath &amp; Control </a:t>
            </a:r>
          </a:p>
        </p:txBody>
      </p:sp>
      <p:sp>
        <p:nvSpPr>
          <p:cNvPr id="153625" name="Rectangle 26"/>
          <p:cNvSpPr>
            <a:spLocks noChangeArrowheads="1"/>
          </p:cNvSpPr>
          <p:nvPr/>
        </p:nvSpPr>
        <p:spPr bwMode="auto">
          <a:xfrm>
            <a:off x="2743200" y="3836988"/>
            <a:ext cx="2882900" cy="444500"/>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endParaRPr lang="en-US" altLang="en-US" sz="2400"/>
          </a:p>
        </p:txBody>
      </p:sp>
      <p:sp>
        <p:nvSpPr>
          <p:cNvPr id="153626" name="Line 27"/>
          <p:cNvSpPr>
            <a:spLocks noChangeShapeType="1"/>
          </p:cNvSpPr>
          <p:nvPr/>
        </p:nvSpPr>
        <p:spPr bwMode="auto">
          <a:xfrm>
            <a:off x="3727450" y="3449638"/>
            <a:ext cx="0" cy="4064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GB"/>
          </a:p>
        </p:txBody>
      </p:sp>
      <p:sp>
        <p:nvSpPr>
          <p:cNvPr id="153627" name="Rectangle 28"/>
          <p:cNvSpPr>
            <a:spLocks noChangeArrowheads="1"/>
          </p:cNvSpPr>
          <p:nvPr/>
        </p:nvSpPr>
        <p:spPr bwMode="auto">
          <a:xfrm>
            <a:off x="3714750" y="3449638"/>
            <a:ext cx="86042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63500" tIns="25400" rIns="63500" bIns="25400">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nSpc>
                <a:spcPct val="102000"/>
              </a:lnSpc>
              <a:spcBef>
                <a:spcPct val="0"/>
              </a:spcBef>
              <a:buFontTx/>
              <a:buNone/>
            </a:pPr>
            <a:r>
              <a:rPr lang="el-GR" altLang="en-US" sz="1800" b="1">
                <a:latin typeface="Helvetica" panose="020B0604020202020204" pitchFamily="34" charset="0"/>
              </a:rPr>
              <a:t>Μνήμη</a:t>
            </a:r>
            <a:endParaRPr lang="en-US" altLang="en-US" sz="1800" b="1">
              <a:latin typeface="Helvetica" panose="020B0604020202020204" pitchFamily="34" charset="0"/>
            </a:endParaRPr>
          </a:p>
        </p:txBody>
      </p:sp>
      <p:sp>
        <p:nvSpPr>
          <p:cNvPr id="153628" name="Text Box 29"/>
          <p:cNvSpPr txBox="1">
            <a:spLocks noChangeArrowheads="1"/>
          </p:cNvSpPr>
          <p:nvPr/>
        </p:nvSpPr>
        <p:spPr bwMode="auto">
          <a:xfrm>
            <a:off x="908050" y="3429000"/>
            <a:ext cx="8620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l-GR" altLang="en-US" sz="2000" b="1">
                <a:solidFill>
                  <a:srgbClr val="FF0000"/>
                </a:solidFill>
                <a:latin typeface="Helvetica" panose="020B0604020202020204" pitchFamily="34" charset="0"/>
              </a:rPr>
              <a:t>Υλικό</a:t>
            </a:r>
            <a:endParaRPr lang="en-US" altLang="en-US" sz="2000" b="1">
              <a:solidFill>
                <a:srgbClr val="FF0000"/>
              </a:solidFill>
              <a:latin typeface="Helvetica" panose="020B0604020202020204" pitchFamily="34" charset="0"/>
            </a:endParaRPr>
          </a:p>
        </p:txBody>
      </p:sp>
      <p:sp>
        <p:nvSpPr>
          <p:cNvPr id="153629" name="Text Box 30"/>
          <p:cNvSpPr txBox="1">
            <a:spLocks noChangeArrowheads="1"/>
          </p:cNvSpPr>
          <p:nvPr/>
        </p:nvSpPr>
        <p:spPr bwMode="auto">
          <a:xfrm>
            <a:off x="923925" y="2852738"/>
            <a:ext cx="14160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l-GR" altLang="en-US" sz="2000" b="1">
                <a:solidFill>
                  <a:srgbClr val="FF0000"/>
                </a:solidFill>
                <a:latin typeface="Helvetica" panose="020B0604020202020204" pitchFamily="34" charset="0"/>
              </a:rPr>
              <a:t>Λογισμικό</a:t>
            </a:r>
            <a:endParaRPr lang="en-US" altLang="en-US" sz="2000" b="1">
              <a:solidFill>
                <a:srgbClr val="FF0000"/>
              </a:solidFill>
              <a:latin typeface="Helvetica" panose="020B0604020202020204" pitchFamily="34" charset="0"/>
            </a:endParaRPr>
          </a:p>
        </p:txBody>
      </p:sp>
      <p:sp>
        <p:nvSpPr>
          <p:cNvPr id="153630" name="Line 31"/>
          <p:cNvSpPr>
            <a:spLocks noChangeShapeType="1"/>
          </p:cNvSpPr>
          <p:nvPr/>
        </p:nvSpPr>
        <p:spPr bwMode="auto">
          <a:xfrm flipV="1">
            <a:off x="2279650" y="2230438"/>
            <a:ext cx="0" cy="9906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GB"/>
          </a:p>
        </p:txBody>
      </p:sp>
      <p:sp>
        <p:nvSpPr>
          <p:cNvPr id="153631" name="Line 32"/>
          <p:cNvSpPr>
            <a:spLocks noChangeShapeType="1"/>
          </p:cNvSpPr>
          <p:nvPr/>
        </p:nvSpPr>
        <p:spPr bwMode="auto">
          <a:xfrm>
            <a:off x="2279650" y="3373438"/>
            <a:ext cx="0" cy="10668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GB"/>
          </a:p>
        </p:txBody>
      </p:sp>
      <p:sp>
        <p:nvSpPr>
          <p:cNvPr id="153632" name="Rectangle 33"/>
          <p:cNvSpPr>
            <a:spLocks noChangeArrowheads="1"/>
          </p:cNvSpPr>
          <p:nvPr/>
        </p:nvSpPr>
        <p:spPr bwMode="auto">
          <a:xfrm>
            <a:off x="2965450" y="2535238"/>
            <a:ext cx="1143000" cy="330200"/>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endParaRPr lang="en-US" altLang="en-US" sz="2400"/>
          </a:p>
        </p:txBody>
      </p:sp>
      <p:sp>
        <p:nvSpPr>
          <p:cNvPr id="153633" name="Rectangle 34"/>
          <p:cNvSpPr>
            <a:spLocks noChangeArrowheads="1"/>
          </p:cNvSpPr>
          <p:nvPr/>
        </p:nvSpPr>
        <p:spPr bwMode="auto">
          <a:xfrm>
            <a:off x="2889250" y="2916238"/>
            <a:ext cx="1371600"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63500" tIns="25400" rIns="63500" bIns="25400">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nSpc>
                <a:spcPct val="102000"/>
              </a:lnSpc>
              <a:spcBef>
                <a:spcPct val="0"/>
              </a:spcBef>
              <a:buFontTx/>
              <a:buNone/>
            </a:pPr>
            <a:r>
              <a:rPr lang="en-US" altLang="en-US" sz="1800" b="1">
                <a:latin typeface="Helvetica" panose="020B0604020202020204" pitchFamily="34" charset="0"/>
              </a:rPr>
              <a:t>Assembler</a:t>
            </a:r>
          </a:p>
        </p:txBody>
      </p:sp>
      <p:sp>
        <p:nvSpPr>
          <p:cNvPr id="153634" name="Rectangle 36"/>
          <p:cNvSpPr>
            <a:spLocks noGrp="1" noChangeArrowheads="1"/>
          </p:cNvSpPr>
          <p:nvPr>
            <p:ph type="title"/>
          </p:nvPr>
        </p:nvSpPr>
        <p:spPr>
          <a:xfrm>
            <a:off x="1187450" y="115888"/>
            <a:ext cx="6418263" cy="1390650"/>
          </a:xfrm>
          <a:noFill/>
        </p:spPr>
        <p:txBody>
          <a:bodyPr wrap="none" lIns="63500" tIns="25400" rIns="63500" bIns="25400" anchor="t">
            <a:spAutoFit/>
          </a:bodyPr>
          <a:lstStyle/>
          <a:p>
            <a:pPr eaLnBrk="1" hangingPunct="1"/>
            <a:r>
              <a:rPr lang="el-GR" altLang="en-US" smtClean="0"/>
              <a:t>Οργάνωση ενός</a:t>
            </a:r>
            <a:br>
              <a:rPr lang="el-GR" altLang="en-US" smtClean="0"/>
            </a:br>
            <a:r>
              <a:rPr lang="el-GR" altLang="en-US" smtClean="0"/>
              <a:t> υπολογιστικού συστήματος</a:t>
            </a:r>
            <a:endParaRPr lang="en-US" altLang="en-US" smtClean="0"/>
          </a:p>
        </p:txBody>
      </p:sp>
    </p:spTree>
    <p:extLst>
      <p:ext uri="{BB962C8B-B14F-4D97-AF65-F5344CB8AC3E}">
        <p14:creationId xmlns:p14="http://schemas.microsoft.com/office/powerpoint/2010/main" val="452991228"/>
      </p:ext>
    </p:extLst>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noChangeArrowheads="1"/>
          </p:cNvSpPr>
          <p:nvPr>
            <p:ph type="title" idx="4294967295"/>
          </p:nvPr>
        </p:nvSpPr>
        <p:spPr>
          <a:xfrm>
            <a:off x="828675" y="1412875"/>
            <a:ext cx="7488238" cy="3600450"/>
          </a:xfrm>
        </p:spPr>
        <p:txBody>
          <a:bodyPr/>
          <a:lstStyle/>
          <a:p>
            <a:pPr algn="l"/>
            <a:r>
              <a:rPr lang="en-US" altLang="el-GR" sz="2400" smtClean="0">
                <a:cs typeface="Times New Roman" panose="02020603050405020304" pitchFamily="18" charset="0"/>
              </a:rPr>
              <a:t/>
            </a:r>
            <a:br>
              <a:rPr lang="en-US" altLang="el-GR" sz="2400" smtClean="0">
                <a:cs typeface="Times New Roman" panose="02020603050405020304" pitchFamily="18" charset="0"/>
              </a:rPr>
            </a:br>
            <a:r>
              <a:rPr lang="el-GR" altLang="el-GR" sz="2400" smtClean="0">
                <a:cs typeface="Times New Roman" panose="02020603050405020304" pitchFamily="18" charset="0"/>
              </a:rPr>
              <a:t>Η έξοδος ενός συνδυαστικού κυκλώματος εξαρτάται μόνο από τις εκάστοτε εισόδους.</a:t>
            </a:r>
            <a:r>
              <a:rPr lang="en-US" altLang="el-GR" sz="2400" smtClean="0">
                <a:cs typeface="Times New Roman" panose="02020603050405020304" pitchFamily="18" charset="0"/>
              </a:rPr>
              <a:t/>
            </a:r>
            <a:br>
              <a:rPr lang="en-US" altLang="el-GR" sz="2400" smtClean="0">
                <a:cs typeface="Times New Roman" panose="02020603050405020304" pitchFamily="18" charset="0"/>
              </a:rPr>
            </a:br>
            <a:r>
              <a:rPr lang="en-US" altLang="el-GR" sz="2400" smtClean="0">
                <a:cs typeface="Times New Roman" panose="02020603050405020304" pitchFamily="18" charset="0"/>
              </a:rPr>
              <a:t/>
            </a:r>
            <a:br>
              <a:rPr lang="en-US" altLang="el-GR" sz="2400" smtClean="0">
                <a:cs typeface="Times New Roman" panose="02020603050405020304" pitchFamily="18" charset="0"/>
              </a:rPr>
            </a:br>
            <a:r>
              <a:rPr lang="en-US" altLang="el-GR" sz="2400" smtClean="0">
                <a:cs typeface="Times New Roman" panose="02020603050405020304" pitchFamily="18" charset="0"/>
              </a:rPr>
              <a:t> </a:t>
            </a:r>
            <a:br>
              <a:rPr lang="en-US" altLang="el-GR" sz="2400" smtClean="0">
                <a:cs typeface="Times New Roman" panose="02020603050405020304" pitchFamily="18" charset="0"/>
              </a:rPr>
            </a:br>
            <a:r>
              <a:rPr lang="en-US" altLang="el-GR" sz="2400" smtClean="0">
                <a:cs typeface="Times New Roman" panose="02020603050405020304" pitchFamily="18" charset="0"/>
              </a:rPr>
              <a:t/>
            </a:r>
            <a:br>
              <a:rPr lang="en-US" altLang="el-GR" sz="2400" smtClean="0">
                <a:cs typeface="Times New Roman" panose="02020603050405020304" pitchFamily="18" charset="0"/>
              </a:rPr>
            </a:br>
            <a:r>
              <a:rPr lang="en-US" altLang="el-GR" sz="2400" smtClean="0">
                <a:cs typeface="Times New Roman" panose="02020603050405020304" pitchFamily="18" charset="0"/>
              </a:rPr>
              <a:t/>
            </a:r>
            <a:br>
              <a:rPr lang="en-US" altLang="el-GR" sz="2400" smtClean="0">
                <a:cs typeface="Times New Roman" panose="02020603050405020304" pitchFamily="18" charset="0"/>
              </a:rPr>
            </a:br>
            <a:r>
              <a:rPr lang="el-GR" altLang="el-GR" sz="2400" smtClean="0">
                <a:cs typeface="Times New Roman" panose="02020603050405020304" pitchFamily="18" charset="0"/>
              </a:rPr>
              <a:t/>
            </a:r>
            <a:br>
              <a:rPr lang="el-GR" altLang="el-GR" sz="2400" smtClean="0">
                <a:cs typeface="Times New Roman" panose="02020603050405020304" pitchFamily="18" charset="0"/>
              </a:rPr>
            </a:br>
            <a:r>
              <a:rPr lang="el-GR" altLang="el-GR" sz="2400" smtClean="0">
                <a:cs typeface="Times New Roman" panose="02020603050405020304" pitchFamily="18" charset="0"/>
              </a:rPr>
              <a:t/>
            </a:r>
            <a:br>
              <a:rPr lang="el-GR" altLang="el-GR" sz="2400" smtClean="0">
                <a:cs typeface="Times New Roman" panose="02020603050405020304" pitchFamily="18" charset="0"/>
              </a:rPr>
            </a:br>
            <a:r>
              <a:rPr lang="el-GR" altLang="el-GR" sz="2400" smtClean="0">
                <a:cs typeface="Times New Roman" panose="02020603050405020304" pitchFamily="18" charset="0"/>
              </a:rPr>
              <a:t>                     </a:t>
            </a:r>
            <a:r>
              <a:rPr lang="en-US" altLang="el-GR" sz="2400" smtClean="0">
                <a:cs typeface="Times New Roman" panose="02020603050405020304" pitchFamily="18" charset="0"/>
              </a:rPr>
              <a:t>AND </a:t>
            </a:r>
            <a:r>
              <a:rPr lang="el-GR" altLang="el-GR" sz="2400" smtClean="0">
                <a:cs typeface="Times New Roman" panose="02020603050405020304" pitchFamily="18" charset="0"/>
              </a:rPr>
              <a:t>- </a:t>
            </a:r>
            <a:r>
              <a:rPr lang="en-US" altLang="el-GR" sz="2400" smtClean="0">
                <a:cs typeface="Times New Roman" panose="02020603050405020304" pitchFamily="18" charset="0"/>
              </a:rPr>
              <a:t>OR</a:t>
            </a:r>
            <a:r>
              <a:rPr lang="el-GR" altLang="el-GR" sz="2400" smtClean="0">
                <a:cs typeface="Times New Roman" panose="02020603050405020304" pitchFamily="18" charset="0"/>
              </a:rPr>
              <a:t> Λογικό Κύκλωμα</a:t>
            </a:r>
            <a:endParaRPr lang="en-US" altLang="el-GR" sz="2400" smtClean="0">
              <a:cs typeface="Times New Roman" panose="02020603050405020304" pitchFamily="18" charset="0"/>
            </a:endParaRPr>
          </a:p>
        </p:txBody>
      </p:sp>
      <p:grpSp>
        <p:nvGrpSpPr>
          <p:cNvPr id="206851" name="Group 3"/>
          <p:cNvGrpSpPr>
            <a:grpSpLocks/>
          </p:cNvGrpSpPr>
          <p:nvPr/>
        </p:nvGrpSpPr>
        <p:grpSpPr bwMode="auto">
          <a:xfrm>
            <a:off x="2720975" y="3141663"/>
            <a:ext cx="3074988" cy="1298575"/>
            <a:chOff x="1631" y="2754"/>
            <a:chExt cx="1937" cy="818"/>
          </a:xfrm>
        </p:grpSpPr>
        <p:grpSp>
          <p:nvGrpSpPr>
            <p:cNvPr id="206853" name="Group 4"/>
            <p:cNvGrpSpPr>
              <a:grpSpLocks/>
            </p:cNvGrpSpPr>
            <p:nvPr/>
          </p:nvGrpSpPr>
          <p:grpSpPr bwMode="auto">
            <a:xfrm>
              <a:off x="1797" y="2859"/>
              <a:ext cx="1600" cy="693"/>
              <a:chOff x="1797" y="2859"/>
              <a:chExt cx="1600" cy="693"/>
            </a:xfrm>
          </p:grpSpPr>
          <p:sp>
            <p:nvSpPr>
              <p:cNvPr id="206860" name="Arc 5"/>
              <p:cNvSpPr>
                <a:spLocks/>
              </p:cNvSpPr>
              <p:nvPr/>
            </p:nvSpPr>
            <p:spPr bwMode="auto">
              <a:xfrm>
                <a:off x="2377" y="2860"/>
                <a:ext cx="140" cy="131"/>
              </a:xfrm>
              <a:custGeom>
                <a:avLst/>
                <a:gdLst>
                  <a:gd name="T0" fmla="*/ 0 w 21753"/>
                  <a:gd name="T1" fmla="*/ 0 h 21600"/>
                  <a:gd name="T2" fmla="*/ 0 w 21753"/>
                  <a:gd name="T3" fmla="*/ 0 h 21600"/>
                  <a:gd name="T4" fmla="*/ 0 w 21753"/>
                  <a:gd name="T5" fmla="*/ 0 h 21600"/>
                  <a:gd name="T6" fmla="*/ 0 60000 65536"/>
                  <a:gd name="T7" fmla="*/ 0 60000 65536"/>
                  <a:gd name="T8" fmla="*/ 0 60000 65536"/>
                  <a:gd name="T9" fmla="*/ 0 w 21753"/>
                  <a:gd name="T10" fmla="*/ 0 h 21600"/>
                  <a:gd name="T11" fmla="*/ 21753 w 21753"/>
                  <a:gd name="T12" fmla="*/ 21600 h 21600"/>
                </a:gdLst>
                <a:ahLst/>
                <a:cxnLst>
                  <a:cxn ang="T6">
                    <a:pos x="T0" y="T1"/>
                  </a:cxn>
                  <a:cxn ang="T7">
                    <a:pos x="T2" y="T3"/>
                  </a:cxn>
                  <a:cxn ang="T8">
                    <a:pos x="T4" y="T5"/>
                  </a:cxn>
                </a:cxnLst>
                <a:rect l="T9" t="T10" r="T11" b="T12"/>
                <a:pathLst>
                  <a:path w="21753" h="21600" fill="none" extrusionOk="0">
                    <a:moveTo>
                      <a:pt x="-1" y="0"/>
                    </a:moveTo>
                    <a:cubicBezTo>
                      <a:pt x="51" y="0"/>
                      <a:pt x="102" y="-1"/>
                      <a:pt x="154" y="0"/>
                    </a:cubicBezTo>
                    <a:cubicBezTo>
                      <a:pt x="12018" y="0"/>
                      <a:pt x="21662" y="9569"/>
                      <a:pt x="21753" y="21433"/>
                    </a:cubicBezTo>
                  </a:path>
                  <a:path w="21753" h="21600" stroke="0" extrusionOk="0">
                    <a:moveTo>
                      <a:pt x="-1" y="0"/>
                    </a:moveTo>
                    <a:cubicBezTo>
                      <a:pt x="51" y="0"/>
                      <a:pt x="102" y="-1"/>
                      <a:pt x="154" y="0"/>
                    </a:cubicBezTo>
                    <a:cubicBezTo>
                      <a:pt x="12018" y="0"/>
                      <a:pt x="21662" y="9569"/>
                      <a:pt x="21753" y="21433"/>
                    </a:cubicBezTo>
                    <a:lnTo>
                      <a:pt x="154" y="21600"/>
                    </a:lnTo>
                    <a:lnTo>
                      <a:pt x="-1" y="0"/>
                    </a:lnTo>
                    <a:close/>
                  </a:path>
                </a:pathLst>
              </a:custGeom>
              <a:noFill/>
              <a:ln w="25400" cap="rnd">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206861" name="Arc 6"/>
              <p:cNvSpPr>
                <a:spLocks/>
              </p:cNvSpPr>
              <p:nvPr/>
            </p:nvSpPr>
            <p:spPr bwMode="auto">
              <a:xfrm rot="10800000">
                <a:off x="2378" y="2990"/>
                <a:ext cx="139" cy="130"/>
              </a:xfrm>
              <a:custGeom>
                <a:avLst/>
                <a:gdLst>
                  <a:gd name="T0" fmla="*/ 0 w 21600"/>
                  <a:gd name="T1" fmla="*/ 0 h 21599"/>
                  <a:gd name="T2" fmla="*/ 0 w 21600"/>
                  <a:gd name="T3" fmla="*/ 0 h 21599"/>
                  <a:gd name="T4" fmla="*/ 0 w 21600"/>
                  <a:gd name="T5" fmla="*/ 0 h 21599"/>
                  <a:gd name="T6" fmla="*/ 0 60000 65536"/>
                  <a:gd name="T7" fmla="*/ 0 60000 65536"/>
                  <a:gd name="T8" fmla="*/ 0 60000 65536"/>
                  <a:gd name="T9" fmla="*/ 0 w 21600"/>
                  <a:gd name="T10" fmla="*/ 0 h 21599"/>
                  <a:gd name="T11" fmla="*/ 21600 w 21600"/>
                  <a:gd name="T12" fmla="*/ 21599 h 21599"/>
                </a:gdLst>
                <a:ahLst/>
                <a:cxnLst>
                  <a:cxn ang="T6">
                    <a:pos x="T0" y="T1"/>
                  </a:cxn>
                  <a:cxn ang="T7">
                    <a:pos x="T2" y="T3"/>
                  </a:cxn>
                  <a:cxn ang="T8">
                    <a:pos x="T4" y="T5"/>
                  </a:cxn>
                </a:cxnLst>
                <a:rect l="T9" t="T10" r="T11" b="T12"/>
                <a:pathLst>
                  <a:path w="21600" h="21599" fill="none" extrusionOk="0">
                    <a:moveTo>
                      <a:pt x="0" y="21599"/>
                    </a:moveTo>
                    <a:cubicBezTo>
                      <a:pt x="0" y="9730"/>
                      <a:pt x="9576" y="84"/>
                      <a:pt x="21444" y="-1"/>
                    </a:cubicBezTo>
                  </a:path>
                  <a:path w="21600" h="21599" stroke="0" extrusionOk="0">
                    <a:moveTo>
                      <a:pt x="0" y="21599"/>
                    </a:moveTo>
                    <a:cubicBezTo>
                      <a:pt x="0" y="9730"/>
                      <a:pt x="9576" y="84"/>
                      <a:pt x="21444" y="-1"/>
                    </a:cubicBezTo>
                    <a:lnTo>
                      <a:pt x="21600" y="21599"/>
                    </a:lnTo>
                    <a:lnTo>
                      <a:pt x="0" y="21599"/>
                    </a:lnTo>
                    <a:close/>
                  </a:path>
                </a:pathLst>
              </a:custGeom>
              <a:noFill/>
              <a:ln w="25400" cap="rnd">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206862" name="Line 7"/>
              <p:cNvSpPr>
                <a:spLocks noChangeShapeType="1"/>
              </p:cNvSpPr>
              <p:nvPr/>
            </p:nvSpPr>
            <p:spPr bwMode="auto">
              <a:xfrm flipH="1">
                <a:off x="2181" y="2859"/>
                <a:ext cx="196"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06863" name="Line 8"/>
              <p:cNvSpPr>
                <a:spLocks noChangeShapeType="1"/>
              </p:cNvSpPr>
              <p:nvPr/>
            </p:nvSpPr>
            <p:spPr bwMode="auto">
              <a:xfrm>
                <a:off x="2181" y="2859"/>
                <a:ext cx="0" cy="261"/>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06864" name="Line 9"/>
              <p:cNvSpPr>
                <a:spLocks noChangeShapeType="1"/>
              </p:cNvSpPr>
              <p:nvPr/>
            </p:nvSpPr>
            <p:spPr bwMode="auto">
              <a:xfrm flipH="1">
                <a:off x="2181" y="3120"/>
                <a:ext cx="196"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06865" name="Line 10"/>
              <p:cNvSpPr>
                <a:spLocks noChangeShapeType="1"/>
              </p:cNvSpPr>
              <p:nvPr/>
            </p:nvSpPr>
            <p:spPr bwMode="auto">
              <a:xfrm flipH="1">
                <a:off x="1797" y="2907"/>
                <a:ext cx="358"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06866" name="Line 11"/>
              <p:cNvSpPr>
                <a:spLocks noChangeShapeType="1"/>
              </p:cNvSpPr>
              <p:nvPr/>
            </p:nvSpPr>
            <p:spPr bwMode="auto">
              <a:xfrm flipH="1" flipV="1">
                <a:off x="1797" y="3051"/>
                <a:ext cx="358" cy="4"/>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06867" name="Line 12"/>
              <p:cNvSpPr>
                <a:spLocks noChangeShapeType="1"/>
              </p:cNvSpPr>
              <p:nvPr/>
            </p:nvSpPr>
            <p:spPr bwMode="auto">
              <a:xfrm>
                <a:off x="2517" y="3003"/>
                <a:ext cx="20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06868" name="Arc 13"/>
              <p:cNvSpPr>
                <a:spLocks/>
              </p:cNvSpPr>
              <p:nvPr/>
            </p:nvSpPr>
            <p:spPr bwMode="auto">
              <a:xfrm>
                <a:off x="2377" y="3292"/>
                <a:ext cx="140" cy="131"/>
              </a:xfrm>
              <a:custGeom>
                <a:avLst/>
                <a:gdLst>
                  <a:gd name="T0" fmla="*/ 0 w 21753"/>
                  <a:gd name="T1" fmla="*/ 0 h 21600"/>
                  <a:gd name="T2" fmla="*/ 0 w 21753"/>
                  <a:gd name="T3" fmla="*/ 0 h 21600"/>
                  <a:gd name="T4" fmla="*/ 0 w 21753"/>
                  <a:gd name="T5" fmla="*/ 0 h 21600"/>
                  <a:gd name="T6" fmla="*/ 0 60000 65536"/>
                  <a:gd name="T7" fmla="*/ 0 60000 65536"/>
                  <a:gd name="T8" fmla="*/ 0 60000 65536"/>
                  <a:gd name="T9" fmla="*/ 0 w 21753"/>
                  <a:gd name="T10" fmla="*/ 0 h 21600"/>
                  <a:gd name="T11" fmla="*/ 21753 w 21753"/>
                  <a:gd name="T12" fmla="*/ 21600 h 21600"/>
                </a:gdLst>
                <a:ahLst/>
                <a:cxnLst>
                  <a:cxn ang="T6">
                    <a:pos x="T0" y="T1"/>
                  </a:cxn>
                  <a:cxn ang="T7">
                    <a:pos x="T2" y="T3"/>
                  </a:cxn>
                  <a:cxn ang="T8">
                    <a:pos x="T4" y="T5"/>
                  </a:cxn>
                </a:cxnLst>
                <a:rect l="T9" t="T10" r="T11" b="T12"/>
                <a:pathLst>
                  <a:path w="21753" h="21600" fill="none" extrusionOk="0">
                    <a:moveTo>
                      <a:pt x="-1" y="0"/>
                    </a:moveTo>
                    <a:cubicBezTo>
                      <a:pt x="51" y="0"/>
                      <a:pt x="102" y="-1"/>
                      <a:pt x="154" y="0"/>
                    </a:cubicBezTo>
                    <a:cubicBezTo>
                      <a:pt x="12018" y="0"/>
                      <a:pt x="21662" y="9569"/>
                      <a:pt x="21753" y="21433"/>
                    </a:cubicBezTo>
                  </a:path>
                  <a:path w="21753" h="21600" stroke="0" extrusionOk="0">
                    <a:moveTo>
                      <a:pt x="-1" y="0"/>
                    </a:moveTo>
                    <a:cubicBezTo>
                      <a:pt x="51" y="0"/>
                      <a:pt x="102" y="-1"/>
                      <a:pt x="154" y="0"/>
                    </a:cubicBezTo>
                    <a:cubicBezTo>
                      <a:pt x="12018" y="0"/>
                      <a:pt x="21662" y="9569"/>
                      <a:pt x="21753" y="21433"/>
                    </a:cubicBezTo>
                    <a:lnTo>
                      <a:pt x="154" y="21600"/>
                    </a:lnTo>
                    <a:lnTo>
                      <a:pt x="-1" y="0"/>
                    </a:lnTo>
                    <a:close/>
                  </a:path>
                </a:pathLst>
              </a:custGeom>
              <a:noFill/>
              <a:ln w="25400" cap="rnd">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206869" name="Arc 14"/>
              <p:cNvSpPr>
                <a:spLocks/>
              </p:cNvSpPr>
              <p:nvPr/>
            </p:nvSpPr>
            <p:spPr bwMode="auto">
              <a:xfrm rot="10800000">
                <a:off x="2378" y="3422"/>
                <a:ext cx="139" cy="130"/>
              </a:xfrm>
              <a:custGeom>
                <a:avLst/>
                <a:gdLst>
                  <a:gd name="T0" fmla="*/ 0 w 21600"/>
                  <a:gd name="T1" fmla="*/ 0 h 21599"/>
                  <a:gd name="T2" fmla="*/ 0 w 21600"/>
                  <a:gd name="T3" fmla="*/ 0 h 21599"/>
                  <a:gd name="T4" fmla="*/ 0 w 21600"/>
                  <a:gd name="T5" fmla="*/ 0 h 21599"/>
                  <a:gd name="T6" fmla="*/ 0 60000 65536"/>
                  <a:gd name="T7" fmla="*/ 0 60000 65536"/>
                  <a:gd name="T8" fmla="*/ 0 60000 65536"/>
                  <a:gd name="T9" fmla="*/ 0 w 21600"/>
                  <a:gd name="T10" fmla="*/ 0 h 21599"/>
                  <a:gd name="T11" fmla="*/ 21600 w 21600"/>
                  <a:gd name="T12" fmla="*/ 21599 h 21599"/>
                </a:gdLst>
                <a:ahLst/>
                <a:cxnLst>
                  <a:cxn ang="T6">
                    <a:pos x="T0" y="T1"/>
                  </a:cxn>
                  <a:cxn ang="T7">
                    <a:pos x="T2" y="T3"/>
                  </a:cxn>
                  <a:cxn ang="T8">
                    <a:pos x="T4" y="T5"/>
                  </a:cxn>
                </a:cxnLst>
                <a:rect l="T9" t="T10" r="T11" b="T12"/>
                <a:pathLst>
                  <a:path w="21600" h="21599" fill="none" extrusionOk="0">
                    <a:moveTo>
                      <a:pt x="0" y="21599"/>
                    </a:moveTo>
                    <a:cubicBezTo>
                      <a:pt x="0" y="9730"/>
                      <a:pt x="9576" y="84"/>
                      <a:pt x="21444" y="-1"/>
                    </a:cubicBezTo>
                  </a:path>
                  <a:path w="21600" h="21599" stroke="0" extrusionOk="0">
                    <a:moveTo>
                      <a:pt x="0" y="21599"/>
                    </a:moveTo>
                    <a:cubicBezTo>
                      <a:pt x="0" y="9730"/>
                      <a:pt x="9576" y="84"/>
                      <a:pt x="21444" y="-1"/>
                    </a:cubicBezTo>
                    <a:lnTo>
                      <a:pt x="21600" y="21599"/>
                    </a:lnTo>
                    <a:lnTo>
                      <a:pt x="0" y="21599"/>
                    </a:lnTo>
                    <a:close/>
                  </a:path>
                </a:pathLst>
              </a:custGeom>
              <a:noFill/>
              <a:ln w="25400" cap="rnd">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206870" name="Line 15"/>
              <p:cNvSpPr>
                <a:spLocks noChangeShapeType="1"/>
              </p:cNvSpPr>
              <p:nvPr/>
            </p:nvSpPr>
            <p:spPr bwMode="auto">
              <a:xfrm flipH="1">
                <a:off x="2181" y="3291"/>
                <a:ext cx="196"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06871" name="Line 16"/>
              <p:cNvSpPr>
                <a:spLocks noChangeShapeType="1"/>
              </p:cNvSpPr>
              <p:nvPr/>
            </p:nvSpPr>
            <p:spPr bwMode="auto">
              <a:xfrm>
                <a:off x="2181" y="3291"/>
                <a:ext cx="0" cy="261"/>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06872" name="Line 17"/>
              <p:cNvSpPr>
                <a:spLocks noChangeShapeType="1"/>
              </p:cNvSpPr>
              <p:nvPr/>
            </p:nvSpPr>
            <p:spPr bwMode="auto">
              <a:xfrm flipH="1">
                <a:off x="2181" y="3552"/>
                <a:ext cx="196"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06873" name="Line 18"/>
              <p:cNvSpPr>
                <a:spLocks noChangeShapeType="1"/>
              </p:cNvSpPr>
              <p:nvPr/>
            </p:nvSpPr>
            <p:spPr bwMode="auto">
              <a:xfrm flipH="1" flipV="1">
                <a:off x="1989" y="3339"/>
                <a:ext cx="192"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06874" name="Line 19"/>
              <p:cNvSpPr>
                <a:spLocks noChangeShapeType="1"/>
              </p:cNvSpPr>
              <p:nvPr/>
            </p:nvSpPr>
            <p:spPr bwMode="auto">
              <a:xfrm flipH="1">
                <a:off x="1824" y="3483"/>
                <a:ext cx="336"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06875" name="Line 20"/>
              <p:cNvSpPr>
                <a:spLocks noChangeShapeType="1"/>
              </p:cNvSpPr>
              <p:nvPr/>
            </p:nvSpPr>
            <p:spPr bwMode="auto">
              <a:xfrm>
                <a:off x="2517" y="3435"/>
                <a:ext cx="20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grpSp>
            <p:nvGrpSpPr>
              <p:cNvPr id="206876" name="Group 21"/>
              <p:cNvGrpSpPr>
                <a:grpSpLocks/>
              </p:cNvGrpSpPr>
              <p:nvPr/>
            </p:nvGrpSpPr>
            <p:grpSpPr bwMode="auto">
              <a:xfrm>
                <a:off x="2709" y="3099"/>
                <a:ext cx="688" cy="261"/>
                <a:chOff x="937" y="3326"/>
                <a:chExt cx="688" cy="261"/>
              </a:xfrm>
            </p:grpSpPr>
            <p:sp>
              <p:nvSpPr>
                <p:cNvPr id="206879" name="Arc 22"/>
                <p:cNvSpPr>
                  <a:spLocks/>
                </p:cNvSpPr>
                <p:nvPr/>
              </p:nvSpPr>
              <p:spPr bwMode="auto">
                <a:xfrm>
                  <a:off x="1100" y="3326"/>
                  <a:ext cx="283" cy="130"/>
                </a:xfrm>
                <a:custGeom>
                  <a:avLst/>
                  <a:gdLst>
                    <a:gd name="T0" fmla="*/ 0 w 21676"/>
                    <a:gd name="T1" fmla="*/ 0 h 21600"/>
                    <a:gd name="T2" fmla="*/ 0 w 21676"/>
                    <a:gd name="T3" fmla="*/ 0 h 21600"/>
                    <a:gd name="T4" fmla="*/ 0 w 21676"/>
                    <a:gd name="T5" fmla="*/ 0 h 21600"/>
                    <a:gd name="T6" fmla="*/ 0 60000 65536"/>
                    <a:gd name="T7" fmla="*/ 0 60000 65536"/>
                    <a:gd name="T8" fmla="*/ 0 60000 65536"/>
                    <a:gd name="T9" fmla="*/ 0 w 21676"/>
                    <a:gd name="T10" fmla="*/ 0 h 21600"/>
                    <a:gd name="T11" fmla="*/ 21676 w 21676"/>
                    <a:gd name="T12" fmla="*/ 21600 h 21600"/>
                  </a:gdLst>
                  <a:ahLst/>
                  <a:cxnLst>
                    <a:cxn ang="T6">
                      <a:pos x="T0" y="T1"/>
                    </a:cxn>
                    <a:cxn ang="T7">
                      <a:pos x="T2" y="T3"/>
                    </a:cxn>
                    <a:cxn ang="T8">
                      <a:pos x="T4" y="T5"/>
                    </a:cxn>
                  </a:cxnLst>
                  <a:rect l="T9" t="T10" r="T11" b="T12"/>
                  <a:pathLst>
                    <a:path w="21676" h="21600" fill="none" extrusionOk="0">
                      <a:moveTo>
                        <a:pt x="0" y="0"/>
                      </a:moveTo>
                      <a:cubicBezTo>
                        <a:pt x="25" y="0"/>
                        <a:pt x="50" y="-1"/>
                        <a:pt x="76" y="0"/>
                      </a:cubicBezTo>
                      <a:cubicBezTo>
                        <a:pt x="12005" y="0"/>
                        <a:pt x="21676" y="9670"/>
                        <a:pt x="21676" y="21600"/>
                      </a:cubicBezTo>
                    </a:path>
                    <a:path w="21676" h="21600" stroke="0" extrusionOk="0">
                      <a:moveTo>
                        <a:pt x="0" y="0"/>
                      </a:moveTo>
                      <a:cubicBezTo>
                        <a:pt x="25" y="0"/>
                        <a:pt x="50" y="-1"/>
                        <a:pt x="76" y="0"/>
                      </a:cubicBezTo>
                      <a:cubicBezTo>
                        <a:pt x="12005" y="0"/>
                        <a:pt x="21676" y="9670"/>
                        <a:pt x="21676" y="21600"/>
                      </a:cubicBezTo>
                      <a:lnTo>
                        <a:pt x="76" y="21600"/>
                      </a:lnTo>
                      <a:lnTo>
                        <a:pt x="0" y="0"/>
                      </a:lnTo>
                      <a:close/>
                    </a:path>
                  </a:pathLst>
                </a:custGeom>
                <a:noFill/>
                <a:ln w="25400" cap="rnd">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206880" name="Arc 23"/>
                <p:cNvSpPr>
                  <a:spLocks/>
                </p:cNvSpPr>
                <p:nvPr/>
              </p:nvSpPr>
              <p:spPr bwMode="auto">
                <a:xfrm rot="10800000">
                  <a:off x="1100" y="3457"/>
                  <a:ext cx="283" cy="13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0" y="21600"/>
                      </a:moveTo>
                      <a:cubicBezTo>
                        <a:pt x="0" y="9700"/>
                        <a:pt x="9624" y="42"/>
                        <a:pt x="21524" y="0"/>
                      </a:cubicBezTo>
                    </a:path>
                    <a:path w="21600" h="21600" stroke="0" extrusionOk="0">
                      <a:moveTo>
                        <a:pt x="0" y="21600"/>
                      </a:moveTo>
                      <a:cubicBezTo>
                        <a:pt x="0" y="9700"/>
                        <a:pt x="9624" y="42"/>
                        <a:pt x="21524" y="0"/>
                      </a:cubicBezTo>
                      <a:lnTo>
                        <a:pt x="21600" y="21600"/>
                      </a:lnTo>
                      <a:lnTo>
                        <a:pt x="0" y="21600"/>
                      </a:lnTo>
                      <a:close/>
                    </a:path>
                  </a:pathLst>
                </a:custGeom>
                <a:noFill/>
                <a:ln w="25400" cap="rnd">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206881" name="Arc 24"/>
                <p:cNvSpPr>
                  <a:spLocks/>
                </p:cNvSpPr>
                <p:nvPr/>
              </p:nvSpPr>
              <p:spPr bwMode="auto">
                <a:xfrm>
                  <a:off x="1071" y="3326"/>
                  <a:ext cx="87" cy="130"/>
                </a:xfrm>
                <a:custGeom>
                  <a:avLst/>
                  <a:gdLst>
                    <a:gd name="T0" fmla="*/ 0 w 21853"/>
                    <a:gd name="T1" fmla="*/ 0 h 21600"/>
                    <a:gd name="T2" fmla="*/ 0 w 21853"/>
                    <a:gd name="T3" fmla="*/ 0 h 21600"/>
                    <a:gd name="T4" fmla="*/ 0 w 21853"/>
                    <a:gd name="T5" fmla="*/ 0 h 21600"/>
                    <a:gd name="T6" fmla="*/ 0 60000 65536"/>
                    <a:gd name="T7" fmla="*/ 0 60000 65536"/>
                    <a:gd name="T8" fmla="*/ 0 60000 65536"/>
                    <a:gd name="T9" fmla="*/ 0 w 21853"/>
                    <a:gd name="T10" fmla="*/ 0 h 21600"/>
                    <a:gd name="T11" fmla="*/ 21853 w 21853"/>
                    <a:gd name="T12" fmla="*/ 21600 h 21600"/>
                  </a:gdLst>
                  <a:ahLst/>
                  <a:cxnLst>
                    <a:cxn ang="T6">
                      <a:pos x="T0" y="T1"/>
                    </a:cxn>
                    <a:cxn ang="T7">
                      <a:pos x="T2" y="T3"/>
                    </a:cxn>
                    <a:cxn ang="T8">
                      <a:pos x="T4" y="T5"/>
                    </a:cxn>
                  </a:cxnLst>
                  <a:rect l="T9" t="T10" r="T11" b="T12"/>
                  <a:pathLst>
                    <a:path w="21853" h="21600" fill="none" extrusionOk="0">
                      <a:moveTo>
                        <a:pt x="0" y="1"/>
                      </a:moveTo>
                      <a:cubicBezTo>
                        <a:pt x="84" y="0"/>
                        <a:pt x="168" y="-1"/>
                        <a:pt x="253" y="0"/>
                      </a:cubicBezTo>
                      <a:cubicBezTo>
                        <a:pt x="12182" y="0"/>
                        <a:pt x="21853" y="9670"/>
                        <a:pt x="21853" y="21600"/>
                      </a:cubicBezTo>
                    </a:path>
                    <a:path w="21853" h="21600" stroke="0" extrusionOk="0">
                      <a:moveTo>
                        <a:pt x="0" y="1"/>
                      </a:moveTo>
                      <a:cubicBezTo>
                        <a:pt x="84" y="0"/>
                        <a:pt x="168" y="-1"/>
                        <a:pt x="253" y="0"/>
                      </a:cubicBezTo>
                      <a:cubicBezTo>
                        <a:pt x="12182" y="0"/>
                        <a:pt x="21853" y="9670"/>
                        <a:pt x="21853" y="21600"/>
                      </a:cubicBezTo>
                      <a:lnTo>
                        <a:pt x="253" y="21600"/>
                      </a:lnTo>
                      <a:lnTo>
                        <a:pt x="0" y="1"/>
                      </a:lnTo>
                      <a:close/>
                    </a:path>
                  </a:pathLst>
                </a:custGeom>
                <a:noFill/>
                <a:ln w="25400" cap="rnd">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206882" name="Arc 25"/>
                <p:cNvSpPr>
                  <a:spLocks/>
                </p:cNvSpPr>
                <p:nvPr/>
              </p:nvSpPr>
              <p:spPr bwMode="auto">
                <a:xfrm rot="10800000">
                  <a:off x="1072" y="3457"/>
                  <a:ext cx="86" cy="130"/>
                </a:xfrm>
                <a:custGeom>
                  <a:avLst/>
                  <a:gdLst>
                    <a:gd name="T0" fmla="*/ 0 w 21600"/>
                    <a:gd name="T1" fmla="*/ 0 h 21599"/>
                    <a:gd name="T2" fmla="*/ 0 w 21600"/>
                    <a:gd name="T3" fmla="*/ 0 h 21599"/>
                    <a:gd name="T4" fmla="*/ 0 w 21600"/>
                    <a:gd name="T5" fmla="*/ 0 h 21599"/>
                    <a:gd name="T6" fmla="*/ 0 60000 65536"/>
                    <a:gd name="T7" fmla="*/ 0 60000 65536"/>
                    <a:gd name="T8" fmla="*/ 0 60000 65536"/>
                    <a:gd name="T9" fmla="*/ 0 w 21600"/>
                    <a:gd name="T10" fmla="*/ 0 h 21599"/>
                    <a:gd name="T11" fmla="*/ 21600 w 21600"/>
                    <a:gd name="T12" fmla="*/ 21599 h 21599"/>
                  </a:gdLst>
                  <a:ahLst/>
                  <a:cxnLst>
                    <a:cxn ang="T6">
                      <a:pos x="T0" y="T1"/>
                    </a:cxn>
                    <a:cxn ang="T7">
                      <a:pos x="T2" y="T3"/>
                    </a:cxn>
                    <a:cxn ang="T8">
                      <a:pos x="T4" y="T5"/>
                    </a:cxn>
                  </a:cxnLst>
                  <a:rect l="T9" t="T10" r="T11" b="T12"/>
                  <a:pathLst>
                    <a:path w="21600" h="21599" fill="none" extrusionOk="0">
                      <a:moveTo>
                        <a:pt x="0" y="21599"/>
                      </a:moveTo>
                      <a:cubicBezTo>
                        <a:pt x="0" y="9768"/>
                        <a:pt x="9517" y="139"/>
                        <a:pt x="21347" y="0"/>
                      </a:cubicBezTo>
                    </a:path>
                    <a:path w="21600" h="21599" stroke="0" extrusionOk="0">
                      <a:moveTo>
                        <a:pt x="0" y="21599"/>
                      </a:moveTo>
                      <a:cubicBezTo>
                        <a:pt x="0" y="9768"/>
                        <a:pt x="9517" y="139"/>
                        <a:pt x="21347" y="0"/>
                      </a:cubicBezTo>
                      <a:lnTo>
                        <a:pt x="21600" y="21599"/>
                      </a:lnTo>
                      <a:lnTo>
                        <a:pt x="0" y="21599"/>
                      </a:lnTo>
                      <a:close/>
                    </a:path>
                  </a:pathLst>
                </a:custGeom>
                <a:noFill/>
                <a:ln w="25400" cap="rnd">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206883" name="Line 26"/>
                <p:cNvSpPr>
                  <a:spLocks noChangeShapeType="1"/>
                </p:cNvSpPr>
                <p:nvPr/>
              </p:nvSpPr>
              <p:spPr bwMode="auto">
                <a:xfrm>
                  <a:off x="1392" y="3456"/>
                  <a:ext cx="233"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06884" name="Line 27"/>
                <p:cNvSpPr>
                  <a:spLocks noChangeShapeType="1"/>
                </p:cNvSpPr>
                <p:nvPr/>
              </p:nvSpPr>
              <p:spPr bwMode="auto">
                <a:xfrm flipH="1">
                  <a:off x="937" y="3390"/>
                  <a:ext cx="202"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06885" name="Line 28"/>
                <p:cNvSpPr>
                  <a:spLocks noChangeShapeType="1"/>
                </p:cNvSpPr>
                <p:nvPr/>
              </p:nvSpPr>
              <p:spPr bwMode="auto">
                <a:xfrm flipH="1">
                  <a:off x="937" y="3521"/>
                  <a:ext cx="202"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grpSp>
          <p:sp>
            <p:nvSpPr>
              <p:cNvPr id="206877" name="Line 29"/>
              <p:cNvSpPr>
                <a:spLocks noChangeShapeType="1"/>
              </p:cNvSpPr>
              <p:nvPr/>
            </p:nvSpPr>
            <p:spPr bwMode="auto">
              <a:xfrm>
                <a:off x="2709" y="3003"/>
                <a:ext cx="0" cy="19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06878" name="Line 30"/>
              <p:cNvSpPr>
                <a:spLocks noChangeShapeType="1"/>
              </p:cNvSpPr>
              <p:nvPr/>
            </p:nvSpPr>
            <p:spPr bwMode="auto">
              <a:xfrm flipV="1">
                <a:off x="2709" y="3291"/>
                <a:ext cx="0" cy="14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grpSp>
        <p:sp>
          <p:nvSpPr>
            <p:cNvPr id="206854" name="Line 31"/>
            <p:cNvSpPr>
              <a:spLocks noChangeShapeType="1"/>
            </p:cNvSpPr>
            <p:nvPr/>
          </p:nvSpPr>
          <p:spPr bwMode="auto">
            <a:xfrm flipV="1">
              <a:off x="1995" y="3054"/>
              <a:ext cx="0" cy="2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grpSp>
          <p:nvGrpSpPr>
            <p:cNvPr id="206855" name="Group 32"/>
            <p:cNvGrpSpPr>
              <a:grpSpLocks/>
            </p:cNvGrpSpPr>
            <p:nvPr/>
          </p:nvGrpSpPr>
          <p:grpSpPr bwMode="auto">
            <a:xfrm>
              <a:off x="1631" y="2754"/>
              <a:ext cx="1937" cy="818"/>
              <a:chOff x="1631" y="2754"/>
              <a:chExt cx="1937" cy="818"/>
            </a:xfrm>
          </p:grpSpPr>
          <p:sp>
            <p:nvSpPr>
              <p:cNvPr id="206856" name="Text Box 33"/>
              <p:cNvSpPr txBox="1">
                <a:spLocks noChangeArrowheads="1"/>
              </p:cNvSpPr>
              <p:nvPr/>
            </p:nvSpPr>
            <p:spPr bwMode="auto">
              <a:xfrm>
                <a:off x="1631" y="2754"/>
                <a:ext cx="208"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en-US" altLang="el-GR" sz="1600"/>
                  <a:t>A</a:t>
                </a:r>
              </a:p>
            </p:txBody>
          </p:sp>
          <p:sp>
            <p:nvSpPr>
              <p:cNvPr id="206857" name="Text Box 34"/>
              <p:cNvSpPr txBox="1">
                <a:spLocks noChangeArrowheads="1"/>
              </p:cNvSpPr>
              <p:nvPr/>
            </p:nvSpPr>
            <p:spPr bwMode="auto">
              <a:xfrm>
                <a:off x="1633" y="2955"/>
                <a:ext cx="201"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en-US" altLang="el-GR" sz="1600"/>
                  <a:t>B</a:t>
                </a:r>
              </a:p>
            </p:txBody>
          </p:sp>
          <p:sp>
            <p:nvSpPr>
              <p:cNvPr id="206858" name="Text Box 35"/>
              <p:cNvSpPr txBox="1">
                <a:spLocks noChangeArrowheads="1"/>
              </p:cNvSpPr>
              <p:nvPr/>
            </p:nvSpPr>
            <p:spPr bwMode="auto">
              <a:xfrm>
                <a:off x="3360" y="3120"/>
                <a:ext cx="208"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en-US" altLang="el-GR" sz="1600"/>
                  <a:t>Y</a:t>
                </a:r>
              </a:p>
            </p:txBody>
          </p:sp>
          <p:sp>
            <p:nvSpPr>
              <p:cNvPr id="206859" name="Text Box 36"/>
              <p:cNvSpPr txBox="1">
                <a:spLocks noChangeArrowheads="1"/>
              </p:cNvSpPr>
              <p:nvPr/>
            </p:nvSpPr>
            <p:spPr bwMode="auto">
              <a:xfrm>
                <a:off x="1653" y="3360"/>
                <a:ext cx="201"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en-US" altLang="el-GR" sz="1600"/>
                  <a:t>C</a:t>
                </a:r>
              </a:p>
            </p:txBody>
          </p:sp>
        </p:grpSp>
      </p:grpSp>
      <p:sp>
        <p:nvSpPr>
          <p:cNvPr id="206852" name="Rectangle 37"/>
          <p:cNvSpPr>
            <a:spLocks noChangeArrowheads="1"/>
          </p:cNvSpPr>
          <p:nvPr/>
        </p:nvSpPr>
        <p:spPr bwMode="auto">
          <a:xfrm>
            <a:off x="1044575" y="476250"/>
            <a:ext cx="669607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0"/>
              </a:spcBef>
              <a:buFontTx/>
              <a:buNone/>
            </a:pPr>
            <a:r>
              <a:rPr lang="el-GR" altLang="el-GR" sz="2800" b="1">
                <a:solidFill>
                  <a:schemeClr val="tx2"/>
                </a:solidFill>
              </a:rPr>
              <a:t>Συνδυάζοντας Λογικές Πύλες</a:t>
            </a:r>
          </a:p>
        </p:txBody>
      </p:sp>
    </p:spTree>
    <p:extLst>
      <p:ext uri="{BB962C8B-B14F-4D97-AF65-F5344CB8AC3E}">
        <p14:creationId xmlns:p14="http://schemas.microsoft.com/office/powerpoint/2010/main" val="290415604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noChangeArrowheads="1"/>
          </p:cNvSpPr>
          <p:nvPr>
            <p:ph type="title"/>
          </p:nvPr>
        </p:nvSpPr>
        <p:spPr>
          <a:xfrm>
            <a:off x="468313" y="219075"/>
            <a:ext cx="7945437" cy="762000"/>
          </a:xfrm>
        </p:spPr>
        <p:txBody>
          <a:bodyPr/>
          <a:lstStyle/>
          <a:p>
            <a:pPr eaLnBrk="1" hangingPunct="1"/>
            <a:r>
              <a:rPr lang="el-GR" altLang="el-GR" sz="2800" b="1" smtClean="0"/>
              <a:t>Σύνοψη: Λογικά κυκλώματα - Πύλες</a:t>
            </a:r>
          </a:p>
        </p:txBody>
      </p:sp>
      <p:sp>
        <p:nvSpPr>
          <p:cNvPr id="207875" name="Rectangle 3"/>
          <p:cNvSpPr>
            <a:spLocks noGrp="1" noChangeArrowheads="1"/>
          </p:cNvSpPr>
          <p:nvPr>
            <p:ph type="body" idx="1"/>
          </p:nvPr>
        </p:nvSpPr>
        <p:spPr>
          <a:xfrm>
            <a:off x="971550" y="1052513"/>
            <a:ext cx="6913563" cy="5029200"/>
          </a:xfrm>
        </p:spPr>
        <p:txBody>
          <a:bodyPr/>
          <a:lstStyle/>
          <a:p>
            <a:pPr eaLnBrk="1" hangingPunct="1">
              <a:spcBef>
                <a:spcPct val="0"/>
              </a:spcBef>
            </a:pPr>
            <a:r>
              <a:rPr lang="en-US" altLang="el-GR" sz="2000" smtClean="0"/>
              <a:t>AND</a:t>
            </a:r>
            <a:r>
              <a:rPr lang="el-GR" altLang="el-GR" sz="2000" smtClean="0"/>
              <a:t>: </a:t>
            </a:r>
            <a:r>
              <a:rPr lang="en-US" altLang="el-GR" sz="2000" smtClean="0"/>
              <a:t>F = A </a:t>
            </a:r>
            <a:r>
              <a:rPr lang="en-US" altLang="el-GR" sz="3600" baseline="14000" smtClean="0"/>
              <a:t>.</a:t>
            </a:r>
            <a:r>
              <a:rPr lang="en-US" altLang="el-GR" sz="2000" smtClean="0"/>
              <a:t> B</a:t>
            </a:r>
            <a:endParaRPr lang="el-GR" altLang="el-GR" sz="2000" smtClean="0"/>
          </a:p>
          <a:p>
            <a:pPr eaLnBrk="1" hangingPunct="1">
              <a:spcBef>
                <a:spcPct val="0"/>
              </a:spcBef>
              <a:buFont typeface="Wingdings" panose="05000000000000000000" pitchFamily="2" charset="2"/>
              <a:buNone/>
            </a:pPr>
            <a:endParaRPr lang="en-US" altLang="el-GR" sz="800" smtClean="0"/>
          </a:p>
          <a:p>
            <a:pPr eaLnBrk="1" hangingPunct="1">
              <a:spcBef>
                <a:spcPct val="0"/>
              </a:spcBef>
              <a:buFont typeface="Wingdings" panose="05000000000000000000" pitchFamily="2" charset="2"/>
              <a:buNone/>
            </a:pPr>
            <a:r>
              <a:rPr lang="el-GR" altLang="el-GR" sz="1800" smtClean="0"/>
              <a:t>Η έξοδος </a:t>
            </a:r>
            <a:r>
              <a:rPr lang="en-US" altLang="el-GR" sz="1800" smtClean="0"/>
              <a:t>F </a:t>
            </a:r>
            <a:r>
              <a:rPr lang="el-GR" altLang="el-GR" sz="1800" smtClean="0"/>
              <a:t>είναι 1 όταν </a:t>
            </a:r>
            <a:r>
              <a:rPr lang="el-GR" altLang="el-GR" sz="1800" b="1" smtClean="0"/>
              <a:t>όλες</a:t>
            </a:r>
            <a:r>
              <a:rPr lang="el-GR" altLang="el-GR" sz="1800" smtClean="0"/>
              <a:t> οι είσοδοι </a:t>
            </a:r>
            <a:r>
              <a:rPr lang="en-US" altLang="el-GR" sz="1800" smtClean="0"/>
              <a:t>(A, B) </a:t>
            </a:r>
            <a:r>
              <a:rPr lang="el-GR" altLang="el-GR" sz="1800" smtClean="0"/>
              <a:t>είναι 1</a:t>
            </a:r>
            <a:endParaRPr lang="en-US" altLang="el-GR" sz="1800" smtClean="0"/>
          </a:p>
          <a:p>
            <a:pPr eaLnBrk="1" hangingPunct="1">
              <a:spcBef>
                <a:spcPct val="0"/>
              </a:spcBef>
              <a:buFont typeface="Wingdings" panose="05000000000000000000" pitchFamily="2" charset="2"/>
              <a:buNone/>
            </a:pPr>
            <a:endParaRPr lang="en-US" altLang="el-GR" sz="1600" smtClean="0"/>
          </a:p>
          <a:p>
            <a:pPr eaLnBrk="1" hangingPunct="1">
              <a:spcBef>
                <a:spcPct val="0"/>
              </a:spcBef>
            </a:pPr>
            <a:r>
              <a:rPr lang="en-US" altLang="el-GR" sz="2000" smtClean="0"/>
              <a:t>OR</a:t>
            </a:r>
            <a:r>
              <a:rPr lang="el-GR" altLang="el-GR" sz="2000" smtClean="0"/>
              <a:t>: </a:t>
            </a:r>
            <a:r>
              <a:rPr lang="en-US" altLang="el-GR" sz="2000" smtClean="0"/>
              <a:t>F = A </a:t>
            </a:r>
            <a:r>
              <a:rPr lang="en-US" altLang="el-GR" sz="2000" b="1" baseline="14000" smtClean="0"/>
              <a:t>+</a:t>
            </a:r>
            <a:r>
              <a:rPr lang="en-US" altLang="el-GR" sz="2000" smtClean="0"/>
              <a:t> B</a:t>
            </a:r>
            <a:endParaRPr lang="el-GR" altLang="el-GR" sz="2000" smtClean="0"/>
          </a:p>
          <a:p>
            <a:pPr eaLnBrk="1" hangingPunct="1">
              <a:spcBef>
                <a:spcPct val="0"/>
              </a:spcBef>
              <a:buFont typeface="Wingdings" panose="05000000000000000000" pitchFamily="2" charset="2"/>
              <a:buNone/>
            </a:pPr>
            <a:endParaRPr lang="en-US" altLang="el-GR" sz="800" smtClean="0"/>
          </a:p>
          <a:p>
            <a:pPr eaLnBrk="1" hangingPunct="1">
              <a:spcBef>
                <a:spcPct val="0"/>
              </a:spcBef>
              <a:buFont typeface="Wingdings" panose="05000000000000000000" pitchFamily="2" charset="2"/>
              <a:buNone/>
            </a:pPr>
            <a:r>
              <a:rPr lang="el-GR" altLang="el-GR" sz="1800" smtClean="0"/>
              <a:t>Η έξοδος </a:t>
            </a:r>
            <a:r>
              <a:rPr lang="en-US" altLang="el-GR" sz="1800" smtClean="0"/>
              <a:t>F </a:t>
            </a:r>
            <a:r>
              <a:rPr lang="el-GR" altLang="el-GR" sz="1800" smtClean="0"/>
              <a:t>είναι 1 όταν </a:t>
            </a:r>
            <a:r>
              <a:rPr lang="el-GR" altLang="el-GR" sz="1800" b="1" smtClean="0"/>
              <a:t>τουλάχιστον</a:t>
            </a:r>
            <a:r>
              <a:rPr lang="el-GR" altLang="el-GR" sz="1800" smtClean="0"/>
              <a:t> μία είσοδος είναι 1</a:t>
            </a:r>
            <a:endParaRPr lang="en-US" altLang="el-GR" sz="1800" smtClean="0"/>
          </a:p>
          <a:p>
            <a:pPr eaLnBrk="1" hangingPunct="1">
              <a:spcBef>
                <a:spcPct val="0"/>
              </a:spcBef>
              <a:buFont typeface="Wingdings" panose="05000000000000000000" pitchFamily="2" charset="2"/>
              <a:buNone/>
            </a:pPr>
            <a:endParaRPr lang="en-US" altLang="el-GR" sz="1600" smtClean="0"/>
          </a:p>
          <a:p>
            <a:pPr eaLnBrk="1" hangingPunct="1">
              <a:spcBef>
                <a:spcPct val="0"/>
              </a:spcBef>
            </a:pPr>
            <a:r>
              <a:rPr lang="en-US" altLang="el-GR" sz="2000" smtClean="0"/>
              <a:t>NOT</a:t>
            </a:r>
            <a:r>
              <a:rPr lang="el-GR" altLang="el-GR" sz="2000" smtClean="0"/>
              <a:t>: </a:t>
            </a:r>
            <a:r>
              <a:rPr lang="en-US" altLang="el-GR" sz="2000" smtClean="0"/>
              <a:t>F = A</a:t>
            </a:r>
            <a:r>
              <a:rPr lang="el-GR" altLang="el-GR" sz="2000" smtClean="0"/>
              <a:t>'</a:t>
            </a:r>
          </a:p>
          <a:p>
            <a:pPr eaLnBrk="1" hangingPunct="1">
              <a:spcBef>
                <a:spcPct val="0"/>
              </a:spcBef>
              <a:buFont typeface="Wingdings" panose="05000000000000000000" pitchFamily="2" charset="2"/>
              <a:buNone/>
            </a:pPr>
            <a:endParaRPr lang="en-US" altLang="el-GR" sz="800" smtClean="0"/>
          </a:p>
          <a:p>
            <a:pPr eaLnBrk="1" hangingPunct="1">
              <a:spcBef>
                <a:spcPct val="0"/>
              </a:spcBef>
              <a:buFont typeface="Wingdings" panose="05000000000000000000" pitchFamily="2" charset="2"/>
              <a:buNone/>
            </a:pPr>
            <a:r>
              <a:rPr lang="el-GR" altLang="el-GR" sz="1800" smtClean="0"/>
              <a:t>Η έξοδος είναι το αντίθετο της εισόδου</a:t>
            </a:r>
            <a:endParaRPr lang="en-US" altLang="el-GR" sz="1800" smtClean="0"/>
          </a:p>
          <a:p>
            <a:pPr eaLnBrk="1" hangingPunct="1">
              <a:spcBef>
                <a:spcPct val="0"/>
              </a:spcBef>
              <a:buFont typeface="Wingdings" panose="05000000000000000000" pitchFamily="2" charset="2"/>
              <a:buNone/>
            </a:pPr>
            <a:endParaRPr lang="el-GR" altLang="el-GR" sz="1600" smtClean="0"/>
          </a:p>
          <a:p>
            <a:pPr eaLnBrk="1" hangingPunct="1">
              <a:spcBef>
                <a:spcPct val="0"/>
              </a:spcBef>
            </a:pPr>
            <a:r>
              <a:rPr lang="en-US" altLang="el-GR" sz="2000" smtClean="0"/>
              <a:t>XOR</a:t>
            </a:r>
            <a:r>
              <a:rPr lang="el-GR" altLang="el-GR" sz="2000" smtClean="0"/>
              <a:t>: </a:t>
            </a:r>
            <a:r>
              <a:rPr lang="en-US" altLang="el-GR" sz="2000" smtClean="0"/>
              <a:t>F = A</a:t>
            </a:r>
            <a:r>
              <a:rPr lang="el-GR" altLang="el-GR" sz="2000" smtClean="0"/>
              <a:t>'</a:t>
            </a:r>
            <a:r>
              <a:rPr lang="en-US" altLang="el-GR" sz="2000" smtClean="0"/>
              <a:t> </a:t>
            </a:r>
            <a:r>
              <a:rPr lang="en-US" altLang="el-GR" sz="3600" baseline="14000" smtClean="0"/>
              <a:t>.</a:t>
            </a:r>
            <a:r>
              <a:rPr lang="en-US" altLang="el-GR" sz="2000" smtClean="0"/>
              <a:t> B </a:t>
            </a:r>
            <a:r>
              <a:rPr lang="en-US" altLang="el-GR" sz="2000" b="1" baseline="14000" smtClean="0"/>
              <a:t>+</a:t>
            </a:r>
            <a:r>
              <a:rPr lang="en-US" altLang="el-GR" sz="2000" smtClean="0"/>
              <a:t> A </a:t>
            </a:r>
            <a:r>
              <a:rPr lang="en-US" altLang="el-GR" sz="3600" baseline="14000" smtClean="0"/>
              <a:t>.</a:t>
            </a:r>
            <a:r>
              <a:rPr lang="en-US" altLang="el-GR" sz="2000" smtClean="0"/>
              <a:t> B</a:t>
            </a:r>
            <a:r>
              <a:rPr lang="el-GR" altLang="el-GR" sz="2000" smtClean="0"/>
              <a:t>'</a:t>
            </a:r>
          </a:p>
          <a:p>
            <a:pPr eaLnBrk="1" hangingPunct="1">
              <a:spcBef>
                <a:spcPct val="0"/>
              </a:spcBef>
              <a:buFont typeface="Wingdings" panose="05000000000000000000" pitchFamily="2" charset="2"/>
              <a:buNone/>
            </a:pPr>
            <a:endParaRPr lang="en-US" altLang="el-GR" sz="800" smtClean="0"/>
          </a:p>
          <a:p>
            <a:pPr eaLnBrk="1" hangingPunct="1">
              <a:spcBef>
                <a:spcPct val="0"/>
              </a:spcBef>
              <a:buFont typeface="Wingdings" panose="05000000000000000000" pitchFamily="2" charset="2"/>
              <a:buNone/>
            </a:pPr>
            <a:r>
              <a:rPr lang="el-GR" altLang="el-GR" sz="1800" smtClean="0"/>
              <a:t>Η έξοδος </a:t>
            </a:r>
            <a:r>
              <a:rPr lang="en-US" altLang="el-GR" sz="1800" smtClean="0"/>
              <a:t>F </a:t>
            </a:r>
            <a:r>
              <a:rPr lang="el-GR" altLang="el-GR" sz="1800" smtClean="0"/>
              <a:t>είναι 1 όταν </a:t>
            </a:r>
            <a:r>
              <a:rPr lang="el-GR" altLang="el-GR" sz="1800" b="1" smtClean="0"/>
              <a:t>μία και μόνο μία</a:t>
            </a:r>
            <a:r>
              <a:rPr lang="el-GR" altLang="el-GR" sz="1800" smtClean="0"/>
              <a:t> είσοδος είναι 1</a:t>
            </a:r>
            <a:endParaRPr lang="en-US" altLang="el-GR" sz="1800" smtClean="0"/>
          </a:p>
          <a:p>
            <a:pPr eaLnBrk="1" hangingPunct="1">
              <a:spcBef>
                <a:spcPct val="0"/>
              </a:spcBef>
              <a:buFont typeface="Wingdings" panose="05000000000000000000" pitchFamily="2" charset="2"/>
              <a:buNone/>
            </a:pPr>
            <a:endParaRPr lang="el-GR" altLang="el-GR" sz="1600" smtClean="0"/>
          </a:p>
          <a:p>
            <a:pPr eaLnBrk="1" hangingPunct="1">
              <a:spcBef>
                <a:spcPct val="0"/>
              </a:spcBef>
            </a:pPr>
            <a:r>
              <a:rPr lang="en-US" altLang="el-GR" sz="2000" smtClean="0"/>
              <a:t>NAND</a:t>
            </a:r>
            <a:r>
              <a:rPr lang="el-GR" altLang="el-GR" sz="2000" smtClean="0"/>
              <a:t>: </a:t>
            </a:r>
            <a:r>
              <a:rPr lang="en-US" altLang="el-GR" sz="2000" smtClean="0"/>
              <a:t>F = (A </a:t>
            </a:r>
            <a:r>
              <a:rPr lang="en-US" altLang="el-GR" sz="3600" baseline="14000" smtClean="0"/>
              <a:t>.</a:t>
            </a:r>
            <a:r>
              <a:rPr lang="en-US" altLang="el-GR" sz="2000" smtClean="0"/>
              <a:t> B)</a:t>
            </a:r>
            <a:r>
              <a:rPr lang="el-GR" altLang="el-GR" sz="2000" smtClean="0"/>
              <a:t>'</a:t>
            </a:r>
          </a:p>
          <a:p>
            <a:pPr eaLnBrk="1" hangingPunct="1">
              <a:spcBef>
                <a:spcPct val="0"/>
              </a:spcBef>
            </a:pPr>
            <a:r>
              <a:rPr lang="en-US" altLang="el-GR" sz="2000" smtClean="0"/>
              <a:t>NOR</a:t>
            </a:r>
            <a:r>
              <a:rPr lang="el-GR" altLang="el-GR" sz="2000" smtClean="0"/>
              <a:t>: </a:t>
            </a:r>
            <a:r>
              <a:rPr lang="en-US" altLang="el-GR" sz="2000" smtClean="0"/>
              <a:t>F = (A </a:t>
            </a:r>
            <a:r>
              <a:rPr lang="en-US" altLang="el-GR" sz="2000" b="1" baseline="14000" smtClean="0"/>
              <a:t>+</a:t>
            </a:r>
            <a:r>
              <a:rPr lang="en-US" altLang="el-GR" sz="2000" smtClean="0"/>
              <a:t> B)</a:t>
            </a:r>
            <a:r>
              <a:rPr lang="el-GR" altLang="el-GR" sz="2000" smtClean="0"/>
              <a:t>'</a:t>
            </a:r>
            <a:endParaRPr lang="en-US" altLang="el-GR" sz="2000" smtClean="0"/>
          </a:p>
          <a:p>
            <a:pPr eaLnBrk="1" hangingPunct="1">
              <a:spcBef>
                <a:spcPct val="0"/>
              </a:spcBef>
            </a:pPr>
            <a:r>
              <a:rPr lang="en-US" altLang="el-GR" sz="2000" smtClean="0"/>
              <a:t>XNOR</a:t>
            </a:r>
            <a:r>
              <a:rPr lang="el-GR" altLang="el-GR" sz="2000" smtClean="0"/>
              <a:t>: </a:t>
            </a:r>
            <a:r>
              <a:rPr lang="en-US" altLang="el-GR" sz="2000" smtClean="0"/>
              <a:t>F = A </a:t>
            </a:r>
            <a:r>
              <a:rPr lang="en-US" altLang="el-GR" sz="3600" baseline="14000" smtClean="0"/>
              <a:t>.</a:t>
            </a:r>
            <a:r>
              <a:rPr lang="en-US" altLang="el-GR" sz="2000" smtClean="0"/>
              <a:t> B </a:t>
            </a:r>
            <a:r>
              <a:rPr lang="en-US" altLang="el-GR" sz="2000" b="1" baseline="14000" smtClean="0"/>
              <a:t>+</a:t>
            </a:r>
            <a:r>
              <a:rPr lang="en-US" altLang="el-GR" sz="2000" smtClean="0"/>
              <a:t> A</a:t>
            </a:r>
            <a:r>
              <a:rPr lang="el-GR" altLang="el-GR" sz="2000" smtClean="0"/>
              <a:t>'</a:t>
            </a:r>
            <a:r>
              <a:rPr lang="en-US" altLang="el-GR" sz="2000" smtClean="0"/>
              <a:t> </a:t>
            </a:r>
            <a:r>
              <a:rPr lang="en-US" altLang="el-GR" sz="3600" baseline="14000" smtClean="0"/>
              <a:t>.</a:t>
            </a:r>
            <a:r>
              <a:rPr lang="en-US" altLang="el-GR" sz="2000" smtClean="0"/>
              <a:t> B</a:t>
            </a:r>
            <a:r>
              <a:rPr lang="el-GR" altLang="el-GR" sz="2000" smtClean="0"/>
              <a:t>'</a:t>
            </a:r>
          </a:p>
        </p:txBody>
      </p:sp>
      <p:grpSp>
        <p:nvGrpSpPr>
          <p:cNvPr id="207876" name="Group 18"/>
          <p:cNvGrpSpPr>
            <a:grpSpLocks/>
          </p:cNvGrpSpPr>
          <p:nvPr/>
        </p:nvGrpSpPr>
        <p:grpSpPr bwMode="auto">
          <a:xfrm>
            <a:off x="4705350" y="1052513"/>
            <a:ext cx="1782763" cy="520700"/>
            <a:chOff x="1344" y="964"/>
            <a:chExt cx="1123" cy="328"/>
          </a:xfrm>
        </p:grpSpPr>
        <p:sp>
          <p:nvSpPr>
            <p:cNvPr id="207907" name="Line 5"/>
            <p:cNvSpPr>
              <a:spLocks noChangeShapeType="1"/>
            </p:cNvSpPr>
            <p:nvPr/>
          </p:nvSpPr>
          <p:spPr bwMode="auto">
            <a:xfrm>
              <a:off x="2111" y="1130"/>
              <a:ext cx="193" cy="0"/>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GB"/>
            </a:p>
          </p:txBody>
        </p:sp>
        <p:sp>
          <p:nvSpPr>
            <p:cNvPr id="207908" name="Line 6"/>
            <p:cNvSpPr>
              <a:spLocks noChangeShapeType="1"/>
            </p:cNvSpPr>
            <p:nvPr/>
          </p:nvSpPr>
          <p:spPr bwMode="auto">
            <a:xfrm>
              <a:off x="1536" y="1200"/>
              <a:ext cx="240" cy="0"/>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GB"/>
            </a:p>
          </p:txBody>
        </p:sp>
        <p:sp>
          <p:nvSpPr>
            <p:cNvPr id="207909" name="Line 7"/>
            <p:cNvSpPr>
              <a:spLocks noChangeShapeType="1"/>
            </p:cNvSpPr>
            <p:nvPr/>
          </p:nvSpPr>
          <p:spPr bwMode="auto">
            <a:xfrm>
              <a:off x="1536" y="1056"/>
              <a:ext cx="240" cy="0"/>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GB"/>
            </a:p>
          </p:txBody>
        </p:sp>
        <p:grpSp>
          <p:nvGrpSpPr>
            <p:cNvPr id="207910" name="Group 17"/>
            <p:cNvGrpSpPr>
              <a:grpSpLocks/>
            </p:cNvGrpSpPr>
            <p:nvPr/>
          </p:nvGrpSpPr>
          <p:grpSpPr bwMode="auto">
            <a:xfrm>
              <a:off x="1776" y="964"/>
              <a:ext cx="336" cy="328"/>
              <a:chOff x="2736" y="964"/>
              <a:chExt cx="336" cy="328"/>
            </a:xfrm>
          </p:grpSpPr>
          <p:sp>
            <p:nvSpPr>
              <p:cNvPr id="207914" name="Freeform 9"/>
              <p:cNvSpPr>
                <a:spLocks/>
              </p:cNvSpPr>
              <p:nvPr/>
            </p:nvSpPr>
            <p:spPr bwMode="auto">
              <a:xfrm>
                <a:off x="2736" y="964"/>
                <a:ext cx="328" cy="328"/>
              </a:xfrm>
              <a:custGeom>
                <a:avLst/>
                <a:gdLst>
                  <a:gd name="T0" fmla="*/ 0 w 15790"/>
                  <a:gd name="T1" fmla="*/ 0 h 13440"/>
                  <a:gd name="T2" fmla="*/ 0 w 15790"/>
                  <a:gd name="T3" fmla="*/ 0 h 13440"/>
                  <a:gd name="T4" fmla="*/ 0 w 15790"/>
                  <a:gd name="T5" fmla="*/ 0 h 13440"/>
                  <a:gd name="T6" fmla="*/ 0 w 15790"/>
                  <a:gd name="T7" fmla="*/ 0 h 13440"/>
                  <a:gd name="T8" fmla="*/ 0 w 15790"/>
                  <a:gd name="T9" fmla="*/ 0 h 13440"/>
                  <a:gd name="T10" fmla="*/ 0 w 15790"/>
                  <a:gd name="T11" fmla="*/ 0 h 13440"/>
                  <a:gd name="T12" fmla="*/ 0 w 15790"/>
                  <a:gd name="T13" fmla="*/ 0 h 13440"/>
                  <a:gd name="T14" fmla="*/ 0 w 15790"/>
                  <a:gd name="T15" fmla="*/ 0 h 13440"/>
                  <a:gd name="T16" fmla="*/ 0 w 15790"/>
                  <a:gd name="T17" fmla="*/ 0 h 13440"/>
                  <a:gd name="T18" fmla="*/ 0 w 15790"/>
                  <a:gd name="T19" fmla="*/ 0 h 13440"/>
                  <a:gd name="T20" fmla="*/ 0 w 15790"/>
                  <a:gd name="T21" fmla="*/ 0 h 13440"/>
                  <a:gd name="T22" fmla="*/ 0 w 15790"/>
                  <a:gd name="T23" fmla="*/ 0 h 13440"/>
                  <a:gd name="T24" fmla="*/ 0 w 15790"/>
                  <a:gd name="T25" fmla="*/ 0 h 13440"/>
                  <a:gd name="T26" fmla="*/ 0 w 15790"/>
                  <a:gd name="T27" fmla="*/ 0 h 13440"/>
                  <a:gd name="T28" fmla="*/ 0 w 15790"/>
                  <a:gd name="T29" fmla="*/ 0 h 13440"/>
                  <a:gd name="T30" fmla="*/ 0 w 15790"/>
                  <a:gd name="T31" fmla="*/ 0 h 13440"/>
                  <a:gd name="T32" fmla="*/ 0 w 15790"/>
                  <a:gd name="T33" fmla="*/ 0 h 13440"/>
                  <a:gd name="T34" fmla="*/ 0 w 15790"/>
                  <a:gd name="T35" fmla="*/ 0 h 13440"/>
                  <a:gd name="T36" fmla="*/ 0 w 15790"/>
                  <a:gd name="T37" fmla="*/ 0 h 13440"/>
                  <a:gd name="T38" fmla="*/ 0 w 15790"/>
                  <a:gd name="T39" fmla="*/ 0 h 13440"/>
                  <a:gd name="T40" fmla="*/ 0 w 15790"/>
                  <a:gd name="T41" fmla="*/ 0 h 13440"/>
                  <a:gd name="T42" fmla="*/ 0 w 15790"/>
                  <a:gd name="T43" fmla="*/ 0 h 13440"/>
                  <a:gd name="T44" fmla="*/ 0 w 15790"/>
                  <a:gd name="T45" fmla="*/ 0 h 13440"/>
                  <a:gd name="T46" fmla="*/ 0 w 15790"/>
                  <a:gd name="T47" fmla="*/ 0 h 13440"/>
                  <a:gd name="T48" fmla="*/ 0 w 15790"/>
                  <a:gd name="T49" fmla="*/ 0 h 13440"/>
                  <a:gd name="T50" fmla="*/ 0 w 15790"/>
                  <a:gd name="T51" fmla="*/ 0 h 13440"/>
                  <a:gd name="T52" fmla="*/ 0 w 15790"/>
                  <a:gd name="T53" fmla="*/ 0 h 13440"/>
                  <a:gd name="T54" fmla="*/ 0 w 15790"/>
                  <a:gd name="T55" fmla="*/ 0 h 13440"/>
                  <a:gd name="T56" fmla="*/ 0 w 15790"/>
                  <a:gd name="T57" fmla="*/ 0 h 13440"/>
                  <a:gd name="T58" fmla="*/ 0 w 15790"/>
                  <a:gd name="T59" fmla="*/ 0 h 13440"/>
                  <a:gd name="T60" fmla="*/ 0 w 15790"/>
                  <a:gd name="T61" fmla="*/ 0 h 13440"/>
                  <a:gd name="T62" fmla="*/ 0 w 15790"/>
                  <a:gd name="T63" fmla="*/ 0 h 13440"/>
                  <a:gd name="T64" fmla="*/ 0 w 15790"/>
                  <a:gd name="T65" fmla="*/ 0 h 13440"/>
                  <a:gd name="T66" fmla="*/ 0 w 15790"/>
                  <a:gd name="T67" fmla="*/ 0 h 1344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5790"/>
                  <a:gd name="T103" fmla="*/ 0 h 13440"/>
                  <a:gd name="T104" fmla="*/ 15790 w 15790"/>
                  <a:gd name="T105" fmla="*/ 13440 h 1344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5790" h="13440">
                    <a:moveTo>
                      <a:pt x="0" y="0"/>
                    </a:moveTo>
                    <a:lnTo>
                      <a:pt x="9023" y="0"/>
                    </a:lnTo>
                    <a:lnTo>
                      <a:pt x="9370" y="9"/>
                    </a:lnTo>
                    <a:lnTo>
                      <a:pt x="9712" y="35"/>
                    </a:lnTo>
                    <a:lnTo>
                      <a:pt x="10050" y="78"/>
                    </a:lnTo>
                    <a:lnTo>
                      <a:pt x="10383" y="137"/>
                    </a:lnTo>
                    <a:lnTo>
                      <a:pt x="10710" y="212"/>
                    </a:lnTo>
                    <a:lnTo>
                      <a:pt x="11031" y="303"/>
                    </a:lnTo>
                    <a:lnTo>
                      <a:pt x="11344" y="410"/>
                    </a:lnTo>
                    <a:lnTo>
                      <a:pt x="11652" y="530"/>
                    </a:lnTo>
                    <a:lnTo>
                      <a:pt x="11951" y="665"/>
                    </a:lnTo>
                    <a:lnTo>
                      <a:pt x="12244" y="814"/>
                    </a:lnTo>
                    <a:lnTo>
                      <a:pt x="12527" y="976"/>
                    </a:lnTo>
                    <a:lnTo>
                      <a:pt x="12801" y="1151"/>
                    </a:lnTo>
                    <a:lnTo>
                      <a:pt x="13067" y="1339"/>
                    </a:lnTo>
                    <a:lnTo>
                      <a:pt x="13322" y="1539"/>
                    </a:lnTo>
                    <a:lnTo>
                      <a:pt x="13568" y="1750"/>
                    </a:lnTo>
                    <a:lnTo>
                      <a:pt x="13804" y="1972"/>
                    </a:lnTo>
                    <a:lnTo>
                      <a:pt x="14028" y="2206"/>
                    </a:lnTo>
                    <a:lnTo>
                      <a:pt x="14240" y="2451"/>
                    </a:lnTo>
                    <a:lnTo>
                      <a:pt x="14442" y="2704"/>
                    </a:lnTo>
                    <a:lnTo>
                      <a:pt x="14630" y="2968"/>
                    </a:lnTo>
                    <a:lnTo>
                      <a:pt x="14807" y="3240"/>
                    </a:lnTo>
                    <a:lnTo>
                      <a:pt x="14970" y="3522"/>
                    </a:lnTo>
                    <a:lnTo>
                      <a:pt x="15120" y="3812"/>
                    </a:lnTo>
                    <a:lnTo>
                      <a:pt x="15256" y="4108"/>
                    </a:lnTo>
                    <a:lnTo>
                      <a:pt x="15377" y="4414"/>
                    </a:lnTo>
                    <a:lnTo>
                      <a:pt x="15484" y="4726"/>
                    </a:lnTo>
                    <a:lnTo>
                      <a:pt x="15576" y="5044"/>
                    </a:lnTo>
                    <a:lnTo>
                      <a:pt x="15652" y="5369"/>
                    </a:lnTo>
                    <a:lnTo>
                      <a:pt x="15711" y="5700"/>
                    </a:lnTo>
                    <a:lnTo>
                      <a:pt x="15754" y="6035"/>
                    </a:lnTo>
                    <a:lnTo>
                      <a:pt x="15781" y="6376"/>
                    </a:lnTo>
                    <a:lnTo>
                      <a:pt x="15790" y="6720"/>
                    </a:lnTo>
                    <a:lnTo>
                      <a:pt x="15781" y="7065"/>
                    </a:lnTo>
                    <a:lnTo>
                      <a:pt x="15754" y="7406"/>
                    </a:lnTo>
                    <a:lnTo>
                      <a:pt x="15711" y="7741"/>
                    </a:lnTo>
                    <a:lnTo>
                      <a:pt x="15652" y="8071"/>
                    </a:lnTo>
                    <a:lnTo>
                      <a:pt x="15576" y="8397"/>
                    </a:lnTo>
                    <a:lnTo>
                      <a:pt x="15484" y="8715"/>
                    </a:lnTo>
                    <a:lnTo>
                      <a:pt x="15377" y="9027"/>
                    </a:lnTo>
                    <a:lnTo>
                      <a:pt x="15256" y="9332"/>
                    </a:lnTo>
                    <a:lnTo>
                      <a:pt x="15120" y="9630"/>
                    </a:lnTo>
                    <a:lnTo>
                      <a:pt x="14970" y="9919"/>
                    </a:lnTo>
                    <a:lnTo>
                      <a:pt x="14807" y="10201"/>
                    </a:lnTo>
                    <a:lnTo>
                      <a:pt x="14630" y="10473"/>
                    </a:lnTo>
                    <a:lnTo>
                      <a:pt x="14442" y="10737"/>
                    </a:lnTo>
                    <a:lnTo>
                      <a:pt x="14240" y="10990"/>
                    </a:lnTo>
                    <a:lnTo>
                      <a:pt x="14028" y="11235"/>
                    </a:lnTo>
                    <a:lnTo>
                      <a:pt x="13804" y="11468"/>
                    </a:lnTo>
                    <a:lnTo>
                      <a:pt x="13568" y="11691"/>
                    </a:lnTo>
                    <a:lnTo>
                      <a:pt x="13322" y="11902"/>
                    </a:lnTo>
                    <a:lnTo>
                      <a:pt x="13067" y="12102"/>
                    </a:lnTo>
                    <a:lnTo>
                      <a:pt x="12801" y="12290"/>
                    </a:lnTo>
                    <a:lnTo>
                      <a:pt x="12527" y="12466"/>
                    </a:lnTo>
                    <a:lnTo>
                      <a:pt x="12244" y="12627"/>
                    </a:lnTo>
                    <a:lnTo>
                      <a:pt x="11951" y="12776"/>
                    </a:lnTo>
                    <a:lnTo>
                      <a:pt x="11652" y="12910"/>
                    </a:lnTo>
                    <a:lnTo>
                      <a:pt x="11344" y="13031"/>
                    </a:lnTo>
                    <a:lnTo>
                      <a:pt x="11031" y="13138"/>
                    </a:lnTo>
                    <a:lnTo>
                      <a:pt x="10710" y="13229"/>
                    </a:lnTo>
                    <a:lnTo>
                      <a:pt x="10383" y="13304"/>
                    </a:lnTo>
                    <a:lnTo>
                      <a:pt x="10050" y="13363"/>
                    </a:lnTo>
                    <a:lnTo>
                      <a:pt x="9712" y="13406"/>
                    </a:lnTo>
                    <a:lnTo>
                      <a:pt x="9370" y="13432"/>
                    </a:lnTo>
                    <a:lnTo>
                      <a:pt x="9023" y="13440"/>
                    </a:lnTo>
                    <a:lnTo>
                      <a:pt x="0" y="13440"/>
                    </a:lnTo>
                    <a:lnTo>
                      <a:pt x="0" y="0"/>
                    </a:lnTo>
                    <a:close/>
                  </a:path>
                </a:pathLst>
              </a:custGeom>
              <a:solidFill>
                <a:srgbClr val="C0C0C0"/>
              </a:solidFill>
              <a:ln w="11176">
                <a:solidFill>
                  <a:srgbClr val="1F1A17"/>
                </a:solidFill>
                <a:prstDash val="solid"/>
                <a:round/>
                <a:headEnd/>
                <a:tailEnd/>
              </a:ln>
            </p:spPr>
            <p:txBody>
              <a:bodyPr/>
              <a:lstStyle/>
              <a:p>
                <a:endParaRPr lang="en-GB"/>
              </a:p>
            </p:txBody>
          </p:sp>
          <p:sp>
            <p:nvSpPr>
              <p:cNvPr id="207915" name="Text Box 11"/>
              <p:cNvSpPr txBox="1">
                <a:spLocks noChangeArrowheads="1"/>
              </p:cNvSpPr>
              <p:nvPr/>
            </p:nvSpPr>
            <p:spPr bwMode="auto">
              <a:xfrm>
                <a:off x="2784" y="1044"/>
                <a:ext cx="288"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pPr>
                <a:r>
                  <a:rPr lang="en-US" altLang="el-GR" sz="1200" b="1">
                    <a:latin typeface="Verdana" panose="020B0604030504040204" pitchFamily="34" charset="0"/>
                  </a:rPr>
                  <a:t>AND</a:t>
                </a:r>
                <a:endParaRPr lang="el-GR" altLang="el-GR" sz="1200" b="1">
                  <a:latin typeface="Verdana" panose="020B0604030504040204" pitchFamily="34" charset="0"/>
                </a:endParaRPr>
              </a:p>
            </p:txBody>
          </p:sp>
        </p:grpSp>
        <p:sp>
          <p:nvSpPr>
            <p:cNvPr id="207911" name="Text Box 12"/>
            <p:cNvSpPr txBox="1">
              <a:spLocks noChangeArrowheads="1"/>
            </p:cNvSpPr>
            <p:nvPr/>
          </p:nvSpPr>
          <p:spPr bwMode="auto">
            <a:xfrm>
              <a:off x="1344" y="1008"/>
              <a:ext cx="144"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50000"/>
                </a:spcBef>
                <a:buFontTx/>
                <a:buNone/>
              </a:pPr>
              <a:r>
                <a:rPr lang="en-US" altLang="el-GR" sz="1200" b="1">
                  <a:latin typeface="Verdana" panose="020B0604030504040204" pitchFamily="34" charset="0"/>
                </a:rPr>
                <a:t>A</a:t>
              </a:r>
              <a:endParaRPr lang="el-GR" altLang="el-GR" sz="1200" b="1">
                <a:latin typeface="Verdana" panose="020B0604030504040204" pitchFamily="34" charset="0"/>
              </a:endParaRPr>
            </a:p>
          </p:txBody>
        </p:sp>
        <p:sp>
          <p:nvSpPr>
            <p:cNvPr id="207912" name="Text Box 13"/>
            <p:cNvSpPr txBox="1">
              <a:spLocks noChangeArrowheads="1"/>
            </p:cNvSpPr>
            <p:nvPr/>
          </p:nvSpPr>
          <p:spPr bwMode="auto">
            <a:xfrm>
              <a:off x="1344" y="1152"/>
              <a:ext cx="144"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50000"/>
                </a:spcBef>
                <a:buFontTx/>
                <a:buNone/>
              </a:pPr>
              <a:r>
                <a:rPr lang="en-US" altLang="el-GR" sz="1200" b="1">
                  <a:latin typeface="Verdana" panose="020B0604030504040204" pitchFamily="34" charset="0"/>
                </a:rPr>
                <a:t>B</a:t>
              </a:r>
              <a:endParaRPr lang="el-GR" altLang="el-GR" sz="1200" b="1">
                <a:latin typeface="Verdana" panose="020B0604030504040204" pitchFamily="34" charset="0"/>
              </a:endParaRPr>
            </a:p>
          </p:txBody>
        </p:sp>
        <p:sp>
          <p:nvSpPr>
            <p:cNvPr id="207913" name="Text Box 14"/>
            <p:cNvSpPr txBox="1">
              <a:spLocks noChangeArrowheads="1"/>
            </p:cNvSpPr>
            <p:nvPr/>
          </p:nvSpPr>
          <p:spPr bwMode="auto">
            <a:xfrm>
              <a:off x="2323" y="1072"/>
              <a:ext cx="144"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50000"/>
                </a:spcBef>
                <a:buFontTx/>
                <a:buNone/>
              </a:pPr>
              <a:r>
                <a:rPr lang="en-US" altLang="el-GR" sz="1200" b="1">
                  <a:latin typeface="Verdana" panose="020B0604030504040204" pitchFamily="34" charset="0"/>
                </a:rPr>
                <a:t>F</a:t>
              </a:r>
              <a:endParaRPr lang="el-GR" altLang="el-GR" sz="1200" b="1">
                <a:latin typeface="Verdana" panose="020B0604030504040204" pitchFamily="34" charset="0"/>
              </a:endParaRPr>
            </a:p>
          </p:txBody>
        </p:sp>
      </p:grpSp>
      <p:grpSp>
        <p:nvGrpSpPr>
          <p:cNvPr id="207877" name="Group 34"/>
          <p:cNvGrpSpPr>
            <a:grpSpLocks/>
          </p:cNvGrpSpPr>
          <p:nvPr/>
        </p:nvGrpSpPr>
        <p:grpSpPr bwMode="auto">
          <a:xfrm>
            <a:off x="4705350" y="1966913"/>
            <a:ext cx="1782763" cy="552450"/>
            <a:chOff x="2208" y="1863"/>
            <a:chExt cx="1123" cy="348"/>
          </a:xfrm>
        </p:grpSpPr>
        <p:sp>
          <p:nvSpPr>
            <p:cNvPr id="207898" name="Line 20"/>
            <p:cNvSpPr>
              <a:spLocks noChangeShapeType="1"/>
            </p:cNvSpPr>
            <p:nvPr/>
          </p:nvSpPr>
          <p:spPr bwMode="auto">
            <a:xfrm>
              <a:off x="2975" y="2038"/>
              <a:ext cx="193" cy="0"/>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GB"/>
            </a:p>
          </p:txBody>
        </p:sp>
        <p:sp>
          <p:nvSpPr>
            <p:cNvPr id="207899" name="Line 21"/>
            <p:cNvSpPr>
              <a:spLocks noChangeShapeType="1"/>
            </p:cNvSpPr>
            <p:nvPr/>
          </p:nvSpPr>
          <p:spPr bwMode="auto">
            <a:xfrm>
              <a:off x="2400" y="2108"/>
              <a:ext cx="240" cy="0"/>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GB"/>
            </a:p>
          </p:txBody>
        </p:sp>
        <p:sp>
          <p:nvSpPr>
            <p:cNvPr id="207900" name="Line 22"/>
            <p:cNvSpPr>
              <a:spLocks noChangeShapeType="1"/>
            </p:cNvSpPr>
            <p:nvPr/>
          </p:nvSpPr>
          <p:spPr bwMode="auto">
            <a:xfrm>
              <a:off x="2400" y="1964"/>
              <a:ext cx="240" cy="0"/>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GB"/>
            </a:p>
          </p:txBody>
        </p:sp>
        <p:sp>
          <p:nvSpPr>
            <p:cNvPr id="207901" name="Text Box 26"/>
            <p:cNvSpPr txBox="1">
              <a:spLocks noChangeArrowheads="1"/>
            </p:cNvSpPr>
            <p:nvPr/>
          </p:nvSpPr>
          <p:spPr bwMode="auto">
            <a:xfrm>
              <a:off x="2208" y="1916"/>
              <a:ext cx="144"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50000"/>
                </a:spcBef>
                <a:buFontTx/>
                <a:buNone/>
              </a:pPr>
              <a:r>
                <a:rPr lang="en-US" altLang="el-GR" sz="1200" b="1">
                  <a:latin typeface="Verdana" panose="020B0604030504040204" pitchFamily="34" charset="0"/>
                </a:rPr>
                <a:t>A</a:t>
              </a:r>
              <a:endParaRPr lang="el-GR" altLang="el-GR" sz="1200" b="1">
                <a:latin typeface="Verdana" panose="020B0604030504040204" pitchFamily="34" charset="0"/>
              </a:endParaRPr>
            </a:p>
          </p:txBody>
        </p:sp>
        <p:sp>
          <p:nvSpPr>
            <p:cNvPr id="207902" name="Text Box 27"/>
            <p:cNvSpPr txBox="1">
              <a:spLocks noChangeArrowheads="1"/>
            </p:cNvSpPr>
            <p:nvPr/>
          </p:nvSpPr>
          <p:spPr bwMode="auto">
            <a:xfrm>
              <a:off x="2208" y="2060"/>
              <a:ext cx="144"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50000"/>
                </a:spcBef>
                <a:buFontTx/>
                <a:buNone/>
              </a:pPr>
              <a:r>
                <a:rPr lang="en-US" altLang="el-GR" sz="1200" b="1">
                  <a:latin typeface="Verdana" panose="020B0604030504040204" pitchFamily="34" charset="0"/>
                </a:rPr>
                <a:t>B</a:t>
              </a:r>
              <a:endParaRPr lang="el-GR" altLang="el-GR" sz="1200" b="1">
                <a:latin typeface="Verdana" panose="020B0604030504040204" pitchFamily="34" charset="0"/>
              </a:endParaRPr>
            </a:p>
          </p:txBody>
        </p:sp>
        <p:sp>
          <p:nvSpPr>
            <p:cNvPr id="207903" name="Text Box 28"/>
            <p:cNvSpPr txBox="1">
              <a:spLocks noChangeArrowheads="1"/>
            </p:cNvSpPr>
            <p:nvPr/>
          </p:nvSpPr>
          <p:spPr bwMode="auto">
            <a:xfrm>
              <a:off x="3187" y="1980"/>
              <a:ext cx="144"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50000"/>
                </a:spcBef>
                <a:buFontTx/>
                <a:buNone/>
              </a:pPr>
              <a:r>
                <a:rPr lang="en-US" altLang="el-GR" sz="1200" b="1">
                  <a:latin typeface="Verdana" panose="020B0604030504040204" pitchFamily="34" charset="0"/>
                </a:rPr>
                <a:t>F</a:t>
              </a:r>
              <a:endParaRPr lang="el-GR" altLang="el-GR" sz="1200" b="1">
                <a:latin typeface="Verdana" panose="020B0604030504040204" pitchFamily="34" charset="0"/>
              </a:endParaRPr>
            </a:p>
          </p:txBody>
        </p:sp>
        <p:grpSp>
          <p:nvGrpSpPr>
            <p:cNvPr id="207904" name="Group 33"/>
            <p:cNvGrpSpPr>
              <a:grpSpLocks/>
            </p:cNvGrpSpPr>
            <p:nvPr/>
          </p:nvGrpSpPr>
          <p:grpSpPr bwMode="auto">
            <a:xfrm>
              <a:off x="2593" y="1863"/>
              <a:ext cx="407" cy="348"/>
              <a:chOff x="2352" y="2592"/>
              <a:chExt cx="407" cy="348"/>
            </a:xfrm>
          </p:grpSpPr>
          <p:sp>
            <p:nvSpPr>
              <p:cNvPr id="207905" name="Freeform 31"/>
              <p:cNvSpPr>
                <a:spLocks/>
              </p:cNvSpPr>
              <p:nvPr/>
            </p:nvSpPr>
            <p:spPr bwMode="auto">
              <a:xfrm>
                <a:off x="2352" y="2592"/>
                <a:ext cx="407" cy="348"/>
              </a:xfrm>
              <a:custGeom>
                <a:avLst/>
                <a:gdLst>
                  <a:gd name="T0" fmla="*/ 0 w 15874"/>
                  <a:gd name="T1" fmla="*/ 0 h 13546"/>
                  <a:gd name="T2" fmla="*/ 0 w 15874"/>
                  <a:gd name="T3" fmla="*/ 0 h 13546"/>
                  <a:gd name="T4" fmla="*/ 0 w 15874"/>
                  <a:gd name="T5" fmla="*/ 0 h 13546"/>
                  <a:gd name="T6" fmla="*/ 0 w 15874"/>
                  <a:gd name="T7" fmla="*/ 0 h 13546"/>
                  <a:gd name="T8" fmla="*/ 0 w 15874"/>
                  <a:gd name="T9" fmla="*/ 0 h 13546"/>
                  <a:gd name="T10" fmla="*/ 0 w 15874"/>
                  <a:gd name="T11" fmla="*/ 0 h 13546"/>
                  <a:gd name="T12" fmla="*/ 0 w 15874"/>
                  <a:gd name="T13" fmla="*/ 0 h 13546"/>
                  <a:gd name="T14" fmla="*/ 0 w 15874"/>
                  <a:gd name="T15" fmla="*/ 0 h 13546"/>
                  <a:gd name="T16" fmla="*/ 0 w 15874"/>
                  <a:gd name="T17" fmla="*/ 0 h 13546"/>
                  <a:gd name="T18" fmla="*/ 0 w 15874"/>
                  <a:gd name="T19" fmla="*/ 0 h 13546"/>
                  <a:gd name="T20" fmla="*/ 0 w 15874"/>
                  <a:gd name="T21" fmla="*/ 0 h 13546"/>
                  <a:gd name="T22" fmla="*/ 0 w 15874"/>
                  <a:gd name="T23" fmla="*/ 0 h 13546"/>
                  <a:gd name="T24" fmla="*/ 0 w 15874"/>
                  <a:gd name="T25" fmla="*/ 0 h 13546"/>
                  <a:gd name="T26" fmla="*/ 0 w 15874"/>
                  <a:gd name="T27" fmla="*/ 0 h 13546"/>
                  <a:gd name="T28" fmla="*/ 0 w 15874"/>
                  <a:gd name="T29" fmla="*/ 0 h 13546"/>
                  <a:gd name="T30" fmla="*/ 0 w 15874"/>
                  <a:gd name="T31" fmla="*/ 0 h 13546"/>
                  <a:gd name="T32" fmla="*/ 0 w 15874"/>
                  <a:gd name="T33" fmla="*/ 0 h 13546"/>
                  <a:gd name="T34" fmla="*/ 0 w 15874"/>
                  <a:gd name="T35" fmla="*/ 0 h 13546"/>
                  <a:gd name="T36" fmla="*/ 0 w 15874"/>
                  <a:gd name="T37" fmla="*/ 0 h 13546"/>
                  <a:gd name="T38" fmla="*/ 0 w 15874"/>
                  <a:gd name="T39" fmla="*/ 0 h 13546"/>
                  <a:gd name="T40" fmla="*/ 0 w 15874"/>
                  <a:gd name="T41" fmla="*/ 0 h 13546"/>
                  <a:gd name="T42" fmla="*/ 0 w 15874"/>
                  <a:gd name="T43" fmla="*/ 0 h 13546"/>
                  <a:gd name="T44" fmla="*/ 0 w 15874"/>
                  <a:gd name="T45" fmla="*/ 0 h 13546"/>
                  <a:gd name="T46" fmla="*/ 0 w 15874"/>
                  <a:gd name="T47" fmla="*/ 0 h 13546"/>
                  <a:gd name="T48" fmla="*/ 0 w 15874"/>
                  <a:gd name="T49" fmla="*/ 0 h 13546"/>
                  <a:gd name="T50" fmla="*/ 0 w 15874"/>
                  <a:gd name="T51" fmla="*/ 0 h 13546"/>
                  <a:gd name="T52" fmla="*/ 0 w 15874"/>
                  <a:gd name="T53" fmla="*/ 0 h 13546"/>
                  <a:gd name="T54" fmla="*/ 0 w 15874"/>
                  <a:gd name="T55" fmla="*/ 0 h 13546"/>
                  <a:gd name="T56" fmla="*/ 0 w 15874"/>
                  <a:gd name="T57" fmla="*/ 0 h 13546"/>
                  <a:gd name="T58" fmla="*/ 0 w 15874"/>
                  <a:gd name="T59" fmla="*/ 0 h 13546"/>
                  <a:gd name="T60" fmla="*/ 0 w 15874"/>
                  <a:gd name="T61" fmla="*/ 0 h 13546"/>
                  <a:gd name="T62" fmla="*/ 0 w 15874"/>
                  <a:gd name="T63" fmla="*/ 0 h 13546"/>
                  <a:gd name="T64" fmla="*/ 0 w 15874"/>
                  <a:gd name="T65" fmla="*/ 0 h 13546"/>
                  <a:gd name="T66" fmla="*/ 0 w 15874"/>
                  <a:gd name="T67" fmla="*/ 0 h 13546"/>
                  <a:gd name="T68" fmla="*/ 0 w 15874"/>
                  <a:gd name="T69" fmla="*/ 0 h 13546"/>
                  <a:gd name="T70" fmla="*/ 0 w 15874"/>
                  <a:gd name="T71" fmla="*/ 0 h 13546"/>
                  <a:gd name="T72" fmla="*/ 0 w 15874"/>
                  <a:gd name="T73" fmla="*/ 0 h 13546"/>
                  <a:gd name="T74" fmla="*/ 0 w 15874"/>
                  <a:gd name="T75" fmla="*/ 0 h 13546"/>
                  <a:gd name="T76" fmla="*/ 0 w 15874"/>
                  <a:gd name="T77" fmla="*/ 0 h 13546"/>
                  <a:gd name="T78" fmla="*/ 0 w 15874"/>
                  <a:gd name="T79" fmla="*/ 0 h 13546"/>
                  <a:gd name="T80" fmla="*/ 0 w 15874"/>
                  <a:gd name="T81" fmla="*/ 0 h 13546"/>
                  <a:gd name="T82" fmla="*/ 0 w 15874"/>
                  <a:gd name="T83" fmla="*/ 0 h 13546"/>
                  <a:gd name="T84" fmla="*/ 0 w 15874"/>
                  <a:gd name="T85" fmla="*/ 0 h 1354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5874"/>
                  <a:gd name="T130" fmla="*/ 0 h 13546"/>
                  <a:gd name="T131" fmla="*/ 15874 w 15874"/>
                  <a:gd name="T132" fmla="*/ 13546 h 1354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5874" h="13546">
                    <a:moveTo>
                      <a:pt x="0" y="0"/>
                    </a:moveTo>
                    <a:lnTo>
                      <a:pt x="8025" y="0"/>
                    </a:lnTo>
                    <a:lnTo>
                      <a:pt x="8335" y="12"/>
                    </a:lnTo>
                    <a:lnTo>
                      <a:pt x="8644" y="43"/>
                    </a:lnTo>
                    <a:lnTo>
                      <a:pt x="8950" y="96"/>
                    </a:lnTo>
                    <a:lnTo>
                      <a:pt x="9256" y="167"/>
                    </a:lnTo>
                    <a:lnTo>
                      <a:pt x="9559" y="258"/>
                    </a:lnTo>
                    <a:lnTo>
                      <a:pt x="9859" y="366"/>
                    </a:lnTo>
                    <a:lnTo>
                      <a:pt x="10157" y="491"/>
                    </a:lnTo>
                    <a:lnTo>
                      <a:pt x="10452" y="632"/>
                    </a:lnTo>
                    <a:lnTo>
                      <a:pt x="10742" y="790"/>
                    </a:lnTo>
                    <a:lnTo>
                      <a:pt x="11030" y="960"/>
                    </a:lnTo>
                    <a:lnTo>
                      <a:pt x="11314" y="1146"/>
                    </a:lnTo>
                    <a:lnTo>
                      <a:pt x="11594" y="1343"/>
                    </a:lnTo>
                    <a:lnTo>
                      <a:pt x="11868" y="1553"/>
                    </a:lnTo>
                    <a:lnTo>
                      <a:pt x="12139" y="1775"/>
                    </a:lnTo>
                    <a:lnTo>
                      <a:pt x="12404" y="2007"/>
                    </a:lnTo>
                    <a:lnTo>
                      <a:pt x="12664" y="2248"/>
                    </a:lnTo>
                    <a:lnTo>
                      <a:pt x="12919" y="2500"/>
                    </a:lnTo>
                    <a:lnTo>
                      <a:pt x="13167" y="2759"/>
                    </a:lnTo>
                    <a:lnTo>
                      <a:pt x="13410" y="3024"/>
                    </a:lnTo>
                    <a:lnTo>
                      <a:pt x="13645" y="3296"/>
                    </a:lnTo>
                    <a:lnTo>
                      <a:pt x="13875" y="3575"/>
                    </a:lnTo>
                    <a:lnTo>
                      <a:pt x="14097" y="3858"/>
                    </a:lnTo>
                    <a:lnTo>
                      <a:pt x="14312" y="4145"/>
                    </a:lnTo>
                    <a:lnTo>
                      <a:pt x="14519" y="4434"/>
                    </a:lnTo>
                    <a:lnTo>
                      <a:pt x="14719" y="4727"/>
                    </a:lnTo>
                    <a:lnTo>
                      <a:pt x="14911" y="5022"/>
                    </a:lnTo>
                    <a:lnTo>
                      <a:pt x="15093" y="5317"/>
                    </a:lnTo>
                    <a:lnTo>
                      <a:pt x="15268" y="5611"/>
                    </a:lnTo>
                    <a:lnTo>
                      <a:pt x="15433" y="5905"/>
                    </a:lnTo>
                    <a:lnTo>
                      <a:pt x="15589" y="6197"/>
                    </a:lnTo>
                    <a:lnTo>
                      <a:pt x="15736" y="6486"/>
                    </a:lnTo>
                    <a:lnTo>
                      <a:pt x="15874" y="6774"/>
                    </a:lnTo>
                    <a:lnTo>
                      <a:pt x="15736" y="7060"/>
                    </a:lnTo>
                    <a:lnTo>
                      <a:pt x="15589" y="7350"/>
                    </a:lnTo>
                    <a:lnTo>
                      <a:pt x="15433" y="7642"/>
                    </a:lnTo>
                    <a:lnTo>
                      <a:pt x="15268" y="7936"/>
                    </a:lnTo>
                    <a:lnTo>
                      <a:pt x="15093" y="8231"/>
                    </a:lnTo>
                    <a:lnTo>
                      <a:pt x="14911" y="8525"/>
                    </a:lnTo>
                    <a:lnTo>
                      <a:pt x="14719" y="8820"/>
                    </a:lnTo>
                    <a:lnTo>
                      <a:pt x="14519" y="9112"/>
                    </a:lnTo>
                    <a:lnTo>
                      <a:pt x="14312" y="9403"/>
                    </a:lnTo>
                    <a:lnTo>
                      <a:pt x="14097" y="9689"/>
                    </a:lnTo>
                    <a:lnTo>
                      <a:pt x="13875" y="9972"/>
                    </a:lnTo>
                    <a:lnTo>
                      <a:pt x="13645" y="10250"/>
                    </a:lnTo>
                    <a:lnTo>
                      <a:pt x="13410" y="10523"/>
                    </a:lnTo>
                    <a:lnTo>
                      <a:pt x="13167" y="10788"/>
                    </a:lnTo>
                    <a:lnTo>
                      <a:pt x="12919" y="11047"/>
                    </a:lnTo>
                    <a:lnTo>
                      <a:pt x="12664" y="11298"/>
                    </a:lnTo>
                    <a:lnTo>
                      <a:pt x="12404" y="11540"/>
                    </a:lnTo>
                    <a:lnTo>
                      <a:pt x="12139" y="11771"/>
                    </a:lnTo>
                    <a:lnTo>
                      <a:pt x="11868" y="11994"/>
                    </a:lnTo>
                    <a:lnTo>
                      <a:pt x="11594" y="12204"/>
                    </a:lnTo>
                    <a:lnTo>
                      <a:pt x="11314" y="12401"/>
                    </a:lnTo>
                    <a:lnTo>
                      <a:pt x="11030" y="12587"/>
                    </a:lnTo>
                    <a:lnTo>
                      <a:pt x="10742" y="12758"/>
                    </a:lnTo>
                    <a:lnTo>
                      <a:pt x="10452" y="12915"/>
                    </a:lnTo>
                    <a:lnTo>
                      <a:pt x="10157" y="13056"/>
                    </a:lnTo>
                    <a:lnTo>
                      <a:pt x="9859" y="13181"/>
                    </a:lnTo>
                    <a:lnTo>
                      <a:pt x="9559" y="13289"/>
                    </a:lnTo>
                    <a:lnTo>
                      <a:pt x="9256" y="13379"/>
                    </a:lnTo>
                    <a:lnTo>
                      <a:pt x="8950" y="13451"/>
                    </a:lnTo>
                    <a:lnTo>
                      <a:pt x="8644" y="13503"/>
                    </a:lnTo>
                    <a:lnTo>
                      <a:pt x="8335" y="13535"/>
                    </a:lnTo>
                    <a:lnTo>
                      <a:pt x="8025" y="13546"/>
                    </a:lnTo>
                    <a:lnTo>
                      <a:pt x="0" y="13546"/>
                    </a:lnTo>
                    <a:lnTo>
                      <a:pt x="71" y="13364"/>
                    </a:lnTo>
                    <a:lnTo>
                      <a:pt x="144" y="13192"/>
                    </a:lnTo>
                    <a:lnTo>
                      <a:pt x="220" y="13026"/>
                    </a:lnTo>
                    <a:lnTo>
                      <a:pt x="298" y="12867"/>
                    </a:lnTo>
                    <a:lnTo>
                      <a:pt x="377" y="12714"/>
                    </a:lnTo>
                    <a:lnTo>
                      <a:pt x="459" y="12564"/>
                    </a:lnTo>
                    <a:lnTo>
                      <a:pt x="540" y="12418"/>
                    </a:lnTo>
                    <a:lnTo>
                      <a:pt x="624" y="12274"/>
                    </a:lnTo>
                    <a:lnTo>
                      <a:pt x="708" y="12132"/>
                    </a:lnTo>
                    <a:lnTo>
                      <a:pt x="792" y="11990"/>
                    </a:lnTo>
                    <a:lnTo>
                      <a:pt x="876" y="11845"/>
                    </a:lnTo>
                    <a:lnTo>
                      <a:pt x="958" y="11700"/>
                    </a:lnTo>
                    <a:lnTo>
                      <a:pt x="1041" y="11552"/>
                    </a:lnTo>
                    <a:lnTo>
                      <a:pt x="1121" y="11400"/>
                    </a:lnTo>
                    <a:lnTo>
                      <a:pt x="1202" y="11243"/>
                    </a:lnTo>
                    <a:lnTo>
                      <a:pt x="1279" y="11080"/>
                    </a:lnTo>
                    <a:lnTo>
                      <a:pt x="1355" y="10909"/>
                    </a:lnTo>
                    <a:lnTo>
                      <a:pt x="1428" y="10730"/>
                    </a:lnTo>
                    <a:lnTo>
                      <a:pt x="1498" y="10542"/>
                    </a:lnTo>
                    <a:lnTo>
                      <a:pt x="1565" y="10343"/>
                    </a:lnTo>
                    <a:lnTo>
                      <a:pt x="1630" y="10134"/>
                    </a:lnTo>
                    <a:lnTo>
                      <a:pt x="1689" y="9912"/>
                    </a:lnTo>
                    <a:lnTo>
                      <a:pt x="1745" y="9676"/>
                    </a:lnTo>
                    <a:lnTo>
                      <a:pt x="1797" y="9425"/>
                    </a:lnTo>
                    <a:lnTo>
                      <a:pt x="1843" y="9159"/>
                    </a:lnTo>
                    <a:lnTo>
                      <a:pt x="1884" y="8877"/>
                    </a:lnTo>
                    <a:lnTo>
                      <a:pt x="1920" y="8577"/>
                    </a:lnTo>
                    <a:lnTo>
                      <a:pt x="1951" y="8258"/>
                    </a:lnTo>
                    <a:lnTo>
                      <a:pt x="1974" y="7919"/>
                    </a:lnTo>
                    <a:lnTo>
                      <a:pt x="1992" y="7560"/>
                    </a:lnTo>
                    <a:lnTo>
                      <a:pt x="2003" y="7178"/>
                    </a:lnTo>
                    <a:lnTo>
                      <a:pt x="2007" y="6774"/>
                    </a:lnTo>
                    <a:lnTo>
                      <a:pt x="2003" y="6369"/>
                    </a:lnTo>
                    <a:lnTo>
                      <a:pt x="1992" y="5987"/>
                    </a:lnTo>
                    <a:lnTo>
                      <a:pt x="1974" y="5628"/>
                    </a:lnTo>
                    <a:lnTo>
                      <a:pt x="1951" y="5288"/>
                    </a:lnTo>
                    <a:lnTo>
                      <a:pt x="1920" y="4970"/>
                    </a:lnTo>
                    <a:lnTo>
                      <a:pt x="1884" y="4670"/>
                    </a:lnTo>
                    <a:lnTo>
                      <a:pt x="1843" y="4388"/>
                    </a:lnTo>
                    <a:lnTo>
                      <a:pt x="1797" y="4121"/>
                    </a:lnTo>
                    <a:lnTo>
                      <a:pt x="1745" y="3871"/>
                    </a:lnTo>
                    <a:lnTo>
                      <a:pt x="1689" y="3635"/>
                    </a:lnTo>
                    <a:lnTo>
                      <a:pt x="1630" y="3413"/>
                    </a:lnTo>
                    <a:lnTo>
                      <a:pt x="1565" y="3203"/>
                    </a:lnTo>
                    <a:lnTo>
                      <a:pt x="1498" y="3005"/>
                    </a:lnTo>
                    <a:lnTo>
                      <a:pt x="1428" y="2816"/>
                    </a:lnTo>
                    <a:lnTo>
                      <a:pt x="1355" y="2638"/>
                    </a:lnTo>
                    <a:lnTo>
                      <a:pt x="1279" y="2467"/>
                    </a:lnTo>
                    <a:lnTo>
                      <a:pt x="1202" y="2304"/>
                    </a:lnTo>
                    <a:lnTo>
                      <a:pt x="1121" y="2147"/>
                    </a:lnTo>
                    <a:lnTo>
                      <a:pt x="1041" y="1995"/>
                    </a:lnTo>
                    <a:lnTo>
                      <a:pt x="958" y="1847"/>
                    </a:lnTo>
                    <a:lnTo>
                      <a:pt x="876" y="1702"/>
                    </a:lnTo>
                    <a:lnTo>
                      <a:pt x="792" y="1557"/>
                    </a:lnTo>
                    <a:lnTo>
                      <a:pt x="708" y="1415"/>
                    </a:lnTo>
                    <a:lnTo>
                      <a:pt x="624" y="1272"/>
                    </a:lnTo>
                    <a:lnTo>
                      <a:pt x="540" y="1129"/>
                    </a:lnTo>
                    <a:lnTo>
                      <a:pt x="459" y="983"/>
                    </a:lnTo>
                    <a:lnTo>
                      <a:pt x="377" y="834"/>
                    </a:lnTo>
                    <a:lnTo>
                      <a:pt x="298" y="680"/>
                    </a:lnTo>
                    <a:lnTo>
                      <a:pt x="220" y="522"/>
                    </a:lnTo>
                    <a:lnTo>
                      <a:pt x="144" y="355"/>
                    </a:lnTo>
                    <a:lnTo>
                      <a:pt x="71" y="182"/>
                    </a:lnTo>
                    <a:lnTo>
                      <a:pt x="0" y="0"/>
                    </a:lnTo>
                    <a:close/>
                  </a:path>
                </a:pathLst>
              </a:custGeom>
              <a:solidFill>
                <a:srgbClr val="C0C0C0"/>
              </a:solidFill>
              <a:ln w="14351">
                <a:solidFill>
                  <a:srgbClr val="1F1A17"/>
                </a:solidFill>
                <a:prstDash val="solid"/>
                <a:round/>
                <a:headEnd/>
                <a:tailEnd/>
              </a:ln>
            </p:spPr>
            <p:txBody>
              <a:bodyPr/>
              <a:lstStyle/>
              <a:p>
                <a:endParaRPr lang="en-GB"/>
              </a:p>
            </p:txBody>
          </p:sp>
          <p:sp>
            <p:nvSpPr>
              <p:cNvPr id="207906" name="Text Box 25"/>
              <p:cNvSpPr txBox="1">
                <a:spLocks noChangeArrowheads="1"/>
              </p:cNvSpPr>
              <p:nvPr/>
            </p:nvSpPr>
            <p:spPr bwMode="auto">
              <a:xfrm>
                <a:off x="2475" y="2685"/>
                <a:ext cx="192"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pPr>
                <a:r>
                  <a:rPr lang="en-US" altLang="el-GR" sz="1200" b="1">
                    <a:latin typeface="Verdana" panose="020B0604030504040204" pitchFamily="34" charset="0"/>
                  </a:rPr>
                  <a:t>OR</a:t>
                </a:r>
                <a:endParaRPr lang="el-GR" altLang="el-GR" sz="1200" b="1">
                  <a:latin typeface="Verdana" panose="020B0604030504040204" pitchFamily="34" charset="0"/>
                </a:endParaRPr>
              </a:p>
            </p:txBody>
          </p:sp>
        </p:grpSp>
      </p:grpSp>
      <p:grpSp>
        <p:nvGrpSpPr>
          <p:cNvPr id="207878" name="Group 62"/>
          <p:cNvGrpSpPr>
            <a:grpSpLocks/>
          </p:cNvGrpSpPr>
          <p:nvPr/>
        </p:nvGrpSpPr>
        <p:grpSpPr bwMode="auto">
          <a:xfrm>
            <a:off x="4705350" y="2957513"/>
            <a:ext cx="2017713" cy="549275"/>
            <a:chOff x="2091" y="2640"/>
            <a:chExt cx="1271" cy="346"/>
          </a:xfrm>
        </p:grpSpPr>
        <p:sp>
          <p:nvSpPr>
            <p:cNvPr id="207891" name="Line 37"/>
            <p:cNvSpPr>
              <a:spLocks noChangeShapeType="1"/>
            </p:cNvSpPr>
            <p:nvPr/>
          </p:nvSpPr>
          <p:spPr bwMode="auto">
            <a:xfrm>
              <a:off x="3006" y="2812"/>
              <a:ext cx="193" cy="0"/>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GB"/>
            </a:p>
          </p:txBody>
        </p:sp>
        <p:sp>
          <p:nvSpPr>
            <p:cNvPr id="207892" name="Line 39"/>
            <p:cNvSpPr>
              <a:spLocks noChangeShapeType="1"/>
            </p:cNvSpPr>
            <p:nvPr/>
          </p:nvSpPr>
          <p:spPr bwMode="auto">
            <a:xfrm>
              <a:off x="2263" y="2814"/>
              <a:ext cx="240" cy="0"/>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GB"/>
            </a:p>
          </p:txBody>
        </p:sp>
        <p:sp>
          <p:nvSpPr>
            <p:cNvPr id="207893" name="Text Box 40"/>
            <p:cNvSpPr txBox="1">
              <a:spLocks noChangeArrowheads="1"/>
            </p:cNvSpPr>
            <p:nvPr/>
          </p:nvSpPr>
          <p:spPr bwMode="auto">
            <a:xfrm>
              <a:off x="2091" y="2756"/>
              <a:ext cx="144"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50000"/>
                </a:spcBef>
                <a:buFontTx/>
                <a:buNone/>
              </a:pPr>
              <a:r>
                <a:rPr lang="en-US" altLang="el-GR" sz="1200" b="1">
                  <a:latin typeface="Verdana" panose="020B0604030504040204" pitchFamily="34" charset="0"/>
                </a:rPr>
                <a:t>A</a:t>
              </a:r>
              <a:endParaRPr lang="el-GR" altLang="el-GR" sz="1200" b="1">
                <a:latin typeface="Verdana" panose="020B0604030504040204" pitchFamily="34" charset="0"/>
              </a:endParaRPr>
            </a:p>
          </p:txBody>
        </p:sp>
        <p:sp>
          <p:nvSpPr>
            <p:cNvPr id="207894" name="Text Box 42"/>
            <p:cNvSpPr txBox="1">
              <a:spLocks noChangeArrowheads="1"/>
            </p:cNvSpPr>
            <p:nvPr/>
          </p:nvSpPr>
          <p:spPr bwMode="auto">
            <a:xfrm>
              <a:off x="3218" y="2754"/>
              <a:ext cx="144"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50000"/>
                </a:spcBef>
                <a:buFontTx/>
                <a:buNone/>
              </a:pPr>
              <a:r>
                <a:rPr lang="en-US" altLang="el-GR" sz="1200" b="1">
                  <a:latin typeface="Verdana" panose="020B0604030504040204" pitchFamily="34" charset="0"/>
                </a:rPr>
                <a:t>F</a:t>
              </a:r>
              <a:endParaRPr lang="el-GR" altLang="el-GR" sz="1200" b="1">
                <a:latin typeface="Verdana" panose="020B0604030504040204" pitchFamily="34" charset="0"/>
              </a:endParaRPr>
            </a:p>
          </p:txBody>
        </p:sp>
        <p:sp>
          <p:nvSpPr>
            <p:cNvPr id="207895" name="Freeform 47"/>
            <p:cNvSpPr>
              <a:spLocks/>
            </p:cNvSpPr>
            <p:nvPr/>
          </p:nvSpPr>
          <p:spPr bwMode="auto">
            <a:xfrm>
              <a:off x="2500" y="2640"/>
              <a:ext cx="404" cy="346"/>
            </a:xfrm>
            <a:custGeom>
              <a:avLst/>
              <a:gdLst>
                <a:gd name="T0" fmla="*/ 0 w 12522"/>
                <a:gd name="T1" fmla="*/ 0 h 10756"/>
                <a:gd name="T2" fmla="*/ 0 w 12522"/>
                <a:gd name="T3" fmla="*/ 0 h 10756"/>
                <a:gd name="T4" fmla="*/ 0 w 12522"/>
                <a:gd name="T5" fmla="*/ 0 h 10756"/>
                <a:gd name="T6" fmla="*/ 0 w 12522"/>
                <a:gd name="T7" fmla="*/ 0 h 10756"/>
                <a:gd name="T8" fmla="*/ 0 w 12522"/>
                <a:gd name="T9" fmla="*/ 0 h 10756"/>
                <a:gd name="T10" fmla="*/ 0 w 12522"/>
                <a:gd name="T11" fmla="*/ 0 h 10756"/>
                <a:gd name="T12" fmla="*/ 0 w 12522"/>
                <a:gd name="T13" fmla="*/ 0 h 10756"/>
                <a:gd name="T14" fmla="*/ 0 60000 65536"/>
                <a:gd name="T15" fmla="*/ 0 60000 65536"/>
                <a:gd name="T16" fmla="*/ 0 60000 65536"/>
                <a:gd name="T17" fmla="*/ 0 60000 65536"/>
                <a:gd name="T18" fmla="*/ 0 60000 65536"/>
                <a:gd name="T19" fmla="*/ 0 60000 65536"/>
                <a:gd name="T20" fmla="*/ 0 60000 65536"/>
                <a:gd name="T21" fmla="*/ 0 w 12522"/>
                <a:gd name="T22" fmla="*/ 0 h 10756"/>
                <a:gd name="T23" fmla="*/ 12522 w 12522"/>
                <a:gd name="T24" fmla="*/ 10756 h 107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522" h="10756">
                  <a:moveTo>
                    <a:pt x="12522" y="5378"/>
                  </a:moveTo>
                  <a:lnTo>
                    <a:pt x="6261" y="8067"/>
                  </a:lnTo>
                  <a:lnTo>
                    <a:pt x="0" y="10756"/>
                  </a:lnTo>
                  <a:lnTo>
                    <a:pt x="0" y="5378"/>
                  </a:lnTo>
                  <a:lnTo>
                    <a:pt x="0" y="0"/>
                  </a:lnTo>
                  <a:lnTo>
                    <a:pt x="6261" y="2689"/>
                  </a:lnTo>
                  <a:lnTo>
                    <a:pt x="12522" y="5378"/>
                  </a:lnTo>
                  <a:close/>
                </a:path>
              </a:pathLst>
            </a:custGeom>
            <a:solidFill>
              <a:srgbClr val="C0C0C0"/>
            </a:solidFill>
            <a:ln w="14351">
              <a:solidFill>
                <a:srgbClr val="1F1A17"/>
              </a:solidFill>
              <a:prstDash val="solid"/>
              <a:round/>
              <a:headEnd/>
              <a:tailEnd/>
            </a:ln>
          </p:spPr>
          <p:txBody>
            <a:bodyPr/>
            <a:lstStyle/>
            <a:p>
              <a:endParaRPr lang="en-GB"/>
            </a:p>
          </p:txBody>
        </p:sp>
        <p:sp>
          <p:nvSpPr>
            <p:cNvPr id="207896" name="Freeform 49"/>
            <p:cNvSpPr>
              <a:spLocks/>
            </p:cNvSpPr>
            <p:nvPr/>
          </p:nvSpPr>
          <p:spPr bwMode="auto">
            <a:xfrm>
              <a:off x="2905" y="2765"/>
              <a:ext cx="96" cy="96"/>
            </a:xfrm>
            <a:custGeom>
              <a:avLst/>
              <a:gdLst>
                <a:gd name="T0" fmla="*/ 0 w 3935"/>
                <a:gd name="T1" fmla="*/ 0 h 3944"/>
                <a:gd name="T2" fmla="*/ 0 w 3935"/>
                <a:gd name="T3" fmla="*/ 0 h 3944"/>
                <a:gd name="T4" fmla="*/ 0 w 3935"/>
                <a:gd name="T5" fmla="*/ 0 h 3944"/>
                <a:gd name="T6" fmla="*/ 0 w 3935"/>
                <a:gd name="T7" fmla="*/ 0 h 3944"/>
                <a:gd name="T8" fmla="*/ 0 w 3935"/>
                <a:gd name="T9" fmla="*/ 0 h 3944"/>
                <a:gd name="T10" fmla="*/ 0 w 3935"/>
                <a:gd name="T11" fmla="*/ 0 h 3944"/>
                <a:gd name="T12" fmla="*/ 0 w 3935"/>
                <a:gd name="T13" fmla="*/ 0 h 3944"/>
                <a:gd name="T14" fmla="*/ 0 w 3935"/>
                <a:gd name="T15" fmla="*/ 0 h 3944"/>
                <a:gd name="T16" fmla="*/ 0 w 3935"/>
                <a:gd name="T17" fmla="*/ 0 h 3944"/>
                <a:gd name="T18" fmla="*/ 0 w 3935"/>
                <a:gd name="T19" fmla="*/ 0 h 3944"/>
                <a:gd name="T20" fmla="*/ 0 w 3935"/>
                <a:gd name="T21" fmla="*/ 0 h 3944"/>
                <a:gd name="T22" fmla="*/ 0 w 3935"/>
                <a:gd name="T23" fmla="*/ 0 h 3944"/>
                <a:gd name="T24" fmla="*/ 0 w 3935"/>
                <a:gd name="T25" fmla="*/ 0 h 3944"/>
                <a:gd name="T26" fmla="*/ 0 w 3935"/>
                <a:gd name="T27" fmla="*/ 0 h 3944"/>
                <a:gd name="T28" fmla="*/ 0 w 3935"/>
                <a:gd name="T29" fmla="*/ 0 h 3944"/>
                <a:gd name="T30" fmla="*/ 0 w 3935"/>
                <a:gd name="T31" fmla="*/ 0 h 3944"/>
                <a:gd name="T32" fmla="*/ 0 w 3935"/>
                <a:gd name="T33" fmla="*/ 0 h 3944"/>
                <a:gd name="T34" fmla="*/ 0 w 3935"/>
                <a:gd name="T35" fmla="*/ 0 h 3944"/>
                <a:gd name="T36" fmla="*/ 0 w 3935"/>
                <a:gd name="T37" fmla="*/ 0 h 3944"/>
                <a:gd name="T38" fmla="*/ 0 w 3935"/>
                <a:gd name="T39" fmla="*/ 0 h 3944"/>
                <a:gd name="T40" fmla="*/ 0 w 3935"/>
                <a:gd name="T41" fmla="*/ 0 h 3944"/>
                <a:gd name="T42" fmla="*/ 0 w 3935"/>
                <a:gd name="T43" fmla="*/ 0 h 3944"/>
                <a:gd name="T44" fmla="*/ 0 w 3935"/>
                <a:gd name="T45" fmla="*/ 0 h 3944"/>
                <a:gd name="T46" fmla="*/ 0 w 3935"/>
                <a:gd name="T47" fmla="*/ 0 h 3944"/>
                <a:gd name="T48" fmla="*/ 0 w 3935"/>
                <a:gd name="T49" fmla="*/ 0 h 3944"/>
                <a:gd name="T50" fmla="*/ 0 w 3935"/>
                <a:gd name="T51" fmla="*/ 0 h 3944"/>
                <a:gd name="T52" fmla="*/ 0 w 3935"/>
                <a:gd name="T53" fmla="*/ 0 h 3944"/>
                <a:gd name="T54" fmla="*/ 0 w 3935"/>
                <a:gd name="T55" fmla="*/ 0 h 3944"/>
                <a:gd name="T56" fmla="*/ 0 w 3935"/>
                <a:gd name="T57" fmla="*/ 0 h 3944"/>
                <a:gd name="T58" fmla="*/ 0 w 3935"/>
                <a:gd name="T59" fmla="*/ 0 h 3944"/>
                <a:gd name="T60" fmla="*/ 0 w 3935"/>
                <a:gd name="T61" fmla="*/ 0 h 3944"/>
                <a:gd name="T62" fmla="*/ 0 w 3935"/>
                <a:gd name="T63" fmla="*/ 0 h 3944"/>
                <a:gd name="T64" fmla="*/ 0 w 3935"/>
                <a:gd name="T65" fmla="*/ 0 h 3944"/>
                <a:gd name="T66" fmla="*/ 0 w 3935"/>
                <a:gd name="T67" fmla="*/ 0 h 3944"/>
                <a:gd name="T68" fmla="*/ 0 w 3935"/>
                <a:gd name="T69" fmla="*/ 0 h 3944"/>
                <a:gd name="T70" fmla="*/ 0 w 3935"/>
                <a:gd name="T71" fmla="*/ 0 h 3944"/>
                <a:gd name="T72" fmla="*/ 0 w 3935"/>
                <a:gd name="T73" fmla="*/ 0 h 3944"/>
                <a:gd name="T74" fmla="*/ 0 w 3935"/>
                <a:gd name="T75" fmla="*/ 0 h 3944"/>
                <a:gd name="T76" fmla="*/ 0 w 3935"/>
                <a:gd name="T77" fmla="*/ 0 h 3944"/>
                <a:gd name="T78" fmla="*/ 0 w 3935"/>
                <a:gd name="T79" fmla="*/ 0 h 3944"/>
                <a:gd name="T80" fmla="*/ 0 w 3935"/>
                <a:gd name="T81" fmla="*/ 0 h 3944"/>
                <a:gd name="T82" fmla="*/ 0 w 3935"/>
                <a:gd name="T83" fmla="*/ 0 h 3944"/>
                <a:gd name="T84" fmla="*/ 0 w 3935"/>
                <a:gd name="T85" fmla="*/ 0 h 394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935"/>
                <a:gd name="T130" fmla="*/ 0 h 3944"/>
                <a:gd name="T131" fmla="*/ 3935 w 3935"/>
                <a:gd name="T132" fmla="*/ 3944 h 3944"/>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935" h="3944">
                  <a:moveTo>
                    <a:pt x="1967" y="0"/>
                  </a:moveTo>
                  <a:lnTo>
                    <a:pt x="2068" y="2"/>
                  </a:lnTo>
                  <a:lnTo>
                    <a:pt x="2167" y="11"/>
                  </a:lnTo>
                  <a:lnTo>
                    <a:pt x="2265" y="23"/>
                  </a:lnTo>
                  <a:lnTo>
                    <a:pt x="2363" y="40"/>
                  </a:lnTo>
                  <a:lnTo>
                    <a:pt x="2458" y="63"/>
                  </a:lnTo>
                  <a:lnTo>
                    <a:pt x="2551" y="89"/>
                  </a:lnTo>
                  <a:lnTo>
                    <a:pt x="2642" y="120"/>
                  </a:lnTo>
                  <a:lnTo>
                    <a:pt x="2732" y="155"/>
                  </a:lnTo>
                  <a:lnTo>
                    <a:pt x="2819" y="195"/>
                  </a:lnTo>
                  <a:lnTo>
                    <a:pt x="2903" y="239"/>
                  </a:lnTo>
                  <a:lnTo>
                    <a:pt x="2986" y="286"/>
                  </a:lnTo>
                  <a:lnTo>
                    <a:pt x="3065" y="338"/>
                  </a:lnTo>
                  <a:lnTo>
                    <a:pt x="3143" y="393"/>
                  </a:lnTo>
                  <a:lnTo>
                    <a:pt x="3217" y="451"/>
                  </a:lnTo>
                  <a:lnTo>
                    <a:pt x="3288" y="514"/>
                  </a:lnTo>
                  <a:lnTo>
                    <a:pt x="3357" y="578"/>
                  </a:lnTo>
                  <a:lnTo>
                    <a:pt x="3422" y="647"/>
                  </a:lnTo>
                  <a:lnTo>
                    <a:pt x="3484" y="719"/>
                  </a:lnTo>
                  <a:lnTo>
                    <a:pt x="3542" y="794"/>
                  </a:lnTo>
                  <a:lnTo>
                    <a:pt x="3597" y="871"/>
                  </a:lnTo>
                  <a:lnTo>
                    <a:pt x="3649" y="952"/>
                  </a:lnTo>
                  <a:lnTo>
                    <a:pt x="3697" y="1034"/>
                  </a:lnTo>
                  <a:lnTo>
                    <a:pt x="3740" y="1119"/>
                  </a:lnTo>
                  <a:lnTo>
                    <a:pt x="3779" y="1206"/>
                  </a:lnTo>
                  <a:lnTo>
                    <a:pt x="3814" y="1295"/>
                  </a:lnTo>
                  <a:lnTo>
                    <a:pt x="3846" y="1387"/>
                  </a:lnTo>
                  <a:lnTo>
                    <a:pt x="3873" y="1481"/>
                  </a:lnTo>
                  <a:lnTo>
                    <a:pt x="3895" y="1576"/>
                  </a:lnTo>
                  <a:lnTo>
                    <a:pt x="3911" y="1672"/>
                  </a:lnTo>
                  <a:lnTo>
                    <a:pt x="3925" y="1771"/>
                  </a:lnTo>
                  <a:lnTo>
                    <a:pt x="3932" y="1871"/>
                  </a:lnTo>
                  <a:lnTo>
                    <a:pt x="3935" y="1972"/>
                  </a:lnTo>
                  <a:lnTo>
                    <a:pt x="3932" y="2073"/>
                  </a:lnTo>
                  <a:lnTo>
                    <a:pt x="3925" y="2174"/>
                  </a:lnTo>
                  <a:lnTo>
                    <a:pt x="3911" y="2272"/>
                  </a:lnTo>
                  <a:lnTo>
                    <a:pt x="3895" y="2368"/>
                  </a:lnTo>
                  <a:lnTo>
                    <a:pt x="3873" y="2464"/>
                  </a:lnTo>
                  <a:lnTo>
                    <a:pt x="3846" y="2557"/>
                  </a:lnTo>
                  <a:lnTo>
                    <a:pt x="3814" y="2649"/>
                  </a:lnTo>
                  <a:lnTo>
                    <a:pt x="3779" y="2738"/>
                  </a:lnTo>
                  <a:lnTo>
                    <a:pt x="3740" y="2826"/>
                  </a:lnTo>
                  <a:lnTo>
                    <a:pt x="3697" y="2911"/>
                  </a:lnTo>
                  <a:lnTo>
                    <a:pt x="3649" y="2994"/>
                  </a:lnTo>
                  <a:lnTo>
                    <a:pt x="3597" y="3074"/>
                  </a:lnTo>
                  <a:lnTo>
                    <a:pt x="3542" y="3151"/>
                  </a:lnTo>
                  <a:lnTo>
                    <a:pt x="3484" y="3225"/>
                  </a:lnTo>
                  <a:lnTo>
                    <a:pt x="3422" y="3297"/>
                  </a:lnTo>
                  <a:lnTo>
                    <a:pt x="3357" y="3365"/>
                  </a:lnTo>
                  <a:lnTo>
                    <a:pt x="3288" y="3430"/>
                  </a:lnTo>
                  <a:lnTo>
                    <a:pt x="3217" y="3493"/>
                  </a:lnTo>
                  <a:lnTo>
                    <a:pt x="3143" y="3551"/>
                  </a:lnTo>
                  <a:lnTo>
                    <a:pt x="3065" y="3607"/>
                  </a:lnTo>
                  <a:lnTo>
                    <a:pt x="2986" y="3658"/>
                  </a:lnTo>
                  <a:lnTo>
                    <a:pt x="2903" y="3705"/>
                  </a:lnTo>
                  <a:lnTo>
                    <a:pt x="2819" y="3749"/>
                  </a:lnTo>
                  <a:lnTo>
                    <a:pt x="2732" y="3788"/>
                  </a:lnTo>
                  <a:lnTo>
                    <a:pt x="2642" y="3824"/>
                  </a:lnTo>
                  <a:lnTo>
                    <a:pt x="2551" y="3855"/>
                  </a:lnTo>
                  <a:lnTo>
                    <a:pt x="2458" y="3882"/>
                  </a:lnTo>
                  <a:lnTo>
                    <a:pt x="2363" y="3904"/>
                  </a:lnTo>
                  <a:lnTo>
                    <a:pt x="2265" y="3922"/>
                  </a:lnTo>
                  <a:lnTo>
                    <a:pt x="2167" y="3934"/>
                  </a:lnTo>
                  <a:lnTo>
                    <a:pt x="2068" y="3941"/>
                  </a:lnTo>
                  <a:lnTo>
                    <a:pt x="1967" y="3944"/>
                  </a:lnTo>
                  <a:lnTo>
                    <a:pt x="1865" y="3941"/>
                  </a:lnTo>
                  <a:lnTo>
                    <a:pt x="1766" y="3934"/>
                  </a:lnTo>
                  <a:lnTo>
                    <a:pt x="1668" y="3922"/>
                  </a:lnTo>
                  <a:lnTo>
                    <a:pt x="1571" y="3904"/>
                  </a:lnTo>
                  <a:lnTo>
                    <a:pt x="1476" y="3882"/>
                  </a:lnTo>
                  <a:lnTo>
                    <a:pt x="1383" y="3855"/>
                  </a:lnTo>
                  <a:lnTo>
                    <a:pt x="1292" y="3824"/>
                  </a:lnTo>
                  <a:lnTo>
                    <a:pt x="1203" y="3788"/>
                  </a:lnTo>
                  <a:lnTo>
                    <a:pt x="1115" y="3749"/>
                  </a:lnTo>
                  <a:lnTo>
                    <a:pt x="1030" y="3705"/>
                  </a:lnTo>
                  <a:lnTo>
                    <a:pt x="948" y="3658"/>
                  </a:lnTo>
                  <a:lnTo>
                    <a:pt x="868" y="3607"/>
                  </a:lnTo>
                  <a:lnTo>
                    <a:pt x="790" y="3551"/>
                  </a:lnTo>
                  <a:lnTo>
                    <a:pt x="717" y="3493"/>
                  </a:lnTo>
                  <a:lnTo>
                    <a:pt x="645" y="3430"/>
                  </a:lnTo>
                  <a:lnTo>
                    <a:pt x="576" y="3365"/>
                  </a:lnTo>
                  <a:lnTo>
                    <a:pt x="511" y="3297"/>
                  </a:lnTo>
                  <a:lnTo>
                    <a:pt x="450" y="3225"/>
                  </a:lnTo>
                  <a:lnTo>
                    <a:pt x="391" y="3151"/>
                  </a:lnTo>
                  <a:lnTo>
                    <a:pt x="336" y="3074"/>
                  </a:lnTo>
                  <a:lnTo>
                    <a:pt x="285" y="2994"/>
                  </a:lnTo>
                  <a:lnTo>
                    <a:pt x="237" y="2911"/>
                  </a:lnTo>
                  <a:lnTo>
                    <a:pt x="194" y="2826"/>
                  </a:lnTo>
                  <a:lnTo>
                    <a:pt x="154" y="2738"/>
                  </a:lnTo>
                  <a:lnTo>
                    <a:pt x="119" y="2649"/>
                  </a:lnTo>
                  <a:lnTo>
                    <a:pt x="87" y="2557"/>
                  </a:lnTo>
                  <a:lnTo>
                    <a:pt x="61" y="2464"/>
                  </a:lnTo>
                  <a:lnTo>
                    <a:pt x="39" y="2368"/>
                  </a:lnTo>
                  <a:lnTo>
                    <a:pt x="22" y="2272"/>
                  </a:lnTo>
                  <a:lnTo>
                    <a:pt x="10" y="2174"/>
                  </a:lnTo>
                  <a:lnTo>
                    <a:pt x="2" y="2073"/>
                  </a:lnTo>
                  <a:lnTo>
                    <a:pt x="0" y="1972"/>
                  </a:lnTo>
                  <a:lnTo>
                    <a:pt x="2" y="1871"/>
                  </a:lnTo>
                  <a:lnTo>
                    <a:pt x="10" y="1771"/>
                  </a:lnTo>
                  <a:lnTo>
                    <a:pt x="22" y="1672"/>
                  </a:lnTo>
                  <a:lnTo>
                    <a:pt x="39" y="1576"/>
                  </a:lnTo>
                  <a:lnTo>
                    <a:pt x="61" y="1481"/>
                  </a:lnTo>
                  <a:lnTo>
                    <a:pt x="87" y="1387"/>
                  </a:lnTo>
                  <a:lnTo>
                    <a:pt x="119" y="1295"/>
                  </a:lnTo>
                  <a:lnTo>
                    <a:pt x="154" y="1206"/>
                  </a:lnTo>
                  <a:lnTo>
                    <a:pt x="194" y="1119"/>
                  </a:lnTo>
                  <a:lnTo>
                    <a:pt x="237" y="1034"/>
                  </a:lnTo>
                  <a:lnTo>
                    <a:pt x="285" y="952"/>
                  </a:lnTo>
                  <a:lnTo>
                    <a:pt x="336" y="871"/>
                  </a:lnTo>
                  <a:lnTo>
                    <a:pt x="391" y="794"/>
                  </a:lnTo>
                  <a:lnTo>
                    <a:pt x="450" y="719"/>
                  </a:lnTo>
                  <a:lnTo>
                    <a:pt x="511" y="647"/>
                  </a:lnTo>
                  <a:lnTo>
                    <a:pt x="576" y="578"/>
                  </a:lnTo>
                  <a:lnTo>
                    <a:pt x="645" y="514"/>
                  </a:lnTo>
                  <a:lnTo>
                    <a:pt x="717" y="451"/>
                  </a:lnTo>
                  <a:lnTo>
                    <a:pt x="790" y="393"/>
                  </a:lnTo>
                  <a:lnTo>
                    <a:pt x="868" y="338"/>
                  </a:lnTo>
                  <a:lnTo>
                    <a:pt x="948" y="286"/>
                  </a:lnTo>
                  <a:lnTo>
                    <a:pt x="1030" y="239"/>
                  </a:lnTo>
                  <a:lnTo>
                    <a:pt x="1115" y="195"/>
                  </a:lnTo>
                  <a:lnTo>
                    <a:pt x="1203" y="155"/>
                  </a:lnTo>
                  <a:lnTo>
                    <a:pt x="1292" y="120"/>
                  </a:lnTo>
                  <a:lnTo>
                    <a:pt x="1383" y="89"/>
                  </a:lnTo>
                  <a:lnTo>
                    <a:pt x="1476" y="63"/>
                  </a:lnTo>
                  <a:lnTo>
                    <a:pt x="1571" y="40"/>
                  </a:lnTo>
                  <a:lnTo>
                    <a:pt x="1668" y="23"/>
                  </a:lnTo>
                  <a:lnTo>
                    <a:pt x="1766" y="11"/>
                  </a:lnTo>
                  <a:lnTo>
                    <a:pt x="1865" y="2"/>
                  </a:lnTo>
                  <a:lnTo>
                    <a:pt x="1967" y="0"/>
                  </a:lnTo>
                </a:path>
              </a:pathLst>
            </a:custGeom>
            <a:solidFill>
              <a:srgbClr val="C0C0C0"/>
            </a:solidFill>
            <a:ln w="14351">
              <a:solidFill>
                <a:srgbClr val="1F1A17"/>
              </a:solidFill>
              <a:prstDash val="solid"/>
              <a:round/>
              <a:headEnd/>
              <a:tailEnd/>
            </a:ln>
          </p:spPr>
          <p:txBody>
            <a:bodyPr/>
            <a:lstStyle/>
            <a:p>
              <a:endParaRPr lang="en-GB"/>
            </a:p>
          </p:txBody>
        </p:sp>
        <p:sp>
          <p:nvSpPr>
            <p:cNvPr id="207897" name="Text Box 60"/>
            <p:cNvSpPr txBox="1">
              <a:spLocks noChangeArrowheads="1"/>
            </p:cNvSpPr>
            <p:nvPr/>
          </p:nvSpPr>
          <p:spPr bwMode="auto">
            <a:xfrm>
              <a:off x="2530" y="2723"/>
              <a:ext cx="251"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pPr>
              <a:r>
                <a:rPr lang="en-US" altLang="el-GR" sz="1200" b="1">
                  <a:latin typeface="Verdana" panose="020B0604030504040204" pitchFamily="34" charset="0"/>
                </a:rPr>
                <a:t>NOT</a:t>
              </a:r>
              <a:endParaRPr lang="el-GR" altLang="el-GR" sz="1200" b="1">
                <a:latin typeface="Verdana" panose="020B0604030504040204" pitchFamily="34" charset="0"/>
              </a:endParaRPr>
            </a:p>
          </p:txBody>
        </p:sp>
      </p:grpSp>
      <p:sp>
        <p:nvSpPr>
          <p:cNvPr id="207879" name="Freeform 87"/>
          <p:cNvSpPr>
            <a:spLocks/>
          </p:cNvSpPr>
          <p:nvPr/>
        </p:nvSpPr>
        <p:spPr bwMode="auto">
          <a:xfrm>
            <a:off x="8902700" y="4792663"/>
            <a:ext cx="84138" cy="563562"/>
          </a:xfrm>
          <a:custGeom>
            <a:avLst/>
            <a:gdLst>
              <a:gd name="T0" fmla="*/ 2147483646 w 1776"/>
              <a:gd name="T1" fmla="*/ 2147483646 h 12042"/>
              <a:gd name="T2" fmla="*/ 2147483646 w 1776"/>
              <a:gd name="T3" fmla="*/ 2147483646 h 12042"/>
              <a:gd name="T4" fmla="*/ 2147483646 w 1776"/>
              <a:gd name="T5" fmla="*/ 2147483646 h 12042"/>
              <a:gd name="T6" fmla="*/ 2147483646 w 1776"/>
              <a:gd name="T7" fmla="*/ 2147483646 h 12042"/>
              <a:gd name="T8" fmla="*/ 2147483646 w 1776"/>
              <a:gd name="T9" fmla="*/ 2147483646 h 12042"/>
              <a:gd name="T10" fmla="*/ 2147483646 w 1776"/>
              <a:gd name="T11" fmla="*/ 2147483646 h 12042"/>
              <a:gd name="T12" fmla="*/ 2147483646 w 1776"/>
              <a:gd name="T13" fmla="*/ 2147483646 h 12042"/>
              <a:gd name="T14" fmla="*/ 2147483646 w 1776"/>
              <a:gd name="T15" fmla="*/ 2147483646 h 12042"/>
              <a:gd name="T16" fmla="*/ 2147483646 w 1776"/>
              <a:gd name="T17" fmla="*/ 2147483646 h 12042"/>
              <a:gd name="T18" fmla="*/ 2147483646 w 1776"/>
              <a:gd name="T19" fmla="*/ 2147483646 h 12042"/>
              <a:gd name="T20" fmla="*/ 2147483646 w 1776"/>
              <a:gd name="T21" fmla="*/ 2147483646 h 12042"/>
              <a:gd name="T22" fmla="*/ 2147483646 w 1776"/>
              <a:gd name="T23" fmla="*/ 2147483646 h 12042"/>
              <a:gd name="T24" fmla="*/ 2147483646 w 1776"/>
              <a:gd name="T25" fmla="*/ 2147483646 h 12042"/>
              <a:gd name="T26" fmla="*/ 2147483646 w 1776"/>
              <a:gd name="T27" fmla="*/ 2147483646 h 12042"/>
              <a:gd name="T28" fmla="*/ 2147483646 w 1776"/>
              <a:gd name="T29" fmla="*/ 2147483646 h 12042"/>
              <a:gd name="T30" fmla="*/ 2147483646 w 1776"/>
              <a:gd name="T31" fmla="*/ 2147483646 h 12042"/>
              <a:gd name="T32" fmla="*/ 2147483646 w 1776"/>
              <a:gd name="T33" fmla="*/ 2147483646 h 12042"/>
              <a:gd name="T34" fmla="*/ 2147483646 w 1776"/>
              <a:gd name="T35" fmla="*/ 2147483646 h 12042"/>
              <a:gd name="T36" fmla="*/ 2147483646 w 1776"/>
              <a:gd name="T37" fmla="*/ 2147483646 h 12042"/>
              <a:gd name="T38" fmla="*/ 2147483646 w 1776"/>
              <a:gd name="T39" fmla="*/ 2147483646 h 12042"/>
              <a:gd name="T40" fmla="*/ 2147483646 w 1776"/>
              <a:gd name="T41" fmla="*/ 2147483646 h 12042"/>
              <a:gd name="T42" fmla="*/ 2147483646 w 1776"/>
              <a:gd name="T43" fmla="*/ 2147483646 h 12042"/>
              <a:gd name="T44" fmla="*/ 2147483646 w 1776"/>
              <a:gd name="T45" fmla="*/ 2147483646 h 12042"/>
              <a:gd name="T46" fmla="*/ 2147483646 w 1776"/>
              <a:gd name="T47" fmla="*/ 2147483646 h 12042"/>
              <a:gd name="T48" fmla="*/ 2147483646 w 1776"/>
              <a:gd name="T49" fmla="*/ 2147483646 h 12042"/>
              <a:gd name="T50" fmla="*/ 2147483646 w 1776"/>
              <a:gd name="T51" fmla="*/ 2147483646 h 12042"/>
              <a:gd name="T52" fmla="*/ 2147483646 w 1776"/>
              <a:gd name="T53" fmla="*/ 2147483646 h 12042"/>
              <a:gd name="T54" fmla="*/ 2147483646 w 1776"/>
              <a:gd name="T55" fmla="*/ 2147483646 h 12042"/>
              <a:gd name="T56" fmla="*/ 2147483646 w 1776"/>
              <a:gd name="T57" fmla="*/ 2147483646 h 12042"/>
              <a:gd name="T58" fmla="*/ 2147483646 w 1776"/>
              <a:gd name="T59" fmla="*/ 2147483646 h 12042"/>
              <a:gd name="T60" fmla="*/ 2147483646 w 1776"/>
              <a:gd name="T61" fmla="*/ 2147483646 h 12042"/>
              <a:gd name="T62" fmla="*/ 2147483646 w 1776"/>
              <a:gd name="T63" fmla="*/ 2147483646 h 12042"/>
              <a:gd name="T64" fmla="*/ 0 w 1776"/>
              <a:gd name="T65" fmla="*/ 0 h 12042"/>
              <a:gd name="T66" fmla="*/ 2147483646 w 1776"/>
              <a:gd name="T67" fmla="*/ 2147483646 h 12042"/>
              <a:gd name="T68" fmla="*/ 2147483646 w 1776"/>
              <a:gd name="T69" fmla="*/ 2147483646 h 12042"/>
              <a:gd name="T70" fmla="*/ 2147483646 w 1776"/>
              <a:gd name="T71" fmla="*/ 2147483646 h 12042"/>
              <a:gd name="T72" fmla="*/ 2147483646 w 1776"/>
              <a:gd name="T73" fmla="*/ 2147483646 h 12042"/>
              <a:gd name="T74" fmla="*/ 2147483646 w 1776"/>
              <a:gd name="T75" fmla="*/ 2147483646 h 12042"/>
              <a:gd name="T76" fmla="*/ 2147483646 w 1776"/>
              <a:gd name="T77" fmla="*/ 2147483646 h 12042"/>
              <a:gd name="T78" fmla="*/ 2147483646 w 1776"/>
              <a:gd name="T79" fmla="*/ 2147483646 h 12042"/>
              <a:gd name="T80" fmla="*/ 2147483646 w 1776"/>
              <a:gd name="T81" fmla="*/ 2147483646 h 12042"/>
              <a:gd name="T82" fmla="*/ 2147483646 w 1776"/>
              <a:gd name="T83" fmla="*/ 2147483646 h 12042"/>
              <a:gd name="T84" fmla="*/ 2147483646 w 1776"/>
              <a:gd name="T85" fmla="*/ 2147483646 h 12042"/>
              <a:gd name="T86" fmla="*/ 2147483646 w 1776"/>
              <a:gd name="T87" fmla="*/ 2147483646 h 12042"/>
              <a:gd name="T88" fmla="*/ 2147483646 w 1776"/>
              <a:gd name="T89" fmla="*/ 2147483646 h 12042"/>
              <a:gd name="T90" fmla="*/ 2147483646 w 1776"/>
              <a:gd name="T91" fmla="*/ 2147483646 h 12042"/>
              <a:gd name="T92" fmla="*/ 2147483646 w 1776"/>
              <a:gd name="T93" fmla="*/ 2147483646 h 12042"/>
              <a:gd name="T94" fmla="*/ 2147483646 w 1776"/>
              <a:gd name="T95" fmla="*/ 2147483646 h 12042"/>
              <a:gd name="T96" fmla="*/ 2147483646 w 1776"/>
              <a:gd name="T97" fmla="*/ 2147483646 h 12042"/>
              <a:gd name="T98" fmla="*/ 2147483646 w 1776"/>
              <a:gd name="T99" fmla="*/ 2147483646 h 12042"/>
              <a:gd name="T100" fmla="*/ 2147483646 w 1776"/>
              <a:gd name="T101" fmla="*/ 2147483646 h 12042"/>
              <a:gd name="T102" fmla="*/ 2147483646 w 1776"/>
              <a:gd name="T103" fmla="*/ 2147483646 h 12042"/>
              <a:gd name="T104" fmla="*/ 2147483646 w 1776"/>
              <a:gd name="T105" fmla="*/ 2147483646 h 12042"/>
              <a:gd name="T106" fmla="*/ 2147483646 w 1776"/>
              <a:gd name="T107" fmla="*/ 2147483646 h 12042"/>
              <a:gd name="T108" fmla="*/ 2147483646 w 1776"/>
              <a:gd name="T109" fmla="*/ 2147483646 h 12042"/>
              <a:gd name="T110" fmla="*/ 2147483646 w 1776"/>
              <a:gd name="T111" fmla="*/ 2147483646 h 12042"/>
              <a:gd name="T112" fmla="*/ 2147483646 w 1776"/>
              <a:gd name="T113" fmla="*/ 2147483646 h 12042"/>
              <a:gd name="T114" fmla="*/ 2147483646 w 1776"/>
              <a:gd name="T115" fmla="*/ 2147483646 h 12042"/>
              <a:gd name="T116" fmla="*/ 2147483646 w 1776"/>
              <a:gd name="T117" fmla="*/ 2147483646 h 12042"/>
              <a:gd name="T118" fmla="*/ 2147483646 w 1776"/>
              <a:gd name="T119" fmla="*/ 2147483646 h 12042"/>
              <a:gd name="T120" fmla="*/ 2147483646 w 1776"/>
              <a:gd name="T121" fmla="*/ 2147483646 h 12042"/>
              <a:gd name="T122" fmla="*/ 2147483646 w 1776"/>
              <a:gd name="T123" fmla="*/ 2147483646 h 12042"/>
              <a:gd name="T124" fmla="*/ 0 w 1776"/>
              <a:gd name="T125" fmla="*/ 2147483646 h 1204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776"/>
              <a:gd name="T190" fmla="*/ 0 h 12042"/>
              <a:gd name="T191" fmla="*/ 1776 w 1776"/>
              <a:gd name="T192" fmla="*/ 12042 h 1204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776" h="12042">
                <a:moveTo>
                  <a:pt x="0" y="12042"/>
                </a:moveTo>
                <a:lnTo>
                  <a:pt x="61" y="11881"/>
                </a:lnTo>
                <a:lnTo>
                  <a:pt x="126" y="11726"/>
                </a:lnTo>
                <a:lnTo>
                  <a:pt x="193" y="11579"/>
                </a:lnTo>
                <a:lnTo>
                  <a:pt x="262" y="11438"/>
                </a:lnTo>
                <a:lnTo>
                  <a:pt x="333" y="11302"/>
                </a:lnTo>
                <a:lnTo>
                  <a:pt x="404" y="11169"/>
                </a:lnTo>
                <a:lnTo>
                  <a:pt x="476" y="11039"/>
                </a:lnTo>
                <a:lnTo>
                  <a:pt x="550" y="10911"/>
                </a:lnTo>
                <a:lnTo>
                  <a:pt x="624" y="10785"/>
                </a:lnTo>
                <a:lnTo>
                  <a:pt x="698" y="10658"/>
                </a:lnTo>
                <a:lnTo>
                  <a:pt x="771" y="10531"/>
                </a:lnTo>
                <a:lnTo>
                  <a:pt x="845" y="10402"/>
                </a:lnTo>
                <a:lnTo>
                  <a:pt x="917" y="10270"/>
                </a:lnTo>
                <a:lnTo>
                  <a:pt x="988" y="10135"/>
                </a:lnTo>
                <a:lnTo>
                  <a:pt x="1059" y="9995"/>
                </a:lnTo>
                <a:lnTo>
                  <a:pt x="1128" y="9850"/>
                </a:lnTo>
                <a:lnTo>
                  <a:pt x="1194" y="9698"/>
                </a:lnTo>
                <a:lnTo>
                  <a:pt x="1259" y="9540"/>
                </a:lnTo>
                <a:lnTo>
                  <a:pt x="1321" y="9373"/>
                </a:lnTo>
                <a:lnTo>
                  <a:pt x="1381" y="9196"/>
                </a:lnTo>
                <a:lnTo>
                  <a:pt x="1436" y="9010"/>
                </a:lnTo>
                <a:lnTo>
                  <a:pt x="1489" y="8812"/>
                </a:lnTo>
                <a:lnTo>
                  <a:pt x="1538" y="8603"/>
                </a:lnTo>
                <a:lnTo>
                  <a:pt x="1584" y="8381"/>
                </a:lnTo>
                <a:lnTo>
                  <a:pt x="1625" y="8144"/>
                </a:lnTo>
                <a:lnTo>
                  <a:pt x="1662" y="7892"/>
                </a:lnTo>
                <a:lnTo>
                  <a:pt x="1693" y="7626"/>
                </a:lnTo>
                <a:lnTo>
                  <a:pt x="1720" y="7343"/>
                </a:lnTo>
                <a:lnTo>
                  <a:pt x="1741" y="7042"/>
                </a:lnTo>
                <a:lnTo>
                  <a:pt x="1756" y="6722"/>
                </a:lnTo>
                <a:lnTo>
                  <a:pt x="1766" y="6383"/>
                </a:lnTo>
                <a:lnTo>
                  <a:pt x="1770" y="6023"/>
                </a:lnTo>
                <a:lnTo>
                  <a:pt x="1766" y="5664"/>
                </a:lnTo>
                <a:lnTo>
                  <a:pt x="1756" y="5325"/>
                </a:lnTo>
                <a:lnTo>
                  <a:pt x="1741" y="5006"/>
                </a:lnTo>
                <a:lnTo>
                  <a:pt x="1720" y="4704"/>
                </a:lnTo>
                <a:lnTo>
                  <a:pt x="1693" y="4422"/>
                </a:lnTo>
                <a:lnTo>
                  <a:pt x="1662" y="4155"/>
                </a:lnTo>
                <a:lnTo>
                  <a:pt x="1625" y="3903"/>
                </a:lnTo>
                <a:lnTo>
                  <a:pt x="1584" y="3667"/>
                </a:lnTo>
                <a:lnTo>
                  <a:pt x="1538" y="3445"/>
                </a:lnTo>
                <a:lnTo>
                  <a:pt x="1489" y="3235"/>
                </a:lnTo>
                <a:lnTo>
                  <a:pt x="1436" y="3037"/>
                </a:lnTo>
                <a:lnTo>
                  <a:pt x="1381" y="2851"/>
                </a:lnTo>
                <a:lnTo>
                  <a:pt x="1321" y="2675"/>
                </a:lnTo>
                <a:lnTo>
                  <a:pt x="1259" y="2507"/>
                </a:lnTo>
                <a:lnTo>
                  <a:pt x="1194" y="2349"/>
                </a:lnTo>
                <a:lnTo>
                  <a:pt x="1128" y="2196"/>
                </a:lnTo>
                <a:lnTo>
                  <a:pt x="1059" y="2052"/>
                </a:lnTo>
                <a:lnTo>
                  <a:pt x="988" y="1912"/>
                </a:lnTo>
                <a:lnTo>
                  <a:pt x="917" y="1777"/>
                </a:lnTo>
                <a:lnTo>
                  <a:pt x="845" y="1645"/>
                </a:lnTo>
                <a:lnTo>
                  <a:pt x="771" y="1516"/>
                </a:lnTo>
                <a:lnTo>
                  <a:pt x="698" y="1389"/>
                </a:lnTo>
                <a:lnTo>
                  <a:pt x="624" y="1262"/>
                </a:lnTo>
                <a:lnTo>
                  <a:pt x="550" y="1135"/>
                </a:lnTo>
                <a:lnTo>
                  <a:pt x="476" y="1008"/>
                </a:lnTo>
                <a:lnTo>
                  <a:pt x="404" y="878"/>
                </a:lnTo>
                <a:lnTo>
                  <a:pt x="333" y="745"/>
                </a:lnTo>
                <a:lnTo>
                  <a:pt x="262" y="609"/>
                </a:lnTo>
                <a:lnTo>
                  <a:pt x="193" y="468"/>
                </a:lnTo>
                <a:lnTo>
                  <a:pt x="126" y="321"/>
                </a:lnTo>
                <a:lnTo>
                  <a:pt x="61" y="166"/>
                </a:lnTo>
                <a:lnTo>
                  <a:pt x="0" y="5"/>
                </a:lnTo>
                <a:lnTo>
                  <a:pt x="0" y="0"/>
                </a:lnTo>
                <a:lnTo>
                  <a:pt x="61" y="118"/>
                </a:lnTo>
                <a:lnTo>
                  <a:pt x="125" y="237"/>
                </a:lnTo>
                <a:lnTo>
                  <a:pt x="192" y="358"/>
                </a:lnTo>
                <a:lnTo>
                  <a:pt x="261" y="479"/>
                </a:lnTo>
                <a:lnTo>
                  <a:pt x="402" y="730"/>
                </a:lnTo>
                <a:lnTo>
                  <a:pt x="549" y="992"/>
                </a:lnTo>
                <a:lnTo>
                  <a:pt x="622" y="1129"/>
                </a:lnTo>
                <a:lnTo>
                  <a:pt x="697" y="1269"/>
                </a:lnTo>
                <a:lnTo>
                  <a:pt x="771" y="1413"/>
                </a:lnTo>
                <a:lnTo>
                  <a:pt x="845" y="1562"/>
                </a:lnTo>
                <a:lnTo>
                  <a:pt x="917" y="1716"/>
                </a:lnTo>
                <a:lnTo>
                  <a:pt x="989" y="1875"/>
                </a:lnTo>
                <a:lnTo>
                  <a:pt x="1060" y="2040"/>
                </a:lnTo>
                <a:lnTo>
                  <a:pt x="1129" y="2211"/>
                </a:lnTo>
                <a:lnTo>
                  <a:pt x="1196" y="2388"/>
                </a:lnTo>
                <a:lnTo>
                  <a:pt x="1261" y="2571"/>
                </a:lnTo>
                <a:lnTo>
                  <a:pt x="1323" y="2761"/>
                </a:lnTo>
                <a:lnTo>
                  <a:pt x="1383" y="2959"/>
                </a:lnTo>
                <a:lnTo>
                  <a:pt x="1440" y="3164"/>
                </a:lnTo>
                <a:lnTo>
                  <a:pt x="1493" y="3378"/>
                </a:lnTo>
                <a:lnTo>
                  <a:pt x="1542" y="3599"/>
                </a:lnTo>
                <a:lnTo>
                  <a:pt x="1588" y="3829"/>
                </a:lnTo>
                <a:lnTo>
                  <a:pt x="1630" y="4069"/>
                </a:lnTo>
                <a:lnTo>
                  <a:pt x="1667" y="4317"/>
                </a:lnTo>
                <a:lnTo>
                  <a:pt x="1698" y="4575"/>
                </a:lnTo>
                <a:lnTo>
                  <a:pt x="1726" y="4843"/>
                </a:lnTo>
                <a:lnTo>
                  <a:pt x="1746" y="5123"/>
                </a:lnTo>
                <a:lnTo>
                  <a:pt x="1763" y="5411"/>
                </a:lnTo>
                <a:lnTo>
                  <a:pt x="1772" y="5712"/>
                </a:lnTo>
                <a:lnTo>
                  <a:pt x="1776" y="6023"/>
                </a:lnTo>
                <a:lnTo>
                  <a:pt x="1772" y="6335"/>
                </a:lnTo>
                <a:lnTo>
                  <a:pt x="1763" y="6635"/>
                </a:lnTo>
                <a:lnTo>
                  <a:pt x="1746" y="6924"/>
                </a:lnTo>
                <a:lnTo>
                  <a:pt x="1726" y="7203"/>
                </a:lnTo>
                <a:lnTo>
                  <a:pt x="1698" y="7471"/>
                </a:lnTo>
                <a:lnTo>
                  <a:pt x="1667" y="7729"/>
                </a:lnTo>
                <a:lnTo>
                  <a:pt x="1630" y="7977"/>
                </a:lnTo>
                <a:lnTo>
                  <a:pt x="1588" y="8217"/>
                </a:lnTo>
                <a:lnTo>
                  <a:pt x="1542" y="8447"/>
                </a:lnTo>
                <a:lnTo>
                  <a:pt x="1493" y="8668"/>
                </a:lnTo>
                <a:lnTo>
                  <a:pt x="1440" y="8881"/>
                </a:lnTo>
                <a:lnTo>
                  <a:pt x="1383" y="9086"/>
                </a:lnTo>
                <a:lnTo>
                  <a:pt x="1323" y="9283"/>
                </a:lnTo>
                <a:lnTo>
                  <a:pt x="1261" y="9473"/>
                </a:lnTo>
                <a:lnTo>
                  <a:pt x="1196" y="9656"/>
                </a:lnTo>
                <a:lnTo>
                  <a:pt x="1129" y="9833"/>
                </a:lnTo>
                <a:lnTo>
                  <a:pt x="1060" y="10003"/>
                </a:lnTo>
                <a:lnTo>
                  <a:pt x="989" y="10168"/>
                </a:lnTo>
                <a:lnTo>
                  <a:pt x="917" y="10327"/>
                </a:lnTo>
                <a:lnTo>
                  <a:pt x="845" y="10480"/>
                </a:lnTo>
                <a:lnTo>
                  <a:pt x="771" y="10630"/>
                </a:lnTo>
                <a:lnTo>
                  <a:pt x="697" y="10774"/>
                </a:lnTo>
                <a:lnTo>
                  <a:pt x="622" y="10913"/>
                </a:lnTo>
                <a:lnTo>
                  <a:pt x="549" y="11049"/>
                </a:lnTo>
                <a:lnTo>
                  <a:pt x="402" y="11311"/>
                </a:lnTo>
                <a:lnTo>
                  <a:pt x="261" y="11562"/>
                </a:lnTo>
                <a:lnTo>
                  <a:pt x="192" y="11683"/>
                </a:lnTo>
                <a:lnTo>
                  <a:pt x="125" y="11803"/>
                </a:lnTo>
                <a:lnTo>
                  <a:pt x="61" y="11922"/>
                </a:lnTo>
                <a:lnTo>
                  <a:pt x="0" y="12040"/>
                </a:lnTo>
                <a:lnTo>
                  <a:pt x="0" y="12042"/>
                </a:lnTo>
                <a:close/>
              </a:path>
            </a:pathLst>
          </a:custGeom>
          <a:solidFill>
            <a:srgbClr val="DFDFD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grpSp>
        <p:nvGrpSpPr>
          <p:cNvPr id="207880" name="Group 93"/>
          <p:cNvGrpSpPr>
            <a:grpSpLocks/>
          </p:cNvGrpSpPr>
          <p:nvPr/>
        </p:nvGrpSpPr>
        <p:grpSpPr bwMode="auto">
          <a:xfrm>
            <a:off x="4705350" y="3948113"/>
            <a:ext cx="1858963" cy="563562"/>
            <a:chOff x="2688" y="2592"/>
            <a:chExt cx="1171" cy="355"/>
          </a:xfrm>
        </p:grpSpPr>
        <p:sp>
          <p:nvSpPr>
            <p:cNvPr id="207881" name="Line 68"/>
            <p:cNvSpPr>
              <a:spLocks noChangeShapeType="1"/>
            </p:cNvSpPr>
            <p:nvPr/>
          </p:nvSpPr>
          <p:spPr bwMode="auto">
            <a:xfrm>
              <a:off x="3503" y="2767"/>
              <a:ext cx="193" cy="0"/>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GB"/>
            </a:p>
          </p:txBody>
        </p:sp>
        <p:sp>
          <p:nvSpPr>
            <p:cNvPr id="207882" name="Line 69"/>
            <p:cNvSpPr>
              <a:spLocks noChangeShapeType="1"/>
            </p:cNvSpPr>
            <p:nvPr/>
          </p:nvSpPr>
          <p:spPr bwMode="auto">
            <a:xfrm>
              <a:off x="2880" y="2837"/>
              <a:ext cx="240" cy="0"/>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GB"/>
            </a:p>
          </p:txBody>
        </p:sp>
        <p:sp>
          <p:nvSpPr>
            <p:cNvPr id="207883" name="Line 70"/>
            <p:cNvSpPr>
              <a:spLocks noChangeShapeType="1"/>
            </p:cNvSpPr>
            <p:nvPr/>
          </p:nvSpPr>
          <p:spPr bwMode="auto">
            <a:xfrm>
              <a:off x="2880" y="2693"/>
              <a:ext cx="240" cy="0"/>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GB"/>
            </a:p>
          </p:txBody>
        </p:sp>
        <p:sp>
          <p:nvSpPr>
            <p:cNvPr id="207884" name="Text Box 71"/>
            <p:cNvSpPr txBox="1">
              <a:spLocks noChangeArrowheads="1"/>
            </p:cNvSpPr>
            <p:nvPr/>
          </p:nvSpPr>
          <p:spPr bwMode="auto">
            <a:xfrm>
              <a:off x="2688" y="2645"/>
              <a:ext cx="144"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50000"/>
                </a:spcBef>
                <a:buFontTx/>
                <a:buNone/>
              </a:pPr>
              <a:r>
                <a:rPr lang="en-US" altLang="el-GR" sz="1200" b="1">
                  <a:latin typeface="Verdana" panose="020B0604030504040204" pitchFamily="34" charset="0"/>
                </a:rPr>
                <a:t>A</a:t>
              </a:r>
              <a:endParaRPr lang="el-GR" altLang="el-GR" sz="1200" b="1">
                <a:latin typeface="Verdana" panose="020B0604030504040204" pitchFamily="34" charset="0"/>
              </a:endParaRPr>
            </a:p>
          </p:txBody>
        </p:sp>
        <p:sp>
          <p:nvSpPr>
            <p:cNvPr id="207885" name="Text Box 72"/>
            <p:cNvSpPr txBox="1">
              <a:spLocks noChangeArrowheads="1"/>
            </p:cNvSpPr>
            <p:nvPr/>
          </p:nvSpPr>
          <p:spPr bwMode="auto">
            <a:xfrm>
              <a:off x="2688" y="2789"/>
              <a:ext cx="144"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50000"/>
                </a:spcBef>
                <a:buFontTx/>
                <a:buNone/>
              </a:pPr>
              <a:r>
                <a:rPr lang="en-US" altLang="el-GR" sz="1200" b="1">
                  <a:latin typeface="Verdana" panose="020B0604030504040204" pitchFamily="34" charset="0"/>
                </a:rPr>
                <a:t>B</a:t>
              </a:r>
              <a:endParaRPr lang="el-GR" altLang="el-GR" sz="1200" b="1">
                <a:latin typeface="Verdana" panose="020B0604030504040204" pitchFamily="34" charset="0"/>
              </a:endParaRPr>
            </a:p>
          </p:txBody>
        </p:sp>
        <p:sp>
          <p:nvSpPr>
            <p:cNvPr id="207886" name="Text Box 73"/>
            <p:cNvSpPr txBox="1">
              <a:spLocks noChangeArrowheads="1"/>
            </p:cNvSpPr>
            <p:nvPr/>
          </p:nvSpPr>
          <p:spPr bwMode="auto">
            <a:xfrm>
              <a:off x="3715" y="2709"/>
              <a:ext cx="144"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50000"/>
                </a:spcBef>
                <a:buFontTx/>
                <a:buNone/>
              </a:pPr>
              <a:r>
                <a:rPr lang="en-US" altLang="el-GR" sz="1200" b="1">
                  <a:latin typeface="Verdana" panose="020B0604030504040204" pitchFamily="34" charset="0"/>
                </a:rPr>
                <a:t>F</a:t>
              </a:r>
              <a:endParaRPr lang="el-GR" altLang="el-GR" sz="1200" b="1">
                <a:latin typeface="Verdana" panose="020B0604030504040204" pitchFamily="34" charset="0"/>
              </a:endParaRPr>
            </a:p>
          </p:txBody>
        </p:sp>
        <p:grpSp>
          <p:nvGrpSpPr>
            <p:cNvPr id="207887" name="Group 92"/>
            <p:cNvGrpSpPr>
              <a:grpSpLocks/>
            </p:cNvGrpSpPr>
            <p:nvPr/>
          </p:nvGrpSpPr>
          <p:grpSpPr bwMode="auto">
            <a:xfrm>
              <a:off x="3072" y="2592"/>
              <a:ext cx="456" cy="355"/>
              <a:chOff x="3072" y="2592"/>
              <a:chExt cx="456" cy="355"/>
            </a:xfrm>
          </p:grpSpPr>
          <p:sp>
            <p:nvSpPr>
              <p:cNvPr id="207888" name="Freeform 88"/>
              <p:cNvSpPr>
                <a:spLocks/>
              </p:cNvSpPr>
              <p:nvPr/>
            </p:nvSpPr>
            <p:spPr bwMode="auto">
              <a:xfrm>
                <a:off x="3072" y="2592"/>
                <a:ext cx="53" cy="355"/>
              </a:xfrm>
              <a:custGeom>
                <a:avLst/>
                <a:gdLst>
                  <a:gd name="T0" fmla="*/ 0 w 1776"/>
                  <a:gd name="T1" fmla="*/ 0 h 12042"/>
                  <a:gd name="T2" fmla="*/ 0 w 1776"/>
                  <a:gd name="T3" fmla="*/ 0 h 12042"/>
                  <a:gd name="T4" fmla="*/ 0 w 1776"/>
                  <a:gd name="T5" fmla="*/ 0 h 12042"/>
                  <a:gd name="T6" fmla="*/ 0 w 1776"/>
                  <a:gd name="T7" fmla="*/ 0 h 12042"/>
                  <a:gd name="T8" fmla="*/ 0 w 1776"/>
                  <a:gd name="T9" fmla="*/ 0 h 12042"/>
                  <a:gd name="T10" fmla="*/ 0 w 1776"/>
                  <a:gd name="T11" fmla="*/ 0 h 12042"/>
                  <a:gd name="T12" fmla="*/ 0 w 1776"/>
                  <a:gd name="T13" fmla="*/ 0 h 12042"/>
                  <a:gd name="T14" fmla="*/ 0 w 1776"/>
                  <a:gd name="T15" fmla="*/ 0 h 12042"/>
                  <a:gd name="T16" fmla="*/ 0 w 1776"/>
                  <a:gd name="T17" fmla="*/ 0 h 12042"/>
                  <a:gd name="T18" fmla="*/ 0 w 1776"/>
                  <a:gd name="T19" fmla="*/ 0 h 12042"/>
                  <a:gd name="T20" fmla="*/ 0 w 1776"/>
                  <a:gd name="T21" fmla="*/ 0 h 12042"/>
                  <a:gd name="T22" fmla="*/ 0 w 1776"/>
                  <a:gd name="T23" fmla="*/ 0 h 12042"/>
                  <a:gd name="T24" fmla="*/ 0 w 1776"/>
                  <a:gd name="T25" fmla="*/ 0 h 12042"/>
                  <a:gd name="T26" fmla="*/ 0 w 1776"/>
                  <a:gd name="T27" fmla="*/ 0 h 12042"/>
                  <a:gd name="T28" fmla="*/ 0 w 1776"/>
                  <a:gd name="T29" fmla="*/ 0 h 12042"/>
                  <a:gd name="T30" fmla="*/ 0 w 1776"/>
                  <a:gd name="T31" fmla="*/ 0 h 12042"/>
                  <a:gd name="T32" fmla="*/ 0 w 1776"/>
                  <a:gd name="T33" fmla="*/ 0 h 12042"/>
                  <a:gd name="T34" fmla="*/ 0 w 1776"/>
                  <a:gd name="T35" fmla="*/ 0 h 12042"/>
                  <a:gd name="T36" fmla="*/ 0 w 1776"/>
                  <a:gd name="T37" fmla="*/ 0 h 12042"/>
                  <a:gd name="T38" fmla="*/ 0 w 1776"/>
                  <a:gd name="T39" fmla="*/ 0 h 12042"/>
                  <a:gd name="T40" fmla="*/ 0 w 1776"/>
                  <a:gd name="T41" fmla="*/ 0 h 12042"/>
                  <a:gd name="T42" fmla="*/ 0 w 1776"/>
                  <a:gd name="T43" fmla="*/ 0 h 12042"/>
                  <a:gd name="T44" fmla="*/ 0 w 1776"/>
                  <a:gd name="T45" fmla="*/ 0 h 12042"/>
                  <a:gd name="T46" fmla="*/ 0 w 1776"/>
                  <a:gd name="T47" fmla="*/ 0 h 12042"/>
                  <a:gd name="T48" fmla="*/ 0 w 1776"/>
                  <a:gd name="T49" fmla="*/ 0 h 12042"/>
                  <a:gd name="T50" fmla="*/ 0 w 1776"/>
                  <a:gd name="T51" fmla="*/ 0 h 12042"/>
                  <a:gd name="T52" fmla="*/ 0 w 1776"/>
                  <a:gd name="T53" fmla="*/ 0 h 12042"/>
                  <a:gd name="T54" fmla="*/ 0 w 1776"/>
                  <a:gd name="T55" fmla="*/ 0 h 12042"/>
                  <a:gd name="T56" fmla="*/ 0 w 1776"/>
                  <a:gd name="T57" fmla="*/ 0 h 12042"/>
                  <a:gd name="T58" fmla="*/ 0 w 1776"/>
                  <a:gd name="T59" fmla="*/ 0 h 12042"/>
                  <a:gd name="T60" fmla="*/ 0 w 1776"/>
                  <a:gd name="T61" fmla="*/ 0 h 12042"/>
                  <a:gd name="T62" fmla="*/ 0 w 1776"/>
                  <a:gd name="T63" fmla="*/ 0 h 12042"/>
                  <a:gd name="T64" fmla="*/ 0 w 1776"/>
                  <a:gd name="T65" fmla="*/ 0 h 12042"/>
                  <a:gd name="T66" fmla="*/ 0 w 1776"/>
                  <a:gd name="T67" fmla="*/ 0 h 12042"/>
                  <a:gd name="T68" fmla="*/ 0 w 1776"/>
                  <a:gd name="T69" fmla="*/ 0 h 12042"/>
                  <a:gd name="T70" fmla="*/ 0 w 1776"/>
                  <a:gd name="T71" fmla="*/ 0 h 12042"/>
                  <a:gd name="T72" fmla="*/ 0 w 1776"/>
                  <a:gd name="T73" fmla="*/ 0 h 12042"/>
                  <a:gd name="T74" fmla="*/ 0 w 1776"/>
                  <a:gd name="T75" fmla="*/ 0 h 12042"/>
                  <a:gd name="T76" fmla="*/ 0 w 1776"/>
                  <a:gd name="T77" fmla="*/ 0 h 12042"/>
                  <a:gd name="T78" fmla="*/ 0 w 1776"/>
                  <a:gd name="T79" fmla="*/ 0 h 12042"/>
                  <a:gd name="T80" fmla="*/ 0 w 1776"/>
                  <a:gd name="T81" fmla="*/ 0 h 12042"/>
                  <a:gd name="T82" fmla="*/ 0 w 1776"/>
                  <a:gd name="T83" fmla="*/ 0 h 12042"/>
                  <a:gd name="T84" fmla="*/ 0 w 1776"/>
                  <a:gd name="T85" fmla="*/ 0 h 12042"/>
                  <a:gd name="T86" fmla="*/ 0 w 1776"/>
                  <a:gd name="T87" fmla="*/ 0 h 12042"/>
                  <a:gd name="T88" fmla="*/ 0 w 1776"/>
                  <a:gd name="T89" fmla="*/ 0 h 12042"/>
                  <a:gd name="T90" fmla="*/ 0 w 1776"/>
                  <a:gd name="T91" fmla="*/ 0 h 12042"/>
                  <a:gd name="T92" fmla="*/ 0 w 1776"/>
                  <a:gd name="T93" fmla="*/ 0 h 12042"/>
                  <a:gd name="T94" fmla="*/ 0 w 1776"/>
                  <a:gd name="T95" fmla="*/ 0 h 12042"/>
                  <a:gd name="T96" fmla="*/ 0 w 1776"/>
                  <a:gd name="T97" fmla="*/ 0 h 12042"/>
                  <a:gd name="T98" fmla="*/ 0 w 1776"/>
                  <a:gd name="T99" fmla="*/ 0 h 12042"/>
                  <a:gd name="T100" fmla="*/ 0 w 1776"/>
                  <a:gd name="T101" fmla="*/ 0 h 12042"/>
                  <a:gd name="T102" fmla="*/ 0 w 1776"/>
                  <a:gd name="T103" fmla="*/ 0 h 12042"/>
                  <a:gd name="T104" fmla="*/ 0 w 1776"/>
                  <a:gd name="T105" fmla="*/ 0 h 12042"/>
                  <a:gd name="T106" fmla="*/ 0 w 1776"/>
                  <a:gd name="T107" fmla="*/ 0 h 12042"/>
                  <a:gd name="T108" fmla="*/ 0 w 1776"/>
                  <a:gd name="T109" fmla="*/ 0 h 12042"/>
                  <a:gd name="T110" fmla="*/ 0 w 1776"/>
                  <a:gd name="T111" fmla="*/ 0 h 12042"/>
                  <a:gd name="T112" fmla="*/ 0 w 1776"/>
                  <a:gd name="T113" fmla="*/ 0 h 12042"/>
                  <a:gd name="T114" fmla="*/ 0 w 1776"/>
                  <a:gd name="T115" fmla="*/ 0 h 12042"/>
                  <a:gd name="T116" fmla="*/ 0 w 1776"/>
                  <a:gd name="T117" fmla="*/ 0 h 12042"/>
                  <a:gd name="T118" fmla="*/ 0 w 1776"/>
                  <a:gd name="T119" fmla="*/ 0 h 12042"/>
                  <a:gd name="T120" fmla="*/ 0 w 1776"/>
                  <a:gd name="T121" fmla="*/ 0 h 12042"/>
                  <a:gd name="T122" fmla="*/ 0 w 1776"/>
                  <a:gd name="T123" fmla="*/ 0 h 12042"/>
                  <a:gd name="T124" fmla="*/ 0 w 1776"/>
                  <a:gd name="T125" fmla="*/ 0 h 1204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776"/>
                  <a:gd name="T190" fmla="*/ 0 h 12042"/>
                  <a:gd name="T191" fmla="*/ 1776 w 1776"/>
                  <a:gd name="T192" fmla="*/ 12042 h 1204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776" h="12042">
                    <a:moveTo>
                      <a:pt x="0" y="12042"/>
                    </a:moveTo>
                    <a:lnTo>
                      <a:pt x="61" y="11881"/>
                    </a:lnTo>
                    <a:lnTo>
                      <a:pt x="126" y="11726"/>
                    </a:lnTo>
                    <a:lnTo>
                      <a:pt x="193" y="11579"/>
                    </a:lnTo>
                    <a:lnTo>
                      <a:pt x="262" y="11438"/>
                    </a:lnTo>
                    <a:lnTo>
                      <a:pt x="333" y="11302"/>
                    </a:lnTo>
                    <a:lnTo>
                      <a:pt x="404" y="11169"/>
                    </a:lnTo>
                    <a:lnTo>
                      <a:pt x="476" y="11039"/>
                    </a:lnTo>
                    <a:lnTo>
                      <a:pt x="550" y="10911"/>
                    </a:lnTo>
                    <a:lnTo>
                      <a:pt x="624" y="10785"/>
                    </a:lnTo>
                    <a:lnTo>
                      <a:pt x="698" y="10658"/>
                    </a:lnTo>
                    <a:lnTo>
                      <a:pt x="771" y="10531"/>
                    </a:lnTo>
                    <a:lnTo>
                      <a:pt x="845" y="10402"/>
                    </a:lnTo>
                    <a:lnTo>
                      <a:pt x="917" y="10270"/>
                    </a:lnTo>
                    <a:lnTo>
                      <a:pt x="988" y="10135"/>
                    </a:lnTo>
                    <a:lnTo>
                      <a:pt x="1059" y="9995"/>
                    </a:lnTo>
                    <a:lnTo>
                      <a:pt x="1128" y="9850"/>
                    </a:lnTo>
                    <a:lnTo>
                      <a:pt x="1194" y="9698"/>
                    </a:lnTo>
                    <a:lnTo>
                      <a:pt x="1259" y="9540"/>
                    </a:lnTo>
                    <a:lnTo>
                      <a:pt x="1321" y="9373"/>
                    </a:lnTo>
                    <a:lnTo>
                      <a:pt x="1381" y="9196"/>
                    </a:lnTo>
                    <a:lnTo>
                      <a:pt x="1436" y="9010"/>
                    </a:lnTo>
                    <a:lnTo>
                      <a:pt x="1489" y="8812"/>
                    </a:lnTo>
                    <a:lnTo>
                      <a:pt x="1538" y="8603"/>
                    </a:lnTo>
                    <a:lnTo>
                      <a:pt x="1584" y="8381"/>
                    </a:lnTo>
                    <a:lnTo>
                      <a:pt x="1625" y="8144"/>
                    </a:lnTo>
                    <a:lnTo>
                      <a:pt x="1662" y="7892"/>
                    </a:lnTo>
                    <a:lnTo>
                      <a:pt x="1693" y="7626"/>
                    </a:lnTo>
                    <a:lnTo>
                      <a:pt x="1720" y="7343"/>
                    </a:lnTo>
                    <a:lnTo>
                      <a:pt x="1741" y="7042"/>
                    </a:lnTo>
                    <a:lnTo>
                      <a:pt x="1756" y="6722"/>
                    </a:lnTo>
                    <a:lnTo>
                      <a:pt x="1766" y="6383"/>
                    </a:lnTo>
                    <a:lnTo>
                      <a:pt x="1770" y="6023"/>
                    </a:lnTo>
                    <a:lnTo>
                      <a:pt x="1766" y="5664"/>
                    </a:lnTo>
                    <a:lnTo>
                      <a:pt x="1756" y="5325"/>
                    </a:lnTo>
                    <a:lnTo>
                      <a:pt x="1741" y="5006"/>
                    </a:lnTo>
                    <a:lnTo>
                      <a:pt x="1720" y="4704"/>
                    </a:lnTo>
                    <a:lnTo>
                      <a:pt x="1693" y="4422"/>
                    </a:lnTo>
                    <a:lnTo>
                      <a:pt x="1662" y="4155"/>
                    </a:lnTo>
                    <a:lnTo>
                      <a:pt x="1625" y="3903"/>
                    </a:lnTo>
                    <a:lnTo>
                      <a:pt x="1584" y="3667"/>
                    </a:lnTo>
                    <a:lnTo>
                      <a:pt x="1538" y="3445"/>
                    </a:lnTo>
                    <a:lnTo>
                      <a:pt x="1489" y="3235"/>
                    </a:lnTo>
                    <a:lnTo>
                      <a:pt x="1436" y="3037"/>
                    </a:lnTo>
                    <a:lnTo>
                      <a:pt x="1381" y="2851"/>
                    </a:lnTo>
                    <a:lnTo>
                      <a:pt x="1321" y="2675"/>
                    </a:lnTo>
                    <a:lnTo>
                      <a:pt x="1259" y="2507"/>
                    </a:lnTo>
                    <a:lnTo>
                      <a:pt x="1194" y="2349"/>
                    </a:lnTo>
                    <a:lnTo>
                      <a:pt x="1128" y="2196"/>
                    </a:lnTo>
                    <a:lnTo>
                      <a:pt x="1059" y="2052"/>
                    </a:lnTo>
                    <a:lnTo>
                      <a:pt x="988" y="1912"/>
                    </a:lnTo>
                    <a:lnTo>
                      <a:pt x="917" y="1777"/>
                    </a:lnTo>
                    <a:lnTo>
                      <a:pt x="845" y="1645"/>
                    </a:lnTo>
                    <a:lnTo>
                      <a:pt x="771" y="1516"/>
                    </a:lnTo>
                    <a:lnTo>
                      <a:pt x="698" y="1389"/>
                    </a:lnTo>
                    <a:lnTo>
                      <a:pt x="624" y="1262"/>
                    </a:lnTo>
                    <a:lnTo>
                      <a:pt x="550" y="1135"/>
                    </a:lnTo>
                    <a:lnTo>
                      <a:pt x="476" y="1008"/>
                    </a:lnTo>
                    <a:lnTo>
                      <a:pt x="404" y="878"/>
                    </a:lnTo>
                    <a:lnTo>
                      <a:pt x="333" y="745"/>
                    </a:lnTo>
                    <a:lnTo>
                      <a:pt x="262" y="609"/>
                    </a:lnTo>
                    <a:lnTo>
                      <a:pt x="193" y="468"/>
                    </a:lnTo>
                    <a:lnTo>
                      <a:pt x="126" y="321"/>
                    </a:lnTo>
                    <a:lnTo>
                      <a:pt x="61" y="166"/>
                    </a:lnTo>
                    <a:lnTo>
                      <a:pt x="0" y="5"/>
                    </a:lnTo>
                    <a:lnTo>
                      <a:pt x="0" y="0"/>
                    </a:lnTo>
                    <a:lnTo>
                      <a:pt x="61" y="118"/>
                    </a:lnTo>
                    <a:lnTo>
                      <a:pt x="125" y="237"/>
                    </a:lnTo>
                    <a:lnTo>
                      <a:pt x="192" y="358"/>
                    </a:lnTo>
                    <a:lnTo>
                      <a:pt x="261" y="479"/>
                    </a:lnTo>
                    <a:lnTo>
                      <a:pt x="402" y="730"/>
                    </a:lnTo>
                    <a:lnTo>
                      <a:pt x="549" y="992"/>
                    </a:lnTo>
                    <a:lnTo>
                      <a:pt x="622" y="1129"/>
                    </a:lnTo>
                    <a:lnTo>
                      <a:pt x="697" y="1269"/>
                    </a:lnTo>
                    <a:lnTo>
                      <a:pt x="771" y="1413"/>
                    </a:lnTo>
                    <a:lnTo>
                      <a:pt x="845" y="1562"/>
                    </a:lnTo>
                    <a:lnTo>
                      <a:pt x="917" y="1716"/>
                    </a:lnTo>
                    <a:lnTo>
                      <a:pt x="989" y="1875"/>
                    </a:lnTo>
                    <a:lnTo>
                      <a:pt x="1060" y="2040"/>
                    </a:lnTo>
                    <a:lnTo>
                      <a:pt x="1129" y="2211"/>
                    </a:lnTo>
                    <a:lnTo>
                      <a:pt x="1196" y="2388"/>
                    </a:lnTo>
                    <a:lnTo>
                      <a:pt x="1261" y="2571"/>
                    </a:lnTo>
                    <a:lnTo>
                      <a:pt x="1323" y="2761"/>
                    </a:lnTo>
                    <a:lnTo>
                      <a:pt x="1383" y="2959"/>
                    </a:lnTo>
                    <a:lnTo>
                      <a:pt x="1440" y="3164"/>
                    </a:lnTo>
                    <a:lnTo>
                      <a:pt x="1493" y="3378"/>
                    </a:lnTo>
                    <a:lnTo>
                      <a:pt x="1542" y="3599"/>
                    </a:lnTo>
                    <a:lnTo>
                      <a:pt x="1588" y="3829"/>
                    </a:lnTo>
                    <a:lnTo>
                      <a:pt x="1630" y="4069"/>
                    </a:lnTo>
                    <a:lnTo>
                      <a:pt x="1667" y="4317"/>
                    </a:lnTo>
                    <a:lnTo>
                      <a:pt x="1698" y="4575"/>
                    </a:lnTo>
                    <a:lnTo>
                      <a:pt x="1726" y="4843"/>
                    </a:lnTo>
                    <a:lnTo>
                      <a:pt x="1746" y="5123"/>
                    </a:lnTo>
                    <a:lnTo>
                      <a:pt x="1763" y="5411"/>
                    </a:lnTo>
                    <a:lnTo>
                      <a:pt x="1772" y="5712"/>
                    </a:lnTo>
                    <a:lnTo>
                      <a:pt x="1776" y="6023"/>
                    </a:lnTo>
                    <a:lnTo>
                      <a:pt x="1772" y="6335"/>
                    </a:lnTo>
                    <a:lnTo>
                      <a:pt x="1763" y="6635"/>
                    </a:lnTo>
                    <a:lnTo>
                      <a:pt x="1746" y="6924"/>
                    </a:lnTo>
                    <a:lnTo>
                      <a:pt x="1726" y="7203"/>
                    </a:lnTo>
                    <a:lnTo>
                      <a:pt x="1698" y="7471"/>
                    </a:lnTo>
                    <a:lnTo>
                      <a:pt x="1667" y="7729"/>
                    </a:lnTo>
                    <a:lnTo>
                      <a:pt x="1630" y="7977"/>
                    </a:lnTo>
                    <a:lnTo>
                      <a:pt x="1588" y="8217"/>
                    </a:lnTo>
                    <a:lnTo>
                      <a:pt x="1542" y="8447"/>
                    </a:lnTo>
                    <a:lnTo>
                      <a:pt x="1493" y="8668"/>
                    </a:lnTo>
                    <a:lnTo>
                      <a:pt x="1440" y="8881"/>
                    </a:lnTo>
                    <a:lnTo>
                      <a:pt x="1383" y="9086"/>
                    </a:lnTo>
                    <a:lnTo>
                      <a:pt x="1323" y="9283"/>
                    </a:lnTo>
                    <a:lnTo>
                      <a:pt x="1261" y="9473"/>
                    </a:lnTo>
                    <a:lnTo>
                      <a:pt x="1196" y="9656"/>
                    </a:lnTo>
                    <a:lnTo>
                      <a:pt x="1129" y="9833"/>
                    </a:lnTo>
                    <a:lnTo>
                      <a:pt x="1060" y="10003"/>
                    </a:lnTo>
                    <a:lnTo>
                      <a:pt x="989" y="10168"/>
                    </a:lnTo>
                    <a:lnTo>
                      <a:pt x="917" y="10327"/>
                    </a:lnTo>
                    <a:lnTo>
                      <a:pt x="845" y="10480"/>
                    </a:lnTo>
                    <a:lnTo>
                      <a:pt x="771" y="10630"/>
                    </a:lnTo>
                    <a:lnTo>
                      <a:pt x="697" y="10774"/>
                    </a:lnTo>
                    <a:lnTo>
                      <a:pt x="622" y="10913"/>
                    </a:lnTo>
                    <a:lnTo>
                      <a:pt x="549" y="11049"/>
                    </a:lnTo>
                    <a:lnTo>
                      <a:pt x="402" y="11311"/>
                    </a:lnTo>
                    <a:lnTo>
                      <a:pt x="261" y="11562"/>
                    </a:lnTo>
                    <a:lnTo>
                      <a:pt x="192" y="11683"/>
                    </a:lnTo>
                    <a:lnTo>
                      <a:pt x="125" y="11803"/>
                    </a:lnTo>
                    <a:lnTo>
                      <a:pt x="61" y="11922"/>
                    </a:lnTo>
                    <a:lnTo>
                      <a:pt x="0" y="12040"/>
                    </a:lnTo>
                    <a:lnTo>
                      <a:pt x="0" y="12042"/>
                    </a:lnTo>
                    <a:close/>
                  </a:path>
                </a:pathLst>
              </a:custGeom>
              <a:noFill/>
              <a:ln w="14288">
                <a:solidFill>
                  <a:srgbClr val="1F1A17"/>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207889" name="Freeform 75"/>
              <p:cNvSpPr>
                <a:spLocks/>
              </p:cNvSpPr>
              <p:nvPr/>
            </p:nvSpPr>
            <p:spPr bwMode="auto">
              <a:xfrm>
                <a:off x="3121" y="2592"/>
                <a:ext cx="407" cy="348"/>
              </a:xfrm>
              <a:custGeom>
                <a:avLst/>
                <a:gdLst>
                  <a:gd name="T0" fmla="*/ 0 w 15874"/>
                  <a:gd name="T1" fmla="*/ 0 h 13546"/>
                  <a:gd name="T2" fmla="*/ 0 w 15874"/>
                  <a:gd name="T3" fmla="*/ 0 h 13546"/>
                  <a:gd name="T4" fmla="*/ 0 w 15874"/>
                  <a:gd name="T5" fmla="*/ 0 h 13546"/>
                  <a:gd name="T6" fmla="*/ 0 w 15874"/>
                  <a:gd name="T7" fmla="*/ 0 h 13546"/>
                  <a:gd name="T8" fmla="*/ 0 w 15874"/>
                  <a:gd name="T9" fmla="*/ 0 h 13546"/>
                  <a:gd name="T10" fmla="*/ 0 w 15874"/>
                  <a:gd name="T11" fmla="*/ 0 h 13546"/>
                  <a:gd name="T12" fmla="*/ 0 w 15874"/>
                  <a:gd name="T13" fmla="*/ 0 h 13546"/>
                  <a:gd name="T14" fmla="*/ 0 w 15874"/>
                  <a:gd name="T15" fmla="*/ 0 h 13546"/>
                  <a:gd name="T16" fmla="*/ 0 w 15874"/>
                  <a:gd name="T17" fmla="*/ 0 h 13546"/>
                  <a:gd name="T18" fmla="*/ 0 w 15874"/>
                  <a:gd name="T19" fmla="*/ 0 h 13546"/>
                  <a:gd name="T20" fmla="*/ 0 w 15874"/>
                  <a:gd name="T21" fmla="*/ 0 h 13546"/>
                  <a:gd name="T22" fmla="*/ 0 w 15874"/>
                  <a:gd name="T23" fmla="*/ 0 h 13546"/>
                  <a:gd name="T24" fmla="*/ 0 w 15874"/>
                  <a:gd name="T25" fmla="*/ 0 h 13546"/>
                  <a:gd name="T26" fmla="*/ 0 w 15874"/>
                  <a:gd name="T27" fmla="*/ 0 h 13546"/>
                  <a:gd name="T28" fmla="*/ 0 w 15874"/>
                  <a:gd name="T29" fmla="*/ 0 h 13546"/>
                  <a:gd name="T30" fmla="*/ 0 w 15874"/>
                  <a:gd name="T31" fmla="*/ 0 h 13546"/>
                  <a:gd name="T32" fmla="*/ 0 w 15874"/>
                  <a:gd name="T33" fmla="*/ 0 h 13546"/>
                  <a:gd name="T34" fmla="*/ 0 w 15874"/>
                  <a:gd name="T35" fmla="*/ 0 h 13546"/>
                  <a:gd name="T36" fmla="*/ 0 w 15874"/>
                  <a:gd name="T37" fmla="*/ 0 h 13546"/>
                  <a:gd name="T38" fmla="*/ 0 w 15874"/>
                  <a:gd name="T39" fmla="*/ 0 h 13546"/>
                  <a:gd name="T40" fmla="*/ 0 w 15874"/>
                  <a:gd name="T41" fmla="*/ 0 h 13546"/>
                  <a:gd name="T42" fmla="*/ 0 w 15874"/>
                  <a:gd name="T43" fmla="*/ 0 h 13546"/>
                  <a:gd name="T44" fmla="*/ 0 w 15874"/>
                  <a:gd name="T45" fmla="*/ 0 h 13546"/>
                  <a:gd name="T46" fmla="*/ 0 w 15874"/>
                  <a:gd name="T47" fmla="*/ 0 h 13546"/>
                  <a:gd name="T48" fmla="*/ 0 w 15874"/>
                  <a:gd name="T49" fmla="*/ 0 h 13546"/>
                  <a:gd name="T50" fmla="*/ 0 w 15874"/>
                  <a:gd name="T51" fmla="*/ 0 h 13546"/>
                  <a:gd name="T52" fmla="*/ 0 w 15874"/>
                  <a:gd name="T53" fmla="*/ 0 h 13546"/>
                  <a:gd name="T54" fmla="*/ 0 w 15874"/>
                  <a:gd name="T55" fmla="*/ 0 h 13546"/>
                  <a:gd name="T56" fmla="*/ 0 w 15874"/>
                  <a:gd name="T57" fmla="*/ 0 h 13546"/>
                  <a:gd name="T58" fmla="*/ 0 w 15874"/>
                  <a:gd name="T59" fmla="*/ 0 h 13546"/>
                  <a:gd name="T60" fmla="*/ 0 w 15874"/>
                  <a:gd name="T61" fmla="*/ 0 h 13546"/>
                  <a:gd name="T62" fmla="*/ 0 w 15874"/>
                  <a:gd name="T63" fmla="*/ 0 h 13546"/>
                  <a:gd name="T64" fmla="*/ 0 w 15874"/>
                  <a:gd name="T65" fmla="*/ 0 h 13546"/>
                  <a:gd name="T66" fmla="*/ 0 w 15874"/>
                  <a:gd name="T67" fmla="*/ 0 h 13546"/>
                  <a:gd name="T68" fmla="*/ 0 w 15874"/>
                  <a:gd name="T69" fmla="*/ 0 h 13546"/>
                  <a:gd name="T70" fmla="*/ 0 w 15874"/>
                  <a:gd name="T71" fmla="*/ 0 h 13546"/>
                  <a:gd name="T72" fmla="*/ 0 w 15874"/>
                  <a:gd name="T73" fmla="*/ 0 h 13546"/>
                  <a:gd name="T74" fmla="*/ 0 w 15874"/>
                  <a:gd name="T75" fmla="*/ 0 h 13546"/>
                  <a:gd name="T76" fmla="*/ 0 w 15874"/>
                  <a:gd name="T77" fmla="*/ 0 h 13546"/>
                  <a:gd name="T78" fmla="*/ 0 w 15874"/>
                  <a:gd name="T79" fmla="*/ 0 h 13546"/>
                  <a:gd name="T80" fmla="*/ 0 w 15874"/>
                  <a:gd name="T81" fmla="*/ 0 h 13546"/>
                  <a:gd name="T82" fmla="*/ 0 w 15874"/>
                  <a:gd name="T83" fmla="*/ 0 h 13546"/>
                  <a:gd name="T84" fmla="*/ 0 w 15874"/>
                  <a:gd name="T85" fmla="*/ 0 h 1354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5874"/>
                  <a:gd name="T130" fmla="*/ 0 h 13546"/>
                  <a:gd name="T131" fmla="*/ 15874 w 15874"/>
                  <a:gd name="T132" fmla="*/ 13546 h 1354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5874" h="13546">
                    <a:moveTo>
                      <a:pt x="0" y="0"/>
                    </a:moveTo>
                    <a:lnTo>
                      <a:pt x="8025" y="0"/>
                    </a:lnTo>
                    <a:lnTo>
                      <a:pt x="8335" y="12"/>
                    </a:lnTo>
                    <a:lnTo>
                      <a:pt x="8644" y="43"/>
                    </a:lnTo>
                    <a:lnTo>
                      <a:pt x="8950" y="96"/>
                    </a:lnTo>
                    <a:lnTo>
                      <a:pt x="9256" y="167"/>
                    </a:lnTo>
                    <a:lnTo>
                      <a:pt x="9559" y="258"/>
                    </a:lnTo>
                    <a:lnTo>
                      <a:pt x="9859" y="366"/>
                    </a:lnTo>
                    <a:lnTo>
                      <a:pt x="10157" y="491"/>
                    </a:lnTo>
                    <a:lnTo>
                      <a:pt x="10452" y="632"/>
                    </a:lnTo>
                    <a:lnTo>
                      <a:pt x="10742" y="790"/>
                    </a:lnTo>
                    <a:lnTo>
                      <a:pt x="11030" y="960"/>
                    </a:lnTo>
                    <a:lnTo>
                      <a:pt x="11314" y="1146"/>
                    </a:lnTo>
                    <a:lnTo>
                      <a:pt x="11594" y="1343"/>
                    </a:lnTo>
                    <a:lnTo>
                      <a:pt x="11868" y="1553"/>
                    </a:lnTo>
                    <a:lnTo>
                      <a:pt x="12139" y="1775"/>
                    </a:lnTo>
                    <a:lnTo>
                      <a:pt x="12404" y="2007"/>
                    </a:lnTo>
                    <a:lnTo>
                      <a:pt x="12664" y="2248"/>
                    </a:lnTo>
                    <a:lnTo>
                      <a:pt x="12919" y="2500"/>
                    </a:lnTo>
                    <a:lnTo>
                      <a:pt x="13167" y="2759"/>
                    </a:lnTo>
                    <a:lnTo>
                      <a:pt x="13410" y="3024"/>
                    </a:lnTo>
                    <a:lnTo>
                      <a:pt x="13645" y="3296"/>
                    </a:lnTo>
                    <a:lnTo>
                      <a:pt x="13875" y="3575"/>
                    </a:lnTo>
                    <a:lnTo>
                      <a:pt x="14097" y="3858"/>
                    </a:lnTo>
                    <a:lnTo>
                      <a:pt x="14312" y="4145"/>
                    </a:lnTo>
                    <a:lnTo>
                      <a:pt x="14519" y="4434"/>
                    </a:lnTo>
                    <a:lnTo>
                      <a:pt x="14719" y="4727"/>
                    </a:lnTo>
                    <a:lnTo>
                      <a:pt x="14911" y="5022"/>
                    </a:lnTo>
                    <a:lnTo>
                      <a:pt x="15093" y="5317"/>
                    </a:lnTo>
                    <a:lnTo>
                      <a:pt x="15268" y="5611"/>
                    </a:lnTo>
                    <a:lnTo>
                      <a:pt x="15433" y="5905"/>
                    </a:lnTo>
                    <a:lnTo>
                      <a:pt x="15589" y="6197"/>
                    </a:lnTo>
                    <a:lnTo>
                      <a:pt x="15736" y="6486"/>
                    </a:lnTo>
                    <a:lnTo>
                      <a:pt x="15874" y="6774"/>
                    </a:lnTo>
                    <a:lnTo>
                      <a:pt x="15736" y="7060"/>
                    </a:lnTo>
                    <a:lnTo>
                      <a:pt x="15589" y="7350"/>
                    </a:lnTo>
                    <a:lnTo>
                      <a:pt x="15433" y="7642"/>
                    </a:lnTo>
                    <a:lnTo>
                      <a:pt x="15268" y="7936"/>
                    </a:lnTo>
                    <a:lnTo>
                      <a:pt x="15093" y="8231"/>
                    </a:lnTo>
                    <a:lnTo>
                      <a:pt x="14911" y="8525"/>
                    </a:lnTo>
                    <a:lnTo>
                      <a:pt x="14719" y="8820"/>
                    </a:lnTo>
                    <a:lnTo>
                      <a:pt x="14519" y="9112"/>
                    </a:lnTo>
                    <a:lnTo>
                      <a:pt x="14312" y="9403"/>
                    </a:lnTo>
                    <a:lnTo>
                      <a:pt x="14097" y="9689"/>
                    </a:lnTo>
                    <a:lnTo>
                      <a:pt x="13875" y="9972"/>
                    </a:lnTo>
                    <a:lnTo>
                      <a:pt x="13645" y="10250"/>
                    </a:lnTo>
                    <a:lnTo>
                      <a:pt x="13410" y="10523"/>
                    </a:lnTo>
                    <a:lnTo>
                      <a:pt x="13167" y="10788"/>
                    </a:lnTo>
                    <a:lnTo>
                      <a:pt x="12919" y="11047"/>
                    </a:lnTo>
                    <a:lnTo>
                      <a:pt x="12664" y="11298"/>
                    </a:lnTo>
                    <a:lnTo>
                      <a:pt x="12404" y="11540"/>
                    </a:lnTo>
                    <a:lnTo>
                      <a:pt x="12139" y="11771"/>
                    </a:lnTo>
                    <a:lnTo>
                      <a:pt x="11868" y="11994"/>
                    </a:lnTo>
                    <a:lnTo>
                      <a:pt x="11594" y="12204"/>
                    </a:lnTo>
                    <a:lnTo>
                      <a:pt x="11314" y="12401"/>
                    </a:lnTo>
                    <a:lnTo>
                      <a:pt x="11030" y="12587"/>
                    </a:lnTo>
                    <a:lnTo>
                      <a:pt x="10742" y="12758"/>
                    </a:lnTo>
                    <a:lnTo>
                      <a:pt x="10452" y="12915"/>
                    </a:lnTo>
                    <a:lnTo>
                      <a:pt x="10157" y="13056"/>
                    </a:lnTo>
                    <a:lnTo>
                      <a:pt x="9859" y="13181"/>
                    </a:lnTo>
                    <a:lnTo>
                      <a:pt x="9559" y="13289"/>
                    </a:lnTo>
                    <a:lnTo>
                      <a:pt x="9256" y="13379"/>
                    </a:lnTo>
                    <a:lnTo>
                      <a:pt x="8950" y="13451"/>
                    </a:lnTo>
                    <a:lnTo>
                      <a:pt x="8644" y="13503"/>
                    </a:lnTo>
                    <a:lnTo>
                      <a:pt x="8335" y="13535"/>
                    </a:lnTo>
                    <a:lnTo>
                      <a:pt x="8025" y="13546"/>
                    </a:lnTo>
                    <a:lnTo>
                      <a:pt x="0" y="13546"/>
                    </a:lnTo>
                    <a:lnTo>
                      <a:pt x="71" y="13364"/>
                    </a:lnTo>
                    <a:lnTo>
                      <a:pt x="144" y="13192"/>
                    </a:lnTo>
                    <a:lnTo>
                      <a:pt x="220" y="13026"/>
                    </a:lnTo>
                    <a:lnTo>
                      <a:pt x="298" y="12867"/>
                    </a:lnTo>
                    <a:lnTo>
                      <a:pt x="377" y="12714"/>
                    </a:lnTo>
                    <a:lnTo>
                      <a:pt x="459" y="12564"/>
                    </a:lnTo>
                    <a:lnTo>
                      <a:pt x="540" y="12418"/>
                    </a:lnTo>
                    <a:lnTo>
                      <a:pt x="624" y="12274"/>
                    </a:lnTo>
                    <a:lnTo>
                      <a:pt x="708" y="12132"/>
                    </a:lnTo>
                    <a:lnTo>
                      <a:pt x="792" y="11990"/>
                    </a:lnTo>
                    <a:lnTo>
                      <a:pt x="876" y="11845"/>
                    </a:lnTo>
                    <a:lnTo>
                      <a:pt x="958" y="11700"/>
                    </a:lnTo>
                    <a:lnTo>
                      <a:pt x="1041" y="11552"/>
                    </a:lnTo>
                    <a:lnTo>
                      <a:pt x="1121" y="11400"/>
                    </a:lnTo>
                    <a:lnTo>
                      <a:pt x="1202" y="11243"/>
                    </a:lnTo>
                    <a:lnTo>
                      <a:pt x="1279" y="11080"/>
                    </a:lnTo>
                    <a:lnTo>
                      <a:pt x="1355" y="10909"/>
                    </a:lnTo>
                    <a:lnTo>
                      <a:pt x="1428" y="10730"/>
                    </a:lnTo>
                    <a:lnTo>
                      <a:pt x="1498" y="10542"/>
                    </a:lnTo>
                    <a:lnTo>
                      <a:pt x="1565" y="10343"/>
                    </a:lnTo>
                    <a:lnTo>
                      <a:pt x="1630" y="10134"/>
                    </a:lnTo>
                    <a:lnTo>
                      <a:pt x="1689" y="9912"/>
                    </a:lnTo>
                    <a:lnTo>
                      <a:pt x="1745" y="9676"/>
                    </a:lnTo>
                    <a:lnTo>
                      <a:pt x="1797" y="9425"/>
                    </a:lnTo>
                    <a:lnTo>
                      <a:pt x="1843" y="9159"/>
                    </a:lnTo>
                    <a:lnTo>
                      <a:pt x="1884" y="8877"/>
                    </a:lnTo>
                    <a:lnTo>
                      <a:pt x="1920" y="8577"/>
                    </a:lnTo>
                    <a:lnTo>
                      <a:pt x="1951" y="8258"/>
                    </a:lnTo>
                    <a:lnTo>
                      <a:pt x="1974" y="7919"/>
                    </a:lnTo>
                    <a:lnTo>
                      <a:pt x="1992" y="7560"/>
                    </a:lnTo>
                    <a:lnTo>
                      <a:pt x="2003" y="7178"/>
                    </a:lnTo>
                    <a:lnTo>
                      <a:pt x="2007" y="6774"/>
                    </a:lnTo>
                    <a:lnTo>
                      <a:pt x="2003" y="6369"/>
                    </a:lnTo>
                    <a:lnTo>
                      <a:pt x="1992" y="5987"/>
                    </a:lnTo>
                    <a:lnTo>
                      <a:pt x="1974" y="5628"/>
                    </a:lnTo>
                    <a:lnTo>
                      <a:pt x="1951" y="5288"/>
                    </a:lnTo>
                    <a:lnTo>
                      <a:pt x="1920" y="4970"/>
                    </a:lnTo>
                    <a:lnTo>
                      <a:pt x="1884" y="4670"/>
                    </a:lnTo>
                    <a:lnTo>
                      <a:pt x="1843" y="4388"/>
                    </a:lnTo>
                    <a:lnTo>
                      <a:pt x="1797" y="4121"/>
                    </a:lnTo>
                    <a:lnTo>
                      <a:pt x="1745" y="3871"/>
                    </a:lnTo>
                    <a:lnTo>
                      <a:pt x="1689" y="3635"/>
                    </a:lnTo>
                    <a:lnTo>
                      <a:pt x="1630" y="3413"/>
                    </a:lnTo>
                    <a:lnTo>
                      <a:pt x="1565" y="3203"/>
                    </a:lnTo>
                    <a:lnTo>
                      <a:pt x="1498" y="3005"/>
                    </a:lnTo>
                    <a:lnTo>
                      <a:pt x="1428" y="2816"/>
                    </a:lnTo>
                    <a:lnTo>
                      <a:pt x="1355" y="2638"/>
                    </a:lnTo>
                    <a:lnTo>
                      <a:pt x="1279" y="2467"/>
                    </a:lnTo>
                    <a:lnTo>
                      <a:pt x="1202" y="2304"/>
                    </a:lnTo>
                    <a:lnTo>
                      <a:pt x="1121" y="2147"/>
                    </a:lnTo>
                    <a:lnTo>
                      <a:pt x="1041" y="1995"/>
                    </a:lnTo>
                    <a:lnTo>
                      <a:pt x="958" y="1847"/>
                    </a:lnTo>
                    <a:lnTo>
                      <a:pt x="876" y="1702"/>
                    </a:lnTo>
                    <a:lnTo>
                      <a:pt x="792" y="1557"/>
                    </a:lnTo>
                    <a:lnTo>
                      <a:pt x="708" y="1415"/>
                    </a:lnTo>
                    <a:lnTo>
                      <a:pt x="624" y="1272"/>
                    </a:lnTo>
                    <a:lnTo>
                      <a:pt x="540" y="1129"/>
                    </a:lnTo>
                    <a:lnTo>
                      <a:pt x="459" y="983"/>
                    </a:lnTo>
                    <a:lnTo>
                      <a:pt x="377" y="834"/>
                    </a:lnTo>
                    <a:lnTo>
                      <a:pt x="298" y="680"/>
                    </a:lnTo>
                    <a:lnTo>
                      <a:pt x="220" y="522"/>
                    </a:lnTo>
                    <a:lnTo>
                      <a:pt x="144" y="355"/>
                    </a:lnTo>
                    <a:lnTo>
                      <a:pt x="71" y="182"/>
                    </a:lnTo>
                    <a:lnTo>
                      <a:pt x="0" y="0"/>
                    </a:lnTo>
                    <a:close/>
                  </a:path>
                </a:pathLst>
              </a:custGeom>
              <a:solidFill>
                <a:srgbClr val="C0C0C0"/>
              </a:solidFill>
              <a:ln w="14351">
                <a:solidFill>
                  <a:srgbClr val="1F1A17"/>
                </a:solidFill>
                <a:prstDash val="solid"/>
                <a:round/>
                <a:headEnd/>
                <a:tailEnd/>
              </a:ln>
            </p:spPr>
            <p:txBody>
              <a:bodyPr/>
              <a:lstStyle/>
              <a:p>
                <a:endParaRPr lang="en-GB"/>
              </a:p>
            </p:txBody>
          </p:sp>
          <p:sp>
            <p:nvSpPr>
              <p:cNvPr id="207890" name="Text Box 76"/>
              <p:cNvSpPr txBox="1">
                <a:spLocks noChangeArrowheads="1"/>
              </p:cNvSpPr>
              <p:nvPr/>
            </p:nvSpPr>
            <p:spPr bwMode="auto">
              <a:xfrm>
                <a:off x="3216" y="2685"/>
                <a:ext cx="240"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pPr>
                <a:r>
                  <a:rPr lang="en-US" altLang="el-GR" sz="1200" b="1">
                    <a:latin typeface="Verdana" panose="020B0604030504040204" pitchFamily="34" charset="0"/>
                  </a:rPr>
                  <a:t>XOR</a:t>
                </a:r>
                <a:endParaRPr lang="el-GR" altLang="el-GR" sz="1200" b="1">
                  <a:latin typeface="Verdana" panose="020B0604030504040204" pitchFamily="34" charset="0"/>
                </a:endParaRPr>
              </a:p>
            </p:txBody>
          </p:sp>
        </p:grpSp>
      </p:grpSp>
    </p:spTree>
    <p:extLst>
      <p:ext uri="{BB962C8B-B14F-4D97-AF65-F5344CB8AC3E}">
        <p14:creationId xmlns:p14="http://schemas.microsoft.com/office/powerpoint/2010/main" val="3398480792"/>
      </p:ext>
    </p:extLst>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ChangeArrowheads="1"/>
          </p:cNvSpPr>
          <p:nvPr>
            <p:ph type="title"/>
          </p:nvPr>
        </p:nvSpPr>
        <p:spPr>
          <a:xfrm>
            <a:off x="468313" y="290513"/>
            <a:ext cx="7945437" cy="762000"/>
          </a:xfrm>
        </p:spPr>
        <p:txBody>
          <a:bodyPr/>
          <a:lstStyle/>
          <a:p>
            <a:pPr eaLnBrk="1" hangingPunct="1"/>
            <a:r>
              <a:rPr lang="el-GR" altLang="el-GR" sz="2800" b="1" smtClean="0"/>
              <a:t>Πύλες</a:t>
            </a:r>
            <a:r>
              <a:rPr lang="en-US" altLang="el-GR" sz="2800" b="1" smtClean="0"/>
              <a:t>: </a:t>
            </a:r>
            <a:r>
              <a:rPr lang="el-GR" altLang="el-GR" sz="2800" b="1" smtClean="0"/>
              <a:t>Άσκηση</a:t>
            </a:r>
          </a:p>
        </p:txBody>
      </p:sp>
      <p:sp>
        <p:nvSpPr>
          <p:cNvPr id="19460" name="Rectangle 3"/>
          <p:cNvSpPr>
            <a:spLocks noGrp="1" noChangeArrowheads="1"/>
          </p:cNvSpPr>
          <p:nvPr>
            <p:ph type="body" idx="1"/>
          </p:nvPr>
        </p:nvSpPr>
        <p:spPr>
          <a:xfrm>
            <a:off x="515938" y="1447800"/>
            <a:ext cx="8232775" cy="3852863"/>
          </a:xfrm>
        </p:spPr>
        <p:txBody>
          <a:bodyPr/>
          <a:lstStyle/>
          <a:p>
            <a:pPr marL="0" indent="0" eaLnBrk="1" hangingPunct="1">
              <a:lnSpc>
                <a:spcPct val="120000"/>
              </a:lnSpc>
              <a:spcBef>
                <a:spcPct val="50000"/>
              </a:spcBef>
              <a:buFontTx/>
              <a:buNone/>
              <a:defRPr/>
            </a:pPr>
            <a:r>
              <a:rPr lang="el-GR" altLang="el-GR" sz="2400" dirty="0" smtClean="0"/>
              <a:t>Έστω η λογική συνάρτηση:</a:t>
            </a:r>
          </a:p>
          <a:p>
            <a:pPr marL="0" indent="0" eaLnBrk="1" hangingPunct="1">
              <a:lnSpc>
                <a:spcPct val="120000"/>
              </a:lnSpc>
              <a:spcBef>
                <a:spcPct val="50000"/>
              </a:spcBef>
              <a:buFontTx/>
              <a:buNone/>
              <a:defRPr/>
            </a:pPr>
            <a:r>
              <a:rPr lang="el-GR" altLang="el-GR" sz="2400" dirty="0" smtClean="0"/>
              <a:t>F = A </a:t>
            </a:r>
            <a:r>
              <a:rPr lang="en-US" altLang="el-GR" sz="4000" baseline="14000" dirty="0" smtClean="0"/>
              <a:t>.</a:t>
            </a:r>
            <a:r>
              <a:rPr lang="el-GR" altLang="el-GR" sz="2400" dirty="0" smtClean="0"/>
              <a:t> B' + A' </a:t>
            </a:r>
            <a:r>
              <a:rPr lang="en-US" altLang="el-GR" sz="4000" baseline="14000" dirty="0" smtClean="0"/>
              <a:t>.</a:t>
            </a:r>
            <a:r>
              <a:rPr lang="el-GR" altLang="el-GR" sz="2400" dirty="0" smtClean="0"/>
              <a:t> B </a:t>
            </a:r>
            <a:r>
              <a:rPr lang="en-US" altLang="el-GR" sz="4000" baseline="14000" dirty="0" smtClean="0"/>
              <a:t>.</a:t>
            </a:r>
            <a:r>
              <a:rPr lang="el-GR" altLang="el-GR" sz="2400" dirty="0" smtClean="0"/>
              <a:t> C</a:t>
            </a:r>
          </a:p>
          <a:p>
            <a:pPr marL="476250" indent="-476250" eaLnBrk="1" hangingPunct="1">
              <a:lnSpc>
                <a:spcPct val="120000"/>
              </a:lnSpc>
              <a:spcBef>
                <a:spcPct val="50000"/>
              </a:spcBef>
              <a:buFont typeface="Wingdings" pitchFamily="2" charset="2"/>
              <a:buNone/>
              <a:defRPr/>
            </a:pPr>
            <a:r>
              <a:rPr lang="el-GR" altLang="el-GR" sz="2400" dirty="0" smtClean="0"/>
              <a:t>1) Γράψτε τη συνάρτηση, χρησιμοποιώντας τα ονόματα των πυλών (AND, OR, NOT)</a:t>
            </a:r>
          </a:p>
          <a:p>
            <a:pPr marL="476250" indent="-476250" eaLnBrk="1" hangingPunct="1">
              <a:lnSpc>
                <a:spcPct val="120000"/>
              </a:lnSpc>
              <a:spcBef>
                <a:spcPct val="50000"/>
              </a:spcBef>
              <a:buFont typeface="Wingdings" pitchFamily="2" charset="2"/>
              <a:buNone/>
              <a:defRPr/>
            </a:pPr>
            <a:r>
              <a:rPr lang="el-GR" altLang="el-GR" sz="2400" dirty="0" smtClean="0"/>
              <a:t>2) Σχεδιάστε το αντίστοιχο λογικό κύκλωμα</a:t>
            </a:r>
          </a:p>
          <a:p>
            <a:pPr marL="476250" indent="-476250" eaLnBrk="1" hangingPunct="1">
              <a:lnSpc>
                <a:spcPct val="120000"/>
              </a:lnSpc>
              <a:spcBef>
                <a:spcPct val="50000"/>
              </a:spcBef>
              <a:buFont typeface="Wingdings" pitchFamily="2" charset="2"/>
              <a:buNone/>
              <a:defRPr/>
            </a:pPr>
            <a:r>
              <a:rPr lang="el-GR" altLang="el-GR" sz="2400" dirty="0" smtClean="0"/>
              <a:t>3) Σχηματίστε τον πίνακα αληθείας της </a:t>
            </a:r>
            <a:r>
              <a:rPr lang="en-US" altLang="el-GR" sz="2400" dirty="0" smtClean="0"/>
              <a:t>F</a:t>
            </a:r>
            <a:endParaRPr lang="el-GR" altLang="el-GR" sz="2400" dirty="0" smtClean="0"/>
          </a:p>
        </p:txBody>
      </p:sp>
      <p:sp>
        <p:nvSpPr>
          <p:cNvPr id="208900" name="Freeform 32"/>
          <p:cNvSpPr>
            <a:spLocks/>
          </p:cNvSpPr>
          <p:nvPr/>
        </p:nvSpPr>
        <p:spPr bwMode="auto">
          <a:xfrm>
            <a:off x="8159750" y="5187950"/>
            <a:ext cx="84138" cy="563563"/>
          </a:xfrm>
          <a:custGeom>
            <a:avLst/>
            <a:gdLst>
              <a:gd name="T0" fmla="*/ 2147483646 w 1776"/>
              <a:gd name="T1" fmla="*/ 2147483646 h 12042"/>
              <a:gd name="T2" fmla="*/ 2147483646 w 1776"/>
              <a:gd name="T3" fmla="*/ 2147483646 h 12042"/>
              <a:gd name="T4" fmla="*/ 2147483646 w 1776"/>
              <a:gd name="T5" fmla="*/ 2147483646 h 12042"/>
              <a:gd name="T6" fmla="*/ 2147483646 w 1776"/>
              <a:gd name="T7" fmla="*/ 2147483646 h 12042"/>
              <a:gd name="T8" fmla="*/ 2147483646 w 1776"/>
              <a:gd name="T9" fmla="*/ 2147483646 h 12042"/>
              <a:gd name="T10" fmla="*/ 2147483646 w 1776"/>
              <a:gd name="T11" fmla="*/ 2147483646 h 12042"/>
              <a:gd name="T12" fmla="*/ 2147483646 w 1776"/>
              <a:gd name="T13" fmla="*/ 2147483646 h 12042"/>
              <a:gd name="T14" fmla="*/ 2147483646 w 1776"/>
              <a:gd name="T15" fmla="*/ 2147483646 h 12042"/>
              <a:gd name="T16" fmla="*/ 2147483646 w 1776"/>
              <a:gd name="T17" fmla="*/ 2147483646 h 12042"/>
              <a:gd name="T18" fmla="*/ 2147483646 w 1776"/>
              <a:gd name="T19" fmla="*/ 2147483646 h 12042"/>
              <a:gd name="T20" fmla="*/ 2147483646 w 1776"/>
              <a:gd name="T21" fmla="*/ 2147483646 h 12042"/>
              <a:gd name="T22" fmla="*/ 2147483646 w 1776"/>
              <a:gd name="T23" fmla="*/ 2147483646 h 12042"/>
              <a:gd name="T24" fmla="*/ 2147483646 w 1776"/>
              <a:gd name="T25" fmla="*/ 2147483646 h 12042"/>
              <a:gd name="T26" fmla="*/ 2147483646 w 1776"/>
              <a:gd name="T27" fmla="*/ 2147483646 h 12042"/>
              <a:gd name="T28" fmla="*/ 2147483646 w 1776"/>
              <a:gd name="T29" fmla="*/ 2147483646 h 12042"/>
              <a:gd name="T30" fmla="*/ 2147483646 w 1776"/>
              <a:gd name="T31" fmla="*/ 2147483646 h 12042"/>
              <a:gd name="T32" fmla="*/ 2147483646 w 1776"/>
              <a:gd name="T33" fmla="*/ 2147483646 h 12042"/>
              <a:gd name="T34" fmla="*/ 2147483646 w 1776"/>
              <a:gd name="T35" fmla="*/ 2147483646 h 12042"/>
              <a:gd name="T36" fmla="*/ 2147483646 w 1776"/>
              <a:gd name="T37" fmla="*/ 2147483646 h 12042"/>
              <a:gd name="T38" fmla="*/ 2147483646 w 1776"/>
              <a:gd name="T39" fmla="*/ 2147483646 h 12042"/>
              <a:gd name="T40" fmla="*/ 2147483646 w 1776"/>
              <a:gd name="T41" fmla="*/ 2147483646 h 12042"/>
              <a:gd name="T42" fmla="*/ 2147483646 w 1776"/>
              <a:gd name="T43" fmla="*/ 2147483646 h 12042"/>
              <a:gd name="T44" fmla="*/ 2147483646 w 1776"/>
              <a:gd name="T45" fmla="*/ 2147483646 h 12042"/>
              <a:gd name="T46" fmla="*/ 2147483646 w 1776"/>
              <a:gd name="T47" fmla="*/ 2147483646 h 12042"/>
              <a:gd name="T48" fmla="*/ 2147483646 w 1776"/>
              <a:gd name="T49" fmla="*/ 2147483646 h 12042"/>
              <a:gd name="T50" fmla="*/ 2147483646 w 1776"/>
              <a:gd name="T51" fmla="*/ 2147483646 h 12042"/>
              <a:gd name="T52" fmla="*/ 2147483646 w 1776"/>
              <a:gd name="T53" fmla="*/ 2147483646 h 12042"/>
              <a:gd name="T54" fmla="*/ 2147483646 w 1776"/>
              <a:gd name="T55" fmla="*/ 2147483646 h 12042"/>
              <a:gd name="T56" fmla="*/ 2147483646 w 1776"/>
              <a:gd name="T57" fmla="*/ 2147483646 h 12042"/>
              <a:gd name="T58" fmla="*/ 2147483646 w 1776"/>
              <a:gd name="T59" fmla="*/ 2147483646 h 12042"/>
              <a:gd name="T60" fmla="*/ 2147483646 w 1776"/>
              <a:gd name="T61" fmla="*/ 2147483646 h 12042"/>
              <a:gd name="T62" fmla="*/ 2147483646 w 1776"/>
              <a:gd name="T63" fmla="*/ 2147483646 h 12042"/>
              <a:gd name="T64" fmla="*/ 0 w 1776"/>
              <a:gd name="T65" fmla="*/ 0 h 12042"/>
              <a:gd name="T66" fmla="*/ 2147483646 w 1776"/>
              <a:gd name="T67" fmla="*/ 2147483646 h 12042"/>
              <a:gd name="T68" fmla="*/ 2147483646 w 1776"/>
              <a:gd name="T69" fmla="*/ 2147483646 h 12042"/>
              <a:gd name="T70" fmla="*/ 2147483646 w 1776"/>
              <a:gd name="T71" fmla="*/ 2147483646 h 12042"/>
              <a:gd name="T72" fmla="*/ 2147483646 w 1776"/>
              <a:gd name="T73" fmla="*/ 2147483646 h 12042"/>
              <a:gd name="T74" fmla="*/ 2147483646 w 1776"/>
              <a:gd name="T75" fmla="*/ 2147483646 h 12042"/>
              <a:gd name="T76" fmla="*/ 2147483646 w 1776"/>
              <a:gd name="T77" fmla="*/ 2147483646 h 12042"/>
              <a:gd name="T78" fmla="*/ 2147483646 w 1776"/>
              <a:gd name="T79" fmla="*/ 2147483646 h 12042"/>
              <a:gd name="T80" fmla="*/ 2147483646 w 1776"/>
              <a:gd name="T81" fmla="*/ 2147483646 h 12042"/>
              <a:gd name="T82" fmla="*/ 2147483646 w 1776"/>
              <a:gd name="T83" fmla="*/ 2147483646 h 12042"/>
              <a:gd name="T84" fmla="*/ 2147483646 w 1776"/>
              <a:gd name="T85" fmla="*/ 2147483646 h 12042"/>
              <a:gd name="T86" fmla="*/ 2147483646 w 1776"/>
              <a:gd name="T87" fmla="*/ 2147483646 h 12042"/>
              <a:gd name="T88" fmla="*/ 2147483646 w 1776"/>
              <a:gd name="T89" fmla="*/ 2147483646 h 12042"/>
              <a:gd name="T90" fmla="*/ 2147483646 w 1776"/>
              <a:gd name="T91" fmla="*/ 2147483646 h 12042"/>
              <a:gd name="T92" fmla="*/ 2147483646 w 1776"/>
              <a:gd name="T93" fmla="*/ 2147483646 h 12042"/>
              <a:gd name="T94" fmla="*/ 2147483646 w 1776"/>
              <a:gd name="T95" fmla="*/ 2147483646 h 12042"/>
              <a:gd name="T96" fmla="*/ 2147483646 w 1776"/>
              <a:gd name="T97" fmla="*/ 2147483646 h 12042"/>
              <a:gd name="T98" fmla="*/ 2147483646 w 1776"/>
              <a:gd name="T99" fmla="*/ 2147483646 h 12042"/>
              <a:gd name="T100" fmla="*/ 2147483646 w 1776"/>
              <a:gd name="T101" fmla="*/ 2147483646 h 12042"/>
              <a:gd name="T102" fmla="*/ 2147483646 w 1776"/>
              <a:gd name="T103" fmla="*/ 2147483646 h 12042"/>
              <a:gd name="T104" fmla="*/ 2147483646 w 1776"/>
              <a:gd name="T105" fmla="*/ 2147483646 h 12042"/>
              <a:gd name="T106" fmla="*/ 2147483646 w 1776"/>
              <a:gd name="T107" fmla="*/ 2147483646 h 12042"/>
              <a:gd name="T108" fmla="*/ 2147483646 w 1776"/>
              <a:gd name="T109" fmla="*/ 2147483646 h 12042"/>
              <a:gd name="T110" fmla="*/ 2147483646 w 1776"/>
              <a:gd name="T111" fmla="*/ 2147483646 h 12042"/>
              <a:gd name="T112" fmla="*/ 2147483646 w 1776"/>
              <a:gd name="T113" fmla="*/ 2147483646 h 12042"/>
              <a:gd name="T114" fmla="*/ 2147483646 w 1776"/>
              <a:gd name="T115" fmla="*/ 2147483646 h 12042"/>
              <a:gd name="T116" fmla="*/ 2147483646 w 1776"/>
              <a:gd name="T117" fmla="*/ 2147483646 h 12042"/>
              <a:gd name="T118" fmla="*/ 2147483646 w 1776"/>
              <a:gd name="T119" fmla="*/ 2147483646 h 12042"/>
              <a:gd name="T120" fmla="*/ 2147483646 w 1776"/>
              <a:gd name="T121" fmla="*/ 2147483646 h 12042"/>
              <a:gd name="T122" fmla="*/ 2147483646 w 1776"/>
              <a:gd name="T123" fmla="*/ 2147483646 h 12042"/>
              <a:gd name="T124" fmla="*/ 0 w 1776"/>
              <a:gd name="T125" fmla="*/ 2147483646 h 1204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776"/>
              <a:gd name="T190" fmla="*/ 0 h 12042"/>
              <a:gd name="T191" fmla="*/ 1776 w 1776"/>
              <a:gd name="T192" fmla="*/ 12042 h 1204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776" h="12042">
                <a:moveTo>
                  <a:pt x="0" y="12042"/>
                </a:moveTo>
                <a:lnTo>
                  <a:pt x="61" y="11881"/>
                </a:lnTo>
                <a:lnTo>
                  <a:pt x="126" y="11726"/>
                </a:lnTo>
                <a:lnTo>
                  <a:pt x="193" y="11579"/>
                </a:lnTo>
                <a:lnTo>
                  <a:pt x="262" y="11438"/>
                </a:lnTo>
                <a:lnTo>
                  <a:pt x="333" y="11302"/>
                </a:lnTo>
                <a:lnTo>
                  <a:pt x="404" y="11169"/>
                </a:lnTo>
                <a:lnTo>
                  <a:pt x="476" y="11039"/>
                </a:lnTo>
                <a:lnTo>
                  <a:pt x="550" y="10911"/>
                </a:lnTo>
                <a:lnTo>
                  <a:pt x="624" y="10785"/>
                </a:lnTo>
                <a:lnTo>
                  <a:pt x="698" y="10658"/>
                </a:lnTo>
                <a:lnTo>
                  <a:pt x="771" y="10531"/>
                </a:lnTo>
                <a:lnTo>
                  <a:pt x="845" y="10402"/>
                </a:lnTo>
                <a:lnTo>
                  <a:pt x="917" y="10270"/>
                </a:lnTo>
                <a:lnTo>
                  <a:pt x="988" y="10135"/>
                </a:lnTo>
                <a:lnTo>
                  <a:pt x="1059" y="9995"/>
                </a:lnTo>
                <a:lnTo>
                  <a:pt x="1128" y="9850"/>
                </a:lnTo>
                <a:lnTo>
                  <a:pt x="1194" y="9698"/>
                </a:lnTo>
                <a:lnTo>
                  <a:pt x="1259" y="9540"/>
                </a:lnTo>
                <a:lnTo>
                  <a:pt x="1321" y="9373"/>
                </a:lnTo>
                <a:lnTo>
                  <a:pt x="1381" y="9196"/>
                </a:lnTo>
                <a:lnTo>
                  <a:pt x="1436" y="9010"/>
                </a:lnTo>
                <a:lnTo>
                  <a:pt x="1489" y="8812"/>
                </a:lnTo>
                <a:lnTo>
                  <a:pt x="1538" y="8603"/>
                </a:lnTo>
                <a:lnTo>
                  <a:pt x="1584" y="8381"/>
                </a:lnTo>
                <a:lnTo>
                  <a:pt x="1625" y="8144"/>
                </a:lnTo>
                <a:lnTo>
                  <a:pt x="1662" y="7892"/>
                </a:lnTo>
                <a:lnTo>
                  <a:pt x="1693" y="7626"/>
                </a:lnTo>
                <a:lnTo>
                  <a:pt x="1720" y="7343"/>
                </a:lnTo>
                <a:lnTo>
                  <a:pt x="1741" y="7042"/>
                </a:lnTo>
                <a:lnTo>
                  <a:pt x="1756" y="6722"/>
                </a:lnTo>
                <a:lnTo>
                  <a:pt x="1766" y="6383"/>
                </a:lnTo>
                <a:lnTo>
                  <a:pt x="1770" y="6023"/>
                </a:lnTo>
                <a:lnTo>
                  <a:pt x="1766" y="5664"/>
                </a:lnTo>
                <a:lnTo>
                  <a:pt x="1756" y="5325"/>
                </a:lnTo>
                <a:lnTo>
                  <a:pt x="1741" y="5006"/>
                </a:lnTo>
                <a:lnTo>
                  <a:pt x="1720" y="4704"/>
                </a:lnTo>
                <a:lnTo>
                  <a:pt x="1693" y="4422"/>
                </a:lnTo>
                <a:lnTo>
                  <a:pt x="1662" y="4155"/>
                </a:lnTo>
                <a:lnTo>
                  <a:pt x="1625" y="3903"/>
                </a:lnTo>
                <a:lnTo>
                  <a:pt x="1584" y="3667"/>
                </a:lnTo>
                <a:lnTo>
                  <a:pt x="1538" y="3445"/>
                </a:lnTo>
                <a:lnTo>
                  <a:pt x="1489" y="3235"/>
                </a:lnTo>
                <a:lnTo>
                  <a:pt x="1436" y="3037"/>
                </a:lnTo>
                <a:lnTo>
                  <a:pt x="1381" y="2851"/>
                </a:lnTo>
                <a:lnTo>
                  <a:pt x="1321" y="2675"/>
                </a:lnTo>
                <a:lnTo>
                  <a:pt x="1259" y="2507"/>
                </a:lnTo>
                <a:lnTo>
                  <a:pt x="1194" y="2349"/>
                </a:lnTo>
                <a:lnTo>
                  <a:pt x="1128" y="2196"/>
                </a:lnTo>
                <a:lnTo>
                  <a:pt x="1059" y="2052"/>
                </a:lnTo>
                <a:lnTo>
                  <a:pt x="988" y="1912"/>
                </a:lnTo>
                <a:lnTo>
                  <a:pt x="917" y="1777"/>
                </a:lnTo>
                <a:lnTo>
                  <a:pt x="845" y="1645"/>
                </a:lnTo>
                <a:lnTo>
                  <a:pt x="771" y="1516"/>
                </a:lnTo>
                <a:lnTo>
                  <a:pt x="698" y="1389"/>
                </a:lnTo>
                <a:lnTo>
                  <a:pt x="624" y="1262"/>
                </a:lnTo>
                <a:lnTo>
                  <a:pt x="550" y="1135"/>
                </a:lnTo>
                <a:lnTo>
                  <a:pt x="476" y="1008"/>
                </a:lnTo>
                <a:lnTo>
                  <a:pt x="404" y="878"/>
                </a:lnTo>
                <a:lnTo>
                  <a:pt x="333" y="745"/>
                </a:lnTo>
                <a:lnTo>
                  <a:pt x="262" y="609"/>
                </a:lnTo>
                <a:lnTo>
                  <a:pt x="193" y="468"/>
                </a:lnTo>
                <a:lnTo>
                  <a:pt x="126" y="321"/>
                </a:lnTo>
                <a:lnTo>
                  <a:pt x="61" y="166"/>
                </a:lnTo>
                <a:lnTo>
                  <a:pt x="0" y="5"/>
                </a:lnTo>
                <a:lnTo>
                  <a:pt x="0" y="0"/>
                </a:lnTo>
                <a:lnTo>
                  <a:pt x="61" y="118"/>
                </a:lnTo>
                <a:lnTo>
                  <a:pt x="125" y="237"/>
                </a:lnTo>
                <a:lnTo>
                  <a:pt x="192" y="358"/>
                </a:lnTo>
                <a:lnTo>
                  <a:pt x="261" y="479"/>
                </a:lnTo>
                <a:lnTo>
                  <a:pt x="402" y="730"/>
                </a:lnTo>
                <a:lnTo>
                  <a:pt x="549" y="992"/>
                </a:lnTo>
                <a:lnTo>
                  <a:pt x="622" y="1129"/>
                </a:lnTo>
                <a:lnTo>
                  <a:pt x="697" y="1269"/>
                </a:lnTo>
                <a:lnTo>
                  <a:pt x="771" y="1413"/>
                </a:lnTo>
                <a:lnTo>
                  <a:pt x="845" y="1562"/>
                </a:lnTo>
                <a:lnTo>
                  <a:pt x="917" y="1716"/>
                </a:lnTo>
                <a:lnTo>
                  <a:pt x="989" y="1875"/>
                </a:lnTo>
                <a:lnTo>
                  <a:pt x="1060" y="2040"/>
                </a:lnTo>
                <a:lnTo>
                  <a:pt x="1129" y="2211"/>
                </a:lnTo>
                <a:lnTo>
                  <a:pt x="1196" y="2388"/>
                </a:lnTo>
                <a:lnTo>
                  <a:pt x="1261" y="2571"/>
                </a:lnTo>
                <a:lnTo>
                  <a:pt x="1323" y="2761"/>
                </a:lnTo>
                <a:lnTo>
                  <a:pt x="1383" y="2959"/>
                </a:lnTo>
                <a:lnTo>
                  <a:pt x="1440" y="3164"/>
                </a:lnTo>
                <a:lnTo>
                  <a:pt x="1493" y="3378"/>
                </a:lnTo>
                <a:lnTo>
                  <a:pt x="1542" y="3599"/>
                </a:lnTo>
                <a:lnTo>
                  <a:pt x="1588" y="3829"/>
                </a:lnTo>
                <a:lnTo>
                  <a:pt x="1630" y="4069"/>
                </a:lnTo>
                <a:lnTo>
                  <a:pt x="1667" y="4317"/>
                </a:lnTo>
                <a:lnTo>
                  <a:pt x="1698" y="4575"/>
                </a:lnTo>
                <a:lnTo>
                  <a:pt x="1726" y="4843"/>
                </a:lnTo>
                <a:lnTo>
                  <a:pt x="1746" y="5123"/>
                </a:lnTo>
                <a:lnTo>
                  <a:pt x="1763" y="5411"/>
                </a:lnTo>
                <a:lnTo>
                  <a:pt x="1772" y="5712"/>
                </a:lnTo>
                <a:lnTo>
                  <a:pt x="1776" y="6023"/>
                </a:lnTo>
                <a:lnTo>
                  <a:pt x="1772" y="6335"/>
                </a:lnTo>
                <a:lnTo>
                  <a:pt x="1763" y="6635"/>
                </a:lnTo>
                <a:lnTo>
                  <a:pt x="1746" y="6924"/>
                </a:lnTo>
                <a:lnTo>
                  <a:pt x="1726" y="7203"/>
                </a:lnTo>
                <a:lnTo>
                  <a:pt x="1698" y="7471"/>
                </a:lnTo>
                <a:lnTo>
                  <a:pt x="1667" y="7729"/>
                </a:lnTo>
                <a:lnTo>
                  <a:pt x="1630" y="7977"/>
                </a:lnTo>
                <a:lnTo>
                  <a:pt x="1588" y="8217"/>
                </a:lnTo>
                <a:lnTo>
                  <a:pt x="1542" y="8447"/>
                </a:lnTo>
                <a:lnTo>
                  <a:pt x="1493" y="8668"/>
                </a:lnTo>
                <a:lnTo>
                  <a:pt x="1440" y="8881"/>
                </a:lnTo>
                <a:lnTo>
                  <a:pt x="1383" y="9086"/>
                </a:lnTo>
                <a:lnTo>
                  <a:pt x="1323" y="9283"/>
                </a:lnTo>
                <a:lnTo>
                  <a:pt x="1261" y="9473"/>
                </a:lnTo>
                <a:lnTo>
                  <a:pt x="1196" y="9656"/>
                </a:lnTo>
                <a:lnTo>
                  <a:pt x="1129" y="9833"/>
                </a:lnTo>
                <a:lnTo>
                  <a:pt x="1060" y="10003"/>
                </a:lnTo>
                <a:lnTo>
                  <a:pt x="989" y="10168"/>
                </a:lnTo>
                <a:lnTo>
                  <a:pt x="917" y="10327"/>
                </a:lnTo>
                <a:lnTo>
                  <a:pt x="845" y="10480"/>
                </a:lnTo>
                <a:lnTo>
                  <a:pt x="771" y="10630"/>
                </a:lnTo>
                <a:lnTo>
                  <a:pt x="697" y="10774"/>
                </a:lnTo>
                <a:lnTo>
                  <a:pt x="622" y="10913"/>
                </a:lnTo>
                <a:lnTo>
                  <a:pt x="549" y="11049"/>
                </a:lnTo>
                <a:lnTo>
                  <a:pt x="402" y="11311"/>
                </a:lnTo>
                <a:lnTo>
                  <a:pt x="261" y="11562"/>
                </a:lnTo>
                <a:lnTo>
                  <a:pt x="192" y="11683"/>
                </a:lnTo>
                <a:lnTo>
                  <a:pt x="125" y="11803"/>
                </a:lnTo>
                <a:lnTo>
                  <a:pt x="61" y="11922"/>
                </a:lnTo>
                <a:lnTo>
                  <a:pt x="0" y="12040"/>
                </a:lnTo>
                <a:lnTo>
                  <a:pt x="0" y="12042"/>
                </a:lnTo>
                <a:close/>
              </a:path>
            </a:pathLst>
          </a:custGeom>
          <a:solidFill>
            <a:srgbClr val="DFDFD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Tree>
    <p:extLst>
      <p:ext uri="{BB962C8B-B14F-4D97-AF65-F5344CB8AC3E}">
        <p14:creationId xmlns:p14="http://schemas.microsoft.com/office/powerpoint/2010/main" val="2033687795"/>
      </p:ext>
    </p:extLst>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3"/>
          <p:cNvSpPr>
            <a:spLocks noGrp="1" noChangeArrowheads="1"/>
          </p:cNvSpPr>
          <p:nvPr>
            <p:ph type="body" sz="half" idx="1"/>
          </p:nvPr>
        </p:nvSpPr>
        <p:spPr>
          <a:xfrm>
            <a:off x="614363" y="1042988"/>
            <a:ext cx="6837362" cy="1281112"/>
          </a:xfrm>
        </p:spPr>
        <p:txBody>
          <a:bodyPr/>
          <a:lstStyle/>
          <a:p>
            <a:pPr marL="0" indent="0" eaLnBrk="1" hangingPunct="1">
              <a:spcBef>
                <a:spcPct val="0"/>
              </a:spcBef>
              <a:spcAft>
                <a:spcPct val="25000"/>
              </a:spcAft>
              <a:buFontTx/>
              <a:buNone/>
            </a:pPr>
            <a:r>
              <a:rPr lang="el-GR" altLang="el-GR" sz="2000" smtClean="0"/>
              <a:t>F = A </a:t>
            </a:r>
            <a:r>
              <a:rPr lang="en-US" altLang="el-GR" sz="3600" baseline="14000" smtClean="0"/>
              <a:t>.</a:t>
            </a:r>
            <a:r>
              <a:rPr lang="el-GR" altLang="el-GR" sz="2000" smtClean="0"/>
              <a:t> B' + A' </a:t>
            </a:r>
            <a:r>
              <a:rPr lang="en-US" altLang="el-GR" sz="3600" baseline="14000" smtClean="0"/>
              <a:t>.</a:t>
            </a:r>
            <a:r>
              <a:rPr lang="el-GR" altLang="el-GR" sz="2000" smtClean="0"/>
              <a:t> B </a:t>
            </a:r>
            <a:r>
              <a:rPr lang="en-US" altLang="el-GR" sz="3600" baseline="14000" smtClean="0"/>
              <a:t>.</a:t>
            </a:r>
            <a:r>
              <a:rPr lang="el-GR" altLang="el-GR" sz="2000" smtClean="0"/>
              <a:t> C</a:t>
            </a:r>
          </a:p>
          <a:p>
            <a:pPr marL="0" indent="0" eaLnBrk="1" hangingPunct="1">
              <a:spcBef>
                <a:spcPct val="0"/>
              </a:spcBef>
              <a:spcAft>
                <a:spcPct val="25000"/>
              </a:spcAft>
              <a:buFontTx/>
              <a:buNone/>
            </a:pPr>
            <a:r>
              <a:rPr lang="el-GR" altLang="el-GR" sz="2000" smtClean="0"/>
              <a:t>F = (</a:t>
            </a:r>
            <a:r>
              <a:rPr lang="en-US" altLang="el-GR" sz="2000" smtClean="0"/>
              <a:t>A</a:t>
            </a:r>
            <a:r>
              <a:rPr lang="el-GR" altLang="el-GR" sz="2000" smtClean="0"/>
              <a:t> </a:t>
            </a:r>
            <a:r>
              <a:rPr lang="en-US" altLang="el-GR" sz="2000" smtClean="0"/>
              <a:t>AND</a:t>
            </a:r>
            <a:r>
              <a:rPr lang="el-GR" altLang="el-GR" sz="2000" smtClean="0"/>
              <a:t> (</a:t>
            </a:r>
            <a:r>
              <a:rPr lang="en-US" altLang="el-GR" sz="2000" smtClean="0"/>
              <a:t>NO</a:t>
            </a:r>
            <a:r>
              <a:rPr lang="el-GR" altLang="el-GR" sz="2000" smtClean="0"/>
              <a:t>T </a:t>
            </a:r>
            <a:r>
              <a:rPr lang="en-US" altLang="el-GR" sz="2000" smtClean="0"/>
              <a:t>B</a:t>
            </a:r>
            <a:r>
              <a:rPr lang="el-GR" altLang="el-GR" sz="2000" smtClean="0"/>
              <a:t>)) </a:t>
            </a:r>
            <a:r>
              <a:rPr lang="en-US" altLang="el-GR" sz="2000" smtClean="0"/>
              <a:t>OR</a:t>
            </a:r>
            <a:r>
              <a:rPr lang="el-GR" altLang="el-GR" sz="2000" smtClean="0"/>
              <a:t> ((</a:t>
            </a:r>
            <a:r>
              <a:rPr lang="en-US" altLang="el-GR" sz="2000" smtClean="0"/>
              <a:t>NOT</a:t>
            </a:r>
            <a:r>
              <a:rPr lang="el-GR" altLang="el-GR" sz="2000" smtClean="0"/>
              <a:t> </a:t>
            </a:r>
            <a:r>
              <a:rPr lang="en-US" altLang="el-GR" sz="2000" smtClean="0"/>
              <a:t>A</a:t>
            </a:r>
            <a:r>
              <a:rPr lang="el-GR" altLang="el-GR" sz="2000" smtClean="0"/>
              <a:t>) </a:t>
            </a:r>
            <a:r>
              <a:rPr lang="en-US" altLang="el-GR" sz="2000" smtClean="0"/>
              <a:t>AND</a:t>
            </a:r>
            <a:r>
              <a:rPr lang="el-GR" altLang="el-GR" sz="2000" smtClean="0"/>
              <a:t> </a:t>
            </a:r>
            <a:r>
              <a:rPr lang="en-US" altLang="el-GR" sz="2000" smtClean="0"/>
              <a:t>B</a:t>
            </a:r>
            <a:r>
              <a:rPr lang="el-GR" altLang="el-GR" sz="2000" smtClean="0"/>
              <a:t> </a:t>
            </a:r>
            <a:r>
              <a:rPr lang="en-US" altLang="el-GR" sz="2000" smtClean="0"/>
              <a:t>AND</a:t>
            </a:r>
            <a:r>
              <a:rPr lang="el-GR" altLang="el-GR" sz="2000" smtClean="0"/>
              <a:t> </a:t>
            </a:r>
            <a:r>
              <a:rPr lang="en-US" altLang="el-GR" sz="2000" smtClean="0"/>
              <a:t>C</a:t>
            </a:r>
            <a:r>
              <a:rPr lang="el-GR" altLang="el-GR" sz="2000" smtClean="0"/>
              <a:t>)</a:t>
            </a:r>
          </a:p>
        </p:txBody>
      </p:sp>
      <p:sp>
        <p:nvSpPr>
          <p:cNvPr id="209923" name="Freeform 32"/>
          <p:cNvSpPr>
            <a:spLocks/>
          </p:cNvSpPr>
          <p:nvPr/>
        </p:nvSpPr>
        <p:spPr bwMode="auto">
          <a:xfrm>
            <a:off x="8088313" y="4619625"/>
            <a:ext cx="84137" cy="563563"/>
          </a:xfrm>
          <a:custGeom>
            <a:avLst/>
            <a:gdLst>
              <a:gd name="T0" fmla="*/ 2147483646 w 1776"/>
              <a:gd name="T1" fmla="*/ 2147483646 h 12042"/>
              <a:gd name="T2" fmla="*/ 2147483646 w 1776"/>
              <a:gd name="T3" fmla="*/ 2147483646 h 12042"/>
              <a:gd name="T4" fmla="*/ 2147483646 w 1776"/>
              <a:gd name="T5" fmla="*/ 2147483646 h 12042"/>
              <a:gd name="T6" fmla="*/ 2147483646 w 1776"/>
              <a:gd name="T7" fmla="*/ 2147483646 h 12042"/>
              <a:gd name="T8" fmla="*/ 2147483646 w 1776"/>
              <a:gd name="T9" fmla="*/ 2147483646 h 12042"/>
              <a:gd name="T10" fmla="*/ 2147483646 w 1776"/>
              <a:gd name="T11" fmla="*/ 2147483646 h 12042"/>
              <a:gd name="T12" fmla="*/ 2147483646 w 1776"/>
              <a:gd name="T13" fmla="*/ 2147483646 h 12042"/>
              <a:gd name="T14" fmla="*/ 2147483646 w 1776"/>
              <a:gd name="T15" fmla="*/ 2147483646 h 12042"/>
              <a:gd name="T16" fmla="*/ 2147483646 w 1776"/>
              <a:gd name="T17" fmla="*/ 2147483646 h 12042"/>
              <a:gd name="T18" fmla="*/ 2147483646 w 1776"/>
              <a:gd name="T19" fmla="*/ 2147483646 h 12042"/>
              <a:gd name="T20" fmla="*/ 2147483646 w 1776"/>
              <a:gd name="T21" fmla="*/ 2147483646 h 12042"/>
              <a:gd name="T22" fmla="*/ 2147483646 w 1776"/>
              <a:gd name="T23" fmla="*/ 2147483646 h 12042"/>
              <a:gd name="T24" fmla="*/ 2147483646 w 1776"/>
              <a:gd name="T25" fmla="*/ 2147483646 h 12042"/>
              <a:gd name="T26" fmla="*/ 2147483646 w 1776"/>
              <a:gd name="T27" fmla="*/ 2147483646 h 12042"/>
              <a:gd name="T28" fmla="*/ 2147483646 w 1776"/>
              <a:gd name="T29" fmla="*/ 2147483646 h 12042"/>
              <a:gd name="T30" fmla="*/ 2147483646 w 1776"/>
              <a:gd name="T31" fmla="*/ 2147483646 h 12042"/>
              <a:gd name="T32" fmla="*/ 2147483646 w 1776"/>
              <a:gd name="T33" fmla="*/ 2147483646 h 12042"/>
              <a:gd name="T34" fmla="*/ 2147483646 w 1776"/>
              <a:gd name="T35" fmla="*/ 2147483646 h 12042"/>
              <a:gd name="T36" fmla="*/ 2147483646 w 1776"/>
              <a:gd name="T37" fmla="*/ 2147483646 h 12042"/>
              <a:gd name="T38" fmla="*/ 2147483646 w 1776"/>
              <a:gd name="T39" fmla="*/ 2147483646 h 12042"/>
              <a:gd name="T40" fmla="*/ 2147483646 w 1776"/>
              <a:gd name="T41" fmla="*/ 2147483646 h 12042"/>
              <a:gd name="T42" fmla="*/ 2147483646 w 1776"/>
              <a:gd name="T43" fmla="*/ 2147483646 h 12042"/>
              <a:gd name="T44" fmla="*/ 2147483646 w 1776"/>
              <a:gd name="T45" fmla="*/ 2147483646 h 12042"/>
              <a:gd name="T46" fmla="*/ 2147483646 w 1776"/>
              <a:gd name="T47" fmla="*/ 2147483646 h 12042"/>
              <a:gd name="T48" fmla="*/ 2147483646 w 1776"/>
              <a:gd name="T49" fmla="*/ 2147483646 h 12042"/>
              <a:gd name="T50" fmla="*/ 2147483646 w 1776"/>
              <a:gd name="T51" fmla="*/ 2147483646 h 12042"/>
              <a:gd name="T52" fmla="*/ 2147483646 w 1776"/>
              <a:gd name="T53" fmla="*/ 2147483646 h 12042"/>
              <a:gd name="T54" fmla="*/ 2147483646 w 1776"/>
              <a:gd name="T55" fmla="*/ 2147483646 h 12042"/>
              <a:gd name="T56" fmla="*/ 2147483646 w 1776"/>
              <a:gd name="T57" fmla="*/ 2147483646 h 12042"/>
              <a:gd name="T58" fmla="*/ 2147483646 w 1776"/>
              <a:gd name="T59" fmla="*/ 2147483646 h 12042"/>
              <a:gd name="T60" fmla="*/ 2147483646 w 1776"/>
              <a:gd name="T61" fmla="*/ 2147483646 h 12042"/>
              <a:gd name="T62" fmla="*/ 2147483646 w 1776"/>
              <a:gd name="T63" fmla="*/ 2147483646 h 12042"/>
              <a:gd name="T64" fmla="*/ 0 w 1776"/>
              <a:gd name="T65" fmla="*/ 0 h 12042"/>
              <a:gd name="T66" fmla="*/ 2147483646 w 1776"/>
              <a:gd name="T67" fmla="*/ 2147483646 h 12042"/>
              <a:gd name="T68" fmla="*/ 2147483646 w 1776"/>
              <a:gd name="T69" fmla="*/ 2147483646 h 12042"/>
              <a:gd name="T70" fmla="*/ 2147483646 w 1776"/>
              <a:gd name="T71" fmla="*/ 2147483646 h 12042"/>
              <a:gd name="T72" fmla="*/ 2147483646 w 1776"/>
              <a:gd name="T73" fmla="*/ 2147483646 h 12042"/>
              <a:gd name="T74" fmla="*/ 2147483646 w 1776"/>
              <a:gd name="T75" fmla="*/ 2147483646 h 12042"/>
              <a:gd name="T76" fmla="*/ 2147483646 w 1776"/>
              <a:gd name="T77" fmla="*/ 2147483646 h 12042"/>
              <a:gd name="T78" fmla="*/ 2147483646 w 1776"/>
              <a:gd name="T79" fmla="*/ 2147483646 h 12042"/>
              <a:gd name="T80" fmla="*/ 2147483646 w 1776"/>
              <a:gd name="T81" fmla="*/ 2147483646 h 12042"/>
              <a:gd name="T82" fmla="*/ 2147483646 w 1776"/>
              <a:gd name="T83" fmla="*/ 2147483646 h 12042"/>
              <a:gd name="T84" fmla="*/ 2147483646 w 1776"/>
              <a:gd name="T85" fmla="*/ 2147483646 h 12042"/>
              <a:gd name="T86" fmla="*/ 2147483646 w 1776"/>
              <a:gd name="T87" fmla="*/ 2147483646 h 12042"/>
              <a:gd name="T88" fmla="*/ 2147483646 w 1776"/>
              <a:gd name="T89" fmla="*/ 2147483646 h 12042"/>
              <a:gd name="T90" fmla="*/ 2147483646 w 1776"/>
              <a:gd name="T91" fmla="*/ 2147483646 h 12042"/>
              <a:gd name="T92" fmla="*/ 2147483646 w 1776"/>
              <a:gd name="T93" fmla="*/ 2147483646 h 12042"/>
              <a:gd name="T94" fmla="*/ 2147483646 w 1776"/>
              <a:gd name="T95" fmla="*/ 2147483646 h 12042"/>
              <a:gd name="T96" fmla="*/ 2147483646 w 1776"/>
              <a:gd name="T97" fmla="*/ 2147483646 h 12042"/>
              <a:gd name="T98" fmla="*/ 2147483646 w 1776"/>
              <a:gd name="T99" fmla="*/ 2147483646 h 12042"/>
              <a:gd name="T100" fmla="*/ 2147483646 w 1776"/>
              <a:gd name="T101" fmla="*/ 2147483646 h 12042"/>
              <a:gd name="T102" fmla="*/ 2147483646 w 1776"/>
              <a:gd name="T103" fmla="*/ 2147483646 h 12042"/>
              <a:gd name="T104" fmla="*/ 2147483646 w 1776"/>
              <a:gd name="T105" fmla="*/ 2147483646 h 12042"/>
              <a:gd name="T106" fmla="*/ 2147483646 w 1776"/>
              <a:gd name="T107" fmla="*/ 2147483646 h 12042"/>
              <a:gd name="T108" fmla="*/ 2147483646 w 1776"/>
              <a:gd name="T109" fmla="*/ 2147483646 h 12042"/>
              <a:gd name="T110" fmla="*/ 2147483646 w 1776"/>
              <a:gd name="T111" fmla="*/ 2147483646 h 12042"/>
              <a:gd name="T112" fmla="*/ 2147483646 w 1776"/>
              <a:gd name="T113" fmla="*/ 2147483646 h 12042"/>
              <a:gd name="T114" fmla="*/ 2147483646 w 1776"/>
              <a:gd name="T115" fmla="*/ 2147483646 h 12042"/>
              <a:gd name="T116" fmla="*/ 2147483646 w 1776"/>
              <a:gd name="T117" fmla="*/ 2147483646 h 12042"/>
              <a:gd name="T118" fmla="*/ 2147483646 w 1776"/>
              <a:gd name="T119" fmla="*/ 2147483646 h 12042"/>
              <a:gd name="T120" fmla="*/ 2147483646 w 1776"/>
              <a:gd name="T121" fmla="*/ 2147483646 h 12042"/>
              <a:gd name="T122" fmla="*/ 2147483646 w 1776"/>
              <a:gd name="T123" fmla="*/ 2147483646 h 12042"/>
              <a:gd name="T124" fmla="*/ 0 w 1776"/>
              <a:gd name="T125" fmla="*/ 2147483646 h 1204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776"/>
              <a:gd name="T190" fmla="*/ 0 h 12042"/>
              <a:gd name="T191" fmla="*/ 1776 w 1776"/>
              <a:gd name="T192" fmla="*/ 12042 h 1204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776" h="12042">
                <a:moveTo>
                  <a:pt x="0" y="12042"/>
                </a:moveTo>
                <a:lnTo>
                  <a:pt x="61" y="11881"/>
                </a:lnTo>
                <a:lnTo>
                  <a:pt x="126" y="11726"/>
                </a:lnTo>
                <a:lnTo>
                  <a:pt x="193" y="11579"/>
                </a:lnTo>
                <a:lnTo>
                  <a:pt x="262" y="11438"/>
                </a:lnTo>
                <a:lnTo>
                  <a:pt x="333" y="11302"/>
                </a:lnTo>
                <a:lnTo>
                  <a:pt x="404" y="11169"/>
                </a:lnTo>
                <a:lnTo>
                  <a:pt x="476" y="11039"/>
                </a:lnTo>
                <a:lnTo>
                  <a:pt x="550" y="10911"/>
                </a:lnTo>
                <a:lnTo>
                  <a:pt x="624" y="10785"/>
                </a:lnTo>
                <a:lnTo>
                  <a:pt x="698" y="10658"/>
                </a:lnTo>
                <a:lnTo>
                  <a:pt x="771" y="10531"/>
                </a:lnTo>
                <a:lnTo>
                  <a:pt x="845" y="10402"/>
                </a:lnTo>
                <a:lnTo>
                  <a:pt x="917" y="10270"/>
                </a:lnTo>
                <a:lnTo>
                  <a:pt x="988" y="10135"/>
                </a:lnTo>
                <a:lnTo>
                  <a:pt x="1059" y="9995"/>
                </a:lnTo>
                <a:lnTo>
                  <a:pt x="1128" y="9850"/>
                </a:lnTo>
                <a:lnTo>
                  <a:pt x="1194" y="9698"/>
                </a:lnTo>
                <a:lnTo>
                  <a:pt x="1259" y="9540"/>
                </a:lnTo>
                <a:lnTo>
                  <a:pt x="1321" y="9373"/>
                </a:lnTo>
                <a:lnTo>
                  <a:pt x="1381" y="9196"/>
                </a:lnTo>
                <a:lnTo>
                  <a:pt x="1436" y="9010"/>
                </a:lnTo>
                <a:lnTo>
                  <a:pt x="1489" y="8812"/>
                </a:lnTo>
                <a:lnTo>
                  <a:pt x="1538" y="8603"/>
                </a:lnTo>
                <a:lnTo>
                  <a:pt x="1584" y="8381"/>
                </a:lnTo>
                <a:lnTo>
                  <a:pt x="1625" y="8144"/>
                </a:lnTo>
                <a:lnTo>
                  <a:pt x="1662" y="7892"/>
                </a:lnTo>
                <a:lnTo>
                  <a:pt x="1693" y="7626"/>
                </a:lnTo>
                <a:lnTo>
                  <a:pt x="1720" y="7343"/>
                </a:lnTo>
                <a:lnTo>
                  <a:pt x="1741" y="7042"/>
                </a:lnTo>
                <a:lnTo>
                  <a:pt x="1756" y="6722"/>
                </a:lnTo>
                <a:lnTo>
                  <a:pt x="1766" y="6383"/>
                </a:lnTo>
                <a:lnTo>
                  <a:pt x="1770" y="6023"/>
                </a:lnTo>
                <a:lnTo>
                  <a:pt x="1766" y="5664"/>
                </a:lnTo>
                <a:lnTo>
                  <a:pt x="1756" y="5325"/>
                </a:lnTo>
                <a:lnTo>
                  <a:pt x="1741" y="5006"/>
                </a:lnTo>
                <a:lnTo>
                  <a:pt x="1720" y="4704"/>
                </a:lnTo>
                <a:lnTo>
                  <a:pt x="1693" y="4422"/>
                </a:lnTo>
                <a:lnTo>
                  <a:pt x="1662" y="4155"/>
                </a:lnTo>
                <a:lnTo>
                  <a:pt x="1625" y="3903"/>
                </a:lnTo>
                <a:lnTo>
                  <a:pt x="1584" y="3667"/>
                </a:lnTo>
                <a:lnTo>
                  <a:pt x="1538" y="3445"/>
                </a:lnTo>
                <a:lnTo>
                  <a:pt x="1489" y="3235"/>
                </a:lnTo>
                <a:lnTo>
                  <a:pt x="1436" y="3037"/>
                </a:lnTo>
                <a:lnTo>
                  <a:pt x="1381" y="2851"/>
                </a:lnTo>
                <a:lnTo>
                  <a:pt x="1321" y="2675"/>
                </a:lnTo>
                <a:lnTo>
                  <a:pt x="1259" y="2507"/>
                </a:lnTo>
                <a:lnTo>
                  <a:pt x="1194" y="2349"/>
                </a:lnTo>
                <a:lnTo>
                  <a:pt x="1128" y="2196"/>
                </a:lnTo>
                <a:lnTo>
                  <a:pt x="1059" y="2052"/>
                </a:lnTo>
                <a:lnTo>
                  <a:pt x="988" y="1912"/>
                </a:lnTo>
                <a:lnTo>
                  <a:pt x="917" y="1777"/>
                </a:lnTo>
                <a:lnTo>
                  <a:pt x="845" y="1645"/>
                </a:lnTo>
                <a:lnTo>
                  <a:pt x="771" y="1516"/>
                </a:lnTo>
                <a:lnTo>
                  <a:pt x="698" y="1389"/>
                </a:lnTo>
                <a:lnTo>
                  <a:pt x="624" y="1262"/>
                </a:lnTo>
                <a:lnTo>
                  <a:pt x="550" y="1135"/>
                </a:lnTo>
                <a:lnTo>
                  <a:pt x="476" y="1008"/>
                </a:lnTo>
                <a:lnTo>
                  <a:pt x="404" y="878"/>
                </a:lnTo>
                <a:lnTo>
                  <a:pt x="333" y="745"/>
                </a:lnTo>
                <a:lnTo>
                  <a:pt x="262" y="609"/>
                </a:lnTo>
                <a:lnTo>
                  <a:pt x="193" y="468"/>
                </a:lnTo>
                <a:lnTo>
                  <a:pt x="126" y="321"/>
                </a:lnTo>
                <a:lnTo>
                  <a:pt x="61" y="166"/>
                </a:lnTo>
                <a:lnTo>
                  <a:pt x="0" y="5"/>
                </a:lnTo>
                <a:lnTo>
                  <a:pt x="0" y="0"/>
                </a:lnTo>
                <a:lnTo>
                  <a:pt x="61" y="118"/>
                </a:lnTo>
                <a:lnTo>
                  <a:pt x="125" y="237"/>
                </a:lnTo>
                <a:lnTo>
                  <a:pt x="192" y="358"/>
                </a:lnTo>
                <a:lnTo>
                  <a:pt x="261" y="479"/>
                </a:lnTo>
                <a:lnTo>
                  <a:pt x="402" y="730"/>
                </a:lnTo>
                <a:lnTo>
                  <a:pt x="549" y="992"/>
                </a:lnTo>
                <a:lnTo>
                  <a:pt x="622" y="1129"/>
                </a:lnTo>
                <a:lnTo>
                  <a:pt x="697" y="1269"/>
                </a:lnTo>
                <a:lnTo>
                  <a:pt x="771" y="1413"/>
                </a:lnTo>
                <a:lnTo>
                  <a:pt x="845" y="1562"/>
                </a:lnTo>
                <a:lnTo>
                  <a:pt x="917" y="1716"/>
                </a:lnTo>
                <a:lnTo>
                  <a:pt x="989" y="1875"/>
                </a:lnTo>
                <a:lnTo>
                  <a:pt x="1060" y="2040"/>
                </a:lnTo>
                <a:lnTo>
                  <a:pt x="1129" y="2211"/>
                </a:lnTo>
                <a:lnTo>
                  <a:pt x="1196" y="2388"/>
                </a:lnTo>
                <a:lnTo>
                  <a:pt x="1261" y="2571"/>
                </a:lnTo>
                <a:lnTo>
                  <a:pt x="1323" y="2761"/>
                </a:lnTo>
                <a:lnTo>
                  <a:pt x="1383" y="2959"/>
                </a:lnTo>
                <a:lnTo>
                  <a:pt x="1440" y="3164"/>
                </a:lnTo>
                <a:lnTo>
                  <a:pt x="1493" y="3378"/>
                </a:lnTo>
                <a:lnTo>
                  <a:pt x="1542" y="3599"/>
                </a:lnTo>
                <a:lnTo>
                  <a:pt x="1588" y="3829"/>
                </a:lnTo>
                <a:lnTo>
                  <a:pt x="1630" y="4069"/>
                </a:lnTo>
                <a:lnTo>
                  <a:pt x="1667" y="4317"/>
                </a:lnTo>
                <a:lnTo>
                  <a:pt x="1698" y="4575"/>
                </a:lnTo>
                <a:lnTo>
                  <a:pt x="1726" y="4843"/>
                </a:lnTo>
                <a:lnTo>
                  <a:pt x="1746" y="5123"/>
                </a:lnTo>
                <a:lnTo>
                  <a:pt x="1763" y="5411"/>
                </a:lnTo>
                <a:lnTo>
                  <a:pt x="1772" y="5712"/>
                </a:lnTo>
                <a:lnTo>
                  <a:pt x="1776" y="6023"/>
                </a:lnTo>
                <a:lnTo>
                  <a:pt x="1772" y="6335"/>
                </a:lnTo>
                <a:lnTo>
                  <a:pt x="1763" y="6635"/>
                </a:lnTo>
                <a:lnTo>
                  <a:pt x="1746" y="6924"/>
                </a:lnTo>
                <a:lnTo>
                  <a:pt x="1726" y="7203"/>
                </a:lnTo>
                <a:lnTo>
                  <a:pt x="1698" y="7471"/>
                </a:lnTo>
                <a:lnTo>
                  <a:pt x="1667" y="7729"/>
                </a:lnTo>
                <a:lnTo>
                  <a:pt x="1630" y="7977"/>
                </a:lnTo>
                <a:lnTo>
                  <a:pt x="1588" y="8217"/>
                </a:lnTo>
                <a:lnTo>
                  <a:pt x="1542" y="8447"/>
                </a:lnTo>
                <a:lnTo>
                  <a:pt x="1493" y="8668"/>
                </a:lnTo>
                <a:lnTo>
                  <a:pt x="1440" y="8881"/>
                </a:lnTo>
                <a:lnTo>
                  <a:pt x="1383" y="9086"/>
                </a:lnTo>
                <a:lnTo>
                  <a:pt x="1323" y="9283"/>
                </a:lnTo>
                <a:lnTo>
                  <a:pt x="1261" y="9473"/>
                </a:lnTo>
                <a:lnTo>
                  <a:pt x="1196" y="9656"/>
                </a:lnTo>
                <a:lnTo>
                  <a:pt x="1129" y="9833"/>
                </a:lnTo>
                <a:lnTo>
                  <a:pt x="1060" y="10003"/>
                </a:lnTo>
                <a:lnTo>
                  <a:pt x="989" y="10168"/>
                </a:lnTo>
                <a:lnTo>
                  <a:pt x="917" y="10327"/>
                </a:lnTo>
                <a:lnTo>
                  <a:pt x="845" y="10480"/>
                </a:lnTo>
                <a:lnTo>
                  <a:pt x="771" y="10630"/>
                </a:lnTo>
                <a:lnTo>
                  <a:pt x="697" y="10774"/>
                </a:lnTo>
                <a:lnTo>
                  <a:pt x="622" y="10913"/>
                </a:lnTo>
                <a:lnTo>
                  <a:pt x="549" y="11049"/>
                </a:lnTo>
                <a:lnTo>
                  <a:pt x="402" y="11311"/>
                </a:lnTo>
                <a:lnTo>
                  <a:pt x="261" y="11562"/>
                </a:lnTo>
                <a:lnTo>
                  <a:pt x="192" y="11683"/>
                </a:lnTo>
                <a:lnTo>
                  <a:pt x="125" y="11803"/>
                </a:lnTo>
                <a:lnTo>
                  <a:pt x="61" y="11922"/>
                </a:lnTo>
                <a:lnTo>
                  <a:pt x="0" y="12040"/>
                </a:lnTo>
                <a:lnTo>
                  <a:pt x="0" y="12042"/>
                </a:lnTo>
                <a:close/>
              </a:path>
            </a:pathLst>
          </a:custGeom>
          <a:solidFill>
            <a:srgbClr val="DFDFD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grpSp>
        <p:nvGrpSpPr>
          <p:cNvPr id="209924" name="Group 44"/>
          <p:cNvGrpSpPr>
            <a:grpSpLocks/>
          </p:cNvGrpSpPr>
          <p:nvPr/>
        </p:nvGrpSpPr>
        <p:grpSpPr bwMode="auto">
          <a:xfrm>
            <a:off x="246063" y="2781300"/>
            <a:ext cx="4038600" cy="2209800"/>
            <a:chOff x="1860" y="5295"/>
            <a:chExt cx="4800" cy="2745"/>
          </a:xfrm>
        </p:grpSpPr>
        <p:sp>
          <p:nvSpPr>
            <p:cNvPr id="210020" name="AutoShape 45"/>
            <p:cNvSpPr>
              <a:spLocks noChangeArrowheads="1"/>
            </p:cNvSpPr>
            <p:nvPr/>
          </p:nvSpPr>
          <p:spPr bwMode="auto">
            <a:xfrm>
              <a:off x="3555" y="5880"/>
              <a:ext cx="675" cy="585"/>
            </a:xfrm>
            <a:prstGeom prst="flowChartDelay">
              <a:avLst/>
            </a:prstGeom>
            <a:solidFill>
              <a:srgbClr val="FFFFFF"/>
            </a:solidFill>
            <a:ln w="9525">
              <a:solidFill>
                <a:srgbClr val="000000"/>
              </a:solidFill>
              <a:miter lim="800000"/>
              <a:headEnd/>
              <a:tailEnd/>
            </a:ln>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endParaRPr lang="el-GR" altLang="el-GR" sz="2400">
                <a:latin typeface="Tahoma" panose="020B0604030504040204" pitchFamily="34" charset="0"/>
              </a:endParaRPr>
            </a:p>
          </p:txBody>
        </p:sp>
        <p:sp>
          <p:nvSpPr>
            <p:cNvPr id="210021" name="Line 46"/>
            <p:cNvSpPr>
              <a:spLocks noChangeShapeType="1"/>
            </p:cNvSpPr>
            <p:nvPr/>
          </p:nvSpPr>
          <p:spPr bwMode="auto">
            <a:xfrm>
              <a:off x="2100" y="5670"/>
              <a:ext cx="0" cy="22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10022" name="Line 47"/>
            <p:cNvSpPr>
              <a:spLocks noChangeShapeType="1"/>
            </p:cNvSpPr>
            <p:nvPr/>
          </p:nvSpPr>
          <p:spPr bwMode="auto">
            <a:xfrm>
              <a:off x="2505" y="5670"/>
              <a:ext cx="0" cy="22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10023" name="Line 48"/>
            <p:cNvSpPr>
              <a:spLocks noChangeShapeType="1"/>
            </p:cNvSpPr>
            <p:nvPr/>
          </p:nvSpPr>
          <p:spPr bwMode="auto">
            <a:xfrm>
              <a:off x="2880" y="5670"/>
              <a:ext cx="0" cy="22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10024" name="Text Box 49"/>
            <p:cNvSpPr txBox="1">
              <a:spLocks noChangeArrowheads="1"/>
            </p:cNvSpPr>
            <p:nvPr/>
          </p:nvSpPr>
          <p:spPr bwMode="auto">
            <a:xfrm>
              <a:off x="1860" y="5295"/>
              <a:ext cx="480" cy="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l-GR" altLang="el-GR" sz="1200"/>
                <a:t>Α</a:t>
              </a:r>
            </a:p>
          </p:txBody>
        </p:sp>
        <p:sp>
          <p:nvSpPr>
            <p:cNvPr id="210025" name="Text Box 50"/>
            <p:cNvSpPr txBox="1">
              <a:spLocks noChangeArrowheads="1"/>
            </p:cNvSpPr>
            <p:nvPr/>
          </p:nvSpPr>
          <p:spPr bwMode="auto">
            <a:xfrm>
              <a:off x="2295" y="5310"/>
              <a:ext cx="480" cy="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l-GR" altLang="el-GR" sz="1200"/>
                <a:t>Β</a:t>
              </a:r>
            </a:p>
          </p:txBody>
        </p:sp>
        <p:sp>
          <p:nvSpPr>
            <p:cNvPr id="210026" name="Text Box 51"/>
            <p:cNvSpPr txBox="1">
              <a:spLocks noChangeArrowheads="1"/>
            </p:cNvSpPr>
            <p:nvPr/>
          </p:nvSpPr>
          <p:spPr bwMode="auto">
            <a:xfrm>
              <a:off x="2685" y="5295"/>
              <a:ext cx="480" cy="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l-GR" altLang="el-GR" sz="1200"/>
                <a:t>C</a:t>
              </a:r>
            </a:p>
          </p:txBody>
        </p:sp>
        <p:sp>
          <p:nvSpPr>
            <p:cNvPr id="210027" name="Line 52"/>
            <p:cNvSpPr>
              <a:spLocks noChangeShapeType="1"/>
            </p:cNvSpPr>
            <p:nvPr/>
          </p:nvSpPr>
          <p:spPr bwMode="auto">
            <a:xfrm>
              <a:off x="2118" y="6030"/>
              <a:ext cx="1425" cy="0"/>
            </a:xfrm>
            <a:prstGeom prst="line">
              <a:avLst/>
            </a:prstGeom>
            <a:noFill/>
            <a:ln w="9525">
              <a:solidFill>
                <a:srgbClr val="000000"/>
              </a:solidFill>
              <a:round/>
              <a:headEnd type="oval" w="med" len="med"/>
              <a:tailEnd/>
            </a:ln>
            <a:extLst>
              <a:ext uri="{909E8E84-426E-40DD-AFC4-6F175D3DCCD1}">
                <a14:hiddenFill xmlns:a14="http://schemas.microsoft.com/office/drawing/2010/main">
                  <a:noFill/>
                </a14:hiddenFill>
              </a:ext>
            </a:extLst>
          </p:spPr>
          <p:txBody>
            <a:bodyPr/>
            <a:lstStyle/>
            <a:p>
              <a:endParaRPr lang="en-GB"/>
            </a:p>
          </p:txBody>
        </p:sp>
        <p:sp>
          <p:nvSpPr>
            <p:cNvPr id="210028" name="Line 53"/>
            <p:cNvSpPr>
              <a:spLocks noChangeShapeType="1"/>
            </p:cNvSpPr>
            <p:nvPr/>
          </p:nvSpPr>
          <p:spPr bwMode="auto">
            <a:xfrm>
              <a:off x="2523" y="6300"/>
              <a:ext cx="1020" cy="0"/>
            </a:xfrm>
            <a:prstGeom prst="line">
              <a:avLst/>
            </a:prstGeom>
            <a:noFill/>
            <a:ln w="9525">
              <a:solidFill>
                <a:srgbClr val="000000"/>
              </a:solidFill>
              <a:round/>
              <a:headEnd type="oval" w="med" len="med"/>
              <a:tailEnd/>
            </a:ln>
            <a:extLst>
              <a:ext uri="{909E8E84-426E-40DD-AFC4-6F175D3DCCD1}">
                <a14:hiddenFill xmlns:a14="http://schemas.microsoft.com/office/drawing/2010/main">
                  <a:noFill/>
                </a14:hiddenFill>
              </a:ext>
            </a:extLst>
          </p:spPr>
          <p:txBody>
            <a:bodyPr/>
            <a:lstStyle/>
            <a:p>
              <a:endParaRPr lang="en-GB"/>
            </a:p>
          </p:txBody>
        </p:sp>
        <p:grpSp>
          <p:nvGrpSpPr>
            <p:cNvPr id="210029" name="Group 54"/>
            <p:cNvGrpSpPr>
              <a:grpSpLocks/>
            </p:cNvGrpSpPr>
            <p:nvPr/>
          </p:nvGrpSpPr>
          <p:grpSpPr bwMode="auto">
            <a:xfrm>
              <a:off x="2962" y="6143"/>
              <a:ext cx="406" cy="300"/>
              <a:chOff x="3022" y="6143"/>
              <a:chExt cx="406" cy="300"/>
            </a:xfrm>
          </p:grpSpPr>
          <p:sp>
            <p:nvSpPr>
              <p:cNvPr id="210056" name="AutoShape 55"/>
              <p:cNvSpPr>
                <a:spLocks noChangeArrowheads="1"/>
              </p:cNvSpPr>
              <p:nvPr/>
            </p:nvSpPr>
            <p:spPr bwMode="auto">
              <a:xfrm rot="5400000">
                <a:off x="3015" y="6150"/>
                <a:ext cx="300" cy="285"/>
              </a:xfrm>
              <a:prstGeom prst="flowChartExtract">
                <a:avLst/>
              </a:prstGeom>
              <a:solidFill>
                <a:srgbClr val="FFFFFF"/>
              </a:solidFill>
              <a:ln w="9525">
                <a:solidFill>
                  <a:srgbClr val="000000"/>
                </a:solidFill>
                <a:miter lim="800000"/>
                <a:headEnd/>
                <a:tailEnd/>
              </a:ln>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endParaRPr lang="el-GR" altLang="el-GR" sz="2400">
                  <a:latin typeface="Tahoma" panose="020B0604030504040204" pitchFamily="34" charset="0"/>
                </a:endParaRPr>
              </a:p>
            </p:txBody>
          </p:sp>
          <p:sp>
            <p:nvSpPr>
              <p:cNvPr id="210057" name="Oval 56"/>
              <p:cNvSpPr>
                <a:spLocks noChangeArrowheads="1"/>
              </p:cNvSpPr>
              <p:nvPr/>
            </p:nvSpPr>
            <p:spPr bwMode="auto">
              <a:xfrm>
                <a:off x="3285" y="6225"/>
                <a:ext cx="143" cy="143"/>
              </a:xfrm>
              <a:prstGeom prst="ellipse">
                <a:avLst/>
              </a:prstGeom>
              <a:solidFill>
                <a:srgbClr val="FFFFFF"/>
              </a:solidFill>
              <a:ln w="9525">
                <a:solidFill>
                  <a:srgbClr val="000000"/>
                </a:solidFill>
                <a:round/>
                <a:headEnd/>
                <a:tailEnd/>
              </a:ln>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endParaRPr lang="el-GR" altLang="el-GR" sz="2400">
                  <a:latin typeface="Tahoma" panose="020B0604030504040204" pitchFamily="34" charset="0"/>
                </a:endParaRPr>
              </a:p>
            </p:txBody>
          </p:sp>
        </p:grpSp>
        <p:sp>
          <p:nvSpPr>
            <p:cNvPr id="210030" name="Line 57"/>
            <p:cNvSpPr>
              <a:spLocks noChangeShapeType="1"/>
            </p:cNvSpPr>
            <p:nvPr/>
          </p:nvSpPr>
          <p:spPr bwMode="auto">
            <a:xfrm>
              <a:off x="4230" y="6165"/>
              <a:ext cx="66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10031" name="AutoShape 58"/>
            <p:cNvSpPr>
              <a:spLocks noChangeArrowheads="1"/>
            </p:cNvSpPr>
            <p:nvPr/>
          </p:nvSpPr>
          <p:spPr bwMode="auto">
            <a:xfrm>
              <a:off x="3570" y="7035"/>
              <a:ext cx="795" cy="885"/>
            </a:xfrm>
            <a:prstGeom prst="flowChartDelay">
              <a:avLst/>
            </a:prstGeom>
            <a:solidFill>
              <a:srgbClr val="FFFFFF"/>
            </a:solidFill>
            <a:ln w="9525">
              <a:solidFill>
                <a:srgbClr val="000000"/>
              </a:solidFill>
              <a:miter lim="800000"/>
              <a:headEnd/>
              <a:tailEnd/>
            </a:ln>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endParaRPr lang="el-GR" altLang="el-GR" sz="2400">
                <a:latin typeface="Tahoma" panose="020B0604030504040204" pitchFamily="34" charset="0"/>
              </a:endParaRPr>
            </a:p>
          </p:txBody>
        </p:sp>
        <p:sp>
          <p:nvSpPr>
            <p:cNvPr id="210032" name="Line 59"/>
            <p:cNvSpPr>
              <a:spLocks noChangeShapeType="1"/>
            </p:cNvSpPr>
            <p:nvPr/>
          </p:nvSpPr>
          <p:spPr bwMode="auto">
            <a:xfrm>
              <a:off x="2118" y="7185"/>
              <a:ext cx="1440" cy="0"/>
            </a:xfrm>
            <a:prstGeom prst="line">
              <a:avLst/>
            </a:prstGeom>
            <a:noFill/>
            <a:ln w="9525">
              <a:solidFill>
                <a:srgbClr val="000000"/>
              </a:solidFill>
              <a:round/>
              <a:headEnd type="oval" w="med" len="med"/>
              <a:tailEnd/>
            </a:ln>
            <a:extLst>
              <a:ext uri="{909E8E84-426E-40DD-AFC4-6F175D3DCCD1}">
                <a14:hiddenFill xmlns:a14="http://schemas.microsoft.com/office/drawing/2010/main">
                  <a:noFill/>
                </a14:hiddenFill>
              </a:ext>
            </a:extLst>
          </p:spPr>
          <p:txBody>
            <a:bodyPr/>
            <a:lstStyle/>
            <a:p>
              <a:endParaRPr lang="en-GB"/>
            </a:p>
          </p:txBody>
        </p:sp>
        <p:grpSp>
          <p:nvGrpSpPr>
            <p:cNvPr id="210033" name="Group 60"/>
            <p:cNvGrpSpPr>
              <a:grpSpLocks/>
            </p:cNvGrpSpPr>
            <p:nvPr/>
          </p:nvGrpSpPr>
          <p:grpSpPr bwMode="auto">
            <a:xfrm>
              <a:off x="2962" y="7043"/>
              <a:ext cx="406" cy="300"/>
              <a:chOff x="3022" y="6143"/>
              <a:chExt cx="406" cy="300"/>
            </a:xfrm>
          </p:grpSpPr>
          <p:sp>
            <p:nvSpPr>
              <p:cNvPr id="210054" name="AutoShape 61"/>
              <p:cNvSpPr>
                <a:spLocks noChangeArrowheads="1"/>
              </p:cNvSpPr>
              <p:nvPr/>
            </p:nvSpPr>
            <p:spPr bwMode="auto">
              <a:xfrm rot="5400000">
                <a:off x="3015" y="6150"/>
                <a:ext cx="300" cy="285"/>
              </a:xfrm>
              <a:prstGeom prst="flowChartExtract">
                <a:avLst/>
              </a:prstGeom>
              <a:solidFill>
                <a:srgbClr val="FFFFFF"/>
              </a:solidFill>
              <a:ln w="9525">
                <a:solidFill>
                  <a:srgbClr val="000000"/>
                </a:solidFill>
                <a:miter lim="800000"/>
                <a:headEnd/>
                <a:tailEnd/>
              </a:ln>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endParaRPr lang="el-GR" altLang="el-GR" sz="2400">
                  <a:latin typeface="Tahoma" panose="020B0604030504040204" pitchFamily="34" charset="0"/>
                </a:endParaRPr>
              </a:p>
            </p:txBody>
          </p:sp>
          <p:sp>
            <p:nvSpPr>
              <p:cNvPr id="210055" name="Oval 62"/>
              <p:cNvSpPr>
                <a:spLocks noChangeArrowheads="1"/>
              </p:cNvSpPr>
              <p:nvPr/>
            </p:nvSpPr>
            <p:spPr bwMode="auto">
              <a:xfrm>
                <a:off x="3285" y="6225"/>
                <a:ext cx="143" cy="143"/>
              </a:xfrm>
              <a:prstGeom prst="ellipse">
                <a:avLst/>
              </a:prstGeom>
              <a:solidFill>
                <a:srgbClr val="FFFFFF"/>
              </a:solidFill>
              <a:ln w="9525">
                <a:solidFill>
                  <a:srgbClr val="000000"/>
                </a:solidFill>
                <a:round/>
                <a:headEnd/>
                <a:tailEnd/>
              </a:ln>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endParaRPr lang="el-GR" altLang="el-GR" sz="2400">
                  <a:latin typeface="Tahoma" panose="020B0604030504040204" pitchFamily="34" charset="0"/>
                </a:endParaRPr>
              </a:p>
            </p:txBody>
          </p:sp>
        </p:grpSp>
        <p:sp>
          <p:nvSpPr>
            <p:cNvPr id="210034" name="Line 63"/>
            <p:cNvSpPr>
              <a:spLocks noChangeShapeType="1"/>
            </p:cNvSpPr>
            <p:nvPr/>
          </p:nvSpPr>
          <p:spPr bwMode="auto">
            <a:xfrm>
              <a:off x="2508" y="7440"/>
              <a:ext cx="1065" cy="0"/>
            </a:xfrm>
            <a:prstGeom prst="line">
              <a:avLst/>
            </a:prstGeom>
            <a:noFill/>
            <a:ln w="9525">
              <a:solidFill>
                <a:srgbClr val="000000"/>
              </a:solidFill>
              <a:round/>
              <a:headEnd type="oval" w="med" len="med"/>
              <a:tailEnd/>
            </a:ln>
            <a:extLst>
              <a:ext uri="{909E8E84-426E-40DD-AFC4-6F175D3DCCD1}">
                <a14:hiddenFill xmlns:a14="http://schemas.microsoft.com/office/drawing/2010/main">
                  <a:noFill/>
                </a14:hiddenFill>
              </a:ext>
            </a:extLst>
          </p:spPr>
          <p:txBody>
            <a:bodyPr/>
            <a:lstStyle/>
            <a:p>
              <a:endParaRPr lang="en-GB"/>
            </a:p>
          </p:txBody>
        </p:sp>
        <p:sp>
          <p:nvSpPr>
            <p:cNvPr id="210035" name="Line 64"/>
            <p:cNvSpPr>
              <a:spLocks noChangeShapeType="1"/>
            </p:cNvSpPr>
            <p:nvPr/>
          </p:nvSpPr>
          <p:spPr bwMode="auto">
            <a:xfrm>
              <a:off x="2883" y="7725"/>
              <a:ext cx="675" cy="0"/>
            </a:xfrm>
            <a:prstGeom prst="line">
              <a:avLst/>
            </a:prstGeom>
            <a:noFill/>
            <a:ln w="9525">
              <a:solidFill>
                <a:srgbClr val="000000"/>
              </a:solidFill>
              <a:round/>
              <a:headEnd type="oval" w="med" len="med"/>
              <a:tailEnd/>
            </a:ln>
            <a:extLst>
              <a:ext uri="{909E8E84-426E-40DD-AFC4-6F175D3DCCD1}">
                <a14:hiddenFill xmlns:a14="http://schemas.microsoft.com/office/drawing/2010/main">
                  <a:noFill/>
                </a14:hiddenFill>
              </a:ext>
            </a:extLst>
          </p:spPr>
          <p:txBody>
            <a:bodyPr/>
            <a:lstStyle/>
            <a:p>
              <a:endParaRPr lang="en-GB"/>
            </a:p>
          </p:txBody>
        </p:sp>
        <p:sp>
          <p:nvSpPr>
            <p:cNvPr id="210036" name="Line 65"/>
            <p:cNvSpPr>
              <a:spLocks noChangeShapeType="1"/>
            </p:cNvSpPr>
            <p:nvPr/>
          </p:nvSpPr>
          <p:spPr bwMode="auto">
            <a:xfrm>
              <a:off x="4365" y="7485"/>
              <a:ext cx="52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10037" name="Line 66"/>
            <p:cNvSpPr>
              <a:spLocks noChangeShapeType="1"/>
            </p:cNvSpPr>
            <p:nvPr/>
          </p:nvSpPr>
          <p:spPr bwMode="auto">
            <a:xfrm>
              <a:off x="4890" y="6165"/>
              <a:ext cx="0" cy="55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10038" name="Line 67"/>
            <p:cNvSpPr>
              <a:spLocks noChangeShapeType="1"/>
            </p:cNvSpPr>
            <p:nvPr/>
          </p:nvSpPr>
          <p:spPr bwMode="auto">
            <a:xfrm>
              <a:off x="4890" y="6720"/>
              <a:ext cx="42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10039" name="Line 68"/>
            <p:cNvSpPr>
              <a:spLocks noChangeShapeType="1"/>
            </p:cNvSpPr>
            <p:nvPr/>
          </p:nvSpPr>
          <p:spPr bwMode="auto">
            <a:xfrm flipV="1">
              <a:off x="4890" y="6960"/>
              <a:ext cx="0" cy="51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10040" name="Line 69"/>
            <p:cNvSpPr>
              <a:spLocks noChangeShapeType="1"/>
            </p:cNvSpPr>
            <p:nvPr/>
          </p:nvSpPr>
          <p:spPr bwMode="auto">
            <a:xfrm>
              <a:off x="4890" y="6960"/>
              <a:ext cx="43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grpSp>
          <p:nvGrpSpPr>
            <p:cNvPr id="210041" name="Group 70"/>
            <p:cNvGrpSpPr>
              <a:grpSpLocks/>
            </p:cNvGrpSpPr>
            <p:nvPr/>
          </p:nvGrpSpPr>
          <p:grpSpPr bwMode="auto">
            <a:xfrm>
              <a:off x="5220" y="6555"/>
              <a:ext cx="600" cy="570"/>
              <a:chOff x="7500" y="6465"/>
              <a:chExt cx="600" cy="570"/>
            </a:xfrm>
          </p:grpSpPr>
          <p:sp>
            <p:nvSpPr>
              <p:cNvPr id="210051" name="Arc 71"/>
              <p:cNvSpPr>
                <a:spLocks/>
              </p:cNvSpPr>
              <p:nvPr/>
            </p:nvSpPr>
            <p:spPr bwMode="auto">
              <a:xfrm>
                <a:off x="7515" y="6465"/>
                <a:ext cx="585" cy="30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210052" name="Arc 72"/>
              <p:cNvSpPr>
                <a:spLocks/>
              </p:cNvSpPr>
              <p:nvPr/>
            </p:nvSpPr>
            <p:spPr bwMode="auto">
              <a:xfrm flipV="1">
                <a:off x="7515" y="6735"/>
                <a:ext cx="585" cy="30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210053" name="Freeform 73"/>
              <p:cNvSpPr>
                <a:spLocks/>
              </p:cNvSpPr>
              <p:nvPr/>
            </p:nvSpPr>
            <p:spPr bwMode="auto">
              <a:xfrm>
                <a:off x="7500" y="6465"/>
                <a:ext cx="158" cy="570"/>
              </a:xfrm>
              <a:custGeom>
                <a:avLst/>
                <a:gdLst>
                  <a:gd name="T0" fmla="*/ 0 w 158"/>
                  <a:gd name="T1" fmla="*/ 0 h 570"/>
                  <a:gd name="T2" fmla="*/ 135 w 158"/>
                  <a:gd name="T3" fmla="*/ 225 h 570"/>
                  <a:gd name="T4" fmla="*/ 135 w 158"/>
                  <a:gd name="T5" fmla="*/ 375 h 570"/>
                  <a:gd name="T6" fmla="*/ 60 w 158"/>
                  <a:gd name="T7" fmla="*/ 570 h 570"/>
                  <a:gd name="T8" fmla="*/ 0 60000 65536"/>
                  <a:gd name="T9" fmla="*/ 0 60000 65536"/>
                  <a:gd name="T10" fmla="*/ 0 60000 65536"/>
                  <a:gd name="T11" fmla="*/ 0 60000 65536"/>
                  <a:gd name="T12" fmla="*/ 0 w 158"/>
                  <a:gd name="T13" fmla="*/ 0 h 570"/>
                  <a:gd name="T14" fmla="*/ 158 w 158"/>
                  <a:gd name="T15" fmla="*/ 570 h 570"/>
                </a:gdLst>
                <a:ahLst/>
                <a:cxnLst>
                  <a:cxn ang="T8">
                    <a:pos x="T0" y="T1"/>
                  </a:cxn>
                  <a:cxn ang="T9">
                    <a:pos x="T2" y="T3"/>
                  </a:cxn>
                  <a:cxn ang="T10">
                    <a:pos x="T4" y="T5"/>
                  </a:cxn>
                  <a:cxn ang="T11">
                    <a:pos x="T6" y="T7"/>
                  </a:cxn>
                </a:cxnLst>
                <a:rect l="T12" t="T13" r="T14" b="T15"/>
                <a:pathLst>
                  <a:path w="158" h="570">
                    <a:moveTo>
                      <a:pt x="0" y="0"/>
                    </a:moveTo>
                    <a:cubicBezTo>
                      <a:pt x="56" y="81"/>
                      <a:pt x="112" y="163"/>
                      <a:pt x="135" y="225"/>
                    </a:cubicBezTo>
                    <a:cubicBezTo>
                      <a:pt x="158" y="287"/>
                      <a:pt x="147" y="318"/>
                      <a:pt x="135" y="375"/>
                    </a:cubicBezTo>
                    <a:cubicBezTo>
                      <a:pt x="123" y="432"/>
                      <a:pt x="91" y="501"/>
                      <a:pt x="60" y="570"/>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sp>
          <p:nvSpPr>
            <p:cNvPr id="210042" name="Line 74"/>
            <p:cNvSpPr>
              <a:spLocks noChangeShapeType="1"/>
            </p:cNvSpPr>
            <p:nvPr/>
          </p:nvSpPr>
          <p:spPr bwMode="auto">
            <a:xfrm>
              <a:off x="5820" y="6855"/>
              <a:ext cx="8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10043" name="Text Box 75"/>
            <p:cNvSpPr txBox="1">
              <a:spLocks noChangeArrowheads="1"/>
            </p:cNvSpPr>
            <p:nvPr/>
          </p:nvSpPr>
          <p:spPr bwMode="auto">
            <a:xfrm>
              <a:off x="3090" y="5715"/>
              <a:ext cx="480" cy="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l-GR" altLang="el-GR" sz="1200"/>
                <a:t>Α</a:t>
              </a:r>
            </a:p>
          </p:txBody>
        </p:sp>
        <p:sp>
          <p:nvSpPr>
            <p:cNvPr id="210044" name="Text Box 76"/>
            <p:cNvSpPr txBox="1">
              <a:spLocks noChangeArrowheads="1"/>
            </p:cNvSpPr>
            <p:nvPr/>
          </p:nvSpPr>
          <p:spPr bwMode="auto">
            <a:xfrm>
              <a:off x="3165" y="6285"/>
              <a:ext cx="570" cy="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l-GR" altLang="el-GR" sz="1200"/>
                <a:t>B’</a:t>
              </a:r>
            </a:p>
          </p:txBody>
        </p:sp>
        <p:sp>
          <p:nvSpPr>
            <p:cNvPr id="210045" name="Text Box 77"/>
            <p:cNvSpPr txBox="1">
              <a:spLocks noChangeArrowheads="1"/>
            </p:cNvSpPr>
            <p:nvPr/>
          </p:nvSpPr>
          <p:spPr bwMode="auto">
            <a:xfrm>
              <a:off x="4230" y="5820"/>
              <a:ext cx="810" cy="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l-GR" altLang="el-GR" sz="1200"/>
                <a:t>Α B’</a:t>
              </a:r>
            </a:p>
          </p:txBody>
        </p:sp>
        <p:sp>
          <p:nvSpPr>
            <p:cNvPr id="210046" name="Text Box 78"/>
            <p:cNvSpPr txBox="1">
              <a:spLocks noChangeArrowheads="1"/>
            </p:cNvSpPr>
            <p:nvPr/>
          </p:nvSpPr>
          <p:spPr bwMode="auto">
            <a:xfrm>
              <a:off x="3180" y="6825"/>
              <a:ext cx="615" cy="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l-GR" altLang="el-GR" sz="1200"/>
                <a:t>Α’</a:t>
              </a:r>
            </a:p>
          </p:txBody>
        </p:sp>
        <p:sp>
          <p:nvSpPr>
            <p:cNvPr id="210047" name="Text Box 79"/>
            <p:cNvSpPr txBox="1">
              <a:spLocks noChangeArrowheads="1"/>
            </p:cNvSpPr>
            <p:nvPr/>
          </p:nvSpPr>
          <p:spPr bwMode="auto">
            <a:xfrm>
              <a:off x="3105" y="7365"/>
              <a:ext cx="480" cy="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l-GR" altLang="el-GR" sz="1200"/>
                <a:t>B</a:t>
              </a:r>
            </a:p>
          </p:txBody>
        </p:sp>
        <p:sp>
          <p:nvSpPr>
            <p:cNvPr id="210048" name="Text Box 80"/>
            <p:cNvSpPr txBox="1">
              <a:spLocks noChangeArrowheads="1"/>
            </p:cNvSpPr>
            <p:nvPr/>
          </p:nvSpPr>
          <p:spPr bwMode="auto">
            <a:xfrm>
              <a:off x="3060" y="7650"/>
              <a:ext cx="480" cy="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l-GR" altLang="el-GR" sz="1200"/>
                <a:t>C</a:t>
              </a:r>
            </a:p>
          </p:txBody>
        </p:sp>
        <p:sp>
          <p:nvSpPr>
            <p:cNvPr id="210049" name="Text Box 81"/>
            <p:cNvSpPr txBox="1">
              <a:spLocks noChangeArrowheads="1"/>
            </p:cNvSpPr>
            <p:nvPr/>
          </p:nvSpPr>
          <p:spPr bwMode="auto">
            <a:xfrm>
              <a:off x="4395" y="7455"/>
              <a:ext cx="1140" cy="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l-GR" altLang="el-GR" sz="1200"/>
                <a:t>Α’ B C</a:t>
              </a:r>
            </a:p>
          </p:txBody>
        </p:sp>
        <p:sp>
          <p:nvSpPr>
            <p:cNvPr id="210050" name="Text Box 82"/>
            <p:cNvSpPr txBox="1">
              <a:spLocks noChangeArrowheads="1"/>
            </p:cNvSpPr>
            <p:nvPr/>
          </p:nvSpPr>
          <p:spPr bwMode="auto">
            <a:xfrm>
              <a:off x="5880" y="6450"/>
              <a:ext cx="540" cy="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l-GR" altLang="el-GR" sz="1200"/>
                <a:t>F</a:t>
              </a:r>
            </a:p>
          </p:txBody>
        </p:sp>
      </p:grpSp>
      <p:sp>
        <p:nvSpPr>
          <p:cNvPr id="209925" name="Text Box 83"/>
          <p:cNvSpPr txBox="1">
            <a:spLocks noChangeArrowheads="1"/>
          </p:cNvSpPr>
          <p:nvPr/>
        </p:nvSpPr>
        <p:spPr bwMode="auto">
          <a:xfrm>
            <a:off x="252413" y="2324100"/>
            <a:ext cx="3816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50000"/>
              </a:spcBef>
              <a:buFontTx/>
              <a:buNone/>
            </a:pPr>
            <a:r>
              <a:rPr lang="el-GR" altLang="el-GR" sz="2400">
                <a:latin typeface="Verdana" panose="020B0604030504040204" pitchFamily="34" charset="0"/>
              </a:rPr>
              <a:t>Λογικό κύκλωμα </a:t>
            </a:r>
          </a:p>
        </p:txBody>
      </p:sp>
      <p:sp>
        <p:nvSpPr>
          <p:cNvPr id="209926" name="Text Box 84"/>
          <p:cNvSpPr txBox="1">
            <a:spLocks noChangeArrowheads="1"/>
          </p:cNvSpPr>
          <p:nvPr/>
        </p:nvSpPr>
        <p:spPr bwMode="auto">
          <a:xfrm>
            <a:off x="4572000" y="2395538"/>
            <a:ext cx="3816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50000"/>
              </a:spcBef>
              <a:buFontTx/>
              <a:buNone/>
            </a:pPr>
            <a:r>
              <a:rPr lang="el-GR" altLang="el-GR" sz="2400">
                <a:latin typeface="Verdana" panose="020B0604030504040204" pitchFamily="34" charset="0"/>
              </a:rPr>
              <a:t>Πίνακας αληθείας</a:t>
            </a:r>
            <a:endParaRPr lang="en-US" altLang="el-GR" sz="2400">
              <a:latin typeface="Verdana" panose="020B0604030504040204" pitchFamily="34" charset="0"/>
            </a:endParaRPr>
          </a:p>
        </p:txBody>
      </p:sp>
      <p:graphicFrame>
        <p:nvGraphicFramePr>
          <p:cNvPr id="67024" name="Group 464"/>
          <p:cNvGraphicFramePr>
            <a:graphicFrameLocks noGrp="1"/>
          </p:cNvGraphicFramePr>
          <p:nvPr>
            <p:ph sz="half" idx="2"/>
          </p:nvPr>
        </p:nvGraphicFramePr>
        <p:xfrm>
          <a:off x="4217988" y="2852738"/>
          <a:ext cx="4530725" cy="3097214"/>
        </p:xfrm>
        <a:graphic>
          <a:graphicData uri="http://schemas.openxmlformats.org/drawingml/2006/table">
            <a:tbl>
              <a:tblPr/>
              <a:tblGrid>
                <a:gridCol w="512365">
                  <a:extLst>
                    <a:ext uri="{9D8B030D-6E8A-4147-A177-3AD203B41FA5}">
                      <a16:colId xmlns:a16="http://schemas.microsoft.com/office/drawing/2014/main" val="20000"/>
                    </a:ext>
                  </a:extLst>
                </a:gridCol>
                <a:gridCol w="510753">
                  <a:extLst>
                    <a:ext uri="{9D8B030D-6E8A-4147-A177-3AD203B41FA5}">
                      <a16:colId xmlns:a16="http://schemas.microsoft.com/office/drawing/2014/main" val="20001"/>
                    </a:ext>
                  </a:extLst>
                </a:gridCol>
                <a:gridCol w="510754">
                  <a:extLst>
                    <a:ext uri="{9D8B030D-6E8A-4147-A177-3AD203B41FA5}">
                      <a16:colId xmlns:a16="http://schemas.microsoft.com/office/drawing/2014/main" val="20002"/>
                    </a:ext>
                  </a:extLst>
                </a:gridCol>
                <a:gridCol w="510753">
                  <a:extLst>
                    <a:ext uri="{9D8B030D-6E8A-4147-A177-3AD203B41FA5}">
                      <a16:colId xmlns:a16="http://schemas.microsoft.com/office/drawing/2014/main" val="20003"/>
                    </a:ext>
                  </a:extLst>
                </a:gridCol>
                <a:gridCol w="512365">
                  <a:extLst>
                    <a:ext uri="{9D8B030D-6E8A-4147-A177-3AD203B41FA5}">
                      <a16:colId xmlns:a16="http://schemas.microsoft.com/office/drawing/2014/main" val="20004"/>
                    </a:ext>
                  </a:extLst>
                </a:gridCol>
                <a:gridCol w="583259">
                  <a:extLst>
                    <a:ext uri="{9D8B030D-6E8A-4147-A177-3AD203B41FA5}">
                      <a16:colId xmlns:a16="http://schemas.microsoft.com/office/drawing/2014/main" val="20005"/>
                    </a:ext>
                  </a:extLst>
                </a:gridCol>
                <a:gridCol w="655764">
                  <a:extLst>
                    <a:ext uri="{9D8B030D-6E8A-4147-A177-3AD203B41FA5}">
                      <a16:colId xmlns:a16="http://schemas.microsoft.com/office/drawing/2014/main" val="20006"/>
                    </a:ext>
                  </a:extLst>
                </a:gridCol>
                <a:gridCol w="734712">
                  <a:extLst>
                    <a:ext uri="{9D8B030D-6E8A-4147-A177-3AD203B41FA5}">
                      <a16:colId xmlns:a16="http://schemas.microsoft.com/office/drawing/2014/main" val="20007"/>
                    </a:ext>
                  </a:extLst>
                </a:gridCol>
              </a:tblGrid>
              <a:tr h="542822">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dirty="0" smtClean="0">
                          <a:ln>
                            <a:noFill/>
                          </a:ln>
                          <a:solidFill>
                            <a:schemeClr val="tx1"/>
                          </a:solidFill>
                          <a:effectLst/>
                          <a:latin typeface="Verdana" pitchFamily="34" charset="0"/>
                        </a:rPr>
                        <a:t>A</a:t>
                      </a:r>
                      <a:endParaRPr kumimoji="0" lang="el-GR" sz="1400" b="1" i="0" u="none" strike="noStrike" cap="none" normalizeH="0" baseline="0" dirty="0" smtClean="0">
                        <a:ln>
                          <a:noFill/>
                        </a:ln>
                        <a:solidFill>
                          <a:schemeClr val="tx1"/>
                        </a:solidFill>
                        <a:effectLst/>
                        <a:latin typeface="Verdana" pitchFamily="34" charset="0"/>
                      </a:endParaRPr>
                    </a:p>
                  </a:txBody>
                  <a:tcPr marL="91457" marR="91457" marT="45723" marB="45723"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dirty="0" smtClean="0">
                          <a:ln>
                            <a:noFill/>
                          </a:ln>
                          <a:solidFill>
                            <a:schemeClr val="tx1"/>
                          </a:solidFill>
                          <a:effectLst/>
                          <a:latin typeface="Verdana" pitchFamily="34" charset="0"/>
                        </a:rPr>
                        <a:t>B</a:t>
                      </a:r>
                      <a:endParaRPr kumimoji="0" lang="el-GR" sz="1400" b="1" i="0" u="none" strike="noStrike" cap="none" normalizeH="0" baseline="0" dirty="0" smtClean="0">
                        <a:ln>
                          <a:noFill/>
                        </a:ln>
                        <a:solidFill>
                          <a:schemeClr val="tx1"/>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dirty="0" smtClean="0">
                          <a:ln>
                            <a:noFill/>
                          </a:ln>
                          <a:solidFill>
                            <a:schemeClr val="tx1"/>
                          </a:solidFill>
                          <a:effectLst/>
                          <a:latin typeface="Verdana" pitchFamily="34" charset="0"/>
                        </a:rPr>
                        <a:t>C</a:t>
                      </a:r>
                      <a:endParaRPr kumimoji="0" lang="el-GR" sz="1400" b="1" i="0" u="none" strike="noStrike" cap="none" normalizeH="0" baseline="0" dirty="0" smtClean="0">
                        <a:ln>
                          <a:noFill/>
                        </a:ln>
                        <a:solidFill>
                          <a:schemeClr val="tx1"/>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dirty="0" smtClean="0">
                          <a:ln>
                            <a:noFill/>
                          </a:ln>
                          <a:solidFill>
                            <a:schemeClr val="tx1"/>
                          </a:solidFill>
                          <a:effectLst/>
                          <a:latin typeface="Verdana" pitchFamily="34" charset="0"/>
                        </a:rPr>
                        <a:t>A’</a:t>
                      </a:r>
                      <a:endParaRPr kumimoji="0" lang="el-GR" sz="1400" b="1" i="0" u="none" strike="noStrike" cap="none" normalizeH="0" baseline="0" dirty="0" smtClean="0">
                        <a:ln>
                          <a:noFill/>
                        </a:ln>
                        <a:solidFill>
                          <a:schemeClr val="tx1"/>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dirty="0" smtClean="0">
                          <a:ln>
                            <a:noFill/>
                          </a:ln>
                          <a:solidFill>
                            <a:schemeClr val="tx1"/>
                          </a:solidFill>
                          <a:effectLst/>
                          <a:latin typeface="Verdana" pitchFamily="34" charset="0"/>
                        </a:rPr>
                        <a:t>B’</a:t>
                      </a:r>
                      <a:endParaRPr kumimoji="0" lang="el-GR" sz="1400" b="1" i="0" u="none" strike="noStrike" cap="none" normalizeH="0" baseline="0" dirty="0" smtClean="0">
                        <a:ln>
                          <a:noFill/>
                        </a:ln>
                        <a:solidFill>
                          <a:schemeClr val="tx1"/>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dirty="0" smtClean="0">
                          <a:ln>
                            <a:noFill/>
                          </a:ln>
                          <a:solidFill>
                            <a:schemeClr val="tx1"/>
                          </a:solidFill>
                          <a:effectLst/>
                          <a:latin typeface="Verdana" pitchFamily="34" charset="0"/>
                        </a:rPr>
                        <a:t>K = AB’</a:t>
                      </a:r>
                      <a:endParaRPr kumimoji="0" lang="el-GR" sz="1400" b="1" i="0" u="none" strike="noStrike" cap="none" normalizeH="0" baseline="0" dirty="0" smtClean="0">
                        <a:ln>
                          <a:noFill/>
                        </a:ln>
                        <a:solidFill>
                          <a:schemeClr val="tx1"/>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dirty="0" smtClean="0">
                          <a:ln>
                            <a:noFill/>
                          </a:ln>
                          <a:solidFill>
                            <a:schemeClr val="tx1"/>
                          </a:solidFill>
                          <a:effectLst/>
                          <a:latin typeface="Verdana" pitchFamily="34" charset="0"/>
                        </a:rPr>
                        <a:t>L = A’BC</a:t>
                      </a:r>
                      <a:endParaRPr kumimoji="0" lang="el-GR" sz="1400" b="1" i="0" u="none" strike="noStrike" cap="none" normalizeH="0" baseline="0" dirty="0" smtClean="0">
                        <a:ln>
                          <a:noFill/>
                        </a:ln>
                        <a:solidFill>
                          <a:schemeClr val="tx1"/>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dirty="0" smtClean="0">
                          <a:ln>
                            <a:noFill/>
                          </a:ln>
                          <a:solidFill>
                            <a:schemeClr val="tx1"/>
                          </a:solidFill>
                          <a:effectLst/>
                          <a:latin typeface="Verdana" pitchFamily="34" charset="0"/>
                        </a:rPr>
                        <a:t>F = K+L</a:t>
                      </a:r>
                      <a:endParaRPr kumimoji="0" lang="el-GR" sz="1400" b="1" i="0" u="none" strike="noStrike" cap="none" normalizeH="0" baseline="0" dirty="0" smtClean="0">
                        <a:ln>
                          <a:noFill/>
                        </a:ln>
                        <a:solidFill>
                          <a:schemeClr val="tx1"/>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19299">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dirty="0" smtClean="0">
                          <a:ln>
                            <a:noFill/>
                          </a:ln>
                          <a:solidFill>
                            <a:schemeClr val="tx2"/>
                          </a:solidFill>
                          <a:effectLst/>
                          <a:latin typeface="Verdana" pitchFamily="34" charset="0"/>
                        </a:rPr>
                        <a:t>0</a:t>
                      </a:r>
                      <a:endParaRPr kumimoji="0" lang="el-GR" sz="1400" b="1" i="0" u="none" strike="noStrike" cap="none" normalizeH="0" baseline="0" dirty="0" smtClean="0">
                        <a:ln>
                          <a:noFill/>
                        </a:ln>
                        <a:solidFill>
                          <a:schemeClr val="tx2"/>
                        </a:solidFill>
                        <a:effectLst/>
                        <a:latin typeface="Verdana" pitchFamily="34" charset="0"/>
                      </a:endParaRPr>
                    </a:p>
                  </a:txBody>
                  <a:tcPr marL="91457" marR="91457" marT="45723" marB="45723"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0</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0</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1</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1</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0</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0</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0</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19299">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0</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0</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1</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1</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1</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0</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0</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0</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19299">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0</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1</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0</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1</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0</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0</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0</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0</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19299">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0</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1</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1</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1</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0</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0</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1</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1</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19299">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1</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0</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0</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0</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1</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1</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0</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1</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19299">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1</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0</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1</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0</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1</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1</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0</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1</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19299">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1</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1</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0</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0</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0</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0</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0</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0</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19299">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1</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1</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1</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0</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0</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0</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chemeClr val="tx2"/>
                          </a:solidFill>
                          <a:effectLst/>
                          <a:latin typeface="Verdana" pitchFamily="34" charset="0"/>
                        </a:rPr>
                        <a:t>0</a:t>
                      </a:r>
                      <a:endParaRPr kumimoji="0" lang="el-GR" sz="1400" b="1" i="0" u="none" strike="noStrike" cap="none" normalizeH="0" baseline="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itchFamily="2" charset="2"/>
                        <a:buNone/>
                        <a:tabLst/>
                      </a:pPr>
                      <a:r>
                        <a:rPr kumimoji="0" lang="en-US" sz="1400" b="1" i="0" u="none" strike="noStrike" cap="none" normalizeH="0" baseline="0" dirty="0" smtClean="0">
                          <a:ln>
                            <a:noFill/>
                          </a:ln>
                          <a:solidFill>
                            <a:schemeClr val="tx2"/>
                          </a:solidFill>
                          <a:effectLst/>
                          <a:latin typeface="Verdana" pitchFamily="34" charset="0"/>
                        </a:rPr>
                        <a:t>0</a:t>
                      </a:r>
                      <a:endParaRPr kumimoji="0" lang="el-GR" sz="1400" b="1" i="0" u="none" strike="noStrike" cap="none" normalizeH="0" baseline="0" dirty="0" smtClean="0">
                        <a:ln>
                          <a:noFill/>
                        </a:ln>
                        <a:solidFill>
                          <a:schemeClr val="tx2"/>
                        </a:solidFill>
                        <a:effectLst/>
                        <a:latin typeface="Verdana" pitchFamily="34" charset="0"/>
                      </a:endParaRPr>
                    </a:p>
                  </a:txBody>
                  <a:tcPr marL="91457" marR="91457" marT="45723" marB="45723"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8"/>
                  </a:ext>
                </a:extLst>
              </a:tr>
            </a:tbl>
          </a:graphicData>
        </a:graphic>
      </p:graphicFrame>
      <p:sp>
        <p:nvSpPr>
          <p:cNvPr id="210019" name="Rectangle 2"/>
          <p:cNvSpPr>
            <a:spLocks noGrp="1" noChangeArrowheads="1"/>
          </p:cNvSpPr>
          <p:nvPr>
            <p:ph type="title"/>
          </p:nvPr>
        </p:nvSpPr>
        <p:spPr>
          <a:xfrm>
            <a:off x="468313" y="290513"/>
            <a:ext cx="7945437" cy="762000"/>
          </a:xfrm>
        </p:spPr>
        <p:txBody>
          <a:bodyPr/>
          <a:lstStyle/>
          <a:p>
            <a:pPr eaLnBrk="1" hangingPunct="1"/>
            <a:r>
              <a:rPr lang="el-GR" altLang="el-GR" sz="2800" b="1" smtClean="0"/>
              <a:t>Πύλες</a:t>
            </a:r>
            <a:r>
              <a:rPr lang="en-US" altLang="el-GR" sz="2800" b="1" smtClean="0"/>
              <a:t>: </a:t>
            </a:r>
            <a:r>
              <a:rPr lang="el-GR" altLang="el-GR" sz="2800" b="1" smtClean="0"/>
              <a:t>Άσκηση</a:t>
            </a:r>
          </a:p>
        </p:txBody>
      </p:sp>
    </p:spTree>
    <p:extLst>
      <p:ext uri="{BB962C8B-B14F-4D97-AF65-F5344CB8AC3E}">
        <p14:creationId xmlns:p14="http://schemas.microsoft.com/office/powerpoint/2010/main" val="4131589276"/>
      </p:ext>
    </p:extLst>
  </p:cSld>
  <p:clrMapOvr>
    <a:masterClrMapping/>
  </p:clrMapOvr>
  <p:transition spd="med"/>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p:cNvSpPr>
            <a:spLocks noGrp="1" noChangeArrowheads="1"/>
          </p:cNvSpPr>
          <p:nvPr>
            <p:ph type="title"/>
          </p:nvPr>
        </p:nvSpPr>
        <p:spPr>
          <a:xfrm>
            <a:off x="468313" y="260350"/>
            <a:ext cx="7945437" cy="762000"/>
          </a:xfrm>
        </p:spPr>
        <p:txBody>
          <a:bodyPr/>
          <a:lstStyle/>
          <a:p>
            <a:pPr eaLnBrk="1" hangingPunct="1"/>
            <a:r>
              <a:rPr lang="el-GR" altLang="el-GR" sz="2800" b="1" smtClean="0"/>
              <a:t>Διαγράμματα Ροής Προγράμματος</a:t>
            </a:r>
          </a:p>
        </p:txBody>
      </p:sp>
      <p:sp>
        <p:nvSpPr>
          <p:cNvPr id="188419" name="Rectangle 3"/>
          <p:cNvSpPr>
            <a:spLocks noGrp="1" noChangeArrowheads="1"/>
          </p:cNvSpPr>
          <p:nvPr>
            <p:ph type="body" idx="1"/>
          </p:nvPr>
        </p:nvSpPr>
        <p:spPr>
          <a:xfrm>
            <a:off x="1025525" y="1052513"/>
            <a:ext cx="6931025" cy="4876800"/>
          </a:xfrm>
        </p:spPr>
        <p:txBody>
          <a:bodyPr/>
          <a:lstStyle/>
          <a:p>
            <a:pPr marL="0" indent="0" eaLnBrk="1" hangingPunct="1">
              <a:spcBef>
                <a:spcPct val="0"/>
              </a:spcBef>
              <a:buFontTx/>
              <a:buNone/>
              <a:tabLst>
                <a:tab pos="1046163" algn="l"/>
                <a:tab pos="1328738" algn="l"/>
              </a:tabLst>
            </a:pPr>
            <a:r>
              <a:rPr lang="el-GR" altLang="el-GR" sz="2600" smtClean="0"/>
              <a:t>Αρχή </a:t>
            </a:r>
            <a:r>
              <a:rPr lang="en-US" altLang="el-GR" sz="2600" smtClean="0"/>
              <a:t>-</a:t>
            </a:r>
            <a:r>
              <a:rPr lang="el-GR" altLang="el-GR" sz="2600" smtClean="0"/>
              <a:t> Τέλος: Έλλειψη</a:t>
            </a:r>
          </a:p>
          <a:p>
            <a:pPr marL="0" indent="0" eaLnBrk="1" hangingPunct="1">
              <a:spcBef>
                <a:spcPct val="0"/>
              </a:spcBef>
              <a:buFontTx/>
              <a:buNone/>
              <a:tabLst>
                <a:tab pos="1046163" algn="l"/>
                <a:tab pos="1328738" algn="l"/>
              </a:tabLst>
            </a:pPr>
            <a:endParaRPr lang="el-GR" altLang="el-GR" sz="2600" smtClean="0"/>
          </a:p>
          <a:p>
            <a:pPr marL="0" indent="0" eaLnBrk="1" hangingPunct="1">
              <a:spcBef>
                <a:spcPct val="0"/>
              </a:spcBef>
              <a:buFontTx/>
              <a:buNone/>
              <a:tabLst>
                <a:tab pos="1046163" algn="l"/>
                <a:tab pos="1328738" algn="l"/>
              </a:tabLst>
            </a:pPr>
            <a:r>
              <a:rPr lang="el-GR" altLang="el-GR" sz="2600" smtClean="0"/>
              <a:t>Είσοδος </a:t>
            </a:r>
            <a:r>
              <a:rPr lang="en-US" altLang="el-GR" sz="2600" smtClean="0"/>
              <a:t>-</a:t>
            </a:r>
            <a:r>
              <a:rPr lang="el-GR" altLang="el-GR" sz="2600" smtClean="0"/>
              <a:t> Έξοδος: Παραλληλόγραμμο</a:t>
            </a:r>
          </a:p>
          <a:p>
            <a:pPr marL="457200" lvl="1" indent="0" eaLnBrk="1" hangingPunct="1">
              <a:spcBef>
                <a:spcPct val="0"/>
              </a:spcBef>
              <a:buFontTx/>
              <a:buNone/>
              <a:tabLst>
                <a:tab pos="1046163" algn="l"/>
                <a:tab pos="1328738" algn="l"/>
              </a:tabLst>
            </a:pPr>
            <a:r>
              <a:rPr lang="el-GR" altLang="el-GR" sz="2200" smtClean="0"/>
              <a:t>Διάβασμα τιμής από πληκτρολόγιο, Εκτύπωση</a:t>
            </a:r>
          </a:p>
          <a:p>
            <a:pPr marL="0" indent="0" eaLnBrk="1" hangingPunct="1">
              <a:spcBef>
                <a:spcPct val="0"/>
              </a:spcBef>
              <a:buFontTx/>
              <a:buNone/>
              <a:tabLst>
                <a:tab pos="1046163" algn="l"/>
                <a:tab pos="1328738" algn="l"/>
              </a:tabLst>
            </a:pPr>
            <a:endParaRPr lang="el-GR" altLang="el-GR" sz="2600" smtClean="0"/>
          </a:p>
          <a:p>
            <a:pPr marL="0" indent="0" eaLnBrk="1" hangingPunct="1">
              <a:spcBef>
                <a:spcPct val="0"/>
              </a:spcBef>
              <a:buFontTx/>
              <a:buNone/>
              <a:tabLst>
                <a:tab pos="1046163" algn="l"/>
                <a:tab pos="1328738" algn="l"/>
              </a:tabLst>
            </a:pPr>
            <a:r>
              <a:rPr lang="el-GR" altLang="el-GR" sz="2600" smtClean="0"/>
              <a:t>Ανάθεση τιμής: Ορθογώνιο</a:t>
            </a:r>
          </a:p>
          <a:p>
            <a:pPr marL="0" indent="0" eaLnBrk="1" hangingPunct="1">
              <a:spcBef>
                <a:spcPct val="0"/>
              </a:spcBef>
              <a:buFontTx/>
              <a:buNone/>
              <a:tabLst>
                <a:tab pos="1046163" algn="l"/>
                <a:tab pos="1328738" algn="l"/>
              </a:tabLst>
            </a:pPr>
            <a:endParaRPr lang="el-GR" altLang="el-GR" sz="2600" smtClean="0"/>
          </a:p>
          <a:p>
            <a:pPr marL="0" indent="0" eaLnBrk="1" hangingPunct="1">
              <a:spcBef>
                <a:spcPct val="0"/>
              </a:spcBef>
              <a:buFontTx/>
              <a:buNone/>
              <a:tabLst>
                <a:tab pos="1046163" algn="l"/>
                <a:tab pos="1328738" algn="l"/>
              </a:tabLst>
            </a:pPr>
            <a:r>
              <a:rPr lang="el-GR" altLang="el-GR" sz="2600" smtClean="0"/>
              <a:t>Απόφαση: Ρόμβος</a:t>
            </a:r>
          </a:p>
          <a:p>
            <a:pPr marL="457200" lvl="1" indent="0" eaLnBrk="1" hangingPunct="1">
              <a:spcBef>
                <a:spcPct val="0"/>
              </a:spcBef>
              <a:buFontTx/>
              <a:buNone/>
              <a:tabLst>
                <a:tab pos="1046163" algn="l"/>
                <a:tab pos="1328738" algn="l"/>
              </a:tabLst>
            </a:pPr>
            <a:r>
              <a:rPr lang="el-GR" altLang="el-GR" sz="2200" smtClean="0"/>
              <a:t>Λογική συνθήκη με δύο εξόδους: Αληθής - Ψευδής</a:t>
            </a:r>
          </a:p>
          <a:p>
            <a:pPr marL="457200" lvl="1" indent="0" eaLnBrk="1" hangingPunct="1">
              <a:spcBef>
                <a:spcPct val="0"/>
              </a:spcBef>
              <a:buFontTx/>
              <a:buNone/>
              <a:tabLst>
                <a:tab pos="1046163" algn="l"/>
                <a:tab pos="1328738" algn="l"/>
              </a:tabLst>
            </a:pPr>
            <a:r>
              <a:rPr lang="el-GR" altLang="el-GR" sz="2200" smtClean="0"/>
              <a:t>						 (Ναι - Όχι)</a:t>
            </a:r>
          </a:p>
          <a:p>
            <a:pPr marL="0" indent="0" eaLnBrk="1" hangingPunct="1">
              <a:spcBef>
                <a:spcPct val="0"/>
              </a:spcBef>
              <a:buFontTx/>
              <a:buNone/>
              <a:tabLst>
                <a:tab pos="1046163" algn="l"/>
                <a:tab pos="1328738" algn="l"/>
              </a:tabLst>
            </a:pPr>
            <a:endParaRPr lang="el-GR" altLang="el-GR" sz="2600" smtClean="0"/>
          </a:p>
          <a:p>
            <a:pPr marL="0" indent="0" eaLnBrk="1" hangingPunct="1">
              <a:spcBef>
                <a:spcPct val="0"/>
              </a:spcBef>
              <a:buFontTx/>
              <a:buNone/>
              <a:tabLst>
                <a:tab pos="1046163" algn="l"/>
                <a:tab pos="1328738" algn="l"/>
              </a:tabLst>
            </a:pPr>
            <a:r>
              <a:rPr lang="el-GR" altLang="el-GR" sz="2600" smtClean="0"/>
              <a:t>Σύνδεση με άλλο τμήμα του ΔΡΠ: Κύκλος</a:t>
            </a:r>
          </a:p>
          <a:p>
            <a:pPr marL="457200" lvl="1" indent="0" eaLnBrk="1" hangingPunct="1">
              <a:spcBef>
                <a:spcPct val="0"/>
              </a:spcBef>
              <a:buFontTx/>
              <a:buNone/>
              <a:tabLst>
                <a:tab pos="1046163" algn="l"/>
                <a:tab pos="1328738" algn="l"/>
              </a:tabLst>
            </a:pPr>
            <a:r>
              <a:rPr lang="el-GR" altLang="el-GR" sz="2000" smtClean="0"/>
              <a:t>Σε πολύπλοκα ΔΡΠ (π.χ. όταν δεν χωράνε σε μία σελίδα)</a:t>
            </a:r>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AutoShape 2"/>
          <p:cNvSpPr>
            <a:spLocks noChangeArrowheads="1"/>
          </p:cNvSpPr>
          <p:nvPr/>
        </p:nvSpPr>
        <p:spPr bwMode="auto">
          <a:xfrm>
            <a:off x="2547938" y="1300163"/>
            <a:ext cx="1624012" cy="304800"/>
          </a:xfrm>
          <a:prstGeom prst="flowChartAlternateProcess">
            <a:avLst/>
          </a:prstGeom>
          <a:solidFill>
            <a:schemeClr val="accent1"/>
          </a:solidFill>
          <a:ln w="9525">
            <a:solidFill>
              <a:schemeClr val="tx1"/>
            </a:solidFill>
            <a:miter lim="800000"/>
            <a:headEnd/>
            <a:tailEnd/>
          </a:ln>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l-GR" altLang="el-GR" sz="2400"/>
          </a:p>
        </p:txBody>
      </p:sp>
      <p:sp>
        <p:nvSpPr>
          <p:cNvPr id="189443" name="AutoShape 3"/>
          <p:cNvSpPr>
            <a:spLocks noChangeArrowheads="1"/>
          </p:cNvSpPr>
          <p:nvPr/>
        </p:nvSpPr>
        <p:spPr bwMode="auto">
          <a:xfrm>
            <a:off x="5838825" y="4962525"/>
            <a:ext cx="1624013" cy="304800"/>
          </a:xfrm>
          <a:prstGeom prst="flowChartAlternateProcess">
            <a:avLst/>
          </a:prstGeom>
          <a:solidFill>
            <a:schemeClr val="accent1"/>
          </a:solidFill>
          <a:ln w="9525">
            <a:solidFill>
              <a:schemeClr val="tx1"/>
            </a:solidFill>
            <a:miter lim="800000"/>
            <a:headEnd/>
            <a:tailEnd/>
          </a:ln>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l-GR" altLang="el-GR" sz="2400"/>
          </a:p>
        </p:txBody>
      </p:sp>
      <p:sp>
        <p:nvSpPr>
          <p:cNvPr id="189444" name="AutoShape 4"/>
          <p:cNvSpPr>
            <a:spLocks noChangeArrowheads="1"/>
          </p:cNvSpPr>
          <p:nvPr/>
        </p:nvSpPr>
        <p:spPr bwMode="auto">
          <a:xfrm>
            <a:off x="5159375" y="3451225"/>
            <a:ext cx="2808288" cy="304800"/>
          </a:xfrm>
          <a:prstGeom prst="flowChartProcess">
            <a:avLst/>
          </a:prstGeom>
          <a:solidFill>
            <a:schemeClr val="accent1"/>
          </a:solidFill>
          <a:ln w="9525">
            <a:solidFill>
              <a:schemeClr val="tx1"/>
            </a:solidFill>
            <a:miter lim="800000"/>
            <a:headEnd/>
            <a:tailEnd/>
          </a:ln>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l-GR" altLang="el-GR" sz="2400"/>
          </a:p>
        </p:txBody>
      </p:sp>
      <p:sp>
        <p:nvSpPr>
          <p:cNvPr id="189445" name="AutoShape 5"/>
          <p:cNvSpPr>
            <a:spLocks noChangeArrowheads="1"/>
          </p:cNvSpPr>
          <p:nvPr/>
        </p:nvSpPr>
        <p:spPr bwMode="auto">
          <a:xfrm>
            <a:off x="2038350" y="4946650"/>
            <a:ext cx="2514600" cy="304800"/>
          </a:xfrm>
          <a:prstGeom prst="flowChartProcess">
            <a:avLst/>
          </a:prstGeom>
          <a:solidFill>
            <a:schemeClr val="accent1"/>
          </a:solidFill>
          <a:ln w="9525">
            <a:solidFill>
              <a:schemeClr val="tx1"/>
            </a:solidFill>
            <a:miter lim="800000"/>
            <a:headEnd/>
            <a:tailEnd/>
          </a:ln>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l-GR" altLang="el-GR" sz="2400"/>
          </a:p>
        </p:txBody>
      </p:sp>
      <p:sp>
        <p:nvSpPr>
          <p:cNvPr id="189446" name="AutoShape 6"/>
          <p:cNvSpPr>
            <a:spLocks noChangeArrowheads="1"/>
          </p:cNvSpPr>
          <p:nvPr/>
        </p:nvSpPr>
        <p:spPr bwMode="auto">
          <a:xfrm>
            <a:off x="2135188" y="4297363"/>
            <a:ext cx="2376487" cy="304800"/>
          </a:xfrm>
          <a:prstGeom prst="flowChartProcess">
            <a:avLst/>
          </a:prstGeom>
          <a:solidFill>
            <a:schemeClr val="accent1"/>
          </a:solidFill>
          <a:ln w="9525">
            <a:solidFill>
              <a:schemeClr val="tx1"/>
            </a:solidFill>
            <a:miter lim="800000"/>
            <a:headEnd/>
            <a:tailEnd/>
          </a:ln>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l-GR" altLang="el-GR" sz="2400"/>
          </a:p>
        </p:txBody>
      </p:sp>
      <p:sp>
        <p:nvSpPr>
          <p:cNvPr id="189447" name="AutoShape 7"/>
          <p:cNvSpPr>
            <a:spLocks noChangeArrowheads="1"/>
          </p:cNvSpPr>
          <p:nvPr/>
        </p:nvSpPr>
        <p:spPr bwMode="auto">
          <a:xfrm>
            <a:off x="2557463" y="2366963"/>
            <a:ext cx="1585912" cy="304800"/>
          </a:xfrm>
          <a:prstGeom prst="flowChartProcess">
            <a:avLst/>
          </a:prstGeom>
          <a:solidFill>
            <a:schemeClr val="accent1"/>
          </a:solidFill>
          <a:ln w="9525">
            <a:solidFill>
              <a:schemeClr val="tx1"/>
            </a:solidFill>
            <a:miter lim="800000"/>
            <a:headEnd/>
            <a:tailEnd/>
          </a:ln>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l-GR" altLang="el-GR" sz="2400"/>
          </a:p>
        </p:txBody>
      </p:sp>
      <p:sp>
        <p:nvSpPr>
          <p:cNvPr id="189448" name="AutoShape 8"/>
          <p:cNvSpPr>
            <a:spLocks noChangeArrowheads="1"/>
          </p:cNvSpPr>
          <p:nvPr/>
        </p:nvSpPr>
        <p:spPr bwMode="auto">
          <a:xfrm>
            <a:off x="2557463" y="1833563"/>
            <a:ext cx="1585912" cy="304800"/>
          </a:xfrm>
          <a:prstGeom prst="flowChartProcess">
            <a:avLst/>
          </a:prstGeom>
          <a:solidFill>
            <a:schemeClr val="accent1"/>
          </a:solidFill>
          <a:ln w="9525">
            <a:solidFill>
              <a:schemeClr val="tx1"/>
            </a:solidFill>
            <a:miter lim="800000"/>
            <a:headEnd/>
            <a:tailEnd/>
          </a:ln>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l-GR" altLang="el-GR" sz="2400"/>
          </a:p>
        </p:txBody>
      </p:sp>
      <p:sp>
        <p:nvSpPr>
          <p:cNvPr id="189449" name="AutoShape 9"/>
          <p:cNvSpPr>
            <a:spLocks noChangeArrowheads="1"/>
          </p:cNvSpPr>
          <p:nvPr/>
        </p:nvSpPr>
        <p:spPr bwMode="auto">
          <a:xfrm>
            <a:off x="5591175" y="4149725"/>
            <a:ext cx="2116138" cy="381000"/>
          </a:xfrm>
          <a:prstGeom prst="flowChartInputOutput">
            <a:avLst/>
          </a:prstGeom>
          <a:solidFill>
            <a:schemeClr val="accent1"/>
          </a:solidFill>
          <a:ln w="9525">
            <a:solidFill>
              <a:schemeClr val="tx1"/>
            </a:solidFill>
            <a:miter lim="800000"/>
            <a:headEnd/>
            <a:tailEnd/>
          </a:ln>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l-GR" altLang="el-GR" sz="2400"/>
          </a:p>
        </p:txBody>
      </p:sp>
      <p:sp>
        <p:nvSpPr>
          <p:cNvPr id="189450" name="AutoShape 11"/>
          <p:cNvSpPr>
            <a:spLocks noChangeArrowheads="1"/>
          </p:cNvSpPr>
          <p:nvPr/>
        </p:nvSpPr>
        <p:spPr bwMode="auto">
          <a:xfrm>
            <a:off x="2247900" y="2900363"/>
            <a:ext cx="2116138" cy="381000"/>
          </a:xfrm>
          <a:prstGeom prst="flowChartInputOutput">
            <a:avLst/>
          </a:prstGeom>
          <a:solidFill>
            <a:schemeClr val="accent1"/>
          </a:solidFill>
          <a:ln w="9525">
            <a:solidFill>
              <a:schemeClr val="tx1"/>
            </a:solidFill>
            <a:miter lim="800000"/>
            <a:headEnd/>
            <a:tailEnd/>
          </a:ln>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l-GR" altLang="el-GR" sz="2400"/>
          </a:p>
        </p:txBody>
      </p:sp>
      <p:sp>
        <p:nvSpPr>
          <p:cNvPr id="189451" name="AutoShape 12"/>
          <p:cNvSpPr>
            <a:spLocks noChangeArrowheads="1"/>
          </p:cNvSpPr>
          <p:nvPr/>
        </p:nvSpPr>
        <p:spPr bwMode="auto">
          <a:xfrm>
            <a:off x="1962150" y="3433763"/>
            <a:ext cx="2819400" cy="457200"/>
          </a:xfrm>
          <a:prstGeom prst="flowChartDecision">
            <a:avLst/>
          </a:prstGeom>
          <a:solidFill>
            <a:schemeClr val="accent1"/>
          </a:solidFill>
          <a:ln w="9525">
            <a:solidFill>
              <a:schemeClr val="tx1"/>
            </a:solidFill>
            <a:miter lim="800000"/>
            <a:headEnd/>
            <a:tailEnd/>
          </a:ln>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endParaRPr lang="el-GR" altLang="el-GR" sz="2400"/>
          </a:p>
        </p:txBody>
      </p:sp>
      <p:sp>
        <p:nvSpPr>
          <p:cNvPr id="189452" name="Line 13"/>
          <p:cNvSpPr>
            <a:spLocks noChangeShapeType="1"/>
          </p:cNvSpPr>
          <p:nvPr/>
        </p:nvSpPr>
        <p:spPr bwMode="auto">
          <a:xfrm>
            <a:off x="3333750" y="1604963"/>
            <a:ext cx="1588"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89453" name="Line 14"/>
          <p:cNvSpPr>
            <a:spLocks noChangeShapeType="1"/>
          </p:cNvSpPr>
          <p:nvPr/>
        </p:nvSpPr>
        <p:spPr bwMode="auto">
          <a:xfrm>
            <a:off x="3333750" y="2138363"/>
            <a:ext cx="1588"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89454" name="Line 15"/>
          <p:cNvSpPr>
            <a:spLocks noChangeShapeType="1"/>
          </p:cNvSpPr>
          <p:nvPr/>
        </p:nvSpPr>
        <p:spPr bwMode="auto">
          <a:xfrm>
            <a:off x="3333750" y="2671763"/>
            <a:ext cx="1588"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89455" name="Line 16"/>
          <p:cNvSpPr>
            <a:spLocks noChangeShapeType="1"/>
          </p:cNvSpPr>
          <p:nvPr/>
        </p:nvSpPr>
        <p:spPr bwMode="auto">
          <a:xfrm>
            <a:off x="3333750" y="3298825"/>
            <a:ext cx="1588" cy="152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89456" name="Line 17"/>
          <p:cNvSpPr>
            <a:spLocks noChangeShapeType="1"/>
          </p:cNvSpPr>
          <p:nvPr/>
        </p:nvSpPr>
        <p:spPr bwMode="auto">
          <a:xfrm>
            <a:off x="3359150" y="3890963"/>
            <a:ext cx="0" cy="42386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89457" name="Text Box 22"/>
          <p:cNvSpPr txBox="1">
            <a:spLocks noChangeArrowheads="1"/>
          </p:cNvSpPr>
          <p:nvPr/>
        </p:nvSpPr>
        <p:spPr bwMode="auto">
          <a:xfrm>
            <a:off x="2932113" y="1300163"/>
            <a:ext cx="9302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50000"/>
              </a:spcBef>
              <a:buFontTx/>
              <a:buNone/>
            </a:pPr>
            <a:r>
              <a:rPr lang="el-GR" altLang="el-GR" sz="1600"/>
              <a:t>ΑΡΧΗ</a:t>
            </a:r>
            <a:endParaRPr lang="en-GB" altLang="el-GR" sz="1600"/>
          </a:p>
        </p:txBody>
      </p:sp>
      <p:sp>
        <p:nvSpPr>
          <p:cNvPr id="189458" name="Text Box 23"/>
          <p:cNvSpPr txBox="1">
            <a:spLocks noChangeArrowheads="1"/>
          </p:cNvSpPr>
          <p:nvPr/>
        </p:nvSpPr>
        <p:spPr bwMode="auto">
          <a:xfrm>
            <a:off x="2571750" y="2366963"/>
            <a:ext cx="16764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50000"/>
              </a:spcBef>
              <a:buFontTx/>
              <a:buNone/>
            </a:pPr>
            <a:r>
              <a:rPr lang="en-GB" altLang="el-GR" sz="1600"/>
              <a:t>COUNTER</a:t>
            </a:r>
            <a:r>
              <a:rPr lang="el-GR" altLang="en-US" sz="1600"/>
              <a:t>←</a:t>
            </a:r>
            <a:r>
              <a:rPr lang="en-GB" altLang="el-GR" sz="1600"/>
              <a:t>0</a:t>
            </a:r>
          </a:p>
        </p:txBody>
      </p:sp>
      <p:sp>
        <p:nvSpPr>
          <p:cNvPr id="189459" name="Text Box 24"/>
          <p:cNvSpPr txBox="1">
            <a:spLocks noChangeArrowheads="1"/>
          </p:cNvSpPr>
          <p:nvPr/>
        </p:nvSpPr>
        <p:spPr bwMode="auto">
          <a:xfrm>
            <a:off x="2571750" y="1833563"/>
            <a:ext cx="16764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50000"/>
              </a:spcBef>
              <a:buFontTx/>
              <a:buNone/>
            </a:pPr>
            <a:r>
              <a:rPr lang="en-GB" altLang="el-GR" sz="1600"/>
              <a:t>SUM</a:t>
            </a:r>
            <a:r>
              <a:rPr lang="el-GR" altLang="en-US" sz="1600"/>
              <a:t>←</a:t>
            </a:r>
            <a:r>
              <a:rPr lang="en-GB" altLang="el-GR" sz="1600"/>
              <a:t>0</a:t>
            </a:r>
          </a:p>
        </p:txBody>
      </p:sp>
      <p:sp>
        <p:nvSpPr>
          <p:cNvPr id="189460" name="Text Box 25"/>
          <p:cNvSpPr txBox="1">
            <a:spLocks noChangeArrowheads="1"/>
          </p:cNvSpPr>
          <p:nvPr/>
        </p:nvSpPr>
        <p:spPr bwMode="auto">
          <a:xfrm>
            <a:off x="2060575" y="4265613"/>
            <a:ext cx="26670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50000"/>
              </a:spcBef>
              <a:buFontTx/>
              <a:buNone/>
            </a:pPr>
            <a:r>
              <a:rPr lang="en-GB" altLang="el-GR" sz="1600"/>
              <a:t>COUNTER </a:t>
            </a:r>
            <a:r>
              <a:rPr lang="el-GR" altLang="en-US" sz="1600"/>
              <a:t>←</a:t>
            </a:r>
            <a:r>
              <a:rPr lang="en-GB" altLang="el-GR" sz="1600"/>
              <a:t>COUNTER+1</a:t>
            </a:r>
          </a:p>
        </p:txBody>
      </p:sp>
      <p:sp>
        <p:nvSpPr>
          <p:cNvPr id="189461" name="Text Box 26"/>
          <p:cNvSpPr txBox="1">
            <a:spLocks noChangeArrowheads="1"/>
          </p:cNvSpPr>
          <p:nvPr/>
        </p:nvSpPr>
        <p:spPr bwMode="auto">
          <a:xfrm>
            <a:off x="2474913" y="2897188"/>
            <a:ext cx="16764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50000"/>
              </a:spcBef>
              <a:buFontTx/>
              <a:buNone/>
            </a:pPr>
            <a:r>
              <a:rPr lang="en-GB" altLang="el-GR" sz="1600"/>
              <a:t>AGE</a:t>
            </a:r>
          </a:p>
        </p:txBody>
      </p:sp>
      <p:sp>
        <p:nvSpPr>
          <p:cNvPr id="189462" name="Text Box 27"/>
          <p:cNvSpPr txBox="1">
            <a:spLocks noChangeArrowheads="1"/>
          </p:cNvSpPr>
          <p:nvPr/>
        </p:nvSpPr>
        <p:spPr bwMode="auto">
          <a:xfrm>
            <a:off x="2419350" y="4914900"/>
            <a:ext cx="19812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50000"/>
              </a:spcBef>
              <a:buFontTx/>
              <a:buNone/>
            </a:pPr>
            <a:r>
              <a:rPr lang="en-GB" altLang="el-GR" sz="1600"/>
              <a:t>SUM</a:t>
            </a:r>
            <a:r>
              <a:rPr lang="el-GR" altLang="en-US" sz="1600"/>
              <a:t>←</a:t>
            </a:r>
            <a:r>
              <a:rPr lang="en-GB" altLang="el-GR" sz="1600"/>
              <a:t>SUM+AGE</a:t>
            </a:r>
          </a:p>
        </p:txBody>
      </p:sp>
      <p:sp>
        <p:nvSpPr>
          <p:cNvPr id="189463" name="Text Box 28"/>
          <p:cNvSpPr txBox="1">
            <a:spLocks noChangeArrowheads="1"/>
          </p:cNvSpPr>
          <p:nvPr/>
        </p:nvSpPr>
        <p:spPr bwMode="auto">
          <a:xfrm>
            <a:off x="1990725" y="3473450"/>
            <a:ext cx="2667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50000"/>
              </a:spcBef>
              <a:buFontTx/>
              <a:buNone/>
            </a:pPr>
            <a:r>
              <a:rPr lang="en-GB" altLang="el-GR" sz="1600"/>
              <a:t>AGE</a:t>
            </a:r>
            <a:r>
              <a:rPr lang="el-GR" altLang="en-US" sz="1600"/>
              <a:t>←</a:t>
            </a:r>
            <a:r>
              <a:rPr lang="en-GB" altLang="el-GR" sz="1600"/>
              <a:t>0</a:t>
            </a:r>
          </a:p>
        </p:txBody>
      </p:sp>
      <p:sp>
        <p:nvSpPr>
          <p:cNvPr id="189464" name="Text Box 29"/>
          <p:cNvSpPr txBox="1">
            <a:spLocks noChangeArrowheads="1"/>
          </p:cNvSpPr>
          <p:nvPr/>
        </p:nvSpPr>
        <p:spPr bwMode="auto">
          <a:xfrm>
            <a:off x="5280025" y="3451225"/>
            <a:ext cx="28321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50000"/>
              </a:spcBef>
              <a:buFontTx/>
              <a:buNone/>
            </a:pPr>
            <a:r>
              <a:rPr lang="en-GB" altLang="el-GR" sz="1600"/>
              <a:t>AVERAGE</a:t>
            </a:r>
            <a:r>
              <a:rPr lang="el-GR" altLang="en-US" sz="1600"/>
              <a:t>←</a:t>
            </a:r>
            <a:r>
              <a:rPr lang="en-GB" altLang="el-GR" sz="1600"/>
              <a:t>SUM/COUNTER</a:t>
            </a:r>
          </a:p>
        </p:txBody>
      </p:sp>
      <p:sp>
        <p:nvSpPr>
          <p:cNvPr id="189465" name="Text Box 30"/>
          <p:cNvSpPr txBox="1">
            <a:spLocks noChangeArrowheads="1"/>
          </p:cNvSpPr>
          <p:nvPr/>
        </p:nvSpPr>
        <p:spPr bwMode="auto">
          <a:xfrm>
            <a:off x="5154613" y="4170363"/>
            <a:ext cx="295751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50000"/>
              </a:spcBef>
              <a:buFontTx/>
              <a:buNone/>
            </a:pPr>
            <a:r>
              <a:rPr lang="en-GB" altLang="el-GR" sz="1400"/>
              <a:t>AVERAGE</a:t>
            </a:r>
          </a:p>
        </p:txBody>
      </p:sp>
      <p:sp>
        <p:nvSpPr>
          <p:cNvPr id="189466" name="Text Box 31"/>
          <p:cNvSpPr txBox="1">
            <a:spLocks noChangeArrowheads="1"/>
          </p:cNvSpPr>
          <p:nvPr/>
        </p:nvSpPr>
        <p:spPr bwMode="auto">
          <a:xfrm>
            <a:off x="6300788" y="4962525"/>
            <a:ext cx="10191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50000"/>
              </a:spcBef>
              <a:buFontTx/>
              <a:buNone/>
            </a:pPr>
            <a:r>
              <a:rPr lang="el-GR" altLang="el-GR" sz="1600"/>
              <a:t>ΤΕΛΟΣ</a:t>
            </a:r>
            <a:endParaRPr lang="en-GB" altLang="el-GR" sz="1600"/>
          </a:p>
        </p:txBody>
      </p:sp>
      <p:sp>
        <p:nvSpPr>
          <p:cNvPr id="189467" name="Line 36"/>
          <p:cNvSpPr>
            <a:spLocks noChangeShapeType="1"/>
          </p:cNvSpPr>
          <p:nvPr/>
        </p:nvSpPr>
        <p:spPr bwMode="auto">
          <a:xfrm>
            <a:off x="4705350" y="3662363"/>
            <a:ext cx="4572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89468" name="Text Box 37"/>
          <p:cNvSpPr txBox="1">
            <a:spLocks noChangeArrowheads="1"/>
          </p:cNvSpPr>
          <p:nvPr/>
        </p:nvSpPr>
        <p:spPr bwMode="auto">
          <a:xfrm>
            <a:off x="3359150" y="3903663"/>
            <a:ext cx="71278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l-GR" altLang="el-GR" sz="1600"/>
              <a:t>ΟΧΙ</a:t>
            </a:r>
          </a:p>
        </p:txBody>
      </p:sp>
      <p:sp>
        <p:nvSpPr>
          <p:cNvPr id="189469" name="Line 38"/>
          <p:cNvSpPr>
            <a:spLocks noChangeShapeType="1"/>
          </p:cNvSpPr>
          <p:nvPr/>
        </p:nvSpPr>
        <p:spPr bwMode="auto">
          <a:xfrm flipH="1">
            <a:off x="971550" y="5106988"/>
            <a:ext cx="101917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9470" name="Line 39"/>
          <p:cNvSpPr>
            <a:spLocks noChangeShapeType="1"/>
          </p:cNvSpPr>
          <p:nvPr/>
        </p:nvSpPr>
        <p:spPr bwMode="auto">
          <a:xfrm flipV="1">
            <a:off x="982663" y="2801938"/>
            <a:ext cx="0" cy="230505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9471" name="Line 40"/>
          <p:cNvSpPr>
            <a:spLocks noChangeShapeType="1"/>
          </p:cNvSpPr>
          <p:nvPr/>
        </p:nvSpPr>
        <p:spPr bwMode="auto">
          <a:xfrm>
            <a:off x="971550" y="2801938"/>
            <a:ext cx="231457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89472" name="Text Box 41"/>
          <p:cNvSpPr txBox="1">
            <a:spLocks noChangeArrowheads="1"/>
          </p:cNvSpPr>
          <p:nvPr/>
        </p:nvSpPr>
        <p:spPr bwMode="auto">
          <a:xfrm>
            <a:off x="4583113" y="3327400"/>
            <a:ext cx="7207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50000"/>
              </a:spcBef>
              <a:buFontTx/>
              <a:buNone/>
            </a:pPr>
            <a:r>
              <a:rPr lang="el-GR" altLang="el-GR" sz="1600"/>
              <a:t>ΝΑΙ</a:t>
            </a:r>
          </a:p>
        </p:txBody>
      </p:sp>
      <p:sp>
        <p:nvSpPr>
          <p:cNvPr id="189473" name="Rectangle 42"/>
          <p:cNvSpPr>
            <a:spLocks noGrp="1" noChangeArrowheads="1"/>
          </p:cNvSpPr>
          <p:nvPr>
            <p:ph type="title"/>
          </p:nvPr>
        </p:nvSpPr>
        <p:spPr>
          <a:xfrm>
            <a:off x="590550" y="333375"/>
            <a:ext cx="7437438" cy="431800"/>
          </a:xfrm>
          <a:noFill/>
        </p:spPr>
        <p:txBody>
          <a:bodyPr/>
          <a:lstStyle/>
          <a:p>
            <a:r>
              <a:rPr lang="el-GR" altLang="el-GR" sz="3200" b="1" smtClean="0"/>
              <a:t>Ποια η λειτουργία του;</a:t>
            </a:r>
            <a:endParaRPr lang="en-GB" altLang="el-GR" sz="3200" b="1" smtClean="0"/>
          </a:p>
        </p:txBody>
      </p:sp>
      <p:sp>
        <p:nvSpPr>
          <p:cNvPr id="189474" name="Line 44"/>
          <p:cNvSpPr>
            <a:spLocks noChangeShapeType="1"/>
          </p:cNvSpPr>
          <p:nvPr/>
        </p:nvSpPr>
        <p:spPr bwMode="auto">
          <a:xfrm>
            <a:off x="3359150" y="4602163"/>
            <a:ext cx="1588" cy="36036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89475" name="Line 45"/>
          <p:cNvSpPr>
            <a:spLocks noChangeShapeType="1"/>
          </p:cNvSpPr>
          <p:nvPr/>
        </p:nvSpPr>
        <p:spPr bwMode="auto">
          <a:xfrm>
            <a:off x="6599238" y="3738563"/>
            <a:ext cx="1587" cy="36036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89476" name="Line 46"/>
          <p:cNvSpPr>
            <a:spLocks noChangeShapeType="1"/>
          </p:cNvSpPr>
          <p:nvPr/>
        </p:nvSpPr>
        <p:spPr bwMode="auto">
          <a:xfrm>
            <a:off x="6599238" y="4602163"/>
            <a:ext cx="1587" cy="36036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Oval 20"/>
          <p:cNvSpPr>
            <a:spLocks noChangeArrowheads="1"/>
          </p:cNvSpPr>
          <p:nvPr/>
        </p:nvSpPr>
        <p:spPr bwMode="auto">
          <a:xfrm>
            <a:off x="381000" y="2286000"/>
            <a:ext cx="3581400" cy="1066800"/>
          </a:xfrm>
          <a:prstGeom prst="ellipse">
            <a:avLst/>
          </a:prstGeom>
          <a:solidFill>
            <a:srgbClr val="CCFFCC">
              <a:alpha val="50195"/>
            </a:srgbClr>
          </a:solidFill>
          <a:ln w="12700">
            <a:solidFill>
              <a:schemeClr val="tx1"/>
            </a:solidFill>
            <a:round/>
            <a:headEnd/>
            <a:tailEnd/>
          </a:ln>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endParaRPr lang="en-US" altLang="en-US" sz="2400"/>
          </a:p>
        </p:txBody>
      </p:sp>
      <p:sp>
        <p:nvSpPr>
          <p:cNvPr id="155651" name="Rectangle 2"/>
          <p:cNvSpPr>
            <a:spLocks noGrp="1" noChangeArrowheads="1"/>
          </p:cNvSpPr>
          <p:nvPr>
            <p:ph type="title"/>
          </p:nvPr>
        </p:nvSpPr>
        <p:spPr>
          <a:xfrm>
            <a:off x="1284288" y="115888"/>
            <a:ext cx="6199187" cy="720725"/>
          </a:xfrm>
          <a:noFill/>
        </p:spPr>
        <p:txBody>
          <a:bodyPr wrap="none" lIns="63500" tIns="25400" rIns="63500" bIns="25400" anchor="t">
            <a:spAutoFit/>
          </a:bodyPr>
          <a:lstStyle/>
          <a:p>
            <a:pPr eaLnBrk="1" hangingPunct="1"/>
            <a:r>
              <a:rPr lang="el-GR" altLang="en-US" smtClean="0"/>
              <a:t>Επίπεδα προγραμματισμού</a:t>
            </a:r>
            <a:endParaRPr lang="en-US" altLang="en-US" smtClean="0"/>
          </a:p>
        </p:txBody>
      </p:sp>
      <p:sp>
        <p:nvSpPr>
          <p:cNvPr id="155652" name="Rectangle 3"/>
          <p:cNvSpPr>
            <a:spLocks noChangeArrowheads="1"/>
          </p:cNvSpPr>
          <p:nvPr/>
        </p:nvSpPr>
        <p:spPr bwMode="auto">
          <a:xfrm>
            <a:off x="596900" y="1054100"/>
            <a:ext cx="7429500"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endParaRPr lang="en-US" altLang="en-US" sz="2400"/>
          </a:p>
        </p:txBody>
      </p:sp>
      <p:sp>
        <p:nvSpPr>
          <p:cNvPr id="155653" name="Rectangle 4"/>
          <p:cNvSpPr>
            <a:spLocks noChangeArrowheads="1"/>
          </p:cNvSpPr>
          <p:nvPr/>
        </p:nvSpPr>
        <p:spPr bwMode="auto">
          <a:xfrm>
            <a:off x="857250" y="1187450"/>
            <a:ext cx="2706688" cy="546100"/>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63500" tIns="25400" rIns="63500" bIns="25400">
            <a:spAutoFit/>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nSpc>
                <a:spcPct val="85000"/>
              </a:lnSpc>
              <a:spcBef>
                <a:spcPct val="41000"/>
              </a:spcBef>
              <a:buFontTx/>
              <a:buNone/>
            </a:pPr>
            <a:r>
              <a:rPr lang="el-GR" altLang="en-US" sz="1800" b="1">
                <a:latin typeface="Helvetica" panose="020B0604020202020204" pitchFamily="34" charset="0"/>
              </a:rPr>
              <a:t>Γλώσσα υψηλού επιπέδου</a:t>
            </a:r>
            <a:r>
              <a:rPr lang="en-US" altLang="en-US" sz="1800" b="1">
                <a:latin typeface="Helvetica" panose="020B0604020202020204" pitchFamily="34" charset="0"/>
              </a:rPr>
              <a:t> (</a:t>
            </a:r>
            <a:r>
              <a:rPr lang="el-GR" altLang="en-US" sz="1800" b="1">
                <a:latin typeface="Helvetica" panose="020B0604020202020204" pitchFamily="34" charset="0"/>
              </a:rPr>
              <a:t>π</a:t>
            </a:r>
            <a:r>
              <a:rPr lang="en-US" altLang="en-US" sz="1800" b="1">
                <a:latin typeface="Helvetica" panose="020B0604020202020204" pitchFamily="34" charset="0"/>
              </a:rPr>
              <a:t>.</a:t>
            </a:r>
            <a:r>
              <a:rPr lang="el-GR" altLang="en-US" sz="1800" b="1">
                <a:latin typeface="Helvetica" panose="020B0604020202020204" pitchFamily="34" charset="0"/>
              </a:rPr>
              <a:t>χ</a:t>
            </a:r>
            <a:r>
              <a:rPr lang="en-US" altLang="en-US" sz="1800" b="1">
                <a:latin typeface="Helvetica" panose="020B0604020202020204" pitchFamily="34" charset="0"/>
              </a:rPr>
              <a:t>., C</a:t>
            </a:r>
            <a:r>
              <a:rPr lang="el-GR" altLang="en-US" sz="1800" b="1">
                <a:latin typeface="Helvetica" panose="020B0604020202020204" pitchFamily="34" charset="0"/>
              </a:rPr>
              <a:t>, </a:t>
            </a:r>
            <a:r>
              <a:rPr lang="en-US" altLang="en-US" sz="1800" b="1">
                <a:latin typeface="Helvetica" panose="020B0604020202020204" pitchFamily="34" charset="0"/>
              </a:rPr>
              <a:t>)</a:t>
            </a:r>
          </a:p>
        </p:txBody>
      </p:sp>
      <p:sp>
        <p:nvSpPr>
          <p:cNvPr id="155654" name="Rectangle 5"/>
          <p:cNvSpPr>
            <a:spLocks noChangeArrowheads="1"/>
          </p:cNvSpPr>
          <p:nvPr/>
        </p:nvSpPr>
        <p:spPr bwMode="auto">
          <a:xfrm>
            <a:off x="857250" y="2559050"/>
            <a:ext cx="2800350" cy="546100"/>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63500" tIns="25400" rIns="63500" bIns="25400">
            <a:spAutoFit/>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lnSpc>
                <a:spcPct val="85000"/>
              </a:lnSpc>
              <a:spcBef>
                <a:spcPct val="41000"/>
              </a:spcBef>
              <a:buFontTx/>
              <a:buNone/>
            </a:pPr>
            <a:r>
              <a:rPr lang="el-GR" altLang="en-US" sz="1800" b="1">
                <a:solidFill>
                  <a:schemeClr val="accent2"/>
                </a:solidFill>
                <a:latin typeface="Helvetica" panose="020B0604020202020204" pitchFamily="34" charset="0"/>
              </a:rPr>
              <a:t>Πρόγραμμα σε </a:t>
            </a:r>
            <a:r>
              <a:rPr lang="en-US" altLang="en-US" sz="1800" b="1">
                <a:solidFill>
                  <a:schemeClr val="accent2"/>
                </a:solidFill>
                <a:latin typeface="Helvetica" panose="020B0604020202020204" pitchFamily="34" charset="0"/>
              </a:rPr>
              <a:t>Assembly</a:t>
            </a:r>
            <a:endParaRPr lang="en-US" altLang="en-US" sz="1800" b="1">
              <a:latin typeface="Helvetica" panose="020B0604020202020204" pitchFamily="34" charset="0"/>
            </a:endParaRPr>
          </a:p>
        </p:txBody>
      </p:sp>
      <p:sp>
        <p:nvSpPr>
          <p:cNvPr id="155655" name="Rectangle 6"/>
          <p:cNvSpPr>
            <a:spLocks noChangeArrowheads="1"/>
          </p:cNvSpPr>
          <p:nvPr/>
        </p:nvSpPr>
        <p:spPr bwMode="auto">
          <a:xfrm>
            <a:off x="908050" y="3981450"/>
            <a:ext cx="2590800" cy="546100"/>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63500" tIns="25400" rIns="63500" bIns="25400">
            <a:spAutoFit/>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nSpc>
                <a:spcPct val="85000"/>
              </a:lnSpc>
              <a:spcBef>
                <a:spcPct val="41000"/>
              </a:spcBef>
              <a:buFontTx/>
              <a:buNone/>
            </a:pPr>
            <a:r>
              <a:rPr lang="en-US" altLang="en-US" sz="1800" b="1">
                <a:solidFill>
                  <a:schemeClr val="accent1"/>
                </a:solidFill>
                <a:latin typeface="Helvetica" panose="020B0604020202020204" pitchFamily="34" charset="0"/>
              </a:rPr>
              <a:t>Machine  Language Program (MIPS)</a:t>
            </a:r>
          </a:p>
        </p:txBody>
      </p:sp>
      <p:sp>
        <p:nvSpPr>
          <p:cNvPr id="155656" name="Rectangle 7"/>
          <p:cNvSpPr>
            <a:spLocks noChangeArrowheads="1"/>
          </p:cNvSpPr>
          <p:nvPr/>
        </p:nvSpPr>
        <p:spPr bwMode="auto">
          <a:xfrm>
            <a:off x="908050" y="5353050"/>
            <a:ext cx="2590800" cy="561975"/>
          </a:xfrm>
          <a:prstGeom prst="rect">
            <a:avLst/>
          </a:prstGeom>
          <a:noFill/>
          <a:ln w="28575">
            <a:pattFill prst="pct70">
              <a:fgClr>
                <a:schemeClr val="tx1"/>
              </a:fgClr>
              <a:bgClr>
                <a:schemeClr val="bg1"/>
              </a:bgClr>
            </a:pattFill>
            <a:miter lim="800000"/>
            <a:headEnd/>
            <a:tailEnd/>
          </a:ln>
          <a:extLst>
            <a:ext uri="{909E8E84-426E-40DD-AFC4-6F175D3DCCD1}">
              <a14:hiddenFill xmlns:a14="http://schemas.microsoft.com/office/drawing/2010/main">
                <a:solidFill>
                  <a:srgbClr val="FFFFFF"/>
                </a:solidFill>
              </a14:hiddenFill>
            </a:ext>
          </a:extLst>
        </p:spPr>
        <p:txBody>
          <a:bodyPr lIns="63500" tIns="25400" rIns="63500" bIns="25400">
            <a:spAutoFit/>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nSpc>
                <a:spcPct val="88000"/>
              </a:lnSpc>
              <a:spcBef>
                <a:spcPct val="43000"/>
              </a:spcBef>
              <a:buFontTx/>
              <a:buNone/>
            </a:pPr>
            <a:r>
              <a:rPr lang="el-GR" altLang="en-US" sz="1800">
                <a:latin typeface="Helvetica" panose="020B0604020202020204" pitchFamily="34" charset="0"/>
              </a:rPr>
              <a:t>Ηλεκτρικά σήματα στο υλικό</a:t>
            </a:r>
            <a:endParaRPr lang="en-US" altLang="en-US" sz="1800">
              <a:latin typeface="Helvetica" panose="020B0604020202020204" pitchFamily="34" charset="0"/>
            </a:endParaRPr>
          </a:p>
        </p:txBody>
      </p:sp>
      <p:sp>
        <p:nvSpPr>
          <p:cNvPr id="155657" name="Line 8"/>
          <p:cNvSpPr>
            <a:spLocks noChangeShapeType="1"/>
          </p:cNvSpPr>
          <p:nvPr/>
        </p:nvSpPr>
        <p:spPr bwMode="auto">
          <a:xfrm>
            <a:off x="2057400" y="1733550"/>
            <a:ext cx="0" cy="8001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GB"/>
          </a:p>
        </p:txBody>
      </p:sp>
      <p:sp>
        <p:nvSpPr>
          <p:cNvPr id="155658" name="Line 9"/>
          <p:cNvSpPr>
            <a:spLocks noChangeShapeType="1"/>
          </p:cNvSpPr>
          <p:nvPr/>
        </p:nvSpPr>
        <p:spPr bwMode="auto">
          <a:xfrm>
            <a:off x="2082800" y="3105150"/>
            <a:ext cx="0" cy="8509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GB"/>
          </a:p>
        </p:txBody>
      </p:sp>
      <p:sp>
        <p:nvSpPr>
          <p:cNvPr id="155659" name="Rectangle 10"/>
          <p:cNvSpPr>
            <a:spLocks noChangeArrowheads="1"/>
          </p:cNvSpPr>
          <p:nvPr/>
        </p:nvSpPr>
        <p:spPr bwMode="auto">
          <a:xfrm>
            <a:off x="498475" y="1773238"/>
            <a:ext cx="2447925"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63500" tIns="25400" rIns="63500" bIns="25400">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nSpc>
                <a:spcPct val="85000"/>
              </a:lnSpc>
              <a:spcBef>
                <a:spcPct val="0"/>
              </a:spcBef>
              <a:buFontTx/>
              <a:buNone/>
            </a:pPr>
            <a:r>
              <a:rPr lang="en-US" altLang="en-US" sz="1600" b="1" i="1">
                <a:latin typeface="Helvetica" panose="020B0604020202020204" pitchFamily="34" charset="0"/>
              </a:rPr>
              <a:t>Compiler</a:t>
            </a:r>
            <a:r>
              <a:rPr lang="el-GR" altLang="en-US" sz="1600" b="1" i="1">
                <a:latin typeface="Helvetica" panose="020B0604020202020204" pitchFamily="34" charset="0"/>
              </a:rPr>
              <a:t> (συμβολομεταφραστής)</a:t>
            </a:r>
            <a:endParaRPr lang="en-US" altLang="en-US" sz="1600" b="1" i="1">
              <a:latin typeface="Helvetica" panose="020B0604020202020204" pitchFamily="34" charset="0"/>
            </a:endParaRPr>
          </a:p>
        </p:txBody>
      </p:sp>
      <p:sp>
        <p:nvSpPr>
          <p:cNvPr id="155660" name="Rectangle 11"/>
          <p:cNvSpPr>
            <a:spLocks noChangeArrowheads="1"/>
          </p:cNvSpPr>
          <p:nvPr/>
        </p:nvSpPr>
        <p:spPr bwMode="auto">
          <a:xfrm>
            <a:off x="498475" y="3494088"/>
            <a:ext cx="1435100"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63500" tIns="25400" rIns="63500" bIns="25400">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nSpc>
                <a:spcPct val="85000"/>
              </a:lnSpc>
              <a:spcBef>
                <a:spcPct val="0"/>
              </a:spcBef>
              <a:buFontTx/>
              <a:buNone/>
            </a:pPr>
            <a:r>
              <a:rPr lang="en-US" altLang="en-US" sz="1800" b="1" i="1">
                <a:latin typeface="Helvetica" panose="020B0604020202020204" pitchFamily="34" charset="0"/>
              </a:rPr>
              <a:t>Assembler</a:t>
            </a:r>
          </a:p>
        </p:txBody>
      </p:sp>
      <p:sp>
        <p:nvSpPr>
          <p:cNvPr id="155661" name="Line 12"/>
          <p:cNvSpPr>
            <a:spLocks noChangeShapeType="1"/>
          </p:cNvSpPr>
          <p:nvPr/>
        </p:nvSpPr>
        <p:spPr bwMode="auto">
          <a:xfrm>
            <a:off x="2108200" y="4502150"/>
            <a:ext cx="0" cy="8509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GB"/>
          </a:p>
        </p:txBody>
      </p:sp>
      <p:sp>
        <p:nvSpPr>
          <p:cNvPr id="155662" name="Rectangle 13"/>
          <p:cNvSpPr>
            <a:spLocks noChangeArrowheads="1"/>
          </p:cNvSpPr>
          <p:nvPr/>
        </p:nvSpPr>
        <p:spPr bwMode="auto">
          <a:xfrm>
            <a:off x="498475" y="4724400"/>
            <a:ext cx="27051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63500" tIns="25400" rIns="63500" bIns="25400">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nSpc>
                <a:spcPct val="85000"/>
              </a:lnSpc>
              <a:spcBef>
                <a:spcPct val="0"/>
              </a:spcBef>
              <a:buFontTx/>
              <a:buNone/>
            </a:pPr>
            <a:r>
              <a:rPr lang="el-GR" altLang="en-US" sz="1800" b="1" i="1">
                <a:latin typeface="Helvetica" panose="020B0604020202020204" pitchFamily="34" charset="0"/>
              </a:rPr>
              <a:t>Εκτέλεση από τον επεξεργαστή</a:t>
            </a:r>
            <a:endParaRPr lang="en-US" altLang="en-US" sz="1800" b="1" i="1">
              <a:latin typeface="Helvetica" panose="020B0604020202020204" pitchFamily="34" charset="0"/>
            </a:endParaRPr>
          </a:p>
        </p:txBody>
      </p:sp>
      <p:sp>
        <p:nvSpPr>
          <p:cNvPr id="155663" name="Rectangle 14"/>
          <p:cNvSpPr>
            <a:spLocks noChangeArrowheads="1"/>
          </p:cNvSpPr>
          <p:nvPr/>
        </p:nvSpPr>
        <p:spPr bwMode="auto">
          <a:xfrm>
            <a:off x="5143500" y="876300"/>
            <a:ext cx="3086100" cy="153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63500" tIns="25400" rIns="63500" bIns="25400">
            <a:spAutoFit/>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nSpc>
                <a:spcPct val="88000"/>
              </a:lnSpc>
              <a:spcBef>
                <a:spcPct val="42000"/>
              </a:spcBef>
              <a:buFontTx/>
              <a:buNone/>
            </a:pPr>
            <a:r>
              <a:rPr lang="en-US" altLang="en-US" sz="2800" b="1">
                <a:latin typeface="Helvetica" panose="020B0604020202020204" pitchFamily="34" charset="0"/>
              </a:rPr>
              <a:t>temp = v[k];</a:t>
            </a:r>
          </a:p>
          <a:p>
            <a:pPr>
              <a:lnSpc>
                <a:spcPct val="88000"/>
              </a:lnSpc>
              <a:spcBef>
                <a:spcPct val="42000"/>
              </a:spcBef>
              <a:buFontTx/>
              <a:buNone/>
            </a:pPr>
            <a:r>
              <a:rPr lang="en-US" altLang="en-US" sz="2800" b="1">
                <a:latin typeface="Helvetica" panose="020B0604020202020204" pitchFamily="34" charset="0"/>
              </a:rPr>
              <a:t>v[k] = v[k+1];</a:t>
            </a:r>
          </a:p>
          <a:p>
            <a:pPr>
              <a:lnSpc>
                <a:spcPct val="88000"/>
              </a:lnSpc>
              <a:spcBef>
                <a:spcPct val="42000"/>
              </a:spcBef>
              <a:buFontTx/>
              <a:buNone/>
            </a:pPr>
            <a:r>
              <a:rPr lang="en-US" altLang="en-US" sz="2800" b="1">
                <a:latin typeface="Helvetica" panose="020B0604020202020204" pitchFamily="34" charset="0"/>
              </a:rPr>
              <a:t>v[k+1] = temp;</a:t>
            </a:r>
            <a:endParaRPr lang="en-US" altLang="en-US" sz="1800">
              <a:latin typeface="Helvetica" panose="020B0604020202020204" pitchFamily="34" charset="0"/>
            </a:endParaRPr>
          </a:p>
        </p:txBody>
      </p:sp>
      <p:sp>
        <p:nvSpPr>
          <p:cNvPr id="155664" name="Rectangle 15"/>
          <p:cNvSpPr>
            <a:spLocks noGrp="1" noChangeArrowheads="1"/>
          </p:cNvSpPr>
          <p:nvPr>
            <p:ph type="body" idx="1"/>
          </p:nvPr>
        </p:nvSpPr>
        <p:spPr>
          <a:xfrm>
            <a:off x="5138738" y="2317750"/>
            <a:ext cx="3055937" cy="1758950"/>
          </a:xfrm>
          <a:noFill/>
        </p:spPr>
        <p:txBody>
          <a:bodyPr lIns="63500" tIns="25400" rIns="63500" bIns="25400">
            <a:spAutoFit/>
          </a:bodyPr>
          <a:lstStyle/>
          <a:p>
            <a:pPr eaLnBrk="1" hangingPunct="1">
              <a:spcBef>
                <a:spcPct val="0"/>
              </a:spcBef>
              <a:buFontTx/>
              <a:buNone/>
              <a:tabLst>
                <a:tab pos="1066800" algn="l"/>
              </a:tabLst>
            </a:pPr>
            <a:r>
              <a:rPr lang="en-US" altLang="en-US" sz="2800" smtClean="0">
                <a:solidFill>
                  <a:srgbClr val="CC0000"/>
                </a:solidFill>
              </a:rPr>
              <a:t>lw	$t0,	0($2)</a:t>
            </a:r>
          </a:p>
          <a:p>
            <a:pPr eaLnBrk="1" hangingPunct="1">
              <a:spcBef>
                <a:spcPct val="0"/>
              </a:spcBef>
              <a:buFontTx/>
              <a:buNone/>
              <a:tabLst>
                <a:tab pos="1066800" algn="l"/>
              </a:tabLst>
            </a:pPr>
            <a:r>
              <a:rPr lang="en-US" altLang="en-US" sz="2800" smtClean="0">
                <a:solidFill>
                  <a:srgbClr val="CC0000"/>
                </a:solidFill>
              </a:rPr>
              <a:t>lw	$t1,	4($2)</a:t>
            </a:r>
          </a:p>
          <a:p>
            <a:pPr eaLnBrk="1" hangingPunct="1">
              <a:spcBef>
                <a:spcPct val="0"/>
              </a:spcBef>
              <a:buFontTx/>
              <a:buNone/>
              <a:tabLst>
                <a:tab pos="1066800" algn="l"/>
              </a:tabLst>
            </a:pPr>
            <a:r>
              <a:rPr lang="en-US" altLang="en-US" sz="2800" smtClean="0">
                <a:solidFill>
                  <a:srgbClr val="CC0000"/>
                </a:solidFill>
              </a:rPr>
              <a:t>sw	$t1,	0($2)</a:t>
            </a:r>
          </a:p>
          <a:p>
            <a:pPr eaLnBrk="1" hangingPunct="1">
              <a:spcBef>
                <a:spcPct val="0"/>
              </a:spcBef>
              <a:buFontTx/>
              <a:buNone/>
              <a:tabLst>
                <a:tab pos="1066800" algn="l"/>
              </a:tabLst>
            </a:pPr>
            <a:r>
              <a:rPr lang="en-US" altLang="en-US" sz="2800" smtClean="0">
                <a:solidFill>
                  <a:srgbClr val="CC0000"/>
                </a:solidFill>
              </a:rPr>
              <a:t>sw	$t0,	4($2)</a:t>
            </a:r>
          </a:p>
        </p:txBody>
      </p:sp>
      <p:sp>
        <p:nvSpPr>
          <p:cNvPr id="155665" name="Rectangle 16"/>
          <p:cNvSpPr>
            <a:spLocks noChangeArrowheads="1"/>
          </p:cNvSpPr>
          <p:nvPr/>
        </p:nvSpPr>
        <p:spPr bwMode="auto">
          <a:xfrm>
            <a:off x="5270500" y="4051300"/>
            <a:ext cx="2984500"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endParaRPr lang="en-US" altLang="en-US" sz="2400"/>
          </a:p>
        </p:txBody>
      </p:sp>
      <p:sp>
        <p:nvSpPr>
          <p:cNvPr id="33810" name="Rectangle 17"/>
          <p:cNvSpPr>
            <a:spLocks noChangeArrowheads="1"/>
          </p:cNvSpPr>
          <p:nvPr/>
        </p:nvSpPr>
        <p:spPr bwMode="auto">
          <a:xfrm>
            <a:off x="3502025" y="4038600"/>
            <a:ext cx="5641975"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7" tIns="44450" rIns="90487" bIns="44450">
            <a:spAutoFit/>
          </a:bodyPr>
          <a:lstStyle>
            <a:lvl1pPr eaLnBrk="0" hangingPunct="0">
              <a:spcBef>
                <a:spcPct val="20000"/>
              </a:spcBef>
              <a:buChar char="•"/>
              <a:defRPr sz="3200">
                <a:solidFill>
                  <a:schemeClr val="bg1"/>
                </a:solidFill>
                <a:latin typeface="Times New Roman" pitchFamily="18" charset="0"/>
              </a:defRPr>
            </a:lvl1pPr>
            <a:lvl2pPr marL="742950" indent="-285750" eaLnBrk="0" hangingPunct="0">
              <a:spcBef>
                <a:spcPct val="20000"/>
              </a:spcBef>
              <a:buChar char="–"/>
              <a:defRPr sz="2800">
                <a:solidFill>
                  <a:schemeClr val="bg1"/>
                </a:solidFill>
                <a:latin typeface="Times New Roman" pitchFamily="18" charset="0"/>
              </a:defRPr>
            </a:lvl2pPr>
            <a:lvl3pPr marL="1143000" indent="-228600" eaLnBrk="0" hangingPunct="0">
              <a:spcBef>
                <a:spcPct val="20000"/>
              </a:spcBef>
              <a:buChar char="•"/>
              <a:defRPr sz="2400">
                <a:solidFill>
                  <a:schemeClr val="bg1"/>
                </a:solidFill>
                <a:latin typeface="Times New Roman" pitchFamily="18" charset="0"/>
              </a:defRPr>
            </a:lvl3pPr>
            <a:lvl4pPr marL="1600200" indent="-228600" eaLnBrk="0" hangingPunct="0">
              <a:spcBef>
                <a:spcPct val="20000"/>
              </a:spcBef>
              <a:buChar char="–"/>
              <a:defRPr sz="2000">
                <a:solidFill>
                  <a:schemeClr val="bg1"/>
                </a:solidFill>
                <a:latin typeface="Times New Roman" pitchFamily="18" charset="0"/>
              </a:defRPr>
            </a:lvl4pPr>
            <a:lvl5pPr marL="2057400" indent="-228600" eaLnBrk="0" hangingPunct="0">
              <a:spcBef>
                <a:spcPct val="20000"/>
              </a:spcBef>
              <a:buChar char="»"/>
              <a:defRPr sz="2000">
                <a:solidFill>
                  <a:schemeClr val="bg1"/>
                </a:solidFill>
                <a:latin typeface="Times New Roman" pitchFamily="18" charset="0"/>
              </a:defRPr>
            </a:lvl5pPr>
            <a:lvl6pPr marL="2514600" indent="-228600" eaLnBrk="0" fontAlgn="base" hangingPunct="0">
              <a:spcBef>
                <a:spcPct val="20000"/>
              </a:spcBef>
              <a:spcAft>
                <a:spcPct val="0"/>
              </a:spcAft>
              <a:buChar char="»"/>
              <a:defRPr sz="2000">
                <a:solidFill>
                  <a:schemeClr val="bg1"/>
                </a:solidFill>
                <a:latin typeface="Times New Roman" pitchFamily="18" charset="0"/>
              </a:defRPr>
            </a:lvl6pPr>
            <a:lvl7pPr marL="2971800" indent="-228600" eaLnBrk="0" fontAlgn="base" hangingPunct="0">
              <a:spcBef>
                <a:spcPct val="20000"/>
              </a:spcBef>
              <a:spcAft>
                <a:spcPct val="0"/>
              </a:spcAft>
              <a:buChar char="»"/>
              <a:defRPr sz="2000">
                <a:solidFill>
                  <a:schemeClr val="bg1"/>
                </a:solidFill>
                <a:latin typeface="Times New Roman" pitchFamily="18" charset="0"/>
              </a:defRPr>
            </a:lvl7pPr>
            <a:lvl8pPr marL="3429000" indent="-228600" eaLnBrk="0" fontAlgn="base" hangingPunct="0">
              <a:spcBef>
                <a:spcPct val="20000"/>
              </a:spcBef>
              <a:spcAft>
                <a:spcPct val="0"/>
              </a:spcAft>
              <a:buChar char="»"/>
              <a:defRPr sz="2000">
                <a:solidFill>
                  <a:schemeClr val="bg1"/>
                </a:solidFill>
                <a:latin typeface="Times New Roman" pitchFamily="18" charset="0"/>
              </a:defRPr>
            </a:lvl8pPr>
            <a:lvl9pPr marL="3886200" indent="-228600" eaLnBrk="0" fontAlgn="base" hangingPunct="0">
              <a:spcBef>
                <a:spcPct val="20000"/>
              </a:spcBef>
              <a:spcAft>
                <a:spcPct val="0"/>
              </a:spcAft>
              <a:buChar char="»"/>
              <a:defRPr sz="2000">
                <a:solidFill>
                  <a:schemeClr val="bg1"/>
                </a:solidFill>
                <a:latin typeface="Times New Roman" pitchFamily="18" charset="0"/>
              </a:defRPr>
            </a:lvl9pPr>
          </a:lstStyle>
          <a:p>
            <a:pPr>
              <a:spcBef>
                <a:spcPct val="0"/>
              </a:spcBef>
              <a:buFontTx/>
              <a:buNone/>
              <a:defRPr/>
            </a:pPr>
            <a:r>
              <a:rPr lang="en-US" altLang="en-US" sz="1800" dirty="0" smtClean="0">
                <a:solidFill>
                  <a:srgbClr val="0070C0"/>
                </a:solidFill>
                <a:effectLst>
                  <a:outerShdw blurRad="38100" dist="38100" dir="2700000" algn="tl">
                    <a:srgbClr val="000000">
                      <a:alpha val="43137"/>
                    </a:srgbClr>
                  </a:outerShdw>
                </a:effectLst>
                <a:latin typeface="Courier New" pitchFamily="49" charset="0"/>
              </a:rPr>
              <a:t>0000 1001 1100 0110 1010 1111 0101 1000</a:t>
            </a:r>
          </a:p>
          <a:p>
            <a:pPr>
              <a:spcBef>
                <a:spcPct val="0"/>
              </a:spcBef>
              <a:buFontTx/>
              <a:buNone/>
              <a:defRPr/>
            </a:pPr>
            <a:r>
              <a:rPr lang="en-US" altLang="en-US" sz="1800" dirty="0" smtClean="0">
                <a:solidFill>
                  <a:srgbClr val="0070C0"/>
                </a:solidFill>
                <a:effectLst>
                  <a:outerShdw blurRad="38100" dist="38100" dir="2700000" algn="tl">
                    <a:srgbClr val="000000">
                      <a:alpha val="43137"/>
                    </a:srgbClr>
                  </a:outerShdw>
                </a:effectLst>
                <a:latin typeface="Courier New" pitchFamily="49" charset="0"/>
              </a:rPr>
              <a:t>1010 1111 0101 1000 0000 1001 1100 0110 </a:t>
            </a:r>
          </a:p>
          <a:p>
            <a:pPr>
              <a:spcBef>
                <a:spcPct val="0"/>
              </a:spcBef>
              <a:buFontTx/>
              <a:buNone/>
              <a:defRPr/>
            </a:pPr>
            <a:r>
              <a:rPr lang="en-US" altLang="en-US" sz="1800" dirty="0" smtClean="0">
                <a:solidFill>
                  <a:srgbClr val="0070C0"/>
                </a:solidFill>
                <a:effectLst>
                  <a:outerShdw blurRad="38100" dist="38100" dir="2700000" algn="tl">
                    <a:srgbClr val="000000">
                      <a:alpha val="43137"/>
                    </a:srgbClr>
                  </a:outerShdw>
                </a:effectLst>
                <a:latin typeface="Courier New" pitchFamily="49" charset="0"/>
              </a:rPr>
              <a:t>1100 0110 1010 1111 0101 1000 0000 1001 </a:t>
            </a:r>
          </a:p>
          <a:p>
            <a:pPr>
              <a:spcBef>
                <a:spcPct val="0"/>
              </a:spcBef>
              <a:buFontTx/>
              <a:buNone/>
              <a:defRPr/>
            </a:pPr>
            <a:r>
              <a:rPr lang="en-US" altLang="en-US" sz="1800" dirty="0" smtClean="0">
                <a:solidFill>
                  <a:srgbClr val="0070C0"/>
                </a:solidFill>
                <a:effectLst>
                  <a:outerShdw blurRad="38100" dist="38100" dir="2700000" algn="tl">
                    <a:srgbClr val="000000">
                      <a:alpha val="43137"/>
                    </a:srgbClr>
                  </a:outerShdw>
                </a:effectLst>
                <a:latin typeface="Courier New" pitchFamily="49" charset="0"/>
              </a:rPr>
              <a:t>0101 1000 0000 1001 1100 0110 1010 1111</a:t>
            </a:r>
            <a:r>
              <a:rPr lang="en-US" altLang="en-US" sz="1800" dirty="0" smtClean="0">
                <a:solidFill>
                  <a:srgbClr val="0070C0"/>
                </a:solidFill>
                <a:effectLst>
                  <a:outerShdw blurRad="38100" dist="38100" dir="2700000" algn="tl">
                    <a:srgbClr val="000000">
                      <a:alpha val="43137"/>
                    </a:srgbClr>
                  </a:outerShdw>
                </a:effectLst>
                <a:latin typeface="Courier" pitchFamily="49" charset="0"/>
              </a:rPr>
              <a:t> </a:t>
            </a:r>
          </a:p>
        </p:txBody>
      </p:sp>
      <p:sp>
        <p:nvSpPr>
          <p:cNvPr id="155667" name="Rectangle 18"/>
          <p:cNvSpPr>
            <a:spLocks noChangeArrowheads="1"/>
          </p:cNvSpPr>
          <p:nvPr/>
        </p:nvSpPr>
        <p:spPr bwMode="auto">
          <a:xfrm>
            <a:off x="2043113" y="5943600"/>
            <a:ext cx="261937"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7" tIns="44450" rIns="90487" bIns="44450">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n-US" altLang="en-US" sz="1600">
                <a:solidFill>
                  <a:schemeClr val="accent1"/>
                </a:solidFill>
                <a:latin typeface="Helvetica" panose="020B0604020202020204" pitchFamily="34" charset="0"/>
              </a:rPr>
              <a:t>°</a:t>
            </a:r>
          </a:p>
          <a:p>
            <a:pPr>
              <a:spcBef>
                <a:spcPct val="0"/>
              </a:spcBef>
              <a:buFontTx/>
              <a:buNone/>
            </a:pPr>
            <a:r>
              <a:rPr lang="en-US" altLang="en-US" sz="1600">
                <a:solidFill>
                  <a:schemeClr val="accent1"/>
                </a:solidFill>
                <a:latin typeface="Helvetica" panose="020B0604020202020204" pitchFamily="34" charset="0"/>
              </a:rPr>
              <a:t>°</a:t>
            </a:r>
          </a:p>
        </p:txBody>
      </p:sp>
      <p:sp>
        <p:nvSpPr>
          <p:cNvPr id="155668" name="Rectangle 19"/>
          <p:cNvSpPr>
            <a:spLocks noChangeArrowheads="1"/>
          </p:cNvSpPr>
          <p:nvPr/>
        </p:nvSpPr>
        <p:spPr bwMode="auto">
          <a:xfrm>
            <a:off x="844550" y="4502150"/>
            <a:ext cx="2730500" cy="139700"/>
          </a:xfrm>
          <a:prstGeom prst="rect">
            <a:avLst/>
          </a:prstGeom>
          <a:solidFill>
            <a:srgbClr val="FF8DA0"/>
          </a:solidFill>
          <a:ln w="12700">
            <a:solidFill>
              <a:schemeClr val="tx1"/>
            </a:solidFill>
            <a:miter lim="800000"/>
            <a:headEnd/>
            <a:tailEnd/>
          </a:ln>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endParaRPr lang="en-US" altLang="en-US" sz="2400"/>
          </a:p>
        </p:txBody>
      </p:sp>
    </p:spTree>
    <p:extLst>
      <p:ext uri="{BB962C8B-B14F-4D97-AF65-F5344CB8AC3E}">
        <p14:creationId xmlns:p14="http://schemas.microsoft.com/office/powerpoint/2010/main" val="2787909871"/>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5288" y="2565400"/>
            <a:ext cx="4689475"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4" descr="http://images.bit-tech.net/content_images/2012/11/amd-fx-8350-review/piledriver-3b.jpg"/>
          <p:cNvPicPr>
            <a:picLocks noChangeAspect="1" noChangeArrowheads="1"/>
          </p:cNvPicPr>
          <p:nvPr/>
        </p:nvPicPr>
        <p:blipFill>
          <a:blip r:embed="rId4">
            <a:extLst>
              <a:ext uri="{28A0092B-C50C-407E-A947-70E740481C1C}">
                <a14:useLocalDpi xmlns:a14="http://schemas.microsoft.com/office/drawing/2010/main" val="0"/>
              </a:ext>
            </a:extLst>
          </a:blip>
          <a:srcRect l="11186" r="9566"/>
          <a:stretch>
            <a:fillRect/>
          </a:stretch>
        </p:blipFill>
        <p:spPr bwMode="auto">
          <a:xfrm>
            <a:off x="6443663" y="4076700"/>
            <a:ext cx="1028700"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4" descr="http://www.nature.com/nphoton/journal/v8/n3/images/nphoton.2014.28-f5.jpg"/>
          <p:cNvPicPr>
            <a:picLocks noChangeAspect="1" noChangeArrowheads="1"/>
          </p:cNvPicPr>
          <p:nvPr/>
        </p:nvPicPr>
        <p:blipFill>
          <a:blip r:embed="rId5">
            <a:extLst>
              <a:ext uri="{28A0092B-C50C-407E-A947-70E740481C1C}">
                <a14:useLocalDpi xmlns:a14="http://schemas.microsoft.com/office/drawing/2010/main" val="0"/>
              </a:ext>
            </a:extLst>
          </a:blip>
          <a:srcRect l="2460" r="50655"/>
          <a:stretch>
            <a:fillRect/>
          </a:stretch>
        </p:blipFill>
        <p:spPr bwMode="auto">
          <a:xfrm>
            <a:off x="534988" y="5805488"/>
            <a:ext cx="581025"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2" descr="http://energyzarr.typepad.com/.a/6a00e5522adbfd883401156f7f5318970c-500wi"/>
          <p:cNvPicPr>
            <a:picLocks noChangeAspect="1" noChangeArrowheads="1"/>
          </p:cNvPicPr>
          <p:nvPr/>
        </p:nvPicPr>
        <p:blipFill>
          <a:blip r:embed="rId6">
            <a:extLst>
              <a:ext uri="{28A0092B-C50C-407E-A947-70E740481C1C}">
                <a14:useLocalDpi xmlns:a14="http://schemas.microsoft.com/office/drawing/2010/main" val="0"/>
              </a:ext>
            </a:extLst>
          </a:blip>
          <a:srcRect l="54274" t="16017" r="4002" b="9911"/>
          <a:stretch>
            <a:fillRect/>
          </a:stretch>
        </p:blipFill>
        <p:spPr bwMode="auto">
          <a:xfrm>
            <a:off x="34925" y="6388100"/>
            <a:ext cx="479425"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2" descr="http://energyzarr.typepad.com/.a/6a00e5522adbfd883401156f7f5318970c-500wi"/>
          <p:cNvPicPr>
            <a:picLocks noChangeAspect="1" noChangeArrowheads="1"/>
          </p:cNvPicPr>
          <p:nvPr/>
        </p:nvPicPr>
        <p:blipFill>
          <a:blip r:embed="rId7">
            <a:extLst>
              <a:ext uri="{28A0092B-C50C-407E-A947-70E740481C1C}">
                <a14:useLocalDpi xmlns:a14="http://schemas.microsoft.com/office/drawing/2010/main" val="0"/>
              </a:ext>
            </a:extLst>
          </a:blip>
          <a:srcRect l="2483" t="16019" r="50609" b="8948"/>
          <a:stretch>
            <a:fillRect/>
          </a:stretch>
        </p:blipFill>
        <p:spPr bwMode="auto">
          <a:xfrm>
            <a:off x="1116013" y="5013325"/>
            <a:ext cx="1000125"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795963" y="620713"/>
            <a:ext cx="1987550"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4500563" y="4508500"/>
            <a:ext cx="1301750" cy="172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179388" y="115888"/>
            <a:ext cx="1944687" cy="153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987675" y="115888"/>
            <a:ext cx="2436813"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 name="Picture 9" descr="Αποτέλεσμα εικόνας για memory cell cache transistors"/>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555875" y="5084763"/>
            <a:ext cx="1100138"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5" name="Straight Arrow Connector 14"/>
          <p:cNvCxnSpPr>
            <a:cxnSpLocks noChangeShapeType="1"/>
          </p:cNvCxnSpPr>
          <p:nvPr/>
        </p:nvCxnSpPr>
        <p:spPr bwMode="auto">
          <a:xfrm flipH="1" flipV="1">
            <a:off x="1116013" y="1773238"/>
            <a:ext cx="863600" cy="1079500"/>
          </a:xfrm>
          <a:prstGeom prst="straightConnector1">
            <a:avLst/>
          </a:prstGeom>
          <a:noFill/>
          <a:ln w="9525"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Straight Arrow Connector 16"/>
          <p:cNvCxnSpPr>
            <a:cxnSpLocks noChangeShapeType="1"/>
          </p:cNvCxnSpPr>
          <p:nvPr/>
        </p:nvCxnSpPr>
        <p:spPr bwMode="auto">
          <a:xfrm flipV="1">
            <a:off x="2700338" y="1773238"/>
            <a:ext cx="1079500" cy="1223962"/>
          </a:xfrm>
          <a:prstGeom prst="straightConnector1">
            <a:avLst/>
          </a:prstGeom>
          <a:noFill/>
          <a:ln w="9525"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Straight Arrow Connector 18"/>
          <p:cNvCxnSpPr>
            <a:cxnSpLocks noChangeShapeType="1"/>
          </p:cNvCxnSpPr>
          <p:nvPr/>
        </p:nvCxnSpPr>
        <p:spPr bwMode="auto">
          <a:xfrm flipV="1">
            <a:off x="2124075" y="1916113"/>
            <a:ext cx="3600450" cy="1368425"/>
          </a:xfrm>
          <a:prstGeom prst="straightConnector1">
            <a:avLst/>
          </a:prstGeom>
          <a:noFill/>
          <a:ln w="9525"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Straight Arrow Connector 20"/>
          <p:cNvCxnSpPr>
            <a:cxnSpLocks noChangeShapeType="1"/>
          </p:cNvCxnSpPr>
          <p:nvPr/>
        </p:nvCxnSpPr>
        <p:spPr bwMode="auto">
          <a:xfrm flipV="1">
            <a:off x="2555875" y="3284538"/>
            <a:ext cx="3671888" cy="360362"/>
          </a:xfrm>
          <a:prstGeom prst="straightConnector1">
            <a:avLst/>
          </a:prstGeom>
          <a:noFill/>
          <a:ln w="9525"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65" name="Picture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300788" y="2565400"/>
            <a:ext cx="2225675"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5" name="Straight Arrow Connector 24"/>
          <p:cNvCxnSpPr>
            <a:cxnSpLocks noChangeShapeType="1"/>
          </p:cNvCxnSpPr>
          <p:nvPr/>
        </p:nvCxnSpPr>
        <p:spPr bwMode="auto">
          <a:xfrm>
            <a:off x="3203575" y="3933825"/>
            <a:ext cx="3168650" cy="287338"/>
          </a:xfrm>
          <a:prstGeom prst="straightConnector1">
            <a:avLst/>
          </a:prstGeom>
          <a:noFill/>
          <a:ln w="9525"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 name="Straight Arrow Connector 26"/>
          <p:cNvCxnSpPr>
            <a:cxnSpLocks noChangeShapeType="1"/>
          </p:cNvCxnSpPr>
          <p:nvPr/>
        </p:nvCxnSpPr>
        <p:spPr bwMode="auto">
          <a:xfrm>
            <a:off x="2555875" y="4221163"/>
            <a:ext cx="1800225" cy="720725"/>
          </a:xfrm>
          <a:prstGeom prst="straightConnector1">
            <a:avLst/>
          </a:prstGeom>
          <a:noFill/>
          <a:ln w="9525"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 name="Straight Arrow Connector 28"/>
          <p:cNvCxnSpPr>
            <a:cxnSpLocks noChangeShapeType="1"/>
          </p:cNvCxnSpPr>
          <p:nvPr/>
        </p:nvCxnSpPr>
        <p:spPr bwMode="auto">
          <a:xfrm flipH="1">
            <a:off x="3779838" y="5516563"/>
            <a:ext cx="576262" cy="0"/>
          </a:xfrm>
          <a:prstGeom prst="straightConnector1">
            <a:avLst/>
          </a:prstGeom>
          <a:noFill/>
          <a:ln w="9525"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 name="Straight Arrow Connector 30"/>
          <p:cNvCxnSpPr>
            <a:cxnSpLocks noChangeShapeType="1"/>
          </p:cNvCxnSpPr>
          <p:nvPr/>
        </p:nvCxnSpPr>
        <p:spPr bwMode="auto">
          <a:xfrm flipH="1">
            <a:off x="2195513" y="5516563"/>
            <a:ext cx="215900" cy="0"/>
          </a:xfrm>
          <a:prstGeom prst="straightConnector1">
            <a:avLst/>
          </a:prstGeom>
          <a:noFill/>
          <a:ln w="9525"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 name="Picture 2"/>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6948488" y="5207000"/>
            <a:ext cx="2195512" cy="163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Arrow Connector 6"/>
          <p:cNvCxnSpPr>
            <a:cxnSpLocks noChangeShapeType="1"/>
          </p:cNvCxnSpPr>
          <p:nvPr/>
        </p:nvCxnSpPr>
        <p:spPr bwMode="auto">
          <a:xfrm>
            <a:off x="611188" y="6597650"/>
            <a:ext cx="6337300" cy="0"/>
          </a:xfrm>
          <a:prstGeom prst="straightConnector1">
            <a:avLst/>
          </a:prstGeom>
          <a:noFill/>
          <a:ln w="9525"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8" name="Group 27"/>
          <p:cNvGrpSpPr>
            <a:grpSpLocks/>
          </p:cNvGrpSpPr>
          <p:nvPr/>
        </p:nvGrpSpPr>
        <p:grpSpPr bwMode="auto">
          <a:xfrm>
            <a:off x="1116013" y="1557338"/>
            <a:ext cx="6572250" cy="4141788"/>
            <a:chOff x="-1116632" y="1196752"/>
            <a:chExt cx="8517013" cy="5150904"/>
          </a:xfrm>
        </p:grpSpPr>
        <p:pic>
          <p:nvPicPr>
            <p:cNvPr id="30" name="Picture 51"/>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1116632" y="1412776"/>
              <a:ext cx="8517013" cy="4934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11"/>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4932040" y="1196752"/>
              <a:ext cx="1914525" cy="239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414366398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par>
                                <p:cTn id="13" presetID="14" presetClass="entr" presetSubtype="1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randombar(horizontal)">
                                      <p:cBhvr>
                                        <p:cTn id="15" dur="500"/>
                                        <p:tgtEl>
                                          <p:spTgt spid="15"/>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4" presetClass="entr" presetSubtype="10"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randombar(horizontal)">
                                      <p:cBhvr>
                                        <p:cTn id="20" dur="500"/>
                                        <p:tgtEl>
                                          <p:spTgt spid="9"/>
                                        </p:tgtEl>
                                      </p:cBhvr>
                                    </p:animEffect>
                                  </p:childTnLst>
                                </p:cTn>
                              </p:par>
                              <p:par>
                                <p:cTn id="21" presetID="14" presetClass="entr" presetSubtype="10"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randombar(horizontal)">
                                      <p:cBhvr>
                                        <p:cTn id="23" dur="500"/>
                                        <p:tgtEl>
                                          <p:spTgt spid="17"/>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4" presetClass="entr" presetSubtype="10" fill="hold" nodeType="click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randombar(horizontal)">
                                      <p:cBhvr>
                                        <p:cTn id="28" dur="500"/>
                                        <p:tgtEl>
                                          <p:spTgt spid="19"/>
                                        </p:tgtEl>
                                      </p:cBhvr>
                                    </p:animEffect>
                                  </p:childTnLst>
                                </p:cTn>
                              </p:par>
                              <p:par>
                                <p:cTn id="29" presetID="14" presetClass="entr" presetSubtype="10"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randombar(horizontal)">
                                      <p:cBhvr>
                                        <p:cTn id="31" dur="500"/>
                                        <p:tgtEl>
                                          <p:spTgt spid="5"/>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4" presetClass="entr" presetSubtype="10" fill="hold" nodeType="click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randombar(horizontal)">
                                      <p:cBhvr>
                                        <p:cTn id="36" dur="500"/>
                                        <p:tgtEl>
                                          <p:spTgt spid="21"/>
                                        </p:tgtEl>
                                      </p:cBhvr>
                                    </p:animEffect>
                                  </p:childTnLst>
                                </p:cTn>
                              </p:par>
                              <p:par>
                                <p:cTn id="37" presetID="14" presetClass="entr" presetSubtype="10" fill="hold" nodeType="withEffect">
                                  <p:stCondLst>
                                    <p:cond delay="0"/>
                                  </p:stCondLst>
                                  <p:childTnLst>
                                    <p:set>
                                      <p:cBhvr>
                                        <p:cTn id="38" dur="1" fill="hold">
                                          <p:stCondLst>
                                            <p:cond delay="0"/>
                                          </p:stCondLst>
                                        </p:cTn>
                                        <p:tgtEl>
                                          <p:spTgt spid="65"/>
                                        </p:tgtEl>
                                        <p:attrNameLst>
                                          <p:attrName>style.visibility</p:attrName>
                                        </p:attrNameLst>
                                      </p:cBhvr>
                                      <p:to>
                                        <p:strVal val="visible"/>
                                      </p:to>
                                    </p:set>
                                    <p:animEffect transition="in" filter="randombar(horizontal)">
                                      <p:cBhvr>
                                        <p:cTn id="39" dur="500"/>
                                        <p:tgtEl>
                                          <p:spTgt spid="65"/>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14" presetClass="entr" presetSubtype="10" fill="hold" nodeType="click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randombar(horizontal)">
                                      <p:cBhvr>
                                        <p:cTn id="44" dur="500"/>
                                        <p:tgtEl>
                                          <p:spTgt spid="25"/>
                                        </p:tgtEl>
                                      </p:cBhvr>
                                    </p:animEffect>
                                  </p:childTnLst>
                                </p:cTn>
                              </p:par>
                              <p:par>
                                <p:cTn id="45" presetID="14" presetClass="entr" presetSubtype="10" fill="hold" nodeType="with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randombar(horizontal)">
                                      <p:cBhvr>
                                        <p:cTn id="47" dur="500"/>
                                        <p:tgtEl>
                                          <p:spTgt spid="36"/>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4" presetClass="entr" presetSubtype="10" fill="hold" nodeType="click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randombar(horizontal)">
                                      <p:cBhvr>
                                        <p:cTn id="52" dur="500"/>
                                        <p:tgtEl>
                                          <p:spTgt spid="27"/>
                                        </p:tgtEl>
                                      </p:cBhvr>
                                    </p:animEffect>
                                  </p:childTnLst>
                                </p:cTn>
                              </p:par>
                              <p:par>
                                <p:cTn id="53" presetID="14" presetClass="entr" presetSubtype="10" fill="hold" nodeType="with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randombar(horizontal)">
                                      <p:cBhvr>
                                        <p:cTn id="55" dur="500"/>
                                        <p:tgtEl>
                                          <p:spTgt spid="6"/>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10" presetClass="entr" presetSubtype="0" fill="hold" nodeType="clickEffect">
                                  <p:stCondLst>
                                    <p:cond delay="0"/>
                                  </p:stCondLst>
                                  <p:childTnLst>
                                    <p:set>
                                      <p:cBhvr>
                                        <p:cTn id="59" dur="1" fill="hold">
                                          <p:stCondLst>
                                            <p:cond delay="0"/>
                                          </p:stCondLst>
                                        </p:cTn>
                                        <p:tgtEl>
                                          <p:spTgt spid="29"/>
                                        </p:tgtEl>
                                        <p:attrNameLst>
                                          <p:attrName>style.visibility</p:attrName>
                                        </p:attrNameLst>
                                      </p:cBhvr>
                                      <p:to>
                                        <p:strVal val="visible"/>
                                      </p:to>
                                    </p:set>
                                    <p:animEffect transition="in" filter="fade">
                                      <p:cBhvr>
                                        <p:cTn id="60" dur="500"/>
                                        <p:tgtEl>
                                          <p:spTgt spid="29"/>
                                        </p:tgtEl>
                                      </p:cBhvr>
                                    </p:animEffect>
                                  </p:childTnLst>
                                </p:cTn>
                              </p:par>
                              <p:par>
                                <p:cTn id="61" presetID="10" presetClass="entr" presetSubtype="0" fill="hold" nodeType="withEffect">
                                  <p:stCondLst>
                                    <p:cond delay="0"/>
                                  </p:stCondLst>
                                  <p:childTnLst>
                                    <p:set>
                                      <p:cBhvr>
                                        <p:cTn id="62" dur="1" fill="hold">
                                          <p:stCondLst>
                                            <p:cond delay="0"/>
                                          </p:stCondLst>
                                        </p:cTn>
                                        <p:tgtEl>
                                          <p:spTgt spid="49"/>
                                        </p:tgtEl>
                                        <p:attrNameLst>
                                          <p:attrName>style.visibility</p:attrName>
                                        </p:attrNameLst>
                                      </p:cBhvr>
                                      <p:to>
                                        <p:strVal val="visible"/>
                                      </p:to>
                                    </p:set>
                                    <p:animEffect transition="in" filter="fade">
                                      <p:cBhvr>
                                        <p:cTn id="63" dur="500"/>
                                        <p:tgtEl>
                                          <p:spTgt spid="49"/>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10" presetClass="entr" presetSubtype="0" fill="hold" nodeType="click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500"/>
                                        <p:tgtEl>
                                          <p:spTgt spid="31"/>
                                        </p:tgtEl>
                                      </p:cBhvr>
                                    </p:animEffect>
                                  </p:childTnLst>
                                </p:cTn>
                              </p:par>
                              <p:par>
                                <p:cTn id="69" presetID="10" presetClass="entr" presetSubtype="0" fill="hold" nodeType="withEffect">
                                  <p:stCondLst>
                                    <p:cond delay="0"/>
                                  </p:stCondLst>
                                  <p:childTnLst>
                                    <p:set>
                                      <p:cBhvr>
                                        <p:cTn id="70" dur="1" fill="hold">
                                          <p:stCondLst>
                                            <p:cond delay="0"/>
                                          </p:stCondLst>
                                        </p:cTn>
                                        <p:tgtEl>
                                          <p:spTgt spid="41"/>
                                        </p:tgtEl>
                                        <p:attrNameLst>
                                          <p:attrName>style.visibility</p:attrName>
                                        </p:attrNameLst>
                                      </p:cBhvr>
                                      <p:to>
                                        <p:strVal val="visible"/>
                                      </p:to>
                                    </p:set>
                                    <p:animEffect transition="in" filter="fade">
                                      <p:cBhvr>
                                        <p:cTn id="71" dur="500"/>
                                        <p:tgtEl>
                                          <p:spTgt spid="41"/>
                                        </p:tgtEl>
                                      </p:cBhvr>
                                    </p:animEffect>
                                  </p:childTnLst>
                                </p:cTn>
                              </p:par>
                              <p:par>
                                <p:cTn id="72" presetID="10" presetClass="entr" presetSubtype="0" fill="hold" nodeType="withEffect">
                                  <p:stCondLst>
                                    <p:cond delay="0"/>
                                  </p:stCondLst>
                                  <p:childTnLst>
                                    <p:set>
                                      <p:cBhvr>
                                        <p:cTn id="73" dur="1" fill="hold">
                                          <p:stCondLst>
                                            <p:cond delay="0"/>
                                          </p:stCondLst>
                                        </p:cTn>
                                        <p:tgtEl>
                                          <p:spTgt spid="39"/>
                                        </p:tgtEl>
                                        <p:attrNameLst>
                                          <p:attrName>style.visibility</p:attrName>
                                        </p:attrNameLst>
                                      </p:cBhvr>
                                      <p:to>
                                        <p:strVal val="visible"/>
                                      </p:to>
                                    </p:set>
                                    <p:animEffect transition="in" filter="fade">
                                      <p:cBhvr>
                                        <p:cTn id="74" dur="500"/>
                                        <p:tgtEl>
                                          <p:spTgt spid="39"/>
                                        </p:tgtEl>
                                      </p:cBhvr>
                                    </p:animEffect>
                                  </p:childTnLst>
                                </p:cTn>
                              </p:par>
                              <p:par>
                                <p:cTn id="75" presetID="10" presetClass="entr" presetSubtype="0" fill="hold" nodeType="with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fade">
                                      <p:cBhvr>
                                        <p:cTn id="77" dur="500"/>
                                        <p:tgtEl>
                                          <p:spTgt spid="40"/>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53" presetClass="entr" presetSubtype="16" fill="hold" nodeType="clickEffect">
                                  <p:stCondLst>
                                    <p:cond delay="0"/>
                                  </p:stCondLst>
                                  <p:childTnLst>
                                    <p:set>
                                      <p:cBhvr>
                                        <p:cTn id="81" dur="1" fill="hold">
                                          <p:stCondLst>
                                            <p:cond delay="0"/>
                                          </p:stCondLst>
                                        </p:cTn>
                                        <p:tgtEl>
                                          <p:spTgt spid="3"/>
                                        </p:tgtEl>
                                        <p:attrNameLst>
                                          <p:attrName>style.visibility</p:attrName>
                                        </p:attrNameLst>
                                      </p:cBhvr>
                                      <p:to>
                                        <p:strVal val="visible"/>
                                      </p:to>
                                    </p:set>
                                    <p:anim calcmode="lin" valueType="num">
                                      <p:cBhvr>
                                        <p:cTn id="82" dur="500" fill="hold"/>
                                        <p:tgtEl>
                                          <p:spTgt spid="3"/>
                                        </p:tgtEl>
                                        <p:attrNameLst>
                                          <p:attrName>ppt_w</p:attrName>
                                        </p:attrNameLst>
                                      </p:cBhvr>
                                      <p:tavLst>
                                        <p:tav tm="0">
                                          <p:val>
                                            <p:fltVal val="0"/>
                                          </p:val>
                                        </p:tav>
                                        <p:tav tm="100000">
                                          <p:val>
                                            <p:strVal val="#ppt_w"/>
                                          </p:val>
                                        </p:tav>
                                      </p:tavLst>
                                    </p:anim>
                                    <p:anim calcmode="lin" valueType="num">
                                      <p:cBhvr>
                                        <p:cTn id="83" dur="500" fill="hold"/>
                                        <p:tgtEl>
                                          <p:spTgt spid="3"/>
                                        </p:tgtEl>
                                        <p:attrNameLst>
                                          <p:attrName>ppt_h</p:attrName>
                                        </p:attrNameLst>
                                      </p:cBhvr>
                                      <p:tavLst>
                                        <p:tav tm="0">
                                          <p:val>
                                            <p:fltVal val="0"/>
                                          </p:val>
                                        </p:tav>
                                        <p:tav tm="100000">
                                          <p:val>
                                            <p:strVal val="#ppt_h"/>
                                          </p:val>
                                        </p:tav>
                                      </p:tavLst>
                                    </p:anim>
                                    <p:animEffect transition="in" filter="fade">
                                      <p:cBhvr>
                                        <p:cTn id="84" dur="500"/>
                                        <p:tgtEl>
                                          <p:spTgt spid="3"/>
                                        </p:tgtEl>
                                      </p:cBhvr>
                                    </p:animEffect>
                                  </p:childTnLst>
                                </p:cTn>
                              </p:par>
                              <p:par>
                                <p:cTn id="85" presetID="53" presetClass="entr" presetSubtype="16" fill="hold" nodeType="withEffect">
                                  <p:stCondLst>
                                    <p:cond delay="0"/>
                                  </p:stCondLst>
                                  <p:childTnLst>
                                    <p:set>
                                      <p:cBhvr>
                                        <p:cTn id="86" dur="1" fill="hold">
                                          <p:stCondLst>
                                            <p:cond delay="0"/>
                                          </p:stCondLst>
                                        </p:cTn>
                                        <p:tgtEl>
                                          <p:spTgt spid="7"/>
                                        </p:tgtEl>
                                        <p:attrNameLst>
                                          <p:attrName>style.visibility</p:attrName>
                                        </p:attrNameLst>
                                      </p:cBhvr>
                                      <p:to>
                                        <p:strVal val="visible"/>
                                      </p:to>
                                    </p:set>
                                    <p:anim calcmode="lin" valueType="num">
                                      <p:cBhvr>
                                        <p:cTn id="87" dur="500" fill="hold"/>
                                        <p:tgtEl>
                                          <p:spTgt spid="7"/>
                                        </p:tgtEl>
                                        <p:attrNameLst>
                                          <p:attrName>ppt_w</p:attrName>
                                        </p:attrNameLst>
                                      </p:cBhvr>
                                      <p:tavLst>
                                        <p:tav tm="0">
                                          <p:val>
                                            <p:fltVal val="0"/>
                                          </p:val>
                                        </p:tav>
                                        <p:tav tm="100000">
                                          <p:val>
                                            <p:strVal val="#ppt_w"/>
                                          </p:val>
                                        </p:tav>
                                      </p:tavLst>
                                    </p:anim>
                                    <p:anim calcmode="lin" valueType="num">
                                      <p:cBhvr>
                                        <p:cTn id="88" dur="500" fill="hold"/>
                                        <p:tgtEl>
                                          <p:spTgt spid="7"/>
                                        </p:tgtEl>
                                        <p:attrNameLst>
                                          <p:attrName>ppt_h</p:attrName>
                                        </p:attrNameLst>
                                      </p:cBhvr>
                                      <p:tavLst>
                                        <p:tav tm="0">
                                          <p:val>
                                            <p:fltVal val="0"/>
                                          </p:val>
                                        </p:tav>
                                        <p:tav tm="100000">
                                          <p:val>
                                            <p:strVal val="#ppt_h"/>
                                          </p:val>
                                        </p:tav>
                                      </p:tavLst>
                                    </p:anim>
                                    <p:animEffect transition="in" filter="fade">
                                      <p:cBhvr>
                                        <p:cTn id="89" dur="500"/>
                                        <p:tgtEl>
                                          <p:spTgt spid="7"/>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nodeType="clickEffect">
                                  <p:stCondLst>
                                    <p:cond delay="0"/>
                                  </p:stCondLst>
                                  <p:childTnLst>
                                    <p:set>
                                      <p:cBhvr>
                                        <p:cTn id="93" dur="1" fill="hold">
                                          <p:stCondLst>
                                            <p:cond delay="0"/>
                                          </p:stCondLst>
                                        </p:cTn>
                                        <p:tgtEl>
                                          <p:spTgt spid="28"/>
                                        </p:tgtEl>
                                        <p:attrNameLst>
                                          <p:attrName>style.visibility</p:attrName>
                                        </p:attrNameLst>
                                      </p:cBhvr>
                                      <p:to>
                                        <p:strVal val="visible"/>
                                      </p:to>
                                    </p:set>
                                    <p:animEffect transition="in" filter="fade">
                                      <p:cBhvr>
                                        <p:cTn id="94" dur="500"/>
                                        <p:tgtEl>
                                          <p:spTgt spid="28"/>
                                        </p:tgtEl>
                                      </p:cBhvr>
                                    </p:animEffect>
                                  </p:childTnLst>
                                </p:cTn>
                              </p:par>
                            </p:childTnLst>
                          </p:cTn>
                        </p:par>
                      </p:childTnLst>
                    </p:cTn>
                  </p:par>
                  <p:par>
                    <p:cTn id="95" fill="hold">
                      <p:stCondLst>
                        <p:cond delay="indefinite"/>
                      </p:stCondLst>
                      <p:childTnLst>
                        <p:par>
                          <p:cTn id="96" fill="hold">
                            <p:stCondLst>
                              <p:cond delay="0"/>
                            </p:stCondLst>
                            <p:childTnLst>
                              <p:par>
                                <p:cTn id="97" presetID="2" presetClass="exit" presetSubtype="4" fill="hold" nodeType="clickEffect">
                                  <p:stCondLst>
                                    <p:cond delay="0"/>
                                  </p:stCondLst>
                                  <p:childTnLst>
                                    <p:anim calcmode="lin" valueType="num">
                                      <p:cBhvr additive="base">
                                        <p:cTn id="98" dur="500"/>
                                        <p:tgtEl>
                                          <p:spTgt spid="28"/>
                                        </p:tgtEl>
                                        <p:attrNameLst>
                                          <p:attrName>ppt_x</p:attrName>
                                        </p:attrNameLst>
                                      </p:cBhvr>
                                      <p:tavLst>
                                        <p:tav tm="0">
                                          <p:val>
                                            <p:strVal val="ppt_x"/>
                                          </p:val>
                                        </p:tav>
                                        <p:tav tm="100000">
                                          <p:val>
                                            <p:strVal val="ppt_x"/>
                                          </p:val>
                                        </p:tav>
                                      </p:tavLst>
                                    </p:anim>
                                    <p:anim calcmode="lin" valueType="num">
                                      <p:cBhvr additive="base">
                                        <p:cTn id="99" dur="500"/>
                                        <p:tgtEl>
                                          <p:spTgt spid="28"/>
                                        </p:tgtEl>
                                        <p:attrNameLst>
                                          <p:attrName>ppt_y</p:attrName>
                                        </p:attrNameLst>
                                      </p:cBhvr>
                                      <p:tavLst>
                                        <p:tav tm="0">
                                          <p:val>
                                            <p:strVal val="ppt_y"/>
                                          </p:val>
                                        </p:tav>
                                        <p:tav tm="100000">
                                          <p:val>
                                            <p:strVal val="1+ppt_h/2"/>
                                          </p:val>
                                        </p:tav>
                                      </p:tavLst>
                                    </p:anim>
                                    <p:set>
                                      <p:cBhvr>
                                        <p:cTn id="100" dur="1" fill="hold">
                                          <p:stCondLst>
                                            <p:cond delay="499"/>
                                          </p:stCondLst>
                                        </p:cTn>
                                        <p:tgtEl>
                                          <p:spTgt spid="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ext Box 3"/>
          <p:cNvSpPr txBox="1">
            <a:spLocks noChangeArrowheads="1"/>
          </p:cNvSpPr>
          <p:nvPr/>
        </p:nvSpPr>
        <p:spPr bwMode="auto">
          <a:xfrm>
            <a:off x="1220788" y="60325"/>
            <a:ext cx="6203950" cy="99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0"/>
              </a:spcBef>
              <a:buFontTx/>
              <a:buNone/>
            </a:pPr>
            <a:r>
              <a:rPr lang="el-GR" altLang="en-US" sz="4400">
                <a:solidFill>
                  <a:schemeClr val="tx2"/>
                </a:solidFill>
              </a:rPr>
              <a:t>Τα μέρη ενός Η/Υ</a:t>
            </a:r>
            <a:endParaRPr lang="en-US" altLang="en-US" sz="4400">
              <a:solidFill>
                <a:schemeClr val="tx2"/>
              </a:solidFill>
            </a:endParaRPr>
          </a:p>
        </p:txBody>
      </p:sp>
      <p:sp>
        <p:nvSpPr>
          <p:cNvPr id="3077" name="Rectangle 5"/>
          <p:cNvSpPr>
            <a:spLocks noChangeArrowheads="1"/>
          </p:cNvSpPr>
          <p:nvPr/>
        </p:nvSpPr>
        <p:spPr bwMode="auto">
          <a:xfrm>
            <a:off x="827088" y="1809750"/>
            <a:ext cx="7273925" cy="325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defRPr sz="2400">
                <a:solidFill>
                  <a:schemeClr val="tx1"/>
                </a:solidFill>
                <a:latin typeface="Times New Roman" pitchFamily="18" charset="0"/>
              </a:defRPr>
            </a:lvl1pPr>
            <a:lvl2pPr marL="1379538" indent="-465138" algn="l">
              <a:defRPr sz="2400">
                <a:solidFill>
                  <a:schemeClr val="tx1"/>
                </a:solidFill>
                <a:latin typeface="Times New Roman" pitchFamily="18" charset="0"/>
              </a:defRPr>
            </a:lvl2pPr>
            <a:lvl3pPr marL="1552575" algn="l">
              <a:defRPr sz="2400">
                <a:solidFill>
                  <a:schemeClr val="tx1"/>
                </a:solidFill>
                <a:latin typeface="Times New Roman" pitchFamily="18" charset="0"/>
              </a:defRPr>
            </a:lvl3pPr>
            <a:lvl4pPr marL="1666875" algn="l">
              <a:defRPr sz="2400">
                <a:solidFill>
                  <a:schemeClr val="tx1"/>
                </a:solidFill>
                <a:latin typeface="Times New Roman" pitchFamily="18" charset="0"/>
              </a:defRPr>
            </a:lvl4pPr>
            <a:lvl5pPr algn="l">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pPr lvl="1">
              <a:spcBef>
                <a:spcPct val="50000"/>
              </a:spcBef>
              <a:spcAft>
                <a:spcPts val="300"/>
              </a:spcAft>
              <a:buFontTx/>
              <a:buChar char="•"/>
              <a:defRPr/>
            </a:pPr>
            <a:r>
              <a:rPr lang="el-GR" altLang="en-US" sz="3600" dirty="0" smtClean="0">
                <a:solidFill>
                  <a:schemeClr val="accent4">
                    <a:lumMod val="65000"/>
                    <a:lumOff val="35000"/>
                  </a:schemeClr>
                </a:solidFill>
                <a:latin typeface="Arial" charset="0"/>
              </a:rPr>
              <a:t>Το υλικό (</a:t>
            </a:r>
            <a:r>
              <a:rPr lang="en-US" altLang="en-US" sz="3600" dirty="0" smtClean="0">
                <a:solidFill>
                  <a:schemeClr val="accent4">
                    <a:lumMod val="65000"/>
                    <a:lumOff val="35000"/>
                  </a:schemeClr>
                </a:solidFill>
                <a:latin typeface="Arial" charset="0"/>
              </a:rPr>
              <a:t>Hardware</a:t>
            </a:r>
            <a:r>
              <a:rPr lang="el-GR" altLang="en-US" sz="3600" dirty="0" smtClean="0">
                <a:solidFill>
                  <a:schemeClr val="accent4">
                    <a:lumMod val="65000"/>
                    <a:lumOff val="35000"/>
                  </a:schemeClr>
                </a:solidFill>
                <a:latin typeface="Arial" charset="0"/>
              </a:rPr>
              <a:t>)</a:t>
            </a:r>
            <a:endParaRPr lang="en-US" altLang="en-US" sz="3600" dirty="0" smtClean="0">
              <a:solidFill>
                <a:schemeClr val="accent4">
                  <a:lumMod val="65000"/>
                  <a:lumOff val="35000"/>
                </a:schemeClr>
              </a:solidFill>
              <a:latin typeface="Arial" charset="0"/>
            </a:endParaRPr>
          </a:p>
          <a:p>
            <a:pPr lvl="1">
              <a:spcBef>
                <a:spcPct val="50000"/>
              </a:spcBef>
              <a:spcAft>
                <a:spcPts val="300"/>
              </a:spcAft>
              <a:buFontTx/>
              <a:buChar char="•"/>
              <a:defRPr/>
            </a:pPr>
            <a:r>
              <a:rPr lang="el-GR" altLang="en-US" sz="3600" dirty="0" smtClean="0">
                <a:solidFill>
                  <a:schemeClr val="accent4">
                    <a:lumMod val="65000"/>
                    <a:lumOff val="35000"/>
                  </a:schemeClr>
                </a:solidFill>
                <a:latin typeface="Arial" charset="0"/>
              </a:rPr>
              <a:t>Το λογισμικό (</a:t>
            </a:r>
            <a:r>
              <a:rPr lang="en-US" altLang="en-US" sz="3600" dirty="0" smtClean="0">
                <a:solidFill>
                  <a:schemeClr val="accent4">
                    <a:lumMod val="65000"/>
                    <a:lumOff val="35000"/>
                  </a:schemeClr>
                </a:solidFill>
                <a:latin typeface="Arial" charset="0"/>
              </a:rPr>
              <a:t>Software</a:t>
            </a:r>
            <a:r>
              <a:rPr lang="el-GR" altLang="en-US" sz="3600" dirty="0" smtClean="0">
                <a:solidFill>
                  <a:schemeClr val="accent4">
                    <a:lumMod val="65000"/>
                    <a:lumOff val="35000"/>
                  </a:schemeClr>
                </a:solidFill>
                <a:latin typeface="Arial" charset="0"/>
              </a:rPr>
              <a:t>)</a:t>
            </a:r>
            <a:endParaRPr lang="en-US" altLang="en-US" sz="3600" dirty="0" smtClean="0">
              <a:solidFill>
                <a:schemeClr val="accent4">
                  <a:lumMod val="65000"/>
                  <a:lumOff val="35000"/>
                </a:schemeClr>
              </a:solidFill>
              <a:latin typeface="Arial" charset="0"/>
            </a:endParaRPr>
          </a:p>
          <a:p>
            <a:pPr lvl="1">
              <a:spcBef>
                <a:spcPct val="50000"/>
              </a:spcBef>
              <a:spcAft>
                <a:spcPts val="300"/>
              </a:spcAft>
              <a:buFontTx/>
              <a:buChar char="•"/>
              <a:defRPr/>
            </a:pPr>
            <a:r>
              <a:rPr lang="el-GR" altLang="en-US" sz="3600" dirty="0" smtClean="0">
                <a:solidFill>
                  <a:schemeClr val="accent4">
                    <a:lumMod val="65000"/>
                    <a:lumOff val="35000"/>
                  </a:schemeClr>
                </a:solidFill>
                <a:latin typeface="Arial" charset="0"/>
              </a:rPr>
              <a:t>Τα δεδομένα (</a:t>
            </a:r>
            <a:r>
              <a:rPr lang="en-US" altLang="en-US" sz="3600" dirty="0" smtClean="0">
                <a:solidFill>
                  <a:schemeClr val="accent4">
                    <a:lumMod val="65000"/>
                    <a:lumOff val="35000"/>
                  </a:schemeClr>
                </a:solidFill>
                <a:latin typeface="Arial" charset="0"/>
              </a:rPr>
              <a:t>Data</a:t>
            </a:r>
            <a:r>
              <a:rPr lang="el-GR" altLang="en-US" sz="3600" dirty="0" smtClean="0">
                <a:solidFill>
                  <a:schemeClr val="accent4">
                    <a:lumMod val="65000"/>
                    <a:lumOff val="35000"/>
                  </a:schemeClr>
                </a:solidFill>
                <a:latin typeface="Arial" charset="0"/>
              </a:rPr>
              <a:t>)</a:t>
            </a:r>
            <a:endParaRPr lang="en-US" altLang="en-US" sz="3600" dirty="0" smtClean="0">
              <a:solidFill>
                <a:schemeClr val="accent4">
                  <a:lumMod val="65000"/>
                  <a:lumOff val="35000"/>
                </a:schemeClr>
              </a:solidFill>
              <a:latin typeface="Arial" charset="0"/>
            </a:endParaRPr>
          </a:p>
          <a:p>
            <a:pPr lvl="1">
              <a:spcBef>
                <a:spcPct val="50000"/>
              </a:spcBef>
              <a:spcAft>
                <a:spcPts val="300"/>
              </a:spcAft>
              <a:buFontTx/>
              <a:buChar char="•"/>
              <a:defRPr/>
            </a:pPr>
            <a:r>
              <a:rPr lang="el-GR" altLang="en-US" sz="3600" dirty="0" smtClean="0">
                <a:solidFill>
                  <a:schemeClr val="accent4">
                    <a:lumMod val="65000"/>
                    <a:lumOff val="35000"/>
                  </a:schemeClr>
                </a:solidFill>
                <a:latin typeface="Arial" charset="0"/>
              </a:rPr>
              <a:t>Οι χρήστες (</a:t>
            </a:r>
            <a:r>
              <a:rPr lang="en-US" altLang="en-US" sz="3600" dirty="0" smtClean="0">
                <a:solidFill>
                  <a:schemeClr val="accent4">
                    <a:lumMod val="65000"/>
                    <a:lumOff val="35000"/>
                  </a:schemeClr>
                </a:solidFill>
                <a:latin typeface="Arial" charset="0"/>
              </a:rPr>
              <a:t>Users</a:t>
            </a:r>
            <a:r>
              <a:rPr lang="el-GR" altLang="en-US" sz="3600" dirty="0" smtClean="0">
                <a:solidFill>
                  <a:schemeClr val="accent4">
                    <a:lumMod val="65000"/>
                    <a:lumOff val="35000"/>
                  </a:schemeClr>
                </a:solidFill>
                <a:latin typeface="Arial" charset="0"/>
              </a:rPr>
              <a:t>)</a:t>
            </a:r>
            <a:endParaRPr lang="en-US" altLang="en-US" sz="3600" dirty="0" smtClean="0">
              <a:solidFill>
                <a:schemeClr val="accent4">
                  <a:lumMod val="65000"/>
                  <a:lumOff val="35000"/>
                </a:schemeClr>
              </a:solidFill>
              <a:latin typeface="Arial"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Protasi_gia_session">
  <a:themeElements>
    <a:clrScheme name="Protasi_gia_sess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Protasi_gia_sessio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Protasi_gia_sess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rotasi_gia_sess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Protasi_gia_sess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Protasi_gia_sess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Protasi_gia_sess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Protasi_gia_sess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Protasi_gia_sess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C:\Protasi_gia_session.ppt</Template>
  <TotalTime>15962</TotalTime>
  <Words>3581</Words>
  <Application>Microsoft Office PowerPoint</Application>
  <PresentationFormat>On-screen Show (4:3)</PresentationFormat>
  <Paragraphs>686</Paragraphs>
  <Slides>65</Slides>
  <Notes>30</Notes>
  <HiddenSlides>0</HiddenSlides>
  <MMClips>0</MMClips>
  <ScaleCrop>false</ScaleCrop>
  <HeadingPairs>
    <vt:vector size="8" baseType="variant">
      <vt:variant>
        <vt:lpstr>Fonts Used</vt:lpstr>
      </vt:variant>
      <vt:variant>
        <vt:i4>11</vt:i4>
      </vt:variant>
      <vt:variant>
        <vt:lpstr>Theme</vt:lpstr>
      </vt:variant>
      <vt:variant>
        <vt:i4>1</vt:i4>
      </vt:variant>
      <vt:variant>
        <vt:lpstr>Embedded OLE Servers</vt:lpstr>
      </vt:variant>
      <vt:variant>
        <vt:i4>1</vt:i4>
      </vt:variant>
      <vt:variant>
        <vt:lpstr>Slide Titles</vt:lpstr>
      </vt:variant>
      <vt:variant>
        <vt:i4>65</vt:i4>
      </vt:variant>
    </vt:vector>
  </HeadingPairs>
  <TitlesOfParts>
    <vt:vector size="78" baseType="lpstr">
      <vt:lpstr>Arial</vt:lpstr>
      <vt:lpstr>Arial Narrow</vt:lpstr>
      <vt:lpstr>Calibri</vt:lpstr>
      <vt:lpstr>Courier</vt:lpstr>
      <vt:lpstr>Courier New</vt:lpstr>
      <vt:lpstr>Helvetica</vt:lpstr>
      <vt:lpstr>Symbol</vt:lpstr>
      <vt:lpstr>Tahoma</vt:lpstr>
      <vt:lpstr>Times New Roman</vt:lpstr>
      <vt:lpstr>Verdana</vt:lpstr>
      <vt:lpstr>Wingdings</vt:lpstr>
      <vt:lpstr>Protasi_gia_session</vt:lpstr>
      <vt:lpstr>Εξίσωση</vt:lpstr>
      <vt:lpstr>Πανεπιστήμιο Πάτρας Τμήμα Διοίκησης Επιχειρήσεων</vt:lpstr>
      <vt:lpstr>Οργάνωση και λειτουργία του Η/Υ</vt:lpstr>
      <vt:lpstr>PowerPoint Presentation</vt:lpstr>
      <vt:lpstr>PowerPoint Presentation</vt:lpstr>
      <vt:lpstr>PowerPoint Presentation</vt:lpstr>
      <vt:lpstr>Οργάνωση ενός  υπολογιστικού συστήματος</vt:lpstr>
      <vt:lpstr>Επίπεδα προγραμματισμού</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Τοπικότητα των αναφορών (locality of references)</vt:lpstr>
      <vt:lpstr>PowerPoint Presentation</vt:lpstr>
      <vt:lpstr>PowerPoint Presentation</vt:lpstr>
      <vt:lpstr>PowerPoint Presentation</vt:lpstr>
      <vt:lpstr>PowerPoint Presentation</vt:lpstr>
      <vt:lpstr>ΕΛΟΤ 928</vt:lpstr>
      <vt:lpstr>PowerPoint Presentation</vt:lpstr>
      <vt:lpstr>PowerPoint Presentation</vt:lpstr>
      <vt:lpstr>PowerPoint Presentation</vt:lpstr>
      <vt:lpstr>PowerPoint Presentation</vt:lpstr>
      <vt:lpstr>Αριθμητική Υπολογιστών</vt:lpstr>
      <vt:lpstr>Πεπερασμένη ακρίβεια</vt:lpstr>
      <vt:lpstr>Αριθμητικά Συστήματα</vt:lpstr>
      <vt:lpstr>Συστήματα</vt:lpstr>
      <vt:lpstr>PowerPoint Presentation</vt:lpstr>
      <vt:lpstr>Παραδείγματα</vt:lpstr>
      <vt:lpstr>PowerPoint Presentation</vt:lpstr>
      <vt:lpstr>Μετατροπές (ακέραιο μέρος)</vt:lpstr>
      <vt:lpstr>PowerPoint Presentation</vt:lpstr>
      <vt:lpstr>Βασική λογική σχεδίαση και άλγεβρα Boole</vt:lpstr>
      <vt:lpstr>Λογικός πολλαπλασιασμός (AND)</vt:lpstr>
      <vt:lpstr>Λογική πρόσθεση (OR)</vt:lpstr>
      <vt:lpstr>Λογική αντιστροφή (NOT)</vt:lpstr>
      <vt:lpstr> Η έξοδος ενός συνδυαστικού κυκλώματος εξαρτάται μόνο από τις εκάστοτε εισόδους.                             AND - OR Λογικό Κύκλωμα</vt:lpstr>
      <vt:lpstr>Σύνοψη: Λογικά κυκλώματα - Πύλες</vt:lpstr>
      <vt:lpstr>Πύλες: Άσκηση</vt:lpstr>
      <vt:lpstr>Πύλες: Άσκηση</vt:lpstr>
      <vt:lpstr>Διαγράμματα Ροής Προγράμματος</vt:lpstr>
      <vt:lpstr>Ποια η λειτουργία του;</vt:lpstr>
    </vt:vector>
  </TitlesOfParts>
  <Company>CTI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ΕΛΛΗΝΙΚΟ ΑΝΟΙΚΤΟ ΠΑΝΕΠΙΣΤΗΜΙΟ</dc:title>
  <dc:creator>ChrPie</dc:creator>
  <cp:lastModifiedBy>Nastou-Stamatiou</cp:lastModifiedBy>
  <cp:revision>631</cp:revision>
  <dcterms:created xsi:type="dcterms:W3CDTF">2003-03-25T15:48:58Z</dcterms:created>
  <dcterms:modified xsi:type="dcterms:W3CDTF">2023-10-04T19:56:26Z</dcterms:modified>
</cp:coreProperties>
</file>