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9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190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139A1-10C3-4CFD-B7F4-177E48BA500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33D0B-3424-4829-9C0E-D3A5A4A1C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68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11/3/2020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44624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Προτεινόμενα θέματα εργασιών</a:t>
            </a:r>
            <a:endParaRPr lang="en-US" sz="2800" dirty="0" smtClean="0"/>
          </a:p>
          <a:p>
            <a:pPr algn="ctr"/>
            <a:r>
              <a:rPr lang="el-GR" sz="2800" dirty="0" smtClean="0"/>
              <a:t>(ακαδημαϊκό έτος 20</a:t>
            </a:r>
            <a:r>
              <a:rPr lang="en-US" sz="2800" dirty="0" smtClean="0"/>
              <a:t>19</a:t>
            </a:r>
            <a:r>
              <a:rPr lang="el-GR" sz="2800" dirty="0" smtClean="0"/>
              <a:t> – 20</a:t>
            </a:r>
            <a:r>
              <a:rPr lang="en-US" sz="2800" dirty="0" smtClean="0"/>
              <a:t>20</a:t>
            </a:r>
            <a:r>
              <a:rPr lang="el-GR" sz="2800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6512" y="836712"/>
            <a:ext cx="91805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</a:pPr>
            <a:r>
              <a:rPr lang="el-GR" dirty="0"/>
              <a:t>Σ</a:t>
            </a:r>
            <a:r>
              <a:rPr lang="el-GR" dirty="0" smtClean="0"/>
              <a:t>υστήματα ηλεκτρονικού εμπορίου</a:t>
            </a:r>
            <a:r>
              <a:rPr lang="en-US" dirty="0" smtClean="0"/>
              <a:t> (e-Commerce)</a:t>
            </a:r>
            <a:endParaRPr lang="el-GR" dirty="0" smtClean="0"/>
          </a:p>
          <a:p>
            <a:pPr marL="342900" indent="-342900" algn="just">
              <a:buAutoNum type="arabicParenR"/>
            </a:pPr>
            <a:r>
              <a:rPr lang="el-GR" dirty="0" smtClean="0"/>
              <a:t>Συστήματα ηλεκτρονικής ψηφοφορίας</a:t>
            </a:r>
            <a:r>
              <a:rPr lang="en-US" dirty="0" smtClean="0"/>
              <a:t> (e-Voting)</a:t>
            </a:r>
            <a:endParaRPr lang="el-GR" dirty="0" smtClean="0"/>
          </a:p>
          <a:p>
            <a:pPr marL="342900" indent="-342900" algn="just">
              <a:buFontTx/>
              <a:buAutoNum type="arabicParenR"/>
            </a:pPr>
            <a:r>
              <a:rPr lang="el-GR" dirty="0" smtClean="0"/>
              <a:t>Συστήματα </a:t>
            </a:r>
            <a:r>
              <a:rPr lang="el-GR" dirty="0"/>
              <a:t>ηλεκτρονικής </a:t>
            </a:r>
            <a:r>
              <a:rPr lang="el-GR" dirty="0" smtClean="0"/>
              <a:t>υγείας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e-Health)</a:t>
            </a:r>
            <a:endParaRPr lang="el-GR" dirty="0"/>
          </a:p>
          <a:p>
            <a:pPr marL="342900" indent="-342900" algn="just">
              <a:buAutoNum type="arabicParenR"/>
            </a:pPr>
            <a:r>
              <a:rPr lang="el-GR" dirty="0" smtClean="0"/>
              <a:t>Συστήματα ηλεκτρονικής δικαιοσύνης</a:t>
            </a:r>
            <a:r>
              <a:rPr lang="en-US" dirty="0" smtClean="0"/>
              <a:t> (e-Justice)</a:t>
            </a:r>
            <a:endParaRPr lang="el-GR" dirty="0" smtClean="0"/>
          </a:p>
          <a:p>
            <a:pPr marL="342900" indent="-342900" algn="just">
              <a:buAutoNum type="arabicParenR"/>
            </a:pPr>
            <a:r>
              <a:rPr lang="el-GR" dirty="0" smtClean="0"/>
              <a:t>Συστήματα ηλεκτρονικών τραπεζικών συναλλαγών (</a:t>
            </a:r>
            <a:r>
              <a:rPr lang="en-US" dirty="0" smtClean="0"/>
              <a:t>e-Banking)</a:t>
            </a:r>
          </a:p>
          <a:p>
            <a:pPr marL="342900" indent="-342900" algn="just">
              <a:buFontTx/>
              <a:buAutoNum type="arabicParenR"/>
            </a:pPr>
            <a:r>
              <a:rPr lang="el-GR" dirty="0" smtClean="0"/>
              <a:t>Η σύγχρονη ψηφιακή οικονομία</a:t>
            </a:r>
          </a:p>
          <a:p>
            <a:pPr marL="342900" indent="-342900" algn="just">
              <a:buFontTx/>
              <a:buAutoNum type="arabicParenR"/>
            </a:pPr>
            <a:r>
              <a:rPr lang="el-GR" dirty="0" smtClean="0"/>
              <a:t>Ψηφιακό χρήμα (με εστίαση στο </a:t>
            </a:r>
            <a:r>
              <a:rPr lang="en-US" dirty="0" smtClean="0"/>
              <a:t>Bitcoin)</a:t>
            </a:r>
          </a:p>
          <a:p>
            <a:pPr marL="342900" indent="-342900" algn="just">
              <a:buFontTx/>
              <a:buAutoNum type="arabicParenR"/>
            </a:pPr>
            <a:r>
              <a:rPr lang="el-GR" dirty="0" smtClean="0"/>
              <a:t>Έξυπνες κάρτες και εφαρμογές τους στη διαχείριση Ηλεκτρονικής Ταυτότητας (</a:t>
            </a:r>
            <a:r>
              <a:rPr lang="en-US" dirty="0"/>
              <a:t>e</a:t>
            </a:r>
            <a:r>
              <a:rPr lang="el-GR" dirty="0"/>
              <a:t>-</a:t>
            </a:r>
            <a:r>
              <a:rPr lang="en-US" dirty="0" smtClean="0"/>
              <a:t>Identity</a:t>
            </a:r>
            <a:r>
              <a:rPr lang="el-GR" dirty="0" smtClean="0"/>
              <a:t>) για τον πολίτη </a:t>
            </a:r>
          </a:p>
          <a:p>
            <a:pPr marL="342900" indent="-342900" algn="just">
              <a:buAutoNum type="arabicParenR"/>
            </a:pPr>
            <a:r>
              <a:rPr lang="en-US" dirty="0" smtClean="0"/>
              <a:t>Attribute Based Credentials</a:t>
            </a:r>
            <a:r>
              <a:rPr lang="el-GR" dirty="0" smtClean="0"/>
              <a:t> (</a:t>
            </a:r>
            <a:r>
              <a:rPr lang="en-US" dirty="0" smtClean="0"/>
              <a:t>ABCs) </a:t>
            </a:r>
            <a:r>
              <a:rPr lang="el-GR" dirty="0" smtClean="0"/>
              <a:t>για ταυτοποίηση προσώπων</a:t>
            </a:r>
            <a:r>
              <a:rPr lang="en-US" dirty="0" smtClean="0"/>
              <a:t>: </a:t>
            </a:r>
            <a:r>
              <a:rPr lang="el-GR" dirty="0" smtClean="0"/>
              <a:t>χαρακτηριστικά και εφαρμογές τους</a:t>
            </a:r>
          </a:p>
          <a:p>
            <a:pPr marL="342900" indent="-342900" algn="just">
              <a:buAutoNum type="arabicParenR"/>
            </a:pPr>
            <a:r>
              <a:rPr lang="el-GR" dirty="0" smtClean="0"/>
              <a:t>Διερεύνηση ζητημάτων ασφάλειας πληροφοριακών συστημάτων (γενικές ιδιότητες)</a:t>
            </a:r>
          </a:p>
          <a:p>
            <a:pPr marL="342900" indent="-342900" algn="just">
              <a:buAutoNum type="arabicParenR"/>
            </a:pPr>
            <a:r>
              <a:rPr lang="el-GR" dirty="0" smtClean="0"/>
              <a:t>Υποδομές δημόσιου κλειδιού (</a:t>
            </a:r>
            <a:r>
              <a:rPr lang="en-US" dirty="0" smtClean="0"/>
              <a:t>Public Key Infrastructures – PKIs)</a:t>
            </a:r>
          </a:p>
          <a:p>
            <a:pPr marL="342900" indent="-342900" algn="just">
              <a:buAutoNum type="arabicParenR"/>
            </a:pPr>
            <a:r>
              <a:rPr lang="el-GR" dirty="0" smtClean="0"/>
              <a:t>Επιθέσεις σε πληροφοριακά συστήματα</a:t>
            </a:r>
          </a:p>
          <a:p>
            <a:pPr marL="342900" indent="-342900" algn="just">
              <a:buAutoNum type="arabicParenR"/>
            </a:pPr>
            <a:r>
              <a:rPr lang="el-GR" dirty="0" smtClean="0"/>
              <a:t>Συστήματα κρυπτογράφησης δημόσιου κλειδιού με μελέτη περίπτωσης τα συστήματα </a:t>
            </a:r>
            <a:r>
              <a:rPr lang="en-US" dirty="0" smtClean="0"/>
              <a:t>RSA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ElGamal</a:t>
            </a:r>
            <a:endParaRPr lang="el-GR" dirty="0" smtClean="0"/>
          </a:p>
          <a:p>
            <a:pPr marL="342900" indent="-342900" algn="just">
              <a:buAutoNum type="arabicParenR"/>
            </a:pPr>
            <a:r>
              <a:rPr lang="el-GR" dirty="0" smtClean="0"/>
              <a:t>Συστήματα κρυπτογράφησης διαμοιραζόμενου κλειδιού με μελέτη περίπτωσης τον </a:t>
            </a:r>
            <a:r>
              <a:rPr lang="en-US" dirty="0" smtClean="0"/>
              <a:t>AES</a:t>
            </a:r>
            <a:endParaRPr lang="el-GR" dirty="0" smtClean="0"/>
          </a:p>
          <a:p>
            <a:pPr marL="342900" indent="-342900" algn="just">
              <a:buAutoNum type="arabicParenR"/>
            </a:pPr>
            <a:r>
              <a:rPr lang="en-US" dirty="0" smtClean="0"/>
              <a:t>TPM (Trusted Platform Modules) </a:t>
            </a:r>
            <a:r>
              <a:rPr lang="el-GR" dirty="0" smtClean="0"/>
              <a:t>και ασφάλεια ενσωματωμένων (</a:t>
            </a:r>
            <a:r>
              <a:rPr lang="en-US" dirty="0" smtClean="0"/>
              <a:t>embedded) </a:t>
            </a:r>
            <a:r>
              <a:rPr lang="el-GR" dirty="0" smtClean="0"/>
              <a:t>συστημάτων</a:t>
            </a:r>
            <a:r>
              <a:rPr lang="en-US" dirty="0" smtClean="0"/>
              <a:t> </a:t>
            </a:r>
            <a:r>
              <a:rPr lang="el-GR" dirty="0" smtClean="0"/>
              <a:t>(τεχνικό θέμα)</a:t>
            </a:r>
          </a:p>
          <a:p>
            <a:pPr marL="342900" indent="-342900" algn="just">
              <a:buAutoNum type="arabicParenR"/>
            </a:pPr>
            <a:r>
              <a:rPr lang="el-GR" dirty="0" smtClean="0"/>
              <a:t>Οποιοδήποτε θέμα που θα προταθεί από τις ομάδες και άπτεται του περιεχομένου του μαθήματος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446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64096"/>
          </a:xfrm>
        </p:spPr>
        <p:txBody>
          <a:bodyPr>
            <a:normAutofit/>
          </a:bodyPr>
          <a:lstStyle/>
          <a:p>
            <a:r>
              <a:rPr lang="el-GR" sz="3600" dirty="0" smtClean="0"/>
              <a:t>Τρόπος εκπόνησης</a:t>
            </a:r>
            <a:endParaRPr lang="en-US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093296"/>
          </a:xfrm>
        </p:spPr>
        <p:txBody>
          <a:bodyPr>
            <a:noAutofit/>
          </a:bodyPr>
          <a:lstStyle/>
          <a:p>
            <a:r>
              <a:rPr lang="el-GR" sz="2200" dirty="0" smtClean="0"/>
              <a:t>Μπορείτε να σχηματίσετε ομάδες τριών, το πολύ, ατόμων</a:t>
            </a:r>
          </a:p>
          <a:p>
            <a:r>
              <a:rPr lang="el-GR" sz="2200" dirty="0" smtClean="0"/>
              <a:t>Σας παρακαλώ να δηλώσετε θέμα και ομάδες εργασίας</a:t>
            </a:r>
            <a:r>
              <a:rPr lang="en-US" sz="2200" dirty="0" smtClean="0"/>
              <a:t>, </a:t>
            </a:r>
            <a:r>
              <a:rPr lang="el-GR" sz="2200" dirty="0" smtClean="0"/>
              <a:t>μέχρι </a:t>
            </a:r>
            <a:r>
              <a:rPr lang="en-US" sz="2200" dirty="0" smtClean="0"/>
              <a:t>30</a:t>
            </a:r>
            <a:r>
              <a:rPr lang="el-GR" sz="2200" dirty="0" smtClean="0"/>
              <a:t>/3/20</a:t>
            </a:r>
            <a:r>
              <a:rPr lang="en-US" sz="2200" dirty="0" smtClean="0"/>
              <a:t>20</a:t>
            </a:r>
            <a:r>
              <a:rPr lang="el-GR" sz="2200" dirty="0" smtClean="0"/>
              <a:t>, </a:t>
            </a:r>
            <a:r>
              <a:rPr lang="el-GR" sz="2200" dirty="0" smtClean="0"/>
              <a:t>στο </a:t>
            </a:r>
            <a:r>
              <a:rPr lang="en-US" sz="2200" dirty="0" smtClean="0"/>
              <a:t>email </a:t>
            </a:r>
            <a:r>
              <a:rPr lang="el-GR" sz="2200" dirty="0" smtClean="0"/>
              <a:t>μου </a:t>
            </a:r>
            <a:r>
              <a:rPr lang="en-US" sz="2200" dirty="0" smtClean="0"/>
              <a:t>stamatiu@ceid.upatras.gr</a:t>
            </a:r>
            <a:endParaRPr lang="el-GR" sz="2200" dirty="0" smtClean="0"/>
          </a:p>
          <a:p>
            <a:r>
              <a:rPr lang="el-GR" sz="2200" dirty="0" smtClean="0"/>
              <a:t>Θα πρέπει να δημιουργήσετε </a:t>
            </a:r>
            <a:r>
              <a:rPr lang="el-GR" sz="2200" dirty="0" smtClean="0"/>
              <a:t>κείμενο </a:t>
            </a:r>
            <a:r>
              <a:rPr lang="el-GR" sz="2200" dirty="0" smtClean="0"/>
              <a:t>με αριθμό σελίδων περίπου </a:t>
            </a:r>
            <a:r>
              <a:rPr lang="en-US" sz="2200" dirty="0" smtClean="0"/>
              <a:t>Ax12</a:t>
            </a:r>
            <a:r>
              <a:rPr lang="el-GR" sz="2200" smtClean="0"/>
              <a:t> </a:t>
            </a:r>
            <a:r>
              <a:rPr lang="el-GR" sz="2200" smtClean="0"/>
              <a:t>(όπου Α </a:t>
            </a:r>
            <a:r>
              <a:rPr lang="el-GR" sz="2200" dirty="0" smtClean="0"/>
              <a:t>= αριθμός ατόμων) σελίδες (μαζί με σχήματα και βιβλιογραφία) – το κείμενο θα βαθμολογηθεί σύμφωνα με τρία βασικά κριτήρια: 1) κάλυψη των βασικών σημείων του θέματος, 2) κάλυψη της βασικής βιβλιογραφίας, 3) διατύπωση συμπερασμάτων και προτάσεων, και 4) εμφάνιση (π.χ. σωστή δομή, σχήματα, διαμόρφωση κειμένου κλπ.)</a:t>
            </a:r>
          </a:p>
          <a:p>
            <a:r>
              <a:rPr lang="el-GR" sz="2200" dirty="0" smtClean="0"/>
              <a:t>Η εργασία δεν είναι υποχρεωτική και προσμετράται στον τελικό βαθμό με ποσοστό 20% (αν δεν παραδοθεί, όμως, η βαθμολογία της εξέτασης </a:t>
            </a:r>
            <a:r>
              <a:rPr lang="el-GR" sz="2200" dirty="0" err="1" smtClean="0"/>
              <a:t>προσμετράται</a:t>
            </a:r>
            <a:r>
              <a:rPr lang="el-GR" sz="2200" dirty="0" smtClean="0"/>
              <a:t> κατά 80</a:t>
            </a:r>
            <a:r>
              <a:rPr lang="el-GR" sz="2200" dirty="0"/>
              <a:t>% – </a:t>
            </a:r>
            <a:r>
              <a:rPr lang="el-GR" sz="2200" dirty="0" smtClean="0"/>
              <a:t>δηλαδή ο μέγιστος βαθμός θα φτάνει το 8,0 και όχι το 10)</a:t>
            </a:r>
          </a:p>
          <a:p>
            <a:r>
              <a:rPr lang="el-GR" sz="2200" dirty="0" smtClean="0"/>
              <a:t>Ένα θέμα μπορεί να δηλωθεί και από </a:t>
            </a:r>
            <a:r>
              <a:rPr lang="el-GR" sz="2200" dirty="0" smtClean="0"/>
              <a:t>περισσότερες από μία </a:t>
            </a:r>
            <a:r>
              <a:rPr lang="el-GR" sz="2200" dirty="0" smtClean="0"/>
              <a:t>ομάδες</a:t>
            </a:r>
          </a:p>
          <a:p>
            <a:r>
              <a:rPr lang="el-GR" sz="2200" dirty="0" smtClean="0"/>
              <a:t>Καταληκτική ημερομηνία παράδοσης: </a:t>
            </a:r>
            <a:r>
              <a:rPr lang="el-GR" sz="2200" dirty="0" smtClean="0"/>
              <a:t>η ημερομηνία </a:t>
            </a:r>
            <a:r>
              <a:rPr lang="el-GR" sz="2200" dirty="0" smtClean="0"/>
              <a:t>εξέτασης του μαθήματος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995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329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Θέμα του Office</vt:lpstr>
      <vt:lpstr>PowerPoint Presentation</vt:lpstr>
      <vt:lpstr>Τρόπος εκπόνησης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Yannis</dc:creator>
  <cp:lastModifiedBy>Yannis Stamatiou</cp:lastModifiedBy>
  <cp:revision>40</cp:revision>
  <dcterms:created xsi:type="dcterms:W3CDTF">2012-11-01T13:01:16Z</dcterms:created>
  <dcterms:modified xsi:type="dcterms:W3CDTF">2020-03-11T08:38:15Z</dcterms:modified>
</cp:coreProperties>
</file>