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90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139A1-10C3-4CFD-B7F4-177E48BA500E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33D0B-3424-4829-9C0E-D3A5A4A1C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68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18/3/2026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4462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/>
              <a:t>Προτεινόμενα θέματα εργασιών</a:t>
            </a:r>
            <a:endParaRPr lang="en-US" sz="2800" dirty="0" smtClean="0"/>
          </a:p>
          <a:p>
            <a:pPr algn="ctr"/>
            <a:r>
              <a:rPr lang="el-GR" sz="2800" dirty="0" smtClean="0"/>
              <a:t>(ακαδημαϊκό έτος 20</a:t>
            </a:r>
            <a:r>
              <a:rPr lang="en-US" sz="2800" dirty="0" smtClean="0"/>
              <a:t>2</a:t>
            </a:r>
            <a:r>
              <a:rPr lang="el-GR" sz="2800" dirty="0" smtClean="0"/>
              <a:t>5 – 20</a:t>
            </a:r>
            <a:r>
              <a:rPr lang="en-US" sz="2800" dirty="0" smtClean="0"/>
              <a:t>2</a:t>
            </a:r>
            <a:r>
              <a:rPr lang="el-GR" sz="2800" dirty="0" smtClean="0"/>
              <a:t>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36512" y="1057954"/>
            <a:ext cx="918051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</a:pPr>
            <a:r>
              <a:rPr lang="el-GR" sz="1600" dirty="0"/>
              <a:t>Συστήματα ηλεκτρονικής ψηφοφορίας</a:t>
            </a:r>
            <a:r>
              <a:rPr lang="en-US" sz="1600" dirty="0"/>
              <a:t> (e-Voting)</a:t>
            </a:r>
            <a:endParaRPr lang="el-GR" sz="1600" dirty="0"/>
          </a:p>
          <a:p>
            <a:pPr marL="342900" indent="-342900" algn="just">
              <a:buFontTx/>
              <a:buAutoNum type="arabicParenR"/>
            </a:pPr>
            <a:r>
              <a:rPr lang="el-GR" sz="1600" dirty="0"/>
              <a:t>Συστήματα ηλεκτρονικής υγείας</a:t>
            </a:r>
            <a:r>
              <a:rPr lang="en-US" sz="1600" dirty="0"/>
              <a:t> (e-Health)</a:t>
            </a:r>
            <a:r>
              <a:rPr lang="el-GR" sz="1600" dirty="0"/>
              <a:t> – </a:t>
            </a:r>
            <a:r>
              <a:rPr lang="el-GR" sz="1600" dirty="0" err="1"/>
              <a:t>Τηλεϊατρικές</a:t>
            </a:r>
            <a:r>
              <a:rPr lang="el-GR" sz="1600" dirty="0"/>
              <a:t> υπηρεσίες, Ηλεκτρονικές Υπηρεσίες Υγείας, Ηλεκτρονικός Φάκελος Υγείας Πολίτη και Φάκελος Ασθενούς κ.λπ.</a:t>
            </a:r>
          </a:p>
          <a:p>
            <a:pPr marL="342900" indent="-342900" algn="just">
              <a:buAutoNum type="arabicParenR"/>
            </a:pPr>
            <a:r>
              <a:rPr lang="el-GR" sz="1600" dirty="0"/>
              <a:t>Συστήματα ηλεκτρονικής δικαιοσύνης</a:t>
            </a:r>
            <a:r>
              <a:rPr lang="en-US" sz="1600" dirty="0"/>
              <a:t> (e-Justice)</a:t>
            </a:r>
            <a:endParaRPr lang="el-GR" sz="1600" dirty="0"/>
          </a:p>
          <a:p>
            <a:pPr marL="342900" indent="-342900" algn="just">
              <a:buAutoNum type="arabicParenR"/>
            </a:pPr>
            <a:r>
              <a:rPr lang="el-GR" sz="1600" dirty="0"/>
              <a:t>Συστήματα ηλεκτρονικών τραπεζικών συναλλαγών (</a:t>
            </a:r>
            <a:r>
              <a:rPr lang="en-US" sz="1600" dirty="0"/>
              <a:t>e-Banking)</a:t>
            </a:r>
            <a:endParaRPr lang="el-GR" sz="1600" dirty="0"/>
          </a:p>
          <a:p>
            <a:pPr marL="342900" indent="-342900" algn="just">
              <a:buAutoNum type="arabicParenR"/>
            </a:pPr>
            <a:r>
              <a:rPr lang="el-GR" sz="1600" dirty="0"/>
              <a:t>Προστασία της </a:t>
            </a:r>
            <a:r>
              <a:rPr lang="el-GR" sz="1600" dirty="0" err="1"/>
              <a:t>ιδιωτικότητας</a:t>
            </a:r>
            <a:r>
              <a:rPr lang="el-GR" sz="1600" dirty="0"/>
              <a:t> στις συναλλαγές Ηλεκτρονικής Διακυβέρνησης: κίνδυνοι και άμυνες</a:t>
            </a:r>
            <a:endParaRPr lang="en-US" sz="1600" dirty="0"/>
          </a:p>
          <a:p>
            <a:pPr marL="342900" indent="-342900" algn="just">
              <a:buFontTx/>
              <a:buAutoNum type="arabicParenR"/>
            </a:pPr>
            <a:r>
              <a:rPr lang="el-GR" sz="1600" dirty="0"/>
              <a:t>Η σύγχρονη ψηφιακή οικονομία (</a:t>
            </a:r>
            <a:r>
              <a:rPr lang="en-US" sz="1600" dirty="0" err="1"/>
              <a:t>FinTech</a:t>
            </a:r>
            <a:r>
              <a:rPr lang="en-US" sz="1600" dirty="0"/>
              <a:t>) </a:t>
            </a:r>
            <a:r>
              <a:rPr lang="el-GR" sz="1600" dirty="0"/>
              <a:t>και πώς επηρεάζει το </a:t>
            </a:r>
            <a:r>
              <a:rPr lang="en-US" sz="1600" dirty="0" err="1"/>
              <a:t>eGovernment</a:t>
            </a:r>
            <a:endParaRPr lang="el-GR" sz="1600" dirty="0"/>
          </a:p>
          <a:p>
            <a:pPr marL="342900" indent="-342900" algn="just">
              <a:buFontTx/>
              <a:buAutoNum type="arabicParenR"/>
            </a:pPr>
            <a:r>
              <a:rPr lang="el-GR" sz="1600" dirty="0" err="1"/>
              <a:t>Κρυπτονομίσματα</a:t>
            </a:r>
            <a:r>
              <a:rPr lang="el-GR" sz="1600" dirty="0"/>
              <a:t> και </a:t>
            </a:r>
            <a:r>
              <a:rPr lang="en-US" sz="1600" dirty="0" err="1"/>
              <a:t>eGovernment</a:t>
            </a:r>
            <a:r>
              <a:rPr lang="en-US" sz="1600" dirty="0"/>
              <a:t> </a:t>
            </a:r>
            <a:r>
              <a:rPr lang="el-GR" sz="1600" dirty="0"/>
              <a:t>(πιθανή έμφαση στο </a:t>
            </a:r>
            <a:r>
              <a:rPr lang="en-US" sz="1600" dirty="0"/>
              <a:t>Bitcoin</a:t>
            </a:r>
            <a:r>
              <a:rPr lang="el-GR" sz="1600" dirty="0"/>
              <a:t> ή το </a:t>
            </a:r>
            <a:r>
              <a:rPr lang="en-US" sz="1600" dirty="0" err="1"/>
              <a:t>Ethereum</a:t>
            </a:r>
            <a:r>
              <a:rPr lang="en-US" sz="1600" dirty="0"/>
              <a:t>)</a:t>
            </a:r>
          </a:p>
          <a:p>
            <a:pPr marL="342900" indent="-342900" algn="just">
              <a:buFontTx/>
              <a:buAutoNum type="arabicParenR"/>
            </a:pPr>
            <a:r>
              <a:rPr lang="el-GR" sz="1600" dirty="0"/>
              <a:t>Έξυπνες κάρτες και έξυπνες κινητές συσκευές: εφαρμογές τους στη διαχείριση Ηλεκτρονικής Ταυτότητας (</a:t>
            </a:r>
            <a:r>
              <a:rPr lang="en-US" sz="1600" dirty="0"/>
              <a:t>e</a:t>
            </a:r>
            <a:r>
              <a:rPr lang="el-GR" sz="1600" dirty="0"/>
              <a:t>-</a:t>
            </a:r>
            <a:r>
              <a:rPr lang="en-US" sz="1600" dirty="0"/>
              <a:t>Identity</a:t>
            </a:r>
            <a:r>
              <a:rPr lang="el-GR" sz="1600" dirty="0"/>
              <a:t>) του πολίτη</a:t>
            </a:r>
          </a:p>
          <a:p>
            <a:pPr marL="342900" indent="-342900" algn="just">
              <a:buAutoNum type="arabicParenR"/>
            </a:pPr>
            <a:r>
              <a:rPr lang="en-US" sz="1600" dirty="0"/>
              <a:t>Attribute Based Credentials</a:t>
            </a:r>
            <a:r>
              <a:rPr lang="el-GR" sz="1600" dirty="0"/>
              <a:t> (</a:t>
            </a:r>
            <a:r>
              <a:rPr lang="en-US" sz="1600" dirty="0"/>
              <a:t>ABCs) </a:t>
            </a:r>
            <a:r>
              <a:rPr lang="el-GR" sz="1600" dirty="0"/>
              <a:t>για ταυτοποίηση προσώπων με σεβασμό στην </a:t>
            </a:r>
            <a:r>
              <a:rPr lang="el-GR" sz="1600" dirty="0" err="1"/>
              <a:t>ιδιωτικότητα</a:t>
            </a:r>
            <a:r>
              <a:rPr lang="en-US" sz="1600" dirty="0"/>
              <a:t>: </a:t>
            </a:r>
            <a:r>
              <a:rPr lang="el-GR" sz="1600" dirty="0"/>
              <a:t>χαρακτηριστικά και εφαρμογές τους</a:t>
            </a:r>
          </a:p>
          <a:p>
            <a:pPr marL="342900" indent="-342900" algn="just">
              <a:buAutoNum type="arabicParenR"/>
            </a:pPr>
            <a:r>
              <a:rPr lang="el-GR" sz="1600" dirty="0"/>
              <a:t>Διερεύνηση ζητημάτων ασφάλειας πληροφοριακών συστημάτων (γενικές ιδιότητες)</a:t>
            </a:r>
          </a:p>
          <a:p>
            <a:pPr marL="342900" indent="-342900" algn="just">
              <a:buAutoNum type="arabicParenR"/>
            </a:pPr>
            <a:r>
              <a:rPr lang="el-GR" sz="1600" dirty="0"/>
              <a:t>Υποδομές δημόσιου κλειδιού (</a:t>
            </a:r>
            <a:r>
              <a:rPr lang="en-US" sz="1600" dirty="0"/>
              <a:t>Public Key Infrastructures – PKIs)</a:t>
            </a:r>
            <a:r>
              <a:rPr lang="el-GR" sz="1600" dirty="0"/>
              <a:t> και υποστήριξη ηλεκτρονικών υπογραφών στη διακίνηση ηλεκτρονικών εγγράφων</a:t>
            </a:r>
            <a:endParaRPr lang="en-US" sz="1600" dirty="0"/>
          </a:p>
          <a:p>
            <a:pPr marL="342900" indent="-342900" algn="just">
              <a:buFontTx/>
              <a:buAutoNum type="arabicParenR"/>
            </a:pPr>
            <a:r>
              <a:rPr lang="el-GR" sz="1600" dirty="0"/>
              <a:t>Επιθέσεις σε πληροφοριακά συστήματα – θέματα υποκλοπής προσωπικών και απόρρητων δεδομένων από συστήματα Ηλεκτρονικής διακυβέρνησης (τεχνικό θέμα)</a:t>
            </a:r>
          </a:p>
          <a:p>
            <a:pPr marL="342900" indent="-342900" algn="just">
              <a:buFontTx/>
              <a:buAutoNum type="arabicParenR"/>
            </a:pPr>
            <a:r>
              <a:rPr lang="el-GR" sz="1600" dirty="0"/>
              <a:t>Συστήματα κρυπτογράφησης δημόσιου κλειδιού με μελέτη περίπτωσης τα συστήματα </a:t>
            </a:r>
            <a:r>
              <a:rPr lang="en-US" sz="1600" dirty="0"/>
              <a:t>RSA </a:t>
            </a:r>
            <a:r>
              <a:rPr lang="el-GR" sz="1600" dirty="0"/>
              <a:t>και</a:t>
            </a:r>
            <a:r>
              <a:rPr lang="en-US" sz="1600" dirty="0"/>
              <a:t> </a:t>
            </a:r>
            <a:r>
              <a:rPr lang="en-US" sz="1600" dirty="0" err="1"/>
              <a:t>ElGamal</a:t>
            </a:r>
            <a:r>
              <a:rPr lang="el-GR" sz="1600" dirty="0"/>
              <a:t> (τεχνικό θέμα)</a:t>
            </a:r>
          </a:p>
          <a:p>
            <a:pPr marL="342900" indent="-342900" algn="just">
              <a:buAutoNum type="arabicParenR"/>
            </a:pPr>
            <a:r>
              <a:rPr lang="el-GR" sz="1600" dirty="0"/>
              <a:t>Συστήματα κρυπτογράφησης διαμοιραζόμενου κλειδιού με μελέτη περίπτωσης τον </a:t>
            </a:r>
            <a:r>
              <a:rPr lang="en-US" sz="1600" dirty="0"/>
              <a:t>AES</a:t>
            </a:r>
            <a:endParaRPr lang="el-GR" sz="1600" dirty="0"/>
          </a:p>
          <a:p>
            <a:pPr marL="342900" indent="-342900" algn="just">
              <a:buAutoNum type="arabicParenR"/>
            </a:pPr>
            <a:r>
              <a:rPr lang="en-US" sz="1600" dirty="0"/>
              <a:t>TPM (Trusted Platform Modules) </a:t>
            </a:r>
            <a:r>
              <a:rPr lang="el-GR" sz="1600" dirty="0"/>
              <a:t>και ασφάλεια ενσωματωμένων (</a:t>
            </a:r>
            <a:r>
              <a:rPr lang="en-US" sz="1600" dirty="0"/>
              <a:t>embedded) </a:t>
            </a:r>
            <a:r>
              <a:rPr lang="el-GR" sz="1600" dirty="0"/>
              <a:t>συστημάτων</a:t>
            </a:r>
            <a:r>
              <a:rPr lang="en-US" sz="1600" dirty="0"/>
              <a:t> </a:t>
            </a:r>
            <a:r>
              <a:rPr lang="el-GR" sz="1600" dirty="0"/>
              <a:t>(τεχνικό θέμα)</a:t>
            </a:r>
          </a:p>
          <a:p>
            <a:pPr marL="342900" indent="-342900" algn="just">
              <a:buAutoNum type="arabicParenR"/>
            </a:pPr>
            <a:r>
              <a:rPr lang="el-GR" sz="1600" dirty="0"/>
              <a:t>Οποιοδήποτε θέμα που θα προτείνετε και άπτεται του περιεχομένου του μαθήματος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0446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228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Yannis</dc:creator>
  <cp:lastModifiedBy>Stamatiou Yannis</cp:lastModifiedBy>
  <cp:revision>45</cp:revision>
  <dcterms:created xsi:type="dcterms:W3CDTF">2012-11-01T13:01:16Z</dcterms:created>
  <dcterms:modified xsi:type="dcterms:W3CDTF">2026-03-18T09:46:14Z</dcterms:modified>
</cp:coreProperties>
</file>