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 id="2147483880" r:id="rId2"/>
  </p:sldMasterIdLst>
  <p:notesMasterIdLst>
    <p:notesMasterId r:id="rId49"/>
  </p:notesMasterIdLst>
  <p:handoutMasterIdLst>
    <p:handoutMasterId r:id="rId50"/>
  </p:handoutMasterIdLst>
  <p:sldIdLst>
    <p:sldId id="409" r:id="rId3"/>
    <p:sldId id="434" r:id="rId4"/>
    <p:sldId id="378" r:id="rId5"/>
    <p:sldId id="364" r:id="rId6"/>
    <p:sldId id="365" r:id="rId7"/>
    <p:sldId id="381" r:id="rId8"/>
    <p:sldId id="367" r:id="rId9"/>
    <p:sldId id="369" r:id="rId10"/>
    <p:sldId id="371" r:id="rId11"/>
    <p:sldId id="427" r:id="rId12"/>
    <p:sldId id="362" r:id="rId13"/>
    <p:sldId id="373" r:id="rId14"/>
    <p:sldId id="428" r:id="rId15"/>
    <p:sldId id="370" r:id="rId16"/>
    <p:sldId id="410" r:id="rId17"/>
    <p:sldId id="372" r:id="rId18"/>
    <p:sldId id="382" r:id="rId19"/>
    <p:sldId id="374" r:id="rId20"/>
    <p:sldId id="411" r:id="rId21"/>
    <p:sldId id="412" r:id="rId22"/>
    <p:sldId id="413" r:id="rId23"/>
    <p:sldId id="414" r:id="rId24"/>
    <p:sldId id="415" r:id="rId25"/>
    <p:sldId id="417" r:id="rId26"/>
    <p:sldId id="418" r:id="rId27"/>
    <p:sldId id="424" r:id="rId28"/>
    <p:sldId id="419" r:id="rId29"/>
    <p:sldId id="420" r:id="rId30"/>
    <p:sldId id="421" r:id="rId31"/>
    <p:sldId id="422" r:id="rId32"/>
    <p:sldId id="388" r:id="rId33"/>
    <p:sldId id="429" r:id="rId34"/>
    <p:sldId id="392" r:id="rId35"/>
    <p:sldId id="393" r:id="rId36"/>
    <p:sldId id="394" r:id="rId37"/>
    <p:sldId id="395" r:id="rId38"/>
    <p:sldId id="396" r:id="rId39"/>
    <p:sldId id="431" r:id="rId40"/>
    <p:sldId id="432" r:id="rId41"/>
    <p:sldId id="433" r:id="rId42"/>
    <p:sldId id="402" r:id="rId43"/>
    <p:sldId id="375" r:id="rId44"/>
    <p:sldId id="376" r:id="rId45"/>
    <p:sldId id="425" r:id="rId46"/>
    <p:sldId id="379" r:id="rId47"/>
    <p:sldId id="426" r:id="rId48"/>
  </p:sldIdLst>
  <p:sldSz cx="9144000" cy="6858000" type="screen4x3"/>
  <p:notesSz cx="6743700" cy="9906000"/>
  <p:defaultTextStyle>
    <a:defPPr>
      <a:defRPr lang="nl-NL"/>
    </a:defPPr>
    <a:lvl1pPr algn="l" rtl="0" eaLnBrk="0" fontAlgn="base" hangingPunct="0">
      <a:spcBef>
        <a:spcPct val="0"/>
      </a:spcBef>
      <a:spcAft>
        <a:spcPct val="0"/>
      </a:spcAft>
      <a:defRPr sz="2400" kern="1200">
        <a:solidFill>
          <a:srgbClr val="FF9900"/>
        </a:solidFill>
        <a:latin typeface="Times New Roman" pitchFamily="18" charset="0"/>
        <a:ea typeface="+mn-ea"/>
        <a:cs typeface="+mn-cs"/>
      </a:defRPr>
    </a:lvl1pPr>
    <a:lvl2pPr marL="457200" algn="l" rtl="0" eaLnBrk="0" fontAlgn="base" hangingPunct="0">
      <a:spcBef>
        <a:spcPct val="0"/>
      </a:spcBef>
      <a:spcAft>
        <a:spcPct val="0"/>
      </a:spcAft>
      <a:defRPr sz="2400" kern="1200">
        <a:solidFill>
          <a:srgbClr val="FF9900"/>
        </a:solidFill>
        <a:latin typeface="Times New Roman" pitchFamily="18" charset="0"/>
        <a:ea typeface="+mn-ea"/>
        <a:cs typeface="+mn-cs"/>
      </a:defRPr>
    </a:lvl2pPr>
    <a:lvl3pPr marL="914400" algn="l" rtl="0" eaLnBrk="0" fontAlgn="base" hangingPunct="0">
      <a:spcBef>
        <a:spcPct val="0"/>
      </a:spcBef>
      <a:spcAft>
        <a:spcPct val="0"/>
      </a:spcAft>
      <a:defRPr sz="2400" kern="1200">
        <a:solidFill>
          <a:srgbClr val="FF9900"/>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rgbClr val="FF9900"/>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rgbClr val="FF9900"/>
        </a:solidFill>
        <a:latin typeface="Times New Roman" pitchFamily="18" charset="0"/>
        <a:ea typeface="+mn-ea"/>
        <a:cs typeface="+mn-cs"/>
      </a:defRPr>
    </a:lvl5pPr>
    <a:lvl6pPr marL="2286000" algn="l" defTabSz="914400" rtl="0" eaLnBrk="1" latinLnBrk="0" hangingPunct="1">
      <a:defRPr sz="2400" kern="1200">
        <a:solidFill>
          <a:srgbClr val="FF9900"/>
        </a:solidFill>
        <a:latin typeface="Times New Roman" pitchFamily="18" charset="0"/>
        <a:ea typeface="+mn-ea"/>
        <a:cs typeface="+mn-cs"/>
      </a:defRPr>
    </a:lvl6pPr>
    <a:lvl7pPr marL="2743200" algn="l" defTabSz="914400" rtl="0" eaLnBrk="1" latinLnBrk="0" hangingPunct="1">
      <a:defRPr sz="2400" kern="1200">
        <a:solidFill>
          <a:srgbClr val="FF9900"/>
        </a:solidFill>
        <a:latin typeface="Times New Roman" pitchFamily="18" charset="0"/>
        <a:ea typeface="+mn-ea"/>
        <a:cs typeface="+mn-cs"/>
      </a:defRPr>
    </a:lvl7pPr>
    <a:lvl8pPr marL="3200400" algn="l" defTabSz="914400" rtl="0" eaLnBrk="1" latinLnBrk="0" hangingPunct="1">
      <a:defRPr sz="2400" kern="1200">
        <a:solidFill>
          <a:srgbClr val="FF9900"/>
        </a:solidFill>
        <a:latin typeface="Times New Roman" pitchFamily="18" charset="0"/>
        <a:ea typeface="+mn-ea"/>
        <a:cs typeface="+mn-cs"/>
      </a:defRPr>
    </a:lvl8pPr>
    <a:lvl9pPr marL="3657600" algn="l" defTabSz="914400" rtl="0" eaLnBrk="1" latinLnBrk="0" hangingPunct="1">
      <a:defRPr sz="2400" kern="1200">
        <a:solidFill>
          <a:srgbClr val="FF99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8D8D"/>
    <a:srgbClr val="FFD5D5"/>
    <a:srgbClr val="FFA7A7"/>
    <a:srgbClr val="FF3939"/>
    <a:srgbClr val="FFFF00"/>
    <a:srgbClr val="FAB60C"/>
    <a:srgbClr val="FF99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2787"/>
    <p:restoredTop sz="94444" autoAdjust="0"/>
  </p:normalViewPr>
  <p:slideViewPr>
    <p:cSldViewPr>
      <p:cViewPr varScale="1">
        <p:scale>
          <a:sx n="69" d="100"/>
          <a:sy n="69" d="100"/>
        </p:scale>
        <p:origin x="-11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50" y="414"/>
      </p:cViewPr>
      <p:guideLst>
        <p:guide orient="horz" pos="3120"/>
        <p:guide pos="212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1026"/>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7" name="Rectangle 1027"/>
          <p:cNvSpPr>
            <a:spLocks noGrp="1" noChangeArrowheads="1"/>
          </p:cNvSpPr>
          <p:nvPr>
            <p:ph type="dt" sz="quarter"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118788" name="Rectangle 1028"/>
          <p:cNvSpPr>
            <a:spLocks noGrp="1" noChangeArrowheads="1"/>
          </p:cNvSpPr>
          <p:nvPr>
            <p:ph type="ftr" sz="quarter" idx="2"/>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9" name="Rectangle 1029"/>
          <p:cNvSpPr>
            <a:spLocks noGrp="1" noChangeArrowheads="1"/>
          </p:cNvSpPr>
          <p:nvPr>
            <p:ph type="sldNum" sz="quarter" idx="3"/>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8CCD8D1D-F65F-4924-AAE5-7E35EA2E6275}" type="slidenum">
              <a:rPr lang="nl-NL" altLang="el-GR"/>
              <a:pPr/>
              <a:t>‹#›</a:t>
            </a:fld>
            <a:endParaRPr lang="nl-NL"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5" name="Rectangle 3"/>
          <p:cNvSpPr>
            <a:spLocks noGrp="1" noChangeArrowheads="1"/>
          </p:cNvSpPr>
          <p:nvPr>
            <p:ph type="dt"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3076" name="Rectangle 4"/>
          <p:cNvSpPr>
            <a:spLocks noChangeArrowheads="1" noTextEdit="1"/>
          </p:cNvSpPr>
          <p:nvPr>
            <p:ph type="sldImg" idx="2"/>
          </p:nvPr>
        </p:nvSpPr>
        <p:spPr bwMode="auto">
          <a:xfrm>
            <a:off x="895350" y="742950"/>
            <a:ext cx="4953000" cy="37147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98525" y="4705350"/>
            <a:ext cx="4946650" cy="4457700"/>
          </a:xfrm>
          <a:prstGeom prst="rect">
            <a:avLst/>
          </a:prstGeom>
          <a:noFill/>
          <a:ln>
            <a:noFill/>
          </a:ln>
          <a:effectLst/>
          <a:extLst/>
        </p:spPr>
        <p:txBody>
          <a:bodyPr vert="horz" wrap="square" lIns="91029" tIns="45514" rIns="91029" bIns="45514" numCol="1" anchor="t" anchorCtr="0" compatLnSpc="1">
            <a:prstTxWarp prst="textNoShape">
              <a:avLst/>
            </a:prstTxWarp>
          </a:bodyPr>
          <a:lstStyle/>
          <a:p>
            <a:pPr lvl="0"/>
            <a:r>
              <a:rPr lang="nl-NL" altLang="el-GR" noProof="0" smtClean="0"/>
              <a:t>Klik om de opmaakprofielen van de modeltekst te bewerken</a:t>
            </a:r>
          </a:p>
          <a:p>
            <a:pPr lvl="1"/>
            <a:r>
              <a:rPr lang="nl-NL" altLang="el-GR" noProof="0" smtClean="0"/>
              <a:t>Tweede niveau</a:t>
            </a:r>
          </a:p>
          <a:p>
            <a:pPr lvl="2"/>
            <a:r>
              <a:rPr lang="nl-NL" altLang="el-GR" noProof="0" smtClean="0"/>
              <a:t>Derde niveau</a:t>
            </a:r>
          </a:p>
          <a:p>
            <a:pPr lvl="3"/>
            <a:r>
              <a:rPr lang="nl-NL" altLang="el-GR" noProof="0" smtClean="0"/>
              <a:t>Vierde niveau</a:t>
            </a:r>
          </a:p>
          <a:p>
            <a:pPr lvl="4"/>
            <a:r>
              <a:rPr lang="nl-NL" altLang="el-GR" noProof="0" smtClean="0"/>
              <a:t>Vijfde niveau</a:t>
            </a:r>
          </a:p>
        </p:txBody>
      </p:sp>
      <p:sp>
        <p:nvSpPr>
          <p:cNvPr id="8198" name="Rectangle 6"/>
          <p:cNvSpPr>
            <a:spLocks noGrp="1" noChangeArrowheads="1"/>
          </p:cNvSpPr>
          <p:nvPr>
            <p:ph type="ftr" sz="quarter" idx="4"/>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9" name="Rectangle 7"/>
          <p:cNvSpPr>
            <a:spLocks noGrp="1" noChangeArrowheads="1"/>
          </p:cNvSpPr>
          <p:nvPr>
            <p:ph type="sldNum" sz="quarter" idx="5"/>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32D2B150-7344-49F1-A358-59B4793C4C8D}" type="slidenum">
              <a:rPr lang="nl-NL" altLang="el-GR"/>
              <a:pPr/>
              <a:t>‹#›</a:t>
            </a:fld>
            <a:endParaRPr lang="nl-NL"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C148D61C-A8B5-4B66-AE66-DB48056E75C4}" type="slidenum">
              <a:rPr lang="nl-NL" altLang="el-GR"/>
              <a:pPr/>
              <a:t>‹#›</a:t>
            </a:fld>
            <a:endParaRPr lang="nl-NL"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D0559ABA-95B8-4D7A-9522-7129E55C42E7}" type="slidenum">
              <a:rPr lang="nl-NL" altLang="el-GR"/>
              <a:pPr/>
              <a:t>‹#›</a:t>
            </a:fld>
            <a:endParaRPr lang="nl-NL"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71FE9DF2-1240-444E-AEFD-9BB6C3602081}" type="slidenum">
              <a:rPr lang="nl-NL" altLang="el-GR"/>
              <a:pPr/>
              <a:t>‹#›</a:t>
            </a:fld>
            <a:endParaRPr lang="nl-NL"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E74D7EBA-C601-4E7E-B3A2-AAEE28AA3C70}" type="slidenum">
              <a:rPr lang="nl-NL" altLang="el-GR"/>
              <a:pPr/>
              <a:t>‹#›</a:t>
            </a:fld>
            <a:endParaRPr lang="nl-NL"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CBC75B2A-110D-42A0-B414-19BE4A49EBFF}" type="slidenum">
              <a:rPr lang="nl-NL" altLang="el-GR"/>
              <a:pPr/>
              <a:t>‹#›</a:t>
            </a:fld>
            <a:endParaRPr lang="nl-NL" alt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E48F1353-0091-4B86-9645-0D4E1BAFF7CF}" type="slidenum">
              <a:rPr lang="nl-NL" altLang="el-GR"/>
              <a:pPr/>
              <a:t>‹#›</a:t>
            </a:fld>
            <a:endParaRPr lang="nl-NL" alt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71577635-35A2-496E-95FB-813716BCA792}" type="slidenum">
              <a:rPr lang="nl-NL" altLang="el-GR"/>
              <a:pPr/>
              <a:t>‹#›</a:t>
            </a:fld>
            <a:endParaRPr lang="nl-NL" alt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nl-NL" altLang="el-GR"/>
          </a:p>
        </p:txBody>
      </p:sp>
      <p:sp>
        <p:nvSpPr>
          <p:cNvPr id="8" name="4 - Θέση υποσέλιδου"/>
          <p:cNvSpPr>
            <a:spLocks noGrp="1"/>
          </p:cNvSpPr>
          <p:nvPr>
            <p:ph type="ftr" sz="quarter" idx="11"/>
          </p:nvPr>
        </p:nvSpPr>
        <p:spPr/>
        <p:txBody>
          <a:bodyPr/>
          <a:lstStyle>
            <a:lvl1pPr>
              <a:defRPr/>
            </a:lvl1pPr>
          </a:lstStyle>
          <a:p>
            <a:pPr>
              <a:defRPr/>
            </a:pPr>
            <a:endParaRPr lang="nl-NL" altLang="el-GR"/>
          </a:p>
        </p:txBody>
      </p:sp>
      <p:sp>
        <p:nvSpPr>
          <p:cNvPr id="9" name="5 - Θέση αριθμού διαφάνειας"/>
          <p:cNvSpPr>
            <a:spLocks noGrp="1"/>
          </p:cNvSpPr>
          <p:nvPr>
            <p:ph type="sldNum" sz="quarter" idx="12"/>
          </p:nvPr>
        </p:nvSpPr>
        <p:spPr/>
        <p:txBody>
          <a:bodyPr/>
          <a:lstStyle>
            <a:lvl1pPr>
              <a:defRPr/>
            </a:lvl1pPr>
          </a:lstStyle>
          <a:p>
            <a:fld id="{F7DC2B9A-71FD-4988-9066-34D8D3163FBA}" type="slidenum">
              <a:rPr lang="nl-NL" altLang="el-GR"/>
              <a:pPr/>
              <a:t>‹#›</a:t>
            </a:fld>
            <a:endParaRPr lang="nl-NL" alt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nl-NL" altLang="el-GR"/>
          </a:p>
        </p:txBody>
      </p:sp>
      <p:sp>
        <p:nvSpPr>
          <p:cNvPr id="4" name="4 - Θέση υποσέλιδου"/>
          <p:cNvSpPr>
            <a:spLocks noGrp="1"/>
          </p:cNvSpPr>
          <p:nvPr>
            <p:ph type="ftr" sz="quarter" idx="11"/>
          </p:nvPr>
        </p:nvSpPr>
        <p:spPr/>
        <p:txBody>
          <a:bodyPr/>
          <a:lstStyle>
            <a:lvl1pPr>
              <a:defRPr/>
            </a:lvl1pPr>
          </a:lstStyle>
          <a:p>
            <a:pPr>
              <a:defRPr/>
            </a:pPr>
            <a:endParaRPr lang="nl-NL" altLang="el-GR"/>
          </a:p>
        </p:txBody>
      </p:sp>
      <p:sp>
        <p:nvSpPr>
          <p:cNvPr id="5" name="5 - Θέση αριθμού διαφάνειας"/>
          <p:cNvSpPr>
            <a:spLocks noGrp="1"/>
          </p:cNvSpPr>
          <p:nvPr>
            <p:ph type="sldNum" sz="quarter" idx="12"/>
          </p:nvPr>
        </p:nvSpPr>
        <p:spPr/>
        <p:txBody>
          <a:bodyPr/>
          <a:lstStyle>
            <a:lvl1pPr>
              <a:defRPr/>
            </a:lvl1pPr>
          </a:lstStyle>
          <a:p>
            <a:fld id="{1638E066-EAEA-44D0-AAD5-0A6AF4659C22}" type="slidenum">
              <a:rPr lang="nl-NL" altLang="el-GR"/>
              <a:pPr/>
              <a:t>‹#›</a:t>
            </a:fld>
            <a:endParaRPr lang="nl-NL" alt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nl-NL" altLang="el-GR"/>
          </a:p>
        </p:txBody>
      </p:sp>
      <p:sp>
        <p:nvSpPr>
          <p:cNvPr id="3" name="4 - Θέση υποσέλιδου"/>
          <p:cNvSpPr>
            <a:spLocks noGrp="1"/>
          </p:cNvSpPr>
          <p:nvPr>
            <p:ph type="ftr" sz="quarter" idx="11"/>
          </p:nvPr>
        </p:nvSpPr>
        <p:spPr/>
        <p:txBody>
          <a:bodyPr/>
          <a:lstStyle>
            <a:lvl1pPr>
              <a:defRPr/>
            </a:lvl1pPr>
          </a:lstStyle>
          <a:p>
            <a:pPr>
              <a:defRPr/>
            </a:pPr>
            <a:endParaRPr lang="nl-NL" altLang="el-GR"/>
          </a:p>
        </p:txBody>
      </p:sp>
      <p:sp>
        <p:nvSpPr>
          <p:cNvPr id="4" name="5 - Θέση αριθμού διαφάνειας"/>
          <p:cNvSpPr>
            <a:spLocks noGrp="1"/>
          </p:cNvSpPr>
          <p:nvPr>
            <p:ph type="sldNum" sz="quarter" idx="12"/>
          </p:nvPr>
        </p:nvSpPr>
        <p:spPr/>
        <p:txBody>
          <a:bodyPr/>
          <a:lstStyle>
            <a:lvl1pPr>
              <a:defRPr/>
            </a:lvl1pPr>
          </a:lstStyle>
          <a:p>
            <a:fld id="{15AA075A-2699-4BE9-B487-DAAE5E1F41FE}" type="slidenum">
              <a:rPr lang="nl-NL" altLang="el-GR"/>
              <a:pPr/>
              <a:t>‹#›</a:t>
            </a:fld>
            <a:endParaRPr lang="nl-NL" alt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91136634-A4BC-4F31-9502-71400BA6B39B}" type="slidenum">
              <a:rPr lang="nl-NL" altLang="el-GR"/>
              <a:pPr/>
              <a:t>‹#›</a:t>
            </a:fld>
            <a:endParaRPr lang="nl-NL"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8AECE6ED-CB06-40B9-B7EF-C010E90AC197}" type="slidenum">
              <a:rPr lang="nl-NL" altLang="el-GR"/>
              <a:pPr/>
              <a:t>‹#›</a:t>
            </a:fld>
            <a:endParaRPr lang="nl-NL" alt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D65A3146-0F55-45F1-A322-46A091188697}" type="slidenum">
              <a:rPr lang="nl-NL" altLang="el-GR"/>
              <a:pPr/>
              <a:t>‹#›</a:t>
            </a:fld>
            <a:endParaRPr lang="nl-NL" alt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6B79D7C6-DBB1-44B0-83E0-ABA3558FB6B3}" type="slidenum">
              <a:rPr lang="nl-NL" altLang="el-GR"/>
              <a:pPr/>
              <a:t>‹#›</a:t>
            </a:fld>
            <a:endParaRPr lang="nl-NL" alt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CA533279-CA01-4D65-A80A-0A539D0EF2BC}" type="slidenum">
              <a:rPr lang="nl-NL" altLang="el-GR"/>
              <a:pPr/>
              <a:t>‹#›</a:t>
            </a:fld>
            <a:endParaRPr lang="nl-NL"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A5D14425-FCEB-4B62-A8AC-103A16BF7557}" type="slidenum">
              <a:rPr lang="nl-NL" altLang="el-GR"/>
              <a:pPr/>
              <a:t>‹#›</a:t>
            </a:fld>
            <a:endParaRPr lang="nl-NL"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8B1646A4-9850-4707-8693-243DE1C4CAEE}" type="slidenum">
              <a:rPr lang="nl-NL" altLang="el-GR"/>
              <a:pPr/>
              <a:t>‹#›</a:t>
            </a:fld>
            <a:endParaRPr lang="nl-NL"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nl-NL" altLang="el-GR"/>
          </a:p>
        </p:txBody>
      </p:sp>
      <p:sp>
        <p:nvSpPr>
          <p:cNvPr id="8" name="4 - Θέση υποσέλιδου"/>
          <p:cNvSpPr>
            <a:spLocks noGrp="1"/>
          </p:cNvSpPr>
          <p:nvPr>
            <p:ph type="ftr" sz="quarter" idx="11"/>
          </p:nvPr>
        </p:nvSpPr>
        <p:spPr/>
        <p:txBody>
          <a:bodyPr/>
          <a:lstStyle>
            <a:lvl1pPr>
              <a:defRPr/>
            </a:lvl1pPr>
          </a:lstStyle>
          <a:p>
            <a:pPr>
              <a:defRPr/>
            </a:pPr>
            <a:endParaRPr lang="nl-NL" altLang="el-GR"/>
          </a:p>
        </p:txBody>
      </p:sp>
      <p:sp>
        <p:nvSpPr>
          <p:cNvPr id="9" name="5 - Θέση αριθμού διαφάνειας"/>
          <p:cNvSpPr>
            <a:spLocks noGrp="1"/>
          </p:cNvSpPr>
          <p:nvPr>
            <p:ph type="sldNum" sz="quarter" idx="12"/>
          </p:nvPr>
        </p:nvSpPr>
        <p:spPr/>
        <p:txBody>
          <a:bodyPr/>
          <a:lstStyle>
            <a:lvl1pPr>
              <a:defRPr/>
            </a:lvl1pPr>
          </a:lstStyle>
          <a:p>
            <a:fld id="{BF2FD862-5957-4C5E-BAFA-F939BDAB4AD7}" type="slidenum">
              <a:rPr lang="nl-NL" altLang="el-GR"/>
              <a:pPr/>
              <a:t>‹#›</a:t>
            </a:fld>
            <a:endParaRPr lang="nl-NL"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nl-NL" altLang="el-GR"/>
          </a:p>
        </p:txBody>
      </p:sp>
      <p:sp>
        <p:nvSpPr>
          <p:cNvPr id="4" name="4 - Θέση υποσέλιδου"/>
          <p:cNvSpPr>
            <a:spLocks noGrp="1"/>
          </p:cNvSpPr>
          <p:nvPr>
            <p:ph type="ftr" sz="quarter" idx="11"/>
          </p:nvPr>
        </p:nvSpPr>
        <p:spPr/>
        <p:txBody>
          <a:bodyPr/>
          <a:lstStyle>
            <a:lvl1pPr>
              <a:defRPr/>
            </a:lvl1pPr>
          </a:lstStyle>
          <a:p>
            <a:pPr>
              <a:defRPr/>
            </a:pPr>
            <a:endParaRPr lang="nl-NL" altLang="el-GR"/>
          </a:p>
        </p:txBody>
      </p:sp>
      <p:sp>
        <p:nvSpPr>
          <p:cNvPr id="5" name="5 - Θέση αριθμού διαφάνειας"/>
          <p:cNvSpPr>
            <a:spLocks noGrp="1"/>
          </p:cNvSpPr>
          <p:nvPr>
            <p:ph type="sldNum" sz="quarter" idx="12"/>
          </p:nvPr>
        </p:nvSpPr>
        <p:spPr/>
        <p:txBody>
          <a:bodyPr/>
          <a:lstStyle>
            <a:lvl1pPr>
              <a:defRPr/>
            </a:lvl1pPr>
          </a:lstStyle>
          <a:p>
            <a:fld id="{E146254E-36D2-49D5-B89F-0D57C26357C9}" type="slidenum">
              <a:rPr lang="nl-NL" altLang="el-GR"/>
              <a:pPr/>
              <a:t>‹#›</a:t>
            </a:fld>
            <a:endParaRPr lang="nl-NL"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nl-NL" altLang="el-GR"/>
          </a:p>
        </p:txBody>
      </p:sp>
      <p:sp>
        <p:nvSpPr>
          <p:cNvPr id="3" name="4 - Θέση υποσέλιδου"/>
          <p:cNvSpPr>
            <a:spLocks noGrp="1"/>
          </p:cNvSpPr>
          <p:nvPr>
            <p:ph type="ftr" sz="quarter" idx="11"/>
          </p:nvPr>
        </p:nvSpPr>
        <p:spPr/>
        <p:txBody>
          <a:bodyPr/>
          <a:lstStyle>
            <a:lvl1pPr>
              <a:defRPr/>
            </a:lvl1pPr>
          </a:lstStyle>
          <a:p>
            <a:pPr>
              <a:defRPr/>
            </a:pPr>
            <a:endParaRPr lang="nl-NL" altLang="el-GR"/>
          </a:p>
        </p:txBody>
      </p:sp>
      <p:sp>
        <p:nvSpPr>
          <p:cNvPr id="4" name="5 - Θέση αριθμού διαφάνειας"/>
          <p:cNvSpPr>
            <a:spLocks noGrp="1"/>
          </p:cNvSpPr>
          <p:nvPr>
            <p:ph type="sldNum" sz="quarter" idx="12"/>
          </p:nvPr>
        </p:nvSpPr>
        <p:spPr/>
        <p:txBody>
          <a:bodyPr/>
          <a:lstStyle>
            <a:lvl1pPr>
              <a:defRPr/>
            </a:lvl1pPr>
          </a:lstStyle>
          <a:p>
            <a:fld id="{946BEA32-0C83-4CD1-8322-7076BAFCBC63}" type="slidenum">
              <a:rPr lang="nl-NL" altLang="el-GR"/>
              <a:pPr/>
              <a:t>‹#›</a:t>
            </a:fld>
            <a:endParaRPr lang="nl-NL"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EA0DDCD5-F034-4F69-96A7-EEDD67133D49}" type="slidenum">
              <a:rPr lang="nl-NL" altLang="el-GR"/>
              <a:pPr/>
              <a:t>‹#›</a:t>
            </a:fld>
            <a:endParaRPr lang="nl-NL"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586D7085-B153-454E-B8C5-3C1B7670ED6A}" type="slidenum">
              <a:rPr lang="nl-NL" altLang="el-GR"/>
              <a:pPr/>
              <a:t>‹#›</a:t>
            </a:fld>
            <a:endParaRPr lang="nl-NL"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nl-NL" alt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nl-NL" alt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4C4308B-867C-4F9E-A167-4A0F9E970CA4}" type="slidenum">
              <a:rPr lang="nl-NL" altLang="el-GR"/>
              <a:pPr/>
              <a:t>‹#›</a:t>
            </a:fld>
            <a:endParaRPr lang="nl-NL" altLang="el-G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2051"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defRPr>
            </a:lvl1pPr>
          </a:lstStyle>
          <a:p>
            <a:pPr>
              <a:defRPr/>
            </a:pPr>
            <a:endParaRPr lang="nl-NL" alt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defRPr>
            </a:lvl1pPr>
          </a:lstStyle>
          <a:p>
            <a:pPr>
              <a:defRPr/>
            </a:pPr>
            <a:endParaRPr lang="nl-NL" alt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8DF0F45-BE79-45FF-9090-1820357FD75C}" type="slidenum">
              <a:rPr lang="nl-NL" altLang="el-GR"/>
              <a:pPr/>
              <a:t>‹#›</a:t>
            </a:fld>
            <a:endParaRPr lang="nl-NL" altLang="el-G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txBox="1">
            <a:spLocks/>
          </p:cNvSpPr>
          <p:nvPr/>
        </p:nvSpPr>
        <p:spPr bwMode="auto">
          <a:xfrm>
            <a:off x="685800" y="2006600"/>
            <a:ext cx="7772400" cy="1470025"/>
          </a:xfrm>
          <a:prstGeom prst="rect">
            <a:avLst/>
          </a:prstGeom>
          <a:noFill/>
          <a:ln w="9525">
            <a:noFill/>
            <a:miter lim="800000"/>
            <a:headEnd/>
            <a:tailEnd/>
          </a:ln>
        </p:spPr>
        <p:txBody>
          <a:bodyPr/>
          <a:lstStyle/>
          <a:p>
            <a:pPr algn="ctr" eaLnBrk="1" hangingPunct="1"/>
            <a:r>
              <a:rPr lang="el-GR" altLang="el-GR" sz="4400">
                <a:solidFill>
                  <a:srgbClr val="5075BC"/>
                </a:solidFill>
                <a:latin typeface="Calibri" pitchFamily="34" charset="0"/>
              </a:rPr>
              <a:t>Αγορές Χρήματος και Κεφαλαίου</a:t>
            </a:r>
          </a:p>
        </p:txBody>
      </p:sp>
      <p:sp>
        <p:nvSpPr>
          <p:cNvPr id="5123" name="Υπότιτλος 2"/>
          <p:cNvSpPr txBox="1">
            <a:spLocks/>
          </p:cNvSpPr>
          <p:nvPr/>
        </p:nvSpPr>
        <p:spPr bwMode="auto">
          <a:xfrm>
            <a:off x="590550" y="3284538"/>
            <a:ext cx="8229600" cy="288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r>
              <a:rPr lang="el-GR" altLang="el-GR" sz="2800" dirty="0" smtClean="0">
                <a:solidFill>
                  <a:srgbClr val="5075BC"/>
                </a:solidFill>
              </a:rPr>
              <a:t>Ενότητα </a:t>
            </a:r>
            <a:r>
              <a:rPr lang="en-US" altLang="el-GR" sz="2800" dirty="0" smtClean="0">
                <a:solidFill>
                  <a:srgbClr val="5075BC"/>
                </a:solidFill>
              </a:rPr>
              <a:t>10</a:t>
            </a:r>
            <a:r>
              <a:rPr lang="el-GR" altLang="el-GR" sz="2800" dirty="0" smtClean="0">
                <a:solidFill>
                  <a:srgbClr val="5075BC"/>
                </a:solidFill>
              </a:rPr>
              <a:t>:</a:t>
            </a:r>
            <a:r>
              <a:rPr lang="en-US" altLang="el-GR" sz="2800" dirty="0" smtClean="0">
                <a:solidFill>
                  <a:srgbClr val="5075BC"/>
                </a:solidFill>
              </a:rPr>
              <a:t> </a:t>
            </a:r>
            <a:r>
              <a:rPr lang="el-GR" altLang="el-GR" sz="2800" dirty="0" smtClean="0">
                <a:solidFill>
                  <a:srgbClr val="000000"/>
                </a:solidFill>
              </a:rPr>
              <a:t>Διαχείριση Τραπεζικών Κινδύνων με τη Χρήση Παράγωγων Χρηματοοικονομικών Προϊόντων</a:t>
            </a:r>
            <a:endParaRPr lang="en-US" altLang="el-GR" sz="2800" dirty="0" smtClean="0">
              <a:solidFill>
                <a:srgbClr val="000000"/>
              </a:solidFill>
            </a:endParaRPr>
          </a:p>
          <a:p>
            <a:pPr marL="0" indent="0" eaLnBrk="1" hangingPunct="1">
              <a:buFont typeface="Arial" panose="020B0604020202020204" pitchFamily="34" charset="0"/>
              <a:buNone/>
              <a:defRPr/>
            </a:pPr>
            <a:endParaRPr lang="el-GR" altLang="el-GR" sz="2800" dirty="0" smtClean="0">
              <a:solidFill>
                <a:srgbClr val="000000"/>
              </a:solidFill>
            </a:endParaRPr>
          </a:p>
          <a:p>
            <a:pPr eaLnBrk="1" hangingPunct="1">
              <a:buNone/>
              <a:defRPr/>
            </a:pPr>
            <a:r>
              <a:rPr lang="el-GR" altLang="el-GR" sz="2800" dirty="0" smtClean="0">
                <a:solidFill>
                  <a:srgbClr val="000000"/>
                </a:solidFill>
              </a:rPr>
              <a:t>Αθανάσιος </a:t>
            </a:r>
            <a:r>
              <a:rPr lang="el-GR" altLang="el-GR" sz="2800" dirty="0" err="1" smtClean="0">
                <a:solidFill>
                  <a:srgbClr val="000000"/>
                </a:solidFill>
              </a:rPr>
              <a:t>Τσαγκανός</a:t>
            </a:r>
            <a:endParaRPr lang="el-GR" altLang="el-GR" sz="2800" dirty="0" smtClean="0">
              <a:solidFill>
                <a:srgbClr val="000000"/>
              </a:solidFill>
            </a:endParaRPr>
          </a:p>
          <a:p>
            <a:pPr eaLnBrk="1" hangingPunct="1">
              <a:buNone/>
              <a:defRPr/>
            </a:pPr>
            <a:r>
              <a:rPr lang="el-GR" altLang="el-GR" sz="2800" dirty="0" smtClean="0">
                <a:solidFill>
                  <a:srgbClr val="000000"/>
                </a:solidFill>
              </a:rPr>
              <a:t>Οργάνωση και Διοίκηση Επιχειρήσεων</a:t>
            </a:r>
            <a:endParaRPr lang="en-US" altLang="el-GR" sz="2800" dirty="0" smtClean="0">
              <a:solidFill>
                <a:srgbClr val="000000"/>
              </a:solidFill>
            </a:endParaRPr>
          </a:p>
          <a:p>
            <a:pPr eaLnBrk="1" hangingPunct="1">
              <a:buNone/>
              <a:defRPr/>
            </a:pPr>
            <a:r>
              <a:rPr lang="el-GR" altLang="el-GR" sz="2800" dirty="0">
                <a:solidFill>
                  <a:srgbClr val="000000"/>
                </a:solidFill>
              </a:rPr>
              <a:t>Διοίκηση Επιχειρήσεων</a:t>
            </a:r>
            <a:endParaRPr lang="el-GR" altLang="el-GR" sz="2800" dirty="0" smtClean="0">
              <a:solidFill>
                <a:srgbClr val="000000"/>
              </a:solidFill>
            </a:endParaRPr>
          </a:p>
          <a:p>
            <a:pPr eaLnBrk="1" hangingPunct="1">
              <a:buFontTx/>
              <a:buNone/>
              <a:defRPr/>
            </a:pPr>
            <a:endParaRPr lang="el-GR" altLang="el-GR" sz="2800" dirty="0" smtClean="0">
              <a:solidFill>
                <a:srgbClr val="FF9900"/>
              </a:solidFill>
            </a:endParaRPr>
          </a:p>
        </p:txBody>
      </p:sp>
      <p:pic>
        <p:nvPicPr>
          <p:cNvPr id="5124" name="Εικόνα 3"/>
          <p:cNvPicPr>
            <a:picLocks noChangeAspect="1"/>
          </p:cNvPicPr>
          <p:nvPr/>
        </p:nvPicPr>
        <p:blipFill>
          <a:blip r:embed="rId2"/>
          <a:srcRect/>
          <a:stretch>
            <a:fillRect/>
          </a:stretch>
        </p:blipFill>
        <p:spPr bwMode="auto">
          <a:xfrm>
            <a:off x="4500563" y="506413"/>
            <a:ext cx="4514850" cy="935037"/>
          </a:xfrm>
          <a:prstGeom prst="rect">
            <a:avLst/>
          </a:prstGeom>
          <a:noFill/>
          <a:ln w="9525">
            <a:noFill/>
            <a:miter lim="800000"/>
            <a:headEnd/>
            <a:tailEnd/>
          </a:ln>
        </p:spPr>
      </p:pic>
      <p:pic>
        <p:nvPicPr>
          <p:cNvPr id="5125" name="Εικόνα 12"/>
          <p:cNvPicPr>
            <a:picLocks noChangeAspect="1"/>
          </p:cNvPicPr>
          <p:nvPr/>
        </p:nvPicPr>
        <p:blipFill>
          <a:blip r:embed="rId3"/>
          <a:srcRect/>
          <a:stretch>
            <a:fillRect/>
          </a:stretch>
        </p:blipFill>
        <p:spPr bwMode="auto">
          <a:xfrm>
            <a:off x="590550" y="279400"/>
            <a:ext cx="3694113" cy="138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5750" y="50800"/>
            <a:ext cx="8229600" cy="922338"/>
          </a:xfrm>
        </p:spPr>
        <p:txBody>
          <a:bodyPr>
            <a:normAutofit fontScale="90000"/>
          </a:bodyPr>
          <a:lstStyle/>
          <a:p>
            <a:pPr>
              <a:defRPr/>
            </a:pPr>
            <a:r>
              <a:rPr lang="el-GR" dirty="0">
                <a:solidFill>
                  <a:srgbClr val="0070C0"/>
                </a:solidFill>
                <a:latin typeface="+mn-lt"/>
              </a:rPr>
              <a:t>Συμβόλαια Μελλοντικής Εκπλήρωσης ΣΜΕ (</a:t>
            </a:r>
            <a:r>
              <a:rPr lang="el-GR" dirty="0" err="1">
                <a:solidFill>
                  <a:srgbClr val="0070C0"/>
                </a:solidFill>
                <a:latin typeface="+mn-lt"/>
              </a:rPr>
              <a:t>Futures</a:t>
            </a:r>
            <a:r>
              <a:rPr lang="el-GR" dirty="0">
                <a:solidFill>
                  <a:srgbClr val="0070C0"/>
                </a:solidFill>
                <a:latin typeface="+mn-lt"/>
              </a:rPr>
              <a:t>) - 2</a:t>
            </a:r>
          </a:p>
        </p:txBody>
      </p:sp>
      <p:sp>
        <p:nvSpPr>
          <p:cNvPr id="16387" name="Θέση περιεχομένου 2"/>
          <p:cNvSpPr>
            <a:spLocks noGrp="1"/>
          </p:cNvSpPr>
          <p:nvPr>
            <p:ph idx="1"/>
          </p:nvPr>
        </p:nvSpPr>
        <p:spPr>
          <a:xfrm>
            <a:off x="107950" y="1196975"/>
            <a:ext cx="8864600" cy="4525963"/>
          </a:xfrm>
        </p:spPr>
        <p:txBody>
          <a:bodyPr/>
          <a:lstStyle/>
          <a:p>
            <a:pPr>
              <a:buFont typeface="Arial" panose="020B0604020202020204" pitchFamily="34" charset="0"/>
              <a:buChar char="•"/>
              <a:defRPr/>
            </a:pPr>
            <a:r>
              <a:rPr lang="el-GR" altLang="el-GR" sz="2800" dirty="0"/>
              <a:t>Μικρότερος πιστωτικός κίνδυνος από τις προθεσμιακές πράξεις διότι κάθε μέρα αποτίμηση και </a:t>
            </a:r>
            <a:r>
              <a:rPr lang="el-GR" altLang="el-GR" sz="2800" dirty="0" err="1"/>
              <a:t>marking</a:t>
            </a:r>
            <a:r>
              <a:rPr lang="el-GR" altLang="el-GR" sz="2800" dirty="0"/>
              <a:t> </a:t>
            </a:r>
            <a:r>
              <a:rPr lang="el-GR" altLang="el-GR" sz="2800" dirty="0" err="1"/>
              <a:t>to</a:t>
            </a:r>
            <a:r>
              <a:rPr lang="el-GR" altLang="el-GR" sz="2800" dirty="0"/>
              <a:t> </a:t>
            </a:r>
            <a:r>
              <a:rPr lang="el-GR" altLang="el-GR" sz="2800" dirty="0" err="1"/>
              <a:t>market</a:t>
            </a:r>
            <a:r>
              <a:rPr lang="el-GR" altLang="el-GR" sz="2800" dirty="0"/>
              <a:t>.</a:t>
            </a:r>
          </a:p>
          <a:p>
            <a:pPr>
              <a:buFont typeface="Arial" panose="020B0604020202020204" pitchFamily="34" charset="0"/>
              <a:buChar char="•"/>
              <a:defRPr/>
            </a:pPr>
            <a:endParaRPr lang="el-GR" altLang="el-GR" sz="2800" dirty="0" smtClean="0"/>
          </a:p>
          <a:p>
            <a:pPr>
              <a:buFont typeface="Arial" panose="020B0604020202020204" pitchFamily="34" charset="0"/>
              <a:buChar char="•"/>
              <a:defRPr/>
            </a:pPr>
            <a:r>
              <a:rPr lang="el-GR" altLang="el-GR" sz="2800" dirty="0" smtClean="0"/>
              <a:t>Τιμή </a:t>
            </a:r>
            <a:r>
              <a:rPr lang="el-GR" altLang="el-GR" sz="2800" dirty="0"/>
              <a:t>και η αξία ενός ΣΜΕ αντίστοιχα: </a:t>
            </a:r>
          </a:p>
          <a:p>
            <a:pPr>
              <a:buFont typeface="Arial" panose="020B0604020202020204" pitchFamily="34" charset="0"/>
              <a:buChar char="•"/>
              <a:defRPr/>
            </a:pPr>
            <a:endParaRPr lang="el-GR" altLang="el-GR" sz="2800" dirty="0" smtClean="0"/>
          </a:p>
          <a:p>
            <a:pPr marL="0" indent="0">
              <a:buFont typeface="Arial" panose="020B0604020202020204" pitchFamily="34" charset="0"/>
              <a:buNone/>
              <a:defRPr/>
            </a:pPr>
            <a:endParaRPr lang="el-GR" altLang="el-GR" sz="2800" dirty="0"/>
          </a:p>
          <a:p>
            <a:pPr marL="0" indent="0">
              <a:buFont typeface="Arial" panose="020B0604020202020204" pitchFamily="34" charset="0"/>
              <a:buNone/>
              <a:defRPr/>
            </a:pPr>
            <a:r>
              <a:rPr lang="el-GR" altLang="el-GR" sz="2800" dirty="0"/>
              <a:t>Όπου: F θεωρητική τιμή ΣΜΕ, </a:t>
            </a:r>
            <a:r>
              <a:rPr lang="el-GR" altLang="el-GR" sz="2800" i="1" dirty="0"/>
              <a:t>S </a:t>
            </a:r>
            <a:r>
              <a:rPr lang="el-GR" altLang="el-GR" sz="2800" dirty="0"/>
              <a:t>τρέχουσα (σημερινή) τιμή της υποκείμενης αξίας, </a:t>
            </a:r>
            <a:r>
              <a:rPr lang="el-GR" altLang="el-GR" sz="2800" i="1" dirty="0"/>
              <a:t>r</a:t>
            </a:r>
            <a:r>
              <a:rPr lang="el-GR" altLang="el-GR" sz="2800" dirty="0"/>
              <a:t> </a:t>
            </a:r>
            <a:r>
              <a:rPr lang="el-GR" altLang="el-GR" sz="2800" dirty="0" err="1"/>
              <a:t>riskfree</a:t>
            </a:r>
            <a:r>
              <a:rPr lang="el-GR" altLang="el-GR" sz="2800" dirty="0"/>
              <a:t> </a:t>
            </a:r>
            <a:r>
              <a:rPr lang="el-GR" altLang="el-GR" sz="2800" dirty="0" err="1"/>
              <a:t>rate</a:t>
            </a:r>
            <a:r>
              <a:rPr lang="el-GR" altLang="el-GR" sz="2800" dirty="0"/>
              <a:t> σε ετήσια ποσοστιαία βάση, T χρόνος μέχρι λήξη συμβολαίου και </a:t>
            </a:r>
            <a:r>
              <a:rPr lang="el-GR" altLang="el-GR" sz="2800" i="1" dirty="0"/>
              <a:t>X </a:t>
            </a:r>
            <a:r>
              <a:rPr lang="el-GR" altLang="el-GR" sz="2800" dirty="0"/>
              <a:t>συμφωνημένη τιμή συμβολαίου</a:t>
            </a:r>
          </a:p>
          <a:p>
            <a:pPr>
              <a:buFont typeface="Arial" panose="020B0604020202020204" pitchFamily="34" charset="0"/>
              <a:buChar char="•"/>
              <a:defRPr/>
            </a:pPr>
            <a:endParaRPr lang="el-GR" altLang="el-GR" dirty="0" smtClean="0"/>
          </a:p>
        </p:txBody>
      </p:sp>
      <p:pic>
        <p:nvPicPr>
          <p:cNvPr id="13316" name="Εικόνα 2"/>
          <p:cNvPicPr>
            <a:picLocks noChangeAspect="1"/>
          </p:cNvPicPr>
          <p:nvPr/>
        </p:nvPicPr>
        <p:blipFill>
          <a:blip r:embed="rId2"/>
          <a:srcRect/>
          <a:stretch>
            <a:fillRect/>
          </a:stretch>
        </p:blipFill>
        <p:spPr bwMode="auto">
          <a:xfrm>
            <a:off x="1258888" y="3860800"/>
            <a:ext cx="3762375" cy="37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eaLnBrk="1" hangingPunct="1">
              <a:defRPr/>
            </a:pPr>
            <a:r>
              <a:rPr lang="el-GR" sz="4400" dirty="0">
                <a:solidFill>
                  <a:srgbClr val="0070C0"/>
                </a:solidFill>
                <a:latin typeface="+mn-lt"/>
                <a:cs typeface="Times New Roman" panose="02020603050405020304" pitchFamily="18" charset="0"/>
              </a:rPr>
              <a:t>Προαιρετικά Δικαιώματα (</a:t>
            </a:r>
            <a:r>
              <a:rPr lang="en-GB" sz="4400" dirty="0">
                <a:solidFill>
                  <a:srgbClr val="0070C0"/>
                </a:solidFill>
                <a:latin typeface="+mn-lt"/>
                <a:cs typeface="Times New Roman" panose="02020603050405020304" pitchFamily="18" charset="0"/>
              </a:rPr>
              <a:t>Options)</a:t>
            </a:r>
            <a:endParaRPr lang="nl-BE" altLang="el-GR" sz="4400" dirty="0">
              <a:solidFill>
                <a:srgbClr val="0070C0"/>
              </a:solidFill>
              <a:latin typeface="+mn-lt"/>
            </a:endParaRPr>
          </a:p>
        </p:txBody>
      </p:sp>
      <p:sp>
        <p:nvSpPr>
          <p:cNvPr id="2" name="TextBox 1"/>
          <p:cNvSpPr txBox="1"/>
          <p:nvPr/>
        </p:nvSpPr>
        <p:spPr>
          <a:xfrm>
            <a:off x="107950" y="1219200"/>
            <a:ext cx="8567738" cy="5616575"/>
          </a:xfrm>
          <a:prstGeom prst="rect">
            <a:avLst/>
          </a:prstGeom>
          <a:noFill/>
        </p:spPr>
        <p:txBody>
          <a:bodyPr>
            <a:spAutoFit/>
          </a:bodyPr>
          <a:lstStyle/>
          <a:p>
            <a:pPr marL="457200" indent="-457200" eaLnBrk="1" hangingPunct="1">
              <a:spcAft>
                <a:spcPts val="600"/>
              </a:spcAft>
              <a:buFont typeface="Arial" panose="020B0604020202020204" pitchFamily="34" charset="0"/>
              <a:buChar char="•"/>
              <a:defRPr/>
            </a:pPr>
            <a:r>
              <a:rPr lang="el-GR" sz="3200" b="1" dirty="0">
                <a:solidFill>
                  <a:schemeClr val="tx1"/>
                </a:solidFill>
                <a:latin typeface="+mn-lt"/>
                <a:cs typeface="Times New Roman" panose="02020603050405020304" pitchFamily="18" charset="0"/>
              </a:rPr>
              <a:t>Διμερές συμβόλαιο: </a:t>
            </a:r>
            <a:r>
              <a:rPr lang="el-GR" sz="2800" dirty="0">
                <a:solidFill>
                  <a:schemeClr val="tx1"/>
                </a:solidFill>
                <a:latin typeface="+mn-lt"/>
                <a:cs typeface="Times New Roman" panose="02020603050405020304" pitchFamily="18" charset="0"/>
              </a:rPr>
              <a:t>αγοραστής διατηρεί δικαίωμα και όχι υποχρέωση, εντός συγκεκριμένου χρονικού διαστήματος να αγοράσει ή και να πωλήσει ορισμένο αριθμό υποκείμενου τίτλου, σε μελλοντική ημερομηνία και προκαθορισμένη, τιμή εξάσκησης (</a:t>
            </a:r>
            <a:r>
              <a:rPr lang="el-GR" sz="2800" dirty="0" err="1">
                <a:solidFill>
                  <a:schemeClr val="tx1"/>
                </a:solidFill>
                <a:latin typeface="+mn-lt"/>
                <a:cs typeface="Times New Roman" panose="02020603050405020304" pitchFamily="18" charset="0"/>
              </a:rPr>
              <a:t>exercise</a:t>
            </a:r>
            <a:r>
              <a:rPr lang="el-GR" sz="2800" dirty="0">
                <a:solidFill>
                  <a:schemeClr val="tx1"/>
                </a:solidFill>
                <a:latin typeface="+mn-lt"/>
                <a:cs typeface="Times New Roman" panose="02020603050405020304" pitchFamily="18" charset="0"/>
              </a:rPr>
              <a:t> </a:t>
            </a:r>
            <a:r>
              <a:rPr lang="el-GR" sz="2800" dirty="0" err="1">
                <a:solidFill>
                  <a:schemeClr val="tx1"/>
                </a:solidFill>
                <a:latin typeface="+mn-lt"/>
                <a:cs typeface="Times New Roman" panose="02020603050405020304" pitchFamily="18" charset="0"/>
              </a:rPr>
              <a:t>price</a:t>
            </a:r>
            <a:r>
              <a:rPr lang="el-GR" sz="2800" dirty="0">
                <a:solidFill>
                  <a:schemeClr val="tx1"/>
                </a:solidFill>
                <a:latin typeface="+mn-lt"/>
                <a:cs typeface="Times New Roman" panose="02020603050405020304" pitchFamily="18" charset="0"/>
              </a:rPr>
              <a:t>)</a:t>
            </a:r>
          </a:p>
          <a:p>
            <a:pPr marL="457200" indent="-457200" eaLnBrk="1" hangingPunct="1">
              <a:spcAft>
                <a:spcPts val="600"/>
              </a:spcAft>
              <a:buFont typeface="Arial" panose="020B0604020202020204" pitchFamily="34" charset="0"/>
              <a:buChar char="•"/>
              <a:defRPr/>
            </a:pPr>
            <a:endParaRPr lang="el-GR" sz="2800" dirty="0">
              <a:solidFill>
                <a:schemeClr val="tx1"/>
              </a:solidFill>
              <a:latin typeface="+mn-lt"/>
              <a:cs typeface="Times New Roman" panose="02020603050405020304" pitchFamily="18" charset="0"/>
            </a:endParaRPr>
          </a:p>
          <a:p>
            <a:pPr marL="457200" indent="-457200" eaLnBrk="1" hangingPunct="1">
              <a:spcAft>
                <a:spcPts val="600"/>
              </a:spcAft>
              <a:buFont typeface="Arial" panose="020B0604020202020204" pitchFamily="34" charset="0"/>
              <a:buChar char="•"/>
              <a:defRPr/>
            </a:pPr>
            <a:r>
              <a:rPr lang="el-GR" sz="3200" b="1" dirty="0">
                <a:solidFill>
                  <a:schemeClr val="tx1"/>
                </a:solidFill>
                <a:latin typeface="+mn-lt"/>
                <a:cs typeface="Times New Roman" panose="02020603050405020304" pitchFamily="18" charset="0"/>
              </a:rPr>
              <a:t>Διάκριση:</a:t>
            </a:r>
            <a:r>
              <a:rPr lang="el-GR" sz="3200" dirty="0">
                <a:solidFill>
                  <a:schemeClr val="tx1"/>
                </a:solidFill>
                <a:latin typeface="+mn-lt"/>
                <a:cs typeface="Times New Roman" panose="02020603050405020304" pitchFamily="18" charset="0"/>
              </a:rPr>
              <a:t> </a:t>
            </a:r>
            <a:r>
              <a:rPr lang="el-GR" sz="2800" dirty="0">
                <a:solidFill>
                  <a:schemeClr val="tx1"/>
                </a:solidFill>
                <a:latin typeface="+mn-lt"/>
                <a:cs typeface="Times New Roman" panose="02020603050405020304" pitchFamily="18" charset="0"/>
              </a:rPr>
              <a:t>δικαιώματα αγοράς (</a:t>
            </a:r>
            <a:r>
              <a:rPr lang="el-GR" sz="2800" dirty="0" err="1">
                <a:solidFill>
                  <a:schemeClr val="tx1"/>
                </a:solidFill>
                <a:latin typeface="+mn-lt"/>
                <a:cs typeface="Times New Roman" panose="02020603050405020304" pitchFamily="18" charset="0"/>
              </a:rPr>
              <a:t>call</a:t>
            </a:r>
            <a:r>
              <a:rPr lang="el-GR" sz="2800" dirty="0">
                <a:solidFill>
                  <a:schemeClr val="tx1"/>
                </a:solidFill>
                <a:latin typeface="+mn-lt"/>
                <a:cs typeface="Times New Roman" panose="02020603050405020304" pitchFamily="18" charset="0"/>
              </a:rPr>
              <a:t> </a:t>
            </a:r>
            <a:r>
              <a:rPr lang="el-GR" sz="2800" dirty="0" err="1">
                <a:solidFill>
                  <a:schemeClr val="tx1"/>
                </a:solidFill>
                <a:latin typeface="+mn-lt"/>
                <a:cs typeface="Times New Roman" panose="02020603050405020304" pitchFamily="18" charset="0"/>
              </a:rPr>
              <a:t>options</a:t>
            </a:r>
            <a:r>
              <a:rPr lang="el-GR" sz="2800" dirty="0">
                <a:solidFill>
                  <a:schemeClr val="tx1"/>
                </a:solidFill>
                <a:latin typeface="+mn-lt"/>
                <a:cs typeface="Times New Roman" panose="02020603050405020304" pitchFamily="18" charset="0"/>
              </a:rPr>
              <a:t>) και δικαιώματα πώλησης (</a:t>
            </a:r>
            <a:r>
              <a:rPr lang="el-GR" sz="2800" dirty="0" err="1">
                <a:solidFill>
                  <a:schemeClr val="tx1"/>
                </a:solidFill>
                <a:latin typeface="+mn-lt"/>
                <a:cs typeface="Times New Roman" panose="02020603050405020304" pitchFamily="18" charset="0"/>
              </a:rPr>
              <a:t>put</a:t>
            </a:r>
            <a:r>
              <a:rPr lang="el-GR" sz="2800" dirty="0">
                <a:solidFill>
                  <a:schemeClr val="tx1"/>
                </a:solidFill>
                <a:latin typeface="+mn-lt"/>
                <a:cs typeface="Times New Roman" panose="02020603050405020304" pitchFamily="18" charset="0"/>
              </a:rPr>
              <a:t> </a:t>
            </a:r>
            <a:r>
              <a:rPr lang="el-GR" sz="2800" dirty="0" err="1">
                <a:solidFill>
                  <a:schemeClr val="tx1"/>
                </a:solidFill>
                <a:latin typeface="+mn-lt"/>
                <a:cs typeface="Times New Roman" panose="02020603050405020304" pitchFamily="18" charset="0"/>
              </a:rPr>
              <a:t>options</a:t>
            </a:r>
            <a:r>
              <a:rPr lang="el-GR" sz="2800" dirty="0">
                <a:solidFill>
                  <a:schemeClr val="tx1"/>
                </a:solidFill>
                <a:latin typeface="+mn-lt"/>
                <a:cs typeface="Times New Roman" panose="02020603050405020304" pitchFamily="18" charset="0"/>
              </a:rPr>
              <a:t>).</a:t>
            </a:r>
          </a:p>
          <a:p>
            <a:pPr eaLnBrk="1" hangingPunct="1">
              <a:defRPr/>
            </a:pPr>
            <a:endParaRPr lang="el-GR" sz="2800" dirty="0">
              <a:solidFill>
                <a:schemeClr val="tx1"/>
              </a:solidFill>
              <a:latin typeface="+mn-lt"/>
              <a:cs typeface="Times New Roman" panose="02020603050405020304" pitchFamily="18" charset="0"/>
            </a:endParaRPr>
          </a:p>
          <a:p>
            <a:pPr eaLnBrk="1" hangingPunct="1">
              <a:defRPr/>
            </a:pPr>
            <a:endParaRPr lang="el-GR" sz="2800" dirty="0">
              <a:solidFill>
                <a:schemeClr val="tx1"/>
              </a:solidFill>
              <a:latin typeface="+mn-lt"/>
              <a:cs typeface="Times New Roman" panose="02020603050405020304" pitchFamily="18" charset="0"/>
            </a:endParaRPr>
          </a:p>
          <a:p>
            <a:pPr eaLnBrk="1" hangingPunct="1">
              <a:defRPr/>
            </a:pPr>
            <a:endParaRPr lang="el-GR" sz="2800" dirty="0">
              <a:solidFill>
                <a:schemeClr val="tx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8991600" cy="769938"/>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400" dirty="0">
                <a:solidFill>
                  <a:srgbClr val="0070C0"/>
                </a:solidFill>
                <a:latin typeface="+mj-lt"/>
              </a:rPr>
              <a:t>Προαιρετικά Δικαιώματα (</a:t>
            </a:r>
            <a:r>
              <a:rPr lang="en-GB" altLang="el-GR" sz="4400" dirty="0">
                <a:solidFill>
                  <a:srgbClr val="0070C0"/>
                </a:solidFill>
                <a:latin typeface="+mj-lt"/>
              </a:rPr>
              <a:t>Options)</a:t>
            </a:r>
            <a:r>
              <a:rPr lang="el-GR" altLang="el-GR" sz="4400" dirty="0">
                <a:solidFill>
                  <a:srgbClr val="0070C0"/>
                </a:solidFill>
                <a:latin typeface="+mj-lt"/>
              </a:rPr>
              <a:t> - 2</a:t>
            </a:r>
            <a:endParaRPr lang="en-GB" altLang="el-GR" sz="4400" dirty="0">
              <a:solidFill>
                <a:srgbClr val="0070C0"/>
              </a:solidFill>
              <a:latin typeface="+mj-lt"/>
            </a:endParaRPr>
          </a:p>
        </p:txBody>
      </p:sp>
      <p:sp>
        <p:nvSpPr>
          <p:cNvPr id="5" name="Text Box 4"/>
          <p:cNvSpPr txBox="1">
            <a:spLocks noChangeArrowheads="1"/>
          </p:cNvSpPr>
          <p:nvPr/>
        </p:nvSpPr>
        <p:spPr bwMode="auto">
          <a:xfrm>
            <a:off x="0" y="908050"/>
            <a:ext cx="9144000" cy="5976938"/>
          </a:xfrm>
          <a:prstGeom prst="rect">
            <a:avLst/>
          </a:prstGeom>
          <a:noFill/>
          <a:ln w="9525">
            <a:noFill/>
            <a:miter lim="800000"/>
            <a:headEnd/>
            <a:tailEnd/>
          </a:ln>
          <a:effectLst/>
        </p:spPr>
        <p:txBody>
          <a:bodyPr>
            <a:spAutoFit/>
          </a:bodyPr>
          <a:lstStyle/>
          <a:p>
            <a:pPr marL="457200" indent="-457200" eaLnBrk="1" hangingPunct="1">
              <a:spcBef>
                <a:spcPts val="600"/>
              </a:spcBef>
              <a:buFont typeface="Arial" panose="020B0604020202020204" pitchFamily="34" charset="0"/>
              <a:buChar char="•"/>
              <a:defRPr/>
            </a:pPr>
            <a:r>
              <a:rPr lang="el-GR" sz="2800" dirty="0" err="1">
                <a:solidFill>
                  <a:schemeClr val="tx1"/>
                </a:solidFill>
                <a:latin typeface="+mn-lt"/>
                <a:cs typeface="Times New Roman" panose="02020603050405020304" pitchFamily="18" charset="0"/>
              </a:rPr>
              <a:t>Aυτός</a:t>
            </a:r>
            <a:r>
              <a:rPr lang="el-GR" sz="2800" dirty="0">
                <a:solidFill>
                  <a:schemeClr val="tx1"/>
                </a:solidFill>
                <a:latin typeface="+mn-lt"/>
                <a:cs typeface="Times New Roman" panose="02020603050405020304" pitchFamily="18" charset="0"/>
              </a:rPr>
              <a:t> που αποφασίζει για εξάσκηση ή μη δικαιώματος: αγοραστής του </a:t>
            </a:r>
            <a:r>
              <a:rPr lang="el-GR" sz="2800" dirty="0" err="1">
                <a:solidFill>
                  <a:schemeClr val="tx1"/>
                </a:solidFill>
                <a:latin typeface="+mn-lt"/>
                <a:cs typeface="Times New Roman" panose="02020603050405020304" pitchFamily="18" charset="0"/>
              </a:rPr>
              <a:t>call</a:t>
            </a:r>
            <a:r>
              <a:rPr lang="el-GR" sz="2800" dirty="0">
                <a:solidFill>
                  <a:schemeClr val="tx1"/>
                </a:solidFill>
                <a:latin typeface="+mn-lt"/>
                <a:cs typeface="Times New Roman" panose="02020603050405020304" pitchFamily="18" charset="0"/>
              </a:rPr>
              <a:t> ή του </a:t>
            </a:r>
            <a:r>
              <a:rPr lang="el-GR" sz="2800" dirty="0" err="1">
                <a:solidFill>
                  <a:schemeClr val="tx1"/>
                </a:solidFill>
                <a:latin typeface="+mn-lt"/>
                <a:cs typeface="Times New Roman" panose="02020603050405020304" pitchFamily="18" charset="0"/>
              </a:rPr>
              <a:t>put</a:t>
            </a:r>
            <a:r>
              <a:rPr lang="el-GR" sz="2800" dirty="0">
                <a:solidFill>
                  <a:schemeClr val="tx1"/>
                </a:solidFill>
                <a:latin typeface="+mn-lt"/>
                <a:cs typeface="Times New Roman" panose="02020603050405020304" pitchFamily="18" charset="0"/>
              </a:rPr>
              <a:t> (</a:t>
            </a:r>
            <a:r>
              <a:rPr lang="el-GR" sz="2800" dirty="0" err="1">
                <a:solidFill>
                  <a:schemeClr val="tx1"/>
                </a:solidFill>
                <a:latin typeface="+mn-lt"/>
                <a:cs typeface="Times New Roman" panose="02020603050405020304" pitchFamily="18" charset="0"/>
              </a:rPr>
              <a:t>one</a:t>
            </a:r>
            <a:r>
              <a:rPr lang="el-GR" sz="2800" dirty="0">
                <a:solidFill>
                  <a:schemeClr val="tx1"/>
                </a:solidFill>
                <a:latin typeface="+mn-lt"/>
                <a:cs typeface="Times New Roman" panose="02020603050405020304" pitchFamily="18" charset="0"/>
              </a:rPr>
              <a:t> </a:t>
            </a:r>
            <a:r>
              <a:rPr lang="el-GR" sz="2800" dirty="0" err="1">
                <a:solidFill>
                  <a:schemeClr val="tx1"/>
                </a:solidFill>
                <a:latin typeface="+mn-lt"/>
                <a:cs typeface="Times New Roman" panose="02020603050405020304" pitchFamily="18" charset="0"/>
              </a:rPr>
              <a:t>way</a:t>
            </a:r>
            <a:r>
              <a:rPr lang="el-GR" sz="2800" dirty="0">
                <a:solidFill>
                  <a:schemeClr val="tx1"/>
                </a:solidFill>
                <a:latin typeface="+mn-lt"/>
                <a:cs typeface="Times New Roman" panose="02020603050405020304" pitchFamily="18" charset="0"/>
              </a:rPr>
              <a:t> </a:t>
            </a:r>
            <a:r>
              <a:rPr lang="el-GR" sz="2800" dirty="0" err="1">
                <a:solidFill>
                  <a:schemeClr val="tx1"/>
                </a:solidFill>
                <a:latin typeface="+mn-lt"/>
                <a:cs typeface="Times New Roman" panose="02020603050405020304" pitchFamily="18" charset="0"/>
              </a:rPr>
              <a:t>commitment</a:t>
            </a:r>
            <a:r>
              <a:rPr lang="el-GR" sz="2800" dirty="0">
                <a:solidFill>
                  <a:schemeClr val="tx1"/>
                </a:solidFill>
                <a:latin typeface="+mn-lt"/>
                <a:cs typeface="Times New Roman" panose="02020603050405020304" pitchFamily="18" charset="0"/>
              </a:rPr>
              <a:t>) ενώ ο εκδότης (</a:t>
            </a:r>
            <a:r>
              <a:rPr lang="el-GR" sz="2800" dirty="0" err="1">
                <a:solidFill>
                  <a:schemeClr val="tx1"/>
                </a:solidFill>
                <a:latin typeface="+mn-lt"/>
                <a:cs typeface="Times New Roman" panose="02020603050405020304" pitchFamily="18" charset="0"/>
              </a:rPr>
              <a:t>writer</a:t>
            </a:r>
            <a:r>
              <a:rPr lang="el-GR" sz="2800" dirty="0">
                <a:solidFill>
                  <a:schemeClr val="tx1"/>
                </a:solidFill>
                <a:latin typeface="+mn-lt"/>
                <a:cs typeface="Times New Roman" panose="02020603050405020304" pitchFamily="18" charset="0"/>
              </a:rPr>
              <a:t> of a </a:t>
            </a:r>
            <a:r>
              <a:rPr lang="el-GR" sz="2800" dirty="0" err="1">
                <a:solidFill>
                  <a:schemeClr val="tx1"/>
                </a:solidFill>
                <a:latin typeface="+mn-lt"/>
                <a:cs typeface="Times New Roman" panose="02020603050405020304" pitchFamily="18" charset="0"/>
              </a:rPr>
              <a:t>call</a:t>
            </a:r>
            <a:r>
              <a:rPr lang="el-GR" sz="2800" dirty="0">
                <a:solidFill>
                  <a:schemeClr val="tx1"/>
                </a:solidFill>
                <a:latin typeface="+mn-lt"/>
                <a:cs typeface="Times New Roman" panose="02020603050405020304" pitchFamily="18" charset="0"/>
              </a:rPr>
              <a:t>) πρέπει να ανταποκριθεί στην απόφαση του αγοραστή και να προβεί στην πώληση ή την αγορά του χρηματοοικονομικού προϊόντος είτε πρόκειται για δικαίωμα αγοράς είτε για δικαίωμα πώλησης αντίστοιχα. (ενώ </a:t>
            </a:r>
            <a:r>
              <a:rPr lang="el-GR" sz="2800" dirty="0" err="1">
                <a:solidFill>
                  <a:schemeClr val="tx1"/>
                </a:solidFill>
                <a:latin typeface="+mn-lt"/>
                <a:cs typeface="Times New Roman" panose="02020603050405020304" pitchFamily="18" charset="0"/>
              </a:rPr>
              <a:t>forwards</a:t>
            </a:r>
            <a:r>
              <a:rPr lang="el-GR" sz="2800" dirty="0">
                <a:solidFill>
                  <a:schemeClr val="tx1"/>
                </a:solidFill>
                <a:latin typeface="+mn-lt"/>
                <a:cs typeface="Times New Roman" panose="02020603050405020304" pitchFamily="18" charset="0"/>
              </a:rPr>
              <a:t>: </a:t>
            </a:r>
            <a:r>
              <a:rPr lang="el-GR" sz="2800" dirty="0" err="1">
                <a:solidFill>
                  <a:schemeClr val="tx1"/>
                </a:solidFill>
                <a:latin typeface="+mn-lt"/>
                <a:cs typeface="Times New Roman" panose="02020603050405020304" pitchFamily="18" charset="0"/>
              </a:rPr>
              <a:t>two-way</a:t>
            </a:r>
            <a:r>
              <a:rPr lang="el-GR" sz="2800" dirty="0">
                <a:solidFill>
                  <a:schemeClr val="tx1"/>
                </a:solidFill>
                <a:latin typeface="+mn-lt"/>
                <a:cs typeface="Times New Roman" panose="02020603050405020304" pitchFamily="18" charset="0"/>
              </a:rPr>
              <a:t> </a:t>
            </a:r>
            <a:r>
              <a:rPr lang="el-GR" sz="2800" dirty="0" err="1">
                <a:solidFill>
                  <a:schemeClr val="tx1"/>
                </a:solidFill>
                <a:latin typeface="+mn-lt"/>
                <a:cs typeface="Times New Roman" panose="02020603050405020304" pitchFamily="18" charset="0"/>
              </a:rPr>
              <a:t>commitment</a:t>
            </a:r>
            <a:r>
              <a:rPr lang="el-GR" sz="2800" dirty="0">
                <a:solidFill>
                  <a:schemeClr val="tx1"/>
                </a:solidFill>
                <a:latin typeface="+mn-lt"/>
                <a:cs typeface="Times New Roman" panose="02020603050405020304" pitchFamily="18" charset="0"/>
              </a:rPr>
              <a:t>).</a:t>
            </a:r>
          </a:p>
          <a:p>
            <a:pPr marL="457200" indent="-457200" eaLnBrk="1" hangingPunct="1">
              <a:spcBef>
                <a:spcPts val="200"/>
              </a:spcBef>
              <a:buFont typeface="Arial" panose="020B0604020202020204" pitchFamily="34" charset="0"/>
              <a:buChar char="•"/>
              <a:defRPr/>
            </a:pPr>
            <a:r>
              <a:rPr lang="el-GR" sz="2800" dirty="0">
                <a:solidFill>
                  <a:schemeClr val="tx1"/>
                </a:solidFill>
                <a:latin typeface="+mn-lt"/>
                <a:cs typeface="Times New Roman" panose="02020603050405020304" pitchFamily="18" charset="0"/>
              </a:rPr>
              <a:t>Αγοραστής καταβάλλει σε πωλητή: </a:t>
            </a:r>
            <a:r>
              <a:rPr lang="el-GR" sz="2800" dirty="0" err="1">
                <a:solidFill>
                  <a:schemeClr val="tx1"/>
                </a:solidFill>
                <a:latin typeface="+mn-lt"/>
                <a:cs typeface="Times New Roman" panose="02020603050405020304" pitchFamily="18" charset="0"/>
              </a:rPr>
              <a:t>premium</a:t>
            </a:r>
            <a:r>
              <a:rPr lang="el-GR" sz="2800" dirty="0">
                <a:solidFill>
                  <a:schemeClr val="tx1"/>
                </a:solidFill>
                <a:latin typeface="+mn-lt"/>
                <a:cs typeface="Times New Roman" panose="02020603050405020304" pitchFamily="18" charset="0"/>
              </a:rPr>
              <a:t>.</a:t>
            </a:r>
          </a:p>
          <a:p>
            <a:pPr marL="457200" indent="-457200" eaLnBrk="1" hangingPunct="1">
              <a:spcBef>
                <a:spcPts val="200"/>
              </a:spcBef>
              <a:buFont typeface="Arial" panose="020B0604020202020204" pitchFamily="34" charset="0"/>
              <a:buChar char="•"/>
              <a:defRPr/>
            </a:pPr>
            <a:r>
              <a:rPr lang="el-GR" sz="2800" dirty="0">
                <a:solidFill>
                  <a:schemeClr val="tx1"/>
                </a:solidFill>
                <a:latin typeface="+mn-lt"/>
                <a:cs typeface="Times New Roman" panose="02020603050405020304" pitchFamily="18" charset="0"/>
              </a:rPr>
              <a:t>Τιμή του </a:t>
            </a:r>
            <a:r>
              <a:rPr lang="el-GR" sz="2800" dirty="0" err="1">
                <a:solidFill>
                  <a:schemeClr val="tx1"/>
                </a:solidFill>
                <a:latin typeface="+mn-lt"/>
                <a:cs typeface="Times New Roman" panose="02020603050405020304" pitchFamily="18" charset="0"/>
              </a:rPr>
              <a:t>option</a:t>
            </a:r>
            <a:r>
              <a:rPr lang="el-GR" sz="2800" dirty="0">
                <a:solidFill>
                  <a:schemeClr val="tx1"/>
                </a:solidFill>
                <a:latin typeface="+mn-lt"/>
                <a:cs typeface="Times New Roman" panose="02020603050405020304" pitchFamily="18" charset="0"/>
              </a:rPr>
              <a:t> (κατά </a:t>
            </a:r>
            <a:r>
              <a:rPr lang="el-GR" sz="2800" dirty="0" err="1">
                <a:solidFill>
                  <a:schemeClr val="tx1"/>
                </a:solidFill>
                <a:latin typeface="+mn-lt"/>
                <a:cs typeface="Times New Roman" panose="02020603050405020304" pitchFamily="18" charset="0"/>
              </a:rPr>
              <a:t>Black</a:t>
            </a:r>
            <a:r>
              <a:rPr lang="el-GR" sz="2800" dirty="0">
                <a:solidFill>
                  <a:schemeClr val="tx1"/>
                </a:solidFill>
                <a:latin typeface="+mn-lt"/>
                <a:cs typeface="Times New Roman" panose="02020603050405020304" pitchFamily="18" charset="0"/>
              </a:rPr>
              <a:t> &amp; </a:t>
            </a:r>
            <a:r>
              <a:rPr lang="el-GR" sz="2800" dirty="0" err="1">
                <a:solidFill>
                  <a:schemeClr val="tx1"/>
                </a:solidFill>
                <a:latin typeface="+mn-lt"/>
                <a:cs typeface="Times New Roman" panose="02020603050405020304" pitchFamily="18" charset="0"/>
              </a:rPr>
              <a:t>Scholes</a:t>
            </a:r>
            <a:r>
              <a:rPr lang="el-GR" sz="2800" dirty="0">
                <a:solidFill>
                  <a:schemeClr val="tx1"/>
                </a:solidFill>
                <a:latin typeface="+mn-lt"/>
                <a:cs typeface="Times New Roman" panose="02020603050405020304" pitchFamily="18" charset="0"/>
              </a:rPr>
              <a:t>):</a:t>
            </a:r>
          </a:p>
          <a:p>
            <a:pPr eaLnBrk="1" hangingPunct="1">
              <a:spcBef>
                <a:spcPts val="600"/>
              </a:spcBef>
              <a:defRPr/>
            </a:pPr>
            <a:endParaRPr lang="el-GR" sz="2800" dirty="0">
              <a:solidFill>
                <a:schemeClr val="tx1"/>
              </a:solidFill>
              <a:latin typeface="+mn-lt"/>
              <a:cs typeface="Times New Roman" panose="02020603050405020304" pitchFamily="18" charset="0"/>
            </a:endParaRPr>
          </a:p>
          <a:p>
            <a:pPr eaLnBrk="1" hangingPunct="1">
              <a:spcBef>
                <a:spcPts val="600"/>
              </a:spcBef>
              <a:defRPr/>
            </a:pPr>
            <a:endParaRPr lang="el-GR" sz="2800" dirty="0">
              <a:solidFill>
                <a:schemeClr val="tx1"/>
              </a:solidFill>
              <a:latin typeface="+mn-lt"/>
              <a:cs typeface="Times New Roman" panose="02020603050405020304" pitchFamily="18" charset="0"/>
            </a:endParaRPr>
          </a:p>
          <a:p>
            <a:pPr eaLnBrk="1" hangingPunct="1">
              <a:spcBef>
                <a:spcPts val="600"/>
              </a:spcBef>
              <a:defRPr/>
            </a:pPr>
            <a:endParaRPr lang="el-GR" sz="2800" dirty="0">
              <a:solidFill>
                <a:schemeClr val="tx1"/>
              </a:solidFill>
              <a:latin typeface="+mn-lt"/>
              <a:cs typeface="Times New Roman" panose="02020603050405020304" pitchFamily="18" charset="0"/>
            </a:endParaRPr>
          </a:p>
          <a:p>
            <a:pPr marL="457200" indent="-457200" eaLnBrk="1" hangingPunct="1">
              <a:spcBef>
                <a:spcPts val="0"/>
              </a:spcBef>
              <a:buFont typeface="Arial" panose="020B0604020202020204" pitchFamily="34" charset="0"/>
              <a:buChar char="•"/>
              <a:defRPr/>
            </a:pPr>
            <a:r>
              <a:rPr lang="el-GR" sz="2800" dirty="0">
                <a:solidFill>
                  <a:schemeClr val="tx1"/>
                </a:solidFill>
                <a:latin typeface="+mn-lt"/>
                <a:cs typeface="Times New Roman" panose="02020603050405020304" pitchFamily="18" charset="0"/>
              </a:rPr>
              <a:t>Πλεονέκτημα: περισσότερες επιλογές</a:t>
            </a:r>
          </a:p>
        </p:txBody>
      </p:sp>
      <p:pic>
        <p:nvPicPr>
          <p:cNvPr id="15364" name="Εικόνα 1"/>
          <p:cNvPicPr>
            <a:picLocks noChangeAspect="1"/>
          </p:cNvPicPr>
          <p:nvPr/>
        </p:nvPicPr>
        <p:blipFill>
          <a:blip r:embed="rId2"/>
          <a:srcRect/>
          <a:stretch>
            <a:fillRect/>
          </a:stretch>
        </p:blipFill>
        <p:spPr bwMode="auto">
          <a:xfrm>
            <a:off x="5508625" y="4868863"/>
            <a:ext cx="3303588"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20638"/>
            <a:ext cx="9144000" cy="769937"/>
          </a:xfrm>
          <a:prstGeom prst="rect">
            <a:avLst/>
          </a:prstGeom>
          <a:noFill/>
          <a:ln w="9525">
            <a:noFill/>
            <a:miter lim="800000"/>
            <a:headEnd/>
            <a:tailEnd/>
          </a:ln>
        </p:spPr>
        <p:txBody>
          <a:bodyPr>
            <a:spAutoFit/>
          </a:bodyPr>
          <a:lstStyle/>
          <a:p>
            <a:pPr algn="ctr" eaLnBrk="1" hangingPunct="1">
              <a:defRPr/>
            </a:pPr>
            <a:r>
              <a:rPr lang="el-GR" sz="4400" dirty="0">
                <a:solidFill>
                  <a:srgbClr val="0070C0"/>
                </a:solidFill>
                <a:latin typeface="+mn-lt"/>
                <a:cs typeface="Times New Roman" panose="02020603050405020304" pitchFamily="18" charset="0"/>
              </a:rPr>
              <a:t>Ερμηνεία Συμβολισμών Δικαιωμάτων</a:t>
            </a:r>
            <a:endParaRPr lang="nl-BE" altLang="el-GR" sz="4400" dirty="0">
              <a:solidFill>
                <a:srgbClr val="0070C0"/>
              </a:solidFill>
              <a:latin typeface="+mn-lt"/>
            </a:endParaRPr>
          </a:p>
        </p:txBody>
      </p:sp>
      <p:pic>
        <p:nvPicPr>
          <p:cNvPr id="16387" name="Εικόνα 2"/>
          <p:cNvPicPr>
            <a:picLocks noChangeAspect="1"/>
          </p:cNvPicPr>
          <p:nvPr/>
        </p:nvPicPr>
        <p:blipFill>
          <a:blip r:embed="rId2"/>
          <a:srcRect/>
          <a:stretch>
            <a:fillRect/>
          </a:stretch>
        </p:blipFill>
        <p:spPr bwMode="auto">
          <a:xfrm>
            <a:off x="468313" y="1341438"/>
            <a:ext cx="8229600" cy="496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300038" y="0"/>
            <a:ext cx="8382000" cy="708025"/>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000" dirty="0">
                <a:solidFill>
                  <a:srgbClr val="0070C0"/>
                </a:solidFill>
                <a:latin typeface="+mn-lt"/>
                <a:cs typeface="Times New Roman" panose="02020603050405020304" pitchFamily="18" charset="0"/>
              </a:rPr>
              <a:t>Προαιρετικά Δικαιώματα (</a:t>
            </a:r>
            <a:r>
              <a:rPr lang="en-GB" altLang="el-GR" sz="4000" dirty="0">
                <a:solidFill>
                  <a:srgbClr val="0070C0"/>
                </a:solidFill>
                <a:latin typeface="+mn-lt"/>
                <a:cs typeface="Times New Roman" panose="02020603050405020304" pitchFamily="18" charset="0"/>
              </a:rPr>
              <a:t>Options)</a:t>
            </a:r>
            <a:endParaRPr lang="el-GR" altLang="el-GR" sz="4000" dirty="0">
              <a:solidFill>
                <a:srgbClr val="0070C0"/>
              </a:solidFill>
              <a:latin typeface="+mn-lt"/>
              <a:cs typeface="Times New Roman" panose="02020603050405020304" pitchFamily="18" charset="0"/>
            </a:endParaRPr>
          </a:p>
        </p:txBody>
      </p:sp>
      <p:sp>
        <p:nvSpPr>
          <p:cNvPr id="4" name="Ορθογώνιο 3"/>
          <p:cNvSpPr/>
          <p:nvPr/>
        </p:nvSpPr>
        <p:spPr>
          <a:xfrm>
            <a:off x="285750" y="1152525"/>
            <a:ext cx="8678863" cy="4918075"/>
          </a:xfrm>
          <a:prstGeom prst="rect">
            <a:avLst/>
          </a:prstGeom>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l-GR" sz="2800" dirty="0" err="1">
                <a:solidFill>
                  <a:prstClr val="black"/>
                </a:solidFill>
                <a:latin typeface="+mn-lt"/>
                <a:cs typeface="Times New Roman" panose="02020603050405020304" pitchFamily="18" charset="0"/>
              </a:rPr>
              <a:t>Aπόδοση</a:t>
            </a:r>
            <a:r>
              <a:rPr lang="el-GR" sz="2800" dirty="0">
                <a:solidFill>
                  <a:prstClr val="black"/>
                </a:solidFill>
                <a:latin typeface="+mn-lt"/>
                <a:cs typeface="Times New Roman" panose="02020603050405020304" pitchFamily="18" charset="0"/>
              </a:rPr>
              <a:t> του Εκδότη: </a:t>
            </a:r>
          </a:p>
          <a:p>
            <a:pPr eaLnBrk="1" fontAlgn="auto" hangingPunct="1">
              <a:spcBef>
                <a:spcPct val="20000"/>
              </a:spcBef>
              <a:spcAft>
                <a:spcPts val="0"/>
              </a:spcAft>
              <a:defRPr/>
            </a:pPr>
            <a:endParaRPr lang="el-GR" sz="2800" dirty="0">
              <a:solidFill>
                <a:prstClr val="black"/>
              </a:solidFill>
              <a:latin typeface="+mn-lt"/>
              <a:cs typeface="Times New Roman" panose="02020603050405020304" pitchFamily="18" charset="0"/>
            </a:endParaRPr>
          </a:p>
          <a:p>
            <a:pPr marL="342900" indent="-342900" eaLnBrk="1" fontAlgn="auto" hangingPunct="1">
              <a:spcBef>
                <a:spcPct val="20000"/>
              </a:spcBef>
              <a:spcAft>
                <a:spcPts val="0"/>
              </a:spcAft>
              <a:buFont typeface="Arial" panose="020B0604020202020204" pitchFamily="34" charset="0"/>
              <a:buChar char="•"/>
              <a:defRPr/>
            </a:pPr>
            <a:r>
              <a:rPr lang="el-GR" sz="2800" dirty="0" err="1">
                <a:solidFill>
                  <a:prstClr val="black"/>
                </a:solidFill>
                <a:latin typeface="+mn-lt"/>
                <a:cs typeface="Times New Roman" panose="02020603050405020304" pitchFamily="18" charset="0"/>
              </a:rPr>
              <a:t>Eκδότης</a:t>
            </a:r>
            <a:r>
              <a:rPr lang="el-GR" sz="2800" dirty="0">
                <a:solidFill>
                  <a:prstClr val="black"/>
                </a:solidFill>
                <a:latin typeface="+mn-lt"/>
                <a:cs typeface="Times New Roman" panose="02020603050405020304" pitchFamily="18" charset="0"/>
              </a:rPr>
              <a:t> επιθυμεί την μη εξάσκηση συμβολαίου στην λήξη.</a:t>
            </a:r>
          </a:p>
          <a:p>
            <a:pPr eaLnBrk="1" fontAlgn="auto" hangingPunct="1">
              <a:spcBef>
                <a:spcPct val="20000"/>
              </a:spcBef>
              <a:spcAft>
                <a:spcPts val="0"/>
              </a:spcAft>
              <a:defRPr/>
            </a:pPr>
            <a:endParaRPr lang="el-GR" sz="2800" dirty="0">
              <a:solidFill>
                <a:prstClr val="black"/>
              </a:solidFill>
              <a:latin typeface="+mn-lt"/>
              <a:cs typeface="Times New Roman" panose="02020603050405020304" pitchFamily="18" charset="0"/>
            </a:endParaRPr>
          </a:p>
          <a:p>
            <a:pPr marL="342900" indent="-342900" eaLnBrk="1" fontAlgn="auto" hangingPunct="1">
              <a:spcBef>
                <a:spcPct val="20000"/>
              </a:spcBef>
              <a:spcAft>
                <a:spcPts val="0"/>
              </a:spcAft>
              <a:buFont typeface="Arial" panose="020B0604020202020204" pitchFamily="34" charset="0"/>
              <a:buChar char="•"/>
              <a:defRPr/>
            </a:pPr>
            <a:r>
              <a:rPr lang="el-GR" sz="2800" dirty="0" err="1">
                <a:solidFill>
                  <a:prstClr val="black"/>
                </a:solidFill>
                <a:latin typeface="+mn-lt"/>
                <a:cs typeface="Times New Roman" panose="02020603050405020304" pitchFamily="18" charset="0"/>
              </a:rPr>
              <a:t>Aν</a:t>
            </a:r>
            <a:r>
              <a:rPr lang="el-GR" sz="2800" dirty="0">
                <a:solidFill>
                  <a:prstClr val="black"/>
                </a:solidFill>
                <a:latin typeface="+mn-lt"/>
                <a:cs typeface="Times New Roman" panose="02020603050405020304" pitchFamily="18" charset="0"/>
              </a:rPr>
              <a:t> αγνοήσουμε το πριμ αγοράς, δικαιώματα προαίρεσης</a:t>
            </a:r>
          </a:p>
          <a:p>
            <a:pPr marL="342900" indent="-342900" eaLnBrk="1" fontAlgn="auto" hangingPunct="1">
              <a:spcBef>
                <a:spcPct val="200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 (</a:t>
            </a:r>
            <a:r>
              <a:rPr lang="el-GR" sz="2800" b="1" dirty="0" err="1">
                <a:solidFill>
                  <a:prstClr val="black"/>
                </a:solidFill>
                <a:latin typeface="+mn-lt"/>
                <a:cs typeface="Times New Roman" panose="02020603050405020304" pitchFamily="18" charset="0"/>
              </a:rPr>
              <a:t>at</a:t>
            </a:r>
            <a:r>
              <a:rPr lang="el-GR" sz="2800" b="1" dirty="0">
                <a:solidFill>
                  <a:prstClr val="black"/>
                </a:solidFill>
                <a:latin typeface="+mn-lt"/>
                <a:cs typeface="Times New Roman" panose="02020603050405020304" pitchFamily="18" charset="0"/>
              </a:rPr>
              <a:t> the </a:t>
            </a:r>
            <a:r>
              <a:rPr lang="el-GR" sz="2800" b="1" dirty="0" err="1">
                <a:solidFill>
                  <a:prstClr val="black"/>
                </a:solidFill>
                <a:latin typeface="+mn-lt"/>
                <a:cs typeface="Times New Roman" panose="02020603050405020304" pitchFamily="18" charset="0"/>
              </a:rPr>
              <a:t>money</a:t>
            </a:r>
            <a:r>
              <a:rPr lang="el-GR" sz="2800" dirty="0">
                <a:solidFill>
                  <a:prstClr val="black"/>
                </a:solidFill>
                <a:latin typeface="+mn-lt"/>
                <a:cs typeface="Times New Roman" panose="02020603050405020304" pitchFamily="18" charset="0"/>
              </a:rPr>
              <a:t>):όταν τρέχουσα τιμή είναι με τιμή εξάσκησης (S=E).</a:t>
            </a:r>
          </a:p>
          <a:p>
            <a:pPr marL="342900" indent="-342900" eaLnBrk="1" fontAlgn="auto" hangingPunct="1">
              <a:spcBef>
                <a:spcPct val="20000"/>
              </a:spcBef>
              <a:spcAft>
                <a:spcPts val="0"/>
              </a:spcAft>
              <a:buFont typeface="Arial" panose="020B0604020202020204" pitchFamily="34" charset="0"/>
              <a:buChar char="•"/>
              <a:defRPr/>
            </a:pPr>
            <a:endParaRPr lang="el-GR" sz="2800" dirty="0">
              <a:solidFill>
                <a:prstClr val="black"/>
              </a:solidFill>
              <a:latin typeface="+mn-lt"/>
              <a:cs typeface="Times New Roman" panose="02020603050405020304" pitchFamily="18" charset="0"/>
            </a:endParaRPr>
          </a:p>
        </p:txBody>
      </p:sp>
      <p:pic>
        <p:nvPicPr>
          <p:cNvPr id="17412" name="Εικόνα 1"/>
          <p:cNvPicPr>
            <a:picLocks noChangeAspect="1"/>
          </p:cNvPicPr>
          <p:nvPr/>
        </p:nvPicPr>
        <p:blipFill>
          <a:blip r:embed="rId2"/>
          <a:srcRect/>
          <a:stretch>
            <a:fillRect/>
          </a:stretch>
        </p:blipFill>
        <p:spPr bwMode="auto">
          <a:xfrm>
            <a:off x="4140200" y="1268413"/>
            <a:ext cx="1931988" cy="433387"/>
          </a:xfrm>
          <a:prstGeom prst="rect">
            <a:avLst/>
          </a:prstGeom>
          <a:noFill/>
          <a:ln w="9525">
            <a:noFill/>
            <a:miter lim="800000"/>
            <a:headEnd/>
            <a:tailEnd/>
          </a:ln>
        </p:spPr>
      </p:pic>
      <p:pic>
        <p:nvPicPr>
          <p:cNvPr id="17413" name="Εικόνα 4"/>
          <p:cNvPicPr>
            <a:picLocks noChangeAspect="1"/>
          </p:cNvPicPr>
          <p:nvPr/>
        </p:nvPicPr>
        <p:blipFill>
          <a:blip r:embed="rId3"/>
          <a:srcRect/>
          <a:stretch>
            <a:fillRect/>
          </a:stretch>
        </p:blipFill>
        <p:spPr bwMode="auto">
          <a:xfrm>
            <a:off x="2124075" y="2708275"/>
            <a:ext cx="1878013"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8991600" cy="769938"/>
          </a:xfrm>
          <a:prstGeom prst="rect">
            <a:avLst/>
          </a:prstGeom>
          <a:noFill/>
          <a:ln w="9525">
            <a:noFill/>
            <a:miter lim="800000"/>
            <a:headEnd/>
            <a:tailEnd/>
          </a:ln>
          <a:effectLst/>
        </p:spPr>
        <p:txBody>
          <a:bodyPr>
            <a:spAutoFit/>
          </a:bodyPr>
          <a:lstStyle/>
          <a:p>
            <a:pPr algn="ctr" eaLnBrk="1" hangingPunct="1">
              <a:spcBef>
                <a:spcPct val="50000"/>
              </a:spcBef>
              <a:defRPr/>
            </a:pPr>
            <a:r>
              <a:rPr lang="el-GR" sz="4400" dirty="0">
                <a:solidFill>
                  <a:srgbClr val="0070C0"/>
                </a:solidFill>
                <a:latin typeface="+mn-lt"/>
                <a:cs typeface="Times New Roman" panose="02020603050405020304" pitchFamily="18" charset="0"/>
              </a:rPr>
              <a:t>Προαιρετικά Δικαιώματα (</a:t>
            </a:r>
            <a:r>
              <a:rPr lang="en-GB" sz="4400" dirty="0">
                <a:solidFill>
                  <a:srgbClr val="0070C0"/>
                </a:solidFill>
                <a:latin typeface="+mn-lt"/>
                <a:cs typeface="Times New Roman" panose="02020603050405020304" pitchFamily="18" charset="0"/>
              </a:rPr>
              <a:t>Options)</a:t>
            </a:r>
            <a:r>
              <a:rPr lang="el-GR" sz="4400" dirty="0">
                <a:solidFill>
                  <a:srgbClr val="0070C0"/>
                </a:solidFill>
                <a:latin typeface="+mn-lt"/>
                <a:cs typeface="Times New Roman" panose="02020603050405020304" pitchFamily="18" charset="0"/>
              </a:rPr>
              <a:t> - 2</a:t>
            </a:r>
          </a:p>
        </p:txBody>
      </p:sp>
      <p:sp>
        <p:nvSpPr>
          <p:cNvPr id="18435" name="Ορθογώνιο 2"/>
          <p:cNvSpPr>
            <a:spLocks noChangeArrowheads="1"/>
          </p:cNvSpPr>
          <p:nvPr/>
        </p:nvSpPr>
        <p:spPr bwMode="auto">
          <a:xfrm>
            <a:off x="179388" y="1773238"/>
            <a:ext cx="8812212" cy="3157537"/>
          </a:xfrm>
          <a:prstGeom prst="rect">
            <a:avLst/>
          </a:prstGeom>
          <a:noFill/>
          <a:ln w="9525">
            <a:noFill/>
            <a:miter lim="800000"/>
            <a:headEnd/>
            <a:tailEnd/>
          </a:ln>
        </p:spPr>
        <p:txBody>
          <a:bodyPr>
            <a:spAutoFit/>
          </a:bodyPr>
          <a:lstStyle/>
          <a:p>
            <a:pPr marL="342900" indent="-342900" eaLnBrk="1" hangingPunct="1">
              <a:spcBef>
                <a:spcPct val="20000"/>
              </a:spcBef>
              <a:spcAft>
                <a:spcPts val="1200"/>
              </a:spcAft>
              <a:buFont typeface="Arial" charset="0"/>
              <a:buChar char="•"/>
            </a:pPr>
            <a:r>
              <a:rPr lang="el-GR" altLang="el-GR" sz="2800">
                <a:solidFill>
                  <a:srgbClr val="000000"/>
                </a:solidFill>
                <a:latin typeface="Calibri" pitchFamily="34" charset="0"/>
                <a:cs typeface="Times New Roman" pitchFamily="18" charset="0"/>
              </a:rPr>
              <a:t>(</a:t>
            </a:r>
            <a:r>
              <a:rPr lang="el-GR" altLang="el-GR" sz="2800" b="1">
                <a:solidFill>
                  <a:srgbClr val="000000"/>
                </a:solidFill>
                <a:latin typeface="Calibri" pitchFamily="34" charset="0"/>
                <a:cs typeface="Times New Roman" pitchFamily="18" charset="0"/>
              </a:rPr>
              <a:t>out of the money</a:t>
            </a:r>
            <a:r>
              <a:rPr lang="el-GR" altLang="el-GR" sz="2800">
                <a:solidFill>
                  <a:srgbClr val="000000"/>
                </a:solidFill>
                <a:latin typeface="Calibri" pitchFamily="34" charset="0"/>
                <a:cs typeface="Times New Roman" pitchFamily="18" charset="0"/>
              </a:rPr>
              <a:t>): εάν άμεση εξάσκηση οδηγεί σε ζημία, για call ισχύει S-E&lt;0 και για put ισχύει S-E&gt;0.</a:t>
            </a:r>
          </a:p>
          <a:p>
            <a:pPr marL="342900" indent="-342900" eaLnBrk="1" hangingPunct="1">
              <a:spcBef>
                <a:spcPct val="20000"/>
              </a:spcBef>
              <a:spcAft>
                <a:spcPts val="1200"/>
              </a:spcAft>
              <a:buFont typeface="Arial" charset="0"/>
              <a:buChar char="•"/>
            </a:pPr>
            <a:r>
              <a:rPr lang="el-GR" altLang="el-GR" sz="2800">
                <a:solidFill>
                  <a:srgbClr val="000000"/>
                </a:solidFill>
                <a:latin typeface="Calibri" pitchFamily="34" charset="0"/>
                <a:cs typeface="Times New Roman" pitchFamily="18" charset="0"/>
              </a:rPr>
              <a:t>(</a:t>
            </a:r>
            <a:r>
              <a:rPr lang="el-GR" altLang="el-GR" sz="2800" b="1">
                <a:solidFill>
                  <a:srgbClr val="000000"/>
                </a:solidFill>
                <a:latin typeface="Calibri" pitchFamily="34" charset="0"/>
                <a:cs typeface="Times New Roman" pitchFamily="18" charset="0"/>
              </a:rPr>
              <a:t>in the money</a:t>
            </a:r>
            <a:r>
              <a:rPr lang="el-GR" altLang="el-GR" sz="2800">
                <a:solidFill>
                  <a:srgbClr val="000000"/>
                </a:solidFill>
                <a:latin typeface="Calibri" pitchFamily="34" charset="0"/>
                <a:cs typeface="Times New Roman" pitchFamily="18" charset="0"/>
              </a:rPr>
              <a:t>): η άμεση εξάσκηση οδηγεί σε κέρδος, για call ισχύει S-E&gt;0, και για put ισχύει S-E&lt;0.</a:t>
            </a:r>
          </a:p>
          <a:p>
            <a:pPr marL="342900" indent="-342900" eaLnBrk="1" hangingPunct="1">
              <a:spcBef>
                <a:spcPct val="20000"/>
              </a:spcBef>
              <a:spcAft>
                <a:spcPts val="1200"/>
              </a:spcAft>
              <a:buFont typeface="Arial" charset="0"/>
              <a:buChar char="•"/>
            </a:pPr>
            <a:r>
              <a:rPr lang="el-GR" altLang="el-GR" sz="2800">
                <a:solidFill>
                  <a:srgbClr val="000000"/>
                </a:solidFill>
                <a:latin typeface="Calibri" pitchFamily="34" charset="0"/>
                <a:cs typeface="Times New Roman" pitchFamily="18" charset="0"/>
              </a:rPr>
              <a:t>Όσο πιο μέσα στο χρήμα το συμβόλαιο, τόσο πιο ακριβό (πιο μεγάλο το πριμ)</a:t>
            </a:r>
            <a:endParaRPr lang="el-GR" alt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4"/>
          <p:cNvSpPr>
            <a:spLocks noGrp="1"/>
          </p:cNvSpPr>
          <p:nvPr>
            <p:ph type="title"/>
          </p:nvPr>
        </p:nvSpPr>
        <p:spPr>
          <a:xfrm>
            <a:off x="-11113" y="-315913"/>
            <a:ext cx="9144001" cy="1727201"/>
          </a:xfrm>
        </p:spPr>
        <p:txBody>
          <a:bodyPr/>
          <a:lstStyle/>
          <a:p>
            <a:r>
              <a:rPr lang="el-GR" altLang="el-GR" smtClean="0">
                <a:solidFill>
                  <a:srgbClr val="0070C0"/>
                </a:solidFill>
                <a:cs typeface="Times New Roman" pitchFamily="18" charset="0"/>
              </a:rPr>
              <a:t>Αποδόσεις Δικαιώματος Αγοράς</a:t>
            </a:r>
            <a:endParaRPr lang="en-GB" altLang="el-GR" smtClean="0">
              <a:solidFill>
                <a:srgbClr val="0070C0"/>
              </a:solidFill>
              <a:cs typeface="Times New Roman" pitchFamily="18" charset="0"/>
            </a:endParaRPr>
          </a:p>
        </p:txBody>
      </p:sp>
      <p:pic>
        <p:nvPicPr>
          <p:cNvPr id="19459" name="Εικόνα 2"/>
          <p:cNvPicPr>
            <a:picLocks noChangeAspect="1"/>
          </p:cNvPicPr>
          <p:nvPr/>
        </p:nvPicPr>
        <p:blipFill>
          <a:blip r:embed="rId2"/>
          <a:srcRect/>
          <a:stretch>
            <a:fillRect/>
          </a:stretch>
        </p:blipFill>
        <p:spPr bwMode="auto">
          <a:xfrm>
            <a:off x="201613" y="1628775"/>
            <a:ext cx="8718550" cy="444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58788" y="0"/>
            <a:ext cx="8362950" cy="1228725"/>
          </a:xfrm>
        </p:spPr>
        <p:txBody>
          <a:bodyPr/>
          <a:lstStyle/>
          <a:p>
            <a:pPr>
              <a:defRPr/>
            </a:pPr>
            <a:r>
              <a:rPr lang="el-GR" dirty="0">
                <a:solidFill>
                  <a:srgbClr val="0070C0"/>
                </a:solidFill>
                <a:latin typeface="+mn-lt"/>
                <a:cs typeface="Times New Roman" panose="02020603050405020304" pitchFamily="18" charset="0"/>
              </a:rPr>
              <a:t>Αποδόσεις Δικαιώματος Πώλησης</a:t>
            </a:r>
            <a:endParaRPr lang="el-GR" dirty="0">
              <a:solidFill>
                <a:srgbClr val="0070C0"/>
              </a:solidFill>
              <a:latin typeface="+mn-lt"/>
            </a:endParaRPr>
          </a:p>
        </p:txBody>
      </p:sp>
      <p:pic>
        <p:nvPicPr>
          <p:cNvPr id="20483" name="Εικόνα 1"/>
          <p:cNvPicPr>
            <a:picLocks noChangeAspect="1"/>
          </p:cNvPicPr>
          <p:nvPr/>
        </p:nvPicPr>
        <p:blipFill>
          <a:blip r:embed="rId2"/>
          <a:srcRect/>
          <a:stretch>
            <a:fillRect/>
          </a:stretch>
        </p:blipFill>
        <p:spPr bwMode="auto">
          <a:xfrm>
            <a:off x="317500" y="1252538"/>
            <a:ext cx="8645525" cy="510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250825" y="0"/>
            <a:ext cx="8229600" cy="1143000"/>
          </a:xfrm>
        </p:spPr>
        <p:txBody>
          <a:bodyPr/>
          <a:lstStyle/>
          <a:p>
            <a:pPr eaLnBrk="1" hangingPunct="1"/>
            <a:r>
              <a:rPr lang="el-GR" altLang="el-GR" sz="4000" smtClean="0">
                <a:solidFill>
                  <a:srgbClr val="0070C0"/>
                </a:solidFill>
              </a:rPr>
              <a:t>Δείκτης Τεκμαρτής Μεταβλητότητας</a:t>
            </a:r>
            <a:br>
              <a:rPr lang="el-GR" altLang="el-GR" sz="4000" smtClean="0">
                <a:solidFill>
                  <a:srgbClr val="0070C0"/>
                </a:solidFill>
              </a:rPr>
            </a:br>
            <a:r>
              <a:rPr lang="el-GR" altLang="el-GR" sz="4000" smtClean="0">
                <a:solidFill>
                  <a:srgbClr val="0070C0"/>
                </a:solidFill>
              </a:rPr>
              <a:t> (</a:t>
            </a:r>
            <a:r>
              <a:rPr lang="en-GB" altLang="el-GR" sz="4000" smtClean="0">
                <a:solidFill>
                  <a:srgbClr val="0070C0"/>
                </a:solidFill>
              </a:rPr>
              <a:t>Implied Volatility Index, VIX)</a:t>
            </a:r>
            <a:endParaRPr lang="el-GR" altLang="el-GR" sz="4000" smtClean="0">
              <a:solidFill>
                <a:srgbClr val="0070C0"/>
              </a:solidFill>
            </a:endParaRPr>
          </a:p>
        </p:txBody>
      </p:sp>
      <p:sp>
        <p:nvSpPr>
          <p:cNvPr id="3" name="2 - Θέση περιεχομένου"/>
          <p:cNvSpPr>
            <a:spLocks noGrp="1"/>
          </p:cNvSpPr>
          <p:nvPr>
            <p:ph idx="1"/>
          </p:nvPr>
        </p:nvSpPr>
        <p:spPr>
          <a:xfrm>
            <a:off x="11113" y="1412875"/>
            <a:ext cx="9375775" cy="5324475"/>
          </a:xfrm>
        </p:spPr>
        <p:txBody>
          <a:bodyPr rtlCol="0">
            <a:normAutofit fontScale="92500" lnSpcReduction="10000"/>
          </a:bodyPr>
          <a:lstStyle/>
          <a:p>
            <a:pPr>
              <a:spcBef>
                <a:spcPts val="1200"/>
              </a:spcBef>
              <a:buFont typeface="Arial" panose="020B0604020202020204" pitchFamily="34" charset="0"/>
              <a:buChar char="•"/>
              <a:defRPr/>
            </a:pPr>
            <a:r>
              <a:rPr lang="el-GR" sz="3300" b="1" dirty="0">
                <a:cs typeface="Times New Roman" panose="02020603050405020304" pitchFamily="18" charset="0"/>
              </a:rPr>
              <a:t>Τεκμαρτή Μεταβλητότητα: </a:t>
            </a:r>
            <a:r>
              <a:rPr lang="el-GR" sz="3300" dirty="0">
                <a:cs typeface="Times New Roman" panose="02020603050405020304" pitchFamily="18" charset="0"/>
              </a:rPr>
              <a:t>η τυπική απόκλιση που εξισώνει την τιμή του δικαιώματος του υποδείγματος των BS με την πραγματική τιμή του στην αγορά δικαιωμάτων</a:t>
            </a:r>
            <a:r>
              <a:rPr lang="el-GR" sz="3300" dirty="0" smtClean="0">
                <a:cs typeface="Times New Roman" panose="02020603050405020304" pitchFamily="18" charset="0"/>
              </a:rPr>
              <a:t>.</a:t>
            </a:r>
          </a:p>
          <a:p>
            <a:pPr marL="0" indent="0">
              <a:spcBef>
                <a:spcPts val="1200"/>
              </a:spcBef>
              <a:buFont typeface="Arial" panose="020B0604020202020204" pitchFamily="34" charset="0"/>
              <a:buNone/>
              <a:defRPr/>
            </a:pPr>
            <a:endParaRPr lang="el-GR" sz="3300" dirty="0">
              <a:cs typeface="Times New Roman" panose="02020603050405020304" pitchFamily="18" charset="0"/>
            </a:endParaRPr>
          </a:p>
          <a:p>
            <a:pPr>
              <a:spcBef>
                <a:spcPts val="1200"/>
              </a:spcBef>
              <a:buFont typeface="Arial" panose="020B0604020202020204" pitchFamily="34" charset="0"/>
              <a:buChar char="•"/>
              <a:defRPr/>
            </a:pPr>
            <a:r>
              <a:rPr lang="el-GR" sz="3300" b="1" dirty="0">
                <a:cs typeface="Times New Roman" panose="02020603050405020304" pitchFamily="18" charset="0"/>
              </a:rPr>
              <a:t>Χρήση</a:t>
            </a:r>
            <a:r>
              <a:rPr lang="el-GR" sz="3300" b="1" dirty="0" smtClean="0">
                <a:cs typeface="Times New Roman" panose="02020603050405020304" pitchFamily="18" charset="0"/>
              </a:rPr>
              <a:t>:</a:t>
            </a:r>
            <a:r>
              <a:rPr lang="el-GR" sz="3300" dirty="0" smtClean="0">
                <a:cs typeface="Times New Roman" panose="02020603050405020304" pitchFamily="18" charset="0"/>
              </a:rPr>
              <a:t>  </a:t>
            </a:r>
          </a:p>
          <a:p>
            <a:pPr marL="571500" indent="-571500">
              <a:spcBef>
                <a:spcPts val="1200"/>
              </a:spcBef>
              <a:buFont typeface="+mj-lt"/>
              <a:buAutoNum type="romanUcPeriod"/>
              <a:defRPr/>
            </a:pPr>
            <a:r>
              <a:rPr lang="el-GR" sz="3300" dirty="0" smtClean="0">
                <a:cs typeface="Times New Roman" panose="02020603050405020304" pitchFamily="18" charset="0"/>
              </a:rPr>
              <a:t>για </a:t>
            </a:r>
            <a:r>
              <a:rPr lang="el-GR" sz="3300" dirty="0">
                <a:cs typeface="Times New Roman" panose="02020603050405020304" pitchFamily="18" charset="0"/>
              </a:rPr>
              <a:t>υπολογισμό της </a:t>
            </a:r>
            <a:r>
              <a:rPr lang="el-GR" sz="3300" dirty="0" err="1">
                <a:cs typeface="Times New Roman" panose="02020603050405020304" pitchFamily="18" charset="0"/>
              </a:rPr>
              <a:t>Value-at-Risk</a:t>
            </a:r>
            <a:r>
              <a:rPr lang="el-GR" sz="3300" dirty="0">
                <a:cs typeface="Times New Roman" panose="02020603050405020304" pitchFamily="18" charset="0"/>
              </a:rPr>
              <a:t> (</a:t>
            </a:r>
            <a:r>
              <a:rPr lang="el-GR" sz="3300" dirty="0" err="1">
                <a:cs typeface="Times New Roman" panose="02020603050405020304" pitchFamily="18" charset="0"/>
              </a:rPr>
              <a:t>VaR</a:t>
            </a:r>
            <a:r>
              <a:rPr lang="el-GR" sz="3300" dirty="0" smtClean="0">
                <a:cs typeface="Times New Roman" panose="02020603050405020304" pitchFamily="18" charset="0"/>
              </a:rPr>
              <a:t>)</a:t>
            </a:r>
          </a:p>
          <a:p>
            <a:pPr marL="571500" indent="-571500">
              <a:spcBef>
                <a:spcPts val="1200"/>
              </a:spcBef>
              <a:buFont typeface="+mj-lt"/>
              <a:buAutoNum type="romanUcPeriod"/>
              <a:defRPr/>
            </a:pPr>
            <a:r>
              <a:rPr lang="el-GR" sz="3300" dirty="0" smtClean="0">
                <a:cs typeface="Times New Roman" panose="02020603050405020304" pitchFamily="18" charset="0"/>
              </a:rPr>
              <a:t> </a:t>
            </a:r>
            <a:r>
              <a:rPr lang="el-GR" sz="3300" dirty="0">
                <a:cs typeface="Times New Roman" panose="02020603050405020304" pitchFamily="18" charset="0"/>
              </a:rPr>
              <a:t>ως εργαλείο λήψης επενδυτικών αποφάσεων</a:t>
            </a:r>
          </a:p>
          <a:p>
            <a:pPr>
              <a:spcBef>
                <a:spcPts val="1200"/>
              </a:spcBef>
              <a:buFont typeface="Arial" panose="020B0604020202020204" pitchFamily="34" charset="0"/>
              <a:buChar char="•"/>
              <a:defRPr/>
            </a:pPr>
            <a:endParaRPr lang="el-GR" sz="3300" dirty="0">
              <a:cs typeface="Times New Roman" panose="02020603050405020304" pitchFamily="18" charset="0"/>
            </a:endParaRPr>
          </a:p>
          <a:p>
            <a:pPr marL="936000" indent="0">
              <a:spcBef>
                <a:spcPts val="1200"/>
              </a:spcBef>
              <a:buFont typeface="Arial" panose="020B0604020202020204" pitchFamily="34" charset="0"/>
              <a:buNone/>
              <a:defRPr/>
            </a:pPr>
            <a:r>
              <a:rPr lang="el-GR" sz="2800" dirty="0" smtClean="0">
                <a:cs typeface="Times New Roman" panose="02020603050405020304" pitchFamily="18" charset="0"/>
              </a:rPr>
              <a:t>.</a:t>
            </a:r>
            <a:endParaRPr lang="el-GR" sz="2800" dirty="0">
              <a:cs typeface="Times New Roman" panose="02020603050405020304" pitchFamily="18" charset="0"/>
            </a:endParaRPr>
          </a:p>
          <a:p>
            <a:pPr>
              <a:spcBef>
                <a:spcPts val="1200"/>
              </a:spcBef>
              <a:buFont typeface="Arial" panose="020B0604020202020204" pitchFamily="34" charset="0"/>
              <a:buChar char="•"/>
              <a:defRPr/>
            </a:pPr>
            <a:endParaRPr lang="el-GR" dirty="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l-G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4"/>
          <p:cNvSpPr>
            <a:spLocks noGrp="1"/>
          </p:cNvSpPr>
          <p:nvPr>
            <p:ph type="title"/>
          </p:nvPr>
        </p:nvSpPr>
        <p:spPr>
          <a:xfrm>
            <a:off x="125413" y="-112713"/>
            <a:ext cx="9144000" cy="1309688"/>
          </a:xfrm>
        </p:spPr>
        <p:txBody>
          <a:bodyPr/>
          <a:lstStyle/>
          <a:p>
            <a:r>
              <a:rPr lang="el-GR" altLang="el-GR" sz="4000" smtClean="0">
                <a:solidFill>
                  <a:srgbClr val="0070C0"/>
                </a:solidFill>
                <a:cs typeface="Times New Roman" pitchFamily="18" charset="0"/>
              </a:rPr>
              <a:t>Δείκτης Τεκμαρτής Μεταβλητότητας</a:t>
            </a:r>
            <a:br>
              <a:rPr lang="el-GR" altLang="el-GR" sz="4000" smtClean="0">
                <a:solidFill>
                  <a:srgbClr val="0070C0"/>
                </a:solidFill>
                <a:cs typeface="Times New Roman" pitchFamily="18" charset="0"/>
              </a:rPr>
            </a:br>
            <a:r>
              <a:rPr lang="el-GR" altLang="el-GR" sz="4000" smtClean="0">
                <a:solidFill>
                  <a:srgbClr val="0070C0"/>
                </a:solidFill>
                <a:cs typeface="Times New Roman" pitchFamily="18" charset="0"/>
              </a:rPr>
              <a:t> (</a:t>
            </a:r>
            <a:r>
              <a:rPr lang="en-GB" altLang="el-GR" sz="4000" smtClean="0">
                <a:solidFill>
                  <a:srgbClr val="0070C0"/>
                </a:solidFill>
                <a:cs typeface="Times New Roman" pitchFamily="18" charset="0"/>
              </a:rPr>
              <a:t>Implied Volatility Index, VIX)</a:t>
            </a:r>
            <a:r>
              <a:rPr lang="el-GR" altLang="el-GR" sz="4000" smtClean="0">
                <a:solidFill>
                  <a:srgbClr val="0070C0"/>
                </a:solidFill>
                <a:cs typeface="Times New Roman" pitchFamily="18" charset="0"/>
              </a:rPr>
              <a:t> - 2</a:t>
            </a:r>
            <a:endParaRPr lang="en-GB" altLang="el-GR" sz="4000" smtClean="0">
              <a:solidFill>
                <a:srgbClr val="0070C0"/>
              </a:solidFill>
              <a:cs typeface="Times New Roman" pitchFamily="18" charset="0"/>
            </a:endParaRPr>
          </a:p>
        </p:txBody>
      </p:sp>
      <p:pic>
        <p:nvPicPr>
          <p:cNvPr id="22531" name="Εικόνα 1"/>
          <p:cNvPicPr>
            <a:picLocks noChangeAspect="1"/>
          </p:cNvPicPr>
          <p:nvPr/>
        </p:nvPicPr>
        <p:blipFill>
          <a:blip r:embed="rId2"/>
          <a:srcRect/>
          <a:stretch>
            <a:fillRect/>
          </a:stretch>
        </p:blipFill>
        <p:spPr bwMode="auto">
          <a:xfrm>
            <a:off x="1619250" y="1700213"/>
            <a:ext cx="5975350" cy="471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71600" y="2147894"/>
            <a:ext cx="6400800" cy="3995750"/>
          </a:xfrm>
        </p:spPr>
        <p:txBody>
          <a:bodyPr/>
          <a:lstStyle/>
          <a:p>
            <a:pPr algn="l"/>
            <a:r>
              <a:rPr lang="el-GR" sz="1800" dirty="0" smtClean="0">
                <a:solidFill>
                  <a:schemeClr val="tx1"/>
                </a:solidFill>
              </a:rPr>
              <a:t>Στόχος της ενότητας είναι να </a:t>
            </a:r>
            <a:r>
              <a:rPr lang="el-GR" sz="1800" dirty="0" smtClean="0">
                <a:solidFill>
                  <a:schemeClr val="tx1"/>
                </a:solidFill>
              </a:rPr>
              <a:t>αποκτήσουν οι φοιτητές  μία εισαγωγική εικόνα στα παράγωγα προϊόντα, την τιμολόγηση τους, την εφαρμογή τους καθώς επίσης και  στις στρατηγικές αναχαίτισης κινδύνου.</a:t>
            </a:r>
            <a:endParaRPr lang="en-US" sz="1800" dirty="0"/>
          </a:p>
        </p:txBody>
      </p:sp>
      <p:sp>
        <p:nvSpPr>
          <p:cNvPr id="4" name="1 - Τίτλος"/>
          <p:cNvSpPr>
            <a:spLocks noGrp="1"/>
          </p:cNvSpPr>
          <p:nvPr>
            <p:ph type="ctrTitle"/>
          </p:nvPr>
        </p:nvSpPr>
        <p:spPr>
          <a:xfrm>
            <a:off x="685800" y="428625"/>
            <a:ext cx="7772400" cy="1470025"/>
          </a:xfrm>
        </p:spPr>
        <p:txBody>
          <a:bodyPr/>
          <a:lstStyle/>
          <a:p>
            <a:r>
              <a:rPr lang="el-GR" dirty="0" smtClean="0"/>
              <a:t>Σκοποί  ενότητας</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4"/>
          <p:cNvSpPr>
            <a:spLocks noGrp="1"/>
          </p:cNvSpPr>
          <p:nvPr>
            <p:ph type="title"/>
          </p:nvPr>
        </p:nvSpPr>
        <p:spPr>
          <a:xfrm>
            <a:off x="-12700" y="-171450"/>
            <a:ext cx="9144000" cy="1727200"/>
          </a:xfrm>
        </p:spPr>
        <p:txBody>
          <a:bodyPr/>
          <a:lstStyle/>
          <a:p>
            <a:r>
              <a:rPr lang="el-GR" altLang="el-GR" smtClean="0">
                <a:solidFill>
                  <a:srgbClr val="0070C0"/>
                </a:solidFill>
                <a:cs typeface="Times New Roman" pitchFamily="18" charset="0"/>
              </a:rPr>
              <a:t>Ανταλλαγές (</a:t>
            </a:r>
            <a:r>
              <a:rPr lang="en-GB" altLang="el-GR" smtClean="0">
                <a:solidFill>
                  <a:srgbClr val="0070C0"/>
                </a:solidFill>
                <a:cs typeface="Times New Roman" pitchFamily="18" charset="0"/>
              </a:rPr>
              <a:t>Swaps)</a:t>
            </a:r>
          </a:p>
        </p:txBody>
      </p:sp>
      <p:sp>
        <p:nvSpPr>
          <p:cNvPr id="2" name="Ορθογώνιο 1"/>
          <p:cNvSpPr/>
          <p:nvPr/>
        </p:nvSpPr>
        <p:spPr>
          <a:xfrm>
            <a:off x="-12700" y="1504950"/>
            <a:ext cx="9156700" cy="4721225"/>
          </a:xfrm>
          <a:prstGeom prst="rect">
            <a:avLst/>
          </a:prstGeom>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l-GR" sz="3200" dirty="0">
                <a:solidFill>
                  <a:prstClr val="black"/>
                </a:solidFill>
                <a:latin typeface="+mn-lt"/>
                <a:cs typeface="Times New Roman" panose="02020603050405020304" pitchFamily="18" charset="0"/>
              </a:rPr>
              <a:t>Είναι χρηματοοικονομικά παράγωγα στην OTC αγορά, υπογράφονται μεταξύ δυο συμβαλλόμενων μερών, εκφράζουν συμφωνία να ανταλλάξουν χρηματικές ροές για προκαθορισμένο διάστημα.</a:t>
            </a:r>
          </a:p>
          <a:p>
            <a:pPr eaLnBrk="1" fontAlgn="auto" hangingPunct="1">
              <a:spcBef>
                <a:spcPct val="20000"/>
              </a:spcBef>
              <a:spcAft>
                <a:spcPts val="0"/>
              </a:spcAft>
              <a:defRPr/>
            </a:pPr>
            <a:endParaRPr lang="en-US" sz="3200" dirty="0">
              <a:solidFill>
                <a:prstClr val="black"/>
              </a:solidFill>
              <a:latin typeface="+mn-lt"/>
              <a:cs typeface="Times New Roman" panose="02020603050405020304" pitchFamily="18" charset="0"/>
            </a:endParaRPr>
          </a:p>
          <a:p>
            <a:pPr marL="342900" indent="-342900" eaLnBrk="1" fontAlgn="auto" hangingPunct="1">
              <a:spcBef>
                <a:spcPct val="20000"/>
              </a:spcBef>
              <a:spcAft>
                <a:spcPts val="0"/>
              </a:spcAft>
              <a:buFont typeface="Arial" panose="020B0604020202020204" pitchFamily="34" charset="0"/>
              <a:buChar char="•"/>
              <a:defRPr/>
            </a:pPr>
            <a:r>
              <a:rPr lang="el-GR" sz="3200" dirty="0">
                <a:solidFill>
                  <a:prstClr val="black"/>
                </a:solidFill>
                <a:latin typeface="+mn-lt"/>
                <a:cs typeface="Times New Roman" panose="02020603050405020304" pitchFamily="18" charset="0"/>
              </a:rPr>
              <a:t>Τουλάχιστον μια από τις δυο χρηματικές ροές δημιουργείται από μεταβλητή, η τιμή της οποίας δεν είναι γνωστή εκ των προτέρων</a:t>
            </a:r>
            <a:r>
              <a:rPr lang="en-US" sz="3200" dirty="0">
                <a:solidFill>
                  <a:prstClr val="black"/>
                </a:solidFill>
                <a:latin typeface="+mn-lt"/>
                <a:cs typeface="Times New Roman" panose="02020603050405020304" pitchFamily="18" charset="0"/>
              </a:rPr>
              <a:t> </a:t>
            </a:r>
            <a:r>
              <a:rPr lang="el-GR" sz="3200" dirty="0">
                <a:solidFill>
                  <a:prstClr val="black"/>
                </a:solidFill>
                <a:latin typeface="+mn-lt"/>
                <a:cs typeface="Times New Roman" panose="02020603050405020304" pitchFamily="18" charset="0"/>
              </a:rPr>
              <a:t>πχ. επιτόκιο, συναλλαγματική ισοτιμία, τιμή μιας μετοχής.</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4"/>
          <p:cNvSpPr>
            <a:spLocks noGrp="1"/>
          </p:cNvSpPr>
          <p:nvPr>
            <p:ph type="title"/>
          </p:nvPr>
        </p:nvSpPr>
        <p:spPr>
          <a:xfrm>
            <a:off x="25400" y="-171450"/>
            <a:ext cx="9144000" cy="1727200"/>
          </a:xfrm>
        </p:spPr>
        <p:txBody>
          <a:bodyPr/>
          <a:lstStyle/>
          <a:p>
            <a:r>
              <a:rPr lang="el-GR" altLang="el-GR" smtClean="0">
                <a:solidFill>
                  <a:srgbClr val="0070C0"/>
                </a:solidFill>
                <a:cs typeface="Times New Roman" pitchFamily="18" charset="0"/>
              </a:rPr>
              <a:t>Ανταλλαγές (</a:t>
            </a:r>
            <a:r>
              <a:rPr lang="en-GB" altLang="el-GR" smtClean="0">
                <a:solidFill>
                  <a:srgbClr val="0070C0"/>
                </a:solidFill>
                <a:cs typeface="Times New Roman" pitchFamily="18" charset="0"/>
              </a:rPr>
              <a:t>Swaps)</a:t>
            </a:r>
            <a:r>
              <a:rPr lang="el-GR" altLang="el-GR" smtClean="0">
                <a:solidFill>
                  <a:srgbClr val="0070C0"/>
                </a:solidFill>
                <a:cs typeface="Times New Roman" pitchFamily="18" charset="0"/>
              </a:rPr>
              <a:t> - 2</a:t>
            </a:r>
            <a:endParaRPr lang="en-GB" altLang="el-GR" smtClean="0">
              <a:solidFill>
                <a:srgbClr val="0070C0"/>
              </a:solidFill>
              <a:cs typeface="Times New Roman" pitchFamily="18" charset="0"/>
            </a:endParaRPr>
          </a:p>
        </p:txBody>
      </p:sp>
      <p:sp>
        <p:nvSpPr>
          <p:cNvPr id="2" name="Ορθογώνιο 1"/>
          <p:cNvSpPr/>
          <p:nvPr/>
        </p:nvSpPr>
        <p:spPr>
          <a:xfrm>
            <a:off x="187325" y="1773238"/>
            <a:ext cx="8820150" cy="3619500"/>
          </a:xfrm>
          <a:prstGeom prst="rect">
            <a:avLst/>
          </a:prstGeom>
        </p:spPr>
        <p:txBody>
          <a:bodyPr>
            <a:spAutoFit/>
          </a:bodyPr>
          <a:lstStyle/>
          <a:p>
            <a:pPr eaLnBrk="1" fontAlgn="auto" hangingPunct="1">
              <a:spcBef>
                <a:spcPct val="20000"/>
              </a:spcBef>
              <a:spcAft>
                <a:spcPts val="0"/>
              </a:spcAft>
              <a:defRPr/>
            </a:pPr>
            <a:r>
              <a:rPr lang="el-GR" sz="3200" b="1" dirty="0">
                <a:solidFill>
                  <a:prstClr val="black"/>
                </a:solidFill>
                <a:latin typeface="+mn-lt"/>
                <a:cs typeface="Times New Roman" panose="02020603050405020304" pitchFamily="18" charset="0"/>
              </a:rPr>
              <a:t>ΕΙΔΗ </a:t>
            </a:r>
            <a:r>
              <a:rPr lang="en-US" sz="3200" b="1" dirty="0">
                <a:solidFill>
                  <a:prstClr val="black"/>
                </a:solidFill>
                <a:latin typeface="+mn-lt"/>
                <a:cs typeface="Times New Roman" panose="02020603050405020304" pitchFamily="18" charset="0"/>
              </a:rPr>
              <a:t>SWAPS:</a:t>
            </a:r>
            <a:endParaRPr lang="el-GR" sz="3200" b="1" dirty="0">
              <a:solidFill>
                <a:prstClr val="black"/>
              </a:solidFill>
              <a:latin typeface="+mn-lt"/>
              <a:cs typeface="Times New Roman" panose="02020603050405020304" pitchFamily="18" charset="0"/>
            </a:endParaRPr>
          </a:p>
          <a:p>
            <a:pPr eaLnBrk="1" fontAlgn="auto" hangingPunct="1">
              <a:spcBef>
                <a:spcPct val="20000"/>
              </a:spcBef>
              <a:spcAft>
                <a:spcPts val="0"/>
              </a:spcAft>
              <a:defRPr/>
            </a:pPr>
            <a:endParaRPr lang="el-GR" sz="3200" b="1" dirty="0">
              <a:solidFill>
                <a:prstClr val="black"/>
              </a:solidFill>
              <a:latin typeface="+mn-lt"/>
              <a:cs typeface="Times New Roman" panose="02020603050405020304" pitchFamily="18" charset="0"/>
            </a:endParaRPr>
          </a:p>
          <a:p>
            <a:pPr marL="342900" indent="-342900" eaLnBrk="1" fontAlgn="auto" hangingPunct="1">
              <a:spcBef>
                <a:spcPct val="20000"/>
              </a:spcBef>
              <a:spcAft>
                <a:spcPts val="18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Ανταλλαγές επιτοκίων (</a:t>
            </a:r>
            <a:r>
              <a:rPr lang="el-GR" sz="2800" dirty="0" err="1">
                <a:solidFill>
                  <a:prstClr val="black"/>
                </a:solidFill>
                <a:latin typeface="+mn-lt"/>
                <a:cs typeface="Times New Roman" panose="02020603050405020304" pitchFamily="18" charset="0"/>
              </a:rPr>
              <a:t>Interest</a:t>
            </a:r>
            <a:r>
              <a:rPr lang="el-GR" sz="2800" dirty="0">
                <a:solidFill>
                  <a:prstClr val="black"/>
                </a:solidFill>
                <a:latin typeface="+mn-lt"/>
                <a:cs typeface="Times New Roman" panose="02020603050405020304" pitchFamily="18" charset="0"/>
              </a:rPr>
              <a:t> </a:t>
            </a:r>
            <a:r>
              <a:rPr lang="el-GR" sz="2800" dirty="0" err="1">
                <a:solidFill>
                  <a:prstClr val="black"/>
                </a:solidFill>
                <a:latin typeface="+mn-lt"/>
                <a:cs typeface="Times New Roman" panose="02020603050405020304" pitchFamily="18" charset="0"/>
              </a:rPr>
              <a:t>Rate</a:t>
            </a:r>
            <a:r>
              <a:rPr lang="el-GR" sz="2800" dirty="0">
                <a:solidFill>
                  <a:prstClr val="black"/>
                </a:solidFill>
                <a:latin typeface="+mn-lt"/>
                <a:cs typeface="Times New Roman" panose="02020603050405020304" pitchFamily="18" charset="0"/>
              </a:rPr>
              <a:t> </a:t>
            </a:r>
            <a:r>
              <a:rPr lang="el-GR" sz="2800" dirty="0" err="1">
                <a:solidFill>
                  <a:prstClr val="black"/>
                </a:solidFill>
                <a:latin typeface="+mn-lt"/>
                <a:cs typeface="Times New Roman" panose="02020603050405020304" pitchFamily="18" charset="0"/>
              </a:rPr>
              <a:t>Swap</a:t>
            </a:r>
            <a:r>
              <a:rPr lang="el-GR" sz="2800" dirty="0">
                <a:solidFill>
                  <a:prstClr val="black"/>
                </a:solidFill>
                <a:latin typeface="+mn-lt"/>
                <a:cs typeface="Times New Roman" panose="02020603050405020304" pitchFamily="18" charset="0"/>
              </a:rPr>
              <a:t>)</a:t>
            </a:r>
          </a:p>
          <a:p>
            <a:pPr marL="342900" indent="-342900" eaLnBrk="1" fontAlgn="auto" hangingPunct="1">
              <a:spcBef>
                <a:spcPct val="20000"/>
              </a:spcBef>
              <a:spcAft>
                <a:spcPts val="18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Ανταλλαγές συναλλάγματος (</a:t>
            </a:r>
            <a:r>
              <a:rPr lang="en-US" sz="2800" dirty="0">
                <a:solidFill>
                  <a:prstClr val="black"/>
                </a:solidFill>
                <a:latin typeface="+mn-lt"/>
                <a:cs typeface="Times New Roman" panose="02020603050405020304" pitchFamily="18" charset="0"/>
              </a:rPr>
              <a:t>Currency</a:t>
            </a:r>
            <a:r>
              <a:rPr lang="el-GR" sz="2800" dirty="0">
                <a:solidFill>
                  <a:prstClr val="black"/>
                </a:solidFill>
                <a:latin typeface="+mn-lt"/>
                <a:cs typeface="Times New Roman" panose="02020603050405020304" pitchFamily="18" charset="0"/>
              </a:rPr>
              <a:t> </a:t>
            </a:r>
            <a:r>
              <a:rPr lang="en-US" sz="2800" dirty="0">
                <a:solidFill>
                  <a:prstClr val="black"/>
                </a:solidFill>
                <a:latin typeface="+mn-lt"/>
                <a:cs typeface="Times New Roman" panose="02020603050405020304" pitchFamily="18" charset="0"/>
              </a:rPr>
              <a:t>Swap).</a:t>
            </a:r>
            <a:endParaRPr lang="el-GR" sz="2800" dirty="0">
              <a:solidFill>
                <a:prstClr val="black"/>
              </a:solidFill>
              <a:latin typeface="+mn-lt"/>
              <a:cs typeface="Times New Roman" panose="02020603050405020304" pitchFamily="18" charset="0"/>
            </a:endParaRPr>
          </a:p>
          <a:p>
            <a:pPr marL="342900" indent="-342900" eaLnBrk="1" fontAlgn="auto" hangingPunct="1">
              <a:spcBef>
                <a:spcPct val="20000"/>
              </a:spcBef>
              <a:spcAft>
                <a:spcPts val="18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Ανταλλαγές πιστωτικής αθέτησης </a:t>
            </a:r>
            <a:r>
              <a:rPr lang="en-US" sz="2800" dirty="0">
                <a:solidFill>
                  <a:prstClr val="black"/>
                </a:solidFill>
                <a:latin typeface="+mn-lt"/>
                <a:cs typeface="Times New Roman" panose="02020603050405020304" pitchFamily="18" charset="0"/>
              </a:rPr>
              <a:t>(Credit Default Swap, CDS)</a:t>
            </a:r>
            <a:endParaRPr lang="el-GR" sz="2800" dirty="0">
              <a:solidFill>
                <a:prstClr val="black"/>
              </a:solidFill>
              <a:latin typeface="+mn-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4"/>
          <p:cNvSpPr>
            <a:spLocks noGrp="1"/>
          </p:cNvSpPr>
          <p:nvPr>
            <p:ph type="title"/>
          </p:nvPr>
        </p:nvSpPr>
        <p:spPr>
          <a:xfrm>
            <a:off x="-179388" y="-171450"/>
            <a:ext cx="9448801" cy="1557338"/>
          </a:xfrm>
        </p:spPr>
        <p:txBody>
          <a:bodyPr/>
          <a:lstStyle/>
          <a:p>
            <a:r>
              <a:rPr lang="el-GR" altLang="el-GR" smtClean="0">
                <a:solidFill>
                  <a:srgbClr val="0070C0"/>
                </a:solidFill>
                <a:cs typeface="Times New Roman" pitchFamily="18" charset="0"/>
              </a:rPr>
              <a:t>Βασική Ορολογία </a:t>
            </a:r>
            <a:r>
              <a:rPr lang="en-GB" altLang="el-GR" smtClean="0">
                <a:solidFill>
                  <a:srgbClr val="0070C0"/>
                </a:solidFill>
                <a:cs typeface="Times New Roman" pitchFamily="18" charset="0"/>
              </a:rPr>
              <a:t>Swap</a:t>
            </a:r>
          </a:p>
        </p:txBody>
      </p:sp>
      <p:sp>
        <p:nvSpPr>
          <p:cNvPr id="25603" name="Ορθογώνιο 1"/>
          <p:cNvSpPr>
            <a:spLocks noChangeArrowheads="1"/>
          </p:cNvSpPr>
          <p:nvPr/>
        </p:nvSpPr>
        <p:spPr bwMode="auto">
          <a:xfrm>
            <a:off x="0" y="1196975"/>
            <a:ext cx="9144000" cy="1816100"/>
          </a:xfrm>
          <a:prstGeom prst="rect">
            <a:avLst/>
          </a:prstGeom>
          <a:noFill/>
          <a:ln w="9525">
            <a:noFill/>
            <a:miter lim="800000"/>
            <a:headEnd/>
            <a:tailEnd/>
          </a:ln>
        </p:spPr>
        <p:txBody>
          <a:bodyPr>
            <a:spAutoFit/>
          </a:bodyPr>
          <a:lstStyle/>
          <a:p>
            <a:pPr marL="342900" indent="-342900" eaLnBrk="1" hangingPunct="1">
              <a:spcBef>
                <a:spcPct val="20000"/>
              </a:spcBef>
              <a:buFont typeface="Arial" charset="0"/>
              <a:buChar char="•"/>
            </a:pPr>
            <a:r>
              <a:rPr lang="el-GR" altLang="el-GR" sz="2800">
                <a:solidFill>
                  <a:srgbClr val="000000"/>
                </a:solidFill>
                <a:latin typeface="Calibri" pitchFamily="34" charset="0"/>
              </a:rPr>
              <a:t>Η ΑΑ έχει έκθεση σε σταθερό επιτόκιο και φοβάται πτώση επιτοκίων ενώ η ΒΒΒ έχει έκθεση σε κυμαινόμενο φοβάται άνοδο επιτοκίων έτσι ανταλλάσσουν υποχρεώσεις σε ένα </a:t>
            </a:r>
            <a:r>
              <a:rPr lang="en-US" altLang="el-GR" sz="2800">
                <a:solidFill>
                  <a:srgbClr val="000000"/>
                </a:solidFill>
                <a:latin typeface="Calibri" pitchFamily="34" charset="0"/>
              </a:rPr>
              <a:t>swap</a:t>
            </a:r>
            <a:r>
              <a:rPr lang="el-GR" altLang="el-GR" sz="2800">
                <a:solidFill>
                  <a:srgbClr val="000000"/>
                </a:solidFill>
                <a:latin typeface="Calibri" pitchFamily="34" charset="0"/>
              </a:rPr>
              <a:t>.</a:t>
            </a:r>
          </a:p>
        </p:txBody>
      </p:sp>
      <p:pic>
        <p:nvPicPr>
          <p:cNvPr id="25604" name="Εικόνα 2"/>
          <p:cNvPicPr>
            <a:picLocks noChangeAspect="1"/>
          </p:cNvPicPr>
          <p:nvPr/>
        </p:nvPicPr>
        <p:blipFill>
          <a:blip r:embed="rId2"/>
          <a:srcRect/>
          <a:stretch>
            <a:fillRect/>
          </a:stretch>
        </p:blipFill>
        <p:spPr bwMode="auto">
          <a:xfrm>
            <a:off x="533400" y="3000375"/>
            <a:ext cx="8023225" cy="377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4"/>
          <p:cNvSpPr>
            <a:spLocks noGrp="1"/>
          </p:cNvSpPr>
          <p:nvPr>
            <p:ph type="title"/>
          </p:nvPr>
        </p:nvSpPr>
        <p:spPr>
          <a:xfrm>
            <a:off x="125413" y="-112713"/>
            <a:ext cx="9144000" cy="1727201"/>
          </a:xfrm>
        </p:spPr>
        <p:txBody>
          <a:bodyPr/>
          <a:lstStyle/>
          <a:p>
            <a:r>
              <a:rPr lang="el-GR" altLang="el-GR" sz="4000" smtClean="0">
                <a:solidFill>
                  <a:srgbClr val="0070C0"/>
                </a:solidFill>
                <a:cs typeface="Times New Roman" pitchFamily="18" charset="0"/>
              </a:rPr>
              <a:t>Παράδειγμα ανταλλαγής σταθερού με κυμαινόμενο επιτόκιο (Plain Vanilla Swap)</a:t>
            </a:r>
            <a:endParaRPr lang="en-GB" altLang="el-GR" sz="4000" smtClean="0">
              <a:solidFill>
                <a:srgbClr val="0070C0"/>
              </a:solidFill>
              <a:cs typeface="Times New Roman" pitchFamily="18" charset="0"/>
            </a:endParaRPr>
          </a:p>
        </p:txBody>
      </p:sp>
      <p:sp>
        <p:nvSpPr>
          <p:cNvPr id="2" name="Ορθογώνιο 1"/>
          <p:cNvSpPr/>
          <p:nvPr/>
        </p:nvSpPr>
        <p:spPr>
          <a:xfrm>
            <a:off x="125413" y="1536700"/>
            <a:ext cx="9018587" cy="5016500"/>
          </a:xfrm>
          <a:prstGeom prst="rect">
            <a:avLst/>
          </a:prstGeom>
        </p:spPr>
        <p:txBody>
          <a:bodyPr>
            <a:spAutoFit/>
          </a:bodyPr>
          <a:lstStyle/>
          <a:p>
            <a:pPr eaLnBrk="1" fontAlgn="auto" hangingPunct="1">
              <a:spcBef>
                <a:spcPts val="0"/>
              </a:spcBef>
              <a:spcAft>
                <a:spcPts val="0"/>
              </a:spcAft>
              <a:buClr>
                <a:srgbClr val="800080"/>
              </a:buClr>
              <a:defRPr/>
            </a:pPr>
            <a:r>
              <a:rPr lang="en-US" altLang="el-GR" sz="3200" b="1" dirty="0">
                <a:solidFill>
                  <a:prstClr val="black"/>
                </a:solidFill>
                <a:latin typeface="Calibri"/>
              </a:rPr>
              <a:t>H </a:t>
            </a:r>
            <a:r>
              <a:rPr lang="el-GR" altLang="el-GR" sz="3200" b="1" dirty="0">
                <a:solidFill>
                  <a:prstClr val="black"/>
                </a:solidFill>
                <a:latin typeface="Calibri"/>
              </a:rPr>
              <a:t>Τράπεζα Α:</a:t>
            </a:r>
            <a:r>
              <a:rPr lang="el-GR" altLang="el-GR" sz="3200" dirty="0">
                <a:solidFill>
                  <a:prstClr val="black"/>
                </a:solidFill>
                <a:latin typeface="Calibri"/>
              </a:rPr>
              <a:t> </a:t>
            </a:r>
          </a:p>
          <a:p>
            <a:pPr marL="342900" indent="-342900" eaLnBrk="1" fontAlgn="auto" hangingPunct="1">
              <a:spcBef>
                <a:spcPts val="0"/>
              </a:spcBef>
              <a:spcAft>
                <a:spcPts val="0"/>
              </a:spcAft>
              <a:buFont typeface="Arial" panose="020B0604020202020204" pitchFamily="34" charset="0"/>
              <a:buChar char="•"/>
              <a:defRPr/>
            </a:pPr>
            <a:r>
              <a:rPr lang="el-GR" altLang="el-GR" sz="2800" dirty="0">
                <a:solidFill>
                  <a:prstClr val="black"/>
                </a:solidFill>
                <a:latin typeface="Calibri"/>
              </a:rPr>
              <a:t>Ενεργητικό στοιχεία δάνεια με κυμαινόμενο επιτόκιο &amp; παθητικό ομόλογα μακροπρόθεσμα </a:t>
            </a:r>
          </a:p>
          <a:p>
            <a:pPr marL="342900" indent="-342900" eaLnBrk="1" fontAlgn="auto" hangingPunct="1">
              <a:spcBef>
                <a:spcPts val="0"/>
              </a:spcBef>
              <a:spcAft>
                <a:spcPts val="0"/>
              </a:spcAft>
              <a:buFont typeface="Arial" panose="020B0604020202020204" pitchFamily="34" charset="0"/>
              <a:buChar char="•"/>
              <a:defRPr/>
            </a:pPr>
            <a:r>
              <a:rPr lang="el-GR" altLang="el-GR" sz="2800" dirty="0">
                <a:solidFill>
                  <a:prstClr val="black"/>
                </a:solidFill>
                <a:latin typeface="Calibri"/>
              </a:rPr>
              <a:t>Φοβάται πτώση επιτοκίων</a:t>
            </a:r>
            <a:r>
              <a:rPr lang="en-GB" altLang="el-GR" sz="2800" dirty="0">
                <a:solidFill>
                  <a:prstClr val="black"/>
                </a:solidFill>
                <a:latin typeface="Calibri"/>
              </a:rPr>
              <a:t> =&gt; </a:t>
            </a:r>
            <a:r>
              <a:rPr lang="el-GR" altLang="el-GR" sz="2800" dirty="0">
                <a:solidFill>
                  <a:prstClr val="black"/>
                </a:solidFill>
                <a:latin typeface="Calibri"/>
              </a:rPr>
              <a:t>θα πρέπει να δανειστεί με κυμαινόμενο</a:t>
            </a:r>
            <a:r>
              <a:rPr lang="en-GB" altLang="el-GR" sz="2800" dirty="0">
                <a:solidFill>
                  <a:prstClr val="black"/>
                </a:solidFill>
                <a:latin typeface="Calibri"/>
              </a:rPr>
              <a:t> </a:t>
            </a:r>
            <a:endParaRPr lang="el-GR" altLang="el-GR" sz="2800" baseline="-25000" dirty="0">
              <a:solidFill>
                <a:prstClr val="black"/>
              </a:solidFill>
              <a:latin typeface="Calibri"/>
            </a:endParaRPr>
          </a:p>
          <a:p>
            <a:pPr eaLnBrk="1" fontAlgn="auto" hangingPunct="1">
              <a:spcBef>
                <a:spcPts val="0"/>
              </a:spcBef>
              <a:spcAft>
                <a:spcPts val="0"/>
              </a:spcAft>
              <a:defRPr/>
            </a:pPr>
            <a:endParaRPr lang="el-GR" altLang="el-GR" sz="3200" b="1" dirty="0">
              <a:solidFill>
                <a:prstClr val="black"/>
              </a:solidFill>
              <a:latin typeface="Calibri"/>
            </a:endParaRPr>
          </a:p>
          <a:p>
            <a:pPr eaLnBrk="1" fontAlgn="auto" hangingPunct="1">
              <a:spcBef>
                <a:spcPts val="0"/>
              </a:spcBef>
              <a:spcAft>
                <a:spcPts val="0"/>
              </a:spcAft>
              <a:defRPr/>
            </a:pPr>
            <a:r>
              <a:rPr lang="el-GR" altLang="el-GR" sz="3200" b="1" dirty="0">
                <a:solidFill>
                  <a:prstClr val="black"/>
                </a:solidFill>
                <a:latin typeface="Calibri"/>
              </a:rPr>
              <a:t>Η Τράπεζα Β :</a:t>
            </a:r>
            <a:r>
              <a:rPr lang="el-GR" altLang="el-GR" sz="3200" dirty="0">
                <a:solidFill>
                  <a:prstClr val="black"/>
                </a:solidFill>
                <a:latin typeface="Calibri"/>
              </a:rPr>
              <a:t> </a:t>
            </a:r>
            <a:endParaRPr lang="en-GB" altLang="el-GR" sz="3200" dirty="0">
              <a:solidFill>
                <a:prstClr val="black"/>
              </a:solidFill>
              <a:latin typeface="Calibri"/>
            </a:endParaRPr>
          </a:p>
          <a:p>
            <a:pPr marL="342900" indent="-342900" eaLnBrk="1" fontAlgn="auto" hangingPunct="1">
              <a:spcBef>
                <a:spcPts val="0"/>
              </a:spcBef>
              <a:spcAft>
                <a:spcPts val="0"/>
              </a:spcAft>
              <a:buFont typeface="Arial" panose="020B0604020202020204" pitchFamily="34" charset="0"/>
              <a:buChar char="•"/>
              <a:defRPr/>
            </a:pPr>
            <a:r>
              <a:rPr lang="el-GR" altLang="el-GR" sz="2800" dirty="0">
                <a:solidFill>
                  <a:prstClr val="black"/>
                </a:solidFill>
                <a:latin typeface="Calibri"/>
              </a:rPr>
              <a:t>Ενεργητικό στοιχεία με σταθερό επιτόκιο ομόλογα μακροπρόθεσμα &amp; παθητικό βραχυπρόθεσμα </a:t>
            </a:r>
            <a:r>
              <a:rPr lang="en-GB" altLang="el-GR" sz="2800" dirty="0">
                <a:solidFill>
                  <a:prstClr val="black"/>
                </a:solidFill>
                <a:latin typeface="Calibri"/>
              </a:rPr>
              <a:t>CDs</a:t>
            </a:r>
            <a:r>
              <a:rPr lang="el-GR" altLang="el-GR" sz="2800" dirty="0">
                <a:solidFill>
                  <a:prstClr val="black"/>
                </a:solidFill>
                <a:latin typeface="Calibri"/>
              </a:rPr>
              <a:t> </a:t>
            </a:r>
          </a:p>
          <a:p>
            <a:pPr marL="342900" indent="-342900" eaLnBrk="1" fontAlgn="auto" hangingPunct="1">
              <a:spcBef>
                <a:spcPts val="0"/>
              </a:spcBef>
              <a:spcAft>
                <a:spcPts val="0"/>
              </a:spcAft>
              <a:buFont typeface="Arial" panose="020B0604020202020204" pitchFamily="34" charset="0"/>
              <a:buChar char="•"/>
              <a:defRPr/>
            </a:pPr>
            <a:r>
              <a:rPr lang="el-GR" altLang="el-GR" sz="2800" dirty="0">
                <a:solidFill>
                  <a:prstClr val="black"/>
                </a:solidFill>
                <a:latin typeface="Calibri"/>
              </a:rPr>
              <a:t>Φοβάται άνοδο επιτοκίων </a:t>
            </a:r>
            <a:r>
              <a:rPr lang="en-GB" altLang="el-GR" sz="2800" dirty="0">
                <a:solidFill>
                  <a:prstClr val="black"/>
                </a:solidFill>
                <a:latin typeface="Calibri"/>
              </a:rPr>
              <a:t>=&gt;</a:t>
            </a:r>
            <a:r>
              <a:rPr lang="el-GR" altLang="el-GR" sz="2800" dirty="0">
                <a:solidFill>
                  <a:prstClr val="black"/>
                </a:solidFill>
                <a:latin typeface="Calibri"/>
              </a:rPr>
              <a:t>θα πρέπει να δανειστεί με σταθερό</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4"/>
          <p:cNvSpPr>
            <a:spLocks noGrp="1"/>
          </p:cNvSpPr>
          <p:nvPr>
            <p:ph type="title"/>
          </p:nvPr>
        </p:nvSpPr>
        <p:spPr>
          <a:xfrm>
            <a:off x="17463" y="61913"/>
            <a:ext cx="9144000" cy="935037"/>
          </a:xfrm>
        </p:spPr>
        <p:txBody>
          <a:bodyPr/>
          <a:lstStyle/>
          <a:p>
            <a:r>
              <a:rPr lang="el-GR" altLang="el-GR" sz="4000" smtClean="0">
                <a:solidFill>
                  <a:srgbClr val="0070C0"/>
                </a:solidFill>
                <a:cs typeface="Times New Roman" pitchFamily="18" charset="0"/>
              </a:rPr>
              <a:t>Κάλυψη Επιτοκιακού κινδύνου με Προθεσμιακές Πράξεις</a:t>
            </a:r>
            <a:endParaRPr lang="en-GB" altLang="el-GR" sz="4000" smtClean="0">
              <a:solidFill>
                <a:srgbClr val="0070C0"/>
              </a:solidFill>
              <a:cs typeface="Times New Roman" pitchFamily="18" charset="0"/>
            </a:endParaRPr>
          </a:p>
        </p:txBody>
      </p:sp>
      <p:sp>
        <p:nvSpPr>
          <p:cNvPr id="27651" name="Ορθογώνιο 1"/>
          <p:cNvSpPr>
            <a:spLocks noChangeArrowheads="1"/>
          </p:cNvSpPr>
          <p:nvPr/>
        </p:nvSpPr>
        <p:spPr bwMode="auto">
          <a:xfrm>
            <a:off x="0" y="1196975"/>
            <a:ext cx="9161463" cy="5003800"/>
          </a:xfrm>
          <a:prstGeom prst="rect">
            <a:avLst/>
          </a:prstGeom>
          <a:noFill/>
          <a:ln w="9525">
            <a:noFill/>
            <a:miter lim="800000"/>
            <a:headEnd/>
            <a:tailEnd/>
          </a:ln>
        </p:spPr>
        <p:txBody>
          <a:bodyPr>
            <a:spAutoFit/>
          </a:bodyPr>
          <a:lstStyle/>
          <a:p>
            <a:pPr marL="457200" indent="-457200" eaLnBrk="1" hangingPunct="1">
              <a:spcBef>
                <a:spcPct val="20000"/>
              </a:spcBef>
              <a:buFont typeface="Arial" charset="0"/>
              <a:buChar char="•"/>
            </a:pPr>
            <a:r>
              <a:rPr lang="el-GR" altLang="el-GR" sz="2800">
                <a:solidFill>
                  <a:srgbClr val="000000"/>
                </a:solidFill>
                <a:latin typeface="Calibri" pitchFamily="34" charset="0"/>
              </a:rPr>
              <a:t>Συμφωνία κατά την οποία τα μέρη συμφωνούν να πληρώσουν την παρούσα αξία της διαφοράς μεταξύ του επιτοκίου της συμφωνίας και του επιτοκίου της αγοράς, στη συγκεκριμένη ημερομηνία στο μέλλον, πολλαπλασιασμένη επί το συμφωνηθέν πόσο (νοητή αξία) που αναφέρεται στο συμβόλαιο μεταξύ των δύο μερών.</a:t>
            </a:r>
          </a:p>
          <a:p>
            <a:pPr marL="457200" indent="-457200" eaLnBrk="1" hangingPunct="1">
              <a:spcBef>
                <a:spcPct val="20000"/>
              </a:spcBef>
              <a:buFont typeface="Arial" charset="0"/>
              <a:buChar char="•"/>
            </a:pPr>
            <a:endParaRPr lang="el-GR" altLang="el-GR" sz="2800">
              <a:solidFill>
                <a:srgbClr val="000000"/>
              </a:solidFill>
              <a:latin typeface="Calibri" pitchFamily="34" charset="0"/>
            </a:endParaRPr>
          </a:p>
          <a:p>
            <a:pPr marL="457200" indent="-457200" eaLnBrk="1" hangingPunct="1">
              <a:spcBef>
                <a:spcPct val="20000"/>
              </a:spcBef>
              <a:buFont typeface="Arial" charset="0"/>
              <a:buChar char="•"/>
            </a:pPr>
            <a:r>
              <a:rPr lang="el-GR" altLang="el-GR" sz="2800">
                <a:solidFill>
                  <a:srgbClr val="000000"/>
                </a:solidFill>
                <a:latin typeface="Calibri" pitchFamily="34" charset="0"/>
              </a:rPr>
              <a:t>Μια τράπεζα προκειμένου να καλυφθεί έναντι του κινδύνου θα συνάψει προθεσμιακή συμφωνία επιτοκίων (Forward Rate Agreement, FRA) και θα λάβει θέση πώλησης επί ενός νοητού ποσού.</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4"/>
          <p:cNvSpPr>
            <a:spLocks noGrp="1"/>
          </p:cNvSpPr>
          <p:nvPr>
            <p:ph type="title"/>
          </p:nvPr>
        </p:nvSpPr>
        <p:spPr>
          <a:xfrm>
            <a:off x="125413" y="-112713"/>
            <a:ext cx="9144000" cy="1381126"/>
          </a:xfrm>
        </p:spPr>
        <p:txBody>
          <a:bodyPr/>
          <a:lstStyle/>
          <a:p>
            <a:r>
              <a:rPr lang="el-GR" altLang="el-GR" sz="4000" smtClean="0">
                <a:solidFill>
                  <a:srgbClr val="0070C0"/>
                </a:solidFill>
                <a:cs typeface="Times New Roman" pitchFamily="18" charset="0"/>
              </a:rPr>
              <a:t>Παράδειγμα Κάλυψης Επιτοκιακού κινδύνου με Προθεσμιακές Πράξεις - 2</a:t>
            </a:r>
            <a:endParaRPr lang="en-GB" altLang="el-GR" sz="4000" smtClean="0">
              <a:solidFill>
                <a:srgbClr val="0070C0"/>
              </a:solidFill>
              <a:cs typeface="Times New Roman" pitchFamily="18" charset="0"/>
            </a:endParaRPr>
          </a:p>
        </p:txBody>
      </p:sp>
      <p:sp>
        <p:nvSpPr>
          <p:cNvPr id="3" name="Ορθογώνιο 2"/>
          <p:cNvSpPr/>
          <p:nvPr/>
        </p:nvSpPr>
        <p:spPr>
          <a:xfrm>
            <a:off x="19050" y="1557338"/>
            <a:ext cx="9018588" cy="6770687"/>
          </a:xfrm>
          <a:prstGeom prst="rect">
            <a:avLst/>
          </a:prstGeom>
        </p:spPr>
        <p:txBody>
          <a:bodyPr>
            <a:spAutoFit/>
          </a:bodyPr>
          <a:lstStyle/>
          <a:p>
            <a:pPr algn="just" eaLnBrk="1" fontAlgn="auto" hangingPunct="1">
              <a:spcBef>
                <a:spcPts val="1200"/>
              </a:spcBef>
              <a:spcAft>
                <a:spcPts val="0"/>
              </a:spcAft>
              <a:defRPr/>
            </a:pPr>
            <a:r>
              <a:rPr lang="el-GR" sz="2800" dirty="0">
                <a:solidFill>
                  <a:prstClr val="black"/>
                </a:solidFill>
                <a:latin typeface="+mn-lt"/>
                <a:cs typeface="Times New Roman" panose="02020603050405020304" pitchFamily="18" charset="0"/>
              </a:rPr>
              <a:t>Ο διαχειριστής ενός Χ/Φ σε τρεις μήνες από σήμερα θα δεχθεί ένα ποσόν 1.000.000 Ευρώ, από τη ρευστοποίηση στοιχείων του Χ/Φ που φθάνουν στη λήξη τους. </a:t>
            </a:r>
          </a:p>
          <a:p>
            <a:pPr marL="457200" indent="-457200" algn="just"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Το τρέχον (</a:t>
            </a:r>
            <a:r>
              <a:rPr lang="el-GR" sz="2800" dirty="0" err="1">
                <a:solidFill>
                  <a:prstClr val="black"/>
                </a:solidFill>
                <a:latin typeface="+mn-lt"/>
                <a:cs typeface="Times New Roman" panose="02020603050405020304" pitchFamily="18" charset="0"/>
              </a:rPr>
              <a:t>spot</a:t>
            </a:r>
            <a:r>
              <a:rPr lang="el-GR" sz="2800" dirty="0">
                <a:solidFill>
                  <a:prstClr val="black"/>
                </a:solidFill>
                <a:latin typeface="+mn-lt"/>
                <a:cs typeface="Times New Roman" panose="02020603050405020304" pitchFamily="18" charset="0"/>
              </a:rPr>
              <a:t>) επιτόκιο (r0,3)= 4.5%, εκτιμά στους επόμενους τρεις μήνες --&gt; 3.5%.</a:t>
            </a:r>
          </a:p>
          <a:p>
            <a:pPr marL="457200" indent="-457200" algn="just"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Θα συνάψει μια προθεσμιακή συμφωνία επιτοκίων (FRA) &amp; θα λάβει </a:t>
            </a:r>
            <a:r>
              <a:rPr lang="el-GR" sz="2800" b="1" dirty="0">
                <a:solidFill>
                  <a:prstClr val="black"/>
                </a:solidFill>
                <a:latin typeface="+mn-lt"/>
                <a:cs typeface="Times New Roman" panose="02020603050405020304" pitchFamily="18" charset="0"/>
              </a:rPr>
              <a:t>θέση πώλησης</a:t>
            </a:r>
            <a:r>
              <a:rPr lang="el-GR" sz="2800" dirty="0">
                <a:solidFill>
                  <a:prstClr val="black"/>
                </a:solidFill>
                <a:latin typeface="+mn-lt"/>
                <a:cs typeface="Times New Roman" panose="02020603050405020304" pitchFamily="18" charset="0"/>
              </a:rPr>
              <a:t>. </a:t>
            </a:r>
          </a:p>
          <a:p>
            <a:pPr marL="457200" indent="-457200" algn="just"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Αν </a:t>
            </a:r>
            <a:r>
              <a:rPr lang="el-GR" sz="2800" dirty="0" err="1">
                <a:solidFill>
                  <a:prstClr val="black"/>
                </a:solidFill>
                <a:latin typeface="+mn-lt"/>
                <a:cs typeface="Times New Roman" panose="02020603050405020304" pitchFamily="18" charset="0"/>
              </a:rPr>
              <a:t>Fwd</a:t>
            </a:r>
            <a:r>
              <a:rPr lang="el-GR" sz="2800" dirty="0">
                <a:solidFill>
                  <a:prstClr val="black"/>
                </a:solidFill>
                <a:latin typeface="+mn-lt"/>
                <a:cs typeface="Times New Roman" panose="02020603050405020304" pitchFamily="18" charset="0"/>
              </a:rPr>
              <a:t> επιτόκιο 3μηνών (f3,3)</a:t>
            </a:r>
            <a:r>
              <a:rPr lang="el-GR" altLang="el-GR" sz="2800" dirty="0">
                <a:cs typeface="Times New Roman" panose="02020603050405020304" pitchFamily="18" charset="0"/>
                <a:sym typeface="Wingdings" pitchFamily="2" charset="2"/>
              </a:rPr>
              <a:t> </a:t>
            </a:r>
            <a:r>
              <a:rPr lang="el-GR" altLang="el-GR" sz="1800" dirty="0">
                <a:solidFill>
                  <a:prstClr val="black"/>
                </a:solidFill>
                <a:cs typeface="Times New Roman" panose="02020603050405020304" pitchFamily="18" charset="0"/>
                <a:sym typeface="Wingdings" pitchFamily="2" charset="2"/>
              </a:rPr>
              <a:t></a:t>
            </a:r>
            <a:r>
              <a:rPr lang="el-GR" sz="2800" dirty="0">
                <a:solidFill>
                  <a:prstClr val="black"/>
                </a:solidFill>
                <a:latin typeface="+mn-lt"/>
                <a:cs typeface="Times New Roman" panose="02020603050405020304" pitchFamily="18" charset="0"/>
              </a:rPr>
              <a:t> 4.3%, &amp; </a:t>
            </a:r>
            <a:r>
              <a:rPr lang="el-GR" sz="2800" dirty="0" err="1">
                <a:solidFill>
                  <a:prstClr val="black"/>
                </a:solidFill>
                <a:latin typeface="+mn-lt"/>
                <a:cs typeface="Times New Roman" panose="02020603050405020304" pitchFamily="18" charset="0"/>
              </a:rPr>
              <a:t>spot</a:t>
            </a:r>
            <a:r>
              <a:rPr lang="el-GR" sz="2800" dirty="0">
                <a:solidFill>
                  <a:prstClr val="black"/>
                </a:solidFill>
                <a:latin typeface="+mn-lt"/>
                <a:cs typeface="Times New Roman" panose="02020603050405020304" pitchFamily="18" charset="0"/>
              </a:rPr>
              <a:t> μετά 3 μήνες </a:t>
            </a:r>
            <a:r>
              <a:rPr lang="el-GR" altLang="el-GR" sz="1800" dirty="0">
                <a:solidFill>
                  <a:prstClr val="black"/>
                </a:solidFill>
                <a:cs typeface="Times New Roman" panose="02020603050405020304" pitchFamily="18" charset="0"/>
                <a:sym typeface="Wingdings" pitchFamily="2" charset="2"/>
              </a:rPr>
              <a:t></a:t>
            </a:r>
            <a:r>
              <a:rPr lang="el-GR" altLang="el-GR" sz="1800" dirty="0">
                <a:solidFill>
                  <a:prstClr val="black"/>
                </a:solidFill>
                <a:cs typeface="Times New Roman" pitchFamily="18" charset="0"/>
              </a:rPr>
              <a:t> </a:t>
            </a:r>
            <a:r>
              <a:rPr lang="el-GR" sz="2800" dirty="0">
                <a:solidFill>
                  <a:prstClr val="black"/>
                </a:solidFill>
                <a:latin typeface="+mn-lt"/>
                <a:cs typeface="Times New Roman" panose="02020603050405020304" pitchFamily="18" charset="0"/>
              </a:rPr>
              <a:t>3.7%. </a:t>
            </a:r>
          </a:p>
          <a:p>
            <a:pPr marL="457200" indent="-457200" algn="just"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Τότε ο διαχειριστής του Χ/Φ θα εισπράξει:</a:t>
            </a:r>
          </a:p>
          <a:p>
            <a:pPr algn="just" eaLnBrk="1" fontAlgn="auto" hangingPunct="1">
              <a:spcBef>
                <a:spcPts val="1200"/>
              </a:spcBef>
              <a:spcAft>
                <a:spcPts val="0"/>
              </a:spcAft>
              <a:defRPr/>
            </a:pPr>
            <a:r>
              <a:rPr lang="el-GR" sz="2800" dirty="0">
                <a:solidFill>
                  <a:prstClr val="black"/>
                </a:solidFill>
                <a:latin typeface="+mn-lt"/>
                <a:cs typeface="Times New Roman" panose="02020603050405020304" pitchFamily="18" charset="0"/>
              </a:rPr>
              <a:t> (0.043-0.037)X(90/360)Χ(1000000)=1500 Ευρώ. </a:t>
            </a:r>
          </a:p>
          <a:p>
            <a:pPr marL="285750" indent="-285750" algn="just"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mn-lt"/>
              <a:cs typeface="Times New Roman" panose="02020603050405020304" pitchFamily="18" charset="0"/>
            </a:endParaRPr>
          </a:p>
          <a:p>
            <a:pPr marL="285750" indent="-285750" algn="just" eaLnBrk="1" fontAlgn="auto" hangingPunct="1">
              <a:spcBef>
                <a:spcPts val="1200"/>
              </a:spcBef>
              <a:spcAft>
                <a:spcPts val="0"/>
              </a:spcAft>
              <a:buFont typeface="Arial" panose="020B0604020202020204" pitchFamily="34" charset="0"/>
              <a:buChar char="•"/>
              <a:defRPr/>
            </a:pPr>
            <a:endParaRPr lang="el-GR" sz="2800" b="1" dirty="0">
              <a:solidFill>
                <a:prstClr val="black"/>
              </a:solidFill>
              <a:latin typeface="+mn-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a:xfrm>
            <a:off x="0" y="3175"/>
            <a:ext cx="9144000" cy="1143000"/>
          </a:xfrm>
        </p:spPr>
        <p:txBody>
          <a:bodyPr/>
          <a:lstStyle/>
          <a:p>
            <a:r>
              <a:rPr lang="el-GR" altLang="el-GR" sz="4000" smtClean="0">
                <a:solidFill>
                  <a:srgbClr val="0070C0"/>
                </a:solidFill>
                <a:cs typeface="Times New Roman" pitchFamily="18" charset="0"/>
              </a:rPr>
              <a:t>Παράδειγμα κάλυψης επιτοκιακού κινδύνου με αγορά ΣΜΕ (a long hedge)</a:t>
            </a:r>
            <a:endParaRPr lang="el-GR" altLang="el-GR" sz="4000" smtClean="0"/>
          </a:p>
        </p:txBody>
      </p:sp>
      <p:pic>
        <p:nvPicPr>
          <p:cNvPr id="29699" name="Εικόνα 1"/>
          <p:cNvPicPr>
            <a:picLocks noChangeAspect="1"/>
          </p:cNvPicPr>
          <p:nvPr/>
        </p:nvPicPr>
        <p:blipFill>
          <a:blip r:embed="rId2"/>
          <a:srcRect/>
          <a:stretch>
            <a:fillRect/>
          </a:stretch>
        </p:blipFill>
        <p:spPr bwMode="auto">
          <a:xfrm>
            <a:off x="1763713" y="1341438"/>
            <a:ext cx="5181600" cy="871537"/>
          </a:xfrm>
          <a:prstGeom prst="rect">
            <a:avLst/>
          </a:prstGeom>
          <a:noFill/>
          <a:ln w="9525">
            <a:noFill/>
            <a:miter lim="800000"/>
            <a:headEnd/>
            <a:tailEnd/>
          </a:ln>
        </p:spPr>
      </p:pic>
      <p:pic>
        <p:nvPicPr>
          <p:cNvPr id="29700" name="Εικόνα 2"/>
          <p:cNvPicPr>
            <a:picLocks noChangeAspect="1"/>
          </p:cNvPicPr>
          <p:nvPr/>
        </p:nvPicPr>
        <p:blipFill>
          <a:blip r:embed="rId3"/>
          <a:srcRect/>
          <a:stretch>
            <a:fillRect/>
          </a:stretch>
        </p:blipFill>
        <p:spPr bwMode="auto">
          <a:xfrm>
            <a:off x="252413" y="2362200"/>
            <a:ext cx="4102100" cy="4489450"/>
          </a:xfrm>
          <a:prstGeom prst="rect">
            <a:avLst/>
          </a:prstGeom>
          <a:noFill/>
          <a:ln w="9525">
            <a:noFill/>
            <a:miter lim="800000"/>
            <a:headEnd/>
            <a:tailEnd/>
          </a:ln>
        </p:spPr>
      </p:pic>
      <p:pic>
        <p:nvPicPr>
          <p:cNvPr id="29701" name="Εικόνα 4"/>
          <p:cNvPicPr>
            <a:picLocks noChangeAspect="1"/>
          </p:cNvPicPr>
          <p:nvPr/>
        </p:nvPicPr>
        <p:blipFill>
          <a:blip r:embed="rId4"/>
          <a:srcRect/>
          <a:stretch>
            <a:fillRect/>
          </a:stretch>
        </p:blipFill>
        <p:spPr bwMode="auto">
          <a:xfrm>
            <a:off x="4572000" y="2362200"/>
            <a:ext cx="422433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a:xfrm>
            <a:off x="-23813" y="-234950"/>
            <a:ext cx="9036051" cy="1143000"/>
          </a:xfrm>
        </p:spPr>
        <p:txBody>
          <a:bodyPr/>
          <a:lstStyle/>
          <a:p>
            <a:r>
              <a:rPr lang="el-GR" altLang="el-GR" sz="4000" smtClean="0">
                <a:solidFill>
                  <a:srgbClr val="0070C0"/>
                </a:solidFill>
              </a:rPr>
              <a:t>Διαχείριση Συναλλαγματικού Κινδύνου</a:t>
            </a:r>
          </a:p>
        </p:txBody>
      </p:sp>
      <p:sp>
        <p:nvSpPr>
          <p:cNvPr id="3" name="Ορθογώνιο 2"/>
          <p:cNvSpPr/>
          <p:nvPr/>
        </p:nvSpPr>
        <p:spPr>
          <a:xfrm>
            <a:off x="250825" y="915988"/>
            <a:ext cx="9037638" cy="2478087"/>
          </a:xfrm>
          <a:prstGeom prst="rect">
            <a:avLst/>
          </a:prstGeom>
        </p:spPr>
        <p:txBody>
          <a:bodyPr>
            <a:spAutoFit/>
          </a:bodyPr>
          <a:lstStyle/>
          <a:p>
            <a:pPr marL="457200" indent="-457200" eaLnBrk="1" hangingPunct="1">
              <a:spcAft>
                <a:spcPts val="600"/>
              </a:spcAft>
              <a:buFont typeface="Arial" panose="020B0604020202020204" pitchFamily="34" charset="0"/>
              <a:buChar char="•"/>
              <a:defRPr/>
            </a:pPr>
            <a:r>
              <a:rPr lang="el-GR" sz="2800" dirty="0">
                <a:solidFill>
                  <a:schemeClr val="tx1"/>
                </a:solidFill>
                <a:latin typeface="+mn-lt"/>
                <a:cs typeface="Times New Roman" panose="02020603050405020304" pitchFamily="18" charset="0"/>
              </a:rPr>
              <a:t>Για την αντιστάθμιση του συναλλαγματικού κινδύνου, τράπεζα: τρεις εναλλακτικές. </a:t>
            </a:r>
          </a:p>
          <a:p>
            <a:pPr marL="457200" indent="-457200" eaLnBrk="1" hangingPunct="1">
              <a:spcAft>
                <a:spcPts val="600"/>
              </a:spcAft>
              <a:buFont typeface="Arial" panose="020B0604020202020204" pitchFamily="34" charset="0"/>
              <a:buChar char="•"/>
              <a:defRPr/>
            </a:pPr>
            <a:r>
              <a:rPr lang="el-GR" sz="2800" dirty="0">
                <a:solidFill>
                  <a:schemeClr val="tx1"/>
                </a:solidFill>
                <a:latin typeface="+mn-lt"/>
                <a:cs typeface="Times New Roman" panose="02020603050405020304" pitchFamily="18" charset="0"/>
              </a:rPr>
              <a:t>Πρώτη: αλλαγή στον ισολογισμό της.</a:t>
            </a:r>
          </a:p>
          <a:p>
            <a:pPr marL="457200" indent="-457200" eaLnBrk="1" hangingPunct="1">
              <a:spcAft>
                <a:spcPts val="600"/>
              </a:spcAft>
              <a:buFont typeface="Arial" panose="020B0604020202020204" pitchFamily="34" charset="0"/>
              <a:buChar char="•"/>
              <a:defRPr/>
            </a:pPr>
            <a:r>
              <a:rPr lang="el-GR" sz="2800" dirty="0">
                <a:solidFill>
                  <a:schemeClr val="tx1"/>
                </a:solidFill>
                <a:latin typeface="+mn-lt"/>
                <a:cs typeface="Times New Roman" panose="02020603050405020304" pitchFamily="18" charset="0"/>
              </a:rPr>
              <a:t>Δεύτερη και τρίτη: χρήση της αγοράς παραγώγων.</a:t>
            </a:r>
          </a:p>
          <a:p>
            <a:pPr eaLnBrk="1" hangingPunct="1">
              <a:defRPr/>
            </a:pPr>
            <a:endParaRPr lang="el-GR" sz="2800" dirty="0">
              <a:solidFill>
                <a:schemeClr val="tx1"/>
              </a:solidFill>
              <a:latin typeface="+mn-lt"/>
              <a:cs typeface="Times New Roman" panose="02020603050405020304" pitchFamily="18" charset="0"/>
            </a:endParaRPr>
          </a:p>
        </p:txBody>
      </p:sp>
      <p:pic>
        <p:nvPicPr>
          <p:cNvPr id="30724" name="Εικόνα 1"/>
          <p:cNvPicPr>
            <a:picLocks noChangeAspect="1"/>
          </p:cNvPicPr>
          <p:nvPr/>
        </p:nvPicPr>
        <p:blipFill>
          <a:blip r:embed="rId2"/>
          <a:srcRect/>
          <a:stretch>
            <a:fillRect/>
          </a:stretch>
        </p:blipFill>
        <p:spPr bwMode="auto">
          <a:xfrm>
            <a:off x="539750" y="3394075"/>
            <a:ext cx="7559675"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a:xfrm>
            <a:off x="107950" y="115888"/>
            <a:ext cx="8712200" cy="1484312"/>
          </a:xfrm>
        </p:spPr>
        <p:txBody>
          <a:bodyPr/>
          <a:lstStyle/>
          <a:p>
            <a:r>
              <a:rPr lang="el-GR" altLang="el-GR" sz="4000" smtClean="0">
                <a:solidFill>
                  <a:srgbClr val="0070C0"/>
                </a:solidFill>
                <a:cs typeface="Times New Roman" pitchFamily="18" charset="0"/>
              </a:rPr>
              <a:t>Μεταβολές Ισολογισμού από αλλαγές Ισοτιμίας</a:t>
            </a:r>
            <a:endParaRPr lang="el-GR" altLang="el-GR" sz="4000" smtClean="0"/>
          </a:p>
        </p:txBody>
      </p:sp>
      <p:pic>
        <p:nvPicPr>
          <p:cNvPr id="31747" name="Εικόνα 2"/>
          <p:cNvPicPr>
            <a:picLocks noChangeAspect="1"/>
          </p:cNvPicPr>
          <p:nvPr/>
        </p:nvPicPr>
        <p:blipFill>
          <a:blip r:embed="rId2"/>
          <a:srcRect/>
          <a:stretch>
            <a:fillRect/>
          </a:stretch>
        </p:blipFill>
        <p:spPr bwMode="auto">
          <a:xfrm>
            <a:off x="933450" y="1484313"/>
            <a:ext cx="7059613" cy="518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a:xfrm>
            <a:off x="55563" y="269875"/>
            <a:ext cx="9088437" cy="1143000"/>
          </a:xfrm>
        </p:spPr>
        <p:txBody>
          <a:bodyPr/>
          <a:lstStyle/>
          <a:p>
            <a:r>
              <a:rPr lang="el-GR" altLang="el-GR" sz="4000" smtClean="0">
                <a:solidFill>
                  <a:srgbClr val="0070C0"/>
                </a:solidFill>
                <a:cs typeface="Times New Roman" pitchFamily="18" charset="0"/>
              </a:rPr>
              <a:t>Καθαρή Απόδοση Ενεργητικού μετά από Προθεσμιακή Κάλυψη (Futures CIP)</a:t>
            </a:r>
            <a:endParaRPr lang="el-GR" altLang="el-GR" sz="4000" smtClean="0"/>
          </a:p>
        </p:txBody>
      </p:sp>
      <p:pic>
        <p:nvPicPr>
          <p:cNvPr id="32771" name="Εικόνα 1"/>
          <p:cNvPicPr>
            <a:picLocks noChangeAspect="1"/>
          </p:cNvPicPr>
          <p:nvPr/>
        </p:nvPicPr>
        <p:blipFill>
          <a:blip r:embed="rId2"/>
          <a:srcRect/>
          <a:stretch>
            <a:fillRect/>
          </a:stretch>
        </p:blipFill>
        <p:spPr bwMode="auto">
          <a:xfrm>
            <a:off x="615950" y="2060575"/>
            <a:ext cx="7967663" cy="318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500063" y="0"/>
            <a:ext cx="8229600" cy="1143000"/>
          </a:xfrm>
        </p:spPr>
        <p:txBody>
          <a:bodyPr/>
          <a:lstStyle/>
          <a:p>
            <a:pPr eaLnBrk="1" hangingPunct="1"/>
            <a:r>
              <a:rPr lang="el-GR" altLang="el-GR" smtClean="0">
                <a:solidFill>
                  <a:srgbClr val="0070C0"/>
                </a:solidFill>
              </a:rPr>
              <a:t>Περιεχόμενα Ενότητας</a:t>
            </a:r>
          </a:p>
        </p:txBody>
      </p:sp>
      <p:sp>
        <p:nvSpPr>
          <p:cNvPr id="6147" name="Θέση περιεχομένου 1"/>
          <p:cNvSpPr>
            <a:spLocks noGrp="1"/>
          </p:cNvSpPr>
          <p:nvPr>
            <p:ph idx="1"/>
          </p:nvPr>
        </p:nvSpPr>
        <p:spPr/>
        <p:txBody>
          <a:bodyPr/>
          <a:lstStyle/>
          <a:p>
            <a:r>
              <a:rPr lang="el-GR" altLang="el-GR" smtClean="0"/>
              <a:t>Παράγωγα Προϊόντα</a:t>
            </a:r>
          </a:p>
          <a:p>
            <a:r>
              <a:rPr lang="el-GR" altLang="el-GR" smtClean="0"/>
              <a:t>Προθεσμιακές Πράξεις (</a:t>
            </a:r>
            <a:r>
              <a:rPr lang="en-GB" altLang="el-GR" smtClean="0"/>
              <a:t>Forwards) </a:t>
            </a:r>
            <a:endParaRPr lang="el-GR" altLang="el-GR" smtClean="0"/>
          </a:p>
          <a:p>
            <a:r>
              <a:rPr lang="el-GR" altLang="el-GR" smtClean="0"/>
              <a:t>Προαιρετικά Δικαιώματα (</a:t>
            </a:r>
            <a:r>
              <a:rPr lang="en-GB" altLang="el-GR" smtClean="0"/>
              <a:t>Options)</a:t>
            </a:r>
            <a:endParaRPr lang="el-GR" altLang="el-GR" smtClean="0"/>
          </a:p>
          <a:p>
            <a:r>
              <a:rPr lang="el-GR" altLang="el-GR" smtClean="0"/>
              <a:t>Δείκτης Τεκμαρτής Μεταβλητότητας</a:t>
            </a:r>
            <a:br>
              <a:rPr lang="el-GR" altLang="el-GR" smtClean="0"/>
            </a:br>
            <a:r>
              <a:rPr lang="el-GR" altLang="el-GR" smtClean="0"/>
              <a:t> (</a:t>
            </a:r>
            <a:r>
              <a:rPr lang="en-GB" altLang="el-GR" smtClean="0"/>
              <a:t>Implied Volatility Index, VIX)</a:t>
            </a:r>
            <a:endParaRPr lang="el-GR" altLang="el-GR" smtClean="0"/>
          </a:p>
          <a:p>
            <a:r>
              <a:rPr lang="el-GR" altLang="el-GR" smtClean="0"/>
              <a:t>Ανταλλαγές (</a:t>
            </a:r>
            <a:r>
              <a:rPr lang="en-GB" altLang="el-GR" smtClean="0"/>
              <a:t>Swaps)</a:t>
            </a:r>
            <a:endParaRPr lang="el-GR" altLang="el-G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a:xfrm>
            <a:off x="107950" y="115888"/>
            <a:ext cx="8856663" cy="1143000"/>
          </a:xfrm>
        </p:spPr>
        <p:txBody>
          <a:bodyPr/>
          <a:lstStyle/>
          <a:p>
            <a:r>
              <a:rPr lang="el-GR" altLang="el-GR" sz="4000" smtClean="0">
                <a:solidFill>
                  <a:srgbClr val="0070C0"/>
                </a:solidFill>
                <a:cs typeface="Times New Roman" pitchFamily="18" charset="0"/>
              </a:rPr>
              <a:t>Μέθοδος Αντιστάθμισης: Με ανταλλαγή νομισμάτων (Currency Swap)</a:t>
            </a:r>
            <a:endParaRPr lang="el-GR" altLang="el-GR" sz="4000" smtClean="0"/>
          </a:p>
        </p:txBody>
      </p:sp>
      <p:sp>
        <p:nvSpPr>
          <p:cNvPr id="3" name="Ορθογώνιο 2"/>
          <p:cNvSpPr/>
          <p:nvPr/>
        </p:nvSpPr>
        <p:spPr>
          <a:xfrm>
            <a:off x="107950" y="1557338"/>
            <a:ext cx="9036050" cy="3222625"/>
          </a:xfrm>
          <a:prstGeom prst="rect">
            <a:avLst/>
          </a:prstGeom>
        </p:spPr>
        <p:txBody>
          <a:bodyPr>
            <a:spAutoFit/>
          </a:bodyPr>
          <a:lstStyle/>
          <a:p>
            <a:pPr marL="457200" indent="-457200" eaLnBrk="1" fontAlgn="auto" hangingPunct="1">
              <a:spcBef>
                <a:spcPct val="20000"/>
              </a:spcBef>
              <a:spcAft>
                <a:spcPts val="600"/>
              </a:spcAft>
              <a:buFont typeface="Arial" panose="020B0604020202020204" pitchFamily="34" charset="0"/>
              <a:buChar char="•"/>
              <a:defRPr/>
            </a:pPr>
            <a:r>
              <a:rPr lang="el-GR" sz="3200" b="1" dirty="0">
                <a:solidFill>
                  <a:prstClr val="black"/>
                </a:solidFill>
                <a:latin typeface="Calibri"/>
              </a:rPr>
              <a:t>Ανταλλαγή νομισμάτων (Foreign </a:t>
            </a:r>
            <a:r>
              <a:rPr lang="el-GR" sz="3200" b="1" dirty="0" err="1">
                <a:solidFill>
                  <a:prstClr val="black"/>
                </a:solidFill>
                <a:latin typeface="Calibri"/>
              </a:rPr>
              <a:t>Currency</a:t>
            </a:r>
            <a:r>
              <a:rPr lang="el-GR" sz="3200" b="1" dirty="0">
                <a:solidFill>
                  <a:prstClr val="black"/>
                </a:solidFill>
                <a:latin typeface="Calibri"/>
              </a:rPr>
              <a:t> </a:t>
            </a:r>
            <a:r>
              <a:rPr lang="el-GR" sz="3200" b="1" dirty="0" err="1">
                <a:solidFill>
                  <a:prstClr val="black"/>
                </a:solidFill>
                <a:latin typeface="Calibri"/>
              </a:rPr>
              <a:t>Swap</a:t>
            </a:r>
            <a:r>
              <a:rPr lang="el-GR" sz="3200" b="1" dirty="0">
                <a:solidFill>
                  <a:prstClr val="black"/>
                </a:solidFill>
                <a:latin typeface="Calibri"/>
              </a:rPr>
              <a:t>)</a:t>
            </a:r>
          </a:p>
          <a:p>
            <a:pPr eaLnBrk="1" fontAlgn="auto" hangingPunct="1">
              <a:spcBef>
                <a:spcPct val="20000"/>
              </a:spcBef>
              <a:spcAft>
                <a:spcPts val="600"/>
              </a:spcAft>
              <a:defRPr/>
            </a:pPr>
            <a:r>
              <a:rPr lang="el-GR" sz="3200" dirty="0">
                <a:solidFill>
                  <a:prstClr val="black"/>
                </a:solidFill>
                <a:latin typeface="Calibri"/>
              </a:rPr>
              <a:t>Συμβαλλόμενοι: διαφορετικό νόμισμα. Ο ένας δίνει στον άλλο κεφάλαιο-δάνειο, μετά ανταλλάσσουν σε τακτά χρονικά διαστήματα χρηματικές ροές που προέρχονται από τα επιτόκια του κάθε δανείου, βάσει τρέχουσας ισοτιμίας.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8820150" cy="1143000"/>
          </a:xfrm>
        </p:spPr>
        <p:txBody>
          <a:bodyPr/>
          <a:lstStyle/>
          <a:p>
            <a:pPr>
              <a:defRPr/>
            </a:pPr>
            <a:r>
              <a:rPr lang="el-GR" sz="4000" dirty="0">
                <a:solidFill>
                  <a:srgbClr val="0070C0"/>
                </a:solidFill>
                <a:latin typeface="+mn-lt"/>
                <a:cs typeface="Times New Roman" panose="02020603050405020304" pitchFamily="18" charset="0"/>
              </a:rPr>
              <a:t>Μέθοδος Αντιστάθμισης: Με ανταλλαγή νομισμάτων (</a:t>
            </a:r>
            <a:r>
              <a:rPr lang="el-GR" sz="4000" dirty="0" err="1">
                <a:solidFill>
                  <a:srgbClr val="0070C0"/>
                </a:solidFill>
                <a:latin typeface="+mn-lt"/>
                <a:cs typeface="Times New Roman" panose="02020603050405020304" pitchFamily="18" charset="0"/>
              </a:rPr>
              <a:t>Currency</a:t>
            </a:r>
            <a:r>
              <a:rPr lang="el-GR" sz="4000" dirty="0">
                <a:solidFill>
                  <a:srgbClr val="0070C0"/>
                </a:solidFill>
                <a:latin typeface="+mn-lt"/>
                <a:cs typeface="Times New Roman" panose="02020603050405020304" pitchFamily="18" charset="0"/>
              </a:rPr>
              <a:t> </a:t>
            </a:r>
            <a:r>
              <a:rPr lang="el-GR" sz="4000" dirty="0" err="1">
                <a:solidFill>
                  <a:srgbClr val="0070C0"/>
                </a:solidFill>
                <a:latin typeface="+mn-lt"/>
                <a:cs typeface="Times New Roman" panose="02020603050405020304" pitchFamily="18" charset="0"/>
              </a:rPr>
              <a:t>Swap</a:t>
            </a:r>
            <a:r>
              <a:rPr lang="el-GR" sz="4000" dirty="0" smtClean="0">
                <a:solidFill>
                  <a:srgbClr val="0070C0"/>
                </a:solidFill>
                <a:latin typeface="+mn-lt"/>
                <a:cs typeface="Times New Roman" panose="02020603050405020304" pitchFamily="18" charset="0"/>
              </a:rPr>
              <a:t>) - 2</a:t>
            </a:r>
            <a:endParaRPr lang="el-GR" sz="4000" dirty="0">
              <a:solidFill>
                <a:srgbClr val="0070C0"/>
              </a:solidFill>
              <a:latin typeface="+mn-lt"/>
            </a:endParaRPr>
          </a:p>
        </p:txBody>
      </p:sp>
      <p:sp>
        <p:nvSpPr>
          <p:cNvPr id="3" name="Ορθογώνιο 2"/>
          <p:cNvSpPr/>
          <p:nvPr/>
        </p:nvSpPr>
        <p:spPr>
          <a:xfrm>
            <a:off x="0" y="1536700"/>
            <a:ext cx="8964613" cy="4757738"/>
          </a:xfrm>
          <a:prstGeom prst="rect">
            <a:avLst/>
          </a:prstGeom>
        </p:spPr>
        <p:txBody>
          <a:bodyPr>
            <a:spAutoFit/>
          </a:bodyPr>
          <a:lstStyle/>
          <a:p>
            <a:pPr marL="342900" indent="-342900" eaLnBrk="1" fontAlgn="auto" hangingPunct="1">
              <a:lnSpc>
                <a:spcPct val="80000"/>
              </a:lnSpc>
              <a:spcBef>
                <a:spcPts val="0"/>
              </a:spcBef>
              <a:spcAft>
                <a:spcPts val="1200"/>
              </a:spcAft>
              <a:buFont typeface="Arial" panose="020B0604020202020204" pitchFamily="34" charset="0"/>
              <a:buChar char="•"/>
              <a:defRPr/>
            </a:pPr>
            <a:r>
              <a:rPr lang="el-GR" altLang="el-GR" sz="2800" dirty="0">
                <a:solidFill>
                  <a:prstClr val="black"/>
                </a:solidFill>
                <a:latin typeface="Calibri"/>
              </a:rPr>
              <a:t>Έστω μια Ευρωπαϊκή Τράπεζα χορήγησε δάνειο $80.000 τα οποία αγόρασε στο χρόνο </a:t>
            </a:r>
            <a:r>
              <a:rPr lang="en-GB" altLang="el-GR" sz="2800" dirty="0">
                <a:solidFill>
                  <a:prstClr val="black"/>
                </a:solidFill>
                <a:latin typeface="Calibri"/>
              </a:rPr>
              <a:t>t</a:t>
            </a:r>
            <a:r>
              <a:rPr lang="en-GB" altLang="el-GR" sz="2800" baseline="-25000" dirty="0">
                <a:solidFill>
                  <a:prstClr val="black"/>
                </a:solidFill>
                <a:latin typeface="Calibri"/>
              </a:rPr>
              <a:t>0</a:t>
            </a:r>
            <a:r>
              <a:rPr lang="en-GB" altLang="el-GR" sz="2800" dirty="0">
                <a:solidFill>
                  <a:prstClr val="black"/>
                </a:solidFill>
                <a:latin typeface="Calibri"/>
              </a:rPr>
              <a:t> </a:t>
            </a:r>
            <a:r>
              <a:rPr lang="el-GR" altLang="el-GR" sz="2800" dirty="0">
                <a:solidFill>
                  <a:prstClr val="black"/>
                </a:solidFill>
                <a:latin typeface="Calibri"/>
              </a:rPr>
              <a:t>στη σχέση </a:t>
            </a:r>
            <a:r>
              <a:rPr lang="en-US" altLang="el-GR" sz="2800" dirty="0">
                <a:solidFill>
                  <a:prstClr val="black"/>
                </a:solidFill>
                <a:latin typeface="Calibri"/>
              </a:rPr>
              <a:t>EUR/USD 1,25</a:t>
            </a:r>
          </a:p>
          <a:p>
            <a:pPr marL="342900" indent="-342900" eaLnBrk="1" fontAlgn="auto" hangingPunct="1">
              <a:lnSpc>
                <a:spcPct val="80000"/>
              </a:lnSpc>
              <a:spcBef>
                <a:spcPts val="0"/>
              </a:spcBef>
              <a:spcAft>
                <a:spcPts val="1200"/>
              </a:spcAft>
              <a:buFont typeface="Arial" panose="020B0604020202020204" pitchFamily="34" charset="0"/>
              <a:buChar char="•"/>
              <a:defRPr/>
            </a:pPr>
            <a:r>
              <a:rPr lang="en-US" altLang="el-GR" sz="2800" dirty="0">
                <a:solidFill>
                  <a:prstClr val="black"/>
                </a:solidFill>
                <a:latin typeface="Calibri"/>
              </a:rPr>
              <a:t>(Balloon) </a:t>
            </a:r>
            <a:r>
              <a:rPr lang="el-GR" altLang="el-GR" sz="2800" dirty="0">
                <a:solidFill>
                  <a:prstClr val="black"/>
                </a:solidFill>
                <a:latin typeface="Calibri"/>
              </a:rPr>
              <a:t>σε τρεις μήνες εφάπαξ αποπληρωμή κεφαλαίου&amp; τόκων</a:t>
            </a:r>
          </a:p>
          <a:p>
            <a:pPr marL="342900" indent="-342900" eaLnBrk="1" fontAlgn="auto" hangingPunct="1">
              <a:lnSpc>
                <a:spcPct val="80000"/>
              </a:lnSpc>
              <a:spcBef>
                <a:spcPts val="0"/>
              </a:spcBef>
              <a:spcAft>
                <a:spcPts val="1200"/>
              </a:spcAft>
              <a:buFont typeface="Arial" panose="020B0604020202020204" pitchFamily="34" charset="0"/>
              <a:buChar char="•"/>
              <a:defRPr/>
            </a:pPr>
            <a:r>
              <a:rPr lang="el-GR" altLang="el-GR" sz="2800" dirty="0">
                <a:solidFill>
                  <a:prstClr val="black"/>
                </a:solidFill>
                <a:latin typeface="Calibri"/>
              </a:rPr>
              <a:t>Φοβάται πτώση </a:t>
            </a:r>
            <a:r>
              <a:rPr lang="en-US" altLang="el-GR" sz="2800" dirty="0">
                <a:solidFill>
                  <a:prstClr val="black"/>
                </a:solidFill>
                <a:latin typeface="Calibri"/>
              </a:rPr>
              <a:t>USD</a:t>
            </a:r>
            <a:r>
              <a:rPr lang="el-GR" altLang="el-GR" sz="2800" dirty="0">
                <a:solidFill>
                  <a:prstClr val="black"/>
                </a:solidFill>
                <a:latin typeface="Calibri"/>
              </a:rPr>
              <a:t> έναντι </a:t>
            </a:r>
            <a:r>
              <a:rPr lang="en-US" altLang="el-GR" sz="2800" dirty="0">
                <a:solidFill>
                  <a:prstClr val="black"/>
                </a:solidFill>
                <a:latin typeface="Calibri"/>
              </a:rPr>
              <a:t>EUR</a:t>
            </a:r>
            <a:r>
              <a:rPr lang="el-GR" altLang="el-GR" sz="2800" dirty="0">
                <a:solidFill>
                  <a:prstClr val="black"/>
                </a:solidFill>
                <a:latin typeface="Calibri"/>
              </a:rPr>
              <a:t> σε 3 μήνες</a:t>
            </a:r>
            <a:endParaRPr lang="en-US" altLang="el-GR" sz="2800" dirty="0">
              <a:solidFill>
                <a:prstClr val="black"/>
              </a:solidFill>
              <a:latin typeface="Calibri"/>
            </a:endParaRPr>
          </a:p>
          <a:p>
            <a:pPr marL="342900" indent="-342900" eaLnBrk="1" fontAlgn="auto" hangingPunct="1">
              <a:lnSpc>
                <a:spcPct val="80000"/>
              </a:lnSpc>
              <a:spcBef>
                <a:spcPts val="0"/>
              </a:spcBef>
              <a:spcAft>
                <a:spcPts val="1200"/>
              </a:spcAft>
              <a:buFont typeface="Arial" panose="020B0604020202020204" pitchFamily="34" charset="0"/>
              <a:buChar char="•"/>
              <a:defRPr/>
            </a:pPr>
            <a:r>
              <a:rPr lang="en-US" altLang="el-GR" sz="2800" dirty="0">
                <a:solidFill>
                  <a:prstClr val="black"/>
                </a:solidFill>
                <a:latin typeface="Calibri"/>
              </a:rPr>
              <a:t>r</a:t>
            </a:r>
            <a:r>
              <a:rPr lang="en-US" altLang="el-GR" sz="2800" baseline="-25000" dirty="0">
                <a:solidFill>
                  <a:prstClr val="black"/>
                </a:solidFill>
                <a:latin typeface="Calibri"/>
              </a:rPr>
              <a:t>$</a:t>
            </a:r>
            <a:r>
              <a:rPr lang="en-US" altLang="el-GR" sz="2800" dirty="0">
                <a:solidFill>
                  <a:prstClr val="black"/>
                </a:solidFill>
                <a:latin typeface="Calibri"/>
              </a:rPr>
              <a:t> = 8% , r</a:t>
            </a:r>
            <a:r>
              <a:rPr lang="en-US" altLang="el-GR" sz="2800" baseline="-25000" dirty="0">
                <a:solidFill>
                  <a:prstClr val="black"/>
                </a:solidFill>
                <a:latin typeface="Calibri"/>
              </a:rPr>
              <a:t> </a:t>
            </a:r>
            <a:r>
              <a:rPr lang="el-GR" altLang="el-GR" sz="2800" baseline="-25000" dirty="0">
                <a:solidFill>
                  <a:prstClr val="black"/>
                </a:solidFill>
                <a:latin typeface="Calibri"/>
              </a:rPr>
              <a:t>€</a:t>
            </a:r>
            <a:r>
              <a:rPr lang="en-US" altLang="el-GR" sz="2800" dirty="0">
                <a:solidFill>
                  <a:prstClr val="black"/>
                </a:solidFill>
                <a:latin typeface="Calibri"/>
                <a:cs typeface="Times New Roman" pitchFamily="18" charset="0"/>
              </a:rPr>
              <a:t>= 5%</a:t>
            </a:r>
            <a:endParaRPr lang="el-GR" altLang="el-GR" sz="2800" dirty="0">
              <a:solidFill>
                <a:prstClr val="black"/>
              </a:solidFill>
              <a:latin typeface="Calibri"/>
            </a:endParaRPr>
          </a:p>
          <a:p>
            <a:pPr marL="342900" indent="-342900" eaLnBrk="1" fontAlgn="auto" hangingPunct="1">
              <a:lnSpc>
                <a:spcPct val="80000"/>
              </a:lnSpc>
              <a:spcBef>
                <a:spcPts val="0"/>
              </a:spcBef>
              <a:spcAft>
                <a:spcPts val="0"/>
              </a:spcAft>
              <a:buFont typeface="Arial" panose="020B0604020202020204" pitchFamily="34" charset="0"/>
              <a:buChar char="•"/>
              <a:defRPr/>
            </a:pPr>
            <a:endParaRPr lang="el-GR" altLang="el-GR" sz="2000" dirty="0">
              <a:solidFill>
                <a:prstClr val="black"/>
              </a:solidFill>
              <a:latin typeface="Calibri"/>
            </a:endParaRPr>
          </a:p>
          <a:p>
            <a:pPr eaLnBrk="1" fontAlgn="auto" hangingPunct="1">
              <a:lnSpc>
                <a:spcPct val="80000"/>
              </a:lnSpc>
              <a:spcBef>
                <a:spcPts val="0"/>
              </a:spcBef>
              <a:spcAft>
                <a:spcPts val="0"/>
              </a:spcAft>
              <a:defRPr/>
            </a:pPr>
            <a:r>
              <a:rPr lang="el-GR" altLang="el-GR" sz="3200" b="1" dirty="0">
                <a:solidFill>
                  <a:prstClr val="black"/>
                </a:solidFill>
                <a:latin typeface="Calibri"/>
              </a:rPr>
              <a:t>Αντιστάθμιση με </a:t>
            </a:r>
            <a:r>
              <a:rPr lang="en-GB" altLang="el-GR" sz="3200" b="1" dirty="0">
                <a:solidFill>
                  <a:prstClr val="black"/>
                </a:solidFill>
                <a:latin typeface="Calibri"/>
              </a:rPr>
              <a:t>Swap</a:t>
            </a:r>
            <a:r>
              <a:rPr lang="el-GR" altLang="el-GR" sz="3200" dirty="0">
                <a:solidFill>
                  <a:prstClr val="black"/>
                </a:solidFill>
                <a:latin typeface="Calibri"/>
              </a:rPr>
              <a:t> </a:t>
            </a:r>
            <a:endParaRPr lang="en-GB" altLang="el-GR" sz="3200" dirty="0">
              <a:solidFill>
                <a:prstClr val="black"/>
              </a:solidFill>
              <a:latin typeface="Calibri"/>
            </a:endParaRPr>
          </a:p>
          <a:p>
            <a:pPr marL="342900" indent="-342900" eaLnBrk="1" fontAlgn="auto" hangingPunct="1">
              <a:lnSpc>
                <a:spcPct val="80000"/>
              </a:lnSpc>
              <a:spcBef>
                <a:spcPts val="600"/>
              </a:spcBef>
              <a:spcAft>
                <a:spcPts val="1200"/>
              </a:spcAft>
              <a:buFont typeface="Arial" panose="020B0604020202020204" pitchFamily="34" charset="0"/>
              <a:buChar char="•"/>
              <a:defRPr/>
            </a:pPr>
            <a:r>
              <a:rPr lang="el-GR" altLang="el-GR" sz="2800" dirty="0">
                <a:solidFill>
                  <a:prstClr val="black"/>
                </a:solidFill>
                <a:latin typeface="Calibri"/>
              </a:rPr>
              <a:t>Αγορά </a:t>
            </a:r>
            <a:r>
              <a:rPr lang="en-GB" altLang="el-GR" sz="2800" dirty="0">
                <a:solidFill>
                  <a:prstClr val="black"/>
                </a:solidFill>
                <a:latin typeface="Calibri"/>
              </a:rPr>
              <a:t>spot </a:t>
            </a:r>
            <a:r>
              <a:rPr lang="el-GR" altLang="el-GR" sz="2800" dirty="0">
                <a:solidFill>
                  <a:prstClr val="black"/>
                </a:solidFill>
                <a:latin typeface="Calibri"/>
              </a:rPr>
              <a:t>το ΞΝ &amp; ταυτόχρονη πώληση του σε 3 μήνες </a:t>
            </a:r>
            <a:r>
              <a:rPr lang="en-GB" altLang="el-GR" sz="2800" dirty="0">
                <a:solidFill>
                  <a:prstClr val="black"/>
                </a:solidFill>
                <a:latin typeface="Calibri"/>
              </a:rPr>
              <a:t>forward</a:t>
            </a:r>
            <a:r>
              <a:rPr lang="en-US" altLang="el-GR" sz="2800" dirty="0">
                <a:solidFill>
                  <a:prstClr val="black"/>
                </a:solidFill>
                <a:latin typeface="Calibri"/>
              </a:rPr>
              <a:t> (</a:t>
            </a:r>
            <a:r>
              <a:rPr lang="en-US" altLang="el-GR" sz="2800" dirty="0" err="1">
                <a:solidFill>
                  <a:prstClr val="black"/>
                </a:solidFill>
                <a:latin typeface="Calibri"/>
              </a:rPr>
              <a:t>fwd</a:t>
            </a:r>
            <a:r>
              <a:rPr lang="en-US" altLang="el-GR" sz="2800" dirty="0">
                <a:solidFill>
                  <a:prstClr val="black"/>
                </a:solidFill>
                <a:latin typeface="Calibri"/>
              </a:rPr>
              <a:t> EUR/USD 1,2593)</a:t>
            </a:r>
            <a:endParaRPr lang="el-GR" altLang="el-GR" sz="2800" dirty="0">
              <a:solidFill>
                <a:prstClr val="black"/>
              </a:solidFill>
              <a:latin typeface="Calibri"/>
            </a:endParaRPr>
          </a:p>
          <a:p>
            <a:pPr marL="342900" indent="-342900" eaLnBrk="1" fontAlgn="auto" hangingPunct="1">
              <a:lnSpc>
                <a:spcPct val="80000"/>
              </a:lnSpc>
              <a:spcBef>
                <a:spcPts val="600"/>
              </a:spcBef>
              <a:spcAft>
                <a:spcPts val="1200"/>
              </a:spcAft>
              <a:buFont typeface="Arial" panose="020B0604020202020204" pitchFamily="34" charset="0"/>
              <a:buChar char="•"/>
              <a:defRPr/>
            </a:pPr>
            <a:r>
              <a:rPr lang="el-GR" altLang="el-GR" sz="2800" dirty="0">
                <a:solidFill>
                  <a:prstClr val="black"/>
                </a:solidFill>
                <a:latin typeface="Calibri"/>
              </a:rPr>
              <a:t>Πληρωμή τόκων σε ΞΝ, είσπραξη τόκων σε εγχώριο</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a:xfrm>
            <a:off x="55563" y="269875"/>
            <a:ext cx="9088437" cy="1143000"/>
          </a:xfrm>
        </p:spPr>
        <p:txBody>
          <a:bodyPr/>
          <a:lstStyle/>
          <a:p>
            <a:r>
              <a:rPr lang="el-GR" altLang="el-GR" sz="4000" smtClean="0">
                <a:solidFill>
                  <a:srgbClr val="0070C0"/>
                </a:solidFill>
                <a:cs typeface="Times New Roman" pitchFamily="18" charset="0"/>
              </a:rPr>
              <a:t>Κάλυψη Συναλλαγματικού Κινδύνου με Swap Νομισμάτων</a:t>
            </a:r>
            <a:endParaRPr lang="el-GR" altLang="el-GR" sz="4000" smtClean="0"/>
          </a:p>
        </p:txBody>
      </p:sp>
      <p:pic>
        <p:nvPicPr>
          <p:cNvPr id="35843" name="Εικόνα 2"/>
          <p:cNvPicPr>
            <a:picLocks noChangeAspect="1"/>
          </p:cNvPicPr>
          <p:nvPr/>
        </p:nvPicPr>
        <p:blipFill>
          <a:blip r:embed="rId2"/>
          <a:srcRect/>
          <a:stretch>
            <a:fillRect/>
          </a:stretch>
        </p:blipFill>
        <p:spPr bwMode="auto">
          <a:xfrm>
            <a:off x="673100" y="1633538"/>
            <a:ext cx="7853363" cy="519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4313" y="-160338"/>
            <a:ext cx="8578850" cy="1628776"/>
          </a:xfrm>
        </p:spPr>
        <p:txBody>
          <a:bodyPr/>
          <a:lstStyle/>
          <a:p>
            <a:pPr>
              <a:defRPr/>
            </a:pPr>
            <a:r>
              <a:rPr lang="el-GR" altLang="el-GR" sz="4000" dirty="0">
                <a:solidFill>
                  <a:srgbClr val="0070C0"/>
                </a:solidFill>
                <a:latin typeface="+mn-lt"/>
                <a:cs typeface="Times New Roman" panose="02020603050405020304" pitchFamily="18" charset="0"/>
              </a:rPr>
              <a:t>Κάλυψη με ΣΜΕ πάνω σε Μετοχικούς Δείκτες</a:t>
            </a:r>
            <a:endParaRPr lang="el-GR" sz="4000" dirty="0">
              <a:solidFill>
                <a:srgbClr val="0070C0"/>
              </a:solidFill>
              <a:latin typeface="+mn-lt"/>
            </a:endParaRPr>
          </a:p>
        </p:txBody>
      </p:sp>
      <p:sp>
        <p:nvSpPr>
          <p:cNvPr id="3" name="Ορθογώνιο 2"/>
          <p:cNvSpPr/>
          <p:nvPr/>
        </p:nvSpPr>
        <p:spPr>
          <a:xfrm>
            <a:off x="60325" y="1385888"/>
            <a:ext cx="8929688" cy="4935537"/>
          </a:xfrm>
          <a:prstGeom prst="rect">
            <a:avLst/>
          </a:prstGeom>
        </p:spPr>
        <p:txBody>
          <a:bodyPr>
            <a:spAutoFit/>
          </a:bodyPr>
          <a:lstStyle/>
          <a:p>
            <a:pPr marL="457200" indent="-457200" eaLnBrk="1" hangingPunct="1">
              <a:spcBef>
                <a:spcPts val="200"/>
              </a:spcBef>
              <a:buFont typeface="Arial" panose="020B0604020202020204" pitchFamily="34" charset="0"/>
              <a:buChar char="•"/>
              <a:defRPr/>
            </a:pPr>
            <a:r>
              <a:rPr lang="el-GR" altLang="el-GR" sz="2800" dirty="0">
                <a:solidFill>
                  <a:schemeClr val="tx1"/>
                </a:solidFill>
                <a:latin typeface="+mn-lt"/>
                <a:cs typeface="Times New Roman" pitchFamily="18" charset="0"/>
                <a:sym typeface="Wingdings" pitchFamily="2" charset="2"/>
              </a:rPr>
              <a:t>Έστω τράπεζα επενδύει σε μετοχικό αμοιβαίο κεφάλαιο που επενδύει σε τίτλους FTSEASE20.</a:t>
            </a:r>
          </a:p>
          <a:p>
            <a:pPr marL="457200" indent="-457200" eaLnBrk="1" hangingPunct="1">
              <a:spcBef>
                <a:spcPts val="200"/>
              </a:spcBef>
              <a:buFont typeface="Arial" panose="020B0604020202020204" pitchFamily="34" charset="0"/>
              <a:buChar char="•"/>
              <a:defRPr/>
            </a:pPr>
            <a:r>
              <a:rPr lang="el-GR" altLang="el-GR" sz="2800" dirty="0">
                <a:solidFill>
                  <a:schemeClr val="tx1"/>
                </a:solidFill>
                <a:latin typeface="+mn-lt"/>
                <a:cs typeface="Times New Roman" pitchFamily="18" charset="0"/>
                <a:sym typeface="Wingdings" pitchFamily="2" charset="2"/>
              </a:rPr>
              <a:t>Κίνδυνος για πιθανή πτώση των τιμών των τίτλων του χρηματιστηριακού δείκτη στους επόμενους τρείς μήνες με άμεση συνέπεια υποτίμηση αξιών χαρτοφυλακίου της.</a:t>
            </a:r>
          </a:p>
          <a:p>
            <a:pPr marL="457200" indent="-457200" eaLnBrk="1" hangingPunct="1">
              <a:spcBef>
                <a:spcPts val="200"/>
              </a:spcBef>
              <a:buFont typeface="Arial" panose="020B0604020202020204" pitchFamily="34" charset="0"/>
              <a:buChar char="•"/>
              <a:defRPr/>
            </a:pPr>
            <a:r>
              <a:rPr lang="el-GR" altLang="el-GR" sz="2800" dirty="0">
                <a:solidFill>
                  <a:schemeClr val="tx1"/>
                </a:solidFill>
                <a:latin typeface="+mn-lt"/>
                <a:cs typeface="Times New Roman" pitchFamily="18" charset="0"/>
                <a:sym typeface="Wingdings" pitchFamily="2" charset="2"/>
              </a:rPr>
              <a:t>Λαμβάνει θέση πώλησης σε ΣΜΕ στο FTSE-ASE 20</a:t>
            </a:r>
          </a:p>
          <a:p>
            <a:pPr marL="457200" indent="-457200" eaLnBrk="1" hangingPunct="1">
              <a:spcBef>
                <a:spcPts val="200"/>
              </a:spcBef>
              <a:buFont typeface="Arial" panose="020B0604020202020204" pitchFamily="34" charset="0"/>
              <a:buChar char="•"/>
              <a:defRPr/>
            </a:pPr>
            <a:r>
              <a:rPr lang="el-GR" altLang="el-GR" sz="2800" dirty="0">
                <a:solidFill>
                  <a:schemeClr val="tx1"/>
                </a:solidFill>
                <a:latin typeface="+mn-lt"/>
                <a:cs typeface="Times New Roman" pitchFamily="18" charset="0"/>
                <a:sym typeface="Wingdings" pitchFamily="2" charset="2"/>
              </a:rPr>
              <a:t>Παλινδρομεί τις προθεσμιακές αποδόσεις πάνω στις τρέχουσες αποδόσεις του δείκτη:</a:t>
            </a:r>
          </a:p>
          <a:p>
            <a:pPr marL="457200" indent="-457200" eaLnBrk="1" hangingPunct="1">
              <a:spcBef>
                <a:spcPts val="200"/>
              </a:spcBef>
              <a:buFont typeface="Arial" panose="020B0604020202020204" pitchFamily="34" charset="0"/>
              <a:buChar char="•"/>
              <a:defRPr/>
            </a:pPr>
            <a:r>
              <a:rPr lang="el-GR" altLang="el-GR" sz="2800" dirty="0">
                <a:solidFill>
                  <a:schemeClr val="tx1"/>
                </a:solidFill>
                <a:latin typeface="+mn-lt"/>
                <a:cs typeface="Times New Roman" pitchFamily="18" charset="0"/>
                <a:sym typeface="Wingdings" pitchFamily="2" charset="2"/>
              </a:rPr>
              <a:t>Βρίσκει τον αριθμό των ΣΜΕ που χρειάζεται να πουλήσει:</a:t>
            </a:r>
          </a:p>
        </p:txBody>
      </p:sp>
      <p:pic>
        <p:nvPicPr>
          <p:cNvPr id="36868" name="Εικόνα 3"/>
          <p:cNvPicPr>
            <a:picLocks noChangeAspect="1"/>
          </p:cNvPicPr>
          <p:nvPr/>
        </p:nvPicPr>
        <p:blipFill>
          <a:blip r:embed="rId2"/>
          <a:srcRect/>
          <a:stretch>
            <a:fillRect/>
          </a:stretch>
        </p:blipFill>
        <p:spPr bwMode="auto">
          <a:xfrm>
            <a:off x="5724525" y="5013325"/>
            <a:ext cx="1663700" cy="317500"/>
          </a:xfrm>
          <a:prstGeom prst="rect">
            <a:avLst/>
          </a:prstGeom>
          <a:noFill/>
          <a:ln w="9525">
            <a:noFill/>
            <a:miter lim="800000"/>
            <a:headEnd/>
            <a:tailEnd/>
          </a:ln>
        </p:spPr>
      </p:pic>
      <p:pic>
        <p:nvPicPr>
          <p:cNvPr id="36869" name="Εικόνα 4"/>
          <p:cNvPicPr>
            <a:picLocks noChangeAspect="1"/>
          </p:cNvPicPr>
          <p:nvPr/>
        </p:nvPicPr>
        <p:blipFill>
          <a:blip r:embed="rId3"/>
          <a:srcRect/>
          <a:stretch>
            <a:fillRect/>
          </a:stretch>
        </p:blipFill>
        <p:spPr bwMode="auto">
          <a:xfrm>
            <a:off x="2339975" y="5732463"/>
            <a:ext cx="554038" cy="7207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a:xfrm>
            <a:off x="468313" y="0"/>
            <a:ext cx="8229600" cy="1143000"/>
          </a:xfrm>
        </p:spPr>
        <p:txBody>
          <a:bodyPr/>
          <a:lstStyle/>
          <a:p>
            <a:pPr>
              <a:defRPr/>
            </a:pPr>
            <a:r>
              <a:rPr lang="el-GR" altLang="el-GR" sz="4000" dirty="0" smtClean="0">
                <a:solidFill>
                  <a:srgbClr val="0070C0"/>
                </a:solidFill>
                <a:latin typeface="+mn-lt"/>
                <a:cs typeface="Times New Roman" panose="02020603050405020304" pitchFamily="18" charset="0"/>
              </a:rPr>
              <a:t>Κάλυψη με Δικαιώματα Προαίρεσης πάνω σε Μετοχικούς Τίτλους</a:t>
            </a:r>
            <a:endParaRPr lang="el-GR" altLang="el-GR" sz="4000" dirty="0" smtClean="0">
              <a:solidFill>
                <a:srgbClr val="0070C0"/>
              </a:solidFill>
              <a:latin typeface="+mn-lt"/>
            </a:endParaRPr>
          </a:p>
        </p:txBody>
      </p:sp>
      <p:pic>
        <p:nvPicPr>
          <p:cNvPr id="37891" name="Εικόνα 1"/>
          <p:cNvPicPr>
            <a:picLocks noChangeAspect="1"/>
          </p:cNvPicPr>
          <p:nvPr/>
        </p:nvPicPr>
        <p:blipFill>
          <a:blip r:embed="rId2"/>
          <a:srcRect/>
          <a:stretch>
            <a:fillRect/>
          </a:stretch>
        </p:blipFill>
        <p:spPr bwMode="auto">
          <a:xfrm>
            <a:off x="600075" y="1484313"/>
            <a:ext cx="7621588" cy="2371725"/>
          </a:xfrm>
          <a:prstGeom prst="rect">
            <a:avLst/>
          </a:prstGeom>
          <a:noFill/>
          <a:ln w="9525">
            <a:noFill/>
            <a:miter lim="800000"/>
            <a:headEnd/>
            <a:tailEnd/>
          </a:ln>
        </p:spPr>
      </p:pic>
      <p:pic>
        <p:nvPicPr>
          <p:cNvPr id="37892" name="Εικόνα 3"/>
          <p:cNvPicPr>
            <a:picLocks noChangeAspect="1"/>
          </p:cNvPicPr>
          <p:nvPr/>
        </p:nvPicPr>
        <p:blipFill>
          <a:blip r:embed="rId3"/>
          <a:srcRect/>
          <a:stretch>
            <a:fillRect/>
          </a:stretch>
        </p:blipFill>
        <p:spPr bwMode="auto">
          <a:xfrm>
            <a:off x="808038" y="3859213"/>
            <a:ext cx="7413625" cy="28098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850" y="36513"/>
            <a:ext cx="8229600" cy="1143000"/>
          </a:xfrm>
        </p:spPr>
        <p:txBody>
          <a:bodyPr/>
          <a:lstStyle/>
          <a:p>
            <a:pPr>
              <a:defRPr/>
            </a:pPr>
            <a:r>
              <a:rPr lang="el-GR" altLang="el-GR" sz="4000" dirty="0" smtClean="0">
                <a:solidFill>
                  <a:srgbClr val="0070C0"/>
                </a:solidFill>
                <a:latin typeface="+mn-lt"/>
                <a:cs typeface="Times New Roman" panose="02020603050405020304" pitchFamily="18" charset="0"/>
              </a:rPr>
              <a:t>Μέθοδοι </a:t>
            </a:r>
            <a:r>
              <a:rPr lang="el-GR" altLang="el-GR" sz="4000" dirty="0">
                <a:solidFill>
                  <a:srgbClr val="0070C0"/>
                </a:solidFill>
                <a:latin typeface="+mn-lt"/>
                <a:cs typeface="Times New Roman" panose="02020603050405020304" pitchFamily="18" charset="0"/>
              </a:rPr>
              <a:t>Αντιστάθμισης (</a:t>
            </a:r>
            <a:r>
              <a:rPr lang="el-GR" altLang="el-GR" sz="4000" dirty="0" err="1">
                <a:solidFill>
                  <a:srgbClr val="0070C0"/>
                </a:solidFill>
                <a:latin typeface="+mn-lt"/>
                <a:cs typeface="Times New Roman" panose="02020603050405020304" pitchFamily="18" charset="0"/>
              </a:rPr>
              <a:t>Hedging</a:t>
            </a:r>
            <a:r>
              <a:rPr lang="el-GR" altLang="el-GR" sz="4000" dirty="0">
                <a:solidFill>
                  <a:srgbClr val="0070C0"/>
                </a:solidFill>
                <a:latin typeface="+mn-lt"/>
                <a:cs typeface="Times New Roman" panose="02020603050405020304" pitchFamily="18" charset="0"/>
              </a:rPr>
              <a:t>) Πιστωτικού Κινδύνου</a:t>
            </a:r>
            <a:endParaRPr lang="el-GR" sz="4000" dirty="0">
              <a:solidFill>
                <a:srgbClr val="0070C0"/>
              </a:solidFill>
              <a:latin typeface="+mn-lt"/>
            </a:endParaRPr>
          </a:p>
        </p:txBody>
      </p:sp>
      <p:sp>
        <p:nvSpPr>
          <p:cNvPr id="6" name="Ορθογώνιο 5"/>
          <p:cNvSpPr/>
          <p:nvPr/>
        </p:nvSpPr>
        <p:spPr>
          <a:xfrm>
            <a:off x="0" y="1628775"/>
            <a:ext cx="9036050" cy="4154488"/>
          </a:xfrm>
          <a:prstGeom prst="rect">
            <a:avLst/>
          </a:prstGeom>
        </p:spPr>
        <p:txBody>
          <a:bodyPr>
            <a:spAutoFit/>
          </a:bodyPr>
          <a:lstStyle/>
          <a:p>
            <a:pPr marL="342900" indent="-342900" algn="just" eaLnBrk="1" fontAlgn="auto" hangingPunct="1">
              <a:spcBef>
                <a:spcPct val="20000"/>
              </a:spcBef>
              <a:spcAft>
                <a:spcPts val="1200"/>
              </a:spcAft>
              <a:buFont typeface="Arial" panose="020B0604020202020204" pitchFamily="34" charset="0"/>
              <a:buChar char="•"/>
              <a:defRPr/>
            </a:pPr>
            <a:r>
              <a:rPr lang="el-GR" sz="3200" b="1" dirty="0">
                <a:solidFill>
                  <a:prstClr val="black"/>
                </a:solidFill>
                <a:latin typeface="+mn-lt"/>
                <a:cs typeface="Times New Roman" panose="02020603050405020304" pitchFamily="18" charset="0"/>
              </a:rPr>
              <a:t>Λήψη Εξασφαλίσεων-Καλυμμάτων </a:t>
            </a:r>
            <a:r>
              <a:rPr lang="el-GR" sz="3200" dirty="0">
                <a:solidFill>
                  <a:prstClr val="black"/>
                </a:solidFill>
                <a:latin typeface="+mn-lt"/>
                <a:cs typeface="Times New Roman" panose="02020603050405020304" pitchFamily="18" charset="0"/>
              </a:rPr>
              <a:t>(</a:t>
            </a:r>
            <a:r>
              <a:rPr lang="el-GR" sz="3200" b="1" dirty="0" err="1">
                <a:solidFill>
                  <a:prstClr val="black"/>
                </a:solidFill>
                <a:latin typeface="+mn-lt"/>
                <a:cs typeface="Times New Roman" panose="02020603050405020304" pitchFamily="18" charset="0"/>
              </a:rPr>
              <a:t>Collaterals</a:t>
            </a:r>
            <a:r>
              <a:rPr lang="el-GR" sz="3200" dirty="0">
                <a:solidFill>
                  <a:prstClr val="black"/>
                </a:solidFill>
                <a:latin typeface="+mn-lt"/>
                <a:cs typeface="Times New Roman" panose="02020603050405020304" pitchFamily="18" charset="0"/>
              </a:rPr>
              <a:t>)</a:t>
            </a:r>
            <a:r>
              <a:rPr lang="en-US" sz="3200" i="1" dirty="0">
                <a:solidFill>
                  <a:prstClr val="black"/>
                </a:solidFill>
                <a:latin typeface="+mn-lt"/>
                <a:cs typeface="Times New Roman" panose="02020603050405020304" pitchFamily="18" charset="0"/>
              </a:rPr>
              <a:t>:</a:t>
            </a:r>
            <a:r>
              <a:rPr lang="el-GR" sz="3200" i="1"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μπορεί να καλύψει το σύνολο ή μέρος του αναλαμβανόμενου κινδύνου</a:t>
            </a:r>
          </a:p>
          <a:p>
            <a:pPr marL="342900" indent="-342900" algn="just" eaLnBrk="1" fontAlgn="auto" hangingPunct="1">
              <a:spcBef>
                <a:spcPct val="20000"/>
              </a:spcBef>
              <a:spcAft>
                <a:spcPts val="1200"/>
              </a:spcAft>
              <a:buFont typeface="Arial" panose="020B0604020202020204" pitchFamily="34" charset="0"/>
              <a:buChar char="•"/>
              <a:defRPr/>
            </a:pPr>
            <a:r>
              <a:rPr lang="el-GR" sz="3200" b="1" dirty="0">
                <a:solidFill>
                  <a:prstClr val="black"/>
                </a:solidFill>
                <a:latin typeface="+mn-lt"/>
              </a:rPr>
              <a:t>Διαφοροποίηση κινδύνου (</a:t>
            </a:r>
            <a:r>
              <a:rPr lang="el-GR" sz="3200" b="1" dirty="0" err="1">
                <a:solidFill>
                  <a:prstClr val="black"/>
                </a:solidFill>
                <a:latin typeface="+mn-lt"/>
              </a:rPr>
              <a:t>Diversification</a:t>
            </a:r>
            <a:r>
              <a:rPr lang="el-GR" sz="3200" b="1" dirty="0">
                <a:solidFill>
                  <a:prstClr val="black"/>
                </a:solidFill>
                <a:latin typeface="+mn-lt"/>
              </a:rPr>
              <a:t>)</a:t>
            </a:r>
            <a:r>
              <a:rPr lang="el-GR" sz="3200" dirty="0">
                <a:solidFill>
                  <a:prstClr val="black"/>
                </a:solidFill>
                <a:latin typeface="+mn-lt"/>
              </a:rPr>
              <a:t>: </a:t>
            </a:r>
            <a:r>
              <a:rPr lang="el-GR" sz="2800" dirty="0">
                <a:solidFill>
                  <a:prstClr val="black"/>
                </a:solidFill>
                <a:latin typeface="+mn-lt"/>
              </a:rPr>
              <a:t>Τα κέρδη από ορισμένα δάνεια θα αντισταθμίσουν τις απώλειες από ανεξόφλητα δάνεια, μειώνοντας έτσι την πιθανότητα η τράπεζα να χάσει χρήματα.</a:t>
            </a:r>
          </a:p>
          <a:p>
            <a:pPr marL="342900" indent="-342900" algn="just" eaLnBrk="1" fontAlgn="auto" hangingPunct="1">
              <a:spcBef>
                <a:spcPct val="20000"/>
              </a:spcBef>
              <a:spcAft>
                <a:spcPts val="0"/>
              </a:spcAft>
              <a:buFont typeface="Arial" panose="020B0604020202020204" pitchFamily="34" charset="0"/>
              <a:buChar char="•"/>
              <a:defRPr/>
            </a:pPr>
            <a:endParaRPr lang="el-GR" sz="2800" dirty="0">
              <a:solidFill>
                <a:prstClr val="black"/>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88" y="-100013"/>
            <a:ext cx="8580437" cy="1417638"/>
          </a:xfrm>
        </p:spPr>
        <p:txBody>
          <a:bodyPr/>
          <a:lstStyle/>
          <a:p>
            <a:pPr>
              <a:defRPr/>
            </a:pPr>
            <a:r>
              <a:rPr lang="el-GR" altLang="el-GR" sz="4000" dirty="0">
                <a:solidFill>
                  <a:srgbClr val="0070C0"/>
                </a:solidFill>
                <a:latin typeface="+mn-lt"/>
                <a:cs typeface="Times New Roman" panose="02020603050405020304" pitchFamily="18" charset="0"/>
              </a:rPr>
              <a:t>Μέθοδοι Αντιστάθμισης (</a:t>
            </a:r>
            <a:r>
              <a:rPr lang="el-GR" altLang="el-GR" sz="4000" dirty="0" err="1">
                <a:solidFill>
                  <a:srgbClr val="0070C0"/>
                </a:solidFill>
                <a:latin typeface="+mn-lt"/>
                <a:cs typeface="Times New Roman" panose="02020603050405020304" pitchFamily="18" charset="0"/>
              </a:rPr>
              <a:t>Hedging</a:t>
            </a:r>
            <a:r>
              <a:rPr lang="el-GR" altLang="el-GR" sz="4000" dirty="0">
                <a:solidFill>
                  <a:srgbClr val="0070C0"/>
                </a:solidFill>
                <a:latin typeface="+mn-lt"/>
                <a:cs typeface="Times New Roman" panose="02020603050405020304" pitchFamily="18" charset="0"/>
              </a:rPr>
              <a:t>) Πιστωτικού </a:t>
            </a:r>
            <a:r>
              <a:rPr lang="el-GR" altLang="el-GR" sz="4000" dirty="0" smtClean="0">
                <a:solidFill>
                  <a:srgbClr val="0070C0"/>
                </a:solidFill>
                <a:latin typeface="+mn-lt"/>
                <a:cs typeface="Times New Roman" panose="02020603050405020304" pitchFamily="18" charset="0"/>
              </a:rPr>
              <a:t>Κινδύνου - 2</a:t>
            </a:r>
            <a:endParaRPr lang="el-GR" sz="4000" dirty="0">
              <a:solidFill>
                <a:srgbClr val="0070C0"/>
              </a:solidFill>
              <a:latin typeface="+mn-lt"/>
              <a:cs typeface="Times New Roman" panose="02020603050405020304" pitchFamily="18" charset="0"/>
            </a:endParaRPr>
          </a:p>
        </p:txBody>
      </p:sp>
      <p:sp>
        <p:nvSpPr>
          <p:cNvPr id="3" name="Ορθογώνιο 2"/>
          <p:cNvSpPr/>
          <p:nvPr/>
        </p:nvSpPr>
        <p:spPr>
          <a:xfrm>
            <a:off x="53975" y="2060575"/>
            <a:ext cx="9099550" cy="4154488"/>
          </a:xfrm>
          <a:prstGeom prst="rect">
            <a:avLst/>
          </a:prstGeom>
        </p:spPr>
        <p:txBody>
          <a:bodyPr>
            <a:spAutoFit/>
          </a:bodyPr>
          <a:lstStyle/>
          <a:p>
            <a:pPr marL="457200" indent="-457200" eaLnBrk="1" hangingPunct="1">
              <a:buFont typeface="Arial" panose="020B0604020202020204" pitchFamily="34" charset="0"/>
              <a:buChar char="•"/>
              <a:defRPr/>
            </a:pPr>
            <a:r>
              <a:rPr lang="el-GR" altLang="el-GR" sz="3200" b="1" dirty="0">
                <a:solidFill>
                  <a:schemeClr val="tx1"/>
                </a:solidFill>
                <a:latin typeface="+mn-lt"/>
                <a:cs typeface="Times New Roman" pitchFamily="18" charset="0"/>
              </a:rPr>
              <a:t>Τιτλοποίηση απαιτήσεων (</a:t>
            </a:r>
            <a:r>
              <a:rPr lang="el-GR" altLang="el-GR" sz="3200" b="1" dirty="0" err="1">
                <a:solidFill>
                  <a:schemeClr val="tx1"/>
                </a:solidFill>
                <a:latin typeface="+mn-lt"/>
                <a:cs typeface="Times New Roman" pitchFamily="18" charset="0"/>
              </a:rPr>
              <a:t>Securitization</a:t>
            </a:r>
            <a:r>
              <a:rPr lang="el-GR" altLang="el-GR" sz="3200" b="1" dirty="0">
                <a:solidFill>
                  <a:schemeClr val="tx1"/>
                </a:solidFill>
                <a:latin typeface="+mn-lt"/>
                <a:cs typeface="Times New Roman" pitchFamily="18" charset="0"/>
              </a:rPr>
              <a:t>): </a:t>
            </a:r>
            <a:r>
              <a:rPr lang="el-GR" altLang="el-GR" sz="2800" dirty="0">
                <a:solidFill>
                  <a:schemeClr val="tx1"/>
                </a:solidFill>
                <a:latin typeface="+mn-lt"/>
                <a:cs typeface="Times New Roman" pitchFamily="18" charset="0"/>
              </a:rPr>
              <a:t>επιτυγχάνεται μεταβίβαση ιδιοκτησίας και κινδύνων στα πλαίσια της πολιτικής διαχείρισης ενεργητικού – παθητικού, μόνο κατάλληλη για τα δάνεια που έχουν τυποποιηθεί και έχουν συγκεκριμένο χρονικό ορίζοντα αποπληρωμής, πχ. ενυπόθηκα δάνεια κατοικίας, δάνεια αυτοκινήτων.</a:t>
            </a:r>
          </a:p>
          <a:p>
            <a:pPr eaLnBrk="1" hangingPunct="1">
              <a:defRPr/>
            </a:pPr>
            <a:endParaRPr lang="el-GR" altLang="el-GR" sz="3200" dirty="0">
              <a:solidFill>
                <a:schemeClr val="tx1"/>
              </a:solidFill>
              <a:latin typeface="+mn-lt"/>
              <a:cs typeface="Times New Roman" pitchFamily="18" charset="0"/>
            </a:endParaRPr>
          </a:p>
          <a:p>
            <a:pPr eaLnBrk="1" hangingPunct="1">
              <a:defRPr/>
            </a:pPr>
            <a:endParaRPr lang="el-GR" altLang="el-GR" sz="3200" dirty="0">
              <a:solidFill>
                <a:schemeClr val="tx1"/>
              </a:solidFill>
              <a:latin typeface="+mn-lt"/>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5888"/>
            <a:ext cx="8229600" cy="1143000"/>
          </a:xfrm>
        </p:spPr>
        <p:txBody>
          <a:bodyPr/>
          <a:lstStyle/>
          <a:p>
            <a:pPr>
              <a:defRPr/>
            </a:pPr>
            <a:r>
              <a:rPr lang="el-GR" altLang="el-GR" dirty="0">
                <a:solidFill>
                  <a:srgbClr val="0070C0"/>
                </a:solidFill>
                <a:latin typeface="+mn-lt"/>
                <a:cs typeface="Times New Roman" panose="02020603050405020304" pitchFamily="18" charset="0"/>
              </a:rPr>
              <a:t>Μέθοδοι Αντιστάθμισης (</a:t>
            </a:r>
            <a:r>
              <a:rPr lang="el-GR" altLang="el-GR" dirty="0" err="1">
                <a:solidFill>
                  <a:srgbClr val="0070C0"/>
                </a:solidFill>
                <a:latin typeface="+mn-lt"/>
                <a:cs typeface="Times New Roman" panose="02020603050405020304" pitchFamily="18" charset="0"/>
              </a:rPr>
              <a:t>Hedging</a:t>
            </a:r>
            <a:r>
              <a:rPr lang="el-GR" altLang="el-GR" dirty="0">
                <a:solidFill>
                  <a:srgbClr val="0070C0"/>
                </a:solidFill>
                <a:latin typeface="+mn-lt"/>
                <a:cs typeface="Times New Roman" panose="02020603050405020304" pitchFamily="18" charset="0"/>
              </a:rPr>
              <a:t>) Πιστωτικού Κινδύνου - </a:t>
            </a:r>
            <a:r>
              <a:rPr lang="el-GR" altLang="el-GR" dirty="0" smtClean="0">
                <a:solidFill>
                  <a:srgbClr val="0070C0"/>
                </a:solidFill>
                <a:latin typeface="+mn-lt"/>
                <a:cs typeface="Times New Roman" panose="02020603050405020304" pitchFamily="18" charset="0"/>
              </a:rPr>
              <a:t>3</a:t>
            </a:r>
            <a:endParaRPr lang="el-GR" dirty="0">
              <a:solidFill>
                <a:srgbClr val="0070C0"/>
              </a:solidFill>
              <a:latin typeface="+mn-lt"/>
            </a:endParaRPr>
          </a:p>
        </p:txBody>
      </p:sp>
      <p:sp>
        <p:nvSpPr>
          <p:cNvPr id="3" name="Ορθογώνιο 2"/>
          <p:cNvSpPr/>
          <p:nvPr/>
        </p:nvSpPr>
        <p:spPr>
          <a:xfrm>
            <a:off x="179388" y="1617663"/>
            <a:ext cx="8785225" cy="2370137"/>
          </a:xfrm>
          <a:prstGeom prst="rect">
            <a:avLst/>
          </a:prstGeom>
        </p:spPr>
        <p:txBody>
          <a:bodyPr>
            <a:spAutoFit/>
          </a:bodyPr>
          <a:lstStyle/>
          <a:p>
            <a:pPr marL="457200" indent="-457200" eaLnBrk="1" hangingPunct="1">
              <a:buFont typeface="Arial" panose="020B0604020202020204" pitchFamily="34" charset="0"/>
              <a:buChar char="•"/>
              <a:defRPr/>
            </a:pPr>
            <a:r>
              <a:rPr lang="el-GR" altLang="el-GR" sz="3200" b="1" dirty="0">
                <a:solidFill>
                  <a:schemeClr val="tx1"/>
                </a:solidFill>
                <a:latin typeface="+mn-lt"/>
                <a:cs typeface="Times New Roman" pitchFamily="18" charset="0"/>
              </a:rPr>
              <a:t>Τα πιστωτικά παράγωγα: </a:t>
            </a:r>
            <a:r>
              <a:rPr lang="el-GR" altLang="el-GR" sz="2800" dirty="0">
                <a:solidFill>
                  <a:schemeClr val="tx1"/>
                </a:solidFill>
                <a:latin typeface="+mn-lt"/>
                <a:cs typeface="Times New Roman" pitchFamily="18" charset="0"/>
              </a:rPr>
              <a:t>μπορούν και τιμολογούνται στην αγορά και καλύπτουν συγκεκριμένο κίνδυνο. Μπορούν να χρησιμοποιηθούν όχι μόνο για λόγους αντιστάθμισης αλλά και κερδοσκοπίας.</a:t>
            </a:r>
          </a:p>
          <a:p>
            <a:pPr eaLnBrk="1" hangingPunct="1">
              <a:defRPr/>
            </a:pPr>
            <a:endParaRPr lang="en-GB" altLang="el-GR" sz="3200" dirty="0">
              <a:solidFill>
                <a:schemeClr val="tx1"/>
              </a:solidFill>
              <a:latin typeface="+mn-lt"/>
              <a:cs typeface="Times New Roman" pitchFamily="18" charset="0"/>
            </a:endParaRPr>
          </a:p>
        </p:txBody>
      </p:sp>
      <p:pic>
        <p:nvPicPr>
          <p:cNvPr id="40964" name="Εικόνα 7"/>
          <p:cNvPicPr>
            <a:picLocks noChangeAspect="1"/>
          </p:cNvPicPr>
          <p:nvPr/>
        </p:nvPicPr>
        <p:blipFill>
          <a:blip r:embed="rId2"/>
          <a:srcRect/>
          <a:stretch>
            <a:fillRect/>
          </a:stretch>
        </p:blipFill>
        <p:spPr bwMode="auto">
          <a:xfrm>
            <a:off x="1103313" y="4005263"/>
            <a:ext cx="6937375"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a:xfrm>
            <a:off x="19050" y="115888"/>
            <a:ext cx="8893175" cy="1143000"/>
          </a:xfrm>
        </p:spPr>
        <p:txBody>
          <a:bodyPr/>
          <a:lstStyle/>
          <a:p>
            <a:r>
              <a:rPr lang="el-GR" altLang="el-GR" sz="4000" smtClean="0">
                <a:solidFill>
                  <a:srgbClr val="0070C0"/>
                </a:solidFill>
              </a:rPr>
              <a:t>Ανταλλαγές Πιστωτικού Κινδύνου ή Ολικής Απόδοσης (Total Return Swap)</a:t>
            </a:r>
          </a:p>
        </p:txBody>
      </p:sp>
      <p:sp>
        <p:nvSpPr>
          <p:cNvPr id="4" name="Ορθογώνιο 3"/>
          <p:cNvSpPr/>
          <p:nvPr/>
        </p:nvSpPr>
        <p:spPr>
          <a:xfrm>
            <a:off x="19050" y="1628775"/>
            <a:ext cx="8893175" cy="4400550"/>
          </a:xfrm>
          <a:prstGeom prst="rect">
            <a:avLst/>
          </a:prstGeom>
        </p:spPr>
        <p:txBody>
          <a:bodyPr>
            <a:spAutoFit/>
          </a:bodyPr>
          <a:lstStyle/>
          <a:p>
            <a:pPr marL="457200" indent="-457200" eaLnBrk="1" hangingPunct="1">
              <a:buFont typeface="Arial" panose="020B0604020202020204" pitchFamily="34" charset="0"/>
              <a:buChar char="•"/>
              <a:defRPr/>
            </a:pPr>
            <a:r>
              <a:rPr lang="el-GR" altLang="el-GR" sz="2800" dirty="0">
                <a:solidFill>
                  <a:schemeClr val="tx1"/>
                </a:solidFill>
                <a:latin typeface="+mn-lt"/>
              </a:rPr>
              <a:t>Συμφωνία, όπου συνολική απόδοση χρηματοοικονομικού στοιχείου αναφοράς (πχ ενός ομολόγου) ανταλλάσσεται με άλλες ταμειακές ροές.</a:t>
            </a:r>
          </a:p>
          <a:p>
            <a:pPr eaLnBrk="1" hangingPunct="1">
              <a:defRPr/>
            </a:pPr>
            <a:endParaRPr lang="el-GR" altLang="el-GR" sz="2800" dirty="0">
              <a:solidFill>
                <a:schemeClr val="tx1"/>
              </a:solidFill>
              <a:latin typeface="+mn-lt"/>
            </a:endParaRPr>
          </a:p>
          <a:p>
            <a:pPr marL="457200" indent="-457200" eaLnBrk="1" hangingPunct="1">
              <a:buFont typeface="Arial" panose="020B0604020202020204" pitchFamily="34" charset="0"/>
              <a:buChar char="•"/>
              <a:defRPr/>
            </a:pPr>
            <a:r>
              <a:rPr lang="el-GR" altLang="el-GR" sz="2800" dirty="0">
                <a:solidFill>
                  <a:schemeClr val="tx1"/>
                </a:solidFill>
                <a:latin typeface="+mn-lt"/>
              </a:rPr>
              <a:t>Ο ένας αντισυμβαλλόμενος, πληρωτής, συμφωνεί να καταβάλει συνολικό αντάλλαγμα στοιχείου αναφοράς, σε ονομαστικό ποσό στο άλλο μέρος, λήπτης. Σε αντάλλαγμα ο λήπτης συμφωνεί να κάνει περιοδικές πληρωμές, βάσει συμφωνηθέντος επιτοκίου (σταθερού ή κυμαινόμενου) για το ίδιο ονομαστικό ποσό.</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63" y="109538"/>
            <a:ext cx="8785225" cy="1230312"/>
          </a:xfrm>
        </p:spPr>
        <p:txBody>
          <a:bodyPr/>
          <a:lstStyle/>
          <a:p>
            <a:pPr>
              <a:defRPr/>
            </a:pPr>
            <a:r>
              <a:rPr lang="el-GR" altLang="el-GR" sz="4000" dirty="0">
                <a:solidFill>
                  <a:srgbClr val="0070C0"/>
                </a:solidFill>
                <a:latin typeface="+mn-lt"/>
                <a:cs typeface="Times New Roman" panose="02020603050405020304" pitchFamily="18" charset="0"/>
              </a:rPr>
              <a:t>Ανταλλαγές Πιστωτικού Κινδύνου ή Ολικής Απόδοσης (</a:t>
            </a:r>
            <a:r>
              <a:rPr lang="el-GR" altLang="el-GR" sz="4000" dirty="0" err="1">
                <a:solidFill>
                  <a:srgbClr val="0070C0"/>
                </a:solidFill>
                <a:latin typeface="+mn-lt"/>
                <a:cs typeface="Times New Roman" panose="02020603050405020304" pitchFamily="18" charset="0"/>
              </a:rPr>
              <a:t>Total</a:t>
            </a:r>
            <a:r>
              <a:rPr lang="el-GR" altLang="el-GR" sz="4000" dirty="0">
                <a:solidFill>
                  <a:srgbClr val="0070C0"/>
                </a:solidFill>
                <a:latin typeface="+mn-lt"/>
                <a:cs typeface="Times New Roman" panose="02020603050405020304" pitchFamily="18" charset="0"/>
              </a:rPr>
              <a:t> </a:t>
            </a:r>
            <a:r>
              <a:rPr lang="el-GR" altLang="el-GR" sz="4000" dirty="0" err="1">
                <a:solidFill>
                  <a:srgbClr val="0070C0"/>
                </a:solidFill>
                <a:latin typeface="+mn-lt"/>
                <a:cs typeface="Times New Roman" panose="02020603050405020304" pitchFamily="18" charset="0"/>
              </a:rPr>
              <a:t>Return</a:t>
            </a:r>
            <a:r>
              <a:rPr lang="el-GR" altLang="el-GR" sz="4000" dirty="0">
                <a:solidFill>
                  <a:srgbClr val="0070C0"/>
                </a:solidFill>
                <a:latin typeface="+mn-lt"/>
                <a:cs typeface="Times New Roman" panose="02020603050405020304" pitchFamily="18" charset="0"/>
              </a:rPr>
              <a:t> </a:t>
            </a:r>
            <a:r>
              <a:rPr lang="el-GR" altLang="el-GR" sz="4000" dirty="0" err="1">
                <a:solidFill>
                  <a:srgbClr val="0070C0"/>
                </a:solidFill>
                <a:latin typeface="+mn-lt"/>
                <a:cs typeface="Times New Roman" panose="02020603050405020304" pitchFamily="18" charset="0"/>
              </a:rPr>
              <a:t>Swap</a:t>
            </a:r>
            <a:r>
              <a:rPr lang="el-GR" altLang="el-GR" sz="4000" dirty="0" smtClean="0">
                <a:solidFill>
                  <a:srgbClr val="0070C0"/>
                </a:solidFill>
                <a:latin typeface="+mn-lt"/>
                <a:cs typeface="Times New Roman" panose="02020603050405020304" pitchFamily="18" charset="0"/>
              </a:rPr>
              <a:t>) - 2</a:t>
            </a:r>
            <a:endParaRPr lang="el-GR" sz="4000" dirty="0">
              <a:solidFill>
                <a:srgbClr val="0070C0"/>
              </a:solidFill>
              <a:latin typeface="+mn-lt"/>
            </a:endParaRPr>
          </a:p>
        </p:txBody>
      </p:sp>
      <p:sp>
        <p:nvSpPr>
          <p:cNvPr id="3" name="Ορθογώνιο 2"/>
          <p:cNvSpPr/>
          <p:nvPr/>
        </p:nvSpPr>
        <p:spPr>
          <a:xfrm>
            <a:off x="0" y="1557338"/>
            <a:ext cx="9144000" cy="1912937"/>
          </a:xfrm>
          <a:prstGeom prst="rect">
            <a:avLst/>
          </a:prstGeom>
        </p:spPr>
        <p:txBody>
          <a:bodyPr>
            <a:spAutoFit/>
          </a:bodyPr>
          <a:lstStyle/>
          <a:p>
            <a:pPr marL="342900" indent="-342900" eaLnBrk="1" hangingPunct="1">
              <a:lnSpc>
                <a:spcPct val="90000"/>
              </a:lnSpc>
              <a:spcBef>
                <a:spcPts val="400"/>
              </a:spcBef>
              <a:buFont typeface="Arial" panose="020B0604020202020204" pitchFamily="34" charset="0"/>
              <a:buChar char="•"/>
              <a:defRPr/>
            </a:pPr>
            <a:r>
              <a:rPr lang="el-GR" altLang="el-GR" sz="3200" b="1" dirty="0">
                <a:solidFill>
                  <a:schemeClr val="tx1"/>
                </a:solidFill>
                <a:latin typeface="+mn-lt"/>
              </a:rPr>
              <a:t>Συνολική απόδοση </a:t>
            </a:r>
            <a:r>
              <a:rPr lang="el-GR" altLang="el-GR" sz="2800" b="1" dirty="0">
                <a:solidFill>
                  <a:schemeClr val="tx1"/>
                </a:solidFill>
                <a:latin typeface="+mn-lt"/>
              </a:rPr>
              <a:t>= Τόκοι + (Τελική Αξία Τίτλου - Αρχική Αξία Τίτλου)</a:t>
            </a:r>
          </a:p>
          <a:p>
            <a:pPr marL="342900" indent="-342900" eaLnBrk="1" hangingPunct="1">
              <a:lnSpc>
                <a:spcPct val="90000"/>
              </a:lnSpc>
              <a:spcBef>
                <a:spcPts val="400"/>
              </a:spcBef>
              <a:buFont typeface="Arial" panose="020B0604020202020204" pitchFamily="34" charset="0"/>
              <a:buChar char="•"/>
              <a:defRPr/>
            </a:pPr>
            <a:r>
              <a:rPr lang="el-GR" altLang="el-GR" sz="3200" dirty="0">
                <a:solidFill>
                  <a:schemeClr val="tx1"/>
                </a:solidFill>
                <a:latin typeface="+mn-lt"/>
              </a:rPr>
              <a:t>Θετικό αποτέλεσμα: </a:t>
            </a:r>
            <a:r>
              <a:rPr lang="el-GR" altLang="el-GR" sz="2800" dirty="0">
                <a:solidFill>
                  <a:schemeClr val="tx1"/>
                </a:solidFill>
                <a:latin typeface="+mn-lt"/>
              </a:rPr>
              <a:t>απόδοση του λήπτη</a:t>
            </a:r>
          </a:p>
          <a:p>
            <a:pPr marL="342900" indent="-342900" eaLnBrk="1" hangingPunct="1">
              <a:lnSpc>
                <a:spcPct val="90000"/>
              </a:lnSpc>
              <a:spcBef>
                <a:spcPts val="400"/>
              </a:spcBef>
              <a:buFont typeface="Arial" panose="020B0604020202020204" pitchFamily="34" charset="0"/>
              <a:buChar char="•"/>
              <a:defRPr/>
            </a:pPr>
            <a:r>
              <a:rPr lang="el-GR" altLang="el-GR" sz="3200" dirty="0">
                <a:solidFill>
                  <a:schemeClr val="tx1"/>
                </a:solidFill>
                <a:latin typeface="+mn-lt"/>
              </a:rPr>
              <a:t>Αρνητικό αποτέλεσμα: </a:t>
            </a:r>
            <a:r>
              <a:rPr lang="el-GR" altLang="el-GR" sz="2800" dirty="0">
                <a:solidFill>
                  <a:schemeClr val="tx1"/>
                </a:solidFill>
                <a:latin typeface="+mn-lt"/>
              </a:rPr>
              <a:t>απόδοση του πληρωτή</a:t>
            </a:r>
          </a:p>
        </p:txBody>
      </p:sp>
      <p:pic>
        <p:nvPicPr>
          <p:cNvPr id="43012" name="Εικόνα 5"/>
          <p:cNvPicPr>
            <a:picLocks noChangeAspect="1"/>
          </p:cNvPicPr>
          <p:nvPr/>
        </p:nvPicPr>
        <p:blipFill>
          <a:blip r:embed="rId2"/>
          <a:srcRect/>
          <a:stretch>
            <a:fillRect/>
          </a:stretch>
        </p:blipFill>
        <p:spPr bwMode="auto">
          <a:xfrm>
            <a:off x="395288" y="3860800"/>
            <a:ext cx="7853362"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188913"/>
            <a:ext cx="8458200" cy="769937"/>
          </a:xfrm>
          <a:prstGeom prst="rect">
            <a:avLst/>
          </a:prstGeom>
          <a:noFill/>
          <a:ln w="9525">
            <a:noFill/>
            <a:miter lim="800000"/>
            <a:headEnd/>
            <a:tailEnd/>
          </a:ln>
          <a:effectLst/>
        </p:spPr>
        <p:txBody>
          <a:bodyPr>
            <a:spAutoFit/>
          </a:bodyPr>
          <a:lstStyle/>
          <a:p>
            <a:pPr algn="ctr" eaLnBrk="1" hangingPunct="1">
              <a:spcBef>
                <a:spcPct val="50000"/>
              </a:spcBef>
              <a:defRPr/>
            </a:pPr>
            <a:r>
              <a:rPr lang="el-GR" sz="4400" dirty="0">
                <a:solidFill>
                  <a:srgbClr val="0070C0"/>
                </a:solidFill>
                <a:latin typeface="+mn-lt"/>
                <a:ea typeface="+mj-ea"/>
                <a:cs typeface="Times New Roman" panose="02020603050405020304" pitchFamily="18" charset="0"/>
              </a:rPr>
              <a:t>Παράγωγα Προϊόντα</a:t>
            </a:r>
            <a:endParaRPr lang="nl-NL" altLang="el-GR" sz="4400" dirty="0">
              <a:solidFill>
                <a:srgbClr val="0070C0"/>
              </a:solidFill>
              <a:latin typeface="+mn-lt"/>
            </a:endParaRPr>
          </a:p>
        </p:txBody>
      </p:sp>
      <p:sp>
        <p:nvSpPr>
          <p:cNvPr id="3" name="Text Box 4"/>
          <p:cNvSpPr txBox="1">
            <a:spLocks noChangeArrowheads="1"/>
          </p:cNvSpPr>
          <p:nvPr/>
        </p:nvSpPr>
        <p:spPr bwMode="auto">
          <a:xfrm>
            <a:off x="107950" y="1196975"/>
            <a:ext cx="9144000" cy="7956550"/>
          </a:xfrm>
          <a:prstGeom prst="rect">
            <a:avLst/>
          </a:prstGeom>
          <a:noFill/>
          <a:ln>
            <a:noFill/>
          </a:ln>
          <a:effectLst/>
          <a:extLst/>
        </p:spPr>
        <p:txBody>
          <a:bodyPr>
            <a:spAutoFit/>
          </a:bodyPr>
          <a:lstStyle>
            <a:lvl1pPr marL="457200" indent="-457200">
              <a:tabLst>
                <a:tab pos="185738" algn="l"/>
              </a:tabLst>
              <a:defRPr sz="2400">
                <a:solidFill>
                  <a:schemeClr val="tx1"/>
                </a:solidFill>
                <a:latin typeface="Times New Roman" pitchFamily="18" charset="0"/>
              </a:defRPr>
            </a:lvl1pPr>
            <a:lvl2pPr marL="914400" indent="-457200">
              <a:tabLst>
                <a:tab pos="185738" algn="l"/>
              </a:tabLst>
              <a:defRPr sz="2400">
                <a:solidFill>
                  <a:schemeClr val="tx1"/>
                </a:solidFill>
                <a:latin typeface="Times New Roman" pitchFamily="18" charset="0"/>
              </a:defRPr>
            </a:lvl2pPr>
            <a:lvl3pPr marL="1371600" indent="-457200">
              <a:tabLst>
                <a:tab pos="185738" algn="l"/>
              </a:tabLst>
              <a:defRPr sz="2400">
                <a:solidFill>
                  <a:schemeClr val="tx1"/>
                </a:solidFill>
                <a:latin typeface="Times New Roman" pitchFamily="18" charset="0"/>
              </a:defRPr>
            </a:lvl3pPr>
            <a:lvl4pPr marL="1828800" indent="-457200">
              <a:tabLst>
                <a:tab pos="185738" algn="l"/>
              </a:tabLst>
              <a:defRPr sz="2400">
                <a:solidFill>
                  <a:schemeClr val="tx1"/>
                </a:solidFill>
                <a:latin typeface="Times New Roman" pitchFamily="18" charset="0"/>
              </a:defRPr>
            </a:lvl4pPr>
            <a:lvl5pPr marL="2286000" indent="-457200">
              <a:tabLst>
                <a:tab pos="185738" algn="l"/>
              </a:tabLst>
              <a:defRPr sz="2400">
                <a:solidFill>
                  <a:schemeClr val="tx1"/>
                </a:solidFill>
                <a:latin typeface="Times New Roman" pitchFamily="18" charset="0"/>
              </a:defRPr>
            </a:lvl5pPr>
            <a:lvl6pPr marL="2743200" indent="-457200" fontAlgn="base">
              <a:spcBef>
                <a:spcPct val="0"/>
              </a:spcBef>
              <a:spcAft>
                <a:spcPct val="0"/>
              </a:spcAft>
              <a:tabLst>
                <a:tab pos="185738" algn="l"/>
              </a:tabLst>
              <a:defRPr sz="2400">
                <a:solidFill>
                  <a:schemeClr val="tx1"/>
                </a:solidFill>
                <a:latin typeface="Times New Roman" pitchFamily="18" charset="0"/>
              </a:defRPr>
            </a:lvl6pPr>
            <a:lvl7pPr marL="3200400" indent="-457200" fontAlgn="base">
              <a:spcBef>
                <a:spcPct val="0"/>
              </a:spcBef>
              <a:spcAft>
                <a:spcPct val="0"/>
              </a:spcAft>
              <a:tabLst>
                <a:tab pos="185738" algn="l"/>
              </a:tabLst>
              <a:defRPr sz="2400">
                <a:solidFill>
                  <a:schemeClr val="tx1"/>
                </a:solidFill>
                <a:latin typeface="Times New Roman" pitchFamily="18" charset="0"/>
              </a:defRPr>
            </a:lvl7pPr>
            <a:lvl8pPr marL="3657600" indent="-457200" fontAlgn="base">
              <a:spcBef>
                <a:spcPct val="0"/>
              </a:spcBef>
              <a:spcAft>
                <a:spcPct val="0"/>
              </a:spcAft>
              <a:tabLst>
                <a:tab pos="185738" algn="l"/>
              </a:tabLst>
              <a:defRPr sz="2400">
                <a:solidFill>
                  <a:schemeClr val="tx1"/>
                </a:solidFill>
                <a:latin typeface="Times New Roman" pitchFamily="18" charset="0"/>
              </a:defRPr>
            </a:lvl8pPr>
            <a:lvl9pPr marL="4114800" indent="-457200" fontAlgn="base">
              <a:spcBef>
                <a:spcPct val="0"/>
              </a:spcBef>
              <a:spcAft>
                <a:spcPct val="0"/>
              </a:spcAft>
              <a:tabLst>
                <a:tab pos="185738" algn="l"/>
              </a:tabLst>
              <a:defRPr sz="2400">
                <a:solidFill>
                  <a:schemeClr val="tx1"/>
                </a:solidFill>
                <a:latin typeface="Times New Roman" pitchFamily="18" charset="0"/>
              </a:defRPr>
            </a:lvl9pPr>
          </a:lstStyle>
          <a:p>
            <a:pPr marL="0" indent="-342900" eaLnBrk="1" fontAlgn="auto" hangingPunct="1">
              <a:spcBef>
                <a:spcPts val="600"/>
              </a:spcBef>
              <a:spcAft>
                <a:spcPts val="1200"/>
              </a:spcAft>
              <a:buFont typeface="Arial" panose="020B0604020202020204" pitchFamily="34" charset="0"/>
              <a:buChar char="•"/>
              <a:tabLst/>
              <a:defRPr/>
            </a:pPr>
            <a:r>
              <a:rPr lang="el-GR" sz="3200" b="1" dirty="0">
                <a:solidFill>
                  <a:prstClr val="black"/>
                </a:solidFill>
                <a:latin typeface="+mn-lt"/>
                <a:cs typeface="Times New Roman" panose="02020603050405020304" pitchFamily="18" charset="0"/>
              </a:rPr>
              <a:t>Είναι συμβόλαια </a:t>
            </a:r>
            <a:r>
              <a:rPr lang="el-GR" sz="3200" b="1" dirty="0" smtClean="0">
                <a:solidFill>
                  <a:prstClr val="black"/>
                </a:solidFill>
                <a:latin typeface="+mn-lt"/>
                <a:cs typeface="Times New Roman" panose="02020603050405020304" pitchFamily="18" charset="0"/>
              </a:rPr>
              <a:t>:</a:t>
            </a:r>
            <a:r>
              <a:rPr lang="el-GR" sz="2800" dirty="0" smtClean="0">
                <a:solidFill>
                  <a:prstClr val="black"/>
                </a:solidFill>
                <a:latin typeface="+mn-lt"/>
                <a:cs typeface="Times New Roman" panose="02020603050405020304" pitchFamily="18" charset="0"/>
              </a:rPr>
              <a:t>η </a:t>
            </a:r>
            <a:r>
              <a:rPr lang="el-GR" sz="2800" dirty="0">
                <a:solidFill>
                  <a:prstClr val="black"/>
                </a:solidFill>
                <a:latin typeface="+mn-lt"/>
                <a:cs typeface="Times New Roman" panose="02020603050405020304" pitchFamily="18" charset="0"/>
              </a:rPr>
              <a:t>τιμή </a:t>
            </a:r>
            <a:r>
              <a:rPr lang="el-GR" sz="2800" dirty="0" smtClean="0">
                <a:solidFill>
                  <a:prstClr val="black"/>
                </a:solidFill>
                <a:latin typeface="+mn-lt"/>
                <a:cs typeface="Times New Roman" panose="02020603050405020304" pitchFamily="18" charset="0"/>
              </a:rPr>
              <a:t>τους εξαρτάται </a:t>
            </a:r>
            <a:r>
              <a:rPr lang="el-GR" sz="2800" dirty="0">
                <a:solidFill>
                  <a:prstClr val="black"/>
                </a:solidFill>
                <a:latin typeface="+mn-lt"/>
                <a:cs typeface="Times New Roman" panose="02020603050405020304" pitchFamily="18" charset="0"/>
              </a:rPr>
              <a:t>από τιμή υποκείμενου τίτλου. </a:t>
            </a:r>
          </a:p>
          <a:p>
            <a:pPr marL="0" indent="-342900" eaLnBrk="1" fontAlgn="auto" hangingPunct="1">
              <a:spcBef>
                <a:spcPts val="600"/>
              </a:spcBef>
              <a:spcAft>
                <a:spcPts val="1200"/>
              </a:spcAft>
              <a:buFont typeface="Arial" panose="020B0604020202020204" pitchFamily="34" charset="0"/>
              <a:buChar char="•"/>
              <a:tabLst/>
              <a:defRPr/>
            </a:pPr>
            <a:r>
              <a:rPr lang="el-GR" sz="3200" b="1" dirty="0">
                <a:solidFill>
                  <a:prstClr val="black"/>
                </a:solidFill>
                <a:latin typeface="+mn-lt"/>
                <a:cs typeface="Times New Roman" panose="02020603050405020304" pitchFamily="18" charset="0"/>
              </a:rPr>
              <a:t>Υποκείμενος τίτλος</a:t>
            </a:r>
            <a:r>
              <a:rPr lang="el-GR" sz="32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μετοχή, χρηματιστηριακός δείκτης, ομόλογο, μια συναλλαγματική </a:t>
            </a:r>
            <a:r>
              <a:rPr lang="el-GR" sz="2800" dirty="0" err="1">
                <a:solidFill>
                  <a:prstClr val="black"/>
                </a:solidFill>
                <a:latin typeface="+mn-lt"/>
                <a:cs typeface="Times New Roman" panose="02020603050405020304" pitchFamily="18" charset="0"/>
              </a:rPr>
              <a:t>ισοτιμία,δείκτης</a:t>
            </a:r>
            <a:r>
              <a:rPr lang="el-GR" sz="2800" dirty="0">
                <a:solidFill>
                  <a:prstClr val="black"/>
                </a:solidFill>
                <a:latin typeface="+mn-lt"/>
                <a:cs typeface="Times New Roman" panose="02020603050405020304" pitchFamily="18" charset="0"/>
              </a:rPr>
              <a:t> σε αγαθά πχ. χαλκός, χρυσός, πετρέλαιο κ.α.</a:t>
            </a:r>
          </a:p>
          <a:p>
            <a:pPr marL="0" indent="-342900" eaLnBrk="1" fontAlgn="auto" hangingPunct="1">
              <a:spcBef>
                <a:spcPts val="600"/>
              </a:spcBef>
              <a:spcAft>
                <a:spcPts val="1200"/>
              </a:spcAft>
              <a:buFont typeface="Arial" panose="020B0604020202020204" pitchFamily="34" charset="0"/>
              <a:buChar char="•"/>
              <a:tabLst/>
              <a:defRPr/>
            </a:pPr>
            <a:r>
              <a:rPr lang="el-GR" sz="3200" b="1" dirty="0">
                <a:solidFill>
                  <a:prstClr val="black"/>
                </a:solidFill>
                <a:latin typeface="+mn-lt"/>
                <a:cs typeface="Times New Roman" panose="02020603050405020304" pitchFamily="18" charset="0"/>
              </a:rPr>
              <a:t>Σκοπός</a:t>
            </a:r>
            <a:r>
              <a:rPr lang="el-GR" sz="32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ευκαιρία σε χρηματοπιστωτικά ιδρύματα αλλά και επενδυτές να αντισταθμίσουν τους κινδύνους</a:t>
            </a:r>
          </a:p>
          <a:p>
            <a:pPr marL="0" indent="-342900" eaLnBrk="1" fontAlgn="auto" hangingPunct="1">
              <a:spcBef>
                <a:spcPts val="600"/>
              </a:spcBef>
              <a:spcAft>
                <a:spcPts val="1200"/>
              </a:spcAft>
              <a:buFont typeface="Arial" panose="020B0604020202020204" pitchFamily="34" charset="0"/>
              <a:buChar char="•"/>
              <a:tabLst/>
              <a:defRPr/>
            </a:pPr>
            <a:r>
              <a:rPr lang="el-GR" sz="3200" b="1" dirty="0">
                <a:solidFill>
                  <a:prstClr val="black"/>
                </a:solidFill>
                <a:latin typeface="+mn-lt"/>
                <a:cs typeface="Times New Roman" panose="02020603050405020304" pitchFamily="18" charset="0"/>
              </a:rPr>
              <a:t>Αγορά: </a:t>
            </a:r>
            <a:r>
              <a:rPr lang="el-GR" sz="2800" dirty="0">
                <a:solidFill>
                  <a:prstClr val="black"/>
                </a:solidFill>
                <a:latin typeface="+mn-lt"/>
                <a:cs typeface="Times New Roman" panose="02020603050405020304" pitchFamily="18" charset="0"/>
              </a:rPr>
              <a:t>αντισταθμιστές κινδύνου (</a:t>
            </a:r>
            <a:r>
              <a:rPr lang="el-GR" sz="2800" dirty="0" err="1">
                <a:solidFill>
                  <a:prstClr val="black"/>
                </a:solidFill>
                <a:latin typeface="+mn-lt"/>
                <a:cs typeface="Times New Roman" panose="02020603050405020304" pitchFamily="18" charset="0"/>
              </a:rPr>
              <a:t>Hedgers</a:t>
            </a:r>
            <a:r>
              <a:rPr lang="el-GR" sz="2800" dirty="0">
                <a:solidFill>
                  <a:prstClr val="black"/>
                </a:solidFill>
                <a:latin typeface="+mn-lt"/>
                <a:cs typeface="Times New Roman" panose="02020603050405020304" pitchFamily="18" charset="0"/>
              </a:rPr>
              <a:t>) και επενδυτές που ακολουθούν κερδοσκοπικές στρατηγικές (</a:t>
            </a:r>
            <a:r>
              <a:rPr lang="el-GR" sz="2800" dirty="0" err="1">
                <a:solidFill>
                  <a:prstClr val="black"/>
                </a:solidFill>
                <a:latin typeface="+mn-lt"/>
                <a:cs typeface="Times New Roman" panose="02020603050405020304" pitchFamily="18" charset="0"/>
              </a:rPr>
              <a:t>Speculators</a:t>
            </a:r>
            <a:r>
              <a:rPr lang="el-GR" sz="2800" dirty="0">
                <a:solidFill>
                  <a:prstClr val="black"/>
                </a:solidFill>
                <a:latin typeface="+mn-lt"/>
                <a:cs typeface="Times New Roman" panose="02020603050405020304" pitchFamily="18" charset="0"/>
              </a:rPr>
              <a:t>).</a:t>
            </a:r>
          </a:p>
          <a:p>
            <a:pPr marL="0" eaLnBrk="1" hangingPunct="1">
              <a:spcBef>
                <a:spcPts val="600"/>
              </a:spcBef>
              <a:spcAft>
                <a:spcPts val="1200"/>
              </a:spcAft>
              <a:buFont typeface="Arial" panose="020B0604020202020204" pitchFamily="34" charset="0"/>
              <a:buChar char="•"/>
              <a:defRPr/>
            </a:pPr>
            <a:endParaRPr lang="el-GR" sz="2800" dirty="0">
              <a:latin typeface="+mn-lt"/>
              <a:cs typeface="Times New Roman" pitchFamily="18" charset="0"/>
            </a:endParaRPr>
          </a:p>
          <a:p>
            <a:pPr marL="0" eaLnBrk="1" hangingPunct="1">
              <a:spcBef>
                <a:spcPts val="600"/>
              </a:spcBef>
              <a:spcAft>
                <a:spcPts val="1200"/>
              </a:spcAft>
              <a:defRPr/>
            </a:pPr>
            <a:endParaRPr lang="el-GR" sz="2800" dirty="0">
              <a:cs typeface="Times New Roman" panose="02020603050405020304" pitchFamily="18" charset="0"/>
            </a:endParaRPr>
          </a:p>
          <a:p>
            <a:pPr eaLnBrk="1" hangingPunct="1">
              <a:spcBef>
                <a:spcPct val="50000"/>
              </a:spcBef>
              <a:buFontTx/>
              <a:buChar char="-"/>
              <a:defRPr/>
            </a:pPr>
            <a:endParaRPr lang="el-GR" altLang="el-GR" sz="2000" b="1" dirty="0" smtClean="0">
              <a:solidFill>
                <a:srgbClr val="FFFF00"/>
              </a:solidFill>
            </a:endParaRPr>
          </a:p>
          <a:p>
            <a:pPr eaLnBrk="1" hangingPunct="1">
              <a:spcBef>
                <a:spcPct val="50000"/>
              </a:spcBef>
              <a:buFontTx/>
              <a:buChar char="-"/>
              <a:defRPr/>
            </a:pPr>
            <a:endParaRPr lang="el-GR" altLang="el-GR" b="1" dirty="0" smtClean="0">
              <a:solidFill>
                <a:schemeClr val="bg1"/>
              </a:solidFill>
            </a:endParaRPr>
          </a:p>
          <a:p>
            <a:pPr eaLnBrk="1" hangingPunct="1">
              <a:spcBef>
                <a:spcPct val="50000"/>
              </a:spcBef>
              <a:buFontTx/>
              <a:buChar char="-"/>
              <a:defRPr/>
            </a:pPr>
            <a:endParaRPr lang="el-GR" altLang="el-GR" b="1" dirty="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74613"/>
            <a:ext cx="9144000" cy="1557337"/>
          </a:xfrm>
        </p:spPr>
        <p:txBody>
          <a:bodyPr/>
          <a:lstStyle/>
          <a:p>
            <a:pPr>
              <a:defRPr/>
            </a:pPr>
            <a:r>
              <a:rPr lang="el-GR" altLang="el-GR" sz="4000" dirty="0">
                <a:solidFill>
                  <a:srgbClr val="0070C0"/>
                </a:solidFill>
                <a:latin typeface="+mn-lt"/>
                <a:cs typeface="Times New Roman" panose="02020603050405020304" pitchFamily="18" charset="0"/>
              </a:rPr>
              <a:t>Δικαιώματα Πιστωτικής Αθέτησης (</a:t>
            </a:r>
            <a:r>
              <a:rPr lang="el-GR" altLang="el-GR" sz="4000" dirty="0" err="1">
                <a:solidFill>
                  <a:srgbClr val="0070C0"/>
                </a:solidFill>
                <a:latin typeface="+mn-lt"/>
                <a:cs typeface="Times New Roman" panose="02020603050405020304" pitchFamily="18" charset="0"/>
              </a:rPr>
              <a:t>credit</a:t>
            </a:r>
            <a:r>
              <a:rPr lang="el-GR" altLang="el-GR" sz="4000" dirty="0">
                <a:solidFill>
                  <a:srgbClr val="0070C0"/>
                </a:solidFill>
                <a:latin typeface="+mn-lt"/>
                <a:cs typeface="Times New Roman" panose="02020603050405020304" pitchFamily="18" charset="0"/>
              </a:rPr>
              <a:t> </a:t>
            </a:r>
            <a:r>
              <a:rPr lang="el-GR" altLang="el-GR" sz="4000" dirty="0" err="1">
                <a:solidFill>
                  <a:srgbClr val="0070C0"/>
                </a:solidFill>
                <a:latin typeface="+mn-lt"/>
                <a:cs typeface="Times New Roman" panose="02020603050405020304" pitchFamily="18" charset="0"/>
              </a:rPr>
              <a:t>default</a:t>
            </a:r>
            <a:r>
              <a:rPr lang="el-GR" altLang="el-GR" sz="4000" dirty="0">
                <a:solidFill>
                  <a:srgbClr val="0070C0"/>
                </a:solidFill>
                <a:latin typeface="+mn-lt"/>
                <a:cs typeface="Times New Roman" panose="02020603050405020304" pitchFamily="18" charset="0"/>
              </a:rPr>
              <a:t> </a:t>
            </a:r>
            <a:r>
              <a:rPr lang="el-GR" altLang="el-GR" sz="4000" dirty="0" err="1">
                <a:solidFill>
                  <a:srgbClr val="0070C0"/>
                </a:solidFill>
                <a:latin typeface="+mn-lt"/>
                <a:cs typeface="Times New Roman" panose="02020603050405020304" pitchFamily="18" charset="0"/>
              </a:rPr>
              <a:t>options</a:t>
            </a:r>
            <a:r>
              <a:rPr lang="el-GR" altLang="el-GR" sz="4000" dirty="0">
                <a:solidFill>
                  <a:srgbClr val="0070C0"/>
                </a:solidFill>
                <a:latin typeface="+mn-lt"/>
                <a:cs typeface="Times New Roman" panose="02020603050405020304" pitchFamily="18" charset="0"/>
              </a:rPr>
              <a:t>) ή Ανταλλαγές Αθέτησης (</a:t>
            </a:r>
            <a:r>
              <a:rPr lang="el-GR" altLang="el-GR" sz="4000" dirty="0" err="1">
                <a:solidFill>
                  <a:srgbClr val="0070C0"/>
                </a:solidFill>
                <a:latin typeface="+mn-lt"/>
                <a:cs typeface="Times New Roman" panose="02020603050405020304" pitchFamily="18" charset="0"/>
              </a:rPr>
              <a:t>credit</a:t>
            </a:r>
            <a:r>
              <a:rPr lang="el-GR" altLang="el-GR" sz="4000" dirty="0">
                <a:solidFill>
                  <a:srgbClr val="0070C0"/>
                </a:solidFill>
                <a:latin typeface="+mn-lt"/>
                <a:cs typeface="Times New Roman" panose="02020603050405020304" pitchFamily="18" charset="0"/>
              </a:rPr>
              <a:t> </a:t>
            </a:r>
            <a:r>
              <a:rPr lang="el-GR" altLang="el-GR" sz="4000" dirty="0" err="1">
                <a:solidFill>
                  <a:srgbClr val="0070C0"/>
                </a:solidFill>
                <a:latin typeface="+mn-lt"/>
                <a:cs typeface="Times New Roman" panose="02020603050405020304" pitchFamily="18" charset="0"/>
              </a:rPr>
              <a:t>default</a:t>
            </a:r>
            <a:r>
              <a:rPr lang="el-GR" altLang="el-GR" sz="4000" dirty="0">
                <a:solidFill>
                  <a:srgbClr val="0070C0"/>
                </a:solidFill>
                <a:latin typeface="+mn-lt"/>
                <a:cs typeface="Times New Roman" panose="02020603050405020304" pitchFamily="18" charset="0"/>
              </a:rPr>
              <a:t> </a:t>
            </a:r>
            <a:r>
              <a:rPr lang="el-GR" altLang="el-GR" sz="4000" dirty="0" err="1">
                <a:solidFill>
                  <a:srgbClr val="0070C0"/>
                </a:solidFill>
                <a:latin typeface="+mn-lt"/>
                <a:cs typeface="Times New Roman" panose="02020603050405020304" pitchFamily="18" charset="0"/>
              </a:rPr>
              <a:t>swaps</a:t>
            </a:r>
            <a:r>
              <a:rPr lang="el-GR" altLang="el-GR" sz="4000" dirty="0">
                <a:solidFill>
                  <a:srgbClr val="0070C0"/>
                </a:solidFill>
                <a:latin typeface="+mn-lt"/>
                <a:cs typeface="Times New Roman" panose="02020603050405020304" pitchFamily="18" charset="0"/>
              </a:rPr>
              <a:t>)</a:t>
            </a:r>
            <a:endParaRPr lang="el-GR" sz="4000" dirty="0">
              <a:solidFill>
                <a:srgbClr val="0070C0"/>
              </a:solidFill>
              <a:latin typeface="+mn-lt"/>
            </a:endParaRPr>
          </a:p>
        </p:txBody>
      </p:sp>
      <p:sp>
        <p:nvSpPr>
          <p:cNvPr id="3" name="Ορθογώνιο 2"/>
          <p:cNvSpPr/>
          <p:nvPr/>
        </p:nvSpPr>
        <p:spPr>
          <a:xfrm>
            <a:off x="-107950" y="1700213"/>
            <a:ext cx="9109075" cy="461962"/>
          </a:xfrm>
          <a:prstGeom prst="rect">
            <a:avLst/>
          </a:prstGeom>
        </p:spPr>
        <p:txBody>
          <a:bodyPr>
            <a:spAutoFit/>
          </a:bodyPr>
          <a:lstStyle/>
          <a:p>
            <a:pPr marL="342900" indent="-342900" eaLnBrk="1" fontAlgn="auto" hangingPunct="1">
              <a:spcBef>
                <a:spcPct val="20000"/>
              </a:spcBef>
              <a:spcAft>
                <a:spcPts val="0"/>
              </a:spcAft>
              <a:defRPr/>
            </a:pPr>
            <a:r>
              <a:rPr lang="el-GR" altLang="el-GR" kern="0" dirty="0">
                <a:solidFill>
                  <a:prstClr val="black"/>
                </a:solidFill>
                <a:latin typeface="+mn-lt"/>
              </a:rPr>
              <a:t>    </a:t>
            </a:r>
          </a:p>
        </p:txBody>
      </p:sp>
      <p:pic>
        <p:nvPicPr>
          <p:cNvPr id="44036" name="Εικόνα 3"/>
          <p:cNvPicPr>
            <a:picLocks noChangeAspect="1"/>
          </p:cNvPicPr>
          <p:nvPr/>
        </p:nvPicPr>
        <p:blipFill>
          <a:blip r:embed="rId2"/>
          <a:srcRect/>
          <a:stretch>
            <a:fillRect/>
          </a:stretch>
        </p:blipFill>
        <p:spPr bwMode="auto">
          <a:xfrm>
            <a:off x="1331913" y="3803650"/>
            <a:ext cx="6756400" cy="2989263"/>
          </a:xfrm>
          <a:prstGeom prst="rect">
            <a:avLst/>
          </a:prstGeom>
          <a:noFill/>
          <a:ln w="9525">
            <a:noFill/>
            <a:miter lim="800000"/>
            <a:headEnd/>
            <a:tailEnd/>
          </a:ln>
        </p:spPr>
      </p:pic>
      <p:sp>
        <p:nvSpPr>
          <p:cNvPr id="6" name="Ορθογώνιο 5"/>
          <p:cNvSpPr/>
          <p:nvPr/>
        </p:nvSpPr>
        <p:spPr>
          <a:xfrm>
            <a:off x="0" y="1700213"/>
            <a:ext cx="9144000" cy="2641600"/>
          </a:xfrm>
          <a:prstGeom prst="rect">
            <a:avLst/>
          </a:prstGeom>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l-GR" dirty="0">
                <a:solidFill>
                  <a:prstClr val="black"/>
                </a:solidFill>
                <a:latin typeface="+mn-lt"/>
                <a:cs typeface="Times New Roman" panose="02020603050405020304" pitchFamily="18" charset="0"/>
              </a:rPr>
              <a:t>Συμφωνίες στις οποίες οι περιοδικές σταθερές πληρωμές σε περίπτωση ανταλλαγής αθέτησης ή η αμοιβή σε περίπτωση δικαιώματος από τον αγοραστή προστασίας, ανταλλάσσονται με υπόσχεση πληρωμής από τον πωλητή της προστασίας, που θα γίνει μόνο αν ένα πιστωτικό συμβάν λάβει χώρα κατά τη διάρκεια του συμβολαίου.</a:t>
            </a:r>
          </a:p>
          <a:p>
            <a:pPr marL="342900" indent="-342900" eaLnBrk="1" fontAlgn="auto" hangingPunct="1">
              <a:spcBef>
                <a:spcPct val="20000"/>
              </a:spcBef>
              <a:spcAft>
                <a:spcPts val="0"/>
              </a:spcAft>
              <a:buFont typeface="Arial" panose="020B0604020202020204" pitchFamily="34" charset="0"/>
              <a:buChar char="•"/>
              <a:defRPr/>
            </a:pPr>
            <a:endParaRPr lang="el-GR" sz="1800" dirty="0">
              <a:solidFill>
                <a:prstClr val="black"/>
              </a:solidFill>
              <a:latin typeface="+mn-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350"/>
            <a:ext cx="9144000" cy="1143000"/>
          </a:xfrm>
        </p:spPr>
        <p:txBody>
          <a:bodyPr/>
          <a:lstStyle/>
          <a:p>
            <a:pPr>
              <a:defRPr/>
            </a:pPr>
            <a:r>
              <a:rPr lang="el-GR" sz="4000" dirty="0">
                <a:solidFill>
                  <a:srgbClr val="0070C0"/>
                </a:solidFill>
                <a:latin typeface="+mn-lt"/>
                <a:cs typeface="Times New Roman" panose="02020603050405020304" pitchFamily="18" charset="0"/>
              </a:rPr>
              <a:t>Τίτλοι Πιστωτικής Σύνδεσης </a:t>
            </a:r>
            <a:r>
              <a:rPr lang="el-GR" sz="4000" dirty="0" smtClean="0">
                <a:solidFill>
                  <a:srgbClr val="0070C0"/>
                </a:solidFill>
                <a:latin typeface="+mn-lt"/>
                <a:cs typeface="Times New Roman" panose="02020603050405020304" pitchFamily="18" charset="0"/>
              </a:rPr>
              <a:t/>
            </a:r>
            <a:br>
              <a:rPr lang="el-GR" sz="4000" dirty="0" smtClean="0">
                <a:solidFill>
                  <a:srgbClr val="0070C0"/>
                </a:solidFill>
                <a:latin typeface="+mn-lt"/>
                <a:cs typeface="Times New Roman" panose="02020603050405020304" pitchFamily="18" charset="0"/>
              </a:rPr>
            </a:br>
            <a:r>
              <a:rPr lang="el-GR" sz="4000" dirty="0" smtClean="0">
                <a:solidFill>
                  <a:srgbClr val="0070C0"/>
                </a:solidFill>
                <a:latin typeface="+mn-lt"/>
                <a:cs typeface="Times New Roman" panose="02020603050405020304" pitchFamily="18" charset="0"/>
              </a:rPr>
              <a:t>(</a:t>
            </a:r>
            <a:r>
              <a:rPr lang="en-GB" sz="4000" dirty="0">
                <a:solidFill>
                  <a:srgbClr val="0070C0"/>
                </a:solidFill>
                <a:latin typeface="+mn-lt"/>
                <a:cs typeface="Times New Roman" panose="02020603050405020304" pitchFamily="18" charset="0"/>
              </a:rPr>
              <a:t>Credit Linked Notes, CLN)</a:t>
            </a:r>
            <a:endParaRPr lang="el-GR" sz="4000" dirty="0">
              <a:solidFill>
                <a:srgbClr val="0070C0"/>
              </a:solidFill>
              <a:latin typeface="+mn-lt"/>
            </a:endParaRPr>
          </a:p>
        </p:txBody>
      </p:sp>
      <p:sp>
        <p:nvSpPr>
          <p:cNvPr id="40963" name="Ορθογώνιο 2"/>
          <p:cNvSpPr>
            <a:spLocks noChangeArrowheads="1"/>
          </p:cNvSpPr>
          <p:nvPr/>
        </p:nvSpPr>
        <p:spPr bwMode="auto">
          <a:xfrm>
            <a:off x="0" y="1268413"/>
            <a:ext cx="91440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defRPr sz="2400">
                <a:solidFill>
                  <a:srgbClr val="FF9900"/>
                </a:solidFill>
                <a:latin typeface="Times New Roman" panose="02020603050405020304" pitchFamily="18" charset="0"/>
              </a:defRPr>
            </a:lvl1pPr>
            <a:lvl2pPr marL="742950" indent="-285750">
              <a:defRPr sz="2400">
                <a:solidFill>
                  <a:srgbClr val="FF9900"/>
                </a:solidFill>
                <a:latin typeface="Times New Roman" panose="02020603050405020304" pitchFamily="18" charset="0"/>
              </a:defRPr>
            </a:lvl2pPr>
            <a:lvl3pPr marL="1143000" indent="-228600">
              <a:defRPr sz="2400">
                <a:solidFill>
                  <a:srgbClr val="FF9900"/>
                </a:solidFill>
                <a:latin typeface="Times New Roman" panose="02020603050405020304" pitchFamily="18" charset="0"/>
              </a:defRPr>
            </a:lvl3pPr>
            <a:lvl4pPr marL="1600200" indent="-228600">
              <a:defRPr sz="2400">
                <a:solidFill>
                  <a:srgbClr val="FF9900"/>
                </a:solidFill>
                <a:latin typeface="Times New Roman" panose="02020603050405020304" pitchFamily="18" charset="0"/>
              </a:defRPr>
            </a:lvl4pPr>
            <a:lvl5pPr marL="2057400" indent="-228600">
              <a:defRPr sz="2400">
                <a:solidFill>
                  <a:srgbClr val="FF9900"/>
                </a:solidFill>
                <a:latin typeface="Times New Roman" panose="02020603050405020304" pitchFamily="18" charset="0"/>
              </a:defRPr>
            </a:lvl5pPr>
            <a:lvl6pPr marL="2514600" indent="-228600" eaLnBrk="0" fontAlgn="base" hangingPunct="0">
              <a:spcBef>
                <a:spcPct val="0"/>
              </a:spcBef>
              <a:spcAft>
                <a:spcPct val="0"/>
              </a:spcAft>
              <a:defRPr sz="2400">
                <a:solidFill>
                  <a:srgbClr val="FF9900"/>
                </a:solidFill>
                <a:latin typeface="Times New Roman" panose="02020603050405020304" pitchFamily="18" charset="0"/>
              </a:defRPr>
            </a:lvl6pPr>
            <a:lvl7pPr marL="2971800" indent="-228600" eaLnBrk="0" fontAlgn="base" hangingPunct="0">
              <a:spcBef>
                <a:spcPct val="0"/>
              </a:spcBef>
              <a:spcAft>
                <a:spcPct val="0"/>
              </a:spcAft>
              <a:defRPr sz="2400">
                <a:solidFill>
                  <a:srgbClr val="FF9900"/>
                </a:solidFill>
                <a:latin typeface="Times New Roman" panose="02020603050405020304" pitchFamily="18" charset="0"/>
              </a:defRPr>
            </a:lvl7pPr>
            <a:lvl8pPr marL="3429000" indent="-228600" eaLnBrk="0" fontAlgn="base" hangingPunct="0">
              <a:spcBef>
                <a:spcPct val="0"/>
              </a:spcBef>
              <a:spcAft>
                <a:spcPct val="0"/>
              </a:spcAft>
              <a:defRPr sz="2400">
                <a:solidFill>
                  <a:srgbClr val="FF9900"/>
                </a:solidFill>
                <a:latin typeface="Times New Roman" panose="02020603050405020304" pitchFamily="18" charset="0"/>
              </a:defRPr>
            </a:lvl8pPr>
            <a:lvl9pPr marL="3886200" indent="-228600" eaLnBrk="0" fontAlgn="base" hangingPunct="0">
              <a:spcBef>
                <a:spcPct val="0"/>
              </a:spcBef>
              <a:spcAft>
                <a:spcPct val="0"/>
              </a:spcAft>
              <a:defRPr sz="2400">
                <a:solidFill>
                  <a:srgbClr val="FF9900"/>
                </a:solidFill>
                <a:latin typeface="Times New Roman" panose="02020603050405020304" pitchFamily="18" charset="0"/>
              </a:defRPr>
            </a:lvl9pPr>
          </a:lstStyle>
          <a:p>
            <a:pPr eaLnBrk="1" hangingPunct="1">
              <a:buFont typeface="Arial" panose="020B0604020202020204" pitchFamily="34" charset="0"/>
              <a:buChar char="•"/>
              <a:defRPr/>
            </a:pPr>
            <a:r>
              <a:rPr lang="el-GR" altLang="el-GR" dirty="0" smtClean="0">
                <a:solidFill>
                  <a:schemeClr val="tx1"/>
                </a:solidFill>
                <a:latin typeface="+mn-lt"/>
                <a:cs typeface="Times New Roman" panose="02020603050405020304" pitchFamily="18" charset="0"/>
              </a:rPr>
              <a:t>Συνδυάζει ανταλλαγή αθέτησης (CDS) με ένα τίτλο κεφαλαιαγοράς. Είναι εφικτή η μεταφορά του πιστωτικού κινδύνου κάποιου στοιχείου του ενεργητικού (δάνεια, ομόλογα </a:t>
            </a:r>
            <a:r>
              <a:rPr lang="el-GR" altLang="el-GR" dirty="0" err="1" smtClean="0">
                <a:solidFill>
                  <a:schemeClr val="tx1"/>
                </a:solidFill>
                <a:latin typeface="+mn-lt"/>
                <a:cs typeface="Times New Roman" panose="02020603050405020304" pitchFamily="18" charset="0"/>
              </a:rPr>
              <a:t>κ.ο.κ.</a:t>
            </a:r>
            <a:r>
              <a:rPr lang="el-GR" altLang="el-GR" dirty="0" smtClean="0">
                <a:solidFill>
                  <a:schemeClr val="tx1"/>
                </a:solidFill>
                <a:latin typeface="+mn-lt"/>
                <a:cs typeface="Times New Roman" panose="02020603050405020304" pitchFamily="18" charset="0"/>
              </a:rPr>
              <a:t>), χωρίς να επηρεάζεται η νομική κατοχή του στοιχείου αυτού. </a:t>
            </a:r>
          </a:p>
          <a:p>
            <a:pPr eaLnBrk="1" hangingPunct="1">
              <a:buFont typeface="Arial" panose="020B0604020202020204" pitchFamily="34" charset="0"/>
              <a:buChar char="•"/>
              <a:defRPr/>
            </a:pPr>
            <a:r>
              <a:rPr lang="el-GR" altLang="el-GR" dirty="0" smtClean="0">
                <a:solidFill>
                  <a:schemeClr val="tx1"/>
                </a:solidFill>
                <a:latin typeface="+mn-lt"/>
                <a:cs typeface="Times New Roman" panose="02020603050405020304" pitchFamily="18" charset="0"/>
              </a:rPr>
              <a:t>Έτσι ο αγοραστής της εξασφάλισης για τον πιστωτικό κίνδυνο μεταφέρει σε κάποιο επενδυτή τον κίνδυνο με μεσολάβηση Εταιρείας Ειδικού Σκοπού, που είναι ο πωλητής του CDS ο οποίος εκδίδει μεσοπρόθεσμους τίτλους πιστωτικής σύνδεσης που πωλούνται σε επενδυτές.</a:t>
            </a:r>
          </a:p>
        </p:txBody>
      </p:sp>
      <p:pic>
        <p:nvPicPr>
          <p:cNvPr id="45060" name="Εικόνα 2"/>
          <p:cNvPicPr>
            <a:picLocks noChangeAspect="1"/>
          </p:cNvPicPr>
          <p:nvPr/>
        </p:nvPicPr>
        <p:blipFill>
          <a:blip r:embed="rId2"/>
          <a:srcRect/>
          <a:stretch>
            <a:fillRect/>
          </a:stretch>
        </p:blipFill>
        <p:spPr bwMode="auto">
          <a:xfrm>
            <a:off x="1116013" y="4618038"/>
            <a:ext cx="6804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a:spLocks noChangeArrowheads="1"/>
          </p:cNvSpPr>
          <p:nvPr/>
        </p:nvSpPr>
        <p:spPr bwMode="auto">
          <a:xfrm>
            <a:off x="2752725" y="3214688"/>
            <a:ext cx="3665538" cy="769937"/>
          </a:xfrm>
          <a:prstGeom prst="rect">
            <a:avLst/>
          </a:prstGeom>
          <a:noFill/>
          <a:ln w="9525">
            <a:noFill/>
            <a:miter lim="800000"/>
            <a:headEnd/>
            <a:tailEnd/>
          </a:ln>
        </p:spPr>
        <p:txBody>
          <a:bodyPr wrap="none">
            <a:spAutoFit/>
          </a:bodyPr>
          <a:lstStyle/>
          <a:p>
            <a:pPr algn="ctr" eaLnBrk="1" hangingPunct="1">
              <a:defRPr/>
            </a:pPr>
            <a:r>
              <a:rPr lang="el-GR" sz="4400" dirty="0">
                <a:solidFill>
                  <a:srgbClr val="0070C0"/>
                </a:solidFill>
                <a:latin typeface="+mj-lt"/>
              </a:rPr>
              <a:t>Τέλος</a:t>
            </a:r>
            <a:r>
              <a:rPr lang="el-GR" dirty="0">
                <a:latin typeface="+mj-lt"/>
              </a:rPr>
              <a:t> </a:t>
            </a:r>
            <a:r>
              <a:rPr lang="el-GR" sz="4400" dirty="0">
                <a:solidFill>
                  <a:srgbClr val="0070C0"/>
                </a:solidFill>
                <a:latin typeface="+mj-lt"/>
              </a:rPr>
              <a:t>Ενότητας</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1013" y="390525"/>
            <a:ext cx="8229600" cy="1143000"/>
          </a:xfrm>
          <a:prstGeom prst="rect">
            <a:avLst/>
          </a:prstGeom>
        </p:spPr>
        <p:txBody>
          <a:bodyPr/>
          <a:lstStyle/>
          <a:p>
            <a:pPr algn="ctr" eaLnBrk="1" fontAlgn="auto" hangingPunct="1">
              <a:spcAft>
                <a:spcPts val="0"/>
              </a:spcAft>
              <a:defRPr/>
            </a:pPr>
            <a:r>
              <a:rPr lang="el-GR" sz="4400" dirty="0">
                <a:solidFill>
                  <a:srgbClr val="0070C0"/>
                </a:solidFill>
                <a:latin typeface="+mj-lt"/>
                <a:ea typeface="+mj-ea"/>
                <a:cs typeface="+mj-cs"/>
              </a:rPr>
              <a:t>Χρηματοδότηση</a:t>
            </a:r>
          </a:p>
        </p:txBody>
      </p:sp>
      <p:sp>
        <p:nvSpPr>
          <p:cNvPr id="3" name="Content Placeholder 2"/>
          <p:cNvSpPr txBox="1">
            <a:spLocks/>
          </p:cNvSpPr>
          <p:nvPr/>
        </p:nvSpPr>
        <p:spPr>
          <a:xfrm>
            <a:off x="481013" y="1457325"/>
            <a:ext cx="8229600" cy="4525963"/>
          </a:xfrm>
          <a:prstGeom prst="rect">
            <a:avLst/>
          </a:prstGeom>
        </p:spPr>
        <p:txBody>
          <a:bodyPr>
            <a:normAutofit/>
          </a:bodyPr>
          <a:lstStyle/>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παρόν εκπαιδευτικό υλικό έχει αναπτυχθεί στ</a:t>
            </a:r>
            <a:r>
              <a:rPr lang="en-US" sz="2000" dirty="0">
                <a:solidFill>
                  <a:schemeClr val="tx1"/>
                </a:solidFill>
                <a:latin typeface="+mn-lt"/>
              </a:rPr>
              <a:t>o</a:t>
            </a:r>
            <a:r>
              <a:rPr lang="el-GR" sz="2000" dirty="0">
                <a:solidFill>
                  <a:schemeClr val="tx1"/>
                </a:solidFill>
                <a:latin typeface="+mn-lt"/>
              </a:rPr>
              <a:t> </a:t>
            </a:r>
            <a:r>
              <a:rPr lang="el-GR" sz="2000" dirty="0" err="1">
                <a:solidFill>
                  <a:schemeClr val="tx1"/>
                </a:solidFill>
                <a:latin typeface="+mn-lt"/>
              </a:rPr>
              <a:t>πλαίσι</a:t>
            </a:r>
            <a:r>
              <a:rPr lang="en-US" sz="2000" dirty="0">
                <a:solidFill>
                  <a:schemeClr val="tx1"/>
                </a:solidFill>
                <a:latin typeface="+mn-lt"/>
              </a:rPr>
              <a:t>o</a:t>
            </a:r>
            <a:r>
              <a:rPr lang="el-GR" sz="2000" dirty="0">
                <a:solidFill>
                  <a:schemeClr val="tx1"/>
                </a:solidFill>
                <a:latin typeface="+mn-lt"/>
              </a:rPr>
              <a:t> του εκπαιδευτικού έργου του διδάσκοντα.</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a:t>
            </a:r>
            <a:r>
              <a:rPr lang="el-GR" sz="2000" b="1" dirty="0">
                <a:solidFill>
                  <a:schemeClr val="tx1"/>
                </a:solidFill>
                <a:latin typeface="+mn-lt"/>
              </a:rPr>
              <a:t>Ανοικτά Ακαδημαϊκά Μαθήματα στο Πανεπιστήμιο Αθηνών</a:t>
            </a:r>
            <a:r>
              <a:rPr lang="el-GR" sz="2000" dirty="0">
                <a:solidFill>
                  <a:schemeClr val="tx1"/>
                </a:solidFill>
                <a:latin typeface="+mn-lt"/>
              </a:rPr>
              <a:t>» έχει χρηματοδοτήσει μόνο την αναδιαμόρφωση του εκπαιδευτικού υλικού. </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7108" name="Picture 6" descr="Λογότυπο Επιχειρησιακού Προγράμματος Εκπαίδευση και Δια βίου Μάθηση"/>
          <p:cNvPicPr>
            <a:picLocks noChangeAspect="1"/>
          </p:cNvPicPr>
          <p:nvPr/>
        </p:nvPicPr>
        <p:blipFill>
          <a:blip r:embed="rId2"/>
          <a:srcRect/>
          <a:stretch>
            <a:fillRect/>
          </a:stretch>
        </p:blipFill>
        <p:spPr bwMode="auto">
          <a:xfrm>
            <a:off x="1643063" y="4770438"/>
            <a:ext cx="5502275" cy="138588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p>
            <a:pPr algn="ctr" eaLnBrk="1" fontAlgn="auto" hangingPunct="1">
              <a:spcAft>
                <a:spcPts val="0"/>
              </a:spcAft>
              <a:defRPr/>
            </a:pPr>
            <a:r>
              <a:rPr lang="el-GR" sz="4400" dirty="0">
                <a:solidFill>
                  <a:srgbClr val="0070C0"/>
                </a:solidFill>
                <a:latin typeface="+mj-lt"/>
                <a:ea typeface="+mj-ea"/>
                <a:cs typeface="+mj-cs"/>
              </a:rPr>
              <a:t>Σημείωμα Αναφοράς</a:t>
            </a:r>
          </a:p>
        </p:txBody>
      </p:sp>
      <p:sp>
        <p:nvSpPr>
          <p:cNvPr id="3" name="Content Placeholder 2"/>
          <p:cNvSpPr txBox="1">
            <a:spLocks/>
          </p:cNvSpPr>
          <p:nvPr/>
        </p:nvSpPr>
        <p:spPr>
          <a:xfrm>
            <a:off x="500063" y="1500188"/>
            <a:ext cx="8229600" cy="4525962"/>
          </a:xfrm>
          <a:prstGeom prst="rect">
            <a:avLst/>
          </a:prstGeom>
        </p:spPr>
        <p:txBody>
          <a:bodyPr>
            <a:normAutofit/>
          </a:bodyPr>
          <a:lstStyle/>
          <a:p>
            <a:pPr eaLnBrk="1" fontAlgn="auto" hangingPunct="1">
              <a:spcBef>
                <a:spcPct val="20000"/>
              </a:spcBef>
              <a:spcAft>
                <a:spcPts val="0"/>
              </a:spcAft>
              <a:buFont typeface="Arial" pitchFamily="34" charset="0"/>
              <a:buNone/>
              <a:defRPr/>
            </a:pPr>
            <a:r>
              <a:rPr lang="el-GR" sz="2000" dirty="0" err="1">
                <a:solidFill>
                  <a:schemeClr val="tx1"/>
                </a:solidFill>
                <a:latin typeface="+mn-lt"/>
              </a:rPr>
              <a:t>Copyright</a:t>
            </a:r>
            <a:r>
              <a:rPr lang="el-GR" sz="2000" dirty="0">
                <a:solidFill>
                  <a:schemeClr val="tx1"/>
                </a:solidFill>
                <a:latin typeface="+mn-lt"/>
              </a:rPr>
              <a:t> Πανεπιστήμιο Πατρών</a:t>
            </a:r>
            <a:r>
              <a:rPr lang="en-US" sz="2000" dirty="0">
                <a:solidFill>
                  <a:schemeClr val="tx1"/>
                </a:solidFill>
                <a:latin typeface="+mn-lt"/>
              </a:rPr>
              <a:t>,</a:t>
            </a:r>
            <a:r>
              <a:rPr lang="el-GR" sz="2000" dirty="0">
                <a:solidFill>
                  <a:schemeClr val="tx1"/>
                </a:solidFill>
                <a:latin typeface="+mn-lt"/>
              </a:rPr>
              <a:t> </a:t>
            </a:r>
            <a:r>
              <a:rPr lang="el-GR" sz="2000" dirty="0">
                <a:solidFill>
                  <a:srgbClr val="FF0000"/>
                </a:solidFill>
                <a:latin typeface="+mn-lt"/>
              </a:rPr>
              <a:t>Αθανάσιος </a:t>
            </a:r>
            <a:r>
              <a:rPr lang="el-GR" sz="2000" dirty="0" err="1">
                <a:solidFill>
                  <a:srgbClr val="FF0000"/>
                </a:solidFill>
                <a:latin typeface="+mn-lt"/>
              </a:rPr>
              <a:t>Τσαγκανός</a:t>
            </a:r>
            <a:r>
              <a:rPr lang="el-GR" sz="2000" dirty="0">
                <a:solidFill>
                  <a:srgbClr val="FF0000"/>
                </a:solidFill>
                <a:latin typeface="+mn-lt"/>
              </a:rPr>
              <a:t>, </a:t>
            </a:r>
            <a:r>
              <a:rPr lang="en-US" sz="2000" dirty="0">
                <a:solidFill>
                  <a:srgbClr val="FF0000"/>
                </a:solidFill>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a:t>
            </a:r>
            <a:r>
              <a:rPr lang="el-GR" sz="2000" dirty="0">
                <a:solidFill>
                  <a:srgbClr val="FF0000"/>
                </a:solidFill>
                <a:latin typeface="+mn-lt"/>
              </a:rPr>
              <a:t>Αγορές Χρήματος και Κεφαλαίου</a:t>
            </a:r>
            <a:r>
              <a:rPr lang="el-GR" sz="2000" dirty="0">
                <a:solidFill>
                  <a:schemeClr val="tx1"/>
                </a:solidFill>
                <a:latin typeface="+mn-lt"/>
              </a:rPr>
              <a:t>»</a:t>
            </a:r>
            <a:r>
              <a:rPr lang="el-GR" sz="2000" dirty="0">
                <a:latin typeface="+mn-lt"/>
              </a:rPr>
              <a:t>. </a:t>
            </a:r>
            <a:r>
              <a:rPr lang="el-GR" sz="2000" dirty="0">
                <a:solidFill>
                  <a:schemeClr val="tx1"/>
                </a:solidFill>
                <a:latin typeface="+mn-lt"/>
              </a:rPr>
              <a:t>Έκδοση:</a:t>
            </a:r>
            <a:r>
              <a:rPr lang="el-GR" sz="2000" dirty="0">
                <a:latin typeface="+mn-lt"/>
              </a:rPr>
              <a:t> </a:t>
            </a:r>
            <a:r>
              <a:rPr lang="el-GR" sz="2000" dirty="0">
                <a:solidFill>
                  <a:srgbClr val="FF0000"/>
                </a:solidFill>
                <a:latin typeface="+mn-lt"/>
              </a:rPr>
              <a:t>1.0</a:t>
            </a:r>
            <a:r>
              <a:rPr lang="el-GR" sz="2000" dirty="0">
                <a:latin typeface="+mn-lt"/>
              </a:rPr>
              <a:t>. </a:t>
            </a:r>
            <a:r>
              <a:rPr lang="el-GR" sz="2000" dirty="0">
                <a:solidFill>
                  <a:schemeClr val="tx1"/>
                </a:solidFill>
                <a:latin typeface="+mn-lt"/>
              </a:rPr>
              <a:t>Πάτρα</a:t>
            </a:r>
            <a:r>
              <a:rPr lang="el-GR" sz="2000" dirty="0">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Διαθέσιμο από τη δικτυακή διεύθυνση:</a:t>
            </a:r>
            <a:r>
              <a:rPr lang="en-GB" sz="2000" dirty="0">
                <a:solidFill>
                  <a:srgbClr val="FF0000"/>
                </a:solidFill>
                <a:latin typeface="+mn-lt"/>
              </a:rPr>
              <a:t>https://eclass.upatras.gr/courses/BMA526/</a:t>
            </a:r>
            <a:endParaRPr lang="el-GR" sz="2000" dirty="0">
              <a:solidFill>
                <a:srgbClr val="FF0000"/>
              </a:solidFill>
              <a:latin typeface="+mn-lt"/>
            </a:endParaRPr>
          </a:p>
        </p:txBody>
      </p:sp>
      <p:sp>
        <p:nvSpPr>
          <p:cNvPr id="48132" name="Θέση αριθμού διαφάνειας 5"/>
          <p:cNvSpPr>
            <a:spLocks noGrp="1"/>
          </p:cNvSpPr>
          <p:nvPr>
            <p:ph type="sldNum" sz="quarter" idx="12"/>
          </p:nvPr>
        </p:nvSpPr>
        <p:spPr bwMode="auto">
          <a:noFill/>
          <a:ln>
            <a:miter lim="800000"/>
            <a:headEnd/>
            <a:tailEnd/>
          </a:ln>
        </p:spPr>
        <p:txBody>
          <a:bodyPr/>
          <a:lstStyle/>
          <a:p>
            <a:fld id="{547C719B-A20B-45E4-87F6-6F47A1728CFC}" type="slidenum">
              <a:rPr lang="nl-NL" altLang="el-GR"/>
              <a:pPr/>
              <a:t>44</a:t>
            </a:fld>
            <a:endParaRPr lang="nl-NL" alt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Ορθογώνιο"/>
          <p:cNvSpPr>
            <a:spLocks noChangeArrowheads="1"/>
          </p:cNvSpPr>
          <p:nvPr/>
        </p:nvSpPr>
        <p:spPr bwMode="auto">
          <a:xfrm>
            <a:off x="971550" y="260350"/>
            <a:ext cx="5816600" cy="769938"/>
          </a:xfrm>
          <a:prstGeom prst="rect">
            <a:avLst/>
          </a:prstGeom>
          <a:noFill/>
          <a:ln w="9525">
            <a:noFill/>
            <a:miter lim="800000"/>
            <a:headEnd/>
            <a:tailEnd/>
          </a:ln>
        </p:spPr>
        <p:txBody>
          <a:bodyPr wrap="none">
            <a:spAutoFit/>
          </a:bodyPr>
          <a:lstStyle/>
          <a:p>
            <a:pPr eaLnBrk="1" hangingPunct="1"/>
            <a:r>
              <a:rPr lang="el-GR" altLang="el-GR" sz="4400">
                <a:solidFill>
                  <a:srgbClr val="0070C0"/>
                </a:solidFill>
              </a:rPr>
              <a:t>Σημείωμα Αδειοδότησης</a:t>
            </a:r>
          </a:p>
        </p:txBody>
      </p:sp>
      <p:sp>
        <p:nvSpPr>
          <p:cNvPr id="3" name="Content Placeholder 2"/>
          <p:cNvSpPr txBox="1">
            <a:spLocks/>
          </p:cNvSpPr>
          <p:nvPr/>
        </p:nvSpPr>
        <p:spPr>
          <a:xfrm>
            <a:off x="0" y="1000125"/>
            <a:ext cx="8929688" cy="1439863"/>
          </a:xfrm>
          <a:prstGeom prst="rect">
            <a:avLst/>
          </a:prstGeom>
        </p:spPr>
        <p:txBody>
          <a:bodyPr/>
          <a:lstStyle/>
          <a:p>
            <a:pPr eaLnBrk="1" fontAlgn="auto" hangingPunct="1">
              <a:spcBef>
                <a:spcPct val="20000"/>
              </a:spcBef>
              <a:spcAft>
                <a:spcPts val="0"/>
              </a:spcAft>
              <a:buFont typeface="Arial" pitchFamily="34" charset="0"/>
              <a:buNone/>
              <a:defRPr/>
            </a:pPr>
            <a:r>
              <a:rPr lang="el-GR" sz="2000" dirty="0">
                <a:solidFill>
                  <a:schemeClr val="tx1"/>
                </a:solidFill>
                <a:latin typeface="+mn-lt"/>
              </a:rPr>
              <a:t>Το παρόν υλικό διατίθεται με τους όρους της άδειας χρήσης </a:t>
            </a:r>
            <a:r>
              <a:rPr lang="el-GR" sz="2000" dirty="0" err="1">
                <a:solidFill>
                  <a:schemeClr val="tx1"/>
                </a:solidFill>
                <a:latin typeface="+mn-lt"/>
              </a:rPr>
              <a:t>Creative</a:t>
            </a:r>
            <a:r>
              <a:rPr lang="el-GR" sz="2000" dirty="0">
                <a:solidFill>
                  <a:schemeClr val="tx1"/>
                </a:solidFill>
                <a:latin typeface="+mn-lt"/>
              </a:rPr>
              <a:t> </a:t>
            </a:r>
            <a:r>
              <a:rPr lang="el-GR" sz="2000" dirty="0" err="1">
                <a:solidFill>
                  <a:schemeClr val="tx1"/>
                </a:solidFill>
                <a:latin typeface="+mn-lt"/>
              </a:rPr>
              <a:t>Commons</a:t>
            </a:r>
            <a:r>
              <a:rPr lang="el-GR" sz="2000" dirty="0">
                <a:solidFill>
                  <a:schemeClr val="tx1"/>
                </a:solidFill>
                <a:latin typeface="+mn-lt"/>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solidFill>
                  <a:schemeClr val="tx1"/>
                </a:solidFill>
                <a:latin typeface="+mn-lt"/>
              </a:rPr>
              <a:t>κ.λ.π</a:t>
            </a:r>
            <a:r>
              <a:rPr lang="el-GR" sz="2000" dirty="0">
                <a:solidFill>
                  <a:schemeClr val="tx1"/>
                </a:solidFill>
                <a:latin typeface="+mn-lt"/>
              </a:rPr>
              <a:t>.,  τα οποία εμπεριέχονται σε αυτό και τα οποία αναφέρονται μαζί με τους όρους χρήσης τους στο «Σημείωμα Χρήσης Έργων Τρίτων».    </a:t>
            </a:r>
          </a:p>
          <a:p>
            <a:pPr eaLnBrk="1" fontAlgn="auto" hangingPunct="1">
              <a:spcBef>
                <a:spcPct val="20000"/>
              </a:spcBef>
              <a:spcAft>
                <a:spcPts val="0"/>
              </a:spcAft>
              <a:buFont typeface="Arial" pitchFamily="34" charset="0"/>
              <a:buNone/>
              <a:defRPr/>
            </a:pPr>
            <a:r>
              <a:rPr lang="el-GR" sz="2000" dirty="0">
                <a:solidFill>
                  <a:schemeClr val="tx1"/>
                </a:solidFill>
                <a:latin typeface="+mn-lt"/>
              </a:rPr>
              <a:t>                 </a:t>
            </a:r>
          </a:p>
          <a:p>
            <a:pPr eaLnBrk="1" fontAlgn="auto" hangingPunct="1">
              <a:spcBef>
                <a:spcPct val="20000"/>
              </a:spcBef>
              <a:spcAft>
                <a:spcPts val="0"/>
              </a:spcAft>
              <a:buFont typeface="Arial" pitchFamily="34" charset="0"/>
              <a:buNone/>
              <a:defRPr/>
            </a:pPr>
            <a:endParaRPr lang="el-GR" sz="2000" dirty="0">
              <a:solidFill>
                <a:schemeClr val="tx1"/>
              </a:solidFill>
              <a:latin typeface="+mn-lt"/>
            </a:endParaRPr>
          </a:p>
        </p:txBody>
      </p:sp>
      <p:pic>
        <p:nvPicPr>
          <p:cNvPr id="49156" name="Picture 22" descr="Λογότυπο για Άδειες χρήσης Creative Commons BY-NC-ND">
            <a:hlinkClick r:id="rId2"/>
          </p:cNvPr>
          <p:cNvPicPr>
            <a:picLocks noChangeAspect="1" noChangeArrowheads="1"/>
          </p:cNvPicPr>
          <p:nvPr/>
        </p:nvPicPr>
        <p:blipFill>
          <a:blip r:embed="rId3"/>
          <a:srcRect/>
          <a:stretch>
            <a:fillRect/>
          </a:stretch>
        </p:blipFill>
        <p:spPr bwMode="auto">
          <a:xfrm>
            <a:off x="3643313" y="2714625"/>
            <a:ext cx="1649412" cy="576263"/>
          </a:xfrm>
          <a:prstGeom prst="rect">
            <a:avLst/>
          </a:prstGeom>
          <a:noFill/>
          <a:ln w="9525">
            <a:noFill/>
            <a:miter lim="800000"/>
            <a:headEnd/>
            <a:tailEnd/>
          </a:ln>
        </p:spPr>
      </p:pic>
      <p:sp>
        <p:nvSpPr>
          <p:cNvPr id="5" name="TextBox 5"/>
          <p:cNvSpPr txBox="1"/>
          <p:nvPr/>
        </p:nvSpPr>
        <p:spPr>
          <a:xfrm>
            <a:off x="107950" y="3214688"/>
            <a:ext cx="9036050" cy="3455987"/>
          </a:xfrm>
          <a:prstGeom prst="rect">
            <a:avLst/>
          </a:prstGeom>
        </p:spPr>
        <p:txBody>
          <a:bodyPr anchor="ctr">
            <a:normAutofit fontScale="85000" lnSpcReduction="10000"/>
          </a:bodyPr>
          <a:lstStyle/>
          <a:p>
            <a:pPr eaLnBrk="1" hangingPunct="1">
              <a:defRPr/>
            </a:pPr>
            <a:r>
              <a:rPr lang="el-GR" dirty="0">
                <a:solidFill>
                  <a:schemeClr val="tx1"/>
                </a:solidFill>
              </a:rPr>
              <a:t>[1] http://creativecommons.org/licenses/by-nc-sa/4.0/ </a:t>
            </a:r>
            <a:endParaRPr lang="en-US" dirty="0">
              <a:solidFill>
                <a:schemeClr val="tx1"/>
              </a:solidFill>
            </a:endParaRPr>
          </a:p>
          <a:p>
            <a:pPr eaLnBrk="1" hangingPunct="1">
              <a:defRPr/>
            </a:pPr>
            <a:endParaRPr lang="el-GR" dirty="0">
              <a:solidFill>
                <a:schemeClr val="tx1"/>
              </a:solidFill>
            </a:endParaRPr>
          </a:p>
          <a:p>
            <a:pPr eaLnBrk="1" hangingPunct="1">
              <a:defRPr/>
            </a:pPr>
            <a:r>
              <a:rPr lang="el-GR" dirty="0">
                <a:solidFill>
                  <a:schemeClr val="tx1"/>
                </a:solidFill>
              </a:rPr>
              <a:t>Ως </a:t>
            </a:r>
            <a:r>
              <a:rPr lang="el-GR" b="1" dirty="0">
                <a:solidFill>
                  <a:schemeClr val="tx1"/>
                </a:solidFill>
              </a:rPr>
              <a:t>Μη Εμπορική</a:t>
            </a:r>
            <a:r>
              <a:rPr lang="el-GR" dirty="0">
                <a:solidFill>
                  <a:schemeClr val="tx1"/>
                </a:solidFill>
              </a:rPr>
              <a:t> ορίζεται η χρήση:</a:t>
            </a:r>
          </a:p>
          <a:p>
            <a:pPr marL="342900" indent="-342900" eaLnBrk="1" hangingPunct="1">
              <a:buFont typeface="Arial" panose="020B0604020202020204" pitchFamily="34" charset="0"/>
              <a:buChar char="•"/>
              <a:defRPr/>
            </a:pPr>
            <a:r>
              <a:rPr lang="el-GR" dirty="0">
                <a:solidFill>
                  <a:schemeClr val="tx1"/>
                </a:solidFill>
              </a:rPr>
              <a:t>που δεν περιλαμβάνει άμεσο ή έμμεσο οικονομικό όφελος από την χρήση του έργου, για το διανομέα του έργου και </a:t>
            </a:r>
            <a:r>
              <a:rPr lang="el-GR" dirty="0" err="1">
                <a:solidFill>
                  <a:schemeClr val="tx1"/>
                </a:solidFill>
              </a:rPr>
              <a:t>αδειοδόχο</a:t>
            </a:r>
            <a:endParaRPr lang="el-GR" dirty="0">
              <a:solidFill>
                <a:schemeClr val="tx1"/>
              </a:solidFill>
            </a:endParaRP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προσπορίζει στο διανομέα του έργου και</a:t>
            </a:r>
            <a:r>
              <a:rPr lang="en-GB" dirty="0">
                <a:solidFill>
                  <a:schemeClr val="tx1"/>
                </a:solidFill>
              </a:rPr>
              <a:t> </a:t>
            </a:r>
            <a:r>
              <a:rPr lang="el-GR" dirty="0" err="1">
                <a:solidFill>
                  <a:schemeClr val="tx1"/>
                </a:solidFill>
              </a:rPr>
              <a:t>αδειοδόχο</a:t>
            </a:r>
            <a:r>
              <a:rPr lang="en-GB" dirty="0">
                <a:solidFill>
                  <a:schemeClr val="tx1"/>
                </a:solidFill>
              </a:rPr>
              <a:t> </a:t>
            </a:r>
            <a:r>
              <a:rPr lang="el-GR" dirty="0">
                <a:solidFill>
                  <a:schemeClr val="tx1"/>
                </a:solidFill>
              </a:rPr>
              <a:t>έμμεσο οικονομικό όφελος (π.χ. διαφημίσεις) από την προβολή του έργου σε διαδικτυακό τόπο</a:t>
            </a:r>
            <a:endParaRPr lang="en-US" dirty="0">
              <a:solidFill>
                <a:schemeClr val="tx1"/>
              </a:solidFill>
            </a:endParaRPr>
          </a:p>
          <a:p>
            <a:pPr marL="342900" indent="-342900" eaLnBrk="1" hangingPunct="1">
              <a:buFont typeface="Arial" panose="020B0604020202020204" pitchFamily="34" charset="0"/>
              <a:buChar char="•"/>
              <a:defRPr/>
            </a:pPr>
            <a:endParaRPr lang="el-GR" dirty="0">
              <a:solidFill>
                <a:schemeClr val="tx1"/>
              </a:solidFill>
            </a:endParaRPr>
          </a:p>
          <a:p>
            <a:pPr eaLnBrk="1" hangingPunct="1">
              <a:defRPr/>
            </a:pPr>
            <a:r>
              <a:rPr lang="el-GR" dirty="0">
                <a:solidFill>
                  <a:schemeClr val="tx1"/>
                </a:solidFill>
              </a:rPr>
              <a:t>Ο δικαιούχος μπορεί να παρέχει στον </a:t>
            </a:r>
            <a:r>
              <a:rPr lang="el-GR" dirty="0" err="1">
                <a:solidFill>
                  <a:schemeClr val="tx1"/>
                </a:solidFill>
              </a:rPr>
              <a:t>αδειοδόχο</a:t>
            </a:r>
            <a:r>
              <a:rPr lang="el-GR" dirty="0">
                <a:solidFill>
                  <a:schemeClr val="tx1"/>
                </a:solidFill>
              </a:rPr>
              <a:t> ξεχωριστή άδεια να χρησιμοποιεί το έργο για εμπορική χρήση, εφόσον αυτό του ζητηθεί.</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50" y="357188"/>
            <a:ext cx="8358188" cy="4032250"/>
          </a:xfrm>
          <a:prstGeom prst="rect">
            <a:avLst/>
          </a:prstGeom>
        </p:spPr>
        <p:txBody>
          <a:bodyPr>
            <a:spAutoFit/>
          </a:bodyPr>
          <a:lstStyle/>
          <a:p>
            <a:pPr eaLnBrk="1" hangingPunct="1">
              <a:defRPr/>
            </a:pPr>
            <a:r>
              <a:rPr lang="en-US" sz="4400" dirty="0">
                <a:solidFill>
                  <a:srgbClr val="0070C0"/>
                </a:solidFill>
                <a:latin typeface="+mj-lt"/>
              </a:rPr>
              <a:t>       </a:t>
            </a:r>
            <a:r>
              <a:rPr lang="el-GR" sz="4400" dirty="0">
                <a:solidFill>
                  <a:srgbClr val="0070C0"/>
                </a:solidFill>
                <a:latin typeface="+mj-lt"/>
              </a:rPr>
              <a:t>Σημείωμα Χρήσης Έργων</a:t>
            </a:r>
            <a:endParaRPr lang="en-US" sz="4400" dirty="0">
              <a:solidFill>
                <a:srgbClr val="0070C0"/>
              </a:solidFill>
              <a:latin typeface="+mj-lt"/>
            </a:endParaRPr>
          </a:p>
          <a:p>
            <a:pPr eaLnBrk="1" hangingPunct="1">
              <a:defRPr/>
            </a:pPr>
            <a:endParaRPr lang="en-US" sz="4400" dirty="0">
              <a:solidFill>
                <a:srgbClr val="0070C0"/>
              </a:solidFill>
              <a:latin typeface="+mj-lt"/>
            </a:endParaRPr>
          </a:p>
          <a:p>
            <a:pPr eaLnBrk="1" hangingPunct="1">
              <a:defRPr/>
            </a:pPr>
            <a:r>
              <a:rPr lang="el-GR" sz="2800" dirty="0">
                <a:solidFill>
                  <a:schemeClr val="tx1"/>
                </a:solidFill>
                <a:latin typeface="+mj-lt"/>
              </a:rPr>
              <a:t>Το έργο αυτό κάνει χρήση του έργου:</a:t>
            </a:r>
          </a:p>
          <a:p>
            <a:pPr eaLnBrk="1" hangingPunct="1">
              <a:defRPr/>
            </a:pPr>
            <a:endParaRPr lang="el-GR" sz="2800" dirty="0">
              <a:solidFill>
                <a:schemeClr val="tx1"/>
              </a:solidFill>
              <a:latin typeface="+mj-lt"/>
            </a:endParaRPr>
          </a:p>
          <a:p>
            <a:pPr eaLnBrk="1" hangingPunct="1">
              <a:defRPr/>
            </a:pPr>
            <a:endParaRPr lang="el-GR" sz="2800" dirty="0">
              <a:solidFill>
                <a:schemeClr val="tx1"/>
              </a:solidFill>
              <a:latin typeface="+mj-lt"/>
            </a:endParaRPr>
          </a:p>
          <a:p>
            <a:pPr eaLnBrk="1" hangingPunct="1">
              <a:defRPr/>
            </a:pPr>
            <a:r>
              <a:rPr lang="el-GR" sz="2800" dirty="0">
                <a:solidFill>
                  <a:schemeClr val="tx1"/>
                </a:solidFill>
                <a:latin typeface="+mj-lt"/>
              </a:rPr>
              <a:t>«Εισαγωγή στην Τραπεζική &amp; τις Κεφαλαιαγορές», Συριόπουλος Κ. &amp; </a:t>
            </a:r>
            <a:r>
              <a:rPr lang="el-GR" sz="2800" dirty="0" err="1">
                <a:solidFill>
                  <a:schemeClr val="tx1"/>
                </a:solidFill>
                <a:latin typeface="+mj-lt"/>
              </a:rPr>
              <a:t>Παπαδάμου</a:t>
            </a:r>
            <a:r>
              <a:rPr lang="el-GR" sz="2800" dirty="0">
                <a:solidFill>
                  <a:schemeClr val="tx1"/>
                </a:solidFill>
                <a:latin typeface="+mj-lt"/>
              </a:rPr>
              <a:t> Σ. </a:t>
            </a:r>
            <a:r>
              <a:rPr lang="en-US" sz="2800" dirty="0">
                <a:solidFill>
                  <a:schemeClr val="tx1"/>
                </a:solidFill>
                <a:latin typeface="+mj-lt"/>
              </a:rPr>
              <a:t>Copyright 20</a:t>
            </a:r>
            <a:r>
              <a:rPr lang="el-GR" sz="2800" dirty="0">
                <a:solidFill>
                  <a:schemeClr val="tx1"/>
                </a:solidFill>
                <a:latin typeface="+mj-lt"/>
              </a:rPr>
              <a:t>14</a:t>
            </a:r>
            <a:r>
              <a:rPr lang="en-US" sz="2800" dirty="0">
                <a:solidFill>
                  <a:schemeClr val="tx1"/>
                </a:solidFill>
                <a:latin typeface="+mj-lt"/>
              </a:rPr>
              <a:t>, </a:t>
            </a:r>
            <a:r>
              <a:rPr lang="el-GR" sz="2800" dirty="0">
                <a:solidFill>
                  <a:schemeClr val="tx1"/>
                </a:solidFill>
                <a:latin typeface="+mj-lt"/>
              </a:rPr>
              <a:t>Εκδόσεις </a:t>
            </a:r>
            <a:r>
              <a:rPr lang="en-US" sz="2800" dirty="0">
                <a:solidFill>
                  <a:schemeClr val="tx1"/>
                </a:solidFill>
                <a:latin typeface="+mj-lt"/>
              </a:rPr>
              <a:t>Utopia,</a:t>
            </a:r>
            <a:r>
              <a:rPr lang="el-GR" sz="2800" dirty="0">
                <a:solidFill>
                  <a:schemeClr val="tx1"/>
                </a:solidFill>
                <a:latin typeface="+mj-lt"/>
              </a:rPr>
              <a:t> κεφάλαιο 10</a:t>
            </a:r>
            <a:r>
              <a:rPr lang="en-US" sz="2800" dirty="0">
                <a:solidFill>
                  <a:schemeClr val="tx1"/>
                </a:solidFill>
                <a:latin typeface="+mj-lt"/>
              </a:rPr>
              <a:t>.</a:t>
            </a:r>
            <a:endParaRPr lang="el-GR" sz="2800" dirty="0">
              <a:solidFill>
                <a:schemeClr val="tx1"/>
              </a:solidFill>
              <a:latin typeface="+mj-lt"/>
            </a:endParaRPr>
          </a:p>
        </p:txBody>
      </p:sp>
      <p:sp>
        <p:nvSpPr>
          <p:cNvPr id="50179" name="Θέση αριθμού διαφάνειας 4"/>
          <p:cNvSpPr>
            <a:spLocks noGrp="1"/>
          </p:cNvSpPr>
          <p:nvPr>
            <p:ph type="sldNum" sz="quarter" idx="12"/>
          </p:nvPr>
        </p:nvSpPr>
        <p:spPr bwMode="auto">
          <a:noFill/>
          <a:ln>
            <a:miter lim="800000"/>
            <a:headEnd/>
            <a:tailEnd/>
          </a:ln>
        </p:spPr>
        <p:txBody>
          <a:bodyPr/>
          <a:lstStyle/>
          <a:p>
            <a:fld id="{1DDECD13-6025-4E31-9D68-D81C8436C32C}" type="slidenum">
              <a:rPr lang="nl-NL" altLang="el-GR"/>
              <a:pPr/>
              <a:t>46</a:t>
            </a:fld>
            <a:endParaRPr lang="nl-NL" alt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1784350"/>
          </a:xfrm>
          <a:prstGeom prst="rect">
            <a:avLst/>
          </a:prstGeom>
          <a:noFill/>
          <a:ln w="9525">
            <a:noFill/>
            <a:miter lim="800000"/>
            <a:headEnd/>
            <a:tailEnd/>
          </a:ln>
          <a:effectLst/>
        </p:spPr>
        <p:txBody>
          <a:bodyPr>
            <a:spAutoFit/>
          </a:bodyPr>
          <a:lstStyle/>
          <a:p>
            <a:pPr algn="ctr" eaLnBrk="1" hangingPunct="1">
              <a:spcBef>
                <a:spcPct val="50000"/>
              </a:spcBef>
              <a:defRPr/>
            </a:pPr>
            <a:r>
              <a:rPr lang="el-GR" sz="4400" dirty="0">
                <a:solidFill>
                  <a:srgbClr val="0070C0"/>
                </a:solidFill>
                <a:latin typeface="Calibri"/>
                <a:cs typeface="Times New Roman" panose="02020603050405020304" pitchFamily="18" charset="0"/>
              </a:rPr>
              <a:t>Παράγωγα Προϊόντα - 2</a:t>
            </a:r>
            <a:endParaRPr lang="en-GB" sz="4400" dirty="0">
              <a:solidFill>
                <a:srgbClr val="0070C0"/>
              </a:solidFill>
              <a:latin typeface="Calibri"/>
              <a:cs typeface="Times New Roman" panose="02020603050405020304" pitchFamily="18" charset="0"/>
            </a:endParaRPr>
          </a:p>
          <a:p>
            <a:pPr algn="ctr" eaLnBrk="1" hangingPunct="1">
              <a:spcBef>
                <a:spcPct val="50000"/>
              </a:spcBef>
              <a:defRPr/>
            </a:pPr>
            <a:endParaRPr lang="el-GR" altLang="el-GR" sz="4400" i="1" dirty="0">
              <a:solidFill>
                <a:srgbClr val="0070C0"/>
              </a:solidFill>
              <a:latin typeface="+mn-lt"/>
            </a:endParaRPr>
          </a:p>
        </p:txBody>
      </p:sp>
      <p:sp>
        <p:nvSpPr>
          <p:cNvPr id="3" name="Rectangle 5"/>
          <p:cNvSpPr>
            <a:spLocks noChangeArrowheads="1"/>
          </p:cNvSpPr>
          <p:nvPr/>
        </p:nvSpPr>
        <p:spPr bwMode="auto">
          <a:xfrm>
            <a:off x="0" y="1285875"/>
            <a:ext cx="9429750" cy="446088"/>
          </a:xfrm>
          <a:prstGeom prst="rect">
            <a:avLst/>
          </a:prstGeom>
          <a:noFill/>
          <a:ln w="9525">
            <a:noFill/>
            <a:miter lim="800000"/>
            <a:headEnd/>
            <a:tailEnd/>
          </a:ln>
          <a:effectLst/>
        </p:spPr>
        <p:txBody>
          <a:bodyPr>
            <a:spAutoFit/>
          </a:bodyPr>
          <a:lstStyle/>
          <a:p>
            <a:pPr eaLnBrk="1" hangingPunct="1">
              <a:lnSpc>
                <a:spcPct val="80000"/>
              </a:lnSpc>
              <a:spcBef>
                <a:spcPct val="50000"/>
              </a:spcBef>
              <a:defRPr/>
            </a:pPr>
            <a:endParaRPr lang="en-US" altLang="el-GR" sz="2800" dirty="0">
              <a:solidFill>
                <a:schemeClr val="tx1"/>
              </a:solidFill>
              <a:latin typeface="+mn-lt"/>
              <a:cs typeface="Times New Roman" pitchFamily="18" charset="0"/>
            </a:endParaRPr>
          </a:p>
        </p:txBody>
      </p:sp>
      <p:sp>
        <p:nvSpPr>
          <p:cNvPr id="4" name="TextBox 3"/>
          <p:cNvSpPr txBox="1"/>
          <p:nvPr/>
        </p:nvSpPr>
        <p:spPr>
          <a:xfrm>
            <a:off x="142875" y="1408113"/>
            <a:ext cx="8858250" cy="4537075"/>
          </a:xfrm>
          <a:prstGeom prst="rect">
            <a:avLst/>
          </a:prstGeom>
          <a:noFill/>
        </p:spPr>
        <p:txBody>
          <a:bodyPr>
            <a:spAutoFit/>
          </a:bodyPr>
          <a:lstStyle/>
          <a:p>
            <a:pPr marL="342900" indent="-342900" eaLnBrk="1" fontAlgn="auto" hangingPunct="1">
              <a:spcBef>
                <a:spcPct val="20000"/>
              </a:spcBef>
              <a:spcAft>
                <a:spcPts val="1200"/>
              </a:spcAft>
              <a:buFont typeface="Arial" panose="020B0604020202020204" pitchFamily="34" charset="0"/>
              <a:buChar char="•"/>
              <a:defRPr/>
            </a:pPr>
            <a:r>
              <a:rPr lang="en-GB" sz="3200" dirty="0">
                <a:solidFill>
                  <a:prstClr val="black"/>
                </a:solidFill>
                <a:latin typeface="+mn-lt"/>
                <a:cs typeface="Times New Roman" panose="02020603050405020304" pitchFamily="18" charset="0"/>
              </a:rPr>
              <a:t>K</a:t>
            </a:r>
            <a:r>
              <a:rPr lang="el-GR" sz="3200" dirty="0" err="1">
                <a:solidFill>
                  <a:prstClr val="black"/>
                </a:solidFill>
                <a:latin typeface="+mn-lt"/>
                <a:cs typeface="Times New Roman" panose="02020603050405020304" pitchFamily="18" charset="0"/>
              </a:rPr>
              <a:t>αταρτίζονται</a:t>
            </a:r>
            <a:r>
              <a:rPr lang="el-GR" sz="3200" dirty="0">
                <a:solidFill>
                  <a:prstClr val="black"/>
                </a:solidFill>
                <a:latin typeface="+mn-lt"/>
                <a:cs typeface="Times New Roman" panose="02020603050405020304" pitchFamily="18" charset="0"/>
              </a:rPr>
              <a:t> μεταξύ ενός μέλους και της οργανωμένης αγοράς άρα πιστωτικός κίνδυνος συναλλαγής αναλαμβάνεται από την αγορά (</a:t>
            </a:r>
            <a:r>
              <a:rPr lang="en-GB" sz="3200" dirty="0">
                <a:solidFill>
                  <a:prstClr val="black"/>
                </a:solidFill>
                <a:latin typeface="+mn-lt"/>
                <a:cs typeface="Times New Roman" panose="02020603050405020304" pitchFamily="18" charset="0"/>
              </a:rPr>
              <a:t>clearing house).</a:t>
            </a:r>
          </a:p>
          <a:p>
            <a:pPr marL="342900" indent="-342900" eaLnBrk="1" fontAlgn="auto" hangingPunct="1">
              <a:spcBef>
                <a:spcPct val="20000"/>
              </a:spcBef>
              <a:spcAft>
                <a:spcPts val="1200"/>
              </a:spcAft>
              <a:buFont typeface="Arial" panose="020B0604020202020204" pitchFamily="34" charset="0"/>
              <a:buChar char="•"/>
              <a:defRPr/>
            </a:pPr>
            <a:r>
              <a:rPr lang="el-GR" sz="3200" b="1" dirty="0">
                <a:solidFill>
                  <a:prstClr val="black"/>
                </a:solidFill>
                <a:latin typeface="+mn-lt"/>
                <a:cs typeface="Times New Roman" panose="02020603050405020304" pitchFamily="18" charset="0"/>
              </a:rPr>
              <a:t>Οργανωμένες αγορές Παραγώγων: </a:t>
            </a:r>
            <a:r>
              <a:rPr lang="el-GR" sz="2800" dirty="0">
                <a:solidFill>
                  <a:prstClr val="black"/>
                </a:solidFill>
                <a:latin typeface="+mn-lt"/>
                <a:cs typeface="Times New Roman" panose="02020603050405020304" pitchFamily="18" charset="0"/>
              </a:rPr>
              <a:t>πχ. </a:t>
            </a:r>
            <a:r>
              <a:rPr lang="en-GB" sz="2800" dirty="0">
                <a:solidFill>
                  <a:prstClr val="black"/>
                </a:solidFill>
                <a:latin typeface="+mn-lt"/>
                <a:cs typeface="Times New Roman" panose="02020603050405020304" pitchFamily="18" charset="0"/>
              </a:rPr>
              <a:t>London International Financial Future Exchange (LIFFE) </a:t>
            </a:r>
            <a:r>
              <a:rPr lang="el-GR" sz="2800" dirty="0">
                <a:solidFill>
                  <a:prstClr val="black"/>
                </a:solidFill>
                <a:latin typeface="+mn-lt"/>
                <a:cs typeface="Times New Roman" panose="02020603050405020304" pitchFamily="18" charset="0"/>
              </a:rPr>
              <a:t>και </a:t>
            </a:r>
            <a:r>
              <a:rPr lang="en-GB" sz="2800" dirty="0">
                <a:solidFill>
                  <a:prstClr val="black"/>
                </a:solidFill>
                <a:latin typeface="+mn-lt"/>
                <a:cs typeface="Times New Roman" panose="02020603050405020304" pitchFamily="18" charset="0"/>
              </a:rPr>
              <a:t>Chicago Board of Trade (CBOT).</a:t>
            </a:r>
          </a:p>
          <a:p>
            <a:pPr marL="342900" indent="-342900" eaLnBrk="1" fontAlgn="auto" hangingPunct="1">
              <a:spcBef>
                <a:spcPct val="20000"/>
              </a:spcBef>
              <a:spcAft>
                <a:spcPts val="1200"/>
              </a:spcAft>
              <a:buFont typeface="Arial" panose="020B0604020202020204" pitchFamily="34" charset="0"/>
              <a:buChar char="•"/>
              <a:defRPr/>
            </a:pPr>
            <a:r>
              <a:rPr lang="el-GR" sz="3200" b="1" dirty="0">
                <a:solidFill>
                  <a:prstClr val="black"/>
                </a:solidFill>
                <a:latin typeface="+mn-lt"/>
                <a:cs typeface="Times New Roman" panose="02020603050405020304" pitchFamily="18" charset="0"/>
              </a:rPr>
              <a:t>Επιτροπή Κεφαλαιαγοράς: </a:t>
            </a:r>
            <a:r>
              <a:rPr lang="el-GR" sz="2800" dirty="0">
                <a:solidFill>
                  <a:prstClr val="black"/>
                </a:solidFill>
                <a:latin typeface="+mn-lt"/>
                <a:cs typeface="Times New Roman" panose="02020603050405020304" pitchFamily="18" charset="0"/>
              </a:rPr>
              <a:t>έλεγχος και εποπτεία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9144000" cy="769938"/>
          </a:xfrm>
          <a:prstGeom prst="rect">
            <a:avLst/>
          </a:prstGeom>
          <a:noFill/>
          <a:ln w="9525">
            <a:noFill/>
            <a:miter lim="800000"/>
            <a:headEnd/>
            <a:tailEnd/>
          </a:ln>
          <a:effectLst/>
        </p:spPr>
        <p:txBody>
          <a:bodyPr>
            <a:spAutoFit/>
          </a:bodyPr>
          <a:lstStyle/>
          <a:p>
            <a:pPr marL="457200" indent="-457200" algn="ctr" eaLnBrk="1" hangingPunct="1">
              <a:defRPr/>
            </a:pPr>
            <a:r>
              <a:rPr lang="el-GR" sz="4400" dirty="0">
                <a:solidFill>
                  <a:srgbClr val="0070C0"/>
                </a:solidFill>
                <a:latin typeface="+mn-lt"/>
                <a:cs typeface="Times New Roman" pitchFamily="18" charset="0"/>
              </a:rPr>
              <a:t>Προθεσμιακές Πράξεις (</a:t>
            </a:r>
            <a:r>
              <a:rPr lang="en-GB" sz="4400" dirty="0">
                <a:solidFill>
                  <a:srgbClr val="0070C0"/>
                </a:solidFill>
                <a:latin typeface="+mn-lt"/>
                <a:cs typeface="Times New Roman" pitchFamily="18" charset="0"/>
              </a:rPr>
              <a:t>Forwards) </a:t>
            </a:r>
          </a:p>
        </p:txBody>
      </p:sp>
      <p:sp>
        <p:nvSpPr>
          <p:cNvPr id="2" name="Ορθογώνιο 1"/>
          <p:cNvSpPr/>
          <p:nvPr/>
        </p:nvSpPr>
        <p:spPr>
          <a:xfrm>
            <a:off x="15875" y="1268413"/>
            <a:ext cx="9144000" cy="4254500"/>
          </a:xfrm>
          <a:prstGeom prst="rect">
            <a:avLst/>
          </a:prstGeom>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l-GR" sz="3200" dirty="0">
                <a:solidFill>
                  <a:prstClr val="black"/>
                </a:solidFill>
                <a:latin typeface="+mn-lt"/>
                <a:cs typeface="Times New Roman" panose="02020603050405020304" pitchFamily="18" charset="0"/>
              </a:rPr>
              <a:t>Συμφωνία μεταξύ δυο αντισυμβαλλόμενων σήμερα για διενέργεια οικονομικής συναλλαγής σε συγκεκριμένη στιγμή στο μέλλον.</a:t>
            </a:r>
          </a:p>
          <a:p>
            <a:pPr marL="342900" indent="-342900" eaLnBrk="1" fontAlgn="auto" hangingPunct="1">
              <a:spcBef>
                <a:spcPct val="20000"/>
              </a:spcBef>
              <a:spcAft>
                <a:spcPts val="0"/>
              </a:spcAft>
              <a:buFont typeface="Arial" panose="020B0604020202020204" pitchFamily="34" charset="0"/>
              <a:buChar char="•"/>
              <a:defRPr/>
            </a:pPr>
            <a:r>
              <a:rPr lang="el-GR" sz="3200" dirty="0">
                <a:solidFill>
                  <a:prstClr val="black"/>
                </a:solidFill>
                <a:latin typeface="+mn-lt"/>
                <a:cs typeface="Times New Roman" panose="02020603050405020304" pitchFamily="18" charset="0"/>
              </a:rPr>
              <a:t>Το μέλος που θα αγοράσει το προϊόν: θέση αγοράς (</a:t>
            </a:r>
            <a:r>
              <a:rPr lang="el-GR" sz="3200" dirty="0" err="1">
                <a:solidFill>
                  <a:prstClr val="black"/>
                </a:solidFill>
                <a:latin typeface="+mn-lt"/>
                <a:cs typeface="Times New Roman" panose="02020603050405020304" pitchFamily="18" charset="0"/>
              </a:rPr>
              <a:t>long</a:t>
            </a:r>
            <a:r>
              <a:rPr lang="el-GR" sz="3200" dirty="0">
                <a:solidFill>
                  <a:prstClr val="black"/>
                </a:solidFill>
                <a:latin typeface="+mn-lt"/>
                <a:cs typeface="Times New Roman" panose="02020603050405020304" pitchFamily="18" charset="0"/>
              </a:rPr>
              <a:t> </a:t>
            </a:r>
            <a:r>
              <a:rPr lang="el-GR" sz="3200" dirty="0" err="1">
                <a:solidFill>
                  <a:prstClr val="black"/>
                </a:solidFill>
                <a:latin typeface="+mn-lt"/>
                <a:cs typeface="Times New Roman" panose="02020603050405020304" pitchFamily="18" charset="0"/>
              </a:rPr>
              <a:t>position</a:t>
            </a:r>
            <a:r>
              <a:rPr lang="el-GR" sz="3200" dirty="0">
                <a:solidFill>
                  <a:prstClr val="black"/>
                </a:solidFill>
                <a:latin typeface="+mn-lt"/>
                <a:cs typeface="Times New Roman" panose="02020603050405020304" pitchFamily="18" charset="0"/>
              </a:rPr>
              <a:t>) </a:t>
            </a:r>
          </a:p>
          <a:p>
            <a:pPr marL="342900" indent="-342900" eaLnBrk="1" fontAlgn="auto" hangingPunct="1">
              <a:spcBef>
                <a:spcPct val="20000"/>
              </a:spcBef>
              <a:spcAft>
                <a:spcPts val="0"/>
              </a:spcAft>
              <a:buFont typeface="Arial" panose="020B0604020202020204" pitchFamily="34" charset="0"/>
              <a:buChar char="•"/>
              <a:defRPr/>
            </a:pPr>
            <a:r>
              <a:rPr lang="el-GR" sz="3200" dirty="0" err="1">
                <a:solidFill>
                  <a:prstClr val="black"/>
                </a:solidFill>
                <a:latin typeface="+mn-lt"/>
                <a:cs typeface="Times New Roman" panose="02020603050405020304" pitchFamily="18" charset="0"/>
              </a:rPr>
              <a:t>Tο</a:t>
            </a:r>
            <a:r>
              <a:rPr lang="el-GR" sz="3200" dirty="0">
                <a:solidFill>
                  <a:prstClr val="black"/>
                </a:solidFill>
                <a:latin typeface="+mn-lt"/>
                <a:cs typeface="Times New Roman" panose="02020603050405020304" pitchFamily="18" charset="0"/>
              </a:rPr>
              <a:t> μέλος που θα πωλήσει το προϊόν: θέση πώλησης (</a:t>
            </a:r>
            <a:r>
              <a:rPr lang="el-GR" sz="3200" dirty="0" err="1">
                <a:solidFill>
                  <a:prstClr val="black"/>
                </a:solidFill>
                <a:latin typeface="+mn-lt"/>
                <a:cs typeface="Times New Roman" panose="02020603050405020304" pitchFamily="18" charset="0"/>
              </a:rPr>
              <a:t>short</a:t>
            </a:r>
            <a:r>
              <a:rPr lang="el-GR" sz="3200" dirty="0">
                <a:solidFill>
                  <a:prstClr val="black"/>
                </a:solidFill>
                <a:latin typeface="+mn-lt"/>
                <a:cs typeface="Times New Roman" panose="02020603050405020304" pitchFamily="18" charset="0"/>
              </a:rPr>
              <a:t> </a:t>
            </a:r>
            <a:r>
              <a:rPr lang="el-GR" sz="3200" dirty="0" err="1">
                <a:solidFill>
                  <a:prstClr val="black"/>
                </a:solidFill>
                <a:latin typeface="+mn-lt"/>
                <a:cs typeface="Times New Roman" panose="02020603050405020304" pitchFamily="18" charset="0"/>
              </a:rPr>
              <a:t>position</a:t>
            </a:r>
            <a:r>
              <a:rPr lang="el-GR" sz="3200" dirty="0">
                <a:solidFill>
                  <a:prstClr val="black"/>
                </a:solidFill>
                <a:latin typeface="+mn-lt"/>
                <a:cs typeface="Times New Roman" panose="02020603050405020304" pitchFamily="18" charset="0"/>
              </a:rPr>
              <a:t>).</a:t>
            </a:r>
          </a:p>
          <a:p>
            <a:pPr marL="342900" indent="-342900" eaLnBrk="1" fontAlgn="auto" hangingPunct="1">
              <a:spcBef>
                <a:spcPct val="20000"/>
              </a:spcBef>
              <a:spcAft>
                <a:spcPts val="0"/>
              </a:spcAft>
              <a:buFont typeface="Arial" panose="020B0604020202020204" pitchFamily="34" charset="0"/>
              <a:buChar char="•"/>
              <a:defRPr/>
            </a:pPr>
            <a:endParaRPr lang="el-GR" sz="2800" dirty="0">
              <a:solidFill>
                <a:prstClr val="black"/>
              </a:solidFill>
              <a:latin typeface="+mn-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638" y="25400"/>
            <a:ext cx="9144000" cy="769938"/>
          </a:xfrm>
          <a:prstGeom prst="rect">
            <a:avLst/>
          </a:prstGeom>
          <a:noFill/>
          <a:ln w="9525">
            <a:noFill/>
            <a:miter lim="800000"/>
            <a:headEnd/>
            <a:tailEnd/>
          </a:ln>
          <a:effectLst/>
        </p:spPr>
        <p:txBody>
          <a:bodyPr>
            <a:spAutoFit/>
          </a:bodyPr>
          <a:lstStyle/>
          <a:p>
            <a:pPr marL="457200" indent="-457200" algn="ctr" eaLnBrk="1" hangingPunct="1">
              <a:defRPr/>
            </a:pPr>
            <a:r>
              <a:rPr lang="el-GR" altLang="el-GR" sz="4400" dirty="0">
                <a:solidFill>
                  <a:srgbClr val="0070C0"/>
                </a:solidFill>
                <a:latin typeface="+mn-lt"/>
                <a:cs typeface="Times New Roman" pitchFamily="18" charset="0"/>
              </a:rPr>
              <a:t>Προθεσμιακές Πράξεις (</a:t>
            </a:r>
            <a:r>
              <a:rPr lang="en-GB" altLang="el-GR" sz="4400" dirty="0">
                <a:solidFill>
                  <a:srgbClr val="0070C0"/>
                </a:solidFill>
                <a:latin typeface="+mn-lt"/>
                <a:cs typeface="Times New Roman" pitchFamily="18" charset="0"/>
              </a:rPr>
              <a:t>Forwards) </a:t>
            </a:r>
            <a:r>
              <a:rPr lang="el-GR" altLang="el-GR" sz="4400" dirty="0">
                <a:solidFill>
                  <a:srgbClr val="0070C0"/>
                </a:solidFill>
                <a:latin typeface="+mn-lt"/>
                <a:cs typeface="Times New Roman" pitchFamily="18" charset="0"/>
              </a:rPr>
              <a:t>- 2</a:t>
            </a:r>
          </a:p>
        </p:txBody>
      </p:sp>
      <p:sp>
        <p:nvSpPr>
          <p:cNvPr id="3" name="Rectangle 4"/>
          <p:cNvSpPr>
            <a:spLocks noChangeArrowheads="1"/>
          </p:cNvSpPr>
          <p:nvPr/>
        </p:nvSpPr>
        <p:spPr bwMode="auto">
          <a:xfrm>
            <a:off x="0" y="795338"/>
            <a:ext cx="9144000" cy="6124575"/>
          </a:xfrm>
          <a:prstGeom prst="rect">
            <a:avLst/>
          </a:prstGeom>
          <a:noFill/>
          <a:ln>
            <a:noFill/>
          </a:ln>
          <a:effectLs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342900" indent="-342900" eaLnBrk="1" fontAlgn="auto" hangingPunct="1">
              <a:spcBef>
                <a:spcPts val="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Στο προθεσμιακό συμβόλαιο που υπογράφει ένας Ευρωπαίος έμπορος εισαγωγέας από Αμερική με την τράπεζα του, η τελευταία συμφωνεί να πουλήσει μετά από 6 μήνες 1.000.000 δολάρια στη τιμή των 0,76 ευρώ ανά δολάριο. Έμπορος θέση </a:t>
            </a:r>
            <a:r>
              <a:rPr lang="el-GR" sz="2800" dirty="0" err="1">
                <a:solidFill>
                  <a:prstClr val="black"/>
                </a:solidFill>
                <a:latin typeface="+mn-lt"/>
                <a:cs typeface="Times New Roman" panose="02020603050405020304" pitchFamily="18" charset="0"/>
              </a:rPr>
              <a:t>long</a:t>
            </a:r>
            <a:r>
              <a:rPr lang="el-GR" sz="2800" dirty="0">
                <a:solidFill>
                  <a:prstClr val="black"/>
                </a:solidFill>
                <a:latin typeface="+mn-lt"/>
                <a:cs typeface="Times New Roman" panose="02020603050405020304" pitchFamily="18" charset="0"/>
              </a:rPr>
              <a:t> στο συμβόλαιο,  χρηματοπιστωτικό ίδρυμα θέση </a:t>
            </a:r>
            <a:r>
              <a:rPr lang="el-GR" sz="2800" dirty="0" err="1">
                <a:solidFill>
                  <a:prstClr val="black"/>
                </a:solidFill>
                <a:latin typeface="+mn-lt"/>
                <a:cs typeface="Times New Roman" panose="02020603050405020304" pitchFamily="18" charset="0"/>
              </a:rPr>
              <a:t>short</a:t>
            </a:r>
            <a:r>
              <a:rPr lang="el-GR" sz="2800" dirty="0">
                <a:solidFill>
                  <a:prstClr val="black"/>
                </a:solidFill>
                <a:latin typeface="+mn-lt"/>
                <a:cs typeface="Times New Roman" panose="02020603050405020304" pitchFamily="18" charset="0"/>
              </a:rPr>
              <a:t> στο συμβόλαιο.</a:t>
            </a:r>
          </a:p>
          <a:p>
            <a:pPr marL="342900" indent="-342900" eaLnBrk="1" fontAlgn="auto" hangingPunct="1">
              <a:spcBef>
                <a:spcPts val="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Φοβάται ο έμπορος άνοδο δολαρίου και θα πρέπει να δώσει περισσότερα ευρώ για να αγοράσει το 1.000.000 δολάρια.</a:t>
            </a:r>
          </a:p>
          <a:p>
            <a:pPr marL="342900" indent="-342900" eaLnBrk="1" fontAlgn="auto" hangingPunct="1">
              <a:spcBef>
                <a:spcPts val="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Ανοδική αγορά</a:t>
            </a:r>
            <a:r>
              <a:rPr lang="en-US" sz="28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κέρδος θέσης </a:t>
            </a:r>
            <a:r>
              <a:rPr lang="en-US" sz="2800" dirty="0">
                <a:solidFill>
                  <a:prstClr val="black"/>
                </a:solidFill>
                <a:latin typeface="+mn-lt"/>
                <a:cs typeface="Times New Roman" panose="02020603050405020304" pitchFamily="18" charset="0"/>
              </a:rPr>
              <a:t>long, </a:t>
            </a:r>
            <a:r>
              <a:rPr lang="el-GR" sz="2800" dirty="0">
                <a:solidFill>
                  <a:prstClr val="black"/>
                </a:solidFill>
                <a:latin typeface="+mn-lt"/>
                <a:cs typeface="Times New Roman" panose="02020603050405020304" pitchFamily="18" charset="0"/>
              </a:rPr>
              <a:t>ζημία θέσης </a:t>
            </a:r>
            <a:r>
              <a:rPr lang="en-US" sz="2800" dirty="0">
                <a:solidFill>
                  <a:prstClr val="black"/>
                </a:solidFill>
                <a:latin typeface="+mn-lt"/>
                <a:cs typeface="Times New Roman" panose="02020603050405020304" pitchFamily="18" charset="0"/>
              </a:rPr>
              <a:t>short</a:t>
            </a:r>
          </a:p>
          <a:p>
            <a:pPr marL="342900" indent="-342900" eaLnBrk="1" fontAlgn="auto" hangingPunct="1">
              <a:spcBef>
                <a:spcPts val="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Πτωτική αγορά</a:t>
            </a:r>
            <a:r>
              <a:rPr lang="en-US" sz="2800" dirty="0">
                <a:solidFill>
                  <a:prstClr val="black"/>
                </a:solidFill>
                <a:latin typeface="+mn-lt"/>
                <a:cs typeface="Times New Roman" panose="02020603050405020304" pitchFamily="18" charset="0"/>
              </a:rPr>
              <a:t>: </a:t>
            </a:r>
            <a:r>
              <a:rPr lang="el-GR" sz="2800" dirty="0">
                <a:solidFill>
                  <a:prstClr val="black"/>
                </a:solidFill>
                <a:latin typeface="+mn-lt"/>
                <a:cs typeface="Times New Roman" panose="02020603050405020304" pitchFamily="18" charset="0"/>
              </a:rPr>
              <a:t>κέρδος θέσης </a:t>
            </a:r>
            <a:r>
              <a:rPr lang="en-US" sz="2800" dirty="0">
                <a:solidFill>
                  <a:prstClr val="black"/>
                </a:solidFill>
                <a:latin typeface="+mn-lt"/>
                <a:cs typeface="Times New Roman" panose="02020603050405020304" pitchFamily="18" charset="0"/>
              </a:rPr>
              <a:t>short, </a:t>
            </a:r>
            <a:r>
              <a:rPr lang="el-GR" sz="2800" dirty="0">
                <a:solidFill>
                  <a:prstClr val="black"/>
                </a:solidFill>
                <a:latin typeface="+mn-lt"/>
                <a:cs typeface="Times New Roman" panose="02020603050405020304" pitchFamily="18" charset="0"/>
              </a:rPr>
              <a:t>ζημία θέσης </a:t>
            </a:r>
            <a:r>
              <a:rPr lang="en-US" sz="2800" dirty="0">
                <a:solidFill>
                  <a:prstClr val="black"/>
                </a:solidFill>
                <a:latin typeface="+mn-lt"/>
                <a:cs typeface="Times New Roman" panose="02020603050405020304" pitchFamily="18" charset="0"/>
              </a:rPr>
              <a:t>long</a:t>
            </a:r>
          </a:p>
          <a:p>
            <a:pPr marL="342900" indent="-342900" eaLnBrk="1" fontAlgn="auto" hangingPunct="1">
              <a:spcBef>
                <a:spcPts val="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Τράπεζες κερδίζουν διαφορά μεταξύ τρέχουσας και προθεσμιακής τιμής το εύρος δηλαδή τιμών μεταξύ αγοράς και πώλησης.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8964613" cy="1323975"/>
          </a:xfrm>
          <a:prstGeom prst="rect">
            <a:avLst/>
          </a:prstGeom>
          <a:noFill/>
          <a:ln w="9525">
            <a:noFill/>
            <a:miter lim="800000"/>
            <a:headEnd/>
            <a:tailEnd/>
          </a:ln>
          <a:effectLst/>
        </p:spPr>
        <p:txBody>
          <a:bodyPr>
            <a:spAutoFit/>
          </a:bodyPr>
          <a:lstStyle/>
          <a:p>
            <a:pPr marL="457200" indent="-457200" algn="ctr" eaLnBrk="1" hangingPunct="1">
              <a:defRPr/>
            </a:pPr>
            <a:r>
              <a:rPr lang="el-GR" sz="4000" dirty="0">
                <a:solidFill>
                  <a:srgbClr val="0070C0"/>
                </a:solidFill>
                <a:latin typeface="+mn-lt"/>
                <a:cs typeface="Times New Roman" pitchFamily="18" charset="0"/>
              </a:rPr>
              <a:t>Αποδόσεις Προθεσμιακών Συμβολαίων σε Θέσεις Αγοράς και Πώλησης</a:t>
            </a:r>
          </a:p>
        </p:txBody>
      </p:sp>
      <p:pic>
        <p:nvPicPr>
          <p:cNvPr id="11267" name="Εικόνα 3"/>
          <p:cNvPicPr>
            <a:picLocks noChangeAspect="1"/>
          </p:cNvPicPr>
          <p:nvPr/>
        </p:nvPicPr>
        <p:blipFill>
          <a:blip r:embed="rId2"/>
          <a:srcRect/>
          <a:stretch>
            <a:fillRect/>
          </a:stretch>
        </p:blipFill>
        <p:spPr bwMode="auto">
          <a:xfrm>
            <a:off x="269875" y="1352550"/>
            <a:ext cx="8424863" cy="510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2225" y="1347788"/>
            <a:ext cx="8758238" cy="4648200"/>
          </a:xfrm>
          <a:prstGeom prst="rect">
            <a:avLst/>
          </a:prstGeom>
          <a:noFill/>
          <a:ln>
            <a:noFill/>
          </a:ln>
          <a:effectLs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spcBef>
                <a:spcPts val="600"/>
              </a:spcBef>
              <a:spcAft>
                <a:spcPts val="600"/>
              </a:spcAft>
              <a:buFont typeface="Arial" panose="020B0604020202020204" pitchFamily="34" charset="0"/>
              <a:buChar char="•"/>
              <a:defRPr/>
            </a:pPr>
            <a:r>
              <a:rPr lang="el-GR" sz="2800" dirty="0">
                <a:latin typeface="+mn-lt"/>
                <a:cs typeface="Times New Roman" panose="02020603050405020304" pitchFamily="18" charset="0"/>
              </a:rPr>
              <a:t>Δεσμευτική συμφωνία δύο μελών, το ένα υπόσχεται να αγοράσει (θέση </a:t>
            </a:r>
            <a:r>
              <a:rPr lang="el-GR" sz="2800" dirty="0" err="1">
                <a:latin typeface="+mn-lt"/>
                <a:cs typeface="Times New Roman" panose="02020603050405020304" pitchFamily="18" charset="0"/>
              </a:rPr>
              <a:t>long</a:t>
            </a:r>
            <a:r>
              <a:rPr lang="el-GR" sz="2800" dirty="0">
                <a:latin typeface="+mn-lt"/>
                <a:cs typeface="Times New Roman" panose="02020603050405020304" pitchFamily="18" charset="0"/>
              </a:rPr>
              <a:t>) και το άλλο να πωλήσει (θέση </a:t>
            </a:r>
            <a:r>
              <a:rPr lang="el-GR" sz="2800" dirty="0" err="1">
                <a:latin typeface="+mn-lt"/>
                <a:cs typeface="Times New Roman" panose="02020603050405020304" pitchFamily="18" charset="0"/>
              </a:rPr>
              <a:t>short</a:t>
            </a:r>
            <a:r>
              <a:rPr lang="el-GR" sz="2800" dirty="0">
                <a:latin typeface="+mn-lt"/>
                <a:cs typeface="Times New Roman" panose="02020603050405020304" pitchFamily="18" charset="0"/>
              </a:rPr>
              <a:t>) συγκεκριμένη ποσότητα ενός προϊόντος σε καθορισμένη τιμή, σε συγκεκριμένη μελλοντική ημερομηνία, τυποποιημένα συμβόλαια</a:t>
            </a:r>
          </a:p>
          <a:p>
            <a:pPr eaLnBrk="1" hangingPunct="1">
              <a:spcBef>
                <a:spcPts val="600"/>
              </a:spcBef>
              <a:spcAft>
                <a:spcPts val="600"/>
              </a:spcAft>
              <a:buFont typeface="Arial" panose="020B0604020202020204" pitchFamily="34" charset="0"/>
              <a:buChar char="•"/>
              <a:defRPr/>
            </a:pPr>
            <a:r>
              <a:rPr lang="el-GR" sz="2800" dirty="0">
                <a:latin typeface="+mn-lt"/>
                <a:cs typeface="Times New Roman" panose="02020603050405020304" pitchFamily="18" charset="0"/>
              </a:rPr>
              <a:t>Οι δύο αντισυμβαλλόμενοι καταθέτουν εγγύησης (μέρος της αξίας της συναλλαγής) σε συγκεκριμένο λογαριασμό περιθωρίου (</a:t>
            </a:r>
            <a:r>
              <a:rPr lang="el-GR" sz="2800" dirty="0" err="1">
                <a:latin typeface="+mn-lt"/>
                <a:cs typeface="Times New Roman" panose="02020603050405020304" pitchFamily="18" charset="0"/>
              </a:rPr>
              <a:t>margin</a:t>
            </a:r>
            <a:r>
              <a:rPr lang="el-GR" sz="2800" dirty="0">
                <a:latin typeface="+mn-lt"/>
                <a:cs typeface="Times New Roman" panose="02020603050405020304" pitchFamily="18" charset="0"/>
              </a:rPr>
              <a:t> </a:t>
            </a:r>
            <a:r>
              <a:rPr lang="el-GR" sz="2800" dirty="0" err="1">
                <a:latin typeface="+mn-lt"/>
                <a:cs typeface="Times New Roman" panose="02020603050405020304" pitchFamily="18" charset="0"/>
              </a:rPr>
              <a:t>account</a:t>
            </a:r>
            <a:r>
              <a:rPr lang="el-GR" sz="2800" dirty="0">
                <a:latin typeface="+mn-lt"/>
                <a:cs typeface="Times New Roman" panose="02020603050405020304" pitchFamily="18" charset="0"/>
              </a:rPr>
              <a:t>) που τους ανοίγει η χρηματιστηριακή εταιρία τους. </a:t>
            </a:r>
          </a:p>
          <a:p>
            <a:pPr marL="0" indent="0" eaLnBrk="1" hangingPunct="1">
              <a:spcBef>
                <a:spcPts val="600"/>
              </a:spcBef>
              <a:spcAft>
                <a:spcPts val="600"/>
              </a:spcAft>
              <a:defRPr/>
            </a:pPr>
            <a:endParaRPr lang="el-GR" dirty="0">
              <a:latin typeface="+mn-lt"/>
              <a:cs typeface="Times New Roman" panose="02020603050405020304" pitchFamily="18" charset="0"/>
            </a:endParaRPr>
          </a:p>
        </p:txBody>
      </p:sp>
      <p:sp>
        <p:nvSpPr>
          <p:cNvPr id="4" name="Ορθογώνιο 3"/>
          <p:cNvSpPr/>
          <p:nvPr/>
        </p:nvSpPr>
        <p:spPr>
          <a:xfrm>
            <a:off x="231775" y="0"/>
            <a:ext cx="8912225" cy="1322388"/>
          </a:xfrm>
          <a:prstGeom prst="rect">
            <a:avLst/>
          </a:prstGeom>
        </p:spPr>
        <p:txBody>
          <a:bodyPr>
            <a:spAutoFit/>
          </a:bodyPr>
          <a:lstStyle/>
          <a:p>
            <a:pPr algn="ctr" eaLnBrk="1" hangingPunct="1">
              <a:defRPr/>
            </a:pPr>
            <a:r>
              <a:rPr lang="el-GR" sz="4000" dirty="0">
                <a:solidFill>
                  <a:srgbClr val="0070C0"/>
                </a:solidFill>
                <a:latin typeface="+mn-lt"/>
                <a:cs typeface="Times New Roman" panose="02020603050405020304" pitchFamily="18" charset="0"/>
              </a:rPr>
              <a:t>Συμβόλαια Μελλοντικής Εκπλήρωσης ΣΜΕ (</a:t>
            </a:r>
            <a:r>
              <a:rPr lang="el-GR" sz="4000" dirty="0" err="1">
                <a:solidFill>
                  <a:srgbClr val="0070C0"/>
                </a:solidFill>
                <a:latin typeface="+mn-lt"/>
                <a:cs typeface="Times New Roman" panose="02020603050405020304" pitchFamily="18" charset="0"/>
              </a:rPr>
              <a:t>Futures</a:t>
            </a:r>
            <a:r>
              <a:rPr lang="el-GR" sz="4000" dirty="0">
                <a:solidFill>
                  <a:srgbClr val="0070C0"/>
                </a:solidFill>
                <a:latin typeface="+mn-lt"/>
                <a:cs typeface="Times New Roman" panose="02020603050405020304"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5500</TotalTime>
  <Words>2115</Words>
  <Application>Microsoft Office PowerPoint</Application>
  <PresentationFormat>Προβολή στην οθόνη (4:3)</PresentationFormat>
  <Paragraphs>188</Paragraphs>
  <Slides>46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46</vt:i4>
      </vt:variant>
    </vt:vector>
  </HeadingPairs>
  <TitlesOfParts>
    <vt:vector size="52" baseType="lpstr">
      <vt:lpstr>Times New Roman</vt:lpstr>
      <vt:lpstr>Arial</vt:lpstr>
      <vt:lpstr>Calibri</vt:lpstr>
      <vt:lpstr>Wingdings</vt:lpstr>
      <vt:lpstr>Θέμα του Office</vt:lpstr>
      <vt:lpstr>1_Θέμα του Office</vt:lpstr>
      <vt:lpstr>Διαφάνεια 1</vt:lpstr>
      <vt:lpstr>Σκοποί  ενότητας</vt:lpstr>
      <vt:lpstr>Περιεχόμενα Ενότητας</vt:lpstr>
      <vt:lpstr>Διαφάνεια 4</vt:lpstr>
      <vt:lpstr>Διαφάνεια 5</vt:lpstr>
      <vt:lpstr>Διαφάνεια 6</vt:lpstr>
      <vt:lpstr>Διαφάνεια 7</vt:lpstr>
      <vt:lpstr>Διαφάνεια 8</vt:lpstr>
      <vt:lpstr>Διαφάνεια 9</vt:lpstr>
      <vt:lpstr>Συμβόλαια Μελλοντικής Εκπλήρωσης ΣΜΕ (Futures) - 2</vt:lpstr>
      <vt:lpstr>Διαφάνεια 11</vt:lpstr>
      <vt:lpstr>Διαφάνεια 12</vt:lpstr>
      <vt:lpstr>Διαφάνεια 13</vt:lpstr>
      <vt:lpstr>Διαφάνεια 14</vt:lpstr>
      <vt:lpstr>Διαφάνεια 15</vt:lpstr>
      <vt:lpstr>Αποδόσεις Δικαιώματος Αγοράς</vt:lpstr>
      <vt:lpstr>Αποδόσεις Δικαιώματος Πώλησης</vt:lpstr>
      <vt:lpstr>Δείκτης Τεκμαρτής Μεταβλητότητας  (Implied Volatility Index, VIX)</vt:lpstr>
      <vt:lpstr>Δείκτης Τεκμαρτής Μεταβλητότητας  (Implied Volatility Index, VIX) - 2</vt:lpstr>
      <vt:lpstr>Ανταλλαγές (Swaps)</vt:lpstr>
      <vt:lpstr>Ανταλλαγές (Swaps) - 2</vt:lpstr>
      <vt:lpstr>Βασική Ορολογία Swap</vt:lpstr>
      <vt:lpstr>Παράδειγμα ανταλλαγής σταθερού με κυμαινόμενο επιτόκιο (Plain Vanilla Swap)</vt:lpstr>
      <vt:lpstr>Κάλυψη Επιτοκιακού κινδύνου με Προθεσμιακές Πράξεις</vt:lpstr>
      <vt:lpstr>Παράδειγμα Κάλυψης Επιτοκιακού κινδύνου με Προθεσμιακές Πράξεις - 2</vt:lpstr>
      <vt:lpstr>Παράδειγμα κάλυψης επιτοκιακού κινδύνου με αγορά ΣΜΕ (a long hedge)</vt:lpstr>
      <vt:lpstr>Διαχείριση Συναλλαγματικού Κινδύνου</vt:lpstr>
      <vt:lpstr>Μεταβολές Ισολογισμού από αλλαγές Ισοτιμίας</vt:lpstr>
      <vt:lpstr>Καθαρή Απόδοση Ενεργητικού μετά από Προθεσμιακή Κάλυψη (Futures CIP)</vt:lpstr>
      <vt:lpstr>Μέθοδος Αντιστάθμισης: Με ανταλλαγή νομισμάτων (Currency Swap)</vt:lpstr>
      <vt:lpstr>Μέθοδος Αντιστάθμισης: Με ανταλλαγή νομισμάτων (Currency Swap) - 2</vt:lpstr>
      <vt:lpstr>Κάλυψη Συναλλαγματικού Κινδύνου με Swap Νομισμάτων</vt:lpstr>
      <vt:lpstr>Κάλυψη με ΣΜΕ πάνω σε Μετοχικούς Δείκτες</vt:lpstr>
      <vt:lpstr>Κάλυψη με Δικαιώματα Προαίρεσης πάνω σε Μετοχικούς Τίτλους</vt:lpstr>
      <vt:lpstr>Μέθοδοι Αντιστάθμισης (Hedging) Πιστωτικού Κινδύνου</vt:lpstr>
      <vt:lpstr>Μέθοδοι Αντιστάθμισης (Hedging) Πιστωτικού Κινδύνου - 2</vt:lpstr>
      <vt:lpstr>Μέθοδοι Αντιστάθμισης (Hedging) Πιστωτικού Κινδύνου - 3</vt:lpstr>
      <vt:lpstr>Ανταλλαγές Πιστωτικού Κινδύνου ή Ολικής Απόδοσης (Total Return Swap)</vt:lpstr>
      <vt:lpstr>Ανταλλαγές Πιστωτικού Κινδύνου ή Ολικής Απόδοσης (Total Return Swap) - 2</vt:lpstr>
      <vt:lpstr>Δικαιώματα Πιστωτικής Αθέτησης (credit default options) ή Ανταλλαγές Αθέτησης (credit default swaps)</vt:lpstr>
      <vt:lpstr>Τίτλοι Πιστωτικής Σύνδεσης  (Credit Linked Notes, CLN)</vt:lpstr>
      <vt:lpstr>Διαφάνεια 42</vt:lpstr>
      <vt:lpstr>Διαφάνεια 43</vt:lpstr>
      <vt:lpstr>Διαφάνεια 44</vt:lpstr>
      <vt:lpstr>Διαφάνεια 45</vt:lpstr>
      <vt:lpstr>Διαφάνεια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dc:creator>
  <cp:lastModifiedBy>Τάσος Ευγενίδης</cp:lastModifiedBy>
  <cp:revision>212</cp:revision>
  <dcterms:created xsi:type="dcterms:W3CDTF">2002-06-14T19:44:00Z</dcterms:created>
  <dcterms:modified xsi:type="dcterms:W3CDTF">2015-05-30T11:22:11Z</dcterms:modified>
</cp:coreProperties>
</file>