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notesMasterIdLst>
    <p:notesMasterId r:id="rId78"/>
  </p:notesMasterIdLst>
  <p:handoutMasterIdLst>
    <p:handoutMasterId r:id="rId79"/>
  </p:handoutMasterIdLst>
  <p:sldIdLst>
    <p:sldId id="363" r:id="rId2"/>
    <p:sldId id="424" r:id="rId3"/>
    <p:sldId id="378" r:id="rId4"/>
    <p:sldId id="364" r:id="rId5"/>
    <p:sldId id="366" r:id="rId6"/>
    <p:sldId id="368" r:id="rId7"/>
    <p:sldId id="370" r:id="rId8"/>
    <p:sldId id="382" r:id="rId9"/>
    <p:sldId id="383" r:id="rId10"/>
    <p:sldId id="390" r:id="rId11"/>
    <p:sldId id="391" r:id="rId12"/>
    <p:sldId id="393" r:id="rId13"/>
    <p:sldId id="385" r:id="rId14"/>
    <p:sldId id="395" r:id="rId15"/>
    <p:sldId id="396" r:id="rId16"/>
    <p:sldId id="400" r:id="rId17"/>
    <p:sldId id="403" r:id="rId18"/>
    <p:sldId id="412" r:id="rId19"/>
    <p:sldId id="421" r:id="rId20"/>
    <p:sldId id="423" r:id="rId21"/>
    <p:sldId id="426" r:id="rId22"/>
    <p:sldId id="427" r:id="rId23"/>
    <p:sldId id="428" r:id="rId24"/>
    <p:sldId id="429" r:id="rId25"/>
    <p:sldId id="430" r:id="rId26"/>
    <p:sldId id="432" r:id="rId27"/>
    <p:sldId id="433" r:id="rId28"/>
    <p:sldId id="434" r:id="rId29"/>
    <p:sldId id="451" r:id="rId30"/>
    <p:sldId id="453" r:id="rId31"/>
    <p:sldId id="436" r:id="rId32"/>
    <p:sldId id="438" r:id="rId33"/>
    <p:sldId id="483" r:id="rId34"/>
    <p:sldId id="484" r:id="rId35"/>
    <p:sldId id="439" r:id="rId36"/>
    <p:sldId id="440" r:id="rId37"/>
    <p:sldId id="441" r:id="rId38"/>
    <p:sldId id="442" r:id="rId39"/>
    <p:sldId id="443" r:id="rId40"/>
    <p:sldId id="444" r:id="rId41"/>
    <p:sldId id="445" r:id="rId42"/>
    <p:sldId id="447" r:id="rId43"/>
    <p:sldId id="448" r:id="rId44"/>
    <p:sldId id="449" r:id="rId45"/>
    <p:sldId id="450" r:id="rId46"/>
    <p:sldId id="454" r:id="rId47"/>
    <p:sldId id="455" r:id="rId48"/>
    <p:sldId id="456" r:id="rId49"/>
    <p:sldId id="457" r:id="rId50"/>
    <p:sldId id="458" r:id="rId51"/>
    <p:sldId id="459" r:id="rId52"/>
    <p:sldId id="460" r:id="rId53"/>
    <p:sldId id="461" r:id="rId54"/>
    <p:sldId id="462" r:id="rId55"/>
    <p:sldId id="463" r:id="rId56"/>
    <p:sldId id="464" r:id="rId57"/>
    <p:sldId id="465" r:id="rId58"/>
    <p:sldId id="466" r:id="rId59"/>
    <p:sldId id="467" r:id="rId60"/>
    <p:sldId id="468" r:id="rId61"/>
    <p:sldId id="469" r:id="rId62"/>
    <p:sldId id="470" r:id="rId63"/>
    <p:sldId id="471" r:id="rId64"/>
    <p:sldId id="472" r:id="rId65"/>
    <p:sldId id="473" r:id="rId66"/>
    <p:sldId id="474" r:id="rId67"/>
    <p:sldId id="475" r:id="rId68"/>
    <p:sldId id="476" r:id="rId69"/>
    <p:sldId id="477" r:id="rId70"/>
    <p:sldId id="478" r:id="rId71"/>
    <p:sldId id="479" r:id="rId72"/>
    <p:sldId id="375" r:id="rId73"/>
    <p:sldId id="376" r:id="rId74"/>
    <p:sldId id="377" r:id="rId75"/>
    <p:sldId id="379" r:id="rId76"/>
    <p:sldId id="380" r:id="rId77"/>
  </p:sldIdLst>
  <p:sldSz cx="9144000" cy="6858000" type="screen4x3"/>
  <p:notesSz cx="6743700" cy="9906000"/>
  <p:defaultTextStyle>
    <a:defPPr>
      <a:defRPr lang="nl-NL"/>
    </a:defPPr>
    <a:lvl1pPr algn="l" rtl="0" eaLnBrk="0" fontAlgn="base" hangingPunct="0">
      <a:spcBef>
        <a:spcPct val="0"/>
      </a:spcBef>
      <a:spcAft>
        <a:spcPct val="0"/>
      </a:spcAft>
      <a:defRPr sz="2400" kern="1200">
        <a:solidFill>
          <a:srgbClr val="FF9900"/>
        </a:solidFill>
        <a:latin typeface="Times New Roman" pitchFamily="18" charset="0"/>
        <a:ea typeface="+mn-ea"/>
        <a:cs typeface="+mn-cs"/>
      </a:defRPr>
    </a:lvl1pPr>
    <a:lvl2pPr marL="457200" algn="l" rtl="0" eaLnBrk="0" fontAlgn="base" hangingPunct="0">
      <a:spcBef>
        <a:spcPct val="0"/>
      </a:spcBef>
      <a:spcAft>
        <a:spcPct val="0"/>
      </a:spcAft>
      <a:defRPr sz="2400" kern="1200">
        <a:solidFill>
          <a:srgbClr val="FF9900"/>
        </a:solidFill>
        <a:latin typeface="Times New Roman" pitchFamily="18" charset="0"/>
        <a:ea typeface="+mn-ea"/>
        <a:cs typeface="+mn-cs"/>
      </a:defRPr>
    </a:lvl2pPr>
    <a:lvl3pPr marL="914400" algn="l" rtl="0" eaLnBrk="0" fontAlgn="base" hangingPunct="0">
      <a:spcBef>
        <a:spcPct val="0"/>
      </a:spcBef>
      <a:spcAft>
        <a:spcPct val="0"/>
      </a:spcAft>
      <a:defRPr sz="2400" kern="1200">
        <a:solidFill>
          <a:srgbClr val="FF9900"/>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rgbClr val="FF9900"/>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rgbClr val="FF9900"/>
        </a:solidFill>
        <a:latin typeface="Times New Roman" pitchFamily="18" charset="0"/>
        <a:ea typeface="+mn-ea"/>
        <a:cs typeface="+mn-cs"/>
      </a:defRPr>
    </a:lvl5pPr>
    <a:lvl6pPr marL="2286000" algn="l" defTabSz="914400" rtl="0" eaLnBrk="1" latinLnBrk="0" hangingPunct="1">
      <a:defRPr sz="2400" kern="1200">
        <a:solidFill>
          <a:srgbClr val="FF9900"/>
        </a:solidFill>
        <a:latin typeface="Times New Roman" pitchFamily="18" charset="0"/>
        <a:ea typeface="+mn-ea"/>
        <a:cs typeface="+mn-cs"/>
      </a:defRPr>
    </a:lvl6pPr>
    <a:lvl7pPr marL="2743200" algn="l" defTabSz="914400" rtl="0" eaLnBrk="1" latinLnBrk="0" hangingPunct="1">
      <a:defRPr sz="2400" kern="1200">
        <a:solidFill>
          <a:srgbClr val="FF9900"/>
        </a:solidFill>
        <a:latin typeface="Times New Roman" pitchFamily="18" charset="0"/>
        <a:ea typeface="+mn-ea"/>
        <a:cs typeface="+mn-cs"/>
      </a:defRPr>
    </a:lvl7pPr>
    <a:lvl8pPr marL="3200400" algn="l" defTabSz="914400" rtl="0" eaLnBrk="1" latinLnBrk="0" hangingPunct="1">
      <a:defRPr sz="2400" kern="1200">
        <a:solidFill>
          <a:srgbClr val="FF9900"/>
        </a:solidFill>
        <a:latin typeface="Times New Roman" pitchFamily="18" charset="0"/>
        <a:ea typeface="+mn-ea"/>
        <a:cs typeface="+mn-cs"/>
      </a:defRPr>
    </a:lvl8pPr>
    <a:lvl9pPr marL="3657600" algn="l" defTabSz="914400" rtl="0" eaLnBrk="1" latinLnBrk="0" hangingPunct="1">
      <a:defRPr sz="2400" kern="1200">
        <a:solidFill>
          <a:srgbClr val="FF99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8D8D"/>
    <a:srgbClr val="FFD5D5"/>
    <a:srgbClr val="FFA7A7"/>
    <a:srgbClr val="FF3939"/>
    <a:srgbClr val="FFFF00"/>
    <a:srgbClr val="FAB60C"/>
    <a:srgbClr val="FF990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8750" autoAdjust="0"/>
    <p:restoredTop sz="94444" autoAdjust="0"/>
  </p:normalViewPr>
  <p:slideViewPr>
    <p:cSldViewPr>
      <p:cViewPr varScale="1">
        <p:scale>
          <a:sx n="69" d="100"/>
          <a:sy n="69" d="100"/>
        </p:scale>
        <p:origin x="-11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350" y="414"/>
      </p:cViewPr>
      <p:guideLst>
        <p:guide orient="horz" pos="3120"/>
        <p:guide pos="212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1026"/>
          <p:cNvSpPr>
            <a:spLocks noGrp="1" noChangeArrowheads="1"/>
          </p:cNvSpPr>
          <p:nvPr>
            <p:ph type="hdr" sz="quarter"/>
          </p:nvPr>
        </p:nvSpPr>
        <p:spPr bwMode="auto">
          <a:xfrm>
            <a:off x="0" y="0"/>
            <a:ext cx="2922588" cy="495300"/>
          </a:xfrm>
          <a:prstGeom prst="rect">
            <a:avLst/>
          </a:prstGeom>
          <a:noFill/>
          <a:ln>
            <a:noFill/>
          </a:ln>
          <a:effectLst/>
          <a:extLst/>
        </p:spPr>
        <p:txBody>
          <a:bodyPr vert="horz" wrap="square" lIns="91029" tIns="45514" rIns="91029" bIns="45514" numCol="1" anchor="t" anchorCtr="0" compatLnSpc="1">
            <a:prstTxWarp prst="textNoShape">
              <a:avLst/>
            </a:prstTxWarp>
          </a:bodyPr>
          <a:lstStyle>
            <a:lvl1pPr defTabSz="909638" eaLnBrk="1" hangingPunct="1">
              <a:defRPr sz="1200">
                <a:solidFill>
                  <a:schemeClr val="tx1"/>
                </a:solidFill>
              </a:defRPr>
            </a:lvl1pPr>
          </a:lstStyle>
          <a:p>
            <a:pPr>
              <a:defRPr/>
            </a:pPr>
            <a:endParaRPr lang="nl-NL" altLang="el-GR"/>
          </a:p>
        </p:txBody>
      </p:sp>
      <p:sp>
        <p:nvSpPr>
          <p:cNvPr id="118787" name="Rectangle 1027"/>
          <p:cNvSpPr>
            <a:spLocks noGrp="1" noChangeArrowheads="1"/>
          </p:cNvSpPr>
          <p:nvPr>
            <p:ph type="dt" sz="quarter" idx="1"/>
          </p:nvPr>
        </p:nvSpPr>
        <p:spPr bwMode="auto">
          <a:xfrm>
            <a:off x="3821113" y="0"/>
            <a:ext cx="2922587" cy="495300"/>
          </a:xfrm>
          <a:prstGeom prst="rect">
            <a:avLst/>
          </a:prstGeom>
          <a:noFill/>
          <a:ln>
            <a:noFill/>
          </a:ln>
          <a:effectLst/>
          <a:extLst/>
        </p:spPr>
        <p:txBody>
          <a:bodyPr vert="horz" wrap="square" lIns="91029" tIns="45514" rIns="91029" bIns="45514" numCol="1" anchor="t" anchorCtr="0" compatLnSpc="1">
            <a:prstTxWarp prst="textNoShape">
              <a:avLst/>
            </a:prstTxWarp>
          </a:bodyPr>
          <a:lstStyle>
            <a:lvl1pPr algn="r" defTabSz="909638" eaLnBrk="1" hangingPunct="1">
              <a:defRPr sz="1200">
                <a:solidFill>
                  <a:schemeClr val="tx1"/>
                </a:solidFill>
              </a:defRPr>
            </a:lvl1pPr>
          </a:lstStyle>
          <a:p>
            <a:pPr>
              <a:defRPr/>
            </a:pPr>
            <a:endParaRPr lang="nl-NL" altLang="el-GR"/>
          </a:p>
        </p:txBody>
      </p:sp>
      <p:sp>
        <p:nvSpPr>
          <p:cNvPr id="118788" name="Rectangle 1028"/>
          <p:cNvSpPr>
            <a:spLocks noGrp="1" noChangeArrowheads="1"/>
          </p:cNvSpPr>
          <p:nvPr>
            <p:ph type="ftr" sz="quarter" idx="2"/>
          </p:nvPr>
        </p:nvSpPr>
        <p:spPr bwMode="auto">
          <a:xfrm>
            <a:off x="0" y="9410700"/>
            <a:ext cx="2922588" cy="495300"/>
          </a:xfrm>
          <a:prstGeom prst="rect">
            <a:avLst/>
          </a:prstGeom>
          <a:noFill/>
          <a:ln>
            <a:noFill/>
          </a:ln>
          <a:effectLst/>
          <a:extLst/>
        </p:spPr>
        <p:txBody>
          <a:bodyPr vert="horz" wrap="square" lIns="91029" tIns="45514" rIns="91029" bIns="45514" numCol="1" anchor="b" anchorCtr="0" compatLnSpc="1">
            <a:prstTxWarp prst="textNoShape">
              <a:avLst/>
            </a:prstTxWarp>
          </a:bodyPr>
          <a:lstStyle>
            <a:lvl1pPr defTabSz="909638" eaLnBrk="1" hangingPunct="1">
              <a:defRPr sz="1200">
                <a:solidFill>
                  <a:schemeClr val="tx1"/>
                </a:solidFill>
              </a:defRPr>
            </a:lvl1pPr>
          </a:lstStyle>
          <a:p>
            <a:pPr>
              <a:defRPr/>
            </a:pPr>
            <a:endParaRPr lang="nl-NL" altLang="el-GR"/>
          </a:p>
        </p:txBody>
      </p:sp>
      <p:sp>
        <p:nvSpPr>
          <p:cNvPr id="118789" name="Rectangle 1029"/>
          <p:cNvSpPr>
            <a:spLocks noGrp="1" noChangeArrowheads="1"/>
          </p:cNvSpPr>
          <p:nvPr>
            <p:ph type="sldNum" sz="quarter" idx="3"/>
          </p:nvPr>
        </p:nvSpPr>
        <p:spPr bwMode="auto">
          <a:xfrm>
            <a:off x="3821113" y="9410700"/>
            <a:ext cx="2922587" cy="495300"/>
          </a:xfrm>
          <a:prstGeom prst="rect">
            <a:avLst/>
          </a:prstGeom>
          <a:noFill/>
          <a:ln>
            <a:noFill/>
          </a:ln>
          <a:effectLst/>
          <a:extLst/>
        </p:spPr>
        <p:txBody>
          <a:bodyPr vert="horz" wrap="square" lIns="91029" tIns="45514" rIns="91029" bIns="45514" numCol="1" anchor="b" anchorCtr="0" compatLnSpc="1">
            <a:prstTxWarp prst="textNoShape">
              <a:avLst/>
            </a:prstTxWarp>
          </a:bodyPr>
          <a:lstStyle>
            <a:lvl1pPr algn="r" defTabSz="909638" eaLnBrk="1" hangingPunct="1">
              <a:defRPr sz="1200">
                <a:solidFill>
                  <a:schemeClr val="tx1"/>
                </a:solidFill>
              </a:defRPr>
            </a:lvl1pPr>
          </a:lstStyle>
          <a:p>
            <a:fld id="{3B1DD124-BCC4-479B-97B8-89CA30810AD3}" type="slidenum">
              <a:rPr lang="nl-NL" altLang="el-GR"/>
              <a:pPr/>
              <a:t>‹#›</a:t>
            </a:fld>
            <a:endParaRPr lang="nl-NL" alt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22588" cy="495300"/>
          </a:xfrm>
          <a:prstGeom prst="rect">
            <a:avLst/>
          </a:prstGeom>
          <a:noFill/>
          <a:ln>
            <a:noFill/>
          </a:ln>
          <a:effectLst/>
          <a:extLst/>
        </p:spPr>
        <p:txBody>
          <a:bodyPr vert="horz" wrap="square" lIns="91029" tIns="45514" rIns="91029" bIns="45514" numCol="1" anchor="t" anchorCtr="0" compatLnSpc="1">
            <a:prstTxWarp prst="textNoShape">
              <a:avLst/>
            </a:prstTxWarp>
          </a:bodyPr>
          <a:lstStyle>
            <a:lvl1pPr defTabSz="909638" eaLnBrk="1" hangingPunct="1">
              <a:defRPr sz="1200">
                <a:solidFill>
                  <a:schemeClr val="tx1"/>
                </a:solidFill>
              </a:defRPr>
            </a:lvl1pPr>
          </a:lstStyle>
          <a:p>
            <a:pPr>
              <a:defRPr/>
            </a:pPr>
            <a:endParaRPr lang="nl-NL" altLang="el-GR"/>
          </a:p>
        </p:txBody>
      </p:sp>
      <p:sp>
        <p:nvSpPr>
          <p:cNvPr id="8195" name="Rectangle 3"/>
          <p:cNvSpPr>
            <a:spLocks noGrp="1" noChangeArrowheads="1"/>
          </p:cNvSpPr>
          <p:nvPr>
            <p:ph type="dt" idx="1"/>
          </p:nvPr>
        </p:nvSpPr>
        <p:spPr bwMode="auto">
          <a:xfrm>
            <a:off x="3821113" y="0"/>
            <a:ext cx="2922587" cy="495300"/>
          </a:xfrm>
          <a:prstGeom prst="rect">
            <a:avLst/>
          </a:prstGeom>
          <a:noFill/>
          <a:ln>
            <a:noFill/>
          </a:ln>
          <a:effectLst/>
          <a:extLst/>
        </p:spPr>
        <p:txBody>
          <a:bodyPr vert="horz" wrap="square" lIns="91029" tIns="45514" rIns="91029" bIns="45514" numCol="1" anchor="t" anchorCtr="0" compatLnSpc="1">
            <a:prstTxWarp prst="textNoShape">
              <a:avLst/>
            </a:prstTxWarp>
          </a:bodyPr>
          <a:lstStyle>
            <a:lvl1pPr algn="r" defTabSz="909638" eaLnBrk="1" hangingPunct="1">
              <a:defRPr sz="1200">
                <a:solidFill>
                  <a:schemeClr val="tx1"/>
                </a:solidFill>
              </a:defRPr>
            </a:lvl1pPr>
          </a:lstStyle>
          <a:p>
            <a:pPr>
              <a:defRPr/>
            </a:pPr>
            <a:endParaRPr lang="nl-NL" altLang="el-GR"/>
          </a:p>
        </p:txBody>
      </p:sp>
      <p:sp>
        <p:nvSpPr>
          <p:cNvPr id="2052" name="Rectangle 4"/>
          <p:cNvSpPr>
            <a:spLocks noChangeArrowheads="1" noTextEdit="1"/>
          </p:cNvSpPr>
          <p:nvPr>
            <p:ph type="sldImg" idx="2"/>
          </p:nvPr>
        </p:nvSpPr>
        <p:spPr bwMode="auto">
          <a:xfrm>
            <a:off x="895350" y="742950"/>
            <a:ext cx="4953000" cy="37147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898525" y="4705350"/>
            <a:ext cx="4946650" cy="4457700"/>
          </a:xfrm>
          <a:prstGeom prst="rect">
            <a:avLst/>
          </a:prstGeom>
          <a:noFill/>
          <a:ln>
            <a:noFill/>
          </a:ln>
          <a:effectLst/>
          <a:extLst/>
        </p:spPr>
        <p:txBody>
          <a:bodyPr vert="horz" wrap="square" lIns="91029" tIns="45514" rIns="91029" bIns="45514" numCol="1" anchor="t" anchorCtr="0" compatLnSpc="1">
            <a:prstTxWarp prst="textNoShape">
              <a:avLst/>
            </a:prstTxWarp>
          </a:bodyPr>
          <a:lstStyle/>
          <a:p>
            <a:pPr lvl="0"/>
            <a:r>
              <a:rPr lang="nl-NL" altLang="el-GR" noProof="0" smtClean="0"/>
              <a:t>Klik om de opmaakprofielen van de modeltekst te bewerken</a:t>
            </a:r>
          </a:p>
          <a:p>
            <a:pPr lvl="1"/>
            <a:r>
              <a:rPr lang="nl-NL" altLang="el-GR" noProof="0" smtClean="0"/>
              <a:t>Tweede niveau</a:t>
            </a:r>
          </a:p>
          <a:p>
            <a:pPr lvl="2"/>
            <a:r>
              <a:rPr lang="nl-NL" altLang="el-GR" noProof="0" smtClean="0"/>
              <a:t>Derde niveau</a:t>
            </a:r>
          </a:p>
          <a:p>
            <a:pPr lvl="3"/>
            <a:r>
              <a:rPr lang="nl-NL" altLang="el-GR" noProof="0" smtClean="0"/>
              <a:t>Vierde niveau</a:t>
            </a:r>
          </a:p>
          <a:p>
            <a:pPr lvl="4"/>
            <a:r>
              <a:rPr lang="nl-NL" altLang="el-GR" noProof="0" smtClean="0"/>
              <a:t>Vijfde niveau</a:t>
            </a:r>
          </a:p>
        </p:txBody>
      </p:sp>
      <p:sp>
        <p:nvSpPr>
          <p:cNvPr id="8198" name="Rectangle 6"/>
          <p:cNvSpPr>
            <a:spLocks noGrp="1" noChangeArrowheads="1"/>
          </p:cNvSpPr>
          <p:nvPr>
            <p:ph type="ftr" sz="quarter" idx="4"/>
          </p:nvPr>
        </p:nvSpPr>
        <p:spPr bwMode="auto">
          <a:xfrm>
            <a:off x="0" y="9410700"/>
            <a:ext cx="2922588" cy="495300"/>
          </a:xfrm>
          <a:prstGeom prst="rect">
            <a:avLst/>
          </a:prstGeom>
          <a:noFill/>
          <a:ln>
            <a:noFill/>
          </a:ln>
          <a:effectLst/>
          <a:extLst/>
        </p:spPr>
        <p:txBody>
          <a:bodyPr vert="horz" wrap="square" lIns="91029" tIns="45514" rIns="91029" bIns="45514" numCol="1" anchor="b" anchorCtr="0" compatLnSpc="1">
            <a:prstTxWarp prst="textNoShape">
              <a:avLst/>
            </a:prstTxWarp>
          </a:bodyPr>
          <a:lstStyle>
            <a:lvl1pPr defTabSz="909638" eaLnBrk="1" hangingPunct="1">
              <a:defRPr sz="1200">
                <a:solidFill>
                  <a:schemeClr val="tx1"/>
                </a:solidFill>
              </a:defRPr>
            </a:lvl1pPr>
          </a:lstStyle>
          <a:p>
            <a:pPr>
              <a:defRPr/>
            </a:pPr>
            <a:endParaRPr lang="nl-NL" altLang="el-GR"/>
          </a:p>
        </p:txBody>
      </p:sp>
      <p:sp>
        <p:nvSpPr>
          <p:cNvPr id="8199" name="Rectangle 7"/>
          <p:cNvSpPr>
            <a:spLocks noGrp="1" noChangeArrowheads="1"/>
          </p:cNvSpPr>
          <p:nvPr>
            <p:ph type="sldNum" sz="quarter" idx="5"/>
          </p:nvPr>
        </p:nvSpPr>
        <p:spPr bwMode="auto">
          <a:xfrm>
            <a:off x="3821113" y="9410700"/>
            <a:ext cx="2922587" cy="495300"/>
          </a:xfrm>
          <a:prstGeom prst="rect">
            <a:avLst/>
          </a:prstGeom>
          <a:noFill/>
          <a:ln>
            <a:noFill/>
          </a:ln>
          <a:effectLst/>
          <a:extLst/>
        </p:spPr>
        <p:txBody>
          <a:bodyPr vert="horz" wrap="square" lIns="91029" tIns="45514" rIns="91029" bIns="45514" numCol="1" anchor="b" anchorCtr="0" compatLnSpc="1">
            <a:prstTxWarp prst="textNoShape">
              <a:avLst/>
            </a:prstTxWarp>
          </a:bodyPr>
          <a:lstStyle>
            <a:lvl1pPr algn="r" defTabSz="909638" eaLnBrk="1" hangingPunct="1">
              <a:defRPr sz="1200">
                <a:solidFill>
                  <a:schemeClr val="tx1"/>
                </a:solidFill>
              </a:defRPr>
            </a:lvl1pPr>
          </a:lstStyle>
          <a:p>
            <a:fld id="{EA1139AD-AABD-472F-B0D1-DBCB5EF7F245}" type="slidenum">
              <a:rPr lang="nl-NL" altLang="el-GR"/>
              <a:pPr/>
              <a:t>‹#›</a:t>
            </a:fld>
            <a:endParaRPr lang="nl-NL"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Θέση εικόνας διαφάνειας 1"/>
          <p:cNvSpPr>
            <a:spLocks noGrp="1" noRot="1" noChangeAspect="1" noTextEdit="1"/>
          </p:cNvSpPr>
          <p:nvPr>
            <p:ph type="sldImg"/>
          </p:nvPr>
        </p:nvSpPr>
        <p:spPr>
          <a:ln/>
        </p:spPr>
      </p:sp>
      <p:sp>
        <p:nvSpPr>
          <p:cNvPr id="6147" name="Θέση σημειώσεων 2"/>
          <p:cNvSpPr>
            <a:spLocks noGrp="1"/>
          </p:cNvSpPr>
          <p:nvPr>
            <p:ph type="body" idx="1"/>
          </p:nvPr>
        </p:nvSpPr>
        <p:spPr>
          <a:noFill/>
        </p:spPr>
        <p:txBody>
          <a:bodyPr/>
          <a:lstStyle/>
          <a:p>
            <a:endParaRPr lang="el-GR" altLang="el-GR" smtClean="0"/>
          </a:p>
        </p:txBody>
      </p:sp>
      <p:sp>
        <p:nvSpPr>
          <p:cNvPr id="6148" name="Θέση αριθμού διαφάνειας 3"/>
          <p:cNvSpPr>
            <a:spLocks noGrp="1"/>
          </p:cNvSpPr>
          <p:nvPr>
            <p:ph type="sldNum" sz="quarter" idx="5"/>
          </p:nvPr>
        </p:nvSpPr>
        <p:spPr>
          <a:noFill/>
          <a:ln>
            <a:miter lim="800000"/>
            <a:headEnd/>
            <a:tailEnd/>
          </a:ln>
        </p:spPr>
        <p:txBody>
          <a:bodyPr/>
          <a:lstStyle/>
          <a:p>
            <a:fld id="{B514EF9A-7C0B-40C3-A0CF-48D1E7BA64AD}" type="slidenum">
              <a:rPr lang="nl-NL" altLang="el-GR"/>
              <a:pPr/>
              <a:t>2</a:t>
            </a:fld>
            <a:endParaRPr lang="nl-NL"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Θέση εικόνας διαφάνειας 1"/>
          <p:cNvSpPr>
            <a:spLocks noGrp="1" noRot="1" noChangeAspect="1" noTextEdit="1"/>
          </p:cNvSpPr>
          <p:nvPr>
            <p:ph type="sldImg"/>
          </p:nvPr>
        </p:nvSpPr>
        <p:spPr>
          <a:ln/>
        </p:spPr>
      </p:sp>
      <p:sp>
        <p:nvSpPr>
          <p:cNvPr id="8195" name="Θέση σημειώσεων 2"/>
          <p:cNvSpPr>
            <a:spLocks noGrp="1"/>
          </p:cNvSpPr>
          <p:nvPr>
            <p:ph type="body" idx="1"/>
          </p:nvPr>
        </p:nvSpPr>
        <p:spPr>
          <a:noFill/>
        </p:spPr>
        <p:txBody>
          <a:bodyPr/>
          <a:lstStyle/>
          <a:p>
            <a:endParaRPr lang="el-GR" altLang="el-GR" smtClean="0"/>
          </a:p>
        </p:txBody>
      </p:sp>
      <p:sp>
        <p:nvSpPr>
          <p:cNvPr id="8196" name="Θέση αριθμού διαφάνειας 3"/>
          <p:cNvSpPr>
            <a:spLocks noGrp="1"/>
          </p:cNvSpPr>
          <p:nvPr>
            <p:ph type="sldNum" sz="quarter" idx="5"/>
          </p:nvPr>
        </p:nvSpPr>
        <p:spPr>
          <a:noFill/>
          <a:ln>
            <a:miter lim="800000"/>
            <a:headEnd/>
            <a:tailEnd/>
          </a:ln>
        </p:spPr>
        <p:txBody>
          <a:bodyPr/>
          <a:lstStyle/>
          <a:p>
            <a:fld id="{AE4D91C6-3A7A-482B-A271-ABB15A6EE600}" type="slidenum">
              <a:rPr lang="nl-NL" altLang="el-GR"/>
              <a:pPr/>
              <a:t>3</a:t>
            </a:fld>
            <a:endParaRPr lang="nl-NL"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a:ln/>
        </p:spPr>
      </p:sp>
      <p:sp>
        <p:nvSpPr>
          <p:cNvPr id="11267" name="Θέση σημειώσεων 2"/>
          <p:cNvSpPr>
            <a:spLocks noGrp="1"/>
          </p:cNvSpPr>
          <p:nvPr>
            <p:ph type="body" idx="1"/>
          </p:nvPr>
        </p:nvSpPr>
        <p:spPr>
          <a:noFill/>
        </p:spPr>
        <p:txBody>
          <a:bodyPr/>
          <a:lstStyle/>
          <a:p>
            <a:endParaRPr lang="el-GR" altLang="el-GR" smtClean="0"/>
          </a:p>
        </p:txBody>
      </p:sp>
      <p:sp>
        <p:nvSpPr>
          <p:cNvPr id="11268" name="Θέση αριθμού διαφάνειας 3"/>
          <p:cNvSpPr>
            <a:spLocks noGrp="1"/>
          </p:cNvSpPr>
          <p:nvPr>
            <p:ph type="sldNum" sz="quarter" idx="5"/>
          </p:nvPr>
        </p:nvSpPr>
        <p:spPr>
          <a:noFill/>
          <a:ln>
            <a:miter lim="800000"/>
            <a:headEnd/>
            <a:tailEnd/>
          </a:ln>
        </p:spPr>
        <p:txBody>
          <a:bodyPr/>
          <a:lstStyle/>
          <a:p>
            <a:fld id="{4FD40BE4-8DFA-4A5E-ABDE-22657A00F4D9}" type="slidenum">
              <a:rPr lang="nl-NL" altLang="el-GR"/>
              <a:pPr/>
              <a:t>5</a:t>
            </a:fld>
            <a:endParaRPr lang="nl-NL"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Θέση εικόνας διαφάνειας 1"/>
          <p:cNvSpPr>
            <a:spLocks noGrp="1" noRot="1" noChangeAspect="1" noTextEdit="1"/>
          </p:cNvSpPr>
          <p:nvPr>
            <p:ph type="sldImg"/>
          </p:nvPr>
        </p:nvSpPr>
        <p:spPr>
          <a:ln/>
        </p:spPr>
      </p:sp>
      <p:sp>
        <p:nvSpPr>
          <p:cNvPr id="13315" name="Θέση σημειώσεων 2"/>
          <p:cNvSpPr>
            <a:spLocks noGrp="1"/>
          </p:cNvSpPr>
          <p:nvPr>
            <p:ph type="body" idx="1"/>
          </p:nvPr>
        </p:nvSpPr>
        <p:spPr>
          <a:noFill/>
        </p:spPr>
        <p:txBody>
          <a:bodyPr/>
          <a:lstStyle/>
          <a:p>
            <a:endParaRPr lang="el-GR" altLang="el-GR" smtClean="0"/>
          </a:p>
        </p:txBody>
      </p:sp>
      <p:sp>
        <p:nvSpPr>
          <p:cNvPr id="13316" name="Θέση αριθμού διαφάνειας 3"/>
          <p:cNvSpPr>
            <a:spLocks noGrp="1"/>
          </p:cNvSpPr>
          <p:nvPr>
            <p:ph type="sldNum" sz="quarter" idx="5"/>
          </p:nvPr>
        </p:nvSpPr>
        <p:spPr>
          <a:noFill/>
          <a:ln>
            <a:miter lim="800000"/>
            <a:headEnd/>
            <a:tailEnd/>
          </a:ln>
        </p:spPr>
        <p:txBody>
          <a:bodyPr/>
          <a:lstStyle/>
          <a:p>
            <a:fld id="{DE1BB842-F22D-4B5C-8E3B-4EF99575EE78}" type="slidenum">
              <a:rPr lang="nl-NL" altLang="el-GR"/>
              <a:pPr/>
              <a:t>6</a:t>
            </a:fld>
            <a:endParaRPr lang="nl-NL"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εικόνας διαφάνειας 1"/>
          <p:cNvSpPr>
            <a:spLocks noGrp="1" noRot="1" noChangeAspect="1" noTextEdit="1"/>
          </p:cNvSpPr>
          <p:nvPr>
            <p:ph type="sldImg"/>
          </p:nvPr>
        </p:nvSpPr>
        <p:spPr>
          <a:ln/>
        </p:spPr>
      </p:sp>
      <p:sp>
        <p:nvSpPr>
          <p:cNvPr id="25603" name="Θέση σημειώσεων 2"/>
          <p:cNvSpPr>
            <a:spLocks noGrp="1"/>
          </p:cNvSpPr>
          <p:nvPr>
            <p:ph type="body" idx="1"/>
          </p:nvPr>
        </p:nvSpPr>
        <p:spPr>
          <a:noFill/>
        </p:spPr>
        <p:txBody>
          <a:bodyPr/>
          <a:lstStyle/>
          <a:p>
            <a:endParaRPr lang="el-GR" altLang="el-GR" smtClean="0"/>
          </a:p>
        </p:txBody>
      </p:sp>
      <p:sp>
        <p:nvSpPr>
          <p:cNvPr id="25604" name="Θέση αριθμού διαφάνειας 3"/>
          <p:cNvSpPr>
            <a:spLocks noGrp="1"/>
          </p:cNvSpPr>
          <p:nvPr>
            <p:ph type="sldNum" sz="quarter" idx="5"/>
          </p:nvPr>
        </p:nvSpPr>
        <p:spPr>
          <a:noFill/>
          <a:ln>
            <a:miter lim="800000"/>
            <a:headEnd/>
            <a:tailEnd/>
          </a:ln>
        </p:spPr>
        <p:txBody>
          <a:bodyPr/>
          <a:lstStyle/>
          <a:p>
            <a:fld id="{2BD6C992-44C7-4A83-918B-D729FB7FE821}" type="slidenum">
              <a:rPr lang="nl-NL" altLang="el-GR"/>
              <a:pPr/>
              <a:t>17</a:t>
            </a:fld>
            <a:endParaRPr lang="nl-NL"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Θέση εικόνας διαφάνειας 1"/>
          <p:cNvSpPr>
            <a:spLocks noGrp="1" noRot="1" noChangeAspect="1" noTextEdit="1"/>
          </p:cNvSpPr>
          <p:nvPr>
            <p:ph type="sldImg"/>
          </p:nvPr>
        </p:nvSpPr>
        <p:spPr>
          <a:ln/>
        </p:spPr>
      </p:sp>
      <p:sp>
        <p:nvSpPr>
          <p:cNvPr id="71683" name="Θέση σημειώσεων 2"/>
          <p:cNvSpPr>
            <a:spLocks noGrp="1"/>
          </p:cNvSpPr>
          <p:nvPr>
            <p:ph type="body" idx="1"/>
          </p:nvPr>
        </p:nvSpPr>
        <p:spPr>
          <a:noFill/>
        </p:spPr>
        <p:txBody>
          <a:bodyPr/>
          <a:lstStyle/>
          <a:p>
            <a:endParaRPr lang="el-GR" altLang="el-GR" smtClean="0"/>
          </a:p>
        </p:txBody>
      </p:sp>
      <p:sp>
        <p:nvSpPr>
          <p:cNvPr id="71684" name="Θέση αριθμού διαφάνειας 3"/>
          <p:cNvSpPr>
            <a:spLocks noGrp="1"/>
          </p:cNvSpPr>
          <p:nvPr>
            <p:ph type="sldNum" sz="quarter" idx="5"/>
          </p:nvPr>
        </p:nvSpPr>
        <p:spPr>
          <a:noFill/>
          <a:ln>
            <a:miter lim="800000"/>
            <a:headEnd/>
            <a:tailEnd/>
          </a:ln>
        </p:spPr>
        <p:txBody>
          <a:bodyPr/>
          <a:lstStyle/>
          <a:p>
            <a:fld id="{3793EEE7-DDA4-4EBA-8F80-0FD33E963F49}" type="slidenum">
              <a:rPr lang="nl-NL" altLang="el-GR"/>
              <a:pPr/>
              <a:t>61</a:t>
            </a:fld>
            <a:endParaRPr lang="nl-NL"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21A81CF7-0A0E-429F-B9E4-804F246C1ABB}" type="slidenum">
              <a:rPr lang="nl-NL" altLang="el-GR"/>
              <a:pPr/>
              <a:t>‹#›</a:t>
            </a:fld>
            <a:endParaRPr lang="nl-NL"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48C981C3-4AE0-477E-BF54-77956148A820}" type="slidenum">
              <a:rPr lang="nl-NL" altLang="el-GR"/>
              <a:pPr/>
              <a:t>‹#›</a:t>
            </a:fld>
            <a:endParaRPr lang="nl-NL"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FA64B8B7-043E-4DC8-9628-56E3A2D4AB94}" type="slidenum">
              <a:rPr lang="nl-NL" altLang="el-GR"/>
              <a:pPr/>
              <a:t>‹#›</a:t>
            </a:fld>
            <a:endParaRPr lang="nl-NL" alt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B012C2E8-2F57-434F-BA84-CA48CD0B87EF}" type="slidenum">
              <a:rPr lang="nl-NL" altLang="el-GR"/>
              <a:pPr/>
              <a:t>‹#›</a:t>
            </a:fld>
            <a:endParaRPr lang="nl-NL" alt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96DC2DDD-8AE0-4B4E-8736-FBFFEAD543D8}" type="slidenum">
              <a:rPr lang="nl-NL" altLang="el-GR"/>
              <a:pPr/>
              <a:t>‹#›</a:t>
            </a:fld>
            <a:endParaRPr lang="nl-NL" alt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endParaRPr lang="nl-NL" altLang="el-GR"/>
          </a:p>
        </p:txBody>
      </p:sp>
      <p:sp>
        <p:nvSpPr>
          <p:cNvPr id="6" name="4 - Θέση υποσέλιδου"/>
          <p:cNvSpPr>
            <a:spLocks noGrp="1"/>
          </p:cNvSpPr>
          <p:nvPr>
            <p:ph type="ftr" sz="quarter" idx="11"/>
          </p:nvPr>
        </p:nvSpPr>
        <p:spPr/>
        <p:txBody>
          <a:bodyPr/>
          <a:lstStyle>
            <a:lvl1pPr>
              <a:defRPr/>
            </a:lvl1pPr>
          </a:lstStyle>
          <a:p>
            <a:pPr>
              <a:defRPr/>
            </a:pPr>
            <a:endParaRPr lang="nl-NL" altLang="el-GR"/>
          </a:p>
        </p:txBody>
      </p:sp>
      <p:sp>
        <p:nvSpPr>
          <p:cNvPr id="7" name="5 - Θέση αριθμού διαφάνειας"/>
          <p:cNvSpPr>
            <a:spLocks noGrp="1"/>
          </p:cNvSpPr>
          <p:nvPr>
            <p:ph type="sldNum" sz="quarter" idx="12"/>
          </p:nvPr>
        </p:nvSpPr>
        <p:spPr/>
        <p:txBody>
          <a:bodyPr/>
          <a:lstStyle>
            <a:lvl1pPr>
              <a:defRPr/>
            </a:lvl1pPr>
          </a:lstStyle>
          <a:p>
            <a:fld id="{894D5CC4-285C-4114-A15B-D61403D1B099}" type="slidenum">
              <a:rPr lang="nl-NL" altLang="el-GR"/>
              <a:pPr/>
              <a:t>‹#›</a:t>
            </a:fld>
            <a:endParaRPr lang="nl-NL" alt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endParaRPr lang="nl-NL" altLang="el-GR"/>
          </a:p>
        </p:txBody>
      </p:sp>
      <p:sp>
        <p:nvSpPr>
          <p:cNvPr id="8" name="4 - Θέση υποσέλιδου"/>
          <p:cNvSpPr>
            <a:spLocks noGrp="1"/>
          </p:cNvSpPr>
          <p:nvPr>
            <p:ph type="ftr" sz="quarter" idx="11"/>
          </p:nvPr>
        </p:nvSpPr>
        <p:spPr/>
        <p:txBody>
          <a:bodyPr/>
          <a:lstStyle>
            <a:lvl1pPr>
              <a:defRPr/>
            </a:lvl1pPr>
          </a:lstStyle>
          <a:p>
            <a:pPr>
              <a:defRPr/>
            </a:pPr>
            <a:endParaRPr lang="nl-NL" altLang="el-GR"/>
          </a:p>
        </p:txBody>
      </p:sp>
      <p:sp>
        <p:nvSpPr>
          <p:cNvPr id="9" name="5 - Θέση αριθμού διαφάνειας"/>
          <p:cNvSpPr>
            <a:spLocks noGrp="1"/>
          </p:cNvSpPr>
          <p:nvPr>
            <p:ph type="sldNum" sz="quarter" idx="12"/>
          </p:nvPr>
        </p:nvSpPr>
        <p:spPr/>
        <p:txBody>
          <a:bodyPr/>
          <a:lstStyle>
            <a:lvl1pPr>
              <a:defRPr/>
            </a:lvl1pPr>
          </a:lstStyle>
          <a:p>
            <a:fld id="{DFA6C13C-E197-46AE-A67A-B6A08710914B}" type="slidenum">
              <a:rPr lang="nl-NL" altLang="el-GR"/>
              <a:pPr/>
              <a:t>‹#›</a:t>
            </a:fld>
            <a:endParaRPr lang="nl-NL" alt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endParaRPr lang="nl-NL" altLang="el-GR"/>
          </a:p>
        </p:txBody>
      </p:sp>
      <p:sp>
        <p:nvSpPr>
          <p:cNvPr id="4" name="4 - Θέση υποσέλιδου"/>
          <p:cNvSpPr>
            <a:spLocks noGrp="1"/>
          </p:cNvSpPr>
          <p:nvPr>
            <p:ph type="ftr" sz="quarter" idx="11"/>
          </p:nvPr>
        </p:nvSpPr>
        <p:spPr/>
        <p:txBody>
          <a:bodyPr/>
          <a:lstStyle>
            <a:lvl1pPr>
              <a:defRPr/>
            </a:lvl1pPr>
          </a:lstStyle>
          <a:p>
            <a:pPr>
              <a:defRPr/>
            </a:pPr>
            <a:endParaRPr lang="nl-NL" altLang="el-GR"/>
          </a:p>
        </p:txBody>
      </p:sp>
      <p:sp>
        <p:nvSpPr>
          <p:cNvPr id="5" name="5 - Θέση αριθμού διαφάνειας"/>
          <p:cNvSpPr>
            <a:spLocks noGrp="1"/>
          </p:cNvSpPr>
          <p:nvPr>
            <p:ph type="sldNum" sz="quarter" idx="12"/>
          </p:nvPr>
        </p:nvSpPr>
        <p:spPr/>
        <p:txBody>
          <a:bodyPr/>
          <a:lstStyle>
            <a:lvl1pPr>
              <a:defRPr/>
            </a:lvl1pPr>
          </a:lstStyle>
          <a:p>
            <a:fld id="{1C7E1B6A-B91F-48D1-BF6E-DAA7ABFC8C4F}" type="slidenum">
              <a:rPr lang="nl-NL" altLang="el-GR"/>
              <a:pPr/>
              <a:t>‹#›</a:t>
            </a:fld>
            <a:endParaRPr lang="nl-NL" alt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nl-NL" altLang="el-GR"/>
          </a:p>
        </p:txBody>
      </p:sp>
      <p:sp>
        <p:nvSpPr>
          <p:cNvPr id="3" name="4 - Θέση υποσέλιδου"/>
          <p:cNvSpPr>
            <a:spLocks noGrp="1"/>
          </p:cNvSpPr>
          <p:nvPr>
            <p:ph type="ftr" sz="quarter" idx="11"/>
          </p:nvPr>
        </p:nvSpPr>
        <p:spPr/>
        <p:txBody>
          <a:bodyPr/>
          <a:lstStyle>
            <a:lvl1pPr>
              <a:defRPr/>
            </a:lvl1pPr>
          </a:lstStyle>
          <a:p>
            <a:pPr>
              <a:defRPr/>
            </a:pPr>
            <a:endParaRPr lang="nl-NL" altLang="el-GR"/>
          </a:p>
        </p:txBody>
      </p:sp>
      <p:sp>
        <p:nvSpPr>
          <p:cNvPr id="4" name="5 - Θέση αριθμού διαφάνειας"/>
          <p:cNvSpPr>
            <a:spLocks noGrp="1"/>
          </p:cNvSpPr>
          <p:nvPr>
            <p:ph type="sldNum" sz="quarter" idx="12"/>
          </p:nvPr>
        </p:nvSpPr>
        <p:spPr/>
        <p:txBody>
          <a:bodyPr/>
          <a:lstStyle>
            <a:lvl1pPr>
              <a:defRPr/>
            </a:lvl1pPr>
          </a:lstStyle>
          <a:p>
            <a:fld id="{71E22D44-B890-45BC-AE43-1BD7B6F7CAFB}" type="slidenum">
              <a:rPr lang="nl-NL" altLang="el-GR"/>
              <a:pPr/>
              <a:t>‹#›</a:t>
            </a:fld>
            <a:endParaRPr lang="nl-NL" alt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nl-NL" altLang="el-GR"/>
          </a:p>
        </p:txBody>
      </p:sp>
      <p:sp>
        <p:nvSpPr>
          <p:cNvPr id="6" name="4 - Θέση υποσέλιδου"/>
          <p:cNvSpPr>
            <a:spLocks noGrp="1"/>
          </p:cNvSpPr>
          <p:nvPr>
            <p:ph type="ftr" sz="quarter" idx="11"/>
          </p:nvPr>
        </p:nvSpPr>
        <p:spPr/>
        <p:txBody>
          <a:bodyPr/>
          <a:lstStyle>
            <a:lvl1pPr>
              <a:defRPr/>
            </a:lvl1pPr>
          </a:lstStyle>
          <a:p>
            <a:pPr>
              <a:defRPr/>
            </a:pPr>
            <a:endParaRPr lang="nl-NL" altLang="el-GR"/>
          </a:p>
        </p:txBody>
      </p:sp>
      <p:sp>
        <p:nvSpPr>
          <p:cNvPr id="7" name="5 - Θέση αριθμού διαφάνειας"/>
          <p:cNvSpPr>
            <a:spLocks noGrp="1"/>
          </p:cNvSpPr>
          <p:nvPr>
            <p:ph type="sldNum" sz="quarter" idx="12"/>
          </p:nvPr>
        </p:nvSpPr>
        <p:spPr/>
        <p:txBody>
          <a:bodyPr/>
          <a:lstStyle>
            <a:lvl1pPr>
              <a:defRPr/>
            </a:lvl1pPr>
          </a:lstStyle>
          <a:p>
            <a:fld id="{E28F3A49-EF06-46C7-9831-84F5ECC18B36}" type="slidenum">
              <a:rPr lang="nl-NL" altLang="el-GR"/>
              <a:pPr/>
              <a:t>‹#›</a:t>
            </a:fld>
            <a:endParaRPr lang="nl-NL" alt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nl-NL" altLang="el-GR"/>
          </a:p>
        </p:txBody>
      </p:sp>
      <p:sp>
        <p:nvSpPr>
          <p:cNvPr id="6" name="4 - Θέση υποσέλιδου"/>
          <p:cNvSpPr>
            <a:spLocks noGrp="1"/>
          </p:cNvSpPr>
          <p:nvPr>
            <p:ph type="ftr" sz="quarter" idx="11"/>
          </p:nvPr>
        </p:nvSpPr>
        <p:spPr/>
        <p:txBody>
          <a:bodyPr/>
          <a:lstStyle>
            <a:lvl1pPr>
              <a:defRPr/>
            </a:lvl1pPr>
          </a:lstStyle>
          <a:p>
            <a:pPr>
              <a:defRPr/>
            </a:pPr>
            <a:endParaRPr lang="nl-NL" altLang="el-GR"/>
          </a:p>
        </p:txBody>
      </p:sp>
      <p:sp>
        <p:nvSpPr>
          <p:cNvPr id="7" name="5 - Θέση αριθμού διαφάνειας"/>
          <p:cNvSpPr>
            <a:spLocks noGrp="1"/>
          </p:cNvSpPr>
          <p:nvPr>
            <p:ph type="sldNum" sz="quarter" idx="12"/>
          </p:nvPr>
        </p:nvSpPr>
        <p:spPr/>
        <p:txBody>
          <a:bodyPr/>
          <a:lstStyle>
            <a:lvl1pPr>
              <a:defRPr/>
            </a:lvl1pPr>
          </a:lstStyle>
          <a:p>
            <a:fld id="{8C7736CA-7BC7-4BF3-9760-00B4635DB674}" type="slidenum">
              <a:rPr lang="nl-NL" altLang="el-GR"/>
              <a:pPr/>
              <a:t>‹#›</a:t>
            </a:fld>
            <a:endParaRPr lang="nl-NL" alt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nl-NL" alt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nl-NL" alt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B063808-5480-4C36-ABAA-FC87077B48D7}" type="slidenum">
              <a:rPr lang="nl-NL" altLang="el-GR"/>
              <a:pPr/>
              <a:t>‹#›</a:t>
            </a:fld>
            <a:endParaRPr lang="nl-NL" altLang="el-G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emf"/><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6.xml"/><Relationship Id="rId5" Type="http://schemas.openxmlformats.org/officeDocument/2006/relationships/image" Target="../media/image24.emf"/><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6.xml"/><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6.xml"/><Relationship Id="rId4" Type="http://schemas.openxmlformats.org/officeDocument/2006/relationships/image" Target="../media/image34.emf"/></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6.xml"/><Relationship Id="rId5" Type="http://schemas.openxmlformats.org/officeDocument/2006/relationships/image" Target="../media/image44.emf"/><Relationship Id="rId4" Type="http://schemas.openxmlformats.org/officeDocument/2006/relationships/image" Target="../media/image43.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0.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image" Target="../media/image65.emf"/><Relationship Id="rId7" Type="http://schemas.openxmlformats.org/officeDocument/2006/relationships/image" Target="../media/image69.emf"/><Relationship Id="rId2" Type="http://schemas.openxmlformats.org/officeDocument/2006/relationships/image" Target="../media/image64.emf"/><Relationship Id="rId1" Type="http://schemas.openxmlformats.org/officeDocument/2006/relationships/slideLayout" Target="../slideLayouts/slideLayout6.xml"/><Relationship Id="rId6" Type="http://schemas.openxmlformats.org/officeDocument/2006/relationships/image" Target="../media/image68.emf"/><Relationship Id="rId5" Type="http://schemas.openxmlformats.org/officeDocument/2006/relationships/image" Target="../media/image67.emf"/><Relationship Id="rId4" Type="http://schemas.openxmlformats.org/officeDocument/2006/relationships/image" Target="../media/image66.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685800" y="2006600"/>
            <a:ext cx="7772400" cy="1470025"/>
          </a:xfrm>
          <a:prstGeom prst="rect">
            <a:avLst/>
          </a:prstGeom>
        </p:spPr>
        <p:txBody>
          <a:bodyPr/>
          <a:lstStyle/>
          <a:p>
            <a:pPr algn="ctr" eaLnBrk="1" fontAlgn="auto" hangingPunct="1">
              <a:spcAft>
                <a:spcPts val="0"/>
              </a:spcAft>
              <a:defRPr/>
            </a:pPr>
            <a:r>
              <a:rPr lang="el-GR" sz="4400" dirty="0">
                <a:solidFill>
                  <a:srgbClr val="5075BC"/>
                </a:solidFill>
                <a:latin typeface="+mj-lt"/>
                <a:ea typeface="+mj-ea"/>
                <a:cs typeface="+mj-cs"/>
              </a:rPr>
              <a:t>Αγορές Χρήματος και Κεφαλαίου</a:t>
            </a:r>
          </a:p>
        </p:txBody>
      </p:sp>
      <p:sp>
        <p:nvSpPr>
          <p:cNvPr id="5" name="Υπότιτλος 2"/>
          <p:cNvSpPr txBox="1">
            <a:spLocks/>
          </p:cNvSpPr>
          <p:nvPr/>
        </p:nvSpPr>
        <p:spPr>
          <a:xfrm>
            <a:off x="714375" y="3262313"/>
            <a:ext cx="7972425" cy="1752600"/>
          </a:xfrm>
          <a:prstGeom prst="rect">
            <a:avLst/>
          </a:prstGeom>
        </p:spPr>
        <p:txBody>
          <a:bodyPr/>
          <a:lstStyle/>
          <a:p>
            <a:pPr marL="342900" indent="-342900" eaLnBrk="1" fontAlgn="auto" hangingPunct="1">
              <a:spcBef>
                <a:spcPct val="20000"/>
              </a:spcBef>
              <a:spcAft>
                <a:spcPts val="0"/>
              </a:spcAft>
              <a:buFont typeface="Arial" pitchFamily="34" charset="0"/>
              <a:buChar char="•"/>
              <a:defRPr/>
            </a:pPr>
            <a:r>
              <a:rPr lang="el-GR" sz="2800" dirty="0">
                <a:solidFill>
                  <a:srgbClr val="5075BC"/>
                </a:solidFill>
                <a:latin typeface="+mj-lt"/>
                <a:ea typeface="+mj-ea"/>
                <a:cs typeface="+mj-cs"/>
              </a:rPr>
              <a:t>Ενότητα </a:t>
            </a:r>
            <a:r>
              <a:rPr lang="en-US" sz="2800" dirty="0">
                <a:solidFill>
                  <a:srgbClr val="5075BC"/>
                </a:solidFill>
                <a:latin typeface="+mj-lt"/>
                <a:ea typeface="+mj-ea"/>
                <a:cs typeface="+mj-cs"/>
              </a:rPr>
              <a:t>8</a:t>
            </a:r>
            <a:r>
              <a:rPr lang="el-GR" sz="2800" dirty="0">
                <a:solidFill>
                  <a:srgbClr val="5075BC"/>
                </a:solidFill>
                <a:latin typeface="+mj-lt"/>
                <a:ea typeface="+mj-ea"/>
                <a:cs typeface="+mj-cs"/>
              </a:rPr>
              <a:t>: Η Κεφαλαιαγορά</a:t>
            </a:r>
            <a:r>
              <a:rPr lang="en-US" sz="2800" dirty="0">
                <a:solidFill>
                  <a:srgbClr val="5075BC"/>
                </a:solidFill>
                <a:latin typeface="+mj-lt"/>
                <a:ea typeface="+mj-ea"/>
                <a:cs typeface="+mj-cs"/>
              </a:rPr>
              <a:t>:</a:t>
            </a:r>
            <a:r>
              <a:rPr lang="el-GR" sz="2800" dirty="0">
                <a:solidFill>
                  <a:srgbClr val="5075BC"/>
                </a:solidFill>
                <a:latin typeface="+mj-lt"/>
                <a:ea typeface="+mj-ea"/>
                <a:cs typeface="+mj-cs"/>
              </a:rPr>
              <a:t> Αποτίμηση Αξιογράφων</a:t>
            </a:r>
          </a:p>
          <a:p>
            <a:pPr marL="342900" indent="-342900" eaLnBrk="1" fontAlgn="auto" hangingPunct="1">
              <a:spcBef>
                <a:spcPct val="20000"/>
              </a:spcBef>
              <a:spcAft>
                <a:spcPts val="0"/>
              </a:spcAft>
              <a:buFont typeface="Arial" pitchFamily="34" charset="0"/>
              <a:buChar char="•"/>
              <a:defRPr/>
            </a:pPr>
            <a:endParaRPr lang="el-GR" sz="2800" dirty="0">
              <a:solidFill>
                <a:schemeClr val="tx1"/>
              </a:solidFill>
              <a:latin typeface="+mn-lt"/>
            </a:endParaRPr>
          </a:p>
          <a:p>
            <a:pPr marL="342900" indent="-342900" eaLnBrk="1" fontAlgn="auto" hangingPunct="1">
              <a:spcBef>
                <a:spcPct val="20000"/>
              </a:spcBef>
              <a:spcAft>
                <a:spcPts val="0"/>
              </a:spcAft>
              <a:defRPr/>
            </a:pPr>
            <a:r>
              <a:rPr lang="el-GR" sz="2800" dirty="0">
                <a:solidFill>
                  <a:schemeClr val="tx1"/>
                </a:solidFill>
                <a:latin typeface="+mn-lt"/>
              </a:rPr>
              <a:t>Αθανάσιος Τσαγκανός</a:t>
            </a:r>
          </a:p>
          <a:p>
            <a:pPr marL="342900" indent="-342900" eaLnBrk="1" fontAlgn="auto" hangingPunct="1">
              <a:spcBef>
                <a:spcPct val="20000"/>
              </a:spcBef>
              <a:spcAft>
                <a:spcPts val="0"/>
              </a:spcAft>
              <a:defRPr/>
            </a:pPr>
            <a:r>
              <a:rPr lang="el-GR" sz="2800" dirty="0">
                <a:solidFill>
                  <a:schemeClr val="tx1"/>
                </a:solidFill>
                <a:latin typeface="+mn-lt"/>
              </a:rPr>
              <a:t>Οργάνωση και Διοίκηση Επιχειρήσεων</a:t>
            </a:r>
            <a:endParaRPr lang="en-US" sz="2800" dirty="0">
              <a:solidFill>
                <a:schemeClr val="tx1"/>
              </a:solidFill>
              <a:latin typeface="+mn-lt"/>
            </a:endParaRPr>
          </a:p>
          <a:p>
            <a:pPr marL="342900" indent="-342900" eaLnBrk="1" fontAlgn="auto" hangingPunct="1">
              <a:spcBef>
                <a:spcPct val="20000"/>
              </a:spcBef>
              <a:spcAft>
                <a:spcPts val="0"/>
              </a:spcAft>
              <a:defRPr/>
            </a:pPr>
            <a:r>
              <a:rPr lang="el-GR" sz="2800" dirty="0">
                <a:solidFill>
                  <a:schemeClr val="tx1"/>
                </a:solidFill>
                <a:latin typeface="+mn-lt"/>
              </a:rPr>
              <a:t>Διοίκηση Επιχειρήσεων</a:t>
            </a:r>
          </a:p>
          <a:p>
            <a:pPr marL="342900" indent="-342900" eaLnBrk="1" fontAlgn="auto" hangingPunct="1">
              <a:spcBef>
                <a:spcPct val="20000"/>
              </a:spcBef>
              <a:spcAft>
                <a:spcPts val="0"/>
              </a:spcAft>
              <a:buFont typeface="Arial" pitchFamily="34" charset="0"/>
              <a:buChar char="•"/>
              <a:defRPr/>
            </a:pPr>
            <a:endParaRPr lang="en-US" sz="2800" dirty="0">
              <a:solidFill>
                <a:schemeClr val="tx1"/>
              </a:solidFill>
              <a:latin typeface="+mn-lt"/>
            </a:endParaRPr>
          </a:p>
          <a:p>
            <a:pPr marL="342900" indent="-342900" eaLnBrk="1" fontAlgn="auto" hangingPunct="1">
              <a:spcBef>
                <a:spcPct val="20000"/>
              </a:spcBef>
              <a:spcAft>
                <a:spcPts val="0"/>
              </a:spcAft>
              <a:buFont typeface="Arial" pitchFamily="34" charset="0"/>
              <a:buChar char="•"/>
              <a:defRPr/>
            </a:pPr>
            <a:endParaRPr lang="el-GR" sz="2800" dirty="0">
              <a:solidFill>
                <a:schemeClr val="tx1"/>
              </a:solidFill>
              <a:latin typeface="+mn-lt"/>
            </a:endParaRPr>
          </a:p>
          <a:p>
            <a:pPr marL="342900" indent="-342900" eaLnBrk="1" fontAlgn="auto" hangingPunct="1">
              <a:spcBef>
                <a:spcPct val="20000"/>
              </a:spcBef>
              <a:spcAft>
                <a:spcPts val="0"/>
              </a:spcAft>
              <a:defRPr/>
            </a:pPr>
            <a:endParaRPr lang="el-GR" sz="2800" dirty="0">
              <a:latin typeface="+mn-lt"/>
            </a:endParaRPr>
          </a:p>
        </p:txBody>
      </p:sp>
      <p:pic>
        <p:nvPicPr>
          <p:cNvPr id="4100" name="Εικόνα 3"/>
          <p:cNvPicPr>
            <a:picLocks noChangeAspect="1"/>
          </p:cNvPicPr>
          <p:nvPr/>
        </p:nvPicPr>
        <p:blipFill>
          <a:blip r:embed="rId2"/>
          <a:srcRect/>
          <a:stretch>
            <a:fillRect/>
          </a:stretch>
        </p:blipFill>
        <p:spPr bwMode="auto">
          <a:xfrm>
            <a:off x="4500563" y="506413"/>
            <a:ext cx="4514850" cy="935037"/>
          </a:xfrm>
          <a:prstGeom prst="rect">
            <a:avLst/>
          </a:prstGeom>
          <a:noFill/>
          <a:ln w="9525">
            <a:noFill/>
            <a:miter lim="800000"/>
            <a:headEnd/>
            <a:tailEnd/>
          </a:ln>
        </p:spPr>
      </p:pic>
      <p:pic>
        <p:nvPicPr>
          <p:cNvPr id="4101" name="Εικόνα 12"/>
          <p:cNvPicPr>
            <a:picLocks noChangeAspect="1"/>
          </p:cNvPicPr>
          <p:nvPr/>
        </p:nvPicPr>
        <p:blipFill>
          <a:blip r:embed="rId3"/>
          <a:srcRect/>
          <a:stretch>
            <a:fillRect/>
          </a:stretch>
        </p:blipFill>
        <p:spPr bwMode="auto">
          <a:xfrm>
            <a:off x="590550" y="279400"/>
            <a:ext cx="3694113" cy="1389063"/>
          </a:xfrm>
          <a:prstGeom prst="rect">
            <a:avLst/>
          </a:prstGeom>
          <a:noFill/>
          <a:ln w="9525">
            <a:noFill/>
            <a:miter lim="800000"/>
            <a:headEnd/>
            <a:tailEnd/>
          </a:ln>
        </p:spPr>
      </p:pic>
      <p:sp>
        <p:nvSpPr>
          <p:cNvPr id="4102" name="Θέση αριθμού διαφάνειας 5"/>
          <p:cNvSpPr>
            <a:spLocks noGrp="1"/>
          </p:cNvSpPr>
          <p:nvPr>
            <p:ph type="sldNum" sz="quarter" idx="12"/>
          </p:nvPr>
        </p:nvSpPr>
        <p:spPr bwMode="auto">
          <a:noFill/>
          <a:ln>
            <a:miter lim="800000"/>
            <a:headEnd/>
            <a:tailEnd/>
          </a:ln>
        </p:spPr>
        <p:txBody>
          <a:bodyPr/>
          <a:lstStyle/>
          <a:p>
            <a:fld id="{64C10107-A3FC-43BD-A778-55077007FFED}" type="slidenum">
              <a:rPr lang="nl-NL" altLang="el-GR"/>
              <a:pPr/>
              <a:t>1</a:t>
            </a:fld>
            <a:endParaRPr lang="nl-NL" alt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8738" y="701675"/>
            <a:ext cx="9018587" cy="998538"/>
          </a:xfrm>
        </p:spPr>
        <p:txBody>
          <a:bodyPr/>
          <a:lstStyle/>
          <a:p>
            <a:pPr>
              <a:defRPr/>
            </a:pPr>
            <a:r>
              <a:rPr lang="el-GR" sz="4000" dirty="0">
                <a:solidFill>
                  <a:srgbClr val="0070C0"/>
                </a:solidFill>
                <a:latin typeface="+mn-lt"/>
                <a:cs typeface="Times New Roman" panose="02020603050405020304" pitchFamily="18" charset="0"/>
              </a:rPr>
              <a:t>Οι Έννοιες της Απόδοσης και του Κινδύνου </a:t>
            </a:r>
            <a:r>
              <a:rPr lang="el-GR" sz="4000" dirty="0" smtClean="0">
                <a:solidFill>
                  <a:srgbClr val="0070C0"/>
                </a:solidFill>
                <a:latin typeface="+mn-lt"/>
                <a:cs typeface="Times New Roman" panose="02020603050405020304" pitchFamily="18" charset="0"/>
              </a:rPr>
              <a:t>- 3</a:t>
            </a:r>
            <a:r>
              <a:rPr lang="el-GR" sz="4000" dirty="0">
                <a:solidFill>
                  <a:srgbClr val="0070C0"/>
                </a:solidFill>
                <a:latin typeface="+mn-lt"/>
                <a:cs typeface="Times New Roman" panose="02020603050405020304" pitchFamily="18" charset="0"/>
              </a:rPr>
              <a:t/>
            </a:r>
            <a:br>
              <a:rPr lang="el-GR" sz="4000" dirty="0">
                <a:solidFill>
                  <a:srgbClr val="0070C0"/>
                </a:solidFill>
                <a:latin typeface="+mn-lt"/>
                <a:cs typeface="Times New Roman" panose="02020603050405020304" pitchFamily="18" charset="0"/>
              </a:rPr>
            </a:br>
            <a:r>
              <a:rPr lang="el-GR" sz="4000" dirty="0">
                <a:solidFill>
                  <a:srgbClr val="0070C0"/>
                </a:solidFill>
                <a:latin typeface="+mn-lt"/>
                <a:cs typeface="Times New Roman" panose="02020603050405020304" pitchFamily="18" charset="0"/>
              </a:rPr>
              <a:t/>
            </a:r>
            <a:br>
              <a:rPr lang="el-GR" sz="4000" dirty="0">
                <a:solidFill>
                  <a:srgbClr val="0070C0"/>
                </a:solidFill>
                <a:latin typeface="+mn-lt"/>
                <a:cs typeface="Times New Roman" panose="02020603050405020304" pitchFamily="18" charset="0"/>
              </a:rPr>
            </a:br>
            <a:endParaRPr lang="el-GR" sz="4000" dirty="0">
              <a:solidFill>
                <a:srgbClr val="0070C0"/>
              </a:solidFill>
              <a:latin typeface="+mn-lt"/>
            </a:endParaRPr>
          </a:p>
        </p:txBody>
      </p:sp>
      <p:sp>
        <p:nvSpPr>
          <p:cNvPr id="27651" name="Ορθογώνιο 2"/>
          <p:cNvSpPr>
            <a:spLocks noChangeArrowheads="1"/>
          </p:cNvSpPr>
          <p:nvPr/>
        </p:nvSpPr>
        <p:spPr bwMode="auto">
          <a:xfrm>
            <a:off x="58738" y="1557338"/>
            <a:ext cx="8723312"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buFont typeface="Wingdings" panose="05000000000000000000" pitchFamily="2" charset="2"/>
              <a:buChar char="§"/>
              <a:defRPr/>
            </a:pPr>
            <a:r>
              <a:rPr lang="el-GR" altLang="el-GR" sz="2400" dirty="0">
                <a:latin typeface="+mn-lt"/>
              </a:rPr>
              <a:t>Το ακόλουθο </a:t>
            </a:r>
            <a:r>
              <a:rPr lang="el-GR" altLang="el-GR" sz="2400" b="1" dirty="0">
                <a:latin typeface="+mn-lt"/>
              </a:rPr>
              <a:t>γράφημα</a:t>
            </a:r>
            <a:r>
              <a:rPr lang="el-GR" altLang="el-GR" sz="2400" dirty="0">
                <a:latin typeface="+mn-lt"/>
              </a:rPr>
              <a:t> δείχνει τις μέσες ετήσιες αποδόσεις και τις τυπικές αποκλίσεις για διαφορετικά είδη επενδύσεων για μια αρκετά μεγάλη περίοδο από το 1926 έως το 1996. </a:t>
            </a:r>
          </a:p>
        </p:txBody>
      </p:sp>
      <p:sp>
        <p:nvSpPr>
          <p:cNvPr id="17412" name="Θέση αριθμού διαφάνειας 4"/>
          <p:cNvSpPr>
            <a:spLocks noGrp="1"/>
          </p:cNvSpPr>
          <p:nvPr>
            <p:ph type="sldNum" sz="quarter" idx="12"/>
          </p:nvPr>
        </p:nvSpPr>
        <p:spPr bwMode="auto">
          <a:noFill/>
          <a:ln>
            <a:miter lim="800000"/>
            <a:headEnd/>
            <a:tailEnd/>
          </a:ln>
        </p:spPr>
        <p:txBody>
          <a:bodyPr/>
          <a:lstStyle/>
          <a:p>
            <a:fld id="{9681C2AD-B7B1-4162-819E-B264C4C87317}" type="slidenum">
              <a:rPr lang="nl-NL" altLang="el-GR"/>
              <a:pPr/>
              <a:t>10</a:t>
            </a:fld>
            <a:endParaRPr lang="nl-NL" altLang="el-GR"/>
          </a:p>
        </p:txBody>
      </p:sp>
      <p:pic>
        <p:nvPicPr>
          <p:cNvPr id="17413" name="Εικόνα 2"/>
          <p:cNvPicPr>
            <a:picLocks noChangeAspect="1"/>
          </p:cNvPicPr>
          <p:nvPr/>
        </p:nvPicPr>
        <p:blipFill>
          <a:blip r:embed="rId2"/>
          <a:srcRect/>
          <a:stretch>
            <a:fillRect/>
          </a:stretch>
        </p:blipFill>
        <p:spPr bwMode="auto">
          <a:xfrm>
            <a:off x="914400" y="2787650"/>
            <a:ext cx="7011988" cy="3986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p:cNvSpPr>
          <p:nvPr>
            <p:ph type="title"/>
          </p:nvPr>
        </p:nvSpPr>
        <p:spPr>
          <a:xfrm>
            <a:off x="323850" y="549275"/>
            <a:ext cx="8362950" cy="1417638"/>
          </a:xfrm>
        </p:spPr>
        <p:txBody>
          <a:bodyPr/>
          <a:lstStyle/>
          <a:p>
            <a:r>
              <a:rPr lang="el-GR" altLang="el-GR" sz="4000" smtClean="0">
                <a:solidFill>
                  <a:srgbClr val="0070C0"/>
                </a:solidFill>
              </a:rPr>
              <a:t>Οι Έννοιες της Απόδοσης και του Κινδύνου - 4</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endParaRPr lang="el-GR" altLang="el-GR" sz="4000" smtClean="0">
              <a:solidFill>
                <a:srgbClr val="0070C0"/>
              </a:solidFill>
            </a:endParaRPr>
          </a:p>
        </p:txBody>
      </p:sp>
      <p:sp>
        <p:nvSpPr>
          <p:cNvPr id="3" name="Ορθογώνιο 2"/>
          <p:cNvSpPr/>
          <p:nvPr/>
        </p:nvSpPr>
        <p:spPr>
          <a:xfrm>
            <a:off x="0" y="1331913"/>
            <a:ext cx="9053513" cy="4864100"/>
          </a:xfrm>
          <a:prstGeom prst="rect">
            <a:avLst/>
          </a:prstGeom>
        </p:spPr>
        <p:txBody>
          <a:bodyPr>
            <a:spAutoFit/>
          </a:bodyPr>
          <a:lstStyle/>
          <a:p>
            <a:pPr marL="342900" indent="-342900" eaLnBrk="1" hangingPunct="1">
              <a:spcBef>
                <a:spcPts val="1800"/>
              </a:spcBef>
              <a:buFont typeface="Arial" panose="020B0604020202020204" pitchFamily="34" charset="0"/>
              <a:buChar char="•"/>
              <a:defRPr/>
            </a:pPr>
            <a:r>
              <a:rPr lang="el-GR" altLang="el-GR" sz="2800" dirty="0">
                <a:solidFill>
                  <a:schemeClr val="tx1"/>
                </a:solidFill>
                <a:latin typeface="+mn-lt"/>
                <a:sym typeface="Wingdings" pitchFamily="2" charset="2"/>
              </a:rPr>
              <a:t>Γενικά μεταξύ διαφορετικών επενδύσεων προτιμάμε εκείνες με την υψηλότερη προσαρμοσμένη στον κίνδυνο απόδοση (</a:t>
            </a:r>
            <a:r>
              <a:rPr lang="el-GR" altLang="el-GR" dirty="0">
                <a:solidFill>
                  <a:schemeClr val="tx1"/>
                </a:solidFill>
                <a:latin typeface="+mn-lt"/>
                <a:sym typeface="Wingdings" pitchFamily="2" charset="2"/>
              </a:rPr>
              <a:t>Βλέπε </a:t>
            </a:r>
            <a:r>
              <a:rPr lang="el-GR" altLang="el-GR" b="1" dirty="0">
                <a:solidFill>
                  <a:schemeClr val="tx1"/>
                </a:solidFill>
                <a:latin typeface="+mn-lt"/>
                <a:sym typeface="Wingdings" pitchFamily="2" charset="2"/>
              </a:rPr>
              <a:t>Πίνακας 8.2</a:t>
            </a:r>
            <a:r>
              <a:rPr lang="el-GR" altLang="el-GR" sz="2800" dirty="0">
                <a:solidFill>
                  <a:schemeClr val="tx1"/>
                </a:solidFill>
                <a:latin typeface="+mn-lt"/>
                <a:sym typeface="Wingdings" pitchFamily="2" charset="2"/>
              </a:rPr>
              <a:t>):</a:t>
            </a:r>
          </a:p>
          <a:p>
            <a:pPr marL="342900" indent="-342900" eaLnBrk="1" hangingPunct="1">
              <a:spcBef>
                <a:spcPts val="1800"/>
              </a:spcBef>
              <a:buFont typeface="Arial" panose="020B0604020202020204" pitchFamily="34" charset="0"/>
              <a:buChar char="•"/>
              <a:defRPr/>
            </a:pPr>
            <a:r>
              <a:rPr lang="el-GR" altLang="el-GR" sz="2800" dirty="0">
                <a:solidFill>
                  <a:schemeClr val="tx1"/>
                </a:solidFill>
                <a:latin typeface="+mn-lt"/>
                <a:sym typeface="Wingdings" pitchFamily="2" charset="2"/>
              </a:rPr>
              <a:t>Η αναμενόμενη απόδοση ενός χαρτοφυλακίου δυο αξιόγραφων σε αναλογίες w1 και w2, με κίνδυνο (σ1, σ2) και με αναμενόμενες αποδόσεις Ε(R1) και Ε(R2), δίνεται από τον ακόλουθο τύπο:</a:t>
            </a:r>
          </a:p>
          <a:p>
            <a:pPr marL="342900" indent="-342900" eaLnBrk="1" hangingPunct="1">
              <a:spcBef>
                <a:spcPts val="1800"/>
              </a:spcBef>
              <a:buFont typeface="Arial" panose="020B0604020202020204" pitchFamily="34" charset="0"/>
              <a:buChar char="•"/>
              <a:defRPr/>
            </a:pPr>
            <a:r>
              <a:rPr lang="el-GR" altLang="el-GR" sz="2800" dirty="0">
                <a:solidFill>
                  <a:schemeClr val="tx1"/>
                </a:solidFill>
                <a:latin typeface="+mn-lt"/>
                <a:sym typeface="Wingdings" pitchFamily="2" charset="2"/>
              </a:rPr>
              <a:t>Ενώ η διακύμανση (σp2) αυτού του χαρτοφυλακίου που αποτελείται από δύο τίτλους του 1 και 2, αντίστοιχα ορίζεται ως εξής:</a:t>
            </a:r>
          </a:p>
        </p:txBody>
      </p:sp>
      <p:sp>
        <p:nvSpPr>
          <p:cNvPr id="18436" name="Θέση αριθμού διαφάνειας 5"/>
          <p:cNvSpPr>
            <a:spLocks noGrp="1"/>
          </p:cNvSpPr>
          <p:nvPr>
            <p:ph type="sldNum" sz="quarter" idx="12"/>
          </p:nvPr>
        </p:nvSpPr>
        <p:spPr bwMode="auto">
          <a:noFill/>
          <a:ln>
            <a:miter lim="800000"/>
            <a:headEnd/>
            <a:tailEnd/>
          </a:ln>
        </p:spPr>
        <p:txBody>
          <a:bodyPr/>
          <a:lstStyle/>
          <a:p>
            <a:fld id="{A42B2C5C-A61D-4CC5-8A61-5586DCA5A5D2}" type="slidenum">
              <a:rPr lang="nl-NL" altLang="el-GR"/>
              <a:pPr/>
              <a:t>11</a:t>
            </a:fld>
            <a:endParaRPr lang="nl-NL" altLang="el-GR"/>
          </a:p>
        </p:txBody>
      </p:sp>
      <p:pic>
        <p:nvPicPr>
          <p:cNvPr id="18437" name="Εικόνα 1"/>
          <p:cNvPicPr>
            <a:picLocks noChangeAspect="1"/>
          </p:cNvPicPr>
          <p:nvPr/>
        </p:nvPicPr>
        <p:blipFill>
          <a:blip r:embed="rId2"/>
          <a:srcRect/>
          <a:stretch>
            <a:fillRect/>
          </a:stretch>
        </p:blipFill>
        <p:spPr bwMode="auto">
          <a:xfrm>
            <a:off x="4932363" y="2252663"/>
            <a:ext cx="506412" cy="536575"/>
          </a:xfrm>
          <a:prstGeom prst="rect">
            <a:avLst/>
          </a:prstGeom>
          <a:noFill/>
          <a:ln w="9525">
            <a:noFill/>
            <a:miter lim="800000"/>
            <a:headEnd/>
            <a:tailEnd/>
          </a:ln>
        </p:spPr>
      </p:pic>
      <p:pic>
        <p:nvPicPr>
          <p:cNvPr id="18438" name="Εικόνα 3"/>
          <p:cNvPicPr>
            <a:picLocks noChangeAspect="1"/>
          </p:cNvPicPr>
          <p:nvPr/>
        </p:nvPicPr>
        <p:blipFill>
          <a:blip r:embed="rId3"/>
          <a:srcRect/>
          <a:stretch>
            <a:fillRect/>
          </a:stretch>
        </p:blipFill>
        <p:spPr bwMode="auto">
          <a:xfrm>
            <a:off x="4356100" y="4330700"/>
            <a:ext cx="2640013" cy="315913"/>
          </a:xfrm>
          <a:prstGeom prst="rect">
            <a:avLst/>
          </a:prstGeom>
          <a:noFill/>
          <a:ln w="9525">
            <a:noFill/>
            <a:miter lim="800000"/>
            <a:headEnd/>
            <a:tailEnd/>
          </a:ln>
        </p:spPr>
      </p:pic>
      <p:pic>
        <p:nvPicPr>
          <p:cNvPr id="18439" name="Εικόνα 4"/>
          <p:cNvPicPr>
            <a:picLocks noChangeAspect="1"/>
          </p:cNvPicPr>
          <p:nvPr/>
        </p:nvPicPr>
        <p:blipFill>
          <a:blip r:embed="rId4"/>
          <a:srcRect/>
          <a:stretch>
            <a:fillRect/>
          </a:stretch>
        </p:blipFill>
        <p:spPr bwMode="auto">
          <a:xfrm>
            <a:off x="3122613" y="5803900"/>
            <a:ext cx="2765425" cy="352425"/>
          </a:xfrm>
          <a:prstGeom prst="rect">
            <a:avLst/>
          </a:prstGeom>
          <a:noFill/>
          <a:ln w="9525">
            <a:noFill/>
            <a:miter lim="800000"/>
            <a:headEnd/>
            <a:tailEnd/>
          </a:ln>
        </p:spPr>
      </p:pic>
      <p:pic>
        <p:nvPicPr>
          <p:cNvPr id="18440" name="Εικόνα 5"/>
          <p:cNvPicPr>
            <a:picLocks noChangeAspect="1"/>
          </p:cNvPicPr>
          <p:nvPr/>
        </p:nvPicPr>
        <p:blipFill>
          <a:blip r:embed="rId5"/>
          <a:srcRect/>
          <a:stretch>
            <a:fillRect/>
          </a:stretch>
        </p:blipFill>
        <p:spPr bwMode="auto">
          <a:xfrm>
            <a:off x="6169025" y="5678488"/>
            <a:ext cx="1655763" cy="60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1"/>
          <p:cNvSpPr>
            <a:spLocks noGrp="1"/>
          </p:cNvSpPr>
          <p:nvPr>
            <p:ph type="title"/>
          </p:nvPr>
        </p:nvSpPr>
        <p:spPr>
          <a:xfrm>
            <a:off x="312738" y="69850"/>
            <a:ext cx="8374062" cy="1143000"/>
          </a:xfrm>
        </p:spPr>
        <p:txBody>
          <a:bodyPr/>
          <a:lstStyle/>
          <a:p>
            <a:pPr>
              <a:defRPr/>
            </a:pPr>
            <a:r>
              <a:rPr lang="el-GR" altLang="el-GR" sz="4000" dirty="0">
                <a:solidFill>
                  <a:srgbClr val="0070C0"/>
                </a:solidFill>
                <a:latin typeface="+mn-lt"/>
                <a:cs typeface="Times New Roman" panose="02020603050405020304" pitchFamily="18" charset="0"/>
              </a:rPr>
              <a:t>Η </a:t>
            </a:r>
            <a:r>
              <a:rPr lang="el-GR" altLang="el-GR" sz="4000" dirty="0" smtClean="0">
                <a:solidFill>
                  <a:srgbClr val="0070C0"/>
                </a:solidFill>
                <a:latin typeface="+mn-lt"/>
                <a:cs typeface="Times New Roman" panose="02020603050405020304" pitchFamily="18" charset="0"/>
              </a:rPr>
              <a:t>Συμπεριφορά </a:t>
            </a:r>
            <a:r>
              <a:rPr lang="el-GR" altLang="el-GR" sz="4000" dirty="0">
                <a:solidFill>
                  <a:srgbClr val="0070C0"/>
                </a:solidFill>
                <a:latin typeface="+mn-lt"/>
                <a:cs typeface="Times New Roman" panose="02020603050405020304" pitchFamily="18" charset="0"/>
              </a:rPr>
              <a:t>των </a:t>
            </a:r>
            <a:r>
              <a:rPr lang="el-GR" altLang="el-GR" sz="4000" dirty="0" smtClean="0">
                <a:solidFill>
                  <a:srgbClr val="0070C0"/>
                </a:solidFill>
                <a:latin typeface="+mn-lt"/>
                <a:cs typeface="Times New Roman" panose="02020603050405020304" pitchFamily="18" charset="0"/>
              </a:rPr>
              <a:t>Επενδυτών απέναντι </a:t>
            </a:r>
            <a:r>
              <a:rPr lang="el-GR" altLang="el-GR" sz="4000" dirty="0">
                <a:solidFill>
                  <a:srgbClr val="0070C0"/>
                </a:solidFill>
                <a:latin typeface="+mn-lt"/>
                <a:cs typeface="Times New Roman" panose="02020603050405020304" pitchFamily="18" charset="0"/>
              </a:rPr>
              <a:t>στον Κ</a:t>
            </a:r>
            <a:r>
              <a:rPr lang="el-GR" altLang="el-GR" sz="4000" dirty="0" smtClean="0">
                <a:solidFill>
                  <a:srgbClr val="0070C0"/>
                </a:solidFill>
                <a:latin typeface="+mn-lt"/>
                <a:cs typeface="Times New Roman" panose="02020603050405020304" pitchFamily="18" charset="0"/>
              </a:rPr>
              <a:t>ίνδυνο </a:t>
            </a:r>
            <a:endParaRPr lang="el-GR" altLang="el-GR" dirty="0" smtClean="0">
              <a:solidFill>
                <a:srgbClr val="0070C0"/>
              </a:solidFill>
              <a:latin typeface="+mn-lt"/>
            </a:endParaRPr>
          </a:p>
        </p:txBody>
      </p:sp>
      <p:sp>
        <p:nvSpPr>
          <p:cNvPr id="3" name="Ορθογώνιο 2"/>
          <p:cNvSpPr/>
          <p:nvPr/>
        </p:nvSpPr>
        <p:spPr>
          <a:xfrm>
            <a:off x="-71438" y="1412875"/>
            <a:ext cx="9144001" cy="5016500"/>
          </a:xfrm>
          <a:prstGeom prst="rect">
            <a:avLst/>
          </a:prstGeom>
        </p:spPr>
        <p:txBody>
          <a:bodyPr>
            <a:spAutoFit/>
          </a:bodyPr>
          <a:lstStyle/>
          <a:p>
            <a:pPr marL="342900" indent="-342900" eaLnBrk="1" hangingPunct="1">
              <a:spcBef>
                <a:spcPts val="0"/>
              </a:spcBef>
              <a:spcAft>
                <a:spcPts val="0"/>
              </a:spcAft>
              <a:buFont typeface="Arial" panose="020B0604020202020204" pitchFamily="34" charset="0"/>
              <a:buChar char="•"/>
              <a:defRPr/>
            </a:pPr>
            <a:r>
              <a:rPr lang="el-GR" altLang="el-GR" sz="3200" dirty="0">
                <a:solidFill>
                  <a:schemeClr val="tx1"/>
                </a:solidFill>
                <a:latin typeface="+mn-lt"/>
              </a:rPr>
              <a:t>Υποθέτοντας αρχικό επίπεδο περιουσίας R0 θα δείξουμε τα τρία διαφορετικά προφίλ κινδύνου.</a:t>
            </a:r>
          </a:p>
          <a:p>
            <a:pPr eaLnBrk="1" hangingPunct="1">
              <a:spcBef>
                <a:spcPts val="0"/>
              </a:spcBef>
              <a:spcAft>
                <a:spcPts val="0"/>
              </a:spcAft>
              <a:defRPr/>
            </a:pPr>
            <a:endParaRPr lang="el-GR" altLang="el-GR" sz="3200" dirty="0">
              <a:solidFill>
                <a:schemeClr val="tx1"/>
              </a:solidFill>
              <a:latin typeface="+mn-lt"/>
            </a:endParaRPr>
          </a:p>
          <a:p>
            <a:pPr marL="342900" indent="-342900" eaLnBrk="1" hangingPunct="1">
              <a:spcBef>
                <a:spcPts val="0"/>
              </a:spcBef>
              <a:spcAft>
                <a:spcPts val="0"/>
              </a:spcAft>
              <a:buFont typeface="Arial" panose="020B0604020202020204" pitchFamily="34" charset="0"/>
              <a:buChar char="•"/>
              <a:defRPr/>
            </a:pPr>
            <a:r>
              <a:rPr lang="el-GR" altLang="el-GR" sz="3200" dirty="0">
                <a:solidFill>
                  <a:schemeClr val="tx1"/>
                </a:solidFill>
                <a:latin typeface="+mn-lt"/>
              </a:rPr>
              <a:t>Risk </a:t>
            </a:r>
            <a:r>
              <a:rPr lang="el-GR" altLang="el-GR" sz="3200" dirty="0" err="1">
                <a:solidFill>
                  <a:schemeClr val="tx1"/>
                </a:solidFill>
                <a:latin typeface="+mn-lt"/>
              </a:rPr>
              <a:t>averters</a:t>
            </a:r>
            <a:r>
              <a:rPr lang="el-GR" altLang="el-GR" sz="3200" dirty="0">
                <a:solidFill>
                  <a:schemeClr val="tx1"/>
                </a:solidFill>
                <a:latin typeface="+mn-lt"/>
              </a:rPr>
              <a:t>:</a:t>
            </a:r>
          </a:p>
          <a:p>
            <a:pPr eaLnBrk="1" hangingPunct="1">
              <a:spcBef>
                <a:spcPts val="0"/>
              </a:spcBef>
              <a:spcAft>
                <a:spcPts val="0"/>
              </a:spcAft>
              <a:defRPr/>
            </a:pPr>
            <a:endParaRPr lang="el-GR" altLang="el-GR" sz="3200" dirty="0">
              <a:solidFill>
                <a:schemeClr val="tx1"/>
              </a:solidFill>
              <a:latin typeface="+mn-lt"/>
            </a:endParaRPr>
          </a:p>
          <a:p>
            <a:pPr marL="342900" indent="-342900" eaLnBrk="1" hangingPunct="1">
              <a:spcBef>
                <a:spcPts val="0"/>
              </a:spcBef>
              <a:spcAft>
                <a:spcPts val="0"/>
              </a:spcAft>
              <a:buFont typeface="Arial" panose="020B0604020202020204" pitchFamily="34" charset="0"/>
              <a:buChar char="•"/>
              <a:defRPr/>
            </a:pPr>
            <a:r>
              <a:rPr lang="el-GR" altLang="el-GR" sz="3200" dirty="0">
                <a:solidFill>
                  <a:schemeClr val="tx1"/>
                </a:solidFill>
                <a:latin typeface="+mn-lt"/>
              </a:rPr>
              <a:t>                                     Αξίζει να σημειώσουμε ότι υπάρχει ένα ποσό (R0-π) του οποίου η χρησιμότητα είναι ίση με του παιγνίου. Άρα π είναι η ποσότητα που πρέπει να προσφέρουμε στον επενδυτή για να δεχτεί το παίγνιο (risk </a:t>
            </a:r>
            <a:r>
              <a:rPr lang="el-GR" altLang="el-GR" sz="3200" dirty="0" err="1">
                <a:solidFill>
                  <a:schemeClr val="tx1"/>
                </a:solidFill>
                <a:latin typeface="+mn-lt"/>
              </a:rPr>
              <a:t>premium</a:t>
            </a:r>
            <a:r>
              <a:rPr lang="el-GR" altLang="el-GR" sz="3200" dirty="0">
                <a:solidFill>
                  <a:schemeClr val="tx1"/>
                </a:solidFill>
                <a:latin typeface="+mn-lt"/>
              </a:rPr>
              <a:t>).</a:t>
            </a:r>
          </a:p>
        </p:txBody>
      </p:sp>
      <p:sp>
        <p:nvSpPr>
          <p:cNvPr id="19460" name="Θέση αριθμού διαφάνειας 4"/>
          <p:cNvSpPr>
            <a:spLocks noGrp="1"/>
          </p:cNvSpPr>
          <p:nvPr>
            <p:ph type="sldNum" sz="quarter" idx="12"/>
          </p:nvPr>
        </p:nvSpPr>
        <p:spPr bwMode="auto">
          <a:noFill/>
          <a:ln>
            <a:miter lim="800000"/>
            <a:headEnd/>
            <a:tailEnd/>
          </a:ln>
        </p:spPr>
        <p:txBody>
          <a:bodyPr/>
          <a:lstStyle/>
          <a:p>
            <a:fld id="{16242396-5B62-4DB0-8481-D03ED2EE9324}" type="slidenum">
              <a:rPr lang="nl-NL" altLang="el-GR"/>
              <a:pPr/>
              <a:t>12</a:t>
            </a:fld>
            <a:endParaRPr lang="nl-NL" altLang="el-GR"/>
          </a:p>
        </p:txBody>
      </p:sp>
      <p:pic>
        <p:nvPicPr>
          <p:cNvPr id="19461" name="Εικόνα 1"/>
          <p:cNvPicPr>
            <a:picLocks noChangeAspect="1"/>
          </p:cNvPicPr>
          <p:nvPr/>
        </p:nvPicPr>
        <p:blipFill>
          <a:blip r:embed="rId2"/>
          <a:srcRect/>
          <a:stretch>
            <a:fillRect/>
          </a:stretch>
        </p:blipFill>
        <p:spPr bwMode="auto">
          <a:xfrm>
            <a:off x="2843213" y="2997200"/>
            <a:ext cx="5210175" cy="501650"/>
          </a:xfrm>
          <a:prstGeom prst="rect">
            <a:avLst/>
          </a:prstGeom>
          <a:noFill/>
          <a:ln w="9525">
            <a:noFill/>
            <a:miter lim="800000"/>
            <a:headEnd/>
            <a:tailEnd/>
          </a:ln>
        </p:spPr>
      </p:pic>
      <p:pic>
        <p:nvPicPr>
          <p:cNvPr id="19462" name="Εικόνα 3"/>
          <p:cNvPicPr>
            <a:picLocks noChangeAspect="1"/>
          </p:cNvPicPr>
          <p:nvPr/>
        </p:nvPicPr>
        <p:blipFill>
          <a:blip r:embed="rId3"/>
          <a:srcRect/>
          <a:stretch>
            <a:fillRect/>
          </a:stretch>
        </p:blipFill>
        <p:spPr bwMode="auto">
          <a:xfrm>
            <a:off x="339725" y="4005263"/>
            <a:ext cx="3319463" cy="30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3238" y="333375"/>
            <a:ext cx="8424862" cy="1143000"/>
          </a:xfrm>
        </p:spPr>
        <p:txBody>
          <a:bodyPr/>
          <a:lstStyle/>
          <a:p>
            <a:pPr>
              <a:defRPr/>
            </a:pPr>
            <a:r>
              <a:rPr lang="el-GR" sz="4000" dirty="0">
                <a:solidFill>
                  <a:srgbClr val="0070C0"/>
                </a:solidFill>
                <a:latin typeface="+mn-lt"/>
                <a:cs typeface="Times New Roman" panose="02020603050405020304" pitchFamily="18" charset="0"/>
              </a:rPr>
              <a:t>Η Συμπεριφορά των Επενδυτών απέναντι στον </a:t>
            </a:r>
            <a:r>
              <a:rPr lang="el-GR" sz="4000" dirty="0" smtClean="0">
                <a:solidFill>
                  <a:srgbClr val="0070C0"/>
                </a:solidFill>
                <a:latin typeface="+mn-lt"/>
                <a:cs typeface="Times New Roman" panose="02020603050405020304" pitchFamily="18" charset="0"/>
              </a:rPr>
              <a:t>Κίνδυνο - 2</a:t>
            </a:r>
            <a:r>
              <a:rPr lang="el-GR" sz="4000" dirty="0">
                <a:solidFill>
                  <a:srgbClr val="0070C0"/>
                </a:solidFill>
                <a:latin typeface="+mn-lt"/>
                <a:cs typeface="Times New Roman" panose="02020603050405020304" pitchFamily="18" charset="0"/>
              </a:rPr>
              <a:t/>
            </a:r>
            <a:br>
              <a:rPr lang="el-GR" sz="4000" dirty="0">
                <a:solidFill>
                  <a:srgbClr val="0070C0"/>
                </a:solidFill>
                <a:latin typeface="+mn-lt"/>
                <a:cs typeface="Times New Roman" panose="02020603050405020304" pitchFamily="18" charset="0"/>
              </a:rPr>
            </a:br>
            <a:endParaRPr lang="el-GR" sz="4000" dirty="0">
              <a:solidFill>
                <a:srgbClr val="0070C0"/>
              </a:solidFill>
              <a:latin typeface="+mn-lt"/>
            </a:endParaRPr>
          </a:p>
        </p:txBody>
      </p:sp>
      <p:sp>
        <p:nvSpPr>
          <p:cNvPr id="4" name="Ορθογώνιο 3"/>
          <p:cNvSpPr/>
          <p:nvPr/>
        </p:nvSpPr>
        <p:spPr>
          <a:xfrm>
            <a:off x="0" y="1268413"/>
            <a:ext cx="8893175" cy="3694112"/>
          </a:xfrm>
          <a:prstGeom prst="rect">
            <a:avLst/>
          </a:prstGeom>
        </p:spPr>
        <p:txBody>
          <a:bodyPr>
            <a:spAutoFit/>
          </a:bodyPr>
          <a:lstStyle/>
          <a:p>
            <a:pPr marL="514350" indent="-514350" eaLnBrk="1" hangingPunct="1">
              <a:spcAft>
                <a:spcPts val="1200"/>
              </a:spcAft>
              <a:buFont typeface="Wingdings" panose="05000000000000000000" pitchFamily="2" charset="2"/>
              <a:buChar char="§"/>
              <a:defRPr/>
            </a:pPr>
            <a:r>
              <a:rPr lang="el-GR" b="1" dirty="0">
                <a:solidFill>
                  <a:schemeClr val="tx1"/>
                </a:solidFill>
                <a:latin typeface="+mn-lt"/>
                <a:cs typeface="Times New Roman" panose="02020603050405020304" pitchFamily="18" charset="0"/>
              </a:rPr>
              <a:t>Γράφημα 8.2 </a:t>
            </a:r>
            <a:r>
              <a:rPr lang="el-GR" dirty="0">
                <a:solidFill>
                  <a:schemeClr val="tx1"/>
                </a:solidFill>
                <a:latin typeface="+mn-lt"/>
                <a:cs typeface="Times New Roman" panose="02020603050405020304" pitchFamily="18" charset="0"/>
              </a:rPr>
              <a:t>Συνάρτηση χρησιμότητας μιας οικονομικής μονάδας που απεχθάνεται τον κίνδυνο</a:t>
            </a:r>
          </a:p>
          <a:p>
            <a:pPr marL="514350" indent="-514350" eaLnBrk="1" hangingPunct="1">
              <a:spcAft>
                <a:spcPts val="1200"/>
              </a:spcAft>
              <a:buFont typeface="Wingdings" panose="05000000000000000000" pitchFamily="2" charset="2"/>
              <a:buChar char="§"/>
              <a:defRPr/>
            </a:pPr>
            <a:endParaRPr lang="el-GR" dirty="0">
              <a:solidFill>
                <a:schemeClr val="tx1"/>
              </a:solidFill>
              <a:latin typeface="+mn-lt"/>
              <a:cs typeface="Times New Roman" panose="02020603050405020304" pitchFamily="18" charset="0"/>
            </a:endParaRPr>
          </a:p>
          <a:p>
            <a:pPr marL="514350" indent="-514350" eaLnBrk="1" hangingPunct="1">
              <a:spcAft>
                <a:spcPts val="1200"/>
              </a:spcAft>
              <a:buFont typeface="+mj-lt"/>
              <a:buAutoNum type="arabicPeriod" startAt="3"/>
              <a:defRPr/>
            </a:pPr>
            <a:endParaRPr lang="el-GR" sz="2800" dirty="0">
              <a:solidFill>
                <a:schemeClr val="tx1"/>
              </a:solidFill>
              <a:latin typeface="+mn-lt"/>
              <a:cs typeface="Times New Roman" panose="02020603050405020304" pitchFamily="18" charset="0"/>
            </a:endParaRPr>
          </a:p>
          <a:p>
            <a:pPr eaLnBrk="1" hangingPunct="1">
              <a:spcAft>
                <a:spcPts val="1200"/>
              </a:spcAft>
              <a:defRPr/>
            </a:pPr>
            <a:endParaRPr lang="el-GR" sz="2800" dirty="0">
              <a:solidFill>
                <a:schemeClr val="tx1"/>
              </a:solidFill>
              <a:latin typeface="+mn-lt"/>
              <a:cs typeface="Times New Roman" panose="02020603050405020304" pitchFamily="18" charset="0"/>
            </a:endParaRPr>
          </a:p>
          <a:p>
            <a:pPr marL="457200" indent="-457200" eaLnBrk="1" hangingPunct="1">
              <a:spcAft>
                <a:spcPts val="1200"/>
              </a:spcAft>
              <a:buFont typeface="Wingdings" panose="05000000000000000000" pitchFamily="2" charset="2"/>
              <a:buChar char="§"/>
              <a:defRPr/>
            </a:pPr>
            <a:endParaRPr lang="el-GR" sz="2800" dirty="0">
              <a:solidFill>
                <a:schemeClr val="tx1"/>
              </a:solidFill>
              <a:latin typeface="+mn-lt"/>
              <a:cs typeface="Times New Roman" panose="02020603050405020304" pitchFamily="18" charset="0"/>
            </a:endParaRPr>
          </a:p>
          <a:p>
            <a:pPr eaLnBrk="1" hangingPunct="1">
              <a:spcAft>
                <a:spcPts val="1200"/>
              </a:spcAft>
              <a:defRPr/>
            </a:pPr>
            <a:endParaRPr lang="el-GR" sz="2800" dirty="0">
              <a:solidFill>
                <a:schemeClr val="tx1"/>
              </a:solidFill>
              <a:latin typeface="+mn-lt"/>
              <a:cs typeface="Times New Roman" panose="02020603050405020304" pitchFamily="18" charset="0"/>
            </a:endParaRPr>
          </a:p>
        </p:txBody>
      </p:sp>
      <p:sp>
        <p:nvSpPr>
          <p:cNvPr id="20484" name="Θέση αριθμού διαφάνειας 5"/>
          <p:cNvSpPr>
            <a:spLocks noGrp="1"/>
          </p:cNvSpPr>
          <p:nvPr>
            <p:ph type="sldNum" sz="quarter" idx="12"/>
          </p:nvPr>
        </p:nvSpPr>
        <p:spPr bwMode="auto">
          <a:noFill/>
          <a:ln>
            <a:miter lim="800000"/>
            <a:headEnd/>
            <a:tailEnd/>
          </a:ln>
        </p:spPr>
        <p:txBody>
          <a:bodyPr/>
          <a:lstStyle/>
          <a:p>
            <a:fld id="{AD6CFA5A-0EEF-4FFA-92DE-B8984A415BC1}" type="slidenum">
              <a:rPr lang="nl-NL" altLang="el-GR"/>
              <a:pPr/>
              <a:t>13</a:t>
            </a:fld>
            <a:endParaRPr lang="nl-NL" altLang="el-GR"/>
          </a:p>
        </p:txBody>
      </p:sp>
      <p:pic>
        <p:nvPicPr>
          <p:cNvPr id="20485" name="Εικόνα 2"/>
          <p:cNvPicPr>
            <a:picLocks noChangeAspect="1"/>
          </p:cNvPicPr>
          <p:nvPr/>
        </p:nvPicPr>
        <p:blipFill>
          <a:blip r:embed="rId2"/>
          <a:srcRect/>
          <a:stretch>
            <a:fillRect/>
          </a:stretch>
        </p:blipFill>
        <p:spPr bwMode="auto">
          <a:xfrm>
            <a:off x="474663" y="2112963"/>
            <a:ext cx="7862887"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288" y="76200"/>
            <a:ext cx="8937625" cy="1417638"/>
          </a:xfrm>
        </p:spPr>
        <p:txBody>
          <a:bodyPr/>
          <a:lstStyle/>
          <a:p>
            <a:pPr>
              <a:defRPr/>
            </a:pPr>
            <a:r>
              <a:rPr lang="el-GR" sz="4000" dirty="0">
                <a:solidFill>
                  <a:srgbClr val="0070C0"/>
                </a:solidFill>
                <a:cs typeface="Times New Roman" panose="02020603050405020304" pitchFamily="18" charset="0"/>
              </a:rPr>
              <a:t>Η Συμπεριφορά των Επενδυτών απέναντι στον Κίνδυνο - </a:t>
            </a:r>
            <a:r>
              <a:rPr lang="el-GR" sz="4000" dirty="0" smtClean="0">
                <a:solidFill>
                  <a:srgbClr val="0070C0"/>
                </a:solidFill>
                <a:cs typeface="Times New Roman" panose="02020603050405020304" pitchFamily="18" charset="0"/>
              </a:rPr>
              <a:t>3</a:t>
            </a:r>
            <a:endParaRPr lang="el-GR" dirty="0">
              <a:solidFill>
                <a:srgbClr val="0070C0"/>
              </a:solidFill>
              <a:latin typeface="+mn-lt"/>
              <a:cs typeface="Times New Roman" panose="02020603050405020304" pitchFamily="18" charset="0"/>
            </a:endParaRPr>
          </a:p>
        </p:txBody>
      </p:sp>
      <p:sp>
        <p:nvSpPr>
          <p:cNvPr id="21507" name="Θέση αριθμού διαφάνειας 5"/>
          <p:cNvSpPr>
            <a:spLocks noGrp="1"/>
          </p:cNvSpPr>
          <p:nvPr>
            <p:ph type="sldNum" sz="quarter" idx="12"/>
          </p:nvPr>
        </p:nvSpPr>
        <p:spPr bwMode="auto">
          <a:noFill/>
          <a:ln>
            <a:miter lim="800000"/>
            <a:headEnd/>
            <a:tailEnd/>
          </a:ln>
        </p:spPr>
        <p:txBody>
          <a:bodyPr/>
          <a:lstStyle/>
          <a:p>
            <a:fld id="{362495F4-8855-485D-8BE6-06C3D94A2F4A}" type="slidenum">
              <a:rPr lang="nl-NL" altLang="el-GR"/>
              <a:pPr/>
              <a:t>14</a:t>
            </a:fld>
            <a:endParaRPr lang="nl-NL" altLang="el-GR"/>
          </a:p>
        </p:txBody>
      </p:sp>
      <p:sp>
        <p:nvSpPr>
          <p:cNvPr id="4" name="Ορθογώνιο 3"/>
          <p:cNvSpPr/>
          <p:nvPr/>
        </p:nvSpPr>
        <p:spPr>
          <a:xfrm>
            <a:off x="14288" y="1638300"/>
            <a:ext cx="8701087" cy="4252913"/>
          </a:xfrm>
          <a:prstGeom prst="rect">
            <a:avLst/>
          </a:prstGeom>
        </p:spPr>
        <p:txBody>
          <a:bodyPr>
            <a:spAutoFit/>
          </a:bodyPr>
          <a:lstStyle/>
          <a:p>
            <a:pPr marL="457200" indent="-457200" algn="just" eaLnBrk="1" fontAlgn="auto" hangingPunct="1">
              <a:spcBef>
                <a:spcPct val="20000"/>
              </a:spcBef>
              <a:spcAft>
                <a:spcPts val="0"/>
              </a:spcAft>
              <a:buFont typeface="Arial" panose="020B0604020202020204" pitchFamily="34" charset="0"/>
              <a:buChar char="•"/>
              <a:defRPr/>
            </a:pPr>
            <a:r>
              <a:rPr lang="el-GR" sz="3200" dirty="0">
                <a:solidFill>
                  <a:prstClr val="black"/>
                </a:solidFill>
                <a:latin typeface="+mn-lt"/>
                <a:cs typeface="Times New Roman" pitchFamily="18" charset="0"/>
              </a:rPr>
              <a:t>Risk </a:t>
            </a:r>
            <a:r>
              <a:rPr lang="el-GR" sz="3200" dirty="0" err="1">
                <a:solidFill>
                  <a:prstClr val="black"/>
                </a:solidFill>
                <a:latin typeface="+mn-lt"/>
                <a:cs typeface="Times New Roman" pitchFamily="18" charset="0"/>
              </a:rPr>
              <a:t>lovers</a:t>
            </a:r>
            <a:r>
              <a:rPr lang="el-GR" sz="3200" dirty="0">
                <a:solidFill>
                  <a:prstClr val="black"/>
                </a:solidFill>
                <a:latin typeface="+mn-lt"/>
                <a:cs typeface="Times New Roman" pitchFamily="18" charset="0"/>
              </a:rPr>
              <a:t>:</a:t>
            </a:r>
          </a:p>
          <a:p>
            <a:pPr marL="457200" indent="-457200" algn="just" eaLnBrk="1" fontAlgn="auto" hangingPunct="1">
              <a:spcBef>
                <a:spcPct val="20000"/>
              </a:spcBef>
              <a:spcAft>
                <a:spcPts val="0"/>
              </a:spcAft>
              <a:buFont typeface="Arial" panose="020B0604020202020204" pitchFamily="34" charset="0"/>
              <a:buChar char="•"/>
              <a:defRPr/>
            </a:pPr>
            <a:endParaRPr lang="el-GR" sz="3200" dirty="0">
              <a:solidFill>
                <a:prstClr val="black"/>
              </a:solidFill>
              <a:latin typeface="+mn-lt"/>
              <a:cs typeface="Times New Roman" pitchFamily="18" charset="0"/>
            </a:endParaRPr>
          </a:p>
          <a:p>
            <a:pPr marL="457200" indent="-457200" algn="just" eaLnBrk="1" fontAlgn="auto" hangingPunct="1">
              <a:spcBef>
                <a:spcPct val="20000"/>
              </a:spcBef>
              <a:spcAft>
                <a:spcPts val="0"/>
              </a:spcAft>
              <a:buFont typeface="Arial" panose="020B0604020202020204" pitchFamily="34" charset="0"/>
              <a:buChar char="•"/>
              <a:defRPr/>
            </a:pPr>
            <a:r>
              <a:rPr lang="el-GR" sz="3200" dirty="0">
                <a:solidFill>
                  <a:prstClr val="black"/>
                </a:solidFill>
                <a:latin typeface="+mn-lt"/>
                <a:cs typeface="Times New Roman" pitchFamily="18" charset="0"/>
              </a:rPr>
              <a:t>Όπως είναι αντιληπτό υπάρχει ένα ποσό (R0+π) του οποίου η χρησιμότητα είναι ίση με του παιγνίου. Άρα π είναι η ποσότητα που είναι διατεθειμένος  ο επενδυτής να πληρώσει για να λάβει μέρος στο παίγνιο (risk </a:t>
            </a:r>
            <a:r>
              <a:rPr lang="el-GR" sz="3200" dirty="0" err="1">
                <a:solidFill>
                  <a:prstClr val="black"/>
                </a:solidFill>
                <a:latin typeface="+mn-lt"/>
                <a:cs typeface="Times New Roman" pitchFamily="18" charset="0"/>
              </a:rPr>
              <a:t>premium</a:t>
            </a:r>
            <a:r>
              <a:rPr lang="el-GR" sz="3200" dirty="0">
                <a:solidFill>
                  <a:prstClr val="black"/>
                </a:solidFill>
                <a:latin typeface="+mn-lt"/>
                <a:cs typeface="Times New Roman" pitchFamily="18" charset="0"/>
              </a:rPr>
              <a:t>). </a:t>
            </a:r>
          </a:p>
          <a:p>
            <a:pPr marL="457200" indent="-457200" algn="just" eaLnBrk="1" fontAlgn="auto" hangingPunct="1">
              <a:spcBef>
                <a:spcPct val="20000"/>
              </a:spcBef>
              <a:spcAft>
                <a:spcPts val="0"/>
              </a:spcAft>
              <a:buFont typeface="Arial" panose="020B0604020202020204" pitchFamily="34" charset="0"/>
              <a:buChar char="•"/>
              <a:defRPr/>
            </a:pPr>
            <a:endParaRPr lang="el-GR" sz="2800" dirty="0">
              <a:solidFill>
                <a:prstClr val="black"/>
              </a:solidFill>
              <a:latin typeface="+mn-lt"/>
              <a:cs typeface="Times New Roman" pitchFamily="18" charset="0"/>
            </a:endParaRPr>
          </a:p>
        </p:txBody>
      </p:sp>
      <p:pic>
        <p:nvPicPr>
          <p:cNvPr id="21509" name="Εικόνα 2"/>
          <p:cNvPicPr>
            <a:picLocks noChangeAspect="1"/>
          </p:cNvPicPr>
          <p:nvPr/>
        </p:nvPicPr>
        <p:blipFill>
          <a:blip r:embed="rId2"/>
          <a:srcRect/>
          <a:stretch>
            <a:fillRect/>
          </a:stretch>
        </p:blipFill>
        <p:spPr bwMode="auto">
          <a:xfrm>
            <a:off x="2484438" y="1670050"/>
            <a:ext cx="5954712" cy="576263"/>
          </a:xfrm>
          <a:prstGeom prst="rect">
            <a:avLst/>
          </a:prstGeom>
          <a:noFill/>
          <a:ln w="9525">
            <a:noFill/>
            <a:miter lim="800000"/>
            <a:headEnd/>
            <a:tailEnd/>
          </a:ln>
        </p:spPr>
      </p:pic>
      <p:pic>
        <p:nvPicPr>
          <p:cNvPr id="21510" name="Εικόνα 4"/>
          <p:cNvPicPr>
            <a:picLocks noChangeAspect="1"/>
          </p:cNvPicPr>
          <p:nvPr/>
        </p:nvPicPr>
        <p:blipFill>
          <a:blip r:embed="rId3"/>
          <a:srcRect/>
          <a:stretch>
            <a:fillRect/>
          </a:stretch>
        </p:blipFill>
        <p:spPr bwMode="auto">
          <a:xfrm>
            <a:off x="2700338" y="2347913"/>
            <a:ext cx="3073400" cy="287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500" y="549275"/>
            <a:ext cx="8640763" cy="1143000"/>
          </a:xfrm>
        </p:spPr>
        <p:txBody>
          <a:bodyPr/>
          <a:lstStyle/>
          <a:p>
            <a:pPr>
              <a:defRPr/>
            </a:pPr>
            <a:r>
              <a:rPr lang="el-GR" altLang="el-GR" sz="4000" dirty="0">
                <a:solidFill>
                  <a:srgbClr val="0070C0"/>
                </a:solidFill>
                <a:latin typeface="+mn-lt"/>
                <a:cs typeface="Times New Roman" panose="02020603050405020304" pitchFamily="18" charset="0"/>
              </a:rPr>
              <a:t>Η Συμπεριφορά των Επενδυτών απέναντι στον Κίνδυνο - </a:t>
            </a:r>
            <a:r>
              <a:rPr lang="el-GR" altLang="el-GR" sz="4000" dirty="0" smtClean="0">
                <a:solidFill>
                  <a:srgbClr val="0070C0"/>
                </a:solidFill>
                <a:latin typeface="+mn-lt"/>
                <a:cs typeface="Times New Roman" panose="02020603050405020304" pitchFamily="18" charset="0"/>
              </a:rPr>
              <a:t>4</a:t>
            </a:r>
            <a:r>
              <a:rPr lang="el-GR" altLang="el-GR" sz="4000" dirty="0">
                <a:solidFill>
                  <a:srgbClr val="0070C0"/>
                </a:solidFill>
                <a:latin typeface="+mn-lt"/>
                <a:cs typeface="Times New Roman" panose="02020603050405020304" pitchFamily="18" charset="0"/>
              </a:rPr>
              <a:t/>
            </a:r>
            <a:br>
              <a:rPr lang="el-GR" altLang="el-GR" sz="4000" dirty="0">
                <a:solidFill>
                  <a:srgbClr val="0070C0"/>
                </a:solidFill>
                <a:latin typeface="+mn-lt"/>
                <a:cs typeface="Times New Roman" panose="02020603050405020304" pitchFamily="18" charset="0"/>
              </a:rPr>
            </a:br>
            <a:r>
              <a:rPr lang="el-GR" altLang="el-GR" sz="4000" dirty="0">
                <a:solidFill>
                  <a:srgbClr val="0070C0"/>
                </a:solidFill>
                <a:latin typeface="+mn-lt"/>
                <a:cs typeface="Times New Roman" panose="02020603050405020304" pitchFamily="18" charset="0"/>
              </a:rPr>
              <a:t/>
            </a:r>
            <a:br>
              <a:rPr lang="el-GR" altLang="el-GR" sz="4000" dirty="0">
                <a:solidFill>
                  <a:srgbClr val="0070C0"/>
                </a:solidFill>
                <a:latin typeface="+mn-lt"/>
                <a:cs typeface="Times New Roman" panose="02020603050405020304" pitchFamily="18" charset="0"/>
              </a:rPr>
            </a:br>
            <a:endParaRPr lang="el-GR" sz="4000" dirty="0">
              <a:solidFill>
                <a:srgbClr val="0070C0"/>
              </a:solidFill>
              <a:latin typeface="+mn-lt"/>
            </a:endParaRPr>
          </a:p>
        </p:txBody>
      </p:sp>
      <p:sp>
        <p:nvSpPr>
          <p:cNvPr id="3" name="Ορθογώνιο 2"/>
          <p:cNvSpPr/>
          <p:nvPr/>
        </p:nvSpPr>
        <p:spPr>
          <a:xfrm>
            <a:off x="0" y="1196975"/>
            <a:ext cx="9232900" cy="6262688"/>
          </a:xfrm>
          <a:prstGeom prst="rect">
            <a:avLst/>
          </a:prstGeom>
        </p:spPr>
        <p:txBody>
          <a:bodyPr>
            <a:spAutoFit/>
          </a:bodyPr>
          <a:lstStyle/>
          <a:p>
            <a:pPr marL="457200" indent="-457200" eaLnBrk="1" hangingPunct="1">
              <a:spcAft>
                <a:spcPts val="600"/>
              </a:spcAft>
              <a:buFont typeface="Wingdings" panose="05000000000000000000" pitchFamily="2" charset="2"/>
              <a:buChar char="§"/>
              <a:defRPr/>
            </a:pPr>
            <a:r>
              <a:rPr lang="el-GR" altLang="el-GR" b="1" dirty="0">
                <a:solidFill>
                  <a:schemeClr val="tx1"/>
                </a:solidFill>
                <a:latin typeface="+mn-lt"/>
                <a:cs typeface="Times New Roman" pitchFamily="18" charset="0"/>
              </a:rPr>
              <a:t>Γράφημα 8.3 </a:t>
            </a:r>
            <a:r>
              <a:rPr lang="el-GR" altLang="el-GR" dirty="0">
                <a:solidFill>
                  <a:schemeClr val="tx1"/>
                </a:solidFill>
                <a:latin typeface="+mn-lt"/>
                <a:cs typeface="Times New Roman" pitchFamily="18" charset="0"/>
              </a:rPr>
              <a:t>Συνάρτηση χρησιμότητας μιας οικονομικής μονάδας που αγαπάει τον κίνδυνο</a:t>
            </a:r>
          </a:p>
          <a:p>
            <a:pPr marL="457200" indent="-457200" eaLnBrk="1" hangingPunct="1">
              <a:spcAft>
                <a:spcPts val="600"/>
              </a:spcAft>
              <a:buFont typeface="Wingdings" panose="05000000000000000000" pitchFamily="2" charset="2"/>
              <a:buChar char="§"/>
              <a:defRPr/>
            </a:pPr>
            <a:endParaRPr lang="el-GR" altLang="el-GR" dirty="0">
              <a:solidFill>
                <a:schemeClr val="tx1"/>
              </a:solidFill>
              <a:latin typeface="+mn-lt"/>
              <a:cs typeface="Times New Roman" pitchFamily="18" charset="0"/>
            </a:endParaRPr>
          </a:p>
          <a:p>
            <a:pPr marL="457200" indent="-457200" eaLnBrk="1" hangingPunct="1">
              <a:spcAft>
                <a:spcPts val="600"/>
              </a:spcAft>
              <a:buFont typeface="Wingdings" panose="05000000000000000000" pitchFamily="2" charset="2"/>
              <a:buChar char="§"/>
              <a:defRPr/>
            </a:pPr>
            <a:endParaRPr lang="el-GR" altLang="el-GR" dirty="0">
              <a:solidFill>
                <a:schemeClr val="tx1"/>
              </a:solidFill>
              <a:latin typeface="+mn-lt"/>
              <a:cs typeface="Times New Roman" pitchFamily="18" charset="0"/>
            </a:endParaRPr>
          </a:p>
          <a:p>
            <a:pPr marL="457200" indent="-457200" eaLnBrk="1" hangingPunct="1">
              <a:spcAft>
                <a:spcPts val="600"/>
              </a:spcAft>
              <a:buFont typeface="Wingdings" panose="05000000000000000000" pitchFamily="2" charset="2"/>
              <a:buChar char="§"/>
              <a:defRPr/>
            </a:pPr>
            <a:endParaRPr lang="el-GR" altLang="el-GR" dirty="0">
              <a:solidFill>
                <a:schemeClr val="tx1"/>
              </a:solidFill>
              <a:latin typeface="+mn-lt"/>
              <a:cs typeface="Times New Roman" pitchFamily="18" charset="0"/>
            </a:endParaRPr>
          </a:p>
          <a:p>
            <a:pPr marL="457200" indent="-457200" eaLnBrk="1" hangingPunct="1">
              <a:spcAft>
                <a:spcPts val="600"/>
              </a:spcAft>
              <a:buFont typeface="Wingdings" panose="05000000000000000000" pitchFamily="2" charset="2"/>
              <a:buChar char="§"/>
              <a:defRPr/>
            </a:pPr>
            <a:endParaRPr lang="el-GR" altLang="el-GR" dirty="0">
              <a:solidFill>
                <a:schemeClr val="tx1"/>
              </a:solidFill>
              <a:latin typeface="+mn-lt"/>
              <a:cs typeface="Times New Roman" pitchFamily="18" charset="0"/>
            </a:endParaRPr>
          </a:p>
          <a:p>
            <a:pPr marL="457200" indent="-457200" eaLnBrk="1" hangingPunct="1">
              <a:spcAft>
                <a:spcPts val="600"/>
              </a:spcAft>
              <a:buFont typeface="Wingdings" panose="05000000000000000000" pitchFamily="2" charset="2"/>
              <a:buChar char="§"/>
              <a:defRPr/>
            </a:pPr>
            <a:endParaRPr lang="el-GR" altLang="el-GR" dirty="0">
              <a:solidFill>
                <a:schemeClr val="tx1"/>
              </a:solidFill>
              <a:latin typeface="+mn-lt"/>
              <a:cs typeface="Times New Roman" pitchFamily="18" charset="0"/>
            </a:endParaRPr>
          </a:p>
          <a:p>
            <a:pPr marL="457200" indent="-457200" eaLnBrk="1" hangingPunct="1">
              <a:spcAft>
                <a:spcPts val="600"/>
              </a:spcAft>
              <a:buFont typeface="Wingdings" panose="05000000000000000000" pitchFamily="2" charset="2"/>
              <a:buChar char="§"/>
              <a:defRPr/>
            </a:pPr>
            <a:endParaRPr lang="el-GR" altLang="el-GR" dirty="0">
              <a:solidFill>
                <a:schemeClr val="tx1"/>
              </a:solidFill>
              <a:latin typeface="+mn-lt"/>
              <a:cs typeface="Times New Roman" pitchFamily="18" charset="0"/>
            </a:endParaRPr>
          </a:p>
          <a:p>
            <a:pPr eaLnBrk="1" hangingPunct="1">
              <a:spcAft>
                <a:spcPts val="600"/>
              </a:spcAft>
              <a:defRPr/>
            </a:pPr>
            <a:endParaRPr lang="el-GR" altLang="el-GR" dirty="0">
              <a:solidFill>
                <a:schemeClr val="tx1"/>
              </a:solidFill>
              <a:latin typeface="+mn-lt"/>
              <a:cs typeface="Times New Roman" pitchFamily="18" charset="0"/>
            </a:endParaRPr>
          </a:p>
          <a:p>
            <a:pPr marL="457200" indent="-457200" eaLnBrk="1" hangingPunct="1">
              <a:spcAft>
                <a:spcPts val="600"/>
              </a:spcAft>
              <a:buFont typeface="Arial" panose="020B0604020202020204" pitchFamily="34" charset="0"/>
              <a:buChar char="•"/>
              <a:defRPr/>
            </a:pPr>
            <a:r>
              <a:rPr lang="el-GR" altLang="el-GR" sz="2800" dirty="0">
                <a:solidFill>
                  <a:schemeClr val="tx1"/>
                </a:solidFill>
                <a:latin typeface="+mn-lt"/>
                <a:cs typeface="Times New Roman" pitchFamily="18" charset="0"/>
              </a:rPr>
              <a:t>Τέλος να αναφέρουμε ότι υπάρχουν και αυτές οι οικονομικές μονάδες που είναι αδιάφορες (risk </a:t>
            </a:r>
            <a:r>
              <a:rPr lang="el-GR" altLang="el-GR" sz="2800" dirty="0" err="1">
                <a:solidFill>
                  <a:schemeClr val="tx1"/>
                </a:solidFill>
                <a:latin typeface="+mn-lt"/>
                <a:cs typeface="Times New Roman" pitchFamily="18" charset="0"/>
              </a:rPr>
              <a:t>neutral</a:t>
            </a:r>
            <a:r>
              <a:rPr lang="el-GR" altLang="el-GR" sz="2800" dirty="0">
                <a:solidFill>
                  <a:schemeClr val="tx1"/>
                </a:solidFill>
                <a:latin typeface="+mn-lt"/>
                <a:cs typeface="Times New Roman" pitchFamily="18" charset="0"/>
              </a:rPr>
              <a:t>) μεταξύ ενός σίγουρου ποσού και ενός πιθανού ποσού μέσα από την συμμετοχή σε ένα παίγνιο. </a:t>
            </a:r>
          </a:p>
          <a:p>
            <a:pPr eaLnBrk="1" hangingPunct="1">
              <a:spcAft>
                <a:spcPts val="600"/>
              </a:spcAft>
              <a:defRPr/>
            </a:pPr>
            <a:endParaRPr lang="el-GR" altLang="el-GR" sz="2800" dirty="0">
              <a:solidFill>
                <a:schemeClr val="tx1"/>
              </a:solidFill>
              <a:latin typeface="+mn-lt"/>
              <a:cs typeface="Times New Roman" pitchFamily="18" charset="0"/>
            </a:endParaRPr>
          </a:p>
        </p:txBody>
      </p:sp>
      <p:sp>
        <p:nvSpPr>
          <p:cNvPr id="22532" name="Θέση αριθμού διαφάνειας 9"/>
          <p:cNvSpPr>
            <a:spLocks noGrp="1"/>
          </p:cNvSpPr>
          <p:nvPr>
            <p:ph type="sldNum" sz="quarter" idx="12"/>
          </p:nvPr>
        </p:nvSpPr>
        <p:spPr bwMode="auto">
          <a:noFill/>
          <a:ln>
            <a:miter lim="800000"/>
            <a:headEnd/>
            <a:tailEnd/>
          </a:ln>
        </p:spPr>
        <p:txBody>
          <a:bodyPr/>
          <a:lstStyle/>
          <a:p>
            <a:fld id="{8D95C15B-1DA4-4496-AEF8-6B3FEDF2BC61}" type="slidenum">
              <a:rPr lang="nl-NL" altLang="el-GR"/>
              <a:pPr/>
              <a:t>15</a:t>
            </a:fld>
            <a:endParaRPr lang="nl-NL" altLang="el-GR"/>
          </a:p>
        </p:txBody>
      </p:sp>
      <p:pic>
        <p:nvPicPr>
          <p:cNvPr id="22533" name="Εικόνα 3"/>
          <p:cNvPicPr>
            <a:picLocks noChangeAspect="1"/>
          </p:cNvPicPr>
          <p:nvPr/>
        </p:nvPicPr>
        <p:blipFill>
          <a:blip r:embed="rId2"/>
          <a:srcRect/>
          <a:stretch>
            <a:fillRect/>
          </a:stretch>
        </p:blipFill>
        <p:spPr bwMode="auto">
          <a:xfrm>
            <a:off x="900113" y="1989138"/>
            <a:ext cx="5899150"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49250" y="188913"/>
            <a:ext cx="8461375" cy="1528762"/>
          </a:xfrm>
        </p:spPr>
        <p:txBody>
          <a:bodyPr/>
          <a:lstStyle/>
          <a:p>
            <a:pPr>
              <a:defRPr/>
            </a:pPr>
            <a:r>
              <a:rPr lang="el-GR" altLang="el-GR" sz="4000" dirty="0">
                <a:solidFill>
                  <a:srgbClr val="0070C0"/>
                </a:solidFill>
                <a:latin typeface="+mn-lt"/>
                <a:cs typeface="Times New Roman" panose="02020603050405020304" pitchFamily="18" charset="0"/>
              </a:rPr>
              <a:t>Η Συμπεριφορά των Επενδυτών απέναντι στον Κίνδυνο - </a:t>
            </a:r>
            <a:r>
              <a:rPr lang="el-GR" altLang="el-GR" sz="4000" dirty="0" smtClean="0">
                <a:solidFill>
                  <a:srgbClr val="0070C0"/>
                </a:solidFill>
                <a:latin typeface="+mn-lt"/>
                <a:cs typeface="Times New Roman" panose="02020603050405020304" pitchFamily="18" charset="0"/>
              </a:rPr>
              <a:t>5</a:t>
            </a:r>
            <a:r>
              <a:rPr lang="el-GR" altLang="el-GR" sz="4000" dirty="0">
                <a:solidFill>
                  <a:srgbClr val="0070C0"/>
                </a:solidFill>
                <a:latin typeface="+mn-lt"/>
                <a:cs typeface="Times New Roman" panose="02020603050405020304" pitchFamily="18" charset="0"/>
              </a:rPr>
              <a:t/>
            </a:r>
            <a:br>
              <a:rPr lang="el-GR" altLang="el-GR" sz="4000" dirty="0">
                <a:solidFill>
                  <a:srgbClr val="0070C0"/>
                </a:solidFill>
                <a:latin typeface="+mn-lt"/>
                <a:cs typeface="Times New Roman" panose="02020603050405020304" pitchFamily="18" charset="0"/>
              </a:rPr>
            </a:br>
            <a:endParaRPr lang="el-GR" sz="4000" dirty="0">
              <a:solidFill>
                <a:srgbClr val="0070C0"/>
              </a:solidFill>
              <a:latin typeface="+mn-lt"/>
            </a:endParaRPr>
          </a:p>
        </p:txBody>
      </p:sp>
      <p:sp>
        <p:nvSpPr>
          <p:cNvPr id="3" name="Ορθογώνιο 2"/>
          <p:cNvSpPr/>
          <p:nvPr/>
        </p:nvSpPr>
        <p:spPr>
          <a:xfrm>
            <a:off x="7938" y="1484313"/>
            <a:ext cx="9144000" cy="3195637"/>
          </a:xfrm>
          <a:prstGeom prst="rect">
            <a:avLst/>
          </a:prstGeom>
        </p:spPr>
        <p:txBody>
          <a:bodyPr>
            <a:spAutoFit/>
          </a:bodyPr>
          <a:lstStyle/>
          <a:p>
            <a:pPr marL="457200" indent="-457200" eaLnBrk="1" fontAlgn="auto" hangingPunct="1">
              <a:spcBef>
                <a:spcPts val="0"/>
              </a:spcBef>
              <a:spcAft>
                <a:spcPts val="0"/>
              </a:spcAft>
              <a:buFont typeface="Arial" panose="020B0604020202020204" pitchFamily="34" charset="0"/>
              <a:buChar char="•"/>
              <a:defRPr/>
            </a:pPr>
            <a:r>
              <a:rPr lang="el-GR" altLang="el-GR" sz="2800" kern="0" dirty="0">
                <a:solidFill>
                  <a:prstClr val="black"/>
                </a:solidFill>
                <a:latin typeface="+mn-lt"/>
              </a:rPr>
              <a:t>Έχοντας υπόψη τα παραπάνω οι κλασικές παρουσιάσεις των συναρτήσεων χρησιμότητας προσεγγίζουν συνήθως τη χρησιμότητα ενός επενδυτή μέσω της συνάρτησης τετραγωνικής μορφής (παραβολή):                           Όπου R είναι η απόδοση του επενδυτή και </a:t>
            </a:r>
            <a:r>
              <a:rPr lang="el-GR" altLang="el-GR" sz="2800" kern="0" dirty="0" err="1">
                <a:solidFill>
                  <a:prstClr val="black"/>
                </a:solidFill>
                <a:latin typeface="+mn-lt"/>
              </a:rPr>
              <a:t>a,b,c</a:t>
            </a:r>
            <a:r>
              <a:rPr lang="el-GR" altLang="el-GR" sz="2800" kern="0" dirty="0">
                <a:solidFill>
                  <a:prstClr val="black"/>
                </a:solidFill>
                <a:latin typeface="+mn-lt"/>
              </a:rPr>
              <a:t>&gt;0.</a:t>
            </a:r>
          </a:p>
          <a:p>
            <a:pPr marL="457200" indent="-457200" eaLnBrk="1" fontAlgn="auto" hangingPunct="1">
              <a:spcBef>
                <a:spcPts val="0"/>
              </a:spcBef>
              <a:spcAft>
                <a:spcPts val="0"/>
              </a:spcAft>
              <a:buFont typeface="Arial" panose="020B0604020202020204" pitchFamily="34" charset="0"/>
              <a:buChar char="•"/>
              <a:defRPr/>
            </a:pPr>
            <a:endParaRPr lang="el-GR" altLang="el-GR" sz="2800" kern="0" dirty="0">
              <a:solidFill>
                <a:prstClr val="black"/>
              </a:solidFill>
              <a:latin typeface="+mn-lt"/>
            </a:endParaRPr>
          </a:p>
          <a:p>
            <a:pPr marL="457200" indent="-457200" eaLnBrk="1" fontAlgn="auto" hangingPunct="1">
              <a:spcBef>
                <a:spcPct val="20000"/>
              </a:spcBef>
              <a:spcAft>
                <a:spcPts val="600"/>
              </a:spcAft>
              <a:buFont typeface="Arial" panose="020B0604020202020204" pitchFamily="34" charset="0"/>
              <a:buChar char="•"/>
              <a:defRPr/>
            </a:pPr>
            <a:endParaRPr lang="el-GR" altLang="el-GR" sz="2800" kern="0" dirty="0">
              <a:solidFill>
                <a:prstClr val="black"/>
              </a:solidFill>
              <a:latin typeface="+mn-lt"/>
            </a:endParaRPr>
          </a:p>
        </p:txBody>
      </p:sp>
      <p:sp>
        <p:nvSpPr>
          <p:cNvPr id="23556" name="Θέση αριθμού διαφάνειας 5"/>
          <p:cNvSpPr>
            <a:spLocks noGrp="1"/>
          </p:cNvSpPr>
          <p:nvPr>
            <p:ph type="sldNum" sz="quarter" idx="12"/>
          </p:nvPr>
        </p:nvSpPr>
        <p:spPr bwMode="auto">
          <a:noFill/>
          <a:ln>
            <a:miter lim="800000"/>
            <a:headEnd/>
            <a:tailEnd/>
          </a:ln>
        </p:spPr>
        <p:txBody>
          <a:bodyPr/>
          <a:lstStyle/>
          <a:p>
            <a:fld id="{4B288247-5F9D-4C9D-B650-C6A2C4B1E56D}" type="slidenum">
              <a:rPr lang="nl-NL" altLang="el-GR"/>
              <a:pPr/>
              <a:t>16</a:t>
            </a:fld>
            <a:endParaRPr lang="nl-NL" altLang="el-GR"/>
          </a:p>
        </p:txBody>
      </p:sp>
      <p:pic>
        <p:nvPicPr>
          <p:cNvPr id="23557" name="Εικόνα 3"/>
          <p:cNvPicPr>
            <a:picLocks noChangeAspect="1"/>
          </p:cNvPicPr>
          <p:nvPr/>
        </p:nvPicPr>
        <p:blipFill>
          <a:blip r:embed="rId2"/>
          <a:srcRect/>
          <a:stretch>
            <a:fillRect/>
          </a:stretch>
        </p:blipFill>
        <p:spPr bwMode="auto">
          <a:xfrm>
            <a:off x="5805488" y="2870200"/>
            <a:ext cx="1814512" cy="287338"/>
          </a:xfrm>
          <a:prstGeom prst="rect">
            <a:avLst/>
          </a:prstGeom>
          <a:noFill/>
          <a:ln w="9525">
            <a:noFill/>
            <a:miter lim="800000"/>
            <a:headEnd/>
            <a:tailEnd/>
          </a:ln>
        </p:spPr>
      </p:pic>
      <p:pic>
        <p:nvPicPr>
          <p:cNvPr id="23558" name="Εικόνα 4"/>
          <p:cNvPicPr>
            <a:picLocks noChangeAspect="1"/>
          </p:cNvPicPr>
          <p:nvPr/>
        </p:nvPicPr>
        <p:blipFill>
          <a:blip r:embed="rId3"/>
          <a:srcRect/>
          <a:stretch>
            <a:fillRect/>
          </a:stretch>
        </p:blipFill>
        <p:spPr bwMode="auto">
          <a:xfrm>
            <a:off x="1835150" y="3938588"/>
            <a:ext cx="5095875" cy="371475"/>
          </a:xfrm>
          <a:prstGeom prst="rect">
            <a:avLst/>
          </a:prstGeom>
          <a:noFill/>
          <a:ln w="9525">
            <a:noFill/>
            <a:miter lim="800000"/>
            <a:headEnd/>
            <a:tailEnd/>
          </a:ln>
        </p:spPr>
      </p:pic>
      <p:pic>
        <p:nvPicPr>
          <p:cNvPr id="23559" name="Εικόνα 5"/>
          <p:cNvPicPr>
            <a:picLocks noChangeAspect="1"/>
          </p:cNvPicPr>
          <p:nvPr/>
        </p:nvPicPr>
        <p:blipFill>
          <a:blip r:embed="rId4"/>
          <a:srcRect/>
          <a:stretch>
            <a:fillRect/>
          </a:stretch>
        </p:blipFill>
        <p:spPr bwMode="auto">
          <a:xfrm>
            <a:off x="2125663" y="4492625"/>
            <a:ext cx="2578100" cy="371475"/>
          </a:xfrm>
          <a:prstGeom prst="rect">
            <a:avLst/>
          </a:prstGeom>
          <a:noFill/>
          <a:ln w="9525">
            <a:noFill/>
            <a:miter lim="800000"/>
            <a:headEnd/>
            <a:tailEnd/>
          </a:ln>
        </p:spPr>
      </p:pic>
      <p:pic>
        <p:nvPicPr>
          <p:cNvPr id="23560" name="Εικόνα 6"/>
          <p:cNvPicPr>
            <a:picLocks noChangeAspect="1"/>
          </p:cNvPicPr>
          <p:nvPr/>
        </p:nvPicPr>
        <p:blipFill>
          <a:blip r:embed="rId5"/>
          <a:srcRect/>
          <a:stretch>
            <a:fillRect/>
          </a:stretch>
        </p:blipFill>
        <p:spPr bwMode="auto">
          <a:xfrm>
            <a:off x="2125663" y="5006975"/>
            <a:ext cx="3976687" cy="37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850" y="0"/>
            <a:ext cx="8066088" cy="1754188"/>
          </a:xfrm>
        </p:spPr>
        <p:txBody>
          <a:bodyPr/>
          <a:lstStyle/>
          <a:p>
            <a:pPr>
              <a:defRPr/>
            </a:pPr>
            <a:r>
              <a:rPr lang="el-GR" sz="4000" dirty="0">
                <a:solidFill>
                  <a:srgbClr val="0070C0"/>
                </a:solidFill>
                <a:latin typeface="+mn-lt"/>
                <a:cs typeface="Times New Roman" panose="02020603050405020304" pitchFamily="18" charset="0"/>
              </a:rPr>
              <a:t>Η Συμπεριφορά των Επενδυτών απέναντι στον Κίνδυνο - </a:t>
            </a:r>
            <a:r>
              <a:rPr lang="el-GR" sz="4000" dirty="0" smtClean="0">
                <a:solidFill>
                  <a:srgbClr val="0070C0"/>
                </a:solidFill>
                <a:latin typeface="+mn-lt"/>
                <a:cs typeface="Times New Roman" panose="02020603050405020304" pitchFamily="18" charset="0"/>
              </a:rPr>
              <a:t>6</a:t>
            </a:r>
            <a:r>
              <a:rPr lang="el-GR" sz="4000" dirty="0">
                <a:solidFill>
                  <a:srgbClr val="0070C0"/>
                </a:solidFill>
                <a:latin typeface="+mn-lt"/>
                <a:cs typeface="Times New Roman" panose="02020603050405020304" pitchFamily="18" charset="0"/>
              </a:rPr>
              <a:t/>
            </a:r>
            <a:br>
              <a:rPr lang="el-GR" sz="4000" dirty="0">
                <a:solidFill>
                  <a:srgbClr val="0070C0"/>
                </a:solidFill>
                <a:latin typeface="+mn-lt"/>
                <a:cs typeface="Times New Roman" panose="02020603050405020304" pitchFamily="18" charset="0"/>
              </a:rPr>
            </a:br>
            <a:endParaRPr lang="el-GR" sz="4000" dirty="0">
              <a:solidFill>
                <a:srgbClr val="0070C0"/>
              </a:solidFill>
              <a:latin typeface="+mn-lt"/>
            </a:endParaRPr>
          </a:p>
        </p:txBody>
      </p:sp>
      <p:sp>
        <p:nvSpPr>
          <p:cNvPr id="24579" name="Θέση αριθμού διαφάνειας 4"/>
          <p:cNvSpPr>
            <a:spLocks noGrp="1"/>
          </p:cNvSpPr>
          <p:nvPr>
            <p:ph type="sldNum" sz="quarter" idx="12"/>
          </p:nvPr>
        </p:nvSpPr>
        <p:spPr bwMode="auto">
          <a:noFill/>
          <a:ln>
            <a:miter lim="800000"/>
            <a:headEnd/>
            <a:tailEnd/>
          </a:ln>
        </p:spPr>
        <p:txBody>
          <a:bodyPr/>
          <a:lstStyle/>
          <a:p>
            <a:fld id="{8B847BDD-CE46-4C3D-8F41-60AA3243B97C}" type="slidenum">
              <a:rPr lang="nl-NL" altLang="el-GR"/>
              <a:pPr/>
              <a:t>17</a:t>
            </a:fld>
            <a:endParaRPr lang="nl-NL" altLang="el-GR"/>
          </a:p>
        </p:txBody>
      </p:sp>
      <p:sp>
        <p:nvSpPr>
          <p:cNvPr id="3" name="Ορθογώνιο 2"/>
          <p:cNvSpPr/>
          <p:nvPr/>
        </p:nvSpPr>
        <p:spPr>
          <a:xfrm>
            <a:off x="-1588" y="1474788"/>
            <a:ext cx="9145588" cy="1720850"/>
          </a:xfrm>
          <a:prstGeom prst="rect">
            <a:avLst/>
          </a:prstGeom>
        </p:spPr>
        <p:txBody>
          <a:bodyPr>
            <a:spAutoFit/>
          </a:bodyPr>
          <a:lstStyle/>
          <a:p>
            <a:pPr marL="342900" indent="-342900" algn="just" eaLnBrk="1" fontAlgn="auto" hangingPunct="1">
              <a:spcBef>
                <a:spcPct val="20000"/>
              </a:spcBef>
              <a:spcAft>
                <a:spcPts val="600"/>
              </a:spcAft>
              <a:buFont typeface="Wingdings" panose="05000000000000000000" pitchFamily="2" charset="2"/>
              <a:buChar char="§"/>
              <a:defRPr/>
            </a:pPr>
            <a:r>
              <a:rPr lang="el-GR" dirty="0">
                <a:solidFill>
                  <a:prstClr val="black"/>
                </a:solidFill>
                <a:latin typeface="+mn-lt"/>
                <a:cs typeface="Times New Roman" pitchFamily="18" charset="0"/>
              </a:rPr>
              <a:t>Στο </a:t>
            </a:r>
            <a:r>
              <a:rPr lang="el-GR" b="1" dirty="0">
                <a:solidFill>
                  <a:prstClr val="black"/>
                </a:solidFill>
                <a:latin typeface="+mn-lt"/>
                <a:cs typeface="Times New Roman" pitchFamily="18" charset="0"/>
              </a:rPr>
              <a:t>γράφημα 8.4 </a:t>
            </a:r>
            <a:r>
              <a:rPr lang="el-GR" dirty="0">
                <a:solidFill>
                  <a:prstClr val="black"/>
                </a:solidFill>
                <a:latin typeface="+mn-lt"/>
                <a:cs typeface="Times New Roman" pitchFamily="18" charset="0"/>
              </a:rPr>
              <a:t>δείχνουμε τις καμπύλες αδιαφορίας ενός επενδυτή που απεχθάνεται τον κίνδυνο (αριστερό γραφικό) έναντι ενός επενδυτή που αγαπάει τον κίνδυνο (δεξιά γραφικό).</a:t>
            </a:r>
          </a:p>
          <a:p>
            <a:pPr marL="342900" indent="-342900" eaLnBrk="1" fontAlgn="auto" hangingPunct="1">
              <a:spcBef>
                <a:spcPct val="20000"/>
              </a:spcBef>
              <a:spcAft>
                <a:spcPts val="0"/>
              </a:spcAft>
              <a:buFont typeface="Arial" pitchFamily="34" charset="0"/>
              <a:buChar char="•"/>
              <a:defRPr/>
            </a:pPr>
            <a:endParaRPr lang="el-GR" dirty="0">
              <a:solidFill>
                <a:prstClr val="black"/>
              </a:solidFill>
              <a:latin typeface="Calibri"/>
            </a:endParaRPr>
          </a:p>
        </p:txBody>
      </p:sp>
      <p:pic>
        <p:nvPicPr>
          <p:cNvPr id="24581" name="Εικόνα 3"/>
          <p:cNvPicPr>
            <a:picLocks noChangeAspect="1"/>
          </p:cNvPicPr>
          <p:nvPr/>
        </p:nvPicPr>
        <p:blipFill>
          <a:blip r:embed="rId3"/>
          <a:srcRect/>
          <a:stretch>
            <a:fillRect/>
          </a:stretch>
        </p:blipFill>
        <p:spPr bwMode="auto">
          <a:xfrm>
            <a:off x="781050" y="2892425"/>
            <a:ext cx="7151688" cy="355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p:cNvSpPr>
            <a:spLocks noGrp="1"/>
          </p:cNvSpPr>
          <p:nvPr>
            <p:ph type="title"/>
          </p:nvPr>
        </p:nvSpPr>
        <p:spPr>
          <a:xfrm>
            <a:off x="131763" y="404813"/>
            <a:ext cx="9012237" cy="1014412"/>
          </a:xfrm>
        </p:spPr>
        <p:txBody>
          <a:bodyPr/>
          <a:lstStyle/>
          <a:p>
            <a:r>
              <a:rPr lang="el-GR" altLang="el-GR" sz="4000" smtClean="0">
                <a:solidFill>
                  <a:srgbClr val="0070C0"/>
                </a:solidFill>
                <a:cs typeface="Times New Roman" pitchFamily="18" charset="0"/>
              </a:rPr>
              <a:t>Η Συμπεριφορά των Επενδυτών απέναντι στον Κίνδυνο -  7</a:t>
            </a:r>
            <a:br>
              <a:rPr lang="el-GR" altLang="el-GR" sz="4000" smtClean="0">
                <a:solidFill>
                  <a:srgbClr val="0070C0"/>
                </a:solidFill>
                <a:cs typeface="Times New Roman" pitchFamily="18" charset="0"/>
              </a:rPr>
            </a:br>
            <a:endParaRPr lang="el-GR" altLang="el-GR" sz="4000" smtClean="0"/>
          </a:p>
        </p:txBody>
      </p:sp>
      <p:sp>
        <p:nvSpPr>
          <p:cNvPr id="3" name="Ορθογώνιο 2"/>
          <p:cNvSpPr/>
          <p:nvPr/>
        </p:nvSpPr>
        <p:spPr>
          <a:xfrm>
            <a:off x="0" y="1125538"/>
            <a:ext cx="9012238" cy="6613525"/>
          </a:xfrm>
          <a:prstGeom prst="rect">
            <a:avLst/>
          </a:prstGeom>
        </p:spPr>
        <p:txBody>
          <a:bodyPr>
            <a:spAutoFit/>
          </a:bodyPr>
          <a:lstStyle/>
          <a:p>
            <a:pPr marL="457200" indent="-457200" eaLnBrk="1" fontAlgn="auto" hangingPunct="1">
              <a:spcBef>
                <a:spcPts val="0"/>
              </a:spcBef>
              <a:spcAft>
                <a:spcPts val="20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H άριστη επενδυτική επιλογή είναι ανεξάρτητη από το χρονικό ορίζοντα επένδυσης και το επίπεδο του αρχικού κεφαλαίου του επενδυτή και, εξαρτάται μόνον από το συντελεστή αποστροφής κινδύνου και, την αναμενόμενη απόδοση και κίνδυνο.</a:t>
            </a:r>
          </a:p>
          <a:p>
            <a:pPr marL="457200" indent="-457200" eaLnBrk="1" fontAlgn="auto" hangingPunct="1">
              <a:spcBef>
                <a:spcPts val="200"/>
              </a:spcBef>
              <a:spcAft>
                <a:spcPts val="20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Η αποστροφή προς τον κίνδυνο Α, υπολογίζεται ως η επιπλέον οριακή αναμενόμενη απόδοση που απαιτεί ο επενδυτής προκειμένου να αποδεχθεί μεγαλύτερο κίνδυνο. Δηλαδή το ασφάλιστρο κινδύνου, θα είναι  π = E(R)- </a:t>
            </a:r>
            <a:r>
              <a:rPr lang="el-GR" sz="2800" dirty="0" err="1">
                <a:solidFill>
                  <a:prstClr val="black"/>
                </a:solidFill>
                <a:latin typeface="+mn-lt"/>
                <a:cs typeface="Times New Roman" panose="02020603050405020304" pitchFamily="18" charset="0"/>
              </a:rPr>
              <a:t>rirk-free</a:t>
            </a:r>
            <a:r>
              <a:rPr lang="el-GR" sz="2800" dirty="0">
                <a:solidFill>
                  <a:prstClr val="black"/>
                </a:solidFill>
                <a:latin typeface="+mn-lt"/>
                <a:cs typeface="Times New Roman" panose="02020603050405020304" pitchFamily="18" charset="0"/>
              </a:rPr>
              <a:t> rate (</a:t>
            </a:r>
            <a:r>
              <a:rPr lang="el-GR" sz="2800" dirty="0" err="1">
                <a:solidFill>
                  <a:prstClr val="black"/>
                </a:solidFill>
                <a:latin typeface="+mn-lt"/>
                <a:cs typeface="Times New Roman" panose="02020603050405020304" pitchFamily="18" charset="0"/>
              </a:rPr>
              <a:t>rf</a:t>
            </a:r>
            <a:r>
              <a:rPr lang="el-GR" sz="2800" dirty="0">
                <a:solidFill>
                  <a:prstClr val="black"/>
                </a:solidFill>
                <a:latin typeface="+mn-lt"/>
                <a:cs typeface="Times New Roman" panose="02020603050405020304" pitchFamily="18" charset="0"/>
              </a:rPr>
              <a:t>) και E(R)-</a:t>
            </a:r>
            <a:r>
              <a:rPr lang="el-GR" sz="2800" dirty="0" err="1">
                <a:solidFill>
                  <a:prstClr val="black"/>
                </a:solidFill>
                <a:latin typeface="+mn-lt"/>
                <a:cs typeface="Times New Roman" panose="02020603050405020304" pitchFamily="18" charset="0"/>
              </a:rPr>
              <a:t>rf</a:t>
            </a:r>
            <a:r>
              <a:rPr lang="el-GR" sz="2800" dirty="0">
                <a:solidFill>
                  <a:prstClr val="black"/>
                </a:solidFill>
                <a:latin typeface="+mn-lt"/>
                <a:cs typeface="Times New Roman" panose="02020603050405020304" pitchFamily="18" charset="0"/>
              </a:rPr>
              <a:t> = </a:t>
            </a:r>
          </a:p>
          <a:p>
            <a:pPr marL="457200" indent="-457200" eaLnBrk="1" fontAlgn="auto" hangingPunct="1">
              <a:spcBef>
                <a:spcPct val="20000"/>
              </a:spcBef>
              <a:spcAft>
                <a:spcPts val="60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Γενικά, μια τιμή του Α μεταξύ 3 και 4 αναφέρεται στον «μέσο» επενδυτή ως προς την αντίδρασή του στον κίνδυνο.</a:t>
            </a:r>
          </a:p>
          <a:p>
            <a:pPr marL="457200" indent="-457200" eaLnBrk="1" fontAlgn="auto" hangingPunct="1">
              <a:spcBef>
                <a:spcPct val="20000"/>
              </a:spcBef>
              <a:spcAft>
                <a:spcPts val="600"/>
              </a:spcAft>
              <a:buFont typeface="Arial" panose="020B0604020202020204" pitchFamily="34" charset="0"/>
              <a:buChar char="•"/>
              <a:defRPr/>
            </a:pPr>
            <a:endParaRPr lang="el-GR" sz="2800" dirty="0">
              <a:solidFill>
                <a:prstClr val="black"/>
              </a:solidFill>
              <a:latin typeface="+mn-lt"/>
              <a:cs typeface="Times New Roman" panose="02020603050405020304" pitchFamily="18" charset="0"/>
            </a:endParaRPr>
          </a:p>
        </p:txBody>
      </p:sp>
      <p:pic>
        <p:nvPicPr>
          <p:cNvPr id="26628" name="Εικόνα 1"/>
          <p:cNvPicPr>
            <a:picLocks noChangeAspect="1"/>
          </p:cNvPicPr>
          <p:nvPr/>
        </p:nvPicPr>
        <p:blipFill>
          <a:blip r:embed="rId2"/>
          <a:srcRect/>
          <a:stretch>
            <a:fillRect/>
          </a:stretch>
        </p:blipFill>
        <p:spPr bwMode="auto">
          <a:xfrm>
            <a:off x="5580063" y="5013325"/>
            <a:ext cx="2017712" cy="60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39700" y="1125538"/>
            <a:ext cx="8823325" cy="7154862"/>
          </a:xfrm>
          <a:prstGeom prst="rect">
            <a:avLst/>
          </a:prstGeom>
          <a:noFill/>
          <a:ln>
            <a:noFill/>
          </a:ln>
          <a:effectLs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spcAft>
                <a:spcPts val="1800"/>
              </a:spcAft>
              <a:buFont typeface="Arial" panose="020B0604020202020204" pitchFamily="34" charset="0"/>
              <a:buChar char="•"/>
              <a:defRPr/>
            </a:pPr>
            <a:r>
              <a:rPr lang="el-GR" sz="2800" dirty="0">
                <a:solidFill>
                  <a:prstClr val="black"/>
                </a:solidFill>
                <a:latin typeface="Calibri"/>
                <a:cs typeface="Times New Roman" panose="02020603050405020304" pitchFamily="18" charset="0"/>
              </a:rPr>
              <a:t>Η έννοια της αποτελεσματικής αγοράς (Market </a:t>
            </a:r>
            <a:r>
              <a:rPr lang="el-GR" sz="2800" dirty="0" err="1">
                <a:solidFill>
                  <a:prstClr val="black"/>
                </a:solidFill>
                <a:latin typeface="Calibri"/>
                <a:cs typeface="Times New Roman" panose="02020603050405020304" pitchFamily="18" charset="0"/>
              </a:rPr>
              <a:t>efficiency</a:t>
            </a:r>
            <a:r>
              <a:rPr lang="el-GR" sz="2800" dirty="0">
                <a:solidFill>
                  <a:prstClr val="black"/>
                </a:solidFill>
                <a:latin typeface="Calibri"/>
                <a:cs typeface="Times New Roman" panose="02020603050405020304" pitchFamily="18" charset="0"/>
              </a:rPr>
              <a:t>) κατά τον </a:t>
            </a:r>
            <a:r>
              <a:rPr lang="el-GR" sz="2800" dirty="0" err="1">
                <a:solidFill>
                  <a:prstClr val="black"/>
                </a:solidFill>
                <a:latin typeface="Calibri"/>
                <a:cs typeface="Times New Roman" panose="02020603050405020304" pitchFamily="18" charset="0"/>
              </a:rPr>
              <a:t>Fama</a:t>
            </a:r>
            <a:r>
              <a:rPr lang="el-GR" sz="2800" dirty="0">
                <a:solidFill>
                  <a:prstClr val="black"/>
                </a:solidFill>
                <a:latin typeface="Calibri"/>
                <a:cs typeface="Times New Roman" panose="02020603050405020304" pitchFamily="18" charset="0"/>
              </a:rPr>
              <a:t> (1970) αποτελεί την βάση πάνω στην οποία θα πρέπει να κρίνουμε την αποδοτικότητα των διαχειριστών κεφαλαίων.</a:t>
            </a:r>
          </a:p>
          <a:p>
            <a:pPr eaLnBrk="1" hangingPunct="1">
              <a:spcAft>
                <a:spcPts val="1800"/>
              </a:spcAft>
              <a:buFont typeface="Arial" panose="020B0604020202020204" pitchFamily="34" charset="0"/>
              <a:buChar char="•"/>
              <a:defRPr/>
            </a:pPr>
            <a:r>
              <a:rPr lang="el-GR" sz="2800" dirty="0">
                <a:solidFill>
                  <a:prstClr val="black"/>
                </a:solidFill>
                <a:latin typeface="Calibri"/>
                <a:cs typeface="Times New Roman" panose="02020603050405020304" pitchFamily="18" charset="0"/>
              </a:rPr>
              <a:t>Ο </a:t>
            </a:r>
            <a:r>
              <a:rPr lang="el-GR" sz="2800" dirty="0" err="1">
                <a:solidFill>
                  <a:prstClr val="black"/>
                </a:solidFill>
                <a:latin typeface="Calibri"/>
                <a:cs typeface="Times New Roman" panose="02020603050405020304" pitchFamily="18" charset="0"/>
              </a:rPr>
              <a:t>Markowitz</a:t>
            </a:r>
            <a:r>
              <a:rPr lang="el-GR" sz="2800" dirty="0">
                <a:solidFill>
                  <a:prstClr val="black"/>
                </a:solidFill>
                <a:latin typeface="Calibri"/>
                <a:cs typeface="Times New Roman" panose="02020603050405020304" pitchFamily="18" charset="0"/>
              </a:rPr>
              <a:t> (1952) ήταν αυτός που εισήγαγε την έννοια των αποτελεσματικών χαρτοφυλακίων, διακρίνοντας τα από τα λεγόμενα εφικτά χαρτοφυλάκια. </a:t>
            </a:r>
          </a:p>
          <a:p>
            <a:pPr eaLnBrk="1" hangingPunct="1">
              <a:spcAft>
                <a:spcPts val="1800"/>
              </a:spcAft>
              <a:buFont typeface="Arial" panose="020B0604020202020204" pitchFamily="34" charset="0"/>
              <a:buChar char="•"/>
              <a:defRPr/>
            </a:pPr>
            <a:r>
              <a:rPr lang="el-GR" sz="2800" dirty="0">
                <a:solidFill>
                  <a:prstClr val="black"/>
                </a:solidFill>
                <a:latin typeface="Calibri"/>
                <a:cs typeface="Times New Roman" panose="02020603050405020304" pitchFamily="18" charset="0"/>
              </a:rPr>
              <a:t>Αποτελεσματικά καλούνται τα χαρτοφυλάκια που για έναν δεδομένο βαθμό κινδύνου έχουν την μέγιστη απόδοση.</a:t>
            </a:r>
          </a:p>
          <a:p>
            <a:pPr eaLnBrk="1" hangingPunct="1">
              <a:buFont typeface="Arial" panose="020B0604020202020204" pitchFamily="34" charset="0"/>
              <a:buChar char="•"/>
              <a:defRPr/>
            </a:pPr>
            <a:endParaRPr lang="el-GR" sz="3200" b="1" dirty="0">
              <a:solidFill>
                <a:prstClr val="black"/>
              </a:solidFill>
              <a:latin typeface="Calibri"/>
              <a:cs typeface="Times New Roman" panose="02020603050405020304" pitchFamily="18" charset="0"/>
            </a:endParaRPr>
          </a:p>
          <a:p>
            <a:pPr eaLnBrk="1" hangingPunct="1">
              <a:buFont typeface="Arial" panose="020B0604020202020204" pitchFamily="34" charset="0"/>
              <a:buChar char="•"/>
              <a:defRPr/>
            </a:pPr>
            <a:endParaRPr lang="el-GR" sz="3200" b="1" dirty="0">
              <a:solidFill>
                <a:prstClr val="black"/>
              </a:solidFill>
              <a:latin typeface="Calibri"/>
              <a:cs typeface="Times New Roman" panose="02020603050405020304" pitchFamily="18" charset="0"/>
            </a:endParaRPr>
          </a:p>
          <a:p>
            <a:pPr marL="400050" indent="-400050" eaLnBrk="1" hangingPunct="1">
              <a:buFont typeface="Arial" panose="020B0604020202020204" pitchFamily="34" charset="0"/>
              <a:buChar char="•"/>
              <a:defRPr/>
            </a:pPr>
            <a:endParaRPr lang="en-US" sz="1800" dirty="0">
              <a:solidFill>
                <a:prstClr val="black"/>
              </a:solidFill>
              <a:latin typeface="Calibri"/>
              <a:cs typeface="Times New Roman" panose="02020603050405020304" pitchFamily="18" charset="0"/>
            </a:endParaRPr>
          </a:p>
          <a:p>
            <a:pPr eaLnBrk="1" hangingPunct="1">
              <a:spcBef>
                <a:spcPct val="20000"/>
              </a:spcBef>
              <a:defRPr/>
            </a:pPr>
            <a:endParaRPr lang="nl-BE" altLang="el-GR" sz="2000" dirty="0" smtClean="0">
              <a:solidFill>
                <a:prstClr val="black"/>
              </a:solidFill>
            </a:endParaRPr>
          </a:p>
        </p:txBody>
      </p:sp>
      <p:sp>
        <p:nvSpPr>
          <p:cNvPr id="27651" name="Ορθογώνιο 3"/>
          <p:cNvSpPr>
            <a:spLocks noChangeArrowheads="1"/>
          </p:cNvSpPr>
          <p:nvPr/>
        </p:nvSpPr>
        <p:spPr bwMode="auto">
          <a:xfrm>
            <a:off x="250825" y="115888"/>
            <a:ext cx="8731250" cy="708025"/>
          </a:xfrm>
          <a:prstGeom prst="rect">
            <a:avLst/>
          </a:prstGeom>
          <a:noFill/>
          <a:ln w="9525">
            <a:noFill/>
            <a:miter lim="800000"/>
            <a:headEnd/>
            <a:tailEnd/>
          </a:ln>
        </p:spPr>
        <p:txBody>
          <a:bodyPr>
            <a:spAutoFit/>
          </a:bodyPr>
          <a:lstStyle/>
          <a:p>
            <a:pPr algn="ctr" eaLnBrk="1" hangingPunct="1"/>
            <a:r>
              <a:rPr lang="el-GR" altLang="el-GR" sz="4000">
                <a:solidFill>
                  <a:srgbClr val="0070C0"/>
                </a:solidFill>
                <a:latin typeface="Calibri" pitchFamily="34" charset="0"/>
                <a:cs typeface="Times New Roman" pitchFamily="18" charset="0"/>
              </a:rPr>
              <a:t>Βασικές </a:t>
            </a:r>
            <a:r>
              <a:rPr lang="en-US" altLang="el-GR" sz="4000">
                <a:solidFill>
                  <a:srgbClr val="0070C0"/>
                </a:solidFill>
                <a:latin typeface="Calibri" pitchFamily="34" charset="0"/>
                <a:cs typeface="Times New Roman" pitchFamily="18" charset="0"/>
              </a:rPr>
              <a:t>A</a:t>
            </a:r>
            <a:r>
              <a:rPr lang="el-GR" altLang="el-GR" sz="4000">
                <a:solidFill>
                  <a:srgbClr val="0070C0"/>
                </a:solidFill>
                <a:latin typeface="Calibri" pitchFamily="34" charset="0"/>
                <a:cs typeface="Times New Roman" pitchFamily="18" charset="0"/>
              </a:rPr>
              <a:t>ρχές Θεωρίας Χαρτοφυλακίου</a:t>
            </a:r>
          </a:p>
        </p:txBody>
      </p:sp>
      <p:sp>
        <p:nvSpPr>
          <p:cNvPr id="27652" name="Θέση αριθμού διαφάνειας 4"/>
          <p:cNvSpPr>
            <a:spLocks noGrp="1"/>
          </p:cNvSpPr>
          <p:nvPr>
            <p:ph type="sldNum" sz="quarter" idx="12"/>
          </p:nvPr>
        </p:nvSpPr>
        <p:spPr bwMode="auto">
          <a:noFill/>
          <a:ln>
            <a:miter lim="800000"/>
            <a:headEnd/>
            <a:tailEnd/>
          </a:ln>
        </p:spPr>
        <p:txBody>
          <a:bodyPr/>
          <a:lstStyle/>
          <a:p>
            <a:fld id="{94DE040C-82CC-4380-8892-C8DA8988D613}" type="slidenum">
              <a:rPr lang="nl-NL" altLang="el-GR"/>
              <a:pPr/>
              <a:t>19</a:t>
            </a:fld>
            <a:endParaRPr lang="nl-NL" alt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a:xfrm>
            <a:off x="500063" y="0"/>
            <a:ext cx="8229600" cy="1143000"/>
          </a:xfrm>
        </p:spPr>
        <p:txBody>
          <a:bodyPr/>
          <a:lstStyle/>
          <a:p>
            <a:pPr eaLnBrk="1" hangingPunct="1"/>
            <a:r>
              <a:rPr lang="el-GR" altLang="el-GR" smtClean="0">
                <a:solidFill>
                  <a:srgbClr val="0070C0"/>
                </a:solidFill>
              </a:rPr>
              <a:t>Σκοποί</a:t>
            </a:r>
            <a:r>
              <a:rPr lang="en-US" altLang="el-GR" smtClean="0">
                <a:solidFill>
                  <a:srgbClr val="0070C0"/>
                </a:solidFill>
              </a:rPr>
              <a:t> </a:t>
            </a:r>
            <a:r>
              <a:rPr lang="el-GR" altLang="el-GR" smtClean="0">
                <a:solidFill>
                  <a:srgbClr val="0070C0"/>
                </a:solidFill>
              </a:rPr>
              <a:t>Ενότητας</a:t>
            </a:r>
          </a:p>
        </p:txBody>
      </p:sp>
      <p:sp>
        <p:nvSpPr>
          <p:cNvPr id="5123" name="2 - Θέση περιεχομένου"/>
          <p:cNvSpPr>
            <a:spLocks noGrp="1"/>
          </p:cNvSpPr>
          <p:nvPr>
            <p:ph idx="1"/>
          </p:nvPr>
        </p:nvSpPr>
        <p:spPr>
          <a:xfrm>
            <a:off x="150813" y="1143000"/>
            <a:ext cx="8928100" cy="5715000"/>
          </a:xfrm>
        </p:spPr>
        <p:txBody>
          <a:bodyPr/>
          <a:lstStyle/>
          <a:p>
            <a:pPr eaLnBrk="1" hangingPunct="1"/>
            <a:r>
              <a:rPr lang="el-GR" altLang="el-GR" sz="1800" dirty="0" smtClean="0"/>
              <a:t>Στόχος της ενότητας </a:t>
            </a:r>
            <a:r>
              <a:rPr lang="el-GR" altLang="el-GR" sz="1800" dirty="0" smtClean="0"/>
              <a:t>είναι</a:t>
            </a:r>
            <a:r>
              <a:rPr lang="en-US" altLang="el-GR" sz="1800" dirty="0" smtClean="0"/>
              <a:t> </a:t>
            </a:r>
            <a:r>
              <a:rPr lang="el-GR" altLang="el-GR" sz="1800" dirty="0" smtClean="0"/>
              <a:t>έρθει ο φοιτητής σε επαφή με την θεωρία και τις βασικές τεχνικές αποτίμησης αξιογράφων. Περιγράφονται αναλυτικά , οι έννοιες απόδοσης και κινδύνου, η θεωρία χαρτοφυλακίου, το υπόδειγμα αποτίμησης περιουσιακών στοιχείων, καθώς επίσης και οι υποθέσεις της αποτελεσματικής αγοράς.</a:t>
            </a:r>
            <a:endParaRPr lang="en-US" altLang="el-GR" sz="1800" dirty="0" smtClean="0"/>
          </a:p>
          <a:p>
            <a:pPr eaLnBrk="1" hangingPunct="1">
              <a:buFont typeface="Arial" panose="020B0604020202020204" pitchFamily="34" charset="0"/>
              <a:buChar char="•"/>
              <a:defRPr/>
            </a:pPr>
            <a:endParaRPr lang="el-GR" altLang="el-GR" dirty="0" smtClean="0"/>
          </a:p>
          <a:p>
            <a:pPr eaLnBrk="1" hangingPunct="1">
              <a:buFont typeface="Arial" panose="020B0604020202020204" pitchFamily="34" charset="0"/>
              <a:buChar char="•"/>
              <a:defRPr/>
            </a:pPr>
            <a:endParaRPr lang="el-GR" altLang="el-GR" dirty="0" smtClean="0"/>
          </a:p>
          <a:p>
            <a:pPr eaLnBrk="1" hangingPunct="1">
              <a:buFont typeface="Arial" panose="020B0604020202020204" pitchFamily="34" charset="0"/>
              <a:buChar char="•"/>
              <a:defRPr/>
            </a:pPr>
            <a:endParaRPr lang="el-GR" altLang="el-GR" dirty="0" smtClean="0"/>
          </a:p>
          <a:p>
            <a:pPr eaLnBrk="1" hangingPunct="1">
              <a:buFont typeface="Arial" panose="020B0604020202020204" pitchFamily="34" charset="0"/>
              <a:buChar char="•"/>
              <a:defRPr/>
            </a:pPr>
            <a:endParaRPr lang="el-GR" altLang="el-GR" dirty="0" smtClean="0"/>
          </a:p>
          <a:p>
            <a:pPr eaLnBrk="1" hangingPunct="1">
              <a:buFont typeface="Arial" panose="020B0604020202020204" pitchFamily="34" charset="0"/>
              <a:buChar char="•"/>
              <a:defRPr/>
            </a:pPr>
            <a:endParaRPr lang="el-GR" altLang="el-GR" dirty="0" smtClean="0"/>
          </a:p>
        </p:txBody>
      </p:sp>
      <p:sp>
        <p:nvSpPr>
          <p:cNvPr id="5124" name="Θέση αριθμού διαφάνειας 3"/>
          <p:cNvSpPr>
            <a:spLocks noGrp="1"/>
          </p:cNvSpPr>
          <p:nvPr>
            <p:ph type="sldNum" sz="quarter" idx="12"/>
          </p:nvPr>
        </p:nvSpPr>
        <p:spPr bwMode="auto">
          <a:noFill/>
          <a:ln>
            <a:miter lim="800000"/>
            <a:headEnd/>
            <a:tailEnd/>
          </a:ln>
        </p:spPr>
        <p:txBody>
          <a:bodyPr/>
          <a:lstStyle/>
          <a:p>
            <a:fld id="{7C187FF1-0467-44C0-B092-B7F20F1EEA95}" type="slidenum">
              <a:rPr lang="nl-NL" altLang="el-GR"/>
              <a:pPr/>
              <a:t>2</a:t>
            </a:fld>
            <a:endParaRPr lang="nl-NL" alt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Τίτλος 4"/>
          <p:cNvSpPr>
            <a:spLocks noGrp="1"/>
          </p:cNvSpPr>
          <p:nvPr>
            <p:ph type="title"/>
          </p:nvPr>
        </p:nvSpPr>
        <p:spPr>
          <a:xfrm>
            <a:off x="-128588" y="1430338"/>
            <a:ext cx="9432926" cy="873125"/>
          </a:xfrm>
        </p:spPr>
        <p:txBody>
          <a:bodyPr/>
          <a:lstStyle/>
          <a:p>
            <a:r>
              <a:rPr lang="el-GR" altLang="el-GR" sz="4000" smtClean="0">
                <a:solidFill>
                  <a:srgbClr val="0070C0"/>
                </a:solidFill>
              </a:rPr>
              <a:t>Βασικές Αρχές Θεωρίας Χαρτοφυλακίου -</a:t>
            </a:r>
            <a:r>
              <a:rPr lang="en-US" altLang="el-GR" sz="4000" smtClean="0">
                <a:solidFill>
                  <a:srgbClr val="0070C0"/>
                </a:solidFill>
              </a:rPr>
              <a:t> 2</a:t>
            </a:r>
            <a:r>
              <a:rPr lang="el-GR" altLang="el-GR" smtClean="0">
                <a:solidFill>
                  <a:srgbClr val="0070C0"/>
                </a:solidFill>
              </a:rPr>
              <a:t/>
            </a:r>
            <a:br>
              <a:rPr lang="el-GR" altLang="el-GR" smtClean="0">
                <a:solidFill>
                  <a:srgbClr val="0070C0"/>
                </a:solidFill>
              </a:rPr>
            </a:br>
            <a:r>
              <a:rPr lang="el-GR" altLang="el-GR" smtClean="0">
                <a:solidFill>
                  <a:srgbClr val="0070C0"/>
                </a:solidFill>
              </a:rPr>
              <a:t/>
            </a:r>
            <a:br>
              <a:rPr lang="el-GR" altLang="el-GR" smtClean="0">
                <a:solidFill>
                  <a:srgbClr val="0070C0"/>
                </a:solidFill>
              </a:rPr>
            </a:br>
            <a:r>
              <a:rPr lang="el-GR" altLang="el-GR" smtClean="0">
                <a:solidFill>
                  <a:srgbClr val="0070C0"/>
                </a:solidFill>
              </a:rPr>
              <a:t/>
            </a:r>
            <a:br>
              <a:rPr lang="el-GR" altLang="el-GR" smtClean="0">
                <a:solidFill>
                  <a:srgbClr val="0070C0"/>
                </a:solidFill>
              </a:rPr>
            </a:br>
            <a:r>
              <a:rPr lang="el-GR" altLang="el-GR" smtClean="0">
                <a:solidFill>
                  <a:srgbClr val="0070C0"/>
                </a:solidFill>
              </a:rPr>
              <a:t/>
            </a:r>
            <a:br>
              <a:rPr lang="el-GR" altLang="el-GR" smtClean="0">
                <a:solidFill>
                  <a:srgbClr val="0070C0"/>
                </a:solidFill>
              </a:rPr>
            </a:br>
            <a:endParaRPr lang="el-GR" altLang="el-GR" smtClean="0">
              <a:solidFill>
                <a:srgbClr val="0070C0"/>
              </a:solidFill>
            </a:endParaRPr>
          </a:p>
        </p:txBody>
      </p:sp>
      <p:sp>
        <p:nvSpPr>
          <p:cNvPr id="28675" name="TextBox 5"/>
          <p:cNvSpPr txBox="1">
            <a:spLocks noChangeArrowheads="1"/>
          </p:cNvSpPr>
          <p:nvPr/>
        </p:nvSpPr>
        <p:spPr bwMode="auto">
          <a:xfrm>
            <a:off x="33338" y="1152525"/>
            <a:ext cx="9109075" cy="2846388"/>
          </a:xfrm>
          <a:prstGeom prst="rect">
            <a:avLst/>
          </a:prstGeom>
          <a:noFill/>
          <a:ln w="9525">
            <a:noFill/>
            <a:miter lim="800000"/>
            <a:headEnd/>
            <a:tailEnd/>
          </a:ln>
        </p:spPr>
        <p:txBody>
          <a:bodyPr>
            <a:spAutoFit/>
          </a:bodyPr>
          <a:lstStyle/>
          <a:p>
            <a:pPr marL="342900" indent="-342900" eaLnBrk="1" hangingPunct="1">
              <a:spcBef>
                <a:spcPts val="600"/>
              </a:spcBef>
              <a:buFont typeface="Arial" charset="0"/>
              <a:buChar char="•"/>
            </a:pPr>
            <a:r>
              <a:rPr lang="el-GR" altLang="el-GR" sz="2800">
                <a:solidFill>
                  <a:srgbClr val="000000"/>
                </a:solidFill>
                <a:latin typeface="Calibri" pitchFamily="34" charset="0"/>
              </a:rPr>
              <a:t>Το σύνολο αυτών των χαρτοφυλακίων ονομάζεται σύνορο αποτελεσματικότητας (efficient frontier) και ξεκινάει από το λεγόμενο ελάχιστης διακύμανσης χαρτοφυλάκιο (Minimum Variance Portfolio, MVP)</a:t>
            </a:r>
            <a:r>
              <a:rPr lang="en-US" altLang="el-GR" sz="2800">
                <a:solidFill>
                  <a:srgbClr val="000000"/>
                </a:solidFill>
                <a:latin typeface="Calibri" pitchFamily="34" charset="0"/>
              </a:rPr>
              <a:t>:</a:t>
            </a:r>
          </a:p>
          <a:p>
            <a:pPr marL="342900" indent="-342900" eaLnBrk="1" hangingPunct="1">
              <a:spcBef>
                <a:spcPts val="1200"/>
              </a:spcBef>
              <a:buFont typeface="Wingdings" pitchFamily="2" charset="2"/>
              <a:buChar char="§"/>
            </a:pPr>
            <a:r>
              <a:rPr lang="el-GR" altLang="el-GR" b="1">
                <a:solidFill>
                  <a:srgbClr val="000000"/>
                </a:solidFill>
                <a:latin typeface="Calibri" pitchFamily="34" charset="0"/>
              </a:rPr>
              <a:t>Γράφημα 8.5 </a:t>
            </a:r>
            <a:r>
              <a:rPr lang="el-GR" altLang="el-GR">
                <a:solidFill>
                  <a:srgbClr val="000000"/>
                </a:solidFill>
                <a:latin typeface="Calibri" pitchFamily="34" charset="0"/>
              </a:rPr>
              <a:t>Σύνορο αποτελεσματικότητας (Efficient Frontier)</a:t>
            </a:r>
          </a:p>
          <a:p>
            <a:pPr marL="342900" indent="-342900" eaLnBrk="1" hangingPunct="1">
              <a:spcBef>
                <a:spcPts val="600"/>
              </a:spcBef>
              <a:buFont typeface="Arial" charset="0"/>
              <a:buChar char="•"/>
            </a:pPr>
            <a:endParaRPr lang="el-GR" altLang="el-GR" sz="2800">
              <a:solidFill>
                <a:srgbClr val="000000"/>
              </a:solidFill>
              <a:latin typeface="Calibri" pitchFamily="34" charset="0"/>
            </a:endParaRPr>
          </a:p>
        </p:txBody>
      </p:sp>
      <p:sp>
        <p:nvSpPr>
          <p:cNvPr id="28676" name="Θέση αριθμού διαφάνειας 3"/>
          <p:cNvSpPr>
            <a:spLocks noGrp="1"/>
          </p:cNvSpPr>
          <p:nvPr>
            <p:ph type="sldNum" sz="quarter" idx="12"/>
          </p:nvPr>
        </p:nvSpPr>
        <p:spPr bwMode="auto">
          <a:noFill/>
          <a:ln>
            <a:miter lim="800000"/>
            <a:headEnd/>
            <a:tailEnd/>
          </a:ln>
        </p:spPr>
        <p:txBody>
          <a:bodyPr/>
          <a:lstStyle/>
          <a:p>
            <a:fld id="{C1128CAE-94E0-4EEA-933D-21122BE2C4F5}" type="slidenum">
              <a:rPr lang="nl-NL" altLang="el-GR"/>
              <a:pPr/>
              <a:t>20</a:t>
            </a:fld>
            <a:endParaRPr lang="nl-NL" altLang="el-GR"/>
          </a:p>
        </p:txBody>
      </p:sp>
      <p:pic>
        <p:nvPicPr>
          <p:cNvPr id="28677" name="Εικόνα 1"/>
          <p:cNvPicPr>
            <a:picLocks noChangeAspect="1"/>
          </p:cNvPicPr>
          <p:nvPr/>
        </p:nvPicPr>
        <p:blipFill>
          <a:blip r:embed="rId2"/>
          <a:srcRect/>
          <a:stretch>
            <a:fillRect/>
          </a:stretch>
        </p:blipFill>
        <p:spPr bwMode="auto">
          <a:xfrm>
            <a:off x="1187450" y="3454400"/>
            <a:ext cx="5773738" cy="338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Τίτλος 4"/>
          <p:cNvSpPr>
            <a:spLocks noGrp="1"/>
          </p:cNvSpPr>
          <p:nvPr>
            <p:ph type="title"/>
          </p:nvPr>
        </p:nvSpPr>
        <p:spPr>
          <a:xfrm>
            <a:off x="30163" y="-387350"/>
            <a:ext cx="9113837" cy="1670050"/>
          </a:xfrm>
        </p:spPr>
        <p:txBody>
          <a:bodyPr/>
          <a:lstStyle/>
          <a:p>
            <a:r>
              <a:rPr lang="el-GR" altLang="el-GR" sz="4000" smtClean="0">
                <a:solidFill>
                  <a:srgbClr val="0070C0"/>
                </a:solidFill>
              </a:rPr>
              <a:t>Βασικές Αρχές Θεωρίας Χαρτοφυλακίου</a:t>
            </a:r>
            <a:r>
              <a:rPr lang="en-US" altLang="el-GR" sz="4000" smtClean="0">
                <a:solidFill>
                  <a:srgbClr val="0070C0"/>
                </a:solidFill>
              </a:rPr>
              <a:t> </a:t>
            </a:r>
            <a:r>
              <a:rPr lang="el-GR" altLang="el-GR" sz="4000" smtClean="0">
                <a:solidFill>
                  <a:srgbClr val="0070C0"/>
                </a:solidFill>
              </a:rPr>
              <a:t>-</a:t>
            </a:r>
            <a:r>
              <a:rPr lang="en-US" altLang="el-GR" sz="4000" smtClean="0">
                <a:solidFill>
                  <a:srgbClr val="0070C0"/>
                </a:solidFill>
              </a:rPr>
              <a:t> 3</a:t>
            </a:r>
            <a:endParaRPr lang="el-GR" altLang="el-GR" sz="4000" smtClean="0">
              <a:solidFill>
                <a:srgbClr val="0070C0"/>
              </a:solidFill>
            </a:endParaRPr>
          </a:p>
        </p:txBody>
      </p:sp>
      <p:sp>
        <p:nvSpPr>
          <p:cNvPr id="29699" name="TextBox 5"/>
          <p:cNvSpPr txBox="1">
            <a:spLocks noChangeArrowheads="1"/>
          </p:cNvSpPr>
          <p:nvPr/>
        </p:nvSpPr>
        <p:spPr bwMode="auto">
          <a:xfrm>
            <a:off x="57150" y="912813"/>
            <a:ext cx="9109075" cy="6156325"/>
          </a:xfrm>
          <a:prstGeom prst="rect">
            <a:avLst/>
          </a:prstGeom>
          <a:noFill/>
          <a:ln w="9525">
            <a:noFill/>
            <a:miter lim="800000"/>
            <a:headEnd/>
            <a:tailEnd/>
          </a:ln>
        </p:spPr>
        <p:txBody>
          <a:bodyPr>
            <a:spAutoFit/>
          </a:bodyPr>
          <a:lstStyle/>
          <a:p>
            <a:pPr marL="342900" indent="-342900" eaLnBrk="1" hangingPunct="1">
              <a:spcBef>
                <a:spcPts val="600"/>
              </a:spcBef>
              <a:buFont typeface="Arial" charset="0"/>
              <a:buChar char="•"/>
            </a:pPr>
            <a:r>
              <a:rPr lang="el-GR" altLang="el-GR" sz="3200" b="1">
                <a:solidFill>
                  <a:srgbClr val="000000"/>
                </a:solidFill>
                <a:latin typeface="Calibri" pitchFamily="34" charset="0"/>
              </a:rPr>
              <a:t>Διαφοροποίηση χαρτοφυλακίου </a:t>
            </a:r>
            <a:r>
              <a:rPr lang="el-GR" altLang="el-GR" sz="3200">
                <a:solidFill>
                  <a:srgbClr val="000000"/>
                </a:solidFill>
                <a:latin typeface="Calibri" pitchFamily="34" charset="0"/>
              </a:rPr>
              <a:t>καλείται η επενδυτική αυτή στρατηγική που σκοπό έχει βάζοντας περισσότερους τίτλους στο χαρτοφυλάκιο να μειώσει τον συνολικό κίνδυνο του χαρτοφυλακίου. </a:t>
            </a:r>
          </a:p>
          <a:p>
            <a:pPr marL="342900" indent="-342900" eaLnBrk="1" hangingPunct="1">
              <a:buFont typeface="Arial" charset="0"/>
              <a:buChar char="•"/>
            </a:pPr>
            <a:r>
              <a:rPr lang="el-GR" altLang="el-GR" sz="2800">
                <a:solidFill>
                  <a:srgbClr val="000000"/>
                </a:solidFill>
                <a:latin typeface="Calibri" pitchFamily="34" charset="0"/>
              </a:rPr>
              <a:t>Έστω ότι έχουμε ένα χαρτοφυλάκιο n αξιόγραφων τα οποία περιλαμβάνονται με ίδια ποσόστωση στο χαρτοφυλάκιο (1/n).</a:t>
            </a:r>
          </a:p>
          <a:p>
            <a:pPr marL="342900" indent="-342900" eaLnBrk="1" hangingPunct="1">
              <a:buFont typeface="Arial" charset="0"/>
              <a:buChar char="•"/>
            </a:pPr>
            <a:r>
              <a:rPr lang="el-GR" altLang="el-GR" sz="2800">
                <a:solidFill>
                  <a:srgbClr val="000000"/>
                </a:solidFill>
                <a:latin typeface="Calibri" pitchFamily="34" charset="0"/>
              </a:rPr>
              <a:t>Λαμβάνοντας υπόψη τον βασικό τύπο της διακύμανσης αξιόγραφων n τίτλων μπορούμε να δείξουμε ότι όταν ο αριθμός των τίτλων αυξάνεται πολύ στο χαρτοφυλάκιο η διακύμανση του χαρτοφυλακίου μειώνεται στην μέση συνδιακύμανση.</a:t>
            </a:r>
            <a:endParaRPr lang="en-US" altLang="el-GR">
              <a:solidFill>
                <a:srgbClr val="000000"/>
              </a:solidFill>
              <a:latin typeface="Calibri" pitchFamily="34" charset="0"/>
              <a:cs typeface="Times New Roman" pitchFamily="18" charset="0"/>
            </a:endParaRPr>
          </a:p>
        </p:txBody>
      </p:sp>
      <p:sp>
        <p:nvSpPr>
          <p:cNvPr id="29700" name="Θέση αριθμού διαφάνειας 3"/>
          <p:cNvSpPr>
            <a:spLocks noGrp="1"/>
          </p:cNvSpPr>
          <p:nvPr>
            <p:ph type="sldNum" sz="quarter" idx="12"/>
          </p:nvPr>
        </p:nvSpPr>
        <p:spPr bwMode="auto">
          <a:noFill/>
          <a:ln>
            <a:miter lim="800000"/>
            <a:headEnd/>
            <a:tailEnd/>
          </a:ln>
        </p:spPr>
        <p:txBody>
          <a:bodyPr/>
          <a:lstStyle/>
          <a:p>
            <a:fld id="{EB48987E-8346-44FA-9564-7E815501D6C7}" type="slidenum">
              <a:rPr lang="nl-NL" altLang="el-GR"/>
              <a:pPr/>
              <a:t>21</a:t>
            </a:fld>
            <a:endParaRPr lang="nl-NL" alt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4"/>
          <p:cNvSpPr>
            <a:spLocks noGrp="1"/>
          </p:cNvSpPr>
          <p:nvPr>
            <p:ph type="title"/>
          </p:nvPr>
        </p:nvSpPr>
        <p:spPr>
          <a:xfrm>
            <a:off x="34925" y="-242888"/>
            <a:ext cx="9144000" cy="1655763"/>
          </a:xfrm>
        </p:spPr>
        <p:txBody>
          <a:bodyPr/>
          <a:lstStyle/>
          <a:p>
            <a:r>
              <a:rPr lang="el-GR" altLang="el-GR" sz="4000" smtClean="0">
                <a:solidFill>
                  <a:srgbClr val="0070C0"/>
                </a:solidFill>
              </a:rPr>
              <a:t>Βασικές Αρχές Θεωρίας Χαρτοφυλακίου</a:t>
            </a:r>
            <a:r>
              <a:rPr lang="en-US" altLang="el-GR" sz="4000" smtClean="0">
                <a:solidFill>
                  <a:srgbClr val="0070C0"/>
                </a:solidFill>
              </a:rPr>
              <a:t> - 4</a:t>
            </a:r>
            <a:endParaRPr lang="el-GR" altLang="el-GR" sz="4000" smtClean="0">
              <a:solidFill>
                <a:srgbClr val="0070C0"/>
              </a:solidFill>
            </a:endParaRPr>
          </a:p>
        </p:txBody>
      </p:sp>
      <p:sp>
        <p:nvSpPr>
          <p:cNvPr id="30723" name="TextBox 5"/>
          <p:cNvSpPr txBox="1">
            <a:spLocks noChangeArrowheads="1"/>
          </p:cNvSpPr>
          <p:nvPr/>
        </p:nvSpPr>
        <p:spPr bwMode="auto">
          <a:xfrm>
            <a:off x="34925" y="1268413"/>
            <a:ext cx="9109075" cy="523875"/>
          </a:xfrm>
          <a:prstGeom prst="rect">
            <a:avLst/>
          </a:prstGeom>
          <a:noFill/>
          <a:ln w="9525">
            <a:noFill/>
            <a:miter lim="800000"/>
            <a:headEnd/>
            <a:tailEnd/>
          </a:ln>
        </p:spPr>
        <p:txBody>
          <a:bodyPr>
            <a:spAutoFit/>
          </a:bodyPr>
          <a:lstStyle/>
          <a:p>
            <a:pPr marL="342900" indent="-342900" eaLnBrk="1" hangingPunct="1">
              <a:spcBef>
                <a:spcPts val="600"/>
              </a:spcBef>
              <a:buFont typeface="Arial" charset="0"/>
              <a:buChar char="•"/>
            </a:pPr>
            <a:r>
              <a:rPr lang="el-GR" altLang="el-GR" sz="2800">
                <a:solidFill>
                  <a:srgbClr val="000000"/>
                </a:solidFill>
                <a:latin typeface="Calibri" pitchFamily="34" charset="0"/>
              </a:rPr>
              <a:t>Πιο συγκεκριμένα:</a:t>
            </a:r>
          </a:p>
        </p:txBody>
      </p:sp>
      <p:sp>
        <p:nvSpPr>
          <p:cNvPr id="30724" name="Θέση αριθμού διαφάνειας 3"/>
          <p:cNvSpPr>
            <a:spLocks noGrp="1"/>
          </p:cNvSpPr>
          <p:nvPr>
            <p:ph type="sldNum" sz="quarter" idx="12"/>
          </p:nvPr>
        </p:nvSpPr>
        <p:spPr bwMode="auto">
          <a:noFill/>
          <a:ln>
            <a:miter lim="800000"/>
            <a:headEnd/>
            <a:tailEnd/>
          </a:ln>
        </p:spPr>
        <p:txBody>
          <a:bodyPr/>
          <a:lstStyle/>
          <a:p>
            <a:fld id="{9F65DCB4-3461-4E94-8F8B-F03503EFDC81}" type="slidenum">
              <a:rPr lang="nl-NL" altLang="el-GR"/>
              <a:pPr/>
              <a:t>22</a:t>
            </a:fld>
            <a:endParaRPr lang="nl-NL" altLang="el-GR"/>
          </a:p>
        </p:txBody>
      </p:sp>
      <p:pic>
        <p:nvPicPr>
          <p:cNvPr id="30725" name="Εικόνα 1"/>
          <p:cNvPicPr>
            <a:picLocks noChangeAspect="1"/>
          </p:cNvPicPr>
          <p:nvPr/>
        </p:nvPicPr>
        <p:blipFill>
          <a:blip r:embed="rId2"/>
          <a:srcRect/>
          <a:stretch>
            <a:fillRect/>
          </a:stretch>
        </p:blipFill>
        <p:spPr bwMode="auto">
          <a:xfrm>
            <a:off x="1042988" y="1846263"/>
            <a:ext cx="5043487" cy="1824037"/>
          </a:xfrm>
          <a:prstGeom prst="rect">
            <a:avLst/>
          </a:prstGeom>
          <a:noFill/>
          <a:ln w="9525">
            <a:noFill/>
            <a:miter lim="800000"/>
            <a:headEnd/>
            <a:tailEnd/>
          </a:ln>
        </p:spPr>
      </p:pic>
      <p:pic>
        <p:nvPicPr>
          <p:cNvPr id="30726" name="Εικόνα 2"/>
          <p:cNvPicPr>
            <a:picLocks noChangeAspect="1"/>
          </p:cNvPicPr>
          <p:nvPr/>
        </p:nvPicPr>
        <p:blipFill>
          <a:blip r:embed="rId3"/>
          <a:srcRect/>
          <a:stretch>
            <a:fillRect/>
          </a:stretch>
        </p:blipFill>
        <p:spPr bwMode="auto">
          <a:xfrm>
            <a:off x="1592263" y="3814763"/>
            <a:ext cx="3944937" cy="1797050"/>
          </a:xfrm>
          <a:prstGeom prst="rect">
            <a:avLst/>
          </a:prstGeom>
          <a:noFill/>
          <a:ln w="9525">
            <a:noFill/>
            <a:miter lim="800000"/>
            <a:headEnd/>
            <a:tailEnd/>
          </a:ln>
        </p:spPr>
      </p:pic>
      <p:pic>
        <p:nvPicPr>
          <p:cNvPr id="30727" name="Εικόνα 3"/>
          <p:cNvPicPr>
            <a:picLocks noChangeAspect="1"/>
          </p:cNvPicPr>
          <p:nvPr/>
        </p:nvPicPr>
        <p:blipFill>
          <a:blip r:embed="rId4"/>
          <a:srcRect/>
          <a:stretch>
            <a:fillRect/>
          </a:stretch>
        </p:blipFill>
        <p:spPr bwMode="auto">
          <a:xfrm>
            <a:off x="1793875" y="5784850"/>
            <a:ext cx="3541713" cy="687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Τίτλος 4"/>
          <p:cNvSpPr>
            <a:spLocks noGrp="1"/>
          </p:cNvSpPr>
          <p:nvPr>
            <p:ph type="title"/>
          </p:nvPr>
        </p:nvSpPr>
        <p:spPr>
          <a:xfrm>
            <a:off x="50800" y="-373063"/>
            <a:ext cx="9144000" cy="1727201"/>
          </a:xfrm>
        </p:spPr>
        <p:txBody>
          <a:bodyPr/>
          <a:lstStyle/>
          <a:p>
            <a:r>
              <a:rPr lang="el-GR" altLang="el-GR" sz="4000" smtClean="0">
                <a:solidFill>
                  <a:srgbClr val="0070C0"/>
                </a:solidFill>
              </a:rPr>
              <a:t>Βασικές Αρχές Θεωρίας Χαρτοφυλακίου - </a:t>
            </a:r>
            <a:r>
              <a:rPr lang="en-US" altLang="el-GR" sz="4000" smtClean="0">
                <a:solidFill>
                  <a:srgbClr val="0070C0"/>
                </a:solidFill>
              </a:rPr>
              <a:t>5</a:t>
            </a:r>
            <a:endParaRPr lang="el-GR" altLang="el-GR" sz="4000" smtClean="0">
              <a:solidFill>
                <a:srgbClr val="0070C0"/>
              </a:solidFill>
            </a:endParaRPr>
          </a:p>
        </p:txBody>
      </p:sp>
      <p:sp>
        <p:nvSpPr>
          <p:cNvPr id="31747" name="TextBox 5"/>
          <p:cNvSpPr txBox="1">
            <a:spLocks noChangeArrowheads="1"/>
          </p:cNvSpPr>
          <p:nvPr/>
        </p:nvSpPr>
        <p:spPr bwMode="auto">
          <a:xfrm>
            <a:off x="42863" y="1052513"/>
            <a:ext cx="8929687" cy="4432300"/>
          </a:xfrm>
          <a:prstGeom prst="rect">
            <a:avLst/>
          </a:prstGeom>
          <a:noFill/>
          <a:ln w="9525">
            <a:noFill/>
            <a:miter lim="800000"/>
            <a:headEnd/>
            <a:tailEnd/>
          </a:ln>
        </p:spPr>
        <p:txBody>
          <a:bodyPr>
            <a:spAutoFit/>
          </a:bodyPr>
          <a:lstStyle/>
          <a:p>
            <a:pPr marL="342900" indent="-342900" eaLnBrk="1" hangingPunct="1">
              <a:spcAft>
                <a:spcPts val="1200"/>
              </a:spcAft>
              <a:buFont typeface="Arial" charset="0"/>
              <a:buChar char="•"/>
            </a:pPr>
            <a:r>
              <a:rPr lang="el-GR" altLang="el-GR" sz="2800">
                <a:solidFill>
                  <a:srgbClr val="000000"/>
                </a:solidFill>
                <a:latin typeface="Calibri" pitchFamily="34" charset="0"/>
              </a:rPr>
              <a:t>Αυτός ό κίνδυνος που δεν δύναται να μειωθεί άλλο μέσω της διαφοροποίησης καλείται </a:t>
            </a:r>
            <a:r>
              <a:rPr lang="el-GR" altLang="el-GR" sz="2800" b="1">
                <a:solidFill>
                  <a:srgbClr val="000000"/>
                </a:solidFill>
                <a:latin typeface="Calibri" pitchFamily="34" charset="0"/>
              </a:rPr>
              <a:t>συστηματικός κίνδυνος ή κίνδυνος αγοράς (market or systematic risk).</a:t>
            </a:r>
          </a:p>
          <a:p>
            <a:pPr marL="342900" indent="-342900" eaLnBrk="1" hangingPunct="1">
              <a:spcAft>
                <a:spcPts val="1200"/>
              </a:spcAft>
              <a:buFont typeface="Arial" charset="0"/>
              <a:buChar char="•"/>
            </a:pPr>
            <a:r>
              <a:rPr lang="el-GR" altLang="el-GR" sz="2800">
                <a:solidFill>
                  <a:srgbClr val="000000"/>
                </a:solidFill>
                <a:latin typeface="Calibri" pitchFamily="34" charset="0"/>
              </a:rPr>
              <a:t>Ο </a:t>
            </a:r>
            <a:r>
              <a:rPr lang="el-GR" altLang="el-GR" sz="2800" b="1">
                <a:solidFill>
                  <a:srgbClr val="000000"/>
                </a:solidFill>
                <a:latin typeface="Calibri" pitchFamily="34" charset="0"/>
              </a:rPr>
              <a:t>μη συστηματικός κίνδυνος (unique or non-systematic risk</a:t>
            </a:r>
            <a:r>
              <a:rPr lang="el-GR" altLang="el-GR" sz="2800">
                <a:solidFill>
                  <a:srgbClr val="000000"/>
                </a:solidFill>
                <a:latin typeface="Calibri" pitchFamily="34" charset="0"/>
              </a:rPr>
              <a:t>) είναι αυτός που σχετίζεται με την ίδια την εταιρεία και οποίος δύναται να μειωθεί μέσω της διαφοροποίησης όπως φαίνεται στο </a:t>
            </a:r>
            <a:r>
              <a:rPr lang="el-GR" altLang="el-GR" sz="2800" b="1">
                <a:solidFill>
                  <a:srgbClr val="000000"/>
                </a:solidFill>
                <a:latin typeface="Calibri" pitchFamily="34" charset="0"/>
              </a:rPr>
              <a:t>γράφημα 8.6</a:t>
            </a:r>
            <a:r>
              <a:rPr lang="el-GR" altLang="el-GR" sz="2800">
                <a:solidFill>
                  <a:srgbClr val="000000"/>
                </a:solidFill>
                <a:latin typeface="Calibri" pitchFamily="34" charset="0"/>
              </a:rPr>
              <a:t>.</a:t>
            </a:r>
          </a:p>
          <a:p>
            <a:pPr marL="342900" indent="-342900" eaLnBrk="1" hangingPunct="1">
              <a:spcAft>
                <a:spcPts val="1200"/>
              </a:spcAft>
              <a:buFont typeface="Arial" charset="0"/>
              <a:buChar char="•"/>
            </a:pPr>
            <a:endParaRPr lang="el-GR" altLang="el-GR" sz="3200">
              <a:solidFill>
                <a:srgbClr val="000000"/>
              </a:solidFill>
              <a:latin typeface="Calibri" pitchFamily="34" charset="0"/>
            </a:endParaRPr>
          </a:p>
          <a:p>
            <a:pPr marL="342900" indent="-342900" algn="just" eaLnBrk="1" hangingPunct="1">
              <a:buFont typeface="Arial" charset="0"/>
              <a:buChar char="•"/>
            </a:pPr>
            <a:endParaRPr lang="en-US" altLang="el-GR">
              <a:solidFill>
                <a:srgbClr val="000000"/>
              </a:solidFill>
              <a:latin typeface="Calibri" pitchFamily="34" charset="0"/>
              <a:cs typeface="Times New Roman" pitchFamily="18" charset="0"/>
            </a:endParaRPr>
          </a:p>
        </p:txBody>
      </p:sp>
      <p:sp>
        <p:nvSpPr>
          <p:cNvPr id="31748" name="Θέση αριθμού διαφάνειας 3"/>
          <p:cNvSpPr>
            <a:spLocks noGrp="1"/>
          </p:cNvSpPr>
          <p:nvPr>
            <p:ph type="sldNum" sz="quarter" idx="12"/>
          </p:nvPr>
        </p:nvSpPr>
        <p:spPr bwMode="auto">
          <a:noFill/>
          <a:ln>
            <a:miter lim="800000"/>
            <a:headEnd/>
            <a:tailEnd/>
          </a:ln>
        </p:spPr>
        <p:txBody>
          <a:bodyPr/>
          <a:lstStyle/>
          <a:p>
            <a:fld id="{B7E1A458-445C-45B2-99B5-0180D0BE52FB}" type="slidenum">
              <a:rPr lang="nl-NL" altLang="el-GR"/>
              <a:pPr/>
              <a:t>23</a:t>
            </a:fld>
            <a:endParaRPr lang="nl-NL" altLang="el-GR"/>
          </a:p>
        </p:txBody>
      </p:sp>
      <p:pic>
        <p:nvPicPr>
          <p:cNvPr id="31749" name="Εικόνα 1"/>
          <p:cNvPicPr>
            <a:picLocks noChangeAspect="1"/>
          </p:cNvPicPr>
          <p:nvPr/>
        </p:nvPicPr>
        <p:blipFill>
          <a:blip r:embed="rId2"/>
          <a:srcRect/>
          <a:stretch>
            <a:fillRect/>
          </a:stretch>
        </p:blipFill>
        <p:spPr bwMode="auto">
          <a:xfrm>
            <a:off x="2124075" y="4265613"/>
            <a:ext cx="3783013" cy="259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Τίτλος 4"/>
          <p:cNvSpPr>
            <a:spLocks noGrp="1"/>
          </p:cNvSpPr>
          <p:nvPr>
            <p:ph type="title"/>
          </p:nvPr>
        </p:nvSpPr>
        <p:spPr>
          <a:xfrm>
            <a:off x="0" y="-242888"/>
            <a:ext cx="9178925" cy="1727201"/>
          </a:xfrm>
        </p:spPr>
        <p:txBody>
          <a:bodyPr/>
          <a:lstStyle/>
          <a:p>
            <a:r>
              <a:rPr lang="el-GR" altLang="el-GR" sz="4000" smtClean="0">
                <a:solidFill>
                  <a:srgbClr val="0070C0"/>
                </a:solidFill>
              </a:rPr>
              <a:t>Βασικές Αρχές Θεωρίας Χαρτοφυλακίου - </a:t>
            </a:r>
            <a:r>
              <a:rPr lang="en-US" altLang="el-GR" sz="4000" smtClean="0">
                <a:solidFill>
                  <a:srgbClr val="0070C0"/>
                </a:solidFill>
              </a:rPr>
              <a:t>6</a:t>
            </a:r>
            <a:endParaRPr lang="el-GR" altLang="el-GR" sz="4000" smtClean="0">
              <a:solidFill>
                <a:srgbClr val="0070C0"/>
              </a:solidFill>
            </a:endParaRPr>
          </a:p>
        </p:txBody>
      </p:sp>
      <p:sp>
        <p:nvSpPr>
          <p:cNvPr id="32771" name="TextBox 5"/>
          <p:cNvSpPr txBox="1">
            <a:spLocks noChangeArrowheads="1"/>
          </p:cNvSpPr>
          <p:nvPr/>
        </p:nvSpPr>
        <p:spPr bwMode="auto">
          <a:xfrm>
            <a:off x="0" y="1268413"/>
            <a:ext cx="9144000" cy="4432300"/>
          </a:xfrm>
          <a:prstGeom prst="rect">
            <a:avLst/>
          </a:prstGeom>
          <a:noFill/>
          <a:ln w="9525">
            <a:noFill/>
            <a:miter lim="800000"/>
            <a:headEnd/>
            <a:tailEnd/>
          </a:ln>
        </p:spPr>
        <p:txBody>
          <a:bodyPr>
            <a:spAutoFit/>
          </a:bodyPr>
          <a:lstStyle/>
          <a:p>
            <a:pPr marL="342900" indent="-342900" eaLnBrk="1" hangingPunct="1">
              <a:spcAft>
                <a:spcPts val="600"/>
              </a:spcAft>
              <a:buFont typeface="Arial" charset="0"/>
              <a:buChar char="•"/>
            </a:pPr>
            <a:r>
              <a:rPr lang="el-GR" altLang="el-GR" sz="3200" b="1">
                <a:solidFill>
                  <a:srgbClr val="000000"/>
                </a:solidFill>
                <a:latin typeface="Calibri" pitchFamily="34" charset="0"/>
              </a:rPr>
              <a:t>Η Διαφοροποίηση κατά Markowitz</a:t>
            </a:r>
          </a:p>
          <a:p>
            <a:pPr marL="342900" indent="-342900" eaLnBrk="1" hangingPunct="1">
              <a:spcBef>
                <a:spcPts val="1800"/>
              </a:spcBef>
              <a:spcAft>
                <a:spcPts val="1800"/>
              </a:spcAft>
              <a:buFont typeface="Wingdings" pitchFamily="2" charset="2"/>
              <a:buChar char="§"/>
            </a:pPr>
            <a:r>
              <a:rPr lang="el-GR" altLang="el-GR" sz="2800">
                <a:solidFill>
                  <a:srgbClr val="000000"/>
                </a:solidFill>
                <a:latin typeface="Calibri" pitchFamily="34" charset="0"/>
              </a:rPr>
              <a:t>Ως διασπορά κατά Markowitz ορίζουμε τον συνδυασμό εκείνο κατά τον οποίο οι μετοχές που συνθέτουν ένα αποτελεσματικό χαρτοφυλάκιο έχουν συντελεστή συσχέτισης μικρότερο της μονάδας.</a:t>
            </a:r>
          </a:p>
          <a:p>
            <a:pPr marL="342900" indent="-342900" eaLnBrk="1" hangingPunct="1">
              <a:spcAft>
                <a:spcPts val="1800"/>
              </a:spcAft>
              <a:buFont typeface="Wingdings" pitchFamily="2" charset="2"/>
              <a:buChar char="§"/>
            </a:pPr>
            <a:r>
              <a:rPr lang="el-GR" altLang="el-GR" sz="2800">
                <a:solidFill>
                  <a:srgbClr val="000000"/>
                </a:solidFill>
                <a:latin typeface="Calibri" pitchFamily="34" charset="0"/>
              </a:rPr>
              <a:t>Όσο μικρότερος είναι ο συντελεστής συσχέτισης τόσο μικρότερος είναι ο κίνδυνος του χαρτοφυλακίου.</a:t>
            </a:r>
          </a:p>
          <a:p>
            <a:pPr marL="342900" indent="-342900" algn="just" eaLnBrk="1" hangingPunct="1">
              <a:buFont typeface="Arial" charset="0"/>
              <a:buChar char="•"/>
            </a:pPr>
            <a:endParaRPr lang="en-US" altLang="el-GR" sz="3200">
              <a:solidFill>
                <a:srgbClr val="000000"/>
              </a:solidFill>
              <a:latin typeface="Calibri" pitchFamily="34" charset="0"/>
              <a:cs typeface="Times New Roman" pitchFamily="18" charset="0"/>
            </a:endParaRPr>
          </a:p>
        </p:txBody>
      </p:sp>
      <p:sp>
        <p:nvSpPr>
          <p:cNvPr id="32772" name="Θέση αριθμού διαφάνειας 3"/>
          <p:cNvSpPr>
            <a:spLocks noGrp="1"/>
          </p:cNvSpPr>
          <p:nvPr>
            <p:ph type="sldNum" sz="quarter" idx="12"/>
          </p:nvPr>
        </p:nvSpPr>
        <p:spPr bwMode="auto">
          <a:noFill/>
          <a:ln>
            <a:miter lim="800000"/>
            <a:headEnd/>
            <a:tailEnd/>
          </a:ln>
        </p:spPr>
        <p:txBody>
          <a:bodyPr/>
          <a:lstStyle/>
          <a:p>
            <a:fld id="{FCBA9C3E-F93B-46F4-9B8C-A280AE37C028}" type="slidenum">
              <a:rPr lang="nl-NL" altLang="el-GR"/>
              <a:pPr/>
              <a:t>24</a:t>
            </a:fld>
            <a:endParaRPr lang="nl-NL" altLang="el-G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Τίτλος 4"/>
          <p:cNvSpPr>
            <a:spLocks noGrp="1"/>
          </p:cNvSpPr>
          <p:nvPr>
            <p:ph type="title"/>
          </p:nvPr>
        </p:nvSpPr>
        <p:spPr>
          <a:xfrm>
            <a:off x="0" y="-242888"/>
            <a:ext cx="9178925" cy="1727201"/>
          </a:xfrm>
        </p:spPr>
        <p:txBody>
          <a:bodyPr/>
          <a:lstStyle/>
          <a:p>
            <a:r>
              <a:rPr lang="el-GR" altLang="el-GR" sz="4000" smtClean="0">
                <a:solidFill>
                  <a:srgbClr val="0070C0"/>
                </a:solidFill>
              </a:rPr>
              <a:t>Βασικές Αρχές Θεωρίας Χαρτοφυλακίου - 7</a:t>
            </a:r>
          </a:p>
        </p:txBody>
      </p:sp>
      <p:sp>
        <p:nvSpPr>
          <p:cNvPr id="33795" name="TextBox 5"/>
          <p:cNvSpPr txBox="1">
            <a:spLocks noChangeArrowheads="1"/>
          </p:cNvSpPr>
          <p:nvPr/>
        </p:nvSpPr>
        <p:spPr bwMode="auto">
          <a:xfrm>
            <a:off x="0" y="1628775"/>
            <a:ext cx="9109075" cy="723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spcAft>
                <a:spcPts val="600"/>
              </a:spcAft>
              <a:buFont typeface="Wingdings" panose="05000000000000000000" pitchFamily="2" charset="2"/>
              <a:buChar char="§"/>
              <a:defRPr/>
            </a:pPr>
            <a:r>
              <a:rPr lang="el-GR" altLang="el-GR" sz="2800" dirty="0" smtClean="0">
                <a:solidFill>
                  <a:srgbClr val="000000"/>
                </a:solidFill>
              </a:rPr>
              <a:t>Η φορμαλιστική μορφή του προβλήματος βελτιστοποίησης υπό περιορισμούς είναι η ακόλουθη:</a:t>
            </a:r>
          </a:p>
          <a:p>
            <a:pPr eaLnBrk="1" hangingPunct="1">
              <a:spcBef>
                <a:spcPts val="600"/>
              </a:spcBef>
              <a:spcAft>
                <a:spcPts val="600"/>
              </a:spcAft>
              <a:buFont typeface="Wingdings" panose="05000000000000000000" pitchFamily="2" charset="2"/>
              <a:buChar char="§"/>
              <a:defRPr/>
            </a:pPr>
            <a:endParaRPr lang="el-GR" altLang="el-GR" sz="2800" dirty="0" smtClean="0">
              <a:solidFill>
                <a:srgbClr val="000000"/>
              </a:solidFill>
            </a:endParaRPr>
          </a:p>
          <a:p>
            <a:pPr eaLnBrk="1" hangingPunct="1">
              <a:spcBef>
                <a:spcPts val="600"/>
              </a:spcBef>
              <a:spcAft>
                <a:spcPts val="600"/>
              </a:spcAft>
              <a:buFont typeface="Wingdings" panose="05000000000000000000" pitchFamily="2" charset="2"/>
              <a:buChar char="§"/>
              <a:defRPr/>
            </a:pPr>
            <a:r>
              <a:rPr lang="el-GR" altLang="el-GR" sz="2800" dirty="0" smtClean="0">
                <a:solidFill>
                  <a:srgbClr val="000000"/>
                </a:solidFill>
              </a:rPr>
              <a:t>Υπό περιορισμούς</a:t>
            </a:r>
          </a:p>
          <a:p>
            <a:pPr eaLnBrk="1" hangingPunct="1">
              <a:spcBef>
                <a:spcPts val="600"/>
              </a:spcBef>
              <a:spcAft>
                <a:spcPts val="600"/>
              </a:spcAft>
              <a:buFont typeface="Wingdings" panose="05000000000000000000" pitchFamily="2" charset="2"/>
              <a:buChar char="§"/>
              <a:defRPr/>
            </a:pPr>
            <a:endParaRPr lang="el-GR" altLang="el-GR" sz="2800" dirty="0" smtClean="0">
              <a:solidFill>
                <a:srgbClr val="000000"/>
              </a:solidFill>
            </a:endParaRPr>
          </a:p>
          <a:p>
            <a:pPr eaLnBrk="1" hangingPunct="1">
              <a:spcBef>
                <a:spcPts val="600"/>
              </a:spcBef>
              <a:spcAft>
                <a:spcPts val="600"/>
              </a:spcAft>
              <a:buFont typeface="Wingdings" panose="05000000000000000000" pitchFamily="2" charset="2"/>
              <a:buChar char="§"/>
              <a:defRPr/>
            </a:pPr>
            <a:endParaRPr lang="el-GR" altLang="el-GR" sz="2800" dirty="0" smtClean="0">
              <a:solidFill>
                <a:srgbClr val="000000"/>
              </a:solidFill>
            </a:endParaRPr>
          </a:p>
          <a:p>
            <a:pPr eaLnBrk="1" hangingPunct="1">
              <a:spcBef>
                <a:spcPts val="600"/>
              </a:spcBef>
              <a:spcAft>
                <a:spcPts val="600"/>
              </a:spcAft>
              <a:buFont typeface="Wingdings" panose="05000000000000000000" pitchFamily="2" charset="2"/>
              <a:buChar char="§"/>
              <a:defRPr/>
            </a:pPr>
            <a:r>
              <a:rPr lang="el-GR" altLang="el-GR" sz="2800" dirty="0" smtClean="0">
                <a:solidFill>
                  <a:srgbClr val="000000"/>
                </a:solidFill>
              </a:rPr>
              <a:t>Η επίλυση αυτό του προβλήματος με περιορισμούς ισότητας γίνεται με την μέθοδο </a:t>
            </a:r>
            <a:r>
              <a:rPr lang="el-GR" altLang="el-GR" sz="2800" dirty="0" err="1" smtClean="0">
                <a:solidFill>
                  <a:srgbClr val="000000"/>
                </a:solidFill>
              </a:rPr>
              <a:t>Lagrange</a:t>
            </a:r>
            <a:r>
              <a:rPr lang="el-GR" altLang="el-GR" sz="2800" dirty="0" smtClean="0">
                <a:solidFill>
                  <a:srgbClr val="000000"/>
                </a:solidFill>
              </a:rPr>
              <a:t>:</a:t>
            </a:r>
          </a:p>
          <a:p>
            <a:pPr eaLnBrk="1" hangingPunct="1">
              <a:spcBef>
                <a:spcPts val="600"/>
              </a:spcBef>
              <a:spcAft>
                <a:spcPts val="600"/>
              </a:spcAft>
              <a:buFont typeface="Wingdings" panose="05000000000000000000" pitchFamily="2" charset="2"/>
              <a:buChar char="§"/>
              <a:defRPr/>
            </a:pPr>
            <a:endParaRPr lang="el-GR" altLang="el-GR" sz="2800" dirty="0" smtClean="0">
              <a:solidFill>
                <a:srgbClr val="000000"/>
              </a:solidFill>
            </a:endParaRPr>
          </a:p>
          <a:p>
            <a:pPr eaLnBrk="1" hangingPunct="1">
              <a:spcBef>
                <a:spcPts val="600"/>
              </a:spcBef>
              <a:spcAft>
                <a:spcPts val="600"/>
              </a:spcAft>
              <a:buFont typeface="Wingdings" panose="05000000000000000000" pitchFamily="2" charset="2"/>
              <a:buChar char="§"/>
              <a:defRPr/>
            </a:pPr>
            <a:endParaRPr lang="el-GR" altLang="el-GR" sz="2800" dirty="0" smtClean="0">
              <a:solidFill>
                <a:srgbClr val="000000"/>
              </a:solidFill>
            </a:endParaRPr>
          </a:p>
          <a:p>
            <a:pPr eaLnBrk="1" hangingPunct="1">
              <a:spcBef>
                <a:spcPts val="600"/>
              </a:spcBef>
              <a:spcAft>
                <a:spcPts val="600"/>
              </a:spcAft>
              <a:buFont typeface="Wingdings" panose="05000000000000000000" pitchFamily="2" charset="2"/>
              <a:buChar char="§"/>
              <a:defRPr/>
            </a:pPr>
            <a:endParaRPr lang="el-GR" altLang="el-GR" sz="2800" dirty="0" smtClean="0">
              <a:solidFill>
                <a:srgbClr val="000000"/>
              </a:solidFill>
            </a:endParaRPr>
          </a:p>
          <a:p>
            <a:pPr marL="0" indent="0" eaLnBrk="1" hangingPunct="1">
              <a:spcBef>
                <a:spcPts val="600"/>
              </a:spcBef>
              <a:spcAft>
                <a:spcPts val="600"/>
              </a:spcAft>
              <a:buFont typeface="Arial" panose="020B0604020202020204" pitchFamily="34" charset="0"/>
              <a:buNone/>
              <a:defRPr/>
            </a:pPr>
            <a:endParaRPr lang="el-GR" altLang="el-GR" sz="2800" dirty="0" smtClean="0">
              <a:solidFill>
                <a:srgbClr val="000000"/>
              </a:solidFill>
            </a:endParaRPr>
          </a:p>
          <a:p>
            <a:pPr eaLnBrk="1" hangingPunct="1">
              <a:spcBef>
                <a:spcPts val="600"/>
              </a:spcBef>
              <a:spcAft>
                <a:spcPts val="600"/>
              </a:spcAft>
              <a:buFont typeface="Wingdings" panose="05000000000000000000" pitchFamily="2" charset="2"/>
              <a:buChar char="§"/>
              <a:defRPr/>
            </a:pPr>
            <a:endParaRPr lang="el-GR" altLang="el-GR" sz="2800" dirty="0" smtClean="0">
              <a:solidFill>
                <a:srgbClr val="000000"/>
              </a:solidFill>
            </a:endParaRPr>
          </a:p>
        </p:txBody>
      </p:sp>
      <p:sp>
        <p:nvSpPr>
          <p:cNvPr id="33796" name="Θέση αριθμού διαφάνειας 3"/>
          <p:cNvSpPr>
            <a:spLocks noGrp="1"/>
          </p:cNvSpPr>
          <p:nvPr>
            <p:ph type="sldNum" sz="quarter" idx="12"/>
          </p:nvPr>
        </p:nvSpPr>
        <p:spPr bwMode="auto">
          <a:noFill/>
          <a:ln>
            <a:miter lim="800000"/>
            <a:headEnd/>
            <a:tailEnd/>
          </a:ln>
        </p:spPr>
        <p:txBody>
          <a:bodyPr/>
          <a:lstStyle/>
          <a:p>
            <a:fld id="{B32015C3-961A-40CC-9FCF-20712869BCAB}" type="slidenum">
              <a:rPr lang="nl-NL" altLang="el-GR"/>
              <a:pPr/>
              <a:t>25</a:t>
            </a:fld>
            <a:endParaRPr lang="nl-NL" altLang="el-GR"/>
          </a:p>
        </p:txBody>
      </p:sp>
      <p:pic>
        <p:nvPicPr>
          <p:cNvPr id="33797" name="Εικόνα 1"/>
          <p:cNvPicPr>
            <a:picLocks noChangeAspect="1"/>
          </p:cNvPicPr>
          <p:nvPr/>
        </p:nvPicPr>
        <p:blipFill>
          <a:blip r:embed="rId2"/>
          <a:srcRect/>
          <a:stretch>
            <a:fillRect/>
          </a:stretch>
        </p:blipFill>
        <p:spPr bwMode="auto">
          <a:xfrm>
            <a:off x="755650" y="2565400"/>
            <a:ext cx="3270250" cy="646113"/>
          </a:xfrm>
          <a:prstGeom prst="rect">
            <a:avLst/>
          </a:prstGeom>
          <a:noFill/>
          <a:ln w="9525">
            <a:noFill/>
            <a:miter lim="800000"/>
            <a:headEnd/>
            <a:tailEnd/>
          </a:ln>
        </p:spPr>
      </p:pic>
      <p:pic>
        <p:nvPicPr>
          <p:cNvPr id="33798" name="Εικόνα 2"/>
          <p:cNvPicPr>
            <a:picLocks noChangeAspect="1"/>
          </p:cNvPicPr>
          <p:nvPr/>
        </p:nvPicPr>
        <p:blipFill>
          <a:blip r:embed="rId3"/>
          <a:srcRect/>
          <a:stretch>
            <a:fillRect/>
          </a:stretch>
        </p:blipFill>
        <p:spPr bwMode="auto">
          <a:xfrm>
            <a:off x="3419475" y="3392488"/>
            <a:ext cx="1670050" cy="1509712"/>
          </a:xfrm>
          <a:prstGeom prst="rect">
            <a:avLst/>
          </a:prstGeom>
          <a:noFill/>
          <a:ln w="9525">
            <a:noFill/>
            <a:miter lim="800000"/>
            <a:headEnd/>
            <a:tailEnd/>
          </a:ln>
        </p:spPr>
      </p:pic>
      <p:pic>
        <p:nvPicPr>
          <p:cNvPr id="33799" name="Εικόνα 3"/>
          <p:cNvPicPr>
            <a:picLocks noChangeAspect="1"/>
          </p:cNvPicPr>
          <p:nvPr/>
        </p:nvPicPr>
        <p:blipFill>
          <a:blip r:embed="rId4"/>
          <a:srcRect/>
          <a:stretch>
            <a:fillRect/>
          </a:stretch>
        </p:blipFill>
        <p:spPr bwMode="auto">
          <a:xfrm>
            <a:off x="1173163" y="5924550"/>
            <a:ext cx="4957762" cy="69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Τίτλος 4"/>
          <p:cNvSpPr>
            <a:spLocks noGrp="1"/>
          </p:cNvSpPr>
          <p:nvPr>
            <p:ph type="title"/>
          </p:nvPr>
        </p:nvSpPr>
        <p:spPr>
          <a:xfrm>
            <a:off x="0" y="-315913"/>
            <a:ext cx="9178925" cy="1584326"/>
          </a:xfrm>
        </p:spPr>
        <p:txBody>
          <a:bodyPr/>
          <a:lstStyle/>
          <a:p>
            <a:r>
              <a:rPr lang="el-GR" altLang="el-GR" sz="4000" smtClean="0">
                <a:solidFill>
                  <a:srgbClr val="0070C0"/>
                </a:solidFill>
              </a:rPr>
              <a:t>Βασικές Αρχές Θεωρίας Χαρτοφυλακίου - 8</a:t>
            </a:r>
          </a:p>
        </p:txBody>
      </p:sp>
      <p:sp>
        <p:nvSpPr>
          <p:cNvPr id="34819" name="TextBox 5"/>
          <p:cNvSpPr txBox="1">
            <a:spLocks noChangeArrowheads="1"/>
          </p:cNvSpPr>
          <p:nvPr/>
        </p:nvSpPr>
        <p:spPr bwMode="auto">
          <a:xfrm>
            <a:off x="0" y="1509713"/>
            <a:ext cx="8966200" cy="831850"/>
          </a:xfrm>
          <a:prstGeom prst="rect">
            <a:avLst/>
          </a:prstGeom>
          <a:noFill/>
          <a:ln w="9525">
            <a:noFill/>
            <a:miter lim="800000"/>
            <a:headEnd/>
            <a:tailEnd/>
          </a:ln>
        </p:spPr>
        <p:txBody>
          <a:bodyPr>
            <a:spAutoFit/>
          </a:bodyPr>
          <a:lstStyle/>
          <a:p>
            <a:pPr marL="342900" indent="-342900" eaLnBrk="1" hangingPunct="1">
              <a:buFont typeface="Wingdings" pitchFamily="2" charset="2"/>
              <a:buChar char="§"/>
            </a:pPr>
            <a:r>
              <a:rPr lang="el-GR" altLang="el-GR" b="1">
                <a:solidFill>
                  <a:srgbClr val="000000"/>
                </a:solidFill>
                <a:latin typeface="Calibri" pitchFamily="34" charset="0"/>
              </a:rPr>
              <a:t>Γράφημα 8.7 </a:t>
            </a:r>
            <a:r>
              <a:rPr lang="el-GR" altLang="el-GR">
                <a:solidFill>
                  <a:srgbClr val="000000"/>
                </a:solidFill>
                <a:latin typeface="Calibri" pitchFamily="34" charset="0"/>
              </a:rPr>
              <a:t>Σύνορα αποτελεσματικότητας δυο αξιόγραφων για διαφορετικά ρ</a:t>
            </a:r>
          </a:p>
        </p:txBody>
      </p:sp>
      <p:sp>
        <p:nvSpPr>
          <p:cNvPr id="34820" name="Θέση αριθμού διαφάνειας 3"/>
          <p:cNvSpPr>
            <a:spLocks noGrp="1"/>
          </p:cNvSpPr>
          <p:nvPr>
            <p:ph type="sldNum" sz="quarter" idx="12"/>
          </p:nvPr>
        </p:nvSpPr>
        <p:spPr bwMode="auto">
          <a:noFill/>
          <a:ln>
            <a:miter lim="800000"/>
            <a:headEnd/>
            <a:tailEnd/>
          </a:ln>
        </p:spPr>
        <p:txBody>
          <a:bodyPr/>
          <a:lstStyle/>
          <a:p>
            <a:fld id="{7EF73953-772D-46CB-A2E3-0D2D3A09C997}" type="slidenum">
              <a:rPr lang="nl-NL" altLang="el-GR"/>
              <a:pPr/>
              <a:t>26</a:t>
            </a:fld>
            <a:endParaRPr lang="nl-NL" altLang="el-GR"/>
          </a:p>
        </p:txBody>
      </p:sp>
      <p:pic>
        <p:nvPicPr>
          <p:cNvPr id="34821" name="Εικόνα 1"/>
          <p:cNvPicPr>
            <a:picLocks noChangeAspect="1"/>
          </p:cNvPicPr>
          <p:nvPr/>
        </p:nvPicPr>
        <p:blipFill>
          <a:blip r:embed="rId2"/>
          <a:srcRect/>
          <a:stretch>
            <a:fillRect/>
          </a:stretch>
        </p:blipFill>
        <p:spPr bwMode="auto">
          <a:xfrm>
            <a:off x="1187450" y="2582863"/>
            <a:ext cx="5638800" cy="3767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Τίτλος 4"/>
          <p:cNvSpPr>
            <a:spLocks noGrp="1"/>
          </p:cNvSpPr>
          <p:nvPr>
            <p:ph type="title"/>
          </p:nvPr>
        </p:nvSpPr>
        <p:spPr>
          <a:xfrm>
            <a:off x="0" y="-219075"/>
            <a:ext cx="9177338" cy="1703388"/>
          </a:xfrm>
        </p:spPr>
        <p:txBody>
          <a:bodyPr/>
          <a:lstStyle/>
          <a:p>
            <a:r>
              <a:rPr lang="el-GR" altLang="el-GR" sz="4000" smtClean="0">
                <a:solidFill>
                  <a:srgbClr val="0070C0"/>
                </a:solidFill>
              </a:rPr>
              <a:t>Βασικές Αρχές Θεωρίας Χαρτοφυλακίου - 9</a:t>
            </a:r>
          </a:p>
        </p:txBody>
      </p:sp>
      <p:sp>
        <p:nvSpPr>
          <p:cNvPr id="35843" name="TextBox 5"/>
          <p:cNvSpPr txBox="1">
            <a:spLocks noChangeArrowheads="1"/>
          </p:cNvSpPr>
          <p:nvPr/>
        </p:nvSpPr>
        <p:spPr bwMode="auto">
          <a:xfrm>
            <a:off x="25400" y="1341438"/>
            <a:ext cx="9109075" cy="3262312"/>
          </a:xfrm>
          <a:prstGeom prst="rect">
            <a:avLst/>
          </a:prstGeom>
          <a:noFill/>
          <a:ln w="9525">
            <a:noFill/>
            <a:miter lim="800000"/>
            <a:headEnd/>
            <a:tailEnd/>
          </a:ln>
        </p:spPr>
        <p:txBody>
          <a:bodyPr>
            <a:spAutoFit/>
          </a:bodyPr>
          <a:lstStyle/>
          <a:p>
            <a:pPr marL="342900" indent="-342900" eaLnBrk="1" hangingPunct="1">
              <a:spcBef>
                <a:spcPts val="600"/>
              </a:spcBef>
              <a:buFont typeface="Wingdings" pitchFamily="2" charset="2"/>
              <a:buChar char="§"/>
            </a:pPr>
            <a:r>
              <a:rPr lang="el-GR" altLang="el-GR" sz="2800">
                <a:solidFill>
                  <a:srgbClr val="000000"/>
                </a:solidFill>
                <a:latin typeface="Calibri" pitchFamily="34" charset="0"/>
              </a:rPr>
              <a:t>Στην περίπτωση όπου θέλουμε να βρούμε το σύνορο αποτελεσματικότητας αλλά στους περιορισμούς επίλυσης περιλαμβάνονται και περιορισμοί ανισότητας τότε ακολουθείται ο αλγόριθμος της κριτικής γραμμής του Markowitz (Παπαδάμου, 2009).</a:t>
            </a:r>
          </a:p>
          <a:p>
            <a:pPr marL="342900" indent="-342900" eaLnBrk="1" hangingPunct="1">
              <a:spcBef>
                <a:spcPts val="600"/>
              </a:spcBef>
              <a:buFont typeface="Arial" charset="0"/>
              <a:buChar char="•"/>
            </a:pPr>
            <a:endParaRPr lang="el-GR" altLang="el-GR" sz="2800">
              <a:solidFill>
                <a:srgbClr val="000000"/>
              </a:solidFill>
              <a:latin typeface="Calibri" pitchFamily="34" charset="0"/>
            </a:endParaRPr>
          </a:p>
          <a:p>
            <a:pPr marL="342900" indent="-342900" eaLnBrk="1" hangingPunct="1">
              <a:spcBef>
                <a:spcPts val="600"/>
              </a:spcBef>
              <a:buFont typeface="Arial" charset="0"/>
              <a:buChar char="•"/>
            </a:pPr>
            <a:endParaRPr lang="el-GR" altLang="el-GR" sz="2800">
              <a:solidFill>
                <a:srgbClr val="000000"/>
              </a:solidFill>
              <a:latin typeface="Calibri" pitchFamily="34" charset="0"/>
            </a:endParaRPr>
          </a:p>
        </p:txBody>
      </p:sp>
      <p:sp>
        <p:nvSpPr>
          <p:cNvPr id="35844" name="Θέση αριθμού διαφάνειας 3"/>
          <p:cNvSpPr>
            <a:spLocks noGrp="1"/>
          </p:cNvSpPr>
          <p:nvPr>
            <p:ph type="sldNum" sz="quarter" idx="12"/>
          </p:nvPr>
        </p:nvSpPr>
        <p:spPr bwMode="auto">
          <a:noFill/>
          <a:ln>
            <a:miter lim="800000"/>
            <a:headEnd/>
            <a:tailEnd/>
          </a:ln>
        </p:spPr>
        <p:txBody>
          <a:bodyPr/>
          <a:lstStyle/>
          <a:p>
            <a:fld id="{7F4054AD-B53D-41EA-B241-D8E41A1206DF}" type="slidenum">
              <a:rPr lang="nl-NL" altLang="el-GR"/>
              <a:pPr/>
              <a:t>27</a:t>
            </a:fld>
            <a:endParaRPr lang="nl-NL" altLang="el-GR"/>
          </a:p>
        </p:txBody>
      </p:sp>
      <p:pic>
        <p:nvPicPr>
          <p:cNvPr id="35845" name="Εικόνα 1"/>
          <p:cNvPicPr>
            <a:picLocks noChangeAspect="1"/>
          </p:cNvPicPr>
          <p:nvPr/>
        </p:nvPicPr>
        <p:blipFill>
          <a:blip r:embed="rId2"/>
          <a:srcRect/>
          <a:stretch>
            <a:fillRect/>
          </a:stretch>
        </p:blipFill>
        <p:spPr bwMode="auto">
          <a:xfrm>
            <a:off x="1547813" y="3594100"/>
            <a:ext cx="5638800" cy="323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Τίτλος 4"/>
          <p:cNvSpPr>
            <a:spLocks noGrp="1"/>
          </p:cNvSpPr>
          <p:nvPr>
            <p:ph type="title"/>
          </p:nvPr>
        </p:nvSpPr>
        <p:spPr>
          <a:xfrm>
            <a:off x="0" y="-242888"/>
            <a:ext cx="9178925" cy="1692276"/>
          </a:xfrm>
        </p:spPr>
        <p:txBody>
          <a:bodyPr/>
          <a:lstStyle/>
          <a:p>
            <a:r>
              <a:rPr lang="el-GR" altLang="el-GR" sz="4000" smtClean="0">
                <a:solidFill>
                  <a:srgbClr val="0070C0"/>
                </a:solidFill>
              </a:rPr>
              <a:t>Βασικές Αρχές Θεωρίας Χαρτοφυλακίου-10</a:t>
            </a:r>
          </a:p>
        </p:txBody>
      </p:sp>
      <p:sp>
        <p:nvSpPr>
          <p:cNvPr id="36867" name="TextBox 5"/>
          <p:cNvSpPr txBox="1">
            <a:spLocks noChangeArrowheads="1"/>
          </p:cNvSpPr>
          <p:nvPr/>
        </p:nvSpPr>
        <p:spPr bwMode="auto">
          <a:xfrm>
            <a:off x="39688" y="1271588"/>
            <a:ext cx="9109075" cy="5064125"/>
          </a:xfrm>
          <a:prstGeom prst="rect">
            <a:avLst/>
          </a:prstGeom>
          <a:noFill/>
          <a:ln w="9525">
            <a:noFill/>
            <a:miter lim="800000"/>
            <a:headEnd/>
            <a:tailEnd/>
          </a:ln>
        </p:spPr>
        <p:txBody>
          <a:bodyPr>
            <a:spAutoFit/>
          </a:bodyPr>
          <a:lstStyle/>
          <a:p>
            <a:pPr marL="342900" indent="-342900" eaLnBrk="1" hangingPunct="1">
              <a:spcBef>
                <a:spcPts val="600"/>
              </a:spcBef>
              <a:buFont typeface="Wingdings" pitchFamily="2" charset="2"/>
              <a:buChar char="§"/>
            </a:pPr>
            <a:r>
              <a:rPr lang="el-GR" altLang="el-GR" sz="2800">
                <a:solidFill>
                  <a:srgbClr val="000000"/>
                </a:solidFill>
                <a:latin typeface="Calibri" pitchFamily="34" charset="0"/>
              </a:rPr>
              <a:t>Λύνοντας ως προς την διακύμανση ορίζουμε την ευθεία η οποία ξεκινάει από το σημείο a, και η οποία περιγράφεται από την σχέση:</a:t>
            </a:r>
          </a:p>
          <a:p>
            <a:pPr marL="342900" indent="-342900" eaLnBrk="1" hangingPunct="1">
              <a:spcBef>
                <a:spcPts val="600"/>
              </a:spcBef>
              <a:buFont typeface="Wingdings" pitchFamily="2" charset="2"/>
              <a:buChar char="§"/>
            </a:pPr>
            <a:r>
              <a:rPr lang="el-GR" altLang="el-GR" sz="2800">
                <a:solidFill>
                  <a:srgbClr val="000000"/>
                </a:solidFill>
                <a:latin typeface="Calibri" pitchFamily="34" charset="0"/>
              </a:rPr>
              <a:t>Αυτή η εφαπτομένη στο συγκεκριμένο σημείο P, είναι η ευθεία της μέγιστης γωνίας φ ως προς την κατακόρυφο, που αντιστοιχεί στο συγκεκριμένο χαρτοφυλάκιο (είναι η ευθεία για την οποία η τιμή του α, είναι η ελάχιστη). </a:t>
            </a:r>
          </a:p>
          <a:p>
            <a:pPr marL="342900" indent="-342900" eaLnBrk="1" hangingPunct="1">
              <a:spcBef>
                <a:spcPts val="600"/>
              </a:spcBef>
              <a:buFont typeface="Wingdings" pitchFamily="2" charset="2"/>
              <a:buChar char="§"/>
            </a:pPr>
            <a:r>
              <a:rPr lang="el-GR" altLang="el-GR" sz="2800">
                <a:solidFill>
                  <a:srgbClr val="000000"/>
                </a:solidFill>
                <a:latin typeface="Calibri" pitchFamily="34" charset="0"/>
              </a:rPr>
              <a:t>To αποτελεσματικό χαρτοφυλάκιο εκείνο το οποίο για ορισμένη τιμή που δίνουμε στο λ συντίθεται από τις αναλογίες wi που ελαχιστοποιούν την έκφραση:</a:t>
            </a: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p:txBody>
      </p:sp>
      <p:sp>
        <p:nvSpPr>
          <p:cNvPr id="36868" name="Θέση αριθμού διαφάνειας 3"/>
          <p:cNvSpPr>
            <a:spLocks noGrp="1"/>
          </p:cNvSpPr>
          <p:nvPr>
            <p:ph type="sldNum" sz="quarter" idx="12"/>
          </p:nvPr>
        </p:nvSpPr>
        <p:spPr bwMode="auto">
          <a:noFill/>
          <a:ln>
            <a:miter lim="800000"/>
            <a:headEnd/>
            <a:tailEnd/>
          </a:ln>
        </p:spPr>
        <p:txBody>
          <a:bodyPr/>
          <a:lstStyle/>
          <a:p>
            <a:fld id="{942DA7AF-C97B-448A-BCB2-64BFCDB2FA2B}" type="slidenum">
              <a:rPr lang="nl-NL" altLang="el-GR"/>
              <a:pPr/>
              <a:t>28</a:t>
            </a:fld>
            <a:endParaRPr lang="nl-NL" altLang="el-GR"/>
          </a:p>
        </p:txBody>
      </p:sp>
      <p:pic>
        <p:nvPicPr>
          <p:cNvPr id="36869" name="Εικόνα 1"/>
          <p:cNvPicPr>
            <a:picLocks noChangeAspect="1"/>
          </p:cNvPicPr>
          <p:nvPr/>
        </p:nvPicPr>
        <p:blipFill>
          <a:blip r:embed="rId2"/>
          <a:srcRect/>
          <a:stretch>
            <a:fillRect/>
          </a:stretch>
        </p:blipFill>
        <p:spPr bwMode="auto">
          <a:xfrm>
            <a:off x="2916238" y="2205038"/>
            <a:ext cx="1895475" cy="430212"/>
          </a:xfrm>
          <a:prstGeom prst="rect">
            <a:avLst/>
          </a:prstGeom>
          <a:noFill/>
          <a:ln w="9525">
            <a:noFill/>
            <a:miter lim="800000"/>
            <a:headEnd/>
            <a:tailEnd/>
          </a:ln>
        </p:spPr>
      </p:pic>
      <p:pic>
        <p:nvPicPr>
          <p:cNvPr id="36870" name="Εικόνα 2"/>
          <p:cNvPicPr>
            <a:picLocks noChangeAspect="1"/>
          </p:cNvPicPr>
          <p:nvPr/>
        </p:nvPicPr>
        <p:blipFill>
          <a:blip r:embed="rId3"/>
          <a:srcRect/>
          <a:stretch>
            <a:fillRect/>
          </a:stretch>
        </p:blipFill>
        <p:spPr bwMode="auto">
          <a:xfrm>
            <a:off x="7620000" y="5373688"/>
            <a:ext cx="1435100" cy="398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Τίτλος 4"/>
          <p:cNvSpPr>
            <a:spLocks noGrp="1"/>
          </p:cNvSpPr>
          <p:nvPr>
            <p:ph type="title"/>
          </p:nvPr>
        </p:nvSpPr>
        <p:spPr>
          <a:xfrm>
            <a:off x="0" y="-171450"/>
            <a:ext cx="9183688" cy="1655763"/>
          </a:xfrm>
        </p:spPr>
        <p:txBody>
          <a:bodyPr/>
          <a:lstStyle/>
          <a:p>
            <a:r>
              <a:rPr lang="el-GR" altLang="el-GR" sz="4000" smtClean="0">
                <a:solidFill>
                  <a:srgbClr val="0070C0"/>
                </a:solidFill>
              </a:rPr>
              <a:t>Βασικές Αρχές Θεωρίας Χαρτοφυλακίου-11</a:t>
            </a:r>
            <a:endParaRPr lang="el-GR" altLang="el-GR" smtClean="0">
              <a:solidFill>
                <a:srgbClr val="0070C0"/>
              </a:solidFill>
            </a:endParaRPr>
          </a:p>
        </p:txBody>
      </p:sp>
      <p:sp>
        <p:nvSpPr>
          <p:cNvPr id="44035" name="TextBox 5"/>
          <p:cNvSpPr txBox="1">
            <a:spLocks noChangeArrowheads="1"/>
          </p:cNvSpPr>
          <p:nvPr/>
        </p:nvSpPr>
        <p:spPr bwMode="auto">
          <a:xfrm>
            <a:off x="74613" y="1341438"/>
            <a:ext cx="9109075" cy="774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spcAft>
                <a:spcPts val="1200"/>
              </a:spcAft>
              <a:buFont typeface="Wingdings" panose="05000000000000000000" pitchFamily="2" charset="2"/>
              <a:buChar char="§"/>
              <a:defRPr/>
            </a:pPr>
            <a:r>
              <a:rPr lang="el-GR" altLang="el-GR" sz="2800" dirty="0">
                <a:solidFill>
                  <a:srgbClr val="000000"/>
                </a:solidFill>
              </a:rPr>
              <a:t>Η κλίση λ μετράει τον ρυθμό υποκατάστασης μεταξύ των αποδόσεων και της διακύμανσης των αποδόσεων για τον επενδυτή ο οποίος θα διάλεγε το σημείο P. </a:t>
            </a:r>
          </a:p>
          <a:p>
            <a:pPr eaLnBrk="1" hangingPunct="1">
              <a:spcBef>
                <a:spcPts val="600"/>
              </a:spcBef>
              <a:spcAft>
                <a:spcPts val="1200"/>
              </a:spcAft>
              <a:buFont typeface="Wingdings" panose="05000000000000000000" pitchFamily="2" charset="2"/>
              <a:buChar char="§"/>
              <a:defRPr/>
            </a:pPr>
            <a:r>
              <a:rPr lang="el-GR" altLang="el-GR" sz="2800" dirty="0">
                <a:solidFill>
                  <a:srgbClr val="000000"/>
                </a:solidFill>
              </a:rPr>
              <a:t>Μια τιμή του λ που τείνει στο άπειρο, σημαίνει ότι ο επενδυτής δεν δίνει καμία σημασία στη διακύμανση, και επικεντρώνει την προσοχή του στην αναμενόμενη απόδοση E(RP) (Risk </a:t>
            </a:r>
            <a:r>
              <a:rPr lang="el-GR" altLang="el-GR" sz="2800" dirty="0" err="1">
                <a:solidFill>
                  <a:srgbClr val="000000"/>
                </a:solidFill>
              </a:rPr>
              <a:t>Lover</a:t>
            </a:r>
            <a:r>
              <a:rPr lang="el-GR" altLang="el-GR" sz="2800" dirty="0">
                <a:solidFill>
                  <a:srgbClr val="000000"/>
                </a:solidFill>
              </a:rPr>
              <a:t>). </a:t>
            </a:r>
          </a:p>
          <a:p>
            <a:pPr eaLnBrk="1" hangingPunct="1">
              <a:spcBef>
                <a:spcPts val="600"/>
              </a:spcBef>
              <a:spcAft>
                <a:spcPts val="1200"/>
              </a:spcAft>
              <a:buFont typeface="Wingdings" panose="05000000000000000000" pitchFamily="2" charset="2"/>
              <a:buChar char="§"/>
              <a:defRPr/>
            </a:pPr>
            <a:r>
              <a:rPr lang="el-GR" altLang="el-GR" sz="2800" dirty="0" err="1">
                <a:solidFill>
                  <a:srgbClr val="000000"/>
                </a:solidFill>
              </a:rPr>
              <a:t>Mια</a:t>
            </a:r>
            <a:r>
              <a:rPr lang="el-GR" altLang="el-GR" sz="2800" dirty="0">
                <a:solidFill>
                  <a:srgbClr val="000000"/>
                </a:solidFill>
              </a:rPr>
              <a:t> τιμή του λ ίση με το 0, σημαίνει ότι ο επενδυτής δίνει ελάχιστη σημασία στη απόδοση, και επικεντρώνει την προσοχή του αποκλειστικά στη διακύμανση της απόδοσης. </a:t>
            </a:r>
          </a:p>
          <a:p>
            <a:pPr marL="0" indent="0" eaLnBrk="1" hangingPunct="1">
              <a:spcBef>
                <a:spcPts val="2400"/>
              </a:spcBef>
              <a:buFont typeface="Arial" panose="020B0604020202020204" pitchFamily="34" charset="0"/>
              <a:buNone/>
              <a:defRPr/>
            </a:pPr>
            <a:endParaRPr lang="el-GR" altLang="el-GR" sz="2800" dirty="0" smtClean="0">
              <a:solidFill>
                <a:srgbClr val="000000"/>
              </a:solidFill>
            </a:endParaRPr>
          </a:p>
          <a:p>
            <a:pPr eaLnBrk="1" hangingPunct="1">
              <a:spcBef>
                <a:spcPts val="2400"/>
              </a:spcBef>
              <a:buFont typeface="Wingdings" panose="05000000000000000000" pitchFamily="2" charset="2"/>
              <a:buChar char="§"/>
              <a:defRPr/>
            </a:pPr>
            <a:endParaRPr lang="el-GR" altLang="el-GR" sz="2800" dirty="0" smtClean="0">
              <a:solidFill>
                <a:srgbClr val="000000"/>
              </a:solidFill>
            </a:endParaRPr>
          </a:p>
          <a:p>
            <a:pPr eaLnBrk="1" hangingPunct="1">
              <a:spcBef>
                <a:spcPts val="2400"/>
              </a:spcBef>
              <a:buFont typeface="Wingdings" panose="05000000000000000000" pitchFamily="2" charset="2"/>
              <a:buChar char="§"/>
              <a:defRPr/>
            </a:pPr>
            <a:endParaRPr lang="el-GR" altLang="el-GR" sz="2800" dirty="0" smtClean="0">
              <a:solidFill>
                <a:srgbClr val="000000"/>
              </a:solidFill>
            </a:endParaRPr>
          </a:p>
          <a:p>
            <a:pPr eaLnBrk="1" hangingPunct="1">
              <a:spcBef>
                <a:spcPts val="600"/>
              </a:spcBef>
              <a:buFont typeface="Wingdings" panose="05000000000000000000" pitchFamily="2" charset="2"/>
              <a:buChar char="§"/>
              <a:defRPr/>
            </a:pPr>
            <a:endParaRPr lang="el-GR" altLang="el-GR" sz="2800" dirty="0" smtClean="0">
              <a:solidFill>
                <a:srgbClr val="000000"/>
              </a:solidFill>
            </a:endParaRPr>
          </a:p>
        </p:txBody>
      </p:sp>
      <p:sp>
        <p:nvSpPr>
          <p:cNvPr id="37892" name="Θέση αριθμού διαφάνειας 3"/>
          <p:cNvSpPr>
            <a:spLocks noGrp="1"/>
          </p:cNvSpPr>
          <p:nvPr>
            <p:ph type="sldNum" sz="quarter" idx="12"/>
          </p:nvPr>
        </p:nvSpPr>
        <p:spPr bwMode="auto">
          <a:noFill/>
          <a:ln>
            <a:miter lim="800000"/>
            <a:headEnd/>
            <a:tailEnd/>
          </a:ln>
        </p:spPr>
        <p:txBody>
          <a:bodyPr/>
          <a:lstStyle/>
          <a:p>
            <a:fld id="{CE51A654-63B0-4247-905D-EBB09DBB7B78}" type="slidenum">
              <a:rPr lang="nl-NL" altLang="el-GR"/>
              <a:pPr/>
              <a:t>29</a:t>
            </a:fld>
            <a:endParaRPr lang="nl-NL" alt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a:xfrm>
            <a:off x="349250" y="-217488"/>
            <a:ext cx="8229600" cy="1143001"/>
          </a:xfrm>
        </p:spPr>
        <p:txBody>
          <a:bodyPr/>
          <a:lstStyle/>
          <a:p>
            <a:pPr eaLnBrk="1" hangingPunct="1"/>
            <a:r>
              <a:rPr lang="el-GR" altLang="el-GR" smtClean="0">
                <a:solidFill>
                  <a:srgbClr val="0070C0"/>
                </a:solidFill>
              </a:rPr>
              <a:t>Περιεχόμενα Ενότητας</a:t>
            </a:r>
          </a:p>
        </p:txBody>
      </p:sp>
      <p:sp>
        <p:nvSpPr>
          <p:cNvPr id="7171" name="2 - Θέση περιεχομένου"/>
          <p:cNvSpPr>
            <a:spLocks noGrp="1"/>
          </p:cNvSpPr>
          <p:nvPr>
            <p:ph idx="1"/>
          </p:nvPr>
        </p:nvSpPr>
        <p:spPr>
          <a:xfrm>
            <a:off x="0" y="1208088"/>
            <a:ext cx="8928100" cy="5715000"/>
          </a:xfrm>
        </p:spPr>
        <p:txBody>
          <a:bodyPr/>
          <a:lstStyle/>
          <a:p>
            <a:pPr eaLnBrk="1" hangingPunct="1"/>
            <a:r>
              <a:rPr lang="el-GR" altLang="el-GR" sz="2800" dirty="0" smtClean="0"/>
              <a:t>Η Κεφαλαιαγορά</a:t>
            </a:r>
          </a:p>
          <a:p>
            <a:pPr eaLnBrk="1" hangingPunct="1"/>
            <a:r>
              <a:rPr lang="el-GR" altLang="el-GR" sz="2800" dirty="0" smtClean="0"/>
              <a:t>Λήψη Αποφάσεων υπό Συνθήκες Αβεβαιότητας</a:t>
            </a:r>
          </a:p>
          <a:p>
            <a:pPr eaLnBrk="1" hangingPunct="1"/>
            <a:r>
              <a:rPr lang="el-GR" altLang="el-GR" sz="2800" dirty="0" smtClean="0"/>
              <a:t>Οι Έννοιες της Απόδοσης και του Κινδύνου </a:t>
            </a:r>
          </a:p>
          <a:p>
            <a:pPr eaLnBrk="1" hangingPunct="1"/>
            <a:r>
              <a:rPr lang="el-GR" altLang="el-GR" sz="2800" dirty="0" smtClean="0"/>
              <a:t>Η Συμπεριφορά των Επενδυτών απέναντι στον Κίνδυνο </a:t>
            </a:r>
            <a:endParaRPr lang="en-US" altLang="el-GR" sz="2800" dirty="0" smtClean="0"/>
          </a:p>
          <a:p>
            <a:pPr eaLnBrk="1" hangingPunct="1"/>
            <a:r>
              <a:rPr lang="el-GR" altLang="el-GR" sz="2800" dirty="0" smtClean="0"/>
              <a:t>Βασικές </a:t>
            </a:r>
            <a:r>
              <a:rPr lang="en-GB" altLang="el-GR" sz="2800" dirty="0" smtClean="0"/>
              <a:t>A</a:t>
            </a:r>
            <a:r>
              <a:rPr lang="el-GR" altLang="el-GR" sz="2800" dirty="0" err="1" smtClean="0"/>
              <a:t>ρχές</a:t>
            </a:r>
            <a:r>
              <a:rPr lang="el-GR" altLang="el-GR" sz="2800" dirty="0" smtClean="0"/>
              <a:t> Θεωρίας Χαρτοφυλακίου</a:t>
            </a:r>
          </a:p>
          <a:p>
            <a:pPr eaLnBrk="1" hangingPunct="1"/>
            <a:r>
              <a:rPr lang="el-GR" altLang="el-GR" sz="2800" dirty="0" smtClean="0"/>
              <a:t>Υποδείγματα Τιμολόγησης Μετοχικών Αξιών</a:t>
            </a:r>
          </a:p>
          <a:p>
            <a:pPr eaLnBrk="1" hangingPunct="1"/>
            <a:r>
              <a:rPr lang="el-GR" altLang="el-GR" sz="2800" dirty="0" smtClean="0"/>
              <a:t>Χρηματοδότηση και Αξιολόγηση Επενδύσεων Υπόδειγμα Αποτίμησης Περιουσιακών Στοιχείων</a:t>
            </a:r>
          </a:p>
          <a:p>
            <a:pPr eaLnBrk="1" hangingPunct="1"/>
            <a:r>
              <a:rPr lang="el-GR" altLang="el-GR" sz="2800" dirty="0" smtClean="0"/>
              <a:t>Η Υπόθεση της Αποτελεσματικότητας των Αγορών</a:t>
            </a:r>
            <a:br>
              <a:rPr lang="el-GR" altLang="el-GR" sz="2800" dirty="0" smtClean="0"/>
            </a:br>
            <a:r>
              <a:rPr lang="el-GR" altLang="el-GR" sz="2800" dirty="0" smtClean="0"/>
              <a:t/>
            </a:r>
            <a:br>
              <a:rPr lang="el-GR" altLang="el-GR" sz="2800" dirty="0" smtClean="0"/>
            </a:br>
            <a:r>
              <a:rPr lang="el-GR" altLang="el-GR" sz="2800" dirty="0" smtClean="0"/>
              <a:t/>
            </a:r>
            <a:br>
              <a:rPr lang="el-GR" altLang="el-GR" sz="2800" dirty="0" smtClean="0"/>
            </a:br>
            <a:r>
              <a:rPr lang="el-GR" altLang="el-GR" sz="2800" dirty="0" smtClean="0"/>
              <a:t/>
            </a:r>
            <a:br>
              <a:rPr lang="el-GR" altLang="el-GR" sz="2800" dirty="0" smtClean="0"/>
            </a:br>
            <a:r>
              <a:rPr lang="el-GR" altLang="el-GR" sz="2800" dirty="0" smtClean="0"/>
              <a:t/>
            </a:r>
            <a:br>
              <a:rPr lang="el-GR" altLang="el-GR" sz="2800" dirty="0" smtClean="0"/>
            </a:br>
            <a:endParaRPr lang="el-GR" altLang="el-GR" sz="2800" dirty="0" smtClean="0"/>
          </a:p>
          <a:p>
            <a:pPr eaLnBrk="1" hangingPunct="1"/>
            <a:endParaRPr lang="el-GR" altLang="el-GR" dirty="0" smtClean="0"/>
          </a:p>
          <a:p>
            <a:pPr eaLnBrk="1" hangingPunct="1"/>
            <a:endParaRPr lang="el-GR" altLang="el-GR" sz="3300" dirty="0" smtClean="0"/>
          </a:p>
          <a:p>
            <a:pPr eaLnBrk="1" hangingPunct="1"/>
            <a:endParaRPr lang="el-GR" altLang="el-GR" dirty="0" smtClean="0"/>
          </a:p>
          <a:p>
            <a:pPr eaLnBrk="1" hangingPunct="1"/>
            <a:endParaRPr lang="el-GR" altLang="el-GR" dirty="0" smtClean="0"/>
          </a:p>
          <a:p>
            <a:pPr eaLnBrk="1" hangingPunct="1"/>
            <a:endParaRPr lang="el-GR" altLang="el-GR" dirty="0" smtClean="0"/>
          </a:p>
          <a:p>
            <a:pPr eaLnBrk="1" hangingPunct="1"/>
            <a:endParaRPr lang="el-GR" altLang="el-GR" dirty="0" smtClean="0"/>
          </a:p>
          <a:p>
            <a:pPr eaLnBrk="1" hangingPunct="1"/>
            <a:endParaRPr lang="el-GR" altLang="el-GR" dirty="0" smtClean="0"/>
          </a:p>
        </p:txBody>
      </p:sp>
      <p:sp>
        <p:nvSpPr>
          <p:cNvPr id="7172" name="Θέση αριθμού διαφάνειας 3"/>
          <p:cNvSpPr>
            <a:spLocks noGrp="1"/>
          </p:cNvSpPr>
          <p:nvPr>
            <p:ph type="sldNum" sz="quarter" idx="12"/>
          </p:nvPr>
        </p:nvSpPr>
        <p:spPr bwMode="auto">
          <a:noFill/>
          <a:ln>
            <a:miter lim="800000"/>
            <a:headEnd/>
            <a:tailEnd/>
          </a:ln>
        </p:spPr>
        <p:txBody>
          <a:bodyPr/>
          <a:lstStyle/>
          <a:p>
            <a:fld id="{D2143D93-2E34-42E7-B724-70A8D95B0F77}" type="slidenum">
              <a:rPr lang="nl-NL" altLang="el-GR"/>
              <a:pPr/>
              <a:t>3</a:t>
            </a:fld>
            <a:endParaRPr lang="nl-NL" altLang="el-G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Τίτλος 4"/>
          <p:cNvSpPr>
            <a:spLocks noGrp="1"/>
          </p:cNvSpPr>
          <p:nvPr>
            <p:ph type="title"/>
          </p:nvPr>
        </p:nvSpPr>
        <p:spPr>
          <a:xfrm>
            <a:off x="0" y="0"/>
            <a:ext cx="9129713" cy="1727200"/>
          </a:xfrm>
        </p:spPr>
        <p:txBody>
          <a:bodyPr/>
          <a:lstStyle/>
          <a:p>
            <a:r>
              <a:rPr lang="el-GR" altLang="el-GR" sz="4000" smtClean="0">
                <a:solidFill>
                  <a:srgbClr val="0070C0"/>
                </a:solidFill>
              </a:rPr>
              <a:t>Υποδείγματα Τιμολόγησης Μετοχικών Αξιών</a:t>
            </a:r>
            <a:br>
              <a:rPr lang="el-GR" altLang="el-GR" sz="4000" smtClean="0">
                <a:solidFill>
                  <a:srgbClr val="0070C0"/>
                </a:solidFill>
              </a:rPr>
            </a:br>
            <a:endParaRPr lang="el-GR" altLang="el-GR" sz="4000" smtClean="0">
              <a:solidFill>
                <a:srgbClr val="0070C0"/>
              </a:solidFill>
            </a:endParaRPr>
          </a:p>
        </p:txBody>
      </p:sp>
      <p:sp>
        <p:nvSpPr>
          <p:cNvPr id="38915" name="TextBox 5"/>
          <p:cNvSpPr txBox="1">
            <a:spLocks noChangeArrowheads="1"/>
          </p:cNvSpPr>
          <p:nvPr/>
        </p:nvSpPr>
        <p:spPr bwMode="auto">
          <a:xfrm>
            <a:off x="131763" y="1268413"/>
            <a:ext cx="8999537" cy="5278437"/>
          </a:xfrm>
          <a:prstGeom prst="rect">
            <a:avLst/>
          </a:prstGeom>
          <a:noFill/>
          <a:ln w="9525">
            <a:noFill/>
            <a:miter lim="800000"/>
            <a:headEnd/>
            <a:tailEnd/>
          </a:ln>
        </p:spPr>
        <p:txBody>
          <a:bodyPr>
            <a:spAutoFit/>
          </a:bodyPr>
          <a:lstStyle/>
          <a:p>
            <a:pPr marL="342900" indent="-342900" eaLnBrk="1" hangingPunct="1">
              <a:spcBef>
                <a:spcPts val="600"/>
              </a:spcBef>
              <a:buFont typeface="Arial" charset="0"/>
              <a:buChar char="•"/>
            </a:pPr>
            <a:r>
              <a:rPr lang="el-GR" altLang="el-GR" sz="3200">
                <a:solidFill>
                  <a:srgbClr val="000000"/>
                </a:solidFill>
                <a:latin typeface="Calibri" pitchFamily="34" charset="0"/>
              </a:rPr>
              <a:t>H θεωρία της κεφαλαιαγοράς βασισμένη σε μια σειρά υποθέσεων ανέπτυξε μια σειρά υποδειγμάτων αποτίμησης της δίκαιης τιμής (fair ή fundamental value) των αξιόγραφων.</a:t>
            </a:r>
          </a:p>
          <a:p>
            <a:pPr marL="342900" indent="-342900" eaLnBrk="1" hangingPunct="1">
              <a:spcBef>
                <a:spcPts val="1800"/>
              </a:spcBef>
              <a:buFont typeface="Arial" charset="0"/>
              <a:buChar char="•"/>
            </a:pPr>
            <a:r>
              <a:rPr lang="el-GR" altLang="el-GR" sz="3200">
                <a:solidFill>
                  <a:srgbClr val="000000"/>
                </a:solidFill>
                <a:latin typeface="Calibri" pitchFamily="34" charset="0"/>
              </a:rPr>
              <a:t>Η θεωρία της κεφαλαιαγοράς περιγράφει τις σχέσεις της αγοράς που οδηγούν σε ισορροπία εάν οι επενδυτές συμπεριφέρονται σύμφωνα με τη θεωρία χαρτοφυλακίου του Markowitz. </a:t>
            </a:r>
          </a:p>
          <a:p>
            <a:pPr marL="342900" indent="-342900" eaLnBrk="1" hangingPunct="1">
              <a:spcBef>
                <a:spcPts val="600"/>
              </a:spcBef>
              <a:buFont typeface="Wingdings" pitchFamily="2" charset="2"/>
              <a:buChar char="§"/>
            </a:pPr>
            <a:endParaRPr lang="el-GR" altLang="el-GR" sz="32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a:solidFill>
                <a:srgbClr val="000000"/>
              </a:solidFill>
              <a:latin typeface="Calibri" pitchFamily="34" charset="0"/>
            </a:endParaRPr>
          </a:p>
        </p:txBody>
      </p:sp>
      <p:sp>
        <p:nvSpPr>
          <p:cNvPr id="38916" name="Θέση αριθμού διαφάνειας 3"/>
          <p:cNvSpPr>
            <a:spLocks noGrp="1"/>
          </p:cNvSpPr>
          <p:nvPr>
            <p:ph type="sldNum" sz="quarter" idx="12"/>
          </p:nvPr>
        </p:nvSpPr>
        <p:spPr bwMode="auto">
          <a:noFill/>
          <a:ln>
            <a:miter lim="800000"/>
            <a:headEnd/>
            <a:tailEnd/>
          </a:ln>
        </p:spPr>
        <p:txBody>
          <a:bodyPr/>
          <a:lstStyle/>
          <a:p>
            <a:fld id="{1714BF5B-6C66-450A-8290-4EDF984984A8}" type="slidenum">
              <a:rPr lang="nl-NL" altLang="el-GR"/>
              <a:pPr/>
              <a:t>30</a:t>
            </a:fld>
            <a:endParaRPr lang="nl-NL" altLang="el-G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Τίτλος 4"/>
          <p:cNvSpPr>
            <a:spLocks noGrp="1"/>
          </p:cNvSpPr>
          <p:nvPr>
            <p:ph type="title"/>
          </p:nvPr>
        </p:nvSpPr>
        <p:spPr>
          <a:xfrm>
            <a:off x="144463" y="0"/>
            <a:ext cx="8999537" cy="1727200"/>
          </a:xfrm>
        </p:spPr>
        <p:txBody>
          <a:bodyPr/>
          <a:lstStyle/>
          <a:p>
            <a:r>
              <a:rPr lang="el-GR" altLang="el-GR" sz="4000" smtClean="0">
                <a:solidFill>
                  <a:srgbClr val="0070C0"/>
                </a:solidFill>
              </a:rPr>
              <a:t>Υποδείγματα Τιμολόγησης Μετοχικών Αξιών - 2</a:t>
            </a:r>
            <a:br>
              <a:rPr lang="el-GR" altLang="el-GR" sz="4000" smtClean="0">
                <a:solidFill>
                  <a:srgbClr val="0070C0"/>
                </a:solidFill>
              </a:rPr>
            </a:br>
            <a:endParaRPr lang="el-GR" altLang="el-GR" sz="4000" smtClean="0">
              <a:solidFill>
                <a:srgbClr val="0070C0"/>
              </a:solidFill>
            </a:endParaRPr>
          </a:p>
        </p:txBody>
      </p:sp>
      <p:sp>
        <p:nvSpPr>
          <p:cNvPr id="39939" name="TextBox 5"/>
          <p:cNvSpPr txBox="1">
            <a:spLocks noChangeArrowheads="1"/>
          </p:cNvSpPr>
          <p:nvPr/>
        </p:nvSpPr>
        <p:spPr bwMode="auto">
          <a:xfrm>
            <a:off x="144463" y="1341438"/>
            <a:ext cx="8999537" cy="6232525"/>
          </a:xfrm>
          <a:prstGeom prst="rect">
            <a:avLst/>
          </a:prstGeom>
          <a:noFill/>
          <a:ln w="9525">
            <a:noFill/>
            <a:miter lim="800000"/>
            <a:headEnd/>
            <a:tailEnd/>
          </a:ln>
        </p:spPr>
        <p:txBody>
          <a:bodyPr>
            <a:spAutoFit/>
          </a:bodyPr>
          <a:lstStyle/>
          <a:p>
            <a:pPr marL="342900" indent="-342900" eaLnBrk="1" hangingPunct="1">
              <a:buFont typeface="Arial" charset="0"/>
              <a:buChar char="•"/>
            </a:pPr>
            <a:r>
              <a:rPr lang="el-GR" altLang="el-GR" sz="3200" b="1">
                <a:solidFill>
                  <a:srgbClr val="000000"/>
                </a:solidFill>
                <a:latin typeface="Calibri" pitchFamily="34" charset="0"/>
              </a:rPr>
              <a:t>Το Υπόδειγμα Κεφαλαιουχικών Περιουσιακών Στοιχείων (CAPM)</a:t>
            </a:r>
          </a:p>
          <a:p>
            <a:pPr marL="342900" indent="-342900" eaLnBrk="1" hangingPunct="1">
              <a:spcBef>
                <a:spcPts val="3000"/>
              </a:spcBef>
              <a:buFont typeface="Wingdings" pitchFamily="2" charset="2"/>
              <a:buChar char="§"/>
            </a:pPr>
            <a:r>
              <a:rPr lang="el-GR" altLang="el-GR" sz="2800">
                <a:solidFill>
                  <a:srgbClr val="000000"/>
                </a:solidFill>
                <a:latin typeface="Calibri" pitchFamily="34" charset="0"/>
              </a:rPr>
              <a:t>Σύμφωνα με αυτό το υπόδειγμα η απόδοση ενός αξιογράφου (ή χαρτοφυλακίου) Ri θα πρέπει να μας αποζημιώσει για την απόδοση χωρίς κίνδυνο Rf που στερούμαστε επενδύοντας σε αυτόν τον τίτλο αλλά θα πρέπει να μας προσφέρει και ένα πριμ κινδύνου                                                 (                   ) για την ανάληψη αυτού του επιπλέον κινδύνου.</a:t>
            </a:r>
          </a:p>
          <a:p>
            <a:pPr marL="342900" indent="-342900" eaLnBrk="1" hangingPunct="1">
              <a:spcBef>
                <a:spcPts val="600"/>
              </a:spcBef>
              <a:buFont typeface="Wingdings" pitchFamily="2" charset="2"/>
              <a:buChar char="§"/>
            </a:pPr>
            <a:r>
              <a:rPr lang="el-GR" altLang="el-GR" sz="2800">
                <a:solidFill>
                  <a:srgbClr val="000000"/>
                </a:solidFill>
                <a:latin typeface="Calibri" pitchFamily="34" charset="0"/>
              </a:rPr>
              <a:t>To                             δείχνει την συσχέτιση της αγοράς με το χαρτοφυλάκιο (ή τον τίτλο i).</a:t>
            </a:r>
          </a:p>
          <a:p>
            <a:pPr marL="342900" indent="-342900" eaLnBrk="1" hangingPunct="1">
              <a:spcBef>
                <a:spcPts val="3000"/>
              </a:spcBef>
              <a:buFont typeface="Wingdings" pitchFamily="2" charset="2"/>
              <a:buChar char="§"/>
            </a:pPr>
            <a:endParaRPr lang="el-GR" altLang="el-GR" sz="2800">
              <a:solidFill>
                <a:srgbClr val="000000"/>
              </a:solidFill>
              <a:latin typeface="Calibri" pitchFamily="34" charset="0"/>
            </a:endParaRPr>
          </a:p>
        </p:txBody>
      </p:sp>
      <p:sp>
        <p:nvSpPr>
          <p:cNvPr id="39940" name="Θέση αριθμού διαφάνειας 3"/>
          <p:cNvSpPr>
            <a:spLocks noGrp="1"/>
          </p:cNvSpPr>
          <p:nvPr>
            <p:ph type="sldNum" sz="quarter" idx="12"/>
          </p:nvPr>
        </p:nvSpPr>
        <p:spPr bwMode="auto">
          <a:noFill/>
          <a:ln>
            <a:miter lim="800000"/>
            <a:headEnd/>
            <a:tailEnd/>
          </a:ln>
        </p:spPr>
        <p:txBody>
          <a:bodyPr/>
          <a:lstStyle/>
          <a:p>
            <a:fld id="{E3E44BC3-9F6D-43EB-9FCF-E307833A71A8}" type="slidenum">
              <a:rPr lang="nl-NL" altLang="el-GR"/>
              <a:pPr/>
              <a:t>31</a:t>
            </a:fld>
            <a:endParaRPr lang="nl-NL" altLang="el-GR"/>
          </a:p>
        </p:txBody>
      </p:sp>
      <p:pic>
        <p:nvPicPr>
          <p:cNvPr id="39941" name="Εικόνα 1"/>
          <p:cNvPicPr>
            <a:picLocks noChangeAspect="1"/>
          </p:cNvPicPr>
          <p:nvPr/>
        </p:nvPicPr>
        <p:blipFill>
          <a:blip r:embed="rId2"/>
          <a:srcRect/>
          <a:stretch>
            <a:fillRect/>
          </a:stretch>
        </p:blipFill>
        <p:spPr bwMode="auto">
          <a:xfrm>
            <a:off x="684213" y="5013325"/>
            <a:ext cx="1471612" cy="333375"/>
          </a:xfrm>
          <a:prstGeom prst="rect">
            <a:avLst/>
          </a:prstGeom>
          <a:noFill/>
          <a:ln w="9525">
            <a:noFill/>
            <a:miter lim="800000"/>
            <a:headEnd/>
            <a:tailEnd/>
          </a:ln>
        </p:spPr>
      </p:pic>
      <p:pic>
        <p:nvPicPr>
          <p:cNvPr id="39942" name="Εικόνα 2"/>
          <p:cNvPicPr>
            <a:picLocks noChangeAspect="1"/>
          </p:cNvPicPr>
          <p:nvPr/>
        </p:nvPicPr>
        <p:blipFill>
          <a:blip r:embed="rId3"/>
          <a:srcRect/>
          <a:stretch>
            <a:fillRect/>
          </a:stretch>
        </p:blipFill>
        <p:spPr bwMode="auto">
          <a:xfrm>
            <a:off x="1039813" y="5876925"/>
            <a:ext cx="2232025" cy="30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Τίτλος 4"/>
          <p:cNvSpPr>
            <a:spLocks noGrp="1"/>
          </p:cNvSpPr>
          <p:nvPr>
            <p:ph type="title"/>
          </p:nvPr>
        </p:nvSpPr>
        <p:spPr>
          <a:xfrm>
            <a:off x="87313" y="11113"/>
            <a:ext cx="8928100" cy="1630362"/>
          </a:xfrm>
        </p:spPr>
        <p:txBody>
          <a:bodyPr/>
          <a:lstStyle/>
          <a:p>
            <a:r>
              <a:rPr lang="el-GR" altLang="el-GR" sz="4000" smtClean="0">
                <a:solidFill>
                  <a:srgbClr val="0070C0"/>
                </a:solidFill>
              </a:rPr>
              <a:t>Υποδείγματα Τιμολόγησης Μετοχικών Αξιών - 3</a:t>
            </a:r>
            <a:endParaRPr lang="el-GR" altLang="el-GR" smtClean="0">
              <a:solidFill>
                <a:srgbClr val="0070C0"/>
              </a:solidFill>
            </a:endParaRPr>
          </a:p>
        </p:txBody>
      </p:sp>
      <p:sp>
        <p:nvSpPr>
          <p:cNvPr id="40963" name="TextBox 5"/>
          <p:cNvSpPr txBox="1">
            <a:spLocks noChangeArrowheads="1"/>
          </p:cNvSpPr>
          <p:nvPr/>
        </p:nvSpPr>
        <p:spPr bwMode="auto">
          <a:xfrm>
            <a:off x="14288" y="1557338"/>
            <a:ext cx="9074150" cy="4478337"/>
          </a:xfrm>
          <a:prstGeom prst="rect">
            <a:avLst/>
          </a:prstGeom>
          <a:noFill/>
          <a:ln w="9525">
            <a:noFill/>
            <a:miter lim="800000"/>
            <a:headEnd/>
            <a:tailEnd/>
          </a:ln>
        </p:spPr>
        <p:txBody>
          <a:bodyPr>
            <a:spAutoFit/>
          </a:bodyPr>
          <a:lstStyle/>
          <a:p>
            <a:pPr marL="342900" indent="-342900" eaLnBrk="1" hangingPunct="1">
              <a:spcBef>
                <a:spcPts val="600"/>
              </a:spcBef>
              <a:buFont typeface="Wingdings" pitchFamily="2" charset="2"/>
              <a:buChar char="§"/>
            </a:pPr>
            <a:r>
              <a:rPr lang="el-GR" altLang="el-GR" sz="2800">
                <a:solidFill>
                  <a:srgbClr val="000000"/>
                </a:solidFill>
                <a:latin typeface="Calibri" pitchFamily="34" charset="0"/>
              </a:rPr>
              <a:t>Το υπόδειγμα αυτό στηρίζεται σε μια σειρά υποθέσεων. Μεταξύ άλλων υποθέτει απουσία φόρων, πληθωρισμού και κόστους συναλλαγών. </a:t>
            </a:r>
          </a:p>
          <a:p>
            <a:pPr marL="342900" indent="-342900" eaLnBrk="1" hangingPunct="1">
              <a:spcBef>
                <a:spcPts val="600"/>
              </a:spcBef>
              <a:buFont typeface="Wingdings" pitchFamily="2" charset="2"/>
              <a:buChar char="§"/>
            </a:pPr>
            <a:r>
              <a:rPr lang="el-GR" altLang="el-GR" sz="2800">
                <a:solidFill>
                  <a:srgbClr val="000000"/>
                </a:solidFill>
                <a:latin typeface="Calibri" pitchFamily="34" charset="0"/>
              </a:rPr>
              <a:t>Η κυριότερη όμως υπόθεση είναι ότι οι αγορές είναι σε ισορροπία. Δηλαδή όλες οι επενδύσεις έχουν τιμολογηθεί «δίκαια» με βάση τον κίνδυνο που παρουσιάζουν και κάθε ανισορροπία θα ενεργοποιήσει έναν μηχανισμό εξισορρόπησης μέχρι το σημείο όπου η ζήτηση και η προσφορά τίτλων ισορροπήσουν και όλα τα αξιόγραφα κατέχονται από τους επενδυτές.    </a:t>
            </a:r>
          </a:p>
        </p:txBody>
      </p:sp>
      <p:sp>
        <p:nvSpPr>
          <p:cNvPr id="40964" name="Θέση αριθμού διαφάνειας 3"/>
          <p:cNvSpPr>
            <a:spLocks noGrp="1"/>
          </p:cNvSpPr>
          <p:nvPr>
            <p:ph type="sldNum" sz="quarter" idx="12"/>
          </p:nvPr>
        </p:nvSpPr>
        <p:spPr bwMode="auto">
          <a:noFill/>
          <a:ln>
            <a:miter lim="800000"/>
            <a:headEnd/>
            <a:tailEnd/>
          </a:ln>
        </p:spPr>
        <p:txBody>
          <a:bodyPr/>
          <a:lstStyle/>
          <a:p>
            <a:fld id="{D9E107A7-ED78-4CE2-802E-97B4D94A9CAE}" type="slidenum">
              <a:rPr lang="nl-NL" altLang="el-GR"/>
              <a:pPr/>
              <a:t>32</a:t>
            </a:fld>
            <a:endParaRPr lang="nl-NL" altLang="el-G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Τίτλος 4"/>
          <p:cNvSpPr>
            <a:spLocks noGrp="1"/>
          </p:cNvSpPr>
          <p:nvPr>
            <p:ph type="title"/>
          </p:nvPr>
        </p:nvSpPr>
        <p:spPr>
          <a:xfrm>
            <a:off x="38100" y="-222250"/>
            <a:ext cx="9109075" cy="1655763"/>
          </a:xfrm>
        </p:spPr>
        <p:txBody>
          <a:bodyPr/>
          <a:lstStyle/>
          <a:p>
            <a:r>
              <a:rPr lang="el-GR" altLang="el-GR" sz="4000" smtClean="0">
                <a:solidFill>
                  <a:srgbClr val="0070C0"/>
                </a:solidFill>
              </a:rPr>
              <a:t>Υποδείγματα Τιμολόγησης Μετοχικών Αξιών - 4</a:t>
            </a:r>
          </a:p>
        </p:txBody>
      </p:sp>
      <p:sp>
        <p:nvSpPr>
          <p:cNvPr id="41987" name="TextBox 5"/>
          <p:cNvSpPr txBox="1">
            <a:spLocks noChangeArrowheads="1"/>
          </p:cNvSpPr>
          <p:nvPr/>
        </p:nvSpPr>
        <p:spPr bwMode="auto">
          <a:xfrm>
            <a:off x="69850" y="1412875"/>
            <a:ext cx="9109075" cy="4478338"/>
          </a:xfrm>
          <a:prstGeom prst="rect">
            <a:avLst/>
          </a:prstGeom>
          <a:noFill/>
          <a:ln w="9525">
            <a:noFill/>
            <a:miter lim="800000"/>
            <a:headEnd/>
            <a:tailEnd/>
          </a:ln>
        </p:spPr>
        <p:txBody>
          <a:bodyPr>
            <a:spAutoFit/>
          </a:bodyPr>
          <a:lstStyle/>
          <a:p>
            <a:pPr marL="342900" indent="-342900" eaLnBrk="1" hangingPunct="1">
              <a:spcBef>
                <a:spcPts val="600"/>
              </a:spcBef>
              <a:buFont typeface="Wingdings" pitchFamily="2" charset="2"/>
              <a:buChar char="§"/>
            </a:pPr>
            <a:r>
              <a:rPr lang="el-GR" altLang="el-GR" sz="2800">
                <a:solidFill>
                  <a:srgbClr val="000000"/>
                </a:solidFill>
                <a:latin typeface="Calibri" pitchFamily="34" charset="0"/>
              </a:rPr>
              <a:t>Το υπόδειγμα CAPM εξετάζει την σχέση ισορροπίας ανάμεσα στην προσδοκώμενη απόδοση ενός χρεογράφου με τον συστηματικό του κίνδυνο που μετριέται με τον συντελεστή βήτα (b). Ο κίνδυνος αυτός ονομάζεται αλλιώς και κίνδυνος της αγοράς, καθώς η μεταβλητότητα των αποδόσεων των χρεογράφων, εξαρτάται από την μεταβλητότητα των αποδόσεων της αγοράς.</a:t>
            </a:r>
          </a:p>
          <a:p>
            <a:pPr marL="342900" indent="-342900" eaLnBrk="1" hangingPunct="1">
              <a:spcBef>
                <a:spcPts val="600"/>
              </a:spcBef>
              <a:buFont typeface="Wingdings" pitchFamily="2" charset="2"/>
              <a:buChar char="§"/>
            </a:pPr>
            <a:r>
              <a:rPr lang="el-GR" altLang="el-GR" sz="2800">
                <a:solidFill>
                  <a:srgbClr val="000000"/>
                </a:solidFill>
                <a:latin typeface="Calibri" pitchFamily="34" charset="0"/>
              </a:rPr>
              <a:t>Σε συνθήκες ισορροπίας καμία μετοχή δεν μπορεί να βρίσκεται κάτω από την Γραμμή Αγοράς Χρεογράφων (Security Market Line, SML) </a:t>
            </a:r>
          </a:p>
        </p:txBody>
      </p:sp>
      <p:sp>
        <p:nvSpPr>
          <p:cNvPr id="41988" name="Θέση αριθμού διαφάνειας 3"/>
          <p:cNvSpPr>
            <a:spLocks noGrp="1"/>
          </p:cNvSpPr>
          <p:nvPr>
            <p:ph type="sldNum" sz="quarter" idx="12"/>
          </p:nvPr>
        </p:nvSpPr>
        <p:spPr bwMode="auto">
          <a:noFill/>
          <a:ln>
            <a:miter lim="800000"/>
            <a:headEnd/>
            <a:tailEnd/>
          </a:ln>
        </p:spPr>
        <p:txBody>
          <a:bodyPr/>
          <a:lstStyle/>
          <a:p>
            <a:fld id="{6CF91F33-C137-4FCF-A8AC-BED43CB86CAF}" type="slidenum">
              <a:rPr lang="nl-NL" altLang="el-GR"/>
              <a:pPr/>
              <a:t>33</a:t>
            </a:fld>
            <a:endParaRPr lang="nl-NL" altLang="el-G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Τίτλος 4"/>
          <p:cNvSpPr>
            <a:spLocks noGrp="1"/>
          </p:cNvSpPr>
          <p:nvPr>
            <p:ph type="title"/>
          </p:nvPr>
        </p:nvSpPr>
        <p:spPr>
          <a:xfrm>
            <a:off x="69850" y="-242888"/>
            <a:ext cx="8928100" cy="1655763"/>
          </a:xfrm>
        </p:spPr>
        <p:txBody>
          <a:bodyPr/>
          <a:lstStyle/>
          <a:p>
            <a:r>
              <a:rPr lang="el-GR" altLang="el-GR" sz="4000" smtClean="0">
                <a:solidFill>
                  <a:srgbClr val="0070C0"/>
                </a:solidFill>
              </a:rPr>
              <a:t>Υποδείγματα Τιμολόγησης Μετοχικών Αξιών - 5</a:t>
            </a:r>
          </a:p>
        </p:txBody>
      </p:sp>
      <p:sp>
        <p:nvSpPr>
          <p:cNvPr id="43011" name="TextBox 5"/>
          <p:cNvSpPr txBox="1">
            <a:spLocks noChangeArrowheads="1"/>
          </p:cNvSpPr>
          <p:nvPr/>
        </p:nvSpPr>
        <p:spPr bwMode="auto">
          <a:xfrm>
            <a:off x="69850" y="1412875"/>
            <a:ext cx="9109075" cy="5416550"/>
          </a:xfrm>
          <a:prstGeom prst="rect">
            <a:avLst/>
          </a:prstGeom>
          <a:noFill/>
          <a:ln w="9525">
            <a:noFill/>
            <a:miter lim="800000"/>
            <a:headEnd/>
            <a:tailEnd/>
          </a:ln>
        </p:spPr>
        <p:txBody>
          <a:bodyPr>
            <a:spAutoFit/>
          </a:bodyPr>
          <a:lstStyle/>
          <a:p>
            <a:pPr marL="342900" indent="-342900" eaLnBrk="1" hangingPunct="1">
              <a:spcBef>
                <a:spcPts val="600"/>
              </a:spcBef>
              <a:buFont typeface="Wingdings" pitchFamily="2" charset="2"/>
              <a:buChar char="§"/>
            </a:pPr>
            <a:r>
              <a:rPr lang="el-GR" altLang="el-GR" sz="2800">
                <a:solidFill>
                  <a:srgbClr val="000000"/>
                </a:solidFill>
                <a:latin typeface="Calibri" pitchFamily="34" charset="0"/>
              </a:rPr>
              <a:t>Η SML καθορίζει τη σχέση μεταξύ απαιτούμενης απόδοσης και συστηματικού κινδύνου για κάθε μετοχή.</a:t>
            </a:r>
          </a:p>
          <a:p>
            <a:pPr marL="342900" indent="-342900" eaLnBrk="1" hangingPunct="1">
              <a:spcBef>
                <a:spcPts val="600"/>
              </a:spcBef>
              <a:buFont typeface="Wingdings" pitchFamily="2" charset="2"/>
              <a:buChar char="§"/>
            </a:pPr>
            <a:r>
              <a:rPr lang="el-GR" altLang="el-GR" sz="2800">
                <a:solidFill>
                  <a:srgbClr val="000000"/>
                </a:solidFill>
                <a:latin typeface="Calibri" pitchFamily="34" charset="0"/>
              </a:rPr>
              <a:t> Επιπλέον, αφού το υπόδειγμα αυτό προϋποθέτει ότι υπάρχει ισορροπία στην αγορά κεφαλαίου, η SML καθορίζει την απόδοση που πρέπει να αναμένουμε από κάθε μετοχή δεδομένου του επιπέδου του συστηματικού κινδύνου της. </a:t>
            </a:r>
          </a:p>
          <a:p>
            <a:pPr marL="342900" indent="-342900" eaLnBrk="1" hangingPunct="1">
              <a:spcBef>
                <a:spcPts val="600"/>
              </a:spcBef>
              <a:buFont typeface="Wingdings" pitchFamily="2" charset="2"/>
              <a:buChar char="§"/>
            </a:pPr>
            <a:r>
              <a:rPr lang="el-GR" altLang="el-GR" sz="2800">
                <a:solidFill>
                  <a:srgbClr val="000000"/>
                </a:solidFill>
                <a:latin typeface="Calibri" pitchFamily="34" charset="0"/>
              </a:rPr>
              <a:t>Ο γεωμετρικός τόπος της SML αντιπροσωπεύει όλα τα περιουσιακά στοιχεία οι τιμές των οποίων είναι σε ισορροπία. Η ισορροπία επιτυγχάνεται όταν η αναμενόμενη απόδοση είναι ίση με την απαιτούμενη απόδοση.</a:t>
            </a:r>
          </a:p>
        </p:txBody>
      </p:sp>
      <p:sp>
        <p:nvSpPr>
          <p:cNvPr id="43012" name="Θέση αριθμού διαφάνειας 3"/>
          <p:cNvSpPr>
            <a:spLocks noGrp="1"/>
          </p:cNvSpPr>
          <p:nvPr>
            <p:ph type="sldNum" sz="quarter" idx="12"/>
          </p:nvPr>
        </p:nvSpPr>
        <p:spPr bwMode="auto">
          <a:noFill/>
          <a:ln>
            <a:miter lim="800000"/>
            <a:headEnd/>
            <a:tailEnd/>
          </a:ln>
        </p:spPr>
        <p:txBody>
          <a:bodyPr/>
          <a:lstStyle/>
          <a:p>
            <a:fld id="{3748EFBF-BD0C-41BD-88AE-7FBD5EBD11D2}" type="slidenum">
              <a:rPr lang="nl-NL" altLang="el-GR"/>
              <a:pPr/>
              <a:t>34</a:t>
            </a:fld>
            <a:endParaRPr lang="nl-NL" altLang="el-G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Τίτλος 4"/>
          <p:cNvSpPr>
            <a:spLocks noGrp="1"/>
          </p:cNvSpPr>
          <p:nvPr>
            <p:ph type="title"/>
          </p:nvPr>
        </p:nvSpPr>
        <p:spPr>
          <a:xfrm>
            <a:off x="-107950" y="-112713"/>
            <a:ext cx="9067800" cy="1712913"/>
          </a:xfrm>
        </p:spPr>
        <p:txBody>
          <a:bodyPr/>
          <a:lstStyle/>
          <a:p>
            <a:r>
              <a:rPr lang="el-GR" altLang="el-GR" sz="4000" smtClean="0">
                <a:solidFill>
                  <a:srgbClr val="0070C0"/>
                </a:solidFill>
              </a:rPr>
              <a:t>Υποδείγματα Τιμολόγησης Μετοχικών Αξιών - 6</a:t>
            </a:r>
            <a:endParaRPr lang="el-GR" altLang="el-GR" smtClean="0">
              <a:solidFill>
                <a:srgbClr val="0070C0"/>
              </a:solidFill>
            </a:endParaRPr>
          </a:p>
        </p:txBody>
      </p:sp>
      <p:sp>
        <p:nvSpPr>
          <p:cNvPr id="44035" name="TextBox 5"/>
          <p:cNvSpPr txBox="1">
            <a:spLocks noChangeArrowheads="1"/>
          </p:cNvSpPr>
          <p:nvPr/>
        </p:nvSpPr>
        <p:spPr bwMode="auto">
          <a:xfrm>
            <a:off x="138113" y="1484313"/>
            <a:ext cx="9109075" cy="2986087"/>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Σύμφωνα με το CAPM η ύπαρξη του αξιόγραφου άνευ κινδύνου επιτρέπει την μεταβολή του συνόρου αποτελεσματικότητας οδηγώντας σε καλύτερες επιλογές σε όρους απόδοσης και κινδύνου. </a:t>
            </a: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p:txBody>
      </p:sp>
      <p:sp>
        <p:nvSpPr>
          <p:cNvPr id="44036" name="Θέση αριθμού διαφάνειας 3"/>
          <p:cNvSpPr>
            <a:spLocks noGrp="1"/>
          </p:cNvSpPr>
          <p:nvPr>
            <p:ph type="sldNum" sz="quarter" idx="12"/>
          </p:nvPr>
        </p:nvSpPr>
        <p:spPr bwMode="auto">
          <a:noFill/>
          <a:ln>
            <a:miter lim="800000"/>
            <a:headEnd/>
            <a:tailEnd/>
          </a:ln>
        </p:spPr>
        <p:txBody>
          <a:bodyPr/>
          <a:lstStyle/>
          <a:p>
            <a:fld id="{2E4C659D-5C34-4D4F-B9D3-9A8C467311A4}" type="slidenum">
              <a:rPr lang="nl-NL" altLang="el-GR"/>
              <a:pPr/>
              <a:t>35</a:t>
            </a:fld>
            <a:endParaRPr lang="nl-NL" altLang="el-GR"/>
          </a:p>
        </p:txBody>
      </p:sp>
      <p:pic>
        <p:nvPicPr>
          <p:cNvPr id="44037" name="Εικόνα 1"/>
          <p:cNvPicPr>
            <a:picLocks noChangeAspect="1"/>
          </p:cNvPicPr>
          <p:nvPr/>
        </p:nvPicPr>
        <p:blipFill>
          <a:blip r:embed="rId2"/>
          <a:srcRect/>
          <a:stretch>
            <a:fillRect/>
          </a:stretch>
        </p:blipFill>
        <p:spPr bwMode="auto">
          <a:xfrm>
            <a:off x="2339975" y="3429000"/>
            <a:ext cx="2516188" cy="373063"/>
          </a:xfrm>
          <a:prstGeom prst="rect">
            <a:avLst/>
          </a:prstGeom>
          <a:noFill/>
          <a:ln w="9525">
            <a:noFill/>
            <a:miter lim="800000"/>
            <a:headEnd/>
            <a:tailEnd/>
          </a:ln>
        </p:spPr>
      </p:pic>
      <p:pic>
        <p:nvPicPr>
          <p:cNvPr id="44038" name="Εικόνα 2"/>
          <p:cNvPicPr>
            <a:picLocks noChangeAspect="1"/>
          </p:cNvPicPr>
          <p:nvPr/>
        </p:nvPicPr>
        <p:blipFill>
          <a:blip r:embed="rId3"/>
          <a:srcRect/>
          <a:stretch>
            <a:fillRect/>
          </a:stretch>
        </p:blipFill>
        <p:spPr bwMode="auto">
          <a:xfrm>
            <a:off x="1908175" y="4079875"/>
            <a:ext cx="4068763" cy="390525"/>
          </a:xfrm>
          <a:prstGeom prst="rect">
            <a:avLst/>
          </a:prstGeom>
          <a:noFill/>
          <a:ln w="9525">
            <a:noFill/>
            <a:miter lim="800000"/>
            <a:headEnd/>
            <a:tailEnd/>
          </a:ln>
        </p:spPr>
      </p:pic>
      <p:pic>
        <p:nvPicPr>
          <p:cNvPr id="44039" name="Εικόνα 3"/>
          <p:cNvPicPr>
            <a:picLocks noChangeAspect="1"/>
          </p:cNvPicPr>
          <p:nvPr/>
        </p:nvPicPr>
        <p:blipFill>
          <a:blip r:embed="rId4"/>
          <a:srcRect/>
          <a:stretch>
            <a:fillRect/>
          </a:stretch>
        </p:blipFill>
        <p:spPr bwMode="auto">
          <a:xfrm>
            <a:off x="6907213" y="4079875"/>
            <a:ext cx="863600" cy="412750"/>
          </a:xfrm>
          <a:prstGeom prst="rect">
            <a:avLst/>
          </a:prstGeom>
          <a:noFill/>
          <a:ln w="9525">
            <a:noFill/>
            <a:miter lim="800000"/>
            <a:headEnd/>
            <a:tailEnd/>
          </a:ln>
        </p:spPr>
      </p:pic>
      <p:pic>
        <p:nvPicPr>
          <p:cNvPr id="44040" name="Εικόνα 4"/>
          <p:cNvPicPr>
            <a:picLocks noChangeAspect="1"/>
          </p:cNvPicPr>
          <p:nvPr/>
        </p:nvPicPr>
        <p:blipFill>
          <a:blip r:embed="rId5"/>
          <a:srcRect/>
          <a:stretch>
            <a:fillRect/>
          </a:stretch>
        </p:blipFill>
        <p:spPr bwMode="auto">
          <a:xfrm>
            <a:off x="2700338" y="4859338"/>
            <a:ext cx="1366837" cy="36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Τίτλος 4"/>
          <p:cNvSpPr>
            <a:spLocks noGrp="1"/>
          </p:cNvSpPr>
          <p:nvPr>
            <p:ph type="title"/>
          </p:nvPr>
        </p:nvSpPr>
        <p:spPr>
          <a:xfrm>
            <a:off x="-3175" y="-171450"/>
            <a:ext cx="9144000" cy="1655763"/>
          </a:xfrm>
        </p:spPr>
        <p:txBody>
          <a:bodyPr/>
          <a:lstStyle/>
          <a:p>
            <a:r>
              <a:rPr lang="el-GR" altLang="el-GR" sz="4000" smtClean="0">
                <a:solidFill>
                  <a:srgbClr val="0070C0"/>
                </a:solidFill>
              </a:rPr>
              <a:t>Υποδείγματα Τιμολόγησης Μετοχικών Αξιών - 7</a:t>
            </a:r>
            <a:endParaRPr lang="el-GR" altLang="el-GR" smtClean="0">
              <a:solidFill>
                <a:srgbClr val="0070C0"/>
              </a:solidFill>
            </a:endParaRPr>
          </a:p>
        </p:txBody>
      </p:sp>
      <p:sp>
        <p:nvSpPr>
          <p:cNvPr id="45059" name="TextBox 5"/>
          <p:cNvSpPr txBox="1">
            <a:spLocks noChangeArrowheads="1"/>
          </p:cNvSpPr>
          <p:nvPr/>
        </p:nvSpPr>
        <p:spPr bwMode="auto">
          <a:xfrm>
            <a:off x="22225" y="1484313"/>
            <a:ext cx="9099550" cy="4432300"/>
          </a:xfrm>
          <a:prstGeom prst="rect">
            <a:avLst/>
          </a:prstGeom>
          <a:noFill/>
          <a:ln w="9525">
            <a:noFill/>
            <a:miter lim="800000"/>
            <a:headEnd/>
            <a:tailEnd/>
          </a:ln>
        </p:spPr>
        <p:txBody>
          <a:bodyPr>
            <a:spAutoFit/>
          </a:bodyPr>
          <a:lstStyle/>
          <a:p>
            <a:pPr marL="342900" indent="-342900" eaLnBrk="1" hangingPunct="1">
              <a:spcBef>
                <a:spcPts val="600"/>
              </a:spcBef>
              <a:spcAft>
                <a:spcPts val="1200"/>
              </a:spcAft>
              <a:buFont typeface="Wingdings" pitchFamily="2" charset="2"/>
              <a:buChar char="§"/>
            </a:pPr>
            <a:r>
              <a:rPr lang="el-GR" altLang="el-GR" sz="2800">
                <a:solidFill>
                  <a:srgbClr val="000000"/>
                </a:solidFill>
                <a:latin typeface="Calibri" pitchFamily="34" charset="0"/>
              </a:rPr>
              <a:t>Όλοι οι ορθολογικοί επενδυτές θα επενδύσουν στο χαρτοφυλάκιο Μ και θα κινηθούν επί της CML εάν δανειστούν ή δανείσουν στο επιτόκιο της αγοράς Rf. </a:t>
            </a:r>
          </a:p>
          <a:p>
            <a:pPr marL="342900" indent="-342900" eaLnBrk="1" hangingPunct="1">
              <a:spcBef>
                <a:spcPts val="600"/>
              </a:spcBef>
              <a:spcAft>
                <a:spcPts val="1200"/>
              </a:spcAft>
              <a:buFont typeface="Wingdings" pitchFamily="2" charset="2"/>
              <a:buChar char="§"/>
            </a:pPr>
            <a:r>
              <a:rPr lang="el-GR" altLang="el-GR" sz="2800">
                <a:solidFill>
                  <a:srgbClr val="000000"/>
                </a:solidFill>
                <a:latin typeface="Calibri" pitchFamily="34" charset="0"/>
              </a:rPr>
              <a:t>Το χαρτοφυλάκιο της αγοράς (market portfolio) είναι ένα πλήρως διαφοροποιημένο δηλαδή παρουσιάζει μόνο συστηματικό κίνδυνο. Συχνά ως προσέγγιση του χαρτοφυλακίου της αγοράς λαμβάνεται ο γενικός δείκτης του χρηματιστηρίου.</a:t>
            </a: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p:txBody>
      </p:sp>
      <p:sp>
        <p:nvSpPr>
          <p:cNvPr id="45060" name="Θέση αριθμού διαφάνειας 3"/>
          <p:cNvSpPr>
            <a:spLocks noGrp="1"/>
          </p:cNvSpPr>
          <p:nvPr>
            <p:ph type="sldNum" sz="quarter" idx="12"/>
          </p:nvPr>
        </p:nvSpPr>
        <p:spPr bwMode="auto">
          <a:noFill/>
          <a:ln>
            <a:miter lim="800000"/>
            <a:headEnd/>
            <a:tailEnd/>
          </a:ln>
        </p:spPr>
        <p:txBody>
          <a:bodyPr/>
          <a:lstStyle/>
          <a:p>
            <a:fld id="{23C4EE64-64BC-4573-83A0-08A25C08245A}" type="slidenum">
              <a:rPr lang="nl-NL" altLang="el-GR"/>
              <a:pPr/>
              <a:t>36</a:t>
            </a:fld>
            <a:endParaRPr lang="nl-NL" altLang="el-G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Τίτλος 4"/>
          <p:cNvSpPr>
            <a:spLocks noGrp="1"/>
          </p:cNvSpPr>
          <p:nvPr>
            <p:ph type="title"/>
          </p:nvPr>
        </p:nvSpPr>
        <p:spPr>
          <a:xfrm>
            <a:off x="107950" y="-242888"/>
            <a:ext cx="9070975" cy="1727201"/>
          </a:xfrm>
        </p:spPr>
        <p:txBody>
          <a:bodyPr/>
          <a:lstStyle/>
          <a:p>
            <a:r>
              <a:rPr lang="el-GR" altLang="el-GR" sz="4000" smtClean="0">
                <a:solidFill>
                  <a:srgbClr val="0070C0"/>
                </a:solidFill>
              </a:rPr>
              <a:t>Υποδείγματα Τιμολόγησης Μετοχικών Αξιών - 8</a:t>
            </a:r>
            <a:endParaRPr lang="el-GR" altLang="el-GR" smtClean="0">
              <a:solidFill>
                <a:srgbClr val="0070C0"/>
              </a:solidFill>
            </a:endParaRPr>
          </a:p>
        </p:txBody>
      </p:sp>
      <p:sp>
        <p:nvSpPr>
          <p:cNvPr id="46083" name="TextBox 5"/>
          <p:cNvSpPr txBox="1">
            <a:spLocks noChangeArrowheads="1"/>
          </p:cNvSpPr>
          <p:nvPr/>
        </p:nvSpPr>
        <p:spPr bwMode="auto">
          <a:xfrm>
            <a:off x="611188" y="1984375"/>
            <a:ext cx="9109075" cy="460375"/>
          </a:xfrm>
          <a:prstGeom prst="rect">
            <a:avLst/>
          </a:prstGeom>
          <a:noFill/>
          <a:ln w="9525">
            <a:noFill/>
            <a:miter lim="800000"/>
            <a:headEnd/>
            <a:tailEnd/>
          </a:ln>
        </p:spPr>
        <p:txBody>
          <a:bodyPr>
            <a:spAutoFit/>
          </a:bodyPr>
          <a:lstStyle/>
          <a:p>
            <a:pPr marL="342900" indent="-342900" eaLnBrk="1" hangingPunct="1">
              <a:spcBef>
                <a:spcPts val="600"/>
              </a:spcBef>
              <a:spcAft>
                <a:spcPts val="2400"/>
              </a:spcAft>
              <a:buFont typeface="Wingdings" pitchFamily="2" charset="2"/>
              <a:buChar char="§"/>
            </a:pPr>
            <a:r>
              <a:rPr lang="el-GR" altLang="el-GR" b="1">
                <a:solidFill>
                  <a:srgbClr val="000000"/>
                </a:solidFill>
                <a:latin typeface="Calibri" pitchFamily="34" charset="0"/>
              </a:rPr>
              <a:t>Γράφημα 8.9 </a:t>
            </a:r>
            <a:r>
              <a:rPr lang="el-GR" altLang="el-GR">
                <a:solidFill>
                  <a:srgbClr val="000000"/>
                </a:solidFill>
                <a:latin typeface="Calibri" pitchFamily="34" charset="0"/>
              </a:rPr>
              <a:t>Η γραμμή κεφαλαιαγοράς</a:t>
            </a:r>
          </a:p>
        </p:txBody>
      </p:sp>
      <p:sp>
        <p:nvSpPr>
          <p:cNvPr id="46084" name="Θέση αριθμού διαφάνειας 3"/>
          <p:cNvSpPr>
            <a:spLocks noGrp="1"/>
          </p:cNvSpPr>
          <p:nvPr>
            <p:ph type="sldNum" sz="quarter" idx="12"/>
          </p:nvPr>
        </p:nvSpPr>
        <p:spPr bwMode="auto">
          <a:noFill/>
          <a:ln>
            <a:miter lim="800000"/>
            <a:headEnd/>
            <a:tailEnd/>
          </a:ln>
        </p:spPr>
        <p:txBody>
          <a:bodyPr/>
          <a:lstStyle/>
          <a:p>
            <a:fld id="{3261647B-CA03-4F18-9056-D8DAC6265E44}" type="slidenum">
              <a:rPr lang="nl-NL" altLang="el-GR"/>
              <a:pPr/>
              <a:t>37</a:t>
            </a:fld>
            <a:endParaRPr lang="nl-NL" altLang="el-GR"/>
          </a:p>
        </p:txBody>
      </p:sp>
      <p:pic>
        <p:nvPicPr>
          <p:cNvPr id="46085" name="Εικόνα 1"/>
          <p:cNvPicPr>
            <a:picLocks noChangeAspect="1"/>
          </p:cNvPicPr>
          <p:nvPr/>
        </p:nvPicPr>
        <p:blipFill>
          <a:blip r:embed="rId2"/>
          <a:srcRect/>
          <a:stretch>
            <a:fillRect/>
          </a:stretch>
        </p:blipFill>
        <p:spPr bwMode="auto">
          <a:xfrm>
            <a:off x="611188" y="2576513"/>
            <a:ext cx="6929437" cy="3779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Τίτλος 4"/>
          <p:cNvSpPr>
            <a:spLocks noGrp="1"/>
          </p:cNvSpPr>
          <p:nvPr>
            <p:ph type="title"/>
          </p:nvPr>
        </p:nvSpPr>
        <p:spPr>
          <a:xfrm>
            <a:off x="90488" y="-242888"/>
            <a:ext cx="8928100" cy="1655763"/>
          </a:xfrm>
        </p:spPr>
        <p:txBody>
          <a:bodyPr/>
          <a:lstStyle/>
          <a:p>
            <a:r>
              <a:rPr lang="el-GR" altLang="el-GR" sz="4000" smtClean="0">
                <a:solidFill>
                  <a:srgbClr val="0070C0"/>
                </a:solidFill>
              </a:rPr>
              <a:t>Υποδείγματα Τιμολόγησης Μετοχικών Αξιών - 9</a:t>
            </a:r>
          </a:p>
        </p:txBody>
      </p:sp>
      <p:sp>
        <p:nvSpPr>
          <p:cNvPr id="47107" name="TextBox 5"/>
          <p:cNvSpPr txBox="1">
            <a:spLocks noChangeArrowheads="1"/>
          </p:cNvSpPr>
          <p:nvPr/>
        </p:nvSpPr>
        <p:spPr bwMode="auto">
          <a:xfrm>
            <a:off x="0" y="1412875"/>
            <a:ext cx="9109075" cy="5140325"/>
          </a:xfrm>
          <a:prstGeom prst="rect">
            <a:avLst/>
          </a:prstGeom>
          <a:noFill/>
          <a:ln w="9525">
            <a:noFill/>
            <a:miter lim="800000"/>
            <a:headEnd/>
            <a:tailEnd/>
          </a:ln>
        </p:spPr>
        <p:txBody>
          <a:bodyPr>
            <a:spAutoFit/>
          </a:bodyPr>
          <a:lstStyle/>
          <a:p>
            <a:pPr marL="342900" indent="-342900" eaLnBrk="1" hangingPunct="1">
              <a:spcBef>
                <a:spcPts val="600"/>
              </a:spcBef>
              <a:spcAft>
                <a:spcPts val="1200"/>
              </a:spcAft>
              <a:buFont typeface="Arial" charset="0"/>
              <a:buChar char="•"/>
            </a:pPr>
            <a:r>
              <a:rPr lang="el-GR" altLang="el-GR" sz="3200" b="1">
                <a:solidFill>
                  <a:srgbClr val="000000"/>
                </a:solidFill>
                <a:latin typeface="Calibri" pitchFamily="34" charset="0"/>
              </a:rPr>
              <a:t>Tο Θεώρημα Δύο Σταδίων του Tobin (1958)</a:t>
            </a:r>
          </a:p>
          <a:p>
            <a:pPr marL="342900" indent="-342900" eaLnBrk="1" hangingPunct="1">
              <a:spcBef>
                <a:spcPts val="1200"/>
              </a:spcBef>
              <a:spcAft>
                <a:spcPts val="1200"/>
              </a:spcAft>
              <a:buFont typeface="Wingdings" pitchFamily="2" charset="2"/>
              <a:buChar char="§"/>
            </a:pPr>
            <a:r>
              <a:rPr lang="el-GR" altLang="el-GR" sz="2800">
                <a:solidFill>
                  <a:srgbClr val="000000"/>
                </a:solidFill>
                <a:latin typeface="Calibri" pitchFamily="34" charset="0"/>
              </a:rPr>
              <a:t> Υποστηρίζει ότι σύμφωνα με την CML όλοι οι ορθολογικοί επενδυτές θα επενδύσουν στο χαρτοφυλάκιο Μ στο πρώτο στάδιο (Απόφαση Επένδυσης, Investment Decision). </a:t>
            </a:r>
          </a:p>
          <a:p>
            <a:pPr marL="342900" indent="-342900" eaLnBrk="1" hangingPunct="1">
              <a:spcBef>
                <a:spcPts val="600"/>
              </a:spcBef>
              <a:buFont typeface="Wingdings" pitchFamily="2" charset="2"/>
              <a:buChar char="§"/>
            </a:pPr>
            <a:r>
              <a:rPr lang="el-GR" altLang="el-GR" sz="2800">
                <a:solidFill>
                  <a:srgbClr val="000000"/>
                </a:solidFill>
                <a:latin typeface="Calibri" pitchFamily="34" charset="0"/>
              </a:rPr>
              <a:t> Στην συνέχεια ανάλογα με την αποστροφή ή όχι στο κίνδυνο θα κινηθούν επί της CML εάν δανείσουν ή δανειστούν στο επιτόκιο της αγοράς Rf (Απόφαση Χρηματοδότησης, Financing Decision). </a:t>
            </a:r>
          </a:p>
          <a:p>
            <a:pPr marL="342900" indent="-342900" eaLnBrk="1" hangingPunct="1">
              <a:spcBef>
                <a:spcPts val="600"/>
              </a:spcBef>
              <a:spcAft>
                <a:spcPts val="1200"/>
              </a:spcAft>
              <a:buFont typeface="Wingdings" pitchFamily="2" charset="2"/>
              <a:buChar char="§"/>
            </a:pPr>
            <a:endParaRPr lang="el-GR" altLang="el-GR" sz="3200" b="1">
              <a:solidFill>
                <a:srgbClr val="000000"/>
              </a:solidFill>
              <a:latin typeface="Calibri" pitchFamily="34" charset="0"/>
            </a:endParaRPr>
          </a:p>
        </p:txBody>
      </p:sp>
      <p:sp>
        <p:nvSpPr>
          <p:cNvPr id="47108" name="Θέση αριθμού διαφάνειας 3"/>
          <p:cNvSpPr>
            <a:spLocks noGrp="1"/>
          </p:cNvSpPr>
          <p:nvPr>
            <p:ph type="sldNum" sz="quarter" idx="12"/>
          </p:nvPr>
        </p:nvSpPr>
        <p:spPr bwMode="auto">
          <a:noFill/>
          <a:ln>
            <a:miter lim="800000"/>
            <a:headEnd/>
            <a:tailEnd/>
          </a:ln>
        </p:spPr>
        <p:txBody>
          <a:bodyPr/>
          <a:lstStyle/>
          <a:p>
            <a:fld id="{5B04A90E-8CB8-4A44-9905-230D59B45B41}" type="slidenum">
              <a:rPr lang="nl-NL" altLang="el-GR"/>
              <a:pPr/>
              <a:t>38</a:t>
            </a:fld>
            <a:endParaRPr lang="nl-NL" altLang="el-G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Τίτλος 4"/>
          <p:cNvSpPr>
            <a:spLocks noGrp="1"/>
          </p:cNvSpPr>
          <p:nvPr>
            <p:ph type="title"/>
          </p:nvPr>
        </p:nvSpPr>
        <p:spPr>
          <a:xfrm>
            <a:off x="168275" y="-169863"/>
            <a:ext cx="8928100" cy="1727201"/>
          </a:xfrm>
        </p:spPr>
        <p:txBody>
          <a:bodyPr/>
          <a:lstStyle/>
          <a:p>
            <a:r>
              <a:rPr lang="el-GR" altLang="el-GR" sz="4000" smtClean="0">
                <a:solidFill>
                  <a:srgbClr val="0070C0"/>
                </a:solidFill>
              </a:rPr>
              <a:t>Υποδείγματα Τιμολόγησης Μετοχικών Αξιών - 10</a:t>
            </a:r>
          </a:p>
        </p:txBody>
      </p:sp>
      <p:sp>
        <p:nvSpPr>
          <p:cNvPr id="48131" name="TextBox 5"/>
          <p:cNvSpPr txBox="1">
            <a:spLocks noChangeArrowheads="1"/>
          </p:cNvSpPr>
          <p:nvPr/>
        </p:nvSpPr>
        <p:spPr bwMode="auto">
          <a:xfrm>
            <a:off x="-12700" y="1557338"/>
            <a:ext cx="9109075" cy="2184400"/>
          </a:xfrm>
          <a:prstGeom prst="rect">
            <a:avLst/>
          </a:prstGeom>
          <a:noFill/>
          <a:ln w="9525">
            <a:noFill/>
            <a:miter lim="800000"/>
            <a:headEnd/>
            <a:tailEnd/>
          </a:ln>
        </p:spPr>
        <p:txBody>
          <a:bodyPr>
            <a:spAutoFit/>
          </a:bodyPr>
          <a:lstStyle/>
          <a:p>
            <a:pPr marL="342900" indent="-342900" eaLnBrk="1" hangingPunct="1">
              <a:spcBef>
                <a:spcPts val="200"/>
              </a:spcBef>
              <a:buFont typeface="Wingdings" pitchFamily="2" charset="2"/>
              <a:buChar char="§"/>
            </a:pPr>
            <a:r>
              <a:rPr lang="el-GR" altLang="el-GR" sz="2800">
                <a:solidFill>
                  <a:srgbClr val="000000"/>
                </a:solidFill>
                <a:latin typeface="Calibri" pitchFamily="34" charset="0"/>
              </a:rPr>
              <a:t>Δεξιά του σημείου Μ ένας επενδυτής που αγαπάει τον κίνδυνο δανείζεται στο επιτόκιο άνευ κινδύνου και επενδύει παραπάνω από 100% των χρημάτων του στο χαρτοφυλάκιο Μ όπως φαίνεται στο ακόλουθο γράφημα:</a:t>
            </a: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48132" name="Θέση αριθμού διαφάνειας 3"/>
          <p:cNvSpPr>
            <a:spLocks noGrp="1"/>
          </p:cNvSpPr>
          <p:nvPr>
            <p:ph type="sldNum" sz="quarter" idx="12"/>
          </p:nvPr>
        </p:nvSpPr>
        <p:spPr bwMode="auto">
          <a:noFill/>
          <a:ln>
            <a:miter lim="800000"/>
            <a:headEnd/>
            <a:tailEnd/>
          </a:ln>
        </p:spPr>
        <p:txBody>
          <a:bodyPr/>
          <a:lstStyle/>
          <a:p>
            <a:fld id="{F6465337-5F8A-492B-9F8D-8C35FB81FC57}" type="slidenum">
              <a:rPr lang="nl-NL" altLang="el-GR"/>
              <a:pPr/>
              <a:t>39</a:t>
            </a:fld>
            <a:endParaRPr lang="nl-NL" altLang="el-GR"/>
          </a:p>
        </p:txBody>
      </p:sp>
      <p:pic>
        <p:nvPicPr>
          <p:cNvPr id="48133" name="Εικόνα 1"/>
          <p:cNvPicPr>
            <a:picLocks noChangeAspect="1"/>
          </p:cNvPicPr>
          <p:nvPr/>
        </p:nvPicPr>
        <p:blipFill>
          <a:blip r:embed="rId2"/>
          <a:srcRect/>
          <a:stretch>
            <a:fillRect/>
          </a:stretch>
        </p:blipFill>
        <p:spPr bwMode="auto">
          <a:xfrm>
            <a:off x="1835150" y="3554413"/>
            <a:ext cx="5053013" cy="2989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0" y="0"/>
            <a:ext cx="9147175" cy="1384300"/>
          </a:xfrm>
          <a:prstGeom prst="rect">
            <a:avLst/>
          </a:prstGeom>
          <a:noFill/>
          <a:ln w="9525">
            <a:noFill/>
            <a:miter lim="800000"/>
            <a:headEnd/>
            <a:tailEnd/>
          </a:ln>
          <a:effectLst/>
        </p:spPr>
        <p:txBody>
          <a:bodyPr>
            <a:spAutoFit/>
          </a:bodyPr>
          <a:lstStyle/>
          <a:p>
            <a:pPr algn="ctr" eaLnBrk="1" hangingPunct="1">
              <a:spcBef>
                <a:spcPct val="50000"/>
              </a:spcBef>
              <a:defRPr/>
            </a:pPr>
            <a:r>
              <a:rPr lang="el-GR" altLang="el-GR" sz="4400" dirty="0">
                <a:solidFill>
                  <a:srgbClr val="0070C0"/>
                </a:solidFill>
                <a:latin typeface="+mn-lt"/>
              </a:rPr>
              <a:t>Η Κεφαλαιαγορά</a:t>
            </a:r>
            <a:r>
              <a:rPr lang="el-GR" altLang="el-GR" sz="4000" dirty="0">
                <a:solidFill>
                  <a:srgbClr val="0070C0"/>
                </a:solidFill>
                <a:latin typeface="+mn-lt"/>
              </a:rPr>
              <a:t/>
            </a:r>
            <a:br>
              <a:rPr lang="el-GR" altLang="el-GR" sz="4000" dirty="0">
                <a:solidFill>
                  <a:srgbClr val="0070C0"/>
                </a:solidFill>
                <a:latin typeface="+mn-lt"/>
              </a:rPr>
            </a:br>
            <a:endParaRPr lang="nl-NL" altLang="el-GR" sz="4000" dirty="0">
              <a:solidFill>
                <a:srgbClr val="0070C0"/>
              </a:solidFill>
              <a:latin typeface="+mn-lt"/>
            </a:endParaRPr>
          </a:p>
        </p:txBody>
      </p:sp>
      <p:sp>
        <p:nvSpPr>
          <p:cNvPr id="3" name="Text Box 4"/>
          <p:cNvSpPr txBox="1">
            <a:spLocks noChangeArrowheads="1"/>
          </p:cNvSpPr>
          <p:nvPr/>
        </p:nvSpPr>
        <p:spPr bwMode="auto">
          <a:xfrm>
            <a:off x="0" y="1484313"/>
            <a:ext cx="8964613" cy="6294437"/>
          </a:xfrm>
          <a:prstGeom prst="rect">
            <a:avLst/>
          </a:prstGeom>
          <a:noFill/>
          <a:ln>
            <a:noFill/>
          </a:ln>
          <a:effectLst/>
          <a:extLst/>
        </p:spPr>
        <p:txBody>
          <a:bodyPr>
            <a:spAutoFit/>
          </a:bodyPr>
          <a:lstStyle>
            <a:lvl1pPr marL="457200" indent="-457200">
              <a:tabLst>
                <a:tab pos="185738" algn="l"/>
              </a:tabLst>
              <a:defRPr sz="2400">
                <a:solidFill>
                  <a:schemeClr val="tx1"/>
                </a:solidFill>
                <a:latin typeface="Times New Roman" pitchFamily="18" charset="0"/>
              </a:defRPr>
            </a:lvl1pPr>
            <a:lvl2pPr marL="914400" indent="-457200">
              <a:tabLst>
                <a:tab pos="185738" algn="l"/>
              </a:tabLst>
              <a:defRPr sz="2400">
                <a:solidFill>
                  <a:schemeClr val="tx1"/>
                </a:solidFill>
                <a:latin typeface="Times New Roman" pitchFamily="18" charset="0"/>
              </a:defRPr>
            </a:lvl2pPr>
            <a:lvl3pPr marL="1371600" indent="-457200">
              <a:tabLst>
                <a:tab pos="185738" algn="l"/>
              </a:tabLst>
              <a:defRPr sz="2400">
                <a:solidFill>
                  <a:schemeClr val="tx1"/>
                </a:solidFill>
                <a:latin typeface="Times New Roman" pitchFamily="18" charset="0"/>
              </a:defRPr>
            </a:lvl3pPr>
            <a:lvl4pPr marL="1828800" indent="-457200">
              <a:tabLst>
                <a:tab pos="185738" algn="l"/>
              </a:tabLst>
              <a:defRPr sz="2400">
                <a:solidFill>
                  <a:schemeClr val="tx1"/>
                </a:solidFill>
                <a:latin typeface="Times New Roman" pitchFamily="18" charset="0"/>
              </a:defRPr>
            </a:lvl4pPr>
            <a:lvl5pPr marL="2286000" indent="-457200">
              <a:tabLst>
                <a:tab pos="185738" algn="l"/>
              </a:tabLst>
              <a:defRPr sz="2400">
                <a:solidFill>
                  <a:schemeClr val="tx1"/>
                </a:solidFill>
                <a:latin typeface="Times New Roman" pitchFamily="18" charset="0"/>
              </a:defRPr>
            </a:lvl5pPr>
            <a:lvl6pPr marL="2743200" indent="-457200" fontAlgn="base">
              <a:spcBef>
                <a:spcPct val="0"/>
              </a:spcBef>
              <a:spcAft>
                <a:spcPct val="0"/>
              </a:spcAft>
              <a:tabLst>
                <a:tab pos="185738" algn="l"/>
              </a:tabLst>
              <a:defRPr sz="2400">
                <a:solidFill>
                  <a:schemeClr val="tx1"/>
                </a:solidFill>
                <a:latin typeface="Times New Roman" pitchFamily="18" charset="0"/>
              </a:defRPr>
            </a:lvl6pPr>
            <a:lvl7pPr marL="3200400" indent="-457200" fontAlgn="base">
              <a:spcBef>
                <a:spcPct val="0"/>
              </a:spcBef>
              <a:spcAft>
                <a:spcPct val="0"/>
              </a:spcAft>
              <a:tabLst>
                <a:tab pos="185738" algn="l"/>
              </a:tabLst>
              <a:defRPr sz="2400">
                <a:solidFill>
                  <a:schemeClr val="tx1"/>
                </a:solidFill>
                <a:latin typeface="Times New Roman" pitchFamily="18" charset="0"/>
              </a:defRPr>
            </a:lvl7pPr>
            <a:lvl8pPr marL="3657600" indent="-457200" fontAlgn="base">
              <a:spcBef>
                <a:spcPct val="0"/>
              </a:spcBef>
              <a:spcAft>
                <a:spcPct val="0"/>
              </a:spcAft>
              <a:tabLst>
                <a:tab pos="185738" algn="l"/>
              </a:tabLst>
              <a:defRPr sz="2400">
                <a:solidFill>
                  <a:schemeClr val="tx1"/>
                </a:solidFill>
                <a:latin typeface="Times New Roman" pitchFamily="18" charset="0"/>
              </a:defRPr>
            </a:lvl8pPr>
            <a:lvl9pPr marL="4114800" indent="-457200" fontAlgn="base">
              <a:spcBef>
                <a:spcPct val="0"/>
              </a:spcBef>
              <a:spcAft>
                <a:spcPct val="0"/>
              </a:spcAft>
              <a:tabLst>
                <a:tab pos="185738" algn="l"/>
              </a:tabLst>
              <a:defRPr sz="2400">
                <a:solidFill>
                  <a:schemeClr val="tx1"/>
                </a:solidFill>
                <a:latin typeface="Times New Roman" pitchFamily="18" charset="0"/>
              </a:defRPr>
            </a:lvl9pPr>
          </a:lstStyle>
          <a:p>
            <a:pPr eaLnBrk="1" hangingPunct="1">
              <a:spcBef>
                <a:spcPts val="1800"/>
              </a:spcBef>
              <a:spcAft>
                <a:spcPts val="600"/>
              </a:spcAft>
              <a:buFont typeface="Arial" panose="020B0604020202020204" pitchFamily="34" charset="0"/>
              <a:buChar char="•"/>
              <a:defRPr/>
            </a:pPr>
            <a:r>
              <a:rPr lang="el-GR" sz="3200" dirty="0">
                <a:latin typeface="+mn-lt"/>
                <a:cs typeface="Times New Roman" pitchFamily="18" charset="0"/>
              </a:rPr>
              <a:t>Τα δυο πιο σημαντικά προϊόντα της κεφαλαιαγοράς είναι οι μετοχές και τα ομόλογα τα οποία διαπραγματεύονται στα χρηματιστήρια.</a:t>
            </a:r>
          </a:p>
          <a:p>
            <a:pPr eaLnBrk="1" hangingPunct="1">
              <a:spcBef>
                <a:spcPts val="1800"/>
              </a:spcBef>
              <a:spcAft>
                <a:spcPts val="600"/>
              </a:spcAft>
              <a:buFont typeface="Arial" panose="020B0604020202020204" pitchFamily="34" charset="0"/>
              <a:buChar char="•"/>
              <a:defRPr/>
            </a:pPr>
            <a:r>
              <a:rPr lang="el-GR" sz="3200" dirty="0">
                <a:latin typeface="+mn-lt"/>
                <a:cs typeface="Times New Roman" pitchFamily="18" charset="0"/>
              </a:rPr>
              <a:t>Τα χρηματιστήρια σε όλο τον κόσμο αποτελούνται από τίτλους που παρουσιάζουν δύο βασικά χαρακτηριστικά την απόδοση και τον κίνδυνο. </a:t>
            </a:r>
          </a:p>
          <a:p>
            <a:pPr eaLnBrk="1" hangingPunct="1">
              <a:defRPr/>
            </a:pPr>
            <a:endParaRPr lang="el-GR" sz="2800" dirty="0">
              <a:cs typeface="Times New Roman" panose="02020603050405020304" pitchFamily="18" charset="0"/>
            </a:endParaRPr>
          </a:p>
          <a:p>
            <a:pPr eaLnBrk="1" hangingPunct="1">
              <a:spcBef>
                <a:spcPct val="50000"/>
              </a:spcBef>
              <a:buFontTx/>
              <a:buChar char="-"/>
              <a:defRPr/>
            </a:pPr>
            <a:endParaRPr lang="el-GR" altLang="el-GR" sz="2800" dirty="0" smtClean="0">
              <a:solidFill>
                <a:srgbClr val="FFFF00"/>
              </a:solidFill>
            </a:endParaRPr>
          </a:p>
          <a:p>
            <a:pPr eaLnBrk="1" hangingPunct="1">
              <a:spcBef>
                <a:spcPct val="50000"/>
              </a:spcBef>
              <a:buFontTx/>
              <a:buChar char="-"/>
              <a:defRPr/>
            </a:pPr>
            <a:endParaRPr lang="el-GR" altLang="el-GR" sz="2800" b="1" dirty="0" smtClean="0">
              <a:solidFill>
                <a:schemeClr val="bg1"/>
              </a:solidFill>
            </a:endParaRPr>
          </a:p>
          <a:p>
            <a:pPr eaLnBrk="1" hangingPunct="1">
              <a:spcBef>
                <a:spcPct val="50000"/>
              </a:spcBef>
              <a:buFontTx/>
              <a:buChar char="-"/>
              <a:defRPr/>
            </a:pPr>
            <a:endParaRPr lang="el-GR" altLang="el-GR" sz="2800" b="1" dirty="0" smtClean="0">
              <a:solidFill>
                <a:schemeClr val="bg1"/>
              </a:solidFill>
            </a:endParaRPr>
          </a:p>
        </p:txBody>
      </p:sp>
      <p:sp>
        <p:nvSpPr>
          <p:cNvPr id="9220" name="Θέση αριθμού διαφάνειας 5"/>
          <p:cNvSpPr>
            <a:spLocks noGrp="1"/>
          </p:cNvSpPr>
          <p:nvPr>
            <p:ph type="sldNum" sz="quarter" idx="12"/>
          </p:nvPr>
        </p:nvSpPr>
        <p:spPr bwMode="auto">
          <a:noFill/>
          <a:ln>
            <a:miter lim="800000"/>
            <a:headEnd/>
            <a:tailEnd/>
          </a:ln>
        </p:spPr>
        <p:txBody>
          <a:bodyPr/>
          <a:lstStyle/>
          <a:p>
            <a:fld id="{4515F22C-4ADA-4778-AAE6-9707003611DC}" type="slidenum">
              <a:rPr lang="nl-NL" altLang="el-GR"/>
              <a:pPr/>
              <a:t>4</a:t>
            </a:fld>
            <a:endParaRPr lang="nl-NL" altLang="el-G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Τίτλος 4"/>
          <p:cNvSpPr>
            <a:spLocks noGrp="1"/>
          </p:cNvSpPr>
          <p:nvPr>
            <p:ph type="title"/>
          </p:nvPr>
        </p:nvSpPr>
        <p:spPr>
          <a:xfrm>
            <a:off x="-149225" y="76200"/>
            <a:ext cx="9236075" cy="1655763"/>
          </a:xfrm>
        </p:spPr>
        <p:txBody>
          <a:bodyPr/>
          <a:lstStyle/>
          <a:p>
            <a:r>
              <a:rPr lang="el-GR" altLang="el-GR" sz="4000" smtClean="0">
                <a:solidFill>
                  <a:srgbClr val="0070C0"/>
                </a:solidFill>
              </a:rPr>
              <a:t>Χρηματοδότηση και Αξιολόγηση Επενδύσεων Υπόδειγμα Αποτίμησης Περιουσιακών Στοιχείων</a:t>
            </a:r>
          </a:p>
        </p:txBody>
      </p:sp>
      <p:sp>
        <p:nvSpPr>
          <p:cNvPr id="49155" name="TextBox 5"/>
          <p:cNvSpPr txBox="1">
            <a:spLocks noChangeArrowheads="1"/>
          </p:cNvSpPr>
          <p:nvPr/>
        </p:nvSpPr>
        <p:spPr bwMode="auto">
          <a:xfrm>
            <a:off x="-22225" y="1766888"/>
            <a:ext cx="9109075" cy="5046662"/>
          </a:xfrm>
          <a:prstGeom prst="rect">
            <a:avLst/>
          </a:prstGeom>
          <a:noFill/>
          <a:ln w="9525">
            <a:noFill/>
            <a:miter lim="800000"/>
            <a:headEnd/>
            <a:tailEnd/>
          </a:ln>
        </p:spPr>
        <p:txBody>
          <a:bodyPr>
            <a:spAutoFit/>
          </a:bodyPr>
          <a:lstStyle/>
          <a:p>
            <a:pPr marL="342900" indent="-342900" eaLnBrk="1" hangingPunct="1">
              <a:spcBef>
                <a:spcPts val="600"/>
              </a:spcBef>
              <a:buFont typeface="Arial" charset="0"/>
              <a:buChar char="•"/>
            </a:pPr>
            <a:r>
              <a:rPr lang="el-GR" altLang="el-GR" sz="3200" b="1" dirty="0">
                <a:solidFill>
                  <a:srgbClr val="000000"/>
                </a:solidFill>
                <a:latin typeface="Calibri" pitchFamily="34" charset="0"/>
              </a:rPr>
              <a:t>Η Γραμμή Αξιογράφων</a:t>
            </a:r>
          </a:p>
          <a:p>
            <a:pPr marL="342900" indent="-342900" eaLnBrk="1" hangingPunct="1">
              <a:spcBef>
                <a:spcPts val="600"/>
              </a:spcBef>
              <a:buFont typeface="Arial" charset="0"/>
              <a:buChar char="•"/>
            </a:pPr>
            <a:endParaRPr lang="el-GR" altLang="el-GR" sz="3200" b="1" dirty="0">
              <a:solidFill>
                <a:srgbClr val="000000"/>
              </a:solidFill>
              <a:latin typeface="Calibri" pitchFamily="34" charset="0"/>
            </a:endParaRPr>
          </a:p>
          <a:p>
            <a:pPr marL="342900" indent="-342900" eaLnBrk="1" hangingPunct="1">
              <a:spcBef>
                <a:spcPts val="600"/>
              </a:spcBef>
              <a:buFont typeface="Arial" charset="0"/>
              <a:buChar char="•"/>
            </a:pPr>
            <a:endParaRPr lang="el-GR" altLang="el-GR" sz="3200" b="1" dirty="0">
              <a:solidFill>
                <a:srgbClr val="000000"/>
              </a:solidFill>
              <a:latin typeface="Calibri" pitchFamily="34" charset="0"/>
            </a:endParaRPr>
          </a:p>
          <a:p>
            <a:pPr marL="342900" indent="-342900" eaLnBrk="1" hangingPunct="1">
              <a:spcBef>
                <a:spcPts val="600"/>
              </a:spcBef>
              <a:buFont typeface="Arial" charset="0"/>
              <a:buChar char="•"/>
            </a:pPr>
            <a:endParaRPr lang="el-GR" altLang="el-GR" sz="3200" b="1" dirty="0">
              <a:solidFill>
                <a:srgbClr val="000000"/>
              </a:solidFill>
              <a:latin typeface="Calibri" pitchFamily="34" charset="0"/>
            </a:endParaRPr>
          </a:p>
          <a:p>
            <a:pPr marL="342900" indent="-342900" eaLnBrk="1" hangingPunct="1">
              <a:spcBef>
                <a:spcPts val="600"/>
              </a:spcBef>
              <a:buFont typeface="Arial" charset="0"/>
              <a:buChar char="•"/>
            </a:pPr>
            <a:endParaRPr lang="el-GR" altLang="el-GR" sz="3200" b="1" dirty="0">
              <a:solidFill>
                <a:srgbClr val="000000"/>
              </a:solidFill>
              <a:latin typeface="Calibri" pitchFamily="34" charset="0"/>
            </a:endParaRPr>
          </a:p>
          <a:p>
            <a:pPr marL="342900" indent="-342900" eaLnBrk="1" hangingPunct="1">
              <a:spcBef>
                <a:spcPts val="2400"/>
              </a:spcBef>
              <a:buFont typeface="Wingdings" pitchFamily="2" charset="2"/>
              <a:buChar char="§"/>
            </a:pPr>
            <a:endParaRPr lang="el-GR" altLang="el-GR" sz="2800" dirty="0">
              <a:solidFill>
                <a:srgbClr val="000000"/>
              </a:solidFill>
              <a:latin typeface="Calibri" pitchFamily="34" charset="0"/>
            </a:endParaRPr>
          </a:p>
          <a:p>
            <a:pPr marL="342900" indent="-342900" eaLnBrk="1" hangingPunct="1">
              <a:spcBef>
                <a:spcPts val="1200"/>
              </a:spcBef>
              <a:buFont typeface="Wingdings" pitchFamily="2" charset="2"/>
              <a:buChar char="§"/>
            </a:pPr>
            <a:r>
              <a:rPr lang="el-GR" altLang="el-GR" sz="2800" dirty="0">
                <a:solidFill>
                  <a:srgbClr val="000000"/>
                </a:solidFill>
                <a:latin typeface="Calibri" pitchFamily="34" charset="0"/>
              </a:rPr>
              <a:t>Μετοχές  που  βρίσκονται  πάνω  ή κάτω από την SML θεωρούνται  ότι δεν βρίσκονται σε   κατάσταση    ισορροπίας.  </a:t>
            </a:r>
          </a:p>
        </p:txBody>
      </p:sp>
      <p:sp>
        <p:nvSpPr>
          <p:cNvPr id="49156" name="Θέση αριθμού διαφάνειας 3"/>
          <p:cNvSpPr>
            <a:spLocks noGrp="1"/>
          </p:cNvSpPr>
          <p:nvPr>
            <p:ph type="sldNum" sz="quarter" idx="12"/>
          </p:nvPr>
        </p:nvSpPr>
        <p:spPr bwMode="auto">
          <a:noFill/>
          <a:ln>
            <a:miter lim="800000"/>
            <a:headEnd/>
            <a:tailEnd/>
          </a:ln>
        </p:spPr>
        <p:txBody>
          <a:bodyPr/>
          <a:lstStyle/>
          <a:p>
            <a:fld id="{1499DB96-B398-4A25-B825-4DD1644C9DE6}" type="slidenum">
              <a:rPr lang="nl-NL" altLang="el-GR"/>
              <a:pPr/>
              <a:t>40</a:t>
            </a:fld>
            <a:endParaRPr lang="nl-NL" altLang="el-GR"/>
          </a:p>
        </p:txBody>
      </p:sp>
      <p:pic>
        <p:nvPicPr>
          <p:cNvPr id="49157" name="Εικόνα 2"/>
          <p:cNvPicPr>
            <a:picLocks noChangeAspect="1"/>
          </p:cNvPicPr>
          <p:nvPr/>
        </p:nvPicPr>
        <p:blipFill>
          <a:blip r:embed="rId2"/>
          <a:srcRect/>
          <a:stretch>
            <a:fillRect/>
          </a:stretch>
        </p:blipFill>
        <p:spPr bwMode="auto">
          <a:xfrm>
            <a:off x="827088" y="2565400"/>
            <a:ext cx="5054600" cy="2843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Τίτλος 4"/>
          <p:cNvSpPr>
            <a:spLocks noGrp="1"/>
          </p:cNvSpPr>
          <p:nvPr>
            <p:ph type="title"/>
          </p:nvPr>
        </p:nvSpPr>
        <p:spPr>
          <a:xfrm>
            <a:off x="73025" y="-171450"/>
            <a:ext cx="9070975" cy="2087563"/>
          </a:xfrm>
        </p:spPr>
        <p:txBody>
          <a:bodyPr/>
          <a:lstStyle/>
          <a:p>
            <a:r>
              <a:rPr lang="el-GR" altLang="el-GR" sz="4000" smtClean="0">
                <a:solidFill>
                  <a:srgbClr val="0070C0"/>
                </a:solidFill>
              </a:rPr>
              <a:t>Χρηματοδότηση και Αξιολόγηση Επενδύσεων Υπόδειγμα Αποτίμησης Περιουσιακών Στοιχείων - 2</a:t>
            </a:r>
          </a:p>
        </p:txBody>
      </p:sp>
      <p:sp>
        <p:nvSpPr>
          <p:cNvPr id="56323" name="TextBox 5"/>
          <p:cNvSpPr txBox="1">
            <a:spLocks noChangeArrowheads="1"/>
          </p:cNvSpPr>
          <p:nvPr/>
        </p:nvSpPr>
        <p:spPr bwMode="auto">
          <a:xfrm>
            <a:off x="53975" y="1773238"/>
            <a:ext cx="9109075" cy="566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1200"/>
              </a:spcBef>
              <a:spcAft>
                <a:spcPts val="1200"/>
              </a:spcAft>
              <a:buFont typeface="Wingdings" panose="05000000000000000000" pitchFamily="2" charset="2"/>
              <a:buChar char="§"/>
              <a:defRPr/>
            </a:pPr>
            <a:r>
              <a:rPr lang="el-GR" altLang="el-GR" sz="2400" dirty="0" smtClean="0">
                <a:solidFill>
                  <a:srgbClr val="000000"/>
                </a:solidFill>
              </a:rPr>
              <a:t> </a:t>
            </a:r>
            <a:r>
              <a:rPr lang="el-GR" altLang="el-GR" sz="2400" dirty="0">
                <a:solidFill>
                  <a:srgbClr val="000000"/>
                </a:solidFill>
              </a:rPr>
              <a:t>Λαμβάνοντας υπόψη  την αντίστροφη σχέση απόδοσης και αξίας  των  χρηματοοικονομικών  προϊόντων, παρατηρούμε  ότι  η  μετοχή  Κ είναι υποτιμημένη  επειδή  η  αναμενόμενη  απόδοση είναι μεγαλύτερη  από  την  απαιτούμενη. </a:t>
            </a:r>
            <a:endParaRPr lang="el-GR" altLang="el-GR" sz="2400" dirty="0" smtClean="0">
              <a:solidFill>
                <a:srgbClr val="000000"/>
              </a:solidFill>
            </a:endParaRPr>
          </a:p>
          <a:p>
            <a:pPr eaLnBrk="1" hangingPunct="1">
              <a:spcBef>
                <a:spcPts val="1200"/>
              </a:spcBef>
              <a:spcAft>
                <a:spcPts val="1200"/>
              </a:spcAft>
              <a:buFont typeface="Wingdings" panose="05000000000000000000" pitchFamily="2" charset="2"/>
              <a:buChar char="§"/>
              <a:defRPr/>
            </a:pPr>
            <a:r>
              <a:rPr lang="el-GR" altLang="el-GR" sz="2400" dirty="0" smtClean="0">
                <a:solidFill>
                  <a:srgbClr val="000000"/>
                </a:solidFill>
              </a:rPr>
              <a:t>Αντίθετα </a:t>
            </a:r>
            <a:r>
              <a:rPr lang="el-GR" altLang="el-GR" sz="2400" dirty="0">
                <a:solidFill>
                  <a:srgbClr val="000000"/>
                </a:solidFill>
              </a:rPr>
              <a:t>η μετοχή Λ είναι υπερτιμημένη επειδή η αναμενόμενη απόδοση είναι μικρότερη από την απαιτούμενη. </a:t>
            </a:r>
          </a:p>
          <a:p>
            <a:pPr eaLnBrk="1" hangingPunct="1">
              <a:spcBef>
                <a:spcPts val="1200"/>
              </a:spcBef>
              <a:spcAft>
                <a:spcPts val="1200"/>
              </a:spcAft>
              <a:buFont typeface="Wingdings" panose="05000000000000000000" pitchFamily="2" charset="2"/>
              <a:buChar char="§"/>
              <a:defRPr/>
            </a:pPr>
            <a:r>
              <a:rPr lang="el-GR" altLang="el-GR" sz="2400" dirty="0">
                <a:solidFill>
                  <a:srgbClr val="000000"/>
                </a:solidFill>
              </a:rPr>
              <a:t>Η τιμή της μετοχής Κ θα αυξάνεται έως ότου εξισωθεί η αναμενόμενη με την απαιτούμενη απόδοση. </a:t>
            </a:r>
          </a:p>
          <a:p>
            <a:pPr eaLnBrk="1" hangingPunct="1">
              <a:spcBef>
                <a:spcPts val="1200"/>
              </a:spcBef>
              <a:spcAft>
                <a:spcPts val="1200"/>
              </a:spcAft>
              <a:buFont typeface="Wingdings" panose="05000000000000000000" pitchFamily="2" charset="2"/>
              <a:buChar char="§"/>
              <a:defRPr/>
            </a:pPr>
            <a:r>
              <a:rPr lang="el-GR" altLang="el-GR" sz="2400" dirty="0">
                <a:solidFill>
                  <a:srgbClr val="000000"/>
                </a:solidFill>
              </a:rPr>
              <a:t>Το αντίθετο θα συμβεί με τη μετοχή Λ η τιμή της οποίας θα μειώνεται έως ότου εξισωθεί η αναμενόμενη με την απαιτούμενη απόδοση.</a:t>
            </a:r>
          </a:p>
          <a:p>
            <a:pPr marL="0" indent="0" eaLnBrk="1" hangingPunct="1">
              <a:spcBef>
                <a:spcPts val="0"/>
              </a:spcBef>
              <a:spcAft>
                <a:spcPts val="0"/>
              </a:spcAft>
              <a:buFont typeface="Arial" panose="020B0604020202020204" pitchFamily="34" charset="0"/>
              <a:buNone/>
              <a:defRPr/>
            </a:pPr>
            <a:endParaRPr lang="el-GR" altLang="el-GR" sz="2800" dirty="0" smtClean="0">
              <a:solidFill>
                <a:srgbClr val="000000"/>
              </a:solidFill>
            </a:endParaRPr>
          </a:p>
        </p:txBody>
      </p:sp>
      <p:sp>
        <p:nvSpPr>
          <p:cNvPr id="50180" name="Θέση αριθμού διαφάνειας 3"/>
          <p:cNvSpPr>
            <a:spLocks noGrp="1"/>
          </p:cNvSpPr>
          <p:nvPr>
            <p:ph type="sldNum" sz="quarter" idx="12"/>
          </p:nvPr>
        </p:nvSpPr>
        <p:spPr bwMode="auto">
          <a:noFill/>
          <a:ln>
            <a:miter lim="800000"/>
            <a:headEnd/>
            <a:tailEnd/>
          </a:ln>
        </p:spPr>
        <p:txBody>
          <a:bodyPr/>
          <a:lstStyle/>
          <a:p>
            <a:fld id="{024F726B-F9BB-4798-9B7D-FABCFE6068F2}" type="slidenum">
              <a:rPr lang="nl-NL" altLang="el-GR"/>
              <a:pPr/>
              <a:t>41</a:t>
            </a:fld>
            <a:endParaRPr lang="nl-NL" altLang="el-G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Τίτλος 4"/>
          <p:cNvSpPr>
            <a:spLocks noGrp="1"/>
          </p:cNvSpPr>
          <p:nvPr>
            <p:ph type="title"/>
          </p:nvPr>
        </p:nvSpPr>
        <p:spPr>
          <a:xfrm>
            <a:off x="-107950" y="0"/>
            <a:ext cx="9144000" cy="1727200"/>
          </a:xfrm>
        </p:spPr>
        <p:txBody>
          <a:bodyPr/>
          <a:lstStyle/>
          <a:p>
            <a:r>
              <a:rPr lang="el-GR" altLang="el-GR" sz="4000" smtClean="0">
                <a:solidFill>
                  <a:srgbClr val="0070C0"/>
                </a:solidFill>
              </a:rPr>
              <a:t>Χρηματοδότηση και Αξιολόγηση Επενδύσεων Υπόδειγμα Αποτίμησης Περιουσιακών Στοιχείων - 3</a:t>
            </a:r>
            <a:endParaRPr lang="el-GR" altLang="el-GR" smtClean="0">
              <a:solidFill>
                <a:srgbClr val="0070C0"/>
              </a:solidFill>
            </a:endParaRPr>
          </a:p>
        </p:txBody>
      </p:sp>
      <p:sp>
        <p:nvSpPr>
          <p:cNvPr id="51203" name="TextBox 5"/>
          <p:cNvSpPr txBox="1">
            <a:spLocks noChangeArrowheads="1"/>
          </p:cNvSpPr>
          <p:nvPr/>
        </p:nvSpPr>
        <p:spPr bwMode="auto">
          <a:xfrm>
            <a:off x="42863" y="1727200"/>
            <a:ext cx="9109075" cy="4494213"/>
          </a:xfrm>
          <a:prstGeom prst="rect">
            <a:avLst/>
          </a:prstGeom>
          <a:noFill/>
          <a:ln w="9525">
            <a:noFill/>
            <a:miter lim="800000"/>
            <a:headEnd/>
            <a:tailEnd/>
          </a:ln>
        </p:spPr>
        <p:txBody>
          <a:bodyPr>
            <a:spAutoFit/>
          </a:bodyPr>
          <a:lstStyle/>
          <a:p>
            <a:pPr marL="342900" indent="-342900" eaLnBrk="1" hangingPunct="1">
              <a:spcBef>
                <a:spcPts val="600"/>
              </a:spcBef>
              <a:spcAft>
                <a:spcPts val="1200"/>
              </a:spcAft>
              <a:buFont typeface="Wingdings" pitchFamily="2" charset="2"/>
              <a:buChar char="§"/>
            </a:pPr>
            <a:r>
              <a:rPr lang="el-GR" altLang="el-GR" sz="2800" b="1">
                <a:solidFill>
                  <a:srgbClr val="000000"/>
                </a:solidFill>
                <a:latin typeface="Calibri" pitchFamily="34" charset="0"/>
              </a:rPr>
              <a:t>Παράδειγμα 1</a:t>
            </a:r>
            <a:r>
              <a:rPr lang="el-GR" altLang="el-GR" sz="2800" b="1" baseline="30000">
                <a:solidFill>
                  <a:srgbClr val="000000"/>
                </a:solidFill>
                <a:latin typeface="Calibri" pitchFamily="34" charset="0"/>
              </a:rPr>
              <a:t>ο</a:t>
            </a:r>
            <a:r>
              <a:rPr lang="el-GR" altLang="el-GR" sz="2800" b="1">
                <a:solidFill>
                  <a:srgbClr val="000000"/>
                </a:solidFill>
                <a:latin typeface="Calibri" pitchFamily="34" charset="0"/>
              </a:rPr>
              <a:t> : </a:t>
            </a:r>
            <a:r>
              <a:rPr lang="el-GR" altLang="el-GR" sz="2800">
                <a:solidFill>
                  <a:srgbClr val="000000"/>
                </a:solidFill>
                <a:latin typeface="Calibri" pitchFamily="34" charset="0"/>
              </a:rPr>
              <a:t> Έστω ότι το ακίνδυνο αξιόγραφο έχει απόδοση rf = 3%, ενώ το Μ rM=5%. Εξετάζουμε τη μετοχή Α για την οποία ισχύει ότι: (αναμενόμενη απόδοση)Α=7% &amp; (beta)Α=0,8.</a:t>
            </a:r>
          </a:p>
          <a:p>
            <a:pPr marL="342900" indent="-342900" eaLnBrk="1" hangingPunct="1">
              <a:spcBef>
                <a:spcPts val="600"/>
              </a:spcBef>
              <a:spcAft>
                <a:spcPts val="1200"/>
              </a:spcAft>
              <a:buFont typeface="Courier New" pitchFamily="49" charset="0"/>
              <a:buChar char="o"/>
            </a:pPr>
            <a:r>
              <a:rPr lang="el-GR" altLang="el-GR">
                <a:solidFill>
                  <a:srgbClr val="000000"/>
                </a:solidFill>
                <a:latin typeface="Calibri" pitchFamily="34" charset="0"/>
              </a:rPr>
              <a:t>Σύμφωνα με το CAPM υπόδειγμα προκύπτει ότι η απαιτούμενη απόδοση για τη μετοχή Α θα είναι: rA =0,03+0,8*0,02= 4,6% </a:t>
            </a:r>
          </a:p>
          <a:p>
            <a:pPr marL="342900" indent="-342900" eaLnBrk="1" hangingPunct="1">
              <a:spcBef>
                <a:spcPts val="600"/>
              </a:spcBef>
              <a:spcAft>
                <a:spcPts val="1200"/>
              </a:spcAft>
              <a:buFont typeface="Courier New" pitchFamily="49" charset="0"/>
              <a:buChar char="o"/>
            </a:pPr>
            <a:r>
              <a:rPr lang="el-GR" altLang="el-GR">
                <a:solidFill>
                  <a:srgbClr val="000000"/>
                </a:solidFill>
                <a:latin typeface="Calibri" pitchFamily="34" charset="0"/>
              </a:rPr>
              <a:t>Παρατηρούμε ότι η αναμενόμενη απόδοση είναι μεγαλύτερη από την απαιτούμενη απόδοση και κατά συνέπεια οι καλά πληροφορημένοι επενδυτές θα προβούν στην αγορά της υποτιμημένης μετοχής</a:t>
            </a:r>
          </a:p>
        </p:txBody>
      </p:sp>
      <p:sp>
        <p:nvSpPr>
          <p:cNvPr id="51204" name="Θέση αριθμού διαφάνειας 3"/>
          <p:cNvSpPr>
            <a:spLocks noGrp="1"/>
          </p:cNvSpPr>
          <p:nvPr>
            <p:ph type="sldNum" sz="quarter" idx="12"/>
          </p:nvPr>
        </p:nvSpPr>
        <p:spPr bwMode="auto">
          <a:noFill/>
          <a:ln>
            <a:miter lim="800000"/>
            <a:headEnd/>
            <a:tailEnd/>
          </a:ln>
        </p:spPr>
        <p:txBody>
          <a:bodyPr/>
          <a:lstStyle/>
          <a:p>
            <a:fld id="{F3EF9DB1-9DDA-400F-B1F3-E0974D0C7C7F}" type="slidenum">
              <a:rPr lang="nl-NL" altLang="el-GR"/>
              <a:pPr/>
              <a:t>42</a:t>
            </a:fld>
            <a:endParaRPr lang="nl-NL" altLang="el-G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Τίτλος 4"/>
          <p:cNvSpPr>
            <a:spLocks noGrp="1"/>
          </p:cNvSpPr>
          <p:nvPr>
            <p:ph type="title"/>
          </p:nvPr>
        </p:nvSpPr>
        <p:spPr>
          <a:xfrm>
            <a:off x="0" y="34925"/>
            <a:ext cx="9144000" cy="1727200"/>
          </a:xfrm>
        </p:spPr>
        <p:txBody>
          <a:bodyPr/>
          <a:lstStyle/>
          <a:p>
            <a:r>
              <a:rPr lang="el-GR" altLang="el-GR" sz="4000" smtClean="0">
                <a:solidFill>
                  <a:srgbClr val="0070C0"/>
                </a:solidFill>
              </a:rPr>
              <a:t>Χρηματοδότηση και Αξιολόγηση Επενδύσεων Υπόδειγμα Αποτίμησης Περιουσιακών Στοιχείων - 4</a:t>
            </a:r>
            <a:endParaRPr lang="el-GR" altLang="el-GR" smtClean="0">
              <a:solidFill>
                <a:srgbClr val="0070C0"/>
              </a:solidFill>
            </a:endParaRPr>
          </a:p>
        </p:txBody>
      </p:sp>
      <p:sp>
        <p:nvSpPr>
          <p:cNvPr id="52227" name="TextBox 5"/>
          <p:cNvSpPr txBox="1">
            <a:spLocks noChangeArrowheads="1"/>
          </p:cNvSpPr>
          <p:nvPr/>
        </p:nvSpPr>
        <p:spPr bwMode="auto">
          <a:xfrm>
            <a:off x="-26988" y="1738313"/>
            <a:ext cx="9109076" cy="5264150"/>
          </a:xfrm>
          <a:prstGeom prst="rect">
            <a:avLst/>
          </a:prstGeom>
          <a:noFill/>
          <a:ln w="9525">
            <a:noFill/>
            <a:miter lim="800000"/>
            <a:headEnd/>
            <a:tailEnd/>
          </a:ln>
        </p:spPr>
        <p:txBody>
          <a:bodyPr>
            <a:spAutoFit/>
          </a:bodyPr>
          <a:lstStyle/>
          <a:p>
            <a:pPr marL="342900" indent="-342900" eaLnBrk="1" hangingPunct="1">
              <a:buFont typeface="Wingdings" pitchFamily="2" charset="2"/>
              <a:buChar char="§"/>
            </a:pPr>
            <a:r>
              <a:rPr lang="el-GR" altLang="el-GR" sz="2800" b="1">
                <a:solidFill>
                  <a:srgbClr val="000000"/>
                </a:solidFill>
                <a:latin typeface="Calibri" pitchFamily="34" charset="0"/>
              </a:rPr>
              <a:t>Παράδειγμα 2</a:t>
            </a:r>
            <a:r>
              <a:rPr lang="el-GR" altLang="el-GR" sz="2800" b="1" baseline="30000">
                <a:solidFill>
                  <a:srgbClr val="000000"/>
                </a:solidFill>
                <a:latin typeface="Calibri" pitchFamily="34" charset="0"/>
              </a:rPr>
              <a:t>ο</a:t>
            </a:r>
            <a:r>
              <a:rPr lang="el-GR" altLang="el-GR" sz="2800">
                <a:solidFill>
                  <a:srgbClr val="000000"/>
                </a:solidFill>
                <a:latin typeface="Calibri" pitchFamily="34" charset="0"/>
              </a:rPr>
              <a:t>: Έστω ότι το ακίνδυνο αξιόγραφο έχει απόδοση rf = 3%, ενώ το Μ rM=5%. Εξετάζουμε τη μετοχή Β για την οποία ισχύει ότι: (αναμενόμενη απόδοση)Β=16,6%, (απαιτούμενη απόδοση)Β=30%. Εφόσον η αναμενόμενη απόδοση είναι μικρότερη από την απαιτούμενη, η μετοχή είναι υπερτιμημένη.</a:t>
            </a:r>
          </a:p>
          <a:p>
            <a:pPr marL="342900" indent="-342900" eaLnBrk="1" hangingPunct="1">
              <a:buFont typeface="Courier New" pitchFamily="49" charset="0"/>
              <a:buChar char="o"/>
            </a:pPr>
            <a:r>
              <a:rPr lang="el-GR" altLang="el-GR">
                <a:solidFill>
                  <a:srgbClr val="000000"/>
                </a:solidFill>
                <a:latin typeface="Calibri" pitchFamily="34" charset="0"/>
              </a:rPr>
              <a:t>Έτσι, λοιπόν οι κάτοχοι της μετοχής θα πάρουν θέση πώλησης, με αποτέλεσμα η προσφορά να είναι μεγαλύτερη από την ζήτηση, προκαλώντας πτωτικές τάσεις στην τιμή. </a:t>
            </a:r>
          </a:p>
          <a:p>
            <a:pPr marL="342900" indent="-342900" eaLnBrk="1" hangingPunct="1">
              <a:buFont typeface="Courier New" pitchFamily="49" charset="0"/>
              <a:buChar char="o"/>
            </a:pPr>
            <a:r>
              <a:rPr lang="el-GR" altLang="el-GR">
                <a:solidFill>
                  <a:srgbClr val="000000"/>
                </a:solidFill>
                <a:latin typeface="Calibri" pitchFamily="34" charset="0"/>
              </a:rPr>
              <a:t>Αυτό θα έχει σαν συνέπεια την αύξηση της αναμενόμενη απόδοσης της μετοχής. Όταν η τιμή της μετοχής γίνει ίση με την οικονομική αξία της, η μετοχή θα βρίσκεται στο γεωμετρικό τόπο που υποδεικνύεται από την SML.</a:t>
            </a:r>
          </a:p>
        </p:txBody>
      </p:sp>
      <p:sp>
        <p:nvSpPr>
          <p:cNvPr id="52228" name="Θέση αριθμού διαφάνειας 3"/>
          <p:cNvSpPr>
            <a:spLocks noGrp="1"/>
          </p:cNvSpPr>
          <p:nvPr>
            <p:ph type="sldNum" sz="quarter" idx="12"/>
          </p:nvPr>
        </p:nvSpPr>
        <p:spPr bwMode="auto">
          <a:noFill/>
          <a:ln>
            <a:miter lim="800000"/>
            <a:headEnd/>
            <a:tailEnd/>
          </a:ln>
        </p:spPr>
        <p:txBody>
          <a:bodyPr/>
          <a:lstStyle/>
          <a:p>
            <a:fld id="{EC44DD63-B141-4B81-B8D2-DDC2FE60F6B7}" type="slidenum">
              <a:rPr lang="nl-NL" altLang="el-GR"/>
              <a:pPr/>
              <a:t>43</a:t>
            </a:fld>
            <a:endParaRPr lang="nl-NL" altLang="el-G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Τίτλος 4"/>
          <p:cNvSpPr>
            <a:spLocks noGrp="1"/>
          </p:cNvSpPr>
          <p:nvPr>
            <p:ph type="title"/>
          </p:nvPr>
        </p:nvSpPr>
        <p:spPr>
          <a:xfrm>
            <a:off x="0" y="11113"/>
            <a:ext cx="9144000" cy="1727200"/>
          </a:xfrm>
        </p:spPr>
        <p:txBody>
          <a:bodyPr/>
          <a:lstStyle/>
          <a:p>
            <a:r>
              <a:rPr lang="el-GR" altLang="el-GR" sz="4000" smtClean="0">
                <a:solidFill>
                  <a:srgbClr val="0070C0"/>
                </a:solidFill>
              </a:rPr>
              <a:t>Χρηματοδότηση και Αξιολόγηση Επενδύσεων Υπόδειγμα Αποτίμησης Περιουσιακών Στοιχείων - 5</a:t>
            </a:r>
            <a:endParaRPr lang="el-GR" altLang="el-GR" smtClean="0">
              <a:solidFill>
                <a:srgbClr val="0070C0"/>
              </a:solidFill>
            </a:endParaRPr>
          </a:p>
        </p:txBody>
      </p:sp>
      <p:sp>
        <p:nvSpPr>
          <p:cNvPr id="53251" name="TextBox 5"/>
          <p:cNvSpPr txBox="1">
            <a:spLocks noChangeArrowheads="1"/>
          </p:cNvSpPr>
          <p:nvPr/>
        </p:nvSpPr>
        <p:spPr bwMode="auto">
          <a:xfrm>
            <a:off x="0" y="1916113"/>
            <a:ext cx="9109075" cy="4756150"/>
          </a:xfrm>
          <a:prstGeom prst="rect">
            <a:avLst/>
          </a:prstGeom>
          <a:noFill/>
          <a:ln w="9525">
            <a:noFill/>
            <a:miter lim="800000"/>
            <a:headEnd/>
            <a:tailEnd/>
          </a:ln>
        </p:spPr>
        <p:txBody>
          <a:bodyPr>
            <a:spAutoFit/>
          </a:bodyPr>
          <a:lstStyle/>
          <a:p>
            <a:pPr marL="342900" indent="-342900" eaLnBrk="1" hangingPunct="1">
              <a:spcBef>
                <a:spcPts val="600"/>
              </a:spcBef>
              <a:spcAft>
                <a:spcPts val="200"/>
              </a:spcAft>
              <a:buFont typeface="Wingdings" pitchFamily="2" charset="2"/>
              <a:buChar char="§"/>
            </a:pPr>
            <a:r>
              <a:rPr lang="el-GR" altLang="el-GR" sz="2800">
                <a:solidFill>
                  <a:srgbClr val="000000"/>
                </a:solidFill>
                <a:latin typeface="Calibri" pitchFamily="34" charset="0"/>
              </a:rPr>
              <a:t>Μετοχές  των  οποίων  ο  συστηματικός κίνδυνος ‘β’ είναι  ίσος με την μονάδα καλούνται: </a:t>
            </a:r>
            <a:r>
              <a:rPr lang="el-GR" altLang="el-GR" sz="2800" b="1">
                <a:solidFill>
                  <a:srgbClr val="000000"/>
                </a:solidFill>
                <a:latin typeface="Calibri" pitchFamily="34" charset="0"/>
              </a:rPr>
              <a:t>Ουδέτερες </a:t>
            </a:r>
          </a:p>
          <a:p>
            <a:pPr marL="342900" indent="-342900" eaLnBrk="1" hangingPunct="1">
              <a:spcBef>
                <a:spcPts val="600"/>
              </a:spcBef>
              <a:spcAft>
                <a:spcPts val="200"/>
              </a:spcAft>
              <a:buFont typeface="Wingdings" pitchFamily="2" charset="2"/>
              <a:buChar char="§"/>
            </a:pPr>
            <a:r>
              <a:rPr lang="el-GR" altLang="el-GR" sz="2800">
                <a:solidFill>
                  <a:srgbClr val="000000"/>
                </a:solidFill>
                <a:latin typeface="Calibri" pitchFamily="34" charset="0"/>
              </a:rPr>
              <a:t>Μετοχές με ‘β’ μεγαλύτερο από τη μονάδα καλούνται: </a:t>
            </a:r>
            <a:r>
              <a:rPr lang="el-GR" altLang="el-GR" sz="2800" b="1">
                <a:solidFill>
                  <a:srgbClr val="000000"/>
                </a:solidFill>
                <a:latin typeface="Calibri" pitchFamily="34" charset="0"/>
              </a:rPr>
              <a:t>Επιθετικές </a:t>
            </a:r>
          </a:p>
          <a:p>
            <a:pPr marL="342900" indent="-342900" eaLnBrk="1" hangingPunct="1">
              <a:spcBef>
                <a:spcPts val="600"/>
              </a:spcBef>
              <a:spcAft>
                <a:spcPts val="200"/>
              </a:spcAft>
              <a:buFont typeface="Wingdings" pitchFamily="2" charset="2"/>
              <a:buChar char="§"/>
            </a:pPr>
            <a:r>
              <a:rPr lang="el-GR" altLang="el-GR" sz="2800">
                <a:solidFill>
                  <a:srgbClr val="000000"/>
                </a:solidFill>
                <a:latin typeface="Calibri" pitchFamily="34" charset="0"/>
              </a:rPr>
              <a:t>Μετοχές με ‘β’μικρότερο της μονάδας καλούνται: </a:t>
            </a:r>
            <a:r>
              <a:rPr lang="el-GR" altLang="el-GR" sz="2800" b="1">
                <a:solidFill>
                  <a:srgbClr val="000000"/>
                </a:solidFill>
                <a:latin typeface="Calibri" pitchFamily="34" charset="0"/>
              </a:rPr>
              <a:t>Αμυντικές</a:t>
            </a:r>
          </a:p>
          <a:p>
            <a:pPr marL="342900" indent="-342900" eaLnBrk="1" hangingPunct="1">
              <a:buFont typeface="Courier New" pitchFamily="49" charset="0"/>
              <a:buChar char="o"/>
            </a:pPr>
            <a:r>
              <a:rPr lang="el-GR" altLang="el-GR">
                <a:solidFill>
                  <a:srgbClr val="000000"/>
                </a:solidFill>
                <a:latin typeface="Calibri" pitchFamily="34" charset="0"/>
              </a:rPr>
              <a:t>Έτσι, όταν συμπεριληφθεί σε ένα χαρτοφυλάκιο μία Ουδέτερη μετοχή, τότε δεν θα επηρεαστεί ο κίνδυνός του. Αντίθετα, η προσθήκη μίας Επιθετικής μετοχής (Αμυντικής) θα επιφέρει αύξηση (μείωση) στο κίνδυνο του χαρτοφυλακίου με την παρουσία υψηλότερων (χαμηλότερων) υπερβαλλουσών αποδόσεων (rj-rf).</a:t>
            </a:r>
          </a:p>
        </p:txBody>
      </p:sp>
      <p:sp>
        <p:nvSpPr>
          <p:cNvPr id="53252" name="Θέση αριθμού διαφάνειας 3"/>
          <p:cNvSpPr>
            <a:spLocks noGrp="1"/>
          </p:cNvSpPr>
          <p:nvPr>
            <p:ph type="sldNum" sz="quarter" idx="12"/>
          </p:nvPr>
        </p:nvSpPr>
        <p:spPr bwMode="auto">
          <a:noFill/>
          <a:ln>
            <a:miter lim="800000"/>
            <a:headEnd/>
            <a:tailEnd/>
          </a:ln>
        </p:spPr>
        <p:txBody>
          <a:bodyPr/>
          <a:lstStyle/>
          <a:p>
            <a:fld id="{249D1B6C-4615-4908-8E47-03F66B93FA91}" type="slidenum">
              <a:rPr lang="nl-NL" altLang="el-GR"/>
              <a:pPr/>
              <a:t>44</a:t>
            </a:fld>
            <a:endParaRPr lang="nl-NL" altLang="el-G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Τίτλος 4"/>
          <p:cNvSpPr>
            <a:spLocks noGrp="1"/>
          </p:cNvSpPr>
          <p:nvPr>
            <p:ph type="title"/>
          </p:nvPr>
        </p:nvSpPr>
        <p:spPr>
          <a:xfrm>
            <a:off x="34925" y="-268288"/>
            <a:ext cx="9144000" cy="1727201"/>
          </a:xfrm>
        </p:spPr>
        <p:txBody>
          <a:bodyPr/>
          <a:lstStyle/>
          <a:p>
            <a:r>
              <a:rPr lang="el-GR" altLang="el-GR" sz="4000" smtClean="0">
                <a:solidFill>
                  <a:srgbClr val="0070C0"/>
                </a:solidFill>
              </a:rPr>
              <a:t>Χρηματοδότηση και Αξιολόγηση Επενδύσεων Υπόδειγμα Αποτίμησης Περιουσιακών Στοιχείων - 6</a:t>
            </a:r>
            <a:endParaRPr lang="el-GR" altLang="el-GR" smtClean="0">
              <a:solidFill>
                <a:srgbClr val="0070C0"/>
              </a:solidFill>
            </a:endParaRPr>
          </a:p>
        </p:txBody>
      </p:sp>
      <p:sp>
        <p:nvSpPr>
          <p:cNvPr id="54275" name="TextBox 5"/>
          <p:cNvSpPr txBox="1">
            <a:spLocks noChangeArrowheads="1"/>
          </p:cNvSpPr>
          <p:nvPr/>
        </p:nvSpPr>
        <p:spPr bwMode="auto">
          <a:xfrm>
            <a:off x="69850" y="1458913"/>
            <a:ext cx="9109075" cy="5262562"/>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Arial" charset="0"/>
              <a:buChar char="•"/>
            </a:pPr>
            <a:r>
              <a:rPr lang="el-GR" altLang="el-GR" sz="3200" b="1">
                <a:solidFill>
                  <a:srgbClr val="000000"/>
                </a:solidFill>
                <a:latin typeface="Calibri" pitchFamily="34" charset="0"/>
              </a:rPr>
              <a:t>H αντισταθμιστική θεωρία τιμολόγησης (APT) &amp; τα υποδείγματα πολλών παραγόντων  </a:t>
            </a:r>
          </a:p>
          <a:p>
            <a:pPr marL="342900" indent="-342900" eaLnBrk="1" hangingPunct="1">
              <a:spcBef>
                <a:spcPts val="600"/>
              </a:spcBef>
              <a:spcAft>
                <a:spcPts val="200"/>
              </a:spcAft>
              <a:buFont typeface="Wingdings" pitchFamily="2" charset="2"/>
              <a:buChar char="§"/>
            </a:pPr>
            <a:r>
              <a:rPr lang="el-GR" altLang="el-GR" sz="2800">
                <a:solidFill>
                  <a:srgbClr val="000000"/>
                </a:solidFill>
                <a:latin typeface="Calibri" pitchFamily="34" charset="0"/>
              </a:rPr>
              <a:t>Η αντισταθμιστική θεωρία τιμολόγησης βασίζεται στον νόμο της μιας τιμής ο οποίος δηλώνει ότι δύο ταυτόσημα αγαθά θα πρέπει να πωλούνται στην ίδια τιμή.</a:t>
            </a:r>
          </a:p>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Σύμφωνα με το υπόδειγμα τιμολόγησης αξιόγραφων της APT υπάρχει ένα πλήθος παραγόντων κινδύνου που προσδιορίζουν την αναμενόμενη απόδοση του αξιόγραφου. Για παράδειγμα ο ρυθμός οικονομικής ανάπτυξης μιας χώρας, οι τιμές του πετρελαίου και πολλοί άλλοι παράγοντες.</a:t>
            </a:r>
          </a:p>
        </p:txBody>
      </p:sp>
      <p:sp>
        <p:nvSpPr>
          <p:cNvPr id="54276" name="Θέση αριθμού διαφάνειας 3"/>
          <p:cNvSpPr>
            <a:spLocks noGrp="1"/>
          </p:cNvSpPr>
          <p:nvPr>
            <p:ph type="sldNum" sz="quarter" idx="12"/>
          </p:nvPr>
        </p:nvSpPr>
        <p:spPr bwMode="auto">
          <a:noFill/>
          <a:ln>
            <a:miter lim="800000"/>
            <a:headEnd/>
            <a:tailEnd/>
          </a:ln>
        </p:spPr>
        <p:txBody>
          <a:bodyPr/>
          <a:lstStyle/>
          <a:p>
            <a:fld id="{8182E0A5-465F-4964-B03D-C5294FAEA1B0}" type="slidenum">
              <a:rPr lang="nl-NL" altLang="el-GR"/>
              <a:pPr/>
              <a:t>45</a:t>
            </a:fld>
            <a:endParaRPr lang="nl-NL" altLang="el-G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Τίτλος 4"/>
          <p:cNvSpPr>
            <a:spLocks noGrp="1"/>
          </p:cNvSpPr>
          <p:nvPr>
            <p:ph type="title"/>
          </p:nvPr>
        </p:nvSpPr>
        <p:spPr>
          <a:xfrm>
            <a:off x="0" y="-26988"/>
            <a:ext cx="9144000" cy="1727201"/>
          </a:xfrm>
        </p:spPr>
        <p:txBody>
          <a:bodyPr/>
          <a:lstStyle/>
          <a:p>
            <a:r>
              <a:rPr lang="el-GR" altLang="el-GR" sz="4000" smtClean="0">
                <a:solidFill>
                  <a:srgbClr val="0070C0"/>
                </a:solidFill>
              </a:rPr>
              <a:t>Χρηματοδότηση και Αξιολόγηση Επενδύσεων Υπόδειγμα Αποτίμησης Περιουσιακών Στοιχείων - 7</a:t>
            </a:r>
            <a:endParaRPr lang="el-GR" altLang="el-GR" smtClean="0">
              <a:solidFill>
                <a:srgbClr val="0070C0"/>
              </a:solidFill>
            </a:endParaRPr>
          </a:p>
        </p:txBody>
      </p:sp>
      <p:sp>
        <p:nvSpPr>
          <p:cNvPr id="60419" name="TextBox 5"/>
          <p:cNvSpPr txBox="1">
            <a:spLocks noChangeArrowheads="1"/>
          </p:cNvSpPr>
          <p:nvPr/>
        </p:nvSpPr>
        <p:spPr bwMode="auto">
          <a:xfrm>
            <a:off x="39688" y="2420938"/>
            <a:ext cx="9109075" cy="1077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1200"/>
              </a:spcBef>
              <a:spcAft>
                <a:spcPts val="2400"/>
              </a:spcAft>
              <a:buFont typeface="Wingdings" panose="05000000000000000000" pitchFamily="2" charset="2"/>
              <a:buChar char="§"/>
              <a:defRPr/>
            </a:pPr>
            <a:r>
              <a:rPr lang="el-GR" altLang="el-GR" sz="2800" dirty="0">
                <a:solidFill>
                  <a:srgbClr val="000000"/>
                </a:solidFill>
              </a:rPr>
              <a:t>Δεν προσδιορίζει ακριβώς όμως αυτούς τους παράγοντες και αυτό είναι το βασικό </a:t>
            </a:r>
            <a:r>
              <a:rPr lang="el-GR" altLang="el-GR" sz="2800" b="1" dirty="0">
                <a:solidFill>
                  <a:srgbClr val="000000"/>
                </a:solidFill>
              </a:rPr>
              <a:t>μειονέκτημα</a:t>
            </a:r>
            <a:r>
              <a:rPr lang="el-GR" altLang="el-GR" sz="2800" dirty="0">
                <a:solidFill>
                  <a:srgbClr val="000000"/>
                </a:solidFill>
              </a:rPr>
              <a:t> του υποδείγματος. </a:t>
            </a:r>
          </a:p>
          <a:p>
            <a:pPr eaLnBrk="1" hangingPunct="1">
              <a:spcBef>
                <a:spcPts val="1200"/>
              </a:spcBef>
              <a:spcAft>
                <a:spcPts val="2400"/>
              </a:spcAft>
              <a:buFont typeface="Wingdings" panose="05000000000000000000" pitchFamily="2" charset="2"/>
              <a:buChar char="§"/>
              <a:defRPr/>
            </a:pPr>
            <a:r>
              <a:rPr lang="el-GR" altLang="el-GR" sz="2800" dirty="0">
                <a:solidFill>
                  <a:srgbClr val="000000"/>
                </a:solidFill>
              </a:rPr>
              <a:t>Από τα </a:t>
            </a:r>
            <a:r>
              <a:rPr lang="el-GR" altLang="el-GR" sz="2800" b="1" dirty="0">
                <a:solidFill>
                  <a:srgbClr val="000000"/>
                </a:solidFill>
              </a:rPr>
              <a:t>πλεονεκτήματα</a:t>
            </a:r>
            <a:r>
              <a:rPr lang="el-GR" altLang="el-GR" sz="2800" dirty="0">
                <a:solidFill>
                  <a:srgbClr val="000000"/>
                </a:solidFill>
              </a:rPr>
              <a:t> του υποδείγματος είναι ότι δεν στηρίζεται αποκλειστικά στο χαρτοφυλάκιο της αγοράς που στην πράξη πολλές φορές είναι δύσκολο να εκτιμηθεί</a:t>
            </a:r>
            <a:r>
              <a:rPr lang="el-GR" altLang="el-GR" sz="2800" dirty="0" smtClean="0">
                <a:solidFill>
                  <a:srgbClr val="000000"/>
                </a:solidFill>
              </a:rPr>
              <a:t>.</a:t>
            </a:r>
          </a:p>
          <a:p>
            <a:pPr eaLnBrk="1" hangingPunct="1">
              <a:spcBef>
                <a:spcPts val="1200"/>
              </a:spcBef>
              <a:spcAft>
                <a:spcPts val="2400"/>
              </a:spcAft>
              <a:buFont typeface="Wingdings" panose="05000000000000000000" pitchFamily="2" charset="2"/>
              <a:buChar char="§"/>
              <a:defRPr/>
            </a:pPr>
            <a:endParaRPr lang="el-GR" altLang="el-GR" sz="2800" dirty="0">
              <a:solidFill>
                <a:srgbClr val="000000"/>
              </a:solidFill>
            </a:endParaRPr>
          </a:p>
          <a:p>
            <a:pPr marL="514350" indent="-514350" eaLnBrk="1" hangingPunct="1">
              <a:spcBef>
                <a:spcPts val="600"/>
              </a:spcBef>
              <a:spcAft>
                <a:spcPts val="2400"/>
              </a:spcAft>
              <a:buFont typeface="+mj-lt"/>
              <a:buAutoNum type="arabicPeriod" startAt="2"/>
              <a:defRPr/>
            </a:pPr>
            <a:endParaRPr lang="el-GR" altLang="el-GR" sz="2800" dirty="0">
              <a:solidFill>
                <a:srgbClr val="000000"/>
              </a:solidFill>
            </a:endParaRPr>
          </a:p>
          <a:p>
            <a:pPr marL="514350" indent="-514350" eaLnBrk="1" hangingPunct="1">
              <a:spcBef>
                <a:spcPts val="600"/>
              </a:spcBef>
              <a:spcAft>
                <a:spcPts val="600"/>
              </a:spcAft>
              <a:buFont typeface="+mj-lt"/>
              <a:buAutoNum type="arabicPeriod" startAt="2"/>
              <a:defRPr/>
            </a:pPr>
            <a:endParaRPr lang="el-GR" altLang="el-GR" sz="2800" dirty="0">
              <a:solidFill>
                <a:srgbClr val="000000"/>
              </a:solidFill>
            </a:endParaRPr>
          </a:p>
          <a:p>
            <a:pPr marL="514350" indent="-514350" eaLnBrk="1" hangingPunct="1">
              <a:spcBef>
                <a:spcPts val="600"/>
              </a:spcBef>
              <a:spcAft>
                <a:spcPts val="600"/>
              </a:spcAft>
              <a:buFont typeface="+mj-lt"/>
              <a:buAutoNum type="arabicPeriod" startAt="2"/>
              <a:defRPr/>
            </a:pPr>
            <a:endParaRPr lang="el-GR" altLang="el-GR" sz="2800" dirty="0">
              <a:solidFill>
                <a:srgbClr val="000000"/>
              </a:solidFill>
            </a:endParaRPr>
          </a:p>
          <a:p>
            <a:pPr marL="514350" indent="-514350" eaLnBrk="1" hangingPunct="1">
              <a:spcBef>
                <a:spcPts val="600"/>
              </a:spcBef>
              <a:spcAft>
                <a:spcPts val="600"/>
              </a:spcAft>
              <a:buFont typeface="+mj-lt"/>
              <a:buAutoNum type="arabicPeriod" startAt="2"/>
              <a:defRPr/>
            </a:pPr>
            <a:endParaRPr lang="el-GR" altLang="el-GR" sz="2800" dirty="0">
              <a:solidFill>
                <a:srgbClr val="000000"/>
              </a:solidFill>
            </a:endParaRPr>
          </a:p>
          <a:p>
            <a:pPr marL="514350" indent="-514350" eaLnBrk="1" hangingPunct="1">
              <a:spcBef>
                <a:spcPts val="600"/>
              </a:spcBef>
              <a:spcAft>
                <a:spcPts val="600"/>
              </a:spcAft>
              <a:buFont typeface="+mj-lt"/>
              <a:buAutoNum type="arabicPeriod" startAt="2"/>
              <a:defRPr/>
            </a:pPr>
            <a:endParaRPr lang="el-GR" altLang="el-GR" sz="2800" dirty="0">
              <a:solidFill>
                <a:srgbClr val="000000"/>
              </a:solidFill>
            </a:endParaRPr>
          </a:p>
          <a:p>
            <a:pPr marL="514350" indent="-514350" eaLnBrk="1" hangingPunct="1">
              <a:spcBef>
                <a:spcPts val="600"/>
              </a:spcBef>
              <a:spcAft>
                <a:spcPts val="600"/>
              </a:spcAft>
              <a:buFont typeface="+mj-lt"/>
              <a:buAutoNum type="arabicPeriod" startAt="2"/>
              <a:defRPr/>
            </a:pPr>
            <a:endParaRPr lang="el-GR" altLang="el-GR" sz="2800" dirty="0">
              <a:solidFill>
                <a:srgbClr val="000000"/>
              </a:solidFill>
            </a:endParaRPr>
          </a:p>
          <a:p>
            <a:pPr marL="514350" indent="-514350" eaLnBrk="1" hangingPunct="1">
              <a:spcBef>
                <a:spcPts val="600"/>
              </a:spcBef>
              <a:spcAft>
                <a:spcPts val="600"/>
              </a:spcAft>
              <a:buFont typeface="+mj-lt"/>
              <a:buAutoNum type="arabicPeriod" startAt="2"/>
              <a:defRPr/>
            </a:pPr>
            <a:endParaRPr lang="el-GR" altLang="el-GR" sz="2800" dirty="0" smtClean="0">
              <a:solidFill>
                <a:srgbClr val="000000"/>
              </a:solidFill>
            </a:endParaRPr>
          </a:p>
          <a:p>
            <a:pPr eaLnBrk="1" hangingPunct="1">
              <a:spcBef>
                <a:spcPts val="600"/>
              </a:spcBef>
              <a:spcAft>
                <a:spcPts val="600"/>
              </a:spcAft>
              <a:buFont typeface="Wingdings" panose="05000000000000000000" pitchFamily="2" charset="2"/>
              <a:buChar char="§"/>
              <a:defRPr/>
            </a:pPr>
            <a:endParaRPr lang="el-GR" altLang="el-GR" b="1" dirty="0" smtClean="0">
              <a:solidFill>
                <a:srgbClr val="000000"/>
              </a:solidFill>
            </a:endParaRPr>
          </a:p>
          <a:p>
            <a:pPr eaLnBrk="1" hangingPunct="1">
              <a:spcBef>
                <a:spcPts val="600"/>
              </a:spcBef>
              <a:buFont typeface="Wingdings" panose="05000000000000000000" pitchFamily="2" charset="2"/>
              <a:buChar char="§"/>
              <a:defRPr/>
            </a:pPr>
            <a:endParaRPr lang="el-GR" altLang="el-GR" sz="2800" dirty="0" smtClean="0">
              <a:solidFill>
                <a:srgbClr val="000000"/>
              </a:solidFill>
            </a:endParaRPr>
          </a:p>
          <a:p>
            <a:pPr eaLnBrk="1" hangingPunct="1">
              <a:spcBef>
                <a:spcPts val="600"/>
              </a:spcBef>
              <a:buFont typeface="Wingdings" panose="05000000000000000000" pitchFamily="2" charset="2"/>
              <a:buChar char="§"/>
              <a:defRPr/>
            </a:pPr>
            <a:endParaRPr lang="el-GR" altLang="el-GR" sz="2800" dirty="0" smtClean="0">
              <a:solidFill>
                <a:srgbClr val="000000"/>
              </a:solidFill>
            </a:endParaRPr>
          </a:p>
          <a:p>
            <a:pPr eaLnBrk="1" hangingPunct="1">
              <a:spcBef>
                <a:spcPts val="600"/>
              </a:spcBef>
              <a:buFont typeface="Wingdings" panose="05000000000000000000" pitchFamily="2" charset="2"/>
              <a:buChar char="§"/>
              <a:defRPr/>
            </a:pPr>
            <a:endParaRPr lang="el-GR" altLang="el-GR" sz="2800" dirty="0" smtClean="0">
              <a:solidFill>
                <a:srgbClr val="000000"/>
              </a:solidFill>
            </a:endParaRPr>
          </a:p>
          <a:p>
            <a:pPr algn="just" eaLnBrk="1" hangingPunct="1">
              <a:spcBef>
                <a:spcPct val="0"/>
              </a:spcBef>
              <a:buFont typeface="Wingdings" panose="05000000000000000000" pitchFamily="2" charset="2"/>
              <a:buChar char="§"/>
              <a:defRPr/>
            </a:pPr>
            <a:endParaRPr lang="en-US" altLang="el-GR" sz="2400" dirty="0" smtClean="0">
              <a:solidFill>
                <a:srgbClr val="000000"/>
              </a:solidFill>
              <a:cs typeface="Times New Roman" panose="02020603050405020304" pitchFamily="18" charset="0"/>
            </a:endParaRPr>
          </a:p>
        </p:txBody>
      </p:sp>
      <p:sp>
        <p:nvSpPr>
          <p:cNvPr id="55300" name="Θέση αριθμού διαφάνειας 3"/>
          <p:cNvSpPr>
            <a:spLocks noGrp="1"/>
          </p:cNvSpPr>
          <p:nvPr>
            <p:ph type="sldNum" sz="quarter" idx="12"/>
          </p:nvPr>
        </p:nvSpPr>
        <p:spPr bwMode="auto">
          <a:noFill/>
          <a:ln>
            <a:miter lim="800000"/>
            <a:headEnd/>
            <a:tailEnd/>
          </a:ln>
        </p:spPr>
        <p:txBody>
          <a:bodyPr/>
          <a:lstStyle/>
          <a:p>
            <a:fld id="{E4EFB4E4-A4D9-4A1A-8923-D707DF24CC80}" type="slidenum">
              <a:rPr lang="nl-NL" altLang="el-GR"/>
              <a:pPr/>
              <a:t>46</a:t>
            </a:fld>
            <a:endParaRPr lang="nl-NL" altLang="el-G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Τίτλος 4"/>
          <p:cNvSpPr>
            <a:spLocks noGrp="1"/>
          </p:cNvSpPr>
          <p:nvPr>
            <p:ph type="title"/>
          </p:nvPr>
        </p:nvSpPr>
        <p:spPr>
          <a:xfrm>
            <a:off x="0" y="23813"/>
            <a:ext cx="9144000" cy="1727200"/>
          </a:xfrm>
        </p:spPr>
        <p:txBody>
          <a:bodyPr/>
          <a:lstStyle/>
          <a:p>
            <a:r>
              <a:rPr lang="el-GR" altLang="el-GR" sz="4000" smtClean="0">
                <a:solidFill>
                  <a:srgbClr val="0070C0"/>
                </a:solidFill>
              </a:rPr>
              <a:t>Χρηματοδότηση και Αξιολόγηση Επενδύσεων Υπόδειγμα Αποτίμησης Περιουσιακών Στοιχείων - 8</a:t>
            </a:r>
            <a:endParaRPr lang="el-GR" altLang="el-GR" smtClean="0">
              <a:solidFill>
                <a:srgbClr val="0070C0"/>
              </a:solidFill>
            </a:endParaRPr>
          </a:p>
        </p:txBody>
      </p:sp>
      <p:sp>
        <p:nvSpPr>
          <p:cNvPr id="56323" name="TextBox 5"/>
          <p:cNvSpPr txBox="1">
            <a:spLocks noChangeArrowheads="1"/>
          </p:cNvSpPr>
          <p:nvPr/>
        </p:nvSpPr>
        <p:spPr bwMode="auto">
          <a:xfrm>
            <a:off x="0" y="2060575"/>
            <a:ext cx="9109075" cy="6986588"/>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Η γενική μορφή τη εξίσωσης είναι:</a:t>
            </a: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Όπου, Ri η απόδοση της μετοχής i, Fk οι κοινοί παράγοντες κινδύνου που επηρεάζουν την απόδοση της μετοχής i, αi η απόδοση της μετοχής i όταν όλοι οι κοινοί παράγοντες κινδύνου έχουν τιμή μηδέν. Ενώ ε είναι ο στοχαστικός όρος και bik δηλώνει την ευαισθησία της μετοχής i στον k παράγοντα.</a:t>
            </a:r>
          </a:p>
          <a:p>
            <a:pPr marL="342900" indent="-342900" eaLnBrk="1" hangingPunct="1">
              <a:spcBef>
                <a:spcPts val="600"/>
              </a:spcBef>
              <a:spcAft>
                <a:spcPts val="600"/>
              </a:spcAft>
              <a:buFont typeface="Wingdings" pitchFamily="2" charset="2"/>
              <a:buChar char="§"/>
            </a:pPr>
            <a:endParaRPr lang="el-GR" altLang="el-GR">
              <a:solidFill>
                <a:srgbClr val="000000"/>
              </a:solidFill>
              <a:latin typeface="Calibri" pitchFamily="34" charset="0"/>
            </a:endParaRPr>
          </a:p>
          <a:p>
            <a:pPr marL="342900" indent="-342900" eaLnBrk="1" hangingPunct="1">
              <a:spcBef>
                <a:spcPts val="600"/>
              </a:spcBef>
              <a:spcAft>
                <a:spcPts val="600"/>
              </a:spcAft>
              <a:buFont typeface="Wingdings" pitchFamily="2" charset="2"/>
              <a:buChar char="§"/>
            </a:pPr>
            <a:endParaRPr lang="el-GR" altLang="el-GR" sz="3200" b="1">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56324" name="Θέση αριθμού διαφάνειας 3"/>
          <p:cNvSpPr>
            <a:spLocks noGrp="1"/>
          </p:cNvSpPr>
          <p:nvPr>
            <p:ph type="sldNum" sz="quarter" idx="12"/>
          </p:nvPr>
        </p:nvSpPr>
        <p:spPr bwMode="auto">
          <a:noFill/>
          <a:ln>
            <a:miter lim="800000"/>
            <a:headEnd/>
            <a:tailEnd/>
          </a:ln>
        </p:spPr>
        <p:txBody>
          <a:bodyPr/>
          <a:lstStyle/>
          <a:p>
            <a:fld id="{D7B80CAC-03EC-4FF6-8D27-9BD5A4578B39}" type="slidenum">
              <a:rPr lang="nl-NL" altLang="el-GR"/>
              <a:pPr/>
              <a:t>47</a:t>
            </a:fld>
            <a:endParaRPr lang="nl-NL" altLang="el-GR"/>
          </a:p>
        </p:txBody>
      </p:sp>
      <p:pic>
        <p:nvPicPr>
          <p:cNvPr id="56325" name="Εικόνα 1"/>
          <p:cNvPicPr>
            <a:picLocks noChangeAspect="1"/>
          </p:cNvPicPr>
          <p:nvPr/>
        </p:nvPicPr>
        <p:blipFill>
          <a:blip r:embed="rId2"/>
          <a:srcRect/>
          <a:stretch>
            <a:fillRect/>
          </a:stretch>
        </p:blipFill>
        <p:spPr bwMode="auto">
          <a:xfrm>
            <a:off x="5508625" y="2070100"/>
            <a:ext cx="3349625"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Τίτλος 4"/>
          <p:cNvSpPr>
            <a:spLocks noGrp="1"/>
          </p:cNvSpPr>
          <p:nvPr>
            <p:ph type="title"/>
          </p:nvPr>
        </p:nvSpPr>
        <p:spPr>
          <a:xfrm>
            <a:off x="-6350" y="260350"/>
            <a:ext cx="9144000" cy="1727200"/>
          </a:xfrm>
        </p:spPr>
        <p:txBody>
          <a:bodyPr/>
          <a:lstStyle/>
          <a:p>
            <a:r>
              <a:rPr lang="el-GR" altLang="el-GR" sz="4000" smtClean="0">
                <a:solidFill>
                  <a:srgbClr val="0070C0"/>
                </a:solidFill>
              </a:rPr>
              <a:t>Χρηματοδότηση και Αξιολόγηση Επενδύσεων Υπόδειγμα Αποτίμησης Περιουσιακών Στοιχείων - 9</a:t>
            </a:r>
            <a:br>
              <a:rPr lang="el-GR" altLang="el-GR" sz="4000" smtClean="0">
                <a:solidFill>
                  <a:srgbClr val="0070C0"/>
                </a:solidFill>
              </a:rPr>
            </a:br>
            <a:endParaRPr lang="el-GR" altLang="el-GR" smtClean="0">
              <a:solidFill>
                <a:srgbClr val="0070C0"/>
              </a:solidFill>
            </a:endParaRPr>
          </a:p>
        </p:txBody>
      </p:sp>
      <p:sp>
        <p:nvSpPr>
          <p:cNvPr id="57347" name="TextBox 5"/>
          <p:cNvSpPr txBox="1">
            <a:spLocks noChangeArrowheads="1"/>
          </p:cNvSpPr>
          <p:nvPr/>
        </p:nvSpPr>
        <p:spPr bwMode="auto">
          <a:xfrm>
            <a:off x="49213" y="1773238"/>
            <a:ext cx="9109075" cy="6586537"/>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Arial" charset="0"/>
              <a:buChar char="•"/>
            </a:pPr>
            <a:r>
              <a:rPr lang="el-GR" altLang="el-GR" sz="3200" b="1">
                <a:solidFill>
                  <a:srgbClr val="000000"/>
                </a:solidFill>
                <a:latin typeface="Calibri" pitchFamily="34" charset="0"/>
              </a:rPr>
              <a:t>Το Υπόδειγμα Τιμολόγησης των Fama &amp; French</a:t>
            </a:r>
          </a:p>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Η επέκταση του CAPM προσδιορίστηκε ορίζοντας δυο επιπλέον του κίνδυνου αγοράς παράγοντες κινδύνου. </a:t>
            </a:r>
          </a:p>
          <a:p>
            <a:pPr marL="342900" indent="-342900" eaLnBrk="1" hangingPunct="1">
              <a:spcBef>
                <a:spcPts val="600"/>
              </a:spcBef>
              <a:spcAft>
                <a:spcPts val="200"/>
              </a:spcAft>
              <a:buFont typeface="Wingdings" pitchFamily="2" charset="2"/>
              <a:buChar char="§"/>
            </a:pPr>
            <a:r>
              <a:rPr lang="en-GB" altLang="el-GR" sz="2800">
                <a:solidFill>
                  <a:srgbClr val="000000"/>
                </a:solidFill>
                <a:latin typeface="Calibri" pitchFamily="34" charset="0"/>
              </a:rPr>
              <a:t>CAPM: </a:t>
            </a:r>
            <a:endParaRPr lang="el-GR" altLang="el-GR" sz="2800">
              <a:solidFill>
                <a:srgbClr val="000000"/>
              </a:solidFill>
              <a:latin typeface="Calibri" pitchFamily="34" charset="0"/>
            </a:endParaRPr>
          </a:p>
          <a:p>
            <a:pPr marL="342900" indent="-342900" eaLnBrk="1" hangingPunct="1">
              <a:buFont typeface="Wingdings" pitchFamily="2" charset="2"/>
              <a:buChar char="§"/>
            </a:pPr>
            <a:r>
              <a:rPr lang="el-GR" altLang="el-GR" sz="2800">
                <a:solidFill>
                  <a:srgbClr val="000000"/>
                </a:solidFill>
                <a:latin typeface="Calibri" pitchFamily="34" charset="0"/>
              </a:rPr>
              <a:t>Όπου EΧR (excess return) η επιπλέον απόδοση του χαρτοφυλακίου από τον άνευ κινδύνου τίτλο, EΧMKT (excess market return) είναι η επιπλέον απόδοση της αγοράς σε σχέση με τον άνευ κινδύνου τίτλο. Ένα θετικό και στατιστικά σημαντικό άλφα (άλφα του Jensen) σημαίνει καλύτερη απόδοση από ότι προέβλεπε το υπόδειγμα ισορροπίας CAPM.</a:t>
            </a:r>
          </a:p>
          <a:p>
            <a:pPr marL="342900" indent="-342900" eaLnBrk="1" hangingPunct="1">
              <a:spcBef>
                <a:spcPts val="600"/>
              </a:spcBef>
              <a:spcAft>
                <a:spcPts val="600"/>
              </a:spcAft>
              <a:buFont typeface="Wingdings" pitchFamily="2" charset="2"/>
              <a:buChar char="§"/>
            </a:pPr>
            <a:endParaRPr lang="en-GB" altLang="el-GR" sz="2800">
              <a:solidFill>
                <a:srgbClr val="000000"/>
              </a:solidFill>
              <a:latin typeface="Calibri" pitchFamily="34" charset="0"/>
            </a:endParaRPr>
          </a:p>
          <a:p>
            <a:pPr marL="342900" indent="-342900" eaLnBrk="1" hangingPunct="1">
              <a:spcBef>
                <a:spcPts val="600"/>
              </a:spcBef>
              <a:spcAft>
                <a:spcPts val="600"/>
              </a:spcAft>
              <a:buFont typeface="Arial" charset="0"/>
              <a:buChar char="•"/>
            </a:pPr>
            <a:endParaRPr lang="el-GR" altLang="el-GR" sz="3200" b="1">
              <a:solidFill>
                <a:srgbClr val="000000"/>
              </a:solidFill>
              <a:latin typeface="Calibri" pitchFamily="34" charset="0"/>
            </a:endParaRPr>
          </a:p>
        </p:txBody>
      </p:sp>
      <p:sp>
        <p:nvSpPr>
          <p:cNvPr id="57348" name="Θέση αριθμού διαφάνειας 3"/>
          <p:cNvSpPr>
            <a:spLocks noGrp="1"/>
          </p:cNvSpPr>
          <p:nvPr>
            <p:ph type="sldNum" sz="quarter" idx="12"/>
          </p:nvPr>
        </p:nvSpPr>
        <p:spPr bwMode="auto">
          <a:noFill/>
          <a:ln>
            <a:miter lim="800000"/>
            <a:headEnd/>
            <a:tailEnd/>
          </a:ln>
        </p:spPr>
        <p:txBody>
          <a:bodyPr/>
          <a:lstStyle/>
          <a:p>
            <a:fld id="{8B578AF0-C554-4936-BE11-8246DA590B46}" type="slidenum">
              <a:rPr lang="nl-NL" altLang="el-GR"/>
              <a:pPr/>
              <a:t>48</a:t>
            </a:fld>
            <a:endParaRPr lang="nl-NL" altLang="el-GR"/>
          </a:p>
        </p:txBody>
      </p:sp>
      <p:pic>
        <p:nvPicPr>
          <p:cNvPr id="57349" name="Εικόνα 1"/>
          <p:cNvPicPr>
            <a:picLocks noChangeAspect="1"/>
          </p:cNvPicPr>
          <p:nvPr/>
        </p:nvPicPr>
        <p:blipFill>
          <a:blip r:embed="rId2"/>
          <a:srcRect/>
          <a:stretch>
            <a:fillRect/>
          </a:stretch>
        </p:blipFill>
        <p:spPr bwMode="auto">
          <a:xfrm>
            <a:off x="1547813" y="3481388"/>
            <a:ext cx="2911475" cy="35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Τίτλος 4"/>
          <p:cNvSpPr>
            <a:spLocks noGrp="1"/>
          </p:cNvSpPr>
          <p:nvPr>
            <p:ph type="title"/>
          </p:nvPr>
        </p:nvSpPr>
        <p:spPr>
          <a:xfrm>
            <a:off x="4763" y="0"/>
            <a:ext cx="9144000" cy="1727200"/>
          </a:xfrm>
        </p:spPr>
        <p:txBody>
          <a:bodyPr/>
          <a:lstStyle/>
          <a:p>
            <a:r>
              <a:rPr lang="el-GR" altLang="el-GR" sz="4000" smtClean="0">
                <a:solidFill>
                  <a:srgbClr val="0070C0"/>
                </a:solidFill>
              </a:rPr>
              <a:t>Χρηματοδότηση και Αξιολόγηση Επενδύσεων Υπόδειγμα Αποτίμησης Περιουσιακών Στοιχείων - 10</a:t>
            </a:r>
            <a:endParaRPr lang="el-GR" altLang="el-GR" smtClean="0">
              <a:solidFill>
                <a:srgbClr val="0070C0"/>
              </a:solidFill>
            </a:endParaRPr>
          </a:p>
        </p:txBody>
      </p:sp>
      <p:sp>
        <p:nvSpPr>
          <p:cNvPr id="58371" name="TextBox 5"/>
          <p:cNvSpPr txBox="1">
            <a:spLocks noChangeArrowheads="1"/>
          </p:cNvSpPr>
          <p:nvPr/>
        </p:nvSpPr>
        <p:spPr bwMode="auto">
          <a:xfrm>
            <a:off x="0" y="1916113"/>
            <a:ext cx="9109075" cy="7797800"/>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Fama and French:</a:t>
            </a:r>
          </a:p>
          <a:p>
            <a:pPr marL="342900" indent="-342900" eaLnBrk="1" hangingPunct="1">
              <a:spcBef>
                <a:spcPts val="600"/>
              </a:spcBef>
              <a:spcAft>
                <a:spcPts val="200"/>
              </a:spcAft>
              <a:buFont typeface="Wingdings" pitchFamily="2" charset="2"/>
              <a:buChar char="§"/>
            </a:pPr>
            <a:r>
              <a:rPr lang="el-GR" altLang="el-GR" sz="2800">
                <a:solidFill>
                  <a:srgbClr val="000000"/>
                </a:solidFill>
                <a:latin typeface="Calibri" pitchFamily="34" charset="0"/>
              </a:rPr>
              <a:t>Όπου ο παράγοντας HML (high value minus low value) είναι ένας σύνθετος δείκτης που περιλαμβάνει τις αποδόσεις των μετοχών με τον χαμηλότερο δείκτη αγοραίας προς λογιστική αξία μείον τις μετοχές με την υψηλότερη τιμή του αντίστοιχου δείκτη. </a:t>
            </a:r>
          </a:p>
          <a:p>
            <a:pPr marL="342900" indent="-342900" eaLnBrk="1" hangingPunct="1">
              <a:buFont typeface="Wingdings" pitchFamily="2" charset="2"/>
              <a:buChar char="§"/>
            </a:pPr>
            <a:r>
              <a:rPr lang="el-GR" altLang="el-GR" sz="2800">
                <a:solidFill>
                  <a:srgbClr val="000000"/>
                </a:solidFill>
                <a:latin typeface="Calibri" pitchFamily="34" charset="0"/>
              </a:rPr>
              <a:t>Ο δείκτης HML είναι ένα χαρτοφυλάκιο που κατέχει θέσεις αγοράς (long) σε τίτλους με υψηλό δείκτη λογιστικής προς αγοραία αξία (book-to-market, B/M) και θέσεις πώλησης (short) σε τίτλους χαμηλού δείκτη λογιστικής προς αγοράιας αξίας (book-to-market, B/M).</a:t>
            </a:r>
          </a:p>
          <a:p>
            <a:pPr marL="342900" indent="-342900" eaLnBrk="1" hangingPunct="1">
              <a:spcBef>
                <a:spcPts val="1800"/>
              </a:spcBef>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58372" name="Θέση αριθμού διαφάνειας 3"/>
          <p:cNvSpPr>
            <a:spLocks noGrp="1"/>
          </p:cNvSpPr>
          <p:nvPr>
            <p:ph type="sldNum" sz="quarter" idx="12"/>
          </p:nvPr>
        </p:nvSpPr>
        <p:spPr bwMode="auto">
          <a:noFill/>
          <a:ln>
            <a:miter lim="800000"/>
            <a:headEnd/>
            <a:tailEnd/>
          </a:ln>
        </p:spPr>
        <p:txBody>
          <a:bodyPr/>
          <a:lstStyle/>
          <a:p>
            <a:fld id="{56321658-7EC9-48CB-A04C-8685280C0402}" type="slidenum">
              <a:rPr lang="nl-NL" altLang="el-GR"/>
              <a:pPr/>
              <a:t>49</a:t>
            </a:fld>
            <a:endParaRPr lang="nl-NL" altLang="el-GR"/>
          </a:p>
        </p:txBody>
      </p:sp>
      <p:pic>
        <p:nvPicPr>
          <p:cNvPr id="58373" name="Εικόνα 1"/>
          <p:cNvPicPr>
            <a:picLocks noChangeAspect="1"/>
          </p:cNvPicPr>
          <p:nvPr/>
        </p:nvPicPr>
        <p:blipFill>
          <a:blip r:embed="rId2"/>
          <a:srcRect/>
          <a:stretch>
            <a:fillRect/>
          </a:stretch>
        </p:blipFill>
        <p:spPr bwMode="auto">
          <a:xfrm>
            <a:off x="3132138" y="2133600"/>
            <a:ext cx="5319712" cy="36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0" y="1268413"/>
            <a:ext cx="9131300" cy="6064250"/>
          </a:xfrm>
          <a:prstGeom prst="rect">
            <a:avLst/>
          </a:prstGeom>
        </p:spPr>
        <p:txBody>
          <a:bodyPr>
            <a:spAutoFit/>
          </a:bodyPr>
          <a:lstStyle/>
          <a:p>
            <a:pPr marL="457200" indent="-457200" eaLnBrk="1" fontAlgn="auto" hangingPunct="1">
              <a:lnSpc>
                <a:spcPct val="90000"/>
              </a:lnSpc>
              <a:spcBef>
                <a:spcPts val="600"/>
              </a:spcBef>
              <a:spcAft>
                <a:spcPts val="0"/>
              </a:spcAft>
              <a:buFont typeface="Arial" panose="020B0604020202020204" pitchFamily="34" charset="0"/>
              <a:buChar char="•"/>
              <a:defRPr/>
            </a:pPr>
            <a:r>
              <a:rPr lang="el-GR" altLang="el-GR" sz="2800" kern="0" dirty="0">
                <a:solidFill>
                  <a:prstClr val="black"/>
                </a:solidFill>
                <a:latin typeface="+mn-lt"/>
              </a:rPr>
              <a:t>H ασυμμετρία πληροφόρησης όσο και η ύπαρξη του κινδύνου καθιστούν την τοποθέτηση σε τίτλους της κεφαλαιαγοράς μια δύσκολη διαδικασία η οποία θα πρέπει να </a:t>
            </a:r>
            <a:r>
              <a:rPr lang="el-GR" altLang="el-GR" sz="2800" kern="0" dirty="0" err="1">
                <a:solidFill>
                  <a:prstClr val="black"/>
                </a:solidFill>
                <a:latin typeface="+mn-lt"/>
              </a:rPr>
              <a:t>διέπεται</a:t>
            </a:r>
            <a:r>
              <a:rPr lang="el-GR" altLang="el-GR" sz="2800" kern="0" dirty="0">
                <a:solidFill>
                  <a:prstClr val="black"/>
                </a:solidFill>
                <a:latin typeface="+mn-lt"/>
              </a:rPr>
              <a:t> από κάποιες επιστημονικές αρχές προκειμένου να είναι επιτυχημένη.</a:t>
            </a:r>
          </a:p>
          <a:p>
            <a:pPr marL="457200" indent="-457200" eaLnBrk="1" fontAlgn="auto" hangingPunct="1">
              <a:lnSpc>
                <a:spcPct val="90000"/>
              </a:lnSpc>
              <a:spcBef>
                <a:spcPts val="600"/>
              </a:spcBef>
              <a:spcAft>
                <a:spcPts val="0"/>
              </a:spcAft>
              <a:buFont typeface="Arial" panose="020B0604020202020204" pitchFamily="34" charset="0"/>
              <a:buChar char="•"/>
              <a:defRPr/>
            </a:pPr>
            <a:r>
              <a:rPr lang="el-GR" altLang="el-GR" sz="2800" kern="0" dirty="0" err="1">
                <a:solidFill>
                  <a:prstClr val="black"/>
                </a:solidFill>
                <a:latin typeface="+mn-lt"/>
              </a:rPr>
              <a:t>Kίνδυνος</a:t>
            </a:r>
            <a:r>
              <a:rPr lang="el-GR" altLang="el-GR" sz="2800" kern="0" dirty="0">
                <a:solidFill>
                  <a:prstClr val="black"/>
                </a:solidFill>
                <a:latin typeface="+mn-lt"/>
              </a:rPr>
              <a:t> είναι η πιθανότητα το τελικό αποτέλεσμα μιας επένδυσης να αποκλίνει από το αναμενόμενο αποτέλεσμα. Ο κίνδυνος αποτελεί μέτρο της μέτρησης της αβεβαιότητας. </a:t>
            </a:r>
          </a:p>
          <a:p>
            <a:pPr marL="457200" indent="-457200" eaLnBrk="1" fontAlgn="auto" hangingPunct="1">
              <a:lnSpc>
                <a:spcPct val="90000"/>
              </a:lnSpc>
              <a:spcBef>
                <a:spcPts val="600"/>
              </a:spcBef>
              <a:spcAft>
                <a:spcPts val="0"/>
              </a:spcAft>
              <a:buFont typeface="Arial" panose="020B0604020202020204" pitchFamily="34" charset="0"/>
              <a:buChar char="•"/>
              <a:defRPr/>
            </a:pPr>
            <a:r>
              <a:rPr lang="el-GR" altLang="el-GR" sz="2800" kern="0" dirty="0">
                <a:solidFill>
                  <a:prstClr val="black"/>
                </a:solidFill>
                <a:latin typeface="+mn-lt"/>
              </a:rPr>
              <a:t>Ο πυρήνας της θεωρίας λήψης αποφάσεων υπό καθεστώς αβεβαιότητας είναι η θεωρία χρησιμότητας (</a:t>
            </a:r>
            <a:r>
              <a:rPr lang="el-GR" altLang="el-GR" sz="2800" kern="0" dirty="0" err="1">
                <a:solidFill>
                  <a:prstClr val="black"/>
                </a:solidFill>
                <a:latin typeface="+mn-lt"/>
              </a:rPr>
              <a:t>utility</a:t>
            </a:r>
            <a:r>
              <a:rPr lang="el-GR" altLang="el-GR" sz="2800" kern="0" dirty="0">
                <a:solidFill>
                  <a:prstClr val="black"/>
                </a:solidFill>
                <a:latin typeface="+mn-lt"/>
              </a:rPr>
              <a:t> </a:t>
            </a:r>
            <a:r>
              <a:rPr lang="el-GR" altLang="el-GR" sz="2800" kern="0" dirty="0" err="1">
                <a:solidFill>
                  <a:prstClr val="black"/>
                </a:solidFill>
                <a:latin typeface="+mn-lt"/>
              </a:rPr>
              <a:t>theory</a:t>
            </a:r>
            <a:r>
              <a:rPr lang="el-GR" altLang="el-GR" sz="2800" kern="0" dirty="0">
                <a:solidFill>
                  <a:prstClr val="black"/>
                </a:solidFill>
                <a:latin typeface="+mn-lt"/>
              </a:rPr>
              <a:t>). Στη σύγχρονη θεωρία χρησιμότητας, η έννοια του ορθολογισμού (</a:t>
            </a:r>
            <a:r>
              <a:rPr lang="el-GR" altLang="el-GR" sz="2800" kern="0" dirty="0" err="1">
                <a:solidFill>
                  <a:prstClr val="black"/>
                </a:solidFill>
                <a:latin typeface="+mn-lt"/>
              </a:rPr>
              <a:t>rationality</a:t>
            </a:r>
            <a:r>
              <a:rPr lang="el-GR" altLang="el-GR" sz="2800" kern="0" dirty="0">
                <a:solidFill>
                  <a:prstClr val="black"/>
                </a:solidFill>
                <a:latin typeface="+mn-lt"/>
              </a:rPr>
              <a:t>) παίζει ένα σημαντικό ρόλο. </a:t>
            </a:r>
          </a:p>
          <a:p>
            <a:pPr eaLnBrk="1" fontAlgn="auto" hangingPunct="1">
              <a:lnSpc>
                <a:spcPct val="90000"/>
              </a:lnSpc>
              <a:spcBef>
                <a:spcPts val="0"/>
              </a:spcBef>
              <a:spcAft>
                <a:spcPts val="0"/>
              </a:spcAft>
              <a:defRPr/>
            </a:pPr>
            <a:r>
              <a:rPr lang="el-GR" altLang="el-GR" sz="2800" kern="0" dirty="0">
                <a:solidFill>
                  <a:prstClr val="black"/>
                </a:solidFill>
                <a:latin typeface="+mn-lt"/>
              </a:rPr>
              <a:t>								</a:t>
            </a:r>
          </a:p>
        </p:txBody>
      </p:sp>
      <p:sp>
        <p:nvSpPr>
          <p:cNvPr id="10243" name="Θέση αριθμού διαφάνειας 5"/>
          <p:cNvSpPr>
            <a:spLocks noGrp="1"/>
          </p:cNvSpPr>
          <p:nvPr>
            <p:ph type="sldNum" sz="quarter" idx="12"/>
          </p:nvPr>
        </p:nvSpPr>
        <p:spPr bwMode="auto">
          <a:noFill/>
          <a:ln>
            <a:miter lim="800000"/>
            <a:headEnd/>
            <a:tailEnd/>
          </a:ln>
        </p:spPr>
        <p:txBody>
          <a:bodyPr/>
          <a:lstStyle/>
          <a:p>
            <a:fld id="{81676685-87C8-439F-8AFA-5DA8FB89E93F}" type="slidenum">
              <a:rPr lang="nl-NL" altLang="el-GR"/>
              <a:pPr/>
              <a:t>5</a:t>
            </a:fld>
            <a:endParaRPr lang="nl-NL" altLang="el-GR"/>
          </a:p>
        </p:txBody>
      </p:sp>
      <p:sp>
        <p:nvSpPr>
          <p:cNvPr id="10244" name="Ορθογώνιο 2"/>
          <p:cNvSpPr>
            <a:spLocks noChangeArrowheads="1"/>
          </p:cNvSpPr>
          <p:nvPr/>
        </p:nvSpPr>
        <p:spPr bwMode="auto">
          <a:xfrm>
            <a:off x="-3175" y="-14288"/>
            <a:ext cx="9144000" cy="1938338"/>
          </a:xfrm>
          <a:prstGeom prst="rect">
            <a:avLst/>
          </a:prstGeom>
          <a:noFill/>
          <a:ln w="9525">
            <a:noFill/>
            <a:miter lim="800000"/>
            <a:headEnd/>
            <a:tailEnd/>
          </a:ln>
        </p:spPr>
        <p:txBody>
          <a:bodyPr>
            <a:spAutoFit/>
          </a:bodyPr>
          <a:lstStyle/>
          <a:p>
            <a:pPr algn="ctr"/>
            <a:r>
              <a:rPr lang="el-GR" altLang="el-GR" sz="4000">
                <a:solidFill>
                  <a:srgbClr val="0070C0"/>
                </a:solidFill>
                <a:latin typeface="Calibri" pitchFamily="34" charset="0"/>
              </a:rPr>
              <a:t>Λήψη Αποφάσεων υπό Συνθήκες Αβεβαιότητας</a:t>
            </a:r>
            <a:br>
              <a:rPr lang="el-GR" altLang="el-GR" sz="4000">
                <a:solidFill>
                  <a:srgbClr val="0070C0"/>
                </a:solidFill>
                <a:latin typeface="Calibri" pitchFamily="34" charset="0"/>
              </a:rPr>
            </a:br>
            <a:endParaRPr lang="el-GR" altLang="el-GR" sz="40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Τίτλος 4"/>
          <p:cNvSpPr>
            <a:spLocks noGrp="1"/>
          </p:cNvSpPr>
          <p:nvPr>
            <p:ph type="title"/>
          </p:nvPr>
        </p:nvSpPr>
        <p:spPr>
          <a:xfrm>
            <a:off x="-7938" y="0"/>
            <a:ext cx="9144001" cy="1727200"/>
          </a:xfrm>
        </p:spPr>
        <p:txBody>
          <a:bodyPr/>
          <a:lstStyle/>
          <a:p>
            <a:r>
              <a:rPr lang="el-GR" altLang="el-GR" sz="4000" smtClean="0">
                <a:solidFill>
                  <a:srgbClr val="0070C0"/>
                </a:solidFill>
              </a:rPr>
              <a:t>Χρηματοδότηση και Αξιολόγηση Επενδύσεων Υπόδειγμα Αποτίμησης Περιουσιακών Στοιχείων - 11</a:t>
            </a:r>
            <a:endParaRPr lang="el-GR" altLang="el-GR" smtClean="0">
              <a:solidFill>
                <a:srgbClr val="0070C0"/>
              </a:solidFill>
            </a:endParaRPr>
          </a:p>
        </p:txBody>
      </p:sp>
      <p:sp>
        <p:nvSpPr>
          <p:cNvPr id="59395" name="TextBox 5"/>
          <p:cNvSpPr txBox="1">
            <a:spLocks noChangeArrowheads="1"/>
          </p:cNvSpPr>
          <p:nvPr/>
        </p:nvSpPr>
        <p:spPr bwMode="auto">
          <a:xfrm>
            <a:off x="34925" y="2205038"/>
            <a:ext cx="8651875" cy="6094412"/>
          </a:xfrm>
          <a:prstGeom prst="rect">
            <a:avLst/>
          </a:prstGeom>
          <a:noFill/>
          <a:ln w="9525">
            <a:noFill/>
            <a:miter lim="800000"/>
            <a:headEnd/>
            <a:tailEnd/>
          </a:ln>
        </p:spPr>
        <p:txBody>
          <a:bodyPr>
            <a:spAutoFit/>
          </a:bodyPr>
          <a:lstStyle/>
          <a:p>
            <a:pPr marL="342900" indent="-342900" eaLnBrk="1" hangingPunct="1">
              <a:spcAft>
                <a:spcPts val="600"/>
              </a:spcAft>
              <a:buFont typeface="Wingdings" pitchFamily="2" charset="2"/>
              <a:buChar char="§"/>
            </a:pPr>
            <a:r>
              <a:rPr lang="el-GR" altLang="el-GR" sz="2800">
                <a:solidFill>
                  <a:srgbClr val="000000"/>
                </a:solidFill>
                <a:latin typeface="Calibri" pitchFamily="34" charset="0"/>
              </a:rPr>
              <a:t>Ο δείκτης SMB (small minus big) περιλαμβάνει ένα σύνθετο δείκτη όπου αφαιρούνται οι αποδόσεις των τίτλων υψηλής κεφαλαιοποίησης από τους τίτλους χαμηλής κεφαλαιοποίησης. Διαφορετικά ο δείκτης SMB αποτελεί ένα χαρτοφυλάκιο το οποίο αποτελείται από θέσεις αγοράς (long) σε χαμηλής κεφαλαιοποίησης τίτλους (small cap) και θέσεις πώλησης (short) σε μεγάλης κεφαλαιοποίησης τίτλους (big cap). </a:t>
            </a:r>
          </a:p>
          <a:p>
            <a:pPr marL="342900" indent="-342900" eaLnBrk="1" hangingPunct="1">
              <a:spcBef>
                <a:spcPts val="600"/>
              </a:spcBef>
              <a:spcAft>
                <a:spcPts val="600"/>
              </a:spcAft>
              <a:buFont typeface="Wingdings" pitchFamily="2" charset="2"/>
              <a:buChar char="§"/>
            </a:pPr>
            <a:endParaRPr lang="el-GR" altLang="el-GR" sz="2800" b="1">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59396" name="Θέση αριθμού διαφάνειας 3"/>
          <p:cNvSpPr>
            <a:spLocks noGrp="1"/>
          </p:cNvSpPr>
          <p:nvPr>
            <p:ph type="sldNum" sz="quarter" idx="12"/>
          </p:nvPr>
        </p:nvSpPr>
        <p:spPr bwMode="auto">
          <a:noFill/>
          <a:ln>
            <a:miter lim="800000"/>
            <a:headEnd/>
            <a:tailEnd/>
          </a:ln>
        </p:spPr>
        <p:txBody>
          <a:bodyPr/>
          <a:lstStyle/>
          <a:p>
            <a:fld id="{977FA5CB-7FF7-4158-98CD-43198BF61D24}" type="slidenum">
              <a:rPr lang="nl-NL" altLang="el-GR"/>
              <a:pPr/>
              <a:t>50</a:t>
            </a:fld>
            <a:endParaRPr lang="nl-NL" altLang="el-G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Τίτλος 4"/>
          <p:cNvSpPr>
            <a:spLocks noGrp="1"/>
          </p:cNvSpPr>
          <p:nvPr>
            <p:ph type="title"/>
          </p:nvPr>
        </p:nvSpPr>
        <p:spPr>
          <a:xfrm>
            <a:off x="0" y="23813"/>
            <a:ext cx="9144000" cy="1727200"/>
          </a:xfrm>
        </p:spPr>
        <p:txBody>
          <a:bodyPr/>
          <a:lstStyle/>
          <a:p>
            <a:r>
              <a:rPr lang="el-GR" altLang="el-GR" sz="4000" smtClean="0">
                <a:solidFill>
                  <a:srgbClr val="0070C0"/>
                </a:solidFill>
              </a:rPr>
              <a:t>Χρηματοδότηση και Αξιολόγηση Επενδύσεων Υπόδειγμα Αποτίμησης Περιουσιακών Στοιχείων - 12</a:t>
            </a:r>
            <a:endParaRPr lang="el-GR" altLang="el-GR" smtClean="0">
              <a:solidFill>
                <a:srgbClr val="0070C0"/>
              </a:solidFill>
            </a:endParaRPr>
          </a:p>
        </p:txBody>
      </p:sp>
      <p:sp>
        <p:nvSpPr>
          <p:cNvPr id="60419" name="TextBox 5"/>
          <p:cNvSpPr txBox="1">
            <a:spLocks noChangeArrowheads="1"/>
          </p:cNvSpPr>
          <p:nvPr/>
        </p:nvSpPr>
        <p:spPr bwMode="auto">
          <a:xfrm>
            <a:off x="34925" y="2022475"/>
            <a:ext cx="9109075" cy="4062413"/>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Arial" charset="0"/>
              <a:buChar char="•"/>
            </a:pPr>
            <a:r>
              <a:rPr lang="el-GR" altLang="el-GR" sz="3200" b="1">
                <a:solidFill>
                  <a:srgbClr val="000000"/>
                </a:solidFill>
                <a:latin typeface="Calibri" pitchFamily="34" charset="0"/>
              </a:rPr>
              <a:t>Το Υπόδειγμα Τιμολόγησης του Carhart </a:t>
            </a:r>
          </a:p>
          <a:p>
            <a:pPr marL="342900" indent="-342900" eaLnBrk="1" hangingPunct="1">
              <a:spcBef>
                <a:spcPts val="1200"/>
              </a:spcBef>
              <a:spcAft>
                <a:spcPts val="600"/>
              </a:spcAft>
              <a:buFont typeface="Wingdings" pitchFamily="2" charset="2"/>
              <a:buChar char="§"/>
            </a:pPr>
            <a:r>
              <a:rPr lang="el-GR" altLang="el-GR" sz="2800">
                <a:solidFill>
                  <a:srgbClr val="000000"/>
                </a:solidFill>
                <a:latin typeface="Calibri" pitchFamily="34" charset="0"/>
              </a:rPr>
              <a:t>Ο Carhart, επέκτεινε το υπόδειγμα των Fama-French με έναν πρόσθετο παράγοντα τον λεγόμενο δείκτη ορμής (momentum) που δείχνει μια τάση στις αγορές. </a:t>
            </a:r>
          </a:p>
          <a:p>
            <a:pPr marL="342900" indent="-342900" eaLnBrk="1" hangingPunct="1">
              <a:spcBef>
                <a:spcPts val="1200"/>
              </a:spcBef>
              <a:spcAft>
                <a:spcPts val="600"/>
              </a:spcAft>
              <a:buFont typeface="Wingdings" pitchFamily="2" charset="2"/>
              <a:buChar char="§"/>
            </a:pPr>
            <a:r>
              <a:rPr lang="el-GR" altLang="el-GR" sz="2800">
                <a:solidFill>
                  <a:srgbClr val="000000"/>
                </a:solidFill>
                <a:latin typeface="Calibri" pitchFamily="34" charset="0"/>
              </a:rPr>
              <a:t>Η βασική ιδέα είναι ότι ένας τίτλος με καλές επιδόσεις πρόσφατα, θα συνεχίσει να αποδίδει καλά και ότι αυτός που έχει κακή απόδοση θα συνεχίσει να έχει χαμηλή απόδοση. </a:t>
            </a:r>
          </a:p>
        </p:txBody>
      </p:sp>
      <p:sp>
        <p:nvSpPr>
          <p:cNvPr id="60420" name="Θέση αριθμού διαφάνειας 3"/>
          <p:cNvSpPr>
            <a:spLocks noGrp="1"/>
          </p:cNvSpPr>
          <p:nvPr>
            <p:ph type="sldNum" sz="quarter" idx="12"/>
          </p:nvPr>
        </p:nvSpPr>
        <p:spPr bwMode="auto">
          <a:noFill/>
          <a:ln>
            <a:miter lim="800000"/>
            <a:headEnd/>
            <a:tailEnd/>
          </a:ln>
        </p:spPr>
        <p:txBody>
          <a:bodyPr/>
          <a:lstStyle/>
          <a:p>
            <a:fld id="{69793FC1-EA49-43C7-8E39-4B109CDB6130}" type="slidenum">
              <a:rPr lang="nl-NL" altLang="el-GR"/>
              <a:pPr/>
              <a:t>51</a:t>
            </a:fld>
            <a:endParaRPr lang="nl-NL" altLang="el-G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Τίτλος 4"/>
          <p:cNvSpPr>
            <a:spLocks noGrp="1"/>
          </p:cNvSpPr>
          <p:nvPr>
            <p:ph type="title"/>
          </p:nvPr>
        </p:nvSpPr>
        <p:spPr>
          <a:xfrm>
            <a:off x="0" y="0"/>
            <a:ext cx="9144000" cy="1727200"/>
          </a:xfrm>
        </p:spPr>
        <p:txBody>
          <a:bodyPr/>
          <a:lstStyle/>
          <a:p>
            <a:r>
              <a:rPr lang="el-GR" altLang="el-GR" sz="4000" smtClean="0">
                <a:solidFill>
                  <a:srgbClr val="0070C0"/>
                </a:solidFill>
              </a:rPr>
              <a:t>Χρηματοδότηση και Αξιολόγηση Επενδύσεων Υπόδειγμα Αποτίμησης Περιουσιακών Στοιχείων - 13</a:t>
            </a:r>
            <a:endParaRPr lang="el-GR" altLang="el-GR" smtClean="0">
              <a:solidFill>
                <a:srgbClr val="0070C0"/>
              </a:solidFill>
            </a:endParaRPr>
          </a:p>
        </p:txBody>
      </p:sp>
      <p:sp>
        <p:nvSpPr>
          <p:cNvPr id="60419" name="TextBox 5"/>
          <p:cNvSpPr txBox="1">
            <a:spLocks noChangeArrowheads="1"/>
          </p:cNvSpPr>
          <p:nvPr/>
        </p:nvSpPr>
        <p:spPr bwMode="auto">
          <a:xfrm>
            <a:off x="0" y="1916113"/>
            <a:ext cx="9077325" cy="717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buFont typeface="Wingdings" panose="05000000000000000000" pitchFamily="2" charset="2"/>
              <a:buChar char="§"/>
              <a:defRPr/>
            </a:pPr>
            <a:r>
              <a:rPr lang="el-GR" altLang="el-GR" sz="2800" dirty="0" smtClean="0">
                <a:solidFill>
                  <a:srgbClr val="000000"/>
                </a:solidFill>
              </a:rPr>
              <a:t>Έτσι το λεγόμενο </a:t>
            </a:r>
            <a:r>
              <a:rPr lang="el-GR" altLang="el-GR" sz="2800" dirty="0" err="1" smtClean="0">
                <a:solidFill>
                  <a:srgbClr val="000000"/>
                </a:solidFill>
              </a:rPr>
              <a:t>Carhart</a:t>
            </a:r>
            <a:r>
              <a:rPr lang="el-GR" altLang="el-GR" sz="2800" dirty="0" smtClean="0">
                <a:solidFill>
                  <a:srgbClr val="000000"/>
                </a:solidFill>
              </a:rPr>
              <a:t> μοντέλο τεσσάρων παραγόντων μπορεί να εκφραστεί σε φορμαλιστική μορφή ως ακολούθως:</a:t>
            </a:r>
          </a:p>
          <a:p>
            <a:pPr marL="0" indent="0" eaLnBrk="1" hangingPunct="1">
              <a:spcBef>
                <a:spcPts val="600"/>
              </a:spcBef>
              <a:buFont typeface="Arial" panose="020B0604020202020204" pitchFamily="34" charset="0"/>
              <a:buNone/>
              <a:defRPr/>
            </a:pPr>
            <a:endParaRPr lang="el-GR" altLang="el-GR" sz="2800" dirty="0" smtClean="0">
              <a:solidFill>
                <a:srgbClr val="000000"/>
              </a:solidFill>
            </a:endParaRPr>
          </a:p>
          <a:p>
            <a:pPr eaLnBrk="1" hangingPunct="1">
              <a:spcBef>
                <a:spcPts val="600"/>
              </a:spcBef>
              <a:buFont typeface="Wingdings" panose="05000000000000000000" pitchFamily="2" charset="2"/>
              <a:buChar char="§"/>
              <a:defRPr/>
            </a:pPr>
            <a:r>
              <a:rPr lang="el-GR" altLang="el-GR" sz="2800" dirty="0" smtClean="0">
                <a:solidFill>
                  <a:srgbClr val="000000"/>
                </a:solidFill>
              </a:rPr>
              <a:t>Εδώ προστίθεται ένας δείκτης UMD (</a:t>
            </a:r>
            <a:r>
              <a:rPr lang="el-GR" altLang="el-GR" sz="2800" dirty="0" err="1" smtClean="0">
                <a:solidFill>
                  <a:srgbClr val="000000"/>
                </a:solidFill>
              </a:rPr>
              <a:t>winners</a:t>
            </a:r>
            <a:r>
              <a:rPr lang="el-GR" altLang="el-GR" sz="2800" dirty="0" smtClean="0">
                <a:solidFill>
                  <a:srgbClr val="000000"/>
                </a:solidFill>
              </a:rPr>
              <a:t> </a:t>
            </a:r>
            <a:r>
              <a:rPr lang="el-GR" altLang="el-GR" sz="2800" dirty="0" err="1" smtClean="0">
                <a:solidFill>
                  <a:srgbClr val="000000"/>
                </a:solidFill>
              </a:rPr>
              <a:t>minus</a:t>
            </a:r>
            <a:r>
              <a:rPr lang="el-GR" altLang="el-GR" sz="2800" dirty="0" smtClean="0">
                <a:solidFill>
                  <a:srgbClr val="000000"/>
                </a:solidFill>
              </a:rPr>
              <a:t> </a:t>
            </a:r>
            <a:r>
              <a:rPr lang="el-GR" altLang="el-GR" sz="2800" dirty="0" err="1" smtClean="0">
                <a:solidFill>
                  <a:srgbClr val="000000"/>
                </a:solidFill>
              </a:rPr>
              <a:t>losers</a:t>
            </a:r>
            <a:r>
              <a:rPr lang="el-GR" altLang="el-GR" sz="2800" dirty="0" smtClean="0">
                <a:solidFill>
                  <a:srgbClr val="000000"/>
                </a:solidFill>
              </a:rPr>
              <a:t>) που αποτελείται από θέσεις αγοράς (</a:t>
            </a:r>
            <a:r>
              <a:rPr lang="el-GR" altLang="el-GR" sz="2800" dirty="0" err="1" smtClean="0">
                <a:solidFill>
                  <a:srgbClr val="000000"/>
                </a:solidFill>
              </a:rPr>
              <a:t>long</a:t>
            </a:r>
            <a:r>
              <a:rPr lang="el-GR" altLang="el-GR" sz="2800" dirty="0" smtClean="0">
                <a:solidFill>
                  <a:srgbClr val="000000"/>
                </a:solidFill>
              </a:rPr>
              <a:t> </a:t>
            </a:r>
            <a:r>
              <a:rPr lang="el-GR" altLang="el-GR" sz="2800" dirty="0" err="1" smtClean="0">
                <a:solidFill>
                  <a:srgbClr val="000000"/>
                </a:solidFill>
              </a:rPr>
              <a:t>positions</a:t>
            </a:r>
            <a:r>
              <a:rPr lang="el-GR" altLang="el-GR" sz="2800" dirty="0" smtClean="0">
                <a:solidFill>
                  <a:srgbClr val="000000"/>
                </a:solidFill>
              </a:rPr>
              <a:t>) σε τίτλους με προηγούμενη δωδεκάμηνη καλή απόδοση και θέσεις πώλησης (</a:t>
            </a:r>
            <a:r>
              <a:rPr lang="el-GR" altLang="el-GR" sz="2800" dirty="0" err="1" smtClean="0">
                <a:solidFill>
                  <a:srgbClr val="000000"/>
                </a:solidFill>
              </a:rPr>
              <a:t>short</a:t>
            </a:r>
            <a:r>
              <a:rPr lang="el-GR" altLang="el-GR" sz="2800" dirty="0" smtClean="0">
                <a:solidFill>
                  <a:srgbClr val="000000"/>
                </a:solidFill>
              </a:rPr>
              <a:t> </a:t>
            </a:r>
            <a:r>
              <a:rPr lang="el-GR" altLang="el-GR" sz="2800" dirty="0" err="1" smtClean="0">
                <a:solidFill>
                  <a:srgbClr val="000000"/>
                </a:solidFill>
              </a:rPr>
              <a:t>positions</a:t>
            </a:r>
            <a:r>
              <a:rPr lang="el-GR" altLang="el-GR" sz="2800" dirty="0" smtClean="0">
                <a:solidFill>
                  <a:srgbClr val="000000"/>
                </a:solidFill>
              </a:rPr>
              <a:t>) σε τίτλους με προηγούμενη δωδεκάμηνη κακή απόδοση. </a:t>
            </a:r>
          </a:p>
          <a:p>
            <a:pPr eaLnBrk="1" hangingPunct="1">
              <a:spcBef>
                <a:spcPts val="600"/>
              </a:spcBef>
              <a:buFont typeface="Wingdings" panose="05000000000000000000" pitchFamily="2" charset="2"/>
              <a:buChar char="§"/>
              <a:defRPr/>
            </a:pPr>
            <a:endParaRPr lang="el-GR" altLang="el-GR" sz="2800" dirty="0" smtClean="0">
              <a:solidFill>
                <a:srgbClr val="000000"/>
              </a:solidFill>
            </a:endParaRPr>
          </a:p>
          <a:p>
            <a:pPr eaLnBrk="1" hangingPunct="1">
              <a:spcBef>
                <a:spcPts val="600"/>
              </a:spcBef>
              <a:spcAft>
                <a:spcPts val="600"/>
              </a:spcAft>
              <a:buFont typeface="Wingdings" panose="05000000000000000000" pitchFamily="2" charset="2"/>
              <a:buChar char="§"/>
              <a:defRPr/>
            </a:pPr>
            <a:endParaRPr lang="el-GR" altLang="el-GR" b="1" dirty="0" smtClean="0">
              <a:solidFill>
                <a:srgbClr val="000000"/>
              </a:solidFill>
            </a:endParaRPr>
          </a:p>
          <a:p>
            <a:pPr eaLnBrk="1" hangingPunct="1">
              <a:spcBef>
                <a:spcPts val="600"/>
              </a:spcBef>
              <a:buFont typeface="Wingdings" panose="05000000000000000000" pitchFamily="2" charset="2"/>
              <a:buChar char="§"/>
              <a:defRPr/>
            </a:pPr>
            <a:endParaRPr lang="el-GR" altLang="el-GR" sz="2800" dirty="0" smtClean="0">
              <a:solidFill>
                <a:srgbClr val="000000"/>
              </a:solidFill>
            </a:endParaRPr>
          </a:p>
          <a:p>
            <a:pPr eaLnBrk="1" hangingPunct="1">
              <a:spcBef>
                <a:spcPts val="600"/>
              </a:spcBef>
              <a:buFont typeface="Wingdings" panose="05000000000000000000" pitchFamily="2" charset="2"/>
              <a:buChar char="§"/>
              <a:defRPr/>
            </a:pPr>
            <a:endParaRPr lang="el-GR" altLang="el-GR" sz="2800" dirty="0" smtClean="0">
              <a:solidFill>
                <a:srgbClr val="000000"/>
              </a:solidFill>
            </a:endParaRPr>
          </a:p>
          <a:p>
            <a:pPr eaLnBrk="1" hangingPunct="1">
              <a:spcBef>
                <a:spcPts val="600"/>
              </a:spcBef>
              <a:buFont typeface="Wingdings" panose="05000000000000000000" pitchFamily="2" charset="2"/>
              <a:buChar char="§"/>
              <a:defRPr/>
            </a:pPr>
            <a:endParaRPr lang="el-GR" altLang="el-GR" sz="2800" dirty="0" smtClean="0">
              <a:solidFill>
                <a:srgbClr val="000000"/>
              </a:solidFill>
            </a:endParaRPr>
          </a:p>
          <a:p>
            <a:pPr algn="just" eaLnBrk="1" hangingPunct="1">
              <a:spcBef>
                <a:spcPct val="0"/>
              </a:spcBef>
              <a:buFont typeface="Wingdings" panose="05000000000000000000" pitchFamily="2" charset="2"/>
              <a:buChar char="§"/>
              <a:defRPr/>
            </a:pPr>
            <a:endParaRPr lang="en-US" altLang="el-GR" sz="2400" dirty="0" smtClean="0">
              <a:solidFill>
                <a:srgbClr val="000000"/>
              </a:solidFill>
              <a:cs typeface="Times New Roman" panose="02020603050405020304" pitchFamily="18" charset="0"/>
            </a:endParaRPr>
          </a:p>
        </p:txBody>
      </p:sp>
      <p:sp>
        <p:nvSpPr>
          <p:cNvPr id="61444" name="Θέση αριθμού διαφάνειας 3"/>
          <p:cNvSpPr>
            <a:spLocks noGrp="1"/>
          </p:cNvSpPr>
          <p:nvPr>
            <p:ph type="sldNum" sz="quarter" idx="12"/>
          </p:nvPr>
        </p:nvSpPr>
        <p:spPr bwMode="auto">
          <a:noFill/>
          <a:ln>
            <a:miter lim="800000"/>
            <a:headEnd/>
            <a:tailEnd/>
          </a:ln>
        </p:spPr>
        <p:txBody>
          <a:bodyPr/>
          <a:lstStyle/>
          <a:p>
            <a:fld id="{27241E32-653A-47BD-975B-8DA343F3DE7F}" type="slidenum">
              <a:rPr lang="nl-NL" altLang="el-GR"/>
              <a:pPr/>
              <a:t>52</a:t>
            </a:fld>
            <a:endParaRPr lang="nl-NL" altLang="el-GR"/>
          </a:p>
        </p:txBody>
      </p:sp>
      <p:pic>
        <p:nvPicPr>
          <p:cNvPr id="61445" name="Εικόνα 1"/>
          <p:cNvPicPr>
            <a:picLocks noChangeAspect="1"/>
          </p:cNvPicPr>
          <p:nvPr/>
        </p:nvPicPr>
        <p:blipFill>
          <a:blip r:embed="rId2"/>
          <a:srcRect/>
          <a:stretch>
            <a:fillRect/>
          </a:stretch>
        </p:blipFill>
        <p:spPr bwMode="auto">
          <a:xfrm>
            <a:off x="2236788" y="2924175"/>
            <a:ext cx="6840537" cy="36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Τίτλος 4"/>
          <p:cNvSpPr>
            <a:spLocks noGrp="1"/>
          </p:cNvSpPr>
          <p:nvPr>
            <p:ph type="title"/>
          </p:nvPr>
        </p:nvSpPr>
        <p:spPr>
          <a:xfrm>
            <a:off x="34925" y="-242888"/>
            <a:ext cx="9144000" cy="1727201"/>
          </a:xfrm>
        </p:spPr>
        <p:txBody>
          <a:bodyPr/>
          <a:lstStyle/>
          <a:p>
            <a:r>
              <a:rPr lang="el-GR" altLang="el-GR" sz="4000" smtClean="0">
                <a:solidFill>
                  <a:srgbClr val="0070C0"/>
                </a:solidFill>
              </a:rPr>
              <a:t>Η Υπόθεση της Αποτελεσματικότητας των Αγορών</a:t>
            </a:r>
            <a:endParaRPr lang="el-GR" altLang="el-GR" smtClean="0">
              <a:solidFill>
                <a:srgbClr val="0070C0"/>
              </a:solidFill>
            </a:endParaRPr>
          </a:p>
        </p:txBody>
      </p:sp>
      <p:sp>
        <p:nvSpPr>
          <p:cNvPr id="62467" name="TextBox 5"/>
          <p:cNvSpPr txBox="1">
            <a:spLocks noChangeArrowheads="1"/>
          </p:cNvSpPr>
          <p:nvPr/>
        </p:nvSpPr>
        <p:spPr bwMode="auto">
          <a:xfrm>
            <a:off x="34925" y="1466850"/>
            <a:ext cx="8651875" cy="7326313"/>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Arial" charset="0"/>
              <a:buChar char="•"/>
            </a:pPr>
            <a:r>
              <a:rPr lang="el-GR" altLang="el-GR" sz="3200">
                <a:solidFill>
                  <a:srgbClr val="000000"/>
                </a:solidFill>
                <a:latin typeface="Calibri" pitchFamily="34" charset="0"/>
              </a:rPr>
              <a:t>Μια αγορά λέμε ότι είναι αποτελεσματική εάν δεν είναι εφικτό να πετύχουμε μέσω μιας επενδυτικής στρατηγικής συστηματικά κέρδη. </a:t>
            </a:r>
          </a:p>
          <a:p>
            <a:pPr marL="342900" indent="-342900" eaLnBrk="1" hangingPunct="1">
              <a:spcBef>
                <a:spcPts val="600"/>
              </a:spcBef>
              <a:spcAft>
                <a:spcPts val="600"/>
              </a:spcAft>
              <a:buFont typeface="Arial" charset="0"/>
              <a:buChar char="•"/>
            </a:pPr>
            <a:r>
              <a:rPr lang="el-GR" altLang="el-GR" sz="3200">
                <a:solidFill>
                  <a:srgbClr val="000000"/>
                </a:solidFill>
                <a:latin typeface="Calibri" pitchFamily="34" charset="0"/>
              </a:rPr>
              <a:t>Η υπόθεση της αποτελεσματικής αγοράς (Efficient Market Hypothesis, EMH) είναι ιδιαίτερα δημοφιλής στα χρηματοοικονομικά γιατί η απόρριψη της μπορεί να σημαίνει σημαντικές ευκαιρίες κερδών. </a:t>
            </a:r>
          </a:p>
          <a:p>
            <a:pPr marL="342900" indent="-342900" eaLnBrk="1" hangingPunct="1">
              <a:spcBef>
                <a:spcPts val="600"/>
              </a:spcBef>
              <a:spcAft>
                <a:spcPts val="600"/>
              </a:spcAft>
              <a:buFont typeface="Wingdings" pitchFamily="2" charset="2"/>
              <a:buChar char="§"/>
            </a:pPr>
            <a:endParaRPr lang="el-GR" altLang="el-GR">
              <a:solidFill>
                <a:srgbClr val="000000"/>
              </a:solidFill>
              <a:latin typeface="Calibri" pitchFamily="34" charset="0"/>
            </a:endParaRPr>
          </a:p>
          <a:p>
            <a:pPr marL="342900" indent="-342900" eaLnBrk="1" hangingPunct="1">
              <a:spcBef>
                <a:spcPts val="600"/>
              </a:spcBef>
              <a:spcAft>
                <a:spcPts val="600"/>
              </a:spcAft>
              <a:buFont typeface="Wingdings" pitchFamily="2" charset="2"/>
              <a:buChar char="§"/>
            </a:pPr>
            <a:endParaRPr lang="el-GR" altLang="el-GR" sz="3200" b="1">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62468" name="Θέση αριθμού διαφάνειας 3"/>
          <p:cNvSpPr>
            <a:spLocks noGrp="1"/>
          </p:cNvSpPr>
          <p:nvPr>
            <p:ph type="sldNum" sz="quarter" idx="12"/>
          </p:nvPr>
        </p:nvSpPr>
        <p:spPr bwMode="auto">
          <a:noFill/>
          <a:ln>
            <a:miter lim="800000"/>
            <a:headEnd/>
            <a:tailEnd/>
          </a:ln>
        </p:spPr>
        <p:txBody>
          <a:bodyPr/>
          <a:lstStyle/>
          <a:p>
            <a:fld id="{D26C5A9E-3F2E-408F-B63F-C41FE8ADE25C}" type="slidenum">
              <a:rPr lang="nl-NL" altLang="el-GR"/>
              <a:pPr/>
              <a:t>53</a:t>
            </a:fld>
            <a:endParaRPr lang="nl-NL" altLang="el-G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Τίτλος 4"/>
          <p:cNvSpPr>
            <a:spLocks noGrp="1"/>
          </p:cNvSpPr>
          <p:nvPr>
            <p:ph type="title"/>
          </p:nvPr>
        </p:nvSpPr>
        <p:spPr>
          <a:xfrm>
            <a:off x="34925" y="-242888"/>
            <a:ext cx="9144000" cy="1727201"/>
          </a:xfrm>
        </p:spPr>
        <p:txBody>
          <a:bodyPr/>
          <a:lstStyle/>
          <a:p>
            <a:r>
              <a:rPr lang="el-GR" altLang="el-GR" sz="4000" smtClean="0">
                <a:solidFill>
                  <a:srgbClr val="0070C0"/>
                </a:solidFill>
              </a:rPr>
              <a:t>Η Υπόθεση της Αποτελεσματικότητας των Αγορών - 2</a:t>
            </a:r>
            <a:endParaRPr lang="el-GR" altLang="el-GR" smtClean="0">
              <a:solidFill>
                <a:srgbClr val="0070C0"/>
              </a:solidFill>
            </a:endParaRPr>
          </a:p>
        </p:txBody>
      </p:sp>
      <p:sp>
        <p:nvSpPr>
          <p:cNvPr id="62467" name="TextBox 5"/>
          <p:cNvSpPr txBox="1">
            <a:spLocks noChangeArrowheads="1"/>
          </p:cNvSpPr>
          <p:nvPr/>
        </p:nvSpPr>
        <p:spPr bwMode="auto">
          <a:xfrm>
            <a:off x="0" y="1268413"/>
            <a:ext cx="9144000" cy="540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spcAft>
                <a:spcPts val="600"/>
              </a:spcAft>
              <a:defRPr/>
            </a:pPr>
            <a:r>
              <a:rPr lang="el-GR" altLang="el-GR" b="1" dirty="0" smtClean="0">
                <a:solidFill>
                  <a:srgbClr val="000000"/>
                </a:solidFill>
              </a:rPr>
              <a:t>Διακρίσεις της αποτελεσματικής αγοράς και οι συνέπειές της.</a:t>
            </a:r>
          </a:p>
          <a:p>
            <a:pPr eaLnBrk="1" hangingPunct="1">
              <a:spcBef>
                <a:spcPts val="600"/>
              </a:spcBef>
              <a:spcAft>
                <a:spcPts val="600"/>
              </a:spcAft>
              <a:buFont typeface="Wingdings" panose="05000000000000000000" pitchFamily="2" charset="2"/>
              <a:buChar char="§"/>
              <a:defRPr/>
            </a:pPr>
            <a:r>
              <a:rPr lang="el-GR" altLang="el-GR" sz="2800" dirty="0" smtClean="0">
                <a:solidFill>
                  <a:srgbClr val="000000"/>
                </a:solidFill>
              </a:rPr>
              <a:t>Ο Fama (1970) διέκρινε τρεις μορφές αποτελεσματικότητας ανάλογα με το είδος της πληροφορίας που χρησιμοποιείται κάθε φορά και όρισε τους αντίστοιχους ελέγχους σε κάθε περίπτωση:</a:t>
            </a:r>
          </a:p>
          <a:p>
            <a:pPr marL="514350" indent="-514350" eaLnBrk="1" hangingPunct="1">
              <a:spcBef>
                <a:spcPts val="600"/>
              </a:spcBef>
              <a:spcAft>
                <a:spcPts val="600"/>
              </a:spcAft>
              <a:buFont typeface="+mj-lt"/>
              <a:buAutoNum type="arabicPeriod"/>
              <a:defRPr/>
            </a:pPr>
            <a:r>
              <a:rPr lang="el-GR" altLang="el-GR" sz="2400" dirty="0" smtClean="0">
                <a:solidFill>
                  <a:srgbClr val="000000"/>
                </a:solidFill>
              </a:rPr>
              <a:t>Μια αγορά ονομάζεται αποτελεσματική στην ασθενή της μορφή όταν οι παρελθούσες τιμές δεν μπορούν να μας βοηθήσουν να αναγνωρίσουμε πιθανούς σχηματισμούς οι οποίοι να επαναλαμβάνονται οδηγώντας μας σε σημαντική στατιστικά κερδοφορία.</a:t>
            </a:r>
          </a:p>
          <a:p>
            <a:pPr algn="just" eaLnBrk="1" hangingPunct="1">
              <a:spcBef>
                <a:spcPct val="0"/>
              </a:spcBef>
              <a:buFont typeface="Wingdings" panose="05000000000000000000" pitchFamily="2" charset="2"/>
              <a:buChar char="§"/>
              <a:defRPr/>
            </a:pPr>
            <a:endParaRPr lang="en-US" altLang="el-GR" sz="2400" dirty="0" smtClean="0">
              <a:solidFill>
                <a:srgbClr val="000000"/>
              </a:solidFill>
              <a:cs typeface="Times New Roman" panose="02020603050405020304" pitchFamily="18" charset="0"/>
            </a:endParaRPr>
          </a:p>
        </p:txBody>
      </p:sp>
      <p:sp>
        <p:nvSpPr>
          <p:cNvPr id="63492" name="Θέση αριθμού διαφάνειας 3"/>
          <p:cNvSpPr>
            <a:spLocks noGrp="1"/>
          </p:cNvSpPr>
          <p:nvPr>
            <p:ph type="sldNum" sz="quarter" idx="12"/>
          </p:nvPr>
        </p:nvSpPr>
        <p:spPr bwMode="auto">
          <a:noFill/>
          <a:ln>
            <a:miter lim="800000"/>
            <a:headEnd/>
            <a:tailEnd/>
          </a:ln>
        </p:spPr>
        <p:txBody>
          <a:bodyPr/>
          <a:lstStyle/>
          <a:p>
            <a:fld id="{853A8B17-3492-4A04-A7AB-3E65822A67D8}" type="slidenum">
              <a:rPr lang="nl-NL" altLang="el-GR"/>
              <a:pPr/>
              <a:t>54</a:t>
            </a:fld>
            <a:endParaRPr lang="nl-NL" altLang="el-G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Τίτλος 4"/>
          <p:cNvSpPr>
            <a:spLocks noGrp="1"/>
          </p:cNvSpPr>
          <p:nvPr>
            <p:ph type="title"/>
          </p:nvPr>
        </p:nvSpPr>
        <p:spPr>
          <a:xfrm>
            <a:off x="34925" y="-242888"/>
            <a:ext cx="9144000" cy="1727201"/>
          </a:xfrm>
        </p:spPr>
        <p:txBody>
          <a:bodyPr/>
          <a:lstStyle/>
          <a:p>
            <a:r>
              <a:rPr lang="el-GR" altLang="el-GR" sz="4000" smtClean="0">
                <a:solidFill>
                  <a:srgbClr val="0070C0"/>
                </a:solidFill>
              </a:rPr>
              <a:t>Η Υπόθεση της Αποτελεσματικότητας των Αγορών - 3</a:t>
            </a:r>
            <a:endParaRPr lang="el-GR" altLang="el-GR" smtClean="0">
              <a:solidFill>
                <a:srgbClr val="0070C0"/>
              </a:solidFill>
            </a:endParaRPr>
          </a:p>
        </p:txBody>
      </p:sp>
      <p:sp>
        <p:nvSpPr>
          <p:cNvPr id="63491" name="TextBox 5"/>
          <p:cNvSpPr txBox="1">
            <a:spLocks noChangeArrowheads="1"/>
          </p:cNvSpPr>
          <p:nvPr/>
        </p:nvSpPr>
        <p:spPr bwMode="auto">
          <a:xfrm>
            <a:off x="0" y="1539875"/>
            <a:ext cx="9109075" cy="963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ts val="600"/>
              </a:spcBef>
              <a:spcAft>
                <a:spcPts val="600"/>
              </a:spcAft>
              <a:buFont typeface="+mj-lt"/>
              <a:buAutoNum type="arabicPeriod" startAt="2"/>
              <a:defRPr/>
            </a:pPr>
            <a:r>
              <a:rPr lang="el-GR" altLang="el-GR" sz="2400" dirty="0" smtClean="0">
                <a:solidFill>
                  <a:srgbClr val="000000"/>
                </a:solidFill>
              </a:rPr>
              <a:t>Μια αγορά λέμε ότι είναι αποτελεσματική στην </a:t>
            </a:r>
            <a:r>
              <a:rPr lang="el-GR" altLang="el-GR" sz="2400" dirty="0" err="1" smtClean="0">
                <a:solidFill>
                  <a:srgbClr val="000000"/>
                </a:solidFill>
              </a:rPr>
              <a:t>ημι</a:t>
            </a:r>
            <a:r>
              <a:rPr lang="el-GR" altLang="el-GR" sz="2400" dirty="0" smtClean="0">
                <a:solidFill>
                  <a:srgbClr val="000000"/>
                </a:solidFill>
              </a:rPr>
              <a:t>-ισχυρή της μορφή όταν η δημόσια πληροφορία δεν μπορεί να βοηθήσει τους επενδυτές στα χρηματιστήρια να πετύχουν στατιστικά σημαντικές </a:t>
            </a:r>
            <a:r>
              <a:rPr lang="el-GR" altLang="el-GR" sz="2400" dirty="0" err="1" smtClean="0">
                <a:solidFill>
                  <a:srgbClr val="000000"/>
                </a:solidFill>
              </a:rPr>
              <a:t>υπεραποδόσεις</a:t>
            </a:r>
            <a:r>
              <a:rPr lang="el-GR" altLang="el-GR" sz="2400" dirty="0" smtClean="0">
                <a:solidFill>
                  <a:srgbClr val="000000"/>
                </a:solidFill>
              </a:rPr>
              <a:t>. Και λέγοντας </a:t>
            </a:r>
            <a:r>
              <a:rPr lang="el-GR" altLang="el-GR" sz="2400" dirty="0" err="1" smtClean="0">
                <a:solidFill>
                  <a:srgbClr val="000000"/>
                </a:solidFill>
              </a:rPr>
              <a:t>υπεραποδόσεις</a:t>
            </a:r>
            <a:r>
              <a:rPr lang="el-GR" altLang="el-GR" sz="2400" dirty="0" smtClean="0">
                <a:solidFill>
                  <a:srgbClr val="000000"/>
                </a:solidFill>
              </a:rPr>
              <a:t> εννοούμε αποδόσεις μεγαλύτερες από αυτές που προβλέπει ένα υπόδειγμα αποτίμησης αξιόγραφων.</a:t>
            </a:r>
          </a:p>
          <a:p>
            <a:pPr marL="457200" indent="-457200" eaLnBrk="1" hangingPunct="1">
              <a:spcBef>
                <a:spcPts val="600"/>
              </a:spcBef>
              <a:spcAft>
                <a:spcPts val="600"/>
              </a:spcAft>
              <a:buFont typeface="+mj-lt"/>
              <a:buAutoNum type="arabicPeriod" startAt="2"/>
              <a:defRPr/>
            </a:pPr>
            <a:r>
              <a:rPr lang="el-GR" altLang="el-GR" sz="2400" dirty="0" smtClean="0">
                <a:solidFill>
                  <a:srgbClr val="000000"/>
                </a:solidFill>
              </a:rPr>
              <a:t>Η ισχυρή μορφή αποτελεσματικότητας υποστηρίζει ότι τόσο η δημόσια όσο και η ιδιωτική πληροφόρηση δεν μπορούν να μας φανούν χρήσιμες ώστε να πετύχουμε συστηματική κερδοφορία.</a:t>
            </a:r>
          </a:p>
          <a:p>
            <a:pPr eaLnBrk="1" hangingPunct="1">
              <a:spcBef>
                <a:spcPts val="600"/>
              </a:spcBef>
              <a:spcAft>
                <a:spcPts val="600"/>
              </a:spcAft>
              <a:defRPr/>
            </a:pPr>
            <a:endParaRPr lang="el-GR" altLang="el-GR" sz="2800" dirty="0" smtClean="0">
              <a:solidFill>
                <a:srgbClr val="000000"/>
              </a:solidFill>
            </a:endParaRPr>
          </a:p>
          <a:p>
            <a:pPr eaLnBrk="1" hangingPunct="1">
              <a:spcBef>
                <a:spcPts val="600"/>
              </a:spcBef>
              <a:spcAft>
                <a:spcPts val="600"/>
              </a:spcAft>
              <a:defRPr/>
            </a:pPr>
            <a:endParaRPr lang="el-GR" altLang="el-GR" sz="2800" dirty="0" smtClean="0">
              <a:solidFill>
                <a:srgbClr val="000000"/>
              </a:solidFill>
            </a:endParaRPr>
          </a:p>
          <a:p>
            <a:pPr eaLnBrk="1" hangingPunct="1">
              <a:spcBef>
                <a:spcPts val="600"/>
              </a:spcBef>
              <a:spcAft>
                <a:spcPts val="600"/>
              </a:spcAft>
              <a:defRPr/>
            </a:pPr>
            <a:endParaRPr lang="el-GR" altLang="el-GR" sz="2800" dirty="0" smtClean="0">
              <a:solidFill>
                <a:srgbClr val="000000"/>
              </a:solidFill>
            </a:endParaRPr>
          </a:p>
          <a:p>
            <a:pPr eaLnBrk="1" hangingPunct="1">
              <a:spcBef>
                <a:spcPts val="600"/>
              </a:spcBef>
              <a:spcAft>
                <a:spcPts val="600"/>
              </a:spcAft>
              <a:defRPr/>
            </a:pPr>
            <a:endParaRPr lang="el-GR" altLang="el-GR" sz="2800" dirty="0" smtClean="0">
              <a:solidFill>
                <a:srgbClr val="000000"/>
              </a:solidFill>
            </a:endParaRPr>
          </a:p>
          <a:p>
            <a:pPr eaLnBrk="1" hangingPunct="1">
              <a:spcBef>
                <a:spcPts val="600"/>
              </a:spcBef>
              <a:spcAft>
                <a:spcPts val="600"/>
              </a:spcAft>
              <a:defRPr/>
            </a:pPr>
            <a:endParaRPr lang="el-GR" altLang="el-GR" sz="2800" dirty="0" smtClean="0">
              <a:solidFill>
                <a:srgbClr val="000000"/>
              </a:solidFill>
            </a:endParaRPr>
          </a:p>
          <a:p>
            <a:pPr eaLnBrk="1" hangingPunct="1">
              <a:spcBef>
                <a:spcPts val="600"/>
              </a:spcBef>
              <a:spcAft>
                <a:spcPts val="600"/>
              </a:spcAft>
              <a:buFont typeface="Wingdings" panose="05000000000000000000" pitchFamily="2" charset="2"/>
              <a:buChar char="§"/>
              <a:defRPr/>
            </a:pPr>
            <a:endParaRPr lang="el-GR" altLang="el-GR" sz="2400" dirty="0" smtClean="0">
              <a:solidFill>
                <a:srgbClr val="000000"/>
              </a:solidFill>
            </a:endParaRPr>
          </a:p>
          <a:p>
            <a:pPr eaLnBrk="1" hangingPunct="1">
              <a:spcBef>
                <a:spcPts val="600"/>
              </a:spcBef>
              <a:spcAft>
                <a:spcPts val="600"/>
              </a:spcAft>
              <a:buFont typeface="Wingdings" panose="05000000000000000000" pitchFamily="2" charset="2"/>
              <a:buChar char="§"/>
              <a:defRPr/>
            </a:pPr>
            <a:endParaRPr lang="el-GR" altLang="el-GR" b="1" dirty="0" smtClean="0">
              <a:solidFill>
                <a:srgbClr val="000000"/>
              </a:solidFill>
            </a:endParaRPr>
          </a:p>
          <a:p>
            <a:pPr eaLnBrk="1" hangingPunct="1">
              <a:spcBef>
                <a:spcPts val="600"/>
              </a:spcBef>
              <a:buFont typeface="Wingdings" panose="05000000000000000000" pitchFamily="2" charset="2"/>
              <a:buChar char="§"/>
              <a:defRPr/>
            </a:pPr>
            <a:endParaRPr lang="el-GR" altLang="el-GR" sz="2800" dirty="0" smtClean="0">
              <a:solidFill>
                <a:srgbClr val="000000"/>
              </a:solidFill>
            </a:endParaRPr>
          </a:p>
          <a:p>
            <a:pPr eaLnBrk="1" hangingPunct="1">
              <a:spcBef>
                <a:spcPts val="600"/>
              </a:spcBef>
              <a:buFont typeface="Wingdings" panose="05000000000000000000" pitchFamily="2" charset="2"/>
              <a:buChar char="§"/>
              <a:defRPr/>
            </a:pPr>
            <a:endParaRPr lang="el-GR" altLang="el-GR" sz="2800" dirty="0" smtClean="0">
              <a:solidFill>
                <a:srgbClr val="000000"/>
              </a:solidFill>
            </a:endParaRPr>
          </a:p>
          <a:p>
            <a:pPr eaLnBrk="1" hangingPunct="1">
              <a:spcBef>
                <a:spcPts val="600"/>
              </a:spcBef>
              <a:buFont typeface="Wingdings" panose="05000000000000000000" pitchFamily="2" charset="2"/>
              <a:buChar char="§"/>
              <a:defRPr/>
            </a:pPr>
            <a:endParaRPr lang="el-GR" altLang="el-GR" sz="2800" dirty="0" smtClean="0">
              <a:solidFill>
                <a:srgbClr val="000000"/>
              </a:solidFill>
            </a:endParaRPr>
          </a:p>
          <a:p>
            <a:pPr algn="just" eaLnBrk="1" hangingPunct="1">
              <a:spcBef>
                <a:spcPct val="0"/>
              </a:spcBef>
              <a:buFont typeface="Wingdings" panose="05000000000000000000" pitchFamily="2" charset="2"/>
              <a:buChar char="§"/>
              <a:defRPr/>
            </a:pPr>
            <a:endParaRPr lang="en-US" altLang="el-GR" sz="2400" dirty="0" smtClean="0">
              <a:solidFill>
                <a:srgbClr val="000000"/>
              </a:solidFill>
              <a:cs typeface="Times New Roman" panose="02020603050405020304" pitchFamily="18" charset="0"/>
            </a:endParaRPr>
          </a:p>
        </p:txBody>
      </p:sp>
      <p:sp>
        <p:nvSpPr>
          <p:cNvPr id="64516" name="Θέση αριθμού διαφάνειας 3"/>
          <p:cNvSpPr>
            <a:spLocks noGrp="1"/>
          </p:cNvSpPr>
          <p:nvPr>
            <p:ph type="sldNum" sz="quarter" idx="12"/>
          </p:nvPr>
        </p:nvSpPr>
        <p:spPr bwMode="auto">
          <a:noFill/>
          <a:ln>
            <a:miter lim="800000"/>
            <a:headEnd/>
            <a:tailEnd/>
          </a:ln>
        </p:spPr>
        <p:txBody>
          <a:bodyPr/>
          <a:lstStyle/>
          <a:p>
            <a:fld id="{2A27A046-758D-4BF6-A387-185A87711AF7}" type="slidenum">
              <a:rPr lang="nl-NL" altLang="el-GR"/>
              <a:pPr/>
              <a:t>55</a:t>
            </a:fld>
            <a:endParaRPr lang="nl-NL" altLang="el-G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Τίτλος 4"/>
          <p:cNvSpPr>
            <a:spLocks noGrp="1"/>
          </p:cNvSpPr>
          <p:nvPr>
            <p:ph type="title"/>
          </p:nvPr>
        </p:nvSpPr>
        <p:spPr>
          <a:xfrm>
            <a:off x="34925" y="-242888"/>
            <a:ext cx="9144000" cy="1727201"/>
          </a:xfrm>
        </p:spPr>
        <p:txBody>
          <a:bodyPr/>
          <a:lstStyle/>
          <a:p>
            <a:r>
              <a:rPr lang="el-GR" altLang="el-GR" sz="4000" smtClean="0">
                <a:solidFill>
                  <a:srgbClr val="0070C0"/>
                </a:solidFill>
              </a:rPr>
              <a:t>Η Υπόθεση της Αποτελεσματικότητας των Αγορών - 4</a:t>
            </a:r>
            <a:endParaRPr lang="el-GR" altLang="el-GR" smtClean="0">
              <a:solidFill>
                <a:srgbClr val="0070C0"/>
              </a:solidFill>
            </a:endParaRPr>
          </a:p>
        </p:txBody>
      </p:sp>
      <p:sp>
        <p:nvSpPr>
          <p:cNvPr id="65539" name="TextBox 5"/>
          <p:cNvSpPr txBox="1">
            <a:spLocks noChangeArrowheads="1"/>
          </p:cNvSpPr>
          <p:nvPr/>
        </p:nvSpPr>
        <p:spPr bwMode="auto">
          <a:xfrm>
            <a:off x="179388" y="1484313"/>
            <a:ext cx="9109075" cy="5048250"/>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Arial" charset="0"/>
              <a:buChar char="•"/>
            </a:pPr>
            <a:r>
              <a:rPr lang="el-GR" altLang="el-GR" sz="3200" b="1">
                <a:solidFill>
                  <a:srgbClr val="000000"/>
                </a:solidFill>
                <a:latin typeface="Calibri" pitchFamily="34" charset="0"/>
              </a:rPr>
              <a:t>Το Υπόδειγμα του Τυχαίου Περιπάτου</a:t>
            </a:r>
          </a:p>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Στις πλήρως αποτελεσματικές αγορές, οι μεταβολές των τιμών ακολουθούν ένα υπόδειγμα τυχαίου περιπάτου. Δηλαδή, η μεταβολή pt -pt-1 είναι ανεξάρτητη από τη μεταβολή pt-1-pt-2, όπου pt είναι η τιμή του τίτλου τη χρονική στιγμή t. Με άλλα λόγια, δεν υπάρχουν συστηματικοί σχηματισμοί των τιμών των χρεογράφων μέσα στο χρόνο. Μόνο οι νέες ειδήσεις και πληροφορίες που φτάνουν στην αγορά είναι ι­κανές να μεταβάλλουν τα επίπεδα των τιμών, αλλά αυτές οι ειδήσεις ή πληροφορίες δεν μπορούν να προβλεφθούν.</a:t>
            </a:r>
          </a:p>
        </p:txBody>
      </p:sp>
      <p:sp>
        <p:nvSpPr>
          <p:cNvPr id="65540" name="Θέση αριθμού διαφάνειας 3"/>
          <p:cNvSpPr>
            <a:spLocks noGrp="1"/>
          </p:cNvSpPr>
          <p:nvPr>
            <p:ph type="sldNum" sz="quarter" idx="12"/>
          </p:nvPr>
        </p:nvSpPr>
        <p:spPr bwMode="auto">
          <a:noFill/>
          <a:ln>
            <a:miter lim="800000"/>
            <a:headEnd/>
            <a:tailEnd/>
          </a:ln>
        </p:spPr>
        <p:txBody>
          <a:bodyPr/>
          <a:lstStyle/>
          <a:p>
            <a:fld id="{A225360E-60D7-4B43-8BDE-CC9C65B4068F}" type="slidenum">
              <a:rPr lang="nl-NL" altLang="el-GR"/>
              <a:pPr/>
              <a:t>56</a:t>
            </a:fld>
            <a:endParaRPr lang="nl-NL" altLang="el-G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Τίτλος 4"/>
          <p:cNvSpPr>
            <a:spLocks noGrp="1"/>
          </p:cNvSpPr>
          <p:nvPr>
            <p:ph type="title"/>
          </p:nvPr>
        </p:nvSpPr>
        <p:spPr>
          <a:xfrm>
            <a:off x="34925" y="-242888"/>
            <a:ext cx="9144000" cy="1727201"/>
          </a:xfrm>
        </p:spPr>
        <p:txBody>
          <a:bodyPr/>
          <a:lstStyle/>
          <a:p>
            <a:r>
              <a:rPr lang="el-GR" altLang="el-GR" sz="4000" smtClean="0">
                <a:solidFill>
                  <a:srgbClr val="0070C0"/>
                </a:solidFill>
              </a:rPr>
              <a:t>Η Υπόθεση της Αποτελεσματικότητας των Αγορών - 5</a:t>
            </a:r>
            <a:endParaRPr lang="el-GR" altLang="el-GR" smtClean="0">
              <a:solidFill>
                <a:srgbClr val="0070C0"/>
              </a:solidFill>
            </a:endParaRPr>
          </a:p>
        </p:txBody>
      </p:sp>
      <p:sp>
        <p:nvSpPr>
          <p:cNvPr id="66563" name="TextBox 5"/>
          <p:cNvSpPr txBox="1">
            <a:spLocks noChangeArrowheads="1"/>
          </p:cNvSpPr>
          <p:nvPr/>
        </p:nvSpPr>
        <p:spPr bwMode="auto">
          <a:xfrm>
            <a:off x="69850" y="1700213"/>
            <a:ext cx="9109075" cy="6294437"/>
          </a:xfrm>
          <a:prstGeom prst="rect">
            <a:avLst/>
          </a:prstGeom>
          <a:noFill/>
          <a:ln w="9525">
            <a:noFill/>
            <a:miter lim="800000"/>
            <a:headEnd/>
            <a:tailEnd/>
          </a:ln>
        </p:spPr>
        <p:txBody>
          <a:bodyPr>
            <a:spAutoFit/>
          </a:bodyPr>
          <a:lstStyle/>
          <a:p>
            <a:pPr marL="342900" indent="-342900" eaLnBrk="1" hangingPunct="1">
              <a:spcBef>
                <a:spcPts val="1800"/>
              </a:spcBef>
              <a:buFont typeface="Wingdings" pitchFamily="2" charset="2"/>
              <a:buChar char="§"/>
            </a:pPr>
            <a:r>
              <a:rPr lang="el-GR" altLang="el-GR" sz="2800">
                <a:solidFill>
                  <a:srgbClr val="000000"/>
                </a:solidFill>
                <a:latin typeface="Calibri" pitchFamily="34" charset="0"/>
              </a:rPr>
              <a:t>E[pt+1/pt,pt-1,pt-2…….p0] = pt </a:t>
            </a:r>
          </a:p>
          <a:p>
            <a:pPr marL="342900" indent="-342900" eaLnBrk="1" hangingPunct="1">
              <a:spcBef>
                <a:spcPts val="18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1800"/>
              </a:spcBef>
              <a:buFont typeface="Wingdings" pitchFamily="2" charset="2"/>
              <a:buChar char="§"/>
            </a:pPr>
            <a:r>
              <a:rPr lang="el-GR" altLang="el-GR" sz="2800">
                <a:solidFill>
                  <a:srgbClr val="000000"/>
                </a:solidFill>
                <a:latin typeface="Calibri" pitchFamily="34" charset="0"/>
              </a:rPr>
              <a:t>Δηλαδή οι διαδοχικές μεταβολές των τιμών είναι ανεξάρτητες τυχαίες μεταβλητές. </a:t>
            </a:r>
          </a:p>
          <a:p>
            <a:pPr marL="342900" indent="-342900" eaLnBrk="1" hangingPunct="1">
              <a:spcBef>
                <a:spcPts val="1800"/>
              </a:spcBef>
              <a:buFont typeface="Wingdings" pitchFamily="2" charset="2"/>
              <a:buChar char="§"/>
            </a:pPr>
            <a:r>
              <a:rPr lang="el-GR" altLang="el-GR" sz="2800">
                <a:solidFill>
                  <a:srgbClr val="000000"/>
                </a:solidFill>
                <a:latin typeface="Calibri" pitchFamily="34" charset="0"/>
              </a:rPr>
              <a:t>Στην πράξη και, επειδή οι τιμές των αξιόγραφων εξ' ορισμού δεν είναι αρνη­τικές, χρησιμοποιούμε την εξίσωση λογαρίθμων: </a:t>
            </a:r>
          </a:p>
          <a:p>
            <a:pPr marL="342900" indent="-342900" eaLnBrk="1" hangingPunct="1">
              <a:spcBef>
                <a:spcPts val="1800"/>
              </a:spcBef>
              <a:buFont typeface="Wingdings" pitchFamily="2" charset="2"/>
              <a:buChar char="§"/>
            </a:pPr>
            <a:endParaRPr lang="el-GR" altLang="el-GR" b="1">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66564" name="Θέση αριθμού διαφάνειας 3"/>
          <p:cNvSpPr>
            <a:spLocks noGrp="1"/>
          </p:cNvSpPr>
          <p:nvPr>
            <p:ph type="sldNum" sz="quarter" idx="12"/>
          </p:nvPr>
        </p:nvSpPr>
        <p:spPr bwMode="auto">
          <a:noFill/>
          <a:ln>
            <a:miter lim="800000"/>
            <a:headEnd/>
            <a:tailEnd/>
          </a:ln>
        </p:spPr>
        <p:txBody>
          <a:bodyPr/>
          <a:lstStyle/>
          <a:p>
            <a:fld id="{84ED9380-85B8-4D33-A82A-8E99481759D6}" type="slidenum">
              <a:rPr lang="nl-NL" altLang="el-GR"/>
              <a:pPr/>
              <a:t>57</a:t>
            </a:fld>
            <a:endParaRPr lang="nl-NL" altLang="el-GR"/>
          </a:p>
        </p:txBody>
      </p:sp>
      <p:pic>
        <p:nvPicPr>
          <p:cNvPr id="66565" name="Εικόνα 1"/>
          <p:cNvPicPr>
            <a:picLocks noChangeAspect="1"/>
          </p:cNvPicPr>
          <p:nvPr/>
        </p:nvPicPr>
        <p:blipFill>
          <a:blip r:embed="rId2"/>
          <a:srcRect/>
          <a:stretch>
            <a:fillRect/>
          </a:stretch>
        </p:blipFill>
        <p:spPr bwMode="auto">
          <a:xfrm>
            <a:off x="827088" y="2420938"/>
            <a:ext cx="4540250" cy="287337"/>
          </a:xfrm>
          <a:prstGeom prst="rect">
            <a:avLst/>
          </a:prstGeom>
          <a:noFill/>
          <a:ln w="9525">
            <a:noFill/>
            <a:miter lim="800000"/>
            <a:headEnd/>
            <a:tailEnd/>
          </a:ln>
        </p:spPr>
      </p:pic>
      <p:pic>
        <p:nvPicPr>
          <p:cNvPr id="66566" name="Εικόνα 2"/>
          <p:cNvPicPr>
            <a:picLocks noChangeAspect="1"/>
          </p:cNvPicPr>
          <p:nvPr/>
        </p:nvPicPr>
        <p:blipFill>
          <a:blip r:embed="rId3"/>
          <a:srcRect/>
          <a:stretch>
            <a:fillRect/>
          </a:stretch>
        </p:blipFill>
        <p:spPr bwMode="auto">
          <a:xfrm>
            <a:off x="2700338" y="5168900"/>
            <a:ext cx="1438275" cy="285750"/>
          </a:xfrm>
          <a:prstGeom prst="rect">
            <a:avLst/>
          </a:prstGeom>
          <a:noFill/>
          <a:ln w="9525">
            <a:noFill/>
            <a:miter lim="800000"/>
            <a:headEnd/>
            <a:tailEnd/>
          </a:ln>
        </p:spPr>
      </p:pic>
      <p:pic>
        <p:nvPicPr>
          <p:cNvPr id="66567" name="Εικόνα 3"/>
          <p:cNvPicPr>
            <a:picLocks noChangeAspect="1"/>
          </p:cNvPicPr>
          <p:nvPr/>
        </p:nvPicPr>
        <p:blipFill>
          <a:blip r:embed="rId4"/>
          <a:srcRect/>
          <a:stretch>
            <a:fillRect/>
          </a:stretch>
        </p:blipFill>
        <p:spPr bwMode="auto">
          <a:xfrm>
            <a:off x="4787900" y="5043488"/>
            <a:ext cx="1365250" cy="536575"/>
          </a:xfrm>
          <a:prstGeom prst="rect">
            <a:avLst/>
          </a:prstGeom>
          <a:noFill/>
          <a:ln w="9525">
            <a:noFill/>
            <a:miter lim="800000"/>
            <a:headEnd/>
            <a:tailEnd/>
          </a:ln>
        </p:spPr>
      </p:pic>
      <p:pic>
        <p:nvPicPr>
          <p:cNvPr id="66568" name="Εικόνα 4"/>
          <p:cNvPicPr>
            <a:picLocks noChangeAspect="1"/>
          </p:cNvPicPr>
          <p:nvPr/>
        </p:nvPicPr>
        <p:blipFill>
          <a:blip r:embed="rId5"/>
          <a:srcRect/>
          <a:stretch>
            <a:fillRect/>
          </a:stretch>
        </p:blipFill>
        <p:spPr bwMode="auto">
          <a:xfrm>
            <a:off x="1831975" y="5805488"/>
            <a:ext cx="2530475" cy="323850"/>
          </a:xfrm>
          <a:prstGeom prst="rect">
            <a:avLst/>
          </a:prstGeom>
          <a:noFill/>
          <a:ln w="9525">
            <a:noFill/>
            <a:miter lim="800000"/>
            <a:headEnd/>
            <a:tailEnd/>
          </a:ln>
        </p:spPr>
      </p:pic>
      <p:pic>
        <p:nvPicPr>
          <p:cNvPr id="66569" name="Εικόνα 5"/>
          <p:cNvPicPr>
            <a:picLocks noChangeAspect="1"/>
          </p:cNvPicPr>
          <p:nvPr/>
        </p:nvPicPr>
        <p:blipFill>
          <a:blip r:embed="rId6"/>
          <a:srcRect/>
          <a:stretch>
            <a:fillRect/>
          </a:stretch>
        </p:blipFill>
        <p:spPr bwMode="auto">
          <a:xfrm>
            <a:off x="4767263" y="5716588"/>
            <a:ext cx="2517775" cy="500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Τίτλος 4"/>
          <p:cNvSpPr>
            <a:spLocks noGrp="1"/>
          </p:cNvSpPr>
          <p:nvPr>
            <p:ph type="title"/>
          </p:nvPr>
        </p:nvSpPr>
        <p:spPr>
          <a:xfrm>
            <a:off x="34925" y="-242888"/>
            <a:ext cx="9144000" cy="1727201"/>
          </a:xfrm>
        </p:spPr>
        <p:txBody>
          <a:bodyPr/>
          <a:lstStyle/>
          <a:p>
            <a:r>
              <a:rPr lang="el-GR" altLang="el-GR" sz="4000" smtClean="0">
                <a:solidFill>
                  <a:srgbClr val="0070C0"/>
                </a:solidFill>
              </a:rPr>
              <a:t>Η Υπόθεση της Αποτελεσματικότητας των Αγορών - 6</a:t>
            </a:r>
            <a:endParaRPr lang="el-GR" altLang="el-GR" smtClean="0">
              <a:solidFill>
                <a:srgbClr val="0070C0"/>
              </a:solidFill>
            </a:endParaRPr>
          </a:p>
        </p:txBody>
      </p:sp>
      <p:sp>
        <p:nvSpPr>
          <p:cNvPr id="67587" name="TextBox 5"/>
          <p:cNvSpPr txBox="1">
            <a:spLocks noChangeArrowheads="1"/>
          </p:cNvSpPr>
          <p:nvPr/>
        </p:nvSpPr>
        <p:spPr bwMode="auto">
          <a:xfrm>
            <a:off x="52388" y="1844675"/>
            <a:ext cx="9109075" cy="6462713"/>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Το υπόδειγμα του τυχαίου περιπάτου αρνείται τη δυνατότητα πρόβλεψης των τιμών των αξιόγραφων μόνο από τη χρονολογική σειρά των τιμών. </a:t>
            </a:r>
          </a:p>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Ενώ η υπόθεση της αποτελεσματικής αγοράς δεν συνεπάγεται ότι οι τιμές ακολουθούν το υπόδειγμα του τυχαίου περιπάτου, ο τυ­χαίος περίπατος συμφωνεί με την υπόθεση της αποτελεσματικότητας των αγορών.</a:t>
            </a: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spcAft>
                <a:spcPts val="600"/>
              </a:spcAft>
              <a:buFont typeface="Wingdings" pitchFamily="2" charset="2"/>
              <a:buChar char="§"/>
            </a:pPr>
            <a:endParaRPr lang="el-GR" altLang="el-GR" sz="3200" b="1">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67588" name="Θέση αριθμού διαφάνειας 3"/>
          <p:cNvSpPr>
            <a:spLocks noGrp="1"/>
          </p:cNvSpPr>
          <p:nvPr>
            <p:ph type="sldNum" sz="quarter" idx="12"/>
          </p:nvPr>
        </p:nvSpPr>
        <p:spPr bwMode="auto">
          <a:noFill/>
          <a:ln>
            <a:miter lim="800000"/>
            <a:headEnd/>
            <a:tailEnd/>
          </a:ln>
        </p:spPr>
        <p:txBody>
          <a:bodyPr/>
          <a:lstStyle/>
          <a:p>
            <a:fld id="{58429A63-3AB5-4036-BDCA-15AEAAEF4EF2}" type="slidenum">
              <a:rPr lang="nl-NL" altLang="el-GR"/>
              <a:pPr/>
              <a:t>58</a:t>
            </a:fld>
            <a:endParaRPr lang="nl-NL" altLang="el-G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Τίτλος 4"/>
          <p:cNvSpPr>
            <a:spLocks noGrp="1"/>
          </p:cNvSpPr>
          <p:nvPr>
            <p:ph type="title"/>
          </p:nvPr>
        </p:nvSpPr>
        <p:spPr>
          <a:xfrm>
            <a:off x="34925" y="-242888"/>
            <a:ext cx="9144000" cy="1727201"/>
          </a:xfrm>
        </p:spPr>
        <p:txBody>
          <a:bodyPr/>
          <a:lstStyle/>
          <a:p>
            <a:r>
              <a:rPr lang="el-GR" altLang="el-GR" sz="4000" smtClean="0">
                <a:solidFill>
                  <a:srgbClr val="0070C0"/>
                </a:solidFill>
              </a:rPr>
              <a:t>Η Υπόθεση της Αποτελεσματικότητας των Αγορών - 7</a:t>
            </a:r>
            <a:endParaRPr lang="el-GR" altLang="el-GR" smtClean="0">
              <a:solidFill>
                <a:srgbClr val="0070C0"/>
              </a:solidFill>
            </a:endParaRPr>
          </a:p>
        </p:txBody>
      </p:sp>
      <p:sp>
        <p:nvSpPr>
          <p:cNvPr id="68611" name="TextBox 5"/>
          <p:cNvSpPr txBox="1">
            <a:spLocks noChangeArrowheads="1"/>
          </p:cNvSpPr>
          <p:nvPr/>
        </p:nvSpPr>
        <p:spPr bwMode="auto">
          <a:xfrm>
            <a:off x="-50800" y="1493838"/>
            <a:ext cx="9229725" cy="8997950"/>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Arial" charset="0"/>
              <a:buChar char="•"/>
            </a:pPr>
            <a:r>
              <a:rPr lang="el-GR" altLang="el-GR" sz="3200" b="1">
                <a:solidFill>
                  <a:srgbClr val="000000"/>
                </a:solidFill>
                <a:latin typeface="Calibri" pitchFamily="34" charset="0"/>
              </a:rPr>
              <a:t>Εμπειρικοί Έλεγχοι της Υπόθεσης της Αποτελεσματικότητας</a:t>
            </a:r>
          </a:p>
          <a:p>
            <a:pPr marL="342900" indent="-342900" eaLnBrk="1" hangingPunct="1">
              <a:spcBef>
                <a:spcPts val="1200"/>
              </a:spcBef>
              <a:spcAft>
                <a:spcPts val="200"/>
              </a:spcAft>
              <a:buFont typeface="Wingdings" pitchFamily="2" charset="2"/>
              <a:buChar char="§"/>
            </a:pPr>
            <a:r>
              <a:rPr lang="el-GR" altLang="el-GR" sz="2800">
                <a:solidFill>
                  <a:srgbClr val="000000"/>
                </a:solidFill>
                <a:latin typeface="Calibri" pitchFamily="34" charset="0"/>
              </a:rPr>
              <a:t>Στην περίπτωση της αποτελεσματικής αγοράς στην ασθενή της μορφή ελέγχουμε κατά πόσο οι τρέχουσες αποδόσεις μπορούν να μας βοηθήσουν να προβλέψουμε τις μελλοντικές αποδόσεις: </a:t>
            </a:r>
          </a:p>
          <a:p>
            <a:pPr marL="342900" indent="-342900" eaLnBrk="1" hangingPunct="1">
              <a:spcBef>
                <a:spcPts val="1200"/>
              </a:spcBef>
              <a:spcAft>
                <a:spcPts val="600"/>
              </a:spcAft>
              <a:buFont typeface="Wingdings" pitchFamily="2" charset="2"/>
              <a:buChar char="§"/>
            </a:pPr>
            <a:r>
              <a:rPr lang="el-GR" altLang="el-GR" sz="2800">
                <a:solidFill>
                  <a:srgbClr val="000000"/>
                </a:solidFill>
                <a:latin typeface="Calibri" pitchFamily="34" charset="0"/>
              </a:rPr>
              <a:t>Οι μελέτες που διερευνούν την αποτελεσματικότητα μιας αγοράς στην ημι-ισχυρή μορφή συνήθως μετράνε την υπερβάλλουσα απόδοση ως την πραγματοποιηθείσα μείον την αναμενόμενη απόδοση με βάση κάποιο υπόδειγμα τιμολόγησης αξιόγραφων.</a:t>
            </a:r>
          </a:p>
          <a:p>
            <a:pPr marL="342900" indent="-342900" eaLnBrk="1" hangingPunct="1">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spcAft>
                <a:spcPts val="600"/>
              </a:spcAft>
              <a:buFont typeface="Wingdings" pitchFamily="2" charset="2"/>
              <a:buChar char="§"/>
            </a:pPr>
            <a:endParaRPr lang="el-GR" altLang="el-GR" sz="3200" b="1">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68612" name="Θέση αριθμού διαφάνειας 3"/>
          <p:cNvSpPr>
            <a:spLocks noGrp="1"/>
          </p:cNvSpPr>
          <p:nvPr>
            <p:ph type="sldNum" sz="quarter" idx="12"/>
          </p:nvPr>
        </p:nvSpPr>
        <p:spPr bwMode="auto">
          <a:noFill/>
          <a:ln>
            <a:miter lim="800000"/>
            <a:headEnd/>
            <a:tailEnd/>
          </a:ln>
        </p:spPr>
        <p:txBody>
          <a:bodyPr/>
          <a:lstStyle/>
          <a:p>
            <a:fld id="{E23C3098-EE7B-4DD3-8B46-BF244119FCB5}" type="slidenum">
              <a:rPr lang="nl-NL" altLang="el-GR"/>
              <a:pPr/>
              <a:t>59</a:t>
            </a:fld>
            <a:endParaRPr lang="nl-NL" altLang="el-GR"/>
          </a:p>
        </p:txBody>
      </p:sp>
      <p:pic>
        <p:nvPicPr>
          <p:cNvPr id="68613" name="Εικόνα 1"/>
          <p:cNvPicPr>
            <a:picLocks noChangeAspect="1"/>
          </p:cNvPicPr>
          <p:nvPr/>
        </p:nvPicPr>
        <p:blipFill>
          <a:blip r:embed="rId2"/>
          <a:srcRect/>
          <a:stretch>
            <a:fillRect/>
          </a:stretch>
        </p:blipFill>
        <p:spPr bwMode="auto">
          <a:xfrm>
            <a:off x="3995738" y="4005263"/>
            <a:ext cx="3773487" cy="61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01763"/>
            <a:ext cx="8686800" cy="6554787"/>
          </a:xfrm>
          <a:prstGeom prst="rect">
            <a:avLst/>
          </a:prstGeom>
          <a:noFill/>
        </p:spPr>
        <p:txBody>
          <a:bodyPr>
            <a:spAutoFit/>
          </a:bodyPr>
          <a:lstStyle/>
          <a:p>
            <a:pPr marL="457200" indent="-457200" eaLnBrk="1" hangingPunct="1">
              <a:spcBef>
                <a:spcPts val="0"/>
              </a:spcBef>
              <a:spcAft>
                <a:spcPts val="1200"/>
              </a:spcAft>
              <a:buFont typeface="Arial" panose="020B0604020202020204" pitchFamily="34" charset="0"/>
              <a:buChar char="•"/>
              <a:defRPr/>
            </a:pPr>
            <a:r>
              <a:rPr lang="el-GR" altLang="el-GR" sz="2800" dirty="0">
                <a:solidFill>
                  <a:schemeClr val="tx1"/>
                </a:solidFill>
                <a:latin typeface="+mn-lt"/>
              </a:rPr>
              <a:t>Ένας ορθολογικός επενδυτής υπό καθεστώς αβεβαιότητας, θα λάβει την απόφαση εκείνη το αποτέλεσμα της οποίας μεγιστοποιεί την αναμενόμενη χρησιμότητά του.</a:t>
            </a:r>
          </a:p>
          <a:p>
            <a:pPr marL="457200" indent="-457200" eaLnBrk="1" hangingPunct="1">
              <a:spcBef>
                <a:spcPts val="0"/>
              </a:spcBef>
              <a:spcAft>
                <a:spcPts val="1200"/>
              </a:spcAft>
              <a:buFont typeface="Arial" panose="020B0604020202020204" pitchFamily="34" charset="0"/>
              <a:buChar char="•"/>
              <a:defRPr/>
            </a:pPr>
            <a:r>
              <a:rPr lang="el-GR" altLang="el-GR" sz="2800" dirty="0">
                <a:solidFill>
                  <a:schemeClr val="tx1"/>
                </a:solidFill>
                <a:latin typeface="+mn-lt"/>
              </a:rPr>
              <a:t>Η υιοθέτηση του υποδείγματος του ορθολογικού επενδυτή συνδέεται με δύο υποθέσεις αναφορικά με την επενδυτική προσωπικότητά τους:</a:t>
            </a:r>
          </a:p>
          <a:p>
            <a:pPr marL="514350" indent="-514350" eaLnBrk="1" hangingPunct="1">
              <a:spcBef>
                <a:spcPts val="0"/>
              </a:spcBef>
              <a:spcAft>
                <a:spcPts val="1200"/>
              </a:spcAft>
              <a:buFont typeface="+mj-lt"/>
              <a:buAutoNum type="arabicPeriod"/>
              <a:defRPr/>
            </a:pPr>
            <a:r>
              <a:rPr lang="el-GR" altLang="el-GR" sz="2800" dirty="0">
                <a:solidFill>
                  <a:schemeClr val="tx1"/>
                </a:solidFill>
                <a:latin typeface="+mn-lt"/>
              </a:rPr>
              <a:t> </a:t>
            </a:r>
            <a:r>
              <a:rPr lang="el-GR" altLang="el-GR" dirty="0">
                <a:solidFill>
                  <a:schemeClr val="tx1"/>
                </a:solidFill>
                <a:latin typeface="+mn-lt"/>
              </a:rPr>
              <a:t>Ο επενδυτής προτιμά μεγαλύτερη περιουσία από μικρότερη περιουσία και η αβεβαιότητα δεν είναι επιθυμητή. Αυτό σημαίνει ότι έχει θετική οριακή χρησιμότητα, δηλαδή η πρώτη παράγωγος της συνάρτησης χρησιμότητάς του είναι θετική.</a:t>
            </a:r>
          </a:p>
          <a:p>
            <a:pPr marL="514350" indent="-514350" eaLnBrk="1" hangingPunct="1">
              <a:spcBef>
                <a:spcPts val="0"/>
              </a:spcBef>
              <a:spcAft>
                <a:spcPts val="1200"/>
              </a:spcAft>
              <a:buFont typeface="+mj-lt"/>
              <a:buAutoNum type="arabicPeriod"/>
              <a:defRPr/>
            </a:pPr>
            <a:endParaRPr lang="el-GR" altLang="el-GR" sz="2800" dirty="0">
              <a:solidFill>
                <a:schemeClr val="tx1"/>
              </a:solidFill>
              <a:latin typeface="+mn-lt"/>
            </a:endParaRPr>
          </a:p>
          <a:p>
            <a:pPr marL="514350" indent="-514350" eaLnBrk="1" hangingPunct="1">
              <a:buFont typeface="+mj-lt"/>
              <a:buAutoNum type="arabicPeriod"/>
              <a:defRPr/>
            </a:pPr>
            <a:endParaRPr lang="el-GR" altLang="el-GR" sz="2800" dirty="0">
              <a:solidFill>
                <a:schemeClr val="tx1"/>
              </a:solidFill>
              <a:latin typeface="+mn-lt"/>
            </a:endParaRPr>
          </a:p>
          <a:p>
            <a:pPr marL="514350" indent="-514350" eaLnBrk="1" hangingPunct="1">
              <a:buFont typeface="+mj-lt"/>
              <a:buAutoNum type="arabicPeriod"/>
              <a:defRPr/>
            </a:pPr>
            <a:endParaRPr lang="el-GR" altLang="el-GR" sz="2800" dirty="0">
              <a:solidFill>
                <a:schemeClr val="tx1"/>
              </a:solidFill>
              <a:latin typeface="+mn-lt"/>
            </a:endParaRPr>
          </a:p>
        </p:txBody>
      </p:sp>
      <p:sp>
        <p:nvSpPr>
          <p:cNvPr id="12291" name="Θέση αριθμού διαφάνειας 5"/>
          <p:cNvSpPr>
            <a:spLocks noGrp="1"/>
          </p:cNvSpPr>
          <p:nvPr>
            <p:ph type="sldNum" sz="quarter" idx="12"/>
          </p:nvPr>
        </p:nvSpPr>
        <p:spPr bwMode="auto">
          <a:noFill/>
          <a:ln>
            <a:miter lim="800000"/>
            <a:headEnd/>
            <a:tailEnd/>
          </a:ln>
        </p:spPr>
        <p:txBody>
          <a:bodyPr/>
          <a:lstStyle/>
          <a:p>
            <a:fld id="{84A89BEE-00C3-4A6C-828A-535C35B6DB41}" type="slidenum">
              <a:rPr lang="nl-NL" altLang="el-GR"/>
              <a:pPr/>
              <a:t>6</a:t>
            </a:fld>
            <a:endParaRPr lang="nl-NL" altLang="el-GR"/>
          </a:p>
        </p:txBody>
      </p:sp>
      <p:sp>
        <p:nvSpPr>
          <p:cNvPr id="12292" name="Ορθογώνιο 2"/>
          <p:cNvSpPr>
            <a:spLocks noChangeArrowheads="1"/>
          </p:cNvSpPr>
          <p:nvPr/>
        </p:nvSpPr>
        <p:spPr bwMode="auto">
          <a:xfrm>
            <a:off x="258763" y="0"/>
            <a:ext cx="8634412" cy="1692275"/>
          </a:xfrm>
          <a:prstGeom prst="rect">
            <a:avLst/>
          </a:prstGeom>
          <a:noFill/>
          <a:ln w="9525">
            <a:noFill/>
            <a:miter lim="800000"/>
            <a:headEnd/>
            <a:tailEnd/>
          </a:ln>
        </p:spPr>
        <p:txBody>
          <a:bodyPr>
            <a:spAutoFit/>
          </a:bodyPr>
          <a:lstStyle/>
          <a:p>
            <a:pPr algn="ctr">
              <a:buFont typeface="Arial" charset="0"/>
              <a:buNone/>
            </a:pPr>
            <a:r>
              <a:rPr lang="el-GR" altLang="el-GR" sz="4000">
                <a:solidFill>
                  <a:srgbClr val="0070C0"/>
                </a:solidFill>
                <a:latin typeface="Calibri" pitchFamily="34" charset="0"/>
              </a:rPr>
              <a:t>Λήψη Αποφάσεων υπό Συνθήκες Αβεβαιότητας - 2</a:t>
            </a:r>
          </a:p>
          <a:p>
            <a:pPr algn="ctr">
              <a:buFont typeface="Arial" charset="0"/>
              <a:buNone/>
            </a:pPr>
            <a:endParaRPr lang="el-GR" altLang="el-G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Τίτλος 4"/>
          <p:cNvSpPr>
            <a:spLocks noGrp="1"/>
          </p:cNvSpPr>
          <p:nvPr>
            <p:ph type="title"/>
          </p:nvPr>
        </p:nvSpPr>
        <p:spPr>
          <a:xfrm>
            <a:off x="34925" y="-242888"/>
            <a:ext cx="9144000" cy="1727201"/>
          </a:xfrm>
        </p:spPr>
        <p:txBody>
          <a:bodyPr/>
          <a:lstStyle/>
          <a:p>
            <a:r>
              <a:rPr lang="el-GR" altLang="el-GR" sz="4000" smtClean="0">
                <a:solidFill>
                  <a:srgbClr val="0070C0"/>
                </a:solidFill>
              </a:rPr>
              <a:t>Η Υπόθεση της Αποτελεσματικότητας των Αγορών - 8</a:t>
            </a:r>
            <a:endParaRPr lang="el-GR" altLang="el-GR" smtClean="0">
              <a:solidFill>
                <a:srgbClr val="0070C0"/>
              </a:solidFill>
            </a:endParaRPr>
          </a:p>
        </p:txBody>
      </p:sp>
      <p:sp>
        <p:nvSpPr>
          <p:cNvPr id="69635" name="TextBox 5"/>
          <p:cNvSpPr txBox="1">
            <a:spLocks noChangeArrowheads="1"/>
          </p:cNvSpPr>
          <p:nvPr/>
        </p:nvSpPr>
        <p:spPr bwMode="auto">
          <a:xfrm>
            <a:off x="0" y="1484313"/>
            <a:ext cx="9144000" cy="5862637"/>
          </a:xfrm>
          <a:prstGeom prst="rect">
            <a:avLst/>
          </a:prstGeom>
          <a:noFill/>
          <a:ln w="9525">
            <a:noFill/>
            <a:miter lim="800000"/>
            <a:headEnd/>
            <a:tailEnd/>
          </a:ln>
        </p:spPr>
        <p:txBody>
          <a:bodyPr>
            <a:spAutoFit/>
          </a:bodyPr>
          <a:lstStyle/>
          <a:p>
            <a:pPr marL="342900" indent="-342900" eaLnBrk="1" hangingPunct="1">
              <a:spcAft>
                <a:spcPts val="1200"/>
              </a:spcAft>
              <a:buFont typeface="Wingdings" pitchFamily="2" charset="2"/>
              <a:buChar char="§"/>
            </a:pPr>
            <a:r>
              <a:rPr lang="el-GR" altLang="el-GR" sz="2800">
                <a:solidFill>
                  <a:srgbClr val="000000"/>
                </a:solidFill>
                <a:latin typeface="Calibri" pitchFamily="34" charset="0"/>
              </a:rPr>
              <a:t>Στο πρώτο βήμα γίνεται η εκτίμηση του υποδείγματος τιμολόγησης αξιόγραφων για παράδειγμα του υποδείγματος της χαρακτηριστικής γραμμής για μια χρονική περίοδο (estimation window) πριν από το παράθυρο μελέτης (event window). Η εκτίμηση θα μας επιτρέψει να υπολογίσουμε την επιπλέον απόδοση όπως ορίζεται από την ακόλουθη εξίσωση:</a:t>
            </a:r>
          </a:p>
          <a:p>
            <a:pPr marL="342900" indent="-342900" eaLnBrk="1" hangingPunct="1">
              <a:spcBef>
                <a:spcPts val="600"/>
              </a:spcBef>
              <a:buFont typeface="Wingdings" pitchFamily="2" charset="2"/>
              <a:buChar char="§"/>
            </a:pPr>
            <a:r>
              <a:rPr lang="el-GR" altLang="el-GR" sz="2800">
                <a:solidFill>
                  <a:srgbClr val="000000"/>
                </a:solidFill>
                <a:latin typeface="Calibri" pitchFamily="34" charset="0"/>
              </a:rPr>
              <a:t>Το παράθυρο μελέτης είναι συνήθως μια περίοδος  γύρω από την χρονική στιγμή (0) της πληροφορίας (π.χ. ± 10 ημέρες), ενώ η περίοδος εκτίμησης περιλαμβάνει ένα αρκετά μεγάλο διάστημα για παράδειγμα διακόσιες ημέρες.</a:t>
            </a: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69636" name="Θέση αριθμού διαφάνειας 3"/>
          <p:cNvSpPr>
            <a:spLocks noGrp="1"/>
          </p:cNvSpPr>
          <p:nvPr>
            <p:ph type="sldNum" sz="quarter" idx="12"/>
          </p:nvPr>
        </p:nvSpPr>
        <p:spPr bwMode="auto">
          <a:noFill/>
          <a:ln>
            <a:miter lim="800000"/>
            <a:headEnd/>
            <a:tailEnd/>
          </a:ln>
        </p:spPr>
        <p:txBody>
          <a:bodyPr/>
          <a:lstStyle/>
          <a:p>
            <a:fld id="{BB50651D-0526-40A1-8CCA-DF2D71A8E26F}" type="slidenum">
              <a:rPr lang="nl-NL" altLang="el-GR"/>
              <a:pPr/>
              <a:t>60</a:t>
            </a:fld>
            <a:endParaRPr lang="nl-NL" altLang="el-GR"/>
          </a:p>
        </p:txBody>
      </p:sp>
      <p:pic>
        <p:nvPicPr>
          <p:cNvPr id="69637" name="Εικόνα 1"/>
          <p:cNvPicPr>
            <a:picLocks noChangeAspect="1"/>
          </p:cNvPicPr>
          <p:nvPr/>
        </p:nvPicPr>
        <p:blipFill>
          <a:blip r:embed="rId2"/>
          <a:srcRect/>
          <a:stretch>
            <a:fillRect/>
          </a:stretch>
        </p:blipFill>
        <p:spPr bwMode="auto">
          <a:xfrm>
            <a:off x="4271963" y="4416425"/>
            <a:ext cx="4562475" cy="35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Τίτλος 4"/>
          <p:cNvSpPr>
            <a:spLocks noGrp="1"/>
          </p:cNvSpPr>
          <p:nvPr>
            <p:ph type="title"/>
          </p:nvPr>
        </p:nvSpPr>
        <p:spPr>
          <a:xfrm>
            <a:off x="34925" y="-242888"/>
            <a:ext cx="9144000" cy="1727201"/>
          </a:xfrm>
        </p:spPr>
        <p:txBody>
          <a:bodyPr/>
          <a:lstStyle/>
          <a:p>
            <a:r>
              <a:rPr lang="el-GR" altLang="el-GR" sz="4000" smtClean="0">
                <a:solidFill>
                  <a:srgbClr val="0070C0"/>
                </a:solidFill>
              </a:rPr>
              <a:t>Η Υπόθεση της Αποτελεσματικότητας των Αγορών - 9</a:t>
            </a:r>
            <a:endParaRPr lang="el-GR" altLang="el-GR" smtClean="0">
              <a:solidFill>
                <a:srgbClr val="0070C0"/>
              </a:solidFill>
            </a:endParaRPr>
          </a:p>
        </p:txBody>
      </p:sp>
      <p:sp>
        <p:nvSpPr>
          <p:cNvPr id="70659" name="TextBox 5"/>
          <p:cNvSpPr txBox="1">
            <a:spLocks noChangeArrowheads="1"/>
          </p:cNvSpPr>
          <p:nvPr/>
        </p:nvSpPr>
        <p:spPr bwMode="auto">
          <a:xfrm>
            <a:off x="14288" y="1628775"/>
            <a:ext cx="9109075" cy="4708525"/>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Στην συνέχεια στο δεύτερο βήμα υπολογίζουμε την αθροιστική υπεραπόδοση CAR (cumulative abnormal return) της κάθε μετοχής για το παράθυρο μελέτης:</a:t>
            </a: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Κάθε μετοχή αναμένουμε να αντιδρά διαφορετικά και έτσι παίρνουμε ένα δείγμα Μ μετοχών. Ο χρόνος όμως εμφάνισης επίσης μπορεί να μην είναι κοινός για κάθε μετοχή. Γι’ αυτό παίρνουμε το μέσο όρο όλων των αθροιστικών υπεραποδόσεων CAAR (cumulative average abnormal return):</a:t>
            </a:r>
          </a:p>
        </p:txBody>
      </p:sp>
      <p:sp>
        <p:nvSpPr>
          <p:cNvPr id="70660" name="Θέση αριθμού διαφάνειας 3"/>
          <p:cNvSpPr>
            <a:spLocks noGrp="1"/>
          </p:cNvSpPr>
          <p:nvPr>
            <p:ph type="sldNum" sz="quarter" idx="12"/>
          </p:nvPr>
        </p:nvSpPr>
        <p:spPr bwMode="auto">
          <a:noFill/>
          <a:ln>
            <a:miter lim="800000"/>
            <a:headEnd/>
            <a:tailEnd/>
          </a:ln>
        </p:spPr>
        <p:txBody>
          <a:bodyPr/>
          <a:lstStyle/>
          <a:p>
            <a:fld id="{9AF82F8A-9117-442B-B182-DF9E9031E6A3}" type="slidenum">
              <a:rPr lang="nl-NL" altLang="el-GR"/>
              <a:pPr/>
              <a:t>61</a:t>
            </a:fld>
            <a:endParaRPr lang="nl-NL" altLang="el-GR"/>
          </a:p>
        </p:txBody>
      </p:sp>
      <p:pic>
        <p:nvPicPr>
          <p:cNvPr id="70661" name="Εικόνα 1"/>
          <p:cNvPicPr>
            <a:picLocks noChangeAspect="1"/>
          </p:cNvPicPr>
          <p:nvPr/>
        </p:nvPicPr>
        <p:blipFill>
          <a:blip r:embed="rId3"/>
          <a:srcRect/>
          <a:stretch>
            <a:fillRect/>
          </a:stretch>
        </p:blipFill>
        <p:spPr bwMode="auto">
          <a:xfrm>
            <a:off x="3348038" y="2997200"/>
            <a:ext cx="1354137" cy="690563"/>
          </a:xfrm>
          <a:prstGeom prst="rect">
            <a:avLst/>
          </a:prstGeom>
          <a:noFill/>
          <a:ln w="9525">
            <a:noFill/>
            <a:miter lim="800000"/>
            <a:headEnd/>
            <a:tailEnd/>
          </a:ln>
        </p:spPr>
      </p:pic>
      <p:pic>
        <p:nvPicPr>
          <p:cNvPr id="70662" name="Εικόνα 2"/>
          <p:cNvPicPr>
            <a:picLocks noChangeAspect="1"/>
          </p:cNvPicPr>
          <p:nvPr/>
        </p:nvPicPr>
        <p:blipFill>
          <a:blip r:embed="rId4"/>
          <a:srcRect/>
          <a:stretch>
            <a:fillRect/>
          </a:stretch>
        </p:blipFill>
        <p:spPr bwMode="auto">
          <a:xfrm>
            <a:off x="3625850" y="5954713"/>
            <a:ext cx="942975" cy="754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Τίτλος 4"/>
          <p:cNvSpPr>
            <a:spLocks noGrp="1"/>
          </p:cNvSpPr>
          <p:nvPr>
            <p:ph type="title"/>
          </p:nvPr>
        </p:nvSpPr>
        <p:spPr>
          <a:xfrm>
            <a:off x="34925" y="-242888"/>
            <a:ext cx="9144000" cy="1727201"/>
          </a:xfrm>
        </p:spPr>
        <p:txBody>
          <a:bodyPr/>
          <a:lstStyle/>
          <a:p>
            <a:r>
              <a:rPr lang="el-GR" altLang="el-GR" sz="4000" smtClean="0">
                <a:solidFill>
                  <a:srgbClr val="0070C0"/>
                </a:solidFill>
              </a:rPr>
              <a:t>Η Υπόθεση της Αποτελεσματικότητας των Αγορών - 10</a:t>
            </a:r>
            <a:endParaRPr lang="el-GR" altLang="el-GR" smtClean="0">
              <a:solidFill>
                <a:srgbClr val="0070C0"/>
              </a:solidFill>
            </a:endParaRPr>
          </a:p>
        </p:txBody>
      </p:sp>
      <p:sp>
        <p:nvSpPr>
          <p:cNvPr id="71683" name="TextBox 5"/>
          <p:cNvSpPr txBox="1">
            <a:spLocks noChangeArrowheads="1"/>
          </p:cNvSpPr>
          <p:nvPr/>
        </p:nvSpPr>
        <p:spPr bwMode="auto">
          <a:xfrm>
            <a:off x="7938" y="1700213"/>
            <a:ext cx="9059862" cy="412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spcAft>
                <a:spcPts val="600"/>
              </a:spcAft>
              <a:buFont typeface="Wingdings" panose="05000000000000000000" pitchFamily="2" charset="2"/>
              <a:buChar char="§"/>
              <a:defRPr/>
            </a:pPr>
            <a:r>
              <a:rPr lang="el-GR" altLang="el-GR" sz="2800" dirty="0" smtClean="0">
                <a:solidFill>
                  <a:srgbClr val="000000"/>
                </a:solidFill>
              </a:rPr>
              <a:t>Το ακόλουθο γράφημα αναπαριστά ενδεικτικά τι θα περιμέναμε ως αντίδραση σε μια ανακοίνωση μιας πληροφορίας σε μια αποτελεσματική αγορά στην </a:t>
            </a:r>
            <a:r>
              <a:rPr lang="el-GR" altLang="el-GR" sz="2800" dirty="0" err="1" smtClean="0">
                <a:solidFill>
                  <a:srgbClr val="000000"/>
                </a:solidFill>
              </a:rPr>
              <a:t>ημι</a:t>
            </a:r>
            <a:r>
              <a:rPr lang="el-GR" altLang="el-GR" sz="2800" dirty="0" smtClean="0">
                <a:solidFill>
                  <a:srgbClr val="000000"/>
                </a:solidFill>
              </a:rPr>
              <a:t>-ισχυρή της μορφή. Μετά την ανακοίνωση της πληροφορίας δεν υπάρχει περιθώριο για συστηματικά κέρδη τις επόμενες ημέρες με την αγορά τίτλων που είχαν για παράδειγμα ανακοινώσει υψηλή κερδοφορία.</a:t>
            </a:r>
          </a:p>
          <a:p>
            <a:pPr marL="0" indent="0" eaLnBrk="1" hangingPunct="1">
              <a:spcBef>
                <a:spcPts val="600"/>
              </a:spcBef>
              <a:spcAft>
                <a:spcPts val="600"/>
              </a:spcAft>
              <a:buFont typeface="Arial" panose="020B0604020202020204" pitchFamily="34" charset="0"/>
              <a:buNone/>
              <a:defRPr/>
            </a:pPr>
            <a:r>
              <a:rPr lang="el-GR" altLang="el-GR" sz="2800" dirty="0" smtClean="0">
                <a:solidFill>
                  <a:srgbClr val="000000"/>
                </a:solidFill>
              </a:rPr>
              <a:t/>
            </a:r>
            <a:br>
              <a:rPr lang="el-GR" altLang="el-GR" sz="2800" dirty="0" smtClean="0">
                <a:solidFill>
                  <a:srgbClr val="000000"/>
                </a:solidFill>
              </a:rPr>
            </a:br>
            <a:endParaRPr lang="el-GR" altLang="el-GR" sz="2800" dirty="0" smtClean="0">
              <a:solidFill>
                <a:srgbClr val="000000"/>
              </a:solidFill>
            </a:endParaRPr>
          </a:p>
        </p:txBody>
      </p:sp>
      <p:sp>
        <p:nvSpPr>
          <p:cNvPr id="72708" name="Θέση αριθμού διαφάνειας 3"/>
          <p:cNvSpPr>
            <a:spLocks noGrp="1"/>
          </p:cNvSpPr>
          <p:nvPr>
            <p:ph type="sldNum" sz="quarter" idx="12"/>
          </p:nvPr>
        </p:nvSpPr>
        <p:spPr bwMode="auto">
          <a:noFill/>
          <a:ln>
            <a:miter lim="800000"/>
            <a:headEnd/>
            <a:tailEnd/>
          </a:ln>
        </p:spPr>
        <p:txBody>
          <a:bodyPr/>
          <a:lstStyle/>
          <a:p>
            <a:fld id="{1841127C-79F4-47A5-9471-AF54B9AAA49A}" type="slidenum">
              <a:rPr lang="nl-NL" altLang="el-GR"/>
              <a:pPr/>
              <a:t>62</a:t>
            </a:fld>
            <a:endParaRPr lang="nl-NL" altLang="el-G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Τίτλος 4"/>
          <p:cNvSpPr>
            <a:spLocks noGrp="1"/>
          </p:cNvSpPr>
          <p:nvPr>
            <p:ph type="title"/>
          </p:nvPr>
        </p:nvSpPr>
        <p:spPr>
          <a:xfrm>
            <a:off x="31750" y="-258763"/>
            <a:ext cx="9144000" cy="1727201"/>
          </a:xfrm>
        </p:spPr>
        <p:txBody>
          <a:bodyPr/>
          <a:lstStyle/>
          <a:p>
            <a:r>
              <a:rPr lang="el-GR" altLang="el-GR" sz="4000" smtClean="0">
                <a:solidFill>
                  <a:srgbClr val="0070C0"/>
                </a:solidFill>
              </a:rPr>
              <a:t>Η Υπόθεση της Αποτελεσματικότητας των Αγορών - 11</a:t>
            </a:r>
            <a:endParaRPr lang="el-GR" altLang="el-GR" smtClean="0">
              <a:solidFill>
                <a:srgbClr val="0070C0"/>
              </a:solidFill>
            </a:endParaRPr>
          </a:p>
        </p:txBody>
      </p:sp>
      <p:sp>
        <p:nvSpPr>
          <p:cNvPr id="73731" name="TextBox 5"/>
          <p:cNvSpPr txBox="1">
            <a:spLocks noChangeArrowheads="1"/>
          </p:cNvSpPr>
          <p:nvPr/>
        </p:nvSpPr>
        <p:spPr bwMode="auto">
          <a:xfrm>
            <a:off x="31750" y="1339850"/>
            <a:ext cx="9109075" cy="3570288"/>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b="1">
                <a:solidFill>
                  <a:srgbClr val="000000"/>
                </a:solidFill>
                <a:latin typeface="Calibri" pitchFamily="34" charset="0"/>
              </a:rPr>
              <a:t>Γράφημα 8.14 </a:t>
            </a:r>
            <a:r>
              <a:rPr lang="el-GR" altLang="el-GR">
                <a:solidFill>
                  <a:srgbClr val="000000"/>
                </a:solidFill>
                <a:latin typeface="Calibri" pitchFamily="34" charset="0"/>
              </a:rPr>
              <a:t>Αντίδραση χρηματιστηριακών αποδόσεων σε νέα δημόσια πληροφορία</a:t>
            </a:r>
          </a:p>
          <a:p>
            <a:pPr marL="342900" indent="-342900" eaLnBrk="1" hangingPunct="1">
              <a:spcBef>
                <a:spcPts val="600"/>
              </a:spcBef>
              <a:spcAft>
                <a:spcPts val="600"/>
              </a:spcAft>
              <a:buFont typeface="Wingdings" pitchFamily="2" charset="2"/>
              <a:buChar char="§"/>
            </a:pPr>
            <a:endParaRPr lang="el-GR" altLang="el-GR" sz="3200" b="1">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73732" name="Θέση αριθμού διαφάνειας 3"/>
          <p:cNvSpPr>
            <a:spLocks noGrp="1"/>
          </p:cNvSpPr>
          <p:nvPr>
            <p:ph type="sldNum" sz="quarter" idx="12"/>
          </p:nvPr>
        </p:nvSpPr>
        <p:spPr bwMode="auto">
          <a:noFill/>
          <a:ln>
            <a:miter lim="800000"/>
            <a:headEnd/>
            <a:tailEnd/>
          </a:ln>
        </p:spPr>
        <p:txBody>
          <a:bodyPr/>
          <a:lstStyle/>
          <a:p>
            <a:fld id="{0617CC22-26ED-4EAE-A8F8-AC89E6B3BBF1}" type="slidenum">
              <a:rPr lang="nl-NL" altLang="el-GR"/>
              <a:pPr/>
              <a:t>63</a:t>
            </a:fld>
            <a:endParaRPr lang="nl-NL" altLang="el-GR"/>
          </a:p>
        </p:txBody>
      </p:sp>
      <p:pic>
        <p:nvPicPr>
          <p:cNvPr id="73733" name="Εικόνα 1"/>
          <p:cNvPicPr>
            <a:picLocks noChangeAspect="1"/>
          </p:cNvPicPr>
          <p:nvPr/>
        </p:nvPicPr>
        <p:blipFill>
          <a:blip r:embed="rId2"/>
          <a:srcRect/>
          <a:stretch>
            <a:fillRect/>
          </a:stretch>
        </p:blipFill>
        <p:spPr bwMode="auto">
          <a:xfrm>
            <a:off x="684213" y="2289175"/>
            <a:ext cx="7435850" cy="410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Τίτλος 4"/>
          <p:cNvSpPr>
            <a:spLocks noGrp="1"/>
          </p:cNvSpPr>
          <p:nvPr>
            <p:ph type="title"/>
          </p:nvPr>
        </p:nvSpPr>
        <p:spPr>
          <a:xfrm>
            <a:off x="77788" y="-315913"/>
            <a:ext cx="9144000" cy="1727201"/>
          </a:xfrm>
        </p:spPr>
        <p:txBody>
          <a:bodyPr/>
          <a:lstStyle/>
          <a:p>
            <a:r>
              <a:rPr lang="el-GR" altLang="el-GR" sz="4000" smtClean="0">
                <a:solidFill>
                  <a:srgbClr val="0070C0"/>
                </a:solidFill>
              </a:rPr>
              <a:t>Η Υπόθεση της Αποτελεσματικότητας των Αγορών - 12</a:t>
            </a:r>
            <a:endParaRPr lang="el-GR" altLang="el-GR" smtClean="0">
              <a:solidFill>
                <a:srgbClr val="0070C0"/>
              </a:solidFill>
            </a:endParaRPr>
          </a:p>
        </p:txBody>
      </p:sp>
      <p:sp>
        <p:nvSpPr>
          <p:cNvPr id="73731" name="TextBox 5"/>
          <p:cNvSpPr txBox="1">
            <a:spLocks noChangeArrowheads="1"/>
          </p:cNvSpPr>
          <p:nvPr/>
        </p:nvSpPr>
        <p:spPr bwMode="auto">
          <a:xfrm>
            <a:off x="-31750" y="1628775"/>
            <a:ext cx="9253538" cy="775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spcAft>
                <a:spcPts val="600"/>
              </a:spcAft>
              <a:buFont typeface="Wingdings" panose="05000000000000000000" pitchFamily="2" charset="2"/>
              <a:buChar char="§"/>
              <a:defRPr/>
            </a:pPr>
            <a:r>
              <a:rPr lang="el-GR" altLang="el-GR" sz="2800" dirty="0" smtClean="0">
                <a:solidFill>
                  <a:srgbClr val="000000"/>
                </a:solidFill>
              </a:rPr>
              <a:t>Οι </a:t>
            </a:r>
            <a:r>
              <a:rPr lang="el-GR" altLang="el-GR" sz="2800" dirty="0" err="1" smtClean="0">
                <a:solidFill>
                  <a:srgbClr val="000000"/>
                </a:solidFill>
              </a:rPr>
              <a:t>Rendelman</a:t>
            </a:r>
            <a:r>
              <a:rPr lang="el-GR" altLang="el-GR" sz="2800" dirty="0" smtClean="0">
                <a:solidFill>
                  <a:srgbClr val="000000"/>
                </a:solidFill>
              </a:rPr>
              <a:t>, </a:t>
            </a:r>
            <a:r>
              <a:rPr lang="el-GR" altLang="el-GR" sz="2800" dirty="0" err="1" smtClean="0">
                <a:solidFill>
                  <a:srgbClr val="000000"/>
                </a:solidFill>
              </a:rPr>
              <a:t>Jones</a:t>
            </a:r>
            <a:r>
              <a:rPr lang="el-GR" altLang="el-GR" sz="2800" dirty="0" smtClean="0">
                <a:solidFill>
                  <a:srgbClr val="000000"/>
                </a:solidFill>
              </a:rPr>
              <a:t> και </a:t>
            </a:r>
            <a:r>
              <a:rPr lang="el-GR" altLang="el-GR" sz="2800" dirty="0" err="1" smtClean="0">
                <a:solidFill>
                  <a:srgbClr val="000000"/>
                </a:solidFill>
              </a:rPr>
              <a:t>Latane</a:t>
            </a:r>
            <a:r>
              <a:rPr lang="el-GR" altLang="el-GR" sz="2800" dirty="0" smtClean="0">
                <a:solidFill>
                  <a:srgbClr val="000000"/>
                </a:solidFill>
              </a:rPr>
              <a:t> δημιουργώντας μια σειρά κατηγοριών συγκρίνουν τα τρέχοντα κέρδη με τις προβλέψεις.</a:t>
            </a:r>
          </a:p>
          <a:p>
            <a:pPr eaLnBrk="1" hangingPunct="1">
              <a:spcBef>
                <a:spcPts val="600"/>
              </a:spcBef>
              <a:spcAft>
                <a:spcPts val="600"/>
              </a:spcAft>
              <a:buFont typeface="Wingdings" panose="05000000000000000000" pitchFamily="2" charset="2"/>
              <a:buChar char="§"/>
              <a:defRPr/>
            </a:pPr>
            <a:r>
              <a:rPr lang="el-GR" altLang="el-GR" sz="2800" dirty="0" smtClean="0">
                <a:solidFill>
                  <a:srgbClr val="000000"/>
                </a:solidFill>
              </a:rPr>
              <a:t>Εάν για παράδειγμα η διαφορά ανάμεσα στα τρέχοντα κέρδη και τα εκτιμημένα κέρδη είναι μεγαλύτερη από δύο φορές την τυπική απόκλιση των ιστορικών κερδών τότε αυτός ο τίτλος εισάγεται στο χαρτοφυλάκιο 10. Αντίστοιχα εάν τα τρέχοντα κέρδη μείον τα εκτιμημένα κέρδη είναι ίσα με δύο φορές την τυπική απόκλιση των ιστορικών κερδών τότε κατατάσσεται στο χαρτοφυλάκιο 9 </a:t>
            </a:r>
            <a:r>
              <a:rPr lang="el-GR" altLang="el-GR" sz="2800" dirty="0" err="1" smtClean="0">
                <a:solidFill>
                  <a:srgbClr val="000000"/>
                </a:solidFill>
              </a:rPr>
              <a:t>κ.ό.κ</a:t>
            </a:r>
            <a:r>
              <a:rPr lang="el-GR" altLang="el-GR" sz="2800" dirty="0" smtClean="0">
                <a:solidFill>
                  <a:srgbClr val="000000"/>
                </a:solidFill>
              </a:rPr>
              <a:t>. </a:t>
            </a:r>
          </a:p>
          <a:p>
            <a:pPr marL="0" indent="0" eaLnBrk="1" hangingPunct="1">
              <a:spcBef>
                <a:spcPts val="600"/>
              </a:spcBef>
              <a:spcAft>
                <a:spcPts val="600"/>
              </a:spcAft>
              <a:buFont typeface="Arial" panose="020B0604020202020204" pitchFamily="34" charset="0"/>
              <a:buNone/>
              <a:defRPr/>
            </a:pPr>
            <a:endParaRPr lang="el-GR" altLang="el-GR" sz="2400" dirty="0" smtClean="0">
              <a:solidFill>
                <a:srgbClr val="000000"/>
              </a:solidFill>
            </a:endParaRPr>
          </a:p>
          <a:p>
            <a:pPr eaLnBrk="1" hangingPunct="1">
              <a:spcBef>
                <a:spcPts val="600"/>
              </a:spcBef>
              <a:spcAft>
                <a:spcPts val="600"/>
              </a:spcAft>
              <a:buFont typeface="Wingdings" panose="05000000000000000000" pitchFamily="2" charset="2"/>
              <a:buChar char="§"/>
              <a:defRPr/>
            </a:pPr>
            <a:endParaRPr lang="el-GR" altLang="el-GR" b="1" dirty="0" smtClean="0">
              <a:solidFill>
                <a:srgbClr val="000000"/>
              </a:solidFill>
            </a:endParaRPr>
          </a:p>
          <a:p>
            <a:pPr eaLnBrk="1" hangingPunct="1">
              <a:spcBef>
                <a:spcPts val="600"/>
              </a:spcBef>
              <a:buFont typeface="Wingdings" panose="05000000000000000000" pitchFamily="2" charset="2"/>
              <a:buChar char="§"/>
              <a:defRPr/>
            </a:pPr>
            <a:endParaRPr lang="el-GR" altLang="el-GR" sz="2800" dirty="0" smtClean="0">
              <a:solidFill>
                <a:srgbClr val="000000"/>
              </a:solidFill>
            </a:endParaRPr>
          </a:p>
          <a:p>
            <a:pPr eaLnBrk="1" hangingPunct="1">
              <a:spcBef>
                <a:spcPts val="600"/>
              </a:spcBef>
              <a:buFont typeface="Wingdings" panose="05000000000000000000" pitchFamily="2" charset="2"/>
              <a:buChar char="§"/>
              <a:defRPr/>
            </a:pPr>
            <a:endParaRPr lang="el-GR" altLang="el-GR" sz="2800" dirty="0" smtClean="0">
              <a:solidFill>
                <a:srgbClr val="000000"/>
              </a:solidFill>
            </a:endParaRPr>
          </a:p>
          <a:p>
            <a:pPr eaLnBrk="1" hangingPunct="1">
              <a:spcBef>
                <a:spcPts val="600"/>
              </a:spcBef>
              <a:buFont typeface="Wingdings" panose="05000000000000000000" pitchFamily="2" charset="2"/>
              <a:buChar char="§"/>
              <a:defRPr/>
            </a:pPr>
            <a:endParaRPr lang="el-GR" altLang="el-GR" sz="2800" dirty="0" smtClean="0">
              <a:solidFill>
                <a:srgbClr val="000000"/>
              </a:solidFill>
            </a:endParaRPr>
          </a:p>
          <a:p>
            <a:pPr algn="just" eaLnBrk="1" hangingPunct="1">
              <a:spcBef>
                <a:spcPct val="0"/>
              </a:spcBef>
              <a:buFont typeface="Wingdings" panose="05000000000000000000" pitchFamily="2" charset="2"/>
              <a:buChar char="§"/>
              <a:defRPr/>
            </a:pPr>
            <a:endParaRPr lang="en-US" altLang="el-GR" sz="2400" dirty="0" smtClean="0">
              <a:solidFill>
                <a:srgbClr val="000000"/>
              </a:solidFill>
              <a:cs typeface="Times New Roman" panose="02020603050405020304" pitchFamily="18" charset="0"/>
            </a:endParaRPr>
          </a:p>
        </p:txBody>
      </p:sp>
      <p:sp>
        <p:nvSpPr>
          <p:cNvPr id="74756" name="Θέση αριθμού διαφάνειας 3"/>
          <p:cNvSpPr>
            <a:spLocks noGrp="1"/>
          </p:cNvSpPr>
          <p:nvPr>
            <p:ph type="sldNum" sz="quarter" idx="12"/>
          </p:nvPr>
        </p:nvSpPr>
        <p:spPr bwMode="auto">
          <a:noFill/>
          <a:ln>
            <a:miter lim="800000"/>
            <a:headEnd/>
            <a:tailEnd/>
          </a:ln>
        </p:spPr>
        <p:txBody>
          <a:bodyPr/>
          <a:lstStyle/>
          <a:p>
            <a:fld id="{6C9C7AD2-E81B-4244-BC1B-236760C977D2}" type="slidenum">
              <a:rPr lang="nl-NL" altLang="el-GR"/>
              <a:pPr/>
              <a:t>64</a:t>
            </a:fld>
            <a:endParaRPr lang="nl-NL" altLang="el-G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Τίτλος 4"/>
          <p:cNvSpPr>
            <a:spLocks noGrp="1"/>
          </p:cNvSpPr>
          <p:nvPr>
            <p:ph type="title"/>
          </p:nvPr>
        </p:nvSpPr>
        <p:spPr>
          <a:xfrm>
            <a:off x="34925" y="-242888"/>
            <a:ext cx="9144000" cy="1727201"/>
          </a:xfrm>
        </p:spPr>
        <p:txBody>
          <a:bodyPr/>
          <a:lstStyle/>
          <a:p>
            <a:r>
              <a:rPr lang="el-GR" altLang="el-GR" sz="4000" smtClean="0">
                <a:solidFill>
                  <a:srgbClr val="0070C0"/>
                </a:solidFill>
              </a:rPr>
              <a:t>Η Υπόθεση της Αποτελεσματικότητας των Αγορών - 13</a:t>
            </a:r>
            <a:endParaRPr lang="el-GR" altLang="el-GR" smtClean="0">
              <a:solidFill>
                <a:srgbClr val="0070C0"/>
              </a:solidFill>
            </a:endParaRPr>
          </a:p>
        </p:txBody>
      </p:sp>
      <p:sp>
        <p:nvSpPr>
          <p:cNvPr id="75779" name="TextBox 5"/>
          <p:cNvSpPr txBox="1">
            <a:spLocks noChangeArrowheads="1"/>
          </p:cNvSpPr>
          <p:nvPr/>
        </p:nvSpPr>
        <p:spPr bwMode="auto">
          <a:xfrm>
            <a:off x="30163" y="1484313"/>
            <a:ext cx="9109075" cy="3970337"/>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b="1">
                <a:solidFill>
                  <a:srgbClr val="000000"/>
                </a:solidFill>
                <a:latin typeface="Calibri" pitchFamily="34" charset="0"/>
              </a:rPr>
              <a:t>Γράφημα 8.15 </a:t>
            </a:r>
            <a:r>
              <a:rPr lang="el-GR" altLang="el-GR">
                <a:solidFill>
                  <a:srgbClr val="000000"/>
                </a:solidFill>
                <a:latin typeface="Calibri" pitchFamily="34" charset="0"/>
              </a:rPr>
              <a:t>Έλεγχος αποτελεσματικότητας στην ημι-ισχυρή μορφή</a:t>
            </a:r>
          </a:p>
          <a:p>
            <a:pPr marL="342900" indent="-342900" eaLnBrk="1" hangingPunct="1">
              <a:spcBef>
                <a:spcPts val="600"/>
              </a:spcBef>
              <a:spcAft>
                <a:spcPts val="600"/>
              </a:spcAft>
              <a:buFont typeface="Wingdings" pitchFamily="2" charset="2"/>
              <a:buChar char="§"/>
            </a:pPr>
            <a:endParaRPr lang="el-GR" altLang="el-GR">
              <a:solidFill>
                <a:srgbClr val="000000"/>
              </a:solidFill>
              <a:latin typeface="Calibri" pitchFamily="34" charset="0"/>
            </a:endParaRPr>
          </a:p>
          <a:p>
            <a:pPr marL="342900" indent="-342900" eaLnBrk="1" hangingPunct="1">
              <a:spcBef>
                <a:spcPts val="600"/>
              </a:spcBef>
              <a:spcAft>
                <a:spcPts val="600"/>
              </a:spcAft>
              <a:buFont typeface="Wingdings" pitchFamily="2" charset="2"/>
              <a:buChar char="§"/>
            </a:pPr>
            <a:endParaRPr lang="el-GR" altLang="el-GR" sz="3200" b="1">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75780" name="Θέση αριθμού διαφάνειας 3"/>
          <p:cNvSpPr>
            <a:spLocks noGrp="1"/>
          </p:cNvSpPr>
          <p:nvPr>
            <p:ph type="sldNum" sz="quarter" idx="12"/>
          </p:nvPr>
        </p:nvSpPr>
        <p:spPr bwMode="auto">
          <a:noFill/>
          <a:ln>
            <a:miter lim="800000"/>
            <a:headEnd/>
            <a:tailEnd/>
          </a:ln>
        </p:spPr>
        <p:txBody>
          <a:bodyPr/>
          <a:lstStyle/>
          <a:p>
            <a:fld id="{4B81EBEC-B79B-4DE5-A2CB-9FF18A51C06D}" type="slidenum">
              <a:rPr lang="nl-NL" altLang="el-GR"/>
              <a:pPr/>
              <a:t>65</a:t>
            </a:fld>
            <a:endParaRPr lang="nl-NL" altLang="el-GR"/>
          </a:p>
        </p:txBody>
      </p:sp>
      <p:pic>
        <p:nvPicPr>
          <p:cNvPr id="75781" name="Εικόνα 1"/>
          <p:cNvPicPr>
            <a:picLocks noChangeAspect="1"/>
          </p:cNvPicPr>
          <p:nvPr/>
        </p:nvPicPr>
        <p:blipFill>
          <a:blip r:embed="rId2"/>
          <a:srcRect/>
          <a:stretch>
            <a:fillRect/>
          </a:stretch>
        </p:blipFill>
        <p:spPr bwMode="auto">
          <a:xfrm>
            <a:off x="1042988" y="2490788"/>
            <a:ext cx="6292850" cy="396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Τίτλος 4"/>
          <p:cNvSpPr>
            <a:spLocks noGrp="1"/>
          </p:cNvSpPr>
          <p:nvPr>
            <p:ph type="title"/>
          </p:nvPr>
        </p:nvSpPr>
        <p:spPr>
          <a:xfrm>
            <a:off x="34925" y="-242888"/>
            <a:ext cx="9144000" cy="1727201"/>
          </a:xfrm>
        </p:spPr>
        <p:txBody>
          <a:bodyPr/>
          <a:lstStyle/>
          <a:p>
            <a:r>
              <a:rPr lang="el-GR" altLang="el-GR" sz="4000" smtClean="0">
                <a:solidFill>
                  <a:srgbClr val="0070C0"/>
                </a:solidFill>
              </a:rPr>
              <a:t>Η Υπόθεση της Αποτελεσματικότητας των Αγορών - 14</a:t>
            </a:r>
            <a:endParaRPr lang="el-GR" altLang="el-GR" smtClean="0">
              <a:solidFill>
                <a:srgbClr val="0070C0"/>
              </a:solidFill>
            </a:endParaRPr>
          </a:p>
        </p:txBody>
      </p:sp>
      <p:sp>
        <p:nvSpPr>
          <p:cNvPr id="76803" name="TextBox 5"/>
          <p:cNvSpPr txBox="1">
            <a:spLocks noChangeArrowheads="1"/>
          </p:cNvSpPr>
          <p:nvPr/>
        </p:nvSpPr>
        <p:spPr bwMode="auto">
          <a:xfrm>
            <a:off x="179388" y="1484313"/>
            <a:ext cx="9109075" cy="5602287"/>
          </a:xfrm>
          <a:prstGeom prst="rect">
            <a:avLst/>
          </a:prstGeom>
          <a:noFill/>
          <a:ln w="9525">
            <a:noFill/>
            <a:miter lim="800000"/>
            <a:headEnd/>
            <a:tailEnd/>
          </a:ln>
        </p:spPr>
        <p:txBody>
          <a:bodyPr>
            <a:spAutoFit/>
          </a:bodyPr>
          <a:lstStyle/>
          <a:p>
            <a:pPr marL="342900" indent="-342900" eaLnBrk="1" hangingPunct="1">
              <a:spcBef>
                <a:spcPts val="600"/>
              </a:spcBef>
              <a:spcAft>
                <a:spcPts val="1800"/>
              </a:spcAft>
              <a:buFont typeface="Wingdings" pitchFamily="2" charset="2"/>
              <a:buChar char="§"/>
            </a:pPr>
            <a:r>
              <a:rPr lang="el-GR" altLang="el-GR" sz="2800">
                <a:solidFill>
                  <a:srgbClr val="000000"/>
                </a:solidFill>
                <a:latin typeface="Calibri" pitchFamily="34" charset="0"/>
              </a:rPr>
              <a:t>Όπως φαίνεται από το γράφημα 8.15 τα χαρτοφυλάκια τίτλων με νούμερο 10 και 9 πέτυχαν συστηματικά καλύτερες αποδόσεις μετά την ανακοίνωση της κερδοφορίας. Ενώ οι τίτλοι των χαρτοφυλάκιων 1 και 2 με σημαντικές ζημιές παρουσίασαν επίσης σημαντικές αρνητικές αποδόσεις   μετά την ανακοίνωση. </a:t>
            </a:r>
          </a:p>
          <a:p>
            <a:pPr marL="342900" indent="-342900" eaLnBrk="1" hangingPunct="1">
              <a:spcBef>
                <a:spcPts val="600"/>
              </a:spcBef>
              <a:spcAft>
                <a:spcPts val="1800"/>
              </a:spcAft>
              <a:buFont typeface="Wingdings" pitchFamily="2" charset="2"/>
              <a:buChar char="§"/>
            </a:pPr>
            <a:r>
              <a:rPr lang="el-GR" altLang="el-GR" sz="2800">
                <a:solidFill>
                  <a:srgbClr val="000000"/>
                </a:solidFill>
                <a:latin typeface="Calibri" pitchFamily="34" charset="0"/>
              </a:rPr>
              <a:t>Όλα αυτά δείχνουν να παρέχουν μαρτυρία ενάντια στην υπόθεση της αποτελεσματικότητας στην </a:t>
            </a:r>
            <a:r>
              <a:rPr lang="el-GR" altLang="el-GR" sz="2800" b="1">
                <a:solidFill>
                  <a:srgbClr val="000000"/>
                </a:solidFill>
                <a:latin typeface="Calibri" pitchFamily="34" charset="0"/>
              </a:rPr>
              <a:t>ημι-ισχυρή</a:t>
            </a:r>
            <a:r>
              <a:rPr lang="el-GR" altLang="el-GR" sz="2800">
                <a:solidFill>
                  <a:srgbClr val="000000"/>
                </a:solidFill>
                <a:latin typeface="Calibri" pitchFamily="34" charset="0"/>
              </a:rPr>
              <a:t> μορφή.</a:t>
            </a: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cs typeface="Times New Roman" pitchFamily="18" charset="0"/>
            </a:endParaRPr>
          </a:p>
          <a:p>
            <a:pPr marL="342900" indent="-342900" eaLnBrk="1" hangingPunct="1">
              <a:spcBef>
                <a:spcPts val="600"/>
              </a:spcBef>
              <a:spcAft>
                <a:spcPts val="600"/>
              </a:spcAft>
              <a:buFont typeface="Wingdings" pitchFamily="2" charset="2"/>
              <a:buChar char="§"/>
            </a:pPr>
            <a:endParaRPr lang="en-US" altLang="el-GR" sz="2800">
              <a:solidFill>
                <a:srgbClr val="000000"/>
              </a:solidFill>
              <a:latin typeface="Calibri" pitchFamily="34" charset="0"/>
              <a:cs typeface="Times New Roman" pitchFamily="18" charset="0"/>
            </a:endParaRPr>
          </a:p>
        </p:txBody>
      </p:sp>
      <p:sp>
        <p:nvSpPr>
          <p:cNvPr id="76804" name="Θέση αριθμού διαφάνειας 3"/>
          <p:cNvSpPr>
            <a:spLocks noGrp="1"/>
          </p:cNvSpPr>
          <p:nvPr>
            <p:ph type="sldNum" sz="quarter" idx="12"/>
          </p:nvPr>
        </p:nvSpPr>
        <p:spPr bwMode="auto">
          <a:noFill/>
          <a:ln>
            <a:miter lim="800000"/>
            <a:headEnd/>
            <a:tailEnd/>
          </a:ln>
        </p:spPr>
        <p:txBody>
          <a:bodyPr/>
          <a:lstStyle/>
          <a:p>
            <a:fld id="{F69918C1-2D1A-474E-AFA9-4F27F38BA56D}" type="slidenum">
              <a:rPr lang="nl-NL" altLang="el-GR"/>
              <a:pPr/>
              <a:t>66</a:t>
            </a:fld>
            <a:endParaRPr lang="nl-NL" altLang="el-G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Τίτλος 4"/>
          <p:cNvSpPr>
            <a:spLocks noGrp="1"/>
          </p:cNvSpPr>
          <p:nvPr>
            <p:ph type="title"/>
          </p:nvPr>
        </p:nvSpPr>
        <p:spPr>
          <a:xfrm>
            <a:off x="34925" y="-242888"/>
            <a:ext cx="9144000" cy="1727201"/>
          </a:xfrm>
        </p:spPr>
        <p:txBody>
          <a:bodyPr/>
          <a:lstStyle/>
          <a:p>
            <a:r>
              <a:rPr lang="el-GR" altLang="el-GR" sz="4000" smtClean="0">
                <a:solidFill>
                  <a:srgbClr val="0070C0"/>
                </a:solidFill>
              </a:rPr>
              <a:t>Η Υπόθεση της Αποτελεσματικότητας των Αγορών - 15</a:t>
            </a:r>
            <a:endParaRPr lang="el-GR" altLang="el-GR" smtClean="0">
              <a:solidFill>
                <a:srgbClr val="0070C0"/>
              </a:solidFill>
            </a:endParaRPr>
          </a:p>
        </p:txBody>
      </p:sp>
      <p:sp>
        <p:nvSpPr>
          <p:cNvPr id="77827" name="TextBox 5"/>
          <p:cNvSpPr txBox="1">
            <a:spLocks noChangeArrowheads="1"/>
          </p:cNvSpPr>
          <p:nvPr/>
        </p:nvSpPr>
        <p:spPr bwMode="auto">
          <a:xfrm>
            <a:off x="12700" y="2205038"/>
            <a:ext cx="8964613" cy="3632200"/>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Στην περίπτωση του ελέγχου της αποτελεσματικότητας στην ισχυρή μορφή διερευνώνται κατά πόσο οι επαγγελματίες διαχειριστές μπορούν να πετύχουν σημαντικές αποδόσεις με βάση το γεγονός ότι βρίσκονται πιο κοντά στην ιδιωτική πληροφόρηση από τους υπόλοιπους επενδυτές.</a:t>
            </a: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77828" name="Θέση αριθμού διαφάνειας 3"/>
          <p:cNvSpPr>
            <a:spLocks noGrp="1"/>
          </p:cNvSpPr>
          <p:nvPr>
            <p:ph type="sldNum" sz="quarter" idx="12"/>
          </p:nvPr>
        </p:nvSpPr>
        <p:spPr bwMode="auto">
          <a:noFill/>
          <a:ln>
            <a:miter lim="800000"/>
            <a:headEnd/>
            <a:tailEnd/>
          </a:ln>
        </p:spPr>
        <p:txBody>
          <a:bodyPr/>
          <a:lstStyle/>
          <a:p>
            <a:fld id="{9592C776-8B74-4A42-836F-C5C67816EFE6}" type="slidenum">
              <a:rPr lang="nl-NL" altLang="el-GR"/>
              <a:pPr/>
              <a:t>67</a:t>
            </a:fld>
            <a:endParaRPr lang="nl-NL" altLang="el-G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Τίτλος 4"/>
          <p:cNvSpPr>
            <a:spLocks noGrp="1"/>
          </p:cNvSpPr>
          <p:nvPr>
            <p:ph type="title"/>
          </p:nvPr>
        </p:nvSpPr>
        <p:spPr>
          <a:xfrm>
            <a:off x="0" y="-171450"/>
            <a:ext cx="9144000" cy="1727200"/>
          </a:xfrm>
        </p:spPr>
        <p:txBody>
          <a:bodyPr/>
          <a:lstStyle/>
          <a:p>
            <a:r>
              <a:rPr lang="el-GR" altLang="el-GR" sz="4000" smtClean="0">
                <a:solidFill>
                  <a:srgbClr val="0070C0"/>
                </a:solidFill>
              </a:rPr>
              <a:t>Η Υπόθεση της Αποτελεσματικότητας των Αγορών - 16</a:t>
            </a:r>
            <a:endParaRPr lang="el-GR" altLang="el-GR" smtClean="0">
              <a:solidFill>
                <a:srgbClr val="0070C0"/>
              </a:solidFill>
            </a:endParaRPr>
          </a:p>
        </p:txBody>
      </p:sp>
      <p:sp>
        <p:nvSpPr>
          <p:cNvPr id="78851" name="TextBox 5"/>
          <p:cNvSpPr txBox="1">
            <a:spLocks noChangeArrowheads="1"/>
          </p:cNvSpPr>
          <p:nvPr/>
        </p:nvSpPr>
        <p:spPr bwMode="auto">
          <a:xfrm>
            <a:off x="0" y="1406525"/>
            <a:ext cx="9109075" cy="9388475"/>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Η μελέτη των Papadamou &amp; Siriopoulos (2004) σχετικά με την επίδοση των αμερικανών διαχειριστών αμοιβαίων κεφαλαίων που επενδύουν στην Ευρώπη έδειξε ότι αυτοί οι οποίοι χαρακτηρίζονταν από απώλεια ενός σταθερού επενδυτικού στιλ (Style drift), πέτυχαν σημαντικά χαμηλότερες επιδόσεις. </a:t>
            </a:r>
          </a:p>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Ενώ το επενδυτικό στυλ που είχε πραγματικά καλές επιδόσεις ήταν αυτό που έχει να κάνει με ένα καλά διαφοροποιημένο χαρτοφυλάκιο σε επιμέρους τίτλους.</a:t>
            </a:r>
          </a:p>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 Η εμπειρική μαρτυρία αυτής της μελέτης ήταν υπέρ της παθητικής διαχείρισης έναντι της ενεργητικής διαχείρισης. </a:t>
            </a: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spcAft>
                <a:spcPts val="600"/>
              </a:spcAft>
              <a:buFont typeface="Wingdings" pitchFamily="2" charset="2"/>
              <a:buChar char="§"/>
            </a:pPr>
            <a:endParaRPr lang="el-GR" altLang="el-GR">
              <a:solidFill>
                <a:srgbClr val="000000"/>
              </a:solidFill>
              <a:latin typeface="Calibri" pitchFamily="34" charset="0"/>
            </a:endParaRPr>
          </a:p>
          <a:p>
            <a:pPr marL="342900" indent="-342900" eaLnBrk="1" hangingPunct="1">
              <a:spcBef>
                <a:spcPts val="600"/>
              </a:spcBef>
              <a:spcAft>
                <a:spcPts val="600"/>
              </a:spcAft>
              <a:buFont typeface="Wingdings" pitchFamily="2" charset="2"/>
              <a:buChar char="§"/>
            </a:pPr>
            <a:endParaRPr lang="el-GR" altLang="el-GR">
              <a:solidFill>
                <a:srgbClr val="000000"/>
              </a:solidFill>
              <a:latin typeface="Calibri" pitchFamily="34" charset="0"/>
            </a:endParaRPr>
          </a:p>
          <a:p>
            <a:pPr marL="342900" indent="-342900" eaLnBrk="1" hangingPunct="1">
              <a:spcBef>
                <a:spcPts val="600"/>
              </a:spcBef>
              <a:spcAft>
                <a:spcPts val="600"/>
              </a:spcAft>
              <a:buFont typeface="Wingdings" pitchFamily="2" charset="2"/>
              <a:buChar char="§"/>
            </a:pPr>
            <a:endParaRPr lang="el-GR" altLang="el-GR" sz="3200" b="1">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78852" name="Θέση αριθμού διαφάνειας 3"/>
          <p:cNvSpPr>
            <a:spLocks noGrp="1"/>
          </p:cNvSpPr>
          <p:nvPr>
            <p:ph type="sldNum" sz="quarter" idx="12"/>
          </p:nvPr>
        </p:nvSpPr>
        <p:spPr bwMode="auto">
          <a:noFill/>
          <a:ln>
            <a:miter lim="800000"/>
            <a:headEnd/>
            <a:tailEnd/>
          </a:ln>
        </p:spPr>
        <p:txBody>
          <a:bodyPr/>
          <a:lstStyle/>
          <a:p>
            <a:fld id="{DCAC732D-7FF6-488A-8722-71273D313606}" type="slidenum">
              <a:rPr lang="nl-NL" altLang="el-GR"/>
              <a:pPr/>
              <a:t>68</a:t>
            </a:fld>
            <a:endParaRPr lang="nl-NL" altLang="el-G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Τίτλος 4"/>
          <p:cNvSpPr>
            <a:spLocks noGrp="1"/>
          </p:cNvSpPr>
          <p:nvPr>
            <p:ph type="title"/>
          </p:nvPr>
        </p:nvSpPr>
        <p:spPr>
          <a:xfrm>
            <a:off x="42863" y="-315913"/>
            <a:ext cx="9144000" cy="1727201"/>
          </a:xfrm>
        </p:spPr>
        <p:txBody>
          <a:bodyPr/>
          <a:lstStyle/>
          <a:p>
            <a:r>
              <a:rPr lang="el-GR" altLang="el-GR" sz="4000" smtClean="0">
                <a:solidFill>
                  <a:srgbClr val="0070C0"/>
                </a:solidFill>
              </a:rPr>
              <a:t>Η Υπόθεση της Αποτελεσματικότητας των Αγορών - 17</a:t>
            </a:r>
            <a:endParaRPr lang="el-GR" altLang="el-GR" smtClean="0">
              <a:solidFill>
                <a:srgbClr val="0070C0"/>
              </a:solidFill>
            </a:endParaRPr>
          </a:p>
        </p:txBody>
      </p:sp>
      <p:sp>
        <p:nvSpPr>
          <p:cNvPr id="79875" name="TextBox 5"/>
          <p:cNvSpPr txBox="1">
            <a:spLocks noChangeArrowheads="1"/>
          </p:cNvSpPr>
          <p:nvPr/>
        </p:nvSpPr>
        <p:spPr bwMode="auto">
          <a:xfrm>
            <a:off x="0" y="1425575"/>
            <a:ext cx="9109075" cy="8326438"/>
          </a:xfrm>
          <a:prstGeom prst="rect">
            <a:avLst/>
          </a:prstGeom>
          <a:noFill/>
          <a:ln w="9525">
            <a:noFill/>
            <a:miter lim="800000"/>
            <a:headEnd/>
            <a:tailEnd/>
          </a:ln>
        </p:spPr>
        <p:txBody>
          <a:bodyPr>
            <a:spAutoFit/>
          </a:bodyPr>
          <a:lstStyle/>
          <a:p>
            <a:pPr marL="342900" indent="-342900" eaLnBrk="1" hangingPunct="1">
              <a:buFont typeface="Wingdings" pitchFamily="2" charset="2"/>
              <a:buChar char="§"/>
            </a:pPr>
            <a:r>
              <a:rPr lang="el-GR" altLang="el-GR" sz="2800">
                <a:solidFill>
                  <a:srgbClr val="000000"/>
                </a:solidFill>
                <a:latin typeface="Calibri" pitchFamily="34" charset="0"/>
              </a:rPr>
              <a:t>Η μεθοδολογία ανάλυσης επενδυτικού στυλ (Style Analysis), που αναπτύχθηκε από τον William Sharpe, μας επιτρέπει να μελετήσουμε τις βασικές θέσεις ενός διαχειριστή, και την προσκόλληση ή μη σε ένα συγκεκριμένο επενδυτικό προφίλ. Βασίζεται στη μέθοδο των ελαχίστων τετραγώνων υπό έναν αριθμό περιορισμών. </a:t>
            </a:r>
          </a:p>
          <a:p>
            <a:pPr marL="342900" indent="-342900" eaLnBrk="1" hangingPunct="1">
              <a:spcBef>
                <a:spcPts val="600"/>
              </a:spcBef>
              <a:buFont typeface="Wingdings" pitchFamily="2" charset="2"/>
              <a:buChar char="§"/>
            </a:pPr>
            <a:r>
              <a:rPr lang="el-GR" altLang="el-GR" sz="2800">
                <a:solidFill>
                  <a:srgbClr val="000000"/>
                </a:solidFill>
                <a:latin typeface="Calibri" pitchFamily="34" charset="0"/>
              </a:rPr>
              <a:t>Οι αποδόσεις του χαρτοφυλακίου του διαχειριστή αποτελούν την εξαρτημένη μεταβλητή, και οι αποδόσεις των δεικτών που χρησιμοποιούνται ως δείκτες επενδυτικού προφίλ αποτελούν τις ανεξάρτητες μεταβλητές.</a:t>
            </a:r>
          </a:p>
          <a:p>
            <a:pPr marL="342900" indent="-342900" eaLnBrk="1" hangingPunct="1">
              <a:spcBef>
                <a:spcPts val="600"/>
              </a:spcBef>
              <a:spcAft>
                <a:spcPts val="600"/>
              </a:spcAft>
              <a:buFont typeface="Wingdings" pitchFamily="2" charset="2"/>
              <a:buChar char="§"/>
            </a:pPr>
            <a:endParaRPr lang="el-GR" altLang="el-GR">
              <a:solidFill>
                <a:srgbClr val="000000"/>
              </a:solidFill>
              <a:latin typeface="Calibri" pitchFamily="34" charset="0"/>
            </a:endParaRPr>
          </a:p>
          <a:p>
            <a:pPr marL="342900" indent="-342900" eaLnBrk="1" hangingPunct="1">
              <a:spcBef>
                <a:spcPts val="600"/>
              </a:spcBef>
              <a:spcAft>
                <a:spcPts val="600"/>
              </a:spcAft>
              <a:buFont typeface="Wingdings" pitchFamily="2" charset="2"/>
              <a:buChar char="§"/>
            </a:pPr>
            <a:endParaRPr lang="el-GR" altLang="el-GR" sz="3200" b="1">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79876" name="Θέση αριθμού διαφάνειας 3"/>
          <p:cNvSpPr>
            <a:spLocks noGrp="1"/>
          </p:cNvSpPr>
          <p:nvPr>
            <p:ph type="sldNum" sz="quarter" idx="12"/>
          </p:nvPr>
        </p:nvSpPr>
        <p:spPr bwMode="auto">
          <a:noFill/>
          <a:ln>
            <a:miter lim="800000"/>
            <a:headEnd/>
            <a:tailEnd/>
          </a:ln>
        </p:spPr>
        <p:txBody>
          <a:bodyPr/>
          <a:lstStyle/>
          <a:p>
            <a:fld id="{63826DD3-B44B-4CB7-8592-DCD29CBC046A}" type="slidenum">
              <a:rPr lang="nl-NL" altLang="el-GR"/>
              <a:pPr/>
              <a:t>69</a:t>
            </a:fld>
            <a:endParaRPr lang="nl-NL" alt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5"/>
          <p:cNvSpPr txBox="1">
            <a:spLocks noChangeArrowheads="1"/>
          </p:cNvSpPr>
          <p:nvPr/>
        </p:nvSpPr>
        <p:spPr bwMode="auto">
          <a:xfrm>
            <a:off x="285750" y="0"/>
            <a:ext cx="8382000" cy="1323975"/>
          </a:xfrm>
          <a:prstGeom prst="rect">
            <a:avLst/>
          </a:prstGeom>
          <a:noFill/>
          <a:ln w="9525">
            <a:noFill/>
            <a:miter lim="800000"/>
            <a:headEnd/>
            <a:tailEnd/>
          </a:ln>
          <a:effectLst/>
        </p:spPr>
        <p:txBody>
          <a:bodyPr>
            <a:spAutoFit/>
          </a:bodyPr>
          <a:lstStyle/>
          <a:p>
            <a:pPr algn="ctr" eaLnBrk="1" hangingPunct="1">
              <a:spcBef>
                <a:spcPct val="50000"/>
              </a:spcBef>
              <a:defRPr/>
            </a:pPr>
            <a:r>
              <a:rPr lang="el-GR" altLang="el-GR" sz="4000" dirty="0">
                <a:solidFill>
                  <a:srgbClr val="0070C0"/>
                </a:solidFill>
                <a:latin typeface="+mn-lt"/>
                <a:cs typeface="Times New Roman" panose="02020603050405020304" pitchFamily="18" charset="0"/>
              </a:rPr>
              <a:t>Λήψη Αποφάσεων υπό Συνθήκες Αβεβαιότητας - 3</a:t>
            </a:r>
          </a:p>
        </p:txBody>
      </p:sp>
      <p:sp>
        <p:nvSpPr>
          <p:cNvPr id="14339" name="Θέση αριθμού διαφάνειας 4"/>
          <p:cNvSpPr>
            <a:spLocks noGrp="1"/>
          </p:cNvSpPr>
          <p:nvPr>
            <p:ph type="sldNum" sz="quarter" idx="12"/>
          </p:nvPr>
        </p:nvSpPr>
        <p:spPr bwMode="auto">
          <a:noFill/>
          <a:ln>
            <a:miter lim="800000"/>
            <a:headEnd/>
            <a:tailEnd/>
          </a:ln>
        </p:spPr>
        <p:txBody>
          <a:bodyPr/>
          <a:lstStyle/>
          <a:p>
            <a:fld id="{C97EB8DB-7B9B-46D8-B579-58E293E1F6D3}" type="slidenum">
              <a:rPr lang="nl-NL" altLang="el-GR"/>
              <a:pPr/>
              <a:t>7</a:t>
            </a:fld>
            <a:endParaRPr lang="nl-NL" altLang="el-GR"/>
          </a:p>
        </p:txBody>
      </p:sp>
      <p:sp>
        <p:nvSpPr>
          <p:cNvPr id="14340" name="Ορθογώνιο 1"/>
          <p:cNvSpPr>
            <a:spLocks noChangeArrowheads="1"/>
          </p:cNvSpPr>
          <p:nvPr/>
        </p:nvSpPr>
        <p:spPr bwMode="auto">
          <a:xfrm>
            <a:off x="47625" y="1323975"/>
            <a:ext cx="9072563" cy="4081463"/>
          </a:xfrm>
          <a:prstGeom prst="rect">
            <a:avLst/>
          </a:prstGeom>
          <a:noFill/>
          <a:ln w="9525">
            <a:noFill/>
            <a:miter lim="800000"/>
            <a:headEnd/>
            <a:tailEnd/>
          </a:ln>
        </p:spPr>
        <p:txBody>
          <a:bodyPr>
            <a:spAutoFit/>
          </a:bodyPr>
          <a:lstStyle/>
          <a:p>
            <a:pPr marL="457200" indent="-457200" algn="just" eaLnBrk="1" hangingPunct="1">
              <a:spcBef>
                <a:spcPts val="1800"/>
              </a:spcBef>
              <a:buFont typeface="Calibri" pitchFamily="34" charset="0"/>
              <a:buAutoNum type="arabicPeriod" startAt="2"/>
            </a:pPr>
            <a:r>
              <a:rPr lang="el-GR" altLang="el-GR">
                <a:solidFill>
                  <a:srgbClr val="000000"/>
                </a:solidFill>
                <a:latin typeface="Calibri" pitchFamily="34" charset="0"/>
              </a:rPr>
              <a:t>Ο επενδυτής έχει φθίνουσα οριακή χρησιμότητα από την αύξηση της περιουσίας του, δηλαδή αρνητική δεύτερη παράγωγο της συνάρτησης χρησιμότητας, αφού όσο πλουσιότερος γίνεται τόσο μικρότερη είναι η αξία που του προσφέρει το ένα ευρώ επιπλέον.</a:t>
            </a:r>
          </a:p>
          <a:p>
            <a:pPr marL="457200" indent="-457200" algn="just" eaLnBrk="1" hangingPunct="1">
              <a:spcBef>
                <a:spcPts val="600"/>
              </a:spcBef>
              <a:buFont typeface="Arial" charset="0"/>
              <a:buChar char="•"/>
            </a:pPr>
            <a:r>
              <a:rPr lang="el-GR" altLang="el-GR" sz="2800">
                <a:solidFill>
                  <a:srgbClr val="000000"/>
                </a:solidFill>
                <a:latin typeface="Calibri" pitchFamily="34" charset="0"/>
              </a:rPr>
              <a:t>Μπορούμε λοιπόν να υπολογίσουμε την αναμενόμενη χρησιμότητα με βάση τον πλούτο:</a:t>
            </a:r>
          </a:p>
          <a:p>
            <a:pPr marL="457200" indent="-457200" algn="just" eaLnBrk="1" hangingPunct="1">
              <a:spcBef>
                <a:spcPts val="200"/>
              </a:spcBef>
              <a:buFont typeface="Wingdings" pitchFamily="2" charset="2"/>
              <a:buChar char="§"/>
            </a:pPr>
            <a:r>
              <a:rPr lang="el-GR" altLang="el-GR" b="1">
                <a:solidFill>
                  <a:srgbClr val="000000"/>
                </a:solidFill>
                <a:latin typeface="Calibri" pitchFamily="34" charset="0"/>
              </a:rPr>
              <a:t>Πίνακας 8.1 </a:t>
            </a:r>
            <a:r>
              <a:rPr lang="el-GR" altLang="el-GR">
                <a:solidFill>
                  <a:srgbClr val="000000"/>
                </a:solidFill>
                <a:latin typeface="Calibri" pitchFamily="34" charset="0"/>
              </a:rPr>
              <a:t>Παράδειγμα αναμενόμενης χρησιμότητας</a:t>
            </a:r>
          </a:p>
          <a:p>
            <a:pPr marL="457200" indent="-457200" algn="just" eaLnBrk="1" hangingPunct="1">
              <a:spcBef>
                <a:spcPts val="1800"/>
              </a:spcBef>
              <a:buFont typeface="Arial" charset="0"/>
              <a:buChar char="•"/>
            </a:pPr>
            <a:endParaRPr lang="el-GR" altLang="el-GR" sz="2800">
              <a:solidFill>
                <a:srgbClr val="000000"/>
              </a:solidFill>
              <a:latin typeface="Calibri" pitchFamily="34" charset="0"/>
            </a:endParaRPr>
          </a:p>
          <a:p>
            <a:pPr marL="457200" indent="-457200" algn="just" eaLnBrk="1" hangingPunct="1">
              <a:spcBef>
                <a:spcPct val="20000"/>
              </a:spcBef>
              <a:buFont typeface="Wingdings" pitchFamily="2" charset="2"/>
              <a:buChar char="§"/>
            </a:pPr>
            <a:endParaRPr lang="el-GR" altLang="el-GR" sz="2800">
              <a:solidFill>
                <a:srgbClr val="000000"/>
              </a:solidFill>
              <a:latin typeface="Calibri" pitchFamily="34" charset="0"/>
            </a:endParaRPr>
          </a:p>
        </p:txBody>
      </p:sp>
      <p:pic>
        <p:nvPicPr>
          <p:cNvPr id="14341" name="Εικόνα 1"/>
          <p:cNvPicPr>
            <a:picLocks noChangeAspect="1"/>
          </p:cNvPicPr>
          <p:nvPr/>
        </p:nvPicPr>
        <p:blipFill>
          <a:blip r:embed="rId2"/>
          <a:srcRect/>
          <a:stretch>
            <a:fillRect/>
          </a:stretch>
        </p:blipFill>
        <p:spPr bwMode="auto">
          <a:xfrm>
            <a:off x="5651500" y="3346450"/>
            <a:ext cx="2420938" cy="628650"/>
          </a:xfrm>
          <a:prstGeom prst="rect">
            <a:avLst/>
          </a:prstGeom>
          <a:noFill/>
          <a:ln w="9525">
            <a:noFill/>
            <a:miter lim="800000"/>
            <a:headEnd/>
            <a:tailEnd/>
          </a:ln>
        </p:spPr>
      </p:pic>
      <p:pic>
        <p:nvPicPr>
          <p:cNvPr id="14342" name="Εικόνα 3"/>
          <p:cNvPicPr>
            <a:picLocks noChangeAspect="1"/>
          </p:cNvPicPr>
          <p:nvPr/>
        </p:nvPicPr>
        <p:blipFill>
          <a:blip r:embed="rId3"/>
          <a:srcRect/>
          <a:stretch>
            <a:fillRect/>
          </a:stretch>
        </p:blipFill>
        <p:spPr bwMode="auto">
          <a:xfrm>
            <a:off x="476250" y="4265613"/>
            <a:ext cx="8001000" cy="259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Τίτλος 4"/>
          <p:cNvSpPr>
            <a:spLocks noGrp="1"/>
          </p:cNvSpPr>
          <p:nvPr>
            <p:ph type="title"/>
          </p:nvPr>
        </p:nvSpPr>
        <p:spPr>
          <a:xfrm>
            <a:off x="34925" y="-242888"/>
            <a:ext cx="9144000" cy="1727201"/>
          </a:xfrm>
        </p:spPr>
        <p:txBody>
          <a:bodyPr/>
          <a:lstStyle/>
          <a:p>
            <a:r>
              <a:rPr lang="el-GR" altLang="el-GR" sz="4000" smtClean="0">
                <a:solidFill>
                  <a:srgbClr val="0070C0"/>
                </a:solidFill>
              </a:rPr>
              <a:t>Η Υπόθεση της Αποτελεσματικότητας των Αγορών - 18</a:t>
            </a:r>
            <a:endParaRPr lang="el-GR" altLang="el-GR" smtClean="0">
              <a:solidFill>
                <a:srgbClr val="0070C0"/>
              </a:solidFill>
            </a:endParaRPr>
          </a:p>
        </p:txBody>
      </p:sp>
      <p:sp>
        <p:nvSpPr>
          <p:cNvPr id="80899" name="TextBox 5"/>
          <p:cNvSpPr txBox="1">
            <a:spLocks noChangeArrowheads="1"/>
          </p:cNvSpPr>
          <p:nvPr/>
        </p:nvSpPr>
        <p:spPr bwMode="auto">
          <a:xfrm>
            <a:off x="69850" y="1773238"/>
            <a:ext cx="9109075" cy="7140575"/>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Οι περιορισμοί που τίθενται είναι ότι η σταθερά είναι ίση με μηδέν, το άθροισμα των συντελεστών των δεικτών ισούται με τη μονάδα, και όλοι οι δείκτες πρέπει να είναι θετικοί.</a:t>
            </a:r>
          </a:p>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Βασιζόμενοι στην εξίσωση: </a:t>
            </a:r>
          </a:p>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Ελαχιστοποιούμε την διακύμανση του σφάλματος υπό τους περιορισμούς που αναφέραμε.</a:t>
            </a: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spcAft>
                <a:spcPts val="600"/>
              </a:spcAft>
              <a:buFont typeface="Wingdings" pitchFamily="2" charset="2"/>
              <a:buChar char="§"/>
            </a:pPr>
            <a:endParaRPr lang="el-GR" altLang="el-GR">
              <a:solidFill>
                <a:srgbClr val="000000"/>
              </a:solidFill>
              <a:latin typeface="Calibri" pitchFamily="34" charset="0"/>
            </a:endParaRPr>
          </a:p>
          <a:p>
            <a:pPr marL="342900" indent="-342900" eaLnBrk="1" hangingPunct="1">
              <a:spcBef>
                <a:spcPts val="600"/>
              </a:spcBef>
              <a:spcAft>
                <a:spcPts val="600"/>
              </a:spcAft>
              <a:buFont typeface="Wingdings" pitchFamily="2" charset="2"/>
              <a:buChar char="§"/>
            </a:pPr>
            <a:endParaRPr lang="el-GR" altLang="el-GR" sz="3200" b="1">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80900" name="Θέση αριθμού διαφάνειας 3"/>
          <p:cNvSpPr>
            <a:spLocks noGrp="1"/>
          </p:cNvSpPr>
          <p:nvPr>
            <p:ph type="sldNum" sz="quarter" idx="12"/>
          </p:nvPr>
        </p:nvSpPr>
        <p:spPr bwMode="auto">
          <a:noFill/>
          <a:ln>
            <a:miter lim="800000"/>
            <a:headEnd/>
            <a:tailEnd/>
          </a:ln>
        </p:spPr>
        <p:txBody>
          <a:bodyPr/>
          <a:lstStyle/>
          <a:p>
            <a:fld id="{248BC824-BB01-4415-93DE-4BDE4EAF031E}" type="slidenum">
              <a:rPr lang="nl-NL" altLang="el-GR"/>
              <a:pPr/>
              <a:t>70</a:t>
            </a:fld>
            <a:endParaRPr lang="nl-NL" altLang="el-GR"/>
          </a:p>
        </p:txBody>
      </p:sp>
      <p:pic>
        <p:nvPicPr>
          <p:cNvPr id="80901" name="Εικόνα 1"/>
          <p:cNvPicPr>
            <a:picLocks noChangeAspect="1"/>
          </p:cNvPicPr>
          <p:nvPr/>
        </p:nvPicPr>
        <p:blipFill>
          <a:blip r:embed="rId2"/>
          <a:srcRect/>
          <a:stretch>
            <a:fillRect/>
          </a:stretch>
        </p:blipFill>
        <p:spPr bwMode="auto">
          <a:xfrm>
            <a:off x="4606925" y="3802063"/>
            <a:ext cx="3603625" cy="37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Τίτλος 4"/>
          <p:cNvSpPr>
            <a:spLocks noGrp="1"/>
          </p:cNvSpPr>
          <p:nvPr>
            <p:ph type="title"/>
          </p:nvPr>
        </p:nvSpPr>
        <p:spPr>
          <a:xfrm>
            <a:off x="30163" y="-320675"/>
            <a:ext cx="9144000" cy="1727200"/>
          </a:xfrm>
        </p:spPr>
        <p:txBody>
          <a:bodyPr/>
          <a:lstStyle/>
          <a:p>
            <a:r>
              <a:rPr lang="el-GR" altLang="el-GR" sz="4000" smtClean="0">
                <a:solidFill>
                  <a:srgbClr val="0070C0"/>
                </a:solidFill>
              </a:rPr>
              <a:t>Η Υπόθεση της Αποτελεσματικότητας των Αγορών - 19</a:t>
            </a:r>
            <a:endParaRPr lang="el-GR" altLang="el-GR" smtClean="0">
              <a:solidFill>
                <a:srgbClr val="0070C0"/>
              </a:solidFill>
            </a:endParaRPr>
          </a:p>
        </p:txBody>
      </p:sp>
      <p:sp>
        <p:nvSpPr>
          <p:cNvPr id="81923" name="TextBox 5"/>
          <p:cNvSpPr txBox="1">
            <a:spLocks noChangeArrowheads="1"/>
          </p:cNvSpPr>
          <p:nvPr/>
        </p:nvSpPr>
        <p:spPr bwMode="auto">
          <a:xfrm>
            <a:off x="-25400" y="1196975"/>
            <a:ext cx="9109075" cy="9556750"/>
          </a:xfrm>
          <a:prstGeom prst="rect">
            <a:avLst/>
          </a:prstGeom>
          <a:noFill/>
          <a:ln w="9525">
            <a:noFill/>
            <a:miter lim="800000"/>
            <a:headEnd/>
            <a:tailEnd/>
          </a:ln>
        </p:spPr>
        <p:txBody>
          <a:bodyPr>
            <a:spAutoFit/>
          </a:bodyPr>
          <a:lstStyle/>
          <a:p>
            <a:pPr marL="342900" indent="-342900" eaLnBrk="1" hangingPunct="1">
              <a:buFont typeface="Wingdings" pitchFamily="2" charset="2"/>
              <a:buChar char="§"/>
            </a:pPr>
            <a:r>
              <a:rPr lang="el-GR" altLang="el-GR" sz="2800">
                <a:solidFill>
                  <a:srgbClr val="000000"/>
                </a:solidFill>
                <a:latin typeface="Calibri" pitchFamily="34" charset="0"/>
              </a:rPr>
              <a:t>Η μεθοδολογία Style Analysis, δεν είναι τίποτε άλλο από την επίλυση ενός προβλήματος τετραγωνικού προγραμματισμού (Quadratic programming). Πιο συγκεκριμένα η μαθηματική μορφή του προβλήματος είναι η ακόλουθη:</a:t>
            </a:r>
          </a:p>
          <a:p>
            <a:pPr marL="342900" indent="-342900" eaLnBrk="1" hangingPunct="1">
              <a:buFont typeface="Wingdings" pitchFamily="2" charset="2"/>
              <a:buChar char="§"/>
            </a:pPr>
            <a:r>
              <a:rPr lang="el-GR" altLang="el-GR" sz="2800">
                <a:solidFill>
                  <a:srgbClr val="000000"/>
                </a:solidFill>
                <a:latin typeface="Calibri" pitchFamily="34" charset="0"/>
              </a:rPr>
              <a:t>Υπό τους περιορισμούς:</a:t>
            </a:r>
          </a:p>
          <a:p>
            <a:pPr marL="342900" indent="-342900" eaLnBrk="1" hangingPunct="1">
              <a:spcBef>
                <a:spcPts val="600"/>
              </a:spcBef>
              <a:buFont typeface="Wingdings" pitchFamily="2" charset="2"/>
              <a:buChar char="§"/>
            </a:pPr>
            <a:r>
              <a:rPr lang="el-GR" altLang="el-GR" sz="2800">
                <a:solidFill>
                  <a:srgbClr val="000000"/>
                </a:solidFill>
                <a:latin typeface="Calibri" pitchFamily="34" charset="0"/>
              </a:rPr>
              <a:t>Όπου       η απόδοση του χαρτοφυλακίου P την χρονική στιγμή t,       η απόδοση του j δείκτη επενδυτικού στυλ τη χρονική στιγμή t,     η ευαισθησία του χαρτοφυλακίου ως προς τον δείκτη επενδυτικού στυλ j,     το ποσοστό της μεταβολής των αποδόσεων του χαρτοφυλακίου το οποίο δεν εξηγείται από το σετ αυτών των δεικτών την χρονική στιγμή t.</a:t>
            </a: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1800"/>
              </a:spcBef>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spcAft>
                <a:spcPts val="600"/>
              </a:spcAft>
              <a:buFont typeface="Wingdings" pitchFamily="2" charset="2"/>
              <a:buChar char="§"/>
            </a:pPr>
            <a:endParaRPr lang="el-GR" altLang="el-GR" sz="3200" b="1">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81924" name="Θέση αριθμού διαφάνειας 3"/>
          <p:cNvSpPr>
            <a:spLocks noGrp="1"/>
          </p:cNvSpPr>
          <p:nvPr>
            <p:ph type="sldNum" sz="quarter" idx="12"/>
          </p:nvPr>
        </p:nvSpPr>
        <p:spPr bwMode="auto">
          <a:noFill/>
          <a:ln>
            <a:miter lim="800000"/>
            <a:headEnd/>
            <a:tailEnd/>
          </a:ln>
        </p:spPr>
        <p:txBody>
          <a:bodyPr/>
          <a:lstStyle/>
          <a:p>
            <a:fld id="{B0AEC58D-6C39-44E4-9DAF-C0DFFB62E0DE}" type="slidenum">
              <a:rPr lang="nl-NL" altLang="el-GR"/>
              <a:pPr/>
              <a:t>71</a:t>
            </a:fld>
            <a:endParaRPr lang="nl-NL" altLang="el-GR"/>
          </a:p>
        </p:txBody>
      </p:sp>
      <p:pic>
        <p:nvPicPr>
          <p:cNvPr id="81925" name="Εικόνα 1"/>
          <p:cNvPicPr>
            <a:picLocks noChangeAspect="1"/>
          </p:cNvPicPr>
          <p:nvPr/>
        </p:nvPicPr>
        <p:blipFill>
          <a:blip r:embed="rId2"/>
          <a:srcRect/>
          <a:stretch>
            <a:fillRect/>
          </a:stretch>
        </p:blipFill>
        <p:spPr bwMode="auto">
          <a:xfrm>
            <a:off x="3143250" y="3027363"/>
            <a:ext cx="4394200" cy="323850"/>
          </a:xfrm>
          <a:prstGeom prst="rect">
            <a:avLst/>
          </a:prstGeom>
          <a:noFill/>
          <a:ln w="9525">
            <a:noFill/>
            <a:miter lim="800000"/>
            <a:headEnd/>
            <a:tailEnd/>
          </a:ln>
        </p:spPr>
      </p:pic>
      <p:pic>
        <p:nvPicPr>
          <p:cNvPr id="81926" name="Εικόνα 2"/>
          <p:cNvPicPr>
            <a:picLocks noChangeAspect="1"/>
          </p:cNvPicPr>
          <p:nvPr/>
        </p:nvPicPr>
        <p:blipFill>
          <a:blip r:embed="rId3"/>
          <a:srcRect/>
          <a:stretch>
            <a:fillRect/>
          </a:stretch>
        </p:blipFill>
        <p:spPr bwMode="auto">
          <a:xfrm>
            <a:off x="4206875" y="3387725"/>
            <a:ext cx="792163" cy="568325"/>
          </a:xfrm>
          <a:prstGeom prst="rect">
            <a:avLst/>
          </a:prstGeom>
          <a:noFill/>
          <a:ln w="9525">
            <a:noFill/>
            <a:miter lim="800000"/>
            <a:headEnd/>
            <a:tailEnd/>
          </a:ln>
        </p:spPr>
      </p:pic>
      <p:pic>
        <p:nvPicPr>
          <p:cNvPr id="81927" name="Εικόνα 3"/>
          <p:cNvPicPr>
            <a:picLocks noChangeAspect="1"/>
          </p:cNvPicPr>
          <p:nvPr/>
        </p:nvPicPr>
        <p:blipFill>
          <a:blip r:embed="rId4"/>
          <a:srcRect/>
          <a:stretch>
            <a:fillRect/>
          </a:stretch>
        </p:blipFill>
        <p:spPr bwMode="auto">
          <a:xfrm>
            <a:off x="5608638" y="3516313"/>
            <a:ext cx="647700" cy="311150"/>
          </a:xfrm>
          <a:prstGeom prst="rect">
            <a:avLst/>
          </a:prstGeom>
          <a:noFill/>
          <a:ln w="9525">
            <a:noFill/>
            <a:miter lim="800000"/>
            <a:headEnd/>
            <a:tailEnd/>
          </a:ln>
        </p:spPr>
      </p:pic>
      <p:pic>
        <p:nvPicPr>
          <p:cNvPr id="81928" name="Εικόνα 4"/>
          <p:cNvPicPr>
            <a:picLocks noChangeAspect="1"/>
          </p:cNvPicPr>
          <p:nvPr/>
        </p:nvPicPr>
        <p:blipFill>
          <a:blip r:embed="rId5"/>
          <a:srcRect/>
          <a:stretch>
            <a:fillRect/>
          </a:stretch>
        </p:blipFill>
        <p:spPr bwMode="auto">
          <a:xfrm>
            <a:off x="1320800" y="3956050"/>
            <a:ext cx="511175" cy="323850"/>
          </a:xfrm>
          <a:prstGeom prst="rect">
            <a:avLst/>
          </a:prstGeom>
          <a:noFill/>
          <a:ln w="9525">
            <a:noFill/>
            <a:miter lim="800000"/>
            <a:headEnd/>
            <a:tailEnd/>
          </a:ln>
        </p:spPr>
      </p:pic>
      <p:pic>
        <p:nvPicPr>
          <p:cNvPr id="81929" name="Εικόνα 5"/>
          <p:cNvPicPr>
            <a:picLocks noChangeAspect="1"/>
          </p:cNvPicPr>
          <p:nvPr/>
        </p:nvPicPr>
        <p:blipFill>
          <a:blip r:embed="rId6"/>
          <a:srcRect/>
          <a:stretch>
            <a:fillRect/>
          </a:stretch>
        </p:blipFill>
        <p:spPr bwMode="auto">
          <a:xfrm>
            <a:off x="1831975" y="4451350"/>
            <a:ext cx="358775" cy="358775"/>
          </a:xfrm>
          <a:prstGeom prst="rect">
            <a:avLst/>
          </a:prstGeom>
          <a:noFill/>
          <a:ln w="9525">
            <a:noFill/>
            <a:miter lim="800000"/>
            <a:headEnd/>
            <a:tailEnd/>
          </a:ln>
        </p:spPr>
      </p:pic>
      <p:pic>
        <p:nvPicPr>
          <p:cNvPr id="81930" name="Εικόνα 6"/>
          <p:cNvPicPr>
            <a:picLocks noChangeAspect="1"/>
          </p:cNvPicPr>
          <p:nvPr/>
        </p:nvPicPr>
        <p:blipFill>
          <a:blip r:embed="rId7"/>
          <a:srcRect/>
          <a:stretch>
            <a:fillRect/>
          </a:stretch>
        </p:blipFill>
        <p:spPr bwMode="auto">
          <a:xfrm>
            <a:off x="2944813" y="4810125"/>
            <a:ext cx="396875" cy="396875"/>
          </a:xfrm>
          <a:prstGeom prst="rect">
            <a:avLst/>
          </a:prstGeom>
          <a:noFill/>
          <a:ln w="9525">
            <a:noFill/>
            <a:miter lim="800000"/>
            <a:headEnd/>
            <a:tailEnd/>
          </a:ln>
        </p:spPr>
      </p:pic>
      <p:pic>
        <p:nvPicPr>
          <p:cNvPr id="81931" name="Εικόνα 7"/>
          <p:cNvPicPr>
            <a:picLocks noChangeAspect="1"/>
          </p:cNvPicPr>
          <p:nvPr/>
        </p:nvPicPr>
        <p:blipFill>
          <a:blip r:embed="rId8"/>
          <a:srcRect/>
          <a:stretch>
            <a:fillRect/>
          </a:stretch>
        </p:blipFill>
        <p:spPr bwMode="auto">
          <a:xfrm>
            <a:off x="5618163" y="5207000"/>
            <a:ext cx="396875" cy="395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a:spLocks noChangeArrowheads="1"/>
          </p:cNvSpPr>
          <p:nvPr/>
        </p:nvSpPr>
        <p:spPr bwMode="auto">
          <a:xfrm>
            <a:off x="2752725" y="3214688"/>
            <a:ext cx="3665538" cy="769937"/>
          </a:xfrm>
          <a:prstGeom prst="rect">
            <a:avLst/>
          </a:prstGeom>
          <a:noFill/>
          <a:ln w="9525">
            <a:noFill/>
            <a:miter lim="800000"/>
            <a:headEnd/>
            <a:tailEnd/>
          </a:ln>
        </p:spPr>
        <p:txBody>
          <a:bodyPr wrap="none">
            <a:spAutoFit/>
          </a:bodyPr>
          <a:lstStyle/>
          <a:p>
            <a:pPr algn="ctr" eaLnBrk="1" hangingPunct="1">
              <a:defRPr/>
            </a:pPr>
            <a:r>
              <a:rPr lang="el-GR" sz="4400" dirty="0">
                <a:solidFill>
                  <a:srgbClr val="0070C0"/>
                </a:solidFill>
                <a:latin typeface="+mj-lt"/>
              </a:rPr>
              <a:t>Τέλος</a:t>
            </a:r>
            <a:r>
              <a:rPr lang="el-GR" dirty="0">
                <a:latin typeface="+mj-lt"/>
              </a:rPr>
              <a:t> </a:t>
            </a:r>
            <a:r>
              <a:rPr lang="el-GR" sz="4400" dirty="0">
                <a:solidFill>
                  <a:srgbClr val="0070C0"/>
                </a:solidFill>
                <a:latin typeface="+mj-lt"/>
              </a:rPr>
              <a:t>Ενότητας</a:t>
            </a:r>
          </a:p>
        </p:txBody>
      </p:sp>
      <p:sp>
        <p:nvSpPr>
          <p:cNvPr id="82947" name="Θέση αριθμού διαφάνειας 4"/>
          <p:cNvSpPr>
            <a:spLocks noGrp="1"/>
          </p:cNvSpPr>
          <p:nvPr>
            <p:ph type="sldNum" sz="quarter" idx="12"/>
          </p:nvPr>
        </p:nvSpPr>
        <p:spPr bwMode="auto">
          <a:noFill/>
          <a:ln>
            <a:miter lim="800000"/>
            <a:headEnd/>
            <a:tailEnd/>
          </a:ln>
        </p:spPr>
        <p:txBody>
          <a:bodyPr/>
          <a:lstStyle/>
          <a:p>
            <a:fld id="{6880B8B0-D3C5-4E27-A1CE-38BEC4794E90}" type="slidenum">
              <a:rPr lang="nl-NL" altLang="el-GR"/>
              <a:pPr/>
              <a:t>72</a:t>
            </a:fld>
            <a:endParaRPr lang="nl-NL" altLang="el-G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1013" y="390525"/>
            <a:ext cx="8229600" cy="1143000"/>
          </a:xfrm>
          <a:prstGeom prst="rect">
            <a:avLst/>
          </a:prstGeom>
        </p:spPr>
        <p:txBody>
          <a:bodyPr/>
          <a:lstStyle/>
          <a:p>
            <a:pPr algn="ctr" eaLnBrk="1" fontAlgn="auto" hangingPunct="1">
              <a:spcAft>
                <a:spcPts val="0"/>
              </a:spcAft>
              <a:defRPr/>
            </a:pPr>
            <a:r>
              <a:rPr lang="el-GR" sz="4400" dirty="0">
                <a:solidFill>
                  <a:srgbClr val="0070C0"/>
                </a:solidFill>
                <a:latin typeface="+mj-lt"/>
                <a:ea typeface="+mj-ea"/>
                <a:cs typeface="+mj-cs"/>
              </a:rPr>
              <a:t>Χρηματοδότηση</a:t>
            </a:r>
          </a:p>
        </p:txBody>
      </p:sp>
      <p:sp>
        <p:nvSpPr>
          <p:cNvPr id="3" name="Content Placeholder 2"/>
          <p:cNvSpPr txBox="1">
            <a:spLocks/>
          </p:cNvSpPr>
          <p:nvPr/>
        </p:nvSpPr>
        <p:spPr>
          <a:xfrm>
            <a:off x="481013" y="1457325"/>
            <a:ext cx="8229600" cy="4525963"/>
          </a:xfrm>
          <a:prstGeom prst="rect">
            <a:avLst/>
          </a:prstGeom>
        </p:spPr>
        <p:txBody>
          <a:bodyPr>
            <a:normAutofit/>
          </a:bodyPr>
          <a:lstStyle/>
          <a:p>
            <a:pPr marL="342900" indent="-342900" eaLnBrk="1" fontAlgn="auto" hangingPunct="1">
              <a:spcBef>
                <a:spcPct val="20000"/>
              </a:spcBef>
              <a:spcAft>
                <a:spcPts val="0"/>
              </a:spcAft>
              <a:buFont typeface="Arial" pitchFamily="34" charset="0"/>
              <a:buChar char="•"/>
              <a:defRPr/>
            </a:pPr>
            <a:r>
              <a:rPr lang="el-GR" sz="2000" dirty="0">
                <a:solidFill>
                  <a:schemeClr val="tx1"/>
                </a:solidFill>
                <a:latin typeface="+mn-lt"/>
              </a:rPr>
              <a:t>Το παρόν εκπαιδευτικό υλικό έχει αναπτυχθεί στ</a:t>
            </a:r>
            <a:r>
              <a:rPr lang="en-US" sz="2000" dirty="0">
                <a:solidFill>
                  <a:schemeClr val="tx1"/>
                </a:solidFill>
                <a:latin typeface="+mn-lt"/>
              </a:rPr>
              <a:t>o</a:t>
            </a:r>
            <a:r>
              <a:rPr lang="el-GR" sz="2000" dirty="0">
                <a:solidFill>
                  <a:schemeClr val="tx1"/>
                </a:solidFill>
                <a:latin typeface="+mn-lt"/>
              </a:rPr>
              <a:t> πλαίσι</a:t>
            </a:r>
            <a:r>
              <a:rPr lang="en-US" sz="2000" dirty="0">
                <a:solidFill>
                  <a:schemeClr val="tx1"/>
                </a:solidFill>
                <a:latin typeface="+mn-lt"/>
              </a:rPr>
              <a:t>o</a:t>
            </a:r>
            <a:r>
              <a:rPr lang="el-GR" sz="2000" dirty="0">
                <a:solidFill>
                  <a:schemeClr val="tx1"/>
                </a:solidFill>
                <a:latin typeface="+mn-lt"/>
              </a:rPr>
              <a:t> του εκπαιδευτικού έργου του διδάσκοντα.</a:t>
            </a:r>
            <a:endParaRPr lang="en-US" sz="2000" dirty="0">
              <a:solidFill>
                <a:schemeClr val="tx1"/>
              </a:solidFill>
              <a:latin typeface="+mn-lt"/>
            </a:endParaRPr>
          </a:p>
          <a:p>
            <a:pPr marL="342900" indent="-342900" eaLnBrk="1" fontAlgn="auto" hangingPunct="1">
              <a:spcBef>
                <a:spcPct val="20000"/>
              </a:spcBef>
              <a:spcAft>
                <a:spcPts val="0"/>
              </a:spcAft>
              <a:buFont typeface="Arial" pitchFamily="34" charset="0"/>
              <a:buChar char="•"/>
              <a:defRPr/>
            </a:pPr>
            <a:r>
              <a:rPr lang="el-GR" sz="2000" dirty="0">
                <a:solidFill>
                  <a:schemeClr val="tx1"/>
                </a:solidFill>
                <a:latin typeface="+mn-lt"/>
              </a:rPr>
              <a:t>Το έργο «</a:t>
            </a:r>
            <a:r>
              <a:rPr lang="el-GR" sz="2000" b="1" dirty="0">
                <a:solidFill>
                  <a:schemeClr val="tx1"/>
                </a:solidFill>
                <a:latin typeface="+mn-lt"/>
              </a:rPr>
              <a:t>Ανοικτά Ακαδημαϊκά Μαθήματα στο Πανεπιστήμιο Αθηνών</a:t>
            </a:r>
            <a:r>
              <a:rPr lang="el-GR" sz="2000" dirty="0">
                <a:solidFill>
                  <a:schemeClr val="tx1"/>
                </a:solidFill>
                <a:latin typeface="+mn-lt"/>
              </a:rPr>
              <a:t>» έχει χρηματοδοτήσει μόνο την αναδιαμόρφωση του εκπαιδευτικού υλικού. </a:t>
            </a:r>
            <a:endParaRPr lang="en-US" sz="2000" dirty="0">
              <a:solidFill>
                <a:schemeClr val="tx1"/>
              </a:solidFill>
              <a:latin typeface="+mn-lt"/>
            </a:endParaRPr>
          </a:p>
          <a:p>
            <a:pPr marL="342900" indent="-342900" eaLnBrk="1" fontAlgn="auto" hangingPunct="1">
              <a:spcBef>
                <a:spcPct val="20000"/>
              </a:spcBef>
              <a:spcAft>
                <a:spcPts val="0"/>
              </a:spcAft>
              <a:buFont typeface="Arial" pitchFamily="34" charset="0"/>
              <a:buChar char="•"/>
              <a:defRPr/>
            </a:pPr>
            <a:r>
              <a:rPr lang="el-GR" sz="2000" dirty="0">
                <a:solidFill>
                  <a:schemeClr val="tx1"/>
                </a:solidFill>
                <a:latin typeface="+mn-lt"/>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83972" name="Picture 6" descr="Λογότυπο Επιχειρησιακού Προγράμματος Εκπαίδευση και Δια βίου Μάθηση"/>
          <p:cNvPicPr>
            <a:picLocks noChangeAspect="1"/>
          </p:cNvPicPr>
          <p:nvPr/>
        </p:nvPicPr>
        <p:blipFill>
          <a:blip r:embed="rId2"/>
          <a:srcRect/>
          <a:stretch>
            <a:fillRect/>
          </a:stretch>
        </p:blipFill>
        <p:spPr bwMode="auto">
          <a:xfrm>
            <a:off x="1643063" y="4770438"/>
            <a:ext cx="5502275" cy="1385887"/>
          </a:xfrm>
          <a:prstGeom prst="rect">
            <a:avLst/>
          </a:prstGeom>
          <a:noFill/>
          <a:ln w="9525">
            <a:noFill/>
            <a:miter lim="800000"/>
            <a:headEnd/>
            <a:tailEnd/>
          </a:ln>
        </p:spPr>
      </p:pic>
      <p:sp>
        <p:nvSpPr>
          <p:cNvPr id="83973" name="Θέση αριθμού διαφάνειας 5"/>
          <p:cNvSpPr>
            <a:spLocks noGrp="1"/>
          </p:cNvSpPr>
          <p:nvPr>
            <p:ph type="sldNum" sz="quarter" idx="12"/>
          </p:nvPr>
        </p:nvSpPr>
        <p:spPr bwMode="auto">
          <a:noFill/>
          <a:ln>
            <a:miter lim="800000"/>
            <a:headEnd/>
            <a:tailEnd/>
          </a:ln>
        </p:spPr>
        <p:txBody>
          <a:bodyPr/>
          <a:lstStyle/>
          <a:p>
            <a:fld id="{B6E3E930-FC5B-4041-878E-4FC1E8817023}" type="slidenum">
              <a:rPr lang="nl-NL" altLang="el-GR"/>
              <a:pPr/>
              <a:t>73</a:t>
            </a:fld>
            <a:endParaRPr lang="nl-NL" altLang="el-G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a:bodyPr>
          <a:lstStyle/>
          <a:p>
            <a:pPr algn="ctr" eaLnBrk="1" fontAlgn="auto" hangingPunct="1">
              <a:spcAft>
                <a:spcPts val="0"/>
              </a:spcAft>
              <a:defRPr/>
            </a:pPr>
            <a:r>
              <a:rPr lang="el-GR" sz="4400" dirty="0">
                <a:solidFill>
                  <a:srgbClr val="0070C0"/>
                </a:solidFill>
                <a:latin typeface="+mj-lt"/>
                <a:ea typeface="+mj-ea"/>
                <a:cs typeface="+mj-cs"/>
              </a:rPr>
              <a:t>Σημείωμα Αναφοράς</a:t>
            </a:r>
          </a:p>
        </p:txBody>
      </p:sp>
      <p:sp>
        <p:nvSpPr>
          <p:cNvPr id="3" name="Content Placeholder 2"/>
          <p:cNvSpPr txBox="1">
            <a:spLocks/>
          </p:cNvSpPr>
          <p:nvPr/>
        </p:nvSpPr>
        <p:spPr>
          <a:xfrm>
            <a:off x="500063" y="1500188"/>
            <a:ext cx="8229600" cy="4525962"/>
          </a:xfrm>
          <a:prstGeom prst="rect">
            <a:avLst/>
          </a:prstGeom>
        </p:spPr>
        <p:txBody>
          <a:bodyPr>
            <a:normAutofit/>
          </a:bodyPr>
          <a:lstStyle/>
          <a:p>
            <a:pPr eaLnBrk="1" fontAlgn="auto" hangingPunct="1">
              <a:spcBef>
                <a:spcPct val="20000"/>
              </a:spcBef>
              <a:spcAft>
                <a:spcPts val="0"/>
              </a:spcAft>
              <a:buFont typeface="Arial" pitchFamily="34" charset="0"/>
              <a:buNone/>
              <a:defRPr/>
            </a:pPr>
            <a:r>
              <a:rPr lang="el-GR" sz="2000" dirty="0">
                <a:solidFill>
                  <a:schemeClr val="tx1"/>
                </a:solidFill>
                <a:latin typeface="+mn-lt"/>
              </a:rPr>
              <a:t>Copyright Πανεπιστήμιο Πατρών</a:t>
            </a:r>
            <a:r>
              <a:rPr lang="en-US" sz="2000" dirty="0">
                <a:solidFill>
                  <a:schemeClr val="tx1"/>
                </a:solidFill>
                <a:latin typeface="+mn-lt"/>
              </a:rPr>
              <a:t>,</a:t>
            </a:r>
            <a:r>
              <a:rPr lang="el-GR" sz="2000" dirty="0">
                <a:solidFill>
                  <a:schemeClr val="tx1"/>
                </a:solidFill>
                <a:latin typeface="+mn-lt"/>
              </a:rPr>
              <a:t> </a:t>
            </a:r>
            <a:r>
              <a:rPr lang="el-GR" sz="2000" dirty="0">
                <a:solidFill>
                  <a:srgbClr val="FF0000"/>
                </a:solidFill>
                <a:latin typeface="+mn-lt"/>
              </a:rPr>
              <a:t>Αθανάσιος Τσαγκανός, </a:t>
            </a:r>
            <a:r>
              <a:rPr lang="en-US" sz="2000" dirty="0">
                <a:solidFill>
                  <a:srgbClr val="FF0000"/>
                </a:solidFill>
                <a:latin typeface="+mn-lt"/>
              </a:rPr>
              <a:t> </a:t>
            </a:r>
            <a:r>
              <a:rPr lang="el-GR" sz="2000" dirty="0">
                <a:solidFill>
                  <a:srgbClr val="FF0000"/>
                </a:solidFill>
                <a:latin typeface="+mn-lt"/>
              </a:rPr>
              <a:t>2015</a:t>
            </a:r>
            <a:r>
              <a:rPr lang="el-GR" sz="2000" dirty="0">
                <a:latin typeface="+mn-lt"/>
              </a:rPr>
              <a:t>.  </a:t>
            </a:r>
            <a:r>
              <a:rPr lang="el-GR" sz="2000" dirty="0">
                <a:solidFill>
                  <a:schemeClr val="tx1"/>
                </a:solidFill>
                <a:latin typeface="+mn-lt"/>
              </a:rPr>
              <a:t>«</a:t>
            </a:r>
            <a:r>
              <a:rPr lang="el-GR" sz="2000" dirty="0">
                <a:solidFill>
                  <a:srgbClr val="FF0000"/>
                </a:solidFill>
                <a:latin typeface="+mn-lt"/>
              </a:rPr>
              <a:t>Αγορές Χρήματος και Κεφαλαίου</a:t>
            </a:r>
            <a:r>
              <a:rPr lang="el-GR" sz="2000" dirty="0">
                <a:solidFill>
                  <a:schemeClr val="tx1"/>
                </a:solidFill>
                <a:latin typeface="+mn-lt"/>
              </a:rPr>
              <a:t>»</a:t>
            </a:r>
            <a:r>
              <a:rPr lang="el-GR" sz="2000" dirty="0">
                <a:latin typeface="+mn-lt"/>
              </a:rPr>
              <a:t>. </a:t>
            </a:r>
            <a:r>
              <a:rPr lang="el-GR" sz="2000" dirty="0">
                <a:solidFill>
                  <a:schemeClr val="tx1"/>
                </a:solidFill>
                <a:latin typeface="+mn-lt"/>
              </a:rPr>
              <a:t>Έκδοση:</a:t>
            </a:r>
            <a:r>
              <a:rPr lang="el-GR" sz="2000" dirty="0">
                <a:latin typeface="+mn-lt"/>
              </a:rPr>
              <a:t> </a:t>
            </a:r>
            <a:r>
              <a:rPr lang="el-GR" sz="2000" dirty="0">
                <a:solidFill>
                  <a:srgbClr val="FF0000"/>
                </a:solidFill>
                <a:latin typeface="+mn-lt"/>
              </a:rPr>
              <a:t>1.0</a:t>
            </a:r>
            <a:r>
              <a:rPr lang="el-GR" sz="2000" dirty="0">
                <a:latin typeface="+mn-lt"/>
              </a:rPr>
              <a:t>. </a:t>
            </a:r>
            <a:r>
              <a:rPr lang="el-GR" sz="2000" dirty="0">
                <a:solidFill>
                  <a:schemeClr val="tx1"/>
                </a:solidFill>
                <a:latin typeface="+mn-lt"/>
              </a:rPr>
              <a:t>Πάτρα</a:t>
            </a:r>
            <a:r>
              <a:rPr lang="el-GR" sz="2000" dirty="0">
                <a:latin typeface="+mn-lt"/>
              </a:rPr>
              <a:t> </a:t>
            </a:r>
            <a:r>
              <a:rPr lang="el-GR" sz="2000" dirty="0">
                <a:solidFill>
                  <a:srgbClr val="FF0000"/>
                </a:solidFill>
                <a:latin typeface="+mn-lt"/>
              </a:rPr>
              <a:t>2015</a:t>
            </a:r>
            <a:r>
              <a:rPr lang="el-GR" sz="2000" dirty="0">
                <a:latin typeface="+mn-lt"/>
              </a:rPr>
              <a:t>. </a:t>
            </a:r>
            <a:r>
              <a:rPr lang="el-GR" sz="2000" dirty="0">
                <a:solidFill>
                  <a:schemeClr val="tx1"/>
                </a:solidFill>
                <a:latin typeface="+mn-lt"/>
              </a:rPr>
              <a:t>Διαθέσιμο από τη δικτυακή διεύθυνση:</a:t>
            </a:r>
            <a:r>
              <a:rPr lang="en-GB" sz="2000" dirty="0">
                <a:solidFill>
                  <a:srgbClr val="FF0000"/>
                </a:solidFill>
                <a:latin typeface="+mn-lt"/>
              </a:rPr>
              <a:t>https://eclass.upatras.gr/courses/BMA526/</a:t>
            </a:r>
            <a:endParaRPr lang="el-GR" sz="2000" dirty="0">
              <a:solidFill>
                <a:srgbClr val="FF0000"/>
              </a:solidFill>
              <a:latin typeface="+mn-lt"/>
            </a:endParaRPr>
          </a:p>
        </p:txBody>
      </p:sp>
      <p:sp>
        <p:nvSpPr>
          <p:cNvPr id="84996" name="Θέση αριθμού διαφάνειας 5"/>
          <p:cNvSpPr>
            <a:spLocks noGrp="1"/>
          </p:cNvSpPr>
          <p:nvPr>
            <p:ph type="sldNum" sz="quarter" idx="12"/>
          </p:nvPr>
        </p:nvSpPr>
        <p:spPr bwMode="auto">
          <a:noFill/>
          <a:ln>
            <a:miter lim="800000"/>
            <a:headEnd/>
            <a:tailEnd/>
          </a:ln>
        </p:spPr>
        <p:txBody>
          <a:bodyPr/>
          <a:lstStyle/>
          <a:p>
            <a:fld id="{7DF51278-DE8B-4590-8CC7-B7D1C20C85B9}" type="slidenum">
              <a:rPr lang="nl-NL" altLang="el-GR"/>
              <a:pPr/>
              <a:t>74</a:t>
            </a:fld>
            <a:endParaRPr lang="nl-NL" altLang="el-G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 Ορθογώνιο"/>
          <p:cNvSpPr>
            <a:spLocks noChangeArrowheads="1"/>
          </p:cNvSpPr>
          <p:nvPr/>
        </p:nvSpPr>
        <p:spPr bwMode="auto">
          <a:xfrm>
            <a:off x="971550" y="260350"/>
            <a:ext cx="5816600" cy="769938"/>
          </a:xfrm>
          <a:prstGeom prst="rect">
            <a:avLst/>
          </a:prstGeom>
          <a:noFill/>
          <a:ln w="9525">
            <a:noFill/>
            <a:miter lim="800000"/>
            <a:headEnd/>
            <a:tailEnd/>
          </a:ln>
        </p:spPr>
        <p:txBody>
          <a:bodyPr wrap="none">
            <a:spAutoFit/>
          </a:bodyPr>
          <a:lstStyle/>
          <a:p>
            <a:pPr eaLnBrk="1" hangingPunct="1"/>
            <a:r>
              <a:rPr lang="el-GR" altLang="el-GR" sz="4400">
                <a:solidFill>
                  <a:srgbClr val="0070C0"/>
                </a:solidFill>
              </a:rPr>
              <a:t>Σημείωμα Αδειοδότησης</a:t>
            </a:r>
          </a:p>
        </p:txBody>
      </p:sp>
      <p:sp>
        <p:nvSpPr>
          <p:cNvPr id="3" name="Content Placeholder 2"/>
          <p:cNvSpPr txBox="1">
            <a:spLocks/>
          </p:cNvSpPr>
          <p:nvPr/>
        </p:nvSpPr>
        <p:spPr>
          <a:xfrm>
            <a:off x="0" y="1000125"/>
            <a:ext cx="8929688" cy="1439863"/>
          </a:xfrm>
          <a:prstGeom prst="rect">
            <a:avLst/>
          </a:prstGeom>
        </p:spPr>
        <p:txBody>
          <a:bodyPr/>
          <a:lstStyle/>
          <a:p>
            <a:pPr eaLnBrk="1" fontAlgn="auto" hangingPunct="1">
              <a:spcBef>
                <a:spcPct val="20000"/>
              </a:spcBef>
              <a:spcAft>
                <a:spcPts val="0"/>
              </a:spcAft>
              <a:buFont typeface="Arial" pitchFamily="34" charset="0"/>
              <a:buNone/>
              <a:defRPr/>
            </a:pPr>
            <a:r>
              <a:rPr lang="el-GR" sz="2000" dirty="0">
                <a:solidFill>
                  <a:schemeClr val="tx1"/>
                </a:solidFill>
                <a:latin typeface="+mn-lt"/>
              </a:rPr>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eaLnBrk="1" fontAlgn="auto" hangingPunct="1">
              <a:spcBef>
                <a:spcPct val="20000"/>
              </a:spcBef>
              <a:spcAft>
                <a:spcPts val="0"/>
              </a:spcAft>
              <a:buFont typeface="Arial" pitchFamily="34" charset="0"/>
              <a:buNone/>
              <a:defRPr/>
            </a:pPr>
            <a:r>
              <a:rPr lang="el-GR" sz="2000" dirty="0">
                <a:solidFill>
                  <a:schemeClr val="tx1"/>
                </a:solidFill>
                <a:latin typeface="+mn-lt"/>
              </a:rPr>
              <a:t>                 </a:t>
            </a:r>
          </a:p>
          <a:p>
            <a:pPr eaLnBrk="1" fontAlgn="auto" hangingPunct="1">
              <a:spcBef>
                <a:spcPct val="20000"/>
              </a:spcBef>
              <a:spcAft>
                <a:spcPts val="0"/>
              </a:spcAft>
              <a:buFont typeface="Arial" pitchFamily="34" charset="0"/>
              <a:buNone/>
              <a:defRPr/>
            </a:pPr>
            <a:endParaRPr lang="el-GR" sz="2000" dirty="0">
              <a:solidFill>
                <a:schemeClr val="tx1"/>
              </a:solidFill>
              <a:latin typeface="+mn-lt"/>
            </a:endParaRPr>
          </a:p>
        </p:txBody>
      </p:sp>
      <p:pic>
        <p:nvPicPr>
          <p:cNvPr id="86020" name="Picture 22" descr="Λογότυπο για Άδειες χρήσης Creative Commons BY-NC-ND">
            <a:hlinkClick r:id="rId2"/>
          </p:cNvPr>
          <p:cNvPicPr>
            <a:picLocks noChangeAspect="1" noChangeArrowheads="1"/>
          </p:cNvPicPr>
          <p:nvPr/>
        </p:nvPicPr>
        <p:blipFill>
          <a:blip r:embed="rId3"/>
          <a:srcRect/>
          <a:stretch>
            <a:fillRect/>
          </a:stretch>
        </p:blipFill>
        <p:spPr bwMode="auto">
          <a:xfrm>
            <a:off x="3643313" y="2714625"/>
            <a:ext cx="1649412" cy="576263"/>
          </a:xfrm>
          <a:prstGeom prst="rect">
            <a:avLst/>
          </a:prstGeom>
          <a:noFill/>
          <a:ln w="9525">
            <a:noFill/>
            <a:miter lim="800000"/>
            <a:headEnd/>
            <a:tailEnd/>
          </a:ln>
        </p:spPr>
      </p:pic>
      <p:sp>
        <p:nvSpPr>
          <p:cNvPr id="5" name="TextBox 5"/>
          <p:cNvSpPr txBox="1"/>
          <p:nvPr/>
        </p:nvSpPr>
        <p:spPr>
          <a:xfrm>
            <a:off x="107950" y="3214688"/>
            <a:ext cx="9036050" cy="3455987"/>
          </a:xfrm>
          <a:prstGeom prst="rect">
            <a:avLst/>
          </a:prstGeom>
        </p:spPr>
        <p:txBody>
          <a:bodyPr anchor="ctr">
            <a:normAutofit fontScale="85000" lnSpcReduction="10000"/>
          </a:bodyPr>
          <a:lstStyle/>
          <a:p>
            <a:pPr eaLnBrk="1" hangingPunct="1">
              <a:defRPr/>
            </a:pPr>
            <a:r>
              <a:rPr lang="el-GR" dirty="0">
                <a:solidFill>
                  <a:schemeClr val="tx1"/>
                </a:solidFill>
              </a:rPr>
              <a:t>[1] http://creativecommons.org/licenses/by-nc-sa/4.0/ </a:t>
            </a:r>
            <a:endParaRPr lang="en-US" dirty="0">
              <a:solidFill>
                <a:schemeClr val="tx1"/>
              </a:solidFill>
            </a:endParaRPr>
          </a:p>
          <a:p>
            <a:pPr eaLnBrk="1" hangingPunct="1">
              <a:defRPr/>
            </a:pPr>
            <a:endParaRPr lang="el-GR" dirty="0">
              <a:solidFill>
                <a:schemeClr val="tx1"/>
              </a:solidFill>
            </a:endParaRPr>
          </a:p>
          <a:p>
            <a:pPr eaLnBrk="1" hangingPunct="1">
              <a:defRPr/>
            </a:pPr>
            <a:r>
              <a:rPr lang="el-GR" dirty="0">
                <a:solidFill>
                  <a:schemeClr val="tx1"/>
                </a:solidFill>
              </a:rPr>
              <a:t>Ως </a:t>
            </a:r>
            <a:r>
              <a:rPr lang="el-GR" b="1" dirty="0">
                <a:solidFill>
                  <a:schemeClr val="tx1"/>
                </a:solidFill>
              </a:rPr>
              <a:t>Μη Εμπορική</a:t>
            </a:r>
            <a:r>
              <a:rPr lang="el-GR" dirty="0">
                <a:solidFill>
                  <a:schemeClr val="tx1"/>
                </a:solidFill>
              </a:rPr>
              <a:t> ορίζεται η χρήση:</a:t>
            </a:r>
          </a:p>
          <a:p>
            <a:pPr marL="342900" indent="-342900" eaLnBrk="1" hangingPunct="1">
              <a:buFont typeface="Arial" panose="020B0604020202020204" pitchFamily="34" charset="0"/>
              <a:buChar char="•"/>
              <a:defRPr/>
            </a:pPr>
            <a:r>
              <a:rPr lang="el-GR" dirty="0">
                <a:solidFill>
                  <a:schemeClr val="tx1"/>
                </a:solidFill>
              </a:rPr>
              <a:t>που δεν περιλαμβάνει άμεσο ή έμμεσο οικονομικό όφελος από την χρήση του έργου, για το διανομέα του έργου και αδειοδόχο</a:t>
            </a:r>
          </a:p>
          <a:p>
            <a:pPr marL="342900" indent="-342900" eaLnBrk="1" hangingPunct="1">
              <a:buFont typeface="Arial" panose="020B0604020202020204" pitchFamily="34" charset="0"/>
              <a:buChar char="•"/>
              <a:defRPr/>
            </a:pPr>
            <a:r>
              <a:rPr lang="el-GR" dirty="0">
                <a:solidFill>
                  <a:schemeClr val="tx1"/>
                </a:solidFill>
              </a:rPr>
              <a:t>που</a:t>
            </a:r>
            <a:r>
              <a:rPr lang="en-GB" dirty="0">
                <a:solidFill>
                  <a:schemeClr val="tx1"/>
                </a:solidFill>
              </a:rPr>
              <a:t> </a:t>
            </a:r>
            <a:r>
              <a:rPr lang="el-GR" dirty="0">
                <a:solidFill>
                  <a:schemeClr val="tx1"/>
                </a:solidFill>
              </a:rPr>
              <a:t>δεν περιλαμβάνει οικονομική συναλλαγή ως προϋπόθεση για τη χρήση ή πρόσβαση στο έργο</a:t>
            </a:r>
          </a:p>
          <a:p>
            <a:pPr marL="342900" indent="-342900" eaLnBrk="1" hangingPunct="1">
              <a:buFont typeface="Arial" panose="020B0604020202020204" pitchFamily="34" charset="0"/>
              <a:buChar char="•"/>
              <a:defRPr/>
            </a:pPr>
            <a:r>
              <a:rPr lang="el-GR" dirty="0">
                <a:solidFill>
                  <a:schemeClr val="tx1"/>
                </a:solidFill>
              </a:rPr>
              <a:t>που</a:t>
            </a:r>
            <a:r>
              <a:rPr lang="en-GB" dirty="0">
                <a:solidFill>
                  <a:schemeClr val="tx1"/>
                </a:solidFill>
              </a:rPr>
              <a:t> </a:t>
            </a:r>
            <a:r>
              <a:rPr lang="el-GR" dirty="0">
                <a:solidFill>
                  <a:schemeClr val="tx1"/>
                </a:solidFill>
              </a:rPr>
              <a:t>δεν προσπορίζει στο διανομέα του έργου και</a:t>
            </a:r>
            <a:r>
              <a:rPr lang="en-GB" dirty="0">
                <a:solidFill>
                  <a:schemeClr val="tx1"/>
                </a:solidFill>
              </a:rPr>
              <a:t> </a:t>
            </a:r>
            <a:r>
              <a:rPr lang="el-GR" dirty="0">
                <a:solidFill>
                  <a:schemeClr val="tx1"/>
                </a:solidFill>
              </a:rPr>
              <a:t>αδειοδόχο</a:t>
            </a:r>
            <a:r>
              <a:rPr lang="en-GB" dirty="0">
                <a:solidFill>
                  <a:schemeClr val="tx1"/>
                </a:solidFill>
              </a:rPr>
              <a:t> </a:t>
            </a:r>
            <a:r>
              <a:rPr lang="el-GR" dirty="0">
                <a:solidFill>
                  <a:schemeClr val="tx1"/>
                </a:solidFill>
              </a:rPr>
              <a:t>έμμεσο οικονομικό όφελος (π.χ. διαφημίσεις) από την προβολή του έργου σε διαδικτυακό τόπο</a:t>
            </a:r>
            <a:endParaRPr lang="en-US" dirty="0">
              <a:solidFill>
                <a:schemeClr val="tx1"/>
              </a:solidFill>
            </a:endParaRPr>
          </a:p>
          <a:p>
            <a:pPr marL="342900" indent="-342900" eaLnBrk="1" hangingPunct="1">
              <a:buFont typeface="Arial" panose="020B0604020202020204" pitchFamily="34" charset="0"/>
              <a:buChar char="•"/>
              <a:defRPr/>
            </a:pPr>
            <a:endParaRPr lang="el-GR" dirty="0">
              <a:solidFill>
                <a:schemeClr val="tx1"/>
              </a:solidFill>
            </a:endParaRPr>
          </a:p>
          <a:p>
            <a:pPr eaLnBrk="1" hangingPunct="1">
              <a:defRPr/>
            </a:pPr>
            <a:r>
              <a:rPr lang="el-GR" dirty="0">
                <a:solidFill>
                  <a:schemeClr val="tx1"/>
                </a:solidFill>
              </a:rPr>
              <a:t>Ο δικαιούχος μπορεί να παρέχει στον αδειοδόχο ξεχωριστή άδεια να χρησιμοποιεί το έργο για εμπορική χρήση, εφόσον αυτό του ζητηθεί.</a:t>
            </a:r>
          </a:p>
        </p:txBody>
      </p:sp>
      <p:sp>
        <p:nvSpPr>
          <p:cNvPr id="86022" name="Θέση αριθμού διαφάνειας 5"/>
          <p:cNvSpPr>
            <a:spLocks noGrp="1"/>
          </p:cNvSpPr>
          <p:nvPr>
            <p:ph type="sldNum" sz="quarter" idx="12"/>
          </p:nvPr>
        </p:nvSpPr>
        <p:spPr bwMode="auto">
          <a:noFill/>
          <a:ln>
            <a:miter lim="800000"/>
            <a:headEnd/>
            <a:tailEnd/>
          </a:ln>
        </p:spPr>
        <p:txBody>
          <a:bodyPr/>
          <a:lstStyle/>
          <a:p>
            <a:fld id="{8A21EE29-4BB8-45F5-8942-C97E285B6BA5}" type="slidenum">
              <a:rPr lang="nl-NL" altLang="el-GR"/>
              <a:pPr/>
              <a:t>75</a:t>
            </a:fld>
            <a:endParaRPr lang="nl-NL" altLang="el-G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50" y="357188"/>
            <a:ext cx="8358188" cy="4032250"/>
          </a:xfrm>
          <a:prstGeom prst="rect">
            <a:avLst/>
          </a:prstGeom>
        </p:spPr>
        <p:txBody>
          <a:bodyPr>
            <a:spAutoFit/>
          </a:bodyPr>
          <a:lstStyle/>
          <a:p>
            <a:pPr eaLnBrk="1" hangingPunct="1">
              <a:defRPr/>
            </a:pPr>
            <a:r>
              <a:rPr lang="en-US" sz="4400" dirty="0">
                <a:solidFill>
                  <a:srgbClr val="0070C0"/>
                </a:solidFill>
                <a:latin typeface="+mj-lt"/>
              </a:rPr>
              <a:t>       </a:t>
            </a:r>
            <a:r>
              <a:rPr lang="el-GR" sz="4400" dirty="0">
                <a:solidFill>
                  <a:srgbClr val="0070C0"/>
                </a:solidFill>
                <a:latin typeface="+mj-lt"/>
              </a:rPr>
              <a:t>Σημείωμα Χρήσης Έργων</a:t>
            </a:r>
            <a:endParaRPr lang="en-US" sz="4400" dirty="0">
              <a:solidFill>
                <a:srgbClr val="0070C0"/>
              </a:solidFill>
              <a:latin typeface="+mj-lt"/>
            </a:endParaRPr>
          </a:p>
          <a:p>
            <a:pPr eaLnBrk="1" hangingPunct="1">
              <a:defRPr/>
            </a:pPr>
            <a:endParaRPr lang="en-US" sz="4400" dirty="0">
              <a:solidFill>
                <a:srgbClr val="0070C0"/>
              </a:solidFill>
              <a:latin typeface="+mj-lt"/>
            </a:endParaRPr>
          </a:p>
          <a:p>
            <a:pPr eaLnBrk="1" hangingPunct="1">
              <a:defRPr/>
            </a:pPr>
            <a:r>
              <a:rPr lang="el-GR" sz="2800" dirty="0">
                <a:solidFill>
                  <a:schemeClr val="tx1"/>
                </a:solidFill>
                <a:latin typeface="+mj-lt"/>
              </a:rPr>
              <a:t>Το έργο αυτό κάνει χρήση του έργου:</a:t>
            </a:r>
          </a:p>
          <a:p>
            <a:pPr eaLnBrk="1" hangingPunct="1">
              <a:defRPr/>
            </a:pPr>
            <a:endParaRPr lang="el-GR" sz="2800" dirty="0">
              <a:solidFill>
                <a:schemeClr val="tx1"/>
              </a:solidFill>
              <a:latin typeface="+mj-lt"/>
            </a:endParaRPr>
          </a:p>
          <a:p>
            <a:pPr eaLnBrk="1" hangingPunct="1">
              <a:defRPr/>
            </a:pPr>
            <a:endParaRPr lang="el-GR" sz="2800" dirty="0">
              <a:solidFill>
                <a:schemeClr val="tx1"/>
              </a:solidFill>
              <a:latin typeface="+mj-lt"/>
            </a:endParaRPr>
          </a:p>
          <a:p>
            <a:pPr eaLnBrk="1" hangingPunct="1">
              <a:defRPr/>
            </a:pPr>
            <a:r>
              <a:rPr lang="el-GR" sz="2800" dirty="0">
                <a:solidFill>
                  <a:schemeClr val="tx1"/>
                </a:solidFill>
                <a:latin typeface="+mj-lt"/>
              </a:rPr>
              <a:t>«Εισαγωγή στην Τραπεζική &amp; τις Κεφαλαιαγορές», Συριόπουλος Κ. &amp; Παπαδάμου Σ. </a:t>
            </a:r>
            <a:r>
              <a:rPr lang="en-US" sz="2800" dirty="0">
                <a:solidFill>
                  <a:schemeClr val="tx1"/>
                </a:solidFill>
                <a:latin typeface="+mj-lt"/>
              </a:rPr>
              <a:t>Copyright 20</a:t>
            </a:r>
            <a:r>
              <a:rPr lang="el-GR" sz="2800" dirty="0">
                <a:solidFill>
                  <a:schemeClr val="tx1"/>
                </a:solidFill>
                <a:latin typeface="+mj-lt"/>
              </a:rPr>
              <a:t>14</a:t>
            </a:r>
            <a:r>
              <a:rPr lang="en-US" sz="2800" dirty="0">
                <a:solidFill>
                  <a:schemeClr val="tx1"/>
                </a:solidFill>
                <a:latin typeface="+mj-lt"/>
              </a:rPr>
              <a:t>, </a:t>
            </a:r>
            <a:r>
              <a:rPr lang="el-GR" sz="2800" dirty="0">
                <a:solidFill>
                  <a:schemeClr val="tx1"/>
                </a:solidFill>
                <a:latin typeface="+mj-lt"/>
              </a:rPr>
              <a:t>Εκδόσεις </a:t>
            </a:r>
            <a:r>
              <a:rPr lang="en-US" sz="2800" dirty="0">
                <a:solidFill>
                  <a:schemeClr val="tx1"/>
                </a:solidFill>
                <a:latin typeface="+mj-lt"/>
              </a:rPr>
              <a:t>Utopia,</a:t>
            </a:r>
            <a:r>
              <a:rPr lang="el-GR" sz="2800" dirty="0">
                <a:solidFill>
                  <a:schemeClr val="tx1"/>
                </a:solidFill>
                <a:latin typeface="+mj-lt"/>
              </a:rPr>
              <a:t> κεφάλαιο 5</a:t>
            </a:r>
            <a:r>
              <a:rPr lang="en-US" sz="2800" dirty="0">
                <a:solidFill>
                  <a:schemeClr val="tx1"/>
                </a:solidFill>
                <a:latin typeface="+mj-lt"/>
              </a:rPr>
              <a:t>.</a:t>
            </a:r>
            <a:endParaRPr lang="el-GR" sz="2800" dirty="0">
              <a:solidFill>
                <a:schemeClr val="tx1"/>
              </a:solidFill>
              <a:latin typeface="+mj-lt"/>
            </a:endParaRPr>
          </a:p>
        </p:txBody>
      </p:sp>
      <p:sp>
        <p:nvSpPr>
          <p:cNvPr id="87043" name="Θέση αριθμού διαφάνειας 4"/>
          <p:cNvSpPr>
            <a:spLocks noGrp="1"/>
          </p:cNvSpPr>
          <p:nvPr>
            <p:ph type="sldNum" sz="quarter" idx="12"/>
          </p:nvPr>
        </p:nvSpPr>
        <p:spPr bwMode="auto">
          <a:noFill/>
          <a:ln>
            <a:miter lim="800000"/>
            <a:headEnd/>
            <a:tailEnd/>
          </a:ln>
        </p:spPr>
        <p:txBody>
          <a:bodyPr/>
          <a:lstStyle/>
          <a:p>
            <a:fld id="{04A528B9-6D85-4C1D-963D-7D7A87A0A4D9}" type="slidenum">
              <a:rPr lang="nl-NL" altLang="el-GR"/>
              <a:pPr/>
              <a:t>76</a:t>
            </a:fld>
            <a:endParaRPr lang="nl-NL" alt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61913" y="549275"/>
            <a:ext cx="8974137" cy="1228725"/>
          </a:xfrm>
        </p:spPr>
        <p:txBody>
          <a:bodyPr/>
          <a:lstStyle/>
          <a:p>
            <a:pPr>
              <a:defRPr/>
            </a:pPr>
            <a:r>
              <a:rPr lang="el-GR" sz="4000" dirty="0">
                <a:solidFill>
                  <a:srgbClr val="0070C0"/>
                </a:solidFill>
                <a:latin typeface="+mn-lt"/>
                <a:cs typeface="Times New Roman" panose="02020603050405020304" pitchFamily="18" charset="0"/>
              </a:rPr>
              <a:t>Οι Έ</a:t>
            </a:r>
            <a:r>
              <a:rPr lang="el-GR" sz="4000" dirty="0" smtClean="0">
                <a:solidFill>
                  <a:srgbClr val="0070C0"/>
                </a:solidFill>
                <a:latin typeface="+mn-lt"/>
                <a:cs typeface="Times New Roman" panose="02020603050405020304" pitchFamily="18" charset="0"/>
              </a:rPr>
              <a:t>ννοιες </a:t>
            </a:r>
            <a:r>
              <a:rPr lang="el-GR" sz="4000" dirty="0">
                <a:solidFill>
                  <a:srgbClr val="0070C0"/>
                </a:solidFill>
                <a:latin typeface="+mn-lt"/>
                <a:cs typeface="Times New Roman" panose="02020603050405020304" pitchFamily="18" charset="0"/>
              </a:rPr>
              <a:t>της </a:t>
            </a:r>
            <a:r>
              <a:rPr lang="el-GR" sz="4000" dirty="0" smtClean="0">
                <a:solidFill>
                  <a:srgbClr val="0070C0"/>
                </a:solidFill>
                <a:latin typeface="+mn-lt"/>
                <a:cs typeface="Times New Roman" panose="02020603050405020304" pitchFamily="18" charset="0"/>
              </a:rPr>
              <a:t>Απόδοσης </a:t>
            </a:r>
            <a:r>
              <a:rPr lang="el-GR" sz="4000" dirty="0">
                <a:solidFill>
                  <a:srgbClr val="0070C0"/>
                </a:solidFill>
                <a:latin typeface="+mn-lt"/>
                <a:cs typeface="Times New Roman" panose="02020603050405020304" pitchFamily="18" charset="0"/>
              </a:rPr>
              <a:t>και του </a:t>
            </a:r>
            <a:r>
              <a:rPr lang="el-GR" sz="4000" dirty="0" smtClean="0">
                <a:solidFill>
                  <a:srgbClr val="0070C0"/>
                </a:solidFill>
                <a:latin typeface="+mn-lt"/>
                <a:cs typeface="Times New Roman" panose="02020603050405020304" pitchFamily="18" charset="0"/>
              </a:rPr>
              <a:t>Κινδύνου </a:t>
            </a:r>
            <a:r>
              <a:rPr lang="el-GR" sz="4000" dirty="0">
                <a:solidFill>
                  <a:srgbClr val="0070C0"/>
                </a:solidFill>
                <a:latin typeface="+mn-lt"/>
                <a:cs typeface="Times New Roman" panose="02020603050405020304" pitchFamily="18" charset="0"/>
              </a:rPr>
              <a:t/>
            </a:r>
            <a:br>
              <a:rPr lang="el-GR" sz="4000" dirty="0">
                <a:solidFill>
                  <a:srgbClr val="0070C0"/>
                </a:solidFill>
                <a:latin typeface="+mn-lt"/>
                <a:cs typeface="Times New Roman" panose="02020603050405020304" pitchFamily="18" charset="0"/>
              </a:rPr>
            </a:br>
            <a:r>
              <a:rPr lang="el-GR" sz="4000" dirty="0">
                <a:solidFill>
                  <a:srgbClr val="0070C0"/>
                </a:solidFill>
                <a:latin typeface="+mn-lt"/>
                <a:cs typeface="Times New Roman" panose="02020603050405020304" pitchFamily="18" charset="0"/>
              </a:rPr>
              <a:t/>
            </a:r>
            <a:br>
              <a:rPr lang="el-GR" sz="4000" dirty="0">
                <a:solidFill>
                  <a:srgbClr val="0070C0"/>
                </a:solidFill>
                <a:latin typeface="+mn-lt"/>
                <a:cs typeface="Times New Roman" panose="02020603050405020304" pitchFamily="18" charset="0"/>
              </a:rPr>
            </a:br>
            <a:endParaRPr lang="el-GR" sz="4000" dirty="0">
              <a:solidFill>
                <a:srgbClr val="0070C0"/>
              </a:solidFill>
              <a:latin typeface="+mn-lt"/>
              <a:cs typeface="Times New Roman" panose="02020603050405020304" pitchFamily="18" charset="0"/>
            </a:endParaRPr>
          </a:p>
        </p:txBody>
      </p:sp>
      <p:sp>
        <p:nvSpPr>
          <p:cNvPr id="15363" name="Θέση αριθμού διαφάνειας 3"/>
          <p:cNvSpPr>
            <a:spLocks noGrp="1"/>
          </p:cNvSpPr>
          <p:nvPr>
            <p:ph type="sldNum" sz="quarter" idx="12"/>
          </p:nvPr>
        </p:nvSpPr>
        <p:spPr bwMode="auto">
          <a:noFill/>
          <a:ln>
            <a:miter lim="800000"/>
            <a:headEnd/>
            <a:tailEnd/>
          </a:ln>
        </p:spPr>
        <p:txBody>
          <a:bodyPr/>
          <a:lstStyle/>
          <a:p>
            <a:fld id="{B9431D03-6014-43D9-85C1-AF24409F4FD8}" type="slidenum">
              <a:rPr lang="nl-NL" altLang="el-GR"/>
              <a:pPr/>
              <a:t>8</a:t>
            </a:fld>
            <a:endParaRPr lang="nl-NL" altLang="el-GR"/>
          </a:p>
        </p:txBody>
      </p:sp>
      <p:sp>
        <p:nvSpPr>
          <p:cNvPr id="15364" name="Ορθογώνιο 2"/>
          <p:cNvSpPr>
            <a:spLocks noChangeArrowheads="1"/>
          </p:cNvSpPr>
          <p:nvPr/>
        </p:nvSpPr>
        <p:spPr bwMode="auto">
          <a:xfrm>
            <a:off x="171450" y="1341438"/>
            <a:ext cx="8972550" cy="4400550"/>
          </a:xfrm>
          <a:prstGeom prst="rect">
            <a:avLst/>
          </a:prstGeom>
          <a:noFill/>
          <a:ln w="9525">
            <a:noFill/>
            <a:miter lim="800000"/>
            <a:headEnd/>
            <a:tailEnd/>
          </a:ln>
        </p:spPr>
        <p:txBody>
          <a:bodyPr>
            <a:spAutoFit/>
          </a:bodyPr>
          <a:lstStyle/>
          <a:p>
            <a:pPr marL="457200" indent="-457200" eaLnBrk="1" hangingPunct="1">
              <a:spcBef>
                <a:spcPct val="20000"/>
              </a:spcBef>
              <a:buFont typeface="Arial" charset="0"/>
              <a:buChar char="•"/>
            </a:pPr>
            <a:r>
              <a:rPr lang="el-GR" altLang="el-GR" sz="2800">
                <a:solidFill>
                  <a:srgbClr val="000000"/>
                </a:solidFill>
                <a:latin typeface="Calibri" pitchFamily="34" charset="0"/>
              </a:rPr>
              <a:t>Λόγω αβεβαιότητας οι επενδυτικές αποφάσεις λαμβάνονται με βάση την αναμενόμενη απόδοση (Expected Return, E(R)).</a:t>
            </a:r>
          </a:p>
          <a:p>
            <a:pPr marL="457200" indent="-457200" eaLnBrk="1" hangingPunct="1">
              <a:spcBef>
                <a:spcPct val="20000"/>
              </a:spcBef>
              <a:buFont typeface="Arial" charset="0"/>
              <a:buChar char="•"/>
            </a:pPr>
            <a:endParaRPr lang="el-GR" altLang="el-GR" sz="2800">
              <a:solidFill>
                <a:srgbClr val="000000"/>
              </a:solidFill>
              <a:latin typeface="Calibri" pitchFamily="34" charset="0"/>
            </a:endParaRPr>
          </a:p>
          <a:p>
            <a:pPr marL="457200" indent="-457200" eaLnBrk="1" hangingPunct="1">
              <a:spcBef>
                <a:spcPct val="20000"/>
              </a:spcBef>
              <a:buFont typeface="Arial" charset="0"/>
              <a:buChar char="•"/>
            </a:pPr>
            <a:endParaRPr lang="el-GR" altLang="el-GR" sz="2800">
              <a:solidFill>
                <a:srgbClr val="000000"/>
              </a:solidFill>
              <a:latin typeface="Calibri" pitchFamily="34" charset="0"/>
            </a:endParaRPr>
          </a:p>
          <a:p>
            <a:pPr marL="457200" indent="-457200" eaLnBrk="1" hangingPunct="1">
              <a:spcBef>
                <a:spcPct val="20000"/>
              </a:spcBef>
              <a:buFont typeface="Arial" charset="0"/>
              <a:buChar char="•"/>
            </a:pPr>
            <a:r>
              <a:rPr lang="el-GR" altLang="el-GR" sz="2800">
                <a:solidFill>
                  <a:srgbClr val="000000"/>
                </a:solidFill>
                <a:latin typeface="Calibri" pitchFamily="34" charset="0"/>
              </a:rPr>
              <a:t>ή</a:t>
            </a:r>
          </a:p>
          <a:p>
            <a:pPr marL="457200" indent="-457200" eaLnBrk="1" hangingPunct="1">
              <a:spcBef>
                <a:spcPct val="20000"/>
              </a:spcBef>
              <a:buFont typeface="Arial" charset="0"/>
              <a:buChar char="•"/>
            </a:pPr>
            <a:r>
              <a:rPr lang="el-GR" altLang="el-GR" sz="2800">
                <a:solidFill>
                  <a:srgbClr val="000000"/>
                </a:solidFill>
                <a:latin typeface="Calibri" pitchFamily="34" charset="0"/>
              </a:rPr>
              <a:t>Η μεταβλητότητα (volatility) μετράται συνήθως με την έννοια της διακύμανσης μιας σειράς αριθμών: </a:t>
            </a:r>
          </a:p>
          <a:p>
            <a:pPr marL="457200" indent="-457200" eaLnBrk="1" hangingPunct="1">
              <a:spcBef>
                <a:spcPct val="20000"/>
              </a:spcBef>
              <a:buFont typeface="Wingdings" pitchFamily="2" charset="2"/>
              <a:buChar char="§"/>
            </a:pPr>
            <a:endParaRPr lang="el-GR" altLang="el-GR" sz="2800">
              <a:solidFill>
                <a:srgbClr val="000000"/>
              </a:solidFill>
              <a:latin typeface="Calibri" pitchFamily="34" charset="0"/>
            </a:endParaRPr>
          </a:p>
        </p:txBody>
      </p:sp>
      <p:pic>
        <p:nvPicPr>
          <p:cNvPr id="15365" name="Εικόνα 1"/>
          <p:cNvPicPr>
            <a:picLocks noChangeAspect="1"/>
          </p:cNvPicPr>
          <p:nvPr/>
        </p:nvPicPr>
        <p:blipFill>
          <a:blip r:embed="rId2"/>
          <a:srcRect/>
          <a:stretch>
            <a:fillRect/>
          </a:stretch>
        </p:blipFill>
        <p:spPr bwMode="auto">
          <a:xfrm>
            <a:off x="1187450" y="2808288"/>
            <a:ext cx="2243138" cy="506412"/>
          </a:xfrm>
          <a:prstGeom prst="rect">
            <a:avLst/>
          </a:prstGeom>
          <a:noFill/>
          <a:ln w="9525">
            <a:noFill/>
            <a:miter lim="800000"/>
            <a:headEnd/>
            <a:tailEnd/>
          </a:ln>
        </p:spPr>
      </p:pic>
      <p:pic>
        <p:nvPicPr>
          <p:cNvPr id="15366" name="Εικόνα 3"/>
          <p:cNvPicPr>
            <a:picLocks noChangeAspect="1"/>
          </p:cNvPicPr>
          <p:nvPr/>
        </p:nvPicPr>
        <p:blipFill>
          <a:blip r:embed="rId3"/>
          <a:srcRect/>
          <a:stretch>
            <a:fillRect/>
          </a:stretch>
        </p:blipFill>
        <p:spPr bwMode="auto">
          <a:xfrm>
            <a:off x="4140200" y="2814638"/>
            <a:ext cx="3230563" cy="500062"/>
          </a:xfrm>
          <a:prstGeom prst="rect">
            <a:avLst/>
          </a:prstGeom>
          <a:noFill/>
          <a:ln w="9525">
            <a:noFill/>
            <a:miter lim="800000"/>
            <a:headEnd/>
            <a:tailEnd/>
          </a:ln>
        </p:spPr>
      </p:pic>
      <p:pic>
        <p:nvPicPr>
          <p:cNvPr id="15367" name="Εικόνα 4"/>
          <p:cNvPicPr>
            <a:picLocks noChangeAspect="1"/>
          </p:cNvPicPr>
          <p:nvPr/>
        </p:nvPicPr>
        <p:blipFill>
          <a:blip r:embed="rId4"/>
          <a:srcRect/>
          <a:stretch>
            <a:fillRect/>
          </a:stretch>
        </p:blipFill>
        <p:spPr bwMode="auto">
          <a:xfrm>
            <a:off x="1187450" y="3667125"/>
            <a:ext cx="1422400" cy="641350"/>
          </a:xfrm>
          <a:prstGeom prst="rect">
            <a:avLst/>
          </a:prstGeom>
          <a:noFill/>
          <a:ln w="9525">
            <a:noFill/>
            <a:miter lim="800000"/>
            <a:headEnd/>
            <a:tailEnd/>
          </a:ln>
        </p:spPr>
      </p:pic>
      <p:pic>
        <p:nvPicPr>
          <p:cNvPr id="15368" name="Εικόνα 6"/>
          <p:cNvPicPr>
            <a:picLocks noChangeAspect="1"/>
          </p:cNvPicPr>
          <p:nvPr/>
        </p:nvPicPr>
        <p:blipFill>
          <a:blip r:embed="rId5"/>
          <a:srcRect/>
          <a:stretch>
            <a:fillRect/>
          </a:stretch>
        </p:blipFill>
        <p:spPr bwMode="auto">
          <a:xfrm>
            <a:off x="3381375" y="5111750"/>
            <a:ext cx="1566863" cy="57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388" y="1022350"/>
            <a:ext cx="8785225" cy="377825"/>
          </a:xfrm>
        </p:spPr>
        <p:txBody>
          <a:bodyPr/>
          <a:lstStyle/>
          <a:p>
            <a:pPr>
              <a:defRPr/>
            </a:pPr>
            <a:r>
              <a:rPr lang="el-GR" sz="4000" dirty="0">
                <a:solidFill>
                  <a:srgbClr val="0070C0"/>
                </a:solidFill>
                <a:latin typeface="+mn-lt"/>
                <a:cs typeface="Times New Roman" panose="02020603050405020304" pitchFamily="18" charset="0"/>
              </a:rPr>
              <a:t>Οι Έννοιες της Απόδοσης και του Κινδύνου </a:t>
            </a:r>
            <a:r>
              <a:rPr lang="el-GR" sz="4000" dirty="0" smtClean="0">
                <a:solidFill>
                  <a:srgbClr val="0070C0"/>
                </a:solidFill>
                <a:latin typeface="+mn-lt"/>
                <a:cs typeface="Times New Roman" panose="02020603050405020304" pitchFamily="18" charset="0"/>
              </a:rPr>
              <a:t>- 2</a:t>
            </a:r>
            <a:r>
              <a:rPr lang="el-GR" sz="4000" dirty="0">
                <a:solidFill>
                  <a:srgbClr val="0070C0"/>
                </a:solidFill>
                <a:latin typeface="+mn-lt"/>
                <a:cs typeface="Times New Roman" panose="02020603050405020304" pitchFamily="18" charset="0"/>
              </a:rPr>
              <a:t/>
            </a:r>
            <a:br>
              <a:rPr lang="el-GR" sz="4000" dirty="0">
                <a:solidFill>
                  <a:srgbClr val="0070C0"/>
                </a:solidFill>
                <a:latin typeface="+mn-lt"/>
                <a:cs typeface="Times New Roman" panose="02020603050405020304" pitchFamily="18" charset="0"/>
              </a:rPr>
            </a:br>
            <a:r>
              <a:rPr lang="el-GR" sz="4000" dirty="0" smtClean="0">
                <a:solidFill>
                  <a:srgbClr val="0070C0"/>
                </a:solidFill>
                <a:latin typeface="+mn-lt"/>
                <a:cs typeface="Times New Roman" panose="02020603050405020304" pitchFamily="18" charset="0"/>
              </a:rPr>
              <a:t> </a:t>
            </a:r>
            <a:r>
              <a:rPr lang="el-GR" dirty="0">
                <a:solidFill>
                  <a:srgbClr val="0070C0"/>
                </a:solidFill>
                <a:latin typeface="+mn-lt"/>
                <a:cs typeface="Times New Roman" panose="02020603050405020304" pitchFamily="18" charset="0"/>
              </a:rPr>
              <a:t/>
            </a:r>
            <a:br>
              <a:rPr lang="el-GR" dirty="0">
                <a:solidFill>
                  <a:srgbClr val="0070C0"/>
                </a:solidFill>
                <a:latin typeface="+mn-lt"/>
                <a:cs typeface="Times New Roman" panose="02020603050405020304" pitchFamily="18" charset="0"/>
              </a:rPr>
            </a:br>
            <a:endParaRPr lang="el-GR" dirty="0">
              <a:solidFill>
                <a:srgbClr val="0070C0"/>
              </a:solidFill>
              <a:latin typeface="+mn-lt"/>
            </a:endParaRPr>
          </a:p>
        </p:txBody>
      </p:sp>
      <p:sp>
        <p:nvSpPr>
          <p:cNvPr id="16387" name="Θέση αριθμού διαφάνειας 5"/>
          <p:cNvSpPr>
            <a:spLocks noGrp="1"/>
          </p:cNvSpPr>
          <p:nvPr>
            <p:ph type="sldNum" sz="quarter" idx="12"/>
          </p:nvPr>
        </p:nvSpPr>
        <p:spPr bwMode="auto">
          <a:noFill/>
          <a:ln>
            <a:miter lim="800000"/>
            <a:headEnd/>
            <a:tailEnd/>
          </a:ln>
        </p:spPr>
        <p:txBody>
          <a:bodyPr/>
          <a:lstStyle/>
          <a:p>
            <a:fld id="{E2FF04D0-C6D3-47A7-934D-EBC04A9E1E4B}" type="slidenum">
              <a:rPr lang="nl-NL" altLang="el-GR"/>
              <a:pPr/>
              <a:t>9</a:t>
            </a:fld>
            <a:endParaRPr lang="nl-NL" altLang="el-GR"/>
          </a:p>
        </p:txBody>
      </p:sp>
      <p:sp>
        <p:nvSpPr>
          <p:cNvPr id="16388" name="Ορθογώνιο 2"/>
          <p:cNvSpPr>
            <a:spLocks noChangeArrowheads="1"/>
          </p:cNvSpPr>
          <p:nvPr/>
        </p:nvSpPr>
        <p:spPr bwMode="auto">
          <a:xfrm>
            <a:off x="23813" y="1400175"/>
            <a:ext cx="8940800" cy="4340225"/>
          </a:xfrm>
          <a:prstGeom prst="rect">
            <a:avLst/>
          </a:prstGeom>
          <a:noFill/>
          <a:ln w="9525">
            <a:noFill/>
            <a:miter lim="800000"/>
            <a:headEnd/>
            <a:tailEnd/>
          </a:ln>
        </p:spPr>
        <p:txBody>
          <a:bodyPr>
            <a:spAutoFit/>
          </a:bodyPr>
          <a:lstStyle/>
          <a:p>
            <a:pPr marL="342900" indent="-342900" algn="just" eaLnBrk="1" hangingPunct="1">
              <a:spcAft>
                <a:spcPts val="600"/>
              </a:spcAft>
              <a:buFont typeface="Arial" charset="0"/>
              <a:buChar char="•"/>
            </a:pPr>
            <a:r>
              <a:rPr lang="el-GR" altLang="el-GR" sz="2800">
                <a:solidFill>
                  <a:srgbClr val="000000"/>
                </a:solidFill>
                <a:latin typeface="Calibri" pitchFamily="34" charset="0"/>
              </a:rPr>
              <a:t>Αν η πιθανότητα εμφάνισης είναι ίδια  τότε: </a:t>
            </a:r>
          </a:p>
          <a:p>
            <a:pPr marL="342900" indent="-342900" algn="just" eaLnBrk="1" hangingPunct="1">
              <a:spcAft>
                <a:spcPts val="600"/>
              </a:spcAft>
              <a:buFont typeface="Arial" charset="0"/>
              <a:buChar char="•"/>
            </a:pPr>
            <a:endParaRPr lang="el-GR" altLang="el-GR" sz="2800">
              <a:solidFill>
                <a:srgbClr val="000000"/>
              </a:solidFill>
              <a:latin typeface="Calibri" pitchFamily="34" charset="0"/>
            </a:endParaRPr>
          </a:p>
          <a:p>
            <a:pPr marL="342900" indent="-342900" algn="just" eaLnBrk="1" hangingPunct="1">
              <a:spcAft>
                <a:spcPts val="600"/>
              </a:spcAft>
              <a:buFont typeface="Arial" charset="0"/>
              <a:buChar char="•"/>
            </a:pPr>
            <a:endParaRPr lang="el-GR" altLang="el-GR" sz="2800">
              <a:solidFill>
                <a:srgbClr val="000000"/>
              </a:solidFill>
              <a:latin typeface="Calibri" pitchFamily="34" charset="0"/>
            </a:endParaRPr>
          </a:p>
          <a:p>
            <a:pPr marL="342900" indent="-342900" algn="just" eaLnBrk="1" hangingPunct="1">
              <a:spcAft>
                <a:spcPts val="600"/>
              </a:spcAft>
              <a:buFont typeface="Arial" charset="0"/>
              <a:buChar char="•"/>
            </a:pPr>
            <a:r>
              <a:rPr lang="el-GR" altLang="el-GR" sz="2800">
                <a:solidFill>
                  <a:srgbClr val="000000"/>
                </a:solidFill>
                <a:latin typeface="Calibri" pitchFamily="34" charset="0"/>
              </a:rPr>
              <a:t>Η αβεβαιότητα στην απόδοση μιας επένδυσης εκφράζεται από μια «κατανομή πιθανοτήτων» και «μετράται» από τα χαρακτηριστικά της δηλ. τις κεντρικές ροπές (μέσος και τυπική απόκλιση της τυχαίας μεταβλητής από το μέσο). </a:t>
            </a:r>
          </a:p>
          <a:p>
            <a:pPr marL="342900" indent="-342900" algn="just" eaLnBrk="1" hangingPunct="1">
              <a:spcAft>
                <a:spcPts val="600"/>
              </a:spcAft>
              <a:buFont typeface="Wingdings" pitchFamily="2" charset="2"/>
              <a:buChar char="§"/>
            </a:pPr>
            <a:endParaRPr lang="el-GR" altLang="el-GR" sz="3200">
              <a:solidFill>
                <a:srgbClr val="000000"/>
              </a:solidFill>
              <a:latin typeface="Calibri" pitchFamily="34" charset="0"/>
            </a:endParaRPr>
          </a:p>
        </p:txBody>
      </p:sp>
      <p:pic>
        <p:nvPicPr>
          <p:cNvPr id="16389" name="Εικόνα 2"/>
          <p:cNvPicPr>
            <a:picLocks noChangeAspect="1"/>
          </p:cNvPicPr>
          <p:nvPr/>
        </p:nvPicPr>
        <p:blipFill>
          <a:blip r:embed="rId2"/>
          <a:srcRect/>
          <a:stretch>
            <a:fillRect/>
          </a:stretch>
        </p:blipFill>
        <p:spPr bwMode="auto">
          <a:xfrm>
            <a:off x="3276600" y="1916113"/>
            <a:ext cx="1800225" cy="661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6182</TotalTime>
  <Words>4853</Words>
  <Application>Microsoft Office PowerPoint</Application>
  <PresentationFormat>Προβολή στην οθόνη (4:3)</PresentationFormat>
  <Paragraphs>475</Paragraphs>
  <Slides>76</Slides>
  <Notes>6</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76</vt:i4>
      </vt:variant>
    </vt:vector>
  </HeadingPairs>
  <TitlesOfParts>
    <vt:vector size="82" baseType="lpstr">
      <vt:lpstr>Times New Roman</vt:lpstr>
      <vt:lpstr>Arial</vt:lpstr>
      <vt:lpstr>Calibri</vt:lpstr>
      <vt:lpstr>Wingdings</vt:lpstr>
      <vt:lpstr>Courier New</vt:lpstr>
      <vt:lpstr>Θέμα του Office</vt:lpstr>
      <vt:lpstr>Διαφάνεια 1</vt:lpstr>
      <vt:lpstr>Σκοποί Ενότητας</vt:lpstr>
      <vt:lpstr>Περιεχόμενα Ενότητας</vt:lpstr>
      <vt:lpstr>Διαφάνεια 4</vt:lpstr>
      <vt:lpstr>Διαφάνεια 5</vt:lpstr>
      <vt:lpstr>Διαφάνεια 6</vt:lpstr>
      <vt:lpstr>Διαφάνεια 7</vt:lpstr>
      <vt:lpstr>Οι Έννοιες της Απόδοσης και του Κινδύνου   </vt:lpstr>
      <vt:lpstr>Οι Έννοιες της Απόδοσης και του Κινδύνου - 2   </vt:lpstr>
      <vt:lpstr>Οι Έννοιες της Απόδοσης και του Κινδύνου - 3  </vt:lpstr>
      <vt:lpstr>Οι Έννοιες της Απόδοσης και του Κινδύνου - 4  </vt:lpstr>
      <vt:lpstr>Η Συμπεριφορά των Επενδυτών απέναντι στον Κίνδυνο </vt:lpstr>
      <vt:lpstr>Η Συμπεριφορά των Επενδυτών απέναντι στον Κίνδυνο - 2 </vt:lpstr>
      <vt:lpstr>Η Συμπεριφορά των Επενδυτών απέναντι στον Κίνδυνο - 3</vt:lpstr>
      <vt:lpstr>Η Συμπεριφορά των Επενδυτών απέναντι στον Κίνδυνο - 4  </vt:lpstr>
      <vt:lpstr>Η Συμπεριφορά των Επενδυτών απέναντι στον Κίνδυνο - 5 </vt:lpstr>
      <vt:lpstr>Η Συμπεριφορά των Επενδυτών απέναντι στον Κίνδυνο - 6 </vt:lpstr>
      <vt:lpstr>Η Συμπεριφορά των Επενδυτών απέναντι στον Κίνδυνο -  7 </vt:lpstr>
      <vt:lpstr>Διαφάνεια 19</vt:lpstr>
      <vt:lpstr>Βασικές Αρχές Θεωρίας Χαρτοφυλακίου - 2    </vt:lpstr>
      <vt:lpstr>Βασικές Αρχές Θεωρίας Χαρτοφυλακίου - 3</vt:lpstr>
      <vt:lpstr>Βασικές Αρχές Θεωρίας Χαρτοφυλακίου - 4</vt:lpstr>
      <vt:lpstr>Βασικές Αρχές Θεωρίας Χαρτοφυλακίου - 5</vt:lpstr>
      <vt:lpstr>Βασικές Αρχές Θεωρίας Χαρτοφυλακίου - 6</vt:lpstr>
      <vt:lpstr>Βασικές Αρχές Θεωρίας Χαρτοφυλακίου - 7</vt:lpstr>
      <vt:lpstr>Βασικές Αρχές Θεωρίας Χαρτοφυλακίου - 8</vt:lpstr>
      <vt:lpstr>Βασικές Αρχές Θεωρίας Χαρτοφυλακίου - 9</vt:lpstr>
      <vt:lpstr>Βασικές Αρχές Θεωρίας Χαρτοφυλακίου-10</vt:lpstr>
      <vt:lpstr>Βασικές Αρχές Θεωρίας Χαρτοφυλακίου-11</vt:lpstr>
      <vt:lpstr>Υποδείγματα Τιμολόγησης Μετοχικών Αξιών </vt:lpstr>
      <vt:lpstr>Υποδείγματα Τιμολόγησης Μετοχικών Αξιών - 2 </vt:lpstr>
      <vt:lpstr>Υποδείγματα Τιμολόγησης Μετοχικών Αξιών - 3</vt:lpstr>
      <vt:lpstr>Υποδείγματα Τιμολόγησης Μετοχικών Αξιών - 4</vt:lpstr>
      <vt:lpstr>Υποδείγματα Τιμολόγησης Μετοχικών Αξιών - 5</vt:lpstr>
      <vt:lpstr>Υποδείγματα Τιμολόγησης Μετοχικών Αξιών - 6</vt:lpstr>
      <vt:lpstr>Υποδείγματα Τιμολόγησης Μετοχικών Αξιών - 7</vt:lpstr>
      <vt:lpstr>Υποδείγματα Τιμολόγησης Μετοχικών Αξιών - 8</vt:lpstr>
      <vt:lpstr>Υποδείγματα Τιμολόγησης Μετοχικών Αξιών - 9</vt:lpstr>
      <vt:lpstr>Υποδείγματα Τιμολόγησης Μετοχικών Αξιών - 10</vt:lpstr>
      <vt:lpstr>Χρηματοδότηση και Αξιολόγηση Επενδύσεων Υπόδειγμα Αποτίμησης Περιουσιακών Στοιχείων</vt:lpstr>
      <vt:lpstr>Χρηματοδότηση και Αξιολόγηση Επενδύσεων Υπόδειγμα Αποτίμησης Περιουσιακών Στοιχείων - 2</vt:lpstr>
      <vt:lpstr>Χρηματοδότηση και Αξιολόγηση Επενδύσεων Υπόδειγμα Αποτίμησης Περιουσιακών Στοιχείων - 3</vt:lpstr>
      <vt:lpstr>Χρηματοδότηση και Αξιολόγηση Επενδύσεων Υπόδειγμα Αποτίμησης Περιουσιακών Στοιχείων - 4</vt:lpstr>
      <vt:lpstr>Χρηματοδότηση και Αξιολόγηση Επενδύσεων Υπόδειγμα Αποτίμησης Περιουσιακών Στοιχείων - 5</vt:lpstr>
      <vt:lpstr>Χρηματοδότηση και Αξιολόγηση Επενδύσεων Υπόδειγμα Αποτίμησης Περιουσιακών Στοιχείων - 6</vt:lpstr>
      <vt:lpstr>Χρηματοδότηση και Αξιολόγηση Επενδύσεων Υπόδειγμα Αποτίμησης Περιουσιακών Στοιχείων - 7</vt:lpstr>
      <vt:lpstr>Χρηματοδότηση και Αξιολόγηση Επενδύσεων Υπόδειγμα Αποτίμησης Περιουσιακών Στοιχείων - 8</vt:lpstr>
      <vt:lpstr>Χρηματοδότηση και Αξιολόγηση Επενδύσεων Υπόδειγμα Αποτίμησης Περιουσιακών Στοιχείων - 9 </vt:lpstr>
      <vt:lpstr>Χρηματοδότηση και Αξιολόγηση Επενδύσεων Υπόδειγμα Αποτίμησης Περιουσιακών Στοιχείων - 10</vt:lpstr>
      <vt:lpstr>Χρηματοδότηση και Αξιολόγηση Επενδύσεων Υπόδειγμα Αποτίμησης Περιουσιακών Στοιχείων - 11</vt:lpstr>
      <vt:lpstr>Χρηματοδότηση και Αξιολόγηση Επενδύσεων Υπόδειγμα Αποτίμησης Περιουσιακών Στοιχείων - 12</vt:lpstr>
      <vt:lpstr>Χρηματοδότηση και Αξιολόγηση Επενδύσεων Υπόδειγμα Αποτίμησης Περιουσιακών Στοιχείων - 13</vt:lpstr>
      <vt:lpstr>Η Υπόθεση της Αποτελεσματικότητας των Αγορών</vt:lpstr>
      <vt:lpstr>Η Υπόθεση της Αποτελεσματικότητας των Αγορών - 2</vt:lpstr>
      <vt:lpstr>Η Υπόθεση της Αποτελεσματικότητας των Αγορών - 3</vt:lpstr>
      <vt:lpstr>Η Υπόθεση της Αποτελεσματικότητας των Αγορών - 4</vt:lpstr>
      <vt:lpstr>Η Υπόθεση της Αποτελεσματικότητας των Αγορών - 5</vt:lpstr>
      <vt:lpstr>Η Υπόθεση της Αποτελεσματικότητας των Αγορών - 6</vt:lpstr>
      <vt:lpstr>Η Υπόθεση της Αποτελεσματικότητας των Αγορών - 7</vt:lpstr>
      <vt:lpstr>Η Υπόθεση της Αποτελεσματικότητας των Αγορών - 8</vt:lpstr>
      <vt:lpstr>Η Υπόθεση της Αποτελεσματικότητας των Αγορών - 9</vt:lpstr>
      <vt:lpstr>Η Υπόθεση της Αποτελεσματικότητας των Αγορών - 10</vt:lpstr>
      <vt:lpstr>Η Υπόθεση της Αποτελεσματικότητας των Αγορών - 11</vt:lpstr>
      <vt:lpstr>Η Υπόθεση της Αποτελεσματικότητας των Αγορών - 12</vt:lpstr>
      <vt:lpstr>Η Υπόθεση της Αποτελεσματικότητας των Αγορών - 13</vt:lpstr>
      <vt:lpstr>Η Υπόθεση της Αποτελεσματικότητας των Αγορών - 14</vt:lpstr>
      <vt:lpstr>Η Υπόθεση της Αποτελεσματικότητας των Αγορών - 15</vt:lpstr>
      <vt:lpstr>Η Υπόθεση της Αποτελεσματικότητας των Αγορών - 16</vt:lpstr>
      <vt:lpstr>Η Υπόθεση της Αποτελεσματικότητας των Αγορών - 17</vt:lpstr>
      <vt:lpstr>Η Υπόθεση της Αποτελεσματικότητας των Αγορών - 18</vt:lpstr>
      <vt:lpstr>Η Υπόθεση της Αποτελεσματικότητας των Αγορών - 19</vt:lpstr>
      <vt:lpstr>Διαφάνεια 72</vt:lpstr>
      <vt:lpstr>Διαφάνεια 73</vt:lpstr>
      <vt:lpstr>Διαφάνεια 74</vt:lpstr>
      <vt:lpstr>Διαφάνεια 75</vt:lpstr>
      <vt:lpstr>Διαφάνεια 76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Veerle</dc:creator>
  <cp:lastModifiedBy>Τάσος Ευγενίδης</cp:lastModifiedBy>
  <cp:revision>289</cp:revision>
  <dcterms:created xsi:type="dcterms:W3CDTF">2002-06-14T19:44:00Z</dcterms:created>
  <dcterms:modified xsi:type="dcterms:W3CDTF">2015-06-25T09:53:53Z</dcterms:modified>
</cp:coreProperties>
</file>