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3880" r:id="rId2"/>
    <p:sldMasterId id="2147483903" r:id="rId3"/>
  </p:sldMasterIdLst>
  <p:notesMasterIdLst>
    <p:notesMasterId r:id="rId91"/>
  </p:notesMasterIdLst>
  <p:handoutMasterIdLst>
    <p:handoutMasterId r:id="rId92"/>
  </p:handoutMasterIdLst>
  <p:sldIdLst>
    <p:sldId id="409" r:id="rId4"/>
    <p:sldId id="459" r:id="rId5"/>
    <p:sldId id="378" r:id="rId6"/>
    <p:sldId id="491" r:id="rId7"/>
    <p:sldId id="364" r:id="rId8"/>
    <p:sldId id="365" r:id="rId9"/>
    <p:sldId id="381" r:id="rId10"/>
    <p:sldId id="367" r:id="rId11"/>
    <p:sldId id="369" r:id="rId12"/>
    <p:sldId id="386" r:id="rId13"/>
    <p:sldId id="371" r:id="rId14"/>
    <p:sldId id="427" r:id="rId15"/>
    <p:sldId id="362" r:id="rId16"/>
    <p:sldId id="373" r:id="rId17"/>
    <p:sldId id="428" r:id="rId18"/>
    <p:sldId id="370" r:id="rId19"/>
    <p:sldId id="372" r:id="rId20"/>
    <p:sldId id="382" r:id="rId21"/>
    <p:sldId id="374" r:id="rId22"/>
    <p:sldId id="411" r:id="rId23"/>
    <p:sldId id="417" r:id="rId24"/>
    <p:sldId id="418" r:id="rId25"/>
    <p:sldId id="419" r:id="rId26"/>
    <p:sldId id="420" r:id="rId27"/>
    <p:sldId id="421" r:id="rId28"/>
    <p:sldId id="422" r:id="rId29"/>
    <p:sldId id="390" r:id="rId30"/>
    <p:sldId id="387" r:id="rId31"/>
    <p:sldId id="391" r:id="rId32"/>
    <p:sldId id="392" r:id="rId33"/>
    <p:sldId id="393" r:id="rId34"/>
    <p:sldId id="394" r:id="rId35"/>
    <p:sldId id="398" r:id="rId36"/>
    <p:sldId id="432" r:id="rId37"/>
    <p:sldId id="438" r:id="rId38"/>
    <p:sldId id="439" r:id="rId39"/>
    <p:sldId id="442" r:id="rId40"/>
    <p:sldId id="443" r:id="rId41"/>
    <p:sldId id="446" r:id="rId42"/>
    <p:sldId id="456" r:id="rId43"/>
    <p:sldId id="457" r:id="rId44"/>
    <p:sldId id="460" r:id="rId45"/>
    <p:sldId id="461" r:id="rId46"/>
    <p:sldId id="462" r:id="rId47"/>
    <p:sldId id="463" r:id="rId48"/>
    <p:sldId id="464" r:id="rId49"/>
    <p:sldId id="465" r:id="rId50"/>
    <p:sldId id="466" r:id="rId51"/>
    <p:sldId id="467" r:id="rId52"/>
    <p:sldId id="468" r:id="rId53"/>
    <p:sldId id="469" r:id="rId54"/>
    <p:sldId id="470" r:id="rId55"/>
    <p:sldId id="471" r:id="rId56"/>
    <p:sldId id="473" r:id="rId57"/>
    <p:sldId id="472" r:id="rId58"/>
    <p:sldId id="474" r:id="rId59"/>
    <p:sldId id="475" r:id="rId60"/>
    <p:sldId id="476" r:id="rId61"/>
    <p:sldId id="477" r:id="rId62"/>
    <p:sldId id="478" r:id="rId63"/>
    <p:sldId id="479" r:id="rId64"/>
    <p:sldId id="481" r:id="rId65"/>
    <p:sldId id="482" r:id="rId66"/>
    <p:sldId id="483" r:id="rId67"/>
    <p:sldId id="484" r:id="rId68"/>
    <p:sldId id="485" r:id="rId69"/>
    <p:sldId id="486" r:id="rId70"/>
    <p:sldId id="487" r:id="rId71"/>
    <p:sldId id="488" r:id="rId72"/>
    <p:sldId id="489" r:id="rId73"/>
    <p:sldId id="490" r:id="rId74"/>
    <p:sldId id="492" r:id="rId75"/>
    <p:sldId id="493" r:id="rId76"/>
    <p:sldId id="494" r:id="rId77"/>
    <p:sldId id="495" r:id="rId78"/>
    <p:sldId id="496" r:id="rId79"/>
    <p:sldId id="497" r:id="rId80"/>
    <p:sldId id="498" r:id="rId81"/>
    <p:sldId id="499" r:id="rId82"/>
    <p:sldId id="500" r:id="rId83"/>
    <p:sldId id="501" r:id="rId84"/>
    <p:sldId id="502" r:id="rId85"/>
    <p:sldId id="375" r:id="rId86"/>
    <p:sldId id="376" r:id="rId87"/>
    <p:sldId id="425" r:id="rId88"/>
    <p:sldId id="379" r:id="rId89"/>
    <p:sldId id="426" r:id="rId90"/>
  </p:sldIdLst>
  <p:sldSz cx="9144000" cy="6858000" type="screen4x3"/>
  <p:notesSz cx="6743700" cy="9906000"/>
  <p:defaultTextStyle>
    <a:defPPr>
      <a:defRPr lang="nl-NL"/>
    </a:defPPr>
    <a:lvl1pPr algn="l" rtl="0" eaLnBrk="0" fontAlgn="base" hangingPunct="0">
      <a:spcBef>
        <a:spcPct val="0"/>
      </a:spcBef>
      <a:spcAft>
        <a:spcPct val="0"/>
      </a:spcAft>
      <a:defRPr sz="2400" kern="1200">
        <a:solidFill>
          <a:srgbClr val="FF9900"/>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FF9900"/>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FF9900"/>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FF9900"/>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FF9900"/>
        </a:solidFill>
        <a:latin typeface="Times New Roman" pitchFamily="18" charset="0"/>
        <a:ea typeface="+mn-ea"/>
        <a:cs typeface="+mn-cs"/>
      </a:defRPr>
    </a:lvl5pPr>
    <a:lvl6pPr marL="2286000" algn="l" defTabSz="914400" rtl="0" eaLnBrk="1" latinLnBrk="0" hangingPunct="1">
      <a:defRPr sz="2400" kern="1200">
        <a:solidFill>
          <a:srgbClr val="FF9900"/>
        </a:solidFill>
        <a:latin typeface="Times New Roman" pitchFamily="18" charset="0"/>
        <a:ea typeface="+mn-ea"/>
        <a:cs typeface="+mn-cs"/>
      </a:defRPr>
    </a:lvl6pPr>
    <a:lvl7pPr marL="2743200" algn="l" defTabSz="914400" rtl="0" eaLnBrk="1" latinLnBrk="0" hangingPunct="1">
      <a:defRPr sz="2400" kern="1200">
        <a:solidFill>
          <a:srgbClr val="FF9900"/>
        </a:solidFill>
        <a:latin typeface="Times New Roman" pitchFamily="18" charset="0"/>
        <a:ea typeface="+mn-ea"/>
        <a:cs typeface="+mn-cs"/>
      </a:defRPr>
    </a:lvl7pPr>
    <a:lvl8pPr marL="3200400" algn="l" defTabSz="914400" rtl="0" eaLnBrk="1" latinLnBrk="0" hangingPunct="1">
      <a:defRPr sz="2400" kern="1200">
        <a:solidFill>
          <a:srgbClr val="FF9900"/>
        </a:solidFill>
        <a:latin typeface="Times New Roman" pitchFamily="18" charset="0"/>
        <a:ea typeface="+mn-ea"/>
        <a:cs typeface="+mn-cs"/>
      </a:defRPr>
    </a:lvl8pPr>
    <a:lvl9pPr marL="3657600" algn="l" defTabSz="914400" rtl="0" eaLnBrk="1" latinLnBrk="0" hangingPunct="1">
      <a:defRPr sz="2400" kern="1200">
        <a:solidFill>
          <a:srgbClr val="FF99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8D8D"/>
    <a:srgbClr val="FFD5D5"/>
    <a:srgbClr val="FFA7A7"/>
    <a:srgbClr val="FF3939"/>
    <a:srgbClr val="FFFF00"/>
    <a:srgbClr val="FAB60C"/>
    <a:srgbClr val="FF99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2787"/>
    <p:restoredTop sz="94444" autoAdjust="0"/>
  </p:normalViewPr>
  <p:slideViewPr>
    <p:cSldViewPr>
      <p:cViewPr varScale="1">
        <p:scale>
          <a:sx n="69" d="100"/>
          <a:sy n="69"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50" y="414"/>
      </p:cViewPr>
      <p:guideLst>
        <p:guide orient="horz" pos="3120"/>
        <p:guide pos="212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7" name="Rectangle 1027"/>
          <p:cNvSpPr>
            <a:spLocks noGrp="1" noChangeArrowheads="1"/>
          </p:cNvSpPr>
          <p:nvPr>
            <p:ph type="dt" sz="quarter"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118788" name="Rectangle 1028"/>
          <p:cNvSpPr>
            <a:spLocks noGrp="1" noChangeArrowheads="1"/>
          </p:cNvSpPr>
          <p:nvPr>
            <p:ph type="ftr" sz="quarter" idx="2"/>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9" name="Rectangle 1029"/>
          <p:cNvSpPr>
            <a:spLocks noGrp="1" noChangeArrowheads="1"/>
          </p:cNvSpPr>
          <p:nvPr>
            <p:ph type="sldNum" sz="quarter" idx="3"/>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FDB42D52-F805-4E30-ACED-4D257B3826BE}" type="slidenum">
              <a:rPr lang="nl-NL" altLang="el-GR"/>
              <a:pPr/>
              <a:t>‹#›</a:t>
            </a:fld>
            <a:endParaRPr lang="nl-NL"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5" name="Rectangle 3"/>
          <p:cNvSpPr>
            <a:spLocks noGrp="1" noChangeArrowheads="1"/>
          </p:cNvSpPr>
          <p:nvPr>
            <p:ph type="dt"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4100" name="Rectangle 4"/>
          <p:cNvSpPr>
            <a:spLocks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98525" y="4705350"/>
            <a:ext cx="4946650" cy="4457700"/>
          </a:xfrm>
          <a:prstGeom prst="rect">
            <a:avLst/>
          </a:prstGeom>
          <a:noFill/>
          <a:ln>
            <a:noFill/>
          </a:ln>
          <a:effectLst/>
          <a:extLst/>
        </p:spPr>
        <p:txBody>
          <a:bodyPr vert="horz" wrap="square" lIns="91029" tIns="45514" rIns="91029" bIns="45514" numCol="1" anchor="t" anchorCtr="0" compatLnSpc="1">
            <a:prstTxWarp prst="textNoShape">
              <a:avLst/>
            </a:prstTxWarp>
          </a:bodyPr>
          <a:lstStyle/>
          <a:p>
            <a:pPr lvl="0"/>
            <a:r>
              <a:rPr lang="nl-NL" altLang="el-GR" noProof="0" smtClean="0"/>
              <a:t>Klik om de opmaakprofielen van de modeltekst te bewerken</a:t>
            </a:r>
          </a:p>
          <a:p>
            <a:pPr lvl="1"/>
            <a:r>
              <a:rPr lang="nl-NL" altLang="el-GR" noProof="0" smtClean="0"/>
              <a:t>Tweede niveau</a:t>
            </a:r>
          </a:p>
          <a:p>
            <a:pPr lvl="2"/>
            <a:r>
              <a:rPr lang="nl-NL" altLang="el-GR" noProof="0" smtClean="0"/>
              <a:t>Derde niveau</a:t>
            </a:r>
          </a:p>
          <a:p>
            <a:pPr lvl="3"/>
            <a:r>
              <a:rPr lang="nl-NL" altLang="el-GR" noProof="0" smtClean="0"/>
              <a:t>Vierde niveau</a:t>
            </a:r>
          </a:p>
          <a:p>
            <a:pPr lvl="4"/>
            <a:r>
              <a:rPr lang="nl-NL" altLang="el-GR" noProof="0" smtClean="0"/>
              <a:t>Vijfde niveau</a:t>
            </a:r>
          </a:p>
        </p:txBody>
      </p:sp>
      <p:sp>
        <p:nvSpPr>
          <p:cNvPr id="8198" name="Rectangle 6"/>
          <p:cNvSpPr>
            <a:spLocks noGrp="1" noChangeArrowheads="1"/>
          </p:cNvSpPr>
          <p:nvPr>
            <p:ph type="ftr" sz="quarter" idx="4"/>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9" name="Rectangle 7"/>
          <p:cNvSpPr>
            <a:spLocks noGrp="1" noChangeArrowheads="1"/>
          </p:cNvSpPr>
          <p:nvPr>
            <p:ph type="sldNum" sz="quarter" idx="5"/>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DDC18B15-0FC7-4CC1-9E73-98E58176E012}" type="slidenum">
              <a:rPr lang="nl-NL" altLang="el-GR"/>
              <a:pPr/>
              <a:t>‹#›</a:t>
            </a:fld>
            <a:endParaRPr lang="nl-NL"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a:ln/>
        </p:spPr>
      </p:sp>
      <p:sp>
        <p:nvSpPr>
          <p:cNvPr id="8195" name="Θέση σημειώσεων 2"/>
          <p:cNvSpPr>
            <a:spLocks noGrp="1"/>
          </p:cNvSpPr>
          <p:nvPr>
            <p:ph type="body" idx="1"/>
          </p:nvPr>
        </p:nvSpPr>
        <p:spPr>
          <a:noFill/>
        </p:spPr>
        <p:txBody>
          <a:bodyPr/>
          <a:lstStyle/>
          <a:p>
            <a:endParaRPr lang="el-GR" altLang="el-GR" smtClean="0"/>
          </a:p>
        </p:txBody>
      </p:sp>
      <p:sp>
        <p:nvSpPr>
          <p:cNvPr id="8196" name="Θέση αριθμού διαφάνειας 3"/>
          <p:cNvSpPr>
            <a:spLocks noGrp="1"/>
          </p:cNvSpPr>
          <p:nvPr>
            <p:ph type="sldNum" sz="quarter" idx="5"/>
          </p:nvPr>
        </p:nvSpPr>
        <p:spPr>
          <a:noFill/>
          <a:ln>
            <a:miter lim="800000"/>
            <a:headEnd/>
            <a:tailEnd/>
          </a:ln>
        </p:spPr>
        <p:txBody>
          <a:bodyPr/>
          <a:lstStyle/>
          <a:p>
            <a:fld id="{6A3C0D95-A07F-4B11-96F7-1BA6F4A3F119}" type="slidenum">
              <a:rPr lang="nl-NL" altLang="el-GR">
                <a:solidFill>
                  <a:srgbClr val="000000"/>
                </a:solidFill>
              </a:rPr>
              <a:pPr/>
              <a:t>2</a:t>
            </a:fld>
            <a:endParaRPr lang="nl-NL" altLang="el-G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εικόνας διαφάνειας 1"/>
          <p:cNvSpPr>
            <a:spLocks noGrp="1" noRot="1" noChangeAspect="1" noTextEdit="1"/>
          </p:cNvSpPr>
          <p:nvPr>
            <p:ph type="sldImg"/>
          </p:nvPr>
        </p:nvSpPr>
        <p:spPr>
          <a:ln/>
        </p:spPr>
      </p:sp>
      <p:sp>
        <p:nvSpPr>
          <p:cNvPr id="10243" name="Θέση σημειώσεων 2"/>
          <p:cNvSpPr>
            <a:spLocks noGrp="1"/>
          </p:cNvSpPr>
          <p:nvPr>
            <p:ph type="body" idx="1"/>
          </p:nvPr>
        </p:nvSpPr>
        <p:spPr>
          <a:noFill/>
        </p:spPr>
        <p:txBody>
          <a:bodyPr/>
          <a:lstStyle/>
          <a:p>
            <a:endParaRPr lang="el-GR" altLang="el-GR" smtClean="0"/>
          </a:p>
        </p:txBody>
      </p:sp>
      <p:sp>
        <p:nvSpPr>
          <p:cNvPr id="10244" name="Θέση αριθμού διαφάνειας 3"/>
          <p:cNvSpPr>
            <a:spLocks noGrp="1"/>
          </p:cNvSpPr>
          <p:nvPr>
            <p:ph type="sldNum" sz="quarter" idx="5"/>
          </p:nvPr>
        </p:nvSpPr>
        <p:spPr>
          <a:noFill/>
          <a:ln>
            <a:miter lim="800000"/>
            <a:headEnd/>
            <a:tailEnd/>
          </a:ln>
        </p:spPr>
        <p:txBody>
          <a:bodyPr/>
          <a:lstStyle/>
          <a:p>
            <a:fld id="{96A3E25B-0518-4BD7-B26D-D81C14DA638B}" type="slidenum">
              <a:rPr lang="nl-NL" altLang="el-GR"/>
              <a:pPr/>
              <a:t>3</a:t>
            </a:fld>
            <a:endParaRPr lang="nl-NL"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p:cNvSpPr>
            <a:spLocks noGrp="1" noRot="1" noChangeAspect="1" noTextEdit="1"/>
          </p:cNvSpPr>
          <p:nvPr>
            <p:ph type="sldImg"/>
          </p:nvPr>
        </p:nvSpPr>
        <p:spPr>
          <a:ln/>
        </p:spPr>
      </p:sp>
      <p:sp>
        <p:nvSpPr>
          <p:cNvPr id="15363" name="Θέση σημειώσεων 2"/>
          <p:cNvSpPr>
            <a:spLocks noGrp="1"/>
          </p:cNvSpPr>
          <p:nvPr>
            <p:ph type="body" idx="1"/>
          </p:nvPr>
        </p:nvSpPr>
        <p:spPr>
          <a:noFill/>
        </p:spPr>
        <p:txBody>
          <a:bodyPr/>
          <a:lstStyle/>
          <a:p>
            <a:endParaRPr lang="el-GR" altLang="el-GR" smtClean="0"/>
          </a:p>
        </p:txBody>
      </p:sp>
      <p:sp>
        <p:nvSpPr>
          <p:cNvPr id="15364" name="Θέση αριθμού διαφάνειας 3"/>
          <p:cNvSpPr>
            <a:spLocks noGrp="1"/>
          </p:cNvSpPr>
          <p:nvPr>
            <p:ph type="sldNum" sz="quarter" idx="5"/>
          </p:nvPr>
        </p:nvSpPr>
        <p:spPr>
          <a:noFill/>
          <a:ln>
            <a:miter lim="800000"/>
            <a:headEnd/>
            <a:tailEnd/>
          </a:ln>
        </p:spPr>
        <p:txBody>
          <a:bodyPr/>
          <a:lstStyle/>
          <a:p>
            <a:fld id="{B9C40A19-A74B-4FA3-A0AE-4CE351ACC39F}" type="slidenum">
              <a:rPr lang="nl-NL" altLang="el-GR"/>
              <a:pPr/>
              <a:t>7</a:t>
            </a:fld>
            <a:endParaRPr lang="nl-NL"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a:ln/>
        </p:spPr>
      </p:sp>
      <p:sp>
        <p:nvSpPr>
          <p:cNvPr id="25603" name="Θέση σημειώσεων 2"/>
          <p:cNvSpPr>
            <a:spLocks noGrp="1"/>
          </p:cNvSpPr>
          <p:nvPr>
            <p:ph type="body" idx="1"/>
          </p:nvPr>
        </p:nvSpPr>
        <p:spPr>
          <a:noFill/>
        </p:spPr>
        <p:txBody>
          <a:bodyPr/>
          <a:lstStyle/>
          <a:p>
            <a:endParaRPr lang="el-GR" altLang="el-GR" smtClean="0"/>
          </a:p>
        </p:txBody>
      </p:sp>
      <p:sp>
        <p:nvSpPr>
          <p:cNvPr id="25604" name="Θέση αριθμού διαφάνειας 3"/>
          <p:cNvSpPr>
            <a:spLocks noGrp="1"/>
          </p:cNvSpPr>
          <p:nvPr>
            <p:ph type="sldNum" sz="quarter" idx="5"/>
          </p:nvPr>
        </p:nvSpPr>
        <p:spPr>
          <a:noFill/>
          <a:ln>
            <a:miter lim="800000"/>
            <a:headEnd/>
            <a:tailEnd/>
          </a:ln>
        </p:spPr>
        <p:txBody>
          <a:bodyPr/>
          <a:lstStyle/>
          <a:p>
            <a:fld id="{84DD41F8-23CF-4BC1-9707-0707D5380A10}" type="slidenum">
              <a:rPr lang="nl-NL" altLang="el-GR"/>
              <a:pPr/>
              <a:t>16</a:t>
            </a:fld>
            <a:endParaRPr lang="nl-NL"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6E3FAA5A-D33D-4716-AB7D-DB5960D8BBCA}" type="slidenum">
              <a:rPr lang="nl-NL" altLang="el-GR"/>
              <a:pPr/>
              <a:t>‹#›</a:t>
            </a:fld>
            <a:endParaRPr lang="nl-NL"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102FA7C7-8F5A-4087-A135-9B6B2B873134}" type="slidenum">
              <a:rPr lang="nl-NL" altLang="el-GR"/>
              <a:pPr/>
              <a:t>‹#›</a:t>
            </a:fld>
            <a:endParaRPr lang="nl-NL"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1CEAFFBC-63CD-4542-B94E-EC0FA1B6EE40}" type="slidenum">
              <a:rPr lang="nl-NL" altLang="el-GR"/>
              <a:pPr/>
              <a:t>‹#›</a:t>
            </a:fld>
            <a:endParaRPr lang="nl-NL"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56AF538D-5C63-4476-BD1B-5540A930B12D}" type="slidenum">
              <a:rPr lang="nl-NL" altLang="el-GR"/>
              <a:pPr/>
              <a:t>‹#›</a:t>
            </a:fld>
            <a:endParaRPr lang="nl-NL"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4382A264-6B43-42C9-BE7B-51F08EBB8D06}" type="slidenum">
              <a:rPr lang="nl-NL" altLang="el-GR"/>
              <a:pPr/>
              <a:t>‹#›</a:t>
            </a:fld>
            <a:endParaRPr lang="nl-NL"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FEA2A163-280C-418A-92BB-3A188E0B72E7}" type="slidenum">
              <a:rPr lang="nl-NL" altLang="el-GR"/>
              <a:pPr/>
              <a:t>‹#›</a:t>
            </a:fld>
            <a:endParaRPr lang="nl-NL"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5C056C4A-FD8F-4199-9739-514E9878E501}" type="slidenum">
              <a:rPr lang="nl-NL" altLang="el-GR"/>
              <a:pPr/>
              <a:t>‹#›</a:t>
            </a:fld>
            <a:endParaRPr lang="nl-NL"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35F44546-362D-48F2-96BA-FA4537806DA8}" type="slidenum">
              <a:rPr lang="nl-NL" altLang="el-GR"/>
              <a:pPr/>
              <a:t>‹#›</a:t>
            </a:fld>
            <a:endParaRPr lang="nl-NL"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91CBC691-CDD5-4A6C-9C16-248D4D4C68DF}" type="slidenum">
              <a:rPr lang="nl-NL" altLang="el-GR"/>
              <a:pPr/>
              <a:t>‹#›</a:t>
            </a:fld>
            <a:endParaRPr lang="nl-NL" alt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45606376-F7B1-47A8-90DC-E9EBBC0D3F6A}" type="slidenum">
              <a:rPr lang="nl-NL" altLang="el-GR"/>
              <a:pPr/>
              <a:t>‹#›</a:t>
            </a:fld>
            <a:endParaRPr lang="nl-NL" alt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63DB072C-EC07-40BE-B0F0-89CF604591BE}" type="slidenum">
              <a:rPr lang="nl-NL" altLang="el-GR"/>
              <a:pPr/>
              <a:t>‹#›</a:t>
            </a:fld>
            <a:endParaRPr lang="nl-NL"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6FAF4380-676F-484D-8470-F458FBBE8528}" type="slidenum">
              <a:rPr lang="nl-NL" altLang="el-GR"/>
              <a:pPr/>
              <a:t>‹#›</a:t>
            </a:fld>
            <a:endParaRPr lang="nl-NL" alt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E17C1BF6-99EA-40E4-A57D-C0B68F044B14}" type="slidenum">
              <a:rPr lang="nl-NL" altLang="el-GR"/>
              <a:pPr/>
              <a:t>‹#›</a:t>
            </a:fld>
            <a:endParaRPr lang="nl-NL" alt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A0E2ED23-F631-43C7-9119-58C06D37D3EF}" type="slidenum">
              <a:rPr lang="nl-NL" altLang="el-GR"/>
              <a:pPr/>
              <a:t>‹#›</a:t>
            </a:fld>
            <a:endParaRPr lang="nl-NL" alt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52FB36D1-CB18-422C-A6BE-B2EC030898BC}" type="slidenum">
              <a:rPr lang="nl-NL" altLang="el-GR"/>
              <a:pPr/>
              <a:t>‹#›</a:t>
            </a:fld>
            <a:endParaRPr lang="nl-NL" alt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DAFEE2A1-16E2-4150-9560-3B72F1DC02DD}" type="slidenum">
              <a:rPr lang="nl-NL" altLang="el-GR"/>
              <a:pPr/>
              <a:t>‹#›</a:t>
            </a:fld>
            <a:endParaRPr lang="nl-NL" alt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98D54560-F340-45FE-B440-F43C97A9327D}" type="slidenum">
              <a:rPr lang="nl-NL" altLang="el-GR"/>
              <a:pPr/>
              <a:t>‹#›</a:t>
            </a:fld>
            <a:endParaRPr lang="nl-NL" alt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2E850966-DE0B-442A-8312-59FD77C87993}" type="slidenum">
              <a:rPr lang="nl-NL" altLang="el-GR"/>
              <a:pPr/>
              <a:t>‹#›</a:t>
            </a:fld>
            <a:endParaRPr lang="nl-NL" alt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BD0ED821-41F5-4975-928D-EA1A8E4BC25D}" type="slidenum">
              <a:rPr lang="nl-NL" altLang="el-GR"/>
              <a:pPr/>
              <a:t>‹#›</a:t>
            </a:fld>
            <a:endParaRPr lang="nl-NL" alt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B18691FB-2E1C-4417-861D-E5F248364E8B}" type="slidenum">
              <a:rPr lang="nl-NL" altLang="el-GR"/>
              <a:pPr/>
              <a:t>‹#›</a:t>
            </a:fld>
            <a:endParaRPr lang="nl-NL" alt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FAF27426-E02A-40D1-8ECA-783DC869BB4E}" type="slidenum">
              <a:rPr lang="nl-NL" altLang="el-GR"/>
              <a:pPr/>
              <a:t>‹#›</a:t>
            </a:fld>
            <a:endParaRPr lang="nl-NL" alt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1DD15E60-F4AE-459A-9179-45433957D3E1}" type="slidenum">
              <a:rPr lang="nl-NL" altLang="el-GR"/>
              <a:pPr/>
              <a:t>‹#›</a:t>
            </a:fld>
            <a:endParaRPr lang="nl-NL"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C35B8E49-4365-43A4-A28B-2104DB06EF98}" type="slidenum">
              <a:rPr lang="nl-NL" altLang="el-GR"/>
              <a:pPr/>
              <a:t>‹#›</a:t>
            </a:fld>
            <a:endParaRPr lang="nl-NL" alt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51EFD0C4-5417-402E-92ED-72975D25D31C}" type="slidenum">
              <a:rPr lang="nl-NL" altLang="el-GR"/>
              <a:pPr/>
              <a:t>‹#›</a:t>
            </a:fld>
            <a:endParaRPr lang="nl-NL" alt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2452C57D-2889-4791-A50F-EAA146646CC6}" type="slidenum">
              <a:rPr lang="nl-NL" altLang="el-GR"/>
              <a:pPr/>
              <a:t>‹#›</a:t>
            </a:fld>
            <a:endParaRPr lang="nl-NL" alt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E21169E7-6B72-4DDF-AB34-2791BA5D7ADA}" type="slidenum">
              <a:rPr lang="nl-NL" altLang="el-GR"/>
              <a:pPr/>
              <a:t>‹#›</a:t>
            </a:fld>
            <a:endParaRPr lang="nl-NL" alt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4143A415-371E-4AFC-B8DE-746ECDC5C6FC}" type="slidenum">
              <a:rPr lang="nl-NL" altLang="el-GR"/>
              <a:pPr/>
              <a:t>‹#›</a:t>
            </a:fld>
            <a:endParaRPr lang="nl-NL"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0D4C3672-ED5C-489E-A475-2AF3AA964384}" type="slidenum">
              <a:rPr lang="nl-NL" altLang="el-GR"/>
              <a:pPr/>
              <a:t>‹#›</a:t>
            </a:fld>
            <a:endParaRPr lang="nl-NL"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C5FB1CBA-08E2-4310-B877-DBE17E15D0FE}" type="slidenum">
              <a:rPr lang="nl-NL" altLang="el-GR"/>
              <a:pPr/>
              <a:t>‹#›</a:t>
            </a:fld>
            <a:endParaRPr lang="nl-NL"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7B14D536-259B-4B83-9F44-FCBABCB42EBC}" type="slidenum">
              <a:rPr lang="nl-NL" altLang="el-GR"/>
              <a:pPr/>
              <a:t>‹#›</a:t>
            </a:fld>
            <a:endParaRPr lang="nl-NL"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0A0D7202-ED78-4DD6-B318-D9D989CDD3AA}" type="slidenum">
              <a:rPr lang="nl-NL" altLang="el-GR"/>
              <a:pPr/>
              <a:t>‹#›</a:t>
            </a:fld>
            <a:endParaRPr lang="nl-NL"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1FC8BC9B-B0EC-475C-A403-D4F7CB213E97}" type="slidenum">
              <a:rPr lang="nl-NL" altLang="el-GR"/>
              <a:pPr/>
              <a:t>‹#›</a:t>
            </a:fld>
            <a:endParaRPr lang="nl-NL"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E9BA1D9C-84CC-469F-AA16-35B3B4DAD5DC}" type="slidenum">
              <a:rPr lang="nl-NL" altLang="el-GR"/>
              <a:pPr/>
              <a:t>‹#›</a:t>
            </a:fld>
            <a:endParaRPr lang="nl-NL"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AC62B76-B440-4280-8C6A-008F93268AB2}"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2051"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4EB0F5F-44A7-4CE4-AB5C-354AB31EAF84}"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075"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B96392E-8C13-44C4-ACAE-A89A8BD53A47}"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txBox="1">
            <a:spLocks/>
          </p:cNvSpPr>
          <p:nvPr/>
        </p:nvSpPr>
        <p:spPr bwMode="auto">
          <a:xfrm>
            <a:off x="685800" y="2006600"/>
            <a:ext cx="7772400" cy="1470025"/>
          </a:xfrm>
          <a:prstGeom prst="rect">
            <a:avLst/>
          </a:prstGeom>
          <a:noFill/>
          <a:ln w="9525">
            <a:noFill/>
            <a:miter lim="800000"/>
            <a:headEnd/>
            <a:tailEnd/>
          </a:ln>
        </p:spPr>
        <p:txBody>
          <a:bodyPr/>
          <a:lstStyle/>
          <a:p>
            <a:pPr algn="ctr" eaLnBrk="1" hangingPunct="1"/>
            <a:r>
              <a:rPr lang="el-GR" altLang="el-GR" sz="4400">
                <a:solidFill>
                  <a:srgbClr val="5075BC"/>
                </a:solidFill>
                <a:latin typeface="Calibri" pitchFamily="34" charset="0"/>
              </a:rPr>
              <a:t>Αγορές Χρήματος και Κεφαλαίου</a:t>
            </a:r>
          </a:p>
        </p:txBody>
      </p:sp>
      <p:sp>
        <p:nvSpPr>
          <p:cNvPr id="6147" name="Υπότιτλος 2"/>
          <p:cNvSpPr txBox="1">
            <a:spLocks/>
          </p:cNvSpPr>
          <p:nvPr/>
        </p:nvSpPr>
        <p:spPr bwMode="auto">
          <a:xfrm>
            <a:off x="590550" y="3284538"/>
            <a:ext cx="8229600" cy="2592387"/>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l-GR" altLang="el-GR" sz="2800" dirty="0">
                <a:solidFill>
                  <a:srgbClr val="5075BC"/>
                </a:solidFill>
                <a:latin typeface="Calibri" pitchFamily="34" charset="0"/>
              </a:rPr>
              <a:t>Ενότητα 4:</a:t>
            </a:r>
            <a:r>
              <a:rPr lang="en-US" altLang="el-GR" sz="2800" dirty="0">
                <a:solidFill>
                  <a:srgbClr val="5075BC"/>
                </a:solidFill>
                <a:latin typeface="Calibri" pitchFamily="34" charset="0"/>
              </a:rPr>
              <a:t> </a:t>
            </a:r>
            <a:r>
              <a:rPr lang="el-GR" altLang="el-GR" sz="2800" dirty="0">
                <a:solidFill>
                  <a:srgbClr val="000000"/>
                </a:solidFill>
                <a:latin typeface="Calibri" pitchFamily="34" charset="0"/>
              </a:rPr>
              <a:t>Χρηματαγορά και το Τραπεζικό Σύστημα</a:t>
            </a:r>
            <a:endParaRPr lang="en-US" altLang="el-GR" sz="2800" dirty="0">
              <a:solidFill>
                <a:srgbClr val="000000"/>
              </a:solidFill>
              <a:latin typeface="Calibri" pitchFamily="34" charset="0"/>
            </a:endParaRPr>
          </a:p>
          <a:p>
            <a:pPr marL="342900" indent="-342900" eaLnBrk="1" hangingPunct="1">
              <a:spcBef>
                <a:spcPct val="20000"/>
              </a:spcBef>
              <a:buFont typeface="Arial" charset="0"/>
              <a:buChar char="•"/>
            </a:pPr>
            <a:endParaRPr lang="el-GR" altLang="el-GR" sz="2800" dirty="0">
              <a:solidFill>
                <a:srgbClr val="000000"/>
              </a:solidFill>
              <a:latin typeface="Calibri" pitchFamily="34" charset="0"/>
            </a:endParaRPr>
          </a:p>
          <a:p>
            <a:pPr marL="342900" indent="-342900" eaLnBrk="1" hangingPunct="1">
              <a:spcBef>
                <a:spcPct val="20000"/>
              </a:spcBef>
            </a:pPr>
            <a:r>
              <a:rPr lang="el-GR" altLang="el-GR" sz="2800" dirty="0">
                <a:solidFill>
                  <a:srgbClr val="000000"/>
                </a:solidFill>
                <a:latin typeface="Calibri" pitchFamily="34" charset="0"/>
              </a:rPr>
              <a:t>Αθανάσιος Τσαγκανός</a:t>
            </a:r>
          </a:p>
          <a:p>
            <a:pPr marL="342900" indent="-342900" eaLnBrk="1" hangingPunct="1">
              <a:spcBef>
                <a:spcPct val="20000"/>
              </a:spcBef>
            </a:pPr>
            <a:r>
              <a:rPr lang="el-GR" altLang="el-GR" sz="2800" dirty="0">
                <a:solidFill>
                  <a:srgbClr val="000000"/>
                </a:solidFill>
                <a:latin typeface="Calibri" pitchFamily="34" charset="0"/>
              </a:rPr>
              <a:t>Οργάνωση και Διοίκηση Επιχειρήσεων</a:t>
            </a:r>
            <a:endParaRPr lang="en-US" altLang="el-GR" sz="2800" dirty="0">
              <a:solidFill>
                <a:srgbClr val="000000"/>
              </a:solidFill>
              <a:latin typeface="Calibri" pitchFamily="34" charset="0"/>
            </a:endParaRPr>
          </a:p>
          <a:p>
            <a:pPr marL="342900" indent="-342900" eaLnBrk="1" hangingPunct="1">
              <a:spcBef>
                <a:spcPct val="20000"/>
              </a:spcBef>
            </a:pPr>
            <a:r>
              <a:rPr lang="el-GR" altLang="el-GR" sz="2800" dirty="0">
                <a:solidFill>
                  <a:srgbClr val="000000"/>
                </a:solidFill>
                <a:latin typeface="Calibri" pitchFamily="34" charset="0"/>
              </a:rPr>
              <a:t>Διοίκηση Επιχειρήσεων</a:t>
            </a:r>
          </a:p>
          <a:p>
            <a:pPr marL="342900" indent="-342900" eaLnBrk="1" hangingPunct="1">
              <a:spcBef>
                <a:spcPct val="20000"/>
              </a:spcBef>
            </a:pPr>
            <a:endParaRPr lang="el-GR" altLang="el-GR" sz="2800" dirty="0">
              <a:latin typeface="Calibri" pitchFamily="34" charset="0"/>
            </a:endParaRPr>
          </a:p>
        </p:txBody>
      </p:sp>
      <p:pic>
        <p:nvPicPr>
          <p:cNvPr id="6148" name="Εικόνα 3"/>
          <p:cNvPicPr>
            <a:picLocks noChangeAspect="1"/>
          </p:cNvPicPr>
          <p:nvPr/>
        </p:nvPicPr>
        <p:blipFill>
          <a:blip r:embed="rId2"/>
          <a:srcRect/>
          <a:stretch>
            <a:fillRect/>
          </a:stretch>
        </p:blipFill>
        <p:spPr bwMode="auto">
          <a:xfrm>
            <a:off x="4500563" y="506413"/>
            <a:ext cx="4514850" cy="935037"/>
          </a:xfrm>
          <a:prstGeom prst="rect">
            <a:avLst/>
          </a:prstGeom>
          <a:noFill/>
          <a:ln w="9525">
            <a:noFill/>
            <a:miter lim="800000"/>
            <a:headEnd/>
            <a:tailEnd/>
          </a:ln>
        </p:spPr>
      </p:pic>
      <p:pic>
        <p:nvPicPr>
          <p:cNvPr id="6149" name="Εικόνα 12"/>
          <p:cNvPicPr>
            <a:picLocks noChangeAspect="1"/>
          </p:cNvPicPr>
          <p:nvPr/>
        </p:nvPicPr>
        <p:blipFill>
          <a:blip r:embed="rId3"/>
          <a:srcRect/>
          <a:stretch>
            <a:fillRect/>
          </a:stretch>
        </p:blipFill>
        <p:spPr bwMode="auto">
          <a:xfrm>
            <a:off x="590550" y="279400"/>
            <a:ext cx="3694113" cy="1389063"/>
          </a:xfrm>
          <a:prstGeom prst="rect">
            <a:avLst/>
          </a:prstGeom>
          <a:noFill/>
          <a:ln w="9525">
            <a:noFill/>
            <a:miter lim="800000"/>
            <a:headEnd/>
            <a:tailEnd/>
          </a:ln>
        </p:spPr>
      </p:pic>
      <p:sp>
        <p:nvSpPr>
          <p:cNvPr id="6150" name="Θέση αριθμού διαφάνειας 2"/>
          <p:cNvSpPr>
            <a:spLocks noGrp="1"/>
          </p:cNvSpPr>
          <p:nvPr>
            <p:ph type="sldNum" sz="quarter" idx="12"/>
          </p:nvPr>
        </p:nvSpPr>
        <p:spPr bwMode="auto">
          <a:noFill/>
          <a:ln>
            <a:miter lim="800000"/>
            <a:headEnd/>
            <a:tailEnd/>
          </a:ln>
        </p:spPr>
        <p:txBody>
          <a:bodyPr/>
          <a:lstStyle/>
          <a:p>
            <a:fld id="{DB99EA44-7CA9-42CE-863B-D2F594D95BEC}" type="slidenum">
              <a:rPr lang="nl-NL" altLang="el-GR"/>
              <a:pPr/>
              <a:t>1</a:t>
            </a:fld>
            <a:endParaRPr lang="nl-NL" alt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045575" cy="1143000"/>
          </a:xfrm>
        </p:spPr>
        <p:txBody>
          <a:bodyPr/>
          <a:lstStyle/>
          <a:p>
            <a:pPr eaLnBrk="1" hangingPunct="1">
              <a:spcBef>
                <a:spcPct val="50000"/>
              </a:spcBef>
              <a:defRPr/>
            </a:pPr>
            <a:r>
              <a:rPr lang="el-GR" sz="4000" dirty="0">
                <a:solidFill>
                  <a:srgbClr val="0070C0"/>
                </a:solidFill>
                <a:ea typeface="+mn-ea"/>
                <a:cs typeface="Times New Roman" panose="02020603050405020304" pitchFamily="18" charset="0"/>
              </a:rPr>
              <a:t>Το Κύκλωμα Εισοδήματος Δαπάνης σε μια Κλειστή Οικονομία με Κρατικό Τομέα - </a:t>
            </a:r>
            <a:r>
              <a:rPr lang="el-GR" sz="4000" dirty="0" smtClean="0">
                <a:solidFill>
                  <a:srgbClr val="0070C0"/>
                </a:solidFill>
                <a:ea typeface="+mn-ea"/>
                <a:cs typeface="Times New Roman" panose="02020603050405020304" pitchFamily="18" charset="0"/>
              </a:rPr>
              <a:t>3</a:t>
            </a:r>
            <a:endParaRPr lang="el-GR" sz="4000" dirty="0">
              <a:solidFill>
                <a:srgbClr val="0070C0"/>
              </a:solidFill>
              <a:ea typeface="+mn-ea"/>
              <a:cs typeface="Times New Roman" pitchFamily="18" charset="0"/>
            </a:endParaRPr>
          </a:p>
        </p:txBody>
      </p:sp>
      <p:pic>
        <p:nvPicPr>
          <p:cNvPr id="18435" name="Εικόνα 3"/>
          <p:cNvPicPr>
            <a:picLocks noChangeAspect="1"/>
          </p:cNvPicPr>
          <p:nvPr/>
        </p:nvPicPr>
        <p:blipFill>
          <a:blip r:embed="rId2"/>
          <a:srcRect/>
          <a:stretch>
            <a:fillRect/>
          </a:stretch>
        </p:blipFill>
        <p:spPr bwMode="auto">
          <a:xfrm>
            <a:off x="1196975" y="3068638"/>
            <a:ext cx="6651625" cy="3048000"/>
          </a:xfrm>
          <a:prstGeom prst="rect">
            <a:avLst/>
          </a:prstGeom>
          <a:noFill/>
          <a:ln w="9525">
            <a:noFill/>
            <a:miter lim="800000"/>
            <a:headEnd/>
            <a:tailEnd/>
          </a:ln>
        </p:spPr>
      </p:pic>
      <p:sp>
        <p:nvSpPr>
          <p:cNvPr id="6" name="Ορθογώνιο 5"/>
          <p:cNvSpPr/>
          <p:nvPr/>
        </p:nvSpPr>
        <p:spPr>
          <a:xfrm>
            <a:off x="1196975" y="1989138"/>
            <a:ext cx="6651625" cy="830262"/>
          </a:xfrm>
          <a:prstGeom prst="rect">
            <a:avLst/>
          </a:prstGeom>
        </p:spPr>
        <p:txBody>
          <a:bodyPr>
            <a:spAutoFit/>
          </a:bodyPr>
          <a:lstStyle/>
          <a:p>
            <a:pPr>
              <a:defRPr/>
            </a:pPr>
            <a:r>
              <a:rPr lang="el-GR" b="1" dirty="0">
                <a:solidFill>
                  <a:schemeClr val="tx1"/>
                </a:solidFill>
                <a:latin typeface="+mn-lt"/>
              </a:rPr>
              <a:t>Γράφημα 4.2 </a:t>
            </a:r>
            <a:r>
              <a:rPr lang="el-GR" dirty="0">
                <a:solidFill>
                  <a:schemeClr val="tx1"/>
                </a:solidFill>
                <a:latin typeface="+mn-lt"/>
              </a:rPr>
              <a:t>Ο νόμος του </a:t>
            </a:r>
            <a:r>
              <a:rPr lang="el-GR" dirty="0" err="1">
                <a:solidFill>
                  <a:schemeClr val="tx1"/>
                </a:solidFill>
                <a:latin typeface="+mn-lt"/>
              </a:rPr>
              <a:t>Say</a:t>
            </a:r>
            <a:r>
              <a:rPr lang="el-GR" dirty="0">
                <a:solidFill>
                  <a:schemeClr val="tx1"/>
                </a:solidFill>
                <a:latin typeface="+mn-lt"/>
              </a:rPr>
              <a:t> και το κύκλωμα εισοδήματος δαπάνης</a:t>
            </a:r>
          </a:p>
        </p:txBody>
      </p:sp>
      <p:sp>
        <p:nvSpPr>
          <p:cNvPr id="18437" name="Θέση αριθμού διαφάνειας 7"/>
          <p:cNvSpPr>
            <a:spLocks noGrp="1"/>
          </p:cNvSpPr>
          <p:nvPr>
            <p:ph type="sldNum" sz="quarter" idx="12"/>
          </p:nvPr>
        </p:nvSpPr>
        <p:spPr bwMode="auto">
          <a:noFill/>
          <a:ln>
            <a:miter lim="800000"/>
            <a:headEnd/>
            <a:tailEnd/>
          </a:ln>
        </p:spPr>
        <p:txBody>
          <a:bodyPr/>
          <a:lstStyle/>
          <a:p>
            <a:fld id="{22197147-FC0A-45CB-8A4C-F0C224818CEA}" type="slidenum">
              <a:rPr lang="nl-NL" altLang="el-GR"/>
              <a:pPr/>
              <a:t>10</a:t>
            </a:fld>
            <a:endParaRPr lang="nl-NL" alt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09563" y="1484313"/>
            <a:ext cx="8758237" cy="4883150"/>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spcAft>
                <a:spcPts val="200"/>
              </a:spcAft>
              <a:buFont typeface="Arial" panose="020B0604020202020204" pitchFamily="34" charset="0"/>
              <a:buChar char="•"/>
              <a:defRPr/>
            </a:pPr>
            <a:r>
              <a:rPr lang="el-GR" sz="2800" dirty="0">
                <a:latin typeface="+mn-lt"/>
                <a:cs typeface="Times New Roman" panose="02020603050405020304" pitchFamily="18" charset="0"/>
              </a:rPr>
              <a:t>Η αποταμίευση αποτελεί διαρροή ενώ η επένδυση προσθήκη στο εθνικό εισόδημα. Προχωρώντας την ανάλυση σε μια ανοικτή οικονομία άλλες διαρροές είναι οι φόροι και οι εισαγωγές. Ενώ εισροές σε μια ανοικτή οικονομία αποτελούν δαπάνες καταναλωτικών και κεφαλαιουχικών αγαθών αλλά και οι εξαγωγές που προστίθενται στο εθνικό εισόδημα. Έτσι από την πλευρά δημιουργίας και διάθεσης του εισοδήματος έχουμε:  </a:t>
            </a:r>
          </a:p>
          <a:p>
            <a:pPr eaLnBrk="1" hangingPunct="1">
              <a:spcAft>
                <a:spcPts val="200"/>
              </a:spcAft>
              <a:buFont typeface="Arial" panose="020B0604020202020204" pitchFamily="34" charset="0"/>
              <a:buChar char="•"/>
              <a:defRPr/>
            </a:pPr>
            <a:r>
              <a:rPr lang="el-GR" sz="2800" dirty="0">
                <a:latin typeface="+mn-lt"/>
                <a:cs typeface="Times New Roman" panose="02020603050405020304" pitchFamily="18" charset="0"/>
              </a:rPr>
              <a:t>Υ=</a:t>
            </a:r>
            <a:r>
              <a:rPr lang="el-GR" sz="2800" dirty="0" err="1">
                <a:latin typeface="+mn-lt"/>
                <a:cs typeface="Times New Roman" panose="02020603050405020304" pitchFamily="18" charset="0"/>
              </a:rPr>
              <a:t>Cp+Ip+G+Χ-Μ</a:t>
            </a:r>
            <a:endParaRPr lang="el-GR" sz="2800" dirty="0">
              <a:latin typeface="+mn-lt"/>
              <a:cs typeface="Times New Roman" panose="02020603050405020304" pitchFamily="18" charset="0"/>
            </a:endParaRPr>
          </a:p>
          <a:p>
            <a:pPr eaLnBrk="1" hangingPunct="1">
              <a:spcAft>
                <a:spcPts val="200"/>
              </a:spcAft>
              <a:buFont typeface="Arial" panose="020B0604020202020204" pitchFamily="34" charset="0"/>
              <a:buChar char="•"/>
              <a:defRPr/>
            </a:pPr>
            <a:r>
              <a:rPr lang="el-GR" sz="2800" dirty="0" smtClean="0">
                <a:latin typeface="+mn-lt"/>
                <a:cs typeface="Times New Roman" panose="02020603050405020304" pitchFamily="18" charset="0"/>
              </a:rPr>
              <a:t>Y=</a:t>
            </a:r>
            <a:r>
              <a:rPr lang="el-GR" sz="2800" dirty="0" err="1" smtClean="0">
                <a:latin typeface="+mn-lt"/>
                <a:cs typeface="Times New Roman" panose="02020603050405020304" pitchFamily="18" charset="0"/>
              </a:rPr>
              <a:t>Cp+Sp+T</a:t>
            </a:r>
            <a:endParaRPr lang="el-GR" sz="2800" dirty="0">
              <a:latin typeface="+mn-lt"/>
              <a:cs typeface="Times New Roman" panose="02020603050405020304" pitchFamily="18" charset="0"/>
            </a:endParaRPr>
          </a:p>
        </p:txBody>
      </p:sp>
      <p:sp>
        <p:nvSpPr>
          <p:cNvPr id="4" name="Ορθογώνιο 3"/>
          <p:cNvSpPr/>
          <p:nvPr/>
        </p:nvSpPr>
        <p:spPr>
          <a:xfrm>
            <a:off x="231775" y="0"/>
            <a:ext cx="8912225" cy="1322388"/>
          </a:xfrm>
          <a:prstGeom prst="rect">
            <a:avLst/>
          </a:prstGeom>
        </p:spPr>
        <p:txBody>
          <a:bodyPr>
            <a:spAutoFit/>
          </a:bodyPr>
          <a:lstStyle/>
          <a:p>
            <a:pPr algn="ctr" eaLnBrk="1" hangingPunct="1">
              <a:defRPr/>
            </a:pPr>
            <a:r>
              <a:rPr lang="el-GR" sz="4000" dirty="0">
                <a:solidFill>
                  <a:srgbClr val="0070C0"/>
                </a:solidFill>
                <a:latin typeface="+mn-lt"/>
                <a:cs typeface="Times New Roman" panose="02020603050405020304" pitchFamily="18" charset="0"/>
              </a:rPr>
              <a:t>Το Κύκλωμα Εισοδήματος Δαπάνης σε μια Κλειστή Οικονομία με Κρατικό Τομέα - 4</a:t>
            </a:r>
            <a:endParaRPr lang="el-GR" sz="4000" dirty="0">
              <a:solidFill>
                <a:srgbClr val="0070C0"/>
              </a:solidFill>
              <a:latin typeface="+mn-lt"/>
            </a:endParaRPr>
          </a:p>
        </p:txBody>
      </p:sp>
      <p:sp>
        <p:nvSpPr>
          <p:cNvPr id="19460" name="Θέση αριθμού διαφάνειας 4"/>
          <p:cNvSpPr>
            <a:spLocks noGrp="1"/>
          </p:cNvSpPr>
          <p:nvPr>
            <p:ph type="sldNum" sz="quarter" idx="12"/>
          </p:nvPr>
        </p:nvSpPr>
        <p:spPr bwMode="auto">
          <a:noFill/>
          <a:ln>
            <a:miter lim="800000"/>
            <a:headEnd/>
            <a:tailEnd/>
          </a:ln>
        </p:spPr>
        <p:txBody>
          <a:bodyPr/>
          <a:lstStyle/>
          <a:p>
            <a:fld id="{2AF99B23-4AA3-4DD6-BF08-087A31770D22}" type="slidenum">
              <a:rPr lang="nl-NL" altLang="el-GR"/>
              <a:pPr/>
              <a:t>11</a:t>
            </a:fld>
            <a:endParaRPr lang="nl-NL"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5750" y="188913"/>
            <a:ext cx="8229600" cy="922337"/>
          </a:xfrm>
        </p:spPr>
        <p:txBody>
          <a:bodyPr>
            <a:normAutofit fontScale="90000"/>
          </a:bodyPr>
          <a:lstStyle/>
          <a:p>
            <a:pPr eaLnBrk="1" hangingPunct="1">
              <a:defRPr/>
            </a:pPr>
            <a:r>
              <a:rPr lang="el-GR" sz="4000" dirty="0">
                <a:solidFill>
                  <a:srgbClr val="0070C0"/>
                </a:solidFill>
                <a:ea typeface="+mn-ea"/>
                <a:cs typeface="Times New Roman" panose="02020603050405020304" pitchFamily="18" charset="0"/>
              </a:rPr>
              <a:t>Το Κύκλωμα Εισοδήματος Δαπάνης σε μια Κλειστή Οικονομία με Κρατικό Τομέα - 5</a:t>
            </a:r>
            <a:endParaRPr lang="el-GR" sz="4000" dirty="0">
              <a:solidFill>
                <a:srgbClr val="0070C0"/>
              </a:solidFill>
              <a:ea typeface="+mn-ea"/>
              <a:cs typeface="+mn-cs"/>
            </a:endParaRPr>
          </a:p>
        </p:txBody>
      </p:sp>
      <p:sp>
        <p:nvSpPr>
          <p:cNvPr id="20483" name="Θέση περιεχομένου 2"/>
          <p:cNvSpPr>
            <a:spLocks noGrp="1"/>
          </p:cNvSpPr>
          <p:nvPr>
            <p:ph idx="1"/>
          </p:nvPr>
        </p:nvSpPr>
        <p:spPr>
          <a:xfrm>
            <a:off x="57150" y="1484313"/>
            <a:ext cx="8978900" cy="4525962"/>
          </a:xfrm>
        </p:spPr>
        <p:txBody>
          <a:bodyPr/>
          <a:lstStyle/>
          <a:p>
            <a:r>
              <a:rPr lang="el-GR" altLang="el-GR" sz="2800" smtClean="0"/>
              <a:t>Τώρα μπορούμε να δείξουμε τη νέα συνθήκη ισορροπίας, η οποία υποστηρίζει ότι οι αποταμιεύσεις του ιδιωτικού τομέα και τα δανειακά κεφάλαια από το εξωτερικό (Df=M-X, όπου M:εισαγωγές και Χ: εξαγωγές) χρηματοδοτούν τις ιδιωτικές επενδύσεις και το έλλειμμα του δημόσιου τομέα.</a:t>
            </a:r>
          </a:p>
          <a:p>
            <a:r>
              <a:rPr lang="el-GR" altLang="el-GR" sz="2800" smtClean="0"/>
              <a:t>Ip+Dg=Sp+Df</a:t>
            </a:r>
          </a:p>
          <a:p>
            <a:r>
              <a:rPr lang="el-GR" altLang="el-GR" sz="2800" smtClean="0"/>
              <a:t>Το χρηματοπιστωτικό σύστημα είναι αυτό που μπορεί να διασφαλίσει αποτελεσματική κατανομή των πόρων για την επίτευξη του στόχου της οικονομικής ανάπτυξης και της ευημερίας.</a:t>
            </a:r>
          </a:p>
          <a:p>
            <a:endParaRPr lang="el-GR" altLang="el-GR" smtClean="0"/>
          </a:p>
        </p:txBody>
      </p:sp>
      <p:sp>
        <p:nvSpPr>
          <p:cNvPr id="20484" name="Θέση αριθμού διαφάνειας 3"/>
          <p:cNvSpPr>
            <a:spLocks noGrp="1"/>
          </p:cNvSpPr>
          <p:nvPr>
            <p:ph type="sldNum" sz="quarter" idx="12"/>
          </p:nvPr>
        </p:nvSpPr>
        <p:spPr bwMode="auto">
          <a:noFill/>
          <a:ln>
            <a:miter lim="800000"/>
            <a:headEnd/>
            <a:tailEnd/>
          </a:ln>
        </p:spPr>
        <p:txBody>
          <a:bodyPr/>
          <a:lstStyle/>
          <a:p>
            <a:fld id="{A9FE8A08-DF35-4BAB-8EA9-8A9B2E6AF5E7}" type="slidenum">
              <a:rPr lang="nl-NL" altLang="el-GR"/>
              <a:pPr/>
              <a:t>12</a:t>
            </a:fld>
            <a:endParaRPr lang="nl-NL" alt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3175"/>
            <a:ext cx="9144000" cy="768350"/>
          </a:xfrm>
          <a:prstGeom prst="rect">
            <a:avLst/>
          </a:prstGeom>
          <a:noFill/>
          <a:ln w="9525">
            <a:noFill/>
            <a:miter lim="800000"/>
            <a:headEnd/>
            <a:tailEnd/>
          </a:ln>
        </p:spPr>
        <p:txBody>
          <a:bodyPr>
            <a:spAutoFit/>
          </a:bodyPr>
          <a:lstStyle/>
          <a:p>
            <a:pPr algn="ctr" eaLnBrk="1" hangingPunct="1">
              <a:defRPr/>
            </a:pPr>
            <a:r>
              <a:rPr lang="el-GR" sz="4400" dirty="0">
                <a:solidFill>
                  <a:srgbClr val="0070C0"/>
                </a:solidFill>
                <a:latin typeface="+mn-lt"/>
                <a:cs typeface="Times New Roman" panose="02020603050405020304" pitchFamily="18" charset="0"/>
              </a:rPr>
              <a:t>Χρήμα έναντι Πίστης</a:t>
            </a:r>
            <a:endParaRPr lang="nl-BE" altLang="el-GR" sz="4400" dirty="0">
              <a:solidFill>
                <a:srgbClr val="0070C0"/>
              </a:solidFill>
              <a:latin typeface="+mn-lt"/>
            </a:endParaRPr>
          </a:p>
        </p:txBody>
      </p:sp>
      <p:sp>
        <p:nvSpPr>
          <p:cNvPr id="2" name="TextBox 1"/>
          <p:cNvSpPr txBox="1"/>
          <p:nvPr/>
        </p:nvSpPr>
        <p:spPr>
          <a:xfrm>
            <a:off x="28575" y="1125538"/>
            <a:ext cx="8567738" cy="6954837"/>
          </a:xfrm>
          <a:prstGeom prst="rect">
            <a:avLst/>
          </a:prstGeom>
          <a:noFill/>
        </p:spPr>
        <p:txBody>
          <a:bodyPr>
            <a:spAutoFit/>
          </a:bodyPr>
          <a:lstStyle/>
          <a:p>
            <a:pPr marL="457200" indent="-457200" eaLnBrk="1" hangingPunct="1">
              <a:spcAft>
                <a:spcPts val="600"/>
              </a:spcAft>
              <a:buFont typeface="Arial" panose="020B0604020202020204" pitchFamily="34" charset="0"/>
              <a:buChar char="•"/>
              <a:defRPr/>
            </a:pPr>
            <a:r>
              <a:rPr lang="el-GR" sz="3200" dirty="0">
                <a:solidFill>
                  <a:schemeClr val="tx1"/>
                </a:solidFill>
                <a:latin typeface="+mn-lt"/>
                <a:cs typeface="Times New Roman" panose="02020603050405020304" pitchFamily="18" charset="0"/>
              </a:rPr>
              <a:t>Τα νομισματικά συστήματα είναι ιεραρχικά. Ένας τρόπος για να καταλάβουμε καλύτερα αυτό το σημείο, είναι η διάκριση του χρήματος (μέσο τελικής πληρωμής) από την πίστη  (υπόσχεση για πληρωμή χρήματος, μέσο για καθυστέρηση της τελικής πληρωμής).</a:t>
            </a:r>
          </a:p>
          <a:p>
            <a:pPr marL="457200" indent="-457200" eaLnBrk="1" hangingPunct="1">
              <a:spcAft>
                <a:spcPts val="600"/>
              </a:spcAft>
              <a:buFont typeface="Arial" panose="020B0604020202020204" pitchFamily="34" charset="0"/>
              <a:buChar char="•"/>
              <a:defRPr/>
            </a:pPr>
            <a:r>
              <a:rPr lang="el-GR" sz="3200" dirty="0">
                <a:solidFill>
                  <a:schemeClr val="tx1"/>
                </a:solidFill>
                <a:latin typeface="+mn-lt"/>
                <a:cs typeface="Times New Roman" panose="02020603050405020304" pitchFamily="18" charset="0"/>
              </a:rPr>
              <a:t>Περισσότερο ενδιαφέρουσα γίνεται η ανάλυση υποθέτοντας την ύπαρξη τεσσάρων χρηματοοικονομικών στοιχείων τον χρυσό, το νόμισμα, τις τραπεζικές καταθέσεις, και τους τίτλους.</a:t>
            </a:r>
          </a:p>
          <a:p>
            <a:pPr eaLnBrk="1" hangingPunct="1">
              <a:defRPr/>
            </a:pPr>
            <a:endParaRPr lang="el-GR" sz="2800" dirty="0">
              <a:solidFill>
                <a:schemeClr val="tx1"/>
              </a:solidFill>
              <a:latin typeface="+mn-lt"/>
              <a:cs typeface="Times New Roman" panose="02020603050405020304" pitchFamily="18" charset="0"/>
            </a:endParaRPr>
          </a:p>
          <a:p>
            <a:pPr eaLnBrk="1" hangingPunct="1">
              <a:defRPr/>
            </a:pPr>
            <a:endParaRPr lang="el-GR" sz="2800" dirty="0">
              <a:solidFill>
                <a:schemeClr val="tx1"/>
              </a:solidFill>
              <a:latin typeface="+mn-lt"/>
              <a:cs typeface="Times New Roman" panose="02020603050405020304" pitchFamily="18" charset="0"/>
            </a:endParaRPr>
          </a:p>
          <a:p>
            <a:pPr eaLnBrk="1" hangingPunct="1">
              <a:defRPr/>
            </a:pPr>
            <a:endParaRPr lang="el-GR" sz="2800" dirty="0">
              <a:solidFill>
                <a:schemeClr val="tx1"/>
              </a:solidFill>
              <a:latin typeface="+mn-lt"/>
            </a:endParaRPr>
          </a:p>
        </p:txBody>
      </p:sp>
      <p:sp>
        <p:nvSpPr>
          <p:cNvPr id="21508" name="Θέση αριθμού διαφάνειας 3"/>
          <p:cNvSpPr>
            <a:spLocks noGrp="1"/>
          </p:cNvSpPr>
          <p:nvPr>
            <p:ph type="sldNum" sz="quarter" idx="12"/>
          </p:nvPr>
        </p:nvSpPr>
        <p:spPr bwMode="auto">
          <a:noFill/>
          <a:ln>
            <a:miter lim="800000"/>
            <a:headEnd/>
            <a:tailEnd/>
          </a:ln>
        </p:spPr>
        <p:txBody>
          <a:bodyPr/>
          <a:lstStyle/>
          <a:p>
            <a:fld id="{1BB93BD0-0F07-4142-B7A8-3896202B3547}" type="slidenum">
              <a:rPr lang="nl-NL" altLang="el-GR"/>
              <a:pPr/>
              <a:t>13</a:t>
            </a:fld>
            <a:endParaRPr lang="nl-NL" alt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3175" y="-123825"/>
            <a:ext cx="8991600" cy="769938"/>
          </a:xfrm>
          <a:prstGeom prst="rect">
            <a:avLst/>
          </a:prstGeom>
          <a:noFill/>
          <a:ln w="9525">
            <a:noFill/>
            <a:miter lim="800000"/>
            <a:headEnd/>
            <a:tailEnd/>
          </a:ln>
        </p:spPr>
        <p:txBody>
          <a:bodyPr>
            <a:spAutoFit/>
          </a:bodyPr>
          <a:lstStyle/>
          <a:p>
            <a:pPr algn="ctr" eaLnBrk="1" hangingPunct="1"/>
            <a:r>
              <a:rPr lang="el-GR" altLang="el-GR" sz="4400">
                <a:solidFill>
                  <a:srgbClr val="0070C0"/>
                </a:solidFill>
                <a:latin typeface="Calibri" pitchFamily="34" charset="0"/>
                <a:cs typeface="Times New Roman" pitchFamily="18" charset="0"/>
              </a:rPr>
              <a:t>Χρήμα έναντι Πίστης - 2</a:t>
            </a:r>
            <a:endParaRPr lang="nl-BE" altLang="el-GR" sz="4400">
              <a:solidFill>
                <a:srgbClr val="0070C0"/>
              </a:solidFill>
              <a:latin typeface="Calibri" pitchFamily="34" charset="0"/>
            </a:endParaRPr>
          </a:p>
        </p:txBody>
      </p:sp>
      <p:sp>
        <p:nvSpPr>
          <p:cNvPr id="5" name="Text Box 4"/>
          <p:cNvSpPr txBox="1">
            <a:spLocks noChangeArrowheads="1"/>
          </p:cNvSpPr>
          <p:nvPr/>
        </p:nvSpPr>
        <p:spPr bwMode="auto">
          <a:xfrm>
            <a:off x="3175" y="333375"/>
            <a:ext cx="9144000" cy="10833100"/>
          </a:xfrm>
          <a:prstGeom prst="rect">
            <a:avLst/>
          </a:prstGeom>
          <a:noFill/>
          <a:ln w="9525">
            <a:noFill/>
            <a:miter lim="800000"/>
            <a:headEnd/>
            <a:tailEnd/>
          </a:ln>
          <a:effectLst/>
        </p:spPr>
        <p:txBody>
          <a:bodyPr>
            <a:spAutoFit/>
          </a:bodyPr>
          <a:lstStyle/>
          <a:p>
            <a:pPr eaLnBrk="1" hangingPunct="1">
              <a:spcBef>
                <a:spcPts val="600"/>
              </a:spcBef>
              <a:defRPr/>
            </a:pPr>
            <a:endParaRPr lang="en-US" sz="2800" dirty="0">
              <a:solidFill>
                <a:schemeClr val="tx1"/>
              </a:solidFill>
              <a:latin typeface="+mn-lt"/>
              <a:cs typeface="Times New Roman" panose="02020603050405020304" pitchFamily="18" charset="0"/>
            </a:endParaRPr>
          </a:p>
          <a:p>
            <a:pPr marL="457200" indent="-457200" eaLnBrk="1" hangingPunct="1">
              <a:spcBef>
                <a:spcPts val="600"/>
              </a:spcBef>
              <a:spcAft>
                <a:spcPts val="600"/>
              </a:spcAft>
              <a:buFont typeface="Arial" panose="020B0604020202020204" pitchFamily="34" charset="0"/>
              <a:buChar char="•"/>
              <a:defRPr/>
            </a:pPr>
            <a:r>
              <a:rPr lang="el-GR" sz="3200" dirty="0">
                <a:solidFill>
                  <a:schemeClr val="tx1"/>
                </a:solidFill>
                <a:latin typeface="+mn-lt"/>
                <a:cs typeface="Times New Roman" panose="02020603050405020304" pitchFamily="18" charset="0"/>
              </a:rPr>
              <a:t>Σε ένα τέτοιο περιβάλλον ανάλυσης ο </a:t>
            </a:r>
            <a:r>
              <a:rPr lang="el-GR" sz="3200" b="1" dirty="0">
                <a:solidFill>
                  <a:schemeClr val="tx1"/>
                </a:solidFill>
                <a:latin typeface="+mn-lt"/>
                <a:cs typeface="Times New Roman" panose="02020603050405020304" pitchFamily="18" charset="0"/>
              </a:rPr>
              <a:t>χρυσός</a:t>
            </a:r>
            <a:r>
              <a:rPr lang="el-GR" sz="3200" dirty="0">
                <a:solidFill>
                  <a:schemeClr val="tx1"/>
                </a:solidFill>
                <a:latin typeface="+mn-lt"/>
                <a:cs typeface="Times New Roman" panose="02020603050405020304" pitchFamily="18" charset="0"/>
              </a:rPr>
              <a:t> είναι το έσχατο χρήμα επειδή είναι το έσχατο διεθνές μέσο πληρωμής. Τα εθνικά νομίσματα αποτελούν μια μορφή πίστης με την έννοια ότι είναι υποσχέσεις για πληρωμή σε χρυσό.</a:t>
            </a:r>
          </a:p>
          <a:p>
            <a:pPr marL="457200" indent="-457200" eaLnBrk="1" hangingPunct="1">
              <a:spcBef>
                <a:spcPts val="600"/>
              </a:spcBef>
              <a:spcAft>
                <a:spcPts val="600"/>
              </a:spcAft>
              <a:buFont typeface="Arial" panose="020B0604020202020204" pitchFamily="34" charset="0"/>
              <a:buChar char="•"/>
              <a:defRPr/>
            </a:pPr>
            <a:r>
              <a:rPr lang="el-GR" sz="3200" dirty="0">
                <a:solidFill>
                  <a:schemeClr val="tx1"/>
                </a:solidFill>
                <a:latin typeface="+mn-lt"/>
                <a:cs typeface="Times New Roman" panose="02020603050405020304" pitchFamily="18" charset="0"/>
              </a:rPr>
              <a:t>Όταν ένα νόμισμα υποστηρίζεται από αποθέματα χρυσού, εξακολουθεί να είναι μια υπόσχεση για πληρωμή, απλά είναι μια πιο αξιόπιστη υπόσχεση πληρωμής επειδή η παρουσία του χρυσού αυξάνει την πιθανότητα ο εκδότης του νομίσματος να κρατήσει την υπόσχεση του όταν κληθεί να το κάνει.</a:t>
            </a:r>
          </a:p>
          <a:p>
            <a:pPr marL="457200" indent="-457200" eaLnBrk="1" hangingPunct="1">
              <a:spcBef>
                <a:spcPts val="600"/>
              </a:spcBef>
              <a:spcAft>
                <a:spcPts val="600"/>
              </a:spcAft>
              <a:buFont typeface="Arial" panose="020B0604020202020204" pitchFamily="34" charset="0"/>
              <a:buChar char="•"/>
              <a:defRPr/>
            </a:pPr>
            <a:endParaRPr lang="el-GR" sz="3200" dirty="0">
              <a:solidFill>
                <a:schemeClr val="tx1"/>
              </a:solidFill>
              <a:latin typeface="+mn-lt"/>
              <a:cs typeface="Times New Roman" panose="02020603050405020304" pitchFamily="18" charset="0"/>
            </a:endParaRPr>
          </a:p>
          <a:p>
            <a:pPr eaLnBrk="1" hangingPunct="1">
              <a:spcBef>
                <a:spcPts val="600"/>
              </a:spcBef>
              <a:spcAft>
                <a:spcPts val="600"/>
              </a:spcAft>
              <a:defRPr/>
            </a:pPr>
            <a:endParaRPr lang="el-GR" sz="3200" b="1" dirty="0">
              <a:solidFill>
                <a:schemeClr val="tx1"/>
              </a:solidFill>
              <a:latin typeface="+mn-lt"/>
              <a:cs typeface="Times New Roman" panose="02020603050405020304" pitchFamily="18" charset="0"/>
            </a:endParaRPr>
          </a:p>
          <a:p>
            <a:pPr eaLnBrk="1" hangingPunct="1">
              <a:spcBef>
                <a:spcPts val="600"/>
              </a:spcBef>
              <a:spcAft>
                <a:spcPts val="600"/>
              </a:spcAft>
              <a:defRPr/>
            </a:pPr>
            <a:endParaRPr lang="el-GR" sz="3200" b="1" dirty="0">
              <a:solidFill>
                <a:schemeClr val="tx1"/>
              </a:solidFill>
              <a:latin typeface="+mn-lt"/>
              <a:cs typeface="Times New Roman" panose="02020603050405020304" pitchFamily="18" charset="0"/>
            </a:endParaRPr>
          </a:p>
          <a:p>
            <a:pPr eaLnBrk="1" hangingPunct="1">
              <a:spcBef>
                <a:spcPts val="600"/>
              </a:spcBef>
              <a:spcAft>
                <a:spcPts val="600"/>
              </a:spcAft>
              <a:defRPr/>
            </a:pPr>
            <a:endParaRPr lang="el-GR" sz="3200" b="1" dirty="0">
              <a:solidFill>
                <a:schemeClr val="tx1"/>
              </a:solidFill>
              <a:latin typeface="+mn-lt"/>
              <a:cs typeface="Times New Roman" panose="02020603050405020304" pitchFamily="18" charset="0"/>
            </a:endParaRPr>
          </a:p>
          <a:p>
            <a:pPr marL="457200" indent="-457200" eaLnBrk="1" hangingPunct="1">
              <a:spcBef>
                <a:spcPts val="1200"/>
              </a:spcBef>
              <a:buFont typeface="Wingdings" panose="05000000000000000000" pitchFamily="2" charset="2"/>
              <a:buChar char="§"/>
              <a:defRPr/>
            </a:pPr>
            <a:endParaRPr lang="en-US" sz="2800" dirty="0">
              <a:solidFill>
                <a:schemeClr val="tx1"/>
              </a:solidFill>
              <a:latin typeface="+mn-lt"/>
              <a:cs typeface="Times New Roman" panose="02020603050405020304" pitchFamily="18" charset="0"/>
            </a:endParaRPr>
          </a:p>
          <a:p>
            <a:pPr lvl="1" algn="r" eaLnBrk="1" hangingPunct="1">
              <a:spcBef>
                <a:spcPct val="20000"/>
              </a:spcBef>
              <a:tabLst>
                <a:tab pos="185738" algn="l"/>
              </a:tabLst>
              <a:defRPr/>
            </a:pPr>
            <a:endParaRPr lang="el-GR" altLang="el-GR" sz="2000" dirty="0">
              <a:solidFill>
                <a:schemeClr val="tx1"/>
              </a:solidFill>
              <a:latin typeface="+mj-lt"/>
            </a:endParaRPr>
          </a:p>
          <a:p>
            <a:pPr eaLnBrk="1" hangingPunct="1">
              <a:spcBef>
                <a:spcPct val="50000"/>
              </a:spcBef>
              <a:buFontTx/>
              <a:buChar char="-"/>
              <a:tabLst>
                <a:tab pos="185738" algn="l"/>
              </a:tabLst>
              <a:defRPr/>
            </a:pPr>
            <a:endParaRPr lang="el-GR" altLang="el-GR" b="1" dirty="0">
              <a:solidFill>
                <a:schemeClr val="tx1"/>
              </a:solidFill>
            </a:endParaRPr>
          </a:p>
        </p:txBody>
      </p:sp>
      <p:sp>
        <p:nvSpPr>
          <p:cNvPr id="22532" name="Θέση αριθμού διαφάνειας 2"/>
          <p:cNvSpPr>
            <a:spLocks noGrp="1"/>
          </p:cNvSpPr>
          <p:nvPr>
            <p:ph type="sldNum" sz="quarter" idx="12"/>
          </p:nvPr>
        </p:nvSpPr>
        <p:spPr bwMode="auto">
          <a:noFill/>
          <a:ln>
            <a:miter lim="800000"/>
            <a:headEnd/>
            <a:tailEnd/>
          </a:ln>
        </p:spPr>
        <p:txBody>
          <a:bodyPr/>
          <a:lstStyle/>
          <a:p>
            <a:fld id="{7BF223D5-1752-45BA-9488-8FB7B991E2D8}" type="slidenum">
              <a:rPr lang="nl-NL" altLang="el-GR"/>
              <a:pPr/>
              <a:t>14</a:t>
            </a:fld>
            <a:endParaRPr lang="nl-NL" alt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1113" y="0"/>
            <a:ext cx="9144000" cy="769938"/>
          </a:xfrm>
          <a:prstGeom prst="rect">
            <a:avLst/>
          </a:prstGeom>
          <a:noFill/>
          <a:ln w="9525">
            <a:noFill/>
            <a:miter lim="800000"/>
            <a:headEnd/>
            <a:tailEnd/>
          </a:ln>
        </p:spPr>
        <p:txBody>
          <a:bodyPr>
            <a:spAutoFit/>
          </a:bodyPr>
          <a:lstStyle/>
          <a:p>
            <a:pPr algn="ctr" eaLnBrk="1" hangingPunct="1">
              <a:defRPr/>
            </a:pPr>
            <a:r>
              <a:rPr lang="el-GR" sz="4400" dirty="0">
                <a:solidFill>
                  <a:srgbClr val="0070C0"/>
                </a:solidFill>
                <a:latin typeface="+mn-lt"/>
                <a:cs typeface="Times New Roman" panose="02020603050405020304" pitchFamily="18" charset="0"/>
              </a:rPr>
              <a:t>Χρήμα έναντι Πίστης - 3</a:t>
            </a:r>
          </a:p>
        </p:txBody>
      </p:sp>
      <p:sp>
        <p:nvSpPr>
          <p:cNvPr id="2" name="TextBox 1"/>
          <p:cNvSpPr txBox="1"/>
          <p:nvPr/>
        </p:nvSpPr>
        <p:spPr>
          <a:xfrm>
            <a:off x="30163" y="1125538"/>
            <a:ext cx="8964612" cy="7170737"/>
          </a:xfrm>
          <a:prstGeom prst="rect">
            <a:avLst/>
          </a:prstGeom>
          <a:noFill/>
        </p:spPr>
        <p:txBody>
          <a:bodyPr>
            <a:spAutoFit/>
          </a:bodyPr>
          <a:lstStyle/>
          <a:p>
            <a:pPr marL="457200" indent="-457200" eaLnBrk="1" hangingPunct="1">
              <a:spcAft>
                <a:spcPts val="12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Ακόμη χαμηλότερα στην ιεραρχία, </a:t>
            </a:r>
            <a:r>
              <a:rPr lang="el-GR" sz="2800" b="1" dirty="0">
                <a:solidFill>
                  <a:schemeClr val="tx1"/>
                </a:solidFill>
                <a:latin typeface="+mn-lt"/>
                <a:cs typeface="Times New Roman" panose="02020603050405020304" pitchFamily="18" charset="0"/>
              </a:rPr>
              <a:t>οι τραπεζικές καταθέσεις </a:t>
            </a:r>
            <a:r>
              <a:rPr lang="el-GR" sz="2800" dirty="0">
                <a:solidFill>
                  <a:schemeClr val="tx1"/>
                </a:solidFill>
                <a:latin typeface="+mn-lt"/>
                <a:cs typeface="Times New Roman" panose="02020603050405020304" pitchFamily="18" charset="0"/>
              </a:rPr>
              <a:t>είναι υποσχέσεις πληρωμής του νομίσματος σε πρώτη ζήτηση, άρα είναι δυο φορές απομακρυσμένες υποσχέσεις πληρωμής του έσχατου χρήματος.</a:t>
            </a:r>
          </a:p>
          <a:p>
            <a:pPr marL="457200" indent="-457200" eaLnBrk="1" hangingPunct="1">
              <a:spcAft>
                <a:spcPts val="12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Τέλος </a:t>
            </a:r>
            <a:r>
              <a:rPr lang="el-GR" sz="2800" b="1" dirty="0">
                <a:solidFill>
                  <a:schemeClr val="tx1"/>
                </a:solidFill>
                <a:latin typeface="+mn-lt"/>
                <a:cs typeface="Times New Roman" panose="02020603050405020304" pitchFamily="18" charset="0"/>
              </a:rPr>
              <a:t>οι τίτλοι</a:t>
            </a:r>
            <a:r>
              <a:rPr lang="el-GR" sz="2800" dirty="0">
                <a:solidFill>
                  <a:schemeClr val="tx1"/>
                </a:solidFill>
                <a:latin typeface="+mn-lt"/>
                <a:cs typeface="Times New Roman" panose="02020603050405020304" pitchFamily="18" charset="0"/>
              </a:rPr>
              <a:t> είναι υποσχέσεις πληρωμής νομίσματος μέσα σε κάποιο χρονικό ορίζοντα στο μέλλον, άρα είναι ακόμη πιο μακροχρόνιες υποσχέσεις πληρωμής.</a:t>
            </a:r>
          </a:p>
          <a:p>
            <a:pPr marL="457200" indent="-457200" eaLnBrk="1" hangingPunct="1">
              <a:spcAft>
                <a:spcPts val="12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Η αξιοπιστία αυτών των υποσχέσεων πληρωμής είναι ένα θέμα και υπάρχουν όπως θα δούμε θεσμοί, όπως για παράδειγμα η ΚΤ, οι οποίοι συμβάλλουν στην σταθερότητα και αξιοπιστία του συστήματος.</a:t>
            </a:r>
          </a:p>
          <a:p>
            <a:pPr eaLnBrk="1" hangingPunct="1">
              <a:spcAft>
                <a:spcPts val="1200"/>
              </a:spcAft>
              <a:defRPr/>
            </a:pPr>
            <a:endParaRPr lang="el-GR" sz="2800" dirty="0">
              <a:solidFill>
                <a:schemeClr val="tx1"/>
              </a:solidFill>
              <a:latin typeface="+mn-lt"/>
              <a:cs typeface="Times New Roman" panose="02020603050405020304" pitchFamily="18" charset="0"/>
            </a:endParaRPr>
          </a:p>
          <a:p>
            <a:pPr eaLnBrk="1" hangingPunct="1">
              <a:defRPr/>
            </a:pPr>
            <a:endParaRPr lang="el-GR" sz="2800" dirty="0">
              <a:solidFill>
                <a:schemeClr val="tx1"/>
              </a:solidFill>
              <a:latin typeface="+mn-lt"/>
              <a:cs typeface="Times New Roman" panose="02020603050405020304" pitchFamily="18" charset="0"/>
            </a:endParaRPr>
          </a:p>
          <a:p>
            <a:pPr eaLnBrk="1" hangingPunct="1">
              <a:defRPr/>
            </a:pPr>
            <a:endParaRPr lang="el-GR" sz="2800" dirty="0">
              <a:solidFill>
                <a:schemeClr val="tx1"/>
              </a:solidFill>
              <a:latin typeface="+mn-lt"/>
              <a:cs typeface="Times New Roman" panose="02020603050405020304" pitchFamily="18" charset="0"/>
            </a:endParaRPr>
          </a:p>
          <a:p>
            <a:pPr eaLnBrk="1" hangingPunct="1">
              <a:defRPr/>
            </a:pPr>
            <a:endParaRPr lang="el-GR" sz="2800" dirty="0">
              <a:solidFill>
                <a:schemeClr val="tx1"/>
              </a:solidFill>
              <a:latin typeface="+mn-lt"/>
            </a:endParaRPr>
          </a:p>
        </p:txBody>
      </p:sp>
      <p:sp>
        <p:nvSpPr>
          <p:cNvPr id="23556" name="Θέση αριθμού διαφάνειας 3"/>
          <p:cNvSpPr>
            <a:spLocks noGrp="1"/>
          </p:cNvSpPr>
          <p:nvPr>
            <p:ph type="sldNum" sz="quarter" idx="12"/>
          </p:nvPr>
        </p:nvSpPr>
        <p:spPr bwMode="auto">
          <a:noFill/>
          <a:ln>
            <a:miter lim="800000"/>
            <a:headEnd/>
            <a:tailEnd/>
          </a:ln>
        </p:spPr>
        <p:txBody>
          <a:bodyPr/>
          <a:lstStyle/>
          <a:p>
            <a:fld id="{BAB89D5A-CEBC-402A-B15A-BDB2183F0B60}" type="slidenum">
              <a:rPr lang="nl-NL" altLang="el-GR"/>
              <a:pPr/>
              <a:t>15</a:t>
            </a:fld>
            <a:endParaRPr lang="nl-NL" alt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5"/>
          <p:cNvSpPr txBox="1">
            <a:spLocks noChangeArrowheads="1"/>
          </p:cNvSpPr>
          <p:nvPr/>
        </p:nvSpPr>
        <p:spPr bwMode="auto">
          <a:xfrm>
            <a:off x="304800" y="0"/>
            <a:ext cx="8382000" cy="769938"/>
          </a:xfrm>
          <a:prstGeom prst="rect">
            <a:avLst/>
          </a:prstGeom>
          <a:noFill/>
          <a:ln w="9525">
            <a:noFill/>
            <a:miter lim="800000"/>
            <a:headEnd/>
            <a:tailEnd/>
          </a:ln>
        </p:spPr>
        <p:txBody>
          <a:bodyPr>
            <a:spAutoFit/>
          </a:bodyPr>
          <a:lstStyle/>
          <a:p>
            <a:pPr algn="ctr" eaLnBrk="1" hangingPunct="1"/>
            <a:r>
              <a:rPr lang="el-GR" altLang="el-GR" sz="4400">
                <a:solidFill>
                  <a:srgbClr val="0070C0"/>
                </a:solidFill>
                <a:latin typeface="Calibri" pitchFamily="34" charset="0"/>
                <a:cs typeface="Times New Roman" pitchFamily="18" charset="0"/>
              </a:rPr>
              <a:t>Χρήμα έναντι Πίστης - 4</a:t>
            </a:r>
          </a:p>
        </p:txBody>
      </p:sp>
      <p:sp>
        <p:nvSpPr>
          <p:cNvPr id="7" name="Τίτλος 6"/>
          <p:cNvSpPr>
            <a:spLocks noGrp="1"/>
          </p:cNvSpPr>
          <p:nvPr>
            <p:ph type="title"/>
          </p:nvPr>
        </p:nvSpPr>
        <p:spPr>
          <a:xfrm>
            <a:off x="285750" y="1125538"/>
            <a:ext cx="8229600" cy="704850"/>
          </a:xfrm>
        </p:spPr>
        <p:txBody>
          <a:bodyPr/>
          <a:lstStyle/>
          <a:p>
            <a:pPr marL="342900" indent="-342900">
              <a:spcBef>
                <a:spcPct val="20000"/>
              </a:spcBef>
              <a:defRPr/>
            </a:pPr>
            <a:r>
              <a:rPr lang="el-GR" sz="2800" b="1" dirty="0">
                <a:solidFill>
                  <a:prstClr val="black"/>
                </a:solidFill>
                <a:ea typeface="+mn-ea"/>
                <a:cs typeface="+mn-cs"/>
              </a:rPr>
              <a:t>Πίνακας 4.2  </a:t>
            </a:r>
            <a:r>
              <a:rPr lang="el-GR" sz="2800" dirty="0">
                <a:solidFill>
                  <a:prstClr val="black"/>
                </a:solidFill>
                <a:ea typeface="+mn-ea"/>
                <a:cs typeface="+mn-cs"/>
              </a:rPr>
              <a:t>Η Ιεραρχία στους Ισολογισμούς</a:t>
            </a:r>
            <a:br>
              <a:rPr lang="el-GR" sz="2800" dirty="0">
                <a:solidFill>
                  <a:prstClr val="black"/>
                </a:solidFill>
                <a:ea typeface="+mn-ea"/>
                <a:cs typeface="+mn-cs"/>
              </a:rPr>
            </a:br>
            <a:endParaRPr lang="el-GR" dirty="0"/>
          </a:p>
        </p:txBody>
      </p:sp>
      <p:sp>
        <p:nvSpPr>
          <p:cNvPr id="24580" name="Θέση περιεχομένου 7"/>
          <p:cNvSpPr>
            <a:spLocks noGrp="1"/>
          </p:cNvSpPr>
          <p:nvPr>
            <p:ph sz="half" idx="1"/>
          </p:nvPr>
        </p:nvSpPr>
        <p:spPr/>
        <p:txBody>
          <a:bodyPr/>
          <a:lstStyle/>
          <a:p>
            <a:pPr>
              <a:spcAft>
                <a:spcPts val="600"/>
              </a:spcAft>
              <a:buFont typeface="Wingdings" pitchFamily="2" charset="2"/>
              <a:buChar char="§"/>
            </a:pPr>
            <a:r>
              <a:rPr lang="el-GR" altLang="el-GR" sz="2400" b="1" smtClean="0"/>
              <a:t>Κεντρική τράπεζα</a:t>
            </a:r>
          </a:p>
          <a:p>
            <a:pPr>
              <a:spcAft>
                <a:spcPts val="600"/>
              </a:spcAft>
              <a:buFont typeface="Wingdings" pitchFamily="2" charset="2"/>
              <a:buChar char="§"/>
            </a:pPr>
            <a:r>
              <a:rPr lang="el-GR" altLang="el-GR" sz="2400" b="1" smtClean="0"/>
              <a:t>Ενεργητικό</a:t>
            </a:r>
          </a:p>
          <a:p>
            <a:pPr>
              <a:spcAft>
                <a:spcPts val="600"/>
              </a:spcAft>
            </a:pPr>
            <a:r>
              <a:rPr lang="el-GR" altLang="el-GR" sz="2400" smtClean="0"/>
              <a:t>Χρυσός</a:t>
            </a:r>
          </a:p>
          <a:p>
            <a:pPr>
              <a:spcAft>
                <a:spcPts val="600"/>
              </a:spcAft>
              <a:buFont typeface="Wingdings" pitchFamily="2" charset="2"/>
              <a:buChar char="§"/>
            </a:pPr>
            <a:r>
              <a:rPr lang="el-GR" altLang="el-GR" sz="2400" b="1" smtClean="0"/>
              <a:t>Παθητικό</a:t>
            </a:r>
          </a:p>
          <a:p>
            <a:pPr>
              <a:spcAft>
                <a:spcPts val="600"/>
              </a:spcAft>
            </a:pPr>
            <a:r>
              <a:rPr lang="el-GR" altLang="el-GR" sz="2400" smtClean="0"/>
              <a:t>Νόμισμα</a:t>
            </a:r>
          </a:p>
          <a:p>
            <a:pPr>
              <a:spcAft>
                <a:spcPts val="600"/>
              </a:spcAft>
              <a:buFont typeface="Wingdings" pitchFamily="2" charset="2"/>
              <a:buChar char="§"/>
            </a:pPr>
            <a:r>
              <a:rPr lang="el-GR" altLang="el-GR" sz="2400" b="1" smtClean="0"/>
              <a:t>Τραπεζικό Σύστημα</a:t>
            </a:r>
          </a:p>
          <a:p>
            <a:pPr>
              <a:spcAft>
                <a:spcPts val="600"/>
              </a:spcAft>
              <a:buFont typeface="Wingdings" pitchFamily="2" charset="2"/>
              <a:buChar char="§"/>
            </a:pPr>
            <a:r>
              <a:rPr lang="el-GR" altLang="el-GR" sz="2400" b="1" smtClean="0"/>
              <a:t>Ενεργητικό</a:t>
            </a:r>
          </a:p>
          <a:p>
            <a:pPr>
              <a:spcAft>
                <a:spcPts val="600"/>
              </a:spcAft>
            </a:pPr>
            <a:r>
              <a:rPr lang="el-GR" altLang="el-GR" sz="2400" smtClean="0"/>
              <a:t>Νόμισμα</a:t>
            </a:r>
          </a:p>
          <a:p>
            <a:endParaRPr lang="el-GR" altLang="el-GR" sz="2400" smtClean="0"/>
          </a:p>
        </p:txBody>
      </p:sp>
      <p:sp>
        <p:nvSpPr>
          <p:cNvPr id="24581" name="Θέση περιεχομένου 8"/>
          <p:cNvSpPr>
            <a:spLocks noGrp="1"/>
          </p:cNvSpPr>
          <p:nvPr>
            <p:ph sz="half" idx="2"/>
          </p:nvPr>
        </p:nvSpPr>
        <p:spPr/>
        <p:txBody>
          <a:bodyPr/>
          <a:lstStyle/>
          <a:p>
            <a:pPr>
              <a:spcAft>
                <a:spcPts val="600"/>
              </a:spcAft>
              <a:buFont typeface="Wingdings" pitchFamily="2" charset="2"/>
              <a:buChar char="§"/>
            </a:pPr>
            <a:r>
              <a:rPr lang="el-GR" altLang="el-GR" sz="2400" b="1" smtClean="0"/>
              <a:t>Παθητικό</a:t>
            </a:r>
          </a:p>
          <a:p>
            <a:pPr>
              <a:spcAft>
                <a:spcPts val="600"/>
              </a:spcAft>
            </a:pPr>
            <a:r>
              <a:rPr lang="el-GR" altLang="el-GR" sz="2400" smtClean="0"/>
              <a:t>Καταθέσεις</a:t>
            </a:r>
          </a:p>
          <a:p>
            <a:pPr>
              <a:spcAft>
                <a:spcPts val="600"/>
              </a:spcAft>
              <a:buFont typeface="Wingdings" pitchFamily="2" charset="2"/>
              <a:buChar char="§"/>
            </a:pPr>
            <a:r>
              <a:rPr lang="el-GR" altLang="el-GR" sz="2400" b="1" smtClean="0"/>
              <a:t>Ιδιωτικός Τομέας</a:t>
            </a:r>
          </a:p>
          <a:p>
            <a:pPr>
              <a:spcAft>
                <a:spcPts val="600"/>
              </a:spcAft>
              <a:buFont typeface="Wingdings" pitchFamily="2" charset="2"/>
              <a:buChar char="§"/>
            </a:pPr>
            <a:r>
              <a:rPr lang="el-GR" altLang="el-GR" sz="2400" b="1" smtClean="0"/>
              <a:t>Ενεργητικό</a:t>
            </a:r>
          </a:p>
          <a:p>
            <a:pPr>
              <a:spcAft>
                <a:spcPts val="600"/>
              </a:spcAft>
            </a:pPr>
            <a:r>
              <a:rPr lang="el-GR" altLang="el-GR" sz="2400" smtClean="0"/>
              <a:t>Καταθέσεις</a:t>
            </a:r>
          </a:p>
          <a:p>
            <a:pPr>
              <a:spcAft>
                <a:spcPts val="600"/>
              </a:spcAft>
              <a:buFont typeface="Wingdings" pitchFamily="2" charset="2"/>
              <a:buChar char="§"/>
            </a:pPr>
            <a:r>
              <a:rPr lang="el-GR" altLang="el-GR" sz="2400" b="1" smtClean="0"/>
              <a:t>Παθητικό</a:t>
            </a:r>
          </a:p>
          <a:p>
            <a:pPr>
              <a:spcAft>
                <a:spcPts val="600"/>
              </a:spcAft>
            </a:pPr>
            <a:r>
              <a:rPr lang="el-GR" altLang="el-GR" sz="2400" smtClean="0"/>
              <a:t>Τίτλοι</a:t>
            </a:r>
          </a:p>
          <a:p>
            <a:endParaRPr lang="el-GR" altLang="el-GR" smtClean="0"/>
          </a:p>
        </p:txBody>
      </p:sp>
      <p:sp>
        <p:nvSpPr>
          <p:cNvPr id="24582" name="Θέση αριθμού διαφάνειας 10"/>
          <p:cNvSpPr>
            <a:spLocks noGrp="1"/>
          </p:cNvSpPr>
          <p:nvPr>
            <p:ph type="sldNum" sz="quarter" idx="12"/>
          </p:nvPr>
        </p:nvSpPr>
        <p:spPr bwMode="auto">
          <a:noFill/>
          <a:ln>
            <a:miter lim="800000"/>
            <a:headEnd/>
            <a:tailEnd/>
          </a:ln>
        </p:spPr>
        <p:txBody>
          <a:bodyPr/>
          <a:lstStyle/>
          <a:p>
            <a:fld id="{4910FDB6-C5AC-4CA2-92A2-1E3CE53BA00C}" type="slidenum">
              <a:rPr lang="nl-NL" altLang="el-GR"/>
              <a:pPr/>
              <a:t>16</a:t>
            </a:fld>
            <a:endParaRPr lang="nl-NL" alt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4"/>
          <p:cNvSpPr>
            <a:spLocks noGrp="1"/>
          </p:cNvSpPr>
          <p:nvPr>
            <p:ph type="title"/>
          </p:nvPr>
        </p:nvSpPr>
        <p:spPr>
          <a:xfrm>
            <a:off x="-252413" y="-531813"/>
            <a:ext cx="9144001" cy="1727201"/>
          </a:xfrm>
        </p:spPr>
        <p:txBody>
          <a:bodyPr/>
          <a:lstStyle/>
          <a:p>
            <a:r>
              <a:rPr lang="el-GR" altLang="el-GR" smtClean="0">
                <a:solidFill>
                  <a:srgbClr val="0070C0"/>
                </a:solidFill>
                <a:cs typeface="Times New Roman" pitchFamily="18" charset="0"/>
              </a:rPr>
              <a:t>Χρήμα έναντι Πίστης - 5</a:t>
            </a:r>
          </a:p>
        </p:txBody>
      </p:sp>
      <p:sp>
        <p:nvSpPr>
          <p:cNvPr id="26627" name="Ορθογώνιο 1"/>
          <p:cNvSpPr>
            <a:spLocks noChangeArrowheads="1"/>
          </p:cNvSpPr>
          <p:nvPr/>
        </p:nvSpPr>
        <p:spPr bwMode="auto">
          <a:xfrm>
            <a:off x="0" y="858838"/>
            <a:ext cx="9169400" cy="6000750"/>
          </a:xfrm>
          <a:prstGeom prst="rect">
            <a:avLst/>
          </a:prstGeom>
          <a:noFill/>
          <a:ln w="9525">
            <a:noFill/>
            <a:miter lim="800000"/>
            <a:headEnd/>
            <a:tailEnd/>
          </a:ln>
        </p:spPr>
        <p:txBody>
          <a:bodyPr>
            <a:spAutoFit/>
          </a:bodyPr>
          <a:lstStyle/>
          <a:p>
            <a:pPr eaLnBrk="1" hangingPunct="1">
              <a:spcBef>
                <a:spcPct val="20000"/>
              </a:spcBef>
            </a:pPr>
            <a:r>
              <a:rPr lang="el-GR" altLang="el-GR">
                <a:solidFill>
                  <a:srgbClr val="000000"/>
                </a:solidFill>
                <a:latin typeface="Calibri" pitchFamily="34" charset="0"/>
              </a:rPr>
              <a:t>Η ιστορία της νομισματικής θεωρίας κυριαρχείται σε μεγάλο βαθμό από ένα διάλογο μεταξύ δύο απόψεων, που συχνά διαχωρίζονται ως η </a:t>
            </a:r>
            <a:r>
              <a:rPr lang="el-GR" altLang="el-GR" b="1">
                <a:solidFill>
                  <a:srgbClr val="000000"/>
                </a:solidFill>
                <a:latin typeface="Calibri" pitchFamily="34" charset="0"/>
              </a:rPr>
              <a:t>Νομισματική Σχολή </a:t>
            </a:r>
            <a:r>
              <a:rPr lang="el-GR" altLang="el-GR">
                <a:solidFill>
                  <a:srgbClr val="000000"/>
                </a:solidFill>
                <a:latin typeface="Calibri" pitchFamily="34" charset="0"/>
              </a:rPr>
              <a:t>και η </a:t>
            </a:r>
            <a:r>
              <a:rPr lang="el-GR" altLang="el-GR" b="1">
                <a:solidFill>
                  <a:srgbClr val="000000"/>
                </a:solidFill>
                <a:latin typeface="Calibri" pitchFamily="34" charset="0"/>
              </a:rPr>
              <a:t>Τραπεζική Σχολή</a:t>
            </a:r>
            <a:r>
              <a:rPr lang="el-GR" altLang="el-GR">
                <a:solidFill>
                  <a:srgbClr val="000000"/>
                </a:solidFill>
                <a:latin typeface="Calibri" pitchFamily="34" charset="0"/>
              </a:rPr>
              <a:t>. Η πρώτη δίνει έμφαση στη σπανιότητα του έσχατου χρήματος. Η δεύτερη στην ελαστικότητα της δημιουργίας πίστης. Σύμφωνα με τον Mehrling (2010), και οι δύο έχουν μέρος της αλήθειας αλλά καμία δεν έχει όλη την αλήθεια. Επομένως, η ρευστότητα είναι ταυτόχρονα και φυσικά σπάνια και φυσικά ελαστική.  Η φυσική σπανιότητα προέρχεται από το γεγονός ότι οι οικονομικές μονάδες (agents) σε κάθε συγκεκριμένο επίπεδο της ιεραρχίας δε μπορούν μόνο με τις δικές τους δράσεις να αυξήσουν την ποσότητα των μορφών του χρήματος σε υψηλότερο επίπεδο από το δικό τους. Ακριβώς έτσι, οι κυβερνήσεις δε μπορούν να αυξήσουν την ποσότητα χρυσού, και οι τράπεζες να αυξήσουν την ποσότητα του κρατικού νομίσματος. Η διαθεσιμότητα χρήματος επομένως χρησιμεύει ως περιορισμός που κρατά πίσω το σύστημα στις προσπάθειες του να εξαπλωθεί.</a:t>
            </a:r>
          </a:p>
        </p:txBody>
      </p:sp>
      <p:sp>
        <p:nvSpPr>
          <p:cNvPr id="26628" name="Θέση αριθμού διαφάνειας 3"/>
          <p:cNvSpPr>
            <a:spLocks noGrp="1"/>
          </p:cNvSpPr>
          <p:nvPr>
            <p:ph type="sldNum" sz="quarter" idx="12"/>
          </p:nvPr>
        </p:nvSpPr>
        <p:spPr bwMode="auto">
          <a:noFill/>
          <a:ln>
            <a:miter lim="800000"/>
            <a:headEnd/>
            <a:tailEnd/>
          </a:ln>
        </p:spPr>
        <p:txBody>
          <a:bodyPr/>
          <a:lstStyle/>
          <a:p>
            <a:fld id="{56AD8F14-6079-4856-93D7-CE2082B2B98E}" type="slidenum">
              <a:rPr lang="nl-NL" altLang="el-GR"/>
              <a:pPr/>
              <a:t>17</a:t>
            </a:fld>
            <a:endParaRPr lang="nl-NL" alt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260475" y="692150"/>
            <a:ext cx="6264275" cy="649288"/>
          </a:xfrm>
        </p:spPr>
        <p:txBody>
          <a:bodyPr/>
          <a:lstStyle/>
          <a:p>
            <a:pPr>
              <a:defRPr/>
            </a:pPr>
            <a:r>
              <a:rPr lang="el-GR" sz="4000" dirty="0">
                <a:solidFill>
                  <a:srgbClr val="0070C0"/>
                </a:solidFill>
                <a:latin typeface="+mn-lt"/>
                <a:cs typeface="Times New Roman" panose="02020603050405020304" pitchFamily="18" charset="0"/>
              </a:rPr>
              <a:t>Οι </a:t>
            </a:r>
            <a:r>
              <a:rPr lang="el-GR" sz="4000" dirty="0" smtClean="0">
                <a:solidFill>
                  <a:srgbClr val="0070C0"/>
                </a:solidFill>
                <a:latin typeface="+mn-lt"/>
                <a:cs typeface="Times New Roman" panose="02020603050405020304" pitchFamily="18" charset="0"/>
              </a:rPr>
              <a:t>Διαμορφωτές Αγοράς </a:t>
            </a:r>
            <a:r>
              <a:rPr lang="el-GR" sz="4000" dirty="0">
                <a:solidFill>
                  <a:srgbClr val="0070C0"/>
                </a:solidFill>
                <a:latin typeface="+mn-lt"/>
                <a:cs typeface="Times New Roman" panose="02020603050405020304" pitchFamily="18" charset="0"/>
              </a:rPr>
              <a:t>(Market </a:t>
            </a:r>
            <a:r>
              <a:rPr lang="el-GR" sz="4000" dirty="0" err="1" smtClean="0">
                <a:solidFill>
                  <a:srgbClr val="0070C0"/>
                </a:solidFill>
                <a:latin typeface="+mn-lt"/>
                <a:cs typeface="Times New Roman" panose="02020603050405020304" pitchFamily="18" charset="0"/>
              </a:rPr>
              <a:t>Makers</a:t>
            </a:r>
            <a:r>
              <a:rPr lang="el-GR" sz="4000" dirty="0" smtClean="0">
                <a:solidFill>
                  <a:srgbClr val="0070C0"/>
                </a:solidFill>
                <a:latin typeface="+mn-lt"/>
                <a:cs typeface="Times New Roman" panose="02020603050405020304" pitchFamily="18" charset="0"/>
              </a:rPr>
              <a:t>)</a:t>
            </a:r>
            <a:r>
              <a:rPr lang="el-GR" dirty="0">
                <a:solidFill>
                  <a:srgbClr val="0070C0"/>
                </a:solidFill>
                <a:latin typeface="+mn-lt"/>
                <a:cs typeface="Times New Roman" panose="02020603050405020304" pitchFamily="18" charset="0"/>
              </a:rPr>
              <a:t/>
            </a:r>
            <a:br>
              <a:rPr lang="el-GR" dirty="0">
                <a:solidFill>
                  <a:srgbClr val="0070C0"/>
                </a:solidFill>
                <a:latin typeface="+mn-lt"/>
                <a:cs typeface="Times New Roman" panose="02020603050405020304" pitchFamily="18" charset="0"/>
              </a:rPr>
            </a:br>
            <a:endParaRPr lang="el-GR" dirty="0">
              <a:solidFill>
                <a:srgbClr val="0070C0"/>
              </a:solidFill>
              <a:latin typeface="+mn-lt"/>
            </a:endParaRPr>
          </a:p>
        </p:txBody>
      </p:sp>
      <p:sp>
        <p:nvSpPr>
          <p:cNvPr id="3" name="Ορθογώνιο 2"/>
          <p:cNvSpPr/>
          <p:nvPr/>
        </p:nvSpPr>
        <p:spPr>
          <a:xfrm>
            <a:off x="107950" y="1557338"/>
            <a:ext cx="8570913" cy="5043487"/>
          </a:xfrm>
          <a:prstGeom prst="rect">
            <a:avLst/>
          </a:prstGeom>
        </p:spPr>
        <p:txBody>
          <a:bodyPr>
            <a:spAutoFit/>
          </a:bodyPr>
          <a:lstStyle/>
          <a:p>
            <a:pPr marL="342900" indent="-342900" eaLnBrk="1" fontAlgn="auto" hangingPunct="1">
              <a:spcBef>
                <a:spcPct val="20000"/>
              </a:spcBef>
              <a:spcAft>
                <a:spcPts val="600"/>
              </a:spcAft>
              <a:buFont typeface="Arial" panose="020B0604020202020204" pitchFamily="34" charset="0"/>
              <a:buChar char="•"/>
              <a:defRPr/>
            </a:pPr>
            <a:r>
              <a:rPr lang="el-GR" dirty="0">
                <a:solidFill>
                  <a:prstClr val="black"/>
                </a:solidFill>
                <a:latin typeface="+mn-lt"/>
                <a:cs typeface="Times New Roman" panose="02020603050405020304" pitchFamily="18" charset="0"/>
              </a:rPr>
              <a:t>H ιεραρχία δεν είναι κάτι που επιβάλλεται από πάνω προς τα κάτω, π.χ. από την κυβέρνηση ή την κεντρική τράπεζα. Αλλά ότι η θεσμική οργάνωση του νομισματικού συστήματος εγγενώς περιλαμβάνει ένα σύστημα </a:t>
            </a:r>
            <a:r>
              <a:rPr lang="el-GR" b="1" dirty="0">
                <a:solidFill>
                  <a:prstClr val="black"/>
                </a:solidFill>
                <a:latin typeface="+mn-lt"/>
                <a:cs typeface="Times New Roman" panose="02020603050405020304" pitchFamily="18" charset="0"/>
              </a:rPr>
              <a:t>διαμορφωτών αγοράς (</a:t>
            </a:r>
            <a:r>
              <a:rPr lang="el-GR" b="1" dirty="0" err="1">
                <a:solidFill>
                  <a:prstClr val="black"/>
                </a:solidFill>
                <a:latin typeface="+mn-lt"/>
                <a:cs typeface="Times New Roman" panose="02020603050405020304" pitchFamily="18" charset="0"/>
              </a:rPr>
              <a:t>market</a:t>
            </a:r>
            <a:r>
              <a:rPr lang="el-GR" b="1" dirty="0">
                <a:solidFill>
                  <a:prstClr val="black"/>
                </a:solidFill>
                <a:latin typeface="+mn-lt"/>
                <a:cs typeface="Times New Roman" panose="02020603050405020304" pitchFamily="18" charset="0"/>
              </a:rPr>
              <a:t> </a:t>
            </a:r>
            <a:r>
              <a:rPr lang="el-GR" b="1" dirty="0" err="1">
                <a:solidFill>
                  <a:prstClr val="black"/>
                </a:solidFill>
                <a:latin typeface="+mn-lt"/>
                <a:cs typeface="Times New Roman" panose="02020603050405020304" pitchFamily="18" charset="0"/>
              </a:rPr>
              <a:t>makers</a:t>
            </a:r>
            <a:r>
              <a:rPr lang="el-GR" b="1" dirty="0">
                <a:solidFill>
                  <a:prstClr val="black"/>
                </a:solidFill>
                <a:latin typeface="+mn-lt"/>
                <a:cs typeface="Times New Roman" panose="02020603050405020304" pitchFamily="18" charset="0"/>
              </a:rPr>
              <a:t>) </a:t>
            </a:r>
            <a:r>
              <a:rPr lang="el-GR" dirty="0">
                <a:solidFill>
                  <a:prstClr val="black"/>
                </a:solidFill>
                <a:latin typeface="+mn-lt"/>
                <a:cs typeface="Times New Roman" panose="02020603050405020304" pitchFamily="18" charset="0"/>
              </a:rPr>
              <a:t>σε διαφορετικά επίπεδα της φυσικής ιεραρχίας (</a:t>
            </a:r>
            <a:r>
              <a:rPr lang="el-GR" dirty="0" err="1">
                <a:solidFill>
                  <a:prstClr val="black"/>
                </a:solidFill>
                <a:latin typeface="+mn-lt"/>
                <a:cs typeface="Times New Roman" panose="02020603050405020304" pitchFamily="18" charset="0"/>
              </a:rPr>
              <a:t>Merhling</a:t>
            </a:r>
            <a:r>
              <a:rPr lang="el-GR" dirty="0">
                <a:solidFill>
                  <a:prstClr val="black"/>
                </a:solidFill>
                <a:latin typeface="+mn-lt"/>
                <a:cs typeface="Times New Roman" panose="02020603050405020304" pitchFamily="18" charset="0"/>
              </a:rPr>
              <a:t>, 2010). </a:t>
            </a:r>
          </a:p>
          <a:p>
            <a:pPr marL="342900" indent="-342900" eaLnBrk="1" fontAlgn="auto" hangingPunct="1">
              <a:spcBef>
                <a:spcPct val="20000"/>
              </a:spcBef>
              <a:spcAft>
                <a:spcPts val="0"/>
              </a:spcAft>
              <a:buFont typeface="Arial" panose="020B0604020202020204" pitchFamily="34" charset="0"/>
              <a:buChar char="•"/>
              <a:defRPr/>
            </a:pPr>
            <a:r>
              <a:rPr lang="el-GR" dirty="0">
                <a:solidFill>
                  <a:prstClr val="black"/>
                </a:solidFill>
                <a:latin typeface="+mn-lt"/>
                <a:cs typeface="Times New Roman" panose="02020603050405020304" pitchFamily="18" charset="0"/>
              </a:rPr>
              <a:t>Σκεφτείτε την τράπεζα σαν ένα διαπραγματευτή καταθέσεων έτοιμο να αγοράσει ή να πουλήσει μια κατάθεση σε μια δεδομένη τιμή σε όρους νομίσματος. Ανάλογα και η κεντρική τράπεζα η οποία, κάτω από έναν κανόνα χρυσού, είναι σε επιφυλακή να αγοράσει ή να πουλήσει νόμισμα σε όρους χρυσού. Έτσι και οι τράπεζες και οι κεντρικές τράπεζες είναι επομένως σαν εξειδικευμένοι διαπραγματευτές τίτλων.  </a:t>
            </a:r>
          </a:p>
        </p:txBody>
      </p:sp>
      <p:sp>
        <p:nvSpPr>
          <p:cNvPr id="27652" name="Θέση αριθμού διαφάνειας 3"/>
          <p:cNvSpPr>
            <a:spLocks noGrp="1"/>
          </p:cNvSpPr>
          <p:nvPr>
            <p:ph type="sldNum" sz="quarter" idx="12"/>
          </p:nvPr>
        </p:nvSpPr>
        <p:spPr bwMode="auto">
          <a:noFill/>
          <a:ln>
            <a:miter lim="800000"/>
            <a:headEnd/>
            <a:tailEnd/>
          </a:ln>
        </p:spPr>
        <p:txBody>
          <a:bodyPr/>
          <a:lstStyle/>
          <a:p>
            <a:fld id="{D162B1CB-CE50-47F3-B284-80B827B7EB0A}" type="slidenum">
              <a:rPr lang="nl-NL" altLang="el-GR"/>
              <a:pPr/>
              <a:t>18</a:t>
            </a:fld>
            <a:endParaRPr lang="nl-NL" alt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1042988" y="693738"/>
            <a:ext cx="7005637" cy="431800"/>
          </a:xfrm>
        </p:spPr>
        <p:txBody>
          <a:bodyPr/>
          <a:lstStyle/>
          <a:p>
            <a:pPr eaLnBrk="1" hangingPunct="1"/>
            <a:r>
              <a:rPr lang="el-GR" altLang="el-GR" sz="4000" smtClean="0">
                <a:solidFill>
                  <a:srgbClr val="0070C0"/>
                </a:solidFill>
                <a:cs typeface="Times New Roman" pitchFamily="18" charset="0"/>
              </a:rPr>
              <a:t>Οι Διαμορφωτές Αγοράς (Market Makers) - 2</a:t>
            </a:r>
            <a:r>
              <a:rPr lang="el-GR" altLang="el-GR" smtClean="0">
                <a:solidFill>
                  <a:srgbClr val="0070C0"/>
                </a:solidFill>
                <a:cs typeface="Times New Roman" pitchFamily="18" charset="0"/>
              </a:rPr>
              <a:t/>
            </a:r>
            <a:br>
              <a:rPr lang="el-GR" altLang="el-GR" smtClean="0">
                <a:solidFill>
                  <a:srgbClr val="0070C0"/>
                </a:solidFill>
                <a:cs typeface="Times New Roman" pitchFamily="18" charset="0"/>
              </a:rPr>
            </a:br>
            <a:endParaRPr lang="el-GR" altLang="el-GR" smtClean="0">
              <a:solidFill>
                <a:srgbClr val="0070C0"/>
              </a:solidFill>
            </a:endParaRPr>
          </a:p>
        </p:txBody>
      </p:sp>
      <p:sp>
        <p:nvSpPr>
          <p:cNvPr id="3" name="2 - Θέση περιεχομένου"/>
          <p:cNvSpPr>
            <a:spLocks noGrp="1"/>
          </p:cNvSpPr>
          <p:nvPr>
            <p:ph idx="1"/>
          </p:nvPr>
        </p:nvSpPr>
        <p:spPr>
          <a:xfrm>
            <a:off x="0" y="1512888"/>
            <a:ext cx="9036050" cy="5324475"/>
          </a:xfrm>
        </p:spPr>
        <p:txBody>
          <a:bodyPr rtlCol="0">
            <a:normAutofit/>
          </a:bodyPr>
          <a:lstStyle/>
          <a:p>
            <a:pPr>
              <a:spcBef>
                <a:spcPts val="1200"/>
              </a:spcBef>
              <a:buFont typeface="Arial" panose="020B0604020202020204" pitchFamily="34" charset="0"/>
              <a:buChar char="•"/>
              <a:defRPr/>
            </a:pPr>
            <a:r>
              <a:rPr lang="el-GR" sz="2800" dirty="0">
                <a:cs typeface="Times New Roman" panose="02020603050405020304" pitchFamily="18" charset="0"/>
              </a:rPr>
              <a:t>Υπάρχει μια ιεραρχία μεταξύ των διαμορφωτών αγοράς.</a:t>
            </a:r>
          </a:p>
          <a:p>
            <a:pPr>
              <a:spcBef>
                <a:spcPts val="2400"/>
              </a:spcBef>
              <a:buFont typeface="Arial" panose="020B0604020202020204" pitchFamily="34" charset="0"/>
              <a:buChar char="•"/>
              <a:defRPr/>
            </a:pPr>
            <a:r>
              <a:rPr lang="el-GR" sz="2800" dirty="0">
                <a:cs typeface="Times New Roman" panose="02020603050405020304" pitchFamily="18" charset="0"/>
              </a:rPr>
              <a:t>Έτσι για κάθε διαμορφωτή αγοράς, υπάρχει μια συνδεόμενη τιμή του χρήματος. Οι τιμές στην απλή ιεραρχία είναι τρεις: η συναλλαγματική ισοτιμία (η τιμή του νομίσματος σε όρους χρυσού), η τιμή στο άρτιο «</a:t>
            </a:r>
            <a:r>
              <a:rPr lang="el-GR" sz="2800" dirty="0" err="1">
                <a:cs typeface="Times New Roman" panose="02020603050405020304" pitchFamily="18" charset="0"/>
              </a:rPr>
              <a:t>par</a:t>
            </a:r>
            <a:r>
              <a:rPr lang="el-GR" sz="2800" dirty="0">
                <a:cs typeface="Times New Roman" panose="02020603050405020304" pitchFamily="18" charset="0"/>
              </a:rPr>
              <a:t>» (τιμή των καταθέσεων σε όρους νομίσματος), και το επιτόκιο (η τιμή των τίτλων σε όρους καταθέσεων ή νομίσματος, υποθέτοντας </a:t>
            </a:r>
            <a:r>
              <a:rPr lang="el-GR" sz="2800" dirty="0" err="1">
                <a:cs typeface="Times New Roman" panose="02020603050405020304" pitchFamily="18" charset="0"/>
              </a:rPr>
              <a:t>par</a:t>
            </a:r>
            <a:r>
              <a:rPr lang="el-GR" sz="2800" dirty="0">
                <a:cs typeface="Times New Roman" panose="02020603050405020304" pitchFamily="18" charset="0"/>
              </a:rPr>
              <a:t>). Σε οποιοδήποτε χρονικό σημείο, οι διαμορφωτές αγοράς βρίσκονται ανάμεσα σε δύο στρώματα του </a:t>
            </a:r>
            <a:r>
              <a:rPr lang="el-GR" sz="2800" dirty="0" smtClean="0">
                <a:cs typeface="Times New Roman" panose="02020603050405020304" pitchFamily="18" charset="0"/>
              </a:rPr>
              <a:t>συστήματος. </a:t>
            </a:r>
            <a:r>
              <a:rPr lang="el-GR" sz="2400" dirty="0" smtClean="0">
                <a:cs typeface="Times New Roman" panose="02020603050405020304" pitchFamily="18" charset="0"/>
              </a:rPr>
              <a:t>(Βλέπε  </a:t>
            </a:r>
            <a:r>
              <a:rPr lang="el-GR" sz="2400" b="1" dirty="0" smtClean="0">
                <a:cs typeface="Times New Roman" panose="02020603050405020304" pitchFamily="18" charset="0"/>
              </a:rPr>
              <a:t>Πίνακας44.3  </a:t>
            </a:r>
            <a:r>
              <a:rPr lang="el-GR" sz="2400" dirty="0">
                <a:cs typeface="Times New Roman" panose="02020603050405020304" pitchFamily="18" charset="0"/>
              </a:rPr>
              <a:t>Η ιεραρχία στους διαμορφωτές αγοράς (Market </a:t>
            </a:r>
            <a:r>
              <a:rPr lang="el-GR" sz="2400" dirty="0" err="1">
                <a:cs typeface="Times New Roman" panose="02020603050405020304" pitchFamily="18" charset="0"/>
              </a:rPr>
              <a:t>Makers</a:t>
            </a:r>
            <a:r>
              <a:rPr lang="el-GR" sz="2400" dirty="0" smtClean="0">
                <a:cs typeface="Times New Roman" panose="02020603050405020304" pitchFamily="18" charset="0"/>
              </a:rPr>
              <a:t>)).</a:t>
            </a:r>
            <a:endParaRPr lang="el-GR" sz="2400" dirty="0">
              <a:cs typeface="Times New Roman" panose="02020603050405020304" pitchFamily="18" charset="0"/>
            </a:endParaRPr>
          </a:p>
          <a:p>
            <a:pPr>
              <a:spcBef>
                <a:spcPts val="2400"/>
              </a:spcBef>
              <a:buFont typeface="Arial" panose="020B0604020202020204" pitchFamily="34" charset="0"/>
              <a:buChar char="•"/>
              <a:defRPr/>
            </a:pPr>
            <a:endParaRPr lang="el-GR" sz="3000" dirty="0" smtClean="0">
              <a:cs typeface="Times New Roman" panose="02020603050405020304" pitchFamily="18" charset="0"/>
            </a:endParaRPr>
          </a:p>
          <a:p>
            <a:pPr marL="0" indent="0">
              <a:spcBef>
                <a:spcPts val="2400"/>
              </a:spcBef>
              <a:buFont typeface="Arial" panose="020B0604020202020204" pitchFamily="34" charset="0"/>
              <a:buNone/>
              <a:defRPr/>
            </a:pPr>
            <a:endParaRPr lang="el-GR" sz="3000" dirty="0">
              <a:cs typeface="Times New Roman" panose="02020603050405020304" pitchFamily="18" charset="0"/>
            </a:endParaRPr>
          </a:p>
          <a:p>
            <a:pPr>
              <a:spcBef>
                <a:spcPts val="1200"/>
              </a:spcBef>
              <a:buFont typeface="Arial" panose="020B0604020202020204" pitchFamily="34" charset="0"/>
              <a:buChar char="•"/>
              <a:defRPr/>
            </a:pPr>
            <a:endParaRPr lang="el-GR" dirty="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l-GR" dirty="0" smtClean="0"/>
          </a:p>
        </p:txBody>
      </p:sp>
      <p:sp>
        <p:nvSpPr>
          <p:cNvPr id="28676" name="Θέση αριθμού διαφάνειας 3"/>
          <p:cNvSpPr>
            <a:spLocks noGrp="1"/>
          </p:cNvSpPr>
          <p:nvPr>
            <p:ph type="sldNum" sz="quarter" idx="12"/>
          </p:nvPr>
        </p:nvSpPr>
        <p:spPr bwMode="auto">
          <a:noFill/>
          <a:ln>
            <a:miter lim="800000"/>
            <a:headEnd/>
            <a:tailEnd/>
          </a:ln>
        </p:spPr>
        <p:txBody>
          <a:bodyPr/>
          <a:lstStyle/>
          <a:p>
            <a:fld id="{2ABBEC91-CF19-43E9-A6B7-1574050D21E4}" type="slidenum">
              <a:rPr lang="nl-NL" altLang="el-GR"/>
              <a:pPr/>
              <a:t>19</a:t>
            </a:fld>
            <a:endParaRPr lang="nl-NL" alt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Σκοποί</a:t>
            </a:r>
            <a:r>
              <a:rPr lang="en-US" altLang="el-GR" smtClean="0">
                <a:solidFill>
                  <a:srgbClr val="0070C0"/>
                </a:solidFill>
              </a:rPr>
              <a:t> </a:t>
            </a:r>
            <a:r>
              <a:rPr lang="el-GR" altLang="el-GR" smtClean="0">
                <a:solidFill>
                  <a:srgbClr val="0070C0"/>
                </a:solidFill>
              </a:rPr>
              <a:t>Ενότητας</a:t>
            </a:r>
          </a:p>
        </p:txBody>
      </p:sp>
      <p:sp>
        <p:nvSpPr>
          <p:cNvPr id="5123" name="2 - Θέση περιεχομένου"/>
          <p:cNvSpPr>
            <a:spLocks noGrp="1"/>
          </p:cNvSpPr>
          <p:nvPr>
            <p:ph idx="1"/>
          </p:nvPr>
        </p:nvSpPr>
        <p:spPr>
          <a:xfrm>
            <a:off x="150813" y="1143000"/>
            <a:ext cx="8928100" cy="5715000"/>
          </a:xfrm>
        </p:spPr>
        <p:txBody>
          <a:bodyPr/>
          <a:lstStyle/>
          <a:p>
            <a:pPr marL="0" indent="0" eaLnBrk="1" hangingPunct="1">
              <a:buFont typeface="Arial" panose="020B0604020202020204" pitchFamily="34" charset="0"/>
              <a:buNone/>
              <a:defRPr/>
            </a:pPr>
            <a:r>
              <a:rPr lang="el-GR" altLang="el-GR" sz="1800" dirty="0" smtClean="0"/>
              <a:t>Στόχος της ενότητας </a:t>
            </a:r>
            <a:r>
              <a:rPr lang="el-GR" altLang="el-GR" sz="1800" dirty="0" smtClean="0"/>
              <a:t>είναι</a:t>
            </a:r>
            <a:r>
              <a:rPr lang="en-US" altLang="el-GR" sz="1800" dirty="0" smtClean="0"/>
              <a:t> </a:t>
            </a:r>
            <a:r>
              <a:rPr lang="el-GR" altLang="el-GR" sz="1800" dirty="0" smtClean="0"/>
              <a:t>να εισαγάγει τον φοιτητή σε έννοιες σχετιζόμενες με τις χρηματαγορές και τα τραπεζικά συστήματα όπως  τα συστήματα πληρωμών, η διατραπεζική αγορά, η αγορά ευρωνομισμάτων, και διάφορα άλλα χρηματοοικονομικά προϊόντα.</a:t>
            </a:r>
            <a:endParaRPr lang="el-GR" altLang="el-GR" sz="1800"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p:txBody>
      </p:sp>
      <p:sp>
        <p:nvSpPr>
          <p:cNvPr id="7172" name="Θέση αριθμού διαφάνειας 3"/>
          <p:cNvSpPr>
            <a:spLocks noGrp="1"/>
          </p:cNvSpPr>
          <p:nvPr>
            <p:ph type="sldNum" sz="quarter" idx="12"/>
          </p:nvPr>
        </p:nvSpPr>
        <p:spPr bwMode="auto">
          <a:noFill/>
          <a:ln>
            <a:miter lim="800000"/>
            <a:headEnd/>
            <a:tailEnd/>
          </a:ln>
        </p:spPr>
        <p:txBody>
          <a:bodyPr/>
          <a:lstStyle/>
          <a:p>
            <a:fld id="{E6F2EE76-2DD9-4B69-8C41-0A9F250C7706}" type="slidenum">
              <a:rPr lang="nl-NL" altLang="el-GR"/>
              <a:pPr/>
              <a:t>2</a:t>
            </a:fld>
            <a:endParaRPr lang="nl-NL" alt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4"/>
          <p:cNvSpPr>
            <a:spLocks noGrp="1"/>
          </p:cNvSpPr>
          <p:nvPr>
            <p:ph type="title"/>
          </p:nvPr>
        </p:nvSpPr>
        <p:spPr>
          <a:xfrm>
            <a:off x="1152525" y="765175"/>
            <a:ext cx="6784975" cy="228600"/>
          </a:xfrm>
        </p:spPr>
        <p:txBody>
          <a:bodyPr/>
          <a:lstStyle/>
          <a:p>
            <a:r>
              <a:rPr lang="el-GR" altLang="el-GR" sz="4000" smtClean="0">
                <a:solidFill>
                  <a:srgbClr val="0070C0"/>
                </a:solidFill>
                <a:cs typeface="Times New Roman" pitchFamily="18" charset="0"/>
              </a:rPr>
              <a:t>Οι Διαμορφωτές Αγοράς (Market Makers) - 3</a:t>
            </a:r>
            <a:r>
              <a:rPr lang="el-GR" altLang="el-GR" smtClean="0">
                <a:solidFill>
                  <a:srgbClr val="0070C0"/>
                </a:solidFill>
                <a:cs typeface="Times New Roman" pitchFamily="18" charset="0"/>
              </a:rPr>
              <a:t/>
            </a:r>
            <a:br>
              <a:rPr lang="el-GR" altLang="el-GR" smtClean="0">
                <a:solidFill>
                  <a:srgbClr val="0070C0"/>
                </a:solidFill>
                <a:cs typeface="Times New Roman" pitchFamily="18" charset="0"/>
              </a:rPr>
            </a:br>
            <a:endParaRPr lang="en-GB" altLang="el-GR" smtClean="0">
              <a:solidFill>
                <a:srgbClr val="0070C0"/>
              </a:solidFill>
              <a:cs typeface="Times New Roman" pitchFamily="18" charset="0"/>
            </a:endParaRPr>
          </a:p>
        </p:txBody>
      </p:sp>
      <p:sp>
        <p:nvSpPr>
          <p:cNvPr id="29699" name="Ορθογώνιο 1"/>
          <p:cNvSpPr>
            <a:spLocks noChangeArrowheads="1"/>
          </p:cNvSpPr>
          <p:nvPr/>
        </p:nvSpPr>
        <p:spPr bwMode="auto">
          <a:xfrm>
            <a:off x="125413" y="1752600"/>
            <a:ext cx="8839200" cy="4830763"/>
          </a:xfrm>
          <a:prstGeom prst="rect">
            <a:avLst/>
          </a:prstGeom>
          <a:noFill/>
          <a:ln w="9525">
            <a:noFill/>
            <a:miter lim="800000"/>
            <a:headEnd/>
            <a:tailEnd/>
          </a:ln>
        </p:spPr>
        <p:txBody>
          <a:bodyPr>
            <a:spAutoFit/>
          </a:bodyPr>
          <a:lstStyle/>
          <a:p>
            <a:pPr marL="342900" indent="-342900" eaLnBrk="1" hangingPunct="1">
              <a:spcBef>
                <a:spcPct val="20000"/>
              </a:spcBef>
              <a:buFont typeface="Arial" charset="0"/>
              <a:buChar char="•"/>
            </a:pPr>
            <a:r>
              <a:rPr lang="el-GR" altLang="el-GR" sz="2800">
                <a:solidFill>
                  <a:srgbClr val="000000"/>
                </a:solidFill>
                <a:latin typeface="Calibri" pitchFamily="34" charset="0"/>
              </a:rPr>
              <a:t>Εάν οι διαμορφωτές αγοράς κάνουν καλά τη δουλειά τους, θα παρατηρήσουμε συνεχείς αγορές στις διάφορες τιμές του χρήματος. Πάνω σε αυτή την παρατήρηση γίνεται εφικτή η ανάπτυξη θεωριών στα οικονομικά και τα χρηματοοικονομικά οι οποίες αφήνουν στην άκρη τον ιεραρχικό χαρακτήρα του συστήματος. Αλλά ο ιεραρχικός χαρακτήρας παραμένει, και εμφανίζεται από καιρού εις καιρόν, ειδικά όταν οι διαμορφωτές αγοράς δεν κάνουν καλά τη δουλειά τους παρέχοντας ρευστότητα στο σύστημα, όπως πχ. σε περιόδους μιας χρηματοοικονομικής κρίσης. </a:t>
            </a:r>
          </a:p>
        </p:txBody>
      </p:sp>
      <p:sp>
        <p:nvSpPr>
          <p:cNvPr id="29700" name="Θέση αριθμού διαφάνειας 2"/>
          <p:cNvSpPr>
            <a:spLocks noGrp="1"/>
          </p:cNvSpPr>
          <p:nvPr>
            <p:ph type="sldNum" sz="quarter" idx="12"/>
          </p:nvPr>
        </p:nvSpPr>
        <p:spPr bwMode="auto">
          <a:noFill/>
          <a:ln>
            <a:miter lim="800000"/>
            <a:headEnd/>
            <a:tailEnd/>
          </a:ln>
        </p:spPr>
        <p:txBody>
          <a:bodyPr/>
          <a:lstStyle/>
          <a:p>
            <a:fld id="{28E1AA02-D2BC-4271-B1E1-155F62A9695C}" type="slidenum">
              <a:rPr lang="nl-NL" altLang="el-GR"/>
              <a:pPr/>
              <a:t>20</a:t>
            </a:fld>
            <a:endParaRPr lang="nl-NL" alt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4"/>
          <p:cNvSpPr>
            <a:spLocks noGrp="1"/>
          </p:cNvSpPr>
          <p:nvPr>
            <p:ph type="title"/>
          </p:nvPr>
        </p:nvSpPr>
        <p:spPr>
          <a:xfrm>
            <a:off x="1331913" y="908050"/>
            <a:ext cx="6802437" cy="144463"/>
          </a:xfrm>
        </p:spPr>
        <p:txBody>
          <a:bodyPr/>
          <a:lstStyle/>
          <a:p>
            <a:r>
              <a:rPr lang="el-GR" altLang="el-GR" sz="4000" smtClean="0">
                <a:solidFill>
                  <a:srgbClr val="0070C0"/>
                </a:solidFill>
                <a:cs typeface="Times New Roman" pitchFamily="18" charset="0"/>
              </a:rPr>
              <a:t>Οι Διαμορφωτές Αγοράς (Market Makers) - 4</a:t>
            </a:r>
            <a:r>
              <a:rPr lang="el-GR" altLang="el-GR" smtClean="0">
                <a:solidFill>
                  <a:srgbClr val="0070C0"/>
                </a:solidFill>
                <a:cs typeface="Times New Roman" pitchFamily="18" charset="0"/>
              </a:rPr>
              <a:t/>
            </a:r>
            <a:br>
              <a:rPr lang="el-GR" altLang="el-GR" smtClean="0">
                <a:solidFill>
                  <a:srgbClr val="0070C0"/>
                </a:solidFill>
                <a:cs typeface="Times New Roman" pitchFamily="18" charset="0"/>
              </a:rPr>
            </a:br>
            <a:endParaRPr lang="en-GB" altLang="el-GR" smtClean="0">
              <a:solidFill>
                <a:srgbClr val="0070C0"/>
              </a:solidFill>
              <a:cs typeface="Times New Roman" pitchFamily="18" charset="0"/>
            </a:endParaRPr>
          </a:p>
        </p:txBody>
      </p:sp>
      <p:sp>
        <p:nvSpPr>
          <p:cNvPr id="30723" name="Ορθογώνιο 1"/>
          <p:cNvSpPr>
            <a:spLocks noChangeArrowheads="1"/>
          </p:cNvSpPr>
          <p:nvPr/>
        </p:nvSpPr>
        <p:spPr bwMode="auto">
          <a:xfrm>
            <a:off x="23813" y="1700213"/>
            <a:ext cx="9161462" cy="3700462"/>
          </a:xfrm>
          <a:prstGeom prst="rect">
            <a:avLst/>
          </a:prstGeom>
          <a:noFill/>
          <a:ln w="9525">
            <a:noFill/>
            <a:miter lim="800000"/>
            <a:headEnd/>
            <a:tailEnd/>
          </a:ln>
        </p:spPr>
        <p:txBody>
          <a:bodyPr>
            <a:spAutoFit/>
          </a:bodyPr>
          <a:lstStyle/>
          <a:p>
            <a:pPr marL="457200" indent="-457200" eaLnBrk="1" hangingPunct="1">
              <a:spcBef>
                <a:spcPct val="20000"/>
              </a:spcBef>
              <a:buFont typeface="Arial" charset="0"/>
              <a:buChar char="•"/>
            </a:pPr>
            <a:r>
              <a:rPr lang="el-GR" altLang="el-GR" sz="2800">
                <a:solidFill>
                  <a:srgbClr val="000000"/>
                </a:solidFill>
                <a:latin typeface="Calibri" pitchFamily="34" charset="0"/>
              </a:rPr>
              <a:t>Ενώ η συμπεριφορά των διαπραγματευτών αγοράς μπορεί να καθοδηγείται από το δόγμα της μεγιστοποίησης κέρδους μπορούμε να κατανοήσουμε τη νομισματική πολιτική σαν μια προσπάθεια διαχείρισης της φυσικής μεταβλητότητας του συστήματος για την προαγωγή του γενικού συμφέροντος, παρά για το κέρδος της κεντρικής τράπεζας. </a:t>
            </a:r>
          </a:p>
          <a:p>
            <a:pPr marL="457200" indent="-457200" eaLnBrk="1" hangingPunct="1">
              <a:spcBef>
                <a:spcPct val="20000"/>
              </a:spcBef>
              <a:buFont typeface="Arial" charset="0"/>
              <a:buChar char="•"/>
            </a:pPr>
            <a:endParaRPr lang="el-GR" altLang="el-GR" sz="3200" b="1">
              <a:solidFill>
                <a:srgbClr val="000000"/>
              </a:solidFill>
              <a:latin typeface="Calibri" pitchFamily="34" charset="0"/>
            </a:endParaRPr>
          </a:p>
        </p:txBody>
      </p:sp>
      <p:sp>
        <p:nvSpPr>
          <p:cNvPr id="30724" name="Θέση αριθμού διαφάνειας 2"/>
          <p:cNvSpPr>
            <a:spLocks noGrp="1"/>
          </p:cNvSpPr>
          <p:nvPr>
            <p:ph type="sldNum" sz="quarter" idx="12"/>
          </p:nvPr>
        </p:nvSpPr>
        <p:spPr bwMode="auto">
          <a:noFill/>
          <a:ln>
            <a:miter lim="800000"/>
            <a:headEnd/>
            <a:tailEnd/>
          </a:ln>
        </p:spPr>
        <p:txBody>
          <a:bodyPr/>
          <a:lstStyle/>
          <a:p>
            <a:fld id="{FE5E5E7D-AE40-4FA1-9BC3-9751E7148243}" type="slidenum">
              <a:rPr lang="nl-NL" altLang="el-GR"/>
              <a:pPr/>
              <a:t>21</a:t>
            </a:fld>
            <a:endParaRPr lang="nl-NL" alt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4"/>
          <p:cNvSpPr>
            <a:spLocks noGrp="1"/>
          </p:cNvSpPr>
          <p:nvPr>
            <p:ph type="title"/>
          </p:nvPr>
        </p:nvSpPr>
        <p:spPr>
          <a:xfrm>
            <a:off x="1258888" y="692150"/>
            <a:ext cx="6796087" cy="476250"/>
          </a:xfrm>
        </p:spPr>
        <p:txBody>
          <a:bodyPr/>
          <a:lstStyle/>
          <a:p>
            <a:r>
              <a:rPr lang="el-GR" altLang="el-GR" sz="4000" smtClean="0">
                <a:solidFill>
                  <a:srgbClr val="0070C0"/>
                </a:solidFill>
                <a:cs typeface="Times New Roman" pitchFamily="18" charset="0"/>
              </a:rPr>
              <a:t>Οι Διαμορφωτές Αγοράς (Market Makers) - 5</a:t>
            </a:r>
            <a:r>
              <a:rPr lang="el-GR" altLang="el-GR" smtClean="0">
                <a:solidFill>
                  <a:srgbClr val="0070C0"/>
                </a:solidFill>
                <a:cs typeface="Times New Roman" pitchFamily="18" charset="0"/>
              </a:rPr>
              <a:t/>
            </a:r>
            <a:br>
              <a:rPr lang="el-GR" altLang="el-GR" smtClean="0">
                <a:solidFill>
                  <a:srgbClr val="0070C0"/>
                </a:solidFill>
                <a:cs typeface="Times New Roman" pitchFamily="18" charset="0"/>
              </a:rPr>
            </a:br>
            <a:endParaRPr lang="en-GB" altLang="el-GR" smtClean="0">
              <a:solidFill>
                <a:srgbClr val="0070C0"/>
              </a:solidFill>
              <a:cs typeface="Times New Roman" pitchFamily="18" charset="0"/>
            </a:endParaRPr>
          </a:p>
        </p:txBody>
      </p:sp>
      <p:sp>
        <p:nvSpPr>
          <p:cNvPr id="3" name="Ορθογώνιο 2"/>
          <p:cNvSpPr/>
          <p:nvPr/>
        </p:nvSpPr>
        <p:spPr>
          <a:xfrm>
            <a:off x="0" y="1589088"/>
            <a:ext cx="9018588" cy="5262562"/>
          </a:xfrm>
          <a:prstGeom prst="rect">
            <a:avLst/>
          </a:prstGeom>
        </p:spPr>
        <p:txBody>
          <a:bodyPr>
            <a:spAutoFit/>
          </a:bodyPr>
          <a:lstStyle/>
          <a:p>
            <a:pPr marL="285750" indent="-285750" algn="just"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Έτσι για παράδειγμα σε μια εποχή που η φυσική ιεραρχία γίνεται πιο επίπεδη, αντί να περιμένουν οι νομισματικές αρχές μια χρηματοοικονομική κρίση να επαναβεβαιώσει τη σπανιότητα του χρήματος, μπορούν οι ίδιες να δοκιμάσουν να επαναβεβαιώσουν τη σπανιότητα του χρήματος αυξάνοντας το επιτόκιο των  διαθεσίμων (</a:t>
            </a:r>
            <a:r>
              <a:rPr lang="el-GR" sz="2800" dirty="0" err="1">
                <a:solidFill>
                  <a:prstClr val="black"/>
                </a:solidFill>
                <a:latin typeface="+mn-lt"/>
                <a:cs typeface="Times New Roman" panose="02020603050405020304" pitchFamily="18" charset="0"/>
              </a:rPr>
              <a:t>funds</a:t>
            </a:r>
            <a:r>
              <a:rPr lang="el-GR" sz="2800" dirty="0">
                <a:solidFill>
                  <a:prstClr val="black"/>
                </a:solidFill>
                <a:latin typeface="+mn-lt"/>
                <a:cs typeface="Times New Roman" panose="02020603050405020304" pitchFamily="18" charset="0"/>
              </a:rPr>
              <a:t>) της κεντρικής τράπεζας των Η.Π.Α. Ή, σε μια εποχή που η φυσική ιεραρχία είναι πολύ κάθετη, οι νομισματικές αρχές μπορεί να προσπαθήσουν να επαναβεβαιώσουν την ελαστικότητα του συστήματος χαμηλώνοντας  το επιτόκιο των διαθέσιμων κεφαλαίων (</a:t>
            </a:r>
            <a:r>
              <a:rPr lang="el-GR" sz="2800" dirty="0" err="1">
                <a:solidFill>
                  <a:prstClr val="black"/>
                </a:solidFill>
                <a:latin typeface="+mn-lt"/>
                <a:cs typeface="Times New Roman" panose="02020603050405020304" pitchFamily="18" charset="0"/>
              </a:rPr>
              <a:t>funds</a:t>
            </a:r>
            <a:r>
              <a:rPr lang="el-GR" sz="2800" dirty="0">
                <a:solidFill>
                  <a:prstClr val="black"/>
                </a:solidFill>
                <a:latin typeface="+mn-lt"/>
                <a:cs typeface="Times New Roman" panose="02020603050405020304" pitchFamily="18" charset="0"/>
              </a:rPr>
              <a:t>) της κεντρικής τράπεζας των Η.Π.Α. </a:t>
            </a:r>
          </a:p>
        </p:txBody>
      </p:sp>
      <p:sp>
        <p:nvSpPr>
          <p:cNvPr id="31748" name="Θέση αριθμού διαφάνειας 3"/>
          <p:cNvSpPr>
            <a:spLocks noGrp="1"/>
          </p:cNvSpPr>
          <p:nvPr>
            <p:ph type="sldNum" sz="quarter" idx="12"/>
          </p:nvPr>
        </p:nvSpPr>
        <p:spPr bwMode="auto">
          <a:noFill/>
          <a:ln>
            <a:miter lim="800000"/>
            <a:headEnd/>
            <a:tailEnd/>
          </a:ln>
        </p:spPr>
        <p:txBody>
          <a:bodyPr/>
          <a:lstStyle/>
          <a:p>
            <a:fld id="{ADDD58E7-8CCA-4088-82FA-61DC21A42150}" type="slidenum">
              <a:rPr lang="nl-NL" altLang="el-GR"/>
              <a:pPr/>
              <a:t>22</a:t>
            </a:fld>
            <a:endParaRPr lang="nl-NL" alt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a:xfrm>
            <a:off x="1187450" y="404813"/>
            <a:ext cx="6372225" cy="503237"/>
          </a:xfrm>
        </p:spPr>
        <p:txBody>
          <a:bodyPr/>
          <a:lstStyle/>
          <a:p>
            <a:r>
              <a:rPr lang="el-GR" altLang="el-GR" sz="4000" smtClean="0">
                <a:solidFill>
                  <a:srgbClr val="0070C0"/>
                </a:solidFill>
                <a:cs typeface="Times New Roman" pitchFamily="18" charset="0"/>
              </a:rPr>
              <a:t>Οι Διαμορφωτές Αγοράς (Market Makers) - 6</a:t>
            </a:r>
            <a:endParaRPr lang="el-GR" altLang="el-GR" sz="4000" smtClean="0"/>
          </a:p>
        </p:txBody>
      </p:sp>
      <p:sp>
        <p:nvSpPr>
          <p:cNvPr id="3" name="Ορθογώνιο 2"/>
          <p:cNvSpPr/>
          <p:nvPr/>
        </p:nvSpPr>
        <p:spPr>
          <a:xfrm>
            <a:off x="11113" y="1773238"/>
            <a:ext cx="9037637" cy="3538537"/>
          </a:xfrm>
          <a:prstGeom prst="rect">
            <a:avLst/>
          </a:prstGeom>
        </p:spPr>
        <p:txBody>
          <a:bodyPr>
            <a:spAutoFit/>
          </a:bodyPr>
          <a:lstStyle/>
          <a:p>
            <a:pPr marL="514350" indent="-514350" eaLnBrk="1" hangingPunct="1">
              <a:buFont typeface="Arial" panose="020B0604020202020204" pitchFamily="34" charset="0"/>
              <a:buChar char="•"/>
              <a:defRPr/>
            </a:pPr>
            <a:r>
              <a:rPr lang="el-GR" sz="2800" dirty="0">
                <a:solidFill>
                  <a:schemeClr val="tx1"/>
                </a:solidFill>
                <a:latin typeface="+mn-lt"/>
                <a:cs typeface="Times New Roman" panose="02020603050405020304" pitchFamily="18" charset="0"/>
              </a:rPr>
              <a:t>Το κύριο εργαλείο πολιτικής της κεντρικής τράπεζας είναι το ημερήσιο  επιτόκιο δανεισμού (</a:t>
            </a:r>
            <a:r>
              <a:rPr lang="el-GR" sz="2800" dirty="0" err="1">
                <a:solidFill>
                  <a:schemeClr val="tx1"/>
                </a:solidFill>
                <a:latin typeface="+mn-lt"/>
                <a:cs typeface="Times New Roman" panose="02020603050405020304" pitchFamily="18" charset="0"/>
              </a:rPr>
              <a:t>overnight</a:t>
            </a:r>
            <a:r>
              <a:rPr lang="el-GR" sz="2800" dirty="0">
                <a:solidFill>
                  <a:schemeClr val="tx1"/>
                </a:solidFill>
                <a:latin typeface="+mn-lt"/>
                <a:cs typeface="Times New Roman" panose="02020603050405020304" pitchFamily="18" charset="0"/>
              </a:rPr>
              <a:t>). Έχοντας επηρεάσει τις προσδοκίες των επενδυτών η κεντρική τράπεζα μπορεί να επηρεάσει τις αποφάσεις μακροχρόνιων επενδύσεων και δαπανών μέσα από την στενή σχέση ανάμεσα σε αυτό το επιτόκιο και τα πιο μακροχρόνια επιτόκια (η λεγόμενη χρονική </a:t>
            </a:r>
            <a:r>
              <a:rPr lang="el-GR" sz="2800" dirty="0" err="1">
                <a:solidFill>
                  <a:schemeClr val="tx1"/>
                </a:solidFill>
                <a:latin typeface="+mn-lt"/>
                <a:cs typeface="Times New Roman" panose="02020603050405020304" pitchFamily="18" charset="0"/>
              </a:rPr>
              <a:t>διάθρωση</a:t>
            </a:r>
            <a:r>
              <a:rPr lang="el-GR" sz="2800" dirty="0">
                <a:solidFill>
                  <a:schemeClr val="tx1"/>
                </a:solidFill>
                <a:latin typeface="+mn-lt"/>
                <a:cs typeface="Times New Roman" panose="02020603050405020304" pitchFamily="18" charset="0"/>
              </a:rPr>
              <a:t> των επιτοκίων - </a:t>
            </a:r>
            <a:r>
              <a:rPr lang="el-GR" sz="2800" dirty="0" err="1">
                <a:solidFill>
                  <a:schemeClr val="tx1"/>
                </a:solidFill>
                <a:latin typeface="+mn-lt"/>
                <a:cs typeface="Times New Roman" panose="02020603050405020304" pitchFamily="18" charset="0"/>
              </a:rPr>
              <a:t>term</a:t>
            </a:r>
            <a:r>
              <a:rPr lang="el-GR" sz="2800" dirty="0">
                <a:solidFill>
                  <a:schemeClr val="tx1"/>
                </a:solidFill>
                <a:latin typeface="+mn-lt"/>
                <a:cs typeface="Times New Roman" panose="02020603050405020304" pitchFamily="18" charset="0"/>
              </a:rPr>
              <a:t> </a:t>
            </a:r>
            <a:r>
              <a:rPr lang="el-GR" sz="2800" dirty="0" err="1">
                <a:solidFill>
                  <a:schemeClr val="tx1"/>
                </a:solidFill>
                <a:latin typeface="+mn-lt"/>
                <a:cs typeface="Times New Roman" panose="02020603050405020304" pitchFamily="18" charset="0"/>
              </a:rPr>
              <a:t>structure</a:t>
            </a:r>
            <a:r>
              <a:rPr lang="el-GR" sz="2800" dirty="0">
                <a:solidFill>
                  <a:schemeClr val="tx1"/>
                </a:solidFill>
                <a:latin typeface="+mn-lt"/>
                <a:cs typeface="Times New Roman" panose="02020603050405020304" pitchFamily="18" charset="0"/>
              </a:rPr>
              <a:t> of interest </a:t>
            </a:r>
            <a:r>
              <a:rPr lang="el-GR" sz="2800" dirty="0" err="1">
                <a:solidFill>
                  <a:schemeClr val="tx1"/>
                </a:solidFill>
                <a:latin typeface="+mn-lt"/>
                <a:cs typeface="Times New Roman" panose="02020603050405020304" pitchFamily="18" charset="0"/>
              </a:rPr>
              <a:t>rates</a:t>
            </a:r>
            <a:r>
              <a:rPr lang="el-GR" sz="2800" dirty="0">
                <a:solidFill>
                  <a:schemeClr val="tx1"/>
                </a:solidFill>
                <a:latin typeface="+mn-lt"/>
                <a:cs typeface="Times New Roman" panose="02020603050405020304" pitchFamily="18" charset="0"/>
              </a:rPr>
              <a:t>).</a:t>
            </a:r>
          </a:p>
        </p:txBody>
      </p:sp>
      <p:sp>
        <p:nvSpPr>
          <p:cNvPr id="32772" name="Θέση αριθμού διαφάνειας 3"/>
          <p:cNvSpPr>
            <a:spLocks noGrp="1"/>
          </p:cNvSpPr>
          <p:nvPr>
            <p:ph type="sldNum" sz="quarter" idx="12"/>
          </p:nvPr>
        </p:nvSpPr>
        <p:spPr bwMode="auto">
          <a:noFill/>
          <a:ln>
            <a:miter lim="800000"/>
            <a:headEnd/>
            <a:tailEnd/>
          </a:ln>
        </p:spPr>
        <p:txBody>
          <a:bodyPr/>
          <a:lstStyle/>
          <a:p>
            <a:fld id="{8EEC81FD-5F68-4DA2-9EA2-17437BABAFB7}" type="slidenum">
              <a:rPr lang="nl-NL" altLang="el-GR"/>
              <a:pPr/>
              <a:t>23</a:t>
            </a:fld>
            <a:endParaRPr lang="nl-NL" alt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a:xfrm>
            <a:off x="1042988" y="333375"/>
            <a:ext cx="6840537" cy="547688"/>
          </a:xfrm>
        </p:spPr>
        <p:txBody>
          <a:bodyPr/>
          <a:lstStyle/>
          <a:p>
            <a:r>
              <a:rPr lang="el-GR" altLang="el-GR" sz="4000" smtClean="0">
                <a:solidFill>
                  <a:srgbClr val="0070C0"/>
                </a:solidFill>
                <a:cs typeface="Times New Roman" pitchFamily="18" charset="0"/>
              </a:rPr>
              <a:t>Οι Διαμορφωτές Αγοράς (Market Makers) - 7</a:t>
            </a:r>
            <a:endParaRPr lang="el-GR" altLang="el-GR" sz="4000" smtClean="0"/>
          </a:p>
        </p:txBody>
      </p:sp>
      <p:sp>
        <p:nvSpPr>
          <p:cNvPr id="2" name="Ορθογώνιο 1"/>
          <p:cNvSpPr/>
          <p:nvPr/>
        </p:nvSpPr>
        <p:spPr>
          <a:xfrm>
            <a:off x="1042988" y="1700213"/>
            <a:ext cx="9402762" cy="461962"/>
          </a:xfrm>
          <a:prstGeom prst="rect">
            <a:avLst/>
          </a:prstGeom>
        </p:spPr>
        <p:txBody>
          <a:bodyPr>
            <a:spAutoFit/>
          </a:bodyPr>
          <a:lstStyle/>
          <a:p>
            <a:pPr eaLnBrk="1" fontAlgn="auto" hangingPunct="1">
              <a:spcBef>
                <a:spcPct val="20000"/>
              </a:spcBef>
              <a:spcAft>
                <a:spcPts val="0"/>
              </a:spcAft>
              <a:defRPr/>
            </a:pPr>
            <a:r>
              <a:rPr lang="el-GR" b="1" dirty="0">
                <a:solidFill>
                  <a:prstClr val="black"/>
                </a:solidFill>
                <a:latin typeface="+mn-lt"/>
                <a:cs typeface="Times New Roman" panose="02020603050405020304" pitchFamily="18" charset="0"/>
              </a:rPr>
              <a:t>Γράφημα 4.5 </a:t>
            </a:r>
            <a:r>
              <a:rPr lang="el-GR" dirty="0">
                <a:solidFill>
                  <a:prstClr val="black"/>
                </a:solidFill>
                <a:latin typeface="+mn-lt"/>
                <a:cs typeface="Times New Roman" panose="02020603050405020304" pitchFamily="18" charset="0"/>
              </a:rPr>
              <a:t>Η Χρονική διάρθρωση των επιτοκίων</a:t>
            </a:r>
          </a:p>
        </p:txBody>
      </p:sp>
      <p:pic>
        <p:nvPicPr>
          <p:cNvPr id="33796" name="Εικόνα 2"/>
          <p:cNvPicPr>
            <a:picLocks noChangeAspect="1"/>
          </p:cNvPicPr>
          <p:nvPr/>
        </p:nvPicPr>
        <p:blipFill>
          <a:blip r:embed="rId2"/>
          <a:srcRect/>
          <a:stretch>
            <a:fillRect/>
          </a:stretch>
        </p:blipFill>
        <p:spPr bwMode="auto">
          <a:xfrm>
            <a:off x="1039813" y="2166938"/>
            <a:ext cx="6775450" cy="4248150"/>
          </a:xfrm>
          <a:prstGeom prst="rect">
            <a:avLst/>
          </a:prstGeom>
          <a:noFill/>
          <a:ln w="9525">
            <a:noFill/>
            <a:miter lim="800000"/>
            <a:headEnd/>
            <a:tailEnd/>
          </a:ln>
        </p:spPr>
      </p:pic>
      <p:sp>
        <p:nvSpPr>
          <p:cNvPr id="33797" name="Θέση αριθμού διαφάνειας 4"/>
          <p:cNvSpPr>
            <a:spLocks noGrp="1"/>
          </p:cNvSpPr>
          <p:nvPr>
            <p:ph type="sldNum" sz="quarter" idx="12"/>
          </p:nvPr>
        </p:nvSpPr>
        <p:spPr bwMode="auto">
          <a:noFill/>
          <a:ln>
            <a:miter lim="800000"/>
            <a:headEnd/>
            <a:tailEnd/>
          </a:ln>
        </p:spPr>
        <p:txBody>
          <a:bodyPr/>
          <a:lstStyle/>
          <a:p>
            <a:fld id="{097EBE6B-0D5F-4139-A097-6A2E6A458080}" type="slidenum">
              <a:rPr lang="nl-NL" altLang="el-GR"/>
              <a:pPr/>
              <a:t>24</a:t>
            </a:fld>
            <a:endParaRPr lang="nl-NL" alt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a:xfrm>
            <a:off x="55563" y="-315913"/>
            <a:ext cx="9088437" cy="1143001"/>
          </a:xfrm>
        </p:spPr>
        <p:txBody>
          <a:bodyPr/>
          <a:lstStyle/>
          <a:p>
            <a:r>
              <a:rPr lang="el-GR" altLang="el-GR" sz="4000" smtClean="0">
                <a:solidFill>
                  <a:srgbClr val="0070C0"/>
                </a:solidFill>
                <a:cs typeface="Times New Roman" pitchFamily="18" charset="0"/>
              </a:rPr>
              <a:t>Συστήματα Πληρωμών: Χρήμα και Πίστη </a:t>
            </a:r>
            <a:endParaRPr lang="el-GR" altLang="el-GR" sz="4000" smtClean="0"/>
          </a:p>
        </p:txBody>
      </p:sp>
      <p:sp>
        <p:nvSpPr>
          <p:cNvPr id="3" name="Ορθογώνιο 2"/>
          <p:cNvSpPr/>
          <p:nvPr/>
        </p:nvSpPr>
        <p:spPr>
          <a:xfrm>
            <a:off x="31750" y="827088"/>
            <a:ext cx="8964613" cy="8331200"/>
          </a:xfrm>
          <a:prstGeom prst="rect">
            <a:avLst/>
          </a:prstGeom>
        </p:spPr>
        <p:txBody>
          <a:bodyPr>
            <a:spAutoFit/>
          </a:bodyPr>
          <a:lstStyle/>
          <a:p>
            <a:pPr marL="324000" indent="-342900" eaLnBrk="1" hangingPunct="1">
              <a:spcAft>
                <a:spcPts val="7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Προχωράμε για να καταλάβουμε τον ρόλο των συστημάτων πληρωμών σε ένα χρηματοπιστωτικό σύστημα.</a:t>
            </a:r>
          </a:p>
          <a:p>
            <a:pPr marL="324000" indent="-342900" eaLnBrk="1" hangingPunct="1">
              <a:spcAft>
                <a:spcPts val="7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Έστω ότι η Α παράγει ένα αγαθό που θέλει η Β. Και η Β με την σειρά της παράγει ένα αγαθό που θέλει η Α, αλλά για κάποιο λόγο η προσφορά και η ζήτηση για τα δύο αγαθά δεν είναι ακριβώς συγχρονισμένες κατά το πέρασμα του χρόνου. Ένας τρόπος για να διευκολυνθεί η συναλλαγή είναι με τη βοήθεια του χρήματος. Η Α αγοράζει τα αγαθά της Β δίνοντας στην Β χρήμα (δείτε στοιχεία ισολογισμού στον πίνακα 4.6), και η Β αγοράζει τα αγαθά της Α δίνοντας στην Α χρήμα. (</a:t>
            </a:r>
            <a:r>
              <a:rPr lang="el-GR" dirty="0">
                <a:solidFill>
                  <a:schemeClr val="tx1"/>
                </a:solidFill>
                <a:latin typeface="+mn-lt"/>
                <a:cs typeface="Times New Roman" panose="02020603050405020304" pitchFamily="18" charset="0"/>
              </a:rPr>
              <a:t>Βλέπε </a:t>
            </a:r>
            <a:r>
              <a:rPr lang="el-GR" b="1" dirty="0">
                <a:solidFill>
                  <a:schemeClr val="tx1"/>
                </a:solidFill>
                <a:latin typeface="+mn-lt"/>
                <a:cs typeface="Times New Roman" panose="02020603050405020304" pitchFamily="18" charset="0"/>
              </a:rPr>
              <a:t>Πίνακα 4.4 </a:t>
            </a:r>
            <a:r>
              <a:rPr lang="el-GR" dirty="0">
                <a:solidFill>
                  <a:schemeClr val="tx1"/>
                </a:solidFill>
                <a:latin typeface="+mn-lt"/>
                <a:cs typeface="Times New Roman" panose="02020603050405020304" pitchFamily="18" charset="0"/>
              </a:rPr>
              <a:t>Μεταβολές στους Ισολογισμούς της Α και Β από μια συναλλαγή σε ένα σύστημα πληρωμών  χρήματος).</a:t>
            </a:r>
          </a:p>
          <a:p>
            <a:pPr marL="324000" indent="-342900" eaLnBrk="1" hangingPunct="1">
              <a:spcAft>
                <a:spcPts val="700"/>
              </a:spcAft>
              <a:buFont typeface="Arial" panose="020B0604020202020204" pitchFamily="34" charset="0"/>
              <a:buChar char="•"/>
              <a:defRPr/>
            </a:pPr>
            <a:endParaRPr lang="el-GR" sz="2800" dirty="0">
              <a:solidFill>
                <a:schemeClr val="tx1"/>
              </a:solidFill>
              <a:latin typeface="+mn-lt"/>
              <a:cs typeface="Times New Roman" panose="02020603050405020304" pitchFamily="18" charset="0"/>
            </a:endParaRPr>
          </a:p>
          <a:p>
            <a:pPr marL="324000" indent="-342900" eaLnBrk="1" hangingPunct="1">
              <a:spcAft>
                <a:spcPts val="700"/>
              </a:spcAft>
              <a:buFont typeface="Arial" panose="020B0604020202020204" pitchFamily="34" charset="0"/>
              <a:buChar char="•"/>
              <a:defRPr/>
            </a:pPr>
            <a:endParaRPr lang="el-GR" sz="2800" dirty="0">
              <a:solidFill>
                <a:schemeClr val="tx1"/>
              </a:solidFill>
              <a:latin typeface="+mn-lt"/>
              <a:cs typeface="Times New Roman" panose="02020603050405020304" pitchFamily="18" charset="0"/>
            </a:endParaRPr>
          </a:p>
          <a:p>
            <a:pPr marL="342900" indent="-342900" eaLnBrk="1" hangingPunct="1">
              <a:buFont typeface="Arial" panose="020B0604020202020204" pitchFamily="34" charset="0"/>
              <a:buChar char="•"/>
              <a:defRPr/>
            </a:pPr>
            <a:endParaRPr lang="el-GR" sz="3200" dirty="0">
              <a:solidFill>
                <a:schemeClr val="tx1"/>
              </a:solidFill>
              <a:latin typeface="+mn-lt"/>
              <a:cs typeface="Times New Roman" panose="02020603050405020304" pitchFamily="18" charset="0"/>
            </a:endParaRPr>
          </a:p>
          <a:p>
            <a:pPr marL="342900" indent="-342900" eaLnBrk="1" hangingPunct="1">
              <a:buFont typeface="Arial" panose="020B0604020202020204" pitchFamily="34" charset="0"/>
              <a:buChar char="•"/>
              <a:defRPr/>
            </a:pPr>
            <a:endParaRPr lang="el-GR" sz="3200" b="1" dirty="0">
              <a:solidFill>
                <a:schemeClr val="tx1"/>
              </a:solidFill>
              <a:latin typeface="+mn-lt"/>
              <a:cs typeface="Times New Roman" panose="02020603050405020304" pitchFamily="18" charset="0"/>
            </a:endParaRPr>
          </a:p>
        </p:txBody>
      </p:sp>
      <p:sp>
        <p:nvSpPr>
          <p:cNvPr id="34820" name="Θέση αριθμού διαφάνειας 3"/>
          <p:cNvSpPr>
            <a:spLocks noGrp="1"/>
          </p:cNvSpPr>
          <p:nvPr>
            <p:ph type="sldNum" sz="quarter" idx="12"/>
          </p:nvPr>
        </p:nvSpPr>
        <p:spPr bwMode="auto">
          <a:noFill/>
          <a:ln>
            <a:miter lim="800000"/>
            <a:headEnd/>
            <a:tailEnd/>
          </a:ln>
        </p:spPr>
        <p:txBody>
          <a:bodyPr/>
          <a:lstStyle/>
          <a:p>
            <a:fld id="{E6D4B292-5877-4EA7-AFEC-6F8E43C40B60}" type="slidenum">
              <a:rPr lang="nl-NL" altLang="el-GR"/>
              <a:pPr/>
              <a:t>25</a:t>
            </a:fld>
            <a:endParaRPr lang="nl-NL" alt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a:xfrm>
            <a:off x="395288" y="260350"/>
            <a:ext cx="8748712" cy="504825"/>
          </a:xfrm>
        </p:spPr>
        <p:txBody>
          <a:bodyPr/>
          <a:lstStyle/>
          <a:p>
            <a:r>
              <a:rPr lang="el-GR" altLang="el-GR" sz="4000" smtClean="0">
                <a:solidFill>
                  <a:srgbClr val="0070C0"/>
                </a:solidFill>
                <a:cs typeface="Times New Roman" pitchFamily="18" charset="0"/>
              </a:rPr>
              <a:t>Συστήματα Πληρωμών: Χρήμα και Πίστη - 2</a:t>
            </a:r>
            <a:endParaRPr lang="el-GR" altLang="el-GR" sz="4000" smtClean="0"/>
          </a:p>
        </p:txBody>
      </p:sp>
      <p:sp>
        <p:nvSpPr>
          <p:cNvPr id="35843" name="Ορθογώνιο 2"/>
          <p:cNvSpPr>
            <a:spLocks noChangeArrowheads="1"/>
          </p:cNvSpPr>
          <p:nvPr/>
        </p:nvSpPr>
        <p:spPr bwMode="auto">
          <a:xfrm>
            <a:off x="90488" y="981075"/>
            <a:ext cx="9161462" cy="6445250"/>
          </a:xfrm>
          <a:prstGeom prst="rect">
            <a:avLst/>
          </a:prstGeom>
          <a:noFill/>
          <a:ln w="9525">
            <a:noFill/>
            <a:miter lim="800000"/>
            <a:headEnd/>
            <a:tailEnd/>
          </a:ln>
        </p:spPr>
        <p:txBody>
          <a:bodyPr>
            <a:spAutoFit/>
          </a:bodyPr>
          <a:lstStyle/>
          <a:p>
            <a:pPr marL="342900" indent="-342900" eaLnBrk="1" hangingPunct="1">
              <a:buFont typeface="Arial" charset="0"/>
              <a:buChar char="•"/>
            </a:pPr>
            <a:r>
              <a:rPr lang="el-GR" altLang="el-GR" sz="2800">
                <a:solidFill>
                  <a:srgbClr val="000000"/>
                </a:solidFill>
                <a:latin typeface="Calibri" pitchFamily="34" charset="0"/>
              </a:rPr>
              <a:t>Ένας άλλος τρόπος για να διεκπεραιωθεί η συναλλαγή είναι με την πίστη ή με τις υποσχέσεις πληρωμής. Η Α αγοράζει τα αγαθά της Β δίνοντας της μια υπόσχεση πληρωμής (I owe you, IOU) και η B αγοράζει τα αγαθά της Α δίνοντας μια δική της υπόσχεση πληρωμής (IOU), ή δίνοντας της πίσω μια από τις υποσχέσεις της Α από προηγούμενη συναλλαγή. Επομένως υπάρχει μόνο καθαρή μη οφειλή (indebtedness) μεταξύ τους. </a:t>
            </a:r>
            <a:r>
              <a:rPr lang="el-GR" altLang="el-GR">
                <a:solidFill>
                  <a:srgbClr val="000000"/>
                </a:solidFill>
                <a:latin typeface="Calibri" pitchFamily="34" charset="0"/>
              </a:rPr>
              <a:t>(Βλέπε </a:t>
            </a:r>
            <a:r>
              <a:rPr lang="el-GR" altLang="el-GR" b="1">
                <a:solidFill>
                  <a:srgbClr val="000000"/>
                </a:solidFill>
                <a:latin typeface="Calibri" pitchFamily="34" charset="0"/>
              </a:rPr>
              <a:t>Πίνακα 4.5 </a:t>
            </a:r>
            <a:r>
              <a:rPr lang="el-GR" altLang="el-GR">
                <a:solidFill>
                  <a:srgbClr val="000000"/>
                </a:solidFill>
                <a:latin typeface="Calibri" pitchFamily="34" charset="0"/>
              </a:rPr>
              <a:t>Μεταβολές στους Ισολογισμούς της Α και Β από μια συναλλαγή σε ένα καθαρά πιστωτικό σύστημα πληρωμών).</a:t>
            </a:r>
          </a:p>
          <a:p>
            <a:pPr marL="342900" indent="-342900" eaLnBrk="1" hangingPunct="1">
              <a:buFont typeface="Arial" charset="0"/>
              <a:buChar char="•"/>
            </a:pPr>
            <a:r>
              <a:rPr lang="el-GR" altLang="el-GR" sz="2800">
                <a:solidFill>
                  <a:srgbClr val="000000"/>
                </a:solidFill>
                <a:latin typeface="Calibri" pitchFamily="34" charset="0"/>
              </a:rPr>
              <a:t>Σημειώστε ότι η υπόσχεση πληρωμής ποτέ δεν πληρώνεται στην πραγματικότητα, παρά μόνο αναστέλλεται από άλλες υποσχέσεις, επομένως δεν υπάρχει πραγματική ανάγκη για χρήμα για αυτό το λόγο. </a:t>
            </a:r>
          </a:p>
          <a:p>
            <a:pPr marL="342900" indent="-342900" eaLnBrk="1" hangingPunct="1">
              <a:spcBef>
                <a:spcPct val="20000"/>
              </a:spcBef>
              <a:spcAft>
                <a:spcPts val="600"/>
              </a:spcAft>
              <a:buFont typeface="Arial" charset="0"/>
              <a:buChar char="•"/>
            </a:pPr>
            <a:endParaRPr lang="el-GR" altLang="el-GR">
              <a:solidFill>
                <a:srgbClr val="000000"/>
              </a:solidFill>
              <a:latin typeface="Calibri" pitchFamily="34" charset="0"/>
            </a:endParaRPr>
          </a:p>
        </p:txBody>
      </p:sp>
      <p:sp>
        <p:nvSpPr>
          <p:cNvPr id="35844" name="Θέση αριθμού διαφάνειας 3"/>
          <p:cNvSpPr>
            <a:spLocks noGrp="1"/>
          </p:cNvSpPr>
          <p:nvPr>
            <p:ph type="sldNum" sz="quarter" idx="12"/>
          </p:nvPr>
        </p:nvSpPr>
        <p:spPr bwMode="auto">
          <a:noFill/>
          <a:ln>
            <a:miter lim="800000"/>
            <a:headEnd/>
            <a:tailEnd/>
          </a:ln>
        </p:spPr>
        <p:txBody>
          <a:bodyPr/>
          <a:lstStyle/>
          <a:p>
            <a:fld id="{2589BF2D-040C-44FB-9E8D-9B82696E0630}" type="slidenum">
              <a:rPr lang="nl-NL" altLang="el-GR"/>
              <a:pPr/>
              <a:t>26</a:t>
            </a:fld>
            <a:endParaRPr lang="nl-NL" alt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975" y="549275"/>
            <a:ext cx="8713788" cy="358775"/>
          </a:xfrm>
        </p:spPr>
        <p:txBody>
          <a:bodyPr/>
          <a:lstStyle/>
          <a:p>
            <a:pPr>
              <a:defRPr/>
            </a:pPr>
            <a:r>
              <a:rPr lang="el-GR" altLang="el-GR" sz="4000" dirty="0">
                <a:solidFill>
                  <a:srgbClr val="0070C0"/>
                </a:solidFill>
                <a:cs typeface="Times New Roman" panose="02020603050405020304" pitchFamily="18" charset="0"/>
              </a:rPr>
              <a:t>Συστήματα Πληρωμών: Χρήμα και Πίστη - </a:t>
            </a:r>
            <a:r>
              <a:rPr lang="el-GR" altLang="el-GR" sz="4000" dirty="0" smtClean="0">
                <a:solidFill>
                  <a:srgbClr val="0070C0"/>
                </a:solidFill>
                <a:cs typeface="Times New Roman" panose="02020603050405020304" pitchFamily="18" charset="0"/>
              </a:rPr>
              <a:t>3</a:t>
            </a:r>
            <a:endParaRPr lang="el-GR" sz="4000" dirty="0">
              <a:solidFill>
                <a:srgbClr val="0070C0"/>
              </a:solidFill>
              <a:latin typeface="+mn-lt"/>
            </a:endParaRPr>
          </a:p>
        </p:txBody>
      </p:sp>
      <p:sp>
        <p:nvSpPr>
          <p:cNvPr id="28675" name="Ορθογώνιο 2"/>
          <p:cNvSpPr>
            <a:spLocks noChangeArrowheads="1"/>
          </p:cNvSpPr>
          <p:nvPr/>
        </p:nvSpPr>
        <p:spPr bwMode="auto">
          <a:xfrm>
            <a:off x="-33338" y="1341438"/>
            <a:ext cx="9144001" cy="637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rgbClr val="FF9900"/>
                </a:solidFill>
                <a:latin typeface="Times New Roman" panose="02020603050405020304" pitchFamily="18" charset="0"/>
              </a:defRPr>
            </a:lvl1pPr>
            <a:lvl2pPr>
              <a:defRPr sz="2400">
                <a:solidFill>
                  <a:srgbClr val="FF9900"/>
                </a:solidFill>
                <a:latin typeface="Times New Roman" panose="02020603050405020304" pitchFamily="18" charset="0"/>
              </a:defRPr>
            </a:lvl2pPr>
            <a:lvl3pPr marL="1143000" indent="-228600">
              <a:defRPr sz="2400">
                <a:solidFill>
                  <a:srgbClr val="FF9900"/>
                </a:solidFill>
                <a:latin typeface="Times New Roman" panose="02020603050405020304" pitchFamily="18" charset="0"/>
              </a:defRPr>
            </a:lvl3pPr>
            <a:lvl4pPr marL="1600200" indent="-228600">
              <a:defRPr sz="2400">
                <a:solidFill>
                  <a:srgbClr val="FF9900"/>
                </a:solidFill>
                <a:latin typeface="Times New Roman" panose="02020603050405020304" pitchFamily="18" charset="0"/>
              </a:defRPr>
            </a:lvl4pPr>
            <a:lvl5pPr marL="2057400" indent="-228600">
              <a:defRPr sz="2400">
                <a:solidFill>
                  <a:srgbClr val="FF99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99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99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99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9900"/>
                </a:solidFill>
                <a:latin typeface="Times New Roman" panose="02020603050405020304" pitchFamily="18" charset="0"/>
              </a:defRPr>
            </a:lvl9pPr>
          </a:lstStyle>
          <a:p>
            <a:pPr eaLnBrk="1" hangingPunct="1">
              <a:buFont typeface="Arial" panose="020B0604020202020204" pitchFamily="34" charset="0"/>
              <a:buChar char="•"/>
              <a:defRPr/>
            </a:pPr>
            <a:r>
              <a:rPr lang="el-GR" altLang="el-GR" dirty="0">
                <a:solidFill>
                  <a:schemeClr val="tx1"/>
                </a:solidFill>
                <a:latin typeface="+mn-lt"/>
              </a:rPr>
              <a:t>Τώρα μπορούμε να θεωρήσουμε επιπλέον, έναν τρίτο τρόπο με τον οποίο θα μπορούσε να γίνει η συναλλαγή τους. Υποθέστε ότι αμφότεροι δεν εμπιστεύονται η μια την άλλη αρκετά ώστε να επιμηκύνουνε την αμφίπλευρη πίστη, επομένως το αμφίπλευρο πιστωτικό όριο είναι μηδέν. Αλλά και οι δύο εμπιστεύονται μια τρίτη οικονομική μονάδα στο παράδειγμα μας μια τράπεζα, που και αυτή με την σειρά της επίσης εμπιστεύεται την κάθε μια από αυτές. Σε αυτή την περίπτωση μπορούνε να οργανώσουνε τη συναλλαγή εκδίδοντας υποσχετικούς τίτλους (</a:t>
            </a:r>
            <a:r>
              <a:rPr lang="el-GR" altLang="el-GR" dirty="0" err="1">
                <a:solidFill>
                  <a:schemeClr val="tx1"/>
                </a:solidFill>
                <a:latin typeface="+mn-lt"/>
              </a:rPr>
              <a:t>IOUs</a:t>
            </a:r>
            <a:r>
              <a:rPr lang="el-GR" altLang="el-GR" dirty="0">
                <a:solidFill>
                  <a:schemeClr val="tx1"/>
                </a:solidFill>
                <a:latin typeface="+mn-lt"/>
              </a:rPr>
              <a:t>) προς  και δεχόμενοι υποσχετικούς τίτλους (</a:t>
            </a:r>
            <a:r>
              <a:rPr lang="el-GR" altLang="el-GR" dirty="0" err="1">
                <a:solidFill>
                  <a:schemeClr val="tx1"/>
                </a:solidFill>
                <a:latin typeface="+mn-lt"/>
              </a:rPr>
              <a:t>IOUs</a:t>
            </a:r>
            <a:r>
              <a:rPr lang="el-GR" altLang="el-GR" dirty="0">
                <a:solidFill>
                  <a:schemeClr val="tx1"/>
                </a:solidFill>
                <a:latin typeface="+mn-lt"/>
              </a:rPr>
              <a:t>) από την τράπεζα. Μοιάζει λογικό να αποκαλούμε αυτούς τους υποσχετικούς τίτλους (</a:t>
            </a:r>
            <a:r>
              <a:rPr lang="el-GR" altLang="el-GR" dirty="0" err="1">
                <a:solidFill>
                  <a:schemeClr val="tx1"/>
                </a:solidFill>
                <a:latin typeface="+mn-lt"/>
              </a:rPr>
              <a:t>IOUs</a:t>
            </a:r>
            <a:r>
              <a:rPr lang="el-GR" altLang="el-GR" dirty="0">
                <a:solidFill>
                  <a:schemeClr val="tx1"/>
                </a:solidFill>
                <a:latin typeface="+mn-lt"/>
              </a:rPr>
              <a:t>) της τράπεζας ως χρήμα</a:t>
            </a:r>
            <a:r>
              <a:rPr lang="el-GR" altLang="el-GR" dirty="0" smtClean="0">
                <a:solidFill>
                  <a:schemeClr val="tx1"/>
                </a:solidFill>
                <a:latin typeface="+mn-lt"/>
              </a:rPr>
              <a:t>. </a:t>
            </a:r>
            <a:r>
              <a:rPr lang="el-GR" altLang="el-GR" dirty="0">
                <a:solidFill>
                  <a:schemeClr val="tx1"/>
                </a:solidFill>
                <a:latin typeface="+mn-lt"/>
              </a:rPr>
              <a:t>(</a:t>
            </a:r>
            <a:r>
              <a:rPr lang="el-GR" altLang="el-GR" sz="2000" dirty="0">
                <a:solidFill>
                  <a:schemeClr val="tx1"/>
                </a:solidFill>
                <a:latin typeface="+mn-lt"/>
              </a:rPr>
              <a:t>Βλέπε </a:t>
            </a:r>
            <a:r>
              <a:rPr lang="el-GR" altLang="el-GR" sz="2000" b="1" dirty="0" smtClean="0">
                <a:solidFill>
                  <a:schemeClr val="tx1"/>
                </a:solidFill>
                <a:latin typeface="+mn-lt"/>
              </a:rPr>
              <a:t>Πίνακα </a:t>
            </a:r>
            <a:r>
              <a:rPr lang="el-GR" altLang="el-GR" sz="2000" b="1" dirty="0">
                <a:solidFill>
                  <a:schemeClr val="tx1"/>
                </a:solidFill>
                <a:latin typeface="+mn-lt"/>
              </a:rPr>
              <a:t>4.6 </a:t>
            </a:r>
            <a:r>
              <a:rPr lang="el-GR" altLang="el-GR" sz="2000" dirty="0">
                <a:solidFill>
                  <a:schemeClr val="tx1"/>
                </a:solidFill>
                <a:latin typeface="+mn-lt"/>
              </a:rPr>
              <a:t>Μεταβολές στους Ισολογισμούς της Α, Β και της τράπεζας από μια συναλλαγή σε ένα σύστημα </a:t>
            </a:r>
            <a:r>
              <a:rPr lang="el-GR" altLang="el-GR" sz="2000" dirty="0" smtClean="0">
                <a:solidFill>
                  <a:schemeClr val="tx1"/>
                </a:solidFill>
                <a:latin typeface="+mn-lt"/>
              </a:rPr>
              <a:t>πληρωμών).</a:t>
            </a:r>
          </a:p>
          <a:p>
            <a:pPr eaLnBrk="1" hangingPunct="1">
              <a:buFont typeface="Arial" panose="020B0604020202020204" pitchFamily="34" charset="0"/>
              <a:buChar char="•"/>
              <a:defRPr/>
            </a:pPr>
            <a:endParaRPr lang="el-GR" altLang="el-GR" dirty="0">
              <a:solidFill>
                <a:schemeClr val="tx1"/>
              </a:solidFill>
              <a:latin typeface="+mn-lt"/>
            </a:endParaRPr>
          </a:p>
          <a:p>
            <a:pPr eaLnBrk="1" hangingPunct="1">
              <a:buFont typeface="Arial" panose="020B0604020202020204" pitchFamily="34" charset="0"/>
              <a:buChar char="•"/>
              <a:defRPr/>
            </a:pPr>
            <a:endParaRPr lang="el-GR" altLang="el-GR" dirty="0">
              <a:solidFill>
                <a:schemeClr val="tx1"/>
              </a:solidFill>
              <a:latin typeface="+mn-lt"/>
            </a:endParaRPr>
          </a:p>
          <a:p>
            <a:pPr eaLnBrk="1" hangingPunct="1">
              <a:buFont typeface="Arial" panose="020B0604020202020204" pitchFamily="34" charset="0"/>
              <a:buChar char="•"/>
              <a:defRPr/>
            </a:pPr>
            <a:endParaRPr lang="el-GR" altLang="el-GR" dirty="0">
              <a:solidFill>
                <a:schemeClr val="tx1"/>
              </a:solidFill>
              <a:latin typeface="+mn-lt"/>
            </a:endParaRPr>
          </a:p>
          <a:p>
            <a:pPr marL="0" indent="0" eaLnBrk="1" hangingPunct="1">
              <a:defRPr/>
            </a:pPr>
            <a:endParaRPr lang="el-GR" altLang="el-GR" sz="2800" dirty="0" smtClean="0">
              <a:solidFill>
                <a:schemeClr val="tx1"/>
              </a:solidFill>
              <a:latin typeface="+mn-lt"/>
            </a:endParaRPr>
          </a:p>
        </p:txBody>
      </p:sp>
      <p:sp>
        <p:nvSpPr>
          <p:cNvPr id="36868" name="Θέση αριθμού διαφάνειας 3"/>
          <p:cNvSpPr>
            <a:spLocks noGrp="1"/>
          </p:cNvSpPr>
          <p:nvPr>
            <p:ph type="sldNum" sz="quarter" idx="12"/>
          </p:nvPr>
        </p:nvSpPr>
        <p:spPr bwMode="auto">
          <a:noFill/>
          <a:ln>
            <a:miter lim="800000"/>
            <a:headEnd/>
            <a:tailEnd/>
          </a:ln>
        </p:spPr>
        <p:txBody>
          <a:bodyPr/>
          <a:lstStyle/>
          <a:p>
            <a:fld id="{EB4F8F16-350C-4112-89EE-2D67FFDDE49A}" type="slidenum">
              <a:rPr lang="nl-NL" altLang="el-GR"/>
              <a:pPr/>
              <a:t>27</a:t>
            </a:fld>
            <a:endParaRPr lang="nl-NL" alt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a:xfrm>
            <a:off x="173038" y="-100013"/>
            <a:ext cx="8785225" cy="1258888"/>
          </a:xfrm>
        </p:spPr>
        <p:txBody>
          <a:bodyPr/>
          <a:lstStyle/>
          <a:p>
            <a:r>
              <a:rPr lang="el-GR" altLang="el-GR" sz="4000" smtClean="0">
                <a:solidFill>
                  <a:srgbClr val="0070C0"/>
                </a:solidFill>
                <a:cs typeface="Times New Roman" pitchFamily="18" charset="0"/>
              </a:rPr>
              <a:t>Συστήματα Πληρωμών: Χρήμα και Πίστη - 4</a:t>
            </a:r>
            <a:endParaRPr lang="el-GR" altLang="el-GR" sz="4000" smtClean="0"/>
          </a:p>
        </p:txBody>
      </p:sp>
      <p:sp>
        <p:nvSpPr>
          <p:cNvPr id="3" name="Ορθογώνιο 2"/>
          <p:cNvSpPr/>
          <p:nvPr/>
        </p:nvSpPr>
        <p:spPr>
          <a:xfrm>
            <a:off x="-12700" y="981075"/>
            <a:ext cx="9156700" cy="7616825"/>
          </a:xfrm>
          <a:prstGeom prst="rect">
            <a:avLst/>
          </a:prstGeom>
        </p:spPr>
        <p:txBody>
          <a:bodyPr>
            <a:spAutoFit/>
          </a:bodyPr>
          <a:lstStyle/>
          <a:p>
            <a:pPr marL="457200" indent="-457200" eaLnBrk="1" hangingPunct="1">
              <a:spcAft>
                <a:spcPts val="0"/>
              </a:spcAft>
              <a:buFont typeface="Arial" panose="020B0604020202020204" pitchFamily="34" charset="0"/>
              <a:buChar char="•"/>
              <a:defRPr/>
            </a:pPr>
            <a:r>
              <a:rPr lang="el-GR" dirty="0">
                <a:solidFill>
                  <a:schemeClr val="tx1"/>
                </a:solidFill>
                <a:latin typeface="+mn-lt"/>
                <a:cs typeface="Times New Roman" panose="02020603050405020304" pitchFamily="18" charset="0"/>
              </a:rPr>
              <a:t>Σημειώστε πώς η ποσότητα του τραπεζικού χρήματος μεταβάλλεται διαχρονικά, καθώς η τραπεζική πίστη επεκτείνεται προκειμένου να διευκολύνει τη χρονική μορφή του εμπορίου. Είναι βεβαίως αυτό το τρίτο σύστημα που μοιάζει περισσότερο στους θεσμούς της σύγχρονης ανεπτυγμένης οικονομίας.</a:t>
            </a:r>
          </a:p>
          <a:p>
            <a:pPr marL="457200" indent="-457200" eaLnBrk="1" hangingPunct="1">
              <a:spcAft>
                <a:spcPts val="1800"/>
              </a:spcAft>
              <a:buFont typeface="Arial" panose="020B0604020202020204" pitchFamily="34" charset="0"/>
              <a:buChar char="•"/>
              <a:defRPr/>
            </a:pPr>
            <a:r>
              <a:rPr lang="el-GR" dirty="0">
                <a:solidFill>
                  <a:schemeClr val="tx1"/>
                </a:solidFill>
                <a:latin typeface="+mn-lt"/>
                <a:cs typeface="Times New Roman" panose="02020603050405020304" pitchFamily="18" charset="0"/>
              </a:rPr>
              <a:t>Στο πρώτο παράδειγμα μας, η πειθαρχία προήλθε από την περιορισμένη ποσότητα χρήματος— όταν οποιαδήποτε από τις πλευρές στέρευε από χρήμα, δε μπορούσαν πλέον να αγοράσουν και το εμπόριο σταματούσε (δείτε γράφημα 4.6β). Στο δεύτερο παράδειγμα, η πειθαρχία προέρχεται από το αμφίπλευρο πιστωτικό όριο. Στο τρίτο παράδειγμα η πειθαρχία έρχεται από το πιστωτικό όριο και από τους όρους που επιβάλλονται  από την τράπεζα σε καθένα από τους δανειζόμενους, και η ελαστικότητα έρχεται από την προθυμία της τράπεζας να ανταλλάξει δικούς της υποσχετικούς τίτλους (που θεωρούνται χρήμα) με υποσχετικούς τίτλους (</a:t>
            </a:r>
            <a:r>
              <a:rPr lang="el-GR" dirty="0" err="1">
                <a:solidFill>
                  <a:schemeClr val="tx1"/>
                </a:solidFill>
                <a:latin typeface="+mn-lt"/>
                <a:cs typeface="Times New Roman" panose="02020603050405020304" pitchFamily="18" charset="0"/>
              </a:rPr>
              <a:t>IOUs</a:t>
            </a:r>
            <a:r>
              <a:rPr lang="el-GR" dirty="0">
                <a:solidFill>
                  <a:schemeClr val="tx1"/>
                </a:solidFill>
                <a:latin typeface="+mn-lt"/>
                <a:cs typeface="Times New Roman" panose="02020603050405020304" pitchFamily="18" charset="0"/>
              </a:rPr>
              <a:t>) ακόμη πιο χαμηλά στην ιεραρχία (οι οποίοι αποτελούν πίστη).</a:t>
            </a:r>
          </a:p>
          <a:p>
            <a:pPr marL="457200" indent="-457200" eaLnBrk="1" hangingPunct="1">
              <a:spcAft>
                <a:spcPts val="1800"/>
              </a:spcAft>
              <a:buFont typeface="Arial" panose="020B0604020202020204" pitchFamily="34" charset="0"/>
              <a:buChar char="•"/>
              <a:defRPr/>
            </a:pPr>
            <a:endParaRPr lang="el-GR" sz="2800" dirty="0">
              <a:solidFill>
                <a:schemeClr val="tx1"/>
              </a:solidFill>
              <a:latin typeface="+mn-lt"/>
              <a:cs typeface="Times New Roman" panose="02020603050405020304" pitchFamily="18" charset="0"/>
            </a:endParaRPr>
          </a:p>
          <a:p>
            <a:pPr eaLnBrk="1" hangingPunct="1">
              <a:defRPr/>
            </a:pPr>
            <a:endParaRPr lang="el-GR" sz="3200" dirty="0">
              <a:solidFill>
                <a:schemeClr val="tx1"/>
              </a:solidFill>
              <a:latin typeface="+mn-lt"/>
              <a:cs typeface="Times New Roman" panose="02020603050405020304" pitchFamily="18" charset="0"/>
            </a:endParaRPr>
          </a:p>
        </p:txBody>
      </p:sp>
      <p:sp>
        <p:nvSpPr>
          <p:cNvPr id="37892" name="Θέση αριθμού διαφάνειας 3"/>
          <p:cNvSpPr>
            <a:spLocks noGrp="1"/>
          </p:cNvSpPr>
          <p:nvPr>
            <p:ph type="sldNum" sz="quarter" idx="12"/>
          </p:nvPr>
        </p:nvSpPr>
        <p:spPr bwMode="auto">
          <a:noFill/>
          <a:ln>
            <a:miter lim="800000"/>
            <a:headEnd/>
            <a:tailEnd/>
          </a:ln>
        </p:spPr>
        <p:txBody>
          <a:bodyPr/>
          <a:lstStyle/>
          <a:p>
            <a:fld id="{00030CCE-2464-43D6-BA8A-07DAA637042E}" type="slidenum">
              <a:rPr lang="nl-NL" altLang="el-GR"/>
              <a:pPr/>
              <a:t>28</a:t>
            </a:fld>
            <a:endParaRPr lang="nl-NL" alt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r>
              <a:rPr lang="el-GR" altLang="el-GR" sz="4000" smtClean="0">
                <a:solidFill>
                  <a:srgbClr val="0070C0"/>
                </a:solidFill>
                <a:cs typeface="Times New Roman" pitchFamily="18" charset="0"/>
              </a:rPr>
              <a:t>Συστήματα Πληρωμών: Χρήμα και Πίστη - 5</a:t>
            </a:r>
            <a:endParaRPr lang="el-GR" altLang="el-GR" sz="4000" smtClean="0">
              <a:solidFill>
                <a:srgbClr val="0070C0"/>
              </a:solidFill>
            </a:endParaRPr>
          </a:p>
        </p:txBody>
      </p:sp>
      <p:sp>
        <p:nvSpPr>
          <p:cNvPr id="38915" name="Θέση κειμένου 9"/>
          <p:cNvSpPr>
            <a:spLocks noGrp="1"/>
          </p:cNvSpPr>
          <p:nvPr>
            <p:ph type="body" idx="1"/>
          </p:nvPr>
        </p:nvSpPr>
        <p:spPr>
          <a:xfrm>
            <a:off x="323850" y="2208213"/>
            <a:ext cx="4040188" cy="639762"/>
          </a:xfrm>
        </p:spPr>
        <p:txBody>
          <a:bodyPr/>
          <a:lstStyle/>
          <a:p>
            <a:r>
              <a:rPr lang="el-GR" altLang="el-GR" smtClean="0"/>
              <a:t>Γράφημα 4.6α </a:t>
            </a:r>
            <a:r>
              <a:rPr lang="el-GR" altLang="el-GR" b="0" smtClean="0"/>
              <a:t>Περιορισμός η ποσότητα του χρήματος </a:t>
            </a:r>
          </a:p>
        </p:txBody>
      </p:sp>
      <p:pic>
        <p:nvPicPr>
          <p:cNvPr id="38916" name="Θέση περιεχομένου 13"/>
          <p:cNvPicPr>
            <a:picLocks noGrp="1" noChangeAspect="1"/>
          </p:cNvPicPr>
          <p:nvPr>
            <p:ph sz="half" idx="2"/>
          </p:nvPr>
        </p:nvPicPr>
        <p:blipFill>
          <a:blip r:embed="rId2"/>
          <a:srcRect/>
          <a:stretch>
            <a:fillRect/>
          </a:stretch>
        </p:blipFill>
        <p:spPr>
          <a:xfrm>
            <a:off x="323850" y="3132138"/>
            <a:ext cx="4029075" cy="2078037"/>
          </a:xfrm>
        </p:spPr>
      </p:pic>
      <p:sp>
        <p:nvSpPr>
          <p:cNvPr id="38917" name="Θέση κειμένου 11"/>
          <p:cNvSpPr>
            <a:spLocks noGrp="1"/>
          </p:cNvSpPr>
          <p:nvPr>
            <p:ph type="body" sz="quarter" idx="3"/>
          </p:nvPr>
        </p:nvSpPr>
        <p:spPr>
          <a:xfrm>
            <a:off x="4645025" y="2679700"/>
            <a:ext cx="4041775" cy="639763"/>
          </a:xfrm>
        </p:spPr>
        <p:txBody>
          <a:bodyPr/>
          <a:lstStyle/>
          <a:p>
            <a:endParaRPr lang="el-GR" altLang="el-GR" smtClean="0"/>
          </a:p>
          <a:p>
            <a:endParaRPr lang="el-GR" altLang="el-GR" smtClean="0"/>
          </a:p>
          <a:p>
            <a:endParaRPr lang="el-GR" altLang="el-GR" smtClean="0"/>
          </a:p>
          <a:p>
            <a:r>
              <a:rPr lang="el-GR" altLang="el-GR" smtClean="0"/>
              <a:t>Γράφημα 4.6β</a:t>
            </a:r>
            <a:r>
              <a:rPr lang="el-GR" altLang="el-GR" b="0" smtClean="0"/>
              <a:t> Περιορισμός τα πιστωτικά όρια</a:t>
            </a:r>
          </a:p>
          <a:p>
            <a:endParaRPr lang="el-GR" altLang="el-GR" smtClean="0"/>
          </a:p>
        </p:txBody>
      </p:sp>
      <p:pic>
        <p:nvPicPr>
          <p:cNvPr id="38918" name="Θέση περιεχομένου 14"/>
          <p:cNvPicPr>
            <a:picLocks noGrp="1" noChangeAspect="1"/>
          </p:cNvPicPr>
          <p:nvPr>
            <p:ph sz="quarter" idx="4"/>
          </p:nvPr>
        </p:nvPicPr>
        <p:blipFill>
          <a:blip r:embed="rId3"/>
          <a:srcRect/>
          <a:stretch>
            <a:fillRect/>
          </a:stretch>
        </p:blipFill>
        <p:spPr>
          <a:xfrm>
            <a:off x="4862513" y="3403600"/>
            <a:ext cx="3606800" cy="1774825"/>
          </a:xfrm>
        </p:spPr>
      </p:pic>
      <p:sp>
        <p:nvSpPr>
          <p:cNvPr id="38919" name="Θέση αριθμού διαφάνειας 16"/>
          <p:cNvSpPr>
            <a:spLocks noGrp="1"/>
          </p:cNvSpPr>
          <p:nvPr>
            <p:ph type="sldNum" sz="quarter" idx="12"/>
          </p:nvPr>
        </p:nvSpPr>
        <p:spPr bwMode="auto">
          <a:noFill/>
          <a:ln>
            <a:miter lim="800000"/>
            <a:headEnd/>
            <a:tailEnd/>
          </a:ln>
        </p:spPr>
        <p:txBody>
          <a:bodyPr/>
          <a:lstStyle/>
          <a:p>
            <a:fld id="{37BC261E-4290-4321-9A96-2FA5C7C635F1}" type="slidenum">
              <a:rPr lang="nl-NL" altLang="el-GR"/>
              <a:pPr/>
              <a:t>29</a:t>
            </a:fld>
            <a:endParaRPr lang="nl-NL" alt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395288" y="-171450"/>
            <a:ext cx="8229600" cy="1143000"/>
          </a:xfrm>
        </p:spPr>
        <p:txBody>
          <a:bodyPr/>
          <a:lstStyle/>
          <a:p>
            <a:pPr eaLnBrk="1" hangingPunct="1"/>
            <a:r>
              <a:rPr lang="el-GR" altLang="el-GR" smtClean="0">
                <a:solidFill>
                  <a:srgbClr val="0070C0"/>
                </a:solidFill>
              </a:rPr>
              <a:t>Περιεχόμενα Ενότητας</a:t>
            </a:r>
          </a:p>
        </p:txBody>
      </p:sp>
      <p:sp>
        <p:nvSpPr>
          <p:cNvPr id="9219" name="Θέση περιεχομένου 1"/>
          <p:cNvSpPr>
            <a:spLocks noGrp="1"/>
          </p:cNvSpPr>
          <p:nvPr>
            <p:ph idx="1"/>
          </p:nvPr>
        </p:nvSpPr>
        <p:spPr>
          <a:xfrm>
            <a:off x="179388" y="971550"/>
            <a:ext cx="8229600" cy="5715000"/>
          </a:xfrm>
        </p:spPr>
        <p:txBody>
          <a:bodyPr/>
          <a:lstStyle/>
          <a:p>
            <a:r>
              <a:rPr lang="el-GR" altLang="el-GR" sz="2800" smtClean="0"/>
              <a:t>Ο Ρόλος του Χρηματοπιστωτικού Συστήματος στην Οικονομία</a:t>
            </a:r>
          </a:p>
          <a:p>
            <a:r>
              <a:rPr lang="el-GR" altLang="el-GR" sz="2800" smtClean="0"/>
              <a:t>Το Κύκλωμα Εισοδήματος Δαπάνης σε μια Κλειστή Οικονομία με Κρατικό Τομέα</a:t>
            </a:r>
          </a:p>
          <a:p>
            <a:r>
              <a:rPr lang="el-GR" altLang="el-GR" sz="2800" smtClean="0"/>
              <a:t>Χρήμα έναντι Πίστης</a:t>
            </a:r>
          </a:p>
          <a:p>
            <a:r>
              <a:rPr lang="el-GR" altLang="el-GR" sz="2800" smtClean="0"/>
              <a:t>Οι Διαμορφωτές Αγοράς (Market Makers)</a:t>
            </a:r>
          </a:p>
          <a:p>
            <a:r>
              <a:rPr lang="el-GR" altLang="el-GR" sz="2800" smtClean="0"/>
              <a:t>Συστήματα Πληρωμών: Χρήμα και Πίστη </a:t>
            </a:r>
          </a:p>
          <a:p>
            <a:r>
              <a:rPr lang="el-GR" altLang="el-GR" sz="2800" smtClean="0"/>
              <a:t>Χρήμα και Χρόνος: Ρευστότητα και Φερεγγυότητα</a:t>
            </a:r>
          </a:p>
          <a:p>
            <a:r>
              <a:rPr lang="el-GR" altLang="el-GR" sz="2800" smtClean="0"/>
              <a:t>Η Διατραπεζική Αγορά </a:t>
            </a:r>
          </a:p>
          <a:p>
            <a:r>
              <a:rPr lang="el-GR" altLang="el-GR" sz="2800" smtClean="0"/>
              <a:t>Η Αγορά Ευρωνομισμάτων</a:t>
            </a:r>
          </a:p>
          <a:p>
            <a:r>
              <a:rPr lang="el-GR" altLang="el-GR" sz="2800" smtClean="0"/>
              <a:t>Άλλα Προϊόντα της Χρηματαγοράς</a:t>
            </a:r>
            <a:br>
              <a:rPr lang="el-GR" altLang="el-GR" sz="2800" smtClean="0"/>
            </a:br>
            <a:r>
              <a:rPr lang="el-GR" altLang="el-GR" sz="2800" smtClean="0"/>
              <a:t/>
            </a:r>
            <a:br>
              <a:rPr lang="el-GR" altLang="el-GR" sz="2800" smtClean="0"/>
            </a:br>
            <a:endParaRPr lang="el-GR" altLang="el-GR" sz="2800" smtClean="0"/>
          </a:p>
        </p:txBody>
      </p:sp>
      <p:sp>
        <p:nvSpPr>
          <p:cNvPr id="9220" name="Θέση αριθμού διαφάνειας 3"/>
          <p:cNvSpPr>
            <a:spLocks noGrp="1"/>
          </p:cNvSpPr>
          <p:nvPr>
            <p:ph type="sldNum" sz="quarter" idx="12"/>
          </p:nvPr>
        </p:nvSpPr>
        <p:spPr bwMode="auto">
          <a:noFill/>
          <a:ln>
            <a:miter lim="800000"/>
            <a:headEnd/>
            <a:tailEnd/>
          </a:ln>
        </p:spPr>
        <p:txBody>
          <a:bodyPr/>
          <a:lstStyle/>
          <a:p>
            <a:fld id="{F4542E21-7561-4146-9E3F-A96BC7892C18}" type="slidenum">
              <a:rPr lang="nl-NL" altLang="el-GR"/>
              <a:pPr/>
              <a:t>3</a:t>
            </a:fld>
            <a:endParaRPr lang="nl-NL" alt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2575" y="115888"/>
            <a:ext cx="8578850" cy="1628775"/>
          </a:xfrm>
        </p:spPr>
        <p:txBody>
          <a:bodyPr/>
          <a:lstStyle/>
          <a:p>
            <a:pPr>
              <a:defRPr/>
            </a:pPr>
            <a:r>
              <a:rPr lang="el-GR" altLang="el-GR" sz="4000" dirty="0">
                <a:solidFill>
                  <a:srgbClr val="0070C0"/>
                </a:solidFill>
                <a:latin typeface="+mn-lt"/>
                <a:cs typeface="Times New Roman" panose="02020603050405020304" pitchFamily="18" charset="0"/>
              </a:rPr>
              <a:t>Χρήμα και Χρόνος: Ρευστότητα και Φερεγγυότητα</a:t>
            </a:r>
            <a:r>
              <a:rPr lang="el-GR" altLang="el-GR" dirty="0">
                <a:solidFill>
                  <a:srgbClr val="0070C0"/>
                </a:solidFill>
                <a:latin typeface="+mn-lt"/>
                <a:cs typeface="Times New Roman" panose="02020603050405020304" pitchFamily="18" charset="0"/>
              </a:rPr>
              <a:t/>
            </a:r>
            <a:br>
              <a:rPr lang="el-GR" altLang="el-GR" dirty="0">
                <a:solidFill>
                  <a:srgbClr val="0070C0"/>
                </a:solidFill>
                <a:latin typeface="+mn-lt"/>
                <a:cs typeface="Times New Roman" panose="02020603050405020304" pitchFamily="18" charset="0"/>
              </a:rPr>
            </a:br>
            <a:endParaRPr lang="el-GR" dirty="0">
              <a:solidFill>
                <a:srgbClr val="0070C0"/>
              </a:solidFill>
              <a:latin typeface="+mn-lt"/>
            </a:endParaRPr>
          </a:p>
        </p:txBody>
      </p:sp>
      <p:sp>
        <p:nvSpPr>
          <p:cNvPr id="3" name="Ορθογώνιο 2"/>
          <p:cNvSpPr/>
          <p:nvPr/>
        </p:nvSpPr>
        <p:spPr>
          <a:xfrm>
            <a:off x="0" y="1147763"/>
            <a:ext cx="9144000" cy="5745162"/>
          </a:xfrm>
          <a:prstGeom prst="rect">
            <a:avLst/>
          </a:prstGeom>
        </p:spPr>
        <p:txBody>
          <a:bodyPr>
            <a:spAutoFit/>
          </a:bodyPr>
          <a:lstStyle/>
          <a:p>
            <a:pPr marL="457200" indent="-457200" eaLnBrk="1" hangingPunct="1">
              <a:spcBef>
                <a:spcPts val="200"/>
              </a:spcBef>
              <a:spcAft>
                <a:spcPts val="200"/>
              </a:spcAft>
              <a:buFont typeface="Arial" panose="020B0604020202020204" pitchFamily="34" charset="0"/>
              <a:buChar char="•"/>
              <a:defRPr/>
            </a:pPr>
            <a:r>
              <a:rPr lang="el-GR" altLang="el-GR" sz="2800" dirty="0">
                <a:solidFill>
                  <a:schemeClr val="tx1"/>
                </a:solidFill>
                <a:latin typeface="+mn-lt"/>
                <a:cs typeface="Times New Roman" pitchFamily="18" charset="0"/>
                <a:sym typeface="Wingdings" pitchFamily="2" charset="2"/>
              </a:rPr>
              <a:t>Ο πιο βασικός</a:t>
            </a:r>
            <a:r>
              <a:rPr lang="el-GR" altLang="el-GR" sz="2800" i="1" dirty="0">
                <a:solidFill>
                  <a:schemeClr val="tx1"/>
                </a:solidFill>
                <a:latin typeface="+mn-lt"/>
                <a:cs typeface="Times New Roman" pitchFamily="18" charset="0"/>
                <a:sym typeface="Wingdings" pitchFamily="2" charset="2"/>
              </a:rPr>
              <a:t> περιορισμός επιβίωσης </a:t>
            </a:r>
            <a:r>
              <a:rPr lang="el-GR" altLang="el-GR" sz="2800" dirty="0">
                <a:solidFill>
                  <a:schemeClr val="tx1"/>
                </a:solidFill>
                <a:latin typeface="+mn-lt"/>
                <a:cs typeface="Times New Roman" pitchFamily="18" charset="0"/>
                <a:sym typeface="Wingdings" pitchFamily="2" charset="2"/>
              </a:rPr>
              <a:t>(</a:t>
            </a:r>
            <a:r>
              <a:rPr lang="el-GR" altLang="el-GR" sz="2800" dirty="0" err="1">
                <a:solidFill>
                  <a:schemeClr val="tx1"/>
                </a:solidFill>
                <a:latin typeface="+mn-lt"/>
                <a:cs typeface="Times New Roman" pitchFamily="18" charset="0"/>
                <a:sym typeface="Wingdings" pitchFamily="2" charset="2"/>
              </a:rPr>
              <a:t>survival</a:t>
            </a:r>
            <a:r>
              <a:rPr lang="el-GR" altLang="el-GR" sz="2800" dirty="0">
                <a:solidFill>
                  <a:schemeClr val="tx1"/>
                </a:solidFill>
                <a:latin typeface="+mn-lt"/>
                <a:cs typeface="Times New Roman" pitchFamily="18" charset="0"/>
                <a:sym typeface="Wingdings" pitchFamily="2" charset="2"/>
              </a:rPr>
              <a:t> </a:t>
            </a:r>
            <a:r>
              <a:rPr lang="el-GR" altLang="el-GR" sz="2800" dirty="0" err="1">
                <a:solidFill>
                  <a:schemeClr val="tx1"/>
                </a:solidFill>
                <a:latin typeface="+mn-lt"/>
                <a:cs typeface="Times New Roman" pitchFamily="18" charset="0"/>
                <a:sym typeface="Wingdings" pitchFamily="2" charset="2"/>
              </a:rPr>
              <a:t>constraint</a:t>
            </a:r>
            <a:r>
              <a:rPr lang="el-GR" altLang="el-GR" sz="2800" dirty="0">
                <a:solidFill>
                  <a:schemeClr val="tx1"/>
                </a:solidFill>
                <a:latin typeface="+mn-lt"/>
                <a:cs typeface="Times New Roman" pitchFamily="18" charset="0"/>
                <a:sym typeface="Wingdings" pitchFamily="2" charset="2"/>
              </a:rPr>
              <a:t>, ή περιορισμός διαθεσίμων), ορολογία του  Minsky (1986), που αντιμετωπίζει κάθε οικονομική μονάδα είναι ότι η εισροή πρέπει να είναι τουλάχιστον όσο μεγάλη είναι η εκροή.</a:t>
            </a:r>
          </a:p>
          <a:p>
            <a:pPr marL="457200" indent="-457200" eaLnBrk="1" hangingPunct="1">
              <a:spcBef>
                <a:spcPts val="200"/>
              </a:spcBef>
              <a:spcAft>
                <a:spcPts val="200"/>
              </a:spcAft>
              <a:buFont typeface="Arial" panose="020B0604020202020204" pitchFamily="34" charset="0"/>
              <a:buChar char="•"/>
              <a:defRPr/>
            </a:pPr>
            <a:r>
              <a:rPr lang="el-GR" altLang="el-GR" sz="2800" dirty="0">
                <a:solidFill>
                  <a:schemeClr val="tx1"/>
                </a:solidFill>
                <a:latin typeface="+mn-lt"/>
                <a:cs typeface="Times New Roman" pitchFamily="18" charset="0"/>
                <a:sym typeface="Wingdings" pitchFamily="2" charset="2"/>
              </a:rPr>
              <a:t>Το κύριο μέλημα από την οπτική μιας τράπεζας δεν είναι η φερεγγυότητα, αλλά η ρευστότητα, δηλαδή ο περιορισμός επιβίωσης. Είναι οι τωρινές ταμειακές ροές επαρκείς για να καλύψουν τις τωρινές δεσμεύσεις για εκροές μετρητών; Εάν ναι, τότε ικανοποιείται ο περιορισμός επιβίωσης. Εάν όχι, τότε πρέπει να </a:t>
            </a:r>
            <a:r>
              <a:rPr lang="el-GR" altLang="el-GR" sz="2800" dirty="0" err="1">
                <a:solidFill>
                  <a:schemeClr val="tx1"/>
                </a:solidFill>
                <a:latin typeface="+mn-lt"/>
                <a:cs typeface="Times New Roman" pitchFamily="18" charset="0"/>
                <a:sym typeface="Wingdings" pitchFamily="2" charset="2"/>
              </a:rPr>
              <a:t>βρούν</a:t>
            </a:r>
            <a:r>
              <a:rPr lang="el-GR" altLang="el-GR" sz="2800" dirty="0">
                <a:solidFill>
                  <a:schemeClr val="tx1"/>
                </a:solidFill>
                <a:latin typeface="+mn-lt"/>
                <a:cs typeface="Times New Roman" pitchFamily="18" charset="0"/>
                <a:sym typeface="Wingdings" pitchFamily="2" charset="2"/>
              </a:rPr>
              <a:t> επιπρόσθετες χρηματικές ροές με κάποιο τρόπο και υπάρχουν μόνο τρεις τρόποι για να το καταφέρουν:</a:t>
            </a:r>
          </a:p>
        </p:txBody>
      </p:sp>
      <p:sp>
        <p:nvSpPr>
          <p:cNvPr id="39940" name="Θέση αριθμού διαφάνειας 4"/>
          <p:cNvSpPr>
            <a:spLocks noGrp="1"/>
          </p:cNvSpPr>
          <p:nvPr>
            <p:ph type="sldNum" sz="quarter" idx="12"/>
          </p:nvPr>
        </p:nvSpPr>
        <p:spPr bwMode="auto">
          <a:noFill/>
          <a:ln>
            <a:miter lim="800000"/>
            <a:headEnd/>
            <a:tailEnd/>
          </a:ln>
        </p:spPr>
        <p:txBody>
          <a:bodyPr/>
          <a:lstStyle/>
          <a:p>
            <a:fld id="{A3DFF5F0-B2C7-4C16-A6C3-3D9D0D46AD86}" type="slidenum">
              <a:rPr lang="nl-NL" altLang="el-GR"/>
              <a:pPr/>
              <a:t>30</a:t>
            </a:fld>
            <a:endParaRPr lang="nl-NL" alt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a:xfrm>
            <a:off x="0" y="0"/>
            <a:ext cx="9144000" cy="1143000"/>
          </a:xfrm>
        </p:spPr>
        <p:txBody>
          <a:bodyPr/>
          <a:lstStyle/>
          <a:p>
            <a:pPr>
              <a:defRPr/>
            </a:pPr>
            <a:r>
              <a:rPr lang="el-GR" altLang="el-GR" sz="4000" dirty="0">
                <a:solidFill>
                  <a:srgbClr val="0070C0"/>
                </a:solidFill>
                <a:latin typeface="+mn-lt"/>
                <a:cs typeface="Times New Roman" panose="02020603050405020304" pitchFamily="18" charset="0"/>
              </a:rPr>
              <a:t>Χρήμα και Χρόνος: Ρευστότητα και </a:t>
            </a:r>
            <a:r>
              <a:rPr lang="el-GR" altLang="el-GR" sz="4000" dirty="0" smtClean="0">
                <a:solidFill>
                  <a:srgbClr val="0070C0"/>
                </a:solidFill>
                <a:latin typeface="+mn-lt"/>
                <a:cs typeface="Times New Roman" panose="02020603050405020304" pitchFamily="18" charset="0"/>
              </a:rPr>
              <a:t>Φερεγγυότητα - 2</a:t>
            </a:r>
            <a:endParaRPr lang="el-GR" altLang="el-GR" sz="4000" dirty="0" smtClean="0">
              <a:solidFill>
                <a:srgbClr val="0070C0"/>
              </a:solidFill>
              <a:latin typeface="+mn-lt"/>
            </a:endParaRPr>
          </a:p>
        </p:txBody>
      </p:sp>
      <p:sp>
        <p:nvSpPr>
          <p:cNvPr id="2" name="Ορθογώνιο 1"/>
          <p:cNvSpPr/>
          <p:nvPr/>
        </p:nvSpPr>
        <p:spPr>
          <a:xfrm>
            <a:off x="161925" y="1484313"/>
            <a:ext cx="8820150" cy="5808662"/>
          </a:xfrm>
          <a:prstGeom prst="rect">
            <a:avLst/>
          </a:prstGeom>
        </p:spPr>
        <p:txBody>
          <a:bodyPr>
            <a:spAutoFit/>
          </a:bodyPr>
          <a:lstStyle/>
          <a:p>
            <a:pPr eaLnBrk="1" fontAlgn="auto" hangingPunct="1">
              <a:spcBef>
                <a:spcPct val="20000"/>
              </a:spcBef>
              <a:spcAft>
                <a:spcPts val="600"/>
              </a:spcAft>
              <a:defRPr/>
            </a:pPr>
            <a:r>
              <a:rPr lang="el-GR" dirty="0">
                <a:solidFill>
                  <a:prstClr val="black"/>
                </a:solidFill>
                <a:latin typeface="+mn-lt"/>
                <a:cs typeface="Times New Roman" panose="02020603050405020304" pitchFamily="18" charset="0"/>
              </a:rPr>
              <a:t>1.Να ξοδέψει η τράπεζα αποθέματα ρευστών</a:t>
            </a:r>
          </a:p>
          <a:p>
            <a:pPr eaLnBrk="1" fontAlgn="auto" hangingPunct="1">
              <a:spcBef>
                <a:spcPct val="20000"/>
              </a:spcBef>
              <a:spcAft>
                <a:spcPts val="600"/>
              </a:spcAft>
              <a:defRPr/>
            </a:pPr>
            <a:r>
              <a:rPr lang="el-GR" dirty="0">
                <a:solidFill>
                  <a:prstClr val="black"/>
                </a:solidFill>
                <a:latin typeface="+mn-lt"/>
                <a:cs typeface="Times New Roman" panose="02020603050405020304" pitchFamily="18" charset="0"/>
              </a:rPr>
              <a:t>2.Ρευστοποίηση χρηματοοικονομικών στοιχείων ενεργητικού</a:t>
            </a:r>
          </a:p>
          <a:p>
            <a:pPr eaLnBrk="1" fontAlgn="auto" hangingPunct="1">
              <a:spcBef>
                <a:spcPct val="20000"/>
              </a:spcBef>
              <a:spcAft>
                <a:spcPts val="600"/>
              </a:spcAft>
              <a:defRPr/>
            </a:pPr>
            <a:r>
              <a:rPr lang="el-GR" dirty="0">
                <a:solidFill>
                  <a:prstClr val="black"/>
                </a:solidFill>
                <a:latin typeface="+mn-lt"/>
                <a:cs typeface="Times New Roman" panose="02020603050405020304" pitchFamily="18" charset="0"/>
              </a:rPr>
              <a:t>3.Δανεισμός, δηλαδή συσσώρευση επιπρόσθετων αποθεμάτων </a:t>
            </a:r>
            <a:r>
              <a:rPr lang="el-GR" dirty="0" err="1">
                <a:solidFill>
                  <a:prstClr val="black"/>
                </a:solidFill>
                <a:latin typeface="+mn-lt"/>
                <a:cs typeface="Times New Roman" panose="02020603050405020304" pitchFamily="18" charset="0"/>
              </a:rPr>
              <a:t>χρηματο</a:t>
            </a:r>
            <a:r>
              <a:rPr lang="el-GR" dirty="0">
                <a:solidFill>
                  <a:prstClr val="black"/>
                </a:solidFill>
                <a:latin typeface="+mn-lt"/>
                <a:cs typeface="Times New Roman" panose="02020603050405020304" pitchFamily="18" charset="0"/>
              </a:rPr>
              <a:t>-οικονομικών στοιχείων παθητικού.</a:t>
            </a:r>
          </a:p>
          <a:p>
            <a:pPr eaLnBrk="1" fontAlgn="auto" hangingPunct="1">
              <a:spcBef>
                <a:spcPct val="20000"/>
              </a:spcBef>
              <a:spcAft>
                <a:spcPts val="600"/>
              </a:spcAft>
              <a:defRPr/>
            </a:pPr>
            <a:r>
              <a:rPr lang="el-GR" sz="2800" dirty="0">
                <a:solidFill>
                  <a:prstClr val="black"/>
                </a:solidFill>
                <a:latin typeface="+mn-lt"/>
                <a:cs typeface="Times New Roman" panose="02020603050405020304" pitchFamily="18" charset="0"/>
              </a:rPr>
              <a:t>Παρατηρήστε ότι και ο 2ος και ο 3ος τρόπος εξαρτώνται από την εύρεση κάποιου άλλου για να επωμισθεί την άλλη πλευρά της συναλλαγής, και αυτό μπορεί να είναι αδύνατον ή εξαιρετικά ακριβό σε περιόδους κρίσης. Σε περιόδους κρίσης μόνο ο 1ος είναι αξιόπιστος. Για αυτό το λόγο τα διαθέσιμα είναι τόσο σημαντικά.</a:t>
            </a:r>
          </a:p>
          <a:p>
            <a:pPr eaLnBrk="1" fontAlgn="auto" hangingPunct="1">
              <a:spcBef>
                <a:spcPct val="20000"/>
              </a:spcBef>
              <a:spcAft>
                <a:spcPts val="600"/>
              </a:spcAft>
              <a:defRPr/>
            </a:pPr>
            <a:endParaRPr lang="el-GR" sz="2800" dirty="0">
              <a:solidFill>
                <a:prstClr val="black"/>
              </a:solidFill>
              <a:latin typeface="+mn-lt"/>
              <a:cs typeface="Times New Roman" panose="02020603050405020304" pitchFamily="18" charset="0"/>
            </a:endParaRPr>
          </a:p>
          <a:p>
            <a:pPr eaLnBrk="1" fontAlgn="auto" hangingPunct="1">
              <a:spcBef>
                <a:spcPct val="20000"/>
              </a:spcBef>
              <a:spcAft>
                <a:spcPts val="600"/>
              </a:spcAft>
              <a:defRPr/>
            </a:pPr>
            <a:endParaRPr lang="el-GR" sz="2800" dirty="0">
              <a:solidFill>
                <a:prstClr val="black"/>
              </a:solidFill>
              <a:latin typeface="+mn-lt"/>
              <a:cs typeface="Times New Roman" panose="02020603050405020304" pitchFamily="18" charset="0"/>
            </a:endParaRPr>
          </a:p>
        </p:txBody>
      </p:sp>
      <p:sp>
        <p:nvSpPr>
          <p:cNvPr id="40964" name="Θέση αριθμού διαφάνειας 3"/>
          <p:cNvSpPr>
            <a:spLocks noGrp="1"/>
          </p:cNvSpPr>
          <p:nvPr>
            <p:ph type="sldNum" sz="quarter" idx="12"/>
          </p:nvPr>
        </p:nvSpPr>
        <p:spPr bwMode="auto">
          <a:noFill/>
          <a:ln>
            <a:miter lim="800000"/>
            <a:headEnd/>
            <a:tailEnd/>
          </a:ln>
        </p:spPr>
        <p:txBody>
          <a:bodyPr/>
          <a:lstStyle/>
          <a:p>
            <a:fld id="{DB795ABD-C2DD-49D3-9F97-D279470C3DD6}" type="slidenum">
              <a:rPr lang="nl-NL" altLang="el-GR"/>
              <a:pPr/>
              <a:t>31</a:t>
            </a:fld>
            <a:endParaRPr lang="nl-NL" alt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36513"/>
            <a:ext cx="8229600" cy="1143000"/>
          </a:xfrm>
        </p:spPr>
        <p:txBody>
          <a:bodyPr/>
          <a:lstStyle/>
          <a:p>
            <a:pPr>
              <a:defRPr/>
            </a:pPr>
            <a:r>
              <a:rPr lang="el-GR" altLang="el-GR" sz="4000" dirty="0">
                <a:solidFill>
                  <a:srgbClr val="0070C0"/>
                </a:solidFill>
                <a:latin typeface="+mn-lt"/>
                <a:cs typeface="Times New Roman" panose="02020603050405020304" pitchFamily="18" charset="0"/>
              </a:rPr>
              <a:t>Χρήμα και Χρόνος: Ρευστότητα και Φερεγγυότητα - 3</a:t>
            </a:r>
            <a:endParaRPr lang="el-GR" sz="4000" dirty="0">
              <a:solidFill>
                <a:srgbClr val="0070C0"/>
              </a:solidFill>
              <a:latin typeface="+mn-lt"/>
            </a:endParaRPr>
          </a:p>
        </p:txBody>
      </p:sp>
      <p:sp>
        <p:nvSpPr>
          <p:cNvPr id="6" name="Ορθογώνιο 5"/>
          <p:cNvSpPr/>
          <p:nvPr/>
        </p:nvSpPr>
        <p:spPr>
          <a:xfrm>
            <a:off x="127000" y="1077913"/>
            <a:ext cx="9036050" cy="5780087"/>
          </a:xfrm>
          <a:prstGeom prst="rect">
            <a:avLst/>
          </a:prstGeom>
        </p:spPr>
        <p:txBody>
          <a:bodyPr>
            <a:spAutoFit/>
          </a:bodyPr>
          <a:lstStyle/>
          <a:p>
            <a:pPr eaLnBrk="1" fontAlgn="auto" hangingPunct="1">
              <a:spcBef>
                <a:spcPct val="20000"/>
              </a:spcBef>
              <a:spcAft>
                <a:spcPts val="0"/>
              </a:spcAft>
              <a:defRPr/>
            </a:pPr>
            <a:r>
              <a:rPr lang="el-GR" sz="2800" dirty="0">
                <a:solidFill>
                  <a:prstClr val="black"/>
                </a:solidFill>
                <a:latin typeface="+mn-lt"/>
                <a:cs typeface="Times New Roman" panose="02020603050405020304" pitchFamily="18" charset="0"/>
              </a:rPr>
              <a:t>Η κεντρική ερώτηση είναι αν σε οποιαδήποτε στιγμή οι πραγματικές χρηματικές ροές καθιστούν έγκυρες τις </a:t>
            </a:r>
            <a:r>
              <a:rPr lang="el-GR" sz="2800" dirty="0" err="1">
                <a:solidFill>
                  <a:prstClr val="black"/>
                </a:solidFill>
                <a:latin typeface="+mn-lt"/>
                <a:cs typeface="Times New Roman" panose="02020603050405020304" pitchFamily="18" charset="0"/>
              </a:rPr>
              <a:t>υποσχεθείσες</a:t>
            </a:r>
            <a:r>
              <a:rPr lang="el-GR" sz="2800" dirty="0">
                <a:solidFill>
                  <a:prstClr val="black"/>
                </a:solidFill>
                <a:latin typeface="+mn-lt"/>
                <a:cs typeface="Times New Roman" panose="02020603050405020304" pitchFamily="18" charset="0"/>
              </a:rPr>
              <a:t> χρηματικές δεσμεύσεις μετρητών. </a:t>
            </a:r>
          </a:p>
          <a:p>
            <a:pPr eaLnBrk="1" fontAlgn="auto" hangingPunct="1">
              <a:spcBef>
                <a:spcPct val="20000"/>
              </a:spcBef>
              <a:spcAft>
                <a:spcPts val="0"/>
              </a:spcAft>
              <a:defRPr/>
            </a:pPr>
            <a:r>
              <a:rPr lang="el-GR" sz="2800" dirty="0">
                <a:solidFill>
                  <a:prstClr val="black"/>
                </a:solidFill>
                <a:latin typeface="+mn-lt"/>
                <a:cs typeface="Times New Roman" panose="02020603050405020304" pitchFamily="18" charset="0"/>
              </a:rPr>
              <a:t>Για να κατανοήσουμε όλα αυτά καλύτερα θα δούμε ένα παράδειγμα με τρείς εκδοχές στους ακόλουθους πίνακες. </a:t>
            </a:r>
          </a:p>
          <a:p>
            <a:pPr eaLnBrk="1" fontAlgn="auto" hangingPunct="1">
              <a:spcBef>
                <a:spcPct val="20000"/>
              </a:spcBef>
              <a:spcAft>
                <a:spcPts val="0"/>
              </a:spcAft>
              <a:defRPr/>
            </a:pPr>
            <a:r>
              <a:rPr lang="el-GR" b="1" dirty="0">
                <a:solidFill>
                  <a:prstClr val="black"/>
                </a:solidFill>
                <a:latin typeface="+mn-lt"/>
                <a:cs typeface="Times New Roman" panose="02020603050405020304" pitchFamily="18" charset="0"/>
              </a:rPr>
              <a:t>Πίνακας 4.7α </a:t>
            </a:r>
            <a:r>
              <a:rPr lang="el-GR" dirty="0">
                <a:solidFill>
                  <a:prstClr val="black"/>
                </a:solidFill>
                <a:latin typeface="+mn-lt"/>
                <a:cs typeface="Times New Roman" panose="02020603050405020304" pitchFamily="18" charset="0"/>
              </a:rPr>
              <a:t>1η εκδοχή διάρθρωσης του ρευστού κεφαλαίου</a:t>
            </a:r>
          </a:p>
          <a:p>
            <a:pPr eaLnBrk="1" fontAlgn="auto" hangingPunct="1">
              <a:spcBef>
                <a:spcPct val="20000"/>
              </a:spcBef>
              <a:spcAft>
                <a:spcPts val="0"/>
              </a:spcAft>
              <a:defRPr/>
            </a:pPr>
            <a:r>
              <a:rPr lang="el-GR" b="1" dirty="0">
                <a:solidFill>
                  <a:prstClr val="black"/>
                </a:solidFill>
                <a:latin typeface="+mn-lt"/>
                <a:cs typeface="Times New Roman" panose="02020603050405020304" pitchFamily="18" charset="0"/>
              </a:rPr>
              <a:t>Πίνακας 4.7β </a:t>
            </a:r>
            <a:r>
              <a:rPr lang="el-GR" dirty="0">
                <a:solidFill>
                  <a:prstClr val="black"/>
                </a:solidFill>
                <a:latin typeface="+mn-lt"/>
                <a:cs typeface="Times New Roman" panose="02020603050405020304" pitchFamily="18" charset="0"/>
              </a:rPr>
              <a:t>2η εκδοχή διάρθρωσης του ρευστού κεφαλαίου (παρούσα αναντιστοιχία)</a:t>
            </a:r>
          </a:p>
          <a:p>
            <a:pPr eaLnBrk="1" fontAlgn="auto" hangingPunct="1">
              <a:spcBef>
                <a:spcPct val="20000"/>
              </a:spcBef>
              <a:spcAft>
                <a:spcPts val="0"/>
              </a:spcAft>
              <a:defRPr/>
            </a:pPr>
            <a:r>
              <a:rPr lang="el-GR" b="1" dirty="0">
                <a:solidFill>
                  <a:prstClr val="black"/>
                </a:solidFill>
                <a:latin typeface="+mn-lt"/>
                <a:cs typeface="Times New Roman" panose="02020603050405020304" pitchFamily="18" charset="0"/>
              </a:rPr>
              <a:t>Πίνακας 4.7γ </a:t>
            </a:r>
            <a:r>
              <a:rPr lang="el-GR" dirty="0">
                <a:solidFill>
                  <a:prstClr val="black"/>
                </a:solidFill>
                <a:latin typeface="+mn-lt"/>
                <a:cs typeface="Times New Roman" panose="02020603050405020304" pitchFamily="18" charset="0"/>
              </a:rPr>
              <a:t>3η εκδοχή διάρθρωσης του ρευστού κεφαλαίου (μελλοντική αναντιστοιχία)</a:t>
            </a:r>
          </a:p>
          <a:p>
            <a:pPr eaLnBrk="1" fontAlgn="auto" hangingPunct="1">
              <a:spcBef>
                <a:spcPct val="20000"/>
              </a:spcBef>
              <a:spcAft>
                <a:spcPts val="0"/>
              </a:spcAft>
              <a:defRPr/>
            </a:pPr>
            <a:r>
              <a:rPr lang="el-GR" sz="2800" dirty="0">
                <a:solidFill>
                  <a:prstClr val="black"/>
                </a:solidFill>
                <a:latin typeface="+mn-lt"/>
                <a:cs typeface="Times New Roman" panose="02020603050405020304" pitchFamily="18" charset="0"/>
              </a:rPr>
              <a:t>Σε κάθε περίπτωση οι χρηματικές εισροές είναι πολύ μεγαλύτερες από τις χρηματικές δεσμεύσεις, άρα δεν υπάρχει πρόβλημα με τη φερεγγυότητα.</a:t>
            </a:r>
          </a:p>
        </p:txBody>
      </p:sp>
      <p:sp>
        <p:nvSpPr>
          <p:cNvPr id="41988" name="Θέση αριθμού διαφάνειας 3"/>
          <p:cNvSpPr>
            <a:spLocks noGrp="1"/>
          </p:cNvSpPr>
          <p:nvPr>
            <p:ph type="sldNum" sz="quarter" idx="12"/>
          </p:nvPr>
        </p:nvSpPr>
        <p:spPr bwMode="auto">
          <a:noFill/>
          <a:ln>
            <a:miter lim="800000"/>
            <a:headEnd/>
            <a:tailEnd/>
          </a:ln>
        </p:spPr>
        <p:txBody>
          <a:bodyPr/>
          <a:lstStyle/>
          <a:p>
            <a:fld id="{A764A12B-E8D7-4BB4-B395-B7FA761B942A}" type="slidenum">
              <a:rPr lang="nl-NL" altLang="el-GR"/>
              <a:pPr/>
              <a:t>32</a:t>
            </a:fld>
            <a:endParaRPr lang="nl-NL" alt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a:xfrm>
            <a:off x="157163" y="260350"/>
            <a:ext cx="8893175" cy="1143000"/>
          </a:xfrm>
        </p:spPr>
        <p:txBody>
          <a:bodyPr/>
          <a:lstStyle/>
          <a:p>
            <a:r>
              <a:rPr lang="el-GR" altLang="el-GR" sz="4000" smtClean="0">
                <a:solidFill>
                  <a:srgbClr val="0070C0"/>
                </a:solidFill>
              </a:rPr>
              <a:t>Χρήμα και Χρόνος: Ρευστότητα και Φερεγγυότητα - 4</a:t>
            </a:r>
          </a:p>
        </p:txBody>
      </p:sp>
      <p:sp>
        <p:nvSpPr>
          <p:cNvPr id="4" name="Ορθογώνιο 3"/>
          <p:cNvSpPr/>
          <p:nvPr/>
        </p:nvSpPr>
        <p:spPr>
          <a:xfrm>
            <a:off x="7938" y="1844675"/>
            <a:ext cx="9190037" cy="3108325"/>
          </a:xfrm>
          <a:prstGeom prst="rect">
            <a:avLst/>
          </a:prstGeom>
        </p:spPr>
        <p:txBody>
          <a:bodyPr>
            <a:spAutoFit/>
          </a:bodyPr>
          <a:lstStyle/>
          <a:p>
            <a:pPr marL="457200" indent="-457200" eaLnBrk="1" hangingPunct="1">
              <a:spcAft>
                <a:spcPts val="0"/>
              </a:spcAft>
              <a:buFont typeface="Arial" panose="020B0604020202020204" pitchFamily="34" charset="0"/>
              <a:buChar char="•"/>
              <a:defRPr/>
            </a:pPr>
            <a:r>
              <a:rPr lang="el-GR" altLang="el-GR" sz="2800" dirty="0">
                <a:solidFill>
                  <a:schemeClr val="tx1"/>
                </a:solidFill>
                <a:latin typeface="+mn-lt"/>
              </a:rPr>
              <a:t>Η οικονομία επομένως εμφανίζεται ως ένα σύστημα ισολογισμών που ο ένας  εμπλέκεται με τον άλλο, στους οποίους οι οικονομικές μονάδες εξαρτώνται η μια από τις υποσχέσεις πληρωμής  της άλλης (χρηματοοικονομικά στοιχεία ενεργητικού), και βασίζουν τις υποσχέσεις αυτές στους δικούς τους σχεδιασμούς για μελλοντικές χρηματικές ροές.</a:t>
            </a:r>
          </a:p>
        </p:txBody>
      </p:sp>
      <p:sp>
        <p:nvSpPr>
          <p:cNvPr id="43012" name="Θέση αριθμού διαφάνειας 2"/>
          <p:cNvSpPr>
            <a:spLocks noGrp="1"/>
          </p:cNvSpPr>
          <p:nvPr>
            <p:ph type="sldNum" sz="quarter" idx="12"/>
          </p:nvPr>
        </p:nvSpPr>
        <p:spPr bwMode="auto">
          <a:noFill/>
          <a:ln>
            <a:miter lim="800000"/>
            <a:headEnd/>
            <a:tailEnd/>
          </a:ln>
        </p:spPr>
        <p:txBody>
          <a:bodyPr/>
          <a:lstStyle/>
          <a:p>
            <a:fld id="{215346D9-4285-41B7-8478-D0249768C983}" type="slidenum">
              <a:rPr lang="nl-NL" altLang="el-GR"/>
              <a:pPr/>
              <a:t>33</a:t>
            </a:fld>
            <a:endParaRPr lang="nl-NL" alt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50"/>
            <a:ext cx="9144000" cy="1143000"/>
          </a:xfrm>
        </p:spPr>
        <p:txBody>
          <a:bodyPr/>
          <a:lstStyle/>
          <a:p>
            <a:pPr>
              <a:defRPr/>
            </a:pPr>
            <a:r>
              <a:rPr lang="el-GR" sz="4000" dirty="0">
                <a:solidFill>
                  <a:srgbClr val="0070C0"/>
                </a:solidFill>
                <a:latin typeface="+mn-lt"/>
                <a:cs typeface="Times New Roman" panose="02020603050405020304" pitchFamily="18" charset="0"/>
              </a:rPr>
              <a:t>Χρήμα και Χρόνος: Ρευστότητα και Φερεγγυότητα - </a:t>
            </a:r>
            <a:r>
              <a:rPr lang="el-GR" sz="4000" dirty="0" smtClean="0">
                <a:solidFill>
                  <a:srgbClr val="0070C0"/>
                </a:solidFill>
                <a:latin typeface="+mn-lt"/>
                <a:cs typeface="Times New Roman" panose="02020603050405020304" pitchFamily="18" charset="0"/>
              </a:rPr>
              <a:t>5</a:t>
            </a:r>
            <a:endParaRPr lang="el-GR" sz="4000" dirty="0">
              <a:solidFill>
                <a:srgbClr val="0070C0"/>
              </a:solidFill>
              <a:latin typeface="+mn-lt"/>
            </a:endParaRPr>
          </a:p>
        </p:txBody>
      </p:sp>
      <p:sp>
        <p:nvSpPr>
          <p:cNvPr id="3" name="Ορθογώνιο 2"/>
          <p:cNvSpPr/>
          <p:nvPr/>
        </p:nvSpPr>
        <p:spPr>
          <a:xfrm>
            <a:off x="179388" y="1557338"/>
            <a:ext cx="9144000" cy="3538537"/>
          </a:xfrm>
          <a:prstGeom prst="rect">
            <a:avLst/>
          </a:prstGeom>
        </p:spPr>
        <p:txBody>
          <a:bodyPr>
            <a:spAutoFit/>
          </a:bodyPr>
          <a:lstStyle/>
          <a:p>
            <a:pPr marL="457200" indent="-457200" eaLnBrk="1" fontAlgn="auto" hangingPunct="1">
              <a:spcBef>
                <a:spcPct val="20000"/>
              </a:spcBef>
              <a:spcAft>
                <a:spcPts val="6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Εάν υπάρχει ασυμφωνία, τότε κάποιος στην οικονομία πρέπει να πεισθεί να παραχωρήσει τωρινά μετρητά για μια απλή υπόσχεση μελλοντικών μετρητών, και η σχετική τιμή μεταξύ αυτών των δύο είναι το επιτόκιο. Είναι για αυτό το λόγο που τα προβλήματα μη σύζευξης μεταξύ χρηματικών ροών και δεσμεύσεων εμφανίζονται ως μια προς τα επάνω πίεση στο βραχυχρόνιο επιτόκιο της αγοράς.</a:t>
            </a:r>
          </a:p>
        </p:txBody>
      </p:sp>
      <p:sp>
        <p:nvSpPr>
          <p:cNvPr id="44036" name="Θέση αριθμού διαφάνειας 4"/>
          <p:cNvSpPr>
            <a:spLocks noGrp="1"/>
          </p:cNvSpPr>
          <p:nvPr>
            <p:ph type="sldNum" sz="quarter" idx="12"/>
          </p:nvPr>
        </p:nvSpPr>
        <p:spPr bwMode="auto">
          <a:noFill/>
          <a:ln>
            <a:miter lim="800000"/>
            <a:headEnd/>
            <a:tailEnd/>
          </a:ln>
        </p:spPr>
        <p:txBody>
          <a:bodyPr/>
          <a:lstStyle/>
          <a:p>
            <a:fld id="{5AB14BF6-CEB5-4822-A0EA-155D90A0E152}" type="slidenum">
              <a:rPr lang="nl-NL" altLang="el-GR"/>
              <a:pPr/>
              <a:t>34</a:t>
            </a:fld>
            <a:endParaRPr lang="nl-NL" alt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43000"/>
          </a:xfrm>
        </p:spPr>
        <p:txBody>
          <a:bodyPr/>
          <a:lstStyle/>
          <a:p>
            <a:pPr>
              <a:defRPr/>
            </a:pPr>
            <a:r>
              <a:rPr lang="el-GR" sz="4000" dirty="0">
                <a:solidFill>
                  <a:srgbClr val="0070C0"/>
                </a:solidFill>
                <a:latin typeface="+mn-lt"/>
                <a:cs typeface="Times New Roman" panose="02020603050405020304" pitchFamily="18" charset="0"/>
              </a:rPr>
              <a:t>Χρήμα και Χρόνος: Ρευστότητα και Φερεγγυότητα - </a:t>
            </a:r>
            <a:r>
              <a:rPr lang="el-GR" sz="4000" dirty="0" smtClean="0">
                <a:solidFill>
                  <a:srgbClr val="0070C0"/>
                </a:solidFill>
                <a:latin typeface="+mn-lt"/>
                <a:cs typeface="Times New Roman" panose="02020603050405020304" pitchFamily="18" charset="0"/>
              </a:rPr>
              <a:t>6</a:t>
            </a:r>
            <a:endParaRPr lang="el-GR" sz="4000" dirty="0">
              <a:solidFill>
                <a:srgbClr val="0070C0"/>
              </a:solidFill>
              <a:latin typeface="+mn-lt"/>
            </a:endParaRPr>
          </a:p>
        </p:txBody>
      </p:sp>
      <p:sp>
        <p:nvSpPr>
          <p:cNvPr id="3" name="Ορθογώνιο 2"/>
          <p:cNvSpPr/>
          <p:nvPr/>
        </p:nvSpPr>
        <p:spPr>
          <a:xfrm>
            <a:off x="1655763" y="1773238"/>
            <a:ext cx="9036050" cy="461962"/>
          </a:xfrm>
          <a:prstGeom prst="rect">
            <a:avLst/>
          </a:prstGeom>
        </p:spPr>
        <p:txBody>
          <a:bodyPr>
            <a:spAutoFit/>
          </a:bodyPr>
          <a:lstStyle/>
          <a:p>
            <a:pPr eaLnBrk="1" fontAlgn="auto" hangingPunct="1">
              <a:spcBef>
                <a:spcPts val="1200"/>
              </a:spcBef>
              <a:spcAft>
                <a:spcPts val="0"/>
              </a:spcAft>
              <a:defRPr/>
            </a:pPr>
            <a:r>
              <a:rPr lang="el-GR" b="1" dirty="0">
                <a:solidFill>
                  <a:prstClr val="black"/>
                </a:solidFill>
                <a:latin typeface="+mn-lt"/>
                <a:cs typeface="Times New Roman" panose="02020603050405020304" pitchFamily="18" charset="0"/>
              </a:rPr>
              <a:t>Γράφημα 4.7 </a:t>
            </a:r>
            <a:r>
              <a:rPr lang="el-GR" dirty="0">
                <a:solidFill>
                  <a:prstClr val="black"/>
                </a:solidFill>
                <a:latin typeface="+mn-lt"/>
                <a:cs typeface="Times New Roman" panose="02020603050405020304" pitchFamily="18" charset="0"/>
              </a:rPr>
              <a:t>Ισοζύγιο χρηματικών ροών</a:t>
            </a:r>
          </a:p>
        </p:txBody>
      </p:sp>
      <p:pic>
        <p:nvPicPr>
          <p:cNvPr id="45060" name="Εικόνα 3"/>
          <p:cNvPicPr>
            <a:picLocks noChangeAspect="1"/>
          </p:cNvPicPr>
          <p:nvPr/>
        </p:nvPicPr>
        <p:blipFill>
          <a:blip r:embed="rId2"/>
          <a:srcRect/>
          <a:stretch>
            <a:fillRect/>
          </a:stretch>
        </p:blipFill>
        <p:spPr bwMode="auto">
          <a:xfrm>
            <a:off x="1692275" y="2492375"/>
            <a:ext cx="5268913" cy="3671888"/>
          </a:xfrm>
          <a:prstGeom prst="rect">
            <a:avLst/>
          </a:prstGeom>
          <a:noFill/>
          <a:ln w="9525">
            <a:noFill/>
            <a:miter lim="800000"/>
            <a:headEnd/>
            <a:tailEnd/>
          </a:ln>
        </p:spPr>
      </p:pic>
      <p:sp>
        <p:nvSpPr>
          <p:cNvPr id="45061" name="Θέση αριθμού διαφάνειας 5"/>
          <p:cNvSpPr>
            <a:spLocks noGrp="1"/>
          </p:cNvSpPr>
          <p:nvPr>
            <p:ph type="sldNum" sz="quarter" idx="12"/>
          </p:nvPr>
        </p:nvSpPr>
        <p:spPr bwMode="auto">
          <a:noFill/>
          <a:ln>
            <a:miter lim="800000"/>
            <a:headEnd/>
            <a:tailEnd/>
          </a:ln>
        </p:spPr>
        <p:txBody>
          <a:bodyPr/>
          <a:lstStyle/>
          <a:p>
            <a:fld id="{EA6ECD1C-4FC9-4025-B940-B1AF3DEA0BFA}" type="slidenum">
              <a:rPr lang="nl-NL" altLang="el-GR"/>
              <a:pPr/>
              <a:t>35</a:t>
            </a:fld>
            <a:endParaRPr lang="nl-NL" alt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700"/>
            <a:ext cx="9144000" cy="1143000"/>
          </a:xfrm>
        </p:spPr>
        <p:txBody>
          <a:bodyPr/>
          <a:lstStyle/>
          <a:p>
            <a:pPr>
              <a:defRPr/>
            </a:pPr>
            <a:r>
              <a:rPr lang="el-GR" sz="4000" dirty="0">
                <a:solidFill>
                  <a:srgbClr val="0070C0"/>
                </a:solidFill>
                <a:cs typeface="Times New Roman" panose="02020603050405020304" pitchFamily="18" charset="0"/>
              </a:rPr>
              <a:t>Χρήμα και Χρόνος: Ρευστότητα και Φερεγγυότητα - </a:t>
            </a:r>
            <a:r>
              <a:rPr lang="el-GR" sz="4000" dirty="0" smtClean="0">
                <a:solidFill>
                  <a:srgbClr val="0070C0"/>
                </a:solidFill>
                <a:cs typeface="Times New Roman" panose="02020603050405020304" pitchFamily="18" charset="0"/>
              </a:rPr>
              <a:t>7</a:t>
            </a:r>
            <a:endParaRPr lang="el-GR" sz="4000" dirty="0">
              <a:solidFill>
                <a:srgbClr val="0070C0"/>
              </a:solidFill>
              <a:latin typeface="+mn-lt"/>
            </a:endParaRPr>
          </a:p>
        </p:txBody>
      </p:sp>
      <p:sp>
        <p:nvSpPr>
          <p:cNvPr id="3" name="Ορθογώνιο 2"/>
          <p:cNvSpPr/>
          <p:nvPr/>
        </p:nvSpPr>
        <p:spPr>
          <a:xfrm>
            <a:off x="0" y="1557338"/>
            <a:ext cx="8604250" cy="5138737"/>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Οι ροές χρηματικών διαθεσίμων συνδέονται με τους λογαριασμούς των οικονομικών μονάδων στον ισολογισμό τους ως αλλαγές στο διακριτό απόθεμα κάθε ξεχωριστού στοιχείου του ενεργητικού ή του παθητικού. Έτσι, μπορούμε να συσσωρεύσουμε όλες τις ροές και να γράψουμε τον ισολογισμό κάθε οικονομικής μονάδας στην ακόλουθη γενική μορφή.</a:t>
            </a:r>
            <a:r>
              <a:rPr lang="el-GR" dirty="0">
                <a:solidFill>
                  <a:prstClr val="black"/>
                </a:solidFill>
                <a:latin typeface="+mn-lt"/>
                <a:cs typeface="Times New Roman" panose="02020603050405020304" pitchFamily="18" charset="0"/>
              </a:rPr>
              <a:t>(Βλέπε </a:t>
            </a:r>
            <a:r>
              <a:rPr lang="el-GR" b="1" dirty="0">
                <a:solidFill>
                  <a:prstClr val="black"/>
                </a:solidFill>
                <a:latin typeface="+mn-lt"/>
                <a:cs typeface="Times New Roman" panose="02020603050405020304" pitchFamily="18" charset="0"/>
              </a:rPr>
              <a:t>Πίνακα 4.8 </a:t>
            </a:r>
            <a:r>
              <a:rPr lang="el-GR" dirty="0">
                <a:solidFill>
                  <a:prstClr val="black"/>
                </a:solidFill>
                <a:latin typeface="+mn-lt"/>
                <a:cs typeface="Times New Roman" panose="02020603050405020304" pitchFamily="18" charset="0"/>
              </a:rPr>
              <a:t>Γενική μορφή ισολογισμού μιας οικονομικής μονάδας ).</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p:txBody>
      </p:sp>
      <p:sp>
        <p:nvSpPr>
          <p:cNvPr id="46084" name="Θέση αριθμού διαφάνειας 4"/>
          <p:cNvSpPr>
            <a:spLocks noGrp="1"/>
          </p:cNvSpPr>
          <p:nvPr>
            <p:ph type="sldNum" sz="quarter" idx="12"/>
          </p:nvPr>
        </p:nvSpPr>
        <p:spPr bwMode="auto">
          <a:noFill/>
          <a:ln>
            <a:miter lim="800000"/>
            <a:headEnd/>
            <a:tailEnd/>
          </a:ln>
        </p:spPr>
        <p:txBody>
          <a:bodyPr/>
          <a:lstStyle/>
          <a:p>
            <a:fld id="{08C26290-F732-43D9-80AB-7CFABCEF8E66}" type="slidenum">
              <a:rPr lang="nl-NL" altLang="el-GR"/>
              <a:pPr/>
              <a:t>36</a:t>
            </a:fld>
            <a:endParaRPr lang="nl-NL" alt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50"/>
            <a:ext cx="9144000" cy="1143000"/>
          </a:xfrm>
        </p:spPr>
        <p:txBody>
          <a:bodyPr/>
          <a:lstStyle/>
          <a:p>
            <a:pPr>
              <a:defRPr/>
            </a:pPr>
            <a:r>
              <a:rPr lang="el-GR" sz="4000" dirty="0">
                <a:solidFill>
                  <a:srgbClr val="0070C0"/>
                </a:solidFill>
                <a:latin typeface="+mn-lt"/>
                <a:cs typeface="Times New Roman" panose="02020603050405020304" pitchFamily="18" charset="0"/>
              </a:rPr>
              <a:t>Χρήμα και Χρόνος: Ρευστότητα και Φερεγγυότητα - </a:t>
            </a:r>
            <a:r>
              <a:rPr lang="el-GR" sz="4000" dirty="0" smtClean="0">
                <a:solidFill>
                  <a:srgbClr val="0070C0"/>
                </a:solidFill>
                <a:latin typeface="+mn-lt"/>
                <a:cs typeface="Times New Roman" panose="02020603050405020304" pitchFamily="18" charset="0"/>
              </a:rPr>
              <a:t>8</a:t>
            </a:r>
            <a:endParaRPr lang="el-GR" sz="4000" dirty="0">
              <a:solidFill>
                <a:srgbClr val="0070C0"/>
              </a:solidFill>
              <a:latin typeface="+mn-lt"/>
            </a:endParaRPr>
          </a:p>
        </p:txBody>
      </p:sp>
      <p:sp>
        <p:nvSpPr>
          <p:cNvPr id="3" name="Ορθογώνιο 2"/>
          <p:cNvSpPr/>
          <p:nvPr/>
        </p:nvSpPr>
        <p:spPr>
          <a:xfrm>
            <a:off x="0" y="1341438"/>
            <a:ext cx="9144000" cy="5940425"/>
          </a:xfrm>
          <a:prstGeom prst="rect">
            <a:avLst/>
          </a:prstGeom>
        </p:spPr>
        <p:txBody>
          <a:bodyPr>
            <a:spAutoFit/>
          </a:bodyPr>
          <a:lstStyle/>
          <a:p>
            <a:pPr marL="457200" indent="-4572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Άρα μπορούμε να θεωρήσουμε την οικονομία ως ένα σύνολο συμπλεκόμενων ισολογισμών, στους οποίους τα χρηματοοικονομικά στοιχεία παθητικού μιας οικονομικής μονάδας είναι τα χρηματοοικονομικά στοιχεία ενεργητικού μίας άλλης. Αυτά τα στοιχεία παθητικού είναι υποσχέσεις πληρωμής, συνήθως υποσχέσεις ότι θα γίνει μια συγκεκριμένη σειρά πληρωμών σε συγκεκριμένες στιγμές στο μέλλον. Στην καθιερωμένη λογιστική πρακτική, δίνεται πολύ μεγάλη σημασία στο θέμα της φερεγγυότητας: </a:t>
            </a:r>
          </a:p>
          <a:p>
            <a:pPr marL="457200" indent="-4572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Αξία </a:t>
            </a:r>
            <a:r>
              <a:rPr lang="el-GR" sz="2800" dirty="0" err="1">
                <a:solidFill>
                  <a:prstClr val="black"/>
                </a:solidFill>
                <a:latin typeface="+mn-lt"/>
                <a:cs typeface="Times New Roman" panose="02020603050405020304" pitchFamily="18" charset="0"/>
              </a:rPr>
              <a:t>Συνολ</a:t>
            </a:r>
            <a:r>
              <a:rPr lang="el-GR" sz="2800" dirty="0">
                <a:solidFill>
                  <a:prstClr val="black"/>
                </a:solidFill>
                <a:latin typeface="+mn-lt"/>
                <a:cs typeface="Times New Roman" panose="02020603050405020304" pitchFamily="18" charset="0"/>
              </a:rPr>
              <a:t>. Στοιχείων Ενεργητικού-Αξία </a:t>
            </a:r>
            <a:r>
              <a:rPr lang="el-GR" sz="2800" dirty="0" err="1">
                <a:solidFill>
                  <a:prstClr val="black"/>
                </a:solidFill>
                <a:latin typeface="+mn-lt"/>
                <a:cs typeface="Times New Roman" panose="02020603050405020304" pitchFamily="18" charset="0"/>
              </a:rPr>
              <a:t>Συνολ</a:t>
            </a:r>
            <a:r>
              <a:rPr lang="el-GR" sz="2800" dirty="0">
                <a:solidFill>
                  <a:prstClr val="black"/>
                </a:solidFill>
                <a:latin typeface="+mn-lt"/>
                <a:cs typeface="Times New Roman" panose="02020603050405020304" pitchFamily="18" charset="0"/>
              </a:rPr>
              <a:t>. Στοιχείων Παθητικού = καθαρή θέση &gt; 0</a:t>
            </a:r>
          </a:p>
          <a:p>
            <a:pPr marL="342900" indent="-342900" eaLnBrk="1" fontAlgn="auto" hangingPunct="1">
              <a:spcBef>
                <a:spcPts val="1200"/>
              </a:spcBef>
              <a:spcAft>
                <a:spcPts val="0"/>
              </a:spcAft>
              <a:buFont typeface="Arial" panose="020B0604020202020204" pitchFamily="34" charset="0"/>
              <a:buChar char="•"/>
              <a:defRPr/>
            </a:pPr>
            <a:endParaRPr lang="el-GR" dirty="0">
              <a:solidFill>
                <a:prstClr val="black"/>
              </a:solidFill>
              <a:latin typeface="+mn-lt"/>
              <a:cs typeface="Times New Roman" panose="02020603050405020304" pitchFamily="18" charset="0"/>
            </a:endParaRPr>
          </a:p>
        </p:txBody>
      </p:sp>
      <p:sp>
        <p:nvSpPr>
          <p:cNvPr id="47108" name="Θέση αριθμού διαφάνειας 4"/>
          <p:cNvSpPr>
            <a:spLocks noGrp="1"/>
          </p:cNvSpPr>
          <p:nvPr>
            <p:ph type="sldNum" sz="quarter" idx="12"/>
          </p:nvPr>
        </p:nvSpPr>
        <p:spPr bwMode="auto">
          <a:noFill/>
          <a:ln>
            <a:miter lim="800000"/>
            <a:headEnd/>
            <a:tailEnd/>
          </a:ln>
        </p:spPr>
        <p:txBody>
          <a:bodyPr/>
          <a:lstStyle/>
          <a:p>
            <a:fld id="{FB1A283B-4367-4E4B-B2E2-9278D773B416}" type="slidenum">
              <a:rPr lang="nl-NL" altLang="el-GR"/>
              <a:pPr/>
              <a:t>37</a:t>
            </a:fld>
            <a:endParaRPr lang="nl-NL" alt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975" y="0"/>
            <a:ext cx="9144000" cy="1143000"/>
          </a:xfrm>
        </p:spPr>
        <p:txBody>
          <a:bodyPr/>
          <a:lstStyle/>
          <a:p>
            <a:pPr>
              <a:defRPr/>
            </a:pPr>
            <a:r>
              <a:rPr lang="el-GR" sz="4000" dirty="0">
                <a:solidFill>
                  <a:srgbClr val="0070C0"/>
                </a:solidFill>
                <a:latin typeface="+mn-lt"/>
                <a:cs typeface="Times New Roman" panose="02020603050405020304" pitchFamily="18" charset="0"/>
              </a:rPr>
              <a:t>Χρήμα και Χρόνος: Ρευστότητα και Φερεγγυότητα - </a:t>
            </a:r>
            <a:r>
              <a:rPr lang="el-GR" sz="4000" dirty="0" smtClean="0">
                <a:solidFill>
                  <a:srgbClr val="0070C0"/>
                </a:solidFill>
                <a:latin typeface="+mn-lt"/>
                <a:cs typeface="Times New Roman" panose="02020603050405020304" pitchFamily="18" charset="0"/>
              </a:rPr>
              <a:t>9</a:t>
            </a:r>
            <a:endParaRPr lang="el-GR" sz="4000" dirty="0">
              <a:solidFill>
                <a:srgbClr val="0070C0"/>
              </a:solidFill>
              <a:latin typeface="+mn-lt"/>
            </a:endParaRPr>
          </a:p>
        </p:txBody>
      </p:sp>
      <p:sp>
        <p:nvSpPr>
          <p:cNvPr id="3" name="Ορθογώνιο 2"/>
          <p:cNvSpPr/>
          <p:nvPr/>
        </p:nvSpPr>
        <p:spPr>
          <a:xfrm>
            <a:off x="107950" y="981075"/>
            <a:ext cx="9036050" cy="7324725"/>
          </a:xfrm>
          <a:prstGeom prst="rect">
            <a:avLst/>
          </a:prstGeom>
        </p:spPr>
        <p:txBody>
          <a:bodyPr>
            <a:spAutoFit/>
          </a:bodyPr>
          <a:lstStyle/>
          <a:p>
            <a:pPr marL="457200" indent="-457200" eaLnBrk="1" fontAlgn="auto" hangingPunct="1">
              <a:spcBef>
                <a:spcPts val="0"/>
              </a:spcBef>
              <a:spcAft>
                <a:spcPts val="0"/>
              </a:spcAft>
              <a:buFont typeface="Arial" panose="020B0604020202020204" pitchFamily="34" charset="0"/>
              <a:buChar char="•"/>
              <a:defRPr/>
            </a:pPr>
            <a:r>
              <a:rPr lang="el-GR" dirty="0">
                <a:solidFill>
                  <a:prstClr val="black"/>
                </a:solidFill>
                <a:latin typeface="+mn-lt"/>
                <a:cs typeface="Times New Roman" panose="02020603050405020304" pitchFamily="18" charset="0"/>
              </a:rPr>
              <a:t>Για να κάνουμε αυτό τον υπολογισμό, χρειάζεται να εκτιμήσουμε την αξία των στοιχείων ενεργητικού και παθητικού. Η καθιερωμένη χρηματοοικονομική θεωρία προσεγγίζει αυτό το πρόβλημα εκτίμησης σαν να είναι θέμα εύρεσης της παρούσας αξίας μελλοντικών χρηματικών ροών. </a:t>
            </a:r>
          </a:p>
          <a:p>
            <a:pPr marL="457200" indent="-457200" eaLnBrk="1" fontAlgn="auto" hangingPunct="1">
              <a:spcBef>
                <a:spcPts val="0"/>
              </a:spcBef>
              <a:spcAft>
                <a:spcPts val="0"/>
              </a:spcAft>
              <a:buFont typeface="Arial" panose="020B0604020202020204" pitchFamily="34" charset="0"/>
              <a:buChar char="•"/>
              <a:defRPr/>
            </a:pPr>
            <a:r>
              <a:rPr lang="el-GR" dirty="0">
                <a:solidFill>
                  <a:prstClr val="black"/>
                </a:solidFill>
                <a:latin typeface="+mn-lt"/>
                <a:cs typeface="Times New Roman" panose="02020603050405020304" pitchFamily="18" charset="0"/>
              </a:rPr>
              <a:t>Οι φερέγγυες οικονομικές μονάδες βάση των στοιχείων του ισολογισμού τους μπορούν  να δανειστούν ώστε να κάνουν πληρωμές. Όμως η μεταβλητότητα στην τιμή των στοιχείων του ενεργητικού μπορεί να προκαλέσει μεταβλητότητα στην δυνατότητα να δανείζεται κανείς, η οποία μπορεί να έχει συνέπειες για την άμεση ρευστότητα. Τα προβλήματα φερεγγυότητας μπορούν εύκολα να μετατραπούν σε προβλήματα ρευστότητας. Εδώ θα πρέπει να τονίσουμε την άποψη μας ότι η απώλεια ρευστότητας σκοτώνει γρήγορα ενώ η απώλεια φερεγγυότητας μπορεί να αντιμετωπίζεται για αρκετό διάστημα όσο οι αγορές συνεχίζουν να δανείζουν παρέχοντας ρευστότητα. </a:t>
            </a:r>
          </a:p>
          <a:p>
            <a:pPr marL="457200" indent="-4572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p:txBody>
      </p:sp>
      <p:sp>
        <p:nvSpPr>
          <p:cNvPr id="48132" name="Θέση αριθμού διαφάνειας 4"/>
          <p:cNvSpPr>
            <a:spLocks noGrp="1"/>
          </p:cNvSpPr>
          <p:nvPr>
            <p:ph type="sldNum" sz="quarter" idx="12"/>
          </p:nvPr>
        </p:nvSpPr>
        <p:spPr bwMode="auto">
          <a:noFill/>
          <a:ln>
            <a:miter lim="800000"/>
            <a:headEnd/>
            <a:tailEnd/>
          </a:ln>
        </p:spPr>
        <p:txBody>
          <a:bodyPr/>
          <a:lstStyle/>
          <a:p>
            <a:fld id="{DF5A2296-2734-4C2B-969A-479D4621B331}" type="slidenum">
              <a:rPr lang="nl-NL" altLang="el-GR"/>
              <a:pPr/>
              <a:t>38</a:t>
            </a:fld>
            <a:endParaRPr lang="nl-NL" alt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75" y="-171450"/>
            <a:ext cx="9144000" cy="1143000"/>
          </a:xfrm>
        </p:spPr>
        <p:txBody>
          <a:bodyPr/>
          <a:lstStyle/>
          <a:p>
            <a:pPr>
              <a:defRPr/>
            </a:pPr>
            <a:r>
              <a:rPr lang="el-GR" dirty="0">
                <a:solidFill>
                  <a:srgbClr val="0070C0"/>
                </a:solidFill>
                <a:latin typeface="+mn-lt"/>
                <a:cs typeface="Times New Roman" panose="02020603050405020304" pitchFamily="18" charset="0"/>
              </a:rPr>
              <a:t>Η Δ</a:t>
            </a:r>
            <a:r>
              <a:rPr lang="el-GR" dirty="0" smtClean="0">
                <a:solidFill>
                  <a:srgbClr val="0070C0"/>
                </a:solidFill>
                <a:latin typeface="+mn-lt"/>
                <a:cs typeface="Times New Roman" panose="02020603050405020304" pitchFamily="18" charset="0"/>
              </a:rPr>
              <a:t>ιατραπεζική Αγορά </a:t>
            </a:r>
            <a:endParaRPr lang="el-GR" dirty="0">
              <a:solidFill>
                <a:srgbClr val="0070C0"/>
              </a:solidFill>
              <a:latin typeface="+mn-lt"/>
            </a:endParaRPr>
          </a:p>
        </p:txBody>
      </p:sp>
      <p:sp>
        <p:nvSpPr>
          <p:cNvPr id="3" name="Ορθογώνιο 2"/>
          <p:cNvSpPr/>
          <p:nvPr/>
        </p:nvSpPr>
        <p:spPr>
          <a:xfrm>
            <a:off x="0" y="822325"/>
            <a:ext cx="8604250" cy="5694363"/>
          </a:xfrm>
          <a:prstGeom prst="rect">
            <a:avLst/>
          </a:prstGeom>
        </p:spPr>
        <p:txBody>
          <a:bodyPr>
            <a:spAutoFit/>
          </a:bodyPr>
          <a:lstStyle/>
          <a:p>
            <a:pPr marL="342900" indent="-342900" eaLnBrk="1" fontAlgn="auto" hangingPunct="1">
              <a:spcBef>
                <a:spcPts val="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Κατά την </a:t>
            </a:r>
            <a:r>
              <a:rPr lang="el-GR" sz="2800" dirty="0" err="1">
                <a:solidFill>
                  <a:prstClr val="black"/>
                </a:solidFill>
                <a:latin typeface="+mn-lt"/>
                <a:cs typeface="Times New Roman" panose="02020603050405020304" pitchFamily="18" charset="0"/>
              </a:rPr>
              <a:t>Stigum</a:t>
            </a:r>
            <a:r>
              <a:rPr lang="el-GR" sz="2800" dirty="0">
                <a:solidFill>
                  <a:prstClr val="black"/>
                </a:solidFill>
                <a:latin typeface="+mn-lt"/>
                <a:cs typeface="Times New Roman" panose="02020603050405020304" pitchFamily="18" charset="0"/>
              </a:rPr>
              <a:t> (1983) η δουλειά του διαχειριστή ρευστών μιας τράπεζας μπορεί να γίνει αντιληπτή ως το καθήκον ικανοποίησης του καθημερινού περιορισμού επιβίωσης και το καθήκον ικανοποίησης των απαιτήσεων των υποχρεωτικών διαθεσίμων που επιβάλλει η κεντρική τράπεζα. Η ύπαρξη της διατραπεζικής αγοράς διευκολύνει για την ικανοποίηση και των δυο αυτών υποχρεώσεων. </a:t>
            </a:r>
          </a:p>
          <a:p>
            <a:pPr marL="342900" indent="-342900" eaLnBrk="1" fontAlgn="auto" hangingPunct="1">
              <a:spcBef>
                <a:spcPts val="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Ο ακριβής θεσμικός μηχανισμός που ενσωματώνει τον περιορισμό επιβίωσης για τις τράπεζες είναι η απαίτηση να τελειώνουν τη μέρα έχοντας μη αρνητικό ισοζύγιο στο λογαριασμό διαθεσίμων τους στην κεντρική τράπεζα.</a:t>
            </a:r>
          </a:p>
        </p:txBody>
      </p:sp>
      <p:sp>
        <p:nvSpPr>
          <p:cNvPr id="49156" name="Θέση αριθμού διαφάνειας 4"/>
          <p:cNvSpPr>
            <a:spLocks noGrp="1"/>
          </p:cNvSpPr>
          <p:nvPr>
            <p:ph type="sldNum" sz="quarter" idx="12"/>
          </p:nvPr>
        </p:nvSpPr>
        <p:spPr bwMode="auto">
          <a:noFill/>
          <a:ln>
            <a:miter lim="800000"/>
            <a:headEnd/>
            <a:tailEnd/>
          </a:ln>
        </p:spPr>
        <p:txBody>
          <a:bodyPr/>
          <a:lstStyle/>
          <a:p>
            <a:fld id="{39A65C30-CD73-48B6-947B-8534FEF3CB1D}" type="slidenum">
              <a:rPr lang="nl-NL" altLang="el-GR"/>
              <a:pPr/>
              <a:t>39</a:t>
            </a:fld>
            <a:endParaRPr lang="nl-NL" alt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395288" y="-171450"/>
            <a:ext cx="8229600" cy="1143000"/>
          </a:xfrm>
        </p:spPr>
        <p:txBody>
          <a:bodyPr/>
          <a:lstStyle/>
          <a:p>
            <a:pPr eaLnBrk="1" hangingPunct="1"/>
            <a:r>
              <a:rPr lang="el-GR" altLang="el-GR" smtClean="0">
                <a:solidFill>
                  <a:srgbClr val="0070C0"/>
                </a:solidFill>
              </a:rPr>
              <a:t>Περιεχόμενα Ενότητας</a:t>
            </a:r>
          </a:p>
        </p:txBody>
      </p:sp>
      <p:sp>
        <p:nvSpPr>
          <p:cNvPr id="11267" name="Θέση περιεχομένου 1"/>
          <p:cNvSpPr>
            <a:spLocks noGrp="1"/>
          </p:cNvSpPr>
          <p:nvPr>
            <p:ph idx="1"/>
          </p:nvPr>
        </p:nvSpPr>
        <p:spPr>
          <a:xfrm>
            <a:off x="179388" y="971550"/>
            <a:ext cx="8229600" cy="5715000"/>
          </a:xfrm>
        </p:spPr>
        <p:txBody>
          <a:bodyPr/>
          <a:lstStyle/>
          <a:p>
            <a:r>
              <a:rPr lang="el-GR" altLang="el-GR" sz="2800" smtClean="0"/>
              <a:t>Μετρώντας τις Αποδόσεις των Προϊόντων  της Χρηματαγοράς</a:t>
            </a:r>
          </a:p>
          <a:p>
            <a:r>
              <a:rPr lang="el-GR" altLang="el-GR" sz="2800" smtClean="0"/>
              <a:t>Ο Ρόλος των Διαπραγματευτών Τίτλων στην Χρηματαγορά </a:t>
            </a:r>
          </a:p>
          <a:p>
            <a:r>
              <a:rPr lang="el-GR" altLang="el-GR" sz="2800" smtClean="0"/>
              <a:t>Μελέτες Περίπτωσης Τραπεζικών Συστημάτων</a:t>
            </a:r>
            <a:br>
              <a:rPr lang="el-GR" altLang="el-GR" sz="2800" smtClean="0"/>
            </a:br>
            <a:endParaRPr lang="el-GR" altLang="el-GR" sz="2800" smtClean="0"/>
          </a:p>
        </p:txBody>
      </p:sp>
      <p:sp>
        <p:nvSpPr>
          <p:cNvPr id="11268" name="Θέση αριθμού διαφάνειας 2"/>
          <p:cNvSpPr>
            <a:spLocks noGrp="1"/>
          </p:cNvSpPr>
          <p:nvPr>
            <p:ph type="sldNum" sz="quarter" idx="12"/>
          </p:nvPr>
        </p:nvSpPr>
        <p:spPr bwMode="auto">
          <a:noFill/>
          <a:ln>
            <a:miter lim="800000"/>
            <a:headEnd/>
            <a:tailEnd/>
          </a:ln>
        </p:spPr>
        <p:txBody>
          <a:bodyPr/>
          <a:lstStyle/>
          <a:p>
            <a:fld id="{E46BCAB4-EEA8-4007-946A-64B81DCFC855}" type="slidenum">
              <a:rPr lang="nl-NL" altLang="el-GR"/>
              <a:pPr/>
              <a:t>4</a:t>
            </a:fld>
            <a:endParaRPr lang="nl-NL" alt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a:t>
            </a:r>
            <a:r>
              <a:rPr lang="el-GR" dirty="0" smtClean="0">
                <a:solidFill>
                  <a:srgbClr val="0070C0"/>
                </a:solidFill>
                <a:latin typeface="+mn-lt"/>
                <a:cs typeface="Times New Roman" panose="02020603050405020304" pitchFamily="18" charset="0"/>
              </a:rPr>
              <a:t>- 2</a:t>
            </a:r>
            <a:endParaRPr lang="el-GR" dirty="0">
              <a:solidFill>
                <a:srgbClr val="0070C0"/>
              </a:solidFill>
              <a:latin typeface="+mn-lt"/>
            </a:endParaRPr>
          </a:p>
        </p:txBody>
      </p:sp>
      <p:sp>
        <p:nvSpPr>
          <p:cNvPr id="3" name="Ορθογώνιο 2"/>
          <p:cNvSpPr/>
          <p:nvPr/>
        </p:nvSpPr>
        <p:spPr>
          <a:xfrm>
            <a:off x="269875" y="1700213"/>
            <a:ext cx="8604250" cy="6462712"/>
          </a:xfrm>
          <a:prstGeom prst="rect">
            <a:avLst/>
          </a:prstGeom>
        </p:spPr>
        <p:txBody>
          <a:bodyPr>
            <a:spAutoFit/>
          </a:bodyPr>
          <a:lstStyle/>
          <a:p>
            <a:pPr marL="457200" indent="-4572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Θα εστιάσουμε την ανάλυση μας στο Αμερικανικό σύστημα πληρωμών. </a:t>
            </a:r>
          </a:p>
          <a:p>
            <a:pPr marL="457200" indent="-4572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Εάν η Τράπεζα Α στείλει στο </a:t>
            </a:r>
            <a:r>
              <a:rPr lang="el-GR" sz="2800" dirty="0" err="1">
                <a:solidFill>
                  <a:prstClr val="black"/>
                </a:solidFill>
                <a:latin typeface="+mn-lt"/>
                <a:cs typeface="Times New Roman" panose="02020603050405020304" pitchFamily="18" charset="0"/>
              </a:rPr>
              <a:t>Fedwire</a:t>
            </a:r>
            <a:r>
              <a:rPr lang="el-GR" sz="2800" dirty="0">
                <a:solidFill>
                  <a:prstClr val="black"/>
                </a:solidFill>
                <a:latin typeface="+mn-lt"/>
                <a:cs typeface="Times New Roman" panose="02020603050405020304" pitchFamily="18" charset="0"/>
              </a:rPr>
              <a:t> (σύστημα μικτής διευθέτησης σε πραγματικό χρόνο) μια διαταγή να πληρώσει $10 στην Τράπεζα Β, αλλά έχει ανεπαρκή διαθέσιμα για να καλύψει αυτή την πληρωμή, τότε η κεντρική τράπεζα δεν «απορρίπτει την επιταγή» αλλά την καλύπτει προσωρινά. Το αποτέλεσμα είναι μια προσωρινή επέκταση των διαθεσίμων στο σύστημα ως σύνολο.(</a:t>
            </a:r>
            <a:r>
              <a:rPr lang="el-GR" dirty="0">
                <a:solidFill>
                  <a:prstClr val="black"/>
                </a:solidFill>
                <a:latin typeface="+mn-lt"/>
                <a:cs typeface="Times New Roman" panose="02020603050405020304" pitchFamily="18" charset="0"/>
              </a:rPr>
              <a:t>Βλέπε </a:t>
            </a:r>
            <a:r>
              <a:rPr lang="el-GR" b="1" dirty="0">
                <a:solidFill>
                  <a:prstClr val="black"/>
                </a:solidFill>
                <a:latin typeface="+mn-lt"/>
                <a:cs typeface="Times New Roman" panose="02020603050405020304" pitchFamily="18" charset="0"/>
              </a:rPr>
              <a:t>Πίνακα 4.9 </a:t>
            </a:r>
            <a:r>
              <a:rPr lang="el-GR" dirty="0">
                <a:solidFill>
                  <a:prstClr val="black"/>
                </a:solidFill>
                <a:latin typeface="+mn-lt"/>
                <a:cs typeface="Times New Roman" panose="02020603050405020304" pitchFamily="18" charset="0"/>
              </a:rPr>
              <a:t>Ο ρόλος της FED στο σύστημα πληρωμών</a:t>
            </a:r>
            <a:r>
              <a:rPr lang="el-GR" sz="2800" dirty="0">
                <a:solidFill>
                  <a:prstClr val="black"/>
                </a:solidFill>
                <a:latin typeface="+mn-lt"/>
                <a:cs typeface="Times New Roman" panose="02020603050405020304" pitchFamily="18" charset="0"/>
              </a:rPr>
              <a:t>).</a:t>
            </a:r>
          </a:p>
          <a:p>
            <a:pPr marL="457200" indent="-4572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a:p>
            <a:pPr eaLnBrk="1" fontAlgn="auto" hangingPunct="1">
              <a:spcBef>
                <a:spcPts val="1200"/>
              </a:spcBef>
              <a:spcAft>
                <a:spcPts val="0"/>
              </a:spcAft>
              <a:defRPr/>
            </a:pPr>
            <a:endParaRPr lang="el-GR" sz="2800" b="1" dirty="0">
              <a:solidFill>
                <a:prstClr val="black"/>
              </a:solidFill>
              <a:latin typeface="+mn-lt"/>
              <a:cs typeface="Times New Roman" panose="02020603050405020304" pitchFamily="18" charset="0"/>
            </a:endParaRPr>
          </a:p>
          <a:p>
            <a:pPr marL="342900" indent="-342900" eaLnBrk="1" fontAlgn="auto" hangingPunct="1">
              <a:spcBef>
                <a:spcPts val="0"/>
              </a:spcBef>
              <a:spcAft>
                <a:spcPts val="0"/>
              </a:spcAft>
              <a:buFont typeface="Courier New" panose="02070309020205020404" pitchFamily="49" charset="0"/>
              <a:buChar char="o"/>
              <a:defRPr/>
            </a:pPr>
            <a:endParaRPr lang="el-GR" sz="2000" dirty="0">
              <a:solidFill>
                <a:prstClr val="black"/>
              </a:solidFill>
              <a:latin typeface="+mn-lt"/>
              <a:cs typeface="Times New Roman" panose="02020603050405020304" pitchFamily="18" charset="0"/>
            </a:endParaRPr>
          </a:p>
        </p:txBody>
      </p:sp>
      <p:sp>
        <p:nvSpPr>
          <p:cNvPr id="50180" name="Θέση αριθμού διαφάνειας 4"/>
          <p:cNvSpPr>
            <a:spLocks noGrp="1"/>
          </p:cNvSpPr>
          <p:nvPr>
            <p:ph type="sldNum" sz="quarter" idx="12"/>
          </p:nvPr>
        </p:nvSpPr>
        <p:spPr bwMode="auto">
          <a:noFill/>
          <a:ln>
            <a:miter lim="800000"/>
            <a:headEnd/>
            <a:tailEnd/>
          </a:ln>
        </p:spPr>
        <p:txBody>
          <a:bodyPr/>
          <a:lstStyle/>
          <a:p>
            <a:fld id="{0E9B9D50-ABFC-4DBF-BC89-80DCC0AAE62D}" type="slidenum">
              <a:rPr lang="nl-NL" altLang="el-GR"/>
              <a:pPr/>
              <a:t>40</a:t>
            </a:fld>
            <a:endParaRPr lang="nl-NL" alt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3</a:t>
            </a:r>
            <a:endParaRPr lang="el-GR" dirty="0">
              <a:solidFill>
                <a:srgbClr val="0070C0"/>
              </a:solidFill>
              <a:latin typeface="+mn-lt"/>
            </a:endParaRPr>
          </a:p>
        </p:txBody>
      </p:sp>
      <p:sp>
        <p:nvSpPr>
          <p:cNvPr id="3" name="Ορθογώνιο 2"/>
          <p:cNvSpPr/>
          <p:nvPr/>
        </p:nvSpPr>
        <p:spPr>
          <a:xfrm>
            <a:off x="269875" y="1403350"/>
            <a:ext cx="8604250" cy="6032500"/>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Αυτή η επέκταση των διαθεσίμων είναι μια επέκταση της πίστης στον ισολογισμό της κεντρικής τράπεζας. </a:t>
            </a:r>
          </a:p>
          <a:p>
            <a:pPr marL="342900" indent="-3429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Το σύστημα πληρωμών είναι πολύ πιο κοντά σε ένα ιδανικό πιστωτικό σύστημα πληρωμών παρά σε ένα ιδανικό χρηματικό σύστημα πληρωμών.</a:t>
            </a:r>
          </a:p>
          <a:p>
            <a:pPr marL="342900" indent="-3429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Ο παράγοντας της πίστης σε ένα σύστημα πληρωμών δεν είναι μόνο στον (δημόσιο) ισολογισμό της κεντρικής τράπεζας αλλά επίσης στον (ιδιωτικό) ισολογισμό του Συστήματος Εκκαθαριστικών Διατραπεζικών Πληρωμών (ΣΕΔΠ- </a:t>
            </a:r>
            <a:r>
              <a:rPr lang="el-GR" sz="2800" dirty="0" err="1">
                <a:solidFill>
                  <a:prstClr val="black"/>
                </a:solidFill>
                <a:latin typeface="+mn-lt"/>
                <a:cs typeface="Times New Roman" panose="02020603050405020304" pitchFamily="18" charset="0"/>
              </a:rPr>
              <a:t>Chips</a:t>
            </a:r>
            <a:r>
              <a:rPr lang="el-GR" sz="2800" dirty="0">
                <a:solidFill>
                  <a:prstClr val="black"/>
                </a:solidFill>
                <a:latin typeface="+mn-lt"/>
                <a:cs typeface="Times New Roman" panose="02020603050405020304" pitchFamily="18" charset="0"/>
              </a:rPr>
              <a:t>).</a:t>
            </a:r>
            <a:r>
              <a:rPr lang="el-GR" dirty="0">
                <a:solidFill>
                  <a:prstClr val="black"/>
                </a:solidFill>
                <a:latin typeface="+mn-lt"/>
                <a:cs typeface="Times New Roman" panose="02020603050405020304" pitchFamily="18" charset="0"/>
              </a:rPr>
              <a:t>(Βλέπε </a:t>
            </a:r>
            <a:r>
              <a:rPr lang="el-GR" b="1" dirty="0">
                <a:solidFill>
                  <a:prstClr val="black"/>
                </a:solidFill>
                <a:latin typeface="+mn-lt"/>
                <a:cs typeface="Times New Roman" panose="02020603050405020304" pitchFamily="18" charset="0"/>
              </a:rPr>
              <a:t>Πίνακα 4.10 </a:t>
            </a:r>
            <a:r>
              <a:rPr lang="el-GR" dirty="0">
                <a:solidFill>
                  <a:prstClr val="black"/>
                </a:solidFill>
                <a:latin typeface="+mn-lt"/>
                <a:cs typeface="Times New Roman" panose="02020603050405020304" pitchFamily="18" charset="0"/>
              </a:rPr>
              <a:t>Ιδιωτικό σύστημα εκκαθαριστικών διατραπεζικών πληρωμών).</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p:txBody>
      </p:sp>
      <p:sp>
        <p:nvSpPr>
          <p:cNvPr id="51204" name="Θέση αριθμού διαφάνειας 4"/>
          <p:cNvSpPr>
            <a:spLocks noGrp="1"/>
          </p:cNvSpPr>
          <p:nvPr>
            <p:ph type="sldNum" sz="quarter" idx="12"/>
          </p:nvPr>
        </p:nvSpPr>
        <p:spPr bwMode="auto">
          <a:noFill/>
          <a:ln>
            <a:miter lim="800000"/>
            <a:headEnd/>
            <a:tailEnd/>
          </a:ln>
        </p:spPr>
        <p:txBody>
          <a:bodyPr/>
          <a:lstStyle/>
          <a:p>
            <a:fld id="{2A4032A6-ECF3-43E1-ABF4-E440549E33F8}" type="slidenum">
              <a:rPr lang="nl-NL" altLang="el-GR"/>
              <a:pPr/>
              <a:t>41</a:t>
            </a:fld>
            <a:endParaRPr lang="nl-NL" alt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- 4</a:t>
            </a:r>
            <a:endParaRPr lang="el-GR" dirty="0">
              <a:solidFill>
                <a:srgbClr val="0070C0"/>
              </a:solidFill>
              <a:latin typeface="+mn-lt"/>
            </a:endParaRPr>
          </a:p>
        </p:txBody>
      </p:sp>
      <p:sp>
        <p:nvSpPr>
          <p:cNvPr id="52227" name="Ορθογώνιο 2"/>
          <p:cNvSpPr>
            <a:spLocks noChangeArrowheads="1"/>
          </p:cNvSpPr>
          <p:nvPr/>
        </p:nvSpPr>
        <p:spPr bwMode="auto">
          <a:xfrm>
            <a:off x="269875" y="1595438"/>
            <a:ext cx="8604250" cy="5262562"/>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Και η κεντρική τράπεζα και το ΣΕΔΠ έχουν μέλημα να διασφαλίσουν ότι τα δάνεια κατά τη διάρκεια της ημέρας αποπληρώνονται στο τέλος της ημέρας.  Για να το εξασφαλίσουν αυτό, υπάρχουν, και στα δύο ιδρύματα, έλεγχοι επάνω στο  πόσο μπορείς να δανειστείς (πιστωτικά όρια), και πόσα στοιχεία μπορείς να θέσεις υποθήκη ως εξασφάλιση. Στην κεντρική τράπεζα υπάρχει επιπρόσθετη απαίτηση να πληρώσεις τόκο στις μέσες υπεραναλήψεις σου κατά τη διάρκεια της ημέρας. </a:t>
            </a:r>
          </a:p>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Η αγορά κρατικών διαθεσίμων είναι εκεί που το διατραπεζικό δανείζειν και δανείζεσθαι λαμβάνει χώρα για τις εγχώριες τράπεζες. Η αντίστοιχη διατραπεζική αγορά για το ΣΕΔΠ είναι η αγορά Ευρωδολαρίου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52228" name="Θέση αριθμού διαφάνειας 4"/>
          <p:cNvSpPr>
            <a:spLocks noGrp="1"/>
          </p:cNvSpPr>
          <p:nvPr>
            <p:ph type="sldNum" sz="quarter" idx="12"/>
          </p:nvPr>
        </p:nvSpPr>
        <p:spPr bwMode="auto">
          <a:noFill/>
          <a:ln>
            <a:miter lim="800000"/>
            <a:headEnd/>
            <a:tailEnd/>
          </a:ln>
        </p:spPr>
        <p:txBody>
          <a:bodyPr/>
          <a:lstStyle/>
          <a:p>
            <a:fld id="{880CE85C-3878-4C3A-B8CF-3B9F6EF815BB}" type="slidenum">
              <a:rPr lang="nl-NL" altLang="el-GR"/>
              <a:pPr/>
              <a:t>42</a:t>
            </a:fld>
            <a:endParaRPr lang="nl-NL" alt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0325"/>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a:t>
            </a:r>
            <a:r>
              <a:rPr lang="el-GR" dirty="0" smtClean="0">
                <a:solidFill>
                  <a:srgbClr val="0070C0"/>
                </a:solidFill>
                <a:latin typeface="+mn-lt"/>
                <a:cs typeface="Times New Roman" panose="02020603050405020304" pitchFamily="18" charset="0"/>
              </a:rPr>
              <a:t>- 5</a:t>
            </a:r>
            <a:endParaRPr lang="el-GR" dirty="0">
              <a:solidFill>
                <a:srgbClr val="0070C0"/>
              </a:solidFill>
              <a:latin typeface="+mn-lt"/>
            </a:endParaRPr>
          </a:p>
        </p:txBody>
      </p:sp>
      <p:sp>
        <p:nvSpPr>
          <p:cNvPr id="53251" name="Ορθογώνιο 2"/>
          <p:cNvSpPr>
            <a:spLocks noChangeArrowheads="1"/>
          </p:cNvSpPr>
          <p:nvPr/>
        </p:nvSpPr>
        <p:spPr bwMode="auto">
          <a:xfrm>
            <a:off x="17463" y="908050"/>
            <a:ext cx="8964612" cy="7018338"/>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Ας υποθέσουμε ότι τώρα ότι οι ελλειμματικές τράπεζες δε δύνανται να βρουν πλεονασματικές τράπεζες για να δανεισθούν από αυτές. Εάν μια τράπεζα δε μπορεί να αποπληρώσει την υπερημερία της στο ΣΕΔΠ, τότε όλα τα μέλη του ΣΕΔΠ είναι κοινώς υπεύθυνα για το δάνειο. Αν μια τράπεζα δε μπορεί να αποπληρώσει την δανειακή διευκόλυνση της στην κεντρική τράπεζα, η κεντρική τράπεζα είναι πρόθυμη να επεκτείνει το δάνειο κατά τη διάρκεια της νύκτας δανείζοντας με το περιθώριο προεξόφλησης (discount window), με επιτόκιο ποινής συνήθως 100 μονάδες βάσης (ή με άλλα λόγια 1%) επάνω από το επιτόκιο στόχο των διαθεσίμων της κεντρικής τράπεζας της Αμερικής στο αμερικανικό τραπεζικό σύστημα (federal fund rate target). Επομένως οι τράπεζες γενικά προτιμούν να δανείζονται στην αγορά κρατικών διαθεσίμων της κεντρικής τράπεζας κατά τη διάρκεια της ημέρας και δεν περιμένουν μέχρι το τέλος της ημέρας. </a:t>
            </a:r>
            <a:r>
              <a:rPr lang="el-GR" altLang="el-GR" sz="2200">
                <a:solidFill>
                  <a:srgbClr val="000000"/>
                </a:solidFill>
                <a:latin typeface="Calibri" pitchFamily="34" charset="0"/>
                <a:cs typeface="Times New Roman" pitchFamily="18" charset="0"/>
              </a:rPr>
              <a:t>(Βλέπε </a:t>
            </a:r>
            <a:r>
              <a:rPr lang="el-GR" altLang="el-GR" sz="2200" b="1">
                <a:solidFill>
                  <a:srgbClr val="000000"/>
                </a:solidFill>
                <a:latin typeface="Calibri" pitchFamily="34" charset="0"/>
                <a:cs typeface="Times New Roman" pitchFamily="18" charset="0"/>
              </a:rPr>
              <a:t>Πίνακα 4.11 </a:t>
            </a:r>
            <a:r>
              <a:rPr lang="el-GR" altLang="el-GR" sz="2200">
                <a:solidFill>
                  <a:srgbClr val="000000"/>
                </a:solidFill>
                <a:latin typeface="Calibri" pitchFamily="34" charset="0"/>
                <a:cs typeface="Times New Roman" pitchFamily="18" charset="0"/>
              </a:rPr>
              <a:t>Συναλλαγές με διαθέσιμα στην κεντρική τράπεζα). </a:t>
            </a:r>
          </a:p>
          <a:p>
            <a:pPr marL="342900" indent="-342900" eaLnBrk="1" hangingPunct="1">
              <a:spcBef>
                <a:spcPts val="1200"/>
              </a:spcBef>
              <a:buFont typeface="Arial" charset="0"/>
              <a:buChar char="•"/>
            </a:pPr>
            <a:endParaRPr lang="el-GR" altLang="el-GR">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a:solidFill>
                <a:srgbClr val="000000"/>
              </a:solidFill>
              <a:latin typeface="Calibri" pitchFamily="34" charset="0"/>
              <a:cs typeface="Times New Roman" pitchFamily="18" charset="0"/>
            </a:endParaRPr>
          </a:p>
        </p:txBody>
      </p:sp>
      <p:sp>
        <p:nvSpPr>
          <p:cNvPr id="53252" name="Θέση αριθμού διαφάνειας 4"/>
          <p:cNvSpPr>
            <a:spLocks noGrp="1"/>
          </p:cNvSpPr>
          <p:nvPr>
            <p:ph type="sldNum" sz="quarter" idx="12"/>
          </p:nvPr>
        </p:nvSpPr>
        <p:spPr bwMode="auto">
          <a:noFill/>
          <a:ln>
            <a:miter lim="800000"/>
            <a:headEnd/>
            <a:tailEnd/>
          </a:ln>
        </p:spPr>
        <p:txBody>
          <a:bodyPr/>
          <a:lstStyle/>
          <a:p>
            <a:fld id="{CAF4589C-4E30-4D62-9171-EE1185DF09E2}" type="slidenum">
              <a:rPr lang="nl-NL" altLang="el-GR"/>
              <a:pPr/>
              <a:t>43</a:t>
            </a:fld>
            <a:endParaRPr lang="nl-NL" alt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- 6</a:t>
            </a:r>
            <a:endParaRPr lang="el-GR" dirty="0">
              <a:solidFill>
                <a:srgbClr val="0070C0"/>
              </a:solidFill>
              <a:latin typeface="+mn-lt"/>
            </a:endParaRPr>
          </a:p>
        </p:txBody>
      </p:sp>
      <p:sp>
        <p:nvSpPr>
          <p:cNvPr id="3" name="Ορθογώνιο 2"/>
          <p:cNvSpPr/>
          <p:nvPr/>
        </p:nvSpPr>
        <p:spPr>
          <a:xfrm>
            <a:off x="33338" y="1268413"/>
            <a:ext cx="8874125" cy="5816600"/>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sz="3200" b="1" dirty="0">
                <a:solidFill>
                  <a:prstClr val="black"/>
                </a:solidFill>
                <a:latin typeface="Calibri"/>
                <a:cs typeface="Times New Roman" panose="02020603050405020304" pitchFamily="18" charset="0"/>
              </a:rPr>
              <a:t>Χρηματιστές έναντι διαπραγματευτών χρήματος (</a:t>
            </a:r>
            <a:r>
              <a:rPr lang="el-GR" sz="3200" b="1" dirty="0" err="1">
                <a:solidFill>
                  <a:prstClr val="black"/>
                </a:solidFill>
                <a:latin typeface="Calibri"/>
                <a:cs typeface="Times New Roman" panose="02020603050405020304" pitchFamily="18" charset="0"/>
              </a:rPr>
              <a:t>Brokers</a:t>
            </a:r>
            <a:r>
              <a:rPr lang="el-GR" sz="3200" b="1" dirty="0">
                <a:solidFill>
                  <a:prstClr val="black"/>
                </a:solidFill>
                <a:latin typeface="Calibri"/>
                <a:cs typeface="Times New Roman" panose="02020603050405020304" pitchFamily="18" charset="0"/>
              </a:rPr>
              <a:t> </a:t>
            </a:r>
            <a:r>
              <a:rPr lang="el-GR" sz="3200" b="1" dirty="0" err="1">
                <a:solidFill>
                  <a:prstClr val="black"/>
                </a:solidFill>
                <a:latin typeface="Calibri"/>
                <a:cs typeface="Times New Roman" panose="02020603050405020304" pitchFamily="18" charset="0"/>
              </a:rPr>
              <a:t>vs</a:t>
            </a:r>
            <a:r>
              <a:rPr lang="el-GR" sz="3200" b="1" dirty="0">
                <a:solidFill>
                  <a:prstClr val="black"/>
                </a:solidFill>
                <a:latin typeface="Calibri"/>
                <a:cs typeface="Times New Roman" panose="02020603050405020304" pitchFamily="18" charset="0"/>
              </a:rPr>
              <a:t> </a:t>
            </a:r>
            <a:r>
              <a:rPr lang="el-GR" sz="3200" b="1" dirty="0" err="1">
                <a:solidFill>
                  <a:prstClr val="black"/>
                </a:solidFill>
                <a:latin typeface="Calibri"/>
                <a:cs typeface="Times New Roman" panose="02020603050405020304" pitchFamily="18" charset="0"/>
              </a:rPr>
              <a:t>Dealers</a:t>
            </a:r>
            <a:r>
              <a:rPr lang="el-GR" sz="3200" b="1" dirty="0">
                <a:solidFill>
                  <a:prstClr val="black"/>
                </a:solidFill>
                <a:latin typeface="Calibri"/>
                <a:cs typeface="Times New Roman" panose="02020603050405020304" pitchFamily="18" charset="0"/>
              </a:rPr>
              <a:t>)</a:t>
            </a:r>
          </a:p>
          <a:p>
            <a:pPr marL="457200" indent="-457200" eaLnBrk="1" fontAlgn="auto" hangingPunct="1">
              <a:spcBef>
                <a:spcPts val="1200"/>
              </a:spcBef>
              <a:spcAft>
                <a:spcPts val="0"/>
              </a:spcAft>
              <a:buFont typeface="Wingdings" panose="05000000000000000000" pitchFamily="2" charset="2"/>
              <a:buChar char="§"/>
              <a:defRPr/>
            </a:pPr>
            <a:r>
              <a:rPr lang="el-GR" sz="3200" dirty="0">
                <a:solidFill>
                  <a:prstClr val="black"/>
                </a:solidFill>
                <a:latin typeface="Calibri"/>
                <a:cs typeface="Times New Roman" panose="02020603050405020304" pitchFamily="18" charset="0"/>
              </a:rPr>
              <a:t>Κάποιες από τις συναλλαγές διαθεσίμων της κεντρικής τράπεζας είναι άμεσες- η Τράπεζα Α καλεί την Τράπεζα Β- αλλά ένα σημαντικό πλήθος διακινούνται με διαμεσολάβηση. Στην πραγματικότητα, ο καθορισμός του επιτοκίου των διαθεσίμων λαμβάνει χώρα στους χρηματιστές και στους διαπραγματευτές και η διάκριση μεταξύ τους είναι σημαντική.</a:t>
            </a:r>
          </a:p>
          <a:p>
            <a:pPr marL="457200" indent="-457200" eaLnBrk="1" fontAlgn="auto" hangingPunct="1">
              <a:spcBef>
                <a:spcPts val="1200"/>
              </a:spcBef>
              <a:spcAft>
                <a:spcPts val="0"/>
              </a:spcAft>
              <a:buFont typeface="Wingdings" panose="05000000000000000000" pitchFamily="2" charset="2"/>
              <a:buChar char="§"/>
              <a:defRPr/>
            </a:pPr>
            <a:endParaRPr lang="el-GR" sz="3200" b="1" dirty="0">
              <a:solidFill>
                <a:prstClr val="black"/>
              </a:solidFill>
              <a:latin typeface="Calibri"/>
              <a:cs typeface="Times New Roman" panose="02020603050405020304" pitchFamily="18" charset="0"/>
            </a:endParaRPr>
          </a:p>
        </p:txBody>
      </p:sp>
      <p:sp>
        <p:nvSpPr>
          <p:cNvPr id="54276" name="Θέση αριθμού διαφάνειας 4"/>
          <p:cNvSpPr>
            <a:spLocks noGrp="1"/>
          </p:cNvSpPr>
          <p:nvPr>
            <p:ph type="sldNum" sz="quarter" idx="12"/>
          </p:nvPr>
        </p:nvSpPr>
        <p:spPr bwMode="auto">
          <a:noFill/>
          <a:ln>
            <a:miter lim="800000"/>
            <a:headEnd/>
            <a:tailEnd/>
          </a:ln>
        </p:spPr>
        <p:txBody>
          <a:bodyPr/>
          <a:lstStyle/>
          <a:p>
            <a:fld id="{0C8E3381-EA1A-4864-8FD7-19CFC807BE92}" type="slidenum">
              <a:rPr lang="nl-NL" altLang="el-GR"/>
              <a:pPr/>
              <a:t>44</a:t>
            </a:fld>
            <a:endParaRPr lang="nl-NL" alt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- 7</a:t>
            </a:r>
            <a:endParaRPr lang="el-GR" dirty="0">
              <a:solidFill>
                <a:srgbClr val="0070C0"/>
              </a:solidFill>
              <a:latin typeface="+mn-lt"/>
            </a:endParaRPr>
          </a:p>
        </p:txBody>
      </p:sp>
      <p:sp>
        <p:nvSpPr>
          <p:cNvPr id="3" name="Ορθογώνιο 2"/>
          <p:cNvSpPr/>
          <p:nvPr/>
        </p:nvSpPr>
        <p:spPr>
          <a:xfrm>
            <a:off x="134938" y="1176338"/>
            <a:ext cx="8874125" cy="6586537"/>
          </a:xfrm>
          <a:prstGeom prst="rect">
            <a:avLst/>
          </a:prstGeom>
        </p:spPr>
        <p:txBody>
          <a:bodyPr>
            <a:spAutoFit/>
          </a:bodyPr>
          <a:lstStyle/>
          <a:p>
            <a:pPr marL="457200" indent="-457200" eaLnBrk="1" fontAlgn="auto" hangingPunct="1">
              <a:spcBef>
                <a:spcPts val="12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Ένας χρηματομεσίτης ή χρηματιστής (</a:t>
            </a:r>
            <a:r>
              <a:rPr lang="el-GR" sz="2800" dirty="0" err="1">
                <a:solidFill>
                  <a:prstClr val="black"/>
                </a:solidFill>
                <a:latin typeface="Calibri"/>
                <a:cs typeface="Times New Roman" panose="02020603050405020304" pitchFamily="18" charset="0"/>
              </a:rPr>
              <a:t>broker</a:t>
            </a:r>
            <a:r>
              <a:rPr lang="el-GR" sz="2800" dirty="0">
                <a:solidFill>
                  <a:prstClr val="black"/>
                </a:solidFill>
                <a:latin typeface="Calibri"/>
                <a:cs typeface="Times New Roman" panose="02020603050405020304" pitchFamily="18" charset="0"/>
              </a:rPr>
              <a:t>) απλά φέρνει σε επαφή δυνητικούς αγοραστές και πωλητές από τη λίστα του, όπως οι μεσίτες ακινήτων καταρτίζουν τις λίστες και τα πελατολόγια τους. Οι “</a:t>
            </a:r>
            <a:r>
              <a:rPr lang="el-GR" sz="2800" dirty="0" err="1">
                <a:solidFill>
                  <a:prstClr val="black"/>
                </a:solidFill>
                <a:latin typeface="Calibri"/>
                <a:cs typeface="Times New Roman" panose="02020603050405020304" pitchFamily="18" charset="0"/>
              </a:rPr>
              <a:t>brokers</a:t>
            </a:r>
            <a:r>
              <a:rPr lang="el-GR" sz="2800" dirty="0">
                <a:solidFill>
                  <a:prstClr val="black"/>
                </a:solidFill>
                <a:latin typeface="Calibri"/>
                <a:cs typeface="Times New Roman" panose="02020603050405020304" pitchFamily="18" charset="0"/>
              </a:rPr>
              <a:t>” κρατούν λίστες από τις τιμές που έχουν προτείνει δυνητικοί αγοραστές, και έχουν προσφέρει δυνητικοί πωλητές, και ψάχνουν για ταιριάσματα (</a:t>
            </a:r>
            <a:r>
              <a:rPr lang="el-GR" sz="2800" dirty="0" err="1">
                <a:solidFill>
                  <a:prstClr val="black"/>
                </a:solidFill>
                <a:latin typeface="Calibri"/>
                <a:cs typeface="Times New Roman" panose="02020603050405020304" pitchFamily="18" charset="0"/>
              </a:rPr>
              <a:t>matching</a:t>
            </a:r>
            <a:r>
              <a:rPr lang="el-GR" sz="2800" dirty="0">
                <a:solidFill>
                  <a:prstClr val="black"/>
                </a:solidFill>
                <a:latin typeface="Calibri"/>
                <a:cs typeface="Times New Roman" panose="02020603050405020304" pitchFamily="18" charset="0"/>
              </a:rPr>
              <a:t>).</a:t>
            </a:r>
          </a:p>
          <a:p>
            <a:pPr marL="457200" indent="-457200" eaLnBrk="1" fontAlgn="auto" hangingPunct="1">
              <a:spcBef>
                <a:spcPts val="12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Οι διαπραγματευτές τίτλων ή χρήματος (</a:t>
            </a:r>
            <a:r>
              <a:rPr lang="el-GR" sz="2800" dirty="0" err="1">
                <a:solidFill>
                  <a:prstClr val="black"/>
                </a:solidFill>
                <a:latin typeface="Calibri"/>
                <a:cs typeface="Times New Roman" panose="02020603050405020304" pitchFamily="18" charset="0"/>
              </a:rPr>
              <a:t>dealers</a:t>
            </a:r>
            <a:r>
              <a:rPr lang="el-GR" sz="2800" dirty="0">
                <a:solidFill>
                  <a:prstClr val="black"/>
                </a:solidFill>
                <a:latin typeface="Calibri"/>
                <a:cs typeface="Times New Roman" panose="02020603050405020304" pitchFamily="18" charset="0"/>
              </a:rPr>
              <a:t>), σε αντίθεση, λαμβάνουν θέσεις οι ίδιοι. Πρόκειται για χρηματιστές που διενεργούν πράξεις για ίδιο λογαριασμό και αποκομίζουν κέρδος από την διαφορά μεταξύ τιμής αγοράς και τιμής πώλησης.</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55300" name="Θέση αριθμού διαφάνειας 4"/>
          <p:cNvSpPr>
            <a:spLocks noGrp="1"/>
          </p:cNvSpPr>
          <p:nvPr>
            <p:ph type="sldNum" sz="quarter" idx="12"/>
          </p:nvPr>
        </p:nvSpPr>
        <p:spPr bwMode="auto">
          <a:noFill/>
          <a:ln>
            <a:miter lim="800000"/>
            <a:headEnd/>
            <a:tailEnd/>
          </a:ln>
        </p:spPr>
        <p:txBody>
          <a:bodyPr/>
          <a:lstStyle/>
          <a:p>
            <a:fld id="{DED6E8B7-BC3E-469B-A080-CBDA59BB2F34}" type="slidenum">
              <a:rPr lang="nl-NL" altLang="el-GR"/>
              <a:pPr/>
              <a:t>45</a:t>
            </a:fld>
            <a:endParaRPr lang="nl-NL" alt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0013"/>
            <a:ext cx="9144000" cy="1143001"/>
          </a:xfrm>
        </p:spPr>
        <p:txBody>
          <a:bodyPr/>
          <a:lstStyle/>
          <a:p>
            <a:pPr>
              <a:defRPr/>
            </a:pPr>
            <a:r>
              <a:rPr lang="el-GR" dirty="0">
                <a:solidFill>
                  <a:srgbClr val="0070C0"/>
                </a:solidFill>
                <a:latin typeface="+mn-lt"/>
                <a:cs typeface="Times New Roman" panose="02020603050405020304" pitchFamily="18" charset="0"/>
              </a:rPr>
              <a:t>Η Διατραπεζική Αγορά - 8</a:t>
            </a:r>
            <a:endParaRPr lang="el-GR" dirty="0">
              <a:solidFill>
                <a:srgbClr val="0070C0"/>
              </a:solidFill>
              <a:latin typeface="+mn-lt"/>
            </a:endParaRPr>
          </a:p>
        </p:txBody>
      </p:sp>
      <p:sp>
        <p:nvSpPr>
          <p:cNvPr id="56323" name="Ορθογώνιο 2"/>
          <p:cNvSpPr>
            <a:spLocks noChangeArrowheads="1"/>
          </p:cNvSpPr>
          <p:nvPr/>
        </p:nvSpPr>
        <p:spPr bwMode="auto">
          <a:xfrm>
            <a:off x="0" y="1773238"/>
            <a:ext cx="9144000" cy="4462462"/>
          </a:xfrm>
          <a:prstGeom prst="rect">
            <a:avLst/>
          </a:prstGeom>
          <a:noFill/>
          <a:ln w="9525">
            <a:noFill/>
            <a:miter lim="800000"/>
            <a:headEnd/>
            <a:tailEnd/>
          </a:ln>
        </p:spPr>
        <p:txBody>
          <a:bodyPr>
            <a:spAutoFit/>
          </a:bodyPr>
          <a:lstStyle/>
          <a:p>
            <a:pPr marL="457200" indent="-457200" eaLnBrk="1" hangingPunct="1">
              <a:spcBef>
                <a:spcPts val="1200"/>
              </a:spcBef>
              <a:buFont typeface="Wingdings" pitchFamily="2" charset="2"/>
              <a:buChar char="§"/>
            </a:pPr>
            <a:r>
              <a:rPr lang="el-GR" altLang="el-GR" sz="2800">
                <a:solidFill>
                  <a:srgbClr val="000000"/>
                </a:solidFill>
                <a:latin typeface="Calibri" pitchFamily="34" charset="0"/>
                <a:cs typeface="Times New Roman" pitchFamily="18" charset="0"/>
              </a:rPr>
              <a:t>Τι κάνουν αυτοί; Αγοράζουν διαθέσιμα σε χαμηλή τιμή και τα πωλούν σε υψηλή τιμή. </a:t>
            </a:r>
          </a:p>
          <a:p>
            <a:pPr marL="457200" indent="-457200" eaLnBrk="1" hangingPunct="1">
              <a:spcBef>
                <a:spcPts val="3000"/>
              </a:spcBef>
              <a:buFont typeface="Wingdings" pitchFamily="2" charset="2"/>
              <a:buChar char="§"/>
            </a:pPr>
            <a:r>
              <a:rPr lang="el-GR" altLang="el-GR" sz="2800">
                <a:solidFill>
                  <a:srgbClr val="000000"/>
                </a:solidFill>
                <a:latin typeface="Calibri" pitchFamily="34" charset="0"/>
                <a:cs typeface="Times New Roman" pitchFamily="18" charset="0"/>
              </a:rPr>
              <a:t>Αυτό που πρέπει να σημειώσουμε προς το παρόν είναι ότι η δραστηριότητα του dealer επεκτείνει τον ισολογισμό του dealer, ενώ η απλή διαμεσολάβηση δεν τον επεκτείνει όπως φαίνεται από τους </a:t>
            </a:r>
            <a:r>
              <a:rPr lang="el-GR" altLang="el-GR" sz="2800" b="1">
                <a:solidFill>
                  <a:srgbClr val="000000"/>
                </a:solidFill>
                <a:latin typeface="Calibri" pitchFamily="34" charset="0"/>
                <a:cs typeface="Times New Roman" pitchFamily="18" charset="0"/>
              </a:rPr>
              <a:t>Πίνακες 4.13α,β.</a:t>
            </a:r>
          </a:p>
          <a:p>
            <a:pPr marL="457200" indent="-457200" eaLnBrk="1" hangingPunct="1">
              <a:spcBef>
                <a:spcPts val="3000"/>
              </a:spcBef>
              <a:buFont typeface="Wingdings" pitchFamily="2" charset="2"/>
              <a:buChar char="§"/>
            </a:pPr>
            <a:endParaRPr lang="el-GR" altLang="el-GR" sz="2800" b="1">
              <a:solidFill>
                <a:srgbClr val="000000"/>
              </a:solidFill>
              <a:latin typeface="Calibri" pitchFamily="34" charset="0"/>
              <a:cs typeface="Times New Roman" pitchFamily="18" charset="0"/>
            </a:endParaRPr>
          </a:p>
          <a:p>
            <a:pPr marL="457200" indent="-457200" eaLnBrk="1" hangingPunct="1">
              <a:spcBef>
                <a:spcPts val="1200"/>
              </a:spcBef>
              <a:buFont typeface="Wingdings" pitchFamily="2" charset="2"/>
              <a:buChar char="§"/>
            </a:pPr>
            <a:endParaRPr lang="el-GR" altLang="el-GR" sz="2800" b="1">
              <a:solidFill>
                <a:srgbClr val="000000"/>
              </a:solidFill>
              <a:latin typeface="Calibri" pitchFamily="34" charset="0"/>
              <a:cs typeface="Times New Roman" pitchFamily="18" charset="0"/>
            </a:endParaRPr>
          </a:p>
        </p:txBody>
      </p:sp>
      <p:sp>
        <p:nvSpPr>
          <p:cNvPr id="56324" name="Θέση αριθμού διαφάνειας 4"/>
          <p:cNvSpPr>
            <a:spLocks noGrp="1"/>
          </p:cNvSpPr>
          <p:nvPr>
            <p:ph type="sldNum" sz="quarter" idx="12"/>
          </p:nvPr>
        </p:nvSpPr>
        <p:spPr bwMode="auto">
          <a:noFill/>
          <a:ln>
            <a:miter lim="800000"/>
            <a:headEnd/>
            <a:tailEnd/>
          </a:ln>
        </p:spPr>
        <p:txBody>
          <a:bodyPr/>
          <a:lstStyle/>
          <a:p>
            <a:fld id="{70D7D02D-0A6F-41DF-A292-5B0043F0C558}" type="slidenum">
              <a:rPr lang="nl-NL" altLang="el-GR"/>
              <a:pPr/>
              <a:t>46</a:t>
            </a:fld>
            <a:endParaRPr lang="nl-NL" alt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400" y="125413"/>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- 9</a:t>
            </a:r>
            <a:endParaRPr lang="el-GR" dirty="0">
              <a:solidFill>
                <a:srgbClr val="0070C0"/>
              </a:solidFill>
              <a:latin typeface="+mn-lt"/>
            </a:endParaRPr>
          </a:p>
        </p:txBody>
      </p:sp>
      <p:sp>
        <p:nvSpPr>
          <p:cNvPr id="3" name="Ορθογώνιο 2"/>
          <p:cNvSpPr/>
          <p:nvPr/>
        </p:nvSpPr>
        <p:spPr>
          <a:xfrm>
            <a:off x="-25400" y="1268413"/>
            <a:ext cx="9009063" cy="5416550"/>
          </a:xfrm>
          <a:prstGeom prst="rect">
            <a:avLst/>
          </a:prstGeom>
        </p:spPr>
        <p:txBody>
          <a:bodyPr>
            <a:spAutoFit/>
          </a:bodyPr>
          <a:lstStyle/>
          <a:p>
            <a:pPr marL="457200" indent="-457200" eaLnBrk="1" fontAlgn="auto" hangingPunct="1">
              <a:spcBef>
                <a:spcPts val="1200"/>
              </a:spcBef>
              <a:spcAft>
                <a:spcPts val="0"/>
              </a:spcAft>
              <a:buFont typeface="Wingdings" panose="05000000000000000000" pitchFamily="2" charset="2"/>
              <a:buChar char="§"/>
              <a:defRPr/>
            </a:pPr>
            <a:r>
              <a:rPr lang="el-GR" dirty="0">
                <a:solidFill>
                  <a:prstClr val="black"/>
                </a:solidFill>
                <a:latin typeface="Calibri"/>
                <a:cs typeface="Times New Roman" panose="02020603050405020304" pitchFamily="18" charset="0"/>
              </a:rPr>
              <a:t>Εάν η κεντρική τράπεζα προσθέτει διαθέσιμα, αυτό σημαίνει ότι η κατά τη διάρκεια της ημέρας επέκταση της πίστης στο </a:t>
            </a:r>
            <a:r>
              <a:rPr lang="el-GR" dirty="0" err="1">
                <a:solidFill>
                  <a:prstClr val="black"/>
                </a:solidFill>
                <a:latin typeface="Calibri"/>
                <a:cs typeface="Times New Roman" panose="02020603050405020304" pitchFamily="18" charset="0"/>
              </a:rPr>
              <a:t>Fedwire</a:t>
            </a:r>
            <a:r>
              <a:rPr lang="el-GR" dirty="0">
                <a:solidFill>
                  <a:prstClr val="black"/>
                </a:solidFill>
                <a:latin typeface="Calibri"/>
                <a:cs typeface="Times New Roman" panose="02020603050405020304" pitchFamily="18" charset="0"/>
              </a:rPr>
              <a:t> (σύστημα Μεικτής Διευθέτησης σε Πραγματικό Χρόνο) δε χρειάζεται να συρρικνωθεί πάλι πίσω στο τέλος της ημέρας. Η κεντρική τράπεζα επιφορτίζεται λίγη από αυτή την πίστη στο δικό της ισολογισμό κατά τη διάρκεια της νύχτας, ή πιο μακροχρόνια.    </a:t>
            </a:r>
          </a:p>
          <a:p>
            <a:pPr marL="457200" indent="-457200" eaLnBrk="1" fontAlgn="auto" hangingPunct="1">
              <a:spcBef>
                <a:spcPts val="1200"/>
              </a:spcBef>
              <a:spcAft>
                <a:spcPts val="0"/>
              </a:spcAft>
              <a:buFont typeface="Wingdings" panose="05000000000000000000" pitchFamily="2" charset="2"/>
              <a:buChar char="§"/>
              <a:defRPr/>
            </a:pPr>
            <a:r>
              <a:rPr lang="el-GR" dirty="0">
                <a:solidFill>
                  <a:prstClr val="black"/>
                </a:solidFill>
                <a:latin typeface="Calibri"/>
                <a:cs typeface="Times New Roman" panose="02020603050405020304" pitchFamily="18" charset="0"/>
              </a:rPr>
              <a:t>Η κεντρική τράπεζα διεξάγει αυτές τις καθημερινές προσθήκες συνήθως δανείζοντας τους διαπραγματευτές τίτλων στην αγορά των συμφωνιών επαναγοράς (</a:t>
            </a:r>
            <a:r>
              <a:rPr lang="el-GR" dirty="0" err="1">
                <a:solidFill>
                  <a:prstClr val="black"/>
                </a:solidFill>
                <a:latin typeface="Calibri"/>
                <a:cs typeface="Times New Roman" panose="02020603050405020304" pitchFamily="18" charset="0"/>
              </a:rPr>
              <a:t>Repurchase</a:t>
            </a:r>
            <a:r>
              <a:rPr lang="el-GR" dirty="0">
                <a:solidFill>
                  <a:prstClr val="black"/>
                </a:solidFill>
                <a:latin typeface="Calibri"/>
                <a:cs typeface="Times New Roman" panose="02020603050405020304" pitchFamily="18" charset="0"/>
              </a:rPr>
              <a:t> </a:t>
            </a:r>
            <a:r>
              <a:rPr lang="el-GR" dirty="0" err="1">
                <a:solidFill>
                  <a:prstClr val="black"/>
                </a:solidFill>
                <a:latin typeface="Calibri"/>
                <a:cs typeface="Times New Roman" panose="02020603050405020304" pitchFamily="18" charset="0"/>
              </a:rPr>
              <a:t>Agreements</a:t>
            </a:r>
            <a:r>
              <a:rPr lang="el-GR" dirty="0">
                <a:solidFill>
                  <a:prstClr val="black"/>
                </a:solidFill>
                <a:latin typeface="Calibri"/>
                <a:cs typeface="Times New Roman" panose="02020603050405020304" pitchFamily="18" charset="0"/>
              </a:rPr>
              <a:t>, </a:t>
            </a:r>
            <a:r>
              <a:rPr lang="el-GR" dirty="0" err="1">
                <a:solidFill>
                  <a:prstClr val="black"/>
                </a:solidFill>
                <a:latin typeface="Calibri"/>
                <a:cs typeface="Times New Roman" panose="02020603050405020304" pitchFamily="18" charset="0"/>
              </a:rPr>
              <a:t>Repos</a:t>
            </a:r>
            <a:r>
              <a:rPr lang="el-GR" dirty="0">
                <a:solidFill>
                  <a:prstClr val="black"/>
                </a:solidFill>
                <a:latin typeface="Calibri"/>
                <a:cs typeface="Times New Roman" panose="02020603050405020304" pitchFamily="18" charset="0"/>
              </a:rPr>
              <a:t>). </a:t>
            </a:r>
          </a:p>
          <a:p>
            <a:pPr marL="457200" indent="-457200" eaLnBrk="1" fontAlgn="auto" hangingPunct="1">
              <a:spcBef>
                <a:spcPts val="1200"/>
              </a:spcBef>
              <a:spcAft>
                <a:spcPts val="0"/>
              </a:spcAft>
              <a:buFont typeface="Wingdings" panose="05000000000000000000" pitchFamily="2" charset="2"/>
              <a:buChar char="§"/>
              <a:defRPr/>
            </a:pPr>
            <a:r>
              <a:rPr lang="el-GR" dirty="0">
                <a:solidFill>
                  <a:prstClr val="black"/>
                </a:solidFill>
                <a:latin typeface="Calibri"/>
                <a:cs typeface="Times New Roman" panose="02020603050405020304" pitchFamily="18" charset="0"/>
              </a:rPr>
              <a:t>Τα </a:t>
            </a:r>
            <a:r>
              <a:rPr lang="el-GR" dirty="0" err="1">
                <a:solidFill>
                  <a:prstClr val="black"/>
                </a:solidFill>
                <a:latin typeface="Calibri"/>
                <a:cs typeface="Times New Roman" panose="02020603050405020304" pitchFamily="18" charset="0"/>
              </a:rPr>
              <a:t>repos</a:t>
            </a:r>
            <a:r>
              <a:rPr lang="el-GR" dirty="0">
                <a:solidFill>
                  <a:prstClr val="black"/>
                </a:solidFill>
                <a:latin typeface="Calibri"/>
                <a:cs typeface="Times New Roman" panose="02020603050405020304" pitchFamily="18" charset="0"/>
              </a:rPr>
              <a:t> είναι δάνεια, άρα η προσθήκη διαθεσίμων μπορεί να απεικονισθεί ως εξής στον ακόλουθο πίνακα. </a:t>
            </a:r>
            <a:r>
              <a:rPr lang="el-GR" sz="2200" dirty="0">
                <a:solidFill>
                  <a:prstClr val="black"/>
                </a:solidFill>
                <a:latin typeface="Calibri"/>
                <a:cs typeface="Times New Roman" panose="02020603050405020304" pitchFamily="18" charset="0"/>
              </a:rPr>
              <a:t>(Βλέπε </a:t>
            </a:r>
            <a:r>
              <a:rPr lang="el-GR" sz="2200" b="1" dirty="0">
                <a:solidFill>
                  <a:prstClr val="black"/>
                </a:solidFill>
                <a:latin typeface="Calibri"/>
                <a:cs typeface="Times New Roman" panose="02020603050405020304" pitchFamily="18" charset="0"/>
              </a:rPr>
              <a:t>Πίνακα 4.14 </a:t>
            </a:r>
            <a:r>
              <a:rPr lang="el-GR" sz="2200" dirty="0">
                <a:solidFill>
                  <a:prstClr val="black"/>
                </a:solidFill>
                <a:latin typeface="Calibri"/>
                <a:cs typeface="Times New Roman" panose="02020603050405020304" pitchFamily="18" charset="0"/>
              </a:rPr>
              <a:t>Αύξηση διαθεσίμων και </a:t>
            </a:r>
            <a:r>
              <a:rPr lang="el-GR" sz="2200" dirty="0" err="1">
                <a:solidFill>
                  <a:prstClr val="black"/>
                </a:solidFill>
                <a:latin typeface="Calibri"/>
                <a:cs typeface="Times New Roman" panose="02020603050405020304" pitchFamily="18" charset="0"/>
              </a:rPr>
              <a:t>ρέπος</a:t>
            </a:r>
            <a:r>
              <a:rPr lang="el-GR" sz="2200" dirty="0">
                <a:solidFill>
                  <a:prstClr val="black"/>
                </a:solidFill>
                <a:latin typeface="Calibri"/>
                <a:cs typeface="Times New Roman" panose="02020603050405020304" pitchFamily="18" charset="0"/>
              </a:rPr>
              <a:t>).</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57348" name="Θέση αριθμού διαφάνειας 4"/>
          <p:cNvSpPr>
            <a:spLocks noGrp="1"/>
          </p:cNvSpPr>
          <p:nvPr>
            <p:ph type="sldNum" sz="quarter" idx="12"/>
          </p:nvPr>
        </p:nvSpPr>
        <p:spPr bwMode="auto">
          <a:noFill/>
          <a:ln>
            <a:miter lim="800000"/>
            <a:headEnd/>
            <a:tailEnd/>
          </a:ln>
        </p:spPr>
        <p:txBody>
          <a:bodyPr/>
          <a:lstStyle/>
          <a:p>
            <a:fld id="{79B1CAB8-2F56-4A21-AF05-20C3DC9E54ED}" type="slidenum">
              <a:rPr lang="nl-NL" altLang="el-GR"/>
              <a:pPr/>
              <a:t>47</a:t>
            </a:fld>
            <a:endParaRPr lang="nl-NL" alt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7145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10</a:t>
            </a:r>
            <a:endParaRPr lang="el-GR" dirty="0">
              <a:solidFill>
                <a:srgbClr val="0070C0"/>
              </a:solidFill>
              <a:latin typeface="+mn-lt"/>
            </a:endParaRPr>
          </a:p>
        </p:txBody>
      </p:sp>
      <p:sp>
        <p:nvSpPr>
          <p:cNvPr id="3" name="Ορθογώνιο 2"/>
          <p:cNvSpPr/>
          <p:nvPr/>
        </p:nvSpPr>
        <p:spPr>
          <a:xfrm>
            <a:off x="-26988" y="968375"/>
            <a:ext cx="9170988" cy="6586538"/>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sz="3200" b="1" dirty="0">
                <a:solidFill>
                  <a:prstClr val="black"/>
                </a:solidFill>
                <a:latin typeface="Calibri"/>
                <a:cs typeface="Times New Roman" panose="02020603050405020304" pitchFamily="18" charset="0"/>
              </a:rPr>
              <a:t>Διαπραγματευτές τίτλων στην αγορά των </a:t>
            </a:r>
            <a:r>
              <a:rPr lang="el-GR" sz="3200" b="1" dirty="0" err="1">
                <a:solidFill>
                  <a:prstClr val="black"/>
                </a:solidFill>
                <a:latin typeface="Calibri"/>
                <a:cs typeface="Times New Roman" panose="02020603050405020304" pitchFamily="18" charset="0"/>
              </a:rPr>
              <a:t>Repos</a:t>
            </a:r>
            <a:r>
              <a:rPr lang="el-GR" sz="3200" b="1" dirty="0">
                <a:solidFill>
                  <a:prstClr val="black"/>
                </a:solidFill>
                <a:latin typeface="Calibri"/>
                <a:cs typeface="Times New Roman" panose="02020603050405020304" pitchFamily="18" charset="0"/>
              </a:rPr>
              <a:t> </a:t>
            </a:r>
          </a:p>
          <a:p>
            <a:pPr marL="457200" indent="-457200" eaLnBrk="1" fontAlgn="auto" hangingPunct="1">
              <a:spcBef>
                <a:spcPts val="12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Στην πράξη, ένας διαπραγματευτής τίτλων (</a:t>
            </a:r>
            <a:r>
              <a:rPr lang="el-GR" sz="2800" dirty="0" err="1">
                <a:solidFill>
                  <a:prstClr val="black"/>
                </a:solidFill>
                <a:latin typeface="Calibri"/>
                <a:cs typeface="Times New Roman" panose="02020603050405020304" pitchFamily="18" charset="0"/>
              </a:rPr>
              <a:t>dealer</a:t>
            </a:r>
            <a:r>
              <a:rPr lang="el-GR" sz="2800" dirty="0">
                <a:solidFill>
                  <a:prstClr val="black"/>
                </a:solidFill>
                <a:latin typeface="Calibri"/>
                <a:cs typeface="Times New Roman" panose="02020603050405020304" pitchFamily="18" charset="0"/>
              </a:rPr>
              <a:t>) βρίσκεται στην άλλη πλευρά των περισσότερων συναλλαγών σε </a:t>
            </a:r>
            <a:r>
              <a:rPr lang="el-GR" sz="2800" dirty="0" err="1">
                <a:solidFill>
                  <a:prstClr val="black"/>
                </a:solidFill>
                <a:latin typeface="Calibri"/>
                <a:cs typeface="Times New Roman" panose="02020603050405020304" pitchFamily="18" charset="0"/>
              </a:rPr>
              <a:t>ρέπος</a:t>
            </a:r>
            <a:r>
              <a:rPr lang="el-GR" sz="2800" dirty="0">
                <a:solidFill>
                  <a:prstClr val="black"/>
                </a:solidFill>
                <a:latin typeface="Calibri"/>
                <a:cs typeface="Times New Roman" panose="02020603050405020304" pitchFamily="18" charset="0"/>
              </a:rPr>
              <a:t>. Αυτός είτε δανείζεται χρήμα χρησιμοποιώντας τους τίτλους του ως εγγυήσεις ή δανείζει χρήμα λαμβάνοντας τίτλους ως εγγύηση. Θεωρήστε τους διαπραγματευτές τίτλων ως ένα είδος τράπεζας.</a:t>
            </a:r>
          </a:p>
          <a:p>
            <a:pPr marL="457200" indent="-457200" eaLnBrk="1" fontAlgn="auto" hangingPunct="1">
              <a:spcBef>
                <a:spcPts val="6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Ο πίνακας 4.15 δείχνει τον τυποποιημένο ισολογισμό ενός διαπραγματευτή τίτλων, που συμπεριφέρεται στο </a:t>
            </a:r>
            <a:r>
              <a:rPr lang="el-GR" sz="2800" dirty="0" err="1">
                <a:solidFill>
                  <a:prstClr val="black"/>
                </a:solidFill>
                <a:latin typeface="Calibri"/>
                <a:cs typeface="Times New Roman" panose="02020603050405020304" pitchFamily="18" charset="0"/>
              </a:rPr>
              <a:t>δανείζεσθαι</a:t>
            </a:r>
            <a:r>
              <a:rPr lang="el-GR" sz="2800" dirty="0">
                <a:solidFill>
                  <a:prstClr val="black"/>
                </a:solidFill>
                <a:latin typeface="Calibri"/>
                <a:cs typeface="Times New Roman" panose="02020603050405020304" pitchFamily="18" charset="0"/>
              </a:rPr>
              <a:t> χρήμα ως ένα στοιχείο παθητικού και στο </a:t>
            </a:r>
            <a:r>
              <a:rPr lang="el-GR" sz="2800" dirty="0" err="1">
                <a:solidFill>
                  <a:prstClr val="black"/>
                </a:solidFill>
                <a:latin typeface="Calibri"/>
                <a:cs typeface="Times New Roman" panose="02020603050405020304" pitchFamily="18" charset="0"/>
              </a:rPr>
              <a:t>δανείζειν</a:t>
            </a:r>
            <a:r>
              <a:rPr lang="el-GR" sz="2800" dirty="0">
                <a:solidFill>
                  <a:prstClr val="black"/>
                </a:solidFill>
                <a:latin typeface="Calibri"/>
                <a:cs typeface="Times New Roman" panose="02020603050405020304" pitchFamily="18" charset="0"/>
              </a:rPr>
              <a:t> χρήμα ως ένα στοιχείο ενεργητικού. </a:t>
            </a:r>
            <a:r>
              <a:rPr lang="el-GR" dirty="0">
                <a:solidFill>
                  <a:prstClr val="black"/>
                </a:solidFill>
                <a:latin typeface="Calibri"/>
                <a:cs typeface="Times New Roman" panose="02020603050405020304" pitchFamily="18" charset="0"/>
              </a:rPr>
              <a:t>(Βλέπε </a:t>
            </a:r>
            <a:r>
              <a:rPr lang="el-GR" b="1" dirty="0">
                <a:solidFill>
                  <a:prstClr val="black"/>
                </a:solidFill>
                <a:latin typeface="Calibri"/>
                <a:cs typeface="Times New Roman" panose="02020603050405020304" pitchFamily="18" charset="0"/>
              </a:rPr>
              <a:t>Πίνακα 4.15 </a:t>
            </a:r>
            <a:r>
              <a:rPr lang="el-GR" dirty="0">
                <a:solidFill>
                  <a:prstClr val="black"/>
                </a:solidFill>
                <a:latin typeface="Calibri"/>
                <a:cs typeface="Times New Roman" panose="02020603050405020304" pitchFamily="18" charset="0"/>
              </a:rPr>
              <a:t>Ισολογισμός ενός διαπραγματευτής των </a:t>
            </a:r>
            <a:r>
              <a:rPr lang="el-GR" dirty="0" err="1">
                <a:solidFill>
                  <a:prstClr val="black"/>
                </a:solidFill>
                <a:latin typeface="Calibri"/>
                <a:cs typeface="Times New Roman" panose="02020603050405020304" pitchFamily="18" charset="0"/>
              </a:rPr>
              <a:t>Repos</a:t>
            </a:r>
            <a:r>
              <a:rPr lang="el-GR" dirty="0">
                <a:solidFill>
                  <a:prstClr val="black"/>
                </a:solidFill>
                <a:latin typeface="Calibri"/>
                <a:cs typeface="Times New Roman" panose="02020603050405020304" pitchFamily="18" charset="0"/>
              </a:rPr>
              <a:t>).</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58372" name="Θέση αριθμού διαφάνειας 4"/>
          <p:cNvSpPr>
            <a:spLocks noGrp="1"/>
          </p:cNvSpPr>
          <p:nvPr>
            <p:ph type="sldNum" sz="quarter" idx="12"/>
          </p:nvPr>
        </p:nvSpPr>
        <p:spPr bwMode="auto">
          <a:noFill/>
          <a:ln>
            <a:miter lim="800000"/>
            <a:headEnd/>
            <a:tailEnd/>
          </a:ln>
        </p:spPr>
        <p:txBody>
          <a:bodyPr/>
          <a:lstStyle/>
          <a:p>
            <a:fld id="{FDAE1E5D-0DB1-4D07-9FBE-78FD7CBCFAB0}" type="slidenum">
              <a:rPr lang="nl-NL" altLang="el-GR"/>
              <a:pPr/>
              <a:t>48</a:t>
            </a:fld>
            <a:endParaRPr lang="nl-NL" alt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75" y="-242888"/>
            <a:ext cx="9144000" cy="1143001"/>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11</a:t>
            </a:r>
            <a:endParaRPr lang="el-GR" dirty="0">
              <a:solidFill>
                <a:srgbClr val="0070C0"/>
              </a:solidFill>
              <a:latin typeface="+mn-lt"/>
            </a:endParaRPr>
          </a:p>
        </p:txBody>
      </p:sp>
      <p:sp>
        <p:nvSpPr>
          <p:cNvPr id="3" name="Ορθογώνιο 2"/>
          <p:cNvSpPr/>
          <p:nvPr/>
        </p:nvSpPr>
        <p:spPr>
          <a:xfrm>
            <a:off x="0" y="765175"/>
            <a:ext cx="9036050" cy="6708775"/>
          </a:xfrm>
          <a:prstGeom prst="rect">
            <a:avLst/>
          </a:prstGeom>
        </p:spPr>
        <p:txBody>
          <a:bodyPr>
            <a:spAutoFit/>
          </a:bodyPr>
          <a:lstStyle/>
          <a:p>
            <a:pPr marL="457200" indent="-457200" eaLnBrk="1" fontAlgn="auto" hangingPunct="1">
              <a:spcBef>
                <a:spcPts val="12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Εδώ θα πρέπει να τονίσουμε κάτι πολύ σημαντικό ότι η κατασκευή των ζευγαρωτών συναλλαγών τίτλων είναι σημαντική επειδή σημαίνει ότι η συναλλαγή είναι πιο συμμετρική από ότι θα ήταν ένα συνηθισμένο δάνειο με εγγύηση. Σκεφτείτε μια υποθήκη σπιτιού για σύγκριση. Το σπίτι από μόνο του είναι τίτλος για το χρηματικό δάνειο, αλλά ο δανειστής χρήματος δεν έχει δικαίωμα να παραδώσει το σπίτι σε κανέναν άλλο, ούτε καν να το πουλήσει όταν ο δανειζόμενος αθετήσει την υπόσχεση του χωρίς να υπάρξει μια μακροχρόνια διαδικασία κατάσχεσης. Για τα </a:t>
            </a:r>
            <a:r>
              <a:rPr lang="el-GR" sz="2800" dirty="0" err="1">
                <a:solidFill>
                  <a:prstClr val="black"/>
                </a:solidFill>
                <a:latin typeface="Calibri"/>
                <a:cs typeface="Times New Roman" panose="02020603050405020304" pitchFamily="18" charset="0"/>
              </a:rPr>
              <a:t>ρέπος</a:t>
            </a:r>
            <a:r>
              <a:rPr lang="el-GR" sz="2800" dirty="0">
                <a:solidFill>
                  <a:prstClr val="black"/>
                </a:solidFill>
                <a:latin typeface="Calibri"/>
                <a:cs typeface="Times New Roman" panose="02020603050405020304" pitchFamily="18" charset="0"/>
              </a:rPr>
              <a:t>, εν αντιθέσει, ο δανειστής του χρήματος έχει συχνά το δικαίωμα να πουλήσει τους τίτλους ή κάτι που μοιάζει αρκετά, όπως το δικαίωμα της </a:t>
            </a:r>
            <a:r>
              <a:rPr lang="el-GR" sz="2800" dirty="0" err="1">
                <a:solidFill>
                  <a:prstClr val="black"/>
                </a:solidFill>
                <a:latin typeface="Calibri"/>
                <a:cs typeface="Times New Roman" panose="02020603050405020304" pitchFamily="18" charset="0"/>
              </a:rPr>
              <a:t>επανυποθήκευσης</a:t>
            </a:r>
            <a:r>
              <a:rPr lang="el-GR" sz="2800" dirty="0">
                <a:solidFill>
                  <a:prstClr val="black"/>
                </a:solidFill>
                <a:latin typeface="Calibri"/>
                <a:cs typeface="Times New Roman" panose="02020603050405020304" pitchFamily="18" charset="0"/>
              </a:rPr>
              <a:t>. </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59396" name="Θέση αριθμού διαφάνειας 4"/>
          <p:cNvSpPr>
            <a:spLocks noGrp="1"/>
          </p:cNvSpPr>
          <p:nvPr>
            <p:ph type="sldNum" sz="quarter" idx="12"/>
          </p:nvPr>
        </p:nvSpPr>
        <p:spPr bwMode="auto">
          <a:noFill/>
          <a:ln>
            <a:miter lim="800000"/>
            <a:headEnd/>
            <a:tailEnd/>
          </a:ln>
        </p:spPr>
        <p:txBody>
          <a:bodyPr/>
          <a:lstStyle/>
          <a:p>
            <a:fld id="{1D3AB979-B5E0-4581-A92C-FF62448AF5DA}" type="slidenum">
              <a:rPr lang="nl-NL" altLang="el-GR"/>
              <a:pPr/>
              <a:t>49</a:t>
            </a:fld>
            <a:endParaRPr lang="nl-NL" alt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188913"/>
            <a:ext cx="8458200" cy="1323975"/>
          </a:xfrm>
          <a:prstGeom prst="rect">
            <a:avLst/>
          </a:prstGeom>
          <a:noFill/>
          <a:ln w="9525">
            <a:noFill/>
            <a:miter lim="800000"/>
            <a:headEnd/>
            <a:tailEnd/>
          </a:ln>
          <a:effectLst/>
        </p:spPr>
        <p:txBody>
          <a:bodyPr>
            <a:spAutoFit/>
          </a:bodyPr>
          <a:lstStyle/>
          <a:p>
            <a:pPr algn="ctr" eaLnBrk="1" hangingPunct="1">
              <a:spcBef>
                <a:spcPct val="50000"/>
              </a:spcBef>
              <a:defRPr/>
            </a:pPr>
            <a:r>
              <a:rPr lang="el-GR" sz="4000" dirty="0">
                <a:solidFill>
                  <a:srgbClr val="0070C0"/>
                </a:solidFill>
                <a:latin typeface="+mn-lt"/>
                <a:ea typeface="+mj-ea"/>
                <a:cs typeface="Times New Roman" panose="02020603050405020304" pitchFamily="18" charset="0"/>
              </a:rPr>
              <a:t>Ο Ρόλος του Χρηματοπιστωτικού Συστήματος στην Οικονομία</a:t>
            </a:r>
            <a:endParaRPr lang="nl-NL" altLang="el-GR" sz="4000" dirty="0">
              <a:solidFill>
                <a:srgbClr val="0070C0"/>
              </a:solidFill>
              <a:latin typeface="+mn-lt"/>
            </a:endParaRPr>
          </a:p>
        </p:txBody>
      </p:sp>
      <p:sp>
        <p:nvSpPr>
          <p:cNvPr id="3" name="Text Box 4"/>
          <p:cNvSpPr txBox="1">
            <a:spLocks noChangeArrowheads="1"/>
          </p:cNvSpPr>
          <p:nvPr/>
        </p:nvSpPr>
        <p:spPr bwMode="auto">
          <a:xfrm>
            <a:off x="0" y="1773238"/>
            <a:ext cx="9144000" cy="4632325"/>
          </a:xfrm>
          <a:prstGeom prst="rect">
            <a:avLst/>
          </a:prstGeom>
          <a:noFill/>
          <a:ln>
            <a:noFill/>
          </a:ln>
          <a:effectLst/>
          <a:extLst/>
        </p:spPr>
        <p:txBody>
          <a:bodyPr>
            <a:spAutoFit/>
          </a:bodyPr>
          <a:lstStyle>
            <a:lvl1pPr marL="457200" indent="-457200">
              <a:tabLst>
                <a:tab pos="185738" algn="l"/>
              </a:tabLst>
              <a:defRPr sz="2400">
                <a:solidFill>
                  <a:schemeClr val="tx1"/>
                </a:solidFill>
                <a:latin typeface="Times New Roman" pitchFamily="18" charset="0"/>
              </a:defRPr>
            </a:lvl1pPr>
            <a:lvl2pPr marL="914400" indent="-457200">
              <a:tabLst>
                <a:tab pos="185738" algn="l"/>
              </a:tabLst>
              <a:defRPr sz="2400">
                <a:solidFill>
                  <a:schemeClr val="tx1"/>
                </a:solidFill>
                <a:latin typeface="Times New Roman" pitchFamily="18" charset="0"/>
              </a:defRPr>
            </a:lvl2pPr>
            <a:lvl3pPr marL="1371600" indent="-457200">
              <a:tabLst>
                <a:tab pos="185738" algn="l"/>
              </a:tabLst>
              <a:defRPr sz="2400">
                <a:solidFill>
                  <a:schemeClr val="tx1"/>
                </a:solidFill>
                <a:latin typeface="Times New Roman" pitchFamily="18" charset="0"/>
              </a:defRPr>
            </a:lvl3pPr>
            <a:lvl4pPr marL="1828800" indent="-457200">
              <a:tabLst>
                <a:tab pos="185738" algn="l"/>
              </a:tabLst>
              <a:defRPr sz="2400">
                <a:solidFill>
                  <a:schemeClr val="tx1"/>
                </a:solidFill>
                <a:latin typeface="Times New Roman" pitchFamily="18" charset="0"/>
              </a:defRPr>
            </a:lvl4pPr>
            <a:lvl5pPr marL="2286000" indent="-457200">
              <a:tabLst>
                <a:tab pos="185738" algn="l"/>
              </a:tabLst>
              <a:defRPr sz="2400">
                <a:solidFill>
                  <a:schemeClr val="tx1"/>
                </a:solidFill>
                <a:latin typeface="Times New Roman" pitchFamily="18" charset="0"/>
              </a:defRPr>
            </a:lvl5pPr>
            <a:lvl6pPr marL="2743200" indent="-457200" fontAlgn="base">
              <a:spcBef>
                <a:spcPct val="0"/>
              </a:spcBef>
              <a:spcAft>
                <a:spcPct val="0"/>
              </a:spcAft>
              <a:tabLst>
                <a:tab pos="185738" algn="l"/>
              </a:tabLst>
              <a:defRPr sz="2400">
                <a:solidFill>
                  <a:schemeClr val="tx1"/>
                </a:solidFill>
                <a:latin typeface="Times New Roman" pitchFamily="18" charset="0"/>
              </a:defRPr>
            </a:lvl6pPr>
            <a:lvl7pPr marL="3200400" indent="-457200" fontAlgn="base">
              <a:spcBef>
                <a:spcPct val="0"/>
              </a:spcBef>
              <a:spcAft>
                <a:spcPct val="0"/>
              </a:spcAft>
              <a:tabLst>
                <a:tab pos="185738" algn="l"/>
              </a:tabLst>
              <a:defRPr sz="2400">
                <a:solidFill>
                  <a:schemeClr val="tx1"/>
                </a:solidFill>
                <a:latin typeface="Times New Roman" pitchFamily="18" charset="0"/>
              </a:defRPr>
            </a:lvl7pPr>
            <a:lvl8pPr marL="3657600" indent="-457200" fontAlgn="base">
              <a:spcBef>
                <a:spcPct val="0"/>
              </a:spcBef>
              <a:spcAft>
                <a:spcPct val="0"/>
              </a:spcAft>
              <a:tabLst>
                <a:tab pos="185738" algn="l"/>
              </a:tabLst>
              <a:defRPr sz="2400">
                <a:solidFill>
                  <a:schemeClr val="tx1"/>
                </a:solidFill>
                <a:latin typeface="Times New Roman" pitchFamily="18" charset="0"/>
              </a:defRPr>
            </a:lvl8pPr>
            <a:lvl9pPr marL="4114800" indent="-457200" fontAlgn="base">
              <a:spcBef>
                <a:spcPct val="0"/>
              </a:spcBef>
              <a:spcAft>
                <a:spcPct val="0"/>
              </a:spcAft>
              <a:tabLst>
                <a:tab pos="185738" algn="l"/>
              </a:tabLst>
              <a:defRPr sz="2400">
                <a:solidFill>
                  <a:schemeClr val="tx1"/>
                </a:solidFill>
                <a:latin typeface="Times New Roman" pitchFamily="18" charset="0"/>
              </a:defRPr>
            </a:lvl9pPr>
          </a:lstStyle>
          <a:p>
            <a:pPr marL="0" indent="-342900" eaLnBrk="1" fontAlgn="auto" hangingPunct="1">
              <a:spcBef>
                <a:spcPts val="600"/>
              </a:spcBef>
              <a:spcAft>
                <a:spcPts val="1200"/>
              </a:spcAft>
              <a:buFont typeface="Arial" panose="020B0604020202020204" pitchFamily="34" charset="0"/>
              <a:buChar char="•"/>
              <a:tabLst/>
              <a:defRPr/>
            </a:pPr>
            <a:r>
              <a:rPr lang="el-GR" sz="2800" dirty="0">
                <a:solidFill>
                  <a:prstClr val="black"/>
                </a:solidFill>
                <a:latin typeface="+mn-lt"/>
                <a:cs typeface="Times New Roman" panose="02020603050405020304" pitchFamily="18" charset="0"/>
              </a:rPr>
              <a:t>Η κύρια λειτουργία ενός χρηματοπιστωτικού συστήματος, είναι η διαμεσολάβηση μεταξύ πλεονασματικών και ελλειμματικών οικονομικών μονάδων. Με βασικό στόχο την ορθολογική κατανομή κεφαλαίων από τις λιγότερο παραγωγικές στις περισσότερο παραγωγικές οικονομικές μονάδες, μειώνοντας ταυτόχρονα τον κίνδυνο και το κόστος των συναλλαγών γενικότερα.</a:t>
            </a:r>
          </a:p>
          <a:p>
            <a:pPr marL="0" indent="-342900" eaLnBrk="1" fontAlgn="auto" hangingPunct="1">
              <a:spcBef>
                <a:spcPts val="600"/>
              </a:spcBef>
              <a:spcAft>
                <a:spcPts val="1200"/>
              </a:spcAft>
              <a:buFont typeface="Arial" panose="020B0604020202020204" pitchFamily="34" charset="0"/>
              <a:buChar char="•"/>
              <a:tabLst/>
              <a:defRPr/>
            </a:pPr>
            <a:r>
              <a:rPr lang="el-GR" sz="2800" dirty="0">
                <a:solidFill>
                  <a:prstClr val="black"/>
                </a:solidFill>
                <a:latin typeface="+mn-lt"/>
                <a:cs typeface="Times New Roman" panose="02020603050405020304" pitchFamily="18" charset="0"/>
              </a:rPr>
              <a:t>Η χρηματοδότηση των επιχειρήσεων μπορεί να γίνει με δύο τρόπους είτε </a:t>
            </a:r>
            <a:r>
              <a:rPr lang="el-GR" sz="2800" b="1" dirty="0">
                <a:solidFill>
                  <a:prstClr val="black"/>
                </a:solidFill>
                <a:latin typeface="+mn-lt"/>
                <a:cs typeface="Times New Roman" panose="02020603050405020304" pitchFamily="18" charset="0"/>
              </a:rPr>
              <a:t>άμεσα</a:t>
            </a:r>
            <a:r>
              <a:rPr lang="el-GR" sz="2800" dirty="0">
                <a:solidFill>
                  <a:prstClr val="black"/>
                </a:solidFill>
                <a:latin typeface="+mn-lt"/>
                <a:cs typeface="Times New Roman" panose="02020603050405020304" pitchFamily="18" charset="0"/>
              </a:rPr>
              <a:t> μέσω των αγορών είτε </a:t>
            </a:r>
            <a:r>
              <a:rPr lang="el-GR" sz="2800" b="1" dirty="0">
                <a:solidFill>
                  <a:prstClr val="black"/>
                </a:solidFill>
                <a:latin typeface="+mn-lt"/>
                <a:cs typeface="Times New Roman" panose="02020603050405020304" pitchFamily="18" charset="0"/>
              </a:rPr>
              <a:t>έμμεσα</a:t>
            </a:r>
            <a:r>
              <a:rPr lang="el-GR" sz="2800" dirty="0">
                <a:solidFill>
                  <a:prstClr val="black"/>
                </a:solidFill>
                <a:latin typeface="+mn-lt"/>
                <a:cs typeface="Times New Roman" panose="02020603050405020304" pitchFamily="18" charset="0"/>
              </a:rPr>
              <a:t> μέσω των ενδιάμεσων χρηματοπιστωτικών οργανισμών</a:t>
            </a:r>
            <a:r>
              <a:rPr lang="el-GR" sz="2800" dirty="0" smtClean="0">
                <a:solidFill>
                  <a:prstClr val="black"/>
                </a:solidFill>
                <a:latin typeface="+mn-lt"/>
                <a:cs typeface="Times New Roman" panose="02020603050405020304" pitchFamily="18" charset="0"/>
              </a:rPr>
              <a:t>.</a:t>
            </a:r>
            <a:endParaRPr lang="el-GR" sz="2800" dirty="0">
              <a:solidFill>
                <a:prstClr val="black"/>
              </a:solidFill>
              <a:latin typeface="+mn-lt"/>
              <a:cs typeface="Times New Roman" panose="02020603050405020304" pitchFamily="18" charset="0"/>
            </a:endParaRPr>
          </a:p>
        </p:txBody>
      </p:sp>
      <p:sp>
        <p:nvSpPr>
          <p:cNvPr id="12292" name="Θέση αριθμού διαφάνειας 4"/>
          <p:cNvSpPr>
            <a:spLocks noGrp="1"/>
          </p:cNvSpPr>
          <p:nvPr>
            <p:ph type="sldNum" sz="quarter" idx="12"/>
          </p:nvPr>
        </p:nvSpPr>
        <p:spPr bwMode="auto">
          <a:noFill/>
          <a:ln>
            <a:miter lim="800000"/>
            <a:headEnd/>
            <a:tailEnd/>
          </a:ln>
        </p:spPr>
        <p:txBody>
          <a:bodyPr/>
          <a:lstStyle/>
          <a:p>
            <a:fld id="{439280C6-E110-465F-AAB2-BD8079549EB3}" type="slidenum">
              <a:rPr lang="nl-NL" altLang="el-GR"/>
              <a:pPr/>
              <a:t>5</a:t>
            </a:fld>
            <a:endParaRPr lang="nl-NL" alt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38" y="-27940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12</a:t>
            </a:r>
            <a:endParaRPr lang="el-GR" dirty="0">
              <a:solidFill>
                <a:srgbClr val="0070C0"/>
              </a:solidFill>
              <a:latin typeface="+mn-lt"/>
            </a:endParaRPr>
          </a:p>
        </p:txBody>
      </p:sp>
      <p:sp>
        <p:nvSpPr>
          <p:cNvPr id="3" name="Ορθογώνιο 2"/>
          <p:cNvSpPr/>
          <p:nvPr/>
        </p:nvSpPr>
        <p:spPr>
          <a:xfrm>
            <a:off x="0" y="836613"/>
            <a:ext cx="9036050" cy="6710362"/>
          </a:xfrm>
          <a:prstGeom prst="rect">
            <a:avLst/>
          </a:prstGeom>
        </p:spPr>
        <p:txBody>
          <a:bodyPr>
            <a:spAutoFit/>
          </a:bodyPr>
          <a:lstStyle/>
          <a:p>
            <a:pPr marL="457200" indent="-457200" eaLnBrk="1" fontAlgn="auto" hangingPunct="1">
              <a:spcBef>
                <a:spcPts val="12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Αλλά η συναλλαγή δεν είναι τελείως συμμετρική επειδή η τιμή στην οποία ο τίτλος μεταφέρεται είναι χαμηλότερη από την τιμή του στην αγορά. Αυτό σημαίνει ότι ο δανειστής χρήματος αποκτά έλεγχο επάνω σε περισσότερους τίτλους από ότι μια καθαρή αγορά θα επέτρεπε. Η </a:t>
            </a:r>
            <a:r>
              <a:rPr lang="el-GR" sz="2800" dirty="0" err="1">
                <a:solidFill>
                  <a:prstClr val="black"/>
                </a:solidFill>
                <a:latin typeface="Calibri"/>
                <a:cs typeface="Times New Roman" panose="02020603050405020304" pitchFamily="18" charset="0"/>
              </a:rPr>
              <a:t>Stigum</a:t>
            </a:r>
            <a:r>
              <a:rPr lang="el-GR" sz="2800" dirty="0">
                <a:solidFill>
                  <a:prstClr val="black"/>
                </a:solidFill>
                <a:latin typeface="Calibri"/>
                <a:cs typeface="Times New Roman" panose="02020603050405020304" pitchFamily="18" charset="0"/>
              </a:rPr>
              <a:t> (1983) αναφέρεται σε αυτή τη διαφορά ως περιθώριο. Δεν είναι ξεκάθαρο σαν θέμα αρχής το ποιος θα έπρεπε να πληρώνει το περιθώριο, ο δανειζόμενος ή ο δανειστής. Όμως όπως υποστηρίζει κατά παράδοση σε μια συναλλαγή </a:t>
            </a:r>
            <a:r>
              <a:rPr lang="el-GR" sz="2800" dirty="0" err="1">
                <a:solidFill>
                  <a:prstClr val="black"/>
                </a:solidFill>
                <a:latin typeface="Calibri"/>
                <a:cs typeface="Times New Roman" panose="02020603050405020304" pitchFamily="18" charset="0"/>
              </a:rPr>
              <a:t>ρέπο</a:t>
            </a:r>
            <a:r>
              <a:rPr lang="el-GR" sz="2800" dirty="0">
                <a:solidFill>
                  <a:prstClr val="black"/>
                </a:solidFill>
                <a:latin typeface="Calibri"/>
                <a:cs typeface="Times New Roman" panose="02020603050405020304" pitchFamily="18" charset="0"/>
              </a:rPr>
              <a:t>, ο δανειστής χρήματος, επειδή δανείζει το πιο ρευστό περιουσιακό στοιχείο ενεργητικού, λαμβάνει περιθώριο.  Με άλλα λόγια, η ασυμμετρία είναι ένα σύμπτωμα της ιεράρχησης χρήματος –πίστης.</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60420" name="Θέση αριθμού διαφάνειας 4"/>
          <p:cNvSpPr>
            <a:spLocks noGrp="1"/>
          </p:cNvSpPr>
          <p:nvPr>
            <p:ph type="sldNum" sz="quarter" idx="12"/>
          </p:nvPr>
        </p:nvSpPr>
        <p:spPr bwMode="auto">
          <a:noFill/>
          <a:ln>
            <a:miter lim="800000"/>
            <a:headEnd/>
            <a:tailEnd/>
          </a:ln>
        </p:spPr>
        <p:txBody>
          <a:bodyPr/>
          <a:lstStyle/>
          <a:p>
            <a:fld id="{EE520CE4-2A5C-414C-A48F-9BE2054594C3}" type="slidenum">
              <a:rPr lang="nl-NL" altLang="el-GR"/>
              <a:pPr/>
              <a:t>50</a:t>
            </a:fld>
            <a:endParaRPr lang="nl-NL" alt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13</a:t>
            </a:r>
            <a:endParaRPr lang="el-GR" dirty="0">
              <a:solidFill>
                <a:srgbClr val="0070C0"/>
              </a:solidFill>
              <a:latin typeface="+mn-lt"/>
            </a:endParaRPr>
          </a:p>
        </p:txBody>
      </p:sp>
      <p:sp>
        <p:nvSpPr>
          <p:cNvPr id="61443" name="Ορθογώνιο 2"/>
          <p:cNvSpPr>
            <a:spLocks noChangeArrowheads="1"/>
          </p:cNvSpPr>
          <p:nvPr/>
        </p:nvSpPr>
        <p:spPr bwMode="auto">
          <a:xfrm>
            <a:off x="0" y="1225550"/>
            <a:ext cx="8964613" cy="5632450"/>
          </a:xfrm>
          <a:prstGeom prst="rect">
            <a:avLst/>
          </a:prstGeom>
          <a:noFill/>
          <a:ln w="9525">
            <a:noFill/>
            <a:miter lim="800000"/>
            <a:headEnd/>
            <a:tailEnd/>
          </a:ln>
        </p:spPr>
        <p:txBody>
          <a:bodyPr>
            <a:spAutoFit/>
          </a:bodyPr>
          <a:lstStyle/>
          <a:p>
            <a:pPr marL="457200" indent="-457200" eaLnBrk="1" hangingPunct="1">
              <a:spcBef>
                <a:spcPts val="1200"/>
              </a:spcBef>
              <a:buFont typeface="Wingdings" pitchFamily="2" charset="2"/>
              <a:buChar char="§"/>
            </a:pPr>
            <a:r>
              <a:rPr lang="el-GR" altLang="el-GR" sz="2800">
                <a:solidFill>
                  <a:srgbClr val="000000"/>
                </a:solidFill>
                <a:latin typeface="Calibri" pitchFamily="34" charset="0"/>
                <a:cs typeface="Times New Roman" pitchFamily="18" charset="0"/>
              </a:rPr>
              <a:t>Τα ρέπος αποτελούν βασική πηγή χρηματοδότησης για τους διαπραγματευτές τίτλων. Όπως φαίνεται στον ακόλουθο πίνακα οι διαπραγματευτές τίτλων δανείζονται περισσότερο από ότι δανείζουν στην αγορά κατά τη διάρκεια της νύχτας (ρέπος &gt; διαθέσιμα), αλλά δανείζουν περισσότερο από ότι δανείζονται στην αγορά προθεσμίας (term market) (ρέπος &lt; διαθέσιμα). Όπως οι τράπεζες, οι dealers φαίνονται να ασχολούνται με το να δανείζονται βραχυπρόθεσμα για να δανείσουν μακροπρόθεσμα, αλλά σε αντίθεση με τις τράπεζες οι dealers είναι εξειδικευμένοι σε τίτλους της χρηματαγοράς πολύ μικρής διάρκειας. </a:t>
            </a:r>
            <a:r>
              <a:rPr lang="el-GR" altLang="el-GR">
                <a:solidFill>
                  <a:srgbClr val="000000"/>
                </a:solidFill>
                <a:latin typeface="Calibri" pitchFamily="34" charset="0"/>
                <a:cs typeface="Times New Roman" pitchFamily="18" charset="0"/>
              </a:rPr>
              <a:t>(Βλέπε</a:t>
            </a:r>
            <a:r>
              <a:rPr lang="el-GR" altLang="el-GR" b="1">
                <a:solidFill>
                  <a:srgbClr val="000000"/>
                </a:solidFill>
                <a:latin typeface="Calibri" pitchFamily="34" charset="0"/>
                <a:cs typeface="Times New Roman" pitchFamily="18" charset="0"/>
              </a:rPr>
              <a:t> Πίνακα 4.16 </a:t>
            </a:r>
            <a:r>
              <a:rPr lang="el-GR" altLang="el-GR">
                <a:solidFill>
                  <a:srgbClr val="000000"/>
                </a:solidFill>
                <a:latin typeface="Calibri" pitchFamily="34" charset="0"/>
                <a:cs typeface="Times New Roman" pitchFamily="18" charset="0"/>
              </a:rPr>
              <a:t>Διαπραγματευτές Τίτλων, Σεπτ. 2012 (δις $)).</a:t>
            </a:r>
          </a:p>
        </p:txBody>
      </p:sp>
      <p:sp>
        <p:nvSpPr>
          <p:cNvPr id="61444" name="Θέση αριθμού διαφάνειας 4"/>
          <p:cNvSpPr>
            <a:spLocks noGrp="1"/>
          </p:cNvSpPr>
          <p:nvPr>
            <p:ph type="sldNum" sz="quarter" idx="12"/>
          </p:nvPr>
        </p:nvSpPr>
        <p:spPr bwMode="auto">
          <a:noFill/>
          <a:ln>
            <a:miter lim="800000"/>
            <a:headEnd/>
            <a:tailEnd/>
          </a:ln>
        </p:spPr>
        <p:txBody>
          <a:bodyPr/>
          <a:lstStyle/>
          <a:p>
            <a:fld id="{1CA9A58D-AC73-44A9-8B34-FB532522DE65}" type="slidenum">
              <a:rPr lang="nl-NL" altLang="el-GR"/>
              <a:pPr/>
              <a:t>51</a:t>
            </a:fld>
            <a:endParaRPr lang="nl-NL" alt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14</a:t>
            </a:r>
            <a:endParaRPr lang="el-GR" dirty="0">
              <a:solidFill>
                <a:srgbClr val="0070C0"/>
              </a:solidFill>
              <a:latin typeface="+mn-lt"/>
            </a:endParaRPr>
          </a:p>
        </p:txBody>
      </p:sp>
      <p:sp>
        <p:nvSpPr>
          <p:cNvPr id="3" name="Ορθογώνιο 2"/>
          <p:cNvSpPr/>
          <p:nvPr/>
        </p:nvSpPr>
        <p:spPr>
          <a:xfrm>
            <a:off x="107950" y="1403350"/>
            <a:ext cx="8604250" cy="6462713"/>
          </a:xfrm>
          <a:prstGeom prst="rect">
            <a:avLst/>
          </a:prstGeom>
        </p:spPr>
        <p:txBody>
          <a:bodyPr>
            <a:spAutoFit/>
          </a:bodyPr>
          <a:lstStyle/>
          <a:p>
            <a:pPr marL="457200" indent="-457200" eaLnBrk="1" fontAlgn="auto" hangingPunct="1">
              <a:spcBef>
                <a:spcPts val="12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Ο ακόλουθος πίνακας δείχνει ένα παράδειγμα των λειτουργιών της κεντρικής τράπεζας σε </a:t>
            </a:r>
            <a:r>
              <a:rPr lang="el-GR" sz="2800" dirty="0" err="1">
                <a:solidFill>
                  <a:prstClr val="black"/>
                </a:solidFill>
                <a:latin typeface="Calibri"/>
                <a:cs typeface="Times New Roman" panose="02020603050405020304" pitchFamily="18" charset="0"/>
              </a:rPr>
              <a:t>ρέπος</a:t>
            </a:r>
            <a:r>
              <a:rPr lang="el-GR" sz="2800" dirty="0">
                <a:solidFill>
                  <a:prstClr val="black"/>
                </a:solidFill>
                <a:latin typeface="Calibri"/>
                <a:cs typeface="Times New Roman" panose="02020603050405020304" pitchFamily="18" charset="0"/>
              </a:rPr>
              <a:t> κατά τη διάρκεια της νύχτας. Η κεντρική τράπεζα λέει στους πρωταρχικούς διαπραγματευτές ότι θέλει να κάνει </a:t>
            </a:r>
            <a:r>
              <a:rPr lang="el-GR" sz="2800" dirty="0" err="1">
                <a:solidFill>
                  <a:prstClr val="black"/>
                </a:solidFill>
                <a:latin typeface="Calibri"/>
                <a:cs typeface="Times New Roman" panose="02020603050405020304" pitchFamily="18" charset="0"/>
              </a:rPr>
              <a:t>ρέπος</a:t>
            </a:r>
            <a:r>
              <a:rPr lang="el-GR" sz="2800" dirty="0">
                <a:solidFill>
                  <a:prstClr val="black"/>
                </a:solidFill>
                <a:latin typeface="Calibri"/>
                <a:cs typeface="Times New Roman" panose="02020603050405020304" pitchFamily="18" charset="0"/>
              </a:rPr>
              <a:t>, και τους ζητά να υποβάλλουν υποθήκη και προσφορά για το χρήμα. Αποδέχεται τις καλύτερες προσφορές και πραγματοποιεί τα </a:t>
            </a:r>
            <a:r>
              <a:rPr lang="el-GR" sz="2800" dirty="0" err="1">
                <a:solidFill>
                  <a:prstClr val="black"/>
                </a:solidFill>
                <a:latin typeface="Calibri"/>
                <a:cs typeface="Times New Roman" panose="02020603050405020304" pitchFamily="18" charset="0"/>
              </a:rPr>
              <a:t>ρέπος</a:t>
            </a:r>
            <a:r>
              <a:rPr lang="el-GR" sz="2800" dirty="0">
                <a:solidFill>
                  <a:prstClr val="black"/>
                </a:solidFill>
                <a:latin typeface="Calibri"/>
                <a:cs typeface="Times New Roman" panose="02020603050405020304" pitchFamily="18" charset="0"/>
              </a:rPr>
              <a:t>. Το αποτέλεσμα είναι να αυξήσει τα διαθέσιμα όπως φαίνεται στον ακόλουθο πίνακα. </a:t>
            </a:r>
            <a:r>
              <a:rPr lang="el-GR" dirty="0">
                <a:solidFill>
                  <a:prstClr val="black"/>
                </a:solidFill>
                <a:latin typeface="Calibri"/>
                <a:cs typeface="Times New Roman" panose="02020603050405020304" pitchFamily="18" charset="0"/>
              </a:rPr>
              <a:t>(Βλέπε </a:t>
            </a:r>
            <a:r>
              <a:rPr lang="el-GR" b="1" dirty="0">
                <a:solidFill>
                  <a:prstClr val="black"/>
                </a:solidFill>
                <a:latin typeface="Calibri"/>
                <a:cs typeface="Times New Roman" panose="02020603050405020304" pitchFamily="18" charset="0"/>
              </a:rPr>
              <a:t>Πίνακα 4.17. </a:t>
            </a:r>
            <a:r>
              <a:rPr lang="el-GR" dirty="0">
                <a:solidFill>
                  <a:prstClr val="black"/>
                </a:solidFill>
                <a:latin typeface="Calibri"/>
                <a:cs typeface="Times New Roman" panose="02020603050405020304" pitchFamily="18" charset="0"/>
              </a:rPr>
              <a:t>Επεκτείνοντας την ρευστότητα με </a:t>
            </a:r>
            <a:r>
              <a:rPr lang="el-GR" dirty="0" err="1">
                <a:solidFill>
                  <a:prstClr val="black"/>
                </a:solidFill>
                <a:latin typeface="Calibri"/>
                <a:cs typeface="Times New Roman" panose="02020603050405020304" pitchFamily="18" charset="0"/>
              </a:rPr>
              <a:t>ρέπος</a:t>
            </a:r>
            <a:r>
              <a:rPr lang="el-GR" dirty="0">
                <a:solidFill>
                  <a:prstClr val="black"/>
                </a:solidFill>
                <a:latin typeface="Calibri"/>
                <a:cs typeface="Times New Roman" panose="02020603050405020304" pitchFamily="18" charset="0"/>
              </a:rPr>
              <a:t> από την Κεντρική Τράπεζα).</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62468" name="Θέση αριθμού διαφάνειας 4"/>
          <p:cNvSpPr>
            <a:spLocks noGrp="1"/>
          </p:cNvSpPr>
          <p:nvPr>
            <p:ph type="sldNum" sz="quarter" idx="12"/>
          </p:nvPr>
        </p:nvSpPr>
        <p:spPr bwMode="auto">
          <a:noFill/>
          <a:ln>
            <a:miter lim="800000"/>
            <a:headEnd/>
            <a:tailEnd/>
          </a:ln>
        </p:spPr>
        <p:txBody>
          <a:bodyPr/>
          <a:lstStyle/>
          <a:p>
            <a:fld id="{4E046F07-2116-437C-8917-F964A1CBAAAA}" type="slidenum">
              <a:rPr lang="nl-NL" altLang="el-GR"/>
              <a:pPr/>
              <a:t>52</a:t>
            </a:fld>
            <a:endParaRPr lang="nl-NL" altLang="el-G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42888"/>
            <a:ext cx="9144000" cy="1143001"/>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15</a:t>
            </a:r>
            <a:endParaRPr lang="el-GR" dirty="0">
              <a:solidFill>
                <a:srgbClr val="0070C0"/>
              </a:solidFill>
              <a:latin typeface="+mn-lt"/>
            </a:endParaRPr>
          </a:p>
        </p:txBody>
      </p:sp>
      <p:sp>
        <p:nvSpPr>
          <p:cNvPr id="63491" name="Ορθογώνιο 2"/>
          <p:cNvSpPr>
            <a:spLocks noChangeArrowheads="1"/>
          </p:cNvSpPr>
          <p:nvPr/>
        </p:nvSpPr>
        <p:spPr bwMode="auto">
          <a:xfrm>
            <a:off x="6350" y="903288"/>
            <a:ext cx="8874125" cy="6494462"/>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3200" b="1">
                <a:solidFill>
                  <a:srgbClr val="000000"/>
                </a:solidFill>
                <a:latin typeface="Calibri" pitchFamily="34" charset="0"/>
                <a:cs typeface="Times New Roman" pitchFamily="18" charset="0"/>
              </a:rPr>
              <a:t>Τιμολόγηση των Ρέπος</a:t>
            </a:r>
          </a:p>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Η Stigum (1983) λέει ότι γενικά το επιτόκιο των ρέπος κατά την διάρκεια της νύχτας είναι λίγο χαμηλότερο από το επιτόκιο των διαθέσιμων της κεντρικής τράπεζας κατά τη διάρκεια της νύχτας, κα λίγο υψηλότερο από το επιτόκιο των τριμηνιαίων κρατικών ομολόγων (Treasury bill). Το ερώτημα λοιπόν που τίθεται είναι γιατί θα έπρεπε αυτό να ισχύει; Υποστηρίζει ότι επειδή τα ρέπος είναι διασφαλισμένη πίστη ενώ τα διαθέσιμα της κεντρικής τράπεζας δεν είναι διασφαλισμένα, και καταλήγει ότι η διαφορά κατά 5-10 μονάδες βάσεως είναι αποζημίωση για το μεγαλύτερο ρίσκο που εμπεριέχεται στα διαθέσιμα της κεντρικής τράπεζας.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63492" name="Θέση αριθμού διαφάνειας 4"/>
          <p:cNvSpPr>
            <a:spLocks noGrp="1"/>
          </p:cNvSpPr>
          <p:nvPr>
            <p:ph type="sldNum" sz="quarter" idx="12"/>
          </p:nvPr>
        </p:nvSpPr>
        <p:spPr bwMode="auto">
          <a:noFill/>
          <a:ln>
            <a:miter lim="800000"/>
            <a:headEnd/>
            <a:tailEnd/>
          </a:ln>
        </p:spPr>
        <p:txBody>
          <a:bodyPr/>
          <a:lstStyle/>
          <a:p>
            <a:fld id="{AA2A6A8D-A834-45BE-AE3D-02EAAFF3D055}" type="slidenum">
              <a:rPr lang="nl-NL" altLang="el-GR"/>
              <a:pPr/>
              <a:t>53</a:t>
            </a:fld>
            <a:endParaRPr lang="nl-NL" alt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825" y="-242888"/>
            <a:ext cx="9144000" cy="1143001"/>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16</a:t>
            </a:r>
            <a:endParaRPr lang="el-GR" dirty="0">
              <a:solidFill>
                <a:srgbClr val="0070C0"/>
              </a:solidFill>
              <a:latin typeface="+mn-lt"/>
            </a:endParaRPr>
          </a:p>
        </p:txBody>
      </p:sp>
      <p:sp>
        <p:nvSpPr>
          <p:cNvPr id="3" name="Ορθογώνιο 2"/>
          <p:cNvSpPr/>
          <p:nvPr/>
        </p:nvSpPr>
        <p:spPr>
          <a:xfrm>
            <a:off x="-25400" y="765175"/>
            <a:ext cx="8921750" cy="6708775"/>
          </a:xfrm>
          <a:prstGeom prst="rect">
            <a:avLst/>
          </a:prstGeom>
        </p:spPr>
        <p:txBody>
          <a:bodyPr>
            <a:spAutoFit/>
          </a:bodyPr>
          <a:lstStyle/>
          <a:p>
            <a:pPr marL="457200" indent="-457200" eaLnBrk="1" fontAlgn="auto" hangingPunct="1">
              <a:spcBef>
                <a:spcPts val="1200"/>
              </a:spcBef>
              <a:spcAft>
                <a:spcPts val="0"/>
              </a:spcAft>
              <a:buFont typeface="Wingdings" panose="05000000000000000000" pitchFamily="2" charset="2"/>
              <a:buChar char="§"/>
              <a:defRPr/>
            </a:pPr>
            <a:r>
              <a:rPr lang="el-GR" sz="2800" dirty="0">
                <a:solidFill>
                  <a:prstClr val="black"/>
                </a:solidFill>
                <a:latin typeface="Calibri"/>
                <a:cs typeface="Times New Roman" panose="02020603050405020304" pitchFamily="18" charset="0"/>
              </a:rPr>
              <a:t>Ο θεσμικός μηχανισμός της καθημερινής δημοπρασίας (</a:t>
            </a:r>
            <a:r>
              <a:rPr lang="el-GR" sz="2800" dirty="0" err="1">
                <a:solidFill>
                  <a:prstClr val="black"/>
                </a:solidFill>
                <a:latin typeface="Calibri"/>
                <a:cs typeface="Times New Roman" panose="02020603050405020304" pitchFamily="18" charset="0"/>
              </a:rPr>
              <a:t>auction</a:t>
            </a:r>
            <a:r>
              <a:rPr lang="el-GR" sz="2800" dirty="0">
                <a:solidFill>
                  <a:prstClr val="black"/>
                </a:solidFill>
                <a:latin typeface="Calibri"/>
                <a:cs typeface="Times New Roman" panose="02020603050405020304" pitchFamily="18" charset="0"/>
              </a:rPr>
              <a:t>) εξυπηρετεί στην καθιέρωση ενός περιθωρίου απόδοσης (</a:t>
            </a:r>
            <a:r>
              <a:rPr lang="el-GR" sz="2800" dirty="0" err="1">
                <a:solidFill>
                  <a:prstClr val="black"/>
                </a:solidFill>
                <a:latin typeface="Calibri"/>
                <a:cs typeface="Times New Roman" panose="02020603050405020304" pitchFamily="18" charset="0"/>
              </a:rPr>
              <a:t>premium</a:t>
            </a:r>
            <a:r>
              <a:rPr lang="el-GR" sz="2800" dirty="0">
                <a:solidFill>
                  <a:prstClr val="black"/>
                </a:solidFill>
                <a:latin typeface="Calibri"/>
                <a:cs typeface="Times New Roman" panose="02020603050405020304" pitchFamily="18" charset="0"/>
              </a:rPr>
              <a:t>) στο καλύτερο χρήμα του συστήματος, και αυτό το περιθώριο απόδοσης παρέχει ένα κίνητρο στις οικονομικές μονάδες από άκρη εις άκρη του συστήματος να προσπαθήσουν να εκπληρώσουν τις υποχρεώσεις τους κατά την εκκαθάριση παρά να τις μετακυλήσουν στην επόμενη μέρα. Αυτό το περιθώριο απόδοσης κάνει την εμφάνιση του στο μηδαμινό περιθώριο απόδοσης των διαθεσίμων της κεντρικής τράπεζας ως προς τα  </a:t>
            </a:r>
            <a:r>
              <a:rPr lang="el-GR" sz="2800" dirty="0" err="1">
                <a:solidFill>
                  <a:prstClr val="black"/>
                </a:solidFill>
                <a:latin typeface="Calibri"/>
                <a:cs typeface="Times New Roman" panose="02020603050405020304" pitchFamily="18" charset="0"/>
              </a:rPr>
              <a:t>ρέπος</a:t>
            </a:r>
            <a:r>
              <a:rPr lang="el-GR" sz="2800" dirty="0">
                <a:solidFill>
                  <a:prstClr val="black"/>
                </a:solidFill>
                <a:latin typeface="Calibri"/>
                <a:cs typeface="Times New Roman" panose="02020603050405020304" pitchFamily="18" charset="0"/>
              </a:rPr>
              <a:t>, και επίσης εμφανίζεται στο συνηθισμένο περιθώριο απόδοσης του χρήματος κατά τη διάρκεια της νύχτας ως προς το πιο μακροχρόνιο χρήμα, όπως τα τριμηνιαία ομόλογα. </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64516" name="Θέση αριθμού διαφάνειας 4"/>
          <p:cNvSpPr>
            <a:spLocks noGrp="1"/>
          </p:cNvSpPr>
          <p:nvPr>
            <p:ph type="sldNum" sz="quarter" idx="12"/>
          </p:nvPr>
        </p:nvSpPr>
        <p:spPr bwMode="auto">
          <a:noFill/>
          <a:ln>
            <a:miter lim="800000"/>
            <a:headEnd/>
            <a:tailEnd/>
          </a:ln>
        </p:spPr>
        <p:txBody>
          <a:bodyPr/>
          <a:lstStyle/>
          <a:p>
            <a:fld id="{A7878F87-43CA-4CD7-8D08-C44F18A27CBF}" type="slidenum">
              <a:rPr lang="nl-NL" altLang="el-GR"/>
              <a:pPr/>
              <a:t>54</a:t>
            </a:fld>
            <a:endParaRPr lang="nl-NL" alt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42888"/>
            <a:ext cx="9144000" cy="1143001"/>
          </a:xfrm>
        </p:spPr>
        <p:txBody>
          <a:bodyPr/>
          <a:lstStyle/>
          <a:p>
            <a:pPr>
              <a:defRPr/>
            </a:pPr>
            <a:r>
              <a:rPr lang="el-GR" dirty="0">
                <a:solidFill>
                  <a:srgbClr val="0070C0"/>
                </a:solidFill>
                <a:latin typeface="+mn-lt"/>
                <a:cs typeface="Times New Roman" panose="02020603050405020304" pitchFamily="18" charset="0"/>
              </a:rPr>
              <a:t>Η Διατραπεζική Αγορά - </a:t>
            </a:r>
            <a:r>
              <a:rPr lang="el-GR" dirty="0" smtClean="0">
                <a:solidFill>
                  <a:srgbClr val="0070C0"/>
                </a:solidFill>
                <a:latin typeface="+mn-lt"/>
                <a:cs typeface="Times New Roman" panose="02020603050405020304" pitchFamily="18" charset="0"/>
              </a:rPr>
              <a:t>17</a:t>
            </a:r>
            <a:endParaRPr lang="el-GR" dirty="0">
              <a:solidFill>
                <a:srgbClr val="0070C0"/>
              </a:solidFill>
              <a:latin typeface="+mn-lt"/>
            </a:endParaRPr>
          </a:p>
        </p:txBody>
      </p:sp>
      <p:sp>
        <p:nvSpPr>
          <p:cNvPr id="65539" name="Ορθογώνιο 2"/>
          <p:cNvSpPr>
            <a:spLocks noChangeArrowheads="1"/>
          </p:cNvSpPr>
          <p:nvPr/>
        </p:nvSpPr>
        <p:spPr bwMode="auto">
          <a:xfrm>
            <a:off x="0" y="1196975"/>
            <a:ext cx="9144000" cy="5678488"/>
          </a:xfrm>
          <a:prstGeom prst="rect">
            <a:avLst/>
          </a:prstGeom>
          <a:noFill/>
          <a:ln w="9525">
            <a:noFill/>
            <a:miter lim="800000"/>
            <a:headEnd/>
            <a:tailEnd/>
          </a:ln>
        </p:spPr>
        <p:txBody>
          <a:bodyPr>
            <a:spAutoFit/>
          </a:bodyPr>
          <a:lstStyle/>
          <a:p>
            <a:pPr marL="457200" indent="-457200" eaLnBrk="1" hangingPunct="1">
              <a:spcBef>
                <a:spcPts val="1200"/>
              </a:spcBef>
              <a:buFont typeface="Wingdings" pitchFamily="2" charset="2"/>
              <a:buChar char="§"/>
            </a:pPr>
            <a:r>
              <a:rPr lang="el-GR" altLang="el-GR" sz="2800">
                <a:solidFill>
                  <a:srgbClr val="000000"/>
                </a:solidFill>
                <a:latin typeface="Calibri" pitchFamily="34" charset="0"/>
                <a:cs typeface="Times New Roman" pitchFamily="18" charset="0"/>
              </a:rPr>
              <a:t>Όλος αυτός ο μηχανισμός τιμολόγησης των επιτοκίων στην αγορά χρήματος δεν είναι τίποτε παραπάνω από τη φυσική ιεράρχηση του χρήματος και της πίστης. </a:t>
            </a:r>
          </a:p>
          <a:p>
            <a:pPr marL="457200" indent="-457200" eaLnBrk="1" hangingPunct="1">
              <a:spcBef>
                <a:spcPts val="4200"/>
              </a:spcBef>
              <a:buFont typeface="Wingdings" pitchFamily="2" charset="2"/>
              <a:buChar char="§"/>
            </a:pPr>
            <a:r>
              <a:rPr lang="el-GR" altLang="el-GR" sz="2800">
                <a:solidFill>
                  <a:srgbClr val="000000"/>
                </a:solidFill>
                <a:latin typeface="Calibri" pitchFamily="34" charset="0"/>
                <a:cs typeface="Times New Roman" pitchFamily="18" charset="0"/>
              </a:rPr>
              <a:t>Τελικά όμως μπορούμε να πούμε ότι η κεντρική τράπεζα προσπαθεί να δημιουργεί κίνητρα για τις τράπεζες να δανείζονται στο επιτόκιο των διαθεσίμων της κεντρικής τράπεζας και να δανείζουν στο επιτόκιο των ρέπος, επομένως υποστηρίζει τις αγορές βραχυχρόνιας πίστης γενικότερα. </a:t>
            </a:r>
          </a:p>
          <a:p>
            <a:pPr marL="457200" indent="-457200" eaLnBrk="1" hangingPunct="1">
              <a:spcBef>
                <a:spcPts val="1200"/>
              </a:spcBef>
              <a:buFont typeface="Wingdings" pitchFamily="2" charset="2"/>
              <a:buChar char="§"/>
            </a:pPr>
            <a:endParaRPr lang="el-GR" altLang="el-GR" sz="2800">
              <a:solidFill>
                <a:srgbClr val="000000"/>
              </a:solidFill>
              <a:latin typeface="Calibri" pitchFamily="34" charset="0"/>
              <a:cs typeface="Times New Roman" pitchFamily="18" charset="0"/>
            </a:endParaRPr>
          </a:p>
          <a:p>
            <a:pPr marL="457200" indent="-457200" eaLnBrk="1" hangingPunct="1">
              <a:spcBef>
                <a:spcPts val="1200"/>
              </a:spcBef>
              <a:buFont typeface="Wingdings" pitchFamily="2" charset="2"/>
              <a:buChar char="§"/>
            </a:pPr>
            <a:endParaRPr lang="el-GR" altLang="el-GR" sz="2800">
              <a:solidFill>
                <a:srgbClr val="000000"/>
              </a:solidFill>
              <a:latin typeface="Calibri" pitchFamily="34" charset="0"/>
              <a:cs typeface="Times New Roman" pitchFamily="18" charset="0"/>
            </a:endParaRPr>
          </a:p>
        </p:txBody>
      </p:sp>
      <p:sp>
        <p:nvSpPr>
          <p:cNvPr id="65540" name="Θέση αριθμού διαφάνειας 4"/>
          <p:cNvSpPr>
            <a:spLocks noGrp="1"/>
          </p:cNvSpPr>
          <p:nvPr>
            <p:ph type="sldNum" sz="quarter" idx="12"/>
          </p:nvPr>
        </p:nvSpPr>
        <p:spPr bwMode="auto">
          <a:noFill/>
          <a:ln>
            <a:miter lim="800000"/>
            <a:headEnd/>
            <a:tailEnd/>
          </a:ln>
        </p:spPr>
        <p:txBody>
          <a:bodyPr/>
          <a:lstStyle/>
          <a:p>
            <a:fld id="{80E057B3-413A-475A-976A-8DCE24B4C453}" type="slidenum">
              <a:rPr lang="nl-NL" altLang="el-GR"/>
              <a:pPr/>
              <a:t>55</a:t>
            </a:fld>
            <a:endParaRPr lang="nl-NL" alt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Α</a:t>
            </a:r>
            <a:r>
              <a:rPr lang="el-GR" dirty="0" smtClean="0">
                <a:solidFill>
                  <a:srgbClr val="0070C0"/>
                </a:solidFill>
                <a:latin typeface="+mn-lt"/>
                <a:cs typeface="Times New Roman" panose="02020603050405020304" pitchFamily="18" charset="0"/>
              </a:rPr>
              <a:t>γορά </a:t>
            </a:r>
            <a:r>
              <a:rPr lang="el-GR" dirty="0">
                <a:solidFill>
                  <a:srgbClr val="0070C0"/>
                </a:solidFill>
                <a:latin typeface="+mn-lt"/>
                <a:cs typeface="Times New Roman" panose="02020603050405020304" pitchFamily="18" charset="0"/>
              </a:rPr>
              <a:t>Ε</a:t>
            </a:r>
            <a:r>
              <a:rPr lang="el-GR" dirty="0" smtClean="0">
                <a:solidFill>
                  <a:srgbClr val="0070C0"/>
                </a:solidFill>
                <a:latin typeface="+mn-lt"/>
                <a:cs typeface="Times New Roman" panose="02020603050405020304" pitchFamily="18" charset="0"/>
              </a:rPr>
              <a:t>υρωνομισμάτων</a:t>
            </a:r>
            <a:endParaRPr lang="el-GR" dirty="0">
              <a:solidFill>
                <a:srgbClr val="0070C0"/>
              </a:solidFill>
              <a:latin typeface="+mn-lt"/>
            </a:endParaRPr>
          </a:p>
        </p:txBody>
      </p:sp>
      <p:sp>
        <p:nvSpPr>
          <p:cNvPr id="66563" name="Ορθογώνιο 2"/>
          <p:cNvSpPr>
            <a:spLocks noChangeArrowheads="1"/>
          </p:cNvSpPr>
          <p:nvPr/>
        </p:nvSpPr>
        <p:spPr bwMode="auto">
          <a:xfrm>
            <a:off x="269875" y="1403350"/>
            <a:ext cx="8604250" cy="4862513"/>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Η αγορά ευρωνομισμάτων είναι μια διεθνής τραπεζική αγορά καταθέσεων και δανείων εκφρασμένων σε κάποιο εθνικό νόμισμα, που είναι κατατεθειμένα σε τράπεζα έξω από την χώρα προέλευσης του συγκεκριμένου νομίσματος. </a:t>
            </a:r>
          </a:p>
          <a:p>
            <a:pPr marL="342900" indent="-342900" eaLnBrk="1" hangingPunct="1">
              <a:spcBef>
                <a:spcPts val="3600"/>
              </a:spcBef>
              <a:buFont typeface="Arial" charset="0"/>
              <a:buChar char="•"/>
            </a:pPr>
            <a:r>
              <a:rPr lang="el-GR" altLang="el-GR" sz="2800">
                <a:solidFill>
                  <a:srgbClr val="000000"/>
                </a:solidFill>
                <a:latin typeface="Calibri" pitchFamily="34" charset="0"/>
                <a:cs typeface="Times New Roman" pitchFamily="18" charset="0"/>
              </a:rPr>
              <a:t>Οι τράπεζες που δραστηριοποιούνται στην ευρωαγορά ονομάζονται ευρωτράπεζες και είναι εγκατεστημένες έξω από την χώρα έκδοσης του νομίσματος στο οποίο είναι εκφρασμένα τα κεφάλαια που διακινούνται μέσα από την ευρωαγορά.</a:t>
            </a:r>
          </a:p>
        </p:txBody>
      </p:sp>
      <p:sp>
        <p:nvSpPr>
          <p:cNvPr id="66564" name="Θέση αριθμού διαφάνειας 4"/>
          <p:cNvSpPr>
            <a:spLocks noGrp="1"/>
          </p:cNvSpPr>
          <p:nvPr>
            <p:ph type="sldNum" sz="quarter" idx="12"/>
          </p:nvPr>
        </p:nvSpPr>
        <p:spPr bwMode="auto">
          <a:noFill/>
          <a:ln>
            <a:miter lim="800000"/>
            <a:headEnd/>
            <a:tailEnd/>
          </a:ln>
        </p:spPr>
        <p:txBody>
          <a:bodyPr/>
          <a:lstStyle/>
          <a:p>
            <a:fld id="{72A472DA-3B2A-422B-AF63-11A625AE39CD}" type="slidenum">
              <a:rPr lang="nl-NL" altLang="el-GR"/>
              <a:pPr/>
              <a:t>56</a:t>
            </a:fld>
            <a:endParaRPr lang="nl-NL" alt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Αγορά </a:t>
            </a:r>
            <a:r>
              <a:rPr lang="el-GR" dirty="0" smtClean="0">
                <a:solidFill>
                  <a:srgbClr val="0070C0"/>
                </a:solidFill>
                <a:latin typeface="+mn-lt"/>
                <a:cs typeface="Times New Roman" panose="02020603050405020304" pitchFamily="18" charset="0"/>
              </a:rPr>
              <a:t>Ευρωνομισμάτων - 2</a:t>
            </a:r>
            <a:endParaRPr lang="el-GR" dirty="0">
              <a:solidFill>
                <a:srgbClr val="0070C0"/>
              </a:solidFill>
              <a:latin typeface="+mn-lt"/>
            </a:endParaRPr>
          </a:p>
        </p:txBody>
      </p:sp>
      <p:sp>
        <p:nvSpPr>
          <p:cNvPr id="67587" name="Ορθογώνιο 2"/>
          <p:cNvSpPr>
            <a:spLocks noChangeArrowheads="1"/>
          </p:cNvSpPr>
          <p:nvPr/>
        </p:nvSpPr>
        <p:spPr bwMode="auto">
          <a:xfrm>
            <a:off x="269875" y="1403350"/>
            <a:ext cx="8604250" cy="4554538"/>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Για παράδειγμα μια ελβετική τράπεζα δέχεται καταθέσεις σε δολάρια και δίνει δάνεια σε ευρώ. Έτσι μπορούμε να μιλάμε για την αγορά ευρωδολαρίων, ευρωλιρών και άλλα, δηλαδή την αγορά δολαρίων εκτός Αμερικής και βρετανικών λιρών εκτός Βρετανίας.</a:t>
            </a:r>
          </a:p>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Η αγορά Ευρωδολαρίων αναπτύχθηκε για να παρέχει μια απαραίτητη υπηρεσία έξω από τον έλεγχο των αρχών των Η.Π.Α. Τα περισσότερα από αυτά τα εμπόδια έχουν τώρα αρθεί, αλλά η αγορά παραμένει  ως μια ξεχωριστή οντότητα.</a:t>
            </a:r>
          </a:p>
        </p:txBody>
      </p:sp>
      <p:sp>
        <p:nvSpPr>
          <p:cNvPr id="67588" name="Θέση αριθμού διαφάνειας 4"/>
          <p:cNvSpPr>
            <a:spLocks noGrp="1"/>
          </p:cNvSpPr>
          <p:nvPr>
            <p:ph type="sldNum" sz="quarter" idx="12"/>
          </p:nvPr>
        </p:nvSpPr>
        <p:spPr bwMode="auto">
          <a:noFill/>
          <a:ln>
            <a:miter lim="800000"/>
            <a:headEnd/>
            <a:tailEnd/>
          </a:ln>
        </p:spPr>
        <p:txBody>
          <a:bodyPr/>
          <a:lstStyle/>
          <a:p>
            <a:fld id="{12EB97CC-903F-48E6-A67F-F45B10A431FE}" type="slidenum">
              <a:rPr lang="nl-NL" altLang="el-GR"/>
              <a:pPr/>
              <a:t>57</a:t>
            </a:fld>
            <a:endParaRPr lang="nl-NL" alt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Αγορά Ευρωνομισμάτων - </a:t>
            </a:r>
            <a:r>
              <a:rPr lang="el-GR" dirty="0" smtClean="0">
                <a:solidFill>
                  <a:srgbClr val="0070C0"/>
                </a:solidFill>
                <a:latin typeface="+mn-lt"/>
                <a:cs typeface="Times New Roman" panose="02020603050405020304" pitchFamily="18" charset="0"/>
              </a:rPr>
              <a:t>3</a:t>
            </a:r>
            <a:endParaRPr lang="el-GR" dirty="0">
              <a:solidFill>
                <a:srgbClr val="0070C0"/>
              </a:solidFill>
              <a:latin typeface="+mn-lt"/>
            </a:endParaRPr>
          </a:p>
        </p:txBody>
      </p:sp>
      <p:sp>
        <p:nvSpPr>
          <p:cNvPr id="68611" name="Ορθογώνιο 2"/>
          <p:cNvSpPr>
            <a:spLocks noChangeArrowheads="1"/>
          </p:cNvSpPr>
          <p:nvPr/>
        </p:nvSpPr>
        <p:spPr bwMode="auto">
          <a:xfrm>
            <a:off x="0" y="1268413"/>
            <a:ext cx="8964613" cy="5878512"/>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Καθώς το σύστημα πληρωμών είναι ένα πιστωτικό σύστημα, υπάρχει ανάγκη για μια διατραπεζική αγορά που ενώνει τις ελλειμματικές και τις πλεονασματικές οικονομικές μονάδες, ανάλογη με την αγορά διαθεσίμων της κεντρικής τράπεζας των Η.Π.Α.</a:t>
            </a:r>
          </a:p>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Από τα πρώτα χρόνια εξάπλωσης της αγοράς ευρωδολαρίων υπήρχαν διαφορές στις αποδόσεις ιδίων τίτλων μεταξύ εγχώριας αγοράς και ευρωαγοράς που αποδίδονταν σε υψηλότερο κίνδυνο.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68612" name="Θέση αριθμού διαφάνειας 4"/>
          <p:cNvSpPr>
            <a:spLocks noGrp="1"/>
          </p:cNvSpPr>
          <p:nvPr>
            <p:ph type="sldNum" sz="quarter" idx="12"/>
          </p:nvPr>
        </p:nvSpPr>
        <p:spPr bwMode="auto">
          <a:noFill/>
          <a:ln>
            <a:miter lim="800000"/>
            <a:headEnd/>
            <a:tailEnd/>
          </a:ln>
        </p:spPr>
        <p:txBody>
          <a:bodyPr/>
          <a:lstStyle/>
          <a:p>
            <a:fld id="{CD91CB12-074E-4619-9460-A6CA1CB2E010}" type="slidenum">
              <a:rPr lang="nl-NL" altLang="el-GR"/>
              <a:pPr/>
              <a:t>58</a:t>
            </a:fld>
            <a:endParaRPr lang="nl-NL" alt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Η Αγορά Ευρωνομισμάτων - 4</a:t>
            </a:r>
            <a:endParaRPr lang="el-GR" dirty="0">
              <a:solidFill>
                <a:srgbClr val="0070C0"/>
              </a:solidFill>
              <a:latin typeface="+mn-lt"/>
            </a:endParaRPr>
          </a:p>
        </p:txBody>
      </p:sp>
      <p:sp>
        <p:nvSpPr>
          <p:cNvPr id="3" name="Ορθογώνιο 2"/>
          <p:cNvSpPr/>
          <p:nvPr/>
        </p:nvSpPr>
        <p:spPr>
          <a:xfrm>
            <a:off x="269875" y="1403350"/>
            <a:ext cx="8623300" cy="5294313"/>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Calibri"/>
                <a:cs typeface="Times New Roman" panose="02020603050405020304" pitchFamily="18" charset="0"/>
              </a:rPr>
              <a:t>Τρεις παράγοντες κινδύνου μπορούν να εντοπιστούν. Σε περίπτωση τραπεζικών κρίσεων η κεντρική τράπεζα της χώρας υποδοχής δεν εξασφαλίζει τις καταθέσεις ευρωνομισμάτων και δεν είναι ξεκάθαρο αν η κεντρική τράπεζα της χώρας προέλευσης προστατεύσει τις θυγατρικές τράπεζες στο εξωτερικό. </a:t>
            </a:r>
          </a:p>
          <a:p>
            <a:pPr eaLnBrk="1" fontAlgn="auto" hangingPunct="1">
              <a:spcBef>
                <a:spcPts val="1200"/>
              </a:spcBef>
              <a:spcAft>
                <a:spcPts val="0"/>
              </a:spcAft>
              <a:defRPr/>
            </a:pPr>
            <a:endParaRPr lang="el-GR" sz="2800" dirty="0">
              <a:solidFill>
                <a:prstClr val="black"/>
              </a:solidFill>
              <a:latin typeface="Calibri"/>
              <a:cs typeface="Times New Roman" panose="02020603050405020304" pitchFamily="18" charset="0"/>
            </a:endParaRPr>
          </a:p>
          <a:p>
            <a:pPr marL="342900" indent="-3429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Calibri"/>
                <a:cs typeface="Times New Roman" panose="02020603050405020304" pitchFamily="18" charset="0"/>
              </a:rPr>
              <a:t>Τέλος οι κίνδυνοι επιβολής περιορισμών ανά πάσα στιγμή από κυβερνήσεις της χώρας υποδοχής και προέλευσης είναι υπαρκτοί. </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69636" name="Θέση αριθμού διαφάνειας 4"/>
          <p:cNvSpPr>
            <a:spLocks noGrp="1"/>
          </p:cNvSpPr>
          <p:nvPr>
            <p:ph type="sldNum" sz="quarter" idx="12"/>
          </p:nvPr>
        </p:nvSpPr>
        <p:spPr bwMode="auto">
          <a:noFill/>
          <a:ln>
            <a:miter lim="800000"/>
            <a:headEnd/>
            <a:tailEnd/>
          </a:ln>
        </p:spPr>
        <p:txBody>
          <a:bodyPr/>
          <a:lstStyle/>
          <a:p>
            <a:fld id="{7E261E89-018C-49AA-BF47-6C1DB17F700A}" type="slidenum">
              <a:rPr lang="nl-NL" altLang="el-GR"/>
              <a:pPr/>
              <a:t>59</a:t>
            </a:fld>
            <a:endParaRPr lang="nl-NL" alt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2875" y="0"/>
            <a:ext cx="9144000" cy="3262313"/>
          </a:xfrm>
          <a:prstGeom prst="rect">
            <a:avLst/>
          </a:prstGeom>
          <a:noFill/>
          <a:ln w="9525">
            <a:noFill/>
            <a:miter lim="800000"/>
            <a:headEnd/>
            <a:tailEnd/>
          </a:ln>
          <a:effectLst/>
        </p:spPr>
        <p:txBody>
          <a:bodyPr>
            <a:spAutoFit/>
          </a:bodyPr>
          <a:lstStyle/>
          <a:p>
            <a:pPr algn="ctr" eaLnBrk="1" hangingPunct="1">
              <a:spcBef>
                <a:spcPct val="50000"/>
              </a:spcBef>
              <a:defRPr/>
            </a:pPr>
            <a:r>
              <a:rPr lang="el-GR" sz="4000" dirty="0">
                <a:solidFill>
                  <a:srgbClr val="0070C0"/>
                </a:solidFill>
                <a:latin typeface="Calibri"/>
                <a:cs typeface="Times New Roman" panose="02020603050405020304" pitchFamily="18" charset="0"/>
              </a:rPr>
              <a:t>Ο Ρόλος του Χρηματοπιστωτικού Συστήματος στην Οικονομία - 2</a:t>
            </a:r>
          </a:p>
          <a:p>
            <a:pPr algn="ctr" eaLnBrk="1" hangingPunct="1">
              <a:spcBef>
                <a:spcPct val="50000"/>
              </a:spcBef>
              <a:defRPr/>
            </a:pPr>
            <a:endParaRPr lang="en-GB" sz="4000" dirty="0">
              <a:solidFill>
                <a:srgbClr val="0070C0"/>
              </a:solidFill>
              <a:latin typeface="Calibri"/>
              <a:cs typeface="Times New Roman" panose="02020603050405020304" pitchFamily="18" charset="0"/>
            </a:endParaRPr>
          </a:p>
          <a:p>
            <a:pPr algn="ctr" eaLnBrk="1" hangingPunct="1">
              <a:spcBef>
                <a:spcPct val="50000"/>
              </a:spcBef>
              <a:defRPr/>
            </a:pPr>
            <a:endParaRPr lang="el-GR" altLang="el-GR" sz="4400" i="1" dirty="0">
              <a:solidFill>
                <a:srgbClr val="0070C0"/>
              </a:solidFill>
              <a:latin typeface="+mn-lt"/>
            </a:endParaRPr>
          </a:p>
        </p:txBody>
      </p:sp>
      <p:sp>
        <p:nvSpPr>
          <p:cNvPr id="3" name="Rectangle 5"/>
          <p:cNvSpPr>
            <a:spLocks noChangeArrowheads="1"/>
          </p:cNvSpPr>
          <p:nvPr/>
        </p:nvSpPr>
        <p:spPr bwMode="auto">
          <a:xfrm>
            <a:off x="0" y="1285875"/>
            <a:ext cx="9429750" cy="446088"/>
          </a:xfrm>
          <a:prstGeom prst="rect">
            <a:avLst/>
          </a:prstGeom>
          <a:noFill/>
          <a:ln w="9525">
            <a:noFill/>
            <a:miter lim="800000"/>
            <a:headEnd/>
            <a:tailEnd/>
          </a:ln>
          <a:effectLst/>
        </p:spPr>
        <p:txBody>
          <a:bodyPr>
            <a:spAutoFit/>
          </a:bodyPr>
          <a:lstStyle/>
          <a:p>
            <a:pPr eaLnBrk="1" hangingPunct="1">
              <a:lnSpc>
                <a:spcPct val="80000"/>
              </a:lnSpc>
              <a:spcBef>
                <a:spcPct val="50000"/>
              </a:spcBef>
              <a:defRPr/>
            </a:pPr>
            <a:endParaRPr lang="en-US" altLang="el-GR" sz="2800" dirty="0">
              <a:solidFill>
                <a:schemeClr val="tx1"/>
              </a:solidFill>
              <a:latin typeface="+mn-lt"/>
              <a:cs typeface="Times New Roman" pitchFamily="18" charset="0"/>
            </a:endParaRPr>
          </a:p>
        </p:txBody>
      </p:sp>
      <p:sp>
        <p:nvSpPr>
          <p:cNvPr id="4" name="TextBox 3"/>
          <p:cNvSpPr txBox="1"/>
          <p:nvPr/>
        </p:nvSpPr>
        <p:spPr>
          <a:xfrm>
            <a:off x="142875" y="1638300"/>
            <a:ext cx="8858250" cy="3970338"/>
          </a:xfrm>
          <a:prstGeom prst="rect">
            <a:avLst/>
          </a:prstGeom>
          <a:noFill/>
        </p:spPr>
        <p:txBody>
          <a:bodyPr>
            <a:spAutoFit/>
          </a:bodyPr>
          <a:lstStyle/>
          <a:p>
            <a:pPr marL="342900" indent="-342900" eaLnBrk="1" fontAlgn="auto" hangingPunct="1">
              <a:spcBef>
                <a:spcPct val="20000"/>
              </a:spcBef>
              <a:spcAft>
                <a:spcPts val="12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Εδώ επίσης θα πρέπει να τονίσουμε μια ακόμα σημαντική διάκριση των αγορών σε </a:t>
            </a:r>
            <a:r>
              <a:rPr lang="el-GR" sz="2800" b="1" dirty="0">
                <a:solidFill>
                  <a:prstClr val="black"/>
                </a:solidFill>
                <a:latin typeface="+mn-lt"/>
                <a:cs typeface="Times New Roman" panose="02020603050405020304" pitchFamily="18" charset="0"/>
              </a:rPr>
              <a:t>πρωτογενείς</a:t>
            </a:r>
            <a:r>
              <a:rPr lang="el-GR" sz="2800" dirty="0">
                <a:solidFill>
                  <a:prstClr val="black"/>
                </a:solidFill>
                <a:latin typeface="+mn-lt"/>
                <a:cs typeface="Times New Roman" panose="02020603050405020304" pitchFamily="18" charset="0"/>
              </a:rPr>
              <a:t> και </a:t>
            </a:r>
            <a:r>
              <a:rPr lang="el-GR" sz="2800" b="1" dirty="0">
                <a:solidFill>
                  <a:prstClr val="black"/>
                </a:solidFill>
                <a:latin typeface="+mn-lt"/>
                <a:cs typeface="Times New Roman" panose="02020603050405020304" pitchFamily="18" charset="0"/>
              </a:rPr>
              <a:t>δευτερογενείς αγορές</a:t>
            </a:r>
            <a:r>
              <a:rPr lang="el-GR" sz="2800" dirty="0">
                <a:solidFill>
                  <a:prstClr val="black"/>
                </a:solidFill>
                <a:latin typeface="+mn-lt"/>
                <a:cs typeface="Times New Roman" panose="02020603050405020304" pitchFamily="18" charset="0"/>
              </a:rPr>
              <a:t>. </a:t>
            </a:r>
            <a:r>
              <a:rPr lang="el-GR" sz="2800" b="1" dirty="0">
                <a:solidFill>
                  <a:prstClr val="black"/>
                </a:solidFill>
                <a:latin typeface="+mn-lt"/>
                <a:cs typeface="Times New Roman" panose="02020603050405020304" pitchFamily="18" charset="0"/>
              </a:rPr>
              <a:t>Η πρωτογενής αγορά </a:t>
            </a:r>
            <a:r>
              <a:rPr lang="el-GR" sz="2800" dirty="0">
                <a:solidFill>
                  <a:prstClr val="black"/>
                </a:solidFill>
                <a:latin typeface="+mn-lt"/>
                <a:cs typeface="Times New Roman" panose="02020603050405020304" pitchFamily="18" charset="0"/>
              </a:rPr>
              <a:t>έχει να κάνει με την εισαγωγή τίτλων για πρώτη φορά στο χρηματιστήριο. Μια νέα έκδοση τίτλων ή άντληση κεφαλαίων μέσω αύξησης μετοχικών κεφαλαίων αποτελούν κλασσικά παραδείγματα. Ενώ η λεγόμενη </a:t>
            </a:r>
            <a:r>
              <a:rPr lang="el-GR" sz="2800" b="1" dirty="0">
                <a:solidFill>
                  <a:prstClr val="black"/>
                </a:solidFill>
                <a:latin typeface="+mn-lt"/>
                <a:cs typeface="Times New Roman" panose="02020603050405020304" pitchFamily="18" charset="0"/>
              </a:rPr>
              <a:t>δευτερογενής αγορά </a:t>
            </a:r>
            <a:r>
              <a:rPr lang="el-GR" sz="2800" dirty="0">
                <a:solidFill>
                  <a:prstClr val="black"/>
                </a:solidFill>
                <a:latin typeface="+mn-lt"/>
                <a:cs typeface="Times New Roman" panose="02020603050405020304" pitchFamily="18" charset="0"/>
              </a:rPr>
              <a:t>έχει να κάνει με την αγοροπωλησία τίτλων ήδη εισηγμένων στο χρηματιστήριο. </a:t>
            </a:r>
          </a:p>
        </p:txBody>
      </p:sp>
      <p:sp>
        <p:nvSpPr>
          <p:cNvPr id="13317" name="Θέση αριθμού διαφάνειας 5"/>
          <p:cNvSpPr>
            <a:spLocks noGrp="1"/>
          </p:cNvSpPr>
          <p:nvPr>
            <p:ph type="sldNum" sz="quarter" idx="12"/>
          </p:nvPr>
        </p:nvSpPr>
        <p:spPr bwMode="auto">
          <a:noFill/>
          <a:ln>
            <a:miter lim="800000"/>
            <a:headEnd/>
            <a:tailEnd/>
          </a:ln>
        </p:spPr>
        <p:txBody>
          <a:bodyPr/>
          <a:lstStyle/>
          <a:p>
            <a:fld id="{86AED6E2-3139-46F2-88BF-A665F254080D}" type="slidenum">
              <a:rPr lang="nl-NL" altLang="el-GR"/>
              <a:pPr/>
              <a:t>6</a:t>
            </a:fld>
            <a:endParaRPr lang="nl-NL" alt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11150"/>
            <a:ext cx="9144000" cy="1143000"/>
          </a:xfrm>
        </p:spPr>
        <p:txBody>
          <a:bodyPr/>
          <a:lstStyle/>
          <a:p>
            <a:pPr>
              <a:defRPr/>
            </a:pPr>
            <a:r>
              <a:rPr lang="el-GR" dirty="0">
                <a:solidFill>
                  <a:srgbClr val="0070C0"/>
                </a:solidFill>
                <a:latin typeface="+mn-lt"/>
                <a:cs typeface="Times New Roman" panose="02020603050405020304" pitchFamily="18" charset="0"/>
              </a:rPr>
              <a:t>Η Αγορά Ευρωνομισμάτων - 5</a:t>
            </a:r>
            <a:endParaRPr lang="el-GR" dirty="0">
              <a:solidFill>
                <a:srgbClr val="0070C0"/>
              </a:solidFill>
              <a:latin typeface="+mn-lt"/>
            </a:endParaRPr>
          </a:p>
        </p:txBody>
      </p:sp>
      <p:sp>
        <p:nvSpPr>
          <p:cNvPr id="70659" name="Ορθογώνιο 2"/>
          <p:cNvSpPr>
            <a:spLocks noChangeArrowheads="1"/>
          </p:cNvSpPr>
          <p:nvPr/>
        </p:nvSpPr>
        <p:spPr bwMode="auto">
          <a:xfrm>
            <a:off x="269875" y="884238"/>
            <a:ext cx="8874125" cy="6862762"/>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Το ακόλουθο παράδειγμα δείχνει πως τα ευρωδολάρια αυξάνονται όταν η αμερικάνικη εταιρεία Ford μεταφέρει μια κατάθεση από την Chase NY στην Citibank London. </a:t>
            </a:r>
            <a:r>
              <a:rPr lang="el-GR" altLang="el-GR">
                <a:solidFill>
                  <a:srgbClr val="000000"/>
                </a:solidFill>
                <a:latin typeface="Calibri" pitchFamily="34" charset="0"/>
                <a:cs typeface="Times New Roman" pitchFamily="18" charset="0"/>
              </a:rPr>
              <a:t>(Βλέπε </a:t>
            </a:r>
            <a:r>
              <a:rPr lang="el-GR" altLang="el-GR" b="1">
                <a:solidFill>
                  <a:srgbClr val="000000"/>
                </a:solidFill>
                <a:latin typeface="Calibri" pitchFamily="34" charset="0"/>
                <a:cs typeface="Times New Roman" pitchFamily="18" charset="0"/>
              </a:rPr>
              <a:t>Πίνακας 4.19  </a:t>
            </a:r>
            <a:r>
              <a:rPr lang="el-GR" altLang="el-GR">
                <a:solidFill>
                  <a:srgbClr val="000000"/>
                </a:solidFill>
                <a:latin typeface="Calibri" pitchFamily="34" charset="0"/>
                <a:cs typeface="Times New Roman" pitchFamily="18" charset="0"/>
              </a:rPr>
              <a:t>1ο παράδειγμα δημιουργίας Ευρωδολαρίων).</a:t>
            </a:r>
          </a:p>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Αλλά η αγορά Ευρωδολαρίων είναι παραπάνω από ένα σύστημα πληρωμής σε δολάρια χαρακτηρίζεται πολλές φορές ως η παγκόσμια αγορά χρήματος. Η εικόνα που δημιουργείται είναι οι ξένες τράπεζες να λαμβάνουν καταθέσεις και να δίνουν δάνεια, απαραίτητα και κύρια δρώντας ως διαπραγματευτές χρήματος στην παγκόσμια αγορά δολαρίου όπως φαίνεται στον ακόλουθο πίνακα. </a:t>
            </a:r>
            <a:r>
              <a:rPr lang="el-GR" altLang="el-GR">
                <a:solidFill>
                  <a:srgbClr val="000000"/>
                </a:solidFill>
                <a:latin typeface="Calibri" pitchFamily="34" charset="0"/>
                <a:cs typeface="Times New Roman" pitchFamily="18" charset="0"/>
              </a:rPr>
              <a:t>(Βλέπε </a:t>
            </a:r>
            <a:r>
              <a:rPr lang="el-GR" altLang="el-GR" b="1">
                <a:solidFill>
                  <a:srgbClr val="000000"/>
                </a:solidFill>
                <a:latin typeface="Calibri" pitchFamily="34" charset="0"/>
                <a:cs typeface="Times New Roman" pitchFamily="18" charset="0"/>
              </a:rPr>
              <a:t>Πίνακα 4.21 </a:t>
            </a:r>
            <a:r>
              <a:rPr lang="el-GR" altLang="el-GR">
                <a:solidFill>
                  <a:srgbClr val="000000"/>
                </a:solidFill>
                <a:latin typeface="Calibri" pitchFamily="34" charset="0"/>
                <a:cs typeface="Times New Roman" pitchFamily="18" charset="0"/>
              </a:rPr>
              <a:t>Οι διαπραγματευτές στην αγορά ευρωδολαρίων).</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70660" name="Θέση αριθμού διαφάνειας 4"/>
          <p:cNvSpPr>
            <a:spLocks noGrp="1"/>
          </p:cNvSpPr>
          <p:nvPr>
            <p:ph type="sldNum" sz="quarter" idx="12"/>
          </p:nvPr>
        </p:nvSpPr>
        <p:spPr bwMode="auto">
          <a:noFill/>
          <a:ln>
            <a:miter lim="800000"/>
            <a:headEnd/>
            <a:tailEnd/>
          </a:ln>
        </p:spPr>
        <p:txBody>
          <a:bodyPr/>
          <a:lstStyle/>
          <a:p>
            <a:fld id="{8AB13322-CF10-4644-B7A5-B188D365E19A}" type="slidenum">
              <a:rPr lang="nl-NL" altLang="el-GR"/>
              <a:pPr/>
              <a:t>60</a:t>
            </a:fld>
            <a:endParaRPr lang="nl-NL" alt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143000"/>
          </a:xfrm>
        </p:spPr>
        <p:txBody>
          <a:bodyPr/>
          <a:lstStyle/>
          <a:p>
            <a:pPr>
              <a:defRPr/>
            </a:pPr>
            <a:r>
              <a:rPr lang="el-GR" dirty="0">
                <a:solidFill>
                  <a:srgbClr val="0070C0"/>
                </a:solidFill>
                <a:latin typeface="+mn-lt"/>
                <a:cs typeface="Times New Roman" panose="02020603050405020304" pitchFamily="18" charset="0"/>
              </a:rPr>
              <a:t>Η Αγορά Ευρωνομισμάτων - 6</a:t>
            </a:r>
            <a:endParaRPr lang="el-GR" dirty="0">
              <a:solidFill>
                <a:srgbClr val="0070C0"/>
              </a:solidFill>
              <a:latin typeface="+mn-lt"/>
            </a:endParaRPr>
          </a:p>
        </p:txBody>
      </p:sp>
      <p:sp>
        <p:nvSpPr>
          <p:cNvPr id="71683" name="Ορθογώνιο 2"/>
          <p:cNvSpPr>
            <a:spLocks noChangeArrowheads="1"/>
          </p:cNvSpPr>
          <p:nvPr/>
        </p:nvSpPr>
        <p:spPr bwMode="auto">
          <a:xfrm>
            <a:off x="134938" y="1403350"/>
            <a:ext cx="8874125" cy="5570538"/>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Ο θεμελιώδης λόγος ύπαρξης της αγοράς Ευρωδολαρίων φαίνεται να είναι ότι οι ξένες τράπεζες έχουν πελάτες που θέλουν να κρατούν καταθέσεις σε δολάρια ή να δανείζονται σε δολάρια από αυτές. Αυτή η ζήτηση που καθοδηγείται από τους πελάτες ωθεί κάποιες από τις τράπεζες να έχουν μια φυσική πλεονασματική θέση (περισσότερες καταθέσεις σε δολάρια παρά δάνεια σε δολάρια) και άλλες τράπεζες να έχουν μια φυσική ελλειμματική θέση (περισσότερα δάνεια σε δολάρια παρά καταθέσεις).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71684" name="Θέση αριθμού διαφάνειας 4"/>
          <p:cNvSpPr>
            <a:spLocks noGrp="1"/>
          </p:cNvSpPr>
          <p:nvPr>
            <p:ph type="sldNum" sz="quarter" idx="12"/>
          </p:nvPr>
        </p:nvSpPr>
        <p:spPr bwMode="auto">
          <a:noFill/>
          <a:ln>
            <a:miter lim="800000"/>
            <a:headEnd/>
            <a:tailEnd/>
          </a:ln>
        </p:spPr>
        <p:txBody>
          <a:bodyPr/>
          <a:lstStyle/>
          <a:p>
            <a:fld id="{C4D0A481-DCA8-4B41-88F9-8CC07D2942E0}" type="slidenum">
              <a:rPr lang="nl-NL" altLang="el-GR"/>
              <a:pPr/>
              <a:t>61</a:t>
            </a:fld>
            <a:endParaRPr lang="nl-NL" altLang="el-G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75" y="-315913"/>
            <a:ext cx="9144000" cy="1143001"/>
          </a:xfrm>
        </p:spPr>
        <p:txBody>
          <a:bodyPr/>
          <a:lstStyle/>
          <a:p>
            <a:pPr>
              <a:defRPr/>
            </a:pPr>
            <a:r>
              <a:rPr lang="el-GR" dirty="0">
                <a:solidFill>
                  <a:srgbClr val="0070C0"/>
                </a:solidFill>
                <a:latin typeface="+mn-lt"/>
                <a:cs typeface="Times New Roman" panose="02020603050405020304" pitchFamily="18" charset="0"/>
              </a:rPr>
              <a:t>Άλλα Προϊόντα της </a:t>
            </a:r>
            <a:r>
              <a:rPr lang="el-GR" dirty="0" smtClean="0">
                <a:solidFill>
                  <a:srgbClr val="0070C0"/>
                </a:solidFill>
                <a:latin typeface="+mn-lt"/>
                <a:cs typeface="Times New Roman" panose="02020603050405020304" pitchFamily="18" charset="0"/>
              </a:rPr>
              <a:t>Χρηματαγοράς - </a:t>
            </a:r>
            <a:r>
              <a:rPr lang="el-GR" dirty="0" smtClean="0">
                <a:solidFill>
                  <a:srgbClr val="0070C0"/>
                </a:solidFill>
                <a:latin typeface="+mn-lt"/>
              </a:rPr>
              <a:t>2</a:t>
            </a:r>
            <a:endParaRPr lang="el-GR" dirty="0">
              <a:solidFill>
                <a:srgbClr val="0070C0"/>
              </a:solidFill>
              <a:latin typeface="+mn-lt"/>
            </a:endParaRPr>
          </a:p>
        </p:txBody>
      </p:sp>
      <p:sp>
        <p:nvSpPr>
          <p:cNvPr id="72707" name="Ορθογώνιο 2"/>
          <p:cNvSpPr>
            <a:spLocks noChangeArrowheads="1"/>
          </p:cNvSpPr>
          <p:nvPr/>
        </p:nvSpPr>
        <p:spPr bwMode="auto">
          <a:xfrm>
            <a:off x="0" y="620713"/>
            <a:ext cx="9251950" cy="7108825"/>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Μια άλλη σημαντική κατηγορία τίτλων της χρηματαγοράς είναι τα έντοκα γραμμάτια που μπορεί να έχουν εκδοθεί από ένα κράτος (Έντοκα Γραμμάτια Δημοσίου, ΕΓΔ) ή από κάποια επιχείρηση (Commercial Papers, CP). Τα πρώτα αποσκοπούν στην κάλυψη βραχυπρόθεσμων αναγκών (3,6,9, 12 μήνες) του δημοσίου και πολλές φορές χρησιμοποιούνται για την αποπληρωμή προηγούμενων δανείων του κράτους. Οπωσδήποτε το ύψος του επιτοκίου σε αυτούς τους τίτλους επηρεάζει τα επιτόκια άλλων παρόμοιων τραπεζικών προϊόντων. Σε πολλές χώρες το επιτόκιο αυτών των ΕΓΔ αποτελεί δείκτη της νομισματικής πολιτικής.</a:t>
            </a:r>
          </a:p>
          <a:p>
            <a:pPr marL="342900" indent="-342900" eaLnBrk="1" hangingPunct="1">
              <a:buFont typeface="Arial" charset="0"/>
              <a:buChar char="•"/>
            </a:pPr>
            <a:r>
              <a:rPr lang="el-GR" altLang="el-GR">
                <a:solidFill>
                  <a:srgbClr val="000000"/>
                </a:solidFill>
                <a:latin typeface="Calibri" pitchFamily="34" charset="0"/>
                <a:cs typeface="Times New Roman" pitchFamily="18" charset="0"/>
              </a:rPr>
              <a:t>Τα δεύτερα αποτελούν βραχυπρόθεσμες άνευ ασφαλείας υποχρεώσεις μεγάλων και γνωστών εταιριών με λήξη συνήθως από μια εβδομάδα έως τρεις μήνες. Αποτελούν πηγή άντλησης φτηνών κεφαλαίων για επιχειρήσεις με μεγάλη φήμη. Η απόδοση τους είναι συνήθως μεγαλύτερη από την απόδοση τραπεζικών καταθέσεων αλλά και ο κίνδυνος είναι σχετικά χαμηλός λόγω μικρής διάρκειας και υψηλής φερεγγυότητας του εκδότη.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72708" name="Θέση αριθμού διαφάνειας 4"/>
          <p:cNvSpPr>
            <a:spLocks noGrp="1"/>
          </p:cNvSpPr>
          <p:nvPr>
            <p:ph type="sldNum" sz="quarter" idx="12"/>
          </p:nvPr>
        </p:nvSpPr>
        <p:spPr bwMode="auto">
          <a:noFill/>
          <a:ln>
            <a:miter lim="800000"/>
            <a:headEnd/>
            <a:tailEnd/>
          </a:ln>
        </p:spPr>
        <p:txBody>
          <a:bodyPr/>
          <a:lstStyle/>
          <a:p>
            <a:fld id="{728EE59E-F12B-4414-9465-132211AEAFAE}" type="slidenum">
              <a:rPr lang="nl-NL" altLang="el-GR"/>
              <a:pPr/>
              <a:t>62</a:t>
            </a:fld>
            <a:endParaRPr lang="nl-NL" altLang="el-G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Άλλα Προϊόντα της Χρηματαγοράς </a:t>
            </a:r>
            <a:r>
              <a:rPr lang="el-GR" dirty="0" smtClean="0">
                <a:solidFill>
                  <a:srgbClr val="0070C0"/>
                </a:solidFill>
                <a:latin typeface="+mn-lt"/>
                <a:cs typeface="Times New Roman" panose="02020603050405020304" pitchFamily="18" charset="0"/>
              </a:rPr>
              <a:t>- 3</a:t>
            </a:r>
            <a:endParaRPr lang="el-GR" dirty="0">
              <a:solidFill>
                <a:srgbClr val="0070C0"/>
              </a:solidFill>
              <a:latin typeface="+mn-lt"/>
            </a:endParaRPr>
          </a:p>
        </p:txBody>
      </p:sp>
      <p:sp>
        <p:nvSpPr>
          <p:cNvPr id="73731" name="Ορθογώνιο 2"/>
          <p:cNvSpPr>
            <a:spLocks noChangeArrowheads="1"/>
          </p:cNvSpPr>
          <p:nvPr/>
        </p:nvSpPr>
        <p:spPr bwMode="auto">
          <a:xfrm>
            <a:off x="0" y="1916113"/>
            <a:ext cx="8604250" cy="4124325"/>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Ένα ακόμη αξιόλογο εργαλείο χρηματοδότησης για τις επιχειρήσεις είναι οι λεγόμενες </a:t>
            </a:r>
            <a:r>
              <a:rPr lang="el-GR" altLang="el-GR" sz="2800" b="1">
                <a:solidFill>
                  <a:srgbClr val="000000"/>
                </a:solidFill>
                <a:latin typeface="Calibri" pitchFamily="34" charset="0"/>
                <a:cs typeface="Times New Roman" pitchFamily="18" charset="0"/>
              </a:rPr>
              <a:t>διευκολύνσεις έκδοσης γραμματίων</a:t>
            </a:r>
            <a:r>
              <a:rPr lang="el-GR" altLang="el-GR" sz="2800">
                <a:solidFill>
                  <a:srgbClr val="000000"/>
                </a:solidFill>
                <a:latin typeface="Calibri" pitchFamily="34" charset="0"/>
                <a:cs typeface="Times New Roman" pitchFamily="18" charset="0"/>
              </a:rPr>
              <a:t> (Notes Issuance Facilities - NIFs). Πρόκειται για  γραμμάτια βραχυχρόνιας διάρκειας που  εκδίδονται από το δανειζόμενο, και αγοράζονται στο σύνολο τους από τραπεζικούς οργανισμούς, οι οποίοι στην συνέχεια δρουν ως ανάδοχοι για την προώθηση των τίτλων στην αγορά.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73732" name="Θέση αριθμού διαφάνειας 4"/>
          <p:cNvSpPr>
            <a:spLocks noGrp="1"/>
          </p:cNvSpPr>
          <p:nvPr>
            <p:ph type="sldNum" sz="quarter" idx="12"/>
          </p:nvPr>
        </p:nvSpPr>
        <p:spPr bwMode="auto">
          <a:noFill/>
          <a:ln>
            <a:miter lim="800000"/>
            <a:headEnd/>
            <a:tailEnd/>
          </a:ln>
        </p:spPr>
        <p:txBody>
          <a:bodyPr/>
          <a:lstStyle/>
          <a:p>
            <a:fld id="{10D73B6B-DCF5-4DDB-B6A3-82CB7E3253BD}" type="slidenum">
              <a:rPr lang="nl-NL" altLang="el-GR"/>
              <a:pPr/>
              <a:t>63</a:t>
            </a:fld>
            <a:endParaRPr lang="nl-NL" alt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Άλλα Προϊόντα της Χρηματαγοράς - </a:t>
            </a:r>
            <a:r>
              <a:rPr lang="el-GR" dirty="0" smtClean="0">
                <a:solidFill>
                  <a:srgbClr val="0070C0"/>
                </a:solidFill>
                <a:latin typeface="+mn-lt"/>
                <a:cs typeface="Times New Roman" panose="02020603050405020304" pitchFamily="18" charset="0"/>
              </a:rPr>
              <a:t>4</a:t>
            </a:r>
            <a:endParaRPr lang="el-GR" dirty="0">
              <a:solidFill>
                <a:srgbClr val="0070C0"/>
              </a:solidFill>
              <a:latin typeface="+mn-lt"/>
            </a:endParaRPr>
          </a:p>
        </p:txBody>
      </p:sp>
      <p:sp>
        <p:nvSpPr>
          <p:cNvPr id="74755" name="Ορθογώνιο 2"/>
          <p:cNvSpPr>
            <a:spLocks noChangeArrowheads="1"/>
          </p:cNvSpPr>
          <p:nvPr/>
        </p:nvSpPr>
        <p:spPr bwMode="auto">
          <a:xfrm>
            <a:off x="269875" y="1403350"/>
            <a:ext cx="8604250" cy="4124325"/>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Βραχυχρόνια γραμμάτια που εκδίδονται από επιχειρήσεις οι οποίες έχουν τη δυνατότητα επιλογής του νομίσματος έκδοσης είναι τα </a:t>
            </a:r>
            <a:r>
              <a:rPr lang="el-GR" altLang="el-GR" sz="2800" b="1">
                <a:solidFill>
                  <a:srgbClr val="000000"/>
                </a:solidFill>
                <a:latin typeface="Calibri" pitchFamily="34" charset="0"/>
                <a:cs typeface="Times New Roman" pitchFamily="18" charset="0"/>
              </a:rPr>
              <a:t>ευρωγραμμάτια</a:t>
            </a:r>
            <a:r>
              <a:rPr lang="el-GR" altLang="el-GR" sz="2800">
                <a:solidFill>
                  <a:srgbClr val="000000"/>
                </a:solidFill>
                <a:latin typeface="Calibri" pitchFamily="34" charset="0"/>
                <a:cs typeface="Times New Roman" pitchFamily="18" charset="0"/>
              </a:rPr>
              <a:t> (EuroNotes). Μεγάλοι τραπεζικοί οργανισμοί είναι συνήθως οι αγοραστές  αυτών των τίτλων που μεσολαβούν με κάποιο περιθώριο κέρδους και τους διοχετεύουν στην αγορά σε εταιρείες επενδύσεων και άλλους επενδυτές.</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74756" name="Θέση αριθμού διαφάνειας 4"/>
          <p:cNvSpPr>
            <a:spLocks noGrp="1"/>
          </p:cNvSpPr>
          <p:nvPr>
            <p:ph type="sldNum" sz="quarter" idx="12"/>
          </p:nvPr>
        </p:nvSpPr>
        <p:spPr bwMode="auto">
          <a:noFill/>
          <a:ln>
            <a:miter lim="800000"/>
            <a:headEnd/>
            <a:tailEnd/>
          </a:ln>
        </p:spPr>
        <p:txBody>
          <a:bodyPr/>
          <a:lstStyle/>
          <a:p>
            <a:fld id="{AD0A4AF6-50EF-4ED6-95F5-EE7A8D1BC7AB}" type="slidenum">
              <a:rPr lang="nl-NL" altLang="el-GR"/>
              <a:pPr/>
              <a:t>64</a:t>
            </a:fld>
            <a:endParaRPr lang="nl-NL" alt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42888"/>
            <a:ext cx="9144000" cy="1143001"/>
          </a:xfrm>
        </p:spPr>
        <p:txBody>
          <a:bodyPr/>
          <a:lstStyle/>
          <a:p>
            <a:pPr>
              <a:defRPr/>
            </a:pPr>
            <a:r>
              <a:rPr lang="el-GR" dirty="0">
                <a:solidFill>
                  <a:srgbClr val="0070C0"/>
                </a:solidFill>
                <a:latin typeface="+mn-lt"/>
                <a:cs typeface="Times New Roman" panose="02020603050405020304" pitchFamily="18" charset="0"/>
              </a:rPr>
              <a:t>Άλλα Προϊόντα της Χρηματαγοράς - </a:t>
            </a:r>
            <a:r>
              <a:rPr lang="el-GR" dirty="0" smtClean="0">
                <a:solidFill>
                  <a:srgbClr val="0070C0"/>
                </a:solidFill>
                <a:latin typeface="+mn-lt"/>
                <a:cs typeface="Times New Roman" panose="02020603050405020304" pitchFamily="18" charset="0"/>
              </a:rPr>
              <a:t>5</a:t>
            </a:r>
            <a:endParaRPr lang="el-GR" dirty="0">
              <a:solidFill>
                <a:srgbClr val="0070C0"/>
              </a:solidFill>
              <a:latin typeface="+mn-lt"/>
            </a:endParaRPr>
          </a:p>
        </p:txBody>
      </p:sp>
      <p:sp>
        <p:nvSpPr>
          <p:cNvPr id="75779" name="Ορθογώνιο 2"/>
          <p:cNvSpPr>
            <a:spLocks noChangeArrowheads="1"/>
          </p:cNvSpPr>
          <p:nvPr/>
        </p:nvSpPr>
        <p:spPr bwMode="auto">
          <a:xfrm>
            <a:off x="-90488" y="703263"/>
            <a:ext cx="9324976" cy="6154737"/>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Τα </a:t>
            </a:r>
            <a:r>
              <a:rPr lang="el-GR" altLang="el-GR" b="1">
                <a:solidFill>
                  <a:srgbClr val="000000"/>
                </a:solidFill>
                <a:latin typeface="Calibri" pitchFamily="34" charset="0"/>
                <a:cs typeface="Times New Roman" pitchFamily="18" charset="0"/>
              </a:rPr>
              <a:t>γραμμάτια κυμαινόμενου επιτοκίου </a:t>
            </a:r>
            <a:r>
              <a:rPr lang="el-GR" altLang="el-GR">
                <a:solidFill>
                  <a:srgbClr val="000000"/>
                </a:solidFill>
                <a:latin typeface="Calibri" pitchFamily="34" charset="0"/>
                <a:cs typeface="Times New Roman" pitchFamily="18" charset="0"/>
              </a:rPr>
              <a:t>(Floating Rate Notes) είναι διαπραγματεύσιμα ανώνυμα προϊόντα συγκεκριμένης λήξης, των οποίων το επιτόκιο ορίζεται κατά διαστήματα τριών ή έξι μηνών με βάση κάποιο δείκτη επιτοκίου (benchmark). Ένα παράδειγμα ενός τέτοιου δείκτη σε Ευρώ αποτελεί το επιτόκιο LIBOR (London Interbank Offer Rate) στην διατραπεζική σε ευρώ στο Λονδίνο. Όπως ακριβώς και στην περίπτωση ενός δανείου, το επιτόκιο αναφοράς καθορίζεται στην αρχή κάθε τοκοφόρου περιόδου. </a:t>
            </a:r>
          </a:p>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Οι λεγόμενες </a:t>
            </a:r>
            <a:r>
              <a:rPr lang="el-GR" altLang="el-GR" b="1">
                <a:solidFill>
                  <a:srgbClr val="000000"/>
                </a:solidFill>
                <a:latin typeface="Calibri" pitchFamily="34" charset="0"/>
                <a:cs typeface="Times New Roman" pitchFamily="18" charset="0"/>
              </a:rPr>
              <a:t>επιταγές αποδοχής τράπεζας </a:t>
            </a:r>
            <a:r>
              <a:rPr lang="el-GR" altLang="el-GR">
                <a:solidFill>
                  <a:srgbClr val="000000"/>
                </a:solidFill>
                <a:latin typeface="Calibri" pitchFamily="34" charset="0"/>
                <a:cs typeface="Times New Roman" pitchFamily="18" charset="0"/>
              </a:rPr>
              <a:t>(Bankers’ Acceptances) συνήθως προκύπτουν από συναλλαγές του διεθνούς εμπορίου και πρόκειται για βραχυχρόνια ανώνυμα γραμμάτια (χωρίς επιτόκιο) που αντιπροσωπεύουν την υποχρέωση ενός συγκεκριμένου τραπεζικού ιδρύματος. Δεδομένου ότι την αποπληρωμή τους εγγυάται το συγκεκριμένο τραπεζικό ίδρυμα ο πιστωτικός τους κίνδυνος είναι ελάχιστος. Ενώ πωλούνται με έκπτωση από την ονομαστική τους αξία όπως τα έντοκα γραμμάτια. </a:t>
            </a:r>
          </a:p>
        </p:txBody>
      </p:sp>
      <p:sp>
        <p:nvSpPr>
          <p:cNvPr id="75780" name="Θέση αριθμού διαφάνειας 4"/>
          <p:cNvSpPr>
            <a:spLocks noGrp="1"/>
          </p:cNvSpPr>
          <p:nvPr>
            <p:ph type="sldNum" sz="quarter" idx="12"/>
          </p:nvPr>
        </p:nvSpPr>
        <p:spPr bwMode="auto">
          <a:noFill/>
          <a:ln>
            <a:miter lim="800000"/>
            <a:headEnd/>
            <a:tailEnd/>
          </a:ln>
        </p:spPr>
        <p:txBody>
          <a:bodyPr/>
          <a:lstStyle/>
          <a:p>
            <a:fld id="{B2B7C493-614C-4337-A860-4074220CC188}" type="slidenum">
              <a:rPr lang="nl-NL" altLang="el-GR"/>
              <a:pPr/>
              <a:t>65</a:t>
            </a:fld>
            <a:endParaRPr lang="nl-NL" altLang="el-G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Άλλα Προϊόντα της Χρηματαγοράς - </a:t>
            </a:r>
            <a:r>
              <a:rPr lang="el-GR" dirty="0" smtClean="0">
                <a:solidFill>
                  <a:srgbClr val="0070C0"/>
                </a:solidFill>
                <a:latin typeface="+mn-lt"/>
                <a:cs typeface="Times New Roman" panose="02020603050405020304" pitchFamily="18" charset="0"/>
              </a:rPr>
              <a:t>6</a:t>
            </a:r>
            <a:endParaRPr lang="el-GR" dirty="0">
              <a:solidFill>
                <a:srgbClr val="0070C0"/>
              </a:solidFill>
              <a:latin typeface="+mn-lt"/>
            </a:endParaRPr>
          </a:p>
        </p:txBody>
      </p:sp>
      <p:sp>
        <p:nvSpPr>
          <p:cNvPr id="76803" name="Ορθογώνιο 2"/>
          <p:cNvSpPr>
            <a:spLocks noChangeArrowheads="1"/>
          </p:cNvSpPr>
          <p:nvPr/>
        </p:nvSpPr>
        <p:spPr bwMode="auto">
          <a:xfrm>
            <a:off x="269875" y="1773238"/>
            <a:ext cx="8604250" cy="2554287"/>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Ένα ακόμα εργαλείο για την διεκπεραίωση των εργασιών διεθνούς εμπορίου είναι οι </a:t>
            </a:r>
            <a:r>
              <a:rPr lang="el-GR" altLang="el-GR" sz="2800" b="1">
                <a:solidFill>
                  <a:srgbClr val="000000"/>
                </a:solidFill>
                <a:latin typeface="Calibri" pitchFamily="34" charset="0"/>
                <a:cs typeface="Times New Roman" pitchFamily="18" charset="0"/>
              </a:rPr>
              <a:t>εγγυητικές επιστολές </a:t>
            </a:r>
            <a:r>
              <a:rPr lang="el-GR" altLang="el-GR" sz="2800">
                <a:solidFill>
                  <a:srgbClr val="000000"/>
                </a:solidFill>
                <a:latin typeface="Calibri" pitchFamily="34" charset="0"/>
                <a:cs typeface="Times New Roman" pitchFamily="18" charset="0"/>
              </a:rPr>
              <a:t>(Letters of Credit, L/C).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76804" name="Θέση αριθμού διαφάνειας 4"/>
          <p:cNvSpPr>
            <a:spLocks noGrp="1"/>
          </p:cNvSpPr>
          <p:nvPr>
            <p:ph type="sldNum" sz="quarter" idx="12"/>
          </p:nvPr>
        </p:nvSpPr>
        <p:spPr bwMode="auto">
          <a:noFill/>
          <a:ln>
            <a:miter lim="800000"/>
            <a:headEnd/>
            <a:tailEnd/>
          </a:ln>
        </p:spPr>
        <p:txBody>
          <a:bodyPr/>
          <a:lstStyle/>
          <a:p>
            <a:fld id="{BDC56D10-7793-4DAA-9FFA-3D2690E3B11F}" type="slidenum">
              <a:rPr lang="nl-NL" altLang="el-GR"/>
              <a:pPr/>
              <a:t>66</a:t>
            </a:fld>
            <a:endParaRPr lang="nl-NL" alt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400" y="260350"/>
            <a:ext cx="9144000" cy="1143000"/>
          </a:xfrm>
        </p:spPr>
        <p:txBody>
          <a:bodyPr/>
          <a:lstStyle/>
          <a:p>
            <a:pPr>
              <a:defRPr/>
            </a:pPr>
            <a:r>
              <a:rPr lang="el-GR" dirty="0" smtClean="0">
                <a:solidFill>
                  <a:srgbClr val="0070C0"/>
                </a:solidFill>
                <a:latin typeface="+mn-lt"/>
                <a:cs typeface="Times New Roman" panose="02020603050405020304" pitchFamily="18" charset="0"/>
              </a:rPr>
              <a:t> </a:t>
            </a:r>
            <a:r>
              <a:rPr lang="el-GR" sz="4000" dirty="0">
                <a:solidFill>
                  <a:srgbClr val="0070C0"/>
                </a:solidFill>
                <a:latin typeface="+mn-lt"/>
                <a:cs typeface="Times New Roman" panose="02020603050405020304" pitchFamily="18" charset="0"/>
              </a:rPr>
              <a:t>Μετρώντας τις </a:t>
            </a:r>
            <a:r>
              <a:rPr lang="el-GR" sz="4000" dirty="0" smtClean="0">
                <a:solidFill>
                  <a:srgbClr val="0070C0"/>
                </a:solidFill>
                <a:latin typeface="+mn-lt"/>
                <a:cs typeface="Times New Roman" panose="02020603050405020304" pitchFamily="18" charset="0"/>
              </a:rPr>
              <a:t>Αποδόσεις </a:t>
            </a:r>
            <a:r>
              <a:rPr lang="el-GR" sz="4000" dirty="0">
                <a:solidFill>
                  <a:srgbClr val="0070C0"/>
                </a:solidFill>
                <a:latin typeface="+mn-lt"/>
                <a:cs typeface="Times New Roman" panose="02020603050405020304" pitchFamily="18" charset="0"/>
              </a:rPr>
              <a:t>των </a:t>
            </a:r>
            <a:r>
              <a:rPr lang="el-GR" sz="4000" dirty="0" smtClean="0">
                <a:solidFill>
                  <a:srgbClr val="0070C0"/>
                </a:solidFill>
                <a:latin typeface="+mn-lt"/>
                <a:cs typeface="Times New Roman" panose="02020603050405020304" pitchFamily="18" charset="0"/>
              </a:rPr>
              <a:t>Προϊόντων  </a:t>
            </a:r>
            <a:r>
              <a:rPr lang="el-GR" sz="4000" dirty="0">
                <a:solidFill>
                  <a:srgbClr val="0070C0"/>
                </a:solidFill>
                <a:latin typeface="+mn-lt"/>
                <a:cs typeface="Times New Roman" panose="02020603050405020304" pitchFamily="18" charset="0"/>
              </a:rPr>
              <a:t>της </a:t>
            </a:r>
            <a:r>
              <a:rPr lang="el-GR" sz="4000" dirty="0" smtClean="0">
                <a:solidFill>
                  <a:srgbClr val="0070C0"/>
                </a:solidFill>
                <a:latin typeface="+mn-lt"/>
                <a:cs typeface="Times New Roman" panose="02020603050405020304" pitchFamily="18" charset="0"/>
              </a:rPr>
              <a:t>Χρηματαγοράς</a:t>
            </a:r>
            <a:r>
              <a:rPr lang="el-GR" dirty="0">
                <a:solidFill>
                  <a:srgbClr val="0070C0"/>
                </a:solidFill>
                <a:latin typeface="+mn-lt"/>
                <a:cs typeface="Times New Roman" panose="02020603050405020304" pitchFamily="18" charset="0"/>
              </a:rPr>
              <a:t/>
            </a:r>
            <a:br>
              <a:rPr lang="el-GR" dirty="0">
                <a:solidFill>
                  <a:srgbClr val="0070C0"/>
                </a:solidFill>
                <a:latin typeface="+mn-lt"/>
                <a:cs typeface="Times New Roman" panose="02020603050405020304" pitchFamily="18" charset="0"/>
              </a:rPr>
            </a:br>
            <a:endParaRPr lang="el-GR" dirty="0">
              <a:solidFill>
                <a:srgbClr val="0070C0"/>
              </a:solidFill>
              <a:latin typeface="+mn-lt"/>
            </a:endParaRPr>
          </a:p>
        </p:txBody>
      </p:sp>
      <p:sp>
        <p:nvSpPr>
          <p:cNvPr id="3" name="Ορθογώνιο 2"/>
          <p:cNvSpPr/>
          <p:nvPr/>
        </p:nvSpPr>
        <p:spPr>
          <a:xfrm>
            <a:off x="269875" y="1403350"/>
            <a:ext cx="8604250" cy="4986338"/>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dirty="0">
                <a:solidFill>
                  <a:prstClr val="black"/>
                </a:solidFill>
                <a:latin typeface="Calibri"/>
                <a:cs typeface="Times New Roman" panose="02020603050405020304" pitchFamily="18" charset="0"/>
              </a:rPr>
              <a:t>Δεδομένου ότι όταν κάποιος επενδύει ένα ποσό  χρημάτων σήμερα περιμένει να λάβει ένα μεγαλύτερο ποσό στο μέλλον η απόδοση είναι αύξηση του ποσού εκφρασμένη ως ποσοστό της αρχικής επένδυσης σε ετήσια βάση.  </a:t>
            </a:r>
          </a:p>
          <a:p>
            <a:pPr marL="342900" indent="-342900" eaLnBrk="1" fontAlgn="auto" hangingPunct="1">
              <a:spcBef>
                <a:spcPts val="1200"/>
              </a:spcBef>
              <a:spcAft>
                <a:spcPts val="0"/>
              </a:spcAft>
              <a:buFont typeface="Arial" panose="020B0604020202020204" pitchFamily="34" charset="0"/>
              <a:buChar char="•"/>
              <a:defRPr/>
            </a:pPr>
            <a:r>
              <a:rPr lang="el-GR" dirty="0">
                <a:solidFill>
                  <a:prstClr val="black"/>
                </a:solidFill>
                <a:latin typeface="Calibri"/>
                <a:cs typeface="Times New Roman" panose="02020603050405020304" pitchFamily="18" charset="0"/>
              </a:rPr>
              <a:t>Στην περίπτωση των τραπεζικών καταθέσεων χρησιμοποιείται ο ακόλουθος τύπος για τον υπολογισμό της απόδοσης. Όπου t οι ημέρες που απομένουν για τη λήξη. </a:t>
            </a:r>
          </a:p>
          <a:p>
            <a:pPr eaLnBrk="1" fontAlgn="auto" hangingPunct="1">
              <a:spcBef>
                <a:spcPts val="1200"/>
              </a:spcBef>
              <a:spcAft>
                <a:spcPts val="0"/>
              </a:spcAft>
              <a:defRPr/>
            </a:pPr>
            <a:endParaRPr lang="el-GR" dirty="0">
              <a:solidFill>
                <a:prstClr val="black"/>
              </a:solidFill>
              <a:latin typeface="Calibri"/>
              <a:cs typeface="Times New Roman" panose="02020603050405020304" pitchFamily="18" charset="0"/>
            </a:endParaRPr>
          </a:p>
          <a:p>
            <a:pPr eaLnBrk="1" fontAlgn="auto" hangingPunct="1">
              <a:spcBef>
                <a:spcPts val="1200"/>
              </a:spcBef>
              <a:spcAft>
                <a:spcPts val="0"/>
              </a:spcAft>
              <a:defRPr/>
            </a:pPr>
            <a:endParaRPr lang="el-GR" dirty="0">
              <a:solidFill>
                <a:prstClr val="black"/>
              </a:solidFill>
              <a:latin typeface="Calibri"/>
              <a:cs typeface="Times New Roman" panose="02020603050405020304" pitchFamily="18" charset="0"/>
            </a:endParaRPr>
          </a:p>
          <a:p>
            <a:pPr marL="342900" indent="-342900" eaLnBrk="1" fontAlgn="auto" hangingPunct="1">
              <a:spcBef>
                <a:spcPts val="0"/>
              </a:spcBef>
              <a:spcAft>
                <a:spcPts val="6000"/>
              </a:spcAft>
              <a:buFont typeface="Arial" panose="020B0604020202020204" pitchFamily="34" charset="0"/>
              <a:buChar char="•"/>
              <a:defRPr/>
            </a:pPr>
            <a:r>
              <a:rPr lang="el-GR" dirty="0">
                <a:solidFill>
                  <a:prstClr val="black"/>
                </a:solidFill>
                <a:latin typeface="Calibri"/>
                <a:cs typeface="Times New Roman" panose="02020603050405020304" pitchFamily="18" charset="0"/>
              </a:rPr>
              <a:t>Αν για παράδειγμα η πληρωμή τόκων είναι $25 για μια κατάθεση 90 ημερών 1000 Ευρωδολαρίων, η απόδοση αυτής της κατάθεσης θα είναι: </a:t>
            </a:r>
          </a:p>
        </p:txBody>
      </p:sp>
      <p:sp>
        <p:nvSpPr>
          <p:cNvPr id="77828" name="Θέση αριθμού διαφάνειας 4"/>
          <p:cNvSpPr>
            <a:spLocks noGrp="1"/>
          </p:cNvSpPr>
          <p:nvPr>
            <p:ph type="sldNum" sz="quarter" idx="12"/>
          </p:nvPr>
        </p:nvSpPr>
        <p:spPr bwMode="auto">
          <a:noFill/>
          <a:ln>
            <a:miter lim="800000"/>
            <a:headEnd/>
            <a:tailEnd/>
          </a:ln>
        </p:spPr>
        <p:txBody>
          <a:bodyPr/>
          <a:lstStyle/>
          <a:p>
            <a:fld id="{92549799-EF41-49EC-BB20-3504F72D69C3}" type="slidenum">
              <a:rPr lang="nl-NL" altLang="el-GR"/>
              <a:pPr/>
              <a:t>67</a:t>
            </a:fld>
            <a:endParaRPr lang="nl-NL" altLang="el-GR"/>
          </a:p>
        </p:txBody>
      </p:sp>
      <p:pic>
        <p:nvPicPr>
          <p:cNvPr id="77829" name="Εικόνα 5"/>
          <p:cNvPicPr>
            <a:picLocks noChangeAspect="1"/>
          </p:cNvPicPr>
          <p:nvPr/>
        </p:nvPicPr>
        <p:blipFill>
          <a:blip r:embed="rId2"/>
          <a:srcRect/>
          <a:stretch>
            <a:fillRect/>
          </a:stretch>
        </p:blipFill>
        <p:spPr bwMode="auto">
          <a:xfrm>
            <a:off x="2157413" y="4241800"/>
            <a:ext cx="3765550" cy="725488"/>
          </a:xfrm>
          <a:prstGeom prst="rect">
            <a:avLst/>
          </a:prstGeom>
          <a:noFill/>
          <a:ln w="9525">
            <a:noFill/>
            <a:miter lim="800000"/>
            <a:headEnd/>
            <a:tailEnd/>
          </a:ln>
        </p:spPr>
      </p:pic>
      <p:pic>
        <p:nvPicPr>
          <p:cNvPr id="77830" name="Εικόνα 6"/>
          <p:cNvPicPr>
            <a:picLocks noChangeAspect="1"/>
          </p:cNvPicPr>
          <p:nvPr/>
        </p:nvPicPr>
        <p:blipFill>
          <a:blip r:embed="rId3"/>
          <a:srcRect/>
          <a:stretch>
            <a:fillRect/>
          </a:stretch>
        </p:blipFill>
        <p:spPr bwMode="auto">
          <a:xfrm>
            <a:off x="3924300" y="5913438"/>
            <a:ext cx="3816350" cy="75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143000"/>
          </a:xfrm>
        </p:spPr>
        <p:txBody>
          <a:bodyPr/>
          <a:lstStyle/>
          <a:p>
            <a:pPr>
              <a:defRPr/>
            </a:pPr>
            <a:r>
              <a:rPr lang="el-GR" sz="4000" dirty="0">
                <a:solidFill>
                  <a:srgbClr val="0070C0"/>
                </a:solidFill>
                <a:cs typeface="Times New Roman" panose="02020603050405020304" pitchFamily="18" charset="0"/>
              </a:rPr>
              <a:t>Μετρώντας τις Αποδόσεις των Προϊόντων  της </a:t>
            </a:r>
            <a:r>
              <a:rPr lang="el-GR" sz="4000" dirty="0" smtClean="0">
                <a:solidFill>
                  <a:srgbClr val="0070C0"/>
                </a:solidFill>
                <a:cs typeface="Times New Roman" panose="02020603050405020304" pitchFamily="18" charset="0"/>
              </a:rPr>
              <a:t>Χρηματαγοράς - 2</a:t>
            </a:r>
            <a:endParaRPr lang="el-GR" dirty="0">
              <a:solidFill>
                <a:srgbClr val="0070C0"/>
              </a:solidFill>
              <a:latin typeface="+mn-lt"/>
            </a:endParaRPr>
          </a:p>
        </p:txBody>
      </p:sp>
      <p:sp>
        <p:nvSpPr>
          <p:cNvPr id="78851" name="Ορθογώνιο 2"/>
          <p:cNvSpPr>
            <a:spLocks noChangeArrowheads="1"/>
          </p:cNvSpPr>
          <p:nvPr/>
        </p:nvSpPr>
        <p:spPr bwMode="auto">
          <a:xfrm>
            <a:off x="82550" y="1760538"/>
            <a:ext cx="8604250" cy="4094162"/>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Στην περίπτωση των εντόκων γραμματίων (ΕΓΔ, CP) αλλά και των επιταγών αποδοχής τράπεζας που πωλούνται με έκπτωση από την ονομαστική τους αξία μπορούμε να υπολογίσουμε την τιμή τους βάση του ακόλουθου τύπου:</a:t>
            </a:r>
          </a:p>
          <a:p>
            <a:pPr marL="342900" indent="-342900" eaLnBrk="1" hangingPunct="1">
              <a:spcBef>
                <a:spcPts val="1200"/>
              </a:spcBef>
              <a:buFont typeface="Arial" charset="0"/>
              <a:buChar char="•"/>
            </a:pPr>
            <a:endParaRPr lang="el-GR" altLang="el-GR">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Όπου, P η αγοραία τιμή του τίτλου, R η ονομαστική αξία, d είναι το προεξοφλητικό επιτόκιο (discount rate) και t ο χρόνος για τη λήξη. Χρησιμοποιώντας αυτό τον τύπο και λύνοντας ως προ το επιτόκιο d, βρίσκουμε την απόδοση με την λεγόμενη μέθοδο του προεξοφλητικού επιτοκίου: </a:t>
            </a:r>
          </a:p>
        </p:txBody>
      </p:sp>
      <p:sp>
        <p:nvSpPr>
          <p:cNvPr id="78852" name="Θέση αριθμού διαφάνειας 4"/>
          <p:cNvSpPr>
            <a:spLocks noGrp="1"/>
          </p:cNvSpPr>
          <p:nvPr>
            <p:ph type="sldNum" sz="quarter" idx="12"/>
          </p:nvPr>
        </p:nvSpPr>
        <p:spPr bwMode="auto">
          <a:noFill/>
          <a:ln>
            <a:miter lim="800000"/>
            <a:headEnd/>
            <a:tailEnd/>
          </a:ln>
        </p:spPr>
        <p:txBody>
          <a:bodyPr/>
          <a:lstStyle/>
          <a:p>
            <a:fld id="{1F15D4DE-7C3F-4DF3-9D97-2B79C80217FA}" type="slidenum">
              <a:rPr lang="nl-NL" altLang="el-GR"/>
              <a:pPr/>
              <a:t>68</a:t>
            </a:fld>
            <a:endParaRPr lang="nl-NL" altLang="el-GR"/>
          </a:p>
        </p:txBody>
      </p:sp>
      <p:pic>
        <p:nvPicPr>
          <p:cNvPr id="78853" name="Εικόνα 5"/>
          <p:cNvPicPr>
            <a:picLocks noChangeAspect="1"/>
          </p:cNvPicPr>
          <p:nvPr/>
        </p:nvPicPr>
        <p:blipFill>
          <a:blip r:embed="rId2"/>
          <a:srcRect/>
          <a:stretch>
            <a:fillRect/>
          </a:stretch>
        </p:blipFill>
        <p:spPr bwMode="auto">
          <a:xfrm>
            <a:off x="5076825" y="2860675"/>
            <a:ext cx="2227263" cy="711200"/>
          </a:xfrm>
          <a:prstGeom prst="rect">
            <a:avLst/>
          </a:prstGeom>
          <a:noFill/>
          <a:ln w="9525">
            <a:noFill/>
            <a:miter lim="800000"/>
            <a:headEnd/>
            <a:tailEnd/>
          </a:ln>
        </p:spPr>
      </p:pic>
      <p:pic>
        <p:nvPicPr>
          <p:cNvPr id="78854" name="Εικόνα 6"/>
          <p:cNvPicPr>
            <a:picLocks noChangeAspect="1"/>
          </p:cNvPicPr>
          <p:nvPr/>
        </p:nvPicPr>
        <p:blipFill>
          <a:blip r:embed="rId3"/>
          <a:srcRect/>
          <a:stretch>
            <a:fillRect/>
          </a:stretch>
        </p:blipFill>
        <p:spPr bwMode="auto">
          <a:xfrm>
            <a:off x="4175125" y="5381625"/>
            <a:ext cx="1801813"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575" y="85725"/>
            <a:ext cx="9144000" cy="1143000"/>
          </a:xfrm>
        </p:spPr>
        <p:txBody>
          <a:bodyPr/>
          <a:lstStyle/>
          <a:p>
            <a:pPr>
              <a:defRPr/>
            </a:pPr>
            <a:r>
              <a:rPr lang="el-GR" dirty="0">
                <a:solidFill>
                  <a:srgbClr val="0070C0"/>
                </a:solidFill>
                <a:latin typeface="+mn-lt"/>
                <a:cs typeface="Times New Roman" panose="02020603050405020304" pitchFamily="18" charset="0"/>
              </a:rPr>
              <a:t>Μετρώντας τις Αποδόσεις των Προϊόντων  της Χρηματαγοράς - </a:t>
            </a:r>
            <a:r>
              <a:rPr lang="el-GR" dirty="0" smtClean="0">
                <a:solidFill>
                  <a:srgbClr val="0070C0"/>
                </a:solidFill>
                <a:latin typeface="+mn-lt"/>
                <a:cs typeface="Times New Roman" panose="02020603050405020304" pitchFamily="18" charset="0"/>
              </a:rPr>
              <a:t>3</a:t>
            </a:r>
            <a:endParaRPr lang="el-GR" dirty="0">
              <a:solidFill>
                <a:srgbClr val="0070C0"/>
              </a:solidFill>
              <a:latin typeface="+mn-lt"/>
            </a:endParaRPr>
          </a:p>
        </p:txBody>
      </p:sp>
      <p:sp>
        <p:nvSpPr>
          <p:cNvPr id="3" name="Ορθογώνιο 2"/>
          <p:cNvSpPr/>
          <p:nvPr/>
        </p:nvSpPr>
        <p:spPr>
          <a:xfrm>
            <a:off x="269875" y="1403350"/>
            <a:ext cx="8604250" cy="5048250"/>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dirty="0">
                <a:solidFill>
                  <a:prstClr val="black"/>
                </a:solidFill>
                <a:latin typeface="Calibri"/>
                <a:cs typeface="Times New Roman" panose="02020603050405020304" pitchFamily="18" charset="0"/>
              </a:rPr>
              <a:t>Έτσι για παράδειγμα προκειμένου να βρούμε ποιο είναι το προεξοφλητικό επιτόκιο ενός ΕΓΔ που απομένουν 100 ημέρες ως τη λήξη του, με ονομαστική αξία $100000 εάν η αγοραία τιμή πώλησης του είναι  $97569 εφαρμόζουμε τον ακόλουθο τύπο:</a:t>
            </a:r>
          </a:p>
          <a:p>
            <a:pPr eaLnBrk="1" fontAlgn="auto" hangingPunct="1">
              <a:spcBef>
                <a:spcPts val="1200"/>
              </a:spcBef>
              <a:spcAft>
                <a:spcPts val="0"/>
              </a:spcAft>
              <a:defRPr/>
            </a:pPr>
            <a:endParaRPr lang="el-GR" sz="2800" dirty="0">
              <a:solidFill>
                <a:prstClr val="black"/>
              </a:solidFill>
              <a:latin typeface="Calibri"/>
              <a:cs typeface="Times New Roman" panose="02020603050405020304" pitchFamily="18" charset="0"/>
            </a:endParaRPr>
          </a:p>
          <a:p>
            <a:pPr marL="342900" indent="-342900" eaLnBrk="1" fontAlgn="auto" hangingPunct="1">
              <a:spcBef>
                <a:spcPts val="1200"/>
              </a:spcBef>
              <a:spcAft>
                <a:spcPts val="0"/>
              </a:spcAft>
              <a:buFont typeface="Arial" panose="020B0604020202020204" pitchFamily="34" charset="0"/>
              <a:buChar char="•"/>
              <a:defRPr/>
            </a:pPr>
            <a:r>
              <a:rPr lang="el-GR" dirty="0">
                <a:solidFill>
                  <a:prstClr val="black"/>
                </a:solidFill>
                <a:latin typeface="Calibri"/>
                <a:cs typeface="Times New Roman" panose="02020603050405020304" pitchFamily="18" charset="0"/>
              </a:rPr>
              <a:t>Τέλος στην περίπτωση των πιστοποιητικών καταθέσεων και στα γραμμάτια κυμαινόμενου επιτοκίου εφαρμόζουμε το λεγόμενο ισοδύναμο απόδοσης ομολόγου ή απόδοση στη λήξη (</a:t>
            </a:r>
            <a:r>
              <a:rPr lang="el-GR" dirty="0" err="1">
                <a:solidFill>
                  <a:prstClr val="black"/>
                </a:solidFill>
                <a:latin typeface="Calibri"/>
                <a:cs typeface="Times New Roman" panose="02020603050405020304" pitchFamily="18" charset="0"/>
              </a:rPr>
              <a:t>yield</a:t>
            </a:r>
            <a:r>
              <a:rPr lang="el-GR" dirty="0">
                <a:solidFill>
                  <a:prstClr val="black"/>
                </a:solidFill>
                <a:latin typeface="Calibri"/>
                <a:cs typeface="Times New Roman" panose="02020603050405020304" pitchFamily="18" charset="0"/>
              </a:rPr>
              <a:t> </a:t>
            </a:r>
            <a:r>
              <a:rPr lang="el-GR" dirty="0" err="1">
                <a:solidFill>
                  <a:prstClr val="black"/>
                </a:solidFill>
                <a:latin typeface="Calibri"/>
                <a:cs typeface="Times New Roman" panose="02020603050405020304" pitchFamily="18" charset="0"/>
              </a:rPr>
              <a:t>to</a:t>
            </a:r>
            <a:r>
              <a:rPr lang="el-GR" dirty="0">
                <a:solidFill>
                  <a:prstClr val="black"/>
                </a:solidFill>
                <a:latin typeface="Calibri"/>
                <a:cs typeface="Times New Roman" panose="02020603050405020304" pitchFamily="18" charset="0"/>
              </a:rPr>
              <a:t> </a:t>
            </a:r>
            <a:r>
              <a:rPr lang="el-GR" dirty="0" err="1">
                <a:solidFill>
                  <a:prstClr val="black"/>
                </a:solidFill>
                <a:latin typeface="Calibri"/>
                <a:cs typeface="Times New Roman" panose="02020603050405020304" pitchFamily="18" charset="0"/>
              </a:rPr>
              <a:t>maturity</a:t>
            </a:r>
            <a:r>
              <a:rPr lang="el-GR" dirty="0">
                <a:solidFill>
                  <a:prstClr val="black"/>
                </a:solidFill>
                <a:latin typeface="Calibri"/>
                <a:cs typeface="Times New Roman" panose="02020603050405020304" pitchFamily="18" charset="0"/>
              </a:rPr>
              <a:t>). Η απόδοση στην λήξη είναι το επιτόκιο εκείνο που εξισώνει την παρούσα αξία των μελλοντικών τόκων και κεφαλαίου με την τρέχουσα τιμή αγοράς του τίτλου</a:t>
            </a:r>
          </a:p>
          <a:p>
            <a:pPr marL="342900" indent="-342900" eaLnBrk="1" fontAlgn="auto" hangingPunct="1">
              <a:spcBef>
                <a:spcPts val="1200"/>
              </a:spcBef>
              <a:spcAft>
                <a:spcPts val="0"/>
              </a:spcAft>
              <a:buFont typeface="Arial" panose="020B0604020202020204" pitchFamily="34" charset="0"/>
              <a:buChar char="•"/>
              <a:defRPr/>
            </a:pPr>
            <a:endParaRPr lang="el-GR" dirty="0">
              <a:solidFill>
                <a:prstClr val="black"/>
              </a:solidFill>
              <a:latin typeface="Calibri"/>
              <a:cs typeface="Times New Roman" panose="02020603050405020304" pitchFamily="18" charset="0"/>
            </a:endParaRPr>
          </a:p>
        </p:txBody>
      </p:sp>
      <p:sp>
        <p:nvSpPr>
          <p:cNvPr id="79876" name="Θέση αριθμού διαφάνειας 4"/>
          <p:cNvSpPr>
            <a:spLocks noGrp="1"/>
          </p:cNvSpPr>
          <p:nvPr>
            <p:ph type="sldNum" sz="quarter" idx="12"/>
          </p:nvPr>
        </p:nvSpPr>
        <p:spPr bwMode="auto">
          <a:noFill/>
          <a:ln>
            <a:miter lim="800000"/>
            <a:headEnd/>
            <a:tailEnd/>
          </a:ln>
        </p:spPr>
        <p:txBody>
          <a:bodyPr/>
          <a:lstStyle/>
          <a:p>
            <a:fld id="{690A4575-B8B9-48F0-B722-AC6CE505F976}" type="slidenum">
              <a:rPr lang="nl-NL" altLang="el-GR"/>
              <a:pPr/>
              <a:t>69</a:t>
            </a:fld>
            <a:endParaRPr lang="nl-NL" altLang="el-GR"/>
          </a:p>
        </p:txBody>
      </p:sp>
      <p:pic>
        <p:nvPicPr>
          <p:cNvPr id="79877" name="Εικόνα 5"/>
          <p:cNvPicPr>
            <a:picLocks noChangeAspect="1"/>
          </p:cNvPicPr>
          <p:nvPr/>
        </p:nvPicPr>
        <p:blipFill>
          <a:blip r:embed="rId2"/>
          <a:srcRect/>
          <a:stretch>
            <a:fillRect/>
          </a:stretch>
        </p:blipFill>
        <p:spPr bwMode="auto">
          <a:xfrm>
            <a:off x="2890838" y="2924175"/>
            <a:ext cx="3306762" cy="609600"/>
          </a:xfrm>
          <a:prstGeom prst="rect">
            <a:avLst/>
          </a:prstGeom>
          <a:noFill/>
          <a:ln w="9525">
            <a:noFill/>
            <a:miter lim="800000"/>
            <a:headEnd/>
            <a:tailEnd/>
          </a:ln>
        </p:spPr>
      </p:pic>
      <p:pic>
        <p:nvPicPr>
          <p:cNvPr id="79878" name="Εικόνα 6"/>
          <p:cNvPicPr>
            <a:picLocks noChangeAspect="1"/>
          </p:cNvPicPr>
          <p:nvPr/>
        </p:nvPicPr>
        <p:blipFill>
          <a:blip r:embed="rId3"/>
          <a:srcRect/>
          <a:stretch>
            <a:fillRect/>
          </a:stretch>
        </p:blipFill>
        <p:spPr bwMode="auto">
          <a:xfrm>
            <a:off x="2673350" y="5889625"/>
            <a:ext cx="351790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eaLnBrk="1" hangingPunct="1">
              <a:spcBef>
                <a:spcPct val="50000"/>
              </a:spcBef>
            </a:pPr>
            <a:r>
              <a:rPr lang="el-GR" altLang="el-GR" sz="4000">
                <a:solidFill>
                  <a:srgbClr val="0070C0"/>
                </a:solidFill>
                <a:latin typeface="Calibri" pitchFamily="34" charset="0"/>
                <a:cs typeface="Times New Roman" pitchFamily="18" charset="0"/>
              </a:rPr>
              <a:t>Ο Ρόλος του Χρηματοπιστωτικού Συστήματος στην Οικονομία - 3</a:t>
            </a:r>
          </a:p>
        </p:txBody>
      </p:sp>
      <p:sp>
        <p:nvSpPr>
          <p:cNvPr id="2" name="Ορθογώνιο 1"/>
          <p:cNvSpPr/>
          <p:nvPr/>
        </p:nvSpPr>
        <p:spPr>
          <a:xfrm>
            <a:off x="157163" y="1401763"/>
            <a:ext cx="9144000" cy="893762"/>
          </a:xfrm>
          <a:prstGeom prst="rect">
            <a:avLst/>
          </a:prstGeom>
        </p:spPr>
        <p:txBody>
          <a:bodyPr>
            <a:spAutoFit/>
          </a:bodyPr>
          <a:lstStyle/>
          <a:p>
            <a:pPr eaLnBrk="1" fontAlgn="auto" hangingPunct="1">
              <a:spcBef>
                <a:spcPct val="20000"/>
              </a:spcBef>
              <a:spcAft>
                <a:spcPts val="0"/>
              </a:spcAft>
              <a:defRPr/>
            </a:pPr>
            <a:r>
              <a:rPr lang="el-GR" b="1" dirty="0">
                <a:solidFill>
                  <a:prstClr val="black"/>
                </a:solidFill>
                <a:latin typeface="+mn-lt"/>
                <a:cs typeface="Times New Roman" panose="02020603050405020304" pitchFamily="18" charset="0"/>
              </a:rPr>
              <a:t>Γράφημα 4.1</a:t>
            </a:r>
            <a:r>
              <a:rPr lang="el-GR" dirty="0">
                <a:solidFill>
                  <a:prstClr val="black"/>
                </a:solidFill>
                <a:latin typeface="+mn-lt"/>
                <a:cs typeface="Times New Roman" panose="02020603050405020304" pitchFamily="18" charset="0"/>
              </a:rPr>
              <a:t>  Άμεση έναντι έμμεσης χρηματοδότησης</a:t>
            </a:r>
            <a:r>
              <a:rPr lang="el-GR" sz="3200" b="1" dirty="0">
                <a:solidFill>
                  <a:prstClr val="black"/>
                </a:solidFill>
                <a:latin typeface="+mn-lt"/>
                <a:cs typeface="Times New Roman" panose="02020603050405020304" pitchFamily="18" charset="0"/>
              </a:rPr>
              <a:t/>
            </a:r>
            <a:br>
              <a:rPr lang="el-GR" sz="3200" b="1" dirty="0">
                <a:solidFill>
                  <a:prstClr val="black"/>
                </a:solidFill>
                <a:latin typeface="+mn-lt"/>
                <a:cs typeface="Times New Roman" panose="02020603050405020304" pitchFamily="18" charset="0"/>
              </a:rPr>
            </a:br>
            <a:endParaRPr lang="el-GR" sz="2800" dirty="0">
              <a:solidFill>
                <a:prstClr val="black"/>
              </a:solidFill>
              <a:latin typeface="+mn-lt"/>
              <a:cs typeface="Times New Roman" panose="02020603050405020304" pitchFamily="18" charset="0"/>
            </a:endParaRPr>
          </a:p>
        </p:txBody>
      </p:sp>
      <p:pic>
        <p:nvPicPr>
          <p:cNvPr id="14340" name="Εικόνα 3"/>
          <p:cNvPicPr>
            <a:picLocks noChangeAspect="1"/>
          </p:cNvPicPr>
          <p:nvPr/>
        </p:nvPicPr>
        <p:blipFill>
          <a:blip r:embed="rId3"/>
          <a:srcRect/>
          <a:stretch>
            <a:fillRect/>
          </a:stretch>
        </p:blipFill>
        <p:spPr bwMode="auto">
          <a:xfrm>
            <a:off x="163513" y="1938338"/>
            <a:ext cx="8643937" cy="4824412"/>
          </a:xfrm>
          <a:prstGeom prst="rect">
            <a:avLst/>
          </a:prstGeom>
          <a:noFill/>
          <a:ln w="9525">
            <a:noFill/>
            <a:miter lim="800000"/>
            <a:headEnd/>
            <a:tailEnd/>
          </a:ln>
        </p:spPr>
      </p:pic>
      <p:sp>
        <p:nvSpPr>
          <p:cNvPr id="14341" name="Θέση αριθμού διαφάνειας 5"/>
          <p:cNvSpPr>
            <a:spLocks noGrp="1"/>
          </p:cNvSpPr>
          <p:nvPr>
            <p:ph type="sldNum" sz="quarter" idx="12"/>
          </p:nvPr>
        </p:nvSpPr>
        <p:spPr bwMode="auto">
          <a:noFill/>
          <a:ln>
            <a:miter lim="800000"/>
            <a:headEnd/>
            <a:tailEnd/>
          </a:ln>
        </p:spPr>
        <p:txBody>
          <a:bodyPr/>
          <a:lstStyle/>
          <a:p>
            <a:fld id="{CB3D6C08-1A02-4765-A73C-0A6A28E2BB5C}" type="slidenum">
              <a:rPr lang="nl-NL" altLang="el-GR"/>
              <a:pPr/>
              <a:t>7</a:t>
            </a:fld>
            <a:endParaRPr lang="nl-NL" alt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Μετρώντας τις Αποδόσεις των Προϊόντων  της Χρηματαγοράς - </a:t>
            </a:r>
            <a:r>
              <a:rPr lang="el-GR" dirty="0" smtClean="0">
                <a:solidFill>
                  <a:srgbClr val="0070C0"/>
                </a:solidFill>
                <a:latin typeface="+mn-lt"/>
                <a:cs typeface="Times New Roman" panose="02020603050405020304" pitchFamily="18" charset="0"/>
              </a:rPr>
              <a:t>4</a:t>
            </a:r>
            <a:endParaRPr lang="el-GR" dirty="0">
              <a:solidFill>
                <a:srgbClr val="0070C0"/>
              </a:solidFill>
              <a:latin typeface="+mn-lt"/>
            </a:endParaRPr>
          </a:p>
        </p:txBody>
      </p:sp>
      <p:sp>
        <p:nvSpPr>
          <p:cNvPr id="80899" name="Ορθογώνιο 2"/>
          <p:cNvSpPr>
            <a:spLocks noChangeArrowheads="1"/>
          </p:cNvSpPr>
          <p:nvPr/>
        </p:nvSpPr>
        <p:spPr bwMode="auto">
          <a:xfrm>
            <a:off x="269875" y="1933575"/>
            <a:ext cx="8604250" cy="3938588"/>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Όπου, P  είναι η τρέχουσα αγοραία τιμή του τίτλου, C είναι το ποσό των τόκων (τοκομερίδια) που καταβάλλεται ετησίως, n ο αριθμός των ετών που απομένουν ως τη λήξη και FV η ονομαστική αξία του τίτλου. </a:t>
            </a:r>
          </a:p>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Στην περίπτωση όπου οι τόκοι καταβάλλονται m φορές το χρόνο (συνήθως κάθε 3 και κάθε 6 μήνες στις ευρωκαταθέσεις και στα γραμμάτια κυμαινόμενου επιτοκίου), ο τύπος τροποποιείται:</a:t>
            </a:r>
          </a:p>
          <a:p>
            <a:pPr marL="342900" indent="-342900" eaLnBrk="1" hangingPunct="1">
              <a:spcBef>
                <a:spcPts val="1200"/>
              </a:spcBef>
              <a:buFont typeface="Arial" charset="0"/>
              <a:buChar char="•"/>
            </a:pPr>
            <a:endParaRPr lang="el-GR" altLang="el-GR">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80900" name="Θέση αριθμού διαφάνειας 4"/>
          <p:cNvSpPr>
            <a:spLocks noGrp="1"/>
          </p:cNvSpPr>
          <p:nvPr>
            <p:ph type="sldNum" sz="quarter" idx="12"/>
          </p:nvPr>
        </p:nvSpPr>
        <p:spPr bwMode="auto">
          <a:noFill/>
          <a:ln>
            <a:miter lim="800000"/>
            <a:headEnd/>
            <a:tailEnd/>
          </a:ln>
        </p:spPr>
        <p:txBody>
          <a:bodyPr/>
          <a:lstStyle/>
          <a:p>
            <a:fld id="{E4B39C8E-2361-4ED2-BD3A-E3EA80552D30}" type="slidenum">
              <a:rPr lang="nl-NL" altLang="el-GR"/>
              <a:pPr/>
              <a:t>70</a:t>
            </a:fld>
            <a:endParaRPr lang="nl-NL" altLang="el-GR"/>
          </a:p>
        </p:txBody>
      </p:sp>
      <p:pic>
        <p:nvPicPr>
          <p:cNvPr id="80901" name="Εικόνα 5"/>
          <p:cNvPicPr>
            <a:picLocks noChangeAspect="1"/>
          </p:cNvPicPr>
          <p:nvPr/>
        </p:nvPicPr>
        <p:blipFill>
          <a:blip r:embed="rId2"/>
          <a:srcRect/>
          <a:stretch>
            <a:fillRect/>
          </a:stretch>
        </p:blipFill>
        <p:spPr bwMode="auto">
          <a:xfrm>
            <a:off x="2084388" y="4789488"/>
            <a:ext cx="4468812" cy="107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04813"/>
            <a:ext cx="9144000" cy="1143000"/>
          </a:xfrm>
        </p:spPr>
        <p:txBody>
          <a:bodyPr/>
          <a:lstStyle/>
          <a:p>
            <a:pPr>
              <a:defRPr/>
            </a:pPr>
            <a:r>
              <a:rPr lang="el-GR" dirty="0">
                <a:solidFill>
                  <a:srgbClr val="0070C0"/>
                </a:solidFill>
                <a:latin typeface="+mn-lt"/>
                <a:cs typeface="Times New Roman" panose="02020603050405020304" pitchFamily="18" charset="0"/>
              </a:rPr>
              <a:t>Ο </a:t>
            </a:r>
            <a:r>
              <a:rPr lang="el-GR" sz="4000" dirty="0">
                <a:solidFill>
                  <a:srgbClr val="0070C0"/>
                </a:solidFill>
                <a:latin typeface="+mn-lt"/>
                <a:cs typeface="Times New Roman" panose="02020603050405020304" pitchFamily="18" charset="0"/>
              </a:rPr>
              <a:t>Ρόλος των Διαπραγματευτών Τίτλων στην Χρηματαγορά </a:t>
            </a:r>
            <a:r>
              <a:rPr lang="el-GR" dirty="0">
                <a:solidFill>
                  <a:srgbClr val="0070C0"/>
                </a:solidFill>
                <a:latin typeface="+mn-lt"/>
                <a:cs typeface="Times New Roman" panose="02020603050405020304" pitchFamily="18" charset="0"/>
              </a:rPr>
              <a:t/>
            </a:r>
            <a:br>
              <a:rPr lang="el-GR" dirty="0">
                <a:solidFill>
                  <a:srgbClr val="0070C0"/>
                </a:solidFill>
                <a:latin typeface="+mn-lt"/>
                <a:cs typeface="Times New Roman" panose="02020603050405020304" pitchFamily="18" charset="0"/>
              </a:rPr>
            </a:br>
            <a:endParaRPr lang="el-GR" dirty="0">
              <a:solidFill>
                <a:srgbClr val="0070C0"/>
              </a:solidFill>
              <a:latin typeface="+mn-lt"/>
            </a:endParaRPr>
          </a:p>
        </p:txBody>
      </p:sp>
      <p:sp>
        <p:nvSpPr>
          <p:cNvPr id="81923" name="Ορθογώνιο 2"/>
          <p:cNvSpPr>
            <a:spLocks noChangeArrowheads="1"/>
          </p:cNvSpPr>
          <p:nvPr/>
        </p:nvSpPr>
        <p:spPr bwMode="auto">
          <a:xfrm>
            <a:off x="269875" y="1403350"/>
            <a:ext cx="8874125" cy="4770438"/>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3200">
                <a:solidFill>
                  <a:srgbClr val="000000"/>
                </a:solidFill>
                <a:latin typeface="Calibri" pitchFamily="34" charset="0"/>
                <a:cs typeface="Times New Roman" pitchFamily="18" charset="0"/>
              </a:rPr>
              <a:t>Μια αγορά χαρακτηρίζεται ως ρευστή όταν μια μεμονωμένη συναλλαγή δε διαταράσσει τη συνέχεια της αγοράς. Πιο συγκεκριμένα, είναι μια αγορά στην οποία μπορείς να αγοράσεις και να πουλήσεις γρήγορα, ένα μεγάλο όγκο τίτλων, και χωρίς να αλλάξεις την τιμή κατά πολύ.</a:t>
            </a:r>
          </a:p>
          <a:p>
            <a:pPr marL="342900" indent="-342900" eaLnBrk="1" hangingPunct="1">
              <a:spcBef>
                <a:spcPts val="1200"/>
              </a:spcBef>
              <a:buFont typeface="Arial" charset="0"/>
              <a:buChar char="•"/>
            </a:pPr>
            <a:r>
              <a:rPr lang="el-GR" altLang="el-GR" sz="3200">
                <a:solidFill>
                  <a:srgbClr val="000000"/>
                </a:solidFill>
                <a:latin typeface="Calibri" pitchFamily="34" charset="0"/>
                <a:cs typeface="Times New Roman" pitchFamily="18" charset="0"/>
              </a:rPr>
              <a:t>Δεν υπάρχουν απότομα ανεβάσματα ή απότομα κατεβάσματα καθώς η τιμή εξελίσσεται στο χρόνο</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81924" name="Θέση αριθμού διαφάνειας 4"/>
          <p:cNvSpPr>
            <a:spLocks noGrp="1"/>
          </p:cNvSpPr>
          <p:nvPr>
            <p:ph type="sldNum" sz="quarter" idx="12"/>
          </p:nvPr>
        </p:nvSpPr>
        <p:spPr bwMode="auto">
          <a:noFill/>
          <a:ln>
            <a:miter lim="800000"/>
            <a:headEnd/>
            <a:tailEnd/>
          </a:ln>
        </p:spPr>
        <p:txBody>
          <a:bodyPr/>
          <a:lstStyle/>
          <a:p>
            <a:fld id="{F7BC8D38-CC65-4745-9DC4-C6272E7DC043}" type="slidenum">
              <a:rPr lang="nl-NL" altLang="el-GR"/>
              <a:pPr/>
              <a:t>71</a:t>
            </a:fld>
            <a:endParaRPr lang="nl-NL" altLang="el-G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92113"/>
            <a:ext cx="82296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a:t>
            </a:r>
            <a:r>
              <a:rPr lang="el-GR" dirty="0" smtClean="0">
                <a:solidFill>
                  <a:srgbClr val="0070C0"/>
                </a:solidFill>
                <a:latin typeface="+mn-lt"/>
                <a:cs typeface="Times New Roman" panose="02020603050405020304" pitchFamily="18" charset="0"/>
              </a:rPr>
              <a:t>- 2</a:t>
            </a:r>
            <a:r>
              <a:rPr lang="el-GR" dirty="0">
                <a:solidFill>
                  <a:srgbClr val="0070C0"/>
                </a:solidFill>
                <a:latin typeface="+mn-lt"/>
                <a:cs typeface="Times New Roman" panose="02020603050405020304" pitchFamily="18" charset="0"/>
              </a:rPr>
              <a:t/>
            </a:r>
            <a:br>
              <a:rPr lang="el-GR" dirty="0">
                <a:solidFill>
                  <a:srgbClr val="0070C0"/>
                </a:solidFill>
                <a:latin typeface="+mn-lt"/>
                <a:cs typeface="Times New Roman" panose="02020603050405020304" pitchFamily="18" charset="0"/>
              </a:rPr>
            </a:br>
            <a:endParaRPr lang="el-GR" dirty="0">
              <a:solidFill>
                <a:srgbClr val="0070C0"/>
              </a:solidFill>
              <a:latin typeface="+mn-lt"/>
            </a:endParaRPr>
          </a:p>
        </p:txBody>
      </p:sp>
      <p:sp>
        <p:nvSpPr>
          <p:cNvPr id="82947" name="Θέση κειμένου 3"/>
          <p:cNvSpPr>
            <a:spLocks noGrp="1"/>
          </p:cNvSpPr>
          <p:nvPr>
            <p:ph type="body" idx="1"/>
          </p:nvPr>
        </p:nvSpPr>
        <p:spPr>
          <a:xfrm>
            <a:off x="457200" y="1535113"/>
            <a:ext cx="6778625" cy="639762"/>
          </a:xfrm>
        </p:spPr>
        <p:txBody>
          <a:bodyPr/>
          <a:lstStyle/>
          <a:p>
            <a:r>
              <a:rPr lang="el-GR" altLang="el-GR" smtClean="0"/>
              <a:t>Γράφημα 4.8 </a:t>
            </a:r>
            <a:r>
              <a:rPr lang="el-GR" altLang="el-GR" b="0" smtClean="0"/>
              <a:t>Συνεχής και ασυνεχής ρευστή αγορά</a:t>
            </a:r>
          </a:p>
        </p:txBody>
      </p:sp>
      <p:sp>
        <p:nvSpPr>
          <p:cNvPr id="82948" name="Θέση περιεχομένου 5"/>
          <p:cNvSpPr>
            <a:spLocks noGrp="1"/>
          </p:cNvSpPr>
          <p:nvPr>
            <p:ph sz="half" idx="2"/>
          </p:nvPr>
        </p:nvSpPr>
        <p:spPr>
          <a:xfrm>
            <a:off x="457200" y="2576513"/>
            <a:ext cx="4040188" cy="3951287"/>
          </a:xfrm>
        </p:spPr>
        <p:txBody>
          <a:bodyPr/>
          <a:lstStyle/>
          <a:p>
            <a:r>
              <a:rPr lang="el-GR" altLang="el-GR" smtClean="0"/>
              <a:t>Συνεχής Ρευστή Αγορά </a:t>
            </a:r>
          </a:p>
        </p:txBody>
      </p:sp>
      <p:sp>
        <p:nvSpPr>
          <p:cNvPr id="82949" name="Θέση περιεχομένου 7"/>
          <p:cNvSpPr>
            <a:spLocks noGrp="1"/>
          </p:cNvSpPr>
          <p:nvPr>
            <p:ph sz="quarter" idx="4"/>
          </p:nvPr>
        </p:nvSpPr>
        <p:spPr>
          <a:xfrm>
            <a:off x="4645025" y="2582863"/>
            <a:ext cx="4041775" cy="3951287"/>
          </a:xfrm>
        </p:spPr>
        <p:txBody>
          <a:bodyPr/>
          <a:lstStyle/>
          <a:p>
            <a:r>
              <a:rPr lang="el-GR" altLang="el-GR" smtClean="0"/>
              <a:t>Ασυνεχής Ρευστή Αγορά</a:t>
            </a:r>
          </a:p>
          <a:p>
            <a:endParaRPr lang="el-GR" altLang="el-GR" smtClean="0"/>
          </a:p>
        </p:txBody>
      </p:sp>
      <p:sp>
        <p:nvSpPr>
          <p:cNvPr id="82950" name="Θέση αριθμού διαφάνειας 4"/>
          <p:cNvSpPr>
            <a:spLocks noGrp="1"/>
          </p:cNvSpPr>
          <p:nvPr>
            <p:ph type="sldNum" sz="quarter" idx="12"/>
          </p:nvPr>
        </p:nvSpPr>
        <p:spPr bwMode="auto">
          <a:noFill/>
          <a:ln>
            <a:miter lim="800000"/>
            <a:headEnd/>
            <a:tailEnd/>
          </a:ln>
        </p:spPr>
        <p:txBody>
          <a:bodyPr/>
          <a:lstStyle/>
          <a:p>
            <a:fld id="{F89C2E4A-A89A-459B-A454-344D679A9F28}" type="slidenum">
              <a:rPr lang="nl-NL" altLang="el-GR"/>
              <a:pPr/>
              <a:t>72</a:t>
            </a:fld>
            <a:endParaRPr lang="nl-NL" altLang="el-GR"/>
          </a:p>
        </p:txBody>
      </p:sp>
      <p:pic>
        <p:nvPicPr>
          <p:cNvPr id="82951" name="Εικόνα 9"/>
          <p:cNvPicPr>
            <a:picLocks noChangeAspect="1"/>
          </p:cNvPicPr>
          <p:nvPr/>
        </p:nvPicPr>
        <p:blipFill>
          <a:blip r:embed="rId2"/>
          <a:srcRect/>
          <a:stretch>
            <a:fillRect/>
          </a:stretch>
        </p:blipFill>
        <p:spPr bwMode="auto">
          <a:xfrm>
            <a:off x="0" y="3213100"/>
            <a:ext cx="4316413" cy="2157413"/>
          </a:xfrm>
          <a:prstGeom prst="rect">
            <a:avLst/>
          </a:prstGeom>
          <a:noFill/>
          <a:ln w="9525">
            <a:noFill/>
            <a:miter lim="800000"/>
            <a:headEnd/>
            <a:tailEnd/>
          </a:ln>
        </p:spPr>
      </p:pic>
      <p:pic>
        <p:nvPicPr>
          <p:cNvPr id="82952" name="Εικόνα 10"/>
          <p:cNvPicPr>
            <a:picLocks noChangeAspect="1"/>
          </p:cNvPicPr>
          <p:nvPr/>
        </p:nvPicPr>
        <p:blipFill>
          <a:blip r:embed="rId3"/>
          <a:srcRect/>
          <a:stretch>
            <a:fillRect/>
          </a:stretch>
        </p:blipFill>
        <p:spPr bwMode="auto">
          <a:xfrm>
            <a:off x="4497388" y="3243263"/>
            <a:ext cx="3743325"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3</a:t>
            </a:r>
            <a:endParaRPr lang="el-GR" dirty="0">
              <a:solidFill>
                <a:srgbClr val="0070C0"/>
              </a:solidFill>
              <a:latin typeface="+mn-lt"/>
            </a:endParaRPr>
          </a:p>
        </p:txBody>
      </p:sp>
      <p:sp>
        <p:nvSpPr>
          <p:cNvPr id="83971" name="Ορθογώνιο 2"/>
          <p:cNvSpPr>
            <a:spLocks noChangeArrowheads="1"/>
          </p:cNvSpPr>
          <p:nvPr/>
        </p:nvSpPr>
        <p:spPr bwMode="auto">
          <a:xfrm>
            <a:off x="107950" y="1844675"/>
            <a:ext cx="9197975" cy="3694113"/>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Οι διαπραγματευτές τίτλων παραθέτουν δύο τιμές – μια χαμηλότερη προσφορά να αγοράσουν και μια υψηλότερη προσφορά να πωλήσουν. Ο διαπραγματευτής της μιας πλευράς μόνο πωλεί, επομένως το μόνο που χρειάζεται είναι ένα απόθεμα του αγαθού που πωλεί. Όμως ο διαπραγματευτής «δύο πλευρών» επίσης αγοράζει, και επομένως επίσης χρειάζεται ένα απόθεμα μετρητών.</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83972" name="Θέση αριθμού διαφάνειας 4"/>
          <p:cNvSpPr>
            <a:spLocks noGrp="1"/>
          </p:cNvSpPr>
          <p:nvPr>
            <p:ph type="sldNum" sz="quarter" idx="12"/>
          </p:nvPr>
        </p:nvSpPr>
        <p:spPr bwMode="auto">
          <a:noFill/>
          <a:ln>
            <a:miter lim="800000"/>
            <a:headEnd/>
            <a:tailEnd/>
          </a:ln>
        </p:spPr>
        <p:txBody>
          <a:bodyPr/>
          <a:lstStyle/>
          <a:p>
            <a:fld id="{0763D098-5408-4A3D-AF26-A7546E79E138}" type="slidenum">
              <a:rPr lang="nl-NL" altLang="el-GR"/>
              <a:pPr/>
              <a:t>73</a:t>
            </a:fld>
            <a:endParaRPr lang="nl-NL" altLang="el-G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75" y="33338"/>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4</a:t>
            </a:r>
            <a:endParaRPr lang="el-GR" dirty="0">
              <a:solidFill>
                <a:srgbClr val="0070C0"/>
              </a:solidFill>
              <a:latin typeface="+mn-lt"/>
            </a:endParaRPr>
          </a:p>
        </p:txBody>
      </p:sp>
      <p:sp>
        <p:nvSpPr>
          <p:cNvPr id="3" name="Ορθογώνιο 2"/>
          <p:cNvSpPr/>
          <p:nvPr/>
        </p:nvSpPr>
        <p:spPr>
          <a:xfrm>
            <a:off x="46038" y="1341438"/>
            <a:ext cx="8874125" cy="3846512"/>
          </a:xfrm>
          <a:prstGeom prst="rect">
            <a:avLst/>
          </a:prstGeom>
        </p:spPr>
        <p:txBody>
          <a:bodyPr>
            <a:spAutoFit/>
          </a:bodyPr>
          <a:lstStyle/>
          <a:p>
            <a:pPr marL="342900" indent="-342900" eaLnBrk="1" fontAlgn="auto" hangingPunct="1">
              <a:spcBef>
                <a:spcPts val="1200"/>
              </a:spcBef>
              <a:spcAft>
                <a:spcPts val="0"/>
              </a:spcAft>
              <a:buFont typeface="Arial" panose="020B0604020202020204" pitchFamily="34" charset="0"/>
              <a:buChar char="•"/>
              <a:defRPr/>
            </a:pPr>
            <a:r>
              <a:rPr lang="el-GR" sz="2800" dirty="0">
                <a:solidFill>
                  <a:prstClr val="black"/>
                </a:solidFill>
                <a:latin typeface="Calibri"/>
                <a:cs typeface="Times New Roman" panose="02020603050405020304" pitchFamily="18" charset="0"/>
              </a:rPr>
              <a:t>Ο υποθετικός διαπραγματευτής χρησιμοποιεί αυτά τα αποθέματα για να απορροφήσει τις πιθανές μεταβολές/διακυμάνσεις στη ζήτηση και την προσφορά. Έτσι βλέπουμε γραφικά πώς αλλάζει στην διάρκεια του χρόνου το απόθεμα τίτλων και ρευστών για ένα διαπραγματευτή τίτλων. </a:t>
            </a:r>
          </a:p>
          <a:p>
            <a:pPr eaLnBrk="1" fontAlgn="auto" hangingPunct="1">
              <a:spcBef>
                <a:spcPts val="1200"/>
              </a:spcBef>
              <a:spcAft>
                <a:spcPts val="0"/>
              </a:spcAft>
              <a:defRPr/>
            </a:pPr>
            <a:r>
              <a:rPr lang="el-GR" sz="2800" b="1" dirty="0">
                <a:solidFill>
                  <a:prstClr val="black"/>
                </a:solidFill>
                <a:latin typeface="Calibri"/>
                <a:cs typeface="Times New Roman" panose="02020603050405020304" pitchFamily="18" charset="0"/>
              </a:rPr>
              <a:t>Γράφημα 4.9 </a:t>
            </a:r>
            <a:r>
              <a:rPr lang="el-GR" dirty="0">
                <a:solidFill>
                  <a:prstClr val="black"/>
                </a:solidFill>
                <a:latin typeface="Calibri"/>
                <a:cs typeface="Times New Roman" panose="02020603050405020304" pitchFamily="18" charset="0"/>
              </a:rPr>
              <a:t>Διαχρονική εξέλιξη αποθέματος τίτλων και ρευστών</a:t>
            </a:r>
          </a:p>
          <a:p>
            <a:pPr marL="342900" indent="-342900" eaLnBrk="1" fontAlgn="auto" hangingPunct="1">
              <a:spcBef>
                <a:spcPts val="1200"/>
              </a:spcBef>
              <a:spcAft>
                <a:spcPts val="0"/>
              </a:spcAft>
              <a:buFont typeface="Arial" panose="020B0604020202020204" pitchFamily="34" charset="0"/>
              <a:buChar char="•"/>
              <a:defRPr/>
            </a:pPr>
            <a:endParaRPr lang="el-GR" sz="2800" dirty="0">
              <a:solidFill>
                <a:prstClr val="black"/>
              </a:solidFill>
              <a:latin typeface="Calibri"/>
              <a:cs typeface="Times New Roman" panose="02020603050405020304" pitchFamily="18" charset="0"/>
            </a:endParaRPr>
          </a:p>
        </p:txBody>
      </p:sp>
      <p:sp>
        <p:nvSpPr>
          <p:cNvPr id="84996" name="Θέση αριθμού διαφάνειας 4"/>
          <p:cNvSpPr>
            <a:spLocks noGrp="1"/>
          </p:cNvSpPr>
          <p:nvPr>
            <p:ph type="sldNum" sz="quarter" idx="12"/>
          </p:nvPr>
        </p:nvSpPr>
        <p:spPr bwMode="auto">
          <a:noFill/>
          <a:ln>
            <a:miter lim="800000"/>
            <a:headEnd/>
            <a:tailEnd/>
          </a:ln>
        </p:spPr>
        <p:txBody>
          <a:bodyPr/>
          <a:lstStyle/>
          <a:p>
            <a:fld id="{4BF0BBA6-5370-4D83-B756-4F131C5062C6}" type="slidenum">
              <a:rPr lang="nl-NL" altLang="el-GR"/>
              <a:pPr/>
              <a:t>74</a:t>
            </a:fld>
            <a:endParaRPr lang="nl-NL" altLang="el-GR"/>
          </a:p>
        </p:txBody>
      </p:sp>
      <p:pic>
        <p:nvPicPr>
          <p:cNvPr id="84997" name="Εικόνα 3"/>
          <p:cNvPicPr>
            <a:picLocks noChangeAspect="1"/>
          </p:cNvPicPr>
          <p:nvPr/>
        </p:nvPicPr>
        <p:blipFill>
          <a:blip r:embed="rId2"/>
          <a:srcRect/>
          <a:stretch>
            <a:fillRect/>
          </a:stretch>
        </p:blipFill>
        <p:spPr bwMode="auto">
          <a:xfrm>
            <a:off x="2051050" y="4641850"/>
            <a:ext cx="3695700"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950" y="260350"/>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5</a:t>
            </a:r>
            <a:endParaRPr lang="el-GR" dirty="0">
              <a:solidFill>
                <a:srgbClr val="0070C0"/>
              </a:solidFill>
              <a:latin typeface="+mn-lt"/>
            </a:endParaRPr>
          </a:p>
        </p:txBody>
      </p:sp>
      <p:sp>
        <p:nvSpPr>
          <p:cNvPr id="86019" name="Ορθογώνιο 2"/>
          <p:cNvSpPr>
            <a:spLocks noChangeArrowheads="1"/>
          </p:cNvSpPr>
          <p:nvPr/>
        </p:nvSpPr>
        <p:spPr bwMode="auto">
          <a:xfrm>
            <a:off x="138113" y="1797050"/>
            <a:ext cx="9005887" cy="3692525"/>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Στην διαδικασία διαμεσολάβησης για έναν διαπραγματευτή τίτλων εμφανίζονται δυο σημαντικοί κίνδυνοι. </a:t>
            </a:r>
          </a:p>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Ο πρώτος έχει να κάνει με μια διαχρονική αλλαγή στην θεμελιώδη αξία των τίτλων και αυτό μπορεί να επηρεάσει το απόθεμα τίτλων που έχει ο διαπραγματευτής τίτλων την στιγμή της αλλαγής. Αυτός ο κίνδυνος είναι γνωστός ως «κίνδυνος αποθέματος».</a:t>
            </a:r>
          </a:p>
        </p:txBody>
      </p:sp>
      <p:sp>
        <p:nvSpPr>
          <p:cNvPr id="86020" name="Θέση αριθμού διαφάνειας 4"/>
          <p:cNvSpPr>
            <a:spLocks noGrp="1"/>
          </p:cNvSpPr>
          <p:nvPr>
            <p:ph type="sldNum" sz="quarter" idx="12"/>
          </p:nvPr>
        </p:nvSpPr>
        <p:spPr bwMode="auto">
          <a:noFill/>
          <a:ln>
            <a:miter lim="800000"/>
            <a:headEnd/>
            <a:tailEnd/>
          </a:ln>
        </p:spPr>
        <p:txBody>
          <a:bodyPr/>
          <a:lstStyle/>
          <a:p>
            <a:fld id="{F304A013-000F-472A-8237-89A51D1F41E7}" type="slidenum">
              <a:rPr lang="nl-NL" altLang="el-GR"/>
              <a:pPr/>
              <a:t>75</a:t>
            </a:fld>
            <a:endParaRPr lang="nl-NL" alt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15900"/>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6</a:t>
            </a:r>
            <a:endParaRPr lang="el-GR" dirty="0">
              <a:solidFill>
                <a:srgbClr val="0070C0"/>
              </a:solidFill>
              <a:latin typeface="+mn-lt"/>
            </a:endParaRPr>
          </a:p>
        </p:txBody>
      </p:sp>
      <p:sp>
        <p:nvSpPr>
          <p:cNvPr id="87043" name="Ορθογώνιο 2"/>
          <p:cNvSpPr>
            <a:spLocks noChangeArrowheads="1"/>
          </p:cNvSpPr>
          <p:nvPr/>
        </p:nvSpPr>
        <p:spPr bwMode="auto">
          <a:xfrm>
            <a:off x="4763" y="1628775"/>
            <a:ext cx="8874125" cy="5602288"/>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Επιπλέον υπάρχει ο κίνδυνος ότι ένας πελάτης μπορεί να ξέρει περισσότερα από τον διαπραγματευτή, επομένως ο διαπραγματευτής θα αγοράζει σε πολύ υψηλή τιμή και θα πωλεί σε πολύ χαμηλή τιμή, γνωστός ως «κίνδυνος δυσμενούς επιλογής». </a:t>
            </a:r>
          </a:p>
          <a:p>
            <a:pPr marL="342900" indent="-342900" eaLnBrk="1" hangingPunct="1">
              <a:spcBef>
                <a:spcPts val="2400"/>
              </a:spcBef>
              <a:buFont typeface="Arial" charset="0"/>
              <a:buChar char="•"/>
            </a:pPr>
            <a:r>
              <a:rPr lang="el-GR" altLang="el-GR" sz="2800">
                <a:solidFill>
                  <a:srgbClr val="000000"/>
                </a:solidFill>
                <a:latin typeface="Calibri" pitchFamily="34" charset="0"/>
                <a:cs typeface="Times New Roman" pitchFamily="18" charset="0"/>
              </a:rPr>
              <a:t>Το περιθώριο στην τιμή προσφοράς-ζήτησης αντισταθμίζει κατά κάποιο τρόπο αυτό τον κίνδυνο, και σε καιρούς μεγάλης μεταβλητότητας βλέπουμε τους διαπραγματευτές να διευρύνουν αυτό το περιθώριο.</a:t>
            </a:r>
          </a:p>
          <a:p>
            <a:pPr marL="342900" indent="-342900" eaLnBrk="1" hangingPunct="1">
              <a:spcBef>
                <a:spcPts val="2400"/>
              </a:spcBef>
              <a:buFont typeface="Arial" charset="0"/>
              <a:buChar char="•"/>
            </a:pPr>
            <a:endParaRPr lang="el-GR" altLang="el-GR" sz="2800">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87044" name="Θέση αριθμού διαφάνειας 4"/>
          <p:cNvSpPr>
            <a:spLocks noGrp="1"/>
          </p:cNvSpPr>
          <p:nvPr>
            <p:ph type="sldNum" sz="quarter" idx="12"/>
          </p:nvPr>
        </p:nvSpPr>
        <p:spPr bwMode="auto">
          <a:noFill/>
          <a:ln>
            <a:miter lim="800000"/>
            <a:headEnd/>
            <a:tailEnd/>
          </a:ln>
        </p:spPr>
        <p:txBody>
          <a:bodyPr/>
          <a:lstStyle/>
          <a:p>
            <a:fld id="{B347463F-359D-44C6-94A2-12D6C73D075A}" type="slidenum">
              <a:rPr lang="nl-NL" altLang="el-GR"/>
              <a:pPr/>
              <a:t>76</a:t>
            </a:fld>
            <a:endParaRPr lang="nl-NL" alt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7</a:t>
            </a:r>
            <a:endParaRPr lang="el-GR" dirty="0">
              <a:solidFill>
                <a:srgbClr val="0070C0"/>
              </a:solidFill>
              <a:latin typeface="+mn-lt"/>
            </a:endParaRPr>
          </a:p>
        </p:txBody>
      </p:sp>
      <p:sp>
        <p:nvSpPr>
          <p:cNvPr id="88067" name="Ορθογώνιο 2"/>
          <p:cNvSpPr>
            <a:spLocks noChangeArrowheads="1"/>
          </p:cNvSpPr>
          <p:nvPr/>
        </p:nvSpPr>
        <p:spPr bwMode="auto">
          <a:xfrm>
            <a:off x="-23813" y="1628775"/>
            <a:ext cx="8710613" cy="5848350"/>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Η τιμή πώλησης (offer price) βρίσκεται επάνω από την  τιμή αγοράς (bid price), και το περιθώριο σημαίνει ότι ο διαπραγματευτής πάντα αγοράζει σε χαμηλή τιμή και πωλεί σε υψηλή. Το επίπεδο και των δύο τιμών επίσης αλλάζει με το απόθεμα. Στον οριζόντιο άξονα μετράμε το απόθεμα τίτλων προς τα δεξιά κινούμενοι ο  διαπραγματευτής αυξάνει τα αποθέματα τίτλων του (long positions) ενώ προς τα αριστερά τα μειώνει (short positions). Χαμηλώνοντας την τιμή στην οποία είναι πρόθυμος να προσθέσει μια μεγάλη θέση long, προστατεύει τον εαυτό του από τον κίνδυνο ότι η τιμή μπορεί να πέσει. Αυξάνοντας την τιμή στην οποία είναι πρόθυμος να προσθέσει  μια μεγάλη θέση short, προστατεύει τον εαυτό του από τον κίνδυνο ότι η τιμή μπορεί να ανέλθει και αυτός να είχε δεσμευτεί να την πουλήσει χαμηλά.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88068" name="Θέση αριθμού διαφάνειας 4"/>
          <p:cNvSpPr>
            <a:spLocks noGrp="1"/>
          </p:cNvSpPr>
          <p:nvPr>
            <p:ph type="sldNum" sz="quarter" idx="12"/>
          </p:nvPr>
        </p:nvSpPr>
        <p:spPr bwMode="auto">
          <a:noFill/>
          <a:ln>
            <a:miter lim="800000"/>
            <a:headEnd/>
            <a:tailEnd/>
          </a:ln>
        </p:spPr>
        <p:txBody>
          <a:bodyPr/>
          <a:lstStyle/>
          <a:p>
            <a:fld id="{8D54F934-F802-4199-90B7-DD750B3075D5}" type="slidenum">
              <a:rPr lang="nl-NL" altLang="el-GR"/>
              <a:pPr/>
              <a:t>77</a:t>
            </a:fld>
            <a:endParaRPr lang="nl-NL" altLang="el-G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8</a:t>
            </a:r>
            <a:endParaRPr lang="el-GR" dirty="0">
              <a:solidFill>
                <a:srgbClr val="0070C0"/>
              </a:solidFill>
              <a:latin typeface="+mn-lt"/>
            </a:endParaRPr>
          </a:p>
        </p:txBody>
      </p:sp>
      <p:sp>
        <p:nvSpPr>
          <p:cNvPr id="89091" name="Ορθογώνιο 2"/>
          <p:cNvSpPr>
            <a:spLocks noChangeArrowheads="1"/>
          </p:cNvSpPr>
          <p:nvPr/>
        </p:nvSpPr>
        <p:spPr bwMode="auto">
          <a:xfrm>
            <a:off x="269875" y="2033588"/>
            <a:ext cx="8604250" cy="3692525"/>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Στην πραγματικότητα η μόχλευση είναι αυτή που επιτρέπει στους διαπραγματευτές να κρατούν σχεδόν καθόλου αποθέματα ούτε μετρητών ούτε τίτλων. Ο ανταγωνισμός μεταξύ διαπραγματευτών τους ωθεί να προσφέρουν ένα πολύ στενό «εσωτερικό περιθώριο», άρα το κέρδος σε κάθε συναλλαγή είναι πολύ μικρό και αντισταθμίζεται από τη μόχλευση. </a:t>
            </a: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89092" name="Θέση αριθμού διαφάνειας 4"/>
          <p:cNvSpPr>
            <a:spLocks noGrp="1"/>
          </p:cNvSpPr>
          <p:nvPr>
            <p:ph type="sldNum" sz="quarter" idx="12"/>
          </p:nvPr>
        </p:nvSpPr>
        <p:spPr bwMode="auto">
          <a:noFill/>
          <a:ln>
            <a:miter lim="800000"/>
            <a:headEnd/>
            <a:tailEnd/>
          </a:ln>
        </p:spPr>
        <p:txBody>
          <a:bodyPr/>
          <a:lstStyle/>
          <a:p>
            <a:fld id="{C36A9F8C-249F-43A7-902B-FF3D38AAED88}" type="slidenum">
              <a:rPr lang="nl-NL" altLang="el-GR"/>
              <a:pPr/>
              <a:t>78</a:t>
            </a:fld>
            <a:endParaRPr lang="nl-NL" altLang="el-G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09550"/>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9</a:t>
            </a:r>
            <a:endParaRPr lang="el-GR" dirty="0">
              <a:solidFill>
                <a:srgbClr val="0070C0"/>
              </a:solidFill>
              <a:latin typeface="+mn-lt"/>
            </a:endParaRPr>
          </a:p>
        </p:txBody>
      </p:sp>
      <p:sp>
        <p:nvSpPr>
          <p:cNvPr id="90115" name="Ορθογώνιο 2"/>
          <p:cNvSpPr>
            <a:spLocks noChangeArrowheads="1"/>
          </p:cNvSpPr>
          <p:nvPr/>
        </p:nvSpPr>
        <p:spPr bwMode="auto">
          <a:xfrm>
            <a:off x="0" y="1557338"/>
            <a:ext cx="9036050" cy="5938837"/>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Οι διαπραγματευτές έχουν πολύ καλή πρόσβαση σε μετρητά (αγορά ρέπο) και σε τίτλους (αγορά αντιστρόφων) όταν τα χρειάζονται, επομένως μπορούν να συμπεριφέρονται σα να έχουν αποθέματα ακόμη κι αν τα αποθέματα είναι στα αλήθεια σε κάποιο μέρος έξω στην αγορά. Σε μια κρίση όμως, έχει σημασία πού είναι τα αποθέματα μετρητών και τίτλων. </a:t>
            </a:r>
          </a:p>
          <a:p>
            <a:pPr marL="342900" indent="-342900" eaLnBrk="1" hangingPunct="1">
              <a:spcBef>
                <a:spcPts val="600"/>
              </a:spcBef>
              <a:buFont typeface="Arial" charset="0"/>
              <a:buChar char="•"/>
            </a:pPr>
            <a:r>
              <a:rPr lang="el-GR" altLang="el-GR">
                <a:solidFill>
                  <a:srgbClr val="000000"/>
                </a:solidFill>
                <a:latin typeface="Calibri" pitchFamily="34" charset="0"/>
                <a:cs typeface="Times New Roman" pitchFamily="18" charset="0"/>
              </a:rPr>
              <a:t>Οι διαπραγματευτές τίτλων λαμβάνουν «θέσεις» στην αγορά κερδοσκοπώντας πολλές φορές αναφορικά με το πώς οι τιμές θα μεταβληθούν στο μέλλον. Εσκεμμένα δεν προκαλούν ταίριασμα στο λογιστικό βιβλίο τους προσανατολίζοντας το προς την κατεύθυνση που θεωρούν επικερδή. Άλλοτε δηλαδή σε καθαρή θέση long ή short στους τίτλους. Πολλές φορές λαμβάνουν διαφορετικές θέσεις στην καμπύλη των επιτοκίων ανάλογα με τις εκτιμήσεις τους σχετικά με τις μελλοντικές κινήσεις της κεντρικής τράπεζας.</a:t>
            </a:r>
          </a:p>
          <a:p>
            <a:pPr marL="342900" indent="-342900" eaLnBrk="1" hangingPunct="1">
              <a:spcBef>
                <a:spcPts val="1200"/>
              </a:spcBef>
              <a:buFont typeface="Arial" charset="0"/>
              <a:buChar char="•"/>
            </a:pPr>
            <a:endParaRPr lang="el-GR" altLang="el-GR">
              <a:solidFill>
                <a:srgbClr val="000000"/>
              </a:solidFill>
              <a:latin typeface="Calibri" pitchFamily="34" charset="0"/>
              <a:cs typeface="Times New Roman" pitchFamily="18" charset="0"/>
            </a:endParaRPr>
          </a:p>
        </p:txBody>
      </p:sp>
      <p:sp>
        <p:nvSpPr>
          <p:cNvPr id="90116" name="Θέση αριθμού διαφάνειας 4"/>
          <p:cNvSpPr>
            <a:spLocks noGrp="1"/>
          </p:cNvSpPr>
          <p:nvPr>
            <p:ph type="sldNum" sz="quarter" idx="12"/>
          </p:nvPr>
        </p:nvSpPr>
        <p:spPr bwMode="auto">
          <a:noFill/>
          <a:ln>
            <a:miter lim="800000"/>
            <a:headEnd/>
            <a:tailEnd/>
          </a:ln>
        </p:spPr>
        <p:txBody>
          <a:bodyPr/>
          <a:lstStyle/>
          <a:p>
            <a:fld id="{894889E3-F1CB-4DEC-B8A2-3839293E50E1}" type="slidenum">
              <a:rPr lang="nl-NL" altLang="el-GR"/>
              <a:pPr/>
              <a:t>79</a:t>
            </a:fld>
            <a:endParaRPr lang="nl-NL" alt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155575"/>
            <a:ext cx="9144000" cy="1323975"/>
          </a:xfrm>
          <a:prstGeom prst="rect">
            <a:avLst/>
          </a:prstGeom>
          <a:noFill/>
          <a:ln w="9525">
            <a:noFill/>
            <a:miter lim="800000"/>
            <a:headEnd/>
            <a:tailEnd/>
          </a:ln>
        </p:spPr>
        <p:txBody>
          <a:bodyPr>
            <a:spAutoFit/>
          </a:bodyPr>
          <a:lstStyle/>
          <a:p>
            <a:pPr algn="ctr" eaLnBrk="1" hangingPunct="1">
              <a:spcBef>
                <a:spcPct val="50000"/>
              </a:spcBef>
            </a:pPr>
            <a:r>
              <a:rPr lang="el-GR" altLang="el-GR" sz="4000">
                <a:solidFill>
                  <a:srgbClr val="0070C0"/>
                </a:solidFill>
                <a:latin typeface="Calibri" pitchFamily="34" charset="0"/>
                <a:cs typeface="Times New Roman" pitchFamily="18" charset="0"/>
              </a:rPr>
              <a:t>Το Κύκλωμα Εισοδήματος Δαπάνης σε μια Κλειστή Οικονομία με Κρατικό Τομέα</a:t>
            </a:r>
          </a:p>
        </p:txBody>
      </p:sp>
      <p:sp>
        <p:nvSpPr>
          <p:cNvPr id="3" name="Rectangle 4"/>
          <p:cNvSpPr>
            <a:spLocks noChangeArrowheads="1"/>
          </p:cNvSpPr>
          <p:nvPr/>
        </p:nvSpPr>
        <p:spPr bwMode="auto">
          <a:xfrm>
            <a:off x="0" y="1700213"/>
            <a:ext cx="9144000" cy="6359525"/>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defRPr/>
            </a:pPr>
            <a:r>
              <a:rPr lang="el-GR" altLang="el-GR" sz="2800" dirty="0">
                <a:latin typeface="+mn-lt"/>
              </a:rPr>
              <a:t>Ξεκινώντας και αναλύοντας το κύκλωμα εισοδήματος δαπάνης σε μια κλειστή οικονομία με κρατικό τομέα. </a:t>
            </a:r>
            <a:r>
              <a:rPr lang="el-GR" altLang="el-GR" sz="2800" dirty="0" err="1">
                <a:latin typeface="+mn-lt"/>
              </a:rPr>
              <a:t>Oι</a:t>
            </a:r>
            <a:r>
              <a:rPr lang="el-GR" altLang="el-GR" sz="2800" dirty="0">
                <a:latin typeface="+mn-lt"/>
              </a:rPr>
              <a:t> επιχειρήσεις δημόσιες και ιδιωτικές παράγουν ότι ζητείται από τη δαπάνη που γίνεται για την αγορά </a:t>
            </a:r>
            <a:r>
              <a:rPr lang="el-GR" altLang="el-GR" sz="2800" b="1" dirty="0">
                <a:latin typeface="+mn-lt"/>
              </a:rPr>
              <a:t>καταναλωτικών</a:t>
            </a:r>
            <a:r>
              <a:rPr lang="el-GR" altLang="el-GR" sz="2800" dirty="0">
                <a:latin typeface="+mn-lt"/>
              </a:rPr>
              <a:t> (C=</a:t>
            </a:r>
            <a:r>
              <a:rPr lang="el-GR" altLang="el-GR" sz="2800" dirty="0" err="1">
                <a:latin typeface="+mn-lt"/>
              </a:rPr>
              <a:t>Cp+Cg</a:t>
            </a:r>
            <a:r>
              <a:rPr lang="el-GR" altLang="el-GR" sz="2800" dirty="0">
                <a:latin typeface="+mn-lt"/>
              </a:rPr>
              <a:t>, </a:t>
            </a:r>
            <a:r>
              <a:rPr lang="el-GR" altLang="el-GR" sz="2800" dirty="0" err="1">
                <a:latin typeface="+mn-lt"/>
              </a:rPr>
              <a:t>Private</a:t>
            </a:r>
            <a:r>
              <a:rPr lang="el-GR" altLang="el-GR" sz="2800" dirty="0">
                <a:latin typeface="+mn-lt"/>
              </a:rPr>
              <a:t> and </a:t>
            </a:r>
            <a:r>
              <a:rPr lang="el-GR" altLang="el-GR" sz="2800" dirty="0" err="1">
                <a:latin typeface="+mn-lt"/>
              </a:rPr>
              <a:t>Government</a:t>
            </a:r>
            <a:r>
              <a:rPr lang="el-GR" altLang="el-GR" sz="2800" dirty="0">
                <a:latin typeface="+mn-lt"/>
              </a:rPr>
              <a:t> </a:t>
            </a:r>
            <a:r>
              <a:rPr lang="el-GR" altLang="el-GR" sz="2800" dirty="0" err="1">
                <a:latin typeface="+mn-lt"/>
              </a:rPr>
              <a:t>consumption</a:t>
            </a:r>
            <a:r>
              <a:rPr lang="el-GR" altLang="el-GR" sz="2800" dirty="0">
                <a:latin typeface="+mn-lt"/>
              </a:rPr>
              <a:t>) και </a:t>
            </a:r>
            <a:r>
              <a:rPr lang="el-GR" altLang="el-GR" sz="2800" b="1" dirty="0">
                <a:latin typeface="+mn-lt"/>
              </a:rPr>
              <a:t>κεφαλαιουχικών αγαθών </a:t>
            </a:r>
            <a:r>
              <a:rPr lang="el-GR" altLang="el-GR" sz="2800" dirty="0">
                <a:latin typeface="+mn-lt"/>
              </a:rPr>
              <a:t>(I=</a:t>
            </a:r>
            <a:r>
              <a:rPr lang="el-GR" altLang="el-GR" sz="2800" dirty="0" err="1">
                <a:latin typeface="+mn-lt"/>
              </a:rPr>
              <a:t>Ip+Ig</a:t>
            </a:r>
            <a:r>
              <a:rPr lang="el-GR" altLang="el-GR" sz="2800" dirty="0">
                <a:latin typeface="+mn-lt"/>
              </a:rPr>
              <a:t>, </a:t>
            </a:r>
            <a:r>
              <a:rPr lang="el-GR" altLang="el-GR" sz="2800" dirty="0" err="1">
                <a:latin typeface="+mn-lt"/>
              </a:rPr>
              <a:t>Private</a:t>
            </a:r>
            <a:r>
              <a:rPr lang="el-GR" altLang="el-GR" sz="2800" dirty="0">
                <a:latin typeface="+mn-lt"/>
              </a:rPr>
              <a:t> and </a:t>
            </a:r>
            <a:r>
              <a:rPr lang="el-GR" altLang="el-GR" sz="2800" dirty="0" err="1">
                <a:latin typeface="+mn-lt"/>
              </a:rPr>
              <a:t>Government</a:t>
            </a:r>
            <a:r>
              <a:rPr lang="el-GR" altLang="el-GR" sz="2800" dirty="0">
                <a:latin typeface="+mn-lt"/>
              </a:rPr>
              <a:t> </a:t>
            </a:r>
            <a:r>
              <a:rPr lang="el-GR" altLang="el-GR" sz="2800" dirty="0" err="1">
                <a:latin typeface="+mn-lt"/>
              </a:rPr>
              <a:t>investment</a:t>
            </a:r>
            <a:r>
              <a:rPr lang="el-GR" altLang="el-GR" sz="2800" dirty="0">
                <a:latin typeface="+mn-lt"/>
              </a:rPr>
              <a:t>). Διακρίνοντας την καταναλωτική και την επενδυτική δαπάνη του δημοσίου σε G= </a:t>
            </a:r>
            <a:r>
              <a:rPr lang="el-GR" altLang="el-GR" sz="2800" dirty="0" err="1">
                <a:latin typeface="+mn-lt"/>
              </a:rPr>
              <a:t>Cg+Ig</a:t>
            </a:r>
            <a:r>
              <a:rPr lang="el-GR" altLang="el-GR" sz="2800" dirty="0">
                <a:latin typeface="+mn-lt"/>
              </a:rPr>
              <a:t>  μπορούμε να γράψουμε την εξίσωση σχηματισμού του εισοδήματος: </a:t>
            </a:r>
          </a:p>
          <a:p>
            <a:pPr eaLnBrk="1" hangingPunct="1">
              <a:spcBef>
                <a:spcPts val="2400"/>
              </a:spcBef>
              <a:buFontTx/>
              <a:buChar char="•"/>
              <a:defRPr/>
            </a:pPr>
            <a:r>
              <a:rPr lang="el-GR" altLang="el-GR" sz="2800" dirty="0">
                <a:latin typeface="+mn-lt"/>
              </a:rPr>
              <a:t>Υ=</a:t>
            </a:r>
            <a:r>
              <a:rPr lang="el-GR" altLang="el-GR" sz="2800" dirty="0" err="1">
                <a:latin typeface="+mn-lt"/>
              </a:rPr>
              <a:t>Cp+Ip</a:t>
            </a:r>
            <a:r>
              <a:rPr lang="el-GR" altLang="el-GR" sz="2800" dirty="0">
                <a:latin typeface="+mn-lt"/>
              </a:rPr>
              <a:t>+(</a:t>
            </a:r>
            <a:r>
              <a:rPr lang="el-GR" altLang="el-GR" sz="2800" dirty="0" err="1">
                <a:latin typeface="+mn-lt"/>
              </a:rPr>
              <a:t>Cg+Ig</a:t>
            </a:r>
            <a:r>
              <a:rPr lang="el-GR" altLang="el-GR" sz="2800" dirty="0">
                <a:latin typeface="+mn-lt"/>
              </a:rPr>
              <a:t>) ή  Υ=</a:t>
            </a:r>
            <a:r>
              <a:rPr lang="el-GR" altLang="el-GR" sz="2800" dirty="0" err="1">
                <a:latin typeface="+mn-lt"/>
              </a:rPr>
              <a:t>Cp+Ip+G</a:t>
            </a:r>
            <a:endParaRPr lang="el-GR" altLang="el-GR" sz="2800" dirty="0">
              <a:latin typeface="+mn-lt"/>
            </a:endParaRPr>
          </a:p>
          <a:p>
            <a:pPr eaLnBrk="1" hangingPunct="1">
              <a:spcBef>
                <a:spcPct val="20000"/>
              </a:spcBef>
              <a:defRPr/>
            </a:pPr>
            <a:endParaRPr lang="el-GR" altLang="el-GR" sz="2200" dirty="0" smtClean="0"/>
          </a:p>
          <a:p>
            <a:pPr eaLnBrk="1" hangingPunct="1">
              <a:spcBef>
                <a:spcPct val="20000"/>
              </a:spcBef>
              <a:buFontTx/>
              <a:buChar char="•"/>
              <a:defRPr/>
            </a:pPr>
            <a:endParaRPr lang="el-GR" altLang="el-GR" sz="2200" dirty="0" smtClean="0"/>
          </a:p>
          <a:p>
            <a:pPr eaLnBrk="1" hangingPunct="1">
              <a:spcBef>
                <a:spcPct val="20000"/>
              </a:spcBef>
              <a:buFontTx/>
              <a:buChar char="•"/>
              <a:defRPr/>
            </a:pPr>
            <a:endParaRPr lang="nl-BE" altLang="el-GR" sz="2200" dirty="0" smtClean="0"/>
          </a:p>
        </p:txBody>
      </p:sp>
      <p:sp>
        <p:nvSpPr>
          <p:cNvPr id="16388" name="Θέση αριθμού διαφάνειας 5"/>
          <p:cNvSpPr>
            <a:spLocks noGrp="1"/>
          </p:cNvSpPr>
          <p:nvPr>
            <p:ph type="sldNum" sz="quarter" idx="12"/>
          </p:nvPr>
        </p:nvSpPr>
        <p:spPr bwMode="auto">
          <a:noFill/>
          <a:ln>
            <a:miter lim="800000"/>
            <a:headEnd/>
            <a:tailEnd/>
          </a:ln>
        </p:spPr>
        <p:txBody>
          <a:bodyPr/>
          <a:lstStyle/>
          <a:p>
            <a:fld id="{F39345FE-8C83-458D-B3AE-07A7510A2EC9}" type="slidenum">
              <a:rPr lang="nl-NL" altLang="el-GR"/>
              <a:pPr/>
              <a:t>8</a:t>
            </a:fld>
            <a:endParaRPr lang="nl-NL" alt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10</a:t>
            </a:r>
            <a:endParaRPr lang="el-GR" dirty="0">
              <a:solidFill>
                <a:srgbClr val="0070C0"/>
              </a:solidFill>
              <a:latin typeface="+mn-lt"/>
            </a:endParaRPr>
          </a:p>
        </p:txBody>
      </p:sp>
      <p:sp>
        <p:nvSpPr>
          <p:cNvPr id="91139" name="Ορθογώνιο 2"/>
          <p:cNvSpPr>
            <a:spLocks noChangeArrowheads="1"/>
          </p:cNvSpPr>
          <p:nvPr/>
        </p:nvSpPr>
        <p:spPr bwMode="auto">
          <a:xfrm>
            <a:off x="-22225" y="1844675"/>
            <a:ext cx="8983663" cy="4402138"/>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sz="2800">
                <a:solidFill>
                  <a:srgbClr val="000000"/>
                </a:solidFill>
                <a:latin typeface="Calibri" pitchFamily="34" charset="0"/>
                <a:cs typeface="Times New Roman" pitchFamily="18" charset="0"/>
              </a:rPr>
              <a:t>Η συνέπεια αυτού του είδους της κερδοσκοπικής αγοραπωλησίας είναι ότι οι αγορές για μεμονωμένους τίτλους στην πραγματικότητα δεν είναι διακριτές μεταξύ τους, καθεμία με τη δική της ροή προσφοράς και ζήτησης αναγκάζει την τιμή να μεταβάλλεται. Οι κερδοσκόποι ενώνουν τις ξεχωριστές αγορές σε μια ενιαία αγορά, και πράττοντας αυτό έχουν σαν αποτέλεσμα αυτό που ονομάζουμε ρευστότητα. Η κερδοσκοπική αγοραπωλησία και η ρευστότητα είναι υπό αυτή την έννοια δύο πλευρές του ίδιου νομίσματος.</a:t>
            </a:r>
          </a:p>
        </p:txBody>
      </p:sp>
      <p:sp>
        <p:nvSpPr>
          <p:cNvPr id="91140" name="Θέση αριθμού διαφάνειας 4"/>
          <p:cNvSpPr>
            <a:spLocks noGrp="1"/>
          </p:cNvSpPr>
          <p:nvPr>
            <p:ph type="sldNum" sz="quarter" idx="12"/>
          </p:nvPr>
        </p:nvSpPr>
        <p:spPr bwMode="auto">
          <a:noFill/>
          <a:ln>
            <a:miter lim="800000"/>
            <a:headEnd/>
            <a:tailEnd/>
          </a:ln>
        </p:spPr>
        <p:txBody>
          <a:bodyPr/>
          <a:lstStyle/>
          <a:p>
            <a:fld id="{21FBBCFC-CF16-4C36-992C-6E4BB16B828F}" type="slidenum">
              <a:rPr lang="nl-NL" altLang="el-GR"/>
              <a:pPr/>
              <a:t>80</a:t>
            </a:fld>
            <a:endParaRPr lang="nl-NL" altLang="el-G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388" y="188913"/>
            <a:ext cx="9144000" cy="1143000"/>
          </a:xfrm>
        </p:spPr>
        <p:txBody>
          <a:bodyPr/>
          <a:lstStyle/>
          <a:p>
            <a:pPr>
              <a:defRPr/>
            </a:pPr>
            <a:r>
              <a:rPr lang="el-GR" dirty="0">
                <a:solidFill>
                  <a:srgbClr val="0070C0"/>
                </a:solidFill>
                <a:latin typeface="+mn-lt"/>
                <a:cs typeface="Times New Roman" panose="02020603050405020304" pitchFamily="18" charset="0"/>
              </a:rPr>
              <a:t>Ο Ρόλος των Διαπραγματευτών Τίτλων στην Χρηματαγορά - </a:t>
            </a:r>
            <a:r>
              <a:rPr lang="el-GR" dirty="0" smtClean="0">
                <a:solidFill>
                  <a:srgbClr val="0070C0"/>
                </a:solidFill>
                <a:latin typeface="+mn-lt"/>
                <a:cs typeface="Times New Roman" panose="02020603050405020304" pitchFamily="18" charset="0"/>
              </a:rPr>
              <a:t>11</a:t>
            </a:r>
            <a:endParaRPr lang="el-GR" dirty="0">
              <a:solidFill>
                <a:srgbClr val="0070C0"/>
              </a:solidFill>
              <a:latin typeface="+mn-lt"/>
            </a:endParaRPr>
          </a:p>
        </p:txBody>
      </p:sp>
      <p:sp>
        <p:nvSpPr>
          <p:cNvPr id="92163" name="Ορθογώνιο 2"/>
          <p:cNvSpPr>
            <a:spLocks noChangeArrowheads="1"/>
          </p:cNvSpPr>
          <p:nvPr/>
        </p:nvSpPr>
        <p:spPr bwMode="auto">
          <a:xfrm>
            <a:off x="53975" y="1557338"/>
            <a:ext cx="9036050" cy="6092825"/>
          </a:xfrm>
          <a:prstGeom prst="rect">
            <a:avLst/>
          </a:prstGeom>
          <a:noFill/>
          <a:ln w="9525">
            <a:noFill/>
            <a:miter lim="800000"/>
            <a:headEnd/>
            <a:tailEnd/>
          </a:ln>
        </p:spPr>
        <p:txBody>
          <a:bodyPr>
            <a:spAutoFit/>
          </a:bodyPr>
          <a:lstStyle/>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Στη χρηματοοικονομική θεωρία, αποτελεί κοινή πρακτική το να υποθέτουμε τέλεια κερδοσκοπική αγοραπωλησία, και επομένως επίσης πλήρη ρευστότητα. </a:t>
            </a:r>
          </a:p>
          <a:p>
            <a:pPr marL="342900" indent="-342900" eaLnBrk="1" hangingPunct="1">
              <a:spcBef>
                <a:spcPts val="1200"/>
              </a:spcBef>
              <a:buFont typeface="Arial" charset="0"/>
              <a:buChar char="•"/>
            </a:pPr>
            <a:r>
              <a:rPr lang="el-GR" altLang="el-GR">
                <a:solidFill>
                  <a:srgbClr val="000000"/>
                </a:solidFill>
                <a:latin typeface="Calibri" pitchFamily="34" charset="0"/>
                <a:cs typeface="Times New Roman" pitchFamily="18" charset="0"/>
              </a:rPr>
              <a:t>Σύμφωνα με το υπόδειγμα του Treynor μπορούμε να υποθέσουμε ότι η θεμελιώδης αξία είναι η τιμή που οι διαπραγματευτές θα παρέθεταν εάν τα αποθέματα τους ήταν ακριβώς μηδέν, επομένως δεν εκτίθενται σε οποιονδήποτε κίνδυνο που σχετίζεται με τις τιμές. Έτσι το υπόδειγμα δείχνει τον τρόπο με τον οποίο η διαμόρφωση της αγοράς από τους διαπραγματευτές ωθεί την τιμή μακριά από τη θεμελιώδη αξία της, στη μία ή την άλλη πλευρά, κατά περισσότερο ή λιγότερο εξαρτώμενη από το μέγεθος του περιθωρίου εκτός αγοράς και τα μέγιστα όρια του διαπραγματευτή στις θέσεις long και short. </a:t>
            </a:r>
          </a:p>
          <a:p>
            <a:pPr marL="342900" indent="-342900" eaLnBrk="1" hangingPunct="1">
              <a:spcBef>
                <a:spcPts val="1200"/>
              </a:spcBef>
              <a:buFont typeface="Arial" charset="0"/>
              <a:buChar char="•"/>
            </a:pPr>
            <a:endParaRPr lang="el-GR" altLang="el-GR">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a:solidFill>
                <a:srgbClr val="000000"/>
              </a:solidFill>
              <a:latin typeface="Calibri" pitchFamily="34" charset="0"/>
              <a:cs typeface="Times New Roman" pitchFamily="18" charset="0"/>
            </a:endParaRPr>
          </a:p>
        </p:txBody>
      </p:sp>
      <p:sp>
        <p:nvSpPr>
          <p:cNvPr id="92164" name="Θέση αριθμού διαφάνειας 4"/>
          <p:cNvSpPr>
            <a:spLocks noGrp="1"/>
          </p:cNvSpPr>
          <p:nvPr>
            <p:ph type="sldNum" sz="quarter" idx="12"/>
          </p:nvPr>
        </p:nvSpPr>
        <p:spPr bwMode="auto">
          <a:noFill/>
          <a:ln>
            <a:miter lim="800000"/>
            <a:headEnd/>
            <a:tailEnd/>
          </a:ln>
        </p:spPr>
        <p:txBody>
          <a:bodyPr/>
          <a:lstStyle/>
          <a:p>
            <a:fld id="{40A8F151-EA01-4703-A42F-B590279C18B3}" type="slidenum">
              <a:rPr lang="nl-NL" altLang="el-GR"/>
              <a:pPr/>
              <a:t>81</a:t>
            </a:fld>
            <a:endParaRPr lang="nl-NL" altLang="el-G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04813"/>
            <a:ext cx="9144000" cy="1143000"/>
          </a:xfrm>
        </p:spPr>
        <p:txBody>
          <a:bodyPr/>
          <a:lstStyle/>
          <a:p>
            <a:pPr>
              <a:defRPr/>
            </a:pPr>
            <a:r>
              <a:rPr lang="el-GR" sz="4000" dirty="0">
                <a:solidFill>
                  <a:srgbClr val="0070C0"/>
                </a:solidFill>
                <a:latin typeface="+mn-lt"/>
                <a:cs typeface="Times New Roman" panose="02020603050405020304" pitchFamily="18" charset="0"/>
              </a:rPr>
              <a:t>Μελέτες </a:t>
            </a:r>
            <a:r>
              <a:rPr lang="el-GR" sz="4000" dirty="0" smtClean="0">
                <a:solidFill>
                  <a:srgbClr val="0070C0"/>
                </a:solidFill>
                <a:latin typeface="+mn-lt"/>
                <a:cs typeface="Times New Roman" panose="02020603050405020304" pitchFamily="18" charset="0"/>
              </a:rPr>
              <a:t>Περίπτωσης </a:t>
            </a:r>
            <a:r>
              <a:rPr lang="el-GR" sz="4000" dirty="0">
                <a:solidFill>
                  <a:srgbClr val="0070C0"/>
                </a:solidFill>
                <a:latin typeface="+mn-lt"/>
                <a:cs typeface="Times New Roman" panose="02020603050405020304" pitchFamily="18" charset="0"/>
              </a:rPr>
              <a:t>Τραπεζικών Συστημάτων</a:t>
            </a:r>
            <a:br>
              <a:rPr 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93187" name="Ορθογώνιο 2"/>
          <p:cNvSpPr>
            <a:spLocks noChangeArrowheads="1"/>
          </p:cNvSpPr>
          <p:nvPr/>
        </p:nvSpPr>
        <p:spPr bwMode="auto">
          <a:xfrm>
            <a:off x="269875" y="1936750"/>
            <a:ext cx="8604250" cy="4030663"/>
          </a:xfrm>
          <a:prstGeom prst="rect">
            <a:avLst/>
          </a:prstGeom>
          <a:noFill/>
          <a:ln w="9525">
            <a:noFill/>
            <a:miter lim="800000"/>
            <a:headEnd/>
            <a:tailEnd/>
          </a:ln>
        </p:spPr>
        <p:txBody>
          <a:bodyPr>
            <a:spAutoFit/>
          </a:bodyPr>
          <a:lstStyle/>
          <a:p>
            <a:pPr marL="342900" indent="-342900" eaLnBrk="1" hangingPunct="1">
              <a:spcBef>
                <a:spcPts val="1200"/>
              </a:spcBef>
              <a:spcAft>
                <a:spcPts val="2400"/>
              </a:spcAft>
              <a:buFont typeface="Arial" charset="0"/>
              <a:buChar char="•"/>
            </a:pPr>
            <a:r>
              <a:rPr lang="el-GR" altLang="el-GR" sz="3200" b="1">
                <a:solidFill>
                  <a:srgbClr val="000000"/>
                </a:solidFill>
                <a:latin typeface="Calibri" pitchFamily="34" charset="0"/>
                <a:cs typeface="Times New Roman" pitchFamily="18" charset="0"/>
              </a:rPr>
              <a:t>4.12.1</a:t>
            </a:r>
            <a:r>
              <a:rPr lang="el-GR" altLang="el-GR" sz="3200">
                <a:solidFill>
                  <a:srgbClr val="000000"/>
                </a:solidFill>
                <a:latin typeface="Calibri" pitchFamily="34" charset="0"/>
                <a:cs typeface="Times New Roman" pitchFamily="18" charset="0"/>
              </a:rPr>
              <a:t> Το Ευρωπαϊκό τραπεζικό σύστημα</a:t>
            </a:r>
          </a:p>
          <a:p>
            <a:pPr marL="342900" indent="-342900" eaLnBrk="1" hangingPunct="1">
              <a:spcBef>
                <a:spcPts val="1200"/>
              </a:spcBef>
              <a:spcAft>
                <a:spcPts val="2400"/>
              </a:spcAft>
              <a:buFont typeface="Arial" charset="0"/>
              <a:buChar char="•"/>
            </a:pPr>
            <a:r>
              <a:rPr lang="el-GR" altLang="el-GR" sz="3200" b="1">
                <a:solidFill>
                  <a:srgbClr val="000000"/>
                </a:solidFill>
                <a:latin typeface="Calibri" pitchFamily="34" charset="0"/>
                <a:cs typeface="Times New Roman" pitchFamily="18" charset="0"/>
              </a:rPr>
              <a:t>4.12.2</a:t>
            </a:r>
            <a:r>
              <a:rPr lang="el-GR" altLang="el-GR" sz="3200">
                <a:solidFill>
                  <a:srgbClr val="000000"/>
                </a:solidFill>
                <a:latin typeface="Calibri" pitchFamily="34" charset="0"/>
                <a:cs typeface="Times New Roman" pitchFamily="18" charset="0"/>
              </a:rPr>
              <a:t> Το Αμερικανικό τραπεζικό σύστημα</a:t>
            </a:r>
          </a:p>
          <a:p>
            <a:pPr marL="342900" indent="-342900" eaLnBrk="1" hangingPunct="1">
              <a:spcBef>
                <a:spcPts val="1200"/>
              </a:spcBef>
              <a:spcAft>
                <a:spcPts val="2400"/>
              </a:spcAft>
              <a:buFont typeface="Arial" charset="0"/>
              <a:buChar char="•"/>
            </a:pPr>
            <a:r>
              <a:rPr lang="el-GR" altLang="el-GR" sz="3200" b="1">
                <a:solidFill>
                  <a:srgbClr val="000000"/>
                </a:solidFill>
                <a:latin typeface="Calibri" pitchFamily="34" charset="0"/>
                <a:cs typeface="Times New Roman" pitchFamily="18" charset="0"/>
              </a:rPr>
              <a:t>4.12.3</a:t>
            </a:r>
            <a:r>
              <a:rPr lang="el-GR" altLang="el-GR" sz="3200">
                <a:solidFill>
                  <a:srgbClr val="000000"/>
                </a:solidFill>
                <a:latin typeface="Calibri" pitchFamily="34" charset="0"/>
                <a:cs typeface="Times New Roman" pitchFamily="18" charset="0"/>
              </a:rPr>
              <a:t> Το Ελληνικό τραπεζικό σύστημα </a:t>
            </a:r>
          </a:p>
          <a:p>
            <a:pPr marL="342900" indent="-342900" eaLnBrk="1" hangingPunct="1">
              <a:spcBef>
                <a:spcPts val="1200"/>
              </a:spcBef>
              <a:buFont typeface="Arial" charset="0"/>
              <a:buChar char="•"/>
            </a:pPr>
            <a:endParaRPr lang="el-GR" altLang="el-GR" sz="3200">
              <a:solidFill>
                <a:srgbClr val="000000"/>
              </a:solidFill>
              <a:latin typeface="Calibri" pitchFamily="34" charset="0"/>
              <a:cs typeface="Times New Roman" pitchFamily="18" charset="0"/>
            </a:endParaRPr>
          </a:p>
          <a:p>
            <a:pPr marL="342900" indent="-342900" eaLnBrk="1" hangingPunct="1">
              <a:spcBef>
                <a:spcPts val="1200"/>
              </a:spcBef>
              <a:buFont typeface="Arial" charset="0"/>
              <a:buChar char="•"/>
            </a:pPr>
            <a:endParaRPr lang="el-GR" altLang="el-GR" sz="2800">
              <a:solidFill>
                <a:srgbClr val="000000"/>
              </a:solidFill>
              <a:latin typeface="Calibri" pitchFamily="34" charset="0"/>
              <a:cs typeface="Times New Roman" pitchFamily="18" charset="0"/>
            </a:endParaRPr>
          </a:p>
        </p:txBody>
      </p:sp>
      <p:sp>
        <p:nvSpPr>
          <p:cNvPr id="93188" name="Θέση αριθμού διαφάνειας 4"/>
          <p:cNvSpPr>
            <a:spLocks noGrp="1"/>
          </p:cNvSpPr>
          <p:nvPr>
            <p:ph type="sldNum" sz="quarter" idx="12"/>
          </p:nvPr>
        </p:nvSpPr>
        <p:spPr bwMode="auto">
          <a:noFill/>
          <a:ln>
            <a:miter lim="800000"/>
            <a:headEnd/>
            <a:tailEnd/>
          </a:ln>
        </p:spPr>
        <p:txBody>
          <a:bodyPr/>
          <a:lstStyle/>
          <a:p>
            <a:fld id="{D386ACE7-51C3-4D9C-AC9D-EF1F3B35DFD4}" type="slidenum">
              <a:rPr lang="nl-NL" altLang="el-GR"/>
              <a:pPr/>
              <a:t>82</a:t>
            </a:fld>
            <a:endParaRPr lang="nl-NL" altLang="el-G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2752725" y="3214688"/>
            <a:ext cx="3665538" cy="769937"/>
          </a:xfrm>
          <a:prstGeom prst="rect">
            <a:avLst/>
          </a:prstGeom>
          <a:noFill/>
          <a:ln w="9525">
            <a:noFill/>
            <a:miter lim="800000"/>
            <a:headEnd/>
            <a:tailEnd/>
          </a:ln>
        </p:spPr>
        <p:txBody>
          <a:bodyPr wrap="none">
            <a:spAutoFit/>
          </a:bodyPr>
          <a:lstStyle/>
          <a:p>
            <a:pPr algn="ctr" eaLnBrk="1" hangingPunct="1">
              <a:defRPr/>
            </a:pPr>
            <a:r>
              <a:rPr lang="el-GR" sz="4400" dirty="0">
                <a:solidFill>
                  <a:srgbClr val="0070C0"/>
                </a:solidFill>
                <a:latin typeface="+mj-lt"/>
              </a:rPr>
              <a:t>Τέλος</a:t>
            </a:r>
            <a:r>
              <a:rPr lang="el-GR" dirty="0">
                <a:latin typeface="+mj-lt"/>
              </a:rPr>
              <a:t> </a:t>
            </a:r>
            <a:r>
              <a:rPr lang="el-GR" sz="4400" dirty="0">
                <a:solidFill>
                  <a:srgbClr val="0070C0"/>
                </a:solidFill>
                <a:latin typeface="+mj-lt"/>
              </a:rPr>
              <a:t>Ενότητας</a:t>
            </a:r>
          </a:p>
        </p:txBody>
      </p:sp>
      <p:sp>
        <p:nvSpPr>
          <p:cNvPr id="94211" name="Θέση αριθμού διαφάνειας 2"/>
          <p:cNvSpPr>
            <a:spLocks noGrp="1"/>
          </p:cNvSpPr>
          <p:nvPr>
            <p:ph type="sldNum" sz="quarter" idx="12"/>
          </p:nvPr>
        </p:nvSpPr>
        <p:spPr bwMode="auto">
          <a:noFill/>
          <a:ln>
            <a:miter lim="800000"/>
            <a:headEnd/>
            <a:tailEnd/>
          </a:ln>
        </p:spPr>
        <p:txBody>
          <a:bodyPr/>
          <a:lstStyle/>
          <a:p>
            <a:fld id="{A0DF671B-D458-42B3-B9F6-7F95907D3271}" type="slidenum">
              <a:rPr lang="nl-NL" altLang="el-GR"/>
              <a:pPr/>
              <a:t>83</a:t>
            </a:fld>
            <a:endParaRPr lang="nl-NL" alt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1013" y="390525"/>
            <a:ext cx="8229600" cy="1143000"/>
          </a:xfrm>
          <a:prstGeom prst="rect">
            <a:avLst/>
          </a:prstGeom>
        </p:spPr>
        <p:txBody>
          <a:bodyPr/>
          <a:lstStyle/>
          <a:p>
            <a:pPr algn="ctr" eaLnBrk="1" fontAlgn="auto" hangingPunct="1">
              <a:spcAft>
                <a:spcPts val="0"/>
              </a:spcAft>
              <a:defRPr/>
            </a:pPr>
            <a:r>
              <a:rPr lang="el-GR" sz="4400" dirty="0">
                <a:solidFill>
                  <a:srgbClr val="0070C0"/>
                </a:solidFill>
                <a:latin typeface="+mj-lt"/>
                <a:ea typeface="+mj-ea"/>
                <a:cs typeface="+mj-cs"/>
              </a:rPr>
              <a:t>Χρηματοδότηση</a:t>
            </a:r>
          </a:p>
        </p:txBody>
      </p:sp>
      <p:sp>
        <p:nvSpPr>
          <p:cNvPr id="3" name="Content Placeholder 2"/>
          <p:cNvSpPr txBox="1">
            <a:spLocks/>
          </p:cNvSpPr>
          <p:nvPr/>
        </p:nvSpPr>
        <p:spPr>
          <a:xfrm>
            <a:off x="481013" y="1457325"/>
            <a:ext cx="8229600" cy="4525963"/>
          </a:xfrm>
          <a:prstGeom prst="rect">
            <a:avLst/>
          </a:prstGeom>
        </p:spPr>
        <p:txBody>
          <a:bodyPr>
            <a:normAutofit/>
          </a:bodyPr>
          <a:lstStyle/>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παρόν εκπαιδευτικό υλικό έχει αναπτυχθεί στ</a:t>
            </a:r>
            <a:r>
              <a:rPr lang="en-US" sz="2000" dirty="0">
                <a:solidFill>
                  <a:schemeClr val="tx1"/>
                </a:solidFill>
                <a:latin typeface="+mn-lt"/>
              </a:rPr>
              <a:t>o</a:t>
            </a:r>
            <a:r>
              <a:rPr lang="el-GR" sz="2000" dirty="0">
                <a:solidFill>
                  <a:schemeClr val="tx1"/>
                </a:solidFill>
                <a:latin typeface="+mn-lt"/>
              </a:rPr>
              <a:t> </a:t>
            </a:r>
            <a:r>
              <a:rPr lang="el-GR" sz="2000" dirty="0" err="1">
                <a:solidFill>
                  <a:schemeClr val="tx1"/>
                </a:solidFill>
                <a:latin typeface="+mn-lt"/>
              </a:rPr>
              <a:t>πλαίσι</a:t>
            </a:r>
            <a:r>
              <a:rPr lang="en-US" sz="2000" dirty="0">
                <a:solidFill>
                  <a:schemeClr val="tx1"/>
                </a:solidFill>
                <a:latin typeface="+mn-lt"/>
              </a:rPr>
              <a:t>o</a:t>
            </a:r>
            <a:r>
              <a:rPr lang="el-GR" sz="2000" dirty="0">
                <a:solidFill>
                  <a:schemeClr val="tx1"/>
                </a:solidFill>
                <a:latin typeface="+mn-lt"/>
              </a:rPr>
              <a:t> του εκπαιδευτικού έργου του διδάσκοντα.</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a:t>
            </a:r>
            <a:r>
              <a:rPr lang="el-GR" sz="2000" b="1" dirty="0">
                <a:solidFill>
                  <a:schemeClr val="tx1"/>
                </a:solidFill>
                <a:latin typeface="+mn-lt"/>
              </a:rPr>
              <a:t>Ανοικτά Ακαδημαϊκά Μαθήματα στο Πανεπιστήμιο Αθηνών</a:t>
            </a:r>
            <a:r>
              <a:rPr lang="el-GR" sz="2000" dirty="0">
                <a:solidFill>
                  <a:schemeClr val="tx1"/>
                </a:solidFill>
                <a:latin typeface="+mn-lt"/>
              </a:rPr>
              <a:t>» έχει χρηματοδοτήσει μόνο την αναδιαμόρφωση του εκπαιδευτικού υλικού. </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95236"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43063" y="4770438"/>
            <a:ext cx="5502275" cy="1385887"/>
          </a:xfrm>
          <a:prstGeom prst="rect">
            <a:avLst/>
          </a:prstGeom>
          <a:noFill/>
          <a:ln w="9525">
            <a:noFill/>
            <a:miter lim="800000"/>
            <a:headEnd/>
            <a:tailEnd/>
          </a:ln>
        </p:spPr>
      </p:pic>
      <p:sp>
        <p:nvSpPr>
          <p:cNvPr id="95237" name="Θέση αριθμού διαφάνειας 4"/>
          <p:cNvSpPr>
            <a:spLocks noGrp="1"/>
          </p:cNvSpPr>
          <p:nvPr>
            <p:ph type="sldNum" sz="quarter" idx="12"/>
          </p:nvPr>
        </p:nvSpPr>
        <p:spPr bwMode="auto">
          <a:noFill/>
          <a:ln>
            <a:miter lim="800000"/>
            <a:headEnd/>
            <a:tailEnd/>
          </a:ln>
        </p:spPr>
        <p:txBody>
          <a:bodyPr/>
          <a:lstStyle/>
          <a:p>
            <a:fld id="{3DAC1786-8346-444F-84FC-D0ED9F37721F}" type="slidenum">
              <a:rPr lang="nl-NL" altLang="el-GR"/>
              <a:pPr/>
              <a:t>84</a:t>
            </a:fld>
            <a:endParaRPr lang="nl-NL" altLang="el-G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p>
            <a:pPr algn="ctr" eaLnBrk="1" fontAlgn="auto" hangingPunct="1">
              <a:spcAft>
                <a:spcPts val="0"/>
              </a:spcAft>
              <a:defRPr/>
            </a:pPr>
            <a:r>
              <a:rPr lang="el-GR" sz="4400" dirty="0">
                <a:solidFill>
                  <a:srgbClr val="0070C0"/>
                </a:solidFill>
                <a:latin typeface="+mj-lt"/>
                <a:ea typeface="+mj-ea"/>
                <a:cs typeface="+mj-cs"/>
              </a:rPr>
              <a:t>Σημείωμα Αναφοράς</a:t>
            </a:r>
          </a:p>
        </p:txBody>
      </p:sp>
      <p:sp>
        <p:nvSpPr>
          <p:cNvPr id="3" name="Content Placeholder 2"/>
          <p:cNvSpPr txBox="1">
            <a:spLocks/>
          </p:cNvSpPr>
          <p:nvPr/>
        </p:nvSpPr>
        <p:spPr>
          <a:xfrm>
            <a:off x="500063" y="1500188"/>
            <a:ext cx="8229600" cy="4525962"/>
          </a:xfrm>
          <a:prstGeom prst="rect">
            <a:avLst/>
          </a:prstGeom>
        </p:spPr>
        <p:txBody>
          <a:bodyPr>
            <a:normAutofit/>
          </a:bodyPr>
          <a:lstStyle/>
          <a:p>
            <a:pPr eaLnBrk="1" fontAlgn="auto" hangingPunct="1">
              <a:spcBef>
                <a:spcPct val="20000"/>
              </a:spcBef>
              <a:spcAft>
                <a:spcPts val="0"/>
              </a:spcAft>
              <a:buFont typeface="Arial" pitchFamily="34" charset="0"/>
              <a:buNone/>
              <a:defRPr/>
            </a:pPr>
            <a:r>
              <a:rPr lang="el-GR" sz="2000" dirty="0" err="1">
                <a:solidFill>
                  <a:schemeClr val="tx1"/>
                </a:solidFill>
                <a:latin typeface="+mn-lt"/>
              </a:rPr>
              <a:t>Copyright</a:t>
            </a:r>
            <a:r>
              <a:rPr lang="el-GR" sz="2000" dirty="0">
                <a:solidFill>
                  <a:schemeClr val="tx1"/>
                </a:solidFill>
                <a:latin typeface="+mn-lt"/>
              </a:rPr>
              <a:t> Πανεπιστήμιο Πατρών</a:t>
            </a:r>
            <a:r>
              <a:rPr lang="en-US" sz="2000" dirty="0">
                <a:solidFill>
                  <a:schemeClr val="tx1"/>
                </a:solidFill>
                <a:latin typeface="+mn-lt"/>
              </a:rPr>
              <a:t>,</a:t>
            </a:r>
            <a:r>
              <a:rPr lang="el-GR" sz="2000" dirty="0">
                <a:solidFill>
                  <a:schemeClr val="tx1"/>
                </a:solidFill>
                <a:latin typeface="+mn-lt"/>
              </a:rPr>
              <a:t> </a:t>
            </a:r>
            <a:r>
              <a:rPr lang="el-GR" sz="2000" dirty="0">
                <a:solidFill>
                  <a:srgbClr val="FF0000"/>
                </a:solidFill>
                <a:latin typeface="+mn-lt"/>
              </a:rPr>
              <a:t>Αθανάσιος </a:t>
            </a:r>
            <a:r>
              <a:rPr lang="el-GR" sz="2000" dirty="0" err="1">
                <a:solidFill>
                  <a:srgbClr val="FF0000"/>
                </a:solidFill>
                <a:latin typeface="+mn-lt"/>
              </a:rPr>
              <a:t>Τσαγκανός</a:t>
            </a:r>
            <a:r>
              <a:rPr lang="el-GR" sz="2000" dirty="0">
                <a:solidFill>
                  <a:srgbClr val="FF0000"/>
                </a:solidFill>
                <a:latin typeface="+mn-lt"/>
              </a:rPr>
              <a:t>, </a:t>
            </a:r>
            <a:r>
              <a:rPr lang="en-US" sz="2000" dirty="0">
                <a:solidFill>
                  <a:srgbClr val="FF0000"/>
                </a:solidFill>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a:t>
            </a:r>
            <a:r>
              <a:rPr lang="el-GR" sz="2000" dirty="0">
                <a:solidFill>
                  <a:srgbClr val="FF0000"/>
                </a:solidFill>
                <a:latin typeface="+mn-lt"/>
              </a:rPr>
              <a:t>Αγορές Χρήματος και Κεφαλαίου</a:t>
            </a:r>
            <a:r>
              <a:rPr lang="el-GR" sz="2000" dirty="0">
                <a:solidFill>
                  <a:schemeClr val="tx1"/>
                </a:solidFill>
                <a:latin typeface="+mn-lt"/>
              </a:rPr>
              <a:t>»</a:t>
            </a:r>
            <a:r>
              <a:rPr lang="el-GR" sz="2000" dirty="0">
                <a:latin typeface="+mn-lt"/>
              </a:rPr>
              <a:t>. </a:t>
            </a:r>
            <a:r>
              <a:rPr lang="el-GR" sz="2000" dirty="0">
                <a:solidFill>
                  <a:schemeClr val="tx1"/>
                </a:solidFill>
                <a:latin typeface="+mn-lt"/>
              </a:rPr>
              <a:t>Έκδοση:</a:t>
            </a:r>
            <a:r>
              <a:rPr lang="el-GR" sz="2000" dirty="0">
                <a:latin typeface="+mn-lt"/>
              </a:rPr>
              <a:t> </a:t>
            </a:r>
            <a:r>
              <a:rPr lang="el-GR" sz="2000" dirty="0">
                <a:solidFill>
                  <a:srgbClr val="FF0000"/>
                </a:solidFill>
                <a:latin typeface="+mn-lt"/>
              </a:rPr>
              <a:t>1.0</a:t>
            </a:r>
            <a:r>
              <a:rPr lang="el-GR" sz="2000" dirty="0">
                <a:latin typeface="+mn-lt"/>
              </a:rPr>
              <a:t>. </a:t>
            </a:r>
            <a:r>
              <a:rPr lang="el-GR" sz="2000" dirty="0">
                <a:solidFill>
                  <a:schemeClr val="tx1"/>
                </a:solidFill>
                <a:latin typeface="+mn-lt"/>
              </a:rPr>
              <a:t>Πάτρα</a:t>
            </a:r>
            <a:r>
              <a:rPr lang="el-GR" sz="2000" dirty="0">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Διαθέσιμο από τη δικτυακή διεύθυνση:</a:t>
            </a:r>
            <a:r>
              <a:rPr lang="en-GB" sz="2000" dirty="0">
                <a:solidFill>
                  <a:srgbClr val="FF0000"/>
                </a:solidFill>
                <a:latin typeface="+mn-lt"/>
              </a:rPr>
              <a:t>https://eclass.upatras.gr/courses/BMA526/</a:t>
            </a:r>
            <a:endParaRPr lang="el-GR" sz="2000" dirty="0">
              <a:solidFill>
                <a:srgbClr val="FF0000"/>
              </a:solidFill>
              <a:latin typeface="+mn-lt"/>
            </a:endParaRPr>
          </a:p>
        </p:txBody>
      </p:sp>
      <p:sp>
        <p:nvSpPr>
          <p:cNvPr id="96260" name="Θέση αριθμού διαφάνειας 5"/>
          <p:cNvSpPr>
            <a:spLocks noGrp="1"/>
          </p:cNvSpPr>
          <p:nvPr>
            <p:ph type="sldNum" sz="quarter" idx="12"/>
          </p:nvPr>
        </p:nvSpPr>
        <p:spPr bwMode="auto">
          <a:noFill/>
          <a:ln>
            <a:miter lim="800000"/>
            <a:headEnd/>
            <a:tailEnd/>
          </a:ln>
        </p:spPr>
        <p:txBody>
          <a:bodyPr/>
          <a:lstStyle/>
          <a:p>
            <a:fld id="{0C04CD95-5EC1-46FF-8C7B-20D68BF64087}" type="slidenum">
              <a:rPr lang="nl-NL" altLang="el-GR"/>
              <a:pPr/>
              <a:t>85</a:t>
            </a:fld>
            <a:endParaRPr lang="nl-NL" altLang="el-G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Ορθογώνιο"/>
          <p:cNvSpPr>
            <a:spLocks noChangeArrowheads="1"/>
          </p:cNvSpPr>
          <p:nvPr/>
        </p:nvSpPr>
        <p:spPr bwMode="auto">
          <a:xfrm>
            <a:off x="971550" y="260350"/>
            <a:ext cx="5816600" cy="769938"/>
          </a:xfrm>
          <a:prstGeom prst="rect">
            <a:avLst/>
          </a:prstGeom>
          <a:noFill/>
          <a:ln w="9525">
            <a:noFill/>
            <a:miter lim="800000"/>
            <a:headEnd/>
            <a:tailEnd/>
          </a:ln>
        </p:spPr>
        <p:txBody>
          <a:bodyPr wrap="none">
            <a:spAutoFit/>
          </a:bodyPr>
          <a:lstStyle/>
          <a:p>
            <a:pPr eaLnBrk="1" hangingPunct="1"/>
            <a:r>
              <a:rPr lang="el-GR" altLang="el-GR" sz="4400">
                <a:solidFill>
                  <a:srgbClr val="0070C0"/>
                </a:solidFill>
              </a:rPr>
              <a:t>Σημείωμα Αδειοδότησης</a:t>
            </a:r>
          </a:p>
        </p:txBody>
      </p:sp>
      <p:sp>
        <p:nvSpPr>
          <p:cNvPr id="3" name="Content Placeholder 2"/>
          <p:cNvSpPr txBox="1">
            <a:spLocks/>
          </p:cNvSpPr>
          <p:nvPr/>
        </p:nvSpPr>
        <p:spPr>
          <a:xfrm>
            <a:off x="0" y="1000125"/>
            <a:ext cx="8929688" cy="1439863"/>
          </a:xfrm>
          <a:prstGeom prst="rect">
            <a:avLst/>
          </a:prstGeom>
        </p:spPr>
        <p:txBody>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Το παρόν υλικό διατίθεται με τους όρους της άδειας χρήσης </a:t>
            </a:r>
            <a:r>
              <a:rPr lang="el-GR" sz="2000" dirty="0" err="1">
                <a:solidFill>
                  <a:schemeClr val="tx1"/>
                </a:solidFill>
                <a:latin typeface="+mn-lt"/>
              </a:rPr>
              <a:t>Creative</a:t>
            </a:r>
            <a:r>
              <a:rPr lang="el-GR" sz="2000" dirty="0">
                <a:solidFill>
                  <a:schemeClr val="tx1"/>
                </a:solidFill>
                <a:latin typeface="+mn-lt"/>
              </a:rPr>
              <a:t> </a:t>
            </a:r>
            <a:r>
              <a:rPr lang="el-GR" sz="2000" dirty="0" err="1">
                <a:solidFill>
                  <a:schemeClr val="tx1"/>
                </a:solidFill>
                <a:latin typeface="+mn-lt"/>
              </a:rPr>
              <a:t>Commons</a:t>
            </a:r>
            <a:r>
              <a:rPr lang="el-GR" sz="2000" dirty="0">
                <a:solidFill>
                  <a:schemeClr val="tx1"/>
                </a:solidFill>
                <a:latin typeface="+mn-lt"/>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solidFill>
                  <a:schemeClr val="tx1"/>
                </a:solidFill>
                <a:latin typeface="+mn-lt"/>
              </a:rPr>
              <a:t>κ.λ.π</a:t>
            </a:r>
            <a:r>
              <a:rPr lang="el-GR" sz="2000" dirty="0">
                <a:solidFill>
                  <a:schemeClr val="tx1"/>
                </a:solidFill>
                <a:latin typeface="+mn-lt"/>
              </a:rPr>
              <a:t>.,  τα οποία εμπεριέχονται σε αυτό και τα οποία αναφέρονται μαζί με τους όρους χρήσης τους στο «Σημείωμα Χρήσης Έργων Τρίτων».    </a:t>
            </a:r>
          </a:p>
          <a:p>
            <a:pPr eaLnBrk="1" fontAlgn="auto" hangingPunct="1">
              <a:spcBef>
                <a:spcPct val="20000"/>
              </a:spcBef>
              <a:spcAft>
                <a:spcPts val="0"/>
              </a:spcAft>
              <a:buFont typeface="Arial" pitchFamily="34" charset="0"/>
              <a:buNone/>
              <a:defRPr/>
            </a:pPr>
            <a:r>
              <a:rPr lang="el-GR" sz="2000" dirty="0">
                <a:solidFill>
                  <a:schemeClr val="tx1"/>
                </a:solidFill>
                <a:latin typeface="+mn-lt"/>
              </a:rPr>
              <a:t>                 </a:t>
            </a:r>
          </a:p>
          <a:p>
            <a:pPr eaLnBrk="1" fontAlgn="auto" hangingPunct="1">
              <a:spcBef>
                <a:spcPct val="20000"/>
              </a:spcBef>
              <a:spcAft>
                <a:spcPts val="0"/>
              </a:spcAft>
              <a:buFont typeface="Arial" pitchFamily="34" charset="0"/>
              <a:buNone/>
              <a:defRPr/>
            </a:pPr>
            <a:endParaRPr lang="el-GR" sz="2000" dirty="0">
              <a:solidFill>
                <a:schemeClr val="tx1"/>
              </a:solidFill>
              <a:latin typeface="+mn-lt"/>
            </a:endParaRPr>
          </a:p>
        </p:txBody>
      </p:sp>
      <p:pic>
        <p:nvPicPr>
          <p:cNvPr id="97284" name="Picture 22" descr="Λογότυπο για Άδειες χρήσης Creative Commons BY-NC-ND">
            <a:hlinkClick r:id="rId2"/>
          </p:cNvPr>
          <p:cNvPicPr>
            <a:picLocks noChangeAspect="1" noChangeArrowheads="1"/>
          </p:cNvPicPr>
          <p:nvPr/>
        </p:nvPicPr>
        <p:blipFill>
          <a:blip r:embed="rId3"/>
          <a:srcRect/>
          <a:stretch>
            <a:fillRect/>
          </a:stretch>
        </p:blipFill>
        <p:spPr bwMode="auto">
          <a:xfrm>
            <a:off x="3643313" y="2714625"/>
            <a:ext cx="1649412" cy="576263"/>
          </a:xfrm>
          <a:prstGeom prst="rect">
            <a:avLst/>
          </a:prstGeom>
          <a:noFill/>
          <a:ln w="9525">
            <a:noFill/>
            <a:miter lim="800000"/>
            <a:headEnd/>
            <a:tailEnd/>
          </a:ln>
        </p:spPr>
      </p:pic>
      <p:sp>
        <p:nvSpPr>
          <p:cNvPr id="5" name="TextBox 5"/>
          <p:cNvSpPr txBox="1"/>
          <p:nvPr/>
        </p:nvSpPr>
        <p:spPr>
          <a:xfrm>
            <a:off x="107950" y="3214688"/>
            <a:ext cx="9036050" cy="3455987"/>
          </a:xfrm>
          <a:prstGeom prst="rect">
            <a:avLst/>
          </a:prstGeom>
        </p:spPr>
        <p:txBody>
          <a:bodyPr anchor="ctr">
            <a:normAutofit fontScale="85000" lnSpcReduction="10000"/>
          </a:bodyPr>
          <a:lstStyle/>
          <a:p>
            <a:pPr eaLnBrk="1" hangingPunct="1">
              <a:defRPr/>
            </a:pPr>
            <a:r>
              <a:rPr lang="el-GR" dirty="0">
                <a:solidFill>
                  <a:schemeClr val="tx1"/>
                </a:solidFill>
              </a:rPr>
              <a:t>[1] http://creativecommons.org/licenses/by-nc-sa/4.0/ </a:t>
            </a:r>
            <a:endParaRPr lang="en-US" dirty="0">
              <a:solidFill>
                <a:schemeClr val="tx1"/>
              </a:solidFill>
            </a:endParaRPr>
          </a:p>
          <a:p>
            <a:pPr eaLnBrk="1" hangingPunct="1">
              <a:defRPr/>
            </a:pPr>
            <a:endParaRPr lang="el-GR" dirty="0">
              <a:solidFill>
                <a:schemeClr val="tx1"/>
              </a:solidFill>
            </a:endParaRPr>
          </a:p>
          <a:p>
            <a:pPr eaLnBrk="1" hangingPunct="1">
              <a:defRPr/>
            </a:pPr>
            <a:r>
              <a:rPr lang="el-GR" dirty="0">
                <a:solidFill>
                  <a:schemeClr val="tx1"/>
                </a:solidFill>
              </a:rPr>
              <a:t>Ως </a:t>
            </a:r>
            <a:r>
              <a:rPr lang="el-GR" b="1" dirty="0">
                <a:solidFill>
                  <a:schemeClr val="tx1"/>
                </a:solidFill>
              </a:rPr>
              <a:t>Μη Εμπορική</a:t>
            </a:r>
            <a:r>
              <a:rPr lang="el-GR" dirty="0">
                <a:solidFill>
                  <a:schemeClr val="tx1"/>
                </a:solidFill>
              </a:rPr>
              <a:t> ορίζεται η χρήση:</a:t>
            </a:r>
          </a:p>
          <a:p>
            <a:pPr marL="342900" indent="-342900" eaLnBrk="1" hangingPunct="1">
              <a:buFont typeface="Arial" panose="020B0604020202020204" pitchFamily="34" charset="0"/>
              <a:buChar char="•"/>
              <a:defRPr/>
            </a:pPr>
            <a:r>
              <a:rPr lang="el-GR" dirty="0">
                <a:solidFill>
                  <a:schemeClr val="tx1"/>
                </a:solidFill>
              </a:rPr>
              <a:t>που δεν περιλαμβάνει άμεσο ή έμμεσο οικονομικό όφελος από την χρήση του έργου, για το διανομέα του έργου και </a:t>
            </a:r>
            <a:r>
              <a:rPr lang="el-GR" dirty="0" err="1">
                <a:solidFill>
                  <a:schemeClr val="tx1"/>
                </a:solidFill>
              </a:rPr>
              <a:t>αδειοδόχο</a:t>
            </a:r>
            <a:endParaRPr lang="el-GR" dirty="0">
              <a:solidFill>
                <a:schemeClr val="tx1"/>
              </a:solidFill>
            </a:endParaRP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προσπορίζει στο διανομέα του έργου και</a:t>
            </a:r>
            <a:r>
              <a:rPr lang="en-GB" dirty="0">
                <a:solidFill>
                  <a:schemeClr val="tx1"/>
                </a:solidFill>
              </a:rPr>
              <a:t> </a:t>
            </a:r>
            <a:r>
              <a:rPr lang="el-GR" dirty="0" err="1">
                <a:solidFill>
                  <a:schemeClr val="tx1"/>
                </a:solidFill>
              </a:rPr>
              <a:t>αδειοδόχο</a:t>
            </a:r>
            <a:r>
              <a:rPr lang="en-GB" dirty="0">
                <a:solidFill>
                  <a:schemeClr val="tx1"/>
                </a:solidFill>
              </a:rPr>
              <a:t> </a:t>
            </a:r>
            <a:r>
              <a:rPr lang="el-GR" dirty="0">
                <a:solidFill>
                  <a:schemeClr val="tx1"/>
                </a:solidFill>
              </a:rPr>
              <a:t>έμμεσο οικονομικό όφελος (π.χ. διαφημίσεις) από την προβολή του έργου σε διαδικτυακό τόπο</a:t>
            </a:r>
            <a:endParaRPr lang="en-US" dirty="0">
              <a:solidFill>
                <a:schemeClr val="tx1"/>
              </a:solidFill>
            </a:endParaRPr>
          </a:p>
          <a:p>
            <a:pPr marL="342900" indent="-342900" eaLnBrk="1" hangingPunct="1">
              <a:buFont typeface="Arial" panose="020B0604020202020204" pitchFamily="34" charset="0"/>
              <a:buChar char="•"/>
              <a:defRPr/>
            </a:pPr>
            <a:endParaRPr lang="el-GR" dirty="0">
              <a:solidFill>
                <a:schemeClr val="tx1"/>
              </a:solidFill>
            </a:endParaRPr>
          </a:p>
          <a:p>
            <a:pPr eaLnBrk="1" hangingPunct="1">
              <a:defRPr/>
            </a:pPr>
            <a:r>
              <a:rPr lang="el-GR" dirty="0">
                <a:solidFill>
                  <a:schemeClr val="tx1"/>
                </a:solidFill>
              </a:rPr>
              <a:t>Ο δικαιούχος μπορεί να παρέχει στον </a:t>
            </a:r>
            <a:r>
              <a:rPr lang="el-GR" dirty="0" err="1">
                <a:solidFill>
                  <a:schemeClr val="tx1"/>
                </a:solidFill>
              </a:rPr>
              <a:t>αδειοδόχο</a:t>
            </a:r>
            <a:r>
              <a:rPr lang="el-GR" dirty="0">
                <a:solidFill>
                  <a:schemeClr val="tx1"/>
                </a:solidFill>
              </a:rPr>
              <a:t> ξεχωριστή άδεια να χρησιμοποιεί το έργο για εμπορική χρήση, εφόσον αυτό του ζητηθεί.</a:t>
            </a:r>
          </a:p>
        </p:txBody>
      </p:sp>
      <p:sp>
        <p:nvSpPr>
          <p:cNvPr id="97286" name="Θέση αριθμού διαφάνειας 3"/>
          <p:cNvSpPr>
            <a:spLocks noGrp="1"/>
          </p:cNvSpPr>
          <p:nvPr>
            <p:ph type="sldNum" sz="quarter" idx="12"/>
          </p:nvPr>
        </p:nvSpPr>
        <p:spPr bwMode="auto">
          <a:noFill/>
          <a:ln>
            <a:miter lim="800000"/>
            <a:headEnd/>
            <a:tailEnd/>
          </a:ln>
        </p:spPr>
        <p:txBody>
          <a:bodyPr/>
          <a:lstStyle/>
          <a:p>
            <a:fld id="{C385BE59-46D6-4C88-8E92-15668CCE3E46}" type="slidenum">
              <a:rPr lang="nl-NL" altLang="el-GR"/>
              <a:pPr/>
              <a:t>86</a:t>
            </a:fld>
            <a:endParaRPr lang="nl-NL" altLang="el-G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50" y="357188"/>
            <a:ext cx="8358188" cy="4032250"/>
          </a:xfrm>
          <a:prstGeom prst="rect">
            <a:avLst/>
          </a:prstGeom>
        </p:spPr>
        <p:txBody>
          <a:bodyPr>
            <a:spAutoFit/>
          </a:bodyPr>
          <a:lstStyle/>
          <a:p>
            <a:pPr eaLnBrk="1" hangingPunct="1">
              <a:defRPr/>
            </a:pPr>
            <a:r>
              <a:rPr lang="en-US" sz="4400" dirty="0">
                <a:solidFill>
                  <a:srgbClr val="0070C0"/>
                </a:solidFill>
                <a:latin typeface="+mj-lt"/>
              </a:rPr>
              <a:t>       </a:t>
            </a:r>
            <a:r>
              <a:rPr lang="el-GR" sz="4400" dirty="0">
                <a:solidFill>
                  <a:srgbClr val="0070C0"/>
                </a:solidFill>
                <a:latin typeface="+mj-lt"/>
              </a:rPr>
              <a:t>Σημείωμα Χρήσης Έργων</a:t>
            </a:r>
            <a:endParaRPr lang="en-US" sz="4400" dirty="0">
              <a:solidFill>
                <a:srgbClr val="0070C0"/>
              </a:solidFill>
              <a:latin typeface="+mj-lt"/>
            </a:endParaRPr>
          </a:p>
          <a:p>
            <a:pPr eaLnBrk="1" hangingPunct="1">
              <a:defRPr/>
            </a:pPr>
            <a:endParaRPr lang="en-US" sz="4400" dirty="0">
              <a:solidFill>
                <a:srgbClr val="0070C0"/>
              </a:solidFill>
              <a:latin typeface="+mj-lt"/>
            </a:endParaRPr>
          </a:p>
          <a:p>
            <a:pPr eaLnBrk="1" hangingPunct="1">
              <a:defRPr/>
            </a:pPr>
            <a:r>
              <a:rPr lang="el-GR" sz="2800" dirty="0">
                <a:solidFill>
                  <a:schemeClr val="tx1"/>
                </a:solidFill>
                <a:latin typeface="+mj-lt"/>
              </a:rPr>
              <a:t>Το έργο αυτό κάνει χρήση του έργου:</a:t>
            </a:r>
          </a:p>
          <a:p>
            <a:pPr eaLnBrk="1" hangingPunct="1">
              <a:defRPr/>
            </a:pPr>
            <a:endParaRPr lang="el-GR" sz="2800" dirty="0">
              <a:solidFill>
                <a:schemeClr val="tx1"/>
              </a:solidFill>
              <a:latin typeface="+mj-lt"/>
            </a:endParaRPr>
          </a:p>
          <a:p>
            <a:pPr eaLnBrk="1" hangingPunct="1">
              <a:defRPr/>
            </a:pPr>
            <a:endParaRPr lang="el-GR" sz="2800" dirty="0">
              <a:solidFill>
                <a:schemeClr val="tx1"/>
              </a:solidFill>
              <a:latin typeface="+mj-lt"/>
            </a:endParaRPr>
          </a:p>
          <a:p>
            <a:pPr eaLnBrk="1" hangingPunct="1">
              <a:defRPr/>
            </a:pPr>
            <a:r>
              <a:rPr lang="el-GR" sz="2800" dirty="0">
                <a:solidFill>
                  <a:schemeClr val="tx1"/>
                </a:solidFill>
                <a:latin typeface="+mj-lt"/>
              </a:rPr>
              <a:t>«Εισαγωγή στην Τραπεζική &amp; τις Κεφαλαιαγορές», Συριόπουλος Κ. &amp; </a:t>
            </a:r>
            <a:r>
              <a:rPr lang="el-GR" sz="2800" dirty="0" err="1">
                <a:solidFill>
                  <a:schemeClr val="tx1"/>
                </a:solidFill>
                <a:latin typeface="+mj-lt"/>
              </a:rPr>
              <a:t>Παπαδάμου</a:t>
            </a:r>
            <a:r>
              <a:rPr lang="el-GR" sz="2800" dirty="0">
                <a:solidFill>
                  <a:schemeClr val="tx1"/>
                </a:solidFill>
                <a:latin typeface="+mj-lt"/>
              </a:rPr>
              <a:t> Σ. </a:t>
            </a:r>
            <a:r>
              <a:rPr lang="en-US" sz="2800" dirty="0">
                <a:solidFill>
                  <a:schemeClr val="tx1"/>
                </a:solidFill>
                <a:latin typeface="+mj-lt"/>
              </a:rPr>
              <a:t>Copyright 20</a:t>
            </a:r>
            <a:r>
              <a:rPr lang="el-GR" sz="2800" dirty="0">
                <a:solidFill>
                  <a:schemeClr val="tx1"/>
                </a:solidFill>
                <a:latin typeface="+mj-lt"/>
              </a:rPr>
              <a:t>14</a:t>
            </a:r>
            <a:r>
              <a:rPr lang="en-US" sz="2800" dirty="0">
                <a:solidFill>
                  <a:schemeClr val="tx1"/>
                </a:solidFill>
                <a:latin typeface="+mj-lt"/>
              </a:rPr>
              <a:t>, </a:t>
            </a:r>
            <a:r>
              <a:rPr lang="el-GR" sz="2800" dirty="0">
                <a:solidFill>
                  <a:schemeClr val="tx1"/>
                </a:solidFill>
                <a:latin typeface="+mj-lt"/>
              </a:rPr>
              <a:t>Εκδόσεις </a:t>
            </a:r>
            <a:r>
              <a:rPr lang="en-US" sz="2800" dirty="0">
                <a:solidFill>
                  <a:schemeClr val="tx1"/>
                </a:solidFill>
                <a:latin typeface="+mj-lt"/>
              </a:rPr>
              <a:t>Utopia,</a:t>
            </a:r>
            <a:r>
              <a:rPr lang="el-GR" sz="2800" dirty="0">
                <a:solidFill>
                  <a:schemeClr val="tx1"/>
                </a:solidFill>
                <a:latin typeface="+mj-lt"/>
              </a:rPr>
              <a:t> κεφάλαιο 4</a:t>
            </a:r>
            <a:r>
              <a:rPr lang="en-US" sz="2800" dirty="0">
                <a:solidFill>
                  <a:schemeClr val="tx1"/>
                </a:solidFill>
                <a:latin typeface="+mj-lt"/>
              </a:rPr>
              <a:t>.</a:t>
            </a:r>
            <a:endParaRPr lang="el-GR" sz="2800" dirty="0">
              <a:solidFill>
                <a:schemeClr val="tx1"/>
              </a:solidFill>
              <a:latin typeface="+mj-lt"/>
            </a:endParaRPr>
          </a:p>
        </p:txBody>
      </p:sp>
      <p:sp>
        <p:nvSpPr>
          <p:cNvPr id="98307" name="Θέση αριθμού διαφάνειας 4"/>
          <p:cNvSpPr>
            <a:spLocks noGrp="1"/>
          </p:cNvSpPr>
          <p:nvPr>
            <p:ph type="sldNum" sz="quarter" idx="12"/>
          </p:nvPr>
        </p:nvSpPr>
        <p:spPr bwMode="auto">
          <a:noFill/>
          <a:ln>
            <a:miter lim="800000"/>
            <a:headEnd/>
            <a:tailEnd/>
          </a:ln>
        </p:spPr>
        <p:txBody>
          <a:bodyPr/>
          <a:lstStyle/>
          <a:p>
            <a:fld id="{5609676F-90BE-4217-AA62-785795A18822}" type="slidenum">
              <a:rPr lang="nl-NL" altLang="el-GR"/>
              <a:pPr/>
              <a:t>87</a:t>
            </a:fld>
            <a:endParaRPr lang="nl-NL" alt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8900" y="188913"/>
            <a:ext cx="9055100" cy="1322387"/>
          </a:xfrm>
          <a:prstGeom prst="rect">
            <a:avLst/>
          </a:prstGeom>
          <a:noFill/>
          <a:ln w="9525">
            <a:noFill/>
            <a:miter lim="800000"/>
            <a:headEnd/>
            <a:tailEnd/>
          </a:ln>
          <a:effectLst/>
        </p:spPr>
        <p:txBody>
          <a:bodyPr>
            <a:spAutoFit/>
          </a:bodyPr>
          <a:lstStyle/>
          <a:p>
            <a:pPr algn="ctr" eaLnBrk="1" hangingPunct="1">
              <a:spcBef>
                <a:spcPct val="50000"/>
              </a:spcBef>
              <a:defRPr/>
            </a:pPr>
            <a:r>
              <a:rPr lang="el-GR" sz="4000" dirty="0">
                <a:solidFill>
                  <a:srgbClr val="0070C0"/>
                </a:solidFill>
                <a:latin typeface="Calibri"/>
                <a:cs typeface="Times New Roman" panose="02020603050405020304" pitchFamily="18" charset="0"/>
              </a:rPr>
              <a:t>Το Κύκλωμα Εισοδήματος Δαπάνης σε μια Κλειστή Οικονομία με Κρατικό Τομέα </a:t>
            </a:r>
            <a:r>
              <a:rPr lang="el-GR" sz="4000" dirty="0">
                <a:solidFill>
                  <a:srgbClr val="0070C0"/>
                </a:solidFill>
                <a:latin typeface="+mn-lt"/>
                <a:cs typeface="Times New Roman" pitchFamily="18" charset="0"/>
              </a:rPr>
              <a:t>- 2</a:t>
            </a:r>
          </a:p>
        </p:txBody>
      </p:sp>
      <p:sp>
        <p:nvSpPr>
          <p:cNvPr id="3" name="Ορθογώνιο 2"/>
          <p:cNvSpPr/>
          <p:nvPr/>
        </p:nvSpPr>
        <p:spPr>
          <a:xfrm>
            <a:off x="82550" y="1773238"/>
            <a:ext cx="8785225" cy="5397500"/>
          </a:xfrm>
          <a:prstGeom prst="rect">
            <a:avLst/>
          </a:prstGeom>
        </p:spPr>
        <p:txBody>
          <a:bodyPr>
            <a:spAutoFit/>
          </a:bodyPr>
          <a:lstStyle/>
          <a:p>
            <a:pPr marL="457200" indent="-457200" eaLnBrk="1" fontAlgn="auto" hangingPunct="1">
              <a:spcBef>
                <a:spcPct val="20000"/>
              </a:spcBef>
              <a:spcAft>
                <a:spcPts val="12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Tα νοικοκυριά που εισπράττουν το Υ, το διαθέτουν για κατανάλωση ή αποταμίευση αλλά και για πληρωμή των φόρων (T, </a:t>
            </a:r>
            <a:r>
              <a:rPr lang="el-GR" sz="2800" dirty="0" err="1">
                <a:solidFill>
                  <a:prstClr val="black"/>
                </a:solidFill>
                <a:latin typeface="+mn-lt"/>
                <a:cs typeface="Times New Roman" panose="02020603050405020304" pitchFamily="18" charset="0"/>
              </a:rPr>
              <a:t>Taxes</a:t>
            </a:r>
            <a:r>
              <a:rPr lang="el-GR" sz="2800" dirty="0">
                <a:solidFill>
                  <a:prstClr val="black"/>
                </a:solidFill>
                <a:latin typeface="+mn-lt"/>
                <a:cs typeface="Times New Roman" panose="02020603050405020304" pitchFamily="18" charset="0"/>
              </a:rPr>
              <a:t>). Άρα Y=</a:t>
            </a:r>
            <a:r>
              <a:rPr lang="el-GR" sz="2800" dirty="0" err="1">
                <a:solidFill>
                  <a:prstClr val="black"/>
                </a:solidFill>
                <a:latin typeface="+mn-lt"/>
                <a:cs typeface="Times New Roman" panose="02020603050405020304" pitchFamily="18" charset="0"/>
              </a:rPr>
              <a:t>Cp+Sp+T</a:t>
            </a:r>
            <a:endParaRPr lang="el-GR" sz="2800" dirty="0">
              <a:solidFill>
                <a:prstClr val="black"/>
              </a:solidFill>
              <a:latin typeface="+mn-lt"/>
              <a:cs typeface="Times New Roman" panose="02020603050405020304" pitchFamily="18" charset="0"/>
            </a:endParaRPr>
          </a:p>
          <a:p>
            <a:pPr marL="457200" indent="-457200" eaLnBrk="1" fontAlgn="auto" hangingPunct="1">
              <a:spcBef>
                <a:spcPct val="20000"/>
              </a:spcBef>
              <a:spcAft>
                <a:spcPts val="12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Εξισώνοντας τις δύο εξισώσεις </a:t>
            </a:r>
            <a:r>
              <a:rPr lang="el-GR" sz="2800" dirty="0" err="1">
                <a:solidFill>
                  <a:prstClr val="black"/>
                </a:solidFill>
                <a:latin typeface="+mn-lt"/>
                <a:cs typeface="Times New Roman" panose="02020603050405020304" pitchFamily="18" charset="0"/>
              </a:rPr>
              <a:t>Ip+Dg</a:t>
            </a:r>
            <a:r>
              <a:rPr lang="el-GR" sz="2800" dirty="0">
                <a:solidFill>
                  <a:prstClr val="black"/>
                </a:solidFill>
                <a:latin typeface="+mn-lt"/>
                <a:cs typeface="Times New Roman" panose="02020603050405020304" pitchFamily="18" charset="0"/>
              </a:rPr>
              <a:t>=</a:t>
            </a:r>
            <a:r>
              <a:rPr lang="el-GR" sz="2800" dirty="0" err="1">
                <a:solidFill>
                  <a:prstClr val="black"/>
                </a:solidFill>
                <a:latin typeface="+mn-lt"/>
                <a:cs typeface="Times New Roman" panose="02020603050405020304" pitchFamily="18" charset="0"/>
              </a:rPr>
              <a:t>Sp</a:t>
            </a:r>
            <a:r>
              <a:rPr lang="el-GR" sz="2800" dirty="0">
                <a:solidFill>
                  <a:prstClr val="black"/>
                </a:solidFill>
                <a:latin typeface="+mn-lt"/>
                <a:cs typeface="Times New Roman" panose="02020603050405020304" pitchFamily="18" charset="0"/>
              </a:rPr>
              <a:t> (</a:t>
            </a:r>
            <a:r>
              <a:rPr lang="el-GR" sz="2800" dirty="0" err="1">
                <a:solidFill>
                  <a:prstClr val="black"/>
                </a:solidFill>
                <a:latin typeface="+mn-lt"/>
                <a:cs typeface="Times New Roman" panose="02020603050405020304" pitchFamily="18" charset="0"/>
              </a:rPr>
              <a:t>Dg</a:t>
            </a:r>
            <a:r>
              <a:rPr lang="el-GR" sz="2800" dirty="0">
                <a:solidFill>
                  <a:prstClr val="black"/>
                </a:solidFill>
                <a:latin typeface="+mn-lt"/>
                <a:cs typeface="Times New Roman" panose="02020603050405020304" pitchFamily="18" charset="0"/>
              </a:rPr>
              <a:t>=G-T&gt;0, </a:t>
            </a:r>
            <a:r>
              <a:rPr lang="el-GR" sz="2800" dirty="0" err="1">
                <a:solidFill>
                  <a:prstClr val="black"/>
                </a:solidFill>
                <a:latin typeface="+mn-lt"/>
                <a:cs typeface="Times New Roman" panose="02020603050405020304" pitchFamily="18" charset="0"/>
              </a:rPr>
              <a:t>Government</a:t>
            </a:r>
            <a:r>
              <a:rPr lang="el-GR" sz="2800" dirty="0">
                <a:solidFill>
                  <a:prstClr val="black"/>
                </a:solidFill>
                <a:latin typeface="+mn-lt"/>
                <a:cs typeface="Times New Roman" panose="02020603050405020304" pitchFamily="18" charset="0"/>
              </a:rPr>
              <a:t> </a:t>
            </a:r>
            <a:r>
              <a:rPr lang="el-GR" sz="2800" dirty="0" err="1">
                <a:solidFill>
                  <a:prstClr val="black"/>
                </a:solidFill>
                <a:latin typeface="+mn-lt"/>
                <a:cs typeface="Times New Roman" panose="02020603050405020304" pitchFamily="18" charset="0"/>
              </a:rPr>
              <a:t>Deficit</a:t>
            </a:r>
            <a:r>
              <a:rPr lang="el-GR" sz="2800" dirty="0">
                <a:solidFill>
                  <a:prstClr val="black"/>
                </a:solidFill>
                <a:latin typeface="+mn-lt"/>
                <a:cs typeface="Times New Roman" panose="02020603050405020304" pitchFamily="18" charset="0"/>
              </a:rPr>
              <a:t>) </a:t>
            </a:r>
          </a:p>
          <a:p>
            <a:pPr marL="457200" indent="-457200" eaLnBrk="1" fontAlgn="auto" hangingPunct="1">
              <a:spcBef>
                <a:spcPct val="20000"/>
              </a:spcBef>
              <a:spcAft>
                <a:spcPts val="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Πώς όμως το μέρος του Υ που δεν καταναλώνεται θα διοχετευθεί σε εκείνους που το χρειάζονται για την αγορά κεφαλαιουχικών αγαθών; Η απάντηση είναι μέσα από τις χρηματοπιστωτικές αγορές. Σύμφωνα με τον νόμο του </a:t>
            </a:r>
            <a:r>
              <a:rPr lang="el-GR" sz="2800" dirty="0" err="1">
                <a:solidFill>
                  <a:prstClr val="black"/>
                </a:solidFill>
                <a:latin typeface="+mn-lt"/>
                <a:cs typeface="Times New Roman" panose="02020603050405020304" pitchFamily="18" charset="0"/>
              </a:rPr>
              <a:t>Say</a:t>
            </a:r>
            <a:r>
              <a:rPr lang="el-GR" sz="2800" dirty="0">
                <a:solidFill>
                  <a:prstClr val="black"/>
                </a:solidFill>
                <a:latin typeface="+mn-lt"/>
                <a:cs typeface="Times New Roman" panose="02020603050405020304" pitchFamily="18" charset="0"/>
              </a:rPr>
              <a:t> μια οικονομία προσφέρει ότι ζητείται.</a:t>
            </a:r>
          </a:p>
          <a:p>
            <a:pPr marL="457200" indent="-457200" eaLnBrk="1" fontAlgn="auto" hangingPunct="1">
              <a:spcBef>
                <a:spcPct val="20000"/>
              </a:spcBef>
              <a:spcAft>
                <a:spcPts val="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p:txBody>
      </p:sp>
      <p:sp>
        <p:nvSpPr>
          <p:cNvPr id="17412" name="Θέση αριθμού διαφάνειας 4"/>
          <p:cNvSpPr>
            <a:spLocks noGrp="1"/>
          </p:cNvSpPr>
          <p:nvPr>
            <p:ph type="sldNum" sz="quarter" idx="12"/>
          </p:nvPr>
        </p:nvSpPr>
        <p:spPr bwMode="auto">
          <a:noFill/>
          <a:ln>
            <a:miter lim="800000"/>
            <a:headEnd/>
            <a:tailEnd/>
          </a:ln>
        </p:spPr>
        <p:txBody>
          <a:bodyPr/>
          <a:lstStyle/>
          <a:p>
            <a:fld id="{D08CA129-0C5E-4C75-B7B3-7CD336DA1E3C}" type="slidenum">
              <a:rPr lang="nl-NL" altLang="el-GR"/>
              <a:pPr/>
              <a:t>9</a:t>
            </a:fld>
            <a:endParaRPr lang="nl-NL" alt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6055</TotalTime>
  <Words>7295</Words>
  <Application>Microsoft Office PowerPoint</Application>
  <PresentationFormat>Προβολή στην οθόνη (4:3)</PresentationFormat>
  <Paragraphs>403</Paragraphs>
  <Slides>87</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87</vt:i4>
      </vt:variant>
    </vt:vector>
  </HeadingPairs>
  <TitlesOfParts>
    <vt:vector size="95" baseType="lpstr">
      <vt:lpstr>Times New Roman</vt:lpstr>
      <vt:lpstr>Arial</vt:lpstr>
      <vt:lpstr>Calibri</vt:lpstr>
      <vt:lpstr>Wingdings</vt:lpstr>
      <vt:lpstr>Courier New</vt:lpstr>
      <vt:lpstr>Θέμα του Office</vt:lpstr>
      <vt:lpstr>1_Θέμα του Office</vt:lpstr>
      <vt:lpstr>2_Θέμα του Office</vt:lpstr>
      <vt:lpstr>Διαφάνεια 1</vt:lpstr>
      <vt:lpstr>Σκοποί Ενότητας</vt:lpstr>
      <vt:lpstr>Περιεχόμενα Ενότητας</vt:lpstr>
      <vt:lpstr>Περιεχόμενα Ενότητας</vt:lpstr>
      <vt:lpstr>Διαφάνεια 5</vt:lpstr>
      <vt:lpstr>Διαφάνεια 6</vt:lpstr>
      <vt:lpstr>Διαφάνεια 7</vt:lpstr>
      <vt:lpstr>Διαφάνεια 8</vt:lpstr>
      <vt:lpstr>Διαφάνεια 9</vt:lpstr>
      <vt:lpstr>Το Κύκλωμα Εισοδήματος Δαπάνης σε μια Κλειστή Οικονομία με Κρατικό Τομέα - 3</vt:lpstr>
      <vt:lpstr>Διαφάνεια 11</vt:lpstr>
      <vt:lpstr>Το Κύκλωμα Εισοδήματος Δαπάνης σε μια Κλειστή Οικονομία με Κρατικό Τομέα - 5</vt:lpstr>
      <vt:lpstr>Διαφάνεια 13</vt:lpstr>
      <vt:lpstr>Διαφάνεια 14</vt:lpstr>
      <vt:lpstr>Διαφάνεια 15</vt:lpstr>
      <vt:lpstr>Πίνακας 4.2  Η Ιεραρχία στους Ισολογισμούς </vt:lpstr>
      <vt:lpstr>Χρήμα έναντι Πίστης - 5</vt:lpstr>
      <vt:lpstr>Οι Διαμορφωτές Αγοράς (Market Makers) </vt:lpstr>
      <vt:lpstr>Οι Διαμορφωτές Αγοράς (Market Makers) - 2 </vt:lpstr>
      <vt:lpstr>Οι Διαμορφωτές Αγοράς (Market Makers) - 3 </vt:lpstr>
      <vt:lpstr>Οι Διαμορφωτές Αγοράς (Market Makers) - 4 </vt:lpstr>
      <vt:lpstr>Οι Διαμορφωτές Αγοράς (Market Makers) - 5 </vt:lpstr>
      <vt:lpstr>Οι Διαμορφωτές Αγοράς (Market Makers) - 6</vt:lpstr>
      <vt:lpstr>Οι Διαμορφωτές Αγοράς (Market Makers) - 7</vt:lpstr>
      <vt:lpstr>Συστήματα Πληρωμών: Χρήμα και Πίστη </vt:lpstr>
      <vt:lpstr>Συστήματα Πληρωμών: Χρήμα και Πίστη - 2</vt:lpstr>
      <vt:lpstr>Συστήματα Πληρωμών: Χρήμα και Πίστη - 3</vt:lpstr>
      <vt:lpstr>Συστήματα Πληρωμών: Χρήμα και Πίστη - 4</vt:lpstr>
      <vt:lpstr>Συστήματα Πληρωμών: Χρήμα και Πίστη - 5</vt:lpstr>
      <vt:lpstr>Χρήμα και Χρόνος: Ρευστότητα και Φερεγγυότητα </vt:lpstr>
      <vt:lpstr>Χρήμα και Χρόνος: Ρευστότητα και Φερεγγυότητα - 2</vt:lpstr>
      <vt:lpstr>Χρήμα και Χρόνος: Ρευστότητα και Φερεγγυότητα - 3</vt:lpstr>
      <vt:lpstr>Χρήμα και Χρόνος: Ρευστότητα και Φερεγγυότητα - 4</vt:lpstr>
      <vt:lpstr>Χρήμα και Χρόνος: Ρευστότητα και Φερεγγυότητα - 5</vt:lpstr>
      <vt:lpstr>Χρήμα και Χρόνος: Ρευστότητα και Φερεγγυότητα - 6</vt:lpstr>
      <vt:lpstr>Χρήμα και Χρόνος: Ρευστότητα και Φερεγγυότητα - 7</vt:lpstr>
      <vt:lpstr>Χρήμα και Χρόνος: Ρευστότητα και Φερεγγυότητα - 8</vt:lpstr>
      <vt:lpstr>Χρήμα και Χρόνος: Ρευστότητα και Φερεγγυότητα - 9</vt:lpstr>
      <vt:lpstr>Η Διατραπεζική Αγορά </vt:lpstr>
      <vt:lpstr>Η Διατραπεζική Αγορά - 2</vt:lpstr>
      <vt:lpstr>Η Διατραπεζική Αγορά - 3</vt:lpstr>
      <vt:lpstr>Η Διατραπεζική Αγορά - 4</vt:lpstr>
      <vt:lpstr>Η Διατραπεζική Αγορά - 5</vt:lpstr>
      <vt:lpstr>Η Διατραπεζική Αγορά - 6</vt:lpstr>
      <vt:lpstr>Η Διατραπεζική Αγορά - 7</vt:lpstr>
      <vt:lpstr>Η Διατραπεζική Αγορά - 8</vt:lpstr>
      <vt:lpstr>Η Διατραπεζική Αγορά - 9</vt:lpstr>
      <vt:lpstr>Η Διατραπεζική Αγορά - 10</vt:lpstr>
      <vt:lpstr>Η Διατραπεζική Αγορά - 11</vt:lpstr>
      <vt:lpstr>Η Διατραπεζική Αγορά - 12</vt:lpstr>
      <vt:lpstr>Η Διατραπεζική Αγορά - 13</vt:lpstr>
      <vt:lpstr>Η Διατραπεζική Αγορά - 14</vt:lpstr>
      <vt:lpstr>Η Διατραπεζική Αγορά - 15</vt:lpstr>
      <vt:lpstr>Η Διατραπεζική Αγορά - 16</vt:lpstr>
      <vt:lpstr>Η Διατραπεζική Αγορά - 17</vt:lpstr>
      <vt:lpstr>Η Αγορά Ευρωνομισμάτων</vt:lpstr>
      <vt:lpstr>Η Αγορά Ευρωνομισμάτων - 2</vt:lpstr>
      <vt:lpstr>Η Αγορά Ευρωνομισμάτων - 3</vt:lpstr>
      <vt:lpstr>Η Αγορά Ευρωνομισμάτων - 4</vt:lpstr>
      <vt:lpstr>Η Αγορά Ευρωνομισμάτων - 5</vt:lpstr>
      <vt:lpstr>Η Αγορά Ευρωνομισμάτων - 6</vt:lpstr>
      <vt:lpstr>Άλλα Προϊόντα της Χρηματαγοράς - 2</vt:lpstr>
      <vt:lpstr>Άλλα Προϊόντα της Χρηματαγοράς - 3</vt:lpstr>
      <vt:lpstr>Άλλα Προϊόντα της Χρηματαγοράς - 4</vt:lpstr>
      <vt:lpstr>Άλλα Προϊόντα της Χρηματαγοράς - 5</vt:lpstr>
      <vt:lpstr>Άλλα Προϊόντα της Χρηματαγοράς - 6</vt:lpstr>
      <vt:lpstr> Μετρώντας τις Αποδόσεις των Προϊόντων  της Χρηματαγοράς </vt:lpstr>
      <vt:lpstr>Μετρώντας τις Αποδόσεις των Προϊόντων  της Χρηματαγοράς - 2</vt:lpstr>
      <vt:lpstr>Μετρώντας τις Αποδόσεις των Προϊόντων  της Χρηματαγοράς - 3</vt:lpstr>
      <vt:lpstr>Μετρώντας τις Αποδόσεις των Προϊόντων  της Χρηματαγοράς - 4</vt:lpstr>
      <vt:lpstr>Ο Ρόλος των Διαπραγματευτών Τίτλων στην Χρηματαγορά  </vt:lpstr>
      <vt:lpstr>Ο Ρόλος των Διαπραγματευτών Τίτλων στην Χρηματαγορά - 2 </vt:lpstr>
      <vt:lpstr>Ο Ρόλος των Διαπραγματευτών Τίτλων στην Χρηματαγορά - 3</vt:lpstr>
      <vt:lpstr>Ο Ρόλος των Διαπραγματευτών Τίτλων στην Χρηματαγορά - 4</vt:lpstr>
      <vt:lpstr>Ο Ρόλος των Διαπραγματευτών Τίτλων στην Χρηματαγορά - 5</vt:lpstr>
      <vt:lpstr>Ο Ρόλος των Διαπραγματευτών Τίτλων στην Χρηματαγορά - 6</vt:lpstr>
      <vt:lpstr>Ο Ρόλος των Διαπραγματευτών Τίτλων στην Χρηματαγορά - 7</vt:lpstr>
      <vt:lpstr>Ο Ρόλος των Διαπραγματευτών Τίτλων στην Χρηματαγορά - 8</vt:lpstr>
      <vt:lpstr>Ο Ρόλος των Διαπραγματευτών Τίτλων στην Χρηματαγορά - 9</vt:lpstr>
      <vt:lpstr>Ο Ρόλος των Διαπραγματευτών Τίτλων στην Χρηματαγορά - 10</vt:lpstr>
      <vt:lpstr>Ο Ρόλος των Διαπραγματευτών Τίτλων στην Χρηματαγορά - 11</vt:lpstr>
      <vt:lpstr>Μελέτες Περίπτωσης Τραπεζικών Συστημάτων </vt:lpstr>
      <vt:lpstr>Διαφάνεια 83</vt:lpstr>
      <vt:lpstr>Διαφάνεια 84</vt:lpstr>
      <vt:lpstr>Διαφάνεια 85</vt:lpstr>
      <vt:lpstr>Διαφάνεια 86</vt:lpstr>
      <vt:lpstr>Διαφάνεια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dc:creator>
  <cp:lastModifiedBy>Τάσος Ευγενίδης</cp:lastModifiedBy>
  <cp:revision>237</cp:revision>
  <dcterms:created xsi:type="dcterms:W3CDTF">2002-06-14T19:44:00Z</dcterms:created>
  <dcterms:modified xsi:type="dcterms:W3CDTF">2015-06-19T13:17:25Z</dcterms:modified>
</cp:coreProperties>
</file>