
<file path=[Content_Types].xml><?xml version="1.0" encoding="utf-8"?>
<Types xmlns="http://schemas.openxmlformats.org/package/2006/content-types">
  <Default Extension="xml" ContentType="application/vnd.openxmlformats-officedocument.extended-properties+xml"/>
  <Default Extension="jpeg" ContentType="image/jpeg"/>
  <Default Extension="png" ContentType="image/png"/>
  <Default Extension="jpg" ContentType="image/jpg"/>
  <Default Extension="bin" ContentType="application/vnd.openxmlformats-officedocument.oleObject"/>
  <Default Extension="vml" ContentType="application/vnd.openxmlformats-officedocument.vmlDrawing"/>
  <Default Extension="emf" ContentType="image/x-emf"/>
  <Default Extension="gif" ContentType="image/gif"/>
  <Default Extension="wmf" ContentType="image/x-wmf"/>
  <Default Extension="rels" ContentType="application/vnd.openxmlformats-package.relationships+xml"/>
  <Override PartName="/docProps/core.xml" ContentType="application/vnd.openxmlformats-package.core-properties+xml"/>
  <Override PartName="/ppt/presentation.xml" ContentType="application/vnd.openxmlformats-officedocument.presentationml.presentation.main+xml"/>
  <Override PartName="/ppt/slides/slide115.xml" ContentType="application/vnd.openxmlformats-officedocument.presentationml.slide+xml"/>
  <Override PartName="/ppt/slideLayouts/slideLayout12.xml" ContentType="application/vnd.openxmlformats-officedocument.presentationml.slideLayout+xml"/>
  <Override PartName="/ppt/slideMasters/slideMaster2.xml" ContentType="application/vnd.openxmlformats-officedocument.presentationml.slideMaster+xml"/>
  <Override PartName="/ppt/slideLayouts/slideLayout10.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s/slide19.xml" ContentType="application/vnd.openxmlformats-officedocument.presentationml.slide+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theme/theme1.xml" ContentType="application/vnd.openxmlformats-officedocument.theme+xml"/>
  <Override PartName="/ppt/slides/slide40.xml" ContentType="application/vnd.openxmlformats-officedocument.presentationml.slide+xml"/>
  <Override PartName="/ppt/slides/slide61.xml" ContentType="application/vnd.openxmlformats-officedocument.presentationml.slide+xml"/>
  <Override PartName="/ppt/slides/slide82.xml" ContentType="application/vnd.openxmlformats-officedocument.presentationml.slide+xml"/>
  <Override PartName="/ppt/slides/slide136.xml" ContentType="application/vnd.openxmlformats-officedocument.presentationml.slide+xml"/>
  <Override PartName="/ppt/slides/slide105.xml" ContentType="application/vnd.openxmlformats-officedocument.presentationml.slide+xml"/>
  <Override PartName="/ppt/slides/slide9.xml" ContentType="application/vnd.openxmlformats-officedocument.presentationml.slide+xml"/>
  <Override PartName="/ppt/slides/slide30.xml" ContentType="application/vnd.openxmlformats-officedocument.presentationml.slide+xml"/>
  <Override PartName="/ppt/slides/slide35.xml" ContentType="application/vnd.openxmlformats-officedocument.presentationml.slide+xml"/>
  <Override PartName="/ppt/slides/slide51.xml" ContentType="application/vnd.openxmlformats-officedocument.presentationml.slide+xml"/>
  <Override PartName="/ppt/slides/slide56.xml" ContentType="application/vnd.openxmlformats-officedocument.presentationml.slide+xml"/>
  <Override PartName="/ppt/slides/slide72.xml" ContentType="application/vnd.openxmlformats-officedocument.presentationml.slide+xml"/>
  <Override PartName="/ppt/slides/slide77.xml" ContentType="application/vnd.openxmlformats-officedocument.presentationml.slide+xml"/>
  <Override PartName="/ppt/slides/slide100.xml" ContentType="application/vnd.openxmlformats-officedocument.presentationml.slide+xml"/>
  <Override PartName="/ppt/slides/slide121.xml" ContentType="application/vnd.openxmlformats-officedocument.presentationml.slide+xml"/>
  <Override PartName="/ppt/slides/slide126.xml" ContentType="application/vnd.openxmlformats-officedocument.presentationml.slide+xml"/>
  <Override PartName="/ppt/slides/slide3.xml" ContentType="application/vnd.openxmlformats-officedocument.presentationml.slide+xml"/>
  <Override PartName="/ppt/slides/slide88.xml" ContentType="application/vnd.openxmlformats-officedocument.presentationml.slide+xml"/>
  <Override PartName="/ppt/slides/slide93.xml" ContentType="application/vnd.openxmlformats-officedocument.presentationml.slide+xml"/>
  <Override PartName="/ppt/slides/slide20.xml" ContentType="application/vnd.openxmlformats-officedocument.presentationml.slide+xml"/>
  <Override PartName="/ppt/slides/slide25.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slides/slide62.xml" ContentType="application/vnd.openxmlformats-officedocument.presentationml.slide+xml"/>
  <Override PartName="/ppt/slides/slide67.xml" ContentType="application/vnd.openxmlformats-officedocument.presentationml.slide+xml"/>
  <Override PartName="/ppt/slides/slide111.xml" ContentType="application/vnd.openxmlformats-officedocument.presentationml.slide+xml"/>
  <Override PartName="/ppt/slides/slide116.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theme/theme3.xml" ContentType="application/vnd.openxmlformats-officedocument.theme+xml"/>
  <Override PartName="/ppt/slides/slide78.xml" ContentType="application/vnd.openxmlformats-officedocument.presentationml.slide+xml"/>
  <Override PartName="/ppt/slides/slide83.xml" ContentType="application/vnd.openxmlformats-officedocument.presentationml.slide+xml"/>
  <Override PartName="/ppt/slides/slide10.xml" ContentType="application/vnd.openxmlformats-officedocument.presentationml.slide+xml"/>
  <Override PartName="/ppt/slides/slide15.xml" ContentType="application/vnd.openxmlformats-officedocument.presentationml.slide+xml"/>
  <Override PartName="/ppt/media/image46.jpg" ContentType="image/jpeg"/>
  <Override PartName="/ppt/slides/slide31.xml" ContentType="application/vnd.openxmlformats-officedocument.presentationml.slide+xml"/>
  <Override PartName="/ppt/slides/slide36.xml" ContentType="application/vnd.openxmlformats-officedocument.presentationml.slide+xml"/>
  <Override PartName="/ppt/slides/slide57.xml" ContentType="application/vnd.openxmlformats-officedocument.presentationml.slide+xml"/>
  <Override PartName="/ppt/slides/slide101.xml" ContentType="application/vnd.openxmlformats-officedocument.presentationml.slide+xml"/>
  <Override PartName="/ppt/slides/slide106.xml" ContentType="application/vnd.openxmlformats-officedocument.presentationml.slide+xml"/>
  <Override PartName="/ppt/slides/slide122.xml" ContentType="application/vnd.openxmlformats-officedocument.presentationml.slide+xml"/>
  <Override PartName="/ppt/slides/slide127.xml" ContentType="application/vnd.openxmlformats-officedocument.presentationml.slide+xml"/>
  <Override PartName="/ppt/slides/slide52.xml" ContentType="application/vnd.openxmlformats-officedocument.presentationml.slide+xml"/>
  <Override PartName="/ppt/slides/slide68.xml" ContentType="application/vnd.openxmlformats-officedocument.presentationml.slide+xml"/>
  <Override PartName="/ppt/slides/slide73.xml" ContentType="application/vnd.openxmlformats-officedocument.presentationml.slide+xml"/>
  <Override PartName="/ppt/slides/slide89.xml" ContentType="application/vnd.openxmlformats-officedocument.presentationml.slide+xml"/>
  <Override PartName="/ppt/slides/slide94.xml" ContentType="application/vnd.openxmlformats-officedocument.presentationml.slide+xml"/>
  <Override PartName="/ppt/presProps.xml" ContentType="application/vnd.openxmlformats-officedocument.presentationml.presProps+xml"/>
  <Override PartName="/ppt/slides/slide4.xml" ContentType="application/vnd.openxmlformats-officedocument.presentationml.slide+xml"/>
  <Override PartName="/ppt/slides/slide21.xml" ContentType="application/vnd.openxmlformats-officedocument.presentationml.slide+xml"/>
  <Override PartName="/ppt/slides/slide26.xml" ContentType="application/vnd.openxmlformats-officedocument.presentationml.slide+xml"/>
  <Override PartName="/ppt/slides/slide47.xml" ContentType="application/vnd.openxmlformats-officedocument.presentationml.slide+xml"/>
  <Override PartName="/ppt/slides/slide112.xml" ContentType="application/vnd.openxmlformats-officedocument.presentationml.slide+xml"/>
  <Override PartName="/ppt/slides/slide117.xml" ContentType="application/vnd.openxmlformats-officedocument.presentationml.slide+xml"/>
  <Override PartName="/ppt/slides/slide42.xml" ContentType="application/vnd.openxmlformats-officedocument.presentationml.slide+xml"/>
  <Override PartName="/ppt/slides/slide58.xml" ContentType="application/vnd.openxmlformats-officedocument.presentationml.slide+xml"/>
  <Override PartName="/ppt/slides/slide63.xml" ContentType="application/vnd.openxmlformats-officedocument.presentationml.slide+xml"/>
  <Override PartName="/ppt/media/image172.jpg" ContentType="image/jpeg"/>
  <Override PartName="/ppt/media/image173.jpg" ContentType="image/jpeg"/>
  <Override PartName="/ppt/slides/slide79.xml" ContentType="application/vnd.openxmlformats-officedocument.presentationml.slide+xml"/>
  <Override PartName="/ppt/slides/slide84.xml" ContentType="application/vnd.openxmlformats-officedocument.presentationml.slide+xml"/>
  <Override PartName="/ppt/slides/slide128.xml" ContentType="application/vnd.openxmlformats-officedocument.presentationml.slide+xml"/>
  <Override PartName="/ppt/slides/slide133.xml" ContentType="application/vnd.openxmlformats-officedocument.presentationml.slide+xml"/>
  <Override PartName="/ppt/slides/slide11.xml" ContentType="application/vnd.openxmlformats-officedocument.presentationml.slide+xml"/>
  <Override PartName="/ppt/slides/slide16.xml" ContentType="application/vnd.openxmlformats-officedocument.presentationml.slide+xml"/>
  <Override PartName="/ppt/slides/slide37.xml" ContentType="application/vnd.openxmlformats-officedocument.presentationml.slide+xml"/>
  <Override PartName="/ppt/slides/slide107.xml" ContentType="application/vnd.openxmlformats-officedocument.presentationml.slide+xml"/>
  <Override PartName="/ppt/slides/slide32.xml" ContentType="application/vnd.openxmlformats-officedocument.presentationml.slide+xml"/>
  <Override PartName="/ppt/slides/slide48.xml" ContentType="application/vnd.openxmlformats-officedocument.presentationml.slide+xml"/>
  <Override PartName="/ppt/slides/slide53.xml" ContentType="application/vnd.openxmlformats-officedocument.presentationml.slide+xml"/>
  <Override PartName="/ppt/slides/slide74.xml" ContentType="application/vnd.openxmlformats-officedocument.presentationml.slide+xml"/>
  <Override PartName="/ppt/slides/slide95.xml" ContentType="application/vnd.openxmlformats-officedocument.presentationml.slide+xml"/>
  <Override PartName="/ppt/notesSlides/notesSlide1.xml" ContentType="application/vnd.openxmlformats-officedocument.presentationml.notesSlide+xml"/>
  <Override PartName="/ppt/slides/slide102.xml" ContentType="application/vnd.openxmlformats-officedocument.presentationml.slide+xml"/>
  <Override PartName="/ppt/slides/slide118.xml" ContentType="application/vnd.openxmlformats-officedocument.presentationml.slide+xml"/>
  <Override PartName="/ppt/slides/slide123.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69.xml" ContentType="application/vnd.openxmlformats-officedocument.presentationml.slide+xml"/>
  <Override PartName="/ppt/slides/slide90.xml" ContentType="application/vnd.openxmlformats-officedocument.presentationml.slide+xml"/>
  <Override PartName="/ppt/slides/slide27.xml" ContentType="application/vnd.openxmlformats-officedocument.presentationml.slide+xml"/>
  <Override PartName="/ppt/slides/slide22.xml" ContentType="application/vnd.openxmlformats-officedocument.presentationml.slide+xml"/>
  <Override PartName="/ppt/slides/slide38.xml" ContentType="application/vnd.openxmlformats-officedocument.presentationml.slide+xml"/>
  <Override PartName="/ppt/media/image100.jpg" ContentType="image/jpeg"/>
  <Override PartName="/ppt/slides/slide43.xml" ContentType="application/vnd.openxmlformats-officedocument.presentationml.slide+xml"/>
  <Override PartName="/ppt/slides/slide64.xml" ContentType="application/vnd.openxmlformats-officedocument.presentationml.slide+xml"/>
  <Override PartName="/ppt/media/image174.jpg" ContentType="image/jpeg"/>
  <Override PartName="/ppt/slides/slide85.xml" ContentType="application/vnd.openxmlformats-officedocument.presentationml.slide+xml"/>
  <Override PartName="/ppt/slides/slide108.xml" ContentType="application/vnd.openxmlformats-officedocument.presentationml.slide+xml"/>
  <Override PartName="/ppt/slides/slide113.xml" ContentType="application/vnd.openxmlformats-officedocument.presentationml.slide+xml"/>
  <Override PartName="/ppt/notesSlides/notesSlide3.xml" ContentType="application/vnd.openxmlformats-officedocument.presentationml.notesSlide+xml"/>
  <Override PartName="/ppt/slides/slide129.xml" ContentType="application/vnd.openxmlformats-officedocument.presentationml.slide+xml"/>
  <Override PartName="/ppt/slides/slide134.xml" ContentType="application/vnd.openxmlformats-officedocument.presentationml.slide+xml"/>
  <Override PartName="/ppt/slides/slide59.xml" ContentType="application/vnd.openxmlformats-officedocument.presentationml.slide+xml"/>
  <Override PartName="/ppt/slides/slide80.xml" ContentType="application/vnd.openxmlformats-officedocument.presentationml.slide+xml"/>
  <Override PartName="/ppt/slides/slide17.xml" ContentType="application/vnd.openxmlformats-officedocument.presentationml.slide+xml"/>
  <Override PartName="/ppt/slides/slide12.xml" ContentType="application/vnd.openxmlformats-officedocument.presentationml.slide+xml"/>
  <Override PartName="/ppt/slides/slide28.xml" ContentType="application/vnd.openxmlformats-officedocument.presentationml.slide+xml"/>
  <Override PartName="/ppt/slides/slide33.xml" ContentType="application/vnd.openxmlformats-officedocument.presentationml.slide+xml"/>
  <Override PartName="/ppt/slides/slide54.xml" ContentType="application/vnd.openxmlformats-officedocument.presentationml.slide+xml"/>
  <Override PartName="/ppt/slides/slide75.xml" ContentType="application/vnd.openxmlformats-officedocument.presentationml.slide+xml"/>
  <Override PartName="/ppt/slides/slide98.xml" ContentType="application/vnd.openxmlformats-officedocument.presentationml.slide+xml"/>
  <Override PartName="/ppt/slides/slide103.xml" ContentType="application/vnd.openxmlformats-officedocument.presentationml.slide+xml"/>
  <Override PartName="/ppt/slides/slide124.xml" ContentType="application/vnd.openxmlformats-officedocument.presentationml.slide+xml"/>
  <Override PartName="/ppt/slides/slide6.xml" ContentType="application/vnd.openxmlformats-officedocument.presentationml.slide+xml"/>
  <Override PartName="/ppt/slides/slide49.xml" ContentType="application/vnd.openxmlformats-officedocument.presentationml.slide+xml"/>
  <Override PartName="/ppt/slides/slide70.xml" ContentType="application/vnd.openxmlformats-officedocument.presentationml.slide+xml"/>
  <Override PartName="/ppt/slides/slide91.xml" ContentType="application/vnd.openxmlformats-officedocument.presentationml.slide+xml"/>
  <Override PartName="/ppt/slides/slide96.xml" ContentType="application/vnd.openxmlformats-officedocument.presentationml.slide+xml"/>
  <Override PartName="/ppt/slides/slide119.xml" ContentType="application/vnd.openxmlformats-officedocument.presentationml.slide+xml"/>
  <Override PartName="/ppt/slides/slide1.xml" ContentType="application/vnd.openxmlformats-officedocument.presentationml.slide+xml"/>
  <Override PartName="/ppt/slides/slide23.xml" ContentType="application/vnd.openxmlformats-officedocument.presentationml.slide+xml"/>
  <Override PartName="/ppt/slides/slide44.xml" ContentType="application/vnd.openxmlformats-officedocument.presentationml.slide+xml"/>
  <Override PartName="/ppt/media/image119.jpg" ContentType="image/jpeg"/>
  <Override PartName="/ppt/media/image121.jpg" ContentType="image/jpeg"/>
  <Override PartName="/ppt/media/image120.jpg" ContentType="image/jpeg"/>
  <Override PartName="/ppt/slides/slide65.xml" ContentType="application/vnd.openxmlformats-officedocument.presentationml.slide+xml"/>
  <Override PartName="/ppt/slides/slide114.xml" ContentType="application/vnd.openxmlformats-officedocument.presentationml.slide+xml"/>
  <Override PartName="/ppt/slides/slide135.xml" ContentType="application/vnd.openxmlformats-officedocument.presentationml.slide+xml"/>
  <Override PartName="/ppt/slides/slide18.xml" ContentType="application/vnd.openxmlformats-officedocument.presentationml.slide+xml"/>
  <Override PartName="/ppt/slides/slide39.xml" ContentType="application/vnd.openxmlformats-officedocument.presentationml.slide+xml"/>
  <Override PartName="/ppt/slides/slide60.xml" ContentType="application/vnd.openxmlformats-officedocument.presentationml.slide+xml"/>
  <Override PartName="/ppt/slides/slide81.xml" ContentType="application/vnd.openxmlformats-officedocument.presentationml.slide+xml"/>
  <Override PartName="/ppt/slides/slide86.xml" ContentType="application/vnd.openxmlformats-officedocument.presentationml.slide+xml"/>
  <Override PartName="/ppt/slides/slide109.xml" ContentType="application/vnd.openxmlformats-officedocument.presentationml.slide+xml"/>
  <Override PartName="/ppt/slides/slide130.xml" ContentType="application/vnd.openxmlformats-officedocument.presentationml.slide+xml"/>
  <Override PartName="/ppt/slides/slide13.xml" ContentType="application/vnd.openxmlformats-officedocument.presentationml.slide+xml"/>
  <Override PartName="/ppt/slides/slide34.xml" ContentType="application/vnd.openxmlformats-officedocument.presentationml.slide+xml"/>
  <Override PartName="/ppt/slides/slide55.xml" ContentType="application/vnd.openxmlformats-officedocument.presentationml.slide+xml"/>
  <Override PartName="/ppt/slides/slide104.xml" ContentType="application/vnd.openxmlformats-officedocument.presentationml.slide+xml"/>
  <Override PartName="/ppt/slides/slide125.xml" ContentType="application/vnd.openxmlformats-officedocument.presentationml.slide+xml"/>
  <Override PartName="/ppt/slides/slide8.xml" ContentType="application/vnd.openxmlformats-officedocument.presentationml.slide+xml"/>
  <Override PartName="/ppt/slides/slide29.xml" ContentType="application/vnd.openxmlformats-officedocument.presentationml.slide+xml"/>
  <Override PartName="/ppt/slides/slide50.xml" ContentType="application/vnd.openxmlformats-officedocument.presentationml.slide+xml"/>
  <Override PartName="/ppt/slides/slide71.xml" ContentType="application/vnd.openxmlformats-officedocument.presentationml.slide+xml"/>
  <Override PartName="/ppt/media/image188.jpg" ContentType="image/jpeg"/>
  <Override PartName="/ppt/slides/slide76.xml" ContentType="application/vnd.openxmlformats-officedocument.presentationml.slide+xml"/>
  <Override PartName="/ppt/slides/slide92.xml" ContentType="application/vnd.openxmlformats-officedocument.presentationml.slide+xml"/>
  <Override PartName="/ppt/slides/slide97.xml" ContentType="application/vnd.openxmlformats-officedocument.presentationml.slide+xml"/>
  <Override PartName="/ppt/slides/slide99.xml" ContentType="application/vnd.openxmlformats-officedocument.presentationml.slide+xml"/>
  <Override PartName="/ppt/slides/slide120.xml" ContentType="application/vnd.openxmlformats-officedocument.presentationml.slide+xml"/>
  <Override PartName="/ppt/tableStyles.xml" ContentType="application/vnd.openxmlformats-officedocument.presentationml.tableStyles+xml"/>
  <Override PartName="/ppt/slides/slide2.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45.xml" ContentType="application/vnd.openxmlformats-officedocument.presentationml.slide+xml"/>
  <Override PartName="/ppt/media/image123.jpg" ContentType="image/jpeg"/>
  <Override PartName="/ppt/media/image122.jpg" ContentType="image/jpeg"/>
  <Override PartName="/ppt/slides/slide66.xml" ContentType="application/vnd.openxmlformats-officedocument.presentationml.slide+xml"/>
  <Override PartName="/ppt/slides/slide87.xml" ContentType="application/vnd.openxmlformats-officedocument.presentationml.slide+xml"/>
  <Override PartName="/ppt/slides/slide110.xml" ContentType="application/vnd.openxmlformats-officedocument.presentationml.slide+xml"/>
  <Override PartName="/ppt/notesSlides/notesSlide2.xml" ContentType="application/vnd.openxmlformats-officedocument.presentationml.notesSlide+xml"/>
  <Override PartName="/ppt/slides/slide131.xml" ContentType="application/vnd.openxmlformats-officedocument.presentationml.slide+xml"/>
  <Override PartName="/ppt/slides/slide14.xml" ContentType="application/vnd.openxmlformats-officedocument.presentationml.slide+xml"/>
  <Override PartName="/docProps/custom.xml" ContentType="application/vnd.openxmlformats-officedocument.custom-properties+xml"/>
</Types>
</file>

<file path=_rels/.rels>&#65279;<?xml version="1.0" encoding="utf-8"?><Relationships xmlns="http://schemas.openxmlformats.org/package/2006/relationships"><Relationship Type="http://schemas.openxmlformats.org/officeDocument/2006/relationships/extended-properties" Target="/docProps/app.xml" Id="rId3" /><Relationship Type="http://schemas.openxmlformats.org/package/2006/relationships/metadata/core-properties" Target="/docProps/core.xml" Id="rId2" /><Relationship Type="http://schemas.openxmlformats.org/officeDocument/2006/relationships/officeDocument" Target="/ppt/presentation.xml" Id="rId1" /><Relationship Type="http://schemas.openxmlformats.org/officeDocument/2006/relationships/custom-properties" Target="/docProps/custom.xml" Id="rId4" /></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Lst>
  <p:notesMasterIdLst>
    <p:notesMasterId r:id="rId139"/>
  </p:notesMasterIdLst>
  <p:sldIdLst>
    <p:sldId id="256" r:id="rId3"/>
    <p:sldId id="257" r:id="rId4"/>
    <p:sldId id="258" r:id="rId5"/>
    <p:sldId id="259" r:id="rId6"/>
    <p:sldId id="261" r:id="rId7"/>
    <p:sldId id="262" r:id="rId8"/>
    <p:sldId id="263" r:id="rId9"/>
    <p:sldId id="337" r:id="rId10"/>
    <p:sldId id="338" r:id="rId11"/>
    <p:sldId id="264" r:id="rId12"/>
    <p:sldId id="394" r:id="rId13"/>
    <p:sldId id="401" r:id="rId14"/>
    <p:sldId id="395" r:id="rId15"/>
    <p:sldId id="396" r:id="rId16"/>
    <p:sldId id="400" r:id="rId17"/>
    <p:sldId id="398" r:id="rId18"/>
    <p:sldId id="399" r:id="rId19"/>
    <p:sldId id="364" r:id="rId20"/>
    <p:sldId id="365" r:id="rId21"/>
    <p:sldId id="366" r:id="rId22"/>
    <p:sldId id="367" r:id="rId23"/>
    <p:sldId id="265" r:id="rId24"/>
    <p:sldId id="266" r:id="rId25"/>
    <p:sldId id="342" r:id="rId26"/>
    <p:sldId id="267" r:id="rId27"/>
    <p:sldId id="268" r:id="rId28"/>
    <p:sldId id="269" r:id="rId29"/>
    <p:sldId id="270" r:id="rId30"/>
    <p:sldId id="271" r:id="rId31"/>
    <p:sldId id="272" r:id="rId32"/>
    <p:sldId id="273" r:id="rId33"/>
    <p:sldId id="368" r:id="rId34"/>
    <p:sldId id="369" r:id="rId35"/>
    <p:sldId id="274" r:id="rId36"/>
    <p:sldId id="275" r:id="rId37"/>
    <p:sldId id="276" r:id="rId38"/>
    <p:sldId id="277" r:id="rId39"/>
    <p:sldId id="351" r:id="rId40"/>
    <p:sldId id="352" r:id="rId41"/>
    <p:sldId id="278" r:id="rId42"/>
    <p:sldId id="279" r:id="rId43"/>
    <p:sldId id="280" r:id="rId44"/>
    <p:sldId id="343" r:id="rId45"/>
    <p:sldId id="345" r:id="rId46"/>
    <p:sldId id="344" r:id="rId47"/>
    <p:sldId id="281" r:id="rId48"/>
    <p:sldId id="282" r:id="rId49"/>
    <p:sldId id="283" r:id="rId50"/>
    <p:sldId id="284" r:id="rId51"/>
    <p:sldId id="285" r:id="rId52"/>
    <p:sldId id="286" r:id="rId53"/>
    <p:sldId id="287" r:id="rId54"/>
    <p:sldId id="288" r:id="rId55"/>
    <p:sldId id="289" r:id="rId56"/>
    <p:sldId id="290" r:id="rId57"/>
    <p:sldId id="291" r:id="rId58"/>
    <p:sldId id="292" r:id="rId59"/>
    <p:sldId id="293" r:id="rId60"/>
    <p:sldId id="294" r:id="rId61"/>
    <p:sldId id="295" r:id="rId62"/>
    <p:sldId id="296" r:id="rId63"/>
    <p:sldId id="297" r:id="rId64"/>
    <p:sldId id="347" r:id="rId65"/>
    <p:sldId id="348" r:id="rId66"/>
    <p:sldId id="298" r:id="rId67"/>
    <p:sldId id="299" r:id="rId68"/>
    <p:sldId id="300" r:id="rId69"/>
    <p:sldId id="301" r:id="rId70"/>
    <p:sldId id="302" r:id="rId71"/>
    <p:sldId id="303" r:id="rId72"/>
    <p:sldId id="392" r:id="rId73"/>
    <p:sldId id="393" r:id="rId74"/>
    <p:sldId id="304" r:id="rId75"/>
    <p:sldId id="305" r:id="rId76"/>
    <p:sldId id="306" r:id="rId77"/>
    <p:sldId id="307" r:id="rId78"/>
    <p:sldId id="308" r:id="rId79"/>
    <p:sldId id="309" r:id="rId80"/>
    <p:sldId id="310" r:id="rId81"/>
    <p:sldId id="311" r:id="rId82"/>
    <p:sldId id="312" r:id="rId83"/>
    <p:sldId id="313" r:id="rId84"/>
    <p:sldId id="314" r:id="rId85"/>
    <p:sldId id="315" r:id="rId86"/>
    <p:sldId id="316" r:id="rId87"/>
    <p:sldId id="317" r:id="rId88"/>
    <p:sldId id="318" r:id="rId89"/>
    <p:sldId id="353" r:id="rId90"/>
    <p:sldId id="354" r:id="rId91"/>
    <p:sldId id="319" r:id="rId92"/>
    <p:sldId id="355" r:id="rId93"/>
    <p:sldId id="320" r:id="rId94"/>
    <p:sldId id="321" r:id="rId95"/>
    <p:sldId id="322" r:id="rId96"/>
    <p:sldId id="356" r:id="rId97"/>
    <p:sldId id="323" r:id="rId98"/>
    <p:sldId id="324" r:id="rId99"/>
    <p:sldId id="325" r:id="rId100"/>
    <p:sldId id="326" r:id="rId101"/>
    <p:sldId id="327" r:id="rId102"/>
    <p:sldId id="328" r:id="rId103"/>
    <p:sldId id="329" r:id="rId104"/>
    <p:sldId id="330" r:id="rId105"/>
    <p:sldId id="358" r:id="rId106"/>
    <p:sldId id="359" r:id="rId107"/>
    <p:sldId id="360" r:id="rId108"/>
    <p:sldId id="361" r:id="rId109"/>
    <p:sldId id="362" r:id="rId110"/>
    <p:sldId id="363" r:id="rId111"/>
    <p:sldId id="371" r:id="rId112"/>
    <p:sldId id="372" r:id="rId113"/>
    <p:sldId id="373" r:id="rId114"/>
    <p:sldId id="374" r:id="rId115"/>
    <p:sldId id="375" r:id="rId116"/>
    <p:sldId id="376" r:id="rId117"/>
    <p:sldId id="377" r:id="rId118"/>
    <p:sldId id="378" r:id="rId119"/>
    <p:sldId id="379" r:id="rId120"/>
    <p:sldId id="380" r:id="rId121"/>
    <p:sldId id="381" r:id="rId122"/>
    <p:sldId id="382" r:id="rId123"/>
    <p:sldId id="383" r:id="rId124"/>
    <p:sldId id="384" r:id="rId125"/>
    <p:sldId id="385" r:id="rId126"/>
    <p:sldId id="386" r:id="rId127"/>
    <p:sldId id="387" r:id="rId128"/>
    <p:sldId id="388" r:id="rId129"/>
    <p:sldId id="389" r:id="rId130"/>
    <p:sldId id="390" r:id="rId131"/>
    <p:sldId id="391" r:id="rId132"/>
    <p:sldId id="331" r:id="rId133"/>
    <p:sldId id="332" r:id="rId134"/>
    <p:sldId id="333" r:id="rId135"/>
    <p:sldId id="334" r:id="rId136"/>
    <p:sldId id="335" r:id="rId137"/>
    <p:sldId id="336" r:id="rId138"/>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566" y="9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ppt/slides/slide115.xml" Id="rId117" /><Relationship Type="http://schemas.openxmlformats.org/officeDocument/2006/relationships/slide" Target="/ppt/slides/slide19.xml" Id="rId21" /><Relationship Type="http://schemas.openxmlformats.org/officeDocument/2006/relationships/slide" Target="/ppt/slides/slide40.xml" Id="rId42" /><Relationship Type="http://schemas.openxmlformats.org/officeDocument/2006/relationships/slide" Target="/ppt/slides/slide61.xml" Id="rId63" /><Relationship Type="http://schemas.openxmlformats.org/officeDocument/2006/relationships/slide" Target="/ppt/slides/slide82.xml" Id="rId84" /><Relationship Type="http://schemas.openxmlformats.org/officeDocument/2006/relationships/slide" Target="/ppt/slides/slide136.xml" Id="rId138" /><Relationship Type="http://schemas.openxmlformats.org/officeDocument/2006/relationships/slide" Target="/ppt/slides/slide105.xml" Id="rId107" /><Relationship Type="http://schemas.openxmlformats.org/officeDocument/2006/relationships/slide" Target="/ppt/slides/slide9.xml" Id="rId11" /><Relationship Type="http://schemas.openxmlformats.org/officeDocument/2006/relationships/slide" Target="/ppt/slides/slide30.xml" Id="rId32" /><Relationship Type="http://schemas.openxmlformats.org/officeDocument/2006/relationships/slide" Target="/ppt/slides/slide35.xml" Id="rId37" /><Relationship Type="http://schemas.openxmlformats.org/officeDocument/2006/relationships/slide" Target="/ppt/slides/slide51.xml" Id="rId53" /><Relationship Type="http://schemas.openxmlformats.org/officeDocument/2006/relationships/slide" Target="/ppt/slides/slide56.xml" Id="rId58" /><Relationship Type="http://schemas.openxmlformats.org/officeDocument/2006/relationships/slide" Target="/ppt/slides/slide72.xml" Id="rId74" /><Relationship Type="http://schemas.openxmlformats.org/officeDocument/2006/relationships/slide" Target="/ppt/slides/slide77.xml" Id="rId79" /><Relationship Type="http://schemas.openxmlformats.org/officeDocument/2006/relationships/slide" Target="/ppt/slides/slide100.xml" Id="rId102" /><Relationship Type="http://schemas.openxmlformats.org/officeDocument/2006/relationships/slide" Target="/ppt/slides/slide121.xml" Id="rId123" /><Relationship Type="http://schemas.openxmlformats.org/officeDocument/2006/relationships/slide" Target="/ppt/slides/slide126.xml" Id="rId128" /><Relationship Type="http://schemas.openxmlformats.org/officeDocument/2006/relationships/slide" Target="/ppt/slides/slide3.xml" Id="rId5" /><Relationship Type="http://schemas.openxmlformats.org/officeDocument/2006/relationships/slide" Target="/ppt/slides/slide88.xml" Id="rId90" /><Relationship Type="http://schemas.openxmlformats.org/officeDocument/2006/relationships/slide" Target="/ppt/slides/slide93.xml" Id="rId95" /><Relationship Type="http://schemas.openxmlformats.org/officeDocument/2006/relationships/slide" Target="/ppt/slides/slide20.xml" Id="rId22" /><Relationship Type="http://schemas.openxmlformats.org/officeDocument/2006/relationships/slide" Target="/ppt/slides/slide25.xml" Id="rId27" /><Relationship Type="http://schemas.openxmlformats.org/officeDocument/2006/relationships/slide" Target="/ppt/slides/slide41.xml" Id="rId43" /><Relationship Type="http://schemas.openxmlformats.org/officeDocument/2006/relationships/slide" Target="/ppt/slides/slide46.xml" Id="rId48" /><Relationship Type="http://schemas.openxmlformats.org/officeDocument/2006/relationships/slide" Target="/ppt/slides/slide62.xml" Id="rId64" /><Relationship Type="http://schemas.openxmlformats.org/officeDocument/2006/relationships/slide" Target="/ppt/slides/slide67.xml" Id="rId69" /><Relationship Type="http://schemas.openxmlformats.org/officeDocument/2006/relationships/slide" Target="/ppt/slides/slide111.xml" Id="rId113" /><Relationship Type="http://schemas.openxmlformats.org/officeDocument/2006/relationships/slide" Target="/ppt/slides/slide116.xml" Id="rId118" /><Relationship Type="http://schemas.openxmlformats.org/officeDocument/2006/relationships/slide" Target="/ppt/slides/slide132.xml" Id="rId134" /><Relationship Type="http://schemas.openxmlformats.org/officeDocument/2006/relationships/notesMaster" Target="/ppt/notesMasters/notesMaster1.xml" Id="rId139" /><Relationship Type="http://schemas.openxmlformats.org/officeDocument/2006/relationships/slide" Target="/ppt/slides/slide78.xml" Id="rId80" /><Relationship Type="http://schemas.openxmlformats.org/officeDocument/2006/relationships/slide" Target="/ppt/slides/slide83.xml" Id="rId85" /><Relationship Type="http://schemas.openxmlformats.org/officeDocument/2006/relationships/slide" Target="/ppt/slides/slide10.xml" Id="rId12" /><Relationship Type="http://schemas.openxmlformats.org/officeDocument/2006/relationships/slide" Target="/ppt/slides/slide15.xml" Id="rId17" /><Relationship Type="http://schemas.openxmlformats.org/officeDocument/2006/relationships/slide" Target="/ppt/slides/slide31.xml" Id="rId33" /><Relationship Type="http://schemas.openxmlformats.org/officeDocument/2006/relationships/slide" Target="/ppt/slides/slide36.xml" Id="rId38" /><Relationship Type="http://schemas.openxmlformats.org/officeDocument/2006/relationships/slide" Target="/ppt/slides/slide57.xml" Id="rId59" /><Relationship Type="http://schemas.openxmlformats.org/officeDocument/2006/relationships/slide" Target="/ppt/slides/slide101.xml" Id="rId103" /><Relationship Type="http://schemas.openxmlformats.org/officeDocument/2006/relationships/slide" Target="/ppt/slides/slide106.xml" Id="rId108" /><Relationship Type="http://schemas.openxmlformats.org/officeDocument/2006/relationships/slide" Target="/ppt/slides/slide122.xml" Id="rId124" /><Relationship Type="http://schemas.openxmlformats.org/officeDocument/2006/relationships/slide" Target="/ppt/slides/slide127.xml" Id="rId129" /><Relationship Type="http://schemas.openxmlformats.org/officeDocument/2006/relationships/slide" Target="/ppt/slides/slide52.xml" Id="rId54" /><Relationship Type="http://schemas.openxmlformats.org/officeDocument/2006/relationships/slide" Target="/ppt/slides/slide68.xml" Id="rId70" /><Relationship Type="http://schemas.openxmlformats.org/officeDocument/2006/relationships/slide" Target="/ppt/slides/slide73.xml" Id="rId75" /><Relationship Type="http://schemas.openxmlformats.org/officeDocument/2006/relationships/slide" Target="/ppt/slides/slide89.xml" Id="rId91" /><Relationship Type="http://schemas.openxmlformats.org/officeDocument/2006/relationships/slide" Target="/ppt/slides/slide94.xml" Id="rId96" /><Relationship Type="http://schemas.openxmlformats.org/officeDocument/2006/relationships/presProps" Target="/ppt/presProps.xml" Id="rId140" /><Relationship Type="http://schemas.openxmlformats.org/officeDocument/2006/relationships/slideMaster" Target="/ppt/slideMasters/slideMaster1.xml" Id="rId1" /><Relationship Type="http://schemas.openxmlformats.org/officeDocument/2006/relationships/slide" Target="/ppt/slides/slide4.xml" Id="rId6" /><Relationship Type="http://schemas.openxmlformats.org/officeDocument/2006/relationships/slide" Target="/ppt/slides/slide21.xml" Id="rId23" /><Relationship Type="http://schemas.openxmlformats.org/officeDocument/2006/relationships/slide" Target="/ppt/slides/slide26.xml" Id="rId28" /><Relationship Type="http://schemas.openxmlformats.org/officeDocument/2006/relationships/slide" Target="/ppt/slides/slide47.xml" Id="rId49" /><Relationship Type="http://schemas.openxmlformats.org/officeDocument/2006/relationships/slide" Target="/ppt/slides/slide112.xml" Id="rId114" /><Relationship Type="http://schemas.openxmlformats.org/officeDocument/2006/relationships/slide" Target="/ppt/slides/slide117.xml" Id="rId119" /><Relationship Type="http://schemas.openxmlformats.org/officeDocument/2006/relationships/slide" Target="/ppt/slides/slide42.xml" Id="rId44" /><Relationship Type="http://schemas.openxmlformats.org/officeDocument/2006/relationships/slide" Target="/ppt/slides/slide58.xml" Id="rId60" /><Relationship Type="http://schemas.openxmlformats.org/officeDocument/2006/relationships/slide" Target="/ppt/slides/slide63.xml" Id="rId65" /><Relationship Type="http://schemas.openxmlformats.org/officeDocument/2006/relationships/slide" Target="/ppt/slides/slide79.xml" Id="rId81" /><Relationship Type="http://schemas.openxmlformats.org/officeDocument/2006/relationships/slide" Target="/ppt/slides/slide84.xml" Id="rId86" /><Relationship Type="http://schemas.openxmlformats.org/officeDocument/2006/relationships/slide" Target="/ppt/slides/slide128.xml" Id="rId130" /><Relationship Type="http://schemas.openxmlformats.org/officeDocument/2006/relationships/slide" Target="/ppt/slides/slide133.xml" Id="rId135" /><Relationship Type="http://schemas.openxmlformats.org/officeDocument/2006/relationships/slide" Target="/ppt/slides/slide11.xml" Id="rId13" /><Relationship Type="http://schemas.openxmlformats.org/officeDocument/2006/relationships/slide" Target="/ppt/slides/slide16.xml" Id="rId18" /><Relationship Type="http://schemas.openxmlformats.org/officeDocument/2006/relationships/slide" Target="/ppt/slides/slide37.xml" Id="rId39" /><Relationship Type="http://schemas.openxmlformats.org/officeDocument/2006/relationships/slide" Target="/ppt/slides/slide107.xml" Id="rId109" /><Relationship Type="http://schemas.openxmlformats.org/officeDocument/2006/relationships/slide" Target="/ppt/slides/slide32.xml" Id="rId34" /><Relationship Type="http://schemas.openxmlformats.org/officeDocument/2006/relationships/slide" Target="/ppt/slides/slide48.xml" Id="rId50" /><Relationship Type="http://schemas.openxmlformats.org/officeDocument/2006/relationships/slide" Target="/ppt/slides/slide53.xml" Id="rId55" /><Relationship Type="http://schemas.openxmlformats.org/officeDocument/2006/relationships/slide" Target="/ppt/slides/slide74.xml" Id="rId76" /><Relationship Type="http://schemas.openxmlformats.org/officeDocument/2006/relationships/slide" Target="/ppt/slides/slide95.xml" Id="rId97" /><Relationship Type="http://schemas.openxmlformats.org/officeDocument/2006/relationships/slide" Target="/ppt/slides/slide102.xml" Id="rId104" /><Relationship Type="http://schemas.openxmlformats.org/officeDocument/2006/relationships/slide" Target="/ppt/slides/slide118.xml" Id="rId120" /><Relationship Type="http://schemas.openxmlformats.org/officeDocument/2006/relationships/slide" Target="/ppt/slides/slide123.xml" Id="rId125" /><Relationship Type="http://schemas.openxmlformats.org/officeDocument/2006/relationships/viewProps" Target="/ppt/viewProps.xml" Id="rId141" /><Relationship Type="http://schemas.openxmlformats.org/officeDocument/2006/relationships/slide" Target="/ppt/slides/slide5.xml" Id="rId7" /><Relationship Type="http://schemas.openxmlformats.org/officeDocument/2006/relationships/slide" Target="/ppt/slides/slide69.xml" Id="rId71" /><Relationship Type="http://schemas.openxmlformats.org/officeDocument/2006/relationships/slide" Target="/ppt/slides/slide90.xml" Id="rId92" /><Relationship Type="http://schemas.openxmlformats.org/officeDocument/2006/relationships/slideMaster" Target="/ppt/slideMasters/slideMaster2.xml" Id="rId2" /><Relationship Type="http://schemas.openxmlformats.org/officeDocument/2006/relationships/slide" Target="/ppt/slides/slide27.xml" Id="rId29" /><Relationship Type="http://schemas.openxmlformats.org/officeDocument/2006/relationships/slide" Target="/ppt/slides/slide22.xml" Id="rId24" /><Relationship Type="http://schemas.openxmlformats.org/officeDocument/2006/relationships/slide" Target="/ppt/slides/slide38.xml" Id="rId40" /><Relationship Type="http://schemas.openxmlformats.org/officeDocument/2006/relationships/slide" Target="/ppt/slides/slide43.xml" Id="rId45" /><Relationship Type="http://schemas.openxmlformats.org/officeDocument/2006/relationships/slide" Target="/ppt/slides/slide64.xml" Id="rId66" /><Relationship Type="http://schemas.openxmlformats.org/officeDocument/2006/relationships/slide" Target="/ppt/slides/slide85.xml" Id="rId87" /><Relationship Type="http://schemas.openxmlformats.org/officeDocument/2006/relationships/slide" Target="/ppt/slides/slide108.xml" Id="rId110" /><Relationship Type="http://schemas.openxmlformats.org/officeDocument/2006/relationships/slide" Target="/ppt/slides/slide113.xml" Id="rId115" /><Relationship Type="http://schemas.openxmlformats.org/officeDocument/2006/relationships/slide" Target="/ppt/slides/slide129.xml" Id="rId131" /><Relationship Type="http://schemas.openxmlformats.org/officeDocument/2006/relationships/slide" Target="/ppt/slides/slide134.xml" Id="rId136" /><Relationship Type="http://schemas.openxmlformats.org/officeDocument/2006/relationships/slide" Target="/ppt/slides/slide59.xml" Id="rId61" /><Relationship Type="http://schemas.openxmlformats.org/officeDocument/2006/relationships/slide" Target="/ppt/slides/slide80.xml" Id="rId82" /><Relationship Type="http://schemas.openxmlformats.org/officeDocument/2006/relationships/slide" Target="/ppt/slides/slide17.xml" Id="rId19" /><Relationship Type="http://schemas.openxmlformats.org/officeDocument/2006/relationships/slide" Target="/ppt/slides/slide12.xml" Id="rId14" /><Relationship Type="http://schemas.openxmlformats.org/officeDocument/2006/relationships/slide" Target="/ppt/slides/slide28.xml" Id="rId30" /><Relationship Type="http://schemas.openxmlformats.org/officeDocument/2006/relationships/slide" Target="/ppt/slides/slide33.xml" Id="rId35" /><Relationship Type="http://schemas.openxmlformats.org/officeDocument/2006/relationships/slide" Target="/ppt/slides/slide54.xml" Id="rId56" /><Relationship Type="http://schemas.openxmlformats.org/officeDocument/2006/relationships/slide" Target="/ppt/slides/slide75.xml" Id="rId77" /><Relationship Type="http://schemas.openxmlformats.org/officeDocument/2006/relationships/slide" Target="/ppt/slides/slide98.xml" Id="rId100" /><Relationship Type="http://schemas.openxmlformats.org/officeDocument/2006/relationships/slide" Target="/ppt/slides/slide103.xml" Id="rId105" /><Relationship Type="http://schemas.openxmlformats.org/officeDocument/2006/relationships/slide" Target="/ppt/slides/slide124.xml" Id="rId126" /><Relationship Type="http://schemas.openxmlformats.org/officeDocument/2006/relationships/slide" Target="/ppt/slides/slide6.xml" Id="rId8" /><Relationship Type="http://schemas.openxmlformats.org/officeDocument/2006/relationships/slide" Target="/ppt/slides/slide49.xml" Id="rId51" /><Relationship Type="http://schemas.openxmlformats.org/officeDocument/2006/relationships/slide" Target="/ppt/slides/slide70.xml" Id="rId72" /><Relationship Type="http://schemas.openxmlformats.org/officeDocument/2006/relationships/slide" Target="/ppt/slides/slide91.xml" Id="rId93" /><Relationship Type="http://schemas.openxmlformats.org/officeDocument/2006/relationships/slide" Target="/ppt/slides/slide96.xml" Id="rId98" /><Relationship Type="http://schemas.openxmlformats.org/officeDocument/2006/relationships/slide" Target="/ppt/slides/slide119.xml" Id="rId121" /><Relationship Type="http://schemas.openxmlformats.org/officeDocument/2006/relationships/theme" Target="/ppt/theme/theme1.xml" Id="rId142" /><Relationship Type="http://schemas.openxmlformats.org/officeDocument/2006/relationships/slide" Target="/ppt/slides/slide1.xml" Id="rId3" /><Relationship Type="http://schemas.openxmlformats.org/officeDocument/2006/relationships/slide" Target="/ppt/slides/slide23.xml" Id="rId25" /><Relationship Type="http://schemas.openxmlformats.org/officeDocument/2006/relationships/slide" Target="/ppt/slides/slide44.xml" Id="rId46" /><Relationship Type="http://schemas.openxmlformats.org/officeDocument/2006/relationships/slide" Target="/ppt/slides/slide65.xml" Id="rId67" /><Relationship Type="http://schemas.openxmlformats.org/officeDocument/2006/relationships/slide" Target="/ppt/slides/slide114.xml" Id="rId116" /><Relationship Type="http://schemas.openxmlformats.org/officeDocument/2006/relationships/slide" Target="/ppt/slides/slide135.xml" Id="rId137" /><Relationship Type="http://schemas.openxmlformats.org/officeDocument/2006/relationships/slide" Target="/ppt/slides/slide18.xml" Id="rId20" /><Relationship Type="http://schemas.openxmlformats.org/officeDocument/2006/relationships/slide" Target="/ppt/slides/slide39.xml" Id="rId41" /><Relationship Type="http://schemas.openxmlformats.org/officeDocument/2006/relationships/slide" Target="/ppt/slides/slide60.xml" Id="rId62" /><Relationship Type="http://schemas.openxmlformats.org/officeDocument/2006/relationships/slide" Target="/ppt/slides/slide81.xml" Id="rId83" /><Relationship Type="http://schemas.openxmlformats.org/officeDocument/2006/relationships/slide" Target="/ppt/slides/slide86.xml" Id="rId88" /><Relationship Type="http://schemas.openxmlformats.org/officeDocument/2006/relationships/slide" Target="/ppt/slides/slide109.xml" Id="rId111" /><Relationship Type="http://schemas.openxmlformats.org/officeDocument/2006/relationships/slide" Target="/ppt/slides/slide130.xml" Id="rId132" /><Relationship Type="http://schemas.openxmlformats.org/officeDocument/2006/relationships/slide" Target="/ppt/slides/slide13.xml" Id="rId15" /><Relationship Type="http://schemas.openxmlformats.org/officeDocument/2006/relationships/slide" Target="/ppt/slides/slide34.xml" Id="rId36" /><Relationship Type="http://schemas.openxmlformats.org/officeDocument/2006/relationships/slide" Target="/ppt/slides/slide55.xml" Id="rId57" /><Relationship Type="http://schemas.openxmlformats.org/officeDocument/2006/relationships/slide" Target="/ppt/slides/slide104.xml" Id="rId106" /><Relationship Type="http://schemas.openxmlformats.org/officeDocument/2006/relationships/slide" Target="/ppt/slides/slide125.xml" Id="rId127" /><Relationship Type="http://schemas.openxmlformats.org/officeDocument/2006/relationships/slide" Target="/ppt/slides/slide8.xml" Id="rId10" /><Relationship Type="http://schemas.openxmlformats.org/officeDocument/2006/relationships/slide" Target="/ppt/slides/slide29.xml" Id="rId31" /><Relationship Type="http://schemas.openxmlformats.org/officeDocument/2006/relationships/slide" Target="/ppt/slides/slide50.xml" Id="rId52" /><Relationship Type="http://schemas.openxmlformats.org/officeDocument/2006/relationships/slide" Target="/ppt/slides/slide71.xml" Id="rId73" /><Relationship Type="http://schemas.openxmlformats.org/officeDocument/2006/relationships/slide" Target="/ppt/slides/slide76.xml" Id="rId78" /><Relationship Type="http://schemas.openxmlformats.org/officeDocument/2006/relationships/slide" Target="/ppt/slides/slide92.xml" Id="rId94" /><Relationship Type="http://schemas.openxmlformats.org/officeDocument/2006/relationships/slide" Target="/ppt/slides/slide97.xml" Id="rId99" /><Relationship Type="http://schemas.openxmlformats.org/officeDocument/2006/relationships/slide" Target="/ppt/slides/slide99.xml" Id="rId101" /><Relationship Type="http://schemas.openxmlformats.org/officeDocument/2006/relationships/slide" Target="/ppt/slides/slide120.xml" Id="rId122" /><Relationship Type="http://schemas.openxmlformats.org/officeDocument/2006/relationships/tableStyles" Target="/ppt/tableStyles.xml" Id="rId143" /><Relationship Type="http://schemas.openxmlformats.org/officeDocument/2006/relationships/slide" Target="/ppt/slides/slide2.xml" Id="rId4" /><Relationship Type="http://schemas.openxmlformats.org/officeDocument/2006/relationships/slide" Target="/ppt/slides/slide7.xml" Id="rId9" /><Relationship Type="http://schemas.openxmlformats.org/officeDocument/2006/relationships/slide" Target="/ppt/slides/slide24.xml" Id="rId26" /><Relationship Type="http://schemas.openxmlformats.org/officeDocument/2006/relationships/slide" Target="/ppt/slides/slide45.xml" Id="rId47" /><Relationship Type="http://schemas.openxmlformats.org/officeDocument/2006/relationships/slide" Target="/ppt/slides/slide66.xml" Id="rId68" /><Relationship Type="http://schemas.openxmlformats.org/officeDocument/2006/relationships/slide" Target="/ppt/slides/slide87.xml" Id="rId89" /><Relationship Type="http://schemas.openxmlformats.org/officeDocument/2006/relationships/slide" Target="/ppt/slides/slide110.xml" Id="rId112" /><Relationship Type="http://schemas.openxmlformats.org/officeDocument/2006/relationships/slide" Target="/ppt/slides/slide131.xml" Id="rId133" /><Relationship Type="http://schemas.openxmlformats.org/officeDocument/2006/relationships/slide" Target="/ppt/slides/slide14.xml" Id="rId16" /></Relationships>
</file>

<file path=ppt/drawings/_rels/vmlDrawing1.vml.rels>&#65279;<?xml version="1.0" encoding="utf-8"?><Relationships xmlns="http://schemas.openxmlformats.org/package/2006/relationships"><Relationship Type="http://schemas.openxmlformats.org/officeDocument/2006/relationships/image" Target="/ppt/media/image314.emf" Id="rId1" /></Relationships>
</file>

<file path=ppt/notesMasters/_rels/notesMaster1.xml.rels>&#65279;<?xml version="1.0" encoding="utf-8"?><Relationships xmlns="http://schemas.openxmlformats.org/package/2006/relationships"><Relationship Type="http://schemas.openxmlformats.org/officeDocument/2006/relationships/theme" Target="/ppt/theme/theme3.xml" Id="rId1"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B165D7BC-E13B-45BE-9C48-F4876EA8FE10}" type="datetimeFigureOut">
              <a:rPr lang="en-GB" smtClean="0"/>
              <a:t>04/03/2021</a:t>
            </a:fld>
            <a:endParaRPr lang="en-GB"/>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89BE35FB-550D-4B17-BC7C-FEBCC4224C6F}" type="slidenum">
              <a:rPr lang="en-GB" smtClean="0"/>
              <a:t>‹#›</a:t>
            </a:fld>
            <a:endParaRPr lang="en-GB"/>
          </a:p>
        </p:txBody>
      </p:sp>
    </p:spTree>
    <p:extLst>
      <p:ext uri="{BB962C8B-B14F-4D97-AF65-F5344CB8AC3E}">
        <p14:creationId xmlns:p14="http://schemas.microsoft.com/office/powerpoint/2010/main" val="2448559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Relationships xmlns="http://schemas.openxmlformats.org/package/2006/relationships"><Relationship Type="http://schemas.openxmlformats.org/officeDocument/2006/relationships/slide" Target="/ppt/slides/slide95.xml" Id="rId2" /><Relationship Type="http://schemas.openxmlformats.org/officeDocument/2006/relationships/notesMaster" Target="/ppt/notesMasters/notesMaster1.xml" Id="rId1" /></Relationships>
</file>

<file path=ppt/notesSlides/_rels/notesSlide2.xml.rels>&#65279;<?xml version="1.0" encoding="utf-8"?><Relationships xmlns="http://schemas.openxmlformats.org/package/2006/relationships"><Relationship Type="http://schemas.openxmlformats.org/officeDocument/2006/relationships/slide" Target="/ppt/slides/slide110.xml" Id="rId2" /><Relationship Type="http://schemas.openxmlformats.org/officeDocument/2006/relationships/notesMaster" Target="/ppt/notesMasters/notesMaster1.xml" Id="rId1" /></Relationships>
</file>

<file path=ppt/notesSlides/_rels/notesSlide3.xml.rels>&#65279;<?xml version="1.0" encoding="utf-8"?><Relationships xmlns="http://schemas.openxmlformats.org/package/2006/relationships"><Relationship Type="http://schemas.openxmlformats.org/officeDocument/2006/relationships/slide" Target="/ppt/slides/slide113.xml" Id="rId2" /><Relationship Type="http://schemas.openxmlformats.org/officeDocument/2006/relationships/notesMaster" Target="/ppt/notesMasters/notesMaster1.xml" Id="rId1"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BE35FB-550D-4B17-BC7C-FEBCC4224C6F}" type="slidenum">
              <a:rPr lang="en-GB" smtClean="0"/>
              <a:t>95</a:t>
            </a:fld>
            <a:endParaRPr lang="en-GB"/>
          </a:p>
        </p:txBody>
      </p:sp>
    </p:spTree>
    <p:extLst>
      <p:ext uri="{BB962C8B-B14F-4D97-AF65-F5344CB8AC3E}">
        <p14:creationId xmlns:p14="http://schemas.microsoft.com/office/powerpoint/2010/main" val="3417489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Garamond" panose="02020404030301010803" pitchFamily="18" charset="0"/>
              </a:defRPr>
            </a:lvl1pPr>
            <a:lvl2pPr marL="742950" indent="-285750" defTabSz="928688">
              <a:defRPr>
                <a:solidFill>
                  <a:schemeClr val="tx1"/>
                </a:solidFill>
                <a:latin typeface="Garamond" panose="02020404030301010803" pitchFamily="18" charset="0"/>
              </a:defRPr>
            </a:lvl2pPr>
            <a:lvl3pPr marL="1143000" indent="-228600" defTabSz="928688">
              <a:defRPr>
                <a:solidFill>
                  <a:schemeClr val="tx1"/>
                </a:solidFill>
                <a:latin typeface="Garamond" panose="02020404030301010803" pitchFamily="18" charset="0"/>
              </a:defRPr>
            </a:lvl3pPr>
            <a:lvl4pPr marL="1600200" indent="-228600" defTabSz="928688">
              <a:defRPr>
                <a:solidFill>
                  <a:schemeClr val="tx1"/>
                </a:solidFill>
                <a:latin typeface="Garamond" panose="02020404030301010803" pitchFamily="18" charset="0"/>
              </a:defRPr>
            </a:lvl4pPr>
            <a:lvl5pPr marL="2057400" indent="-228600" defTabSz="928688">
              <a:defRPr>
                <a:solidFill>
                  <a:schemeClr val="tx1"/>
                </a:solidFill>
                <a:latin typeface="Garamond" panose="02020404030301010803" pitchFamily="18" charset="0"/>
              </a:defRPr>
            </a:lvl5pPr>
            <a:lvl6pPr marL="2514600" indent="-228600" defTabSz="928688" eaLnBrk="0" fontAlgn="base" hangingPunct="0">
              <a:spcBef>
                <a:spcPct val="0"/>
              </a:spcBef>
              <a:spcAft>
                <a:spcPct val="0"/>
              </a:spcAft>
              <a:defRPr>
                <a:solidFill>
                  <a:schemeClr val="tx1"/>
                </a:solidFill>
                <a:latin typeface="Garamond" panose="02020404030301010803" pitchFamily="18" charset="0"/>
              </a:defRPr>
            </a:lvl6pPr>
            <a:lvl7pPr marL="2971800" indent="-228600" defTabSz="928688" eaLnBrk="0" fontAlgn="base" hangingPunct="0">
              <a:spcBef>
                <a:spcPct val="0"/>
              </a:spcBef>
              <a:spcAft>
                <a:spcPct val="0"/>
              </a:spcAft>
              <a:defRPr>
                <a:solidFill>
                  <a:schemeClr val="tx1"/>
                </a:solidFill>
                <a:latin typeface="Garamond" panose="02020404030301010803" pitchFamily="18" charset="0"/>
              </a:defRPr>
            </a:lvl7pPr>
            <a:lvl8pPr marL="3429000" indent="-228600" defTabSz="928688" eaLnBrk="0" fontAlgn="base" hangingPunct="0">
              <a:spcBef>
                <a:spcPct val="0"/>
              </a:spcBef>
              <a:spcAft>
                <a:spcPct val="0"/>
              </a:spcAft>
              <a:defRPr>
                <a:solidFill>
                  <a:schemeClr val="tx1"/>
                </a:solidFill>
                <a:latin typeface="Garamond" panose="02020404030301010803" pitchFamily="18" charset="0"/>
              </a:defRPr>
            </a:lvl8pPr>
            <a:lvl9pPr marL="3886200" indent="-228600" defTabSz="928688" eaLnBrk="0" fontAlgn="base" hangingPunct="0">
              <a:spcBef>
                <a:spcPct val="0"/>
              </a:spcBef>
              <a:spcAft>
                <a:spcPct val="0"/>
              </a:spcAft>
              <a:defRPr>
                <a:solidFill>
                  <a:schemeClr val="tx1"/>
                </a:solidFill>
                <a:latin typeface="Garamond" panose="02020404030301010803" pitchFamily="18" charset="0"/>
              </a:defRPr>
            </a:lvl9pPr>
          </a:lstStyle>
          <a:p>
            <a:fld id="{9A115D66-74FC-42D5-9D22-432966195E5D}" type="slidenum">
              <a:rPr lang="zh-CN" altLang="en-US" sz="1200" smtClean="0">
                <a:latin typeface="Times New Roman" panose="02020603050405020304" pitchFamily="18" charset="0"/>
              </a:rPr>
              <a:pPr/>
              <a:t>110</a:t>
            </a:fld>
            <a:endParaRPr lang="en-US" altLang="zh-CN" sz="1200" smtClean="0">
              <a:latin typeface="Times New Roman" panose="02020603050405020304" pitchFamily="18" charset="0"/>
            </a:endParaRPr>
          </a:p>
        </p:txBody>
      </p:sp>
      <p:sp>
        <p:nvSpPr>
          <p:cNvPr id="100355" name="Rectangle 2"/>
          <p:cNvSpPr>
            <a:spLocks noGrp="1" noRot="1" noChangeAspect="1" noChangeArrowheads="1" noTextEdit="1"/>
          </p:cNvSpPr>
          <p:nvPr>
            <p:ph type="sldImg"/>
          </p:nvPr>
        </p:nvSpPr>
        <p:spPr>
          <a:xfrm>
            <a:off x="1174750" y="696913"/>
            <a:ext cx="4638675" cy="3479800"/>
          </a:xfrm>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smtClean="0">
              <a:latin typeface="Arial" panose="020B0604020202020204" pitchFamily="34" charset="0"/>
            </a:endParaRPr>
          </a:p>
        </p:txBody>
      </p:sp>
    </p:spTree>
    <p:extLst>
      <p:ext uri="{BB962C8B-B14F-4D97-AF65-F5344CB8AC3E}">
        <p14:creationId xmlns:p14="http://schemas.microsoft.com/office/powerpoint/2010/main" val="3116316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Garamond" panose="02020404030301010803" pitchFamily="18" charset="0"/>
              </a:defRPr>
            </a:lvl1pPr>
            <a:lvl2pPr marL="742950" indent="-285750" defTabSz="928688">
              <a:defRPr>
                <a:solidFill>
                  <a:schemeClr val="tx1"/>
                </a:solidFill>
                <a:latin typeface="Garamond" panose="02020404030301010803" pitchFamily="18" charset="0"/>
              </a:defRPr>
            </a:lvl2pPr>
            <a:lvl3pPr marL="1143000" indent="-228600" defTabSz="928688">
              <a:defRPr>
                <a:solidFill>
                  <a:schemeClr val="tx1"/>
                </a:solidFill>
                <a:latin typeface="Garamond" panose="02020404030301010803" pitchFamily="18" charset="0"/>
              </a:defRPr>
            </a:lvl3pPr>
            <a:lvl4pPr marL="1600200" indent="-228600" defTabSz="928688">
              <a:defRPr>
                <a:solidFill>
                  <a:schemeClr val="tx1"/>
                </a:solidFill>
                <a:latin typeface="Garamond" panose="02020404030301010803" pitchFamily="18" charset="0"/>
              </a:defRPr>
            </a:lvl4pPr>
            <a:lvl5pPr marL="2057400" indent="-228600" defTabSz="928688">
              <a:defRPr>
                <a:solidFill>
                  <a:schemeClr val="tx1"/>
                </a:solidFill>
                <a:latin typeface="Garamond" panose="02020404030301010803" pitchFamily="18" charset="0"/>
              </a:defRPr>
            </a:lvl5pPr>
            <a:lvl6pPr marL="2514600" indent="-228600" defTabSz="928688" eaLnBrk="0" fontAlgn="base" hangingPunct="0">
              <a:spcBef>
                <a:spcPct val="0"/>
              </a:spcBef>
              <a:spcAft>
                <a:spcPct val="0"/>
              </a:spcAft>
              <a:defRPr>
                <a:solidFill>
                  <a:schemeClr val="tx1"/>
                </a:solidFill>
                <a:latin typeface="Garamond" panose="02020404030301010803" pitchFamily="18" charset="0"/>
              </a:defRPr>
            </a:lvl6pPr>
            <a:lvl7pPr marL="2971800" indent="-228600" defTabSz="928688" eaLnBrk="0" fontAlgn="base" hangingPunct="0">
              <a:spcBef>
                <a:spcPct val="0"/>
              </a:spcBef>
              <a:spcAft>
                <a:spcPct val="0"/>
              </a:spcAft>
              <a:defRPr>
                <a:solidFill>
                  <a:schemeClr val="tx1"/>
                </a:solidFill>
                <a:latin typeface="Garamond" panose="02020404030301010803" pitchFamily="18" charset="0"/>
              </a:defRPr>
            </a:lvl7pPr>
            <a:lvl8pPr marL="3429000" indent="-228600" defTabSz="928688" eaLnBrk="0" fontAlgn="base" hangingPunct="0">
              <a:spcBef>
                <a:spcPct val="0"/>
              </a:spcBef>
              <a:spcAft>
                <a:spcPct val="0"/>
              </a:spcAft>
              <a:defRPr>
                <a:solidFill>
                  <a:schemeClr val="tx1"/>
                </a:solidFill>
                <a:latin typeface="Garamond" panose="02020404030301010803" pitchFamily="18" charset="0"/>
              </a:defRPr>
            </a:lvl8pPr>
            <a:lvl9pPr marL="3886200" indent="-228600" defTabSz="928688" eaLnBrk="0" fontAlgn="base" hangingPunct="0">
              <a:spcBef>
                <a:spcPct val="0"/>
              </a:spcBef>
              <a:spcAft>
                <a:spcPct val="0"/>
              </a:spcAft>
              <a:defRPr>
                <a:solidFill>
                  <a:schemeClr val="tx1"/>
                </a:solidFill>
                <a:latin typeface="Garamond" panose="02020404030301010803" pitchFamily="18" charset="0"/>
              </a:defRPr>
            </a:lvl9pPr>
          </a:lstStyle>
          <a:p>
            <a:fld id="{3484E238-0F1E-427C-99FD-CD373A487A51}" type="slidenum">
              <a:rPr lang="zh-CN" altLang="en-US" sz="1200" smtClean="0">
                <a:latin typeface="Times New Roman" panose="02020603050405020304" pitchFamily="18" charset="0"/>
              </a:rPr>
              <a:pPr/>
              <a:t>113</a:t>
            </a:fld>
            <a:endParaRPr lang="en-US" altLang="zh-CN" sz="1200" smtClean="0">
              <a:latin typeface="Times New Roman" panose="02020603050405020304" pitchFamily="18" charset="0"/>
            </a:endParaRPr>
          </a:p>
        </p:txBody>
      </p:sp>
      <p:sp>
        <p:nvSpPr>
          <p:cNvPr id="117763" name="Rectangle 2"/>
          <p:cNvSpPr>
            <a:spLocks noGrp="1" noRot="1" noChangeAspect="1" noChangeArrowheads="1" noTextEdit="1"/>
          </p:cNvSpPr>
          <p:nvPr>
            <p:ph type="sldImg"/>
          </p:nvPr>
        </p:nvSpPr>
        <p:spPr>
          <a:xfrm>
            <a:off x="1174750" y="696913"/>
            <a:ext cx="4638675" cy="3479800"/>
          </a:xfrm>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7013" indent="-227013" eaLnBrk="1" hangingPunct="1"/>
            <a:endParaRPr lang="en-US" altLang="zh-CN" smtClean="0">
              <a:latin typeface="Arial" panose="020B0604020202020204" pitchFamily="34" charset="0"/>
            </a:endParaRPr>
          </a:p>
        </p:txBody>
      </p:sp>
    </p:spTree>
    <p:extLst>
      <p:ext uri="{BB962C8B-B14F-4D97-AF65-F5344CB8AC3E}">
        <p14:creationId xmlns:p14="http://schemas.microsoft.com/office/powerpoint/2010/main" val="210198802"/>
      </p:ext>
    </p:extLst>
  </p:cSld>
  <p:clrMapOvr>
    <a:masterClrMapping/>
  </p:clrMapOvr>
</p:notes>
</file>

<file path=ppt/slideLayouts/_rels/slideLayout1.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10.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12.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14.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2.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4.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5.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6.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7.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8.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35940" y="258572"/>
            <a:ext cx="3134995" cy="727710"/>
          </a:xfrm>
          <a:prstGeom prst="rect">
            <a:avLst/>
          </a:prstGeom>
        </p:spPr>
        <p:txBody>
          <a:bodyPr wrap="square" lIns="0" tIns="0" rIns="0" bIns="0">
            <a:spAutoFit/>
          </a:bodyPr>
          <a:lstStyle>
            <a:lvl1pPr>
              <a:defRPr sz="2300" b="1" i="0">
                <a:solidFill>
                  <a:srgbClr val="FF8D3D"/>
                </a:solidFill>
                <a:latin typeface="Verdana"/>
                <a:cs typeface="Verdana"/>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900" b="1" i="0">
                <a:solidFill>
                  <a:srgbClr val="B45F07"/>
                </a:solidFill>
                <a:latin typeface="Verdana"/>
                <a:cs typeface="Verdana"/>
              </a:defRPr>
            </a:lvl1p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3/4/2021</a:t>
            </a:fld>
            <a:endParaRPr lang="en-US"/>
          </a:p>
        </p:txBody>
      </p:sp>
      <p:sp>
        <p:nvSpPr>
          <p:cNvPr id="6" name="Holder 6"/>
          <p:cNvSpPr>
            <a:spLocks noGrp="1"/>
          </p:cNvSpPr>
          <p:nvPr>
            <p:ph type="sldNum" sz="quarter" idx="7"/>
          </p:nvPr>
        </p:nvSpPr>
        <p:spPr/>
        <p:txBody>
          <a:bodyPr lIns="0" tIns="0" rIns="0" bIns="0"/>
          <a:lstStyle>
            <a:lvl1pPr>
              <a:defRPr sz="1000" b="0" i="0">
                <a:solidFill>
                  <a:srgbClr val="A7A299"/>
                </a:solidFill>
                <a:latin typeface="Verdana"/>
                <a:cs typeface="Verdana"/>
              </a:defRPr>
            </a:lvl1pPr>
          </a:lstStyle>
          <a:p>
            <a:pPr marL="25400">
              <a:lnSpc>
                <a:spcPct val="100000"/>
              </a:lnSpc>
              <a:spcBef>
                <a:spcPts val="100"/>
              </a:spcBef>
            </a:pPr>
            <a:fld id="{81D60167-4931-47E6-BA6A-407CBD079E47}" type="slidenum">
              <a:rPr spc="-5" dirty="0"/>
              <a:t>‹#›</a:t>
            </a:fld>
            <a:endParaRPr spc="-5"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2"/>
          <p:cNvSpPr>
            <a:spLocks noGrp="1" noChangeArrowheads="1"/>
          </p:cNvSpPr>
          <p:nvPr>
            <p:ph type="dt" sz="half" idx="10"/>
          </p:nvPr>
        </p:nvSpPr>
        <p:spPr>
          <a:ln/>
        </p:spPr>
        <p:txBody>
          <a:bodyPr/>
          <a:lstStyle>
            <a:lvl1pPr>
              <a:defRPr/>
            </a:lvl1pPr>
          </a:lstStyle>
          <a:p>
            <a:pPr>
              <a:defRPr/>
            </a:pPr>
            <a:endParaRPr lang="el-GR"/>
          </a:p>
        </p:txBody>
      </p:sp>
      <p:sp>
        <p:nvSpPr>
          <p:cNvPr id="5" name="Rectangle 3"/>
          <p:cNvSpPr>
            <a:spLocks noGrp="1" noChangeArrowheads="1"/>
          </p:cNvSpPr>
          <p:nvPr>
            <p:ph type="sldNum" sz="quarter" idx="11"/>
          </p:nvPr>
        </p:nvSpPr>
        <p:spPr>
          <a:ln/>
        </p:spPr>
        <p:txBody>
          <a:bodyPr/>
          <a:lstStyle>
            <a:lvl1pPr>
              <a:defRPr/>
            </a:lvl1pPr>
          </a:lstStyle>
          <a:p>
            <a:pPr>
              <a:defRPr/>
            </a:pPr>
            <a:fld id="{C11609F3-73AB-4CA7-8CCE-5CE3A81699DD}" type="slidenum">
              <a:rPr lang="el-GR" altLang="en-US"/>
              <a:pPr>
                <a:defRPr/>
              </a:pPr>
              <a:t>‹#›</a:t>
            </a:fld>
            <a:endParaRPr lang="el-GR" altLang="en-US"/>
          </a:p>
        </p:txBody>
      </p:sp>
      <p:sp>
        <p:nvSpPr>
          <p:cNvPr id="6" name="Rectangle 14"/>
          <p:cNvSpPr>
            <a:spLocks noGrp="1" noChangeArrowheads="1"/>
          </p:cNvSpPr>
          <p:nvPr>
            <p:ph type="ftr" sz="quarter" idx="12"/>
          </p:nvPr>
        </p:nvSpPr>
        <p:spPr>
          <a:ln/>
        </p:spPr>
        <p:txBody>
          <a:bodyPr/>
          <a:lstStyle>
            <a:lvl1pPr>
              <a:defRPr/>
            </a:lvl1pPr>
          </a:lstStyle>
          <a:p>
            <a:pPr>
              <a:defRPr/>
            </a:pPr>
            <a:r>
              <a:rPr lang="el-GR"/>
              <a:t>Please keep confidential</a:t>
            </a:r>
          </a:p>
        </p:txBody>
      </p:sp>
    </p:spTree>
    <p:extLst>
      <p:ext uri="{BB962C8B-B14F-4D97-AF65-F5344CB8AC3E}">
        <p14:creationId xmlns:p14="http://schemas.microsoft.com/office/powerpoint/2010/main" val="2526254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2"/>
          <p:cNvSpPr>
            <a:spLocks noGrp="1" noChangeArrowheads="1"/>
          </p:cNvSpPr>
          <p:nvPr>
            <p:ph type="dt" sz="half" idx="10"/>
          </p:nvPr>
        </p:nvSpPr>
        <p:spPr>
          <a:ln/>
        </p:spPr>
        <p:txBody>
          <a:bodyPr/>
          <a:lstStyle>
            <a:lvl1pPr>
              <a:defRPr/>
            </a:lvl1pPr>
          </a:lstStyle>
          <a:p>
            <a:pPr>
              <a:defRPr/>
            </a:pPr>
            <a:endParaRPr lang="el-GR"/>
          </a:p>
        </p:txBody>
      </p:sp>
      <p:sp>
        <p:nvSpPr>
          <p:cNvPr id="6" name="Rectangle 3"/>
          <p:cNvSpPr>
            <a:spLocks noGrp="1" noChangeArrowheads="1"/>
          </p:cNvSpPr>
          <p:nvPr>
            <p:ph type="sldNum" sz="quarter" idx="11"/>
          </p:nvPr>
        </p:nvSpPr>
        <p:spPr>
          <a:ln/>
        </p:spPr>
        <p:txBody>
          <a:bodyPr/>
          <a:lstStyle>
            <a:lvl1pPr>
              <a:defRPr/>
            </a:lvl1pPr>
          </a:lstStyle>
          <a:p>
            <a:pPr>
              <a:defRPr/>
            </a:pPr>
            <a:fld id="{13A99727-2266-4F5F-A127-7023F438EF7A}" type="slidenum">
              <a:rPr lang="el-GR" altLang="en-US"/>
              <a:pPr>
                <a:defRPr/>
              </a:pPr>
              <a:t>‹#›</a:t>
            </a:fld>
            <a:endParaRPr lang="el-GR" altLang="en-US"/>
          </a:p>
        </p:txBody>
      </p:sp>
      <p:sp>
        <p:nvSpPr>
          <p:cNvPr id="7" name="Rectangle 14"/>
          <p:cNvSpPr>
            <a:spLocks noGrp="1" noChangeArrowheads="1"/>
          </p:cNvSpPr>
          <p:nvPr>
            <p:ph type="ftr" sz="quarter" idx="12"/>
          </p:nvPr>
        </p:nvSpPr>
        <p:spPr>
          <a:ln/>
        </p:spPr>
        <p:txBody>
          <a:bodyPr/>
          <a:lstStyle>
            <a:lvl1pPr>
              <a:defRPr/>
            </a:lvl1pPr>
          </a:lstStyle>
          <a:p>
            <a:pPr>
              <a:defRPr/>
            </a:pPr>
            <a:r>
              <a:rPr lang="el-GR"/>
              <a:t>Please keep confidential</a:t>
            </a:r>
          </a:p>
        </p:txBody>
      </p:sp>
    </p:spTree>
    <p:extLst>
      <p:ext uri="{BB962C8B-B14F-4D97-AF65-F5344CB8AC3E}">
        <p14:creationId xmlns:p14="http://schemas.microsoft.com/office/powerpoint/2010/main" val="1498580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2"/>
          <p:cNvSpPr>
            <a:spLocks noGrp="1" noChangeArrowheads="1"/>
          </p:cNvSpPr>
          <p:nvPr>
            <p:ph type="dt" sz="half" idx="10"/>
          </p:nvPr>
        </p:nvSpPr>
        <p:spPr>
          <a:ln/>
        </p:spPr>
        <p:txBody>
          <a:bodyPr/>
          <a:lstStyle>
            <a:lvl1pPr>
              <a:defRPr/>
            </a:lvl1pPr>
          </a:lstStyle>
          <a:p>
            <a:pPr>
              <a:defRPr/>
            </a:pPr>
            <a:endParaRPr lang="el-GR"/>
          </a:p>
        </p:txBody>
      </p:sp>
      <p:sp>
        <p:nvSpPr>
          <p:cNvPr id="4" name="Rectangle 3"/>
          <p:cNvSpPr>
            <a:spLocks noGrp="1" noChangeArrowheads="1"/>
          </p:cNvSpPr>
          <p:nvPr>
            <p:ph type="sldNum" sz="quarter" idx="11"/>
          </p:nvPr>
        </p:nvSpPr>
        <p:spPr>
          <a:ln/>
        </p:spPr>
        <p:txBody>
          <a:bodyPr/>
          <a:lstStyle>
            <a:lvl1pPr>
              <a:defRPr/>
            </a:lvl1pPr>
          </a:lstStyle>
          <a:p>
            <a:pPr>
              <a:defRPr/>
            </a:pPr>
            <a:fld id="{F8DE36E3-D73A-4AD5-8EC7-6624E342F12D}" type="slidenum">
              <a:rPr lang="el-GR" altLang="en-US"/>
              <a:pPr>
                <a:defRPr/>
              </a:pPr>
              <a:t>‹#›</a:t>
            </a:fld>
            <a:endParaRPr lang="el-GR" altLang="en-US"/>
          </a:p>
        </p:txBody>
      </p:sp>
      <p:sp>
        <p:nvSpPr>
          <p:cNvPr id="5" name="Rectangle 14"/>
          <p:cNvSpPr>
            <a:spLocks noGrp="1" noChangeArrowheads="1"/>
          </p:cNvSpPr>
          <p:nvPr>
            <p:ph type="ftr" sz="quarter" idx="12"/>
          </p:nvPr>
        </p:nvSpPr>
        <p:spPr>
          <a:ln/>
        </p:spPr>
        <p:txBody>
          <a:bodyPr/>
          <a:lstStyle>
            <a:lvl1pPr>
              <a:defRPr/>
            </a:lvl1pPr>
          </a:lstStyle>
          <a:p>
            <a:pPr>
              <a:defRPr/>
            </a:pPr>
            <a:r>
              <a:rPr lang="el-GR"/>
              <a:t>Please keep confidential</a:t>
            </a:r>
          </a:p>
        </p:txBody>
      </p:sp>
    </p:spTree>
    <p:extLst>
      <p:ext uri="{BB962C8B-B14F-4D97-AF65-F5344CB8AC3E}">
        <p14:creationId xmlns:p14="http://schemas.microsoft.com/office/powerpoint/2010/main" val="2076373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FF8D3D"/>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sz="2200" b="0" i="0">
                <a:solidFill>
                  <a:schemeClr val="tx1"/>
                </a:solidFill>
                <a:latin typeface="Verdana"/>
                <a:cs typeface="Verdana"/>
              </a:defRPr>
            </a:lvl1pPr>
          </a:lstStyle>
          <a:p>
            <a:endParaRPr/>
          </a:p>
        </p:txBody>
      </p:sp>
      <p:sp>
        <p:nvSpPr>
          <p:cNvPr id="4" name="Holder 4"/>
          <p:cNvSpPr>
            <a:spLocks noGrp="1"/>
          </p:cNvSpPr>
          <p:nvPr>
            <p:ph type="ftr" sz="quarter" idx="5"/>
          </p:nvPr>
        </p:nvSpPr>
        <p:spPr/>
        <p:txBody>
          <a:bodyPr lIns="0" tIns="0" rIns="0" bIns="0"/>
          <a:lstStyle>
            <a:lvl1pPr>
              <a:defRPr sz="900" b="1" i="0">
                <a:solidFill>
                  <a:srgbClr val="B45F07"/>
                </a:solidFill>
                <a:latin typeface="Verdana"/>
                <a:cs typeface="Verdana"/>
              </a:defRPr>
            </a:lvl1p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3/4/2021</a:t>
            </a:fld>
            <a:endParaRPr lang="en-US"/>
          </a:p>
        </p:txBody>
      </p:sp>
      <p:sp>
        <p:nvSpPr>
          <p:cNvPr id="6" name="Holder 6"/>
          <p:cNvSpPr>
            <a:spLocks noGrp="1"/>
          </p:cNvSpPr>
          <p:nvPr>
            <p:ph type="sldNum" sz="quarter" idx="7"/>
          </p:nvPr>
        </p:nvSpPr>
        <p:spPr/>
        <p:txBody>
          <a:bodyPr lIns="0" tIns="0" rIns="0" bIns="0"/>
          <a:lstStyle>
            <a:lvl1pPr>
              <a:defRPr sz="1000" b="0" i="0">
                <a:solidFill>
                  <a:srgbClr val="A7A299"/>
                </a:solidFill>
                <a:latin typeface="Verdana"/>
                <a:cs typeface="Verdana"/>
              </a:defRPr>
            </a:lvl1pPr>
          </a:lstStyle>
          <a:p>
            <a:pPr marL="25400">
              <a:lnSpc>
                <a:spcPct val="100000"/>
              </a:lnSpc>
              <a:spcBef>
                <a:spcPts val="100"/>
              </a:spcBef>
            </a:pPr>
            <a:fld id="{81D60167-4931-47E6-BA6A-407CBD079E47}" type="slidenum">
              <a:rPr spc="-5" dirty="0"/>
              <a:t>‹#›</a:t>
            </a:fld>
            <a:endParaRPr spc="-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FF8D3D"/>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defRPr sz="900" b="1" i="0">
                <a:solidFill>
                  <a:srgbClr val="B45F07"/>
                </a:solidFill>
                <a:latin typeface="Verdana"/>
                <a:cs typeface="Verdana"/>
              </a:defRPr>
            </a:lvl1p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3/4/2021</a:t>
            </a:fld>
            <a:endParaRPr lang="en-US"/>
          </a:p>
        </p:txBody>
      </p:sp>
      <p:sp>
        <p:nvSpPr>
          <p:cNvPr id="5" name="Holder 5"/>
          <p:cNvSpPr>
            <a:spLocks noGrp="1"/>
          </p:cNvSpPr>
          <p:nvPr>
            <p:ph type="sldNum" sz="quarter" idx="7"/>
          </p:nvPr>
        </p:nvSpPr>
        <p:spPr/>
        <p:txBody>
          <a:bodyPr lIns="0" tIns="0" rIns="0" bIns="0"/>
          <a:lstStyle>
            <a:lvl1pPr>
              <a:defRPr sz="1000" b="0" i="0">
                <a:solidFill>
                  <a:srgbClr val="A7A299"/>
                </a:solidFill>
                <a:latin typeface="Verdana"/>
                <a:cs typeface="Verdana"/>
              </a:defRPr>
            </a:lvl1pPr>
          </a:lstStyle>
          <a:p>
            <a:pPr marL="25400">
              <a:lnSpc>
                <a:spcPct val="100000"/>
              </a:lnSpc>
              <a:spcBef>
                <a:spcPts val="100"/>
              </a:spcBef>
            </a:pPr>
            <a:fld id="{81D60167-4931-47E6-BA6A-407CBD079E47}" type="slidenum">
              <a:rPr spc="-5" dirty="0"/>
              <a:t>‹#›</a:t>
            </a:fld>
            <a:endParaRPr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900" b="1" i="0">
                <a:solidFill>
                  <a:srgbClr val="B45F07"/>
                </a:solidFill>
                <a:latin typeface="Verdana"/>
                <a:cs typeface="Verdana"/>
              </a:defRPr>
            </a:lvl1p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3/4/2021</a:t>
            </a:fld>
            <a:endParaRPr lang="en-US"/>
          </a:p>
        </p:txBody>
      </p:sp>
      <p:sp>
        <p:nvSpPr>
          <p:cNvPr id="4" name="Holder 4"/>
          <p:cNvSpPr>
            <a:spLocks noGrp="1"/>
          </p:cNvSpPr>
          <p:nvPr>
            <p:ph type="sldNum" sz="quarter" idx="7"/>
          </p:nvPr>
        </p:nvSpPr>
        <p:spPr/>
        <p:txBody>
          <a:bodyPr lIns="0" tIns="0" rIns="0" bIns="0"/>
          <a:lstStyle>
            <a:lvl1pPr>
              <a:defRPr sz="1000" b="0" i="0">
                <a:solidFill>
                  <a:srgbClr val="A7A299"/>
                </a:solidFill>
                <a:latin typeface="Verdana"/>
                <a:cs typeface="Verdana"/>
              </a:defRPr>
            </a:lvl1pPr>
          </a:lstStyle>
          <a:p>
            <a:pPr marL="25400">
              <a:lnSpc>
                <a:spcPct val="100000"/>
              </a:lnSpc>
              <a:spcBef>
                <a:spcPts val="100"/>
              </a:spcBef>
            </a:pPr>
            <a:fld id="{81D60167-4931-47E6-BA6A-407CBD079E47}" type="slidenum">
              <a:rPr spc="-5" dirty="0"/>
              <a:t>‹#›</a:t>
            </a:fld>
            <a:endParaRPr spc="-5"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2"/>
          <p:cNvSpPr>
            <a:spLocks noGrp="1" noChangeArrowheads="1"/>
          </p:cNvSpPr>
          <p:nvPr>
            <p:ph type="dt" sz="half" idx="10"/>
          </p:nvPr>
        </p:nvSpPr>
        <p:spPr>
          <a:ln/>
        </p:spPr>
        <p:txBody>
          <a:bodyPr/>
          <a:lstStyle>
            <a:lvl1pPr>
              <a:defRPr/>
            </a:lvl1pPr>
          </a:lstStyle>
          <a:p>
            <a:pPr>
              <a:defRPr/>
            </a:pPr>
            <a:endParaRPr lang="el-GR"/>
          </a:p>
        </p:txBody>
      </p:sp>
      <p:sp>
        <p:nvSpPr>
          <p:cNvPr id="6" name="Rectangle 3"/>
          <p:cNvSpPr>
            <a:spLocks noGrp="1" noChangeArrowheads="1"/>
          </p:cNvSpPr>
          <p:nvPr>
            <p:ph type="sldNum" sz="quarter" idx="11"/>
          </p:nvPr>
        </p:nvSpPr>
        <p:spPr>
          <a:ln/>
        </p:spPr>
        <p:txBody>
          <a:bodyPr/>
          <a:lstStyle>
            <a:lvl1pPr>
              <a:defRPr/>
            </a:lvl1pPr>
          </a:lstStyle>
          <a:p>
            <a:pPr>
              <a:defRPr/>
            </a:pPr>
            <a:fld id="{13A99727-2266-4F5F-A127-7023F438EF7A}" type="slidenum">
              <a:rPr lang="el-GR" altLang="en-US"/>
              <a:pPr>
                <a:defRPr/>
              </a:pPr>
              <a:t>‹#›</a:t>
            </a:fld>
            <a:endParaRPr lang="el-GR" altLang="en-US"/>
          </a:p>
        </p:txBody>
      </p:sp>
      <p:sp>
        <p:nvSpPr>
          <p:cNvPr id="7" name="Rectangle 14"/>
          <p:cNvSpPr>
            <a:spLocks noGrp="1" noChangeArrowheads="1"/>
          </p:cNvSpPr>
          <p:nvPr>
            <p:ph type="ftr" sz="quarter" idx="12"/>
          </p:nvPr>
        </p:nvSpPr>
        <p:spPr>
          <a:ln/>
        </p:spPr>
        <p:txBody>
          <a:bodyPr/>
          <a:lstStyle>
            <a:lvl1pPr>
              <a:defRPr/>
            </a:lvl1pPr>
          </a:lstStyle>
          <a:p>
            <a:pPr>
              <a:defRPr/>
            </a:pPr>
            <a:r>
              <a:rPr lang="el-GR"/>
              <a:t>Please keep confidential</a:t>
            </a:r>
          </a:p>
        </p:txBody>
      </p:sp>
    </p:spTree>
    <p:extLst>
      <p:ext uri="{BB962C8B-B14F-4D97-AF65-F5344CB8AC3E}">
        <p14:creationId xmlns:p14="http://schemas.microsoft.com/office/powerpoint/2010/main" val="2511854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Date Placeholder 3"/>
          <p:cNvSpPr>
            <a:spLocks noGrp="1"/>
          </p:cNvSpPr>
          <p:nvPr>
            <p:ph type="dt" sz="half" idx="10"/>
          </p:nvPr>
        </p:nvSpPr>
        <p:spPr>
          <a:xfrm>
            <a:off x="457200" y="6248400"/>
            <a:ext cx="2133600" cy="457200"/>
          </a:xfrm>
        </p:spPr>
        <p:txBody>
          <a:bodyPr/>
          <a:lstStyle>
            <a:lvl1pPr>
              <a:defRPr/>
            </a:lvl1pPr>
          </a:lstStyle>
          <a:p>
            <a:pPr>
              <a:defRPr/>
            </a:pPr>
            <a:endParaRPr lang="en-US" altLang="zh-CN"/>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a:xfrm>
            <a:off x="6553200" y="6248400"/>
            <a:ext cx="2133600" cy="457200"/>
          </a:xfrm>
        </p:spPr>
        <p:txBody>
          <a:bodyPr/>
          <a:lstStyle>
            <a:lvl1pPr>
              <a:defRPr>
                <a:ea typeface="SimSun" panose="02010600030101010101" pitchFamily="2" charset="-122"/>
              </a:defRPr>
            </a:lvl1pPr>
          </a:lstStyle>
          <a:p>
            <a:pPr>
              <a:defRPr/>
            </a:pPr>
            <a:fld id="{57DF6999-DDE6-4E97-8FE7-45BD15ACD84C}" type="slidenum">
              <a:rPr lang="en-US" altLang="zh-CN"/>
              <a:pPr>
                <a:defRPr/>
              </a:pPr>
              <a:t>‹#›</a:t>
            </a:fld>
            <a:endParaRPr lang="en-US" altLang="zh-CN"/>
          </a:p>
        </p:txBody>
      </p:sp>
    </p:spTree>
    <p:extLst>
      <p:ext uri="{BB962C8B-B14F-4D97-AF65-F5344CB8AC3E}">
        <p14:creationId xmlns:p14="http://schemas.microsoft.com/office/powerpoint/2010/main" val="1966062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667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3438" y="1752600"/>
            <a:ext cx="39243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3438" y="3962400"/>
            <a:ext cx="39243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09600" y="6245225"/>
            <a:ext cx="1981200" cy="476250"/>
          </a:xfrm>
        </p:spPr>
        <p:txBody>
          <a:bodyPr/>
          <a:lstStyle>
            <a:lvl1pPr>
              <a:defRPr/>
            </a:lvl1pPr>
          </a:lstStyle>
          <a:p>
            <a:pPr>
              <a:defRPr/>
            </a:pPr>
            <a:endParaRPr lang="en-US" altLang="zh-CN"/>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ltLang="zh-CN"/>
          </a:p>
        </p:txBody>
      </p:sp>
      <p:sp>
        <p:nvSpPr>
          <p:cNvPr id="8" name="Slide Number Placeholder 7"/>
          <p:cNvSpPr>
            <a:spLocks noGrp="1"/>
          </p:cNvSpPr>
          <p:nvPr>
            <p:ph type="sldNum" sz="quarter" idx="12"/>
          </p:nvPr>
        </p:nvSpPr>
        <p:spPr>
          <a:xfrm>
            <a:off x="6553200" y="6245225"/>
            <a:ext cx="1981200" cy="476250"/>
          </a:xfrm>
        </p:spPr>
        <p:txBody>
          <a:bodyPr/>
          <a:lstStyle>
            <a:lvl1pPr>
              <a:defRPr>
                <a:latin typeface="Arial" charset="0"/>
              </a:defRPr>
            </a:lvl1pPr>
          </a:lstStyle>
          <a:p>
            <a:pPr>
              <a:defRPr/>
            </a:pPr>
            <a:endParaRPr lang="zh-CN" altLang="en-US"/>
          </a:p>
        </p:txBody>
      </p:sp>
    </p:spTree>
    <p:extLst>
      <p:ext uri="{BB962C8B-B14F-4D97-AF65-F5344CB8AC3E}">
        <p14:creationId xmlns:p14="http://schemas.microsoft.com/office/powerpoint/2010/main" val="1242569264"/>
      </p:ext>
    </p:extLst>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slideLayout" Target="/ppt/slideLayouts/slideLayout8.xml" Id="rId8" /><Relationship Type="http://schemas.openxmlformats.org/officeDocument/2006/relationships/slideLayout" Target="/ppt/slideLayouts/slideLayout7.xml" Id="rId7" /><Relationship Type="http://schemas.openxmlformats.org/officeDocument/2006/relationships/slideLayout" Target="/ppt/slideLayouts/slideLayout2.xml" Id="rId2" /><Relationship Type="http://schemas.openxmlformats.org/officeDocument/2006/relationships/slideLayout" Target="/ppt/slideLayouts/slideLayout1.xml" Id="rId1" /><Relationship Type="http://schemas.openxmlformats.org/officeDocument/2006/relationships/slideLayout" Target="/ppt/slideLayouts/slideLayout6.xml" Id="rId6" /><Relationship Type="http://schemas.openxmlformats.org/officeDocument/2006/relationships/image" Target="/ppt/media/image2.png" Id="rId11" /><Relationship Type="http://schemas.openxmlformats.org/officeDocument/2006/relationships/slideLayout" Target="/ppt/slideLayouts/slideLayout5.xml" Id="rId5" /><Relationship Type="http://schemas.openxmlformats.org/officeDocument/2006/relationships/image" Target="/ppt/media/image1.png" Id="rId10" /><Relationship Type="http://schemas.openxmlformats.org/officeDocument/2006/relationships/slideLayout" Target="/ppt/slideLayouts/slideLayout4.xml" Id="rId4" /><Relationship Type="http://schemas.openxmlformats.org/officeDocument/2006/relationships/theme" Target="/ppt/theme/theme1.xml" Id="rId9" /></Relationships>
</file>

<file path=ppt/slideMasters/_rels/slideMaster2.xml.rels>&#65279;<?xml version="1.0" encoding="utf-8"?><Relationships xmlns="http://schemas.openxmlformats.org/package/2006/relationships"><Relationship Type="http://schemas.openxmlformats.org/officeDocument/2006/relationships/slideLayout" Target="/ppt/slideLayouts/slideLayout10.xml" Id="rId2" /><Relationship Type="http://schemas.openxmlformats.org/officeDocument/2006/relationships/theme" Target="/ppt/theme/theme2.xml" Id="rId16" /><Relationship Type="http://schemas.openxmlformats.org/officeDocument/2006/relationships/slideLayout" Target="/ppt/slideLayouts/slideLayout14.xml" Id="rId6" /><Relationship Type="http://schemas.openxmlformats.org/officeDocument/2006/relationships/slideLayout" Target="/ppt/slideLayouts/slideLayout12.xml" Id="rId4"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E2DED1"/>
          </a:solidFill>
        </p:spPr>
        <p:txBody>
          <a:bodyPr wrap="square" lIns="0" tIns="0" rIns="0" bIns="0" rtlCol="0"/>
          <a:lstStyle/>
          <a:p>
            <a:endParaRPr/>
          </a:p>
        </p:txBody>
      </p:sp>
      <p:sp>
        <p:nvSpPr>
          <p:cNvPr id="17" name="bk object 17"/>
          <p:cNvSpPr/>
          <p:nvPr/>
        </p:nvSpPr>
        <p:spPr>
          <a:xfrm>
            <a:off x="225552" y="301752"/>
            <a:ext cx="8689848" cy="6353556"/>
          </a:xfrm>
          <a:prstGeom prst="rect">
            <a:avLst/>
          </a:prstGeom>
          <a:blipFill>
            <a:blip r:embed="rId10" cstate="print"/>
            <a:stretch>
              <a:fillRect/>
            </a:stretch>
          </a:blipFill>
        </p:spPr>
        <p:txBody>
          <a:bodyPr wrap="square" lIns="0" tIns="0" rIns="0" bIns="0" rtlCol="0"/>
          <a:lstStyle/>
          <a:p>
            <a:endParaRPr/>
          </a:p>
        </p:txBody>
      </p:sp>
      <p:sp>
        <p:nvSpPr>
          <p:cNvPr id="18" name="bk object 18"/>
          <p:cNvSpPr/>
          <p:nvPr/>
        </p:nvSpPr>
        <p:spPr>
          <a:xfrm>
            <a:off x="304800" y="329184"/>
            <a:ext cx="8532114" cy="6196812"/>
          </a:xfrm>
          <a:prstGeom prst="rect">
            <a:avLst/>
          </a:prstGeom>
          <a:blipFill>
            <a:blip r:embed="rId11" cstate="print"/>
            <a:stretch>
              <a:fillRect/>
            </a:stretch>
          </a:blipFill>
        </p:spPr>
        <p:txBody>
          <a:bodyPr wrap="square" lIns="0" tIns="0" rIns="0" bIns="0" rtlCol="0"/>
          <a:lstStyle/>
          <a:p>
            <a:endParaRPr/>
          </a:p>
        </p:txBody>
      </p:sp>
      <p:sp>
        <p:nvSpPr>
          <p:cNvPr id="19" name="bk object 19"/>
          <p:cNvSpPr/>
          <p:nvPr/>
        </p:nvSpPr>
        <p:spPr>
          <a:xfrm>
            <a:off x="304800" y="329184"/>
            <a:ext cx="8532495" cy="6196965"/>
          </a:xfrm>
          <a:custGeom>
            <a:avLst/>
            <a:gdLst/>
            <a:ahLst/>
            <a:cxnLst/>
            <a:rect l="l" t="t" r="r" b="b"/>
            <a:pathLst>
              <a:path w="8532495" h="6196965">
                <a:moveTo>
                  <a:pt x="0" y="128905"/>
                </a:moveTo>
                <a:lnTo>
                  <a:pt x="10133" y="78759"/>
                </a:lnTo>
                <a:lnTo>
                  <a:pt x="37769" y="37782"/>
                </a:lnTo>
                <a:lnTo>
                  <a:pt x="78759" y="10140"/>
                </a:lnTo>
                <a:lnTo>
                  <a:pt x="128955" y="0"/>
                </a:lnTo>
                <a:lnTo>
                  <a:pt x="8403082" y="0"/>
                </a:lnTo>
                <a:lnTo>
                  <a:pt x="8453300" y="10140"/>
                </a:lnTo>
                <a:lnTo>
                  <a:pt x="8494315" y="37782"/>
                </a:lnTo>
                <a:lnTo>
                  <a:pt x="8521971" y="78759"/>
                </a:lnTo>
                <a:lnTo>
                  <a:pt x="8532114" y="128905"/>
                </a:lnTo>
                <a:lnTo>
                  <a:pt x="8532114" y="6067856"/>
                </a:lnTo>
                <a:lnTo>
                  <a:pt x="8521971" y="6118052"/>
                </a:lnTo>
                <a:lnTo>
                  <a:pt x="8494315" y="6159042"/>
                </a:lnTo>
                <a:lnTo>
                  <a:pt x="8453300" y="6186678"/>
                </a:lnTo>
                <a:lnTo>
                  <a:pt x="8403082" y="6196812"/>
                </a:lnTo>
                <a:lnTo>
                  <a:pt x="128955" y="6196812"/>
                </a:lnTo>
                <a:lnTo>
                  <a:pt x="78759" y="6186678"/>
                </a:lnTo>
                <a:lnTo>
                  <a:pt x="37769" y="6159042"/>
                </a:lnTo>
                <a:lnTo>
                  <a:pt x="10133" y="6118052"/>
                </a:lnTo>
                <a:lnTo>
                  <a:pt x="0" y="6067856"/>
                </a:lnTo>
                <a:lnTo>
                  <a:pt x="0" y="128905"/>
                </a:lnTo>
                <a:close/>
              </a:path>
            </a:pathLst>
          </a:custGeom>
          <a:ln w="3175">
            <a:solidFill>
              <a:srgbClr val="A3A2A2"/>
            </a:solidFill>
          </a:ln>
        </p:spPr>
        <p:txBody>
          <a:bodyPr wrap="square" lIns="0" tIns="0" rIns="0" bIns="0" rtlCol="0"/>
          <a:lstStyle/>
          <a:p>
            <a:endParaRPr/>
          </a:p>
        </p:txBody>
      </p:sp>
      <p:sp>
        <p:nvSpPr>
          <p:cNvPr id="2" name="Holder 2"/>
          <p:cNvSpPr>
            <a:spLocks noGrp="1"/>
          </p:cNvSpPr>
          <p:nvPr>
            <p:ph type="title"/>
          </p:nvPr>
        </p:nvSpPr>
        <p:spPr>
          <a:xfrm>
            <a:off x="145719" y="273811"/>
            <a:ext cx="8852560" cy="1489710"/>
          </a:xfrm>
          <a:prstGeom prst="rect">
            <a:avLst/>
          </a:prstGeom>
        </p:spPr>
        <p:txBody>
          <a:bodyPr wrap="square" lIns="0" tIns="0" rIns="0" bIns="0">
            <a:spAutoFit/>
          </a:bodyPr>
          <a:lstStyle>
            <a:lvl1pPr>
              <a:defRPr sz="2800" b="1" i="0">
                <a:solidFill>
                  <a:srgbClr val="FF8D3D"/>
                </a:solidFill>
                <a:latin typeface="Verdana"/>
                <a:cs typeface="Verdana"/>
              </a:defRPr>
            </a:lvl1pPr>
          </a:lstStyle>
          <a:p>
            <a:endParaRPr/>
          </a:p>
        </p:txBody>
      </p:sp>
      <p:sp>
        <p:nvSpPr>
          <p:cNvPr id="3" name="Holder 3"/>
          <p:cNvSpPr>
            <a:spLocks noGrp="1"/>
          </p:cNvSpPr>
          <p:nvPr>
            <p:ph type="body" idx="1"/>
          </p:nvPr>
        </p:nvSpPr>
        <p:spPr>
          <a:xfrm>
            <a:off x="1481074" y="3202051"/>
            <a:ext cx="6594475" cy="2707640"/>
          </a:xfrm>
          <a:prstGeom prst="rect">
            <a:avLst/>
          </a:prstGeom>
        </p:spPr>
        <p:txBody>
          <a:bodyPr wrap="square" lIns="0" tIns="0" rIns="0" bIns="0">
            <a:spAutoFit/>
          </a:bodyPr>
          <a:lstStyle>
            <a:lvl1pPr>
              <a:defRPr sz="2200" b="0" i="0">
                <a:solidFill>
                  <a:schemeClr val="tx1"/>
                </a:solidFill>
                <a:latin typeface="Verdana"/>
                <a:cs typeface="Verdana"/>
              </a:defRPr>
            </a:lvl1pPr>
          </a:lstStyle>
          <a:p>
            <a:endParaRPr/>
          </a:p>
        </p:txBody>
      </p:sp>
      <p:sp>
        <p:nvSpPr>
          <p:cNvPr id="4" name="Holder 4"/>
          <p:cNvSpPr>
            <a:spLocks noGrp="1"/>
          </p:cNvSpPr>
          <p:nvPr>
            <p:ph type="ftr" sz="quarter" idx="5"/>
          </p:nvPr>
        </p:nvSpPr>
        <p:spPr>
          <a:xfrm>
            <a:off x="2729864" y="6524341"/>
            <a:ext cx="4411345" cy="302259"/>
          </a:xfrm>
          <a:prstGeom prst="rect">
            <a:avLst/>
          </a:prstGeom>
        </p:spPr>
        <p:txBody>
          <a:bodyPr wrap="square" lIns="0" tIns="0" rIns="0" bIns="0">
            <a:spAutoFit/>
          </a:bodyPr>
          <a:lstStyle>
            <a:lvl1pPr>
              <a:defRPr sz="900" b="1" i="0">
                <a:solidFill>
                  <a:srgbClr val="B45F07"/>
                </a:solidFill>
                <a:latin typeface="Verdana"/>
                <a:cs typeface="Verdana"/>
              </a:defRPr>
            </a:lvl1p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3/4/2021</a:t>
            </a:fld>
            <a:endParaRPr lang="en-US"/>
          </a:p>
        </p:txBody>
      </p:sp>
      <p:sp>
        <p:nvSpPr>
          <p:cNvPr id="6" name="Holder 6"/>
          <p:cNvSpPr>
            <a:spLocks noGrp="1"/>
          </p:cNvSpPr>
          <p:nvPr>
            <p:ph type="sldNum" sz="quarter" idx="7"/>
          </p:nvPr>
        </p:nvSpPr>
        <p:spPr>
          <a:xfrm>
            <a:off x="8527033" y="6266719"/>
            <a:ext cx="212725" cy="179704"/>
          </a:xfrm>
          <a:prstGeom prst="rect">
            <a:avLst/>
          </a:prstGeom>
        </p:spPr>
        <p:txBody>
          <a:bodyPr wrap="square" lIns="0" tIns="0" rIns="0" bIns="0">
            <a:spAutoFit/>
          </a:bodyPr>
          <a:lstStyle>
            <a:lvl1pPr>
              <a:defRPr sz="1000" b="0" i="0">
                <a:solidFill>
                  <a:srgbClr val="A7A299"/>
                </a:solidFill>
                <a:latin typeface="Verdana"/>
                <a:cs typeface="Verdana"/>
              </a:defRPr>
            </a:lvl1pPr>
          </a:lstStyle>
          <a:p>
            <a:pPr marL="25400">
              <a:lnSpc>
                <a:spcPct val="100000"/>
              </a:lnSpc>
              <a:spcBef>
                <a:spcPts val="100"/>
              </a:spcBef>
            </a:pPr>
            <a:fld id="{81D60167-4931-47E6-BA6A-407CBD079E47}" type="slidenum">
              <a:rPr spc="-5" dirty="0"/>
              <a:t>‹#›</a:t>
            </a:fld>
            <a:endParaRPr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4" r:id="rId4"/>
    <p:sldLayoutId id="2147483665" r:id="rId5"/>
    <p:sldLayoutId id="2147483666" r:id="rId6"/>
    <p:sldLayoutId id="2147483667" r:id="rId7"/>
    <p:sldLayoutId id="2147483668"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798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l-GR"/>
          </a:p>
        </p:txBody>
      </p:sp>
      <p:sp>
        <p:nvSpPr>
          <p:cNvPr id="29798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86A0663C-BE46-446E-A99D-A3C46E292FEA}" type="slidenum">
              <a:rPr lang="el-GR" altLang="en-US"/>
              <a:pPr>
                <a:defRPr/>
              </a:pPr>
              <a:t>‹#›</a:t>
            </a:fld>
            <a:endParaRPr lang="el-GR" alt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29799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1" hangingPunct="1">
                  <a:defRPr/>
                </a:pPr>
                <a:endParaRPr lang="el-GR"/>
              </a:p>
            </p:txBody>
          </p:sp>
          <p:sp>
            <p:nvSpPr>
              <p:cNvPr id="29799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1" hangingPunct="1">
                  <a:defRPr/>
                </a:pPr>
                <a:endParaRPr lang="el-GR"/>
              </a:p>
            </p:txBody>
          </p:sp>
          <p:sp>
            <p:nvSpPr>
              <p:cNvPr id="29799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1" hangingPunct="1">
                  <a:defRPr/>
                </a:pPr>
                <a:endParaRPr lang="el-G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9799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1" hangingPunct="1">
                  <a:defRPr/>
                </a:pPr>
                <a:endParaRPr lang="el-GR"/>
              </a:p>
            </p:txBody>
          </p:sp>
        </p:grpSp>
        <p:sp>
          <p:nvSpPr>
            <p:cNvPr id="29799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el-GR"/>
            </a:p>
          </p:txBody>
        </p:sp>
        <p:sp>
          <p:nvSpPr>
            <p:cNvPr id="1034" name="Freeform 12"/>
            <p:cNvSpPr>
              <a:spLocks/>
            </p:cNvSpPr>
            <p:nvPr/>
          </p:nvSpPr>
          <p:spPr bwMode="hidden">
            <a:xfrm>
              <a:off x="0" y="0"/>
              <a:ext cx="5758" cy="1776"/>
            </a:xfrm>
            <a:custGeom>
              <a:avLst/>
              <a:gdLst>
                <a:gd name="T0" fmla="*/ 0 w 5740"/>
                <a:gd name="T1" fmla="*/ 0 h 1906"/>
                <a:gd name="T2" fmla="*/ 0 w 5740"/>
                <a:gd name="T3" fmla="*/ 877 h 1906"/>
                <a:gd name="T4" fmla="*/ 5940 w 5740"/>
                <a:gd name="T5" fmla="*/ 877 h 1906"/>
                <a:gd name="T6" fmla="*/ 59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9799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l-GR" smtClean="0"/>
              <a:t>Click to edit Master title style</a:t>
            </a:r>
          </a:p>
        </p:txBody>
      </p:sp>
      <p:sp>
        <p:nvSpPr>
          <p:cNvPr id="29799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r>
              <a:rPr lang="el-GR"/>
              <a:t>Please keep confidential</a:t>
            </a:r>
          </a:p>
        </p:txBody>
      </p:sp>
      <p:sp>
        <p:nvSpPr>
          <p:cNvPr id="29799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Tree>
    <p:extLst>
      <p:ext uri="{BB962C8B-B14F-4D97-AF65-F5344CB8AC3E}">
        <p14:creationId xmlns:p14="http://schemas.microsoft.com/office/powerpoint/2010/main" val="1545286042"/>
      </p:ext>
    </p:extLst>
  </p:cSld>
  <p:clrMap bg1="dk2" tx1="lt1" bg2="dk1" tx2="lt2" accent1="accent1" accent2="accent2" accent3="accent3" accent4="accent4" accent5="accent5" accent6="accent6" hlink="hlink" folHlink="folHlink"/>
  <p:sldLayoutIdLst>
    <p:sldLayoutId id="2147483671" r:id="rId2"/>
    <p:sldLayoutId id="2147483673" r:id="rId4"/>
    <p:sldLayoutId id="2147483675" r:id="rId6"/>
  </p:sldLayoutIdLst>
  <p:timing>
    <p:tnLst>
      <p:par>
        <p:cTn id="1" dur="indefinite" restart="never" nodeType="tmRoot"/>
      </p:par>
    </p:tnLst>
  </p:timing>
  <p:hf hdr="0" dt="0"/>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1"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1"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1"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1" charset="2"/>
        <a:buChar char="n"/>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Relationships xmlns="http://schemas.openxmlformats.org/package/2006/relationships"><Relationship Type="http://schemas.openxmlformats.org/officeDocument/2006/relationships/image" Target="/ppt/media/image4.png" Id="rId3" /><Relationship Type="http://schemas.openxmlformats.org/officeDocument/2006/relationships/image" Target="/ppt/media/image3.png" Id="rId2" /><Relationship Type="http://schemas.openxmlformats.org/officeDocument/2006/relationships/slideLayout" Target="/ppt/slideLayouts/slideLayout1.xml" Id="rId1" /><Relationship Type="http://schemas.openxmlformats.org/officeDocument/2006/relationships/image" Target="/ppt/media/image5.png" Id="rId4" /></Relationships>
</file>

<file path=ppt/slides/_rels/slide10.xml.rels>&#65279;<?xml version="1.0" encoding="utf-8"?><Relationships xmlns="http://schemas.openxmlformats.org/package/2006/relationships"><Relationship Type="http://schemas.openxmlformats.org/officeDocument/2006/relationships/image" Target="/ppt/media/image30.png" Id="rId3" /><Relationship Type="http://schemas.openxmlformats.org/officeDocument/2006/relationships/image" Target="/ppt/media/image29.png" Id="rId2" /><Relationship Type="http://schemas.openxmlformats.org/officeDocument/2006/relationships/slideLayout" Target="/ppt/slideLayouts/slideLayout2.xml" Id="rId1" /><Relationship Type="http://schemas.openxmlformats.org/officeDocument/2006/relationships/image" Target="/ppt/media/image32.png" Id="rId5" /><Relationship Type="http://schemas.openxmlformats.org/officeDocument/2006/relationships/image" Target="/ppt/media/image31.png" Id="rId4" /></Relationships>
</file>

<file path=ppt/slides/_rels/slide100.xml.rels>&#65279;<?xml version="1.0" encoding="utf-8"?><Relationships xmlns="http://schemas.openxmlformats.org/package/2006/relationships"><Relationship Type="http://schemas.openxmlformats.org/officeDocument/2006/relationships/image" Target="/ppt/media/image279.png" Id="rId3" /><Relationship Type="http://schemas.openxmlformats.org/officeDocument/2006/relationships/image" Target="/ppt/media/image278.png" Id="rId2" /><Relationship Type="http://schemas.openxmlformats.org/officeDocument/2006/relationships/slideLayout" Target="/ppt/slideLayouts/slideLayout2.xml" Id="rId1" /><Relationship Type="http://schemas.openxmlformats.org/officeDocument/2006/relationships/image" Target="/ppt/media/image72.png" Id="rId6" /><Relationship Type="http://schemas.openxmlformats.org/officeDocument/2006/relationships/image" Target="/ppt/media/image281.png" Id="rId5" /><Relationship Type="http://schemas.openxmlformats.org/officeDocument/2006/relationships/image" Target="/ppt/media/image280.png" Id="rId4" /></Relationships>
</file>

<file path=ppt/slides/_rels/slide101.xml.rels>&#65279;<?xml version="1.0" encoding="utf-8"?><Relationships xmlns="http://schemas.openxmlformats.org/package/2006/relationships"><Relationship Type="http://schemas.openxmlformats.org/officeDocument/2006/relationships/image" Target="/ppt/media/image279.png" Id="rId3" /><Relationship Type="http://schemas.openxmlformats.org/officeDocument/2006/relationships/image" Target="/ppt/media/image284.png" Id="rId7" /><Relationship Type="http://schemas.openxmlformats.org/officeDocument/2006/relationships/image" Target="/ppt/media/image278.png" Id="rId2" /><Relationship Type="http://schemas.openxmlformats.org/officeDocument/2006/relationships/slideLayout" Target="/ppt/slideLayouts/slideLayout2.xml" Id="rId1" /><Relationship Type="http://schemas.openxmlformats.org/officeDocument/2006/relationships/image" Target="/ppt/media/image283.png" Id="rId6" /><Relationship Type="http://schemas.openxmlformats.org/officeDocument/2006/relationships/image" Target="/ppt/media/image282.png" Id="rId5" /><Relationship Type="http://schemas.openxmlformats.org/officeDocument/2006/relationships/image" Target="/ppt/media/image280.png" Id="rId4" /></Relationships>
</file>

<file path=ppt/slides/_rels/slide102.xml.rels>&#65279;<?xml version="1.0" encoding="utf-8"?><Relationships xmlns="http://schemas.openxmlformats.org/package/2006/relationships"><Relationship Type="http://schemas.openxmlformats.org/officeDocument/2006/relationships/image" Target="/ppt/media/image7.png" Id="rId3" /><Relationship Type="http://schemas.openxmlformats.org/officeDocument/2006/relationships/image" Target="/ppt/media/image200.png" Id="rId2" /><Relationship Type="http://schemas.openxmlformats.org/officeDocument/2006/relationships/slideLayout" Target="/ppt/slideLayouts/slideLayout2.xml" Id="rId1" /></Relationships>
</file>

<file path=ppt/slides/_rels/slide103.xml.rels>&#65279;<?xml version="1.0" encoding="utf-8"?><Relationships xmlns="http://schemas.openxmlformats.org/package/2006/relationships"><Relationship Type="http://schemas.openxmlformats.org/officeDocument/2006/relationships/image" Target="/ppt/media/image286.png" Id="rId3" /><Relationship Type="http://schemas.openxmlformats.org/officeDocument/2006/relationships/image" Target="/ppt/media/image285.png" Id="rId2" /><Relationship Type="http://schemas.openxmlformats.org/officeDocument/2006/relationships/slideLayout" Target="/ppt/slideLayouts/slideLayout2.xml" Id="rId1" /><Relationship Type="http://schemas.openxmlformats.org/officeDocument/2006/relationships/image" Target="/ppt/media/image7.png" Id="rId4" /></Relationships>
</file>

<file path=ppt/slides/_rels/slide104.xml.rels>&#65279;<?xml version="1.0" encoding="utf-8"?><Relationships xmlns="http://schemas.openxmlformats.org/package/2006/relationships"><Relationship Type="http://schemas.openxmlformats.org/officeDocument/2006/relationships/image" Target="/ppt/media/image287.png" Id="rId2" /><Relationship Type="http://schemas.openxmlformats.org/officeDocument/2006/relationships/slideLayout" Target="/ppt/slideLayouts/slideLayout2.xml" Id="rId1" /></Relationships>
</file>

<file path=ppt/slides/_rels/slide105.xml.rels>&#65279;<?xml version="1.0" encoding="utf-8"?><Relationships xmlns="http://schemas.openxmlformats.org/package/2006/relationships"><Relationship Type="http://schemas.openxmlformats.org/officeDocument/2006/relationships/image" Target="/ppt/media/image288.jpeg" Id="rId2" /><Relationship Type="http://schemas.openxmlformats.org/officeDocument/2006/relationships/slideLayout" Target="/ppt/slideLayouts/slideLayout2.xml" Id="rId1" /></Relationships>
</file>

<file path=ppt/slides/_rels/slide106.xml.rels>&#65279;<?xml version="1.0" encoding="utf-8"?><Relationships xmlns="http://schemas.openxmlformats.org/package/2006/relationships"><Relationship Type="http://schemas.openxmlformats.org/officeDocument/2006/relationships/image" Target="/ppt/media/image289.png" Id="rId2" /><Relationship Type="http://schemas.openxmlformats.org/officeDocument/2006/relationships/slideLayout" Target="/ppt/slideLayouts/slideLayout2.xml" Id="rId1" /></Relationships>
</file>

<file path=ppt/slides/_rels/slide107.xml.rels>&#65279;<?xml version="1.0" encoding="utf-8"?><Relationships xmlns="http://schemas.openxmlformats.org/package/2006/relationships"><Relationship Type="http://schemas.openxmlformats.org/officeDocument/2006/relationships/image" Target="/ppt/media/image290.png" Id="rId2" /><Relationship Type="http://schemas.openxmlformats.org/officeDocument/2006/relationships/slideLayout" Target="/ppt/slideLayouts/slideLayout2.xml" Id="rId1" /><Relationship Type="http://schemas.openxmlformats.org/officeDocument/2006/relationships/hyperlink" Target="https://en.wikipedia.org/wiki/Personally_identifiable_information" TargetMode="External" Id="rId3" /><Relationship Type="http://schemas.openxmlformats.org/officeDocument/2006/relationships/hyperlink" Target="https://en.wikipedia.org/wiki/Psychographics" TargetMode="External" Id="rId6" /><Relationship Type="http://schemas.openxmlformats.org/officeDocument/2006/relationships/hyperlink" Target="https://en.wikipedia.org/wiki/Cambridge_Analytica" TargetMode="External" Id="rId5" /><Relationship Type="http://schemas.openxmlformats.org/officeDocument/2006/relationships/hyperlink" Target="https://en.wikipedia.org/wiki/Facebook" TargetMode="External" Id="rId4" /></Relationships>
</file>

<file path=ppt/slides/_rels/slide108.xml.rels>&#65279;<?xml version="1.0" encoding="utf-8"?><Relationships xmlns="http://schemas.openxmlformats.org/package/2006/relationships"><Relationship Type="http://schemas.openxmlformats.org/officeDocument/2006/relationships/slideLayout" Target="/ppt/slideLayouts/slideLayout2.xml" Id="rId1" /></Relationships>
</file>

<file path=ppt/slides/_rels/slide109.xml.rels>&#65279;<?xml version="1.0" encoding="utf-8"?><Relationships xmlns="http://schemas.openxmlformats.org/package/2006/relationships"><Relationship Type="http://schemas.openxmlformats.org/officeDocument/2006/relationships/image" Target="/ppt/media/image291.png" Id="rId2" /><Relationship Type="http://schemas.openxmlformats.org/officeDocument/2006/relationships/slideLayout" Target="/ppt/slideLayouts/slideLayout2.xml" Id="rId1" /></Relationships>
</file>

<file path=ppt/slides/_rels/slide11.xml.rels>&#65279;<?xml version="1.0" encoding="utf-8"?><Relationships xmlns="http://schemas.openxmlformats.org/package/2006/relationships"><Relationship Type="http://schemas.openxmlformats.org/officeDocument/2006/relationships/image" Target="/ppt/media/image33.png" Id="rId2" /><Relationship Type="http://schemas.openxmlformats.org/officeDocument/2006/relationships/slideLayout" Target="/ppt/slideLayouts/slideLayout2.xml" Id="rId1" /></Relationships>
</file>

<file path=ppt/slides/_rels/slide110.xml.rels>&#65279;<?xml version="1.0" encoding="utf-8"?><Relationships xmlns="http://schemas.openxmlformats.org/package/2006/relationships"><Relationship Type="http://schemas.openxmlformats.org/officeDocument/2006/relationships/notesSlide" Target="/ppt/notesSlides/notesSlide2.xml" Id="rId2" /><Relationship Type="http://schemas.openxmlformats.org/officeDocument/2006/relationships/slideLayout" Target="/ppt/slideLayouts/slideLayout6.xml" Id="rId1" /></Relationships>
</file>

<file path=ppt/slides/_rels/slide111.xml.rels>&#65279;<?xml version="1.0" encoding="utf-8"?><Relationships xmlns="http://schemas.openxmlformats.org/package/2006/relationships"><Relationship Type="http://schemas.openxmlformats.org/officeDocument/2006/relationships/image" Target="/ppt/media/image292.jpeg" Id="rId2" /><Relationship Type="http://schemas.openxmlformats.org/officeDocument/2006/relationships/slideLayout" Target="/ppt/slideLayouts/slideLayout2.xml" Id="rId1" /></Relationships>
</file>

<file path=ppt/slides/_rels/slide112.xml.rels>&#65279;<?xml version="1.0" encoding="utf-8"?><Relationships xmlns="http://schemas.openxmlformats.org/package/2006/relationships"><Relationship Type="http://schemas.openxmlformats.org/officeDocument/2006/relationships/image" Target="/ppt/media/image293.png" Id="rId2" /><Relationship Type="http://schemas.openxmlformats.org/officeDocument/2006/relationships/slideLayout" Target="/ppt/slideLayouts/slideLayout7.xml" Id="rId1" /></Relationships>
</file>

<file path=ppt/slides/_rels/slide113.xml.rels>&#65279;<?xml version="1.0" encoding="utf-8"?><Relationships xmlns="http://schemas.openxmlformats.org/package/2006/relationships"><Relationship Type="http://schemas.openxmlformats.org/officeDocument/2006/relationships/notesSlide" Target="/ppt/notesSlides/notesSlide3.xml" Id="rId2" /><Relationship Type="http://schemas.openxmlformats.org/officeDocument/2006/relationships/slideLayout" Target="/ppt/slideLayouts/slideLayout8.xml" Id="rId1" /></Relationships>
</file>

<file path=ppt/slides/_rels/slide114.xml.rels>&#65279;<?xml version="1.0" encoding="utf-8"?><Relationships xmlns="http://schemas.openxmlformats.org/package/2006/relationships"><Relationship Type="http://schemas.openxmlformats.org/officeDocument/2006/relationships/image" Target="/ppt/media/image294.wmf" Id="rId2" /><Relationship Type="http://schemas.openxmlformats.org/officeDocument/2006/relationships/slideLayout" Target="/ppt/slideLayouts/slideLayout7.xml" Id="rId1" /></Relationships>
</file>

<file path=ppt/slides/_rels/slide115.xml.rels>&#65279;<?xml version="1.0" encoding="utf-8"?><Relationships xmlns="http://schemas.openxmlformats.org/package/2006/relationships"><Relationship Type="http://schemas.openxmlformats.org/officeDocument/2006/relationships/slideLayout" Target="/ppt/slideLayouts/slideLayout12.xml" Id="rId1" /></Relationships>
</file>

<file path=ppt/slides/_rels/slide116.xml.rels>&#65279;<?xml version="1.0" encoding="utf-8"?><Relationships xmlns="http://schemas.openxmlformats.org/package/2006/relationships"><Relationship Type="http://schemas.openxmlformats.org/officeDocument/2006/relationships/image" Target="/ppt/media/image296.png" Id="rId3" /><Relationship Type="http://schemas.openxmlformats.org/officeDocument/2006/relationships/image" Target="/ppt/media/image295.png" Id="rId2" /><Relationship Type="http://schemas.openxmlformats.org/officeDocument/2006/relationships/slideLayout" Target="/ppt/slideLayouts/slideLayout12.xml" Id="rId1" /></Relationships>
</file>

<file path=ppt/slides/_rels/slide117.xml.rels>&#65279;<?xml version="1.0" encoding="utf-8"?><Relationships xmlns="http://schemas.openxmlformats.org/package/2006/relationships"><Relationship Type="http://schemas.openxmlformats.org/officeDocument/2006/relationships/image" Target="/ppt/media/image297.png" Id="rId2" /><Relationship Type="http://schemas.openxmlformats.org/officeDocument/2006/relationships/slideLayout" Target="/ppt/slideLayouts/slideLayout12.xml" Id="rId1" /></Relationships>
</file>

<file path=ppt/slides/_rels/slide118.xml.rels>&#65279;<?xml version="1.0" encoding="utf-8"?><Relationships xmlns="http://schemas.openxmlformats.org/package/2006/relationships"><Relationship Type="http://schemas.openxmlformats.org/officeDocument/2006/relationships/image" Target="/ppt/media/image299.png" Id="rId3" /><Relationship Type="http://schemas.openxmlformats.org/officeDocument/2006/relationships/image" Target="/ppt/media/image298.png" Id="rId2" /><Relationship Type="http://schemas.openxmlformats.org/officeDocument/2006/relationships/slideLayout" Target="/ppt/slideLayouts/slideLayout12.xml" Id="rId1" /><Relationship Type="http://schemas.openxmlformats.org/officeDocument/2006/relationships/image" Target="/ppt/media/image301.png" Id="rId5" /><Relationship Type="http://schemas.openxmlformats.org/officeDocument/2006/relationships/image" Target="/ppt/media/image300.png" Id="rId4" /></Relationships>
</file>

<file path=ppt/slides/_rels/slide119.xml.rels>&#65279;<?xml version="1.0" encoding="utf-8"?><Relationships xmlns="http://schemas.openxmlformats.org/package/2006/relationships"><Relationship Type="http://schemas.openxmlformats.org/officeDocument/2006/relationships/image" Target="/ppt/media/image302.png" Id="rId2" /><Relationship Type="http://schemas.openxmlformats.org/officeDocument/2006/relationships/slideLayout" Target="/ppt/slideLayouts/slideLayout12.xml" Id="rId1" /></Relationships>
</file>

<file path=ppt/slides/_rels/slide12.xml.rels>&#65279;<?xml version="1.0" encoding="utf-8"?><Relationships xmlns="http://schemas.openxmlformats.org/package/2006/relationships"><Relationship Type="http://schemas.openxmlformats.org/officeDocument/2006/relationships/image" Target="/ppt/media/image34.jpeg" Id="rId2" /><Relationship Type="http://schemas.openxmlformats.org/officeDocument/2006/relationships/slideLayout" Target="/ppt/slideLayouts/slideLayout2.xml" Id="rId1" /></Relationships>
</file>

<file path=ppt/slides/_rels/slide120.xml.rels>&#65279;<?xml version="1.0" encoding="utf-8"?><Relationships xmlns="http://schemas.openxmlformats.org/package/2006/relationships"><Relationship Type="http://schemas.openxmlformats.org/officeDocument/2006/relationships/image" Target="/ppt/media/image303.png" Id="rId2" /><Relationship Type="http://schemas.openxmlformats.org/officeDocument/2006/relationships/slideLayout" Target="/ppt/slideLayouts/slideLayout12.xml" Id="rId1" /></Relationships>
</file>

<file path=ppt/slides/_rels/slide121.xml.rels>&#65279;<?xml version="1.0" encoding="utf-8"?><Relationships xmlns="http://schemas.openxmlformats.org/package/2006/relationships"><Relationship Type="http://schemas.openxmlformats.org/officeDocument/2006/relationships/image" Target="/ppt/media/image304.png" Id="rId2" /><Relationship Type="http://schemas.openxmlformats.org/officeDocument/2006/relationships/slideLayout" Target="/ppt/slideLayouts/slideLayout12.xml" Id="rId1" /></Relationships>
</file>

<file path=ppt/slides/_rels/slide122.xml.rels>&#65279;<?xml version="1.0" encoding="utf-8"?><Relationships xmlns="http://schemas.openxmlformats.org/package/2006/relationships"><Relationship Type="http://schemas.openxmlformats.org/officeDocument/2006/relationships/image" Target="/ppt/media/image305.png" Id="rId2" /><Relationship Type="http://schemas.openxmlformats.org/officeDocument/2006/relationships/slideLayout" Target="/ppt/slideLayouts/slideLayout12.xml" Id="rId1" /></Relationships>
</file>

<file path=ppt/slides/_rels/slide123.xml.rels>&#65279;<?xml version="1.0" encoding="utf-8"?><Relationships xmlns="http://schemas.openxmlformats.org/package/2006/relationships"><Relationship Type="http://schemas.openxmlformats.org/officeDocument/2006/relationships/image" Target="/ppt/media/image306.png" Id="rId2" /><Relationship Type="http://schemas.openxmlformats.org/officeDocument/2006/relationships/slideLayout" Target="/ppt/slideLayouts/slideLayout12.xml" Id="rId1" /></Relationships>
</file>

<file path=ppt/slides/_rels/slide124.xml.rels>&#65279;<?xml version="1.0" encoding="utf-8"?><Relationships xmlns="http://schemas.openxmlformats.org/package/2006/relationships"><Relationship Type="http://schemas.openxmlformats.org/officeDocument/2006/relationships/slideLayout" Target="/ppt/slideLayouts/slideLayout12.xml" Id="rId1" /></Relationships>
</file>

<file path=ppt/slides/_rels/slide125.xml.rels>&#65279;<?xml version="1.0" encoding="utf-8"?><Relationships xmlns="http://schemas.openxmlformats.org/package/2006/relationships"><Relationship Type="http://schemas.openxmlformats.org/officeDocument/2006/relationships/slideLayout" Target="/ppt/slideLayouts/slideLayout12.xml" Id="rId1" /></Relationships>
</file>

<file path=ppt/slides/_rels/slide126.xml.rels>&#65279;<?xml version="1.0" encoding="utf-8"?><Relationships xmlns="http://schemas.openxmlformats.org/package/2006/relationships"><Relationship Type="http://schemas.openxmlformats.org/officeDocument/2006/relationships/slideLayout" Target="/ppt/slideLayouts/slideLayout10.xml" Id="rId1" /></Relationships>
</file>

<file path=ppt/slides/_rels/slide127.xml.rels>&#65279;<?xml version="1.0" encoding="utf-8"?><Relationships xmlns="http://schemas.openxmlformats.org/package/2006/relationships"><Relationship Type="http://schemas.openxmlformats.org/officeDocument/2006/relationships/image" Target="/ppt/media/image313.png" Id="rId8" /><Relationship Type="http://schemas.openxmlformats.org/officeDocument/2006/relationships/image" Target="/ppt/media/image308.png" Id="rId3" /><Relationship Type="http://schemas.openxmlformats.org/officeDocument/2006/relationships/image" Target="/ppt/media/image312.png" Id="rId7" /><Relationship Type="http://schemas.openxmlformats.org/officeDocument/2006/relationships/image" Target="/ppt/media/image307.png" Id="rId2" /><Relationship Type="http://schemas.openxmlformats.org/officeDocument/2006/relationships/slideLayout" Target="/ppt/slideLayouts/slideLayout10.xml" Id="rId1" /><Relationship Type="http://schemas.openxmlformats.org/officeDocument/2006/relationships/image" Target="/ppt/media/image311.jpeg" Id="rId6" /><Relationship Type="http://schemas.openxmlformats.org/officeDocument/2006/relationships/image" Target="/ppt/media/image310.png" Id="rId5" /><Relationship Type="http://schemas.openxmlformats.org/officeDocument/2006/relationships/image" Target="/ppt/media/image309.png" Id="rId4" /></Relationships>
</file>

<file path=ppt/slides/_rels/slide128.xml.rels>&#65279;<?xml version="1.0" encoding="utf-8"?><Relationships xmlns="http://schemas.openxmlformats.org/package/2006/relationships"><Relationship Type="http://schemas.openxmlformats.org/officeDocument/2006/relationships/oleObject" Target="/ppt/embeddings/oleObject1.bin" Id="rId3" /><Relationship Type="http://schemas.openxmlformats.org/officeDocument/2006/relationships/slideLayout" Target="/ppt/slideLayouts/slideLayout14.xml" Id="rId2" /><Relationship Type="http://schemas.openxmlformats.org/officeDocument/2006/relationships/vmlDrawing" Target="/ppt/drawings/vmlDrawing1.vml" Id="rId1" /><Relationship Type="http://schemas.openxmlformats.org/officeDocument/2006/relationships/image" Target="/ppt/media/image314.emf" Id="rId4" /></Relationships>
</file>

<file path=ppt/slides/_rels/slide129.xml.rels>&#65279;<?xml version="1.0" encoding="utf-8"?><Relationships xmlns="http://schemas.openxmlformats.org/package/2006/relationships"><Relationship Type="http://schemas.openxmlformats.org/officeDocument/2006/relationships/image" Target="/ppt/media/image315.png" Id="rId2" /><Relationship Type="http://schemas.openxmlformats.org/officeDocument/2006/relationships/slideLayout" Target="/ppt/slideLayouts/slideLayout10.xml" Id="rId1" /></Relationships>
</file>

<file path=ppt/slides/_rels/slide13.xml.rels>&#65279;<?xml version="1.0" encoding="utf-8"?><Relationships xmlns="http://schemas.openxmlformats.org/package/2006/relationships"><Relationship Type="http://schemas.openxmlformats.org/officeDocument/2006/relationships/image" Target="/ppt/media/image36.jpeg" Id="rId3" /><Relationship Type="http://schemas.openxmlformats.org/officeDocument/2006/relationships/image" Target="/ppt/media/image35.jpeg" Id="rId2" /><Relationship Type="http://schemas.openxmlformats.org/officeDocument/2006/relationships/slideLayout" Target="/ppt/slideLayouts/slideLayout2.xml" Id="rId1" /><Relationship Type="http://schemas.openxmlformats.org/officeDocument/2006/relationships/image" Target="/ppt/media/image38.png" Id="rId5" /><Relationship Type="http://schemas.openxmlformats.org/officeDocument/2006/relationships/image" Target="/ppt/media/image37.png" Id="rId4" /></Relationships>
</file>

<file path=ppt/slides/_rels/slide130.xml.rels>&#65279;<?xml version="1.0" encoding="utf-8"?><Relationships xmlns="http://schemas.openxmlformats.org/package/2006/relationships"><Relationship Type="http://schemas.openxmlformats.org/officeDocument/2006/relationships/slideLayout" Target="/ppt/slideLayouts/slideLayout10.xml" Id="rId1" /></Relationships>
</file>

<file path=ppt/slides/_rels/slide131.xml.rels>&#65279;<?xml version="1.0" encoding="utf-8"?><Relationships xmlns="http://schemas.openxmlformats.org/package/2006/relationships"><Relationship Type="http://schemas.openxmlformats.org/officeDocument/2006/relationships/image" Target="/ppt/media/image317.png" Id="rId3" /><Relationship Type="http://schemas.openxmlformats.org/officeDocument/2006/relationships/image" Target="/ppt/media/image316.png" Id="rId2" /><Relationship Type="http://schemas.openxmlformats.org/officeDocument/2006/relationships/slideLayout" Target="/ppt/slideLayouts/slideLayout2.xml" Id="rId1" /><Relationship Type="http://schemas.openxmlformats.org/officeDocument/2006/relationships/image" Target="/ppt/media/image318.png" Id="rId4" /></Relationships>
</file>

<file path=ppt/slides/_rels/slide132.xml.rels>&#65279;<?xml version="1.0" encoding="utf-8"?><Relationships xmlns="http://schemas.openxmlformats.org/package/2006/relationships"><Relationship Type="http://schemas.openxmlformats.org/officeDocument/2006/relationships/image" Target="/ppt/media/image325.png" Id="rId8" /><Relationship Type="http://schemas.openxmlformats.org/officeDocument/2006/relationships/image" Target="/ppt/media/image320.png" Id="rId3" /><Relationship Type="http://schemas.openxmlformats.org/officeDocument/2006/relationships/image" Target="/ppt/media/image324.png" Id="rId7" /><Relationship Type="http://schemas.openxmlformats.org/officeDocument/2006/relationships/image" Target="/ppt/media/image328.png" Id="rId12" /><Relationship Type="http://schemas.openxmlformats.org/officeDocument/2006/relationships/image" Target="/ppt/media/image319.png" Id="rId2" /><Relationship Type="http://schemas.openxmlformats.org/officeDocument/2006/relationships/slideLayout" Target="/ppt/slideLayouts/slideLayout2.xml" Id="rId1" /><Relationship Type="http://schemas.openxmlformats.org/officeDocument/2006/relationships/image" Target="/ppt/media/image323.png" Id="rId6" /><Relationship Type="http://schemas.openxmlformats.org/officeDocument/2006/relationships/image" Target="/ppt/media/image327.png" Id="rId11" /><Relationship Type="http://schemas.openxmlformats.org/officeDocument/2006/relationships/image" Target="/ppt/media/image322.png" Id="rId5" /><Relationship Type="http://schemas.openxmlformats.org/officeDocument/2006/relationships/image" Target="/ppt/media/image72.png" Id="rId10" /><Relationship Type="http://schemas.openxmlformats.org/officeDocument/2006/relationships/image" Target="/ppt/media/image321.png" Id="rId4" /><Relationship Type="http://schemas.openxmlformats.org/officeDocument/2006/relationships/image" Target="/ppt/media/image326.png" Id="rId9" /></Relationships>
</file>

<file path=ppt/slides/_rels/slide133.xml.rels>&#65279;<?xml version="1.0" encoding="utf-8"?><Relationships xmlns="http://schemas.openxmlformats.org/package/2006/relationships"><Relationship Type="http://schemas.openxmlformats.org/officeDocument/2006/relationships/image" Target="/ppt/media/image330.png" Id="rId3" /><Relationship Type="http://schemas.openxmlformats.org/officeDocument/2006/relationships/image" Target="/ppt/media/image329.png" Id="rId2" /><Relationship Type="http://schemas.openxmlformats.org/officeDocument/2006/relationships/slideLayout" Target="/ppt/slideLayouts/slideLayout4.xml" Id="rId1" /><Relationship Type="http://schemas.openxmlformats.org/officeDocument/2006/relationships/image" Target="/ppt/media/image332.jpg" Id="rId5" /><Relationship Type="http://schemas.openxmlformats.org/officeDocument/2006/relationships/image" Target="/ppt/media/image331.png" Id="rId4" /></Relationships>
</file>

<file path=ppt/slides/_rels/slide134.xml.rels>&#65279;<?xml version="1.0" encoding="utf-8"?><Relationships xmlns="http://schemas.openxmlformats.org/package/2006/relationships"><Relationship Type="http://schemas.openxmlformats.org/officeDocument/2006/relationships/image" Target="/ppt/media/image334.png" Id="rId3" /><Relationship Type="http://schemas.openxmlformats.org/officeDocument/2006/relationships/image" Target="/ppt/media/image338.jpg" Id="rId7" /><Relationship Type="http://schemas.openxmlformats.org/officeDocument/2006/relationships/image" Target="/ppt/media/image333.png" Id="rId2" /><Relationship Type="http://schemas.openxmlformats.org/officeDocument/2006/relationships/slideLayout" Target="/ppt/slideLayouts/slideLayout4.xml" Id="rId1" /><Relationship Type="http://schemas.openxmlformats.org/officeDocument/2006/relationships/image" Target="/ppt/media/image337.png" Id="rId6" /><Relationship Type="http://schemas.openxmlformats.org/officeDocument/2006/relationships/image" Target="/ppt/media/image336.png" Id="rId5" /><Relationship Type="http://schemas.openxmlformats.org/officeDocument/2006/relationships/image" Target="/ppt/media/image335.png" Id="rId4" /></Relationships>
</file>

<file path=ppt/slides/_rels/slide135.xml.rels>&#65279;<?xml version="1.0" encoding="utf-8"?><Relationships xmlns="http://schemas.openxmlformats.org/package/2006/relationships"><Relationship Type="http://schemas.openxmlformats.org/officeDocument/2006/relationships/image" Target="/ppt/media/image330.png" Id="rId3" /><Relationship Type="http://schemas.openxmlformats.org/officeDocument/2006/relationships/image" Target="/ppt/media/image343.jpg" Id="rId7" /><Relationship Type="http://schemas.openxmlformats.org/officeDocument/2006/relationships/image" Target="/ppt/media/image339.png" Id="rId2" /><Relationship Type="http://schemas.openxmlformats.org/officeDocument/2006/relationships/slideLayout" Target="/ppt/slideLayouts/slideLayout1.xml" Id="rId1" /><Relationship Type="http://schemas.openxmlformats.org/officeDocument/2006/relationships/image" Target="/ppt/media/image342.png" Id="rId6" /><Relationship Type="http://schemas.openxmlformats.org/officeDocument/2006/relationships/image" Target="/ppt/media/image341.png" Id="rId5" /><Relationship Type="http://schemas.openxmlformats.org/officeDocument/2006/relationships/image" Target="/ppt/media/image340.png" Id="rId4" /></Relationships>
</file>

<file path=ppt/slides/_rels/slide136.xml.rels>&#65279;<?xml version="1.0" encoding="utf-8"?><Relationships xmlns="http://schemas.openxmlformats.org/package/2006/relationships"><Relationship Type="http://schemas.openxmlformats.org/officeDocument/2006/relationships/image" Target="/ppt/media/image330.png" Id="rId3" /><Relationship Type="http://schemas.openxmlformats.org/officeDocument/2006/relationships/image" Target="/ppt/media/image344.png" Id="rId2" /><Relationship Type="http://schemas.openxmlformats.org/officeDocument/2006/relationships/slideLayout" Target="/ppt/slideLayouts/slideLayout1.xml" Id="rId1" /><Relationship Type="http://schemas.openxmlformats.org/officeDocument/2006/relationships/image" Target="/ppt/media/image347.jpg" Id="rId6" /><Relationship Type="http://schemas.openxmlformats.org/officeDocument/2006/relationships/image" Target="/ppt/media/image346.png" Id="rId5" /><Relationship Type="http://schemas.openxmlformats.org/officeDocument/2006/relationships/image" Target="/ppt/media/image345.png" Id="rId4" /></Relationships>
</file>

<file path=ppt/slides/_rels/slide14.xml.rels>&#65279;<?xml version="1.0" encoding="utf-8"?><Relationships xmlns="http://schemas.openxmlformats.org/package/2006/relationships"><Relationship Type="http://schemas.openxmlformats.org/officeDocument/2006/relationships/image" Target="/ppt/media/image45.png" Id="rId8" /><Relationship Type="http://schemas.openxmlformats.org/officeDocument/2006/relationships/image" Target="/ppt/media/image40.jpeg" Id="rId3" /><Relationship Type="http://schemas.openxmlformats.org/officeDocument/2006/relationships/image" Target="/ppt/media/image44.png" Id="rId7" /><Relationship Type="http://schemas.openxmlformats.org/officeDocument/2006/relationships/image" Target="/ppt/media/image39.png" Id="rId2" /><Relationship Type="http://schemas.openxmlformats.org/officeDocument/2006/relationships/slideLayout" Target="/ppt/slideLayouts/slideLayout2.xml" Id="rId1" /><Relationship Type="http://schemas.openxmlformats.org/officeDocument/2006/relationships/image" Target="/ppt/media/image43.png" Id="rId6" /><Relationship Type="http://schemas.openxmlformats.org/officeDocument/2006/relationships/image" Target="/ppt/media/image42.png" Id="rId5" /><Relationship Type="http://schemas.openxmlformats.org/officeDocument/2006/relationships/image" Target="/ppt/media/image41.png" Id="rId4" /></Relationships>
</file>

<file path=ppt/slides/_rels/slide15.xml.rels>&#65279;<?xml version="1.0" encoding="utf-8"?><Relationships xmlns="http://schemas.openxmlformats.org/package/2006/relationships"><Relationship Type="http://schemas.openxmlformats.org/officeDocument/2006/relationships/image" Target="/ppt/media/image46.jpg" Id="rId2" /><Relationship Type="http://schemas.openxmlformats.org/officeDocument/2006/relationships/slideLayout" Target="/ppt/slideLayouts/slideLayout2.xml" Id="rId1" /></Relationships>
</file>

<file path=ppt/slides/_rels/slide16.xml.rels>&#65279;<?xml version="1.0" encoding="utf-8"?><Relationships xmlns="http://schemas.openxmlformats.org/package/2006/relationships"><Relationship Type="http://schemas.openxmlformats.org/officeDocument/2006/relationships/image" Target="/ppt/media/image48.jpeg" Id="rId3" /><Relationship Type="http://schemas.openxmlformats.org/officeDocument/2006/relationships/image" Target="/ppt/media/image52.png" Id="rId7" /><Relationship Type="http://schemas.openxmlformats.org/officeDocument/2006/relationships/image" Target="/ppt/media/image47.png" Id="rId2" /><Relationship Type="http://schemas.openxmlformats.org/officeDocument/2006/relationships/slideLayout" Target="/ppt/slideLayouts/slideLayout6.xml" Id="rId1" /><Relationship Type="http://schemas.openxmlformats.org/officeDocument/2006/relationships/image" Target="/ppt/media/image51.jpeg" Id="rId6" /><Relationship Type="http://schemas.openxmlformats.org/officeDocument/2006/relationships/image" Target="/ppt/media/image50.jpeg" Id="rId5" /><Relationship Type="http://schemas.openxmlformats.org/officeDocument/2006/relationships/image" Target="/ppt/media/image49.png" Id="rId4" /></Relationships>
</file>

<file path=ppt/slides/_rels/slide17.xml.rels>&#65279;<?xml version="1.0" encoding="utf-8"?><Relationships xmlns="http://schemas.openxmlformats.org/package/2006/relationships"><Relationship Type="http://schemas.openxmlformats.org/officeDocument/2006/relationships/image" Target="/ppt/media/image54.jpeg" Id="rId3" /><Relationship Type="http://schemas.openxmlformats.org/officeDocument/2006/relationships/image" Target="/ppt/media/image53.jpeg" Id="rId2" /><Relationship Type="http://schemas.openxmlformats.org/officeDocument/2006/relationships/slideLayout" Target="/ppt/slideLayouts/slideLayout2.xml" Id="rId1" /><Relationship Type="http://schemas.openxmlformats.org/officeDocument/2006/relationships/image" Target="/ppt/media/image56.jpeg" Id="rId5" /><Relationship Type="http://schemas.openxmlformats.org/officeDocument/2006/relationships/image" Target="/ppt/media/image55.png" Id="rId4" /></Relationships>
</file>

<file path=ppt/slides/_rels/slide18.xml.rels>&#65279;<?xml version="1.0" encoding="utf-8"?><Relationships xmlns="http://schemas.openxmlformats.org/package/2006/relationships"><Relationship Type="http://schemas.openxmlformats.org/officeDocument/2006/relationships/image" Target="/ppt/media/image57.png" Id="rId2" /><Relationship Type="http://schemas.openxmlformats.org/officeDocument/2006/relationships/slideLayout" Target="/ppt/slideLayouts/slideLayout5.xml" Id="rId1" /></Relationships>
</file>

<file path=ppt/slides/_rels/slide19.xml.rels>&#65279;<?xml version="1.0" encoding="utf-8"?><Relationships xmlns="http://schemas.openxmlformats.org/package/2006/relationships"><Relationship Type="http://schemas.openxmlformats.org/officeDocument/2006/relationships/image" Target="/ppt/media/image58.jpeg" Id="rId2" /><Relationship Type="http://schemas.openxmlformats.org/officeDocument/2006/relationships/slideLayout" Target="/ppt/slideLayouts/slideLayout5.xml" Id="rId1" /></Relationships>
</file>

<file path=ppt/slides/_rels/slide2.xml.rels>&#65279;<?xml version="1.0" encoding="utf-8"?><Relationships xmlns="http://schemas.openxmlformats.org/package/2006/relationships"><Relationship Type="http://schemas.openxmlformats.org/officeDocument/2006/relationships/image" Target="/ppt/media/image7.png" Id="rId3" /><Relationship Type="http://schemas.openxmlformats.org/officeDocument/2006/relationships/image" Target="/ppt/media/image11.png" Id="rId7" /><Relationship Type="http://schemas.openxmlformats.org/officeDocument/2006/relationships/image" Target="/ppt/media/image6.png" Id="rId2" /><Relationship Type="http://schemas.openxmlformats.org/officeDocument/2006/relationships/slideLayout" Target="/ppt/slideLayouts/slideLayout2.xml" Id="rId1" /><Relationship Type="http://schemas.openxmlformats.org/officeDocument/2006/relationships/image" Target="/ppt/media/image10.png" Id="rId6" /><Relationship Type="http://schemas.openxmlformats.org/officeDocument/2006/relationships/image" Target="/ppt/media/image9.png" Id="rId5" /><Relationship Type="http://schemas.openxmlformats.org/officeDocument/2006/relationships/image" Target="/ppt/media/image8.png" Id="rId4" /></Relationships>
</file>

<file path=ppt/slides/_rels/slide20.xml.rels>&#65279;<?xml version="1.0" encoding="utf-8"?><Relationships xmlns="http://schemas.openxmlformats.org/package/2006/relationships"><Relationship Type="http://schemas.openxmlformats.org/officeDocument/2006/relationships/image" Target="/ppt/media/image50.jpeg" Id="rId2" /><Relationship Type="http://schemas.openxmlformats.org/officeDocument/2006/relationships/slideLayout" Target="/ppt/slideLayouts/slideLayout5.xml" Id="rId1" /></Relationships>
</file>

<file path=ppt/slides/_rels/slide21.xml.rels>&#65279;<?xml version="1.0" encoding="utf-8"?><Relationships xmlns="http://schemas.openxmlformats.org/package/2006/relationships"><Relationship Type="http://schemas.openxmlformats.org/officeDocument/2006/relationships/image" Target="/ppt/media/image60.jpeg" Id="rId3" /><Relationship Type="http://schemas.openxmlformats.org/officeDocument/2006/relationships/image" Target="/ppt/media/image59.jpeg" Id="rId2" /><Relationship Type="http://schemas.openxmlformats.org/officeDocument/2006/relationships/slideLayout" Target="/ppt/slideLayouts/slideLayout5.xml" Id="rId1" /></Relationships>
</file>

<file path=ppt/slides/_rels/slide22.xml.rels>&#65279;<?xml version="1.0" encoding="utf-8"?><Relationships xmlns="http://schemas.openxmlformats.org/package/2006/relationships"><Relationship Type="http://schemas.openxmlformats.org/officeDocument/2006/relationships/image" Target="/ppt/media/image30.png" Id="rId3" /><Relationship Type="http://schemas.openxmlformats.org/officeDocument/2006/relationships/image" Target="/ppt/media/image61.png" Id="rId2" /><Relationship Type="http://schemas.openxmlformats.org/officeDocument/2006/relationships/slideLayout" Target="/ppt/slideLayouts/slideLayout2.xml" Id="rId1" /><Relationship Type="http://schemas.openxmlformats.org/officeDocument/2006/relationships/image" Target="/ppt/media/image32.png" Id="rId5" /><Relationship Type="http://schemas.openxmlformats.org/officeDocument/2006/relationships/image" Target="/ppt/media/image62.png" Id="rId4" /></Relationships>
</file>

<file path=ppt/slides/_rels/slide23.xml.rels>&#65279;<?xml version="1.0" encoding="utf-8"?><Relationships xmlns="http://schemas.openxmlformats.org/package/2006/relationships"><Relationship Type="http://schemas.openxmlformats.org/officeDocument/2006/relationships/image" Target="/ppt/media/image30.png" Id="rId3" /><Relationship Type="http://schemas.openxmlformats.org/officeDocument/2006/relationships/image" Target="/ppt/media/image29.png" Id="rId2" /><Relationship Type="http://schemas.openxmlformats.org/officeDocument/2006/relationships/slideLayout" Target="/ppt/slideLayouts/slideLayout2.xml" Id="rId1" /><Relationship Type="http://schemas.openxmlformats.org/officeDocument/2006/relationships/image" Target="/ppt/media/image32.png" Id="rId5" /><Relationship Type="http://schemas.openxmlformats.org/officeDocument/2006/relationships/image" Target="/ppt/media/image31.png" Id="rId4" /></Relationships>
</file>

<file path=ppt/slides/_rels/slide24.xml.rels>&#65279;<?xml version="1.0" encoding="utf-8"?><Relationships xmlns="http://schemas.openxmlformats.org/package/2006/relationships"><Relationship Type="http://schemas.openxmlformats.org/officeDocument/2006/relationships/image" Target="/ppt/media/image63.png" Id="rId2" /><Relationship Type="http://schemas.openxmlformats.org/officeDocument/2006/relationships/slideLayout" Target="/ppt/slideLayouts/slideLayout2.xml" Id="rId1" /></Relationships>
</file>

<file path=ppt/slides/_rels/slide25.xml.rels>&#65279;<?xml version="1.0" encoding="utf-8"?><Relationships xmlns="http://schemas.openxmlformats.org/package/2006/relationships"><Relationship Type="http://schemas.openxmlformats.org/officeDocument/2006/relationships/image" Target="/ppt/media/image30.png" Id="rId3" /><Relationship Type="http://schemas.openxmlformats.org/officeDocument/2006/relationships/image" Target="/ppt/media/image64.png" Id="rId2" /><Relationship Type="http://schemas.openxmlformats.org/officeDocument/2006/relationships/slideLayout" Target="/ppt/slideLayouts/slideLayout2.xml" Id="rId1" /><Relationship Type="http://schemas.openxmlformats.org/officeDocument/2006/relationships/image" Target="/ppt/media/image32.png" Id="rId5" /><Relationship Type="http://schemas.openxmlformats.org/officeDocument/2006/relationships/image" Target="/ppt/media/image65.png" Id="rId4" /></Relationships>
</file>

<file path=ppt/slides/_rels/slide26.xml.rels>&#65279;<?xml version="1.0" encoding="utf-8"?><Relationships xmlns="http://schemas.openxmlformats.org/package/2006/relationships"><Relationship Type="http://schemas.openxmlformats.org/officeDocument/2006/relationships/image" Target="/ppt/media/image66.jpg" Id="rId2" /><Relationship Type="http://schemas.openxmlformats.org/officeDocument/2006/relationships/slideLayout" Target="/ppt/slideLayouts/slideLayout5.xml" Id="rId1" /></Relationships>
</file>

<file path=ppt/slides/_rels/slide27.xml.rels>&#65279;<?xml version="1.0" encoding="utf-8"?><Relationships xmlns="http://schemas.openxmlformats.org/package/2006/relationships"><Relationship Type="http://schemas.openxmlformats.org/officeDocument/2006/relationships/image" Target="/ppt/media/image73.jpg" Id="rId8" /><Relationship Type="http://schemas.openxmlformats.org/officeDocument/2006/relationships/image" Target="/ppt/media/image68.png" Id="rId3" /><Relationship Type="http://schemas.openxmlformats.org/officeDocument/2006/relationships/image" Target="/ppt/media/image72.png" Id="rId7" /><Relationship Type="http://schemas.openxmlformats.org/officeDocument/2006/relationships/image" Target="/ppt/media/image67.png" Id="rId2" /><Relationship Type="http://schemas.openxmlformats.org/officeDocument/2006/relationships/slideLayout" Target="/ppt/slideLayouts/slideLayout4.xml" Id="rId1" /><Relationship Type="http://schemas.openxmlformats.org/officeDocument/2006/relationships/image" Target="/ppt/media/image71.png" Id="rId6" /><Relationship Type="http://schemas.openxmlformats.org/officeDocument/2006/relationships/image" Target="/ppt/media/image70.png" Id="rId5" /><Relationship Type="http://schemas.openxmlformats.org/officeDocument/2006/relationships/image" Target="/ppt/media/image69.png" Id="rId4" /></Relationships>
</file>

<file path=ppt/slides/_rels/slide28.xml.rels>&#65279;<?xml version="1.0" encoding="utf-8"?><Relationships xmlns="http://schemas.openxmlformats.org/package/2006/relationships"><Relationship Type="http://schemas.openxmlformats.org/officeDocument/2006/relationships/image" Target="/ppt/media/image16.png" Id="rId3" /><Relationship Type="http://schemas.openxmlformats.org/officeDocument/2006/relationships/image" Target="/ppt/media/image74.png" Id="rId2" /><Relationship Type="http://schemas.openxmlformats.org/officeDocument/2006/relationships/slideLayout" Target="/ppt/slideLayouts/slideLayout2.xml" Id="rId1" /></Relationships>
</file>

<file path=ppt/slides/_rels/slide29.xml.rels>&#65279;<?xml version="1.0" encoding="utf-8"?><Relationships xmlns="http://schemas.openxmlformats.org/package/2006/relationships"><Relationship Type="http://schemas.openxmlformats.org/officeDocument/2006/relationships/image" Target="/ppt/media/image76.png" Id="rId3" /><Relationship Type="http://schemas.openxmlformats.org/officeDocument/2006/relationships/image" Target="/ppt/media/image75.png" Id="rId2" /><Relationship Type="http://schemas.openxmlformats.org/officeDocument/2006/relationships/slideLayout" Target="/ppt/slideLayouts/slideLayout2.xml" Id="rId1" /><Relationship Type="http://schemas.openxmlformats.org/officeDocument/2006/relationships/image" Target="/ppt/media/image78.png" Id="rId5" /><Relationship Type="http://schemas.openxmlformats.org/officeDocument/2006/relationships/image" Target="/ppt/media/image77.png" Id="rId4" /></Relationships>
</file>

<file path=ppt/slides/_rels/slide3.xml.rels>&#65279;<?xml version="1.0" encoding="utf-8"?><Relationships xmlns="http://schemas.openxmlformats.org/package/2006/relationships"><Relationship Type="http://schemas.openxmlformats.org/officeDocument/2006/relationships/image" Target="/ppt/media/image7.png" Id="rId3" /><Relationship Type="http://schemas.openxmlformats.org/officeDocument/2006/relationships/image" Target="/ppt/media/image15.png" Id="rId7" /><Relationship Type="http://schemas.openxmlformats.org/officeDocument/2006/relationships/image" Target="/ppt/media/image6.png" Id="rId2" /><Relationship Type="http://schemas.openxmlformats.org/officeDocument/2006/relationships/slideLayout" Target="/ppt/slideLayouts/slideLayout2.xml" Id="rId1" /><Relationship Type="http://schemas.openxmlformats.org/officeDocument/2006/relationships/image" Target="/ppt/media/image14.png" Id="rId6" /><Relationship Type="http://schemas.openxmlformats.org/officeDocument/2006/relationships/image" Target="/ppt/media/image13.png" Id="rId5" /><Relationship Type="http://schemas.openxmlformats.org/officeDocument/2006/relationships/image" Target="/ppt/media/image12.png" Id="rId4" /></Relationships>
</file>

<file path=ppt/slides/_rels/slide30.xml.rels>&#65279;<?xml version="1.0" encoding="utf-8"?><Relationships xmlns="http://schemas.openxmlformats.org/package/2006/relationships"><Relationship Type="http://schemas.openxmlformats.org/officeDocument/2006/relationships/image" Target="/ppt/media/image80.png" Id="rId3" /><Relationship Type="http://schemas.openxmlformats.org/officeDocument/2006/relationships/image" Target="/ppt/media/image79.png" Id="rId2" /><Relationship Type="http://schemas.openxmlformats.org/officeDocument/2006/relationships/slideLayout" Target="/ppt/slideLayouts/slideLayout2.xml" Id="rId1" /><Relationship Type="http://schemas.openxmlformats.org/officeDocument/2006/relationships/image" Target="/ppt/media/image16.png" Id="rId5" /><Relationship Type="http://schemas.openxmlformats.org/officeDocument/2006/relationships/image" Target="/ppt/media/image81.png" Id="rId4" /></Relationships>
</file>

<file path=ppt/slides/_rels/slide31.xml.rels>&#65279;<?xml version="1.0" encoding="utf-8"?><Relationships xmlns="http://schemas.openxmlformats.org/package/2006/relationships"><Relationship Type="http://schemas.openxmlformats.org/officeDocument/2006/relationships/image" Target="/ppt/media/image83.png" Id="rId3" /><Relationship Type="http://schemas.openxmlformats.org/officeDocument/2006/relationships/image" Target="/ppt/media/image82.png" Id="rId2" /><Relationship Type="http://schemas.openxmlformats.org/officeDocument/2006/relationships/slideLayout" Target="/ppt/slideLayouts/slideLayout2.xml" Id="rId1" /><Relationship Type="http://schemas.openxmlformats.org/officeDocument/2006/relationships/image" Target="/ppt/media/image85.png" Id="rId5" /><Relationship Type="http://schemas.openxmlformats.org/officeDocument/2006/relationships/image" Target="/ppt/media/image84.png" Id="rId4" /></Relationships>
</file>

<file path=ppt/slides/_rels/slide32.xml.rels>&#65279;<?xml version="1.0" encoding="utf-8"?><Relationships xmlns="http://schemas.openxmlformats.org/package/2006/relationships"><Relationship Type="http://schemas.openxmlformats.org/officeDocument/2006/relationships/image" Target="/ppt/media/image87.gif" Id="rId3" /><Relationship Type="http://schemas.openxmlformats.org/officeDocument/2006/relationships/image" Target="/ppt/media/image86.jpeg" Id="rId2" /><Relationship Type="http://schemas.openxmlformats.org/officeDocument/2006/relationships/slideLayout" Target="/ppt/slideLayouts/slideLayout2.xml" Id="rId1" /><Relationship Type="http://schemas.openxmlformats.org/officeDocument/2006/relationships/image" Target="/ppt/media/image89.jpeg" Id="rId5" /><Relationship Type="http://schemas.openxmlformats.org/officeDocument/2006/relationships/image" Target="/ppt/media/image88.png" Id="rId4" /></Relationships>
</file>

<file path=ppt/slides/_rels/slide33.xml.rels>&#65279;<?xml version="1.0" encoding="utf-8"?><Relationships xmlns="http://schemas.openxmlformats.org/package/2006/relationships"><Relationship Type="http://schemas.openxmlformats.org/officeDocument/2006/relationships/image" Target="/ppt/media/image90.png" Id="rId2" /><Relationship Type="http://schemas.openxmlformats.org/officeDocument/2006/relationships/slideLayout" Target="/ppt/slideLayouts/slideLayout2.xml" Id="rId1" /></Relationships>
</file>

<file path=ppt/slides/_rels/slide34.xml.rels>&#65279;<?xml version="1.0" encoding="utf-8"?><Relationships xmlns="http://schemas.openxmlformats.org/package/2006/relationships"><Relationship Type="http://schemas.openxmlformats.org/officeDocument/2006/relationships/image" Target="/ppt/media/image92.png" Id="rId3" /><Relationship Type="http://schemas.openxmlformats.org/officeDocument/2006/relationships/image" Target="/ppt/media/image91.png" Id="rId2" /><Relationship Type="http://schemas.openxmlformats.org/officeDocument/2006/relationships/slideLayout" Target="/ppt/slideLayouts/slideLayout2.xml" Id="rId1" /><Relationship Type="http://schemas.openxmlformats.org/officeDocument/2006/relationships/image" Target="/ppt/media/image94.png" Id="rId5" /><Relationship Type="http://schemas.openxmlformats.org/officeDocument/2006/relationships/image" Target="/ppt/media/image93.png" Id="rId4" /></Relationships>
</file>

<file path=ppt/slides/_rels/slide35.xml.rels>&#65279;<?xml version="1.0" encoding="utf-8"?><Relationships xmlns="http://schemas.openxmlformats.org/package/2006/relationships"><Relationship Type="http://schemas.openxmlformats.org/officeDocument/2006/relationships/image" Target="/ppt/media/image83.png" Id="rId3" /><Relationship Type="http://schemas.openxmlformats.org/officeDocument/2006/relationships/image" Target="/ppt/media/image82.png" Id="rId2" /><Relationship Type="http://schemas.openxmlformats.org/officeDocument/2006/relationships/slideLayout" Target="/ppt/slideLayouts/slideLayout2.xml" Id="rId1" /><Relationship Type="http://schemas.openxmlformats.org/officeDocument/2006/relationships/image" Target="/ppt/media/image85.png" Id="rId5" /><Relationship Type="http://schemas.openxmlformats.org/officeDocument/2006/relationships/image" Target="/ppt/media/image95.png" Id="rId4" /></Relationships>
</file>

<file path=ppt/slides/_rels/slide36.xml.rels>&#65279;<?xml version="1.0" encoding="utf-8"?><Relationships xmlns="http://schemas.openxmlformats.org/package/2006/relationships"><Relationship Type="http://schemas.openxmlformats.org/officeDocument/2006/relationships/image" Target="/ppt/media/image96.png" Id="rId3" /><Relationship Type="http://schemas.openxmlformats.org/officeDocument/2006/relationships/image" Target="/ppt/media/image79.png" Id="rId2" /><Relationship Type="http://schemas.openxmlformats.org/officeDocument/2006/relationships/slideLayout" Target="/ppt/slideLayouts/slideLayout2.xml" Id="rId1" /><Relationship Type="http://schemas.openxmlformats.org/officeDocument/2006/relationships/image" Target="/ppt/media/image16.png" Id="rId5" /><Relationship Type="http://schemas.openxmlformats.org/officeDocument/2006/relationships/image" Target="/ppt/media/image81.png" Id="rId4" /></Relationships>
</file>

<file path=ppt/slides/_rels/slide37.xml.rels>&#65279;<?xml version="1.0" encoding="utf-8"?><Relationships xmlns="http://schemas.openxmlformats.org/package/2006/relationships"><Relationship Type="http://schemas.openxmlformats.org/officeDocument/2006/relationships/image" Target="/ppt/media/image98.png" Id="rId3" /><Relationship Type="http://schemas.openxmlformats.org/officeDocument/2006/relationships/image" Target="/ppt/media/image97.png" Id="rId2" /><Relationship Type="http://schemas.openxmlformats.org/officeDocument/2006/relationships/slideLayout" Target="/ppt/slideLayouts/slideLayout2.xml" Id="rId1" /><Relationship Type="http://schemas.openxmlformats.org/officeDocument/2006/relationships/image" Target="/ppt/media/image16.png" Id="rId5" /><Relationship Type="http://schemas.openxmlformats.org/officeDocument/2006/relationships/image" Target="/ppt/media/image99.png" Id="rId4" /></Relationships>
</file>

<file path=ppt/slides/_rels/slide38.xml.rels>&#65279;<?xml version="1.0" encoding="utf-8"?><Relationships xmlns="http://schemas.openxmlformats.org/package/2006/relationships"><Relationship Type="http://schemas.openxmlformats.org/officeDocument/2006/relationships/image" Target="/ppt/media/image101.png" Id="rId3" /><Relationship Type="http://schemas.openxmlformats.org/officeDocument/2006/relationships/image" Target="/ppt/media/image100.jpg" Id="rId2" /><Relationship Type="http://schemas.openxmlformats.org/officeDocument/2006/relationships/slideLayout" Target="/ppt/slideLayouts/slideLayout2.xml" Id="rId1" /><Relationship Type="http://schemas.openxmlformats.org/officeDocument/2006/relationships/image" Target="/ppt/media/image103.jpeg" Id="rId5" /><Relationship Type="http://schemas.openxmlformats.org/officeDocument/2006/relationships/image" Target="/ppt/media/image102.png" Id="rId4" /></Relationships>
</file>

<file path=ppt/slides/_rels/slide39.xml.rels>&#65279;<?xml version="1.0" encoding="utf-8"?><Relationships xmlns="http://schemas.openxmlformats.org/package/2006/relationships"><Relationship Type="http://schemas.openxmlformats.org/officeDocument/2006/relationships/image" Target="/ppt/media/image104.png" Id="rId2" /><Relationship Type="http://schemas.openxmlformats.org/officeDocument/2006/relationships/slideLayout" Target="/ppt/slideLayouts/slideLayout2.xml" Id="rId1" /></Relationships>
</file>

<file path=ppt/slides/_rels/slide4.xml.rels>&#65279;<?xml version="1.0" encoding="utf-8"?><Relationships xmlns="http://schemas.openxmlformats.org/package/2006/relationships"><Relationship Type="http://schemas.openxmlformats.org/officeDocument/2006/relationships/image" Target="/ppt/media/image16.png" Id="rId2" /><Relationship Type="http://schemas.openxmlformats.org/officeDocument/2006/relationships/slideLayout" Target="/ppt/slideLayouts/slideLayout2.xml" Id="rId1" /></Relationships>
</file>

<file path=ppt/slides/_rels/slide40.xml.rels>&#65279;<?xml version="1.0" encoding="utf-8"?><Relationships xmlns="http://schemas.openxmlformats.org/package/2006/relationships"><Relationship Type="http://schemas.openxmlformats.org/officeDocument/2006/relationships/image" Target="/ppt/media/image83.png" Id="rId3" /><Relationship Type="http://schemas.openxmlformats.org/officeDocument/2006/relationships/image" Target="/ppt/media/image82.png" Id="rId2" /><Relationship Type="http://schemas.openxmlformats.org/officeDocument/2006/relationships/slideLayout" Target="/ppt/slideLayouts/slideLayout2.xml" Id="rId1" /><Relationship Type="http://schemas.openxmlformats.org/officeDocument/2006/relationships/image" Target="/ppt/media/image85.png" Id="rId5" /><Relationship Type="http://schemas.openxmlformats.org/officeDocument/2006/relationships/image" Target="/ppt/media/image105.png" Id="rId4" /></Relationships>
</file>

<file path=ppt/slides/_rels/slide41.xml.rels>&#65279;<?xml version="1.0" encoding="utf-8"?><Relationships xmlns="http://schemas.openxmlformats.org/package/2006/relationships"><Relationship Type="http://schemas.openxmlformats.org/officeDocument/2006/relationships/image" Target="/ppt/media/image107.png" Id="rId3" /><Relationship Type="http://schemas.openxmlformats.org/officeDocument/2006/relationships/image" Target="/ppt/media/image106.png" Id="rId2" /><Relationship Type="http://schemas.openxmlformats.org/officeDocument/2006/relationships/slideLayout" Target="/ppt/slideLayouts/slideLayout2.xml" Id="rId1" /><Relationship Type="http://schemas.openxmlformats.org/officeDocument/2006/relationships/image" Target="/ppt/media/image109.png" Id="rId5" /><Relationship Type="http://schemas.openxmlformats.org/officeDocument/2006/relationships/image" Target="/ppt/media/image108.png" Id="rId4" /></Relationships>
</file>

<file path=ppt/slides/_rels/slide42.xml.rels>&#65279;<?xml version="1.0" encoding="utf-8"?><Relationships xmlns="http://schemas.openxmlformats.org/package/2006/relationships"><Relationship Type="http://schemas.openxmlformats.org/officeDocument/2006/relationships/image" Target="/ppt/media/image115.jpg" Id="rId8" /><Relationship Type="http://schemas.openxmlformats.org/officeDocument/2006/relationships/image" Target="/ppt/media/image111.png" Id="rId3" /><Relationship Type="http://schemas.openxmlformats.org/officeDocument/2006/relationships/image" Target="/ppt/media/image114.jpg" Id="rId7" /><Relationship Type="http://schemas.openxmlformats.org/officeDocument/2006/relationships/image" Target="/ppt/media/image110.png" Id="rId2" /><Relationship Type="http://schemas.openxmlformats.org/officeDocument/2006/relationships/slideLayout" Target="/ppt/slideLayouts/slideLayout2.xml" Id="rId1" /><Relationship Type="http://schemas.openxmlformats.org/officeDocument/2006/relationships/image" Target="/ppt/media/image113.jpg" Id="rId6" /><Relationship Type="http://schemas.openxmlformats.org/officeDocument/2006/relationships/image" Target="/ppt/media/image16.png" Id="rId5" /><Relationship Type="http://schemas.openxmlformats.org/officeDocument/2006/relationships/image" Target="/ppt/media/image112.png" Id="rId4" /><Relationship Type="http://schemas.openxmlformats.org/officeDocument/2006/relationships/image" Target="/ppt/media/image116.jpg" Id="rId9" /></Relationships>
</file>

<file path=ppt/slides/_rels/slide43.xml.rels>&#65279;<?xml version="1.0" encoding="utf-8"?><Relationships xmlns="http://schemas.openxmlformats.org/package/2006/relationships"><Relationship Type="http://schemas.openxmlformats.org/officeDocument/2006/relationships/image" Target="/ppt/media/image117.jpeg" Id="rId2" /><Relationship Type="http://schemas.openxmlformats.org/officeDocument/2006/relationships/slideLayout" Target="/ppt/slideLayouts/slideLayout2.xml" Id="rId1" /></Relationships>
</file>

<file path=ppt/slides/_rels/slide44.xml.rels>&#65279;<?xml version="1.0" encoding="utf-8"?><Relationships xmlns="http://schemas.openxmlformats.org/package/2006/relationships"><Relationship Type="http://schemas.openxmlformats.org/officeDocument/2006/relationships/image" Target="/ppt/media/image119.jpg" Id="rId3" /><Relationship Type="http://schemas.openxmlformats.org/officeDocument/2006/relationships/image" Target="/ppt/media/image118.png" Id="rId2" /><Relationship Type="http://schemas.openxmlformats.org/officeDocument/2006/relationships/slideLayout" Target="/ppt/slideLayouts/slideLayout2.xml" Id="rId1" /><Relationship Type="http://schemas.openxmlformats.org/officeDocument/2006/relationships/image" Target="/ppt/media/image121.jpg" Id="rId5" /><Relationship Type="http://schemas.openxmlformats.org/officeDocument/2006/relationships/image" Target="/ppt/media/image120.jpg" Id="rId4" /></Relationships>
</file>

<file path=ppt/slides/_rels/slide45.xml.rels>&#65279;<?xml version="1.0" encoding="utf-8"?><Relationships xmlns="http://schemas.openxmlformats.org/package/2006/relationships"><Relationship Type="http://schemas.openxmlformats.org/officeDocument/2006/relationships/image" Target="/ppt/media/image123.jpg" Id="rId3" /><Relationship Type="http://schemas.openxmlformats.org/officeDocument/2006/relationships/image" Target="/ppt/media/image122.jpg" Id="rId2" /><Relationship Type="http://schemas.openxmlformats.org/officeDocument/2006/relationships/slideLayout" Target="/ppt/slideLayouts/slideLayout2.xml" Id="rId1" /></Relationships>
</file>

<file path=ppt/slides/_rels/slide46.xml.rels>&#65279;<?xml version="1.0" encoding="utf-8"?><Relationships xmlns="http://schemas.openxmlformats.org/package/2006/relationships"><Relationship Type="http://schemas.openxmlformats.org/officeDocument/2006/relationships/image" Target="/ppt/media/image125.png" Id="rId3" /><Relationship Type="http://schemas.openxmlformats.org/officeDocument/2006/relationships/image" Target="/ppt/media/image124.png" Id="rId2" /><Relationship Type="http://schemas.openxmlformats.org/officeDocument/2006/relationships/slideLayout" Target="/ppt/slideLayouts/slideLayout2.xml" Id="rId1" /><Relationship Type="http://schemas.openxmlformats.org/officeDocument/2006/relationships/image" Target="/ppt/media/image127.jpg" Id="rId6" /><Relationship Type="http://schemas.openxmlformats.org/officeDocument/2006/relationships/image" Target="/ppt/media/image16.png" Id="rId5" /><Relationship Type="http://schemas.openxmlformats.org/officeDocument/2006/relationships/image" Target="/ppt/media/image126.png" Id="rId4" /></Relationships>
</file>

<file path=ppt/slides/_rels/slide47.xml.rels>&#65279;<?xml version="1.0" encoding="utf-8"?><Relationships xmlns="http://schemas.openxmlformats.org/package/2006/relationships"><Relationship Type="http://schemas.openxmlformats.org/officeDocument/2006/relationships/image" Target="/ppt/media/image129.png" Id="rId3" /><Relationship Type="http://schemas.openxmlformats.org/officeDocument/2006/relationships/image" Target="/ppt/media/image128.png" Id="rId2" /><Relationship Type="http://schemas.openxmlformats.org/officeDocument/2006/relationships/slideLayout" Target="/ppt/slideLayouts/slideLayout2.xml" Id="rId1" /><Relationship Type="http://schemas.openxmlformats.org/officeDocument/2006/relationships/image" Target="/ppt/media/image109.png" Id="rId4" /></Relationships>
</file>

<file path=ppt/slides/_rels/slide48.xml.rels>&#65279;<?xml version="1.0" encoding="utf-8"?><Relationships xmlns="http://schemas.openxmlformats.org/package/2006/relationships"><Relationship Type="http://schemas.openxmlformats.org/officeDocument/2006/relationships/image" Target="/ppt/media/image131.png" Id="rId3" /><Relationship Type="http://schemas.openxmlformats.org/officeDocument/2006/relationships/image" Target="/ppt/media/image130.png" Id="rId2" /><Relationship Type="http://schemas.openxmlformats.org/officeDocument/2006/relationships/slideLayout" Target="/ppt/slideLayouts/slideLayout2.xml" Id="rId1" /><Relationship Type="http://schemas.openxmlformats.org/officeDocument/2006/relationships/image" Target="/ppt/media/image134.png" Id="rId6" /><Relationship Type="http://schemas.openxmlformats.org/officeDocument/2006/relationships/image" Target="/ppt/media/image133.png" Id="rId5" /><Relationship Type="http://schemas.openxmlformats.org/officeDocument/2006/relationships/image" Target="/ppt/media/image132.png" Id="rId4" /></Relationships>
</file>

<file path=ppt/slides/_rels/slide49.xml.rels>&#65279;<?xml version="1.0" encoding="utf-8"?><Relationships xmlns="http://schemas.openxmlformats.org/package/2006/relationships"><Relationship Type="http://schemas.openxmlformats.org/officeDocument/2006/relationships/image" Target="/ppt/media/image141.png" Id="rId8" /><Relationship Type="http://schemas.openxmlformats.org/officeDocument/2006/relationships/image" Target="/ppt/media/image136.png" Id="rId3" /><Relationship Type="http://schemas.openxmlformats.org/officeDocument/2006/relationships/image" Target="/ppt/media/image140.jpg" Id="rId7" /><Relationship Type="http://schemas.openxmlformats.org/officeDocument/2006/relationships/image" Target="/ppt/media/image135.png" Id="rId2" /><Relationship Type="http://schemas.openxmlformats.org/officeDocument/2006/relationships/slideLayout" Target="/ppt/slideLayouts/slideLayout2.xml" Id="rId1" /><Relationship Type="http://schemas.openxmlformats.org/officeDocument/2006/relationships/image" Target="/ppt/media/image139.jpg" Id="rId6" /><Relationship Type="http://schemas.openxmlformats.org/officeDocument/2006/relationships/image" Target="/ppt/media/image138.jpg" Id="rId5" /><Relationship Type="http://schemas.openxmlformats.org/officeDocument/2006/relationships/image" Target="/ppt/media/image143.png" Id="rId10" /><Relationship Type="http://schemas.openxmlformats.org/officeDocument/2006/relationships/image" Target="/ppt/media/image137.png" Id="rId4" /><Relationship Type="http://schemas.openxmlformats.org/officeDocument/2006/relationships/image" Target="/ppt/media/image142.png" Id="rId9" /></Relationships>
</file>

<file path=ppt/slides/_rels/slide5.xml.rels>&#65279;<?xml version="1.0" encoding="utf-8"?><Relationships xmlns="http://schemas.openxmlformats.org/package/2006/relationships"><Relationship Type="http://schemas.openxmlformats.org/officeDocument/2006/relationships/image" Target="/ppt/media/image18.png" Id="rId3" /><Relationship Type="http://schemas.openxmlformats.org/officeDocument/2006/relationships/image" Target="/ppt/media/image17.png" Id="rId2" /><Relationship Type="http://schemas.openxmlformats.org/officeDocument/2006/relationships/slideLayout" Target="/ppt/slideLayouts/slideLayout2.xml" Id="rId1" /><Relationship Type="http://schemas.openxmlformats.org/officeDocument/2006/relationships/image" Target="/ppt/media/image7.png" Id="rId6" /><Relationship Type="http://schemas.openxmlformats.org/officeDocument/2006/relationships/image" Target="/ppt/media/image20.png" Id="rId5" /><Relationship Type="http://schemas.openxmlformats.org/officeDocument/2006/relationships/image" Target="/ppt/media/image19.png" Id="rId4" /></Relationships>
</file>

<file path=ppt/slides/_rels/slide50.xml.rels>&#65279;<?xml version="1.0" encoding="utf-8"?><Relationships xmlns="http://schemas.openxmlformats.org/package/2006/relationships"><Relationship Type="http://schemas.openxmlformats.org/officeDocument/2006/relationships/image" Target="/ppt/media/image145.jpg" Id="rId3" /><Relationship Type="http://schemas.openxmlformats.org/officeDocument/2006/relationships/image" Target="/ppt/media/image144.jpg" Id="rId2" /><Relationship Type="http://schemas.openxmlformats.org/officeDocument/2006/relationships/slideLayout" Target="/ppt/slideLayouts/slideLayout5.xml" Id="rId1" /></Relationships>
</file>

<file path=ppt/slides/_rels/slide51.xml.rels>&#65279;<?xml version="1.0" encoding="utf-8"?><Relationships xmlns="http://schemas.openxmlformats.org/package/2006/relationships"><Relationship Type="http://schemas.openxmlformats.org/officeDocument/2006/relationships/image" Target="/ppt/media/image147.jpg" Id="rId3" /><Relationship Type="http://schemas.openxmlformats.org/officeDocument/2006/relationships/image" Target="/ppt/media/image146.jpg" Id="rId2" /><Relationship Type="http://schemas.openxmlformats.org/officeDocument/2006/relationships/slideLayout" Target="/ppt/slideLayouts/slideLayout5.xml" Id="rId1" /></Relationships>
</file>

<file path=ppt/slides/_rels/slide52.xml.rels>&#65279;<?xml version="1.0" encoding="utf-8"?><Relationships xmlns="http://schemas.openxmlformats.org/package/2006/relationships"><Relationship Type="http://schemas.openxmlformats.org/officeDocument/2006/relationships/image" Target="/ppt/media/image149.jpg" Id="rId3" /><Relationship Type="http://schemas.openxmlformats.org/officeDocument/2006/relationships/image" Target="/ppt/media/image148.jpg" Id="rId2" /><Relationship Type="http://schemas.openxmlformats.org/officeDocument/2006/relationships/slideLayout" Target="/ppt/slideLayouts/slideLayout5.xml" Id="rId1" /></Relationships>
</file>

<file path=ppt/slides/_rels/slide53.xml.rels>&#65279;<?xml version="1.0" encoding="utf-8"?><Relationships xmlns="http://schemas.openxmlformats.org/package/2006/relationships"><Relationship Type="http://schemas.openxmlformats.org/officeDocument/2006/relationships/image" Target="/ppt/media/image16.png" Id="rId3" /><Relationship Type="http://schemas.openxmlformats.org/officeDocument/2006/relationships/image" Target="/ppt/media/image150.png" Id="rId2" /><Relationship Type="http://schemas.openxmlformats.org/officeDocument/2006/relationships/slideLayout" Target="/ppt/slideLayouts/slideLayout1.xml" Id="rId1" /><Relationship Type="http://schemas.openxmlformats.org/officeDocument/2006/relationships/image" Target="/ppt/media/image151.jpg" Id="rId4" /></Relationships>
</file>

<file path=ppt/slides/_rels/slide54.xml.rels>&#65279;<?xml version="1.0" encoding="utf-8"?><Relationships xmlns="http://schemas.openxmlformats.org/package/2006/relationships"><Relationship Type="http://schemas.openxmlformats.org/officeDocument/2006/relationships/image" Target="/ppt/media/image153.png" Id="rId3" /><Relationship Type="http://schemas.openxmlformats.org/officeDocument/2006/relationships/image" Target="/ppt/media/image156.jpg" Id="rId7" /><Relationship Type="http://schemas.openxmlformats.org/officeDocument/2006/relationships/image" Target="/ppt/media/image152.png" Id="rId2" /><Relationship Type="http://schemas.openxmlformats.org/officeDocument/2006/relationships/slideLayout" Target="/ppt/slideLayouts/slideLayout2.xml" Id="rId1" /><Relationship Type="http://schemas.openxmlformats.org/officeDocument/2006/relationships/image" Target="/ppt/media/image155.png" Id="rId6" /><Relationship Type="http://schemas.openxmlformats.org/officeDocument/2006/relationships/image" Target="/ppt/media/image16.png" Id="rId5" /><Relationship Type="http://schemas.openxmlformats.org/officeDocument/2006/relationships/image" Target="/ppt/media/image154.png" Id="rId4" /></Relationships>
</file>

<file path=ppt/slides/_rels/slide55.xml.rels>&#65279;<?xml version="1.0" encoding="utf-8"?><Relationships xmlns="http://schemas.openxmlformats.org/package/2006/relationships"><Relationship Type="http://schemas.openxmlformats.org/officeDocument/2006/relationships/image" Target="/ppt/media/image153.png" Id="rId3" /><Relationship Type="http://schemas.openxmlformats.org/officeDocument/2006/relationships/image" Target="/ppt/media/image157.png" Id="rId2" /><Relationship Type="http://schemas.openxmlformats.org/officeDocument/2006/relationships/slideLayout" Target="/ppt/slideLayouts/slideLayout2.xml" Id="rId1" /><Relationship Type="http://schemas.openxmlformats.org/officeDocument/2006/relationships/image" Target="/ppt/media/image159.png" Id="rId6" /><Relationship Type="http://schemas.openxmlformats.org/officeDocument/2006/relationships/image" Target="/ppt/media/image16.png" Id="rId5" /><Relationship Type="http://schemas.openxmlformats.org/officeDocument/2006/relationships/image" Target="/ppt/media/image158.png" Id="rId4" /><Relationship Type="http://schemas.openxmlformats.org/officeDocument/2006/relationships/hyperlink" Target="http://www.youtube.com/watch?feature=player_embedded&amp;amp;v=oOazBbJGve8" TargetMode="External" Id="rId8" /><Relationship Type="http://schemas.openxmlformats.org/officeDocument/2006/relationships/hyperlink" Target="http://www.youtube.com/watch?v=3Mqcb7RoN4Y" TargetMode="External" Id="rId7" /></Relationships>
</file>

<file path=ppt/slides/_rels/slide56.xml.rels>&#65279;<?xml version="1.0" encoding="utf-8"?><Relationships xmlns="http://schemas.openxmlformats.org/package/2006/relationships"><Relationship Type="http://schemas.openxmlformats.org/officeDocument/2006/relationships/image" Target="/ppt/media/image153.png" Id="rId3" /><Relationship Type="http://schemas.openxmlformats.org/officeDocument/2006/relationships/image" Target="/ppt/media/image160.png" Id="rId2" /><Relationship Type="http://schemas.openxmlformats.org/officeDocument/2006/relationships/slideLayout" Target="/ppt/slideLayouts/slideLayout2.xml" Id="rId1" /><Relationship Type="http://schemas.openxmlformats.org/officeDocument/2006/relationships/image" Target="/ppt/media/image162.png" Id="rId6" /><Relationship Type="http://schemas.openxmlformats.org/officeDocument/2006/relationships/image" Target="/ppt/media/image16.png" Id="rId5" /><Relationship Type="http://schemas.openxmlformats.org/officeDocument/2006/relationships/image" Target="/ppt/media/image161.png" Id="rId4" /></Relationships>
</file>

<file path=ppt/slides/_rels/slide57.xml.rels>&#65279;<?xml version="1.0" encoding="utf-8"?><Relationships xmlns="http://schemas.openxmlformats.org/package/2006/relationships"><Relationship Type="http://schemas.openxmlformats.org/officeDocument/2006/relationships/image" Target="/ppt/media/image48.jpeg" Id="rId2" /><Relationship Type="http://schemas.openxmlformats.org/officeDocument/2006/relationships/slideLayout" Target="/ppt/slideLayouts/slideLayout5.xml" Id="rId1" /></Relationships>
</file>

<file path=ppt/slides/_rels/slide58.xml.rels>&#65279;<?xml version="1.0" encoding="utf-8"?><Relationships xmlns="http://schemas.openxmlformats.org/package/2006/relationships"><Relationship Type="http://schemas.openxmlformats.org/officeDocument/2006/relationships/image" Target="/ppt/media/image163.png" Id="rId2" /><Relationship Type="http://schemas.openxmlformats.org/officeDocument/2006/relationships/slideLayout" Target="/ppt/slideLayouts/slideLayout5.xml" Id="rId1" /></Relationships>
</file>

<file path=ppt/slides/_rels/slide59.xml.rels>&#65279;<?xml version="1.0" encoding="utf-8"?><Relationships xmlns="http://schemas.openxmlformats.org/package/2006/relationships"><Relationship Type="http://schemas.openxmlformats.org/officeDocument/2006/relationships/image" Target="/ppt/media/image164.png" Id="rId2" /><Relationship Type="http://schemas.openxmlformats.org/officeDocument/2006/relationships/slideLayout" Target="/ppt/slideLayouts/slideLayout5.xml" Id="rId1" /></Relationships>
</file>

<file path=ppt/slides/_rels/slide6.xml.rels>&#65279;<?xml version="1.0" encoding="utf-8"?><Relationships xmlns="http://schemas.openxmlformats.org/package/2006/relationships"><Relationship Type="http://schemas.openxmlformats.org/officeDocument/2006/relationships/image" Target="/ppt/media/image7.png" Id="rId3" /><Relationship Type="http://schemas.openxmlformats.org/officeDocument/2006/relationships/image" Target="/ppt/media/image21.png" Id="rId2" /><Relationship Type="http://schemas.openxmlformats.org/officeDocument/2006/relationships/slideLayout" Target="/ppt/slideLayouts/slideLayout2.xml" Id="rId1" /><Relationship Type="http://schemas.openxmlformats.org/officeDocument/2006/relationships/hyperlink" Target="http://blogs.forrester.com/brian_hopkins/13-02-" TargetMode="External" Id="rId4" /></Relationships>
</file>

<file path=ppt/slides/_rels/slide60.xml.rels>&#65279;<?xml version="1.0" encoding="utf-8"?><Relationships xmlns="http://schemas.openxmlformats.org/package/2006/relationships"><Relationship Type="http://schemas.openxmlformats.org/officeDocument/2006/relationships/image" Target="/ppt/media/image16.png" Id="rId3" /><Relationship Type="http://schemas.openxmlformats.org/officeDocument/2006/relationships/image" Target="/ppt/media/image165.png" Id="rId2" /><Relationship Type="http://schemas.openxmlformats.org/officeDocument/2006/relationships/slideLayout" Target="/ppt/slideLayouts/slideLayout2.xml" Id="rId1" /><Relationship Type="http://schemas.openxmlformats.org/officeDocument/2006/relationships/image" Target="/ppt/media/image166.jpg" Id="rId4" /></Relationships>
</file>

<file path=ppt/slides/_rels/slide61.xml.rels>&#65279;<?xml version="1.0" encoding="utf-8"?><Relationships xmlns="http://schemas.openxmlformats.org/package/2006/relationships"><Relationship Type="http://schemas.openxmlformats.org/officeDocument/2006/relationships/image" Target="/ppt/media/image168.png" Id="rId3" /><Relationship Type="http://schemas.openxmlformats.org/officeDocument/2006/relationships/image" Target="/ppt/media/image167.png" Id="rId2" /><Relationship Type="http://schemas.openxmlformats.org/officeDocument/2006/relationships/slideLayout" Target="/ppt/slideLayouts/slideLayout4.xml" Id="rId1" /><Relationship Type="http://schemas.openxmlformats.org/officeDocument/2006/relationships/image" Target="/ppt/media/image169.jpg" Id="rId5" /><Relationship Type="http://schemas.openxmlformats.org/officeDocument/2006/relationships/image" Target="/ppt/media/image16.png" Id="rId4" /></Relationships>
</file>

<file path=ppt/slides/_rels/slide62.xml.rels>&#65279;<?xml version="1.0" encoding="utf-8"?><Relationships xmlns="http://schemas.openxmlformats.org/package/2006/relationships"><Relationship Type="http://schemas.openxmlformats.org/officeDocument/2006/relationships/image" Target="/ppt/media/image16.png" Id="rId3" /><Relationship Type="http://schemas.openxmlformats.org/officeDocument/2006/relationships/image" Target="/ppt/media/image170.png" Id="rId2" /><Relationship Type="http://schemas.openxmlformats.org/officeDocument/2006/relationships/slideLayout" Target="/ppt/slideLayouts/slideLayout2.xml" Id="rId1" /></Relationships>
</file>

<file path=ppt/slides/_rels/slide63.xml.rels>&#65279;<?xml version="1.0" encoding="utf-8"?><Relationships xmlns="http://schemas.openxmlformats.org/package/2006/relationships"><Relationship Type="http://schemas.openxmlformats.org/officeDocument/2006/relationships/image" Target="/ppt/media/image172.jpg" Id="rId3" /><Relationship Type="http://schemas.openxmlformats.org/officeDocument/2006/relationships/image" Target="/ppt/media/image171.jpeg" Id="rId2" /><Relationship Type="http://schemas.openxmlformats.org/officeDocument/2006/relationships/slideLayout" Target="/ppt/slideLayouts/slideLayout2.xml" Id="rId1" /><Relationship Type="http://schemas.openxmlformats.org/officeDocument/2006/relationships/image" Target="/ppt/media/image173.jpg" Id="rId4" /></Relationships>
</file>

<file path=ppt/slides/_rels/slide64.xml.rels>&#65279;<?xml version="1.0" encoding="utf-8"?><Relationships xmlns="http://schemas.openxmlformats.org/package/2006/relationships"><Relationship Type="http://schemas.openxmlformats.org/officeDocument/2006/relationships/image" Target="/ppt/media/image175.png" Id="rId3" /><Relationship Type="http://schemas.openxmlformats.org/officeDocument/2006/relationships/image" Target="/ppt/media/image174.jpg" Id="rId2" /><Relationship Type="http://schemas.openxmlformats.org/officeDocument/2006/relationships/slideLayout" Target="/ppt/slideLayouts/slideLayout2.xml" Id="rId1" /><Relationship Type="http://schemas.openxmlformats.org/officeDocument/2006/relationships/image" Target="/ppt/media/image176.jpeg" Id="rId4" /></Relationships>
</file>

<file path=ppt/slides/_rels/slide65.xml.rels>&#65279;<?xml version="1.0" encoding="utf-8"?><Relationships xmlns="http://schemas.openxmlformats.org/package/2006/relationships"><Relationship Type="http://schemas.openxmlformats.org/officeDocument/2006/relationships/image" Target="/ppt/media/image153.png" Id="rId3" /><Relationship Type="http://schemas.openxmlformats.org/officeDocument/2006/relationships/image" Target="/ppt/media/image177.png" Id="rId2" /><Relationship Type="http://schemas.openxmlformats.org/officeDocument/2006/relationships/slideLayout" Target="/ppt/slideLayouts/slideLayout2.xml" Id="rId1" /><Relationship Type="http://schemas.openxmlformats.org/officeDocument/2006/relationships/image" Target="/ppt/media/image178.png" Id="rId5" /><Relationship Type="http://schemas.openxmlformats.org/officeDocument/2006/relationships/image" Target="/ppt/media/image83.png" Id="rId4" /></Relationships>
</file>

<file path=ppt/slides/_rels/slide66.xml.rels>&#65279;<?xml version="1.0" encoding="utf-8"?><Relationships xmlns="http://schemas.openxmlformats.org/package/2006/relationships"><Relationship Type="http://schemas.openxmlformats.org/officeDocument/2006/relationships/image" Target="/ppt/media/image153.png" Id="rId3" /><Relationship Type="http://schemas.openxmlformats.org/officeDocument/2006/relationships/image" Target="/ppt/media/image177.png" Id="rId2" /><Relationship Type="http://schemas.openxmlformats.org/officeDocument/2006/relationships/slideLayout" Target="/ppt/slideLayouts/slideLayout2.xml" Id="rId1" /><Relationship Type="http://schemas.openxmlformats.org/officeDocument/2006/relationships/image" Target="/ppt/media/image178.png" Id="rId5" /><Relationship Type="http://schemas.openxmlformats.org/officeDocument/2006/relationships/image" Target="/ppt/media/image83.png" Id="rId4" /></Relationships>
</file>

<file path=ppt/slides/_rels/slide67.xml.rels>&#65279;<?xml version="1.0" encoding="utf-8"?><Relationships xmlns="http://schemas.openxmlformats.org/package/2006/relationships"><Relationship Type="http://schemas.openxmlformats.org/officeDocument/2006/relationships/image" Target="/ppt/media/image153.png" Id="rId3" /><Relationship Type="http://schemas.openxmlformats.org/officeDocument/2006/relationships/image" Target="/ppt/media/image179.png" Id="rId2" /><Relationship Type="http://schemas.openxmlformats.org/officeDocument/2006/relationships/slideLayout" Target="/ppt/slideLayouts/slideLayout2.xml" Id="rId1" /><Relationship Type="http://schemas.openxmlformats.org/officeDocument/2006/relationships/image" Target="/ppt/media/image178.png" Id="rId5" /><Relationship Type="http://schemas.openxmlformats.org/officeDocument/2006/relationships/image" Target="/ppt/media/image83.png" Id="rId4" /></Relationships>
</file>

<file path=ppt/slides/_rels/slide68.xml.rels>&#65279;<?xml version="1.0" encoding="utf-8"?><Relationships xmlns="http://schemas.openxmlformats.org/package/2006/relationships"><Relationship Type="http://schemas.openxmlformats.org/officeDocument/2006/relationships/image" Target="/ppt/media/image153.png" Id="rId3" /><Relationship Type="http://schemas.openxmlformats.org/officeDocument/2006/relationships/image" Target="/ppt/media/image180.png" Id="rId2" /><Relationship Type="http://schemas.openxmlformats.org/officeDocument/2006/relationships/slideLayout" Target="/ppt/slideLayouts/slideLayout2.xml" Id="rId1" /><Relationship Type="http://schemas.openxmlformats.org/officeDocument/2006/relationships/image" Target="/ppt/media/image182.png" Id="rId5" /><Relationship Type="http://schemas.openxmlformats.org/officeDocument/2006/relationships/image" Target="/ppt/media/image181.png" Id="rId4" /></Relationships>
</file>

<file path=ppt/slides/_rels/slide69.xml.rels>&#65279;<?xml version="1.0" encoding="utf-8"?><Relationships xmlns="http://schemas.openxmlformats.org/package/2006/relationships"><Relationship Type="http://schemas.openxmlformats.org/officeDocument/2006/relationships/image" Target="/ppt/media/image16.png" Id="rId3" /><Relationship Type="http://schemas.openxmlformats.org/officeDocument/2006/relationships/image" Target="/ppt/media/image183.png" Id="rId2" /><Relationship Type="http://schemas.openxmlformats.org/officeDocument/2006/relationships/slideLayout" Target="/ppt/slideLayouts/slideLayout2.xml" Id="rId1" /></Relationships>
</file>

<file path=ppt/slides/_rels/slide7.xml.rels>&#65279;<?xml version="1.0" encoding="utf-8"?><Relationships xmlns="http://schemas.openxmlformats.org/package/2006/relationships"><Relationship Type="http://schemas.openxmlformats.org/officeDocument/2006/relationships/image" Target="/ppt/media/image23.png" Id="rId3" /><Relationship Type="http://schemas.openxmlformats.org/officeDocument/2006/relationships/image" Target="/ppt/media/image22.png" Id="rId2" /><Relationship Type="http://schemas.openxmlformats.org/officeDocument/2006/relationships/slideLayout" Target="/ppt/slideLayouts/slideLayout2.xml" Id="rId1" /><Relationship Type="http://schemas.openxmlformats.org/officeDocument/2006/relationships/image" Target="/ppt/media/image7.png" Id="rId5" /><Relationship Type="http://schemas.openxmlformats.org/officeDocument/2006/relationships/image" Target="/ppt/media/image24.png" Id="rId4" /></Relationships>
</file>

<file path=ppt/slides/_rels/slide70.xml.rels>&#65279;<?xml version="1.0" encoding="utf-8"?><Relationships xmlns="http://schemas.openxmlformats.org/package/2006/relationships"><Relationship Type="http://schemas.openxmlformats.org/officeDocument/2006/relationships/image" Target="/ppt/media/image185.png" Id="rId3" /><Relationship Type="http://schemas.openxmlformats.org/officeDocument/2006/relationships/image" Target="/ppt/media/image184.png" Id="rId2" /><Relationship Type="http://schemas.openxmlformats.org/officeDocument/2006/relationships/slideLayout" Target="/ppt/slideLayouts/slideLayout2.xml" Id="rId1" /><Relationship Type="http://schemas.openxmlformats.org/officeDocument/2006/relationships/image" Target="/ppt/media/image187.png" Id="rId6" /><Relationship Type="http://schemas.openxmlformats.org/officeDocument/2006/relationships/image" Target="/ppt/media/image186.png" Id="rId5" /><Relationship Type="http://schemas.openxmlformats.org/officeDocument/2006/relationships/image" Target="/ppt/media/image153.png" Id="rId4" /></Relationships>
</file>

<file path=ppt/slides/_rels/slide71.xml.rels>&#65279;<?xml version="1.0" encoding="utf-8"?><Relationships xmlns="http://schemas.openxmlformats.org/package/2006/relationships"><Relationship Type="http://schemas.openxmlformats.org/officeDocument/2006/relationships/image" Target="/ppt/media/image188.jpg" Id="rId2" /><Relationship Type="http://schemas.openxmlformats.org/officeDocument/2006/relationships/slideLayout" Target="/ppt/slideLayouts/slideLayout2.xml" Id="rId1" /></Relationships>
</file>

<file path=ppt/slides/_rels/slide72.xml.rels>&#65279;<?xml version="1.0" encoding="utf-8"?><Relationships xmlns="http://schemas.openxmlformats.org/package/2006/relationships"><Relationship Type="http://schemas.openxmlformats.org/officeDocument/2006/relationships/image" Target="/ppt/media/image189.png" Id="rId2" /><Relationship Type="http://schemas.openxmlformats.org/officeDocument/2006/relationships/slideLayout" Target="/ppt/slideLayouts/slideLayout2.xml" Id="rId1" /></Relationships>
</file>

<file path=ppt/slides/_rels/slide73.xml.rels>&#65279;<?xml version="1.0" encoding="utf-8"?><Relationships xmlns="http://schemas.openxmlformats.org/package/2006/relationships"><Relationship Type="http://schemas.openxmlformats.org/officeDocument/2006/relationships/image" Target="/ppt/media/image16.png" Id="rId3" /><Relationship Type="http://schemas.openxmlformats.org/officeDocument/2006/relationships/image" Target="/ppt/media/image190.png" Id="rId2" /><Relationship Type="http://schemas.openxmlformats.org/officeDocument/2006/relationships/slideLayout" Target="/ppt/slideLayouts/slideLayout2.xml" Id="rId1" /></Relationships>
</file>

<file path=ppt/slides/_rels/slide74.xml.rels>&#65279;<?xml version="1.0" encoding="utf-8"?><Relationships xmlns="http://schemas.openxmlformats.org/package/2006/relationships"><Relationship Type="http://schemas.openxmlformats.org/officeDocument/2006/relationships/image" Target="/ppt/media/image191.png" Id="rId2" /><Relationship Type="http://schemas.openxmlformats.org/officeDocument/2006/relationships/slideLayout" Target="/ppt/slideLayouts/slideLayout2.xml" Id="rId1" /></Relationships>
</file>

<file path=ppt/slides/_rels/slide75.xml.rels>&#65279;<?xml version="1.0" encoding="utf-8"?><Relationships xmlns="http://schemas.openxmlformats.org/package/2006/relationships"><Relationship Type="http://schemas.openxmlformats.org/officeDocument/2006/relationships/image" Target="/ppt/media/image16.png" Id="rId3" /><Relationship Type="http://schemas.openxmlformats.org/officeDocument/2006/relationships/image" Target="/ppt/media/image192.png" Id="rId2" /><Relationship Type="http://schemas.openxmlformats.org/officeDocument/2006/relationships/slideLayout" Target="/ppt/slideLayouts/slideLayout2.xml" Id="rId1" /></Relationships>
</file>

<file path=ppt/slides/_rels/slide76.xml.rels>&#65279;<?xml version="1.0" encoding="utf-8"?><Relationships xmlns="http://schemas.openxmlformats.org/package/2006/relationships"><Relationship Type="http://schemas.openxmlformats.org/officeDocument/2006/relationships/image" Target="/ppt/media/image194.png" Id="rId3" /><Relationship Type="http://schemas.openxmlformats.org/officeDocument/2006/relationships/image" Target="/ppt/media/image193.png" Id="rId2" /><Relationship Type="http://schemas.openxmlformats.org/officeDocument/2006/relationships/slideLayout" Target="/ppt/slideLayouts/slideLayout2.xml" Id="rId1" /></Relationships>
</file>

<file path=ppt/slides/_rels/slide77.xml.rels>&#65279;<?xml version="1.0" encoding="utf-8"?><Relationships xmlns="http://schemas.openxmlformats.org/package/2006/relationships"><Relationship Type="http://schemas.openxmlformats.org/officeDocument/2006/relationships/image" Target="/ppt/media/image196.png" Id="rId3" /><Relationship Type="http://schemas.openxmlformats.org/officeDocument/2006/relationships/image" Target="/ppt/media/image195.png" Id="rId2" /><Relationship Type="http://schemas.openxmlformats.org/officeDocument/2006/relationships/slideLayout" Target="/ppt/slideLayouts/slideLayout2.xml" Id="rId1" /></Relationships>
</file>

<file path=ppt/slides/_rels/slide78.xml.rels>&#65279;<?xml version="1.0" encoding="utf-8"?><Relationships xmlns="http://schemas.openxmlformats.org/package/2006/relationships"><Relationship Type="http://schemas.openxmlformats.org/officeDocument/2006/relationships/image" Target="/ppt/media/image197.png" Id="rId2" /><Relationship Type="http://schemas.openxmlformats.org/officeDocument/2006/relationships/slideLayout" Target="/ppt/slideLayouts/slideLayout2.xml" Id="rId1" /></Relationships>
</file>

<file path=ppt/slides/_rels/slide79.xml.rels>&#65279;<?xml version="1.0" encoding="utf-8"?><Relationships xmlns="http://schemas.openxmlformats.org/package/2006/relationships"><Relationship Type="http://schemas.openxmlformats.org/officeDocument/2006/relationships/image" Target="/ppt/media/image198.png" Id="rId2" /><Relationship Type="http://schemas.openxmlformats.org/officeDocument/2006/relationships/slideLayout" Target="/ppt/slideLayouts/slideLayout2.xml" Id="rId1" /></Relationships>
</file>

<file path=ppt/slides/_rels/slide8.xml.rels>&#65279;<?xml version="1.0" encoding="utf-8"?><Relationships xmlns="http://schemas.openxmlformats.org/package/2006/relationships"><Relationship Type="http://schemas.openxmlformats.org/officeDocument/2006/relationships/image" Target="/ppt/media/image26.png" Id="rId3" /><Relationship Type="http://schemas.openxmlformats.org/officeDocument/2006/relationships/image" Target="/ppt/media/image25.png" Id="rId2" /><Relationship Type="http://schemas.openxmlformats.org/officeDocument/2006/relationships/slideLayout" Target="/ppt/slideLayouts/slideLayout2.xml" Id="rId1" /><Relationship Type="http://schemas.openxmlformats.org/officeDocument/2006/relationships/image" Target="/ppt/media/image27.png" Id="rId4" /></Relationships>
</file>

<file path=ppt/slides/_rels/slide80.xml.rels>&#65279;<?xml version="1.0" encoding="utf-8"?><Relationships xmlns="http://schemas.openxmlformats.org/package/2006/relationships"><Relationship Type="http://schemas.openxmlformats.org/officeDocument/2006/relationships/image" Target="/ppt/media/image200.png" Id="rId3" /><Relationship Type="http://schemas.openxmlformats.org/officeDocument/2006/relationships/image" Target="/ppt/media/image199.png" Id="rId2" /><Relationship Type="http://schemas.openxmlformats.org/officeDocument/2006/relationships/slideLayout" Target="/ppt/slideLayouts/slideLayout2.xml" Id="rId1" /><Relationship Type="http://schemas.openxmlformats.org/officeDocument/2006/relationships/image" Target="/ppt/media/image7.png" Id="rId5" /><Relationship Type="http://schemas.openxmlformats.org/officeDocument/2006/relationships/image" Target="/ppt/media/image201.png" Id="rId4" /></Relationships>
</file>

<file path=ppt/slides/_rels/slide81.xml.rels>&#65279;<?xml version="1.0" encoding="utf-8"?><Relationships xmlns="http://schemas.openxmlformats.org/package/2006/relationships"><Relationship Type="http://schemas.openxmlformats.org/officeDocument/2006/relationships/image" Target="/ppt/media/image203.png" Id="rId3" /><Relationship Type="http://schemas.openxmlformats.org/officeDocument/2006/relationships/image" Target="/ppt/media/image202.png" Id="rId2" /><Relationship Type="http://schemas.openxmlformats.org/officeDocument/2006/relationships/slideLayout" Target="/ppt/slideLayouts/slideLayout2.xml" Id="rId1" /><Relationship Type="http://schemas.openxmlformats.org/officeDocument/2006/relationships/image" Target="/ppt/media/image134.png" Id="rId5" /><Relationship Type="http://schemas.openxmlformats.org/officeDocument/2006/relationships/image" Target="/ppt/media/image204.png" Id="rId4" /><Relationship Type="http://schemas.openxmlformats.org/officeDocument/2006/relationships/hyperlink" Target="http://www.mckinsey.com/features/sizing_the_internet_economy" TargetMode="External" Id="rId6" /></Relationships>
</file>

<file path=ppt/slides/_rels/slide82.xml.rels>&#65279;<?xml version="1.0" encoding="utf-8"?><Relationships xmlns="http://schemas.openxmlformats.org/package/2006/relationships"><Relationship Type="http://schemas.openxmlformats.org/officeDocument/2006/relationships/image" Target="/ppt/media/image206.png" Id="rId3" /><Relationship Type="http://schemas.openxmlformats.org/officeDocument/2006/relationships/image" Target="/ppt/media/image205.png" Id="rId2" /><Relationship Type="http://schemas.openxmlformats.org/officeDocument/2006/relationships/slideLayout" Target="/ppt/slideLayouts/slideLayout2.xml" Id="rId1" /><Relationship Type="http://schemas.openxmlformats.org/officeDocument/2006/relationships/image" Target="/ppt/media/image16.png" Id="rId5" /><Relationship Type="http://schemas.openxmlformats.org/officeDocument/2006/relationships/image" Target="/ppt/media/image207.png" Id="rId4" /></Relationships>
</file>

<file path=ppt/slides/_rels/slide83.xml.rels>&#65279;<?xml version="1.0" encoding="utf-8"?><Relationships xmlns="http://schemas.openxmlformats.org/package/2006/relationships"><Relationship Type="http://schemas.openxmlformats.org/officeDocument/2006/relationships/image" Target="/ppt/media/image209.png" Id="rId3" /><Relationship Type="http://schemas.openxmlformats.org/officeDocument/2006/relationships/image" Target="/ppt/media/image208.png" Id="rId2" /><Relationship Type="http://schemas.openxmlformats.org/officeDocument/2006/relationships/slideLayout" Target="/ppt/slideLayouts/slideLayout2.xml" Id="rId1" /><Relationship Type="http://schemas.openxmlformats.org/officeDocument/2006/relationships/image" Target="/ppt/media/image210.png" Id="rId5" /><Relationship Type="http://schemas.openxmlformats.org/officeDocument/2006/relationships/image" Target="/ppt/media/image153.png" Id="rId4" /></Relationships>
</file>

<file path=ppt/slides/_rels/slide84.xml.rels>&#65279;<?xml version="1.0" encoding="utf-8"?><Relationships xmlns="http://schemas.openxmlformats.org/package/2006/relationships"><Relationship Type="http://schemas.openxmlformats.org/officeDocument/2006/relationships/image" Target="/ppt/media/image212.png" Id="rId3" /><Relationship Type="http://schemas.openxmlformats.org/officeDocument/2006/relationships/image" Target="/ppt/media/image211.png" Id="rId2" /><Relationship Type="http://schemas.openxmlformats.org/officeDocument/2006/relationships/slideLayout" Target="/ppt/slideLayouts/slideLayout2.xml" Id="rId1" /><Relationship Type="http://schemas.openxmlformats.org/officeDocument/2006/relationships/image" Target="/ppt/media/image7.png" Id="rId5" /><Relationship Type="http://schemas.openxmlformats.org/officeDocument/2006/relationships/image" Target="/ppt/media/image213.png" Id="rId4" /><Relationship Type="http://schemas.openxmlformats.org/officeDocument/2006/relationships/hyperlink" Target="http://www.itu.int/en/ITU-D/Statistics/Pages/stat/default.aspx" TargetMode="External" Id="rId6" /></Relationships>
</file>

<file path=ppt/slides/_rels/slide85.xml.rels>&#65279;<?xml version="1.0" encoding="utf-8"?><Relationships xmlns="http://schemas.openxmlformats.org/package/2006/relationships"><Relationship Type="http://schemas.openxmlformats.org/officeDocument/2006/relationships/image" Target="/ppt/media/image215.png" Id="rId3" /><Relationship Type="http://schemas.openxmlformats.org/officeDocument/2006/relationships/image" Target="/ppt/media/image214.png" Id="rId2" /><Relationship Type="http://schemas.openxmlformats.org/officeDocument/2006/relationships/slideLayout" Target="/ppt/slideLayouts/slideLayout2.xml" Id="rId1" /><Relationship Type="http://schemas.openxmlformats.org/officeDocument/2006/relationships/image" Target="/ppt/media/image72.png" Id="rId5" /><Relationship Type="http://schemas.openxmlformats.org/officeDocument/2006/relationships/image" Target="/ppt/media/image216.png" Id="rId4" /></Relationships>
</file>

<file path=ppt/slides/_rels/slide86.xml.rels>&#65279;<?xml version="1.0" encoding="utf-8"?><Relationships xmlns="http://schemas.openxmlformats.org/package/2006/relationships"><Relationship Type="http://schemas.openxmlformats.org/officeDocument/2006/relationships/image" Target="/ppt/media/image218.png" Id="rId3" /><Relationship Type="http://schemas.openxmlformats.org/officeDocument/2006/relationships/image" Target="/ppt/media/image217.png" Id="rId2" /><Relationship Type="http://schemas.openxmlformats.org/officeDocument/2006/relationships/slideLayout" Target="/ppt/slideLayouts/slideLayout2.xml" Id="rId1" /><Relationship Type="http://schemas.openxmlformats.org/officeDocument/2006/relationships/image" Target="/ppt/media/image219.png" Id="rId4" /><Relationship Type="http://schemas.openxmlformats.org/officeDocument/2006/relationships/hyperlink" Target="http://www.focusbari.gr/media-research/internet-web-id.html" TargetMode="External" Id="rId6" /><Relationship Type="http://schemas.openxmlformats.org/officeDocument/2006/relationships/hyperlink" Target="http://www.eltrun.gr/" TargetMode="External" Id="rId5" /></Relationships>
</file>

<file path=ppt/slides/_rels/slide87.xml.rels>&#65279;<?xml version="1.0" encoding="utf-8"?><Relationships xmlns="http://schemas.openxmlformats.org/package/2006/relationships"><Relationship Type="http://schemas.openxmlformats.org/officeDocument/2006/relationships/image" Target="/ppt/media/image221.png" Id="rId3" /><Relationship Type="http://schemas.openxmlformats.org/officeDocument/2006/relationships/image" Target="/ppt/media/image220.png" Id="rId2" /><Relationship Type="http://schemas.openxmlformats.org/officeDocument/2006/relationships/slideLayout" Target="/ppt/slideLayouts/slideLayout4.xml" Id="rId1" /><Relationship Type="http://schemas.openxmlformats.org/officeDocument/2006/relationships/image" Target="/ppt/media/image16.png" Id="rId4" /></Relationships>
</file>

<file path=ppt/slides/_rels/slide88.xml.rels>&#65279;<?xml version="1.0" encoding="utf-8"?><Relationships xmlns="http://schemas.openxmlformats.org/package/2006/relationships"><Relationship Type="http://schemas.openxmlformats.org/officeDocument/2006/relationships/image" Target="/ppt/media/image222.png" Id="rId2" /><Relationship Type="http://schemas.openxmlformats.org/officeDocument/2006/relationships/slideLayout" Target="/ppt/slideLayouts/slideLayout4.xml" Id="rId1" /></Relationships>
</file>

<file path=ppt/slides/_rels/slide89.xml.rels>&#65279;<?xml version="1.0" encoding="utf-8"?><Relationships xmlns="http://schemas.openxmlformats.org/package/2006/relationships"><Relationship Type="http://schemas.openxmlformats.org/officeDocument/2006/relationships/image" Target="/ppt/media/image223.png" Id="rId2" /><Relationship Type="http://schemas.openxmlformats.org/officeDocument/2006/relationships/slideLayout" Target="/ppt/slideLayouts/slideLayout4.xml" Id="rId1" /></Relationships>
</file>

<file path=ppt/slides/_rels/slide9.xml.rels>&#65279;<?xml version="1.0" encoding="utf-8"?><Relationships xmlns="http://schemas.openxmlformats.org/package/2006/relationships"><Relationship Type="http://schemas.openxmlformats.org/officeDocument/2006/relationships/image" Target="/ppt/media/image28.png" Id="rId2" /><Relationship Type="http://schemas.openxmlformats.org/officeDocument/2006/relationships/slideLayout" Target="/ppt/slideLayouts/slideLayout2.xml" Id="rId1" /></Relationships>
</file>

<file path=ppt/slides/_rels/slide90.xml.rels>&#65279;<?xml version="1.0" encoding="utf-8"?><Relationships xmlns="http://schemas.openxmlformats.org/package/2006/relationships"><Relationship Type="http://schemas.openxmlformats.org/officeDocument/2006/relationships/image" Target="/ppt/media/image134.png" Id="rId3" /><Relationship Type="http://schemas.openxmlformats.org/officeDocument/2006/relationships/image" Target="/ppt/media/image224.png" Id="rId2" /><Relationship Type="http://schemas.openxmlformats.org/officeDocument/2006/relationships/slideLayout" Target="/ppt/slideLayouts/slideLayout2.xml" Id="rId1" /></Relationships>
</file>

<file path=ppt/slides/_rels/slide91.xml.rels>&#65279;<?xml version="1.0" encoding="utf-8"?><Relationships xmlns="http://schemas.openxmlformats.org/package/2006/relationships"><Relationship Type="http://schemas.openxmlformats.org/officeDocument/2006/relationships/image" Target="/ppt/media/image236.png" Id="rId13" /><Relationship Type="http://schemas.openxmlformats.org/officeDocument/2006/relationships/image" Target="/ppt/media/image241.png" Id="rId18" /><Relationship Type="http://schemas.openxmlformats.org/officeDocument/2006/relationships/image" Target="/ppt/media/image249.png" Id="rId26" /><Relationship Type="http://schemas.openxmlformats.org/officeDocument/2006/relationships/image" Target="/ppt/media/image262.png" Id="rId39" /><Relationship Type="http://schemas.openxmlformats.org/officeDocument/2006/relationships/image" Target="/ppt/media/image244.png" Id="rId21" /><Relationship Type="http://schemas.openxmlformats.org/officeDocument/2006/relationships/image" Target="/ppt/media/image257.png" Id="rId34" /><Relationship Type="http://schemas.openxmlformats.org/officeDocument/2006/relationships/image" Target="/ppt/media/image265.png" Id="rId42" /><Relationship Type="http://schemas.openxmlformats.org/officeDocument/2006/relationships/image" Target="/ppt/media/image230.png" Id="rId7" /><Relationship Type="http://schemas.openxmlformats.org/officeDocument/2006/relationships/image" Target="/ppt/media/image225.png" Id="rId2" /><Relationship Type="http://schemas.openxmlformats.org/officeDocument/2006/relationships/image" Target="/ppt/media/image239.png" Id="rId16" /><Relationship Type="http://schemas.openxmlformats.org/officeDocument/2006/relationships/image" Target="/ppt/media/image252.png" Id="rId29" /><Relationship Type="http://schemas.openxmlformats.org/officeDocument/2006/relationships/slideLayout" Target="/ppt/slideLayouts/slideLayout2.xml" Id="rId1" /><Relationship Type="http://schemas.openxmlformats.org/officeDocument/2006/relationships/image" Target="/ppt/media/image229.png" Id="rId6" /><Relationship Type="http://schemas.openxmlformats.org/officeDocument/2006/relationships/image" Target="/ppt/media/image234.png" Id="rId11" /><Relationship Type="http://schemas.openxmlformats.org/officeDocument/2006/relationships/image" Target="/ppt/media/image247.png" Id="rId24" /><Relationship Type="http://schemas.openxmlformats.org/officeDocument/2006/relationships/image" Target="/ppt/media/image255.png" Id="rId32" /><Relationship Type="http://schemas.openxmlformats.org/officeDocument/2006/relationships/image" Target="/ppt/media/image260.png" Id="rId37" /><Relationship Type="http://schemas.openxmlformats.org/officeDocument/2006/relationships/image" Target="/ppt/media/image263.png" Id="rId40" /><Relationship Type="http://schemas.openxmlformats.org/officeDocument/2006/relationships/image" Target="/ppt/media/image268.jpeg" Id="rId45" /><Relationship Type="http://schemas.openxmlformats.org/officeDocument/2006/relationships/image" Target="/ppt/media/image228.png" Id="rId5" /><Relationship Type="http://schemas.openxmlformats.org/officeDocument/2006/relationships/image" Target="/ppt/media/image238.png" Id="rId15" /><Relationship Type="http://schemas.openxmlformats.org/officeDocument/2006/relationships/image" Target="/ppt/media/image246.png" Id="rId23" /><Relationship Type="http://schemas.openxmlformats.org/officeDocument/2006/relationships/image" Target="/ppt/media/image251.png" Id="rId28" /><Relationship Type="http://schemas.openxmlformats.org/officeDocument/2006/relationships/image" Target="/ppt/media/image259.png" Id="rId36" /><Relationship Type="http://schemas.openxmlformats.org/officeDocument/2006/relationships/image" Target="/ppt/media/image233.png" Id="rId10" /><Relationship Type="http://schemas.openxmlformats.org/officeDocument/2006/relationships/image" Target="/ppt/media/image242.png" Id="rId19" /><Relationship Type="http://schemas.openxmlformats.org/officeDocument/2006/relationships/image" Target="/ppt/media/image254.png" Id="rId31" /><Relationship Type="http://schemas.openxmlformats.org/officeDocument/2006/relationships/image" Target="/ppt/media/image267.png" Id="rId44" /><Relationship Type="http://schemas.openxmlformats.org/officeDocument/2006/relationships/image" Target="/ppt/media/image227.png" Id="rId4" /><Relationship Type="http://schemas.openxmlformats.org/officeDocument/2006/relationships/image" Target="/ppt/media/image232.png" Id="rId9" /><Relationship Type="http://schemas.openxmlformats.org/officeDocument/2006/relationships/image" Target="/ppt/media/image237.png" Id="rId14" /><Relationship Type="http://schemas.openxmlformats.org/officeDocument/2006/relationships/image" Target="/ppt/media/image245.png" Id="rId22" /><Relationship Type="http://schemas.openxmlformats.org/officeDocument/2006/relationships/image" Target="/ppt/media/image250.png" Id="rId27" /><Relationship Type="http://schemas.openxmlformats.org/officeDocument/2006/relationships/image" Target="/ppt/media/image253.png" Id="rId30" /><Relationship Type="http://schemas.openxmlformats.org/officeDocument/2006/relationships/image" Target="/ppt/media/image258.png" Id="rId35" /><Relationship Type="http://schemas.openxmlformats.org/officeDocument/2006/relationships/image" Target="/ppt/media/image266.png" Id="rId43" /><Relationship Type="http://schemas.openxmlformats.org/officeDocument/2006/relationships/image" Target="/ppt/media/image231.png" Id="rId8" /><Relationship Type="http://schemas.openxmlformats.org/officeDocument/2006/relationships/image" Target="/ppt/media/image226.png" Id="rId3" /><Relationship Type="http://schemas.openxmlformats.org/officeDocument/2006/relationships/image" Target="/ppt/media/image235.png" Id="rId12" /><Relationship Type="http://schemas.openxmlformats.org/officeDocument/2006/relationships/image" Target="/ppt/media/image240.png" Id="rId17" /><Relationship Type="http://schemas.openxmlformats.org/officeDocument/2006/relationships/image" Target="/ppt/media/image248.png" Id="rId25" /><Relationship Type="http://schemas.openxmlformats.org/officeDocument/2006/relationships/image" Target="/ppt/media/image256.png" Id="rId33" /><Relationship Type="http://schemas.openxmlformats.org/officeDocument/2006/relationships/image" Target="/ppt/media/image261.png" Id="rId38" /><Relationship Type="http://schemas.openxmlformats.org/officeDocument/2006/relationships/image" Target="/ppt/media/image243.png" Id="rId20" /><Relationship Type="http://schemas.openxmlformats.org/officeDocument/2006/relationships/image" Target="/ppt/media/image264.png" Id="rId41" /></Relationships>
</file>

<file path=ppt/slides/_rels/slide92.xml.rels>&#65279;<?xml version="1.0" encoding="utf-8"?><Relationships xmlns="http://schemas.openxmlformats.org/package/2006/relationships"><Relationship Type="http://schemas.openxmlformats.org/officeDocument/2006/relationships/image" Target="/ppt/media/image16.png" Id="rId3" /><Relationship Type="http://schemas.openxmlformats.org/officeDocument/2006/relationships/image" Target="/ppt/media/image269.png" Id="rId2" /><Relationship Type="http://schemas.openxmlformats.org/officeDocument/2006/relationships/slideLayout" Target="/ppt/slideLayouts/slideLayout2.xml" Id="rId1" /></Relationships>
</file>

<file path=ppt/slides/_rels/slide93.xml.rels>&#65279;<?xml version="1.0" encoding="utf-8"?><Relationships xmlns="http://schemas.openxmlformats.org/package/2006/relationships"><Relationship Type="http://schemas.openxmlformats.org/officeDocument/2006/relationships/image" Target="/ppt/media/image271.png" Id="rId3" /><Relationship Type="http://schemas.openxmlformats.org/officeDocument/2006/relationships/image" Target="/ppt/media/image270.jpg" Id="rId2" /><Relationship Type="http://schemas.openxmlformats.org/officeDocument/2006/relationships/slideLayout" Target="/ppt/slideLayouts/slideLayout4.xml" Id="rId1" /><Relationship Type="http://schemas.openxmlformats.org/officeDocument/2006/relationships/image" Target="/ppt/media/image16.png" Id="rId4" /></Relationships>
</file>

<file path=ppt/slides/_rels/slide94.xml.rels>&#65279;<?xml version="1.0" encoding="utf-8"?><Relationships xmlns="http://schemas.openxmlformats.org/package/2006/relationships"><Relationship Type="http://schemas.openxmlformats.org/officeDocument/2006/relationships/image" Target="/ppt/media/image16.png" Id="rId3" /><Relationship Type="http://schemas.openxmlformats.org/officeDocument/2006/relationships/image" Target="/ppt/media/image271.png" Id="rId2" /><Relationship Type="http://schemas.openxmlformats.org/officeDocument/2006/relationships/slideLayout" Target="/ppt/slideLayouts/slideLayout2.xml" Id="rId1" /><Relationship Type="http://schemas.openxmlformats.org/officeDocument/2006/relationships/hyperlink" Target="http://icteval.ktpae.gr/stats/delivery/" TargetMode="External" Id="rId4" /></Relationships>
</file>

<file path=ppt/slides/_rels/slide95.xml.rels>&#65279;<?xml version="1.0" encoding="utf-8"?><Relationships xmlns="http://schemas.openxmlformats.org/package/2006/relationships"><Relationship Type="http://schemas.openxmlformats.org/officeDocument/2006/relationships/image" Target="/ppt/media/image272.png" Id="rId3" /><Relationship Type="http://schemas.openxmlformats.org/officeDocument/2006/relationships/notesSlide" Target="/ppt/notesSlides/notesSlide1.xml" Id="rId2" /><Relationship Type="http://schemas.openxmlformats.org/officeDocument/2006/relationships/slideLayout" Target="/ppt/slideLayouts/slideLayout2.xml" Id="rId1" /></Relationships>
</file>

<file path=ppt/slides/_rels/slide96.xml.rels>&#65279;<?xml version="1.0" encoding="utf-8"?><Relationships xmlns="http://schemas.openxmlformats.org/package/2006/relationships"><Relationship Type="http://schemas.openxmlformats.org/officeDocument/2006/relationships/image" Target="/ppt/media/image16.png" Id="rId3" /><Relationship Type="http://schemas.openxmlformats.org/officeDocument/2006/relationships/image" Target="/ppt/media/image271.png" Id="rId2" /><Relationship Type="http://schemas.openxmlformats.org/officeDocument/2006/relationships/slideLayout" Target="/ppt/slideLayouts/slideLayout2.xml" Id="rId1" /></Relationships>
</file>

<file path=ppt/slides/_rels/slide97.xml.rels>&#65279;<?xml version="1.0" encoding="utf-8"?><Relationships xmlns="http://schemas.openxmlformats.org/package/2006/relationships"><Relationship Type="http://schemas.openxmlformats.org/officeDocument/2006/relationships/image" Target="/ppt/media/image16.png" Id="rId3" /><Relationship Type="http://schemas.openxmlformats.org/officeDocument/2006/relationships/image" Target="/ppt/media/image273.png" Id="rId2" /><Relationship Type="http://schemas.openxmlformats.org/officeDocument/2006/relationships/slideLayout" Target="/ppt/slideLayouts/slideLayout2.xml" Id="rId1" /><Relationship Type="http://schemas.openxmlformats.org/officeDocument/2006/relationships/hyperlink" Target="http://icteval.ktpae.gr/stats/delivery/" TargetMode="External" Id="rId4" /></Relationships>
</file>

<file path=ppt/slides/_rels/slide98.xml.rels>&#65279;<?xml version="1.0" encoding="utf-8"?><Relationships xmlns="http://schemas.openxmlformats.org/package/2006/relationships"><Relationship Type="http://schemas.openxmlformats.org/officeDocument/2006/relationships/image" Target="/ppt/media/image275.png" Id="rId3" /><Relationship Type="http://schemas.openxmlformats.org/officeDocument/2006/relationships/image" Target="/ppt/media/image274.png" Id="rId2" /><Relationship Type="http://schemas.openxmlformats.org/officeDocument/2006/relationships/slideLayout" Target="/ppt/slideLayouts/slideLayout2.xml" Id="rId1" /><Relationship Type="http://schemas.openxmlformats.org/officeDocument/2006/relationships/image" Target="/ppt/media/image7.png" Id="rId6" /><Relationship Type="http://schemas.openxmlformats.org/officeDocument/2006/relationships/image" Target="/ppt/media/image277.png" Id="rId5" /><Relationship Type="http://schemas.openxmlformats.org/officeDocument/2006/relationships/image" Target="/ppt/media/image276.png" Id="rId4" /></Relationships>
</file>

<file path=ppt/slides/_rels/slide99.xml.rels>&#65279;<?xml version="1.0" encoding="utf-8"?><Relationships xmlns="http://schemas.openxmlformats.org/package/2006/relationships"><Relationship Type="http://schemas.openxmlformats.org/officeDocument/2006/relationships/slideLayout" Target="/ppt/slideLayouts/slideLayout5.xml" Id="rId1"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457200"/>
            <a:ext cx="8306815" cy="310896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dirty="0">
              <a:latin typeface="Verdana"/>
              <a:cs typeface="Verdana"/>
            </a:endParaRPr>
          </a:p>
        </p:txBody>
      </p:sp>
      <p:sp>
        <p:nvSpPr>
          <p:cNvPr id="6" name="object 6"/>
          <p:cNvSpPr/>
          <p:nvPr/>
        </p:nvSpPr>
        <p:spPr>
          <a:xfrm>
            <a:off x="8513064" y="1714500"/>
            <a:ext cx="630935" cy="859536"/>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8336280" y="2339339"/>
            <a:ext cx="807720" cy="859536"/>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8336280" y="2964179"/>
            <a:ext cx="807720" cy="859536"/>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8336280" y="3589020"/>
            <a:ext cx="807720" cy="859535"/>
          </a:xfrm>
          <a:prstGeom prst="rect">
            <a:avLst/>
          </a:prstGeom>
          <a:blipFill>
            <a:blip r:embed="rId4" cstate="print"/>
            <a:stretch>
              <a:fillRect/>
            </a:stretch>
          </a:blipFill>
        </p:spPr>
        <p:txBody>
          <a:bodyPr wrap="square" lIns="0" tIns="0" rIns="0" bIns="0" rtlCol="0"/>
          <a:lstStyle/>
          <a:p>
            <a:endParaRPr/>
          </a:p>
        </p:txBody>
      </p:sp>
      <p:sp>
        <p:nvSpPr>
          <p:cNvPr id="11" name="object 11"/>
          <p:cNvSpPr txBox="1"/>
          <p:nvPr/>
        </p:nvSpPr>
        <p:spPr>
          <a:xfrm>
            <a:off x="304800" y="457200"/>
            <a:ext cx="8235315" cy="3168175"/>
          </a:xfrm>
          <a:prstGeom prst="rect">
            <a:avLst/>
          </a:prstGeom>
        </p:spPr>
        <p:txBody>
          <a:bodyPr vert="horz" wrap="square" lIns="0" tIns="13335" rIns="0" bIns="0" rtlCol="0">
            <a:spAutoFit/>
          </a:bodyPr>
          <a:lstStyle/>
          <a:p>
            <a:pPr marL="12700" marR="5080" indent="918844" algn="r">
              <a:lnSpc>
                <a:spcPct val="100000"/>
              </a:lnSpc>
              <a:spcBef>
                <a:spcPts val="105"/>
              </a:spcBef>
            </a:pPr>
            <a:r>
              <a:rPr lang="el-GR" sz="4100" b="1" spc="-5" dirty="0">
                <a:solidFill>
                  <a:srgbClr val="FF8D3D"/>
                </a:solidFill>
                <a:latin typeface="Verdana"/>
                <a:cs typeface="Verdana"/>
              </a:rPr>
              <a:t>Ψ</a:t>
            </a:r>
            <a:r>
              <a:rPr sz="4100" b="1" spc="-5" dirty="0" err="1" smtClean="0">
                <a:solidFill>
                  <a:srgbClr val="FF8D3D"/>
                </a:solidFill>
                <a:latin typeface="Verdana"/>
                <a:cs typeface="Verdana"/>
              </a:rPr>
              <a:t>ηφι</a:t>
            </a:r>
            <a:r>
              <a:rPr sz="4100" b="1" spc="-5" dirty="0" smtClean="0">
                <a:solidFill>
                  <a:srgbClr val="FF8D3D"/>
                </a:solidFill>
                <a:latin typeface="Verdana"/>
                <a:cs typeface="Verdana"/>
              </a:rPr>
              <a:t>ακό  </a:t>
            </a:r>
            <a:r>
              <a:rPr sz="4100" b="1" dirty="0" smtClean="0">
                <a:solidFill>
                  <a:srgbClr val="FF8D3D"/>
                </a:solidFill>
                <a:latin typeface="Verdana"/>
                <a:cs typeface="Verdana"/>
              </a:rPr>
              <a:t>περιβάλλον</a:t>
            </a:r>
            <a:r>
              <a:rPr lang="el-GR" sz="4100" b="1" dirty="0" smtClean="0">
                <a:solidFill>
                  <a:srgbClr val="FF8D3D"/>
                </a:solidFill>
                <a:latin typeface="Verdana"/>
                <a:cs typeface="Verdana"/>
              </a:rPr>
              <a:t>,</a:t>
            </a:r>
            <a:r>
              <a:rPr sz="4100" b="1" dirty="0" smtClean="0">
                <a:solidFill>
                  <a:srgbClr val="FF8D3D"/>
                </a:solidFill>
                <a:latin typeface="Verdana"/>
                <a:cs typeface="Verdana"/>
              </a:rPr>
              <a:t> </a:t>
            </a:r>
            <a:r>
              <a:rPr lang="el-GR" sz="4100" b="1" dirty="0" smtClean="0">
                <a:solidFill>
                  <a:srgbClr val="FF8D3D"/>
                </a:solidFill>
                <a:latin typeface="Verdana"/>
                <a:cs typeface="Verdana"/>
              </a:rPr>
              <a:t>Ηλεκτρονικό Επιχειρείν, και θέματα προστασίας συναλλαγών και ιδιωτικότητας πελατών</a:t>
            </a:r>
            <a:endParaRPr sz="4100" dirty="0">
              <a:latin typeface="Verdana"/>
              <a:cs typeface="Verdana"/>
            </a:endParaRPr>
          </a:p>
        </p:txBody>
      </p:sp>
      <p:sp>
        <p:nvSpPr>
          <p:cNvPr id="13" name="object 13"/>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12" name="object 13"/>
          <p:cNvSpPr txBox="1">
            <a:spLocks/>
          </p:cNvSpPr>
          <p:nvPr/>
        </p:nvSpPr>
        <p:spPr>
          <a:xfrm>
            <a:off x="457200" y="3962400"/>
            <a:ext cx="8229600" cy="505908"/>
          </a:xfrm>
          <a:prstGeom prst="rect">
            <a:avLst/>
          </a:prstGeom>
        </p:spPr>
        <p:txBody>
          <a:bodyPr vert="horz" wrap="square" lIns="0" tIns="13335" rIns="0" bIns="0" rtlCol="0">
            <a:spAutoFit/>
          </a:bodyPr>
          <a:lstStyle>
            <a:defPPr>
              <a:defRPr lang="en-US"/>
            </a:defPPr>
            <a:lvl1pPr marL="0" algn="l" defTabSz="914400" rtl="0" eaLnBrk="1" latinLnBrk="0" hangingPunct="1">
              <a:defRPr sz="900" b="1" i="0" kern="1200">
                <a:solidFill>
                  <a:srgbClr val="B45F07"/>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50620" marR="5080" indent="-1138555" algn="ctr">
              <a:spcBef>
                <a:spcPts val="105"/>
              </a:spcBef>
            </a:pPr>
            <a:r>
              <a:rPr lang="el-GR" sz="1600" spc="-5" dirty="0" smtClean="0"/>
              <a:t>Σετ διαφανειών βασισμένο στο αντίστοιχο σετ που</a:t>
            </a:r>
            <a:r>
              <a:rPr lang="en-US" sz="1600" spc="-5" dirty="0" smtClean="0"/>
              <a:t> </a:t>
            </a:r>
            <a:r>
              <a:rPr lang="el-GR" sz="1600" spc="-5" dirty="0" smtClean="0"/>
              <a:t>παρέχεται από τους συγγραφείς του βιβλίου</a:t>
            </a:r>
            <a:r>
              <a:rPr lang="en-US" sz="1600" spc="-5" dirty="0" smtClean="0"/>
              <a:t>:</a:t>
            </a:r>
            <a:endParaRPr lang="el-GR" sz="1600" spc="-10" dirty="0"/>
          </a:p>
        </p:txBody>
      </p:sp>
      <p:sp>
        <p:nvSpPr>
          <p:cNvPr id="14" name="object 13"/>
          <p:cNvSpPr txBox="1">
            <a:spLocks/>
          </p:cNvSpPr>
          <p:nvPr/>
        </p:nvSpPr>
        <p:spPr>
          <a:xfrm>
            <a:off x="304800" y="4876800"/>
            <a:ext cx="8534400" cy="518732"/>
          </a:xfrm>
          <a:prstGeom prst="rect">
            <a:avLst/>
          </a:prstGeom>
        </p:spPr>
        <p:txBody>
          <a:bodyPr vert="horz" wrap="square" lIns="0" tIns="13335" rIns="0" bIns="0" rtlCol="0">
            <a:spAutoFit/>
          </a:bodyPr>
          <a:lstStyle>
            <a:defPPr>
              <a:defRPr lang="en-US"/>
            </a:defPPr>
            <a:lvl1pPr marL="0" algn="l" defTabSz="914400" rtl="0" eaLnBrk="1" latinLnBrk="0" hangingPunct="1">
              <a:defRPr sz="900" b="1" i="0" kern="1200">
                <a:solidFill>
                  <a:srgbClr val="B45F07"/>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50620" marR="5080" indent="-1138555" algn="ctr">
              <a:spcBef>
                <a:spcPts val="105"/>
              </a:spcBef>
            </a:pPr>
            <a:r>
              <a:rPr lang="el-GR" sz="1600" spc="-5" dirty="0" smtClean="0"/>
              <a:t>Ηλεκτρονικό Επιχειρείν: Καινοτόμα Μοντέλα σε ψηφιακό Περιβάλλον </a:t>
            </a:r>
          </a:p>
          <a:p>
            <a:pPr marL="1150620" marR="5080" indent="-1138555" algn="ctr">
              <a:spcBef>
                <a:spcPts val="105"/>
              </a:spcBef>
            </a:pPr>
            <a:r>
              <a:rPr lang="el-GR" sz="1600" dirty="0" smtClean="0"/>
              <a:t>Μ. </a:t>
            </a:r>
            <a:r>
              <a:rPr lang="el-GR" sz="1600" spc="-5" dirty="0" smtClean="0"/>
              <a:t>Βλαχοπούλου, Σ.</a:t>
            </a:r>
            <a:r>
              <a:rPr lang="el-GR" sz="1600" dirty="0" smtClean="0"/>
              <a:t> </a:t>
            </a:r>
            <a:r>
              <a:rPr lang="el-GR" sz="1600" spc="-10" dirty="0" smtClean="0"/>
              <a:t>Δημητριάδης</a:t>
            </a:r>
            <a:endParaRPr lang="el-GR" sz="1600" spc="-1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457200" y="1101344"/>
            <a:ext cx="2211070" cy="5375910"/>
          </a:xfrm>
          <a:custGeom>
            <a:avLst/>
            <a:gdLst/>
            <a:ahLst/>
            <a:cxnLst/>
            <a:rect l="l" t="t" r="r" b="b"/>
            <a:pathLst>
              <a:path w="2211070" h="5375910">
                <a:moveTo>
                  <a:pt x="0" y="5375656"/>
                </a:moveTo>
                <a:lnTo>
                  <a:pt x="2210562" y="5375656"/>
                </a:lnTo>
                <a:lnTo>
                  <a:pt x="2210562" y="0"/>
                </a:lnTo>
                <a:lnTo>
                  <a:pt x="0" y="0"/>
                </a:lnTo>
                <a:lnTo>
                  <a:pt x="0" y="5375656"/>
                </a:lnTo>
                <a:close/>
              </a:path>
            </a:pathLst>
          </a:custGeom>
          <a:solidFill>
            <a:srgbClr val="B9AC8D"/>
          </a:solidFill>
        </p:spPr>
        <p:txBody>
          <a:bodyPr wrap="square" lIns="0" tIns="0" rIns="0" bIns="0" rtlCol="0"/>
          <a:lstStyle/>
          <a:p>
            <a:endParaRPr/>
          </a:p>
        </p:txBody>
      </p:sp>
      <p:sp>
        <p:nvSpPr>
          <p:cNvPr id="4" name="object 4"/>
          <p:cNvSpPr/>
          <p:nvPr/>
        </p:nvSpPr>
        <p:spPr>
          <a:xfrm>
            <a:off x="2667761" y="1101344"/>
            <a:ext cx="6095365" cy="5375910"/>
          </a:xfrm>
          <a:custGeom>
            <a:avLst/>
            <a:gdLst/>
            <a:ahLst/>
            <a:cxnLst/>
            <a:rect l="l" t="t" r="r" b="b"/>
            <a:pathLst>
              <a:path w="6095365" h="5375910">
                <a:moveTo>
                  <a:pt x="0" y="5375656"/>
                </a:moveTo>
                <a:lnTo>
                  <a:pt x="6095238" y="5375656"/>
                </a:lnTo>
                <a:lnTo>
                  <a:pt x="6095238" y="0"/>
                </a:lnTo>
                <a:lnTo>
                  <a:pt x="0" y="0"/>
                </a:lnTo>
                <a:lnTo>
                  <a:pt x="0" y="5375656"/>
                </a:lnTo>
                <a:close/>
              </a:path>
            </a:pathLst>
          </a:custGeom>
          <a:solidFill>
            <a:srgbClr val="B9AC8D"/>
          </a:solidFill>
        </p:spPr>
        <p:txBody>
          <a:bodyPr wrap="square" lIns="0" tIns="0" rIns="0" bIns="0" rtlCol="0"/>
          <a:lstStyle/>
          <a:p>
            <a:endParaRPr/>
          </a:p>
        </p:txBody>
      </p:sp>
      <p:graphicFrame>
        <p:nvGraphicFramePr>
          <p:cNvPr id="5" name="object 5"/>
          <p:cNvGraphicFramePr>
            <a:graphicFrameLocks noGrp="1"/>
          </p:cNvGraphicFramePr>
          <p:nvPr/>
        </p:nvGraphicFramePr>
        <p:xfrm>
          <a:off x="450850" y="1094994"/>
          <a:ext cx="8305800" cy="5375275"/>
        </p:xfrm>
        <a:graphic>
          <a:graphicData uri="http://schemas.openxmlformats.org/drawingml/2006/table">
            <a:tbl>
              <a:tblPr firstRow="1" bandRow="1">
                <a:tableStyleId>{2D5ABB26-0587-4C30-8999-92F81FD0307C}</a:tableStyleId>
              </a:tblPr>
              <a:tblGrid>
                <a:gridCol w="2210435">
                  <a:extLst>
                    <a:ext uri="{9D8B030D-6E8A-4147-A177-3AD203B41FA5}">
                      <a16:colId xmlns:a16="http://schemas.microsoft.com/office/drawing/2014/main" val="20000"/>
                    </a:ext>
                  </a:extLst>
                </a:gridCol>
                <a:gridCol w="6095365">
                  <a:extLst>
                    <a:ext uri="{9D8B030D-6E8A-4147-A177-3AD203B41FA5}">
                      <a16:colId xmlns:a16="http://schemas.microsoft.com/office/drawing/2014/main" val="20001"/>
                    </a:ext>
                  </a:extLst>
                </a:gridCol>
              </a:tblGrid>
              <a:tr h="5375275">
                <a:tc>
                  <a:txBody>
                    <a:bodyPr/>
                    <a:lstStyle/>
                    <a:p>
                      <a:pPr marL="74295">
                        <a:lnSpc>
                          <a:spcPct val="100000"/>
                        </a:lnSpc>
                        <a:spcBef>
                          <a:spcPts val="75"/>
                        </a:spcBef>
                      </a:pPr>
                      <a:r>
                        <a:rPr sz="2000" b="1" dirty="0">
                          <a:latin typeface="Calibri"/>
                          <a:cs typeface="Calibri"/>
                        </a:rPr>
                        <a:t>2.</a:t>
                      </a:r>
                      <a:r>
                        <a:rPr sz="2000" b="1" spc="-80" dirty="0">
                          <a:latin typeface="Calibri"/>
                          <a:cs typeface="Calibri"/>
                        </a:rPr>
                        <a:t> </a:t>
                      </a:r>
                      <a:r>
                        <a:rPr sz="2000" b="1" spc="-5" dirty="0">
                          <a:latin typeface="Calibri"/>
                          <a:cs typeface="Calibri"/>
                        </a:rPr>
                        <a:t>Αισθητήρες,</a:t>
                      </a:r>
                      <a:endParaRPr sz="2000">
                        <a:latin typeface="Calibri"/>
                        <a:cs typeface="Calibri"/>
                      </a:endParaRPr>
                    </a:p>
                    <a:p>
                      <a:pPr marL="74295" marR="590550">
                        <a:lnSpc>
                          <a:spcPct val="114999"/>
                        </a:lnSpc>
                      </a:pPr>
                      <a:r>
                        <a:rPr sz="2000" b="1" spc="-5" dirty="0">
                          <a:latin typeface="Calibri"/>
                          <a:cs typeface="Calibri"/>
                        </a:rPr>
                        <a:t>τηλε- </a:t>
                      </a:r>
                      <a:r>
                        <a:rPr sz="2000" b="1" spc="-20" dirty="0">
                          <a:latin typeface="Calibri"/>
                          <a:cs typeface="Calibri"/>
                        </a:rPr>
                        <a:t>και  </a:t>
                      </a:r>
                      <a:r>
                        <a:rPr sz="2000" b="1" spc="-5" dirty="0">
                          <a:latin typeface="Calibri"/>
                          <a:cs typeface="Calibri"/>
                        </a:rPr>
                        <a:t>ασύρματη  πλη</a:t>
                      </a:r>
                      <a:r>
                        <a:rPr sz="2000" b="1" spc="0" dirty="0">
                          <a:latin typeface="Calibri"/>
                          <a:cs typeface="Calibri"/>
                        </a:rPr>
                        <a:t>ρ</a:t>
                      </a:r>
                      <a:r>
                        <a:rPr sz="2000" b="1" dirty="0">
                          <a:latin typeface="Calibri"/>
                          <a:cs typeface="Calibri"/>
                        </a:rPr>
                        <a:t>οφο</a:t>
                      </a:r>
                      <a:r>
                        <a:rPr sz="2000" b="1" spc="-5" dirty="0">
                          <a:latin typeface="Calibri"/>
                          <a:cs typeface="Calibri"/>
                        </a:rPr>
                        <a:t>ρ</a:t>
                      </a:r>
                      <a:r>
                        <a:rPr sz="2000" b="1" spc="0" dirty="0">
                          <a:latin typeface="Calibri"/>
                          <a:cs typeface="Calibri"/>
                        </a:rPr>
                        <a:t>ι</a:t>
                      </a:r>
                      <a:r>
                        <a:rPr sz="2000" b="1" dirty="0">
                          <a:latin typeface="Calibri"/>
                          <a:cs typeface="Calibri"/>
                        </a:rPr>
                        <a:t>κή:</a:t>
                      </a:r>
                      <a:endParaRPr sz="2000">
                        <a:latin typeface="Calibri"/>
                        <a:cs typeface="Calibri"/>
                      </a:endParaRPr>
                    </a:p>
                    <a:p>
                      <a:pPr marL="74295" marR="234315" algn="just">
                        <a:lnSpc>
                          <a:spcPct val="114999"/>
                        </a:lnSpc>
                      </a:pPr>
                      <a:r>
                        <a:rPr sz="2000" b="1" spc="-10" dirty="0">
                          <a:latin typeface="Calibri"/>
                          <a:cs typeface="Calibri"/>
                        </a:rPr>
                        <a:t>έξυπνα </a:t>
                      </a:r>
                      <a:r>
                        <a:rPr sz="2000" b="1" dirty="0">
                          <a:latin typeface="Calibri"/>
                          <a:cs typeface="Calibri"/>
                        </a:rPr>
                        <a:t>προϊόντα,  </a:t>
                      </a:r>
                      <a:r>
                        <a:rPr sz="2000" b="1" spc="-10" dirty="0">
                          <a:latin typeface="Calibri"/>
                          <a:cs typeface="Calibri"/>
                        </a:rPr>
                        <a:t>internet </a:t>
                      </a:r>
                      <a:r>
                        <a:rPr sz="2000" b="1" dirty="0">
                          <a:latin typeface="Calibri"/>
                          <a:cs typeface="Calibri"/>
                        </a:rPr>
                        <a:t>of</a:t>
                      </a:r>
                      <a:r>
                        <a:rPr sz="2000" b="1" spc="-90" dirty="0">
                          <a:latin typeface="Calibri"/>
                          <a:cs typeface="Calibri"/>
                        </a:rPr>
                        <a:t> </a:t>
                      </a:r>
                      <a:r>
                        <a:rPr sz="2000" b="1" dirty="0">
                          <a:latin typeface="Calibri"/>
                          <a:cs typeface="Calibri"/>
                        </a:rPr>
                        <a:t>things,  </a:t>
                      </a:r>
                      <a:r>
                        <a:rPr sz="2000" b="1" spc="-5" dirty="0">
                          <a:latin typeface="Calibri"/>
                          <a:cs typeface="Calibri"/>
                        </a:rPr>
                        <a:t>υπηρεσίες</a:t>
                      </a:r>
                      <a:endParaRPr sz="2000">
                        <a:latin typeface="Calibri"/>
                        <a:cs typeface="Calibri"/>
                      </a:endParaRPr>
                    </a:p>
                    <a:p>
                      <a:pPr marL="74295">
                        <a:lnSpc>
                          <a:spcPct val="100000"/>
                        </a:lnSpc>
                        <a:spcBef>
                          <a:spcPts val="355"/>
                        </a:spcBef>
                      </a:pPr>
                      <a:r>
                        <a:rPr sz="2000" b="1" spc="-5" dirty="0">
                          <a:latin typeface="Calibri"/>
                          <a:cs typeface="Calibri"/>
                        </a:rPr>
                        <a:t>τοποθεσίας</a:t>
                      </a:r>
                      <a:endParaRPr sz="2000">
                        <a:latin typeface="Calibri"/>
                        <a:cs typeface="Calibri"/>
                      </a:endParaRPr>
                    </a:p>
                  </a:txBody>
                  <a:tcPr marL="0" marR="0" marT="95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tcPr>
                </a:tc>
                <a:tc>
                  <a:txBody>
                    <a:bodyPr/>
                    <a:lstStyle/>
                    <a:p>
                      <a:pPr marL="361950" indent="-286385">
                        <a:lnSpc>
                          <a:spcPct val="100000"/>
                        </a:lnSpc>
                        <a:spcBef>
                          <a:spcPts val="60"/>
                        </a:spcBef>
                        <a:buFont typeface="Arial"/>
                        <a:buChar char="•"/>
                        <a:tabLst>
                          <a:tab pos="361950" algn="l"/>
                          <a:tab pos="362585" algn="l"/>
                        </a:tabLst>
                      </a:pPr>
                      <a:r>
                        <a:rPr sz="1800" spc="-5" dirty="0">
                          <a:latin typeface="Verdana"/>
                          <a:cs typeface="Verdana"/>
                        </a:rPr>
                        <a:t>Προϊόντα </a:t>
                      </a:r>
                      <a:r>
                        <a:rPr sz="1800" dirty="0">
                          <a:latin typeface="Verdana"/>
                          <a:cs typeface="Verdana"/>
                        </a:rPr>
                        <a:t>με </a:t>
                      </a:r>
                      <a:r>
                        <a:rPr sz="1800" spc="-5" dirty="0">
                          <a:latin typeface="Verdana"/>
                          <a:cs typeface="Verdana"/>
                        </a:rPr>
                        <a:t>ενσωματωμένη τεχνολογία </a:t>
                      </a:r>
                      <a:r>
                        <a:rPr sz="1800" dirty="0">
                          <a:latin typeface="Verdana"/>
                          <a:cs typeface="Verdana"/>
                        </a:rPr>
                        <a:t>που</a:t>
                      </a:r>
                      <a:r>
                        <a:rPr sz="1800" spc="425" dirty="0">
                          <a:latin typeface="Verdana"/>
                          <a:cs typeface="Verdana"/>
                        </a:rPr>
                        <a:t> </a:t>
                      </a:r>
                      <a:r>
                        <a:rPr sz="1800" spc="-5" dirty="0">
                          <a:latin typeface="Verdana"/>
                          <a:cs typeface="Verdana"/>
                        </a:rPr>
                        <a:t>τους</a:t>
                      </a:r>
                      <a:endParaRPr sz="1800">
                        <a:latin typeface="Verdana"/>
                        <a:cs typeface="Verdana"/>
                      </a:endParaRPr>
                    </a:p>
                    <a:p>
                      <a:pPr marL="361950" marR="51435" algn="just">
                        <a:lnSpc>
                          <a:spcPct val="114999"/>
                        </a:lnSpc>
                      </a:pPr>
                      <a:r>
                        <a:rPr sz="1800" spc="-5" dirty="0">
                          <a:latin typeface="Verdana"/>
                          <a:cs typeface="Verdana"/>
                        </a:rPr>
                        <a:t>επιτρέπει </a:t>
                      </a:r>
                      <a:r>
                        <a:rPr sz="1800" dirty="0">
                          <a:latin typeface="Verdana"/>
                          <a:cs typeface="Verdana"/>
                        </a:rPr>
                        <a:t>να </a:t>
                      </a:r>
                      <a:r>
                        <a:rPr sz="1800" spc="-5" dirty="0">
                          <a:latin typeface="Verdana"/>
                          <a:cs typeface="Verdana"/>
                        </a:rPr>
                        <a:t>αντιλαμβάνονται, </a:t>
                      </a:r>
                      <a:r>
                        <a:rPr sz="1800" dirty="0">
                          <a:latin typeface="Verdana"/>
                          <a:cs typeface="Verdana"/>
                        </a:rPr>
                        <a:t>να </a:t>
                      </a:r>
                      <a:r>
                        <a:rPr sz="1800" spc="-5" dirty="0">
                          <a:latin typeface="Verdana"/>
                          <a:cs typeface="Verdana"/>
                        </a:rPr>
                        <a:t>αντιδρούν και  </a:t>
                      </a:r>
                      <a:r>
                        <a:rPr sz="1800" dirty="0">
                          <a:latin typeface="Verdana"/>
                          <a:cs typeface="Verdana"/>
                        </a:rPr>
                        <a:t>να </a:t>
                      </a:r>
                      <a:r>
                        <a:rPr sz="1800" spc="-5" dirty="0">
                          <a:latin typeface="Verdana"/>
                          <a:cs typeface="Verdana"/>
                        </a:rPr>
                        <a:t>επικοινωνούν </a:t>
                      </a:r>
                      <a:r>
                        <a:rPr sz="1800" dirty="0">
                          <a:latin typeface="Verdana"/>
                          <a:cs typeface="Verdana"/>
                        </a:rPr>
                        <a:t>μέσω </a:t>
                      </a:r>
                      <a:r>
                        <a:rPr sz="1800" spc="-5" dirty="0">
                          <a:latin typeface="Verdana"/>
                          <a:cs typeface="Verdana"/>
                        </a:rPr>
                        <a:t>αλγορίθμων </a:t>
                      </a:r>
                      <a:r>
                        <a:rPr sz="1800" dirty="0">
                          <a:latin typeface="Verdana"/>
                          <a:cs typeface="Verdana"/>
                        </a:rPr>
                        <a:t>και  </a:t>
                      </a:r>
                      <a:r>
                        <a:rPr sz="1800" spc="-5" dirty="0">
                          <a:latin typeface="Verdana"/>
                          <a:cs typeface="Verdana"/>
                        </a:rPr>
                        <a:t>υπηρεσιών δεδομένων, αποκαλούμενα </a:t>
                      </a:r>
                      <a:r>
                        <a:rPr sz="1800" dirty="0">
                          <a:latin typeface="Verdana"/>
                          <a:cs typeface="Verdana"/>
                        </a:rPr>
                        <a:t>«έξυπνα  </a:t>
                      </a:r>
                      <a:r>
                        <a:rPr sz="1800" spc="-5" dirty="0">
                          <a:latin typeface="Verdana"/>
                          <a:cs typeface="Verdana"/>
                        </a:rPr>
                        <a:t>προϊόντα».</a:t>
                      </a:r>
                      <a:endParaRPr sz="1800">
                        <a:latin typeface="Verdana"/>
                        <a:cs typeface="Verdana"/>
                      </a:endParaRPr>
                    </a:p>
                    <a:p>
                      <a:pPr marL="361950" marR="50800" indent="-286385" algn="just">
                        <a:lnSpc>
                          <a:spcPct val="114999"/>
                        </a:lnSpc>
                        <a:spcBef>
                          <a:spcPts val="1200"/>
                        </a:spcBef>
                        <a:buFont typeface="Arial"/>
                        <a:buChar char="•"/>
                        <a:tabLst>
                          <a:tab pos="362585" algn="l"/>
                        </a:tabLst>
                      </a:pPr>
                      <a:r>
                        <a:rPr sz="1800" dirty="0">
                          <a:latin typeface="Verdana"/>
                          <a:cs typeface="Verdana"/>
                        </a:rPr>
                        <a:t>Η </a:t>
                      </a:r>
                      <a:r>
                        <a:rPr sz="1800" spc="-5" dirty="0">
                          <a:latin typeface="Verdana"/>
                          <a:cs typeface="Verdana"/>
                        </a:rPr>
                        <a:t>ανταλλαγή </a:t>
                      </a:r>
                      <a:r>
                        <a:rPr sz="1800" dirty="0">
                          <a:latin typeface="Verdana"/>
                          <a:cs typeface="Verdana"/>
                        </a:rPr>
                        <a:t>δεδομένων και ο </a:t>
                      </a:r>
                      <a:r>
                        <a:rPr sz="1800" spc="-5" dirty="0">
                          <a:latin typeface="Verdana"/>
                          <a:cs typeface="Verdana"/>
                        </a:rPr>
                        <a:t>έλεγχός τους </a:t>
                      </a:r>
                      <a:r>
                        <a:rPr sz="1800" dirty="0">
                          <a:latin typeface="Verdana"/>
                          <a:cs typeface="Verdana"/>
                        </a:rPr>
                        <a:t>θα  </a:t>
                      </a:r>
                      <a:r>
                        <a:rPr sz="1800" spc="-5" dirty="0">
                          <a:latin typeface="Verdana"/>
                          <a:cs typeface="Verdana"/>
                        </a:rPr>
                        <a:t>γίνεται </a:t>
                      </a:r>
                      <a:r>
                        <a:rPr sz="1800" dirty="0">
                          <a:latin typeface="Verdana"/>
                          <a:cs typeface="Verdana"/>
                        </a:rPr>
                        <a:t>μέσω διαδικτύου </a:t>
                      </a:r>
                      <a:r>
                        <a:rPr sz="1800" spc="-10" dirty="0">
                          <a:latin typeface="Verdana"/>
                          <a:cs typeface="Verdana"/>
                        </a:rPr>
                        <a:t>και </a:t>
                      </a:r>
                      <a:r>
                        <a:rPr sz="1800" spc="-5" dirty="0">
                          <a:latin typeface="Verdana"/>
                          <a:cs typeface="Verdana"/>
                        </a:rPr>
                        <a:t>κινητού τηλεφώνου.  Παραδείγματα τέτοιων προϊόντων </a:t>
                      </a:r>
                      <a:r>
                        <a:rPr sz="1800" dirty="0">
                          <a:latin typeface="Verdana"/>
                          <a:cs typeface="Verdana"/>
                        </a:rPr>
                        <a:t>είναι </a:t>
                      </a:r>
                      <a:r>
                        <a:rPr sz="1800" spc="-5" dirty="0">
                          <a:latin typeface="Verdana"/>
                          <a:cs typeface="Verdana"/>
                        </a:rPr>
                        <a:t>τα  αυτοκίνητα, </a:t>
                      </a:r>
                      <a:r>
                        <a:rPr sz="1800" b="1" i="1" spc="-5" dirty="0">
                          <a:latin typeface="Verdana"/>
                          <a:cs typeface="Verdana"/>
                        </a:rPr>
                        <a:t>ιατρικές συσκευές</a:t>
                      </a:r>
                      <a:r>
                        <a:rPr sz="1800" spc="-5" dirty="0">
                          <a:latin typeface="Verdana"/>
                          <a:cs typeface="Verdana"/>
                        </a:rPr>
                        <a:t>, αλλά </a:t>
                      </a:r>
                      <a:r>
                        <a:rPr sz="1800" dirty="0">
                          <a:latin typeface="Verdana"/>
                          <a:cs typeface="Verdana"/>
                        </a:rPr>
                        <a:t>και  καθημερινά </a:t>
                      </a:r>
                      <a:r>
                        <a:rPr sz="1800" spc="-5" dirty="0">
                          <a:latin typeface="Verdana"/>
                          <a:cs typeface="Verdana"/>
                        </a:rPr>
                        <a:t>αντικείμενα </a:t>
                      </a:r>
                      <a:r>
                        <a:rPr sz="1800" dirty="0">
                          <a:latin typeface="Verdana"/>
                          <a:cs typeface="Verdana"/>
                        </a:rPr>
                        <a:t>όπως </a:t>
                      </a:r>
                      <a:r>
                        <a:rPr sz="1800" spc="-5" dirty="0">
                          <a:latin typeface="Verdana"/>
                          <a:cs typeface="Verdana"/>
                        </a:rPr>
                        <a:t>ρολόγια, οικιακές  συσκευές, παπούτσια </a:t>
                      </a:r>
                      <a:r>
                        <a:rPr sz="1800" dirty="0">
                          <a:latin typeface="Verdana"/>
                          <a:cs typeface="Verdana"/>
                        </a:rPr>
                        <a:t>και </a:t>
                      </a:r>
                      <a:r>
                        <a:rPr sz="1800" spc="-5" dirty="0">
                          <a:latin typeface="Verdana"/>
                          <a:cs typeface="Verdana"/>
                        </a:rPr>
                        <a:t>οδοντόβουρτσες.</a:t>
                      </a:r>
                      <a:endParaRPr sz="1800">
                        <a:latin typeface="Verdana"/>
                        <a:cs typeface="Verdana"/>
                      </a:endParaRPr>
                    </a:p>
                    <a:p>
                      <a:pPr marL="361950" marR="50165" indent="-286385" algn="just">
                        <a:lnSpc>
                          <a:spcPct val="114999"/>
                        </a:lnSpc>
                        <a:spcBef>
                          <a:spcPts val="1200"/>
                        </a:spcBef>
                        <a:buFont typeface="Arial"/>
                        <a:buChar char="•"/>
                        <a:tabLst>
                          <a:tab pos="362585" algn="l"/>
                        </a:tabLst>
                      </a:pPr>
                      <a:r>
                        <a:rPr sz="1800" dirty="0">
                          <a:latin typeface="Verdana"/>
                          <a:cs typeface="Verdana"/>
                        </a:rPr>
                        <a:t>Σε </a:t>
                      </a:r>
                      <a:r>
                        <a:rPr sz="1800" spc="-5" dirty="0">
                          <a:latin typeface="Verdana"/>
                          <a:cs typeface="Verdana"/>
                        </a:rPr>
                        <a:t>συνδυασμό </a:t>
                      </a:r>
                      <a:r>
                        <a:rPr sz="1800" dirty="0">
                          <a:latin typeface="Verdana"/>
                          <a:cs typeface="Verdana"/>
                        </a:rPr>
                        <a:t>με </a:t>
                      </a:r>
                      <a:r>
                        <a:rPr sz="1800" spc="-5" dirty="0">
                          <a:latin typeface="Verdana"/>
                          <a:cs typeface="Verdana"/>
                        </a:rPr>
                        <a:t>την αξιοποίηση πληροφοριών  τοποθεσίας </a:t>
                      </a:r>
                      <a:r>
                        <a:rPr sz="1800" dirty="0">
                          <a:latin typeface="Verdana"/>
                          <a:cs typeface="Verdana"/>
                        </a:rPr>
                        <a:t>θα </a:t>
                      </a:r>
                      <a:r>
                        <a:rPr sz="1800" spc="-5" dirty="0">
                          <a:latin typeface="Verdana"/>
                          <a:cs typeface="Verdana"/>
                        </a:rPr>
                        <a:t>έχουν εφαρμογές σε </a:t>
                      </a:r>
                      <a:r>
                        <a:rPr sz="1800" dirty="0">
                          <a:latin typeface="Verdana"/>
                          <a:cs typeface="Verdana"/>
                        </a:rPr>
                        <a:t>ενέργειες  </a:t>
                      </a:r>
                      <a:r>
                        <a:rPr sz="1800" spc="-5" dirty="0">
                          <a:latin typeface="Verdana"/>
                          <a:cs typeface="Verdana"/>
                        </a:rPr>
                        <a:t>μάρκετινγκ </a:t>
                      </a:r>
                      <a:r>
                        <a:rPr sz="1800" dirty="0">
                          <a:latin typeface="Verdana"/>
                          <a:cs typeface="Verdana"/>
                        </a:rPr>
                        <a:t>και εξυπηρέτησης </a:t>
                      </a:r>
                      <a:r>
                        <a:rPr sz="1800" spc="-5" dirty="0">
                          <a:latin typeface="Verdana"/>
                          <a:cs typeface="Verdana"/>
                        </a:rPr>
                        <a:t>πελατών στο  λιανεμπόριο, τους χάρτες, </a:t>
                      </a:r>
                      <a:r>
                        <a:rPr sz="1800" spc="-10" dirty="0">
                          <a:latin typeface="Verdana"/>
                          <a:cs typeface="Verdana"/>
                        </a:rPr>
                        <a:t>την </a:t>
                      </a:r>
                      <a:r>
                        <a:rPr sz="1800" spc="-5" dirty="0">
                          <a:latin typeface="Verdana"/>
                          <a:cs typeface="Verdana"/>
                        </a:rPr>
                        <a:t>εξωτερική  εργασία, τους ταξιδιώτες, τη βιομηχανία</a:t>
                      </a:r>
                      <a:r>
                        <a:rPr sz="1800" spc="15" dirty="0">
                          <a:latin typeface="Verdana"/>
                          <a:cs typeface="Verdana"/>
                        </a:rPr>
                        <a:t> </a:t>
                      </a:r>
                      <a:r>
                        <a:rPr sz="1800" spc="-5" dirty="0">
                          <a:latin typeface="Verdana"/>
                          <a:cs typeface="Verdana"/>
                        </a:rPr>
                        <a:t>κ.ά.</a:t>
                      </a:r>
                      <a:endParaRPr sz="1800">
                        <a:latin typeface="Verdana"/>
                        <a:cs typeface="Verdana"/>
                      </a:endParaRPr>
                    </a:p>
                  </a:txBody>
                  <a:tcPr marL="0" marR="0" marT="762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tcPr>
                </a:tc>
                <a:extLst>
                  <a:ext uri="{0D108BD9-81ED-4DB2-BD59-A6C34878D82A}">
                    <a16:rowId xmlns:a16="http://schemas.microsoft.com/office/drawing/2014/main" val="10000"/>
                  </a:ext>
                </a:extLst>
              </a:tr>
            </a:tbl>
          </a:graphicData>
        </a:graphic>
      </p:graphicFrame>
      <p:sp>
        <p:nvSpPr>
          <p:cNvPr id="6" name="object 6"/>
          <p:cNvSpPr/>
          <p:nvPr/>
        </p:nvSpPr>
        <p:spPr>
          <a:xfrm>
            <a:off x="707136" y="297179"/>
            <a:ext cx="3465576" cy="661416"/>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3633215" y="297179"/>
            <a:ext cx="679703" cy="661416"/>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3773423" y="297179"/>
            <a:ext cx="5007864" cy="661416"/>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8241792" y="297179"/>
            <a:ext cx="678179" cy="661416"/>
          </a:xfrm>
          <a:prstGeom prst="rect">
            <a:avLst/>
          </a:prstGeom>
          <a:blipFill>
            <a:blip r:embed="rId5" cstate="print"/>
            <a:stretch>
              <a:fillRect/>
            </a:stretch>
          </a:blipFill>
        </p:spPr>
        <p:txBody>
          <a:bodyPr wrap="square" lIns="0" tIns="0" rIns="0" bIns="0" rtlCol="0"/>
          <a:lstStyle/>
          <a:p>
            <a:endParaRPr/>
          </a:p>
        </p:txBody>
      </p:sp>
      <p:sp>
        <p:nvSpPr>
          <p:cNvPr id="10" name="object 10"/>
          <p:cNvSpPr txBox="1">
            <a:spLocks noGrp="1"/>
          </p:cNvSpPr>
          <p:nvPr>
            <p:ph type="title"/>
          </p:nvPr>
        </p:nvSpPr>
        <p:spPr>
          <a:xfrm>
            <a:off x="946810" y="412750"/>
            <a:ext cx="7559675" cy="513715"/>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EF7E09"/>
                </a:solidFill>
              </a:rPr>
              <a:t>4 κατηγορίες </a:t>
            </a:r>
            <a:r>
              <a:rPr sz="3200" spc="-5" dirty="0">
                <a:solidFill>
                  <a:srgbClr val="EF7E09"/>
                </a:solidFill>
              </a:rPr>
              <a:t>τεχνολογιών</a:t>
            </a:r>
            <a:r>
              <a:rPr sz="3200" spc="-10" dirty="0">
                <a:solidFill>
                  <a:srgbClr val="EF7E09"/>
                </a:solidFill>
              </a:rPr>
              <a:t> </a:t>
            </a:r>
            <a:r>
              <a:rPr sz="3200" spc="-5" dirty="0">
                <a:solidFill>
                  <a:srgbClr val="EF7E09"/>
                </a:solidFill>
              </a:rPr>
              <a:t>αιχμής</a:t>
            </a:r>
            <a:endParaRPr sz="3200"/>
          </a:p>
        </p:txBody>
      </p:sp>
      <p:sp>
        <p:nvSpPr>
          <p:cNvPr id="11" name="object 11"/>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286511" y="277368"/>
            <a:ext cx="7557516" cy="64007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86511" y="734568"/>
            <a:ext cx="2610612" cy="64007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372867" y="734568"/>
            <a:ext cx="5964935" cy="640079"/>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86511" y="1191767"/>
            <a:ext cx="7025640" cy="640079"/>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6787895" y="1191767"/>
            <a:ext cx="653796" cy="640079"/>
          </a:xfrm>
          <a:prstGeom prst="rect">
            <a:avLst/>
          </a:prstGeom>
          <a:blipFill>
            <a:blip r:embed="rId6" cstate="print"/>
            <a:stretch>
              <a:fillRect/>
            </a:stretch>
          </a:blipFill>
        </p:spPr>
        <p:txBody>
          <a:bodyPr wrap="square" lIns="0" tIns="0" rIns="0" bIns="0" rtlCol="0"/>
          <a:lstStyle/>
          <a:p>
            <a:endParaRPr/>
          </a:p>
        </p:txBody>
      </p:sp>
      <p:sp>
        <p:nvSpPr>
          <p:cNvPr id="8" name="object 8"/>
          <p:cNvSpPr txBox="1">
            <a:spLocks noGrp="1"/>
          </p:cNvSpPr>
          <p:nvPr>
            <p:ph type="title"/>
          </p:nvPr>
        </p:nvSpPr>
        <p:spPr>
          <a:xfrm>
            <a:off x="535940" y="395681"/>
            <a:ext cx="7419975" cy="1397635"/>
          </a:xfrm>
          <a:prstGeom prst="rect">
            <a:avLst/>
          </a:prstGeom>
        </p:spPr>
        <p:txBody>
          <a:bodyPr vert="horz" wrap="square" lIns="0" tIns="12700" rIns="0" bIns="0" rtlCol="0">
            <a:spAutoFit/>
          </a:bodyPr>
          <a:lstStyle/>
          <a:p>
            <a:pPr marL="12700">
              <a:lnSpc>
                <a:spcPct val="100000"/>
              </a:lnSpc>
              <a:spcBef>
                <a:spcPts val="100"/>
              </a:spcBef>
            </a:pPr>
            <a:r>
              <a:rPr sz="3000" dirty="0"/>
              <a:t>Τι </a:t>
            </a:r>
            <a:r>
              <a:rPr sz="3000" spc="-5" dirty="0"/>
              <a:t>περιλαμβάνει; </a:t>
            </a:r>
            <a:r>
              <a:rPr sz="3000" dirty="0"/>
              <a:t>Το</a:t>
            </a:r>
            <a:r>
              <a:rPr sz="3000" spc="-25" dirty="0"/>
              <a:t> </a:t>
            </a:r>
            <a:r>
              <a:rPr sz="3000" spc="-5" dirty="0"/>
              <a:t>ηλεκτρονικό</a:t>
            </a:r>
            <a:endParaRPr sz="3000"/>
          </a:p>
          <a:p>
            <a:pPr marL="12700" marR="5080">
              <a:lnSpc>
                <a:spcPct val="100000"/>
              </a:lnSpc>
            </a:pPr>
            <a:r>
              <a:rPr sz="3000" spc="-5" dirty="0"/>
              <a:t>επιχειρείν, το ηλεκτρονικό</a:t>
            </a:r>
            <a:r>
              <a:rPr sz="3000" spc="-85" dirty="0"/>
              <a:t> </a:t>
            </a:r>
            <a:r>
              <a:rPr sz="3000" dirty="0"/>
              <a:t>εμπόριο  και </a:t>
            </a:r>
            <a:r>
              <a:rPr sz="3000" spc="-5" dirty="0"/>
              <a:t>το ηλεκτρονικό</a:t>
            </a:r>
            <a:r>
              <a:rPr sz="3000" spc="-55" dirty="0"/>
              <a:t> </a:t>
            </a:r>
            <a:r>
              <a:rPr sz="3000" spc="-5" dirty="0"/>
              <a:t>μάρκετινγκ</a:t>
            </a:r>
            <a:endParaRPr sz="3000"/>
          </a:p>
        </p:txBody>
      </p:sp>
      <p:sp>
        <p:nvSpPr>
          <p:cNvPr id="10" name="object 10"/>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9" name="object 9"/>
          <p:cNvSpPr txBox="1"/>
          <p:nvPr/>
        </p:nvSpPr>
        <p:spPr>
          <a:xfrm>
            <a:off x="551180" y="1982546"/>
            <a:ext cx="8145145" cy="4088129"/>
          </a:xfrm>
          <a:prstGeom prst="rect">
            <a:avLst/>
          </a:prstGeom>
        </p:spPr>
        <p:txBody>
          <a:bodyPr vert="horz" wrap="square" lIns="0" tIns="12700" rIns="0" bIns="0" rtlCol="0">
            <a:spAutoFit/>
          </a:bodyPr>
          <a:lstStyle/>
          <a:p>
            <a:pPr marL="277495" indent="-264795">
              <a:lnSpc>
                <a:spcPct val="100000"/>
              </a:lnSpc>
              <a:spcBef>
                <a:spcPts val="100"/>
              </a:spcBef>
              <a:buClr>
                <a:srgbClr val="EF7E09"/>
              </a:buClr>
              <a:buSzPct val="79166"/>
              <a:buFont typeface="Wingdings 2"/>
              <a:buChar char=""/>
              <a:tabLst>
                <a:tab pos="277495" algn="l"/>
                <a:tab pos="278130" algn="l"/>
              </a:tabLst>
            </a:pPr>
            <a:r>
              <a:rPr sz="2400" b="1" dirty="0">
                <a:latin typeface="Verdana"/>
                <a:cs typeface="Verdana"/>
              </a:rPr>
              <a:t>Το </a:t>
            </a:r>
            <a:r>
              <a:rPr sz="2400" b="1" spc="-5" dirty="0">
                <a:latin typeface="Verdana"/>
                <a:cs typeface="Verdana"/>
              </a:rPr>
              <a:t>ηλεκτρονικό επιχειρείν </a:t>
            </a:r>
            <a:r>
              <a:rPr sz="2400" spc="-5" dirty="0">
                <a:latin typeface="Verdana"/>
                <a:cs typeface="Verdana"/>
              </a:rPr>
              <a:t>(e-business)</a:t>
            </a:r>
            <a:r>
              <a:rPr sz="2400" spc="50" dirty="0">
                <a:latin typeface="Verdana"/>
                <a:cs typeface="Verdana"/>
              </a:rPr>
              <a:t> </a:t>
            </a:r>
            <a:r>
              <a:rPr sz="2400" spc="-10" dirty="0">
                <a:latin typeface="Verdana"/>
                <a:cs typeface="Verdana"/>
              </a:rPr>
              <a:t>καλύπτει</a:t>
            </a:r>
            <a:endParaRPr sz="2400" dirty="0">
              <a:latin typeface="Verdana"/>
              <a:cs typeface="Verdana"/>
            </a:endParaRPr>
          </a:p>
          <a:p>
            <a:pPr marL="277495" marR="700405">
              <a:lnSpc>
                <a:spcPct val="100000"/>
              </a:lnSpc>
            </a:pPr>
            <a:r>
              <a:rPr sz="2400" spc="-5" dirty="0">
                <a:latin typeface="Verdana"/>
                <a:cs typeface="Verdana"/>
              </a:rPr>
              <a:t>το σύνολο των επιχειρηματικών στρατηγικών,  διαδικασιών, μέσων, </a:t>
            </a:r>
            <a:r>
              <a:rPr sz="2400" dirty="0">
                <a:latin typeface="Verdana"/>
                <a:cs typeface="Verdana"/>
              </a:rPr>
              <a:t>εργαλείων και</a:t>
            </a:r>
            <a:r>
              <a:rPr sz="2400" spc="30" dirty="0">
                <a:latin typeface="Verdana"/>
                <a:cs typeface="Verdana"/>
              </a:rPr>
              <a:t> </a:t>
            </a:r>
            <a:r>
              <a:rPr sz="2400" spc="-10" dirty="0">
                <a:latin typeface="Verdana"/>
                <a:cs typeface="Verdana"/>
              </a:rPr>
              <a:t>πρακτικών.</a:t>
            </a:r>
            <a:endParaRPr sz="2400" dirty="0">
              <a:latin typeface="Verdana"/>
              <a:cs typeface="Verdana"/>
            </a:endParaRPr>
          </a:p>
          <a:p>
            <a:pPr marL="277495" marR="169545" indent="-264795">
              <a:lnSpc>
                <a:spcPct val="100000"/>
              </a:lnSpc>
              <a:spcBef>
                <a:spcPts val="300"/>
              </a:spcBef>
              <a:buClr>
                <a:srgbClr val="EF7E09"/>
              </a:buClr>
              <a:buSzPct val="79166"/>
              <a:buFont typeface="Wingdings 2"/>
              <a:buChar char=""/>
              <a:tabLst>
                <a:tab pos="277495" algn="l"/>
                <a:tab pos="278130" algn="l"/>
              </a:tabLst>
            </a:pPr>
            <a:r>
              <a:rPr sz="2400" dirty="0">
                <a:latin typeface="Verdana"/>
                <a:cs typeface="Verdana"/>
              </a:rPr>
              <a:t>Ο </a:t>
            </a:r>
            <a:r>
              <a:rPr sz="2400" spc="-5" dirty="0">
                <a:latin typeface="Verdana"/>
                <a:cs typeface="Verdana"/>
              </a:rPr>
              <a:t>όρος </a:t>
            </a:r>
            <a:r>
              <a:rPr sz="2400" b="1" spc="-5" dirty="0">
                <a:latin typeface="Verdana"/>
                <a:cs typeface="Verdana"/>
              </a:rPr>
              <a:t>ηλεκτρονικό εμπόριο </a:t>
            </a:r>
            <a:r>
              <a:rPr sz="2400" spc="-5" dirty="0">
                <a:latin typeface="Verdana"/>
                <a:cs typeface="Verdana"/>
              </a:rPr>
              <a:t>αναφέρεται στις  πωλήσεις </a:t>
            </a:r>
            <a:r>
              <a:rPr sz="2400" spc="-10" dirty="0">
                <a:latin typeface="Verdana"/>
                <a:cs typeface="Verdana"/>
              </a:rPr>
              <a:t>προϊόντων </a:t>
            </a:r>
            <a:r>
              <a:rPr sz="2400" dirty="0">
                <a:latin typeface="Verdana"/>
                <a:cs typeface="Verdana"/>
              </a:rPr>
              <a:t>και </a:t>
            </a:r>
            <a:r>
              <a:rPr sz="2400" spc="-5" dirty="0">
                <a:latin typeface="Verdana"/>
                <a:cs typeface="Verdana"/>
              </a:rPr>
              <a:t>υπηρεσιών </a:t>
            </a:r>
            <a:r>
              <a:rPr sz="2400" spc="-10" dirty="0">
                <a:latin typeface="Verdana"/>
                <a:cs typeface="Verdana"/>
              </a:rPr>
              <a:t>που  </a:t>
            </a:r>
            <a:r>
              <a:rPr sz="2400" spc="-5" dirty="0">
                <a:latin typeface="Verdana"/>
                <a:cs typeface="Verdana"/>
              </a:rPr>
              <a:t>παραγγέλθηκαν ηλεκτρονικά, </a:t>
            </a:r>
            <a:r>
              <a:rPr sz="2400" dirty="0">
                <a:latin typeface="Verdana"/>
                <a:cs typeface="Verdana"/>
              </a:rPr>
              <a:t>μέσω </a:t>
            </a:r>
            <a:r>
              <a:rPr sz="2400" spc="-5" dirty="0">
                <a:latin typeface="Verdana"/>
                <a:cs typeface="Verdana"/>
              </a:rPr>
              <a:t>διαδικτύου </a:t>
            </a:r>
            <a:r>
              <a:rPr sz="2400" dirty="0">
                <a:latin typeface="Verdana"/>
                <a:cs typeface="Verdana"/>
              </a:rPr>
              <a:t>και  χρήσης </a:t>
            </a:r>
            <a:r>
              <a:rPr sz="2400" spc="-5" dirty="0">
                <a:latin typeface="Verdana"/>
                <a:cs typeface="Verdana"/>
              </a:rPr>
              <a:t>ηλεκτρονικού υπολογιστή </a:t>
            </a:r>
            <a:r>
              <a:rPr sz="2400" dirty="0">
                <a:latin typeface="Verdana"/>
                <a:cs typeface="Verdana"/>
              </a:rPr>
              <a:t>ή </a:t>
            </a:r>
            <a:r>
              <a:rPr sz="2400" spc="-5" dirty="0">
                <a:latin typeface="Verdana"/>
                <a:cs typeface="Verdana"/>
              </a:rPr>
              <a:t>κινητών  συσκευών, καθώς </a:t>
            </a:r>
            <a:r>
              <a:rPr sz="2400" dirty="0">
                <a:latin typeface="Verdana"/>
                <a:cs typeface="Verdana"/>
              </a:rPr>
              <a:t>και </a:t>
            </a:r>
            <a:r>
              <a:rPr sz="2400" spc="-5" dirty="0">
                <a:latin typeface="Verdana"/>
                <a:cs typeface="Verdana"/>
              </a:rPr>
              <a:t>κλειστών</a:t>
            </a:r>
            <a:r>
              <a:rPr sz="2400" spc="25" dirty="0">
                <a:latin typeface="Verdana"/>
                <a:cs typeface="Verdana"/>
              </a:rPr>
              <a:t> </a:t>
            </a:r>
            <a:r>
              <a:rPr sz="2400" spc="-5" dirty="0">
                <a:latin typeface="Verdana"/>
                <a:cs typeface="Verdana"/>
              </a:rPr>
              <a:t>ηλεκτρονικών</a:t>
            </a:r>
            <a:endParaRPr sz="2400" dirty="0">
              <a:latin typeface="Verdana"/>
              <a:cs typeface="Verdana"/>
            </a:endParaRPr>
          </a:p>
          <a:p>
            <a:pPr marL="277495" marR="1116330">
              <a:lnSpc>
                <a:spcPct val="100000"/>
              </a:lnSpc>
            </a:pPr>
            <a:r>
              <a:rPr sz="2400" spc="-5" dirty="0">
                <a:latin typeface="Verdana"/>
                <a:cs typeface="Verdana"/>
              </a:rPr>
              <a:t>δικτύων (EDI), αλλά όχι </a:t>
            </a:r>
            <a:r>
              <a:rPr sz="2400" dirty="0">
                <a:latin typeface="Verdana"/>
                <a:cs typeface="Verdana"/>
              </a:rPr>
              <a:t>μέσω </a:t>
            </a:r>
            <a:r>
              <a:rPr sz="2400" spc="-5" dirty="0">
                <a:latin typeface="Verdana"/>
                <a:cs typeface="Verdana"/>
              </a:rPr>
              <a:t>ηλεκτρονικού  ταχυδρομείου, άσχετα </a:t>
            </a:r>
            <a:r>
              <a:rPr sz="2400" dirty="0">
                <a:latin typeface="Verdana"/>
                <a:cs typeface="Verdana"/>
              </a:rPr>
              <a:t>εάν </a:t>
            </a:r>
            <a:r>
              <a:rPr sz="2400" spc="-5" dirty="0">
                <a:latin typeface="Verdana"/>
                <a:cs typeface="Verdana"/>
              </a:rPr>
              <a:t>πληρώθηκαν </a:t>
            </a:r>
            <a:r>
              <a:rPr sz="2400" dirty="0">
                <a:latin typeface="Verdana"/>
                <a:cs typeface="Verdana"/>
              </a:rPr>
              <a:t>ή  </a:t>
            </a:r>
            <a:r>
              <a:rPr sz="2400" spc="-5" dirty="0">
                <a:latin typeface="Verdana"/>
                <a:cs typeface="Verdana"/>
              </a:rPr>
              <a:t>παραδόθηκαν </a:t>
            </a:r>
            <a:r>
              <a:rPr sz="2400" dirty="0">
                <a:latin typeface="Verdana"/>
                <a:cs typeface="Verdana"/>
              </a:rPr>
              <a:t>με </a:t>
            </a:r>
            <a:r>
              <a:rPr sz="2400" spc="-5" dirty="0">
                <a:latin typeface="Verdana"/>
                <a:cs typeface="Verdana"/>
              </a:rPr>
              <a:t>άλλον</a:t>
            </a:r>
            <a:r>
              <a:rPr sz="2400" spc="40" dirty="0">
                <a:latin typeface="Verdana"/>
                <a:cs typeface="Verdana"/>
              </a:rPr>
              <a:t> </a:t>
            </a:r>
            <a:r>
              <a:rPr sz="2400" spc="-10" dirty="0">
                <a:latin typeface="Verdana"/>
                <a:cs typeface="Verdana"/>
              </a:rPr>
              <a:t>τρόπο.</a:t>
            </a:r>
            <a:endParaRPr sz="2400" dirty="0">
              <a:latin typeface="Verdana"/>
              <a:cs typeface="Verdana"/>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438912" y="292608"/>
            <a:ext cx="7557516" cy="64008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38912" y="749808"/>
            <a:ext cx="2610612" cy="64007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525267" y="749808"/>
            <a:ext cx="5964935" cy="640079"/>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438912" y="1207008"/>
            <a:ext cx="4654296" cy="640079"/>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4568952" y="1207008"/>
            <a:ext cx="3025140" cy="640079"/>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438912" y="1664207"/>
            <a:ext cx="2814828" cy="640079"/>
          </a:xfrm>
          <a:prstGeom prst="rect">
            <a:avLst/>
          </a:prstGeom>
          <a:blipFill>
            <a:blip r:embed="rId7"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688340" y="410921"/>
            <a:ext cx="7423784" cy="1854835"/>
          </a:xfrm>
          <a:prstGeom prst="rect">
            <a:avLst/>
          </a:prstGeom>
        </p:spPr>
        <p:txBody>
          <a:bodyPr vert="horz" wrap="square" lIns="0" tIns="12700" rIns="0" bIns="0" rtlCol="0">
            <a:spAutoFit/>
          </a:bodyPr>
          <a:lstStyle/>
          <a:p>
            <a:pPr marL="12700">
              <a:lnSpc>
                <a:spcPct val="100000"/>
              </a:lnSpc>
              <a:spcBef>
                <a:spcPts val="100"/>
              </a:spcBef>
            </a:pPr>
            <a:r>
              <a:rPr sz="3000" dirty="0"/>
              <a:t>Τι περιλαμβάνει; Το</a:t>
            </a:r>
            <a:r>
              <a:rPr sz="3000" spc="-40" dirty="0"/>
              <a:t> </a:t>
            </a:r>
            <a:r>
              <a:rPr sz="3000" dirty="0"/>
              <a:t>ηλεκτρονικό</a:t>
            </a:r>
            <a:endParaRPr sz="3000"/>
          </a:p>
          <a:p>
            <a:pPr marL="12700" marR="5080">
              <a:lnSpc>
                <a:spcPct val="100000"/>
              </a:lnSpc>
            </a:pPr>
            <a:r>
              <a:rPr sz="3000" spc="-5" dirty="0"/>
              <a:t>επιχειρείν, το ηλεκτρονικό εμπόριο  </a:t>
            </a:r>
            <a:r>
              <a:rPr sz="3000" dirty="0"/>
              <a:t>και </a:t>
            </a:r>
            <a:r>
              <a:rPr sz="3000" spc="-5" dirty="0"/>
              <a:t>το ηλεκτρονικό μάρκετινγκ  (συνέχεια)</a:t>
            </a:r>
            <a:endParaRPr sz="3000"/>
          </a:p>
        </p:txBody>
      </p:sp>
      <p:sp>
        <p:nvSpPr>
          <p:cNvPr id="11" name="object 11"/>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10" name="object 10"/>
          <p:cNvSpPr txBox="1"/>
          <p:nvPr/>
        </p:nvSpPr>
        <p:spPr>
          <a:xfrm>
            <a:off x="513689" y="2361057"/>
            <a:ext cx="8246109" cy="4083685"/>
          </a:xfrm>
          <a:prstGeom prst="rect">
            <a:avLst/>
          </a:prstGeom>
        </p:spPr>
        <p:txBody>
          <a:bodyPr vert="horz" wrap="square" lIns="0" tIns="12065" rIns="0" bIns="0" rtlCol="0">
            <a:spAutoFit/>
          </a:bodyPr>
          <a:lstStyle/>
          <a:p>
            <a:pPr marL="12700" marR="5080" algn="just">
              <a:lnSpc>
                <a:spcPct val="100000"/>
              </a:lnSpc>
              <a:spcBef>
                <a:spcPts val="95"/>
              </a:spcBef>
            </a:pPr>
            <a:r>
              <a:rPr sz="2200" spc="-5" dirty="0">
                <a:latin typeface="Verdana"/>
                <a:cs typeface="Verdana"/>
              </a:rPr>
              <a:t>Οι συναλλαγές μπορεί να γίνονται μεταξύ </a:t>
            </a:r>
            <a:r>
              <a:rPr sz="2200" spc="-10" dirty="0">
                <a:latin typeface="Verdana"/>
                <a:cs typeface="Verdana"/>
              </a:rPr>
              <a:t>ιδιωτών (C-to-C,  </a:t>
            </a:r>
            <a:r>
              <a:rPr sz="2200" spc="-5" dirty="0">
                <a:latin typeface="Verdana"/>
                <a:cs typeface="Verdana"/>
              </a:rPr>
              <a:t>consumer to consumer), μεταξύ </a:t>
            </a:r>
            <a:r>
              <a:rPr sz="2200" spc="-10" dirty="0">
                <a:latin typeface="Verdana"/>
                <a:cs typeface="Verdana"/>
              </a:rPr>
              <a:t>επιχειρήσεων </a:t>
            </a:r>
            <a:r>
              <a:rPr sz="2200" spc="-5" dirty="0">
                <a:latin typeface="Verdana"/>
                <a:cs typeface="Verdana"/>
              </a:rPr>
              <a:t>και ιδιωτών  (B-to-C, business-to-consumer), μεταξύ </a:t>
            </a:r>
            <a:r>
              <a:rPr sz="2200" spc="-10" dirty="0">
                <a:latin typeface="Verdana"/>
                <a:cs typeface="Verdana"/>
              </a:rPr>
              <a:t>επιχειρήσεων </a:t>
            </a:r>
            <a:r>
              <a:rPr sz="2200" spc="-5" dirty="0">
                <a:latin typeface="Verdana"/>
                <a:cs typeface="Verdana"/>
              </a:rPr>
              <a:t>(  </a:t>
            </a:r>
            <a:r>
              <a:rPr sz="2200" spc="-10" dirty="0">
                <a:latin typeface="Verdana"/>
                <a:cs typeface="Verdana"/>
              </a:rPr>
              <a:t>B-to-B, </a:t>
            </a:r>
            <a:r>
              <a:rPr sz="2200" spc="-5" dirty="0">
                <a:latin typeface="Verdana"/>
                <a:cs typeface="Verdana"/>
              </a:rPr>
              <a:t>Business to Business) μεταξύ του κράτους και  </a:t>
            </a:r>
            <a:r>
              <a:rPr sz="2200" spc="-10" dirty="0">
                <a:latin typeface="Verdana"/>
                <a:cs typeface="Verdana"/>
              </a:rPr>
              <a:t>ιδιωτών </a:t>
            </a:r>
            <a:r>
              <a:rPr sz="2200" spc="-5" dirty="0">
                <a:latin typeface="Verdana"/>
                <a:cs typeface="Verdana"/>
              </a:rPr>
              <a:t>ή επιχειρήσεων(G-to-C, </a:t>
            </a:r>
            <a:r>
              <a:rPr sz="2200" spc="-10" dirty="0">
                <a:latin typeface="Verdana"/>
                <a:cs typeface="Verdana"/>
              </a:rPr>
              <a:t>government </a:t>
            </a:r>
            <a:r>
              <a:rPr sz="2200" spc="-5" dirty="0">
                <a:latin typeface="Verdana"/>
                <a:cs typeface="Verdana"/>
              </a:rPr>
              <a:t>to consumer  και </a:t>
            </a:r>
            <a:r>
              <a:rPr sz="2200" spc="-10" dirty="0">
                <a:latin typeface="Verdana"/>
                <a:cs typeface="Verdana"/>
              </a:rPr>
              <a:t>G-to-B,</a:t>
            </a:r>
            <a:r>
              <a:rPr sz="2200" spc="15" dirty="0">
                <a:latin typeface="Verdana"/>
                <a:cs typeface="Verdana"/>
              </a:rPr>
              <a:t> </a:t>
            </a:r>
            <a:r>
              <a:rPr sz="2200" spc="-10" dirty="0">
                <a:latin typeface="Verdana"/>
                <a:cs typeface="Verdana"/>
              </a:rPr>
              <a:t>government-to-business).</a:t>
            </a:r>
            <a:endParaRPr sz="2200">
              <a:latin typeface="Verdana"/>
              <a:cs typeface="Verdana"/>
            </a:endParaRPr>
          </a:p>
          <a:p>
            <a:pPr marL="277495" marR="405130" indent="-264795">
              <a:lnSpc>
                <a:spcPct val="100000"/>
              </a:lnSpc>
              <a:spcBef>
                <a:spcPts val="300"/>
              </a:spcBef>
              <a:buClr>
                <a:srgbClr val="EF7E09"/>
              </a:buClr>
              <a:buSzPct val="79545"/>
              <a:buFont typeface="Wingdings 2"/>
              <a:buChar char=""/>
              <a:tabLst>
                <a:tab pos="277495" algn="l"/>
                <a:tab pos="278130" algn="l"/>
              </a:tabLst>
            </a:pPr>
            <a:r>
              <a:rPr sz="2200" spc="-5" dirty="0">
                <a:latin typeface="Verdana"/>
                <a:cs typeface="Verdana"/>
              </a:rPr>
              <a:t>Ο </a:t>
            </a:r>
            <a:r>
              <a:rPr sz="2200" spc="-10" dirty="0">
                <a:latin typeface="Verdana"/>
                <a:cs typeface="Verdana"/>
              </a:rPr>
              <a:t>όρος </a:t>
            </a:r>
            <a:r>
              <a:rPr sz="2200" b="1" spc="-10" dirty="0">
                <a:latin typeface="Verdana"/>
                <a:cs typeface="Verdana"/>
              </a:rPr>
              <a:t>ηλεκτρονικό, </a:t>
            </a:r>
            <a:r>
              <a:rPr sz="2200" b="1" spc="-5" dirty="0">
                <a:latin typeface="Verdana"/>
                <a:cs typeface="Verdana"/>
              </a:rPr>
              <a:t>διαδικτυακό ή </a:t>
            </a:r>
            <a:r>
              <a:rPr sz="2200" b="1" spc="-10" dirty="0">
                <a:latin typeface="Verdana"/>
                <a:cs typeface="Verdana"/>
              </a:rPr>
              <a:t>ψηφιακό  μάρκετινγκ </a:t>
            </a:r>
            <a:r>
              <a:rPr sz="2200" spc="-10" dirty="0">
                <a:latin typeface="Verdana"/>
                <a:cs typeface="Verdana"/>
              </a:rPr>
              <a:t>(e-marketing, internet </a:t>
            </a:r>
            <a:r>
              <a:rPr sz="2200" spc="-5" dirty="0">
                <a:latin typeface="Verdana"/>
                <a:cs typeface="Verdana"/>
              </a:rPr>
              <a:t>marketing, </a:t>
            </a:r>
            <a:r>
              <a:rPr sz="2200" spc="-10" dirty="0">
                <a:latin typeface="Verdana"/>
                <a:cs typeface="Verdana"/>
              </a:rPr>
              <a:t>digital  marketing) περιγράφει </a:t>
            </a:r>
            <a:r>
              <a:rPr sz="2200" spc="-5" dirty="0">
                <a:latin typeface="Verdana"/>
                <a:cs typeface="Verdana"/>
              </a:rPr>
              <a:t>την εφαρμογή των ψηφιακών,  ενσύρματων ή </a:t>
            </a:r>
            <a:r>
              <a:rPr sz="2200" spc="-10" dirty="0">
                <a:latin typeface="Verdana"/>
                <a:cs typeface="Verdana"/>
              </a:rPr>
              <a:t>ασύρματων, τεχνολογιών, </a:t>
            </a:r>
            <a:r>
              <a:rPr sz="2200" spc="-5" dirty="0">
                <a:latin typeface="Verdana"/>
                <a:cs typeface="Verdana"/>
              </a:rPr>
              <a:t>για</a:t>
            </a:r>
            <a:r>
              <a:rPr sz="2200" spc="80" dirty="0">
                <a:latin typeface="Verdana"/>
                <a:cs typeface="Verdana"/>
              </a:rPr>
              <a:t> </a:t>
            </a:r>
            <a:r>
              <a:rPr sz="2200" spc="-10" dirty="0">
                <a:latin typeface="Verdana"/>
                <a:cs typeface="Verdana"/>
              </a:rPr>
              <a:t>την</a:t>
            </a:r>
            <a:endParaRPr sz="2200">
              <a:latin typeface="Verdana"/>
              <a:cs typeface="Verdana"/>
            </a:endParaRPr>
          </a:p>
          <a:p>
            <a:pPr marL="277495">
              <a:lnSpc>
                <a:spcPct val="100000"/>
              </a:lnSpc>
            </a:pPr>
            <a:r>
              <a:rPr sz="2200" spc="-5" dirty="0">
                <a:latin typeface="Verdana"/>
                <a:cs typeface="Verdana"/>
              </a:rPr>
              <a:t>υποστήριξη </a:t>
            </a:r>
            <a:r>
              <a:rPr sz="2200" spc="-10" dirty="0">
                <a:latin typeface="Verdana"/>
                <a:cs typeface="Verdana"/>
              </a:rPr>
              <a:t>των δραστηριοτήτων</a:t>
            </a:r>
            <a:r>
              <a:rPr sz="2200" spc="15" dirty="0">
                <a:latin typeface="Verdana"/>
                <a:cs typeface="Verdana"/>
              </a:rPr>
              <a:t> </a:t>
            </a:r>
            <a:r>
              <a:rPr sz="2200" spc="-5" dirty="0">
                <a:latin typeface="Verdana"/>
                <a:cs typeface="Verdana"/>
              </a:rPr>
              <a:t>μάρκετινγκ.</a:t>
            </a:r>
            <a:endParaRPr sz="2200">
              <a:latin typeface="Verdana"/>
              <a:cs typeface="Verdana"/>
            </a:endParaRPr>
          </a:p>
          <a:p>
            <a:pPr marR="37465" algn="r">
              <a:lnSpc>
                <a:spcPct val="100000"/>
              </a:lnSpc>
              <a:spcBef>
                <a:spcPts val="1410"/>
              </a:spcBef>
            </a:pPr>
            <a:r>
              <a:rPr sz="1000" spc="-5" dirty="0">
                <a:solidFill>
                  <a:srgbClr val="A7A299"/>
                </a:solidFill>
                <a:latin typeface="Verdana"/>
                <a:cs typeface="Verdana"/>
              </a:rPr>
              <a:t>73</a:t>
            </a:r>
            <a:endParaRPr sz="1000">
              <a:latin typeface="Verdana"/>
              <a:cs typeface="Verdana"/>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4" name="object 4"/>
          <p:cNvSpPr/>
          <p:nvPr/>
        </p:nvSpPr>
        <p:spPr>
          <a:xfrm>
            <a:off x="858011" y="208788"/>
            <a:ext cx="1036319" cy="679704"/>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2956560" y="1184147"/>
            <a:ext cx="696467" cy="679703"/>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422148" y="1671827"/>
            <a:ext cx="696468" cy="679703"/>
          </a:xfrm>
          <a:prstGeom prst="rect">
            <a:avLst/>
          </a:prstGeom>
          <a:blipFill>
            <a:blip r:embed="rId3" cstate="print"/>
            <a:stretch>
              <a:fillRect/>
            </a:stretch>
          </a:blipFill>
        </p:spPr>
        <p:txBody>
          <a:bodyPr wrap="square" lIns="0" tIns="0" rIns="0" bIns="0" rtlCol="0"/>
          <a:lstStyle/>
          <a:p>
            <a:endParaRPr/>
          </a:p>
        </p:txBody>
      </p:sp>
      <p:sp>
        <p:nvSpPr>
          <p:cNvPr id="12" name="object 12"/>
          <p:cNvSpPr txBox="1">
            <a:spLocks noGrp="1"/>
          </p:cNvSpPr>
          <p:nvPr>
            <p:ph type="title"/>
          </p:nvPr>
        </p:nvSpPr>
        <p:spPr>
          <a:xfrm>
            <a:off x="838200" y="415290"/>
            <a:ext cx="7503795" cy="1489710"/>
          </a:xfrm>
          <a:prstGeom prst="rect">
            <a:avLst/>
          </a:prstGeom>
        </p:spPr>
        <p:txBody>
          <a:bodyPr vert="horz" wrap="square" lIns="0" tIns="13335" rIns="0" bIns="0" rtlCol="0">
            <a:spAutoFit/>
          </a:bodyPr>
          <a:lstStyle/>
          <a:p>
            <a:pPr marL="12700" marR="5080" algn="just">
              <a:lnSpc>
                <a:spcPct val="100000"/>
              </a:lnSpc>
              <a:spcBef>
                <a:spcPts val="105"/>
              </a:spcBef>
            </a:pPr>
            <a:r>
              <a:rPr sz="3200" dirty="0"/>
              <a:t>3. Προοπτικές και συνέπειες σε  επίπεδο επιχειρηματικότητας</a:t>
            </a:r>
            <a:r>
              <a:rPr sz="3200" spc="1005" dirty="0"/>
              <a:t> </a:t>
            </a:r>
            <a:r>
              <a:rPr sz="3200" dirty="0"/>
              <a:t>και  </a:t>
            </a:r>
            <a:r>
              <a:rPr sz="3200" spc="-5" dirty="0"/>
              <a:t>μάρκετινγκ</a:t>
            </a:r>
            <a:endParaRPr sz="3200" dirty="0"/>
          </a:p>
        </p:txBody>
      </p:sp>
      <p:sp>
        <p:nvSpPr>
          <p:cNvPr id="14" name="object 14"/>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13" name="object 13"/>
          <p:cNvSpPr txBox="1"/>
          <p:nvPr/>
        </p:nvSpPr>
        <p:spPr>
          <a:xfrm>
            <a:off x="609600" y="1905000"/>
            <a:ext cx="7942580" cy="4331335"/>
          </a:xfrm>
          <a:prstGeom prst="rect">
            <a:avLst/>
          </a:prstGeom>
        </p:spPr>
        <p:txBody>
          <a:bodyPr vert="horz" wrap="square" lIns="0" tIns="12065" rIns="0" bIns="0" rtlCol="0">
            <a:spAutoFit/>
          </a:bodyPr>
          <a:lstStyle/>
          <a:p>
            <a:pPr marL="278130" marR="190500" indent="-265430">
              <a:lnSpc>
                <a:spcPct val="100000"/>
              </a:lnSpc>
              <a:spcBef>
                <a:spcPts val="95"/>
              </a:spcBef>
              <a:buClr>
                <a:srgbClr val="EF7E09"/>
              </a:buClr>
              <a:buSzPct val="80357"/>
              <a:buFont typeface="Wingdings 2"/>
              <a:buChar char=""/>
              <a:tabLst>
                <a:tab pos="278765" algn="l"/>
              </a:tabLst>
            </a:pPr>
            <a:r>
              <a:rPr sz="2800" spc="-5" dirty="0">
                <a:latin typeface="Verdana"/>
                <a:cs typeface="Verdana"/>
              </a:rPr>
              <a:t>Οι </a:t>
            </a:r>
            <a:r>
              <a:rPr sz="2800" spc="-10" dirty="0">
                <a:latin typeface="Verdana"/>
                <a:cs typeface="Verdana"/>
              </a:rPr>
              <a:t>προοπτικές ανάπτυξης </a:t>
            </a:r>
            <a:r>
              <a:rPr sz="2800" spc="-5" dirty="0">
                <a:latin typeface="Verdana"/>
                <a:cs typeface="Verdana"/>
              </a:rPr>
              <a:t>της </a:t>
            </a:r>
            <a:r>
              <a:rPr sz="2800" spc="-10" dirty="0">
                <a:latin typeface="Verdana"/>
                <a:cs typeface="Verdana"/>
              </a:rPr>
              <a:t>ψηφιακής  αγοράς </a:t>
            </a:r>
            <a:r>
              <a:rPr sz="2800" spc="-5" dirty="0">
                <a:latin typeface="Verdana"/>
                <a:cs typeface="Verdana"/>
              </a:rPr>
              <a:t>και τα </a:t>
            </a:r>
            <a:r>
              <a:rPr sz="2800" spc="-10" dirty="0">
                <a:latin typeface="Verdana"/>
                <a:cs typeface="Verdana"/>
              </a:rPr>
              <a:t>οφέλη που </a:t>
            </a:r>
            <a:r>
              <a:rPr sz="2800" spc="-5" dirty="0">
                <a:latin typeface="Verdana"/>
                <a:cs typeface="Verdana"/>
              </a:rPr>
              <a:t>θα αποκομίσουν  </a:t>
            </a:r>
            <a:r>
              <a:rPr sz="2800" spc="-10" dirty="0">
                <a:latin typeface="Verdana"/>
                <a:cs typeface="Verdana"/>
              </a:rPr>
              <a:t>από αυτή τόσο </a:t>
            </a:r>
            <a:r>
              <a:rPr sz="2800" spc="-5" dirty="0">
                <a:latin typeface="Verdana"/>
                <a:cs typeface="Verdana"/>
              </a:rPr>
              <a:t>οι πολίτες / καταναλωτές  όσο </a:t>
            </a:r>
            <a:r>
              <a:rPr sz="2800" spc="-10" dirty="0">
                <a:latin typeface="Verdana"/>
                <a:cs typeface="Verdana"/>
              </a:rPr>
              <a:t>και </a:t>
            </a:r>
            <a:r>
              <a:rPr sz="2800" spc="-5" dirty="0">
                <a:latin typeface="Verdana"/>
                <a:cs typeface="Verdana"/>
              </a:rPr>
              <a:t>οι </a:t>
            </a:r>
            <a:r>
              <a:rPr sz="2800" spc="-10" dirty="0">
                <a:latin typeface="Verdana"/>
                <a:cs typeface="Verdana"/>
              </a:rPr>
              <a:t>επιχειρήσεις την </a:t>
            </a:r>
            <a:r>
              <a:rPr sz="2800" spc="-5" dirty="0">
                <a:latin typeface="Verdana"/>
                <a:cs typeface="Verdana"/>
              </a:rPr>
              <a:t>καθιστούν  </a:t>
            </a:r>
            <a:r>
              <a:rPr sz="2800" spc="-10" dirty="0">
                <a:latin typeface="Verdana"/>
                <a:cs typeface="Verdana"/>
              </a:rPr>
              <a:t>προτεραιότητα </a:t>
            </a:r>
            <a:r>
              <a:rPr sz="2800" spc="-5" dirty="0">
                <a:latin typeface="Verdana"/>
                <a:cs typeface="Verdana"/>
              </a:rPr>
              <a:t>σε εθνικό, </a:t>
            </a:r>
            <a:r>
              <a:rPr sz="2800" spc="-10" dirty="0">
                <a:latin typeface="Verdana"/>
                <a:cs typeface="Verdana"/>
              </a:rPr>
              <a:t>ευρωπαϊκό </a:t>
            </a:r>
            <a:r>
              <a:rPr sz="2800" spc="-5" dirty="0">
                <a:latin typeface="Verdana"/>
                <a:cs typeface="Verdana"/>
              </a:rPr>
              <a:t>και  διεθνές</a:t>
            </a:r>
            <a:r>
              <a:rPr sz="2800" spc="5" dirty="0">
                <a:latin typeface="Verdana"/>
                <a:cs typeface="Verdana"/>
              </a:rPr>
              <a:t> </a:t>
            </a:r>
            <a:r>
              <a:rPr sz="2800" spc="-10" dirty="0">
                <a:latin typeface="Verdana"/>
                <a:cs typeface="Verdana"/>
              </a:rPr>
              <a:t>επίπεδο.</a:t>
            </a:r>
            <a:endParaRPr sz="2800" dirty="0">
              <a:latin typeface="Verdana"/>
              <a:cs typeface="Verdana"/>
            </a:endParaRPr>
          </a:p>
          <a:p>
            <a:pPr marL="278130" indent="-265430">
              <a:lnSpc>
                <a:spcPct val="100000"/>
              </a:lnSpc>
              <a:spcBef>
                <a:spcPts val="295"/>
              </a:spcBef>
              <a:buClr>
                <a:srgbClr val="EF7E09"/>
              </a:buClr>
              <a:buSzPct val="80357"/>
              <a:buFont typeface="Wingdings 2"/>
              <a:buChar char=""/>
              <a:tabLst>
                <a:tab pos="278765" algn="l"/>
              </a:tabLst>
            </a:pPr>
            <a:r>
              <a:rPr sz="2800" spc="-10" dirty="0">
                <a:latin typeface="Verdana"/>
                <a:cs typeface="Verdana"/>
              </a:rPr>
              <a:t>Είναι </a:t>
            </a:r>
            <a:r>
              <a:rPr sz="2800" spc="-5" dirty="0">
                <a:latin typeface="Verdana"/>
                <a:cs typeface="Verdana"/>
              </a:rPr>
              <a:t>λοιπόν κρίσιμο να </a:t>
            </a:r>
            <a:r>
              <a:rPr sz="2800" spc="-10" dirty="0">
                <a:latin typeface="Verdana"/>
                <a:cs typeface="Verdana"/>
              </a:rPr>
              <a:t>εντοπίσουμε </a:t>
            </a:r>
            <a:r>
              <a:rPr sz="2800" spc="-5" dirty="0">
                <a:latin typeface="Verdana"/>
                <a:cs typeface="Verdana"/>
              </a:rPr>
              <a:t>και</a:t>
            </a:r>
            <a:r>
              <a:rPr sz="2800" spc="110" dirty="0">
                <a:latin typeface="Verdana"/>
                <a:cs typeface="Verdana"/>
              </a:rPr>
              <a:t> </a:t>
            </a:r>
            <a:r>
              <a:rPr sz="2800" spc="-5" dirty="0">
                <a:latin typeface="Verdana"/>
                <a:cs typeface="Verdana"/>
              </a:rPr>
              <a:t>να</a:t>
            </a:r>
            <a:endParaRPr sz="2800" dirty="0">
              <a:latin typeface="Verdana"/>
              <a:cs typeface="Verdana"/>
            </a:endParaRPr>
          </a:p>
          <a:p>
            <a:pPr marL="278130" marR="628015">
              <a:lnSpc>
                <a:spcPct val="100000"/>
              </a:lnSpc>
            </a:pPr>
            <a:r>
              <a:rPr sz="2800" spc="-10" dirty="0">
                <a:latin typeface="Verdana"/>
                <a:cs typeface="Verdana"/>
              </a:rPr>
              <a:t>συζητήσουμε </a:t>
            </a:r>
            <a:r>
              <a:rPr sz="2800" spc="-5" dirty="0">
                <a:latin typeface="Verdana"/>
                <a:cs typeface="Verdana"/>
              </a:rPr>
              <a:t>εδώ τους </a:t>
            </a:r>
            <a:r>
              <a:rPr sz="2800" spc="-10" dirty="0">
                <a:latin typeface="Verdana"/>
                <a:cs typeface="Verdana"/>
              </a:rPr>
              <a:t>παράγοντες που  </a:t>
            </a:r>
            <a:r>
              <a:rPr sz="2800" spc="-5" dirty="0">
                <a:latin typeface="Verdana"/>
                <a:cs typeface="Verdana"/>
              </a:rPr>
              <a:t>επηρεάζουν </a:t>
            </a:r>
            <a:r>
              <a:rPr sz="2800" spc="-10" dirty="0">
                <a:latin typeface="Verdana"/>
                <a:cs typeface="Verdana"/>
              </a:rPr>
              <a:t>αυτή την ανάπτυξη </a:t>
            </a:r>
            <a:r>
              <a:rPr sz="2800" spc="-5" dirty="0">
                <a:latin typeface="Verdana"/>
                <a:cs typeface="Verdana"/>
              </a:rPr>
              <a:t>και </a:t>
            </a:r>
            <a:r>
              <a:rPr sz="2800" spc="-10" dirty="0">
                <a:latin typeface="Verdana"/>
                <a:cs typeface="Verdana"/>
              </a:rPr>
              <a:t>τις  συνέπειές της </a:t>
            </a:r>
            <a:r>
              <a:rPr sz="2800" spc="-5" dirty="0">
                <a:latin typeface="Verdana"/>
                <a:cs typeface="Verdana"/>
              </a:rPr>
              <a:t>για </a:t>
            </a:r>
            <a:r>
              <a:rPr sz="2800" spc="-10" dirty="0">
                <a:latin typeface="Verdana"/>
                <a:cs typeface="Verdana"/>
              </a:rPr>
              <a:t>την</a:t>
            </a:r>
            <a:r>
              <a:rPr sz="2800" spc="60" dirty="0">
                <a:latin typeface="Verdana"/>
                <a:cs typeface="Verdana"/>
              </a:rPr>
              <a:t> </a:t>
            </a:r>
            <a:r>
              <a:rPr sz="2800" spc="-10" dirty="0">
                <a:latin typeface="Verdana"/>
                <a:cs typeface="Verdana"/>
              </a:rPr>
              <a:t>επιχείρηση.</a:t>
            </a:r>
            <a:endParaRPr sz="2800" dirty="0">
              <a:latin typeface="Verdana"/>
              <a:cs typeface="Verdana"/>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498348" y="483108"/>
            <a:ext cx="7839456" cy="67970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98348" y="970788"/>
            <a:ext cx="3023616" cy="67970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964179" y="970788"/>
            <a:ext cx="696468" cy="679703"/>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498348" y="1458467"/>
            <a:ext cx="696468" cy="679703"/>
          </a:xfrm>
          <a:prstGeom prst="rect">
            <a:avLst/>
          </a:prstGeom>
          <a:blipFill>
            <a:blip r:embed="rId4"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764540" y="609041"/>
            <a:ext cx="7174865" cy="1002030"/>
          </a:xfrm>
          <a:prstGeom prst="rect">
            <a:avLst/>
          </a:prstGeom>
        </p:spPr>
        <p:txBody>
          <a:bodyPr vert="horz" wrap="square" lIns="0" tIns="13335" rIns="0" bIns="0" rtlCol="0">
            <a:spAutoFit/>
          </a:bodyPr>
          <a:lstStyle/>
          <a:p>
            <a:pPr marL="12700">
              <a:lnSpc>
                <a:spcPct val="100000"/>
              </a:lnSpc>
              <a:spcBef>
                <a:spcPts val="105"/>
              </a:spcBef>
            </a:pPr>
            <a:r>
              <a:rPr sz="3200" dirty="0"/>
              <a:t>3.1. Παράγοντες ανάπτυξης</a:t>
            </a:r>
            <a:r>
              <a:rPr sz="3200" spc="-85" dirty="0"/>
              <a:t> </a:t>
            </a:r>
            <a:r>
              <a:rPr sz="3200" spc="-5" dirty="0"/>
              <a:t>του</a:t>
            </a:r>
            <a:endParaRPr sz="3200"/>
          </a:p>
          <a:p>
            <a:pPr marL="12700">
              <a:lnSpc>
                <a:spcPct val="100000"/>
              </a:lnSpc>
            </a:pPr>
            <a:r>
              <a:rPr sz="3200" dirty="0"/>
              <a:t>διαδικτύου</a:t>
            </a:r>
            <a:endParaRPr sz="3200"/>
          </a:p>
        </p:txBody>
      </p:sp>
      <p:sp>
        <p:nvSpPr>
          <p:cNvPr id="9" name="object 9"/>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8" name="object 8"/>
          <p:cNvSpPr txBox="1"/>
          <p:nvPr/>
        </p:nvSpPr>
        <p:spPr>
          <a:xfrm>
            <a:off x="703580" y="2248941"/>
            <a:ext cx="7301230" cy="2776855"/>
          </a:xfrm>
          <a:prstGeom prst="rect">
            <a:avLst/>
          </a:prstGeom>
        </p:spPr>
        <p:txBody>
          <a:bodyPr vert="horz" wrap="square" lIns="0" tIns="50800" rIns="0" bIns="0" rtlCol="0">
            <a:spAutoFit/>
          </a:bodyPr>
          <a:lstStyle/>
          <a:p>
            <a:pPr marL="277495" indent="-264795">
              <a:lnSpc>
                <a:spcPct val="100000"/>
              </a:lnSpc>
              <a:spcBef>
                <a:spcPts val="400"/>
              </a:spcBef>
              <a:buClr>
                <a:srgbClr val="EF7E09"/>
              </a:buClr>
              <a:buSzPct val="80357"/>
              <a:buFont typeface="Wingdings 2"/>
              <a:buChar char=""/>
              <a:tabLst>
                <a:tab pos="278130" algn="l"/>
              </a:tabLst>
            </a:pPr>
            <a:r>
              <a:rPr sz="2800" u="heavy" spc="-705" dirty="0">
                <a:latin typeface="Times New Roman"/>
                <a:cs typeface="Times New Roman"/>
              </a:rPr>
              <a:t> </a:t>
            </a:r>
            <a:r>
              <a:rPr sz="2800" u="heavy" spc="-5" dirty="0">
                <a:latin typeface="Verdana"/>
                <a:cs typeface="Verdana"/>
              </a:rPr>
              <a:t>Υποδομή –</a:t>
            </a:r>
            <a:r>
              <a:rPr sz="2800" u="heavy" spc="15" dirty="0">
                <a:latin typeface="Verdana"/>
                <a:cs typeface="Verdana"/>
              </a:rPr>
              <a:t> </a:t>
            </a:r>
            <a:r>
              <a:rPr sz="2800" u="heavy" spc="-10" dirty="0">
                <a:latin typeface="Verdana"/>
                <a:cs typeface="Verdana"/>
              </a:rPr>
              <a:t>τεχνολογία</a:t>
            </a:r>
            <a:endParaRPr sz="2800">
              <a:latin typeface="Verdana"/>
              <a:cs typeface="Verdana"/>
            </a:endParaRPr>
          </a:p>
          <a:p>
            <a:pPr marL="277495" indent="-264795">
              <a:lnSpc>
                <a:spcPct val="100000"/>
              </a:lnSpc>
              <a:spcBef>
                <a:spcPts val="300"/>
              </a:spcBef>
              <a:buClr>
                <a:srgbClr val="EF7E09"/>
              </a:buClr>
              <a:buSzPct val="80357"/>
              <a:buFont typeface="Wingdings 2"/>
              <a:buChar char=""/>
              <a:tabLst>
                <a:tab pos="278130" algn="l"/>
              </a:tabLst>
            </a:pPr>
            <a:r>
              <a:rPr sz="2800" u="heavy" spc="-705" dirty="0">
                <a:latin typeface="Times New Roman"/>
                <a:cs typeface="Times New Roman"/>
              </a:rPr>
              <a:t> </a:t>
            </a:r>
            <a:r>
              <a:rPr sz="2800" u="heavy" spc="-10" dirty="0">
                <a:latin typeface="Verdana"/>
                <a:cs typeface="Verdana"/>
              </a:rPr>
              <a:t>Θεσμικό</a:t>
            </a:r>
            <a:r>
              <a:rPr sz="2800" u="heavy" spc="5" dirty="0">
                <a:latin typeface="Verdana"/>
                <a:cs typeface="Verdana"/>
              </a:rPr>
              <a:t> </a:t>
            </a:r>
            <a:r>
              <a:rPr sz="2800" u="heavy" spc="-10" dirty="0">
                <a:latin typeface="Verdana"/>
                <a:cs typeface="Verdana"/>
              </a:rPr>
              <a:t>πλαίσιο</a:t>
            </a:r>
            <a:endParaRPr sz="2800">
              <a:latin typeface="Verdana"/>
              <a:cs typeface="Verdana"/>
            </a:endParaRPr>
          </a:p>
          <a:p>
            <a:pPr marL="277495" indent="-264795">
              <a:lnSpc>
                <a:spcPct val="100000"/>
              </a:lnSpc>
              <a:spcBef>
                <a:spcPts val="300"/>
              </a:spcBef>
              <a:buClr>
                <a:srgbClr val="EF7E09"/>
              </a:buClr>
              <a:buSzPct val="80357"/>
              <a:buFont typeface="Wingdings 2"/>
              <a:buChar char=""/>
              <a:tabLst>
                <a:tab pos="278130" algn="l"/>
              </a:tabLst>
            </a:pPr>
            <a:r>
              <a:rPr sz="2800" u="heavy" spc="-705" dirty="0">
                <a:latin typeface="Times New Roman"/>
                <a:cs typeface="Times New Roman"/>
              </a:rPr>
              <a:t> </a:t>
            </a:r>
            <a:r>
              <a:rPr sz="2800" u="heavy" spc="-5" dirty="0">
                <a:latin typeface="Verdana"/>
                <a:cs typeface="Verdana"/>
              </a:rPr>
              <a:t>Ανθρώπινο</a:t>
            </a:r>
            <a:r>
              <a:rPr sz="2800" u="heavy" spc="10" dirty="0">
                <a:latin typeface="Verdana"/>
                <a:cs typeface="Verdana"/>
              </a:rPr>
              <a:t> </a:t>
            </a:r>
            <a:r>
              <a:rPr sz="2800" u="heavy" spc="-5" dirty="0">
                <a:latin typeface="Verdana"/>
                <a:cs typeface="Verdana"/>
              </a:rPr>
              <a:t>κεφάλαιο</a:t>
            </a:r>
            <a:endParaRPr sz="2800">
              <a:latin typeface="Verdana"/>
              <a:cs typeface="Verdana"/>
            </a:endParaRPr>
          </a:p>
          <a:p>
            <a:pPr marL="277495" indent="-264795">
              <a:lnSpc>
                <a:spcPct val="100000"/>
              </a:lnSpc>
              <a:spcBef>
                <a:spcPts val="300"/>
              </a:spcBef>
              <a:buClr>
                <a:srgbClr val="EF7E09"/>
              </a:buClr>
              <a:buSzPct val="80357"/>
              <a:buFont typeface="Wingdings 2"/>
              <a:buChar char=""/>
              <a:tabLst>
                <a:tab pos="278130" algn="l"/>
              </a:tabLst>
            </a:pPr>
            <a:r>
              <a:rPr sz="2800" u="heavy" spc="-705" dirty="0">
                <a:latin typeface="Times New Roman"/>
                <a:cs typeface="Times New Roman"/>
              </a:rPr>
              <a:t> </a:t>
            </a:r>
            <a:r>
              <a:rPr sz="2800" u="heavy" spc="-5" dirty="0">
                <a:latin typeface="Verdana"/>
                <a:cs typeface="Verdana"/>
              </a:rPr>
              <a:t>Καταλυτικός ρόλος του δημόσιου</a:t>
            </a:r>
            <a:r>
              <a:rPr sz="2800" u="heavy" dirty="0">
                <a:latin typeface="Verdana"/>
                <a:cs typeface="Verdana"/>
              </a:rPr>
              <a:t> </a:t>
            </a:r>
            <a:r>
              <a:rPr sz="2800" u="heavy" spc="-10" dirty="0">
                <a:latin typeface="Verdana"/>
                <a:cs typeface="Verdana"/>
              </a:rPr>
              <a:t>τομέα</a:t>
            </a:r>
            <a:endParaRPr sz="2800">
              <a:latin typeface="Verdana"/>
              <a:cs typeface="Verdana"/>
            </a:endParaRPr>
          </a:p>
          <a:p>
            <a:pPr marL="277495">
              <a:lnSpc>
                <a:spcPct val="100000"/>
              </a:lnSpc>
            </a:pPr>
            <a:r>
              <a:rPr sz="2800" u="heavy" spc="-705" dirty="0">
                <a:latin typeface="Times New Roman"/>
                <a:cs typeface="Times New Roman"/>
              </a:rPr>
              <a:t> </a:t>
            </a:r>
            <a:r>
              <a:rPr sz="2800" u="heavy" spc="-5" dirty="0">
                <a:latin typeface="Verdana"/>
                <a:cs typeface="Verdana"/>
              </a:rPr>
              <a:t>και </a:t>
            </a:r>
            <a:r>
              <a:rPr sz="2800" u="heavy" spc="-10" dirty="0">
                <a:latin typeface="Verdana"/>
                <a:cs typeface="Verdana"/>
              </a:rPr>
              <a:t>του</a:t>
            </a:r>
            <a:r>
              <a:rPr sz="2800" u="heavy" spc="0" dirty="0">
                <a:latin typeface="Verdana"/>
                <a:cs typeface="Verdana"/>
              </a:rPr>
              <a:t> </a:t>
            </a:r>
            <a:r>
              <a:rPr sz="2800" u="heavy" spc="-5" dirty="0">
                <a:latin typeface="Verdana"/>
                <a:cs typeface="Verdana"/>
              </a:rPr>
              <a:t>κράτους</a:t>
            </a:r>
            <a:endParaRPr sz="2800">
              <a:latin typeface="Verdana"/>
              <a:cs typeface="Verdana"/>
            </a:endParaRPr>
          </a:p>
          <a:p>
            <a:pPr marL="277495" indent="-264795">
              <a:lnSpc>
                <a:spcPct val="100000"/>
              </a:lnSpc>
              <a:spcBef>
                <a:spcPts val="300"/>
              </a:spcBef>
              <a:buClr>
                <a:srgbClr val="EF7E09"/>
              </a:buClr>
              <a:buSzPct val="80357"/>
              <a:buFont typeface="Wingdings 2"/>
              <a:buChar char=""/>
              <a:tabLst>
                <a:tab pos="278130" algn="l"/>
              </a:tabLst>
            </a:pPr>
            <a:r>
              <a:rPr sz="2800" u="heavy" spc="-705" dirty="0">
                <a:latin typeface="Times New Roman"/>
                <a:cs typeface="Times New Roman"/>
              </a:rPr>
              <a:t> </a:t>
            </a:r>
            <a:r>
              <a:rPr sz="2800" u="heavy" spc="-5" dirty="0">
                <a:latin typeface="Verdana"/>
                <a:cs typeface="Verdana"/>
              </a:rPr>
              <a:t>Ασφάλεια,</a:t>
            </a:r>
            <a:r>
              <a:rPr sz="2800" u="heavy" spc="10" dirty="0">
                <a:latin typeface="Verdana"/>
                <a:cs typeface="Verdana"/>
              </a:rPr>
              <a:t> </a:t>
            </a:r>
            <a:r>
              <a:rPr sz="2800" u="heavy" spc="-10" dirty="0">
                <a:latin typeface="Verdana"/>
                <a:cs typeface="Verdana"/>
              </a:rPr>
              <a:t>εμπιστοσύνη</a:t>
            </a:r>
            <a:endParaRPr sz="2800">
              <a:latin typeface="Verdana"/>
              <a:cs typeface="Verdana"/>
            </a:endParaRPr>
          </a:p>
        </p:txBody>
      </p:sp>
      <p:sp>
        <p:nvSpPr>
          <p:cNvPr id="10" name="Oval 9"/>
          <p:cNvSpPr/>
          <p:nvPr/>
        </p:nvSpPr>
        <p:spPr>
          <a:xfrm>
            <a:off x="304800" y="4495800"/>
            <a:ext cx="6248400" cy="762000"/>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EF868-7320-C94C-A891-F5E11392C31C}"/>
              </a:ext>
            </a:extLst>
          </p:cNvPr>
          <p:cNvSpPr>
            <a:spLocks noGrp="1"/>
          </p:cNvSpPr>
          <p:nvPr>
            <p:ph type="title"/>
          </p:nvPr>
        </p:nvSpPr>
        <p:spPr>
          <a:xfrm>
            <a:off x="381000" y="304800"/>
            <a:ext cx="8382000" cy="1292662"/>
          </a:xfrm>
        </p:spPr>
        <p:txBody>
          <a:bodyPr/>
          <a:lstStyle/>
          <a:p>
            <a:r>
              <a:rPr lang="en-US" dirty="0" smtClean="0"/>
              <a:t>ENISA (</a:t>
            </a:r>
            <a:r>
              <a:rPr lang="el-GR" dirty="0" smtClean="0"/>
              <a:t>Ευρωπαϊκός </a:t>
            </a:r>
            <a:r>
              <a:rPr lang="el-GR" dirty="0"/>
              <a:t>Οργανισμός για την Ασφάλεια των Δικτύων και των </a:t>
            </a:r>
            <a:r>
              <a:rPr lang="el-GR" dirty="0" smtClean="0"/>
              <a:t>Πληροφοριών</a:t>
            </a:r>
            <a:r>
              <a:rPr lang="en-US" dirty="0" smtClean="0"/>
              <a:t>) </a:t>
            </a:r>
            <a:r>
              <a:rPr lang="en-US" dirty="0"/>
              <a:t>Top 15 Indicators (2017)</a:t>
            </a:r>
          </a:p>
        </p:txBody>
      </p:sp>
      <p:sp>
        <p:nvSpPr>
          <p:cNvPr id="3" name="Content Placeholder 2">
            <a:extLst>
              <a:ext uri="{FF2B5EF4-FFF2-40B4-BE49-F238E27FC236}">
                <a16:creationId xmlns:a16="http://schemas.microsoft.com/office/drawing/2014/main" id="{06868B40-AA43-414F-9261-3A9BE67F7D63}"/>
              </a:ext>
            </a:extLst>
          </p:cNvPr>
          <p:cNvSpPr>
            <a:spLocks noGrp="1"/>
          </p:cNvSpPr>
          <p:nvPr>
            <p:ph idx="1"/>
          </p:nvPr>
        </p:nvSpPr>
        <p:spPr>
          <a:xfrm>
            <a:off x="457200" y="2362200"/>
            <a:ext cx="8134350" cy="3926715"/>
          </a:xfrm>
        </p:spPr>
        <p:txBody>
          <a:bodyPr anchor="ctr">
            <a:noAutofit/>
          </a:bodyPr>
          <a:lstStyle/>
          <a:p>
            <a:pPr marL="385763" indent="-385763">
              <a:buFont typeface="+mj-lt"/>
              <a:buAutoNum type="arabicPeriod"/>
            </a:pPr>
            <a:r>
              <a:rPr lang="en-US" sz="1200" dirty="0"/>
              <a:t>Malware</a:t>
            </a:r>
          </a:p>
          <a:p>
            <a:pPr marL="385763" indent="-385763">
              <a:buFont typeface="+mj-lt"/>
              <a:buAutoNum type="arabicPeriod"/>
            </a:pPr>
            <a:r>
              <a:rPr lang="en-US" sz="1200" dirty="0"/>
              <a:t>Web-based attacks</a:t>
            </a:r>
          </a:p>
          <a:p>
            <a:pPr marL="385763" indent="-385763">
              <a:buFont typeface="+mj-lt"/>
              <a:buAutoNum type="arabicPeriod"/>
            </a:pPr>
            <a:r>
              <a:rPr lang="en-US" sz="1200" dirty="0"/>
              <a:t>Web application attacks</a:t>
            </a:r>
          </a:p>
          <a:p>
            <a:pPr marL="385763" indent="-385763">
              <a:buFont typeface="+mj-lt"/>
              <a:buAutoNum type="arabicPeriod"/>
            </a:pPr>
            <a:r>
              <a:rPr lang="en-US" sz="1200" dirty="0"/>
              <a:t>Phishing</a:t>
            </a:r>
          </a:p>
          <a:p>
            <a:pPr marL="385763" indent="-385763">
              <a:buFont typeface="+mj-lt"/>
              <a:buAutoNum type="arabicPeriod"/>
            </a:pPr>
            <a:r>
              <a:rPr lang="en-US" sz="1200" dirty="0"/>
              <a:t>Spam</a:t>
            </a:r>
          </a:p>
          <a:p>
            <a:pPr marL="385763" indent="-385763">
              <a:buFont typeface="+mj-lt"/>
              <a:buAutoNum type="arabicPeriod"/>
            </a:pPr>
            <a:r>
              <a:rPr lang="en-US" sz="1200" dirty="0"/>
              <a:t>Denial of Service</a:t>
            </a:r>
          </a:p>
          <a:p>
            <a:pPr marL="385763" indent="-385763">
              <a:buFont typeface="+mj-lt"/>
              <a:buAutoNum type="arabicPeriod"/>
            </a:pPr>
            <a:r>
              <a:rPr lang="en-US" sz="1200" dirty="0"/>
              <a:t>Ransomware</a:t>
            </a:r>
          </a:p>
          <a:p>
            <a:pPr marL="385763" indent="-385763">
              <a:buFont typeface="+mj-lt"/>
              <a:buAutoNum type="arabicPeriod"/>
            </a:pPr>
            <a:r>
              <a:rPr lang="en-US" sz="1200" dirty="0"/>
              <a:t>Botnets</a:t>
            </a:r>
          </a:p>
          <a:p>
            <a:pPr marL="385763" indent="-385763">
              <a:buFont typeface="+mj-lt"/>
              <a:buAutoNum type="arabicPeriod"/>
            </a:pPr>
            <a:r>
              <a:rPr lang="en-US" sz="1200" dirty="0"/>
              <a:t>Insider threat</a:t>
            </a:r>
          </a:p>
          <a:p>
            <a:pPr marL="385763" indent="-385763">
              <a:buFont typeface="+mj-lt"/>
              <a:buAutoNum type="arabicPeriod"/>
            </a:pPr>
            <a:r>
              <a:rPr lang="en-US" sz="1200" dirty="0"/>
              <a:t>Physical manipulation/damage/theft/loss</a:t>
            </a:r>
          </a:p>
          <a:p>
            <a:pPr marL="385763" indent="-385763">
              <a:buFont typeface="+mj-lt"/>
              <a:buAutoNum type="arabicPeriod"/>
            </a:pPr>
            <a:r>
              <a:rPr lang="en-US" sz="1200" dirty="0"/>
              <a:t>Data Breaches</a:t>
            </a:r>
          </a:p>
          <a:p>
            <a:pPr marL="385763" indent="-385763">
              <a:buFont typeface="+mj-lt"/>
              <a:buAutoNum type="arabicPeriod"/>
            </a:pPr>
            <a:r>
              <a:rPr lang="en-US" sz="1200" dirty="0"/>
              <a:t>Identity Theft</a:t>
            </a:r>
          </a:p>
          <a:p>
            <a:pPr marL="385763" indent="-385763">
              <a:buFont typeface="+mj-lt"/>
              <a:buAutoNum type="arabicPeriod"/>
            </a:pPr>
            <a:r>
              <a:rPr lang="en-US" sz="1200" dirty="0"/>
              <a:t>Information leakage</a:t>
            </a:r>
          </a:p>
          <a:p>
            <a:pPr marL="385763" indent="-385763">
              <a:buFont typeface="+mj-lt"/>
              <a:buAutoNum type="arabicPeriod"/>
            </a:pPr>
            <a:r>
              <a:rPr lang="en-US" sz="1200" dirty="0"/>
              <a:t>Exploit kits</a:t>
            </a:r>
          </a:p>
          <a:p>
            <a:pPr marL="385763" indent="-385763">
              <a:buFont typeface="+mj-lt"/>
              <a:buAutoNum type="arabicPeriod"/>
            </a:pPr>
            <a:r>
              <a:rPr lang="en-US" sz="1200" dirty="0"/>
              <a:t>Cyber-Espionage</a:t>
            </a:r>
          </a:p>
        </p:txBody>
      </p:sp>
      <p:sp>
        <p:nvSpPr>
          <p:cNvPr id="4" name="Slide Number Placeholder 3"/>
          <p:cNvSpPr>
            <a:spLocks noGrp="1"/>
          </p:cNvSpPr>
          <p:nvPr>
            <p:ph type="sldNum" sz="quarter" idx="4294967295"/>
          </p:nvPr>
        </p:nvSpPr>
        <p:spPr/>
        <p:txBody>
          <a:bodyPr/>
          <a:lstStyle/>
          <a:p>
            <a:endParaRPr lang="el-GR" dirty="0"/>
          </a:p>
        </p:txBody>
      </p:sp>
      <p:pic>
        <p:nvPicPr>
          <p:cNvPr id="5" name="Picture 4"/>
          <p:cNvPicPr>
            <a:picLocks noChangeAspect="1"/>
          </p:cNvPicPr>
          <p:nvPr/>
        </p:nvPicPr>
        <p:blipFill rotWithShape="1">
          <a:blip r:embed="rId2"/>
          <a:srcRect l="33436" t="29528" r="34275" b="18761"/>
          <a:stretch/>
        </p:blipFill>
        <p:spPr>
          <a:xfrm>
            <a:off x="4267200" y="2362200"/>
            <a:ext cx="4360043" cy="3927780"/>
          </a:xfrm>
          <a:prstGeom prst="rect">
            <a:avLst/>
          </a:prstGeom>
        </p:spPr>
      </p:pic>
      <p:sp>
        <p:nvSpPr>
          <p:cNvPr id="7" name="Rectangle 6"/>
          <p:cNvSpPr/>
          <p:nvPr/>
        </p:nvSpPr>
        <p:spPr>
          <a:xfrm>
            <a:off x="304800" y="1676400"/>
            <a:ext cx="4572000" cy="1200329"/>
          </a:xfrm>
          <a:prstGeom prst="rect">
            <a:avLst/>
          </a:prstGeom>
        </p:spPr>
        <p:txBody>
          <a:bodyPr>
            <a:spAutoFit/>
          </a:bodyPr>
          <a:lstStyle/>
          <a:p>
            <a:r>
              <a:rPr lang="en-GB" b="1" dirty="0" smtClean="0">
                <a:solidFill>
                  <a:srgbClr val="6A6A6A"/>
                </a:solidFill>
                <a:latin typeface="arial" panose="020B0604020202020204" pitchFamily="34" charset="0"/>
              </a:rPr>
              <a:t>European </a:t>
            </a:r>
            <a:r>
              <a:rPr lang="en-GB" b="1" dirty="0">
                <a:solidFill>
                  <a:srgbClr val="6A6A6A"/>
                </a:solidFill>
                <a:latin typeface="arial" panose="020B0604020202020204" pitchFamily="34" charset="0"/>
              </a:rPr>
              <a:t>Network and Information Security Agency</a:t>
            </a:r>
            <a:r>
              <a:rPr lang="en-GB" dirty="0">
                <a:solidFill>
                  <a:srgbClr val="545454"/>
                </a:solidFill>
                <a:latin typeface="arial" panose="020B0604020202020204" pitchFamily="34" charset="0"/>
              </a:rPr>
              <a:t> - European Union Agency for Network and Information Security</a:t>
            </a:r>
            <a:endParaRPr lang="en-GB" dirty="0"/>
          </a:p>
        </p:txBody>
      </p:sp>
    </p:spTree>
    <p:extLst>
      <p:ext uri="{BB962C8B-B14F-4D97-AF65-F5344CB8AC3E}">
        <p14:creationId xmlns:p14="http://schemas.microsoft.com/office/powerpoint/2010/main" val="118117237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ÎÏÎ¿ÏÎ­Î»ÎµÏÎ¼Î± ÎµÎ¹ÎºÏÎ½Î±Ï Î³Î¹Î± how privacy security threats affect ecommerce"/>
          <p:cNvPicPr>
            <a:picLocks noChangeAspect="1" noChangeArrowheads="1"/>
          </p:cNvPicPr>
          <p:nvPr/>
        </p:nvPicPr>
        <p:blipFill rotWithShape="1">
          <a:blip r:embed="rId2">
            <a:extLst>
              <a:ext uri="{28A0092B-C50C-407E-A947-70E740481C1C}">
                <a14:useLocalDpi xmlns:a14="http://schemas.microsoft.com/office/drawing/2010/main" val="0"/>
              </a:ext>
            </a:extLst>
          </a:blip>
          <a:srcRect l="347" t="-553" r="-314" b="-2"/>
          <a:stretch/>
        </p:blipFill>
        <p:spPr bwMode="auto">
          <a:xfrm>
            <a:off x="0" y="193813"/>
            <a:ext cx="9136287" cy="6359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54172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Î£ÏÎµÏÎ¹ÎºÎ® ÎµÎ¹ÎºÏÎ½Î±"/>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5" y="685800"/>
            <a:ext cx="9088072"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28598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305800" cy="457200"/>
          </a:xfrm>
        </p:spPr>
        <p:txBody>
          <a:bodyPr/>
          <a:lstStyle/>
          <a:p>
            <a:r>
              <a:rPr lang="en-US" dirty="0" smtClean="0"/>
              <a:t>Facebook – Cambridge </a:t>
            </a:r>
            <a:r>
              <a:rPr lang="en-US" dirty="0" err="1" smtClean="0"/>
              <a:t>Analytica</a:t>
            </a:r>
            <a:r>
              <a:rPr lang="en-US" dirty="0" smtClean="0"/>
              <a:t> scandal</a:t>
            </a:r>
            <a:endParaRPr lang="en-GB" dirty="0"/>
          </a:p>
        </p:txBody>
      </p:sp>
      <p:pic>
        <p:nvPicPr>
          <p:cNvPr id="7170" name="Picture 2" descr="https://upload.wikimedia.org/wikipedia/commons/thumb/4/48/Facebook%27s_estimates_on_users_affected_by_Cambridge_Analytica.svg/512px-Facebook%27s_estimates_on_users_affected_by_Cambridge_Analytica.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1610" y="3505200"/>
            <a:ext cx="4341389" cy="28914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762000"/>
            <a:ext cx="4572000" cy="1815882"/>
          </a:xfrm>
          <a:prstGeom prst="rect">
            <a:avLst/>
          </a:prstGeom>
        </p:spPr>
        <p:txBody>
          <a:bodyPr>
            <a:spAutoFit/>
          </a:bodyPr>
          <a:lstStyle/>
          <a:p>
            <a:r>
              <a:rPr lang="en-GB" sz="1600" dirty="0">
                <a:solidFill>
                  <a:srgbClr val="222222"/>
                </a:solidFill>
                <a:latin typeface="Arial" panose="020B0604020202020204" pitchFamily="34" charset="0"/>
              </a:rPr>
              <a:t>The </a:t>
            </a:r>
            <a:r>
              <a:rPr lang="en-GB" sz="1600" b="1" dirty="0">
                <a:solidFill>
                  <a:srgbClr val="222222"/>
                </a:solidFill>
                <a:latin typeface="Arial" panose="020B0604020202020204" pitchFamily="34" charset="0"/>
              </a:rPr>
              <a:t>Facebook–Cambridge </a:t>
            </a:r>
            <a:r>
              <a:rPr lang="en-GB" sz="1600" b="1" dirty="0" err="1">
                <a:solidFill>
                  <a:srgbClr val="222222"/>
                </a:solidFill>
                <a:latin typeface="Arial" panose="020B0604020202020204" pitchFamily="34" charset="0"/>
              </a:rPr>
              <a:t>Analytica</a:t>
            </a:r>
            <a:r>
              <a:rPr lang="en-GB" sz="1600" b="1" dirty="0">
                <a:solidFill>
                  <a:srgbClr val="222222"/>
                </a:solidFill>
                <a:latin typeface="Arial" panose="020B0604020202020204" pitchFamily="34" charset="0"/>
              </a:rPr>
              <a:t> data scandal</a:t>
            </a:r>
            <a:r>
              <a:rPr lang="en-GB" sz="1600" dirty="0">
                <a:solidFill>
                  <a:srgbClr val="222222"/>
                </a:solidFill>
                <a:latin typeface="Arial" panose="020B0604020202020204" pitchFamily="34" charset="0"/>
              </a:rPr>
              <a:t> involves the collection of </a:t>
            </a:r>
            <a:r>
              <a:rPr lang="en-GB" sz="1600" dirty="0">
                <a:solidFill>
                  <a:srgbClr val="0B0080"/>
                </a:solidFill>
                <a:latin typeface="Arial" panose="020B0604020202020204" pitchFamily="34" charset="0"/>
                <a:hlinkClick r:id="rId3" tooltip="Personally identifiable information"/>
              </a:rPr>
              <a:t>personally identifiable information</a:t>
            </a:r>
            <a:r>
              <a:rPr lang="en-GB" sz="1600" dirty="0">
                <a:solidFill>
                  <a:srgbClr val="222222"/>
                </a:solidFill>
                <a:latin typeface="Arial" panose="020B0604020202020204" pitchFamily="34" charset="0"/>
              </a:rPr>
              <a:t> of up to 87 million </a:t>
            </a:r>
            <a:r>
              <a:rPr lang="en-GB" sz="1600" dirty="0">
                <a:solidFill>
                  <a:srgbClr val="0B0080"/>
                </a:solidFill>
                <a:latin typeface="Arial" panose="020B0604020202020204" pitchFamily="34" charset="0"/>
                <a:hlinkClick r:id="rId4" tooltip="Facebook"/>
              </a:rPr>
              <a:t>Facebook</a:t>
            </a:r>
            <a:r>
              <a:rPr lang="en-GB" sz="1600" dirty="0">
                <a:solidFill>
                  <a:srgbClr val="222222"/>
                </a:solidFill>
                <a:latin typeface="Arial" panose="020B0604020202020204" pitchFamily="34" charset="0"/>
              </a:rPr>
              <a:t> </a:t>
            </a:r>
            <a:r>
              <a:rPr lang="en-GB" sz="1600" dirty="0" smtClean="0">
                <a:solidFill>
                  <a:srgbClr val="222222"/>
                </a:solidFill>
                <a:latin typeface="Arial" panose="020B0604020202020204" pitchFamily="34" charset="0"/>
              </a:rPr>
              <a:t>users</a:t>
            </a:r>
            <a:r>
              <a:rPr lang="en-GB" sz="1600" dirty="0">
                <a:solidFill>
                  <a:srgbClr val="222222"/>
                </a:solidFill>
                <a:latin typeface="Arial" panose="020B0604020202020204" pitchFamily="34" charset="0"/>
              </a:rPr>
              <a:t> that </a:t>
            </a:r>
            <a:r>
              <a:rPr lang="en-GB" sz="1600" dirty="0">
                <a:solidFill>
                  <a:srgbClr val="0B0080"/>
                </a:solidFill>
                <a:latin typeface="Arial" panose="020B0604020202020204" pitchFamily="34" charset="0"/>
                <a:hlinkClick r:id="rId5" tooltip="Cambridge Analytica"/>
              </a:rPr>
              <a:t>Cambridge </a:t>
            </a:r>
            <a:r>
              <a:rPr lang="en-GB" sz="1600" dirty="0" err="1">
                <a:solidFill>
                  <a:srgbClr val="0B0080"/>
                </a:solidFill>
                <a:latin typeface="Arial" panose="020B0604020202020204" pitchFamily="34" charset="0"/>
                <a:hlinkClick r:id="rId5" tooltip="Cambridge Analytica"/>
              </a:rPr>
              <a:t>Analytica</a:t>
            </a:r>
            <a:r>
              <a:rPr lang="en-GB" sz="1600" dirty="0">
                <a:solidFill>
                  <a:srgbClr val="222222"/>
                </a:solidFill>
                <a:latin typeface="Arial" panose="020B0604020202020204" pitchFamily="34" charset="0"/>
              </a:rPr>
              <a:t> began collecting in 2014. The data was used to influence voter opinion on behalf of politicians who hire </a:t>
            </a:r>
            <a:r>
              <a:rPr lang="en-GB" sz="1600" dirty="0" smtClean="0">
                <a:solidFill>
                  <a:srgbClr val="222222"/>
                </a:solidFill>
                <a:latin typeface="Arial" panose="020B0604020202020204" pitchFamily="34" charset="0"/>
              </a:rPr>
              <a:t>them.</a:t>
            </a:r>
            <a:endParaRPr lang="en-GB" sz="1600" dirty="0"/>
          </a:p>
        </p:txBody>
      </p:sp>
      <p:sp>
        <p:nvSpPr>
          <p:cNvPr id="5" name="Rectangle 4"/>
          <p:cNvSpPr/>
          <p:nvPr/>
        </p:nvSpPr>
        <p:spPr>
          <a:xfrm>
            <a:off x="228600" y="2895600"/>
            <a:ext cx="4572000" cy="3293209"/>
          </a:xfrm>
          <a:prstGeom prst="rect">
            <a:avLst/>
          </a:prstGeom>
        </p:spPr>
        <p:txBody>
          <a:bodyPr>
            <a:spAutoFit/>
          </a:bodyPr>
          <a:lstStyle/>
          <a:p>
            <a:r>
              <a:rPr lang="en-GB" sz="1600" dirty="0">
                <a:solidFill>
                  <a:srgbClr val="222222"/>
                </a:solidFill>
                <a:latin typeface="Arial" panose="020B0604020202020204" pitchFamily="34" charset="0"/>
              </a:rPr>
              <a:t>The data was detailed enough for Cambridge </a:t>
            </a:r>
            <a:r>
              <a:rPr lang="en-GB" sz="1600" dirty="0" err="1">
                <a:solidFill>
                  <a:srgbClr val="222222"/>
                </a:solidFill>
                <a:latin typeface="Arial" panose="020B0604020202020204" pitchFamily="34" charset="0"/>
              </a:rPr>
              <a:t>Analytica</a:t>
            </a:r>
            <a:r>
              <a:rPr lang="en-GB" sz="1600" dirty="0">
                <a:solidFill>
                  <a:srgbClr val="222222"/>
                </a:solidFill>
                <a:latin typeface="Arial" panose="020B0604020202020204" pitchFamily="34" charset="0"/>
              </a:rPr>
              <a:t> to create </a:t>
            </a:r>
            <a:r>
              <a:rPr lang="en-GB" sz="1600" dirty="0" err="1">
                <a:solidFill>
                  <a:srgbClr val="0B0080"/>
                </a:solidFill>
                <a:latin typeface="Arial" panose="020B0604020202020204" pitchFamily="34" charset="0"/>
                <a:hlinkClick r:id="rId6" tooltip="Psychographics"/>
              </a:rPr>
              <a:t>psychographical</a:t>
            </a:r>
            <a:r>
              <a:rPr lang="en-GB" sz="1600" dirty="0">
                <a:solidFill>
                  <a:srgbClr val="222222"/>
                </a:solidFill>
                <a:latin typeface="Arial" panose="020B0604020202020204" pitchFamily="34" charset="0"/>
              </a:rPr>
              <a:t> profiles of the subjects of the </a:t>
            </a:r>
            <a:r>
              <a:rPr lang="en-GB" sz="1600" dirty="0" err="1" smtClean="0">
                <a:solidFill>
                  <a:srgbClr val="222222"/>
                </a:solidFill>
                <a:latin typeface="Arial" panose="020B0604020202020204" pitchFamily="34" charset="0"/>
              </a:rPr>
              <a:t>data.The</a:t>
            </a:r>
            <a:r>
              <a:rPr lang="en-GB" sz="1600" dirty="0" smtClean="0">
                <a:solidFill>
                  <a:srgbClr val="222222"/>
                </a:solidFill>
                <a:latin typeface="Arial" panose="020B0604020202020204" pitchFamily="34" charset="0"/>
              </a:rPr>
              <a:t> </a:t>
            </a:r>
            <a:r>
              <a:rPr lang="en-GB" sz="1600" dirty="0">
                <a:solidFill>
                  <a:srgbClr val="222222"/>
                </a:solidFill>
                <a:latin typeface="Arial" panose="020B0604020202020204" pitchFamily="34" charset="0"/>
              </a:rPr>
              <a:t>data also included the locations of each </a:t>
            </a:r>
            <a:r>
              <a:rPr lang="en-GB" sz="1600" dirty="0" smtClean="0">
                <a:solidFill>
                  <a:srgbClr val="222222"/>
                </a:solidFill>
                <a:latin typeface="Arial" panose="020B0604020202020204" pitchFamily="34" charset="0"/>
              </a:rPr>
              <a:t>person. For </a:t>
            </a:r>
            <a:r>
              <a:rPr lang="en-GB" sz="1600" dirty="0">
                <a:solidFill>
                  <a:srgbClr val="222222"/>
                </a:solidFill>
                <a:latin typeface="Arial" panose="020B0604020202020204" pitchFamily="34" charset="0"/>
              </a:rPr>
              <a:t>a given political campaign, the data was detailed enough to create a profile which suggested what kind of advertisement would be most effective to persuade a particular person in a particular location for some political </a:t>
            </a:r>
            <a:r>
              <a:rPr lang="en-GB" sz="1600" dirty="0" smtClean="0">
                <a:solidFill>
                  <a:srgbClr val="222222"/>
                </a:solidFill>
                <a:latin typeface="Arial" panose="020B0604020202020204" pitchFamily="34" charset="0"/>
              </a:rPr>
              <a:t>event</a:t>
            </a:r>
            <a:endParaRPr lang="en-GB" sz="1600" dirty="0">
              <a:solidFill>
                <a:srgbClr val="222222"/>
              </a:solidFill>
              <a:latin typeface="Arial" panose="020B0604020202020204" pitchFamily="34" charset="0"/>
            </a:endParaRPr>
          </a:p>
          <a:p>
            <a:r>
              <a:rPr lang="en-GB" sz="1600" i="1" dirty="0">
                <a:solidFill>
                  <a:srgbClr val="222222"/>
                </a:solidFill>
                <a:latin typeface="Arial" panose="020B0604020202020204" pitchFamily="34" charset="0"/>
              </a:rPr>
              <a:t>The New York Times</a:t>
            </a:r>
            <a:r>
              <a:rPr lang="en-GB" sz="1600" dirty="0">
                <a:solidFill>
                  <a:srgbClr val="222222"/>
                </a:solidFill>
                <a:latin typeface="Arial" panose="020B0604020202020204" pitchFamily="34" charset="0"/>
              </a:rPr>
              <a:t> and </a:t>
            </a:r>
            <a:r>
              <a:rPr lang="en-GB" sz="1600" i="1" dirty="0">
                <a:solidFill>
                  <a:srgbClr val="222222"/>
                </a:solidFill>
                <a:latin typeface="Arial" panose="020B0604020202020204" pitchFamily="34" charset="0"/>
              </a:rPr>
              <a:t>The Guardian</a:t>
            </a:r>
            <a:r>
              <a:rPr lang="en-GB" sz="1600" dirty="0">
                <a:solidFill>
                  <a:srgbClr val="222222"/>
                </a:solidFill>
                <a:latin typeface="Arial" panose="020B0604020202020204" pitchFamily="34" charset="0"/>
              </a:rPr>
              <a:t> reported that as of March 17, 2018 the data was available on the open Internet and available in general circulation.</a:t>
            </a:r>
            <a:endParaRPr lang="en-GB" sz="1600" b="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401941340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761999" y="380999"/>
            <a:ext cx="7239001" cy="1143001"/>
          </a:xfrm>
        </p:spPr>
        <p:txBody>
          <a:bodyPr/>
          <a:lstStyle/>
          <a:p>
            <a:pPr>
              <a:defRPr/>
            </a:pPr>
            <a:r>
              <a:rPr lang="en-US" altLang="zh-CN" dirty="0" smtClean="0">
                <a:ea typeface="SimSun" panose="02010600030101010101" pitchFamily="2" charset="-122"/>
              </a:rPr>
              <a:t>AOL Privacy Debacle</a:t>
            </a:r>
          </a:p>
        </p:txBody>
      </p:sp>
      <p:sp>
        <p:nvSpPr>
          <p:cNvPr id="39939" name="Rectangle 3"/>
          <p:cNvSpPr>
            <a:spLocks noGrp="1" noChangeArrowheads="1"/>
          </p:cNvSpPr>
          <p:nvPr>
            <p:ph type="body" idx="1"/>
          </p:nvPr>
        </p:nvSpPr>
        <p:spPr>
          <a:xfrm>
            <a:off x="533400" y="1905000"/>
            <a:ext cx="8153400" cy="4062651"/>
          </a:xfrm>
        </p:spPr>
        <p:txBody>
          <a:bodyPr/>
          <a:lstStyle/>
          <a:p>
            <a:pPr>
              <a:defRPr/>
            </a:pPr>
            <a:r>
              <a:rPr lang="en-US" altLang="zh-CN" dirty="0" smtClean="0">
                <a:ea typeface="SimSun" panose="02010600030101010101" pitchFamily="2" charset="-122"/>
              </a:rPr>
              <a:t>In August 2006, AOL released anonymized search query logs</a:t>
            </a:r>
          </a:p>
          <a:p>
            <a:pPr lvl="1">
              <a:defRPr/>
            </a:pPr>
            <a:r>
              <a:rPr lang="en-US" altLang="zh-CN" dirty="0" smtClean="0">
                <a:ea typeface="SimSun" panose="02010600030101010101" pitchFamily="2" charset="-122"/>
              </a:rPr>
              <a:t>657K users, 20M queries over 3 months (March-May)</a:t>
            </a:r>
          </a:p>
          <a:p>
            <a:pPr>
              <a:defRPr/>
            </a:pPr>
            <a:r>
              <a:rPr lang="en-US" altLang="zh-CN" dirty="0" smtClean="0">
                <a:ea typeface="SimSun" panose="02010600030101010101" pitchFamily="2" charset="-122"/>
              </a:rPr>
              <a:t>Opposing goals</a:t>
            </a:r>
          </a:p>
          <a:p>
            <a:pPr lvl="1">
              <a:defRPr/>
            </a:pPr>
            <a:endParaRPr lang="en-US" altLang="zh-CN" dirty="0" smtClean="0">
              <a:ea typeface="SimSun" panose="02010600030101010101" pitchFamily="2" charset="-122"/>
            </a:endParaRPr>
          </a:p>
          <a:p>
            <a:pPr lvl="1">
              <a:defRPr/>
            </a:pPr>
            <a:r>
              <a:rPr lang="en-US" altLang="zh-CN" dirty="0" smtClean="0">
                <a:ea typeface="SimSun" panose="02010600030101010101" pitchFamily="2" charset="-122"/>
              </a:rPr>
              <a:t>Analyze data for research purposes, provide better services for users and advertisers</a:t>
            </a:r>
          </a:p>
          <a:p>
            <a:pPr lvl="1">
              <a:defRPr/>
            </a:pPr>
            <a:endParaRPr lang="en-US" altLang="zh-CN" dirty="0" smtClean="0">
              <a:ea typeface="SimSun" panose="02010600030101010101" pitchFamily="2" charset="-122"/>
            </a:endParaRPr>
          </a:p>
          <a:p>
            <a:pPr lvl="1">
              <a:defRPr/>
            </a:pPr>
            <a:r>
              <a:rPr lang="en-US" altLang="zh-CN" dirty="0" smtClean="0">
                <a:ea typeface="SimSun" panose="02010600030101010101" pitchFamily="2" charset="-122"/>
              </a:rPr>
              <a:t>Protect privacy of AOL users</a:t>
            </a:r>
          </a:p>
          <a:p>
            <a:pPr lvl="1">
              <a:defRPr/>
            </a:pPr>
            <a:endParaRPr lang="en-US" altLang="zh-CN" dirty="0" smtClean="0">
              <a:ea typeface="SimSun" panose="02010600030101010101" pitchFamily="2" charset="-122"/>
            </a:endParaRPr>
          </a:p>
          <a:p>
            <a:pPr lvl="1">
              <a:defRPr/>
            </a:pPr>
            <a:r>
              <a:rPr lang="en-US" altLang="zh-CN" dirty="0" smtClean="0">
                <a:ea typeface="SimSun" panose="02010600030101010101" pitchFamily="2" charset="-122"/>
              </a:rPr>
              <a:t>Government laws and regulations</a:t>
            </a:r>
          </a:p>
          <a:p>
            <a:pPr lvl="1">
              <a:defRPr/>
            </a:pPr>
            <a:endParaRPr lang="en-US" altLang="zh-CN" dirty="0">
              <a:ea typeface="SimSun" panose="02010600030101010101" pitchFamily="2" charset="-122"/>
            </a:endParaRPr>
          </a:p>
          <a:p>
            <a:pPr lvl="1">
              <a:defRPr/>
            </a:pPr>
            <a:r>
              <a:rPr lang="en-US" altLang="zh-CN" dirty="0" smtClean="0">
                <a:ea typeface="SimSun" panose="02010600030101010101" pitchFamily="2" charset="-122"/>
              </a:rPr>
              <a:t>Search queries may reveal income, evaluations, intentions to acquire goods and services, etc.</a:t>
            </a:r>
          </a:p>
        </p:txBody>
      </p:sp>
    </p:spTree>
    <p:extLst>
      <p:ext uri="{BB962C8B-B14F-4D97-AF65-F5344CB8AC3E}">
        <p14:creationId xmlns:p14="http://schemas.microsoft.com/office/powerpoint/2010/main" val="317176278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761999" y="380999"/>
            <a:ext cx="8236279" cy="1382521"/>
          </a:xfrm>
        </p:spPr>
        <p:txBody>
          <a:bodyPr/>
          <a:lstStyle/>
          <a:p>
            <a:pPr>
              <a:defRPr/>
            </a:pPr>
            <a:r>
              <a:rPr lang="en-US" altLang="zh-CN" dirty="0" smtClean="0">
                <a:ea typeface="SimSun" panose="02010600030101010101" pitchFamily="2" charset="-122"/>
              </a:rPr>
              <a:t>AOL User 4417749</a:t>
            </a:r>
          </a:p>
        </p:txBody>
      </p:sp>
      <p:sp>
        <p:nvSpPr>
          <p:cNvPr id="40963" name="Rectangle 3"/>
          <p:cNvSpPr>
            <a:spLocks noGrp="1" noChangeArrowheads="1"/>
          </p:cNvSpPr>
          <p:nvPr>
            <p:ph type="body" idx="1"/>
          </p:nvPr>
        </p:nvSpPr>
        <p:spPr>
          <a:xfrm>
            <a:off x="609600" y="2362200"/>
            <a:ext cx="7620000" cy="3231654"/>
          </a:xfrm>
        </p:spPr>
        <p:txBody>
          <a:bodyPr/>
          <a:lstStyle/>
          <a:p>
            <a:pPr>
              <a:defRPr/>
            </a:pPr>
            <a:r>
              <a:rPr lang="en-US" altLang="zh-CN" dirty="0" smtClean="0">
                <a:ea typeface="SimSun" panose="02010600030101010101" pitchFamily="2" charset="-122"/>
              </a:rPr>
              <a:t>AOL query logs have the form</a:t>
            </a:r>
          </a:p>
          <a:p>
            <a:pPr>
              <a:buFont typeface="Monotype Sorts" pitchFamily="2" charset="2"/>
              <a:buNone/>
              <a:defRPr/>
            </a:pPr>
            <a:r>
              <a:rPr lang="en-US" altLang="zh-CN" dirty="0" smtClean="0">
                <a:ea typeface="SimSun" panose="02010600030101010101" pitchFamily="2" charset="-122"/>
              </a:rPr>
              <a:t>  &lt;</a:t>
            </a:r>
            <a:r>
              <a:rPr lang="en-US" altLang="zh-CN" dirty="0" err="1" smtClean="0">
                <a:solidFill>
                  <a:srgbClr val="C00000"/>
                </a:solidFill>
                <a:ea typeface="SimSun" panose="02010600030101010101" pitchFamily="2" charset="-122"/>
              </a:rPr>
              <a:t>AnonID</a:t>
            </a:r>
            <a:r>
              <a:rPr lang="en-US" altLang="zh-CN" dirty="0" smtClean="0">
                <a:ea typeface="SimSun" panose="02010600030101010101" pitchFamily="2" charset="-122"/>
              </a:rPr>
              <a:t>, Query, </a:t>
            </a:r>
            <a:r>
              <a:rPr lang="en-US" altLang="zh-CN" dirty="0" err="1" smtClean="0">
                <a:ea typeface="SimSun" panose="02010600030101010101" pitchFamily="2" charset="-122"/>
              </a:rPr>
              <a:t>QueryTime</a:t>
            </a:r>
            <a:r>
              <a:rPr lang="en-US" altLang="zh-CN" dirty="0" smtClean="0">
                <a:ea typeface="SimSun" panose="02010600030101010101" pitchFamily="2" charset="-122"/>
              </a:rPr>
              <a:t>, </a:t>
            </a:r>
            <a:r>
              <a:rPr lang="en-US" altLang="zh-CN" dirty="0" err="1" smtClean="0">
                <a:ea typeface="SimSun" panose="02010600030101010101" pitchFamily="2" charset="-122"/>
              </a:rPr>
              <a:t>ItemRank</a:t>
            </a:r>
            <a:r>
              <a:rPr lang="en-US" altLang="zh-CN" dirty="0" smtClean="0">
                <a:ea typeface="SimSun" panose="02010600030101010101" pitchFamily="2" charset="-122"/>
              </a:rPr>
              <a:t>, </a:t>
            </a:r>
            <a:r>
              <a:rPr lang="en-US" altLang="zh-CN" dirty="0" err="1" smtClean="0">
                <a:ea typeface="SimSun" panose="02010600030101010101" pitchFamily="2" charset="-122"/>
              </a:rPr>
              <a:t>ClickURL</a:t>
            </a:r>
            <a:r>
              <a:rPr lang="en-US" altLang="zh-CN" dirty="0" smtClean="0">
                <a:ea typeface="SimSun" panose="02010600030101010101" pitchFamily="2" charset="-122"/>
              </a:rPr>
              <a:t>&gt;</a:t>
            </a:r>
          </a:p>
          <a:p>
            <a:pPr lvl="1">
              <a:defRPr/>
            </a:pPr>
            <a:r>
              <a:rPr lang="en-US" altLang="zh-CN" dirty="0" err="1" smtClean="0">
                <a:ea typeface="SimSun" panose="02010600030101010101" pitchFamily="2" charset="-122"/>
              </a:rPr>
              <a:t>ClickURL</a:t>
            </a:r>
            <a:r>
              <a:rPr lang="en-US" altLang="zh-CN" dirty="0" smtClean="0">
                <a:ea typeface="SimSun" panose="02010600030101010101" pitchFamily="2" charset="-122"/>
              </a:rPr>
              <a:t> is the truncated URL</a:t>
            </a:r>
          </a:p>
          <a:p>
            <a:pPr>
              <a:defRPr/>
            </a:pPr>
            <a:r>
              <a:rPr lang="en-US" altLang="zh-CN" dirty="0" smtClean="0">
                <a:ea typeface="SimSun" panose="02010600030101010101" pitchFamily="2" charset="-122"/>
              </a:rPr>
              <a:t>NY Times re-identified </a:t>
            </a:r>
            <a:r>
              <a:rPr lang="en-US" altLang="zh-CN" dirty="0" err="1" smtClean="0">
                <a:ea typeface="SimSun" panose="02010600030101010101" pitchFamily="2" charset="-122"/>
              </a:rPr>
              <a:t>AnonID</a:t>
            </a:r>
            <a:r>
              <a:rPr lang="en-US" altLang="zh-CN" dirty="0" smtClean="0">
                <a:ea typeface="SimSun" panose="02010600030101010101" pitchFamily="2" charset="-122"/>
              </a:rPr>
              <a:t> 4417749</a:t>
            </a:r>
          </a:p>
          <a:p>
            <a:pPr lvl="1">
              <a:defRPr/>
            </a:pPr>
            <a:r>
              <a:rPr lang="en-US" altLang="zh-CN" dirty="0" smtClean="0">
                <a:ea typeface="SimSun" panose="02010600030101010101" pitchFamily="2" charset="-122"/>
              </a:rPr>
              <a:t>Sample queries: “numb fingers”, “60 single men”, “dog that urinates on everything”, “landscapers in Lilburn, GA”, several people with the last name Arnold</a:t>
            </a:r>
          </a:p>
          <a:p>
            <a:pPr lvl="1">
              <a:defRPr/>
            </a:pPr>
            <a:endParaRPr lang="en-US" altLang="zh-CN" dirty="0">
              <a:ea typeface="SimSun" panose="02010600030101010101" pitchFamily="2" charset="-122"/>
            </a:endParaRPr>
          </a:p>
          <a:p>
            <a:pPr lvl="1">
              <a:defRPr/>
            </a:pPr>
            <a:r>
              <a:rPr lang="en-US" altLang="zh-CN" dirty="0" smtClean="0">
                <a:ea typeface="SimSun" panose="02010600030101010101" pitchFamily="2" charset="-122"/>
              </a:rPr>
              <a:t>Lilburn area has only 14 citizens with the last name Arnold</a:t>
            </a:r>
          </a:p>
          <a:p>
            <a:pPr lvl="1">
              <a:defRPr/>
            </a:pPr>
            <a:r>
              <a:rPr lang="en-US" altLang="zh-CN" dirty="0" smtClean="0">
                <a:ea typeface="SimSun" panose="02010600030101010101" pitchFamily="2" charset="-122"/>
              </a:rPr>
              <a:t>NYT contacts the 14 citizens, finds out AOL User 4417749 is 62-year-old Thelma Arnold</a:t>
            </a:r>
          </a:p>
        </p:txBody>
      </p:sp>
      <p:pic>
        <p:nvPicPr>
          <p:cNvPr id="1402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609600"/>
            <a:ext cx="1346200"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Tree>
    <p:extLst>
      <p:ext uri="{BB962C8B-B14F-4D97-AF65-F5344CB8AC3E}">
        <p14:creationId xmlns:p14="http://schemas.microsoft.com/office/powerpoint/2010/main" val="24451439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6"/>
          <p:cNvPicPr>
            <a:picLocks noChangeAspect="1"/>
          </p:cNvPicPr>
          <p:nvPr/>
        </p:nvPicPr>
        <p:blipFill>
          <a:blip r:embed="rId2">
            <a:extLst>
              <a:ext uri="{28A0092B-C50C-407E-A947-70E740481C1C}">
                <a14:useLocalDpi xmlns:a14="http://schemas.microsoft.com/office/drawing/2010/main" val="0"/>
              </a:ext>
            </a:extLst>
          </a:blip>
          <a:srcRect l="52174" t="21304" r="14999" b="16859"/>
          <a:stretch>
            <a:fillRect/>
          </a:stretch>
        </p:blipFill>
        <p:spPr bwMode="auto">
          <a:xfrm>
            <a:off x="1692275" y="152400"/>
            <a:ext cx="6003925" cy="636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3298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33400" y="457200"/>
            <a:ext cx="7931479" cy="869189"/>
          </a:xfrm>
        </p:spPr>
        <p:txBody>
          <a:bodyPr/>
          <a:lstStyle/>
          <a:p>
            <a:pPr algn="ctr" eaLnBrk="1" hangingPunct="1">
              <a:defRPr/>
            </a:pPr>
            <a:r>
              <a:rPr lang="en-US" altLang="zh-CN" dirty="0" smtClean="0">
                <a:ea typeface="SimSun" panose="02010600030101010101" pitchFamily="2" charset="-122"/>
              </a:rPr>
              <a:t>Re-identification by Linking</a:t>
            </a:r>
          </a:p>
        </p:txBody>
      </p:sp>
      <p:graphicFrame>
        <p:nvGraphicFramePr>
          <p:cNvPr id="370691" name="Group 3"/>
          <p:cNvGraphicFramePr>
            <a:graphicFrameLocks noGrp="1"/>
          </p:cNvGraphicFramePr>
          <p:nvPr>
            <p:ph sz="half" idx="2"/>
          </p:nvPr>
        </p:nvGraphicFramePr>
        <p:xfrm>
          <a:off x="5219700" y="2743200"/>
          <a:ext cx="3352800" cy="2133600"/>
        </p:xfrm>
        <a:graphic>
          <a:graphicData uri="http://schemas.openxmlformats.org/drawingml/2006/table">
            <a:tbl>
              <a:tblPr/>
              <a:tblGrid>
                <a:gridCol w="705597">
                  <a:extLst>
                    <a:ext uri="{9D8B030D-6E8A-4147-A177-3AD203B41FA5}">
                      <a16:colId xmlns:a16="http://schemas.microsoft.com/office/drawing/2014/main" val="20000"/>
                    </a:ext>
                  </a:extLst>
                </a:gridCol>
                <a:gridCol w="934307">
                  <a:extLst>
                    <a:ext uri="{9D8B030D-6E8A-4147-A177-3AD203B41FA5}">
                      <a16:colId xmlns:a16="http://schemas.microsoft.com/office/drawing/2014/main" val="20001"/>
                    </a:ext>
                  </a:extLst>
                </a:gridCol>
                <a:gridCol w="856448">
                  <a:extLst>
                    <a:ext uri="{9D8B030D-6E8A-4147-A177-3AD203B41FA5}">
                      <a16:colId xmlns:a16="http://schemas.microsoft.com/office/drawing/2014/main" val="20002"/>
                    </a:ext>
                  </a:extLst>
                </a:gridCol>
                <a:gridCol w="856448">
                  <a:extLst>
                    <a:ext uri="{9D8B030D-6E8A-4147-A177-3AD203B41FA5}">
                      <a16:colId xmlns:a16="http://schemas.microsoft.com/office/drawing/2014/main" val="20003"/>
                    </a:ext>
                  </a:extLst>
                </a:gridCol>
              </a:tblGrid>
              <a:tr h="35560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Name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Zipcode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Sex</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5560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Alice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47677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29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5560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Bob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47983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560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Carol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47677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5560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Dan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47532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5560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Ellen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46789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dirty="0" smtClean="0">
                          <a:ln>
                            <a:noFill/>
                          </a:ln>
                          <a:solidFill>
                            <a:schemeClr val="tx1"/>
                          </a:solidFill>
                          <a:effectLst/>
                          <a:latin typeface="Verdana" pitchFamily="34" charset="0"/>
                          <a:ea typeface="宋体" pitchFamily="2" charset="-122"/>
                        </a:rPr>
                        <a:t>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70728" name="Rectangle 40"/>
          <p:cNvSpPr>
            <a:spLocks noChangeArrowheads="1"/>
          </p:cNvSpPr>
          <p:nvPr/>
        </p:nvSpPr>
        <p:spPr bwMode="auto">
          <a:xfrm>
            <a:off x="5448300" y="2209800"/>
            <a:ext cx="312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 typeface="Wingdings" panose="05000000000000000000" pitchFamily="2" charset="2"/>
              <a:buNone/>
            </a:pPr>
            <a:r>
              <a:rPr lang="en-US" altLang="zh-CN" sz="2000">
                <a:solidFill>
                  <a:schemeClr val="bg2"/>
                </a:solidFill>
                <a:latin typeface="Tahoma" panose="020B0604030504040204" pitchFamily="34" charset="0"/>
                <a:ea typeface="SimSun" panose="02010600030101010101" pitchFamily="2" charset="-122"/>
              </a:rPr>
              <a:t>Voter registration data</a:t>
            </a:r>
          </a:p>
        </p:txBody>
      </p:sp>
      <p:sp>
        <p:nvSpPr>
          <p:cNvPr id="370729" name="Oval 41"/>
          <p:cNvSpPr>
            <a:spLocks noChangeArrowheads="1"/>
          </p:cNvSpPr>
          <p:nvPr/>
        </p:nvSpPr>
        <p:spPr bwMode="auto">
          <a:xfrm>
            <a:off x="5829300" y="3048000"/>
            <a:ext cx="2667000" cy="381000"/>
          </a:xfrm>
          <a:prstGeom prst="ellipse">
            <a:avLst/>
          </a:prstGeom>
          <a:noFill/>
          <a:ln w="349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en-US" altLang="en-US" sz="2400">
              <a:solidFill>
                <a:schemeClr val="bg2"/>
              </a:solidFill>
              <a:latin typeface="Tahoma" panose="020B0604030504040204" pitchFamily="34" charset="0"/>
            </a:endParaRPr>
          </a:p>
        </p:txBody>
      </p:sp>
      <p:sp>
        <p:nvSpPr>
          <p:cNvPr id="370730" name="Oval 42"/>
          <p:cNvSpPr>
            <a:spLocks noChangeArrowheads="1"/>
          </p:cNvSpPr>
          <p:nvPr/>
        </p:nvSpPr>
        <p:spPr bwMode="auto">
          <a:xfrm>
            <a:off x="1181100" y="3200400"/>
            <a:ext cx="1925638" cy="381000"/>
          </a:xfrm>
          <a:prstGeom prst="ellipse">
            <a:avLst/>
          </a:prstGeom>
          <a:noFill/>
          <a:ln w="349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en-US" altLang="en-US" sz="2400">
              <a:solidFill>
                <a:schemeClr val="bg2"/>
              </a:solidFill>
              <a:latin typeface="Tahoma" panose="020B0604030504040204" pitchFamily="34" charset="0"/>
            </a:endParaRPr>
          </a:p>
        </p:txBody>
      </p:sp>
      <p:graphicFrame>
        <p:nvGraphicFramePr>
          <p:cNvPr id="370802" name="Group 114"/>
          <p:cNvGraphicFramePr>
            <a:graphicFrameLocks noGrp="1"/>
          </p:cNvGraphicFramePr>
          <p:nvPr/>
        </p:nvGraphicFramePr>
        <p:xfrm>
          <a:off x="1257300" y="2743200"/>
          <a:ext cx="3429000" cy="2073272"/>
        </p:xfrm>
        <a:graphic>
          <a:graphicData uri="http://schemas.openxmlformats.org/drawingml/2006/table">
            <a:tbl>
              <a:tblPr/>
              <a:tblGrid>
                <a:gridCol w="895350">
                  <a:extLst>
                    <a:ext uri="{9D8B030D-6E8A-4147-A177-3AD203B41FA5}">
                      <a16:colId xmlns:a16="http://schemas.microsoft.com/office/drawing/2014/main" val="20000"/>
                    </a:ext>
                  </a:extLst>
                </a:gridCol>
                <a:gridCol w="506413">
                  <a:extLst>
                    <a:ext uri="{9D8B030D-6E8A-4147-A177-3AD203B41FA5}">
                      <a16:colId xmlns:a16="http://schemas.microsoft.com/office/drawing/2014/main" val="20001"/>
                    </a:ext>
                  </a:extLst>
                </a:gridCol>
                <a:gridCol w="506412">
                  <a:extLst>
                    <a:ext uri="{9D8B030D-6E8A-4147-A177-3AD203B41FA5}">
                      <a16:colId xmlns:a16="http://schemas.microsoft.com/office/drawing/2014/main" val="20002"/>
                    </a:ext>
                  </a:extLst>
                </a:gridCol>
                <a:gridCol w="1520825">
                  <a:extLst>
                    <a:ext uri="{9D8B030D-6E8A-4147-A177-3AD203B41FA5}">
                      <a16:colId xmlns:a16="http://schemas.microsoft.com/office/drawing/2014/main" val="20003"/>
                    </a:ext>
                  </a:extLst>
                </a:gridCol>
              </a:tblGrid>
              <a:tr h="259159">
                <a:tc gridSpan="3">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QID</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SA</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9159">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Zipcode</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Age</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Sex</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Disease</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9159">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47677</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29</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F</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Ovarian Cancer</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9159">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47602</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22</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F</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Ovarian Cancer</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9159">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47678</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27</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M</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Prostate Cancer</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59159">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47905</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43</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M</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Flu</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59159">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47909</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52</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F</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Heart Disease</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59159">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47906</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47</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M</a:t>
                      </a:r>
                    </a:p>
                  </a:txBody>
                  <a:tcPr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Heart Disease</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370777" name="AutoShape 89"/>
          <p:cNvSpPr>
            <a:spLocks noChangeArrowheads="1"/>
          </p:cNvSpPr>
          <p:nvPr/>
        </p:nvSpPr>
        <p:spPr bwMode="auto">
          <a:xfrm>
            <a:off x="381000" y="2667000"/>
            <a:ext cx="914400" cy="2209800"/>
          </a:xfrm>
          <a:prstGeom prst="roundRect">
            <a:avLst>
              <a:gd name="adj" fmla="val 16667"/>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en-US" altLang="en-US" sz="2400">
              <a:solidFill>
                <a:schemeClr val="bg2"/>
              </a:solidFill>
              <a:latin typeface="Tahoma" panose="020B0604030504040204" pitchFamily="34" charset="0"/>
            </a:endParaRPr>
          </a:p>
        </p:txBody>
      </p:sp>
      <p:graphicFrame>
        <p:nvGraphicFramePr>
          <p:cNvPr id="370801" name="Group 113"/>
          <p:cNvGraphicFramePr>
            <a:graphicFrameLocks noGrp="1"/>
          </p:cNvGraphicFramePr>
          <p:nvPr/>
        </p:nvGraphicFramePr>
        <p:xfrm>
          <a:off x="419100" y="2743200"/>
          <a:ext cx="838200" cy="2073272"/>
        </p:xfrm>
        <a:graphic>
          <a:graphicData uri="http://schemas.openxmlformats.org/drawingml/2006/table">
            <a:tbl>
              <a:tblPr/>
              <a:tblGrid>
                <a:gridCol w="838200">
                  <a:extLst>
                    <a:ext uri="{9D8B030D-6E8A-4147-A177-3AD203B41FA5}">
                      <a16:colId xmlns:a16="http://schemas.microsoft.com/office/drawing/2014/main" val="20000"/>
                    </a:ext>
                  </a:extLst>
                </a:gridCol>
              </a:tblGrid>
              <a:tr h="259159">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ID</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9159">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Name</a:t>
                      </a:r>
                    </a:p>
                  </a:txBody>
                  <a:tcPr marT="45734" marB="4573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9159">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Alice</a:t>
                      </a:r>
                    </a:p>
                  </a:txBody>
                  <a:tcPr marT="45734" marB="4573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9159">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Betty</a:t>
                      </a:r>
                    </a:p>
                  </a:txBody>
                  <a:tcPr marT="45734" marB="4573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9159">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Charles</a:t>
                      </a:r>
                    </a:p>
                  </a:txBody>
                  <a:tcPr marT="45734" marB="4573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59159">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David</a:t>
                      </a:r>
                    </a:p>
                  </a:txBody>
                  <a:tcPr marT="45734" marB="4573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59159">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Emily</a:t>
                      </a:r>
                    </a:p>
                  </a:txBody>
                  <a:tcPr marT="45734" marB="45734"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59159">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Fred</a:t>
                      </a: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99439" name="Rectangle 112"/>
          <p:cNvSpPr>
            <a:spLocks noChangeArrowheads="1"/>
          </p:cNvSpPr>
          <p:nvPr/>
        </p:nvSpPr>
        <p:spPr bwMode="auto">
          <a:xfrm>
            <a:off x="952500" y="2209800"/>
            <a:ext cx="3200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 typeface="Wingdings" panose="05000000000000000000" pitchFamily="2" charset="2"/>
              <a:buNone/>
            </a:pPr>
            <a:r>
              <a:rPr lang="en-US" altLang="zh-CN" sz="2000">
                <a:solidFill>
                  <a:schemeClr val="bg2"/>
                </a:solidFill>
                <a:latin typeface="Tahoma" panose="020B0604030504040204" pitchFamily="34" charset="0"/>
                <a:ea typeface="SimSun" panose="02010600030101010101" pitchFamily="2" charset="-122"/>
              </a:rPr>
              <a:t>Microdata</a:t>
            </a:r>
          </a:p>
        </p:txBody>
      </p:sp>
    </p:spTree>
    <p:extLst>
      <p:ext uri="{BB962C8B-B14F-4D97-AF65-F5344CB8AC3E}">
        <p14:creationId xmlns:p14="http://schemas.microsoft.com/office/powerpoint/2010/main" val="3806015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0777"/>
                                        </p:tgtEl>
                                        <p:attrNameLst>
                                          <p:attrName>style.visibility</p:attrName>
                                        </p:attrNameLst>
                                      </p:cBhvr>
                                      <p:to>
                                        <p:strVal val="visible"/>
                                      </p:to>
                                    </p:set>
                                    <p:animEffect transition="in" filter="blinds(horizontal)">
                                      <p:cBhvr>
                                        <p:cTn id="7" dur="500"/>
                                        <p:tgtEl>
                                          <p:spTgt spid="3707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5" fill="hold" nodeType="clickEffect">
                                  <p:stCondLst>
                                    <p:cond delay="0"/>
                                  </p:stCondLst>
                                  <p:childTnLst>
                                    <p:animEffect transition="out" filter="blinds(vertical)">
                                      <p:cBhvr>
                                        <p:cTn id="11" dur="500"/>
                                        <p:tgtEl>
                                          <p:spTgt spid="370801"/>
                                        </p:tgtEl>
                                      </p:cBhvr>
                                    </p:animEffect>
                                    <p:set>
                                      <p:cBhvr>
                                        <p:cTn id="12" dur="1" fill="hold">
                                          <p:stCondLst>
                                            <p:cond delay="499"/>
                                          </p:stCondLst>
                                        </p:cTn>
                                        <p:tgtEl>
                                          <p:spTgt spid="370801"/>
                                        </p:tgtEl>
                                        <p:attrNameLst>
                                          <p:attrName>style.visibility</p:attrName>
                                        </p:attrNameLst>
                                      </p:cBhvr>
                                      <p:to>
                                        <p:strVal val="hidden"/>
                                      </p:to>
                                    </p:set>
                                  </p:childTnLst>
                                </p:cTn>
                              </p:par>
                              <p:par>
                                <p:cTn id="13" presetID="3" presetClass="exit" presetSubtype="5" fill="hold" grpId="1" nodeType="withEffect">
                                  <p:stCondLst>
                                    <p:cond delay="0"/>
                                  </p:stCondLst>
                                  <p:childTnLst>
                                    <p:animEffect transition="out" filter="blinds(vertical)">
                                      <p:cBhvr>
                                        <p:cTn id="14" dur="500"/>
                                        <p:tgtEl>
                                          <p:spTgt spid="370777"/>
                                        </p:tgtEl>
                                      </p:cBhvr>
                                    </p:animEffect>
                                    <p:set>
                                      <p:cBhvr>
                                        <p:cTn id="15" dur="1" fill="hold">
                                          <p:stCondLst>
                                            <p:cond delay="499"/>
                                          </p:stCondLst>
                                        </p:cTn>
                                        <p:tgtEl>
                                          <p:spTgt spid="370777"/>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70728"/>
                                        </p:tgtEl>
                                        <p:attrNameLst>
                                          <p:attrName>style.visibility</p:attrName>
                                        </p:attrNameLst>
                                      </p:cBhvr>
                                      <p:to>
                                        <p:strVal val="visible"/>
                                      </p:to>
                                    </p:set>
                                    <p:animEffect transition="in" filter="blinds(horizontal)">
                                      <p:cBhvr>
                                        <p:cTn id="20" dur="500"/>
                                        <p:tgtEl>
                                          <p:spTgt spid="370728"/>
                                        </p:tgtEl>
                                      </p:cBhvr>
                                    </p:animEffect>
                                  </p:childTnLst>
                                </p:cTn>
                              </p:par>
                              <p:par>
                                <p:cTn id="21" presetID="3" presetClass="entr" presetSubtype="10" fill="hold" nodeType="withEffect">
                                  <p:stCondLst>
                                    <p:cond delay="0"/>
                                  </p:stCondLst>
                                  <p:childTnLst>
                                    <p:set>
                                      <p:cBhvr>
                                        <p:cTn id="22" dur="1" fill="hold">
                                          <p:stCondLst>
                                            <p:cond delay="0"/>
                                          </p:stCondLst>
                                        </p:cTn>
                                        <p:tgtEl>
                                          <p:spTgt spid="370691"/>
                                        </p:tgtEl>
                                        <p:attrNameLst>
                                          <p:attrName>style.visibility</p:attrName>
                                        </p:attrNameLst>
                                      </p:cBhvr>
                                      <p:to>
                                        <p:strVal val="visible"/>
                                      </p:to>
                                    </p:set>
                                    <p:animEffect transition="in" filter="blinds(horizontal)">
                                      <p:cBhvr>
                                        <p:cTn id="23" dur="500"/>
                                        <p:tgtEl>
                                          <p:spTgt spid="37069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70729"/>
                                        </p:tgtEl>
                                        <p:attrNameLst>
                                          <p:attrName>style.visibility</p:attrName>
                                        </p:attrNameLst>
                                      </p:cBhvr>
                                      <p:to>
                                        <p:strVal val="visible"/>
                                      </p:to>
                                    </p:set>
                                    <p:animEffect transition="in" filter="dissolve">
                                      <p:cBhvr>
                                        <p:cTn id="28" dur="500"/>
                                        <p:tgtEl>
                                          <p:spTgt spid="37072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70730"/>
                                        </p:tgtEl>
                                        <p:attrNameLst>
                                          <p:attrName>style.visibility</p:attrName>
                                        </p:attrNameLst>
                                      </p:cBhvr>
                                      <p:to>
                                        <p:strVal val="visible"/>
                                      </p:to>
                                    </p:set>
                                    <p:animEffect transition="in" filter="dissolve">
                                      <p:cBhvr>
                                        <p:cTn id="33" dur="500"/>
                                        <p:tgtEl>
                                          <p:spTgt spid="370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728" grpId="0"/>
      <p:bldP spid="370729" grpId="0" animBg="1"/>
      <p:bldP spid="370730" grpId="0" animBg="1"/>
      <p:bldP spid="370777" grpId="0" animBg="1"/>
      <p:bldP spid="370777" grpId="1"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4"/>
          <p:cNvSpPr>
            <a:spLocks noGrp="1" noChangeArrowheads="1"/>
          </p:cNvSpPr>
          <p:nvPr>
            <p:ph type="title"/>
          </p:nvPr>
        </p:nvSpPr>
        <p:spPr>
          <a:xfrm>
            <a:off x="1066800" y="381000"/>
            <a:ext cx="7550479" cy="430887"/>
          </a:xfrm>
        </p:spPr>
        <p:txBody>
          <a:bodyPr/>
          <a:lstStyle/>
          <a:p>
            <a:pPr algn="ctr">
              <a:defRPr/>
            </a:pPr>
            <a:r>
              <a:rPr lang="en-US" altLang="en-US" dirty="0" err="1" smtClean="0"/>
              <a:t>Latanya</a:t>
            </a:r>
            <a:r>
              <a:rPr lang="en-US" altLang="en-US" dirty="0" smtClean="0"/>
              <a:t> Sweeney’s Attack (1997)</a:t>
            </a:r>
          </a:p>
        </p:txBody>
      </p:sp>
      <p:pic>
        <p:nvPicPr>
          <p:cNvPr id="101379"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905000"/>
            <a:ext cx="7859713" cy="3740150"/>
          </a:xfrm>
        </p:spPr>
      </p:pic>
      <p:sp>
        <p:nvSpPr>
          <p:cNvPr id="101380" name="Text Box 6"/>
          <p:cNvSpPr txBox="1">
            <a:spLocks noChangeArrowheads="1"/>
          </p:cNvSpPr>
          <p:nvPr/>
        </p:nvSpPr>
        <p:spPr bwMode="auto">
          <a:xfrm>
            <a:off x="1600200" y="1371600"/>
            <a:ext cx="5781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400">
                <a:solidFill>
                  <a:schemeClr val="hlink"/>
                </a:solidFill>
                <a:latin typeface="Tahoma" panose="020B0604030504040204" pitchFamily="34" charset="0"/>
              </a:rPr>
              <a:t>Massachusetts hospital discharge dataset</a:t>
            </a:r>
          </a:p>
        </p:txBody>
      </p:sp>
      <p:sp>
        <p:nvSpPr>
          <p:cNvPr id="55301" name="AutoShape 7"/>
          <p:cNvSpPr>
            <a:spLocks noChangeArrowheads="1"/>
          </p:cNvSpPr>
          <p:nvPr/>
        </p:nvSpPr>
        <p:spPr bwMode="auto">
          <a:xfrm rot="3072938">
            <a:off x="1560513" y="3259138"/>
            <a:ext cx="762000" cy="457200"/>
          </a:xfrm>
          <a:prstGeom prst="rightArrow">
            <a:avLst>
              <a:gd name="adj1" fmla="val 50000"/>
              <a:gd name="adj2" fmla="val 41667"/>
            </a:avLst>
          </a:prstGeom>
          <a:solidFill>
            <a:schemeClr val="hlink"/>
          </a:solidFill>
          <a:ln w="28575">
            <a:solidFill>
              <a:schemeClr val="tx1"/>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en-US" altLang="en-US" sz="2400">
              <a:solidFill>
                <a:schemeClr val="bg2"/>
              </a:solidFill>
              <a:latin typeface="Tahoma" panose="020B0604030504040204" pitchFamily="34" charset="0"/>
            </a:endParaRPr>
          </a:p>
        </p:txBody>
      </p:sp>
      <p:sp>
        <p:nvSpPr>
          <p:cNvPr id="55302" name="AutoShape 8"/>
          <p:cNvSpPr>
            <a:spLocks noChangeArrowheads="1"/>
          </p:cNvSpPr>
          <p:nvPr/>
        </p:nvSpPr>
        <p:spPr bwMode="auto">
          <a:xfrm rot="-2422530">
            <a:off x="742950" y="4840288"/>
            <a:ext cx="762000" cy="457200"/>
          </a:xfrm>
          <a:prstGeom prst="rightArrow">
            <a:avLst>
              <a:gd name="adj1" fmla="val 50000"/>
              <a:gd name="adj2" fmla="val 41667"/>
            </a:avLst>
          </a:prstGeom>
          <a:solidFill>
            <a:schemeClr val="hlink"/>
          </a:solidFill>
          <a:ln w="28575">
            <a:solidFill>
              <a:schemeClr val="tx1"/>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en-US" altLang="en-US" sz="2400">
              <a:solidFill>
                <a:schemeClr val="bg2"/>
              </a:solidFill>
              <a:latin typeface="Tahoma" panose="020B0604030504040204" pitchFamily="34" charset="0"/>
            </a:endParaRPr>
          </a:p>
        </p:txBody>
      </p:sp>
      <p:sp>
        <p:nvSpPr>
          <p:cNvPr id="101383" name="Text Box 9"/>
          <p:cNvSpPr txBox="1">
            <a:spLocks noChangeArrowheads="1"/>
          </p:cNvSpPr>
          <p:nvPr/>
        </p:nvSpPr>
        <p:spPr bwMode="auto">
          <a:xfrm>
            <a:off x="3048000" y="5638800"/>
            <a:ext cx="2863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400">
                <a:solidFill>
                  <a:schemeClr val="hlink"/>
                </a:solidFill>
                <a:latin typeface="Tahoma" panose="020B0604030504040204" pitchFamily="34" charset="0"/>
              </a:rPr>
              <a:t>Public voter dataset</a:t>
            </a:r>
          </a:p>
        </p:txBody>
      </p:sp>
      <p:sp>
        <p:nvSpPr>
          <p:cNvPr id="101384" name="Oval 10"/>
          <p:cNvSpPr>
            <a:spLocks noChangeArrowheads="1"/>
          </p:cNvSpPr>
          <p:nvPr/>
        </p:nvSpPr>
        <p:spPr bwMode="auto">
          <a:xfrm>
            <a:off x="5105400" y="2014538"/>
            <a:ext cx="1370013" cy="423862"/>
          </a:xfrm>
          <a:prstGeom prst="ellipse">
            <a:avLst/>
          </a:pr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en-US" altLang="en-US" sz="2400">
              <a:solidFill>
                <a:schemeClr val="bg2"/>
              </a:solidFill>
              <a:latin typeface="Tahoma" panose="020B0604030504040204" pitchFamily="34" charset="0"/>
            </a:endParaRPr>
          </a:p>
        </p:txBody>
      </p:sp>
    </p:spTree>
    <p:extLst>
      <p:ext uri="{BB962C8B-B14F-4D97-AF65-F5344CB8AC3E}">
        <p14:creationId xmlns:p14="http://schemas.microsoft.com/office/powerpoint/2010/main" val="37159737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02"/>
                                        </p:tgtEl>
                                        <p:attrNameLst>
                                          <p:attrName>style.visibility</p:attrName>
                                        </p:attrNameLst>
                                      </p:cBhvr>
                                      <p:to>
                                        <p:strVal val="visible"/>
                                      </p:to>
                                    </p:set>
                                    <p:anim calcmode="lin" valueType="num">
                                      <p:cBhvr additive="base">
                                        <p:cTn id="7" dur="500" fill="hold"/>
                                        <p:tgtEl>
                                          <p:spTgt spid="55302"/>
                                        </p:tgtEl>
                                        <p:attrNameLst>
                                          <p:attrName>ppt_x</p:attrName>
                                        </p:attrNameLst>
                                      </p:cBhvr>
                                      <p:tavLst>
                                        <p:tav tm="0">
                                          <p:val>
                                            <p:strVal val="#ppt_x"/>
                                          </p:val>
                                        </p:tav>
                                        <p:tav tm="100000">
                                          <p:val>
                                            <p:strVal val="#ppt_x"/>
                                          </p:val>
                                        </p:tav>
                                      </p:tavLst>
                                    </p:anim>
                                    <p:anim calcmode="lin" valueType="num">
                                      <p:cBhvr additive="base">
                                        <p:cTn id="8" dur="500" fill="hold"/>
                                        <p:tgtEl>
                                          <p:spTgt spid="5530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301"/>
                                        </p:tgtEl>
                                        <p:attrNameLst>
                                          <p:attrName>style.visibility</p:attrName>
                                        </p:attrNameLst>
                                      </p:cBhvr>
                                      <p:to>
                                        <p:strVal val="visible"/>
                                      </p:to>
                                    </p:set>
                                    <p:anim calcmode="lin" valueType="num">
                                      <p:cBhvr additive="base">
                                        <p:cTn id="13" dur="500" fill="hold"/>
                                        <p:tgtEl>
                                          <p:spTgt spid="55301"/>
                                        </p:tgtEl>
                                        <p:attrNameLst>
                                          <p:attrName>ppt_x</p:attrName>
                                        </p:attrNameLst>
                                      </p:cBhvr>
                                      <p:tavLst>
                                        <p:tav tm="0">
                                          <p:val>
                                            <p:strVal val="#ppt_x"/>
                                          </p:val>
                                        </p:tav>
                                        <p:tav tm="100000">
                                          <p:val>
                                            <p:strVal val="#ppt_x"/>
                                          </p:val>
                                        </p:tav>
                                      </p:tavLst>
                                    </p:anim>
                                    <p:anim calcmode="lin" valueType="num">
                                      <p:cBhvr additive="base">
                                        <p:cTn id="14" dur="500" fill="hold"/>
                                        <p:tgtEl>
                                          <p:spTgt spid="55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1" grpId="0" animBg="1"/>
      <p:bldP spid="5530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11313"/>
            <a:ext cx="4419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Rectangle 5"/>
          <p:cNvSpPr>
            <a:spLocks noChangeArrowheads="1"/>
          </p:cNvSpPr>
          <p:nvPr/>
        </p:nvSpPr>
        <p:spPr bwMode="auto">
          <a:xfrm>
            <a:off x="838200" y="3886200"/>
            <a:ext cx="3352800" cy="838200"/>
          </a:xfrm>
          <a:prstGeom prst="rect">
            <a:avLst/>
          </a:prstGeom>
          <a:solidFill>
            <a:schemeClr val="accent1">
              <a:alpha val="0"/>
            </a:schemeClr>
          </a:solidFill>
          <a:ln w="28575">
            <a:solidFill>
              <a:schemeClr val="bg1"/>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buClr>
                <a:schemeClr val="accent2"/>
              </a:buClr>
              <a:buSzTx/>
              <a:buFontTx/>
              <a:buChar char="•"/>
            </a:pPr>
            <a:endParaRPr lang="en-US" altLang="en-US" sz="2400">
              <a:solidFill>
                <a:schemeClr val="bg2"/>
              </a:solidFill>
              <a:latin typeface="Tahoma" panose="020B0604030504040204" pitchFamily="34" charset="0"/>
            </a:endParaRPr>
          </a:p>
        </p:txBody>
      </p:sp>
      <p:graphicFrame>
        <p:nvGraphicFramePr>
          <p:cNvPr id="56391" name="Group 71"/>
          <p:cNvGraphicFramePr>
            <a:graphicFrameLocks noGrp="1"/>
          </p:cNvGraphicFramePr>
          <p:nvPr>
            <p:ph idx="1"/>
          </p:nvPr>
        </p:nvGraphicFramePr>
        <p:xfrm>
          <a:off x="5334000" y="2057400"/>
          <a:ext cx="3540125" cy="3200402"/>
        </p:xfrm>
        <a:graphic>
          <a:graphicData uri="http://schemas.openxmlformats.org/drawingml/2006/table">
            <a:tbl>
              <a:tblPr/>
              <a:tblGrid>
                <a:gridCol w="685800">
                  <a:extLst>
                    <a:ext uri="{9D8B030D-6E8A-4147-A177-3AD203B41FA5}">
                      <a16:colId xmlns:a16="http://schemas.microsoft.com/office/drawing/2014/main" val="20000"/>
                    </a:ext>
                  </a:extLst>
                </a:gridCol>
                <a:gridCol w="693738">
                  <a:extLst>
                    <a:ext uri="{9D8B030D-6E8A-4147-A177-3AD203B41FA5}">
                      <a16:colId xmlns:a16="http://schemas.microsoft.com/office/drawing/2014/main" val="20001"/>
                    </a:ext>
                  </a:extLst>
                </a:gridCol>
                <a:gridCol w="754062">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720725">
                  <a:extLst>
                    <a:ext uri="{9D8B030D-6E8A-4147-A177-3AD203B41FA5}">
                      <a16:colId xmlns:a16="http://schemas.microsoft.com/office/drawing/2014/main" val="20004"/>
                    </a:ext>
                  </a:extLst>
                </a:gridCol>
              </a:tblGrid>
              <a:tr h="477838">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altLang="zh-CN" sz="1200" b="1" i="0" u="none" strike="noStrike" cap="none" normalizeH="0" baseline="0" smtClean="0">
                          <a:ln>
                            <a:noFill/>
                          </a:ln>
                          <a:solidFill>
                            <a:schemeClr val="tx1"/>
                          </a:solidFill>
                          <a:effectLst/>
                          <a:latin typeface="Arial" charset="0"/>
                          <a:ea typeface="宋体" pitchFamily="2" charset="-122"/>
                        </a:rPr>
                        <a:t>Name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altLang="zh-CN" sz="1200" b="1" i="0" u="none" strike="noStrike" cap="none" normalizeH="0" baseline="0" smtClean="0">
                          <a:ln>
                            <a:noFill/>
                          </a:ln>
                          <a:solidFill>
                            <a:schemeClr val="tx1"/>
                          </a:solidFill>
                          <a:effectLst/>
                          <a:latin typeface="Arial" charset="0"/>
                          <a:ea typeface="宋体" pitchFamily="2" charset="-122"/>
                        </a:rPr>
                        <a:t>Birth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altLang="zh-CN" sz="1200" b="1" i="0" u="none" strike="noStrike" cap="none" normalizeH="0" baseline="0" smtClean="0">
                          <a:ln>
                            <a:noFill/>
                          </a:ln>
                          <a:solidFill>
                            <a:schemeClr val="tx1"/>
                          </a:solidFill>
                          <a:effectLst/>
                          <a:latin typeface="Arial" charset="0"/>
                          <a:ea typeface="宋体" pitchFamily="2" charset="-122"/>
                        </a:rPr>
                        <a:t>Gender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altLang="zh-CN" sz="1200" b="1" i="0" u="none" strike="noStrike" cap="none" normalizeH="0" baseline="0" smtClean="0">
                          <a:ln>
                            <a:noFill/>
                          </a:ln>
                          <a:solidFill>
                            <a:schemeClr val="tx1"/>
                          </a:solidFill>
                          <a:effectLst/>
                          <a:latin typeface="Arial" charset="0"/>
                          <a:ea typeface="宋体" pitchFamily="2" charset="-122"/>
                        </a:rPr>
                        <a:t>ZIP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altLang="zh-CN" sz="1200" b="1" i="0" u="none" strike="noStrike" cap="none" normalizeH="0" baseline="0" smtClean="0">
                          <a:ln>
                            <a:noFill/>
                          </a:ln>
                          <a:solidFill>
                            <a:schemeClr val="tx1"/>
                          </a:solidFill>
                          <a:effectLst/>
                          <a:latin typeface="Arial" charset="0"/>
                          <a:ea typeface="宋体" pitchFamily="2" charset="-122"/>
                        </a:rPr>
                        <a:t>Race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42925">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altLang="zh-CN" sz="1200" b="0" i="0" u="none" strike="noStrike" cap="none" normalizeH="0" baseline="0" smtClean="0">
                          <a:ln>
                            <a:noFill/>
                          </a:ln>
                          <a:solidFill>
                            <a:schemeClr val="tx1"/>
                          </a:solidFill>
                          <a:effectLst/>
                          <a:latin typeface="Arial" charset="0"/>
                          <a:ea typeface="宋体" pitchFamily="2" charset="-122"/>
                        </a:rPr>
                        <a:t>Andre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altLang="zh-CN" sz="1200" b="0" i="0" u="none" strike="noStrike" cap="none" normalizeH="0" baseline="0" smtClean="0">
                          <a:ln>
                            <a:noFill/>
                          </a:ln>
                          <a:solidFill>
                            <a:schemeClr val="tx1"/>
                          </a:solidFill>
                          <a:effectLst/>
                          <a:latin typeface="Arial" charset="0"/>
                          <a:ea typeface="宋体" pitchFamily="2" charset="-122"/>
                        </a:rPr>
                        <a:t>1964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altLang="zh-CN" sz="1200" b="0" i="0" u="none" strike="noStrike" cap="none" normalizeH="0" baseline="0" smtClean="0">
                          <a:ln>
                            <a:noFill/>
                          </a:ln>
                          <a:solidFill>
                            <a:schemeClr val="tx1"/>
                          </a:solidFill>
                          <a:effectLst/>
                          <a:latin typeface="Arial" charset="0"/>
                          <a:ea typeface="宋体" pitchFamily="2" charset="-122"/>
                        </a:rPr>
                        <a:t>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altLang="zh-CN" sz="1200" b="0" i="0" u="none" strike="noStrike" cap="none" normalizeH="0" baseline="0" smtClean="0">
                          <a:ln>
                            <a:noFill/>
                          </a:ln>
                          <a:solidFill>
                            <a:schemeClr val="tx1"/>
                          </a:solidFill>
                          <a:effectLst/>
                          <a:latin typeface="Arial" charset="0"/>
                          <a:ea typeface="宋体" pitchFamily="2" charset="-122"/>
                        </a:rPr>
                        <a:t>02135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altLang="zh-CN" sz="1200" b="0" i="0" u="none" strike="noStrike" cap="none" normalizeH="0" baseline="0" smtClean="0">
                          <a:ln>
                            <a:noFill/>
                          </a:ln>
                          <a:solidFill>
                            <a:schemeClr val="tx1"/>
                          </a:solidFill>
                          <a:effectLst/>
                          <a:latin typeface="Arial" charset="0"/>
                          <a:ea typeface="宋体" pitchFamily="2" charset="-122"/>
                        </a:rPr>
                        <a:t>White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46100">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altLang="zh-CN" sz="1200" b="0" i="0" u="none" strike="noStrike" cap="none" normalizeH="0" baseline="0" smtClean="0">
                          <a:ln>
                            <a:noFill/>
                          </a:ln>
                          <a:solidFill>
                            <a:schemeClr val="tx1"/>
                          </a:solidFill>
                          <a:effectLst/>
                          <a:latin typeface="Arial" charset="0"/>
                          <a:ea typeface="宋体" pitchFamily="2" charset="-122"/>
                        </a:rPr>
                        <a:t>Beth</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altLang="zh-CN" sz="1200" b="0" i="0" u="none" strike="noStrike" cap="none" normalizeH="0" baseline="0" smtClean="0">
                          <a:ln>
                            <a:noFill/>
                          </a:ln>
                          <a:solidFill>
                            <a:schemeClr val="tx1"/>
                          </a:solidFill>
                          <a:effectLst/>
                          <a:latin typeface="Arial" charset="0"/>
                          <a:ea typeface="宋体" pitchFamily="2" charset="-122"/>
                        </a:rPr>
                        <a:t>1964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altLang="zh-CN" sz="1200" b="0" i="0" u="none" strike="noStrike" cap="none" normalizeH="0" baseline="0" smtClean="0">
                          <a:ln>
                            <a:noFill/>
                          </a:ln>
                          <a:solidFill>
                            <a:schemeClr val="tx1"/>
                          </a:solidFill>
                          <a:effectLst/>
                          <a:latin typeface="Arial" charset="0"/>
                          <a:ea typeface="宋体" pitchFamily="2" charset="-122"/>
                        </a:rPr>
                        <a:t>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altLang="zh-CN" sz="1200" b="0" i="0" u="none" strike="noStrike" cap="none" normalizeH="0" baseline="0" smtClean="0">
                          <a:ln>
                            <a:noFill/>
                          </a:ln>
                          <a:solidFill>
                            <a:schemeClr val="tx1"/>
                          </a:solidFill>
                          <a:effectLst/>
                          <a:latin typeface="Arial" charset="0"/>
                          <a:ea typeface="宋体" pitchFamily="2" charset="-122"/>
                        </a:rPr>
                        <a:t>55410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altLang="zh-CN" sz="1200" b="0" i="0" u="none" strike="noStrike" cap="none" normalizeH="0" baseline="0" smtClean="0">
                          <a:ln>
                            <a:noFill/>
                          </a:ln>
                          <a:solidFill>
                            <a:schemeClr val="tx1"/>
                          </a:solidFill>
                          <a:effectLst/>
                          <a:latin typeface="Arial" charset="0"/>
                          <a:ea typeface="宋体" pitchFamily="2" charset="-122"/>
                        </a:rPr>
                        <a:t>Black</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44513">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altLang="zh-CN" sz="1200" b="0" i="0" u="none" strike="noStrike" cap="none" normalizeH="0" baseline="0" smtClean="0">
                          <a:ln>
                            <a:noFill/>
                          </a:ln>
                          <a:solidFill>
                            <a:schemeClr val="tx1"/>
                          </a:solidFill>
                          <a:effectLst/>
                          <a:latin typeface="Arial" charset="0"/>
                          <a:ea typeface="宋体" pitchFamily="2" charset="-122"/>
                        </a:rPr>
                        <a:t>Carol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altLang="zh-CN" sz="1200" b="0" i="0" u="none" strike="noStrike" cap="none" normalizeH="0" baseline="0" smtClean="0">
                          <a:ln>
                            <a:noFill/>
                          </a:ln>
                          <a:solidFill>
                            <a:schemeClr val="tx1"/>
                          </a:solidFill>
                          <a:effectLst/>
                          <a:latin typeface="Arial" charset="0"/>
                          <a:ea typeface="宋体" pitchFamily="2" charset="-122"/>
                        </a:rPr>
                        <a:t>1964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altLang="zh-CN" sz="1200" b="0" i="0" u="none" strike="noStrike" cap="none" normalizeH="0" baseline="0" smtClean="0">
                          <a:ln>
                            <a:noFill/>
                          </a:ln>
                          <a:solidFill>
                            <a:schemeClr val="tx1"/>
                          </a:solidFill>
                          <a:effectLst/>
                          <a:latin typeface="Arial" charset="0"/>
                          <a:ea typeface="宋体" pitchFamily="2" charset="-122"/>
                        </a:rPr>
                        <a:t>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altLang="zh-CN" sz="1200" b="0" i="0" u="none" strike="noStrike" cap="none" normalizeH="0" baseline="0" smtClean="0">
                          <a:ln>
                            <a:noFill/>
                          </a:ln>
                          <a:solidFill>
                            <a:schemeClr val="tx1"/>
                          </a:solidFill>
                          <a:effectLst/>
                          <a:latin typeface="Arial" charset="0"/>
                          <a:ea typeface="宋体" pitchFamily="2" charset="-122"/>
                        </a:rPr>
                        <a:t>90210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altLang="zh-CN" sz="1200" b="0" i="0" u="none" strike="noStrike" cap="none" normalizeH="0" baseline="0" smtClean="0">
                          <a:ln>
                            <a:noFill/>
                          </a:ln>
                          <a:solidFill>
                            <a:schemeClr val="tx1"/>
                          </a:solidFill>
                          <a:effectLst/>
                          <a:latin typeface="Arial" charset="0"/>
                          <a:ea typeface="宋体" pitchFamily="2" charset="-122"/>
                        </a:rPr>
                        <a:t>White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44513">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altLang="zh-CN" sz="1200" b="0" i="0" u="none" strike="noStrike" cap="none" normalizeH="0" baseline="0" smtClean="0">
                          <a:ln>
                            <a:noFill/>
                          </a:ln>
                          <a:solidFill>
                            <a:schemeClr val="tx1"/>
                          </a:solidFill>
                          <a:effectLst/>
                          <a:latin typeface="Arial" charset="0"/>
                          <a:ea typeface="宋体" pitchFamily="2" charset="-122"/>
                        </a:rPr>
                        <a:t>Dan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altLang="zh-CN" sz="1200" b="0" i="0" u="none" strike="noStrike" cap="none" normalizeH="0" baseline="0" smtClean="0">
                          <a:ln>
                            <a:noFill/>
                          </a:ln>
                          <a:solidFill>
                            <a:schemeClr val="tx1"/>
                          </a:solidFill>
                          <a:effectLst/>
                          <a:latin typeface="Arial" charset="0"/>
                          <a:ea typeface="宋体" pitchFamily="2" charset="-122"/>
                        </a:rPr>
                        <a:t>1967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altLang="zh-CN" sz="1200" b="0" i="0" u="none" strike="noStrike" cap="none" normalizeH="0" baseline="0" smtClean="0">
                          <a:ln>
                            <a:noFill/>
                          </a:ln>
                          <a:solidFill>
                            <a:schemeClr val="tx1"/>
                          </a:solidFill>
                          <a:effectLst/>
                          <a:latin typeface="Arial" charset="0"/>
                          <a:ea typeface="宋体" pitchFamily="2" charset="-122"/>
                        </a:rPr>
                        <a:t>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altLang="zh-CN" sz="1200" b="0" i="0" u="none" strike="noStrike" cap="none" normalizeH="0" baseline="0" smtClean="0">
                          <a:ln>
                            <a:noFill/>
                          </a:ln>
                          <a:solidFill>
                            <a:schemeClr val="tx1"/>
                          </a:solidFill>
                          <a:effectLst/>
                          <a:latin typeface="Arial" charset="0"/>
                          <a:ea typeface="宋体" pitchFamily="2" charset="-122"/>
                        </a:rPr>
                        <a:t>02174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altLang="zh-CN" sz="1200" b="0" i="0" u="none" strike="noStrike" cap="none" normalizeH="0" baseline="0" smtClean="0">
                          <a:ln>
                            <a:noFill/>
                          </a:ln>
                          <a:solidFill>
                            <a:schemeClr val="tx1"/>
                          </a:solidFill>
                          <a:effectLst/>
                          <a:latin typeface="Arial" charset="0"/>
                          <a:ea typeface="宋体" pitchFamily="2" charset="-122"/>
                        </a:rPr>
                        <a:t>White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4513">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altLang="zh-CN" sz="1200" b="0" i="0" u="none" strike="noStrike" cap="none" normalizeH="0" baseline="0" smtClean="0">
                          <a:ln>
                            <a:noFill/>
                          </a:ln>
                          <a:solidFill>
                            <a:schemeClr val="tx1"/>
                          </a:solidFill>
                          <a:effectLst/>
                          <a:latin typeface="Arial" charset="0"/>
                          <a:ea typeface="宋体" pitchFamily="2" charset="-122"/>
                        </a:rPr>
                        <a:t>Ellen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altLang="zh-CN" sz="1200" b="0" i="0" u="none" strike="noStrike" cap="none" normalizeH="0" baseline="0" smtClean="0">
                          <a:ln>
                            <a:noFill/>
                          </a:ln>
                          <a:solidFill>
                            <a:schemeClr val="tx1"/>
                          </a:solidFill>
                          <a:effectLst/>
                          <a:latin typeface="Arial" charset="0"/>
                          <a:ea typeface="宋体" pitchFamily="2" charset="-122"/>
                        </a:rPr>
                        <a:t>1968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altLang="zh-CN" sz="1200" b="0" i="0" u="none" strike="noStrike" cap="none" normalizeH="0" baseline="0" smtClean="0">
                          <a:ln>
                            <a:noFill/>
                          </a:ln>
                          <a:solidFill>
                            <a:schemeClr val="tx1"/>
                          </a:solidFill>
                          <a:effectLst/>
                          <a:latin typeface="Arial" charset="0"/>
                          <a:ea typeface="宋体" pitchFamily="2" charset="-122"/>
                        </a:rPr>
                        <a:t>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altLang="zh-CN" sz="1200" b="0" i="0" u="none" strike="noStrike" cap="none" normalizeH="0" baseline="0" smtClean="0">
                          <a:ln>
                            <a:noFill/>
                          </a:ln>
                          <a:solidFill>
                            <a:schemeClr val="tx1"/>
                          </a:solidFill>
                          <a:effectLst/>
                          <a:latin typeface="Arial" charset="0"/>
                          <a:ea typeface="宋体" pitchFamily="2" charset="-122"/>
                        </a:rPr>
                        <a:t>02237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altLang="zh-CN" sz="1200" b="0" i="0" u="none" strike="noStrike" cap="none" normalizeH="0" baseline="0" smtClean="0">
                          <a:ln>
                            <a:noFill/>
                          </a:ln>
                          <a:solidFill>
                            <a:schemeClr val="tx1"/>
                          </a:solidFill>
                          <a:effectLst/>
                          <a:latin typeface="Arial" charset="0"/>
                          <a:ea typeface="宋体" pitchFamily="2" charset="-122"/>
                        </a:rPr>
                        <a:t>White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15760" name="Rectangle 72"/>
          <p:cNvSpPr>
            <a:spLocks noChangeArrowheads="1"/>
          </p:cNvSpPr>
          <p:nvPr/>
        </p:nvSpPr>
        <p:spPr bwMode="auto">
          <a:xfrm>
            <a:off x="5181600" y="2590800"/>
            <a:ext cx="3810000" cy="381000"/>
          </a:xfrm>
          <a:prstGeom prst="rect">
            <a:avLst/>
          </a:prstGeom>
          <a:solidFill>
            <a:schemeClr val="accent1">
              <a:alpha val="0"/>
            </a:schemeClr>
          </a:solidFill>
          <a:ln w="28575">
            <a:solidFill>
              <a:schemeClr val="folHlink"/>
            </a:solidFill>
            <a:miter lim="800000"/>
            <a:headEnd/>
            <a:tailEnd/>
          </a:ln>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en-US" altLang="en-US" sz="2400">
              <a:solidFill>
                <a:schemeClr val="bg2"/>
              </a:solidFill>
              <a:latin typeface="Tahoma" panose="020B0604030504040204" pitchFamily="34" charset="0"/>
            </a:endParaRPr>
          </a:p>
        </p:txBody>
      </p:sp>
      <p:cxnSp>
        <p:nvCxnSpPr>
          <p:cNvPr id="115761" name="AutoShape 73"/>
          <p:cNvCxnSpPr>
            <a:cxnSpLocks noChangeShapeType="1"/>
            <a:stCxn id="115760" idx="1"/>
            <a:endCxn id="115715" idx="3"/>
          </p:cNvCxnSpPr>
          <p:nvPr/>
        </p:nvCxnSpPr>
        <p:spPr bwMode="auto">
          <a:xfrm flipH="1">
            <a:off x="4205288" y="2781300"/>
            <a:ext cx="962025" cy="1524000"/>
          </a:xfrm>
          <a:prstGeom prst="straightConnector1">
            <a:avLst/>
          </a:prstGeom>
          <a:noFill/>
          <a:ln w="38100">
            <a:solidFill>
              <a:srgbClr val="FF3399"/>
            </a:solidFill>
            <a:round/>
            <a:headEnd/>
            <a:tailEnd type="triangle" w="med" len="med"/>
          </a:ln>
          <a:extLst>
            <a:ext uri="{909E8E84-426E-40DD-AFC4-6F175D3DCCD1}">
              <a14:hiddenFill xmlns:a14="http://schemas.microsoft.com/office/drawing/2010/main">
                <a:noFill/>
              </a14:hiddenFill>
            </a:ext>
          </a:extLst>
        </p:spPr>
      </p:cxnSp>
      <p:sp>
        <p:nvSpPr>
          <p:cNvPr id="115762" name="Rectangle 74"/>
          <p:cNvSpPr>
            <a:spLocks noChangeArrowheads="1"/>
          </p:cNvSpPr>
          <p:nvPr/>
        </p:nvSpPr>
        <p:spPr bwMode="auto">
          <a:xfrm>
            <a:off x="1295400" y="1519238"/>
            <a:ext cx="2159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 typeface="Wingdings" panose="05000000000000000000" pitchFamily="2" charset="2"/>
              <a:buNone/>
            </a:pPr>
            <a:r>
              <a:rPr lang="en-US" altLang="zh-CN" sz="2400" dirty="0">
                <a:solidFill>
                  <a:schemeClr val="bg2"/>
                </a:solidFill>
                <a:latin typeface="Tahoma" panose="020B0604030504040204" pitchFamily="34" charset="0"/>
                <a:ea typeface="SimSun" panose="02010600030101010101" pitchFamily="2" charset="-122"/>
              </a:rPr>
              <a:t>Released table</a:t>
            </a:r>
          </a:p>
        </p:txBody>
      </p:sp>
      <p:sp>
        <p:nvSpPr>
          <p:cNvPr id="115763" name="Rectangle 124"/>
          <p:cNvSpPr>
            <a:spLocks noChangeArrowheads="1"/>
          </p:cNvSpPr>
          <p:nvPr/>
        </p:nvSpPr>
        <p:spPr bwMode="auto">
          <a:xfrm>
            <a:off x="5943600" y="1143000"/>
            <a:ext cx="2362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 typeface="Wingdings" panose="05000000000000000000" pitchFamily="2" charset="2"/>
              <a:buNone/>
            </a:pPr>
            <a:r>
              <a:rPr lang="en-US" altLang="zh-CN" sz="2400">
                <a:solidFill>
                  <a:schemeClr val="bg2"/>
                </a:solidFill>
                <a:latin typeface="Tahoma" panose="020B0604030504040204" pitchFamily="34" charset="0"/>
                <a:ea typeface="SimSun" panose="02010600030101010101" pitchFamily="2" charset="-122"/>
              </a:rPr>
              <a:t>External data Source</a:t>
            </a:r>
          </a:p>
        </p:txBody>
      </p:sp>
      <p:sp>
        <p:nvSpPr>
          <p:cNvPr id="115764" name="Rectangle 125"/>
          <p:cNvSpPr>
            <a:spLocks noChangeArrowheads="1"/>
          </p:cNvSpPr>
          <p:nvPr/>
        </p:nvSpPr>
        <p:spPr bwMode="auto">
          <a:xfrm>
            <a:off x="304800" y="5867400"/>
            <a:ext cx="85344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 typeface="Wingdings" panose="05000000000000000000" pitchFamily="2" charset="2"/>
              <a:buNone/>
            </a:pPr>
            <a:r>
              <a:rPr lang="en-US" altLang="zh-CN" sz="2400">
                <a:solidFill>
                  <a:schemeClr val="bg2"/>
                </a:solidFill>
                <a:latin typeface="Tahoma" panose="020B0604030504040204" pitchFamily="34" charset="0"/>
                <a:ea typeface="SimSun" panose="02010600030101010101" pitchFamily="2" charset="-122"/>
              </a:rPr>
              <a:t>By linking these 2 tables, you still don’t learn Andre’s problem</a:t>
            </a:r>
          </a:p>
        </p:txBody>
      </p:sp>
      <p:sp>
        <p:nvSpPr>
          <p:cNvPr id="21557" name="Rectangle 2"/>
          <p:cNvSpPr>
            <a:spLocks noGrp="1" noChangeArrowheads="1"/>
          </p:cNvSpPr>
          <p:nvPr>
            <p:ph type="title"/>
          </p:nvPr>
        </p:nvSpPr>
        <p:spPr>
          <a:xfrm>
            <a:off x="406400" y="228600"/>
            <a:ext cx="7772400" cy="914400"/>
          </a:xfrm>
        </p:spPr>
        <p:txBody>
          <a:bodyPr/>
          <a:lstStyle/>
          <a:p>
            <a:pPr>
              <a:defRPr/>
            </a:pPr>
            <a:r>
              <a:rPr lang="en-US" altLang="zh-CN" smtClean="0">
                <a:ea typeface="SimSun" panose="02010600030101010101" pitchFamily="2" charset="-122"/>
              </a:rPr>
              <a:t>Example of Generalization (1)</a:t>
            </a:r>
          </a:p>
        </p:txBody>
      </p:sp>
    </p:spTree>
    <p:extLst>
      <p:ext uri="{BB962C8B-B14F-4D97-AF65-F5344CB8AC3E}">
        <p14:creationId xmlns:p14="http://schemas.microsoft.com/office/powerpoint/2010/main" val="388273551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4861" name="Group 77"/>
          <p:cNvGraphicFramePr>
            <a:graphicFrameLocks noGrp="1"/>
          </p:cNvGraphicFramePr>
          <p:nvPr>
            <p:ph sz="quarter" idx="2"/>
          </p:nvPr>
        </p:nvGraphicFramePr>
        <p:xfrm>
          <a:off x="1066800" y="2133600"/>
          <a:ext cx="3429000" cy="2003426"/>
        </p:xfrm>
        <a:graphic>
          <a:graphicData uri="http://schemas.openxmlformats.org/drawingml/2006/table">
            <a:tbl>
              <a:tblPr/>
              <a:tblGrid>
                <a:gridCol w="895350">
                  <a:extLst>
                    <a:ext uri="{9D8B030D-6E8A-4147-A177-3AD203B41FA5}">
                      <a16:colId xmlns:a16="http://schemas.microsoft.com/office/drawing/2014/main" val="20000"/>
                    </a:ext>
                  </a:extLst>
                </a:gridCol>
                <a:gridCol w="506413">
                  <a:extLst>
                    <a:ext uri="{9D8B030D-6E8A-4147-A177-3AD203B41FA5}">
                      <a16:colId xmlns:a16="http://schemas.microsoft.com/office/drawing/2014/main" val="20001"/>
                    </a:ext>
                  </a:extLst>
                </a:gridCol>
                <a:gridCol w="506412">
                  <a:extLst>
                    <a:ext uri="{9D8B030D-6E8A-4147-A177-3AD203B41FA5}">
                      <a16:colId xmlns:a16="http://schemas.microsoft.com/office/drawing/2014/main" val="20002"/>
                    </a:ext>
                  </a:extLst>
                </a:gridCol>
                <a:gridCol w="1520825">
                  <a:extLst>
                    <a:ext uri="{9D8B030D-6E8A-4147-A177-3AD203B41FA5}">
                      <a16:colId xmlns:a16="http://schemas.microsoft.com/office/drawing/2014/main" val="20003"/>
                    </a:ext>
                  </a:extLst>
                </a:gridCol>
              </a:tblGrid>
              <a:tr h="250825">
                <a:tc gridSpan="3">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QID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SA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082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Zipcode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Sex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Disease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923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47677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29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Ovarian Cancer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082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47602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Ovarian Cancer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082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47678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Prostate Cancer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5082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47905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Flu</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923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47909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Heart Disease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5082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47906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47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000" b="0" i="0" u="none" strike="noStrike" cap="none" normalizeH="0" baseline="0" smtClean="0">
                          <a:ln>
                            <a:noFill/>
                          </a:ln>
                          <a:solidFill>
                            <a:schemeClr val="tx1"/>
                          </a:solidFill>
                          <a:effectLst/>
                          <a:latin typeface="Verdana" pitchFamily="34" charset="0"/>
                          <a:ea typeface="宋体" pitchFamily="2" charset="-122"/>
                        </a:rPr>
                        <a:t>Heart Disease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374860" name="Group 76"/>
          <p:cNvGraphicFramePr>
            <a:graphicFrameLocks noGrp="1"/>
          </p:cNvGraphicFramePr>
          <p:nvPr/>
        </p:nvGraphicFramePr>
        <p:xfrm>
          <a:off x="4800600" y="2133600"/>
          <a:ext cx="3733800" cy="2019300"/>
        </p:xfrm>
        <a:graphic>
          <a:graphicData uri="http://schemas.openxmlformats.org/drawingml/2006/table">
            <a:tbl>
              <a:tblPr/>
              <a:tblGrid>
                <a:gridCol w="8382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tblGrid>
              <a:tr h="259048">
                <a:tc gridSpan="3">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QID</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SA</a:t>
                      </a: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9048">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Zipcode</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Age</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Sex</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Disease</a:t>
                      </a: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50602">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476**</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476**</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476**</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2*</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2*</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2*</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Ovarian Cancer</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Ovarian Cancer</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Prostate Cancer</a:t>
                      </a: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50602">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4790*</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4790*</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4790*</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[43,52]</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[43,52]</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[43,52]</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rgbClr val="FF0066"/>
                          </a:solidFill>
                          <a:effectLst/>
                          <a:latin typeface="Verdana" pitchFamily="34" charset="0"/>
                          <a:ea typeface="宋体" pitchFamily="2" charset="-122"/>
                        </a:rPr>
                        <a:t>*</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Flu</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Heart Disease</a:t>
                      </a:r>
                    </a:p>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altLang="zh-CN" sz="1100" b="0" i="0" u="none" strike="noStrike" cap="none" normalizeH="0" baseline="0" smtClean="0">
                          <a:ln>
                            <a:noFill/>
                          </a:ln>
                          <a:solidFill>
                            <a:schemeClr val="tx1"/>
                          </a:solidFill>
                          <a:effectLst/>
                          <a:latin typeface="Verdana" pitchFamily="34" charset="0"/>
                          <a:ea typeface="宋体" pitchFamily="2" charset="-122"/>
                        </a:rPr>
                        <a:t>Heart Disease</a:t>
                      </a:r>
                    </a:p>
                  </a:txBody>
                  <a:tcPr marT="45704" marB="457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16808" name="Rectangle 73"/>
          <p:cNvSpPr>
            <a:spLocks noChangeArrowheads="1"/>
          </p:cNvSpPr>
          <p:nvPr/>
        </p:nvSpPr>
        <p:spPr bwMode="auto">
          <a:xfrm>
            <a:off x="990600" y="1676400"/>
            <a:ext cx="2590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 typeface="Wingdings" panose="05000000000000000000" pitchFamily="2" charset="2"/>
              <a:buNone/>
            </a:pPr>
            <a:r>
              <a:rPr lang="en-US" altLang="zh-CN" sz="2000">
                <a:solidFill>
                  <a:schemeClr val="bg2"/>
                </a:solidFill>
                <a:latin typeface="Tahoma" panose="020B0604030504040204" pitchFamily="34" charset="0"/>
                <a:ea typeface="SimSun" panose="02010600030101010101" pitchFamily="2" charset="-122"/>
              </a:rPr>
              <a:t>Microdata</a:t>
            </a:r>
          </a:p>
        </p:txBody>
      </p:sp>
      <p:sp>
        <p:nvSpPr>
          <p:cNvPr id="374858" name="Rectangle 74"/>
          <p:cNvSpPr>
            <a:spLocks noChangeArrowheads="1"/>
          </p:cNvSpPr>
          <p:nvPr/>
        </p:nvSpPr>
        <p:spPr bwMode="auto">
          <a:xfrm>
            <a:off x="4829175" y="1676400"/>
            <a:ext cx="3200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 typeface="Wingdings" panose="05000000000000000000" pitchFamily="2" charset="2"/>
              <a:buNone/>
            </a:pPr>
            <a:r>
              <a:rPr lang="en-US" altLang="zh-CN" sz="2000">
                <a:solidFill>
                  <a:schemeClr val="bg2"/>
                </a:solidFill>
                <a:latin typeface="Tahoma" panose="020B0604030504040204" pitchFamily="34" charset="0"/>
                <a:ea typeface="SimSun" panose="02010600030101010101" pitchFamily="2" charset="-122"/>
              </a:rPr>
              <a:t>Generalized table</a:t>
            </a:r>
          </a:p>
        </p:txBody>
      </p:sp>
      <p:sp>
        <p:nvSpPr>
          <p:cNvPr id="374862" name="Oval 78"/>
          <p:cNvSpPr>
            <a:spLocks noChangeArrowheads="1"/>
          </p:cNvSpPr>
          <p:nvPr/>
        </p:nvSpPr>
        <p:spPr bwMode="auto">
          <a:xfrm>
            <a:off x="1066800" y="2590800"/>
            <a:ext cx="1925638" cy="304800"/>
          </a:xfrm>
          <a:prstGeom prst="ellipse">
            <a:avLst/>
          </a:prstGeom>
          <a:noFill/>
          <a:ln w="349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en-US" altLang="en-US" sz="2400">
              <a:solidFill>
                <a:schemeClr val="bg2"/>
              </a:solidFill>
              <a:latin typeface="Tahoma" panose="020B0604030504040204" pitchFamily="34" charset="0"/>
            </a:endParaRPr>
          </a:p>
        </p:txBody>
      </p:sp>
      <p:sp>
        <p:nvSpPr>
          <p:cNvPr id="374863" name="Oval 79"/>
          <p:cNvSpPr>
            <a:spLocks noChangeArrowheads="1"/>
          </p:cNvSpPr>
          <p:nvPr/>
        </p:nvSpPr>
        <p:spPr bwMode="auto">
          <a:xfrm>
            <a:off x="4800600" y="2590800"/>
            <a:ext cx="2209800" cy="762000"/>
          </a:xfrm>
          <a:prstGeom prst="ellipse">
            <a:avLst/>
          </a:prstGeom>
          <a:noFill/>
          <a:ln w="349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en-US" altLang="en-US" sz="2400">
              <a:solidFill>
                <a:schemeClr val="bg2"/>
              </a:solidFill>
              <a:latin typeface="Tahoma" panose="020B0604030504040204" pitchFamily="34" charset="0"/>
            </a:endParaRPr>
          </a:p>
        </p:txBody>
      </p:sp>
      <p:sp>
        <p:nvSpPr>
          <p:cNvPr id="22604" name="Rectangle 2"/>
          <p:cNvSpPr>
            <a:spLocks noGrp="1" noChangeArrowheads="1"/>
          </p:cNvSpPr>
          <p:nvPr>
            <p:ph type="title"/>
          </p:nvPr>
        </p:nvSpPr>
        <p:spPr>
          <a:xfrm>
            <a:off x="406400" y="228600"/>
            <a:ext cx="7772400" cy="914400"/>
          </a:xfrm>
        </p:spPr>
        <p:txBody>
          <a:bodyPr/>
          <a:lstStyle/>
          <a:p>
            <a:pPr>
              <a:defRPr/>
            </a:pPr>
            <a:r>
              <a:rPr lang="en-US" altLang="zh-CN" smtClean="0">
                <a:ea typeface="SimSun" panose="02010600030101010101" pitchFamily="2" charset="-122"/>
              </a:rPr>
              <a:t>Example of Generalization (2)</a:t>
            </a:r>
          </a:p>
        </p:txBody>
      </p:sp>
      <p:sp>
        <p:nvSpPr>
          <p:cNvPr id="13" name="Rectangle 3"/>
          <p:cNvSpPr>
            <a:spLocks noGrp="1" noChangeArrowheads="1"/>
          </p:cNvSpPr>
          <p:nvPr>
            <p:ph type="body" idx="1"/>
          </p:nvPr>
        </p:nvSpPr>
        <p:spPr>
          <a:xfrm>
            <a:off x="406400" y="4457700"/>
            <a:ext cx="8178800" cy="2019300"/>
          </a:xfrm>
        </p:spPr>
        <p:txBody>
          <a:bodyPr/>
          <a:lstStyle/>
          <a:p>
            <a:pPr>
              <a:defRPr/>
            </a:pPr>
            <a:r>
              <a:rPr lang="en-US" altLang="zh-CN" smtClean="0">
                <a:ea typeface="SimSun" panose="02010600030101010101" pitchFamily="2" charset="-122"/>
              </a:rPr>
              <a:t>Released table is 3-anonymous</a:t>
            </a:r>
          </a:p>
          <a:p>
            <a:pPr>
              <a:defRPr/>
            </a:pPr>
            <a:r>
              <a:rPr lang="en-US" altLang="zh-CN" smtClean="0">
                <a:ea typeface="SimSun" panose="02010600030101010101" pitchFamily="2" charset="-122"/>
              </a:rPr>
              <a:t>If the adversary knows Alice’s quasi-identifier (47677, 29, F), he still does not know which of the first 3 records corresponds to Alice’s record</a:t>
            </a:r>
          </a:p>
          <a:p>
            <a:pPr lvl="1">
              <a:defRPr/>
            </a:pPr>
            <a:endParaRPr lang="zh-CN" altLang="en-US" smtClean="0">
              <a:ea typeface="SimSun" panose="02010600030101010101" pitchFamily="2" charset="-122"/>
            </a:endParaRPr>
          </a:p>
        </p:txBody>
      </p:sp>
      <p:sp>
        <p:nvSpPr>
          <p:cNvPr id="14" name="Oval 79"/>
          <p:cNvSpPr>
            <a:spLocks noChangeArrowheads="1"/>
          </p:cNvSpPr>
          <p:nvPr/>
        </p:nvSpPr>
        <p:spPr bwMode="auto">
          <a:xfrm>
            <a:off x="6781800" y="2895600"/>
            <a:ext cx="1930400" cy="609600"/>
          </a:xfrm>
          <a:prstGeom prst="irregularSeal1">
            <a:avLst/>
          </a:prstGeom>
          <a:noFill/>
          <a:ln w="349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en-US" altLang="en-US" sz="2400">
              <a:solidFill>
                <a:schemeClr val="bg2"/>
              </a:solidFill>
              <a:latin typeface="Tahoma" panose="020B0604030504040204" pitchFamily="34" charset="0"/>
            </a:endParaRPr>
          </a:p>
        </p:txBody>
      </p:sp>
      <p:sp>
        <p:nvSpPr>
          <p:cNvPr id="15" name="TextBox 14"/>
          <p:cNvSpPr txBox="1">
            <a:spLocks noChangeArrowheads="1"/>
          </p:cNvSpPr>
          <p:nvPr/>
        </p:nvSpPr>
        <p:spPr bwMode="auto">
          <a:xfrm>
            <a:off x="8448675" y="3276600"/>
            <a:ext cx="3905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en-US" altLang="en-US" sz="2400">
                <a:solidFill>
                  <a:srgbClr val="FF0000"/>
                </a:solidFill>
                <a:latin typeface="Tahoma" panose="020B0604030504040204" pitchFamily="34" charset="0"/>
              </a:rPr>
              <a:t>!!</a:t>
            </a:r>
          </a:p>
        </p:txBody>
      </p:sp>
    </p:spTree>
    <p:extLst>
      <p:ext uri="{BB962C8B-B14F-4D97-AF65-F5344CB8AC3E}">
        <p14:creationId xmlns:p14="http://schemas.microsoft.com/office/powerpoint/2010/main" val="3695168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74860"/>
                                        </p:tgtEl>
                                        <p:attrNameLst>
                                          <p:attrName>style.visibility</p:attrName>
                                        </p:attrNameLst>
                                      </p:cBhvr>
                                      <p:to>
                                        <p:strVal val="visible"/>
                                      </p:to>
                                    </p:set>
                                    <p:animEffect transition="in" filter="blinds(horizontal)">
                                      <p:cBhvr>
                                        <p:cTn id="7" dur="500"/>
                                        <p:tgtEl>
                                          <p:spTgt spid="37486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74858"/>
                                        </p:tgtEl>
                                        <p:attrNameLst>
                                          <p:attrName>style.visibility</p:attrName>
                                        </p:attrNameLst>
                                      </p:cBhvr>
                                      <p:to>
                                        <p:strVal val="visible"/>
                                      </p:to>
                                    </p:set>
                                    <p:animEffect transition="in" filter="blinds(horizontal)">
                                      <p:cBhvr>
                                        <p:cTn id="10" dur="500"/>
                                        <p:tgtEl>
                                          <p:spTgt spid="37485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74862"/>
                                        </p:tgtEl>
                                        <p:attrNameLst>
                                          <p:attrName>style.visibility</p:attrName>
                                        </p:attrNameLst>
                                      </p:cBhvr>
                                      <p:to>
                                        <p:strVal val="visible"/>
                                      </p:to>
                                    </p:set>
                                    <p:animEffect transition="in" filter="dissolve">
                                      <p:cBhvr>
                                        <p:cTn id="15" dur="500"/>
                                        <p:tgtEl>
                                          <p:spTgt spid="374862"/>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74863"/>
                                        </p:tgtEl>
                                        <p:attrNameLst>
                                          <p:attrName>style.visibility</p:attrName>
                                        </p:attrNameLst>
                                      </p:cBhvr>
                                      <p:to>
                                        <p:strVal val="visible"/>
                                      </p:to>
                                    </p:set>
                                    <p:animEffect transition="in" filter="dissolve">
                                      <p:cBhvr>
                                        <p:cTn id="24" dur="500"/>
                                        <p:tgtEl>
                                          <p:spTgt spid="37486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dissolve">
                                      <p:cBhvr>
                                        <p:cTn id="29" dur="500"/>
                                        <p:tgtEl>
                                          <p:spTgt spid="14"/>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858" grpId="0" autoUpdateAnimBg="0"/>
      <p:bldP spid="374862" grpId="0" animBg="1"/>
      <p:bldP spid="374863" grpId="0" animBg="1"/>
      <p:bldP spid="13" grpId="0" build="p"/>
      <p:bldP spid="14" grpId="0" animBg="1"/>
      <p:bldP spid="1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64675" name="Group 3"/>
          <p:cNvGraphicFramePr>
            <a:graphicFrameLocks noGrp="1"/>
          </p:cNvGraphicFramePr>
          <p:nvPr/>
        </p:nvGraphicFramePr>
        <p:xfrm>
          <a:off x="3733800" y="2032000"/>
          <a:ext cx="4114800" cy="4064002"/>
        </p:xfrm>
        <a:graphic>
          <a:graphicData uri="http://schemas.openxmlformats.org/drawingml/2006/table">
            <a:tbl>
              <a:tblPr/>
              <a:tblGrid>
                <a:gridCol w="12192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1028700">
                  <a:extLst>
                    <a:ext uri="{9D8B030D-6E8A-4147-A177-3AD203B41FA5}">
                      <a16:colId xmlns:a16="http://schemas.microsoft.com/office/drawing/2014/main" val="20002"/>
                    </a:ext>
                  </a:extLst>
                </a:gridCol>
                <a:gridCol w="1028700">
                  <a:extLst>
                    <a:ext uri="{9D8B030D-6E8A-4147-A177-3AD203B41FA5}">
                      <a16:colId xmlns:a16="http://schemas.microsoft.com/office/drawing/2014/main" val="20003"/>
                    </a:ext>
                  </a:extLst>
                </a:gridCol>
              </a:tblGrid>
              <a:tr h="677863">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sz="2400" b="0" i="0" u="none" strike="noStrike" cap="none" normalizeH="0" baseline="0" smtClean="0">
                          <a:ln>
                            <a:noFill/>
                          </a:ln>
                          <a:solidFill>
                            <a:schemeClr val="tx1"/>
                          </a:solidFill>
                          <a:effectLst/>
                          <a:latin typeface="Tahoma" pitchFamily="34" charset="0"/>
                        </a:rPr>
                        <a:t>Caucas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sz="1800" b="0" i="0" u="none" strike="noStrike" cap="none" normalizeH="0" baseline="0" smtClean="0">
                          <a:ln>
                            <a:noFill/>
                          </a:ln>
                          <a:solidFill>
                            <a:schemeClr val="tx1"/>
                          </a:solidFill>
                          <a:effectLst/>
                          <a:latin typeface="Tahoma" pitchFamily="34" charset="0"/>
                        </a:rPr>
                        <a:t>787XX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sz="2400" b="0" i="0" u="none" strike="noStrike" cap="none" normalizeH="0" baseline="0" smtClean="0">
                          <a:ln>
                            <a:noFill/>
                          </a:ln>
                          <a:solidFill>
                            <a:schemeClr val="tx1"/>
                          </a:solidFill>
                          <a:effectLst/>
                          <a:latin typeface="Tahoma" pitchFamily="34" charset="0"/>
                        </a:rPr>
                        <a:t>HIV+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sz="1800" b="0" i="0" u="none" strike="noStrike" cap="none" normalizeH="0" baseline="0" smtClean="0">
                          <a:ln>
                            <a:noFill/>
                          </a:ln>
                          <a:solidFill>
                            <a:schemeClr val="tx1"/>
                          </a:solidFill>
                          <a:effectLst/>
                          <a:latin typeface="Tahoma" pitchFamily="34" charset="0"/>
                        </a:rPr>
                        <a:t>Flu</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76275">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sz="1400" b="0" i="0" u="none" strike="noStrike" cap="none" normalizeH="0" baseline="0" smtClean="0">
                          <a:ln>
                            <a:noFill/>
                          </a:ln>
                          <a:solidFill>
                            <a:schemeClr val="tx1"/>
                          </a:solidFill>
                          <a:effectLst/>
                          <a:latin typeface="Tahoma" pitchFamily="34" charset="0"/>
                        </a:rPr>
                        <a:t>Asian/AfrAm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sz="1800" b="0" i="0" u="none" strike="noStrike" cap="none" normalizeH="0" baseline="0" smtClean="0">
                          <a:ln>
                            <a:noFill/>
                          </a:ln>
                          <a:solidFill>
                            <a:schemeClr val="tx1"/>
                          </a:solidFill>
                          <a:effectLst/>
                          <a:latin typeface="Tahoma" pitchFamily="34" charset="0"/>
                        </a:rPr>
                        <a:t>787XX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sz="2400" b="0" i="0" u="none" strike="noStrike" cap="none" normalizeH="0" baseline="0" smtClean="0">
                          <a:ln>
                            <a:noFill/>
                          </a:ln>
                          <a:solidFill>
                            <a:schemeClr val="tx1"/>
                          </a:solidFill>
                          <a:effectLst/>
                          <a:latin typeface="Tahoma" pitchFamily="34" charset="0"/>
                        </a:rPr>
                        <a:t>HIV-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sz="1800" b="0" i="0" u="none" strike="noStrike" cap="none" normalizeH="0" baseline="0" smtClean="0">
                          <a:ln>
                            <a:noFill/>
                          </a:ln>
                          <a:solidFill>
                            <a:schemeClr val="tx1"/>
                          </a:solidFill>
                          <a:effectLst/>
                          <a:latin typeface="Tahoma" pitchFamily="34" charset="0"/>
                        </a:rPr>
                        <a:t>Flu</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7863">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sz="1400" b="0" i="0" u="none" strike="noStrike" cap="none" normalizeH="0" baseline="0" smtClean="0">
                          <a:ln>
                            <a:noFill/>
                          </a:ln>
                          <a:solidFill>
                            <a:schemeClr val="tx1"/>
                          </a:solidFill>
                          <a:effectLst/>
                          <a:latin typeface="Tahoma" pitchFamily="34" charset="0"/>
                        </a:rPr>
                        <a:t>Asian/AfrAm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sz="1800" b="0" i="0" u="none" strike="noStrike" cap="none" normalizeH="0" baseline="0" smtClean="0">
                          <a:ln>
                            <a:noFill/>
                          </a:ln>
                          <a:solidFill>
                            <a:schemeClr val="tx1"/>
                          </a:solidFill>
                          <a:effectLst/>
                          <a:latin typeface="Tahoma" pitchFamily="34" charset="0"/>
                        </a:rPr>
                        <a:t>787XX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sz="2400" b="0" i="0" u="none" strike="noStrike" cap="none" normalizeH="0" baseline="0" smtClean="0">
                          <a:ln>
                            <a:noFill/>
                          </a:ln>
                          <a:solidFill>
                            <a:schemeClr val="tx1"/>
                          </a:solidFill>
                          <a:effectLst/>
                          <a:latin typeface="Tahoma" pitchFamily="34" charset="0"/>
                        </a:rPr>
                        <a:t>HIV+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sz="1800" b="0" i="0" u="none" strike="noStrike" cap="none" normalizeH="0" baseline="0" smtClean="0">
                          <a:ln>
                            <a:noFill/>
                          </a:ln>
                          <a:solidFill>
                            <a:schemeClr val="tx1"/>
                          </a:solidFill>
                          <a:effectLst/>
                          <a:latin typeface="Tahoma" pitchFamily="34" charset="0"/>
                        </a:rPr>
                        <a:t>Shingles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7863">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sz="2400" b="0" i="0" u="none" strike="noStrike" cap="none" normalizeH="0" baseline="0" smtClean="0">
                          <a:ln>
                            <a:noFill/>
                          </a:ln>
                          <a:solidFill>
                            <a:schemeClr val="tx1"/>
                          </a:solidFill>
                          <a:effectLst/>
                          <a:latin typeface="Tahoma" pitchFamily="34" charset="0"/>
                        </a:rPr>
                        <a:t>Caucas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sz="1800" b="0" i="0" u="none" strike="noStrike" cap="none" normalizeH="0" baseline="0" smtClean="0">
                          <a:ln>
                            <a:noFill/>
                          </a:ln>
                          <a:solidFill>
                            <a:schemeClr val="tx1"/>
                          </a:solidFill>
                          <a:effectLst/>
                          <a:latin typeface="Tahoma" pitchFamily="34" charset="0"/>
                        </a:rPr>
                        <a:t>787XX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sz="2400" b="0" i="0" u="none" strike="noStrike" cap="none" normalizeH="0" baseline="0" smtClean="0">
                          <a:ln>
                            <a:noFill/>
                          </a:ln>
                          <a:solidFill>
                            <a:schemeClr val="tx1"/>
                          </a:solidFill>
                          <a:effectLst/>
                          <a:latin typeface="Tahoma" pitchFamily="34" charset="0"/>
                        </a:rPr>
                        <a:t>HIV-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sz="1800" b="0" i="0" u="none" strike="noStrike" cap="none" normalizeH="0" baseline="0" smtClean="0">
                          <a:ln>
                            <a:noFill/>
                          </a:ln>
                          <a:solidFill>
                            <a:schemeClr val="tx1"/>
                          </a:solidFill>
                          <a:effectLst/>
                          <a:latin typeface="Tahoma" pitchFamily="34" charset="0"/>
                        </a:rPr>
                        <a:t>Acne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6275">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sz="2400" b="0" i="0" u="none" strike="noStrike" cap="none" normalizeH="0" baseline="0" smtClean="0">
                          <a:ln>
                            <a:noFill/>
                          </a:ln>
                          <a:solidFill>
                            <a:schemeClr val="tx1"/>
                          </a:solidFill>
                          <a:effectLst/>
                          <a:latin typeface="Tahoma" pitchFamily="34" charset="0"/>
                        </a:rPr>
                        <a:t>Caucas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sz="1800" b="0" i="0" u="none" strike="noStrike" cap="none" normalizeH="0" baseline="0" smtClean="0">
                          <a:ln>
                            <a:noFill/>
                          </a:ln>
                          <a:solidFill>
                            <a:schemeClr val="tx1"/>
                          </a:solidFill>
                          <a:effectLst/>
                          <a:latin typeface="Tahoma" pitchFamily="34" charset="0"/>
                        </a:rPr>
                        <a:t>787XX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sz="2400" b="0" i="0" u="none" strike="noStrike" cap="none" normalizeH="0" baseline="0" smtClean="0">
                          <a:ln>
                            <a:noFill/>
                          </a:ln>
                          <a:solidFill>
                            <a:schemeClr val="tx1"/>
                          </a:solidFill>
                          <a:effectLst/>
                          <a:latin typeface="Tahoma" pitchFamily="34" charset="0"/>
                        </a:rPr>
                        <a:t>HIV-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sz="1800" b="0" i="0" u="none" strike="noStrike" cap="none" normalizeH="0" baseline="0" smtClean="0">
                          <a:ln>
                            <a:noFill/>
                          </a:ln>
                          <a:solidFill>
                            <a:schemeClr val="tx1"/>
                          </a:solidFill>
                          <a:effectLst/>
                          <a:latin typeface="Tahoma" pitchFamily="34" charset="0"/>
                        </a:rPr>
                        <a:t>Shingles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7863">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sz="2400" b="0" i="0" u="none" strike="noStrike" cap="none" normalizeH="0" baseline="0" smtClean="0">
                          <a:ln>
                            <a:noFill/>
                          </a:ln>
                          <a:solidFill>
                            <a:schemeClr val="tx1"/>
                          </a:solidFill>
                          <a:effectLst/>
                          <a:latin typeface="Tahoma" pitchFamily="34" charset="0"/>
                        </a:rPr>
                        <a:t>Caucas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sz="1800" b="0" i="0" u="none" strike="noStrike" cap="none" normalizeH="0" baseline="0" smtClean="0">
                          <a:ln>
                            <a:noFill/>
                          </a:ln>
                          <a:solidFill>
                            <a:schemeClr val="tx1"/>
                          </a:solidFill>
                          <a:effectLst/>
                          <a:latin typeface="Tahoma" pitchFamily="34" charset="0"/>
                        </a:rPr>
                        <a:t>787XX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sz="2400" b="0" i="0" u="none" strike="noStrike" cap="none" normalizeH="0" baseline="0" smtClean="0">
                          <a:ln>
                            <a:noFill/>
                          </a:ln>
                          <a:solidFill>
                            <a:schemeClr val="tx1"/>
                          </a:solidFill>
                          <a:effectLst/>
                          <a:latin typeface="Tahoma" pitchFamily="34" charset="0"/>
                        </a:rPr>
                        <a:t>HIV-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Tx/>
                        <a:buFont typeface="Monotype Sorts" pitchFamily="2" charset="2"/>
                        <a:buNone/>
                        <a:tabLst/>
                      </a:pPr>
                      <a:r>
                        <a:rPr kumimoji="1" lang="en-US" sz="1800" b="0" i="0" u="none" strike="noStrike" cap="none" normalizeH="0" baseline="0" smtClean="0">
                          <a:ln>
                            <a:noFill/>
                          </a:ln>
                          <a:solidFill>
                            <a:schemeClr val="tx1"/>
                          </a:solidFill>
                          <a:effectLst/>
                          <a:latin typeface="Tahoma" pitchFamily="34" charset="0"/>
                        </a:rPr>
                        <a:t>Acne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8713" name="AutoShape 42"/>
          <p:cNvSpPr>
            <a:spLocks noChangeArrowheads="1"/>
          </p:cNvSpPr>
          <p:nvPr/>
        </p:nvSpPr>
        <p:spPr bwMode="auto">
          <a:xfrm>
            <a:off x="192088" y="1447800"/>
            <a:ext cx="3541712" cy="1714500"/>
          </a:xfrm>
          <a:prstGeom prst="cloudCallout">
            <a:avLst>
              <a:gd name="adj1" fmla="val -27597"/>
              <a:gd name="adj2" fmla="val 70528"/>
            </a:avLst>
          </a:prstGeom>
          <a:solidFill>
            <a:srgbClr val="FFCCCC"/>
          </a:solidFill>
          <a:ln w="28575">
            <a:solidFill>
              <a:srgbClr val="FF0000"/>
            </a:solidFill>
            <a:round/>
            <a:headEnd/>
            <a:tailEnd/>
          </a:ln>
        </p:spPr>
        <p:txBody>
          <a:bodyPr>
            <a:spAutoFit/>
          </a:bodyPr>
          <a:lstStyle/>
          <a:p>
            <a:pPr eaLnBrk="1" hangingPunct="1">
              <a:lnSpc>
                <a:spcPct val="90000"/>
              </a:lnSpc>
              <a:defRPr/>
            </a:pPr>
            <a:r>
              <a:rPr lang="en-US" sz="1600" i="1" dirty="0">
                <a:latin typeface="+mn-lt"/>
              </a:rPr>
              <a:t>Bob is Caucasian and</a:t>
            </a:r>
          </a:p>
          <a:p>
            <a:pPr eaLnBrk="1" hangingPunct="1">
              <a:lnSpc>
                <a:spcPct val="90000"/>
              </a:lnSpc>
              <a:defRPr/>
            </a:pPr>
            <a:r>
              <a:rPr lang="en-US" sz="1600" i="1" dirty="0">
                <a:latin typeface="+mn-lt"/>
              </a:rPr>
              <a:t>I heard he was </a:t>
            </a:r>
          </a:p>
          <a:p>
            <a:pPr eaLnBrk="1" hangingPunct="1">
              <a:lnSpc>
                <a:spcPct val="90000"/>
              </a:lnSpc>
              <a:defRPr/>
            </a:pPr>
            <a:r>
              <a:rPr lang="en-US" sz="1600" i="1" dirty="0">
                <a:latin typeface="+mn-lt"/>
              </a:rPr>
              <a:t>admitted to hospital </a:t>
            </a:r>
          </a:p>
          <a:p>
            <a:pPr eaLnBrk="1" hangingPunct="1">
              <a:lnSpc>
                <a:spcPct val="90000"/>
              </a:lnSpc>
              <a:defRPr/>
            </a:pPr>
            <a:r>
              <a:rPr lang="en-US" sz="1600" i="1" dirty="0">
                <a:latin typeface="+mn-lt"/>
              </a:rPr>
              <a:t>with flu…</a:t>
            </a:r>
          </a:p>
        </p:txBody>
      </p:sp>
      <p:pic>
        <p:nvPicPr>
          <p:cNvPr id="138280" name="Picture 43" descr="MCj0423848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82575" y="3632200"/>
            <a:ext cx="14573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4717" name="Freeform 45"/>
          <p:cNvSpPr>
            <a:spLocks/>
          </p:cNvSpPr>
          <p:nvPr/>
        </p:nvSpPr>
        <p:spPr bwMode="auto">
          <a:xfrm>
            <a:off x="3683000" y="1627188"/>
            <a:ext cx="4057650" cy="1090612"/>
          </a:xfrm>
          <a:custGeom>
            <a:avLst/>
            <a:gdLst>
              <a:gd name="T0" fmla="*/ 2147483646 w 2556"/>
              <a:gd name="T1" fmla="*/ 2147483646 h 687"/>
              <a:gd name="T2" fmla="*/ 2147483646 w 2556"/>
              <a:gd name="T3" fmla="*/ 2147483646 h 687"/>
              <a:gd name="T4" fmla="*/ 2147483646 w 2556"/>
              <a:gd name="T5" fmla="*/ 2147483646 h 687"/>
              <a:gd name="T6" fmla="*/ 2147483646 w 2556"/>
              <a:gd name="T7" fmla="*/ 2147483646 h 687"/>
              <a:gd name="T8" fmla="*/ 2147483646 w 2556"/>
              <a:gd name="T9" fmla="*/ 2147483646 h 687"/>
              <a:gd name="T10" fmla="*/ 2147483646 w 2556"/>
              <a:gd name="T11" fmla="*/ 2147483646 h 687"/>
              <a:gd name="T12" fmla="*/ 2147483646 w 2556"/>
              <a:gd name="T13" fmla="*/ 2147483646 h 687"/>
              <a:gd name="T14" fmla="*/ 2147483646 w 2556"/>
              <a:gd name="T15" fmla="*/ 2147483646 h 687"/>
              <a:gd name="T16" fmla="*/ 2147483646 w 2556"/>
              <a:gd name="T17" fmla="*/ 2147483646 h 687"/>
              <a:gd name="T18" fmla="*/ 2147483646 w 2556"/>
              <a:gd name="T19" fmla="*/ 2147483646 h 6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56"/>
              <a:gd name="T31" fmla="*/ 0 h 687"/>
              <a:gd name="T32" fmla="*/ 2556 w 2556"/>
              <a:gd name="T33" fmla="*/ 687 h 6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56" h="687">
                <a:moveTo>
                  <a:pt x="128" y="165"/>
                </a:moveTo>
                <a:cubicBezTo>
                  <a:pt x="0" y="261"/>
                  <a:pt x="99" y="555"/>
                  <a:pt x="196" y="621"/>
                </a:cubicBezTo>
                <a:cubicBezTo>
                  <a:pt x="293" y="687"/>
                  <a:pt x="558" y="628"/>
                  <a:pt x="712" y="561"/>
                </a:cubicBezTo>
                <a:cubicBezTo>
                  <a:pt x="912" y="497"/>
                  <a:pt x="892" y="284"/>
                  <a:pt x="1120" y="218"/>
                </a:cubicBezTo>
                <a:cubicBezTo>
                  <a:pt x="1348" y="152"/>
                  <a:pt x="1652" y="207"/>
                  <a:pt x="1792" y="266"/>
                </a:cubicBezTo>
                <a:cubicBezTo>
                  <a:pt x="1932" y="325"/>
                  <a:pt x="1858" y="535"/>
                  <a:pt x="1960" y="572"/>
                </a:cubicBezTo>
                <a:cubicBezTo>
                  <a:pt x="2062" y="609"/>
                  <a:pt x="2012" y="651"/>
                  <a:pt x="2228" y="555"/>
                </a:cubicBezTo>
                <a:cubicBezTo>
                  <a:pt x="2444" y="459"/>
                  <a:pt x="2556" y="164"/>
                  <a:pt x="2270" y="87"/>
                </a:cubicBezTo>
                <a:cubicBezTo>
                  <a:pt x="1984" y="10"/>
                  <a:pt x="929" y="0"/>
                  <a:pt x="688" y="26"/>
                </a:cubicBezTo>
                <a:cubicBezTo>
                  <a:pt x="447" y="52"/>
                  <a:pt x="256" y="69"/>
                  <a:pt x="128" y="165"/>
                </a:cubicBezTo>
                <a:close/>
              </a:path>
            </a:pathLst>
          </a:custGeom>
          <a:noFill/>
          <a:ln w="127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564718" name="AutoShape 46"/>
          <p:cNvSpPr>
            <a:spLocks noChangeArrowheads="1"/>
          </p:cNvSpPr>
          <p:nvPr/>
        </p:nvSpPr>
        <p:spPr bwMode="auto">
          <a:xfrm>
            <a:off x="5638800" y="1795463"/>
            <a:ext cx="1371600" cy="922337"/>
          </a:xfrm>
          <a:prstGeom prst="irregularSeal2">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en-US" altLang="en-US" sz="2400">
              <a:solidFill>
                <a:schemeClr val="bg2"/>
              </a:solidFill>
              <a:latin typeface="Tahoma" panose="020B0604030504040204" pitchFamily="34" charset="0"/>
            </a:endParaRPr>
          </a:p>
        </p:txBody>
      </p:sp>
      <p:sp>
        <p:nvSpPr>
          <p:cNvPr id="1564719" name="AutoShape 47"/>
          <p:cNvSpPr>
            <a:spLocks noChangeArrowheads="1"/>
          </p:cNvSpPr>
          <p:nvPr/>
        </p:nvSpPr>
        <p:spPr bwMode="auto">
          <a:xfrm>
            <a:off x="1905000" y="3086100"/>
            <a:ext cx="4071938" cy="850900"/>
          </a:xfrm>
          <a:prstGeom prst="wedgeRectCallout">
            <a:avLst>
              <a:gd name="adj1" fmla="val -57796"/>
              <a:gd name="adj2" fmla="val -57648"/>
            </a:avLst>
          </a:prstGeom>
          <a:solidFill>
            <a:schemeClr val="accent1"/>
          </a:solidFill>
          <a:ln w="28575">
            <a:solidFill>
              <a:schemeClr val="tx1"/>
            </a:solidFill>
            <a:miter lim="800000"/>
            <a:headEnd/>
            <a:tailEnd/>
          </a:ln>
          <a:effectLst>
            <a:outerShdw dist="107763" dir="2700000" algn="ctr" rotWithShape="0">
              <a:srgbClr val="808080">
                <a:alpha val="50000"/>
              </a:srgbClr>
            </a:outerShdw>
          </a:effec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lnSpc>
                <a:spcPct val="90000"/>
              </a:lnSpc>
              <a:spcBef>
                <a:spcPct val="0"/>
              </a:spcBef>
              <a:buClrTx/>
              <a:buSzTx/>
              <a:buFontTx/>
              <a:buNone/>
            </a:pPr>
            <a:r>
              <a:rPr lang="en-US" altLang="en-US" sz="1800"/>
              <a:t>This is against the rules!</a:t>
            </a:r>
          </a:p>
          <a:p>
            <a:pPr eaLnBrk="1" hangingPunct="1">
              <a:lnSpc>
                <a:spcPct val="90000"/>
              </a:lnSpc>
              <a:spcBef>
                <a:spcPct val="0"/>
              </a:spcBef>
              <a:buClrTx/>
              <a:buSzTx/>
              <a:buFontTx/>
              <a:buNone/>
            </a:pPr>
            <a:r>
              <a:rPr lang="en-US" altLang="en-US" sz="1800"/>
              <a:t>“flu” is not a quasi-identifier</a:t>
            </a:r>
          </a:p>
        </p:txBody>
      </p:sp>
      <p:sp>
        <p:nvSpPr>
          <p:cNvPr id="1564720" name="Rectangle 48"/>
          <p:cNvSpPr>
            <a:spLocks noChangeArrowheads="1"/>
          </p:cNvSpPr>
          <p:nvPr/>
        </p:nvSpPr>
        <p:spPr bwMode="auto">
          <a:xfrm>
            <a:off x="1905000" y="4318000"/>
            <a:ext cx="4044950" cy="850900"/>
          </a:xfrm>
          <a:prstGeom prst="rect">
            <a:avLst/>
          </a:prstGeom>
          <a:solidFill>
            <a:srgbClr val="FF6600"/>
          </a:solidFill>
          <a:ln w="28575">
            <a:solidFill>
              <a:schemeClr val="tx1"/>
            </a:solidFill>
            <a:miter lim="800000"/>
            <a:headEnd/>
            <a:tailEnd/>
          </a:ln>
          <a:effectLst>
            <a:outerShdw dist="107763" dir="2700000" algn="ctr" rotWithShape="0">
              <a:srgbClr val="808080">
                <a:alpha val="50000"/>
              </a:srgbClr>
            </a:outerShdw>
          </a:effec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lnSpc>
                <a:spcPct val="90000"/>
              </a:lnSpc>
              <a:spcBef>
                <a:spcPct val="0"/>
              </a:spcBef>
              <a:buClrTx/>
              <a:buSzTx/>
              <a:buFontTx/>
              <a:buNone/>
            </a:pPr>
            <a:r>
              <a:rPr lang="en-US" altLang="en-US" sz="1800"/>
              <a:t>Yes… and this is yet another</a:t>
            </a:r>
          </a:p>
          <a:p>
            <a:pPr eaLnBrk="1" hangingPunct="1">
              <a:lnSpc>
                <a:spcPct val="90000"/>
              </a:lnSpc>
              <a:spcBef>
                <a:spcPct val="0"/>
              </a:spcBef>
              <a:buClrTx/>
              <a:buSzTx/>
              <a:buFontTx/>
              <a:buNone/>
            </a:pPr>
            <a:r>
              <a:rPr lang="en-US" altLang="en-US" sz="1800"/>
              <a:t>problem with k-anonymity</a:t>
            </a:r>
          </a:p>
        </p:txBody>
      </p:sp>
      <p:sp>
        <p:nvSpPr>
          <p:cNvPr id="38958" name="Title 13"/>
          <p:cNvSpPr>
            <a:spLocks noGrp="1"/>
          </p:cNvSpPr>
          <p:nvPr>
            <p:ph type="title"/>
          </p:nvPr>
        </p:nvSpPr>
        <p:spPr>
          <a:xfrm>
            <a:off x="406400" y="228600"/>
            <a:ext cx="7772400" cy="914400"/>
          </a:xfrm>
        </p:spPr>
        <p:txBody>
          <a:bodyPr/>
          <a:lstStyle/>
          <a:p>
            <a:pPr>
              <a:defRPr/>
            </a:pPr>
            <a:r>
              <a:rPr lang="en-US" altLang="en-US" smtClean="0"/>
              <a:t>What Does Attacker Know?</a:t>
            </a:r>
          </a:p>
        </p:txBody>
      </p:sp>
    </p:spTree>
    <p:extLst>
      <p:ext uri="{BB962C8B-B14F-4D97-AF65-F5344CB8AC3E}">
        <p14:creationId xmlns:p14="http://schemas.microsoft.com/office/powerpoint/2010/main" val="11734891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647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647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647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647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4718" grpId="0" animBg="1"/>
      <p:bldP spid="1564719" grpId="0" animBg="1"/>
      <p:bldP spid="1564720"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138113"/>
            <a:ext cx="8785225" cy="1995487"/>
          </a:xfrm>
        </p:spPr>
        <p:txBody>
          <a:bodyPr/>
          <a:lstStyle/>
          <a:p>
            <a:pPr>
              <a:defRPr/>
            </a:pPr>
            <a:r>
              <a:rPr lang="el-GR" dirty="0" smtClean="0"/>
              <a:t>Υπάρχει, τελικά, πραγματικά ανωνυμία και </a:t>
            </a:r>
            <a:r>
              <a:rPr lang="el-GR" dirty="0" err="1" smtClean="0"/>
              <a:t>ιδιωτικότητα</a:t>
            </a:r>
            <a:r>
              <a:rPr lang="el-GR" dirty="0" smtClean="0"/>
              <a:t> όταν «βγούμε» στο Διαδίκτυο;</a:t>
            </a:r>
            <a:endParaRPr lang="el-GR" dirty="0"/>
          </a:p>
        </p:txBody>
      </p:sp>
      <p:sp>
        <p:nvSpPr>
          <p:cNvPr id="4" name="Content Placeholder 3"/>
          <p:cNvSpPr>
            <a:spLocks noGrp="1"/>
          </p:cNvSpPr>
          <p:nvPr>
            <p:ph sz="half" idx="2"/>
          </p:nvPr>
        </p:nvSpPr>
        <p:spPr>
          <a:xfrm>
            <a:off x="0" y="2276475"/>
            <a:ext cx="9144000" cy="3744913"/>
          </a:xfrm>
        </p:spPr>
        <p:txBody>
          <a:bodyPr/>
          <a:lstStyle/>
          <a:p>
            <a:pPr>
              <a:defRPr/>
            </a:pPr>
            <a:r>
              <a:rPr lang="el-GR" dirty="0" smtClean="0"/>
              <a:t>Μέσα στο αχανές διαδικτυακό σύμπαν είμαι «αόρατος»</a:t>
            </a:r>
          </a:p>
          <a:p>
            <a:pPr>
              <a:defRPr/>
            </a:pPr>
            <a:r>
              <a:rPr lang="el-GR" dirty="0" smtClean="0"/>
              <a:t>Μπορώ να φτιάξω ένα «πλαστό» προφίλ</a:t>
            </a:r>
          </a:p>
          <a:p>
            <a:pPr>
              <a:defRPr/>
            </a:pPr>
            <a:r>
              <a:rPr lang="el-GR" dirty="0" smtClean="0"/>
              <a:t>Μπορώ να σβήσω αρχεία και λογαριασμούς που δεν χρειάζομαι ή δεν θέλω να αποκαλυφθούν</a:t>
            </a:r>
          </a:p>
          <a:p>
            <a:pPr>
              <a:defRPr/>
            </a:pPr>
            <a:r>
              <a:rPr lang="el-GR" dirty="0" smtClean="0"/>
              <a:t>Μπορώ να χρησιμοποιήσω υπολογιστή άλλου</a:t>
            </a:r>
            <a:endParaRPr lang="en-US" dirty="0" smtClean="0"/>
          </a:p>
          <a:p>
            <a:pPr>
              <a:defRPr/>
            </a:pPr>
            <a:r>
              <a:rPr lang="el-GR" dirty="0" smtClean="0"/>
              <a:t>Μπορώ να χρησιμοποιήσω ένα κοινόχρηστο δίκτυο</a:t>
            </a:r>
          </a:p>
          <a:p>
            <a:pPr>
              <a:defRPr/>
            </a:pPr>
            <a:r>
              <a:rPr lang="el-GR" dirty="0" smtClean="0"/>
              <a:t>Μπορώ να χρησιμοποιήσω το </a:t>
            </a:r>
            <a:r>
              <a:rPr lang="en-US" dirty="0" smtClean="0"/>
              <a:t>smartphone</a:t>
            </a:r>
            <a:r>
              <a:rPr lang="el-GR" dirty="0" smtClean="0"/>
              <a:t> μου</a:t>
            </a:r>
            <a:endParaRPr lang="el-GR" dirty="0"/>
          </a:p>
        </p:txBody>
      </p:sp>
    </p:spTree>
    <p:extLst>
      <p:ext uri="{BB962C8B-B14F-4D97-AF65-F5344CB8AC3E}">
        <p14:creationId xmlns:p14="http://schemas.microsoft.com/office/powerpoint/2010/main" val="2741264511"/>
      </p:ext>
    </p:extLst>
  </p:cSld>
  <p:clrMapOvr>
    <a:masterClrMapping/>
  </p:clrMapOvr>
  <p:transition spd="slow"/>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138113"/>
            <a:ext cx="8569325" cy="1635125"/>
          </a:xfrm>
        </p:spPr>
        <p:txBody>
          <a:bodyPr/>
          <a:lstStyle/>
          <a:p>
            <a:pPr>
              <a:defRPr/>
            </a:pPr>
            <a:r>
              <a:rPr lang="el-GR" sz="3600" dirty="0" smtClean="0"/>
              <a:t>Δυστυχώς όχι …</a:t>
            </a:r>
            <a:br>
              <a:rPr lang="el-GR" sz="3600" dirty="0" smtClean="0"/>
            </a:br>
            <a:r>
              <a:rPr lang="el-GR" sz="3600" dirty="0" smtClean="0"/>
              <a:t>Υπάρχουν  κρυμμένα ψηφιακά μας ίχνη και αθέατες πληροφορίες για εμάς παντού …</a:t>
            </a:r>
            <a:endParaRPr lang="el-GR" sz="3600" dirty="0"/>
          </a:p>
        </p:txBody>
      </p:sp>
      <p:sp>
        <p:nvSpPr>
          <p:cNvPr id="3" name="Content Placeholder 2"/>
          <p:cNvSpPr>
            <a:spLocks noGrp="1"/>
          </p:cNvSpPr>
          <p:nvPr>
            <p:ph sz="half" idx="1"/>
          </p:nvPr>
        </p:nvSpPr>
        <p:spPr>
          <a:xfrm>
            <a:off x="457200" y="1752600"/>
            <a:ext cx="3276600" cy="1676400"/>
          </a:xfrm>
        </p:spPr>
        <p:txBody>
          <a:bodyPr/>
          <a:lstStyle/>
          <a:p>
            <a:pPr>
              <a:defRPr/>
            </a:pPr>
            <a:r>
              <a:rPr lang="en-US" dirty="0" smtClean="0"/>
              <a:t>Word</a:t>
            </a:r>
            <a:r>
              <a:rPr lang="el-GR" dirty="0" smtClean="0"/>
              <a:t> </a:t>
            </a:r>
            <a:r>
              <a:rPr lang="en-US" dirty="0" smtClean="0"/>
              <a:t>files ID</a:t>
            </a:r>
          </a:p>
          <a:p>
            <a:pPr>
              <a:defRPr/>
            </a:pPr>
            <a:r>
              <a:rPr lang="en-US" dirty="0" smtClean="0"/>
              <a:t>Picture metadata</a:t>
            </a:r>
          </a:p>
          <a:p>
            <a:pPr>
              <a:defRPr/>
            </a:pPr>
            <a:r>
              <a:rPr lang="en-US" dirty="0" smtClean="0"/>
              <a:t>Geotags</a:t>
            </a:r>
            <a:endParaRPr lang="el-GR" dirty="0"/>
          </a:p>
        </p:txBody>
      </p:sp>
      <p:pic>
        <p:nvPicPr>
          <p:cNvPr id="1423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4350" y="1989138"/>
            <a:ext cx="4819650"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234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3492500"/>
            <a:ext cx="2647951" cy="3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3296656"/>
      </p:ext>
    </p:extLst>
  </p:cSld>
  <p:clrMapOvr>
    <a:masterClrMapping/>
  </p:clrMapOvr>
  <p:transition spd="slow"/>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0" y="1341438"/>
            <a:ext cx="9026525" cy="486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noGrp="1"/>
          </p:cNvSpPr>
          <p:nvPr>
            <p:ph type="title"/>
          </p:nvPr>
        </p:nvSpPr>
        <p:spPr>
          <a:xfrm>
            <a:off x="323850" y="138113"/>
            <a:ext cx="8569325" cy="914400"/>
          </a:xfrm>
        </p:spPr>
        <p:txBody>
          <a:bodyPr/>
          <a:lstStyle/>
          <a:p>
            <a:pPr>
              <a:defRPr/>
            </a:pPr>
            <a:r>
              <a:rPr lang="en-US" dirty="0" err="1" smtClean="0"/>
              <a:t>Googlemaps</a:t>
            </a:r>
            <a:endParaRPr lang="el-GR" dirty="0"/>
          </a:p>
        </p:txBody>
      </p:sp>
    </p:spTree>
    <p:extLst>
      <p:ext uri="{BB962C8B-B14F-4D97-AF65-F5344CB8AC3E}">
        <p14:creationId xmlns:p14="http://schemas.microsoft.com/office/powerpoint/2010/main" val="385081591"/>
      </p:ext>
    </p:extLst>
  </p:cSld>
  <p:clrMapOvr>
    <a:masterClrMapping/>
  </p:clrMapOvr>
  <p:transition spd="slow"/>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113"/>
            <a:ext cx="8229600" cy="1233487"/>
          </a:xfrm>
        </p:spPr>
        <p:txBody>
          <a:bodyPr/>
          <a:lstStyle/>
          <a:p>
            <a:pPr>
              <a:defRPr/>
            </a:pPr>
            <a:r>
              <a:rPr lang="el-GR" dirty="0" smtClean="0"/>
              <a:t>Ίχνη ακόμη και σε εκτυπωμένες σελίδες!</a:t>
            </a:r>
            <a:endParaRPr lang="el-GR" dirty="0"/>
          </a:p>
        </p:txBody>
      </p:sp>
      <p:pic>
        <p:nvPicPr>
          <p:cNvPr id="1443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708150"/>
            <a:ext cx="4876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1689100"/>
            <a:ext cx="487680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6300" y="1698625"/>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698625"/>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spTree>
    <p:extLst>
      <p:ext uri="{BB962C8B-B14F-4D97-AF65-F5344CB8AC3E}">
        <p14:creationId xmlns:p14="http://schemas.microsoft.com/office/powerpoint/2010/main" val="92863333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113"/>
            <a:ext cx="8229600" cy="1233487"/>
          </a:xfrm>
        </p:spPr>
        <p:txBody>
          <a:bodyPr/>
          <a:lstStyle/>
          <a:p>
            <a:pPr>
              <a:defRPr/>
            </a:pPr>
            <a:r>
              <a:rPr lang="el-GR" dirty="0" smtClean="0"/>
              <a:t>Ίχνη ακόμη και σε εκτυπωμένες σελίδες!</a:t>
            </a:r>
            <a:endParaRPr lang="el-GR" dirty="0"/>
          </a:p>
        </p:txBody>
      </p:sp>
      <p:pic>
        <p:nvPicPr>
          <p:cNvPr id="145411" name="Picture 2" descr="https://qzprod.files.wordpress.com/2017/06/doc.png?w=19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057400"/>
            <a:ext cx="3789363"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4085847"/>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Τίτλος 3"/>
          <p:cNvSpPr>
            <a:spLocks noGrp="1"/>
          </p:cNvSpPr>
          <p:nvPr>
            <p:ph type="title"/>
          </p:nvPr>
        </p:nvSpPr>
        <p:spPr>
          <a:xfrm>
            <a:off x="0" y="0"/>
            <a:ext cx="9144000" cy="1196975"/>
          </a:xfrm>
        </p:spPr>
        <p:txBody>
          <a:bodyPr/>
          <a:lstStyle/>
          <a:p>
            <a:r>
              <a:rPr lang="en-US" altLang="en-US" sz="3200" smtClean="0"/>
              <a:t>Today’s IoT/embeded devices: powerful portable computers and sensors!</a:t>
            </a:r>
            <a:endParaRPr lang="el-GR" altLang="en-US" sz="3200" smtClean="0"/>
          </a:p>
        </p:txBody>
      </p:sp>
      <p:pic>
        <p:nvPicPr>
          <p:cNvPr id="1026" name="Picture 2" descr="Αποτέλεσμα εικόνας για MT6753 galax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68760"/>
            <a:ext cx="2929508" cy="195788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5" name="Ορθογώνιο 4"/>
          <p:cNvSpPr>
            <a:spLocks noChangeArrowheads="1"/>
          </p:cNvSpPr>
          <p:nvPr/>
        </p:nvSpPr>
        <p:spPr bwMode="auto">
          <a:xfrm>
            <a:off x="0" y="3284538"/>
            <a:ext cx="3744913" cy="327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300"/>
              <a:t>e.g. MT6753 by MEDIATEK: Next-Generation 64-bit Mobile Computing System.</a:t>
            </a:r>
          </a:p>
          <a:p>
            <a:pPr>
              <a:spcBef>
                <a:spcPct val="0"/>
              </a:spcBef>
              <a:buFontTx/>
              <a:buNone/>
            </a:pPr>
            <a:endParaRPr lang="en-US" altLang="en-US" sz="2300"/>
          </a:p>
          <a:p>
            <a:pPr>
              <a:spcBef>
                <a:spcPct val="0"/>
              </a:spcBef>
              <a:buFontTx/>
              <a:buNone/>
            </a:pPr>
            <a:r>
              <a:rPr lang="en-US" altLang="en-US" sz="2300" i="1"/>
              <a:t>Octa-core</a:t>
            </a:r>
            <a:r>
              <a:rPr lang="en-US" altLang="en-US" sz="2300"/>
              <a:t> (!), up to 1.5GHz (!) ARM Cortex-A53 64-bit processor for smartphones and mobile devices in general.</a:t>
            </a:r>
            <a:endParaRPr lang="el-GR" altLang="en-US" sz="2300"/>
          </a:p>
        </p:txBody>
      </p:sp>
      <p:sp>
        <p:nvSpPr>
          <p:cNvPr id="2" name="Rectangle 1"/>
          <p:cNvSpPr/>
          <p:nvPr/>
        </p:nvSpPr>
        <p:spPr>
          <a:xfrm>
            <a:off x="4211638" y="1195388"/>
            <a:ext cx="4932362" cy="5662612"/>
          </a:xfrm>
          <a:prstGeom prst="rect">
            <a:avLst/>
          </a:prstGeom>
        </p:spPr>
        <p:txBody>
          <a:bodyPr>
            <a:spAutoFit/>
          </a:bodyPr>
          <a:lstStyle/>
          <a:p>
            <a:pPr>
              <a:spcAft>
                <a:spcPts val="600"/>
              </a:spcAft>
              <a:defRPr/>
            </a:pPr>
            <a:r>
              <a:rPr lang="en-US" sz="1800" dirty="0">
                <a:ea typeface="Times New Roman" panose="02020603050405020304" pitchFamily="18" charset="0"/>
              </a:rPr>
              <a:t>Sensing capabilities include:</a:t>
            </a:r>
          </a:p>
          <a:p>
            <a:pPr marL="342900" indent="-342900">
              <a:spcAft>
                <a:spcPts val="600"/>
              </a:spcAft>
              <a:buFont typeface="Symbol" panose="05050102010706020507" pitchFamily="18" charset="2"/>
              <a:buChar char=""/>
              <a:defRPr/>
            </a:pPr>
            <a:r>
              <a:rPr lang="en-US" sz="1800" dirty="0">
                <a:ea typeface="Times New Roman" panose="02020603050405020304" pitchFamily="18" charset="0"/>
              </a:rPr>
              <a:t>Radiation sensors</a:t>
            </a:r>
            <a:endParaRPr lang="en-US" sz="1600" dirty="0">
              <a:ea typeface="Times New Roman" panose="02020603050405020304" pitchFamily="18" charset="0"/>
            </a:endParaRPr>
          </a:p>
          <a:p>
            <a:pPr marL="342900" indent="-342900">
              <a:spcAft>
                <a:spcPts val="600"/>
              </a:spcAft>
              <a:buFont typeface="Symbol" panose="05050102010706020507" pitchFamily="18" charset="2"/>
              <a:buChar char=""/>
              <a:defRPr/>
            </a:pPr>
            <a:r>
              <a:rPr lang="en-US" sz="1800" dirty="0">
                <a:ea typeface="Times New Roman" panose="02020603050405020304" pitchFamily="18" charset="0"/>
              </a:rPr>
              <a:t>Gyroscopes</a:t>
            </a:r>
            <a:endParaRPr lang="en-US" sz="1600" dirty="0">
              <a:ea typeface="Times New Roman" panose="02020603050405020304" pitchFamily="18" charset="0"/>
            </a:endParaRPr>
          </a:p>
          <a:p>
            <a:pPr marL="342900" indent="-342900">
              <a:spcAft>
                <a:spcPts val="600"/>
              </a:spcAft>
              <a:buFont typeface="Symbol" panose="05050102010706020507" pitchFamily="18" charset="2"/>
              <a:buChar char=""/>
              <a:defRPr/>
            </a:pPr>
            <a:r>
              <a:rPr lang="en-US" sz="1800" dirty="0">
                <a:ea typeface="Times New Roman" panose="02020603050405020304" pitchFamily="18" charset="0"/>
              </a:rPr>
              <a:t>Gas sensors</a:t>
            </a:r>
            <a:endParaRPr lang="en-US" sz="1600" dirty="0">
              <a:ea typeface="Times New Roman" panose="02020603050405020304" pitchFamily="18" charset="0"/>
            </a:endParaRPr>
          </a:p>
          <a:p>
            <a:pPr marL="342900" indent="-342900">
              <a:spcAft>
                <a:spcPts val="600"/>
              </a:spcAft>
              <a:buFont typeface="Symbol" panose="05050102010706020507" pitchFamily="18" charset="2"/>
              <a:buChar char=""/>
              <a:defRPr/>
            </a:pPr>
            <a:r>
              <a:rPr lang="en-US" sz="1800" dirty="0">
                <a:ea typeface="Times New Roman" panose="02020603050405020304" pitchFamily="18" charset="0"/>
              </a:rPr>
              <a:t>Temperature sensors</a:t>
            </a:r>
            <a:endParaRPr lang="en-US" sz="1600" dirty="0">
              <a:ea typeface="Times New Roman" panose="02020603050405020304" pitchFamily="18" charset="0"/>
            </a:endParaRPr>
          </a:p>
          <a:p>
            <a:pPr marL="342900" indent="-342900">
              <a:spcAft>
                <a:spcPts val="600"/>
              </a:spcAft>
              <a:buFont typeface="Symbol" panose="05050102010706020507" pitchFamily="18" charset="2"/>
              <a:buChar char=""/>
              <a:defRPr/>
            </a:pPr>
            <a:r>
              <a:rPr lang="en-US" sz="1800" dirty="0">
                <a:ea typeface="Times New Roman" panose="02020603050405020304" pitchFamily="18" charset="0"/>
              </a:rPr>
              <a:t>Mechanical strain/force sensors</a:t>
            </a:r>
            <a:endParaRPr lang="en-US" sz="1600" dirty="0">
              <a:ea typeface="Times New Roman" panose="02020603050405020304" pitchFamily="18" charset="0"/>
            </a:endParaRPr>
          </a:p>
          <a:p>
            <a:pPr marL="342900" indent="-342900">
              <a:spcAft>
                <a:spcPts val="600"/>
              </a:spcAft>
              <a:buFont typeface="Symbol" panose="05050102010706020507" pitchFamily="18" charset="2"/>
              <a:buChar char=""/>
              <a:defRPr/>
            </a:pPr>
            <a:r>
              <a:rPr lang="en-US" sz="1800" dirty="0">
                <a:ea typeface="Times New Roman" panose="02020603050405020304" pitchFamily="18" charset="0"/>
              </a:rPr>
              <a:t>Location (GPS coordinates) sensors and compasses</a:t>
            </a:r>
            <a:endParaRPr lang="en-US" sz="1600" dirty="0">
              <a:ea typeface="Times New Roman" panose="02020603050405020304" pitchFamily="18" charset="0"/>
            </a:endParaRPr>
          </a:p>
          <a:p>
            <a:pPr marL="342900" indent="-342900">
              <a:spcAft>
                <a:spcPts val="600"/>
              </a:spcAft>
              <a:buFont typeface="Symbol" panose="05050102010706020507" pitchFamily="18" charset="2"/>
              <a:buChar char=""/>
              <a:defRPr/>
            </a:pPr>
            <a:r>
              <a:rPr lang="en-US" sz="1800" dirty="0">
                <a:ea typeface="Times New Roman" panose="02020603050405020304" pitchFamily="18" charset="0"/>
              </a:rPr>
              <a:t>Proximity sensors (e.g. RFIDs)</a:t>
            </a:r>
            <a:endParaRPr lang="en-US" sz="1600" dirty="0">
              <a:ea typeface="Times New Roman" panose="02020603050405020304" pitchFamily="18" charset="0"/>
            </a:endParaRPr>
          </a:p>
          <a:p>
            <a:pPr marL="342900" indent="-342900">
              <a:spcAft>
                <a:spcPts val="600"/>
              </a:spcAft>
              <a:buFont typeface="Symbol" panose="05050102010706020507" pitchFamily="18" charset="2"/>
              <a:buChar char=""/>
              <a:defRPr/>
            </a:pPr>
            <a:r>
              <a:rPr lang="en-US" sz="1800" dirty="0">
                <a:ea typeface="Times New Roman" panose="02020603050405020304" pitchFamily="18" charset="0"/>
              </a:rPr>
              <a:t>Microphone and camera</a:t>
            </a:r>
            <a:endParaRPr lang="en-US" sz="1600" dirty="0">
              <a:ea typeface="Times New Roman" panose="02020603050405020304" pitchFamily="18" charset="0"/>
            </a:endParaRPr>
          </a:p>
          <a:p>
            <a:pPr marL="342900" indent="-342900">
              <a:spcAft>
                <a:spcPts val="600"/>
              </a:spcAft>
              <a:buFont typeface="Symbol" panose="05050102010706020507" pitchFamily="18" charset="2"/>
              <a:buChar char=""/>
              <a:defRPr/>
            </a:pPr>
            <a:r>
              <a:rPr lang="en-US" sz="1800" dirty="0">
                <a:ea typeface="Times New Roman" panose="02020603050405020304" pitchFamily="18" charset="0"/>
              </a:rPr>
              <a:t>Magnetic field sensors</a:t>
            </a:r>
            <a:endParaRPr lang="en-US" sz="1600" dirty="0">
              <a:ea typeface="Times New Roman" panose="02020603050405020304" pitchFamily="18" charset="0"/>
            </a:endParaRPr>
          </a:p>
          <a:p>
            <a:pPr marL="342900" indent="-342900">
              <a:spcAft>
                <a:spcPts val="600"/>
              </a:spcAft>
              <a:buFont typeface="Symbol" panose="05050102010706020507" pitchFamily="18" charset="2"/>
              <a:buChar char=""/>
              <a:defRPr/>
            </a:pPr>
            <a:r>
              <a:rPr lang="en-US" sz="1800" dirty="0">
                <a:ea typeface="Times New Roman" panose="02020603050405020304" pitchFamily="18" charset="0"/>
              </a:rPr>
              <a:t>Humidity sensors</a:t>
            </a:r>
            <a:endParaRPr lang="en-US" sz="1600" dirty="0">
              <a:ea typeface="Times New Roman" panose="02020603050405020304" pitchFamily="18" charset="0"/>
            </a:endParaRPr>
          </a:p>
          <a:p>
            <a:pPr marL="342900" indent="-342900">
              <a:spcAft>
                <a:spcPts val="600"/>
              </a:spcAft>
              <a:buFont typeface="Symbol" panose="05050102010706020507" pitchFamily="18" charset="2"/>
              <a:buChar char=""/>
              <a:defRPr/>
            </a:pPr>
            <a:r>
              <a:rPr lang="en-US" sz="1800" dirty="0">
                <a:ea typeface="Times New Roman" panose="02020603050405020304" pitchFamily="18" charset="0"/>
              </a:rPr>
              <a:t>pH sensors</a:t>
            </a:r>
            <a:endParaRPr lang="en-US" sz="1600" dirty="0">
              <a:ea typeface="Times New Roman" panose="02020603050405020304" pitchFamily="18" charset="0"/>
            </a:endParaRPr>
          </a:p>
          <a:p>
            <a:pPr marL="342900" indent="-342900">
              <a:spcAft>
                <a:spcPts val="600"/>
              </a:spcAft>
              <a:buFont typeface="Symbol" panose="05050102010706020507" pitchFamily="18" charset="2"/>
              <a:buChar char=""/>
              <a:defRPr/>
            </a:pPr>
            <a:r>
              <a:rPr lang="en-US" sz="1800" dirty="0">
                <a:ea typeface="Times New Roman" panose="02020603050405020304" pitchFamily="18" charset="0"/>
              </a:rPr>
              <a:t>Speed sensors</a:t>
            </a:r>
            <a:endParaRPr lang="en-US" sz="1600" dirty="0">
              <a:ea typeface="Times New Roman" panose="02020603050405020304" pitchFamily="18" charset="0"/>
            </a:endParaRPr>
          </a:p>
          <a:p>
            <a:pPr marL="342900" indent="-342900">
              <a:spcAft>
                <a:spcPts val="600"/>
              </a:spcAft>
              <a:buFont typeface="Symbol" panose="05050102010706020507" pitchFamily="18" charset="2"/>
              <a:buChar char=""/>
              <a:defRPr/>
            </a:pPr>
            <a:r>
              <a:rPr lang="en-US" sz="1800" dirty="0">
                <a:ea typeface="Times New Roman" panose="02020603050405020304" pitchFamily="18" charset="0"/>
              </a:rPr>
              <a:t>Acceleration (shock) sensors</a:t>
            </a:r>
          </a:p>
          <a:p>
            <a:pPr marL="342900" indent="-342900">
              <a:spcAft>
                <a:spcPts val="600"/>
              </a:spcAft>
              <a:buFont typeface="Symbol" panose="05050102010706020507" pitchFamily="18" charset="2"/>
              <a:buChar char=""/>
              <a:defRPr/>
            </a:pPr>
            <a:r>
              <a:rPr lang="en-US" sz="1800" dirty="0">
                <a:ea typeface="Times New Roman" panose="02020603050405020304" pitchFamily="18" charset="0"/>
              </a:rPr>
              <a:t>Odor sensors</a:t>
            </a:r>
          </a:p>
        </p:txBody>
      </p:sp>
    </p:spTree>
    <p:extLst>
      <p:ext uri="{BB962C8B-B14F-4D97-AF65-F5344CB8AC3E}">
        <p14:creationId xmlns:p14="http://schemas.microsoft.com/office/powerpoint/2010/main" val="313006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1412875"/>
            <a:ext cx="5588000" cy="528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noGrp="1"/>
          </p:cNvSpPr>
          <p:nvPr>
            <p:ph type="title"/>
          </p:nvPr>
        </p:nvSpPr>
        <p:spPr>
          <a:xfrm>
            <a:off x="457200" y="138113"/>
            <a:ext cx="8229600" cy="914400"/>
          </a:xfrm>
        </p:spPr>
        <p:txBody>
          <a:bodyPr/>
          <a:lstStyle/>
          <a:p>
            <a:pPr>
              <a:defRPr/>
            </a:pPr>
            <a:r>
              <a:rPr lang="el-GR" dirty="0" smtClean="0"/>
              <a:t>Γεωγραφικός εντοπισμός Η/Υ</a:t>
            </a:r>
            <a:endParaRPr lang="el-GR" dirty="0"/>
          </a:p>
        </p:txBody>
      </p:sp>
    </p:spTree>
    <p:extLst>
      <p:ext uri="{BB962C8B-B14F-4D97-AF65-F5344CB8AC3E}">
        <p14:creationId xmlns:p14="http://schemas.microsoft.com/office/powerpoint/2010/main" val="4242000382"/>
      </p:ext>
    </p:extLst>
  </p:cSld>
  <p:clrMapOvr>
    <a:masterClrMapping/>
  </p:clrMapOvr>
  <p:transition spd="slow"/>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3225" y="1125538"/>
            <a:ext cx="5922963" cy="547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noGrp="1"/>
          </p:cNvSpPr>
          <p:nvPr>
            <p:ph type="title"/>
          </p:nvPr>
        </p:nvSpPr>
        <p:spPr>
          <a:xfrm>
            <a:off x="0" y="138113"/>
            <a:ext cx="9144000" cy="914400"/>
          </a:xfrm>
        </p:spPr>
        <p:txBody>
          <a:bodyPr/>
          <a:lstStyle/>
          <a:p>
            <a:pPr>
              <a:defRPr/>
            </a:pPr>
            <a:r>
              <a:rPr lang="el-GR" dirty="0"/>
              <a:t>Π</a:t>
            </a:r>
            <a:r>
              <a:rPr lang="el-GR" dirty="0" smtClean="0"/>
              <a:t>ληροφορίες εντοπισμού προσώπων</a:t>
            </a:r>
            <a:endParaRPr lang="el-GR" dirty="0"/>
          </a:p>
        </p:txBody>
      </p:sp>
    </p:spTree>
    <p:extLst>
      <p:ext uri="{BB962C8B-B14F-4D97-AF65-F5344CB8AC3E}">
        <p14:creationId xmlns:p14="http://schemas.microsoft.com/office/powerpoint/2010/main" val="4106302671"/>
      </p:ext>
    </p:extLst>
  </p:cSld>
  <p:clrMapOvr>
    <a:masterClrMapping/>
  </p:clrMapOvr>
  <p:transition spd="slow"/>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557338"/>
            <a:ext cx="6442075" cy="522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noGrp="1"/>
          </p:cNvSpPr>
          <p:nvPr>
            <p:ph type="title"/>
          </p:nvPr>
        </p:nvSpPr>
        <p:spPr>
          <a:xfrm>
            <a:off x="0" y="138113"/>
            <a:ext cx="9144000" cy="1203325"/>
          </a:xfrm>
        </p:spPr>
        <p:txBody>
          <a:bodyPr/>
          <a:lstStyle/>
          <a:p>
            <a:pPr>
              <a:defRPr/>
            </a:pPr>
            <a:r>
              <a:rPr lang="el-GR" dirty="0"/>
              <a:t>Π</a:t>
            </a:r>
            <a:r>
              <a:rPr lang="el-GR" dirty="0" smtClean="0"/>
              <a:t>ληροφορίες εντοπισμού υπολογιστικών  συστημάτων και δικτύων</a:t>
            </a:r>
            <a:endParaRPr lang="el-GR" dirty="0"/>
          </a:p>
        </p:txBody>
      </p:sp>
    </p:spTree>
    <p:extLst>
      <p:ext uri="{BB962C8B-B14F-4D97-AF65-F5344CB8AC3E}">
        <p14:creationId xmlns:p14="http://schemas.microsoft.com/office/powerpoint/2010/main" val="139670766"/>
      </p:ext>
    </p:extLst>
  </p:cSld>
  <p:clrMapOvr>
    <a:masterClrMapping/>
  </p:clrMapOvr>
  <p:transition spd="slow"/>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388" y="1619250"/>
            <a:ext cx="7032625" cy="497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noGrp="1"/>
          </p:cNvSpPr>
          <p:nvPr>
            <p:ph type="title"/>
          </p:nvPr>
        </p:nvSpPr>
        <p:spPr>
          <a:xfrm>
            <a:off x="0" y="138113"/>
            <a:ext cx="9144000" cy="1274762"/>
          </a:xfrm>
        </p:spPr>
        <p:txBody>
          <a:bodyPr/>
          <a:lstStyle/>
          <a:p>
            <a:pPr>
              <a:defRPr/>
            </a:pPr>
            <a:r>
              <a:rPr lang="el-GR" dirty="0" smtClean="0"/>
              <a:t>Πληροφορίες γύρω από οποιοδήποτε πρόσωπο!</a:t>
            </a:r>
            <a:endParaRPr lang="el-GR" dirty="0"/>
          </a:p>
        </p:txBody>
      </p:sp>
    </p:spTree>
    <p:extLst>
      <p:ext uri="{BB962C8B-B14F-4D97-AF65-F5344CB8AC3E}">
        <p14:creationId xmlns:p14="http://schemas.microsoft.com/office/powerpoint/2010/main" val="2086287365"/>
      </p:ext>
    </p:extLst>
  </p:cSld>
  <p:clrMapOvr>
    <a:masterClrMapping/>
  </p:clrMapOvr>
  <p:transition spd="slow"/>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44463"/>
            <a:ext cx="8229600" cy="1916112"/>
          </a:xfrm>
        </p:spPr>
        <p:txBody>
          <a:bodyPr/>
          <a:lstStyle/>
          <a:p>
            <a:pPr>
              <a:defRPr/>
            </a:pPr>
            <a:r>
              <a:rPr lang="el-GR" dirty="0" smtClean="0"/>
              <a:t>Όμως … ποιος μπορεί να αναλύσει και να συνδυάσει τόσες πολλές πηγές πληροφοριών;</a:t>
            </a:r>
            <a:endParaRPr lang="en-US" dirty="0"/>
          </a:p>
        </p:txBody>
      </p:sp>
      <p:sp>
        <p:nvSpPr>
          <p:cNvPr id="3" name="Content Placeholder 2"/>
          <p:cNvSpPr>
            <a:spLocks noGrp="1"/>
          </p:cNvSpPr>
          <p:nvPr>
            <p:ph sz="half" idx="1"/>
          </p:nvPr>
        </p:nvSpPr>
        <p:spPr>
          <a:xfrm>
            <a:off x="0" y="2349500"/>
            <a:ext cx="9144000" cy="4248150"/>
          </a:xfrm>
        </p:spPr>
        <p:txBody>
          <a:bodyPr>
            <a:normAutofit lnSpcReduction="10000"/>
          </a:bodyPr>
          <a:lstStyle/>
          <a:p>
            <a:pPr>
              <a:defRPr/>
            </a:pPr>
            <a:r>
              <a:rPr lang="el-GR" dirty="0" smtClean="0"/>
              <a:t>Κάποιος θα σκεφτεί ότι είναι τόσο πολλές οι πληροφορίες στο Διαδίκτυο, και το ίδιο το Διαδίκτυο τόσο αχανές, που είναι αδύνατον κάποιος να τις αναλύσει  και να εξάγει συμπεράσματα για εμάς και τη διαδικτυακή ή κοινωνικής μας συμπεριφορά.</a:t>
            </a:r>
          </a:p>
          <a:p>
            <a:pPr>
              <a:defRPr/>
            </a:pPr>
            <a:r>
              <a:rPr lang="el-GR" dirty="0" smtClean="0"/>
              <a:t>Μάλλον, θα σκεφτεί κανείς, ότι η εξαγωγή οποιασδήποτε πληροφορίας για εμάς μοιάζει με εύρεση βελόνας στα άχυρα!</a:t>
            </a:r>
          </a:p>
          <a:p>
            <a:pPr>
              <a:defRPr/>
            </a:pPr>
            <a:r>
              <a:rPr lang="el-GR" dirty="0" smtClean="0"/>
              <a:t>Μάλιστα, οι πληροφορίες γύρω από εμάς μοιάζουν τόσο ετερογενείς και διασκορπισμένες που κανείς δεν θα μπορέσει ποτέ να τις εντοπίσει, να τις αναλύσει και να βγάλει συμπεράσματα για εμάς.</a:t>
            </a:r>
          </a:p>
        </p:txBody>
      </p:sp>
    </p:spTree>
    <p:extLst>
      <p:ext uri="{BB962C8B-B14F-4D97-AF65-F5344CB8AC3E}">
        <p14:creationId xmlns:p14="http://schemas.microsoft.com/office/powerpoint/2010/main" val="2866739154"/>
      </p:ext>
    </p:extLst>
  </p:cSld>
  <p:clrMapOvr>
    <a:masterClrMapping/>
  </p:clrMapOvr>
  <p:transition spd="slow"/>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39750" y="3141663"/>
            <a:ext cx="6192838" cy="1439862"/>
          </a:xfrm>
          <a:prstGeom prst="rect">
            <a:avLst/>
          </a:prstGeom>
        </p:spPr>
        <p:style>
          <a:lnRef idx="1">
            <a:schemeClr val="accent4"/>
          </a:lnRef>
          <a:fillRef idx="3">
            <a:schemeClr val="accent4"/>
          </a:fillRef>
          <a:effectRef idx="2">
            <a:schemeClr val="accent4"/>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dirty="0">
              <a:ln>
                <a:noFill/>
              </a:ln>
              <a:solidFill>
                <a:srgbClr val="FFFFFF"/>
              </a:solidFill>
              <a:effectLst/>
              <a:uLnTx/>
              <a:uFillTx/>
              <a:latin typeface="Garamond"/>
              <a:ea typeface="+mn-ea"/>
              <a:cs typeface="+mn-cs"/>
            </a:endParaRPr>
          </a:p>
        </p:txBody>
      </p:sp>
      <p:sp>
        <p:nvSpPr>
          <p:cNvPr id="3" name="Content Placeholder 2"/>
          <p:cNvSpPr>
            <a:spLocks noGrp="1"/>
          </p:cNvSpPr>
          <p:nvPr>
            <p:ph sz="half" idx="1"/>
          </p:nvPr>
        </p:nvSpPr>
        <p:spPr>
          <a:xfrm>
            <a:off x="-36513" y="1341438"/>
            <a:ext cx="9144001" cy="5311775"/>
          </a:xfrm>
        </p:spPr>
        <p:txBody>
          <a:bodyPr>
            <a:normAutofit fontScale="85000" lnSpcReduction="20000"/>
          </a:bodyPr>
          <a:lstStyle/>
          <a:p>
            <a:pPr>
              <a:defRPr/>
            </a:pPr>
            <a:r>
              <a:rPr lang="el-GR" dirty="0" smtClean="0"/>
              <a:t>Λογική</a:t>
            </a:r>
          </a:p>
          <a:p>
            <a:pPr lvl="1">
              <a:defRPr/>
            </a:pPr>
            <a:r>
              <a:rPr lang="el-GR" dirty="0" smtClean="0"/>
              <a:t>Αριστοτέλης: Πατέρας της Λογικής</a:t>
            </a:r>
          </a:p>
          <a:p>
            <a:pPr lvl="1">
              <a:defRPr/>
            </a:pPr>
            <a:r>
              <a:rPr lang="el-GR" dirty="0" smtClean="0"/>
              <a:t>Στόχος ήταν η προσομοίωση της ανθρώπινης ικανότητας εξαγωγής συμπερασμάτων από δοσμένες αλήθειες</a:t>
            </a:r>
          </a:p>
          <a:p>
            <a:pPr>
              <a:defRPr/>
            </a:pPr>
            <a:r>
              <a:rPr lang="el-GR" dirty="0" smtClean="0"/>
              <a:t>Παράδειγμα συλλογισμού:</a:t>
            </a:r>
          </a:p>
          <a:p>
            <a:pPr>
              <a:buFont typeface="Wingdings" panose="05000000000000000000" pitchFamily="2" charset="2"/>
              <a:buNone/>
              <a:defRPr/>
            </a:pPr>
            <a:r>
              <a:rPr lang="el-GR" dirty="0" smtClean="0"/>
              <a:t>		</a:t>
            </a:r>
            <a:r>
              <a:rPr lang="el-GR" dirty="0"/>
              <a:t>	</a:t>
            </a:r>
            <a:endParaRPr lang="el-GR" dirty="0" smtClean="0"/>
          </a:p>
          <a:p>
            <a:pPr>
              <a:buFont typeface="Wingdings" panose="05000000000000000000" pitchFamily="2" charset="2"/>
              <a:buNone/>
              <a:defRPr/>
            </a:pPr>
            <a:r>
              <a:rPr lang="el-GR" dirty="0"/>
              <a:t>	</a:t>
            </a:r>
            <a:r>
              <a:rPr lang="el-GR" dirty="0" smtClean="0"/>
              <a:t>	Όλοι οι άνθρωποι είναι θνητοί</a:t>
            </a:r>
          </a:p>
          <a:p>
            <a:pPr>
              <a:buFont typeface="Wingdings" panose="05000000000000000000" pitchFamily="2" charset="2"/>
              <a:buNone/>
              <a:defRPr/>
            </a:pPr>
            <a:r>
              <a:rPr lang="el-GR" dirty="0" smtClean="0"/>
              <a:t>		Ο Σωκράτης είναι άνθρωπος</a:t>
            </a:r>
          </a:p>
          <a:p>
            <a:pPr>
              <a:buFont typeface="Wingdings" panose="05000000000000000000" pitchFamily="2" charset="2"/>
              <a:buNone/>
              <a:defRPr/>
            </a:pPr>
            <a:r>
              <a:rPr lang="el-GR" dirty="0" smtClean="0"/>
              <a:t>		Συμπέρασμα: Ο Σωκράτης είναι θνητός</a:t>
            </a:r>
          </a:p>
          <a:p>
            <a:pPr>
              <a:defRPr/>
            </a:pPr>
            <a:endParaRPr lang="el-GR" dirty="0" smtClean="0"/>
          </a:p>
          <a:p>
            <a:pPr>
              <a:defRPr/>
            </a:pPr>
            <a:r>
              <a:rPr lang="el-GR" dirty="0" smtClean="0"/>
              <a:t>Η </a:t>
            </a:r>
            <a:r>
              <a:rPr lang="el-GR" i="1" dirty="0" smtClean="0"/>
              <a:t>μαθηματική</a:t>
            </a:r>
            <a:r>
              <a:rPr lang="el-GR" dirty="0" smtClean="0"/>
              <a:t> λογική έχει ως στόχο τη συμβολική αναπαράσταση αληθειών και μεθόδων εξαγωγής περαιτέρω αληθειών με τυπικούς κανόνες εξαγωγής συμπερασμάτων</a:t>
            </a:r>
          </a:p>
          <a:p>
            <a:pPr>
              <a:defRPr/>
            </a:pPr>
            <a:r>
              <a:rPr lang="el-GR" dirty="0" smtClean="0"/>
              <a:t>Άλγεβρα </a:t>
            </a:r>
            <a:r>
              <a:rPr lang="en-US" dirty="0" smtClean="0"/>
              <a:t>Boole, </a:t>
            </a:r>
            <a:r>
              <a:rPr lang="el-GR" dirty="0"/>
              <a:t>α</a:t>
            </a:r>
            <a:r>
              <a:rPr lang="el-GR" dirty="0" smtClean="0"/>
              <a:t>ξιωματική μέθοδος του Ευκλείδη, </a:t>
            </a:r>
            <a:r>
              <a:rPr lang="en-US" dirty="0" smtClean="0"/>
              <a:t>Principia </a:t>
            </a:r>
            <a:r>
              <a:rPr lang="en-US" dirty="0" err="1" smtClean="0"/>
              <a:t>Mathematica</a:t>
            </a:r>
            <a:r>
              <a:rPr lang="en-US" dirty="0" smtClean="0"/>
              <a:t> </a:t>
            </a:r>
            <a:r>
              <a:rPr lang="el-GR" dirty="0" smtClean="0"/>
              <a:t>(</a:t>
            </a:r>
            <a:r>
              <a:rPr lang="en-US" dirty="0" smtClean="0"/>
              <a:t>Alfred </a:t>
            </a:r>
            <a:r>
              <a:rPr lang="en-US" dirty="0"/>
              <a:t>North Whitehead </a:t>
            </a:r>
            <a:r>
              <a:rPr lang="el-GR" dirty="0" smtClean="0"/>
              <a:t>και</a:t>
            </a:r>
            <a:r>
              <a:rPr lang="en-US" dirty="0" smtClean="0"/>
              <a:t> </a:t>
            </a:r>
            <a:r>
              <a:rPr lang="en-US" dirty="0"/>
              <a:t>Bertrand </a:t>
            </a:r>
            <a:r>
              <a:rPr lang="en-US" dirty="0" smtClean="0"/>
              <a:t>Russell)</a:t>
            </a:r>
            <a:r>
              <a:rPr lang="el-GR" dirty="0" smtClean="0"/>
              <a:t> …</a:t>
            </a:r>
          </a:p>
        </p:txBody>
      </p:sp>
      <p:sp>
        <p:nvSpPr>
          <p:cNvPr id="7" name="Title 1"/>
          <p:cNvSpPr>
            <a:spLocks noGrp="1"/>
          </p:cNvSpPr>
          <p:nvPr>
            <p:ph type="title"/>
          </p:nvPr>
        </p:nvSpPr>
        <p:spPr>
          <a:xfrm>
            <a:off x="0" y="138113"/>
            <a:ext cx="9144000" cy="1274762"/>
          </a:xfrm>
        </p:spPr>
        <p:txBody>
          <a:bodyPr/>
          <a:lstStyle/>
          <a:p>
            <a:pPr>
              <a:defRPr/>
            </a:pPr>
            <a:r>
              <a:rPr lang="el-GR" sz="3400" dirty="0" smtClean="0"/>
              <a:t>Είναι, όμως, έτσι;</a:t>
            </a:r>
            <a:br>
              <a:rPr lang="el-GR" sz="3400" dirty="0" smtClean="0"/>
            </a:br>
            <a:r>
              <a:rPr lang="el-GR" sz="3400" dirty="0" smtClean="0"/>
              <a:t>Ας πάμε μερικούς αιώνες πίσω: Μαθηματική Λογική!</a:t>
            </a:r>
            <a:endParaRPr lang="el-GR" sz="3400" dirty="0"/>
          </a:p>
        </p:txBody>
      </p:sp>
    </p:spTree>
    <p:extLst>
      <p:ext uri="{BB962C8B-B14F-4D97-AF65-F5344CB8AC3E}">
        <p14:creationId xmlns:p14="http://schemas.microsoft.com/office/powerpoint/2010/main" val="1051516365"/>
      </p:ext>
    </p:extLst>
  </p:cSld>
  <p:clrMapOvr>
    <a:masterClrMapping/>
  </p:clrMapOvr>
  <p:transition spd="slow"/>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0" y="138113"/>
            <a:ext cx="9144000" cy="987425"/>
          </a:xfrm>
        </p:spPr>
        <p:txBody>
          <a:bodyPr/>
          <a:lstStyle/>
          <a:p>
            <a:pPr>
              <a:defRPr/>
            </a:pPr>
            <a:r>
              <a:rPr lang="el-GR" altLang="en-US" dirty="0" smtClean="0"/>
              <a:t>Παράδειγμα συλλογισμού με </a:t>
            </a:r>
            <a:r>
              <a:rPr lang="en-US" altLang="en-US" i="1" dirty="0" smtClean="0"/>
              <a:t>modus ponens</a:t>
            </a:r>
          </a:p>
        </p:txBody>
      </p:sp>
      <p:sp>
        <p:nvSpPr>
          <p:cNvPr id="35843" name="Content Placeholder 2"/>
          <p:cNvSpPr>
            <a:spLocks noGrp="1"/>
          </p:cNvSpPr>
          <p:nvPr>
            <p:ph idx="1"/>
          </p:nvPr>
        </p:nvSpPr>
        <p:spPr>
          <a:xfrm>
            <a:off x="0" y="1125538"/>
            <a:ext cx="9144000" cy="5327650"/>
          </a:xfrm>
        </p:spPr>
        <p:txBody>
          <a:bodyPr>
            <a:normAutofit fontScale="92500" lnSpcReduction="10000"/>
          </a:bodyPr>
          <a:lstStyle/>
          <a:p>
            <a:pPr>
              <a:defRPr/>
            </a:pPr>
            <a:r>
              <a:rPr lang="el-GR" altLang="en-US" b="1" i="1" u="sng" dirty="0" smtClean="0">
                <a:latin typeface="Courier New" panose="02070309020205020404" pitchFamily="49" charset="0"/>
                <a:cs typeface="Courier New" panose="02070309020205020404" pitchFamily="49" charset="0"/>
              </a:rPr>
              <a:t>Εάν</a:t>
            </a:r>
            <a:r>
              <a:rPr lang="el-GR" altLang="en-US" dirty="0" smtClean="0">
                <a:latin typeface="Courier New" panose="02070309020205020404" pitchFamily="49" charset="0"/>
                <a:cs typeface="Courier New" panose="02070309020205020404" pitchFamily="49" charset="0"/>
              </a:rPr>
              <a:t> σήμερα είναι Τρίτη, </a:t>
            </a:r>
            <a:r>
              <a:rPr lang="el-GR" altLang="en-US" b="1" i="1" u="sng" dirty="0" smtClean="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τότε</a:t>
            </a:r>
            <a:r>
              <a:rPr lang="el-GR" altLang="en-US" dirty="0" smtClean="0">
                <a:latin typeface="Courier New" panose="02070309020205020404" pitchFamily="49" charset="0"/>
                <a:cs typeface="Courier New" panose="02070309020205020404" pitchFamily="49" charset="0"/>
              </a:rPr>
              <a:t> θα πάω στη δουλειά</a:t>
            </a:r>
            <a:endParaRPr lang="en-US" altLang="en-US" dirty="0" smtClean="0"/>
          </a:p>
          <a:p>
            <a:pPr>
              <a:buFont typeface="Wingdings" panose="05000000000000000000" pitchFamily="2" charset="2"/>
              <a:buNone/>
              <a:defRPr/>
            </a:pPr>
            <a:r>
              <a:rPr lang="en-US" altLang="en-US" dirty="0" smtClean="0"/>
              <a:t>	</a:t>
            </a:r>
            <a:r>
              <a:rPr lang="el-GR" altLang="en-US" dirty="0">
                <a:latin typeface="Courier New" panose="02070309020205020404" pitchFamily="49" charset="0"/>
                <a:cs typeface="Courier New" panose="02070309020205020404" pitchFamily="49" charset="0"/>
              </a:rPr>
              <a:t>Σήμερα</a:t>
            </a:r>
            <a:r>
              <a:rPr lang="el-GR" altLang="en-US" dirty="0" smtClean="0"/>
              <a:t> </a:t>
            </a:r>
            <a:r>
              <a:rPr lang="el-GR" altLang="en-US" b="1" i="1" u="sng" dirty="0" smtClean="0"/>
              <a:t>είναι</a:t>
            </a:r>
            <a:r>
              <a:rPr lang="el-GR" altLang="en-US" dirty="0" smtClean="0"/>
              <a:t> </a:t>
            </a:r>
            <a:r>
              <a:rPr lang="el-GR" altLang="en-US" dirty="0">
                <a:latin typeface="Courier New" panose="02070309020205020404" pitchFamily="49" charset="0"/>
                <a:cs typeface="Courier New" panose="02070309020205020404" pitchFamily="49" charset="0"/>
              </a:rPr>
              <a:t>Τρίτη</a:t>
            </a:r>
            <a:endParaRPr lang="en-US" altLang="en-US" dirty="0">
              <a:latin typeface="Courier New" panose="02070309020205020404" pitchFamily="49" charset="0"/>
              <a:cs typeface="Courier New" panose="02070309020205020404" pitchFamily="49" charset="0"/>
            </a:endParaRPr>
          </a:p>
          <a:p>
            <a:pPr>
              <a:buFont typeface="Wingdings" panose="05000000000000000000" pitchFamily="2" charset="2"/>
              <a:buNone/>
              <a:defRPr/>
            </a:pPr>
            <a:r>
              <a:rPr lang="en-US" altLang="en-US" dirty="0" smtClean="0"/>
              <a:t>	</a:t>
            </a:r>
            <a:r>
              <a:rPr lang="el-GR" altLang="en-US" dirty="0">
                <a:latin typeface="Courier New" panose="02070309020205020404" pitchFamily="49" charset="0"/>
                <a:cs typeface="Courier New" panose="02070309020205020404" pitchFamily="49" charset="0"/>
              </a:rPr>
              <a:t>Συνεπώς</a:t>
            </a:r>
            <a:r>
              <a:rPr lang="en-US" altLang="en-US" dirty="0">
                <a:latin typeface="Courier New" panose="02070309020205020404" pitchFamily="49" charset="0"/>
                <a:cs typeface="Courier New" panose="02070309020205020404" pitchFamily="49" charset="0"/>
              </a:rPr>
              <a:t>, </a:t>
            </a:r>
            <a:r>
              <a:rPr lang="el-GR" altLang="en-US" dirty="0">
                <a:latin typeface="Courier New" panose="02070309020205020404" pitchFamily="49" charset="0"/>
                <a:cs typeface="Courier New" panose="02070309020205020404" pitchFamily="49" charset="0"/>
              </a:rPr>
              <a:t>θα </a:t>
            </a:r>
            <a:r>
              <a:rPr lang="el-GR" altLang="en-US" b="1" i="1" u="sng" dirty="0">
                <a:latin typeface="Courier New" panose="02070309020205020404" pitchFamily="49" charset="0"/>
                <a:cs typeface="Courier New" panose="02070309020205020404" pitchFamily="49" charset="0"/>
              </a:rPr>
              <a:t>πάω</a:t>
            </a:r>
            <a:r>
              <a:rPr lang="el-GR" altLang="en-US" dirty="0">
                <a:latin typeface="Courier New" panose="02070309020205020404" pitchFamily="49" charset="0"/>
                <a:cs typeface="Courier New" panose="02070309020205020404" pitchFamily="49" charset="0"/>
              </a:rPr>
              <a:t> </a:t>
            </a:r>
            <a:r>
              <a:rPr lang="el-GR" altLang="en-US" dirty="0" smtClean="0">
                <a:latin typeface="Courier New" panose="02070309020205020404" pitchFamily="49" charset="0"/>
                <a:cs typeface="Courier New" panose="02070309020205020404" pitchFamily="49" charset="0"/>
              </a:rPr>
              <a:t>στη δουλειά</a:t>
            </a:r>
          </a:p>
          <a:p>
            <a:pPr>
              <a:defRPr/>
            </a:pPr>
            <a:r>
              <a:rPr lang="el-GR" altLang="en-US" dirty="0" smtClean="0">
                <a:latin typeface="Courier New" panose="02070309020205020404" pitchFamily="49" charset="0"/>
                <a:cs typeface="Courier New" panose="02070309020205020404" pitchFamily="49" charset="0"/>
              </a:rPr>
              <a:t>Γενικά, </a:t>
            </a:r>
            <a:r>
              <a:rPr lang="el-GR" altLang="en-US" dirty="0">
                <a:latin typeface="Courier New" panose="02070309020205020404" pitchFamily="49" charset="0"/>
                <a:cs typeface="Courier New" panose="02070309020205020404" pitchFamily="49" charset="0"/>
              </a:rPr>
              <a:t>ε</a:t>
            </a:r>
            <a:r>
              <a:rPr lang="el-GR" altLang="en-US" sz="3000" dirty="0" smtClean="0">
                <a:latin typeface="Courier New" panose="02070309020205020404" pitchFamily="49" charset="0"/>
                <a:cs typeface="Courier New" panose="02070309020205020404" pitchFamily="49" charset="0"/>
              </a:rPr>
              <a:t>άν</a:t>
            </a:r>
            <a:r>
              <a:rPr lang="el-GR" altLang="en-US" dirty="0" smtClean="0"/>
              <a:t> </a:t>
            </a:r>
            <a:r>
              <a:rPr lang="el-GR" altLang="en-US" u="sng" dirty="0" smtClean="0"/>
              <a:t>αληθεύει το</a:t>
            </a:r>
            <a:r>
              <a:rPr lang="en-GB" altLang="en-US" u="sng" dirty="0" smtClean="0"/>
              <a:t> p </a:t>
            </a:r>
            <a:r>
              <a:rPr lang="el-GR" altLang="en-US" dirty="0" smtClean="0"/>
              <a:t> </a:t>
            </a:r>
            <a:r>
              <a:rPr lang="el-GR" altLang="en-US" sz="3000" dirty="0" smtClean="0">
                <a:latin typeface="Courier New" panose="02070309020205020404" pitchFamily="49" charset="0"/>
                <a:cs typeface="Courier New" panose="02070309020205020404" pitchFamily="49" charset="0"/>
              </a:rPr>
              <a:t>και, επίσης</a:t>
            </a:r>
            <a:r>
              <a:rPr lang="el-GR" altLang="en-US" dirty="0" smtClean="0"/>
              <a:t>, </a:t>
            </a:r>
            <a:r>
              <a:rPr lang="el-GR" altLang="en-US" u="sng" dirty="0" smtClean="0"/>
              <a:t>αληθεύει το </a:t>
            </a:r>
            <a:r>
              <a:rPr lang="en-GB" altLang="en-US" u="sng" dirty="0" smtClean="0"/>
              <a:t>p </a:t>
            </a:r>
            <a:r>
              <a:rPr lang="en-GB" altLang="en-US" u="sng" dirty="0" smtClean="0">
                <a:cs typeface="Times New Roman" pitchFamily="18" charset="0"/>
                <a:sym typeface="Symbol" pitchFamily="18" charset="2"/>
              </a:rPr>
              <a:t> q</a:t>
            </a:r>
            <a:r>
              <a:rPr lang="el-GR" altLang="en-US" dirty="0" smtClean="0">
                <a:cs typeface="Times New Roman" pitchFamily="18" charset="0"/>
                <a:sym typeface="Symbol" pitchFamily="18" charset="2"/>
              </a:rPr>
              <a:t>, </a:t>
            </a:r>
            <a:r>
              <a:rPr lang="el-GR" altLang="en-US" u="sng" dirty="0" smtClean="0">
                <a:cs typeface="Times New Roman" pitchFamily="18" charset="0"/>
                <a:sym typeface="Symbol" pitchFamily="18" charset="2"/>
              </a:rPr>
              <a:t>τότε αληθεύει και το </a:t>
            </a:r>
            <a:r>
              <a:rPr lang="en-GB" altLang="en-US" u="sng" dirty="0" smtClean="0">
                <a:cs typeface="Times New Roman" pitchFamily="18" charset="0"/>
                <a:sym typeface="Symbol" pitchFamily="18" charset="2"/>
              </a:rPr>
              <a:t>q</a:t>
            </a:r>
          </a:p>
          <a:p>
            <a:pPr lvl="2">
              <a:lnSpc>
                <a:spcPct val="90000"/>
              </a:lnSpc>
              <a:spcBef>
                <a:spcPct val="100000"/>
              </a:spcBef>
              <a:buFontTx/>
              <a:buNone/>
              <a:defRPr/>
            </a:pPr>
            <a:r>
              <a:rPr lang="en-GB" altLang="en-US" sz="2800" dirty="0" smtClean="0">
                <a:latin typeface="Courier New" pitchFamily="49" charset="0"/>
                <a:cs typeface="Times New Roman" pitchFamily="18" charset="0"/>
                <a:sym typeface="Symbol" pitchFamily="18" charset="2"/>
              </a:rPr>
              <a:t> X(man(X)  mortal(X))</a:t>
            </a:r>
          </a:p>
          <a:p>
            <a:pPr lvl="2">
              <a:lnSpc>
                <a:spcPct val="90000"/>
              </a:lnSpc>
              <a:buFontTx/>
              <a:buNone/>
              <a:defRPr/>
            </a:pPr>
            <a:r>
              <a:rPr lang="en-GB" altLang="en-US" sz="2800" dirty="0" smtClean="0">
                <a:latin typeface="Courier New" pitchFamily="49" charset="0"/>
                <a:cs typeface="Times New Roman" pitchFamily="18" charset="0"/>
                <a:sym typeface="Symbol" pitchFamily="18" charset="2"/>
              </a:rPr>
              <a:t>man(</a:t>
            </a:r>
            <a:r>
              <a:rPr lang="en-GB" altLang="en-US" sz="2800" dirty="0" err="1" smtClean="0">
                <a:latin typeface="Courier New" pitchFamily="49" charset="0"/>
                <a:cs typeface="Times New Roman" pitchFamily="18" charset="0"/>
                <a:sym typeface="Symbol" pitchFamily="18" charset="2"/>
              </a:rPr>
              <a:t>socrates</a:t>
            </a:r>
            <a:r>
              <a:rPr lang="en-GB" altLang="en-US" sz="2800" dirty="0" smtClean="0">
                <a:latin typeface="Courier New" pitchFamily="49" charset="0"/>
                <a:cs typeface="Times New Roman" pitchFamily="18" charset="0"/>
                <a:sym typeface="Symbol" pitchFamily="18" charset="2"/>
              </a:rPr>
              <a:t>)</a:t>
            </a:r>
          </a:p>
          <a:p>
            <a:pPr lvl="2">
              <a:lnSpc>
                <a:spcPct val="90000"/>
              </a:lnSpc>
              <a:buFontTx/>
              <a:buNone/>
              <a:defRPr/>
            </a:pPr>
            <a:r>
              <a:rPr lang="en-GB" altLang="en-US" sz="2800" dirty="0" smtClean="0">
                <a:latin typeface="Courier New" pitchFamily="49" charset="0"/>
                <a:cs typeface="Times New Roman" pitchFamily="18" charset="0"/>
                <a:sym typeface="Symbol" pitchFamily="18" charset="2"/>
              </a:rPr>
              <a:t>man(</a:t>
            </a:r>
            <a:r>
              <a:rPr lang="en-GB" altLang="en-US" sz="2800" dirty="0" err="1" smtClean="0">
                <a:latin typeface="Courier New" pitchFamily="49" charset="0"/>
                <a:cs typeface="Times New Roman" pitchFamily="18" charset="0"/>
                <a:sym typeface="Symbol" pitchFamily="18" charset="2"/>
              </a:rPr>
              <a:t>socrates</a:t>
            </a:r>
            <a:r>
              <a:rPr lang="en-GB" altLang="en-US" sz="2800" dirty="0" smtClean="0">
                <a:latin typeface="Courier New" pitchFamily="49" charset="0"/>
                <a:cs typeface="Times New Roman" pitchFamily="18" charset="0"/>
                <a:sym typeface="Symbol" pitchFamily="18" charset="2"/>
              </a:rPr>
              <a:t>)  mortal(</a:t>
            </a:r>
            <a:r>
              <a:rPr lang="en-GB" altLang="en-US" sz="2800" dirty="0" err="1" smtClean="0">
                <a:latin typeface="Courier New" pitchFamily="49" charset="0"/>
                <a:cs typeface="Times New Roman" pitchFamily="18" charset="0"/>
                <a:sym typeface="Symbol" pitchFamily="18" charset="2"/>
              </a:rPr>
              <a:t>socrates</a:t>
            </a:r>
            <a:r>
              <a:rPr lang="en-GB" altLang="en-US" sz="2800" dirty="0" smtClean="0">
                <a:latin typeface="Courier New" pitchFamily="49" charset="0"/>
                <a:cs typeface="Times New Roman" pitchFamily="18" charset="0"/>
                <a:sym typeface="Symbol" pitchFamily="18" charset="2"/>
              </a:rPr>
              <a:t>))</a:t>
            </a:r>
          </a:p>
          <a:p>
            <a:pPr lvl="2">
              <a:lnSpc>
                <a:spcPct val="90000"/>
              </a:lnSpc>
              <a:buFontTx/>
              <a:buNone/>
              <a:defRPr/>
            </a:pPr>
            <a:endParaRPr lang="en-GB" altLang="en-US" sz="2800" dirty="0" smtClean="0">
              <a:latin typeface="Courier New" pitchFamily="49" charset="0"/>
              <a:cs typeface="Times New Roman" pitchFamily="18" charset="0"/>
              <a:sym typeface="Symbol" pitchFamily="18" charset="2"/>
            </a:endParaRPr>
          </a:p>
          <a:p>
            <a:pPr lvl="2">
              <a:lnSpc>
                <a:spcPct val="90000"/>
              </a:lnSpc>
              <a:buFontTx/>
              <a:buNone/>
              <a:defRPr/>
            </a:pPr>
            <a:r>
              <a:rPr lang="en-GB" altLang="en-US" sz="2800" dirty="0" smtClean="0">
                <a:latin typeface="Courier New" pitchFamily="49" charset="0"/>
                <a:cs typeface="Times New Roman" pitchFamily="18" charset="0"/>
                <a:sym typeface="Symbol" pitchFamily="18" charset="2"/>
              </a:rPr>
              <a:t>mortal(</a:t>
            </a:r>
            <a:r>
              <a:rPr lang="en-GB" altLang="en-US" sz="2800" dirty="0" err="1" smtClean="0">
                <a:latin typeface="Courier New" pitchFamily="49" charset="0"/>
                <a:cs typeface="Times New Roman" pitchFamily="18" charset="0"/>
                <a:sym typeface="Symbol" pitchFamily="18" charset="2"/>
              </a:rPr>
              <a:t>socrates</a:t>
            </a:r>
            <a:r>
              <a:rPr lang="en-GB" altLang="en-US" sz="2800" dirty="0" smtClean="0">
                <a:latin typeface="Courier New" pitchFamily="49" charset="0"/>
                <a:cs typeface="Times New Roman" pitchFamily="18" charset="0"/>
                <a:sym typeface="Symbol" pitchFamily="18" charset="2"/>
              </a:rPr>
              <a:t>)</a:t>
            </a:r>
            <a:endParaRPr lang="en-GB" altLang="en-US" sz="2800" dirty="0" smtClean="0">
              <a:latin typeface="Courier New" pitchFamily="49" charset="0"/>
              <a:cs typeface="Times New Roman" pitchFamily="18" charset="0"/>
            </a:endParaRPr>
          </a:p>
          <a:p>
            <a:pPr>
              <a:buFont typeface="Wingdings" panose="05000000000000000000" pitchFamily="2" charset="2"/>
              <a:buNone/>
              <a:defRPr/>
            </a:pPr>
            <a:endParaRPr lang="en-US" altLang="en-US" dirty="0" smtClean="0"/>
          </a:p>
        </p:txBody>
      </p:sp>
    </p:spTree>
    <p:extLst>
      <p:ext uri="{BB962C8B-B14F-4D97-AF65-F5344CB8AC3E}">
        <p14:creationId xmlns:p14="http://schemas.microsoft.com/office/powerpoint/2010/main" val="2886336578"/>
      </p:ext>
    </p:extLst>
  </p:cSld>
  <p:clrMapOvr>
    <a:masterClrMapping/>
  </p:clrMapOvr>
  <p:transition spd="slow"/>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4925" y="-26988"/>
            <a:ext cx="9109075" cy="2303463"/>
          </a:xfrm>
        </p:spPr>
        <p:txBody>
          <a:bodyPr/>
          <a:lstStyle/>
          <a:p>
            <a:pPr>
              <a:defRPr/>
            </a:pPr>
            <a:r>
              <a:rPr lang="el-GR" sz="3600" dirty="0" smtClean="0"/>
              <a:t>Το μέλλον: </a:t>
            </a:r>
            <a:r>
              <a:rPr lang="en-US" sz="3600" dirty="0" smtClean="0"/>
              <a:t>Semantic Web</a:t>
            </a:r>
            <a:r>
              <a:rPr lang="el-GR" sz="3600" dirty="0"/>
              <a:t> </a:t>
            </a:r>
            <a:r>
              <a:rPr lang="el-GR" sz="3600" dirty="0" smtClean="0"/>
              <a:t/>
            </a:r>
            <a:br>
              <a:rPr lang="el-GR" sz="3600" dirty="0" smtClean="0"/>
            </a:br>
            <a:r>
              <a:rPr lang="en-US" sz="3600" dirty="0" smtClean="0"/>
              <a:t>(</a:t>
            </a:r>
            <a:r>
              <a:rPr lang="el-GR" sz="3600" dirty="0" smtClean="0"/>
              <a:t>Σημασιολογικός Ιστός) ή</a:t>
            </a:r>
            <a:br>
              <a:rPr lang="el-GR" sz="3600" dirty="0" smtClean="0"/>
            </a:br>
            <a:r>
              <a:rPr lang="el-GR" sz="3600" dirty="0" smtClean="0"/>
              <a:t>το «μυαλό του Θεού» κατάλληλα δομημένο για επεξεργασία από τις </a:t>
            </a:r>
            <a:r>
              <a:rPr lang="el-GR" sz="3600" i="1" u="sng" dirty="0" smtClean="0"/>
              <a:t>ίδιες τις μηχανές</a:t>
            </a:r>
            <a:r>
              <a:rPr lang="el-GR" sz="3600" dirty="0" smtClean="0"/>
              <a:t>!</a:t>
            </a:r>
            <a:endParaRPr lang="en-US" sz="3600" dirty="0"/>
          </a:p>
        </p:txBody>
      </p:sp>
      <p:pic>
        <p:nvPicPr>
          <p:cNvPr id="6" name="Picture 4"/>
          <p:cNvPicPr>
            <a:picLocks noChangeAspect="1" noChangeArrowheads="1"/>
          </p:cNvPicPr>
          <p:nvPr/>
        </p:nvPicPr>
        <p:blipFill>
          <a:blip r:embed="rId2">
            <a:clrChange>
              <a:clrFrom>
                <a:srgbClr val="CCCCCC"/>
              </a:clrFrom>
              <a:clrTo>
                <a:srgbClr val="CCCCCC">
                  <a:alpha val="0"/>
                </a:srgbClr>
              </a:clrTo>
            </a:clrChange>
            <a:extLst>
              <a:ext uri="{28A0092B-C50C-407E-A947-70E740481C1C}">
                <a14:useLocalDpi xmlns:a14="http://schemas.microsoft.com/office/drawing/2010/main" val="0"/>
              </a:ext>
            </a:extLst>
          </a:blip>
          <a:srcRect l="9448" t="4231" r="3162" b="8115"/>
          <a:stretch>
            <a:fillRect/>
          </a:stretch>
        </p:blipFill>
        <p:spPr bwMode="auto">
          <a:xfrm>
            <a:off x="2987675" y="4360863"/>
            <a:ext cx="4164013"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entropychaos.files.wordpress.com/2010/11/internet-map-web.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7338" y="2416175"/>
            <a:ext cx="1944687"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http://ars.els-cdn.com/content/image/1-s2.0-S1570866711001250-gr00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4435475"/>
            <a:ext cx="1835150"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http://yabm.files.wordpress.com/2011/09/eb1eceac51e04fae793efefc8755dba6.png"/>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4925" y="4941888"/>
            <a:ext cx="2808288"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encrypted-tbn1.gstatic.com/images?q=tbn:ANd9GcQ24Mi1tAivVHwEF3ylDGJPTNMmevr6euGozd3Rd2QBh4BDTIukhqRnUbW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9752" y="3140968"/>
            <a:ext cx="5077619" cy="2943300"/>
          </a:xfrm>
          <a:prstGeom prst="rect">
            <a:avLst/>
          </a:prstGeom>
          <a:noFill/>
          <a:effectLst>
            <a:glow rad="127000">
              <a:schemeClr val="accent1">
                <a:alpha val="0"/>
              </a:schemeClr>
            </a:glow>
            <a:outerShdw blurRad="50800" dist="50800" dir="5400000" algn="ctr" rotWithShape="0">
              <a:srgbClr val="000000"/>
            </a:outerShdw>
          </a:effectLst>
          <a:extLst/>
        </p:spPr>
      </p:pic>
      <p:pic>
        <p:nvPicPr>
          <p:cNvPr id="9" name="Picture 2"/>
          <p:cNvPicPr>
            <a:picLocks noChangeAspect="1" noChangeArrowheads="1"/>
          </p:cNvPicPr>
          <p:nvPr/>
        </p:nvPicPr>
        <p:blipFill>
          <a:blip r:embed="rId7">
            <a:clrChange>
              <a:clrFrom>
                <a:srgbClr val="94BC28"/>
              </a:clrFrom>
              <a:clrTo>
                <a:srgbClr val="94BC28">
                  <a:alpha val="0"/>
                </a:srgbClr>
              </a:clrTo>
            </a:clrChange>
            <a:extLst>
              <a:ext uri="{28A0092B-C50C-407E-A947-70E740481C1C}">
                <a14:useLocalDpi xmlns:a14="http://schemas.microsoft.com/office/drawing/2010/main" val="0"/>
              </a:ext>
            </a:extLst>
          </a:blip>
          <a:srcRect/>
          <a:stretch>
            <a:fillRect/>
          </a:stretch>
        </p:blipFill>
        <p:spPr bwMode="auto">
          <a:xfrm>
            <a:off x="4121150" y="4510088"/>
            <a:ext cx="1609725" cy="154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8">
            <a:clrChange>
              <a:clrFrom>
                <a:srgbClr val="94BC28"/>
              </a:clrFrom>
              <a:clrTo>
                <a:srgbClr val="94BC28">
                  <a:alpha val="0"/>
                </a:srgbClr>
              </a:clrTo>
            </a:clrChange>
            <a:extLst>
              <a:ext uri="{28A0092B-C50C-407E-A947-70E740481C1C}">
                <a14:useLocalDpi xmlns:a14="http://schemas.microsoft.com/office/drawing/2010/main" val="0"/>
              </a:ext>
            </a:extLst>
          </a:blip>
          <a:srcRect/>
          <a:stretch>
            <a:fillRect/>
          </a:stretch>
        </p:blipFill>
        <p:spPr bwMode="auto">
          <a:xfrm>
            <a:off x="4121150" y="4537075"/>
            <a:ext cx="1609725"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734014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1000"/>
                                        <p:tgtEl>
                                          <p:spTgt spid="1026"/>
                                        </p:tgtEl>
                                      </p:cBhvr>
                                    </p:animEffect>
                                    <p:anim calcmode="lin" valueType="num">
                                      <p:cBhvr>
                                        <p:cTn id="32" dur="1000" fill="hold"/>
                                        <p:tgtEl>
                                          <p:spTgt spid="1026"/>
                                        </p:tgtEl>
                                        <p:attrNameLst>
                                          <p:attrName>ppt_x</p:attrName>
                                        </p:attrNameLst>
                                      </p:cBhvr>
                                      <p:tavLst>
                                        <p:tav tm="0">
                                          <p:val>
                                            <p:strVal val="#ppt_x"/>
                                          </p:val>
                                        </p:tav>
                                        <p:tav tm="100000">
                                          <p:val>
                                            <p:strVal val="#ppt_x"/>
                                          </p:val>
                                        </p:tav>
                                      </p:tavLst>
                                    </p:anim>
                                    <p:anim calcmode="lin" valueType="num">
                                      <p:cBhvr>
                                        <p:cTn id="3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53" presetClass="entr" presetSubtype="16"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fade">
                                      <p:cBhvr>
                                        <p:cTn id="4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p:cNvSpPr>
            <a:spLocks noGrp="1"/>
          </p:cNvSpPr>
          <p:nvPr>
            <p:ph type="title"/>
          </p:nvPr>
        </p:nvSpPr>
        <p:spPr>
          <a:xfrm>
            <a:off x="1676400" y="304800"/>
            <a:ext cx="5970588" cy="1298575"/>
          </a:xfrm>
        </p:spPr>
        <p:txBody>
          <a:bodyPr>
            <a:normAutofit fontScale="90000"/>
          </a:bodyPr>
          <a:lstStyle/>
          <a:p>
            <a:pPr eaLnBrk="1" hangingPunct="1">
              <a:defRPr/>
            </a:pPr>
            <a:r>
              <a:rPr lang="el-GR" altLang="el-GR" sz="2100" dirty="0"/>
              <a:t>Ας </a:t>
            </a:r>
            <a:r>
              <a:rPr lang="el-GR" altLang="el-GR" sz="2100" dirty="0" smtClean="0"/>
              <a:t>σκεφτούμε λίγο: </a:t>
            </a:r>
            <a:r>
              <a:rPr lang="el-GR" altLang="el-GR" sz="2100" dirty="0"/>
              <a:t>η ηλεκτρονική μας ταυτότητα είναι ένα παζλ, κομμάτια του οποίου αποκαλύπτουμε καθημερινά στις αλληλεπιδράσεις </a:t>
            </a:r>
            <a:r>
              <a:rPr lang="el-GR" altLang="el-GR" sz="2100" dirty="0" smtClean="0"/>
              <a:t>μας με άνθρώπους, εφαρμογές, και διαδικτυακές υπηρεσίες:</a:t>
            </a:r>
            <a:endParaRPr lang="de-DE" altLang="el-GR" sz="2100" dirty="0"/>
          </a:p>
        </p:txBody>
      </p:sp>
      <p:graphicFrame>
        <p:nvGraphicFramePr>
          <p:cNvPr id="154627" name="Object 2"/>
          <p:cNvGraphicFramePr>
            <a:graphicFrameLocks noChangeAspect="1"/>
          </p:cNvGraphicFramePr>
          <p:nvPr/>
        </p:nvGraphicFramePr>
        <p:xfrm>
          <a:off x="2465388" y="2025650"/>
          <a:ext cx="4591050" cy="3402013"/>
        </p:xfrm>
        <a:graphic>
          <a:graphicData uri="http://schemas.openxmlformats.org/presentationml/2006/ole">
            <mc:AlternateContent xmlns:mc="http://schemas.openxmlformats.org/markup-compatibility/2006">
              <mc:Choice xmlns:v="urn:schemas-microsoft-com:vml" Requires="v">
                <p:oleObj spid="_x0000_s1039" name="Visio" r:id="rId3" imgW="8774582" imgH="6505651" progId="Visio.Drawing.11">
                  <p:embed/>
                </p:oleObj>
              </mc:Choice>
              <mc:Fallback>
                <p:oleObj name="Visio" r:id="rId3" imgW="8774582" imgH="6505651" progId="Visio.Drawing.11">
                  <p:embed/>
                  <p:pic>
                    <p:nvPicPr>
                      <p:cNvPr id="15462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5388" y="2025650"/>
                        <a:ext cx="4591050" cy="340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4628" name="Rechteck 7"/>
          <p:cNvSpPr>
            <a:spLocks noChangeArrowheads="1"/>
          </p:cNvSpPr>
          <p:nvPr/>
        </p:nvSpPr>
        <p:spPr bwMode="auto">
          <a:xfrm>
            <a:off x="5727700" y="5722938"/>
            <a:ext cx="19224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defRPr/>
            </a:pPr>
            <a:r>
              <a:rPr kumimoji="0" lang="en-US" altLang="el-GR" sz="9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Based on [Clauß, Köhntopp 2001]</a:t>
            </a:r>
            <a:endParaRPr kumimoji="0" lang="de-DE" altLang="el-GR" sz="9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835557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6311900" cy="955675"/>
          </a:xfrm>
        </p:spPr>
        <p:txBody>
          <a:bodyPr>
            <a:normAutofit/>
          </a:bodyPr>
          <a:lstStyle/>
          <a:p>
            <a:pPr>
              <a:defRPr/>
            </a:pPr>
            <a:r>
              <a:rPr lang="el-GR" sz="2100" dirty="0"/>
              <a:t>Όμως! Τα κομμάτια αυτά τα επεξεργάζεται ο πιο δυνατός υπολογιστής επί γης: </a:t>
            </a:r>
            <a:r>
              <a:rPr lang="en-US" sz="2100" dirty="0"/>
              <a:t>Semantic Internet of Things!</a:t>
            </a:r>
            <a:endParaRPr lang="el-GR" sz="2100" dirty="0"/>
          </a:p>
        </p:txBody>
      </p:sp>
      <p:pic>
        <p:nvPicPr>
          <p:cNvPr id="155651" name="Picture 3"/>
          <p:cNvPicPr>
            <a:picLocks noChangeAspect="1"/>
          </p:cNvPicPr>
          <p:nvPr/>
        </p:nvPicPr>
        <p:blipFill>
          <a:blip r:embed="rId2">
            <a:extLst>
              <a:ext uri="{28A0092B-C50C-407E-A947-70E740481C1C}">
                <a14:useLocalDpi xmlns:a14="http://schemas.microsoft.com/office/drawing/2010/main" val="0"/>
              </a:ext>
            </a:extLst>
          </a:blip>
          <a:srcRect t="11958" b="12094"/>
          <a:stretch>
            <a:fillRect/>
          </a:stretch>
        </p:blipFill>
        <p:spPr bwMode="auto">
          <a:xfrm>
            <a:off x="1752600" y="1752600"/>
            <a:ext cx="5756275"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2514130"/>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3381375"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048000"/>
            <a:ext cx="4467225"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9"/>
          <p:cNvPicPr>
            <a:picLocks noChangeAspect="1"/>
          </p:cNvPicPr>
          <p:nvPr/>
        </p:nvPicPr>
        <p:blipFill>
          <a:blip r:embed="rId4">
            <a:extLst>
              <a:ext uri="{28A0092B-C50C-407E-A947-70E740481C1C}">
                <a14:useLocalDpi xmlns:a14="http://schemas.microsoft.com/office/drawing/2010/main" val="0"/>
              </a:ext>
            </a:extLst>
          </a:blip>
          <a:srcRect t="47775"/>
          <a:stretch>
            <a:fillRect/>
          </a:stretch>
        </p:blipFill>
        <p:spPr bwMode="auto">
          <a:xfrm>
            <a:off x="5562600" y="609600"/>
            <a:ext cx="2449513"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419600"/>
            <a:ext cx="3257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9016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55650" y="138113"/>
            <a:ext cx="7772400" cy="1919287"/>
          </a:xfrm>
        </p:spPr>
        <p:txBody>
          <a:bodyPr/>
          <a:lstStyle/>
          <a:p>
            <a:pPr>
              <a:defRPr/>
            </a:pPr>
            <a:r>
              <a:rPr lang="el-GR" dirty="0" smtClean="0"/>
              <a:t>Μα δεν υπάρχει ένας μηχανισμός (π.χ. εφαρμογή) για την προστασία μας;</a:t>
            </a:r>
            <a:endParaRPr lang="el-GR" dirty="0"/>
          </a:p>
        </p:txBody>
      </p:sp>
      <p:sp>
        <p:nvSpPr>
          <p:cNvPr id="6" name="Rectangle 2"/>
          <p:cNvSpPr txBox="1">
            <a:spLocks noChangeArrowheads="1"/>
          </p:cNvSpPr>
          <p:nvPr/>
        </p:nvSpPr>
        <p:spPr>
          <a:xfrm>
            <a:off x="2195736" y="2294870"/>
            <a:ext cx="4704160" cy="3323987"/>
          </a:xfrm>
          <a:prstGeom prst="rect">
            <a:avLst/>
          </a:prstGeom>
          <a:gradFill>
            <a:gsLst>
              <a:gs pos="0">
                <a:schemeClr val="accent1">
                  <a:tint val="66000"/>
                  <a:satMod val="160000"/>
                </a:schemeClr>
              </a:gs>
              <a:gs pos="0">
                <a:srgbClr val="002060"/>
              </a:gs>
              <a:gs pos="100000">
                <a:schemeClr val="accent1">
                  <a:tint val="23500"/>
                  <a:satMod val="160000"/>
                </a:schemeClr>
              </a:gs>
            </a:gsLst>
            <a:lin ang="5400000" scaled="0"/>
          </a:gradFill>
          <a:effectLst>
            <a:glow rad="1536700">
              <a:srgbClr val="00799A">
                <a:alpha val="54000"/>
              </a:srgbClr>
            </a:glow>
            <a:softEdge rad="520700"/>
          </a:effectLst>
        </p:spPr>
        <p:txBody>
          <a:bodyPr lIns="0" rIns="0">
            <a:spAutoFit/>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546100" marR="0" lvl="0" indent="0" algn="ctr" defTabSz="914400" rtl="0" eaLnBrk="1" fontAlgn="base" latinLnBrk="0" hangingPunct="1">
              <a:lnSpc>
                <a:spcPct val="100000"/>
              </a:lnSpc>
              <a:spcBef>
                <a:spcPts val="700"/>
              </a:spcBef>
              <a:spcAft>
                <a:spcPct val="0"/>
              </a:spcAft>
              <a:buClr>
                <a:srgbClr val="E5E5FF"/>
              </a:buClr>
              <a:buSzPct val="95000"/>
              <a:buFont typeface="Wingdings"/>
              <a:buNone/>
              <a:tabLst/>
              <a:defRPr/>
            </a:pPr>
            <a:r>
              <a:rPr kumimoji="0" lang="el-GR" altLang="en-US" sz="3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Garamond"/>
                <a:ea typeface="+mn-ea"/>
                <a:cs typeface="+mn-cs"/>
              </a:rPr>
              <a:t>Είναι </a:t>
            </a:r>
            <a:r>
              <a:rPr kumimoji="0" lang="el-GR" altLang="en-US" sz="3000" b="1" i="1"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Garamond"/>
                <a:ea typeface="+mn-ea"/>
                <a:cs typeface="+mn-cs"/>
              </a:rPr>
              <a:t>αδύνατον</a:t>
            </a:r>
            <a:r>
              <a:rPr kumimoji="0" lang="el-GR" altLang="en-US" sz="3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Garamond"/>
                <a:ea typeface="+mn-ea"/>
                <a:cs typeface="+mn-cs"/>
              </a:rPr>
              <a:t> (προσοχή, όχι απλά </a:t>
            </a:r>
            <a:r>
              <a:rPr kumimoji="0" lang="el-GR" altLang="en-US" sz="3000" b="0" i="1"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Garamond"/>
                <a:ea typeface="+mn-ea"/>
                <a:cs typeface="+mn-cs"/>
              </a:rPr>
              <a:t>δύσκολο</a:t>
            </a:r>
            <a:r>
              <a:rPr kumimoji="0" lang="el-GR" altLang="en-US" sz="3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Garamond"/>
                <a:ea typeface="+mn-ea"/>
                <a:cs typeface="+mn-cs"/>
              </a:rPr>
              <a:t>!) να κατασκευαστεί μία εφαρμογή απόλυτης προστασίας από κακόβουλο λογισμικό και επιθέσεις </a:t>
            </a:r>
            <a:r>
              <a:rPr kumimoji="0" lang="en-US" altLang="en-US" sz="3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Garamond"/>
                <a:ea typeface="+mn-ea"/>
                <a:cs typeface="+mn-cs"/>
              </a:rPr>
              <a:t>(Cohen, 1984)</a:t>
            </a:r>
          </a:p>
        </p:txBody>
      </p:sp>
    </p:spTree>
    <p:extLst>
      <p:ext uri="{BB962C8B-B14F-4D97-AF65-F5344CB8AC3E}">
        <p14:creationId xmlns:p14="http://schemas.microsoft.com/office/powerpoint/2010/main" val="263336245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295656" y="454151"/>
            <a:ext cx="7370064" cy="61569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95656" y="896111"/>
            <a:ext cx="8444484" cy="61569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234171" y="896111"/>
            <a:ext cx="632459" cy="615696"/>
          </a:xfrm>
          <a:prstGeom prst="rect">
            <a:avLst/>
          </a:prstGeom>
          <a:blipFill>
            <a:blip r:embed="rId4"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535940" y="564641"/>
            <a:ext cx="7963534" cy="909955"/>
          </a:xfrm>
          <a:prstGeom prst="rect">
            <a:avLst/>
          </a:prstGeom>
        </p:spPr>
        <p:txBody>
          <a:bodyPr vert="horz" wrap="square" lIns="0" tIns="13335" rIns="0" bIns="0" rtlCol="0">
            <a:spAutoFit/>
          </a:bodyPr>
          <a:lstStyle/>
          <a:p>
            <a:pPr marL="12700">
              <a:lnSpc>
                <a:spcPct val="100000"/>
              </a:lnSpc>
              <a:spcBef>
                <a:spcPts val="105"/>
              </a:spcBef>
            </a:pPr>
            <a:r>
              <a:rPr sz="2900" dirty="0"/>
              <a:t>3.2. Συνέπειες και προκλήσεις</a:t>
            </a:r>
            <a:r>
              <a:rPr sz="2900" spc="-114" dirty="0"/>
              <a:t> </a:t>
            </a:r>
            <a:r>
              <a:rPr sz="2900" dirty="0"/>
              <a:t>σε</a:t>
            </a:r>
            <a:endParaRPr sz="2900"/>
          </a:p>
          <a:p>
            <a:pPr marL="12700">
              <a:lnSpc>
                <a:spcPct val="100000"/>
              </a:lnSpc>
            </a:pPr>
            <a:r>
              <a:rPr sz="2900" dirty="0"/>
              <a:t>επίπεδο επιχειρηματικό και</a:t>
            </a:r>
            <a:r>
              <a:rPr sz="2900" spc="-114" dirty="0"/>
              <a:t> </a:t>
            </a:r>
            <a:r>
              <a:rPr sz="2900" spc="-5" dirty="0"/>
              <a:t>μάρκετινγκ</a:t>
            </a:r>
            <a:endParaRPr sz="2900"/>
          </a:p>
        </p:txBody>
      </p:sp>
      <p:sp>
        <p:nvSpPr>
          <p:cNvPr id="8" name="object 8"/>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7" name="object 7"/>
          <p:cNvSpPr txBox="1"/>
          <p:nvPr/>
        </p:nvSpPr>
        <p:spPr>
          <a:xfrm>
            <a:off x="551180" y="1596897"/>
            <a:ext cx="7950834" cy="4608195"/>
          </a:xfrm>
          <a:prstGeom prst="rect">
            <a:avLst/>
          </a:prstGeom>
        </p:spPr>
        <p:txBody>
          <a:bodyPr vert="horz" wrap="square" lIns="0" tIns="12700" rIns="0" bIns="0" rtlCol="0">
            <a:spAutoFit/>
          </a:bodyPr>
          <a:lstStyle/>
          <a:p>
            <a:pPr marL="277495" indent="-264795">
              <a:lnSpc>
                <a:spcPts val="2810"/>
              </a:lnSpc>
              <a:spcBef>
                <a:spcPts val="100"/>
              </a:spcBef>
              <a:buClr>
                <a:srgbClr val="EF7E09"/>
              </a:buClr>
              <a:buSzPct val="78846"/>
              <a:buFont typeface="Wingdings 2"/>
              <a:buChar char=""/>
              <a:tabLst>
                <a:tab pos="278130" algn="l"/>
              </a:tabLst>
            </a:pPr>
            <a:r>
              <a:rPr sz="2600" spc="-5" dirty="0">
                <a:latin typeface="Verdana"/>
                <a:cs typeface="Verdana"/>
              </a:rPr>
              <a:t>σημαντικός </a:t>
            </a:r>
            <a:r>
              <a:rPr sz="2600" dirty="0">
                <a:latin typeface="Verdana"/>
                <a:cs typeface="Verdana"/>
              </a:rPr>
              <a:t>ρόλος </a:t>
            </a:r>
            <a:r>
              <a:rPr sz="2600" spc="-5" dirty="0">
                <a:latin typeface="Verdana"/>
                <a:cs typeface="Verdana"/>
              </a:rPr>
              <a:t>του εντοπισμού </a:t>
            </a:r>
            <a:r>
              <a:rPr sz="2600" dirty="0">
                <a:latin typeface="Verdana"/>
                <a:cs typeface="Verdana"/>
              </a:rPr>
              <a:t>των</a:t>
            </a:r>
            <a:r>
              <a:rPr sz="2600" spc="-130" dirty="0">
                <a:latin typeface="Verdana"/>
                <a:cs typeface="Verdana"/>
              </a:rPr>
              <a:t> </a:t>
            </a:r>
            <a:r>
              <a:rPr sz="2600" spc="-5" dirty="0">
                <a:latin typeface="Verdana"/>
                <a:cs typeface="Verdana"/>
              </a:rPr>
              <a:t>τάσεων</a:t>
            </a:r>
            <a:endParaRPr sz="2600">
              <a:latin typeface="Verdana"/>
              <a:cs typeface="Verdana"/>
            </a:endParaRPr>
          </a:p>
          <a:p>
            <a:pPr marL="277495">
              <a:lnSpc>
                <a:spcPts val="2650"/>
              </a:lnSpc>
            </a:pPr>
            <a:r>
              <a:rPr sz="2600" spc="-5" dirty="0">
                <a:latin typeface="Verdana"/>
                <a:cs typeface="Verdana"/>
              </a:rPr>
              <a:t>(business</a:t>
            </a:r>
            <a:r>
              <a:rPr sz="2600" spc="-45" dirty="0">
                <a:latin typeface="Verdana"/>
                <a:cs typeface="Verdana"/>
              </a:rPr>
              <a:t> </a:t>
            </a:r>
            <a:r>
              <a:rPr sz="2600" spc="-5" dirty="0">
                <a:latin typeface="Verdana"/>
                <a:cs typeface="Verdana"/>
              </a:rPr>
              <a:t>intelligence)</a:t>
            </a:r>
            <a:endParaRPr sz="2600">
              <a:latin typeface="Verdana"/>
              <a:cs typeface="Verdana"/>
            </a:endParaRPr>
          </a:p>
          <a:p>
            <a:pPr marL="277495" marR="123825" indent="-264795">
              <a:lnSpc>
                <a:spcPct val="80000"/>
              </a:lnSpc>
              <a:spcBef>
                <a:spcPts val="465"/>
              </a:spcBef>
              <a:buClr>
                <a:srgbClr val="EF7E09"/>
              </a:buClr>
              <a:buSzPct val="78846"/>
              <a:buFont typeface="Wingdings 2"/>
              <a:buChar char=""/>
              <a:tabLst>
                <a:tab pos="278130" algn="l"/>
              </a:tabLst>
            </a:pPr>
            <a:r>
              <a:rPr sz="2600" dirty="0">
                <a:latin typeface="Verdana"/>
                <a:cs typeface="Verdana"/>
              </a:rPr>
              <a:t>Λίγος χρόνος για προγραμματισμό,</a:t>
            </a:r>
            <a:r>
              <a:rPr sz="2600" spc="-100" dirty="0">
                <a:latin typeface="Verdana"/>
                <a:cs typeface="Verdana"/>
              </a:rPr>
              <a:t> </a:t>
            </a:r>
            <a:r>
              <a:rPr sz="2600" spc="-5" dirty="0">
                <a:latin typeface="Verdana"/>
                <a:cs typeface="Verdana"/>
              </a:rPr>
              <a:t>σχεδιασμό  και</a:t>
            </a:r>
            <a:r>
              <a:rPr sz="2600" spc="-20" dirty="0">
                <a:latin typeface="Verdana"/>
                <a:cs typeface="Verdana"/>
              </a:rPr>
              <a:t> </a:t>
            </a:r>
            <a:r>
              <a:rPr sz="2600" spc="-5" dirty="0">
                <a:latin typeface="Verdana"/>
                <a:cs typeface="Verdana"/>
              </a:rPr>
              <a:t>υλοποίηση</a:t>
            </a:r>
            <a:endParaRPr sz="2600">
              <a:latin typeface="Verdana"/>
              <a:cs typeface="Verdana"/>
            </a:endParaRPr>
          </a:p>
          <a:p>
            <a:pPr marL="277495" indent="-264795">
              <a:lnSpc>
                <a:spcPts val="2635"/>
              </a:lnSpc>
              <a:buClr>
                <a:srgbClr val="EF7E09"/>
              </a:buClr>
              <a:buSzPct val="78846"/>
              <a:buFont typeface="Wingdings 2"/>
              <a:buChar char=""/>
              <a:tabLst>
                <a:tab pos="278130" algn="l"/>
              </a:tabLst>
            </a:pPr>
            <a:r>
              <a:rPr sz="2600" dirty="0">
                <a:latin typeface="Verdana"/>
                <a:cs typeface="Verdana"/>
              </a:rPr>
              <a:t>Δι-επιχειρησιακές</a:t>
            </a:r>
            <a:r>
              <a:rPr sz="2600" spc="-35" dirty="0">
                <a:latin typeface="Verdana"/>
                <a:cs typeface="Verdana"/>
              </a:rPr>
              <a:t> </a:t>
            </a:r>
            <a:r>
              <a:rPr sz="2600" spc="-5" dirty="0">
                <a:latin typeface="Verdana"/>
                <a:cs typeface="Verdana"/>
              </a:rPr>
              <a:t>συνεργασίες</a:t>
            </a:r>
            <a:endParaRPr sz="2600">
              <a:latin typeface="Verdana"/>
              <a:cs typeface="Verdana"/>
            </a:endParaRPr>
          </a:p>
          <a:p>
            <a:pPr marL="277495" indent="-264795">
              <a:lnSpc>
                <a:spcPts val="2795"/>
              </a:lnSpc>
              <a:buClr>
                <a:srgbClr val="EF7E09"/>
              </a:buClr>
              <a:buSzPct val="78846"/>
              <a:buFont typeface="Wingdings 2"/>
              <a:buChar char=""/>
              <a:tabLst>
                <a:tab pos="278130" algn="l"/>
              </a:tabLst>
            </a:pPr>
            <a:r>
              <a:rPr sz="2600" spc="-5" dirty="0">
                <a:latin typeface="Verdana"/>
                <a:cs typeface="Verdana"/>
              </a:rPr>
              <a:t>Δια-τμηματική</a:t>
            </a:r>
            <a:r>
              <a:rPr sz="2600" spc="-70" dirty="0">
                <a:latin typeface="Verdana"/>
                <a:cs typeface="Verdana"/>
              </a:rPr>
              <a:t> </a:t>
            </a:r>
            <a:r>
              <a:rPr sz="2600" spc="-5" dirty="0">
                <a:latin typeface="Verdana"/>
                <a:cs typeface="Verdana"/>
              </a:rPr>
              <a:t>συνεργασία</a:t>
            </a:r>
            <a:endParaRPr sz="2600">
              <a:latin typeface="Verdana"/>
              <a:cs typeface="Verdana"/>
            </a:endParaRPr>
          </a:p>
          <a:p>
            <a:pPr marL="277495" indent="-264795">
              <a:lnSpc>
                <a:spcPts val="2795"/>
              </a:lnSpc>
              <a:buClr>
                <a:srgbClr val="EF7E09"/>
              </a:buClr>
              <a:buSzPct val="78846"/>
              <a:buFont typeface="Wingdings 2"/>
              <a:buChar char=""/>
              <a:tabLst>
                <a:tab pos="278130" algn="l"/>
              </a:tabLst>
            </a:pPr>
            <a:r>
              <a:rPr sz="2600" spc="-5" dirty="0">
                <a:latin typeface="Verdana"/>
                <a:cs typeface="Verdana"/>
              </a:rPr>
              <a:t>Διαχείριση του </a:t>
            </a:r>
            <a:r>
              <a:rPr sz="2600" dirty="0">
                <a:latin typeface="Verdana"/>
                <a:cs typeface="Verdana"/>
              </a:rPr>
              <a:t>χρόνου μιας</a:t>
            </a:r>
            <a:r>
              <a:rPr sz="2600" spc="-85" dirty="0">
                <a:latin typeface="Verdana"/>
                <a:cs typeface="Verdana"/>
              </a:rPr>
              <a:t> </a:t>
            </a:r>
            <a:r>
              <a:rPr sz="2600" spc="-5" dirty="0">
                <a:latin typeface="Verdana"/>
                <a:cs typeface="Verdana"/>
              </a:rPr>
              <a:t>καινοτομίας</a:t>
            </a:r>
            <a:endParaRPr sz="2600">
              <a:latin typeface="Verdana"/>
              <a:cs typeface="Verdana"/>
            </a:endParaRPr>
          </a:p>
          <a:p>
            <a:pPr marL="277495" indent="-264795">
              <a:lnSpc>
                <a:spcPts val="2795"/>
              </a:lnSpc>
              <a:buClr>
                <a:srgbClr val="EF7E09"/>
              </a:buClr>
              <a:buSzPct val="78846"/>
              <a:buFont typeface="Wingdings 2"/>
              <a:buChar char=""/>
              <a:tabLst>
                <a:tab pos="278130" algn="l"/>
              </a:tabLst>
            </a:pPr>
            <a:r>
              <a:rPr sz="2600" dirty="0">
                <a:latin typeface="Verdana"/>
                <a:cs typeface="Verdana"/>
              </a:rPr>
              <a:t>Ένταξη </a:t>
            </a:r>
            <a:r>
              <a:rPr sz="2600" spc="-5" dirty="0">
                <a:latin typeface="Verdana"/>
                <a:cs typeface="Verdana"/>
              </a:rPr>
              <a:t>του πελάτη </a:t>
            </a:r>
            <a:r>
              <a:rPr sz="2600" dirty="0">
                <a:latin typeface="Verdana"/>
                <a:cs typeface="Verdana"/>
              </a:rPr>
              <a:t>στην</a:t>
            </a:r>
            <a:r>
              <a:rPr sz="2600" spc="-45" dirty="0">
                <a:latin typeface="Verdana"/>
                <a:cs typeface="Verdana"/>
              </a:rPr>
              <a:t> </a:t>
            </a:r>
            <a:r>
              <a:rPr sz="2600" dirty="0">
                <a:latin typeface="Verdana"/>
                <a:cs typeface="Verdana"/>
              </a:rPr>
              <a:t>επιχείρηση</a:t>
            </a:r>
            <a:endParaRPr sz="2600">
              <a:latin typeface="Verdana"/>
              <a:cs typeface="Verdana"/>
            </a:endParaRPr>
          </a:p>
          <a:p>
            <a:pPr marL="277495" indent="-264795">
              <a:lnSpc>
                <a:spcPts val="2795"/>
              </a:lnSpc>
              <a:buClr>
                <a:srgbClr val="EF7E09"/>
              </a:buClr>
              <a:buSzPct val="78846"/>
              <a:buFont typeface="Wingdings 2"/>
              <a:buChar char=""/>
              <a:tabLst>
                <a:tab pos="278130" algn="l"/>
              </a:tabLst>
            </a:pPr>
            <a:r>
              <a:rPr sz="2600" spc="-5" dirty="0">
                <a:latin typeface="Verdana"/>
                <a:cs typeface="Verdana"/>
              </a:rPr>
              <a:t>Απώλεια</a:t>
            </a:r>
            <a:r>
              <a:rPr sz="2600" spc="-10" dirty="0">
                <a:latin typeface="Verdana"/>
                <a:cs typeface="Verdana"/>
              </a:rPr>
              <a:t> </a:t>
            </a:r>
            <a:r>
              <a:rPr sz="2600" spc="-5" dirty="0">
                <a:latin typeface="Verdana"/>
                <a:cs typeface="Verdana"/>
              </a:rPr>
              <a:t>ελέγχου</a:t>
            </a:r>
            <a:endParaRPr sz="2600">
              <a:latin typeface="Verdana"/>
              <a:cs typeface="Verdana"/>
            </a:endParaRPr>
          </a:p>
          <a:p>
            <a:pPr marL="277495" indent="-264795">
              <a:lnSpc>
                <a:spcPts val="2800"/>
              </a:lnSpc>
              <a:buClr>
                <a:srgbClr val="EF7E09"/>
              </a:buClr>
              <a:buSzPct val="78846"/>
              <a:buFont typeface="Wingdings 2"/>
              <a:buChar char=""/>
              <a:tabLst>
                <a:tab pos="278130" algn="l"/>
              </a:tabLst>
            </a:pPr>
            <a:r>
              <a:rPr sz="2600" dirty="0">
                <a:latin typeface="Verdana"/>
                <a:cs typeface="Verdana"/>
              </a:rPr>
              <a:t>Εμπιστοσύνη</a:t>
            </a:r>
            <a:endParaRPr sz="2600">
              <a:latin typeface="Verdana"/>
              <a:cs typeface="Verdana"/>
            </a:endParaRPr>
          </a:p>
          <a:p>
            <a:pPr marL="277495" indent="-264795">
              <a:lnSpc>
                <a:spcPts val="2795"/>
              </a:lnSpc>
              <a:buClr>
                <a:srgbClr val="EF7E09"/>
              </a:buClr>
              <a:buSzPct val="78846"/>
              <a:buFont typeface="Wingdings 2"/>
              <a:buChar char=""/>
              <a:tabLst>
                <a:tab pos="278130" algn="l"/>
              </a:tabLst>
            </a:pPr>
            <a:r>
              <a:rPr sz="2600" dirty="0">
                <a:latin typeface="Verdana"/>
                <a:cs typeface="Verdana"/>
              </a:rPr>
              <a:t>«Θόρυβος»</a:t>
            </a:r>
            <a:endParaRPr sz="2600">
              <a:latin typeface="Verdana"/>
              <a:cs typeface="Verdana"/>
            </a:endParaRPr>
          </a:p>
          <a:p>
            <a:pPr marL="277495" indent="-264795">
              <a:lnSpc>
                <a:spcPts val="2795"/>
              </a:lnSpc>
              <a:buClr>
                <a:srgbClr val="EF7E09"/>
              </a:buClr>
              <a:buSzPct val="78846"/>
              <a:buFont typeface="Wingdings 2"/>
              <a:buChar char=""/>
              <a:tabLst>
                <a:tab pos="278130" algn="l"/>
              </a:tabLst>
            </a:pPr>
            <a:r>
              <a:rPr sz="2600" spc="-5" dirty="0">
                <a:latin typeface="Verdana"/>
                <a:cs typeface="Verdana"/>
              </a:rPr>
              <a:t>Πολυκαναλικό</a:t>
            </a:r>
            <a:r>
              <a:rPr sz="2600" spc="-45" dirty="0">
                <a:latin typeface="Verdana"/>
                <a:cs typeface="Verdana"/>
              </a:rPr>
              <a:t> </a:t>
            </a:r>
            <a:r>
              <a:rPr sz="2600" dirty="0">
                <a:latin typeface="Verdana"/>
                <a:cs typeface="Verdana"/>
              </a:rPr>
              <a:t>μάρκετινγκ</a:t>
            </a:r>
            <a:endParaRPr sz="2600">
              <a:latin typeface="Verdana"/>
              <a:cs typeface="Verdana"/>
            </a:endParaRPr>
          </a:p>
          <a:p>
            <a:pPr marL="277495" indent="-264795">
              <a:lnSpc>
                <a:spcPts val="2960"/>
              </a:lnSpc>
              <a:buClr>
                <a:srgbClr val="EF7E09"/>
              </a:buClr>
              <a:buSzPct val="78846"/>
              <a:buFont typeface="Wingdings 2"/>
              <a:buChar char=""/>
              <a:tabLst>
                <a:tab pos="278130" algn="l"/>
              </a:tabLst>
            </a:pPr>
            <a:r>
              <a:rPr sz="2600" spc="-5" dirty="0">
                <a:latin typeface="Verdana"/>
                <a:cs typeface="Verdana"/>
              </a:rPr>
              <a:t>Αλλαγή </a:t>
            </a:r>
            <a:r>
              <a:rPr sz="2600" dirty="0">
                <a:latin typeface="Verdana"/>
                <a:cs typeface="Verdana"/>
              </a:rPr>
              <a:t>επιχειρηματικής</a:t>
            </a:r>
            <a:r>
              <a:rPr sz="2600" spc="-15" dirty="0">
                <a:latin typeface="Verdana"/>
                <a:cs typeface="Verdana"/>
              </a:rPr>
              <a:t> </a:t>
            </a:r>
            <a:r>
              <a:rPr sz="2600" dirty="0">
                <a:latin typeface="Verdana"/>
                <a:cs typeface="Verdana"/>
              </a:rPr>
              <a:t>κουλτούρας</a:t>
            </a:r>
            <a:endParaRPr sz="2600">
              <a:latin typeface="Verdana"/>
              <a:cs typeface="Verdana"/>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dirty="0">
              <a:latin typeface="Verdana"/>
              <a:cs typeface="Verdana"/>
            </a:endParaRPr>
          </a:p>
        </p:txBody>
      </p:sp>
      <p:sp>
        <p:nvSpPr>
          <p:cNvPr id="3" name="object 3"/>
          <p:cNvSpPr/>
          <p:nvPr/>
        </p:nvSpPr>
        <p:spPr>
          <a:xfrm>
            <a:off x="210311" y="356615"/>
            <a:ext cx="972312" cy="64007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58368" y="356615"/>
            <a:ext cx="8485632" cy="64007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10311" y="813816"/>
            <a:ext cx="5559552" cy="640079"/>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5245608" y="813816"/>
            <a:ext cx="3099816" cy="640079"/>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210311" y="1271016"/>
            <a:ext cx="2225040" cy="640079"/>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1911095" y="1271016"/>
            <a:ext cx="2849880" cy="640079"/>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4236720" y="1271016"/>
            <a:ext cx="1746503" cy="640079"/>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5458967" y="1271016"/>
            <a:ext cx="731520" cy="640079"/>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5666232" y="1271016"/>
            <a:ext cx="653796" cy="640079"/>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5795771" y="1271016"/>
            <a:ext cx="2150364" cy="640079"/>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7421880" y="1271016"/>
            <a:ext cx="885444" cy="640079"/>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7783068" y="1271016"/>
            <a:ext cx="653796" cy="640079"/>
          </a:xfrm>
          <a:prstGeom prst="rect">
            <a:avLst/>
          </a:prstGeom>
          <a:blipFill>
            <a:blip r:embed="rId10" cstate="print"/>
            <a:stretch>
              <a:fillRect/>
            </a:stretch>
          </a:blipFill>
        </p:spPr>
        <p:txBody>
          <a:bodyPr wrap="square" lIns="0" tIns="0" rIns="0" bIns="0" rtlCol="0"/>
          <a:lstStyle/>
          <a:p>
            <a:endParaRPr/>
          </a:p>
        </p:txBody>
      </p:sp>
      <p:sp>
        <p:nvSpPr>
          <p:cNvPr id="15" name="object 15"/>
          <p:cNvSpPr txBox="1">
            <a:spLocks noGrp="1"/>
          </p:cNvSpPr>
          <p:nvPr>
            <p:ph type="title"/>
          </p:nvPr>
        </p:nvSpPr>
        <p:spPr>
          <a:xfrm>
            <a:off x="459740" y="475233"/>
            <a:ext cx="8308975" cy="1397635"/>
          </a:xfrm>
          <a:prstGeom prst="rect">
            <a:avLst/>
          </a:prstGeom>
        </p:spPr>
        <p:txBody>
          <a:bodyPr vert="horz" wrap="square" lIns="0" tIns="12700" rIns="0" bIns="0" rtlCol="0">
            <a:spAutoFit/>
          </a:bodyPr>
          <a:lstStyle/>
          <a:p>
            <a:pPr marL="12700" marR="5080">
              <a:lnSpc>
                <a:spcPct val="100000"/>
              </a:lnSpc>
              <a:spcBef>
                <a:spcPts val="100"/>
              </a:spcBef>
            </a:pPr>
            <a:r>
              <a:rPr sz="3000" dirty="0"/>
              <a:t>Η </a:t>
            </a:r>
            <a:r>
              <a:rPr sz="3000" spc="-5" dirty="0"/>
              <a:t>τεχνολογία του </a:t>
            </a:r>
            <a:r>
              <a:rPr sz="3000" dirty="0"/>
              <a:t>διαδικτύου </a:t>
            </a:r>
            <a:r>
              <a:rPr sz="3000" spc="-5" dirty="0"/>
              <a:t>μπορεί</a:t>
            </a:r>
            <a:r>
              <a:rPr sz="3000" spc="-135" dirty="0"/>
              <a:t> </a:t>
            </a:r>
            <a:r>
              <a:rPr sz="3000" dirty="0"/>
              <a:t>να  </a:t>
            </a:r>
            <a:r>
              <a:rPr sz="3000" spc="-5" dirty="0"/>
              <a:t>χρησιμοποιηθεί </a:t>
            </a:r>
            <a:r>
              <a:rPr sz="3000" dirty="0"/>
              <a:t>για </a:t>
            </a:r>
            <a:r>
              <a:rPr sz="3000" spc="-5" dirty="0"/>
              <a:t>την</a:t>
            </a:r>
            <a:r>
              <a:rPr sz="3000" spc="-35" dirty="0"/>
              <a:t> </a:t>
            </a:r>
            <a:r>
              <a:rPr sz="3000" spc="-5" dirty="0"/>
              <a:t>υποστήριξη</a:t>
            </a:r>
            <a:endParaRPr sz="3000" dirty="0"/>
          </a:p>
          <a:p>
            <a:pPr marL="12700">
              <a:lnSpc>
                <a:spcPct val="100000"/>
              </a:lnSpc>
            </a:pPr>
            <a:r>
              <a:rPr sz="3000" dirty="0"/>
              <a:t>στόχων </a:t>
            </a:r>
            <a:r>
              <a:rPr sz="3000" spc="-5" dirty="0"/>
              <a:t>marketing </a:t>
            </a:r>
            <a:r>
              <a:rPr sz="3000" dirty="0"/>
              <a:t>όπ</a:t>
            </a:r>
            <a:r>
              <a:rPr sz="3000" dirty="0" err="1"/>
              <a:t>ως</a:t>
            </a:r>
            <a:r>
              <a:rPr sz="3000" dirty="0"/>
              <a:t> </a:t>
            </a:r>
            <a:r>
              <a:rPr sz="3000" dirty="0" smtClean="0"/>
              <a:t>(</a:t>
            </a:r>
            <a:r>
              <a:rPr sz="3000" spc="-85" dirty="0" smtClean="0"/>
              <a:t> </a:t>
            </a:r>
            <a:r>
              <a:rPr sz="3000" dirty="0" smtClean="0"/>
              <a:t>Chaffey</a:t>
            </a:r>
            <a:r>
              <a:rPr sz="3000" dirty="0"/>
              <a:t>):</a:t>
            </a:r>
          </a:p>
        </p:txBody>
      </p:sp>
      <p:sp>
        <p:nvSpPr>
          <p:cNvPr id="17" name="object 17"/>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16" name="object 16"/>
          <p:cNvSpPr txBox="1"/>
          <p:nvPr/>
        </p:nvSpPr>
        <p:spPr>
          <a:xfrm>
            <a:off x="322579" y="1977974"/>
            <a:ext cx="8245475" cy="3669665"/>
          </a:xfrm>
          <a:prstGeom prst="rect">
            <a:avLst/>
          </a:prstGeom>
        </p:spPr>
        <p:txBody>
          <a:bodyPr vert="horz" wrap="square" lIns="0" tIns="89535" rIns="0" bIns="0" rtlCol="0">
            <a:spAutoFit/>
          </a:bodyPr>
          <a:lstStyle/>
          <a:p>
            <a:pPr marL="277495" marR="5080" indent="-264795" algn="just">
              <a:lnSpc>
                <a:spcPts val="2500"/>
              </a:lnSpc>
              <a:spcBef>
                <a:spcPts val="705"/>
              </a:spcBef>
              <a:buClr>
                <a:srgbClr val="EF7E09"/>
              </a:buClr>
              <a:buSzPct val="78846"/>
              <a:buFont typeface="Wingdings 2"/>
              <a:buChar char=""/>
              <a:tabLst>
                <a:tab pos="278130" algn="l"/>
              </a:tabLst>
            </a:pPr>
            <a:r>
              <a:rPr sz="2600" b="1" spc="-5" dirty="0">
                <a:latin typeface="Verdana"/>
                <a:cs typeface="Verdana"/>
              </a:rPr>
              <a:t>Αναγνώριση: </a:t>
            </a:r>
            <a:r>
              <a:rPr sz="2600" dirty="0">
                <a:latin typeface="Verdana"/>
                <a:cs typeface="Verdana"/>
              </a:rPr>
              <a:t>Tο διαδίκτυο χρησιμοποιείται</a:t>
            </a:r>
            <a:r>
              <a:rPr sz="2600" spc="-120" dirty="0">
                <a:latin typeface="Verdana"/>
                <a:cs typeface="Verdana"/>
              </a:rPr>
              <a:t> </a:t>
            </a:r>
            <a:r>
              <a:rPr sz="2600" spc="-5" dirty="0">
                <a:latin typeface="Verdana"/>
                <a:cs typeface="Verdana"/>
              </a:rPr>
              <a:t>από  το marketing </a:t>
            </a:r>
            <a:r>
              <a:rPr sz="2600" dirty="0">
                <a:latin typeface="Verdana"/>
                <a:cs typeface="Verdana"/>
              </a:rPr>
              <a:t>για </a:t>
            </a:r>
            <a:r>
              <a:rPr sz="2600" spc="-5" dirty="0">
                <a:latin typeface="Verdana"/>
                <a:cs typeface="Verdana"/>
              </a:rPr>
              <a:t>την αναγνώριση </a:t>
            </a:r>
            <a:r>
              <a:rPr sz="2600" dirty="0">
                <a:latin typeface="Verdana"/>
                <a:cs typeface="Verdana"/>
              </a:rPr>
              <a:t>των </a:t>
            </a:r>
            <a:r>
              <a:rPr sz="2600" spc="-5" dirty="0">
                <a:latin typeface="Verdana"/>
                <a:cs typeface="Verdana"/>
              </a:rPr>
              <a:t>αναγκών  και </a:t>
            </a:r>
            <a:r>
              <a:rPr sz="2600" dirty="0">
                <a:latin typeface="Verdana"/>
                <a:cs typeface="Verdana"/>
              </a:rPr>
              <a:t>επιθυμιών </a:t>
            </a:r>
            <a:r>
              <a:rPr sz="2600" spc="-5" dirty="0">
                <a:latin typeface="Verdana"/>
                <a:cs typeface="Verdana"/>
              </a:rPr>
              <a:t>του</a:t>
            </a:r>
            <a:r>
              <a:rPr sz="2600" spc="-75" dirty="0">
                <a:latin typeface="Verdana"/>
                <a:cs typeface="Verdana"/>
              </a:rPr>
              <a:t> </a:t>
            </a:r>
            <a:r>
              <a:rPr sz="2600" spc="-5" dirty="0">
                <a:latin typeface="Verdana"/>
                <a:cs typeface="Verdana"/>
              </a:rPr>
              <a:t>πελάτη.</a:t>
            </a:r>
            <a:endParaRPr sz="2600" dirty="0">
              <a:latin typeface="Verdana"/>
              <a:cs typeface="Verdana"/>
            </a:endParaRPr>
          </a:p>
          <a:p>
            <a:pPr marL="277495" marR="102235" indent="-264795">
              <a:lnSpc>
                <a:spcPct val="80000"/>
              </a:lnSpc>
              <a:spcBef>
                <a:spcPts val="315"/>
              </a:spcBef>
              <a:buClr>
                <a:srgbClr val="EF7E09"/>
              </a:buClr>
              <a:buSzPct val="78846"/>
              <a:buFont typeface="Wingdings 2"/>
              <a:buChar char=""/>
              <a:tabLst>
                <a:tab pos="278130" algn="l"/>
              </a:tabLst>
            </a:pPr>
            <a:r>
              <a:rPr sz="2600" b="1" dirty="0">
                <a:latin typeface="Verdana"/>
                <a:cs typeface="Verdana"/>
              </a:rPr>
              <a:t>Πρόβλεψη: </a:t>
            </a:r>
            <a:r>
              <a:rPr sz="2600" spc="-5" dirty="0">
                <a:latin typeface="Verdana"/>
                <a:cs typeface="Verdana"/>
              </a:rPr>
              <a:t>Το </a:t>
            </a:r>
            <a:r>
              <a:rPr sz="2600" dirty="0">
                <a:latin typeface="Verdana"/>
                <a:cs typeface="Verdana"/>
              </a:rPr>
              <a:t>διαδίκτυο </a:t>
            </a:r>
            <a:r>
              <a:rPr sz="2600" spc="-5" dirty="0">
                <a:latin typeface="Verdana"/>
                <a:cs typeface="Verdana"/>
              </a:rPr>
              <a:t>παρέχει ένα </a:t>
            </a:r>
            <a:r>
              <a:rPr sz="2600" dirty="0">
                <a:latin typeface="Verdana"/>
                <a:cs typeface="Verdana"/>
              </a:rPr>
              <a:t>επιπλέον  </a:t>
            </a:r>
            <a:r>
              <a:rPr sz="2600" spc="-5" dirty="0">
                <a:latin typeface="Verdana"/>
                <a:cs typeface="Verdana"/>
              </a:rPr>
              <a:t>κανάλι </a:t>
            </a:r>
            <a:r>
              <a:rPr sz="2600" dirty="0">
                <a:latin typeface="Verdana"/>
                <a:cs typeface="Verdana"/>
              </a:rPr>
              <a:t>μέσα </a:t>
            </a:r>
            <a:r>
              <a:rPr sz="2600" spc="-5" dirty="0">
                <a:latin typeface="Verdana"/>
                <a:cs typeface="Verdana"/>
              </a:rPr>
              <a:t>από το </a:t>
            </a:r>
            <a:r>
              <a:rPr sz="2600" dirty="0">
                <a:latin typeface="Verdana"/>
                <a:cs typeface="Verdana"/>
              </a:rPr>
              <a:t>οποίο οι </a:t>
            </a:r>
            <a:r>
              <a:rPr sz="2600" spc="-5" dirty="0">
                <a:latin typeface="Verdana"/>
                <a:cs typeface="Verdana"/>
              </a:rPr>
              <a:t>πελάτες </a:t>
            </a:r>
            <a:r>
              <a:rPr sz="2600" dirty="0">
                <a:latin typeface="Verdana"/>
                <a:cs typeface="Verdana"/>
              </a:rPr>
              <a:t>μπορούν  να έχουν </a:t>
            </a:r>
            <a:r>
              <a:rPr sz="2600" spc="-5" dirty="0">
                <a:latin typeface="Verdana"/>
                <a:cs typeface="Verdana"/>
              </a:rPr>
              <a:t>πρόσβαση στις </a:t>
            </a:r>
            <a:r>
              <a:rPr sz="2600" dirty="0">
                <a:latin typeface="Verdana"/>
                <a:cs typeface="Verdana"/>
              </a:rPr>
              <a:t>πληροφορίες </a:t>
            </a:r>
            <a:r>
              <a:rPr sz="2600" spc="-5" dirty="0">
                <a:latin typeface="Verdana"/>
                <a:cs typeface="Verdana"/>
              </a:rPr>
              <a:t>και</a:t>
            </a:r>
            <a:r>
              <a:rPr sz="2600" spc="-85" dirty="0">
                <a:latin typeface="Verdana"/>
                <a:cs typeface="Verdana"/>
              </a:rPr>
              <a:t> </a:t>
            </a:r>
            <a:r>
              <a:rPr sz="2600" dirty="0">
                <a:latin typeface="Verdana"/>
                <a:cs typeface="Verdana"/>
              </a:rPr>
              <a:t>να</a:t>
            </a:r>
          </a:p>
          <a:p>
            <a:pPr marL="277495">
              <a:lnSpc>
                <a:spcPts val="2335"/>
              </a:lnSpc>
            </a:pPr>
            <a:r>
              <a:rPr sz="2600" dirty="0">
                <a:latin typeface="Verdana"/>
                <a:cs typeface="Verdana"/>
              </a:rPr>
              <a:t>κάνουν τις </a:t>
            </a:r>
            <a:r>
              <a:rPr sz="2600" spc="-5" dirty="0">
                <a:latin typeface="Verdana"/>
                <a:cs typeface="Verdana"/>
              </a:rPr>
              <a:t>αγορές</a:t>
            </a:r>
            <a:r>
              <a:rPr sz="2600" spc="-50" dirty="0">
                <a:latin typeface="Verdana"/>
                <a:cs typeface="Verdana"/>
              </a:rPr>
              <a:t> </a:t>
            </a:r>
            <a:r>
              <a:rPr sz="2600" dirty="0">
                <a:latin typeface="Verdana"/>
                <a:cs typeface="Verdana"/>
              </a:rPr>
              <a:t>τους.</a:t>
            </a:r>
          </a:p>
          <a:p>
            <a:pPr marL="277495" marR="431800" indent="-264795">
              <a:lnSpc>
                <a:spcPct val="80000"/>
              </a:lnSpc>
              <a:spcBef>
                <a:spcPts val="465"/>
              </a:spcBef>
              <a:buClr>
                <a:srgbClr val="EF7E09"/>
              </a:buClr>
              <a:buSzPct val="78846"/>
              <a:buFont typeface="Wingdings 2"/>
              <a:buChar char=""/>
              <a:tabLst>
                <a:tab pos="278130" algn="l"/>
              </a:tabLst>
            </a:pPr>
            <a:r>
              <a:rPr sz="2600" b="1" dirty="0">
                <a:latin typeface="Verdana"/>
                <a:cs typeface="Verdana"/>
              </a:rPr>
              <a:t>Ικανοποίηση: </a:t>
            </a:r>
            <a:r>
              <a:rPr sz="2600" dirty="0">
                <a:latin typeface="Verdana"/>
                <a:cs typeface="Verdana"/>
              </a:rPr>
              <a:t>Ένας </a:t>
            </a:r>
            <a:r>
              <a:rPr sz="2600" spc="-5" dirty="0">
                <a:latin typeface="Verdana"/>
                <a:cs typeface="Verdana"/>
              </a:rPr>
              <a:t>παράγοντας </a:t>
            </a:r>
            <a:r>
              <a:rPr sz="2600" dirty="0">
                <a:latin typeface="Verdana"/>
                <a:cs typeface="Verdana"/>
              </a:rPr>
              <a:t>κλειδί στης  επιτυχία </a:t>
            </a:r>
            <a:r>
              <a:rPr sz="2600" spc="-5" dirty="0">
                <a:latin typeface="Verdana"/>
                <a:cs typeface="Verdana"/>
              </a:rPr>
              <a:t>του e-marketing </a:t>
            </a:r>
            <a:r>
              <a:rPr sz="2600" dirty="0">
                <a:latin typeface="Verdana"/>
                <a:cs typeface="Verdana"/>
              </a:rPr>
              <a:t>είναι η επίτευξη </a:t>
            </a:r>
            <a:r>
              <a:rPr sz="2600" spc="-5" dirty="0">
                <a:latin typeface="Verdana"/>
                <a:cs typeface="Verdana"/>
              </a:rPr>
              <a:t>της  </a:t>
            </a:r>
            <a:r>
              <a:rPr sz="2600" dirty="0">
                <a:latin typeface="Verdana"/>
                <a:cs typeface="Verdana"/>
              </a:rPr>
              <a:t>ικανοποίησης του </a:t>
            </a:r>
            <a:r>
              <a:rPr sz="2600" spc="-5" dirty="0">
                <a:latin typeface="Verdana"/>
                <a:cs typeface="Verdana"/>
              </a:rPr>
              <a:t>πελάτη </a:t>
            </a:r>
            <a:r>
              <a:rPr sz="2600" dirty="0">
                <a:latin typeface="Verdana"/>
                <a:cs typeface="Verdana"/>
              </a:rPr>
              <a:t>μέσω</a:t>
            </a:r>
            <a:r>
              <a:rPr sz="2600" spc="-75" dirty="0">
                <a:latin typeface="Verdana"/>
                <a:cs typeface="Verdana"/>
              </a:rPr>
              <a:t> </a:t>
            </a:r>
            <a:r>
              <a:rPr sz="2600" dirty="0">
                <a:latin typeface="Verdana"/>
                <a:cs typeface="Verdana"/>
              </a:rPr>
              <a:t>των</a:t>
            </a:r>
          </a:p>
          <a:p>
            <a:pPr marL="277495">
              <a:lnSpc>
                <a:spcPts val="2495"/>
              </a:lnSpc>
            </a:pPr>
            <a:r>
              <a:rPr sz="2600" dirty="0">
                <a:latin typeface="Verdana"/>
                <a:cs typeface="Verdana"/>
              </a:rPr>
              <a:t>ηλεκτρονικών</a:t>
            </a:r>
            <a:r>
              <a:rPr sz="2600" spc="-45" dirty="0">
                <a:latin typeface="Verdana"/>
                <a:cs typeface="Verdana"/>
              </a:rPr>
              <a:t> </a:t>
            </a:r>
            <a:r>
              <a:rPr sz="2600" dirty="0">
                <a:latin typeface="Verdana"/>
                <a:cs typeface="Verdana"/>
              </a:rPr>
              <a:t>καναλιών.</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192023" y="278891"/>
            <a:ext cx="2430780" cy="49682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214372" y="278891"/>
            <a:ext cx="509015" cy="49682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92023" y="629412"/>
            <a:ext cx="7982711" cy="49682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766304" y="629412"/>
            <a:ext cx="509016" cy="496824"/>
          </a:xfrm>
          <a:prstGeom prst="rect">
            <a:avLst/>
          </a:prstGeom>
          <a:blipFill>
            <a:blip r:embed="rId3"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383540" y="366217"/>
            <a:ext cx="7597140" cy="727710"/>
          </a:xfrm>
          <a:prstGeom prst="rect">
            <a:avLst/>
          </a:prstGeom>
        </p:spPr>
        <p:txBody>
          <a:bodyPr vert="horz" wrap="square" lIns="0" tIns="13335" rIns="0" bIns="0" rtlCol="0">
            <a:spAutoFit/>
          </a:bodyPr>
          <a:lstStyle/>
          <a:p>
            <a:pPr marL="12700">
              <a:lnSpc>
                <a:spcPct val="100000"/>
              </a:lnSpc>
              <a:spcBef>
                <a:spcPts val="105"/>
              </a:spcBef>
            </a:pPr>
            <a:r>
              <a:rPr sz="2300" spc="-5" dirty="0"/>
              <a:t>Πίνακας</a:t>
            </a:r>
            <a:r>
              <a:rPr sz="2300" spc="-40" dirty="0"/>
              <a:t> </a:t>
            </a:r>
            <a:r>
              <a:rPr sz="2300" dirty="0"/>
              <a:t>1.4</a:t>
            </a:r>
            <a:endParaRPr sz="2300"/>
          </a:p>
          <a:p>
            <a:pPr marL="12700">
              <a:lnSpc>
                <a:spcPct val="100000"/>
              </a:lnSpc>
            </a:pPr>
            <a:r>
              <a:rPr sz="2300" spc="-5" dirty="0"/>
              <a:t>Διαδικτυακό </a:t>
            </a:r>
            <a:r>
              <a:rPr sz="2300" dirty="0"/>
              <a:t>έναντι </a:t>
            </a:r>
            <a:r>
              <a:rPr sz="2300" spc="-5" dirty="0"/>
              <a:t>Παραδοσιακού</a:t>
            </a:r>
            <a:r>
              <a:rPr sz="2300" spc="-70" dirty="0"/>
              <a:t> </a:t>
            </a:r>
            <a:r>
              <a:rPr sz="2300" dirty="0"/>
              <a:t>Μάρκετινγκ</a:t>
            </a:r>
            <a:endParaRPr sz="2300"/>
          </a:p>
        </p:txBody>
      </p:sp>
      <p:sp>
        <p:nvSpPr>
          <p:cNvPr id="8" name="object 8"/>
          <p:cNvSpPr/>
          <p:nvPr/>
        </p:nvSpPr>
        <p:spPr>
          <a:xfrm>
            <a:off x="381000" y="1143000"/>
            <a:ext cx="8458200" cy="5257800"/>
          </a:xfrm>
          <a:prstGeom prst="rect">
            <a:avLst/>
          </a:prstGeom>
          <a:blipFill>
            <a:blip r:embed="rId5" cstate="print"/>
            <a:stretch>
              <a:fillRect/>
            </a:stretch>
          </a:blipFill>
        </p:spPr>
        <p:txBody>
          <a:bodyPr wrap="square" lIns="0" tIns="0" rIns="0" bIns="0" rtlCol="0"/>
          <a:lstStyle/>
          <a:p>
            <a:endParaRPr/>
          </a:p>
        </p:txBody>
      </p:sp>
      <p:sp>
        <p:nvSpPr>
          <p:cNvPr id="9" name="object 9"/>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284988" y="333756"/>
            <a:ext cx="2215896" cy="45415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125979" y="333756"/>
            <a:ext cx="466344" cy="454152"/>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84988" y="653795"/>
            <a:ext cx="5554980" cy="45415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84988" y="973836"/>
            <a:ext cx="3552444" cy="454151"/>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3462528" y="973836"/>
            <a:ext cx="519684" cy="454151"/>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3607308" y="973836"/>
            <a:ext cx="466343" cy="454151"/>
          </a:xfrm>
          <a:prstGeom prst="rect">
            <a:avLst/>
          </a:prstGeom>
          <a:blipFill>
            <a:blip r:embed="rId3"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459740" y="413461"/>
            <a:ext cx="5117465" cy="986155"/>
          </a:xfrm>
          <a:prstGeom prst="rect">
            <a:avLst/>
          </a:prstGeom>
        </p:spPr>
        <p:txBody>
          <a:bodyPr vert="horz" wrap="square" lIns="0" tIns="12700" rIns="0" bIns="0" rtlCol="0">
            <a:spAutoFit/>
          </a:bodyPr>
          <a:lstStyle/>
          <a:p>
            <a:pPr marL="12700">
              <a:lnSpc>
                <a:spcPct val="100000"/>
              </a:lnSpc>
              <a:spcBef>
                <a:spcPts val="100"/>
              </a:spcBef>
            </a:pPr>
            <a:r>
              <a:rPr sz="2100" spc="-5" dirty="0"/>
              <a:t>Πίνακας</a:t>
            </a:r>
            <a:r>
              <a:rPr sz="2100" spc="-40" dirty="0"/>
              <a:t> </a:t>
            </a:r>
            <a:r>
              <a:rPr sz="2100" spc="-10" dirty="0"/>
              <a:t>1.4</a:t>
            </a:r>
            <a:endParaRPr sz="2100"/>
          </a:p>
          <a:p>
            <a:pPr marL="12700" marR="5080">
              <a:lnSpc>
                <a:spcPct val="100000"/>
              </a:lnSpc>
            </a:pPr>
            <a:r>
              <a:rPr sz="2100" spc="-5" dirty="0"/>
              <a:t>Διαδικτυακό </a:t>
            </a:r>
            <a:r>
              <a:rPr sz="2100" dirty="0"/>
              <a:t>έναντι</a:t>
            </a:r>
            <a:r>
              <a:rPr sz="2100" spc="-105" dirty="0"/>
              <a:t> </a:t>
            </a:r>
            <a:r>
              <a:rPr sz="2100" spc="-5" dirty="0"/>
              <a:t>Παραδοσιακού  Μάρκετινγκ(συνέχεια)</a:t>
            </a:r>
            <a:endParaRPr sz="2100"/>
          </a:p>
        </p:txBody>
      </p:sp>
      <p:sp>
        <p:nvSpPr>
          <p:cNvPr id="10" name="object 10"/>
          <p:cNvSpPr/>
          <p:nvPr/>
        </p:nvSpPr>
        <p:spPr>
          <a:xfrm>
            <a:off x="381000" y="1447800"/>
            <a:ext cx="8382000" cy="5029200"/>
          </a:xfrm>
          <a:prstGeom prst="rect">
            <a:avLst/>
          </a:prstGeom>
          <a:blipFill>
            <a:blip r:embed="rId7" cstate="print"/>
            <a:stretch>
              <a:fillRect/>
            </a:stretch>
          </a:blipFill>
        </p:spPr>
        <p:txBody>
          <a:bodyPr wrap="square" lIns="0" tIns="0" rIns="0" bIns="0" rtlCol="0"/>
          <a:lstStyle/>
          <a:p>
            <a:endParaRPr/>
          </a:p>
        </p:txBody>
      </p:sp>
      <p:sp>
        <p:nvSpPr>
          <p:cNvPr id="11" name="object 11"/>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txBox="1"/>
          <p:nvPr/>
        </p:nvSpPr>
        <p:spPr>
          <a:xfrm>
            <a:off x="8552433" y="6279419"/>
            <a:ext cx="161925" cy="154305"/>
          </a:xfrm>
          <a:prstGeom prst="rect">
            <a:avLst/>
          </a:prstGeom>
        </p:spPr>
        <p:txBody>
          <a:bodyPr vert="horz" wrap="square" lIns="0" tIns="0" rIns="0" bIns="0" rtlCol="0">
            <a:spAutoFit/>
          </a:bodyPr>
          <a:lstStyle/>
          <a:p>
            <a:pPr>
              <a:lnSpc>
                <a:spcPct val="100000"/>
              </a:lnSpc>
            </a:pPr>
            <a:r>
              <a:rPr sz="1000" spc="-5" dirty="0">
                <a:solidFill>
                  <a:srgbClr val="A7A299"/>
                </a:solidFill>
                <a:latin typeface="Verdana"/>
                <a:cs typeface="Verdana"/>
              </a:rPr>
              <a:t>80</a:t>
            </a:r>
            <a:endParaRPr sz="1000">
              <a:latin typeface="Verdana"/>
              <a:cs typeface="Verdana"/>
            </a:endParaRPr>
          </a:p>
        </p:txBody>
      </p:sp>
      <p:sp>
        <p:nvSpPr>
          <p:cNvPr id="4" name="object 4"/>
          <p:cNvSpPr/>
          <p:nvPr/>
        </p:nvSpPr>
        <p:spPr>
          <a:xfrm>
            <a:off x="192023" y="312420"/>
            <a:ext cx="2430780" cy="496824"/>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214372" y="312420"/>
            <a:ext cx="509015" cy="496824"/>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92023" y="662940"/>
            <a:ext cx="3616452" cy="496824"/>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3400044" y="662940"/>
            <a:ext cx="509015" cy="496824"/>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192023" y="1013460"/>
            <a:ext cx="5027676" cy="496824"/>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4811267" y="1013460"/>
            <a:ext cx="2008632" cy="496824"/>
          </a:xfrm>
          <a:prstGeom prst="rect">
            <a:avLst/>
          </a:prstGeom>
          <a:blipFill>
            <a:blip r:embed="rId6" cstate="print"/>
            <a:stretch>
              <a:fillRect/>
            </a:stretch>
          </a:blipFill>
        </p:spPr>
        <p:txBody>
          <a:bodyPr wrap="square" lIns="0" tIns="0" rIns="0" bIns="0" rtlCol="0"/>
          <a:lstStyle/>
          <a:p>
            <a:endParaRPr/>
          </a:p>
        </p:txBody>
      </p:sp>
      <p:sp>
        <p:nvSpPr>
          <p:cNvPr id="10" name="object 10"/>
          <p:cNvSpPr txBox="1"/>
          <p:nvPr/>
        </p:nvSpPr>
        <p:spPr>
          <a:xfrm>
            <a:off x="383540" y="400938"/>
            <a:ext cx="3133090" cy="72707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FF8D3D"/>
                </a:solidFill>
                <a:latin typeface="Verdana"/>
                <a:cs typeface="Verdana"/>
              </a:rPr>
              <a:t>Πίνακας</a:t>
            </a:r>
            <a:r>
              <a:rPr sz="2300" b="1" spc="-40" dirty="0">
                <a:solidFill>
                  <a:srgbClr val="FF8D3D"/>
                </a:solidFill>
                <a:latin typeface="Verdana"/>
                <a:cs typeface="Verdana"/>
              </a:rPr>
              <a:t> </a:t>
            </a:r>
            <a:r>
              <a:rPr sz="2300" b="1" dirty="0">
                <a:solidFill>
                  <a:srgbClr val="FF8D3D"/>
                </a:solidFill>
                <a:latin typeface="Verdana"/>
                <a:cs typeface="Verdana"/>
              </a:rPr>
              <a:t>1.4</a:t>
            </a:r>
            <a:endParaRPr sz="2300">
              <a:latin typeface="Verdana"/>
              <a:cs typeface="Verdana"/>
            </a:endParaRPr>
          </a:p>
          <a:p>
            <a:pPr marL="12700">
              <a:lnSpc>
                <a:spcPct val="100000"/>
              </a:lnSpc>
            </a:pPr>
            <a:r>
              <a:rPr sz="2300" b="1" spc="-5" dirty="0">
                <a:solidFill>
                  <a:srgbClr val="FF8D3D"/>
                </a:solidFill>
                <a:latin typeface="Verdana"/>
                <a:cs typeface="Verdana"/>
              </a:rPr>
              <a:t>Διαδικτυακό</a:t>
            </a:r>
            <a:r>
              <a:rPr sz="2300" b="1" spc="-100" dirty="0">
                <a:solidFill>
                  <a:srgbClr val="FF8D3D"/>
                </a:solidFill>
                <a:latin typeface="Verdana"/>
                <a:cs typeface="Verdana"/>
              </a:rPr>
              <a:t> </a:t>
            </a:r>
            <a:r>
              <a:rPr sz="2300" b="1" dirty="0">
                <a:solidFill>
                  <a:srgbClr val="FF8D3D"/>
                </a:solidFill>
                <a:latin typeface="Verdana"/>
                <a:cs typeface="Verdana"/>
              </a:rPr>
              <a:t>έναντι</a:t>
            </a:r>
            <a:endParaRPr sz="2300">
              <a:latin typeface="Verdana"/>
              <a:cs typeface="Verdana"/>
            </a:endParaRPr>
          </a:p>
        </p:txBody>
      </p:sp>
      <p:sp>
        <p:nvSpPr>
          <p:cNvPr id="11" name="object 11"/>
          <p:cNvSpPr txBox="1"/>
          <p:nvPr/>
        </p:nvSpPr>
        <p:spPr>
          <a:xfrm>
            <a:off x="383540" y="1101928"/>
            <a:ext cx="6247765" cy="377190"/>
          </a:xfrm>
          <a:prstGeom prst="rect">
            <a:avLst/>
          </a:prstGeom>
        </p:spPr>
        <p:txBody>
          <a:bodyPr vert="horz" wrap="square" lIns="0" tIns="13335" rIns="0" bIns="0" rtlCol="0">
            <a:spAutoFit/>
          </a:bodyPr>
          <a:lstStyle/>
          <a:p>
            <a:pPr marL="12700">
              <a:lnSpc>
                <a:spcPct val="100000"/>
              </a:lnSpc>
              <a:spcBef>
                <a:spcPts val="105"/>
              </a:spcBef>
            </a:pPr>
            <a:r>
              <a:rPr sz="2300" b="1" dirty="0">
                <a:solidFill>
                  <a:srgbClr val="FF8D3D"/>
                </a:solidFill>
                <a:latin typeface="Verdana"/>
                <a:cs typeface="Verdana"/>
              </a:rPr>
              <a:t>Παραδοσιακού Μάρκετινγκ</a:t>
            </a:r>
            <a:r>
              <a:rPr sz="2300" b="1" spc="-90" dirty="0">
                <a:solidFill>
                  <a:srgbClr val="FF8D3D"/>
                </a:solidFill>
                <a:latin typeface="Verdana"/>
                <a:cs typeface="Verdana"/>
              </a:rPr>
              <a:t> </a:t>
            </a:r>
            <a:r>
              <a:rPr sz="2300" b="1" spc="-5" dirty="0">
                <a:solidFill>
                  <a:srgbClr val="FF8D3D"/>
                </a:solidFill>
                <a:latin typeface="Verdana"/>
                <a:cs typeface="Verdana"/>
              </a:rPr>
              <a:t>(συνέχεια)</a:t>
            </a:r>
            <a:endParaRPr sz="2300">
              <a:latin typeface="Verdana"/>
              <a:cs typeface="Verdana"/>
            </a:endParaRPr>
          </a:p>
        </p:txBody>
      </p:sp>
      <p:sp>
        <p:nvSpPr>
          <p:cNvPr id="12" name="object 12"/>
          <p:cNvSpPr/>
          <p:nvPr/>
        </p:nvSpPr>
        <p:spPr>
          <a:xfrm>
            <a:off x="304800" y="1525016"/>
            <a:ext cx="8534400" cy="4951984"/>
          </a:xfrm>
          <a:prstGeom prst="rect">
            <a:avLst/>
          </a:prstGeom>
          <a:blipFill>
            <a:blip r:embed="rId7" cstate="print"/>
            <a:stretch>
              <a:fillRect/>
            </a:stretch>
          </a:blipFill>
        </p:spPr>
        <p:txBody>
          <a:bodyPr wrap="square" lIns="0" tIns="0" rIns="0" bIns="0" rtlCol="0"/>
          <a:lstStyle/>
          <a:p>
            <a:endParaRPr/>
          </a:p>
        </p:txBody>
      </p:sp>
      <p:sp>
        <p:nvSpPr>
          <p:cNvPr id="13" name="object 13"/>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txBox="1"/>
          <p:nvPr/>
        </p:nvSpPr>
        <p:spPr>
          <a:xfrm>
            <a:off x="8552433" y="6279419"/>
            <a:ext cx="161925" cy="154305"/>
          </a:xfrm>
          <a:prstGeom prst="rect">
            <a:avLst/>
          </a:prstGeom>
        </p:spPr>
        <p:txBody>
          <a:bodyPr vert="horz" wrap="square" lIns="0" tIns="0" rIns="0" bIns="0" rtlCol="0">
            <a:spAutoFit/>
          </a:bodyPr>
          <a:lstStyle/>
          <a:p>
            <a:pPr>
              <a:lnSpc>
                <a:spcPct val="100000"/>
              </a:lnSpc>
            </a:pPr>
            <a:r>
              <a:rPr sz="1000" spc="-5" dirty="0">
                <a:solidFill>
                  <a:srgbClr val="A7A299"/>
                </a:solidFill>
                <a:latin typeface="Verdana"/>
                <a:cs typeface="Verdana"/>
              </a:rPr>
              <a:t>81</a:t>
            </a:r>
            <a:endParaRPr sz="1000">
              <a:latin typeface="Verdana"/>
              <a:cs typeface="Verdana"/>
            </a:endParaRPr>
          </a:p>
        </p:txBody>
      </p:sp>
      <p:sp>
        <p:nvSpPr>
          <p:cNvPr id="4" name="object 4"/>
          <p:cNvSpPr/>
          <p:nvPr/>
        </p:nvSpPr>
        <p:spPr>
          <a:xfrm>
            <a:off x="344424" y="170687"/>
            <a:ext cx="2430780" cy="496823"/>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366772" y="170687"/>
            <a:ext cx="509015" cy="496823"/>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44424" y="521208"/>
            <a:ext cx="3616452" cy="496824"/>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3552444" y="521208"/>
            <a:ext cx="509015" cy="496824"/>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344424" y="871727"/>
            <a:ext cx="6627876" cy="496824"/>
          </a:xfrm>
          <a:prstGeom prst="rect">
            <a:avLst/>
          </a:prstGeom>
          <a:blipFill>
            <a:blip r:embed="rId5" cstate="print"/>
            <a:stretch>
              <a:fillRect/>
            </a:stretch>
          </a:blipFill>
        </p:spPr>
        <p:txBody>
          <a:bodyPr wrap="square" lIns="0" tIns="0" rIns="0" bIns="0" rtlCol="0"/>
          <a:lstStyle/>
          <a:p>
            <a:endParaRPr/>
          </a:p>
        </p:txBody>
      </p:sp>
      <p:sp>
        <p:nvSpPr>
          <p:cNvPr id="9" name="object 9"/>
          <p:cNvSpPr txBox="1">
            <a:spLocks noGrp="1"/>
          </p:cNvSpPr>
          <p:nvPr>
            <p:ph type="ctrTitle"/>
          </p:nvPr>
        </p:nvSpPr>
        <p:spPr>
          <a:prstGeom prst="rect">
            <a:avLst/>
          </a:prstGeom>
        </p:spPr>
        <p:txBody>
          <a:bodyPr vert="horz" wrap="square" lIns="0" tIns="12700" rIns="0" bIns="0" rtlCol="0">
            <a:spAutoFit/>
          </a:bodyPr>
          <a:lstStyle/>
          <a:p>
            <a:pPr marL="12700">
              <a:lnSpc>
                <a:spcPct val="100000"/>
              </a:lnSpc>
              <a:spcBef>
                <a:spcPts val="100"/>
              </a:spcBef>
            </a:pPr>
            <a:r>
              <a:rPr dirty="0"/>
              <a:t>Πίνακας</a:t>
            </a:r>
            <a:r>
              <a:rPr spc="-40" dirty="0"/>
              <a:t> </a:t>
            </a:r>
            <a:r>
              <a:rPr dirty="0"/>
              <a:t>1.4</a:t>
            </a:r>
          </a:p>
          <a:p>
            <a:pPr marL="12700">
              <a:lnSpc>
                <a:spcPct val="100000"/>
              </a:lnSpc>
            </a:pPr>
            <a:r>
              <a:rPr dirty="0"/>
              <a:t>Διαδικτυακό</a:t>
            </a:r>
            <a:r>
              <a:rPr spc="-114" dirty="0"/>
              <a:t> </a:t>
            </a:r>
            <a:r>
              <a:rPr dirty="0"/>
              <a:t>έναντι</a:t>
            </a:r>
          </a:p>
        </p:txBody>
      </p:sp>
      <p:sp>
        <p:nvSpPr>
          <p:cNvPr id="10" name="object 10"/>
          <p:cNvSpPr txBox="1"/>
          <p:nvPr/>
        </p:nvSpPr>
        <p:spPr>
          <a:xfrm>
            <a:off x="535940" y="959866"/>
            <a:ext cx="6242685" cy="376555"/>
          </a:xfrm>
          <a:prstGeom prst="rect">
            <a:avLst/>
          </a:prstGeom>
        </p:spPr>
        <p:txBody>
          <a:bodyPr vert="horz" wrap="square" lIns="0" tIns="12700" rIns="0" bIns="0" rtlCol="0">
            <a:spAutoFit/>
          </a:bodyPr>
          <a:lstStyle/>
          <a:p>
            <a:pPr marL="12700">
              <a:lnSpc>
                <a:spcPct val="100000"/>
              </a:lnSpc>
              <a:spcBef>
                <a:spcPts val="100"/>
              </a:spcBef>
            </a:pPr>
            <a:r>
              <a:rPr sz="2300" b="1" spc="-5" dirty="0">
                <a:solidFill>
                  <a:srgbClr val="FF8D3D"/>
                </a:solidFill>
                <a:latin typeface="Verdana"/>
                <a:cs typeface="Verdana"/>
              </a:rPr>
              <a:t>Παραδοσιακού </a:t>
            </a:r>
            <a:r>
              <a:rPr sz="2300" b="1" dirty="0">
                <a:solidFill>
                  <a:srgbClr val="FF8D3D"/>
                </a:solidFill>
                <a:latin typeface="Verdana"/>
                <a:cs typeface="Verdana"/>
              </a:rPr>
              <a:t>Μάρκετινγκ</a:t>
            </a:r>
            <a:r>
              <a:rPr sz="2300" b="1" spc="-110" dirty="0">
                <a:solidFill>
                  <a:srgbClr val="FF8D3D"/>
                </a:solidFill>
                <a:latin typeface="Verdana"/>
                <a:cs typeface="Verdana"/>
              </a:rPr>
              <a:t> </a:t>
            </a:r>
            <a:r>
              <a:rPr sz="2300" b="1" dirty="0">
                <a:solidFill>
                  <a:srgbClr val="FF8D3D"/>
                </a:solidFill>
                <a:latin typeface="Verdana"/>
                <a:cs typeface="Verdana"/>
              </a:rPr>
              <a:t>(συνέχεια)</a:t>
            </a:r>
            <a:endParaRPr sz="2300">
              <a:latin typeface="Verdana"/>
              <a:cs typeface="Verdana"/>
            </a:endParaRPr>
          </a:p>
        </p:txBody>
      </p:sp>
      <p:sp>
        <p:nvSpPr>
          <p:cNvPr id="11" name="object 11"/>
          <p:cNvSpPr/>
          <p:nvPr/>
        </p:nvSpPr>
        <p:spPr>
          <a:xfrm>
            <a:off x="381000" y="1382775"/>
            <a:ext cx="8382000" cy="5094224"/>
          </a:xfrm>
          <a:prstGeom prst="rect">
            <a:avLst/>
          </a:prstGeom>
          <a:blipFill>
            <a:blip r:embed="rId6" cstate="print"/>
            <a:stretch>
              <a:fillRect/>
            </a:stretch>
          </a:blipFill>
        </p:spPr>
        <p:txBody>
          <a:bodyPr wrap="square" lIns="0" tIns="0" rIns="0" bIns="0" rtlCol="0"/>
          <a:lstStyle/>
          <a:p>
            <a:endParaRPr/>
          </a:p>
        </p:txBody>
      </p:sp>
      <p:sp>
        <p:nvSpPr>
          <p:cNvPr id="12" name="object 12"/>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107584">
            <a:off x="754063" y="1154113"/>
            <a:ext cx="2043112"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106814">
            <a:off x="6365875" y="547688"/>
            <a:ext cx="256222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918457">
            <a:off x="3325813" y="730250"/>
            <a:ext cx="2246312"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35600" y="2852738"/>
            <a:ext cx="3400425"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9388" y="3141663"/>
            <a:ext cx="43688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1"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00563" y="46529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24075" y="476250"/>
            <a:ext cx="4867275"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8763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28600"/>
            <a:ext cx="8458200" cy="6343650"/>
          </a:xfrm>
          <a:prstGeom prst="rect">
            <a:avLst/>
          </a:prstGeom>
        </p:spPr>
      </p:pic>
    </p:spTree>
    <p:extLst>
      <p:ext uri="{BB962C8B-B14F-4D97-AF65-F5344CB8AC3E}">
        <p14:creationId xmlns:p14="http://schemas.microsoft.com/office/powerpoint/2010/main" val="4215419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4284663"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bject 3"/>
          <p:cNvSpPr>
            <a:spLocks noChangeArrowheads="1"/>
          </p:cNvSpPr>
          <p:nvPr/>
        </p:nvSpPr>
        <p:spPr bwMode="auto">
          <a:xfrm>
            <a:off x="5219700" y="-1588"/>
            <a:ext cx="3133725" cy="134143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3573463"/>
            <a:ext cx="3959225"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http://www.smart2zero.com/sites/default/files/styles/inner_article/public/sites/default/files/images/2018-01-15-s20_fingernail_uv_sensor_wearable_ultraviolet_sunlight.jpg?itok=YUzf0Cd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3725" y="1341438"/>
            <a:ext cx="4740275"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03800" y="4140200"/>
            <a:ext cx="3622675"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rcRect l="39037" t="17116" r="30965" b="52408"/>
          <a:stretch>
            <a:fillRect/>
          </a:stretch>
        </p:blipFill>
        <p:spPr bwMode="auto">
          <a:xfrm>
            <a:off x="7694613" y="1341438"/>
            <a:ext cx="14382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6813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6625" y="188913"/>
            <a:ext cx="7380288"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979613" y="5373688"/>
            <a:ext cx="518477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GB" altLang="en-US" sz="1200"/>
              <a:t>This leather coat from Flextronics is dotted with more than 60 sensors and components, including a camera, a glucose monitor, and a wireless phone charger. Nearby, engineers from startups working with Flextronics tap away at similarly flashy gizmos—a headband designed to track moods, a moisture sensor that warns gardeners when they’re drowning their plants.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0675" y="404813"/>
            <a:ext cx="6076950"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4038" y="1125538"/>
            <a:ext cx="7978775" cy="481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619250" y="3644900"/>
            <a:ext cx="6745288" cy="923925"/>
          </a:xfrm>
          <a:prstGeom prst="rect">
            <a:avLst/>
          </a:prstGeom>
          <a:noFill/>
        </p:spPr>
        <p:txBody>
          <a:bodyPr wrap="none">
            <a:spAutoFit/>
          </a:bodyPr>
          <a:lstStyle/>
          <a:p>
            <a:pPr algn="ctr">
              <a:defRPr/>
            </a:pPr>
            <a:r>
              <a:rPr lang="en-US" sz="5400" dirty="0">
                <a:ln w="0"/>
                <a:effectLst>
                  <a:outerShdw blurRad="38100" dist="19050" dir="2700000" algn="tl" rotWithShape="0">
                    <a:schemeClr val="dk1">
                      <a:alpha val="40000"/>
                    </a:schemeClr>
                  </a:outerShdw>
                </a:effectLst>
              </a:rPr>
              <a:t>Implantable technology</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27313" y="1844675"/>
            <a:ext cx="3821112"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8001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Î£ÏÎµÏÎ¹ÎºÎ® ÎµÎ¹ÎºÏÎ½Î±"/>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8200"/>
            <a:ext cx="8096250"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55896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smart2zero.com/sites/default/files/styles/inner_article/public/sites/default/files/images/2017-09-07-s20_connected_wearable_disposable_medical_sensor_forecast.jpg?itok=5nUxi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7534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43273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193547" y="208788"/>
            <a:ext cx="6867144" cy="67970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502907" y="208788"/>
            <a:ext cx="696468" cy="67970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93547" y="696468"/>
            <a:ext cx="2310384" cy="679703"/>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946148" y="696468"/>
            <a:ext cx="3704844" cy="679703"/>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5093208" y="696468"/>
            <a:ext cx="752856" cy="679703"/>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5288279" y="696468"/>
            <a:ext cx="696468" cy="679703"/>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5426964" y="696468"/>
            <a:ext cx="3145536" cy="679703"/>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8014716" y="696468"/>
            <a:ext cx="696468" cy="679703"/>
          </a:xfrm>
          <a:prstGeom prst="rect">
            <a:avLst/>
          </a:prstGeom>
          <a:blipFill>
            <a:blip r:embed="rId3" cstate="print"/>
            <a:stretch>
              <a:fillRect/>
            </a:stretch>
          </a:blipFill>
        </p:spPr>
        <p:txBody>
          <a:bodyPr wrap="square" lIns="0" tIns="0" rIns="0" bIns="0" rtlCol="0"/>
          <a:lstStyle/>
          <a:p>
            <a:endParaRPr/>
          </a:p>
        </p:txBody>
      </p:sp>
      <p:sp>
        <p:nvSpPr>
          <p:cNvPr id="11" name="object 11"/>
          <p:cNvSpPr txBox="1">
            <a:spLocks noGrp="1"/>
          </p:cNvSpPr>
          <p:nvPr>
            <p:ph type="title"/>
          </p:nvPr>
        </p:nvSpPr>
        <p:spPr>
          <a:xfrm>
            <a:off x="459740" y="334721"/>
            <a:ext cx="7846695" cy="1002030"/>
          </a:xfrm>
          <a:prstGeom prst="rect">
            <a:avLst/>
          </a:prstGeom>
        </p:spPr>
        <p:txBody>
          <a:bodyPr vert="horz" wrap="square" lIns="0" tIns="13335" rIns="0" bIns="0" rtlCol="0">
            <a:spAutoFit/>
          </a:bodyPr>
          <a:lstStyle/>
          <a:p>
            <a:pPr marL="12700">
              <a:lnSpc>
                <a:spcPct val="100000"/>
              </a:lnSpc>
              <a:spcBef>
                <a:spcPts val="105"/>
              </a:spcBef>
            </a:pPr>
            <a:r>
              <a:rPr sz="3200" dirty="0"/>
              <a:t>ΤΟ ΨΗΦΙΑΚΟ</a:t>
            </a:r>
            <a:r>
              <a:rPr sz="3200" spc="-30" dirty="0"/>
              <a:t> </a:t>
            </a:r>
            <a:r>
              <a:rPr sz="3200" spc="-5" dirty="0"/>
              <a:t>ΠΕΡΙΒΑΛΛΟΝ</a:t>
            </a:r>
            <a:endParaRPr sz="3200"/>
          </a:p>
          <a:p>
            <a:pPr marL="12700">
              <a:lnSpc>
                <a:spcPct val="100000"/>
              </a:lnSpc>
            </a:pPr>
            <a:r>
              <a:rPr sz="3200" dirty="0"/>
              <a:t>ΚΑΙ ΤΟ ΜΑΡΚΕΤΙΝΓΚ -</a:t>
            </a:r>
            <a:r>
              <a:rPr sz="3200" spc="-60" dirty="0"/>
              <a:t> </a:t>
            </a:r>
            <a:r>
              <a:rPr sz="3200" spc="-5" dirty="0"/>
              <a:t>Εισαγωγικά</a:t>
            </a:r>
            <a:endParaRPr sz="3200"/>
          </a:p>
        </p:txBody>
      </p:sp>
      <p:sp>
        <p:nvSpPr>
          <p:cNvPr id="13" name="object 13"/>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12" name="object 12"/>
          <p:cNvSpPr txBox="1"/>
          <p:nvPr/>
        </p:nvSpPr>
        <p:spPr>
          <a:xfrm>
            <a:off x="474980" y="1372869"/>
            <a:ext cx="8288655" cy="4849495"/>
          </a:xfrm>
          <a:prstGeom prst="rect">
            <a:avLst/>
          </a:prstGeom>
        </p:spPr>
        <p:txBody>
          <a:bodyPr vert="horz" wrap="square" lIns="0" tIns="12065" rIns="0" bIns="0" rtlCol="0">
            <a:spAutoFit/>
          </a:bodyPr>
          <a:lstStyle/>
          <a:p>
            <a:pPr marL="277495" marR="5080" indent="-264795" algn="just">
              <a:lnSpc>
                <a:spcPct val="100000"/>
              </a:lnSpc>
              <a:spcBef>
                <a:spcPts val="95"/>
              </a:spcBef>
              <a:buClr>
                <a:srgbClr val="EF7E09"/>
              </a:buClr>
              <a:buSzPct val="79545"/>
              <a:buFont typeface="Wingdings 2"/>
              <a:buChar char=""/>
              <a:tabLst>
                <a:tab pos="278130" algn="l"/>
              </a:tabLst>
            </a:pPr>
            <a:r>
              <a:rPr sz="2200" spc="-5" dirty="0">
                <a:latin typeface="Verdana"/>
                <a:cs typeface="Verdana"/>
              </a:rPr>
              <a:t>Ανάπτυξη </a:t>
            </a:r>
            <a:r>
              <a:rPr sz="2200" spc="-10" dirty="0">
                <a:latin typeface="Verdana"/>
                <a:cs typeface="Verdana"/>
              </a:rPr>
              <a:t>Τεχνολογιών </a:t>
            </a:r>
            <a:r>
              <a:rPr sz="2200" spc="-5" dirty="0">
                <a:latin typeface="Verdana"/>
                <a:cs typeface="Verdana"/>
              </a:rPr>
              <a:t>Πληροφορίας και </a:t>
            </a:r>
            <a:r>
              <a:rPr sz="2200" spc="-10" dirty="0">
                <a:latin typeface="Verdana"/>
                <a:cs typeface="Verdana"/>
              </a:rPr>
              <a:t>Επικοινωνίας </a:t>
            </a:r>
            <a:r>
              <a:rPr sz="2200" spc="-5" dirty="0">
                <a:latin typeface="Verdana"/>
                <a:cs typeface="Verdana"/>
              </a:rPr>
              <a:t>-  ΤΠΕ </a:t>
            </a:r>
            <a:r>
              <a:rPr sz="2200" spc="-10" dirty="0">
                <a:latin typeface="Verdana"/>
                <a:cs typeface="Verdana"/>
              </a:rPr>
              <a:t>(Information </a:t>
            </a:r>
            <a:r>
              <a:rPr sz="2200" spc="-5" dirty="0">
                <a:latin typeface="Verdana"/>
                <a:cs typeface="Verdana"/>
              </a:rPr>
              <a:t>and communication technologies) &amp;  μετάβαση προς την ψηφιακή εποχή: η γενιά που </a:t>
            </a:r>
            <a:r>
              <a:rPr sz="2200" spc="-10" dirty="0">
                <a:latin typeface="Verdana"/>
                <a:cs typeface="Verdana"/>
              </a:rPr>
              <a:t>στο  </a:t>
            </a:r>
            <a:r>
              <a:rPr sz="2200" spc="-5" dirty="0">
                <a:latin typeface="Verdana"/>
                <a:cs typeface="Verdana"/>
              </a:rPr>
              <a:t>ξημέρωμα </a:t>
            </a:r>
            <a:r>
              <a:rPr sz="2200" spc="-10" dirty="0">
                <a:latin typeface="Verdana"/>
                <a:cs typeface="Verdana"/>
              </a:rPr>
              <a:t>του </a:t>
            </a:r>
            <a:r>
              <a:rPr sz="2200" spc="-5" dirty="0">
                <a:latin typeface="Verdana"/>
                <a:cs typeface="Verdana"/>
              </a:rPr>
              <a:t>20ου </a:t>
            </a:r>
            <a:r>
              <a:rPr sz="2200" spc="-10" dirty="0">
                <a:latin typeface="Verdana"/>
                <a:cs typeface="Verdana"/>
              </a:rPr>
              <a:t>αιώνα βρισκόταν στα </a:t>
            </a:r>
            <a:r>
              <a:rPr sz="2200" spc="-5" dirty="0">
                <a:latin typeface="Verdana"/>
                <a:cs typeface="Verdana"/>
              </a:rPr>
              <a:t>ηνία της  </a:t>
            </a:r>
            <a:r>
              <a:rPr sz="2200" spc="-10" dirty="0">
                <a:latin typeface="Verdana"/>
                <a:cs typeface="Verdana"/>
              </a:rPr>
              <a:t>πολιτικής, </a:t>
            </a:r>
            <a:r>
              <a:rPr sz="2200" spc="-5" dirty="0">
                <a:latin typeface="Verdana"/>
                <a:cs typeface="Verdana"/>
              </a:rPr>
              <a:t>επιχειρηματικής, εκπαιδευτικής ζωής  δυσκολεύεται να εξοικειωθεί με </a:t>
            </a:r>
            <a:r>
              <a:rPr sz="2200" spc="-10" dirty="0">
                <a:latin typeface="Verdana"/>
                <a:cs typeface="Verdana"/>
              </a:rPr>
              <a:t>τις </a:t>
            </a:r>
            <a:r>
              <a:rPr sz="2200" spc="-5" dirty="0">
                <a:latin typeface="Verdana"/>
                <a:cs typeface="Verdana"/>
              </a:rPr>
              <a:t>αλλαγές, ενώ η «νέα  γενιά» </a:t>
            </a:r>
            <a:r>
              <a:rPr sz="2200" spc="-10" dirty="0">
                <a:latin typeface="Verdana"/>
                <a:cs typeface="Verdana"/>
              </a:rPr>
              <a:t>μεγαλώνει </a:t>
            </a:r>
            <a:r>
              <a:rPr sz="2200" spc="-5" dirty="0">
                <a:latin typeface="Verdana"/>
                <a:cs typeface="Verdana"/>
              </a:rPr>
              <a:t>πλέον μαζί </a:t>
            </a:r>
            <a:r>
              <a:rPr sz="2200" dirty="0">
                <a:latin typeface="Verdana"/>
                <a:cs typeface="Verdana"/>
              </a:rPr>
              <a:t>με </a:t>
            </a:r>
            <a:r>
              <a:rPr sz="2200" spc="-5" dirty="0">
                <a:latin typeface="Verdana"/>
                <a:cs typeface="Verdana"/>
              </a:rPr>
              <a:t>αυτές, </a:t>
            </a:r>
            <a:r>
              <a:rPr sz="2200" spc="-10" dirty="0">
                <a:latin typeface="Verdana"/>
                <a:cs typeface="Verdana"/>
              </a:rPr>
              <a:t>τις </a:t>
            </a:r>
            <a:r>
              <a:rPr sz="2200" spc="-5" dirty="0">
                <a:latin typeface="Verdana"/>
                <a:cs typeface="Verdana"/>
              </a:rPr>
              <a:t>ενστερνίζεται  και </a:t>
            </a:r>
            <a:r>
              <a:rPr sz="2200" spc="-10" dirty="0">
                <a:latin typeface="Verdana"/>
                <a:cs typeface="Verdana"/>
              </a:rPr>
              <a:t>τις </a:t>
            </a:r>
            <a:r>
              <a:rPr sz="2200" spc="-5" dirty="0">
                <a:latin typeface="Verdana"/>
                <a:cs typeface="Verdana"/>
              </a:rPr>
              <a:t>χρησιμοποιεί κατά κόρον, άμεσα</a:t>
            </a:r>
            <a:r>
              <a:rPr sz="2200" spc="535" dirty="0">
                <a:latin typeface="Verdana"/>
                <a:cs typeface="Verdana"/>
              </a:rPr>
              <a:t> </a:t>
            </a:r>
            <a:r>
              <a:rPr sz="2200" spc="-5" dirty="0">
                <a:latin typeface="Verdana"/>
                <a:cs typeface="Verdana"/>
              </a:rPr>
              <a:t>και</a:t>
            </a:r>
            <a:endParaRPr sz="2200" dirty="0">
              <a:latin typeface="Verdana"/>
              <a:cs typeface="Verdana"/>
            </a:endParaRPr>
          </a:p>
          <a:p>
            <a:pPr marL="277495">
              <a:lnSpc>
                <a:spcPct val="100000"/>
              </a:lnSpc>
            </a:pPr>
            <a:r>
              <a:rPr sz="2200" spc="-10" dirty="0">
                <a:latin typeface="Verdana"/>
                <a:cs typeface="Verdana"/>
              </a:rPr>
              <a:t>«</a:t>
            </a:r>
            <a:r>
              <a:rPr sz="2200" spc="-10" dirty="0" err="1">
                <a:latin typeface="Verdana"/>
                <a:cs typeface="Verdana"/>
              </a:rPr>
              <a:t>φυσιολογικά</a:t>
            </a:r>
            <a:r>
              <a:rPr sz="2200" spc="-10" dirty="0" smtClean="0">
                <a:latin typeface="Verdana"/>
                <a:cs typeface="Verdana"/>
              </a:rPr>
              <a:t>».</a:t>
            </a:r>
            <a:endParaRPr sz="2200" dirty="0">
              <a:latin typeface="Verdana"/>
              <a:cs typeface="Verdana"/>
            </a:endParaRPr>
          </a:p>
          <a:p>
            <a:pPr marL="277495" marR="6985" indent="-264795" algn="just">
              <a:lnSpc>
                <a:spcPct val="100000"/>
              </a:lnSpc>
              <a:spcBef>
                <a:spcPts val="300"/>
              </a:spcBef>
              <a:buClr>
                <a:srgbClr val="EF7E09"/>
              </a:buClr>
              <a:buSzPct val="79545"/>
              <a:buFont typeface="Wingdings 2"/>
              <a:buChar char=""/>
              <a:tabLst>
                <a:tab pos="278130" algn="l"/>
              </a:tabLst>
            </a:pPr>
            <a:r>
              <a:rPr sz="2200" spc="-5" dirty="0" smtClean="0">
                <a:latin typeface="Verdana"/>
                <a:cs typeface="Verdana"/>
              </a:rPr>
              <a:t>Η </a:t>
            </a:r>
            <a:r>
              <a:rPr sz="2200" spc="-5" dirty="0">
                <a:latin typeface="Verdana"/>
                <a:cs typeface="Verdana"/>
              </a:rPr>
              <a:t>εξέλιξη της ψηφιακής τεχνολογίας αποτελεί </a:t>
            </a:r>
            <a:r>
              <a:rPr sz="2200" spc="-10" dirty="0">
                <a:latin typeface="Verdana"/>
                <a:cs typeface="Verdana"/>
              </a:rPr>
              <a:t>σήμερα  θεμελιώδη </a:t>
            </a:r>
            <a:r>
              <a:rPr sz="2200" spc="-5" dirty="0">
                <a:latin typeface="Verdana"/>
                <a:cs typeface="Verdana"/>
              </a:rPr>
              <a:t>παράγοντα της διαμόρφωσης όχι μόνο του  οικονομικού και επιχειρηματικού αλλά και </a:t>
            </a:r>
            <a:r>
              <a:rPr sz="2200" spc="-10" dirty="0">
                <a:latin typeface="Verdana"/>
                <a:cs typeface="Verdana"/>
              </a:rPr>
              <a:t>του  </a:t>
            </a:r>
            <a:r>
              <a:rPr sz="2200" spc="-5" dirty="0">
                <a:latin typeface="Verdana"/>
                <a:cs typeface="Verdana"/>
              </a:rPr>
              <a:t>κοινωνικού, </a:t>
            </a:r>
            <a:r>
              <a:rPr sz="2200" spc="-10" dirty="0">
                <a:latin typeface="Verdana"/>
                <a:cs typeface="Verdana"/>
              </a:rPr>
              <a:t>πολιτικού </a:t>
            </a:r>
            <a:r>
              <a:rPr sz="2200" spc="-5" dirty="0">
                <a:latin typeface="Verdana"/>
                <a:cs typeface="Verdana"/>
              </a:rPr>
              <a:t>και </a:t>
            </a:r>
            <a:r>
              <a:rPr sz="2200" spc="-10" dirty="0">
                <a:latin typeface="Verdana"/>
                <a:cs typeface="Verdana"/>
              </a:rPr>
              <a:t>πολιτισμικού </a:t>
            </a:r>
            <a:r>
              <a:rPr sz="2200" spc="-5" dirty="0">
                <a:latin typeface="Verdana"/>
                <a:cs typeface="Verdana"/>
              </a:rPr>
              <a:t>περιβάλλοντος  </a:t>
            </a:r>
            <a:r>
              <a:rPr sz="2200" spc="-10" dirty="0">
                <a:latin typeface="Verdana"/>
                <a:cs typeface="Verdana"/>
              </a:rPr>
              <a:t>ανά τον</a:t>
            </a:r>
            <a:r>
              <a:rPr sz="2200" spc="5" dirty="0">
                <a:latin typeface="Verdana"/>
                <a:cs typeface="Verdana"/>
              </a:rPr>
              <a:t> </a:t>
            </a:r>
            <a:r>
              <a:rPr sz="2200" spc="-5" dirty="0">
                <a:latin typeface="Verdana"/>
                <a:cs typeface="Verdana"/>
              </a:rPr>
              <a:t>κόσμο</a:t>
            </a:r>
            <a:r>
              <a:rPr sz="2800" spc="-5" dirty="0">
                <a:latin typeface="Verdana"/>
                <a:cs typeface="Verdana"/>
              </a:rPr>
              <a:t>.</a:t>
            </a:r>
            <a:endParaRPr sz="2800" dirty="0">
              <a:latin typeface="Verdana"/>
              <a:cs typeface="Verdana"/>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smart2zero.com/sites/default/files/styles/inner_article/public/sites/default/files/images/2018-01-15-s20_fingernail_uv_sensor_wearable_ultraviolet_sunlight.jpg?itok=YUzf0Cd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00200"/>
            <a:ext cx="84931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2200" y="304800"/>
            <a:ext cx="4876800" cy="830263"/>
          </a:xfrm>
          <a:prstGeom prst="rect">
            <a:avLst/>
          </a:prstGeom>
        </p:spPr>
        <p:txBody>
          <a:bodyPr>
            <a:spAutoFit/>
          </a:bodyPr>
          <a:lstStyle/>
          <a:p>
            <a:pPr algn="ctr" eaLnBrk="1" hangingPunct="1">
              <a:defRPr/>
            </a:pPr>
            <a:r>
              <a:rPr lang="en-GB" dirty="0">
                <a:solidFill>
                  <a:schemeClr val="accent1">
                    <a:lumMod val="20000"/>
                    <a:lumOff val="80000"/>
                  </a:schemeClr>
                </a:solidFill>
                <a:latin typeface="Roboto Condensed"/>
              </a:rPr>
              <a:t>Fingernail UV sensor is world’s smallest </a:t>
            </a:r>
            <a:r>
              <a:rPr lang="en-GB">
                <a:solidFill>
                  <a:schemeClr val="accent1">
                    <a:lumMod val="20000"/>
                    <a:lumOff val="80000"/>
                  </a:schemeClr>
                </a:solidFill>
                <a:latin typeface="Roboto Condensed"/>
              </a:rPr>
              <a:t>wearable sensor device!</a:t>
            </a:r>
            <a:endParaRPr lang="en-GB" dirty="0">
              <a:solidFill>
                <a:schemeClr val="accent1">
                  <a:lumMod val="20000"/>
                  <a:lumOff val="80000"/>
                </a:schemeClr>
              </a:solidFill>
              <a:latin typeface="Roboto Condensed"/>
            </a:endParaRPr>
          </a:p>
        </p:txBody>
      </p:sp>
    </p:spTree>
    <p:extLst>
      <p:ext uri="{BB962C8B-B14F-4D97-AF65-F5344CB8AC3E}">
        <p14:creationId xmlns:p14="http://schemas.microsoft.com/office/powerpoint/2010/main" val="34074566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1205_nvid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3200400"/>
            <a:ext cx="2754313"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1"/>
          <p:cNvSpPr>
            <a:spLocks noChangeArrowheads="1"/>
          </p:cNvSpPr>
          <p:nvPr/>
        </p:nvSpPr>
        <p:spPr bwMode="auto">
          <a:xfrm>
            <a:off x="381000" y="762000"/>
            <a:ext cx="45720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b="1">
                <a:latin typeface="Roboto Slab"/>
              </a:rPr>
              <a:t>Kyocera Corporation</a:t>
            </a:r>
            <a:r>
              <a:rPr lang="en-GB" altLang="en-US" sz="2400">
                <a:latin typeface="Roboto Slab"/>
              </a:rPr>
              <a:t> out of Kyoto, Japan has announced the development of a tiny optical sensor for measuring blood flow within subcutaneous tissue. Readings from such a device may help assess how injured tissue is healing, produce evidence of dehydration, and detect altitude sickness. Many other applications may come to light as this kind of technology becomes widely available for use by the public.</a:t>
            </a:r>
            <a:endParaRPr lang="en-GB" altLang="en-US" sz="2400"/>
          </a:p>
        </p:txBody>
      </p:sp>
      <p:pic>
        <p:nvPicPr>
          <p:cNvPr id="21508" name="Picture 6" descr="blood-flow-sensor-fu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09538"/>
            <a:ext cx="3829050"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73940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515467" y="947674"/>
            <a:ext cx="1967230" cy="5453380"/>
          </a:xfrm>
          <a:custGeom>
            <a:avLst/>
            <a:gdLst/>
            <a:ahLst/>
            <a:cxnLst/>
            <a:rect l="l" t="t" r="r" b="b"/>
            <a:pathLst>
              <a:path w="1967230" h="5453380">
                <a:moveTo>
                  <a:pt x="0" y="5453126"/>
                </a:moveTo>
                <a:lnTo>
                  <a:pt x="1967102" y="5453126"/>
                </a:lnTo>
                <a:lnTo>
                  <a:pt x="1967102" y="0"/>
                </a:lnTo>
                <a:lnTo>
                  <a:pt x="0" y="0"/>
                </a:lnTo>
                <a:lnTo>
                  <a:pt x="0" y="5453126"/>
                </a:lnTo>
                <a:close/>
              </a:path>
            </a:pathLst>
          </a:custGeom>
          <a:solidFill>
            <a:srgbClr val="B9AC8D"/>
          </a:solidFill>
        </p:spPr>
        <p:txBody>
          <a:bodyPr wrap="square" lIns="0" tIns="0" rIns="0" bIns="0" rtlCol="0"/>
          <a:lstStyle/>
          <a:p>
            <a:endParaRPr/>
          </a:p>
        </p:txBody>
      </p:sp>
      <p:sp>
        <p:nvSpPr>
          <p:cNvPr id="4" name="object 4"/>
          <p:cNvSpPr/>
          <p:nvPr/>
        </p:nvSpPr>
        <p:spPr>
          <a:xfrm>
            <a:off x="2482469" y="947674"/>
            <a:ext cx="6186805" cy="5453380"/>
          </a:xfrm>
          <a:custGeom>
            <a:avLst/>
            <a:gdLst/>
            <a:ahLst/>
            <a:cxnLst/>
            <a:rect l="l" t="t" r="r" b="b"/>
            <a:pathLst>
              <a:path w="6186805" h="5453380">
                <a:moveTo>
                  <a:pt x="0" y="5453126"/>
                </a:moveTo>
                <a:lnTo>
                  <a:pt x="6186297" y="5453126"/>
                </a:lnTo>
                <a:lnTo>
                  <a:pt x="6186297" y="0"/>
                </a:lnTo>
                <a:lnTo>
                  <a:pt x="0" y="0"/>
                </a:lnTo>
                <a:lnTo>
                  <a:pt x="0" y="5453126"/>
                </a:lnTo>
                <a:close/>
              </a:path>
            </a:pathLst>
          </a:custGeom>
          <a:solidFill>
            <a:srgbClr val="B9AC8D"/>
          </a:solidFill>
        </p:spPr>
        <p:txBody>
          <a:bodyPr wrap="square" lIns="0" tIns="0" rIns="0" bIns="0" rtlCol="0"/>
          <a:lstStyle/>
          <a:p>
            <a:endParaRPr/>
          </a:p>
        </p:txBody>
      </p:sp>
      <p:graphicFrame>
        <p:nvGraphicFramePr>
          <p:cNvPr id="5" name="object 5"/>
          <p:cNvGraphicFramePr>
            <a:graphicFrameLocks noGrp="1"/>
          </p:cNvGraphicFramePr>
          <p:nvPr/>
        </p:nvGraphicFramePr>
        <p:xfrm>
          <a:off x="509117" y="941324"/>
          <a:ext cx="8154035" cy="5452745"/>
        </p:xfrm>
        <a:graphic>
          <a:graphicData uri="http://schemas.openxmlformats.org/drawingml/2006/table">
            <a:tbl>
              <a:tblPr firstRow="1" bandRow="1">
                <a:tableStyleId>{2D5ABB26-0587-4C30-8999-92F81FD0307C}</a:tableStyleId>
              </a:tblPr>
              <a:tblGrid>
                <a:gridCol w="1967230">
                  <a:extLst>
                    <a:ext uri="{9D8B030D-6E8A-4147-A177-3AD203B41FA5}">
                      <a16:colId xmlns:a16="http://schemas.microsoft.com/office/drawing/2014/main" val="20000"/>
                    </a:ext>
                  </a:extLst>
                </a:gridCol>
                <a:gridCol w="6186805">
                  <a:extLst>
                    <a:ext uri="{9D8B030D-6E8A-4147-A177-3AD203B41FA5}">
                      <a16:colId xmlns:a16="http://schemas.microsoft.com/office/drawing/2014/main" val="20001"/>
                    </a:ext>
                  </a:extLst>
                </a:gridCol>
              </a:tblGrid>
              <a:tr h="5452745">
                <a:tc>
                  <a:txBody>
                    <a:bodyPr/>
                    <a:lstStyle/>
                    <a:p>
                      <a:pPr marL="74930">
                        <a:lnSpc>
                          <a:spcPct val="100000"/>
                        </a:lnSpc>
                        <a:spcBef>
                          <a:spcPts val="60"/>
                        </a:spcBef>
                      </a:pPr>
                      <a:r>
                        <a:rPr sz="1800" b="1" dirty="0">
                          <a:latin typeface="Calibri"/>
                          <a:cs typeface="Calibri"/>
                        </a:rPr>
                        <a:t>3.</a:t>
                      </a:r>
                      <a:r>
                        <a:rPr sz="1800" b="1" spc="-20" dirty="0">
                          <a:latin typeface="Calibri"/>
                          <a:cs typeface="Calibri"/>
                        </a:rPr>
                        <a:t> </a:t>
                      </a:r>
                      <a:r>
                        <a:rPr sz="1800" b="1" spc="-5" dirty="0">
                          <a:latin typeface="Calibri"/>
                          <a:cs typeface="Calibri"/>
                        </a:rPr>
                        <a:t>Διαχείριση</a:t>
                      </a:r>
                      <a:endParaRPr sz="1800">
                        <a:latin typeface="Calibri"/>
                        <a:cs typeface="Calibri"/>
                      </a:endParaRPr>
                    </a:p>
                    <a:p>
                      <a:pPr marL="74930" marR="69850">
                        <a:lnSpc>
                          <a:spcPct val="114999"/>
                        </a:lnSpc>
                      </a:pPr>
                      <a:r>
                        <a:rPr sz="1800" b="1" spc="-5" dirty="0">
                          <a:latin typeface="Calibri"/>
                          <a:cs typeface="Calibri"/>
                        </a:rPr>
                        <a:t>δεδομένων:  εφαρμογές που</a:t>
                      </a:r>
                      <a:r>
                        <a:rPr sz="1800" b="1" spc="-114" dirty="0">
                          <a:latin typeface="Calibri"/>
                          <a:cs typeface="Calibri"/>
                        </a:rPr>
                        <a:t> </a:t>
                      </a:r>
                      <a:r>
                        <a:rPr sz="1800" b="1" dirty="0">
                          <a:latin typeface="Calibri"/>
                          <a:cs typeface="Calibri"/>
                        </a:rPr>
                        <a:t>θα  </a:t>
                      </a:r>
                      <a:r>
                        <a:rPr sz="1800" b="1" spc="-5" dirty="0">
                          <a:latin typeface="Calibri"/>
                          <a:cs typeface="Calibri"/>
                        </a:rPr>
                        <a:t>επεξεργάζονται</a:t>
                      </a:r>
                      <a:endParaRPr sz="1800">
                        <a:latin typeface="Calibri"/>
                        <a:cs typeface="Calibri"/>
                      </a:endParaRPr>
                    </a:p>
                    <a:p>
                      <a:pPr marL="74930">
                        <a:lnSpc>
                          <a:spcPct val="100000"/>
                        </a:lnSpc>
                        <a:spcBef>
                          <a:spcPts val="325"/>
                        </a:spcBef>
                      </a:pPr>
                      <a:r>
                        <a:rPr sz="1800" b="1" spc="-5" dirty="0">
                          <a:latin typeface="Calibri"/>
                          <a:cs typeface="Calibri"/>
                        </a:rPr>
                        <a:t>μεγάλο</a:t>
                      </a:r>
                      <a:r>
                        <a:rPr sz="1800" b="1" spc="-50" dirty="0">
                          <a:latin typeface="Calibri"/>
                          <a:cs typeface="Calibri"/>
                        </a:rPr>
                        <a:t> </a:t>
                      </a:r>
                      <a:r>
                        <a:rPr sz="1800" b="1" spc="-15" dirty="0">
                          <a:latin typeface="Calibri"/>
                          <a:cs typeface="Calibri"/>
                        </a:rPr>
                        <a:t>όγκο</a:t>
                      </a:r>
                      <a:endParaRPr sz="1800">
                        <a:latin typeface="Calibri"/>
                        <a:cs typeface="Calibri"/>
                      </a:endParaRPr>
                    </a:p>
                    <a:p>
                      <a:pPr marL="74930" marR="107950">
                        <a:lnSpc>
                          <a:spcPct val="114999"/>
                        </a:lnSpc>
                      </a:pPr>
                      <a:r>
                        <a:rPr sz="1800" b="1" spc="-5" dirty="0">
                          <a:latin typeface="Calibri"/>
                          <a:cs typeface="Calibri"/>
                        </a:rPr>
                        <a:t>δεδομένων </a:t>
                      </a:r>
                      <a:r>
                        <a:rPr sz="1800" b="1" dirty="0">
                          <a:latin typeface="Calibri"/>
                          <a:cs typeface="Calibri"/>
                        </a:rPr>
                        <a:t>(big  </a:t>
                      </a:r>
                      <a:r>
                        <a:rPr sz="1800" b="1" spc="-5" dirty="0">
                          <a:latin typeface="Calibri"/>
                          <a:cs typeface="Calibri"/>
                        </a:rPr>
                        <a:t>data), για</a:t>
                      </a:r>
                      <a:r>
                        <a:rPr sz="1800" b="1" spc="-90" dirty="0">
                          <a:latin typeface="Calibri"/>
                          <a:cs typeface="Calibri"/>
                        </a:rPr>
                        <a:t> </a:t>
                      </a:r>
                      <a:r>
                        <a:rPr sz="1800" b="1" spc="-5" dirty="0">
                          <a:latin typeface="Calibri"/>
                          <a:cs typeface="Calibri"/>
                        </a:rPr>
                        <a:t>business</a:t>
                      </a:r>
                      <a:endParaRPr sz="1800">
                        <a:latin typeface="Calibri"/>
                        <a:cs typeface="Calibri"/>
                      </a:endParaRPr>
                    </a:p>
                    <a:p>
                      <a:pPr marL="74930" marR="321945">
                        <a:lnSpc>
                          <a:spcPct val="114999"/>
                        </a:lnSpc>
                        <a:spcBef>
                          <a:spcPts val="5"/>
                        </a:spcBef>
                      </a:pPr>
                      <a:r>
                        <a:rPr sz="1800" b="1" spc="-10" dirty="0">
                          <a:latin typeface="Calibri"/>
                          <a:cs typeface="Calibri"/>
                        </a:rPr>
                        <a:t>intelligence,  υπηρεσίες</a:t>
                      </a:r>
                      <a:r>
                        <a:rPr sz="1800" b="1" spc="-65" dirty="0">
                          <a:latin typeface="Calibri"/>
                          <a:cs typeface="Calibri"/>
                        </a:rPr>
                        <a:t> </a:t>
                      </a:r>
                      <a:r>
                        <a:rPr sz="1800" b="1" spc="-5" dirty="0">
                          <a:latin typeface="Calibri"/>
                          <a:cs typeface="Calibri"/>
                        </a:rPr>
                        <a:t>cloud</a:t>
                      </a:r>
                      <a:endParaRPr sz="1800">
                        <a:latin typeface="Calibri"/>
                        <a:cs typeface="Calibri"/>
                      </a:endParaRPr>
                    </a:p>
                  </a:txBody>
                  <a:tcPr marL="0" marR="0" marT="762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tcPr>
                </a:tc>
                <a:tc>
                  <a:txBody>
                    <a:bodyPr/>
                    <a:lstStyle/>
                    <a:p>
                      <a:pPr marL="361315" indent="-286385">
                        <a:lnSpc>
                          <a:spcPct val="100000"/>
                        </a:lnSpc>
                        <a:spcBef>
                          <a:spcPts val="55"/>
                        </a:spcBef>
                        <a:buFont typeface="Arial"/>
                        <a:buChar char="•"/>
                        <a:tabLst>
                          <a:tab pos="361315" algn="l"/>
                          <a:tab pos="361950" algn="l"/>
                          <a:tab pos="1689100" algn="l"/>
                          <a:tab pos="2199640" algn="l"/>
                          <a:tab pos="3455670" algn="l"/>
                          <a:tab pos="3932554" algn="l"/>
                          <a:tab pos="5020945" algn="l"/>
                        </a:tabLst>
                      </a:pPr>
                      <a:r>
                        <a:rPr sz="1600" spc="-5" dirty="0">
                          <a:latin typeface="Verdana"/>
                          <a:cs typeface="Verdana"/>
                        </a:rPr>
                        <a:t>τεχνολογίες	που	επιτρέπουν	</a:t>
                      </a:r>
                      <a:r>
                        <a:rPr sz="1600" spc="-10" dirty="0">
                          <a:latin typeface="Verdana"/>
                          <a:cs typeface="Verdana"/>
                        </a:rPr>
                        <a:t>την	</a:t>
                      </a:r>
                      <a:r>
                        <a:rPr sz="1600" spc="-5" dirty="0">
                          <a:latin typeface="Verdana"/>
                          <a:cs typeface="Verdana"/>
                        </a:rPr>
                        <a:t>καλύτερη	αξιοποίηση</a:t>
                      </a:r>
                      <a:endParaRPr sz="1600">
                        <a:latin typeface="Verdana"/>
                        <a:cs typeface="Verdana"/>
                      </a:endParaRPr>
                    </a:p>
                    <a:p>
                      <a:pPr marL="361315">
                        <a:lnSpc>
                          <a:spcPct val="100000"/>
                        </a:lnSpc>
                        <a:spcBef>
                          <a:spcPts val="284"/>
                        </a:spcBef>
                        <a:tabLst>
                          <a:tab pos="1412875" algn="l"/>
                          <a:tab pos="2226945" algn="l"/>
                          <a:tab pos="3615690" algn="l"/>
                          <a:tab pos="4959985" algn="l"/>
                          <a:tab pos="5284470" algn="l"/>
                          <a:tab pos="5813425" algn="l"/>
                        </a:tabLst>
                      </a:pPr>
                      <a:r>
                        <a:rPr sz="1600" spc="-5" dirty="0">
                          <a:latin typeface="Verdana"/>
                          <a:cs typeface="Verdana"/>
                        </a:rPr>
                        <a:t>μεγάλου	όγκου	δεδομένων,	δομημένων	ή	μη,	πιο</a:t>
                      </a:r>
                      <a:endParaRPr sz="1600">
                        <a:latin typeface="Verdana"/>
                        <a:cs typeface="Verdana"/>
                      </a:endParaRPr>
                    </a:p>
                    <a:p>
                      <a:pPr marL="361315" marR="54610" algn="just">
                        <a:lnSpc>
                          <a:spcPct val="114999"/>
                        </a:lnSpc>
                      </a:pPr>
                      <a:r>
                        <a:rPr sz="1600" spc="-5" dirty="0">
                          <a:latin typeface="Verdana"/>
                          <a:cs typeface="Verdana"/>
                        </a:rPr>
                        <a:t>γρήγορα, με λιγότερο κόστος, προσφέροντας στην  επιχείρηση καλύτερη γνώση </a:t>
                      </a:r>
                      <a:r>
                        <a:rPr sz="1600" spc="-10" dirty="0">
                          <a:latin typeface="Verdana"/>
                          <a:cs typeface="Verdana"/>
                        </a:rPr>
                        <a:t>της </a:t>
                      </a:r>
                      <a:r>
                        <a:rPr sz="1600" spc="-5" dirty="0">
                          <a:latin typeface="Verdana"/>
                          <a:cs typeface="Verdana"/>
                        </a:rPr>
                        <a:t>αγοράς,  αποτελεσματικότερη λήψη αποφάσεων και μεγαλύτερη  ευελιξία και</a:t>
                      </a:r>
                      <a:r>
                        <a:rPr sz="1600" spc="25" dirty="0">
                          <a:latin typeface="Verdana"/>
                          <a:cs typeface="Verdana"/>
                        </a:rPr>
                        <a:t> </a:t>
                      </a:r>
                      <a:r>
                        <a:rPr sz="1600" spc="-5" dirty="0">
                          <a:latin typeface="Verdana"/>
                          <a:cs typeface="Verdana"/>
                        </a:rPr>
                        <a:t>προσαρμοστικότητα.</a:t>
                      </a:r>
                      <a:endParaRPr sz="1600">
                        <a:latin typeface="Verdana"/>
                        <a:cs typeface="Verdana"/>
                      </a:endParaRPr>
                    </a:p>
                    <a:p>
                      <a:pPr marL="361315" marR="53975" indent="-286385" algn="just">
                        <a:lnSpc>
                          <a:spcPct val="114999"/>
                        </a:lnSpc>
                        <a:spcBef>
                          <a:spcPts val="1195"/>
                        </a:spcBef>
                        <a:buFont typeface="Arial"/>
                        <a:buChar char="•"/>
                        <a:tabLst>
                          <a:tab pos="361950" algn="l"/>
                        </a:tabLst>
                      </a:pPr>
                      <a:r>
                        <a:rPr sz="1600" spc="-5" dirty="0">
                          <a:latin typeface="Verdana"/>
                          <a:cs typeface="Verdana"/>
                        </a:rPr>
                        <a:t>Περιλαμβάνουν εξόρυξη δεδομένων και τεχνητής  νοημοσύνης και μηχανικής μάθησης (machine learning),  μοντέλα πρόβλεψης </a:t>
                      </a:r>
                      <a:r>
                        <a:rPr sz="1600" dirty="0">
                          <a:latin typeface="Verdana"/>
                          <a:cs typeface="Verdana"/>
                        </a:rPr>
                        <a:t>σε </a:t>
                      </a:r>
                      <a:r>
                        <a:rPr sz="1600" spc="-5" dirty="0">
                          <a:latin typeface="Verdana"/>
                          <a:cs typeface="Verdana"/>
                        </a:rPr>
                        <a:t>πραγματικό χρόνο, και άλλα  συστήματα όπως τα </a:t>
                      </a:r>
                      <a:r>
                        <a:rPr sz="1600" spc="-15" dirty="0">
                          <a:latin typeface="Verdana"/>
                          <a:cs typeface="Verdana"/>
                        </a:rPr>
                        <a:t>Watson </a:t>
                      </a:r>
                      <a:r>
                        <a:rPr sz="1600" spc="-5" dirty="0">
                          <a:latin typeface="Verdana"/>
                          <a:cs typeface="Verdana"/>
                        </a:rPr>
                        <a:t>και Blue </a:t>
                      </a:r>
                      <a:r>
                        <a:rPr sz="1600" spc="-10" dirty="0">
                          <a:latin typeface="Verdana"/>
                          <a:cs typeface="Verdana"/>
                        </a:rPr>
                        <a:t>Brain </a:t>
                      </a:r>
                      <a:r>
                        <a:rPr sz="1600" spc="-5" dirty="0">
                          <a:latin typeface="Verdana"/>
                          <a:cs typeface="Verdana"/>
                        </a:rPr>
                        <a:t>έργα </a:t>
                      </a:r>
                      <a:r>
                        <a:rPr sz="1600" spc="-10" dirty="0">
                          <a:latin typeface="Verdana"/>
                          <a:cs typeface="Verdana"/>
                        </a:rPr>
                        <a:t>της  </a:t>
                      </a:r>
                      <a:r>
                        <a:rPr sz="1600" spc="-5" dirty="0">
                          <a:latin typeface="Verdana"/>
                          <a:cs typeface="Verdana"/>
                        </a:rPr>
                        <a:t>IBM.</a:t>
                      </a:r>
                      <a:endParaRPr sz="1600">
                        <a:latin typeface="Verdana"/>
                        <a:cs typeface="Verdana"/>
                      </a:endParaRPr>
                    </a:p>
                    <a:p>
                      <a:pPr marL="361315" marR="53975" indent="-286385" algn="just">
                        <a:lnSpc>
                          <a:spcPct val="114999"/>
                        </a:lnSpc>
                        <a:spcBef>
                          <a:spcPts val="1195"/>
                        </a:spcBef>
                        <a:buFont typeface="Arial"/>
                        <a:buChar char="•"/>
                        <a:tabLst>
                          <a:tab pos="361950" algn="l"/>
                        </a:tabLst>
                      </a:pPr>
                      <a:r>
                        <a:rPr sz="1600" spc="-5" dirty="0">
                          <a:latin typeface="Verdana"/>
                          <a:cs typeface="Verdana"/>
                        </a:rPr>
                        <a:t>υπηρεσίες cloud για ανάλυση επιχειρησιακών  διαδικασιών αφορούν βάσεις δεδομένων, ολοκλήρωση,  ποιότητα και διαχείριση δεδομένων προσφερόμενα </a:t>
                      </a:r>
                      <a:r>
                        <a:rPr sz="1600" spc="-10" dirty="0">
                          <a:latin typeface="Verdana"/>
                          <a:cs typeface="Verdana"/>
                        </a:rPr>
                        <a:t>ως  </a:t>
                      </a:r>
                      <a:r>
                        <a:rPr sz="1600" spc="-5" dirty="0">
                          <a:latin typeface="Verdana"/>
                          <a:cs typeface="Verdana"/>
                        </a:rPr>
                        <a:t>υπηρεσίες (as-a-service technologies) που βρίσκουν  εφαρμογή </a:t>
                      </a:r>
                      <a:r>
                        <a:rPr sz="1600" dirty="0">
                          <a:latin typeface="Verdana"/>
                          <a:cs typeface="Verdana"/>
                        </a:rPr>
                        <a:t>σε </a:t>
                      </a:r>
                      <a:r>
                        <a:rPr sz="1600" spc="-5" dirty="0">
                          <a:latin typeface="Verdana"/>
                          <a:cs typeface="Verdana"/>
                        </a:rPr>
                        <a:t>όλες τις ενδο-επιχειρησιακές λειτουργίες  (διοίκηση ανθρώπινου δυναμικού, λογιστική, διαχείριση  πελατολογίου,</a:t>
                      </a:r>
                      <a:r>
                        <a:rPr sz="1600" spc="40" dirty="0">
                          <a:latin typeface="Verdana"/>
                          <a:cs typeface="Verdana"/>
                        </a:rPr>
                        <a:t> </a:t>
                      </a:r>
                      <a:r>
                        <a:rPr sz="1600" spc="-5" dirty="0">
                          <a:latin typeface="Verdana"/>
                          <a:cs typeface="Verdana"/>
                        </a:rPr>
                        <a:t>κοκ).</a:t>
                      </a:r>
                      <a:endParaRPr sz="1600">
                        <a:latin typeface="Verdana"/>
                        <a:cs typeface="Verdana"/>
                      </a:endParaRPr>
                    </a:p>
                  </a:txBody>
                  <a:tcPr marL="0" marR="0" marT="698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tcPr>
                </a:tc>
                <a:extLst>
                  <a:ext uri="{0D108BD9-81ED-4DB2-BD59-A6C34878D82A}">
                    <a16:rowId xmlns:a16="http://schemas.microsoft.com/office/drawing/2014/main" val="10000"/>
                  </a:ext>
                </a:extLst>
              </a:tr>
            </a:tbl>
          </a:graphicData>
        </a:graphic>
      </p:graphicFrame>
      <p:sp>
        <p:nvSpPr>
          <p:cNvPr id="6" name="object 6"/>
          <p:cNvSpPr/>
          <p:nvPr/>
        </p:nvSpPr>
        <p:spPr>
          <a:xfrm>
            <a:off x="707136" y="175260"/>
            <a:ext cx="3465576" cy="661416"/>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3633215" y="175260"/>
            <a:ext cx="679703" cy="661416"/>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3773423" y="175260"/>
            <a:ext cx="5007864" cy="661416"/>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8241792" y="175260"/>
            <a:ext cx="678179" cy="661416"/>
          </a:xfrm>
          <a:prstGeom prst="rect">
            <a:avLst/>
          </a:prstGeom>
          <a:blipFill>
            <a:blip r:embed="rId5" cstate="print"/>
            <a:stretch>
              <a:fillRect/>
            </a:stretch>
          </a:blipFill>
        </p:spPr>
        <p:txBody>
          <a:bodyPr wrap="square" lIns="0" tIns="0" rIns="0" bIns="0" rtlCol="0"/>
          <a:lstStyle/>
          <a:p>
            <a:endParaRPr/>
          </a:p>
        </p:txBody>
      </p:sp>
      <p:sp>
        <p:nvSpPr>
          <p:cNvPr id="10" name="object 10"/>
          <p:cNvSpPr txBox="1">
            <a:spLocks noGrp="1"/>
          </p:cNvSpPr>
          <p:nvPr>
            <p:ph type="title"/>
          </p:nvPr>
        </p:nvSpPr>
        <p:spPr>
          <a:xfrm>
            <a:off x="946810" y="290575"/>
            <a:ext cx="7559675" cy="513715"/>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EF7E09"/>
                </a:solidFill>
              </a:rPr>
              <a:t>4 κατηγορίες </a:t>
            </a:r>
            <a:r>
              <a:rPr sz="3200" spc="-5" dirty="0">
                <a:solidFill>
                  <a:srgbClr val="EF7E09"/>
                </a:solidFill>
              </a:rPr>
              <a:t>τεχνολογιών</a:t>
            </a:r>
            <a:r>
              <a:rPr sz="3200" spc="-10" dirty="0">
                <a:solidFill>
                  <a:srgbClr val="EF7E09"/>
                </a:solidFill>
              </a:rPr>
              <a:t> </a:t>
            </a:r>
            <a:r>
              <a:rPr sz="3200" spc="-5" dirty="0">
                <a:solidFill>
                  <a:srgbClr val="EF7E09"/>
                </a:solidFill>
              </a:rPr>
              <a:t>αιχμής</a:t>
            </a:r>
            <a:endParaRPr sz="3200"/>
          </a:p>
        </p:txBody>
      </p:sp>
      <p:sp>
        <p:nvSpPr>
          <p:cNvPr id="11" name="object 11"/>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457200" y="1196682"/>
            <a:ext cx="2151380" cy="5331460"/>
          </a:xfrm>
          <a:custGeom>
            <a:avLst/>
            <a:gdLst/>
            <a:ahLst/>
            <a:cxnLst/>
            <a:rect l="l" t="t" r="r" b="b"/>
            <a:pathLst>
              <a:path w="2151380" h="5331459">
                <a:moveTo>
                  <a:pt x="0" y="5331079"/>
                </a:moveTo>
                <a:lnTo>
                  <a:pt x="2151253" y="5331079"/>
                </a:lnTo>
                <a:lnTo>
                  <a:pt x="2151253" y="0"/>
                </a:lnTo>
                <a:lnTo>
                  <a:pt x="0" y="0"/>
                </a:lnTo>
                <a:lnTo>
                  <a:pt x="0" y="5331079"/>
                </a:lnTo>
                <a:close/>
              </a:path>
            </a:pathLst>
          </a:custGeom>
          <a:solidFill>
            <a:srgbClr val="B9AC8D"/>
          </a:solidFill>
        </p:spPr>
        <p:txBody>
          <a:bodyPr wrap="square" lIns="0" tIns="0" rIns="0" bIns="0" rtlCol="0"/>
          <a:lstStyle/>
          <a:p>
            <a:endParaRPr/>
          </a:p>
        </p:txBody>
      </p:sp>
      <p:sp>
        <p:nvSpPr>
          <p:cNvPr id="4" name="object 4"/>
          <p:cNvSpPr/>
          <p:nvPr/>
        </p:nvSpPr>
        <p:spPr>
          <a:xfrm>
            <a:off x="2608452" y="1196682"/>
            <a:ext cx="6078855" cy="5331460"/>
          </a:xfrm>
          <a:custGeom>
            <a:avLst/>
            <a:gdLst/>
            <a:ahLst/>
            <a:cxnLst/>
            <a:rect l="l" t="t" r="r" b="b"/>
            <a:pathLst>
              <a:path w="6078855" h="5331459">
                <a:moveTo>
                  <a:pt x="0" y="5331079"/>
                </a:moveTo>
                <a:lnTo>
                  <a:pt x="6078347" y="5331079"/>
                </a:lnTo>
                <a:lnTo>
                  <a:pt x="6078347" y="0"/>
                </a:lnTo>
                <a:lnTo>
                  <a:pt x="0" y="0"/>
                </a:lnTo>
                <a:lnTo>
                  <a:pt x="0" y="5331079"/>
                </a:lnTo>
                <a:close/>
              </a:path>
            </a:pathLst>
          </a:custGeom>
          <a:solidFill>
            <a:srgbClr val="B9AC8D"/>
          </a:solidFill>
        </p:spPr>
        <p:txBody>
          <a:bodyPr wrap="square" lIns="0" tIns="0" rIns="0" bIns="0" rtlCol="0"/>
          <a:lstStyle/>
          <a:p>
            <a:endParaRPr/>
          </a:p>
        </p:txBody>
      </p:sp>
      <p:sp>
        <p:nvSpPr>
          <p:cNvPr id="5" name="object 5"/>
          <p:cNvSpPr/>
          <p:nvPr/>
        </p:nvSpPr>
        <p:spPr>
          <a:xfrm>
            <a:off x="2608452" y="1190371"/>
            <a:ext cx="0" cy="5356860"/>
          </a:xfrm>
          <a:custGeom>
            <a:avLst/>
            <a:gdLst/>
            <a:ahLst/>
            <a:cxnLst/>
            <a:rect l="l" t="t" r="r" b="b"/>
            <a:pathLst>
              <a:path h="5356859">
                <a:moveTo>
                  <a:pt x="0" y="0"/>
                </a:moveTo>
                <a:lnTo>
                  <a:pt x="0" y="5356440"/>
                </a:lnTo>
              </a:path>
            </a:pathLst>
          </a:custGeom>
          <a:ln w="12700">
            <a:solidFill>
              <a:srgbClr val="FFFFFF"/>
            </a:solidFill>
          </a:ln>
        </p:spPr>
        <p:txBody>
          <a:bodyPr wrap="square" lIns="0" tIns="0" rIns="0" bIns="0" rtlCol="0"/>
          <a:lstStyle/>
          <a:p>
            <a:endParaRPr/>
          </a:p>
        </p:txBody>
      </p:sp>
      <p:sp>
        <p:nvSpPr>
          <p:cNvPr id="6" name="object 6"/>
          <p:cNvSpPr/>
          <p:nvPr/>
        </p:nvSpPr>
        <p:spPr>
          <a:xfrm>
            <a:off x="457200" y="1190371"/>
            <a:ext cx="0" cy="5356860"/>
          </a:xfrm>
          <a:custGeom>
            <a:avLst/>
            <a:gdLst/>
            <a:ahLst/>
            <a:cxnLst/>
            <a:rect l="l" t="t" r="r" b="b"/>
            <a:pathLst>
              <a:path h="5356859">
                <a:moveTo>
                  <a:pt x="0" y="0"/>
                </a:moveTo>
                <a:lnTo>
                  <a:pt x="0" y="5356440"/>
                </a:lnTo>
              </a:path>
            </a:pathLst>
          </a:custGeom>
          <a:ln w="12700">
            <a:solidFill>
              <a:srgbClr val="FFFFFF"/>
            </a:solidFill>
          </a:ln>
        </p:spPr>
        <p:txBody>
          <a:bodyPr wrap="square" lIns="0" tIns="0" rIns="0" bIns="0" rtlCol="0"/>
          <a:lstStyle/>
          <a:p>
            <a:endParaRPr/>
          </a:p>
        </p:txBody>
      </p:sp>
      <p:sp>
        <p:nvSpPr>
          <p:cNvPr id="7" name="object 7"/>
          <p:cNvSpPr/>
          <p:nvPr/>
        </p:nvSpPr>
        <p:spPr>
          <a:xfrm>
            <a:off x="8686800" y="1190371"/>
            <a:ext cx="0" cy="5356860"/>
          </a:xfrm>
          <a:custGeom>
            <a:avLst/>
            <a:gdLst/>
            <a:ahLst/>
            <a:cxnLst/>
            <a:rect l="l" t="t" r="r" b="b"/>
            <a:pathLst>
              <a:path h="5356859">
                <a:moveTo>
                  <a:pt x="0" y="0"/>
                </a:moveTo>
                <a:lnTo>
                  <a:pt x="0" y="5356440"/>
                </a:lnTo>
              </a:path>
            </a:pathLst>
          </a:custGeom>
          <a:ln w="12700">
            <a:solidFill>
              <a:srgbClr val="FFFFFF"/>
            </a:solidFill>
          </a:ln>
        </p:spPr>
        <p:txBody>
          <a:bodyPr wrap="square" lIns="0" tIns="0" rIns="0" bIns="0" rtlCol="0"/>
          <a:lstStyle/>
          <a:p>
            <a:endParaRPr/>
          </a:p>
        </p:txBody>
      </p:sp>
      <p:sp>
        <p:nvSpPr>
          <p:cNvPr id="8" name="object 8"/>
          <p:cNvSpPr/>
          <p:nvPr/>
        </p:nvSpPr>
        <p:spPr>
          <a:xfrm>
            <a:off x="450850" y="1196721"/>
            <a:ext cx="8242300" cy="0"/>
          </a:xfrm>
          <a:custGeom>
            <a:avLst/>
            <a:gdLst/>
            <a:ahLst/>
            <a:cxnLst/>
            <a:rect l="l" t="t" r="r" b="b"/>
            <a:pathLst>
              <a:path w="8242300">
                <a:moveTo>
                  <a:pt x="0" y="0"/>
                </a:moveTo>
                <a:lnTo>
                  <a:pt x="8242300" y="0"/>
                </a:lnTo>
              </a:path>
            </a:pathLst>
          </a:custGeom>
          <a:ln w="12700">
            <a:solidFill>
              <a:srgbClr val="FFFFFF"/>
            </a:solidFill>
          </a:ln>
        </p:spPr>
        <p:txBody>
          <a:bodyPr wrap="square" lIns="0" tIns="0" rIns="0" bIns="0" rtlCol="0"/>
          <a:lstStyle/>
          <a:p>
            <a:endParaRPr/>
          </a:p>
        </p:txBody>
      </p:sp>
      <p:sp>
        <p:nvSpPr>
          <p:cNvPr id="9" name="object 9"/>
          <p:cNvSpPr/>
          <p:nvPr/>
        </p:nvSpPr>
        <p:spPr>
          <a:xfrm>
            <a:off x="450850" y="6527762"/>
            <a:ext cx="8242300" cy="0"/>
          </a:xfrm>
          <a:custGeom>
            <a:avLst/>
            <a:gdLst/>
            <a:ahLst/>
            <a:cxnLst/>
            <a:rect l="l" t="t" r="r" b="b"/>
            <a:pathLst>
              <a:path w="8242300">
                <a:moveTo>
                  <a:pt x="0" y="0"/>
                </a:moveTo>
                <a:lnTo>
                  <a:pt x="8242300" y="0"/>
                </a:lnTo>
              </a:path>
            </a:pathLst>
          </a:custGeom>
          <a:ln w="38100">
            <a:solidFill>
              <a:srgbClr val="FFFFFF"/>
            </a:solidFill>
          </a:ln>
        </p:spPr>
        <p:txBody>
          <a:bodyPr wrap="square" lIns="0" tIns="0" rIns="0" bIns="0" rtlCol="0"/>
          <a:lstStyle/>
          <a:p>
            <a:endParaRPr/>
          </a:p>
        </p:txBody>
      </p:sp>
      <p:sp>
        <p:nvSpPr>
          <p:cNvPr id="10" name="object 10"/>
          <p:cNvSpPr txBox="1"/>
          <p:nvPr/>
        </p:nvSpPr>
        <p:spPr>
          <a:xfrm>
            <a:off x="513080" y="1150852"/>
            <a:ext cx="1862455" cy="3180715"/>
          </a:xfrm>
          <a:prstGeom prst="rect">
            <a:avLst/>
          </a:prstGeom>
        </p:spPr>
        <p:txBody>
          <a:bodyPr vert="horz" wrap="square" lIns="0" tIns="53340" rIns="0" bIns="0" rtlCol="0">
            <a:spAutoFit/>
          </a:bodyPr>
          <a:lstStyle/>
          <a:p>
            <a:pPr marL="12700">
              <a:lnSpc>
                <a:spcPct val="100000"/>
              </a:lnSpc>
              <a:spcBef>
                <a:spcPts val="420"/>
              </a:spcBef>
            </a:pPr>
            <a:r>
              <a:rPr sz="1800" b="1" dirty="0">
                <a:latin typeface="Calibri"/>
                <a:cs typeface="Calibri"/>
              </a:rPr>
              <a:t>4.</a:t>
            </a:r>
            <a:r>
              <a:rPr sz="1800" b="1" spc="-30" dirty="0">
                <a:latin typeface="Calibri"/>
                <a:cs typeface="Calibri"/>
              </a:rPr>
              <a:t> </a:t>
            </a:r>
            <a:r>
              <a:rPr sz="1800" b="1" spc="-5" dirty="0">
                <a:latin typeface="Calibri"/>
                <a:cs typeface="Calibri"/>
              </a:rPr>
              <a:t>Τεχνολογικές</a:t>
            </a:r>
            <a:endParaRPr sz="1800">
              <a:latin typeface="Calibri"/>
              <a:cs typeface="Calibri"/>
            </a:endParaRPr>
          </a:p>
          <a:p>
            <a:pPr marL="12700">
              <a:lnSpc>
                <a:spcPct val="100000"/>
              </a:lnSpc>
              <a:spcBef>
                <a:spcPts val="320"/>
              </a:spcBef>
            </a:pPr>
            <a:r>
              <a:rPr sz="1800" b="1" spc="-5" dirty="0">
                <a:latin typeface="Calibri"/>
                <a:cs typeface="Calibri"/>
              </a:rPr>
              <a:t>υποδομές:</a:t>
            </a:r>
            <a:endParaRPr sz="1800">
              <a:latin typeface="Calibri"/>
              <a:cs typeface="Calibri"/>
            </a:endParaRPr>
          </a:p>
          <a:p>
            <a:pPr marL="12700">
              <a:lnSpc>
                <a:spcPct val="100000"/>
              </a:lnSpc>
              <a:spcBef>
                <a:spcPts val="320"/>
              </a:spcBef>
            </a:pPr>
            <a:r>
              <a:rPr sz="1800" b="1" spc="-5" dirty="0">
                <a:latin typeface="Calibri"/>
                <a:cs typeface="Calibri"/>
              </a:rPr>
              <a:t>πλατφόρμες</a:t>
            </a:r>
            <a:endParaRPr sz="1800">
              <a:latin typeface="Calibri"/>
              <a:cs typeface="Calibri"/>
            </a:endParaRPr>
          </a:p>
          <a:p>
            <a:pPr marL="12700" marR="173990">
              <a:lnSpc>
                <a:spcPct val="114999"/>
              </a:lnSpc>
            </a:pPr>
            <a:r>
              <a:rPr sz="1800" b="1" spc="-5" dirty="0">
                <a:latin typeface="Calibri"/>
                <a:cs typeface="Calibri"/>
              </a:rPr>
              <a:t>αποθήκευσης</a:t>
            </a:r>
            <a:r>
              <a:rPr sz="1800" b="1" spc="-125" dirty="0">
                <a:latin typeface="Calibri"/>
                <a:cs typeface="Calibri"/>
              </a:rPr>
              <a:t> </a:t>
            </a:r>
            <a:r>
              <a:rPr sz="1800" b="1" spc="-20" dirty="0">
                <a:latin typeface="Calibri"/>
                <a:cs typeface="Calibri"/>
              </a:rPr>
              <a:t>και  </a:t>
            </a:r>
            <a:r>
              <a:rPr sz="1800" b="1" spc="-5" dirty="0">
                <a:latin typeface="Calibri"/>
                <a:cs typeface="Calibri"/>
              </a:rPr>
              <a:t>επεξεργασίας</a:t>
            </a:r>
            <a:endParaRPr sz="1800">
              <a:latin typeface="Calibri"/>
              <a:cs typeface="Calibri"/>
            </a:endParaRPr>
          </a:p>
          <a:p>
            <a:pPr marL="12700">
              <a:lnSpc>
                <a:spcPct val="100000"/>
              </a:lnSpc>
              <a:spcBef>
                <a:spcPts val="325"/>
              </a:spcBef>
            </a:pPr>
            <a:r>
              <a:rPr sz="1800" b="1" spc="-5" dirty="0">
                <a:latin typeface="Calibri"/>
                <a:cs typeface="Calibri"/>
              </a:rPr>
              <a:t>μεγάλου</a:t>
            </a:r>
            <a:r>
              <a:rPr sz="1800" b="1" spc="-45" dirty="0">
                <a:latin typeface="Calibri"/>
                <a:cs typeface="Calibri"/>
              </a:rPr>
              <a:t> </a:t>
            </a:r>
            <a:r>
              <a:rPr sz="1800" b="1" spc="-10" dirty="0">
                <a:latin typeface="Calibri"/>
                <a:cs typeface="Calibri"/>
              </a:rPr>
              <a:t>όγκου</a:t>
            </a:r>
            <a:endParaRPr sz="1800">
              <a:latin typeface="Calibri"/>
              <a:cs typeface="Calibri"/>
            </a:endParaRPr>
          </a:p>
          <a:p>
            <a:pPr marL="12700" marR="5080">
              <a:lnSpc>
                <a:spcPct val="114999"/>
              </a:lnSpc>
            </a:pPr>
            <a:r>
              <a:rPr sz="1800" b="1" spc="-5" dirty="0">
                <a:latin typeface="Calibri"/>
                <a:cs typeface="Calibri"/>
              </a:rPr>
              <a:t>δεδομένων,</a:t>
            </a:r>
            <a:r>
              <a:rPr sz="1800" b="1" spc="-110" dirty="0">
                <a:latin typeface="Calibri"/>
                <a:cs typeface="Calibri"/>
              </a:rPr>
              <a:t> </a:t>
            </a:r>
            <a:r>
              <a:rPr sz="1800" b="1" dirty="0">
                <a:latin typeface="Calibri"/>
                <a:cs typeface="Calibri"/>
              </a:rPr>
              <a:t>δίκτυα  </a:t>
            </a:r>
            <a:r>
              <a:rPr sz="1800" b="1" spc="-5" dirty="0">
                <a:latin typeface="Calibri"/>
                <a:cs typeface="Calibri"/>
              </a:rPr>
              <a:t>cloud, </a:t>
            </a:r>
            <a:r>
              <a:rPr sz="1800" b="1" dirty="0">
                <a:latin typeface="Calibri"/>
                <a:cs typeface="Calibri"/>
              </a:rPr>
              <a:t>συστήματα  </a:t>
            </a:r>
            <a:r>
              <a:rPr sz="1800" b="1" spc="-5" dirty="0">
                <a:latin typeface="Calibri"/>
                <a:cs typeface="Calibri"/>
              </a:rPr>
              <a:t>ασφάλειας</a:t>
            </a:r>
            <a:r>
              <a:rPr sz="1800" b="1" spc="-45" dirty="0">
                <a:latin typeface="Calibri"/>
                <a:cs typeface="Calibri"/>
              </a:rPr>
              <a:t> </a:t>
            </a:r>
            <a:r>
              <a:rPr sz="1800" b="1" spc="-20" dirty="0">
                <a:latin typeface="Calibri"/>
                <a:cs typeface="Calibri"/>
              </a:rPr>
              <a:t>και</a:t>
            </a:r>
            <a:endParaRPr sz="1800">
              <a:latin typeface="Calibri"/>
              <a:cs typeface="Calibri"/>
            </a:endParaRPr>
          </a:p>
          <a:p>
            <a:pPr marL="12700">
              <a:lnSpc>
                <a:spcPct val="100000"/>
              </a:lnSpc>
              <a:spcBef>
                <a:spcPts val="320"/>
              </a:spcBef>
            </a:pPr>
            <a:r>
              <a:rPr sz="1800" b="1" spc="-5" dirty="0">
                <a:latin typeface="Calibri"/>
                <a:cs typeface="Calibri"/>
              </a:rPr>
              <a:t>ταυτοποίησης</a:t>
            </a:r>
            <a:endParaRPr sz="1800">
              <a:latin typeface="Calibri"/>
              <a:cs typeface="Calibri"/>
            </a:endParaRPr>
          </a:p>
        </p:txBody>
      </p:sp>
      <p:sp>
        <p:nvSpPr>
          <p:cNvPr id="11" name="object 11"/>
          <p:cNvSpPr txBox="1"/>
          <p:nvPr/>
        </p:nvSpPr>
        <p:spPr>
          <a:xfrm>
            <a:off x="2664714" y="1191894"/>
            <a:ext cx="4239260" cy="299720"/>
          </a:xfrm>
          <a:prstGeom prst="rect">
            <a:avLst/>
          </a:prstGeom>
        </p:spPr>
        <p:txBody>
          <a:bodyPr vert="horz" wrap="square" lIns="0" tIns="12700" rIns="0" bIns="0" rtlCol="0">
            <a:spAutoFit/>
          </a:bodyPr>
          <a:lstStyle/>
          <a:p>
            <a:pPr marL="299085" indent="-286385">
              <a:lnSpc>
                <a:spcPct val="100000"/>
              </a:lnSpc>
              <a:spcBef>
                <a:spcPts val="100"/>
              </a:spcBef>
              <a:buFont typeface="Arial"/>
              <a:buChar char="•"/>
              <a:tabLst>
                <a:tab pos="299085" algn="l"/>
                <a:tab pos="299720" algn="l"/>
                <a:tab pos="2185670" algn="l"/>
                <a:tab pos="2899410" algn="l"/>
              </a:tabLst>
            </a:pPr>
            <a:r>
              <a:rPr sz="1800" spc="-5" dirty="0">
                <a:latin typeface="Verdana"/>
                <a:cs typeface="Verdana"/>
              </a:rPr>
              <a:t>προσφέρουν	τη	δυνατότητα</a:t>
            </a:r>
            <a:endParaRPr sz="1800">
              <a:latin typeface="Verdana"/>
              <a:cs typeface="Verdana"/>
            </a:endParaRPr>
          </a:p>
        </p:txBody>
      </p:sp>
      <p:sp>
        <p:nvSpPr>
          <p:cNvPr id="12" name="object 12"/>
          <p:cNvSpPr txBox="1"/>
          <p:nvPr/>
        </p:nvSpPr>
        <p:spPr>
          <a:xfrm>
            <a:off x="7335139" y="1150852"/>
            <a:ext cx="1298575" cy="656590"/>
          </a:xfrm>
          <a:prstGeom prst="rect">
            <a:avLst/>
          </a:prstGeom>
        </p:spPr>
        <p:txBody>
          <a:bodyPr vert="horz" wrap="square" lIns="0" tIns="53340" rIns="0" bIns="0" rtlCol="0">
            <a:spAutoFit/>
          </a:bodyPr>
          <a:lstStyle/>
          <a:p>
            <a:pPr marL="12700">
              <a:lnSpc>
                <a:spcPct val="100000"/>
              </a:lnSpc>
              <a:spcBef>
                <a:spcPts val="420"/>
              </a:spcBef>
            </a:pPr>
            <a:r>
              <a:rPr sz="1800" spc="-5" dirty="0">
                <a:latin typeface="Verdana"/>
                <a:cs typeface="Verdana"/>
              </a:rPr>
              <a:t>διαχείρισης</a:t>
            </a:r>
            <a:endParaRPr sz="1800">
              <a:latin typeface="Verdana"/>
              <a:cs typeface="Verdana"/>
            </a:endParaRPr>
          </a:p>
          <a:p>
            <a:pPr marL="205740">
              <a:lnSpc>
                <a:spcPct val="100000"/>
              </a:lnSpc>
              <a:spcBef>
                <a:spcPts val="320"/>
              </a:spcBef>
            </a:pPr>
            <a:r>
              <a:rPr sz="1800" spc="-10" dirty="0">
                <a:latin typeface="Verdana"/>
                <a:cs typeface="Verdana"/>
              </a:rPr>
              <a:t>α</a:t>
            </a:r>
            <a:r>
              <a:rPr sz="1800" dirty="0">
                <a:latin typeface="Verdana"/>
                <a:cs typeface="Verdana"/>
              </a:rPr>
              <a:t>λλάζουν</a:t>
            </a:r>
            <a:endParaRPr sz="1800">
              <a:latin typeface="Verdana"/>
              <a:cs typeface="Verdana"/>
            </a:endParaRPr>
          </a:p>
        </p:txBody>
      </p:sp>
      <p:sp>
        <p:nvSpPr>
          <p:cNvPr id="13" name="object 13"/>
          <p:cNvSpPr txBox="1"/>
          <p:nvPr/>
        </p:nvSpPr>
        <p:spPr>
          <a:xfrm>
            <a:off x="5341365" y="1466170"/>
            <a:ext cx="1962785" cy="657225"/>
          </a:xfrm>
          <a:prstGeom prst="rect">
            <a:avLst/>
          </a:prstGeom>
        </p:spPr>
        <p:txBody>
          <a:bodyPr vert="horz" wrap="square" lIns="0" tIns="53975" rIns="0" bIns="0" rtlCol="0">
            <a:spAutoFit/>
          </a:bodyPr>
          <a:lstStyle/>
          <a:p>
            <a:pPr marL="12700">
              <a:lnSpc>
                <a:spcPct val="100000"/>
              </a:lnSpc>
              <a:spcBef>
                <a:spcPts val="425"/>
              </a:spcBef>
              <a:tabLst>
                <a:tab pos="1520190" algn="l"/>
              </a:tabLst>
            </a:pPr>
            <a:r>
              <a:rPr sz="1800" dirty="0">
                <a:latin typeface="Verdana"/>
                <a:cs typeface="Verdana"/>
              </a:rPr>
              <a:t>δε</a:t>
            </a:r>
            <a:r>
              <a:rPr sz="1800" spc="-10" dirty="0">
                <a:latin typeface="Verdana"/>
                <a:cs typeface="Verdana"/>
              </a:rPr>
              <a:t>δ</a:t>
            </a:r>
            <a:r>
              <a:rPr sz="1800" dirty="0">
                <a:latin typeface="Verdana"/>
                <a:cs typeface="Verdana"/>
              </a:rPr>
              <a:t>ο</a:t>
            </a:r>
            <a:r>
              <a:rPr sz="1800" spc="0" dirty="0">
                <a:latin typeface="Verdana"/>
                <a:cs typeface="Verdana"/>
              </a:rPr>
              <a:t>μ</a:t>
            </a:r>
            <a:r>
              <a:rPr sz="1800" dirty="0">
                <a:latin typeface="Verdana"/>
                <a:cs typeface="Verdana"/>
              </a:rPr>
              <a:t>ένων	</a:t>
            </a:r>
            <a:r>
              <a:rPr sz="1800" spc="-5" dirty="0">
                <a:latin typeface="Verdana"/>
                <a:cs typeface="Verdana"/>
              </a:rPr>
              <a:t>που</a:t>
            </a:r>
            <a:endParaRPr sz="1800">
              <a:latin typeface="Verdana"/>
              <a:cs typeface="Verdana"/>
            </a:endParaRPr>
          </a:p>
          <a:p>
            <a:pPr marL="253365">
              <a:lnSpc>
                <a:spcPct val="100000"/>
              </a:lnSpc>
              <a:spcBef>
                <a:spcPts val="320"/>
              </a:spcBef>
            </a:pPr>
            <a:r>
              <a:rPr sz="1800" spc="-5" dirty="0">
                <a:latin typeface="Verdana"/>
                <a:cs typeface="Verdana"/>
              </a:rPr>
              <a:t>λαμβάνουν</a:t>
            </a:r>
            <a:endParaRPr sz="1800">
              <a:latin typeface="Verdana"/>
              <a:cs typeface="Verdana"/>
            </a:endParaRPr>
          </a:p>
        </p:txBody>
      </p:sp>
      <p:sp>
        <p:nvSpPr>
          <p:cNvPr id="14" name="object 14"/>
          <p:cNvSpPr txBox="1"/>
          <p:nvPr/>
        </p:nvSpPr>
        <p:spPr>
          <a:xfrm>
            <a:off x="7138543" y="1823085"/>
            <a:ext cx="149479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Verdana"/>
                <a:cs typeface="Verdana"/>
              </a:rPr>
              <a:t>διαφορετικές</a:t>
            </a:r>
            <a:endParaRPr sz="1800">
              <a:latin typeface="Verdana"/>
              <a:cs typeface="Verdana"/>
            </a:endParaRPr>
          </a:p>
        </p:txBody>
      </p:sp>
      <p:sp>
        <p:nvSpPr>
          <p:cNvPr id="15" name="object 15"/>
          <p:cNvSpPr txBox="1"/>
          <p:nvPr/>
        </p:nvSpPr>
        <p:spPr>
          <a:xfrm>
            <a:off x="2951226" y="1466170"/>
            <a:ext cx="2363470" cy="972185"/>
          </a:xfrm>
          <a:prstGeom prst="rect">
            <a:avLst/>
          </a:prstGeom>
        </p:spPr>
        <p:txBody>
          <a:bodyPr vert="horz" wrap="square" lIns="0" tIns="12700" rIns="0" bIns="0" rtlCol="0">
            <a:spAutoFit/>
          </a:bodyPr>
          <a:lstStyle/>
          <a:p>
            <a:pPr marL="12700" marR="5080">
              <a:lnSpc>
                <a:spcPct val="114999"/>
              </a:lnSpc>
              <a:spcBef>
                <a:spcPts val="100"/>
              </a:spcBef>
              <a:tabLst>
                <a:tab pos="1285240" algn="l"/>
                <a:tab pos="1422400" algn="l"/>
                <a:tab pos="1920875" algn="l"/>
              </a:tabLst>
            </a:pPr>
            <a:r>
              <a:rPr sz="1800" spc="-5" dirty="0">
                <a:latin typeface="Verdana"/>
                <a:cs typeface="Verdana"/>
              </a:rPr>
              <a:t>τεράστιων		όγκων  </a:t>
            </a:r>
            <a:r>
              <a:rPr sz="1800" dirty="0">
                <a:latin typeface="Verdana"/>
                <a:cs typeface="Verdana"/>
              </a:rPr>
              <a:t>σ</a:t>
            </a:r>
            <a:r>
              <a:rPr sz="1800" spc="-5" dirty="0">
                <a:latin typeface="Verdana"/>
                <a:cs typeface="Verdana"/>
              </a:rPr>
              <a:t>υ</a:t>
            </a:r>
            <a:r>
              <a:rPr sz="1800" dirty="0">
                <a:latin typeface="Verdana"/>
                <a:cs typeface="Verdana"/>
              </a:rPr>
              <a:t>νεχώς	και	που  </a:t>
            </a:r>
            <a:r>
              <a:rPr sz="1800" spc="-5" dirty="0">
                <a:latin typeface="Verdana"/>
                <a:cs typeface="Verdana"/>
              </a:rPr>
              <a:t>μορφές.</a:t>
            </a:r>
            <a:endParaRPr sz="1800">
              <a:latin typeface="Verdana"/>
              <a:cs typeface="Verdana"/>
            </a:endParaRPr>
          </a:p>
        </p:txBody>
      </p:sp>
      <p:sp>
        <p:nvSpPr>
          <p:cNvPr id="16" name="object 16"/>
          <p:cNvSpPr txBox="1"/>
          <p:nvPr/>
        </p:nvSpPr>
        <p:spPr>
          <a:xfrm>
            <a:off x="2664714" y="2606420"/>
            <a:ext cx="3823335" cy="299720"/>
          </a:xfrm>
          <a:prstGeom prst="rect">
            <a:avLst/>
          </a:prstGeom>
        </p:spPr>
        <p:txBody>
          <a:bodyPr vert="horz" wrap="square" lIns="0" tIns="12700" rIns="0" bIns="0" rtlCol="0">
            <a:spAutoFit/>
          </a:bodyPr>
          <a:lstStyle/>
          <a:p>
            <a:pPr marL="299085" indent="-286385">
              <a:lnSpc>
                <a:spcPct val="100000"/>
              </a:lnSpc>
              <a:spcBef>
                <a:spcPts val="100"/>
              </a:spcBef>
              <a:buFont typeface="Arial"/>
              <a:buChar char="•"/>
              <a:tabLst>
                <a:tab pos="299085" algn="l"/>
                <a:tab pos="299720" algn="l"/>
                <a:tab pos="2124710" algn="l"/>
                <a:tab pos="2652395" algn="l"/>
              </a:tabLst>
            </a:pPr>
            <a:r>
              <a:rPr sz="1800" spc="-5" dirty="0">
                <a:latin typeface="Verdana"/>
                <a:cs typeface="Verdana"/>
              </a:rPr>
              <a:t>Υπο</a:t>
            </a:r>
            <a:r>
              <a:rPr sz="1800" dirty="0">
                <a:latin typeface="Verdana"/>
                <a:cs typeface="Verdana"/>
              </a:rPr>
              <a:t>σ</a:t>
            </a:r>
            <a:r>
              <a:rPr sz="1800" spc="-5" dirty="0">
                <a:latin typeface="Verdana"/>
                <a:cs typeface="Verdana"/>
              </a:rPr>
              <a:t>τηρ</a:t>
            </a:r>
            <a:r>
              <a:rPr sz="1800" spc="0" dirty="0">
                <a:latin typeface="Verdana"/>
                <a:cs typeface="Verdana"/>
              </a:rPr>
              <a:t>ί</a:t>
            </a:r>
            <a:r>
              <a:rPr sz="1800" spc="-10" dirty="0">
                <a:latin typeface="Verdana"/>
                <a:cs typeface="Verdana"/>
              </a:rPr>
              <a:t>ζ</a:t>
            </a:r>
            <a:r>
              <a:rPr sz="1800" dirty="0">
                <a:latin typeface="Verdana"/>
                <a:cs typeface="Verdana"/>
              </a:rPr>
              <a:t>ουν	</a:t>
            </a:r>
            <a:r>
              <a:rPr sz="1800" spc="-5" dirty="0">
                <a:latin typeface="Verdana"/>
                <a:cs typeface="Verdana"/>
              </a:rPr>
              <a:t>τ</a:t>
            </a:r>
            <a:r>
              <a:rPr sz="1800" dirty="0">
                <a:latin typeface="Verdana"/>
                <a:cs typeface="Verdana"/>
              </a:rPr>
              <a:t>η	δ</a:t>
            </a:r>
            <a:r>
              <a:rPr sz="1800" spc="0" dirty="0">
                <a:latin typeface="Verdana"/>
                <a:cs typeface="Verdana"/>
              </a:rPr>
              <a:t>ι</a:t>
            </a:r>
            <a:r>
              <a:rPr sz="1800" spc="-10" dirty="0">
                <a:latin typeface="Verdana"/>
                <a:cs typeface="Verdana"/>
              </a:rPr>
              <a:t>αχ</a:t>
            </a:r>
            <a:r>
              <a:rPr sz="1800" dirty="0">
                <a:latin typeface="Verdana"/>
                <a:cs typeface="Verdana"/>
              </a:rPr>
              <a:t>ε</a:t>
            </a:r>
            <a:r>
              <a:rPr sz="1800" spc="15" dirty="0">
                <a:latin typeface="Verdana"/>
                <a:cs typeface="Verdana"/>
              </a:rPr>
              <a:t>ί</a:t>
            </a:r>
            <a:r>
              <a:rPr sz="1800" dirty="0">
                <a:latin typeface="Verdana"/>
                <a:cs typeface="Verdana"/>
              </a:rPr>
              <a:t>ρ</a:t>
            </a:r>
            <a:r>
              <a:rPr sz="1800" spc="5" dirty="0">
                <a:latin typeface="Verdana"/>
                <a:cs typeface="Verdana"/>
              </a:rPr>
              <a:t>ι</a:t>
            </a:r>
            <a:r>
              <a:rPr sz="1800" dirty="0">
                <a:latin typeface="Verdana"/>
                <a:cs typeface="Verdana"/>
              </a:rPr>
              <a:t>ση</a:t>
            </a:r>
            <a:endParaRPr sz="1800">
              <a:latin typeface="Verdana"/>
              <a:cs typeface="Verdana"/>
            </a:endParaRPr>
          </a:p>
        </p:txBody>
      </p:sp>
      <p:sp>
        <p:nvSpPr>
          <p:cNvPr id="17" name="object 17"/>
          <p:cNvSpPr txBox="1"/>
          <p:nvPr/>
        </p:nvSpPr>
        <p:spPr>
          <a:xfrm>
            <a:off x="6732778" y="2606420"/>
            <a:ext cx="190055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Verdana"/>
                <a:cs typeface="Verdana"/>
              </a:rPr>
              <a:t>πολυ-καναλικών</a:t>
            </a:r>
            <a:endParaRPr sz="1800">
              <a:latin typeface="Verdana"/>
              <a:cs typeface="Verdana"/>
            </a:endParaRPr>
          </a:p>
        </p:txBody>
      </p:sp>
      <p:sp>
        <p:nvSpPr>
          <p:cNvPr id="18" name="object 18"/>
          <p:cNvSpPr txBox="1"/>
          <p:nvPr/>
        </p:nvSpPr>
        <p:spPr>
          <a:xfrm>
            <a:off x="2951226" y="2921889"/>
            <a:ext cx="568134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Verdana"/>
                <a:cs typeface="Verdana"/>
              </a:rPr>
              <a:t>επαφών,</a:t>
            </a:r>
            <a:r>
              <a:rPr sz="1800" spc="225" dirty="0">
                <a:latin typeface="Verdana"/>
                <a:cs typeface="Verdana"/>
              </a:rPr>
              <a:t> </a:t>
            </a:r>
            <a:r>
              <a:rPr sz="1800" dirty="0">
                <a:latin typeface="Verdana"/>
                <a:cs typeface="Verdana"/>
              </a:rPr>
              <a:t>μέσω</a:t>
            </a:r>
            <a:r>
              <a:rPr sz="1800" spc="200" dirty="0">
                <a:latin typeface="Verdana"/>
                <a:cs typeface="Verdana"/>
              </a:rPr>
              <a:t> </a:t>
            </a:r>
            <a:r>
              <a:rPr sz="1800" spc="-5" dirty="0">
                <a:latin typeface="Verdana"/>
                <a:cs typeface="Verdana"/>
              </a:rPr>
              <a:t>κινητών</a:t>
            </a:r>
            <a:r>
              <a:rPr sz="1800" spc="204" dirty="0">
                <a:latin typeface="Verdana"/>
                <a:cs typeface="Verdana"/>
              </a:rPr>
              <a:t> </a:t>
            </a:r>
            <a:r>
              <a:rPr sz="1800" spc="-5" dirty="0">
                <a:latin typeface="Verdana"/>
                <a:cs typeface="Verdana"/>
              </a:rPr>
              <a:t>τηλεφώνων,</a:t>
            </a:r>
            <a:r>
              <a:rPr sz="1800" spc="225" dirty="0">
                <a:latin typeface="Verdana"/>
                <a:cs typeface="Verdana"/>
              </a:rPr>
              <a:t> </a:t>
            </a:r>
            <a:r>
              <a:rPr sz="1800" spc="-5" dirty="0">
                <a:latin typeface="Verdana"/>
                <a:cs typeface="Verdana"/>
              </a:rPr>
              <a:t>tablets,</a:t>
            </a:r>
            <a:r>
              <a:rPr sz="1800" spc="210" dirty="0">
                <a:latin typeface="Verdana"/>
                <a:cs typeface="Verdana"/>
              </a:rPr>
              <a:t> </a:t>
            </a:r>
            <a:r>
              <a:rPr sz="1800" dirty="0">
                <a:latin typeface="Verdana"/>
                <a:cs typeface="Verdana"/>
              </a:rPr>
              <a:t>και</a:t>
            </a:r>
            <a:endParaRPr sz="1800">
              <a:latin typeface="Verdana"/>
              <a:cs typeface="Verdana"/>
            </a:endParaRPr>
          </a:p>
        </p:txBody>
      </p:sp>
      <p:sp>
        <p:nvSpPr>
          <p:cNvPr id="19" name="object 19"/>
          <p:cNvSpPr txBox="1"/>
          <p:nvPr/>
        </p:nvSpPr>
        <p:spPr>
          <a:xfrm>
            <a:off x="2951226" y="3196589"/>
            <a:ext cx="5681980" cy="972185"/>
          </a:xfrm>
          <a:prstGeom prst="rect">
            <a:avLst/>
          </a:prstGeom>
        </p:spPr>
        <p:txBody>
          <a:bodyPr vert="horz" wrap="square" lIns="0" tIns="12700" rIns="0" bIns="0" rtlCol="0">
            <a:spAutoFit/>
          </a:bodyPr>
          <a:lstStyle/>
          <a:p>
            <a:pPr marL="12700" marR="5080" algn="just">
              <a:lnSpc>
                <a:spcPct val="114999"/>
              </a:lnSpc>
              <a:spcBef>
                <a:spcPts val="100"/>
              </a:spcBef>
            </a:pPr>
            <a:r>
              <a:rPr sz="1800" spc="-5" dirty="0">
                <a:latin typeface="Verdana"/>
                <a:cs typeface="Verdana"/>
              </a:rPr>
              <a:t>άλλων έξυπνων συσκευών </a:t>
            </a:r>
            <a:r>
              <a:rPr sz="1800" dirty="0">
                <a:latin typeface="Verdana"/>
                <a:cs typeface="Verdana"/>
              </a:rPr>
              <a:t>με </a:t>
            </a:r>
            <a:r>
              <a:rPr sz="1800" spc="-5" dirty="0">
                <a:latin typeface="Verdana"/>
                <a:cs typeface="Verdana"/>
              </a:rPr>
              <a:t>τρόπο πιο  οικονομικό </a:t>
            </a:r>
            <a:r>
              <a:rPr sz="1800" spc="-10" dirty="0">
                <a:latin typeface="Verdana"/>
                <a:cs typeface="Verdana"/>
              </a:rPr>
              <a:t>και </a:t>
            </a:r>
            <a:r>
              <a:rPr sz="1800" spc="-5" dirty="0">
                <a:latin typeface="Verdana"/>
                <a:cs typeface="Verdana"/>
              </a:rPr>
              <a:t>αποτελεσματικό </a:t>
            </a:r>
            <a:r>
              <a:rPr sz="1800" dirty="0">
                <a:latin typeface="Verdana"/>
                <a:cs typeface="Verdana"/>
              </a:rPr>
              <a:t>σε </a:t>
            </a:r>
            <a:r>
              <a:rPr sz="1800" spc="-5" dirty="0">
                <a:latin typeface="Verdana"/>
                <a:cs typeface="Verdana"/>
              </a:rPr>
              <a:t>σχέση </a:t>
            </a:r>
            <a:r>
              <a:rPr sz="1800" dirty="0">
                <a:latin typeface="Verdana"/>
                <a:cs typeface="Verdana"/>
              </a:rPr>
              <a:t>με </a:t>
            </a:r>
            <a:r>
              <a:rPr sz="1800" spc="-5" dirty="0">
                <a:latin typeface="Verdana"/>
                <a:cs typeface="Verdana"/>
              </a:rPr>
              <a:t>τα  υφιστάμενα πληροφοριακά συστήματα.</a:t>
            </a:r>
            <a:endParaRPr sz="1800">
              <a:latin typeface="Verdana"/>
              <a:cs typeface="Verdana"/>
            </a:endParaRPr>
          </a:p>
        </p:txBody>
      </p:sp>
      <p:sp>
        <p:nvSpPr>
          <p:cNvPr id="20" name="object 20"/>
          <p:cNvSpPr txBox="1"/>
          <p:nvPr/>
        </p:nvSpPr>
        <p:spPr>
          <a:xfrm>
            <a:off x="2664714" y="4336541"/>
            <a:ext cx="2096135" cy="299720"/>
          </a:xfrm>
          <a:prstGeom prst="rect">
            <a:avLst/>
          </a:prstGeom>
        </p:spPr>
        <p:txBody>
          <a:bodyPr vert="horz" wrap="square" lIns="0" tIns="12700" rIns="0" bIns="0" rtlCol="0">
            <a:spAutoFit/>
          </a:bodyPr>
          <a:lstStyle/>
          <a:p>
            <a:pPr marL="299085" indent="-286385">
              <a:lnSpc>
                <a:spcPct val="100000"/>
              </a:lnSpc>
              <a:spcBef>
                <a:spcPts val="100"/>
              </a:spcBef>
              <a:buFont typeface="Arial"/>
              <a:buChar char="•"/>
              <a:tabLst>
                <a:tab pos="299085" algn="l"/>
                <a:tab pos="299720" algn="l"/>
                <a:tab pos="846455" algn="l"/>
              </a:tabLst>
            </a:pPr>
            <a:r>
              <a:rPr sz="1800" spc="-5" dirty="0">
                <a:latin typeface="Verdana"/>
                <a:cs typeface="Verdana"/>
              </a:rPr>
              <a:t>Τα	συστήματα</a:t>
            </a:r>
            <a:endParaRPr sz="1800">
              <a:latin typeface="Verdana"/>
              <a:cs typeface="Verdana"/>
            </a:endParaRPr>
          </a:p>
        </p:txBody>
      </p:sp>
      <p:sp>
        <p:nvSpPr>
          <p:cNvPr id="21" name="object 21"/>
          <p:cNvSpPr txBox="1"/>
          <p:nvPr/>
        </p:nvSpPr>
        <p:spPr>
          <a:xfrm>
            <a:off x="4999990" y="4336541"/>
            <a:ext cx="3632835" cy="299720"/>
          </a:xfrm>
          <a:prstGeom prst="rect">
            <a:avLst/>
          </a:prstGeom>
        </p:spPr>
        <p:txBody>
          <a:bodyPr vert="horz" wrap="square" lIns="0" tIns="12700" rIns="0" bIns="0" rtlCol="0">
            <a:spAutoFit/>
          </a:bodyPr>
          <a:lstStyle/>
          <a:p>
            <a:pPr marL="12700">
              <a:lnSpc>
                <a:spcPct val="100000"/>
              </a:lnSpc>
              <a:spcBef>
                <a:spcPts val="100"/>
              </a:spcBef>
              <a:tabLst>
                <a:tab pos="1463040" algn="l"/>
                <a:tab pos="2070100" algn="l"/>
              </a:tabLst>
            </a:pPr>
            <a:r>
              <a:rPr sz="1800" spc="-5" dirty="0">
                <a:latin typeface="Verdana"/>
                <a:cs typeface="Verdana"/>
              </a:rPr>
              <a:t>ασφάλειας	</a:t>
            </a:r>
            <a:r>
              <a:rPr sz="1800" dirty="0">
                <a:latin typeface="Verdana"/>
                <a:cs typeface="Verdana"/>
              </a:rPr>
              <a:t>και	</a:t>
            </a:r>
            <a:r>
              <a:rPr sz="1800" spc="-5" dirty="0">
                <a:latin typeface="Verdana"/>
                <a:cs typeface="Verdana"/>
              </a:rPr>
              <a:t>ταυτοποίησης</a:t>
            </a:r>
            <a:endParaRPr sz="1800">
              <a:latin typeface="Verdana"/>
              <a:cs typeface="Verdana"/>
            </a:endParaRPr>
          </a:p>
        </p:txBody>
      </p:sp>
      <p:sp>
        <p:nvSpPr>
          <p:cNvPr id="22" name="object 22"/>
          <p:cNvSpPr txBox="1"/>
          <p:nvPr/>
        </p:nvSpPr>
        <p:spPr>
          <a:xfrm>
            <a:off x="2951226" y="4611116"/>
            <a:ext cx="5682615" cy="1602740"/>
          </a:xfrm>
          <a:prstGeom prst="rect">
            <a:avLst/>
          </a:prstGeom>
        </p:spPr>
        <p:txBody>
          <a:bodyPr vert="horz" wrap="square" lIns="0" tIns="12700" rIns="0" bIns="0" rtlCol="0">
            <a:spAutoFit/>
          </a:bodyPr>
          <a:lstStyle/>
          <a:p>
            <a:pPr marL="12700" marR="5080" algn="just">
              <a:lnSpc>
                <a:spcPct val="114999"/>
              </a:lnSpc>
              <a:spcBef>
                <a:spcPts val="100"/>
              </a:spcBef>
            </a:pPr>
            <a:r>
              <a:rPr sz="1800" spc="-5" dirty="0">
                <a:latin typeface="Verdana"/>
                <a:cs typeface="Verdana"/>
              </a:rPr>
              <a:t>περιλαμβάνουν σχετικές υπηρεσίες και </a:t>
            </a:r>
            <a:r>
              <a:rPr sz="1800" dirty="0">
                <a:latin typeface="Verdana"/>
                <a:cs typeface="Verdana"/>
              </a:rPr>
              <a:t>πρότυπα  για καλύτερο </a:t>
            </a:r>
            <a:r>
              <a:rPr sz="1800" spc="-5" dirty="0">
                <a:latin typeface="Verdana"/>
                <a:cs typeface="Verdana"/>
              </a:rPr>
              <a:t>έλεγχο </a:t>
            </a:r>
            <a:r>
              <a:rPr sz="1800" dirty="0">
                <a:latin typeface="Verdana"/>
                <a:cs typeface="Verdana"/>
              </a:rPr>
              <a:t>και </a:t>
            </a:r>
            <a:r>
              <a:rPr sz="1800" spc="-5" dirty="0">
                <a:latin typeface="Verdana"/>
                <a:cs typeface="Verdana"/>
              </a:rPr>
              <a:t>ασφάλεια, επιτρέποντας  υψηλής προστιθέμενης </a:t>
            </a:r>
            <a:r>
              <a:rPr sz="1800" spc="-10" dirty="0">
                <a:latin typeface="Verdana"/>
                <a:cs typeface="Verdana"/>
              </a:rPr>
              <a:t>αξίας </a:t>
            </a:r>
            <a:r>
              <a:rPr sz="1800" dirty="0">
                <a:latin typeface="Verdana"/>
                <a:cs typeface="Verdana"/>
              </a:rPr>
              <a:t>και  </a:t>
            </a:r>
            <a:r>
              <a:rPr sz="1800" spc="-5" dirty="0">
                <a:latin typeface="Verdana"/>
                <a:cs typeface="Verdana"/>
              </a:rPr>
              <a:t>προσωποποιημένες υπηρεσίες </a:t>
            </a:r>
            <a:r>
              <a:rPr sz="1800" dirty="0">
                <a:latin typeface="Verdana"/>
                <a:cs typeface="Verdana"/>
              </a:rPr>
              <a:t>και εμπειρίες </a:t>
            </a:r>
            <a:r>
              <a:rPr sz="1800" spc="-5" dirty="0">
                <a:latin typeface="Verdana"/>
                <a:cs typeface="Verdana"/>
              </a:rPr>
              <a:t>στους  εκάστοτε ταυτοποιημένους</a:t>
            </a:r>
            <a:r>
              <a:rPr sz="1800" spc="-30" dirty="0">
                <a:latin typeface="Verdana"/>
                <a:cs typeface="Verdana"/>
              </a:rPr>
              <a:t> </a:t>
            </a:r>
            <a:r>
              <a:rPr sz="1800" spc="-5" dirty="0">
                <a:latin typeface="Verdana"/>
                <a:cs typeface="Verdana"/>
              </a:rPr>
              <a:t>χρήστες.</a:t>
            </a:r>
            <a:endParaRPr sz="1800">
              <a:latin typeface="Verdana"/>
              <a:cs typeface="Verdana"/>
            </a:endParaRPr>
          </a:p>
        </p:txBody>
      </p:sp>
      <p:sp>
        <p:nvSpPr>
          <p:cNvPr id="23" name="object 23"/>
          <p:cNvSpPr/>
          <p:nvPr/>
        </p:nvSpPr>
        <p:spPr>
          <a:xfrm>
            <a:off x="630936" y="297179"/>
            <a:ext cx="3465576" cy="661416"/>
          </a:xfrm>
          <a:prstGeom prst="rect">
            <a:avLst/>
          </a:prstGeom>
          <a:blipFill>
            <a:blip r:embed="rId2" cstate="print"/>
            <a:stretch>
              <a:fillRect/>
            </a:stretch>
          </a:blipFill>
        </p:spPr>
        <p:txBody>
          <a:bodyPr wrap="square" lIns="0" tIns="0" rIns="0" bIns="0" rtlCol="0"/>
          <a:lstStyle/>
          <a:p>
            <a:endParaRPr/>
          </a:p>
        </p:txBody>
      </p:sp>
      <p:sp>
        <p:nvSpPr>
          <p:cNvPr id="24" name="object 24"/>
          <p:cNvSpPr/>
          <p:nvPr/>
        </p:nvSpPr>
        <p:spPr>
          <a:xfrm>
            <a:off x="3557015" y="297179"/>
            <a:ext cx="679703" cy="661416"/>
          </a:xfrm>
          <a:prstGeom prst="rect">
            <a:avLst/>
          </a:prstGeom>
          <a:blipFill>
            <a:blip r:embed="rId3" cstate="print"/>
            <a:stretch>
              <a:fillRect/>
            </a:stretch>
          </a:blipFill>
        </p:spPr>
        <p:txBody>
          <a:bodyPr wrap="square" lIns="0" tIns="0" rIns="0" bIns="0" rtlCol="0"/>
          <a:lstStyle/>
          <a:p>
            <a:endParaRPr/>
          </a:p>
        </p:txBody>
      </p:sp>
      <p:sp>
        <p:nvSpPr>
          <p:cNvPr id="25" name="object 25"/>
          <p:cNvSpPr/>
          <p:nvPr/>
        </p:nvSpPr>
        <p:spPr>
          <a:xfrm>
            <a:off x="3697223" y="297179"/>
            <a:ext cx="5007864" cy="661416"/>
          </a:xfrm>
          <a:prstGeom prst="rect">
            <a:avLst/>
          </a:prstGeom>
          <a:blipFill>
            <a:blip r:embed="rId4" cstate="print"/>
            <a:stretch>
              <a:fillRect/>
            </a:stretch>
          </a:blipFill>
        </p:spPr>
        <p:txBody>
          <a:bodyPr wrap="square" lIns="0" tIns="0" rIns="0" bIns="0" rtlCol="0"/>
          <a:lstStyle/>
          <a:p>
            <a:endParaRPr/>
          </a:p>
        </p:txBody>
      </p:sp>
      <p:sp>
        <p:nvSpPr>
          <p:cNvPr id="26" name="object 26"/>
          <p:cNvSpPr/>
          <p:nvPr/>
        </p:nvSpPr>
        <p:spPr>
          <a:xfrm>
            <a:off x="8165592" y="297179"/>
            <a:ext cx="678179" cy="661416"/>
          </a:xfrm>
          <a:prstGeom prst="rect">
            <a:avLst/>
          </a:prstGeom>
          <a:blipFill>
            <a:blip r:embed="rId5" cstate="print"/>
            <a:stretch>
              <a:fillRect/>
            </a:stretch>
          </a:blipFill>
        </p:spPr>
        <p:txBody>
          <a:bodyPr wrap="square" lIns="0" tIns="0" rIns="0" bIns="0" rtlCol="0"/>
          <a:lstStyle/>
          <a:p>
            <a:endParaRPr/>
          </a:p>
        </p:txBody>
      </p:sp>
      <p:sp>
        <p:nvSpPr>
          <p:cNvPr id="27" name="object 27"/>
          <p:cNvSpPr txBox="1">
            <a:spLocks noGrp="1"/>
          </p:cNvSpPr>
          <p:nvPr>
            <p:ph type="title"/>
          </p:nvPr>
        </p:nvSpPr>
        <p:spPr>
          <a:xfrm>
            <a:off x="870610" y="412750"/>
            <a:ext cx="7559675" cy="513715"/>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EF7E09"/>
                </a:solidFill>
              </a:rPr>
              <a:t>4 κατηγορίες </a:t>
            </a:r>
            <a:r>
              <a:rPr sz="3200" spc="-5" dirty="0">
                <a:solidFill>
                  <a:srgbClr val="EF7E09"/>
                </a:solidFill>
              </a:rPr>
              <a:t>τεχνολογιών</a:t>
            </a:r>
            <a:r>
              <a:rPr sz="3200" spc="-10" dirty="0">
                <a:solidFill>
                  <a:srgbClr val="EF7E09"/>
                </a:solidFill>
              </a:rPr>
              <a:t> </a:t>
            </a:r>
            <a:r>
              <a:rPr sz="3200" spc="-5" dirty="0">
                <a:solidFill>
                  <a:srgbClr val="EF7E09"/>
                </a:solidFill>
              </a:rPr>
              <a:t>αιχμής</a:t>
            </a:r>
            <a:endParaRPr sz="3200"/>
          </a:p>
        </p:txBody>
      </p:sp>
      <p:sp>
        <p:nvSpPr>
          <p:cNvPr id="28" name="object 28"/>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634" y="0"/>
            <a:ext cx="8722732" cy="6858000"/>
          </a:xfrm>
          <a:prstGeom prst="rect">
            <a:avLst/>
          </a:prstGeom>
        </p:spPr>
      </p:pic>
    </p:spTree>
    <p:extLst>
      <p:ext uri="{BB962C8B-B14F-4D97-AF65-F5344CB8AC3E}">
        <p14:creationId xmlns:p14="http://schemas.microsoft.com/office/powerpoint/2010/main" val="36453452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501357" y="1752600"/>
            <a:ext cx="8084184" cy="2924175"/>
          </a:xfrm>
          <a:custGeom>
            <a:avLst/>
            <a:gdLst/>
            <a:ahLst/>
            <a:cxnLst/>
            <a:rect l="l" t="t" r="r" b="b"/>
            <a:pathLst>
              <a:path w="8084184" h="2924175">
                <a:moveTo>
                  <a:pt x="0" y="2923921"/>
                </a:moveTo>
                <a:lnTo>
                  <a:pt x="8083677" y="2923921"/>
                </a:lnTo>
                <a:lnTo>
                  <a:pt x="8083677" y="0"/>
                </a:lnTo>
                <a:lnTo>
                  <a:pt x="0" y="0"/>
                </a:lnTo>
                <a:lnTo>
                  <a:pt x="0" y="2923921"/>
                </a:lnTo>
                <a:close/>
              </a:path>
            </a:pathLst>
          </a:custGeom>
          <a:ln w="9525">
            <a:solidFill>
              <a:srgbClr val="CC3300"/>
            </a:solidFill>
          </a:ln>
        </p:spPr>
        <p:txBody>
          <a:bodyPr wrap="square" lIns="0" tIns="0" rIns="0" bIns="0" rtlCol="0"/>
          <a:lstStyle/>
          <a:p>
            <a:endParaRPr/>
          </a:p>
        </p:txBody>
      </p:sp>
      <p:sp>
        <p:nvSpPr>
          <p:cNvPr id="4" name="object 4"/>
          <p:cNvSpPr txBox="1"/>
          <p:nvPr/>
        </p:nvSpPr>
        <p:spPr>
          <a:xfrm>
            <a:off x="580136" y="1784350"/>
            <a:ext cx="7717790" cy="2830195"/>
          </a:xfrm>
          <a:prstGeom prst="rect">
            <a:avLst/>
          </a:prstGeom>
        </p:spPr>
        <p:txBody>
          <a:bodyPr vert="horz" wrap="square" lIns="0" tIns="12700" rIns="0" bIns="0" rtlCol="0">
            <a:spAutoFit/>
          </a:bodyPr>
          <a:lstStyle/>
          <a:p>
            <a:pPr marL="12700">
              <a:lnSpc>
                <a:spcPct val="100000"/>
              </a:lnSpc>
              <a:spcBef>
                <a:spcPts val="100"/>
              </a:spcBef>
            </a:pPr>
            <a:r>
              <a:rPr sz="2400" spc="-5" dirty="0">
                <a:latin typeface="Verdana"/>
                <a:cs typeface="Verdana"/>
              </a:rPr>
              <a:t>Οι </a:t>
            </a:r>
            <a:r>
              <a:rPr sz="2400" spc="-10" dirty="0">
                <a:latin typeface="Verdana"/>
                <a:cs typeface="Verdana"/>
              </a:rPr>
              <a:t>τεχνολογίες </a:t>
            </a:r>
            <a:r>
              <a:rPr sz="2400" spc="-5" dirty="0">
                <a:latin typeface="Verdana"/>
                <a:cs typeface="Verdana"/>
              </a:rPr>
              <a:t>αυτές αναμένεται </a:t>
            </a:r>
            <a:r>
              <a:rPr sz="2400" dirty="0">
                <a:latin typeface="Verdana"/>
                <a:cs typeface="Verdana"/>
              </a:rPr>
              <a:t>να οδηγήσουν</a:t>
            </a:r>
            <a:r>
              <a:rPr sz="2400" spc="75" dirty="0">
                <a:latin typeface="Verdana"/>
                <a:cs typeface="Verdana"/>
              </a:rPr>
              <a:t> </a:t>
            </a:r>
            <a:r>
              <a:rPr sz="2400" spc="-5" dirty="0">
                <a:latin typeface="Verdana"/>
                <a:cs typeface="Verdana"/>
              </a:rPr>
              <a:t>σε</a:t>
            </a:r>
            <a:endParaRPr sz="2400" dirty="0">
              <a:latin typeface="Verdana"/>
              <a:cs typeface="Verdana"/>
            </a:endParaRPr>
          </a:p>
          <a:p>
            <a:pPr marL="12700">
              <a:lnSpc>
                <a:spcPct val="100000"/>
              </a:lnSpc>
            </a:pPr>
            <a:r>
              <a:rPr sz="2400" spc="-5" dirty="0">
                <a:latin typeface="Verdana"/>
                <a:cs typeface="Verdana"/>
              </a:rPr>
              <a:t>καινοτομίες σε</a:t>
            </a:r>
            <a:r>
              <a:rPr sz="2400" spc="35" dirty="0">
                <a:latin typeface="Verdana"/>
                <a:cs typeface="Verdana"/>
              </a:rPr>
              <a:t> </a:t>
            </a:r>
            <a:r>
              <a:rPr sz="2400" spc="-5" dirty="0">
                <a:latin typeface="Verdana"/>
                <a:cs typeface="Verdana"/>
              </a:rPr>
              <a:t>επίπεδο:</a:t>
            </a:r>
            <a:endParaRPr sz="2400" dirty="0">
              <a:latin typeface="Verdana"/>
              <a:cs typeface="Verdana"/>
            </a:endParaRPr>
          </a:p>
          <a:p>
            <a:pPr marL="12700" marR="2679700">
              <a:lnSpc>
                <a:spcPct val="141700"/>
              </a:lnSpc>
            </a:pPr>
            <a:r>
              <a:rPr sz="2400" b="1" spc="-5" dirty="0">
                <a:latin typeface="Verdana"/>
                <a:cs typeface="Verdana"/>
              </a:rPr>
              <a:t>1)επιχειρηματικών </a:t>
            </a:r>
            <a:r>
              <a:rPr sz="2400" b="1" spc="-10" dirty="0">
                <a:latin typeface="Verdana"/>
                <a:cs typeface="Verdana"/>
              </a:rPr>
              <a:t>μοντέλων,  </a:t>
            </a:r>
            <a:r>
              <a:rPr sz="2400" b="1" spc="-5" dirty="0">
                <a:latin typeface="Verdana"/>
                <a:cs typeface="Verdana"/>
              </a:rPr>
              <a:t>2)συνθηκών εργασίας,</a:t>
            </a:r>
            <a:endParaRPr sz="2400" dirty="0">
              <a:latin typeface="Verdana"/>
              <a:cs typeface="Verdana"/>
            </a:endParaRPr>
          </a:p>
          <a:p>
            <a:pPr marL="12700">
              <a:lnSpc>
                <a:spcPct val="100000"/>
              </a:lnSpc>
              <a:spcBef>
                <a:spcPts val="1205"/>
              </a:spcBef>
            </a:pPr>
            <a:r>
              <a:rPr sz="2400" b="1" spc="-5" dirty="0">
                <a:latin typeface="Verdana"/>
                <a:cs typeface="Verdana"/>
              </a:rPr>
              <a:t>3)έξυπνων προϊόντων </a:t>
            </a:r>
            <a:r>
              <a:rPr sz="2400" b="1" dirty="0">
                <a:latin typeface="Verdana"/>
                <a:cs typeface="Verdana"/>
              </a:rPr>
              <a:t>και</a:t>
            </a:r>
            <a:r>
              <a:rPr sz="2400" b="1" spc="10" dirty="0">
                <a:latin typeface="Verdana"/>
                <a:cs typeface="Verdana"/>
              </a:rPr>
              <a:t> </a:t>
            </a:r>
            <a:r>
              <a:rPr sz="2400" b="1" spc="-5" dirty="0">
                <a:latin typeface="Verdana"/>
                <a:cs typeface="Verdana"/>
              </a:rPr>
              <a:t>υπηρεσιών,</a:t>
            </a:r>
            <a:endParaRPr sz="2400" dirty="0">
              <a:latin typeface="Verdana"/>
              <a:cs typeface="Verdana"/>
            </a:endParaRPr>
          </a:p>
          <a:p>
            <a:pPr marL="12700">
              <a:lnSpc>
                <a:spcPct val="100000"/>
              </a:lnSpc>
              <a:spcBef>
                <a:spcPts val="1200"/>
              </a:spcBef>
            </a:pPr>
            <a:r>
              <a:rPr sz="2400" b="1" spc="-5" dirty="0">
                <a:latin typeface="Verdana"/>
                <a:cs typeface="Verdana"/>
              </a:rPr>
              <a:t>4)customer engagement</a:t>
            </a:r>
            <a:r>
              <a:rPr sz="2400" b="1" spc="0" dirty="0">
                <a:latin typeface="Verdana"/>
                <a:cs typeface="Verdana"/>
              </a:rPr>
              <a:t> </a:t>
            </a:r>
            <a:r>
              <a:rPr sz="2400" b="1" spc="-5" dirty="0">
                <a:latin typeface="Verdana"/>
                <a:cs typeface="Verdana"/>
              </a:rPr>
              <a:t>models.</a:t>
            </a:r>
            <a:endParaRPr sz="2400" dirty="0">
              <a:latin typeface="Verdana"/>
              <a:cs typeface="Verdana"/>
            </a:endParaRPr>
          </a:p>
        </p:txBody>
      </p:sp>
      <p:sp>
        <p:nvSpPr>
          <p:cNvPr id="5" name="object 5"/>
          <p:cNvSpPr/>
          <p:nvPr/>
        </p:nvSpPr>
        <p:spPr>
          <a:xfrm>
            <a:off x="701040" y="403859"/>
            <a:ext cx="3465576" cy="661415"/>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3627120" y="403859"/>
            <a:ext cx="679703" cy="661415"/>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3767328" y="403859"/>
            <a:ext cx="5007864" cy="661415"/>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8235695" y="403859"/>
            <a:ext cx="678179" cy="661415"/>
          </a:xfrm>
          <a:prstGeom prst="rect">
            <a:avLst/>
          </a:prstGeom>
          <a:blipFill>
            <a:blip r:embed="rId5"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940409" y="519176"/>
            <a:ext cx="7563484" cy="513715"/>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EF7E09"/>
                </a:solidFill>
              </a:rPr>
              <a:t>4 κατηγορίες τεχνολογιών</a:t>
            </a:r>
            <a:r>
              <a:rPr sz="3200" spc="-35" dirty="0">
                <a:solidFill>
                  <a:srgbClr val="EF7E09"/>
                </a:solidFill>
              </a:rPr>
              <a:t> </a:t>
            </a:r>
            <a:r>
              <a:rPr sz="3200" spc="-5" dirty="0">
                <a:solidFill>
                  <a:srgbClr val="EF7E09"/>
                </a:solidFill>
              </a:rPr>
              <a:t>αιχμής</a:t>
            </a:r>
            <a:endParaRPr sz="3200"/>
          </a:p>
        </p:txBody>
      </p:sp>
      <p:sp>
        <p:nvSpPr>
          <p:cNvPr id="10" name="object 10"/>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381000" y="381025"/>
            <a:ext cx="8382000" cy="5903976"/>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286511" y="269747"/>
            <a:ext cx="1472183" cy="64007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234439" y="269747"/>
            <a:ext cx="7258811" cy="64007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86511" y="726948"/>
            <a:ext cx="4079748" cy="640079"/>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3842003" y="726948"/>
            <a:ext cx="3874007" cy="640079"/>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286511" y="1184147"/>
            <a:ext cx="5894832" cy="640079"/>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5657088" y="1184147"/>
            <a:ext cx="653796" cy="640079"/>
          </a:xfrm>
          <a:prstGeom prst="rect">
            <a:avLst/>
          </a:prstGeom>
          <a:blipFill>
            <a:blip r:embed="rId7"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535940" y="387807"/>
            <a:ext cx="7577455" cy="1397635"/>
          </a:xfrm>
          <a:prstGeom prst="rect">
            <a:avLst/>
          </a:prstGeom>
        </p:spPr>
        <p:txBody>
          <a:bodyPr vert="horz" wrap="square" lIns="0" tIns="12700" rIns="0" bIns="0" rtlCol="0">
            <a:spAutoFit/>
          </a:bodyPr>
          <a:lstStyle/>
          <a:p>
            <a:pPr marL="12700">
              <a:lnSpc>
                <a:spcPct val="100000"/>
              </a:lnSpc>
              <a:spcBef>
                <a:spcPts val="100"/>
              </a:spcBef>
            </a:pPr>
            <a:r>
              <a:rPr sz="3000" dirty="0"/>
              <a:t>1.2. </a:t>
            </a:r>
            <a:r>
              <a:rPr sz="3000" spc="-5" dirty="0"/>
              <a:t>Οι τρεις </a:t>
            </a:r>
            <a:r>
              <a:rPr sz="3000" dirty="0"/>
              <a:t>πυλώνες</a:t>
            </a:r>
            <a:r>
              <a:rPr sz="3000" spc="-85" dirty="0"/>
              <a:t> </a:t>
            </a:r>
            <a:r>
              <a:rPr sz="3000" spc="-5" dirty="0"/>
              <a:t>αναδυόμενων</a:t>
            </a:r>
            <a:endParaRPr sz="3000"/>
          </a:p>
          <a:p>
            <a:pPr marL="12700" marR="781685">
              <a:lnSpc>
                <a:spcPct val="100000"/>
              </a:lnSpc>
            </a:pPr>
            <a:r>
              <a:rPr sz="3000" spc="-5" dirty="0"/>
              <a:t>τεχνολογιών </a:t>
            </a:r>
            <a:r>
              <a:rPr sz="3000" dirty="0"/>
              <a:t>για </a:t>
            </a:r>
            <a:r>
              <a:rPr sz="3000" spc="-5" dirty="0"/>
              <a:t>το</a:t>
            </a:r>
            <a:r>
              <a:rPr sz="3000" spc="-85" dirty="0"/>
              <a:t> </a:t>
            </a:r>
            <a:r>
              <a:rPr sz="3000" spc="-5" dirty="0"/>
              <a:t>ηλεκτρονικό  επιχειρείν </a:t>
            </a:r>
            <a:r>
              <a:rPr sz="3000" dirty="0"/>
              <a:t>και</a:t>
            </a:r>
            <a:r>
              <a:rPr sz="3000" spc="-20" dirty="0"/>
              <a:t> </a:t>
            </a:r>
            <a:r>
              <a:rPr sz="3000" spc="-5" dirty="0"/>
              <a:t>μάρκετινγκ</a:t>
            </a:r>
            <a:endParaRPr sz="3000"/>
          </a:p>
        </p:txBody>
      </p:sp>
      <p:sp>
        <p:nvSpPr>
          <p:cNvPr id="10" name="object 10"/>
          <p:cNvSpPr/>
          <p:nvPr/>
        </p:nvSpPr>
        <p:spPr>
          <a:xfrm>
            <a:off x="1371600" y="1905000"/>
            <a:ext cx="6324600" cy="4572000"/>
          </a:xfrm>
          <a:prstGeom prst="rect">
            <a:avLst/>
          </a:prstGeom>
          <a:blipFill>
            <a:blip r:embed="rId8" cstate="print"/>
            <a:stretch>
              <a:fillRect/>
            </a:stretch>
          </a:blipFill>
        </p:spPr>
        <p:txBody>
          <a:bodyPr wrap="square" lIns="0" tIns="0" rIns="0" bIns="0" rtlCol="0"/>
          <a:lstStyle/>
          <a:p>
            <a:endParaRPr/>
          </a:p>
        </p:txBody>
      </p:sp>
      <p:sp>
        <p:nvSpPr>
          <p:cNvPr id="11" name="object 11"/>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1490472" y="327659"/>
            <a:ext cx="5961887" cy="75895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830568" y="327659"/>
            <a:ext cx="778764" cy="758952"/>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1789557" y="469519"/>
            <a:ext cx="5361305" cy="574040"/>
          </a:xfrm>
          <a:prstGeom prst="rect">
            <a:avLst/>
          </a:prstGeom>
        </p:spPr>
        <p:txBody>
          <a:bodyPr vert="horz" wrap="square" lIns="0" tIns="12700" rIns="0" bIns="0" rtlCol="0">
            <a:spAutoFit/>
          </a:bodyPr>
          <a:lstStyle/>
          <a:p>
            <a:pPr marL="12700">
              <a:lnSpc>
                <a:spcPct val="100000"/>
              </a:lnSpc>
              <a:spcBef>
                <a:spcPts val="100"/>
              </a:spcBef>
            </a:pPr>
            <a:r>
              <a:rPr sz="3600" spc="-5" dirty="0"/>
              <a:t>Πρώτος Πυλώνας</a:t>
            </a:r>
            <a:r>
              <a:rPr sz="3600" spc="-140" dirty="0"/>
              <a:t> </a:t>
            </a:r>
            <a:r>
              <a:rPr sz="3600" spc="-5" dirty="0"/>
              <a:t>(1)</a:t>
            </a:r>
            <a:endParaRPr sz="3600"/>
          </a:p>
        </p:txBody>
      </p:sp>
      <p:sp>
        <p:nvSpPr>
          <p:cNvPr id="11" name="object 11"/>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6" name="object 6"/>
          <p:cNvSpPr txBox="1"/>
          <p:nvPr/>
        </p:nvSpPr>
        <p:spPr>
          <a:xfrm>
            <a:off x="627380" y="1295146"/>
            <a:ext cx="7983220" cy="2007870"/>
          </a:xfrm>
          <a:prstGeom prst="rect">
            <a:avLst/>
          </a:prstGeom>
        </p:spPr>
        <p:txBody>
          <a:bodyPr vert="horz" wrap="square" lIns="0" tIns="12700" rIns="0" bIns="0" rtlCol="0">
            <a:spAutoFit/>
          </a:bodyPr>
          <a:lstStyle/>
          <a:p>
            <a:pPr marL="12700" marR="5080" algn="just">
              <a:lnSpc>
                <a:spcPct val="100000"/>
              </a:lnSpc>
              <a:spcBef>
                <a:spcPts val="100"/>
              </a:spcBef>
            </a:pPr>
            <a:r>
              <a:rPr sz="2600" spc="-5" dirty="0">
                <a:latin typeface="Verdana"/>
                <a:cs typeface="Verdana"/>
              </a:rPr>
              <a:t>Στον πρώτο πυλώνα εντάσσονται </a:t>
            </a:r>
            <a:r>
              <a:rPr sz="2600" dirty="0">
                <a:latin typeface="Verdana"/>
                <a:cs typeface="Verdana"/>
              </a:rPr>
              <a:t>όλες </a:t>
            </a:r>
            <a:r>
              <a:rPr sz="2600" b="1" dirty="0">
                <a:latin typeface="Verdana"/>
                <a:cs typeface="Verdana"/>
              </a:rPr>
              <a:t>οι  </a:t>
            </a:r>
            <a:r>
              <a:rPr sz="2600" b="1" spc="-5" dirty="0">
                <a:latin typeface="Verdana"/>
                <a:cs typeface="Verdana"/>
              </a:rPr>
              <a:t>τεχνολογίες </a:t>
            </a:r>
            <a:r>
              <a:rPr sz="2600" b="1" dirty="0">
                <a:latin typeface="Verdana"/>
                <a:cs typeface="Verdana"/>
              </a:rPr>
              <a:t>και </a:t>
            </a:r>
            <a:r>
              <a:rPr sz="2600" b="1" spc="-5" dirty="0">
                <a:latin typeface="Verdana"/>
                <a:cs typeface="Verdana"/>
              </a:rPr>
              <a:t>τα ηλεκτρονικά μέσα </a:t>
            </a:r>
            <a:r>
              <a:rPr sz="2600" spc="-5" dirty="0">
                <a:latin typeface="Verdana"/>
                <a:cs typeface="Verdana"/>
              </a:rPr>
              <a:t>που  </a:t>
            </a:r>
            <a:r>
              <a:rPr sz="2600" dirty="0">
                <a:latin typeface="Verdana"/>
                <a:cs typeface="Verdana"/>
              </a:rPr>
              <a:t>αποσκοπούν </a:t>
            </a:r>
            <a:r>
              <a:rPr sz="2600" spc="-5" dirty="0">
                <a:latin typeface="Verdana"/>
                <a:cs typeface="Verdana"/>
              </a:rPr>
              <a:t>στη συγκέντρωση δεδομένων και  </a:t>
            </a:r>
            <a:r>
              <a:rPr sz="2600" dirty="0">
                <a:latin typeface="Verdana"/>
                <a:cs typeface="Verdana"/>
              </a:rPr>
              <a:t>πληροφοριών </a:t>
            </a:r>
            <a:r>
              <a:rPr sz="2600" spc="-5" dirty="0">
                <a:latin typeface="Verdana"/>
                <a:cs typeface="Verdana"/>
              </a:rPr>
              <a:t>που αφορούν </a:t>
            </a:r>
            <a:r>
              <a:rPr sz="2600" dirty="0">
                <a:latin typeface="Verdana"/>
                <a:cs typeface="Verdana"/>
              </a:rPr>
              <a:t>στην </a:t>
            </a:r>
            <a:r>
              <a:rPr sz="2600" spc="-5" dirty="0">
                <a:latin typeface="Verdana"/>
                <a:cs typeface="Verdana"/>
              </a:rPr>
              <a:t>αγοραστική  συμπεριφορά, καθώς και στην</a:t>
            </a:r>
            <a:r>
              <a:rPr sz="2600" spc="815" dirty="0">
                <a:latin typeface="Verdana"/>
                <a:cs typeface="Verdana"/>
              </a:rPr>
              <a:t> </a:t>
            </a:r>
            <a:r>
              <a:rPr sz="2600" spc="-5" dirty="0">
                <a:latin typeface="Verdana"/>
                <a:cs typeface="Verdana"/>
              </a:rPr>
              <a:t>παρακολούθηση</a:t>
            </a:r>
            <a:endParaRPr sz="2600">
              <a:latin typeface="Verdana"/>
              <a:cs typeface="Verdana"/>
            </a:endParaRPr>
          </a:p>
        </p:txBody>
      </p:sp>
      <p:sp>
        <p:nvSpPr>
          <p:cNvPr id="7" name="object 7"/>
          <p:cNvSpPr txBox="1"/>
          <p:nvPr/>
        </p:nvSpPr>
        <p:spPr>
          <a:xfrm>
            <a:off x="627380" y="3276727"/>
            <a:ext cx="6993890" cy="422275"/>
          </a:xfrm>
          <a:prstGeom prst="rect">
            <a:avLst/>
          </a:prstGeom>
        </p:spPr>
        <p:txBody>
          <a:bodyPr vert="horz" wrap="square" lIns="0" tIns="13335" rIns="0" bIns="0" rtlCol="0">
            <a:spAutoFit/>
          </a:bodyPr>
          <a:lstStyle/>
          <a:p>
            <a:pPr marL="12700">
              <a:lnSpc>
                <a:spcPct val="100000"/>
              </a:lnSpc>
              <a:spcBef>
                <a:spcPts val="105"/>
              </a:spcBef>
              <a:tabLst>
                <a:tab pos="1004569" algn="l"/>
                <a:tab pos="3094355" algn="l"/>
                <a:tab pos="3949700" algn="l"/>
                <a:tab pos="4941570" algn="l"/>
              </a:tabLst>
            </a:pPr>
            <a:r>
              <a:rPr sz="2600" spc="-5" dirty="0">
                <a:latin typeface="Verdana"/>
                <a:cs typeface="Verdana"/>
              </a:rPr>
              <a:t>των	πωλήσεων	και	των	αποθεμάτων</a:t>
            </a:r>
            <a:endParaRPr sz="2600">
              <a:latin typeface="Verdana"/>
              <a:cs typeface="Verdana"/>
            </a:endParaRPr>
          </a:p>
        </p:txBody>
      </p:sp>
      <p:sp>
        <p:nvSpPr>
          <p:cNvPr id="8" name="object 8"/>
          <p:cNvSpPr txBox="1"/>
          <p:nvPr/>
        </p:nvSpPr>
        <p:spPr>
          <a:xfrm>
            <a:off x="627380" y="3673221"/>
            <a:ext cx="6748780" cy="422275"/>
          </a:xfrm>
          <a:prstGeom prst="rect">
            <a:avLst/>
          </a:prstGeom>
        </p:spPr>
        <p:txBody>
          <a:bodyPr vert="horz" wrap="square" lIns="0" tIns="13335" rIns="0" bIns="0" rtlCol="0">
            <a:spAutoFit/>
          </a:bodyPr>
          <a:lstStyle/>
          <a:p>
            <a:pPr marL="12700">
              <a:lnSpc>
                <a:spcPct val="100000"/>
              </a:lnSpc>
              <a:spcBef>
                <a:spcPts val="105"/>
              </a:spcBef>
              <a:tabLst>
                <a:tab pos="2097405" algn="l"/>
                <a:tab pos="2661920" algn="l"/>
                <a:tab pos="4905375" algn="l"/>
              </a:tabLst>
            </a:pPr>
            <a:r>
              <a:rPr sz="2600" spc="-5" dirty="0">
                <a:latin typeface="Verdana"/>
                <a:cs typeface="Verdana"/>
              </a:rPr>
              <a:t>προϊόντων	</a:t>
            </a:r>
            <a:r>
              <a:rPr sz="2600" dirty="0">
                <a:latin typeface="Verdana"/>
                <a:cs typeface="Verdana"/>
              </a:rPr>
              <a:t>ή	</a:t>
            </a:r>
            <a:r>
              <a:rPr sz="2600" spc="-5" dirty="0">
                <a:latin typeface="Verdana"/>
                <a:cs typeface="Verdana"/>
              </a:rPr>
              <a:t>υπηρεσιών.	μάρκετινγκ</a:t>
            </a:r>
            <a:endParaRPr sz="2600">
              <a:latin typeface="Verdana"/>
              <a:cs typeface="Verdana"/>
            </a:endParaRPr>
          </a:p>
        </p:txBody>
      </p:sp>
      <p:sp>
        <p:nvSpPr>
          <p:cNvPr id="9" name="object 9"/>
          <p:cNvSpPr txBox="1"/>
          <p:nvPr/>
        </p:nvSpPr>
        <p:spPr>
          <a:xfrm>
            <a:off x="7704581" y="3276727"/>
            <a:ext cx="907415" cy="819150"/>
          </a:xfrm>
          <a:prstGeom prst="rect">
            <a:avLst/>
          </a:prstGeom>
        </p:spPr>
        <p:txBody>
          <a:bodyPr vert="horz" wrap="square" lIns="0" tIns="13335" rIns="0" bIns="0" rtlCol="0">
            <a:spAutoFit/>
          </a:bodyPr>
          <a:lstStyle/>
          <a:p>
            <a:pPr marL="12700" marR="5080" indent="252729">
              <a:lnSpc>
                <a:spcPct val="100000"/>
              </a:lnSpc>
              <a:spcBef>
                <a:spcPts val="105"/>
              </a:spcBef>
            </a:pPr>
            <a:r>
              <a:rPr sz="2600" spc="-5" dirty="0">
                <a:latin typeface="Verdana"/>
                <a:cs typeface="Verdana"/>
              </a:rPr>
              <a:t>των  β</a:t>
            </a:r>
            <a:r>
              <a:rPr sz="2600" spc="-10" dirty="0">
                <a:latin typeface="Verdana"/>
                <a:cs typeface="Verdana"/>
              </a:rPr>
              <a:t>ά</a:t>
            </a:r>
            <a:r>
              <a:rPr sz="2600" spc="-5" dirty="0">
                <a:latin typeface="Verdana"/>
                <a:cs typeface="Verdana"/>
              </a:rPr>
              <a:t>σει</a:t>
            </a:r>
            <a:endParaRPr sz="2600">
              <a:latin typeface="Verdana"/>
              <a:cs typeface="Verdana"/>
            </a:endParaRPr>
          </a:p>
        </p:txBody>
      </p:sp>
      <p:sp>
        <p:nvSpPr>
          <p:cNvPr id="10" name="object 10"/>
          <p:cNvSpPr txBox="1"/>
          <p:nvPr/>
        </p:nvSpPr>
        <p:spPr>
          <a:xfrm>
            <a:off x="627380" y="4031970"/>
            <a:ext cx="7982584" cy="1290955"/>
          </a:xfrm>
          <a:prstGeom prst="rect">
            <a:avLst/>
          </a:prstGeom>
        </p:spPr>
        <p:txBody>
          <a:bodyPr vert="horz" wrap="square" lIns="0" tIns="50800" rIns="0" bIns="0" rtlCol="0">
            <a:spAutoFit/>
          </a:bodyPr>
          <a:lstStyle/>
          <a:p>
            <a:pPr marL="12700">
              <a:lnSpc>
                <a:spcPct val="100000"/>
              </a:lnSpc>
              <a:spcBef>
                <a:spcPts val="400"/>
              </a:spcBef>
            </a:pPr>
            <a:r>
              <a:rPr sz="2600" dirty="0">
                <a:latin typeface="Verdana"/>
                <a:cs typeface="Verdana"/>
              </a:rPr>
              <a:t>δεδομένων (Database</a:t>
            </a:r>
            <a:r>
              <a:rPr sz="2600" spc="-85" dirty="0">
                <a:latin typeface="Verdana"/>
                <a:cs typeface="Verdana"/>
              </a:rPr>
              <a:t> </a:t>
            </a:r>
            <a:r>
              <a:rPr sz="2600" spc="-5" dirty="0">
                <a:latin typeface="Verdana"/>
                <a:cs typeface="Verdana"/>
              </a:rPr>
              <a:t>Marketing)</a:t>
            </a:r>
            <a:endParaRPr sz="2600" dirty="0">
              <a:latin typeface="Verdana"/>
              <a:cs typeface="Verdana"/>
            </a:endParaRPr>
          </a:p>
          <a:p>
            <a:pPr marL="278130" indent="-265430">
              <a:lnSpc>
                <a:spcPct val="100000"/>
              </a:lnSpc>
              <a:spcBef>
                <a:spcPts val="300"/>
              </a:spcBef>
              <a:buClr>
                <a:srgbClr val="EF7E09"/>
              </a:buClr>
              <a:buSzPct val="78846"/>
              <a:buFont typeface="Wingdings 2"/>
              <a:buChar char=""/>
              <a:tabLst>
                <a:tab pos="278765" algn="l"/>
                <a:tab pos="2647950" algn="l"/>
                <a:tab pos="5648960" algn="l"/>
                <a:tab pos="6614159" algn="l"/>
              </a:tabLst>
            </a:pPr>
            <a:r>
              <a:rPr sz="2600" spc="-5" dirty="0">
                <a:latin typeface="Verdana"/>
                <a:cs typeface="Verdana"/>
              </a:rPr>
              <a:t>ηλεκτρονική	παρακολούθηση	των	σημείων</a:t>
            </a:r>
            <a:endParaRPr sz="2600" dirty="0">
              <a:latin typeface="Verdana"/>
              <a:cs typeface="Verdana"/>
            </a:endParaRPr>
          </a:p>
          <a:p>
            <a:pPr marL="278130">
              <a:lnSpc>
                <a:spcPct val="100000"/>
              </a:lnSpc>
            </a:pPr>
            <a:r>
              <a:rPr sz="2600" spc="-5" dirty="0">
                <a:latin typeface="Verdana"/>
                <a:cs typeface="Verdana"/>
              </a:rPr>
              <a:t>πώλησης (EPOS, </a:t>
            </a:r>
            <a:r>
              <a:rPr sz="2600" dirty="0">
                <a:latin typeface="Verdana"/>
                <a:cs typeface="Verdana"/>
              </a:rPr>
              <a:t>electronic </a:t>
            </a:r>
            <a:r>
              <a:rPr sz="2600" spc="-5" dirty="0">
                <a:latin typeface="Verdana"/>
                <a:cs typeface="Verdana"/>
              </a:rPr>
              <a:t>point </a:t>
            </a:r>
            <a:r>
              <a:rPr sz="2600" dirty="0">
                <a:latin typeface="Verdana"/>
                <a:cs typeface="Verdana"/>
              </a:rPr>
              <a:t>of</a:t>
            </a:r>
            <a:r>
              <a:rPr sz="2600" spc="-95" dirty="0">
                <a:latin typeface="Verdana"/>
                <a:cs typeface="Verdana"/>
              </a:rPr>
              <a:t> </a:t>
            </a:r>
            <a:r>
              <a:rPr sz="2600" spc="-5" dirty="0" smtClean="0">
                <a:latin typeface="Verdana"/>
                <a:cs typeface="Verdana"/>
              </a:rPr>
              <a:t>sales</a:t>
            </a:r>
            <a:r>
              <a:rPr lang="el-GR" sz="2600" spc="-5" dirty="0" smtClean="0">
                <a:latin typeface="Verdana"/>
                <a:cs typeface="Verdana"/>
              </a:rPr>
              <a:t>)</a:t>
            </a:r>
            <a:endParaRPr sz="2600" dirty="0">
              <a:latin typeface="Verdana"/>
              <a:cs typeface="Verdan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txBox="1"/>
          <p:nvPr/>
        </p:nvSpPr>
        <p:spPr>
          <a:xfrm>
            <a:off x="8539733" y="6267399"/>
            <a:ext cx="187325"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A7A299"/>
                </a:solidFill>
                <a:latin typeface="Verdana"/>
                <a:cs typeface="Verdana"/>
              </a:rPr>
              <a:t>16</a:t>
            </a:r>
            <a:endParaRPr sz="1000">
              <a:latin typeface="Verdana"/>
              <a:cs typeface="Verdana"/>
            </a:endParaRPr>
          </a:p>
        </p:txBody>
      </p:sp>
      <p:sp>
        <p:nvSpPr>
          <p:cNvPr id="4" name="object 4"/>
          <p:cNvSpPr/>
          <p:nvPr/>
        </p:nvSpPr>
        <p:spPr>
          <a:xfrm>
            <a:off x="1720595" y="327659"/>
            <a:ext cx="5140452" cy="758952"/>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239255" y="327659"/>
            <a:ext cx="870203" cy="758952"/>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6487667" y="327659"/>
            <a:ext cx="946404" cy="75895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6812280" y="327659"/>
            <a:ext cx="870203" cy="758952"/>
          </a:xfrm>
          <a:prstGeom prst="rect">
            <a:avLst/>
          </a:prstGeom>
          <a:blipFill>
            <a:blip r:embed="rId5" cstate="print"/>
            <a:stretch>
              <a:fillRect/>
            </a:stretch>
          </a:blipFill>
        </p:spPr>
        <p:txBody>
          <a:bodyPr wrap="square" lIns="0" tIns="0" rIns="0" bIns="0" rtlCol="0"/>
          <a:lstStyle/>
          <a:p>
            <a:endParaRPr/>
          </a:p>
        </p:txBody>
      </p:sp>
      <p:sp>
        <p:nvSpPr>
          <p:cNvPr id="8" name="object 8"/>
          <p:cNvSpPr txBox="1">
            <a:spLocks noGrp="1"/>
          </p:cNvSpPr>
          <p:nvPr>
            <p:ph type="title"/>
          </p:nvPr>
        </p:nvSpPr>
        <p:spPr>
          <a:xfrm>
            <a:off x="2018792" y="468883"/>
            <a:ext cx="5366385" cy="574040"/>
          </a:xfrm>
          <a:prstGeom prst="rect">
            <a:avLst/>
          </a:prstGeom>
        </p:spPr>
        <p:txBody>
          <a:bodyPr vert="horz" wrap="square" lIns="0" tIns="12700" rIns="0" bIns="0" rtlCol="0">
            <a:spAutoFit/>
          </a:bodyPr>
          <a:lstStyle/>
          <a:p>
            <a:pPr marL="12700">
              <a:lnSpc>
                <a:spcPct val="100000"/>
              </a:lnSpc>
              <a:spcBef>
                <a:spcPts val="100"/>
              </a:spcBef>
            </a:pPr>
            <a:r>
              <a:rPr sz="3600" spc="-5" dirty="0"/>
              <a:t>Πρώτος Πυλώνας</a:t>
            </a:r>
            <a:r>
              <a:rPr sz="3600" spc="-100" dirty="0"/>
              <a:t> </a:t>
            </a:r>
            <a:r>
              <a:rPr sz="3600" spc="-5" dirty="0"/>
              <a:t>(2)</a:t>
            </a:r>
            <a:endParaRPr sz="3600"/>
          </a:p>
        </p:txBody>
      </p:sp>
      <p:sp>
        <p:nvSpPr>
          <p:cNvPr id="10" name="object 10"/>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9" name="object 9"/>
          <p:cNvSpPr txBox="1"/>
          <p:nvPr/>
        </p:nvSpPr>
        <p:spPr>
          <a:xfrm>
            <a:off x="813917" y="1249425"/>
            <a:ext cx="7519034" cy="4065904"/>
          </a:xfrm>
          <a:prstGeom prst="rect">
            <a:avLst/>
          </a:prstGeom>
        </p:spPr>
        <p:txBody>
          <a:bodyPr vert="horz" wrap="square" lIns="0" tIns="13335" rIns="0" bIns="0" rtlCol="0">
            <a:spAutoFit/>
          </a:bodyPr>
          <a:lstStyle/>
          <a:p>
            <a:pPr marL="277495" marR="5080" indent="-264795" algn="just">
              <a:lnSpc>
                <a:spcPct val="100000"/>
              </a:lnSpc>
              <a:spcBef>
                <a:spcPts val="105"/>
              </a:spcBef>
              <a:buClr>
                <a:srgbClr val="EF7E09"/>
              </a:buClr>
              <a:buSzPct val="78846"/>
              <a:buFont typeface="Wingdings 2"/>
              <a:buChar char=""/>
              <a:tabLst>
                <a:tab pos="278130" algn="l"/>
              </a:tabLst>
            </a:pPr>
            <a:r>
              <a:rPr sz="2600" dirty="0">
                <a:latin typeface="Verdana"/>
                <a:cs typeface="Verdana"/>
              </a:rPr>
              <a:t>χρήση έξυπνων </a:t>
            </a:r>
            <a:r>
              <a:rPr sz="2600" spc="-5" dirty="0">
                <a:latin typeface="Verdana"/>
                <a:cs typeface="Verdana"/>
              </a:rPr>
              <a:t>καρτών (smart cards) </a:t>
            </a:r>
            <a:r>
              <a:rPr sz="2600" spc="-10" dirty="0">
                <a:latin typeface="Verdana"/>
                <a:cs typeface="Verdana"/>
              </a:rPr>
              <a:t>και  </a:t>
            </a:r>
            <a:r>
              <a:rPr sz="2600" spc="-5" dirty="0">
                <a:latin typeface="Verdana"/>
                <a:cs typeface="Verdana"/>
              </a:rPr>
              <a:t>προγραμμάτων πιστότητας </a:t>
            </a:r>
            <a:r>
              <a:rPr sz="2600" spc="-15" dirty="0">
                <a:latin typeface="Verdana"/>
                <a:cs typeface="Verdana"/>
              </a:rPr>
              <a:t>(loyalty  </a:t>
            </a:r>
            <a:r>
              <a:rPr sz="2600" spc="-10" dirty="0">
                <a:latin typeface="Verdana"/>
                <a:cs typeface="Verdana"/>
              </a:rPr>
              <a:t>programs)</a:t>
            </a:r>
            <a:endParaRPr sz="2600" dirty="0">
              <a:latin typeface="Verdana"/>
              <a:cs typeface="Verdana"/>
            </a:endParaRPr>
          </a:p>
          <a:p>
            <a:pPr marL="277495" marR="6350" indent="-264795" algn="just">
              <a:lnSpc>
                <a:spcPct val="100000"/>
              </a:lnSpc>
              <a:spcBef>
                <a:spcPts val="300"/>
              </a:spcBef>
              <a:buClr>
                <a:srgbClr val="EF7E09"/>
              </a:buClr>
              <a:buSzPct val="78846"/>
              <a:buFont typeface="Wingdings 2"/>
              <a:buChar char=""/>
              <a:tabLst>
                <a:tab pos="278130" algn="l"/>
              </a:tabLst>
            </a:pPr>
            <a:r>
              <a:rPr sz="2600" spc="-5" dirty="0">
                <a:latin typeface="Verdana"/>
                <a:cs typeface="Verdana"/>
              </a:rPr>
              <a:t>εφαρμογές συστημάτων γραμμωτού </a:t>
            </a:r>
            <a:r>
              <a:rPr sz="2600" spc="-10" dirty="0">
                <a:latin typeface="Verdana"/>
                <a:cs typeface="Verdana"/>
              </a:rPr>
              <a:t>κώδικα  </a:t>
            </a:r>
            <a:r>
              <a:rPr sz="2600" spc="-5" dirty="0">
                <a:latin typeface="Verdana"/>
                <a:cs typeface="Verdana"/>
              </a:rPr>
              <a:t>ή/ </a:t>
            </a:r>
            <a:r>
              <a:rPr sz="2600" spc="-10" dirty="0">
                <a:latin typeface="Verdana"/>
                <a:cs typeface="Verdana"/>
              </a:rPr>
              <a:t>και </a:t>
            </a:r>
            <a:r>
              <a:rPr sz="2600" spc="-5" dirty="0">
                <a:latin typeface="Verdana"/>
                <a:cs typeface="Verdana"/>
              </a:rPr>
              <a:t>συστημάτων </a:t>
            </a:r>
            <a:r>
              <a:rPr sz="2600" spc="-10" dirty="0">
                <a:latin typeface="Verdana"/>
                <a:cs typeface="Verdana"/>
              </a:rPr>
              <a:t>αυτόματης  </a:t>
            </a:r>
            <a:r>
              <a:rPr sz="2600" spc="-5" dirty="0">
                <a:latin typeface="Verdana"/>
                <a:cs typeface="Verdana"/>
              </a:rPr>
              <a:t>αναγνώρισης </a:t>
            </a:r>
            <a:r>
              <a:rPr sz="2600" dirty="0">
                <a:latin typeface="Verdana"/>
                <a:cs typeface="Verdana"/>
              </a:rPr>
              <a:t>μέσω </a:t>
            </a:r>
            <a:r>
              <a:rPr sz="2600" spc="-5" dirty="0">
                <a:latin typeface="Verdana"/>
                <a:cs typeface="Verdana"/>
              </a:rPr>
              <a:t>ραδιοσυχνοτήτων και  συστημάτων </a:t>
            </a:r>
            <a:r>
              <a:rPr sz="2600" dirty="0">
                <a:latin typeface="Verdana"/>
                <a:cs typeface="Verdana"/>
              </a:rPr>
              <a:t>γρήγορης </a:t>
            </a:r>
            <a:r>
              <a:rPr sz="2600" spc="-5" dirty="0">
                <a:latin typeface="Verdana"/>
                <a:cs typeface="Verdana"/>
              </a:rPr>
              <a:t>ανταπόκρισης (bar  </a:t>
            </a:r>
            <a:r>
              <a:rPr sz="2600" dirty="0">
                <a:latin typeface="Verdana"/>
                <a:cs typeface="Verdana"/>
              </a:rPr>
              <a:t>codes, </a:t>
            </a:r>
            <a:r>
              <a:rPr sz="2600" spc="-15" dirty="0">
                <a:latin typeface="Verdana"/>
                <a:cs typeface="Verdana"/>
              </a:rPr>
              <a:t>RFID, </a:t>
            </a:r>
            <a:r>
              <a:rPr sz="2600" dirty="0">
                <a:latin typeface="Verdana"/>
                <a:cs typeface="Verdana"/>
              </a:rPr>
              <a:t>QR codes &amp;</a:t>
            </a:r>
            <a:r>
              <a:rPr sz="2600" spc="-60" dirty="0">
                <a:latin typeface="Verdana"/>
                <a:cs typeface="Verdana"/>
              </a:rPr>
              <a:t> </a:t>
            </a:r>
            <a:r>
              <a:rPr sz="2600" spc="-5" dirty="0">
                <a:latin typeface="Verdana"/>
                <a:cs typeface="Verdana"/>
              </a:rPr>
              <a:t>NFC)</a:t>
            </a:r>
            <a:endParaRPr sz="2600" dirty="0">
              <a:latin typeface="Verdana"/>
              <a:cs typeface="Verdana"/>
            </a:endParaRPr>
          </a:p>
          <a:p>
            <a:pPr marL="277495" indent="-264795">
              <a:lnSpc>
                <a:spcPct val="100000"/>
              </a:lnSpc>
              <a:spcBef>
                <a:spcPts val="300"/>
              </a:spcBef>
              <a:buClr>
                <a:srgbClr val="EF7E09"/>
              </a:buClr>
              <a:buSzPct val="78846"/>
              <a:buFont typeface="Wingdings 2"/>
              <a:buChar char=""/>
              <a:tabLst>
                <a:tab pos="278130" algn="l"/>
              </a:tabLst>
            </a:pPr>
            <a:r>
              <a:rPr sz="2600" dirty="0">
                <a:latin typeface="Verdana"/>
                <a:cs typeface="Verdana"/>
              </a:rPr>
              <a:t>χρήση κινητών </a:t>
            </a:r>
            <a:r>
              <a:rPr sz="2600" spc="-5" dirty="0">
                <a:latin typeface="Verdana"/>
                <a:cs typeface="Verdana"/>
              </a:rPr>
              <a:t>συσκευών (mobile</a:t>
            </a:r>
            <a:r>
              <a:rPr sz="2600" spc="875" dirty="0">
                <a:latin typeface="Verdana"/>
                <a:cs typeface="Verdana"/>
              </a:rPr>
              <a:t> </a:t>
            </a:r>
            <a:r>
              <a:rPr sz="2600" spc="-5" dirty="0">
                <a:latin typeface="Verdana"/>
                <a:cs typeface="Verdana"/>
              </a:rPr>
              <a:t>devices)</a:t>
            </a:r>
            <a:endParaRPr sz="2600" dirty="0">
              <a:latin typeface="Verdana"/>
              <a:cs typeface="Verdana"/>
            </a:endParaRPr>
          </a:p>
          <a:p>
            <a:pPr marL="277495">
              <a:lnSpc>
                <a:spcPct val="100000"/>
              </a:lnSpc>
            </a:pPr>
            <a:r>
              <a:rPr sz="2600" spc="-5" dirty="0">
                <a:latin typeface="Verdana"/>
                <a:cs typeface="Verdana"/>
              </a:rPr>
              <a:t>και πολυμέσων</a:t>
            </a:r>
            <a:r>
              <a:rPr sz="2600" spc="-30" dirty="0">
                <a:latin typeface="Verdana"/>
                <a:cs typeface="Verdana"/>
              </a:rPr>
              <a:t> </a:t>
            </a:r>
            <a:r>
              <a:rPr sz="2600" spc="-5" dirty="0">
                <a:latin typeface="Verdana"/>
                <a:cs typeface="Verdana"/>
              </a:rPr>
              <a:t>(multimedia)</a:t>
            </a:r>
            <a:endParaRPr sz="2600" dirty="0">
              <a:latin typeface="Verdana"/>
              <a:cs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txBox="1"/>
          <p:nvPr/>
        </p:nvSpPr>
        <p:spPr>
          <a:xfrm>
            <a:off x="8620506" y="6267399"/>
            <a:ext cx="106045"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A7A299"/>
                </a:solidFill>
                <a:latin typeface="Verdana"/>
                <a:cs typeface="Verdana"/>
              </a:rPr>
              <a:t>3</a:t>
            </a:r>
            <a:endParaRPr sz="1000">
              <a:latin typeface="Verdana"/>
              <a:cs typeface="Verdana"/>
            </a:endParaRPr>
          </a:p>
        </p:txBody>
      </p:sp>
      <p:sp>
        <p:nvSpPr>
          <p:cNvPr id="4" name="object 4"/>
          <p:cNvSpPr/>
          <p:nvPr/>
        </p:nvSpPr>
        <p:spPr>
          <a:xfrm>
            <a:off x="269747" y="284988"/>
            <a:ext cx="6867144" cy="679704"/>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579107" y="284988"/>
            <a:ext cx="696468" cy="679704"/>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269747" y="772668"/>
            <a:ext cx="5457444" cy="679703"/>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5169408" y="772668"/>
            <a:ext cx="847343" cy="679703"/>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5458967" y="772668"/>
            <a:ext cx="3284220" cy="679703"/>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269747" y="1260347"/>
            <a:ext cx="3006852" cy="679703"/>
          </a:xfrm>
          <a:prstGeom prst="rect">
            <a:avLst/>
          </a:prstGeom>
          <a:blipFill>
            <a:blip r:embed="rId7" cstate="print"/>
            <a:stretch>
              <a:fillRect/>
            </a:stretch>
          </a:blipFill>
        </p:spPr>
        <p:txBody>
          <a:bodyPr wrap="square" lIns="0" tIns="0" rIns="0" bIns="0" rtlCol="0"/>
          <a:lstStyle/>
          <a:p>
            <a:endParaRPr/>
          </a:p>
        </p:txBody>
      </p:sp>
      <p:sp>
        <p:nvSpPr>
          <p:cNvPr id="10" name="object 10"/>
          <p:cNvSpPr txBox="1">
            <a:spLocks noGrp="1"/>
          </p:cNvSpPr>
          <p:nvPr>
            <p:ph type="title"/>
          </p:nvPr>
        </p:nvSpPr>
        <p:spPr>
          <a:xfrm>
            <a:off x="535940" y="410921"/>
            <a:ext cx="7801609" cy="1489710"/>
          </a:xfrm>
          <a:prstGeom prst="rect">
            <a:avLst/>
          </a:prstGeom>
        </p:spPr>
        <p:txBody>
          <a:bodyPr vert="horz" wrap="square" lIns="0" tIns="13335" rIns="0" bIns="0" rtlCol="0">
            <a:spAutoFit/>
          </a:bodyPr>
          <a:lstStyle/>
          <a:p>
            <a:pPr marL="12700">
              <a:lnSpc>
                <a:spcPct val="100000"/>
              </a:lnSpc>
              <a:spcBef>
                <a:spcPts val="105"/>
              </a:spcBef>
            </a:pPr>
            <a:r>
              <a:rPr sz="3200" dirty="0"/>
              <a:t>ΤΟ ΨΗΦΙΑΚΟ</a:t>
            </a:r>
            <a:r>
              <a:rPr sz="3200" spc="-30" dirty="0"/>
              <a:t> </a:t>
            </a:r>
            <a:r>
              <a:rPr sz="3200" spc="-5" dirty="0"/>
              <a:t>ΠΕΡΙΒΑΛΛΟΝ</a:t>
            </a:r>
            <a:endParaRPr sz="3200"/>
          </a:p>
          <a:p>
            <a:pPr marL="12700" marR="5080">
              <a:lnSpc>
                <a:spcPct val="100000"/>
              </a:lnSpc>
            </a:pPr>
            <a:r>
              <a:rPr sz="3200" dirty="0"/>
              <a:t>ΚΑΙ ΤΟ ΜΑΡΚΕΤΙΝΓΚ </a:t>
            </a:r>
            <a:r>
              <a:rPr sz="3200" spc="-5" dirty="0"/>
              <a:t>–Εισαγωγικά  </a:t>
            </a:r>
            <a:r>
              <a:rPr sz="3200" dirty="0"/>
              <a:t>(συνέχεια)</a:t>
            </a:r>
            <a:endParaRPr sz="3200"/>
          </a:p>
        </p:txBody>
      </p:sp>
      <p:sp>
        <p:nvSpPr>
          <p:cNvPr id="12" name="object 12"/>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11" name="object 11"/>
          <p:cNvSpPr txBox="1"/>
          <p:nvPr/>
        </p:nvSpPr>
        <p:spPr>
          <a:xfrm>
            <a:off x="535940" y="2165426"/>
            <a:ext cx="7920990" cy="2783840"/>
          </a:xfrm>
          <a:prstGeom prst="rect">
            <a:avLst/>
          </a:prstGeom>
        </p:spPr>
        <p:txBody>
          <a:bodyPr vert="horz" wrap="square" lIns="0" tIns="12065" rIns="0" bIns="0" rtlCol="0">
            <a:spAutoFit/>
          </a:bodyPr>
          <a:lstStyle/>
          <a:p>
            <a:pPr marL="277495" indent="-264795">
              <a:lnSpc>
                <a:spcPct val="100000"/>
              </a:lnSpc>
              <a:spcBef>
                <a:spcPts val="95"/>
              </a:spcBef>
              <a:buClr>
                <a:srgbClr val="EF7E09"/>
              </a:buClr>
              <a:buSzPct val="79545"/>
              <a:buFont typeface="Wingdings 2"/>
              <a:buChar char=""/>
              <a:tabLst>
                <a:tab pos="277495" algn="l"/>
                <a:tab pos="278130" algn="l"/>
              </a:tabLst>
            </a:pPr>
            <a:r>
              <a:rPr sz="2200" spc="-5" dirty="0">
                <a:latin typeface="Verdana"/>
                <a:cs typeface="Verdana"/>
              </a:rPr>
              <a:t>Η</a:t>
            </a:r>
            <a:r>
              <a:rPr sz="2200" spc="240" dirty="0">
                <a:latin typeface="Verdana"/>
                <a:cs typeface="Verdana"/>
              </a:rPr>
              <a:t> </a:t>
            </a:r>
            <a:r>
              <a:rPr sz="2200" spc="-10" dirty="0">
                <a:latin typeface="Verdana"/>
                <a:cs typeface="Verdana"/>
              </a:rPr>
              <a:t>πρόσβαση</a:t>
            </a:r>
            <a:r>
              <a:rPr sz="2200" spc="235" dirty="0">
                <a:latin typeface="Verdana"/>
                <a:cs typeface="Verdana"/>
              </a:rPr>
              <a:t> </a:t>
            </a:r>
            <a:r>
              <a:rPr sz="2200" spc="-5" dirty="0">
                <a:latin typeface="Verdana"/>
                <a:cs typeface="Verdana"/>
              </a:rPr>
              <a:t>στο</a:t>
            </a:r>
            <a:r>
              <a:rPr sz="2200" spc="240" dirty="0">
                <a:latin typeface="Verdana"/>
                <a:cs typeface="Verdana"/>
              </a:rPr>
              <a:t> </a:t>
            </a:r>
            <a:r>
              <a:rPr sz="2200" spc="-5" dirty="0">
                <a:latin typeface="Verdana"/>
                <a:cs typeface="Verdana"/>
              </a:rPr>
              <a:t>διαδίκτυο</a:t>
            </a:r>
            <a:r>
              <a:rPr sz="2200" spc="240" dirty="0">
                <a:latin typeface="Verdana"/>
                <a:cs typeface="Verdana"/>
              </a:rPr>
              <a:t> </a:t>
            </a:r>
            <a:r>
              <a:rPr sz="2200" spc="-10" dirty="0">
                <a:latin typeface="Verdana"/>
                <a:cs typeface="Verdana"/>
              </a:rPr>
              <a:t>ανοίγει</a:t>
            </a:r>
            <a:r>
              <a:rPr sz="2200" spc="235" dirty="0">
                <a:latin typeface="Verdana"/>
                <a:cs typeface="Verdana"/>
              </a:rPr>
              <a:t> </a:t>
            </a:r>
            <a:r>
              <a:rPr sz="2200" spc="-5" dirty="0">
                <a:latin typeface="Verdana"/>
                <a:cs typeface="Verdana"/>
              </a:rPr>
              <a:t>κλειστές</a:t>
            </a:r>
            <a:r>
              <a:rPr sz="2200" spc="235" dirty="0">
                <a:latin typeface="Verdana"/>
                <a:cs typeface="Verdana"/>
              </a:rPr>
              <a:t> </a:t>
            </a:r>
            <a:r>
              <a:rPr sz="2200" spc="-10" dirty="0">
                <a:latin typeface="Verdana"/>
                <a:cs typeface="Verdana"/>
              </a:rPr>
              <a:t>κοινωνίες</a:t>
            </a:r>
            <a:endParaRPr sz="2200">
              <a:latin typeface="Verdana"/>
              <a:cs typeface="Verdana"/>
            </a:endParaRPr>
          </a:p>
          <a:p>
            <a:pPr marL="277495">
              <a:lnSpc>
                <a:spcPct val="100000"/>
              </a:lnSpc>
            </a:pPr>
            <a:r>
              <a:rPr sz="2200" spc="-5" dirty="0">
                <a:latin typeface="Verdana"/>
                <a:cs typeface="Verdana"/>
              </a:rPr>
              <a:t>και χώρες </a:t>
            </a:r>
            <a:r>
              <a:rPr sz="2200" spc="-10" dirty="0">
                <a:latin typeface="Verdana"/>
                <a:cs typeface="Verdana"/>
              </a:rPr>
              <a:t>στον </a:t>
            </a:r>
            <a:r>
              <a:rPr sz="2200" spc="-5" dirty="0">
                <a:latin typeface="Verdana"/>
                <a:cs typeface="Verdana"/>
              </a:rPr>
              <a:t>υπόλοιπο</a:t>
            </a:r>
            <a:r>
              <a:rPr sz="2200" spc="25" dirty="0">
                <a:latin typeface="Verdana"/>
                <a:cs typeface="Verdana"/>
              </a:rPr>
              <a:t> </a:t>
            </a:r>
            <a:r>
              <a:rPr sz="2200" spc="-5" dirty="0">
                <a:latin typeface="Verdana"/>
                <a:cs typeface="Verdana"/>
              </a:rPr>
              <a:t>κόσμο.</a:t>
            </a:r>
            <a:endParaRPr sz="2200">
              <a:latin typeface="Verdana"/>
              <a:cs typeface="Verdana"/>
            </a:endParaRPr>
          </a:p>
          <a:p>
            <a:pPr marL="277495" marR="5080" indent="-264795" algn="just">
              <a:lnSpc>
                <a:spcPct val="100000"/>
              </a:lnSpc>
              <a:spcBef>
                <a:spcPts val="300"/>
              </a:spcBef>
              <a:buClr>
                <a:srgbClr val="EF7E09"/>
              </a:buClr>
              <a:buSzPct val="79545"/>
              <a:buFont typeface="Wingdings 2"/>
              <a:buChar char=""/>
              <a:tabLst>
                <a:tab pos="278130" algn="l"/>
              </a:tabLst>
            </a:pPr>
            <a:r>
              <a:rPr sz="2200" spc="-5" dirty="0">
                <a:latin typeface="Verdana"/>
                <a:cs typeface="Verdana"/>
              </a:rPr>
              <a:t>Η χρήση των κοινωνικών </a:t>
            </a:r>
            <a:r>
              <a:rPr sz="2200" spc="-10" dirty="0">
                <a:latin typeface="Verdana"/>
                <a:cs typeface="Verdana"/>
              </a:rPr>
              <a:t>δικτύων επιτρέπει </a:t>
            </a:r>
            <a:r>
              <a:rPr sz="2200" spc="-5" dirty="0">
                <a:latin typeface="Verdana"/>
                <a:cs typeface="Verdana"/>
              </a:rPr>
              <a:t>σε πολίτες  να συμμετέχουν </a:t>
            </a:r>
            <a:r>
              <a:rPr sz="2200" spc="-10" dirty="0">
                <a:latin typeface="Verdana"/>
                <a:cs typeface="Verdana"/>
              </a:rPr>
              <a:t>πιο άμεσα </a:t>
            </a:r>
            <a:r>
              <a:rPr sz="2200" spc="-5" dirty="0">
                <a:latin typeface="Verdana"/>
                <a:cs typeface="Verdana"/>
              </a:rPr>
              <a:t>στην </a:t>
            </a:r>
            <a:r>
              <a:rPr sz="2200" spc="-10" dirty="0">
                <a:latin typeface="Verdana"/>
                <a:cs typeface="Verdana"/>
              </a:rPr>
              <a:t>πολιτική </a:t>
            </a:r>
            <a:r>
              <a:rPr sz="2200" spc="-5" dirty="0">
                <a:latin typeface="Verdana"/>
                <a:cs typeface="Verdana"/>
              </a:rPr>
              <a:t>ζωή και να  </a:t>
            </a:r>
            <a:r>
              <a:rPr sz="2200" spc="-10" dirty="0">
                <a:latin typeface="Verdana"/>
                <a:cs typeface="Verdana"/>
              </a:rPr>
              <a:t>ανατρέψουν </a:t>
            </a:r>
            <a:r>
              <a:rPr sz="2200" spc="-5" dirty="0">
                <a:latin typeface="Verdana"/>
                <a:cs typeface="Verdana"/>
              </a:rPr>
              <a:t>δεδομένα και</a:t>
            </a:r>
            <a:r>
              <a:rPr sz="2200" spc="75" dirty="0">
                <a:latin typeface="Verdana"/>
                <a:cs typeface="Verdana"/>
              </a:rPr>
              <a:t> </a:t>
            </a:r>
            <a:r>
              <a:rPr sz="2200" spc="-10" dirty="0">
                <a:latin typeface="Verdana"/>
                <a:cs typeface="Verdana"/>
              </a:rPr>
              <a:t>καταστάσεις.</a:t>
            </a:r>
            <a:endParaRPr sz="2200">
              <a:latin typeface="Verdana"/>
              <a:cs typeface="Verdana"/>
            </a:endParaRPr>
          </a:p>
          <a:p>
            <a:pPr marL="277495" marR="5080" indent="-264795" algn="just">
              <a:lnSpc>
                <a:spcPct val="100000"/>
              </a:lnSpc>
              <a:spcBef>
                <a:spcPts val="295"/>
              </a:spcBef>
              <a:buClr>
                <a:srgbClr val="EF7E09"/>
              </a:buClr>
              <a:buSzPct val="79545"/>
              <a:buFont typeface="Wingdings 2"/>
              <a:buChar char=""/>
              <a:tabLst>
                <a:tab pos="278130" algn="l"/>
              </a:tabLst>
            </a:pPr>
            <a:r>
              <a:rPr sz="2200" spc="-5" dirty="0">
                <a:latin typeface="Verdana"/>
                <a:cs typeface="Verdana"/>
              </a:rPr>
              <a:t>Το πεδίο σύγκλισης της οικονομίας, της  </a:t>
            </a:r>
            <a:r>
              <a:rPr sz="2200" spc="-10" dirty="0">
                <a:latin typeface="Verdana"/>
                <a:cs typeface="Verdana"/>
              </a:rPr>
              <a:t>επιχειρηματικής </a:t>
            </a:r>
            <a:r>
              <a:rPr sz="2200" spc="-5" dirty="0">
                <a:latin typeface="Verdana"/>
                <a:cs typeface="Verdana"/>
              </a:rPr>
              <a:t>δράσης, </a:t>
            </a:r>
            <a:r>
              <a:rPr sz="2200" spc="-10" dirty="0">
                <a:latin typeface="Verdana"/>
                <a:cs typeface="Verdana"/>
              </a:rPr>
              <a:t>του </a:t>
            </a:r>
            <a:r>
              <a:rPr sz="2200" spc="-5" dirty="0">
                <a:latin typeface="Verdana"/>
                <a:cs typeface="Verdana"/>
              </a:rPr>
              <a:t>μάρκετινγκ και των  ψηφιακών </a:t>
            </a:r>
            <a:r>
              <a:rPr sz="2200" spc="-10" dirty="0">
                <a:latin typeface="Verdana"/>
                <a:cs typeface="Verdana"/>
              </a:rPr>
              <a:t>τεχνολογιών </a:t>
            </a:r>
            <a:r>
              <a:rPr sz="2200" spc="-5" dirty="0">
                <a:latin typeface="Verdana"/>
                <a:cs typeface="Verdana"/>
              </a:rPr>
              <a:t>είναι εξαιρετικά</a:t>
            </a:r>
            <a:r>
              <a:rPr sz="2200" spc="55" dirty="0">
                <a:latin typeface="Verdana"/>
                <a:cs typeface="Verdana"/>
              </a:rPr>
              <a:t> </a:t>
            </a:r>
            <a:r>
              <a:rPr sz="2200" spc="-5" dirty="0">
                <a:latin typeface="Verdana"/>
                <a:cs typeface="Verdana"/>
              </a:rPr>
              <a:t>ευρύ.</a:t>
            </a:r>
            <a:endParaRPr sz="2200">
              <a:latin typeface="Verdana"/>
              <a:cs typeface="Verdana"/>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1719072" y="377952"/>
            <a:ext cx="5388864" cy="75895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486144" y="377952"/>
            <a:ext cx="946403" cy="75895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810756" y="377952"/>
            <a:ext cx="870203" cy="75895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059168" y="377952"/>
            <a:ext cx="778764" cy="758951"/>
          </a:xfrm>
          <a:prstGeom prst="rect">
            <a:avLst/>
          </a:prstGeom>
          <a:blipFill>
            <a:blip r:embed="rId5"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2018157" y="518922"/>
            <a:ext cx="5366385" cy="574040"/>
          </a:xfrm>
          <a:prstGeom prst="rect">
            <a:avLst/>
          </a:prstGeom>
        </p:spPr>
        <p:txBody>
          <a:bodyPr vert="horz" wrap="square" lIns="0" tIns="12700" rIns="0" bIns="0" rtlCol="0">
            <a:spAutoFit/>
          </a:bodyPr>
          <a:lstStyle/>
          <a:p>
            <a:pPr marL="12700">
              <a:lnSpc>
                <a:spcPct val="100000"/>
              </a:lnSpc>
              <a:spcBef>
                <a:spcPts val="100"/>
              </a:spcBef>
            </a:pPr>
            <a:r>
              <a:rPr sz="3600" spc="-5" dirty="0"/>
              <a:t>Πρώτος Πυλώνας</a:t>
            </a:r>
            <a:r>
              <a:rPr sz="3600" spc="-140" dirty="0"/>
              <a:t> </a:t>
            </a:r>
            <a:r>
              <a:rPr sz="3600" spc="5" dirty="0"/>
              <a:t>(3)</a:t>
            </a:r>
            <a:endParaRPr sz="3600"/>
          </a:p>
        </p:txBody>
      </p:sp>
      <p:sp>
        <p:nvSpPr>
          <p:cNvPr id="8" name="object 8"/>
          <p:cNvSpPr txBox="1"/>
          <p:nvPr/>
        </p:nvSpPr>
        <p:spPr>
          <a:xfrm>
            <a:off x="1084884" y="1904822"/>
            <a:ext cx="1774189" cy="422909"/>
          </a:xfrm>
          <a:prstGeom prst="rect">
            <a:avLst/>
          </a:prstGeom>
        </p:spPr>
        <p:txBody>
          <a:bodyPr vert="horz" wrap="square" lIns="0" tIns="13335" rIns="0" bIns="0" rtlCol="0">
            <a:spAutoFit/>
          </a:bodyPr>
          <a:lstStyle/>
          <a:p>
            <a:pPr marL="12700">
              <a:lnSpc>
                <a:spcPct val="100000"/>
              </a:lnSpc>
              <a:spcBef>
                <a:spcPts val="105"/>
              </a:spcBef>
              <a:tabLst>
                <a:tab pos="733425" algn="l"/>
              </a:tabLst>
            </a:pPr>
            <a:r>
              <a:rPr sz="2600" dirty="0">
                <a:latin typeface="Verdana"/>
                <a:cs typeface="Verdana"/>
              </a:rPr>
              <a:t>Η	χρή</a:t>
            </a:r>
            <a:r>
              <a:rPr sz="2600" spc="-20" dirty="0">
                <a:latin typeface="Verdana"/>
                <a:cs typeface="Verdana"/>
              </a:rPr>
              <a:t>σ</a:t>
            </a:r>
            <a:r>
              <a:rPr sz="2600" dirty="0">
                <a:latin typeface="Verdana"/>
                <a:cs typeface="Verdana"/>
              </a:rPr>
              <a:t>η</a:t>
            </a:r>
            <a:endParaRPr sz="2600">
              <a:latin typeface="Verdana"/>
              <a:cs typeface="Verdana"/>
            </a:endParaRPr>
          </a:p>
        </p:txBody>
      </p:sp>
      <p:sp>
        <p:nvSpPr>
          <p:cNvPr id="9" name="object 9"/>
          <p:cNvSpPr/>
          <p:nvPr/>
        </p:nvSpPr>
        <p:spPr>
          <a:xfrm>
            <a:off x="1097280" y="2286761"/>
            <a:ext cx="5814060" cy="0"/>
          </a:xfrm>
          <a:custGeom>
            <a:avLst/>
            <a:gdLst/>
            <a:ahLst/>
            <a:cxnLst/>
            <a:rect l="l" t="t" r="r" b="b"/>
            <a:pathLst>
              <a:path w="5814059">
                <a:moveTo>
                  <a:pt x="0" y="0"/>
                </a:moveTo>
                <a:lnTo>
                  <a:pt x="5814060" y="0"/>
                </a:lnTo>
              </a:path>
            </a:pathLst>
          </a:custGeom>
          <a:ln w="19812">
            <a:solidFill>
              <a:srgbClr val="000000"/>
            </a:solidFill>
          </a:ln>
        </p:spPr>
        <p:txBody>
          <a:bodyPr wrap="square" lIns="0" tIns="0" rIns="0" bIns="0" rtlCol="0"/>
          <a:lstStyle/>
          <a:p>
            <a:endParaRPr/>
          </a:p>
        </p:txBody>
      </p:sp>
      <p:sp>
        <p:nvSpPr>
          <p:cNvPr id="10" name="object 10"/>
          <p:cNvSpPr txBox="1"/>
          <p:nvPr/>
        </p:nvSpPr>
        <p:spPr>
          <a:xfrm>
            <a:off x="3305683" y="1904822"/>
            <a:ext cx="5154295" cy="422909"/>
          </a:xfrm>
          <a:prstGeom prst="rect">
            <a:avLst/>
          </a:prstGeom>
        </p:spPr>
        <p:txBody>
          <a:bodyPr vert="horz" wrap="square" lIns="0" tIns="13335" rIns="0" bIns="0" rtlCol="0">
            <a:spAutoFit/>
          </a:bodyPr>
          <a:lstStyle/>
          <a:p>
            <a:pPr marL="12700">
              <a:lnSpc>
                <a:spcPct val="100000"/>
              </a:lnSpc>
              <a:spcBef>
                <a:spcPts val="105"/>
              </a:spcBef>
              <a:tabLst>
                <a:tab pos="1900555" algn="l"/>
                <a:tab pos="3606800" algn="l"/>
                <a:tab pos="4571365" algn="l"/>
              </a:tabLst>
            </a:pPr>
            <a:r>
              <a:rPr sz="2600" dirty="0">
                <a:latin typeface="Verdana"/>
                <a:cs typeface="Verdana"/>
              </a:rPr>
              <a:t>έ</a:t>
            </a:r>
            <a:r>
              <a:rPr sz="2600" spc="-10" dirty="0">
                <a:latin typeface="Verdana"/>
                <a:cs typeface="Verdana"/>
              </a:rPr>
              <a:t>ξ</a:t>
            </a:r>
            <a:r>
              <a:rPr sz="2600" spc="-5" dirty="0">
                <a:latin typeface="Verdana"/>
                <a:cs typeface="Verdana"/>
              </a:rPr>
              <a:t>υπνω</a:t>
            </a:r>
            <a:r>
              <a:rPr sz="2600" dirty="0">
                <a:latin typeface="Verdana"/>
                <a:cs typeface="Verdana"/>
              </a:rPr>
              <a:t>ν	κ</a:t>
            </a:r>
            <a:r>
              <a:rPr sz="2600" spc="-25" dirty="0">
                <a:latin typeface="Verdana"/>
                <a:cs typeface="Verdana"/>
              </a:rPr>
              <a:t>α</a:t>
            </a:r>
            <a:r>
              <a:rPr sz="2600" dirty="0">
                <a:latin typeface="Verdana"/>
                <a:cs typeface="Verdana"/>
              </a:rPr>
              <a:t>ρτών	για	</a:t>
            </a:r>
            <a:r>
              <a:rPr sz="2600" spc="-5" dirty="0">
                <a:latin typeface="Verdana"/>
                <a:cs typeface="Verdana"/>
              </a:rPr>
              <a:t>την</a:t>
            </a:r>
            <a:endParaRPr sz="2600">
              <a:latin typeface="Verdana"/>
              <a:cs typeface="Verdana"/>
            </a:endParaRPr>
          </a:p>
        </p:txBody>
      </p:sp>
      <p:sp>
        <p:nvSpPr>
          <p:cNvPr id="20" name="object 20"/>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11" name="object 11"/>
          <p:cNvSpPr txBox="1"/>
          <p:nvPr/>
        </p:nvSpPr>
        <p:spPr>
          <a:xfrm>
            <a:off x="1084884" y="2301367"/>
            <a:ext cx="1875789" cy="422275"/>
          </a:xfrm>
          <a:prstGeom prst="rect">
            <a:avLst/>
          </a:prstGeom>
        </p:spPr>
        <p:txBody>
          <a:bodyPr vert="horz" wrap="square" lIns="0" tIns="13335" rIns="0" bIns="0" rtlCol="0">
            <a:spAutoFit/>
          </a:bodyPr>
          <a:lstStyle/>
          <a:p>
            <a:pPr marL="12700">
              <a:lnSpc>
                <a:spcPct val="100000"/>
              </a:lnSpc>
              <a:spcBef>
                <a:spcPts val="105"/>
              </a:spcBef>
            </a:pPr>
            <a:r>
              <a:rPr sz="2600" spc="-5" dirty="0">
                <a:latin typeface="Verdana"/>
                <a:cs typeface="Verdana"/>
              </a:rPr>
              <a:t>καταγραφή</a:t>
            </a:r>
            <a:endParaRPr sz="2600">
              <a:latin typeface="Verdana"/>
              <a:cs typeface="Verdana"/>
            </a:endParaRPr>
          </a:p>
        </p:txBody>
      </p:sp>
      <p:sp>
        <p:nvSpPr>
          <p:cNvPr id="12" name="object 12"/>
          <p:cNvSpPr txBox="1"/>
          <p:nvPr/>
        </p:nvSpPr>
        <p:spPr>
          <a:xfrm>
            <a:off x="3179191" y="2301367"/>
            <a:ext cx="5280660" cy="422275"/>
          </a:xfrm>
          <a:prstGeom prst="rect">
            <a:avLst/>
          </a:prstGeom>
        </p:spPr>
        <p:txBody>
          <a:bodyPr vert="horz" wrap="square" lIns="0" tIns="13335" rIns="0" bIns="0" rtlCol="0">
            <a:spAutoFit/>
          </a:bodyPr>
          <a:lstStyle/>
          <a:p>
            <a:pPr marL="12700">
              <a:lnSpc>
                <a:spcPct val="100000"/>
              </a:lnSpc>
              <a:spcBef>
                <a:spcPts val="105"/>
              </a:spcBef>
              <a:tabLst>
                <a:tab pos="751205" algn="l"/>
                <a:tab pos="3022600" algn="l"/>
              </a:tabLst>
            </a:pPr>
            <a:r>
              <a:rPr sz="2600" spc="-5" dirty="0">
                <a:latin typeface="Verdana"/>
                <a:cs typeface="Verdana"/>
              </a:rPr>
              <a:t>και	αποθήκευση	πληροφοριών</a:t>
            </a:r>
            <a:endParaRPr sz="2600">
              <a:latin typeface="Verdana"/>
              <a:cs typeface="Verdana"/>
            </a:endParaRPr>
          </a:p>
        </p:txBody>
      </p:sp>
      <p:sp>
        <p:nvSpPr>
          <p:cNvPr id="13" name="object 13"/>
          <p:cNvSpPr txBox="1"/>
          <p:nvPr/>
        </p:nvSpPr>
        <p:spPr>
          <a:xfrm>
            <a:off x="1084884" y="2697607"/>
            <a:ext cx="2953385" cy="422275"/>
          </a:xfrm>
          <a:prstGeom prst="rect">
            <a:avLst/>
          </a:prstGeom>
        </p:spPr>
        <p:txBody>
          <a:bodyPr vert="horz" wrap="square" lIns="0" tIns="13335" rIns="0" bIns="0" rtlCol="0">
            <a:spAutoFit/>
          </a:bodyPr>
          <a:lstStyle/>
          <a:p>
            <a:pPr marL="12700">
              <a:lnSpc>
                <a:spcPct val="100000"/>
              </a:lnSpc>
              <a:spcBef>
                <a:spcPts val="105"/>
              </a:spcBef>
              <a:tabLst>
                <a:tab pos="1461770" algn="l"/>
              </a:tabLst>
            </a:pPr>
            <a:r>
              <a:rPr sz="2600" spc="-5" dirty="0">
                <a:latin typeface="Verdana"/>
                <a:cs typeface="Verdana"/>
              </a:rPr>
              <a:t>που	αφορούν</a:t>
            </a:r>
            <a:endParaRPr sz="2600">
              <a:latin typeface="Verdana"/>
              <a:cs typeface="Verdana"/>
            </a:endParaRPr>
          </a:p>
        </p:txBody>
      </p:sp>
      <p:sp>
        <p:nvSpPr>
          <p:cNvPr id="14" name="object 14"/>
          <p:cNvSpPr txBox="1"/>
          <p:nvPr/>
        </p:nvSpPr>
        <p:spPr>
          <a:xfrm>
            <a:off x="4842128" y="2697607"/>
            <a:ext cx="605155" cy="422275"/>
          </a:xfrm>
          <a:prstGeom prst="rect">
            <a:avLst/>
          </a:prstGeom>
        </p:spPr>
        <p:txBody>
          <a:bodyPr vert="horz" wrap="square" lIns="0" tIns="13335" rIns="0" bIns="0" rtlCol="0">
            <a:spAutoFit/>
          </a:bodyPr>
          <a:lstStyle/>
          <a:p>
            <a:pPr marL="12700">
              <a:lnSpc>
                <a:spcPct val="100000"/>
              </a:lnSpc>
              <a:spcBef>
                <a:spcPts val="105"/>
              </a:spcBef>
            </a:pPr>
            <a:r>
              <a:rPr sz="2600" dirty="0">
                <a:latin typeface="Verdana"/>
                <a:cs typeface="Verdana"/>
              </a:rPr>
              <a:t>στα</a:t>
            </a:r>
            <a:endParaRPr sz="2600">
              <a:latin typeface="Verdana"/>
              <a:cs typeface="Verdana"/>
            </a:endParaRPr>
          </a:p>
        </p:txBody>
      </p:sp>
      <p:sp>
        <p:nvSpPr>
          <p:cNvPr id="15" name="object 15"/>
          <p:cNvSpPr txBox="1"/>
          <p:nvPr/>
        </p:nvSpPr>
        <p:spPr>
          <a:xfrm>
            <a:off x="6250304" y="2697607"/>
            <a:ext cx="2206625" cy="422275"/>
          </a:xfrm>
          <a:prstGeom prst="rect">
            <a:avLst/>
          </a:prstGeom>
        </p:spPr>
        <p:txBody>
          <a:bodyPr vert="horz" wrap="square" lIns="0" tIns="13335" rIns="0" bIns="0" rtlCol="0">
            <a:spAutoFit/>
          </a:bodyPr>
          <a:lstStyle/>
          <a:p>
            <a:pPr marL="12700">
              <a:lnSpc>
                <a:spcPct val="100000"/>
              </a:lnSpc>
              <a:spcBef>
                <a:spcPts val="105"/>
              </a:spcBef>
            </a:pPr>
            <a:r>
              <a:rPr sz="2600" spc="-5" dirty="0">
                <a:latin typeface="Verdana"/>
                <a:cs typeface="Verdana"/>
              </a:rPr>
              <a:t>δημογραφικά</a:t>
            </a:r>
            <a:endParaRPr sz="2600">
              <a:latin typeface="Verdana"/>
              <a:cs typeface="Verdana"/>
            </a:endParaRPr>
          </a:p>
        </p:txBody>
      </p:sp>
      <p:sp>
        <p:nvSpPr>
          <p:cNvPr id="16" name="object 16"/>
          <p:cNvSpPr txBox="1"/>
          <p:nvPr/>
        </p:nvSpPr>
        <p:spPr>
          <a:xfrm>
            <a:off x="1084884" y="3093847"/>
            <a:ext cx="3609975" cy="422275"/>
          </a:xfrm>
          <a:prstGeom prst="rect">
            <a:avLst/>
          </a:prstGeom>
        </p:spPr>
        <p:txBody>
          <a:bodyPr vert="horz" wrap="square" lIns="0" tIns="12700" rIns="0" bIns="0" rtlCol="0">
            <a:spAutoFit/>
          </a:bodyPr>
          <a:lstStyle/>
          <a:p>
            <a:pPr marL="12700">
              <a:lnSpc>
                <a:spcPct val="100000"/>
              </a:lnSpc>
              <a:spcBef>
                <a:spcPts val="100"/>
              </a:spcBef>
              <a:tabLst>
                <a:tab pos="3105150" algn="l"/>
              </a:tabLst>
            </a:pPr>
            <a:r>
              <a:rPr sz="2600" dirty="0">
                <a:latin typeface="Verdana"/>
                <a:cs typeface="Verdana"/>
              </a:rPr>
              <a:t>χαρακτηρισ</a:t>
            </a:r>
            <a:r>
              <a:rPr sz="2600" spc="-10" dirty="0">
                <a:latin typeface="Verdana"/>
                <a:cs typeface="Verdana"/>
              </a:rPr>
              <a:t>τ</a:t>
            </a:r>
            <a:r>
              <a:rPr sz="2600" spc="-5" dirty="0">
                <a:latin typeface="Verdana"/>
                <a:cs typeface="Verdana"/>
              </a:rPr>
              <a:t>ικ</a:t>
            </a:r>
            <a:r>
              <a:rPr sz="2600" dirty="0">
                <a:latin typeface="Verdana"/>
                <a:cs typeface="Verdana"/>
              </a:rPr>
              <a:t>ά	κ</a:t>
            </a:r>
            <a:r>
              <a:rPr sz="2600" spc="-10" dirty="0">
                <a:latin typeface="Verdana"/>
                <a:cs typeface="Verdana"/>
              </a:rPr>
              <a:t>α</a:t>
            </a:r>
            <a:r>
              <a:rPr sz="2600" dirty="0">
                <a:latin typeface="Verdana"/>
                <a:cs typeface="Verdana"/>
              </a:rPr>
              <a:t>ι</a:t>
            </a:r>
            <a:endParaRPr sz="2600">
              <a:latin typeface="Verdana"/>
              <a:cs typeface="Verdana"/>
            </a:endParaRPr>
          </a:p>
        </p:txBody>
      </p:sp>
      <p:sp>
        <p:nvSpPr>
          <p:cNvPr id="17" name="object 17"/>
          <p:cNvSpPr txBox="1"/>
          <p:nvPr/>
        </p:nvSpPr>
        <p:spPr>
          <a:xfrm>
            <a:off x="5220080" y="3093847"/>
            <a:ext cx="803910" cy="422275"/>
          </a:xfrm>
          <a:prstGeom prst="rect">
            <a:avLst/>
          </a:prstGeom>
        </p:spPr>
        <p:txBody>
          <a:bodyPr vert="horz" wrap="square" lIns="0" tIns="12700" rIns="0" bIns="0" rtlCol="0">
            <a:spAutoFit/>
          </a:bodyPr>
          <a:lstStyle/>
          <a:p>
            <a:pPr marL="12700">
              <a:lnSpc>
                <a:spcPct val="100000"/>
              </a:lnSpc>
              <a:spcBef>
                <a:spcPts val="100"/>
              </a:spcBef>
            </a:pPr>
            <a:r>
              <a:rPr sz="2600" spc="-5" dirty="0">
                <a:latin typeface="Verdana"/>
                <a:cs typeface="Verdana"/>
              </a:rPr>
              <a:t>σ</a:t>
            </a:r>
            <a:r>
              <a:rPr sz="2600" dirty="0">
                <a:latin typeface="Verdana"/>
                <a:cs typeface="Verdana"/>
              </a:rPr>
              <a:t>την</a:t>
            </a:r>
            <a:endParaRPr sz="2600">
              <a:latin typeface="Verdana"/>
              <a:cs typeface="Verdana"/>
            </a:endParaRPr>
          </a:p>
        </p:txBody>
      </p:sp>
      <p:sp>
        <p:nvSpPr>
          <p:cNvPr id="18" name="object 18"/>
          <p:cNvSpPr txBox="1"/>
          <p:nvPr/>
        </p:nvSpPr>
        <p:spPr>
          <a:xfrm>
            <a:off x="6547866" y="3093847"/>
            <a:ext cx="1910080" cy="422275"/>
          </a:xfrm>
          <a:prstGeom prst="rect">
            <a:avLst/>
          </a:prstGeom>
        </p:spPr>
        <p:txBody>
          <a:bodyPr vert="horz" wrap="square" lIns="0" tIns="12700" rIns="0" bIns="0" rtlCol="0">
            <a:spAutoFit/>
          </a:bodyPr>
          <a:lstStyle/>
          <a:p>
            <a:pPr marL="12700">
              <a:lnSpc>
                <a:spcPct val="100000"/>
              </a:lnSpc>
              <a:spcBef>
                <a:spcPts val="100"/>
              </a:spcBef>
            </a:pPr>
            <a:r>
              <a:rPr sz="2600" spc="-5" dirty="0">
                <a:latin typeface="Verdana"/>
                <a:cs typeface="Verdana"/>
              </a:rPr>
              <a:t>αγοραστική</a:t>
            </a:r>
            <a:endParaRPr sz="2600">
              <a:latin typeface="Verdana"/>
              <a:cs typeface="Verdana"/>
            </a:endParaRPr>
          </a:p>
        </p:txBody>
      </p:sp>
      <p:sp>
        <p:nvSpPr>
          <p:cNvPr id="19" name="object 19"/>
          <p:cNvSpPr txBox="1"/>
          <p:nvPr/>
        </p:nvSpPr>
        <p:spPr>
          <a:xfrm>
            <a:off x="1084884" y="3490036"/>
            <a:ext cx="7372984" cy="1215390"/>
          </a:xfrm>
          <a:prstGeom prst="rect">
            <a:avLst/>
          </a:prstGeom>
        </p:spPr>
        <p:txBody>
          <a:bodyPr vert="horz" wrap="square" lIns="0" tIns="13335" rIns="0" bIns="0" rtlCol="0">
            <a:spAutoFit/>
          </a:bodyPr>
          <a:lstStyle/>
          <a:p>
            <a:pPr marL="12700" marR="5080" algn="just">
              <a:lnSpc>
                <a:spcPct val="100000"/>
              </a:lnSpc>
              <a:spcBef>
                <a:spcPts val="105"/>
              </a:spcBef>
            </a:pPr>
            <a:r>
              <a:rPr sz="2600" spc="-5" dirty="0">
                <a:latin typeface="Verdana"/>
                <a:cs typeface="Verdana"/>
              </a:rPr>
              <a:t>συμπεριφορά των </a:t>
            </a:r>
            <a:r>
              <a:rPr sz="2600" dirty="0">
                <a:latin typeface="Verdana"/>
                <a:cs typeface="Verdana"/>
              </a:rPr>
              <a:t>πελατών τους σε  </a:t>
            </a:r>
            <a:r>
              <a:rPr sz="2600" spc="-5" dirty="0">
                <a:latin typeface="Verdana"/>
                <a:cs typeface="Verdana"/>
              </a:rPr>
              <a:t>συνδυασμό </a:t>
            </a:r>
            <a:r>
              <a:rPr sz="2600" dirty="0">
                <a:latin typeface="Verdana"/>
                <a:cs typeface="Verdana"/>
              </a:rPr>
              <a:t>με </a:t>
            </a:r>
            <a:r>
              <a:rPr sz="2600" spc="-5" dirty="0">
                <a:latin typeface="Verdana"/>
                <a:cs typeface="Verdana"/>
              </a:rPr>
              <a:t>την ανάπτυξη προωθητικών  ενεργειών και προγραμμάτων</a:t>
            </a:r>
            <a:r>
              <a:rPr sz="2600" spc="-35" dirty="0">
                <a:latin typeface="Verdana"/>
                <a:cs typeface="Verdana"/>
              </a:rPr>
              <a:t> </a:t>
            </a:r>
            <a:r>
              <a:rPr sz="2600" dirty="0">
                <a:latin typeface="Verdana"/>
                <a:cs typeface="Verdana"/>
              </a:rPr>
              <a:t>πιστότητας.</a:t>
            </a:r>
            <a:endParaRPr sz="2600">
              <a:latin typeface="Verdana"/>
              <a:cs typeface="Verdan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1665732" y="498348"/>
            <a:ext cx="5140452" cy="75895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184391" y="498348"/>
            <a:ext cx="870204" cy="75895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432803" y="498348"/>
            <a:ext cx="946403" cy="75895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757416" y="498348"/>
            <a:ext cx="870203" cy="758951"/>
          </a:xfrm>
          <a:prstGeom prst="rect">
            <a:avLst/>
          </a:prstGeom>
          <a:blipFill>
            <a:blip r:embed="rId5"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1964817" y="639521"/>
            <a:ext cx="5367020" cy="574675"/>
          </a:xfrm>
          <a:prstGeom prst="rect">
            <a:avLst/>
          </a:prstGeom>
        </p:spPr>
        <p:txBody>
          <a:bodyPr vert="horz" wrap="square" lIns="0" tIns="12700" rIns="0" bIns="0" rtlCol="0">
            <a:spAutoFit/>
          </a:bodyPr>
          <a:lstStyle/>
          <a:p>
            <a:pPr marL="12700">
              <a:lnSpc>
                <a:spcPct val="100000"/>
              </a:lnSpc>
              <a:spcBef>
                <a:spcPts val="100"/>
              </a:spcBef>
            </a:pPr>
            <a:r>
              <a:rPr sz="3600" spc="-5" dirty="0"/>
              <a:t>Πρώτος Πυλώνας</a:t>
            </a:r>
            <a:r>
              <a:rPr sz="3600" spc="-95" dirty="0"/>
              <a:t> </a:t>
            </a:r>
            <a:r>
              <a:rPr sz="3600" spc="-5" dirty="0"/>
              <a:t>(4)</a:t>
            </a:r>
            <a:endParaRPr sz="3600"/>
          </a:p>
        </p:txBody>
      </p:sp>
      <p:sp>
        <p:nvSpPr>
          <p:cNvPr id="12" name="object 12"/>
          <p:cNvSpPr txBox="1">
            <a:spLocks noGrp="1"/>
          </p:cNvSpPr>
          <p:nvPr>
            <p:ph type="sldNum" sz="quarter" idx="7"/>
          </p:nvPr>
        </p:nvSpPr>
        <p:spPr>
          <a:prstGeom prst="rect">
            <a:avLst/>
          </a:prstGeom>
        </p:spPr>
        <p:txBody>
          <a:bodyPr vert="horz" wrap="square" lIns="0" tIns="12700" rIns="0" bIns="0" rtlCol="0">
            <a:spAutoFit/>
          </a:bodyPr>
          <a:lstStyle/>
          <a:p>
            <a:pPr marL="25400">
              <a:lnSpc>
                <a:spcPct val="100000"/>
              </a:lnSpc>
              <a:spcBef>
                <a:spcPts val="100"/>
              </a:spcBef>
            </a:pPr>
            <a:fld id="{81D60167-4931-47E6-BA6A-407CBD079E47}" type="slidenum">
              <a:rPr spc="-5" dirty="0"/>
              <a:t>31</a:t>
            </a:fld>
            <a:endParaRPr spc="-5" dirty="0"/>
          </a:p>
        </p:txBody>
      </p:sp>
      <p:sp>
        <p:nvSpPr>
          <p:cNvPr id="13" name="object 13"/>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8" name="object 8"/>
          <p:cNvSpPr txBox="1"/>
          <p:nvPr/>
        </p:nvSpPr>
        <p:spPr>
          <a:xfrm>
            <a:off x="840739" y="1782826"/>
            <a:ext cx="7313930" cy="2404110"/>
          </a:xfrm>
          <a:prstGeom prst="rect">
            <a:avLst/>
          </a:prstGeom>
        </p:spPr>
        <p:txBody>
          <a:bodyPr vert="horz" wrap="square" lIns="0" tIns="13335" rIns="0" bIns="0" rtlCol="0">
            <a:spAutoFit/>
          </a:bodyPr>
          <a:lstStyle/>
          <a:p>
            <a:pPr marL="12700" marR="5080" algn="just">
              <a:lnSpc>
                <a:spcPct val="100000"/>
              </a:lnSpc>
              <a:spcBef>
                <a:spcPts val="105"/>
              </a:spcBef>
            </a:pPr>
            <a:r>
              <a:rPr sz="2600" dirty="0">
                <a:latin typeface="Verdana"/>
                <a:cs typeface="Verdana"/>
              </a:rPr>
              <a:t>Με τα </a:t>
            </a:r>
            <a:r>
              <a:rPr sz="2600" b="1" dirty="0">
                <a:latin typeface="Verdana"/>
                <a:cs typeface="Verdana"/>
              </a:rPr>
              <a:t>προγράμματα </a:t>
            </a:r>
            <a:r>
              <a:rPr sz="2600" b="1" spc="-5" dirty="0">
                <a:latin typeface="Verdana"/>
                <a:cs typeface="Verdana"/>
              </a:rPr>
              <a:t>πιστότητας  </a:t>
            </a:r>
            <a:r>
              <a:rPr sz="2600" spc="-5" dirty="0">
                <a:latin typeface="Verdana"/>
                <a:cs typeface="Verdana"/>
              </a:rPr>
              <a:t>επιδιώκεται </a:t>
            </a:r>
            <a:r>
              <a:rPr sz="2600" dirty="0">
                <a:latin typeface="Verdana"/>
                <a:cs typeface="Verdana"/>
              </a:rPr>
              <a:t>η </a:t>
            </a:r>
            <a:r>
              <a:rPr sz="2600" spc="-5" dirty="0">
                <a:latin typeface="Verdana"/>
                <a:cs typeface="Verdana"/>
              </a:rPr>
              <a:t>διατήρηση των υφιστάμενων  πελατών, </a:t>
            </a:r>
            <a:r>
              <a:rPr sz="2600" dirty="0">
                <a:latin typeface="Verdana"/>
                <a:cs typeface="Verdana"/>
              </a:rPr>
              <a:t>η </a:t>
            </a:r>
            <a:r>
              <a:rPr sz="2600" spc="-5" dirty="0">
                <a:latin typeface="Verdana"/>
                <a:cs typeface="Verdana"/>
              </a:rPr>
              <a:t>προσέλκυση </a:t>
            </a:r>
            <a:r>
              <a:rPr sz="2600" dirty="0">
                <a:latin typeface="Verdana"/>
                <a:cs typeface="Verdana"/>
              </a:rPr>
              <a:t>νέων και η </a:t>
            </a:r>
            <a:r>
              <a:rPr sz="2600" spc="-5" dirty="0">
                <a:latin typeface="Verdana"/>
                <a:cs typeface="Verdana"/>
              </a:rPr>
              <a:t>αύξηση  της </a:t>
            </a:r>
            <a:r>
              <a:rPr sz="2600" dirty="0">
                <a:latin typeface="Verdana"/>
                <a:cs typeface="Verdana"/>
              </a:rPr>
              <a:t>κατανάλωσης και χρησιμοποιούνται σε  </a:t>
            </a:r>
            <a:r>
              <a:rPr sz="2600" spc="-5" dirty="0">
                <a:latin typeface="Verdana"/>
                <a:cs typeface="Verdana"/>
              </a:rPr>
              <a:t>συνδυασμό </a:t>
            </a:r>
            <a:r>
              <a:rPr sz="2600" dirty="0">
                <a:latin typeface="Verdana"/>
                <a:cs typeface="Verdana"/>
              </a:rPr>
              <a:t>με </a:t>
            </a:r>
            <a:r>
              <a:rPr sz="2600" spc="-5" dirty="0">
                <a:latin typeface="Verdana"/>
                <a:cs typeface="Verdana"/>
              </a:rPr>
              <a:t>διαδικτυακές </a:t>
            </a:r>
            <a:r>
              <a:rPr sz="2600" dirty="0">
                <a:latin typeface="Verdana"/>
                <a:cs typeface="Verdana"/>
              </a:rPr>
              <a:t>στρατηγικές  επιβράβευσης</a:t>
            </a:r>
            <a:r>
              <a:rPr sz="2600" spc="275" dirty="0">
                <a:latin typeface="Verdana"/>
                <a:cs typeface="Verdana"/>
              </a:rPr>
              <a:t> </a:t>
            </a:r>
            <a:r>
              <a:rPr sz="2600" spc="-5" dirty="0">
                <a:latin typeface="Verdana"/>
                <a:cs typeface="Verdana"/>
              </a:rPr>
              <a:t>των</a:t>
            </a:r>
            <a:r>
              <a:rPr sz="2600" spc="300" dirty="0">
                <a:latin typeface="Verdana"/>
                <a:cs typeface="Verdana"/>
              </a:rPr>
              <a:t> </a:t>
            </a:r>
            <a:r>
              <a:rPr sz="2600" spc="-5" dirty="0">
                <a:latin typeface="Verdana"/>
                <a:cs typeface="Verdana"/>
              </a:rPr>
              <a:t>πελατών</a:t>
            </a:r>
            <a:r>
              <a:rPr sz="2600" spc="300" dirty="0">
                <a:latin typeface="Verdana"/>
                <a:cs typeface="Verdana"/>
              </a:rPr>
              <a:t> </a:t>
            </a:r>
            <a:r>
              <a:rPr sz="2600" dirty="0">
                <a:latin typeface="Verdana"/>
                <a:cs typeface="Verdana"/>
              </a:rPr>
              <a:t>με</a:t>
            </a:r>
            <a:r>
              <a:rPr sz="2600" spc="285" dirty="0">
                <a:latin typeface="Verdana"/>
                <a:cs typeface="Verdana"/>
              </a:rPr>
              <a:t> </a:t>
            </a:r>
            <a:r>
              <a:rPr sz="2600" dirty="0">
                <a:latin typeface="Verdana"/>
                <a:cs typeface="Verdana"/>
              </a:rPr>
              <a:t>βάση</a:t>
            </a:r>
            <a:r>
              <a:rPr sz="2600" spc="300" dirty="0">
                <a:latin typeface="Verdana"/>
                <a:cs typeface="Verdana"/>
              </a:rPr>
              <a:t> </a:t>
            </a:r>
            <a:r>
              <a:rPr sz="2600" dirty="0">
                <a:latin typeface="Verdana"/>
                <a:cs typeface="Verdana"/>
              </a:rPr>
              <a:t>τις</a:t>
            </a:r>
            <a:endParaRPr sz="2600">
              <a:latin typeface="Verdana"/>
              <a:cs typeface="Verdana"/>
            </a:endParaRPr>
          </a:p>
        </p:txBody>
      </p:sp>
      <p:sp>
        <p:nvSpPr>
          <p:cNvPr id="9" name="object 9"/>
          <p:cNvSpPr txBox="1"/>
          <p:nvPr/>
        </p:nvSpPr>
        <p:spPr>
          <a:xfrm>
            <a:off x="840739" y="4160901"/>
            <a:ext cx="4281805" cy="422275"/>
          </a:xfrm>
          <a:prstGeom prst="rect">
            <a:avLst/>
          </a:prstGeom>
        </p:spPr>
        <p:txBody>
          <a:bodyPr vert="horz" wrap="square" lIns="0" tIns="12700" rIns="0" bIns="0" rtlCol="0">
            <a:spAutoFit/>
          </a:bodyPr>
          <a:lstStyle/>
          <a:p>
            <a:pPr marL="12700">
              <a:lnSpc>
                <a:spcPct val="100000"/>
              </a:lnSpc>
              <a:spcBef>
                <a:spcPts val="100"/>
              </a:spcBef>
              <a:tabLst>
                <a:tab pos="1632585" algn="l"/>
                <a:tab pos="3073400" algn="l"/>
                <a:tab pos="3896360" algn="l"/>
              </a:tabLst>
            </a:pPr>
            <a:r>
              <a:rPr sz="2600" dirty="0">
                <a:latin typeface="Verdana"/>
                <a:cs typeface="Verdana"/>
              </a:rPr>
              <a:t>έξυπν</a:t>
            </a:r>
            <a:r>
              <a:rPr sz="2600" spc="0" dirty="0">
                <a:latin typeface="Verdana"/>
                <a:cs typeface="Verdana"/>
              </a:rPr>
              <a:t>ε</a:t>
            </a:r>
            <a:r>
              <a:rPr sz="2600" dirty="0">
                <a:latin typeface="Verdana"/>
                <a:cs typeface="Verdana"/>
              </a:rPr>
              <a:t>ς	κάρ</a:t>
            </a:r>
            <a:r>
              <a:rPr sz="2600" spc="0" dirty="0">
                <a:latin typeface="Verdana"/>
                <a:cs typeface="Verdana"/>
              </a:rPr>
              <a:t>τ</a:t>
            </a:r>
            <a:r>
              <a:rPr sz="2600" dirty="0">
                <a:latin typeface="Verdana"/>
                <a:cs typeface="Verdana"/>
              </a:rPr>
              <a:t>ες	και	</a:t>
            </a:r>
            <a:r>
              <a:rPr sz="2600" spc="0" dirty="0">
                <a:latin typeface="Verdana"/>
                <a:cs typeface="Verdana"/>
              </a:rPr>
              <a:t>τα</a:t>
            </a:r>
            <a:endParaRPr sz="2600">
              <a:latin typeface="Verdana"/>
              <a:cs typeface="Verdana"/>
            </a:endParaRPr>
          </a:p>
        </p:txBody>
      </p:sp>
      <p:sp>
        <p:nvSpPr>
          <p:cNvPr id="10" name="object 10"/>
          <p:cNvSpPr txBox="1"/>
          <p:nvPr/>
        </p:nvSpPr>
        <p:spPr>
          <a:xfrm>
            <a:off x="5425821" y="4160901"/>
            <a:ext cx="2729230" cy="818515"/>
          </a:xfrm>
          <a:prstGeom prst="rect">
            <a:avLst/>
          </a:prstGeom>
        </p:spPr>
        <p:txBody>
          <a:bodyPr vert="horz" wrap="square" lIns="0" tIns="12700" rIns="0" bIns="0" rtlCol="0">
            <a:spAutoFit/>
          </a:bodyPr>
          <a:lstStyle/>
          <a:p>
            <a:pPr marL="393700" marR="5080" indent="-381000">
              <a:lnSpc>
                <a:spcPct val="100000"/>
              </a:lnSpc>
              <a:spcBef>
                <a:spcPts val="100"/>
              </a:spcBef>
            </a:pPr>
            <a:r>
              <a:rPr sz="2600" b="1" dirty="0">
                <a:latin typeface="Verdana"/>
                <a:cs typeface="Verdana"/>
              </a:rPr>
              <a:t>πληρ</a:t>
            </a:r>
            <a:r>
              <a:rPr sz="2600" b="1" spc="-10" dirty="0">
                <a:latin typeface="Verdana"/>
                <a:cs typeface="Verdana"/>
              </a:rPr>
              <a:t>ο</a:t>
            </a:r>
            <a:r>
              <a:rPr sz="2600" b="1" dirty="0">
                <a:latin typeface="Verdana"/>
                <a:cs typeface="Verdana"/>
              </a:rPr>
              <a:t>φορ</a:t>
            </a:r>
            <a:r>
              <a:rPr sz="2600" b="1" spc="-10" dirty="0">
                <a:latin typeface="Verdana"/>
                <a:cs typeface="Verdana"/>
              </a:rPr>
              <a:t>ι</a:t>
            </a:r>
            <a:r>
              <a:rPr sz="2600" b="1" spc="-5" dirty="0">
                <a:latin typeface="Verdana"/>
                <a:cs typeface="Verdana"/>
              </a:rPr>
              <a:t>ακά  </a:t>
            </a:r>
            <a:r>
              <a:rPr sz="2600" b="1" dirty="0">
                <a:latin typeface="Verdana"/>
                <a:cs typeface="Verdana"/>
              </a:rPr>
              <a:t>πε</a:t>
            </a:r>
            <a:r>
              <a:rPr sz="2600" b="1" spc="-10" dirty="0">
                <a:latin typeface="Verdana"/>
                <a:cs typeface="Verdana"/>
              </a:rPr>
              <a:t>λ</a:t>
            </a:r>
            <a:r>
              <a:rPr sz="2600" b="1" spc="-5" dirty="0">
                <a:latin typeface="Verdana"/>
                <a:cs typeface="Verdana"/>
              </a:rPr>
              <a:t>ατ</a:t>
            </a:r>
            <a:r>
              <a:rPr sz="2600" b="1" spc="0" dirty="0">
                <a:latin typeface="Verdana"/>
                <a:cs typeface="Verdana"/>
              </a:rPr>
              <a:t>ε</a:t>
            </a:r>
            <a:r>
              <a:rPr sz="2600" b="1" spc="-20" dirty="0">
                <a:latin typeface="Verdana"/>
                <a:cs typeface="Verdana"/>
              </a:rPr>
              <a:t>ι</a:t>
            </a:r>
            <a:r>
              <a:rPr sz="2600" b="1" spc="-5" dirty="0">
                <a:latin typeface="Verdana"/>
                <a:cs typeface="Verdana"/>
              </a:rPr>
              <a:t>ακ</a:t>
            </a:r>
            <a:r>
              <a:rPr sz="2600" b="1" spc="-10" dirty="0">
                <a:latin typeface="Verdana"/>
                <a:cs typeface="Verdana"/>
              </a:rPr>
              <a:t>ώ</a:t>
            </a:r>
            <a:r>
              <a:rPr sz="2600" b="1" dirty="0">
                <a:latin typeface="Verdana"/>
                <a:cs typeface="Verdana"/>
              </a:rPr>
              <a:t>ν</a:t>
            </a:r>
            <a:endParaRPr sz="2600">
              <a:latin typeface="Verdana"/>
              <a:cs typeface="Verdana"/>
            </a:endParaRPr>
          </a:p>
        </p:txBody>
      </p:sp>
      <p:sp>
        <p:nvSpPr>
          <p:cNvPr id="11" name="object 11"/>
          <p:cNvSpPr txBox="1"/>
          <p:nvPr/>
        </p:nvSpPr>
        <p:spPr>
          <a:xfrm>
            <a:off x="840739" y="4557140"/>
            <a:ext cx="4555490" cy="819150"/>
          </a:xfrm>
          <a:prstGeom prst="rect">
            <a:avLst/>
          </a:prstGeom>
        </p:spPr>
        <p:txBody>
          <a:bodyPr vert="horz" wrap="square" lIns="0" tIns="12700" rIns="0" bIns="0" rtlCol="0">
            <a:spAutoFit/>
          </a:bodyPr>
          <a:lstStyle/>
          <a:p>
            <a:pPr marL="12700">
              <a:lnSpc>
                <a:spcPct val="100000"/>
              </a:lnSpc>
              <a:spcBef>
                <a:spcPts val="100"/>
              </a:spcBef>
              <a:tabLst>
                <a:tab pos="2451100" algn="l"/>
              </a:tabLst>
            </a:pPr>
            <a:r>
              <a:rPr sz="2600" b="1" spc="-5" dirty="0">
                <a:latin typeface="Verdana"/>
                <a:cs typeface="Verdana"/>
              </a:rPr>
              <a:t>συστήματα	διαχείρισης</a:t>
            </a:r>
            <a:endParaRPr sz="2600">
              <a:latin typeface="Verdana"/>
              <a:cs typeface="Verdana"/>
            </a:endParaRPr>
          </a:p>
          <a:p>
            <a:pPr marL="12700">
              <a:lnSpc>
                <a:spcPct val="100000"/>
              </a:lnSpc>
            </a:pPr>
            <a:r>
              <a:rPr sz="2600" b="1" dirty="0">
                <a:latin typeface="Verdana"/>
                <a:cs typeface="Verdana"/>
              </a:rPr>
              <a:t>σχέσεων</a:t>
            </a:r>
            <a:r>
              <a:rPr sz="2600" dirty="0">
                <a:latin typeface="Verdana"/>
                <a:cs typeface="Verdana"/>
              </a:rPr>
              <a:t>.</a:t>
            </a:r>
            <a:endParaRPr sz="2600">
              <a:latin typeface="Verdana"/>
              <a:cs typeface="Verdan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ÎÏÎ¿ÏÎ­Î»ÎµÏÎ¼Î± ÎµÎ¹ÎºÏÎ½Î±Ï Î³Î¹Î± smart card ch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52400"/>
            <a:ext cx="4305300" cy="397044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ÎÏÎ¿ÏÎ­Î»ÎµÏÎ¼Î± ÎµÎ¹ÎºÏÎ½Î±Ï Î³Î¹Î± smart card compon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191000"/>
            <a:ext cx="2743200" cy="186690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Î£ÏÎµÏÎ¹ÎºÎ® ÎµÎ¹ÎºÏÎ½Î±"/>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810000"/>
            <a:ext cx="4161864" cy="25146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ÎÏÎ¿ÏÎ­Î»ÎµÏÎ¼Î± ÎµÎ¹ÎºÏÎ½Î±Ï Î³Î¹Î± smart c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762000"/>
            <a:ext cx="3622675" cy="2221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876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314857" y="1190905"/>
            <a:ext cx="4514286" cy="4476190"/>
          </a:xfrm>
          <a:prstGeom prst="rect">
            <a:avLst/>
          </a:prstGeom>
        </p:spPr>
      </p:pic>
    </p:spTree>
    <p:extLst>
      <p:ext uri="{BB962C8B-B14F-4D97-AF65-F5344CB8AC3E}">
        <p14:creationId xmlns:p14="http://schemas.microsoft.com/office/powerpoint/2010/main" val="3340977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1583436" y="440436"/>
            <a:ext cx="5140452" cy="75895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102096" y="440436"/>
            <a:ext cx="870203" cy="75895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350508" y="440436"/>
            <a:ext cx="946404" cy="75895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675119" y="440436"/>
            <a:ext cx="870203" cy="758951"/>
          </a:xfrm>
          <a:prstGeom prst="rect">
            <a:avLst/>
          </a:prstGeom>
          <a:blipFill>
            <a:blip r:embed="rId5"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1881885" y="581913"/>
            <a:ext cx="5367020" cy="574040"/>
          </a:xfrm>
          <a:prstGeom prst="rect">
            <a:avLst/>
          </a:prstGeom>
        </p:spPr>
        <p:txBody>
          <a:bodyPr vert="horz" wrap="square" lIns="0" tIns="12700" rIns="0" bIns="0" rtlCol="0">
            <a:spAutoFit/>
          </a:bodyPr>
          <a:lstStyle/>
          <a:p>
            <a:pPr marL="12700">
              <a:lnSpc>
                <a:spcPct val="100000"/>
              </a:lnSpc>
              <a:spcBef>
                <a:spcPts val="100"/>
              </a:spcBef>
            </a:pPr>
            <a:r>
              <a:rPr sz="3600" spc="-5" dirty="0"/>
              <a:t>Πρώτος Πυλώνας</a:t>
            </a:r>
            <a:r>
              <a:rPr sz="3600" spc="-95" dirty="0"/>
              <a:t> </a:t>
            </a:r>
            <a:r>
              <a:rPr sz="3600" spc="-5" dirty="0"/>
              <a:t>(5)</a:t>
            </a:r>
            <a:endParaRPr sz="3600"/>
          </a:p>
        </p:txBody>
      </p:sp>
      <p:sp>
        <p:nvSpPr>
          <p:cNvPr id="9" name="object 9"/>
          <p:cNvSpPr txBox="1">
            <a:spLocks noGrp="1"/>
          </p:cNvSpPr>
          <p:nvPr>
            <p:ph type="sldNum" sz="quarter" idx="7"/>
          </p:nvPr>
        </p:nvSpPr>
        <p:spPr>
          <a:prstGeom prst="rect">
            <a:avLst/>
          </a:prstGeom>
        </p:spPr>
        <p:txBody>
          <a:bodyPr vert="horz" wrap="square" lIns="0" tIns="12700" rIns="0" bIns="0" rtlCol="0">
            <a:spAutoFit/>
          </a:bodyPr>
          <a:lstStyle/>
          <a:p>
            <a:pPr marL="25400">
              <a:lnSpc>
                <a:spcPct val="100000"/>
              </a:lnSpc>
              <a:spcBef>
                <a:spcPts val="100"/>
              </a:spcBef>
            </a:pPr>
            <a:fld id="{81D60167-4931-47E6-BA6A-407CBD079E47}" type="slidenum">
              <a:rPr spc="-5" dirty="0"/>
              <a:t>34</a:t>
            </a:fld>
            <a:endParaRPr spc="-5" dirty="0"/>
          </a:p>
        </p:txBody>
      </p:sp>
      <p:sp>
        <p:nvSpPr>
          <p:cNvPr id="10" name="object 10"/>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8" name="object 8"/>
          <p:cNvSpPr txBox="1"/>
          <p:nvPr/>
        </p:nvSpPr>
        <p:spPr>
          <a:xfrm>
            <a:off x="1652016" y="1403350"/>
            <a:ext cx="5508625" cy="4133215"/>
          </a:xfrm>
          <a:prstGeom prst="rect">
            <a:avLst/>
          </a:prstGeom>
        </p:spPr>
        <p:txBody>
          <a:bodyPr vert="horz" wrap="square" lIns="0" tIns="12065" rIns="0" bIns="0" rtlCol="0">
            <a:spAutoFit/>
          </a:bodyPr>
          <a:lstStyle/>
          <a:p>
            <a:pPr marL="12700">
              <a:lnSpc>
                <a:spcPct val="100000"/>
              </a:lnSpc>
              <a:spcBef>
                <a:spcPts val="95"/>
              </a:spcBef>
            </a:pPr>
            <a:r>
              <a:rPr sz="2800" u="heavy" spc="-705" dirty="0">
                <a:latin typeface="Times New Roman"/>
                <a:cs typeface="Times New Roman"/>
              </a:rPr>
              <a:t> </a:t>
            </a:r>
            <a:r>
              <a:rPr sz="2800" u="heavy" spc="-5" dirty="0">
                <a:latin typeface="Verdana"/>
                <a:cs typeface="Verdana"/>
              </a:rPr>
              <a:t>Οι </a:t>
            </a:r>
            <a:r>
              <a:rPr sz="2800" u="heavy" spc="-10" dirty="0">
                <a:latin typeface="Verdana"/>
                <a:cs typeface="Verdana"/>
              </a:rPr>
              <a:t>έξυπνες</a:t>
            </a:r>
            <a:r>
              <a:rPr sz="2800" u="heavy" spc="10" dirty="0">
                <a:latin typeface="Verdana"/>
                <a:cs typeface="Verdana"/>
              </a:rPr>
              <a:t> </a:t>
            </a:r>
            <a:r>
              <a:rPr sz="2800" u="heavy" spc="-5" dirty="0">
                <a:latin typeface="Verdana"/>
                <a:cs typeface="Verdana"/>
              </a:rPr>
              <a:t>κάρτες</a:t>
            </a:r>
            <a:endParaRPr sz="2800">
              <a:latin typeface="Verdana"/>
              <a:cs typeface="Verdana"/>
            </a:endParaRPr>
          </a:p>
          <a:p>
            <a:pPr marL="12700">
              <a:lnSpc>
                <a:spcPct val="100000"/>
              </a:lnSpc>
            </a:pPr>
            <a:r>
              <a:rPr sz="2800" u="heavy" spc="-705" dirty="0">
                <a:latin typeface="Times New Roman"/>
                <a:cs typeface="Times New Roman"/>
              </a:rPr>
              <a:t> </a:t>
            </a:r>
            <a:r>
              <a:rPr sz="2800" u="heavy" spc="-10" dirty="0">
                <a:latin typeface="Verdana"/>
                <a:cs typeface="Verdana"/>
              </a:rPr>
              <a:t>χρησιμοποιούνται σήμερα</a:t>
            </a:r>
            <a:r>
              <a:rPr sz="2800" u="heavy" spc="65" dirty="0">
                <a:latin typeface="Verdana"/>
                <a:cs typeface="Verdana"/>
              </a:rPr>
              <a:t> </a:t>
            </a:r>
            <a:r>
              <a:rPr sz="2800" u="heavy" spc="-10" dirty="0">
                <a:latin typeface="Verdana"/>
                <a:cs typeface="Verdana"/>
              </a:rPr>
              <a:t>από:</a:t>
            </a:r>
            <a:endParaRPr sz="2800">
              <a:latin typeface="Verdana"/>
              <a:cs typeface="Verdana"/>
            </a:endParaRPr>
          </a:p>
          <a:p>
            <a:pPr marL="593725" indent="-581025">
              <a:lnSpc>
                <a:spcPct val="100000"/>
              </a:lnSpc>
              <a:spcBef>
                <a:spcPts val="300"/>
              </a:spcBef>
              <a:buClr>
                <a:srgbClr val="EF7E09"/>
              </a:buClr>
              <a:buSzPct val="80357"/>
              <a:buFont typeface="Arial"/>
              <a:buChar char="•"/>
              <a:tabLst>
                <a:tab pos="593090" algn="l"/>
                <a:tab pos="593725" algn="l"/>
              </a:tabLst>
            </a:pPr>
            <a:r>
              <a:rPr sz="2800" spc="-10" dirty="0">
                <a:latin typeface="Verdana"/>
                <a:cs typeface="Verdana"/>
              </a:rPr>
              <a:t>τράπεζες,</a:t>
            </a:r>
            <a:endParaRPr sz="2800">
              <a:latin typeface="Verdana"/>
              <a:cs typeface="Verdana"/>
            </a:endParaRPr>
          </a:p>
          <a:p>
            <a:pPr marL="593725" indent="-581025">
              <a:lnSpc>
                <a:spcPct val="100000"/>
              </a:lnSpc>
              <a:spcBef>
                <a:spcPts val="295"/>
              </a:spcBef>
              <a:buClr>
                <a:srgbClr val="EF7E09"/>
              </a:buClr>
              <a:buSzPct val="80357"/>
              <a:buFont typeface="Arial"/>
              <a:buChar char="•"/>
              <a:tabLst>
                <a:tab pos="593090" algn="l"/>
                <a:tab pos="593725" algn="l"/>
              </a:tabLst>
            </a:pPr>
            <a:r>
              <a:rPr sz="2800" spc="-10" dirty="0">
                <a:latin typeface="Verdana"/>
                <a:cs typeface="Verdana"/>
              </a:rPr>
              <a:t>αεροπορικές</a:t>
            </a:r>
            <a:r>
              <a:rPr sz="2800" spc="50" dirty="0">
                <a:latin typeface="Verdana"/>
                <a:cs typeface="Verdana"/>
              </a:rPr>
              <a:t> </a:t>
            </a:r>
            <a:r>
              <a:rPr sz="2800" spc="-5" dirty="0">
                <a:latin typeface="Verdana"/>
                <a:cs typeface="Verdana"/>
              </a:rPr>
              <a:t>εταιρίες,</a:t>
            </a:r>
            <a:endParaRPr sz="2800">
              <a:latin typeface="Verdana"/>
              <a:cs typeface="Verdana"/>
            </a:endParaRPr>
          </a:p>
          <a:p>
            <a:pPr marL="593725" indent="-581025">
              <a:lnSpc>
                <a:spcPct val="100000"/>
              </a:lnSpc>
              <a:spcBef>
                <a:spcPts val="295"/>
              </a:spcBef>
              <a:buClr>
                <a:srgbClr val="EF7E09"/>
              </a:buClr>
              <a:buSzPct val="80357"/>
              <a:buFont typeface="Arial"/>
              <a:buChar char="•"/>
              <a:tabLst>
                <a:tab pos="593090" algn="l"/>
                <a:tab pos="593725" algn="l"/>
              </a:tabLst>
            </a:pPr>
            <a:r>
              <a:rPr sz="2800" spc="-5" dirty="0">
                <a:latin typeface="Verdana"/>
                <a:cs typeface="Verdana"/>
              </a:rPr>
              <a:t>ξενοδοχειακές</a:t>
            </a:r>
            <a:r>
              <a:rPr sz="2800" spc="30" dirty="0">
                <a:latin typeface="Verdana"/>
                <a:cs typeface="Verdana"/>
              </a:rPr>
              <a:t> </a:t>
            </a:r>
            <a:r>
              <a:rPr sz="2800" spc="-5" dirty="0">
                <a:latin typeface="Verdana"/>
                <a:cs typeface="Verdana"/>
              </a:rPr>
              <a:t>μονάδες,</a:t>
            </a:r>
            <a:endParaRPr sz="2800">
              <a:latin typeface="Verdana"/>
              <a:cs typeface="Verdana"/>
            </a:endParaRPr>
          </a:p>
          <a:p>
            <a:pPr marL="593725" indent="-581025">
              <a:lnSpc>
                <a:spcPct val="100000"/>
              </a:lnSpc>
              <a:spcBef>
                <a:spcPts val="295"/>
              </a:spcBef>
              <a:buClr>
                <a:srgbClr val="EF7E09"/>
              </a:buClr>
              <a:buSzPct val="80357"/>
              <a:buFont typeface="Arial"/>
              <a:buChar char="•"/>
              <a:tabLst>
                <a:tab pos="593090" algn="l"/>
                <a:tab pos="593725" algn="l"/>
              </a:tabLst>
            </a:pPr>
            <a:r>
              <a:rPr sz="2800" spc="-5" dirty="0">
                <a:latin typeface="Verdana"/>
                <a:cs typeface="Verdana"/>
              </a:rPr>
              <a:t>γυμναστήρια,</a:t>
            </a:r>
            <a:endParaRPr sz="2800">
              <a:latin typeface="Verdana"/>
              <a:cs typeface="Verdana"/>
            </a:endParaRPr>
          </a:p>
          <a:p>
            <a:pPr marL="593725" indent="-581025">
              <a:lnSpc>
                <a:spcPct val="100000"/>
              </a:lnSpc>
              <a:spcBef>
                <a:spcPts val="295"/>
              </a:spcBef>
              <a:buClr>
                <a:srgbClr val="EF7E09"/>
              </a:buClr>
              <a:buSzPct val="80357"/>
              <a:buFont typeface="Arial"/>
              <a:buChar char="•"/>
              <a:tabLst>
                <a:tab pos="593090" algn="l"/>
                <a:tab pos="593725" algn="l"/>
              </a:tabLst>
            </a:pPr>
            <a:r>
              <a:rPr sz="2800" spc="-5" dirty="0">
                <a:latin typeface="Verdana"/>
                <a:cs typeface="Verdana"/>
              </a:rPr>
              <a:t>καταστήματα</a:t>
            </a:r>
            <a:r>
              <a:rPr sz="2800" spc="30" dirty="0">
                <a:latin typeface="Verdana"/>
                <a:cs typeface="Verdana"/>
              </a:rPr>
              <a:t> </a:t>
            </a:r>
            <a:r>
              <a:rPr sz="2800" spc="-5" dirty="0">
                <a:latin typeface="Verdana"/>
                <a:cs typeface="Verdana"/>
              </a:rPr>
              <a:t>λιανικής,</a:t>
            </a:r>
            <a:endParaRPr sz="2800">
              <a:latin typeface="Verdana"/>
              <a:cs typeface="Verdana"/>
            </a:endParaRPr>
          </a:p>
          <a:p>
            <a:pPr marL="593725" indent="-581025">
              <a:lnSpc>
                <a:spcPct val="100000"/>
              </a:lnSpc>
              <a:spcBef>
                <a:spcPts val="295"/>
              </a:spcBef>
              <a:buClr>
                <a:srgbClr val="EF7E09"/>
              </a:buClr>
              <a:buSzPct val="80357"/>
              <a:buFont typeface="Arial"/>
              <a:buChar char="•"/>
              <a:tabLst>
                <a:tab pos="593090" algn="l"/>
                <a:tab pos="593725" algn="l"/>
              </a:tabLst>
            </a:pPr>
            <a:r>
              <a:rPr sz="2800" spc="-5" dirty="0">
                <a:latin typeface="Verdana"/>
                <a:cs typeface="Verdana"/>
              </a:rPr>
              <a:t>εστιατόρια,</a:t>
            </a:r>
            <a:endParaRPr sz="2800">
              <a:latin typeface="Verdana"/>
              <a:cs typeface="Verdana"/>
            </a:endParaRPr>
          </a:p>
          <a:p>
            <a:pPr marL="593725" indent="-581025">
              <a:lnSpc>
                <a:spcPct val="100000"/>
              </a:lnSpc>
              <a:spcBef>
                <a:spcPts val="300"/>
              </a:spcBef>
              <a:buClr>
                <a:srgbClr val="EF7E09"/>
              </a:buClr>
              <a:buSzPct val="80357"/>
              <a:buFont typeface="Arial"/>
              <a:buChar char="•"/>
              <a:tabLst>
                <a:tab pos="593090" algn="l"/>
                <a:tab pos="593725" algn="l"/>
              </a:tabLst>
            </a:pPr>
            <a:r>
              <a:rPr sz="2800" spc="-10" dirty="0">
                <a:latin typeface="Verdana"/>
                <a:cs typeface="Verdana"/>
              </a:rPr>
              <a:t>ακόμα </a:t>
            </a:r>
            <a:r>
              <a:rPr sz="2800" spc="-5" dirty="0">
                <a:latin typeface="Verdana"/>
                <a:cs typeface="Verdana"/>
              </a:rPr>
              <a:t>και </a:t>
            </a:r>
            <a:r>
              <a:rPr sz="2800" spc="-10" dirty="0">
                <a:latin typeface="Verdana"/>
                <a:cs typeface="Verdana"/>
              </a:rPr>
              <a:t>από</a:t>
            </a:r>
            <a:r>
              <a:rPr sz="2800" spc="60" dirty="0">
                <a:latin typeface="Verdana"/>
                <a:cs typeface="Verdana"/>
              </a:rPr>
              <a:t> </a:t>
            </a:r>
            <a:r>
              <a:rPr sz="2800" spc="-5" dirty="0">
                <a:latin typeface="Verdana"/>
                <a:cs typeface="Verdana"/>
              </a:rPr>
              <a:t>καζίνο.</a:t>
            </a:r>
            <a:endParaRPr sz="2800">
              <a:latin typeface="Verdana"/>
              <a:cs typeface="Verdan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txBox="1"/>
          <p:nvPr/>
        </p:nvSpPr>
        <p:spPr>
          <a:xfrm>
            <a:off x="8539733" y="6267399"/>
            <a:ext cx="187325"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A7A299"/>
                </a:solidFill>
                <a:latin typeface="Verdana"/>
                <a:cs typeface="Verdana"/>
              </a:rPr>
              <a:t>20</a:t>
            </a:r>
            <a:endParaRPr sz="1000">
              <a:latin typeface="Verdana"/>
              <a:cs typeface="Verdana"/>
            </a:endParaRPr>
          </a:p>
        </p:txBody>
      </p:sp>
      <p:sp>
        <p:nvSpPr>
          <p:cNvPr id="4" name="object 4"/>
          <p:cNvSpPr/>
          <p:nvPr/>
        </p:nvSpPr>
        <p:spPr>
          <a:xfrm>
            <a:off x="1818132" y="269747"/>
            <a:ext cx="5140452" cy="75895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336791" y="269747"/>
            <a:ext cx="870204" cy="75895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6585204" y="269747"/>
            <a:ext cx="946403" cy="758951"/>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6909816" y="269747"/>
            <a:ext cx="870203" cy="758951"/>
          </a:xfrm>
          <a:prstGeom prst="rect">
            <a:avLst/>
          </a:prstGeom>
          <a:blipFill>
            <a:blip r:embed="rId5" cstate="print"/>
            <a:stretch>
              <a:fillRect/>
            </a:stretch>
          </a:blipFill>
        </p:spPr>
        <p:txBody>
          <a:bodyPr wrap="square" lIns="0" tIns="0" rIns="0" bIns="0" rtlCol="0"/>
          <a:lstStyle/>
          <a:p>
            <a:endParaRPr/>
          </a:p>
        </p:txBody>
      </p:sp>
      <p:sp>
        <p:nvSpPr>
          <p:cNvPr id="8" name="object 8"/>
          <p:cNvSpPr txBox="1">
            <a:spLocks noGrp="1"/>
          </p:cNvSpPr>
          <p:nvPr>
            <p:ph type="title"/>
          </p:nvPr>
        </p:nvSpPr>
        <p:spPr>
          <a:xfrm>
            <a:off x="2117217" y="410921"/>
            <a:ext cx="5367020" cy="574675"/>
          </a:xfrm>
          <a:prstGeom prst="rect">
            <a:avLst/>
          </a:prstGeom>
        </p:spPr>
        <p:txBody>
          <a:bodyPr vert="horz" wrap="square" lIns="0" tIns="12700" rIns="0" bIns="0" rtlCol="0">
            <a:spAutoFit/>
          </a:bodyPr>
          <a:lstStyle/>
          <a:p>
            <a:pPr marL="12700">
              <a:lnSpc>
                <a:spcPct val="100000"/>
              </a:lnSpc>
              <a:spcBef>
                <a:spcPts val="100"/>
              </a:spcBef>
            </a:pPr>
            <a:r>
              <a:rPr sz="3600" spc="-5" dirty="0"/>
              <a:t>Πρώτος Πυλώνας</a:t>
            </a:r>
            <a:r>
              <a:rPr sz="3600" spc="-95" dirty="0"/>
              <a:t> </a:t>
            </a:r>
            <a:r>
              <a:rPr sz="3600" spc="-5" dirty="0"/>
              <a:t>(6)</a:t>
            </a:r>
            <a:endParaRPr sz="3600"/>
          </a:p>
        </p:txBody>
      </p:sp>
      <p:sp>
        <p:nvSpPr>
          <p:cNvPr id="10" name="object 10"/>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9" name="object 9"/>
          <p:cNvSpPr txBox="1"/>
          <p:nvPr/>
        </p:nvSpPr>
        <p:spPr>
          <a:xfrm>
            <a:off x="764540" y="1592283"/>
            <a:ext cx="7525384" cy="3937000"/>
          </a:xfrm>
          <a:prstGeom prst="rect">
            <a:avLst/>
          </a:prstGeom>
        </p:spPr>
        <p:txBody>
          <a:bodyPr vert="horz" wrap="square" lIns="0" tIns="50800" rIns="0" bIns="0" rtlCol="0">
            <a:spAutoFit/>
          </a:bodyPr>
          <a:lstStyle/>
          <a:p>
            <a:pPr marL="12700">
              <a:lnSpc>
                <a:spcPct val="100000"/>
              </a:lnSpc>
              <a:spcBef>
                <a:spcPts val="400"/>
              </a:spcBef>
            </a:pPr>
            <a:r>
              <a:rPr sz="2700" u="heavy" spc="-675" dirty="0">
                <a:latin typeface="Times New Roman"/>
                <a:cs typeface="Times New Roman"/>
              </a:rPr>
              <a:t> </a:t>
            </a:r>
            <a:r>
              <a:rPr sz="2700" u="heavy" spc="-5" dirty="0">
                <a:latin typeface="Verdana"/>
                <a:cs typeface="Verdana"/>
              </a:rPr>
              <a:t>Στοχεύουν</a:t>
            </a:r>
            <a:r>
              <a:rPr sz="2700" u="heavy" spc="-55" dirty="0">
                <a:latin typeface="Verdana"/>
                <a:cs typeface="Verdana"/>
              </a:rPr>
              <a:t> </a:t>
            </a:r>
            <a:r>
              <a:rPr sz="2700" u="heavy" spc="-5" dirty="0">
                <a:latin typeface="Verdana"/>
                <a:cs typeface="Verdana"/>
              </a:rPr>
              <a:t>στην:</a:t>
            </a:r>
            <a:endParaRPr sz="2700">
              <a:latin typeface="Verdana"/>
              <a:cs typeface="Verdana"/>
            </a:endParaRPr>
          </a:p>
          <a:p>
            <a:pPr marL="469900" indent="-457200">
              <a:lnSpc>
                <a:spcPct val="100000"/>
              </a:lnSpc>
              <a:spcBef>
                <a:spcPts val="300"/>
              </a:spcBef>
              <a:buClr>
                <a:srgbClr val="EF7E09"/>
              </a:buClr>
              <a:buSzPct val="79629"/>
              <a:buFont typeface="Wingdings"/>
              <a:buChar char=""/>
              <a:tabLst>
                <a:tab pos="469900" algn="l"/>
                <a:tab pos="470534" algn="l"/>
              </a:tabLst>
            </a:pPr>
            <a:r>
              <a:rPr sz="2700" spc="-5" dirty="0">
                <a:latin typeface="Verdana"/>
                <a:cs typeface="Verdana"/>
              </a:rPr>
              <a:t>αύξηση συχνότητας των</a:t>
            </a:r>
            <a:r>
              <a:rPr sz="2700" spc="0" dirty="0">
                <a:latin typeface="Verdana"/>
                <a:cs typeface="Verdana"/>
              </a:rPr>
              <a:t> </a:t>
            </a:r>
            <a:r>
              <a:rPr sz="2700" spc="-5" dirty="0">
                <a:latin typeface="Verdana"/>
                <a:cs typeface="Verdana"/>
              </a:rPr>
              <a:t>επισκεπτών,</a:t>
            </a:r>
            <a:endParaRPr sz="2700">
              <a:latin typeface="Verdana"/>
              <a:cs typeface="Verdana"/>
            </a:endParaRPr>
          </a:p>
          <a:p>
            <a:pPr marL="469900" indent="-457200">
              <a:lnSpc>
                <a:spcPct val="100000"/>
              </a:lnSpc>
              <a:spcBef>
                <a:spcPts val="295"/>
              </a:spcBef>
              <a:buClr>
                <a:srgbClr val="EF7E09"/>
              </a:buClr>
              <a:buSzPct val="79629"/>
              <a:buFont typeface="Wingdings"/>
              <a:buChar char=""/>
              <a:tabLst>
                <a:tab pos="469900" algn="l"/>
                <a:tab pos="470534" algn="l"/>
              </a:tabLst>
            </a:pPr>
            <a:r>
              <a:rPr sz="2700" spc="-5" dirty="0">
                <a:latin typeface="Verdana"/>
                <a:cs typeface="Verdana"/>
              </a:rPr>
              <a:t>την απόκτηση</a:t>
            </a:r>
            <a:r>
              <a:rPr sz="2700" spc="10" dirty="0">
                <a:latin typeface="Verdana"/>
                <a:cs typeface="Verdana"/>
              </a:rPr>
              <a:t> </a:t>
            </a:r>
            <a:r>
              <a:rPr sz="2700" dirty="0">
                <a:latin typeface="Verdana"/>
                <a:cs typeface="Verdana"/>
              </a:rPr>
              <a:t>λεπτομερών</a:t>
            </a:r>
            <a:endParaRPr sz="2700">
              <a:latin typeface="Verdana"/>
              <a:cs typeface="Verdana"/>
            </a:endParaRPr>
          </a:p>
          <a:p>
            <a:pPr marL="469900">
              <a:lnSpc>
                <a:spcPct val="100000"/>
              </a:lnSpc>
            </a:pPr>
            <a:r>
              <a:rPr sz="2700" spc="-5" dirty="0">
                <a:latin typeface="Verdana"/>
                <a:cs typeface="Verdana"/>
              </a:rPr>
              <a:t>δημογραφικών πληροφοριών,</a:t>
            </a:r>
            <a:endParaRPr sz="2700">
              <a:latin typeface="Verdana"/>
              <a:cs typeface="Verdana"/>
            </a:endParaRPr>
          </a:p>
          <a:p>
            <a:pPr marL="469900" marR="667385" indent="-457200">
              <a:lnSpc>
                <a:spcPct val="100000"/>
              </a:lnSpc>
              <a:spcBef>
                <a:spcPts val="305"/>
              </a:spcBef>
              <a:buClr>
                <a:srgbClr val="EF7E09"/>
              </a:buClr>
              <a:buSzPct val="79629"/>
              <a:buFont typeface="Wingdings"/>
              <a:buChar char=""/>
              <a:tabLst>
                <a:tab pos="469900" algn="l"/>
                <a:tab pos="470534" algn="l"/>
              </a:tabLst>
            </a:pPr>
            <a:r>
              <a:rPr sz="2700" spc="-5" dirty="0">
                <a:latin typeface="Verdana"/>
                <a:cs typeface="Verdana"/>
              </a:rPr>
              <a:t>την καταγραφή των προτιμήσεων </a:t>
            </a:r>
            <a:r>
              <a:rPr sz="2700" dirty="0">
                <a:latin typeface="Verdana"/>
                <a:cs typeface="Verdana"/>
              </a:rPr>
              <a:t>και  </a:t>
            </a:r>
            <a:r>
              <a:rPr sz="2700" spc="-5" dirty="0">
                <a:latin typeface="Verdana"/>
                <a:cs typeface="Verdana"/>
              </a:rPr>
              <a:t>συνηθειών,</a:t>
            </a:r>
            <a:endParaRPr sz="2700">
              <a:latin typeface="Verdana"/>
              <a:cs typeface="Verdana"/>
            </a:endParaRPr>
          </a:p>
          <a:p>
            <a:pPr marL="469900" indent="-457200">
              <a:lnSpc>
                <a:spcPct val="100000"/>
              </a:lnSpc>
              <a:spcBef>
                <a:spcPts val="300"/>
              </a:spcBef>
              <a:buClr>
                <a:srgbClr val="EF7E09"/>
              </a:buClr>
              <a:buSzPct val="79629"/>
              <a:buFont typeface="Wingdings"/>
              <a:buChar char=""/>
              <a:tabLst>
                <a:tab pos="469900" algn="l"/>
                <a:tab pos="470534" algn="l"/>
              </a:tabLst>
            </a:pPr>
            <a:r>
              <a:rPr sz="2700" dirty="0">
                <a:latin typeface="Verdana"/>
                <a:cs typeface="Verdana"/>
              </a:rPr>
              <a:t>καθώς και την εφαρμογή</a:t>
            </a:r>
            <a:r>
              <a:rPr sz="2700" spc="-5" dirty="0">
                <a:latin typeface="Verdana"/>
                <a:cs typeface="Verdana"/>
              </a:rPr>
              <a:t> άμεσου</a:t>
            </a:r>
            <a:endParaRPr sz="2700">
              <a:latin typeface="Verdana"/>
              <a:cs typeface="Verdana"/>
            </a:endParaRPr>
          </a:p>
          <a:p>
            <a:pPr marL="469900">
              <a:lnSpc>
                <a:spcPct val="100000"/>
              </a:lnSpc>
            </a:pPr>
            <a:r>
              <a:rPr sz="2700" dirty="0">
                <a:latin typeface="Verdana"/>
                <a:cs typeface="Verdana"/>
              </a:rPr>
              <a:t>μάρκετινγκ για </a:t>
            </a:r>
            <a:r>
              <a:rPr sz="2700" spc="-5" dirty="0">
                <a:latin typeface="Verdana"/>
                <a:cs typeface="Verdana"/>
              </a:rPr>
              <a:t>την </a:t>
            </a:r>
            <a:r>
              <a:rPr sz="2700" dirty="0">
                <a:latin typeface="Verdana"/>
                <a:cs typeface="Verdana"/>
              </a:rPr>
              <a:t>προσέλκυση</a:t>
            </a:r>
            <a:r>
              <a:rPr sz="2700" spc="-45" dirty="0">
                <a:latin typeface="Verdana"/>
                <a:cs typeface="Verdana"/>
              </a:rPr>
              <a:t> </a:t>
            </a:r>
            <a:r>
              <a:rPr sz="2700" spc="-5" dirty="0">
                <a:latin typeface="Verdana"/>
                <a:cs typeface="Verdana"/>
              </a:rPr>
              <a:t>πελατών</a:t>
            </a:r>
            <a:endParaRPr sz="2700">
              <a:latin typeface="Verdana"/>
              <a:cs typeface="Verdana"/>
            </a:endParaRPr>
          </a:p>
          <a:p>
            <a:pPr marL="469900">
              <a:lnSpc>
                <a:spcPct val="100000"/>
              </a:lnSpc>
              <a:spcBef>
                <a:spcPts val="10"/>
              </a:spcBef>
            </a:pPr>
            <a:r>
              <a:rPr sz="2700" dirty="0">
                <a:latin typeface="Verdana"/>
                <a:cs typeface="Verdana"/>
              </a:rPr>
              <a:t>και </a:t>
            </a:r>
            <a:r>
              <a:rPr sz="2700" spc="-5" dirty="0">
                <a:latin typeface="Verdana"/>
                <a:cs typeface="Verdana"/>
              </a:rPr>
              <a:t>την αύξηση των</a:t>
            </a:r>
            <a:r>
              <a:rPr sz="2700" spc="25" dirty="0">
                <a:latin typeface="Verdana"/>
                <a:cs typeface="Verdana"/>
              </a:rPr>
              <a:t> </a:t>
            </a:r>
            <a:r>
              <a:rPr sz="2700" spc="-10" dirty="0">
                <a:latin typeface="Verdana"/>
                <a:cs typeface="Verdana"/>
              </a:rPr>
              <a:t>πωλήσεων</a:t>
            </a:r>
            <a:r>
              <a:rPr sz="2800" spc="-10" dirty="0">
                <a:latin typeface="Verdana"/>
                <a:cs typeface="Verdana"/>
              </a:rPr>
              <a:t>.</a:t>
            </a:r>
            <a:endParaRPr sz="2800">
              <a:latin typeface="Verdana"/>
              <a:cs typeface="Verdan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1566672" y="454151"/>
            <a:ext cx="5388863" cy="75895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333744" y="454151"/>
            <a:ext cx="946403" cy="75895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658356" y="454151"/>
            <a:ext cx="870203" cy="75895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906768" y="454151"/>
            <a:ext cx="778764" cy="758951"/>
          </a:xfrm>
          <a:prstGeom prst="rect">
            <a:avLst/>
          </a:prstGeom>
          <a:blipFill>
            <a:blip r:embed="rId5"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1865757" y="595122"/>
            <a:ext cx="5366385" cy="574040"/>
          </a:xfrm>
          <a:prstGeom prst="rect">
            <a:avLst/>
          </a:prstGeom>
        </p:spPr>
        <p:txBody>
          <a:bodyPr vert="horz" wrap="square" lIns="0" tIns="12700" rIns="0" bIns="0" rtlCol="0">
            <a:spAutoFit/>
          </a:bodyPr>
          <a:lstStyle/>
          <a:p>
            <a:pPr marL="12700">
              <a:lnSpc>
                <a:spcPct val="100000"/>
              </a:lnSpc>
              <a:spcBef>
                <a:spcPts val="100"/>
              </a:spcBef>
            </a:pPr>
            <a:r>
              <a:rPr sz="3600" spc="-5" dirty="0"/>
              <a:t>Πρώτος Πυλώνας</a:t>
            </a:r>
            <a:r>
              <a:rPr sz="3600" spc="-140" dirty="0"/>
              <a:t> </a:t>
            </a:r>
            <a:r>
              <a:rPr sz="3600" spc="5" dirty="0"/>
              <a:t>(7)</a:t>
            </a:r>
            <a:endParaRPr sz="3600"/>
          </a:p>
        </p:txBody>
      </p:sp>
      <p:sp>
        <p:nvSpPr>
          <p:cNvPr id="8" name="object 8"/>
          <p:cNvSpPr/>
          <p:nvPr/>
        </p:nvSpPr>
        <p:spPr>
          <a:xfrm>
            <a:off x="487680" y="1767077"/>
            <a:ext cx="6884034" cy="0"/>
          </a:xfrm>
          <a:custGeom>
            <a:avLst/>
            <a:gdLst/>
            <a:ahLst/>
            <a:cxnLst/>
            <a:rect l="l" t="t" r="r" b="b"/>
            <a:pathLst>
              <a:path w="6884034">
                <a:moveTo>
                  <a:pt x="0" y="0"/>
                </a:moveTo>
                <a:lnTo>
                  <a:pt x="6883908" y="0"/>
                </a:lnTo>
              </a:path>
            </a:pathLst>
          </a:custGeom>
          <a:ln w="19812">
            <a:solidFill>
              <a:srgbClr val="000000"/>
            </a:solidFill>
          </a:ln>
        </p:spPr>
        <p:txBody>
          <a:bodyPr wrap="square" lIns="0" tIns="0" rIns="0" bIns="0" rtlCol="0"/>
          <a:lstStyle/>
          <a:p>
            <a:endParaRPr/>
          </a:p>
        </p:txBody>
      </p:sp>
      <p:sp>
        <p:nvSpPr>
          <p:cNvPr id="9" name="object 9"/>
          <p:cNvSpPr txBox="1"/>
          <p:nvPr/>
        </p:nvSpPr>
        <p:spPr>
          <a:xfrm>
            <a:off x="474980" y="1371346"/>
            <a:ext cx="8043545" cy="1260475"/>
          </a:xfrm>
          <a:prstGeom prst="rect">
            <a:avLst/>
          </a:prstGeom>
        </p:spPr>
        <p:txBody>
          <a:bodyPr vert="horz" wrap="square" lIns="0" tIns="12700" rIns="0" bIns="0" rtlCol="0">
            <a:spAutoFit/>
          </a:bodyPr>
          <a:lstStyle/>
          <a:p>
            <a:pPr marL="12700" marR="5080" algn="just">
              <a:lnSpc>
                <a:spcPct val="100000"/>
              </a:lnSpc>
              <a:spcBef>
                <a:spcPts val="100"/>
              </a:spcBef>
            </a:pPr>
            <a:r>
              <a:rPr sz="2700" dirty="0">
                <a:latin typeface="Verdana"/>
                <a:cs typeface="Verdana"/>
              </a:rPr>
              <a:t>O γραμμωτός κώδικας </a:t>
            </a:r>
            <a:r>
              <a:rPr sz="2700" spc="-5" dirty="0">
                <a:latin typeface="Verdana"/>
                <a:cs typeface="Verdana"/>
              </a:rPr>
              <a:t>(barcode), ως  αναγνωριστικό των προϊόντων στη σύγχρονη  εφοδιαστική </a:t>
            </a:r>
            <a:r>
              <a:rPr sz="2700" dirty="0">
                <a:latin typeface="Verdana"/>
                <a:cs typeface="Verdana"/>
              </a:rPr>
              <a:t>αλυσίδα, είναι ένα από τα</a:t>
            </a:r>
            <a:r>
              <a:rPr sz="2700" spc="-355" dirty="0">
                <a:latin typeface="Verdana"/>
                <a:cs typeface="Verdana"/>
              </a:rPr>
              <a:t> </a:t>
            </a:r>
            <a:r>
              <a:rPr sz="2700" spc="-5" dirty="0">
                <a:latin typeface="Verdana"/>
                <a:cs typeface="Verdana"/>
              </a:rPr>
              <a:t>πλέον</a:t>
            </a:r>
            <a:endParaRPr sz="2700">
              <a:latin typeface="Verdana"/>
              <a:cs typeface="Verdana"/>
            </a:endParaRPr>
          </a:p>
        </p:txBody>
      </p:sp>
      <p:sp>
        <p:nvSpPr>
          <p:cNvPr id="10" name="object 10"/>
          <p:cNvSpPr txBox="1"/>
          <p:nvPr/>
        </p:nvSpPr>
        <p:spPr>
          <a:xfrm>
            <a:off x="474980" y="2606167"/>
            <a:ext cx="6017260" cy="848360"/>
          </a:xfrm>
          <a:prstGeom prst="rect">
            <a:avLst/>
          </a:prstGeom>
        </p:spPr>
        <p:txBody>
          <a:bodyPr vert="horz" wrap="square" lIns="0" tIns="12700" rIns="0" bIns="0" rtlCol="0">
            <a:spAutoFit/>
          </a:bodyPr>
          <a:lstStyle/>
          <a:p>
            <a:pPr marL="12700" marR="5080">
              <a:lnSpc>
                <a:spcPct val="100000"/>
              </a:lnSpc>
              <a:spcBef>
                <a:spcPts val="100"/>
              </a:spcBef>
              <a:tabLst>
                <a:tab pos="3138805" algn="l"/>
                <a:tab pos="3257550" algn="l"/>
                <a:tab pos="4544060" algn="l"/>
              </a:tabLst>
            </a:pPr>
            <a:r>
              <a:rPr sz="2700" spc="-5" dirty="0">
                <a:latin typeface="Verdana"/>
                <a:cs typeface="Verdana"/>
              </a:rPr>
              <a:t>διαδεδομένα		συστήματα  αναγ</a:t>
            </a:r>
            <a:r>
              <a:rPr sz="2700" spc="5" dirty="0">
                <a:latin typeface="Verdana"/>
                <a:cs typeface="Verdana"/>
              </a:rPr>
              <a:t>ν</a:t>
            </a:r>
            <a:r>
              <a:rPr sz="2700" spc="-5" dirty="0">
                <a:latin typeface="Verdana"/>
                <a:cs typeface="Verdana"/>
              </a:rPr>
              <a:t>ώρ</a:t>
            </a:r>
            <a:r>
              <a:rPr sz="2700" spc="0" dirty="0">
                <a:latin typeface="Verdana"/>
                <a:cs typeface="Verdana"/>
              </a:rPr>
              <a:t>ι</a:t>
            </a:r>
            <a:r>
              <a:rPr sz="2700" spc="-5" dirty="0">
                <a:latin typeface="Verdana"/>
                <a:cs typeface="Verdana"/>
              </a:rPr>
              <a:t>ση</a:t>
            </a:r>
            <a:r>
              <a:rPr sz="2700" dirty="0">
                <a:latin typeface="Verdana"/>
                <a:cs typeface="Verdana"/>
              </a:rPr>
              <a:t>ς	</a:t>
            </a:r>
            <a:r>
              <a:rPr sz="2700" spc="-5" dirty="0">
                <a:latin typeface="Verdana"/>
                <a:cs typeface="Verdana"/>
              </a:rPr>
              <a:t>κα</a:t>
            </a:r>
            <a:r>
              <a:rPr sz="2700" dirty="0">
                <a:latin typeface="Verdana"/>
                <a:cs typeface="Verdana"/>
              </a:rPr>
              <a:t>ι	</a:t>
            </a:r>
            <a:r>
              <a:rPr sz="2700" spc="0" dirty="0">
                <a:latin typeface="Verdana"/>
                <a:cs typeface="Verdana"/>
              </a:rPr>
              <a:t>α</a:t>
            </a:r>
            <a:r>
              <a:rPr sz="2700" spc="-5" dirty="0">
                <a:latin typeface="Verdana"/>
                <a:cs typeface="Verdana"/>
              </a:rPr>
              <a:t>ποτελεί</a:t>
            </a:r>
            <a:endParaRPr sz="2700">
              <a:latin typeface="Verdana"/>
              <a:cs typeface="Verdana"/>
            </a:endParaRPr>
          </a:p>
        </p:txBody>
      </p:sp>
      <p:sp>
        <p:nvSpPr>
          <p:cNvPr id="11" name="object 11"/>
          <p:cNvSpPr txBox="1"/>
          <p:nvPr/>
        </p:nvSpPr>
        <p:spPr>
          <a:xfrm>
            <a:off x="6689597" y="2606167"/>
            <a:ext cx="1830705" cy="848360"/>
          </a:xfrm>
          <a:prstGeom prst="rect">
            <a:avLst/>
          </a:prstGeom>
        </p:spPr>
        <p:txBody>
          <a:bodyPr vert="horz" wrap="square" lIns="0" tIns="12700" rIns="0" bIns="0" rtlCol="0">
            <a:spAutoFit/>
          </a:bodyPr>
          <a:lstStyle/>
          <a:p>
            <a:pPr marL="12700">
              <a:lnSpc>
                <a:spcPct val="100000"/>
              </a:lnSpc>
              <a:spcBef>
                <a:spcPts val="100"/>
              </a:spcBef>
            </a:pPr>
            <a:r>
              <a:rPr sz="2700" spc="-5" dirty="0">
                <a:latin typeface="Verdana"/>
                <a:cs typeface="Verdana"/>
              </a:rPr>
              <a:t>αυτόματης</a:t>
            </a:r>
            <a:endParaRPr sz="2700">
              <a:latin typeface="Verdana"/>
              <a:cs typeface="Verdana"/>
            </a:endParaRPr>
          </a:p>
          <a:p>
            <a:pPr marL="682625">
              <a:lnSpc>
                <a:spcPct val="100000"/>
              </a:lnSpc>
            </a:pPr>
            <a:r>
              <a:rPr sz="2700" dirty="0">
                <a:latin typeface="Verdana"/>
                <a:cs typeface="Verdana"/>
              </a:rPr>
              <a:t>μορ</a:t>
            </a:r>
            <a:r>
              <a:rPr sz="2700" spc="5" dirty="0">
                <a:latin typeface="Verdana"/>
                <a:cs typeface="Verdana"/>
              </a:rPr>
              <a:t>φ</a:t>
            </a:r>
            <a:r>
              <a:rPr sz="2700" dirty="0">
                <a:latin typeface="Verdana"/>
                <a:cs typeface="Verdana"/>
              </a:rPr>
              <a:t>ή</a:t>
            </a:r>
            <a:endParaRPr sz="2700">
              <a:latin typeface="Verdana"/>
              <a:cs typeface="Verdana"/>
            </a:endParaRPr>
          </a:p>
        </p:txBody>
      </p:sp>
      <p:sp>
        <p:nvSpPr>
          <p:cNvPr id="12" name="object 12"/>
          <p:cNvSpPr txBox="1"/>
          <p:nvPr/>
        </p:nvSpPr>
        <p:spPr>
          <a:xfrm>
            <a:off x="474980" y="3429076"/>
            <a:ext cx="7040245" cy="437515"/>
          </a:xfrm>
          <a:prstGeom prst="rect">
            <a:avLst/>
          </a:prstGeom>
        </p:spPr>
        <p:txBody>
          <a:bodyPr vert="horz" wrap="square" lIns="0" tIns="12700" rIns="0" bIns="0" rtlCol="0">
            <a:spAutoFit/>
          </a:bodyPr>
          <a:lstStyle/>
          <a:p>
            <a:pPr marL="12700">
              <a:lnSpc>
                <a:spcPct val="100000"/>
              </a:lnSpc>
              <a:spcBef>
                <a:spcPts val="100"/>
              </a:spcBef>
              <a:tabLst>
                <a:tab pos="3141980" algn="l"/>
                <a:tab pos="6185535" algn="l"/>
              </a:tabLst>
            </a:pPr>
            <a:r>
              <a:rPr sz="2700" dirty="0">
                <a:latin typeface="Verdana"/>
                <a:cs typeface="Verdana"/>
              </a:rPr>
              <a:t>κωδικοποίησ</a:t>
            </a:r>
            <a:r>
              <a:rPr sz="2700" spc="-15" dirty="0">
                <a:latin typeface="Verdana"/>
                <a:cs typeface="Verdana"/>
              </a:rPr>
              <a:t>η</a:t>
            </a:r>
            <a:r>
              <a:rPr sz="2700" dirty="0">
                <a:latin typeface="Verdana"/>
                <a:cs typeface="Verdana"/>
              </a:rPr>
              <a:t>ς	</a:t>
            </a:r>
            <a:r>
              <a:rPr sz="2700" spc="-5" dirty="0">
                <a:latin typeface="Verdana"/>
                <a:cs typeface="Verdana"/>
              </a:rPr>
              <a:t>πληροφοριών</a:t>
            </a:r>
            <a:r>
              <a:rPr sz="2700" dirty="0">
                <a:latin typeface="Verdana"/>
                <a:cs typeface="Verdana"/>
              </a:rPr>
              <a:t>,	</a:t>
            </a:r>
            <a:r>
              <a:rPr sz="2700" spc="-5" dirty="0">
                <a:latin typeface="Verdana"/>
                <a:cs typeface="Verdana"/>
              </a:rPr>
              <a:t>ώστε</a:t>
            </a:r>
            <a:endParaRPr sz="2700">
              <a:latin typeface="Verdana"/>
              <a:cs typeface="Verdana"/>
            </a:endParaRPr>
          </a:p>
        </p:txBody>
      </p:sp>
      <p:sp>
        <p:nvSpPr>
          <p:cNvPr id="13" name="object 13"/>
          <p:cNvSpPr txBox="1"/>
          <p:nvPr/>
        </p:nvSpPr>
        <p:spPr>
          <a:xfrm>
            <a:off x="8076438" y="3429076"/>
            <a:ext cx="441959" cy="437515"/>
          </a:xfrm>
          <a:prstGeom prst="rect">
            <a:avLst/>
          </a:prstGeom>
        </p:spPr>
        <p:txBody>
          <a:bodyPr vert="horz" wrap="square" lIns="0" tIns="12700" rIns="0" bIns="0" rtlCol="0">
            <a:spAutoFit/>
          </a:bodyPr>
          <a:lstStyle/>
          <a:p>
            <a:pPr marL="12700">
              <a:lnSpc>
                <a:spcPct val="100000"/>
              </a:lnSpc>
              <a:spcBef>
                <a:spcPts val="100"/>
              </a:spcBef>
            </a:pPr>
            <a:r>
              <a:rPr sz="2700" spc="-5" dirty="0">
                <a:latin typeface="Verdana"/>
                <a:cs typeface="Verdana"/>
              </a:rPr>
              <a:t>να</a:t>
            </a:r>
            <a:endParaRPr sz="2700">
              <a:latin typeface="Verdana"/>
              <a:cs typeface="Verdana"/>
            </a:endParaRPr>
          </a:p>
        </p:txBody>
      </p:sp>
      <p:sp>
        <p:nvSpPr>
          <p:cNvPr id="14" name="object 14"/>
          <p:cNvSpPr txBox="1"/>
          <p:nvPr/>
        </p:nvSpPr>
        <p:spPr>
          <a:xfrm>
            <a:off x="474980" y="3802597"/>
            <a:ext cx="6550659" cy="941069"/>
          </a:xfrm>
          <a:prstGeom prst="rect">
            <a:avLst/>
          </a:prstGeom>
        </p:spPr>
        <p:txBody>
          <a:bodyPr vert="horz" wrap="square" lIns="0" tIns="11430" rIns="0" bIns="0" rtlCol="0">
            <a:spAutoFit/>
          </a:bodyPr>
          <a:lstStyle/>
          <a:p>
            <a:pPr marL="12700" marR="5080">
              <a:lnSpc>
                <a:spcPct val="109500"/>
              </a:lnSpc>
              <a:spcBef>
                <a:spcPts val="90"/>
              </a:spcBef>
            </a:pPr>
            <a:r>
              <a:rPr sz="2700" spc="-5" dirty="0">
                <a:latin typeface="Verdana"/>
                <a:cs typeface="Verdana"/>
              </a:rPr>
              <a:t>αναγνωρίζεται αυτόματα από συσκευή  ανάγνωσης ανάλογης</a:t>
            </a:r>
            <a:r>
              <a:rPr sz="2700" spc="50" dirty="0">
                <a:latin typeface="Verdana"/>
                <a:cs typeface="Verdana"/>
              </a:rPr>
              <a:t> </a:t>
            </a:r>
            <a:r>
              <a:rPr sz="2700" spc="-5" dirty="0">
                <a:latin typeface="Verdana"/>
                <a:cs typeface="Verdana"/>
              </a:rPr>
              <a:t>τεχνολογίας</a:t>
            </a:r>
            <a:r>
              <a:rPr sz="2800" spc="-5" dirty="0">
                <a:latin typeface="Verdana"/>
                <a:cs typeface="Verdana"/>
              </a:rPr>
              <a:t>.</a:t>
            </a:r>
            <a:endParaRPr sz="2800" dirty="0">
              <a:latin typeface="Verdana"/>
              <a:cs typeface="Verdana"/>
            </a:endParaRPr>
          </a:p>
        </p:txBody>
      </p:sp>
      <p:sp>
        <p:nvSpPr>
          <p:cNvPr id="16" name="object 16"/>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1338072" y="163068"/>
            <a:ext cx="5388863" cy="75895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105144" y="163068"/>
            <a:ext cx="946403" cy="75895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429755" y="163068"/>
            <a:ext cx="870203" cy="75895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678168" y="163068"/>
            <a:ext cx="778764" cy="758951"/>
          </a:xfrm>
          <a:prstGeom prst="rect">
            <a:avLst/>
          </a:prstGeom>
          <a:blipFill>
            <a:blip r:embed="rId5"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1636902" y="304291"/>
            <a:ext cx="5367020" cy="574040"/>
          </a:xfrm>
          <a:prstGeom prst="rect">
            <a:avLst/>
          </a:prstGeom>
        </p:spPr>
        <p:txBody>
          <a:bodyPr vert="horz" wrap="square" lIns="0" tIns="12700" rIns="0" bIns="0" rtlCol="0">
            <a:spAutoFit/>
          </a:bodyPr>
          <a:lstStyle/>
          <a:p>
            <a:pPr marL="12700">
              <a:lnSpc>
                <a:spcPct val="100000"/>
              </a:lnSpc>
              <a:spcBef>
                <a:spcPts val="100"/>
              </a:spcBef>
            </a:pPr>
            <a:r>
              <a:rPr sz="3600" spc="-5" dirty="0"/>
              <a:t>Πρώτος Πυλώνας</a:t>
            </a:r>
            <a:r>
              <a:rPr sz="3600" spc="-140" dirty="0"/>
              <a:t> </a:t>
            </a:r>
            <a:r>
              <a:rPr sz="3600" spc="5" dirty="0"/>
              <a:t>(8)</a:t>
            </a:r>
            <a:endParaRPr sz="3600"/>
          </a:p>
        </p:txBody>
      </p:sp>
      <p:sp>
        <p:nvSpPr>
          <p:cNvPr id="16" name="object 16"/>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8" name="object 8"/>
          <p:cNvSpPr txBox="1"/>
          <p:nvPr/>
        </p:nvSpPr>
        <p:spPr>
          <a:xfrm>
            <a:off x="551180" y="1026922"/>
            <a:ext cx="8044180" cy="1530985"/>
          </a:xfrm>
          <a:prstGeom prst="rect">
            <a:avLst/>
          </a:prstGeom>
        </p:spPr>
        <p:txBody>
          <a:bodyPr vert="horz" wrap="square" lIns="0" tIns="57785" rIns="0" bIns="0" rtlCol="0">
            <a:spAutoFit/>
          </a:bodyPr>
          <a:lstStyle/>
          <a:p>
            <a:pPr marL="12700" marR="5080">
              <a:lnSpc>
                <a:spcPts val="2810"/>
              </a:lnSpc>
              <a:spcBef>
                <a:spcPts val="455"/>
              </a:spcBef>
              <a:tabLst>
                <a:tab pos="699770" algn="l"/>
                <a:tab pos="3128010" algn="l"/>
                <a:tab pos="4465320" algn="l"/>
                <a:tab pos="6104890" algn="l"/>
              </a:tabLst>
            </a:pPr>
            <a:r>
              <a:rPr sz="2600" u="heavy" spc="-655" dirty="0">
                <a:latin typeface="Times New Roman"/>
                <a:cs typeface="Times New Roman"/>
              </a:rPr>
              <a:t> </a:t>
            </a:r>
            <a:r>
              <a:rPr sz="2600" b="1" i="1" u="heavy" dirty="0">
                <a:latin typeface="Verdana"/>
                <a:cs typeface="Verdana"/>
              </a:rPr>
              <a:t>Η	</a:t>
            </a:r>
            <a:r>
              <a:rPr sz="2600" b="1" i="1" u="heavy" spc="-5" dirty="0">
                <a:latin typeface="Verdana"/>
                <a:cs typeface="Verdana"/>
              </a:rPr>
              <a:t>τ</a:t>
            </a:r>
            <a:r>
              <a:rPr sz="2600" b="1" i="1" u="heavy" spc="-15" dirty="0">
                <a:latin typeface="Verdana"/>
                <a:cs typeface="Verdana"/>
              </a:rPr>
              <a:t>ε</a:t>
            </a:r>
            <a:r>
              <a:rPr sz="2600" b="1" i="1" u="heavy" spc="-5" dirty="0">
                <a:latin typeface="Verdana"/>
                <a:cs typeface="Verdana"/>
              </a:rPr>
              <a:t>χνο</a:t>
            </a:r>
            <a:r>
              <a:rPr sz="2600" b="1" i="1" u="heavy" spc="-10" dirty="0">
                <a:latin typeface="Verdana"/>
                <a:cs typeface="Verdana"/>
              </a:rPr>
              <a:t>λ</a:t>
            </a:r>
            <a:r>
              <a:rPr sz="2600" b="1" i="1" u="heavy" dirty="0">
                <a:latin typeface="Verdana"/>
                <a:cs typeface="Verdana"/>
              </a:rPr>
              <a:t>ογ</a:t>
            </a:r>
            <a:r>
              <a:rPr sz="2600" b="1" i="1" u="heavy" spc="-15" dirty="0">
                <a:latin typeface="Verdana"/>
                <a:cs typeface="Verdana"/>
              </a:rPr>
              <a:t>ί</a:t>
            </a:r>
            <a:r>
              <a:rPr sz="2600" b="1" i="1" u="heavy" dirty="0">
                <a:latin typeface="Verdana"/>
                <a:cs typeface="Verdana"/>
              </a:rPr>
              <a:t>α	</a:t>
            </a:r>
            <a:r>
              <a:rPr sz="2600" b="1" i="1" u="heavy" spc="-5" dirty="0">
                <a:latin typeface="Verdana"/>
                <a:cs typeface="Verdana"/>
              </a:rPr>
              <a:t>RFI</a:t>
            </a:r>
            <a:r>
              <a:rPr sz="2600" b="1" i="1" u="heavy" dirty="0">
                <a:latin typeface="Verdana"/>
                <a:cs typeface="Verdana"/>
              </a:rPr>
              <a:t>D	</a:t>
            </a:r>
            <a:r>
              <a:rPr sz="2600" b="1" i="1" spc="-5" dirty="0">
                <a:latin typeface="Verdana"/>
                <a:cs typeface="Verdana"/>
              </a:rPr>
              <a:t>(Rad</a:t>
            </a:r>
            <a:r>
              <a:rPr sz="2600" b="1" i="1" spc="-20" dirty="0">
                <a:latin typeface="Verdana"/>
                <a:cs typeface="Verdana"/>
              </a:rPr>
              <a:t>i</a:t>
            </a:r>
            <a:r>
              <a:rPr sz="2600" b="1" i="1" dirty="0">
                <a:latin typeface="Verdana"/>
                <a:cs typeface="Verdana"/>
              </a:rPr>
              <a:t>o	</a:t>
            </a:r>
            <a:r>
              <a:rPr sz="2600" b="1" i="1" spc="-5" dirty="0">
                <a:latin typeface="Verdana"/>
                <a:cs typeface="Verdana"/>
              </a:rPr>
              <a:t>Fr</a:t>
            </a:r>
            <a:r>
              <a:rPr sz="2600" b="1" i="1" spc="-15" dirty="0">
                <a:latin typeface="Verdana"/>
                <a:cs typeface="Verdana"/>
              </a:rPr>
              <a:t>e</a:t>
            </a:r>
            <a:r>
              <a:rPr sz="2600" b="1" i="1" spc="-10" dirty="0">
                <a:latin typeface="Verdana"/>
                <a:cs typeface="Verdana"/>
              </a:rPr>
              <a:t>q</a:t>
            </a:r>
            <a:r>
              <a:rPr sz="2600" b="1" i="1" spc="-5" dirty="0">
                <a:latin typeface="Verdana"/>
                <a:cs typeface="Verdana"/>
              </a:rPr>
              <a:t>ue</a:t>
            </a:r>
            <a:r>
              <a:rPr sz="2600" b="1" i="1" spc="-15" dirty="0">
                <a:latin typeface="Verdana"/>
                <a:cs typeface="Verdana"/>
              </a:rPr>
              <a:t>n</a:t>
            </a:r>
            <a:r>
              <a:rPr sz="2600" b="1" i="1" spc="-5" dirty="0">
                <a:latin typeface="Verdana"/>
                <a:cs typeface="Verdana"/>
              </a:rPr>
              <a:t>cy  </a:t>
            </a:r>
            <a:r>
              <a:rPr sz="2600" b="1" i="1" dirty="0">
                <a:latin typeface="Verdana"/>
                <a:cs typeface="Verdana"/>
              </a:rPr>
              <a:t>IDentification)</a:t>
            </a:r>
            <a:endParaRPr sz="2600">
              <a:latin typeface="Verdana"/>
              <a:cs typeface="Verdana"/>
            </a:endParaRPr>
          </a:p>
          <a:p>
            <a:pPr marL="12700" marR="5080">
              <a:lnSpc>
                <a:spcPts val="2810"/>
              </a:lnSpc>
              <a:spcBef>
                <a:spcPts val="295"/>
              </a:spcBef>
              <a:buClr>
                <a:srgbClr val="EF7E09"/>
              </a:buClr>
              <a:buSzPct val="75000"/>
              <a:buFont typeface="Wingdings"/>
              <a:buChar char=""/>
              <a:tabLst>
                <a:tab pos="223520" algn="l"/>
                <a:tab pos="2379980" algn="l"/>
                <a:tab pos="4123690" algn="l"/>
                <a:tab pos="4672330" algn="l"/>
                <a:tab pos="6325870" algn="l"/>
                <a:tab pos="7435215" algn="l"/>
              </a:tabLst>
            </a:pPr>
            <a:r>
              <a:rPr sz="2600" spc="-5" dirty="0">
                <a:latin typeface="Verdana"/>
                <a:cs typeface="Verdana"/>
              </a:rPr>
              <a:t>α</a:t>
            </a:r>
            <a:r>
              <a:rPr sz="2600" spc="-10" dirty="0">
                <a:latin typeface="Verdana"/>
                <a:cs typeface="Verdana"/>
              </a:rPr>
              <a:t>ν</a:t>
            </a:r>
            <a:r>
              <a:rPr sz="2600" spc="-5" dirty="0">
                <a:latin typeface="Verdana"/>
                <a:cs typeface="Verdana"/>
              </a:rPr>
              <a:t>α</a:t>
            </a:r>
            <a:r>
              <a:rPr sz="2600" spc="-10" dirty="0">
                <a:latin typeface="Verdana"/>
                <a:cs typeface="Verdana"/>
              </a:rPr>
              <a:t>γ</a:t>
            </a:r>
            <a:r>
              <a:rPr sz="2600" dirty="0">
                <a:latin typeface="Verdana"/>
                <a:cs typeface="Verdana"/>
              </a:rPr>
              <a:t>νωρ</a:t>
            </a:r>
            <a:r>
              <a:rPr sz="2600" spc="5" dirty="0">
                <a:latin typeface="Verdana"/>
                <a:cs typeface="Verdana"/>
              </a:rPr>
              <a:t>ί</a:t>
            </a:r>
            <a:r>
              <a:rPr sz="2600" dirty="0">
                <a:latin typeface="Verdana"/>
                <a:cs typeface="Verdana"/>
              </a:rPr>
              <a:t>ζ</a:t>
            </a:r>
            <a:r>
              <a:rPr sz="2600" spc="-10" dirty="0">
                <a:latin typeface="Verdana"/>
                <a:cs typeface="Verdana"/>
              </a:rPr>
              <a:t>ε</a:t>
            </a:r>
            <a:r>
              <a:rPr sz="2600" dirty="0">
                <a:latin typeface="Verdana"/>
                <a:cs typeface="Verdana"/>
              </a:rPr>
              <a:t>ι	</a:t>
            </a:r>
            <a:r>
              <a:rPr sz="2600" spc="-5" dirty="0">
                <a:latin typeface="Verdana"/>
                <a:cs typeface="Verdana"/>
              </a:rPr>
              <a:t>α</a:t>
            </a:r>
            <a:r>
              <a:rPr sz="2600" spc="-15" dirty="0">
                <a:latin typeface="Verdana"/>
                <a:cs typeface="Verdana"/>
              </a:rPr>
              <a:t>υ</a:t>
            </a:r>
            <a:r>
              <a:rPr sz="2600" spc="-5" dirty="0">
                <a:latin typeface="Verdana"/>
                <a:cs typeface="Verdana"/>
              </a:rPr>
              <a:t>τ</a:t>
            </a:r>
            <a:r>
              <a:rPr sz="2600" spc="-20" dirty="0">
                <a:latin typeface="Verdana"/>
                <a:cs typeface="Verdana"/>
              </a:rPr>
              <a:t>ό</a:t>
            </a:r>
            <a:r>
              <a:rPr sz="2600" dirty="0">
                <a:latin typeface="Verdana"/>
                <a:cs typeface="Verdana"/>
              </a:rPr>
              <a:t>ματα	τα	</a:t>
            </a:r>
            <a:r>
              <a:rPr sz="2600" spc="-5" dirty="0">
                <a:latin typeface="Verdana"/>
                <a:cs typeface="Verdana"/>
              </a:rPr>
              <a:t>προϊό</a:t>
            </a:r>
            <a:r>
              <a:rPr sz="2600" spc="-20" dirty="0">
                <a:latin typeface="Verdana"/>
                <a:cs typeface="Verdana"/>
              </a:rPr>
              <a:t>ν</a:t>
            </a:r>
            <a:r>
              <a:rPr sz="2600" spc="-5" dirty="0">
                <a:latin typeface="Verdana"/>
                <a:cs typeface="Verdana"/>
              </a:rPr>
              <a:t>τ</a:t>
            </a:r>
            <a:r>
              <a:rPr sz="2600" dirty="0">
                <a:latin typeface="Verdana"/>
                <a:cs typeface="Verdana"/>
              </a:rPr>
              <a:t>α	χωρίς	</a:t>
            </a:r>
            <a:r>
              <a:rPr sz="2600" spc="-20" dirty="0">
                <a:latin typeface="Verdana"/>
                <a:cs typeface="Verdana"/>
              </a:rPr>
              <a:t>κ</a:t>
            </a:r>
            <a:r>
              <a:rPr sz="2600" spc="-5" dirty="0">
                <a:latin typeface="Verdana"/>
                <a:cs typeface="Verdana"/>
              </a:rPr>
              <a:t>αν  να απαιτείται </a:t>
            </a:r>
            <a:r>
              <a:rPr sz="2600" dirty="0">
                <a:latin typeface="Verdana"/>
                <a:cs typeface="Verdana"/>
              </a:rPr>
              <a:t>οπτική</a:t>
            </a:r>
            <a:r>
              <a:rPr sz="2600" spc="-35" dirty="0">
                <a:latin typeface="Verdana"/>
                <a:cs typeface="Verdana"/>
              </a:rPr>
              <a:t> </a:t>
            </a:r>
            <a:r>
              <a:rPr sz="2600" spc="-5" dirty="0">
                <a:latin typeface="Verdana"/>
                <a:cs typeface="Verdana"/>
              </a:rPr>
              <a:t>επαφή.</a:t>
            </a:r>
            <a:endParaRPr sz="2600">
              <a:latin typeface="Verdana"/>
              <a:cs typeface="Verdana"/>
            </a:endParaRPr>
          </a:p>
        </p:txBody>
      </p:sp>
      <p:sp>
        <p:nvSpPr>
          <p:cNvPr id="9" name="object 9"/>
          <p:cNvSpPr txBox="1"/>
          <p:nvPr/>
        </p:nvSpPr>
        <p:spPr>
          <a:xfrm>
            <a:off x="6621018" y="2529967"/>
            <a:ext cx="1975485" cy="422275"/>
          </a:xfrm>
          <a:prstGeom prst="rect">
            <a:avLst/>
          </a:prstGeom>
        </p:spPr>
        <p:txBody>
          <a:bodyPr vert="horz" wrap="square" lIns="0" tIns="13335" rIns="0" bIns="0" rtlCol="0">
            <a:spAutoFit/>
          </a:bodyPr>
          <a:lstStyle/>
          <a:p>
            <a:pPr marL="12700">
              <a:lnSpc>
                <a:spcPct val="100000"/>
              </a:lnSpc>
              <a:spcBef>
                <a:spcPts val="105"/>
              </a:spcBef>
            </a:pPr>
            <a:r>
              <a:rPr sz="2600" spc="-5" dirty="0">
                <a:latin typeface="Verdana"/>
                <a:cs typeface="Verdana"/>
              </a:rPr>
              <a:t>ταυτόχρονη</a:t>
            </a:r>
            <a:endParaRPr sz="2600">
              <a:latin typeface="Verdana"/>
              <a:cs typeface="Verdana"/>
            </a:endParaRPr>
          </a:p>
        </p:txBody>
      </p:sp>
      <p:sp>
        <p:nvSpPr>
          <p:cNvPr id="10" name="object 10"/>
          <p:cNvSpPr txBox="1"/>
          <p:nvPr/>
        </p:nvSpPr>
        <p:spPr>
          <a:xfrm>
            <a:off x="551180" y="2529967"/>
            <a:ext cx="2102485" cy="779145"/>
          </a:xfrm>
          <a:prstGeom prst="rect">
            <a:avLst/>
          </a:prstGeom>
        </p:spPr>
        <p:txBody>
          <a:bodyPr vert="horz" wrap="square" lIns="0" tIns="13335" rIns="0" bIns="0" rtlCol="0">
            <a:spAutoFit/>
          </a:bodyPr>
          <a:lstStyle/>
          <a:p>
            <a:pPr marL="222885" indent="-210185">
              <a:lnSpc>
                <a:spcPts val="2965"/>
              </a:lnSpc>
              <a:spcBef>
                <a:spcPts val="105"/>
              </a:spcBef>
              <a:buClr>
                <a:srgbClr val="EF7E09"/>
              </a:buClr>
              <a:buSzPct val="75000"/>
              <a:buFont typeface="Wingdings"/>
              <a:buChar char=""/>
              <a:tabLst>
                <a:tab pos="223520" algn="l"/>
              </a:tabLst>
            </a:pPr>
            <a:r>
              <a:rPr sz="2600" spc="-5" dirty="0">
                <a:latin typeface="Verdana"/>
                <a:cs typeface="Verdana"/>
              </a:rPr>
              <a:t>Παράλληλα</a:t>
            </a:r>
            <a:endParaRPr sz="2600" dirty="0">
              <a:latin typeface="Verdana"/>
              <a:cs typeface="Verdana"/>
            </a:endParaRPr>
          </a:p>
          <a:p>
            <a:pPr marL="12700">
              <a:lnSpc>
                <a:spcPts val="2965"/>
              </a:lnSpc>
            </a:pPr>
            <a:r>
              <a:rPr sz="2600" spc="-5" dirty="0">
                <a:latin typeface="Verdana"/>
                <a:cs typeface="Verdana"/>
              </a:rPr>
              <a:t>αναγνώριση</a:t>
            </a:r>
            <a:endParaRPr sz="2600" dirty="0">
              <a:latin typeface="Verdana"/>
              <a:cs typeface="Verdana"/>
            </a:endParaRPr>
          </a:p>
        </p:txBody>
      </p:sp>
      <p:sp>
        <p:nvSpPr>
          <p:cNvPr id="11" name="object 11"/>
          <p:cNvSpPr txBox="1"/>
          <p:nvPr/>
        </p:nvSpPr>
        <p:spPr>
          <a:xfrm>
            <a:off x="2888107" y="2529967"/>
            <a:ext cx="3112770" cy="779145"/>
          </a:xfrm>
          <a:prstGeom prst="rect">
            <a:avLst/>
          </a:prstGeom>
        </p:spPr>
        <p:txBody>
          <a:bodyPr vert="horz" wrap="square" lIns="0" tIns="57785" rIns="0" bIns="0" rtlCol="0">
            <a:spAutoFit/>
          </a:bodyPr>
          <a:lstStyle/>
          <a:p>
            <a:pPr marL="12700" marR="5080" indent="386715">
              <a:lnSpc>
                <a:spcPts val="2810"/>
              </a:lnSpc>
              <a:spcBef>
                <a:spcPts val="455"/>
              </a:spcBef>
              <a:tabLst>
                <a:tab pos="2096135" algn="l"/>
                <a:tab pos="2530475" algn="l"/>
              </a:tabLst>
            </a:pPr>
            <a:r>
              <a:rPr sz="2600" spc="0" dirty="0">
                <a:latin typeface="Verdana"/>
                <a:cs typeface="Verdana"/>
              </a:rPr>
              <a:t>ε</a:t>
            </a:r>
            <a:r>
              <a:rPr sz="2600" spc="-5" dirty="0">
                <a:latin typeface="Verdana"/>
                <a:cs typeface="Verdana"/>
              </a:rPr>
              <a:t>πι</a:t>
            </a:r>
            <a:r>
              <a:rPr sz="2600" dirty="0">
                <a:latin typeface="Verdana"/>
                <a:cs typeface="Verdana"/>
              </a:rPr>
              <a:t>τρέπει		</a:t>
            </a:r>
            <a:r>
              <a:rPr sz="2600" spc="-5" dirty="0">
                <a:latin typeface="Verdana"/>
                <a:cs typeface="Verdana"/>
              </a:rPr>
              <a:t>την  προϊόντων	</a:t>
            </a:r>
            <a:r>
              <a:rPr sz="2600" dirty="0">
                <a:latin typeface="Verdana"/>
                <a:cs typeface="Verdana"/>
              </a:rPr>
              <a:t>με</a:t>
            </a:r>
          </a:p>
        </p:txBody>
      </p:sp>
      <p:sp>
        <p:nvSpPr>
          <p:cNvPr id="12" name="object 12"/>
          <p:cNvSpPr txBox="1"/>
          <p:nvPr/>
        </p:nvSpPr>
        <p:spPr>
          <a:xfrm>
            <a:off x="551180" y="3243198"/>
            <a:ext cx="3231515" cy="422275"/>
          </a:xfrm>
          <a:prstGeom prst="rect">
            <a:avLst/>
          </a:prstGeom>
        </p:spPr>
        <p:txBody>
          <a:bodyPr vert="horz" wrap="square" lIns="0" tIns="13335" rIns="0" bIns="0" rtlCol="0">
            <a:spAutoFit/>
          </a:bodyPr>
          <a:lstStyle/>
          <a:p>
            <a:pPr marL="12700">
              <a:lnSpc>
                <a:spcPct val="100000"/>
              </a:lnSpc>
              <a:spcBef>
                <a:spcPts val="105"/>
              </a:spcBef>
              <a:tabLst>
                <a:tab pos="2357120" algn="l"/>
              </a:tabLst>
            </a:pPr>
            <a:r>
              <a:rPr sz="2600" dirty="0">
                <a:latin typeface="Verdana"/>
                <a:cs typeface="Verdana"/>
              </a:rPr>
              <a:t>επιτάχυνση	όλων</a:t>
            </a:r>
            <a:endParaRPr sz="2600">
              <a:latin typeface="Verdana"/>
              <a:cs typeface="Verdana"/>
            </a:endParaRPr>
          </a:p>
        </p:txBody>
      </p:sp>
      <p:sp>
        <p:nvSpPr>
          <p:cNvPr id="13" name="object 13"/>
          <p:cNvSpPr txBox="1"/>
          <p:nvPr/>
        </p:nvSpPr>
        <p:spPr>
          <a:xfrm>
            <a:off x="4242942" y="3243198"/>
            <a:ext cx="3091180" cy="422275"/>
          </a:xfrm>
          <a:prstGeom prst="rect">
            <a:avLst/>
          </a:prstGeom>
        </p:spPr>
        <p:txBody>
          <a:bodyPr vert="horz" wrap="square" lIns="0" tIns="13335" rIns="0" bIns="0" rtlCol="0">
            <a:spAutoFit/>
          </a:bodyPr>
          <a:lstStyle/>
          <a:p>
            <a:pPr marL="12700">
              <a:lnSpc>
                <a:spcPct val="100000"/>
              </a:lnSpc>
              <a:spcBef>
                <a:spcPts val="105"/>
              </a:spcBef>
              <a:tabLst>
                <a:tab pos="1125220" algn="l"/>
              </a:tabLst>
            </a:pPr>
            <a:r>
              <a:rPr sz="2600" spc="-5" dirty="0">
                <a:latin typeface="Verdana"/>
                <a:cs typeface="Verdana"/>
              </a:rPr>
              <a:t>των	διαδικασιών</a:t>
            </a:r>
            <a:endParaRPr sz="2600">
              <a:latin typeface="Verdana"/>
              <a:cs typeface="Verdana"/>
            </a:endParaRPr>
          </a:p>
        </p:txBody>
      </p:sp>
      <p:sp>
        <p:nvSpPr>
          <p:cNvPr id="14" name="object 14"/>
          <p:cNvSpPr txBox="1"/>
          <p:nvPr/>
        </p:nvSpPr>
        <p:spPr>
          <a:xfrm>
            <a:off x="5706236" y="2886582"/>
            <a:ext cx="2889885" cy="779145"/>
          </a:xfrm>
          <a:prstGeom prst="rect">
            <a:avLst/>
          </a:prstGeom>
        </p:spPr>
        <p:txBody>
          <a:bodyPr vert="horz" wrap="square" lIns="0" tIns="12700" rIns="0" bIns="0" rtlCol="0">
            <a:spAutoFit/>
          </a:bodyPr>
          <a:lstStyle/>
          <a:p>
            <a:pPr marR="5080" algn="r">
              <a:lnSpc>
                <a:spcPts val="2965"/>
              </a:lnSpc>
              <a:spcBef>
                <a:spcPts val="100"/>
              </a:spcBef>
              <a:tabLst>
                <a:tab pos="2294890" algn="l"/>
              </a:tabLst>
            </a:pPr>
            <a:r>
              <a:rPr sz="2600" spc="-5" dirty="0">
                <a:latin typeface="Verdana"/>
                <a:cs typeface="Verdana"/>
              </a:rPr>
              <a:t>αποτέλ</a:t>
            </a:r>
            <a:r>
              <a:rPr sz="2600" spc="-15" dirty="0">
                <a:latin typeface="Verdana"/>
                <a:cs typeface="Verdana"/>
              </a:rPr>
              <a:t>ε</a:t>
            </a:r>
            <a:r>
              <a:rPr sz="2600" spc="-5" dirty="0">
                <a:latin typeface="Verdana"/>
                <a:cs typeface="Verdana"/>
              </a:rPr>
              <a:t>σμ</a:t>
            </a:r>
            <a:r>
              <a:rPr sz="2600" dirty="0">
                <a:latin typeface="Verdana"/>
                <a:cs typeface="Verdana"/>
              </a:rPr>
              <a:t>α	</a:t>
            </a:r>
            <a:r>
              <a:rPr sz="2600" spc="-5" dirty="0">
                <a:latin typeface="Verdana"/>
                <a:cs typeface="Verdana"/>
              </a:rPr>
              <a:t>την</a:t>
            </a:r>
            <a:endParaRPr sz="2600">
              <a:latin typeface="Verdana"/>
              <a:cs typeface="Verdana"/>
            </a:endParaRPr>
          </a:p>
          <a:p>
            <a:pPr marR="5080" algn="r">
              <a:lnSpc>
                <a:spcPts val="2965"/>
              </a:lnSpc>
            </a:pPr>
            <a:r>
              <a:rPr sz="2600" spc="-5" dirty="0">
                <a:latin typeface="Verdana"/>
                <a:cs typeface="Verdana"/>
              </a:rPr>
              <a:t>σ</a:t>
            </a:r>
            <a:r>
              <a:rPr sz="2600" dirty="0">
                <a:latin typeface="Verdana"/>
                <a:cs typeface="Verdana"/>
              </a:rPr>
              <a:t>τ</a:t>
            </a:r>
            <a:r>
              <a:rPr sz="2600" spc="-20" dirty="0">
                <a:latin typeface="Verdana"/>
                <a:cs typeface="Verdana"/>
              </a:rPr>
              <a:t>η</a:t>
            </a:r>
            <a:r>
              <a:rPr sz="2600" dirty="0">
                <a:latin typeface="Verdana"/>
                <a:cs typeface="Verdana"/>
              </a:rPr>
              <a:t>ν</a:t>
            </a:r>
            <a:endParaRPr sz="2600">
              <a:latin typeface="Verdana"/>
              <a:cs typeface="Verdana"/>
            </a:endParaRPr>
          </a:p>
        </p:txBody>
      </p:sp>
      <p:sp>
        <p:nvSpPr>
          <p:cNvPr id="15" name="object 15"/>
          <p:cNvSpPr txBox="1"/>
          <p:nvPr/>
        </p:nvSpPr>
        <p:spPr>
          <a:xfrm>
            <a:off x="551180" y="3599764"/>
            <a:ext cx="8045450" cy="2600960"/>
          </a:xfrm>
          <a:prstGeom prst="rect">
            <a:avLst/>
          </a:prstGeom>
        </p:spPr>
        <p:txBody>
          <a:bodyPr vert="horz" wrap="square" lIns="0" tIns="13335" rIns="0" bIns="0" rtlCol="0">
            <a:spAutoFit/>
          </a:bodyPr>
          <a:lstStyle/>
          <a:p>
            <a:pPr marL="12700">
              <a:lnSpc>
                <a:spcPts val="3115"/>
              </a:lnSpc>
              <a:spcBef>
                <a:spcPts val="105"/>
              </a:spcBef>
            </a:pPr>
            <a:r>
              <a:rPr sz="2600" dirty="0">
                <a:latin typeface="Verdana"/>
                <a:cs typeface="Verdana"/>
              </a:rPr>
              <a:t>εφοδιαστική</a:t>
            </a:r>
            <a:r>
              <a:rPr sz="2600" spc="-60" dirty="0">
                <a:latin typeface="Verdana"/>
                <a:cs typeface="Verdana"/>
              </a:rPr>
              <a:t> </a:t>
            </a:r>
            <a:r>
              <a:rPr sz="2600" spc="-5" dirty="0">
                <a:latin typeface="Verdana"/>
                <a:cs typeface="Verdana"/>
              </a:rPr>
              <a:t>αλυσίδα</a:t>
            </a:r>
            <a:r>
              <a:rPr sz="2600" b="1" spc="-5" dirty="0">
                <a:latin typeface="Verdana"/>
                <a:cs typeface="Verdana"/>
              </a:rPr>
              <a:t>.</a:t>
            </a:r>
            <a:endParaRPr sz="2600">
              <a:latin typeface="Verdana"/>
              <a:cs typeface="Verdana"/>
            </a:endParaRPr>
          </a:p>
          <a:p>
            <a:pPr marL="12700" marR="5080" algn="just">
              <a:lnSpc>
                <a:spcPct val="90000"/>
              </a:lnSpc>
              <a:spcBef>
                <a:spcPts val="305"/>
              </a:spcBef>
              <a:buClr>
                <a:srgbClr val="EF7E09"/>
              </a:buClr>
              <a:buSzPct val="75000"/>
              <a:buFont typeface="Wingdings"/>
              <a:buChar char=""/>
              <a:tabLst>
                <a:tab pos="223520" algn="l"/>
              </a:tabLst>
            </a:pPr>
            <a:r>
              <a:rPr sz="2600" spc="-5" dirty="0">
                <a:latin typeface="Verdana"/>
                <a:cs typeface="Verdana"/>
              </a:rPr>
              <a:t>Προσφέρει </a:t>
            </a:r>
            <a:r>
              <a:rPr sz="2600" dirty="0">
                <a:latin typeface="Verdana"/>
                <a:cs typeface="Verdana"/>
              </a:rPr>
              <a:t>τη </a:t>
            </a:r>
            <a:r>
              <a:rPr sz="2600" spc="-5" dirty="0">
                <a:latin typeface="Verdana"/>
                <a:cs typeface="Verdana"/>
              </a:rPr>
              <a:t>δυνατότητα παρακολούθησης  του κύκλου ζωής ενός μεμονωμένου προϊόντος  από </a:t>
            </a:r>
            <a:r>
              <a:rPr sz="2600" dirty="0">
                <a:latin typeface="Verdana"/>
                <a:cs typeface="Verdana"/>
              </a:rPr>
              <a:t>τη </a:t>
            </a:r>
            <a:r>
              <a:rPr sz="2600" spc="-5" dirty="0">
                <a:latin typeface="Verdana"/>
                <a:cs typeface="Verdana"/>
              </a:rPr>
              <a:t>στιγμή της </a:t>
            </a:r>
            <a:r>
              <a:rPr sz="2600" dirty="0">
                <a:latin typeface="Verdana"/>
                <a:cs typeface="Verdana"/>
              </a:rPr>
              <a:t>αρχικής </a:t>
            </a:r>
            <a:r>
              <a:rPr sz="2600" spc="-5" dirty="0">
                <a:latin typeface="Verdana"/>
                <a:cs typeface="Verdana"/>
              </a:rPr>
              <a:t>παραγωγής του στο  εργοστάσιο </a:t>
            </a:r>
            <a:r>
              <a:rPr sz="2600" dirty="0">
                <a:latin typeface="Verdana"/>
                <a:cs typeface="Verdana"/>
              </a:rPr>
              <a:t>μέχρι την </a:t>
            </a:r>
            <a:r>
              <a:rPr sz="2600" spc="-5" dirty="0">
                <a:latin typeface="Verdana"/>
                <a:cs typeface="Verdana"/>
              </a:rPr>
              <a:t>τελική εναπόθεση </a:t>
            </a:r>
            <a:r>
              <a:rPr sz="2600" dirty="0">
                <a:latin typeface="Verdana"/>
                <a:cs typeface="Verdana"/>
              </a:rPr>
              <a:t>του </a:t>
            </a:r>
            <a:r>
              <a:rPr sz="2600" spc="-5" dirty="0">
                <a:latin typeface="Verdana"/>
                <a:cs typeface="Verdana"/>
              </a:rPr>
              <a:t>στο  </a:t>
            </a:r>
            <a:r>
              <a:rPr sz="2600" dirty="0">
                <a:latin typeface="Verdana"/>
                <a:cs typeface="Verdana"/>
              </a:rPr>
              <a:t>ράφι </a:t>
            </a:r>
            <a:r>
              <a:rPr sz="2600" spc="-10" dirty="0">
                <a:latin typeface="Verdana"/>
                <a:cs typeface="Verdana"/>
              </a:rPr>
              <a:t>του </a:t>
            </a:r>
            <a:r>
              <a:rPr sz="2600" spc="-5" dirty="0">
                <a:latin typeface="Verdana"/>
                <a:cs typeface="Verdana"/>
              </a:rPr>
              <a:t>τελικού καταστήματος, </a:t>
            </a:r>
            <a:r>
              <a:rPr sz="2600" dirty="0">
                <a:latin typeface="Verdana"/>
                <a:cs typeface="Verdana"/>
              </a:rPr>
              <a:t>ακόμη </a:t>
            </a:r>
            <a:r>
              <a:rPr sz="2600" spc="-5" dirty="0">
                <a:latin typeface="Verdana"/>
                <a:cs typeface="Verdana"/>
              </a:rPr>
              <a:t>και την  ανακύκλωση</a:t>
            </a:r>
            <a:r>
              <a:rPr sz="2600" spc="-15" dirty="0">
                <a:latin typeface="Verdana"/>
                <a:cs typeface="Verdana"/>
              </a:rPr>
              <a:t> </a:t>
            </a:r>
            <a:r>
              <a:rPr sz="2600" spc="-5" dirty="0">
                <a:latin typeface="Verdana"/>
                <a:cs typeface="Verdana"/>
              </a:rPr>
              <a:t>του.</a:t>
            </a:r>
            <a:endParaRPr sz="2600">
              <a:latin typeface="Verdana"/>
              <a:cs typeface="Verdan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457200"/>
            <a:ext cx="8477250" cy="3009900"/>
          </a:xfrm>
          <a:prstGeom prst="rect">
            <a:avLst/>
          </a:prstGeom>
        </p:spPr>
      </p:pic>
      <p:pic>
        <p:nvPicPr>
          <p:cNvPr id="6" name="Picture 5"/>
          <p:cNvPicPr>
            <a:picLocks noChangeAspect="1"/>
          </p:cNvPicPr>
          <p:nvPr/>
        </p:nvPicPr>
        <p:blipFill>
          <a:blip r:embed="rId3"/>
          <a:stretch>
            <a:fillRect/>
          </a:stretch>
        </p:blipFill>
        <p:spPr>
          <a:xfrm>
            <a:off x="533401" y="3581400"/>
            <a:ext cx="3027734" cy="2286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3581400"/>
            <a:ext cx="2819400" cy="279918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9400" y="4114800"/>
            <a:ext cx="2190750" cy="1752600"/>
          </a:xfrm>
          <a:prstGeom prst="rect">
            <a:avLst/>
          </a:prstGeom>
        </p:spPr>
      </p:pic>
    </p:spTree>
    <p:extLst>
      <p:ext uri="{BB962C8B-B14F-4D97-AF65-F5344CB8AC3E}">
        <p14:creationId xmlns:p14="http://schemas.microsoft.com/office/powerpoint/2010/main" val="33135572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76400"/>
            <a:ext cx="8096250" cy="3314700"/>
          </a:xfrm>
          <a:prstGeom prst="rect">
            <a:avLst/>
          </a:prstGeom>
        </p:spPr>
      </p:pic>
    </p:spTree>
    <p:extLst>
      <p:ext uri="{BB962C8B-B14F-4D97-AF65-F5344CB8AC3E}">
        <p14:creationId xmlns:p14="http://schemas.microsoft.com/office/powerpoint/2010/main" val="29549671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4" name="object 4"/>
          <p:cNvSpPr/>
          <p:nvPr/>
        </p:nvSpPr>
        <p:spPr>
          <a:xfrm>
            <a:off x="5344667" y="682751"/>
            <a:ext cx="778763" cy="758951"/>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3581400" y="457200"/>
            <a:ext cx="2088514" cy="566822"/>
          </a:xfrm>
          <a:prstGeom prst="rect">
            <a:avLst/>
          </a:prstGeom>
        </p:spPr>
        <p:txBody>
          <a:bodyPr vert="horz" wrap="square" lIns="0" tIns="12700" rIns="0" bIns="0" rtlCol="0">
            <a:spAutoFit/>
          </a:bodyPr>
          <a:lstStyle/>
          <a:p>
            <a:pPr marL="12700">
              <a:lnSpc>
                <a:spcPct val="100000"/>
              </a:lnSpc>
              <a:spcBef>
                <a:spcPts val="100"/>
              </a:spcBef>
            </a:pPr>
            <a:r>
              <a:rPr sz="3600" dirty="0" smtClean="0"/>
              <a:t>ΣΤΟ</a:t>
            </a:r>
            <a:r>
              <a:rPr sz="3600" spc="-10" dirty="0" smtClean="0"/>
              <a:t>Χ</a:t>
            </a:r>
            <a:r>
              <a:rPr sz="3600" spc="-5" dirty="0" smtClean="0"/>
              <a:t>Ο</a:t>
            </a:r>
            <a:r>
              <a:rPr lang="el-GR" sz="3600" spc="-5" dirty="0" smtClean="0"/>
              <a:t>Ι</a:t>
            </a:r>
            <a:endParaRPr sz="3600" dirty="0"/>
          </a:p>
        </p:txBody>
      </p:sp>
      <p:sp>
        <p:nvSpPr>
          <p:cNvPr id="7" name="object 7"/>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6" name="object 6"/>
          <p:cNvSpPr txBox="1"/>
          <p:nvPr/>
        </p:nvSpPr>
        <p:spPr>
          <a:xfrm>
            <a:off x="381000" y="1225768"/>
            <a:ext cx="8261985" cy="5098832"/>
          </a:xfrm>
          <a:prstGeom prst="rect">
            <a:avLst/>
          </a:prstGeom>
        </p:spPr>
        <p:txBody>
          <a:bodyPr vert="horz" wrap="square" lIns="0" tIns="12700" rIns="0" bIns="0" rtlCol="0">
            <a:spAutoFit/>
          </a:bodyPr>
          <a:lstStyle/>
          <a:p>
            <a:pPr marL="12700">
              <a:lnSpc>
                <a:spcPts val="3115"/>
              </a:lnSpc>
              <a:spcBef>
                <a:spcPts val="100"/>
              </a:spcBef>
              <a:tabLst>
                <a:tab pos="3928110" algn="l"/>
              </a:tabLst>
            </a:pPr>
            <a:r>
              <a:rPr lang="el-GR" sz="2400" dirty="0" smtClean="0">
                <a:latin typeface="Verdana"/>
                <a:cs typeface="Verdana"/>
              </a:rPr>
              <a:t>Κύριοι σ</a:t>
            </a:r>
            <a:r>
              <a:rPr sz="2400" dirty="0" err="1" smtClean="0">
                <a:latin typeface="Verdana"/>
                <a:cs typeface="Verdana"/>
              </a:rPr>
              <a:t>τόχ</a:t>
            </a:r>
            <a:r>
              <a:rPr lang="el-GR" sz="2400" dirty="0" smtClean="0">
                <a:latin typeface="Verdana"/>
                <a:cs typeface="Verdana"/>
              </a:rPr>
              <a:t>οι</a:t>
            </a:r>
            <a:r>
              <a:rPr sz="2400" spc="-35" dirty="0" smtClean="0">
                <a:latin typeface="Verdana"/>
                <a:cs typeface="Verdana"/>
              </a:rPr>
              <a:t> </a:t>
            </a:r>
            <a:r>
              <a:rPr lang="el-GR" sz="2400" dirty="0" smtClean="0">
                <a:latin typeface="Verdana"/>
                <a:cs typeface="Verdana"/>
              </a:rPr>
              <a:t>της ενότητας αυτής του μαθήματος είναι:</a:t>
            </a:r>
            <a:endParaRPr sz="2400" dirty="0">
              <a:latin typeface="Verdana"/>
              <a:cs typeface="Verdana"/>
            </a:endParaRPr>
          </a:p>
          <a:p>
            <a:pPr marL="278130" marR="5080" indent="-265430" algn="just">
              <a:lnSpc>
                <a:spcPct val="90000"/>
              </a:lnSpc>
              <a:spcBef>
                <a:spcPts val="300"/>
              </a:spcBef>
              <a:buClr>
                <a:srgbClr val="EF7E09"/>
              </a:buClr>
              <a:buSzPct val="78846"/>
              <a:buFont typeface="Wingdings 2"/>
              <a:buChar char=""/>
              <a:tabLst>
                <a:tab pos="278765" algn="l"/>
              </a:tabLst>
            </a:pPr>
            <a:r>
              <a:rPr sz="2400" dirty="0">
                <a:latin typeface="Verdana"/>
                <a:cs typeface="Verdana"/>
              </a:rPr>
              <a:t>να </a:t>
            </a:r>
            <a:r>
              <a:rPr sz="2400" spc="-5" dirty="0">
                <a:latin typeface="Verdana"/>
                <a:cs typeface="Verdana"/>
              </a:rPr>
              <a:t>αναλύσει </a:t>
            </a:r>
            <a:r>
              <a:rPr sz="2400" dirty="0">
                <a:latin typeface="Verdana"/>
                <a:cs typeface="Verdana"/>
              </a:rPr>
              <a:t>τη δυναμική της </a:t>
            </a:r>
            <a:r>
              <a:rPr sz="2400" spc="-5" dirty="0">
                <a:latin typeface="Verdana"/>
                <a:cs typeface="Verdana"/>
              </a:rPr>
              <a:t>σύγκλισης της  οικονομίας, </a:t>
            </a:r>
            <a:r>
              <a:rPr sz="2400" dirty="0">
                <a:latin typeface="Verdana"/>
                <a:cs typeface="Verdana"/>
              </a:rPr>
              <a:t>της επιχειρηματικής </a:t>
            </a:r>
            <a:r>
              <a:rPr sz="2400" spc="-5" dirty="0">
                <a:latin typeface="Verdana"/>
                <a:cs typeface="Verdana"/>
              </a:rPr>
              <a:t>δράσης, </a:t>
            </a:r>
            <a:r>
              <a:rPr sz="2400" dirty="0">
                <a:latin typeface="Verdana"/>
                <a:cs typeface="Verdana"/>
              </a:rPr>
              <a:t>του  μάρκετινγκ και των ψηφιακών</a:t>
            </a:r>
            <a:r>
              <a:rPr sz="2400" spc="840" dirty="0">
                <a:latin typeface="Verdana"/>
                <a:cs typeface="Verdana"/>
              </a:rPr>
              <a:t> </a:t>
            </a:r>
            <a:r>
              <a:rPr sz="2400" spc="-5" dirty="0">
                <a:latin typeface="Verdana"/>
                <a:cs typeface="Verdana"/>
              </a:rPr>
              <a:t>τεχνολογιών  </a:t>
            </a:r>
            <a:r>
              <a:rPr sz="2400" dirty="0">
                <a:latin typeface="Verdana"/>
                <a:cs typeface="Verdana"/>
              </a:rPr>
              <a:t>μέσα από </a:t>
            </a:r>
            <a:r>
              <a:rPr sz="2400" spc="-5" dirty="0">
                <a:latin typeface="Verdana"/>
                <a:cs typeface="Verdana"/>
              </a:rPr>
              <a:t>την παρουσίαση </a:t>
            </a:r>
            <a:r>
              <a:rPr sz="2400" dirty="0">
                <a:latin typeface="Verdana"/>
                <a:cs typeface="Verdana"/>
              </a:rPr>
              <a:t>των </a:t>
            </a:r>
            <a:r>
              <a:rPr sz="2400" spc="-5" dirty="0">
                <a:latin typeface="Verdana"/>
                <a:cs typeface="Verdana"/>
              </a:rPr>
              <a:t>τάσεων της  </a:t>
            </a:r>
            <a:r>
              <a:rPr sz="2400" spc="-5" dirty="0" smtClean="0">
                <a:latin typeface="Verdana"/>
                <a:cs typeface="Verdana"/>
              </a:rPr>
              <a:t>τεχνολογίας</a:t>
            </a:r>
            <a:r>
              <a:rPr lang="el-GR" sz="2400" spc="-5" dirty="0" smtClean="0">
                <a:latin typeface="Verdana"/>
                <a:cs typeface="Verdana"/>
              </a:rPr>
              <a:t> στον τομέα του Ηλεκτρονικού Εμπορίου</a:t>
            </a:r>
            <a:endParaRPr sz="2400" dirty="0">
              <a:latin typeface="Verdana"/>
              <a:cs typeface="Verdana"/>
            </a:endParaRPr>
          </a:p>
          <a:p>
            <a:pPr marL="278130" marR="8255" indent="-265430" algn="just">
              <a:lnSpc>
                <a:spcPts val="2810"/>
              </a:lnSpc>
              <a:spcBef>
                <a:spcPts val="335"/>
              </a:spcBef>
              <a:buClr>
                <a:srgbClr val="EF7E09"/>
              </a:buClr>
              <a:buSzPct val="78846"/>
              <a:buFont typeface="Wingdings 2"/>
              <a:buChar char=""/>
              <a:tabLst>
                <a:tab pos="278765" algn="l"/>
              </a:tabLst>
            </a:pPr>
            <a:r>
              <a:rPr sz="2400" spc="-5" dirty="0">
                <a:latin typeface="Verdana"/>
                <a:cs typeface="Verdana"/>
              </a:rPr>
              <a:t>να </a:t>
            </a:r>
            <a:r>
              <a:rPr lang="el-GR" sz="2400" spc="-5" dirty="0" smtClean="0">
                <a:latin typeface="Verdana"/>
                <a:cs typeface="Verdana"/>
              </a:rPr>
              <a:t>παρουσιάσ</a:t>
            </a:r>
            <a:r>
              <a:rPr lang="el-GR" sz="2400" spc="-5" dirty="0">
                <a:latin typeface="Verdana"/>
                <a:cs typeface="Verdana"/>
              </a:rPr>
              <a:t>ε</a:t>
            </a:r>
            <a:r>
              <a:rPr lang="el-GR" sz="2400" spc="-5" dirty="0" smtClean="0">
                <a:latin typeface="Verdana"/>
                <a:cs typeface="Verdana"/>
              </a:rPr>
              <a:t>ι</a:t>
            </a:r>
            <a:r>
              <a:rPr sz="2400" spc="-5" dirty="0" smtClean="0">
                <a:latin typeface="Verdana"/>
                <a:cs typeface="Verdana"/>
              </a:rPr>
              <a:t> </a:t>
            </a:r>
            <a:r>
              <a:rPr sz="2400" spc="-5" dirty="0">
                <a:latin typeface="Verdana"/>
                <a:cs typeface="Verdana"/>
              </a:rPr>
              <a:t>τις προοπτικές </a:t>
            </a:r>
            <a:r>
              <a:rPr sz="2400" dirty="0">
                <a:latin typeface="Verdana"/>
                <a:cs typeface="Verdana"/>
              </a:rPr>
              <a:t>και </a:t>
            </a:r>
            <a:r>
              <a:rPr sz="2400" spc="-5" dirty="0">
                <a:latin typeface="Verdana"/>
                <a:cs typeface="Verdana"/>
              </a:rPr>
              <a:t>τους  </a:t>
            </a:r>
            <a:r>
              <a:rPr lang="el-GR" sz="2400" spc="-5" dirty="0" smtClean="0">
                <a:latin typeface="Verdana"/>
                <a:cs typeface="Verdana"/>
              </a:rPr>
              <a:t>τεχνολογικούς </a:t>
            </a:r>
            <a:r>
              <a:rPr sz="2400" spc="-5" dirty="0" smtClean="0">
                <a:latin typeface="Verdana"/>
                <a:cs typeface="Verdana"/>
              </a:rPr>
              <a:t>πα</a:t>
            </a:r>
            <a:r>
              <a:rPr sz="2400" spc="-5" dirty="0" err="1" smtClean="0">
                <a:latin typeface="Verdana"/>
                <a:cs typeface="Verdana"/>
              </a:rPr>
              <a:t>ράγοντες</a:t>
            </a:r>
            <a:r>
              <a:rPr sz="2400" spc="-5" dirty="0" smtClean="0">
                <a:latin typeface="Verdana"/>
                <a:cs typeface="Verdana"/>
              </a:rPr>
              <a:t> </a:t>
            </a:r>
            <a:r>
              <a:rPr sz="2400" spc="-5" dirty="0">
                <a:latin typeface="Verdana"/>
                <a:cs typeface="Verdana"/>
              </a:rPr>
              <a:t>που </a:t>
            </a:r>
            <a:r>
              <a:rPr sz="2400" dirty="0" err="1">
                <a:latin typeface="Verdana"/>
                <a:cs typeface="Verdana"/>
              </a:rPr>
              <a:t>τη</a:t>
            </a:r>
            <a:r>
              <a:rPr sz="2400" spc="-40" dirty="0">
                <a:latin typeface="Verdana"/>
                <a:cs typeface="Verdana"/>
              </a:rPr>
              <a:t> </a:t>
            </a:r>
            <a:r>
              <a:rPr sz="2400" dirty="0" err="1" smtClean="0">
                <a:latin typeface="Verdana"/>
                <a:cs typeface="Verdana"/>
              </a:rPr>
              <a:t>δι</a:t>
            </a:r>
            <a:r>
              <a:rPr sz="2400" dirty="0" smtClean="0">
                <a:latin typeface="Verdana"/>
                <a:cs typeface="Verdana"/>
              </a:rPr>
              <a:t>αμορφώνουν</a:t>
            </a:r>
            <a:r>
              <a:rPr lang="el-GR" sz="2400" dirty="0" smtClean="0">
                <a:latin typeface="Verdana"/>
                <a:cs typeface="Verdana"/>
              </a:rPr>
              <a:t> </a:t>
            </a:r>
            <a:r>
              <a:rPr sz="2400" dirty="0" smtClean="0">
                <a:latin typeface="Verdana"/>
                <a:cs typeface="Verdana"/>
              </a:rPr>
              <a:t>και</a:t>
            </a:r>
            <a:r>
              <a:rPr sz="2400" spc="450" dirty="0" smtClean="0">
                <a:latin typeface="Verdana"/>
                <a:cs typeface="Verdana"/>
              </a:rPr>
              <a:t> </a:t>
            </a:r>
            <a:r>
              <a:rPr sz="2400" spc="-5" dirty="0">
                <a:latin typeface="Verdana"/>
                <a:cs typeface="Verdana"/>
              </a:rPr>
              <a:t>να</a:t>
            </a:r>
            <a:r>
              <a:rPr sz="2400" spc="434" dirty="0">
                <a:latin typeface="Verdana"/>
                <a:cs typeface="Verdana"/>
              </a:rPr>
              <a:t> </a:t>
            </a:r>
            <a:r>
              <a:rPr sz="2400" spc="-5" dirty="0">
                <a:latin typeface="Verdana"/>
                <a:cs typeface="Verdana"/>
              </a:rPr>
              <a:t>καταγράψει</a:t>
            </a:r>
            <a:r>
              <a:rPr sz="2400" spc="430" dirty="0">
                <a:latin typeface="Verdana"/>
                <a:cs typeface="Verdana"/>
              </a:rPr>
              <a:t> </a:t>
            </a:r>
            <a:r>
              <a:rPr sz="2400" dirty="0" err="1">
                <a:latin typeface="Verdana"/>
                <a:cs typeface="Verdana"/>
              </a:rPr>
              <a:t>τις</a:t>
            </a:r>
            <a:r>
              <a:rPr sz="2400" spc="434" dirty="0">
                <a:latin typeface="Verdana"/>
                <a:cs typeface="Verdana"/>
              </a:rPr>
              <a:t> </a:t>
            </a:r>
            <a:r>
              <a:rPr sz="2400" spc="-5" dirty="0" err="1" smtClean="0">
                <a:latin typeface="Verdana"/>
                <a:cs typeface="Verdana"/>
              </a:rPr>
              <a:t>συνε</a:t>
            </a:r>
            <a:r>
              <a:rPr sz="2400" spc="-5" dirty="0" smtClean="0">
                <a:latin typeface="Verdana"/>
                <a:cs typeface="Verdana"/>
              </a:rPr>
              <a:t>παγόμενες</a:t>
            </a:r>
            <a:r>
              <a:rPr lang="el-GR" sz="2400" spc="-5" dirty="0" smtClean="0">
                <a:latin typeface="Verdana"/>
                <a:cs typeface="Verdana"/>
              </a:rPr>
              <a:t> </a:t>
            </a:r>
            <a:r>
              <a:rPr sz="2400" spc="-5" dirty="0" smtClean="0">
                <a:latin typeface="Verdana"/>
                <a:cs typeface="Verdana"/>
              </a:rPr>
              <a:t>α</a:t>
            </a:r>
            <a:r>
              <a:rPr sz="2400" spc="-5" dirty="0" err="1" smtClean="0">
                <a:latin typeface="Verdana"/>
                <a:cs typeface="Verdana"/>
              </a:rPr>
              <a:t>λλ</a:t>
            </a:r>
            <a:r>
              <a:rPr sz="2400" spc="-5" dirty="0" smtClean="0">
                <a:latin typeface="Verdana"/>
                <a:cs typeface="Verdana"/>
              </a:rPr>
              <a:t>αγές </a:t>
            </a:r>
            <a:r>
              <a:rPr sz="2400" dirty="0">
                <a:latin typeface="Verdana"/>
                <a:cs typeface="Verdana"/>
              </a:rPr>
              <a:t>για την επιχείρηση και </a:t>
            </a:r>
            <a:r>
              <a:rPr sz="2400" dirty="0" smtClean="0">
                <a:latin typeface="Verdana"/>
                <a:cs typeface="Verdana"/>
              </a:rPr>
              <a:t>τ</a:t>
            </a:r>
            <a:r>
              <a:rPr lang="el-GR" sz="2400" dirty="0" smtClean="0">
                <a:latin typeface="Verdana"/>
                <a:cs typeface="Verdana"/>
              </a:rPr>
              <a:t>η στρατηγική</a:t>
            </a:r>
            <a:r>
              <a:rPr sz="2400" spc="-70" dirty="0" smtClean="0">
                <a:latin typeface="Verdana"/>
                <a:cs typeface="Verdana"/>
              </a:rPr>
              <a:t> </a:t>
            </a:r>
            <a:r>
              <a:rPr sz="2400" dirty="0" err="1" smtClean="0">
                <a:latin typeface="Verdana"/>
                <a:cs typeface="Verdana"/>
              </a:rPr>
              <a:t>μάρκετινγκ</a:t>
            </a:r>
            <a:endParaRPr lang="el-GR" sz="2400" dirty="0" smtClean="0">
              <a:latin typeface="Verdana"/>
              <a:cs typeface="Verdana"/>
            </a:endParaRPr>
          </a:p>
          <a:p>
            <a:pPr marL="278130" marR="8255" indent="-265430" algn="just">
              <a:lnSpc>
                <a:spcPts val="2810"/>
              </a:lnSpc>
              <a:spcBef>
                <a:spcPts val="335"/>
              </a:spcBef>
              <a:buClr>
                <a:srgbClr val="EF7E09"/>
              </a:buClr>
              <a:buSzPct val="78846"/>
              <a:buFont typeface="Wingdings 2"/>
              <a:buChar char=""/>
              <a:tabLst>
                <a:tab pos="278765" algn="l"/>
              </a:tabLst>
            </a:pPr>
            <a:r>
              <a:rPr lang="el-GR" sz="2400" dirty="0" smtClean="0">
                <a:latin typeface="Verdana"/>
                <a:cs typeface="Verdana"/>
              </a:rPr>
              <a:t>Να αναδείξει την μεγάλη σημασία της ασφάλειας των προσωπικών δεδομένων και της </a:t>
            </a:r>
            <a:r>
              <a:rPr lang="el-GR" sz="2400" dirty="0" err="1" smtClean="0">
                <a:latin typeface="Verdana"/>
                <a:cs typeface="Verdana"/>
              </a:rPr>
              <a:t>ιδιωτικότητας</a:t>
            </a:r>
            <a:r>
              <a:rPr lang="el-GR" sz="2400" dirty="0" smtClean="0">
                <a:latin typeface="Verdana"/>
                <a:cs typeface="Verdana"/>
              </a:rPr>
              <a:t> των καταναλωτών</a:t>
            </a:r>
            <a:endParaRPr sz="2400" dirty="0">
              <a:latin typeface="Verdana"/>
              <a:cs typeface="Verdana"/>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1665732" y="498348"/>
            <a:ext cx="5140452" cy="75895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184391" y="498348"/>
            <a:ext cx="870204" cy="75895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432803" y="498348"/>
            <a:ext cx="946403" cy="75895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757416" y="498348"/>
            <a:ext cx="870203" cy="758951"/>
          </a:xfrm>
          <a:prstGeom prst="rect">
            <a:avLst/>
          </a:prstGeom>
          <a:blipFill>
            <a:blip r:embed="rId5"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1964817" y="639521"/>
            <a:ext cx="5367020" cy="574675"/>
          </a:xfrm>
          <a:prstGeom prst="rect">
            <a:avLst/>
          </a:prstGeom>
        </p:spPr>
        <p:txBody>
          <a:bodyPr vert="horz" wrap="square" lIns="0" tIns="12700" rIns="0" bIns="0" rtlCol="0">
            <a:spAutoFit/>
          </a:bodyPr>
          <a:lstStyle/>
          <a:p>
            <a:pPr marL="12700">
              <a:lnSpc>
                <a:spcPct val="100000"/>
              </a:lnSpc>
              <a:spcBef>
                <a:spcPts val="100"/>
              </a:spcBef>
            </a:pPr>
            <a:r>
              <a:rPr sz="3600" spc="-5" dirty="0"/>
              <a:t>Πρώτος Πυλώνας</a:t>
            </a:r>
            <a:r>
              <a:rPr sz="3600" spc="-95" dirty="0"/>
              <a:t> </a:t>
            </a:r>
            <a:r>
              <a:rPr sz="3600" spc="-5" dirty="0"/>
              <a:t>(9)</a:t>
            </a:r>
            <a:endParaRPr sz="3600"/>
          </a:p>
        </p:txBody>
      </p:sp>
      <p:sp>
        <p:nvSpPr>
          <p:cNvPr id="9" name="object 9"/>
          <p:cNvSpPr txBox="1">
            <a:spLocks noGrp="1"/>
          </p:cNvSpPr>
          <p:nvPr>
            <p:ph type="sldNum" sz="quarter" idx="7"/>
          </p:nvPr>
        </p:nvSpPr>
        <p:spPr>
          <a:prstGeom prst="rect">
            <a:avLst/>
          </a:prstGeom>
        </p:spPr>
        <p:txBody>
          <a:bodyPr vert="horz" wrap="square" lIns="0" tIns="12700" rIns="0" bIns="0" rtlCol="0">
            <a:spAutoFit/>
          </a:bodyPr>
          <a:lstStyle/>
          <a:p>
            <a:pPr marL="25400">
              <a:lnSpc>
                <a:spcPct val="100000"/>
              </a:lnSpc>
              <a:spcBef>
                <a:spcPts val="100"/>
              </a:spcBef>
            </a:pPr>
            <a:fld id="{81D60167-4931-47E6-BA6A-407CBD079E47}" type="slidenum">
              <a:rPr spc="-5" dirty="0"/>
              <a:t>40</a:t>
            </a:fld>
            <a:endParaRPr spc="-5" dirty="0"/>
          </a:p>
        </p:txBody>
      </p:sp>
      <p:sp>
        <p:nvSpPr>
          <p:cNvPr id="10" name="object 10"/>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8" name="object 8"/>
          <p:cNvSpPr txBox="1"/>
          <p:nvPr/>
        </p:nvSpPr>
        <p:spPr>
          <a:xfrm>
            <a:off x="764540" y="1554225"/>
            <a:ext cx="7433945" cy="3508375"/>
          </a:xfrm>
          <a:prstGeom prst="rect">
            <a:avLst/>
          </a:prstGeom>
        </p:spPr>
        <p:txBody>
          <a:bodyPr vert="horz" wrap="square" lIns="0" tIns="12700" rIns="0" bIns="0" rtlCol="0">
            <a:spAutoFit/>
          </a:bodyPr>
          <a:lstStyle/>
          <a:p>
            <a:pPr marL="12700">
              <a:lnSpc>
                <a:spcPct val="100000"/>
              </a:lnSpc>
              <a:spcBef>
                <a:spcPts val="100"/>
              </a:spcBef>
            </a:pPr>
            <a:r>
              <a:rPr sz="2700" spc="-5" dirty="0">
                <a:latin typeface="Verdana"/>
                <a:cs typeface="Verdana"/>
              </a:rPr>
              <a:t>Μεταξύ των βασικών πεδίων </a:t>
            </a:r>
            <a:r>
              <a:rPr sz="2700" dirty="0">
                <a:latin typeface="Verdana"/>
                <a:cs typeface="Verdana"/>
              </a:rPr>
              <a:t>χρήσεων</a:t>
            </a:r>
            <a:r>
              <a:rPr sz="2700" spc="35" dirty="0">
                <a:latin typeface="Verdana"/>
                <a:cs typeface="Verdana"/>
              </a:rPr>
              <a:t> </a:t>
            </a:r>
            <a:r>
              <a:rPr sz="2700" spc="-5" dirty="0">
                <a:latin typeface="Verdana"/>
                <a:cs typeface="Verdana"/>
              </a:rPr>
              <a:t>των</a:t>
            </a:r>
            <a:endParaRPr sz="2700" dirty="0">
              <a:latin typeface="Verdana"/>
              <a:cs typeface="Verdana"/>
            </a:endParaRPr>
          </a:p>
          <a:p>
            <a:pPr marL="12700">
              <a:lnSpc>
                <a:spcPct val="100000"/>
              </a:lnSpc>
            </a:pPr>
            <a:r>
              <a:rPr sz="2700" spc="-5" dirty="0">
                <a:latin typeface="Verdana"/>
                <a:cs typeface="Verdana"/>
              </a:rPr>
              <a:t>τεχνολογιών RFID</a:t>
            </a:r>
            <a:r>
              <a:rPr sz="2700" spc="-45" dirty="0">
                <a:latin typeface="Verdana"/>
                <a:cs typeface="Verdana"/>
              </a:rPr>
              <a:t> </a:t>
            </a:r>
            <a:r>
              <a:rPr sz="2700" spc="-5" dirty="0">
                <a:latin typeface="Verdana"/>
                <a:cs typeface="Verdana"/>
              </a:rPr>
              <a:t>αναφέρονται:</a:t>
            </a:r>
            <a:endParaRPr sz="2700" dirty="0">
              <a:latin typeface="Verdana"/>
              <a:cs typeface="Verdana"/>
            </a:endParaRPr>
          </a:p>
          <a:p>
            <a:pPr marL="469900" indent="-457200">
              <a:lnSpc>
                <a:spcPct val="100000"/>
              </a:lnSpc>
              <a:spcBef>
                <a:spcPts val="295"/>
              </a:spcBef>
              <a:buClr>
                <a:srgbClr val="EF7E09"/>
              </a:buClr>
              <a:buSzPct val="79629"/>
              <a:buFont typeface="Arial"/>
              <a:buChar char="•"/>
              <a:tabLst>
                <a:tab pos="469900" algn="l"/>
                <a:tab pos="470534" algn="l"/>
              </a:tabLst>
            </a:pPr>
            <a:r>
              <a:rPr sz="2700" dirty="0">
                <a:latin typeface="Verdana"/>
                <a:cs typeface="Verdana"/>
              </a:rPr>
              <a:t>Λιανικό </a:t>
            </a:r>
            <a:r>
              <a:rPr sz="2700" spc="-5" dirty="0">
                <a:latin typeface="Verdana"/>
                <a:cs typeface="Verdana"/>
              </a:rPr>
              <a:t>Εμπόριο</a:t>
            </a:r>
            <a:r>
              <a:rPr sz="2700" spc="-25" dirty="0">
                <a:latin typeface="Verdana"/>
                <a:cs typeface="Verdana"/>
              </a:rPr>
              <a:t> </a:t>
            </a:r>
            <a:r>
              <a:rPr sz="2700" spc="-5" dirty="0">
                <a:latin typeface="Verdana"/>
                <a:cs typeface="Verdana"/>
              </a:rPr>
              <a:t>(σούπερ-μάρκετς),</a:t>
            </a:r>
            <a:endParaRPr sz="2700" dirty="0">
              <a:latin typeface="Verdana"/>
              <a:cs typeface="Verdana"/>
            </a:endParaRPr>
          </a:p>
          <a:p>
            <a:pPr marL="469900" indent="-457200">
              <a:lnSpc>
                <a:spcPct val="100000"/>
              </a:lnSpc>
              <a:spcBef>
                <a:spcPts val="295"/>
              </a:spcBef>
              <a:buClr>
                <a:srgbClr val="EF7E09"/>
              </a:buClr>
              <a:buSzPct val="79629"/>
              <a:buFont typeface="Arial"/>
              <a:buChar char="•"/>
              <a:tabLst>
                <a:tab pos="469900" algn="l"/>
                <a:tab pos="470534" algn="l"/>
              </a:tabLst>
            </a:pPr>
            <a:r>
              <a:rPr sz="2700" spc="-5" dirty="0">
                <a:latin typeface="Verdana"/>
                <a:cs typeface="Verdana"/>
              </a:rPr>
              <a:t>Κτηνοτροφία,</a:t>
            </a:r>
            <a:endParaRPr sz="2700" dirty="0">
              <a:latin typeface="Verdana"/>
              <a:cs typeface="Verdana"/>
            </a:endParaRPr>
          </a:p>
          <a:p>
            <a:pPr marL="469900" marR="5080" indent="-457200">
              <a:lnSpc>
                <a:spcPct val="100000"/>
              </a:lnSpc>
              <a:spcBef>
                <a:spcPts val="295"/>
              </a:spcBef>
              <a:buClr>
                <a:srgbClr val="EF7E09"/>
              </a:buClr>
              <a:buSzPct val="79629"/>
              <a:buFont typeface="Arial"/>
              <a:buChar char="•"/>
              <a:tabLst>
                <a:tab pos="469900" algn="l"/>
                <a:tab pos="470534" algn="l"/>
              </a:tabLst>
            </a:pPr>
            <a:r>
              <a:rPr sz="2700" spc="-5" dirty="0">
                <a:latin typeface="Verdana"/>
                <a:cs typeface="Verdana"/>
              </a:rPr>
              <a:t>Αντι-κλεπτικά Συστήματα </a:t>
            </a:r>
            <a:r>
              <a:rPr sz="2700" dirty="0">
                <a:latin typeface="Verdana"/>
                <a:cs typeface="Verdana"/>
              </a:rPr>
              <a:t>και </a:t>
            </a:r>
            <a:r>
              <a:rPr sz="2700" spc="-5" dirty="0">
                <a:latin typeface="Verdana"/>
                <a:cs typeface="Verdana"/>
              </a:rPr>
              <a:t>Συστήματα  Ασφαλείας,</a:t>
            </a:r>
            <a:endParaRPr sz="2700" dirty="0">
              <a:latin typeface="Verdana"/>
              <a:cs typeface="Verdana"/>
            </a:endParaRPr>
          </a:p>
          <a:p>
            <a:pPr marL="469900" indent="-457200">
              <a:lnSpc>
                <a:spcPct val="100000"/>
              </a:lnSpc>
              <a:spcBef>
                <a:spcPts val="295"/>
              </a:spcBef>
              <a:buClr>
                <a:srgbClr val="EF7E09"/>
              </a:buClr>
              <a:buSzPct val="79629"/>
              <a:buFont typeface="Arial"/>
              <a:buChar char="•"/>
              <a:tabLst>
                <a:tab pos="469900" algn="l"/>
                <a:tab pos="470534" algn="l"/>
              </a:tabLst>
            </a:pPr>
            <a:r>
              <a:rPr sz="2700" dirty="0">
                <a:latin typeface="Verdana"/>
                <a:cs typeface="Verdana"/>
              </a:rPr>
              <a:t>Βιομηχανία </a:t>
            </a:r>
            <a:r>
              <a:rPr sz="2700" spc="-5" dirty="0">
                <a:latin typeface="Verdana"/>
                <a:cs typeface="Verdana"/>
              </a:rPr>
              <a:t>Παραγωγής</a:t>
            </a:r>
            <a:r>
              <a:rPr sz="2700" spc="-20" dirty="0">
                <a:latin typeface="Verdana"/>
                <a:cs typeface="Verdana"/>
              </a:rPr>
              <a:t> </a:t>
            </a:r>
            <a:r>
              <a:rPr sz="2700" spc="-5" dirty="0">
                <a:latin typeface="Verdana"/>
                <a:cs typeface="Verdana"/>
              </a:rPr>
              <a:t>Ενδυμάτων,</a:t>
            </a:r>
            <a:endParaRPr sz="2700" dirty="0">
              <a:latin typeface="Verdana"/>
              <a:cs typeface="Verdana"/>
            </a:endParaRPr>
          </a:p>
          <a:p>
            <a:pPr marL="469900" indent="-457200">
              <a:lnSpc>
                <a:spcPct val="100000"/>
              </a:lnSpc>
              <a:spcBef>
                <a:spcPts val="295"/>
              </a:spcBef>
              <a:buClr>
                <a:srgbClr val="EF7E09"/>
              </a:buClr>
              <a:buSzPct val="79629"/>
              <a:buFont typeface="Arial"/>
              <a:buChar char="•"/>
              <a:tabLst>
                <a:tab pos="469900" algn="l"/>
                <a:tab pos="470534" algn="l"/>
              </a:tabLst>
            </a:pPr>
            <a:r>
              <a:rPr sz="2700" spc="-5" dirty="0" err="1" smtClean="0">
                <a:latin typeface="Verdana"/>
                <a:cs typeface="Verdana"/>
              </a:rPr>
              <a:t>Βι</a:t>
            </a:r>
            <a:r>
              <a:rPr sz="2700" spc="-5" dirty="0" smtClean="0">
                <a:latin typeface="Verdana"/>
                <a:cs typeface="Verdana"/>
              </a:rPr>
              <a:t>βλιοθήκες</a:t>
            </a:r>
            <a:endParaRPr sz="2700" dirty="0">
              <a:latin typeface="Verdana"/>
              <a:cs typeface="Verdan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txBox="1"/>
          <p:nvPr/>
        </p:nvSpPr>
        <p:spPr>
          <a:xfrm>
            <a:off x="8539733" y="6267399"/>
            <a:ext cx="187325"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A7A299"/>
                </a:solidFill>
                <a:latin typeface="Verdana"/>
                <a:cs typeface="Verdana"/>
              </a:rPr>
              <a:t>24</a:t>
            </a:r>
            <a:endParaRPr sz="1000">
              <a:latin typeface="Verdana"/>
              <a:cs typeface="Verdana"/>
            </a:endParaRPr>
          </a:p>
        </p:txBody>
      </p:sp>
      <p:sp>
        <p:nvSpPr>
          <p:cNvPr id="4" name="object 4"/>
          <p:cNvSpPr txBox="1"/>
          <p:nvPr/>
        </p:nvSpPr>
        <p:spPr>
          <a:xfrm>
            <a:off x="1145844" y="1516083"/>
            <a:ext cx="5788660" cy="3059430"/>
          </a:xfrm>
          <a:prstGeom prst="rect">
            <a:avLst/>
          </a:prstGeom>
        </p:spPr>
        <p:txBody>
          <a:bodyPr vert="horz" wrap="square" lIns="0" tIns="50800" rIns="0" bIns="0" rtlCol="0">
            <a:spAutoFit/>
          </a:bodyPr>
          <a:lstStyle/>
          <a:p>
            <a:pPr marL="469265" indent="-456565">
              <a:lnSpc>
                <a:spcPct val="100000"/>
              </a:lnSpc>
              <a:spcBef>
                <a:spcPts val="400"/>
              </a:spcBef>
              <a:buClr>
                <a:srgbClr val="EF7E09"/>
              </a:buClr>
              <a:buSzPct val="79629"/>
              <a:buFont typeface="Arial"/>
              <a:buChar char="•"/>
              <a:tabLst>
                <a:tab pos="469265" algn="l"/>
                <a:tab pos="469900" algn="l"/>
              </a:tabLst>
            </a:pPr>
            <a:r>
              <a:rPr sz="2700" spc="-5" dirty="0">
                <a:latin typeface="Verdana"/>
                <a:cs typeface="Verdana"/>
              </a:rPr>
              <a:t>Μουσεία </a:t>
            </a:r>
            <a:r>
              <a:rPr sz="2700" dirty="0">
                <a:latin typeface="Verdana"/>
                <a:cs typeface="Verdana"/>
              </a:rPr>
              <a:t>και </a:t>
            </a:r>
            <a:r>
              <a:rPr sz="2700" spc="-5" dirty="0">
                <a:latin typeface="Verdana"/>
                <a:cs typeface="Verdana"/>
              </a:rPr>
              <a:t>Εκθεσιακοί</a:t>
            </a:r>
            <a:r>
              <a:rPr sz="2700" spc="-45" dirty="0">
                <a:latin typeface="Verdana"/>
                <a:cs typeface="Verdana"/>
              </a:rPr>
              <a:t> </a:t>
            </a:r>
            <a:r>
              <a:rPr sz="2700" spc="-5" dirty="0">
                <a:latin typeface="Verdana"/>
                <a:cs typeface="Verdana"/>
              </a:rPr>
              <a:t>Χώροι,</a:t>
            </a:r>
            <a:endParaRPr sz="2700">
              <a:latin typeface="Verdana"/>
              <a:cs typeface="Verdana"/>
            </a:endParaRPr>
          </a:p>
          <a:p>
            <a:pPr marL="469265" indent="-456565">
              <a:lnSpc>
                <a:spcPct val="100000"/>
              </a:lnSpc>
              <a:spcBef>
                <a:spcPts val="300"/>
              </a:spcBef>
              <a:buClr>
                <a:srgbClr val="EF7E09"/>
              </a:buClr>
              <a:buSzPct val="79629"/>
              <a:buFont typeface="Arial"/>
              <a:buChar char="•"/>
              <a:tabLst>
                <a:tab pos="469265" algn="l"/>
                <a:tab pos="469900" algn="l"/>
              </a:tabLst>
            </a:pPr>
            <a:r>
              <a:rPr sz="2700" spc="-5" dirty="0">
                <a:latin typeface="Verdana"/>
                <a:cs typeface="Verdana"/>
              </a:rPr>
              <a:t>Αθλητικές </a:t>
            </a:r>
            <a:r>
              <a:rPr sz="2700" dirty="0">
                <a:latin typeface="Verdana"/>
                <a:cs typeface="Verdana"/>
              </a:rPr>
              <a:t>και </a:t>
            </a:r>
            <a:r>
              <a:rPr sz="2700" spc="-5" dirty="0">
                <a:latin typeface="Verdana"/>
                <a:cs typeface="Verdana"/>
              </a:rPr>
              <a:t>Πολιτιστικές</a:t>
            </a:r>
            <a:endParaRPr sz="2700">
              <a:latin typeface="Verdana"/>
              <a:cs typeface="Verdana"/>
            </a:endParaRPr>
          </a:p>
          <a:p>
            <a:pPr marL="469265">
              <a:lnSpc>
                <a:spcPct val="100000"/>
              </a:lnSpc>
            </a:pPr>
            <a:r>
              <a:rPr sz="2700" spc="-5" dirty="0">
                <a:latin typeface="Verdana"/>
                <a:cs typeface="Verdana"/>
              </a:rPr>
              <a:t>εκδηλώσεις,</a:t>
            </a:r>
            <a:endParaRPr sz="2700">
              <a:latin typeface="Verdana"/>
              <a:cs typeface="Verdana"/>
            </a:endParaRPr>
          </a:p>
          <a:p>
            <a:pPr marL="469265" marR="5080" indent="-456565">
              <a:lnSpc>
                <a:spcPct val="100000"/>
              </a:lnSpc>
              <a:spcBef>
                <a:spcPts val="300"/>
              </a:spcBef>
              <a:buClr>
                <a:srgbClr val="EF7E09"/>
              </a:buClr>
              <a:buSzPct val="79629"/>
              <a:buFont typeface="Arial"/>
              <a:buChar char="•"/>
              <a:tabLst>
                <a:tab pos="469265" algn="l"/>
                <a:tab pos="469900" algn="l"/>
              </a:tabLst>
            </a:pPr>
            <a:r>
              <a:rPr sz="2700" spc="-5" dirty="0">
                <a:latin typeface="Verdana"/>
                <a:cs typeface="Verdana"/>
              </a:rPr>
              <a:t>Τομέας </a:t>
            </a:r>
            <a:r>
              <a:rPr sz="2700" spc="-10" dirty="0">
                <a:latin typeface="Verdana"/>
                <a:cs typeface="Verdana"/>
              </a:rPr>
              <a:t>Υγείας </a:t>
            </a:r>
            <a:r>
              <a:rPr sz="2700" spc="-5" dirty="0">
                <a:latin typeface="Verdana"/>
                <a:cs typeface="Verdana"/>
              </a:rPr>
              <a:t>(Νοσοκομεία και  κλινικές) </a:t>
            </a:r>
            <a:r>
              <a:rPr sz="2700" dirty="0">
                <a:latin typeface="Verdana"/>
                <a:cs typeface="Verdana"/>
              </a:rPr>
              <a:t>και</a:t>
            </a:r>
            <a:endParaRPr sz="2700">
              <a:latin typeface="Verdana"/>
              <a:cs typeface="Verdana"/>
            </a:endParaRPr>
          </a:p>
          <a:p>
            <a:pPr marL="469265" marR="1017905" indent="-456565">
              <a:lnSpc>
                <a:spcPct val="100000"/>
              </a:lnSpc>
              <a:spcBef>
                <a:spcPts val="300"/>
              </a:spcBef>
              <a:buClr>
                <a:srgbClr val="EF7E09"/>
              </a:buClr>
              <a:buSzPct val="79629"/>
              <a:buFont typeface="Arial"/>
              <a:buChar char="•"/>
              <a:tabLst>
                <a:tab pos="469265" algn="l"/>
                <a:tab pos="469900" algn="l"/>
              </a:tabLst>
            </a:pPr>
            <a:r>
              <a:rPr sz="2700" spc="-5" dirty="0">
                <a:latin typeface="Verdana"/>
                <a:cs typeface="Verdana"/>
              </a:rPr>
              <a:t>Διαχείριση Αποθηκών </a:t>
            </a:r>
            <a:r>
              <a:rPr sz="2700" dirty="0">
                <a:latin typeface="Verdana"/>
                <a:cs typeface="Verdana"/>
              </a:rPr>
              <a:t>και  </a:t>
            </a:r>
            <a:r>
              <a:rPr sz="2700" spc="-5" dirty="0">
                <a:latin typeface="Verdana"/>
                <a:cs typeface="Verdana"/>
              </a:rPr>
              <a:t>Εφοδιαστικής</a:t>
            </a:r>
            <a:r>
              <a:rPr sz="2700" spc="-45" dirty="0">
                <a:latin typeface="Verdana"/>
                <a:cs typeface="Verdana"/>
              </a:rPr>
              <a:t> </a:t>
            </a:r>
            <a:r>
              <a:rPr sz="2700" spc="-5" dirty="0">
                <a:latin typeface="Verdana"/>
                <a:cs typeface="Verdana"/>
              </a:rPr>
              <a:t>Αλυσίδας.</a:t>
            </a:r>
            <a:endParaRPr sz="2700">
              <a:latin typeface="Verdana"/>
              <a:cs typeface="Verdana"/>
            </a:endParaRPr>
          </a:p>
        </p:txBody>
      </p:sp>
      <p:sp>
        <p:nvSpPr>
          <p:cNvPr id="5" name="object 5"/>
          <p:cNvSpPr/>
          <p:nvPr/>
        </p:nvSpPr>
        <p:spPr>
          <a:xfrm>
            <a:off x="1427988" y="345947"/>
            <a:ext cx="5140452" cy="758951"/>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5946647" y="345947"/>
            <a:ext cx="870203" cy="758951"/>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6195059" y="345947"/>
            <a:ext cx="1271015" cy="758951"/>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6844283" y="345947"/>
            <a:ext cx="870203" cy="758951"/>
          </a:xfrm>
          <a:prstGeom prst="rect">
            <a:avLst/>
          </a:prstGeom>
          <a:blipFill>
            <a:blip r:embed="rId5"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1727073" y="487121"/>
            <a:ext cx="5691505" cy="574675"/>
          </a:xfrm>
          <a:prstGeom prst="rect">
            <a:avLst/>
          </a:prstGeom>
        </p:spPr>
        <p:txBody>
          <a:bodyPr vert="horz" wrap="square" lIns="0" tIns="12700" rIns="0" bIns="0" rtlCol="0">
            <a:spAutoFit/>
          </a:bodyPr>
          <a:lstStyle/>
          <a:p>
            <a:pPr marL="12700">
              <a:lnSpc>
                <a:spcPct val="100000"/>
              </a:lnSpc>
              <a:spcBef>
                <a:spcPts val="100"/>
              </a:spcBef>
            </a:pPr>
            <a:r>
              <a:rPr sz="3600" spc="-5" dirty="0"/>
              <a:t>Πρώτος Πυλώνας</a:t>
            </a:r>
            <a:r>
              <a:rPr sz="3600" spc="-100" dirty="0"/>
              <a:t> </a:t>
            </a:r>
            <a:r>
              <a:rPr sz="3600" spc="-5" dirty="0"/>
              <a:t>(10)</a:t>
            </a:r>
            <a:endParaRPr sz="3600"/>
          </a:p>
        </p:txBody>
      </p:sp>
      <p:sp>
        <p:nvSpPr>
          <p:cNvPr id="10" name="object 10"/>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970788" y="301752"/>
            <a:ext cx="5388864" cy="75895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737859" y="301752"/>
            <a:ext cx="1271015" cy="75895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387084" y="301752"/>
            <a:ext cx="870204" cy="75895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635495" y="301752"/>
            <a:ext cx="778764" cy="758951"/>
          </a:xfrm>
          <a:prstGeom prst="rect">
            <a:avLst/>
          </a:prstGeom>
          <a:blipFill>
            <a:blip r:embed="rId5"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1269872" y="442417"/>
            <a:ext cx="5691505" cy="574675"/>
          </a:xfrm>
          <a:prstGeom prst="rect">
            <a:avLst/>
          </a:prstGeom>
        </p:spPr>
        <p:txBody>
          <a:bodyPr vert="horz" wrap="square" lIns="0" tIns="12700" rIns="0" bIns="0" rtlCol="0">
            <a:spAutoFit/>
          </a:bodyPr>
          <a:lstStyle/>
          <a:p>
            <a:pPr marL="12700">
              <a:lnSpc>
                <a:spcPct val="100000"/>
              </a:lnSpc>
              <a:spcBef>
                <a:spcPts val="100"/>
              </a:spcBef>
            </a:pPr>
            <a:r>
              <a:rPr sz="3600" spc="-5" dirty="0"/>
              <a:t>Πρώτος Πυλώνας</a:t>
            </a:r>
            <a:r>
              <a:rPr sz="3600" spc="-114" dirty="0"/>
              <a:t> </a:t>
            </a:r>
            <a:r>
              <a:rPr sz="3600" dirty="0"/>
              <a:t>(11)</a:t>
            </a:r>
          </a:p>
        </p:txBody>
      </p:sp>
      <p:sp>
        <p:nvSpPr>
          <p:cNvPr id="8" name="object 8"/>
          <p:cNvSpPr/>
          <p:nvPr/>
        </p:nvSpPr>
        <p:spPr>
          <a:xfrm>
            <a:off x="494690" y="1052702"/>
            <a:ext cx="8192134" cy="5348605"/>
          </a:xfrm>
          <a:custGeom>
            <a:avLst/>
            <a:gdLst/>
            <a:ahLst/>
            <a:cxnLst/>
            <a:rect l="l" t="t" r="r" b="b"/>
            <a:pathLst>
              <a:path w="8192134" h="5348605">
                <a:moveTo>
                  <a:pt x="0" y="5348097"/>
                </a:moveTo>
                <a:lnTo>
                  <a:pt x="8192134" y="5348097"/>
                </a:lnTo>
                <a:lnTo>
                  <a:pt x="8192134" y="0"/>
                </a:lnTo>
                <a:lnTo>
                  <a:pt x="0" y="0"/>
                </a:lnTo>
                <a:lnTo>
                  <a:pt x="0" y="5348097"/>
                </a:lnTo>
                <a:close/>
              </a:path>
            </a:pathLst>
          </a:custGeom>
          <a:ln w="9524">
            <a:solidFill>
              <a:srgbClr val="FFFF00"/>
            </a:solidFill>
          </a:ln>
        </p:spPr>
        <p:txBody>
          <a:bodyPr wrap="square" lIns="0" tIns="0" rIns="0" bIns="0" rtlCol="0"/>
          <a:lstStyle/>
          <a:p>
            <a:endParaRPr/>
          </a:p>
        </p:txBody>
      </p:sp>
      <p:sp>
        <p:nvSpPr>
          <p:cNvPr id="9" name="object 9"/>
          <p:cNvSpPr txBox="1"/>
          <p:nvPr/>
        </p:nvSpPr>
        <p:spPr>
          <a:xfrm>
            <a:off x="664870" y="1092200"/>
            <a:ext cx="5059045" cy="650240"/>
          </a:xfrm>
          <a:prstGeom prst="rect">
            <a:avLst/>
          </a:prstGeom>
        </p:spPr>
        <p:txBody>
          <a:bodyPr vert="horz" wrap="square" lIns="0" tIns="50800" rIns="0" bIns="0" rtlCol="0">
            <a:spAutoFit/>
          </a:bodyPr>
          <a:lstStyle/>
          <a:p>
            <a:pPr marL="12700">
              <a:lnSpc>
                <a:spcPct val="100000"/>
              </a:lnSpc>
              <a:spcBef>
                <a:spcPts val="400"/>
              </a:spcBef>
            </a:pPr>
            <a:r>
              <a:rPr sz="1800" spc="-5" dirty="0">
                <a:latin typeface="Verdana"/>
                <a:cs typeface="Verdana"/>
              </a:rPr>
              <a:t>Οι </a:t>
            </a:r>
            <a:r>
              <a:rPr sz="1800" dirty="0">
                <a:latin typeface="Verdana"/>
                <a:cs typeface="Verdana"/>
              </a:rPr>
              <a:t>«εικονικοί </a:t>
            </a:r>
            <a:r>
              <a:rPr sz="1800" spc="-5" dirty="0">
                <a:latin typeface="Verdana"/>
                <a:cs typeface="Verdana"/>
              </a:rPr>
              <a:t>ξεναγοί»</a:t>
            </a:r>
            <a:r>
              <a:rPr sz="1800" spc="-35" dirty="0">
                <a:latin typeface="Verdana"/>
                <a:cs typeface="Verdana"/>
              </a:rPr>
              <a:t> </a:t>
            </a:r>
            <a:r>
              <a:rPr sz="1800" dirty="0">
                <a:latin typeface="Verdana"/>
                <a:cs typeface="Verdana"/>
              </a:rPr>
              <a:t>φορτίζονται</a:t>
            </a:r>
            <a:endParaRPr sz="1800">
              <a:latin typeface="Verdana"/>
              <a:cs typeface="Verdana"/>
            </a:endParaRPr>
          </a:p>
          <a:p>
            <a:pPr marL="12700">
              <a:lnSpc>
                <a:spcPct val="100000"/>
              </a:lnSpc>
              <a:spcBef>
                <a:spcPts val="300"/>
              </a:spcBef>
            </a:pPr>
            <a:r>
              <a:rPr sz="1800" dirty="0">
                <a:latin typeface="Verdana"/>
                <a:cs typeface="Verdana"/>
              </a:rPr>
              <a:t>πριν δοθούν </a:t>
            </a:r>
            <a:r>
              <a:rPr sz="1800" spc="-5" dirty="0">
                <a:latin typeface="Verdana"/>
                <a:cs typeface="Verdana"/>
              </a:rPr>
              <a:t>στους επισκέπτες του</a:t>
            </a:r>
            <a:r>
              <a:rPr sz="1800" spc="-65" dirty="0">
                <a:latin typeface="Verdana"/>
                <a:cs typeface="Verdana"/>
              </a:rPr>
              <a:t> </a:t>
            </a:r>
            <a:r>
              <a:rPr sz="1800" dirty="0">
                <a:latin typeface="Verdana"/>
                <a:cs typeface="Verdana"/>
              </a:rPr>
              <a:t>μουσείου</a:t>
            </a:r>
            <a:endParaRPr sz="1800">
              <a:latin typeface="Verdana"/>
              <a:cs typeface="Verdana"/>
            </a:endParaRPr>
          </a:p>
        </p:txBody>
      </p:sp>
      <p:sp>
        <p:nvSpPr>
          <p:cNvPr id="10" name="object 10"/>
          <p:cNvSpPr/>
          <p:nvPr/>
        </p:nvSpPr>
        <p:spPr>
          <a:xfrm>
            <a:off x="611555" y="2529357"/>
            <a:ext cx="1800225" cy="1015466"/>
          </a:xfrm>
          <a:prstGeom prst="rect">
            <a:avLst/>
          </a:prstGeom>
          <a:blipFill>
            <a:blip r:embed="rId6" cstate="print"/>
            <a:stretch>
              <a:fillRect/>
            </a:stretch>
          </a:blipFill>
        </p:spPr>
        <p:txBody>
          <a:bodyPr wrap="square" lIns="0" tIns="0" rIns="0" bIns="0" rtlCol="0"/>
          <a:lstStyle/>
          <a:p>
            <a:endParaRPr/>
          </a:p>
        </p:txBody>
      </p:sp>
      <p:sp>
        <p:nvSpPr>
          <p:cNvPr id="11" name="object 11"/>
          <p:cNvSpPr txBox="1"/>
          <p:nvPr/>
        </p:nvSpPr>
        <p:spPr>
          <a:xfrm>
            <a:off x="3040252" y="3244329"/>
            <a:ext cx="3711575" cy="369570"/>
          </a:xfrm>
          <a:prstGeom prst="rect">
            <a:avLst/>
          </a:prstGeom>
          <a:ln w="9525">
            <a:solidFill>
              <a:srgbClr val="FFFF00"/>
            </a:solidFill>
          </a:ln>
        </p:spPr>
        <p:txBody>
          <a:bodyPr vert="horz" wrap="square" lIns="0" tIns="45085" rIns="0" bIns="0" rtlCol="0">
            <a:spAutoFit/>
          </a:bodyPr>
          <a:lstStyle/>
          <a:p>
            <a:pPr marL="91440">
              <a:lnSpc>
                <a:spcPct val="100000"/>
              </a:lnSpc>
              <a:spcBef>
                <a:spcPts val="355"/>
              </a:spcBef>
            </a:pPr>
            <a:r>
              <a:rPr sz="1800" spc="-5" dirty="0">
                <a:latin typeface="Verdana"/>
                <a:cs typeface="Verdana"/>
              </a:rPr>
              <a:t>Εφαρμογή RFID σε</a:t>
            </a:r>
            <a:r>
              <a:rPr sz="1800" spc="5" dirty="0">
                <a:latin typeface="Verdana"/>
                <a:cs typeface="Verdana"/>
              </a:rPr>
              <a:t> </a:t>
            </a:r>
            <a:r>
              <a:rPr sz="1800" spc="-5" dirty="0">
                <a:latin typeface="Verdana"/>
                <a:cs typeface="Verdana"/>
              </a:rPr>
              <a:t>βιβλιοθήκη</a:t>
            </a:r>
            <a:endParaRPr sz="1800">
              <a:latin typeface="Verdana"/>
              <a:cs typeface="Verdana"/>
            </a:endParaRPr>
          </a:p>
        </p:txBody>
      </p:sp>
      <p:sp>
        <p:nvSpPr>
          <p:cNvPr id="12" name="object 12"/>
          <p:cNvSpPr/>
          <p:nvPr/>
        </p:nvSpPr>
        <p:spPr>
          <a:xfrm>
            <a:off x="5860669" y="1181608"/>
            <a:ext cx="2073275" cy="1347724"/>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583984" y="3861053"/>
            <a:ext cx="2085339" cy="1540764"/>
          </a:xfrm>
          <a:prstGeom prst="rect">
            <a:avLst/>
          </a:prstGeom>
          <a:blipFill>
            <a:blip r:embed="rId8" cstate="print"/>
            <a:stretch>
              <a:fillRect/>
            </a:stretch>
          </a:blipFill>
        </p:spPr>
        <p:txBody>
          <a:bodyPr wrap="square" lIns="0" tIns="0" rIns="0" bIns="0" rtlCol="0"/>
          <a:lstStyle/>
          <a:p>
            <a:endParaRPr/>
          </a:p>
        </p:txBody>
      </p:sp>
      <p:sp>
        <p:nvSpPr>
          <p:cNvPr id="14" name="object 14"/>
          <p:cNvSpPr txBox="1"/>
          <p:nvPr/>
        </p:nvSpPr>
        <p:spPr>
          <a:xfrm>
            <a:off x="2995041" y="4037457"/>
            <a:ext cx="3632835"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Verdana"/>
                <a:cs typeface="Verdana"/>
              </a:rPr>
              <a:t>“Ελεύθερη </a:t>
            </a:r>
            <a:r>
              <a:rPr sz="1800" spc="-5" dirty="0">
                <a:latin typeface="Verdana"/>
                <a:cs typeface="Verdana"/>
              </a:rPr>
              <a:t>πρόσβαση” </a:t>
            </a:r>
            <a:r>
              <a:rPr sz="1800" dirty="0">
                <a:latin typeface="Verdana"/>
                <a:cs typeface="Verdana"/>
              </a:rPr>
              <a:t>με</a:t>
            </a:r>
            <a:r>
              <a:rPr sz="1800" spc="-65" dirty="0">
                <a:latin typeface="Verdana"/>
                <a:cs typeface="Verdana"/>
              </a:rPr>
              <a:t> </a:t>
            </a:r>
            <a:r>
              <a:rPr sz="1800" spc="-5" dirty="0">
                <a:latin typeface="Verdana"/>
                <a:cs typeface="Verdana"/>
              </a:rPr>
              <a:t>πύλες  RFID UHF</a:t>
            </a:r>
            <a:endParaRPr sz="1800">
              <a:latin typeface="Verdana"/>
              <a:cs typeface="Verdana"/>
            </a:endParaRPr>
          </a:p>
        </p:txBody>
      </p:sp>
      <p:sp>
        <p:nvSpPr>
          <p:cNvPr id="15" name="object 15"/>
          <p:cNvSpPr/>
          <p:nvPr/>
        </p:nvSpPr>
        <p:spPr>
          <a:xfrm>
            <a:off x="6861429" y="4631499"/>
            <a:ext cx="1714500" cy="1646174"/>
          </a:xfrm>
          <a:prstGeom prst="rect">
            <a:avLst/>
          </a:prstGeom>
          <a:blipFill>
            <a:blip r:embed="rId9" cstate="print"/>
            <a:stretch>
              <a:fillRect/>
            </a:stretch>
          </a:blipFill>
        </p:spPr>
        <p:txBody>
          <a:bodyPr wrap="square" lIns="0" tIns="0" rIns="0" bIns="0" rtlCol="0"/>
          <a:lstStyle/>
          <a:p>
            <a:endParaRPr/>
          </a:p>
        </p:txBody>
      </p:sp>
      <p:sp>
        <p:nvSpPr>
          <p:cNvPr id="16" name="object 16"/>
          <p:cNvSpPr txBox="1"/>
          <p:nvPr/>
        </p:nvSpPr>
        <p:spPr>
          <a:xfrm>
            <a:off x="2130932" y="5621832"/>
            <a:ext cx="453453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Verdana"/>
                <a:cs typeface="Verdana"/>
              </a:rPr>
              <a:t>Εφαρμογές RFID στον τομέα της</a:t>
            </a:r>
            <a:r>
              <a:rPr sz="1800" spc="-25" dirty="0">
                <a:latin typeface="Verdana"/>
                <a:cs typeface="Verdana"/>
              </a:rPr>
              <a:t> </a:t>
            </a:r>
            <a:r>
              <a:rPr sz="1800" spc="-5" dirty="0">
                <a:latin typeface="Verdana"/>
                <a:cs typeface="Verdana"/>
              </a:rPr>
              <a:t>υγείας</a:t>
            </a:r>
            <a:endParaRPr sz="1800">
              <a:latin typeface="Verdana"/>
              <a:cs typeface="Verdana"/>
            </a:endParaRPr>
          </a:p>
        </p:txBody>
      </p:sp>
      <p:sp>
        <p:nvSpPr>
          <p:cNvPr id="17" name="object 17"/>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1447800"/>
            <a:ext cx="4638241" cy="4959350"/>
          </a:xfrm>
          <a:prstGeom prst="rect">
            <a:avLst/>
          </a:prstGeom>
        </p:spPr>
      </p:pic>
      <p:sp>
        <p:nvSpPr>
          <p:cNvPr id="2" name="Rectangle 1"/>
          <p:cNvSpPr/>
          <p:nvPr/>
        </p:nvSpPr>
        <p:spPr>
          <a:xfrm>
            <a:off x="533400" y="381000"/>
            <a:ext cx="7700532" cy="997709"/>
          </a:xfrm>
          <a:prstGeom prst="rect">
            <a:avLst/>
          </a:prstGeom>
        </p:spPr>
        <p:txBody>
          <a:bodyPr vert="horz" wrap="square" lIns="0" tIns="12700" rIns="0" bIns="0" rtlCol="0">
            <a:spAutoFit/>
          </a:bodyPr>
          <a:lstStyle/>
          <a:p>
            <a:pPr marL="12700">
              <a:spcBef>
                <a:spcPts val="100"/>
              </a:spcBef>
            </a:pPr>
            <a:r>
              <a:rPr lang="el-GR" sz="3200" b="1" spc="-5" dirty="0">
                <a:solidFill>
                  <a:srgbClr val="FF8D3D"/>
                </a:solidFill>
                <a:latin typeface="Verdana"/>
                <a:ea typeface="+mj-ea"/>
                <a:cs typeface="Verdana"/>
              </a:rPr>
              <a:t>Γυαλιά εικονικής και επαυξημένης πραγματικότητας</a:t>
            </a:r>
            <a:endParaRPr lang="en-GB" sz="3200" b="1" spc="-5" dirty="0">
              <a:solidFill>
                <a:srgbClr val="FF8D3D"/>
              </a:solidFill>
              <a:latin typeface="Verdana"/>
              <a:ea typeface="+mj-ea"/>
              <a:cs typeface="Verdana"/>
            </a:endParaRPr>
          </a:p>
        </p:txBody>
      </p:sp>
    </p:spTree>
    <p:extLst>
      <p:ext uri="{BB962C8B-B14F-4D97-AF65-F5344CB8AC3E}">
        <p14:creationId xmlns:p14="http://schemas.microsoft.com/office/powerpoint/2010/main" val="18294247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81000"/>
            <a:ext cx="4343400" cy="260604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3962400"/>
            <a:ext cx="4343400" cy="244316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4038600"/>
            <a:ext cx="3689684" cy="207544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381000"/>
            <a:ext cx="4083848" cy="3060700"/>
          </a:xfrm>
          <a:prstGeom prst="rect">
            <a:avLst/>
          </a:prstGeom>
        </p:spPr>
      </p:pic>
    </p:spTree>
    <p:extLst>
      <p:ext uri="{BB962C8B-B14F-4D97-AF65-F5344CB8AC3E}">
        <p14:creationId xmlns:p14="http://schemas.microsoft.com/office/powerpoint/2010/main" val="18141993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024" y="366713"/>
            <a:ext cx="4622976" cy="31384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3565313"/>
            <a:ext cx="4816154" cy="2916449"/>
          </a:xfrm>
          <a:prstGeom prst="rect">
            <a:avLst/>
          </a:prstGeom>
        </p:spPr>
      </p:pic>
      <p:sp>
        <p:nvSpPr>
          <p:cNvPr id="6" name="TextBox 5"/>
          <p:cNvSpPr txBox="1"/>
          <p:nvPr/>
        </p:nvSpPr>
        <p:spPr>
          <a:xfrm>
            <a:off x="5105400" y="1066800"/>
            <a:ext cx="1905000" cy="1384995"/>
          </a:xfrm>
          <a:prstGeom prst="rect">
            <a:avLst/>
          </a:prstGeom>
          <a:noFill/>
        </p:spPr>
        <p:txBody>
          <a:bodyPr wrap="square" rtlCol="0">
            <a:spAutoFit/>
          </a:bodyPr>
          <a:lstStyle/>
          <a:p>
            <a:r>
              <a:rPr lang="en-US" sz="2800" dirty="0" smtClean="0"/>
              <a:t>Virtual Reality glasses</a:t>
            </a:r>
            <a:endParaRPr lang="en-GB" sz="2800" dirty="0"/>
          </a:p>
        </p:txBody>
      </p:sp>
      <p:sp>
        <p:nvSpPr>
          <p:cNvPr id="7" name="TextBox 6"/>
          <p:cNvSpPr txBox="1"/>
          <p:nvPr/>
        </p:nvSpPr>
        <p:spPr>
          <a:xfrm>
            <a:off x="1600200" y="4724400"/>
            <a:ext cx="2362200" cy="954107"/>
          </a:xfrm>
          <a:prstGeom prst="rect">
            <a:avLst/>
          </a:prstGeom>
          <a:noFill/>
        </p:spPr>
        <p:txBody>
          <a:bodyPr wrap="square" rtlCol="0">
            <a:spAutoFit/>
          </a:bodyPr>
          <a:lstStyle/>
          <a:p>
            <a:r>
              <a:rPr lang="en-US" sz="2800" dirty="0" smtClean="0"/>
              <a:t>Augmented Reality glasses</a:t>
            </a:r>
            <a:endParaRPr lang="en-GB" sz="2800" dirty="0"/>
          </a:p>
        </p:txBody>
      </p:sp>
    </p:spTree>
    <p:extLst>
      <p:ext uri="{BB962C8B-B14F-4D97-AF65-F5344CB8AC3E}">
        <p14:creationId xmlns:p14="http://schemas.microsoft.com/office/powerpoint/2010/main" val="6269561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1575816" y="237743"/>
            <a:ext cx="5388864" cy="75895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342888" y="237743"/>
            <a:ext cx="1271015" cy="75895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992111" y="237743"/>
            <a:ext cx="870203" cy="75895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240523" y="237743"/>
            <a:ext cx="778764" cy="758951"/>
          </a:xfrm>
          <a:prstGeom prst="rect">
            <a:avLst/>
          </a:prstGeom>
          <a:blipFill>
            <a:blip r:embed="rId5"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1874647" y="379298"/>
            <a:ext cx="5691505" cy="574675"/>
          </a:xfrm>
          <a:prstGeom prst="rect">
            <a:avLst/>
          </a:prstGeom>
        </p:spPr>
        <p:txBody>
          <a:bodyPr vert="horz" wrap="square" lIns="0" tIns="12700" rIns="0" bIns="0" rtlCol="0">
            <a:spAutoFit/>
          </a:bodyPr>
          <a:lstStyle/>
          <a:p>
            <a:pPr marL="12700">
              <a:lnSpc>
                <a:spcPct val="100000"/>
              </a:lnSpc>
              <a:spcBef>
                <a:spcPts val="100"/>
              </a:spcBef>
            </a:pPr>
            <a:r>
              <a:rPr sz="3600" spc="-5" dirty="0"/>
              <a:t>Πρώτος Πυλώνας</a:t>
            </a:r>
            <a:r>
              <a:rPr sz="3600" spc="-120" dirty="0"/>
              <a:t> </a:t>
            </a:r>
            <a:r>
              <a:rPr sz="3600" dirty="0"/>
              <a:t>(12)</a:t>
            </a:r>
            <a:endParaRPr sz="3600"/>
          </a:p>
        </p:txBody>
      </p:sp>
      <p:sp>
        <p:nvSpPr>
          <p:cNvPr id="8" name="object 8"/>
          <p:cNvSpPr txBox="1"/>
          <p:nvPr/>
        </p:nvSpPr>
        <p:spPr>
          <a:xfrm>
            <a:off x="815746" y="1913889"/>
            <a:ext cx="7312659" cy="2693035"/>
          </a:xfrm>
          <a:prstGeom prst="rect">
            <a:avLst/>
          </a:prstGeom>
        </p:spPr>
        <p:txBody>
          <a:bodyPr vert="horz" wrap="square" lIns="0" tIns="12065" rIns="0" bIns="0" rtlCol="0">
            <a:spAutoFit/>
          </a:bodyPr>
          <a:lstStyle/>
          <a:p>
            <a:pPr marL="12700" marR="5080" algn="just">
              <a:lnSpc>
                <a:spcPct val="100000"/>
              </a:lnSpc>
              <a:spcBef>
                <a:spcPts val="95"/>
              </a:spcBef>
            </a:pPr>
            <a:r>
              <a:rPr sz="2500" spc="-5" dirty="0">
                <a:latin typeface="Verdana"/>
                <a:cs typeface="Verdana"/>
              </a:rPr>
              <a:t>Ο </a:t>
            </a:r>
            <a:r>
              <a:rPr sz="2500" spc="-10" dirty="0">
                <a:latin typeface="Verdana"/>
                <a:cs typeface="Verdana"/>
              </a:rPr>
              <a:t>κώδικας </a:t>
            </a:r>
            <a:r>
              <a:rPr sz="2500" spc="-5" dirty="0">
                <a:latin typeface="Verdana"/>
                <a:cs typeface="Verdana"/>
              </a:rPr>
              <a:t>QR "Quick </a:t>
            </a:r>
            <a:r>
              <a:rPr sz="2500" spc="-10" dirty="0">
                <a:latin typeface="Verdana"/>
                <a:cs typeface="Verdana"/>
              </a:rPr>
              <a:t>Response" (Γρήγορη  </a:t>
            </a:r>
            <a:r>
              <a:rPr sz="2500" spc="-5" dirty="0">
                <a:latin typeface="Verdana"/>
                <a:cs typeface="Verdana"/>
              </a:rPr>
              <a:t>Ανταπόκριση) είναι ένας γραμμωτός κώδικας  </a:t>
            </a:r>
            <a:r>
              <a:rPr sz="2500" spc="-10" dirty="0">
                <a:latin typeface="Verdana"/>
                <a:cs typeface="Verdana"/>
              </a:rPr>
              <a:t>δύο </a:t>
            </a:r>
            <a:r>
              <a:rPr sz="2500" spc="-5" dirty="0">
                <a:latin typeface="Verdana"/>
                <a:cs typeface="Verdana"/>
              </a:rPr>
              <a:t>διαστάσεων, </a:t>
            </a:r>
            <a:r>
              <a:rPr sz="2500" spc="-10" dirty="0">
                <a:latin typeface="Verdana"/>
                <a:cs typeface="Verdana"/>
              </a:rPr>
              <a:t>που δημιουργήθηκε </a:t>
            </a:r>
            <a:r>
              <a:rPr sz="2500" spc="-5" dirty="0">
                <a:latin typeface="Verdana"/>
                <a:cs typeface="Verdana"/>
              </a:rPr>
              <a:t>από </a:t>
            </a:r>
            <a:r>
              <a:rPr sz="2500" spc="-10" dirty="0">
                <a:latin typeface="Verdana"/>
                <a:cs typeface="Verdana"/>
              </a:rPr>
              <a:t>την  ιαπωνική </a:t>
            </a:r>
            <a:r>
              <a:rPr sz="2500" spc="-5" dirty="0">
                <a:latin typeface="Verdana"/>
                <a:cs typeface="Verdana"/>
              </a:rPr>
              <a:t>εταιρεία </a:t>
            </a:r>
            <a:r>
              <a:rPr sz="2500" spc="-30" dirty="0">
                <a:latin typeface="Verdana"/>
                <a:cs typeface="Verdana"/>
              </a:rPr>
              <a:t>Denso-Wave </a:t>
            </a:r>
            <a:r>
              <a:rPr sz="2500" spc="-5" dirty="0">
                <a:latin typeface="Verdana"/>
                <a:cs typeface="Verdana"/>
              </a:rPr>
              <a:t>το 1994.  Κύριος σκοπός: τα δεδομένα, που </a:t>
            </a:r>
            <a:r>
              <a:rPr sz="2500" spc="-10" dirty="0">
                <a:latin typeface="Verdana"/>
                <a:cs typeface="Verdana"/>
              </a:rPr>
              <a:t>περιέχονται  στον </a:t>
            </a:r>
            <a:r>
              <a:rPr sz="2500" spc="-5" dirty="0">
                <a:latin typeface="Verdana"/>
                <a:cs typeface="Verdana"/>
              </a:rPr>
              <a:t>κώδικα, να αποκωδικοποιούνται εύκολα  και με μεγάλη</a:t>
            </a:r>
            <a:r>
              <a:rPr sz="2500" spc="15" dirty="0">
                <a:latin typeface="Verdana"/>
                <a:cs typeface="Verdana"/>
              </a:rPr>
              <a:t> </a:t>
            </a:r>
            <a:r>
              <a:rPr sz="2500" spc="-10" dirty="0">
                <a:latin typeface="Verdana"/>
                <a:cs typeface="Verdana"/>
              </a:rPr>
              <a:t>ταχύτητα</a:t>
            </a:r>
            <a:r>
              <a:rPr sz="2500" i="1" spc="-10" dirty="0">
                <a:latin typeface="Verdana"/>
                <a:cs typeface="Verdana"/>
              </a:rPr>
              <a:t>.</a:t>
            </a:r>
            <a:endParaRPr sz="2500">
              <a:latin typeface="Verdana"/>
              <a:cs typeface="Verdana"/>
            </a:endParaRPr>
          </a:p>
        </p:txBody>
      </p:sp>
      <p:sp>
        <p:nvSpPr>
          <p:cNvPr id="9" name="object 9"/>
          <p:cNvSpPr/>
          <p:nvPr/>
        </p:nvSpPr>
        <p:spPr>
          <a:xfrm>
            <a:off x="4515992" y="4800600"/>
            <a:ext cx="3276599" cy="1371600"/>
          </a:xfrm>
          <a:prstGeom prst="rect">
            <a:avLst/>
          </a:prstGeom>
          <a:blipFill>
            <a:blip r:embed="rId6" cstate="print"/>
            <a:stretch>
              <a:fillRect/>
            </a:stretch>
          </a:blipFill>
        </p:spPr>
        <p:txBody>
          <a:bodyPr wrap="square" lIns="0" tIns="0" rIns="0" bIns="0" rtlCol="0"/>
          <a:lstStyle/>
          <a:p>
            <a:endParaRPr/>
          </a:p>
        </p:txBody>
      </p:sp>
      <p:sp>
        <p:nvSpPr>
          <p:cNvPr id="10" name="object 10"/>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txBox="1"/>
          <p:nvPr/>
        </p:nvSpPr>
        <p:spPr>
          <a:xfrm>
            <a:off x="8539733" y="6267399"/>
            <a:ext cx="187325"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A7A299"/>
                </a:solidFill>
                <a:latin typeface="Verdana"/>
                <a:cs typeface="Verdana"/>
              </a:rPr>
              <a:t>27</a:t>
            </a:r>
            <a:endParaRPr sz="1000">
              <a:latin typeface="Verdana"/>
              <a:cs typeface="Verdana"/>
            </a:endParaRPr>
          </a:p>
        </p:txBody>
      </p:sp>
      <p:sp>
        <p:nvSpPr>
          <p:cNvPr id="4" name="object 4"/>
          <p:cNvSpPr txBox="1"/>
          <p:nvPr/>
        </p:nvSpPr>
        <p:spPr>
          <a:xfrm>
            <a:off x="1069644" y="1631950"/>
            <a:ext cx="7146925" cy="3455035"/>
          </a:xfrm>
          <a:prstGeom prst="rect">
            <a:avLst/>
          </a:prstGeom>
        </p:spPr>
        <p:txBody>
          <a:bodyPr vert="horz" wrap="square" lIns="0" tIns="12065" rIns="0" bIns="0" rtlCol="0">
            <a:spAutoFit/>
          </a:bodyPr>
          <a:lstStyle/>
          <a:p>
            <a:pPr marL="12700" marR="5080" algn="just">
              <a:lnSpc>
                <a:spcPct val="100000"/>
              </a:lnSpc>
              <a:spcBef>
                <a:spcPts val="95"/>
              </a:spcBef>
            </a:pPr>
            <a:r>
              <a:rPr sz="2500" spc="-5" dirty="0">
                <a:latin typeface="Verdana"/>
                <a:cs typeface="Verdana"/>
              </a:rPr>
              <a:t>Τα QR codes </a:t>
            </a:r>
            <a:r>
              <a:rPr sz="2500" spc="-10" dirty="0">
                <a:latin typeface="Verdana"/>
                <a:cs typeface="Verdana"/>
              </a:rPr>
              <a:t>γεφυρώνουν </a:t>
            </a:r>
            <a:r>
              <a:rPr sz="2500" spc="-5" dirty="0">
                <a:latin typeface="Verdana"/>
                <a:cs typeface="Verdana"/>
              </a:rPr>
              <a:t>το χάσμα μεταξύ  των online και offline μέσων επικοινωνίας,  </a:t>
            </a:r>
            <a:r>
              <a:rPr sz="2500" spc="-10" dirty="0">
                <a:latin typeface="Verdana"/>
                <a:cs typeface="Verdana"/>
              </a:rPr>
              <a:t>προωθούν </a:t>
            </a:r>
            <a:r>
              <a:rPr sz="2500" spc="-5" dirty="0">
                <a:latin typeface="Verdana"/>
                <a:cs typeface="Verdana"/>
              </a:rPr>
              <a:t>τα μοναδικά χαρακτηριστικά </a:t>
            </a:r>
            <a:r>
              <a:rPr sz="2500" spc="-10" dirty="0">
                <a:latin typeface="Verdana"/>
                <a:cs typeface="Verdana"/>
              </a:rPr>
              <a:t>του  προϊόντος, </a:t>
            </a:r>
            <a:r>
              <a:rPr sz="2500" spc="-5" dirty="0">
                <a:latin typeface="Verdana"/>
                <a:cs typeface="Verdana"/>
              </a:rPr>
              <a:t>βοηθούν στο </a:t>
            </a:r>
            <a:r>
              <a:rPr sz="2500" spc="-10" dirty="0">
                <a:latin typeface="Verdana"/>
                <a:cs typeface="Verdana"/>
              </a:rPr>
              <a:t>να  </a:t>
            </a:r>
            <a:r>
              <a:rPr sz="2500" spc="-5" dirty="0">
                <a:latin typeface="Verdana"/>
                <a:cs typeface="Verdana"/>
              </a:rPr>
              <a:t>πραγματοποιούνται </a:t>
            </a:r>
            <a:r>
              <a:rPr sz="2500" spc="-10" dirty="0">
                <a:latin typeface="Verdana"/>
                <a:cs typeface="Verdana"/>
              </a:rPr>
              <a:t>αγορές </a:t>
            </a:r>
            <a:r>
              <a:rPr sz="2500" spc="-5" dirty="0">
                <a:latin typeface="Verdana"/>
                <a:cs typeface="Verdana"/>
              </a:rPr>
              <a:t>οποιαδήποτε  </a:t>
            </a:r>
            <a:r>
              <a:rPr sz="2500" spc="-10" dirty="0">
                <a:latin typeface="Verdana"/>
                <a:cs typeface="Verdana"/>
              </a:rPr>
              <a:t>στιγμή, </a:t>
            </a:r>
            <a:r>
              <a:rPr sz="2500" spc="-5" dirty="0">
                <a:latin typeface="Verdana"/>
                <a:cs typeface="Verdana"/>
              </a:rPr>
              <a:t>ενδυναμώνουν τις </a:t>
            </a:r>
            <a:r>
              <a:rPr sz="2500" spc="-10" dirty="0">
                <a:latin typeface="Verdana"/>
                <a:cs typeface="Verdana"/>
              </a:rPr>
              <a:t>υπάρχουσες  </a:t>
            </a:r>
            <a:r>
              <a:rPr sz="2500" spc="-5" dirty="0">
                <a:latin typeface="Verdana"/>
                <a:cs typeface="Verdana"/>
              </a:rPr>
              <a:t>σχέσεις, </a:t>
            </a:r>
            <a:r>
              <a:rPr sz="2500" spc="-10" dirty="0">
                <a:latin typeface="Verdana"/>
                <a:cs typeface="Verdana"/>
              </a:rPr>
              <a:t>βοηθούν στην προσέλκυση </a:t>
            </a:r>
            <a:r>
              <a:rPr sz="2500" spc="-5" dirty="0">
                <a:latin typeface="Verdana"/>
                <a:cs typeface="Verdana"/>
              </a:rPr>
              <a:t>νέων  πελατών με ειδικές </a:t>
            </a:r>
            <a:r>
              <a:rPr sz="2500" spc="-10" dirty="0">
                <a:latin typeface="Verdana"/>
                <a:cs typeface="Verdana"/>
              </a:rPr>
              <a:t>προσφορές </a:t>
            </a:r>
            <a:r>
              <a:rPr sz="2500" spc="-5" dirty="0">
                <a:latin typeface="Verdana"/>
                <a:cs typeface="Verdana"/>
              </a:rPr>
              <a:t>και μπορούν  να </a:t>
            </a:r>
            <a:r>
              <a:rPr sz="2500" spc="-10" dirty="0">
                <a:latin typeface="Verdana"/>
                <a:cs typeface="Verdana"/>
              </a:rPr>
              <a:t>τοποθετηθούν σχεδόν </a:t>
            </a:r>
            <a:r>
              <a:rPr sz="2500" spc="-5" dirty="0">
                <a:latin typeface="Verdana"/>
                <a:cs typeface="Verdana"/>
              </a:rPr>
              <a:t>παντού.</a:t>
            </a:r>
            <a:endParaRPr sz="2500">
              <a:latin typeface="Verdana"/>
              <a:cs typeface="Verdana"/>
            </a:endParaRPr>
          </a:p>
        </p:txBody>
      </p:sp>
      <p:sp>
        <p:nvSpPr>
          <p:cNvPr id="5" name="object 5"/>
          <p:cNvSpPr/>
          <p:nvPr/>
        </p:nvSpPr>
        <p:spPr>
          <a:xfrm>
            <a:off x="1694688" y="422148"/>
            <a:ext cx="5388864" cy="758951"/>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6461759" y="422148"/>
            <a:ext cx="1271015" cy="758951"/>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7110983" y="422148"/>
            <a:ext cx="870203" cy="758951"/>
          </a:xfrm>
          <a:prstGeom prst="rect">
            <a:avLst/>
          </a:prstGeom>
          <a:blipFill>
            <a:blip r:embed="rId4" cstate="print"/>
            <a:stretch>
              <a:fillRect/>
            </a:stretch>
          </a:blipFill>
        </p:spPr>
        <p:txBody>
          <a:bodyPr wrap="square" lIns="0" tIns="0" rIns="0" bIns="0" rtlCol="0"/>
          <a:lstStyle/>
          <a:p>
            <a:endParaRPr/>
          </a:p>
        </p:txBody>
      </p:sp>
      <p:sp>
        <p:nvSpPr>
          <p:cNvPr id="8" name="object 8"/>
          <p:cNvSpPr txBox="1">
            <a:spLocks noGrp="1"/>
          </p:cNvSpPr>
          <p:nvPr>
            <p:ph type="title"/>
          </p:nvPr>
        </p:nvSpPr>
        <p:spPr>
          <a:xfrm>
            <a:off x="1993773" y="563321"/>
            <a:ext cx="5691505" cy="574675"/>
          </a:xfrm>
          <a:prstGeom prst="rect">
            <a:avLst/>
          </a:prstGeom>
        </p:spPr>
        <p:txBody>
          <a:bodyPr vert="horz" wrap="square" lIns="0" tIns="12700" rIns="0" bIns="0" rtlCol="0">
            <a:spAutoFit/>
          </a:bodyPr>
          <a:lstStyle/>
          <a:p>
            <a:pPr marL="12700">
              <a:lnSpc>
                <a:spcPct val="100000"/>
              </a:lnSpc>
              <a:spcBef>
                <a:spcPts val="100"/>
              </a:spcBef>
            </a:pPr>
            <a:r>
              <a:rPr sz="3600" spc="-5" dirty="0"/>
              <a:t>Πρώτος Πυλώνας</a:t>
            </a:r>
            <a:r>
              <a:rPr sz="3600" spc="-120" dirty="0"/>
              <a:t> </a:t>
            </a:r>
            <a:r>
              <a:rPr sz="3600" dirty="0"/>
              <a:t>(13)</a:t>
            </a:r>
            <a:endParaRPr sz="3600"/>
          </a:p>
        </p:txBody>
      </p:sp>
      <p:sp>
        <p:nvSpPr>
          <p:cNvPr id="9" name="object 9"/>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1141475" y="92964"/>
            <a:ext cx="4861560" cy="71932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414771" y="92964"/>
            <a:ext cx="822960" cy="71932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649467" y="92964"/>
            <a:ext cx="1200912" cy="719328"/>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262115" y="92964"/>
            <a:ext cx="822960" cy="719328"/>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6496811" y="92964"/>
            <a:ext cx="736091" cy="719328"/>
          </a:xfrm>
          <a:prstGeom prst="rect">
            <a:avLst/>
          </a:prstGeom>
          <a:blipFill>
            <a:blip r:embed="rId6" cstate="print"/>
            <a:stretch>
              <a:fillRect/>
            </a:stretch>
          </a:blipFill>
        </p:spPr>
        <p:txBody>
          <a:bodyPr wrap="square" lIns="0" tIns="0" rIns="0" bIns="0" rtlCol="0"/>
          <a:lstStyle/>
          <a:p>
            <a:endParaRPr/>
          </a:p>
        </p:txBody>
      </p:sp>
      <p:sp>
        <p:nvSpPr>
          <p:cNvPr id="8" name="object 8"/>
          <p:cNvSpPr txBox="1">
            <a:spLocks noGrp="1"/>
          </p:cNvSpPr>
          <p:nvPr>
            <p:ph type="title"/>
          </p:nvPr>
        </p:nvSpPr>
        <p:spPr>
          <a:xfrm>
            <a:off x="1423797" y="228727"/>
            <a:ext cx="5381625" cy="543560"/>
          </a:xfrm>
          <a:prstGeom prst="rect">
            <a:avLst/>
          </a:prstGeom>
        </p:spPr>
        <p:txBody>
          <a:bodyPr vert="horz" wrap="square" lIns="0" tIns="12065" rIns="0" bIns="0" rtlCol="0">
            <a:spAutoFit/>
          </a:bodyPr>
          <a:lstStyle/>
          <a:p>
            <a:pPr marL="12700">
              <a:lnSpc>
                <a:spcPct val="100000"/>
              </a:lnSpc>
              <a:spcBef>
                <a:spcPts val="95"/>
              </a:spcBef>
            </a:pPr>
            <a:r>
              <a:rPr sz="3400" spc="-10" dirty="0"/>
              <a:t>Πρώτος Πυλώνας</a:t>
            </a:r>
            <a:r>
              <a:rPr sz="3400" spc="25" dirty="0"/>
              <a:t> </a:t>
            </a:r>
            <a:r>
              <a:rPr sz="3400" spc="-10" dirty="0"/>
              <a:t>(14)</a:t>
            </a:r>
            <a:endParaRPr sz="3400"/>
          </a:p>
        </p:txBody>
      </p:sp>
      <p:sp>
        <p:nvSpPr>
          <p:cNvPr id="10" name="object 10"/>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9" name="object 9"/>
          <p:cNvSpPr txBox="1"/>
          <p:nvPr/>
        </p:nvSpPr>
        <p:spPr>
          <a:xfrm>
            <a:off x="383235" y="869950"/>
            <a:ext cx="7389495" cy="5513070"/>
          </a:xfrm>
          <a:prstGeom prst="rect">
            <a:avLst/>
          </a:prstGeom>
        </p:spPr>
        <p:txBody>
          <a:bodyPr vert="horz" wrap="square" lIns="0" tIns="12700" rIns="0" bIns="0" rtlCol="0">
            <a:spAutoFit/>
          </a:bodyPr>
          <a:lstStyle/>
          <a:p>
            <a:pPr marL="12700">
              <a:lnSpc>
                <a:spcPct val="100000"/>
              </a:lnSpc>
              <a:spcBef>
                <a:spcPts val="100"/>
              </a:spcBef>
            </a:pPr>
            <a:r>
              <a:rPr sz="2400" spc="-5" dirty="0">
                <a:latin typeface="Verdana"/>
                <a:cs typeface="Verdana"/>
              </a:rPr>
              <a:t>Παραδείγματα </a:t>
            </a:r>
            <a:r>
              <a:rPr sz="2400" dirty="0">
                <a:latin typeface="Verdana"/>
                <a:cs typeface="Verdana"/>
              </a:rPr>
              <a:t>χρήσης</a:t>
            </a:r>
            <a:r>
              <a:rPr sz="2400" spc="25" dirty="0">
                <a:latin typeface="Verdana"/>
                <a:cs typeface="Verdana"/>
              </a:rPr>
              <a:t> </a:t>
            </a:r>
            <a:r>
              <a:rPr sz="2400" spc="-5" dirty="0">
                <a:latin typeface="Verdana"/>
                <a:cs typeface="Verdana"/>
              </a:rPr>
              <a:t>QR:</a:t>
            </a:r>
            <a:endParaRPr sz="2400">
              <a:latin typeface="Verdana"/>
              <a:cs typeface="Verdana"/>
            </a:endParaRPr>
          </a:p>
          <a:p>
            <a:pPr>
              <a:lnSpc>
                <a:spcPct val="100000"/>
              </a:lnSpc>
              <a:spcBef>
                <a:spcPts val="5"/>
              </a:spcBef>
            </a:pPr>
            <a:endParaRPr sz="2500">
              <a:latin typeface="Times New Roman"/>
              <a:cs typeface="Times New Roman"/>
            </a:endParaRPr>
          </a:p>
          <a:p>
            <a:pPr marL="299085" indent="-286385">
              <a:lnSpc>
                <a:spcPct val="100000"/>
              </a:lnSpc>
              <a:buFont typeface="Wingdings"/>
              <a:buChar char=""/>
              <a:tabLst>
                <a:tab pos="299720" algn="l"/>
              </a:tabLst>
            </a:pPr>
            <a:r>
              <a:rPr sz="2400" spc="-5" dirty="0">
                <a:latin typeface="Verdana"/>
                <a:cs typeface="Verdana"/>
              </a:rPr>
              <a:t>Συσκευασίες των </a:t>
            </a:r>
            <a:r>
              <a:rPr sz="2400" spc="-10" dirty="0">
                <a:latin typeface="Verdana"/>
                <a:cs typeface="Verdana"/>
              </a:rPr>
              <a:t>προϊόντων</a:t>
            </a:r>
            <a:r>
              <a:rPr sz="2400" spc="25" dirty="0">
                <a:latin typeface="Verdana"/>
                <a:cs typeface="Verdana"/>
              </a:rPr>
              <a:t> </a:t>
            </a:r>
            <a:r>
              <a:rPr sz="2400" spc="-5" dirty="0">
                <a:latin typeface="Verdana"/>
                <a:cs typeface="Verdana"/>
              </a:rPr>
              <a:t>τροφίμων</a:t>
            </a:r>
            <a:endParaRPr sz="2400">
              <a:latin typeface="Verdana"/>
              <a:cs typeface="Verdana"/>
            </a:endParaRPr>
          </a:p>
          <a:p>
            <a:pPr marL="299085" indent="-286385">
              <a:lnSpc>
                <a:spcPct val="100000"/>
              </a:lnSpc>
              <a:buFont typeface="Wingdings"/>
              <a:buChar char=""/>
              <a:tabLst>
                <a:tab pos="299720" algn="l"/>
              </a:tabLst>
            </a:pPr>
            <a:r>
              <a:rPr sz="2400" spc="-5" dirty="0">
                <a:latin typeface="Verdana"/>
                <a:cs typeface="Verdana"/>
              </a:rPr>
              <a:t>Επαγγελματικές</a:t>
            </a:r>
            <a:r>
              <a:rPr sz="2400" spc="15" dirty="0">
                <a:latin typeface="Verdana"/>
                <a:cs typeface="Verdana"/>
              </a:rPr>
              <a:t> </a:t>
            </a:r>
            <a:r>
              <a:rPr sz="2400" spc="-5" dirty="0">
                <a:latin typeface="Verdana"/>
                <a:cs typeface="Verdana"/>
              </a:rPr>
              <a:t>κάρτες</a:t>
            </a:r>
            <a:endParaRPr sz="2400">
              <a:latin typeface="Verdana"/>
              <a:cs typeface="Verdana"/>
            </a:endParaRPr>
          </a:p>
          <a:p>
            <a:pPr marL="299085" marR="18415" indent="-286385">
              <a:lnSpc>
                <a:spcPct val="100000"/>
              </a:lnSpc>
              <a:buFont typeface="Wingdings"/>
              <a:buChar char=""/>
              <a:tabLst>
                <a:tab pos="299720" algn="l"/>
              </a:tabLst>
            </a:pPr>
            <a:r>
              <a:rPr sz="2400" spc="-5" dirty="0">
                <a:latin typeface="Verdana"/>
                <a:cs typeface="Verdana"/>
              </a:rPr>
              <a:t>Διαγωνισμοί, </a:t>
            </a:r>
            <a:r>
              <a:rPr sz="2400" spc="-10" dirty="0">
                <a:latin typeface="Verdana"/>
                <a:cs typeface="Verdana"/>
              </a:rPr>
              <a:t>Εκπτώσεις, </a:t>
            </a:r>
            <a:r>
              <a:rPr sz="2400" spc="-5" dirty="0">
                <a:latin typeface="Verdana"/>
                <a:cs typeface="Verdana"/>
              </a:rPr>
              <a:t>Κληρώσεις και Δώρα,  στα πλαίσια ενεργειών προώθησης</a:t>
            </a:r>
            <a:r>
              <a:rPr sz="2400" spc="40" dirty="0">
                <a:latin typeface="Verdana"/>
                <a:cs typeface="Verdana"/>
              </a:rPr>
              <a:t> </a:t>
            </a:r>
            <a:r>
              <a:rPr sz="2400" dirty="0">
                <a:latin typeface="Verdana"/>
                <a:cs typeface="Verdana"/>
              </a:rPr>
              <a:t>μάρκετινγκ</a:t>
            </a:r>
            <a:endParaRPr sz="2400">
              <a:latin typeface="Verdana"/>
              <a:cs typeface="Verdana"/>
            </a:endParaRPr>
          </a:p>
          <a:p>
            <a:pPr marL="299085" indent="-286385">
              <a:lnSpc>
                <a:spcPct val="100000"/>
              </a:lnSpc>
              <a:buFont typeface="Wingdings"/>
              <a:buChar char=""/>
              <a:tabLst>
                <a:tab pos="299720" algn="l"/>
              </a:tabLst>
            </a:pPr>
            <a:r>
              <a:rPr sz="2400" spc="-5" dirty="0">
                <a:latin typeface="Verdana"/>
                <a:cs typeface="Verdana"/>
              </a:rPr>
              <a:t>Εξυπηρέτηση</a:t>
            </a:r>
            <a:r>
              <a:rPr sz="2400" spc="-20" dirty="0">
                <a:latin typeface="Verdana"/>
                <a:cs typeface="Verdana"/>
              </a:rPr>
              <a:t> </a:t>
            </a:r>
            <a:r>
              <a:rPr sz="2400" spc="-5" dirty="0">
                <a:latin typeface="Verdana"/>
                <a:cs typeface="Verdana"/>
              </a:rPr>
              <a:t>Πελατών</a:t>
            </a:r>
            <a:endParaRPr sz="2400">
              <a:latin typeface="Verdana"/>
              <a:cs typeface="Verdana"/>
            </a:endParaRPr>
          </a:p>
          <a:p>
            <a:pPr marL="299085" indent="-286385">
              <a:lnSpc>
                <a:spcPct val="100000"/>
              </a:lnSpc>
              <a:buFont typeface="Wingdings"/>
              <a:buChar char=""/>
              <a:tabLst>
                <a:tab pos="299720" algn="l"/>
                <a:tab pos="5362575" algn="l"/>
              </a:tabLst>
            </a:pPr>
            <a:r>
              <a:rPr sz="2400" spc="-5" dirty="0">
                <a:latin typeface="Verdana"/>
                <a:cs typeface="Verdana"/>
              </a:rPr>
              <a:t>Διαφημίσεις </a:t>
            </a:r>
            <a:r>
              <a:rPr sz="2400" dirty="0">
                <a:latin typeface="Verdana"/>
                <a:cs typeface="Verdana"/>
              </a:rPr>
              <a:t>με </a:t>
            </a:r>
            <a:r>
              <a:rPr sz="2400" spc="-5" dirty="0">
                <a:latin typeface="Verdana"/>
                <a:cs typeface="Verdana"/>
              </a:rPr>
              <a:t>έντυπα</a:t>
            </a:r>
            <a:r>
              <a:rPr sz="2400" spc="35" dirty="0">
                <a:latin typeface="Verdana"/>
                <a:cs typeface="Verdana"/>
              </a:rPr>
              <a:t> </a:t>
            </a:r>
            <a:r>
              <a:rPr sz="2400" dirty="0">
                <a:latin typeface="Verdana"/>
                <a:cs typeface="Verdana"/>
              </a:rPr>
              <a:t>ή</a:t>
            </a:r>
            <a:r>
              <a:rPr sz="2400" spc="15" dirty="0">
                <a:latin typeface="Verdana"/>
                <a:cs typeface="Verdana"/>
              </a:rPr>
              <a:t> </a:t>
            </a:r>
            <a:r>
              <a:rPr sz="2400" spc="-5" dirty="0">
                <a:latin typeface="Verdana"/>
                <a:cs typeface="Verdana"/>
              </a:rPr>
              <a:t>αφίσες	μεγάλου</a:t>
            </a:r>
            <a:r>
              <a:rPr sz="2400" spc="-15" dirty="0">
                <a:latin typeface="Verdana"/>
                <a:cs typeface="Verdana"/>
              </a:rPr>
              <a:t> </a:t>
            </a:r>
            <a:r>
              <a:rPr sz="2400" dirty="0">
                <a:latin typeface="Verdana"/>
                <a:cs typeface="Verdana"/>
              </a:rPr>
              <a:t>και</a:t>
            </a:r>
            <a:endParaRPr sz="2400">
              <a:latin typeface="Verdana"/>
              <a:cs typeface="Verdana"/>
            </a:endParaRPr>
          </a:p>
          <a:p>
            <a:pPr marL="299085">
              <a:lnSpc>
                <a:spcPct val="100000"/>
              </a:lnSpc>
            </a:pPr>
            <a:r>
              <a:rPr sz="2400" dirty="0">
                <a:latin typeface="Verdana"/>
                <a:cs typeface="Verdana"/>
              </a:rPr>
              <a:t>μικρού μεγέθους, </a:t>
            </a:r>
            <a:r>
              <a:rPr sz="2400" spc="-5" dirty="0">
                <a:latin typeface="Verdana"/>
                <a:cs typeface="Verdana"/>
              </a:rPr>
              <a:t>σε κλειστούς </a:t>
            </a:r>
            <a:r>
              <a:rPr sz="2400" dirty="0">
                <a:latin typeface="Verdana"/>
                <a:cs typeface="Verdana"/>
              </a:rPr>
              <a:t>ή</a:t>
            </a:r>
            <a:r>
              <a:rPr sz="2400" spc="30" dirty="0">
                <a:latin typeface="Verdana"/>
                <a:cs typeface="Verdana"/>
              </a:rPr>
              <a:t> </a:t>
            </a:r>
            <a:r>
              <a:rPr sz="2400" spc="-10" dirty="0">
                <a:latin typeface="Verdana"/>
                <a:cs typeface="Verdana"/>
              </a:rPr>
              <a:t>ανοιχτούς</a:t>
            </a:r>
            <a:endParaRPr sz="2400">
              <a:latin typeface="Verdana"/>
              <a:cs typeface="Verdana"/>
            </a:endParaRPr>
          </a:p>
          <a:p>
            <a:pPr marL="299085" marR="5080">
              <a:lnSpc>
                <a:spcPct val="100000"/>
              </a:lnSpc>
            </a:pPr>
            <a:r>
              <a:rPr sz="2400" dirty="0">
                <a:latin typeface="Verdana"/>
                <a:cs typeface="Verdana"/>
              </a:rPr>
              <a:t>χώρους, </a:t>
            </a:r>
            <a:r>
              <a:rPr sz="2400" spc="-5" dirty="0">
                <a:latin typeface="Verdana"/>
                <a:cs typeface="Verdana"/>
              </a:rPr>
              <a:t>όπως σε </a:t>
            </a:r>
            <a:r>
              <a:rPr sz="2400" dirty="0">
                <a:latin typeface="Verdana"/>
                <a:cs typeface="Verdana"/>
              </a:rPr>
              <a:t>δρόμους, </a:t>
            </a:r>
            <a:r>
              <a:rPr sz="2400" spc="-5" dirty="0">
                <a:latin typeface="Verdana"/>
                <a:cs typeface="Verdana"/>
              </a:rPr>
              <a:t>αεροδρόμια,κτίρια,  </a:t>
            </a:r>
            <a:r>
              <a:rPr sz="2400" dirty="0">
                <a:latin typeface="Verdana"/>
                <a:cs typeface="Verdana"/>
              </a:rPr>
              <a:t>λεωφορεία, μετρό, εφημερίδες και</a:t>
            </a:r>
            <a:r>
              <a:rPr sz="2400" spc="-45" dirty="0">
                <a:latin typeface="Verdana"/>
                <a:cs typeface="Verdana"/>
              </a:rPr>
              <a:t> </a:t>
            </a:r>
            <a:r>
              <a:rPr sz="2400" spc="-5" dirty="0">
                <a:latin typeface="Verdana"/>
                <a:cs typeface="Verdana"/>
              </a:rPr>
              <a:t>περιοδικά</a:t>
            </a:r>
            <a:endParaRPr sz="2400">
              <a:latin typeface="Verdana"/>
              <a:cs typeface="Verdana"/>
            </a:endParaRPr>
          </a:p>
          <a:p>
            <a:pPr marL="299085" indent="-286385">
              <a:lnSpc>
                <a:spcPct val="100000"/>
              </a:lnSpc>
              <a:buFont typeface="Wingdings"/>
              <a:buChar char=""/>
              <a:tabLst>
                <a:tab pos="299720" algn="l"/>
                <a:tab pos="3830320" algn="l"/>
              </a:tabLst>
            </a:pPr>
            <a:r>
              <a:rPr sz="2400" spc="-5" dirty="0">
                <a:latin typeface="Verdana"/>
                <a:cs typeface="Verdana"/>
              </a:rPr>
              <a:t>Αεροπορικές</a:t>
            </a:r>
            <a:r>
              <a:rPr sz="2400" spc="25" dirty="0">
                <a:latin typeface="Verdana"/>
                <a:cs typeface="Verdana"/>
              </a:rPr>
              <a:t> </a:t>
            </a:r>
            <a:r>
              <a:rPr sz="2400" dirty="0">
                <a:latin typeface="Verdana"/>
                <a:cs typeface="Verdana"/>
              </a:rPr>
              <a:t>εταιρείες	</a:t>
            </a:r>
            <a:r>
              <a:rPr sz="2400" spc="-5" dirty="0">
                <a:latin typeface="Verdana"/>
                <a:cs typeface="Verdana"/>
              </a:rPr>
              <a:t>(boarding</a:t>
            </a:r>
            <a:r>
              <a:rPr sz="2400" spc="5" dirty="0">
                <a:latin typeface="Verdana"/>
                <a:cs typeface="Verdana"/>
              </a:rPr>
              <a:t> </a:t>
            </a:r>
            <a:r>
              <a:rPr sz="2400" spc="-5" dirty="0">
                <a:latin typeface="Verdana"/>
                <a:cs typeface="Verdana"/>
              </a:rPr>
              <a:t>pass)</a:t>
            </a:r>
            <a:endParaRPr sz="2400">
              <a:latin typeface="Verdana"/>
              <a:cs typeface="Verdana"/>
            </a:endParaRPr>
          </a:p>
          <a:p>
            <a:pPr marL="299085" indent="-286385">
              <a:lnSpc>
                <a:spcPct val="100000"/>
              </a:lnSpc>
              <a:buFont typeface="Wingdings"/>
              <a:buChar char=""/>
              <a:tabLst>
                <a:tab pos="299720" algn="l"/>
              </a:tabLst>
            </a:pPr>
            <a:r>
              <a:rPr sz="2400" spc="-5" dirty="0">
                <a:latin typeface="Verdana"/>
                <a:cs typeface="Verdana"/>
              </a:rPr>
              <a:t>Συνέδρια (πληροφορίες </a:t>
            </a:r>
            <a:r>
              <a:rPr sz="2400" dirty="0">
                <a:latin typeface="Verdana"/>
                <a:cs typeface="Verdana"/>
              </a:rPr>
              <a:t>on </a:t>
            </a:r>
            <a:r>
              <a:rPr sz="2400" spc="-5" dirty="0">
                <a:latin typeface="Verdana"/>
                <a:cs typeface="Verdana"/>
              </a:rPr>
              <a:t>the</a:t>
            </a:r>
            <a:r>
              <a:rPr sz="2400" spc="60" dirty="0">
                <a:latin typeface="Verdana"/>
                <a:cs typeface="Verdana"/>
              </a:rPr>
              <a:t> </a:t>
            </a:r>
            <a:r>
              <a:rPr sz="2400" spc="-5" dirty="0">
                <a:latin typeface="Verdana"/>
                <a:cs typeface="Verdana"/>
              </a:rPr>
              <a:t>spot)</a:t>
            </a:r>
            <a:endParaRPr sz="2400">
              <a:latin typeface="Verdana"/>
              <a:cs typeface="Verdana"/>
            </a:endParaRPr>
          </a:p>
          <a:p>
            <a:pPr marL="299085" indent="-286385">
              <a:lnSpc>
                <a:spcPct val="100000"/>
              </a:lnSpc>
              <a:buFont typeface="Wingdings"/>
              <a:buChar char=""/>
              <a:tabLst>
                <a:tab pos="299720" algn="l"/>
                <a:tab pos="2230120" algn="l"/>
              </a:tabLst>
            </a:pPr>
            <a:r>
              <a:rPr sz="2400" spc="-20" dirty="0">
                <a:latin typeface="Verdana"/>
                <a:cs typeface="Verdana"/>
              </a:rPr>
              <a:t>Real</a:t>
            </a:r>
            <a:r>
              <a:rPr sz="2400" dirty="0">
                <a:latin typeface="Verdana"/>
                <a:cs typeface="Verdana"/>
              </a:rPr>
              <a:t> </a:t>
            </a:r>
            <a:r>
              <a:rPr sz="2400" spc="-5" dirty="0">
                <a:latin typeface="Verdana"/>
                <a:cs typeface="Verdana"/>
              </a:rPr>
              <a:t>Estate	ακινήτων</a:t>
            </a:r>
            <a:endParaRPr sz="2400">
              <a:latin typeface="Verdana"/>
              <a:cs typeface="Verdana"/>
            </a:endParaRPr>
          </a:p>
          <a:p>
            <a:pPr marL="299085" indent="-286385">
              <a:lnSpc>
                <a:spcPct val="100000"/>
              </a:lnSpc>
              <a:buFont typeface="Wingdings"/>
              <a:buChar char=""/>
              <a:tabLst>
                <a:tab pos="299720" algn="l"/>
              </a:tabLst>
            </a:pPr>
            <a:r>
              <a:rPr sz="2400" spc="-5" dirty="0">
                <a:latin typeface="Verdana"/>
                <a:cs typeface="Verdana"/>
              </a:rPr>
              <a:t>Εικονικά σούπερ</a:t>
            </a:r>
            <a:r>
              <a:rPr sz="2400" spc="25" dirty="0">
                <a:latin typeface="Verdana"/>
                <a:cs typeface="Verdana"/>
              </a:rPr>
              <a:t> </a:t>
            </a:r>
            <a:r>
              <a:rPr sz="2400" dirty="0">
                <a:latin typeface="Verdana"/>
                <a:cs typeface="Verdana"/>
              </a:rPr>
              <a:t>μάρκετς</a:t>
            </a:r>
            <a:endParaRPr sz="2400">
              <a:latin typeface="Verdana"/>
              <a:cs typeface="Verdana"/>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txBox="1"/>
          <p:nvPr/>
        </p:nvSpPr>
        <p:spPr>
          <a:xfrm>
            <a:off x="8539733" y="6267399"/>
            <a:ext cx="187325"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A7A299"/>
                </a:solidFill>
                <a:latin typeface="Verdana"/>
                <a:cs typeface="Verdana"/>
              </a:rPr>
              <a:t>29</a:t>
            </a:r>
            <a:endParaRPr sz="1000">
              <a:latin typeface="Verdana"/>
              <a:cs typeface="Verdana"/>
            </a:endParaRPr>
          </a:p>
        </p:txBody>
      </p:sp>
      <p:sp>
        <p:nvSpPr>
          <p:cNvPr id="4" name="object 4"/>
          <p:cNvSpPr/>
          <p:nvPr/>
        </p:nvSpPr>
        <p:spPr>
          <a:xfrm>
            <a:off x="1735835" y="156971"/>
            <a:ext cx="5096256" cy="71932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243828" y="156971"/>
            <a:ext cx="1200912" cy="719327"/>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6856476" y="156971"/>
            <a:ext cx="822959" cy="719327"/>
          </a:xfrm>
          <a:prstGeom prst="rect">
            <a:avLst/>
          </a:prstGeom>
          <a:blipFill>
            <a:blip r:embed="rId4"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2017902" y="291465"/>
            <a:ext cx="5381625" cy="543560"/>
          </a:xfrm>
          <a:prstGeom prst="rect">
            <a:avLst/>
          </a:prstGeom>
        </p:spPr>
        <p:txBody>
          <a:bodyPr vert="horz" wrap="square" lIns="0" tIns="12065" rIns="0" bIns="0" rtlCol="0">
            <a:spAutoFit/>
          </a:bodyPr>
          <a:lstStyle/>
          <a:p>
            <a:pPr marL="12700">
              <a:lnSpc>
                <a:spcPct val="100000"/>
              </a:lnSpc>
              <a:spcBef>
                <a:spcPts val="95"/>
              </a:spcBef>
            </a:pPr>
            <a:r>
              <a:rPr sz="3400" spc="-10" dirty="0"/>
              <a:t>Πρώτος Πυλώνας</a:t>
            </a:r>
            <a:r>
              <a:rPr sz="3400" spc="-5" dirty="0"/>
              <a:t> </a:t>
            </a:r>
            <a:r>
              <a:rPr sz="3400" dirty="0"/>
              <a:t>(15)</a:t>
            </a:r>
            <a:endParaRPr sz="3400"/>
          </a:p>
        </p:txBody>
      </p:sp>
      <p:sp>
        <p:nvSpPr>
          <p:cNvPr id="8" name="object 8"/>
          <p:cNvSpPr txBox="1"/>
          <p:nvPr/>
        </p:nvSpPr>
        <p:spPr>
          <a:xfrm>
            <a:off x="535940" y="886460"/>
            <a:ext cx="6267450" cy="1488440"/>
          </a:xfrm>
          <a:prstGeom prst="rect">
            <a:avLst/>
          </a:prstGeom>
        </p:spPr>
        <p:txBody>
          <a:bodyPr vert="horz" wrap="square" lIns="0" tIns="12700" rIns="0" bIns="0" rtlCol="0">
            <a:spAutoFit/>
          </a:bodyPr>
          <a:lstStyle/>
          <a:p>
            <a:pPr marL="299085" indent="-286385">
              <a:lnSpc>
                <a:spcPct val="100000"/>
              </a:lnSpc>
              <a:spcBef>
                <a:spcPts val="100"/>
              </a:spcBef>
              <a:buFont typeface="Wingdings"/>
              <a:buChar char=""/>
              <a:tabLst>
                <a:tab pos="299720" algn="l"/>
                <a:tab pos="3829050" algn="l"/>
              </a:tabLst>
            </a:pPr>
            <a:r>
              <a:rPr sz="2400" spc="-5" dirty="0">
                <a:latin typeface="Verdana"/>
                <a:cs typeface="Verdana"/>
              </a:rPr>
              <a:t>Αεροπορικές</a:t>
            </a:r>
            <a:r>
              <a:rPr sz="2400" spc="25" dirty="0">
                <a:latin typeface="Verdana"/>
                <a:cs typeface="Verdana"/>
              </a:rPr>
              <a:t> </a:t>
            </a:r>
            <a:r>
              <a:rPr sz="2400" spc="-5" dirty="0">
                <a:latin typeface="Verdana"/>
                <a:cs typeface="Verdana"/>
              </a:rPr>
              <a:t>εταιρείες	(boarding</a:t>
            </a:r>
            <a:r>
              <a:rPr sz="2400" spc="-25" dirty="0">
                <a:latin typeface="Verdana"/>
                <a:cs typeface="Verdana"/>
              </a:rPr>
              <a:t> </a:t>
            </a:r>
            <a:r>
              <a:rPr sz="2400" spc="-5" dirty="0">
                <a:latin typeface="Verdana"/>
                <a:cs typeface="Verdana"/>
              </a:rPr>
              <a:t>pass)</a:t>
            </a:r>
            <a:endParaRPr sz="2400">
              <a:latin typeface="Verdana"/>
              <a:cs typeface="Verdana"/>
            </a:endParaRPr>
          </a:p>
          <a:p>
            <a:pPr marL="299085" indent="-286385">
              <a:lnSpc>
                <a:spcPct val="100000"/>
              </a:lnSpc>
              <a:buFont typeface="Wingdings"/>
              <a:buChar char=""/>
              <a:tabLst>
                <a:tab pos="299720" algn="l"/>
              </a:tabLst>
            </a:pPr>
            <a:r>
              <a:rPr sz="2400" spc="-5" dirty="0">
                <a:latin typeface="Verdana"/>
                <a:cs typeface="Verdana"/>
              </a:rPr>
              <a:t>Συνέδρια (πληροφορίες </a:t>
            </a:r>
            <a:r>
              <a:rPr sz="2400" dirty="0">
                <a:latin typeface="Verdana"/>
                <a:cs typeface="Verdana"/>
              </a:rPr>
              <a:t>on </a:t>
            </a:r>
            <a:r>
              <a:rPr sz="2400" spc="-5" dirty="0">
                <a:latin typeface="Verdana"/>
                <a:cs typeface="Verdana"/>
              </a:rPr>
              <a:t>the</a:t>
            </a:r>
            <a:r>
              <a:rPr sz="2400" spc="50" dirty="0">
                <a:latin typeface="Verdana"/>
                <a:cs typeface="Verdana"/>
              </a:rPr>
              <a:t> </a:t>
            </a:r>
            <a:r>
              <a:rPr sz="2400" dirty="0">
                <a:latin typeface="Verdana"/>
                <a:cs typeface="Verdana"/>
              </a:rPr>
              <a:t>spot)</a:t>
            </a:r>
            <a:endParaRPr sz="2400">
              <a:latin typeface="Verdana"/>
              <a:cs typeface="Verdana"/>
            </a:endParaRPr>
          </a:p>
          <a:p>
            <a:pPr marL="299085" indent="-286385">
              <a:lnSpc>
                <a:spcPct val="100000"/>
              </a:lnSpc>
              <a:buFont typeface="Wingdings"/>
              <a:buChar char=""/>
              <a:tabLst>
                <a:tab pos="299720" algn="l"/>
                <a:tab pos="2230120" algn="l"/>
              </a:tabLst>
            </a:pPr>
            <a:r>
              <a:rPr sz="2400" spc="-20" dirty="0">
                <a:latin typeface="Verdana"/>
                <a:cs typeface="Verdana"/>
              </a:rPr>
              <a:t>Real</a:t>
            </a:r>
            <a:r>
              <a:rPr sz="2400" dirty="0">
                <a:latin typeface="Verdana"/>
                <a:cs typeface="Verdana"/>
              </a:rPr>
              <a:t> </a:t>
            </a:r>
            <a:r>
              <a:rPr sz="2400" spc="-5" dirty="0">
                <a:latin typeface="Verdana"/>
                <a:cs typeface="Verdana"/>
              </a:rPr>
              <a:t>Estate	ακινήτων</a:t>
            </a:r>
            <a:endParaRPr sz="2400">
              <a:latin typeface="Verdana"/>
              <a:cs typeface="Verdana"/>
            </a:endParaRPr>
          </a:p>
          <a:p>
            <a:pPr marL="299085" indent="-286385">
              <a:lnSpc>
                <a:spcPct val="100000"/>
              </a:lnSpc>
              <a:buFont typeface="Wingdings"/>
              <a:buChar char=""/>
              <a:tabLst>
                <a:tab pos="299720" algn="l"/>
              </a:tabLst>
            </a:pPr>
            <a:r>
              <a:rPr sz="2400" spc="-5" dirty="0">
                <a:latin typeface="Verdana"/>
                <a:cs typeface="Verdana"/>
              </a:rPr>
              <a:t>Εικονικά σούπερ</a:t>
            </a:r>
            <a:r>
              <a:rPr sz="2400" spc="50" dirty="0">
                <a:latin typeface="Verdana"/>
                <a:cs typeface="Verdana"/>
              </a:rPr>
              <a:t> </a:t>
            </a:r>
            <a:r>
              <a:rPr sz="2400" dirty="0">
                <a:latin typeface="Verdana"/>
                <a:cs typeface="Verdana"/>
              </a:rPr>
              <a:t>μάρκετς</a:t>
            </a:r>
            <a:endParaRPr sz="2400">
              <a:latin typeface="Verdana"/>
              <a:cs typeface="Verdana"/>
            </a:endParaRPr>
          </a:p>
        </p:txBody>
      </p:sp>
      <p:sp>
        <p:nvSpPr>
          <p:cNvPr id="9" name="object 9"/>
          <p:cNvSpPr/>
          <p:nvPr/>
        </p:nvSpPr>
        <p:spPr>
          <a:xfrm>
            <a:off x="2390139" y="2907410"/>
            <a:ext cx="2062861" cy="1295400"/>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4956175" y="2932429"/>
            <a:ext cx="1470025" cy="1292225"/>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7010400" y="2468879"/>
            <a:ext cx="1438275" cy="1755775"/>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838200" y="4495736"/>
            <a:ext cx="1736725" cy="1554226"/>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2971800" y="4495800"/>
            <a:ext cx="2719324" cy="1511300"/>
          </a:xfrm>
          <a:prstGeom prst="rect">
            <a:avLst/>
          </a:prstGeom>
          <a:blipFill>
            <a:blip r:embed="rId9" cstate="print"/>
            <a:stretch>
              <a:fillRect/>
            </a:stretch>
          </a:blipFill>
        </p:spPr>
        <p:txBody>
          <a:bodyPr wrap="square" lIns="0" tIns="0" rIns="0" bIns="0" rtlCol="0"/>
          <a:lstStyle/>
          <a:p>
            <a:endParaRPr/>
          </a:p>
        </p:txBody>
      </p:sp>
      <p:sp>
        <p:nvSpPr>
          <p:cNvPr id="14" name="object 14"/>
          <p:cNvSpPr/>
          <p:nvPr/>
        </p:nvSpPr>
        <p:spPr>
          <a:xfrm>
            <a:off x="6060059" y="4404512"/>
            <a:ext cx="2590800" cy="1736725"/>
          </a:xfrm>
          <a:prstGeom prst="rect">
            <a:avLst/>
          </a:prstGeom>
          <a:blipFill>
            <a:blip r:embed="rId10" cstate="print"/>
            <a:stretch>
              <a:fillRect/>
            </a:stretch>
          </a:blipFill>
        </p:spPr>
        <p:txBody>
          <a:bodyPr wrap="square" lIns="0" tIns="0" rIns="0" bIns="0" rtlCol="0"/>
          <a:lstStyle/>
          <a:p>
            <a:endParaRPr/>
          </a:p>
        </p:txBody>
      </p:sp>
      <p:sp>
        <p:nvSpPr>
          <p:cNvPr id="15" name="object 15"/>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345947" y="423672"/>
            <a:ext cx="847344" cy="67970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35508" y="423672"/>
            <a:ext cx="842772" cy="67970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920496" y="423672"/>
            <a:ext cx="7885176" cy="679703"/>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345947" y="911352"/>
            <a:ext cx="8441436" cy="679703"/>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8229600" y="911352"/>
            <a:ext cx="696468" cy="679703"/>
          </a:xfrm>
          <a:prstGeom prst="rect">
            <a:avLst/>
          </a:prstGeom>
          <a:blipFill>
            <a:blip r:embed="rId6" cstate="print"/>
            <a:stretch>
              <a:fillRect/>
            </a:stretch>
          </a:blipFill>
        </p:spPr>
        <p:txBody>
          <a:bodyPr wrap="square" lIns="0" tIns="0" rIns="0" bIns="0" rtlCol="0"/>
          <a:lstStyle/>
          <a:p>
            <a:endParaRPr/>
          </a:p>
        </p:txBody>
      </p:sp>
      <p:sp>
        <p:nvSpPr>
          <p:cNvPr id="8" name="object 8"/>
          <p:cNvSpPr txBox="1">
            <a:spLocks noGrp="1"/>
          </p:cNvSpPr>
          <p:nvPr>
            <p:ph type="title"/>
          </p:nvPr>
        </p:nvSpPr>
        <p:spPr>
          <a:prstGeom prst="rect">
            <a:avLst/>
          </a:prstGeom>
        </p:spPr>
        <p:txBody>
          <a:bodyPr vert="horz" wrap="square" lIns="0" tIns="288289" rIns="0" bIns="0" rtlCol="0">
            <a:spAutoFit/>
          </a:bodyPr>
          <a:lstStyle/>
          <a:p>
            <a:pPr marL="478790" marR="5080">
              <a:lnSpc>
                <a:spcPct val="100000"/>
              </a:lnSpc>
              <a:spcBef>
                <a:spcPts val="100"/>
              </a:spcBef>
            </a:pPr>
            <a:r>
              <a:rPr sz="3200" dirty="0"/>
              <a:t>1. Το </a:t>
            </a:r>
            <a:r>
              <a:rPr sz="3200" spc="-5" dirty="0"/>
              <a:t>ψηφιακό τοπίο: </a:t>
            </a:r>
            <a:r>
              <a:rPr sz="3200" dirty="0"/>
              <a:t>τεχνολογίες,  </a:t>
            </a:r>
            <a:r>
              <a:rPr sz="3200" spc="-5" dirty="0"/>
              <a:t>επιχειρηματικότητα </a:t>
            </a:r>
            <a:r>
              <a:rPr sz="3200" dirty="0"/>
              <a:t>και</a:t>
            </a:r>
            <a:r>
              <a:rPr sz="3200" spc="-15" dirty="0"/>
              <a:t> </a:t>
            </a:r>
            <a:r>
              <a:rPr sz="3200" dirty="0"/>
              <a:t>μάρκετινγκ</a:t>
            </a:r>
            <a:endParaRPr sz="3200"/>
          </a:p>
        </p:txBody>
      </p:sp>
      <p:sp>
        <p:nvSpPr>
          <p:cNvPr id="10" name="object 10"/>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9" name="object 9"/>
          <p:cNvSpPr txBox="1"/>
          <p:nvPr/>
        </p:nvSpPr>
        <p:spPr>
          <a:xfrm>
            <a:off x="703580" y="1982546"/>
            <a:ext cx="7936230" cy="3050540"/>
          </a:xfrm>
          <a:prstGeom prst="rect">
            <a:avLst/>
          </a:prstGeom>
        </p:spPr>
        <p:txBody>
          <a:bodyPr vert="horz" wrap="square" lIns="0" tIns="12065" rIns="0" bIns="0" rtlCol="0">
            <a:spAutoFit/>
          </a:bodyPr>
          <a:lstStyle/>
          <a:p>
            <a:pPr marL="12700">
              <a:lnSpc>
                <a:spcPct val="100000"/>
              </a:lnSpc>
              <a:spcBef>
                <a:spcPts val="95"/>
              </a:spcBef>
              <a:tabLst>
                <a:tab pos="645160" algn="l"/>
                <a:tab pos="1780539" algn="l"/>
                <a:tab pos="2655570" algn="l"/>
                <a:tab pos="4682490" algn="l"/>
                <a:tab pos="7112634" algn="l"/>
              </a:tabLst>
            </a:pPr>
            <a:r>
              <a:rPr sz="2800" spc="-5" dirty="0">
                <a:latin typeface="Verdana"/>
                <a:cs typeface="Verdana"/>
              </a:rPr>
              <a:t>Το	</a:t>
            </a:r>
            <a:r>
              <a:rPr sz="2800" spc="-10" dirty="0">
                <a:latin typeface="Verdana"/>
                <a:cs typeface="Verdana"/>
              </a:rPr>
              <a:t>πεδί</a:t>
            </a:r>
            <a:r>
              <a:rPr sz="2800" spc="-5" dirty="0">
                <a:latin typeface="Verdana"/>
                <a:cs typeface="Verdana"/>
              </a:rPr>
              <a:t>ο</a:t>
            </a:r>
            <a:r>
              <a:rPr sz="2800" dirty="0">
                <a:latin typeface="Verdana"/>
                <a:cs typeface="Verdana"/>
              </a:rPr>
              <a:t>	</a:t>
            </a:r>
            <a:r>
              <a:rPr sz="2800" spc="-10" dirty="0">
                <a:latin typeface="Verdana"/>
                <a:cs typeface="Verdana"/>
              </a:rPr>
              <a:t>τ</a:t>
            </a:r>
            <a:r>
              <a:rPr sz="2800" dirty="0">
                <a:latin typeface="Verdana"/>
                <a:cs typeface="Verdana"/>
              </a:rPr>
              <a:t>ω</a:t>
            </a:r>
            <a:r>
              <a:rPr sz="2800" spc="-5" dirty="0">
                <a:latin typeface="Verdana"/>
                <a:cs typeface="Verdana"/>
              </a:rPr>
              <a:t>ν</a:t>
            </a:r>
            <a:r>
              <a:rPr sz="2800" dirty="0">
                <a:latin typeface="Verdana"/>
                <a:cs typeface="Verdana"/>
              </a:rPr>
              <a:t>	</a:t>
            </a:r>
            <a:r>
              <a:rPr sz="2800" spc="-5" dirty="0">
                <a:latin typeface="Verdana"/>
                <a:cs typeface="Verdana"/>
              </a:rPr>
              <a:t>ψηφια</a:t>
            </a:r>
            <a:r>
              <a:rPr sz="2800" spc="5" dirty="0">
                <a:latin typeface="Verdana"/>
                <a:cs typeface="Verdana"/>
              </a:rPr>
              <a:t>κ</a:t>
            </a:r>
            <a:r>
              <a:rPr sz="2800" spc="-10" dirty="0">
                <a:latin typeface="Verdana"/>
                <a:cs typeface="Verdana"/>
              </a:rPr>
              <a:t>ώ</a:t>
            </a:r>
            <a:r>
              <a:rPr sz="2800" spc="-5" dirty="0">
                <a:latin typeface="Verdana"/>
                <a:cs typeface="Verdana"/>
              </a:rPr>
              <a:t>ν</a:t>
            </a:r>
            <a:r>
              <a:rPr sz="2800" dirty="0">
                <a:latin typeface="Verdana"/>
                <a:cs typeface="Verdana"/>
              </a:rPr>
              <a:t>	</a:t>
            </a:r>
            <a:r>
              <a:rPr sz="2800" spc="-10" dirty="0">
                <a:latin typeface="Verdana"/>
                <a:cs typeface="Verdana"/>
              </a:rPr>
              <a:t>τεχ</a:t>
            </a:r>
            <a:r>
              <a:rPr sz="2800" spc="0" dirty="0">
                <a:latin typeface="Verdana"/>
                <a:cs typeface="Verdana"/>
              </a:rPr>
              <a:t>ν</a:t>
            </a:r>
            <a:r>
              <a:rPr sz="2800" spc="-5" dirty="0">
                <a:latin typeface="Verdana"/>
                <a:cs typeface="Verdana"/>
              </a:rPr>
              <a:t>ολογιών</a:t>
            </a:r>
            <a:r>
              <a:rPr sz="2800" dirty="0">
                <a:latin typeface="Verdana"/>
                <a:cs typeface="Verdana"/>
              </a:rPr>
              <a:t>	</a:t>
            </a:r>
            <a:r>
              <a:rPr sz="2800" spc="-5" dirty="0">
                <a:latin typeface="Verdana"/>
                <a:cs typeface="Verdana"/>
              </a:rPr>
              <a:t>είναι</a:t>
            </a:r>
            <a:endParaRPr sz="2800">
              <a:latin typeface="Verdana"/>
              <a:cs typeface="Verdana"/>
            </a:endParaRPr>
          </a:p>
          <a:p>
            <a:pPr marL="12700">
              <a:lnSpc>
                <a:spcPct val="100000"/>
              </a:lnSpc>
            </a:pPr>
            <a:r>
              <a:rPr sz="2800" spc="-5" dirty="0">
                <a:latin typeface="Verdana"/>
                <a:cs typeface="Verdana"/>
              </a:rPr>
              <a:t>μεγάλο σε εύρος και σε</a:t>
            </a:r>
            <a:r>
              <a:rPr sz="2800" spc="60" dirty="0">
                <a:latin typeface="Verdana"/>
                <a:cs typeface="Verdana"/>
              </a:rPr>
              <a:t> </a:t>
            </a:r>
            <a:r>
              <a:rPr sz="2800" spc="-10" dirty="0">
                <a:latin typeface="Verdana"/>
                <a:cs typeface="Verdana"/>
              </a:rPr>
              <a:t>βάθος.</a:t>
            </a:r>
            <a:endParaRPr sz="2800">
              <a:latin typeface="Verdana"/>
              <a:cs typeface="Verdana"/>
            </a:endParaRPr>
          </a:p>
          <a:p>
            <a:pPr marL="12700" marR="5080" algn="just">
              <a:lnSpc>
                <a:spcPct val="100000"/>
              </a:lnSpc>
              <a:spcBef>
                <a:spcPts val="300"/>
              </a:spcBef>
            </a:pPr>
            <a:r>
              <a:rPr sz="2800" spc="-10" dirty="0">
                <a:latin typeface="Verdana"/>
                <a:cs typeface="Verdana"/>
              </a:rPr>
              <a:t>Θα αναφερθούμε </a:t>
            </a:r>
            <a:r>
              <a:rPr sz="2800" spc="-5" dirty="0">
                <a:latin typeface="Verdana"/>
                <a:cs typeface="Verdana"/>
              </a:rPr>
              <a:t>συνοπτικά </a:t>
            </a:r>
            <a:r>
              <a:rPr sz="2800" dirty="0">
                <a:latin typeface="Verdana"/>
                <a:cs typeface="Verdana"/>
              </a:rPr>
              <a:t>σε </a:t>
            </a:r>
            <a:r>
              <a:rPr sz="2800" spc="-10" dirty="0">
                <a:latin typeface="Verdana"/>
                <a:cs typeface="Verdana"/>
              </a:rPr>
              <a:t>αυτές που  </a:t>
            </a:r>
            <a:r>
              <a:rPr sz="2800" spc="-5" dirty="0">
                <a:latin typeface="Verdana"/>
                <a:cs typeface="Verdana"/>
              </a:rPr>
              <a:t>αναμένεται να διαμορφώσουν </a:t>
            </a:r>
            <a:r>
              <a:rPr sz="2800" spc="-10" dirty="0">
                <a:latin typeface="Verdana"/>
                <a:cs typeface="Verdana"/>
              </a:rPr>
              <a:t>τις  </a:t>
            </a:r>
            <a:r>
              <a:rPr sz="2800" spc="-5" dirty="0">
                <a:latin typeface="Verdana"/>
                <a:cs typeface="Verdana"/>
              </a:rPr>
              <a:t>σημαντικότερες τάσεις </a:t>
            </a:r>
            <a:r>
              <a:rPr sz="2800" spc="-10" dirty="0">
                <a:latin typeface="Verdana"/>
                <a:cs typeface="Verdana"/>
              </a:rPr>
              <a:t>στο </a:t>
            </a:r>
            <a:r>
              <a:rPr sz="2800" spc="-5" dirty="0">
                <a:latin typeface="Verdana"/>
                <a:cs typeface="Verdana"/>
              </a:rPr>
              <a:t>άμεσο μέλλον  για την επιχειρηματική δράση και το  μάρκετινγκ.</a:t>
            </a:r>
            <a:endParaRPr sz="2800">
              <a:latin typeface="Verdana"/>
              <a:cs typeface="Verdana"/>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533400" y="1639951"/>
            <a:ext cx="3448050" cy="4741799"/>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5067680" y="2550363"/>
            <a:ext cx="2948305" cy="757555"/>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Σε </a:t>
            </a:r>
            <a:r>
              <a:rPr sz="2400" spc="-10" dirty="0">
                <a:latin typeface="Calibri"/>
                <a:cs typeface="Calibri"/>
              </a:rPr>
              <a:t>συνεργασία </a:t>
            </a:r>
            <a:r>
              <a:rPr sz="2400" dirty="0">
                <a:latin typeface="Calibri"/>
                <a:cs typeface="Calibri"/>
              </a:rPr>
              <a:t>με</a:t>
            </a:r>
            <a:r>
              <a:rPr sz="2400" spc="-40" dirty="0">
                <a:latin typeface="Calibri"/>
                <a:cs typeface="Calibri"/>
              </a:rPr>
              <a:t> </a:t>
            </a:r>
            <a:r>
              <a:rPr sz="2400" spc="-10" dirty="0">
                <a:latin typeface="Calibri"/>
                <a:cs typeface="Calibri"/>
              </a:rPr>
              <a:t>τη</a:t>
            </a:r>
            <a:endParaRPr sz="2400">
              <a:latin typeface="Calibri"/>
              <a:cs typeface="Calibri"/>
            </a:endParaRPr>
          </a:p>
          <a:p>
            <a:pPr marL="15240">
              <a:lnSpc>
                <a:spcPct val="100000"/>
              </a:lnSpc>
            </a:pPr>
            <a:r>
              <a:rPr sz="2400" dirty="0">
                <a:latin typeface="Calibri"/>
                <a:cs typeface="Calibri"/>
              </a:rPr>
              <a:t>WWF App – </a:t>
            </a:r>
            <a:r>
              <a:rPr sz="2400" spc="-15" dirty="0">
                <a:latin typeface="Calibri"/>
                <a:cs typeface="Calibri"/>
              </a:rPr>
              <a:t>παιχνίδι</a:t>
            </a:r>
            <a:r>
              <a:rPr sz="2400" spc="-70" dirty="0">
                <a:latin typeface="Calibri"/>
                <a:cs typeface="Calibri"/>
              </a:rPr>
              <a:t> </a:t>
            </a:r>
            <a:r>
              <a:rPr sz="2400" dirty="0">
                <a:latin typeface="Calibri"/>
                <a:cs typeface="Calibri"/>
              </a:rPr>
              <a:t>σε</a:t>
            </a:r>
            <a:endParaRPr sz="2400">
              <a:latin typeface="Calibri"/>
              <a:cs typeface="Calibri"/>
            </a:endParaRPr>
          </a:p>
        </p:txBody>
      </p:sp>
      <p:sp>
        <p:nvSpPr>
          <p:cNvPr id="5" name="object 5"/>
          <p:cNvSpPr txBox="1"/>
          <p:nvPr/>
        </p:nvSpPr>
        <p:spPr>
          <a:xfrm>
            <a:off x="7471409" y="3282188"/>
            <a:ext cx="300990" cy="391160"/>
          </a:xfrm>
          <a:prstGeom prst="rect">
            <a:avLst/>
          </a:prstGeom>
        </p:spPr>
        <p:txBody>
          <a:bodyPr vert="horz" wrap="square" lIns="0" tIns="12700" rIns="0" bIns="0" rtlCol="0">
            <a:spAutoFit/>
          </a:bodyPr>
          <a:lstStyle/>
          <a:p>
            <a:pPr marL="12700">
              <a:lnSpc>
                <a:spcPct val="100000"/>
              </a:lnSpc>
              <a:spcBef>
                <a:spcPts val="100"/>
              </a:spcBef>
            </a:pPr>
            <a:r>
              <a:rPr sz="2400" spc="-30" dirty="0">
                <a:latin typeface="Calibri"/>
                <a:cs typeface="Calibri"/>
              </a:rPr>
              <a:t>τ</a:t>
            </a:r>
            <a:r>
              <a:rPr sz="2400" dirty="0">
                <a:latin typeface="Calibri"/>
                <a:cs typeface="Calibri"/>
              </a:rPr>
              <a:t>ο</a:t>
            </a:r>
            <a:endParaRPr sz="2400">
              <a:latin typeface="Calibri"/>
              <a:cs typeface="Calibri"/>
            </a:endParaRPr>
          </a:p>
        </p:txBody>
      </p:sp>
      <p:sp>
        <p:nvSpPr>
          <p:cNvPr id="6" name="object 6"/>
          <p:cNvSpPr txBox="1"/>
          <p:nvPr/>
        </p:nvSpPr>
        <p:spPr>
          <a:xfrm>
            <a:off x="5070728" y="3282188"/>
            <a:ext cx="2336800" cy="1123315"/>
          </a:xfrm>
          <a:prstGeom prst="rect">
            <a:avLst/>
          </a:prstGeom>
        </p:spPr>
        <p:txBody>
          <a:bodyPr vert="horz" wrap="square" lIns="0" tIns="12700" rIns="0" bIns="0" rtlCol="0">
            <a:spAutoFit/>
          </a:bodyPr>
          <a:lstStyle/>
          <a:p>
            <a:pPr marL="12700" marR="5080">
              <a:lnSpc>
                <a:spcPct val="100000"/>
              </a:lnSpc>
              <a:spcBef>
                <a:spcPts val="100"/>
              </a:spcBef>
              <a:tabLst>
                <a:tab pos="1229995" algn="l"/>
              </a:tabLst>
            </a:pPr>
            <a:r>
              <a:rPr sz="2400" spc="-10" dirty="0">
                <a:latin typeface="Calibri"/>
                <a:cs typeface="Calibri"/>
              </a:rPr>
              <a:t>σύνδεση	</a:t>
            </a:r>
            <a:r>
              <a:rPr sz="2400" dirty="0">
                <a:latin typeface="Calibri"/>
                <a:cs typeface="Calibri"/>
              </a:rPr>
              <a:t>με  </a:t>
            </a:r>
            <a:r>
              <a:rPr sz="2400" spc="-10" dirty="0">
                <a:latin typeface="Calibri"/>
                <a:cs typeface="Calibri"/>
              </a:rPr>
              <a:t>facebook </a:t>
            </a:r>
            <a:r>
              <a:rPr sz="2400" spc="-15" dirty="0">
                <a:latin typeface="Calibri"/>
                <a:cs typeface="Calibri"/>
              </a:rPr>
              <a:t>του</a:t>
            </a:r>
            <a:r>
              <a:rPr sz="2400" spc="-75" dirty="0">
                <a:latin typeface="Calibri"/>
                <a:cs typeface="Calibri"/>
              </a:rPr>
              <a:t> </a:t>
            </a:r>
            <a:r>
              <a:rPr sz="2400" spc="-25" dirty="0">
                <a:latin typeface="Calibri"/>
                <a:cs typeface="Calibri"/>
              </a:rPr>
              <a:t>κάθε  </a:t>
            </a:r>
            <a:r>
              <a:rPr sz="2400" spc="-5" dirty="0">
                <a:latin typeface="Calibri"/>
                <a:cs typeface="Calibri"/>
              </a:rPr>
              <a:t>χρήστη</a:t>
            </a:r>
            <a:endParaRPr sz="2400">
              <a:latin typeface="Calibri"/>
              <a:cs typeface="Calibri"/>
            </a:endParaRPr>
          </a:p>
        </p:txBody>
      </p:sp>
      <p:sp>
        <p:nvSpPr>
          <p:cNvPr id="7" name="object 7"/>
          <p:cNvSpPr txBox="1"/>
          <p:nvPr/>
        </p:nvSpPr>
        <p:spPr>
          <a:xfrm>
            <a:off x="4727828" y="4974082"/>
            <a:ext cx="3253104" cy="87884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FF0000"/>
                </a:solidFill>
                <a:latin typeface="Calibri"/>
                <a:cs typeface="Calibri"/>
              </a:rPr>
              <a:t>Όσοι </a:t>
            </a:r>
            <a:r>
              <a:rPr sz="2800" b="1" spc="-20" dirty="0">
                <a:solidFill>
                  <a:srgbClr val="FF0000"/>
                </a:solidFill>
                <a:latin typeface="Calibri"/>
                <a:cs typeface="Calibri"/>
              </a:rPr>
              <a:t>έκαναν </a:t>
            </a:r>
            <a:r>
              <a:rPr sz="2800" b="1" spc="-10" dirty="0">
                <a:solidFill>
                  <a:srgbClr val="FF0000"/>
                </a:solidFill>
                <a:latin typeface="Calibri"/>
                <a:cs typeface="Calibri"/>
              </a:rPr>
              <a:t>high-</a:t>
            </a:r>
            <a:endParaRPr sz="2800">
              <a:latin typeface="Calibri"/>
              <a:cs typeface="Calibri"/>
            </a:endParaRPr>
          </a:p>
          <a:p>
            <a:pPr marL="355600">
              <a:lnSpc>
                <a:spcPct val="100000"/>
              </a:lnSpc>
            </a:pPr>
            <a:r>
              <a:rPr sz="2800" b="1" spc="-15" dirty="0">
                <a:solidFill>
                  <a:srgbClr val="FF0000"/>
                </a:solidFill>
                <a:latin typeface="Calibri"/>
                <a:cs typeface="Calibri"/>
              </a:rPr>
              <a:t>score κέρδιζαν</a:t>
            </a:r>
            <a:r>
              <a:rPr sz="2800" b="1" spc="-40" dirty="0">
                <a:solidFill>
                  <a:srgbClr val="FF0000"/>
                </a:solidFill>
                <a:latin typeface="Calibri"/>
                <a:cs typeface="Calibri"/>
              </a:rPr>
              <a:t> </a:t>
            </a:r>
            <a:r>
              <a:rPr sz="2800" b="1" spc="-20" dirty="0">
                <a:solidFill>
                  <a:srgbClr val="FF0000"/>
                </a:solidFill>
                <a:latin typeface="Calibri"/>
                <a:cs typeface="Calibri"/>
              </a:rPr>
              <a:t>iPad</a:t>
            </a:r>
            <a:endParaRPr sz="2800">
              <a:latin typeface="Calibri"/>
              <a:cs typeface="Calibri"/>
            </a:endParaRPr>
          </a:p>
        </p:txBody>
      </p:sp>
      <p:sp>
        <p:nvSpPr>
          <p:cNvPr id="8" name="object 8"/>
          <p:cNvSpPr/>
          <p:nvPr/>
        </p:nvSpPr>
        <p:spPr>
          <a:xfrm>
            <a:off x="2987675" y="411098"/>
            <a:ext cx="3648075" cy="1228725"/>
          </a:xfrm>
          <a:prstGeom prst="rect">
            <a:avLst/>
          </a:prstGeom>
          <a:blipFill>
            <a:blip r:embed="rId3" cstate="print"/>
            <a:stretch>
              <a:fillRect/>
            </a:stretch>
          </a:blipFill>
        </p:spPr>
        <p:txBody>
          <a:bodyPr wrap="square" lIns="0" tIns="0" rIns="0" bIns="0" rtlCol="0"/>
          <a:lstStyle/>
          <a:p>
            <a:endParaRPr/>
          </a:p>
        </p:txBody>
      </p:sp>
      <p:sp>
        <p:nvSpPr>
          <p:cNvPr id="9" name="object 9"/>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2555875" y="476250"/>
            <a:ext cx="4143375" cy="1066800"/>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905967" y="5176469"/>
            <a:ext cx="5304790" cy="300355"/>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Για περισσότερες </a:t>
            </a:r>
            <a:r>
              <a:rPr sz="1800" spc="-10" dirty="0">
                <a:latin typeface="Calibri"/>
                <a:cs typeface="Calibri"/>
              </a:rPr>
              <a:t>πληροφορίες/αξιολογήσεις</a:t>
            </a:r>
            <a:r>
              <a:rPr sz="1800" spc="150" dirty="0">
                <a:latin typeface="Calibri"/>
                <a:cs typeface="Calibri"/>
              </a:rPr>
              <a:t> </a:t>
            </a:r>
            <a:r>
              <a:rPr sz="1800" spc="-10" dirty="0">
                <a:latin typeface="Calibri"/>
                <a:cs typeface="Calibri"/>
              </a:rPr>
              <a:t>προϊόντων</a:t>
            </a:r>
            <a:endParaRPr sz="1800">
              <a:latin typeface="Calibri"/>
              <a:cs typeface="Calibri"/>
            </a:endParaRPr>
          </a:p>
        </p:txBody>
      </p:sp>
      <p:sp>
        <p:nvSpPr>
          <p:cNvPr id="5" name="object 5"/>
          <p:cNvSpPr/>
          <p:nvPr/>
        </p:nvSpPr>
        <p:spPr>
          <a:xfrm>
            <a:off x="457200" y="1905000"/>
            <a:ext cx="8229600" cy="2971800"/>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629119" y="2590863"/>
            <a:ext cx="4392549" cy="3062224"/>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5462142" y="2749042"/>
            <a:ext cx="3281045" cy="2220595"/>
          </a:xfrm>
          <a:prstGeom prst="rect">
            <a:avLst/>
          </a:prstGeom>
        </p:spPr>
        <p:txBody>
          <a:bodyPr vert="horz" wrap="square" lIns="0" tIns="12700" rIns="0" bIns="0" rtlCol="0">
            <a:spAutoFit/>
          </a:bodyPr>
          <a:lstStyle/>
          <a:p>
            <a:pPr marL="12700" marR="5080" indent="68580" algn="just">
              <a:lnSpc>
                <a:spcPct val="100000"/>
              </a:lnSpc>
              <a:spcBef>
                <a:spcPts val="100"/>
              </a:spcBef>
            </a:pPr>
            <a:r>
              <a:rPr sz="2400" spc="-5" dirty="0">
                <a:latin typeface="Calibri"/>
                <a:cs typeface="Calibri"/>
              </a:rPr>
              <a:t>Οι </a:t>
            </a:r>
            <a:r>
              <a:rPr sz="2400" spc="-10" dirty="0">
                <a:latin typeface="Calibri"/>
                <a:cs typeface="Calibri"/>
              </a:rPr>
              <a:t>πελάτες </a:t>
            </a:r>
            <a:r>
              <a:rPr sz="2400" spc="-5" dirty="0">
                <a:latin typeface="Calibri"/>
                <a:cs typeface="Calibri"/>
              </a:rPr>
              <a:t>μπορούν </a:t>
            </a:r>
            <a:r>
              <a:rPr sz="2400" dirty="0">
                <a:latin typeface="Calibri"/>
                <a:cs typeface="Calibri"/>
              </a:rPr>
              <a:t>να  </a:t>
            </a:r>
            <a:r>
              <a:rPr sz="2400" spc="-5" dirty="0">
                <a:latin typeface="Calibri"/>
                <a:cs typeface="Calibri"/>
              </a:rPr>
              <a:t>πληρώσουν </a:t>
            </a:r>
            <a:r>
              <a:rPr sz="2400" dirty="0">
                <a:latin typeface="Calibri"/>
                <a:cs typeface="Calibri"/>
              </a:rPr>
              <a:t>με </a:t>
            </a:r>
            <a:r>
              <a:rPr sz="2400" spc="-20" dirty="0">
                <a:latin typeface="Calibri"/>
                <a:cs typeface="Calibri"/>
              </a:rPr>
              <a:t>την  </a:t>
            </a:r>
            <a:r>
              <a:rPr sz="2400" spc="-5" dirty="0">
                <a:latin typeface="Calibri"/>
                <a:cs typeface="Calibri"/>
              </a:rPr>
              <a:t>ανάγνωση ενός </a:t>
            </a:r>
            <a:r>
              <a:rPr sz="2400" dirty="0">
                <a:latin typeface="Calibri"/>
                <a:cs typeface="Calibri"/>
              </a:rPr>
              <a:t>QR </a:t>
            </a:r>
            <a:r>
              <a:rPr sz="2400" spc="-15" dirty="0">
                <a:latin typeface="Calibri"/>
                <a:cs typeface="Calibri"/>
              </a:rPr>
              <a:t>code  </a:t>
            </a:r>
            <a:r>
              <a:rPr sz="2400" spc="-30" dirty="0">
                <a:latin typeface="Calibri"/>
                <a:cs typeface="Calibri"/>
              </a:rPr>
              <a:t>και </a:t>
            </a:r>
            <a:r>
              <a:rPr sz="2400" spc="-10" dirty="0">
                <a:latin typeface="Calibri"/>
                <a:cs typeface="Calibri"/>
              </a:rPr>
              <a:t>χρήση </a:t>
            </a:r>
            <a:r>
              <a:rPr sz="2400" spc="-5" dirty="0">
                <a:latin typeface="Calibri"/>
                <a:cs typeface="Calibri"/>
              </a:rPr>
              <a:t>της </a:t>
            </a:r>
            <a:r>
              <a:rPr sz="2400" dirty="0">
                <a:latin typeface="Calibri"/>
                <a:cs typeface="Calibri"/>
              </a:rPr>
              <a:t>app </a:t>
            </a:r>
            <a:r>
              <a:rPr sz="2400" spc="-5" dirty="0">
                <a:latin typeface="Calibri"/>
                <a:cs typeface="Calibri"/>
              </a:rPr>
              <a:t>αντί </a:t>
            </a:r>
            <a:r>
              <a:rPr sz="2400" dirty="0">
                <a:latin typeface="Calibri"/>
                <a:cs typeface="Calibri"/>
              </a:rPr>
              <a:t>να  </a:t>
            </a:r>
            <a:r>
              <a:rPr sz="2400" spc="-5" dirty="0">
                <a:latin typeface="Calibri"/>
                <a:cs typeface="Calibri"/>
              </a:rPr>
              <a:t>περιμένουν </a:t>
            </a:r>
            <a:r>
              <a:rPr sz="2400" spc="-15" dirty="0">
                <a:latin typeface="Calibri"/>
                <a:cs typeface="Calibri"/>
              </a:rPr>
              <a:t>στην </a:t>
            </a:r>
            <a:r>
              <a:rPr sz="2400" spc="-5" dirty="0">
                <a:latin typeface="Calibri"/>
                <a:cs typeface="Calibri"/>
              </a:rPr>
              <a:t>ουρά  για </a:t>
            </a:r>
            <a:r>
              <a:rPr sz="2400" spc="-15" dirty="0">
                <a:latin typeface="Calibri"/>
                <a:cs typeface="Calibri"/>
              </a:rPr>
              <a:t>το </a:t>
            </a:r>
            <a:r>
              <a:rPr sz="2400" spc="-10" dirty="0">
                <a:latin typeface="Calibri"/>
                <a:cs typeface="Calibri"/>
              </a:rPr>
              <a:t>ταμείο</a:t>
            </a:r>
            <a:r>
              <a:rPr sz="2400" spc="0" dirty="0">
                <a:latin typeface="Calibri"/>
                <a:cs typeface="Calibri"/>
              </a:rPr>
              <a:t> </a:t>
            </a:r>
            <a:r>
              <a:rPr sz="2400" dirty="0">
                <a:latin typeface="Calibri"/>
                <a:cs typeface="Calibri"/>
              </a:rPr>
              <a:t>.</a:t>
            </a:r>
            <a:endParaRPr sz="2400">
              <a:latin typeface="Calibri"/>
              <a:cs typeface="Calibri"/>
            </a:endParaRPr>
          </a:p>
        </p:txBody>
      </p:sp>
      <p:sp>
        <p:nvSpPr>
          <p:cNvPr id="5" name="object 5"/>
          <p:cNvSpPr/>
          <p:nvPr/>
        </p:nvSpPr>
        <p:spPr>
          <a:xfrm>
            <a:off x="3492500" y="405638"/>
            <a:ext cx="2016125" cy="1998599"/>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2423160" y="697991"/>
            <a:ext cx="4456176" cy="75895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257544" y="697991"/>
            <a:ext cx="778764" cy="758951"/>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2722245" y="839469"/>
            <a:ext cx="3858895"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8D3D"/>
                </a:solidFill>
                <a:latin typeface="Verdana"/>
                <a:cs typeface="Verdana"/>
              </a:rPr>
              <a:t>Ηχητικές</a:t>
            </a:r>
            <a:r>
              <a:rPr sz="3600" b="1" spc="-110" dirty="0">
                <a:solidFill>
                  <a:srgbClr val="FF8D3D"/>
                </a:solidFill>
                <a:latin typeface="Verdana"/>
                <a:cs typeface="Verdana"/>
              </a:rPr>
              <a:t> </a:t>
            </a:r>
            <a:r>
              <a:rPr sz="3600" b="1" spc="-5" dirty="0">
                <a:solidFill>
                  <a:srgbClr val="FF8D3D"/>
                </a:solidFill>
                <a:latin typeface="Verdana"/>
                <a:cs typeface="Verdana"/>
              </a:rPr>
              <a:t>Ευχές</a:t>
            </a:r>
            <a:endParaRPr sz="3600">
              <a:latin typeface="Verdana"/>
              <a:cs typeface="Verdana"/>
            </a:endParaRPr>
          </a:p>
        </p:txBody>
      </p:sp>
      <p:sp>
        <p:nvSpPr>
          <p:cNvPr id="6" name="object 6"/>
          <p:cNvSpPr txBox="1"/>
          <p:nvPr/>
        </p:nvSpPr>
        <p:spPr>
          <a:xfrm>
            <a:off x="1260094" y="1689861"/>
            <a:ext cx="7045325" cy="1123315"/>
          </a:xfrm>
          <a:prstGeom prst="rect">
            <a:avLst/>
          </a:prstGeom>
        </p:spPr>
        <p:txBody>
          <a:bodyPr vert="horz" wrap="square" lIns="0" tIns="12700" rIns="0" bIns="0" rtlCol="0">
            <a:spAutoFit/>
          </a:bodyPr>
          <a:lstStyle/>
          <a:p>
            <a:pPr marL="12700" marR="5080">
              <a:lnSpc>
                <a:spcPct val="100000"/>
              </a:lnSpc>
              <a:spcBef>
                <a:spcPts val="100"/>
              </a:spcBef>
            </a:pPr>
            <a:r>
              <a:rPr sz="2400" dirty="0">
                <a:latin typeface="Calibri"/>
                <a:cs typeface="Calibri"/>
              </a:rPr>
              <a:t>Ο </a:t>
            </a:r>
            <a:r>
              <a:rPr sz="2400" spc="-10" dirty="0">
                <a:latin typeface="Calibri"/>
                <a:cs typeface="Calibri"/>
              </a:rPr>
              <a:t>«δωρητής» </a:t>
            </a:r>
            <a:r>
              <a:rPr sz="2400" spc="-15" dirty="0">
                <a:latin typeface="Calibri"/>
                <a:cs typeface="Calibri"/>
              </a:rPr>
              <a:t>σκανάρει το </a:t>
            </a:r>
            <a:r>
              <a:rPr sz="2400" dirty="0">
                <a:latin typeface="Calibri"/>
                <a:cs typeface="Calibri"/>
              </a:rPr>
              <a:t>QR </a:t>
            </a:r>
            <a:r>
              <a:rPr sz="2400" spc="-10" dirty="0">
                <a:latin typeface="Calibri"/>
                <a:cs typeface="Calibri"/>
              </a:rPr>
              <a:t>code, αποθηκεύει </a:t>
            </a:r>
            <a:r>
              <a:rPr sz="2400" dirty="0">
                <a:latin typeface="Calibri"/>
                <a:cs typeface="Calibri"/>
              </a:rPr>
              <a:t>ένα  </a:t>
            </a:r>
            <a:r>
              <a:rPr sz="2400" spc="-25" dirty="0">
                <a:latin typeface="Calibri"/>
                <a:cs typeface="Calibri"/>
              </a:rPr>
              <a:t>ηχητικό </a:t>
            </a:r>
            <a:r>
              <a:rPr sz="2400" spc="-15" dirty="0">
                <a:latin typeface="Calibri"/>
                <a:cs typeface="Calibri"/>
              </a:rPr>
              <a:t>μήνυμα, το </a:t>
            </a:r>
            <a:r>
              <a:rPr sz="2400" spc="-5" dirty="0">
                <a:latin typeface="Calibri"/>
                <a:cs typeface="Calibri"/>
              </a:rPr>
              <a:t>οποίο </a:t>
            </a:r>
            <a:r>
              <a:rPr sz="2400" dirty="0">
                <a:latin typeface="Calibri"/>
                <a:cs typeface="Calibri"/>
              </a:rPr>
              <a:t>ο </a:t>
            </a:r>
            <a:r>
              <a:rPr sz="2400" spc="-10" dirty="0">
                <a:latin typeface="Calibri"/>
                <a:cs typeface="Calibri"/>
              </a:rPr>
              <a:t>«δέκτης» </a:t>
            </a:r>
            <a:r>
              <a:rPr sz="2400" spc="-15" dirty="0">
                <a:latin typeface="Calibri"/>
                <a:cs typeface="Calibri"/>
              </a:rPr>
              <a:t>του </a:t>
            </a:r>
            <a:r>
              <a:rPr sz="2400" spc="-5" dirty="0">
                <a:latin typeface="Calibri"/>
                <a:cs typeface="Calibri"/>
              </a:rPr>
              <a:t>δώρου </a:t>
            </a:r>
            <a:r>
              <a:rPr sz="2400" dirty="0">
                <a:latin typeface="Calibri"/>
                <a:cs typeface="Calibri"/>
              </a:rPr>
              <a:t>μπορεί  να </a:t>
            </a:r>
            <a:r>
              <a:rPr sz="2400" spc="-20" dirty="0">
                <a:latin typeface="Calibri"/>
                <a:cs typeface="Calibri"/>
              </a:rPr>
              <a:t>ακούσει </a:t>
            </a:r>
            <a:r>
              <a:rPr sz="2400" spc="-15" dirty="0">
                <a:latin typeface="Calibri"/>
                <a:cs typeface="Calibri"/>
              </a:rPr>
              <a:t>μόλις </a:t>
            </a:r>
            <a:r>
              <a:rPr sz="2400" spc="-10" dirty="0">
                <a:latin typeface="Calibri"/>
                <a:cs typeface="Calibri"/>
              </a:rPr>
              <a:t>παραλάβει </a:t>
            </a:r>
            <a:r>
              <a:rPr sz="2400" spc="-15" dirty="0">
                <a:latin typeface="Calibri"/>
                <a:cs typeface="Calibri"/>
              </a:rPr>
              <a:t>το</a:t>
            </a:r>
            <a:r>
              <a:rPr sz="2400" spc="25" dirty="0">
                <a:latin typeface="Calibri"/>
                <a:cs typeface="Calibri"/>
              </a:rPr>
              <a:t> </a:t>
            </a:r>
            <a:r>
              <a:rPr sz="2400" spc="-5" dirty="0">
                <a:latin typeface="Calibri"/>
                <a:cs typeface="Calibri"/>
              </a:rPr>
              <a:t>δώρο.</a:t>
            </a:r>
            <a:endParaRPr sz="2400">
              <a:latin typeface="Calibri"/>
              <a:cs typeface="Calibri"/>
            </a:endParaRPr>
          </a:p>
        </p:txBody>
      </p:sp>
      <p:sp>
        <p:nvSpPr>
          <p:cNvPr id="7" name="object 7"/>
          <p:cNvSpPr/>
          <p:nvPr/>
        </p:nvSpPr>
        <p:spPr>
          <a:xfrm>
            <a:off x="1954276" y="2971800"/>
            <a:ext cx="4968875" cy="2971800"/>
          </a:xfrm>
          <a:prstGeom prst="rect">
            <a:avLst/>
          </a:prstGeom>
          <a:blipFill>
            <a:blip r:embed="rId4" cstate="print"/>
            <a:stretch>
              <a:fillRect/>
            </a:stretch>
          </a:blipFill>
        </p:spPr>
        <p:txBody>
          <a:bodyPr wrap="square" lIns="0" tIns="0" rIns="0" bIns="0" rtlCol="0"/>
          <a:lstStyle/>
          <a:p>
            <a:endParaRPr/>
          </a:p>
        </p:txBody>
      </p:sp>
      <p:sp>
        <p:nvSpPr>
          <p:cNvPr id="8" name="object 8"/>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85343" y="426719"/>
            <a:ext cx="2122932" cy="75895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586483" y="426719"/>
            <a:ext cx="774191" cy="75895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738883" y="426719"/>
            <a:ext cx="2404872" cy="75895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3521964" y="426719"/>
            <a:ext cx="777239" cy="758951"/>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3677411" y="426719"/>
            <a:ext cx="2090927" cy="758951"/>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5146547" y="426719"/>
            <a:ext cx="778763" cy="758951"/>
          </a:xfrm>
          <a:prstGeom prst="rect">
            <a:avLst/>
          </a:prstGeom>
          <a:blipFill>
            <a:blip r:embed="rId5"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383540" y="567944"/>
            <a:ext cx="5088890" cy="574040"/>
          </a:xfrm>
          <a:prstGeom prst="rect">
            <a:avLst/>
          </a:prstGeom>
        </p:spPr>
        <p:txBody>
          <a:bodyPr vert="horz" wrap="square" lIns="0" tIns="12700" rIns="0" bIns="0" rtlCol="0">
            <a:spAutoFit/>
          </a:bodyPr>
          <a:lstStyle/>
          <a:p>
            <a:pPr marL="12700">
              <a:lnSpc>
                <a:spcPct val="100000"/>
              </a:lnSpc>
              <a:spcBef>
                <a:spcPts val="100"/>
              </a:spcBef>
            </a:pPr>
            <a:r>
              <a:rPr sz="3600" spc="-5" dirty="0"/>
              <a:t>Super Market</a:t>
            </a:r>
            <a:r>
              <a:rPr sz="3600" spc="-105" dirty="0"/>
              <a:t> </a:t>
            </a:r>
            <a:r>
              <a:rPr sz="3600" dirty="0"/>
              <a:t>Tesco</a:t>
            </a:r>
            <a:endParaRPr sz="3600"/>
          </a:p>
        </p:txBody>
      </p:sp>
      <p:sp>
        <p:nvSpPr>
          <p:cNvPr id="10" name="object 10"/>
          <p:cNvSpPr txBox="1"/>
          <p:nvPr/>
        </p:nvSpPr>
        <p:spPr>
          <a:xfrm>
            <a:off x="474980" y="1494536"/>
            <a:ext cx="8060055" cy="3836035"/>
          </a:xfrm>
          <a:prstGeom prst="rect">
            <a:avLst/>
          </a:prstGeom>
        </p:spPr>
        <p:txBody>
          <a:bodyPr vert="horz" wrap="square" lIns="0" tIns="50165" rIns="0" bIns="0" rtlCol="0">
            <a:spAutoFit/>
          </a:bodyPr>
          <a:lstStyle/>
          <a:p>
            <a:pPr marL="277495" marR="5080" indent="-264795" algn="just">
              <a:lnSpc>
                <a:spcPct val="90000"/>
              </a:lnSpc>
              <a:spcBef>
                <a:spcPts val="395"/>
              </a:spcBef>
              <a:buClr>
                <a:srgbClr val="EF7E09"/>
              </a:buClr>
              <a:buSzPct val="80000"/>
              <a:buFont typeface="Arial"/>
              <a:buChar char="•"/>
              <a:tabLst>
                <a:tab pos="278130" algn="l"/>
              </a:tabLst>
            </a:pPr>
            <a:r>
              <a:rPr sz="2500" spc="-5" dirty="0">
                <a:latin typeface="Verdana"/>
                <a:cs typeface="Verdana"/>
              </a:rPr>
              <a:t>Η </a:t>
            </a:r>
            <a:r>
              <a:rPr sz="2500" spc="-60" dirty="0">
                <a:latin typeface="Verdana"/>
                <a:cs typeface="Verdana"/>
              </a:rPr>
              <a:t>Tesco </a:t>
            </a:r>
            <a:r>
              <a:rPr sz="2500" spc="-5" dirty="0">
                <a:latin typeface="Verdana"/>
                <a:cs typeface="Verdana"/>
              </a:rPr>
              <a:t>είναι μία μεγάλη αλυσίδα Super </a:t>
            </a:r>
            <a:r>
              <a:rPr sz="2500" spc="-10" dirty="0">
                <a:latin typeface="Verdana"/>
                <a:cs typeface="Verdana"/>
              </a:rPr>
              <a:t>Market  </a:t>
            </a:r>
            <a:r>
              <a:rPr sz="2500" spc="-5" dirty="0">
                <a:latin typeface="Verdana"/>
                <a:cs typeface="Verdana"/>
              </a:rPr>
              <a:t>που δραστηριοποιείται σε </a:t>
            </a:r>
            <a:r>
              <a:rPr sz="2500" spc="-10" dirty="0">
                <a:latin typeface="Verdana"/>
                <a:cs typeface="Verdana"/>
              </a:rPr>
              <a:t>πολλές </a:t>
            </a:r>
            <a:r>
              <a:rPr sz="2500" spc="-5" dirty="0">
                <a:latin typeface="Verdana"/>
                <a:cs typeface="Verdana"/>
              </a:rPr>
              <a:t>χώρες.  </a:t>
            </a:r>
            <a:r>
              <a:rPr sz="2500" spc="-10" dirty="0">
                <a:latin typeface="Verdana"/>
                <a:cs typeface="Verdana"/>
              </a:rPr>
              <a:t>Συγκεκριμένα </a:t>
            </a:r>
            <a:r>
              <a:rPr sz="2500" spc="-5" dirty="0">
                <a:latin typeface="Verdana"/>
                <a:cs typeface="Verdana"/>
              </a:rPr>
              <a:t>στην Κορέα θέλοντας </a:t>
            </a:r>
            <a:r>
              <a:rPr sz="2500" spc="-10" dirty="0">
                <a:latin typeface="Verdana"/>
                <a:cs typeface="Verdana"/>
              </a:rPr>
              <a:t>να  </a:t>
            </a:r>
            <a:r>
              <a:rPr sz="2500" spc="-5" dirty="0">
                <a:latin typeface="Verdana"/>
                <a:cs typeface="Verdana"/>
              </a:rPr>
              <a:t>καταλάβει </a:t>
            </a:r>
            <a:r>
              <a:rPr sz="2500" spc="-10" dirty="0">
                <a:latin typeface="Verdana"/>
                <a:cs typeface="Verdana"/>
              </a:rPr>
              <a:t>την πρώτη </a:t>
            </a:r>
            <a:r>
              <a:rPr sz="2500" spc="-5" dirty="0">
                <a:latin typeface="Verdana"/>
                <a:cs typeface="Verdana"/>
              </a:rPr>
              <a:t>θέση και λαμβάνοντας  </a:t>
            </a:r>
            <a:r>
              <a:rPr sz="2500" spc="-10" dirty="0">
                <a:latin typeface="Verdana"/>
                <a:cs typeface="Verdana"/>
              </a:rPr>
              <a:t>υπόψη ότι </a:t>
            </a:r>
            <a:r>
              <a:rPr sz="2500" spc="-5" dirty="0">
                <a:latin typeface="Verdana"/>
                <a:cs typeface="Verdana"/>
              </a:rPr>
              <a:t>οι Κορεάτες είναι </a:t>
            </a:r>
            <a:r>
              <a:rPr sz="2500" spc="-10" dirty="0">
                <a:latin typeface="Verdana"/>
                <a:cs typeface="Verdana"/>
              </a:rPr>
              <a:t>στην παγκόσμια  </a:t>
            </a:r>
            <a:r>
              <a:rPr sz="2500" spc="-5" dirty="0">
                <a:latin typeface="Verdana"/>
                <a:cs typeface="Verdana"/>
              </a:rPr>
              <a:t>κατάταξη οι δεύτεροι πιο σκληρά εργαζόμενοι,  δημιούργησαν εικονικά καταστήματα </a:t>
            </a:r>
            <a:r>
              <a:rPr sz="2500" dirty="0">
                <a:latin typeface="Verdana"/>
                <a:cs typeface="Verdana"/>
              </a:rPr>
              <a:t>σε  </a:t>
            </a:r>
            <a:r>
              <a:rPr sz="2500" spc="-10" dirty="0">
                <a:latin typeface="Verdana"/>
                <a:cs typeface="Verdana"/>
              </a:rPr>
              <a:t>σταθμούς </a:t>
            </a:r>
            <a:r>
              <a:rPr sz="2500" spc="-5" dirty="0">
                <a:latin typeface="Verdana"/>
                <a:cs typeface="Verdana"/>
              </a:rPr>
              <a:t>μετρό, όπου </a:t>
            </a:r>
            <a:r>
              <a:rPr sz="2500" b="1" spc="-5" dirty="0">
                <a:latin typeface="Verdana"/>
                <a:cs typeface="Verdana"/>
              </a:rPr>
              <a:t>οι διερχόμενοι  </a:t>
            </a:r>
            <a:r>
              <a:rPr sz="2500" b="1" spc="-10" dirty="0">
                <a:latin typeface="Verdana"/>
                <a:cs typeface="Verdana"/>
              </a:rPr>
              <a:t>μπορούν να αγοράσουν </a:t>
            </a:r>
            <a:r>
              <a:rPr sz="2500" b="1" spc="-5" dirty="0">
                <a:latin typeface="Verdana"/>
                <a:cs typeface="Verdana"/>
              </a:rPr>
              <a:t>τα </a:t>
            </a:r>
            <a:r>
              <a:rPr sz="2500" b="1" spc="-10" dirty="0">
                <a:latin typeface="Verdana"/>
                <a:cs typeface="Verdana"/>
              </a:rPr>
              <a:t>προϊόντα </a:t>
            </a:r>
            <a:r>
              <a:rPr sz="2500" b="1" spc="-5" dirty="0">
                <a:latin typeface="Verdana"/>
                <a:cs typeface="Verdana"/>
              </a:rPr>
              <a:t>που  </a:t>
            </a:r>
            <a:r>
              <a:rPr sz="2500" b="1" spc="-10" dirty="0">
                <a:latin typeface="Verdana"/>
                <a:cs typeface="Verdana"/>
              </a:rPr>
              <a:t>επιθυμούν </a:t>
            </a:r>
            <a:r>
              <a:rPr sz="2500" b="1" spc="-5" dirty="0">
                <a:latin typeface="Verdana"/>
                <a:cs typeface="Verdana"/>
              </a:rPr>
              <a:t>εύκολα και </a:t>
            </a:r>
            <a:r>
              <a:rPr sz="2500" b="1" spc="-10" dirty="0">
                <a:latin typeface="Verdana"/>
                <a:cs typeface="Verdana"/>
              </a:rPr>
              <a:t>χωρίς να </a:t>
            </a:r>
            <a:r>
              <a:rPr sz="2500" b="1" spc="-5" dirty="0">
                <a:latin typeface="Verdana"/>
                <a:cs typeface="Verdana"/>
              </a:rPr>
              <a:t>χάνουν  </a:t>
            </a:r>
            <a:r>
              <a:rPr sz="2500" b="1" spc="-10" dirty="0">
                <a:latin typeface="Verdana"/>
                <a:cs typeface="Verdana"/>
              </a:rPr>
              <a:t>χρόνο με </a:t>
            </a:r>
            <a:r>
              <a:rPr sz="2500" b="1" spc="-5" dirty="0">
                <a:latin typeface="Verdana"/>
                <a:cs typeface="Verdana"/>
              </a:rPr>
              <a:t>τη </a:t>
            </a:r>
            <a:r>
              <a:rPr sz="2500" b="1" spc="-10" dirty="0">
                <a:latin typeface="Verdana"/>
                <a:cs typeface="Verdana"/>
              </a:rPr>
              <a:t>βοήθεια του smartphone</a:t>
            </a:r>
            <a:r>
              <a:rPr sz="2500" b="1" spc="75" dirty="0">
                <a:latin typeface="Verdana"/>
                <a:cs typeface="Verdana"/>
              </a:rPr>
              <a:t> </a:t>
            </a:r>
            <a:r>
              <a:rPr sz="2500" b="1" spc="-10" dirty="0">
                <a:latin typeface="Verdana"/>
                <a:cs typeface="Verdana"/>
              </a:rPr>
              <a:t>τους.</a:t>
            </a:r>
            <a:endParaRPr sz="2500">
              <a:latin typeface="Verdana"/>
              <a:cs typeface="Verdana"/>
            </a:endParaRPr>
          </a:p>
        </p:txBody>
      </p:sp>
      <p:sp>
        <p:nvSpPr>
          <p:cNvPr id="11" name="object 11"/>
          <p:cNvSpPr/>
          <p:nvPr/>
        </p:nvSpPr>
        <p:spPr>
          <a:xfrm>
            <a:off x="6400800" y="457200"/>
            <a:ext cx="1838325" cy="603250"/>
          </a:xfrm>
          <a:prstGeom prst="rect">
            <a:avLst/>
          </a:prstGeom>
          <a:blipFill>
            <a:blip r:embed="rId7" cstate="print"/>
            <a:stretch>
              <a:fillRect/>
            </a:stretch>
          </a:blipFill>
        </p:spPr>
        <p:txBody>
          <a:bodyPr wrap="square" lIns="0" tIns="0" rIns="0" bIns="0" rtlCol="0"/>
          <a:lstStyle/>
          <a:p>
            <a:endParaRPr/>
          </a:p>
        </p:txBody>
      </p:sp>
      <p:sp>
        <p:nvSpPr>
          <p:cNvPr id="12" name="object 12"/>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txBox="1"/>
          <p:nvPr/>
        </p:nvSpPr>
        <p:spPr>
          <a:xfrm>
            <a:off x="8539733" y="6267399"/>
            <a:ext cx="187325"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A7A299"/>
                </a:solidFill>
                <a:latin typeface="Verdana"/>
                <a:cs typeface="Verdana"/>
              </a:rPr>
              <a:t>35</a:t>
            </a:r>
            <a:endParaRPr sz="1000">
              <a:latin typeface="Verdana"/>
              <a:cs typeface="Verdana"/>
            </a:endParaRPr>
          </a:p>
        </p:txBody>
      </p:sp>
      <p:sp>
        <p:nvSpPr>
          <p:cNvPr id="4" name="object 4"/>
          <p:cNvSpPr/>
          <p:nvPr/>
        </p:nvSpPr>
        <p:spPr>
          <a:xfrm>
            <a:off x="466344" y="422148"/>
            <a:ext cx="2122932" cy="75895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967483" y="422148"/>
            <a:ext cx="774192" cy="75895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2119883" y="422148"/>
            <a:ext cx="2404872" cy="758951"/>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3902964" y="422148"/>
            <a:ext cx="777239" cy="758951"/>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4058411" y="422148"/>
            <a:ext cx="2090927" cy="758951"/>
          </a:xfrm>
          <a:prstGeom prst="rect">
            <a:avLst/>
          </a:prstGeom>
          <a:blipFill>
            <a:blip r:embed="rId6"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764540" y="563321"/>
            <a:ext cx="5089525" cy="574675"/>
          </a:xfrm>
          <a:prstGeom prst="rect">
            <a:avLst/>
          </a:prstGeom>
        </p:spPr>
        <p:txBody>
          <a:bodyPr vert="horz" wrap="square" lIns="0" tIns="12700" rIns="0" bIns="0" rtlCol="0">
            <a:spAutoFit/>
          </a:bodyPr>
          <a:lstStyle/>
          <a:p>
            <a:pPr marL="12700">
              <a:lnSpc>
                <a:spcPct val="100000"/>
              </a:lnSpc>
              <a:spcBef>
                <a:spcPts val="100"/>
              </a:spcBef>
            </a:pPr>
            <a:r>
              <a:rPr sz="3600" spc="-5" dirty="0"/>
              <a:t>Super Market</a:t>
            </a:r>
            <a:r>
              <a:rPr sz="3600" spc="-100" dirty="0"/>
              <a:t> </a:t>
            </a:r>
            <a:r>
              <a:rPr sz="3600" dirty="0"/>
              <a:t>Tesco</a:t>
            </a:r>
            <a:endParaRPr sz="3600"/>
          </a:p>
        </p:txBody>
      </p:sp>
      <p:sp>
        <p:nvSpPr>
          <p:cNvPr id="15" name="object 15"/>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10" name="object 10"/>
          <p:cNvSpPr txBox="1"/>
          <p:nvPr/>
        </p:nvSpPr>
        <p:spPr>
          <a:xfrm>
            <a:off x="1069644" y="1784350"/>
            <a:ext cx="1983105" cy="406400"/>
          </a:xfrm>
          <a:prstGeom prst="rect">
            <a:avLst/>
          </a:prstGeom>
        </p:spPr>
        <p:txBody>
          <a:bodyPr vert="horz" wrap="square" lIns="0" tIns="12065" rIns="0" bIns="0" rtlCol="0">
            <a:spAutoFit/>
          </a:bodyPr>
          <a:lstStyle/>
          <a:p>
            <a:pPr marL="277495" indent="-264795">
              <a:lnSpc>
                <a:spcPct val="100000"/>
              </a:lnSpc>
              <a:spcBef>
                <a:spcPts val="95"/>
              </a:spcBef>
              <a:buClr>
                <a:srgbClr val="EF7E09"/>
              </a:buClr>
              <a:buSzPct val="80000"/>
              <a:buFont typeface="Arial"/>
              <a:buChar char="•"/>
              <a:tabLst>
                <a:tab pos="277495" algn="l"/>
                <a:tab pos="278130" algn="l"/>
                <a:tab pos="1584960" algn="l"/>
              </a:tabLst>
            </a:pPr>
            <a:r>
              <a:rPr sz="2500" spc="-10" dirty="0">
                <a:latin typeface="Verdana"/>
                <a:cs typeface="Verdana"/>
              </a:rPr>
              <a:t>Χωρί</a:t>
            </a:r>
            <a:r>
              <a:rPr sz="2500" spc="-5" dirty="0">
                <a:latin typeface="Verdana"/>
                <a:cs typeface="Verdana"/>
              </a:rPr>
              <a:t>ς</a:t>
            </a:r>
            <a:r>
              <a:rPr sz="2500" dirty="0">
                <a:latin typeface="Verdana"/>
                <a:cs typeface="Verdana"/>
              </a:rPr>
              <a:t>	</a:t>
            </a:r>
            <a:r>
              <a:rPr sz="2500" spc="-10" dirty="0">
                <a:latin typeface="Verdana"/>
                <a:cs typeface="Verdana"/>
              </a:rPr>
              <a:t>να</a:t>
            </a:r>
            <a:endParaRPr sz="2500">
              <a:latin typeface="Verdana"/>
              <a:cs typeface="Verdana"/>
            </a:endParaRPr>
          </a:p>
        </p:txBody>
      </p:sp>
      <p:sp>
        <p:nvSpPr>
          <p:cNvPr id="11" name="object 11"/>
          <p:cNvSpPr txBox="1"/>
          <p:nvPr/>
        </p:nvSpPr>
        <p:spPr>
          <a:xfrm>
            <a:off x="3412363" y="1784350"/>
            <a:ext cx="2660650" cy="406400"/>
          </a:xfrm>
          <a:prstGeom prst="rect">
            <a:avLst/>
          </a:prstGeom>
        </p:spPr>
        <p:txBody>
          <a:bodyPr vert="horz" wrap="square" lIns="0" tIns="12065" rIns="0" bIns="0" rtlCol="0">
            <a:spAutoFit/>
          </a:bodyPr>
          <a:lstStyle/>
          <a:p>
            <a:pPr marL="12700">
              <a:lnSpc>
                <a:spcPct val="100000"/>
              </a:lnSpc>
              <a:spcBef>
                <a:spcPts val="95"/>
              </a:spcBef>
              <a:tabLst>
                <a:tab pos="1473835" algn="l"/>
              </a:tabLst>
            </a:pPr>
            <a:r>
              <a:rPr sz="2500" spc="-10" dirty="0">
                <a:latin typeface="Verdana"/>
                <a:cs typeface="Verdana"/>
              </a:rPr>
              <a:t>ανοί</a:t>
            </a:r>
            <a:r>
              <a:rPr sz="2500" spc="0" dirty="0">
                <a:latin typeface="Verdana"/>
                <a:cs typeface="Verdana"/>
              </a:rPr>
              <a:t>ξ</a:t>
            </a:r>
            <a:r>
              <a:rPr sz="2500" spc="-5" dirty="0">
                <a:latin typeface="Verdana"/>
                <a:cs typeface="Verdana"/>
              </a:rPr>
              <a:t>ει</a:t>
            </a:r>
            <a:r>
              <a:rPr sz="2500" dirty="0">
                <a:latin typeface="Verdana"/>
                <a:cs typeface="Verdana"/>
              </a:rPr>
              <a:t>	</a:t>
            </a:r>
            <a:r>
              <a:rPr sz="2500" spc="-5" dirty="0">
                <a:latin typeface="Verdana"/>
                <a:cs typeface="Verdana"/>
              </a:rPr>
              <a:t>δηλ</a:t>
            </a:r>
            <a:r>
              <a:rPr sz="2500" spc="0" dirty="0">
                <a:latin typeface="Verdana"/>
                <a:cs typeface="Verdana"/>
              </a:rPr>
              <a:t>α</a:t>
            </a:r>
            <a:r>
              <a:rPr sz="2500" spc="-5" dirty="0">
                <a:latin typeface="Verdana"/>
                <a:cs typeface="Verdana"/>
              </a:rPr>
              <a:t>δή</a:t>
            </a:r>
            <a:endParaRPr sz="2500">
              <a:latin typeface="Verdana"/>
              <a:cs typeface="Verdana"/>
            </a:endParaRPr>
          </a:p>
        </p:txBody>
      </p:sp>
      <p:sp>
        <p:nvSpPr>
          <p:cNvPr id="12" name="object 12"/>
          <p:cNvSpPr txBox="1"/>
          <p:nvPr/>
        </p:nvSpPr>
        <p:spPr>
          <a:xfrm>
            <a:off x="1334769" y="2165426"/>
            <a:ext cx="4751705" cy="406400"/>
          </a:xfrm>
          <a:prstGeom prst="rect">
            <a:avLst/>
          </a:prstGeom>
        </p:spPr>
        <p:txBody>
          <a:bodyPr vert="horz" wrap="square" lIns="0" tIns="12065" rIns="0" bIns="0" rtlCol="0">
            <a:spAutoFit/>
          </a:bodyPr>
          <a:lstStyle/>
          <a:p>
            <a:pPr marL="12700">
              <a:lnSpc>
                <a:spcPct val="100000"/>
              </a:lnSpc>
              <a:spcBef>
                <a:spcPts val="95"/>
              </a:spcBef>
              <a:tabLst>
                <a:tab pos="2710180" algn="l"/>
              </a:tabLst>
            </a:pPr>
            <a:r>
              <a:rPr sz="2500" spc="-5" dirty="0">
                <a:latin typeface="Verdana"/>
                <a:cs typeface="Verdana"/>
              </a:rPr>
              <a:t>καταστήματα,	δημιούργησε</a:t>
            </a:r>
            <a:endParaRPr sz="2500">
              <a:latin typeface="Verdana"/>
              <a:cs typeface="Verdana"/>
            </a:endParaRPr>
          </a:p>
        </p:txBody>
      </p:sp>
      <p:sp>
        <p:nvSpPr>
          <p:cNvPr id="13" name="object 13"/>
          <p:cNvSpPr txBox="1"/>
          <p:nvPr/>
        </p:nvSpPr>
        <p:spPr>
          <a:xfrm>
            <a:off x="6433184" y="1784350"/>
            <a:ext cx="1565910" cy="787400"/>
          </a:xfrm>
          <a:prstGeom prst="rect">
            <a:avLst/>
          </a:prstGeom>
        </p:spPr>
        <p:txBody>
          <a:bodyPr vert="horz" wrap="square" lIns="0" tIns="12065" rIns="0" bIns="0" rtlCol="0">
            <a:spAutoFit/>
          </a:bodyPr>
          <a:lstStyle/>
          <a:p>
            <a:pPr marL="12700">
              <a:lnSpc>
                <a:spcPct val="100000"/>
              </a:lnSpc>
              <a:spcBef>
                <a:spcPts val="95"/>
              </a:spcBef>
            </a:pPr>
            <a:r>
              <a:rPr sz="2500" spc="-5" dirty="0">
                <a:latin typeface="Verdana"/>
                <a:cs typeface="Verdana"/>
              </a:rPr>
              <a:t>καινούρια</a:t>
            </a:r>
            <a:endParaRPr sz="2500">
              <a:latin typeface="Verdana"/>
              <a:cs typeface="Verdana"/>
            </a:endParaRPr>
          </a:p>
          <a:p>
            <a:pPr marL="167005">
              <a:lnSpc>
                <a:spcPct val="100000"/>
              </a:lnSpc>
            </a:pPr>
            <a:r>
              <a:rPr sz="2500" spc="-5" dirty="0">
                <a:latin typeface="Verdana"/>
                <a:cs typeface="Verdana"/>
              </a:rPr>
              <a:t>επιπλέον</a:t>
            </a:r>
            <a:endParaRPr sz="2500">
              <a:latin typeface="Verdana"/>
              <a:cs typeface="Verdana"/>
            </a:endParaRPr>
          </a:p>
        </p:txBody>
      </p:sp>
      <p:sp>
        <p:nvSpPr>
          <p:cNvPr id="14" name="object 14"/>
          <p:cNvSpPr txBox="1"/>
          <p:nvPr/>
        </p:nvSpPr>
        <p:spPr>
          <a:xfrm>
            <a:off x="1069644" y="2546730"/>
            <a:ext cx="6926580" cy="3187700"/>
          </a:xfrm>
          <a:prstGeom prst="rect">
            <a:avLst/>
          </a:prstGeom>
        </p:spPr>
        <p:txBody>
          <a:bodyPr vert="horz" wrap="square" lIns="0" tIns="12065" rIns="0" bIns="0" rtlCol="0">
            <a:spAutoFit/>
          </a:bodyPr>
          <a:lstStyle/>
          <a:p>
            <a:pPr marL="277495" marR="5080" algn="just">
              <a:lnSpc>
                <a:spcPct val="100000"/>
              </a:lnSpc>
              <a:spcBef>
                <a:spcPts val="95"/>
              </a:spcBef>
            </a:pPr>
            <a:r>
              <a:rPr sz="2500" spc="-5" dirty="0">
                <a:latin typeface="Verdana"/>
                <a:cs typeface="Verdana"/>
              </a:rPr>
              <a:t>σημεία </a:t>
            </a:r>
            <a:r>
              <a:rPr sz="2500" spc="-10" dirty="0">
                <a:latin typeface="Verdana"/>
                <a:cs typeface="Verdana"/>
              </a:rPr>
              <a:t>πώλησης που παράλληλα  </a:t>
            </a:r>
            <a:r>
              <a:rPr sz="2500" spc="-5" dirty="0">
                <a:latin typeface="Verdana"/>
                <a:cs typeface="Verdana"/>
              </a:rPr>
              <a:t>διευκόλυναν </a:t>
            </a:r>
            <a:r>
              <a:rPr sz="2500" spc="-10" dirty="0">
                <a:latin typeface="Verdana"/>
                <a:cs typeface="Verdana"/>
              </a:rPr>
              <a:t>τους σκληρά </a:t>
            </a:r>
            <a:r>
              <a:rPr sz="2500" spc="-5" dirty="0">
                <a:latin typeface="Verdana"/>
                <a:cs typeface="Verdana"/>
              </a:rPr>
              <a:t>εργαζόμενους  πελάτες</a:t>
            </a:r>
            <a:r>
              <a:rPr sz="2500" spc="-10" dirty="0">
                <a:latin typeface="Verdana"/>
                <a:cs typeface="Verdana"/>
              </a:rPr>
              <a:t> </a:t>
            </a:r>
            <a:r>
              <a:rPr sz="2500" spc="-5" dirty="0">
                <a:latin typeface="Verdana"/>
                <a:cs typeface="Verdana"/>
              </a:rPr>
              <a:t>της.</a:t>
            </a:r>
            <a:endParaRPr sz="2500">
              <a:latin typeface="Verdana"/>
              <a:cs typeface="Verdana"/>
            </a:endParaRPr>
          </a:p>
          <a:p>
            <a:pPr>
              <a:lnSpc>
                <a:spcPct val="100000"/>
              </a:lnSpc>
              <a:spcBef>
                <a:spcPts val="35"/>
              </a:spcBef>
            </a:pPr>
            <a:endParaRPr sz="3100">
              <a:latin typeface="Times New Roman"/>
              <a:cs typeface="Times New Roman"/>
            </a:endParaRPr>
          </a:p>
          <a:p>
            <a:pPr marL="277495" marR="66040" indent="-264795">
              <a:lnSpc>
                <a:spcPct val="100000"/>
              </a:lnSpc>
              <a:buClr>
                <a:srgbClr val="EF7E09"/>
              </a:buClr>
              <a:buSzPct val="80000"/>
              <a:buFont typeface="Arial"/>
              <a:buChar char="•"/>
              <a:tabLst>
                <a:tab pos="277495" algn="l"/>
                <a:tab pos="278130" algn="l"/>
              </a:tabLst>
            </a:pPr>
            <a:r>
              <a:rPr sz="2500" u="heavy" spc="-10" dirty="0">
                <a:solidFill>
                  <a:srgbClr val="6B9F24"/>
                </a:solidFill>
                <a:latin typeface="Verdana"/>
                <a:cs typeface="Verdana"/>
                <a:hlinkClick r:id="rId7"/>
              </a:rPr>
              <a:t>http://www.youtube.com/watch?v=3Mqc  </a:t>
            </a:r>
            <a:r>
              <a:rPr sz="2500" u="heavy" spc="-15" dirty="0">
                <a:solidFill>
                  <a:srgbClr val="6B9F24"/>
                </a:solidFill>
                <a:latin typeface="Verdana"/>
                <a:cs typeface="Verdana"/>
                <a:hlinkClick r:id="rId7"/>
              </a:rPr>
              <a:t>b7RoN4Y</a:t>
            </a:r>
            <a:endParaRPr sz="2500">
              <a:latin typeface="Verdana"/>
              <a:cs typeface="Verdana"/>
            </a:endParaRPr>
          </a:p>
          <a:p>
            <a:pPr marL="277495" indent="-264795">
              <a:lnSpc>
                <a:spcPct val="100000"/>
              </a:lnSpc>
              <a:spcBef>
                <a:spcPts val="300"/>
              </a:spcBef>
              <a:buClr>
                <a:srgbClr val="EF7E09"/>
              </a:buClr>
              <a:buSzPct val="80000"/>
              <a:buFont typeface="Arial"/>
              <a:buChar char="•"/>
              <a:tabLst>
                <a:tab pos="277495" algn="l"/>
                <a:tab pos="278130" algn="l"/>
              </a:tabLst>
            </a:pPr>
            <a:r>
              <a:rPr sz="2500" u="heavy" spc="-10" dirty="0">
                <a:solidFill>
                  <a:srgbClr val="6B9F24"/>
                </a:solidFill>
                <a:latin typeface="Verdana"/>
                <a:cs typeface="Verdana"/>
                <a:hlinkClick r:id="rId8"/>
              </a:rPr>
              <a:t>http://www.youtube.com/watch?feature</a:t>
            </a:r>
            <a:endParaRPr sz="2500">
              <a:latin typeface="Verdana"/>
              <a:cs typeface="Verdana"/>
            </a:endParaRPr>
          </a:p>
          <a:p>
            <a:pPr marL="277495" algn="just">
              <a:lnSpc>
                <a:spcPct val="100000"/>
              </a:lnSpc>
            </a:pPr>
            <a:r>
              <a:rPr sz="2500" u="heavy" spc="-10" dirty="0">
                <a:solidFill>
                  <a:srgbClr val="6B9F24"/>
                </a:solidFill>
                <a:latin typeface="Verdana"/>
                <a:cs typeface="Verdana"/>
                <a:hlinkClick r:id="rId8"/>
              </a:rPr>
              <a:t>=player_embedded&amp;v=oOazBbJGve8</a:t>
            </a:r>
            <a:endParaRPr sz="2500">
              <a:latin typeface="Verdana"/>
              <a:cs typeface="Verdana"/>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313943" y="606551"/>
            <a:ext cx="2122932" cy="75895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815083" y="606551"/>
            <a:ext cx="774192" cy="75895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967483" y="606551"/>
            <a:ext cx="2404872" cy="75895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3750564" y="606551"/>
            <a:ext cx="777239" cy="758951"/>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3906011" y="606551"/>
            <a:ext cx="2090927" cy="758951"/>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5375147" y="606551"/>
            <a:ext cx="778763" cy="758951"/>
          </a:xfrm>
          <a:prstGeom prst="rect">
            <a:avLst/>
          </a:prstGeom>
          <a:blipFill>
            <a:blip r:embed="rId5"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612140" y="747522"/>
            <a:ext cx="5088890" cy="574040"/>
          </a:xfrm>
          <a:prstGeom prst="rect">
            <a:avLst/>
          </a:prstGeom>
        </p:spPr>
        <p:txBody>
          <a:bodyPr vert="horz" wrap="square" lIns="0" tIns="12700" rIns="0" bIns="0" rtlCol="0">
            <a:spAutoFit/>
          </a:bodyPr>
          <a:lstStyle/>
          <a:p>
            <a:pPr marL="12700">
              <a:lnSpc>
                <a:spcPct val="100000"/>
              </a:lnSpc>
              <a:spcBef>
                <a:spcPts val="100"/>
              </a:spcBef>
            </a:pPr>
            <a:r>
              <a:rPr sz="3600" spc="-5" dirty="0"/>
              <a:t>Super Market</a:t>
            </a:r>
            <a:r>
              <a:rPr sz="3600" spc="-110" dirty="0"/>
              <a:t> </a:t>
            </a:r>
            <a:r>
              <a:rPr sz="3600" dirty="0"/>
              <a:t>Tesco</a:t>
            </a:r>
            <a:endParaRPr sz="3600"/>
          </a:p>
        </p:txBody>
      </p:sp>
      <p:sp>
        <p:nvSpPr>
          <p:cNvPr id="11" name="object 11"/>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10" name="object 10"/>
          <p:cNvSpPr txBox="1"/>
          <p:nvPr/>
        </p:nvSpPr>
        <p:spPr>
          <a:xfrm>
            <a:off x="627380" y="1601469"/>
            <a:ext cx="7937500" cy="4575612"/>
          </a:xfrm>
          <a:prstGeom prst="rect">
            <a:avLst/>
          </a:prstGeom>
        </p:spPr>
        <p:txBody>
          <a:bodyPr vert="horz" wrap="square" lIns="0" tIns="12700" rIns="0" bIns="0" rtlCol="0">
            <a:spAutoFit/>
          </a:bodyPr>
          <a:lstStyle/>
          <a:p>
            <a:pPr marL="12700">
              <a:lnSpc>
                <a:spcPct val="100000"/>
              </a:lnSpc>
              <a:spcBef>
                <a:spcPts val="100"/>
              </a:spcBef>
            </a:pPr>
            <a:r>
              <a:rPr sz="2400" spc="-5" dirty="0">
                <a:latin typeface="Verdana"/>
                <a:cs typeface="Verdana"/>
              </a:rPr>
              <a:t>Πώς ακριβώς</a:t>
            </a:r>
            <a:r>
              <a:rPr sz="2400" spc="5" dirty="0">
                <a:latin typeface="Verdana"/>
                <a:cs typeface="Verdana"/>
              </a:rPr>
              <a:t> </a:t>
            </a:r>
            <a:r>
              <a:rPr sz="2400" spc="-5" dirty="0">
                <a:latin typeface="Verdana"/>
                <a:cs typeface="Verdana"/>
              </a:rPr>
              <a:t>λειτουργεί;</a:t>
            </a:r>
            <a:endParaRPr sz="2400" dirty="0">
              <a:latin typeface="Verdana"/>
              <a:cs typeface="Verdana"/>
            </a:endParaRPr>
          </a:p>
          <a:p>
            <a:pPr>
              <a:lnSpc>
                <a:spcPct val="100000"/>
              </a:lnSpc>
              <a:spcBef>
                <a:spcPts val="30"/>
              </a:spcBef>
            </a:pPr>
            <a:endParaRPr sz="3000" dirty="0">
              <a:latin typeface="Times New Roman"/>
              <a:cs typeface="Times New Roman"/>
            </a:endParaRPr>
          </a:p>
          <a:p>
            <a:pPr marL="278130" marR="6985" indent="-265430" algn="just">
              <a:lnSpc>
                <a:spcPct val="100000"/>
              </a:lnSpc>
              <a:buClr>
                <a:srgbClr val="EF7E09"/>
              </a:buClr>
              <a:buSzPct val="79166"/>
              <a:buFont typeface="Arial"/>
              <a:buChar char="•"/>
              <a:tabLst>
                <a:tab pos="385445" algn="l"/>
              </a:tabLst>
            </a:pPr>
            <a:r>
              <a:rPr sz="2400" spc="-5" dirty="0">
                <a:latin typeface="Verdana"/>
                <a:cs typeface="Verdana"/>
              </a:rPr>
              <a:t>Σε </a:t>
            </a:r>
            <a:r>
              <a:rPr sz="2400" dirty="0">
                <a:latin typeface="Verdana"/>
                <a:cs typeface="Verdana"/>
              </a:rPr>
              <a:t>κάποιους </a:t>
            </a:r>
            <a:r>
              <a:rPr sz="2400" spc="-5" dirty="0">
                <a:latin typeface="Verdana"/>
                <a:cs typeface="Verdana"/>
              </a:rPr>
              <a:t>υπόγειους σταθμούς, εφαρμόστηκαν  φωτογραφίες ραφιών </a:t>
            </a:r>
            <a:r>
              <a:rPr sz="2400" dirty="0">
                <a:latin typeface="Verdana"/>
                <a:cs typeface="Verdana"/>
              </a:rPr>
              <a:t>με </a:t>
            </a:r>
            <a:r>
              <a:rPr sz="2400" spc="-5" dirty="0">
                <a:latin typeface="Verdana"/>
                <a:cs typeface="Verdana"/>
              </a:rPr>
              <a:t>τα προϊόντα </a:t>
            </a:r>
            <a:r>
              <a:rPr sz="2400" dirty="0">
                <a:latin typeface="Verdana"/>
                <a:cs typeface="Verdana"/>
              </a:rPr>
              <a:t>ανά  </a:t>
            </a:r>
            <a:r>
              <a:rPr sz="2400" spc="-5" dirty="0">
                <a:latin typeface="Verdana"/>
                <a:cs typeface="Verdana"/>
              </a:rPr>
              <a:t>κατηγορία </a:t>
            </a:r>
            <a:r>
              <a:rPr sz="2400" dirty="0">
                <a:latin typeface="Verdana"/>
                <a:cs typeface="Verdana"/>
              </a:rPr>
              <a:t>και κάτω </a:t>
            </a:r>
            <a:r>
              <a:rPr sz="2400" spc="-5" dirty="0">
                <a:latin typeface="Verdana"/>
                <a:cs typeface="Verdana"/>
              </a:rPr>
              <a:t>από </a:t>
            </a:r>
            <a:r>
              <a:rPr sz="2400" dirty="0">
                <a:latin typeface="Verdana"/>
                <a:cs typeface="Verdana"/>
              </a:rPr>
              <a:t>κάθε </a:t>
            </a:r>
            <a:r>
              <a:rPr sz="2400" spc="-5" dirty="0">
                <a:latin typeface="Verdana"/>
                <a:cs typeface="Verdana"/>
              </a:rPr>
              <a:t>προϊόν, </a:t>
            </a:r>
            <a:r>
              <a:rPr sz="2400" dirty="0">
                <a:latin typeface="Verdana"/>
                <a:cs typeface="Verdana"/>
              </a:rPr>
              <a:t>η </a:t>
            </a:r>
            <a:r>
              <a:rPr sz="2400" spc="-5" dirty="0">
                <a:latin typeface="Verdana"/>
                <a:cs typeface="Verdana"/>
              </a:rPr>
              <a:t>τιμή </a:t>
            </a:r>
            <a:r>
              <a:rPr sz="2400" dirty="0">
                <a:latin typeface="Verdana"/>
                <a:cs typeface="Verdana"/>
              </a:rPr>
              <a:t>και  ένα </a:t>
            </a:r>
            <a:r>
              <a:rPr lang="en-US" sz="2400" dirty="0" smtClean="0">
                <a:latin typeface="Verdana"/>
                <a:cs typeface="Verdana"/>
              </a:rPr>
              <a:t>QR</a:t>
            </a:r>
            <a:r>
              <a:rPr sz="2400" dirty="0" smtClean="0">
                <a:latin typeface="Verdana"/>
                <a:cs typeface="Verdana"/>
              </a:rPr>
              <a:t> </a:t>
            </a:r>
            <a:r>
              <a:rPr sz="2400" dirty="0">
                <a:latin typeface="Verdana"/>
                <a:cs typeface="Verdana"/>
              </a:rPr>
              <a:t>code. </a:t>
            </a:r>
            <a:r>
              <a:rPr sz="2400" spc="-5" dirty="0">
                <a:latin typeface="Verdana"/>
                <a:cs typeface="Verdana"/>
              </a:rPr>
              <a:t>Οι περαστικοί σκανάρουν τα </a:t>
            </a:r>
            <a:r>
              <a:rPr sz="2400" dirty="0">
                <a:latin typeface="Verdana"/>
                <a:cs typeface="Verdana"/>
              </a:rPr>
              <a:t>qr </a:t>
            </a:r>
            <a:r>
              <a:rPr sz="2400" spc="-5" dirty="0">
                <a:latin typeface="Verdana"/>
                <a:cs typeface="Verdana"/>
              </a:rPr>
              <a:t>από  τα προϊόντα που </a:t>
            </a:r>
            <a:r>
              <a:rPr sz="2400" dirty="0">
                <a:latin typeface="Verdana"/>
                <a:cs typeface="Verdana"/>
              </a:rPr>
              <a:t>επιθυμούν, </a:t>
            </a:r>
            <a:r>
              <a:rPr sz="2400" spc="-5" dirty="0">
                <a:latin typeface="Verdana"/>
                <a:cs typeface="Verdana"/>
              </a:rPr>
              <a:t>αυτά μπαίνουν στο  </a:t>
            </a:r>
            <a:r>
              <a:rPr sz="2400" dirty="0">
                <a:latin typeface="Verdana"/>
                <a:cs typeface="Verdana"/>
              </a:rPr>
              <a:t>“καλάθι” και </a:t>
            </a:r>
            <a:r>
              <a:rPr sz="2400" spc="-5" dirty="0">
                <a:latin typeface="Verdana"/>
                <a:cs typeface="Verdana"/>
              </a:rPr>
              <a:t>αποστέλλονται από την </a:t>
            </a:r>
            <a:r>
              <a:rPr sz="2400" spc="-55" dirty="0">
                <a:latin typeface="Verdana"/>
                <a:cs typeface="Verdana"/>
              </a:rPr>
              <a:t>Tesco </a:t>
            </a:r>
            <a:r>
              <a:rPr sz="2400" spc="-5" dirty="0">
                <a:latin typeface="Verdana"/>
                <a:cs typeface="Verdana"/>
              </a:rPr>
              <a:t>στο  σπίτι τους την ώρα </a:t>
            </a:r>
            <a:r>
              <a:rPr sz="2400" spc="-10" dirty="0">
                <a:latin typeface="Verdana"/>
                <a:cs typeface="Verdana"/>
              </a:rPr>
              <a:t>που</a:t>
            </a:r>
            <a:r>
              <a:rPr sz="2400" spc="55" dirty="0">
                <a:latin typeface="Verdana"/>
                <a:cs typeface="Verdana"/>
              </a:rPr>
              <a:t> </a:t>
            </a:r>
            <a:r>
              <a:rPr sz="2400" spc="-5" dirty="0">
                <a:latin typeface="Verdana"/>
                <a:cs typeface="Verdana"/>
              </a:rPr>
              <a:t>επιλέγουν.</a:t>
            </a:r>
            <a:endParaRPr sz="2400" dirty="0">
              <a:latin typeface="Verdana"/>
              <a:cs typeface="Verdana"/>
            </a:endParaRPr>
          </a:p>
          <a:p>
            <a:pPr marL="278130" marR="5080" indent="-265430" algn="just">
              <a:lnSpc>
                <a:spcPct val="100000"/>
              </a:lnSpc>
              <a:spcBef>
                <a:spcPts val="300"/>
              </a:spcBef>
              <a:buClr>
                <a:srgbClr val="EF7E09"/>
              </a:buClr>
              <a:buSzPct val="79166"/>
              <a:buFont typeface="Arial"/>
              <a:buChar char="•"/>
              <a:tabLst>
                <a:tab pos="278765" algn="l"/>
              </a:tabLst>
            </a:pPr>
            <a:r>
              <a:rPr sz="2400" spc="-5" dirty="0">
                <a:latin typeface="Verdana"/>
                <a:cs typeface="Verdana"/>
              </a:rPr>
              <a:t>Τα </a:t>
            </a:r>
            <a:r>
              <a:rPr sz="2400" dirty="0">
                <a:latin typeface="Verdana"/>
                <a:cs typeface="Verdana"/>
              </a:rPr>
              <a:t>αποτελέσματα </a:t>
            </a:r>
            <a:r>
              <a:rPr sz="2400" spc="-5" dirty="0">
                <a:latin typeface="Verdana"/>
                <a:cs typeface="Verdana"/>
              </a:rPr>
              <a:t>έδειξαν ότι </a:t>
            </a:r>
            <a:r>
              <a:rPr sz="2400" dirty="0">
                <a:latin typeface="Verdana"/>
                <a:cs typeface="Verdana"/>
              </a:rPr>
              <a:t>οι Κορεάτες  </a:t>
            </a:r>
            <a:r>
              <a:rPr sz="2400" spc="-5" dirty="0">
                <a:latin typeface="Verdana"/>
                <a:cs typeface="Verdana"/>
              </a:rPr>
              <a:t>υιοθέτησαν </a:t>
            </a:r>
            <a:r>
              <a:rPr sz="2400" dirty="0">
                <a:latin typeface="Verdana"/>
                <a:cs typeface="Verdana"/>
              </a:rPr>
              <a:t>τον καινούριο </a:t>
            </a:r>
            <a:r>
              <a:rPr sz="2400" spc="-5" dirty="0">
                <a:latin typeface="Verdana"/>
                <a:cs typeface="Verdana"/>
              </a:rPr>
              <a:t>αυτό τρόπο αγορών </a:t>
            </a:r>
            <a:r>
              <a:rPr sz="2400" dirty="0">
                <a:latin typeface="Verdana"/>
                <a:cs typeface="Verdana"/>
              </a:rPr>
              <a:t>και  </a:t>
            </a:r>
            <a:r>
              <a:rPr sz="2400" spc="-5" dirty="0">
                <a:latin typeface="Verdana"/>
                <a:cs typeface="Verdana"/>
              </a:rPr>
              <a:t>οι πωλήσεις της </a:t>
            </a:r>
            <a:r>
              <a:rPr sz="2400" spc="-55" dirty="0">
                <a:latin typeface="Verdana"/>
                <a:cs typeface="Verdana"/>
              </a:rPr>
              <a:t>Tesco </a:t>
            </a:r>
            <a:r>
              <a:rPr sz="2400" spc="-5" dirty="0">
                <a:latin typeface="Verdana"/>
                <a:cs typeface="Verdana"/>
              </a:rPr>
              <a:t>ανέβηκαν</a:t>
            </a:r>
            <a:r>
              <a:rPr sz="2400" spc="125" dirty="0">
                <a:latin typeface="Verdana"/>
                <a:cs typeface="Verdana"/>
              </a:rPr>
              <a:t> </a:t>
            </a:r>
            <a:r>
              <a:rPr sz="2400" spc="-5" dirty="0">
                <a:latin typeface="Verdana"/>
                <a:cs typeface="Verdana"/>
              </a:rPr>
              <a:t>κατακόρυφα.</a:t>
            </a:r>
            <a:endParaRPr sz="2400" dirty="0">
              <a:latin typeface="Verdana"/>
              <a:cs typeface="Verdan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683564" y="548741"/>
            <a:ext cx="7416800" cy="5040503"/>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122680" y="5621832"/>
            <a:ext cx="6339840" cy="848994"/>
          </a:xfrm>
          <a:prstGeom prst="rect">
            <a:avLst/>
          </a:prstGeom>
        </p:spPr>
        <p:txBody>
          <a:bodyPr vert="horz" wrap="square" lIns="0" tIns="12700" rIns="0" bIns="0" rtlCol="0">
            <a:spAutoFit/>
          </a:bodyPr>
          <a:lstStyle/>
          <a:p>
            <a:pPr marL="12700" marR="5080">
              <a:lnSpc>
                <a:spcPct val="100000"/>
              </a:lnSpc>
              <a:spcBef>
                <a:spcPts val="100"/>
              </a:spcBef>
              <a:tabLst>
                <a:tab pos="725170" algn="l"/>
              </a:tabLst>
            </a:pPr>
            <a:r>
              <a:rPr sz="1800" i="1" spc="-5" dirty="0">
                <a:latin typeface="Verdana"/>
                <a:cs typeface="Verdana"/>
              </a:rPr>
              <a:t>Case	Study:Εικονικές Αγορές (Virtual Shopping) στο  σταθμό του </a:t>
            </a:r>
            <a:r>
              <a:rPr sz="1800" i="1" dirty="0">
                <a:latin typeface="Verdana"/>
                <a:cs typeface="Verdana"/>
              </a:rPr>
              <a:t>υπόγειου </a:t>
            </a:r>
            <a:r>
              <a:rPr sz="1800" i="1" spc="-5" dirty="0">
                <a:latin typeface="Verdana"/>
                <a:cs typeface="Verdana"/>
              </a:rPr>
              <a:t>σιδηρόδρομου στη Νότια </a:t>
            </a:r>
            <a:r>
              <a:rPr sz="1800" i="1" dirty="0">
                <a:latin typeface="Verdana"/>
                <a:cs typeface="Verdana"/>
              </a:rPr>
              <a:t>Κορέα –  </a:t>
            </a:r>
            <a:r>
              <a:rPr sz="1800" i="1" spc="-5" dirty="0">
                <a:latin typeface="Verdana"/>
                <a:cs typeface="Verdana"/>
              </a:rPr>
              <a:t>Tesco super</a:t>
            </a:r>
            <a:r>
              <a:rPr sz="1800" i="1" spc="0" dirty="0">
                <a:latin typeface="Verdana"/>
                <a:cs typeface="Verdana"/>
              </a:rPr>
              <a:t> </a:t>
            </a:r>
            <a:r>
              <a:rPr sz="1800" i="1" spc="-5" dirty="0">
                <a:latin typeface="Verdana"/>
                <a:cs typeface="Verdana"/>
              </a:rPr>
              <a:t>market</a:t>
            </a:r>
            <a:endParaRPr sz="1800">
              <a:latin typeface="Verdana"/>
              <a:cs typeface="Verdana"/>
            </a:endParaRPr>
          </a:p>
        </p:txBody>
      </p:sp>
      <p:sp>
        <p:nvSpPr>
          <p:cNvPr id="5" name="object 5"/>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1752600" y="539051"/>
            <a:ext cx="5791200" cy="5576697"/>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txBox="1"/>
          <p:nvPr/>
        </p:nvSpPr>
        <p:spPr>
          <a:xfrm>
            <a:off x="8539733" y="6267399"/>
            <a:ext cx="187325"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A7A299"/>
                </a:solidFill>
                <a:latin typeface="Verdana"/>
                <a:cs typeface="Verdana"/>
              </a:rPr>
              <a:t>39</a:t>
            </a:r>
            <a:endParaRPr sz="1000">
              <a:latin typeface="Verdana"/>
              <a:cs typeface="Verdana"/>
            </a:endParaRPr>
          </a:p>
        </p:txBody>
      </p:sp>
      <p:sp>
        <p:nvSpPr>
          <p:cNvPr id="4" name="object 4"/>
          <p:cNvSpPr/>
          <p:nvPr/>
        </p:nvSpPr>
        <p:spPr>
          <a:xfrm>
            <a:off x="1600200" y="533400"/>
            <a:ext cx="5909056" cy="5791200"/>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345947" y="347472"/>
            <a:ext cx="7598664" cy="67970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386828" y="347472"/>
            <a:ext cx="696468" cy="67970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45947" y="835152"/>
            <a:ext cx="696468" cy="679703"/>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612140" y="472897"/>
            <a:ext cx="7065645" cy="514350"/>
          </a:xfrm>
          <a:prstGeom prst="rect">
            <a:avLst/>
          </a:prstGeom>
        </p:spPr>
        <p:txBody>
          <a:bodyPr vert="horz" wrap="square" lIns="0" tIns="13335" rIns="0" bIns="0" rtlCol="0">
            <a:spAutoFit/>
          </a:bodyPr>
          <a:lstStyle/>
          <a:p>
            <a:pPr marL="12700">
              <a:lnSpc>
                <a:spcPct val="100000"/>
              </a:lnSpc>
              <a:spcBef>
                <a:spcPts val="105"/>
              </a:spcBef>
              <a:tabLst>
                <a:tab pos="2585085" algn="l"/>
              </a:tabLst>
            </a:pPr>
            <a:r>
              <a:rPr sz="3200" dirty="0"/>
              <a:t>1.1. Πεδία	</a:t>
            </a:r>
            <a:r>
              <a:rPr sz="3200" spc="-5" dirty="0"/>
              <a:t>τεχνολογιών</a:t>
            </a:r>
            <a:r>
              <a:rPr sz="3200" spc="-45" dirty="0"/>
              <a:t> </a:t>
            </a:r>
            <a:r>
              <a:rPr sz="3200" spc="-5" dirty="0"/>
              <a:t>αιχμής</a:t>
            </a:r>
            <a:endParaRPr sz="3200"/>
          </a:p>
        </p:txBody>
      </p:sp>
      <p:sp>
        <p:nvSpPr>
          <p:cNvPr id="16" name="object 16"/>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7" name="object 7"/>
          <p:cNvSpPr txBox="1"/>
          <p:nvPr/>
        </p:nvSpPr>
        <p:spPr>
          <a:xfrm>
            <a:off x="703580" y="2011502"/>
            <a:ext cx="1387475" cy="391795"/>
          </a:xfrm>
          <a:prstGeom prst="rect">
            <a:avLst/>
          </a:prstGeom>
        </p:spPr>
        <p:txBody>
          <a:bodyPr vert="horz" wrap="square" lIns="0" tIns="12700" rIns="0" bIns="0" rtlCol="0">
            <a:spAutoFit/>
          </a:bodyPr>
          <a:lstStyle/>
          <a:p>
            <a:pPr marL="278130" indent="-265430">
              <a:lnSpc>
                <a:spcPct val="100000"/>
              </a:lnSpc>
              <a:spcBef>
                <a:spcPts val="100"/>
              </a:spcBef>
              <a:buClr>
                <a:srgbClr val="EF7E09"/>
              </a:buClr>
              <a:buSzPct val="79166"/>
              <a:buFont typeface="Wingdings 2"/>
              <a:buChar char=""/>
              <a:tabLst>
                <a:tab pos="277495" algn="l"/>
                <a:tab pos="278765" algn="l"/>
              </a:tabLst>
            </a:pPr>
            <a:r>
              <a:rPr sz="2400" dirty="0">
                <a:latin typeface="Verdana"/>
                <a:cs typeface="Verdana"/>
              </a:rPr>
              <a:t>Μ</a:t>
            </a:r>
            <a:r>
              <a:rPr sz="2400" spc="0" dirty="0">
                <a:latin typeface="Verdana"/>
                <a:cs typeface="Verdana"/>
              </a:rPr>
              <a:t>ε</a:t>
            </a:r>
            <a:r>
              <a:rPr sz="2400" dirty="0">
                <a:latin typeface="Verdana"/>
                <a:cs typeface="Verdana"/>
              </a:rPr>
              <a:t>λέτη</a:t>
            </a:r>
            <a:endParaRPr sz="2400">
              <a:latin typeface="Verdana"/>
              <a:cs typeface="Verdana"/>
            </a:endParaRPr>
          </a:p>
        </p:txBody>
      </p:sp>
      <p:sp>
        <p:nvSpPr>
          <p:cNvPr id="8" name="object 8"/>
          <p:cNvSpPr txBox="1"/>
          <p:nvPr/>
        </p:nvSpPr>
        <p:spPr>
          <a:xfrm>
            <a:off x="2553970" y="2011502"/>
            <a:ext cx="2377440" cy="391795"/>
          </a:xfrm>
          <a:prstGeom prst="rect">
            <a:avLst/>
          </a:prstGeom>
        </p:spPr>
        <p:txBody>
          <a:bodyPr vert="horz" wrap="square" lIns="0" tIns="12700" rIns="0" bIns="0" rtlCol="0">
            <a:spAutoFit/>
          </a:bodyPr>
          <a:lstStyle/>
          <a:p>
            <a:pPr marL="12700">
              <a:lnSpc>
                <a:spcPct val="100000"/>
              </a:lnSpc>
              <a:spcBef>
                <a:spcPts val="100"/>
              </a:spcBef>
              <a:tabLst>
                <a:tab pos="1006475" algn="l"/>
              </a:tabLst>
            </a:pPr>
            <a:r>
              <a:rPr sz="2400" spc="-5" dirty="0">
                <a:latin typeface="Verdana"/>
                <a:cs typeface="Verdana"/>
              </a:rPr>
              <a:t>τη</a:t>
            </a:r>
            <a:r>
              <a:rPr sz="2400" dirty="0">
                <a:latin typeface="Verdana"/>
                <a:cs typeface="Verdana"/>
              </a:rPr>
              <a:t>ς	εται</a:t>
            </a:r>
            <a:r>
              <a:rPr sz="2400" spc="-10" dirty="0">
                <a:latin typeface="Verdana"/>
                <a:cs typeface="Verdana"/>
              </a:rPr>
              <a:t>ρ</a:t>
            </a:r>
            <a:r>
              <a:rPr sz="2400" dirty="0">
                <a:latin typeface="Verdana"/>
                <a:cs typeface="Verdana"/>
              </a:rPr>
              <a:t>εί</a:t>
            </a:r>
            <a:r>
              <a:rPr sz="2400" spc="0" dirty="0">
                <a:latin typeface="Verdana"/>
                <a:cs typeface="Verdana"/>
              </a:rPr>
              <a:t>α</a:t>
            </a:r>
            <a:r>
              <a:rPr sz="2400" dirty="0">
                <a:latin typeface="Verdana"/>
                <a:cs typeface="Verdana"/>
              </a:rPr>
              <a:t>ς</a:t>
            </a:r>
            <a:endParaRPr sz="2400">
              <a:latin typeface="Verdana"/>
              <a:cs typeface="Verdana"/>
            </a:endParaRPr>
          </a:p>
        </p:txBody>
      </p:sp>
      <p:sp>
        <p:nvSpPr>
          <p:cNvPr id="9" name="object 9"/>
          <p:cNvSpPr txBox="1"/>
          <p:nvPr/>
        </p:nvSpPr>
        <p:spPr>
          <a:xfrm>
            <a:off x="5396865" y="2011502"/>
            <a:ext cx="1410970" cy="391795"/>
          </a:xfrm>
          <a:prstGeom prst="rect">
            <a:avLst/>
          </a:prstGeom>
        </p:spPr>
        <p:txBody>
          <a:bodyPr vert="horz" wrap="square" lIns="0" tIns="12700" rIns="0" bIns="0" rtlCol="0">
            <a:spAutoFit/>
          </a:bodyPr>
          <a:lstStyle/>
          <a:p>
            <a:pPr marL="12700">
              <a:lnSpc>
                <a:spcPct val="100000"/>
              </a:lnSpc>
              <a:spcBef>
                <a:spcPts val="100"/>
              </a:spcBef>
            </a:pPr>
            <a:r>
              <a:rPr sz="2400" spc="-50" dirty="0">
                <a:latin typeface="Verdana"/>
                <a:cs typeface="Verdana"/>
              </a:rPr>
              <a:t>F</a:t>
            </a:r>
            <a:r>
              <a:rPr sz="2400" dirty="0">
                <a:latin typeface="Verdana"/>
                <a:cs typeface="Verdana"/>
              </a:rPr>
              <a:t>o</a:t>
            </a:r>
            <a:r>
              <a:rPr sz="2400" spc="-15" dirty="0">
                <a:latin typeface="Verdana"/>
                <a:cs typeface="Verdana"/>
              </a:rPr>
              <a:t>r</a:t>
            </a:r>
            <a:r>
              <a:rPr sz="2400" dirty="0">
                <a:latin typeface="Verdana"/>
                <a:cs typeface="Verdana"/>
              </a:rPr>
              <a:t>r</a:t>
            </a:r>
            <a:r>
              <a:rPr sz="2400" spc="-10" dirty="0">
                <a:latin typeface="Verdana"/>
                <a:cs typeface="Verdana"/>
              </a:rPr>
              <a:t>e</a:t>
            </a:r>
            <a:r>
              <a:rPr sz="2400" dirty="0">
                <a:latin typeface="Verdana"/>
                <a:cs typeface="Verdana"/>
              </a:rPr>
              <a:t>s</a:t>
            </a:r>
            <a:r>
              <a:rPr sz="2400" spc="-5" dirty="0">
                <a:latin typeface="Verdana"/>
                <a:cs typeface="Verdana"/>
              </a:rPr>
              <a:t>ter</a:t>
            </a:r>
            <a:endParaRPr sz="2400">
              <a:latin typeface="Verdana"/>
              <a:cs typeface="Verdana"/>
            </a:endParaRPr>
          </a:p>
        </p:txBody>
      </p:sp>
      <p:sp>
        <p:nvSpPr>
          <p:cNvPr id="10" name="object 10"/>
          <p:cNvSpPr txBox="1"/>
          <p:nvPr/>
        </p:nvSpPr>
        <p:spPr>
          <a:xfrm>
            <a:off x="7274814" y="2011502"/>
            <a:ext cx="1362075" cy="391795"/>
          </a:xfrm>
          <a:prstGeom prst="rect">
            <a:avLst/>
          </a:prstGeom>
        </p:spPr>
        <p:txBody>
          <a:bodyPr vert="horz" wrap="square" lIns="0" tIns="12700" rIns="0" bIns="0" rtlCol="0">
            <a:spAutoFit/>
          </a:bodyPr>
          <a:lstStyle/>
          <a:p>
            <a:pPr marL="12700">
              <a:lnSpc>
                <a:spcPct val="100000"/>
              </a:lnSpc>
              <a:spcBef>
                <a:spcPts val="100"/>
              </a:spcBef>
              <a:tabLst>
                <a:tab pos="958850" algn="l"/>
              </a:tabLst>
            </a:pPr>
            <a:r>
              <a:rPr sz="2400" dirty="0">
                <a:latin typeface="Verdana"/>
                <a:cs typeface="Verdana"/>
              </a:rPr>
              <a:t>για	</a:t>
            </a:r>
            <a:r>
              <a:rPr sz="2400" spc="-5" dirty="0">
                <a:latin typeface="Verdana"/>
                <a:cs typeface="Verdana"/>
              </a:rPr>
              <a:t>τις</a:t>
            </a:r>
            <a:endParaRPr sz="2400">
              <a:latin typeface="Verdana"/>
              <a:cs typeface="Verdana"/>
            </a:endParaRPr>
          </a:p>
        </p:txBody>
      </p:sp>
      <p:sp>
        <p:nvSpPr>
          <p:cNvPr id="11" name="object 11"/>
          <p:cNvSpPr txBox="1"/>
          <p:nvPr/>
        </p:nvSpPr>
        <p:spPr>
          <a:xfrm>
            <a:off x="969060" y="2304414"/>
            <a:ext cx="7670800" cy="683895"/>
          </a:xfrm>
          <a:prstGeom prst="rect">
            <a:avLst/>
          </a:prstGeom>
        </p:spPr>
        <p:txBody>
          <a:bodyPr vert="horz" wrap="square" lIns="0" tIns="85725" rIns="0" bIns="0" rtlCol="0">
            <a:spAutoFit/>
          </a:bodyPr>
          <a:lstStyle/>
          <a:p>
            <a:pPr marL="12700" marR="5080">
              <a:lnSpc>
                <a:spcPct val="80000"/>
              </a:lnSpc>
              <a:spcBef>
                <a:spcPts val="675"/>
              </a:spcBef>
            </a:pPr>
            <a:r>
              <a:rPr sz="2400" spc="-5" dirty="0">
                <a:latin typeface="Verdana"/>
                <a:cs typeface="Verdana"/>
              </a:rPr>
              <a:t>αναδυόμενες τεχνολογίες </a:t>
            </a:r>
            <a:r>
              <a:rPr sz="2400" dirty="0">
                <a:latin typeface="Verdana"/>
                <a:cs typeface="Verdana"/>
              </a:rPr>
              <a:t>με </a:t>
            </a:r>
            <a:r>
              <a:rPr sz="2400" spc="-5" dirty="0">
                <a:latin typeface="Verdana"/>
                <a:cs typeface="Verdana"/>
              </a:rPr>
              <a:t>ορίζοντα το </a:t>
            </a:r>
            <a:r>
              <a:rPr sz="2400" dirty="0">
                <a:latin typeface="Verdana"/>
                <a:cs typeface="Verdana"/>
              </a:rPr>
              <a:t>2018 και  </a:t>
            </a:r>
            <a:r>
              <a:rPr sz="2400" spc="-5" dirty="0">
                <a:latin typeface="Verdana"/>
                <a:cs typeface="Verdana"/>
              </a:rPr>
              <a:t>τις συνέπειές τους </a:t>
            </a:r>
            <a:r>
              <a:rPr sz="2400" dirty="0">
                <a:latin typeface="Verdana"/>
                <a:cs typeface="Verdana"/>
              </a:rPr>
              <a:t>για </a:t>
            </a:r>
            <a:r>
              <a:rPr sz="2400" spc="-5" dirty="0">
                <a:latin typeface="Verdana"/>
                <a:cs typeface="Verdana"/>
              </a:rPr>
              <a:t>τις επιχειρήσεις ανέδειξε</a:t>
            </a:r>
            <a:r>
              <a:rPr sz="2400" spc="340" dirty="0">
                <a:latin typeface="Verdana"/>
                <a:cs typeface="Verdana"/>
              </a:rPr>
              <a:t> </a:t>
            </a:r>
            <a:r>
              <a:rPr sz="2400" spc="-5" dirty="0">
                <a:latin typeface="Verdana"/>
                <a:cs typeface="Verdana"/>
              </a:rPr>
              <a:t>15</a:t>
            </a:r>
            <a:endParaRPr sz="2400">
              <a:latin typeface="Verdana"/>
              <a:cs typeface="Verdana"/>
            </a:endParaRPr>
          </a:p>
        </p:txBody>
      </p:sp>
      <p:sp>
        <p:nvSpPr>
          <p:cNvPr id="12" name="object 12"/>
          <p:cNvSpPr txBox="1"/>
          <p:nvPr/>
        </p:nvSpPr>
        <p:spPr>
          <a:xfrm>
            <a:off x="3205098" y="2889630"/>
            <a:ext cx="1023619" cy="391160"/>
          </a:xfrm>
          <a:prstGeom prst="rect">
            <a:avLst/>
          </a:prstGeom>
        </p:spPr>
        <p:txBody>
          <a:bodyPr vert="horz" wrap="square" lIns="0" tIns="12700" rIns="0" bIns="0" rtlCol="0">
            <a:spAutoFit/>
          </a:bodyPr>
          <a:lstStyle/>
          <a:p>
            <a:pPr marL="12700">
              <a:lnSpc>
                <a:spcPct val="100000"/>
              </a:lnSpc>
              <a:spcBef>
                <a:spcPts val="100"/>
              </a:spcBef>
            </a:pPr>
            <a:r>
              <a:rPr sz="2400" spc="-5" dirty="0">
                <a:latin typeface="Verdana"/>
                <a:cs typeface="Verdana"/>
              </a:rPr>
              <a:t>αιχμής</a:t>
            </a:r>
            <a:endParaRPr sz="2400">
              <a:latin typeface="Verdana"/>
              <a:cs typeface="Verdana"/>
            </a:endParaRPr>
          </a:p>
        </p:txBody>
      </p:sp>
      <p:sp>
        <p:nvSpPr>
          <p:cNvPr id="13" name="object 13"/>
          <p:cNvSpPr txBox="1"/>
          <p:nvPr/>
        </p:nvSpPr>
        <p:spPr>
          <a:xfrm>
            <a:off x="4645533" y="2889630"/>
            <a:ext cx="3992245" cy="391160"/>
          </a:xfrm>
          <a:prstGeom prst="rect">
            <a:avLst/>
          </a:prstGeom>
        </p:spPr>
        <p:txBody>
          <a:bodyPr vert="horz" wrap="square" lIns="0" tIns="12700" rIns="0" bIns="0" rtlCol="0">
            <a:spAutoFit/>
          </a:bodyPr>
          <a:lstStyle/>
          <a:p>
            <a:pPr marL="12700">
              <a:lnSpc>
                <a:spcPct val="100000"/>
              </a:lnSpc>
              <a:spcBef>
                <a:spcPts val="100"/>
              </a:spcBef>
              <a:tabLst>
                <a:tab pos="1022985" algn="l"/>
                <a:tab pos="2996565" algn="l"/>
                <a:tab pos="3784600" algn="l"/>
              </a:tabLst>
            </a:pPr>
            <a:r>
              <a:rPr sz="2400" spc="-10" dirty="0">
                <a:latin typeface="Verdana"/>
                <a:cs typeface="Verdana"/>
              </a:rPr>
              <a:t>πο</a:t>
            </a:r>
            <a:r>
              <a:rPr sz="2400" dirty="0">
                <a:latin typeface="Verdana"/>
                <a:cs typeface="Verdana"/>
              </a:rPr>
              <a:t>υ	εμπίπ</a:t>
            </a:r>
            <a:r>
              <a:rPr sz="2400" spc="0" dirty="0">
                <a:latin typeface="Verdana"/>
                <a:cs typeface="Verdana"/>
              </a:rPr>
              <a:t>τ</a:t>
            </a:r>
            <a:r>
              <a:rPr sz="2400" dirty="0">
                <a:latin typeface="Verdana"/>
                <a:cs typeface="Verdana"/>
              </a:rPr>
              <a:t>ουν	</a:t>
            </a:r>
            <a:r>
              <a:rPr sz="2400" spc="-5" dirty="0">
                <a:latin typeface="Verdana"/>
                <a:cs typeface="Verdana"/>
              </a:rPr>
              <a:t>σ</a:t>
            </a:r>
            <a:r>
              <a:rPr sz="2400" dirty="0">
                <a:latin typeface="Verdana"/>
                <a:cs typeface="Verdana"/>
              </a:rPr>
              <a:t>ε	4</a:t>
            </a:r>
            <a:endParaRPr sz="2400">
              <a:latin typeface="Verdana"/>
              <a:cs typeface="Verdana"/>
            </a:endParaRPr>
          </a:p>
        </p:txBody>
      </p:sp>
      <p:sp>
        <p:nvSpPr>
          <p:cNvPr id="14" name="object 14"/>
          <p:cNvSpPr txBox="1"/>
          <p:nvPr/>
        </p:nvSpPr>
        <p:spPr>
          <a:xfrm>
            <a:off x="703580" y="2889630"/>
            <a:ext cx="2337435" cy="1015365"/>
          </a:xfrm>
          <a:prstGeom prst="rect">
            <a:avLst/>
          </a:prstGeom>
        </p:spPr>
        <p:txBody>
          <a:bodyPr vert="horz" wrap="square" lIns="0" tIns="83820" rIns="0" bIns="0" rtlCol="0">
            <a:spAutoFit/>
          </a:bodyPr>
          <a:lstStyle/>
          <a:p>
            <a:pPr marL="278130" marR="256540" algn="ctr">
              <a:lnSpc>
                <a:spcPts val="2300"/>
              </a:lnSpc>
              <a:spcBef>
                <a:spcPts val="660"/>
              </a:spcBef>
            </a:pPr>
            <a:r>
              <a:rPr sz="2400" spc="-5" dirty="0">
                <a:latin typeface="Verdana"/>
                <a:cs typeface="Verdana"/>
              </a:rPr>
              <a:t>τεχνολ</a:t>
            </a:r>
            <a:r>
              <a:rPr sz="2400" dirty="0">
                <a:latin typeface="Verdana"/>
                <a:cs typeface="Verdana"/>
              </a:rPr>
              <a:t>ογ</a:t>
            </a:r>
            <a:r>
              <a:rPr sz="2400" spc="0" dirty="0">
                <a:latin typeface="Verdana"/>
                <a:cs typeface="Verdana"/>
              </a:rPr>
              <a:t>ί</a:t>
            </a:r>
            <a:r>
              <a:rPr sz="2400" dirty="0">
                <a:latin typeface="Verdana"/>
                <a:cs typeface="Verdana"/>
              </a:rPr>
              <a:t>ες  </a:t>
            </a:r>
            <a:r>
              <a:rPr sz="2400" spc="-5" dirty="0">
                <a:latin typeface="Verdana"/>
                <a:cs typeface="Verdana"/>
              </a:rPr>
              <a:t>κατηγορίες.</a:t>
            </a:r>
            <a:endParaRPr sz="2400">
              <a:latin typeface="Verdana"/>
              <a:cs typeface="Verdana"/>
            </a:endParaRPr>
          </a:p>
          <a:p>
            <a:pPr algn="ctr">
              <a:lnSpc>
                <a:spcPts val="2625"/>
              </a:lnSpc>
            </a:pPr>
            <a:r>
              <a:rPr sz="2400" dirty="0">
                <a:latin typeface="Verdana"/>
                <a:cs typeface="Verdana"/>
              </a:rPr>
              <a:t>( </a:t>
            </a:r>
            <a:r>
              <a:rPr sz="2400" spc="-5" dirty="0">
                <a:latin typeface="Verdana"/>
                <a:cs typeface="Verdana"/>
              </a:rPr>
              <a:t>Πίνακας</a:t>
            </a:r>
            <a:r>
              <a:rPr sz="2400" spc="-70" dirty="0">
                <a:latin typeface="Verdana"/>
                <a:cs typeface="Verdana"/>
              </a:rPr>
              <a:t> </a:t>
            </a:r>
            <a:r>
              <a:rPr sz="2400" dirty="0">
                <a:latin typeface="Verdana"/>
                <a:cs typeface="Verdana"/>
              </a:rPr>
              <a:t>1.1.)</a:t>
            </a:r>
            <a:endParaRPr sz="2400">
              <a:latin typeface="Verdana"/>
              <a:cs typeface="Verdana"/>
            </a:endParaRPr>
          </a:p>
        </p:txBody>
      </p:sp>
      <p:sp>
        <p:nvSpPr>
          <p:cNvPr id="15" name="object 15"/>
          <p:cNvSpPr txBox="1"/>
          <p:nvPr/>
        </p:nvSpPr>
        <p:spPr>
          <a:xfrm>
            <a:off x="703580" y="4174616"/>
            <a:ext cx="7505065" cy="1014730"/>
          </a:xfrm>
          <a:prstGeom prst="rect">
            <a:avLst/>
          </a:prstGeom>
        </p:spPr>
        <p:txBody>
          <a:bodyPr vert="horz" wrap="square" lIns="0" tIns="66675" rIns="0" bIns="0" rtlCol="0">
            <a:spAutoFit/>
          </a:bodyPr>
          <a:lstStyle/>
          <a:p>
            <a:pPr marL="12700" marR="5080">
              <a:lnSpc>
                <a:spcPct val="85200"/>
              </a:lnSpc>
              <a:spcBef>
                <a:spcPts val="525"/>
              </a:spcBef>
            </a:pPr>
            <a:r>
              <a:rPr sz="2400" spc="-10" dirty="0">
                <a:latin typeface="Verdana"/>
                <a:cs typeface="Verdana"/>
                <a:hlinkClick r:id="rId4"/>
              </a:rPr>
              <a:t>http://blogs.forrester.com/brian_hopkins/13-02- </a:t>
            </a:r>
            <a:r>
              <a:rPr sz="2400" spc="-10" dirty="0">
                <a:latin typeface="Verdana"/>
                <a:cs typeface="Verdana"/>
              </a:rPr>
              <a:t> </a:t>
            </a:r>
            <a:r>
              <a:rPr sz="2400" spc="-5" dirty="0">
                <a:latin typeface="Verdana"/>
                <a:cs typeface="Verdana"/>
              </a:rPr>
              <a:t>07-forresters_top_15_emerging_technologies_  to_watch_now_to_2018</a:t>
            </a:r>
            <a:endParaRPr sz="2400">
              <a:latin typeface="Verdana"/>
              <a:cs typeface="Verdana"/>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161544" y="454151"/>
            <a:ext cx="4661916" cy="75895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201667" y="454151"/>
            <a:ext cx="778763" cy="758951"/>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459740" y="595122"/>
            <a:ext cx="4065270" cy="574040"/>
          </a:xfrm>
          <a:prstGeom prst="rect">
            <a:avLst/>
          </a:prstGeom>
        </p:spPr>
        <p:txBody>
          <a:bodyPr vert="horz" wrap="square" lIns="0" tIns="12700" rIns="0" bIns="0" rtlCol="0">
            <a:spAutoFit/>
          </a:bodyPr>
          <a:lstStyle/>
          <a:p>
            <a:pPr marL="12700">
              <a:lnSpc>
                <a:spcPct val="100000"/>
              </a:lnSpc>
              <a:spcBef>
                <a:spcPts val="100"/>
              </a:spcBef>
              <a:tabLst>
                <a:tab pos="2139950" algn="l"/>
              </a:tabLst>
            </a:pPr>
            <a:r>
              <a:rPr sz="3600" dirty="0"/>
              <a:t>Τι</a:t>
            </a:r>
            <a:r>
              <a:rPr sz="3600" spc="-30" dirty="0"/>
              <a:t> </a:t>
            </a:r>
            <a:r>
              <a:rPr sz="3600" dirty="0"/>
              <a:t>είναι	</a:t>
            </a:r>
            <a:r>
              <a:rPr sz="3600" spc="-5" dirty="0"/>
              <a:t>το</a:t>
            </a:r>
            <a:r>
              <a:rPr sz="3600" spc="-80" dirty="0"/>
              <a:t> </a:t>
            </a:r>
            <a:r>
              <a:rPr sz="3600" spc="-10" dirty="0"/>
              <a:t>NFC;</a:t>
            </a:r>
            <a:endParaRPr sz="3600"/>
          </a:p>
        </p:txBody>
      </p:sp>
      <p:sp>
        <p:nvSpPr>
          <p:cNvPr id="6" name="object 6"/>
          <p:cNvSpPr txBox="1"/>
          <p:nvPr/>
        </p:nvSpPr>
        <p:spPr>
          <a:xfrm>
            <a:off x="474980" y="1646377"/>
            <a:ext cx="8116570" cy="4631055"/>
          </a:xfrm>
          <a:prstGeom prst="rect">
            <a:avLst/>
          </a:prstGeom>
        </p:spPr>
        <p:txBody>
          <a:bodyPr vert="horz" wrap="square" lIns="0" tIns="13335" rIns="0" bIns="0" rtlCol="0">
            <a:spAutoFit/>
          </a:bodyPr>
          <a:lstStyle/>
          <a:p>
            <a:pPr marL="277495" indent="-264795">
              <a:lnSpc>
                <a:spcPts val="2620"/>
              </a:lnSpc>
              <a:spcBef>
                <a:spcPts val="105"/>
              </a:spcBef>
              <a:buClr>
                <a:srgbClr val="EF7E09"/>
              </a:buClr>
              <a:buSzPct val="76086"/>
              <a:buFont typeface="Wingdings"/>
              <a:buChar char=""/>
              <a:tabLst>
                <a:tab pos="472440" algn="l"/>
                <a:tab pos="473075" algn="l"/>
                <a:tab pos="1050290" algn="l"/>
                <a:tab pos="1859914" algn="l"/>
                <a:tab pos="2773045" algn="l"/>
                <a:tab pos="3676650" algn="l"/>
                <a:tab pos="6176645" algn="l"/>
                <a:tab pos="7060565" algn="l"/>
                <a:tab pos="7600315" algn="l"/>
              </a:tabLst>
            </a:pPr>
            <a:r>
              <a:rPr sz="2300" spc="-10" dirty="0">
                <a:latin typeface="Verdana"/>
                <a:cs typeface="Verdana"/>
              </a:rPr>
              <a:t>Τ</a:t>
            </a:r>
            <a:r>
              <a:rPr sz="2300" dirty="0">
                <a:latin typeface="Verdana"/>
                <a:cs typeface="Verdana"/>
              </a:rPr>
              <a:t>ο	</a:t>
            </a:r>
            <a:r>
              <a:rPr sz="2300" spc="-5" dirty="0">
                <a:latin typeface="Verdana"/>
                <a:cs typeface="Verdana"/>
              </a:rPr>
              <a:t>NF</a:t>
            </a:r>
            <a:r>
              <a:rPr sz="2300" dirty="0">
                <a:latin typeface="Verdana"/>
                <a:cs typeface="Verdana"/>
              </a:rPr>
              <a:t>C	</a:t>
            </a:r>
            <a:r>
              <a:rPr sz="2300" spc="-5" dirty="0">
                <a:latin typeface="Verdana"/>
                <a:cs typeface="Verdana"/>
              </a:rPr>
              <a:t>Ne</a:t>
            </a:r>
            <a:r>
              <a:rPr sz="2300" spc="-10" dirty="0">
                <a:latin typeface="Verdana"/>
                <a:cs typeface="Verdana"/>
              </a:rPr>
              <a:t>a</a:t>
            </a:r>
            <a:r>
              <a:rPr sz="2300" dirty="0">
                <a:latin typeface="Verdana"/>
                <a:cs typeface="Verdana"/>
              </a:rPr>
              <a:t>r	Fi</a:t>
            </a:r>
            <a:r>
              <a:rPr sz="2300" spc="-10" dirty="0">
                <a:latin typeface="Verdana"/>
                <a:cs typeface="Verdana"/>
              </a:rPr>
              <a:t>e</a:t>
            </a:r>
            <a:r>
              <a:rPr sz="2300" spc="-5" dirty="0">
                <a:latin typeface="Verdana"/>
                <a:cs typeface="Verdana"/>
              </a:rPr>
              <a:t>l</a:t>
            </a:r>
            <a:r>
              <a:rPr sz="2300" dirty="0">
                <a:latin typeface="Verdana"/>
                <a:cs typeface="Verdana"/>
              </a:rPr>
              <a:t>d	</a:t>
            </a:r>
            <a:r>
              <a:rPr sz="2300" spc="-15" dirty="0">
                <a:latin typeface="Verdana"/>
                <a:cs typeface="Verdana"/>
              </a:rPr>
              <a:t>C</a:t>
            </a:r>
            <a:r>
              <a:rPr sz="2300" dirty="0">
                <a:latin typeface="Verdana"/>
                <a:cs typeface="Verdana"/>
              </a:rPr>
              <a:t>o</a:t>
            </a:r>
            <a:r>
              <a:rPr sz="2300" spc="-5" dirty="0">
                <a:latin typeface="Verdana"/>
                <a:cs typeface="Verdana"/>
              </a:rPr>
              <a:t>m</a:t>
            </a:r>
            <a:r>
              <a:rPr sz="2300" spc="-10" dirty="0">
                <a:latin typeface="Verdana"/>
                <a:cs typeface="Verdana"/>
              </a:rPr>
              <a:t>mun</a:t>
            </a:r>
            <a:r>
              <a:rPr sz="2300" spc="-5" dirty="0">
                <a:latin typeface="Verdana"/>
                <a:cs typeface="Verdana"/>
              </a:rPr>
              <a:t>ica</a:t>
            </a:r>
            <a:r>
              <a:rPr sz="2300" spc="-15" dirty="0">
                <a:latin typeface="Verdana"/>
                <a:cs typeface="Verdana"/>
              </a:rPr>
              <a:t>t</a:t>
            </a:r>
            <a:r>
              <a:rPr sz="2300" spc="-5" dirty="0">
                <a:latin typeface="Verdana"/>
                <a:cs typeface="Verdana"/>
              </a:rPr>
              <a:t>io</a:t>
            </a:r>
            <a:r>
              <a:rPr sz="2300" dirty="0">
                <a:latin typeface="Verdana"/>
                <a:cs typeface="Verdana"/>
              </a:rPr>
              <a:t>n	</a:t>
            </a:r>
            <a:r>
              <a:rPr sz="2300" spc="-10" dirty="0">
                <a:latin typeface="Verdana"/>
                <a:cs typeface="Verdana"/>
              </a:rPr>
              <a:t>ε</a:t>
            </a:r>
            <a:r>
              <a:rPr sz="2300" spc="-5" dirty="0">
                <a:latin typeface="Verdana"/>
                <a:cs typeface="Verdana"/>
              </a:rPr>
              <a:t>ίν</a:t>
            </a:r>
            <a:r>
              <a:rPr sz="2300" spc="-15" dirty="0">
                <a:latin typeface="Verdana"/>
                <a:cs typeface="Verdana"/>
              </a:rPr>
              <a:t>α</a:t>
            </a:r>
            <a:r>
              <a:rPr sz="2300" dirty="0">
                <a:latin typeface="Verdana"/>
                <a:cs typeface="Verdana"/>
              </a:rPr>
              <a:t>ι	</a:t>
            </a:r>
            <a:r>
              <a:rPr sz="2300" spc="-20" dirty="0">
                <a:latin typeface="Verdana"/>
                <a:cs typeface="Verdana"/>
              </a:rPr>
              <a:t>τ</a:t>
            </a:r>
            <a:r>
              <a:rPr sz="2300" dirty="0">
                <a:latin typeface="Verdana"/>
                <a:cs typeface="Verdana"/>
              </a:rPr>
              <a:t>ο	νέο</a:t>
            </a:r>
            <a:endParaRPr sz="2300">
              <a:latin typeface="Verdana"/>
              <a:cs typeface="Verdana"/>
            </a:endParaRPr>
          </a:p>
          <a:p>
            <a:pPr marL="277495" marR="5715" algn="just">
              <a:lnSpc>
                <a:spcPts val="2480"/>
              </a:lnSpc>
              <a:spcBef>
                <a:spcPts val="175"/>
              </a:spcBef>
            </a:pPr>
            <a:r>
              <a:rPr sz="2300" spc="-5" dirty="0">
                <a:latin typeface="Verdana"/>
                <a:cs typeface="Verdana"/>
              </a:rPr>
              <a:t>«στοίχημα» της τεχνολογίας που υπόσχεται </a:t>
            </a:r>
            <a:r>
              <a:rPr sz="2300" spc="-10" dirty="0">
                <a:latin typeface="Verdana"/>
                <a:cs typeface="Verdana"/>
              </a:rPr>
              <a:t>πως </a:t>
            </a:r>
            <a:r>
              <a:rPr sz="2300" dirty="0">
                <a:latin typeface="Verdana"/>
                <a:cs typeface="Verdana"/>
              </a:rPr>
              <a:t>θα  μας </a:t>
            </a:r>
            <a:r>
              <a:rPr sz="2300" spc="-5" dirty="0">
                <a:latin typeface="Verdana"/>
                <a:cs typeface="Verdana"/>
              </a:rPr>
              <a:t>αλλάξει τον τρόπο που ανταλλάσσουμε δεδομένα  </a:t>
            </a:r>
            <a:r>
              <a:rPr sz="2300" dirty="0">
                <a:latin typeface="Verdana"/>
                <a:cs typeface="Verdana"/>
              </a:rPr>
              <a:t>ενώ </a:t>
            </a:r>
            <a:r>
              <a:rPr sz="2300" spc="-5" dirty="0">
                <a:latin typeface="Verdana"/>
                <a:cs typeface="Verdana"/>
              </a:rPr>
              <a:t>βρισκόμαστε εν</a:t>
            </a:r>
            <a:r>
              <a:rPr sz="2300" spc="-50" dirty="0">
                <a:latin typeface="Verdana"/>
                <a:cs typeface="Verdana"/>
              </a:rPr>
              <a:t> </a:t>
            </a:r>
            <a:r>
              <a:rPr sz="2300" dirty="0">
                <a:latin typeface="Verdana"/>
                <a:cs typeface="Verdana"/>
              </a:rPr>
              <a:t>κινήσει.</a:t>
            </a:r>
            <a:endParaRPr sz="2300">
              <a:latin typeface="Verdana"/>
              <a:cs typeface="Verdana"/>
            </a:endParaRPr>
          </a:p>
          <a:p>
            <a:pPr>
              <a:lnSpc>
                <a:spcPct val="100000"/>
              </a:lnSpc>
              <a:spcBef>
                <a:spcPts val="40"/>
              </a:spcBef>
            </a:pPr>
            <a:endParaRPr sz="2650">
              <a:latin typeface="Times New Roman"/>
              <a:cs typeface="Times New Roman"/>
            </a:endParaRPr>
          </a:p>
          <a:p>
            <a:pPr marL="277495" marR="5080" indent="-264795" algn="just">
              <a:lnSpc>
                <a:spcPts val="2480"/>
              </a:lnSpc>
              <a:buClr>
                <a:srgbClr val="EF7E09"/>
              </a:buClr>
              <a:buSzPct val="78260"/>
              <a:buFont typeface="Wingdings"/>
              <a:buChar char=""/>
              <a:tabLst>
                <a:tab pos="381635" algn="l"/>
              </a:tabLst>
            </a:pPr>
            <a:r>
              <a:rPr sz="2300" dirty="0">
                <a:latin typeface="Verdana"/>
                <a:cs typeface="Verdana"/>
              </a:rPr>
              <a:t>Η </a:t>
            </a:r>
            <a:r>
              <a:rPr sz="2300" spc="-5" dirty="0">
                <a:latin typeface="Verdana"/>
                <a:cs typeface="Verdana"/>
              </a:rPr>
              <a:t>συγκεκριμένη τεχνολογία επιτρέπει σε συσκευές  (κυρίως </a:t>
            </a:r>
            <a:r>
              <a:rPr sz="2300" dirty="0">
                <a:latin typeface="Verdana"/>
                <a:cs typeface="Verdana"/>
              </a:rPr>
              <a:t>smartphones και tablets) να ανταλλάσσουν  </a:t>
            </a:r>
            <a:r>
              <a:rPr sz="2300" spc="-5" dirty="0">
                <a:latin typeface="Verdana"/>
                <a:cs typeface="Verdana"/>
              </a:rPr>
              <a:t>πληροφορίες μεταξύ τους </a:t>
            </a:r>
            <a:r>
              <a:rPr sz="2300" dirty="0">
                <a:latin typeface="Verdana"/>
                <a:cs typeface="Verdana"/>
              </a:rPr>
              <a:t>ή με</a:t>
            </a:r>
            <a:r>
              <a:rPr sz="2300" spc="315" dirty="0">
                <a:latin typeface="Verdana"/>
                <a:cs typeface="Verdana"/>
              </a:rPr>
              <a:t> </a:t>
            </a:r>
            <a:r>
              <a:rPr sz="2300" spc="-10" dirty="0">
                <a:latin typeface="Verdana"/>
                <a:cs typeface="Verdana"/>
              </a:rPr>
              <a:t>συγκεκριμένες</a:t>
            </a:r>
            <a:endParaRPr sz="2300">
              <a:latin typeface="Verdana"/>
              <a:cs typeface="Verdana"/>
            </a:endParaRPr>
          </a:p>
          <a:p>
            <a:pPr marL="277495">
              <a:lnSpc>
                <a:spcPts val="2310"/>
              </a:lnSpc>
              <a:tabLst>
                <a:tab pos="1833880" algn="l"/>
                <a:tab pos="2625090" algn="l"/>
                <a:tab pos="3159760" algn="l"/>
                <a:tab pos="3853179" algn="l"/>
                <a:tab pos="4920615" algn="l"/>
                <a:tab pos="6263640" algn="l"/>
                <a:tab pos="7010400" algn="l"/>
                <a:tab pos="7467600" algn="l"/>
              </a:tabLst>
            </a:pPr>
            <a:r>
              <a:rPr sz="2300" dirty="0">
                <a:latin typeface="Verdana"/>
                <a:cs typeface="Verdana"/>
              </a:rPr>
              <a:t>«κ</a:t>
            </a:r>
            <a:r>
              <a:rPr sz="2300" spc="5" dirty="0">
                <a:latin typeface="Verdana"/>
                <a:cs typeface="Verdana"/>
              </a:rPr>
              <a:t>ά</a:t>
            </a:r>
            <a:r>
              <a:rPr sz="2300" dirty="0">
                <a:latin typeface="Verdana"/>
                <a:cs typeface="Verdana"/>
              </a:rPr>
              <a:t>ρτ</a:t>
            </a:r>
            <a:r>
              <a:rPr sz="2300" spc="-25" dirty="0">
                <a:latin typeface="Verdana"/>
                <a:cs typeface="Verdana"/>
              </a:rPr>
              <a:t>ε</a:t>
            </a:r>
            <a:r>
              <a:rPr sz="2300" dirty="0">
                <a:latin typeface="Verdana"/>
                <a:cs typeface="Verdana"/>
              </a:rPr>
              <a:t>ς»	</a:t>
            </a:r>
            <a:r>
              <a:rPr sz="2300" spc="-5" dirty="0">
                <a:latin typeface="Verdana"/>
                <a:cs typeface="Verdana"/>
              </a:rPr>
              <a:t>NF</a:t>
            </a:r>
            <a:r>
              <a:rPr sz="2300" dirty="0">
                <a:latin typeface="Verdana"/>
                <a:cs typeface="Verdana"/>
              </a:rPr>
              <a:t>C	με	</a:t>
            </a:r>
            <a:r>
              <a:rPr sz="2300" spc="-15" dirty="0">
                <a:latin typeface="Verdana"/>
                <a:cs typeface="Verdana"/>
              </a:rPr>
              <a:t>τ</a:t>
            </a:r>
            <a:r>
              <a:rPr sz="2300" dirty="0">
                <a:latin typeface="Verdana"/>
                <a:cs typeface="Verdana"/>
              </a:rPr>
              <a:t>ον	</a:t>
            </a:r>
            <a:r>
              <a:rPr sz="2300" spc="-5" dirty="0">
                <a:latin typeface="Verdana"/>
                <a:cs typeface="Verdana"/>
              </a:rPr>
              <a:t>τρό</a:t>
            </a:r>
            <a:r>
              <a:rPr sz="2300" spc="-15" dirty="0">
                <a:latin typeface="Verdana"/>
                <a:cs typeface="Verdana"/>
              </a:rPr>
              <a:t>π</a:t>
            </a:r>
            <a:r>
              <a:rPr sz="2300" dirty="0">
                <a:latin typeface="Verdana"/>
                <a:cs typeface="Verdana"/>
              </a:rPr>
              <a:t>ο	</a:t>
            </a:r>
            <a:r>
              <a:rPr sz="2300" spc="-5" dirty="0">
                <a:latin typeface="Verdana"/>
                <a:cs typeface="Verdana"/>
              </a:rPr>
              <a:t>π</a:t>
            </a:r>
            <a:r>
              <a:rPr sz="2300" spc="-10" dirty="0">
                <a:latin typeface="Verdana"/>
                <a:cs typeface="Verdana"/>
              </a:rPr>
              <a:t>ε</a:t>
            </a:r>
            <a:r>
              <a:rPr sz="2300" spc="-15" dirty="0">
                <a:latin typeface="Verdana"/>
                <a:cs typeface="Verdana"/>
              </a:rPr>
              <a:t>ρ</a:t>
            </a:r>
            <a:r>
              <a:rPr sz="2300" spc="-5" dirty="0">
                <a:latin typeface="Verdana"/>
                <a:cs typeface="Verdana"/>
              </a:rPr>
              <a:t>ίπο</a:t>
            </a:r>
            <a:r>
              <a:rPr sz="2300" dirty="0">
                <a:latin typeface="Verdana"/>
                <a:cs typeface="Verdana"/>
              </a:rPr>
              <a:t>υ	</a:t>
            </a:r>
            <a:r>
              <a:rPr sz="2300" spc="-5" dirty="0">
                <a:latin typeface="Verdana"/>
                <a:cs typeface="Verdana"/>
              </a:rPr>
              <a:t>πο</a:t>
            </a:r>
            <a:r>
              <a:rPr sz="2300" dirty="0">
                <a:latin typeface="Verdana"/>
                <a:cs typeface="Verdana"/>
              </a:rPr>
              <a:t>υ	</a:t>
            </a:r>
            <a:r>
              <a:rPr sz="2300" spc="-10" dirty="0">
                <a:latin typeface="Verdana"/>
                <a:cs typeface="Verdana"/>
              </a:rPr>
              <a:t>ο</a:t>
            </a:r>
            <a:r>
              <a:rPr sz="2300" dirty="0">
                <a:latin typeface="Verdana"/>
                <a:cs typeface="Verdana"/>
              </a:rPr>
              <a:t>ι	c</a:t>
            </a:r>
            <a:r>
              <a:rPr sz="2300" spc="-20" dirty="0">
                <a:latin typeface="Verdana"/>
                <a:cs typeface="Verdana"/>
              </a:rPr>
              <a:t>a</a:t>
            </a:r>
            <a:r>
              <a:rPr sz="2300" dirty="0">
                <a:latin typeface="Verdana"/>
                <a:cs typeface="Verdana"/>
              </a:rPr>
              <a:t>rd</a:t>
            </a:r>
            <a:endParaRPr sz="2300">
              <a:latin typeface="Verdana"/>
              <a:cs typeface="Verdana"/>
            </a:endParaRPr>
          </a:p>
          <a:p>
            <a:pPr marL="277495">
              <a:lnSpc>
                <a:spcPts val="2625"/>
              </a:lnSpc>
            </a:pPr>
            <a:r>
              <a:rPr sz="2300" dirty="0">
                <a:latin typeface="Verdana"/>
                <a:cs typeface="Verdana"/>
              </a:rPr>
              <a:t>readers διαβάζουν </a:t>
            </a:r>
            <a:r>
              <a:rPr sz="2300" spc="-5" dirty="0">
                <a:latin typeface="Verdana"/>
                <a:cs typeface="Verdana"/>
              </a:rPr>
              <a:t>τις πιστωτικές</a:t>
            </a:r>
            <a:r>
              <a:rPr sz="2300" spc="-90" dirty="0">
                <a:latin typeface="Verdana"/>
                <a:cs typeface="Verdana"/>
              </a:rPr>
              <a:t> </a:t>
            </a:r>
            <a:r>
              <a:rPr sz="2300" dirty="0">
                <a:latin typeface="Verdana"/>
                <a:cs typeface="Verdana"/>
              </a:rPr>
              <a:t>κάρτες.</a:t>
            </a:r>
            <a:endParaRPr sz="2300">
              <a:latin typeface="Verdana"/>
              <a:cs typeface="Verdana"/>
            </a:endParaRPr>
          </a:p>
          <a:p>
            <a:pPr>
              <a:lnSpc>
                <a:spcPct val="100000"/>
              </a:lnSpc>
              <a:spcBef>
                <a:spcPts val="15"/>
              </a:spcBef>
            </a:pPr>
            <a:endParaRPr sz="2700">
              <a:latin typeface="Times New Roman"/>
              <a:cs typeface="Times New Roman"/>
            </a:endParaRPr>
          </a:p>
          <a:p>
            <a:pPr marL="277495" marR="5715" indent="-264795" algn="just">
              <a:lnSpc>
                <a:spcPts val="2480"/>
              </a:lnSpc>
              <a:buClr>
                <a:srgbClr val="EF7E09"/>
              </a:buClr>
              <a:buSzPct val="78260"/>
              <a:buFont typeface="Wingdings"/>
              <a:buChar char=""/>
              <a:tabLst>
                <a:tab pos="381635" algn="l"/>
              </a:tabLst>
            </a:pPr>
            <a:r>
              <a:rPr sz="2300" spc="-5" dirty="0">
                <a:latin typeface="Verdana"/>
                <a:cs typeface="Verdana"/>
              </a:rPr>
              <a:t>Το NFC </a:t>
            </a:r>
            <a:r>
              <a:rPr sz="2300" spc="-10" dirty="0">
                <a:latin typeface="Verdana"/>
                <a:cs typeface="Verdana"/>
              </a:rPr>
              <a:t>είναι </a:t>
            </a:r>
            <a:r>
              <a:rPr sz="2300" spc="-5" dirty="0">
                <a:latin typeface="Verdana"/>
                <a:cs typeface="Verdana"/>
              </a:rPr>
              <a:t>ένα «ανοικτό πρότυπο» που σημαίνει  </a:t>
            </a:r>
            <a:r>
              <a:rPr sz="2300" dirty="0">
                <a:latin typeface="Verdana"/>
                <a:cs typeface="Verdana"/>
              </a:rPr>
              <a:t>ότι </a:t>
            </a:r>
            <a:r>
              <a:rPr sz="2300" spc="-5" dirty="0">
                <a:latin typeface="Verdana"/>
                <a:cs typeface="Verdana"/>
              </a:rPr>
              <a:t>υπάρχει αρκετός χώρος για καινοτομία </a:t>
            </a:r>
            <a:r>
              <a:rPr sz="2300" dirty="0">
                <a:latin typeface="Verdana"/>
                <a:cs typeface="Verdana"/>
              </a:rPr>
              <a:t>για  </a:t>
            </a:r>
            <a:r>
              <a:rPr sz="2300" spc="-5" dirty="0">
                <a:latin typeface="Verdana"/>
                <a:cs typeface="Verdana"/>
              </a:rPr>
              <a:t>εφαρμογές.</a:t>
            </a:r>
            <a:endParaRPr sz="2300">
              <a:latin typeface="Verdana"/>
              <a:cs typeface="Verdana"/>
            </a:endParaRPr>
          </a:p>
        </p:txBody>
      </p:sp>
      <p:sp>
        <p:nvSpPr>
          <p:cNvPr id="7" name="object 7"/>
          <p:cNvSpPr/>
          <p:nvPr/>
        </p:nvSpPr>
        <p:spPr>
          <a:xfrm>
            <a:off x="5029200" y="457212"/>
            <a:ext cx="3487292" cy="1152766"/>
          </a:xfrm>
          <a:prstGeom prst="rect">
            <a:avLst/>
          </a:prstGeom>
          <a:blipFill>
            <a:blip r:embed="rId4" cstate="print"/>
            <a:stretch>
              <a:fillRect/>
            </a:stretch>
          </a:blipFill>
        </p:spPr>
        <p:txBody>
          <a:bodyPr wrap="square" lIns="0" tIns="0" rIns="0" bIns="0" rtlCol="0"/>
          <a:lstStyle/>
          <a:p>
            <a:endParaRPr/>
          </a:p>
        </p:txBody>
      </p:sp>
      <p:sp>
        <p:nvSpPr>
          <p:cNvPr id="8" name="object 8"/>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2357627" y="239268"/>
            <a:ext cx="3608832" cy="75895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344667" y="239268"/>
            <a:ext cx="1636776" cy="75895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359652" y="239268"/>
            <a:ext cx="778764" cy="758951"/>
          </a:xfrm>
          <a:prstGeom prst="rect">
            <a:avLst/>
          </a:prstGeom>
          <a:blipFill>
            <a:blip r:embed="rId4"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2656713" y="380441"/>
            <a:ext cx="4029710" cy="574675"/>
          </a:xfrm>
          <a:prstGeom prst="rect">
            <a:avLst/>
          </a:prstGeom>
        </p:spPr>
        <p:txBody>
          <a:bodyPr vert="horz" wrap="square" lIns="0" tIns="12700" rIns="0" bIns="0" rtlCol="0">
            <a:spAutoFit/>
          </a:bodyPr>
          <a:lstStyle/>
          <a:p>
            <a:pPr marL="12700">
              <a:lnSpc>
                <a:spcPct val="100000"/>
              </a:lnSpc>
              <a:spcBef>
                <a:spcPts val="100"/>
              </a:spcBef>
            </a:pPr>
            <a:r>
              <a:rPr sz="3600" spc="-5" dirty="0"/>
              <a:t>Εφαρμογές</a:t>
            </a:r>
            <a:r>
              <a:rPr sz="3600" spc="-105" dirty="0"/>
              <a:t> </a:t>
            </a:r>
            <a:r>
              <a:rPr sz="3600" dirty="0"/>
              <a:t>NFC</a:t>
            </a:r>
            <a:endParaRPr sz="3600"/>
          </a:p>
        </p:txBody>
      </p:sp>
      <p:sp>
        <p:nvSpPr>
          <p:cNvPr id="7" name="object 7"/>
          <p:cNvSpPr/>
          <p:nvPr/>
        </p:nvSpPr>
        <p:spPr>
          <a:xfrm>
            <a:off x="609600" y="1143000"/>
            <a:ext cx="8001000" cy="5334000"/>
          </a:xfrm>
          <a:prstGeom prst="rect">
            <a:avLst/>
          </a:prstGeom>
          <a:blipFill>
            <a:blip r:embed="rId5" cstate="print"/>
            <a:stretch>
              <a:fillRect/>
            </a:stretch>
          </a:blipFill>
        </p:spPr>
        <p:txBody>
          <a:bodyPr wrap="square" lIns="0" tIns="0" rIns="0" bIns="0" rtlCol="0"/>
          <a:lstStyle/>
          <a:p>
            <a:endParaRPr/>
          </a:p>
        </p:txBody>
      </p:sp>
      <p:sp>
        <p:nvSpPr>
          <p:cNvPr id="8" name="object 8"/>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2994660" y="163068"/>
            <a:ext cx="3456432" cy="75895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829300" y="163068"/>
            <a:ext cx="778764" cy="758951"/>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3294126" y="304291"/>
            <a:ext cx="2859405" cy="574040"/>
          </a:xfrm>
          <a:prstGeom prst="rect">
            <a:avLst/>
          </a:prstGeom>
        </p:spPr>
        <p:txBody>
          <a:bodyPr vert="horz" wrap="square" lIns="0" tIns="12700" rIns="0" bIns="0" rtlCol="0">
            <a:spAutoFit/>
          </a:bodyPr>
          <a:lstStyle/>
          <a:p>
            <a:pPr marL="12700">
              <a:lnSpc>
                <a:spcPct val="100000"/>
              </a:lnSpc>
              <a:spcBef>
                <a:spcPts val="100"/>
              </a:spcBef>
            </a:pPr>
            <a:r>
              <a:rPr sz="3600" spc="-10" dirty="0"/>
              <a:t>Εφαρμογές</a:t>
            </a:r>
            <a:endParaRPr sz="3600"/>
          </a:p>
        </p:txBody>
      </p:sp>
      <p:sp>
        <p:nvSpPr>
          <p:cNvPr id="11" name="object 11"/>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6" name="object 6"/>
          <p:cNvSpPr txBox="1"/>
          <p:nvPr/>
        </p:nvSpPr>
        <p:spPr>
          <a:xfrm>
            <a:off x="474980" y="1220469"/>
            <a:ext cx="2543175" cy="1107440"/>
          </a:xfrm>
          <a:prstGeom prst="rect">
            <a:avLst/>
          </a:prstGeom>
        </p:spPr>
        <p:txBody>
          <a:bodyPr vert="horz" wrap="square" lIns="0" tIns="12065" rIns="0" bIns="0" rtlCol="0">
            <a:spAutoFit/>
          </a:bodyPr>
          <a:lstStyle/>
          <a:p>
            <a:pPr marL="379730" indent="-367030">
              <a:lnSpc>
                <a:spcPct val="100000"/>
              </a:lnSpc>
              <a:spcBef>
                <a:spcPts val="95"/>
              </a:spcBef>
              <a:buClr>
                <a:srgbClr val="1B577B"/>
              </a:buClr>
              <a:buSzPct val="79545"/>
              <a:buFont typeface="Wingdings 2"/>
              <a:buChar char=""/>
              <a:tabLst>
                <a:tab pos="379730" algn="l"/>
                <a:tab pos="380365" algn="l"/>
              </a:tabLst>
            </a:pPr>
            <a:r>
              <a:rPr sz="2200" b="1" spc="-10" dirty="0">
                <a:latin typeface="Verdana"/>
                <a:cs typeface="Verdana"/>
              </a:rPr>
              <a:t>RFID</a:t>
            </a:r>
            <a:r>
              <a:rPr sz="2200" b="1" spc="-40" dirty="0">
                <a:latin typeface="Verdana"/>
                <a:cs typeface="Verdana"/>
              </a:rPr>
              <a:t> </a:t>
            </a:r>
            <a:r>
              <a:rPr sz="2200" b="1" spc="-10" dirty="0">
                <a:latin typeface="Verdana"/>
                <a:cs typeface="Verdana"/>
              </a:rPr>
              <a:t>Scanner</a:t>
            </a:r>
            <a:endParaRPr sz="2200" dirty="0">
              <a:latin typeface="Verdana"/>
              <a:cs typeface="Verdana"/>
            </a:endParaRPr>
          </a:p>
          <a:p>
            <a:pPr>
              <a:lnSpc>
                <a:spcPct val="100000"/>
              </a:lnSpc>
              <a:spcBef>
                <a:spcPts val="20"/>
              </a:spcBef>
            </a:pPr>
            <a:endParaRPr sz="2800" dirty="0">
              <a:latin typeface="Times New Roman"/>
              <a:cs typeface="Times New Roman"/>
            </a:endParaRPr>
          </a:p>
          <a:p>
            <a:pPr marL="590550">
              <a:lnSpc>
                <a:spcPct val="100000"/>
              </a:lnSpc>
              <a:tabLst>
                <a:tab pos="1286510" algn="l"/>
              </a:tabLst>
            </a:pPr>
            <a:r>
              <a:rPr sz="2200" spc="-5" dirty="0">
                <a:latin typeface="Verdana"/>
                <a:cs typeface="Verdana"/>
              </a:rPr>
              <a:t>Μία	συσκευή</a:t>
            </a:r>
            <a:endParaRPr sz="2200" dirty="0">
              <a:latin typeface="Verdana"/>
              <a:cs typeface="Verdana"/>
            </a:endParaRPr>
          </a:p>
        </p:txBody>
      </p:sp>
      <p:sp>
        <p:nvSpPr>
          <p:cNvPr id="7" name="object 7"/>
          <p:cNvSpPr txBox="1"/>
          <p:nvPr/>
        </p:nvSpPr>
        <p:spPr>
          <a:xfrm>
            <a:off x="3148710" y="1967610"/>
            <a:ext cx="1121410" cy="360680"/>
          </a:xfrm>
          <a:prstGeom prst="rect">
            <a:avLst/>
          </a:prstGeom>
        </p:spPr>
        <p:txBody>
          <a:bodyPr vert="horz" wrap="square" lIns="0" tIns="12065" rIns="0" bIns="0" rtlCol="0">
            <a:spAutoFit/>
          </a:bodyPr>
          <a:lstStyle/>
          <a:p>
            <a:pPr marL="12700">
              <a:lnSpc>
                <a:spcPct val="100000"/>
              </a:lnSpc>
              <a:spcBef>
                <a:spcPts val="95"/>
              </a:spcBef>
              <a:tabLst>
                <a:tab pos="544195" algn="l"/>
              </a:tabLst>
            </a:pPr>
            <a:r>
              <a:rPr sz="2200" spc="-10" dirty="0">
                <a:latin typeface="Verdana"/>
                <a:cs typeface="Verdana"/>
              </a:rPr>
              <a:t>μ</a:t>
            </a:r>
            <a:r>
              <a:rPr sz="2200" spc="-5" dirty="0">
                <a:latin typeface="Verdana"/>
                <a:cs typeface="Verdana"/>
              </a:rPr>
              <a:t>ε</a:t>
            </a:r>
            <a:r>
              <a:rPr sz="2200" dirty="0">
                <a:latin typeface="Verdana"/>
                <a:cs typeface="Verdana"/>
              </a:rPr>
              <a:t>	</a:t>
            </a:r>
            <a:r>
              <a:rPr sz="2200" spc="-10" dirty="0">
                <a:latin typeface="Verdana"/>
                <a:cs typeface="Verdana"/>
              </a:rPr>
              <a:t>NFC</a:t>
            </a:r>
            <a:endParaRPr sz="2200">
              <a:latin typeface="Verdana"/>
              <a:cs typeface="Verdana"/>
            </a:endParaRPr>
          </a:p>
        </p:txBody>
      </p:sp>
      <p:sp>
        <p:nvSpPr>
          <p:cNvPr id="8" name="object 8"/>
          <p:cNvSpPr txBox="1"/>
          <p:nvPr/>
        </p:nvSpPr>
        <p:spPr>
          <a:xfrm>
            <a:off x="4454778" y="1967610"/>
            <a:ext cx="947419" cy="360680"/>
          </a:xfrm>
          <a:prstGeom prst="rect">
            <a:avLst/>
          </a:prstGeom>
        </p:spPr>
        <p:txBody>
          <a:bodyPr vert="horz" wrap="square" lIns="0" tIns="12065" rIns="0" bIns="0" rtlCol="0">
            <a:spAutoFit/>
          </a:bodyPr>
          <a:lstStyle/>
          <a:p>
            <a:pPr marL="12700">
              <a:lnSpc>
                <a:spcPct val="100000"/>
              </a:lnSpc>
              <a:spcBef>
                <a:spcPts val="95"/>
              </a:spcBef>
            </a:pPr>
            <a:r>
              <a:rPr sz="2200" spc="-5" dirty="0">
                <a:latin typeface="Verdana"/>
                <a:cs typeface="Verdana"/>
              </a:rPr>
              <a:t>μπορεί</a:t>
            </a:r>
            <a:endParaRPr sz="2200">
              <a:latin typeface="Verdana"/>
              <a:cs typeface="Verdana"/>
            </a:endParaRPr>
          </a:p>
        </p:txBody>
      </p:sp>
      <p:sp>
        <p:nvSpPr>
          <p:cNvPr id="9" name="object 9"/>
          <p:cNvSpPr txBox="1"/>
          <p:nvPr/>
        </p:nvSpPr>
        <p:spPr>
          <a:xfrm>
            <a:off x="5585840" y="1967610"/>
            <a:ext cx="2932430" cy="360680"/>
          </a:xfrm>
          <a:prstGeom prst="rect">
            <a:avLst/>
          </a:prstGeom>
        </p:spPr>
        <p:txBody>
          <a:bodyPr vert="horz" wrap="square" lIns="0" tIns="12065" rIns="0" bIns="0" rtlCol="0">
            <a:spAutoFit/>
          </a:bodyPr>
          <a:lstStyle/>
          <a:p>
            <a:pPr marL="12700">
              <a:lnSpc>
                <a:spcPct val="100000"/>
              </a:lnSpc>
              <a:spcBef>
                <a:spcPts val="95"/>
              </a:spcBef>
              <a:tabLst>
                <a:tab pos="560705" algn="l"/>
                <a:tab pos="2553335" algn="l"/>
              </a:tabLst>
            </a:pPr>
            <a:r>
              <a:rPr sz="2200" spc="-10" dirty="0">
                <a:latin typeface="Verdana"/>
                <a:cs typeface="Verdana"/>
              </a:rPr>
              <a:t>ν</a:t>
            </a:r>
            <a:r>
              <a:rPr sz="2200" spc="-5" dirty="0">
                <a:latin typeface="Verdana"/>
                <a:cs typeface="Verdana"/>
              </a:rPr>
              <a:t>α</a:t>
            </a:r>
            <a:r>
              <a:rPr sz="2200" dirty="0">
                <a:latin typeface="Verdana"/>
                <a:cs typeface="Verdana"/>
              </a:rPr>
              <a:t>	</a:t>
            </a:r>
            <a:r>
              <a:rPr sz="2200" spc="-5" dirty="0">
                <a:latin typeface="Verdana"/>
                <a:cs typeface="Verdana"/>
              </a:rPr>
              <a:t>λει</a:t>
            </a:r>
            <a:r>
              <a:rPr sz="2200" dirty="0">
                <a:latin typeface="Verdana"/>
                <a:cs typeface="Verdana"/>
              </a:rPr>
              <a:t>τ</a:t>
            </a:r>
            <a:r>
              <a:rPr sz="2200" spc="-5" dirty="0">
                <a:latin typeface="Verdana"/>
                <a:cs typeface="Verdana"/>
              </a:rPr>
              <a:t>ουργήσει</a:t>
            </a:r>
            <a:r>
              <a:rPr sz="2200" dirty="0">
                <a:latin typeface="Verdana"/>
                <a:cs typeface="Verdana"/>
              </a:rPr>
              <a:t>	</a:t>
            </a:r>
            <a:r>
              <a:rPr sz="2200" spc="-20" dirty="0">
                <a:latin typeface="Verdana"/>
                <a:cs typeface="Verdana"/>
              </a:rPr>
              <a:t>ως</a:t>
            </a:r>
            <a:endParaRPr sz="2200">
              <a:latin typeface="Verdana"/>
              <a:cs typeface="Verdana"/>
            </a:endParaRPr>
          </a:p>
        </p:txBody>
      </p:sp>
      <p:sp>
        <p:nvSpPr>
          <p:cNvPr id="10" name="object 10"/>
          <p:cNvSpPr txBox="1"/>
          <p:nvPr/>
        </p:nvSpPr>
        <p:spPr>
          <a:xfrm>
            <a:off x="1043736" y="2302891"/>
            <a:ext cx="7476490" cy="3043555"/>
          </a:xfrm>
          <a:prstGeom prst="rect">
            <a:avLst/>
          </a:prstGeom>
        </p:spPr>
        <p:txBody>
          <a:bodyPr vert="horz" wrap="square" lIns="0" tIns="12065" rIns="0" bIns="0" rtlCol="0">
            <a:spAutoFit/>
          </a:bodyPr>
          <a:lstStyle/>
          <a:p>
            <a:pPr marL="12700" marR="5080" algn="just">
              <a:lnSpc>
                <a:spcPct val="100000"/>
              </a:lnSpc>
              <a:spcBef>
                <a:spcPts val="95"/>
              </a:spcBef>
            </a:pPr>
            <a:r>
              <a:rPr sz="2200" spc="-10" dirty="0">
                <a:latin typeface="Verdana"/>
                <a:cs typeface="Verdana"/>
              </a:rPr>
              <a:t>RFID </a:t>
            </a:r>
            <a:r>
              <a:rPr sz="2200" spc="-90" dirty="0">
                <a:latin typeface="Verdana"/>
                <a:cs typeface="Verdana"/>
              </a:rPr>
              <a:t>Tag </a:t>
            </a:r>
            <a:r>
              <a:rPr sz="2200" spc="-5" dirty="0">
                <a:latin typeface="Verdana"/>
                <a:cs typeface="Verdana"/>
              </a:rPr>
              <a:t>Scanner διαβάζοντας </a:t>
            </a:r>
            <a:r>
              <a:rPr sz="2200" spc="-10" dirty="0">
                <a:latin typeface="Verdana"/>
                <a:cs typeface="Verdana"/>
              </a:rPr>
              <a:t>πληροφορίες που  βρίσκονται </a:t>
            </a:r>
            <a:r>
              <a:rPr sz="2200" spc="-5" dirty="0">
                <a:latin typeface="Verdana"/>
                <a:cs typeface="Verdana"/>
              </a:rPr>
              <a:t>με τη μορφή RFID tags σε </a:t>
            </a:r>
            <a:r>
              <a:rPr sz="2200" spc="-10" dirty="0">
                <a:latin typeface="Verdana"/>
                <a:cs typeface="Verdana"/>
              </a:rPr>
              <a:t>αφίσες,  φυλλάδια, </a:t>
            </a:r>
            <a:r>
              <a:rPr sz="2200" spc="-5" dirty="0">
                <a:latin typeface="Verdana"/>
                <a:cs typeface="Verdana"/>
              </a:rPr>
              <a:t>διαφημίσεις και άλλα μέσα </a:t>
            </a:r>
            <a:r>
              <a:rPr sz="2200" spc="-10" dirty="0">
                <a:latin typeface="Verdana"/>
                <a:cs typeface="Verdana"/>
              </a:rPr>
              <a:t>προβολής. Για  </a:t>
            </a:r>
            <a:r>
              <a:rPr sz="2200" spc="-5" dirty="0">
                <a:latin typeface="Verdana"/>
                <a:cs typeface="Verdana"/>
              </a:rPr>
              <a:t>παράδειγμα, σε ένα εστιατόριο αγγίζοντας </a:t>
            </a:r>
            <a:r>
              <a:rPr sz="2200" dirty="0">
                <a:latin typeface="Verdana"/>
                <a:cs typeface="Verdana"/>
              </a:rPr>
              <a:t>το  </a:t>
            </a:r>
            <a:r>
              <a:rPr sz="2200" spc="-5" dirty="0">
                <a:latin typeface="Verdana"/>
                <a:cs typeface="Verdana"/>
              </a:rPr>
              <a:t>smartphone ή το tablet στο μενού, αυτομάτως </a:t>
            </a:r>
            <a:r>
              <a:rPr sz="2200" spc="-10" dirty="0">
                <a:latin typeface="Verdana"/>
                <a:cs typeface="Verdana"/>
              </a:rPr>
              <a:t>στην  </a:t>
            </a:r>
            <a:r>
              <a:rPr sz="2200" spc="-5" dirty="0">
                <a:latin typeface="Verdana"/>
                <a:cs typeface="Verdana"/>
              </a:rPr>
              <a:t>οθόνη της </a:t>
            </a:r>
            <a:r>
              <a:rPr sz="2200" spc="-10" dirty="0">
                <a:latin typeface="Verdana"/>
                <a:cs typeface="Verdana"/>
              </a:rPr>
              <a:t>συσκευής </a:t>
            </a:r>
            <a:r>
              <a:rPr sz="2200" spc="-5" dirty="0">
                <a:latin typeface="Verdana"/>
                <a:cs typeface="Verdana"/>
              </a:rPr>
              <a:t>εμφανίζονται με διαδραστικό  </a:t>
            </a:r>
            <a:r>
              <a:rPr sz="2200" spc="-10" dirty="0">
                <a:latin typeface="Verdana"/>
                <a:cs typeface="Verdana"/>
              </a:rPr>
              <a:t>τρόπο </a:t>
            </a:r>
            <a:r>
              <a:rPr sz="2200" spc="-5" dirty="0">
                <a:latin typeface="Verdana"/>
                <a:cs typeface="Verdana"/>
              </a:rPr>
              <a:t>τα </a:t>
            </a:r>
            <a:r>
              <a:rPr sz="2200" spc="-10" dirty="0">
                <a:latin typeface="Verdana"/>
                <a:cs typeface="Verdana"/>
              </a:rPr>
              <a:t>πιάτα </a:t>
            </a:r>
            <a:r>
              <a:rPr sz="2200" spc="-5" dirty="0">
                <a:latin typeface="Verdana"/>
                <a:cs typeface="Verdana"/>
              </a:rPr>
              <a:t>του εστιατορίου, τα </a:t>
            </a:r>
            <a:r>
              <a:rPr sz="2200" spc="-10" dirty="0">
                <a:latin typeface="Verdana"/>
                <a:cs typeface="Verdana"/>
              </a:rPr>
              <a:t>σπέσιαλ </a:t>
            </a:r>
            <a:r>
              <a:rPr sz="2200" spc="-5" dirty="0">
                <a:latin typeface="Verdana"/>
                <a:cs typeface="Verdana"/>
              </a:rPr>
              <a:t>της  ημέρας, </a:t>
            </a:r>
            <a:r>
              <a:rPr sz="2200" spc="-10" dirty="0">
                <a:latin typeface="Verdana"/>
                <a:cs typeface="Verdana"/>
              </a:rPr>
              <a:t>βίντεο </a:t>
            </a:r>
            <a:r>
              <a:rPr sz="2200" spc="-5" dirty="0">
                <a:latin typeface="Verdana"/>
                <a:cs typeface="Verdana"/>
              </a:rPr>
              <a:t>με την παρασκευή </a:t>
            </a:r>
            <a:r>
              <a:rPr sz="2200" spc="-10" dirty="0">
                <a:latin typeface="Verdana"/>
                <a:cs typeface="Verdana"/>
              </a:rPr>
              <a:t>του </a:t>
            </a:r>
            <a:r>
              <a:rPr sz="2200" spc="-5" dirty="0">
                <a:latin typeface="Verdana"/>
                <a:cs typeface="Verdana"/>
              </a:rPr>
              <a:t>κάθε πιάτου  και </a:t>
            </a:r>
            <a:r>
              <a:rPr sz="2200" spc="-10" dirty="0">
                <a:latin typeface="Verdana"/>
                <a:cs typeface="Verdana"/>
              </a:rPr>
              <a:t>πολλά</a:t>
            </a:r>
            <a:r>
              <a:rPr sz="2200" dirty="0">
                <a:latin typeface="Verdana"/>
                <a:cs typeface="Verdana"/>
              </a:rPr>
              <a:t> </a:t>
            </a:r>
            <a:r>
              <a:rPr sz="2200" spc="-5" dirty="0">
                <a:latin typeface="Verdana"/>
                <a:cs typeface="Verdana"/>
              </a:rPr>
              <a:t>ακόμα.</a:t>
            </a:r>
            <a:endParaRPr sz="2200" dirty="0">
              <a:latin typeface="Verdana"/>
              <a:cs typeface="Verdana"/>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3657600"/>
            <a:ext cx="2590800" cy="25908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3733800"/>
            <a:ext cx="2771775" cy="277177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1524000"/>
            <a:ext cx="3438525" cy="1910292"/>
          </a:xfrm>
          <a:prstGeom prst="rect">
            <a:avLst/>
          </a:prstGeom>
        </p:spPr>
      </p:pic>
    </p:spTree>
    <p:extLst>
      <p:ext uri="{BB962C8B-B14F-4D97-AF65-F5344CB8AC3E}">
        <p14:creationId xmlns:p14="http://schemas.microsoft.com/office/powerpoint/2010/main" val="13755855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457200"/>
            <a:ext cx="5715000" cy="2724150"/>
          </a:xfrm>
          <a:prstGeom prst="rect">
            <a:avLst/>
          </a:prstGeom>
        </p:spPr>
      </p:pic>
      <p:pic>
        <p:nvPicPr>
          <p:cNvPr id="7" name="Picture 6"/>
          <p:cNvPicPr>
            <a:picLocks noChangeAspect="1"/>
          </p:cNvPicPr>
          <p:nvPr/>
        </p:nvPicPr>
        <p:blipFill>
          <a:blip r:embed="rId3"/>
          <a:stretch>
            <a:fillRect/>
          </a:stretch>
        </p:blipFill>
        <p:spPr>
          <a:xfrm>
            <a:off x="4495800" y="3581400"/>
            <a:ext cx="4114286" cy="2742857"/>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19373" b="19709"/>
          <a:stretch/>
        </p:blipFill>
        <p:spPr>
          <a:xfrm>
            <a:off x="381000" y="3886200"/>
            <a:ext cx="3581400" cy="2181727"/>
          </a:xfrm>
          <a:prstGeom prst="rect">
            <a:avLst/>
          </a:prstGeom>
        </p:spPr>
      </p:pic>
    </p:spTree>
    <p:extLst>
      <p:ext uri="{BB962C8B-B14F-4D97-AF65-F5344CB8AC3E}">
        <p14:creationId xmlns:p14="http://schemas.microsoft.com/office/powerpoint/2010/main" val="14698506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txBox="1"/>
          <p:nvPr/>
        </p:nvSpPr>
        <p:spPr>
          <a:xfrm>
            <a:off x="8539733" y="6267399"/>
            <a:ext cx="187325"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A7A299"/>
                </a:solidFill>
                <a:latin typeface="Verdana"/>
                <a:cs typeface="Verdana"/>
              </a:rPr>
              <a:t>43</a:t>
            </a:r>
            <a:endParaRPr sz="1000">
              <a:latin typeface="Verdana"/>
              <a:cs typeface="Verdana"/>
            </a:endParaRPr>
          </a:p>
        </p:txBody>
      </p:sp>
      <p:sp>
        <p:nvSpPr>
          <p:cNvPr id="4" name="object 4"/>
          <p:cNvSpPr txBox="1"/>
          <p:nvPr/>
        </p:nvSpPr>
        <p:spPr>
          <a:xfrm>
            <a:off x="840739" y="1746250"/>
            <a:ext cx="3788410" cy="1138555"/>
          </a:xfrm>
          <a:prstGeom prst="rect">
            <a:avLst/>
          </a:prstGeom>
        </p:spPr>
        <p:txBody>
          <a:bodyPr vert="horz" wrap="square" lIns="0" tIns="12065" rIns="0" bIns="0" rtlCol="0">
            <a:spAutoFit/>
          </a:bodyPr>
          <a:lstStyle/>
          <a:p>
            <a:pPr marL="287020" indent="-274320">
              <a:lnSpc>
                <a:spcPct val="100000"/>
              </a:lnSpc>
              <a:spcBef>
                <a:spcPts val="95"/>
              </a:spcBef>
              <a:buClr>
                <a:srgbClr val="1B577B"/>
              </a:buClr>
              <a:buSzPct val="79545"/>
              <a:buFont typeface="Wingdings 2"/>
              <a:buChar char=""/>
              <a:tabLst>
                <a:tab pos="287020" algn="l"/>
                <a:tab pos="287655" algn="l"/>
              </a:tabLst>
            </a:pPr>
            <a:r>
              <a:rPr sz="2200" b="1" spc="-5" dirty="0">
                <a:latin typeface="Verdana"/>
                <a:cs typeface="Verdana"/>
              </a:rPr>
              <a:t>Πιστωτική</a:t>
            </a:r>
            <a:r>
              <a:rPr sz="2200" b="1" spc="-40" dirty="0">
                <a:latin typeface="Verdana"/>
                <a:cs typeface="Verdana"/>
              </a:rPr>
              <a:t> </a:t>
            </a:r>
            <a:r>
              <a:rPr sz="2200" b="1" spc="-5" dirty="0">
                <a:latin typeface="Verdana"/>
                <a:cs typeface="Verdana"/>
              </a:rPr>
              <a:t>κάρτα</a:t>
            </a:r>
            <a:endParaRPr sz="2200">
              <a:latin typeface="Verdana"/>
              <a:cs typeface="Verdana"/>
            </a:endParaRPr>
          </a:p>
          <a:p>
            <a:pPr>
              <a:lnSpc>
                <a:spcPct val="100000"/>
              </a:lnSpc>
              <a:spcBef>
                <a:spcPts val="25"/>
              </a:spcBef>
            </a:pPr>
            <a:endParaRPr sz="2800">
              <a:latin typeface="Times New Roman"/>
              <a:cs typeface="Times New Roman"/>
            </a:endParaRPr>
          </a:p>
          <a:p>
            <a:pPr marL="617855">
              <a:lnSpc>
                <a:spcPct val="100000"/>
              </a:lnSpc>
              <a:tabLst>
                <a:tab pos="1377950" algn="l"/>
                <a:tab pos="2768600" algn="l"/>
              </a:tabLst>
            </a:pPr>
            <a:r>
              <a:rPr sz="2400" spc="5" dirty="0">
                <a:latin typeface="Verdana"/>
                <a:cs typeface="Verdana"/>
              </a:rPr>
              <a:t>Τ</a:t>
            </a:r>
            <a:r>
              <a:rPr sz="2400" dirty="0">
                <a:latin typeface="Verdana"/>
                <a:cs typeface="Verdana"/>
              </a:rPr>
              <a:t>ο	</a:t>
            </a:r>
            <a:r>
              <a:rPr sz="2400" spc="-5" dirty="0">
                <a:latin typeface="Verdana"/>
                <a:cs typeface="Verdana"/>
              </a:rPr>
              <a:t>N</a:t>
            </a:r>
            <a:r>
              <a:rPr sz="2400" spc="10" dirty="0">
                <a:latin typeface="Verdana"/>
                <a:cs typeface="Verdana"/>
              </a:rPr>
              <a:t>F</a:t>
            </a:r>
            <a:r>
              <a:rPr sz="2400" dirty="0">
                <a:latin typeface="Verdana"/>
                <a:cs typeface="Verdana"/>
              </a:rPr>
              <a:t>C	μ</a:t>
            </a:r>
            <a:r>
              <a:rPr sz="2400" spc="5" dirty="0">
                <a:latin typeface="Verdana"/>
                <a:cs typeface="Verdana"/>
              </a:rPr>
              <a:t>π</a:t>
            </a:r>
            <a:r>
              <a:rPr sz="2400" dirty="0">
                <a:latin typeface="Verdana"/>
                <a:cs typeface="Verdana"/>
              </a:rPr>
              <a:t>ορεί</a:t>
            </a:r>
            <a:endParaRPr sz="2400">
              <a:latin typeface="Verdana"/>
              <a:cs typeface="Verdana"/>
            </a:endParaRPr>
          </a:p>
        </p:txBody>
      </p:sp>
      <p:sp>
        <p:nvSpPr>
          <p:cNvPr id="5" name="object 5"/>
          <p:cNvSpPr txBox="1"/>
          <p:nvPr/>
        </p:nvSpPr>
        <p:spPr>
          <a:xfrm>
            <a:off x="4988433" y="2493391"/>
            <a:ext cx="3007995" cy="391160"/>
          </a:xfrm>
          <a:prstGeom prst="rect">
            <a:avLst/>
          </a:prstGeom>
        </p:spPr>
        <p:txBody>
          <a:bodyPr vert="horz" wrap="square" lIns="0" tIns="12700" rIns="0" bIns="0" rtlCol="0">
            <a:spAutoFit/>
          </a:bodyPr>
          <a:lstStyle/>
          <a:p>
            <a:pPr marL="12700">
              <a:lnSpc>
                <a:spcPct val="100000"/>
              </a:lnSpc>
              <a:spcBef>
                <a:spcPts val="100"/>
              </a:spcBef>
              <a:tabLst>
                <a:tab pos="1152525" algn="l"/>
                <a:tab pos="2625090" algn="l"/>
              </a:tabLst>
            </a:pPr>
            <a:r>
              <a:rPr sz="2400" spc="0" dirty="0">
                <a:latin typeface="Verdana"/>
                <a:cs typeface="Verdana"/>
              </a:rPr>
              <a:t>πο</a:t>
            </a:r>
            <a:r>
              <a:rPr sz="2400" dirty="0">
                <a:latin typeface="Verdana"/>
                <a:cs typeface="Verdana"/>
              </a:rPr>
              <a:t>λύ	εύκ</a:t>
            </a:r>
            <a:r>
              <a:rPr sz="2400" spc="5" dirty="0">
                <a:latin typeface="Verdana"/>
                <a:cs typeface="Verdana"/>
              </a:rPr>
              <a:t>ο</a:t>
            </a:r>
            <a:r>
              <a:rPr sz="2400" dirty="0">
                <a:latin typeface="Verdana"/>
                <a:cs typeface="Verdana"/>
              </a:rPr>
              <a:t>λα	</a:t>
            </a:r>
            <a:r>
              <a:rPr sz="2400" spc="-5" dirty="0">
                <a:latin typeface="Verdana"/>
                <a:cs typeface="Verdana"/>
              </a:rPr>
              <a:t>να</a:t>
            </a:r>
            <a:endParaRPr sz="2400">
              <a:latin typeface="Verdana"/>
              <a:cs typeface="Verdana"/>
            </a:endParaRPr>
          </a:p>
        </p:txBody>
      </p:sp>
      <p:sp>
        <p:nvSpPr>
          <p:cNvPr id="6" name="object 6"/>
          <p:cNvSpPr txBox="1"/>
          <p:nvPr/>
        </p:nvSpPr>
        <p:spPr>
          <a:xfrm>
            <a:off x="1398777" y="2859151"/>
            <a:ext cx="2954655" cy="391160"/>
          </a:xfrm>
          <a:prstGeom prst="rect">
            <a:avLst/>
          </a:prstGeom>
        </p:spPr>
        <p:txBody>
          <a:bodyPr vert="horz" wrap="square" lIns="0" tIns="12700" rIns="0" bIns="0" rtlCol="0">
            <a:spAutoFit/>
          </a:bodyPr>
          <a:lstStyle/>
          <a:p>
            <a:pPr marL="12700">
              <a:lnSpc>
                <a:spcPct val="100000"/>
              </a:lnSpc>
              <a:spcBef>
                <a:spcPts val="100"/>
              </a:spcBef>
            </a:pPr>
            <a:r>
              <a:rPr sz="2400" spc="-5" dirty="0">
                <a:latin typeface="Verdana"/>
                <a:cs typeface="Verdana"/>
              </a:rPr>
              <a:t>αντικαταστήσει</a:t>
            </a:r>
            <a:r>
              <a:rPr sz="2400" spc="30" dirty="0">
                <a:latin typeface="Verdana"/>
                <a:cs typeface="Verdana"/>
              </a:rPr>
              <a:t> </a:t>
            </a:r>
            <a:r>
              <a:rPr sz="2400" spc="-5" dirty="0">
                <a:latin typeface="Verdana"/>
                <a:cs typeface="Verdana"/>
              </a:rPr>
              <a:t>την</a:t>
            </a:r>
            <a:endParaRPr sz="2400">
              <a:latin typeface="Verdana"/>
              <a:cs typeface="Verdana"/>
            </a:endParaRPr>
          </a:p>
        </p:txBody>
      </p:sp>
      <p:sp>
        <p:nvSpPr>
          <p:cNvPr id="7" name="object 7"/>
          <p:cNvSpPr txBox="1"/>
          <p:nvPr/>
        </p:nvSpPr>
        <p:spPr>
          <a:xfrm>
            <a:off x="4790313" y="2859151"/>
            <a:ext cx="3209925" cy="391160"/>
          </a:xfrm>
          <a:prstGeom prst="rect">
            <a:avLst/>
          </a:prstGeom>
        </p:spPr>
        <p:txBody>
          <a:bodyPr vert="horz" wrap="square" lIns="0" tIns="12700" rIns="0" bIns="0" rtlCol="0">
            <a:spAutoFit/>
          </a:bodyPr>
          <a:lstStyle/>
          <a:p>
            <a:pPr marL="12700">
              <a:lnSpc>
                <a:spcPct val="100000"/>
              </a:lnSpc>
              <a:spcBef>
                <a:spcPts val="100"/>
              </a:spcBef>
            </a:pPr>
            <a:r>
              <a:rPr sz="2400" spc="-5" dirty="0">
                <a:latin typeface="Verdana"/>
                <a:cs typeface="Verdana"/>
              </a:rPr>
              <a:t>πιστωτική </a:t>
            </a:r>
            <a:r>
              <a:rPr sz="2400" dirty="0">
                <a:latin typeface="Verdana"/>
                <a:cs typeface="Verdana"/>
              </a:rPr>
              <a:t>σου</a:t>
            </a:r>
            <a:r>
              <a:rPr sz="2400" spc="75" dirty="0">
                <a:latin typeface="Verdana"/>
                <a:cs typeface="Verdana"/>
              </a:rPr>
              <a:t> </a:t>
            </a:r>
            <a:r>
              <a:rPr sz="2400" dirty="0">
                <a:latin typeface="Verdana"/>
                <a:cs typeface="Verdana"/>
              </a:rPr>
              <a:t>κάρτα</a:t>
            </a:r>
            <a:endParaRPr sz="2400">
              <a:latin typeface="Verdana"/>
              <a:cs typeface="Verdana"/>
            </a:endParaRPr>
          </a:p>
        </p:txBody>
      </p:sp>
      <p:sp>
        <p:nvSpPr>
          <p:cNvPr id="8" name="object 8"/>
          <p:cNvSpPr txBox="1"/>
          <p:nvPr/>
        </p:nvSpPr>
        <p:spPr>
          <a:xfrm>
            <a:off x="1398777" y="3224910"/>
            <a:ext cx="6599555" cy="2221230"/>
          </a:xfrm>
          <a:prstGeom prst="rect">
            <a:avLst/>
          </a:prstGeom>
        </p:spPr>
        <p:txBody>
          <a:bodyPr vert="horz" wrap="square" lIns="0" tIns="12700" rIns="0" bIns="0" rtlCol="0">
            <a:spAutoFit/>
          </a:bodyPr>
          <a:lstStyle/>
          <a:p>
            <a:pPr marL="12700" marR="5080" algn="just">
              <a:lnSpc>
                <a:spcPct val="100000"/>
              </a:lnSpc>
              <a:spcBef>
                <a:spcPts val="100"/>
              </a:spcBef>
            </a:pPr>
            <a:r>
              <a:rPr sz="2400" dirty="0">
                <a:latin typeface="Verdana"/>
                <a:cs typeface="Verdana"/>
              </a:rPr>
              <a:t>με </a:t>
            </a:r>
            <a:r>
              <a:rPr sz="2400" spc="-5" dirty="0">
                <a:latin typeface="Verdana"/>
                <a:cs typeface="Verdana"/>
              </a:rPr>
              <a:t>το </a:t>
            </a:r>
            <a:r>
              <a:rPr sz="2400" dirty="0">
                <a:latin typeface="Verdana"/>
                <a:cs typeface="Verdana"/>
              </a:rPr>
              <a:t>κινητό </a:t>
            </a:r>
            <a:r>
              <a:rPr sz="2400" spc="-5" dirty="0">
                <a:latin typeface="Verdana"/>
                <a:cs typeface="Verdana"/>
              </a:rPr>
              <a:t>τηλέφωνό. </a:t>
            </a:r>
            <a:r>
              <a:rPr sz="2400" dirty="0">
                <a:latin typeface="Verdana"/>
                <a:cs typeface="Verdana"/>
              </a:rPr>
              <a:t>Μόλις</a:t>
            </a:r>
            <a:r>
              <a:rPr sz="2400" spc="730" dirty="0">
                <a:latin typeface="Verdana"/>
                <a:cs typeface="Verdana"/>
              </a:rPr>
              <a:t> </a:t>
            </a:r>
            <a:r>
              <a:rPr sz="2400" spc="-5" dirty="0">
                <a:latin typeface="Verdana"/>
                <a:cs typeface="Verdana"/>
              </a:rPr>
              <a:t>οι  </a:t>
            </a:r>
            <a:r>
              <a:rPr sz="2400" dirty="0">
                <a:latin typeface="Verdana"/>
                <a:cs typeface="Verdana"/>
              </a:rPr>
              <a:t>πληροφορίες </a:t>
            </a:r>
            <a:r>
              <a:rPr sz="2400" spc="-5" dirty="0">
                <a:latin typeface="Verdana"/>
                <a:cs typeface="Verdana"/>
              </a:rPr>
              <a:t>της κάρτας μεταφερθούν στη  συσκευή του </a:t>
            </a:r>
            <a:r>
              <a:rPr sz="2400" dirty="0">
                <a:latin typeface="Verdana"/>
                <a:cs typeface="Verdana"/>
              </a:rPr>
              <a:t>κινητού </a:t>
            </a:r>
            <a:r>
              <a:rPr sz="2400" spc="-5" dirty="0">
                <a:latin typeface="Verdana"/>
                <a:cs typeface="Verdana"/>
              </a:rPr>
              <a:t>(υπεύθυνη </a:t>
            </a:r>
            <a:r>
              <a:rPr sz="2400" dirty="0">
                <a:latin typeface="Verdana"/>
                <a:cs typeface="Verdana"/>
              </a:rPr>
              <a:t>για </a:t>
            </a:r>
            <a:r>
              <a:rPr sz="2400" spc="-5" dirty="0">
                <a:latin typeface="Verdana"/>
                <a:cs typeface="Verdana"/>
              </a:rPr>
              <a:t>αυτή  τη διαδικασία </a:t>
            </a:r>
            <a:r>
              <a:rPr sz="2400" dirty="0">
                <a:latin typeface="Verdana"/>
                <a:cs typeface="Verdana"/>
              </a:rPr>
              <a:t>θα είναι η </a:t>
            </a:r>
            <a:r>
              <a:rPr sz="2400" spc="-5" dirty="0">
                <a:latin typeface="Verdana"/>
                <a:cs typeface="Verdana"/>
              </a:rPr>
              <a:t>τράπεζα), τότε </a:t>
            </a:r>
            <a:r>
              <a:rPr sz="2400" spc="-10" dirty="0">
                <a:latin typeface="Verdana"/>
                <a:cs typeface="Verdana"/>
              </a:rPr>
              <a:t>με  </a:t>
            </a:r>
            <a:r>
              <a:rPr sz="2400" dirty="0">
                <a:latin typeface="Verdana"/>
                <a:cs typeface="Verdana"/>
              </a:rPr>
              <a:t>ένα απλό άγγιγμα </a:t>
            </a:r>
            <a:r>
              <a:rPr sz="2400" spc="-5" dirty="0">
                <a:latin typeface="Verdana"/>
                <a:cs typeface="Verdana"/>
              </a:rPr>
              <a:t>του </a:t>
            </a:r>
            <a:r>
              <a:rPr sz="2400" dirty="0">
                <a:latin typeface="Verdana"/>
                <a:cs typeface="Verdana"/>
              </a:rPr>
              <a:t>smartphone </a:t>
            </a:r>
            <a:r>
              <a:rPr sz="2400" spc="-5" dirty="0">
                <a:latin typeface="Verdana"/>
                <a:cs typeface="Verdana"/>
              </a:rPr>
              <a:t>μπορεί  να πραγματοποιούνται</a:t>
            </a:r>
            <a:r>
              <a:rPr sz="2400" spc="35" dirty="0">
                <a:latin typeface="Verdana"/>
                <a:cs typeface="Verdana"/>
              </a:rPr>
              <a:t> </a:t>
            </a:r>
            <a:r>
              <a:rPr sz="2400" spc="-5" dirty="0">
                <a:latin typeface="Verdana"/>
                <a:cs typeface="Verdana"/>
              </a:rPr>
              <a:t>πληρωμές.</a:t>
            </a:r>
            <a:endParaRPr sz="2400">
              <a:latin typeface="Verdana"/>
              <a:cs typeface="Verdana"/>
            </a:endParaRPr>
          </a:p>
        </p:txBody>
      </p:sp>
      <p:sp>
        <p:nvSpPr>
          <p:cNvPr id="9" name="object 9"/>
          <p:cNvSpPr/>
          <p:nvPr/>
        </p:nvSpPr>
        <p:spPr>
          <a:xfrm>
            <a:off x="1620011" y="498348"/>
            <a:ext cx="3456432" cy="758951"/>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4454652" y="498348"/>
            <a:ext cx="774191" cy="758951"/>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4607052" y="498348"/>
            <a:ext cx="870203" cy="758951"/>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4855464" y="498348"/>
            <a:ext cx="3124199" cy="758951"/>
          </a:xfrm>
          <a:prstGeom prst="rect">
            <a:avLst/>
          </a:prstGeom>
          <a:blipFill>
            <a:blip r:embed="rId5" cstate="print"/>
            <a:stretch>
              <a:fillRect/>
            </a:stretch>
          </a:blipFill>
        </p:spPr>
        <p:txBody>
          <a:bodyPr wrap="square" lIns="0" tIns="0" rIns="0" bIns="0" rtlCol="0"/>
          <a:lstStyle/>
          <a:p>
            <a:endParaRPr/>
          </a:p>
        </p:txBody>
      </p:sp>
      <p:sp>
        <p:nvSpPr>
          <p:cNvPr id="13" name="object 13"/>
          <p:cNvSpPr txBox="1">
            <a:spLocks noGrp="1"/>
          </p:cNvSpPr>
          <p:nvPr>
            <p:ph type="title"/>
          </p:nvPr>
        </p:nvSpPr>
        <p:spPr>
          <a:xfrm>
            <a:off x="1919097" y="639521"/>
            <a:ext cx="5766435" cy="574675"/>
          </a:xfrm>
          <a:prstGeom prst="rect">
            <a:avLst/>
          </a:prstGeom>
        </p:spPr>
        <p:txBody>
          <a:bodyPr vert="horz" wrap="square" lIns="0" tIns="12700" rIns="0" bIns="0" rtlCol="0">
            <a:spAutoFit/>
          </a:bodyPr>
          <a:lstStyle/>
          <a:p>
            <a:pPr marL="12700">
              <a:lnSpc>
                <a:spcPct val="100000"/>
              </a:lnSpc>
              <a:spcBef>
                <a:spcPts val="100"/>
              </a:spcBef>
            </a:pPr>
            <a:r>
              <a:rPr sz="3600" spc="-5" dirty="0"/>
              <a:t>Εφαρμογές</a:t>
            </a:r>
            <a:r>
              <a:rPr sz="3600" spc="-100" dirty="0"/>
              <a:t> </a:t>
            </a:r>
            <a:r>
              <a:rPr sz="3600" dirty="0"/>
              <a:t>(συνέχεια)</a:t>
            </a:r>
            <a:endParaRPr sz="3600"/>
          </a:p>
        </p:txBody>
      </p:sp>
      <p:sp>
        <p:nvSpPr>
          <p:cNvPr id="14" name="object 14"/>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txBox="1"/>
          <p:nvPr/>
        </p:nvSpPr>
        <p:spPr>
          <a:xfrm>
            <a:off x="855980" y="1677670"/>
            <a:ext cx="7526020" cy="3729990"/>
          </a:xfrm>
          <a:prstGeom prst="rect">
            <a:avLst/>
          </a:prstGeom>
        </p:spPr>
        <p:txBody>
          <a:bodyPr vert="horz" wrap="square" lIns="0" tIns="12065" rIns="0" bIns="0" rtlCol="0">
            <a:spAutoFit/>
          </a:bodyPr>
          <a:lstStyle/>
          <a:p>
            <a:pPr marL="287020" indent="-274320">
              <a:lnSpc>
                <a:spcPct val="100000"/>
              </a:lnSpc>
              <a:spcBef>
                <a:spcPts val="95"/>
              </a:spcBef>
              <a:buClr>
                <a:srgbClr val="1B577B"/>
              </a:buClr>
              <a:buSzPct val="79545"/>
              <a:buFont typeface="Wingdings 2"/>
              <a:buChar char=""/>
              <a:tabLst>
                <a:tab pos="287020" algn="l"/>
                <a:tab pos="287655" algn="l"/>
              </a:tabLst>
            </a:pPr>
            <a:r>
              <a:rPr sz="2200" b="1" spc="-5" dirty="0">
                <a:latin typeface="Verdana"/>
                <a:cs typeface="Verdana"/>
              </a:rPr>
              <a:t>Προσωπικές</a:t>
            </a:r>
            <a:r>
              <a:rPr sz="2200" b="1" spc="-10" dirty="0">
                <a:latin typeface="Verdana"/>
                <a:cs typeface="Verdana"/>
              </a:rPr>
              <a:t> </a:t>
            </a:r>
            <a:r>
              <a:rPr sz="2200" b="1" spc="-5" dirty="0">
                <a:latin typeface="Verdana"/>
                <a:cs typeface="Verdana"/>
              </a:rPr>
              <a:t>πληρωμές</a:t>
            </a:r>
            <a:endParaRPr sz="2200">
              <a:latin typeface="Verdana"/>
              <a:cs typeface="Verdana"/>
            </a:endParaRPr>
          </a:p>
          <a:p>
            <a:pPr>
              <a:lnSpc>
                <a:spcPct val="100000"/>
              </a:lnSpc>
              <a:spcBef>
                <a:spcPts val="35"/>
              </a:spcBef>
            </a:pPr>
            <a:endParaRPr sz="3000">
              <a:latin typeface="Times New Roman"/>
              <a:cs typeface="Times New Roman"/>
            </a:endParaRPr>
          </a:p>
          <a:p>
            <a:pPr marL="652780" marR="5080" indent="-32384" algn="just">
              <a:lnSpc>
                <a:spcPct val="100000"/>
              </a:lnSpc>
            </a:pPr>
            <a:r>
              <a:rPr sz="2400" dirty="0">
                <a:latin typeface="Verdana"/>
                <a:cs typeface="Verdana"/>
              </a:rPr>
              <a:t>Φαντάσου </a:t>
            </a:r>
            <a:r>
              <a:rPr sz="2400" spc="-5" dirty="0">
                <a:latin typeface="Verdana"/>
                <a:cs typeface="Verdana"/>
              </a:rPr>
              <a:t>το εξής: </a:t>
            </a:r>
            <a:r>
              <a:rPr sz="2400" dirty="0">
                <a:latin typeface="Verdana"/>
                <a:cs typeface="Verdana"/>
              </a:rPr>
              <a:t>Αντί </a:t>
            </a:r>
            <a:r>
              <a:rPr sz="2400" spc="-5" dirty="0">
                <a:latin typeface="Verdana"/>
                <a:cs typeface="Verdana"/>
              </a:rPr>
              <a:t>να δίνεις </a:t>
            </a:r>
            <a:r>
              <a:rPr sz="2400" dirty="0">
                <a:latin typeface="Verdana"/>
                <a:cs typeface="Verdana"/>
              </a:rPr>
              <a:t>στο </a:t>
            </a:r>
            <a:r>
              <a:rPr sz="2400" spc="-5" dirty="0">
                <a:latin typeface="Verdana"/>
                <a:cs typeface="Verdana"/>
              </a:rPr>
              <a:t>παιδί  σου το καθημερινό </a:t>
            </a:r>
            <a:r>
              <a:rPr sz="2400" dirty="0">
                <a:latin typeface="Verdana"/>
                <a:cs typeface="Verdana"/>
              </a:rPr>
              <a:t>χαρτζιλίκι του σε…  </a:t>
            </a:r>
            <a:r>
              <a:rPr sz="2400" spc="-5" dirty="0">
                <a:latin typeface="Verdana"/>
                <a:cs typeface="Verdana"/>
              </a:rPr>
              <a:t>μετρητά, </a:t>
            </a:r>
            <a:r>
              <a:rPr sz="2400" dirty="0">
                <a:latin typeface="Verdana"/>
                <a:cs typeface="Verdana"/>
              </a:rPr>
              <a:t>το μόνο που </a:t>
            </a:r>
            <a:r>
              <a:rPr sz="2400" spc="-5" dirty="0">
                <a:latin typeface="Verdana"/>
                <a:cs typeface="Verdana"/>
              </a:rPr>
              <a:t>κάνεις είναι να  αγγίξεις </a:t>
            </a:r>
            <a:r>
              <a:rPr sz="2400" dirty="0">
                <a:latin typeface="Verdana"/>
                <a:cs typeface="Verdana"/>
              </a:rPr>
              <a:t>το κινητό </a:t>
            </a:r>
            <a:r>
              <a:rPr sz="2400" spc="-5" dirty="0">
                <a:latin typeface="Verdana"/>
                <a:cs typeface="Verdana"/>
              </a:rPr>
              <a:t>σου </a:t>
            </a:r>
            <a:r>
              <a:rPr sz="2400" dirty="0">
                <a:latin typeface="Verdana"/>
                <a:cs typeface="Verdana"/>
              </a:rPr>
              <a:t>με το δικό </a:t>
            </a:r>
            <a:r>
              <a:rPr sz="2400" spc="-5" dirty="0">
                <a:latin typeface="Verdana"/>
                <a:cs typeface="Verdana"/>
              </a:rPr>
              <a:t>του </a:t>
            </a:r>
            <a:r>
              <a:rPr sz="2400" dirty="0">
                <a:latin typeface="Verdana"/>
                <a:cs typeface="Verdana"/>
              </a:rPr>
              <a:t>και </a:t>
            </a:r>
            <a:r>
              <a:rPr sz="2400" spc="-5" dirty="0">
                <a:latin typeface="Verdana"/>
                <a:cs typeface="Verdana"/>
              </a:rPr>
              <a:t>να  του μεταφέρεις </a:t>
            </a:r>
            <a:r>
              <a:rPr sz="2400" dirty="0">
                <a:latin typeface="Verdana"/>
                <a:cs typeface="Verdana"/>
              </a:rPr>
              <a:t>το ποσό που </a:t>
            </a:r>
            <a:r>
              <a:rPr sz="2400" spc="-5" dirty="0">
                <a:latin typeface="Verdana"/>
                <a:cs typeface="Verdana"/>
              </a:rPr>
              <a:t>επιθυμείς. </a:t>
            </a:r>
            <a:r>
              <a:rPr sz="2400" dirty="0">
                <a:latin typeface="Verdana"/>
                <a:cs typeface="Verdana"/>
              </a:rPr>
              <a:t>Έτσι  μπορεί </a:t>
            </a:r>
            <a:r>
              <a:rPr sz="2400" spc="-5" dirty="0">
                <a:latin typeface="Verdana"/>
                <a:cs typeface="Verdana"/>
              </a:rPr>
              <a:t>να </a:t>
            </a:r>
            <a:r>
              <a:rPr sz="2400" dirty="0">
                <a:latin typeface="Verdana"/>
                <a:cs typeface="Verdana"/>
              </a:rPr>
              <a:t>το </a:t>
            </a:r>
            <a:r>
              <a:rPr sz="2400" spc="-5" dirty="0">
                <a:latin typeface="Verdana"/>
                <a:cs typeface="Verdana"/>
              </a:rPr>
              <a:t>χρησιμοποιήσει για να  πληρώσει τον </a:t>
            </a:r>
            <a:r>
              <a:rPr sz="2400" dirty="0">
                <a:latin typeface="Verdana"/>
                <a:cs typeface="Verdana"/>
              </a:rPr>
              <a:t>καφέ </a:t>
            </a:r>
            <a:r>
              <a:rPr sz="2400" spc="-5" dirty="0">
                <a:latin typeface="Verdana"/>
                <a:cs typeface="Verdana"/>
              </a:rPr>
              <a:t>του </a:t>
            </a:r>
            <a:r>
              <a:rPr sz="2400" dirty="0">
                <a:latin typeface="Verdana"/>
                <a:cs typeface="Verdana"/>
              </a:rPr>
              <a:t>σε </a:t>
            </a:r>
            <a:r>
              <a:rPr sz="2400" spc="-5" dirty="0">
                <a:latin typeface="Verdana"/>
                <a:cs typeface="Verdana"/>
              </a:rPr>
              <a:t>κάποια καφετέρια  </a:t>
            </a:r>
            <a:r>
              <a:rPr sz="2400" dirty="0">
                <a:latin typeface="Verdana"/>
                <a:cs typeface="Verdana"/>
              </a:rPr>
              <a:t>με </a:t>
            </a:r>
            <a:r>
              <a:rPr sz="2400" spc="-5" dirty="0">
                <a:latin typeface="Verdana"/>
                <a:cs typeface="Verdana"/>
              </a:rPr>
              <a:t>τον τρόπο που</a:t>
            </a:r>
            <a:r>
              <a:rPr sz="2400" spc="10" dirty="0">
                <a:latin typeface="Verdana"/>
                <a:cs typeface="Verdana"/>
              </a:rPr>
              <a:t> </a:t>
            </a:r>
            <a:r>
              <a:rPr sz="2400" spc="-5" dirty="0">
                <a:latin typeface="Verdana"/>
                <a:cs typeface="Verdana"/>
              </a:rPr>
              <a:t>προαναφέραμε.</a:t>
            </a:r>
            <a:endParaRPr sz="2400">
              <a:latin typeface="Verdana"/>
              <a:cs typeface="Verdana"/>
            </a:endParaRPr>
          </a:p>
        </p:txBody>
      </p:sp>
      <p:sp>
        <p:nvSpPr>
          <p:cNvPr id="4" name="object 4"/>
          <p:cNvSpPr/>
          <p:nvPr/>
        </p:nvSpPr>
        <p:spPr>
          <a:xfrm>
            <a:off x="1696211" y="345947"/>
            <a:ext cx="3456432" cy="75895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530852" y="345947"/>
            <a:ext cx="774191" cy="75895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4683252" y="345947"/>
            <a:ext cx="870203" cy="758951"/>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931664" y="345947"/>
            <a:ext cx="3124199" cy="758951"/>
          </a:xfrm>
          <a:prstGeom prst="rect">
            <a:avLst/>
          </a:prstGeom>
          <a:blipFill>
            <a:blip r:embed="rId5" cstate="print"/>
            <a:stretch>
              <a:fillRect/>
            </a:stretch>
          </a:blipFill>
        </p:spPr>
        <p:txBody>
          <a:bodyPr wrap="square" lIns="0" tIns="0" rIns="0" bIns="0" rtlCol="0"/>
          <a:lstStyle/>
          <a:p>
            <a:endParaRPr/>
          </a:p>
        </p:txBody>
      </p:sp>
      <p:sp>
        <p:nvSpPr>
          <p:cNvPr id="8" name="object 8"/>
          <p:cNvSpPr txBox="1">
            <a:spLocks noGrp="1"/>
          </p:cNvSpPr>
          <p:nvPr>
            <p:ph type="title"/>
          </p:nvPr>
        </p:nvSpPr>
        <p:spPr>
          <a:xfrm>
            <a:off x="1995297" y="487121"/>
            <a:ext cx="5766435" cy="574675"/>
          </a:xfrm>
          <a:prstGeom prst="rect">
            <a:avLst/>
          </a:prstGeom>
        </p:spPr>
        <p:txBody>
          <a:bodyPr vert="horz" wrap="square" lIns="0" tIns="12700" rIns="0" bIns="0" rtlCol="0">
            <a:spAutoFit/>
          </a:bodyPr>
          <a:lstStyle/>
          <a:p>
            <a:pPr marL="12700">
              <a:lnSpc>
                <a:spcPct val="100000"/>
              </a:lnSpc>
              <a:spcBef>
                <a:spcPts val="100"/>
              </a:spcBef>
            </a:pPr>
            <a:r>
              <a:rPr sz="3600" spc="-5" dirty="0"/>
              <a:t>Εφαρμογές</a:t>
            </a:r>
            <a:r>
              <a:rPr sz="3600" spc="-100" dirty="0"/>
              <a:t> </a:t>
            </a:r>
            <a:r>
              <a:rPr sz="3600" dirty="0"/>
              <a:t>(συνέχεια)</a:t>
            </a:r>
            <a:endParaRPr sz="3600"/>
          </a:p>
        </p:txBody>
      </p:sp>
      <p:sp>
        <p:nvSpPr>
          <p:cNvPr id="9" name="object 9"/>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1391411" y="345947"/>
            <a:ext cx="3456432" cy="75895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226052" y="345947"/>
            <a:ext cx="774191" cy="75895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378452" y="345947"/>
            <a:ext cx="870203" cy="75895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4626864" y="345947"/>
            <a:ext cx="3124199" cy="758951"/>
          </a:xfrm>
          <a:prstGeom prst="rect">
            <a:avLst/>
          </a:prstGeom>
          <a:blipFill>
            <a:blip r:embed="rId5"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1690497" y="487121"/>
            <a:ext cx="5766435" cy="574675"/>
          </a:xfrm>
          <a:prstGeom prst="rect">
            <a:avLst/>
          </a:prstGeom>
        </p:spPr>
        <p:txBody>
          <a:bodyPr vert="horz" wrap="square" lIns="0" tIns="12700" rIns="0" bIns="0" rtlCol="0">
            <a:spAutoFit/>
          </a:bodyPr>
          <a:lstStyle/>
          <a:p>
            <a:pPr marL="12700">
              <a:lnSpc>
                <a:spcPct val="100000"/>
              </a:lnSpc>
              <a:spcBef>
                <a:spcPts val="100"/>
              </a:spcBef>
            </a:pPr>
            <a:r>
              <a:rPr sz="3600" spc="-5" dirty="0"/>
              <a:t>Εφαρμογές</a:t>
            </a:r>
            <a:r>
              <a:rPr sz="3600" spc="-100" dirty="0"/>
              <a:t> </a:t>
            </a:r>
            <a:r>
              <a:rPr sz="3600" dirty="0"/>
              <a:t>(συνέχεια)</a:t>
            </a:r>
            <a:endParaRPr sz="3600"/>
          </a:p>
        </p:txBody>
      </p:sp>
      <p:sp>
        <p:nvSpPr>
          <p:cNvPr id="9" name="object 9"/>
          <p:cNvSpPr txBox="1">
            <a:spLocks noGrp="1"/>
          </p:cNvSpPr>
          <p:nvPr>
            <p:ph type="sldNum" sz="quarter" idx="7"/>
          </p:nvPr>
        </p:nvSpPr>
        <p:spPr>
          <a:prstGeom prst="rect">
            <a:avLst/>
          </a:prstGeom>
        </p:spPr>
        <p:txBody>
          <a:bodyPr vert="horz" wrap="square" lIns="0" tIns="12700" rIns="0" bIns="0" rtlCol="0">
            <a:spAutoFit/>
          </a:bodyPr>
          <a:lstStyle/>
          <a:p>
            <a:pPr marL="25400">
              <a:lnSpc>
                <a:spcPct val="100000"/>
              </a:lnSpc>
              <a:spcBef>
                <a:spcPts val="100"/>
              </a:spcBef>
            </a:pPr>
            <a:fld id="{81D60167-4931-47E6-BA6A-407CBD079E47}" type="slidenum">
              <a:rPr spc="-5" dirty="0"/>
              <a:t>67</a:t>
            </a:fld>
            <a:endParaRPr spc="-5" dirty="0"/>
          </a:p>
        </p:txBody>
      </p:sp>
      <p:sp>
        <p:nvSpPr>
          <p:cNvPr id="10" name="object 10"/>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8" name="object 8"/>
          <p:cNvSpPr txBox="1"/>
          <p:nvPr/>
        </p:nvSpPr>
        <p:spPr>
          <a:xfrm>
            <a:off x="993444" y="1708150"/>
            <a:ext cx="7235190" cy="4431030"/>
          </a:xfrm>
          <a:prstGeom prst="rect">
            <a:avLst/>
          </a:prstGeom>
        </p:spPr>
        <p:txBody>
          <a:bodyPr vert="horz" wrap="square" lIns="0" tIns="12065" rIns="0" bIns="0" rtlCol="0">
            <a:spAutoFit/>
          </a:bodyPr>
          <a:lstStyle/>
          <a:p>
            <a:pPr marL="286385" indent="-273685">
              <a:lnSpc>
                <a:spcPct val="100000"/>
              </a:lnSpc>
              <a:spcBef>
                <a:spcPts val="95"/>
              </a:spcBef>
              <a:buClr>
                <a:srgbClr val="1B577B"/>
              </a:buClr>
              <a:buSzPct val="79545"/>
              <a:buFont typeface="Wingdings 2"/>
              <a:buChar char=""/>
              <a:tabLst>
                <a:tab pos="286385" algn="l"/>
                <a:tab pos="287020" algn="l"/>
              </a:tabLst>
            </a:pPr>
            <a:r>
              <a:rPr sz="2200" b="1" spc="-5" dirty="0">
                <a:latin typeface="Verdana"/>
                <a:cs typeface="Verdana"/>
              </a:rPr>
              <a:t>Κλειδί </a:t>
            </a:r>
            <a:r>
              <a:rPr sz="2200" b="1" spc="-10" dirty="0">
                <a:latin typeface="Verdana"/>
                <a:cs typeface="Verdana"/>
              </a:rPr>
              <a:t>χωρίς…</a:t>
            </a:r>
            <a:r>
              <a:rPr sz="2200" b="1" dirty="0">
                <a:latin typeface="Verdana"/>
                <a:cs typeface="Verdana"/>
              </a:rPr>
              <a:t> </a:t>
            </a:r>
            <a:r>
              <a:rPr sz="2200" b="1" spc="-5" dirty="0">
                <a:latin typeface="Verdana"/>
                <a:cs typeface="Verdana"/>
              </a:rPr>
              <a:t>κλειδί</a:t>
            </a:r>
            <a:endParaRPr sz="2200">
              <a:latin typeface="Verdana"/>
              <a:cs typeface="Verdana"/>
            </a:endParaRPr>
          </a:p>
          <a:p>
            <a:pPr>
              <a:lnSpc>
                <a:spcPct val="100000"/>
              </a:lnSpc>
              <a:spcBef>
                <a:spcPts val="25"/>
              </a:spcBef>
            </a:pPr>
            <a:endParaRPr sz="2800">
              <a:latin typeface="Times New Roman"/>
              <a:cs typeface="Times New Roman"/>
            </a:endParaRPr>
          </a:p>
          <a:p>
            <a:pPr marL="652145" marR="5080" indent="-32384" algn="just">
              <a:lnSpc>
                <a:spcPct val="100000"/>
              </a:lnSpc>
            </a:pPr>
            <a:r>
              <a:rPr sz="2400" dirty="0">
                <a:latin typeface="Verdana"/>
                <a:cs typeface="Verdana"/>
              </a:rPr>
              <a:t>Η </a:t>
            </a:r>
            <a:r>
              <a:rPr sz="2400" spc="-5" dirty="0">
                <a:latin typeface="Verdana"/>
                <a:cs typeface="Verdana"/>
              </a:rPr>
              <a:t>συσκευή </a:t>
            </a:r>
            <a:r>
              <a:rPr sz="2400" dirty="0">
                <a:latin typeface="Verdana"/>
                <a:cs typeface="Verdana"/>
              </a:rPr>
              <a:t>σου </a:t>
            </a:r>
            <a:r>
              <a:rPr sz="2400" spc="-5" dirty="0">
                <a:latin typeface="Verdana"/>
                <a:cs typeface="Verdana"/>
              </a:rPr>
              <a:t>μπορεί να λειτουργήσει </a:t>
            </a:r>
            <a:r>
              <a:rPr sz="2400" dirty="0">
                <a:latin typeface="Verdana"/>
                <a:cs typeface="Verdana"/>
              </a:rPr>
              <a:t>ως  </a:t>
            </a:r>
            <a:r>
              <a:rPr sz="2400" spc="-5" dirty="0">
                <a:latin typeface="Verdana"/>
                <a:cs typeface="Verdana"/>
              </a:rPr>
              <a:t>κλειδί </a:t>
            </a:r>
            <a:r>
              <a:rPr sz="2400" dirty="0">
                <a:latin typeface="Verdana"/>
                <a:cs typeface="Verdana"/>
              </a:rPr>
              <a:t>για το </a:t>
            </a:r>
            <a:r>
              <a:rPr sz="2400" spc="-5" dirty="0">
                <a:latin typeface="Verdana"/>
                <a:cs typeface="Verdana"/>
              </a:rPr>
              <a:t>αυτοκίνητό </a:t>
            </a:r>
            <a:r>
              <a:rPr sz="2400" dirty="0">
                <a:latin typeface="Verdana"/>
                <a:cs typeface="Verdana"/>
              </a:rPr>
              <a:t>σου, </a:t>
            </a:r>
            <a:r>
              <a:rPr sz="2400" spc="-5" dirty="0">
                <a:latin typeface="Verdana"/>
                <a:cs typeface="Verdana"/>
              </a:rPr>
              <a:t>το σπίτι </a:t>
            </a:r>
            <a:r>
              <a:rPr sz="2400" dirty="0">
                <a:latin typeface="Verdana"/>
                <a:cs typeface="Verdana"/>
              </a:rPr>
              <a:t>ή </a:t>
            </a:r>
            <a:r>
              <a:rPr sz="2400" spc="-5" dirty="0">
                <a:latin typeface="Verdana"/>
                <a:cs typeface="Verdana"/>
              </a:rPr>
              <a:t>το  χρηματοκιβώτιό </a:t>
            </a:r>
            <a:r>
              <a:rPr sz="2400" dirty="0">
                <a:latin typeface="Verdana"/>
                <a:cs typeface="Verdana"/>
              </a:rPr>
              <a:t>σου. Βέβαια, </a:t>
            </a:r>
            <a:r>
              <a:rPr sz="2400" spc="-5" dirty="0">
                <a:latin typeface="Verdana"/>
                <a:cs typeface="Verdana"/>
              </a:rPr>
              <a:t>προκειμένου  να απωθηθούν διάφοροι… </a:t>
            </a:r>
            <a:r>
              <a:rPr sz="2400" dirty="0">
                <a:latin typeface="Verdana"/>
                <a:cs typeface="Verdana"/>
              </a:rPr>
              <a:t>«καλοθελητές»  </a:t>
            </a:r>
            <a:r>
              <a:rPr sz="2400" spc="-5" dirty="0">
                <a:latin typeface="Verdana"/>
                <a:cs typeface="Verdana"/>
              </a:rPr>
              <a:t>από το </a:t>
            </a:r>
            <a:r>
              <a:rPr sz="2400" dirty="0">
                <a:latin typeface="Verdana"/>
                <a:cs typeface="Verdana"/>
              </a:rPr>
              <a:t>να σου κλέψουν το κινητό και </a:t>
            </a:r>
            <a:r>
              <a:rPr sz="2400" spc="-5" dirty="0">
                <a:latin typeface="Verdana"/>
                <a:cs typeface="Verdana"/>
              </a:rPr>
              <a:t>να  </a:t>
            </a:r>
            <a:r>
              <a:rPr sz="2400" dirty="0">
                <a:latin typeface="Verdana"/>
                <a:cs typeface="Verdana"/>
              </a:rPr>
              <a:t>έχουν </a:t>
            </a:r>
            <a:r>
              <a:rPr sz="2400" spc="-5" dirty="0">
                <a:latin typeface="Verdana"/>
                <a:cs typeface="Verdana"/>
              </a:rPr>
              <a:t>πρόσβαση στα πάντα, </a:t>
            </a:r>
            <a:r>
              <a:rPr sz="2400" dirty="0">
                <a:latin typeface="Verdana"/>
                <a:cs typeface="Verdana"/>
              </a:rPr>
              <a:t>το </a:t>
            </a:r>
            <a:r>
              <a:rPr sz="2400" spc="-5" dirty="0">
                <a:latin typeface="Verdana"/>
                <a:cs typeface="Verdana"/>
              </a:rPr>
              <a:t>NFC</a:t>
            </a:r>
            <a:r>
              <a:rPr sz="2400" spc="615" dirty="0">
                <a:latin typeface="Verdana"/>
                <a:cs typeface="Verdana"/>
              </a:rPr>
              <a:t> </a:t>
            </a:r>
            <a:r>
              <a:rPr sz="2400" dirty="0">
                <a:latin typeface="Verdana"/>
                <a:cs typeface="Verdana"/>
              </a:rPr>
              <a:t>θα  </a:t>
            </a:r>
            <a:r>
              <a:rPr sz="2400" spc="-5" dirty="0">
                <a:latin typeface="Verdana"/>
                <a:cs typeface="Verdana"/>
              </a:rPr>
              <a:t>ξεκινάει </a:t>
            </a:r>
            <a:r>
              <a:rPr sz="2400" dirty="0">
                <a:latin typeface="Verdana"/>
                <a:cs typeface="Verdana"/>
              </a:rPr>
              <a:t>μόνο </a:t>
            </a:r>
            <a:r>
              <a:rPr sz="2400" spc="-5" dirty="0">
                <a:latin typeface="Verdana"/>
                <a:cs typeface="Verdana"/>
              </a:rPr>
              <a:t>τη διαδικασία πιστοποίησης  </a:t>
            </a:r>
            <a:r>
              <a:rPr sz="2400" dirty="0">
                <a:latin typeface="Verdana"/>
                <a:cs typeface="Verdana"/>
              </a:rPr>
              <a:t>η </a:t>
            </a:r>
            <a:r>
              <a:rPr sz="2400" spc="-5" dirty="0">
                <a:latin typeface="Verdana"/>
                <a:cs typeface="Verdana"/>
              </a:rPr>
              <a:t>οποία </a:t>
            </a:r>
            <a:r>
              <a:rPr sz="2400" dirty="0">
                <a:latin typeface="Verdana"/>
                <a:cs typeface="Verdana"/>
              </a:rPr>
              <a:t>θα ολοκληρώνεται </a:t>
            </a:r>
            <a:r>
              <a:rPr sz="2400" spc="-5" dirty="0">
                <a:latin typeface="Verdana"/>
                <a:cs typeface="Verdana"/>
              </a:rPr>
              <a:t>με τον </a:t>
            </a:r>
            <a:r>
              <a:rPr sz="2400" dirty="0">
                <a:latin typeface="Verdana"/>
                <a:cs typeface="Verdana"/>
              </a:rPr>
              <a:t>έλεγχο  </a:t>
            </a:r>
            <a:r>
              <a:rPr sz="2400" spc="-5" dirty="0">
                <a:latin typeface="Verdana"/>
                <a:cs typeface="Verdana"/>
              </a:rPr>
              <a:t>του προσώπου </a:t>
            </a:r>
            <a:r>
              <a:rPr sz="2400" dirty="0">
                <a:latin typeface="Verdana"/>
                <a:cs typeface="Verdana"/>
              </a:rPr>
              <a:t>σου, ή της </a:t>
            </a:r>
            <a:r>
              <a:rPr sz="2400" spc="-5" dirty="0">
                <a:latin typeface="Verdana"/>
                <a:cs typeface="Verdana"/>
              </a:rPr>
              <a:t>ίριδας </a:t>
            </a:r>
            <a:r>
              <a:rPr sz="2400" dirty="0">
                <a:latin typeface="Verdana"/>
                <a:cs typeface="Verdana"/>
              </a:rPr>
              <a:t>του  ματιού</a:t>
            </a:r>
            <a:r>
              <a:rPr sz="2400" spc="-5" dirty="0">
                <a:latin typeface="Verdana"/>
                <a:cs typeface="Verdana"/>
              </a:rPr>
              <a:t> σου.</a:t>
            </a:r>
            <a:endParaRPr sz="2400">
              <a:latin typeface="Verdana"/>
              <a:cs typeface="Verdana"/>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txBox="1"/>
          <p:nvPr/>
        </p:nvSpPr>
        <p:spPr>
          <a:xfrm>
            <a:off x="8539733" y="6267399"/>
            <a:ext cx="187325"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A7A299"/>
                </a:solidFill>
                <a:latin typeface="Verdana"/>
                <a:cs typeface="Verdana"/>
              </a:rPr>
              <a:t>46</a:t>
            </a:r>
            <a:endParaRPr sz="1000">
              <a:latin typeface="Verdana"/>
              <a:cs typeface="Verdana"/>
            </a:endParaRPr>
          </a:p>
        </p:txBody>
      </p:sp>
      <p:sp>
        <p:nvSpPr>
          <p:cNvPr id="4" name="object 4"/>
          <p:cNvSpPr txBox="1"/>
          <p:nvPr/>
        </p:nvSpPr>
        <p:spPr>
          <a:xfrm>
            <a:off x="840739" y="1784350"/>
            <a:ext cx="3463925" cy="360680"/>
          </a:xfrm>
          <a:prstGeom prst="rect">
            <a:avLst/>
          </a:prstGeom>
        </p:spPr>
        <p:txBody>
          <a:bodyPr vert="horz" wrap="square" lIns="0" tIns="12065" rIns="0" bIns="0" rtlCol="0">
            <a:spAutoFit/>
          </a:bodyPr>
          <a:lstStyle/>
          <a:p>
            <a:pPr marL="287020" indent="-274320">
              <a:lnSpc>
                <a:spcPct val="100000"/>
              </a:lnSpc>
              <a:spcBef>
                <a:spcPts val="95"/>
              </a:spcBef>
              <a:buClr>
                <a:srgbClr val="1B577B"/>
              </a:buClr>
              <a:buSzPct val="79545"/>
              <a:buFont typeface="Wingdings 2"/>
              <a:buChar char=""/>
              <a:tabLst>
                <a:tab pos="287020" algn="l"/>
                <a:tab pos="287655" algn="l"/>
              </a:tabLst>
            </a:pPr>
            <a:r>
              <a:rPr sz="2200" b="1" spc="-5" dirty="0">
                <a:latin typeface="Verdana"/>
                <a:cs typeface="Verdana"/>
              </a:rPr>
              <a:t>Κοινωνική</a:t>
            </a:r>
            <a:r>
              <a:rPr sz="2200" b="1" spc="-70" dirty="0">
                <a:latin typeface="Verdana"/>
                <a:cs typeface="Verdana"/>
              </a:rPr>
              <a:t> </a:t>
            </a:r>
            <a:r>
              <a:rPr sz="2200" b="1" spc="-5" dirty="0">
                <a:latin typeface="Verdana"/>
                <a:cs typeface="Verdana"/>
              </a:rPr>
              <a:t>δικτύωση</a:t>
            </a:r>
            <a:endParaRPr sz="2200">
              <a:latin typeface="Verdana"/>
              <a:cs typeface="Verdana"/>
            </a:endParaRPr>
          </a:p>
        </p:txBody>
      </p:sp>
      <p:sp>
        <p:nvSpPr>
          <p:cNvPr id="5" name="object 5"/>
          <p:cNvSpPr txBox="1"/>
          <p:nvPr/>
        </p:nvSpPr>
        <p:spPr>
          <a:xfrm>
            <a:off x="5351145" y="2531491"/>
            <a:ext cx="2726055" cy="360680"/>
          </a:xfrm>
          <a:prstGeom prst="rect">
            <a:avLst/>
          </a:prstGeom>
        </p:spPr>
        <p:txBody>
          <a:bodyPr vert="horz" wrap="square" lIns="0" tIns="12065" rIns="0" bIns="0" rtlCol="0">
            <a:spAutoFit/>
          </a:bodyPr>
          <a:lstStyle/>
          <a:p>
            <a:pPr marL="12700">
              <a:lnSpc>
                <a:spcPct val="100000"/>
              </a:lnSpc>
              <a:spcBef>
                <a:spcPts val="95"/>
              </a:spcBef>
              <a:tabLst>
                <a:tab pos="2343150" algn="l"/>
              </a:tabLst>
            </a:pPr>
            <a:r>
              <a:rPr sz="2200" spc="0" dirty="0">
                <a:latin typeface="Verdana"/>
                <a:cs typeface="Verdana"/>
              </a:rPr>
              <a:t>χ</a:t>
            </a:r>
            <a:r>
              <a:rPr sz="2200" dirty="0">
                <a:latin typeface="Verdana"/>
                <a:cs typeface="Verdana"/>
              </a:rPr>
              <a:t>ρ</a:t>
            </a:r>
            <a:r>
              <a:rPr sz="2200" spc="-5" dirty="0">
                <a:latin typeface="Verdana"/>
                <a:cs typeface="Verdana"/>
              </a:rPr>
              <a:t>ησιμο</a:t>
            </a:r>
            <a:r>
              <a:rPr sz="2200" spc="10" dirty="0">
                <a:latin typeface="Verdana"/>
                <a:cs typeface="Verdana"/>
              </a:rPr>
              <a:t>π</a:t>
            </a:r>
            <a:r>
              <a:rPr sz="2200" spc="-5" dirty="0">
                <a:latin typeface="Verdana"/>
                <a:cs typeface="Verdana"/>
              </a:rPr>
              <a:t>οιη</a:t>
            </a:r>
            <a:r>
              <a:rPr sz="2200" spc="0" dirty="0">
                <a:latin typeface="Verdana"/>
                <a:cs typeface="Verdana"/>
              </a:rPr>
              <a:t>θ</a:t>
            </a:r>
            <a:r>
              <a:rPr sz="2200" spc="-5" dirty="0">
                <a:latin typeface="Verdana"/>
                <a:cs typeface="Verdana"/>
              </a:rPr>
              <a:t>εί</a:t>
            </a:r>
            <a:r>
              <a:rPr sz="2200" dirty="0">
                <a:latin typeface="Verdana"/>
                <a:cs typeface="Verdana"/>
              </a:rPr>
              <a:t>	</a:t>
            </a:r>
            <a:r>
              <a:rPr sz="2200" spc="-5" dirty="0">
                <a:latin typeface="Verdana"/>
                <a:cs typeface="Verdana"/>
              </a:rPr>
              <a:t>ως</a:t>
            </a:r>
            <a:endParaRPr sz="2200">
              <a:latin typeface="Verdana"/>
              <a:cs typeface="Verdana"/>
            </a:endParaRPr>
          </a:p>
        </p:txBody>
      </p:sp>
      <p:sp>
        <p:nvSpPr>
          <p:cNvPr id="6" name="object 6"/>
          <p:cNvSpPr txBox="1"/>
          <p:nvPr/>
        </p:nvSpPr>
        <p:spPr>
          <a:xfrm>
            <a:off x="1429258" y="2531491"/>
            <a:ext cx="3733165" cy="695960"/>
          </a:xfrm>
          <a:prstGeom prst="rect">
            <a:avLst/>
          </a:prstGeom>
        </p:spPr>
        <p:txBody>
          <a:bodyPr vert="horz" wrap="square" lIns="0" tIns="12065" rIns="0" bIns="0" rtlCol="0">
            <a:spAutoFit/>
          </a:bodyPr>
          <a:lstStyle/>
          <a:p>
            <a:pPr marL="64135" marR="5080" indent="-52069">
              <a:lnSpc>
                <a:spcPct val="100000"/>
              </a:lnSpc>
              <a:spcBef>
                <a:spcPts val="95"/>
              </a:spcBef>
              <a:tabLst>
                <a:tab pos="571500" algn="l"/>
                <a:tab pos="1355090" algn="l"/>
                <a:tab pos="1379220" algn="l"/>
                <a:tab pos="1920875" algn="l"/>
                <a:tab pos="2021205" algn="l"/>
                <a:tab pos="3300095" algn="l"/>
                <a:tab pos="3378200" algn="l"/>
              </a:tabLst>
            </a:pPr>
            <a:r>
              <a:rPr sz="2200" dirty="0">
                <a:latin typeface="Verdana"/>
                <a:cs typeface="Verdana"/>
              </a:rPr>
              <a:t>Τ</a:t>
            </a:r>
            <a:r>
              <a:rPr sz="2200" spc="-5" dirty="0">
                <a:latin typeface="Verdana"/>
                <a:cs typeface="Verdana"/>
              </a:rPr>
              <a:t>ο</a:t>
            </a:r>
            <a:r>
              <a:rPr sz="2200" dirty="0">
                <a:latin typeface="Verdana"/>
                <a:cs typeface="Verdana"/>
              </a:rPr>
              <a:t>	</a:t>
            </a:r>
            <a:r>
              <a:rPr sz="2200" spc="-10" dirty="0">
                <a:latin typeface="Verdana"/>
                <a:cs typeface="Verdana"/>
              </a:rPr>
              <a:t>NF</a:t>
            </a:r>
            <a:r>
              <a:rPr sz="2200" spc="-5" dirty="0">
                <a:latin typeface="Verdana"/>
                <a:cs typeface="Verdana"/>
              </a:rPr>
              <a:t>C</a:t>
            </a:r>
            <a:r>
              <a:rPr sz="2200" dirty="0">
                <a:latin typeface="Verdana"/>
                <a:cs typeface="Verdana"/>
              </a:rPr>
              <a:t>	</a:t>
            </a:r>
            <a:r>
              <a:rPr sz="2200" spc="-5" dirty="0">
                <a:latin typeface="Verdana"/>
                <a:cs typeface="Verdana"/>
              </a:rPr>
              <a:t>θα</a:t>
            </a:r>
            <a:r>
              <a:rPr sz="2200" dirty="0">
                <a:latin typeface="Verdana"/>
                <a:cs typeface="Verdana"/>
              </a:rPr>
              <a:t>	</a:t>
            </a:r>
            <a:r>
              <a:rPr sz="2200" spc="-5" dirty="0">
                <a:latin typeface="Verdana"/>
                <a:cs typeface="Verdana"/>
              </a:rPr>
              <a:t>μ</a:t>
            </a:r>
            <a:r>
              <a:rPr sz="2200" dirty="0">
                <a:latin typeface="Verdana"/>
                <a:cs typeface="Verdana"/>
              </a:rPr>
              <a:t>π</a:t>
            </a:r>
            <a:r>
              <a:rPr sz="2200" spc="0" dirty="0">
                <a:latin typeface="Verdana"/>
                <a:cs typeface="Verdana"/>
              </a:rPr>
              <a:t>ο</a:t>
            </a:r>
            <a:r>
              <a:rPr sz="2200" spc="-5" dirty="0">
                <a:latin typeface="Verdana"/>
                <a:cs typeface="Verdana"/>
              </a:rPr>
              <a:t>ρ</a:t>
            </a:r>
            <a:r>
              <a:rPr sz="2200" spc="0" dirty="0">
                <a:latin typeface="Verdana"/>
                <a:cs typeface="Verdana"/>
              </a:rPr>
              <a:t>έ</a:t>
            </a:r>
            <a:r>
              <a:rPr sz="2200" spc="-10" dirty="0">
                <a:latin typeface="Verdana"/>
                <a:cs typeface="Verdana"/>
              </a:rPr>
              <a:t>σε</a:t>
            </a:r>
            <a:r>
              <a:rPr sz="2200" spc="-5" dirty="0">
                <a:latin typeface="Verdana"/>
                <a:cs typeface="Verdana"/>
              </a:rPr>
              <a:t>ι</a:t>
            </a:r>
            <a:r>
              <a:rPr sz="2200" dirty="0">
                <a:latin typeface="Verdana"/>
                <a:cs typeface="Verdana"/>
              </a:rPr>
              <a:t>		</a:t>
            </a:r>
            <a:r>
              <a:rPr sz="2200" spc="0" dirty="0">
                <a:latin typeface="Verdana"/>
                <a:cs typeface="Verdana"/>
              </a:rPr>
              <a:t>να  </a:t>
            </a:r>
            <a:r>
              <a:rPr sz="2200" spc="-5" dirty="0">
                <a:latin typeface="Verdana"/>
                <a:cs typeface="Verdana"/>
              </a:rPr>
              <a:t>όχ</a:t>
            </a:r>
            <a:r>
              <a:rPr sz="2200" dirty="0">
                <a:latin typeface="Verdana"/>
                <a:cs typeface="Verdana"/>
              </a:rPr>
              <a:t>η</a:t>
            </a:r>
            <a:r>
              <a:rPr sz="2200" spc="0" dirty="0">
                <a:latin typeface="Verdana"/>
                <a:cs typeface="Verdana"/>
              </a:rPr>
              <a:t>μ</a:t>
            </a:r>
            <a:r>
              <a:rPr sz="2200" spc="-5" dirty="0">
                <a:latin typeface="Verdana"/>
                <a:cs typeface="Verdana"/>
              </a:rPr>
              <a:t>α</a:t>
            </a:r>
            <a:r>
              <a:rPr sz="2200" dirty="0">
                <a:latin typeface="Verdana"/>
                <a:cs typeface="Verdana"/>
              </a:rPr>
              <a:t>		κ</a:t>
            </a:r>
            <a:r>
              <a:rPr sz="2200" spc="-10" dirty="0">
                <a:latin typeface="Verdana"/>
                <a:cs typeface="Verdana"/>
              </a:rPr>
              <a:t>α</a:t>
            </a:r>
            <a:r>
              <a:rPr sz="2200" spc="-5" dirty="0">
                <a:latin typeface="Verdana"/>
                <a:cs typeface="Verdana"/>
              </a:rPr>
              <a:t>ι</a:t>
            </a:r>
            <a:r>
              <a:rPr sz="2200" dirty="0">
                <a:latin typeface="Verdana"/>
                <a:cs typeface="Verdana"/>
              </a:rPr>
              <a:t>		</a:t>
            </a:r>
            <a:r>
              <a:rPr sz="2200" spc="-5" dirty="0">
                <a:latin typeface="Verdana"/>
                <a:cs typeface="Verdana"/>
              </a:rPr>
              <a:t>γέ</a:t>
            </a:r>
            <a:r>
              <a:rPr sz="2200" dirty="0">
                <a:latin typeface="Verdana"/>
                <a:cs typeface="Verdana"/>
              </a:rPr>
              <a:t>φυ</a:t>
            </a:r>
            <a:r>
              <a:rPr sz="2200" spc="-5" dirty="0">
                <a:latin typeface="Verdana"/>
                <a:cs typeface="Verdana"/>
              </a:rPr>
              <a:t>ρα</a:t>
            </a:r>
            <a:r>
              <a:rPr sz="2200" dirty="0">
                <a:latin typeface="Verdana"/>
                <a:cs typeface="Verdana"/>
              </a:rPr>
              <a:t>	</a:t>
            </a:r>
            <a:r>
              <a:rPr sz="2200" spc="-5" dirty="0">
                <a:latin typeface="Verdana"/>
                <a:cs typeface="Verdana"/>
              </a:rPr>
              <a:t>γ</a:t>
            </a:r>
            <a:r>
              <a:rPr sz="2200" dirty="0">
                <a:latin typeface="Verdana"/>
                <a:cs typeface="Verdana"/>
              </a:rPr>
              <a:t>ι</a:t>
            </a:r>
            <a:r>
              <a:rPr sz="2200" spc="-5" dirty="0">
                <a:latin typeface="Verdana"/>
                <a:cs typeface="Verdana"/>
              </a:rPr>
              <a:t>α</a:t>
            </a:r>
            <a:endParaRPr sz="2200">
              <a:latin typeface="Verdana"/>
              <a:cs typeface="Verdana"/>
            </a:endParaRPr>
          </a:p>
        </p:txBody>
      </p:sp>
      <p:sp>
        <p:nvSpPr>
          <p:cNvPr id="7" name="object 7"/>
          <p:cNvSpPr txBox="1"/>
          <p:nvPr/>
        </p:nvSpPr>
        <p:spPr>
          <a:xfrm>
            <a:off x="5358765" y="2866770"/>
            <a:ext cx="2712720" cy="360680"/>
          </a:xfrm>
          <a:prstGeom prst="rect">
            <a:avLst/>
          </a:prstGeom>
        </p:spPr>
        <p:txBody>
          <a:bodyPr vert="horz" wrap="square" lIns="0" tIns="12065" rIns="0" bIns="0" rtlCol="0">
            <a:spAutoFit/>
          </a:bodyPr>
          <a:lstStyle/>
          <a:p>
            <a:pPr marL="12700">
              <a:lnSpc>
                <a:spcPct val="100000"/>
              </a:lnSpc>
              <a:spcBef>
                <a:spcPts val="95"/>
              </a:spcBef>
              <a:tabLst>
                <a:tab pos="553085" algn="l"/>
                <a:tab pos="2381250" algn="l"/>
              </a:tabLst>
            </a:pPr>
            <a:r>
              <a:rPr sz="2200" spc="-5" dirty="0">
                <a:latin typeface="Verdana"/>
                <a:cs typeface="Verdana"/>
              </a:rPr>
              <a:t>τη	δι</a:t>
            </a:r>
            <a:r>
              <a:rPr sz="2200" dirty="0">
                <a:latin typeface="Verdana"/>
                <a:cs typeface="Verdana"/>
              </a:rPr>
              <a:t>α</a:t>
            </a:r>
            <a:r>
              <a:rPr sz="2200" spc="-10" dirty="0">
                <a:latin typeface="Verdana"/>
                <a:cs typeface="Verdana"/>
              </a:rPr>
              <a:t>σ</a:t>
            </a:r>
            <a:r>
              <a:rPr sz="2200" spc="-5" dirty="0">
                <a:latin typeface="Verdana"/>
                <a:cs typeface="Verdana"/>
              </a:rPr>
              <a:t>ύνδε</a:t>
            </a:r>
            <a:r>
              <a:rPr sz="2200" spc="0" dirty="0">
                <a:latin typeface="Verdana"/>
                <a:cs typeface="Verdana"/>
              </a:rPr>
              <a:t>σ</a:t>
            </a:r>
            <a:r>
              <a:rPr sz="2200" spc="-5" dirty="0">
                <a:latin typeface="Verdana"/>
                <a:cs typeface="Verdana"/>
              </a:rPr>
              <a:t>η</a:t>
            </a:r>
            <a:r>
              <a:rPr sz="2200" dirty="0">
                <a:latin typeface="Verdana"/>
                <a:cs typeface="Verdana"/>
              </a:rPr>
              <a:t>	</a:t>
            </a:r>
            <a:r>
              <a:rPr sz="2200" spc="-10" dirty="0">
                <a:latin typeface="Verdana"/>
                <a:cs typeface="Verdana"/>
              </a:rPr>
              <a:t>σε</a:t>
            </a:r>
            <a:endParaRPr sz="2200">
              <a:latin typeface="Verdana"/>
              <a:cs typeface="Verdana"/>
            </a:endParaRPr>
          </a:p>
        </p:txBody>
      </p:sp>
      <p:sp>
        <p:nvSpPr>
          <p:cNvPr id="8" name="object 8"/>
          <p:cNvSpPr txBox="1">
            <a:spLocks noGrp="1"/>
          </p:cNvSpPr>
          <p:nvPr>
            <p:ph type="body" idx="1"/>
          </p:nvPr>
        </p:nvSpPr>
        <p:spPr>
          <a:prstGeom prst="rect">
            <a:avLst/>
          </a:prstGeom>
        </p:spPr>
        <p:txBody>
          <a:bodyPr vert="horz" wrap="square" lIns="0" tIns="12065" rIns="0" bIns="0" rtlCol="0">
            <a:spAutoFit/>
          </a:bodyPr>
          <a:lstStyle/>
          <a:p>
            <a:pPr marL="12700" marR="5080" algn="just">
              <a:lnSpc>
                <a:spcPct val="100000"/>
              </a:lnSpc>
              <a:spcBef>
                <a:spcPts val="95"/>
              </a:spcBef>
            </a:pPr>
            <a:r>
              <a:rPr spc="-5" dirty="0"/>
              <a:t>κοινωνικά δίκτυα. Για παράδειγμα, θα μπορεί  κάποιος να αφήνει «συμβουλές και απόψεις»  σε ένα RFID </a:t>
            </a:r>
            <a:r>
              <a:rPr spc="-10" dirty="0"/>
              <a:t>tag </a:t>
            </a:r>
            <a:r>
              <a:rPr spc="-5" dirty="0"/>
              <a:t>σε ένα εστιατόριο  προκειμένου οι επόμενοι πελάτες</a:t>
            </a:r>
            <a:r>
              <a:rPr spc="610" dirty="0"/>
              <a:t> </a:t>
            </a:r>
            <a:r>
              <a:rPr spc="-10" dirty="0"/>
              <a:t>να  </a:t>
            </a:r>
            <a:r>
              <a:rPr spc="-5" dirty="0"/>
              <a:t>συμβουλεύονται σχετικά με </a:t>
            </a:r>
            <a:r>
              <a:rPr dirty="0"/>
              <a:t>το </a:t>
            </a:r>
            <a:r>
              <a:rPr spc="-5" dirty="0"/>
              <a:t>τι πρέπει </a:t>
            </a:r>
            <a:r>
              <a:rPr spc="-10" dirty="0"/>
              <a:t>να  </a:t>
            </a:r>
            <a:r>
              <a:rPr spc="-5" dirty="0"/>
              <a:t>προτιμήσουν ή τι να προσέξουν, ενώ η ίδια η  </a:t>
            </a:r>
            <a:r>
              <a:rPr spc="-10" dirty="0"/>
              <a:t>επιχείρηση </a:t>
            </a:r>
            <a:r>
              <a:rPr spc="-5" dirty="0"/>
              <a:t>μπορεί </a:t>
            </a:r>
            <a:r>
              <a:rPr dirty="0"/>
              <a:t>να </a:t>
            </a:r>
            <a:r>
              <a:rPr spc="-5" dirty="0"/>
              <a:t>προσφέρει προνόμια </a:t>
            </a:r>
            <a:r>
              <a:rPr spc="-10" dirty="0"/>
              <a:t>σε  </a:t>
            </a:r>
            <a:r>
              <a:rPr spc="-5" dirty="0"/>
              <a:t>όσους κάνουν </a:t>
            </a:r>
            <a:r>
              <a:rPr spc="-20" dirty="0"/>
              <a:t>check-in </a:t>
            </a:r>
            <a:r>
              <a:rPr spc="-5" dirty="0"/>
              <a:t>μέσω</a:t>
            </a:r>
            <a:r>
              <a:rPr spc="50" dirty="0"/>
              <a:t> </a:t>
            </a:r>
            <a:r>
              <a:rPr spc="-5" dirty="0"/>
              <a:t>NFC.</a:t>
            </a:r>
          </a:p>
        </p:txBody>
      </p:sp>
      <p:sp>
        <p:nvSpPr>
          <p:cNvPr id="9" name="object 9"/>
          <p:cNvSpPr/>
          <p:nvPr/>
        </p:nvSpPr>
        <p:spPr>
          <a:xfrm>
            <a:off x="722376" y="251459"/>
            <a:ext cx="3456432" cy="758952"/>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3557015" y="251459"/>
            <a:ext cx="774191" cy="758952"/>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3709415" y="251459"/>
            <a:ext cx="870203" cy="758952"/>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3957828" y="251459"/>
            <a:ext cx="3124200" cy="758952"/>
          </a:xfrm>
          <a:prstGeom prst="rect">
            <a:avLst/>
          </a:prstGeom>
          <a:blipFill>
            <a:blip r:embed="rId5" cstate="print"/>
            <a:stretch>
              <a:fillRect/>
            </a:stretch>
          </a:blipFill>
        </p:spPr>
        <p:txBody>
          <a:bodyPr wrap="square" lIns="0" tIns="0" rIns="0" bIns="0" rtlCol="0"/>
          <a:lstStyle/>
          <a:p>
            <a:endParaRPr/>
          </a:p>
        </p:txBody>
      </p:sp>
      <p:sp>
        <p:nvSpPr>
          <p:cNvPr id="13" name="object 13"/>
          <p:cNvSpPr txBox="1">
            <a:spLocks noGrp="1"/>
          </p:cNvSpPr>
          <p:nvPr>
            <p:ph type="title"/>
          </p:nvPr>
        </p:nvSpPr>
        <p:spPr>
          <a:xfrm>
            <a:off x="1021181" y="392684"/>
            <a:ext cx="5764530" cy="574040"/>
          </a:xfrm>
          <a:prstGeom prst="rect">
            <a:avLst/>
          </a:prstGeom>
        </p:spPr>
        <p:txBody>
          <a:bodyPr vert="horz" wrap="square" lIns="0" tIns="12700" rIns="0" bIns="0" rtlCol="0">
            <a:spAutoFit/>
          </a:bodyPr>
          <a:lstStyle/>
          <a:p>
            <a:pPr marL="12700">
              <a:lnSpc>
                <a:spcPct val="100000"/>
              </a:lnSpc>
              <a:spcBef>
                <a:spcPts val="100"/>
              </a:spcBef>
            </a:pPr>
            <a:r>
              <a:rPr sz="3600" spc="-10" dirty="0"/>
              <a:t>Εφαρμογές</a:t>
            </a:r>
            <a:r>
              <a:rPr sz="3600" spc="-40" dirty="0"/>
              <a:t> </a:t>
            </a:r>
            <a:r>
              <a:rPr sz="3600" spc="-5" dirty="0"/>
              <a:t>(συνέχεια)</a:t>
            </a:r>
            <a:endParaRPr sz="3600"/>
          </a:p>
        </p:txBody>
      </p:sp>
      <p:sp>
        <p:nvSpPr>
          <p:cNvPr id="14" name="object 14"/>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1837944" y="300227"/>
            <a:ext cx="5420867" cy="75895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637019" y="300227"/>
            <a:ext cx="778764" cy="758951"/>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2137029" y="440893"/>
            <a:ext cx="4826635" cy="574675"/>
          </a:xfrm>
          <a:prstGeom prst="rect">
            <a:avLst/>
          </a:prstGeom>
        </p:spPr>
        <p:txBody>
          <a:bodyPr vert="horz" wrap="square" lIns="0" tIns="12700" rIns="0" bIns="0" rtlCol="0">
            <a:spAutoFit/>
          </a:bodyPr>
          <a:lstStyle/>
          <a:p>
            <a:pPr marL="12700">
              <a:lnSpc>
                <a:spcPct val="100000"/>
              </a:lnSpc>
              <a:spcBef>
                <a:spcPts val="100"/>
              </a:spcBef>
            </a:pPr>
            <a:r>
              <a:rPr sz="3600" dirty="0"/>
              <a:t>Δεύτερος</a:t>
            </a:r>
            <a:r>
              <a:rPr sz="3600" spc="-114" dirty="0"/>
              <a:t> </a:t>
            </a:r>
            <a:r>
              <a:rPr sz="3600" spc="-5" dirty="0"/>
              <a:t>Πυλώνας</a:t>
            </a:r>
            <a:endParaRPr sz="3600"/>
          </a:p>
        </p:txBody>
      </p:sp>
      <p:sp>
        <p:nvSpPr>
          <p:cNvPr id="7" name="object 7"/>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6" name="object 6"/>
          <p:cNvSpPr txBox="1"/>
          <p:nvPr/>
        </p:nvSpPr>
        <p:spPr>
          <a:xfrm>
            <a:off x="551180" y="1144269"/>
            <a:ext cx="8043545" cy="4613275"/>
          </a:xfrm>
          <a:prstGeom prst="rect">
            <a:avLst/>
          </a:prstGeom>
        </p:spPr>
        <p:txBody>
          <a:bodyPr vert="horz" wrap="square" lIns="0" tIns="12065" rIns="0" bIns="0" rtlCol="0">
            <a:spAutoFit/>
          </a:bodyPr>
          <a:lstStyle/>
          <a:p>
            <a:pPr marL="12700" marR="5080" algn="just">
              <a:lnSpc>
                <a:spcPct val="100000"/>
              </a:lnSpc>
              <a:spcBef>
                <a:spcPts val="95"/>
              </a:spcBef>
            </a:pPr>
            <a:r>
              <a:rPr sz="2200" spc="-5" dirty="0">
                <a:latin typeface="Verdana"/>
                <a:cs typeface="Verdana"/>
              </a:rPr>
              <a:t>Aναφέρεται </a:t>
            </a:r>
            <a:r>
              <a:rPr sz="2200" spc="-10" dirty="0">
                <a:latin typeface="Verdana"/>
                <a:cs typeface="Verdana"/>
              </a:rPr>
              <a:t>στην </a:t>
            </a:r>
            <a:r>
              <a:rPr sz="2200" spc="-5" dirty="0">
                <a:latin typeface="Verdana"/>
                <a:cs typeface="Verdana"/>
              </a:rPr>
              <a:t>οργάνωση των δεδομένων και  </a:t>
            </a:r>
            <a:r>
              <a:rPr sz="2200" spc="-10" dirty="0">
                <a:latin typeface="Verdana"/>
                <a:cs typeface="Verdana"/>
              </a:rPr>
              <a:t>πληροφοριών που συγκεντρώνονται, </a:t>
            </a:r>
            <a:r>
              <a:rPr sz="2200" spc="-5" dirty="0">
                <a:latin typeface="Verdana"/>
                <a:cs typeface="Verdana"/>
              </a:rPr>
              <a:t>τόσο </a:t>
            </a:r>
            <a:r>
              <a:rPr sz="2200" spc="-10" dirty="0">
                <a:latin typeface="Verdana"/>
                <a:cs typeface="Verdana"/>
              </a:rPr>
              <a:t>από </a:t>
            </a:r>
            <a:r>
              <a:rPr sz="2200" spc="-5" dirty="0">
                <a:latin typeface="Verdana"/>
                <a:cs typeface="Verdana"/>
              </a:rPr>
              <a:t>το  εσωτερικό, όσο και </a:t>
            </a:r>
            <a:r>
              <a:rPr sz="2200" spc="-10" dirty="0">
                <a:latin typeface="Verdana"/>
                <a:cs typeface="Verdana"/>
              </a:rPr>
              <a:t>από </a:t>
            </a:r>
            <a:r>
              <a:rPr sz="2200" spc="-5" dirty="0">
                <a:latin typeface="Verdana"/>
                <a:cs typeface="Verdana"/>
              </a:rPr>
              <a:t>το εξωτερικό περιβάλλον της  επιχείρησης/ οργανισμού </a:t>
            </a:r>
            <a:r>
              <a:rPr sz="2200" spc="-10" dirty="0">
                <a:latin typeface="Verdana"/>
                <a:cs typeface="Verdana"/>
              </a:rPr>
              <a:t>σε</a:t>
            </a:r>
            <a:r>
              <a:rPr sz="2200" u="heavy" spc="-10" dirty="0">
                <a:latin typeface="Verdana"/>
                <a:cs typeface="Verdana"/>
              </a:rPr>
              <a:t> </a:t>
            </a:r>
            <a:r>
              <a:rPr sz="2200" u="heavy" spc="-5" dirty="0">
                <a:latin typeface="Verdana"/>
                <a:cs typeface="Verdana"/>
              </a:rPr>
              <a:t>βάσεις δεδομένων και </a:t>
            </a:r>
            <a:r>
              <a:rPr sz="2200" u="heavy" spc="-10" dirty="0">
                <a:latin typeface="Verdana"/>
                <a:cs typeface="Verdana"/>
              </a:rPr>
              <a:t>data </a:t>
            </a:r>
            <a:r>
              <a:rPr sz="2200" spc="-10" dirty="0">
                <a:latin typeface="Verdana"/>
                <a:cs typeface="Verdana"/>
              </a:rPr>
              <a:t> </a:t>
            </a:r>
            <a:r>
              <a:rPr sz="2200" u="heavy" spc="-5" dirty="0">
                <a:latin typeface="Verdana"/>
                <a:cs typeface="Verdana"/>
              </a:rPr>
              <a:t>marts </a:t>
            </a:r>
            <a:r>
              <a:rPr sz="2200" spc="-5" dirty="0">
                <a:latin typeface="Verdana"/>
                <a:cs typeface="Verdana"/>
              </a:rPr>
              <a:t>και την περαιτέρω επεξεργασία / </a:t>
            </a:r>
            <a:r>
              <a:rPr sz="2200" spc="-10" dirty="0">
                <a:latin typeface="Verdana"/>
                <a:cs typeface="Verdana"/>
              </a:rPr>
              <a:t>ανάλυσή </a:t>
            </a:r>
            <a:r>
              <a:rPr sz="2200" spc="-5" dirty="0">
                <a:latin typeface="Verdana"/>
                <a:cs typeface="Verdana"/>
              </a:rPr>
              <a:t>τους </a:t>
            </a:r>
            <a:r>
              <a:rPr sz="2200" spc="-10" dirty="0">
                <a:latin typeface="Verdana"/>
                <a:cs typeface="Verdana"/>
              </a:rPr>
              <a:t>με  </a:t>
            </a:r>
            <a:r>
              <a:rPr sz="2200" spc="-5" dirty="0">
                <a:latin typeface="Verdana"/>
                <a:cs typeface="Verdana"/>
              </a:rPr>
              <a:t>την υποστήριξη</a:t>
            </a:r>
            <a:r>
              <a:rPr sz="2200" u="heavy" spc="-5" dirty="0">
                <a:latin typeface="Verdana"/>
                <a:cs typeface="Verdana"/>
              </a:rPr>
              <a:t> </a:t>
            </a:r>
            <a:r>
              <a:rPr sz="2200" u="heavy" spc="-10" dirty="0">
                <a:latin typeface="Verdana"/>
                <a:cs typeface="Verdana"/>
              </a:rPr>
              <a:t>πληροφοριακών</a:t>
            </a:r>
            <a:r>
              <a:rPr sz="2200" u="heavy" spc="35" dirty="0">
                <a:latin typeface="Verdana"/>
                <a:cs typeface="Verdana"/>
              </a:rPr>
              <a:t> </a:t>
            </a:r>
            <a:r>
              <a:rPr sz="2200" u="heavy" spc="-10" dirty="0">
                <a:latin typeface="Verdana"/>
                <a:cs typeface="Verdana"/>
              </a:rPr>
              <a:t>συστημάτων</a:t>
            </a:r>
            <a:r>
              <a:rPr sz="2200" spc="-10" dirty="0">
                <a:latin typeface="Verdana"/>
                <a:cs typeface="Verdana"/>
              </a:rPr>
              <a:t>.</a:t>
            </a:r>
            <a:endParaRPr sz="2200" dirty="0">
              <a:latin typeface="Verdana"/>
              <a:cs typeface="Verdana"/>
            </a:endParaRPr>
          </a:p>
          <a:p>
            <a:pPr marL="12700" algn="just">
              <a:lnSpc>
                <a:spcPct val="100000"/>
              </a:lnSpc>
              <a:spcBef>
                <a:spcPts val="295"/>
              </a:spcBef>
            </a:pPr>
            <a:r>
              <a:rPr sz="2200" b="1" spc="-5" dirty="0">
                <a:latin typeface="Verdana"/>
                <a:cs typeface="Verdana"/>
              </a:rPr>
              <a:t>Το είδος και ο </a:t>
            </a:r>
            <a:r>
              <a:rPr sz="2200" b="1" spc="-10" dirty="0">
                <a:latin typeface="Verdana"/>
                <a:cs typeface="Verdana"/>
              </a:rPr>
              <a:t>τύπος </a:t>
            </a:r>
            <a:r>
              <a:rPr sz="2200" b="1" spc="-5" dirty="0">
                <a:latin typeface="Verdana"/>
                <a:cs typeface="Verdana"/>
              </a:rPr>
              <a:t>των πληροφοριακών</a:t>
            </a:r>
            <a:endParaRPr sz="2200" dirty="0">
              <a:latin typeface="Verdana"/>
              <a:cs typeface="Verdana"/>
            </a:endParaRPr>
          </a:p>
          <a:p>
            <a:pPr marL="12700" algn="just">
              <a:lnSpc>
                <a:spcPct val="100000"/>
              </a:lnSpc>
            </a:pPr>
            <a:r>
              <a:rPr sz="2200" b="1" spc="-5" dirty="0">
                <a:latin typeface="Verdana"/>
                <a:cs typeface="Verdana"/>
              </a:rPr>
              <a:t>συστημάτων </a:t>
            </a:r>
            <a:r>
              <a:rPr sz="2200" b="1" spc="-10" dirty="0">
                <a:latin typeface="Verdana"/>
                <a:cs typeface="Verdana"/>
              </a:rPr>
              <a:t>εξαρτάται</a:t>
            </a:r>
            <a:r>
              <a:rPr sz="2200" b="1" dirty="0">
                <a:latin typeface="Verdana"/>
                <a:cs typeface="Verdana"/>
              </a:rPr>
              <a:t> </a:t>
            </a:r>
            <a:r>
              <a:rPr sz="2200" b="1" spc="-10" dirty="0">
                <a:latin typeface="Verdana"/>
                <a:cs typeface="Verdana"/>
              </a:rPr>
              <a:t>από:</a:t>
            </a:r>
            <a:endParaRPr sz="2200" dirty="0">
              <a:latin typeface="Verdana"/>
              <a:cs typeface="Verdana"/>
            </a:endParaRPr>
          </a:p>
          <a:p>
            <a:pPr marL="277495" indent="-264795" algn="just">
              <a:lnSpc>
                <a:spcPct val="100000"/>
              </a:lnSpc>
              <a:spcBef>
                <a:spcPts val="300"/>
              </a:spcBef>
              <a:buClr>
                <a:srgbClr val="EF7E09"/>
              </a:buClr>
              <a:buSzPct val="79545"/>
              <a:buFont typeface="Wingdings"/>
              <a:buChar char=""/>
              <a:tabLst>
                <a:tab pos="278130" algn="l"/>
              </a:tabLst>
            </a:pPr>
            <a:r>
              <a:rPr sz="2200" spc="-10" dirty="0">
                <a:latin typeface="Verdana"/>
                <a:cs typeface="Verdana"/>
              </a:rPr>
              <a:t>την</a:t>
            </a:r>
            <a:r>
              <a:rPr sz="2200" spc="-20" dirty="0">
                <a:latin typeface="Verdana"/>
                <a:cs typeface="Verdana"/>
              </a:rPr>
              <a:t> </a:t>
            </a:r>
            <a:r>
              <a:rPr sz="2200" spc="-10" dirty="0">
                <a:latin typeface="Verdana"/>
                <a:cs typeface="Verdana"/>
              </a:rPr>
              <a:t>πληροφορία,</a:t>
            </a:r>
            <a:endParaRPr sz="2200" dirty="0">
              <a:latin typeface="Verdana"/>
              <a:cs typeface="Verdana"/>
            </a:endParaRPr>
          </a:p>
          <a:p>
            <a:pPr marL="277495" indent="-264795" algn="just">
              <a:lnSpc>
                <a:spcPct val="100000"/>
              </a:lnSpc>
              <a:spcBef>
                <a:spcPts val="295"/>
              </a:spcBef>
              <a:buClr>
                <a:srgbClr val="EF7E09"/>
              </a:buClr>
              <a:buSzPct val="79545"/>
              <a:buFont typeface="Wingdings"/>
              <a:buChar char=""/>
              <a:tabLst>
                <a:tab pos="278130" algn="l"/>
              </a:tabLst>
            </a:pPr>
            <a:r>
              <a:rPr sz="2200" spc="-10" dirty="0">
                <a:latin typeface="Verdana"/>
                <a:cs typeface="Verdana"/>
              </a:rPr>
              <a:t>την επιχειρησιακή</a:t>
            </a:r>
            <a:r>
              <a:rPr sz="2200" dirty="0">
                <a:latin typeface="Verdana"/>
                <a:cs typeface="Verdana"/>
              </a:rPr>
              <a:t> </a:t>
            </a:r>
            <a:r>
              <a:rPr sz="2200" spc="-5" dirty="0">
                <a:latin typeface="Verdana"/>
                <a:cs typeface="Verdana"/>
              </a:rPr>
              <a:t>λειτουργία,</a:t>
            </a:r>
            <a:endParaRPr sz="2200" dirty="0">
              <a:latin typeface="Verdana"/>
              <a:cs typeface="Verdana"/>
            </a:endParaRPr>
          </a:p>
          <a:p>
            <a:pPr marL="277495" indent="-264795" algn="just">
              <a:lnSpc>
                <a:spcPct val="100000"/>
              </a:lnSpc>
              <a:spcBef>
                <a:spcPts val="295"/>
              </a:spcBef>
              <a:buClr>
                <a:srgbClr val="EF7E09"/>
              </a:buClr>
              <a:buSzPct val="79545"/>
              <a:buFont typeface="Wingdings"/>
              <a:buChar char=""/>
              <a:tabLst>
                <a:tab pos="278130" algn="l"/>
              </a:tabLst>
            </a:pPr>
            <a:r>
              <a:rPr sz="2200" spc="-5" dirty="0">
                <a:latin typeface="Verdana"/>
                <a:cs typeface="Verdana"/>
              </a:rPr>
              <a:t>τη</a:t>
            </a:r>
            <a:r>
              <a:rPr sz="2200" spc="-20" dirty="0">
                <a:latin typeface="Verdana"/>
                <a:cs typeface="Verdana"/>
              </a:rPr>
              <a:t> </a:t>
            </a:r>
            <a:r>
              <a:rPr sz="2200" spc="-10" dirty="0">
                <a:latin typeface="Verdana"/>
                <a:cs typeface="Verdana"/>
              </a:rPr>
              <a:t>διαδικασία,</a:t>
            </a:r>
            <a:endParaRPr sz="2200" dirty="0">
              <a:latin typeface="Verdana"/>
              <a:cs typeface="Verdana"/>
            </a:endParaRPr>
          </a:p>
          <a:p>
            <a:pPr marL="277495" indent="-264795" algn="just">
              <a:lnSpc>
                <a:spcPct val="100000"/>
              </a:lnSpc>
              <a:spcBef>
                <a:spcPts val="300"/>
              </a:spcBef>
              <a:buClr>
                <a:srgbClr val="EF7E09"/>
              </a:buClr>
              <a:buSzPct val="79545"/>
              <a:buFont typeface="Wingdings"/>
              <a:buChar char=""/>
              <a:tabLst>
                <a:tab pos="278130" algn="l"/>
              </a:tabLst>
            </a:pPr>
            <a:r>
              <a:rPr sz="2200" spc="-5" dirty="0">
                <a:latin typeface="Verdana"/>
                <a:cs typeface="Verdana"/>
              </a:rPr>
              <a:t>το είδος των </a:t>
            </a:r>
            <a:r>
              <a:rPr sz="2200" spc="-10" dirty="0">
                <a:latin typeface="Verdana"/>
                <a:cs typeface="Verdana"/>
              </a:rPr>
              <a:t>αποφάσεων </a:t>
            </a:r>
            <a:r>
              <a:rPr sz="2200" spc="-5" dirty="0">
                <a:latin typeface="Verdana"/>
                <a:cs typeface="Verdana"/>
              </a:rPr>
              <a:t>που</a:t>
            </a:r>
            <a:r>
              <a:rPr sz="2200" spc="15" dirty="0">
                <a:latin typeface="Verdana"/>
                <a:cs typeface="Verdana"/>
              </a:rPr>
              <a:t> </a:t>
            </a:r>
            <a:r>
              <a:rPr sz="2200" spc="-5" dirty="0">
                <a:latin typeface="Verdana"/>
                <a:cs typeface="Verdana"/>
              </a:rPr>
              <a:t>υποστηρίζονται,</a:t>
            </a:r>
            <a:endParaRPr sz="2200" dirty="0">
              <a:latin typeface="Verdana"/>
              <a:cs typeface="Verdana"/>
            </a:endParaRPr>
          </a:p>
          <a:p>
            <a:pPr marL="277495" indent="-264795" algn="just">
              <a:lnSpc>
                <a:spcPct val="100000"/>
              </a:lnSpc>
              <a:spcBef>
                <a:spcPts val="295"/>
              </a:spcBef>
              <a:buClr>
                <a:srgbClr val="EF7E09"/>
              </a:buClr>
              <a:buSzPct val="79545"/>
              <a:buFont typeface="Wingdings"/>
              <a:buChar char=""/>
              <a:tabLst>
                <a:tab pos="278130" algn="l"/>
              </a:tabLst>
            </a:pPr>
            <a:r>
              <a:rPr sz="2200" spc="-5" dirty="0">
                <a:latin typeface="Verdana"/>
                <a:cs typeface="Verdana"/>
              </a:rPr>
              <a:t>καθώς και </a:t>
            </a:r>
            <a:r>
              <a:rPr sz="2200" spc="-10" dirty="0">
                <a:latin typeface="Verdana"/>
                <a:cs typeface="Verdana"/>
              </a:rPr>
              <a:t>την </a:t>
            </a:r>
            <a:r>
              <a:rPr sz="2200" spc="-5" dirty="0">
                <a:latin typeface="Verdana"/>
                <a:cs typeface="Verdana"/>
              </a:rPr>
              <a:t>επιλεγόμενη</a:t>
            </a:r>
            <a:r>
              <a:rPr sz="2200" spc="25" dirty="0">
                <a:latin typeface="Verdana"/>
                <a:cs typeface="Verdana"/>
              </a:rPr>
              <a:t> </a:t>
            </a:r>
            <a:r>
              <a:rPr sz="2200" spc="-10" dirty="0">
                <a:latin typeface="Verdana"/>
                <a:cs typeface="Verdana"/>
              </a:rPr>
              <a:t>τεχνολογία.</a:t>
            </a:r>
            <a:endParaRPr sz="2200" dirty="0">
              <a:latin typeface="Verdana"/>
              <a:cs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568451" y="394715"/>
            <a:ext cx="3483864" cy="67970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494532" y="394715"/>
            <a:ext cx="697991" cy="67970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634740" y="394715"/>
            <a:ext cx="5026152" cy="679703"/>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8103107" y="394715"/>
            <a:ext cx="696468" cy="679703"/>
          </a:xfrm>
          <a:prstGeom prst="rect">
            <a:avLst/>
          </a:prstGeom>
          <a:blipFill>
            <a:blip r:embed="rId5"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834644" y="520954"/>
            <a:ext cx="7559675" cy="513715"/>
          </a:xfrm>
          <a:prstGeom prst="rect">
            <a:avLst/>
          </a:prstGeom>
        </p:spPr>
        <p:txBody>
          <a:bodyPr vert="horz" wrap="square" lIns="0" tIns="12700" rIns="0" bIns="0" rtlCol="0">
            <a:spAutoFit/>
          </a:bodyPr>
          <a:lstStyle/>
          <a:p>
            <a:pPr marL="12700">
              <a:lnSpc>
                <a:spcPct val="100000"/>
              </a:lnSpc>
              <a:spcBef>
                <a:spcPts val="100"/>
              </a:spcBef>
            </a:pPr>
            <a:r>
              <a:rPr sz="3200" dirty="0"/>
              <a:t>4 κατηγορίες </a:t>
            </a:r>
            <a:r>
              <a:rPr sz="3200" spc="-5" dirty="0"/>
              <a:t>τεχνολογιών</a:t>
            </a:r>
            <a:r>
              <a:rPr sz="3200" spc="-15" dirty="0"/>
              <a:t> </a:t>
            </a:r>
            <a:r>
              <a:rPr sz="3200" spc="-5" dirty="0"/>
              <a:t>αιχμής</a:t>
            </a:r>
            <a:endParaRPr sz="3200"/>
          </a:p>
        </p:txBody>
      </p:sp>
      <p:sp>
        <p:nvSpPr>
          <p:cNvPr id="8" name="object 8"/>
          <p:cNvSpPr/>
          <p:nvPr/>
        </p:nvSpPr>
        <p:spPr>
          <a:xfrm>
            <a:off x="533400" y="1219200"/>
            <a:ext cx="2151380" cy="5181600"/>
          </a:xfrm>
          <a:custGeom>
            <a:avLst/>
            <a:gdLst/>
            <a:ahLst/>
            <a:cxnLst/>
            <a:rect l="l" t="t" r="r" b="b"/>
            <a:pathLst>
              <a:path w="2151380" h="5181600">
                <a:moveTo>
                  <a:pt x="0" y="5181600"/>
                </a:moveTo>
                <a:lnTo>
                  <a:pt x="2151253" y="5181600"/>
                </a:lnTo>
                <a:lnTo>
                  <a:pt x="2151253" y="0"/>
                </a:lnTo>
                <a:lnTo>
                  <a:pt x="0" y="0"/>
                </a:lnTo>
                <a:lnTo>
                  <a:pt x="0" y="5181600"/>
                </a:lnTo>
                <a:close/>
              </a:path>
            </a:pathLst>
          </a:custGeom>
          <a:solidFill>
            <a:srgbClr val="B9AC8D"/>
          </a:solidFill>
        </p:spPr>
        <p:txBody>
          <a:bodyPr wrap="square" lIns="0" tIns="0" rIns="0" bIns="0" rtlCol="0"/>
          <a:lstStyle/>
          <a:p>
            <a:endParaRPr/>
          </a:p>
        </p:txBody>
      </p:sp>
      <p:sp>
        <p:nvSpPr>
          <p:cNvPr id="9" name="object 9"/>
          <p:cNvSpPr/>
          <p:nvPr/>
        </p:nvSpPr>
        <p:spPr>
          <a:xfrm>
            <a:off x="2684652" y="1219200"/>
            <a:ext cx="5926455" cy="5181600"/>
          </a:xfrm>
          <a:custGeom>
            <a:avLst/>
            <a:gdLst/>
            <a:ahLst/>
            <a:cxnLst/>
            <a:rect l="l" t="t" r="r" b="b"/>
            <a:pathLst>
              <a:path w="5926455" h="5181600">
                <a:moveTo>
                  <a:pt x="0" y="5181600"/>
                </a:moveTo>
                <a:lnTo>
                  <a:pt x="5925947" y="5181600"/>
                </a:lnTo>
                <a:lnTo>
                  <a:pt x="5925947" y="0"/>
                </a:lnTo>
                <a:lnTo>
                  <a:pt x="0" y="0"/>
                </a:lnTo>
                <a:lnTo>
                  <a:pt x="0" y="5181600"/>
                </a:lnTo>
                <a:close/>
              </a:path>
            </a:pathLst>
          </a:custGeom>
          <a:solidFill>
            <a:srgbClr val="B9AC8D"/>
          </a:solidFill>
        </p:spPr>
        <p:txBody>
          <a:bodyPr wrap="square" lIns="0" tIns="0" rIns="0" bIns="0" rtlCol="0"/>
          <a:lstStyle/>
          <a:p>
            <a:endParaRPr/>
          </a:p>
        </p:txBody>
      </p:sp>
      <p:graphicFrame>
        <p:nvGraphicFramePr>
          <p:cNvPr id="10" name="object 10"/>
          <p:cNvGraphicFramePr>
            <a:graphicFrameLocks noGrp="1"/>
          </p:cNvGraphicFramePr>
          <p:nvPr/>
        </p:nvGraphicFramePr>
        <p:xfrm>
          <a:off x="527050" y="1212850"/>
          <a:ext cx="8077200" cy="5181600"/>
        </p:xfrm>
        <a:graphic>
          <a:graphicData uri="http://schemas.openxmlformats.org/drawingml/2006/table">
            <a:tbl>
              <a:tblPr firstRow="1" bandRow="1">
                <a:tableStyleId>{2D5ABB26-0587-4C30-8999-92F81FD0307C}</a:tableStyleId>
              </a:tblPr>
              <a:tblGrid>
                <a:gridCol w="2151380">
                  <a:extLst>
                    <a:ext uri="{9D8B030D-6E8A-4147-A177-3AD203B41FA5}">
                      <a16:colId xmlns:a16="http://schemas.microsoft.com/office/drawing/2014/main" val="20000"/>
                    </a:ext>
                  </a:extLst>
                </a:gridCol>
                <a:gridCol w="5925820">
                  <a:extLst>
                    <a:ext uri="{9D8B030D-6E8A-4147-A177-3AD203B41FA5}">
                      <a16:colId xmlns:a16="http://schemas.microsoft.com/office/drawing/2014/main" val="20001"/>
                    </a:ext>
                  </a:extLst>
                </a:gridCol>
              </a:tblGrid>
              <a:tr h="5181600">
                <a:tc>
                  <a:txBody>
                    <a:bodyPr/>
                    <a:lstStyle/>
                    <a:p>
                      <a:pPr marL="74295">
                        <a:lnSpc>
                          <a:spcPct val="100000"/>
                        </a:lnSpc>
                        <a:spcBef>
                          <a:spcPts val="60"/>
                        </a:spcBef>
                      </a:pPr>
                      <a:r>
                        <a:rPr sz="1800" b="1" dirty="0">
                          <a:latin typeface="Calibri"/>
                          <a:cs typeface="Calibri"/>
                        </a:rPr>
                        <a:t>1. </a:t>
                      </a:r>
                      <a:r>
                        <a:rPr sz="1800" b="1" spc="-5" dirty="0">
                          <a:latin typeface="Calibri"/>
                          <a:cs typeface="Calibri"/>
                        </a:rPr>
                        <a:t>τεχνολογίες</a:t>
                      </a:r>
                      <a:r>
                        <a:rPr sz="1800" b="1" spc="-65" dirty="0">
                          <a:latin typeface="Calibri"/>
                          <a:cs typeface="Calibri"/>
                        </a:rPr>
                        <a:t> </a:t>
                      </a:r>
                      <a:r>
                        <a:rPr sz="1800" b="1" spc="-5" dirty="0">
                          <a:latin typeface="Calibri"/>
                          <a:cs typeface="Calibri"/>
                        </a:rPr>
                        <a:t>που</a:t>
                      </a:r>
                      <a:endParaRPr sz="1800" dirty="0">
                        <a:latin typeface="Calibri"/>
                        <a:cs typeface="Calibri"/>
                      </a:endParaRPr>
                    </a:p>
                    <a:p>
                      <a:pPr marL="74295" marR="168275">
                        <a:lnSpc>
                          <a:spcPct val="114999"/>
                        </a:lnSpc>
                      </a:pPr>
                      <a:r>
                        <a:rPr sz="1800" b="1" dirty="0">
                          <a:latin typeface="Calibri"/>
                          <a:cs typeface="Calibri"/>
                        </a:rPr>
                        <a:t>αφορούν </a:t>
                      </a:r>
                      <a:r>
                        <a:rPr sz="1800" b="1" spc="-10" dirty="0">
                          <a:latin typeface="Calibri"/>
                          <a:cs typeface="Calibri"/>
                        </a:rPr>
                        <a:t>άμεσα  </a:t>
                      </a:r>
                      <a:r>
                        <a:rPr sz="1800" b="1" dirty="0">
                          <a:latin typeface="Calibri"/>
                          <a:cs typeface="Calibri"/>
                        </a:rPr>
                        <a:t>στον </a:t>
                      </a:r>
                      <a:r>
                        <a:rPr sz="1800" b="1" spc="-15" dirty="0">
                          <a:latin typeface="Calibri"/>
                          <a:cs typeface="Calibri"/>
                        </a:rPr>
                        <a:t>τελικό</a:t>
                      </a:r>
                      <a:r>
                        <a:rPr sz="1800" b="1" spc="-60" dirty="0">
                          <a:latin typeface="Calibri"/>
                          <a:cs typeface="Calibri"/>
                        </a:rPr>
                        <a:t> </a:t>
                      </a:r>
                      <a:r>
                        <a:rPr sz="1800" b="1" dirty="0">
                          <a:latin typeface="Calibri"/>
                          <a:cs typeface="Calibri"/>
                        </a:rPr>
                        <a:t>χρήστη:</a:t>
                      </a:r>
                      <a:endParaRPr sz="1800" dirty="0">
                        <a:latin typeface="Calibri"/>
                        <a:cs typeface="Calibri"/>
                      </a:endParaRPr>
                    </a:p>
                    <a:p>
                      <a:pPr marL="74295" marR="292735" algn="just">
                        <a:lnSpc>
                          <a:spcPct val="114999"/>
                        </a:lnSpc>
                        <a:spcBef>
                          <a:spcPts val="5"/>
                        </a:spcBef>
                      </a:pPr>
                      <a:r>
                        <a:rPr sz="1800" b="1" spc="-5" dirty="0">
                          <a:latin typeface="Calibri"/>
                          <a:cs typeface="Calibri"/>
                        </a:rPr>
                        <a:t>νέες ηλεκτρονικές  </a:t>
                      </a:r>
                      <a:r>
                        <a:rPr sz="1800" b="1" spc="-10" dirty="0">
                          <a:latin typeface="Calibri"/>
                          <a:cs typeface="Calibri"/>
                        </a:rPr>
                        <a:t>συσκευές </a:t>
                      </a:r>
                      <a:r>
                        <a:rPr sz="1800" b="1" spc="-20" dirty="0">
                          <a:latin typeface="Calibri"/>
                          <a:cs typeface="Calibri"/>
                        </a:rPr>
                        <a:t>και </a:t>
                      </a:r>
                      <a:r>
                        <a:rPr sz="1800" b="1" dirty="0">
                          <a:latin typeface="Calibri"/>
                          <a:cs typeface="Calibri"/>
                        </a:rPr>
                        <a:t>user  </a:t>
                      </a:r>
                      <a:r>
                        <a:rPr sz="1800" b="1" spc="-10" dirty="0">
                          <a:latin typeface="Calibri"/>
                          <a:cs typeface="Calibri"/>
                        </a:rPr>
                        <a:t>interfaces,</a:t>
                      </a:r>
                      <a:endParaRPr sz="1800" dirty="0">
                        <a:latin typeface="Calibri"/>
                        <a:cs typeface="Calibri"/>
                      </a:endParaRPr>
                    </a:p>
                    <a:p>
                      <a:pPr marL="74295" marR="478155">
                        <a:lnSpc>
                          <a:spcPct val="114999"/>
                        </a:lnSpc>
                      </a:pPr>
                      <a:r>
                        <a:rPr sz="1800" b="1" spc="-5" dirty="0">
                          <a:latin typeface="Calibri"/>
                          <a:cs typeface="Calibri"/>
                        </a:rPr>
                        <a:t>τεχνολογίες  συνεργασίας</a:t>
                      </a:r>
                      <a:r>
                        <a:rPr sz="1800" b="1" spc="-120" dirty="0">
                          <a:latin typeface="Calibri"/>
                          <a:cs typeface="Calibri"/>
                        </a:rPr>
                        <a:t> </a:t>
                      </a:r>
                      <a:r>
                        <a:rPr sz="1800" b="1" spc="-20" dirty="0">
                          <a:latin typeface="Calibri"/>
                          <a:cs typeface="Calibri"/>
                        </a:rPr>
                        <a:t>και  </a:t>
                      </a:r>
                      <a:r>
                        <a:rPr sz="1800" b="1" spc="-10" dirty="0">
                          <a:latin typeface="Calibri"/>
                          <a:cs typeface="Calibri"/>
                        </a:rPr>
                        <a:t>επικοινωνίας,  </a:t>
                      </a:r>
                      <a:r>
                        <a:rPr sz="1800" b="1" dirty="0">
                          <a:latin typeface="Calibri"/>
                          <a:cs typeface="Calibri"/>
                        </a:rPr>
                        <a:t>συστήματα  </a:t>
                      </a:r>
                      <a:r>
                        <a:rPr sz="1800" b="1" spc="-10" dirty="0">
                          <a:latin typeface="Calibri"/>
                          <a:cs typeface="Calibri"/>
                        </a:rPr>
                        <a:t>customer  </a:t>
                      </a:r>
                      <a:r>
                        <a:rPr sz="1800" b="1" spc="-15" dirty="0">
                          <a:latin typeface="Calibri"/>
                          <a:cs typeface="Calibri"/>
                        </a:rPr>
                        <a:t>engagement</a:t>
                      </a:r>
                      <a:endParaRPr sz="1800" dirty="0">
                        <a:latin typeface="Calibri"/>
                        <a:cs typeface="Calibri"/>
                      </a:endParaRPr>
                    </a:p>
                  </a:txBody>
                  <a:tcPr marL="0" marR="0" marT="762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tcPr>
                </a:tc>
                <a:tc>
                  <a:txBody>
                    <a:bodyPr/>
                    <a:lstStyle/>
                    <a:p>
                      <a:pPr marL="361315" indent="-286385">
                        <a:lnSpc>
                          <a:spcPct val="100000"/>
                        </a:lnSpc>
                        <a:spcBef>
                          <a:spcPts val="55"/>
                        </a:spcBef>
                        <a:buFont typeface="Arial"/>
                        <a:buChar char="•"/>
                        <a:tabLst>
                          <a:tab pos="361315" algn="l"/>
                          <a:tab pos="361950" algn="l"/>
                          <a:tab pos="1719580" algn="l"/>
                          <a:tab pos="2123440" algn="l"/>
                          <a:tab pos="3330575" algn="l"/>
                          <a:tab pos="4687570" algn="l"/>
                        </a:tabLst>
                      </a:pPr>
                      <a:r>
                        <a:rPr sz="1600" spc="-5" dirty="0">
                          <a:latin typeface="Verdana"/>
                          <a:cs typeface="Verdana"/>
                        </a:rPr>
                        <a:t>Καινοτομίες	</a:t>
                      </a:r>
                      <a:r>
                        <a:rPr sz="1600" dirty="0">
                          <a:latin typeface="Verdana"/>
                          <a:cs typeface="Verdana"/>
                        </a:rPr>
                        <a:t>σε	</a:t>
                      </a:r>
                      <a:r>
                        <a:rPr sz="1600" spc="-5" dirty="0">
                          <a:latin typeface="Verdana"/>
                          <a:cs typeface="Verdana"/>
                        </a:rPr>
                        <a:t>hardware,	λειτουργικά	συστήματα,</a:t>
                      </a:r>
                      <a:endParaRPr sz="1600" dirty="0">
                        <a:latin typeface="Verdana"/>
                        <a:cs typeface="Verdana"/>
                      </a:endParaRPr>
                    </a:p>
                    <a:p>
                      <a:pPr marL="361315" marR="55880" algn="just">
                        <a:lnSpc>
                          <a:spcPct val="114999"/>
                        </a:lnSpc>
                      </a:pPr>
                      <a:r>
                        <a:rPr sz="1600" spc="-5" dirty="0">
                          <a:latin typeface="Verdana"/>
                          <a:cs typeface="Verdana"/>
                        </a:rPr>
                        <a:t>υποδομές που θα μετασχηματίσουν την εμπειρία </a:t>
                      </a:r>
                      <a:r>
                        <a:rPr sz="1600" spc="-10" dirty="0">
                          <a:latin typeface="Verdana"/>
                          <a:cs typeface="Verdana"/>
                        </a:rPr>
                        <a:t>της  </a:t>
                      </a:r>
                      <a:r>
                        <a:rPr sz="1600" spc="-5" dirty="0">
                          <a:latin typeface="Verdana"/>
                          <a:cs typeface="Verdana"/>
                        </a:rPr>
                        <a:t>χρήσης του </a:t>
                      </a:r>
                      <a:r>
                        <a:rPr sz="1600" spc="-10" dirty="0">
                          <a:latin typeface="Verdana"/>
                          <a:cs typeface="Verdana"/>
                        </a:rPr>
                        <a:t>Η/Υ </a:t>
                      </a:r>
                      <a:r>
                        <a:rPr sz="1600" spc="-5" dirty="0">
                          <a:latin typeface="Verdana"/>
                          <a:cs typeface="Verdana"/>
                        </a:rPr>
                        <a:t>και όλων </a:t>
                      </a:r>
                      <a:r>
                        <a:rPr sz="1600" spc="-10" dirty="0">
                          <a:latin typeface="Verdana"/>
                          <a:cs typeface="Verdana"/>
                        </a:rPr>
                        <a:t>των</a:t>
                      </a:r>
                      <a:r>
                        <a:rPr sz="1600" spc="55" dirty="0">
                          <a:latin typeface="Verdana"/>
                          <a:cs typeface="Verdana"/>
                        </a:rPr>
                        <a:t> </a:t>
                      </a:r>
                      <a:r>
                        <a:rPr sz="1600" spc="-5" dirty="0">
                          <a:latin typeface="Verdana"/>
                          <a:cs typeface="Verdana"/>
                        </a:rPr>
                        <a:t>ηλεκτρονικών</a:t>
                      </a:r>
                      <a:endParaRPr sz="1600" dirty="0">
                        <a:latin typeface="Verdana"/>
                        <a:cs typeface="Verdana"/>
                      </a:endParaRPr>
                    </a:p>
                    <a:p>
                      <a:pPr marL="361315" marR="52069" algn="just">
                        <a:lnSpc>
                          <a:spcPct val="114999"/>
                        </a:lnSpc>
                        <a:spcBef>
                          <a:spcPts val="5"/>
                        </a:spcBef>
                      </a:pPr>
                      <a:r>
                        <a:rPr sz="1600" spc="-5" dirty="0">
                          <a:latin typeface="Verdana"/>
                          <a:cs typeface="Verdana"/>
                        </a:rPr>
                        <a:t>συσκευών, Η/Υ, τα κινητά τηλέφωνα, </a:t>
                      </a:r>
                      <a:r>
                        <a:rPr sz="1600" dirty="0">
                          <a:latin typeface="Verdana"/>
                          <a:cs typeface="Verdana"/>
                        </a:rPr>
                        <a:t>τα </a:t>
                      </a:r>
                      <a:r>
                        <a:rPr sz="1600" spc="-5" dirty="0">
                          <a:latin typeface="Verdana"/>
                          <a:cs typeface="Verdana"/>
                        </a:rPr>
                        <a:t>tablets,  τηλεοράσεις και αυτοκίνητα συνδεδεμένα με το  διαδίκτυο, </a:t>
                      </a:r>
                      <a:r>
                        <a:rPr sz="1600" dirty="0">
                          <a:latin typeface="Verdana"/>
                          <a:cs typeface="Verdana"/>
                        </a:rPr>
                        <a:t>και </a:t>
                      </a:r>
                      <a:r>
                        <a:rPr sz="1600" spc="-5" dirty="0">
                          <a:latin typeface="Verdana"/>
                          <a:cs typeface="Verdana"/>
                        </a:rPr>
                        <a:t>αισθητήρες </a:t>
                      </a:r>
                      <a:r>
                        <a:rPr sz="1600" spc="-10" dirty="0">
                          <a:latin typeface="Verdana"/>
                          <a:cs typeface="Verdana"/>
                        </a:rPr>
                        <a:t>στο σώμα </a:t>
                      </a:r>
                      <a:r>
                        <a:rPr sz="1600" spc="-5" dirty="0">
                          <a:latin typeface="Verdana"/>
                          <a:cs typeface="Verdana"/>
                        </a:rPr>
                        <a:t>που </a:t>
                      </a:r>
                      <a:r>
                        <a:rPr sz="1600" dirty="0">
                          <a:latin typeface="Verdana"/>
                          <a:cs typeface="Verdana"/>
                        </a:rPr>
                        <a:t>θα  </a:t>
                      </a:r>
                      <a:r>
                        <a:rPr sz="1600" spc="-5" dirty="0">
                          <a:latin typeface="Verdana"/>
                          <a:cs typeface="Verdana"/>
                        </a:rPr>
                        <a:t>μεταφέρουν</a:t>
                      </a:r>
                      <a:r>
                        <a:rPr sz="1600" spc="30" dirty="0">
                          <a:latin typeface="Verdana"/>
                          <a:cs typeface="Verdana"/>
                        </a:rPr>
                        <a:t> </a:t>
                      </a:r>
                      <a:r>
                        <a:rPr sz="1600" spc="-5" dirty="0">
                          <a:latin typeface="Verdana"/>
                          <a:cs typeface="Verdana"/>
                        </a:rPr>
                        <a:t>πληροφορία.</a:t>
                      </a:r>
                      <a:endParaRPr sz="1600" dirty="0">
                        <a:latin typeface="Verdana"/>
                        <a:cs typeface="Verdana"/>
                      </a:endParaRPr>
                    </a:p>
                    <a:p>
                      <a:pPr marL="433070" indent="-358140">
                        <a:lnSpc>
                          <a:spcPct val="100000"/>
                        </a:lnSpc>
                        <a:spcBef>
                          <a:spcPts val="1485"/>
                        </a:spcBef>
                        <a:buFont typeface="Arial"/>
                        <a:buChar char="•"/>
                        <a:tabLst>
                          <a:tab pos="433070" algn="l"/>
                          <a:tab pos="433705" algn="l"/>
                        </a:tabLst>
                      </a:pPr>
                      <a:r>
                        <a:rPr sz="1600" spc="-5" dirty="0">
                          <a:latin typeface="Verdana"/>
                          <a:cs typeface="Verdana"/>
                        </a:rPr>
                        <a:t>επικοινωνία</a:t>
                      </a:r>
                      <a:r>
                        <a:rPr sz="1600" spc="125" dirty="0">
                          <a:latin typeface="Verdana"/>
                          <a:cs typeface="Verdana"/>
                        </a:rPr>
                        <a:t> </a:t>
                      </a:r>
                      <a:r>
                        <a:rPr sz="1600" dirty="0">
                          <a:latin typeface="Verdana"/>
                          <a:cs typeface="Verdana"/>
                        </a:rPr>
                        <a:t>με</a:t>
                      </a:r>
                      <a:r>
                        <a:rPr sz="1600" spc="110" dirty="0">
                          <a:latin typeface="Verdana"/>
                          <a:cs typeface="Verdana"/>
                        </a:rPr>
                        <a:t> </a:t>
                      </a:r>
                      <a:r>
                        <a:rPr sz="1600" dirty="0">
                          <a:latin typeface="Verdana"/>
                          <a:cs typeface="Verdana"/>
                        </a:rPr>
                        <a:t>τη</a:t>
                      </a:r>
                      <a:r>
                        <a:rPr sz="1600" spc="114" dirty="0">
                          <a:latin typeface="Verdana"/>
                          <a:cs typeface="Verdana"/>
                        </a:rPr>
                        <a:t> </a:t>
                      </a:r>
                      <a:r>
                        <a:rPr sz="1600" spc="-5" dirty="0">
                          <a:latin typeface="Verdana"/>
                          <a:cs typeface="Verdana"/>
                        </a:rPr>
                        <a:t>συσκευή</a:t>
                      </a:r>
                      <a:r>
                        <a:rPr sz="1600" spc="135" dirty="0">
                          <a:latin typeface="Verdana"/>
                          <a:cs typeface="Verdana"/>
                        </a:rPr>
                        <a:t> </a:t>
                      </a:r>
                      <a:r>
                        <a:rPr sz="1600" spc="-5" dirty="0">
                          <a:latin typeface="Verdana"/>
                          <a:cs typeface="Verdana"/>
                        </a:rPr>
                        <a:t>μέσω</a:t>
                      </a:r>
                      <a:r>
                        <a:rPr sz="1600" spc="114" dirty="0">
                          <a:latin typeface="Verdana"/>
                          <a:cs typeface="Verdana"/>
                        </a:rPr>
                        <a:t> </a:t>
                      </a:r>
                      <a:r>
                        <a:rPr sz="1600" spc="-5" dirty="0">
                          <a:latin typeface="Verdana"/>
                          <a:cs typeface="Verdana"/>
                        </a:rPr>
                        <a:t>κίνησης</a:t>
                      </a:r>
                      <a:r>
                        <a:rPr sz="1600" spc="125" dirty="0">
                          <a:latin typeface="Verdana"/>
                          <a:cs typeface="Verdana"/>
                        </a:rPr>
                        <a:t> </a:t>
                      </a:r>
                      <a:r>
                        <a:rPr sz="1600" spc="-5" dirty="0">
                          <a:latin typeface="Verdana"/>
                          <a:cs typeface="Verdana"/>
                        </a:rPr>
                        <a:t>χεριών</a:t>
                      </a:r>
                      <a:r>
                        <a:rPr sz="1600" spc="125" dirty="0">
                          <a:latin typeface="Verdana"/>
                          <a:cs typeface="Verdana"/>
                        </a:rPr>
                        <a:t> </a:t>
                      </a:r>
                      <a:r>
                        <a:rPr sz="1600" spc="-5" dirty="0">
                          <a:latin typeface="Verdana"/>
                          <a:cs typeface="Verdana"/>
                        </a:rPr>
                        <a:t>και</a:t>
                      </a:r>
                      <a:endParaRPr sz="1600" dirty="0">
                        <a:latin typeface="Verdana"/>
                        <a:cs typeface="Verdana"/>
                      </a:endParaRPr>
                    </a:p>
                    <a:p>
                      <a:pPr marL="361315">
                        <a:lnSpc>
                          <a:spcPct val="100000"/>
                        </a:lnSpc>
                        <a:spcBef>
                          <a:spcPts val="285"/>
                        </a:spcBef>
                      </a:pPr>
                      <a:r>
                        <a:rPr sz="1600" spc="-5" dirty="0">
                          <a:latin typeface="Verdana"/>
                          <a:cs typeface="Verdana"/>
                        </a:rPr>
                        <a:t>ματιών, φωνής, φυσικής</a:t>
                      </a:r>
                      <a:r>
                        <a:rPr sz="1600" spc="50" dirty="0">
                          <a:latin typeface="Verdana"/>
                          <a:cs typeface="Verdana"/>
                        </a:rPr>
                        <a:t> </a:t>
                      </a:r>
                      <a:r>
                        <a:rPr sz="1600" spc="-5" dirty="0">
                          <a:latin typeface="Verdana"/>
                          <a:cs typeface="Verdana"/>
                        </a:rPr>
                        <a:t>γλώσσας.</a:t>
                      </a:r>
                      <a:endParaRPr sz="1600" dirty="0">
                        <a:latin typeface="Verdana"/>
                        <a:cs typeface="Verdana"/>
                      </a:endParaRPr>
                    </a:p>
                    <a:p>
                      <a:pPr marL="361315" marR="53975" indent="-286385" algn="just">
                        <a:lnSpc>
                          <a:spcPct val="114999"/>
                        </a:lnSpc>
                        <a:spcBef>
                          <a:spcPts val="1195"/>
                        </a:spcBef>
                        <a:buFont typeface="Arial"/>
                        <a:buChar char="•"/>
                        <a:tabLst>
                          <a:tab pos="361950" algn="l"/>
                        </a:tabLst>
                      </a:pPr>
                      <a:r>
                        <a:rPr sz="1600" spc="-5" dirty="0">
                          <a:latin typeface="Verdana"/>
                          <a:cs typeface="Verdana"/>
                        </a:rPr>
                        <a:t>systems of engagement - SoEs): πλατφόρμες που  αξιοποιούν δεδομένα </a:t>
                      </a:r>
                      <a:r>
                        <a:rPr sz="1600" dirty="0">
                          <a:latin typeface="Verdana"/>
                          <a:cs typeface="Verdana"/>
                        </a:rPr>
                        <a:t>και </a:t>
                      </a:r>
                      <a:r>
                        <a:rPr sz="1600" spc="-5" dirty="0">
                          <a:latin typeface="Verdana"/>
                          <a:cs typeface="Verdana"/>
                        </a:rPr>
                        <a:t>«έξυπνη» πληροφορία ώστε  να παρακινεί τους χρήστες </a:t>
                      </a:r>
                      <a:r>
                        <a:rPr sz="1600" dirty="0">
                          <a:latin typeface="Verdana"/>
                          <a:cs typeface="Verdana"/>
                        </a:rPr>
                        <a:t>με </a:t>
                      </a:r>
                      <a:r>
                        <a:rPr sz="1600" spc="-5" dirty="0">
                          <a:latin typeface="Verdana"/>
                          <a:cs typeface="Verdana"/>
                        </a:rPr>
                        <a:t>κατάλληλες ενέργειες  </a:t>
                      </a:r>
                      <a:r>
                        <a:rPr sz="1600" spc="-10" dirty="0">
                          <a:latin typeface="Verdana"/>
                          <a:cs typeface="Verdana"/>
                        </a:rPr>
                        <a:t>την </a:t>
                      </a:r>
                      <a:r>
                        <a:rPr sz="1600" spc="-5" dirty="0">
                          <a:latin typeface="Verdana"/>
                          <a:cs typeface="Verdana"/>
                        </a:rPr>
                        <a:t>κατάλληλη </a:t>
                      </a:r>
                      <a:r>
                        <a:rPr sz="1600" spc="-10" dirty="0">
                          <a:latin typeface="Verdana"/>
                          <a:cs typeface="Verdana"/>
                        </a:rPr>
                        <a:t>χρονική</a:t>
                      </a:r>
                      <a:r>
                        <a:rPr sz="1600" spc="90" dirty="0">
                          <a:latin typeface="Verdana"/>
                          <a:cs typeface="Verdana"/>
                        </a:rPr>
                        <a:t> </a:t>
                      </a:r>
                      <a:r>
                        <a:rPr sz="1600" spc="-10" dirty="0">
                          <a:latin typeface="Verdana"/>
                          <a:cs typeface="Verdana"/>
                        </a:rPr>
                        <a:t>στιγμή.</a:t>
                      </a:r>
                      <a:endParaRPr sz="1600" dirty="0">
                        <a:latin typeface="Verdana"/>
                        <a:cs typeface="Verdana"/>
                      </a:endParaRPr>
                    </a:p>
                    <a:p>
                      <a:pPr marL="361315" marR="53975" indent="-286385" algn="just">
                        <a:lnSpc>
                          <a:spcPct val="114999"/>
                        </a:lnSpc>
                        <a:spcBef>
                          <a:spcPts val="1200"/>
                        </a:spcBef>
                        <a:buFont typeface="Arial"/>
                        <a:buChar char="•"/>
                        <a:tabLst>
                          <a:tab pos="361950" algn="l"/>
                        </a:tabLst>
                      </a:pPr>
                      <a:r>
                        <a:rPr sz="1600" spc="-5" dirty="0">
                          <a:latin typeface="Verdana"/>
                          <a:cs typeface="Verdana"/>
                        </a:rPr>
                        <a:t>θα διευρύνουν </a:t>
                      </a:r>
                      <a:r>
                        <a:rPr sz="1600" spc="-10" dirty="0">
                          <a:latin typeface="Verdana"/>
                          <a:cs typeface="Verdana"/>
                        </a:rPr>
                        <a:t>τις </a:t>
                      </a:r>
                      <a:r>
                        <a:rPr sz="1600" spc="-5" dirty="0">
                          <a:latin typeface="Verdana"/>
                          <a:cs typeface="Verdana"/>
                        </a:rPr>
                        <a:t>δυνατότητες των συσκευών, θα  διευκολύνουν τη συνεργασία και </a:t>
                      </a:r>
                      <a:r>
                        <a:rPr sz="1600" dirty="0">
                          <a:latin typeface="Verdana"/>
                          <a:cs typeface="Verdana"/>
                        </a:rPr>
                        <a:t>θα </a:t>
                      </a:r>
                      <a:r>
                        <a:rPr sz="1600" spc="-5" dirty="0">
                          <a:latin typeface="Verdana"/>
                          <a:cs typeface="Verdana"/>
                        </a:rPr>
                        <a:t>προσφέρουν  </a:t>
                      </a:r>
                      <a:r>
                        <a:rPr sz="1600" spc="-10" dirty="0">
                          <a:latin typeface="Verdana"/>
                          <a:cs typeface="Verdana"/>
                        </a:rPr>
                        <a:t>προσωποποιημένες </a:t>
                      </a:r>
                      <a:r>
                        <a:rPr sz="1600" spc="-5" dirty="0">
                          <a:latin typeface="Verdana"/>
                          <a:cs typeface="Verdana"/>
                        </a:rPr>
                        <a:t>εμπειρίες </a:t>
                      </a:r>
                      <a:r>
                        <a:rPr sz="1600" spc="-10" dirty="0">
                          <a:latin typeface="Verdana"/>
                          <a:cs typeface="Verdana"/>
                        </a:rPr>
                        <a:t>στο</a:t>
                      </a:r>
                      <a:r>
                        <a:rPr sz="1600" spc="135" dirty="0">
                          <a:latin typeface="Verdana"/>
                          <a:cs typeface="Verdana"/>
                        </a:rPr>
                        <a:t> </a:t>
                      </a:r>
                      <a:r>
                        <a:rPr sz="1600" spc="-5" dirty="0">
                          <a:latin typeface="Verdana"/>
                          <a:cs typeface="Verdana"/>
                        </a:rPr>
                        <a:t>χρήστη.</a:t>
                      </a:r>
                      <a:endParaRPr sz="1600" dirty="0">
                        <a:latin typeface="Verdana"/>
                        <a:cs typeface="Verdana"/>
                      </a:endParaRPr>
                    </a:p>
                  </a:txBody>
                  <a:tcPr marL="0" marR="0" marT="698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tcPr>
                </a:tc>
                <a:extLst>
                  <a:ext uri="{0D108BD9-81ED-4DB2-BD59-A6C34878D82A}">
                    <a16:rowId xmlns:a16="http://schemas.microsoft.com/office/drawing/2014/main" val="10000"/>
                  </a:ext>
                </a:extLst>
              </a:tr>
            </a:tbl>
          </a:graphicData>
        </a:graphic>
      </p:graphicFrame>
      <p:sp>
        <p:nvSpPr>
          <p:cNvPr id="11" name="object 11"/>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txBox="1"/>
          <p:nvPr/>
        </p:nvSpPr>
        <p:spPr>
          <a:xfrm>
            <a:off x="8539733" y="6267399"/>
            <a:ext cx="187325"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A7A299"/>
                </a:solidFill>
                <a:latin typeface="Verdana"/>
                <a:cs typeface="Verdana"/>
              </a:rPr>
              <a:t>48</a:t>
            </a:r>
            <a:endParaRPr sz="1000">
              <a:latin typeface="Verdana"/>
              <a:cs typeface="Verdana"/>
            </a:endParaRPr>
          </a:p>
        </p:txBody>
      </p:sp>
      <p:sp>
        <p:nvSpPr>
          <p:cNvPr id="4" name="object 4"/>
          <p:cNvSpPr txBox="1"/>
          <p:nvPr/>
        </p:nvSpPr>
        <p:spPr>
          <a:xfrm>
            <a:off x="760272" y="1479550"/>
            <a:ext cx="7921625" cy="4239895"/>
          </a:xfrm>
          <a:prstGeom prst="rect">
            <a:avLst/>
          </a:prstGeom>
        </p:spPr>
        <p:txBody>
          <a:bodyPr vert="horz" wrap="square" lIns="0" tIns="12065" rIns="0" bIns="0" rtlCol="0">
            <a:spAutoFit/>
          </a:bodyPr>
          <a:lstStyle/>
          <a:p>
            <a:pPr marL="12700" marR="5080" algn="just">
              <a:lnSpc>
                <a:spcPct val="100000"/>
              </a:lnSpc>
              <a:spcBef>
                <a:spcPts val="95"/>
              </a:spcBef>
            </a:pPr>
            <a:r>
              <a:rPr sz="2200" spc="-10" dirty="0">
                <a:latin typeface="Verdana"/>
                <a:cs typeface="Verdana"/>
              </a:rPr>
              <a:t>Στη </a:t>
            </a:r>
            <a:r>
              <a:rPr sz="2200" spc="-5" dirty="0">
                <a:latin typeface="Verdana"/>
                <a:cs typeface="Verdana"/>
              </a:rPr>
              <a:t>διάθεση </a:t>
            </a:r>
            <a:r>
              <a:rPr sz="2200" spc="-10" dirty="0">
                <a:latin typeface="Verdana"/>
                <a:cs typeface="Verdana"/>
              </a:rPr>
              <a:t>του επιχειρηματία βρίσκεται </a:t>
            </a:r>
            <a:r>
              <a:rPr sz="2200" spc="-5" dirty="0">
                <a:latin typeface="Verdana"/>
                <a:cs typeface="Verdana"/>
              </a:rPr>
              <a:t>έτσι </a:t>
            </a:r>
            <a:r>
              <a:rPr sz="2200" spc="-10" dirty="0">
                <a:latin typeface="Verdana"/>
                <a:cs typeface="Verdana"/>
              </a:rPr>
              <a:t>μια  πληθώρα </a:t>
            </a:r>
            <a:r>
              <a:rPr sz="2200" spc="-5" dirty="0">
                <a:latin typeface="Verdana"/>
                <a:cs typeface="Verdana"/>
              </a:rPr>
              <a:t>επιλογών </a:t>
            </a:r>
            <a:r>
              <a:rPr sz="2200" spc="-10" dirty="0">
                <a:latin typeface="Verdana"/>
                <a:cs typeface="Verdana"/>
              </a:rPr>
              <a:t>πληροφοριακών συστημάτων, με  </a:t>
            </a:r>
            <a:r>
              <a:rPr sz="2200" spc="-5" dirty="0">
                <a:latin typeface="Verdana"/>
                <a:cs typeface="Verdana"/>
              </a:rPr>
              <a:t>επιμέρους </a:t>
            </a:r>
            <a:r>
              <a:rPr sz="2200" b="1" spc="-5" dirty="0">
                <a:latin typeface="Verdana"/>
                <a:cs typeface="Verdana"/>
              </a:rPr>
              <a:t>διακρίσεις τυπολογιών βάσει διαφόρων  κριτηρίων όπως</a:t>
            </a:r>
            <a:r>
              <a:rPr sz="2200" b="1" dirty="0">
                <a:latin typeface="Verdana"/>
                <a:cs typeface="Verdana"/>
              </a:rPr>
              <a:t> </a:t>
            </a:r>
            <a:r>
              <a:rPr sz="2200" b="1" spc="-5" dirty="0">
                <a:latin typeface="Verdana"/>
                <a:cs typeface="Verdana"/>
              </a:rPr>
              <a:t>:</a:t>
            </a:r>
            <a:endParaRPr sz="2200" dirty="0">
              <a:latin typeface="Verdana"/>
              <a:cs typeface="Verdana"/>
            </a:endParaRPr>
          </a:p>
          <a:p>
            <a:pPr marL="355600" marR="1089660" indent="-342900">
              <a:lnSpc>
                <a:spcPct val="100000"/>
              </a:lnSpc>
              <a:spcBef>
                <a:spcPts val="300"/>
              </a:spcBef>
              <a:buClr>
                <a:srgbClr val="EF7E09"/>
              </a:buClr>
              <a:buSzPct val="79545"/>
              <a:buFont typeface="Arial"/>
              <a:buChar char="•"/>
              <a:tabLst>
                <a:tab pos="354965" algn="l"/>
                <a:tab pos="355600" algn="l"/>
              </a:tabLst>
            </a:pPr>
            <a:r>
              <a:rPr sz="2200" spc="-5" dirty="0">
                <a:latin typeface="Verdana"/>
                <a:cs typeface="Verdana"/>
              </a:rPr>
              <a:t>η </a:t>
            </a:r>
            <a:r>
              <a:rPr sz="2200" spc="-10" dirty="0">
                <a:latin typeface="Verdana"/>
                <a:cs typeface="Verdana"/>
              </a:rPr>
              <a:t>συγκεκριμένη επιχειρηματική διαδικασία που  </a:t>
            </a:r>
            <a:r>
              <a:rPr sz="2200" spc="-5" dirty="0">
                <a:latin typeface="Verdana"/>
                <a:cs typeface="Verdana"/>
              </a:rPr>
              <a:t>υποστηρίζεται,</a:t>
            </a:r>
            <a:endParaRPr sz="2200" dirty="0">
              <a:latin typeface="Verdana"/>
              <a:cs typeface="Verdana"/>
            </a:endParaRPr>
          </a:p>
          <a:p>
            <a:pPr marL="355600" indent="-342900">
              <a:lnSpc>
                <a:spcPct val="100000"/>
              </a:lnSpc>
              <a:spcBef>
                <a:spcPts val="300"/>
              </a:spcBef>
              <a:buClr>
                <a:srgbClr val="EF7E09"/>
              </a:buClr>
              <a:buSzPct val="79545"/>
              <a:buFont typeface="Arial"/>
              <a:buChar char="•"/>
              <a:tabLst>
                <a:tab pos="354965" algn="l"/>
                <a:tab pos="355600" algn="l"/>
              </a:tabLst>
            </a:pPr>
            <a:r>
              <a:rPr sz="2200" spc="-5" dirty="0">
                <a:latin typeface="Verdana"/>
                <a:cs typeface="Verdana"/>
              </a:rPr>
              <a:t>το μέγεθος της</a:t>
            </a:r>
            <a:r>
              <a:rPr sz="2200" spc="-20" dirty="0">
                <a:latin typeface="Verdana"/>
                <a:cs typeface="Verdana"/>
              </a:rPr>
              <a:t> </a:t>
            </a:r>
            <a:r>
              <a:rPr sz="2200" spc="-5" dirty="0">
                <a:latin typeface="Verdana"/>
                <a:cs typeface="Verdana"/>
              </a:rPr>
              <a:t>επιχείρησης,</a:t>
            </a:r>
            <a:endParaRPr sz="2200" dirty="0">
              <a:latin typeface="Verdana"/>
              <a:cs typeface="Verdana"/>
            </a:endParaRPr>
          </a:p>
          <a:p>
            <a:pPr marL="355600" indent="-342900">
              <a:lnSpc>
                <a:spcPct val="100000"/>
              </a:lnSpc>
              <a:spcBef>
                <a:spcPts val="295"/>
              </a:spcBef>
              <a:buClr>
                <a:srgbClr val="EF7E09"/>
              </a:buClr>
              <a:buSzPct val="79545"/>
              <a:buFont typeface="Arial"/>
              <a:buChar char="•"/>
              <a:tabLst>
                <a:tab pos="354965" algn="l"/>
                <a:tab pos="355600" algn="l"/>
              </a:tabLst>
            </a:pPr>
            <a:r>
              <a:rPr sz="2200" spc="-5" dirty="0">
                <a:latin typeface="Verdana"/>
                <a:cs typeface="Verdana"/>
              </a:rPr>
              <a:t>ο </a:t>
            </a:r>
            <a:r>
              <a:rPr sz="2200" spc="-10" dirty="0">
                <a:latin typeface="Verdana"/>
                <a:cs typeface="Verdana"/>
              </a:rPr>
              <a:t>κλάδος που</a:t>
            </a:r>
            <a:r>
              <a:rPr sz="2200" spc="15" dirty="0">
                <a:latin typeface="Verdana"/>
                <a:cs typeface="Verdana"/>
              </a:rPr>
              <a:t> </a:t>
            </a:r>
            <a:r>
              <a:rPr sz="2200" spc="-10" dirty="0">
                <a:latin typeface="Verdana"/>
                <a:cs typeface="Verdana"/>
              </a:rPr>
              <a:t>δραστηριοποιείται,</a:t>
            </a:r>
            <a:endParaRPr sz="2200" dirty="0">
              <a:latin typeface="Verdana"/>
              <a:cs typeface="Verdana"/>
            </a:endParaRPr>
          </a:p>
          <a:p>
            <a:pPr marL="355600" indent="-342900">
              <a:lnSpc>
                <a:spcPct val="100000"/>
              </a:lnSpc>
              <a:spcBef>
                <a:spcPts val="295"/>
              </a:spcBef>
              <a:buClr>
                <a:srgbClr val="EF7E09"/>
              </a:buClr>
              <a:buSzPct val="79545"/>
              <a:buFont typeface="Arial"/>
              <a:buChar char="•"/>
              <a:tabLst>
                <a:tab pos="354965" algn="l"/>
                <a:tab pos="355600" algn="l"/>
              </a:tabLst>
            </a:pPr>
            <a:r>
              <a:rPr sz="2200" spc="-5" dirty="0">
                <a:latin typeface="Verdana"/>
                <a:cs typeface="Verdana"/>
              </a:rPr>
              <a:t>το </a:t>
            </a:r>
            <a:r>
              <a:rPr sz="2200" spc="-10" dirty="0">
                <a:latin typeface="Verdana"/>
                <a:cs typeface="Verdana"/>
              </a:rPr>
              <a:t>κόστος των</a:t>
            </a:r>
            <a:r>
              <a:rPr sz="2200" spc="10" dirty="0">
                <a:latin typeface="Verdana"/>
                <a:cs typeface="Verdana"/>
              </a:rPr>
              <a:t> </a:t>
            </a:r>
            <a:r>
              <a:rPr sz="2200" spc="-10" dirty="0">
                <a:latin typeface="Verdana"/>
                <a:cs typeface="Verdana"/>
              </a:rPr>
              <a:t>συστημάτων,</a:t>
            </a:r>
            <a:endParaRPr sz="2200" dirty="0">
              <a:latin typeface="Verdana"/>
              <a:cs typeface="Verdana"/>
            </a:endParaRPr>
          </a:p>
          <a:p>
            <a:pPr marL="355600" marR="1131570" indent="-342900" algn="just">
              <a:lnSpc>
                <a:spcPct val="100000"/>
              </a:lnSpc>
              <a:spcBef>
                <a:spcPts val="295"/>
              </a:spcBef>
              <a:buClr>
                <a:srgbClr val="EF7E09"/>
              </a:buClr>
              <a:buSzPct val="79545"/>
              <a:buFont typeface="Arial"/>
              <a:buChar char="•"/>
              <a:tabLst>
                <a:tab pos="355600" algn="l"/>
              </a:tabLst>
            </a:pPr>
            <a:r>
              <a:rPr sz="2200" spc="-5" dirty="0">
                <a:latin typeface="Verdana"/>
                <a:cs typeface="Verdana"/>
              </a:rPr>
              <a:t>η δυνατότητα </a:t>
            </a:r>
            <a:r>
              <a:rPr sz="2200" spc="-10" dirty="0">
                <a:latin typeface="Verdana"/>
                <a:cs typeface="Verdana"/>
              </a:rPr>
              <a:t>προσαρμογής στα </a:t>
            </a:r>
            <a:r>
              <a:rPr sz="2200" spc="-5" dirty="0">
                <a:latin typeface="Verdana"/>
                <a:cs typeface="Verdana"/>
              </a:rPr>
              <a:t>δεδομένα </a:t>
            </a:r>
            <a:r>
              <a:rPr sz="2200" spc="-10" dirty="0">
                <a:latin typeface="Verdana"/>
                <a:cs typeface="Verdana"/>
              </a:rPr>
              <a:t>της  </a:t>
            </a:r>
            <a:r>
              <a:rPr sz="2200" spc="-5" dirty="0">
                <a:latin typeface="Verdana"/>
                <a:cs typeface="Verdana"/>
              </a:rPr>
              <a:t>επιχείρησης, αν είναι </a:t>
            </a:r>
            <a:r>
              <a:rPr sz="2200" spc="-10" dirty="0">
                <a:latin typeface="Verdana"/>
                <a:cs typeface="Verdana"/>
              </a:rPr>
              <a:t>ανοικτό λογισμικό, </a:t>
            </a:r>
            <a:r>
              <a:rPr sz="2200" spc="-5" dirty="0">
                <a:latin typeface="Verdana"/>
                <a:cs typeface="Verdana"/>
              </a:rPr>
              <a:t>SaaS  </a:t>
            </a:r>
            <a:r>
              <a:rPr sz="2200" spc="-10" dirty="0">
                <a:latin typeface="Verdana"/>
                <a:cs typeface="Verdana"/>
              </a:rPr>
              <a:t>Software </a:t>
            </a:r>
            <a:r>
              <a:rPr sz="2200" spc="-5" dirty="0">
                <a:latin typeface="Verdana"/>
                <a:cs typeface="Verdana"/>
              </a:rPr>
              <a:t>as a </a:t>
            </a:r>
            <a:r>
              <a:rPr sz="2200" spc="-10" dirty="0">
                <a:latin typeface="Verdana"/>
                <a:cs typeface="Verdana"/>
              </a:rPr>
              <a:t>Service,</a:t>
            </a:r>
            <a:r>
              <a:rPr sz="2200" spc="65" dirty="0">
                <a:latin typeface="Verdana"/>
                <a:cs typeface="Verdana"/>
              </a:rPr>
              <a:t> </a:t>
            </a:r>
            <a:r>
              <a:rPr sz="2200" spc="-5" dirty="0">
                <a:latin typeface="Verdana"/>
                <a:cs typeface="Verdana"/>
              </a:rPr>
              <a:t>κ.ά..</a:t>
            </a:r>
            <a:endParaRPr sz="2200" dirty="0">
              <a:latin typeface="Verdana"/>
              <a:cs typeface="Verdana"/>
            </a:endParaRPr>
          </a:p>
        </p:txBody>
      </p:sp>
      <p:sp>
        <p:nvSpPr>
          <p:cNvPr id="5" name="object 5"/>
          <p:cNvSpPr/>
          <p:nvPr/>
        </p:nvSpPr>
        <p:spPr>
          <a:xfrm>
            <a:off x="524255" y="537972"/>
            <a:ext cx="3134868" cy="758951"/>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3037332" y="537972"/>
            <a:ext cx="2907792" cy="758951"/>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5323332" y="537972"/>
            <a:ext cx="774191" cy="758951"/>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5475732" y="537972"/>
            <a:ext cx="870203" cy="758951"/>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5724144" y="537972"/>
            <a:ext cx="3124200" cy="758951"/>
          </a:xfrm>
          <a:prstGeom prst="rect">
            <a:avLst/>
          </a:prstGeom>
          <a:blipFill>
            <a:blip r:embed="rId6" cstate="print"/>
            <a:stretch>
              <a:fillRect/>
            </a:stretch>
          </a:blipFill>
        </p:spPr>
        <p:txBody>
          <a:bodyPr wrap="square" lIns="0" tIns="0" rIns="0" bIns="0" rtlCol="0"/>
          <a:lstStyle/>
          <a:p>
            <a:endParaRPr/>
          </a:p>
        </p:txBody>
      </p:sp>
      <p:sp>
        <p:nvSpPr>
          <p:cNvPr id="10" name="object 10"/>
          <p:cNvSpPr txBox="1">
            <a:spLocks noGrp="1"/>
          </p:cNvSpPr>
          <p:nvPr>
            <p:ph type="title"/>
          </p:nvPr>
        </p:nvSpPr>
        <p:spPr>
          <a:xfrm>
            <a:off x="822756" y="679195"/>
            <a:ext cx="7729855" cy="574040"/>
          </a:xfrm>
          <a:prstGeom prst="rect">
            <a:avLst/>
          </a:prstGeom>
        </p:spPr>
        <p:txBody>
          <a:bodyPr vert="horz" wrap="square" lIns="0" tIns="12700" rIns="0" bIns="0" rtlCol="0">
            <a:spAutoFit/>
          </a:bodyPr>
          <a:lstStyle/>
          <a:p>
            <a:pPr marL="12700">
              <a:lnSpc>
                <a:spcPct val="100000"/>
              </a:lnSpc>
              <a:spcBef>
                <a:spcPts val="100"/>
              </a:spcBef>
            </a:pPr>
            <a:r>
              <a:rPr sz="3600" dirty="0"/>
              <a:t>Δεύτερος </a:t>
            </a:r>
            <a:r>
              <a:rPr sz="3600" spc="-5" dirty="0"/>
              <a:t>Πυλώνας</a:t>
            </a:r>
            <a:r>
              <a:rPr sz="3600" spc="-120" dirty="0"/>
              <a:t> </a:t>
            </a:r>
            <a:r>
              <a:rPr sz="3600" spc="-5" dirty="0"/>
              <a:t>(συνέχεια)</a:t>
            </a:r>
            <a:endParaRPr sz="3600"/>
          </a:p>
        </p:txBody>
      </p:sp>
      <p:sp>
        <p:nvSpPr>
          <p:cNvPr id="11" name="object 11"/>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762000"/>
            <a:ext cx="7244923" cy="5370016"/>
          </a:xfrm>
          <a:prstGeom prst="rect">
            <a:avLst/>
          </a:prstGeom>
        </p:spPr>
      </p:pic>
    </p:spTree>
    <p:extLst>
      <p:ext uri="{BB962C8B-B14F-4D97-AF65-F5344CB8AC3E}">
        <p14:creationId xmlns:p14="http://schemas.microsoft.com/office/powerpoint/2010/main" val="402856523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1136" t="31414" r="5909" b="27980"/>
          <a:stretch/>
        </p:blipFill>
        <p:spPr>
          <a:xfrm>
            <a:off x="1295400" y="949084"/>
            <a:ext cx="6636327" cy="4599662"/>
          </a:xfrm>
          <a:prstGeom prst="rect">
            <a:avLst/>
          </a:prstGeom>
        </p:spPr>
      </p:pic>
    </p:spTree>
    <p:extLst>
      <p:ext uri="{BB962C8B-B14F-4D97-AF65-F5344CB8AC3E}">
        <p14:creationId xmlns:p14="http://schemas.microsoft.com/office/powerpoint/2010/main" val="232134868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2142744" y="304800"/>
            <a:ext cx="5420867" cy="75895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941819" y="304800"/>
            <a:ext cx="778764" cy="758951"/>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2441829" y="445388"/>
            <a:ext cx="4826000" cy="574040"/>
          </a:xfrm>
          <a:prstGeom prst="rect">
            <a:avLst/>
          </a:prstGeom>
        </p:spPr>
        <p:txBody>
          <a:bodyPr vert="horz" wrap="square" lIns="0" tIns="12700" rIns="0" bIns="0" rtlCol="0">
            <a:spAutoFit/>
          </a:bodyPr>
          <a:lstStyle/>
          <a:p>
            <a:pPr marL="12700">
              <a:lnSpc>
                <a:spcPct val="100000"/>
              </a:lnSpc>
              <a:spcBef>
                <a:spcPts val="100"/>
              </a:spcBef>
            </a:pPr>
            <a:r>
              <a:rPr sz="3600" dirty="0"/>
              <a:t>Δεύτερος</a:t>
            </a:r>
            <a:r>
              <a:rPr sz="3600" spc="-125" dirty="0"/>
              <a:t> </a:t>
            </a:r>
            <a:r>
              <a:rPr sz="3600" spc="-5" dirty="0"/>
              <a:t>Πυλώνας</a:t>
            </a:r>
            <a:endParaRPr sz="3600"/>
          </a:p>
        </p:txBody>
      </p:sp>
      <p:sp>
        <p:nvSpPr>
          <p:cNvPr id="7" name="object 7"/>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6" name="object 6"/>
          <p:cNvSpPr txBox="1"/>
          <p:nvPr/>
        </p:nvSpPr>
        <p:spPr>
          <a:xfrm>
            <a:off x="627380" y="1463421"/>
            <a:ext cx="8025765" cy="3836035"/>
          </a:xfrm>
          <a:prstGeom prst="rect">
            <a:avLst/>
          </a:prstGeom>
        </p:spPr>
        <p:txBody>
          <a:bodyPr vert="horz" wrap="square" lIns="0" tIns="12700" rIns="0" bIns="0" rtlCol="0">
            <a:spAutoFit/>
          </a:bodyPr>
          <a:lstStyle/>
          <a:p>
            <a:pPr marL="12700" marR="5080">
              <a:lnSpc>
                <a:spcPct val="100000"/>
              </a:lnSpc>
              <a:spcBef>
                <a:spcPts val="100"/>
              </a:spcBef>
            </a:pPr>
            <a:r>
              <a:rPr sz="2400" b="1" spc="-5" dirty="0">
                <a:latin typeface="Verdana"/>
                <a:cs typeface="Verdana"/>
              </a:rPr>
              <a:t>Συστήματα </a:t>
            </a:r>
            <a:r>
              <a:rPr sz="2400" b="1" dirty="0">
                <a:latin typeface="Verdana"/>
                <a:cs typeface="Verdana"/>
              </a:rPr>
              <a:t>και </a:t>
            </a:r>
            <a:r>
              <a:rPr sz="2400" b="1" spc="-5" dirty="0">
                <a:latin typeface="Verdana"/>
                <a:cs typeface="Verdana"/>
              </a:rPr>
              <a:t>στρατηγικές </a:t>
            </a:r>
            <a:r>
              <a:rPr sz="2400" b="1" spc="-10" dirty="0">
                <a:latin typeface="Verdana"/>
                <a:cs typeface="Verdana"/>
              </a:rPr>
              <a:t>διαχείρισης </a:t>
            </a:r>
            <a:r>
              <a:rPr sz="2400" b="1" dirty="0">
                <a:latin typeface="Verdana"/>
                <a:cs typeface="Verdana"/>
              </a:rPr>
              <a:t>και  </a:t>
            </a:r>
            <a:r>
              <a:rPr sz="2400" b="1" spc="-10" dirty="0">
                <a:latin typeface="Verdana"/>
                <a:cs typeface="Verdana"/>
              </a:rPr>
              <a:t>αξιοποίησης </a:t>
            </a:r>
            <a:r>
              <a:rPr sz="2400" b="1" spc="-5" dirty="0">
                <a:latin typeface="Verdana"/>
                <a:cs typeface="Verdana"/>
              </a:rPr>
              <a:t>της επιχειρηματικής</a:t>
            </a:r>
            <a:r>
              <a:rPr sz="2400" b="1" spc="65" dirty="0">
                <a:latin typeface="Verdana"/>
                <a:cs typeface="Verdana"/>
              </a:rPr>
              <a:t> </a:t>
            </a:r>
            <a:r>
              <a:rPr sz="2400" b="1" spc="-5" dirty="0">
                <a:latin typeface="Verdana"/>
                <a:cs typeface="Verdana"/>
              </a:rPr>
              <a:t>πληροφορίας:</a:t>
            </a:r>
            <a:endParaRPr sz="2400" dirty="0">
              <a:latin typeface="Verdana"/>
              <a:cs typeface="Verdana"/>
            </a:endParaRPr>
          </a:p>
          <a:p>
            <a:pPr>
              <a:lnSpc>
                <a:spcPct val="100000"/>
              </a:lnSpc>
              <a:spcBef>
                <a:spcPts val="30"/>
              </a:spcBef>
            </a:pPr>
            <a:endParaRPr sz="3000" dirty="0">
              <a:latin typeface="Times New Roman"/>
              <a:cs typeface="Times New Roman"/>
            </a:endParaRPr>
          </a:p>
          <a:p>
            <a:pPr marL="278130" marR="762635" indent="-265430">
              <a:lnSpc>
                <a:spcPct val="100000"/>
              </a:lnSpc>
              <a:buClr>
                <a:srgbClr val="EF7E09"/>
              </a:buClr>
              <a:buSzPct val="79166"/>
              <a:buFont typeface="Wingdings 2"/>
              <a:buChar char=""/>
              <a:tabLst>
                <a:tab pos="277495" algn="l"/>
                <a:tab pos="278765" algn="l"/>
              </a:tabLst>
            </a:pPr>
            <a:r>
              <a:rPr sz="2400" spc="-5" dirty="0">
                <a:latin typeface="Verdana"/>
                <a:cs typeface="Verdana"/>
              </a:rPr>
              <a:t>συστήματα διαχείρισης επιχειρησιακών πόρων  ERP (Enterprise </a:t>
            </a:r>
            <a:r>
              <a:rPr sz="2400" spc="-10" dirty="0">
                <a:latin typeface="Verdana"/>
                <a:cs typeface="Verdana"/>
              </a:rPr>
              <a:t>Resource</a:t>
            </a:r>
            <a:r>
              <a:rPr sz="2400" spc="15" dirty="0">
                <a:latin typeface="Verdana"/>
                <a:cs typeface="Verdana"/>
              </a:rPr>
              <a:t> </a:t>
            </a:r>
            <a:r>
              <a:rPr sz="2400" dirty="0">
                <a:latin typeface="Verdana"/>
                <a:cs typeface="Verdana"/>
              </a:rPr>
              <a:t>Planning),</a:t>
            </a:r>
          </a:p>
          <a:p>
            <a:pPr marL="278130" marR="325755" indent="-265430">
              <a:lnSpc>
                <a:spcPct val="100000"/>
              </a:lnSpc>
              <a:spcBef>
                <a:spcPts val="295"/>
              </a:spcBef>
              <a:buClr>
                <a:srgbClr val="EF7E09"/>
              </a:buClr>
              <a:buSzPct val="79166"/>
              <a:buFont typeface="Wingdings 2"/>
              <a:buChar char=""/>
              <a:tabLst>
                <a:tab pos="277495" algn="l"/>
                <a:tab pos="278765" algn="l"/>
              </a:tabLst>
            </a:pPr>
            <a:r>
              <a:rPr sz="2400" spc="-5" dirty="0">
                <a:latin typeface="Verdana"/>
                <a:cs typeface="Verdana"/>
              </a:rPr>
              <a:t>συστήματα διαχείρισης πελατών </a:t>
            </a:r>
            <a:r>
              <a:rPr sz="2400" dirty="0">
                <a:latin typeface="Verdana"/>
                <a:cs typeface="Verdana"/>
              </a:rPr>
              <a:t>(Customer  </a:t>
            </a:r>
            <a:r>
              <a:rPr sz="2400" spc="-10" dirty="0">
                <a:latin typeface="Verdana"/>
                <a:cs typeface="Verdana"/>
              </a:rPr>
              <a:t>Relationship </a:t>
            </a:r>
            <a:r>
              <a:rPr sz="2400" dirty="0">
                <a:latin typeface="Verdana"/>
                <a:cs typeface="Verdana"/>
              </a:rPr>
              <a:t>Management </a:t>
            </a:r>
            <a:r>
              <a:rPr sz="2400" spc="-5" dirty="0">
                <a:latin typeface="Verdana"/>
                <a:cs typeface="Verdana"/>
              </a:rPr>
              <a:t>CRM) και συνεργατών  </a:t>
            </a:r>
            <a:r>
              <a:rPr sz="2400" spc="-10" dirty="0">
                <a:latin typeface="Verdana"/>
                <a:cs typeface="Verdana"/>
              </a:rPr>
              <a:t>(Partner Relationship </a:t>
            </a:r>
            <a:r>
              <a:rPr sz="2400" dirty="0">
                <a:latin typeface="Verdana"/>
                <a:cs typeface="Verdana"/>
              </a:rPr>
              <a:t>Management</a:t>
            </a:r>
            <a:r>
              <a:rPr sz="2400" spc="30" dirty="0">
                <a:latin typeface="Verdana"/>
                <a:cs typeface="Verdana"/>
              </a:rPr>
              <a:t> </a:t>
            </a:r>
            <a:r>
              <a:rPr sz="2400" spc="-5" dirty="0">
                <a:latin typeface="Verdana"/>
                <a:cs typeface="Verdana"/>
              </a:rPr>
              <a:t>PRM)</a:t>
            </a:r>
            <a:endParaRPr sz="2400" dirty="0">
              <a:latin typeface="Verdana"/>
              <a:cs typeface="Verdana"/>
            </a:endParaRPr>
          </a:p>
          <a:p>
            <a:pPr marL="278130" marR="706120" indent="-265430">
              <a:lnSpc>
                <a:spcPct val="100000"/>
              </a:lnSpc>
              <a:spcBef>
                <a:spcPts val="295"/>
              </a:spcBef>
              <a:buClr>
                <a:srgbClr val="EF7E09"/>
              </a:buClr>
              <a:buSzPct val="79166"/>
              <a:buFont typeface="Wingdings 2"/>
              <a:buChar char=""/>
              <a:tabLst>
                <a:tab pos="277495" algn="l"/>
                <a:tab pos="278765" algn="l"/>
                <a:tab pos="4740275" algn="l"/>
              </a:tabLst>
            </a:pPr>
            <a:r>
              <a:rPr sz="2400" spc="-5" dirty="0">
                <a:latin typeface="Verdana"/>
                <a:cs typeface="Verdana"/>
              </a:rPr>
              <a:t>συστήματα διαχείρισης εφοδιαστικής αλυσίδας  (Supply</a:t>
            </a:r>
            <a:r>
              <a:rPr sz="2400" spc="25" dirty="0">
                <a:latin typeface="Verdana"/>
                <a:cs typeface="Verdana"/>
              </a:rPr>
              <a:t> </a:t>
            </a:r>
            <a:r>
              <a:rPr sz="2400" spc="-5" dirty="0">
                <a:latin typeface="Verdana"/>
                <a:cs typeface="Verdana"/>
              </a:rPr>
              <a:t>Chain</a:t>
            </a:r>
            <a:r>
              <a:rPr sz="2400" spc="30" dirty="0">
                <a:latin typeface="Verdana"/>
                <a:cs typeface="Verdana"/>
              </a:rPr>
              <a:t> </a:t>
            </a:r>
            <a:r>
              <a:rPr sz="2400" dirty="0">
                <a:latin typeface="Verdana"/>
                <a:cs typeface="Verdana"/>
              </a:rPr>
              <a:t>Management	SCM)</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txBox="1"/>
          <p:nvPr/>
        </p:nvSpPr>
        <p:spPr>
          <a:xfrm>
            <a:off x="8539733" y="6267399"/>
            <a:ext cx="187325"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A7A299"/>
                </a:solidFill>
                <a:latin typeface="Verdana"/>
                <a:cs typeface="Verdana"/>
              </a:rPr>
              <a:t>50</a:t>
            </a:r>
            <a:endParaRPr sz="1000">
              <a:latin typeface="Verdana"/>
              <a:cs typeface="Verdana"/>
            </a:endParaRPr>
          </a:p>
        </p:txBody>
      </p:sp>
      <p:sp>
        <p:nvSpPr>
          <p:cNvPr id="4" name="object 4"/>
          <p:cNvSpPr/>
          <p:nvPr/>
        </p:nvSpPr>
        <p:spPr>
          <a:xfrm>
            <a:off x="390143" y="422148"/>
            <a:ext cx="8324088" cy="758951"/>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688340" y="563321"/>
            <a:ext cx="7731759" cy="574675"/>
          </a:xfrm>
          <a:prstGeom prst="rect">
            <a:avLst/>
          </a:prstGeom>
        </p:spPr>
        <p:txBody>
          <a:bodyPr vert="horz" wrap="square" lIns="0" tIns="12700" rIns="0" bIns="0" rtlCol="0">
            <a:spAutoFit/>
          </a:bodyPr>
          <a:lstStyle/>
          <a:p>
            <a:pPr marL="12700">
              <a:lnSpc>
                <a:spcPct val="100000"/>
              </a:lnSpc>
              <a:spcBef>
                <a:spcPts val="100"/>
              </a:spcBef>
            </a:pPr>
            <a:r>
              <a:rPr sz="3600" dirty="0"/>
              <a:t>Δεύτερος </a:t>
            </a:r>
            <a:r>
              <a:rPr sz="3600" spc="-5" dirty="0"/>
              <a:t>Πυλώνας</a:t>
            </a:r>
            <a:r>
              <a:rPr sz="3600" spc="-85" dirty="0"/>
              <a:t> </a:t>
            </a:r>
            <a:r>
              <a:rPr sz="3600" spc="-5" dirty="0"/>
              <a:t>(συνέχεια)</a:t>
            </a:r>
            <a:endParaRPr sz="3600"/>
          </a:p>
        </p:txBody>
      </p:sp>
      <p:sp>
        <p:nvSpPr>
          <p:cNvPr id="7" name="object 7"/>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6" name="object 6"/>
          <p:cNvSpPr txBox="1"/>
          <p:nvPr/>
        </p:nvSpPr>
        <p:spPr>
          <a:xfrm>
            <a:off x="1145844" y="1631950"/>
            <a:ext cx="7296150" cy="3980815"/>
          </a:xfrm>
          <a:prstGeom prst="rect">
            <a:avLst/>
          </a:prstGeom>
        </p:spPr>
        <p:txBody>
          <a:bodyPr vert="horz" wrap="square" lIns="0" tIns="12065" rIns="0" bIns="0" rtlCol="0">
            <a:spAutoFit/>
          </a:bodyPr>
          <a:lstStyle/>
          <a:p>
            <a:pPr marL="277495" marR="5080" indent="-264795" algn="just">
              <a:lnSpc>
                <a:spcPct val="100000"/>
              </a:lnSpc>
              <a:spcBef>
                <a:spcPts val="95"/>
              </a:spcBef>
              <a:buClr>
                <a:srgbClr val="EF7E09"/>
              </a:buClr>
              <a:buSzPct val="80357"/>
              <a:buFont typeface="Wingdings 2"/>
              <a:buChar char=""/>
              <a:tabLst>
                <a:tab pos="278130" algn="l"/>
              </a:tabLst>
            </a:pPr>
            <a:r>
              <a:rPr sz="2800" spc="-10" dirty="0">
                <a:latin typeface="Verdana"/>
                <a:cs typeface="Verdana"/>
              </a:rPr>
              <a:t>Γεωγραφικά Πληροφοριακά Συστήματα  </a:t>
            </a:r>
            <a:r>
              <a:rPr sz="2800" spc="-5" dirty="0">
                <a:latin typeface="Verdana"/>
                <a:cs typeface="Verdana"/>
              </a:rPr>
              <a:t>(GIS </a:t>
            </a:r>
            <a:r>
              <a:rPr sz="2800" spc="-10" dirty="0">
                <a:latin typeface="Verdana"/>
                <a:cs typeface="Verdana"/>
              </a:rPr>
              <a:t>Geographic </a:t>
            </a:r>
            <a:r>
              <a:rPr sz="2800" spc="-5" dirty="0">
                <a:latin typeface="Verdana"/>
                <a:cs typeface="Verdana"/>
              </a:rPr>
              <a:t>Information </a:t>
            </a:r>
            <a:r>
              <a:rPr sz="2800" spc="-10" dirty="0">
                <a:latin typeface="Verdana"/>
                <a:cs typeface="Verdana"/>
              </a:rPr>
              <a:t>Systems)  βάσει ψηφιακών</a:t>
            </a:r>
            <a:r>
              <a:rPr sz="2800" spc="50" dirty="0">
                <a:latin typeface="Verdana"/>
                <a:cs typeface="Verdana"/>
              </a:rPr>
              <a:t> </a:t>
            </a:r>
            <a:r>
              <a:rPr sz="2800" spc="-5" dirty="0">
                <a:latin typeface="Verdana"/>
                <a:cs typeface="Verdana"/>
              </a:rPr>
              <a:t>χαρτών,</a:t>
            </a:r>
            <a:endParaRPr sz="2800">
              <a:latin typeface="Verdana"/>
              <a:cs typeface="Verdana"/>
            </a:endParaRPr>
          </a:p>
          <a:p>
            <a:pPr marL="277495" indent="-264795">
              <a:lnSpc>
                <a:spcPct val="100000"/>
              </a:lnSpc>
              <a:spcBef>
                <a:spcPts val="300"/>
              </a:spcBef>
              <a:buClr>
                <a:srgbClr val="EF7E09"/>
              </a:buClr>
              <a:buSzPct val="80357"/>
              <a:buFont typeface="Wingdings 2"/>
              <a:buChar char=""/>
              <a:tabLst>
                <a:tab pos="278130" algn="l"/>
              </a:tabLst>
            </a:pPr>
            <a:r>
              <a:rPr sz="2800" spc="-10" dirty="0">
                <a:latin typeface="Verdana"/>
                <a:cs typeface="Verdana"/>
              </a:rPr>
              <a:t>συστήματα </a:t>
            </a:r>
            <a:r>
              <a:rPr sz="2800" spc="-5" dirty="0">
                <a:latin typeface="Verdana"/>
                <a:cs typeface="Verdana"/>
              </a:rPr>
              <a:t>διαχείρισης γνώσης</a:t>
            </a:r>
            <a:r>
              <a:rPr sz="2800" spc="35" dirty="0">
                <a:latin typeface="Verdana"/>
                <a:cs typeface="Verdana"/>
              </a:rPr>
              <a:t> </a:t>
            </a:r>
            <a:r>
              <a:rPr sz="2800" spc="-5" dirty="0">
                <a:latin typeface="Verdana"/>
                <a:cs typeface="Verdana"/>
              </a:rPr>
              <a:t>και</a:t>
            </a:r>
            <a:endParaRPr sz="2800">
              <a:latin typeface="Verdana"/>
              <a:cs typeface="Verdana"/>
            </a:endParaRPr>
          </a:p>
          <a:p>
            <a:pPr marL="277495" marR="269875">
              <a:lnSpc>
                <a:spcPct val="100000"/>
              </a:lnSpc>
            </a:pPr>
            <a:r>
              <a:rPr sz="2800" spc="-5" dirty="0">
                <a:latin typeface="Verdana"/>
                <a:cs typeface="Verdana"/>
              </a:rPr>
              <a:t>εξόρυξης γνώσης </a:t>
            </a:r>
            <a:r>
              <a:rPr sz="2800" spc="-10" dirty="0">
                <a:latin typeface="Verdana"/>
                <a:cs typeface="Verdana"/>
              </a:rPr>
              <a:t>από </a:t>
            </a:r>
            <a:r>
              <a:rPr sz="2800" spc="-5" dirty="0">
                <a:latin typeface="Verdana"/>
                <a:cs typeface="Verdana"/>
              </a:rPr>
              <a:t>δεδομένα (data  mining)</a:t>
            </a:r>
            <a:endParaRPr sz="2800">
              <a:latin typeface="Verdana"/>
              <a:cs typeface="Verdana"/>
            </a:endParaRPr>
          </a:p>
          <a:p>
            <a:pPr marL="277495" marR="563245" indent="-264795">
              <a:lnSpc>
                <a:spcPct val="100000"/>
              </a:lnSpc>
              <a:spcBef>
                <a:spcPts val="300"/>
              </a:spcBef>
              <a:buClr>
                <a:srgbClr val="EF7E09"/>
              </a:buClr>
              <a:buSzPct val="80357"/>
              <a:buFont typeface="Wingdings 2"/>
              <a:buChar char=""/>
              <a:tabLst>
                <a:tab pos="278130" algn="l"/>
              </a:tabLst>
            </a:pPr>
            <a:r>
              <a:rPr sz="2800" spc="-10" dirty="0">
                <a:latin typeface="Verdana"/>
                <a:cs typeface="Verdana"/>
              </a:rPr>
              <a:t>συστήματα Επιχειρηματικής Ευφυΐας  (Business </a:t>
            </a:r>
            <a:r>
              <a:rPr sz="2800" spc="-5" dirty="0">
                <a:latin typeface="Verdana"/>
                <a:cs typeface="Verdana"/>
              </a:rPr>
              <a:t>Intelligence</a:t>
            </a:r>
            <a:r>
              <a:rPr sz="2800" spc="30" dirty="0">
                <a:latin typeface="Verdana"/>
                <a:cs typeface="Verdana"/>
              </a:rPr>
              <a:t> </a:t>
            </a:r>
            <a:r>
              <a:rPr sz="2800" spc="-5" dirty="0">
                <a:latin typeface="Verdana"/>
                <a:cs typeface="Verdana"/>
              </a:rPr>
              <a:t>ΒΙ)</a:t>
            </a:r>
            <a:endParaRPr sz="2800">
              <a:latin typeface="Verdana"/>
              <a:cs typeface="Verdana"/>
            </a:endParaRPr>
          </a:p>
          <a:p>
            <a:pPr marL="277495" indent="-264795">
              <a:lnSpc>
                <a:spcPct val="100000"/>
              </a:lnSpc>
              <a:spcBef>
                <a:spcPts val="300"/>
              </a:spcBef>
              <a:buClr>
                <a:srgbClr val="EF7E09"/>
              </a:buClr>
              <a:buSzPct val="80357"/>
              <a:buFont typeface="Wingdings 2"/>
              <a:buChar char=""/>
              <a:tabLst>
                <a:tab pos="278130" algn="l"/>
              </a:tabLst>
            </a:pPr>
            <a:r>
              <a:rPr sz="2800" spc="-5" dirty="0">
                <a:latin typeface="Verdana"/>
                <a:cs typeface="Verdana"/>
              </a:rPr>
              <a:t>&amp; cloud</a:t>
            </a:r>
            <a:r>
              <a:rPr sz="2800" spc="5" dirty="0">
                <a:latin typeface="Verdana"/>
                <a:cs typeface="Verdana"/>
              </a:rPr>
              <a:t> </a:t>
            </a:r>
            <a:r>
              <a:rPr sz="2800" spc="-10" dirty="0">
                <a:latin typeface="Verdana"/>
                <a:cs typeface="Verdana"/>
              </a:rPr>
              <a:t>computing</a:t>
            </a:r>
            <a:endParaRPr sz="2800">
              <a:latin typeface="Verdana"/>
              <a:cs typeface="Verdana"/>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2063495" y="833627"/>
            <a:ext cx="4663439" cy="75895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105144" y="833627"/>
            <a:ext cx="778764" cy="758951"/>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2362580" y="974597"/>
            <a:ext cx="4067810" cy="574040"/>
          </a:xfrm>
          <a:prstGeom prst="rect">
            <a:avLst/>
          </a:prstGeom>
        </p:spPr>
        <p:txBody>
          <a:bodyPr vert="horz" wrap="square" lIns="0" tIns="12700" rIns="0" bIns="0" rtlCol="0">
            <a:spAutoFit/>
          </a:bodyPr>
          <a:lstStyle/>
          <a:p>
            <a:pPr marL="12700">
              <a:lnSpc>
                <a:spcPct val="100000"/>
              </a:lnSpc>
              <a:spcBef>
                <a:spcPts val="100"/>
              </a:spcBef>
            </a:pPr>
            <a:r>
              <a:rPr sz="3600" dirty="0"/>
              <a:t>Τρίτος</a:t>
            </a:r>
            <a:r>
              <a:rPr sz="3600" spc="-120" dirty="0"/>
              <a:t> </a:t>
            </a:r>
            <a:r>
              <a:rPr sz="3600" spc="-5" dirty="0"/>
              <a:t>Πυλώνας</a:t>
            </a:r>
            <a:endParaRPr sz="3600"/>
          </a:p>
        </p:txBody>
      </p:sp>
      <p:sp>
        <p:nvSpPr>
          <p:cNvPr id="7" name="object 7"/>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6" name="object 6"/>
          <p:cNvSpPr txBox="1"/>
          <p:nvPr/>
        </p:nvSpPr>
        <p:spPr>
          <a:xfrm>
            <a:off x="703580" y="1982546"/>
            <a:ext cx="7844155" cy="3477895"/>
          </a:xfrm>
          <a:prstGeom prst="rect">
            <a:avLst/>
          </a:prstGeom>
        </p:spPr>
        <p:txBody>
          <a:bodyPr vert="horz" wrap="square" lIns="0" tIns="12065" rIns="0" bIns="0" rtlCol="0">
            <a:spAutoFit/>
          </a:bodyPr>
          <a:lstStyle/>
          <a:p>
            <a:pPr marL="12700">
              <a:lnSpc>
                <a:spcPct val="100000"/>
              </a:lnSpc>
              <a:spcBef>
                <a:spcPts val="95"/>
              </a:spcBef>
            </a:pPr>
            <a:r>
              <a:rPr sz="2800" b="1" spc="-5" dirty="0">
                <a:latin typeface="Verdana"/>
                <a:cs typeface="Verdana"/>
              </a:rPr>
              <a:t>Σε αυτόν τον πυλώνα</a:t>
            </a:r>
            <a:r>
              <a:rPr sz="2800" b="1" spc="25" dirty="0">
                <a:latin typeface="Verdana"/>
                <a:cs typeface="Verdana"/>
              </a:rPr>
              <a:t> </a:t>
            </a:r>
            <a:r>
              <a:rPr sz="2800" b="1" spc="-5" dirty="0">
                <a:latin typeface="Verdana"/>
                <a:cs typeface="Verdana"/>
              </a:rPr>
              <a:t>εντάσσονται</a:t>
            </a:r>
            <a:endParaRPr sz="2800" dirty="0">
              <a:latin typeface="Verdana"/>
              <a:cs typeface="Verdana"/>
            </a:endParaRPr>
          </a:p>
          <a:p>
            <a:pPr marL="12700">
              <a:lnSpc>
                <a:spcPct val="100000"/>
              </a:lnSpc>
            </a:pPr>
            <a:r>
              <a:rPr sz="2800" b="1" spc="-10" dirty="0">
                <a:latin typeface="Verdana"/>
                <a:cs typeface="Verdana"/>
              </a:rPr>
              <a:t>θέματα </a:t>
            </a:r>
            <a:r>
              <a:rPr sz="2800" b="1" spc="-5" dirty="0">
                <a:latin typeface="Verdana"/>
                <a:cs typeface="Verdana"/>
              </a:rPr>
              <a:t>και ενέργειες, που </a:t>
            </a:r>
            <a:r>
              <a:rPr sz="2800" b="1" spc="-10" dirty="0">
                <a:latin typeface="Verdana"/>
                <a:cs typeface="Verdana"/>
              </a:rPr>
              <a:t>αφορούν</a:t>
            </a:r>
            <a:r>
              <a:rPr sz="2800" b="1" spc="150" dirty="0">
                <a:latin typeface="Verdana"/>
                <a:cs typeface="Verdana"/>
              </a:rPr>
              <a:t> </a:t>
            </a:r>
            <a:r>
              <a:rPr sz="2800" b="1" spc="-5" dirty="0">
                <a:latin typeface="Verdana"/>
                <a:cs typeface="Verdana"/>
              </a:rPr>
              <a:t>σε:</a:t>
            </a:r>
            <a:endParaRPr sz="2800" dirty="0">
              <a:latin typeface="Verdana"/>
              <a:cs typeface="Verdana"/>
            </a:endParaRPr>
          </a:p>
          <a:p>
            <a:pPr marL="278130" indent="-265430">
              <a:lnSpc>
                <a:spcPct val="100000"/>
              </a:lnSpc>
              <a:spcBef>
                <a:spcPts val="300"/>
              </a:spcBef>
              <a:buClr>
                <a:srgbClr val="EF7E09"/>
              </a:buClr>
              <a:buSzPct val="80357"/>
              <a:buFont typeface="Wingdings 2"/>
              <a:buChar char=""/>
              <a:tabLst>
                <a:tab pos="278765" algn="l"/>
              </a:tabLst>
            </a:pPr>
            <a:r>
              <a:rPr sz="2800" spc="-10" dirty="0">
                <a:latin typeface="Verdana"/>
                <a:cs typeface="Verdana"/>
              </a:rPr>
              <a:t>Σχέδιο </a:t>
            </a:r>
            <a:r>
              <a:rPr sz="2800" spc="-5" dirty="0">
                <a:latin typeface="Verdana"/>
                <a:cs typeface="Verdana"/>
              </a:rPr>
              <a:t>Μάρκετινγκ για ηλεκτρονική</a:t>
            </a:r>
            <a:r>
              <a:rPr sz="2800" spc="114" dirty="0">
                <a:latin typeface="Verdana"/>
                <a:cs typeface="Verdana"/>
              </a:rPr>
              <a:t> </a:t>
            </a:r>
            <a:r>
              <a:rPr sz="2800" spc="-10" dirty="0">
                <a:latin typeface="Verdana"/>
                <a:cs typeface="Verdana"/>
              </a:rPr>
              <a:t>δράση</a:t>
            </a:r>
            <a:endParaRPr sz="2800" dirty="0">
              <a:latin typeface="Verdana"/>
              <a:cs typeface="Verdana"/>
            </a:endParaRPr>
          </a:p>
          <a:p>
            <a:pPr marL="278130">
              <a:lnSpc>
                <a:spcPct val="100000"/>
              </a:lnSpc>
            </a:pPr>
            <a:r>
              <a:rPr sz="2800" spc="-5" dirty="0">
                <a:latin typeface="Verdana"/>
                <a:cs typeface="Verdana"/>
              </a:rPr>
              <a:t>- </a:t>
            </a:r>
            <a:r>
              <a:rPr sz="2800" spc="-10" dirty="0">
                <a:latin typeface="Verdana"/>
                <a:cs typeface="Verdana"/>
              </a:rPr>
              <a:t>Ηλεκτρονικό Επιχειρηματικό</a:t>
            </a:r>
            <a:r>
              <a:rPr sz="2800" spc="100" dirty="0">
                <a:latin typeface="Verdana"/>
                <a:cs typeface="Verdana"/>
              </a:rPr>
              <a:t> </a:t>
            </a:r>
            <a:r>
              <a:rPr sz="2800" spc="-10" dirty="0">
                <a:latin typeface="Verdana"/>
                <a:cs typeface="Verdana"/>
              </a:rPr>
              <a:t>Σχέδιο</a:t>
            </a:r>
            <a:endParaRPr sz="2800" dirty="0">
              <a:latin typeface="Verdana"/>
              <a:cs typeface="Verdana"/>
            </a:endParaRPr>
          </a:p>
          <a:p>
            <a:pPr marL="278130" marR="5080">
              <a:lnSpc>
                <a:spcPct val="100000"/>
              </a:lnSpc>
              <a:spcBef>
                <a:spcPts val="5"/>
              </a:spcBef>
            </a:pPr>
            <a:r>
              <a:rPr sz="2800" spc="-5" dirty="0">
                <a:latin typeface="Verdana"/>
                <a:cs typeface="Verdana"/>
              </a:rPr>
              <a:t>(E-Business </a:t>
            </a:r>
            <a:r>
              <a:rPr sz="2800" spc="-10" dirty="0">
                <a:latin typeface="Verdana"/>
                <a:cs typeface="Verdana"/>
              </a:rPr>
              <a:t>Plan): </a:t>
            </a:r>
            <a:r>
              <a:rPr sz="2800" spc="-5" dirty="0">
                <a:latin typeface="Verdana"/>
                <a:cs typeface="Verdana"/>
              </a:rPr>
              <a:t>διαδικασία σχεδιασμού,  </a:t>
            </a:r>
            <a:r>
              <a:rPr sz="2800" spc="-10" dirty="0">
                <a:latin typeface="Verdana"/>
                <a:cs typeface="Verdana"/>
              </a:rPr>
              <a:t>βήματα, αναγκαίες </a:t>
            </a:r>
            <a:r>
              <a:rPr sz="2800" spc="-5" dirty="0">
                <a:latin typeface="Verdana"/>
                <a:cs typeface="Verdana"/>
              </a:rPr>
              <a:t>πληροφορίες, </a:t>
            </a:r>
            <a:r>
              <a:rPr sz="2800" spc="-10" dirty="0">
                <a:latin typeface="Verdana"/>
                <a:cs typeface="Verdana"/>
              </a:rPr>
              <a:t>πηγές  άντλησης </a:t>
            </a:r>
            <a:r>
              <a:rPr sz="2800" spc="-5" dirty="0">
                <a:latin typeface="Verdana"/>
                <a:cs typeface="Verdana"/>
              </a:rPr>
              <a:t>πληροφοριών, </a:t>
            </a:r>
            <a:r>
              <a:rPr sz="2800" spc="-10" dirty="0">
                <a:latin typeface="Verdana"/>
                <a:cs typeface="Verdana"/>
              </a:rPr>
              <a:t>αποφάσεις</a:t>
            </a:r>
            <a:r>
              <a:rPr sz="2800" spc="100" dirty="0">
                <a:latin typeface="Verdana"/>
                <a:cs typeface="Verdana"/>
              </a:rPr>
              <a:t> </a:t>
            </a:r>
            <a:r>
              <a:rPr sz="2800" spc="-5" dirty="0">
                <a:latin typeface="Verdana"/>
                <a:cs typeface="Verdana"/>
              </a:rPr>
              <a:t>–</a:t>
            </a:r>
            <a:endParaRPr sz="2800" dirty="0">
              <a:latin typeface="Verdana"/>
              <a:cs typeface="Verdana"/>
            </a:endParaRPr>
          </a:p>
          <a:p>
            <a:pPr marL="278130">
              <a:lnSpc>
                <a:spcPct val="100000"/>
              </a:lnSpc>
            </a:pPr>
            <a:r>
              <a:rPr sz="2800" spc="-5" dirty="0">
                <a:latin typeface="Verdana"/>
                <a:cs typeface="Verdana"/>
              </a:rPr>
              <a:t>ενέργειες.</a:t>
            </a:r>
            <a:endParaRPr sz="2800" dirty="0">
              <a:latin typeface="Verdana"/>
              <a:cs typeface="Verdana"/>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618744" y="345947"/>
            <a:ext cx="2377440" cy="75895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374392" y="345947"/>
            <a:ext cx="5811011" cy="758951"/>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917244" y="487121"/>
            <a:ext cx="6969125" cy="574675"/>
          </a:xfrm>
          <a:prstGeom prst="rect">
            <a:avLst/>
          </a:prstGeom>
        </p:spPr>
        <p:txBody>
          <a:bodyPr vert="horz" wrap="square" lIns="0" tIns="12700" rIns="0" bIns="0" rtlCol="0">
            <a:spAutoFit/>
          </a:bodyPr>
          <a:lstStyle/>
          <a:p>
            <a:pPr marL="12700">
              <a:lnSpc>
                <a:spcPct val="100000"/>
              </a:lnSpc>
              <a:spcBef>
                <a:spcPts val="100"/>
              </a:spcBef>
            </a:pPr>
            <a:r>
              <a:rPr sz="3600" dirty="0"/>
              <a:t>Τρίτος </a:t>
            </a:r>
            <a:r>
              <a:rPr sz="3600" spc="-5" dirty="0"/>
              <a:t>Πυλώνας</a:t>
            </a:r>
            <a:r>
              <a:rPr sz="3600" spc="-145" dirty="0"/>
              <a:t> </a:t>
            </a:r>
            <a:r>
              <a:rPr sz="3600" spc="-5" dirty="0"/>
              <a:t>(συνέχεια)</a:t>
            </a:r>
            <a:endParaRPr sz="3600"/>
          </a:p>
        </p:txBody>
      </p:sp>
      <p:sp>
        <p:nvSpPr>
          <p:cNvPr id="7" name="object 7"/>
          <p:cNvSpPr txBox="1">
            <a:spLocks noGrp="1"/>
          </p:cNvSpPr>
          <p:nvPr>
            <p:ph type="sldNum" sz="quarter" idx="7"/>
          </p:nvPr>
        </p:nvSpPr>
        <p:spPr>
          <a:prstGeom prst="rect">
            <a:avLst/>
          </a:prstGeom>
        </p:spPr>
        <p:txBody>
          <a:bodyPr vert="horz" wrap="square" lIns="0" tIns="12700" rIns="0" bIns="0" rtlCol="0">
            <a:spAutoFit/>
          </a:bodyPr>
          <a:lstStyle/>
          <a:p>
            <a:pPr marL="25400">
              <a:lnSpc>
                <a:spcPct val="100000"/>
              </a:lnSpc>
              <a:spcBef>
                <a:spcPts val="100"/>
              </a:spcBef>
            </a:pPr>
            <a:fld id="{81D60167-4931-47E6-BA6A-407CBD079E47}" type="slidenum">
              <a:rPr spc="-5" dirty="0"/>
              <a:t>76</a:t>
            </a:fld>
            <a:endParaRPr spc="-5" dirty="0"/>
          </a:p>
        </p:txBody>
      </p:sp>
      <p:sp>
        <p:nvSpPr>
          <p:cNvPr id="8" name="object 8"/>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6" name="object 6"/>
          <p:cNvSpPr txBox="1"/>
          <p:nvPr/>
        </p:nvSpPr>
        <p:spPr>
          <a:xfrm>
            <a:off x="917244" y="1174750"/>
            <a:ext cx="7497445" cy="5147310"/>
          </a:xfrm>
          <a:prstGeom prst="rect">
            <a:avLst/>
          </a:prstGeom>
        </p:spPr>
        <p:txBody>
          <a:bodyPr vert="horz" wrap="square" lIns="0" tIns="12700" rIns="0" bIns="0" rtlCol="0">
            <a:spAutoFit/>
          </a:bodyPr>
          <a:lstStyle/>
          <a:p>
            <a:pPr marL="277495" marR="859790" indent="-264795">
              <a:lnSpc>
                <a:spcPct val="100000"/>
              </a:lnSpc>
              <a:spcBef>
                <a:spcPts val="100"/>
              </a:spcBef>
              <a:buClr>
                <a:srgbClr val="EF7E09"/>
              </a:buClr>
              <a:buSzPct val="79166"/>
              <a:buFont typeface="Wingdings 2"/>
              <a:buChar char=""/>
              <a:tabLst>
                <a:tab pos="277495" algn="l"/>
                <a:tab pos="278130" algn="l"/>
                <a:tab pos="2065655" algn="l"/>
              </a:tabLst>
            </a:pPr>
            <a:r>
              <a:rPr sz="2400" spc="-5" dirty="0">
                <a:latin typeface="Verdana"/>
                <a:cs typeface="Verdana"/>
              </a:rPr>
              <a:t>Τεχνολογίες, μοντέλα </a:t>
            </a:r>
            <a:r>
              <a:rPr sz="2400" dirty="0">
                <a:latin typeface="Verdana"/>
                <a:cs typeface="Verdana"/>
              </a:rPr>
              <a:t>και </a:t>
            </a:r>
            <a:r>
              <a:rPr sz="2400" spc="-5" dirty="0">
                <a:latin typeface="Verdana"/>
                <a:cs typeface="Verdana"/>
              </a:rPr>
              <a:t>λειτουργίες  Ηλεκτρονικού Εμπορίου </a:t>
            </a:r>
            <a:r>
              <a:rPr sz="2400" dirty="0">
                <a:latin typeface="Verdana"/>
                <a:cs typeface="Verdana"/>
              </a:rPr>
              <a:t>και </a:t>
            </a:r>
            <a:r>
              <a:rPr sz="2400" spc="-5" dirty="0">
                <a:latin typeface="Verdana"/>
                <a:cs typeface="Verdana"/>
              </a:rPr>
              <a:t>ηλεκτρονικού  </a:t>
            </a:r>
            <a:r>
              <a:rPr sz="2400" dirty="0">
                <a:latin typeface="Verdana"/>
                <a:cs typeface="Verdana"/>
              </a:rPr>
              <a:t>επιχειρείν,	</a:t>
            </a:r>
            <a:r>
              <a:rPr sz="2400" spc="-5" dirty="0">
                <a:latin typeface="Verdana"/>
                <a:cs typeface="Verdana"/>
              </a:rPr>
              <a:t>ηλεκτρονικά</a:t>
            </a:r>
            <a:r>
              <a:rPr sz="2400" spc="25" dirty="0">
                <a:latin typeface="Verdana"/>
                <a:cs typeface="Verdana"/>
              </a:rPr>
              <a:t> </a:t>
            </a:r>
            <a:r>
              <a:rPr sz="2400" dirty="0">
                <a:latin typeface="Verdana"/>
                <a:cs typeface="Verdana"/>
              </a:rPr>
              <a:t>επιχειρηματικά</a:t>
            </a:r>
          </a:p>
          <a:p>
            <a:pPr marL="277495" marR="5080">
              <a:lnSpc>
                <a:spcPct val="100000"/>
              </a:lnSpc>
            </a:pPr>
            <a:r>
              <a:rPr sz="2400" spc="-5" dirty="0">
                <a:latin typeface="Verdana"/>
                <a:cs typeface="Verdana"/>
              </a:rPr>
              <a:t>μοντέλα (E-Business </a:t>
            </a:r>
            <a:r>
              <a:rPr sz="2400" dirty="0">
                <a:latin typeface="Verdana"/>
                <a:cs typeface="Verdana"/>
              </a:rPr>
              <a:t>Models) – </a:t>
            </a:r>
            <a:r>
              <a:rPr sz="2400" spc="-5" dirty="0">
                <a:latin typeface="Verdana"/>
                <a:cs typeface="Verdana"/>
              </a:rPr>
              <a:t>Καινοτομίες </a:t>
            </a:r>
            <a:r>
              <a:rPr sz="2400" dirty="0">
                <a:latin typeface="Verdana"/>
                <a:cs typeface="Verdana"/>
              </a:rPr>
              <a:t>και  </a:t>
            </a:r>
            <a:r>
              <a:rPr sz="2400" spc="-5" dirty="0">
                <a:latin typeface="Verdana"/>
                <a:cs typeface="Verdana"/>
              </a:rPr>
              <a:t>τα συστατικά τους στοιχεία: βασικά</a:t>
            </a:r>
            <a:r>
              <a:rPr sz="2400" spc="35" dirty="0">
                <a:latin typeface="Verdana"/>
                <a:cs typeface="Verdana"/>
              </a:rPr>
              <a:t> </a:t>
            </a:r>
            <a:r>
              <a:rPr sz="2400" dirty="0">
                <a:latin typeface="Verdana"/>
                <a:cs typeface="Verdana"/>
              </a:rPr>
              <a:t>δομικά</a:t>
            </a:r>
          </a:p>
          <a:p>
            <a:pPr marL="277495" marR="981075">
              <a:lnSpc>
                <a:spcPct val="100000"/>
              </a:lnSpc>
            </a:pPr>
            <a:r>
              <a:rPr sz="2400" dirty="0">
                <a:latin typeface="Verdana"/>
                <a:cs typeface="Verdana"/>
              </a:rPr>
              <a:t>μέρη, </a:t>
            </a:r>
            <a:r>
              <a:rPr sz="2400" spc="-10" dirty="0">
                <a:latin typeface="Verdana"/>
                <a:cs typeface="Verdana"/>
              </a:rPr>
              <a:t>τρόπος </a:t>
            </a:r>
            <a:r>
              <a:rPr sz="2400" spc="-5" dirty="0">
                <a:latin typeface="Verdana"/>
                <a:cs typeface="Verdana"/>
              </a:rPr>
              <a:t>ανάπτυξης, </a:t>
            </a:r>
            <a:r>
              <a:rPr sz="2400" spc="-10" dirty="0">
                <a:latin typeface="Verdana"/>
                <a:cs typeface="Verdana"/>
              </a:rPr>
              <a:t>πρόταση </a:t>
            </a:r>
            <a:r>
              <a:rPr sz="2400" spc="-5" dirty="0">
                <a:latin typeface="Verdana"/>
                <a:cs typeface="Verdana"/>
              </a:rPr>
              <a:t>αξίας,  στόχοι, </a:t>
            </a:r>
            <a:r>
              <a:rPr sz="2400" dirty="0">
                <a:latin typeface="Verdana"/>
                <a:cs typeface="Verdana"/>
              </a:rPr>
              <a:t>καθορισμός </a:t>
            </a:r>
            <a:r>
              <a:rPr sz="2400" spc="-5" dirty="0">
                <a:latin typeface="Verdana"/>
                <a:cs typeface="Verdana"/>
              </a:rPr>
              <a:t>αγοράς</a:t>
            </a:r>
            <a:r>
              <a:rPr sz="2400" spc="50" dirty="0">
                <a:latin typeface="Verdana"/>
                <a:cs typeface="Verdana"/>
              </a:rPr>
              <a:t> </a:t>
            </a:r>
            <a:r>
              <a:rPr sz="2400" spc="-5" dirty="0">
                <a:latin typeface="Verdana"/>
                <a:cs typeface="Verdana"/>
              </a:rPr>
              <a:t>στόχου,</a:t>
            </a:r>
            <a:endParaRPr sz="2400" dirty="0">
              <a:latin typeface="Verdana"/>
              <a:cs typeface="Verdana"/>
            </a:endParaRPr>
          </a:p>
          <a:p>
            <a:pPr marL="277495" marR="1172210">
              <a:lnSpc>
                <a:spcPct val="100000"/>
              </a:lnSpc>
            </a:pPr>
            <a:r>
              <a:rPr sz="2400" spc="-5" dirty="0">
                <a:latin typeface="Verdana"/>
                <a:cs typeface="Verdana"/>
              </a:rPr>
              <a:t>διαφοροποίηση από τα παραδοσιακά,  προϋποθέσεις εφαρμογής </a:t>
            </a:r>
            <a:r>
              <a:rPr sz="2400" dirty="0">
                <a:latin typeface="Verdana"/>
                <a:cs typeface="Verdana"/>
              </a:rPr>
              <a:t>και</a:t>
            </a:r>
            <a:r>
              <a:rPr sz="2400" spc="25" dirty="0">
                <a:latin typeface="Verdana"/>
                <a:cs typeface="Verdana"/>
              </a:rPr>
              <a:t> </a:t>
            </a:r>
            <a:r>
              <a:rPr sz="2400" dirty="0">
                <a:latin typeface="Verdana"/>
                <a:cs typeface="Verdana"/>
              </a:rPr>
              <a:t>επιτυχίας,</a:t>
            </a:r>
          </a:p>
          <a:p>
            <a:pPr marL="277495" marR="125730">
              <a:lnSpc>
                <a:spcPct val="100000"/>
              </a:lnSpc>
            </a:pPr>
            <a:r>
              <a:rPr sz="2400" spc="-5" dirty="0">
                <a:latin typeface="Verdana"/>
                <a:cs typeface="Verdana"/>
              </a:rPr>
              <a:t>συνεργασίες, υποδομή, </a:t>
            </a:r>
            <a:r>
              <a:rPr sz="2400" dirty="0">
                <a:latin typeface="Verdana"/>
                <a:cs typeface="Verdana"/>
              </a:rPr>
              <a:t>χρήση </a:t>
            </a:r>
            <a:r>
              <a:rPr sz="2400" spc="-5" dirty="0">
                <a:latin typeface="Verdana"/>
                <a:cs typeface="Verdana"/>
              </a:rPr>
              <a:t>τεχνολογίας </a:t>
            </a:r>
            <a:r>
              <a:rPr sz="2400" dirty="0">
                <a:latin typeface="Verdana"/>
                <a:cs typeface="Verdana"/>
              </a:rPr>
              <a:t>και  </a:t>
            </a:r>
            <a:r>
              <a:rPr sz="2400" spc="-5" dirty="0">
                <a:latin typeface="Verdana"/>
                <a:cs typeface="Verdana"/>
              </a:rPr>
              <a:t>διαδικτυακών εφαρμογών,</a:t>
            </a:r>
            <a:r>
              <a:rPr sz="2400" spc="25" dirty="0">
                <a:latin typeface="Verdana"/>
                <a:cs typeface="Verdana"/>
              </a:rPr>
              <a:t> </a:t>
            </a:r>
            <a:r>
              <a:rPr sz="2400" dirty="0">
                <a:latin typeface="Verdana"/>
                <a:cs typeface="Verdana"/>
              </a:rPr>
              <a:t>κανάλια</a:t>
            </a:r>
          </a:p>
          <a:p>
            <a:pPr marL="277495" marR="382270">
              <a:lnSpc>
                <a:spcPct val="100000"/>
              </a:lnSpc>
              <a:spcBef>
                <a:spcPts val="5"/>
              </a:spcBef>
              <a:tabLst>
                <a:tab pos="3516629" algn="l"/>
              </a:tabLst>
            </a:pPr>
            <a:r>
              <a:rPr sz="2400" spc="-5" dirty="0">
                <a:latin typeface="Verdana"/>
                <a:cs typeface="Verdana"/>
              </a:rPr>
              <a:t>λειτουργίας, χρηματοοικονομική </a:t>
            </a:r>
            <a:r>
              <a:rPr sz="2400" dirty="0">
                <a:latin typeface="Verdana"/>
                <a:cs typeface="Verdana"/>
              </a:rPr>
              <a:t>ροή, έσοδα,  </a:t>
            </a:r>
            <a:r>
              <a:rPr sz="2400" spc="-5" dirty="0">
                <a:latin typeface="Verdana"/>
                <a:cs typeface="Verdana"/>
              </a:rPr>
              <a:t>κόστος</a:t>
            </a:r>
            <a:r>
              <a:rPr sz="2400" spc="15" dirty="0">
                <a:latin typeface="Verdana"/>
                <a:cs typeface="Verdana"/>
              </a:rPr>
              <a:t> </a:t>
            </a:r>
            <a:r>
              <a:rPr sz="2400" spc="-5" dirty="0">
                <a:latin typeface="Verdana"/>
                <a:cs typeface="Verdana"/>
              </a:rPr>
              <a:t>υλοποίησης,	αναγκαίοι</a:t>
            </a:r>
            <a:r>
              <a:rPr sz="2400" spc="35" dirty="0">
                <a:latin typeface="Verdana"/>
                <a:cs typeface="Verdana"/>
              </a:rPr>
              <a:t> </a:t>
            </a:r>
            <a:r>
              <a:rPr sz="2400" spc="-5" dirty="0">
                <a:latin typeface="Verdana"/>
                <a:cs typeface="Verdana"/>
              </a:rPr>
              <a:t>πόροι,</a:t>
            </a:r>
            <a:endParaRPr sz="2400" dirty="0">
              <a:latin typeface="Verdana"/>
              <a:cs typeface="Verdana"/>
            </a:endParaRPr>
          </a:p>
          <a:p>
            <a:pPr marL="277495">
              <a:lnSpc>
                <a:spcPct val="100000"/>
              </a:lnSpc>
              <a:tabLst>
                <a:tab pos="2178685" algn="l"/>
              </a:tabLst>
            </a:pPr>
            <a:r>
              <a:rPr sz="2400" spc="-5" dirty="0">
                <a:latin typeface="Verdana"/>
                <a:cs typeface="Verdana"/>
              </a:rPr>
              <a:t>διαδικασίες	</a:t>
            </a:r>
            <a:r>
              <a:rPr sz="2400" dirty="0">
                <a:latin typeface="Verdana"/>
                <a:cs typeface="Verdana"/>
              </a:rPr>
              <a:t>και </a:t>
            </a:r>
            <a:r>
              <a:rPr sz="2400" spc="-5" dirty="0">
                <a:latin typeface="Verdana"/>
                <a:cs typeface="Verdana"/>
              </a:rPr>
              <a:t>πρακτικές</a:t>
            </a:r>
            <a:r>
              <a:rPr sz="2400" spc="55" dirty="0">
                <a:latin typeface="Verdana"/>
                <a:cs typeface="Verdana"/>
              </a:rPr>
              <a:t> </a:t>
            </a:r>
            <a:r>
              <a:rPr sz="2400" spc="-5" dirty="0">
                <a:latin typeface="Verdana"/>
                <a:cs typeface="Verdana"/>
              </a:rPr>
              <a:t>εφαρμογών.</a:t>
            </a:r>
            <a:endParaRPr sz="2400" dirty="0">
              <a:latin typeface="Verdana"/>
              <a:cs typeface="Verdana"/>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542544" y="574548"/>
            <a:ext cx="2377440" cy="75895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298192" y="574548"/>
            <a:ext cx="5811011" cy="758951"/>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840739" y="715518"/>
            <a:ext cx="6972934" cy="574040"/>
          </a:xfrm>
          <a:prstGeom prst="rect">
            <a:avLst/>
          </a:prstGeom>
        </p:spPr>
        <p:txBody>
          <a:bodyPr vert="horz" wrap="square" lIns="0" tIns="12700" rIns="0" bIns="0" rtlCol="0">
            <a:spAutoFit/>
          </a:bodyPr>
          <a:lstStyle/>
          <a:p>
            <a:pPr marL="12700">
              <a:lnSpc>
                <a:spcPct val="100000"/>
              </a:lnSpc>
              <a:spcBef>
                <a:spcPts val="100"/>
              </a:spcBef>
            </a:pPr>
            <a:r>
              <a:rPr sz="3600" dirty="0"/>
              <a:t>Τρίτος </a:t>
            </a:r>
            <a:r>
              <a:rPr sz="3600" spc="-5" dirty="0"/>
              <a:t>Πυλώνας</a:t>
            </a:r>
            <a:r>
              <a:rPr sz="3600" spc="-110" dirty="0"/>
              <a:t> </a:t>
            </a:r>
            <a:r>
              <a:rPr sz="3600" spc="-5" dirty="0"/>
              <a:t>(συνέχεια)</a:t>
            </a:r>
            <a:endParaRPr sz="3600"/>
          </a:p>
        </p:txBody>
      </p:sp>
      <p:sp>
        <p:nvSpPr>
          <p:cNvPr id="7" name="object 7"/>
          <p:cNvSpPr txBox="1">
            <a:spLocks noGrp="1"/>
          </p:cNvSpPr>
          <p:nvPr>
            <p:ph type="sldNum" sz="quarter" idx="7"/>
          </p:nvPr>
        </p:nvSpPr>
        <p:spPr>
          <a:prstGeom prst="rect">
            <a:avLst/>
          </a:prstGeom>
        </p:spPr>
        <p:txBody>
          <a:bodyPr vert="horz" wrap="square" lIns="0" tIns="12700" rIns="0" bIns="0" rtlCol="0">
            <a:spAutoFit/>
          </a:bodyPr>
          <a:lstStyle/>
          <a:p>
            <a:pPr marL="25400">
              <a:lnSpc>
                <a:spcPct val="100000"/>
              </a:lnSpc>
              <a:spcBef>
                <a:spcPts val="100"/>
              </a:spcBef>
            </a:pPr>
            <a:fld id="{81D60167-4931-47E6-BA6A-407CBD079E47}" type="slidenum">
              <a:rPr spc="-5" dirty="0"/>
              <a:t>77</a:t>
            </a:fld>
            <a:endParaRPr spc="-5" dirty="0"/>
          </a:p>
        </p:txBody>
      </p:sp>
      <p:sp>
        <p:nvSpPr>
          <p:cNvPr id="8" name="object 8"/>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6" name="object 6"/>
          <p:cNvSpPr txBox="1"/>
          <p:nvPr/>
        </p:nvSpPr>
        <p:spPr>
          <a:xfrm>
            <a:off x="688340" y="1708150"/>
            <a:ext cx="7797800" cy="3866515"/>
          </a:xfrm>
          <a:prstGeom prst="rect">
            <a:avLst/>
          </a:prstGeom>
        </p:spPr>
        <p:txBody>
          <a:bodyPr vert="horz" wrap="square" lIns="0" tIns="12065" rIns="0" bIns="0" rtlCol="0">
            <a:spAutoFit/>
          </a:bodyPr>
          <a:lstStyle/>
          <a:p>
            <a:pPr marL="278130" indent="-265430">
              <a:lnSpc>
                <a:spcPct val="100000"/>
              </a:lnSpc>
              <a:spcBef>
                <a:spcPts val="95"/>
              </a:spcBef>
              <a:buClr>
                <a:srgbClr val="EF7E09"/>
              </a:buClr>
              <a:buSzPct val="80357"/>
              <a:buFont typeface="Wingdings 2"/>
              <a:buChar char=""/>
              <a:tabLst>
                <a:tab pos="278765" algn="l"/>
              </a:tabLst>
            </a:pPr>
            <a:r>
              <a:rPr sz="2800" spc="-5" dirty="0">
                <a:latin typeface="Verdana"/>
                <a:cs typeface="Verdana"/>
              </a:rPr>
              <a:t>Κινητό Επιχειρείν &amp; Μάρκετινγκ</a:t>
            </a:r>
            <a:r>
              <a:rPr sz="2800" spc="75" dirty="0">
                <a:latin typeface="Verdana"/>
                <a:cs typeface="Verdana"/>
              </a:rPr>
              <a:t> </a:t>
            </a:r>
            <a:r>
              <a:rPr sz="2800" spc="-10" dirty="0">
                <a:latin typeface="Verdana"/>
                <a:cs typeface="Verdana"/>
              </a:rPr>
              <a:t>(Mobile</a:t>
            </a:r>
            <a:endParaRPr sz="2800">
              <a:latin typeface="Verdana"/>
              <a:cs typeface="Verdana"/>
            </a:endParaRPr>
          </a:p>
          <a:p>
            <a:pPr marL="278130" marR="1471930" algn="just">
              <a:lnSpc>
                <a:spcPct val="100000"/>
              </a:lnSpc>
            </a:pPr>
            <a:r>
              <a:rPr sz="2800" spc="-10" dirty="0">
                <a:latin typeface="Verdana"/>
                <a:cs typeface="Verdana"/>
              </a:rPr>
              <a:t>Business, Mobile Marketing) </a:t>
            </a:r>
            <a:r>
              <a:rPr sz="2800" spc="-5" dirty="0">
                <a:latin typeface="Verdana"/>
                <a:cs typeface="Verdana"/>
              </a:rPr>
              <a:t>: νέα  κανάλια, </a:t>
            </a:r>
            <a:r>
              <a:rPr sz="2800" spc="-10" dirty="0">
                <a:latin typeface="Verdana"/>
                <a:cs typeface="Verdana"/>
              </a:rPr>
              <a:t>πρόσθετες </a:t>
            </a:r>
            <a:r>
              <a:rPr sz="2800" spc="-5" dirty="0">
                <a:latin typeface="Verdana"/>
                <a:cs typeface="Verdana"/>
              </a:rPr>
              <a:t>δυνατότητες,  καινοτόμα </a:t>
            </a:r>
            <a:r>
              <a:rPr sz="2800" spc="-10" dirty="0">
                <a:latin typeface="Verdana"/>
                <a:cs typeface="Verdana"/>
              </a:rPr>
              <a:t>συστήματα </a:t>
            </a:r>
            <a:r>
              <a:rPr sz="2800" spc="-5" dirty="0">
                <a:latin typeface="Verdana"/>
                <a:cs typeface="Verdana"/>
              </a:rPr>
              <a:t>και</a:t>
            </a:r>
            <a:r>
              <a:rPr sz="2800" spc="50" dirty="0">
                <a:latin typeface="Verdana"/>
                <a:cs typeface="Verdana"/>
              </a:rPr>
              <a:t> </a:t>
            </a:r>
            <a:r>
              <a:rPr sz="2800" spc="-10" dirty="0">
                <a:latin typeface="Verdana"/>
                <a:cs typeface="Verdana"/>
              </a:rPr>
              <a:t>νέες</a:t>
            </a:r>
            <a:endParaRPr sz="2800">
              <a:latin typeface="Verdana"/>
              <a:cs typeface="Verdana"/>
            </a:endParaRPr>
          </a:p>
          <a:p>
            <a:pPr marL="278130">
              <a:lnSpc>
                <a:spcPct val="100000"/>
              </a:lnSpc>
            </a:pPr>
            <a:r>
              <a:rPr sz="2800" spc="-10" dirty="0">
                <a:latin typeface="Verdana"/>
                <a:cs typeface="Verdana"/>
              </a:rPr>
              <a:t>τεχνολογίες, </a:t>
            </a:r>
            <a:r>
              <a:rPr sz="2800" spc="-5" dirty="0">
                <a:latin typeface="Verdana"/>
                <a:cs typeface="Verdana"/>
              </a:rPr>
              <a:t>εμπλεκόμενοι στην</a:t>
            </a:r>
            <a:r>
              <a:rPr sz="2800" spc="90" dirty="0">
                <a:latin typeface="Verdana"/>
                <a:cs typeface="Verdana"/>
              </a:rPr>
              <a:t> </a:t>
            </a:r>
            <a:r>
              <a:rPr sz="2800" spc="-10" dirty="0">
                <a:latin typeface="Verdana"/>
                <a:cs typeface="Verdana"/>
              </a:rPr>
              <a:t>ανάπτυξη</a:t>
            </a:r>
            <a:endParaRPr sz="2800">
              <a:latin typeface="Verdana"/>
              <a:cs typeface="Verdana"/>
            </a:endParaRPr>
          </a:p>
          <a:p>
            <a:pPr marL="278130" marR="704850">
              <a:lnSpc>
                <a:spcPct val="100000"/>
              </a:lnSpc>
            </a:pPr>
            <a:r>
              <a:rPr sz="2800" spc="-5" dirty="0">
                <a:latin typeface="Verdana"/>
                <a:cs typeface="Verdana"/>
              </a:rPr>
              <a:t>εφαρμογών, </a:t>
            </a:r>
            <a:r>
              <a:rPr sz="2800" spc="-10" dirty="0">
                <a:latin typeface="Verdana"/>
                <a:cs typeface="Verdana"/>
              </a:rPr>
              <a:t>πεδία </a:t>
            </a:r>
            <a:r>
              <a:rPr sz="2800" spc="-5" dirty="0">
                <a:latin typeface="Verdana"/>
                <a:cs typeface="Verdana"/>
              </a:rPr>
              <a:t>εφαρμογών </a:t>
            </a:r>
            <a:r>
              <a:rPr sz="2800" spc="-10" dirty="0">
                <a:latin typeface="Verdana"/>
                <a:cs typeface="Verdana"/>
              </a:rPr>
              <a:t>(όπως:  </a:t>
            </a:r>
            <a:r>
              <a:rPr sz="2800" spc="-5" dirty="0">
                <a:latin typeface="Verdana"/>
                <a:cs typeface="Verdana"/>
              </a:rPr>
              <a:t>δήμοι κοινότητες- </a:t>
            </a:r>
            <a:r>
              <a:rPr sz="2800" spc="-10" dirty="0">
                <a:latin typeface="Verdana"/>
                <a:cs typeface="Verdana"/>
              </a:rPr>
              <a:t>έξυπνη πόλη</a:t>
            </a:r>
            <a:r>
              <a:rPr sz="2800" spc="125" dirty="0">
                <a:latin typeface="Verdana"/>
                <a:cs typeface="Verdana"/>
              </a:rPr>
              <a:t> </a:t>
            </a:r>
            <a:r>
              <a:rPr sz="2800" spc="-5" dirty="0">
                <a:latin typeface="Verdana"/>
                <a:cs typeface="Verdana"/>
              </a:rPr>
              <a:t>–</a:t>
            </a:r>
            <a:endParaRPr sz="2800">
              <a:latin typeface="Verdana"/>
              <a:cs typeface="Verdana"/>
            </a:endParaRPr>
          </a:p>
          <a:p>
            <a:pPr marL="278130" algn="just">
              <a:lnSpc>
                <a:spcPct val="100000"/>
              </a:lnSpc>
            </a:pPr>
            <a:r>
              <a:rPr sz="2800" spc="-5" dirty="0">
                <a:latin typeface="Verdana"/>
                <a:cs typeface="Verdana"/>
              </a:rPr>
              <a:t>μεταφορές/ </a:t>
            </a:r>
            <a:r>
              <a:rPr sz="2800" spc="-10" dirty="0">
                <a:latin typeface="Verdana"/>
                <a:cs typeface="Verdana"/>
              </a:rPr>
              <a:t>logistics- υγεία –τουρισμό</a:t>
            </a:r>
            <a:r>
              <a:rPr sz="2800" spc="100" dirty="0">
                <a:latin typeface="Verdana"/>
                <a:cs typeface="Verdana"/>
              </a:rPr>
              <a:t> </a:t>
            </a:r>
            <a:r>
              <a:rPr sz="2800" spc="-5" dirty="0">
                <a:latin typeface="Verdana"/>
                <a:cs typeface="Verdana"/>
              </a:rPr>
              <a:t>–</a:t>
            </a:r>
            <a:endParaRPr sz="2800">
              <a:latin typeface="Verdana"/>
              <a:cs typeface="Verdana"/>
            </a:endParaRPr>
          </a:p>
          <a:p>
            <a:pPr marL="278130" algn="just">
              <a:lnSpc>
                <a:spcPct val="100000"/>
              </a:lnSpc>
            </a:pPr>
            <a:r>
              <a:rPr sz="2800" spc="-10" dirty="0">
                <a:latin typeface="Verdana"/>
                <a:cs typeface="Verdana"/>
              </a:rPr>
              <a:t>τράπεζες –εκπαίδευση-</a:t>
            </a:r>
            <a:r>
              <a:rPr sz="2800" spc="60" dirty="0">
                <a:latin typeface="Verdana"/>
                <a:cs typeface="Verdana"/>
              </a:rPr>
              <a:t> </a:t>
            </a:r>
            <a:r>
              <a:rPr sz="2800" spc="-5" dirty="0">
                <a:latin typeface="Verdana"/>
                <a:cs typeface="Verdana"/>
              </a:rPr>
              <a:t>περιβάλλον).</a:t>
            </a:r>
            <a:endParaRPr sz="2800">
              <a:latin typeface="Verdana"/>
              <a:cs typeface="Verdana"/>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569976" y="332231"/>
            <a:ext cx="7566659" cy="758952"/>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867867" y="473709"/>
            <a:ext cx="6966584" cy="574040"/>
          </a:xfrm>
          <a:prstGeom prst="rect">
            <a:avLst/>
          </a:prstGeom>
        </p:spPr>
        <p:txBody>
          <a:bodyPr vert="horz" wrap="square" lIns="0" tIns="12700" rIns="0" bIns="0" rtlCol="0">
            <a:spAutoFit/>
          </a:bodyPr>
          <a:lstStyle/>
          <a:p>
            <a:pPr marL="12700">
              <a:lnSpc>
                <a:spcPct val="100000"/>
              </a:lnSpc>
              <a:spcBef>
                <a:spcPts val="100"/>
              </a:spcBef>
            </a:pPr>
            <a:r>
              <a:rPr sz="3600" dirty="0"/>
              <a:t>Τρίτος </a:t>
            </a:r>
            <a:r>
              <a:rPr sz="3600" spc="-5" dirty="0"/>
              <a:t>Πυλώνας</a:t>
            </a:r>
            <a:r>
              <a:rPr sz="3600" spc="-155" dirty="0"/>
              <a:t> </a:t>
            </a:r>
            <a:r>
              <a:rPr sz="3600" spc="-5" dirty="0"/>
              <a:t>(συνέχεια)</a:t>
            </a:r>
            <a:endParaRPr sz="3600"/>
          </a:p>
        </p:txBody>
      </p:sp>
      <p:sp>
        <p:nvSpPr>
          <p:cNvPr id="6" name="object 6"/>
          <p:cNvSpPr txBox="1">
            <a:spLocks noGrp="1"/>
          </p:cNvSpPr>
          <p:nvPr>
            <p:ph type="sldNum" sz="quarter" idx="7"/>
          </p:nvPr>
        </p:nvSpPr>
        <p:spPr>
          <a:prstGeom prst="rect">
            <a:avLst/>
          </a:prstGeom>
        </p:spPr>
        <p:txBody>
          <a:bodyPr vert="horz" wrap="square" lIns="0" tIns="12700" rIns="0" bIns="0" rtlCol="0">
            <a:spAutoFit/>
          </a:bodyPr>
          <a:lstStyle/>
          <a:p>
            <a:pPr marL="25400">
              <a:lnSpc>
                <a:spcPct val="100000"/>
              </a:lnSpc>
              <a:spcBef>
                <a:spcPts val="100"/>
              </a:spcBef>
            </a:pPr>
            <a:fld id="{81D60167-4931-47E6-BA6A-407CBD079E47}" type="slidenum">
              <a:rPr spc="-5" dirty="0"/>
              <a:t>78</a:t>
            </a:fld>
            <a:endParaRPr spc="-5" dirty="0"/>
          </a:p>
        </p:txBody>
      </p:sp>
      <p:sp>
        <p:nvSpPr>
          <p:cNvPr id="7" name="object 7"/>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5" name="object 5"/>
          <p:cNvSpPr txBox="1"/>
          <p:nvPr/>
        </p:nvSpPr>
        <p:spPr>
          <a:xfrm>
            <a:off x="535940" y="1174750"/>
            <a:ext cx="7598409" cy="4758055"/>
          </a:xfrm>
          <a:prstGeom prst="rect">
            <a:avLst/>
          </a:prstGeom>
        </p:spPr>
        <p:txBody>
          <a:bodyPr vert="horz" wrap="square" lIns="0" tIns="12065" rIns="0" bIns="0" rtlCol="0">
            <a:spAutoFit/>
          </a:bodyPr>
          <a:lstStyle/>
          <a:p>
            <a:pPr marL="277495" marR="264160" indent="-264795" algn="just">
              <a:lnSpc>
                <a:spcPct val="100000"/>
              </a:lnSpc>
              <a:spcBef>
                <a:spcPts val="95"/>
              </a:spcBef>
              <a:buClr>
                <a:srgbClr val="EF7E09"/>
              </a:buClr>
              <a:buSzPct val="80357"/>
              <a:buFont typeface="Wingdings 2"/>
              <a:buChar char=""/>
              <a:tabLst>
                <a:tab pos="278130" algn="l"/>
              </a:tabLst>
            </a:pPr>
            <a:r>
              <a:rPr sz="2800" spc="-10" dirty="0">
                <a:latin typeface="Verdana"/>
                <a:cs typeface="Verdana"/>
              </a:rPr>
              <a:t>Κοινωνικά </a:t>
            </a:r>
            <a:r>
              <a:rPr sz="2800" spc="-5" dirty="0">
                <a:latin typeface="Verdana"/>
                <a:cs typeface="Verdana"/>
              </a:rPr>
              <a:t>μέσα μάρκετινγκ , κοινωνικά  δίκτυα (Social media </a:t>
            </a:r>
            <a:r>
              <a:rPr sz="2800" spc="-10" dirty="0">
                <a:latin typeface="Verdana"/>
                <a:cs typeface="Verdana"/>
              </a:rPr>
              <a:t>marketing </a:t>
            </a:r>
            <a:r>
              <a:rPr sz="2800" spc="-5" dirty="0">
                <a:latin typeface="Verdana"/>
                <a:cs typeface="Verdana"/>
              </a:rPr>
              <a:t>/ social  networks): </a:t>
            </a:r>
            <a:r>
              <a:rPr sz="2800" spc="-10" dirty="0">
                <a:latin typeface="Verdana"/>
                <a:cs typeface="Verdana"/>
              </a:rPr>
              <a:t>προκλήσεις,</a:t>
            </a:r>
            <a:r>
              <a:rPr sz="2800" spc="75" dirty="0">
                <a:latin typeface="Verdana"/>
                <a:cs typeface="Verdana"/>
              </a:rPr>
              <a:t> </a:t>
            </a:r>
            <a:r>
              <a:rPr sz="2800" spc="-5" dirty="0">
                <a:latin typeface="Verdana"/>
                <a:cs typeface="Verdana"/>
              </a:rPr>
              <a:t>ευκαιρίες,</a:t>
            </a:r>
            <a:endParaRPr sz="2800" dirty="0">
              <a:latin typeface="Verdana"/>
              <a:cs typeface="Verdana"/>
            </a:endParaRPr>
          </a:p>
          <a:p>
            <a:pPr marL="277495" marR="5080">
              <a:lnSpc>
                <a:spcPct val="100000"/>
              </a:lnSpc>
            </a:pPr>
            <a:r>
              <a:rPr sz="2800" spc="-5" dirty="0">
                <a:latin typeface="Verdana"/>
                <a:cs typeface="Verdana"/>
              </a:rPr>
              <a:t>κίνδυνοι, </a:t>
            </a:r>
            <a:r>
              <a:rPr sz="2800" spc="-10" dirty="0">
                <a:latin typeface="Verdana"/>
                <a:cs typeface="Verdana"/>
              </a:rPr>
              <a:t>προοπτικές, </a:t>
            </a:r>
            <a:r>
              <a:rPr sz="2800" spc="-5" dirty="0">
                <a:latin typeface="Verdana"/>
                <a:cs typeface="Verdana"/>
              </a:rPr>
              <a:t>διαδικασίες,  </a:t>
            </a:r>
            <a:r>
              <a:rPr sz="2800" spc="-10" dirty="0">
                <a:latin typeface="Verdana"/>
                <a:cs typeface="Verdana"/>
              </a:rPr>
              <a:t>παραδείγματα </a:t>
            </a:r>
            <a:r>
              <a:rPr sz="2800" spc="-5" dirty="0">
                <a:latin typeface="Verdana"/>
                <a:cs typeface="Verdana"/>
              </a:rPr>
              <a:t>και </a:t>
            </a:r>
            <a:r>
              <a:rPr sz="2800" spc="-10" dirty="0">
                <a:latin typeface="Verdana"/>
                <a:cs typeface="Verdana"/>
              </a:rPr>
              <a:t>ανάλυση </a:t>
            </a:r>
            <a:r>
              <a:rPr sz="2800" spc="-5" dirty="0">
                <a:latin typeface="Verdana"/>
                <a:cs typeface="Verdana"/>
              </a:rPr>
              <a:t>εφαρμογών –  </a:t>
            </a:r>
            <a:r>
              <a:rPr sz="2800" spc="-10" dirty="0">
                <a:latin typeface="Verdana"/>
                <a:cs typeface="Verdana"/>
              </a:rPr>
              <a:t>πρακτικές</a:t>
            </a:r>
            <a:r>
              <a:rPr sz="2800" spc="30" dirty="0">
                <a:latin typeface="Verdana"/>
                <a:cs typeface="Verdana"/>
              </a:rPr>
              <a:t> </a:t>
            </a:r>
            <a:r>
              <a:rPr sz="2800" spc="-5" dirty="0">
                <a:latin typeface="Verdana"/>
                <a:cs typeface="Verdana"/>
              </a:rPr>
              <a:t>εφαρμογών.</a:t>
            </a:r>
            <a:endParaRPr sz="2800" dirty="0">
              <a:latin typeface="Verdana"/>
              <a:cs typeface="Verdana"/>
            </a:endParaRPr>
          </a:p>
          <a:p>
            <a:pPr marL="277495" marR="133985" indent="-264795" algn="just">
              <a:lnSpc>
                <a:spcPct val="100000"/>
              </a:lnSpc>
              <a:spcBef>
                <a:spcPts val="300"/>
              </a:spcBef>
              <a:buClr>
                <a:srgbClr val="EF7E09"/>
              </a:buClr>
              <a:buSzPct val="80357"/>
              <a:buFont typeface="Wingdings 2"/>
              <a:buChar char=""/>
              <a:tabLst>
                <a:tab pos="278130" algn="l"/>
              </a:tabLst>
            </a:pPr>
            <a:r>
              <a:rPr sz="2800" spc="-5" dirty="0">
                <a:latin typeface="Verdana"/>
                <a:cs typeface="Verdana"/>
              </a:rPr>
              <a:t>Search </a:t>
            </a:r>
            <a:r>
              <a:rPr sz="2800" spc="-10" dirty="0">
                <a:latin typeface="Verdana"/>
                <a:cs typeface="Verdana"/>
              </a:rPr>
              <a:t>Engine /Marketing Optimization,  </a:t>
            </a:r>
            <a:r>
              <a:rPr sz="2800" spc="-5" dirty="0">
                <a:latin typeface="Verdana"/>
                <a:cs typeface="Verdana"/>
              </a:rPr>
              <a:t>SEO </a:t>
            </a:r>
            <a:r>
              <a:rPr sz="2800" spc="-10" dirty="0">
                <a:latin typeface="Verdana"/>
                <a:cs typeface="Verdana"/>
              </a:rPr>
              <a:t>/SEM: </a:t>
            </a:r>
            <a:r>
              <a:rPr sz="2800" spc="-5" dirty="0">
                <a:latin typeface="Verdana"/>
                <a:cs typeface="Verdana"/>
              </a:rPr>
              <a:t>μέθοδοι ώστε να </a:t>
            </a:r>
            <a:r>
              <a:rPr sz="2800" spc="-10" dirty="0">
                <a:latin typeface="Verdana"/>
                <a:cs typeface="Verdana"/>
              </a:rPr>
              <a:t>επιτυγχάνει  </a:t>
            </a:r>
            <a:r>
              <a:rPr sz="2800" spc="-5" dirty="0">
                <a:latin typeface="Verdana"/>
                <a:cs typeface="Verdana"/>
              </a:rPr>
              <a:t>η </a:t>
            </a:r>
            <a:r>
              <a:rPr sz="2800" spc="-10" dirty="0">
                <a:latin typeface="Verdana"/>
                <a:cs typeface="Verdana"/>
              </a:rPr>
              <a:t>επιχείρηση </a:t>
            </a:r>
            <a:r>
              <a:rPr sz="2800" spc="-5" dirty="0">
                <a:latin typeface="Verdana"/>
                <a:cs typeface="Verdana"/>
              </a:rPr>
              <a:t>/ ιστοσελίδα καλή </a:t>
            </a:r>
            <a:r>
              <a:rPr sz="2800" spc="-10" dirty="0">
                <a:latin typeface="Verdana"/>
                <a:cs typeface="Verdana"/>
              </a:rPr>
              <a:t>σειρά σε  μηχανές αναζήτησης, </a:t>
            </a:r>
            <a:r>
              <a:rPr sz="2800" spc="-5" dirty="0">
                <a:latin typeface="Verdana"/>
                <a:cs typeface="Verdana"/>
              </a:rPr>
              <a:t>τι </a:t>
            </a:r>
            <a:r>
              <a:rPr sz="2800" spc="-10" dirty="0">
                <a:latin typeface="Verdana"/>
                <a:cs typeface="Verdana"/>
              </a:rPr>
              <a:t>θα πρέπει</a:t>
            </a:r>
            <a:r>
              <a:rPr sz="2800" spc="140" dirty="0">
                <a:latin typeface="Verdana"/>
                <a:cs typeface="Verdana"/>
              </a:rPr>
              <a:t> </a:t>
            </a:r>
            <a:r>
              <a:rPr sz="2800" spc="-5" dirty="0">
                <a:latin typeface="Verdana"/>
                <a:cs typeface="Verdana"/>
              </a:rPr>
              <a:t>να</a:t>
            </a:r>
            <a:endParaRPr sz="2800" dirty="0">
              <a:latin typeface="Verdana"/>
              <a:cs typeface="Verdana"/>
            </a:endParaRPr>
          </a:p>
          <a:p>
            <a:pPr marL="277495">
              <a:lnSpc>
                <a:spcPct val="100000"/>
              </a:lnSpc>
            </a:pPr>
            <a:r>
              <a:rPr sz="2800" spc="-5" dirty="0">
                <a:latin typeface="Verdana"/>
                <a:cs typeface="Verdana"/>
              </a:rPr>
              <a:t>κάνω, εργαλεία,</a:t>
            </a:r>
            <a:r>
              <a:rPr sz="2800" spc="55" dirty="0">
                <a:latin typeface="Verdana"/>
                <a:cs typeface="Verdana"/>
              </a:rPr>
              <a:t> </a:t>
            </a:r>
            <a:r>
              <a:rPr sz="2800" spc="-5" dirty="0">
                <a:latin typeface="Verdana"/>
                <a:cs typeface="Verdana"/>
              </a:rPr>
              <a:t>διαδικασίες.</a:t>
            </a:r>
            <a:endParaRPr sz="2800" dirty="0">
              <a:latin typeface="Verdana"/>
              <a:cs typeface="Verdana"/>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txBox="1"/>
          <p:nvPr/>
        </p:nvSpPr>
        <p:spPr>
          <a:xfrm>
            <a:off x="8539733" y="6267399"/>
            <a:ext cx="187325"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A7A299"/>
                </a:solidFill>
                <a:latin typeface="Verdana"/>
                <a:cs typeface="Verdana"/>
              </a:rPr>
              <a:t>55</a:t>
            </a:r>
            <a:endParaRPr sz="1000">
              <a:latin typeface="Verdana"/>
              <a:cs typeface="Verdana"/>
            </a:endParaRPr>
          </a:p>
        </p:txBody>
      </p:sp>
      <p:sp>
        <p:nvSpPr>
          <p:cNvPr id="4" name="object 4"/>
          <p:cNvSpPr/>
          <p:nvPr/>
        </p:nvSpPr>
        <p:spPr>
          <a:xfrm>
            <a:off x="618744" y="345947"/>
            <a:ext cx="7566659" cy="758951"/>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917244" y="487121"/>
            <a:ext cx="6971030" cy="574675"/>
          </a:xfrm>
          <a:prstGeom prst="rect">
            <a:avLst/>
          </a:prstGeom>
        </p:spPr>
        <p:txBody>
          <a:bodyPr vert="horz" wrap="square" lIns="0" tIns="12700" rIns="0" bIns="0" rtlCol="0">
            <a:spAutoFit/>
          </a:bodyPr>
          <a:lstStyle/>
          <a:p>
            <a:pPr marL="12700">
              <a:lnSpc>
                <a:spcPct val="100000"/>
              </a:lnSpc>
              <a:spcBef>
                <a:spcPts val="100"/>
              </a:spcBef>
            </a:pPr>
            <a:r>
              <a:rPr sz="3600" dirty="0"/>
              <a:t>Τρίτος </a:t>
            </a:r>
            <a:r>
              <a:rPr sz="3600" spc="-5" dirty="0"/>
              <a:t>Πυλώνας</a:t>
            </a:r>
            <a:r>
              <a:rPr sz="3600" spc="-130" dirty="0"/>
              <a:t> </a:t>
            </a:r>
            <a:r>
              <a:rPr sz="3600" spc="-5" dirty="0"/>
              <a:t>(συνέχεια)</a:t>
            </a:r>
            <a:endParaRPr sz="3600"/>
          </a:p>
        </p:txBody>
      </p:sp>
      <p:sp>
        <p:nvSpPr>
          <p:cNvPr id="7" name="object 7"/>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6" name="object 6"/>
          <p:cNvSpPr txBox="1"/>
          <p:nvPr/>
        </p:nvSpPr>
        <p:spPr>
          <a:xfrm>
            <a:off x="840739" y="1250950"/>
            <a:ext cx="7569200" cy="4857750"/>
          </a:xfrm>
          <a:prstGeom prst="rect">
            <a:avLst/>
          </a:prstGeom>
        </p:spPr>
        <p:txBody>
          <a:bodyPr vert="horz" wrap="square" lIns="0" tIns="12700" rIns="0" bIns="0" rtlCol="0">
            <a:spAutoFit/>
          </a:bodyPr>
          <a:lstStyle/>
          <a:p>
            <a:pPr marL="278130" marR="5080" indent="-265430">
              <a:lnSpc>
                <a:spcPct val="100000"/>
              </a:lnSpc>
              <a:spcBef>
                <a:spcPts val="100"/>
              </a:spcBef>
              <a:buClr>
                <a:srgbClr val="EF7E09"/>
              </a:buClr>
              <a:buSzPct val="79166"/>
              <a:buFont typeface="Wingdings 2"/>
              <a:buChar char=""/>
              <a:tabLst>
                <a:tab pos="277495" algn="l"/>
                <a:tab pos="278765" algn="l"/>
                <a:tab pos="5368290" algn="l"/>
              </a:tabLst>
            </a:pPr>
            <a:r>
              <a:rPr sz="2400" spc="-5" dirty="0">
                <a:latin typeface="Verdana"/>
                <a:cs typeface="Verdana"/>
              </a:rPr>
              <a:t>Αξιολόγηση αποτελεσματικότητας στρατηγικών  </a:t>
            </a:r>
            <a:r>
              <a:rPr sz="2400" dirty="0">
                <a:latin typeface="Verdana"/>
                <a:cs typeface="Verdana"/>
              </a:rPr>
              <a:t>και ενεργειών με μέτρηση </a:t>
            </a:r>
            <a:r>
              <a:rPr sz="2400" spc="-5" dirty="0">
                <a:latin typeface="Verdana"/>
                <a:cs typeface="Verdana"/>
              </a:rPr>
              <a:t>αποτελεσματικότητας  ιστοσελίδας (web </a:t>
            </a:r>
            <a:r>
              <a:rPr sz="2400" dirty="0">
                <a:latin typeface="Verdana"/>
                <a:cs typeface="Verdana"/>
              </a:rPr>
              <a:t>/</a:t>
            </a:r>
            <a:r>
              <a:rPr sz="2400" spc="50" dirty="0">
                <a:latin typeface="Verdana"/>
                <a:cs typeface="Verdana"/>
              </a:rPr>
              <a:t> </a:t>
            </a:r>
            <a:r>
              <a:rPr sz="2400" dirty="0">
                <a:latin typeface="Verdana"/>
                <a:cs typeface="Verdana"/>
              </a:rPr>
              <a:t>social</a:t>
            </a:r>
            <a:r>
              <a:rPr sz="2400" spc="15" dirty="0">
                <a:latin typeface="Verdana"/>
                <a:cs typeface="Verdana"/>
              </a:rPr>
              <a:t> </a:t>
            </a:r>
            <a:r>
              <a:rPr sz="2400" dirty="0">
                <a:latin typeface="Verdana"/>
                <a:cs typeface="Verdana"/>
              </a:rPr>
              <a:t>media	</a:t>
            </a:r>
            <a:r>
              <a:rPr sz="2400" spc="-5" dirty="0">
                <a:latin typeface="Verdana"/>
                <a:cs typeface="Verdana"/>
              </a:rPr>
              <a:t>metrics).</a:t>
            </a:r>
            <a:endParaRPr sz="2400">
              <a:latin typeface="Verdana"/>
              <a:cs typeface="Verdana"/>
            </a:endParaRPr>
          </a:p>
          <a:p>
            <a:pPr marL="278130" marR="12065" indent="-265430">
              <a:lnSpc>
                <a:spcPct val="100000"/>
              </a:lnSpc>
              <a:spcBef>
                <a:spcPts val="300"/>
              </a:spcBef>
              <a:buClr>
                <a:srgbClr val="EF7E09"/>
              </a:buClr>
              <a:buSzPct val="79166"/>
              <a:buFont typeface="Wingdings 2"/>
              <a:buChar char=""/>
              <a:tabLst>
                <a:tab pos="277495" algn="l"/>
                <a:tab pos="278765" algn="l"/>
              </a:tabLst>
            </a:pPr>
            <a:r>
              <a:rPr sz="2400" spc="-5" dirty="0">
                <a:latin typeface="Verdana"/>
                <a:cs typeface="Verdana"/>
              </a:rPr>
              <a:t>Εργαλεία </a:t>
            </a:r>
            <a:r>
              <a:rPr sz="2400" dirty="0">
                <a:latin typeface="Verdana"/>
                <a:cs typeface="Verdana"/>
              </a:rPr>
              <a:t>και </a:t>
            </a:r>
            <a:r>
              <a:rPr sz="2400" spc="-5" dirty="0">
                <a:latin typeface="Verdana"/>
                <a:cs typeface="Verdana"/>
              </a:rPr>
              <a:t>διαδικασία ανάλυσης διαδικτυακής  αποτελεσματικότητας (web </a:t>
            </a:r>
            <a:r>
              <a:rPr sz="2400" dirty="0">
                <a:latin typeface="Verdana"/>
                <a:cs typeface="Verdana"/>
              </a:rPr>
              <a:t>analytics)</a:t>
            </a:r>
            <a:r>
              <a:rPr sz="2400" spc="35" dirty="0">
                <a:latin typeface="Verdana"/>
                <a:cs typeface="Verdana"/>
              </a:rPr>
              <a:t> </a:t>
            </a:r>
            <a:r>
              <a:rPr sz="2400" spc="-5" dirty="0">
                <a:latin typeface="Verdana"/>
                <a:cs typeface="Verdana"/>
              </a:rPr>
              <a:t>(τι</a:t>
            </a:r>
            <a:endParaRPr sz="2400">
              <a:latin typeface="Verdana"/>
              <a:cs typeface="Verdana"/>
            </a:endParaRPr>
          </a:p>
          <a:p>
            <a:pPr marL="278130" marR="509270">
              <a:lnSpc>
                <a:spcPct val="100000"/>
              </a:lnSpc>
              <a:tabLst>
                <a:tab pos="4369435" algn="l"/>
              </a:tabLst>
            </a:pPr>
            <a:r>
              <a:rPr sz="2400" spc="-5" dirty="0">
                <a:latin typeface="Verdana"/>
                <a:cs typeface="Verdana"/>
              </a:rPr>
              <a:t>μετρούμε </a:t>
            </a:r>
            <a:r>
              <a:rPr sz="2400" dirty="0">
                <a:latin typeface="Verdana"/>
                <a:cs typeface="Verdana"/>
              </a:rPr>
              <a:t>,</a:t>
            </a:r>
            <a:r>
              <a:rPr sz="2400" spc="5" dirty="0">
                <a:latin typeface="Verdana"/>
                <a:cs typeface="Verdana"/>
              </a:rPr>
              <a:t> </a:t>
            </a:r>
            <a:r>
              <a:rPr sz="2400" spc="-5" dirty="0">
                <a:latin typeface="Verdana"/>
                <a:cs typeface="Verdana"/>
              </a:rPr>
              <a:t>πως</a:t>
            </a:r>
            <a:r>
              <a:rPr sz="2400" spc="10" dirty="0">
                <a:latin typeface="Verdana"/>
                <a:cs typeface="Verdana"/>
              </a:rPr>
              <a:t> </a:t>
            </a:r>
            <a:r>
              <a:rPr sz="2400" dirty="0">
                <a:latin typeface="Verdana"/>
                <a:cs typeface="Verdana"/>
              </a:rPr>
              <a:t>μετρούμε	</a:t>
            </a:r>
            <a:r>
              <a:rPr sz="2400" spc="-5" dirty="0">
                <a:latin typeface="Verdana"/>
                <a:cs typeface="Verdana"/>
              </a:rPr>
              <a:t>το </a:t>
            </a:r>
            <a:r>
              <a:rPr sz="2400" dirty="0">
                <a:latin typeface="Verdana"/>
                <a:cs typeface="Verdana"/>
              </a:rPr>
              <a:t>όφελος </a:t>
            </a:r>
            <a:r>
              <a:rPr sz="2400" spc="-5" dirty="0">
                <a:latin typeface="Verdana"/>
                <a:cs typeface="Verdana"/>
              </a:rPr>
              <a:t>από τη  διαδικτυακή παρουσία </a:t>
            </a:r>
            <a:r>
              <a:rPr sz="2400" dirty="0">
                <a:latin typeface="Verdana"/>
                <a:cs typeface="Verdana"/>
              </a:rPr>
              <a:t>και </a:t>
            </a:r>
            <a:r>
              <a:rPr sz="2400" spc="-5" dirty="0">
                <a:latin typeface="Verdana"/>
                <a:cs typeface="Verdana"/>
              </a:rPr>
              <a:t>την κοινωνική  δικτύωση).</a:t>
            </a:r>
            <a:endParaRPr sz="2400">
              <a:latin typeface="Verdana"/>
              <a:cs typeface="Verdana"/>
            </a:endParaRPr>
          </a:p>
          <a:p>
            <a:pPr marL="278130" indent="-265430">
              <a:lnSpc>
                <a:spcPct val="100000"/>
              </a:lnSpc>
              <a:spcBef>
                <a:spcPts val="300"/>
              </a:spcBef>
              <a:buClr>
                <a:srgbClr val="EF7E09"/>
              </a:buClr>
              <a:buSzPct val="79166"/>
              <a:buFont typeface="Wingdings 2"/>
              <a:buChar char=""/>
              <a:tabLst>
                <a:tab pos="277495" algn="l"/>
                <a:tab pos="278765" algn="l"/>
              </a:tabLst>
            </a:pPr>
            <a:r>
              <a:rPr sz="2400" spc="-5" dirty="0">
                <a:latin typeface="Verdana"/>
                <a:cs typeface="Verdana"/>
              </a:rPr>
              <a:t>Αξιολόγηση ιστοσελίδας/ ιστοχώρου</a:t>
            </a:r>
            <a:r>
              <a:rPr sz="2400" spc="50" dirty="0">
                <a:latin typeface="Verdana"/>
                <a:cs typeface="Verdana"/>
              </a:rPr>
              <a:t> </a:t>
            </a:r>
            <a:r>
              <a:rPr sz="2400" dirty="0">
                <a:latin typeface="Verdana"/>
                <a:cs typeface="Verdana"/>
              </a:rPr>
              <a:t>/</a:t>
            </a:r>
            <a:endParaRPr sz="2400">
              <a:latin typeface="Verdana"/>
              <a:cs typeface="Verdana"/>
            </a:endParaRPr>
          </a:p>
          <a:p>
            <a:pPr marL="278130" marR="993140">
              <a:lnSpc>
                <a:spcPct val="100000"/>
              </a:lnSpc>
            </a:pPr>
            <a:r>
              <a:rPr sz="2400" dirty="0">
                <a:latin typeface="Verdana"/>
                <a:cs typeface="Verdana"/>
              </a:rPr>
              <a:t>ηλεκτρονικού </a:t>
            </a:r>
            <a:r>
              <a:rPr sz="2400" spc="-5" dirty="0">
                <a:latin typeface="Verdana"/>
                <a:cs typeface="Verdana"/>
              </a:rPr>
              <a:t>επιχειρηματικού </a:t>
            </a:r>
            <a:r>
              <a:rPr sz="2400" dirty="0">
                <a:latin typeface="Verdana"/>
                <a:cs typeface="Verdana"/>
              </a:rPr>
              <a:t>μοντέλου  </a:t>
            </a:r>
            <a:r>
              <a:rPr sz="2400" spc="-15" dirty="0">
                <a:latin typeface="Verdana"/>
                <a:cs typeface="Verdana"/>
              </a:rPr>
              <a:t>(Website </a:t>
            </a:r>
            <a:r>
              <a:rPr sz="2400" spc="-10" dirty="0">
                <a:latin typeface="Verdana"/>
                <a:cs typeface="Verdana"/>
              </a:rPr>
              <a:t>evaluation): </a:t>
            </a:r>
            <a:r>
              <a:rPr sz="2400" spc="-5" dirty="0">
                <a:latin typeface="Verdana"/>
                <a:cs typeface="Verdana"/>
              </a:rPr>
              <a:t>διαδικασία, στόχοι,  εργαλεία </a:t>
            </a:r>
            <a:r>
              <a:rPr sz="2400" dirty="0">
                <a:latin typeface="Verdana"/>
                <a:cs typeface="Verdana"/>
              </a:rPr>
              <a:t>μέτρησης, κριτήρια,</a:t>
            </a:r>
            <a:r>
              <a:rPr sz="2400" spc="25" dirty="0">
                <a:latin typeface="Verdana"/>
                <a:cs typeface="Verdana"/>
              </a:rPr>
              <a:t> </a:t>
            </a:r>
            <a:r>
              <a:rPr sz="2400" dirty="0">
                <a:latin typeface="Verdana"/>
                <a:cs typeface="Verdana"/>
              </a:rPr>
              <a:t>δείκτες,</a:t>
            </a:r>
            <a:endParaRPr sz="2400">
              <a:latin typeface="Verdana"/>
              <a:cs typeface="Verdana"/>
            </a:endParaRPr>
          </a:p>
          <a:p>
            <a:pPr marL="278130">
              <a:lnSpc>
                <a:spcPct val="100000"/>
              </a:lnSpc>
            </a:pPr>
            <a:r>
              <a:rPr sz="2400" spc="-5" dirty="0">
                <a:latin typeface="Verdana"/>
                <a:cs typeface="Verdana"/>
              </a:rPr>
              <a:t>λογισμικό, </a:t>
            </a:r>
            <a:r>
              <a:rPr sz="2400" dirty="0">
                <a:latin typeface="Verdana"/>
                <a:cs typeface="Verdana"/>
              </a:rPr>
              <a:t>μοντέλα</a:t>
            </a:r>
            <a:r>
              <a:rPr sz="2400" spc="50" dirty="0">
                <a:latin typeface="Verdana"/>
                <a:cs typeface="Verdana"/>
              </a:rPr>
              <a:t> </a:t>
            </a:r>
            <a:r>
              <a:rPr sz="2400" spc="-5" dirty="0">
                <a:latin typeface="Verdana"/>
                <a:cs typeface="Verdana"/>
              </a:rPr>
              <a:t>μέτρησης.</a:t>
            </a:r>
            <a:endParaRPr sz="2400">
              <a:latin typeface="Verdana"/>
              <a:cs typeface="Verdan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533400"/>
            <a:ext cx="2952750" cy="269632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914400"/>
            <a:ext cx="3619500" cy="20955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3962400"/>
            <a:ext cx="4762500" cy="2571750"/>
          </a:xfrm>
          <a:prstGeom prst="rect">
            <a:avLst/>
          </a:prstGeom>
        </p:spPr>
      </p:pic>
      <p:sp>
        <p:nvSpPr>
          <p:cNvPr id="10" name="Rectangle 3"/>
          <p:cNvSpPr>
            <a:spLocks noChangeArrowheads="1"/>
          </p:cNvSpPr>
          <p:nvPr/>
        </p:nvSpPr>
        <p:spPr bwMode="auto">
          <a:xfrm>
            <a:off x="304800" y="2895600"/>
            <a:ext cx="48006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Similarly, an enterprise people-centric model will represent all relationships between employees in a single social network which can connected to many systems of record.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t>
            </a:r>
            <a:endParaRPr kumimoji="0" lang="en-US" altLang="en-US" sz="162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522895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1565147" y="574548"/>
            <a:ext cx="993647" cy="67970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001011" y="574548"/>
            <a:ext cx="1036319" cy="67970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479548" y="574548"/>
            <a:ext cx="4898136" cy="679703"/>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819900" y="574548"/>
            <a:ext cx="696468" cy="679703"/>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4192523" y="1062227"/>
            <a:ext cx="696468" cy="679703"/>
          </a:xfrm>
          <a:prstGeom prst="rect">
            <a:avLst/>
          </a:prstGeom>
          <a:blipFill>
            <a:blip r:embed="rId5" cstate="print"/>
            <a:stretch>
              <a:fillRect/>
            </a:stretch>
          </a:blipFill>
        </p:spPr>
        <p:txBody>
          <a:bodyPr wrap="square" lIns="0" tIns="0" rIns="0" bIns="0" rtlCol="0"/>
          <a:lstStyle/>
          <a:p>
            <a:endParaRPr/>
          </a:p>
        </p:txBody>
      </p:sp>
      <p:sp>
        <p:nvSpPr>
          <p:cNvPr id="8" name="object 8"/>
          <p:cNvSpPr txBox="1">
            <a:spLocks noGrp="1"/>
          </p:cNvSpPr>
          <p:nvPr>
            <p:ph type="title"/>
          </p:nvPr>
        </p:nvSpPr>
        <p:spPr>
          <a:xfrm>
            <a:off x="1832229" y="699973"/>
            <a:ext cx="5279390" cy="514350"/>
          </a:xfrm>
          <a:prstGeom prst="rect">
            <a:avLst/>
          </a:prstGeom>
        </p:spPr>
        <p:txBody>
          <a:bodyPr vert="horz" wrap="square" lIns="0" tIns="13335" rIns="0" bIns="0" rtlCol="0">
            <a:spAutoFit/>
          </a:bodyPr>
          <a:lstStyle/>
          <a:p>
            <a:pPr marL="12700">
              <a:lnSpc>
                <a:spcPct val="100000"/>
              </a:lnSpc>
              <a:spcBef>
                <a:spcPts val="105"/>
              </a:spcBef>
              <a:tabLst>
                <a:tab pos="926465" algn="l"/>
              </a:tabLst>
            </a:pPr>
            <a:r>
              <a:rPr sz="3200" dirty="0"/>
              <a:t>2.	Μεγέθη της</a:t>
            </a:r>
            <a:r>
              <a:rPr sz="3200" spc="-90" dirty="0"/>
              <a:t> </a:t>
            </a:r>
            <a:r>
              <a:rPr sz="3200" spc="-5" dirty="0"/>
              <a:t>αγοράς</a:t>
            </a:r>
            <a:endParaRPr sz="3200"/>
          </a:p>
        </p:txBody>
      </p:sp>
      <p:sp>
        <p:nvSpPr>
          <p:cNvPr id="13" name="object 13"/>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9" name="object 9"/>
          <p:cNvSpPr txBox="1"/>
          <p:nvPr/>
        </p:nvSpPr>
        <p:spPr>
          <a:xfrm>
            <a:off x="551180" y="2287651"/>
            <a:ext cx="7936230" cy="1305560"/>
          </a:xfrm>
          <a:prstGeom prst="rect">
            <a:avLst/>
          </a:prstGeom>
        </p:spPr>
        <p:txBody>
          <a:bodyPr vert="horz" wrap="square" lIns="0" tIns="12065" rIns="0" bIns="0" rtlCol="0">
            <a:spAutoFit/>
          </a:bodyPr>
          <a:lstStyle/>
          <a:p>
            <a:pPr marL="277495" marR="5080" indent="-264795" algn="just">
              <a:lnSpc>
                <a:spcPct val="100000"/>
              </a:lnSpc>
              <a:spcBef>
                <a:spcPts val="95"/>
              </a:spcBef>
              <a:buClr>
                <a:srgbClr val="EF7E09"/>
              </a:buClr>
              <a:buSzPct val="80357"/>
              <a:buFont typeface="Wingdings 2"/>
              <a:buChar char=""/>
              <a:tabLst>
                <a:tab pos="278130" algn="l"/>
              </a:tabLst>
            </a:pPr>
            <a:r>
              <a:rPr sz="2800" spc="-5" dirty="0">
                <a:latin typeface="Verdana"/>
                <a:cs typeface="Verdana"/>
              </a:rPr>
              <a:t>Σκοπός είναι να λάβει ο αναγνώστης </a:t>
            </a:r>
            <a:r>
              <a:rPr sz="2800" spc="-10" dirty="0">
                <a:latin typeface="Verdana"/>
                <a:cs typeface="Verdana"/>
              </a:rPr>
              <a:t>μια  </a:t>
            </a:r>
            <a:r>
              <a:rPr sz="2800" spc="-5" dirty="0">
                <a:latin typeface="Verdana"/>
                <a:cs typeface="Verdana"/>
              </a:rPr>
              <a:t>ρεαλιστική εικόνα της βαρύτητας </a:t>
            </a:r>
            <a:r>
              <a:rPr sz="2800" spc="-10" dirty="0">
                <a:latin typeface="Verdana"/>
                <a:cs typeface="Verdana"/>
              </a:rPr>
              <a:t>που  </a:t>
            </a:r>
            <a:r>
              <a:rPr sz="2800" spc="-5" dirty="0">
                <a:latin typeface="Verdana"/>
                <a:cs typeface="Verdana"/>
              </a:rPr>
              <a:t>παίρνουν οι ηλεκτρονικές</a:t>
            </a:r>
            <a:r>
              <a:rPr sz="2800" spc="-80" dirty="0">
                <a:latin typeface="Verdana"/>
                <a:cs typeface="Verdana"/>
              </a:rPr>
              <a:t> </a:t>
            </a:r>
            <a:r>
              <a:rPr sz="2800" spc="-5" dirty="0">
                <a:latin typeface="Verdana"/>
                <a:cs typeface="Verdana"/>
              </a:rPr>
              <a:t>δραστηριότητες</a:t>
            </a:r>
            <a:endParaRPr sz="2800">
              <a:latin typeface="Verdana"/>
              <a:cs typeface="Verdana"/>
            </a:endParaRPr>
          </a:p>
        </p:txBody>
      </p:sp>
      <p:sp>
        <p:nvSpPr>
          <p:cNvPr id="10" name="object 10"/>
          <p:cNvSpPr txBox="1"/>
          <p:nvPr/>
        </p:nvSpPr>
        <p:spPr>
          <a:xfrm>
            <a:off x="816355" y="3994784"/>
            <a:ext cx="6416040" cy="878840"/>
          </a:xfrm>
          <a:prstGeom prst="rect">
            <a:avLst/>
          </a:prstGeom>
        </p:spPr>
        <p:txBody>
          <a:bodyPr vert="horz" wrap="square" lIns="0" tIns="12065" rIns="0" bIns="0" rtlCol="0">
            <a:spAutoFit/>
          </a:bodyPr>
          <a:lstStyle/>
          <a:p>
            <a:pPr marL="12700" marR="5080">
              <a:lnSpc>
                <a:spcPct val="100000"/>
              </a:lnSpc>
              <a:spcBef>
                <a:spcPts val="95"/>
              </a:spcBef>
              <a:tabLst>
                <a:tab pos="2274570" algn="l"/>
                <a:tab pos="3574415" algn="l"/>
                <a:tab pos="3751579" algn="l"/>
                <a:tab pos="4975225" algn="l"/>
              </a:tabLst>
            </a:pPr>
            <a:r>
              <a:rPr sz="2800" spc="-5" dirty="0">
                <a:latin typeface="Verdana"/>
                <a:cs typeface="Verdana"/>
              </a:rPr>
              <a:t>δαπάνες	των		επιχειρήσεων,  κ</a:t>
            </a:r>
            <a:r>
              <a:rPr sz="2800" dirty="0">
                <a:latin typeface="Verdana"/>
                <a:cs typeface="Verdana"/>
              </a:rPr>
              <a:t>α</a:t>
            </a:r>
            <a:r>
              <a:rPr sz="2800" spc="-10" dirty="0">
                <a:latin typeface="Verdana"/>
                <a:cs typeface="Verdana"/>
              </a:rPr>
              <a:t>θη</a:t>
            </a:r>
            <a:r>
              <a:rPr sz="2800" dirty="0">
                <a:latin typeface="Verdana"/>
                <a:cs typeface="Verdana"/>
              </a:rPr>
              <a:t>μ</a:t>
            </a:r>
            <a:r>
              <a:rPr sz="2800" spc="-5" dirty="0">
                <a:latin typeface="Verdana"/>
                <a:cs typeface="Verdana"/>
              </a:rPr>
              <a:t>ε</a:t>
            </a:r>
            <a:r>
              <a:rPr sz="2800" dirty="0">
                <a:latin typeface="Verdana"/>
                <a:cs typeface="Verdana"/>
              </a:rPr>
              <a:t>ρ</a:t>
            </a:r>
            <a:r>
              <a:rPr sz="2800" spc="-10" dirty="0">
                <a:latin typeface="Verdana"/>
                <a:cs typeface="Verdana"/>
              </a:rPr>
              <a:t>ινότη</a:t>
            </a:r>
            <a:r>
              <a:rPr sz="2800" spc="0" dirty="0">
                <a:latin typeface="Verdana"/>
                <a:cs typeface="Verdana"/>
              </a:rPr>
              <a:t>τ</a:t>
            </a:r>
            <a:r>
              <a:rPr sz="2800" spc="-5" dirty="0">
                <a:latin typeface="Verdana"/>
                <a:cs typeface="Verdana"/>
              </a:rPr>
              <a:t>α</a:t>
            </a:r>
            <a:r>
              <a:rPr sz="2800" dirty="0">
                <a:latin typeface="Verdana"/>
                <a:cs typeface="Verdana"/>
              </a:rPr>
              <a:t>	</a:t>
            </a:r>
            <a:r>
              <a:rPr sz="2800" spc="-10" dirty="0">
                <a:latin typeface="Verdana"/>
                <a:cs typeface="Verdana"/>
              </a:rPr>
              <a:t>τ</a:t>
            </a:r>
            <a:r>
              <a:rPr sz="2800" dirty="0">
                <a:latin typeface="Verdana"/>
                <a:cs typeface="Verdana"/>
              </a:rPr>
              <a:t>ω</a:t>
            </a:r>
            <a:r>
              <a:rPr sz="2800" spc="-5" dirty="0">
                <a:latin typeface="Verdana"/>
                <a:cs typeface="Verdana"/>
              </a:rPr>
              <a:t>ν</a:t>
            </a:r>
            <a:r>
              <a:rPr sz="2800" dirty="0">
                <a:latin typeface="Verdana"/>
                <a:cs typeface="Verdana"/>
              </a:rPr>
              <a:t>	</a:t>
            </a:r>
            <a:r>
              <a:rPr sz="2800" spc="-10" dirty="0">
                <a:latin typeface="Verdana"/>
                <a:cs typeface="Verdana"/>
              </a:rPr>
              <a:t>πολ</a:t>
            </a:r>
            <a:r>
              <a:rPr sz="2800" spc="0" dirty="0">
                <a:latin typeface="Verdana"/>
                <a:cs typeface="Verdana"/>
              </a:rPr>
              <a:t>ι</a:t>
            </a:r>
            <a:r>
              <a:rPr sz="2800" spc="-10" dirty="0">
                <a:latin typeface="Verdana"/>
                <a:cs typeface="Verdana"/>
              </a:rPr>
              <a:t>τ</a:t>
            </a:r>
            <a:r>
              <a:rPr sz="2800" dirty="0">
                <a:latin typeface="Verdana"/>
                <a:cs typeface="Verdana"/>
              </a:rPr>
              <a:t>ώ</a:t>
            </a:r>
            <a:r>
              <a:rPr sz="2800" spc="-5" dirty="0">
                <a:latin typeface="Verdana"/>
                <a:cs typeface="Verdana"/>
              </a:rPr>
              <a:t>ν</a:t>
            </a:r>
            <a:endParaRPr sz="2800">
              <a:latin typeface="Verdana"/>
              <a:cs typeface="Verdana"/>
            </a:endParaRPr>
          </a:p>
        </p:txBody>
      </p:sp>
      <p:sp>
        <p:nvSpPr>
          <p:cNvPr id="11" name="object 11"/>
          <p:cNvSpPr txBox="1"/>
          <p:nvPr/>
        </p:nvSpPr>
        <p:spPr>
          <a:xfrm>
            <a:off x="816355" y="3567760"/>
            <a:ext cx="7670165" cy="1305560"/>
          </a:xfrm>
          <a:prstGeom prst="rect">
            <a:avLst/>
          </a:prstGeom>
        </p:spPr>
        <p:txBody>
          <a:bodyPr vert="horz" wrap="square" lIns="0" tIns="12065" rIns="0" bIns="0" rtlCol="0">
            <a:spAutoFit/>
          </a:bodyPr>
          <a:lstStyle/>
          <a:p>
            <a:pPr marL="12700">
              <a:lnSpc>
                <a:spcPct val="100000"/>
              </a:lnSpc>
              <a:spcBef>
                <a:spcPts val="95"/>
              </a:spcBef>
              <a:tabLst>
                <a:tab pos="1263650" algn="l"/>
                <a:tab pos="3521075" algn="l"/>
                <a:tab pos="4558030" algn="l"/>
                <a:tab pos="6033135" algn="l"/>
                <a:tab pos="6978015" algn="l"/>
              </a:tabLst>
            </a:pPr>
            <a:r>
              <a:rPr sz="2800" spc="-5" dirty="0">
                <a:latin typeface="Verdana"/>
                <a:cs typeface="Verdana"/>
              </a:rPr>
              <a:t>στην	οικονομία,	στα	έσοδα	και	</a:t>
            </a:r>
            <a:r>
              <a:rPr sz="2800" spc="-10" dirty="0">
                <a:latin typeface="Verdana"/>
                <a:cs typeface="Verdana"/>
              </a:rPr>
              <a:t>στις</a:t>
            </a:r>
            <a:endParaRPr sz="2800">
              <a:latin typeface="Verdana"/>
              <a:cs typeface="Verdana"/>
            </a:endParaRPr>
          </a:p>
          <a:p>
            <a:pPr marL="7127875" marR="5080" indent="-97790" algn="r">
              <a:lnSpc>
                <a:spcPct val="100000"/>
              </a:lnSpc>
            </a:pPr>
            <a:r>
              <a:rPr sz="2800" spc="-10" dirty="0">
                <a:latin typeface="Verdana"/>
                <a:cs typeface="Verdana"/>
              </a:rPr>
              <a:t>σ</a:t>
            </a:r>
            <a:r>
              <a:rPr sz="2800" spc="5" dirty="0">
                <a:latin typeface="Verdana"/>
                <a:cs typeface="Verdana"/>
              </a:rPr>
              <a:t>τ</a:t>
            </a:r>
            <a:r>
              <a:rPr sz="2800" spc="-5" dirty="0">
                <a:latin typeface="Verdana"/>
                <a:cs typeface="Verdana"/>
              </a:rPr>
              <a:t>η  και</a:t>
            </a:r>
            <a:endParaRPr sz="2800">
              <a:latin typeface="Verdana"/>
              <a:cs typeface="Verdana"/>
            </a:endParaRPr>
          </a:p>
        </p:txBody>
      </p:sp>
      <p:sp>
        <p:nvSpPr>
          <p:cNvPr id="12" name="object 12"/>
          <p:cNvSpPr txBox="1"/>
          <p:nvPr/>
        </p:nvSpPr>
        <p:spPr>
          <a:xfrm>
            <a:off x="816355" y="4848225"/>
            <a:ext cx="7047865" cy="452120"/>
          </a:xfrm>
          <a:prstGeom prst="rect">
            <a:avLst/>
          </a:prstGeom>
        </p:spPr>
        <p:txBody>
          <a:bodyPr vert="horz" wrap="square" lIns="0" tIns="12065" rIns="0" bIns="0" rtlCol="0">
            <a:spAutoFit/>
          </a:bodyPr>
          <a:lstStyle/>
          <a:p>
            <a:pPr marL="12700">
              <a:lnSpc>
                <a:spcPct val="100000"/>
              </a:lnSpc>
              <a:spcBef>
                <a:spcPts val="95"/>
              </a:spcBef>
            </a:pPr>
            <a:r>
              <a:rPr sz="2800" spc="-5" dirty="0">
                <a:latin typeface="Verdana"/>
                <a:cs typeface="Verdana"/>
              </a:rPr>
              <a:t>δυνητικών </a:t>
            </a:r>
            <a:r>
              <a:rPr sz="2800" spc="-10" dirty="0">
                <a:latin typeface="Verdana"/>
                <a:cs typeface="Verdana"/>
              </a:rPr>
              <a:t>αγοραστών </a:t>
            </a:r>
            <a:r>
              <a:rPr sz="2800" spc="-5" dirty="0">
                <a:latin typeface="Verdana"/>
                <a:cs typeface="Verdana"/>
              </a:rPr>
              <a:t>–</a:t>
            </a:r>
            <a:r>
              <a:rPr sz="2800" spc="55" dirty="0">
                <a:latin typeface="Verdana"/>
                <a:cs typeface="Verdana"/>
              </a:rPr>
              <a:t> </a:t>
            </a:r>
            <a:r>
              <a:rPr sz="2800" spc="-5" dirty="0">
                <a:latin typeface="Verdana"/>
                <a:cs typeface="Verdana"/>
              </a:rPr>
              <a:t>καταναλωτών.</a:t>
            </a:r>
            <a:endParaRPr sz="2800">
              <a:latin typeface="Verdana"/>
              <a:cs typeface="Verdana"/>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178307" y="245363"/>
            <a:ext cx="7389876" cy="71932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78307" y="763523"/>
            <a:ext cx="6702552" cy="71932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78307" y="1281683"/>
            <a:ext cx="5099304" cy="719327"/>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4689347" y="1281683"/>
            <a:ext cx="736091" cy="71932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78307" y="1799844"/>
            <a:ext cx="736092" cy="719327"/>
          </a:xfrm>
          <a:prstGeom prst="rect">
            <a:avLst/>
          </a:prstGeom>
          <a:blipFill>
            <a:blip r:embed="rId5" cstate="print"/>
            <a:stretch>
              <a:fillRect/>
            </a:stretch>
          </a:blipFill>
        </p:spPr>
        <p:txBody>
          <a:bodyPr wrap="square" lIns="0" tIns="0" rIns="0" bIns="0" rtlCol="0"/>
          <a:lstStyle/>
          <a:p>
            <a:endParaRPr/>
          </a:p>
        </p:txBody>
      </p:sp>
      <p:sp>
        <p:nvSpPr>
          <p:cNvPr id="8" name="object 8"/>
          <p:cNvSpPr txBox="1">
            <a:spLocks noGrp="1"/>
          </p:cNvSpPr>
          <p:nvPr>
            <p:ph type="title"/>
          </p:nvPr>
        </p:nvSpPr>
        <p:spPr>
          <a:xfrm>
            <a:off x="459740" y="380441"/>
            <a:ext cx="6675755" cy="1579880"/>
          </a:xfrm>
          <a:prstGeom prst="rect">
            <a:avLst/>
          </a:prstGeom>
        </p:spPr>
        <p:txBody>
          <a:bodyPr vert="horz" wrap="square" lIns="0" tIns="12065" rIns="0" bIns="0" rtlCol="0">
            <a:spAutoFit/>
          </a:bodyPr>
          <a:lstStyle/>
          <a:p>
            <a:pPr marL="12700">
              <a:lnSpc>
                <a:spcPct val="100000"/>
              </a:lnSpc>
              <a:spcBef>
                <a:spcPts val="95"/>
              </a:spcBef>
            </a:pPr>
            <a:r>
              <a:rPr sz="3400" spc="-5" dirty="0"/>
              <a:t>2.1. Συμβολή της</a:t>
            </a:r>
            <a:r>
              <a:rPr sz="3400" spc="-25" dirty="0"/>
              <a:t> </a:t>
            </a:r>
            <a:r>
              <a:rPr sz="3400" spc="-10" dirty="0"/>
              <a:t>ψηφιακής</a:t>
            </a:r>
            <a:endParaRPr sz="3400"/>
          </a:p>
          <a:p>
            <a:pPr marL="12700" marR="690245">
              <a:lnSpc>
                <a:spcPct val="100000"/>
              </a:lnSpc>
            </a:pPr>
            <a:r>
              <a:rPr sz="3400" spc="-5" dirty="0"/>
              <a:t>οικονομίας </a:t>
            </a:r>
            <a:r>
              <a:rPr sz="3400" spc="-10" dirty="0"/>
              <a:t>στα </a:t>
            </a:r>
            <a:r>
              <a:rPr sz="3400" spc="-5" dirty="0"/>
              <a:t>συνολικά  οικονομικά</a:t>
            </a:r>
            <a:r>
              <a:rPr sz="3400" spc="0" dirty="0"/>
              <a:t> </a:t>
            </a:r>
            <a:r>
              <a:rPr sz="3400" spc="-10" dirty="0"/>
              <a:t>μεγέθη</a:t>
            </a:r>
            <a:endParaRPr sz="3400"/>
          </a:p>
        </p:txBody>
      </p:sp>
      <p:sp>
        <p:nvSpPr>
          <p:cNvPr id="10" name="object 10"/>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9" name="object 9"/>
          <p:cNvSpPr txBox="1"/>
          <p:nvPr/>
        </p:nvSpPr>
        <p:spPr>
          <a:xfrm>
            <a:off x="627380" y="2134946"/>
            <a:ext cx="7937500" cy="3684270"/>
          </a:xfrm>
          <a:prstGeom prst="rect">
            <a:avLst/>
          </a:prstGeom>
        </p:spPr>
        <p:txBody>
          <a:bodyPr vert="horz" wrap="square" lIns="0" tIns="12700" rIns="0" bIns="0" rtlCol="0">
            <a:spAutoFit/>
          </a:bodyPr>
          <a:lstStyle/>
          <a:p>
            <a:pPr marL="12700" marR="5080">
              <a:lnSpc>
                <a:spcPct val="100000"/>
              </a:lnSpc>
              <a:spcBef>
                <a:spcPts val="100"/>
              </a:spcBef>
              <a:tabLst>
                <a:tab pos="757555" algn="l"/>
                <a:tab pos="1324610" algn="l"/>
                <a:tab pos="1583690" algn="l"/>
                <a:tab pos="1628139" algn="l"/>
                <a:tab pos="1842770" algn="l"/>
                <a:tab pos="2237740" algn="l"/>
                <a:tab pos="2510790" algn="l"/>
                <a:tab pos="2740660" algn="l"/>
                <a:tab pos="2850515" algn="l"/>
                <a:tab pos="3051810" algn="l"/>
                <a:tab pos="3149600" algn="l"/>
                <a:tab pos="3416300" algn="l"/>
                <a:tab pos="3559175" algn="l"/>
                <a:tab pos="3759200" algn="l"/>
                <a:tab pos="4116070" algn="l"/>
                <a:tab pos="4474210" algn="l"/>
                <a:tab pos="4621530" algn="l"/>
                <a:tab pos="5012055" algn="l"/>
                <a:tab pos="5103495" algn="l"/>
                <a:tab pos="5441950" algn="l"/>
                <a:tab pos="5584825" algn="l"/>
                <a:tab pos="6112510" algn="l"/>
                <a:tab pos="6274435" algn="l"/>
                <a:tab pos="6303010" algn="l"/>
                <a:tab pos="6419215" algn="l"/>
                <a:tab pos="6440170" algn="l"/>
                <a:tab pos="6556375" algn="l"/>
                <a:tab pos="7159625" algn="l"/>
                <a:tab pos="7491730" algn="l"/>
                <a:tab pos="7575550" algn="l"/>
              </a:tabLst>
            </a:pPr>
            <a:r>
              <a:rPr sz="2400" dirty="0">
                <a:latin typeface="Verdana"/>
                <a:cs typeface="Verdana"/>
              </a:rPr>
              <a:t>Μια	</a:t>
            </a:r>
            <a:r>
              <a:rPr sz="2400" spc="-5" dirty="0">
                <a:latin typeface="Verdana"/>
                <a:cs typeface="Verdana"/>
              </a:rPr>
              <a:t>πρό</a:t>
            </a:r>
            <a:r>
              <a:rPr sz="2400" dirty="0">
                <a:latin typeface="Verdana"/>
                <a:cs typeface="Verdana"/>
              </a:rPr>
              <a:t>σ</a:t>
            </a:r>
            <a:r>
              <a:rPr sz="2400" spc="-5" dirty="0">
                <a:latin typeface="Verdana"/>
                <a:cs typeface="Verdana"/>
              </a:rPr>
              <a:t>φατ</a:t>
            </a:r>
            <a:r>
              <a:rPr sz="2400" dirty="0">
                <a:latin typeface="Verdana"/>
                <a:cs typeface="Verdana"/>
              </a:rPr>
              <a:t>η	με</a:t>
            </a:r>
            <a:r>
              <a:rPr sz="2400" spc="0" dirty="0">
                <a:latin typeface="Verdana"/>
                <a:cs typeface="Verdana"/>
              </a:rPr>
              <a:t>λ</a:t>
            </a:r>
            <a:r>
              <a:rPr sz="2400" dirty="0">
                <a:latin typeface="Verdana"/>
                <a:cs typeface="Verdana"/>
              </a:rPr>
              <a:t>έτη		</a:t>
            </a:r>
            <a:r>
              <a:rPr sz="2400" spc="-5" dirty="0">
                <a:latin typeface="Verdana"/>
                <a:cs typeface="Verdana"/>
              </a:rPr>
              <a:t>τη</a:t>
            </a:r>
            <a:r>
              <a:rPr sz="2400" dirty="0">
                <a:latin typeface="Verdana"/>
                <a:cs typeface="Verdana"/>
              </a:rPr>
              <a:t>ς	McKi</a:t>
            </a:r>
            <a:r>
              <a:rPr sz="2400" spc="0" dirty="0">
                <a:latin typeface="Verdana"/>
                <a:cs typeface="Verdana"/>
              </a:rPr>
              <a:t>n</a:t>
            </a:r>
            <a:r>
              <a:rPr sz="2400" dirty="0">
                <a:latin typeface="Verdana"/>
                <a:cs typeface="Verdana"/>
              </a:rPr>
              <a:t>s</a:t>
            </a:r>
            <a:r>
              <a:rPr sz="2400" spc="-10" dirty="0">
                <a:latin typeface="Verdana"/>
                <a:cs typeface="Verdana"/>
              </a:rPr>
              <a:t>e</a:t>
            </a:r>
            <a:r>
              <a:rPr sz="2400" dirty="0">
                <a:latin typeface="Verdana"/>
                <a:cs typeface="Verdana"/>
              </a:rPr>
              <a:t>y	</a:t>
            </a:r>
            <a:r>
              <a:rPr sz="2400" spc="5" dirty="0">
                <a:latin typeface="Verdana"/>
                <a:cs typeface="Verdana"/>
              </a:rPr>
              <a:t>α</a:t>
            </a:r>
            <a:r>
              <a:rPr sz="2400" dirty="0">
                <a:latin typeface="Verdana"/>
                <a:cs typeface="Verdana"/>
              </a:rPr>
              <a:t>νέ</a:t>
            </a:r>
            <a:r>
              <a:rPr sz="2400" spc="-10" dirty="0">
                <a:latin typeface="Verdana"/>
                <a:cs typeface="Verdana"/>
              </a:rPr>
              <a:t>λ</a:t>
            </a:r>
            <a:r>
              <a:rPr sz="2400" spc="-5" dirty="0">
                <a:latin typeface="Verdana"/>
                <a:cs typeface="Verdana"/>
              </a:rPr>
              <a:t>υσ</a:t>
            </a:r>
            <a:r>
              <a:rPr sz="2400" dirty="0">
                <a:latin typeface="Verdana"/>
                <a:cs typeface="Verdana"/>
              </a:rPr>
              <a:t>ε		</a:t>
            </a:r>
            <a:r>
              <a:rPr sz="2400" spc="-5" dirty="0">
                <a:latin typeface="Verdana"/>
                <a:cs typeface="Verdana"/>
              </a:rPr>
              <a:t>τη  </a:t>
            </a:r>
            <a:r>
              <a:rPr sz="2400" dirty="0">
                <a:latin typeface="Verdana"/>
                <a:cs typeface="Verdana"/>
              </a:rPr>
              <a:t>δ</a:t>
            </a:r>
            <a:r>
              <a:rPr sz="2400" spc="0" dirty="0">
                <a:latin typeface="Verdana"/>
                <a:cs typeface="Verdana"/>
              </a:rPr>
              <a:t>ι</a:t>
            </a:r>
            <a:r>
              <a:rPr sz="2400" spc="-5" dirty="0">
                <a:latin typeface="Verdana"/>
                <a:cs typeface="Verdana"/>
              </a:rPr>
              <a:t>α</a:t>
            </a:r>
            <a:r>
              <a:rPr sz="2400" spc="0" dirty="0">
                <a:latin typeface="Verdana"/>
                <a:cs typeface="Verdana"/>
              </a:rPr>
              <a:t>δ</a:t>
            </a:r>
            <a:r>
              <a:rPr sz="2400" spc="-5" dirty="0">
                <a:latin typeface="Verdana"/>
                <a:cs typeface="Verdana"/>
              </a:rPr>
              <a:t>ικτ</a:t>
            </a:r>
            <a:r>
              <a:rPr sz="2400" spc="-10" dirty="0">
                <a:latin typeface="Verdana"/>
                <a:cs typeface="Verdana"/>
              </a:rPr>
              <a:t>υ</a:t>
            </a:r>
            <a:r>
              <a:rPr sz="2400" spc="5" dirty="0">
                <a:latin typeface="Verdana"/>
                <a:cs typeface="Verdana"/>
              </a:rPr>
              <a:t>α</a:t>
            </a:r>
            <a:r>
              <a:rPr sz="2400" dirty="0">
                <a:latin typeface="Verdana"/>
                <a:cs typeface="Verdana"/>
              </a:rPr>
              <a:t>κή		ο</a:t>
            </a:r>
            <a:r>
              <a:rPr sz="2400" spc="-5" dirty="0">
                <a:latin typeface="Verdana"/>
                <a:cs typeface="Verdana"/>
              </a:rPr>
              <a:t>ι</a:t>
            </a:r>
            <a:r>
              <a:rPr sz="2400" spc="0" dirty="0">
                <a:latin typeface="Verdana"/>
                <a:cs typeface="Verdana"/>
              </a:rPr>
              <a:t>κ</a:t>
            </a:r>
            <a:r>
              <a:rPr sz="2400" dirty="0">
                <a:latin typeface="Verdana"/>
                <a:cs typeface="Verdana"/>
              </a:rPr>
              <a:t>ονομία		</a:t>
            </a:r>
            <a:r>
              <a:rPr sz="2400" spc="-840" dirty="0">
                <a:latin typeface="Verdana"/>
                <a:cs typeface="Verdana"/>
              </a:rPr>
              <a:t> </a:t>
            </a:r>
            <a:r>
              <a:rPr sz="2400" spc="0" dirty="0">
                <a:latin typeface="Verdana"/>
                <a:cs typeface="Verdana"/>
              </a:rPr>
              <a:t>τ</a:t>
            </a:r>
            <a:r>
              <a:rPr sz="2400" spc="-5" dirty="0">
                <a:latin typeface="Verdana"/>
                <a:cs typeface="Verdana"/>
              </a:rPr>
              <a:t>ω</a:t>
            </a:r>
            <a:r>
              <a:rPr sz="2400" dirty="0">
                <a:latin typeface="Verdana"/>
                <a:cs typeface="Verdana"/>
              </a:rPr>
              <a:t>ν		χω</a:t>
            </a:r>
            <a:r>
              <a:rPr sz="2400" spc="0" dirty="0">
                <a:latin typeface="Verdana"/>
                <a:cs typeface="Verdana"/>
              </a:rPr>
              <a:t>ρ</a:t>
            </a:r>
            <a:r>
              <a:rPr sz="2400" spc="-5" dirty="0">
                <a:latin typeface="Verdana"/>
                <a:cs typeface="Verdana"/>
              </a:rPr>
              <a:t>ώ</a:t>
            </a:r>
            <a:r>
              <a:rPr sz="2400" dirty="0">
                <a:latin typeface="Verdana"/>
                <a:cs typeface="Verdana"/>
              </a:rPr>
              <a:t>ν					</a:t>
            </a:r>
            <a:r>
              <a:rPr sz="2400" spc="0" dirty="0">
                <a:latin typeface="Verdana"/>
                <a:cs typeface="Verdana"/>
              </a:rPr>
              <a:t>τ</a:t>
            </a:r>
            <a:r>
              <a:rPr sz="2400" dirty="0">
                <a:latin typeface="Verdana"/>
                <a:cs typeface="Verdana"/>
              </a:rPr>
              <a:t>ου		G8  </a:t>
            </a:r>
            <a:r>
              <a:rPr sz="2400" spc="-5" dirty="0">
                <a:latin typeface="Verdana"/>
                <a:cs typeface="Verdana"/>
              </a:rPr>
              <a:t>(Κ</a:t>
            </a:r>
            <a:r>
              <a:rPr sz="2400" spc="0" dirty="0">
                <a:latin typeface="Verdana"/>
                <a:cs typeface="Verdana"/>
              </a:rPr>
              <a:t>α</a:t>
            </a:r>
            <a:r>
              <a:rPr sz="2400" dirty="0">
                <a:latin typeface="Verdana"/>
                <a:cs typeface="Verdana"/>
              </a:rPr>
              <a:t>ναδ</a:t>
            </a:r>
            <a:r>
              <a:rPr sz="2400" spc="0" dirty="0">
                <a:latin typeface="Verdana"/>
                <a:cs typeface="Verdana"/>
              </a:rPr>
              <a:t>ά</a:t>
            </a:r>
            <a:r>
              <a:rPr sz="2400" dirty="0">
                <a:latin typeface="Verdana"/>
                <a:cs typeface="Verdana"/>
              </a:rPr>
              <a:t>,		</a:t>
            </a:r>
            <a:r>
              <a:rPr sz="2400" spc="-705" dirty="0">
                <a:latin typeface="Verdana"/>
                <a:cs typeface="Verdana"/>
              </a:rPr>
              <a:t> </a:t>
            </a:r>
            <a:r>
              <a:rPr sz="2400" spc="-5" dirty="0">
                <a:latin typeface="Verdana"/>
                <a:cs typeface="Verdana"/>
              </a:rPr>
              <a:t>Γ</a:t>
            </a:r>
            <a:r>
              <a:rPr sz="2400" spc="5" dirty="0">
                <a:latin typeface="Verdana"/>
                <a:cs typeface="Verdana"/>
              </a:rPr>
              <a:t>α</a:t>
            </a:r>
            <a:r>
              <a:rPr sz="2400" dirty="0">
                <a:latin typeface="Verdana"/>
                <a:cs typeface="Verdana"/>
              </a:rPr>
              <a:t>λλί</a:t>
            </a:r>
            <a:r>
              <a:rPr sz="2400" spc="0" dirty="0">
                <a:latin typeface="Verdana"/>
                <a:cs typeface="Verdana"/>
              </a:rPr>
              <a:t>α</a:t>
            </a:r>
            <a:r>
              <a:rPr sz="2400" dirty="0">
                <a:latin typeface="Verdana"/>
                <a:cs typeface="Verdana"/>
              </a:rPr>
              <a:t>ς,		</a:t>
            </a:r>
            <a:r>
              <a:rPr sz="2400" spc="-5" dirty="0">
                <a:latin typeface="Verdana"/>
                <a:cs typeface="Verdana"/>
              </a:rPr>
              <a:t>Γερμαν</a:t>
            </a:r>
            <a:r>
              <a:rPr sz="2400" spc="5" dirty="0">
                <a:latin typeface="Verdana"/>
                <a:cs typeface="Verdana"/>
              </a:rPr>
              <a:t>ί</a:t>
            </a:r>
            <a:r>
              <a:rPr sz="2400" spc="-5" dirty="0">
                <a:latin typeface="Verdana"/>
                <a:cs typeface="Verdana"/>
              </a:rPr>
              <a:t>α</a:t>
            </a:r>
            <a:r>
              <a:rPr sz="2400" spc="0" dirty="0">
                <a:latin typeface="Verdana"/>
                <a:cs typeface="Verdana"/>
              </a:rPr>
              <a:t>ς</a:t>
            </a:r>
            <a:r>
              <a:rPr sz="2400" dirty="0">
                <a:latin typeface="Verdana"/>
                <a:cs typeface="Verdana"/>
              </a:rPr>
              <a:t>,	Ιτα</a:t>
            </a:r>
            <a:r>
              <a:rPr sz="2400" spc="0" dirty="0">
                <a:latin typeface="Verdana"/>
                <a:cs typeface="Verdana"/>
              </a:rPr>
              <a:t>λ</a:t>
            </a:r>
            <a:r>
              <a:rPr sz="2400" spc="5" dirty="0">
                <a:latin typeface="Verdana"/>
                <a:cs typeface="Verdana"/>
              </a:rPr>
              <a:t>ί</a:t>
            </a:r>
            <a:r>
              <a:rPr sz="2400" spc="-5" dirty="0">
                <a:latin typeface="Verdana"/>
                <a:cs typeface="Verdana"/>
              </a:rPr>
              <a:t>α</a:t>
            </a:r>
            <a:r>
              <a:rPr sz="2400" spc="0" dirty="0">
                <a:latin typeface="Verdana"/>
                <a:cs typeface="Verdana"/>
              </a:rPr>
              <a:t>ς</a:t>
            </a:r>
            <a:r>
              <a:rPr sz="2400" dirty="0">
                <a:latin typeface="Verdana"/>
                <a:cs typeface="Verdana"/>
              </a:rPr>
              <a:t>,				Ιαπωνί</a:t>
            </a:r>
            <a:r>
              <a:rPr sz="2400" spc="0" dirty="0">
                <a:latin typeface="Verdana"/>
                <a:cs typeface="Verdana"/>
              </a:rPr>
              <a:t>α</a:t>
            </a:r>
            <a:r>
              <a:rPr sz="2400" dirty="0">
                <a:latin typeface="Verdana"/>
                <a:cs typeface="Verdana"/>
              </a:rPr>
              <a:t>ς,  </a:t>
            </a:r>
            <a:r>
              <a:rPr sz="2400" spc="-5" dirty="0">
                <a:latin typeface="Verdana"/>
                <a:cs typeface="Verdana"/>
              </a:rPr>
              <a:t>Ρ</a:t>
            </a:r>
            <a:r>
              <a:rPr sz="2400" spc="0" dirty="0">
                <a:latin typeface="Verdana"/>
                <a:cs typeface="Verdana"/>
              </a:rPr>
              <a:t>ω</a:t>
            </a:r>
            <a:r>
              <a:rPr sz="2400" spc="-5" dirty="0">
                <a:latin typeface="Verdana"/>
                <a:cs typeface="Verdana"/>
              </a:rPr>
              <a:t>σί</a:t>
            </a:r>
            <a:r>
              <a:rPr sz="2400" dirty="0">
                <a:latin typeface="Verdana"/>
                <a:cs typeface="Verdana"/>
              </a:rPr>
              <a:t>ας,		</a:t>
            </a:r>
            <a:r>
              <a:rPr sz="2400" spc="0" dirty="0">
                <a:latin typeface="Verdana"/>
                <a:cs typeface="Verdana"/>
              </a:rPr>
              <a:t>Η</a:t>
            </a:r>
            <a:r>
              <a:rPr sz="2400" dirty="0">
                <a:latin typeface="Verdana"/>
                <a:cs typeface="Verdana"/>
              </a:rPr>
              <a:t>νωμέ</a:t>
            </a:r>
            <a:r>
              <a:rPr sz="2400" spc="5" dirty="0">
                <a:latin typeface="Verdana"/>
                <a:cs typeface="Verdana"/>
              </a:rPr>
              <a:t>ν</a:t>
            </a:r>
            <a:r>
              <a:rPr sz="2400" dirty="0">
                <a:latin typeface="Verdana"/>
                <a:cs typeface="Verdana"/>
              </a:rPr>
              <a:t>ου		Βα</a:t>
            </a:r>
            <a:r>
              <a:rPr sz="2400" spc="5" dirty="0">
                <a:latin typeface="Verdana"/>
                <a:cs typeface="Verdana"/>
              </a:rPr>
              <a:t>σ</a:t>
            </a:r>
            <a:r>
              <a:rPr sz="2400" spc="-5" dirty="0">
                <a:latin typeface="Verdana"/>
                <a:cs typeface="Verdana"/>
              </a:rPr>
              <a:t>ιλείο</a:t>
            </a:r>
            <a:r>
              <a:rPr sz="2400" dirty="0">
                <a:latin typeface="Verdana"/>
                <a:cs typeface="Verdana"/>
              </a:rPr>
              <a:t>υ		κ</a:t>
            </a:r>
            <a:r>
              <a:rPr sz="2400" spc="5" dirty="0">
                <a:latin typeface="Verdana"/>
                <a:cs typeface="Verdana"/>
              </a:rPr>
              <a:t>α</a:t>
            </a:r>
            <a:r>
              <a:rPr sz="2400" dirty="0">
                <a:latin typeface="Verdana"/>
                <a:cs typeface="Verdana"/>
              </a:rPr>
              <a:t>ι			</a:t>
            </a:r>
            <a:r>
              <a:rPr sz="2400" spc="0" dirty="0">
                <a:latin typeface="Verdana"/>
                <a:cs typeface="Verdana"/>
              </a:rPr>
              <a:t>Η</a:t>
            </a:r>
            <a:r>
              <a:rPr sz="2400" dirty="0">
                <a:latin typeface="Verdana"/>
                <a:cs typeface="Verdana"/>
              </a:rPr>
              <a:t>νω</a:t>
            </a:r>
            <a:r>
              <a:rPr sz="2400" spc="5" dirty="0">
                <a:latin typeface="Verdana"/>
                <a:cs typeface="Verdana"/>
              </a:rPr>
              <a:t>μ</a:t>
            </a:r>
            <a:r>
              <a:rPr sz="2400" dirty="0">
                <a:latin typeface="Verdana"/>
                <a:cs typeface="Verdana"/>
              </a:rPr>
              <a:t>έν</a:t>
            </a:r>
            <a:r>
              <a:rPr sz="2400" spc="0" dirty="0">
                <a:latin typeface="Verdana"/>
                <a:cs typeface="Verdana"/>
              </a:rPr>
              <a:t>ω</a:t>
            </a:r>
            <a:r>
              <a:rPr sz="2400" dirty="0">
                <a:latin typeface="Verdana"/>
                <a:cs typeface="Verdana"/>
              </a:rPr>
              <a:t>ν  </a:t>
            </a:r>
            <a:r>
              <a:rPr sz="2400" spc="-5" dirty="0">
                <a:latin typeface="Verdana"/>
                <a:cs typeface="Verdana"/>
              </a:rPr>
              <a:t>Πολιτειών της Αμερικής), καθώς </a:t>
            </a:r>
            <a:r>
              <a:rPr sz="2400" dirty="0">
                <a:latin typeface="Verdana"/>
                <a:cs typeface="Verdana"/>
              </a:rPr>
              <a:t>και της Βραζιλίας,  Κίνα</a:t>
            </a:r>
            <a:r>
              <a:rPr sz="2400" spc="0" dirty="0">
                <a:latin typeface="Verdana"/>
                <a:cs typeface="Verdana"/>
              </a:rPr>
              <a:t>ς</a:t>
            </a:r>
            <a:r>
              <a:rPr sz="2400" dirty="0">
                <a:latin typeface="Verdana"/>
                <a:cs typeface="Verdana"/>
              </a:rPr>
              <a:t>,	</a:t>
            </a:r>
            <a:r>
              <a:rPr sz="2400" spc="0" dirty="0">
                <a:latin typeface="Verdana"/>
                <a:cs typeface="Verdana"/>
              </a:rPr>
              <a:t>Ι</a:t>
            </a:r>
            <a:r>
              <a:rPr sz="2400" dirty="0">
                <a:latin typeface="Verdana"/>
                <a:cs typeface="Verdana"/>
              </a:rPr>
              <a:t>νδία</a:t>
            </a:r>
            <a:r>
              <a:rPr sz="2400" spc="5" dirty="0">
                <a:latin typeface="Verdana"/>
                <a:cs typeface="Verdana"/>
              </a:rPr>
              <a:t>ς</a:t>
            </a:r>
            <a:r>
              <a:rPr sz="2400" dirty="0">
                <a:latin typeface="Verdana"/>
                <a:cs typeface="Verdana"/>
              </a:rPr>
              <a:t>,		</a:t>
            </a:r>
            <a:r>
              <a:rPr sz="2400" spc="5" dirty="0">
                <a:latin typeface="Verdana"/>
                <a:cs typeface="Verdana"/>
              </a:rPr>
              <a:t>Ν</a:t>
            </a:r>
            <a:r>
              <a:rPr sz="2400" dirty="0">
                <a:latin typeface="Verdana"/>
                <a:cs typeface="Verdana"/>
              </a:rPr>
              <a:t>ότιας		Κ</a:t>
            </a:r>
            <a:r>
              <a:rPr sz="2400" spc="0" dirty="0">
                <a:latin typeface="Verdana"/>
                <a:cs typeface="Verdana"/>
              </a:rPr>
              <a:t>ο</a:t>
            </a:r>
            <a:r>
              <a:rPr sz="2400" dirty="0">
                <a:latin typeface="Verdana"/>
                <a:cs typeface="Verdana"/>
              </a:rPr>
              <a:t>ρέ</a:t>
            </a:r>
            <a:r>
              <a:rPr sz="2400" spc="0" dirty="0">
                <a:latin typeface="Verdana"/>
                <a:cs typeface="Verdana"/>
              </a:rPr>
              <a:t>α</a:t>
            </a:r>
            <a:r>
              <a:rPr sz="2400" dirty="0">
                <a:latin typeface="Verdana"/>
                <a:cs typeface="Verdana"/>
              </a:rPr>
              <a:t>ς		και				Σουηδ</a:t>
            </a:r>
            <a:r>
              <a:rPr sz="2400" spc="5" dirty="0">
                <a:latin typeface="Verdana"/>
                <a:cs typeface="Verdana"/>
              </a:rPr>
              <a:t>ί</a:t>
            </a:r>
            <a:r>
              <a:rPr sz="2400" spc="-5" dirty="0">
                <a:latin typeface="Verdana"/>
                <a:cs typeface="Verdana"/>
              </a:rPr>
              <a:t>α</a:t>
            </a:r>
            <a:r>
              <a:rPr sz="2400" spc="10" dirty="0">
                <a:latin typeface="Verdana"/>
                <a:cs typeface="Verdana"/>
              </a:rPr>
              <a:t>ς</a:t>
            </a:r>
            <a:r>
              <a:rPr sz="2400" dirty="0">
                <a:latin typeface="Verdana"/>
                <a:cs typeface="Verdana"/>
              </a:rPr>
              <a:t>.  </a:t>
            </a:r>
            <a:r>
              <a:rPr sz="2400" spc="0" dirty="0">
                <a:latin typeface="Verdana"/>
                <a:cs typeface="Verdana"/>
              </a:rPr>
              <a:t>M</a:t>
            </a:r>
            <a:r>
              <a:rPr sz="2400" dirty="0">
                <a:latin typeface="Verdana"/>
                <a:cs typeface="Verdana"/>
              </a:rPr>
              <a:t>cKi</a:t>
            </a:r>
            <a:r>
              <a:rPr sz="2400" spc="0" dirty="0">
                <a:latin typeface="Verdana"/>
                <a:cs typeface="Verdana"/>
              </a:rPr>
              <a:t>n</a:t>
            </a:r>
            <a:r>
              <a:rPr sz="2400" dirty="0">
                <a:latin typeface="Verdana"/>
                <a:cs typeface="Verdana"/>
              </a:rPr>
              <a:t>se</a:t>
            </a:r>
            <a:r>
              <a:rPr sz="2400" spc="-240" dirty="0">
                <a:latin typeface="Verdana"/>
                <a:cs typeface="Verdana"/>
              </a:rPr>
              <a:t>y</a:t>
            </a:r>
            <a:r>
              <a:rPr sz="2400" dirty="0">
                <a:latin typeface="Verdana"/>
                <a:cs typeface="Verdana"/>
              </a:rPr>
              <a:t>,			</a:t>
            </a:r>
            <a:r>
              <a:rPr sz="2400" spc="-5" dirty="0">
                <a:latin typeface="Verdana"/>
                <a:cs typeface="Verdana"/>
              </a:rPr>
              <a:t>201</a:t>
            </a:r>
            <a:r>
              <a:rPr sz="2400" dirty="0">
                <a:latin typeface="Verdana"/>
                <a:cs typeface="Verdana"/>
              </a:rPr>
              <a:t>1,			Internet		</a:t>
            </a:r>
            <a:r>
              <a:rPr sz="2400" spc="0" dirty="0">
                <a:latin typeface="Verdana"/>
                <a:cs typeface="Verdana"/>
              </a:rPr>
              <a:t>m</a:t>
            </a:r>
            <a:r>
              <a:rPr sz="2400" dirty="0">
                <a:latin typeface="Verdana"/>
                <a:cs typeface="Verdana"/>
              </a:rPr>
              <a:t>atte</a:t>
            </a:r>
            <a:r>
              <a:rPr sz="2400" spc="0" dirty="0">
                <a:latin typeface="Verdana"/>
                <a:cs typeface="Verdana"/>
              </a:rPr>
              <a:t>r</a:t>
            </a:r>
            <a:r>
              <a:rPr sz="2400" spc="5" dirty="0">
                <a:latin typeface="Verdana"/>
                <a:cs typeface="Verdana"/>
              </a:rPr>
              <a:t>s</a:t>
            </a:r>
            <a:r>
              <a:rPr sz="2400" dirty="0">
                <a:latin typeface="Verdana"/>
                <a:cs typeface="Verdana"/>
              </a:rPr>
              <a:t>:		</a:t>
            </a:r>
            <a:r>
              <a:rPr sz="2400" spc="-5" dirty="0">
                <a:latin typeface="Verdana"/>
                <a:cs typeface="Verdana"/>
              </a:rPr>
              <a:t>Th</a:t>
            </a:r>
            <a:r>
              <a:rPr sz="2400" dirty="0">
                <a:latin typeface="Verdana"/>
                <a:cs typeface="Verdana"/>
              </a:rPr>
              <a:t>e	</a:t>
            </a:r>
            <a:r>
              <a:rPr sz="2400" spc="-5" dirty="0">
                <a:latin typeface="Verdana"/>
                <a:cs typeface="Verdana"/>
              </a:rPr>
              <a:t>Ne</a:t>
            </a:r>
            <a:r>
              <a:rPr sz="2400" spc="25" dirty="0">
                <a:latin typeface="Verdana"/>
                <a:cs typeface="Verdana"/>
              </a:rPr>
              <a:t>t</a:t>
            </a:r>
            <a:r>
              <a:rPr sz="2400" spc="-85" dirty="0">
                <a:latin typeface="Verdana"/>
                <a:cs typeface="Verdana"/>
              </a:rPr>
              <a:t>’</a:t>
            </a:r>
            <a:r>
              <a:rPr sz="2400" dirty="0">
                <a:latin typeface="Verdana"/>
                <a:cs typeface="Verdana"/>
              </a:rPr>
              <a:t>s  sweeping		</a:t>
            </a:r>
            <a:r>
              <a:rPr sz="2400" spc="-5" dirty="0">
                <a:latin typeface="Verdana"/>
                <a:cs typeface="Verdana"/>
              </a:rPr>
              <a:t>impact		on	</a:t>
            </a:r>
            <a:r>
              <a:rPr sz="2400" dirty="0">
                <a:latin typeface="Verdana"/>
                <a:cs typeface="Verdana"/>
              </a:rPr>
              <a:t>growth, </a:t>
            </a:r>
            <a:r>
              <a:rPr sz="2400" spc="-5" dirty="0">
                <a:latin typeface="Verdana"/>
                <a:cs typeface="Verdana"/>
              </a:rPr>
              <a:t>jobs </a:t>
            </a:r>
            <a:r>
              <a:rPr sz="2400" dirty="0">
                <a:latin typeface="Verdana"/>
                <a:cs typeface="Verdana"/>
              </a:rPr>
              <a:t>and </a:t>
            </a:r>
            <a:r>
              <a:rPr sz="2400" spc="-5" dirty="0">
                <a:latin typeface="Verdana"/>
                <a:cs typeface="Verdana"/>
              </a:rPr>
              <a:t>prosperity  </a:t>
            </a:r>
            <a:r>
              <a:rPr sz="2400" u="heavy" spc="-10" dirty="0">
                <a:solidFill>
                  <a:srgbClr val="6B9F24"/>
                </a:solidFill>
                <a:latin typeface="Verdana"/>
                <a:cs typeface="Verdana"/>
                <a:hlinkClick r:id="rId6"/>
              </a:rPr>
              <a:t>http://www.mckinsey.com/features/sizing_the_int </a:t>
            </a:r>
            <a:r>
              <a:rPr sz="2400" spc="-10" dirty="0">
                <a:solidFill>
                  <a:srgbClr val="6B9F24"/>
                </a:solidFill>
                <a:latin typeface="Verdana"/>
                <a:cs typeface="Verdana"/>
              </a:rPr>
              <a:t> </a:t>
            </a:r>
            <a:r>
              <a:rPr sz="2400" u="heavy" spc="-5" dirty="0">
                <a:solidFill>
                  <a:srgbClr val="6B9F24"/>
                </a:solidFill>
                <a:latin typeface="Verdana"/>
                <a:cs typeface="Verdana"/>
                <a:hlinkClick r:id="rId6"/>
              </a:rPr>
              <a:t>ernet_economy</a:t>
            </a:r>
            <a:endParaRPr sz="2400" dirty="0">
              <a:latin typeface="Verdana"/>
              <a:cs typeface="Verdana"/>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1394460" y="163068"/>
            <a:ext cx="2609088" cy="75895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381755" y="163068"/>
            <a:ext cx="1604772" cy="75895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364735" y="163068"/>
            <a:ext cx="3031236" cy="75895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774180" y="163068"/>
            <a:ext cx="778764" cy="758951"/>
          </a:xfrm>
          <a:prstGeom prst="rect">
            <a:avLst/>
          </a:prstGeom>
          <a:blipFill>
            <a:blip r:embed="rId5"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1693291" y="304291"/>
            <a:ext cx="5407025" cy="574040"/>
          </a:xfrm>
          <a:prstGeom prst="rect">
            <a:avLst/>
          </a:prstGeom>
        </p:spPr>
        <p:txBody>
          <a:bodyPr vert="horz" wrap="square" lIns="0" tIns="12700" rIns="0" bIns="0" rtlCol="0">
            <a:spAutoFit/>
          </a:bodyPr>
          <a:lstStyle/>
          <a:p>
            <a:pPr marL="12700">
              <a:lnSpc>
                <a:spcPct val="100000"/>
              </a:lnSpc>
              <a:spcBef>
                <a:spcPts val="100"/>
              </a:spcBef>
            </a:pPr>
            <a:r>
              <a:rPr sz="3600" spc="-5" dirty="0"/>
              <a:t>Μελέτη της</a:t>
            </a:r>
            <a:r>
              <a:rPr sz="3600" spc="-105" dirty="0"/>
              <a:t> </a:t>
            </a:r>
            <a:r>
              <a:rPr sz="3600" dirty="0"/>
              <a:t>McKinsey</a:t>
            </a:r>
            <a:endParaRPr sz="3600"/>
          </a:p>
        </p:txBody>
      </p:sp>
      <p:sp>
        <p:nvSpPr>
          <p:cNvPr id="9" name="object 9"/>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8" name="object 8"/>
          <p:cNvSpPr txBox="1"/>
          <p:nvPr/>
        </p:nvSpPr>
        <p:spPr>
          <a:xfrm>
            <a:off x="474980" y="1144269"/>
            <a:ext cx="8249284" cy="4758055"/>
          </a:xfrm>
          <a:prstGeom prst="rect">
            <a:avLst/>
          </a:prstGeom>
        </p:spPr>
        <p:txBody>
          <a:bodyPr vert="horz" wrap="square" lIns="0" tIns="12065" rIns="0" bIns="0" rtlCol="0">
            <a:spAutoFit/>
          </a:bodyPr>
          <a:lstStyle/>
          <a:p>
            <a:pPr marL="277495" marR="5080" indent="-264795">
              <a:lnSpc>
                <a:spcPct val="100000"/>
              </a:lnSpc>
              <a:spcBef>
                <a:spcPts val="95"/>
              </a:spcBef>
              <a:buClr>
                <a:srgbClr val="EF7E09"/>
              </a:buClr>
              <a:buSzPct val="80357"/>
              <a:buFont typeface="Wingdings 2"/>
              <a:buChar char=""/>
              <a:tabLst>
                <a:tab pos="278130" algn="l"/>
              </a:tabLst>
            </a:pPr>
            <a:r>
              <a:rPr sz="2800" spc="-5" dirty="0">
                <a:latin typeface="Verdana"/>
                <a:cs typeface="Verdana"/>
              </a:rPr>
              <a:t>η διαδικτυακή οικονομία </a:t>
            </a:r>
            <a:r>
              <a:rPr sz="2800" spc="-10" dirty="0">
                <a:latin typeface="Verdana"/>
                <a:cs typeface="Verdana"/>
              </a:rPr>
              <a:t>φαίνεται </a:t>
            </a:r>
            <a:r>
              <a:rPr sz="2800" spc="-5" dirty="0">
                <a:latin typeface="Verdana"/>
                <a:cs typeface="Verdana"/>
              </a:rPr>
              <a:t>να  </a:t>
            </a:r>
            <a:r>
              <a:rPr sz="2800" spc="-10" dirty="0">
                <a:latin typeface="Verdana"/>
                <a:cs typeface="Verdana"/>
              </a:rPr>
              <a:t>αντιπροσωπεύει </a:t>
            </a:r>
            <a:r>
              <a:rPr sz="2800" spc="-5" dirty="0">
                <a:latin typeface="Verdana"/>
                <a:cs typeface="Verdana"/>
              </a:rPr>
              <a:t>το 3.4% </a:t>
            </a:r>
            <a:r>
              <a:rPr sz="2800" spc="-10" dirty="0">
                <a:latin typeface="Verdana"/>
                <a:cs typeface="Verdana"/>
              </a:rPr>
              <a:t>του συνολικού </a:t>
            </a:r>
            <a:r>
              <a:rPr sz="2800" spc="-5" dirty="0">
                <a:latin typeface="Verdana"/>
                <a:cs typeface="Verdana"/>
              </a:rPr>
              <a:t>ΑΕΠ  στις 13 υπό </a:t>
            </a:r>
            <a:r>
              <a:rPr sz="2800" spc="-10" dirty="0">
                <a:latin typeface="Verdana"/>
                <a:cs typeface="Verdana"/>
              </a:rPr>
              <a:t>έρευνα </a:t>
            </a:r>
            <a:r>
              <a:rPr sz="2800" spc="-5" dirty="0">
                <a:latin typeface="Verdana"/>
                <a:cs typeface="Verdana"/>
              </a:rPr>
              <a:t>χώρες,</a:t>
            </a:r>
            <a:r>
              <a:rPr sz="2800" spc="15" dirty="0">
                <a:latin typeface="Verdana"/>
                <a:cs typeface="Verdana"/>
              </a:rPr>
              <a:t> </a:t>
            </a:r>
            <a:r>
              <a:rPr sz="2800" spc="-5" dirty="0">
                <a:latin typeface="Verdana"/>
                <a:cs typeface="Verdana"/>
              </a:rPr>
              <a:t>ξεπερνώντας</a:t>
            </a:r>
            <a:endParaRPr sz="2800" dirty="0">
              <a:latin typeface="Verdana"/>
              <a:cs typeface="Verdana"/>
            </a:endParaRPr>
          </a:p>
          <a:p>
            <a:pPr marL="277495" marR="849630">
              <a:lnSpc>
                <a:spcPct val="100000"/>
              </a:lnSpc>
            </a:pPr>
            <a:r>
              <a:rPr sz="2800" spc="-5" dirty="0">
                <a:latin typeface="Verdana"/>
                <a:cs typeface="Verdana"/>
              </a:rPr>
              <a:t>κλάδους </a:t>
            </a:r>
            <a:r>
              <a:rPr sz="2800" spc="-10" dirty="0">
                <a:latin typeface="Verdana"/>
                <a:cs typeface="Verdana"/>
              </a:rPr>
              <a:t>όπως </a:t>
            </a:r>
            <a:r>
              <a:rPr sz="2800" spc="-5" dirty="0">
                <a:latin typeface="Verdana"/>
                <a:cs typeface="Verdana"/>
              </a:rPr>
              <a:t>η </a:t>
            </a:r>
            <a:r>
              <a:rPr sz="2800" spc="-10" dirty="0">
                <a:latin typeface="Verdana"/>
                <a:cs typeface="Verdana"/>
              </a:rPr>
              <a:t>αγροτική </a:t>
            </a:r>
            <a:r>
              <a:rPr sz="2800" spc="-5" dirty="0">
                <a:latin typeface="Verdana"/>
                <a:cs typeface="Verdana"/>
              </a:rPr>
              <a:t>οικονομία ή η  ενέργεια. </a:t>
            </a:r>
            <a:r>
              <a:rPr sz="2800" spc="-10" dirty="0">
                <a:latin typeface="Verdana"/>
                <a:cs typeface="Verdana"/>
              </a:rPr>
              <a:t>Πάνω από </a:t>
            </a:r>
            <a:r>
              <a:rPr sz="2800" spc="-5" dirty="0">
                <a:latin typeface="Verdana"/>
                <a:cs typeface="Verdana"/>
              </a:rPr>
              <a:t>το 50% </a:t>
            </a:r>
            <a:r>
              <a:rPr sz="2800" spc="-10" dirty="0">
                <a:latin typeface="Verdana"/>
                <a:cs typeface="Verdana"/>
              </a:rPr>
              <a:t>αυτής</a:t>
            </a:r>
            <a:r>
              <a:rPr sz="2800" spc="75" dirty="0">
                <a:latin typeface="Verdana"/>
                <a:cs typeface="Verdana"/>
              </a:rPr>
              <a:t> </a:t>
            </a:r>
            <a:r>
              <a:rPr sz="2800" spc="-10" dirty="0">
                <a:latin typeface="Verdana"/>
                <a:cs typeface="Verdana"/>
              </a:rPr>
              <a:t>της</a:t>
            </a:r>
            <a:endParaRPr sz="2800" dirty="0">
              <a:latin typeface="Verdana"/>
              <a:cs typeface="Verdana"/>
            </a:endParaRPr>
          </a:p>
          <a:p>
            <a:pPr marL="277495" marR="266700">
              <a:lnSpc>
                <a:spcPct val="100000"/>
              </a:lnSpc>
            </a:pPr>
            <a:r>
              <a:rPr sz="2800" spc="-10" dirty="0">
                <a:latin typeface="Verdana"/>
                <a:cs typeface="Verdana"/>
              </a:rPr>
              <a:t>συνεισφοράς προέρχεται από την ιδιωτική  </a:t>
            </a:r>
            <a:r>
              <a:rPr sz="2800" spc="-5" dirty="0">
                <a:latin typeface="Verdana"/>
                <a:cs typeface="Verdana"/>
              </a:rPr>
              <a:t>κατανάλωση, κυρίως </a:t>
            </a:r>
            <a:r>
              <a:rPr sz="2800" spc="-10" dirty="0">
                <a:latin typeface="Verdana"/>
                <a:cs typeface="Verdana"/>
              </a:rPr>
              <a:t>αγορές προϊόντων </a:t>
            </a:r>
            <a:r>
              <a:rPr sz="2800" spc="-5" dirty="0">
                <a:latin typeface="Verdana"/>
                <a:cs typeface="Verdana"/>
              </a:rPr>
              <a:t>και  </a:t>
            </a:r>
            <a:r>
              <a:rPr sz="2800" spc="-10" dirty="0">
                <a:latin typeface="Verdana"/>
                <a:cs typeface="Verdana"/>
              </a:rPr>
              <a:t>υπηρεσιών </a:t>
            </a:r>
            <a:r>
              <a:rPr sz="2800" spc="-5" dirty="0">
                <a:latin typeface="Verdana"/>
                <a:cs typeface="Verdana"/>
              </a:rPr>
              <a:t>μέσω διαδικτύου και</a:t>
            </a:r>
            <a:r>
              <a:rPr sz="2800" spc="60" dirty="0">
                <a:latin typeface="Verdana"/>
                <a:cs typeface="Verdana"/>
              </a:rPr>
              <a:t> </a:t>
            </a:r>
            <a:r>
              <a:rPr sz="2800" spc="-5" dirty="0">
                <a:latin typeface="Verdana"/>
                <a:cs typeface="Verdana"/>
              </a:rPr>
              <a:t>διαφήμιση.</a:t>
            </a:r>
            <a:endParaRPr sz="2800" dirty="0">
              <a:latin typeface="Verdana"/>
              <a:cs typeface="Verdana"/>
            </a:endParaRPr>
          </a:p>
          <a:p>
            <a:pPr marL="277495" indent="-264795">
              <a:lnSpc>
                <a:spcPct val="100000"/>
              </a:lnSpc>
              <a:spcBef>
                <a:spcPts val="300"/>
              </a:spcBef>
              <a:buClr>
                <a:srgbClr val="EF7E09"/>
              </a:buClr>
              <a:buSzPct val="80357"/>
              <a:buFont typeface="Wingdings 2"/>
              <a:buChar char=""/>
              <a:tabLst>
                <a:tab pos="278130" algn="l"/>
              </a:tabLst>
            </a:pPr>
            <a:r>
              <a:rPr sz="2800" spc="-5" dirty="0">
                <a:latin typeface="Verdana"/>
                <a:cs typeface="Verdana"/>
              </a:rPr>
              <a:t>Το 30% </a:t>
            </a:r>
            <a:r>
              <a:rPr sz="2800" spc="-10" dirty="0">
                <a:latin typeface="Verdana"/>
                <a:cs typeface="Verdana"/>
              </a:rPr>
              <a:t>προέρχεται από </a:t>
            </a:r>
            <a:r>
              <a:rPr sz="2800" spc="-5" dirty="0">
                <a:latin typeface="Verdana"/>
                <a:cs typeface="Verdana"/>
              </a:rPr>
              <a:t>επενδύσεις</a:t>
            </a:r>
            <a:r>
              <a:rPr sz="2800" spc="100" dirty="0">
                <a:latin typeface="Verdana"/>
                <a:cs typeface="Verdana"/>
              </a:rPr>
              <a:t> </a:t>
            </a:r>
            <a:r>
              <a:rPr sz="2800" spc="-10" dirty="0">
                <a:latin typeface="Verdana"/>
                <a:cs typeface="Verdana"/>
              </a:rPr>
              <a:t>του</a:t>
            </a:r>
            <a:endParaRPr sz="2800" dirty="0">
              <a:latin typeface="Verdana"/>
              <a:cs typeface="Verdana"/>
            </a:endParaRPr>
          </a:p>
          <a:p>
            <a:pPr marL="277495">
              <a:lnSpc>
                <a:spcPct val="100000"/>
              </a:lnSpc>
            </a:pPr>
            <a:r>
              <a:rPr sz="2800" spc="-5" dirty="0">
                <a:latin typeface="Verdana"/>
                <a:cs typeface="Verdana"/>
              </a:rPr>
              <a:t>ιδιωτικού </a:t>
            </a:r>
            <a:r>
              <a:rPr sz="2800" spc="-10" dirty="0">
                <a:latin typeface="Verdana"/>
                <a:cs typeface="Verdana"/>
              </a:rPr>
              <a:t>τομέα </a:t>
            </a:r>
            <a:r>
              <a:rPr sz="2800" spc="-5" dirty="0">
                <a:latin typeface="Verdana"/>
                <a:cs typeface="Verdana"/>
              </a:rPr>
              <a:t>σε</a:t>
            </a:r>
            <a:r>
              <a:rPr sz="2800" spc="-10" dirty="0">
                <a:latin typeface="Verdana"/>
                <a:cs typeface="Verdana"/>
              </a:rPr>
              <a:t> εξοπλισμό</a:t>
            </a:r>
            <a:endParaRPr sz="2800" dirty="0">
              <a:latin typeface="Verdana"/>
              <a:cs typeface="Verdana"/>
            </a:endParaRPr>
          </a:p>
          <a:p>
            <a:pPr marL="277495">
              <a:lnSpc>
                <a:spcPct val="100000"/>
              </a:lnSpc>
            </a:pPr>
            <a:r>
              <a:rPr sz="2800" spc="-10" dirty="0">
                <a:latin typeface="Verdana"/>
                <a:cs typeface="Verdana"/>
              </a:rPr>
              <a:t>(εξυπηρετητές, </a:t>
            </a:r>
            <a:r>
              <a:rPr sz="2800" spc="-5" dirty="0">
                <a:latin typeface="Verdana"/>
                <a:cs typeface="Verdana"/>
              </a:rPr>
              <a:t>λογισμικό,</a:t>
            </a:r>
            <a:r>
              <a:rPr sz="2800" spc="85" dirty="0">
                <a:latin typeface="Verdana"/>
                <a:cs typeface="Verdana"/>
              </a:rPr>
              <a:t> </a:t>
            </a:r>
            <a:r>
              <a:rPr sz="2800" spc="-10" dirty="0">
                <a:latin typeface="Verdana"/>
                <a:cs typeface="Verdana"/>
              </a:rPr>
              <a:t>τηλεπικοινωνίες).</a:t>
            </a:r>
            <a:endParaRPr sz="2800" dirty="0">
              <a:latin typeface="Verdana"/>
              <a:cs typeface="Verdana"/>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161544" y="498348"/>
            <a:ext cx="3592067" cy="75895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131820" y="498348"/>
            <a:ext cx="3031235" cy="75895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541264" y="498348"/>
            <a:ext cx="774191" cy="75895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5693664" y="498348"/>
            <a:ext cx="3372612" cy="758951"/>
          </a:xfrm>
          <a:prstGeom prst="rect">
            <a:avLst/>
          </a:prstGeom>
          <a:blipFill>
            <a:blip r:embed="rId5"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459740" y="639521"/>
            <a:ext cx="8308340" cy="574675"/>
          </a:xfrm>
          <a:prstGeom prst="rect">
            <a:avLst/>
          </a:prstGeom>
        </p:spPr>
        <p:txBody>
          <a:bodyPr vert="horz" wrap="square" lIns="0" tIns="12700" rIns="0" bIns="0" rtlCol="0">
            <a:spAutoFit/>
          </a:bodyPr>
          <a:lstStyle/>
          <a:p>
            <a:pPr marL="12700">
              <a:lnSpc>
                <a:spcPct val="100000"/>
              </a:lnSpc>
              <a:spcBef>
                <a:spcPts val="100"/>
              </a:spcBef>
            </a:pPr>
            <a:r>
              <a:rPr sz="3600" spc="-5" dirty="0"/>
              <a:t>Μελέτη της </a:t>
            </a:r>
            <a:r>
              <a:rPr sz="3600" dirty="0"/>
              <a:t>McKinsey</a:t>
            </a:r>
            <a:r>
              <a:rPr sz="3600" spc="-130" dirty="0"/>
              <a:t> </a:t>
            </a:r>
            <a:r>
              <a:rPr sz="3600" spc="-5" dirty="0"/>
              <a:t>(συνέχεια)</a:t>
            </a:r>
            <a:endParaRPr sz="3600"/>
          </a:p>
        </p:txBody>
      </p:sp>
      <p:sp>
        <p:nvSpPr>
          <p:cNvPr id="9" name="object 9"/>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8" name="object 8"/>
          <p:cNvSpPr txBox="1"/>
          <p:nvPr/>
        </p:nvSpPr>
        <p:spPr>
          <a:xfrm>
            <a:off x="612140" y="1555750"/>
            <a:ext cx="8114665" cy="4888865"/>
          </a:xfrm>
          <a:prstGeom prst="rect">
            <a:avLst/>
          </a:prstGeom>
        </p:spPr>
        <p:txBody>
          <a:bodyPr vert="horz" wrap="square" lIns="0" tIns="12065" rIns="0" bIns="0" rtlCol="0">
            <a:spAutoFit/>
          </a:bodyPr>
          <a:lstStyle/>
          <a:p>
            <a:pPr marL="277495" marR="993140" indent="-264795">
              <a:lnSpc>
                <a:spcPct val="100000"/>
              </a:lnSpc>
              <a:spcBef>
                <a:spcPts val="95"/>
              </a:spcBef>
              <a:buClr>
                <a:srgbClr val="EF7E09"/>
              </a:buClr>
              <a:buSzPct val="80357"/>
              <a:buFont typeface="Wingdings 2"/>
              <a:buChar char=""/>
              <a:tabLst>
                <a:tab pos="278130" algn="l"/>
              </a:tabLst>
            </a:pPr>
            <a:r>
              <a:rPr sz="2800" spc="-5" dirty="0">
                <a:latin typeface="Verdana"/>
                <a:cs typeface="Verdana"/>
              </a:rPr>
              <a:t>Στις διαδικτυακά </a:t>
            </a:r>
            <a:r>
              <a:rPr sz="2800" spc="-10" dirty="0">
                <a:latin typeface="Verdana"/>
                <a:cs typeface="Verdana"/>
              </a:rPr>
              <a:t>πιο ώριμες </a:t>
            </a:r>
            <a:r>
              <a:rPr sz="2800" spc="-5" dirty="0">
                <a:latin typeface="Verdana"/>
                <a:cs typeface="Verdana"/>
              </a:rPr>
              <a:t>χώρες της  </a:t>
            </a:r>
            <a:r>
              <a:rPr sz="2800" spc="-10" dirty="0">
                <a:latin typeface="Verdana"/>
                <a:cs typeface="Verdana"/>
              </a:rPr>
              <a:t>έρευνας </a:t>
            </a:r>
            <a:r>
              <a:rPr sz="2800" spc="-5" dirty="0">
                <a:latin typeface="Verdana"/>
                <a:cs typeface="Verdana"/>
              </a:rPr>
              <a:t>η διαδικτυακή </a:t>
            </a:r>
            <a:r>
              <a:rPr sz="2800" spc="-10" dirty="0">
                <a:latin typeface="Verdana"/>
                <a:cs typeface="Verdana"/>
              </a:rPr>
              <a:t>οικονομία  αντιστοιχούσε </a:t>
            </a:r>
            <a:r>
              <a:rPr sz="2800" spc="-5" dirty="0">
                <a:latin typeface="Verdana"/>
                <a:cs typeface="Verdana"/>
              </a:rPr>
              <a:t>στο 10% </a:t>
            </a:r>
            <a:r>
              <a:rPr sz="2800" spc="-10" dirty="0">
                <a:latin typeface="Verdana"/>
                <a:cs typeface="Verdana"/>
              </a:rPr>
              <a:t>του </a:t>
            </a:r>
            <a:r>
              <a:rPr sz="2800" spc="-5" dirty="0">
                <a:latin typeface="Verdana"/>
                <a:cs typeface="Verdana"/>
              </a:rPr>
              <a:t>ΑΕΠ </a:t>
            </a:r>
            <a:r>
              <a:rPr sz="2800" spc="-10" dirty="0">
                <a:latin typeface="Verdana"/>
                <a:cs typeface="Verdana"/>
              </a:rPr>
              <a:t>στην  περίοδο </a:t>
            </a:r>
            <a:r>
              <a:rPr sz="2800" spc="-5" dirty="0">
                <a:latin typeface="Verdana"/>
                <a:cs typeface="Verdana"/>
              </a:rPr>
              <a:t>1995-2009 και </a:t>
            </a:r>
            <a:r>
              <a:rPr sz="2800" spc="-10" dirty="0">
                <a:latin typeface="Verdana"/>
                <a:cs typeface="Verdana"/>
              </a:rPr>
              <a:t>αυτή </a:t>
            </a:r>
            <a:r>
              <a:rPr sz="2800" spc="-5" dirty="0">
                <a:latin typeface="Verdana"/>
                <a:cs typeface="Verdana"/>
              </a:rPr>
              <a:t>η  </a:t>
            </a:r>
            <a:r>
              <a:rPr sz="2800" spc="-10" dirty="0">
                <a:latin typeface="Verdana"/>
                <a:cs typeface="Verdana"/>
              </a:rPr>
              <a:t>συνεισφορά είχε ανοδική</a:t>
            </a:r>
            <a:r>
              <a:rPr sz="2800" spc="55" dirty="0">
                <a:latin typeface="Verdana"/>
                <a:cs typeface="Verdana"/>
              </a:rPr>
              <a:t> </a:t>
            </a:r>
            <a:r>
              <a:rPr sz="2800" spc="-10" dirty="0">
                <a:latin typeface="Verdana"/>
                <a:cs typeface="Verdana"/>
              </a:rPr>
              <a:t>τάση.</a:t>
            </a:r>
            <a:endParaRPr sz="2800" dirty="0">
              <a:latin typeface="Verdana"/>
              <a:cs typeface="Verdana"/>
            </a:endParaRPr>
          </a:p>
          <a:p>
            <a:pPr marL="277495" marR="1430655" indent="-264795">
              <a:lnSpc>
                <a:spcPct val="100000"/>
              </a:lnSpc>
              <a:spcBef>
                <a:spcPts val="300"/>
              </a:spcBef>
              <a:buClr>
                <a:srgbClr val="EF7E09"/>
              </a:buClr>
              <a:buSzPct val="80357"/>
              <a:buFont typeface="Wingdings 2"/>
              <a:buChar char=""/>
              <a:tabLst>
                <a:tab pos="278130" algn="l"/>
              </a:tabLst>
            </a:pPr>
            <a:r>
              <a:rPr sz="2800" spc="-5" dirty="0">
                <a:latin typeface="Verdana"/>
                <a:cs typeface="Verdana"/>
              </a:rPr>
              <a:t>Η χρήση </a:t>
            </a:r>
            <a:r>
              <a:rPr sz="2800" spc="-10" dirty="0">
                <a:latin typeface="Verdana"/>
                <a:cs typeface="Verdana"/>
              </a:rPr>
              <a:t>του </a:t>
            </a:r>
            <a:r>
              <a:rPr sz="2800" spc="-5" dirty="0">
                <a:latin typeface="Verdana"/>
                <a:cs typeface="Verdana"/>
              </a:rPr>
              <a:t>διαδικτύου </a:t>
            </a:r>
            <a:r>
              <a:rPr sz="2800" spc="-10" dirty="0">
                <a:latin typeface="Verdana"/>
                <a:cs typeface="Verdana"/>
              </a:rPr>
              <a:t>έφερε </a:t>
            </a:r>
            <a:r>
              <a:rPr sz="2800" spc="-5" dirty="0">
                <a:latin typeface="Verdana"/>
                <a:cs typeface="Verdana"/>
              </a:rPr>
              <a:t>10%  </a:t>
            </a:r>
            <a:r>
              <a:rPr sz="2800" spc="-10" dirty="0">
                <a:latin typeface="Verdana"/>
                <a:cs typeface="Verdana"/>
              </a:rPr>
              <a:t>αύξηση της παραγωγικότητας</a:t>
            </a:r>
            <a:r>
              <a:rPr sz="2800" spc="75" dirty="0">
                <a:latin typeface="Verdana"/>
                <a:cs typeface="Verdana"/>
              </a:rPr>
              <a:t> </a:t>
            </a:r>
            <a:r>
              <a:rPr sz="2800" spc="-5" dirty="0">
                <a:latin typeface="Verdana"/>
                <a:cs typeface="Verdana"/>
              </a:rPr>
              <a:t>στις</a:t>
            </a:r>
            <a:endParaRPr sz="2800" dirty="0">
              <a:latin typeface="Verdana"/>
              <a:cs typeface="Verdana"/>
            </a:endParaRPr>
          </a:p>
          <a:p>
            <a:pPr marL="277495" marR="300355">
              <a:lnSpc>
                <a:spcPct val="100000"/>
              </a:lnSpc>
            </a:pPr>
            <a:r>
              <a:rPr sz="2800" spc="-5" dirty="0">
                <a:latin typeface="Verdana"/>
                <a:cs typeface="Verdana"/>
              </a:rPr>
              <a:t>μικρομεσαίες </a:t>
            </a:r>
            <a:r>
              <a:rPr sz="2800" spc="-10" dirty="0">
                <a:latin typeface="Verdana"/>
                <a:cs typeface="Verdana"/>
              </a:rPr>
              <a:t>επιχειρήσεις </a:t>
            </a:r>
            <a:r>
              <a:rPr sz="2800" spc="-5" dirty="0">
                <a:latin typeface="Verdana"/>
                <a:cs typeface="Verdana"/>
              </a:rPr>
              <a:t>και γι </a:t>
            </a:r>
            <a:r>
              <a:rPr sz="2800" spc="-10" dirty="0">
                <a:latin typeface="Verdana"/>
                <a:cs typeface="Verdana"/>
              </a:rPr>
              <a:t>αυτές που  </a:t>
            </a:r>
            <a:r>
              <a:rPr sz="2800" spc="-5" dirty="0">
                <a:latin typeface="Verdana"/>
                <a:cs typeface="Verdana"/>
              </a:rPr>
              <a:t>το </a:t>
            </a:r>
            <a:r>
              <a:rPr sz="2800" spc="-10" dirty="0">
                <a:latin typeface="Verdana"/>
                <a:cs typeface="Verdana"/>
              </a:rPr>
              <a:t>χρησιμοποιούν </a:t>
            </a:r>
            <a:r>
              <a:rPr sz="2800" spc="-5" dirty="0">
                <a:latin typeface="Verdana"/>
                <a:cs typeface="Verdana"/>
              </a:rPr>
              <a:t>εντατικά διπλάσιους  ρυθμούς </a:t>
            </a:r>
            <a:r>
              <a:rPr sz="2800" spc="-10" dirty="0">
                <a:latin typeface="Verdana"/>
                <a:cs typeface="Verdana"/>
              </a:rPr>
              <a:t>ανάπτυξης </a:t>
            </a:r>
            <a:r>
              <a:rPr sz="2800" spc="-5" dirty="0">
                <a:latin typeface="Verdana"/>
                <a:cs typeface="Verdana"/>
              </a:rPr>
              <a:t>και</a:t>
            </a:r>
            <a:r>
              <a:rPr sz="2800" spc="65" dirty="0">
                <a:latin typeface="Verdana"/>
                <a:cs typeface="Verdana"/>
              </a:rPr>
              <a:t> </a:t>
            </a:r>
            <a:r>
              <a:rPr sz="2800" spc="-10" dirty="0">
                <a:latin typeface="Verdana"/>
                <a:cs typeface="Verdana"/>
              </a:rPr>
              <a:t>εξαγωγικής</a:t>
            </a:r>
            <a:endParaRPr sz="2800" dirty="0">
              <a:latin typeface="Verdana"/>
              <a:cs typeface="Verdana"/>
            </a:endParaRPr>
          </a:p>
          <a:p>
            <a:pPr marL="277495">
              <a:lnSpc>
                <a:spcPts val="3275"/>
              </a:lnSpc>
            </a:pPr>
            <a:r>
              <a:rPr sz="2800" spc="-10" dirty="0">
                <a:latin typeface="Verdana"/>
                <a:cs typeface="Verdana"/>
              </a:rPr>
              <a:t>δραστηριότητας</a:t>
            </a:r>
            <a:endParaRPr sz="2800" dirty="0">
              <a:latin typeface="Verdana"/>
              <a:cs typeface="Verdana"/>
            </a:endParaRPr>
          </a:p>
          <a:p>
            <a:pPr marR="5080" algn="r">
              <a:lnSpc>
                <a:spcPts val="1115"/>
              </a:lnSpc>
            </a:pPr>
            <a:r>
              <a:rPr sz="1000" spc="-5" dirty="0">
                <a:solidFill>
                  <a:srgbClr val="A7A299"/>
                </a:solidFill>
                <a:latin typeface="Verdana"/>
                <a:cs typeface="Verdana"/>
              </a:rPr>
              <a:t>59</a:t>
            </a:r>
            <a:endParaRPr sz="1000" dirty="0">
              <a:latin typeface="Verdana"/>
              <a:cs typeface="Verdana"/>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86868" y="147828"/>
            <a:ext cx="9057132" cy="67970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6868" y="635508"/>
            <a:ext cx="8950452" cy="67970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6868" y="1123188"/>
            <a:ext cx="5145024" cy="679703"/>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4674108" y="1123188"/>
            <a:ext cx="696467" cy="679703"/>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86868" y="1610867"/>
            <a:ext cx="696468" cy="679703"/>
          </a:xfrm>
          <a:prstGeom prst="rect">
            <a:avLst/>
          </a:prstGeom>
          <a:blipFill>
            <a:blip r:embed="rId5" cstate="print"/>
            <a:stretch>
              <a:fillRect/>
            </a:stretch>
          </a:blipFill>
        </p:spPr>
        <p:txBody>
          <a:bodyPr wrap="square" lIns="0" tIns="0" rIns="0" bIns="0" rtlCol="0"/>
          <a:lstStyle/>
          <a:p>
            <a:endParaRPr/>
          </a:p>
        </p:txBody>
      </p:sp>
      <p:sp>
        <p:nvSpPr>
          <p:cNvPr id="8" name="object 8"/>
          <p:cNvSpPr txBox="1">
            <a:spLocks noGrp="1"/>
          </p:cNvSpPr>
          <p:nvPr>
            <p:ph type="title"/>
          </p:nvPr>
        </p:nvSpPr>
        <p:spPr>
          <a:prstGeom prst="rect">
            <a:avLst/>
          </a:prstGeom>
        </p:spPr>
        <p:txBody>
          <a:bodyPr vert="horz" wrap="square" lIns="0" tIns="13335" rIns="0" bIns="0" rtlCol="0">
            <a:spAutoFit/>
          </a:bodyPr>
          <a:lstStyle/>
          <a:p>
            <a:pPr marL="219710" marR="5080">
              <a:lnSpc>
                <a:spcPct val="100000"/>
              </a:lnSpc>
              <a:spcBef>
                <a:spcPts val="105"/>
              </a:spcBef>
            </a:pPr>
            <a:r>
              <a:rPr sz="3200" dirty="0"/>
              <a:t>2.2. </a:t>
            </a:r>
            <a:r>
              <a:rPr sz="3200" spc="-5" dirty="0"/>
              <a:t>Αριθμός χρηστών του διαδικτύου,  </a:t>
            </a:r>
            <a:r>
              <a:rPr sz="3200" dirty="0"/>
              <a:t>κατόχων κινητού </a:t>
            </a:r>
            <a:r>
              <a:rPr sz="3200" spc="-5" dirty="0"/>
              <a:t>τηλεφώνου, μελών  </a:t>
            </a:r>
            <a:r>
              <a:rPr sz="3200" dirty="0"/>
              <a:t>κοινωνικών</a:t>
            </a:r>
            <a:r>
              <a:rPr sz="3200" spc="-30" dirty="0"/>
              <a:t> </a:t>
            </a:r>
            <a:r>
              <a:rPr sz="3200" spc="-5" dirty="0"/>
              <a:t>δικτύων</a:t>
            </a:r>
            <a:endParaRPr sz="3200"/>
          </a:p>
        </p:txBody>
      </p:sp>
      <p:sp>
        <p:nvSpPr>
          <p:cNvPr id="10" name="object 10"/>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9" name="object 9"/>
          <p:cNvSpPr txBox="1"/>
          <p:nvPr/>
        </p:nvSpPr>
        <p:spPr>
          <a:xfrm>
            <a:off x="551180" y="1982546"/>
            <a:ext cx="7916545" cy="4293235"/>
          </a:xfrm>
          <a:prstGeom prst="rect">
            <a:avLst/>
          </a:prstGeom>
        </p:spPr>
        <p:txBody>
          <a:bodyPr vert="horz" wrap="square" lIns="0" tIns="12065" rIns="0" bIns="0" rtlCol="0">
            <a:spAutoFit/>
          </a:bodyPr>
          <a:lstStyle/>
          <a:p>
            <a:pPr marL="277495" marR="5080" indent="-264795">
              <a:lnSpc>
                <a:spcPct val="100000"/>
              </a:lnSpc>
              <a:spcBef>
                <a:spcPts val="95"/>
              </a:spcBef>
              <a:buClr>
                <a:srgbClr val="EF7E09"/>
              </a:buClr>
              <a:buSzPct val="80357"/>
              <a:buFont typeface="Wingdings 2"/>
              <a:buChar char=""/>
              <a:tabLst>
                <a:tab pos="278130" algn="l"/>
              </a:tabLst>
            </a:pPr>
            <a:r>
              <a:rPr sz="2800" spc="-10" dirty="0">
                <a:latin typeface="Verdana"/>
                <a:cs typeface="Verdana"/>
              </a:rPr>
              <a:t>Σύμφωνα </a:t>
            </a:r>
            <a:r>
              <a:rPr sz="2800" spc="-5" dirty="0">
                <a:latin typeface="Verdana"/>
                <a:cs typeface="Verdana"/>
              </a:rPr>
              <a:t>με την ετήσια έκθεση της ITU  </a:t>
            </a:r>
            <a:r>
              <a:rPr sz="2800" spc="-10" dirty="0">
                <a:latin typeface="Verdana"/>
                <a:cs typeface="Verdana"/>
              </a:rPr>
              <a:t>(International </a:t>
            </a:r>
            <a:r>
              <a:rPr sz="2800" spc="-25" dirty="0">
                <a:latin typeface="Verdana"/>
                <a:cs typeface="Verdana"/>
              </a:rPr>
              <a:t>Telecommunication </a:t>
            </a:r>
            <a:r>
              <a:rPr sz="2800" spc="-5" dirty="0">
                <a:latin typeface="Verdana"/>
                <a:cs typeface="Verdana"/>
              </a:rPr>
              <a:t>Union)  για </a:t>
            </a:r>
            <a:r>
              <a:rPr sz="2800" spc="-10" dirty="0">
                <a:latin typeface="Verdana"/>
                <a:cs typeface="Verdana"/>
              </a:rPr>
              <a:t>την πορεία της παγκόσμιας αγοράς  ΤΠΕ </a:t>
            </a:r>
            <a:r>
              <a:rPr sz="2800" spc="-5" dirty="0">
                <a:latin typeface="Verdana"/>
                <a:cs typeface="Verdana"/>
              </a:rPr>
              <a:t>το </a:t>
            </a:r>
            <a:r>
              <a:rPr sz="2800" spc="-10" dirty="0">
                <a:latin typeface="Verdana"/>
                <a:cs typeface="Verdana"/>
              </a:rPr>
              <a:t>ποσοστό </a:t>
            </a:r>
            <a:r>
              <a:rPr sz="2800" spc="-5" dirty="0">
                <a:latin typeface="Verdana"/>
                <a:cs typeface="Verdana"/>
              </a:rPr>
              <a:t>διείσδυσης </a:t>
            </a:r>
            <a:r>
              <a:rPr sz="2800" spc="-10" dirty="0">
                <a:latin typeface="Verdana"/>
                <a:cs typeface="Verdana"/>
              </a:rPr>
              <a:t>του </a:t>
            </a:r>
            <a:r>
              <a:rPr sz="2800" spc="-5" dirty="0">
                <a:latin typeface="Verdana"/>
                <a:cs typeface="Verdana"/>
              </a:rPr>
              <a:t>διαδικτύου  θα </a:t>
            </a:r>
            <a:r>
              <a:rPr sz="2800" spc="-10" dirty="0">
                <a:latin typeface="Verdana"/>
                <a:cs typeface="Verdana"/>
              </a:rPr>
              <a:t>φθάνει στο τέλος του </a:t>
            </a:r>
            <a:r>
              <a:rPr sz="2800" spc="-5" dirty="0">
                <a:latin typeface="Verdana"/>
                <a:cs typeface="Verdana"/>
              </a:rPr>
              <a:t>2013 το 80%  </a:t>
            </a:r>
            <a:r>
              <a:rPr sz="2800" spc="-10" dirty="0">
                <a:latin typeface="Verdana"/>
                <a:cs typeface="Verdana"/>
              </a:rPr>
              <a:t>στον ανεπτυγμένο </a:t>
            </a:r>
            <a:r>
              <a:rPr sz="2800" spc="-5" dirty="0">
                <a:latin typeface="Verdana"/>
                <a:cs typeface="Verdana"/>
              </a:rPr>
              <a:t>κόσμο ενώ </a:t>
            </a:r>
            <a:r>
              <a:rPr sz="2800" spc="-10" dirty="0">
                <a:latin typeface="Verdana"/>
                <a:cs typeface="Verdana"/>
              </a:rPr>
              <a:t>στον  αναπτυσσόμενο </a:t>
            </a:r>
            <a:r>
              <a:rPr sz="2800" spc="-5" dirty="0">
                <a:latin typeface="Verdana"/>
                <a:cs typeface="Verdana"/>
              </a:rPr>
              <a:t>μόλις το 28%, </a:t>
            </a:r>
            <a:r>
              <a:rPr sz="2800" spc="-10" dirty="0">
                <a:latin typeface="Verdana"/>
                <a:cs typeface="Verdana"/>
              </a:rPr>
              <a:t>παρόλο  που αυξάνεται </a:t>
            </a:r>
            <a:r>
              <a:rPr sz="2800" spc="-5" dirty="0">
                <a:latin typeface="Verdana"/>
                <a:cs typeface="Verdana"/>
              </a:rPr>
              <a:t>σε όλες τις </a:t>
            </a:r>
            <a:r>
              <a:rPr sz="2800" spc="-10" dirty="0">
                <a:latin typeface="Verdana"/>
                <a:cs typeface="Verdana"/>
              </a:rPr>
              <a:t>περιοχές </a:t>
            </a:r>
            <a:r>
              <a:rPr sz="2800" u="heavy" spc="-10" dirty="0">
                <a:solidFill>
                  <a:srgbClr val="6B9F24"/>
                </a:solidFill>
                <a:latin typeface="Verdana"/>
                <a:cs typeface="Verdana"/>
              </a:rPr>
              <a:t> </a:t>
            </a:r>
            <a:r>
              <a:rPr sz="2800" u="heavy" spc="-10" dirty="0">
                <a:solidFill>
                  <a:srgbClr val="6B9F24"/>
                </a:solidFill>
                <a:latin typeface="Verdana"/>
                <a:cs typeface="Verdana"/>
                <a:hlinkClick r:id="rId6"/>
              </a:rPr>
              <a:t>http://www.itu.int/en/ITU-  </a:t>
            </a:r>
            <a:r>
              <a:rPr sz="2800" u="heavy" spc="-5" dirty="0">
                <a:solidFill>
                  <a:srgbClr val="6B9F24"/>
                </a:solidFill>
                <a:latin typeface="Verdana"/>
                <a:cs typeface="Verdana"/>
                <a:hlinkClick r:id="rId6"/>
              </a:rPr>
              <a:t>D/Statistics/Pages/stat/default.aspx</a:t>
            </a:r>
            <a:endParaRPr sz="2800" dirty="0">
              <a:latin typeface="Verdana"/>
              <a:cs typeface="Verdana"/>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524255" y="185928"/>
            <a:ext cx="972312" cy="64008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972311" y="185928"/>
            <a:ext cx="7424928" cy="64008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590544" y="643127"/>
            <a:ext cx="1738883" cy="640079"/>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4805171" y="643127"/>
            <a:ext cx="653796" cy="640079"/>
          </a:xfrm>
          <a:prstGeom prst="rect">
            <a:avLst/>
          </a:prstGeom>
          <a:blipFill>
            <a:blip r:embed="rId5"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774293" y="303656"/>
            <a:ext cx="7246620" cy="940435"/>
          </a:xfrm>
          <a:prstGeom prst="rect">
            <a:avLst/>
          </a:prstGeom>
        </p:spPr>
        <p:txBody>
          <a:bodyPr vert="horz" wrap="square" lIns="0" tIns="12700" rIns="0" bIns="0" rtlCol="0">
            <a:spAutoFit/>
          </a:bodyPr>
          <a:lstStyle/>
          <a:p>
            <a:pPr algn="ctr">
              <a:lnSpc>
                <a:spcPct val="100000"/>
              </a:lnSpc>
              <a:spcBef>
                <a:spcPts val="100"/>
              </a:spcBef>
            </a:pPr>
            <a:r>
              <a:rPr sz="3000" dirty="0"/>
              <a:t>Η </a:t>
            </a:r>
            <a:r>
              <a:rPr sz="3000" spc="-5" dirty="0"/>
              <a:t>διείσδυση του </a:t>
            </a:r>
            <a:r>
              <a:rPr sz="3000" dirty="0"/>
              <a:t>διαδικτύου για</a:t>
            </a:r>
            <a:r>
              <a:rPr sz="3000" spc="-100" dirty="0"/>
              <a:t> </a:t>
            </a:r>
            <a:r>
              <a:rPr sz="3000" spc="-5" dirty="0"/>
              <a:t>το</a:t>
            </a:r>
            <a:endParaRPr sz="3000"/>
          </a:p>
          <a:p>
            <a:pPr algn="ctr">
              <a:lnSpc>
                <a:spcPct val="100000"/>
              </a:lnSpc>
            </a:pPr>
            <a:r>
              <a:rPr sz="3000" dirty="0"/>
              <a:t>2013</a:t>
            </a:r>
            <a:endParaRPr sz="3000"/>
          </a:p>
        </p:txBody>
      </p:sp>
      <p:sp>
        <p:nvSpPr>
          <p:cNvPr id="9" name="object 9"/>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8" name="object 8"/>
          <p:cNvSpPr txBox="1"/>
          <p:nvPr/>
        </p:nvSpPr>
        <p:spPr>
          <a:xfrm>
            <a:off x="627380" y="1525269"/>
            <a:ext cx="7705090" cy="4331335"/>
          </a:xfrm>
          <a:prstGeom prst="rect">
            <a:avLst/>
          </a:prstGeom>
        </p:spPr>
        <p:txBody>
          <a:bodyPr vert="horz" wrap="square" lIns="0" tIns="12065" rIns="0" bIns="0" rtlCol="0">
            <a:spAutoFit/>
          </a:bodyPr>
          <a:lstStyle/>
          <a:p>
            <a:pPr marL="278130" marR="138430" indent="-265430" algn="just">
              <a:lnSpc>
                <a:spcPct val="100000"/>
              </a:lnSpc>
              <a:spcBef>
                <a:spcPts val="95"/>
              </a:spcBef>
              <a:buClr>
                <a:srgbClr val="EF7E09"/>
              </a:buClr>
              <a:buSzPct val="80357"/>
              <a:buFont typeface="Wingdings 2"/>
              <a:buChar char=""/>
              <a:tabLst>
                <a:tab pos="278765" algn="l"/>
              </a:tabLst>
            </a:pPr>
            <a:r>
              <a:rPr sz="2800" b="1" spc="-5" dirty="0">
                <a:latin typeface="Verdana"/>
                <a:cs typeface="Verdana"/>
              </a:rPr>
              <a:t>Στο σύνολο </a:t>
            </a:r>
            <a:r>
              <a:rPr sz="2800" b="1" spc="-10" dirty="0">
                <a:latin typeface="Verdana"/>
                <a:cs typeface="Verdana"/>
              </a:rPr>
              <a:t>της Ευρώπης </a:t>
            </a:r>
            <a:r>
              <a:rPr sz="2800" spc="-5" dirty="0">
                <a:latin typeface="Verdana"/>
                <a:cs typeface="Verdana"/>
              </a:rPr>
              <a:t>υπολογίζεται  στο 75%, </a:t>
            </a:r>
            <a:r>
              <a:rPr sz="2800" spc="-10" dirty="0">
                <a:latin typeface="Verdana"/>
                <a:cs typeface="Verdana"/>
              </a:rPr>
              <a:t>ενώ </a:t>
            </a:r>
            <a:r>
              <a:rPr sz="2800" spc="-5" dirty="0">
                <a:latin typeface="Verdana"/>
                <a:cs typeface="Verdana"/>
              </a:rPr>
              <a:t>στην </a:t>
            </a:r>
            <a:r>
              <a:rPr sz="2800" spc="-10" dirty="0">
                <a:latin typeface="Verdana"/>
                <a:cs typeface="Verdana"/>
              </a:rPr>
              <a:t>Ελλάδα, ανάλογα </a:t>
            </a:r>
            <a:r>
              <a:rPr sz="2800" spc="-5" dirty="0">
                <a:latin typeface="Verdana"/>
                <a:cs typeface="Verdana"/>
              </a:rPr>
              <a:t>με  </a:t>
            </a:r>
            <a:r>
              <a:rPr sz="2800" spc="-10" dirty="0">
                <a:latin typeface="Verdana"/>
                <a:cs typeface="Verdana"/>
              </a:rPr>
              <a:t>τις πηγές, </a:t>
            </a:r>
            <a:r>
              <a:rPr sz="2800" spc="-5" dirty="0">
                <a:latin typeface="Verdana"/>
                <a:cs typeface="Verdana"/>
              </a:rPr>
              <a:t>μεταξύ</a:t>
            </a:r>
            <a:r>
              <a:rPr sz="2800" spc="55" dirty="0">
                <a:latin typeface="Verdana"/>
                <a:cs typeface="Verdana"/>
              </a:rPr>
              <a:t> </a:t>
            </a:r>
            <a:r>
              <a:rPr sz="2800" spc="-5" dirty="0">
                <a:latin typeface="Verdana"/>
                <a:cs typeface="Verdana"/>
              </a:rPr>
              <a:t>68-75%.</a:t>
            </a:r>
            <a:endParaRPr sz="2800">
              <a:latin typeface="Verdana"/>
              <a:cs typeface="Verdana"/>
            </a:endParaRPr>
          </a:p>
          <a:p>
            <a:pPr marL="278130" marR="208279" indent="-265430">
              <a:lnSpc>
                <a:spcPct val="100000"/>
              </a:lnSpc>
              <a:spcBef>
                <a:spcPts val="300"/>
              </a:spcBef>
              <a:buClr>
                <a:srgbClr val="EF7E09"/>
              </a:buClr>
              <a:buSzPct val="80357"/>
              <a:buFont typeface="Wingdings 2"/>
              <a:buChar char=""/>
              <a:tabLst>
                <a:tab pos="278765" algn="l"/>
                <a:tab pos="2426335" algn="l"/>
              </a:tabLst>
            </a:pPr>
            <a:r>
              <a:rPr sz="2800" spc="-5" dirty="0">
                <a:latin typeface="Verdana"/>
                <a:cs typeface="Verdana"/>
              </a:rPr>
              <a:t>Η ετήσια έρευνα </a:t>
            </a:r>
            <a:r>
              <a:rPr sz="2800" spc="-50" dirty="0">
                <a:latin typeface="Verdana"/>
                <a:cs typeface="Verdana"/>
              </a:rPr>
              <a:t>Web </a:t>
            </a:r>
            <a:r>
              <a:rPr sz="2800" spc="-5" dirty="0">
                <a:latin typeface="Verdana"/>
                <a:cs typeface="Verdana"/>
              </a:rPr>
              <a:t>ID </a:t>
            </a:r>
            <a:r>
              <a:rPr sz="2800" spc="-10" dirty="0">
                <a:latin typeface="Verdana"/>
                <a:cs typeface="Verdana"/>
              </a:rPr>
              <a:t>της </a:t>
            </a:r>
            <a:r>
              <a:rPr sz="2800" spc="-5" dirty="0">
                <a:latin typeface="Verdana"/>
                <a:cs typeface="Verdana"/>
              </a:rPr>
              <a:t>εταιρείας  </a:t>
            </a:r>
            <a:r>
              <a:rPr sz="2800" spc="-25" dirty="0">
                <a:latin typeface="Verdana"/>
                <a:cs typeface="Verdana"/>
              </a:rPr>
              <a:t>Focus </a:t>
            </a:r>
            <a:r>
              <a:rPr sz="2800" spc="-5" dirty="0">
                <a:latin typeface="Verdana"/>
                <a:cs typeface="Verdana"/>
              </a:rPr>
              <a:t>Bari 2013 εκτιμά τη διείσδυση </a:t>
            </a:r>
            <a:r>
              <a:rPr sz="2800" spc="-10" dirty="0">
                <a:latin typeface="Verdana"/>
                <a:cs typeface="Verdana"/>
              </a:rPr>
              <a:t>του  </a:t>
            </a:r>
            <a:r>
              <a:rPr sz="2800" spc="-5" dirty="0">
                <a:latin typeface="Verdana"/>
                <a:cs typeface="Verdana"/>
              </a:rPr>
              <a:t>διαδικτύου	</a:t>
            </a:r>
            <a:r>
              <a:rPr sz="2800" spc="-10" dirty="0">
                <a:latin typeface="Verdana"/>
                <a:cs typeface="Verdana"/>
              </a:rPr>
              <a:t>στην Ελλάδα στο </a:t>
            </a:r>
            <a:r>
              <a:rPr sz="2800" spc="-5" dirty="0">
                <a:latin typeface="Verdana"/>
                <a:cs typeface="Verdana"/>
              </a:rPr>
              <a:t>73%,</a:t>
            </a:r>
            <a:r>
              <a:rPr sz="2800" spc="50" dirty="0">
                <a:latin typeface="Verdana"/>
                <a:cs typeface="Verdana"/>
              </a:rPr>
              <a:t> </a:t>
            </a:r>
            <a:r>
              <a:rPr sz="2800" spc="-5" dirty="0">
                <a:latin typeface="Verdana"/>
                <a:cs typeface="Verdana"/>
              </a:rPr>
              <a:t>με</a:t>
            </a:r>
            <a:endParaRPr sz="2800">
              <a:latin typeface="Verdana"/>
              <a:cs typeface="Verdana"/>
            </a:endParaRPr>
          </a:p>
          <a:p>
            <a:pPr marL="278130" marR="5080">
              <a:lnSpc>
                <a:spcPct val="100000"/>
              </a:lnSpc>
            </a:pPr>
            <a:r>
              <a:rPr sz="2800" spc="-5" dirty="0">
                <a:latin typeface="Verdana"/>
                <a:cs typeface="Verdana"/>
              </a:rPr>
              <a:t>μέσο </a:t>
            </a:r>
            <a:r>
              <a:rPr sz="2800" spc="-10" dirty="0">
                <a:latin typeface="Verdana"/>
                <a:cs typeface="Verdana"/>
              </a:rPr>
              <a:t>σύνδεσης </a:t>
            </a:r>
            <a:r>
              <a:rPr sz="2800" spc="-5" dirty="0">
                <a:latin typeface="Verdana"/>
                <a:cs typeface="Verdana"/>
              </a:rPr>
              <a:t>κατά 63% το </a:t>
            </a:r>
            <a:r>
              <a:rPr sz="2800" spc="-15" dirty="0">
                <a:latin typeface="Verdana"/>
                <a:cs typeface="Verdana"/>
              </a:rPr>
              <a:t>laptop, </a:t>
            </a:r>
            <a:r>
              <a:rPr sz="2800" spc="-5" dirty="0">
                <a:latin typeface="Verdana"/>
                <a:cs typeface="Verdana"/>
              </a:rPr>
              <a:t>53%  το </a:t>
            </a:r>
            <a:r>
              <a:rPr sz="2800" spc="-10" dirty="0">
                <a:latin typeface="Verdana"/>
                <a:cs typeface="Verdana"/>
              </a:rPr>
              <a:t>Desktop, </a:t>
            </a:r>
            <a:r>
              <a:rPr sz="2800" spc="-5" dirty="0">
                <a:latin typeface="Verdana"/>
                <a:cs typeface="Verdana"/>
              </a:rPr>
              <a:t>33% το mobile, και 8%  </a:t>
            </a:r>
            <a:r>
              <a:rPr sz="2800" spc="-10" dirty="0">
                <a:latin typeface="Verdana"/>
                <a:cs typeface="Verdana"/>
              </a:rPr>
              <a:t>tablet, </a:t>
            </a:r>
            <a:r>
              <a:rPr sz="2800" spc="-5" dirty="0">
                <a:latin typeface="Verdana"/>
                <a:cs typeface="Verdana"/>
              </a:rPr>
              <a:t>και μέση διάρκεια </a:t>
            </a:r>
            <a:r>
              <a:rPr sz="2800" spc="-10" dirty="0">
                <a:latin typeface="Verdana"/>
                <a:cs typeface="Verdana"/>
              </a:rPr>
              <a:t>σύνδεσης </a:t>
            </a:r>
            <a:r>
              <a:rPr sz="2800" spc="-5" dirty="0">
                <a:latin typeface="Verdana"/>
                <a:cs typeface="Verdana"/>
              </a:rPr>
              <a:t>2,2  ώρες</a:t>
            </a:r>
            <a:r>
              <a:rPr sz="2800" spc="-10" dirty="0">
                <a:latin typeface="Verdana"/>
                <a:cs typeface="Verdana"/>
              </a:rPr>
              <a:t> ημερησίως.</a:t>
            </a:r>
            <a:endParaRPr sz="2800">
              <a:latin typeface="Verdana"/>
              <a:cs typeface="Verdana"/>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txBox="1"/>
          <p:nvPr/>
        </p:nvSpPr>
        <p:spPr>
          <a:xfrm>
            <a:off x="8539733" y="6267399"/>
            <a:ext cx="187325"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A7A299"/>
                </a:solidFill>
                <a:latin typeface="Verdana"/>
                <a:cs typeface="Verdana"/>
              </a:rPr>
              <a:t>62</a:t>
            </a:r>
            <a:endParaRPr sz="1000">
              <a:latin typeface="Verdana"/>
              <a:cs typeface="Verdana"/>
            </a:endParaRPr>
          </a:p>
        </p:txBody>
      </p:sp>
      <p:sp>
        <p:nvSpPr>
          <p:cNvPr id="4" name="object 4"/>
          <p:cNvSpPr/>
          <p:nvPr/>
        </p:nvSpPr>
        <p:spPr>
          <a:xfrm>
            <a:off x="409955" y="292608"/>
            <a:ext cx="7872983" cy="64008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09955" y="749808"/>
            <a:ext cx="1738883" cy="640079"/>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624583" y="749808"/>
            <a:ext cx="2814828" cy="640079"/>
          </a:xfrm>
          <a:prstGeom prst="rect">
            <a:avLst/>
          </a:prstGeom>
          <a:blipFill>
            <a:blip r:embed="rId4"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659383" y="410921"/>
            <a:ext cx="7245350" cy="940435"/>
          </a:xfrm>
          <a:prstGeom prst="rect">
            <a:avLst/>
          </a:prstGeom>
        </p:spPr>
        <p:txBody>
          <a:bodyPr vert="horz" wrap="square" lIns="0" tIns="12700" rIns="0" bIns="0" rtlCol="0">
            <a:spAutoFit/>
          </a:bodyPr>
          <a:lstStyle/>
          <a:p>
            <a:pPr marL="12700">
              <a:lnSpc>
                <a:spcPct val="100000"/>
              </a:lnSpc>
              <a:spcBef>
                <a:spcPts val="100"/>
              </a:spcBef>
            </a:pPr>
            <a:r>
              <a:rPr sz="3000" dirty="0"/>
              <a:t>Η </a:t>
            </a:r>
            <a:r>
              <a:rPr sz="3000" spc="-5" dirty="0"/>
              <a:t>διείσδυση του </a:t>
            </a:r>
            <a:r>
              <a:rPr sz="3000" dirty="0"/>
              <a:t>διαδικτύου για</a:t>
            </a:r>
            <a:r>
              <a:rPr sz="3000" spc="-105" dirty="0"/>
              <a:t> </a:t>
            </a:r>
            <a:r>
              <a:rPr sz="3000" spc="-5" dirty="0"/>
              <a:t>το</a:t>
            </a:r>
            <a:endParaRPr sz="3000"/>
          </a:p>
          <a:p>
            <a:pPr marL="12700">
              <a:lnSpc>
                <a:spcPct val="100000"/>
              </a:lnSpc>
            </a:pPr>
            <a:r>
              <a:rPr sz="3000" dirty="0"/>
              <a:t>2013</a:t>
            </a:r>
            <a:r>
              <a:rPr sz="3000" spc="-10" dirty="0"/>
              <a:t> (συνέχεια)</a:t>
            </a:r>
            <a:endParaRPr sz="3000"/>
          </a:p>
        </p:txBody>
      </p:sp>
      <p:sp>
        <p:nvSpPr>
          <p:cNvPr id="9" name="object 9"/>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8" name="object 8"/>
          <p:cNvSpPr txBox="1"/>
          <p:nvPr/>
        </p:nvSpPr>
        <p:spPr>
          <a:xfrm>
            <a:off x="659383" y="1444878"/>
            <a:ext cx="7584440" cy="5010785"/>
          </a:xfrm>
          <a:prstGeom prst="rect">
            <a:avLst/>
          </a:prstGeom>
        </p:spPr>
        <p:txBody>
          <a:bodyPr vert="horz" wrap="square" lIns="0" tIns="12700" rIns="0" bIns="0" rtlCol="0">
            <a:spAutoFit/>
          </a:bodyPr>
          <a:lstStyle/>
          <a:p>
            <a:pPr marL="277495" marR="5080" indent="-264795">
              <a:lnSpc>
                <a:spcPct val="100000"/>
              </a:lnSpc>
              <a:spcBef>
                <a:spcPts val="100"/>
              </a:spcBef>
              <a:buClr>
                <a:srgbClr val="EF7E09"/>
              </a:buClr>
              <a:buSzPct val="78260"/>
              <a:buFont typeface="Wingdings 2"/>
              <a:buChar char=""/>
              <a:tabLst>
                <a:tab pos="277495" algn="l"/>
                <a:tab pos="278130" algn="l"/>
              </a:tabLst>
            </a:pPr>
            <a:r>
              <a:rPr sz="2300" spc="-5" dirty="0">
                <a:latin typeface="Verdana"/>
                <a:cs typeface="Verdana"/>
              </a:rPr>
              <a:t>Από τους </a:t>
            </a:r>
            <a:r>
              <a:rPr sz="2300" dirty="0">
                <a:latin typeface="Verdana"/>
                <a:cs typeface="Verdana"/>
              </a:rPr>
              <a:t>χρήστες </a:t>
            </a:r>
            <a:r>
              <a:rPr sz="2300" spc="-5" dirty="0">
                <a:latin typeface="Verdana"/>
                <a:cs typeface="Verdana"/>
              </a:rPr>
              <a:t>του </a:t>
            </a:r>
            <a:r>
              <a:rPr sz="2300" dirty="0">
                <a:latin typeface="Verdana"/>
                <a:cs typeface="Verdana"/>
              </a:rPr>
              <a:t>διαδικτύου ένα </a:t>
            </a:r>
            <a:r>
              <a:rPr sz="2300" spc="-5" dirty="0">
                <a:latin typeface="Verdana"/>
                <a:cs typeface="Verdana"/>
              </a:rPr>
              <a:t>σταθερά  </a:t>
            </a:r>
            <a:r>
              <a:rPr sz="2300" dirty="0">
                <a:latin typeface="Verdana"/>
                <a:cs typeface="Verdana"/>
              </a:rPr>
              <a:t>αυξανόμενο </a:t>
            </a:r>
            <a:r>
              <a:rPr sz="2300" spc="-5" dirty="0">
                <a:latin typeface="Verdana"/>
                <a:cs typeface="Verdana"/>
              </a:rPr>
              <a:t>ποσοστό </a:t>
            </a:r>
            <a:r>
              <a:rPr sz="2300" dirty="0">
                <a:latin typeface="Verdana"/>
                <a:cs typeface="Verdana"/>
              </a:rPr>
              <a:t>κάνει ηλεκτρονικές αγορές:  </a:t>
            </a:r>
            <a:r>
              <a:rPr sz="2300" spc="-5" dirty="0">
                <a:latin typeface="Verdana"/>
                <a:cs typeface="Verdana"/>
              </a:rPr>
              <a:t>στις ΗΠΑ, </a:t>
            </a:r>
            <a:r>
              <a:rPr sz="2300" dirty="0">
                <a:latin typeface="Verdana"/>
                <a:cs typeface="Verdana"/>
              </a:rPr>
              <a:t>83% </a:t>
            </a:r>
            <a:r>
              <a:rPr sz="2300" spc="-5" dirty="0">
                <a:latin typeface="Verdana"/>
                <a:cs typeface="Verdana"/>
              </a:rPr>
              <a:t>των </a:t>
            </a:r>
            <a:r>
              <a:rPr sz="2300" dirty="0">
                <a:latin typeface="Verdana"/>
                <a:cs typeface="Verdana"/>
              </a:rPr>
              <a:t>χρηστών έχουν κάνει μια  τουλάχιστον αγορά </a:t>
            </a:r>
            <a:r>
              <a:rPr sz="2300" spc="-5" dirty="0">
                <a:latin typeface="Verdana"/>
                <a:cs typeface="Verdana"/>
              </a:rPr>
              <a:t>στο </a:t>
            </a:r>
            <a:r>
              <a:rPr sz="2300" dirty="0">
                <a:latin typeface="Verdana"/>
                <a:cs typeface="Verdana"/>
              </a:rPr>
              <a:t>διαδίκτυο και 56% </a:t>
            </a:r>
            <a:r>
              <a:rPr sz="2300" spc="-5" dirty="0">
                <a:latin typeface="Verdana"/>
                <a:cs typeface="Verdana"/>
              </a:rPr>
              <a:t>έχουν  </a:t>
            </a:r>
            <a:r>
              <a:rPr sz="2300" dirty="0">
                <a:latin typeface="Verdana"/>
                <a:cs typeface="Verdana"/>
              </a:rPr>
              <a:t>κάνει </a:t>
            </a:r>
            <a:r>
              <a:rPr sz="2300" spc="-5" dirty="0">
                <a:latin typeface="Verdana"/>
                <a:cs typeface="Verdana"/>
              </a:rPr>
              <a:t>περισσότερες από </a:t>
            </a:r>
            <a:r>
              <a:rPr sz="2300" dirty="0">
                <a:latin typeface="Verdana"/>
                <a:cs typeface="Verdana"/>
              </a:rPr>
              <a:t>μια, </a:t>
            </a:r>
            <a:r>
              <a:rPr sz="2300" spc="-5" dirty="0">
                <a:latin typeface="Verdana"/>
                <a:cs typeface="Verdana"/>
              </a:rPr>
              <a:t>ποσοστά που  αντιστοιχούν σε περισσότερους από 140εκ  </a:t>
            </a:r>
            <a:r>
              <a:rPr sz="2300" dirty="0">
                <a:latin typeface="Verdana"/>
                <a:cs typeface="Verdana"/>
              </a:rPr>
              <a:t>αγοραστές. Στην Ευρώπη </a:t>
            </a:r>
            <a:r>
              <a:rPr sz="2300" spc="0" dirty="0">
                <a:latin typeface="Verdana"/>
                <a:cs typeface="Verdana"/>
              </a:rPr>
              <a:t>60% </a:t>
            </a:r>
            <a:r>
              <a:rPr sz="2300" spc="-5" dirty="0">
                <a:latin typeface="Verdana"/>
                <a:cs typeface="Verdana"/>
              </a:rPr>
              <a:t>των </a:t>
            </a:r>
            <a:r>
              <a:rPr sz="2300" dirty="0">
                <a:latin typeface="Verdana"/>
                <a:cs typeface="Verdana"/>
              </a:rPr>
              <a:t>χρηστών</a:t>
            </a:r>
            <a:r>
              <a:rPr sz="2300" spc="-135" dirty="0">
                <a:latin typeface="Verdana"/>
                <a:cs typeface="Verdana"/>
              </a:rPr>
              <a:t> </a:t>
            </a:r>
            <a:r>
              <a:rPr sz="2300" spc="-5" dirty="0">
                <a:latin typeface="Verdana"/>
                <a:cs typeface="Verdana"/>
              </a:rPr>
              <a:t>είναι  </a:t>
            </a:r>
            <a:r>
              <a:rPr sz="2300" dirty="0">
                <a:latin typeface="Verdana"/>
                <a:cs typeface="Verdana"/>
              </a:rPr>
              <a:t>και </a:t>
            </a:r>
            <a:r>
              <a:rPr sz="2300" spc="-5" dirty="0">
                <a:latin typeface="Verdana"/>
                <a:cs typeface="Verdana"/>
              </a:rPr>
              <a:t>αγοραστές, </a:t>
            </a:r>
            <a:r>
              <a:rPr sz="2300" dirty="0">
                <a:latin typeface="Verdana"/>
                <a:cs typeface="Verdana"/>
              </a:rPr>
              <a:t>ενώ </a:t>
            </a:r>
            <a:r>
              <a:rPr sz="2300" spc="-5" dirty="0">
                <a:latin typeface="Verdana"/>
                <a:cs typeface="Verdana"/>
              </a:rPr>
              <a:t>στην Ελλάδα το αντίστοιχο  ποσοστό </a:t>
            </a:r>
            <a:r>
              <a:rPr sz="2300" dirty="0">
                <a:latin typeface="Verdana"/>
                <a:cs typeface="Verdana"/>
              </a:rPr>
              <a:t>εκτιμάται </a:t>
            </a:r>
            <a:r>
              <a:rPr sz="2300" spc="-5" dirty="0">
                <a:latin typeface="Verdana"/>
                <a:cs typeface="Verdana"/>
              </a:rPr>
              <a:t>σε</a:t>
            </a:r>
            <a:r>
              <a:rPr sz="2300" spc="-70" dirty="0">
                <a:latin typeface="Verdana"/>
                <a:cs typeface="Verdana"/>
              </a:rPr>
              <a:t> </a:t>
            </a:r>
            <a:r>
              <a:rPr sz="2300" dirty="0">
                <a:latin typeface="Verdana"/>
                <a:cs typeface="Verdana"/>
              </a:rPr>
              <a:t>25-36%,</a:t>
            </a:r>
          </a:p>
          <a:p>
            <a:pPr marL="277495">
              <a:lnSpc>
                <a:spcPct val="100000"/>
              </a:lnSpc>
            </a:pPr>
            <a:r>
              <a:rPr sz="2300" spc="-5" dirty="0">
                <a:latin typeface="Verdana"/>
                <a:cs typeface="Verdana"/>
              </a:rPr>
              <a:t>αντιπροσωπεύοντας </a:t>
            </a:r>
            <a:r>
              <a:rPr sz="2300" dirty="0">
                <a:latin typeface="Verdana"/>
                <a:cs typeface="Verdana"/>
              </a:rPr>
              <a:t>2-2,5 εκατ.</a:t>
            </a:r>
            <a:r>
              <a:rPr sz="2300" spc="-60" dirty="0">
                <a:latin typeface="Verdana"/>
                <a:cs typeface="Verdana"/>
              </a:rPr>
              <a:t> </a:t>
            </a:r>
            <a:r>
              <a:rPr sz="2300" dirty="0">
                <a:latin typeface="Verdana"/>
                <a:cs typeface="Verdana"/>
              </a:rPr>
              <a:t>πελάτες.</a:t>
            </a:r>
          </a:p>
          <a:p>
            <a:pPr marL="12700">
              <a:lnSpc>
                <a:spcPct val="100000"/>
              </a:lnSpc>
              <a:spcBef>
                <a:spcPts val="305"/>
              </a:spcBef>
            </a:pPr>
            <a:r>
              <a:rPr sz="2300" i="1" spc="-5" dirty="0">
                <a:latin typeface="Verdana"/>
                <a:cs typeface="Verdana"/>
              </a:rPr>
              <a:t>Eltrun </a:t>
            </a:r>
            <a:r>
              <a:rPr sz="2300" i="1" u="heavy" spc="-5" dirty="0">
                <a:solidFill>
                  <a:srgbClr val="6B9F24"/>
                </a:solidFill>
                <a:latin typeface="Verdana"/>
                <a:cs typeface="Verdana"/>
                <a:hlinkClick r:id="rId5"/>
              </a:rPr>
              <a:t>http://www.eltrun.gr/</a:t>
            </a:r>
            <a:r>
              <a:rPr sz="2300" i="1" spc="-30" dirty="0">
                <a:solidFill>
                  <a:srgbClr val="6B9F24"/>
                </a:solidFill>
                <a:latin typeface="Verdana"/>
                <a:cs typeface="Verdana"/>
                <a:hlinkClick r:id="rId5"/>
              </a:rPr>
              <a:t> </a:t>
            </a:r>
            <a:r>
              <a:rPr sz="2300" i="1" dirty="0">
                <a:latin typeface="Verdana"/>
                <a:cs typeface="Verdana"/>
              </a:rPr>
              <a:t>,</a:t>
            </a:r>
            <a:endParaRPr sz="2300" dirty="0">
              <a:latin typeface="Verdana"/>
              <a:cs typeface="Verdana"/>
            </a:endParaRPr>
          </a:p>
          <a:p>
            <a:pPr marL="12700" marR="140970">
              <a:lnSpc>
                <a:spcPct val="100000"/>
              </a:lnSpc>
              <a:spcBef>
                <a:spcPts val="295"/>
              </a:spcBef>
            </a:pPr>
            <a:r>
              <a:rPr sz="2300" i="1" spc="-5" dirty="0">
                <a:latin typeface="Verdana"/>
                <a:cs typeface="Verdana"/>
              </a:rPr>
              <a:t>Έρευνα </a:t>
            </a:r>
            <a:r>
              <a:rPr sz="2300" i="1" dirty="0">
                <a:latin typeface="Verdana"/>
                <a:cs typeface="Verdana"/>
              </a:rPr>
              <a:t>Focus Bari </a:t>
            </a:r>
            <a:r>
              <a:rPr sz="2300" i="1" spc="-5" dirty="0">
                <a:latin typeface="Verdana"/>
                <a:cs typeface="Verdana"/>
              </a:rPr>
              <a:t>Web </a:t>
            </a:r>
            <a:r>
              <a:rPr sz="2300" i="1" dirty="0">
                <a:latin typeface="Verdana"/>
                <a:cs typeface="Verdana"/>
              </a:rPr>
              <a:t>ID  </a:t>
            </a:r>
            <a:r>
              <a:rPr sz="2300" i="1" u="heavy" spc="-5" dirty="0">
                <a:solidFill>
                  <a:srgbClr val="6B9F24"/>
                </a:solidFill>
                <a:latin typeface="Verdana"/>
                <a:cs typeface="Verdana"/>
                <a:hlinkClick r:id="rId6"/>
              </a:rPr>
              <a:t>http://www.focusbari.gr/media-research/internet- </a:t>
            </a:r>
            <a:r>
              <a:rPr sz="2300" i="1" spc="-5" dirty="0">
                <a:solidFill>
                  <a:srgbClr val="6B9F24"/>
                </a:solidFill>
                <a:latin typeface="Verdana"/>
                <a:cs typeface="Verdana"/>
              </a:rPr>
              <a:t> </a:t>
            </a:r>
            <a:r>
              <a:rPr sz="2300" i="1" u="heavy" spc="-5" dirty="0">
                <a:solidFill>
                  <a:srgbClr val="6B9F24"/>
                </a:solidFill>
                <a:latin typeface="Verdana"/>
                <a:cs typeface="Verdana"/>
                <a:hlinkClick r:id="rId6"/>
              </a:rPr>
              <a:t>web-id.html</a:t>
            </a:r>
            <a:endParaRPr sz="2300" dirty="0">
              <a:latin typeface="Verdana"/>
              <a:cs typeface="Verdana"/>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609600" y="561949"/>
            <a:ext cx="8001000" cy="5334000"/>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450900" y="5733084"/>
            <a:ext cx="8075930" cy="636270"/>
          </a:xfrm>
          <a:prstGeom prst="rect">
            <a:avLst/>
          </a:prstGeom>
        </p:spPr>
        <p:txBody>
          <a:bodyPr vert="horz" wrap="square" lIns="0" tIns="12700" rIns="0" bIns="0" rtlCol="0">
            <a:spAutoFit/>
          </a:bodyPr>
          <a:lstStyle/>
          <a:p>
            <a:pPr marL="12700" marR="5080">
              <a:lnSpc>
                <a:spcPct val="100000"/>
              </a:lnSpc>
              <a:spcBef>
                <a:spcPts val="100"/>
              </a:spcBef>
            </a:pPr>
            <a:r>
              <a:rPr sz="2000" dirty="0">
                <a:solidFill>
                  <a:srgbClr val="C00000"/>
                </a:solidFill>
                <a:latin typeface="Verdana"/>
                <a:cs typeface="Verdana"/>
              </a:rPr>
              <a:t>2,75 δις </a:t>
            </a:r>
            <a:r>
              <a:rPr sz="2000" spc="-5" dirty="0">
                <a:solidFill>
                  <a:srgbClr val="C00000"/>
                </a:solidFill>
                <a:latin typeface="Verdana"/>
                <a:cs typeface="Verdana"/>
              </a:rPr>
              <a:t>άνθρωποι στη </a:t>
            </a:r>
            <a:r>
              <a:rPr sz="2000" dirty="0">
                <a:solidFill>
                  <a:srgbClr val="C00000"/>
                </a:solidFill>
                <a:latin typeface="Verdana"/>
                <a:cs typeface="Verdana"/>
              </a:rPr>
              <a:t>γη έχουν </a:t>
            </a:r>
            <a:r>
              <a:rPr sz="2000" spc="-5" dirty="0">
                <a:solidFill>
                  <a:srgbClr val="C00000"/>
                </a:solidFill>
                <a:latin typeface="Verdana"/>
                <a:cs typeface="Verdana"/>
              </a:rPr>
              <a:t>πρόσβαση στο </a:t>
            </a:r>
            <a:r>
              <a:rPr sz="2000" dirty="0">
                <a:solidFill>
                  <a:srgbClr val="C00000"/>
                </a:solidFill>
                <a:latin typeface="Verdana"/>
                <a:cs typeface="Verdana"/>
              </a:rPr>
              <a:t>διαδίκτυο, 39%  </a:t>
            </a:r>
            <a:r>
              <a:rPr sz="2000" spc="-5" dirty="0">
                <a:solidFill>
                  <a:srgbClr val="C00000"/>
                </a:solidFill>
                <a:latin typeface="Verdana"/>
                <a:cs typeface="Verdana"/>
              </a:rPr>
              <a:t>συνολικού</a:t>
            </a:r>
            <a:r>
              <a:rPr sz="2000" spc="-15" dirty="0">
                <a:solidFill>
                  <a:srgbClr val="C00000"/>
                </a:solidFill>
                <a:latin typeface="Verdana"/>
                <a:cs typeface="Verdana"/>
              </a:rPr>
              <a:t> </a:t>
            </a:r>
            <a:r>
              <a:rPr sz="2000" spc="-5" dirty="0">
                <a:solidFill>
                  <a:srgbClr val="C00000"/>
                </a:solidFill>
                <a:latin typeface="Verdana"/>
                <a:cs typeface="Verdana"/>
              </a:rPr>
              <a:t>πληθυσμού</a:t>
            </a:r>
            <a:endParaRPr sz="2000">
              <a:latin typeface="Verdana"/>
              <a:cs typeface="Verdana"/>
            </a:endParaRPr>
          </a:p>
        </p:txBody>
      </p:sp>
      <p:sp>
        <p:nvSpPr>
          <p:cNvPr id="5" name="object 5"/>
          <p:cNvSpPr/>
          <p:nvPr/>
        </p:nvSpPr>
        <p:spPr>
          <a:xfrm>
            <a:off x="1914144" y="120395"/>
            <a:ext cx="5497067" cy="75895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6789419" y="120395"/>
            <a:ext cx="778764" cy="758951"/>
          </a:xfrm>
          <a:prstGeom prst="rect">
            <a:avLst/>
          </a:prstGeom>
          <a:blipFill>
            <a:blip r:embed="rId4"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2212594" y="261620"/>
            <a:ext cx="4899025" cy="574040"/>
          </a:xfrm>
          <a:prstGeom prst="rect">
            <a:avLst/>
          </a:prstGeom>
        </p:spPr>
        <p:txBody>
          <a:bodyPr vert="horz" wrap="square" lIns="0" tIns="12700" rIns="0" bIns="0" rtlCol="0">
            <a:spAutoFit/>
          </a:bodyPr>
          <a:lstStyle/>
          <a:p>
            <a:pPr marL="12700">
              <a:lnSpc>
                <a:spcPct val="100000"/>
              </a:lnSpc>
              <a:spcBef>
                <a:spcPts val="100"/>
              </a:spcBef>
            </a:pPr>
            <a:r>
              <a:rPr sz="3600" spc="-5" dirty="0"/>
              <a:t>Μεγέθη της</a:t>
            </a:r>
            <a:r>
              <a:rPr sz="3600" spc="-105" dirty="0"/>
              <a:t> </a:t>
            </a:r>
            <a:r>
              <a:rPr sz="3600" spc="-5" dirty="0"/>
              <a:t>αγοράς</a:t>
            </a:r>
            <a:endParaRPr sz="3600"/>
          </a:p>
        </p:txBody>
      </p:sp>
      <p:sp>
        <p:nvSpPr>
          <p:cNvPr id="8" name="object 8"/>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rld internet penet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609600"/>
            <a:ext cx="6096000" cy="5474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9224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orld internet penet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09600"/>
            <a:ext cx="7253652"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449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938212"/>
            <a:ext cx="7620000" cy="4981575"/>
          </a:xfrm>
          <a:prstGeom prst="rect">
            <a:avLst/>
          </a:prstGeom>
        </p:spPr>
      </p:pic>
    </p:spTree>
    <p:extLst>
      <p:ext uri="{BB962C8B-B14F-4D97-AF65-F5344CB8AC3E}">
        <p14:creationId xmlns:p14="http://schemas.microsoft.com/office/powerpoint/2010/main" val="31002017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407898" y="914349"/>
            <a:ext cx="5002530" cy="1108075"/>
          </a:xfrm>
          <a:custGeom>
            <a:avLst/>
            <a:gdLst/>
            <a:ahLst/>
            <a:cxnLst/>
            <a:rect l="l" t="t" r="r" b="b"/>
            <a:pathLst>
              <a:path w="5002530" h="1108075">
                <a:moveTo>
                  <a:pt x="0" y="1107998"/>
                </a:moveTo>
                <a:lnTo>
                  <a:pt x="5002276" y="1107998"/>
                </a:lnTo>
                <a:lnTo>
                  <a:pt x="5002276" y="0"/>
                </a:lnTo>
                <a:lnTo>
                  <a:pt x="0" y="0"/>
                </a:lnTo>
                <a:lnTo>
                  <a:pt x="0" y="1107998"/>
                </a:lnTo>
                <a:close/>
              </a:path>
            </a:pathLst>
          </a:custGeom>
          <a:solidFill>
            <a:srgbClr val="F1CED2"/>
          </a:solidFill>
        </p:spPr>
        <p:txBody>
          <a:bodyPr wrap="square" lIns="0" tIns="0" rIns="0" bIns="0" rtlCol="0"/>
          <a:lstStyle/>
          <a:p>
            <a:endParaRPr/>
          </a:p>
        </p:txBody>
      </p:sp>
      <p:sp>
        <p:nvSpPr>
          <p:cNvPr id="4" name="object 4"/>
          <p:cNvSpPr/>
          <p:nvPr/>
        </p:nvSpPr>
        <p:spPr>
          <a:xfrm>
            <a:off x="3316985" y="2004263"/>
            <a:ext cx="5334000" cy="1108075"/>
          </a:xfrm>
          <a:custGeom>
            <a:avLst/>
            <a:gdLst/>
            <a:ahLst/>
            <a:cxnLst/>
            <a:rect l="l" t="t" r="r" b="b"/>
            <a:pathLst>
              <a:path w="5334000" h="1108075">
                <a:moveTo>
                  <a:pt x="0" y="1107998"/>
                </a:moveTo>
                <a:lnTo>
                  <a:pt x="5334000" y="1107998"/>
                </a:lnTo>
                <a:lnTo>
                  <a:pt x="5334000" y="0"/>
                </a:lnTo>
                <a:lnTo>
                  <a:pt x="0" y="0"/>
                </a:lnTo>
                <a:lnTo>
                  <a:pt x="0" y="1107998"/>
                </a:lnTo>
                <a:close/>
              </a:path>
            </a:pathLst>
          </a:custGeom>
          <a:solidFill>
            <a:srgbClr val="C4E0F1"/>
          </a:solidFill>
        </p:spPr>
        <p:txBody>
          <a:bodyPr wrap="square" lIns="0" tIns="0" rIns="0" bIns="0" rtlCol="0"/>
          <a:lstStyle/>
          <a:p>
            <a:endParaRPr/>
          </a:p>
        </p:txBody>
      </p:sp>
      <p:sp>
        <p:nvSpPr>
          <p:cNvPr id="5" name="object 5"/>
          <p:cNvSpPr/>
          <p:nvPr/>
        </p:nvSpPr>
        <p:spPr>
          <a:xfrm>
            <a:off x="407898" y="3112211"/>
            <a:ext cx="5334000" cy="1108075"/>
          </a:xfrm>
          <a:custGeom>
            <a:avLst/>
            <a:gdLst/>
            <a:ahLst/>
            <a:cxnLst/>
            <a:rect l="l" t="t" r="r" b="b"/>
            <a:pathLst>
              <a:path w="5334000" h="1108075">
                <a:moveTo>
                  <a:pt x="0" y="1107998"/>
                </a:moveTo>
                <a:lnTo>
                  <a:pt x="5334000" y="1107998"/>
                </a:lnTo>
                <a:lnTo>
                  <a:pt x="5334000" y="0"/>
                </a:lnTo>
                <a:lnTo>
                  <a:pt x="0" y="0"/>
                </a:lnTo>
                <a:lnTo>
                  <a:pt x="0" y="1107998"/>
                </a:lnTo>
                <a:close/>
              </a:path>
            </a:pathLst>
          </a:custGeom>
          <a:solidFill>
            <a:srgbClr val="FCE4CD"/>
          </a:solidFill>
        </p:spPr>
        <p:txBody>
          <a:bodyPr wrap="square" lIns="0" tIns="0" rIns="0" bIns="0" rtlCol="0"/>
          <a:lstStyle/>
          <a:p>
            <a:endParaRPr/>
          </a:p>
        </p:txBody>
      </p:sp>
      <p:sp>
        <p:nvSpPr>
          <p:cNvPr id="6" name="object 6"/>
          <p:cNvSpPr/>
          <p:nvPr/>
        </p:nvSpPr>
        <p:spPr>
          <a:xfrm>
            <a:off x="3429000" y="4220286"/>
            <a:ext cx="5334000" cy="1108075"/>
          </a:xfrm>
          <a:custGeom>
            <a:avLst/>
            <a:gdLst/>
            <a:ahLst/>
            <a:cxnLst/>
            <a:rect l="l" t="t" r="r" b="b"/>
            <a:pathLst>
              <a:path w="5334000" h="1108075">
                <a:moveTo>
                  <a:pt x="0" y="1107998"/>
                </a:moveTo>
                <a:lnTo>
                  <a:pt x="5334000" y="1107998"/>
                </a:lnTo>
                <a:lnTo>
                  <a:pt x="5334000" y="0"/>
                </a:lnTo>
                <a:lnTo>
                  <a:pt x="0" y="0"/>
                </a:lnTo>
                <a:lnTo>
                  <a:pt x="0" y="1107998"/>
                </a:lnTo>
                <a:close/>
              </a:path>
            </a:pathLst>
          </a:custGeom>
          <a:solidFill>
            <a:srgbClr val="E6D5BC"/>
          </a:solidFill>
        </p:spPr>
        <p:txBody>
          <a:bodyPr wrap="square" lIns="0" tIns="0" rIns="0" bIns="0" rtlCol="0"/>
          <a:lstStyle/>
          <a:p>
            <a:endParaRPr/>
          </a:p>
        </p:txBody>
      </p:sp>
      <p:sp>
        <p:nvSpPr>
          <p:cNvPr id="7" name="object 7"/>
          <p:cNvSpPr/>
          <p:nvPr/>
        </p:nvSpPr>
        <p:spPr>
          <a:xfrm>
            <a:off x="407898" y="5328221"/>
            <a:ext cx="8355330" cy="1108075"/>
          </a:xfrm>
          <a:custGeom>
            <a:avLst/>
            <a:gdLst/>
            <a:ahLst/>
            <a:cxnLst/>
            <a:rect l="l" t="t" r="r" b="b"/>
            <a:pathLst>
              <a:path w="8355330" h="1108075">
                <a:moveTo>
                  <a:pt x="0" y="1107998"/>
                </a:moveTo>
                <a:lnTo>
                  <a:pt x="8355076" y="1107998"/>
                </a:lnTo>
                <a:lnTo>
                  <a:pt x="8355076" y="0"/>
                </a:lnTo>
                <a:lnTo>
                  <a:pt x="0" y="0"/>
                </a:lnTo>
                <a:lnTo>
                  <a:pt x="0" y="1107998"/>
                </a:lnTo>
                <a:close/>
              </a:path>
            </a:pathLst>
          </a:custGeom>
          <a:solidFill>
            <a:srgbClr val="D9D9D9"/>
          </a:solidFill>
        </p:spPr>
        <p:txBody>
          <a:bodyPr wrap="square" lIns="0" tIns="0" rIns="0" bIns="0" rtlCol="0"/>
          <a:lstStyle/>
          <a:p>
            <a:endParaRPr/>
          </a:p>
        </p:txBody>
      </p:sp>
      <p:sp>
        <p:nvSpPr>
          <p:cNvPr id="8" name="object 8"/>
          <p:cNvSpPr txBox="1"/>
          <p:nvPr/>
        </p:nvSpPr>
        <p:spPr>
          <a:xfrm>
            <a:off x="486867" y="946150"/>
            <a:ext cx="8022590" cy="5445760"/>
          </a:xfrm>
          <a:prstGeom prst="rect">
            <a:avLst/>
          </a:prstGeom>
        </p:spPr>
        <p:txBody>
          <a:bodyPr vert="horz" wrap="square" lIns="0" tIns="12065" rIns="0" bIns="0" rtlCol="0">
            <a:spAutoFit/>
          </a:bodyPr>
          <a:lstStyle/>
          <a:p>
            <a:pPr marL="12700" marR="4649470">
              <a:lnSpc>
                <a:spcPct val="100000"/>
              </a:lnSpc>
              <a:spcBef>
                <a:spcPts val="95"/>
              </a:spcBef>
              <a:tabLst>
                <a:tab pos="1442720" algn="l"/>
              </a:tabLst>
            </a:pPr>
            <a:r>
              <a:rPr sz="2200" spc="-5" dirty="0">
                <a:latin typeface="Verdana"/>
                <a:cs typeface="Verdana"/>
              </a:rPr>
              <a:t>Ευρώπη:	διείσδυση</a:t>
            </a:r>
            <a:r>
              <a:rPr sz="2200" spc="-70" dirty="0">
                <a:latin typeface="Verdana"/>
                <a:cs typeface="Verdana"/>
              </a:rPr>
              <a:t> </a:t>
            </a:r>
            <a:r>
              <a:rPr sz="2200" spc="-10" dirty="0">
                <a:latin typeface="Verdana"/>
                <a:cs typeface="Verdana"/>
              </a:rPr>
              <a:t>του  διαδικτύου</a:t>
            </a:r>
            <a:r>
              <a:rPr sz="2200" spc="5" dirty="0">
                <a:latin typeface="Verdana"/>
                <a:cs typeface="Verdana"/>
              </a:rPr>
              <a:t> </a:t>
            </a:r>
            <a:r>
              <a:rPr sz="2200" spc="-10" dirty="0">
                <a:latin typeface="Verdana"/>
                <a:cs typeface="Verdana"/>
              </a:rPr>
              <a:t>75%,</a:t>
            </a:r>
            <a:endParaRPr sz="2200" dirty="0">
              <a:latin typeface="Verdana"/>
              <a:cs typeface="Verdana"/>
            </a:endParaRPr>
          </a:p>
          <a:p>
            <a:pPr marL="12700">
              <a:lnSpc>
                <a:spcPct val="100000"/>
              </a:lnSpc>
            </a:pPr>
            <a:r>
              <a:rPr sz="2200" spc="-10" dirty="0">
                <a:latin typeface="Verdana"/>
                <a:cs typeface="Verdana"/>
              </a:rPr>
              <a:t>στην Ελλάδα </a:t>
            </a:r>
            <a:r>
              <a:rPr sz="2200" spc="-5" dirty="0">
                <a:latin typeface="Verdana"/>
                <a:cs typeface="Verdana"/>
              </a:rPr>
              <a:t>μεταξύ</a:t>
            </a:r>
            <a:r>
              <a:rPr sz="2200" spc="50" dirty="0">
                <a:latin typeface="Verdana"/>
                <a:cs typeface="Verdana"/>
              </a:rPr>
              <a:t> </a:t>
            </a:r>
            <a:r>
              <a:rPr sz="2200" spc="-10" dirty="0">
                <a:latin typeface="Verdana"/>
                <a:cs typeface="Verdana"/>
              </a:rPr>
              <a:t>68-75%.</a:t>
            </a:r>
            <a:endParaRPr sz="2200" dirty="0">
              <a:latin typeface="Verdana"/>
              <a:cs typeface="Verdana"/>
            </a:endParaRPr>
          </a:p>
          <a:p>
            <a:pPr marL="2921635" marR="412115">
              <a:lnSpc>
                <a:spcPct val="100000"/>
              </a:lnSpc>
              <a:spcBef>
                <a:spcPts val="660"/>
              </a:spcBef>
            </a:pPr>
            <a:r>
              <a:rPr sz="2200" spc="-10" dirty="0">
                <a:latin typeface="Verdana"/>
                <a:cs typeface="Verdana"/>
              </a:rPr>
              <a:t>Στην </a:t>
            </a:r>
            <a:r>
              <a:rPr sz="2200" spc="-5" dirty="0">
                <a:latin typeface="Verdana"/>
                <a:cs typeface="Verdana"/>
              </a:rPr>
              <a:t>Ευρώπη </a:t>
            </a:r>
            <a:r>
              <a:rPr sz="2200" spc="-10" dirty="0">
                <a:latin typeface="Verdana"/>
                <a:cs typeface="Verdana"/>
              </a:rPr>
              <a:t>60% των </a:t>
            </a:r>
            <a:r>
              <a:rPr sz="2200" spc="-5" dirty="0">
                <a:latin typeface="Verdana"/>
                <a:cs typeface="Verdana"/>
              </a:rPr>
              <a:t>χρηστών  είναι και </a:t>
            </a:r>
            <a:r>
              <a:rPr sz="2200" spc="-10" dirty="0">
                <a:latin typeface="Verdana"/>
                <a:cs typeface="Verdana"/>
              </a:rPr>
              <a:t>αγοραστές, στην Ελλάδα  25-36% </a:t>
            </a:r>
            <a:r>
              <a:rPr sz="2200" spc="-5" dirty="0">
                <a:latin typeface="Verdana"/>
                <a:cs typeface="Verdana"/>
              </a:rPr>
              <a:t>(2-2,5</a:t>
            </a:r>
            <a:r>
              <a:rPr sz="2200" spc="30" dirty="0">
                <a:latin typeface="Verdana"/>
                <a:cs typeface="Verdana"/>
              </a:rPr>
              <a:t> </a:t>
            </a:r>
            <a:r>
              <a:rPr sz="2200" spc="-5" dirty="0">
                <a:latin typeface="Verdana"/>
                <a:cs typeface="Verdana"/>
              </a:rPr>
              <a:t>εκατ.)</a:t>
            </a:r>
            <a:endParaRPr sz="2200" dirty="0">
              <a:latin typeface="Verdana"/>
              <a:cs typeface="Verdana"/>
            </a:endParaRPr>
          </a:p>
          <a:p>
            <a:pPr marL="12700" marR="3439795">
              <a:lnSpc>
                <a:spcPct val="100000"/>
              </a:lnSpc>
              <a:spcBef>
                <a:spcPts val="800"/>
              </a:spcBef>
            </a:pPr>
            <a:r>
              <a:rPr sz="2200" spc="-5" dirty="0">
                <a:latin typeface="Verdana"/>
                <a:cs typeface="Verdana"/>
              </a:rPr>
              <a:t>6,8 δις </a:t>
            </a:r>
            <a:r>
              <a:rPr sz="2200" spc="-10" dirty="0">
                <a:latin typeface="Verdana"/>
                <a:cs typeface="Verdana"/>
              </a:rPr>
              <a:t>συνδρομητές </a:t>
            </a:r>
            <a:r>
              <a:rPr sz="2200" spc="-5" dirty="0">
                <a:latin typeface="Verdana"/>
                <a:cs typeface="Verdana"/>
              </a:rPr>
              <a:t>κινητής  </a:t>
            </a:r>
            <a:r>
              <a:rPr sz="2200" spc="-10" dirty="0">
                <a:latin typeface="Verdana"/>
                <a:cs typeface="Verdana"/>
              </a:rPr>
              <a:t>τηλεφωνίας παγκοσμίως, σχεδόν  </a:t>
            </a:r>
            <a:r>
              <a:rPr sz="2200" spc="-5" dirty="0">
                <a:latin typeface="Verdana"/>
                <a:cs typeface="Verdana"/>
              </a:rPr>
              <a:t>όσοι και </a:t>
            </a:r>
            <a:r>
              <a:rPr sz="2200" spc="-10" dirty="0">
                <a:latin typeface="Verdana"/>
                <a:cs typeface="Verdana"/>
              </a:rPr>
              <a:t>άνθρωποι στον</a:t>
            </a:r>
            <a:r>
              <a:rPr sz="2200" spc="25" dirty="0">
                <a:latin typeface="Verdana"/>
                <a:cs typeface="Verdana"/>
              </a:rPr>
              <a:t> </a:t>
            </a:r>
            <a:r>
              <a:rPr sz="2200" spc="-10" dirty="0">
                <a:latin typeface="Verdana"/>
                <a:cs typeface="Verdana"/>
              </a:rPr>
              <a:t>πλανήτη</a:t>
            </a:r>
            <a:endParaRPr sz="2200" dirty="0">
              <a:latin typeface="Verdana"/>
              <a:cs typeface="Verdana"/>
            </a:endParaRPr>
          </a:p>
          <a:p>
            <a:pPr marL="3034030">
              <a:lnSpc>
                <a:spcPct val="100000"/>
              </a:lnSpc>
              <a:spcBef>
                <a:spcPts val="805"/>
              </a:spcBef>
            </a:pPr>
            <a:r>
              <a:rPr sz="2200" spc="-5" dirty="0">
                <a:latin typeface="Verdana"/>
                <a:cs typeface="Verdana"/>
              </a:rPr>
              <a:t>Σχεδόν </a:t>
            </a:r>
            <a:r>
              <a:rPr sz="2200" spc="-10" dirty="0">
                <a:latin typeface="Verdana"/>
                <a:cs typeface="Verdana"/>
              </a:rPr>
              <a:t>50% του πληθυσμού</a:t>
            </a:r>
            <a:r>
              <a:rPr sz="2200" spc="35" dirty="0">
                <a:latin typeface="Verdana"/>
                <a:cs typeface="Verdana"/>
              </a:rPr>
              <a:t> </a:t>
            </a:r>
            <a:r>
              <a:rPr sz="2200" spc="-10" dirty="0">
                <a:latin typeface="Verdana"/>
                <a:cs typeface="Verdana"/>
              </a:rPr>
              <a:t>του</a:t>
            </a:r>
            <a:endParaRPr sz="2200" dirty="0">
              <a:latin typeface="Verdana"/>
              <a:cs typeface="Verdana"/>
            </a:endParaRPr>
          </a:p>
          <a:p>
            <a:pPr marL="3034030" marR="123825">
              <a:lnSpc>
                <a:spcPct val="100000"/>
              </a:lnSpc>
            </a:pPr>
            <a:r>
              <a:rPr sz="2200" spc="-5" dirty="0">
                <a:latin typeface="Verdana"/>
                <a:cs typeface="Verdana"/>
              </a:rPr>
              <a:t>κόσμου </a:t>
            </a:r>
            <a:r>
              <a:rPr sz="2200" spc="-10" dirty="0">
                <a:latin typeface="Verdana"/>
                <a:cs typeface="Verdana"/>
              </a:rPr>
              <a:t>καλύπτεται </a:t>
            </a:r>
            <a:r>
              <a:rPr sz="2200" spc="-5" dirty="0">
                <a:latin typeface="Verdana"/>
                <a:cs typeface="Verdana"/>
              </a:rPr>
              <a:t>από ένα δίκτυο  </a:t>
            </a:r>
            <a:r>
              <a:rPr sz="2200" spc="-10" dirty="0">
                <a:latin typeface="Verdana"/>
                <a:cs typeface="Verdana"/>
              </a:rPr>
              <a:t>3G</a:t>
            </a:r>
            <a:endParaRPr sz="2200" dirty="0">
              <a:latin typeface="Verdana"/>
              <a:cs typeface="Verdana"/>
            </a:endParaRPr>
          </a:p>
          <a:p>
            <a:pPr marL="12700" marR="5080">
              <a:lnSpc>
                <a:spcPct val="100000"/>
              </a:lnSpc>
              <a:spcBef>
                <a:spcPts val="805"/>
              </a:spcBef>
            </a:pPr>
            <a:r>
              <a:rPr sz="2200" spc="-10" dirty="0">
                <a:latin typeface="Verdana"/>
                <a:cs typeface="Verdana"/>
              </a:rPr>
              <a:t>Ελλάδα: </a:t>
            </a:r>
            <a:r>
              <a:rPr sz="2200" spc="-5" dirty="0">
                <a:latin typeface="Verdana"/>
                <a:cs typeface="Verdana"/>
              </a:rPr>
              <a:t>13,4 εκ. ενεργές συνδέσεις κινητής </a:t>
            </a:r>
            <a:r>
              <a:rPr sz="2200" spc="-10" dirty="0">
                <a:latin typeface="Verdana"/>
                <a:cs typeface="Verdana"/>
              </a:rPr>
              <a:t>τηλεφωνίας,  </a:t>
            </a:r>
            <a:r>
              <a:rPr sz="2200" spc="-5" dirty="0">
                <a:latin typeface="Verdana"/>
                <a:cs typeface="Verdana"/>
              </a:rPr>
              <a:t>διείσδυση </a:t>
            </a:r>
            <a:r>
              <a:rPr sz="2200" spc="-10" dirty="0">
                <a:latin typeface="Verdana"/>
                <a:cs typeface="Verdana"/>
              </a:rPr>
              <a:t>στον πληθυσμό</a:t>
            </a:r>
            <a:r>
              <a:rPr sz="2200" spc="25" dirty="0">
                <a:latin typeface="Verdana"/>
                <a:cs typeface="Verdana"/>
              </a:rPr>
              <a:t> </a:t>
            </a:r>
            <a:r>
              <a:rPr sz="2200" spc="-5" dirty="0">
                <a:latin typeface="Verdana"/>
                <a:cs typeface="Verdana"/>
              </a:rPr>
              <a:t>118%.</a:t>
            </a:r>
            <a:endParaRPr sz="2200" dirty="0">
              <a:latin typeface="Verdana"/>
              <a:cs typeface="Verdana"/>
            </a:endParaRPr>
          </a:p>
          <a:p>
            <a:pPr marL="12700">
              <a:lnSpc>
                <a:spcPct val="100000"/>
              </a:lnSpc>
            </a:pPr>
            <a:r>
              <a:rPr sz="2200" spc="-5" dirty="0">
                <a:latin typeface="Verdana"/>
                <a:cs typeface="Verdana"/>
              </a:rPr>
              <a:t>1 </a:t>
            </a:r>
            <a:r>
              <a:rPr sz="2200" spc="-10" dirty="0">
                <a:latin typeface="Verdana"/>
                <a:cs typeface="Verdana"/>
              </a:rPr>
              <a:t>στις </a:t>
            </a:r>
            <a:r>
              <a:rPr sz="2200" spc="-5" dirty="0">
                <a:latin typeface="Verdana"/>
                <a:cs typeface="Verdana"/>
              </a:rPr>
              <a:t>2 </a:t>
            </a:r>
            <a:r>
              <a:rPr sz="2200" spc="-10" dirty="0">
                <a:latin typeface="Verdana"/>
                <a:cs typeface="Verdana"/>
              </a:rPr>
              <a:t>συσκευές που πωλούνται </a:t>
            </a:r>
            <a:r>
              <a:rPr sz="2200" spc="-5" dirty="0">
                <a:latin typeface="Verdana"/>
                <a:cs typeface="Verdana"/>
              </a:rPr>
              <a:t>είναι</a:t>
            </a:r>
            <a:r>
              <a:rPr sz="2200" spc="100" dirty="0">
                <a:latin typeface="Verdana"/>
                <a:cs typeface="Verdana"/>
              </a:rPr>
              <a:t> </a:t>
            </a:r>
            <a:r>
              <a:rPr sz="2200" spc="-10" dirty="0">
                <a:latin typeface="Verdana"/>
                <a:cs typeface="Verdana"/>
              </a:rPr>
              <a:t>smartphone</a:t>
            </a:r>
            <a:endParaRPr sz="2200" dirty="0">
              <a:latin typeface="Verdana"/>
              <a:cs typeface="Verdana"/>
            </a:endParaRPr>
          </a:p>
        </p:txBody>
      </p:sp>
      <p:sp>
        <p:nvSpPr>
          <p:cNvPr id="9" name="object 9"/>
          <p:cNvSpPr/>
          <p:nvPr/>
        </p:nvSpPr>
        <p:spPr>
          <a:xfrm>
            <a:off x="2075688" y="156971"/>
            <a:ext cx="5193792" cy="719327"/>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6681216" y="156971"/>
            <a:ext cx="736092" cy="719327"/>
          </a:xfrm>
          <a:prstGeom prst="rect">
            <a:avLst/>
          </a:prstGeom>
          <a:blipFill>
            <a:blip r:embed="rId3" cstate="print"/>
            <a:stretch>
              <a:fillRect/>
            </a:stretch>
          </a:blipFill>
        </p:spPr>
        <p:txBody>
          <a:bodyPr wrap="square" lIns="0" tIns="0" rIns="0" bIns="0" rtlCol="0"/>
          <a:lstStyle/>
          <a:p>
            <a:endParaRPr/>
          </a:p>
        </p:txBody>
      </p:sp>
      <p:sp>
        <p:nvSpPr>
          <p:cNvPr id="11" name="object 11"/>
          <p:cNvSpPr txBox="1">
            <a:spLocks noGrp="1"/>
          </p:cNvSpPr>
          <p:nvPr>
            <p:ph type="title"/>
          </p:nvPr>
        </p:nvSpPr>
        <p:spPr>
          <a:xfrm>
            <a:off x="2357120" y="292100"/>
            <a:ext cx="4631690" cy="543560"/>
          </a:xfrm>
          <a:prstGeom prst="rect">
            <a:avLst/>
          </a:prstGeom>
        </p:spPr>
        <p:txBody>
          <a:bodyPr vert="horz" wrap="square" lIns="0" tIns="12065" rIns="0" bIns="0" rtlCol="0">
            <a:spAutoFit/>
          </a:bodyPr>
          <a:lstStyle/>
          <a:p>
            <a:pPr marL="12700">
              <a:lnSpc>
                <a:spcPct val="100000"/>
              </a:lnSpc>
              <a:spcBef>
                <a:spcPts val="95"/>
              </a:spcBef>
            </a:pPr>
            <a:r>
              <a:rPr sz="3400" spc="-5" dirty="0"/>
              <a:t>Μεγέθη </a:t>
            </a:r>
            <a:r>
              <a:rPr sz="3400" spc="-10" dirty="0"/>
              <a:t>της</a:t>
            </a:r>
            <a:r>
              <a:rPr sz="3400" spc="-35" dirty="0"/>
              <a:t> </a:t>
            </a:r>
            <a:r>
              <a:rPr sz="3400" spc="-10" dirty="0"/>
              <a:t>αγοράς</a:t>
            </a:r>
            <a:endParaRPr sz="3400"/>
          </a:p>
        </p:txBody>
      </p:sp>
      <p:sp>
        <p:nvSpPr>
          <p:cNvPr id="12" name="object 12"/>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1258" t="11893" r="56518" b="2425"/>
          <a:stretch/>
        </p:blipFill>
        <p:spPr>
          <a:xfrm>
            <a:off x="5029200" y="220752"/>
            <a:ext cx="1691316" cy="6668530"/>
          </a:xfrm>
          <a:prstGeom prst="rect">
            <a:avLst/>
          </a:prstGeom>
        </p:spPr>
      </p:pic>
      <p:sp>
        <p:nvSpPr>
          <p:cNvPr id="6" name="TextBox 5"/>
          <p:cNvSpPr txBox="1"/>
          <p:nvPr/>
        </p:nvSpPr>
        <p:spPr>
          <a:xfrm>
            <a:off x="6858000" y="1295400"/>
            <a:ext cx="1524000" cy="646331"/>
          </a:xfrm>
          <a:prstGeom prst="rect">
            <a:avLst/>
          </a:prstGeom>
          <a:noFill/>
        </p:spPr>
        <p:txBody>
          <a:bodyPr wrap="square" rtlCol="0">
            <a:spAutoFit/>
          </a:bodyPr>
          <a:lstStyle/>
          <a:p>
            <a:r>
              <a:rPr lang="en-US" dirty="0" smtClean="0"/>
              <a:t>In 76 countries</a:t>
            </a:r>
            <a:endParaRPr lang="en-GB" dirty="0"/>
          </a:p>
        </p:txBody>
      </p:sp>
      <p:pic>
        <p:nvPicPr>
          <p:cNvPr id="3074" name="Picture 2" descr="23px-Flag_of_South_Korea.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90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23px-Flag_of_Japan.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190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21px-Flag_of_Norway.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00025" cy="1428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23px-Flag_of_the_United_States.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19075" cy="1143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23px-Flag_of_Hong_Kong.sv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190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23px-Flag_of_the_Netherlands.sv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190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23px-Flag_of_Lithuania.sv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19075" cy="13335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23px-Flag_of_Sweden.sv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219075" cy="13335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23px-Flag_of_Hungary.sv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219075" cy="1143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23px-Flag_of_the_Republic_of_China.sv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2190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23px-Flag_of_Finland.sv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19075" cy="133350"/>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23px-Flag_of_Kuwait.sv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19075" cy="1143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23px-Flag_of_Singapore.sv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2190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descr="23px-Flag_of_Estonia.sv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2190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23px-Flag_of_India.sv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2190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3089" name="Picture 17" descr="23px-Flag_of_Qatar.sv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219075" cy="85725"/>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23px-Flag_of_Canada.sv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219075" cy="114300"/>
          </a:xfrm>
          <a:prstGeom prst="rect">
            <a:avLst/>
          </a:prstGeom>
          <a:noFill/>
          <a:extLst>
            <a:ext uri="{909E8E84-426E-40DD-AFC4-6F175D3DCCD1}">
              <a14:hiddenFill xmlns:a14="http://schemas.microsoft.com/office/drawing/2010/main">
                <a:solidFill>
                  <a:srgbClr val="FFFFFF"/>
                </a:solidFill>
              </a14:hiddenFill>
            </a:ext>
          </a:extLst>
        </p:spPr>
      </p:pic>
      <p:pic>
        <p:nvPicPr>
          <p:cNvPr id="3091" name="Picture 19" descr="23px-Flag_of_the_Czech_Republic.sv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2190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23px-Flag_of_Australia.sv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219075" cy="114300"/>
          </a:xfrm>
          <a:prstGeom prst="rect">
            <a:avLst/>
          </a:prstGeom>
          <a:noFill/>
          <a:extLst>
            <a:ext uri="{909E8E84-426E-40DD-AFC4-6F175D3DCCD1}">
              <a14:hiddenFill xmlns:a14="http://schemas.microsoft.com/office/drawing/2010/main">
                <a:solidFill>
                  <a:srgbClr val="FFFFFF"/>
                </a:solidFill>
              </a14:hiddenFill>
            </a:ext>
          </a:extLst>
        </p:spPr>
      </p:pic>
      <p:pic>
        <p:nvPicPr>
          <p:cNvPr id="3093" name="Picture 21" descr="23px-Flag_of_Latvia.sv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219075" cy="114300"/>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20px-Flag_of_Denmark.sv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0"/>
            <a:ext cx="190500" cy="142875"/>
          </a:xfrm>
          <a:prstGeom prst="rect">
            <a:avLst/>
          </a:prstGeom>
          <a:noFill/>
          <a:extLst>
            <a:ext uri="{909E8E84-426E-40DD-AFC4-6F175D3DCCD1}">
              <a14:hiddenFill xmlns:a14="http://schemas.microsoft.com/office/drawing/2010/main">
                <a:solidFill>
                  <a:srgbClr val="FFFFFF"/>
                </a:solidFill>
              </a14:hiddenFill>
            </a:ext>
          </a:extLst>
        </p:spPr>
      </p:pic>
      <p:pic>
        <p:nvPicPr>
          <p:cNvPr id="3095" name="Picture 23" descr="23px-Flag_of_Thailand.sv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0"/>
            <a:ext cx="2190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23px-Flag_of_Bahrain.sv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0" y="0"/>
            <a:ext cx="219075" cy="133350"/>
          </a:xfrm>
          <a:prstGeom prst="rect">
            <a:avLst/>
          </a:prstGeom>
          <a:noFill/>
          <a:extLst>
            <a:ext uri="{909E8E84-426E-40DD-AFC4-6F175D3DCCD1}">
              <a14:hiddenFill xmlns:a14="http://schemas.microsoft.com/office/drawing/2010/main">
                <a:solidFill>
                  <a:srgbClr val="FFFFFF"/>
                </a:solidFill>
              </a14:hiddenFill>
            </a:ext>
          </a:extLst>
        </p:spPr>
      </p:pic>
      <p:pic>
        <p:nvPicPr>
          <p:cNvPr id="3097" name="Picture 25" descr="23px-Flag_of_the_United_Arab_Emirates.sv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0" y="0"/>
            <a:ext cx="219075" cy="114300"/>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23px-Flag_of_Slovenia.sv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0" y="0"/>
            <a:ext cx="219075" cy="114300"/>
          </a:xfrm>
          <a:prstGeom prst="rect">
            <a:avLst/>
          </a:prstGeom>
          <a:noFill/>
          <a:extLst>
            <a:ext uri="{909E8E84-426E-40DD-AFC4-6F175D3DCCD1}">
              <a14:hiddenFill xmlns:a14="http://schemas.microsoft.com/office/drawing/2010/main">
                <a:solidFill>
                  <a:srgbClr val="FFFFFF"/>
                </a:solidFill>
              </a14:hiddenFill>
            </a:ext>
          </a:extLst>
        </p:spPr>
      </p:pic>
      <p:pic>
        <p:nvPicPr>
          <p:cNvPr id="3099" name="Picture 27" descr="16px-Flag_of_Switzerland.sv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0" y="0"/>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23px-Flag_of_Belgium_%28civil%29.sv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0" y="0"/>
            <a:ext cx="2190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3101" name="Picture 29" descr="23px-Flag_of_Austria.sv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0" y="0"/>
            <a:ext cx="2190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23px-Flag_of_Spain.sv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0" y="0"/>
            <a:ext cx="2190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3103" name="Picture 31" descr="23px-Flag_of_Croatia.sv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0" y="0"/>
            <a:ext cx="219075" cy="114300"/>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descr="23px-Flag_of_Georgia.sv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0" y="0"/>
            <a:ext cx="2190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3105" name="Picture 33" descr="23px-Flag_of_Slovakia.sv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0" y="0"/>
            <a:ext cx="2190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3106" name="Picture 34" descr="23px-Flag_of_Brunei.svg"/>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0" y="0"/>
            <a:ext cx="219075" cy="114300"/>
          </a:xfrm>
          <a:prstGeom prst="rect">
            <a:avLst/>
          </a:prstGeom>
          <a:noFill/>
          <a:extLst>
            <a:ext uri="{909E8E84-426E-40DD-AFC4-6F175D3DCCD1}">
              <a14:hiddenFill xmlns:a14="http://schemas.microsoft.com/office/drawing/2010/main">
                <a:solidFill>
                  <a:srgbClr val="FFFFFF"/>
                </a:solidFill>
              </a14:hiddenFill>
            </a:ext>
          </a:extLst>
        </p:spPr>
      </p:pic>
      <p:pic>
        <p:nvPicPr>
          <p:cNvPr id="3107" name="Picture 35" descr="23px-Flag_of_Bulgaria.svg"/>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0" y="0"/>
            <a:ext cx="219075" cy="133350"/>
          </a:xfrm>
          <a:prstGeom prst="rect">
            <a:avLst/>
          </a:prstGeom>
          <a:noFill/>
          <a:extLst>
            <a:ext uri="{909E8E84-426E-40DD-AFC4-6F175D3DCCD1}">
              <a14:hiddenFill xmlns:a14="http://schemas.microsoft.com/office/drawing/2010/main">
                <a:solidFill>
                  <a:srgbClr val="FFFFFF"/>
                </a:solidFill>
              </a14:hiddenFill>
            </a:ext>
          </a:extLst>
        </p:spPr>
      </p:pic>
      <p:pic>
        <p:nvPicPr>
          <p:cNvPr id="3108" name="Picture 36" descr="23px-Flag_of_Mexico.svg"/>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0" y="0"/>
            <a:ext cx="219075" cy="123825"/>
          </a:xfrm>
          <a:prstGeom prst="rect">
            <a:avLst/>
          </a:prstGeom>
          <a:noFill/>
          <a:extLst>
            <a:ext uri="{909E8E84-426E-40DD-AFC4-6F175D3DCCD1}">
              <a14:hiddenFill xmlns:a14="http://schemas.microsoft.com/office/drawing/2010/main">
                <a:solidFill>
                  <a:srgbClr val="FFFFFF"/>
                </a:solidFill>
              </a14:hiddenFill>
            </a:ext>
          </a:extLst>
        </p:spPr>
      </p:pic>
      <p:pic>
        <p:nvPicPr>
          <p:cNvPr id="3109" name="Picture 37" descr="23px-Flag_of_Portugal.sv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0" y="0"/>
            <a:ext cx="2190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3110" name="Picture 38" descr="23px-Flag_of_Peru.svg"/>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0" y="0"/>
            <a:ext cx="2190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3111" name="Picture 39" descr="23px-Flag_of_Oman.svg"/>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0" y="0"/>
            <a:ext cx="219075" cy="114300"/>
          </a:xfrm>
          <a:prstGeom prst="rect">
            <a:avLst/>
          </a:prstGeom>
          <a:noFill/>
          <a:extLst>
            <a:ext uri="{909E8E84-426E-40DD-AFC4-6F175D3DCCD1}">
              <a14:hiddenFill xmlns:a14="http://schemas.microsoft.com/office/drawing/2010/main">
                <a:solidFill>
                  <a:srgbClr val="FFFFFF"/>
                </a:solidFill>
              </a14:hiddenFill>
            </a:ext>
          </a:extLst>
        </p:spPr>
      </p:pic>
      <p:pic>
        <p:nvPicPr>
          <p:cNvPr id="3112" name="Picture 40" descr="23px-Flag_of_Luxembourg.svg"/>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0" y="0"/>
            <a:ext cx="219075" cy="133350"/>
          </a:xfrm>
          <a:prstGeom prst="rect">
            <a:avLst/>
          </a:prstGeom>
          <a:noFill/>
          <a:extLst>
            <a:ext uri="{909E8E84-426E-40DD-AFC4-6F175D3DCCD1}">
              <a14:hiddenFill xmlns:a14="http://schemas.microsoft.com/office/drawing/2010/main">
                <a:solidFill>
                  <a:srgbClr val="FFFFFF"/>
                </a:solidFill>
              </a14:hiddenFill>
            </a:ext>
          </a:extLst>
        </p:spPr>
      </p:pic>
      <p:pic>
        <p:nvPicPr>
          <p:cNvPr id="3113" name="Picture 41" descr="23px-Flag_of_Panama.svg"/>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0" y="0"/>
            <a:ext cx="2190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3114" name="Picture 42" descr="23px-Flag_of_Saudi_Arabia.svg"/>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0" y="0"/>
            <a:ext cx="2190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3115" name="Picture 43" descr="23px-Flag_of_Greece.svg"/>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0" y="0"/>
            <a:ext cx="219075" cy="1428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4g lte 04"/>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685800" y="1905000"/>
            <a:ext cx="4137025" cy="2326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67294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1872995" y="67056"/>
            <a:ext cx="5497067" cy="75895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748271" y="67056"/>
            <a:ext cx="778764" cy="758952"/>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2170938" y="207645"/>
            <a:ext cx="4899025" cy="574040"/>
          </a:xfrm>
          <a:prstGeom prst="rect">
            <a:avLst/>
          </a:prstGeom>
        </p:spPr>
        <p:txBody>
          <a:bodyPr vert="horz" wrap="square" lIns="0" tIns="12700" rIns="0" bIns="0" rtlCol="0">
            <a:spAutoFit/>
          </a:bodyPr>
          <a:lstStyle/>
          <a:p>
            <a:pPr marL="12700">
              <a:lnSpc>
                <a:spcPct val="100000"/>
              </a:lnSpc>
              <a:spcBef>
                <a:spcPts val="100"/>
              </a:spcBef>
            </a:pPr>
            <a:r>
              <a:rPr sz="3600" spc="-5" dirty="0"/>
              <a:t>Μεγέθη της</a:t>
            </a:r>
            <a:r>
              <a:rPr sz="3600" spc="-105" dirty="0"/>
              <a:t> </a:t>
            </a:r>
            <a:r>
              <a:rPr sz="3600" spc="-5" dirty="0"/>
              <a:t>αγοράς</a:t>
            </a:r>
            <a:endParaRPr sz="3600"/>
          </a:p>
        </p:txBody>
      </p:sp>
      <p:sp>
        <p:nvSpPr>
          <p:cNvPr id="6" name="object 6"/>
          <p:cNvSpPr txBox="1"/>
          <p:nvPr/>
        </p:nvSpPr>
        <p:spPr>
          <a:xfrm>
            <a:off x="1333880" y="728548"/>
            <a:ext cx="3622040" cy="391795"/>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Verdana"/>
                <a:cs typeface="Verdana"/>
              </a:rPr>
              <a:t>Ηλεκτρονικό</a:t>
            </a:r>
            <a:r>
              <a:rPr sz="2400" b="1" spc="-25" dirty="0">
                <a:latin typeface="Verdana"/>
                <a:cs typeface="Verdana"/>
              </a:rPr>
              <a:t> </a:t>
            </a:r>
            <a:r>
              <a:rPr sz="2400" b="1" spc="-5" dirty="0">
                <a:latin typeface="Verdana"/>
                <a:cs typeface="Verdana"/>
              </a:rPr>
              <a:t>εμπόριο</a:t>
            </a:r>
            <a:endParaRPr sz="2400">
              <a:latin typeface="Verdana"/>
              <a:cs typeface="Verdana"/>
            </a:endParaRPr>
          </a:p>
        </p:txBody>
      </p:sp>
      <p:sp>
        <p:nvSpPr>
          <p:cNvPr id="7" name="object 7"/>
          <p:cNvSpPr txBox="1"/>
          <p:nvPr/>
        </p:nvSpPr>
        <p:spPr>
          <a:xfrm>
            <a:off x="533400" y="1158671"/>
            <a:ext cx="6248400" cy="769620"/>
          </a:xfrm>
          <a:prstGeom prst="rect">
            <a:avLst/>
          </a:prstGeom>
          <a:solidFill>
            <a:srgbClr val="C4E0F1"/>
          </a:solidFill>
        </p:spPr>
        <p:txBody>
          <a:bodyPr vert="horz" wrap="square" lIns="0" tIns="43815" rIns="0" bIns="0" rtlCol="0">
            <a:spAutoFit/>
          </a:bodyPr>
          <a:lstStyle/>
          <a:p>
            <a:pPr marL="91440" marR="523875">
              <a:lnSpc>
                <a:spcPct val="100000"/>
              </a:lnSpc>
              <a:spcBef>
                <a:spcPts val="345"/>
              </a:spcBef>
            </a:pPr>
            <a:r>
              <a:rPr sz="2200" spc="-5" dirty="0">
                <a:latin typeface="Verdana"/>
                <a:cs typeface="Verdana"/>
              </a:rPr>
              <a:t>Οι </a:t>
            </a:r>
            <a:r>
              <a:rPr sz="2200" spc="-10" dirty="0">
                <a:latin typeface="Verdana"/>
                <a:cs typeface="Verdana"/>
              </a:rPr>
              <a:t>παγκόσμιες </a:t>
            </a:r>
            <a:r>
              <a:rPr sz="2200" spc="-5" dirty="0">
                <a:latin typeface="Verdana"/>
                <a:cs typeface="Verdana"/>
              </a:rPr>
              <a:t>ηλεκτρονικές </a:t>
            </a:r>
            <a:r>
              <a:rPr sz="2200" spc="-10" dirty="0">
                <a:latin typeface="Verdana"/>
                <a:cs typeface="Verdana"/>
              </a:rPr>
              <a:t>συναλλαγές  </a:t>
            </a:r>
            <a:r>
              <a:rPr sz="2200" spc="-5" dirty="0">
                <a:latin typeface="Verdana"/>
                <a:cs typeface="Verdana"/>
              </a:rPr>
              <a:t>εκτιμώνται </a:t>
            </a:r>
            <a:r>
              <a:rPr sz="2200" spc="-10" dirty="0">
                <a:latin typeface="Verdana"/>
                <a:cs typeface="Verdana"/>
              </a:rPr>
              <a:t>στα </a:t>
            </a:r>
            <a:r>
              <a:rPr sz="2200" spc="-5" dirty="0">
                <a:latin typeface="Verdana"/>
                <a:cs typeface="Verdana"/>
              </a:rPr>
              <a:t>8 </a:t>
            </a:r>
            <a:r>
              <a:rPr sz="2200" spc="-10" dirty="0">
                <a:latin typeface="Verdana"/>
                <a:cs typeface="Verdana"/>
              </a:rPr>
              <a:t>τρις</a:t>
            </a:r>
            <a:r>
              <a:rPr sz="2200" dirty="0">
                <a:latin typeface="Verdana"/>
                <a:cs typeface="Verdana"/>
              </a:rPr>
              <a:t> </a:t>
            </a:r>
            <a:r>
              <a:rPr sz="2200" spc="-5" dirty="0">
                <a:latin typeface="Verdana"/>
                <a:cs typeface="Verdana"/>
              </a:rPr>
              <a:t>$</a:t>
            </a:r>
            <a:endParaRPr sz="2200">
              <a:latin typeface="Verdana"/>
              <a:cs typeface="Verdana"/>
            </a:endParaRPr>
          </a:p>
        </p:txBody>
      </p:sp>
      <p:sp>
        <p:nvSpPr>
          <p:cNvPr id="8" name="object 8"/>
          <p:cNvSpPr/>
          <p:nvPr/>
        </p:nvSpPr>
        <p:spPr>
          <a:xfrm>
            <a:off x="1680845" y="1989658"/>
            <a:ext cx="7086600" cy="1108075"/>
          </a:xfrm>
          <a:custGeom>
            <a:avLst/>
            <a:gdLst/>
            <a:ahLst/>
            <a:cxnLst/>
            <a:rect l="l" t="t" r="r" b="b"/>
            <a:pathLst>
              <a:path w="7086600" h="1108075">
                <a:moveTo>
                  <a:pt x="0" y="1107998"/>
                </a:moveTo>
                <a:lnTo>
                  <a:pt x="7086600" y="1107998"/>
                </a:lnTo>
                <a:lnTo>
                  <a:pt x="7086600" y="0"/>
                </a:lnTo>
                <a:lnTo>
                  <a:pt x="0" y="0"/>
                </a:lnTo>
                <a:lnTo>
                  <a:pt x="0" y="1107998"/>
                </a:lnTo>
                <a:close/>
              </a:path>
            </a:pathLst>
          </a:custGeom>
          <a:solidFill>
            <a:srgbClr val="F3EADE"/>
          </a:solidFill>
        </p:spPr>
        <p:txBody>
          <a:bodyPr wrap="square" lIns="0" tIns="0" rIns="0" bIns="0" rtlCol="0"/>
          <a:lstStyle/>
          <a:p>
            <a:endParaRPr/>
          </a:p>
        </p:txBody>
      </p:sp>
      <p:sp>
        <p:nvSpPr>
          <p:cNvPr id="9" name="object 9"/>
          <p:cNvSpPr txBox="1"/>
          <p:nvPr/>
        </p:nvSpPr>
        <p:spPr>
          <a:xfrm>
            <a:off x="1759966" y="2021585"/>
            <a:ext cx="6734809" cy="1031240"/>
          </a:xfrm>
          <a:prstGeom prst="rect">
            <a:avLst/>
          </a:prstGeom>
        </p:spPr>
        <p:txBody>
          <a:bodyPr vert="horz" wrap="square" lIns="0" tIns="12065" rIns="0" bIns="0" rtlCol="0">
            <a:spAutoFit/>
          </a:bodyPr>
          <a:lstStyle/>
          <a:p>
            <a:pPr marL="12700">
              <a:lnSpc>
                <a:spcPct val="100000"/>
              </a:lnSpc>
              <a:spcBef>
                <a:spcPts val="95"/>
              </a:spcBef>
            </a:pPr>
            <a:r>
              <a:rPr sz="2200" spc="-5" dirty="0">
                <a:latin typeface="Verdana"/>
                <a:cs typeface="Verdana"/>
              </a:rPr>
              <a:t>ΗΠΑ, </a:t>
            </a:r>
            <a:r>
              <a:rPr sz="2200" spc="-10" dirty="0">
                <a:latin typeface="Verdana"/>
                <a:cs typeface="Verdana"/>
              </a:rPr>
              <a:t>Β2Β </a:t>
            </a:r>
            <a:r>
              <a:rPr sz="2200" spc="-5" dirty="0">
                <a:latin typeface="Verdana"/>
                <a:cs typeface="Verdana"/>
              </a:rPr>
              <a:t>ηλεκτρονικές πωλήσεις 2,7 </a:t>
            </a:r>
            <a:r>
              <a:rPr sz="2200" spc="-10" dirty="0">
                <a:latin typeface="Verdana"/>
                <a:cs typeface="Verdana"/>
              </a:rPr>
              <a:t>τρις</a:t>
            </a:r>
            <a:r>
              <a:rPr sz="2200" spc="25" dirty="0">
                <a:latin typeface="Verdana"/>
                <a:cs typeface="Verdana"/>
              </a:rPr>
              <a:t> </a:t>
            </a:r>
            <a:r>
              <a:rPr sz="2200" spc="-5" dirty="0">
                <a:latin typeface="Verdana"/>
                <a:cs typeface="Verdana"/>
              </a:rPr>
              <a:t>$,</a:t>
            </a:r>
            <a:endParaRPr sz="2200">
              <a:latin typeface="Verdana"/>
              <a:cs typeface="Verdana"/>
            </a:endParaRPr>
          </a:p>
          <a:p>
            <a:pPr marL="12700">
              <a:lnSpc>
                <a:spcPct val="100000"/>
              </a:lnSpc>
            </a:pPr>
            <a:r>
              <a:rPr sz="2200" spc="-5" dirty="0">
                <a:latin typeface="Verdana"/>
                <a:cs typeface="Verdana"/>
              </a:rPr>
              <a:t>+15,3%, 50% του </a:t>
            </a:r>
            <a:r>
              <a:rPr sz="2200" spc="-10" dirty="0">
                <a:latin typeface="Verdana"/>
                <a:cs typeface="Verdana"/>
              </a:rPr>
              <a:t>συνόλου </a:t>
            </a:r>
            <a:r>
              <a:rPr sz="2200" spc="-5" dirty="0">
                <a:latin typeface="Verdana"/>
                <a:cs typeface="Verdana"/>
              </a:rPr>
              <a:t>των </a:t>
            </a:r>
            <a:r>
              <a:rPr sz="2200" spc="-10" dirty="0">
                <a:latin typeface="Verdana"/>
                <a:cs typeface="Verdana"/>
              </a:rPr>
              <a:t>πωλήσεων</a:t>
            </a:r>
            <a:r>
              <a:rPr sz="2200" spc="15" dirty="0">
                <a:latin typeface="Verdana"/>
                <a:cs typeface="Verdana"/>
              </a:rPr>
              <a:t> </a:t>
            </a:r>
            <a:r>
              <a:rPr sz="2200" spc="-5" dirty="0">
                <a:latin typeface="Verdana"/>
                <a:cs typeface="Verdana"/>
              </a:rPr>
              <a:t>των</a:t>
            </a:r>
            <a:endParaRPr sz="2200">
              <a:latin typeface="Verdana"/>
              <a:cs typeface="Verdana"/>
            </a:endParaRPr>
          </a:p>
          <a:p>
            <a:pPr marL="12700">
              <a:lnSpc>
                <a:spcPct val="100000"/>
              </a:lnSpc>
            </a:pPr>
            <a:r>
              <a:rPr sz="2200" spc="-5" dirty="0">
                <a:latin typeface="Verdana"/>
                <a:cs typeface="Verdana"/>
              </a:rPr>
              <a:t>εταιρειών</a:t>
            </a:r>
            <a:r>
              <a:rPr sz="2200" spc="-30" dirty="0">
                <a:latin typeface="Verdana"/>
                <a:cs typeface="Verdana"/>
              </a:rPr>
              <a:t> </a:t>
            </a:r>
            <a:r>
              <a:rPr sz="2200" spc="-10" dirty="0">
                <a:latin typeface="Verdana"/>
                <a:cs typeface="Verdana"/>
              </a:rPr>
              <a:t>παραγωγής</a:t>
            </a:r>
            <a:endParaRPr sz="2200">
              <a:latin typeface="Verdana"/>
              <a:cs typeface="Verdana"/>
            </a:endParaRPr>
          </a:p>
        </p:txBody>
      </p:sp>
      <p:sp>
        <p:nvSpPr>
          <p:cNvPr id="10" name="object 10"/>
          <p:cNvSpPr txBox="1"/>
          <p:nvPr/>
        </p:nvSpPr>
        <p:spPr>
          <a:xfrm>
            <a:off x="448233" y="3190036"/>
            <a:ext cx="8319770" cy="769620"/>
          </a:xfrm>
          <a:prstGeom prst="rect">
            <a:avLst/>
          </a:prstGeom>
          <a:solidFill>
            <a:srgbClr val="FCE4CD"/>
          </a:solidFill>
        </p:spPr>
        <p:txBody>
          <a:bodyPr vert="horz" wrap="square" lIns="0" tIns="43815" rIns="0" bIns="0" rtlCol="0">
            <a:spAutoFit/>
          </a:bodyPr>
          <a:lstStyle/>
          <a:p>
            <a:pPr marL="91440">
              <a:lnSpc>
                <a:spcPct val="100000"/>
              </a:lnSpc>
              <a:spcBef>
                <a:spcPts val="345"/>
              </a:spcBef>
              <a:tabLst>
                <a:tab pos="6423025" algn="l"/>
              </a:tabLst>
            </a:pPr>
            <a:r>
              <a:rPr sz="2200" spc="-5" dirty="0">
                <a:latin typeface="Verdana"/>
                <a:cs typeface="Verdana"/>
              </a:rPr>
              <a:t>ΗΠΑ, </a:t>
            </a:r>
            <a:r>
              <a:rPr sz="2200" spc="-10" dirty="0">
                <a:latin typeface="Verdana"/>
                <a:cs typeface="Verdana"/>
              </a:rPr>
              <a:t>B2C </a:t>
            </a:r>
            <a:r>
              <a:rPr sz="2200" spc="-5" dirty="0">
                <a:latin typeface="Verdana"/>
                <a:cs typeface="Verdana"/>
              </a:rPr>
              <a:t>ηλεκτρονικές</a:t>
            </a:r>
            <a:r>
              <a:rPr sz="2200" spc="75" dirty="0">
                <a:latin typeface="Verdana"/>
                <a:cs typeface="Verdana"/>
              </a:rPr>
              <a:t> </a:t>
            </a:r>
            <a:r>
              <a:rPr sz="2200" spc="-10" dirty="0">
                <a:latin typeface="Verdana"/>
                <a:cs typeface="Verdana"/>
              </a:rPr>
              <a:t>(λιανικές)</a:t>
            </a:r>
            <a:r>
              <a:rPr sz="2200" spc="25" dirty="0">
                <a:latin typeface="Verdana"/>
                <a:cs typeface="Verdana"/>
              </a:rPr>
              <a:t> </a:t>
            </a:r>
            <a:r>
              <a:rPr sz="2200" spc="-5" dirty="0">
                <a:latin typeface="Verdana"/>
                <a:cs typeface="Verdana"/>
              </a:rPr>
              <a:t>πωλήσεις	</a:t>
            </a:r>
            <a:r>
              <a:rPr sz="2200" spc="-10" dirty="0">
                <a:latin typeface="Verdana"/>
                <a:cs typeface="Verdana"/>
              </a:rPr>
              <a:t>$225</a:t>
            </a:r>
            <a:r>
              <a:rPr sz="2200" spc="5" dirty="0">
                <a:latin typeface="Verdana"/>
                <a:cs typeface="Verdana"/>
              </a:rPr>
              <a:t> </a:t>
            </a:r>
            <a:r>
              <a:rPr sz="2200" spc="-5" dirty="0">
                <a:latin typeface="Verdana"/>
                <a:cs typeface="Verdana"/>
              </a:rPr>
              <a:t>δις,</a:t>
            </a:r>
            <a:endParaRPr sz="2200">
              <a:latin typeface="Verdana"/>
              <a:cs typeface="Verdana"/>
            </a:endParaRPr>
          </a:p>
          <a:p>
            <a:pPr marL="91440">
              <a:lnSpc>
                <a:spcPct val="100000"/>
              </a:lnSpc>
            </a:pPr>
            <a:r>
              <a:rPr sz="2200" spc="-5" dirty="0">
                <a:latin typeface="Verdana"/>
                <a:cs typeface="Verdana"/>
              </a:rPr>
              <a:t>+15.8%, το 5,2% </a:t>
            </a:r>
            <a:r>
              <a:rPr sz="2200" spc="-10" dirty="0">
                <a:latin typeface="Verdana"/>
                <a:cs typeface="Verdana"/>
              </a:rPr>
              <a:t>των συνολικών λιανικών</a:t>
            </a:r>
            <a:r>
              <a:rPr sz="2200" spc="65" dirty="0">
                <a:latin typeface="Verdana"/>
                <a:cs typeface="Verdana"/>
              </a:rPr>
              <a:t> </a:t>
            </a:r>
            <a:r>
              <a:rPr sz="2200" spc="-5" dirty="0">
                <a:latin typeface="Verdana"/>
                <a:cs typeface="Verdana"/>
              </a:rPr>
              <a:t>πωλήσεων</a:t>
            </a:r>
            <a:endParaRPr sz="2200">
              <a:latin typeface="Verdana"/>
              <a:cs typeface="Verdana"/>
            </a:endParaRPr>
          </a:p>
        </p:txBody>
      </p:sp>
      <p:sp>
        <p:nvSpPr>
          <p:cNvPr id="11" name="object 11"/>
          <p:cNvSpPr/>
          <p:nvPr/>
        </p:nvSpPr>
        <p:spPr>
          <a:xfrm>
            <a:off x="1524000" y="5638800"/>
            <a:ext cx="7064375" cy="831215"/>
          </a:xfrm>
          <a:custGeom>
            <a:avLst/>
            <a:gdLst/>
            <a:ahLst/>
            <a:cxnLst/>
            <a:rect l="l" t="t" r="r" b="b"/>
            <a:pathLst>
              <a:path w="7064375" h="831214">
                <a:moveTo>
                  <a:pt x="0" y="830999"/>
                </a:moveTo>
                <a:lnTo>
                  <a:pt x="7064248" y="830999"/>
                </a:lnTo>
                <a:lnTo>
                  <a:pt x="7064248" y="0"/>
                </a:lnTo>
                <a:lnTo>
                  <a:pt x="0" y="0"/>
                </a:lnTo>
                <a:lnTo>
                  <a:pt x="0" y="830999"/>
                </a:lnTo>
                <a:close/>
              </a:path>
            </a:pathLst>
          </a:custGeom>
          <a:solidFill>
            <a:srgbClr val="000000"/>
          </a:solidFill>
        </p:spPr>
        <p:txBody>
          <a:bodyPr wrap="square" lIns="0" tIns="0" rIns="0" bIns="0" rtlCol="0"/>
          <a:lstStyle/>
          <a:p>
            <a:endParaRPr/>
          </a:p>
        </p:txBody>
      </p:sp>
      <p:sp>
        <p:nvSpPr>
          <p:cNvPr id="12" name="object 12"/>
          <p:cNvSpPr/>
          <p:nvPr/>
        </p:nvSpPr>
        <p:spPr>
          <a:xfrm>
            <a:off x="533400" y="4114800"/>
            <a:ext cx="8234045" cy="1446530"/>
          </a:xfrm>
          <a:custGeom>
            <a:avLst/>
            <a:gdLst/>
            <a:ahLst/>
            <a:cxnLst/>
            <a:rect l="l" t="t" r="r" b="b"/>
            <a:pathLst>
              <a:path w="8234045" h="1446529">
                <a:moveTo>
                  <a:pt x="0" y="1446530"/>
                </a:moveTo>
                <a:lnTo>
                  <a:pt x="8234045" y="1446530"/>
                </a:lnTo>
                <a:lnTo>
                  <a:pt x="8234045" y="0"/>
                </a:lnTo>
                <a:lnTo>
                  <a:pt x="0" y="0"/>
                </a:lnTo>
                <a:lnTo>
                  <a:pt x="0" y="1446530"/>
                </a:lnTo>
                <a:close/>
              </a:path>
            </a:pathLst>
          </a:custGeom>
          <a:solidFill>
            <a:srgbClr val="F1CED2"/>
          </a:solidFill>
        </p:spPr>
        <p:txBody>
          <a:bodyPr wrap="square" lIns="0" tIns="0" rIns="0" bIns="0" rtlCol="0"/>
          <a:lstStyle/>
          <a:p>
            <a:endParaRPr/>
          </a:p>
        </p:txBody>
      </p:sp>
      <p:sp>
        <p:nvSpPr>
          <p:cNvPr id="13" name="object 13"/>
          <p:cNvSpPr txBox="1"/>
          <p:nvPr/>
        </p:nvSpPr>
        <p:spPr>
          <a:xfrm>
            <a:off x="612140" y="4147184"/>
            <a:ext cx="7901305" cy="2281555"/>
          </a:xfrm>
          <a:prstGeom prst="rect">
            <a:avLst/>
          </a:prstGeom>
        </p:spPr>
        <p:txBody>
          <a:bodyPr vert="horz" wrap="square" lIns="0" tIns="12065" rIns="0" bIns="0" rtlCol="0">
            <a:spAutoFit/>
          </a:bodyPr>
          <a:lstStyle/>
          <a:p>
            <a:pPr marL="12700" marR="34925">
              <a:lnSpc>
                <a:spcPct val="100000"/>
              </a:lnSpc>
              <a:spcBef>
                <a:spcPts val="95"/>
              </a:spcBef>
            </a:pPr>
            <a:r>
              <a:rPr sz="2200" spc="-10" dirty="0">
                <a:latin typeface="Verdana"/>
                <a:cs typeface="Verdana"/>
              </a:rPr>
              <a:t>Στην Ελλάδα, B2C </a:t>
            </a:r>
            <a:r>
              <a:rPr sz="2200" spc="-5" dirty="0">
                <a:latin typeface="Verdana"/>
                <a:cs typeface="Verdana"/>
              </a:rPr>
              <a:t>ηλεκτρονικές </a:t>
            </a:r>
            <a:r>
              <a:rPr sz="2200" spc="-10" dirty="0">
                <a:latin typeface="Verdana"/>
                <a:cs typeface="Verdana"/>
              </a:rPr>
              <a:t>(λιανικές) </a:t>
            </a:r>
            <a:r>
              <a:rPr sz="2200" spc="-5" dirty="0">
                <a:latin typeface="Verdana"/>
                <a:cs typeface="Verdana"/>
              </a:rPr>
              <a:t>πωλήσεις: 3-  3,5 δισ.</a:t>
            </a:r>
            <a:r>
              <a:rPr sz="2200" spc="0" dirty="0">
                <a:latin typeface="Verdana"/>
                <a:cs typeface="Verdana"/>
              </a:rPr>
              <a:t> </a:t>
            </a:r>
            <a:r>
              <a:rPr sz="2200" spc="-5" dirty="0">
                <a:latin typeface="Verdana"/>
                <a:cs typeface="Verdana"/>
              </a:rPr>
              <a:t>€.</a:t>
            </a:r>
            <a:endParaRPr sz="2200">
              <a:latin typeface="Verdana"/>
              <a:cs typeface="Verdana"/>
            </a:endParaRPr>
          </a:p>
          <a:p>
            <a:pPr marL="12700" marR="5080">
              <a:lnSpc>
                <a:spcPct val="100000"/>
              </a:lnSpc>
              <a:tabLst>
                <a:tab pos="896619" algn="l"/>
              </a:tabLst>
            </a:pPr>
            <a:r>
              <a:rPr sz="2200" spc="-5" dirty="0">
                <a:latin typeface="Verdana"/>
                <a:cs typeface="Verdana"/>
              </a:rPr>
              <a:t>B2B:	</a:t>
            </a:r>
            <a:r>
              <a:rPr sz="2200" spc="-10" dirty="0">
                <a:latin typeface="Verdana"/>
                <a:cs typeface="Verdana"/>
              </a:rPr>
              <a:t>12 </a:t>
            </a:r>
            <a:r>
              <a:rPr sz="2200" spc="-5" dirty="0">
                <a:latin typeface="Verdana"/>
                <a:cs typeface="Verdana"/>
              </a:rPr>
              <a:t>εκατ. ηλεκτρονικά </a:t>
            </a:r>
            <a:r>
              <a:rPr sz="2200" spc="-10" dirty="0">
                <a:latin typeface="Verdana"/>
                <a:cs typeface="Verdana"/>
              </a:rPr>
              <a:t>τιμολόγια συνολικής αξίας </a:t>
            </a:r>
            <a:r>
              <a:rPr sz="2200" spc="-5" dirty="0">
                <a:latin typeface="Verdana"/>
                <a:cs typeface="Verdana"/>
              </a:rPr>
              <a:t>5  δισ.€.</a:t>
            </a:r>
            <a:endParaRPr sz="2200">
              <a:latin typeface="Verdana"/>
              <a:cs typeface="Verdana"/>
            </a:endParaRPr>
          </a:p>
          <a:p>
            <a:pPr marL="1003300" marR="294640">
              <a:lnSpc>
                <a:spcPct val="100000"/>
              </a:lnSpc>
              <a:spcBef>
                <a:spcPts val="1445"/>
              </a:spcBef>
              <a:tabLst>
                <a:tab pos="6529705" algn="l"/>
                <a:tab pos="6883400" algn="l"/>
              </a:tabLst>
            </a:pPr>
            <a:r>
              <a:rPr sz="2400" spc="-5" dirty="0">
                <a:solidFill>
                  <a:srgbClr val="FFFFFF"/>
                </a:solidFill>
                <a:latin typeface="Verdana"/>
                <a:cs typeface="Verdana"/>
              </a:rPr>
              <a:t>Σ</a:t>
            </a:r>
            <a:r>
              <a:rPr sz="2400" spc="-10" dirty="0">
                <a:solidFill>
                  <a:srgbClr val="FFFFFF"/>
                </a:solidFill>
                <a:latin typeface="Verdana"/>
                <a:cs typeface="Verdana"/>
              </a:rPr>
              <a:t>υ</a:t>
            </a:r>
            <a:r>
              <a:rPr sz="2400" dirty="0">
                <a:solidFill>
                  <a:srgbClr val="FFFFFF"/>
                </a:solidFill>
                <a:latin typeface="Verdana"/>
                <a:cs typeface="Verdana"/>
              </a:rPr>
              <a:t>ν</a:t>
            </a:r>
            <a:r>
              <a:rPr sz="2400" spc="-10" dirty="0">
                <a:solidFill>
                  <a:srgbClr val="FFFFFF"/>
                </a:solidFill>
                <a:latin typeface="Verdana"/>
                <a:cs typeface="Verdana"/>
              </a:rPr>
              <a:t>ο</a:t>
            </a:r>
            <a:r>
              <a:rPr sz="2400" dirty="0">
                <a:solidFill>
                  <a:srgbClr val="FFFFFF"/>
                </a:solidFill>
                <a:latin typeface="Verdana"/>
                <a:cs typeface="Verdana"/>
              </a:rPr>
              <a:t>λι</a:t>
            </a:r>
            <a:r>
              <a:rPr sz="2400" spc="-10" dirty="0">
                <a:solidFill>
                  <a:srgbClr val="FFFFFF"/>
                </a:solidFill>
                <a:latin typeface="Verdana"/>
                <a:cs typeface="Verdana"/>
              </a:rPr>
              <a:t>κ</a:t>
            </a:r>
            <a:r>
              <a:rPr sz="2400" dirty="0">
                <a:solidFill>
                  <a:srgbClr val="FFFFFF"/>
                </a:solidFill>
                <a:latin typeface="Verdana"/>
                <a:cs typeface="Verdana"/>
              </a:rPr>
              <a:t>ό</a:t>
            </a:r>
            <a:r>
              <a:rPr sz="2400" spc="35" dirty="0">
                <a:solidFill>
                  <a:srgbClr val="FFFFFF"/>
                </a:solidFill>
                <a:latin typeface="Verdana"/>
                <a:cs typeface="Verdana"/>
              </a:rPr>
              <a:t> </a:t>
            </a:r>
            <a:r>
              <a:rPr sz="2400" spc="-5" dirty="0">
                <a:solidFill>
                  <a:srgbClr val="FFFFFF"/>
                </a:solidFill>
                <a:latin typeface="Verdana"/>
                <a:cs typeface="Verdana"/>
              </a:rPr>
              <a:t>e</a:t>
            </a:r>
            <a:r>
              <a:rPr sz="2400" dirty="0">
                <a:solidFill>
                  <a:srgbClr val="FFFFFF"/>
                </a:solidFill>
                <a:latin typeface="Verdana"/>
                <a:cs typeface="Verdana"/>
              </a:rPr>
              <a:t>-c</a:t>
            </a:r>
            <a:r>
              <a:rPr sz="2400" spc="-10" dirty="0">
                <a:solidFill>
                  <a:srgbClr val="FFFFFF"/>
                </a:solidFill>
                <a:latin typeface="Verdana"/>
                <a:cs typeface="Verdana"/>
              </a:rPr>
              <a:t>o</a:t>
            </a:r>
            <a:r>
              <a:rPr sz="2400" dirty="0">
                <a:solidFill>
                  <a:srgbClr val="FFFFFF"/>
                </a:solidFill>
                <a:latin typeface="Verdana"/>
                <a:cs typeface="Verdana"/>
              </a:rPr>
              <a:t>m</a:t>
            </a:r>
            <a:r>
              <a:rPr sz="2400" spc="0" dirty="0">
                <a:solidFill>
                  <a:srgbClr val="FFFFFF"/>
                </a:solidFill>
                <a:latin typeface="Verdana"/>
                <a:cs typeface="Verdana"/>
              </a:rPr>
              <a:t>m</a:t>
            </a:r>
            <a:r>
              <a:rPr sz="2400" dirty="0">
                <a:solidFill>
                  <a:srgbClr val="FFFFFF"/>
                </a:solidFill>
                <a:latin typeface="Verdana"/>
                <a:cs typeface="Verdana"/>
              </a:rPr>
              <a:t>e</a:t>
            </a:r>
            <a:r>
              <a:rPr sz="2400" spc="-10" dirty="0">
                <a:solidFill>
                  <a:srgbClr val="FFFFFF"/>
                </a:solidFill>
                <a:latin typeface="Verdana"/>
                <a:cs typeface="Verdana"/>
              </a:rPr>
              <a:t>r</a:t>
            </a:r>
            <a:r>
              <a:rPr sz="2400" dirty="0">
                <a:solidFill>
                  <a:srgbClr val="FFFFFF"/>
                </a:solidFill>
                <a:latin typeface="Verdana"/>
                <a:cs typeface="Verdana"/>
              </a:rPr>
              <a:t>ce =</a:t>
            </a:r>
            <a:r>
              <a:rPr sz="2400" spc="5" dirty="0">
                <a:solidFill>
                  <a:srgbClr val="FFFFFF"/>
                </a:solidFill>
                <a:latin typeface="Verdana"/>
                <a:cs typeface="Verdana"/>
              </a:rPr>
              <a:t> </a:t>
            </a:r>
            <a:r>
              <a:rPr sz="2400" dirty="0">
                <a:solidFill>
                  <a:srgbClr val="FFFFFF"/>
                </a:solidFill>
                <a:latin typeface="Verdana"/>
                <a:cs typeface="Verdana"/>
              </a:rPr>
              <a:t>90%</a:t>
            </a:r>
            <a:r>
              <a:rPr sz="2400" spc="-5" dirty="0">
                <a:solidFill>
                  <a:srgbClr val="FFFFFF"/>
                </a:solidFill>
                <a:latin typeface="Verdana"/>
                <a:cs typeface="Verdana"/>
              </a:rPr>
              <a:t> </a:t>
            </a:r>
            <a:r>
              <a:rPr sz="2400" dirty="0">
                <a:solidFill>
                  <a:srgbClr val="FFFFFF"/>
                </a:solidFill>
                <a:latin typeface="Verdana"/>
                <a:cs typeface="Verdana"/>
              </a:rPr>
              <a:t>B2B	/	1</a:t>
            </a:r>
            <a:r>
              <a:rPr sz="2400" spc="-10" dirty="0">
                <a:solidFill>
                  <a:srgbClr val="FFFFFF"/>
                </a:solidFill>
                <a:latin typeface="Verdana"/>
                <a:cs typeface="Verdana"/>
              </a:rPr>
              <a:t>0</a:t>
            </a:r>
            <a:r>
              <a:rPr sz="2400" dirty="0">
                <a:solidFill>
                  <a:srgbClr val="FFFFFF"/>
                </a:solidFill>
                <a:latin typeface="Verdana"/>
                <a:cs typeface="Verdana"/>
              </a:rPr>
              <a:t>%  </a:t>
            </a:r>
            <a:r>
              <a:rPr sz="2400" spc="-5" dirty="0">
                <a:solidFill>
                  <a:srgbClr val="FFFFFF"/>
                </a:solidFill>
                <a:latin typeface="Verdana"/>
                <a:cs typeface="Verdana"/>
              </a:rPr>
              <a:t>B2C</a:t>
            </a:r>
            <a:endParaRPr sz="2400">
              <a:latin typeface="Verdana"/>
              <a:cs typeface="Verdana"/>
            </a:endParaRPr>
          </a:p>
        </p:txBody>
      </p:sp>
      <p:sp>
        <p:nvSpPr>
          <p:cNvPr id="14" name="object 14"/>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381000" y="1295400"/>
            <a:ext cx="8382000" cy="50292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058923" y="318515"/>
            <a:ext cx="5497068" cy="758952"/>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934200" y="318515"/>
            <a:ext cx="778764" cy="758952"/>
          </a:xfrm>
          <a:prstGeom prst="rect">
            <a:avLst/>
          </a:prstGeom>
          <a:blipFill>
            <a:blip r:embed="rId4"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2357120" y="459994"/>
            <a:ext cx="4899025" cy="574040"/>
          </a:xfrm>
          <a:prstGeom prst="rect">
            <a:avLst/>
          </a:prstGeom>
        </p:spPr>
        <p:txBody>
          <a:bodyPr vert="horz" wrap="square" lIns="0" tIns="12700" rIns="0" bIns="0" rtlCol="0">
            <a:spAutoFit/>
          </a:bodyPr>
          <a:lstStyle/>
          <a:p>
            <a:pPr marL="12700">
              <a:lnSpc>
                <a:spcPct val="100000"/>
              </a:lnSpc>
              <a:spcBef>
                <a:spcPts val="100"/>
              </a:spcBef>
            </a:pPr>
            <a:r>
              <a:rPr sz="3600" spc="-5" dirty="0"/>
              <a:t>Μεγέθη της</a:t>
            </a:r>
            <a:r>
              <a:rPr sz="3600" spc="-105" dirty="0"/>
              <a:t> </a:t>
            </a:r>
            <a:r>
              <a:rPr sz="3600" spc="-5" dirty="0"/>
              <a:t>αγοράς</a:t>
            </a:r>
            <a:endParaRPr sz="3600"/>
          </a:p>
        </p:txBody>
      </p:sp>
      <p:sp>
        <p:nvSpPr>
          <p:cNvPr id="7" name="object 7"/>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2058923" y="318515"/>
            <a:ext cx="5497068" cy="75895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934200" y="318515"/>
            <a:ext cx="778764" cy="758952"/>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2357120" y="459994"/>
            <a:ext cx="4899025" cy="574040"/>
          </a:xfrm>
          <a:prstGeom prst="rect">
            <a:avLst/>
          </a:prstGeom>
        </p:spPr>
        <p:txBody>
          <a:bodyPr vert="horz" wrap="square" lIns="0" tIns="12700" rIns="0" bIns="0" rtlCol="0">
            <a:spAutoFit/>
          </a:bodyPr>
          <a:lstStyle/>
          <a:p>
            <a:pPr marL="12700">
              <a:lnSpc>
                <a:spcPct val="100000"/>
              </a:lnSpc>
              <a:spcBef>
                <a:spcPts val="100"/>
              </a:spcBef>
            </a:pPr>
            <a:r>
              <a:rPr sz="3600" spc="-5" dirty="0"/>
              <a:t>Μεγέθη της</a:t>
            </a:r>
            <a:r>
              <a:rPr sz="3600" spc="-105" dirty="0"/>
              <a:t> </a:t>
            </a:r>
            <a:r>
              <a:rPr sz="3600" spc="-5" dirty="0"/>
              <a:t>αγοράς</a:t>
            </a:r>
            <a:endParaRPr sz="3600"/>
          </a:p>
        </p:txBody>
      </p:sp>
      <p:sp>
        <p:nvSpPr>
          <p:cNvPr id="8" name="object 8"/>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6" name="object 6"/>
          <p:cNvSpPr txBox="1"/>
          <p:nvPr/>
        </p:nvSpPr>
        <p:spPr>
          <a:xfrm>
            <a:off x="1602994" y="2318130"/>
            <a:ext cx="5650230" cy="452120"/>
          </a:xfrm>
          <a:prstGeom prst="rect">
            <a:avLst/>
          </a:prstGeom>
        </p:spPr>
        <p:txBody>
          <a:bodyPr vert="horz" wrap="square" lIns="0" tIns="12065" rIns="0" bIns="0" rtlCol="0">
            <a:spAutoFit/>
          </a:bodyPr>
          <a:lstStyle/>
          <a:p>
            <a:pPr marL="12700">
              <a:lnSpc>
                <a:spcPct val="100000"/>
              </a:lnSpc>
              <a:spcBef>
                <a:spcPts val="95"/>
              </a:spcBef>
            </a:pPr>
            <a:r>
              <a:rPr sz="2800" spc="-10" dirty="0">
                <a:latin typeface="Verdana"/>
                <a:cs typeface="Verdana"/>
              </a:rPr>
              <a:t>Διείσδυση ΤΠΕ </a:t>
            </a:r>
            <a:r>
              <a:rPr sz="2800" spc="-5" dirty="0">
                <a:latin typeface="Verdana"/>
                <a:cs typeface="Verdana"/>
              </a:rPr>
              <a:t>στις</a:t>
            </a:r>
            <a:r>
              <a:rPr sz="2800" spc="10" dirty="0">
                <a:latin typeface="Verdana"/>
                <a:cs typeface="Verdana"/>
              </a:rPr>
              <a:t> </a:t>
            </a:r>
            <a:r>
              <a:rPr sz="2800" spc="-10" dirty="0">
                <a:latin typeface="Verdana"/>
                <a:cs typeface="Verdana"/>
              </a:rPr>
              <a:t>επιχειρήσεις</a:t>
            </a:r>
            <a:endParaRPr sz="2800">
              <a:latin typeface="Verdana"/>
              <a:cs typeface="Verdana"/>
            </a:endParaRPr>
          </a:p>
        </p:txBody>
      </p:sp>
      <p:sp>
        <p:nvSpPr>
          <p:cNvPr id="7" name="object 7"/>
          <p:cNvSpPr txBox="1"/>
          <p:nvPr/>
        </p:nvSpPr>
        <p:spPr>
          <a:xfrm>
            <a:off x="1295400" y="3381971"/>
            <a:ext cx="6172200" cy="831215"/>
          </a:xfrm>
          <a:prstGeom prst="rect">
            <a:avLst/>
          </a:prstGeom>
          <a:solidFill>
            <a:srgbClr val="DFD6E7"/>
          </a:solidFill>
        </p:spPr>
        <p:txBody>
          <a:bodyPr vert="horz" wrap="square" lIns="0" tIns="44450" rIns="0" bIns="0" rtlCol="0">
            <a:spAutoFit/>
          </a:bodyPr>
          <a:lstStyle/>
          <a:p>
            <a:pPr marL="91440">
              <a:lnSpc>
                <a:spcPct val="100000"/>
              </a:lnSpc>
              <a:spcBef>
                <a:spcPts val="350"/>
              </a:spcBef>
            </a:pPr>
            <a:r>
              <a:rPr sz="2400" u="heavy" spc="-5" dirty="0">
                <a:solidFill>
                  <a:srgbClr val="6B9F24"/>
                </a:solidFill>
                <a:latin typeface="Verdana"/>
                <a:cs typeface="Verdana"/>
                <a:hlinkClick r:id="rId4"/>
              </a:rPr>
              <a:t>http://icteval.ktpae.gr/stats/delivery/</a:t>
            </a:r>
            <a:endParaRPr sz="2400" dirty="0">
              <a:latin typeface="Verdana"/>
              <a:cs typeface="Verdana"/>
            </a:endParaRPr>
          </a:p>
          <a:p>
            <a:pPr marL="91440">
              <a:lnSpc>
                <a:spcPct val="100000"/>
              </a:lnSpc>
            </a:pPr>
            <a:r>
              <a:rPr sz="2400" u="heavy" dirty="0">
                <a:solidFill>
                  <a:srgbClr val="6B9F24"/>
                </a:solidFill>
                <a:latin typeface="Verdana"/>
                <a:cs typeface="Verdana"/>
                <a:hlinkClick r:id="rId4"/>
              </a:rPr>
              <a:t>#</a:t>
            </a:r>
            <a:endParaRPr sz="2400" dirty="0">
              <a:latin typeface="Verdana"/>
              <a:cs typeface="Verdana"/>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1793" t="10210" r="48406" b="3210"/>
          <a:stretch/>
        </p:blipFill>
        <p:spPr>
          <a:xfrm>
            <a:off x="2133600" y="189318"/>
            <a:ext cx="5449957" cy="6668682"/>
          </a:xfrm>
          <a:prstGeom prst="rect">
            <a:avLst/>
          </a:prstGeom>
        </p:spPr>
      </p:pic>
    </p:spTree>
    <p:extLst>
      <p:ext uri="{BB962C8B-B14F-4D97-AF65-F5344CB8AC3E}">
        <p14:creationId xmlns:p14="http://schemas.microsoft.com/office/powerpoint/2010/main" val="247241338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2058923" y="318515"/>
            <a:ext cx="5497068" cy="75895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934200" y="318515"/>
            <a:ext cx="778764" cy="758952"/>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2357120" y="459994"/>
            <a:ext cx="4899025" cy="574040"/>
          </a:xfrm>
          <a:prstGeom prst="rect">
            <a:avLst/>
          </a:prstGeom>
        </p:spPr>
        <p:txBody>
          <a:bodyPr vert="horz" wrap="square" lIns="0" tIns="12700" rIns="0" bIns="0" rtlCol="0">
            <a:spAutoFit/>
          </a:bodyPr>
          <a:lstStyle/>
          <a:p>
            <a:pPr marL="12700">
              <a:lnSpc>
                <a:spcPct val="100000"/>
              </a:lnSpc>
              <a:spcBef>
                <a:spcPts val="100"/>
              </a:spcBef>
            </a:pPr>
            <a:r>
              <a:rPr sz="3600" spc="-5" dirty="0"/>
              <a:t>Μεγέθη της</a:t>
            </a:r>
            <a:r>
              <a:rPr sz="3600" spc="-105" dirty="0"/>
              <a:t> </a:t>
            </a:r>
            <a:r>
              <a:rPr sz="3600" spc="-5" dirty="0"/>
              <a:t>αγοράς</a:t>
            </a:r>
            <a:endParaRPr sz="3600"/>
          </a:p>
        </p:txBody>
      </p:sp>
      <p:sp>
        <p:nvSpPr>
          <p:cNvPr id="8" name="object 8"/>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graphicFrame>
        <p:nvGraphicFramePr>
          <p:cNvPr id="6" name="object 6"/>
          <p:cNvGraphicFramePr>
            <a:graphicFrameLocks noGrp="1"/>
          </p:cNvGraphicFramePr>
          <p:nvPr/>
        </p:nvGraphicFramePr>
        <p:xfrm>
          <a:off x="450850" y="1822450"/>
          <a:ext cx="8154034" cy="4418330"/>
        </p:xfrm>
        <a:graphic>
          <a:graphicData uri="http://schemas.openxmlformats.org/drawingml/2006/table">
            <a:tbl>
              <a:tblPr firstRow="1" bandRow="1">
                <a:tableStyleId>{2D5ABB26-0587-4C30-8999-92F81FD0307C}</a:tableStyleId>
              </a:tblPr>
              <a:tblGrid>
                <a:gridCol w="1386205">
                  <a:extLst>
                    <a:ext uri="{9D8B030D-6E8A-4147-A177-3AD203B41FA5}">
                      <a16:colId xmlns:a16="http://schemas.microsoft.com/office/drawing/2014/main" val="20000"/>
                    </a:ext>
                  </a:extLst>
                </a:gridCol>
                <a:gridCol w="3538854">
                  <a:extLst>
                    <a:ext uri="{9D8B030D-6E8A-4147-A177-3AD203B41FA5}">
                      <a16:colId xmlns:a16="http://schemas.microsoft.com/office/drawing/2014/main" val="20001"/>
                    </a:ext>
                  </a:extLst>
                </a:gridCol>
                <a:gridCol w="3228975">
                  <a:extLst>
                    <a:ext uri="{9D8B030D-6E8A-4147-A177-3AD203B41FA5}">
                      <a16:colId xmlns:a16="http://schemas.microsoft.com/office/drawing/2014/main" val="20002"/>
                    </a:ext>
                  </a:extLst>
                </a:gridCol>
              </a:tblGrid>
              <a:tr h="1062355">
                <a:tc>
                  <a:txBody>
                    <a:bodyPr/>
                    <a:lstStyle/>
                    <a:p>
                      <a:pPr marL="74295">
                        <a:lnSpc>
                          <a:spcPct val="100000"/>
                        </a:lnSpc>
                        <a:spcBef>
                          <a:spcPts val="155"/>
                        </a:spcBef>
                      </a:pPr>
                      <a:r>
                        <a:rPr sz="2000" b="1" spc="-5" dirty="0">
                          <a:solidFill>
                            <a:srgbClr val="FFFFFF"/>
                          </a:solidFill>
                          <a:latin typeface="Calibri"/>
                          <a:cs typeface="Calibri"/>
                        </a:rPr>
                        <a:t>Όνομα</a:t>
                      </a:r>
                      <a:endParaRPr sz="2000">
                        <a:latin typeface="Calibri"/>
                        <a:cs typeface="Calibri"/>
                      </a:endParaRPr>
                    </a:p>
                  </a:txBody>
                  <a:tcPr marL="0" marR="0" marT="1968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F7E09"/>
                    </a:solidFill>
                  </a:tcPr>
                </a:tc>
                <a:tc>
                  <a:txBody>
                    <a:bodyPr/>
                    <a:lstStyle/>
                    <a:p>
                      <a:pPr marL="74930">
                        <a:lnSpc>
                          <a:spcPct val="100000"/>
                        </a:lnSpc>
                        <a:spcBef>
                          <a:spcPts val="155"/>
                        </a:spcBef>
                      </a:pPr>
                      <a:r>
                        <a:rPr sz="2000" b="1" dirty="0">
                          <a:solidFill>
                            <a:srgbClr val="FFFFFF"/>
                          </a:solidFill>
                          <a:latin typeface="Calibri"/>
                          <a:cs typeface="Calibri"/>
                        </a:rPr>
                        <a:t>Χρήστες</a:t>
                      </a:r>
                      <a:r>
                        <a:rPr sz="2000" b="1" spc="-50" dirty="0">
                          <a:solidFill>
                            <a:srgbClr val="FFFFFF"/>
                          </a:solidFill>
                          <a:latin typeface="Calibri"/>
                          <a:cs typeface="Calibri"/>
                        </a:rPr>
                        <a:t> </a:t>
                      </a:r>
                      <a:r>
                        <a:rPr sz="2000" b="1" spc="-10" dirty="0">
                          <a:solidFill>
                            <a:srgbClr val="FFFFFF"/>
                          </a:solidFill>
                          <a:latin typeface="Calibri"/>
                          <a:cs typeface="Calibri"/>
                        </a:rPr>
                        <a:t>παγκοσμίως</a:t>
                      </a:r>
                      <a:endParaRPr sz="2000">
                        <a:latin typeface="Calibri"/>
                        <a:cs typeface="Calibri"/>
                      </a:endParaRPr>
                    </a:p>
                  </a:txBody>
                  <a:tcPr marL="0" marR="0" marT="1968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F7E09"/>
                    </a:solidFill>
                  </a:tcPr>
                </a:tc>
                <a:tc>
                  <a:txBody>
                    <a:bodyPr/>
                    <a:lstStyle/>
                    <a:p>
                      <a:pPr marL="74930">
                        <a:lnSpc>
                          <a:spcPct val="100000"/>
                        </a:lnSpc>
                        <a:spcBef>
                          <a:spcPts val="155"/>
                        </a:spcBef>
                      </a:pPr>
                      <a:r>
                        <a:rPr sz="2000" b="1" dirty="0">
                          <a:solidFill>
                            <a:srgbClr val="FFFFFF"/>
                          </a:solidFill>
                          <a:latin typeface="Calibri"/>
                          <a:cs typeface="Calibri"/>
                        </a:rPr>
                        <a:t>Χρήστες </a:t>
                      </a:r>
                      <a:r>
                        <a:rPr sz="2000" b="1" spc="-5" dirty="0">
                          <a:solidFill>
                            <a:srgbClr val="FFFFFF"/>
                          </a:solidFill>
                          <a:latin typeface="Calibri"/>
                          <a:cs typeface="Calibri"/>
                        </a:rPr>
                        <a:t>στην</a:t>
                      </a:r>
                      <a:r>
                        <a:rPr sz="2000" b="1" spc="-70" dirty="0">
                          <a:solidFill>
                            <a:srgbClr val="FFFFFF"/>
                          </a:solidFill>
                          <a:latin typeface="Calibri"/>
                          <a:cs typeface="Calibri"/>
                        </a:rPr>
                        <a:t> </a:t>
                      </a:r>
                      <a:r>
                        <a:rPr sz="2000" b="1" spc="-10" dirty="0">
                          <a:solidFill>
                            <a:srgbClr val="FFFFFF"/>
                          </a:solidFill>
                          <a:latin typeface="Calibri"/>
                          <a:cs typeface="Calibri"/>
                        </a:rPr>
                        <a:t>Ελλάδα</a:t>
                      </a:r>
                      <a:endParaRPr sz="2000">
                        <a:latin typeface="Calibri"/>
                        <a:cs typeface="Calibri"/>
                      </a:endParaRPr>
                    </a:p>
                  </a:txBody>
                  <a:tcPr marL="0" marR="0" marT="1968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F7E09"/>
                    </a:solidFill>
                  </a:tcPr>
                </a:tc>
                <a:extLst>
                  <a:ext uri="{0D108BD9-81ED-4DB2-BD59-A6C34878D82A}">
                    <a16:rowId xmlns:a16="http://schemas.microsoft.com/office/drawing/2014/main" val="10000"/>
                  </a:ext>
                </a:extLst>
              </a:tr>
              <a:tr h="946785">
                <a:tc>
                  <a:txBody>
                    <a:bodyPr/>
                    <a:lstStyle/>
                    <a:p>
                      <a:pPr marL="74295">
                        <a:lnSpc>
                          <a:spcPct val="100000"/>
                        </a:lnSpc>
                        <a:spcBef>
                          <a:spcPts val="155"/>
                        </a:spcBef>
                      </a:pPr>
                      <a:r>
                        <a:rPr sz="2000" b="1" spc="-10" dirty="0">
                          <a:solidFill>
                            <a:srgbClr val="FFFFFF"/>
                          </a:solidFill>
                          <a:latin typeface="Calibri"/>
                          <a:cs typeface="Calibri"/>
                        </a:rPr>
                        <a:t>Facebook</a:t>
                      </a:r>
                      <a:endParaRPr sz="2000">
                        <a:latin typeface="Calibri"/>
                        <a:cs typeface="Calibri"/>
                      </a:endParaRPr>
                    </a:p>
                  </a:txBody>
                  <a:tcPr marL="0" marR="0" marT="1968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F7E09"/>
                    </a:solidFill>
                  </a:tcPr>
                </a:tc>
                <a:tc>
                  <a:txBody>
                    <a:bodyPr/>
                    <a:lstStyle/>
                    <a:p>
                      <a:pPr marL="74930">
                        <a:lnSpc>
                          <a:spcPct val="100000"/>
                        </a:lnSpc>
                        <a:spcBef>
                          <a:spcPts val="155"/>
                        </a:spcBef>
                      </a:pPr>
                      <a:r>
                        <a:rPr sz="2000" dirty="0">
                          <a:latin typeface="Calibri"/>
                          <a:cs typeface="Calibri"/>
                        </a:rPr>
                        <a:t>1,26</a:t>
                      </a:r>
                      <a:r>
                        <a:rPr sz="2000" spc="-45" dirty="0">
                          <a:latin typeface="Calibri"/>
                          <a:cs typeface="Calibri"/>
                        </a:rPr>
                        <a:t> </a:t>
                      </a:r>
                      <a:r>
                        <a:rPr sz="2000" spc="-5" dirty="0">
                          <a:latin typeface="Calibri"/>
                          <a:cs typeface="Calibri"/>
                        </a:rPr>
                        <a:t>δις</a:t>
                      </a:r>
                      <a:endParaRPr sz="2000">
                        <a:latin typeface="Calibri"/>
                        <a:cs typeface="Calibri"/>
                      </a:endParaRPr>
                    </a:p>
                  </a:txBody>
                  <a:tcPr marL="0" marR="0" marT="1968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8D7CC"/>
                    </a:solidFill>
                  </a:tcPr>
                </a:tc>
                <a:tc>
                  <a:txBody>
                    <a:bodyPr/>
                    <a:lstStyle/>
                    <a:p>
                      <a:pPr marL="74930">
                        <a:lnSpc>
                          <a:spcPct val="100000"/>
                        </a:lnSpc>
                        <a:spcBef>
                          <a:spcPts val="155"/>
                        </a:spcBef>
                      </a:pPr>
                      <a:r>
                        <a:rPr sz="2000" spc="-5" dirty="0">
                          <a:latin typeface="Calibri"/>
                          <a:cs typeface="Calibri"/>
                        </a:rPr>
                        <a:t>4.633.091 </a:t>
                      </a:r>
                      <a:r>
                        <a:rPr sz="2000" dirty="0">
                          <a:latin typeface="Calibri"/>
                          <a:cs typeface="Calibri"/>
                        </a:rPr>
                        <a:t>ή 49%</a:t>
                      </a:r>
                      <a:r>
                        <a:rPr sz="2000" spc="-90" dirty="0">
                          <a:latin typeface="Calibri"/>
                          <a:cs typeface="Calibri"/>
                        </a:rPr>
                        <a:t> </a:t>
                      </a:r>
                      <a:r>
                        <a:rPr sz="2000" spc="-5" dirty="0">
                          <a:latin typeface="Calibri"/>
                          <a:cs typeface="Calibri"/>
                        </a:rPr>
                        <a:t>του</a:t>
                      </a:r>
                      <a:endParaRPr sz="2000">
                        <a:latin typeface="Calibri"/>
                        <a:cs typeface="Calibri"/>
                      </a:endParaRPr>
                    </a:p>
                    <a:p>
                      <a:pPr marL="74930">
                        <a:lnSpc>
                          <a:spcPct val="100000"/>
                        </a:lnSpc>
                        <a:spcBef>
                          <a:spcPts val="359"/>
                        </a:spcBef>
                      </a:pPr>
                      <a:r>
                        <a:rPr sz="2000" spc="-5" dirty="0">
                          <a:latin typeface="Calibri"/>
                          <a:cs typeface="Calibri"/>
                        </a:rPr>
                        <a:t>πληθυσμού</a:t>
                      </a:r>
                      <a:endParaRPr sz="2000">
                        <a:latin typeface="Calibri"/>
                        <a:cs typeface="Calibri"/>
                      </a:endParaRPr>
                    </a:p>
                  </a:txBody>
                  <a:tcPr marL="0" marR="0" marT="1968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8D7CC"/>
                    </a:solidFill>
                  </a:tcPr>
                </a:tc>
                <a:extLst>
                  <a:ext uri="{0D108BD9-81ED-4DB2-BD59-A6C34878D82A}">
                    <a16:rowId xmlns:a16="http://schemas.microsoft.com/office/drawing/2014/main" val="10001"/>
                  </a:ext>
                </a:extLst>
              </a:tr>
              <a:tr h="946785">
                <a:tc>
                  <a:txBody>
                    <a:bodyPr/>
                    <a:lstStyle/>
                    <a:p>
                      <a:pPr marL="74295">
                        <a:lnSpc>
                          <a:spcPct val="100000"/>
                        </a:lnSpc>
                        <a:spcBef>
                          <a:spcPts val="155"/>
                        </a:spcBef>
                      </a:pPr>
                      <a:r>
                        <a:rPr sz="2000" b="1" spc="-35" dirty="0">
                          <a:solidFill>
                            <a:srgbClr val="FFFFFF"/>
                          </a:solidFill>
                          <a:latin typeface="Calibri"/>
                          <a:cs typeface="Calibri"/>
                        </a:rPr>
                        <a:t>YouTube</a:t>
                      </a:r>
                      <a:endParaRPr sz="2000">
                        <a:latin typeface="Calibri"/>
                        <a:cs typeface="Calibri"/>
                      </a:endParaRPr>
                    </a:p>
                  </a:txBody>
                  <a:tcPr marL="0" marR="0" marT="196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7E09"/>
                    </a:solidFill>
                  </a:tcPr>
                </a:tc>
                <a:tc>
                  <a:txBody>
                    <a:bodyPr/>
                    <a:lstStyle/>
                    <a:p>
                      <a:pPr marL="74930">
                        <a:lnSpc>
                          <a:spcPct val="100000"/>
                        </a:lnSpc>
                        <a:spcBef>
                          <a:spcPts val="155"/>
                        </a:spcBef>
                      </a:pPr>
                      <a:r>
                        <a:rPr sz="2000" dirty="0">
                          <a:latin typeface="Calibri"/>
                          <a:cs typeface="Calibri"/>
                        </a:rPr>
                        <a:t>&gt; 1 </a:t>
                      </a:r>
                      <a:r>
                        <a:rPr sz="2000" spc="-10" dirty="0">
                          <a:latin typeface="Calibri"/>
                          <a:cs typeface="Calibri"/>
                        </a:rPr>
                        <a:t>δις</a:t>
                      </a:r>
                      <a:r>
                        <a:rPr sz="2000" spc="-20" dirty="0">
                          <a:latin typeface="Calibri"/>
                          <a:cs typeface="Calibri"/>
                        </a:rPr>
                        <a:t> </a:t>
                      </a:r>
                      <a:r>
                        <a:rPr sz="2000" spc="-10" dirty="0">
                          <a:latin typeface="Calibri"/>
                          <a:cs typeface="Calibri"/>
                        </a:rPr>
                        <a:t>επισκέπτες</a:t>
                      </a:r>
                      <a:endParaRPr sz="2000">
                        <a:latin typeface="Calibri"/>
                        <a:cs typeface="Calibri"/>
                      </a:endParaRPr>
                    </a:p>
                  </a:txBody>
                  <a:tcPr marL="0" marR="0" marT="196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7"/>
                    </a:solidFill>
                  </a:tcPr>
                </a:tc>
                <a:tc>
                  <a:txBody>
                    <a:bodyPr/>
                    <a:lstStyle/>
                    <a:p>
                      <a:pPr marL="74930">
                        <a:lnSpc>
                          <a:spcPct val="100000"/>
                        </a:lnSpc>
                        <a:spcBef>
                          <a:spcPts val="155"/>
                        </a:spcBef>
                      </a:pPr>
                      <a:r>
                        <a:rPr sz="2000" dirty="0">
                          <a:latin typeface="Calibri"/>
                          <a:cs typeface="Calibri"/>
                        </a:rPr>
                        <a:t>97% </a:t>
                      </a:r>
                      <a:r>
                        <a:rPr sz="2000" spc="-10" dirty="0">
                          <a:latin typeface="Calibri"/>
                          <a:cs typeface="Calibri"/>
                        </a:rPr>
                        <a:t>των </a:t>
                      </a:r>
                      <a:r>
                        <a:rPr sz="2000" spc="-5" dirty="0">
                          <a:latin typeface="Calibri"/>
                          <a:cs typeface="Calibri"/>
                        </a:rPr>
                        <a:t>χρηστών</a:t>
                      </a:r>
                      <a:r>
                        <a:rPr sz="2000" spc="-70" dirty="0">
                          <a:latin typeface="Calibri"/>
                          <a:cs typeface="Calibri"/>
                        </a:rPr>
                        <a:t> </a:t>
                      </a:r>
                      <a:r>
                        <a:rPr sz="2000" spc="-5" dirty="0">
                          <a:latin typeface="Calibri"/>
                          <a:cs typeface="Calibri"/>
                        </a:rPr>
                        <a:t>του</a:t>
                      </a:r>
                      <a:endParaRPr sz="2000">
                        <a:latin typeface="Calibri"/>
                        <a:cs typeface="Calibri"/>
                      </a:endParaRPr>
                    </a:p>
                    <a:p>
                      <a:pPr marL="74930">
                        <a:lnSpc>
                          <a:spcPct val="100000"/>
                        </a:lnSpc>
                        <a:spcBef>
                          <a:spcPts val="355"/>
                        </a:spcBef>
                      </a:pPr>
                      <a:r>
                        <a:rPr sz="2000" spc="-10" dirty="0">
                          <a:latin typeface="Calibri"/>
                          <a:cs typeface="Calibri"/>
                        </a:rPr>
                        <a:t>διαδικτύου</a:t>
                      </a:r>
                      <a:endParaRPr sz="2000">
                        <a:latin typeface="Calibri"/>
                        <a:cs typeface="Calibri"/>
                      </a:endParaRPr>
                    </a:p>
                  </a:txBody>
                  <a:tcPr marL="0" marR="0" marT="196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7"/>
                    </a:solidFill>
                  </a:tcPr>
                </a:tc>
                <a:extLst>
                  <a:ext uri="{0D108BD9-81ED-4DB2-BD59-A6C34878D82A}">
                    <a16:rowId xmlns:a16="http://schemas.microsoft.com/office/drawing/2014/main" val="10002"/>
                  </a:ext>
                </a:extLst>
              </a:tr>
              <a:tr h="699135">
                <a:tc>
                  <a:txBody>
                    <a:bodyPr/>
                    <a:lstStyle/>
                    <a:p>
                      <a:pPr marL="74295">
                        <a:lnSpc>
                          <a:spcPct val="100000"/>
                        </a:lnSpc>
                        <a:spcBef>
                          <a:spcPts val="160"/>
                        </a:spcBef>
                      </a:pPr>
                      <a:r>
                        <a:rPr sz="2000" b="1" spc="-20" dirty="0">
                          <a:solidFill>
                            <a:srgbClr val="FFFFFF"/>
                          </a:solidFill>
                          <a:latin typeface="Calibri"/>
                          <a:cs typeface="Calibri"/>
                        </a:rPr>
                        <a:t>Twitter</a:t>
                      </a:r>
                      <a:endParaRPr sz="2000">
                        <a:latin typeface="Calibri"/>
                        <a:cs typeface="Calibri"/>
                      </a:endParaRPr>
                    </a:p>
                  </a:txBody>
                  <a:tcPr marL="0" marR="0" marT="203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7E09"/>
                    </a:solidFill>
                  </a:tcPr>
                </a:tc>
                <a:tc>
                  <a:txBody>
                    <a:bodyPr/>
                    <a:lstStyle/>
                    <a:p>
                      <a:pPr marL="74930">
                        <a:lnSpc>
                          <a:spcPct val="100000"/>
                        </a:lnSpc>
                        <a:spcBef>
                          <a:spcPts val="160"/>
                        </a:spcBef>
                      </a:pPr>
                      <a:r>
                        <a:rPr sz="2000" dirty="0">
                          <a:latin typeface="Calibri"/>
                          <a:cs typeface="Calibri"/>
                        </a:rPr>
                        <a:t>904</a:t>
                      </a:r>
                      <a:r>
                        <a:rPr sz="2000" spc="-35" dirty="0">
                          <a:latin typeface="Calibri"/>
                          <a:cs typeface="Calibri"/>
                        </a:rPr>
                        <a:t> </a:t>
                      </a:r>
                      <a:r>
                        <a:rPr sz="2000" dirty="0">
                          <a:latin typeface="Calibri"/>
                          <a:cs typeface="Calibri"/>
                        </a:rPr>
                        <a:t>εκ.</a:t>
                      </a:r>
                      <a:endParaRPr sz="2000">
                        <a:latin typeface="Calibri"/>
                        <a:cs typeface="Calibri"/>
                      </a:endParaRPr>
                    </a:p>
                  </a:txBody>
                  <a:tcPr marL="0" marR="0" marT="203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7CC"/>
                    </a:solidFill>
                  </a:tcPr>
                </a:tc>
                <a:tc>
                  <a:txBody>
                    <a:bodyPr/>
                    <a:lstStyle/>
                    <a:p>
                      <a:pPr marL="74930">
                        <a:lnSpc>
                          <a:spcPct val="100000"/>
                        </a:lnSpc>
                        <a:spcBef>
                          <a:spcPts val="160"/>
                        </a:spcBef>
                      </a:pPr>
                      <a:r>
                        <a:rPr sz="2000" dirty="0">
                          <a:latin typeface="Calibri"/>
                          <a:cs typeface="Calibri"/>
                        </a:rPr>
                        <a:t>333.422</a:t>
                      </a:r>
                      <a:endParaRPr sz="2000">
                        <a:latin typeface="Calibri"/>
                        <a:cs typeface="Calibri"/>
                      </a:endParaRPr>
                    </a:p>
                  </a:txBody>
                  <a:tcPr marL="0" marR="0" marT="203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8D7CC"/>
                    </a:solidFill>
                  </a:tcPr>
                </a:tc>
                <a:extLst>
                  <a:ext uri="{0D108BD9-81ED-4DB2-BD59-A6C34878D82A}">
                    <a16:rowId xmlns:a16="http://schemas.microsoft.com/office/drawing/2014/main" val="10003"/>
                  </a:ext>
                </a:extLst>
              </a:tr>
              <a:tr h="763270">
                <a:tc>
                  <a:txBody>
                    <a:bodyPr/>
                    <a:lstStyle/>
                    <a:p>
                      <a:pPr marL="74295">
                        <a:lnSpc>
                          <a:spcPts val="1755"/>
                        </a:lnSpc>
                      </a:pPr>
                      <a:r>
                        <a:rPr sz="2000" b="1" spc="-10" dirty="0">
                          <a:solidFill>
                            <a:srgbClr val="FFFFFF"/>
                          </a:solidFill>
                          <a:latin typeface="Calibri"/>
                          <a:cs typeface="Calibri"/>
                        </a:rPr>
                        <a:t>LinkedIn</a:t>
                      </a:r>
                      <a:endParaRPr sz="20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F7E09"/>
                    </a:solidFill>
                  </a:tcPr>
                </a:tc>
                <a:tc>
                  <a:txBody>
                    <a:bodyPr/>
                    <a:lstStyle/>
                    <a:p>
                      <a:pPr marL="74930">
                        <a:lnSpc>
                          <a:spcPct val="100000"/>
                        </a:lnSpc>
                        <a:spcBef>
                          <a:spcPts val="160"/>
                        </a:spcBef>
                      </a:pPr>
                      <a:r>
                        <a:rPr sz="2000" dirty="0">
                          <a:latin typeface="Calibri"/>
                          <a:cs typeface="Calibri"/>
                        </a:rPr>
                        <a:t>259</a:t>
                      </a:r>
                      <a:r>
                        <a:rPr sz="2000" spc="-35" dirty="0">
                          <a:latin typeface="Calibri"/>
                          <a:cs typeface="Calibri"/>
                        </a:rPr>
                        <a:t> </a:t>
                      </a:r>
                      <a:r>
                        <a:rPr sz="2000" dirty="0">
                          <a:latin typeface="Calibri"/>
                          <a:cs typeface="Calibri"/>
                        </a:rPr>
                        <a:t>εκ.</a:t>
                      </a:r>
                      <a:endParaRPr sz="2000">
                        <a:latin typeface="Calibri"/>
                        <a:cs typeface="Calibri"/>
                      </a:endParaRPr>
                    </a:p>
                  </a:txBody>
                  <a:tcPr marL="0" marR="0" marT="203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7"/>
                    </a:solidFill>
                  </a:tcPr>
                </a:tc>
                <a:tc>
                  <a:txBody>
                    <a:bodyPr/>
                    <a:lstStyle/>
                    <a:p>
                      <a:pPr marL="74930">
                        <a:lnSpc>
                          <a:spcPct val="100000"/>
                        </a:lnSpc>
                        <a:spcBef>
                          <a:spcPts val="160"/>
                        </a:spcBef>
                      </a:pPr>
                      <a:r>
                        <a:rPr sz="2000" dirty="0">
                          <a:latin typeface="Calibri"/>
                          <a:cs typeface="Calibri"/>
                        </a:rPr>
                        <a:t>698.071</a:t>
                      </a:r>
                      <a:endParaRPr sz="2000">
                        <a:latin typeface="Calibri"/>
                        <a:cs typeface="Calibri"/>
                      </a:endParaRPr>
                    </a:p>
                  </a:txBody>
                  <a:tcPr marL="0" marR="0" marT="203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BEBE7"/>
                    </a:solidFill>
                  </a:tcPr>
                </a:tc>
                <a:extLst>
                  <a:ext uri="{0D108BD9-81ED-4DB2-BD59-A6C34878D82A}">
                    <a16:rowId xmlns:a16="http://schemas.microsoft.com/office/drawing/2014/main" val="10004"/>
                  </a:ext>
                </a:extLst>
              </a:tr>
            </a:tbl>
          </a:graphicData>
        </a:graphic>
      </p:graphicFrame>
      <p:sp>
        <p:nvSpPr>
          <p:cNvPr id="7" name="object 7"/>
          <p:cNvSpPr txBox="1"/>
          <p:nvPr/>
        </p:nvSpPr>
        <p:spPr>
          <a:xfrm>
            <a:off x="1724025" y="1307719"/>
            <a:ext cx="6251575" cy="452120"/>
          </a:xfrm>
          <a:prstGeom prst="rect">
            <a:avLst/>
          </a:prstGeom>
        </p:spPr>
        <p:txBody>
          <a:bodyPr vert="horz" wrap="square" lIns="0" tIns="12065" rIns="0" bIns="0" rtlCol="0">
            <a:spAutoFit/>
          </a:bodyPr>
          <a:lstStyle/>
          <a:p>
            <a:pPr marL="12700">
              <a:lnSpc>
                <a:spcPct val="100000"/>
              </a:lnSpc>
              <a:spcBef>
                <a:spcPts val="95"/>
              </a:spcBef>
            </a:pPr>
            <a:r>
              <a:rPr sz="2800" spc="-10" dirty="0">
                <a:latin typeface="Verdana"/>
                <a:cs typeface="Verdana"/>
              </a:rPr>
              <a:t>Πλατφόρμες </a:t>
            </a:r>
            <a:r>
              <a:rPr sz="2800" spc="-5" dirty="0">
                <a:latin typeface="Verdana"/>
                <a:cs typeface="Verdana"/>
              </a:rPr>
              <a:t>κοινωνικής</a:t>
            </a:r>
            <a:r>
              <a:rPr sz="2800" spc="25" dirty="0">
                <a:latin typeface="Verdana"/>
                <a:cs typeface="Verdana"/>
              </a:rPr>
              <a:t> </a:t>
            </a:r>
            <a:r>
              <a:rPr sz="2800" spc="-5" dirty="0">
                <a:latin typeface="Verdana"/>
                <a:cs typeface="Verdana"/>
              </a:rPr>
              <a:t>δικτύωσης</a:t>
            </a:r>
            <a:endParaRPr sz="2800">
              <a:latin typeface="Verdana"/>
              <a:cs typeface="Verdana"/>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1522475" y="156971"/>
            <a:ext cx="5497068" cy="75895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397752" y="156971"/>
            <a:ext cx="778764" cy="758951"/>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1450594" y="179134"/>
            <a:ext cx="5650230" cy="1212850"/>
          </a:xfrm>
          <a:prstGeom prst="rect">
            <a:avLst/>
          </a:prstGeom>
        </p:spPr>
        <p:txBody>
          <a:bodyPr vert="horz" wrap="square" lIns="0" tIns="132080" rIns="0" bIns="0" rtlCol="0">
            <a:spAutoFit/>
          </a:bodyPr>
          <a:lstStyle/>
          <a:p>
            <a:pPr marR="1270" algn="ctr">
              <a:lnSpc>
                <a:spcPct val="100000"/>
              </a:lnSpc>
              <a:spcBef>
                <a:spcPts val="1040"/>
              </a:spcBef>
            </a:pPr>
            <a:r>
              <a:rPr sz="3600" spc="-5" dirty="0"/>
              <a:t>Μεγέθη της</a:t>
            </a:r>
            <a:r>
              <a:rPr sz="3600" spc="-70" dirty="0"/>
              <a:t> </a:t>
            </a:r>
            <a:r>
              <a:rPr sz="3600" spc="-5" dirty="0"/>
              <a:t>αγοράς</a:t>
            </a:r>
            <a:endParaRPr sz="3600"/>
          </a:p>
          <a:p>
            <a:pPr algn="ctr">
              <a:lnSpc>
                <a:spcPct val="100000"/>
              </a:lnSpc>
              <a:spcBef>
                <a:spcPts val="725"/>
              </a:spcBef>
            </a:pPr>
            <a:r>
              <a:rPr b="0" spc="-10" dirty="0">
                <a:solidFill>
                  <a:srgbClr val="000000"/>
                </a:solidFill>
                <a:latin typeface="Verdana"/>
                <a:cs typeface="Verdana"/>
              </a:rPr>
              <a:t>Διείσδυση ΤΠΕ </a:t>
            </a:r>
            <a:r>
              <a:rPr b="0" spc="-5" dirty="0">
                <a:solidFill>
                  <a:srgbClr val="000000"/>
                </a:solidFill>
                <a:latin typeface="Verdana"/>
                <a:cs typeface="Verdana"/>
              </a:rPr>
              <a:t>στις</a:t>
            </a:r>
            <a:r>
              <a:rPr b="0" spc="10" dirty="0">
                <a:solidFill>
                  <a:srgbClr val="000000"/>
                </a:solidFill>
                <a:latin typeface="Verdana"/>
                <a:cs typeface="Verdana"/>
              </a:rPr>
              <a:t> </a:t>
            </a:r>
            <a:r>
              <a:rPr b="0" spc="-10" dirty="0">
                <a:solidFill>
                  <a:srgbClr val="000000"/>
                </a:solidFill>
                <a:latin typeface="Verdana"/>
                <a:cs typeface="Verdana"/>
              </a:rPr>
              <a:t>επιχειρήσεις</a:t>
            </a:r>
          </a:p>
        </p:txBody>
      </p:sp>
      <p:sp>
        <p:nvSpPr>
          <p:cNvPr id="8" name="object 8"/>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6" name="object 6"/>
          <p:cNvSpPr txBox="1"/>
          <p:nvPr/>
        </p:nvSpPr>
        <p:spPr>
          <a:xfrm>
            <a:off x="1752600" y="5937440"/>
            <a:ext cx="6324600" cy="414857"/>
          </a:xfrm>
          <a:prstGeom prst="rect">
            <a:avLst/>
          </a:prstGeom>
          <a:solidFill>
            <a:srgbClr val="B9AC8D"/>
          </a:solidFill>
        </p:spPr>
        <p:txBody>
          <a:bodyPr vert="horz" wrap="square" lIns="0" tIns="45085" rIns="0" bIns="0" rtlCol="0">
            <a:spAutoFit/>
          </a:bodyPr>
          <a:lstStyle/>
          <a:p>
            <a:pPr marL="91440">
              <a:lnSpc>
                <a:spcPct val="100000"/>
              </a:lnSpc>
              <a:spcBef>
                <a:spcPts val="355"/>
              </a:spcBef>
            </a:pPr>
            <a:r>
              <a:rPr sz="2400" u="heavy" spc="-5" dirty="0">
                <a:solidFill>
                  <a:srgbClr val="6B9F24"/>
                </a:solidFill>
                <a:latin typeface="Verdana"/>
                <a:cs typeface="Verdana"/>
                <a:hlinkClick r:id="rId4"/>
              </a:rPr>
              <a:t>http://icteval.ktpae.gr/stats/delivery/#</a:t>
            </a:r>
            <a:endParaRPr sz="2400" dirty="0">
              <a:latin typeface="Verdana"/>
              <a:cs typeface="Verdana"/>
            </a:endParaRPr>
          </a:p>
        </p:txBody>
      </p:sp>
      <p:graphicFrame>
        <p:nvGraphicFramePr>
          <p:cNvPr id="7" name="object 7"/>
          <p:cNvGraphicFramePr>
            <a:graphicFrameLocks noGrp="1"/>
          </p:cNvGraphicFramePr>
          <p:nvPr/>
        </p:nvGraphicFramePr>
        <p:xfrm>
          <a:off x="609431" y="1433578"/>
          <a:ext cx="8074024" cy="3908425"/>
        </p:xfrm>
        <a:graphic>
          <a:graphicData uri="http://schemas.openxmlformats.org/drawingml/2006/table">
            <a:tbl>
              <a:tblPr firstRow="1" bandRow="1">
                <a:tableStyleId>{2D5ABB26-0587-4C30-8999-92F81FD0307C}</a:tableStyleId>
              </a:tblPr>
              <a:tblGrid>
                <a:gridCol w="5107940">
                  <a:extLst>
                    <a:ext uri="{9D8B030D-6E8A-4147-A177-3AD203B41FA5}">
                      <a16:colId xmlns:a16="http://schemas.microsoft.com/office/drawing/2014/main" val="20000"/>
                    </a:ext>
                  </a:extLst>
                </a:gridCol>
                <a:gridCol w="569595">
                  <a:extLst>
                    <a:ext uri="{9D8B030D-6E8A-4147-A177-3AD203B41FA5}">
                      <a16:colId xmlns:a16="http://schemas.microsoft.com/office/drawing/2014/main" val="20001"/>
                    </a:ext>
                  </a:extLst>
                </a:gridCol>
                <a:gridCol w="703579">
                  <a:extLst>
                    <a:ext uri="{9D8B030D-6E8A-4147-A177-3AD203B41FA5}">
                      <a16:colId xmlns:a16="http://schemas.microsoft.com/office/drawing/2014/main" val="20002"/>
                    </a:ext>
                  </a:extLst>
                </a:gridCol>
                <a:gridCol w="1692910">
                  <a:extLst>
                    <a:ext uri="{9D8B030D-6E8A-4147-A177-3AD203B41FA5}">
                      <a16:colId xmlns:a16="http://schemas.microsoft.com/office/drawing/2014/main" val="20003"/>
                    </a:ext>
                  </a:extLst>
                </a:gridCol>
              </a:tblGrid>
              <a:tr h="356870">
                <a:tc>
                  <a:txBody>
                    <a:bodyPr/>
                    <a:lstStyle/>
                    <a:p>
                      <a:pPr marL="95250">
                        <a:lnSpc>
                          <a:spcPts val="1315"/>
                        </a:lnSpc>
                      </a:pPr>
                      <a:r>
                        <a:rPr sz="1100" spc="90" dirty="0">
                          <a:latin typeface="Calibri"/>
                          <a:cs typeface="Calibri"/>
                        </a:rPr>
                        <a:t>Δείκτης</a:t>
                      </a:r>
                      <a:endParaRPr sz="110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95250">
                        <a:lnSpc>
                          <a:spcPts val="1315"/>
                        </a:lnSpc>
                      </a:pPr>
                      <a:r>
                        <a:rPr sz="1100" spc="105" dirty="0">
                          <a:latin typeface="Calibri"/>
                          <a:cs typeface="Calibri"/>
                        </a:rPr>
                        <a:t>ΕΕ27</a:t>
                      </a:r>
                      <a:endParaRPr sz="110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95250">
                        <a:lnSpc>
                          <a:spcPts val="1315"/>
                        </a:lnSpc>
                      </a:pPr>
                      <a:r>
                        <a:rPr sz="1100" spc="105" dirty="0">
                          <a:latin typeface="Calibri"/>
                          <a:cs typeface="Calibri"/>
                        </a:rPr>
                        <a:t>Ελλάδα</a:t>
                      </a:r>
                      <a:endParaRPr sz="110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92710">
                        <a:lnSpc>
                          <a:spcPts val="1315"/>
                        </a:lnSpc>
                      </a:pPr>
                      <a:r>
                        <a:rPr sz="1100" spc="105" dirty="0">
                          <a:latin typeface="Calibri"/>
                          <a:cs typeface="Calibri"/>
                        </a:rPr>
                        <a:t>Χώρες με</a:t>
                      </a:r>
                      <a:r>
                        <a:rPr sz="1100" spc="-10" dirty="0">
                          <a:latin typeface="Calibri"/>
                          <a:cs typeface="Calibri"/>
                        </a:rPr>
                        <a:t> </a:t>
                      </a:r>
                      <a:r>
                        <a:rPr sz="1100" spc="100" dirty="0">
                          <a:latin typeface="Calibri"/>
                          <a:cs typeface="Calibri"/>
                        </a:rPr>
                        <a:t>τα</a:t>
                      </a:r>
                      <a:endParaRPr sz="1100">
                        <a:latin typeface="Calibri"/>
                        <a:cs typeface="Calibri"/>
                      </a:endParaRPr>
                    </a:p>
                    <a:p>
                      <a:pPr marL="92710">
                        <a:lnSpc>
                          <a:spcPct val="100000"/>
                        </a:lnSpc>
                        <a:spcBef>
                          <a:spcPts val="60"/>
                        </a:spcBef>
                      </a:pPr>
                      <a:r>
                        <a:rPr sz="1100" spc="105" dirty="0">
                          <a:latin typeface="Calibri"/>
                          <a:cs typeface="Calibri"/>
                        </a:rPr>
                        <a:t>υψηλότερα</a:t>
                      </a:r>
                      <a:r>
                        <a:rPr sz="1100" spc="30" dirty="0">
                          <a:latin typeface="Calibri"/>
                          <a:cs typeface="Calibri"/>
                        </a:rPr>
                        <a:t> </a:t>
                      </a:r>
                      <a:r>
                        <a:rPr sz="1100" spc="110" dirty="0">
                          <a:latin typeface="Calibri"/>
                          <a:cs typeface="Calibri"/>
                        </a:rPr>
                        <a:t>ποσοστά</a:t>
                      </a:r>
                      <a:endParaRPr sz="1100">
                        <a:latin typeface="Calibri"/>
                        <a:cs typeface="Calibri"/>
                      </a:endParaRPr>
                    </a:p>
                  </a:txBody>
                  <a:tcPr marL="0" marR="0" marT="0" marB="0">
                    <a:lnL w="9525">
                      <a:solidFill>
                        <a:srgbClr val="000000"/>
                      </a:solidFill>
                      <a:prstDash val="solid"/>
                    </a:lnL>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0"/>
                  </a:ext>
                </a:extLst>
              </a:tr>
              <a:tr h="530860">
                <a:tc>
                  <a:txBody>
                    <a:bodyPr/>
                    <a:lstStyle/>
                    <a:p>
                      <a:pPr marL="95250">
                        <a:lnSpc>
                          <a:spcPts val="1320"/>
                        </a:lnSpc>
                      </a:pPr>
                      <a:r>
                        <a:rPr sz="1100" spc="155" dirty="0">
                          <a:latin typeface="Calibri"/>
                          <a:cs typeface="Calibri"/>
                        </a:rPr>
                        <a:t>%</a:t>
                      </a:r>
                      <a:r>
                        <a:rPr sz="1100" spc="40" dirty="0">
                          <a:latin typeface="Calibri"/>
                          <a:cs typeface="Calibri"/>
                        </a:rPr>
                        <a:t> </a:t>
                      </a:r>
                      <a:r>
                        <a:rPr sz="1100" spc="100" dirty="0">
                          <a:latin typeface="Calibri"/>
                          <a:cs typeface="Calibri"/>
                        </a:rPr>
                        <a:t>επιχειρήσεων</a:t>
                      </a:r>
                      <a:r>
                        <a:rPr sz="1100" spc="40" dirty="0">
                          <a:latin typeface="Calibri"/>
                          <a:cs typeface="Calibri"/>
                        </a:rPr>
                        <a:t> </a:t>
                      </a:r>
                      <a:r>
                        <a:rPr sz="1100" spc="105" dirty="0">
                          <a:latin typeface="Calibri"/>
                          <a:cs typeface="Calibri"/>
                        </a:rPr>
                        <a:t>με</a:t>
                      </a:r>
                      <a:r>
                        <a:rPr sz="1100" spc="50" dirty="0">
                          <a:latin typeface="Calibri"/>
                          <a:cs typeface="Calibri"/>
                        </a:rPr>
                        <a:t> </a:t>
                      </a:r>
                      <a:r>
                        <a:rPr sz="1100" spc="114" dirty="0">
                          <a:latin typeface="Calibri"/>
                          <a:cs typeface="Calibri"/>
                        </a:rPr>
                        <a:t>πρόσβαση</a:t>
                      </a:r>
                      <a:r>
                        <a:rPr sz="1100" spc="50" dirty="0">
                          <a:latin typeface="Calibri"/>
                          <a:cs typeface="Calibri"/>
                        </a:rPr>
                        <a:t> </a:t>
                      </a:r>
                      <a:r>
                        <a:rPr sz="1100" spc="100" dirty="0">
                          <a:latin typeface="Calibri"/>
                          <a:cs typeface="Calibri"/>
                        </a:rPr>
                        <a:t>στο</a:t>
                      </a:r>
                      <a:r>
                        <a:rPr sz="1100" spc="50" dirty="0">
                          <a:latin typeface="Calibri"/>
                          <a:cs typeface="Calibri"/>
                        </a:rPr>
                        <a:t> </a:t>
                      </a:r>
                      <a:r>
                        <a:rPr sz="1100" spc="90" dirty="0">
                          <a:latin typeface="Calibri"/>
                          <a:cs typeface="Calibri"/>
                        </a:rPr>
                        <a:t>διαδίκτυο</a:t>
                      </a:r>
                      <a:endParaRPr sz="110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95250">
                        <a:lnSpc>
                          <a:spcPts val="1320"/>
                        </a:lnSpc>
                      </a:pPr>
                      <a:r>
                        <a:rPr sz="1100" spc="114" dirty="0">
                          <a:latin typeface="Calibri"/>
                          <a:cs typeface="Calibri"/>
                        </a:rPr>
                        <a:t>95%</a:t>
                      </a:r>
                      <a:endParaRPr sz="110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95250">
                        <a:lnSpc>
                          <a:spcPts val="1320"/>
                        </a:lnSpc>
                      </a:pPr>
                      <a:r>
                        <a:rPr sz="1100" spc="105" dirty="0">
                          <a:latin typeface="Calibri"/>
                          <a:cs typeface="Calibri"/>
                        </a:rPr>
                        <a:t>96,5%</a:t>
                      </a:r>
                      <a:endParaRPr sz="110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92710">
                        <a:lnSpc>
                          <a:spcPts val="1320"/>
                        </a:lnSpc>
                      </a:pPr>
                      <a:r>
                        <a:rPr sz="1100" spc="100" dirty="0">
                          <a:latin typeface="Calibri"/>
                          <a:cs typeface="Calibri"/>
                        </a:rPr>
                        <a:t>Λιθουανία,</a:t>
                      </a:r>
                      <a:endParaRPr sz="1100">
                        <a:latin typeface="Calibri"/>
                        <a:cs typeface="Calibri"/>
                      </a:endParaRPr>
                    </a:p>
                    <a:p>
                      <a:pPr marL="92710">
                        <a:lnSpc>
                          <a:spcPct val="100000"/>
                        </a:lnSpc>
                        <a:spcBef>
                          <a:spcPts val="60"/>
                        </a:spcBef>
                      </a:pPr>
                      <a:r>
                        <a:rPr sz="1100" spc="100" dirty="0">
                          <a:latin typeface="Calibri"/>
                          <a:cs typeface="Calibri"/>
                        </a:rPr>
                        <a:t>Φινλανδία,</a:t>
                      </a:r>
                      <a:r>
                        <a:rPr sz="1100" spc="30" dirty="0">
                          <a:latin typeface="Calibri"/>
                          <a:cs typeface="Calibri"/>
                        </a:rPr>
                        <a:t> </a:t>
                      </a:r>
                      <a:r>
                        <a:rPr sz="1100" spc="100" dirty="0">
                          <a:latin typeface="Calibri"/>
                          <a:cs typeface="Calibri"/>
                        </a:rPr>
                        <a:t>Ολλανδία</a:t>
                      </a:r>
                      <a:endParaRPr sz="1100">
                        <a:latin typeface="Calibri"/>
                        <a:cs typeface="Calibri"/>
                      </a:endParaRPr>
                    </a:p>
                    <a:p>
                      <a:pPr marL="92710">
                        <a:lnSpc>
                          <a:spcPct val="100000"/>
                        </a:lnSpc>
                        <a:spcBef>
                          <a:spcPts val="45"/>
                        </a:spcBef>
                      </a:pPr>
                      <a:r>
                        <a:rPr sz="1100" spc="100" dirty="0">
                          <a:latin typeface="Calibri"/>
                          <a:cs typeface="Calibri"/>
                        </a:rPr>
                        <a:t>(100%)</a:t>
                      </a:r>
                      <a:endParaRPr sz="1100">
                        <a:latin typeface="Calibri"/>
                        <a:cs typeface="Calibri"/>
                      </a:endParaRPr>
                    </a:p>
                  </a:txBody>
                  <a:tcPr marL="0" marR="0" marT="0" marB="0">
                    <a:lnL w="9525">
                      <a:solidFill>
                        <a:srgbClr val="000000"/>
                      </a:solidFill>
                      <a:prstDash val="solid"/>
                    </a:lnL>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1"/>
                  </a:ext>
                </a:extLst>
              </a:tr>
              <a:tr h="356870">
                <a:tc>
                  <a:txBody>
                    <a:bodyPr/>
                    <a:lstStyle/>
                    <a:p>
                      <a:pPr marL="95250">
                        <a:lnSpc>
                          <a:spcPts val="1315"/>
                        </a:lnSpc>
                      </a:pPr>
                      <a:r>
                        <a:rPr sz="1100" spc="155" dirty="0">
                          <a:latin typeface="Calibri"/>
                          <a:cs typeface="Calibri"/>
                        </a:rPr>
                        <a:t>%</a:t>
                      </a:r>
                      <a:r>
                        <a:rPr sz="1100" spc="40" dirty="0">
                          <a:latin typeface="Calibri"/>
                          <a:cs typeface="Calibri"/>
                        </a:rPr>
                        <a:t> </a:t>
                      </a:r>
                      <a:r>
                        <a:rPr sz="1100" spc="100" dirty="0">
                          <a:latin typeface="Calibri"/>
                          <a:cs typeface="Calibri"/>
                        </a:rPr>
                        <a:t>επιχειρήσεων</a:t>
                      </a:r>
                      <a:r>
                        <a:rPr sz="1100" spc="40" dirty="0">
                          <a:latin typeface="Calibri"/>
                          <a:cs typeface="Calibri"/>
                        </a:rPr>
                        <a:t> </a:t>
                      </a:r>
                      <a:r>
                        <a:rPr sz="1100" spc="100" dirty="0">
                          <a:latin typeface="Calibri"/>
                          <a:cs typeface="Calibri"/>
                        </a:rPr>
                        <a:t>(10+</a:t>
                      </a:r>
                      <a:r>
                        <a:rPr sz="1100" spc="40" dirty="0">
                          <a:latin typeface="Calibri"/>
                          <a:cs typeface="Calibri"/>
                        </a:rPr>
                        <a:t> </a:t>
                      </a:r>
                      <a:r>
                        <a:rPr sz="1100" spc="100" dirty="0">
                          <a:latin typeface="Calibri"/>
                          <a:cs typeface="Calibri"/>
                        </a:rPr>
                        <a:t>άτομα)</a:t>
                      </a:r>
                      <a:r>
                        <a:rPr sz="1100" spc="60" dirty="0">
                          <a:latin typeface="Calibri"/>
                          <a:cs typeface="Calibri"/>
                        </a:rPr>
                        <a:t> </a:t>
                      </a:r>
                      <a:r>
                        <a:rPr sz="1100" spc="105" dirty="0">
                          <a:latin typeface="Calibri"/>
                          <a:cs typeface="Calibri"/>
                        </a:rPr>
                        <a:t>με</a:t>
                      </a:r>
                      <a:r>
                        <a:rPr sz="1100" spc="50" dirty="0">
                          <a:latin typeface="Calibri"/>
                          <a:cs typeface="Calibri"/>
                        </a:rPr>
                        <a:t> </a:t>
                      </a:r>
                      <a:r>
                        <a:rPr sz="1100" spc="110" dirty="0">
                          <a:latin typeface="Calibri"/>
                          <a:cs typeface="Calibri"/>
                        </a:rPr>
                        <a:t>πρόσβαση</a:t>
                      </a:r>
                      <a:r>
                        <a:rPr sz="1100" spc="50" dirty="0">
                          <a:latin typeface="Calibri"/>
                          <a:cs typeface="Calibri"/>
                        </a:rPr>
                        <a:t> </a:t>
                      </a:r>
                      <a:r>
                        <a:rPr sz="1100" spc="100" dirty="0">
                          <a:latin typeface="Calibri"/>
                          <a:cs typeface="Calibri"/>
                        </a:rPr>
                        <a:t>ευρείας</a:t>
                      </a:r>
                      <a:r>
                        <a:rPr sz="1100" spc="50" dirty="0">
                          <a:latin typeface="Calibri"/>
                          <a:cs typeface="Calibri"/>
                        </a:rPr>
                        <a:t> </a:t>
                      </a:r>
                      <a:r>
                        <a:rPr sz="1100" spc="100" dirty="0">
                          <a:latin typeface="Calibri"/>
                          <a:cs typeface="Calibri"/>
                        </a:rPr>
                        <a:t>ζώνης</a:t>
                      </a:r>
                      <a:endParaRPr sz="110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95250">
                        <a:lnSpc>
                          <a:spcPts val="1315"/>
                        </a:lnSpc>
                      </a:pPr>
                      <a:r>
                        <a:rPr sz="1100" spc="114" dirty="0">
                          <a:latin typeface="Calibri"/>
                          <a:cs typeface="Calibri"/>
                        </a:rPr>
                        <a:t>90%</a:t>
                      </a:r>
                      <a:endParaRPr sz="110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95250">
                        <a:lnSpc>
                          <a:spcPts val="1315"/>
                        </a:lnSpc>
                      </a:pPr>
                      <a:r>
                        <a:rPr sz="1100" spc="114" dirty="0">
                          <a:latin typeface="Calibri"/>
                          <a:cs typeface="Calibri"/>
                        </a:rPr>
                        <a:t>84%</a:t>
                      </a:r>
                      <a:endParaRPr sz="110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92710">
                        <a:lnSpc>
                          <a:spcPts val="1315"/>
                        </a:lnSpc>
                      </a:pPr>
                      <a:r>
                        <a:rPr sz="1100" spc="100" dirty="0">
                          <a:latin typeface="Calibri"/>
                          <a:cs typeface="Calibri"/>
                        </a:rPr>
                        <a:t>Φινλανδία,</a:t>
                      </a:r>
                      <a:r>
                        <a:rPr sz="1100" spc="30" dirty="0">
                          <a:latin typeface="Calibri"/>
                          <a:cs typeface="Calibri"/>
                        </a:rPr>
                        <a:t> </a:t>
                      </a:r>
                      <a:r>
                        <a:rPr sz="1100" spc="100" dirty="0">
                          <a:latin typeface="Calibri"/>
                          <a:cs typeface="Calibri"/>
                        </a:rPr>
                        <a:t>Ισλανδία</a:t>
                      </a:r>
                      <a:endParaRPr sz="1100">
                        <a:latin typeface="Calibri"/>
                        <a:cs typeface="Calibri"/>
                      </a:endParaRPr>
                    </a:p>
                    <a:p>
                      <a:pPr marL="92710">
                        <a:lnSpc>
                          <a:spcPct val="100000"/>
                        </a:lnSpc>
                        <a:spcBef>
                          <a:spcPts val="60"/>
                        </a:spcBef>
                      </a:pPr>
                      <a:r>
                        <a:rPr sz="1100" spc="100" dirty="0">
                          <a:latin typeface="Calibri"/>
                          <a:cs typeface="Calibri"/>
                        </a:rPr>
                        <a:t>(98%)</a:t>
                      </a:r>
                      <a:endParaRPr sz="1100">
                        <a:latin typeface="Calibri"/>
                        <a:cs typeface="Calibri"/>
                      </a:endParaRPr>
                    </a:p>
                  </a:txBody>
                  <a:tcPr marL="0" marR="0" marT="0" marB="0">
                    <a:lnL w="9525">
                      <a:solidFill>
                        <a:srgbClr val="000000"/>
                      </a:solidFill>
                      <a:prstDash val="solid"/>
                    </a:lnL>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2"/>
                  </a:ext>
                </a:extLst>
              </a:tr>
              <a:tr h="355600">
                <a:tc>
                  <a:txBody>
                    <a:bodyPr/>
                    <a:lstStyle/>
                    <a:p>
                      <a:pPr marL="95250">
                        <a:lnSpc>
                          <a:spcPct val="100000"/>
                        </a:lnSpc>
                      </a:pPr>
                      <a:r>
                        <a:rPr sz="1100" spc="155" dirty="0">
                          <a:latin typeface="Calibri"/>
                          <a:cs typeface="Calibri"/>
                        </a:rPr>
                        <a:t>%</a:t>
                      </a:r>
                      <a:r>
                        <a:rPr sz="1100" spc="-155" dirty="0">
                          <a:latin typeface="Calibri"/>
                          <a:cs typeface="Calibri"/>
                        </a:rPr>
                        <a:t> </a:t>
                      </a:r>
                      <a:r>
                        <a:rPr sz="1100" spc="100" dirty="0">
                          <a:latin typeface="Calibri"/>
                          <a:cs typeface="Calibri"/>
                        </a:rPr>
                        <a:t>επιχειρήσεων </a:t>
                      </a:r>
                      <a:r>
                        <a:rPr sz="1100" spc="105" dirty="0">
                          <a:latin typeface="Calibri"/>
                          <a:cs typeface="Calibri"/>
                        </a:rPr>
                        <a:t>με </a:t>
                      </a:r>
                      <a:r>
                        <a:rPr sz="1100" spc="90" dirty="0">
                          <a:latin typeface="Calibri"/>
                          <a:cs typeface="Calibri"/>
                        </a:rPr>
                        <a:t>ιστοσελίδα/ </a:t>
                      </a:r>
                      <a:r>
                        <a:rPr sz="1100" spc="100" dirty="0">
                          <a:latin typeface="Calibri"/>
                          <a:cs typeface="Calibri"/>
                        </a:rPr>
                        <a:t>αρχική σελίδα</a:t>
                      </a:r>
                      <a:endParaRPr sz="110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95250">
                        <a:lnSpc>
                          <a:spcPct val="100000"/>
                        </a:lnSpc>
                      </a:pPr>
                      <a:r>
                        <a:rPr sz="1100" spc="114" dirty="0">
                          <a:latin typeface="Calibri"/>
                          <a:cs typeface="Calibri"/>
                        </a:rPr>
                        <a:t>71%</a:t>
                      </a:r>
                      <a:endParaRPr sz="110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95250">
                        <a:lnSpc>
                          <a:spcPct val="100000"/>
                        </a:lnSpc>
                      </a:pPr>
                      <a:r>
                        <a:rPr sz="1100" spc="105" dirty="0">
                          <a:latin typeface="Calibri"/>
                          <a:cs typeface="Calibri"/>
                        </a:rPr>
                        <a:t>77,8%</a:t>
                      </a:r>
                      <a:endParaRPr sz="110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92710">
                        <a:lnSpc>
                          <a:spcPct val="100000"/>
                        </a:lnSpc>
                      </a:pPr>
                      <a:r>
                        <a:rPr sz="1100" spc="100" dirty="0">
                          <a:latin typeface="Calibri"/>
                          <a:cs typeface="Calibri"/>
                        </a:rPr>
                        <a:t>Φινλανδία</a:t>
                      </a:r>
                      <a:r>
                        <a:rPr sz="1100" spc="30" dirty="0">
                          <a:latin typeface="Calibri"/>
                          <a:cs typeface="Calibri"/>
                        </a:rPr>
                        <a:t> </a:t>
                      </a:r>
                      <a:r>
                        <a:rPr sz="1100" spc="85" dirty="0">
                          <a:latin typeface="Calibri"/>
                          <a:cs typeface="Calibri"/>
                        </a:rPr>
                        <a:t>(91%),</a:t>
                      </a:r>
                      <a:endParaRPr sz="1100">
                        <a:latin typeface="Calibri"/>
                        <a:cs typeface="Calibri"/>
                      </a:endParaRPr>
                    </a:p>
                    <a:p>
                      <a:pPr marL="92710">
                        <a:lnSpc>
                          <a:spcPct val="100000"/>
                        </a:lnSpc>
                        <a:spcBef>
                          <a:spcPts val="45"/>
                        </a:spcBef>
                      </a:pPr>
                      <a:r>
                        <a:rPr sz="1100" spc="90" dirty="0">
                          <a:latin typeface="Calibri"/>
                          <a:cs typeface="Calibri"/>
                        </a:rPr>
                        <a:t>Δανία, </a:t>
                      </a:r>
                      <a:r>
                        <a:rPr sz="1100" spc="100" dirty="0">
                          <a:latin typeface="Calibri"/>
                          <a:cs typeface="Calibri"/>
                        </a:rPr>
                        <a:t>Σουηδία</a:t>
                      </a:r>
                      <a:r>
                        <a:rPr sz="1100" spc="-15" dirty="0">
                          <a:latin typeface="Calibri"/>
                          <a:cs typeface="Calibri"/>
                        </a:rPr>
                        <a:t> </a:t>
                      </a:r>
                      <a:r>
                        <a:rPr sz="1100" spc="100" dirty="0">
                          <a:latin typeface="Calibri"/>
                          <a:cs typeface="Calibri"/>
                        </a:rPr>
                        <a:t>(89%)</a:t>
                      </a:r>
                      <a:endParaRPr sz="1100">
                        <a:latin typeface="Calibri"/>
                        <a:cs typeface="Calibri"/>
                      </a:endParaRPr>
                    </a:p>
                  </a:txBody>
                  <a:tcPr marL="0" marR="0" marT="0" marB="0">
                    <a:lnL w="9525">
                      <a:solidFill>
                        <a:srgbClr val="000000"/>
                      </a:solidFill>
                      <a:prstDash val="solid"/>
                    </a:lnL>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3"/>
                  </a:ext>
                </a:extLst>
              </a:tr>
              <a:tr h="532130">
                <a:tc>
                  <a:txBody>
                    <a:bodyPr/>
                    <a:lstStyle/>
                    <a:p>
                      <a:pPr marL="95250">
                        <a:lnSpc>
                          <a:spcPts val="1315"/>
                        </a:lnSpc>
                      </a:pPr>
                      <a:r>
                        <a:rPr sz="1100" spc="155" dirty="0">
                          <a:latin typeface="Calibri"/>
                          <a:cs typeface="Calibri"/>
                        </a:rPr>
                        <a:t>%</a:t>
                      </a:r>
                      <a:r>
                        <a:rPr sz="1100" spc="40" dirty="0">
                          <a:latin typeface="Calibri"/>
                          <a:cs typeface="Calibri"/>
                        </a:rPr>
                        <a:t> </a:t>
                      </a:r>
                      <a:r>
                        <a:rPr sz="1100" spc="100" dirty="0">
                          <a:latin typeface="Calibri"/>
                          <a:cs typeface="Calibri"/>
                        </a:rPr>
                        <a:t>επιχειρήσεων</a:t>
                      </a:r>
                      <a:r>
                        <a:rPr sz="1100" spc="40" dirty="0">
                          <a:latin typeface="Calibri"/>
                          <a:cs typeface="Calibri"/>
                        </a:rPr>
                        <a:t> </a:t>
                      </a:r>
                      <a:r>
                        <a:rPr sz="1100" spc="114" dirty="0">
                          <a:latin typeface="Calibri"/>
                          <a:cs typeface="Calibri"/>
                        </a:rPr>
                        <a:t>που</a:t>
                      </a:r>
                      <a:r>
                        <a:rPr sz="1100" spc="50" dirty="0">
                          <a:latin typeface="Calibri"/>
                          <a:cs typeface="Calibri"/>
                        </a:rPr>
                        <a:t> </a:t>
                      </a:r>
                      <a:r>
                        <a:rPr sz="1100" spc="90" dirty="0">
                          <a:latin typeface="Calibri"/>
                          <a:cs typeface="Calibri"/>
                        </a:rPr>
                        <a:t>έγιναν</a:t>
                      </a:r>
                      <a:r>
                        <a:rPr sz="1100" spc="55" dirty="0">
                          <a:latin typeface="Calibri"/>
                          <a:cs typeface="Calibri"/>
                        </a:rPr>
                        <a:t> </a:t>
                      </a:r>
                      <a:r>
                        <a:rPr sz="1100" spc="100" dirty="0">
                          <a:latin typeface="Calibri"/>
                          <a:cs typeface="Calibri"/>
                        </a:rPr>
                        <a:t>αποδέκτες</a:t>
                      </a:r>
                      <a:r>
                        <a:rPr sz="1100" spc="50" dirty="0">
                          <a:latin typeface="Calibri"/>
                          <a:cs typeface="Calibri"/>
                        </a:rPr>
                        <a:t> </a:t>
                      </a:r>
                      <a:r>
                        <a:rPr sz="1100" spc="100" dirty="0">
                          <a:latin typeface="Calibri"/>
                          <a:cs typeface="Calibri"/>
                        </a:rPr>
                        <a:t>ηλεκτρονικών</a:t>
                      </a:r>
                      <a:r>
                        <a:rPr sz="1100" spc="40" dirty="0">
                          <a:latin typeface="Calibri"/>
                          <a:cs typeface="Calibri"/>
                        </a:rPr>
                        <a:t> </a:t>
                      </a:r>
                      <a:r>
                        <a:rPr sz="1100" spc="100" dirty="0">
                          <a:latin typeface="Calibri"/>
                          <a:cs typeface="Calibri"/>
                        </a:rPr>
                        <a:t>παραγγελιών</a:t>
                      </a:r>
                      <a:r>
                        <a:rPr sz="1100" spc="40" dirty="0">
                          <a:latin typeface="Calibri"/>
                          <a:cs typeface="Calibri"/>
                        </a:rPr>
                        <a:t> </a:t>
                      </a:r>
                      <a:r>
                        <a:rPr sz="1100" spc="85" dirty="0">
                          <a:latin typeface="Calibri"/>
                          <a:cs typeface="Calibri"/>
                        </a:rPr>
                        <a:t>για</a:t>
                      </a:r>
                      <a:endParaRPr sz="1100" dirty="0">
                        <a:latin typeface="Calibri"/>
                        <a:cs typeface="Calibri"/>
                      </a:endParaRPr>
                    </a:p>
                    <a:p>
                      <a:pPr marL="95250" marR="643255">
                        <a:lnSpc>
                          <a:spcPct val="104500"/>
                        </a:lnSpc>
                      </a:pPr>
                      <a:r>
                        <a:rPr sz="1100" spc="100" dirty="0">
                          <a:latin typeface="Calibri"/>
                          <a:cs typeface="Calibri"/>
                        </a:rPr>
                        <a:t>προϊόντα</a:t>
                      </a:r>
                      <a:r>
                        <a:rPr sz="1100" spc="50" dirty="0">
                          <a:latin typeface="Calibri"/>
                          <a:cs typeface="Calibri"/>
                        </a:rPr>
                        <a:t> </a:t>
                      </a:r>
                      <a:r>
                        <a:rPr sz="1100" spc="90" dirty="0">
                          <a:latin typeface="Calibri"/>
                          <a:cs typeface="Calibri"/>
                        </a:rPr>
                        <a:t>ή/και</a:t>
                      </a:r>
                      <a:r>
                        <a:rPr sz="1100" spc="55" dirty="0">
                          <a:latin typeface="Calibri"/>
                          <a:cs typeface="Calibri"/>
                        </a:rPr>
                        <a:t> </a:t>
                      </a:r>
                      <a:r>
                        <a:rPr sz="1100" spc="100" dirty="0">
                          <a:latin typeface="Calibri"/>
                          <a:cs typeface="Calibri"/>
                        </a:rPr>
                        <a:t>υπηρεσίες</a:t>
                      </a:r>
                      <a:r>
                        <a:rPr sz="1100" spc="50" dirty="0">
                          <a:latin typeface="Calibri"/>
                          <a:cs typeface="Calibri"/>
                        </a:rPr>
                        <a:t> </a:t>
                      </a:r>
                      <a:r>
                        <a:rPr sz="1100" spc="125" dirty="0">
                          <a:latin typeface="Calibri"/>
                          <a:cs typeface="Calibri"/>
                        </a:rPr>
                        <a:t>μέσω</a:t>
                      </a:r>
                      <a:r>
                        <a:rPr sz="1100" spc="55" dirty="0">
                          <a:latin typeface="Calibri"/>
                          <a:cs typeface="Calibri"/>
                        </a:rPr>
                        <a:t> </a:t>
                      </a:r>
                      <a:r>
                        <a:rPr sz="1100" spc="100" dirty="0">
                          <a:latin typeface="Calibri"/>
                          <a:cs typeface="Calibri"/>
                        </a:rPr>
                        <a:t>ενός</a:t>
                      </a:r>
                      <a:r>
                        <a:rPr sz="1100" spc="50" dirty="0">
                          <a:latin typeface="Calibri"/>
                          <a:cs typeface="Calibri"/>
                        </a:rPr>
                        <a:t> </a:t>
                      </a:r>
                      <a:r>
                        <a:rPr sz="1100" spc="100" dirty="0">
                          <a:latin typeface="Calibri"/>
                          <a:cs typeface="Calibri"/>
                        </a:rPr>
                        <a:t>ιστοτόπου</a:t>
                      </a:r>
                      <a:r>
                        <a:rPr sz="1100" spc="50" dirty="0">
                          <a:latin typeface="Calibri"/>
                          <a:cs typeface="Calibri"/>
                        </a:rPr>
                        <a:t> </a:t>
                      </a:r>
                      <a:r>
                        <a:rPr sz="1100" spc="90" dirty="0">
                          <a:latin typeface="Calibri"/>
                          <a:cs typeface="Calibri"/>
                        </a:rPr>
                        <a:t>(ιστότοπο</a:t>
                      </a:r>
                      <a:r>
                        <a:rPr sz="1100" spc="75" dirty="0">
                          <a:latin typeface="Calibri"/>
                          <a:cs typeface="Calibri"/>
                        </a:rPr>
                        <a:t> </a:t>
                      </a:r>
                      <a:r>
                        <a:rPr sz="1100" spc="114" dirty="0">
                          <a:latin typeface="Calibri"/>
                          <a:cs typeface="Calibri"/>
                        </a:rPr>
                        <a:t>που  </a:t>
                      </a:r>
                      <a:r>
                        <a:rPr sz="1100" spc="100" dirty="0">
                          <a:latin typeface="Calibri"/>
                          <a:cs typeface="Calibri"/>
                        </a:rPr>
                        <a:t>χρησιμοποιεί </a:t>
                      </a:r>
                      <a:r>
                        <a:rPr sz="1100" spc="114" dirty="0">
                          <a:latin typeface="Calibri"/>
                          <a:cs typeface="Calibri"/>
                        </a:rPr>
                        <a:t>η</a:t>
                      </a:r>
                      <a:r>
                        <a:rPr sz="1100" spc="-150" dirty="0">
                          <a:latin typeface="Calibri"/>
                          <a:cs typeface="Calibri"/>
                        </a:rPr>
                        <a:t> </a:t>
                      </a:r>
                      <a:r>
                        <a:rPr sz="1100" spc="85" dirty="0">
                          <a:latin typeface="Calibri"/>
                          <a:cs typeface="Calibri"/>
                        </a:rPr>
                        <a:t>εταιρία </a:t>
                      </a:r>
                      <a:r>
                        <a:rPr sz="1100" spc="60" dirty="0">
                          <a:latin typeface="Calibri"/>
                          <a:cs typeface="Calibri"/>
                        </a:rPr>
                        <a:t>γι' </a:t>
                      </a:r>
                      <a:r>
                        <a:rPr sz="1100" spc="105" dirty="0">
                          <a:latin typeface="Calibri"/>
                          <a:cs typeface="Calibri"/>
                        </a:rPr>
                        <a:t>αυτό </a:t>
                      </a:r>
                      <a:r>
                        <a:rPr sz="1100" spc="90" dirty="0">
                          <a:latin typeface="Calibri"/>
                          <a:cs typeface="Calibri"/>
                        </a:rPr>
                        <a:t>τον </a:t>
                      </a:r>
                      <a:r>
                        <a:rPr sz="1100" spc="100" dirty="0">
                          <a:latin typeface="Calibri"/>
                          <a:cs typeface="Calibri"/>
                        </a:rPr>
                        <a:t>σκοπό).</a:t>
                      </a:r>
                      <a:endParaRPr sz="1100" dirty="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95250">
                        <a:lnSpc>
                          <a:spcPts val="1315"/>
                        </a:lnSpc>
                      </a:pPr>
                      <a:r>
                        <a:rPr sz="1100" spc="114" dirty="0">
                          <a:latin typeface="Calibri"/>
                          <a:cs typeface="Calibri"/>
                        </a:rPr>
                        <a:t>13%</a:t>
                      </a:r>
                      <a:endParaRPr sz="110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95250">
                        <a:lnSpc>
                          <a:spcPts val="1315"/>
                        </a:lnSpc>
                      </a:pPr>
                      <a:r>
                        <a:rPr sz="1100" spc="105" dirty="0">
                          <a:latin typeface="Calibri"/>
                          <a:cs typeface="Calibri"/>
                        </a:rPr>
                        <a:t>7,2%</a:t>
                      </a:r>
                      <a:endParaRPr sz="110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92710">
                        <a:lnSpc>
                          <a:spcPts val="1315"/>
                        </a:lnSpc>
                      </a:pPr>
                      <a:r>
                        <a:rPr sz="1100" spc="105" dirty="0">
                          <a:latin typeface="Calibri"/>
                          <a:cs typeface="Calibri"/>
                        </a:rPr>
                        <a:t>Νορβηγία</a:t>
                      </a:r>
                      <a:r>
                        <a:rPr sz="1100" spc="40" dirty="0">
                          <a:latin typeface="Calibri"/>
                          <a:cs typeface="Calibri"/>
                        </a:rPr>
                        <a:t> </a:t>
                      </a:r>
                      <a:r>
                        <a:rPr sz="1100" spc="85" dirty="0">
                          <a:latin typeface="Calibri"/>
                          <a:cs typeface="Calibri"/>
                        </a:rPr>
                        <a:t>(35%),</a:t>
                      </a:r>
                      <a:endParaRPr sz="1100">
                        <a:latin typeface="Calibri"/>
                        <a:cs typeface="Calibri"/>
                      </a:endParaRPr>
                    </a:p>
                    <a:p>
                      <a:pPr marL="92710">
                        <a:lnSpc>
                          <a:spcPct val="100000"/>
                        </a:lnSpc>
                        <a:spcBef>
                          <a:spcPts val="60"/>
                        </a:spcBef>
                      </a:pPr>
                      <a:r>
                        <a:rPr sz="1100" spc="90" dirty="0">
                          <a:latin typeface="Calibri"/>
                          <a:cs typeface="Calibri"/>
                        </a:rPr>
                        <a:t>Ισλανδία</a:t>
                      </a:r>
                      <a:r>
                        <a:rPr sz="1100" spc="35" dirty="0">
                          <a:latin typeface="Calibri"/>
                          <a:cs typeface="Calibri"/>
                        </a:rPr>
                        <a:t> </a:t>
                      </a:r>
                      <a:r>
                        <a:rPr sz="1100" spc="100" dirty="0">
                          <a:latin typeface="Calibri"/>
                          <a:cs typeface="Calibri"/>
                        </a:rPr>
                        <a:t>(30%)</a:t>
                      </a:r>
                      <a:endParaRPr sz="1100">
                        <a:latin typeface="Calibri"/>
                        <a:cs typeface="Calibri"/>
                      </a:endParaRPr>
                    </a:p>
                  </a:txBody>
                  <a:tcPr marL="0" marR="0" marT="0" marB="0">
                    <a:lnL w="9525">
                      <a:solidFill>
                        <a:srgbClr val="000000"/>
                      </a:solidFill>
                      <a:prstDash val="solid"/>
                    </a:lnL>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4"/>
                  </a:ext>
                </a:extLst>
              </a:tr>
              <a:tr h="355600">
                <a:tc>
                  <a:txBody>
                    <a:bodyPr/>
                    <a:lstStyle/>
                    <a:p>
                      <a:pPr marL="95250" marR="306705">
                        <a:lnSpc>
                          <a:spcPts val="1370"/>
                        </a:lnSpc>
                      </a:pPr>
                      <a:r>
                        <a:rPr sz="1100" spc="155" dirty="0">
                          <a:latin typeface="Calibri"/>
                          <a:cs typeface="Calibri"/>
                        </a:rPr>
                        <a:t>%</a:t>
                      </a:r>
                      <a:r>
                        <a:rPr sz="1100" spc="40" dirty="0">
                          <a:latin typeface="Calibri"/>
                          <a:cs typeface="Calibri"/>
                        </a:rPr>
                        <a:t> </a:t>
                      </a:r>
                      <a:r>
                        <a:rPr sz="1100" spc="100" dirty="0">
                          <a:latin typeface="Calibri"/>
                          <a:cs typeface="Calibri"/>
                        </a:rPr>
                        <a:t>συνολικού</a:t>
                      </a:r>
                      <a:r>
                        <a:rPr sz="1100" spc="50" dirty="0">
                          <a:latin typeface="Calibri"/>
                          <a:cs typeface="Calibri"/>
                        </a:rPr>
                        <a:t> </a:t>
                      </a:r>
                      <a:r>
                        <a:rPr sz="1100" spc="105" dirty="0">
                          <a:latin typeface="Calibri"/>
                          <a:cs typeface="Calibri"/>
                        </a:rPr>
                        <a:t>κύκλου</a:t>
                      </a:r>
                      <a:r>
                        <a:rPr sz="1100" spc="50" dirty="0">
                          <a:latin typeface="Calibri"/>
                          <a:cs typeface="Calibri"/>
                        </a:rPr>
                        <a:t> </a:t>
                      </a:r>
                      <a:r>
                        <a:rPr sz="1100" spc="105" dirty="0">
                          <a:latin typeface="Calibri"/>
                          <a:cs typeface="Calibri"/>
                        </a:rPr>
                        <a:t>εργασιών</a:t>
                      </a:r>
                      <a:r>
                        <a:rPr sz="1100" spc="40" dirty="0">
                          <a:latin typeface="Calibri"/>
                          <a:cs typeface="Calibri"/>
                        </a:rPr>
                        <a:t> </a:t>
                      </a:r>
                      <a:r>
                        <a:rPr sz="1100" spc="114" dirty="0">
                          <a:latin typeface="Calibri"/>
                          <a:cs typeface="Calibri"/>
                        </a:rPr>
                        <a:t>από</a:t>
                      </a:r>
                      <a:r>
                        <a:rPr sz="1100" spc="50" dirty="0">
                          <a:latin typeface="Calibri"/>
                          <a:cs typeface="Calibri"/>
                        </a:rPr>
                        <a:t> </a:t>
                      </a:r>
                      <a:r>
                        <a:rPr sz="1100" spc="100" dirty="0">
                          <a:latin typeface="Calibri"/>
                          <a:cs typeface="Calibri"/>
                        </a:rPr>
                        <a:t>παραγγελίες</a:t>
                      </a:r>
                      <a:r>
                        <a:rPr sz="1100" spc="50" dirty="0">
                          <a:latin typeface="Calibri"/>
                          <a:cs typeface="Calibri"/>
                        </a:rPr>
                        <a:t> </a:t>
                      </a:r>
                      <a:r>
                        <a:rPr sz="1100" spc="90" dirty="0">
                          <a:latin typeface="Calibri"/>
                          <a:cs typeface="Calibri"/>
                        </a:rPr>
                        <a:t>για</a:t>
                      </a:r>
                      <a:r>
                        <a:rPr sz="1100" spc="40" dirty="0">
                          <a:latin typeface="Calibri"/>
                          <a:cs typeface="Calibri"/>
                        </a:rPr>
                        <a:t> </a:t>
                      </a:r>
                      <a:r>
                        <a:rPr sz="1100" spc="100" dirty="0">
                          <a:latin typeface="Calibri"/>
                          <a:cs typeface="Calibri"/>
                        </a:rPr>
                        <a:t>προϊόντα</a:t>
                      </a:r>
                      <a:r>
                        <a:rPr sz="1100" spc="50" dirty="0">
                          <a:latin typeface="Calibri"/>
                          <a:cs typeface="Calibri"/>
                        </a:rPr>
                        <a:t> </a:t>
                      </a:r>
                      <a:r>
                        <a:rPr sz="1100" spc="90" dirty="0">
                          <a:latin typeface="Calibri"/>
                          <a:cs typeface="Calibri"/>
                        </a:rPr>
                        <a:t>ή/και  </a:t>
                      </a:r>
                      <a:r>
                        <a:rPr sz="1100" spc="100" dirty="0">
                          <a:latin typeface="Calibri"/>
                          <a:cs typeface="Calibri"/>
                        </a:rPr>
                        <a:t>υπηρεσίες</a:t>
                      </a:r>
                      <a:r>
                        <a:rPr sz="1100" spc="50" dirty="0">
                          <a:latin typeface="Calibri"/>
                          <a:cs typeface="Calibri"/>
                        </a:rPr>
                        <a:t> </a:t>
                      </a:r>
                      <a:r>
                        <a:rPr sz="1100" spc="114" dirty="0">
                          <a:latin typeface="Calibri"/>
                          <a:cs typeface="Calibri"/>
                        </a:rPr>
                        <a:t>που</a:t>
                      </a:r>
                      <a:r>
                        <a:rPr sz="1100" spc="50" dirty="0">
                          <a:latin typeface="Calibri"/>
                          <a:cs typeface="Calibri"/>
                        </a:rPr>
                        <a:t> </a:t>
                      </a:r>
                      <a:r>
                        <a:rPr sz="1100" spc="100" dirty="0">
                          <a:latin typeface="Calibri"/>
                          <a:cs typeface="Calibri"/>
                        </a:rPr>
                        <a:t>προέρχονται</a:t>
                      </a:r>
                      <a:r>
                        <a:rPr sz="1100" spc="50" dirty="0">
                          <a:latin typeface="Calibri"/>
                          <a:cs typeface="Calibri"/>
                        </a:rPr>
                        <a:t> </a:t>
                      </a:r>
                      <a:r>
                        <a:rPr sz="1100" spc="100" dirty="0">
                          <a:latin typeface="Calibri"/>
                          <a:cs typeface="Calibri"/>
                        </a:rPr>
                        <a:t>αποκλειστικά</a:t>
                      </a:r>
                      <a:r>
                        <a:rPr sz="1100" spc="40" dirty="0">
                          <a:latin typeface="Calibri"/>
                          <a:cs typeface="Calibri"/>
                        </a:rPr>
                        <a:t> </a:t>
                      </a:r>
                      <a:r>
                        <a:rPr sz="1100" spc="125" dirty="0">
                          <a:latin typeface="Calibri"/>
                          <a:cs typeface="Calibri"/>
                        </a:rPr>
                        <a:t>μέσω</a:t>
                      </a:r>
                      <a:r>
                        <a:rPr sz="1100" spc="50" dirty="0">
                          <a:latin typeface="Calibri"/>
                          <a:cs typeface="Calibri"/>
                        </a:rPr>
                        <a:t> </a:t>
                      </a:r>
                      <a:r>
                        <a:rPr sz="1100" spc="100" dirty="0">
                          <a:latin typeface="Calibri"/>
                          <a:cs typeface="Calibri"/>
                        </a:rPr>
                        <a:t>ενός</a:t>
                      </a:r>
                      <a:r>
                        <a:rPr sz="1100" spc="50" dirty="0">
                          <a:latin typeface="Calibri"/>
                          <a:cs typeface="Calibri"/>
                        </a:rPr>
                        <a:t> </a:t>
                      </a:r>
                      <a:r>
                        <a:rPr sz="1100" spc="100" dirty="0">
                          <a:latin typeface="Calibri"/>
                          <a:cs typeface="Calibri"/>
                        </a:rPr>
                        <a:t>ιστοτόπου.</a:t>
                      </a:r>
                      <a:endParaRPr sz="110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95250">
                        <a:lnSpc>
                          <a:spcPts val="1320"/>
                        </a:lnSpc>
                      </a:pPr>
                      <a:r>
                        <a:rPr sz="1100" spc="114" dirty="0">
                          <a:latin typeface="Calibri"/>
                          <a:cs typeface="Calibri"/>
                        </a:rPr>
                        <a:t>15%</a:t>
                      </a:r>
                      <a:endParaRPr sz="110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95250">
                        <a:lnSpc>
                          <a:spcPts val="1320"/>
                        </a:lnSpc>
                      </a:pPr>
                      <a:r>
                        <a:rPr sz="1100" spc="105" dirty="0">
                          <a:latin typeface="Calibri"/>
                          <a:cs typeface="Calibri"/>
                        </a:rPr>
                        <a:t>5,9%</a:t>
                      </a:r>
                      <a:endParaRPr sz="110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92710">
                        <a:lnSpc>
                          <a:spcPts val="1320"/>
                        </a:lnSpc>
                      </a:pPr>
                      <a:r>
                        <a:rPr sz="1100" spc="100" dirty="0">
                          <a:latin typeface="Calibri"/>
                          <a:cs typeface="Calibri"/>
                        </a:rPr>
                        <a:t>Τσεχία</a:t>
                      </a:r>
                      <a:r>
                        <a:rPr sz="1100" spc="35" dirty="0">
                          <a:latin typeface="Calibri"/>
                          <a:cs typeface="Calibri"/>
                        </a:rPr>
                        <a:t> </a:t>
                      </a:r>
                      <a:r>
                        <a:rPr sz="1100" spc="85" dirty="0">
                          <a:latin typeface="Calibri"/>
                          <a:cs typeface="Calibri"/>
                        </a:rPr>
                        <a:t>(24%),</a:t>
                      </a:r>
                      <a:endParaRPr sz="1100">
                        <a:latin typeface="Calibri"/>
                        <a:cs typeface="Calibri"/>
                      </a:endParaRPr>
                    </a:p>
                    <a:p>
                      <a:pPr marL="92710">
                        <a:lnSpc>
                          <a:spcPct val="100000"/>
                        </a:lnSpc>
                        <a:spcBef>
                          <a:spcPts val="45"/>
                        </a:spcBef>
                      </a:pPr>
                      <a:r>
                        <a:rPr sz="1100" spc="105" dirty="0">
                          <a:latin typeface="Calibri"/>
                          <a:cs typeface="Calibri"/>
                        </a:rPr>
                        <a:t>Λουξεμβούργο</a:t>
                      </a:r>
                      <a:r>
                        <a:rPr sz="1100" spc="35" dirty="0">
                          <a:latin typeface="Calibri"/>
                          <a:cs typeface="Calibri"/>
                        </a:rPr>
                        <a:t> </a:t>
                      </a:r>
                      <a:r>
                        <a:rPr sz="1100" spc="100" dirty="0">
                          <a:latin typeface="Calibri"/>
                          <a:cs typeface="Calibri"/>
                        </a:rPr>
                        <a:t>(23%)</a:t>
                      </a:r>
                      <a:endParaRPr sz="1100">
                        <a:latin typeface="Calibri"/>
                        <a:cs typeface="Calibri"/>
                      </a:endParaRPr>
                    </a:p>
                  </a:txBody>
                  <a:tcPr marL="0" marR="0" marT="0" marB="0">
                    <a:lnL w="9525">
                      <a:solidFill>
                        <a:srgbClr val="000000"/>
                      </a:solidFill>
                      <a:prstDash val="solid"/>
                    </a:lnL>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5"/>
                  </a:ext>
                </a:extLst>
              </a:tr>
              <a:tr h="530860">
                <a:tc>
                  <a:txBody>
                    <a:bodyPr/>
                    <a:lstStyle/>
                    <a:p>
                      <a:pPr marL="95250">
                        <a:lnSpc>
                          <a:spcPts val="1315"/>
                        </a:lnSpc>
                      </a:pPr>
                      <a:r>
                        <a:rPr sz="1100" spc="155" dirty="0">
                          <a:latin typeface="Calibri"/>
                          <a:cs typeface="Calibri"/>
                        </a:rPr>
                        <a:t>%</a:t>
                      </a:r>
                      <a:r>
                        <a:rPr sz="1100" spc="40" dirty="0">
                          <a:latin typeface="Calibri"/>
                          <a:cs typeface="Calibri"/>
                        </a:rPr>
                        <a:t> </a:t>
                      </a:r>
                      <a:r>
                        <a:rPr sz="1100" spc="100" dirty="0">
                          <a:latin typeface="Calibri"/>
                          <a:cs typeface="Calibri"/>
                        </a:rPr>
                        <a:t>επιχειρήσεων</a:t>
                      </a:r>
                      <a:r>
                        <a:rPr sz="1100" spc="40" dirty="0">
                          <a:latin typeface="Calibri"/>
                          <a:cs typeface="Calibri"/>
                        </a:rPr>
                        <a:t> </a:t>
                      </a:r>
                      <a:r>
                        <a:rPr sz="1100" spc="114" dirty="0">
                          <a:latin typeface="Calibri"/>
                          <a:cs typeface="Calibri"/>
                        </a:rPr>
                        <a:t>που</a:t>
                      </a:r>
                      <a:r>
                        <a:rPr sz="1100" spc="50" dirty="0">
                          <a:latin typeface="Calibri"/>
                          <a:cs typeface="Calibri"/>
                        </a:rPr>
                        <a:t> </a:t>
                      </a:r>
                      <a:r>
                        <a:rPr sz="1100" spc="90" dirty="0">
                          <a:latin typeface="Calibri"/>
                          <a:cs typeface="Calibri"/>
                        </a:rPr>
                        <a:t>έγιναν</a:t>
                      </a:r>
                      <a:r>
                        <a:rPr sz="1100" spc="55" dirty="0">
                          <a:latin typeface="Calibri"/>
                          <a:cs typeface="Calibri"/>
                        </a:rPr>
                        <a:t> </a:t>
                      </a:r>
                      <a:r>
                        <a:rPr sz="1100" spc="100" dirty="0">
                          <a:latin typeface="Calibri"/>
                          <a:cs typeface="Calibri"/>
                        </a:rPr>
                        <a:t>αποδέκτες</a:t>
                      </a:r>
                      <a:r>
                        <a:rPr sz="1100" spc="50" dirty="0">
                          <a:latin typeface="Calibri"/>
                          <a:cs typeface="Calibri"/>
                        </a:rPr>
                        <a:t> </a:t>
                      </a:r>
                      <a:r>
                        <a:rPr sz="1100" spc="100" dirty="0">
                          <a:latin typeface="Calibri"/>
                          <a:cs typeface="Calibri"/>
                        </a:rPr>
                        <a:t>ηλεκτρονικών</a:t>
                      </a:r>
                      <a:r>
                        <a:rPr sz="1100" spc="40" dirty="0">
                          <a:latin typeface="Calibri"/>
                          <a:cs typeface="Calibri"/>
                        </a:rPr>
                        <a:t> </a:t>
                      </a:r>
                      <a:r>
                        <a:rPr sz="1100" spc="105" dirty="0">
                          <a:latin typeface="Calibri"/>
                          <a:cs typeface="Calibri"/>
                        </a:rPr>
                        <a:t>παραγγελιών</a:t>
                      </a:r>
                      <a:r>
                        <a:rPr sz="1100" spc="40" dirty="0">
                          <a:latin typeface="Calibri"/>
                          <a:cs typeface="Calibri"/>
                        </a:rPr>
                        <a:t> </a:t>
                      </a:r>
                      <a:r>
                        <a:rPr sz="1100" spc="85" dirty="0">
                          <a:latin typeface="Calibri"/>
                          <a:cs typeface="Calibri"/>
                        </a:rPr>
                        <a:t>για</a:t>
                      </a:r>
                      <a:endParaRPr sz="1100">
                        <a:latin typeface="Calibri"/>
                        <a:cs typeface="Calibri"/>
                      </a:endParaRPr>
                    </a:p>
                    <a:p>
                      <a:pPr marL="95250" marR="114935">
                        <a:lnSpc>
                          <a:spcPct val="104500"/>
                        </a:lnSpc>
                      </a:pPr>
                      <a:r>
                        <a:rPr sz="1100" spc="100" dirty="0">
                          <a:latin typeface="Calibri"/>
                          <a:cs typeface="Calibri"/>
                        </a:rPr>
                        <a:t>προϊόντα</a:t>
                      </a:r>
                      <a:r>
                        <a:rPr sz="1100" spc="50" dirty="0">
                          <a:latin typeface="Calibri"/>
                          <a:cs typeface="Calibri"/>
                        </a:rPr>
                        <a:t> </a:t>
                      </a:r>
                      <a:r>
                        <a:rPr sz="1100" spc="90" dirty="0">
                          <a:latin typeface="Calibri"/>
                          <a:cs typeface="Calibri"/>
                        </a:rPr>
                        <a:t>ή/και</a:t>
                      </a:r>
                      <a:r>
                        <a:rPr sz="1100" spc="55" dirty="0">
                          <a:latin typeface="Calibri"/>
                          <a:cs typeface="Calibri"/>
                        </a:rPr>
                        <a:t> </a:t>
                      </a:r>
                      <a:r>
                        <a:rPr sz="1100" spc="100" dirty="0">
                          <a:latin typeface="Calibri"/>
                          <a:cs typeface="Calibri"/>
                        </a:rPr>
                        <a:t>υπηρεσίες</a:t>
                      </a:r>
                      <a:r>
                        <a:rPr sz="1100" spc="50" dirty="0">
                          <a:latin typeface="Calibri"/>
                          <a:cs typeface="Calibri"/>
                        </a:rPr>
                        <a:t> </a:t>
                      </a:r>
                      <a:r>
                        <a:rPr sz="1100" spc="125" dirty="0">
                          <a:latin typeface="Calibri"/>
                          <a:cs typeface="Calibri"/>
                        </a:rPr>
                        <a:t>μέσω</a:t>
                      </a:r>
                      <a:r>
                        <a:rPr sz="1100" spc="55" dirty="0">
                          <a:latin typeface="Calibri"/>
                          <a:cs typeface="Calibri"/>
                        </a:rPr>
                        <a:t> </a:t>
                      </a:r>
                      <a:r>
                        <a:rPr sz="1100" spc="110" dirty="0">
                          <a:latin typeface="Calibri"/>
                          <a:cs typeface="Calibri"/>
                        </a:rPr>
                        <a:t>συστημάτων</a:t>
                      </a:r>
                      <a:r>
                        <a:rPr sz="1100" spc="40" dirty="0">
                          <a:latin typeface="Calibri"/>
                          <a:cs typeface="Calibri"/>
                        </a:rPr>
                        <a:t> </a:t>
                      </a:r>
                      <a:r>
                        <a:rPr sz="1100" spc="105" dirty="0">
                          <a:latin typeface="Calibri"/>
                          <a:cs typeface="Calibri"/>
                        </a:rPr>
                        <a:t>αυτόματης</a:t>
                      </a:r>
                      <a:r>
                        <a:rPr sz="1100" spc="50" dirty="0">
                          <a:latin typeface="Calibri"/>
                          <a:cs typeface="Calibri"/>
                        </a:rPr>
                        <a:t> </a:t>
                      </a:r>
                      <a:r>
                        <a:rPr sz="1100" spc="90" dirty="0">
                          <a:latin typeface="Calibri"/>
                          <a:cs typeface="Calibri"/>
                        </a:rPr>
                        <a:t>ηλεκτρονικής  </a:t>
                      </a:r>
                      <a:r>
                        <a:rPr sz="1100" spc="100" dirty="0">
                          <a:latin typeface="Calibri"/>
                          <a:cs typeface="Calibri"/>
                        </a:rPr>
                        <a:t>ανταλλαγής </a:t>
                      </a:r>
                      <a:r>
                        <a:rPr sz="1100" spc="105" dirty="0">
                          <a:latin typeface="Calibri"/>
                          <a:cs typeface="Calibri"/>
                        </a:rPr>
                        <a:t>δεδομένων </a:t>
                      </a:r>
                      <a:r>
                        <a:rPr sz="1100" spc="100" dirty="0">
                          <a:latin typeface="Calibri"/>
                          <a:cs typeface="Calibri"/>
                        </a:rPr>
                        <a:t>(συστήματα </a:t>
                      </a:r>
                      <a:r>
                        <a:rPr sz="1100" spc="90" dirty="0">
                          <a:latin typeface="Calibri"/>
                          <a:cs typeface="Calibri"/>
                        </a:rPr>
                        <a:t>EDI </a:t>
                      </a:r>
                      <a:r>
                        <a:rPr sz="1100" spc="80" dirty="0">
                          <a:latin typeface="Calibri"/>
                          <a:cs typeface="Calibri"/>
                        </a:rPr>
                        <a:t>Electronic </a:t>
                      </a:r>
                      <a:r>
                        <a:rPr sz="1100" spc="100" dirty="0">
                          <a:latin typeface="Calibri"/>
                          <a:cs typeface="Calibri"/>
                        </a:rPr>
                        <a:t>data</a:t>
                      </a:r>
                      <a:r>
                        <a:rPr sz="1100" spc="-80" dirty="0">
                          <a:latin typeface="Calibri"/>
                          <a:cs typeface="Calibri"/>
                        </a:rPr>
                        <a:t> </a:t>
                      </a:r>
                      <a:r>
                        <a:rPr sz="1100" spc="90" dirty="0">
                          <a:latin typeface="Calibri"/>
                          <a:cs typeface="Calibri"/>
                        </a:rPr>
                        <a:t>Interchange)</a:t>
                      </a:r>
                      <a:endParaRPr sz="110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95250">
                        <a:lnSpc>
                          <a:spcPts val="1315"/>
                        </a:lnSpc>
                      </a:pPr>
                      <a:r>
                        <a:rPr sz="1100" spc="125" dirty="0">
                          <a:latin typeface="Calibri"/>
                          <a:cs typeface="Calibri"/>
                        </a:rPr>
                        <a:t>6%</a:t>
                      </a:r>
                      <a:endParaRPr sz="110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95250">
                        <a:lnSpc>
                          <a:spcPts val="1315"/>
                        </a:lnSpc>
                      </a:pPr>
                      <a:r>
                        <a:rPr sz="1100" spc="105" dirty="0">
                          <a:latin typeface="Calibri"/>
                          <a:cs typeface="Calibri"/>
                        </a:rPr>
                        <a:t>4,3%</a:t>
                      </a:r>
                      <a:endParaRPr sz="110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92710">
                        <a:lnSpc>
                          <a:spcPts val="1315"/>
                        </a:lnSpc>
                      </a:pPr>
                      <a:r>
                        <a:rPr sz="1100" spc="85" dirty="0">
                          <a:latin typeface="Calibri"/>
                          <a:cs typeface="Calibri"/>
                        </a:rPr>
                        <a:t>Ισλανδία,</a:t>
                      </a:r>
                      <a:r>
                        <a:rPr sz="1100" spc="60" dirty="0">
                          <a:latin typeface="Calibri"/>
                          <a:cs typeface="Calibri"/>
                        </a:rPr>
                        <a:t> </a:t>
                      </a:r>
                      <a:r>
                        <a:rPr sz="1100" spc="100" dirty="0">
                          <a:latin typeface="Calibri"/>
                          <a:cs typeface="Calibri"/>
                        </a:rPr>
                        <a:t>Τσεχία</a:t>
                      </a:r>
                      <a:endParaRPr sz="1100">
                        <a:latin typeface="Calibri"/>
                        <a:cs typeface="Calibri"/>
                      </a:endParaRPr>
                    </a:p>
                    <a:p>
                      <a:pPr marL="92710">
                        <a:lnSpc>
                          <a:spcPct val="100000"/>
                        </a:lnSpc>
                        <a:spcBef>
                          <a:spcPts val="60"/>
                        </a:spcBef>
                      </a:pPr>
                      <a:r>
                        <a:rPr sz="1100" spc="100" dirty="0">
                          <a:latin typeface="Calibri"/>
                          <a:cs typeface="Calibri"/>
                        </a:rPr>
                        <a:t>(17%)</a:t>
                      </a:r>
                      <a:endParaRPr sz="1100">
                        <a:latin typeface="Calibri"/>
                        <a:cs typeface="Calibri"/>
                      </a:endParaRPr>
                    </a:p>
                  </a:txBody>
                  <a:tcPr marL="0" marR="0" marT="0" marB="0">
                    <a:lnL w="9525">
                      <a:solidFill>
                        <a:srgbClr val="000000"/>
                      </a:solidFill>
                      <a:prstDash val="solid"/>
                    </a:lnL>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6"/>
                  </a:ext>
                </a:extLst>
              </a:tr>
              <a:tr h="532130">
                <a:tc>
                  <a:txBody>
                    <a:bodyPr/>
                    <a:lstStyle/>
                    <a:p>
                      <a:pPr marL="95250" marR="542290">
                        <a:lnSpc>
                          <a:spcPts val="1370"/>
                        </a:lnSpc>
                        <a:spcBef>
                          <a:spcPts val="10"/>
                        </a:spcBef>
                      </a:pPr>
                      <a:r>
                        <a:rPr sz="1100" spc="155" dirty="0">
                          <a:latin typeface="Calibri"/>
                          <a:cs typeface="Calibri"/>
                        </a:rPr>
                        <a:t>%</a:t>
                      </a:r>
                      <a:r>
                        <a:rPr sz="1100" spc="50" dirty="0">
                          <a:latin typeface="Calibri"/>
                          <a:cs typeface="Calibri"/>
                        </a:rPr>
                        <a:t> </a:t>
                      </a:r>
                      <a:r>
                        <a:rPr sz="1100" spc="100" dirty="0">
                          <a:latin typeface="Calibri"/>
                          <a:cs typeface="Calibri"/>
                        </a:rPr>
                        <a:t>επιχειρήσεων</a:t>
                      </a:r>
                      <a:r>
                        <a:rPr sz="1100" spc="50" dirty="0">
                          <a:latin typeface="Calibri"/>
                          <a:cs typeface="Calibri"/>
                        </a:rPr>
                        <a:t> </a:t>
                      </a:r>
                      <a:r>
                        <a:rPr sz="1100" spc="114" dirty="0">
                          <a:latin typeface="Calibri"/>
                          <a:cs typeface="Calibri"/>
                        </a:rPr>
                        <a:t>που</a:t>
                      </a:r>
                      <a:r>
                        <a:rPr sz="1100" spc="60" dirty="0">
                          <a:latin typeface="Calibri"/>
                          <a:cs typeface="Calibri"/>
                        </a:rPr>
                        <a:t> </a:t>
                      </a:r>
                      <a:r>
                        <a:rPr sz="1100" spc="105" dirty="0">
                          <a:latin typeface="Calibri"/>
                          <a:cs typeface="Calibri"/>
                        </a:rPr>
                        <a:t>πραγματοποίησαν</a:t>
                      </a:r>
                      <a:r>
                        <a:rPr sz="1100" spc="50" dirty="0">
                          <a:latin typeface="Calibri"/>
                          <a:cs typeface="Calibri"/>
                        </a:rPr>
                        <a:t> </a:t>
                      </a:r>
                      <a:r>
                        <a:rPr sz="1100" spc="90" dirty="0">
                          <a:latin typeface="Calibri"/>
                          <a:cs typeface="Calibri"/>
                        </a:rPr>
                        <a:t>ηλεκτρονικές</a:t>
                      </a:r>
                      <a:r>
                        <a:rPr sz="1100" spc="60" dirty="0">
                          <a:latin typeface="Calibri"/>
                          <a:cs typeface="Calibri"/>
                        </a:rPr>
                        <a:t> </a:t>
                      </a:r>
                      <a:r>
                        <a:rPr sz="1100" spc="100" dirty="0">
                          <a:latin typeface="Calibri"/>
                          <a:cs typeface="Calibri"/>
                        </a:rPr>
                        <a:t>αγορές</a:t>
                      </a:r>
                      <a:r>
                        <a:rPr sz="1100" spc="60" dirty="0">
                          <a:latin typeface="Calibri"/>
                          <a:cs typeface="Calibri"/>
                        </a:rPr>
                        <a:t> </a:t>
                      </a:r>
                      <a:r>
                        <a:rPr sz="1100" spc="85" dirty="0">
                          <a:latin typeface="Calibri"/>
                          <a:cs typeface="Calibri"/>
                        </a:rPr>
                        <a:t>για  </a:t>
                      </a:r>
                      <a:r>
                        <a:rPr sz="1100" spc="100" dirty="0">
                          <a:latin typeface="Calibri"/>
                          <a:cs typeface="Calibri"/>
                        </a:rPr>
                        <a:t>προϊόντα</a:t>
                      </a:r>
                      <a:r>
                        <a:rPr sz="1100" spc="50" dirty="0">
                          <a:latin typeface="Calibri"/>
                          <a:cs typeface="Calibri"/>
                        </a:rPr>
                        <a:t> </a:t>
                      </a:r>
                      <a:r>
                        <a:rPr sz="1100" spc="90" dirty="0">
                          <a:latin typeface="Calibri"/>
                          <a:cs typeface="Calibri"/>
                        </a:rPr>
                        <a:t>ή/και</a:t>
                      </a:r>
                      <a:r>
                        <a:rPr sz="1100" spc="50" dirty="0">
                          <a:latin typeface="Calibri"/>
                          <a:cs typeface="Calibri"/>
                        </a:rPr>
                        <a:t> </a:t>
                      </a:r>
                      <a:r>
                        <a:rPr sz="1100" spc="100" dirty="0">
                          <a:latin typeface="Calibri"/>
                          <a:cs typeface="Calibri"/>
                        </a:rPr>
                        <a:t>υπηρεσίες</a:t>
                      </a:r>
                      <a:r>
                        <a:rPr sz="1100" spc="50" dirty="0">
                          <a:latin typeface="Calibri"/>
                          <a:cs typeface="Calibri"/>
                        </a:rPr>
                        <a:t> </a:t>
                      </a:r>
                      <a:r>
                        <a:rPr sz="1100" spc="125" dirty="0">
                          <a:latin typeface="Calibri"/>
                          <a:cs typeface="Calibri"/>
                        </a:rPr>
                        <a:t>μέσω</a:t>
                      </a:r>
                      <a:r>
                        <a:rPr sz="1100" spc="65" dirty="0">
                          <a:latin typeface="Calibri"/>
                          <a:cs typeface="Calibri"/>
                        </a:rPr>
                        <a:t> </a:t>
                      </a:r>
                      <a:r>
                        <a:rPr sz="1100" spc="100" dirty="0">
                          <a:latin typeface="Calibri"/>
                          <a:cs typeface="Calibri"/>
                        </a:rPr>
                        <a:t>ενός</a:t>
                      </a:r>
                      <a:r>
                        <a:rPr sz="1100" spc="50" dirty="0">
                          <a:latin typeface="Calibri"/>
                          <a:cs typeface="Calibri"/>
                        </a:rPr>
                        <a:t> </a:t>
                      </a:r>
                      <a:r>
                        <a:rPr sz="1100" spc="100" dirty="0">
                          <a:latin typeface="Calibri"/>
                          <a:cs typeface="Calibri"/>
                        </a:rPr>
                        <a:t>ιστοτόπου</a:t>
                      </a:r>
                      <a:r>
                        <a:rPr sz="1100" spc="50" dirty="0">
                          <a:latin typeface="Calibri"/>
                          <a:cs typeface="Calibri"/>
                        </a:rPr>
                        <a:t> </a:t>
                      </a:r>
                      <a:r>
                        <a:rPr sz="1100" spc="114" dirty="0">
                          <a:latin typeface="Calibri"/>
                          <a:cs typeface="Calibri"/>
                        </a:rPr>
                        <a:t>ή</a:t>
                      </a:r>
                      <a:r>
                        <a:rPr sz="1100" spc="50" dirty="0">
                          <a:latin typeface="Calibri"/>
                          <a:cs typeface="Calibri"/>
                        </a:rPr>
                        <a:t> </a:t>
                      </a:r>
                      <a:r>
                        <a:rPr sz="1100" spc="105" dirty="0">
                          <a:latin typeface="Calibri"/>
                          <a:cs typeface="Calibri"/>
                        </a:rPr>
                        <a:t>συστήματος</a:t>
                      </a:r>
                      <a:endParaRPr sz="1100">
                        <a:latin typeface="Calibri"/>
                        <a:cs typeface="Calibri"/>
                      </a:endParaRPr>
                    </a:p>
                    <a:p>
                      <a:pPr marL="95250">
                        <a:lnSpc>
                          <a:spcPct val="100000"/>
                        </a:lnSpc>
                      </a:pPr>
                      <a:r>
                        <a:rPr sz="1100" spc="100" dirty="0">
                          <a:latin typeface="Calibri"/>
                          <a:cs typeface="Calibri"/>
                        </a:rPr>
                        <a:t>αυτόματης ηλεκτρονικής ανταλλαγής </a:t>
                      </a:r>
                      <a:r>
                        <a:rPr sz="1100" spc="110" dirty="0">
                          <a:latin typeface="Calibri"/>
                          <a:cs typeface="Calibri"/>
                        </a:rPr>
                        <a:t>δεδομένων</a:t>
                      </a:r>
                      <a:r>
                        <a:rPr sz="1100" spc="-114" dirty="0">
                          <a:latin typeface="Calibri"/>
                          <a:cs typeface="Calibri"/>
                        </a:rPr>
                        <a:t> </a:t>
                      </a:r>
                      <a:r>
                        <a:rPr sz="1100" spc="75" dirty="0">
                          <a:latin typeface="Calibri"/>
                          <a:cs typeface="Calibri"/>
                        </a:rPr>
                        <a:t>(EDI)</a:t>
                      </a:r>
                      <a:endParaRPr sz="1100">
                        <a:latin typeface="Calibri"/>
                        <a:cs typeface="Calibri"/>
                      </a:endParaRPr>
                    </a:p>
                  </a:txBody>
                  <a:tcPr marL="0" marR="0" marT="127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95250">
                        <a:lnSpc>
                          <a:spcPct val="100000"/>
                        </a:lnSpc>
                        <a:spcBef>
                          <a:spcPts val="10"/>
                        </a:spcBef>
                      </a:pPr>
                      <a:r>
                        <a:rPr sz="1100" spc="114" dirty="0">
                          <a:latin typeface="Calibri"/>
                          <a:cs typeface="Calibri"/>
                        </a:rPr>
                        <a:t>34%</a:t>
                      </a:r>
                      <a:endParaRPr sz="1100">
                        <a:latin typeface="Calibri"/>
                        <a:cs typeface="Calibri"/>
                      </a:endParaRPr>
                    </a:p>
                  </a:txBody>
                  <a:tcPr marL="0" marR="0" marT="127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95250">
                        <a:lnSpc>
                          <a:spcPct val="100000"/>
                        </a:lnSpc>
                        <a:spcBef>
                          <a:spcPts val="10"/>
                        </a:spcBef>
                      </a:pPr>
                      <a:r>
                        <a:rPr sz="1100" spc="105" dirty="0">
                          <a:latin typeface="Calibri"/>
                          <a:cs typeface="Calibri"/>
                        </a:rPr>
                        <a:t>12,4%</a:t>
                      </a:r>
                      <a:endParaRPr sz="1100">
                        <a:latin typeface="Calibri"/>
                        <a:cs typeface="Calibri"/>
                      </a:endParaRPr>
                    </a:p>
                  </a:txBody>
                  <a:tcPr marL="0" marR="0" marT="127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92710">
                        <a:lnSpc>
                          <a:spcPct val="100000"/>
                        </a:lnSpc>
                        <a:spcBef>
                          <a:spcPts val="10"/>
                        </a:spcBef>
                      </a:pPr>
                      <a:r>
                        <a:rPr sz="1100" spc="100" dirty="0">
                          <a:latin typeface="Calibri"/>
                          <a:cs typeface="Calibri"/>
                        </a:rPr>
                        <a:t>Δανία</a:t>
                      </a:r>
                      <a:r>
                        <a:rPr sz="1100" spc="40" dirty="0">
                          <a:latin typeface="Calibri"/>
                          <a:cs typeface="Calibri"/>
                        </a:rPr>
                        <a:t> </a:t>
                      </a:r>
                      <a:r>
                        <a:rPr sz="1100" spc="85" dirty="0">
                          <a:latin typeface="Calibri"/>
                          <a:cs typeface="Calibri"/>
                        </a:rPr>
                        <a:t>(74%),</a:t>
                      </a:r>
                      <a:endParaRPr sz="1100">
                        <a:latin typeface="Calibri"/>
                        <a:cs typeface="Calibri"/>
                      </a:endParaRPr>
                    </a:p>
                    <a:p>
                      <a:pPr marL="92710">
                        <a:lnSpc>
                          <a:spcPct val="100000"/>
                        </a:lnSpc>
                        <a:spcBef>
                          <a:spcPts val="45"/>
                        </a:spcBef>
                      </a:pPr>
                      <a:r>
                        <a:rPr sz="1100" spc="90" dirty="0">
                          <a:latin typeface="Calibri"/>
                          <a:cs typeface="Calibri"/>
                        </a:rPr>
                        <a:t>Ισλανδία</a:t>
                      </a:r>
                      <a:r>
                        <a:rPr sz="1100" spc="35" dirty="0">
                          <a:latin typeface="Calibri"/>
                          <a:cs typeface="Calibri"/>
                        </a:rPr>
                        <a:t> </a:t>
                      </a:r>
                      <a:r>
                        <a:rPr sz="1100" spc="100" dirty="0">
                          <a:latin typeface="Calibri"/>
                          <a:cs typeface="Calibri"/>
                        </a:rPr>
                        <a:t>(73%)</a:t>
                      </a:r>
                      <a:endParaRPr sz="1100">
                        <a:latin typeface="Calibri"/>
                        <a:cs typeface="Calibri"/>
                      </a:endParaRPr>
                    </a:p>
                  </a:txBody>
                  <a:tcPr marL="0" marR="0" marT="1270" marB="0">
                    <a:lnL w="9525">
                      <a:solidFill>
                        <a:srgbClr val="000000"/>
                      </a:solidFill>
                      <a:prstDash val="solid"/>
                    </a:lnL>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7"/>
                  </a:ext>
                </a:extLst>
              </a:tr>
              <a:tr h="357505">
                <a:tc>
                  <a:txBody>
                    <a:bodyPr/>
                    <a:lstStyle/>
                    <a:p>
                      <a:pPr marL="95250">
                        <a:lnSpc>
                          <a:spcPts val="1315"/>
                        </a:lnSpc>
                      </a:pPr>
                      <a:r>
                        <a:rPr sz="1100" spc="155" dirty="0">
                          <a:latin typeface="Calibri"/>
                          <a:cs typeface="Calibri"/>
                        </a:rPr>
                        <a:t>%</a:t>
                      </a:r>
                      <a:r>
                        <a:rPr sz="1100" spc="40" dirty="0">
                          <a:latin typeface="Calibri"/>
                          <a:cs typeface="Calibri"/>
                        </a:rPr>
                        <a:t> </a:t>
                      </a:r>
                      <a:r>
                        <a:rPr sz="1100" spc="100" dirty="0">
                          <a:latin typeface="Calibri"/>
                          <a:cs typeface="Calibri"/>
                        </a:rPr>
                        <a:t>επιχειρήσεων</a:t>
                      </a:r>
                      <a:r>
                        <a:rPr sz="1100" spc="40" dirty="0">
                          <a:latin typeface="Calibri"/>
                          <a:cs typeface="Calibri"/>
                        </a:rPr>
                        <a:t> </a:t>
                      </a:r>
                      <a:r>
                        <a:rPr sz="1100" spc="114" dirty="0">
                          <a:latin typeface="Calibri"/>
                          <a:cs typeface="Calibri"/>
                        </a:rPr>
                        <a:t>που</a:t>
                      </a:r>
                      <a:r>
                        <a:rPr sz="1100" spc="50" dirty="0">
                          <a:latin typeface="Calibri"/>
                          <a:cs typeface="Calibri"/>
                        </a:rPr>
                        <a:t> </a:t>
                      </a:r>
                      <a:r>
                        <a:rPr sz="1100" spc="105" dirty="0">
                          <a:latin typeface="Calibri"/>
                          <a:cs typeface="Calibri"/>
                        </a:rPr>
                        <a:t>πραγματοποίησαν</a:t>
                      </a:r>
                      <a:r>
                        <a:rPr sz="1100" spc="35" dirty="0">
                          <a:latin typeface="Calibri"/>
                          <a:cs typeface="Calibri"/>
                        </a:rPr>
                        <a:t> </a:t>
                      </a:r>
                      <a:r>
                        <a:rPr sz="1100" spc="90" dirty="0">
                          <a:latin typeface="Calibri"/>
                          <a:cs typeface="Calibri"/>
                        </a:rPr>
                        <a:t>ηλεκτρονικές</a:t>
                      </a:r>
                      <a:r>
                        <a:rPr sz="1100" spc="50" dirty="0">
                          <a:latin typeface="Calibri"/>
                          <a:cs typeface="Calibri"/>
                        </a:rPr>
                        <a:t> </a:t>
                      </a:r>
                      <a:r>
                        <a:rPr sz="1100" spc="100" dirty="0">
                          <a:latin typeface="Calibri"/>
                          <a:cs typeface="Calibri"/>
                        </a:rPr>
                        <a:t>αγορές</a:t>
                      </a:r>
                      <a:endParaRPr sz="1100">
                        <a:latin typeface="Calibri"/>
                        <a:cs typeface="Calibri"/>
                      </a:endParaRPr>
                    </a:p>
                    <a:p>
                      <a:pPr marL="95250">
                        <a:lnSpc>
                          <a:spcPct val="100000"/>
                        </a:lnSpc>
                        <a:spcBef>
                          <a:spcPts val="60"/>
                        </a:spcBef>
                      </a:pPr>
                      <a:r>
                        <a:rPr sz="1100" spc="90" dirty="0">
                          <a:latin typeface="Calibri"/>
                          <a:cs typeface="Calibri"/>
                        </a:rPr>
                        <a:t>(τουλάχιστον </a:t>
                      </a:r>
                      <a:r>
                        <a:rPr sz="1100" spc="130" dirty="0">
                          <a:latin typeface="Calibri"/>
                          <a:cs typeface="Calibri"/>
                        </a:rPr>
                        <a:t>1% </a:t>
                      </a:r>
                      <a:r>
                        <a:rPr sz="1100" spc="105" dirty="0">
                          <a:latin typeface="Calibri"/>
                          <a:cs typeface="Calibri"/>
                        </a:rPr>
                        <a:t>των </a:t>
                      </a:r>
                      <a:r>
                        <a:rPr sz="1100" spc="100" dirty="0">
                          <a:latin typeface="Calibri"/>
                          <a:cs typeface="Calibri"/>
                        </a:rPr>
                        <a:t>συνολικών</a:t>
                      </a:r>
                      <a:r>
                        <a:rPr sz="1100" spc="-135" dirty="0">
                          <a:latin typeface="Calibri"/>
                          <a:cs typeface="Calibri"/>
                        </a:rPr>
                        <a:t> </a:t>
                      </a:r>
                      <a:r>
                        <a:rPr sz="1100" spc="105" dirty="0">
                          <a:latin typeface="Calibri"/>
                          <a:cs typeface="Calibri"/>
                        </a:rPr>
                        <a:t>αγορών)</a:t>
                      </a:r>
                      <a:endParaRPr sz="110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95250">
                        <a:lnSpc>
                          <a:spcPts val="1315"/>
                        </a:lnSpc>
                      </a:pPr>
                      <a:r>
                        <a:rPr sz="1100" spc="114" dirty="0">
                          <a:latin typeface="Calibri"/>
                          <a:cs typeface="Calibri"/>
                        </a:rPr>
                        <a:t>16%</a:t>
                      </a:r>
                      <a:endParaRPr sz="110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95250">
                        <a:lnSpc>
                          <a:spcPts val="1315"/>
                        </a:lnSpc>
                      </a:pPr>
                      <a:r>
                        <a:rPr sz="1100" spc="105" dirty="0">
                          <a:latin typeface="Calibri"/>
                          <a:cs typeface="Calibri"/>
                        </a:rPr>
                        <a:t>8,4%</a:t>
                      </a:r>
                      <a:endParaRPr sz="1100">
                        <a:latin typeface="Calibri"/>
                        <a:cs typeface="Calibri"/>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92710">
                        <a:lnSpc>
                          <a:spcPts val="1315"/>
                        </a:lnSpc>
                      </a:pPr>
                      <a:r>
                        <a:rPr sz="1100" spc="90" dirty="0">
                          <a:latin typeface="Calibri"/>
                          <a:cs typeface="Calibri"/>
                        </a:rPr>
                        <a:t>Ιρλανδία</a:t>
                      </a:r>
                      <a:r>
                        <a:rPr sz="1100" spc="55" dirty="0">
                          <a:latin typeface="Calibri"/>
                          <a:cs typeface="Calibri"/>
                        </a:rPr>
                        <a:t> </a:t>
                      </a:r>
                      <a:r>
                        <a:rPr sz="1100" spc="100" dirty="0">
                          <a:latin typeface="Calibri"/>
                          <a:cs typeface="Calibri"/>
                        </a:rPr>
                        <a:t>(51%)</a:t>
                      </a:r>
                      <a:endParaRPr sz="1100" dirty="0">
                        <a:latin typeface="Calibri"/>
                        <a:cs typeface="Calibri"/>
                      </a:endParaRPr>
                    </a:p>
                  </a:txBody>
                  <a:tcPr marL="0" marR="0" marT="0" marB="0">
                    <a:lnL w="9525">
                      <a:solidFill>
                        <a:srgbClr val="000000"/>
                      </a:solidFill>
                      <a:prstDash val="solid"/>
                    </a:lnL>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3" name="object 3"/>
          <p:cNvSpPr/>
          <p:nvPr/>
        </p:nvSpPr>
        <p:spPr>
          <a:xfrm>
            <a:off x="379475" y="333756"/>
            <a:ext cx="8017764" cy="59740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79475" y="760476"/>
            <a:ext cx="7551420" cy="59740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79475" y="1187196"/>
            <a:ext cx="5215128" cy="597408"/>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5103876" y="1187196"/>
            <a:ext cx="612648" cy="597408"/>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345947" y="1597152"/>
            <a:ext cx="696468" cy="679703"/>
          </a:xfrm>
          <a:prstGeom prst="rect">
            <a:avLst/>
          </a:prstGeom>
          <a:blipFill>
            <a:blip r:embed="rId6" cstate="print"/>
            <a:stretch>
              <a:fillRect/>
            </a:stretch>
          </a:blipFill>
        </p:spPr>
        <p:txBody>
          <a:bodyPr wrap="square" lIns="0" tIns="0" rIns="0" bIns="0" rtlCol="0"/>
          <a:lstStyle/>
          <a:p>
            <a:endParaRPr/>
          </a:p>
        </p:txBody>
      </p:sp>
      <p:sp>
        <p:nvSpPr>
          <p:cNvPr id="8" name="object 8"/>
          <p:cNvSpPr txBox="1">
            <a:spLocks noGrp="1"/>
          </p:cNvSpPr>
          <p:nvPr>
            <p:ph type="title"/>
          </p:nvPr>
        </p:nvSpPr>
        <p:spPr>
          <a:prstGeom prst="rect">
            <a:avLst/>
          </a:prstGeom>
        </p:spPr>
        <p:txBody>
          <a:bodyPr vert="horz" wrap="square" lIns="0" tIns="182194" rIns="0" bIns="0" rtlCol="0">
            <a:spAutoFit/>
          </a:bodyPr>
          <a:lstStyle/>
          <a:p>
            <a:pPr marL="478790" marR="5080">
              <a:lnSpc>
                <a:spcPct val="100000"/>
              </a:lnSpc>
              <a:spcBef>
                <a:spcPts val="95"/>
              </a:spcBef>
            </a:pPr>
            <a:r>
              <a:rPr spc="-5" dirty="0"/>
              <a:t>Η σύντομη παρουσίαση των πιο πάνω  </a:t>
            </a:r>
            <a:r>
              <a:rPr spc="-10" dirty="0"/>
              <a:t>μεγεθών </a:t>
            </a:r>
            <a:r>
              <a:rPr spc="-5" dirty="0"/>
              <a:t>καταδεικνύει τουλάχιστον  </a:t>
            </a:r>
            <a:r>
              <a:rPr spc="-10" dirty="0"/>
              <a:t>τέσσερα βασικά</a:t>
            </a:r>
            <a:r>
              <a:rPr spc="55" dirty="0"/>
              <a:t> </a:t>
            </a:r>
            <a:r>
              <a:rPr spc="-5" dirty="0"/>
              <a:t>σημεία:</a:t>
            </a:r>
          </a:p>
        </p:txBody>
      </p:sp>
      <p:sp>
        <p:nvSpPr>
          <p:cNvPr id="10" name="object 10"/>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9" name="object 9"/>
          <p:cNvSpPr txBox="1"/>
          <p:nvPr/>
        </p:nvSpPr>
        <p:spPr>
          <a:xfrm>
            <a:off x="474980" y="2287651"/>
            <a:ext cx="7637145" cy="3903979"/>
          </a:xfrm>
          <a:prstGeom prst="rect">
            <a:avLst/>
          </a:prstGeom>
        </p:spPr>
        <p:txBody>
          <a:bodyPr vert="horz" wrap="square" lIns="0" tIns="12065" rIns="0" bIns="0" rtlCol="0">
            <a:spAutoFit/>
          </a:bodyPr>
          <a:lstStyle/>
          <a:p>
            <a:pPr marL="277495" marR="5080" indent="-264795">
              <a:lnSpc>
                <a:spcPct val="100000"/>
              </a:lnSpc>
              <a:spcBef>
                <a:spcPts val="95"/>
              </a:spcBef>
              <a:buClr>
                <a:srgbClr val="EF7E09"/>
              </a:buClr>
              <a:buSzPct val="80357"/>
              <a:buFont typeface="Wingdings 2"/>
              <a:buChar char=""/>
              <a:tabLst>
                <a:tab pos="278130" algn="l"/>
              </a:tabLst>
            </a:pPr>
            <a:r>
              <a:rPr sz="2800" spc="-5" dirty="0">
                <a:latin typeface="Verdana"/>
                <a:cs typeface="Verdana"/>
              </a:rPr>
              <a:t>οι </a:t>
            </a:r>
            <a:r>
              <a:rPr sz="2800" spc="-10" dirty="0">
                <a:latin typeface="Verdana"/>
                <a:cs typeface="Verdana"/>
              </a:rPr>
              <a:t>αγορές </a:t>
            </a:r>
            <a:r>
              <a:rPr sz="2800" spc="-5" dirty="0">
                <a:latin typeface="Verdana"/>
                <a:cs typeface="Verdana"/>
              </a:rPr>
              <a:t>των </a:t>
            </a:r>
            <a:r>
              <a:rPr sz="2800" spc="-10" dirty="0">
                <a:latin typeface="Verdana"/>
                <a:cs typeface="Verdana"/>
              </a:rPr>
              <a:t>ΤΠΕ βρίσκονται στο στάδιο  της ανάπτυξης </a:t>
            </a:r>
            <a:r>
              <a:rPr sz="2800" spc="-5" dirty="0">
                <a:latin typeface="Verdana"/>
                <a:cs typeface="Verdana"/>
              </a:rPr>
              <a:t>και θα </a:t>
            </a:r>
            <a:r>
              <a:rPr sz="2800" spc="-10" dirty="0">
                <a:latin typeface="Verdana"/>
                <a:cs typeface="Verdana"/>
              </a:rPr>
              <a:t>αποτελέσουν στο  άμεσο </a:t>
            </a:r>
            <a:r>
              <a:rPr sz="2800" spc="-5" dirty="0">
                <a:latin typeface="Verdana"/>
                <a:cs typeface="Verdana"/>
              </a:rPr>
              <a:t>μέλλον ένα όλο μεγαλύτερο μέρος  της οικονομίας μιας χώρας, </a:t>
            </a:r>
            <a:r>
              <a:rPr sz="2800" spc="-10" dirty="0">
                <a:latin typeface="Verdana"/>
                <a:cs typeface="Verdana"/>
              </a:rPr>
              <a:t>παρόλο που  υπάρχουν σημαντικές </a:t>
            </a:r>
            <a:r>
              <a:rPr sz="2800" spc="-5" dirty="0">
                <a:latin typeface="Verdana"/>
                <a:cs typeface="Verdana"/>
              </a:rPr>
              <a:t>διαφορές</a:t>
            </a:r>
            <a:r>
              <a:rPr sz="2800" spc="85" dirty="0">
                <a:latin typeface="Verdana"/>
                <a:cs typeface="Verdana"/>
              </a:rPr>
              <a:t> </a:t>
            </a:r>
            <a:r>
              <a:rPr sz="2800" spc="-5" dirty="0">
                <a:latin typeface="Verdana"/>
                <a:cs typeface="Verdana"/>
              </a:rPr>
              <a:t>μεταξύ</a:t>
            </a:r>
            <a:endParaRPr sz="2800">
              <a:latin typeface="Verdana"/>
              <a:cs typeface="Verdana"/>
            </a:endParaRPr>
          </a:p>
          <a:p>
            <a:pPr marL="277495">
              <a:lnSpc>
                <a:spcPct val="100000"/>
              </a:lnSpc>
            </a:pPr>
            <a:r>
              <a:rPr sz="2800" spc="-5" dirty="0">
                <a:latin typeface="Verdana"/>
                <a:cs typeface="Verdana"/>
              </a:rPr>
              <a:t>χωρών και</a:t>
            </a:r>
            <a:r>
              <a:rPr sz="2800" spc="0" dirty="0">
                <a:latin typeface="Verdana"/>
                <a:cs typeface="Verdana"/>
              </a:rPr>
              <a:t> </a:t>
            </a:r>
            <a:r>
              <a:rPr sz="2800" spc="-5" dirty="0">
                <a:latin typeface="Verdana"/>
                <a:cs typeface="Verdana"/>
              </a:rPr>
              <a:t>κλάδων</a:t>
            </a:r>
            <a:endParaRPr sz="2800">
              <a:latin typeface="Verdana"/>
              <a:cs typeface="Verdana"/>
            </a:endParaRPr>
          </a:p>
          <a:p>
            <a:pPr marL="277495" marR="407670" indent="-264795">
              <a:lnSpc>
                <a:spcPct val="100000"/>
              </a:lnSpc>
              <a:spcBef>
                <a:spcPts val="300"/>
              </a:spcBef>
              <a:buClr>
                <a:srgbClr val="EF7E09"/>
              </a:buClr>
              <a:buSzPct val="80357"/>
              <a:buFont typeface="Wingdings 2"/>
              <a:buChar char=""/>
              <a:tabLst>
                <a:tab pos="278130" algn="l"/>
              </a:tabLst>
            </a:pPr>
            <a:r>
              <a:rPr sz="2800" spc="-5" dirty="0">
                <a:latin typeface="Verdana"/>
                <a:cs typeface="Verdana"/>
              </a:rPr>
              <a:t>το μεγαλύτερο μέρος </a:t>
            </a:r>
            <a:r>
              <a:rPr sz="2800" spc="-10" dirty="0">
                <a:latin typeface="Verdana"/>
                <a:cs typeface="Verdana"/>
              </a:rPr>
              <a:t>της </a:t>
            </a:r>
            <a:r>
              <a:rPr sz="2800" spc="-5" dirty="0">
                <a:latin typeface="Verdana"/>
                <a:cs typeface="Verdana"/>
              </a:rPr>
              <a:t>ηλεκτρονικής  </a:t>
            </a:r>
            <a:r>
              <a:rPr sz="2800" spc="-10" dirty="0">
                <a:latin typeface="Verdana"/>
                <a:cs typeface="Verdana"/>
              </a:rPr>
              <a:t>αγοράς αφορά συναλλαγές</a:t>
            </a:r>
            <a:r>
              <a:rPr sz="2800" spc="100" dirty="0">
                <a:latin typeface="Verdana"/>
                <a:cs typeface="Verdana"/>
              </a:rPr>
              <a:t> </a:t>
            </a:r>
            <a:r>
              <a:rPr sz="2800" spc="-5" dirty="0">
                <a:latin typeface="Verdana"/>
                <a:cs typeface="Verdana"/>
              </a:rPr>
              <a:t>μεταξύ</a:t>
            </a:r>
            <a:endParaRPr sz="2800">
              <a:latin typeface="Verdana"/>
              <a:cs typeface="Verdana"/>
            </a:endParaRPr>
          </a:p>
          <a:p>
            <a:pPr marL="277495">
              <a:lnSpc>
                <a:spcPct val="100000"/>
              </a:lnSpc>
            </a:pPr>
            <a:r>
              <a:rPr sz="2800" spc="-10" dirty="0">
                <a:latin typeface="Verdana"/>
                <a:cs typeface="Verdana"/>
              </a:rPr>
              <a:t>επιχειρήσεων</a:t>
            </a:r>
            <a:r>
              <a:rPr sz="2800" spc="25" dirty="0">
                <a:latin typeface="Verdana"/>
                <a:cs typeface="Verdana"/>
              </a:rPr>
              <a:t> </a:t>
            </a:r>
            <a:r>
              <a:rPr sz="2800" spc="-5" dirty="0">
                <a:latin typeface="Verdana"/>
                <a:cs typeface="Verdana"/>
              </a:rPr>
              <a:t>(Β2Β)</a:t>
            </a:r>
            <a:endParaRPr sz="2800">
              <a:latin typeface="Verdana"/>
              <a:cs typeface="Verdana"/>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75" y="2709847"/>
            <a:ext cx="188595" cy="3420110"/>
          </a:xfrm>
          <a:prstGeom prst="rect">
            <a:avLst/>
          </a:prstGeom>
        </p:spPr>
        <p:txBody>
          <a:bodyPr vert="vert270" wrap="square" lIns="0" tIns="13970" rIns="0" bIns="0" rtlCol="0">
            <a:spAutoFit/>
          </a:bodyPr>
          <a:lstStyle/>
          <a:p>
            <a:pPr marL="12700">
              <a:lnSpc>
                <a:spcPct val="100000"/>
              </a:lnSpc>
              <a:spcBef>
                <a:spcPts val="110"/>
              </a:spcBef>
            </a:pPr>
            <a:r>
              <a:rPr sz="1050" b="1" dirty="0">
                <a:solidFill>
                  <a:srgbClr val="7E7E7E"/>
                </a:solidFill>
                <a:latin typeface="Verdana"/>
                <a:cs typeface="Verdana"/>
              </a:rPr>
              <a:t>C</a:t>
            </a:r>
            <a:r>
              <a:rPr sz="1050" b="1" spc="-5" dirty="0">
                <a:solidFill>
                  <a:srgbClr val="7E7E7E"/>
                </a:solidFill>
                <a:latin typeface="Verdana"/>
                <a:cs typeface="Verdana"/>
              </a:rPr>
              <a:t>o</a:t>
            </a:r>
            <a:r>
              <a:rPr sz="1050" b="1" spc="0" dirty="0">
                <a:solidFill>
                  <a:srgbClr val="7E7E7E"/>
                </a:solidFill>
                <a:latin typeface="Verdana"/>
                <a:cs typeface="Verdana"/>
              </a:rPr>
              <a:t>p</a:t>
            </a:r>
            <a:r>
              <a:rPr sz="1050" b="1" spc="-5" dirty="0">
                <a:solidFill>
                  <a:srgbClr val="7E7E7E"/>
                </a:solidFill>
                <a:latin typeface="Verdana"/>
                <a:cs typeface="Verdana"/>
              </a:rPr>
              <a:t>yri</a:t>
            </a:r>
            <a:r>
              <a:rPr sz="1050" b="1" spc="0" dirty="0">
                <a:solidFill>
                  <a:srgbClr val="7E7E7E"/>
                </a:solidFill>
                <a:latin typeface="Verdana"/>
                <a:cs typeface="Verdana"/>
              </a:rPr>
              <a:t>g</a:t>
            </a:r>
            <a:r>
              <a:rPr sz="1050" b="1" dirty="0">
                <a:solidFill>
                  <a:srgbClr val="7E7E7E"/>
                </a:solidFill>
                <a:latin typeface="Verdana"/>
                <a:cs typeface="Verdana"/>
              </a:rPr>
              <a:t>ht</a:t>
            </a:r>
            <a:r>
              <a:rPr sz="1050" b="1" spc="-40" dirty="0">
                <a:solidFill>
                  <a:srgbClr val="7E7E7E"/>
                </a:solidFill>
                <a:latin typeface="Verdana"/>
                <a:cs typeface="Verdana"/>
              </a:rPr>
              <a:t> </a:t>
            </a:r>
            <a:r>
              <a:rPr sz="1050" b="1" dirty="0">
                <a:solidFill>
                  <a:srgbClr val="7E7E7E"/>
                </a:solidFill>
                <a:latin typeface="Verdana"/>
                <a:cs typeface="Verdana"/>
              </a:rPr>
              <a:t>2</a:t>
            </a:r>
            <a:r>
              <a:rPr sz="1050" b="1" spc="5" dirty="0">
                <a:solidFill>
                  <a:srgbClr val="7E7E7E"/>
                </a:solidFill>
                <a:latin typeface="Verdana"/>
                <a:cs typeface="Verdana"/>
              </a:rPr>
              <a:t>0</a:t>
            </a:r>
            <a:r>
              <a:rPr sz="1050" b="1" spc="0" dirty="0">
                <a:solidFill>
                  <a:srgbClr val="7E7E7E"/>
                </a:solidFill>
                <a:latin typeface="Verdana"/>
                <a:cs typeface="Verdana"/>
              </a:rPr>
              <a:t>1</a:t>
            </a:r>
            <a:r>
              <a:rPr sz="1050" b="1" dirty="0">
                <a:solidFill>
                  <a:srgbClr val="7E7E7E"/>
                </a:solidFill>
                <a:latin typeface="Verdana"/>
                <a:cs typeface="Verdana"/>
              </a:rPr>
              <a:t>4</a:t>
            </a:r>
            <a:r>
              <a:rPr sz="1050" b="1" spc="-10" dirty="0">
                <a:solidFill>
                  <a:srgbClr val="7E7E7E"/>
                </a:solidFill>
                <a:latin typeface="Verdana"/>
                <a:cs typeface="Verdana"/>
              </a:rPr>
              <a:t> </a:t>
            </a:r>
            <a:r>
              <a:rPr sz="1050" b="1" dirty="0">
                <a:solidFill>
                  <a:srgbClr val="7E7E7E"/>
                </a:solidFill>
                <a:latin typeface="Verdana"/>
                <a:cs typeface="Verdana"/>
              </a:rPr>
              <a:t>©</a:t>
            </a:r>
            <a:r>
              <a:rPr sz="1050" b="1" spc="-10" dirty="0">
                <a:solidFill>
                  <a:srgbClr val="7E7E7E"/>
                </a:solidFill>
                <a:latin typeface="Verdana"/>
                <a:cs typeface="Verdana"/>
              </a:rPr>
              <a:t> </a:t>
            </a:r>
            <a:r>
              <a:rPr sz="1050" b="1" spc="-5" dirty="0">
                <a:solidFill>
                  <a:srgbClr val="7E7E7E"/>
                </a:solidFill>
                <a:latin typeface="Verdana"/>
                <a:cs typeface="Verdana"/>
              </a:rPr>
              <a:t>ΕΚΔ</a:t>
            </a:r>
            <a:r>
              <a:rPr sz="1050" b="1" dirty="0">
                <a:solidFill>
                  <a:srgbClr val="7E7E7E"/>
                </a:solidFill>
                <a:latin typeface="Verdana"/>
                <a:cs typeface="Verdana"/>
              </a:rPr>
              <a:t>ΟΤΙΚΟΣ</a:t>
            </a:r>
            <a:r>
              <a:rPr sz="1050" b="1" spc="-15" dirty="0">
                <a:solidFill>
                  <a:srgbClr val="7E7E7E"/>
                </a:solidFill>
                <a:latin typeface="Verdana"/>
                <a:cs typeface="Verdana"/>
              </a:rPr>
              <a:t> </a:t>
            </a:r>
            <a:r>
              <a:rPr sz="1050" b="1" spc="-5" dirty="0">
                <a:solidFill>
                  <a:srgbClr val="7E7E7E"/>
                </a:solidFill>
                <a:latin typeface="Verdana"/>
                <a:cs typeface="Verdana"/>
              </a:rPr>
              <a:t>ΟΙ</a:t>
            </a:r>
            <a:r>
              <a:rPr sz="1050" b="1" spc="-10" dirty="0">
                <a:solidFill>
                  <a:srgbClr val="7E7E7E"/>
                </a:solidFill>
                <a:latin typeface="Verdana"/>
                <a:cs typeface="Verdana"/>
              </a:rPr>
              <a:t>ΚΟ</a:t>
            </a:r>
            <a:r>
              <a:rPr sz="1050" b="1" dirty="0">
                <a:solidFill>
                  <a:srgbClr val="7E7E7E"/>
                </a:solidFill>
                <a:latin typeface="Verdana"/>
                <a:cs typeface="Verdana"/>
              </a:rPr>
              <a:t>Σ</a:t>
            </a:r>
            <a:r>
              <a:rPr sz="1050" b="1" spc="-45" dirty="0">
                <a:solidFill>
                  <a:srgbClr val="7E7E7E"/>
                </a:solidFill>
                <a:latin typeface="Verdana"/>
                <a:cs typeface="Verdana"/>
              </a:rPr>
              <a:t> </a:t>
            </a:r>
            <a:r>
              <a:rPr sz="1050" b="1" spc="-5" dirty="0">
                <a:solidFill>
                  <a:srgbClr val="7E7E7E"/>
                </a:solidFill>
                <a:latin typeface="Verdana"/>
                <a:cs typeface="Verdana"/>
              </a:rPr>
              <a:t>R</a:t>
            </a:r>
            <a:r>
              <a:rPr sz="1050" b="1" dirty="0">
                <a:solidFill>
                  <a:srgbClr val="7E7E7E"/>
                </a:solidFill>
                <a:latin typeface="Verdana"/>
                <a:cs typeface="Verdana"/>
              </a:rPr>
              <a:t>OSILI</a:t>
            </a:r>
            <a:endParaRPr sz="1050">
              <a:latin typeface="Verdana"/>
              <a:cs typeface="Verdana"/>
            </a:endParaRPr>
          </a:p>
        </p:txBody>
      </p:sp>
      <p:sp>
        <p:nvSpPr>
          <p:cNvPr id="5" name="object 5"/>
          <p:cNvSpPr txBox="1">
            <a:spLocks noGrp="1"/>
          </p:cNvSpPr>
          <p:nvPr>
            <p:ph type="ftr" sz="quarter" idx="5"/>
          </p:nvPr>
        </p:nvSpPr>
        <p:spPr>
          <a:prstGeom prst="rect">
            <a:avLst/>
          </a:prstGeom>
        </p:spPr>
        <p:txBody>
          <a:bodyPr vert="horz" wrap="square" lIns="0" tIns="13335" rIns="0" bIns="0" rtlCol="0">
            <a:spAutoFit/>
          </a:bodyPr>
          <a:lstStyle/>
          <a:p>
            <a:pPr marL="1150620" marR="5080" indent="-1138555">
              <a:lnSpc>
                <a:spcPct val="100000"/>
              </a:lnSpc>
              <a:spcBef>
                <a:spcPts val="105"/>
              </a:spcBef>
            </a:pPr>
            <a:r>
              <a:rPr spc="-5" dirty="0"/>
              <a:t>Ηλεκτρονικό Επιχειρείν: Καινοτόμα Μοντέλα σε ψηφιακό Περιβάλλον  </a:t>
            </a:r>
            <a:r>
              <a:rPr dirty="0"/>
              <a:t>Μ. </a:t>
            </a:r>
            <a:r>
              <a:rPr spc="-5" dirty="0"/>
              <a:t>Βλαχοπούλου, Σ.</a:t>
            </a:r>
            <a:r>
              <a:rPr spc="0" dirty="0"/>
              <a:t> </a:t>
            </a:r>
            <a:r>
              <a:rPr spc="-10" dirty="0"/>
              <a:t>Δημητριάδης</a:t>
            </a:r>
          </a:p>
        </p:txBody>
      </p:sp>
      <p:sp>
        <p:nvSpPr>
          <p:cNvPr id="3" name="object 3"/>
          <p:cNvSpPr txBox="1"/>
          <p:nvPr/>
        </p:nvSpPr>
        <p:spPr>
          <a:xfrm>
            <a:off x="8539733" y="6267399"/>
            <a:ext cx="187325"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A7A299"/>
                </a:solidFill>
                <a:latin typeface="Verdana"/>
                <a:cs typeface="Verdana"/>
              </a:rPr>
              <a:t>71</a:t>
            </a:r>
            <a:endParaRPr sz="1000">
              <a:latin typeface="Verdana"/>
              <a:cs typeface="Verdana"/>
            </a:endParaRPr>
          </a:p>
        </p:txBody>
      </p:sp>
      <p:sp>
        <p:nvSpPr>
          <p:cNvPr id="4" name="object 4"/>
          <p:cNvSpPr txBox="1"/>
          <p:nvPr/>
        </p:nvSpPr>
        <p:spPr>
          <a:xfrm>
            <a:off x="459740" y="487121"/>
            <a:ext cx="7963534" cy="5429885"/>
          </a:xfrm>
          <a:prstGeom prst="rect">
            <a:avLst/>
          </a:prstGeom>
        </p:spPr>
        <p:txBody>
          <a:bodyPr vert="horz" wrap="square" lIns="0" tIns="13335" rIns="0" bIns="0" rtlCol="0">
            <a:spAutoFit/>
          </a:bodyPr>
          <a:lstStyle/>
          <a:p>
            <a:pPr marL="277495" indent="-264795">
              <a:lnSpc>
                <a:spcPct val="100000"/>
              </a:lnSpc>
              <a:spcBef>
                <a:spcPts val="105"/>
              </a:spcBef>
              <a:buClr>
                <a:srgbClr val="EF7E09"/>
              </a:buClr>
              <a:buSzPct val="79687"/>
              <a:buFont typeface="Wingdings 2"/>
              <a:buChar char=""/>
              <a:tabLst>
                <a:tab pos="278130" algn="l"/>
              </a:tabLst>
            </a:pPr>
            <a:r>
              <a:rPr sz="3200" spc="-5" dirty="0">
                <a:latin typeface="Verdana"/>
                <a:cs typeface="Verdana"/>
              </a:rPr>
              <a:t>στο </a:t>
            </a:r>
            <a:r>
              <a:rPr sz="3200" dirty="0">
                <a:latin typeface="Verdana"/>
                <a:cs typeface="Verdana"/>
              </a:rPr>
              <a:t>λιανεμπόριο η </a:t>
            </a:r>
            <a:r>
              <a:rPr sz="3200" spc="-5" dirty="0">
                <a:latin typeface="Verdana"/>
                <a:cs typeface="Verdana"/>
              </a:rPr>
              <a:t>υποκατάσταση</a:t>
            </a:r>
            <a:r>
              <a:rPr sz="3200" spc="-80" dirty="0">
                <a:latin typeface="Verdana"/>
                <a:cs typeface="Verdana"/>
              </a:rPr>
              <a:t> </a:t>
            </a:r>
            <a:r>
              <a:rPr sz="3200" spc="-5" dirty="0">
                <a:latin typeface="Verdana"/>
                <a:cs typeface="Verdana"/>
              </a:rPr>
              <a:t>των</a:t>
            </a:r>
            <a:endParaRPr sz="3200">
              <a:latin typeface="Verdana"/>
              <a:cs typeface="Verdana"/>
            </a:endParaRPr>
          </a:p>
          <a:p>
            <a:pPr marL="277495" marR="903605">
              <a:lnSpc>
                <a:spcPct val="100000"/>
              </a:lnSpc>
            </a:pPr>
            <a:r>
              <a:rPr sz="3200" spc="-5" dirty="0">
                <a:latin typeface="Verdana"/>
                <a:cs typeface="Verdana"/>
              </a:rPr>
              <a:t>παραδοσιακών πωλήσεων από τις  </a:t>
            </a:r>
            <a:r>
              <a:rPr sz="3200" dirty="0">
                <a:latin typeface="Verdana"/>
                <a:cs typeface="Verdana"/>
              </a:rPr>
              <a:t>ηλεκτρονικές είναι</a:t>
            </a:r>
            <a:r>
              <a:rPr sz="3200" spc="-40" dirty="0">
                <a:latin typeface="Verdana"/>
                <a:cs typeface="Verdana"/>
              </a:rPr>
              <a:t> </a:t>
            </a:r>
            <a:r>
              <a:rPr sz="3200" spc="-5" dirty="0">
                <a:latin typeface="Verdana"/>
                <a:cs typeface="Verdana"/>
              </a:rPr>
              <a:t>σταθερά</a:t>
            </a:r>
            <a:endParaRPr sz="3200">
              <a:latin typeface="Verdana"/>
              <a:cs typeface="Verdana"/>
            </a:endParaRPr>
          </a:p>
          <a:p>
            <a:pPr marL="277495" marR="304800">
              <a:lnSpc>
                <a:spcPct val="100000"/>
              </a:lnSpc>
              <a:spcBef>
                <a:spcPts val="5"/>
              </a:spcBef>
            </a:pPr>
            <a:r>
              <a:rPr sz="3200" dirty="0">
                <a:latin typeface="Verdana"/>
                <a:cs typeface="Verdana"/>
              </a:rPr>
              <a:t>αυξανόμενη, αν και οι ηλεκτρονικές  </a:t>
            </a:r>
            <a:r>
              <a:rPr sz="3200" spc="-5" dirty="0">
                <a:latin typeface="Verdana"/>
                <a:cs typeface="Verdana"/>
              </a:rPr>
              <a:t>πωλήσεις παραμένουν συνολικά  ακόμη </a:t>
            </a:r>
            <a:r>
              <a:rPr sz="3200" dirty="0">
                <a:latin typeface="Verdana"/>
                <a:cs typeface="Verdana"/>
              </a:rPr>
              <a:t>ένα μικρό μέρος </a:t>
            </a:r>
            <a:r>
              <a:rPr sz="3200" spc="-5" dirty="0">
                <a:latin typeface="Verdana"/>
                <a:cs typeface="Verdana"/>
              </a:rPr>
              <a:t>του</a:t>
            </a:r>
            <a:r>
              <a:rPr sz="3200" spc="-90" dirty="0">
                <a:latin typeface="Verdana"/>
                <a:cs typeface="Verdana"/>
              </a:rPr>
              <a:t> </a:t>
            </a:r>
            <a:r>
              <a:rPr sz="3200" dirty="0">
                <a:latin typeface="Verdana"/>
                <a:cs typeface="Verdana"/>
              </a:rPr>
              <a:t>λιανικού  εμπορίου</a:t>
            </a:r>
            <a:endParaRPr sz="3200">
              <a:latin typeface="Verdana"/>
              <a:cs typeface="Verdana"/>
            </a:endParaRPr>
          </a:p>
          <a:p>
            <a:pPr marL="277495" marR="372110" indent="-264795">
              <a:lnSpc>
                <a:spcPct val="100000"/>
              </a:lnSpc>
              <a:spcBef>
                <a:spcPts val="300"/>
              </a:spcBef>
              <a:buClr>
                <a:srgbClr val="EF7E09"/>
              </a:buClr>
              <a:buSzPct val="79687"/>
              <a:buFont typeface="Wingdings 2"/>
              <a:buChar char=""/>
              <a:tabLst>
                <a:tab pos="278130" algn="l"/>
              </a:tabLst>
            </a:pPr>
            <a:r>
              <a:rPr sz="3200" dirty="0">
                <a:latin typeface="Verdana"/>
                <a:cs typeface="Verdana"/>
              </a:rPr>
              <a:t>η χρήση </a:t>
            </a:r>
            <a:r>
              <a:rPr sz="3200" spc="-5" dirty="0">
                <a:latin typeface="Verdana"/>
                <a:cs typeface="Verdana"/>
              </a:rPr>
              <a:t>του </a:t>
            </a:r>
            <a:r>
              <a:rPr sz="3200" dirty="0">
                <a:latin typeface="Verdana"/>
                <a:cs typeface="Verdana"/>
              </a:rPr>
              <a:t>κινητού </a:t>
            </a:r>
            <a:r>
              <a:rPr sz="3200" spc="-5" dirty="0">
                <a:latin typeface="Verdana"/>
                <a:cs typeface="Verdana"/>
              </a:rPr>
              <a:t>τηλεφώνου</a:t>
            </a:r>
            <a:r>
              <a:rPr sz="3200" spc="-100" dirty="0">
                <a:latin typeface="Verdana"/>
                <a:cs typeface="Verdana"/>
              </a:rPr>
              <a:t> </a:t>
            </a:r>
            <a:r>
              <a:rPr sz="3200" spc="-5" dirty="0">
                <a:latin typeface="Verdana"/>
                <a:cs typeface="Verdana"/>
              </a:rPr>
              <a:t>θα  αποτελέσει καταλυτικό παράγοντα  ανάπτυξης </a:t>
            </a:r>
            <a:r>
              <a:rPr sz="3200" dirty="0">
                <a:latin typeface="Verdana"/>
                <a:cs typeface="Verdana"/>
              </a:rPr>
              <a:t>των ηλεκτρονικών  </a:t>
            </a:r>
            <a:r>
              <a:rPr sz="3200" spc="-5" dirty="0">
                <a:latin typeface="Verdana"/>
                <a:cs typeface="Verdana"/>
              </a:rPr>
              <a:t>αγορών.</a:t>
            </a:r>
            <a:endParaRPr sz="3200">
              <a:latin typeface="Verdana"/>
              <a:cs typeface="Verdana"/>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sm" len="sm"/>
          <a:tailEnd type="triangl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sm" len="sm"/>
          <a:tailEnd type="triangl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2647</TotalTime>
  <Words>7904</Words>
  <Application>Microsoft Office PowerPoint</Application>
  <PresentationFormat>On-screen Show (4:3)</PresentationFormat>
  <Paragraphs>1048</Paragraphs>
  <Slides>136</Slides>
  <Notes>3</Notes>
  <HiddenSlides>0</HiddenSlides>
  <MMClips>0</MMClips>
  <ScaleCrop>false</ScaleCrop>
  <HeadingPairs>
    <vt:vector size="8" baseType="variant">
      <vt:variant>
        <vt:lpstr>Fonts Used</vt:lpstr>
      </vt:variant>
      <vt:variant>
        <vt:i4>17</vt:i4>
      </vt:variant>
      <vt:variant>
        <vt:lpstr>Theme</vt:lpstr>
      </vt:variant>
      <vt:variant>
        <vt:i4>2</vt:i4>
      </vt:variant>
      <vt:variant>
        <vt:lpstr>Embedded OLE Servers</vt:lpstr>
      </vt:variant>
      <vt:variant>
        <vt:i4>1</vt:i4>
      </vt:variant>
      <vt:variant>
        <vt:lpstr>Slide Titles</vt:lpstr>
      </vt:variant>
      <vt:variant>
        <vt:i4>136</vt:i4>
      </vt:variant>
    </vt:vector>
  </HeadingPairs>
  <TitlesOfParts>
    <vt:vector size="156" baseType="lpstr">
      <vt:lpstr>宋体</vt:lpstr>
      <vt:lpstr>宋体</vt:lpstr>
      <vt:lpstr>Arial</vt:lpstr>
      <vt:lpstr>Arial</vt:lpstr>
      <vt:lpstr>Calibri</vt:lpstr>
      <vt:lpstr>Courier New</vt:lpstr>
      <vt:lpstr>等线</vt:lpstr>
      <vt:lpstr>Garamond</vt:lpstr>
      <vt:lpstr>Monotype Sorts</vt:lpstr>
      <vt:lpstr>Roboto Condensed</vt:lpstr>
      <vt:lpstr>Roboto Slab</vt:lpstr>
      <vt:lpstr>Symbol</vt:lpstr>
      <vt:lpstr>Tahoma</vt:lpstr>
      <vt:lpstr>Times New Roman</vt:lpstr>
      <vt:lpstr>Verdana</vt:lpstr>
      <vt:lpstr>Wingdings</vt:lpstr>
      <vt:lpstr>Wingdings 2</vt:lpstr>
      <vt:lpstr>Office Theme</vt:lpstr>
      <vt:lpstr>Stream</vt:lpstr>
      <vt:lpstr>Visio</vt:lpstr>
      <vt:lpstr>PowerPoint Presentation</vt:lpstr>
      <vt:lpstr>ΤΟ ΨΗΦΙΑΚΟ ΠΕΡΙΒΑΛΛΟΝ ΚΑΙ ΤΟ ΜΑΡΚΕΤΙΝΓΚ - Εισαγωγικά</vt:lpstr>
      <vt:lpstr>ΤΟ ΨΗΦΙΑΚΟ ΠΕΡΙΒΑΛΛΟΝ ΚΑΙ ΤΟ ΜΑΡΚΕΤΙΝΓΚ –Εισαγωγικά  (συνέχεια)</vt:lpstr>
      <vt:lpstr>ΣΤΟΧΟΙ</vt:lpstr>
      <vt:lpstr>1. Το ψηφιακό τοπίο: τεχνολογίες,  επιχειρηματικότητα και μάρκετινγκ</vt:lpstr>
      <vt:lpstr>1.1. Πεδία τεχνολογιών αιχμής</vt:lpstr>
      <vt:lpstr>4 κατηγορίες τεχνολογιών αιχμής</vt:lpstr>
      <vt:lpstr>PowerPoint Presentation</vt:lpstr>
      <vt:lpstr>PowerPoint Presentation</vt:lpstr>
      <vt:lpstr>4 κατηγορίες τεχνολογιών αιχμής</vt:lpstr>
      <vt:lpstr>PowerPoint Presentation</vt:lpstr>
      <vt:lpstr>Today’s IoT/embeded devices: powerful portable computers and sensors!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κατηγορίες τεχνολογιών αιχμής</vt:lpstr>
      <vt:lpstr>4 κατηγορίες τεχνολογιών αιχμής</vt:lpstr>
      <vt:lpstr>PowerPoint Presentation</vt:lpstr>
      <vt:lpstr>4 κατηγορίες τεχνολογιών αιχμής</vt:lpstr>
      <vt:lpstr>PowerPoint Presentation</vt:lpstr>
      <vt:lpstr>1.2. Οι τρεις πυλώνες αναδυόμενων τεχνολογιών για το ηλεκτρονικό  επιχειρείν και μάρκετινγκ</vt:lpstr>
      <vt:lpstr>Πρώτος Πυλώνας (1)</vt:lpstr>
      <vt:lpstr>Πρώτος Πυλώνας (2)</vt:lpstr>
      <vt:lpstr>Πρώτος Πυλώνας (3)</vt:lpstr>
      <vt:lpstr>Πρώτος Πυλώνας (4)</vt:lpstr>
      <vt:lpstr>PowerPoint Presentation</vt:lpstr>
      <vt:lpstr>PowerPoint Presentation</vt:lpstr>
      <vt:lpstr>Πρώτος Πυλώνας (5)</vt:lpstr>
      <vt:lpstr>Πρώτος Πυλώνας (6)</vt:lpstr>
      <vt:lpstr>Πρώτος Πυλώνας (7)</vt:lpstr>
      <vt:lpstr>Πρώτος Πυλώνας (8)</vt:lpstr>
      <vt:lpstr>PowerPoint Presentation</vt:lpstr>
      <vt:lpstr>PowerPoint Presentation</vt:lpstr>
      <vt:lpstr>Πρώτος Πυλώνας (9)</vt:lpstr>
      <vt:lpstr>Πρώτος Πυλώνας (10)</vt:lpstr>
      <vt:lpstr>Πρώτος Πυλώνας (11)</vt:lpstr>
      <vt:lpstr>PowerPoint Presentation</vt:lpstr>
      <vt:lpstr>PowerPoint Presentation</vt:lpstr>
      <vt:lpstr>PowerPoint Presentation</vt:lpstr>
      <vt:lpstr>Πρώτος Πυλώνας (12)</vt:lpstr>
      <vt:lpstr>Πρώτος Πυλώνας (13)</vt:lpstr>
      <vt:lpstr>Πρώτος Πυλώνας (14)</vt:lpstr>
      <vt:lpstr>Πρώτος Πυλώνας (15)</vt:lpstr>
      <vt:lpstr>PowerPoint Presentation</vt:lpstr>
      <vt:lpstr>PowerPoint Presentation</vt:lpstr>
      <vt:lpstr>PowerPoint Presentation</vt:lpstr>
      <vt:lpstr>PowerPoint Presentation</vt:lpstr>
      <vt:lpstr>Super Market Tesco</vt:lpstr>
      <vt:lpstr>Super Market Tesco</vt:lpstr>
      <vt:lpstr>Super Market Tesco</vt:lpstr>
      <vt:lpstr>PowerPoint Presentation</vt:lpstr>
      <vt:lpstr>PowerPoint Presentation</vt:lpstr>
      <vt:lpstr>PowerPoint Presentation</vt:lpstr>
      <vt:lpstr>Τι είναι το NFC;</vt:lpstr>
      <vt:lpstr>Εφαρμογές NFC</vt:lpstr>
      <vt:lpstr>Εφαρμογές</vt:lpstr>
      <vt:lpstr>PowerPoint Presentation</vt:lpstr>
      <vt:lpstr>PowerPoint Presentation</vt:lpstr>
      <vt:lpstr>Εφαρμογές (συνέχεια)</vt:lpstr>
      <vt:lpstr>Εφαρμογές (συνέχεια)</vt:lpstr>
      <vt:lpstr>Εφαρμογές (συνέχεια)</vt:lpstr>
      <vt:lpstr>Εφαρμογές (συνέχεια)</vt:lpstr>
      <vt:lpstr>Δεύτερος Πυλώνας</vt:lpstr>
      <vt:lpstr>Δεύτερος Πυλώνας (συνέχεια)</vt:lpstr>
      <vt:lpstr>PowerPoint Presentation</vt:lpstr>
      <vt:lpstr>PowerPoint Presentation</vt:lpstr>
      <vt:lpstr>Δεύτερος Πυλώνας</vt:lpstr>
      <vt:lpstr>Δεύτερος Πυλώνας (συνέχεια)</vt:lpstr>
      <vt:lpstr>Τρίτος Πυλώνας</vt:lpstr>
      <vt:lpstr>Τρίτος Πυλώνας (συνέχεια)</vt:lpstr>
      <vt:lpstr>Τρίτος Πυλώνας (συνέχεια)</vt:lpstr>
      <vt:lpstr>Τρίτος Πυλώνας (συνέχεια)</vt:lpstr>
      <vt:lpstr>Τρίτος Πυλώνας (συνέχεια)</vt:lpstr>
      <vt:lpstr>2. Μεγέθη της αγοράς</vt:lpstr>
      <vt:lpstr>2.1. Συμβολή της ψηφιακής οικονομίας στα συνολικά  οικονομικά μεγέθη</vt:lpstr>
      <vt:lpstr>Μελέτη της McKinsey</vt:lpstr>
      <vt:lpstr>Μελέτη της McKinsey (συνέχεια)</vt:lpstr>
      <vt:lpstr>2.2. Αριθμός χρηστών του διαδικτύου,  κατόχων κινητού τηλεφώνου, μελών  κοινωνικών δικτύων</vt:lpstr>
      <vt:lpstr>Η διείσδυση του διαδικτύου για το 2013</vt:lpstr>
      <vt:lpstr>Η διείσδυση του διαδικτύου για το 2013 (συνέχεια)</vt:lpstr>
      <vt:lpstr>Μεγέθη της αγοράς</vt:lpstr>
      <vt:lpstr>PowerPoint Presentation</vt:lpstr>
      <vt:lpstr>PowerPoint Presentation</vt:lpstr>
      <vt:lpstr>Μεγέθη της αγοράς</vt:lpstr>
      <vt:lpstr>PowerPoint Presentation</vt:lpstr>
      <vt:lpstr>Μεγέθη της αγοράς</vt:lpstr>
      <vt:lpstr>Μεγέθη της αγοράς</vt:lpstr>
      <vt:lpstr>Μεγέθη της αγοράς</vt:lpstr>
      <vt:lpstr>PowerPoint Presentation</vt:lpstr>
      <vt:lpstr>Μεγέθη της αγοράς</vt:lpstr>
      <vt:lpstr>Μεγέθη της αγοράς Διείσδυση ΤΠΕ στις επιχειρήσεις</vt:lpstr>
      <vt:lpstr>Η σύντομη παρουσίαση των πιο πάνω  μεγεθών καταδεικνύει τουλάχιστον  τέσσερα βασικά σημεία:</vt:lpstr>
      <vt:lpstr>PowerPoint Presentation</vt:lpstr>
      <vt:lpstr>Τι περιλαμβάνει; Το ηλεκτρονικό επιχειρείν, το ηλεκτρονικό εμπόριο  και το ηλεκτρονικό μάρκετινγκ</vt:lpstr>
      <vt:lpstr>Τι περιλαμβάνει; Το ηλεκτρονικό επιχειρείν, το ηλεκτρονικό εμπόριο  και το ηλεκτρονικό μάρκετινγκ  (συνέχεια)</vt:lpstr>
      <vt:lpstr>3. Προοπτικές και συνέπειες σε  επίπεδο επιχειρηματικότητας και  μάρκετινγκ</vt:lpstr>
      <vt:lpstr>3.1. Παράγοντες ανάπτυξης του διαδικτύου</vt:lpstr>
      <vt:lpstr>ENISA (Ευρωπαϊκός Οργανισμός για την Ασφάλεια των Δικτύων και των Πληροφοριών) Top 15 Indicators (2017)</vt:lpstr>
      <vt:lpstr>PowerPoint Presentation</vt:lpstr>
      <vt:lpstr>PowerPoint Presentation</vt:lpstr>
      <vt:lpstr>Facebook – Cambridge Analytica scandal</vt:lpstr>
      <vt:lpstr>AOL Privacy Debacle</vt:lpstr>
      <vt:lpstr>AOL User 4417749</vt:lpstr>
      <vt:lpstr>Re-identification by Linking</vt:lpstr>
      <vt:lpstr>Latanya Sweeney’s Attack (1997)</vt:lpstr>
      <vt:lpstr>Example of Generalization (1)</vt:lpstr>
      <vt:lpstr>Example of Generalization (2)</vt:lpstr>
      <vt:lpstr>What Does Attacker Know?</vt:lpstr>
      <vt:lpstr>Υπάρχει, τελικά, πραγματικά ανωνυμία και ιδιωτικότητα όταν «βγούμε» στο Διαδίκτυο;</vt:lpstr>
      <vt:lpstr>Δυστυχώς όχι … Υπάρχουν  κρυμμένα ψηφιακά μας ίχνη και αθέατες πληροφορίες για εμάς παντού …</vt:lpstr>
      <vt:lpstr>Googlemaps</vt:lpstr>
      <vt:lpstr>Ίχνη ακόμη και σε εκτυπωμένες σελίδες!</vt:lpstr>
      <vt:lpstr>Ίχνη ακόμη και σε εκτυπωμένες σελίδες!</vt:lpstr>
      <vt:lpstr>Γεωγραφικός εντοπισμός Η/Υ</vt:lpstr>
      <vt:lpstr>Πληροφορίες εντοπισμού προσώπων</vt:lpstr>
      <vt:lpstr>Πληροφορίες εντοπισμού υπολογιστικών  συστημάτων και δικτύων</vt:lpstr>
      <vt:lpstr>Πληροφορίες γύρω από οποιοδήποτε πρόσωπο!</vt:lpstr>
      <vt:lpstr>Όμως … ποιος μπορεί να αναλύσει και να συνδυάσει τόσες πολλές πηγές πληροφοριών;</vt:lpstr>
      <vt:lpstr>Είναι, όμως, έτσι; Ας πάμε μερικούς αιώνες πίσω: Μαθηματική Λογική!</vt:lpstr>
      <vt:lpstr>Παράδειγμα συλλογισμού με modus ponens</vt:lpstr>
      <vt:lpstr>Το μέλλον: Semantic Web  (Σημασιολογικός Ιστός) ή το «μυαλό του Θεού» κατάλληλα δομημένο για επεξεργασία από τις ίδιες τις μηχανές!</vt:lpstr>
      <vt:lpstr>Ας σκεφτούμε λίγο: η ηλεκτρονική μας ταυτότητα είναι ένα παζλ, κομμάτια του οποίου αποκαλύπτουμε καθημερινά στις αλληλεπιδράσεις μας με άνθρώπους, εφαρμογές, και διαδικτυακές υπηρεσίες:</vt:lpstr>
      <vt:lpstr>Όμως! Τα κομμάτια αυτά τα επεξεργάζεται ο πιο δυνατός υπολογιστής επί γης: Semantic Internet of Things!</vt:lpstr>
      <vt:lpstr>Μα δεν υπάρχει ένας μηχανισμός (π.χ. εφαρμογή) για την προστασία μας;</vt:lpstr>
      <vt:lpstr>3.2. Συνέπειες και προκλήσεις σε επίπεδο επιχειρηματικό και μάρκετινγκ</vt:lpstr>
      <vt:lpstr>Η τεχνολογία του διαδικτύου μπορεί να  χρησιμοποιηθεί για την υποστήριξη στόχων marketing όπως ( Chaffey):</vt:lpstr>
      <vt:lpstr>Πίνακας 1.4 Διαδικτυακό έναντι Παραδοσιακού Μάρκετινγκ</vt:lpstr>
      <vt:lpstr>Πίνακας 1.4 Διαδικτυακό έναντι Παραδοσιακού  Μάρκετινγκ(συνέχεια)</vt:lpstr>
      <vt:lpstr>PowerPoint Presentation</vt:lpstr>
      <vt:lpstr>Πίνακας 1.4 Διαδικτυακό έναντι</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sergios dim</dc:creator>
  <cp:lastModifiedBy>Yannis Stamatiou</cp:lastModifiedBy>
  <cp:revision>55</cp:revision>
  <dcterms:created xsi:type="dcterms:W3CDTF">2018-04-15T06:55:31Z</dcterms:created>
  <dcterms:modified xsi:type="dcterms:W3CDTF">2021-03-04T11:46:05Z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2014-10-02T00:00:00Z</vt:filetime>
  </property>
  <property fmtid="{D5CDD505-2E9C-101B-9397-08002B2CF9AE}" pid="3" name="Creator">
    <vt:lpwstr>Microsoft® Office PowerPoint® 2007</vt:lpwstr>
  </property>
  <property fmtid="{D5CDD505-2E9C-101B-9397-08002B2CF9AE}" pid="4" name="LastSaved">
    <vt:filetime>2018-04-15T00:00:00Z</vt:filetime>
  </property>
</Properties>
</file>