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CCDDB-4618-4D48-942C-EDA5C7052012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BB427-9A2C-4672-AD7B-F31EC4B946E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6D6A-775A-421C-B2E7-B832C83AC6E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621A-416B-4F53-B5AD-B99C565CE7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6D6A-775A-421C-B2E7-B832C83AC6E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621A-416B-4F53-B5AD-B99C565CE7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6D6A-775A-421C-B2E7-B832C83AC6E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621A-416B-4F53-B5AD-B99C565CE7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6D6A-775A-421C-B2E7-B832C83AC6E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621A-416B-4F53-B5AD-B99C565CE7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6D6A-775A-421C-B2E7-B832C83AC6E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621A-416B-4F53-B5AD-B99C565CE7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6D6A-775A-421C-B2E7-B832C83AC6E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621A-416B-4F53-B5AD-B99C565CE7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6D6A-775A-421C-B2E7-B832C83AC6E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621A-416B-4F53-B5AD-B99C565CE7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6D6A-775A-421C-B2E7-B832C83AC6E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621A-416B-4F53-B5AD-B99C565CE7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6D6A-775A-421C-B2E7-B832C83AC6E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621A-416B-4F53-B5AD-B99C565CE7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6D6A-775A-421C-B2E7-B832C83AC6E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621A-416B-4F53-B5AD-B99C565CE7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6D6A-775A-421C-B2E7-B832C83AC6E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621A-416B-4F53-B5AD-B99C565CE7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56D6A-775A-421C-B2E7-B832C83AC6E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4621A-416B-4F53-B5AD-B99C565CE72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b="1" dirty="0" smtClean="0"/>
              <a:t>ΕΙΣΑΓΩΓΗ ΣΤΟ ΜΑΡΚΕΤΙΝΓΚ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2"/>
            <a:ext cx="7776864" cy="2636465"/>
          </a:xfrm>
        </p:spPr>
        <p:txBody>
          <a:bodyPr>
            <a:noAutofit/>
          </a:bodyPr>
          <a:lstStyle/>
          <a:p>
            <a:r>
              <a:rPr lang="el-GR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16</a:t>
            </a:r>
            <a:r>
              <a:rPr lang="el-GR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b="1" dirty="0" smtClean="0">
                <a:solidFill>
                  <a:schemeClr val="tx1"/>
                </a:solidFill>
              </a:rPr>
              <a:t>ΠΡΟΒΟΛΗ </a:t>
            </a:r>
            <a:r>
              <a:rPr lang="en-US" b="1" dirty="0" smtClean="0">
                <a:solidFill>
                  <a:schemeClr val="tx1"/>
                </a:solidFill>
              </a:rPr>
              <a:t>I</a:t>
            </a:r>
            <a:endParaRPr lang="el-GR" b="1" dirty="0" smtClean="0">
              <a:solidFill>
                <a:schemeClr val="tx1"/>
              </a:solidFill>
            </a:endParaRPr>
          </a:p>
          <a:p>
            <a:r>
              <a:rPr lang="el-GR" sz="3000" b="1" dirty="0" err="1" smtClean="0">
                <a:solidFill>
                  <a:schemeClr val="tx1"/>
                </a:solidFill>
              </a:rPr>
              <a:t>Θεοφανίδης</a:t>
            </a:r>
            <a:r>
              <a:rPr lang="el-GR" sz="3000" b="1" dirty="0" smtClean="0">
                <a:solidFill>
                  <a:schemeClr val="tx1"/>
                </a:solidFill>
              </a:rPr>
              <a:t> Φαίδων</a:t>
            </a:r>
          </a:p>
          <a:p>
            <a:r>
              <a:rPr lang="el-GR" sz="2800" b="1" dirty="0" smtClean="0">
                <a:solidFill>
                  <a:schemeClr val="tx1"/>
                </a:solidFill>
              </a:rPr>
              <a:t>Σχολή Κοινωνικών Επιστημών</a:t>
            </a:r>
          </a:p>
          <a:p>
            <a:r>
              <a:rPr lang="el-GR" sz="2400" b="1" dirty="0" smtClean="0">
                <a:solidFill>
                  <a:schemeClr val="tx1"/>
                </a:solidFill>
              </a:rPr>
              <a:t>Τμήμα Διοίκησης Επιχειρήσεων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726363" cy="1143000"/>
          </a:xfrm>
        </p:spPr>
        <p:txBody>
          <a:bodyPr>
            <a:normAutofit fontScale="90000"/>
          </a:bodyPr>
          <a:lstStyle/>
          <a:p>
            <a:r>
              <a:rPr lang="el-GR" sz="4000" b="1"/>
              <a:t>ΣΥΓΚΡΑΤΗΣΗ ΣΤΗ ΜΝΗΜΗ ΚΑΙ ΑΝΑΚΛΗΣΗ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464550" cy="5543550"/>
          </a:xfrm>
        </p:spPr>
        <p:txBody>
          <a:bodyPr/>
          <a:lstStyle/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l-GR" sz="2800"/>
              <a:t>	Ο δέκτης δεν απομνημονεύει όλα τα μηνύματα που προσέχει και ερμηνεύει-κατανοεί. Η μνήμη λειτουργεί σε τρια επίπεδα: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el-GR" sz="2800" b="1"/>
              <a:t>Αισθητηριακή συγκράτηση:</a:t>
            </a:r>
            <a:r>
              <a:rPr lang="el-GR" sz="2800"/>
              <a:t> ο προθάλαμος που ασχολείται με στιγμιαία ερεθίσματα τα οποία φθάνουν στο φλοιό του εγκεφάλου μέσω των αισθήσεων.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el-GR" sz="2800" b="1"/>
              <a:t>Βραχυπρόθεσμη μνήμη</a:t>
            </a:r>
            <a:r>
              <a:rPr lang="el-GR" sz="2800"/>
              <a:t>: αν το ερέθισμα κριθεί ενδιαφέρον ενεργοποιείται και διαρκεί 20΄΄-30΄΄ με χωρητικότητα τον «νόμο των 7 σημείων».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el-GR" sz="2800" b="1"/>
              <a:t>Μακροπρόθεσμη μνήμη</a:t>
            </a:r>
            <a:r>
              <a:rPr lang="el-GR" sz="2800"/>
              <a:t>: ευρύτερο πεδίο γνώσης, εμπειρίες, περιλαμβάνει οργανωμένες πληροφορίες και ασχολείται με την διατήρηση και αναπαραγωγή τους.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ΥΠΟΔΕΙΓΜΑ </a:t>
            </a:r>
            <a:r>
              <a:rPr lang="en-US" b="1"/>
              <a:t>AIDA</a:t>
            </a:r>
            <a:endParaRPr lang="el-GR" b="1"/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593850"/>
            <a:ext cx="8134350" cy="4930775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l-GR"/>
              <a:t>Αφορά τα στάδια ανταπόκρισης στα μηνύματα μάρκετινγκ.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/>
              <a:t>Τα στάδια ανταπόκρισης αναφέρονται στις νοητικές διεργασίες που θα πρέπει να προκαλέσει το μήνυμα μάρκετινγκ ώστε σταδιακά ο καταναλωτής να καταλήξει σε δράση π.χ. αγορά προϊόντος.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/>
              <a:t>ΠΡΟΣΟΧΗ(</a:t>
            </a:r>
            <a:r>
              <a:rPr lang="en-US" b="1" u="sng"/>
              <a:t>A</a:t>
            </a:r>
            <a:r>
              <a:rPr lang="en-US"/>
              <a:t>ttention)</a:t>
            </a:r>
            <a:r>
              <a:rPr lang="en-US">
                <a:latin typeface="Arial" charset="0"/>
              </a:rPr>
              <a:t>→</a:t>
            </a:r>
            <a:r>
              <a:rPr lang="el-GR">
                <a:latin typeface="Arial" charset="0"/>
              </a:rPr>
              <a:t>ΕΝΔΙΑΦΕΡΟΝ (</a:t>
            </a:r>
            <a:r>
              <a:rPr lang="en-US" b="1" u="sng">
                <a:latin typeface="Arial" charset="0"/>
              </a:rPr>
              <a:t>I</a:t>
            </a:r>
            <a:r>
              <a:rPr lang="en-US">
                <a:latin typeface="Arial" charset="0"/>
              </a:rPr>
              <a:t>nterest)→</a:t>
            </a:r>
            <a:r>
              <a:rPr lang="el-GR">
                <a:latin typeface="Arial" charset="0"/>
              </a:rPr>
              <a:t>ΕΠΙΘΥΜΙΑ(</a:t>
            </a:r>
            <a:r>
              <a:rPr lang="en-US" b="1" u="sng">
                <a:latin typeface="Arial" charset="0"/>
              </a:rPr>
              <a:t>D</a:t>
            </a:r>
            <a:r>
              <a:rPr lang="en-US">
                <a:latin typeface="Arial" charset="0"/>
              </a:rPr>
              <a:t>esire)→</a:t>
            </a:r>
            <a:r>
              <a:rPr lang="el-GR">
                <a:latin typeface="Arial" charset="0"/>
              </a:rPr>
              <a:t>ΔΡΑΣΗ</a:t>
            </a:r>
            <a:r>
              <a:rPr lang="en-US">
                <a:latin typeface="Arial" charset="0"/>
              </a:rPr>
              <a:t> </a:t>
            </a:r>
            <a:r>
              <a:rPr lang="el-GR">
                <a:latin typeface="Arial" charset="0"/>
              </a:rPr>
              <a:t>(</a:t>
            </a:r>
            <a:r>
              <a:rPr lang="en-US" b="1" u="sng">
                <a:latin typeface="Arial" charset="0"/>
              </a:rPr>
              <a:t>A</a:t>
            </a:r>
            <a:r>
              <a:rPr lang="en-US">
                <a:latin typeface="Arial" charset="0"/>
              </a:rPr>
              <a:t>ction)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/>
              <a:t>Στάδια Ανταπόκρισης στα Μηνύματα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93850"/>
            <a:ext cx="8637588" cy="5003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l-GR" sz="2600"/>
              <a:t>Μετακίνηση από μια φάση γνωστική σε μια φάση συγκινησιακή για να καταλήξει στην εκδήλωση αγοραστικής συμπεριφοράς.</a:t>
            </a:r>
          </a:p>
          <a:p>
            <a:pPr algn="just">
              <a:lnSpc>
                <a:spcPct val="90000"/>
              </a:lnSpc>
            </a:pPr>
            <a:r>
              <a:rPr lang="el-GR" sz="2600" b="1"/>
              <a:t>Γνωστικό στοιχείο</a:t>
            </a:r>
            <a:r>
              <a:rPr lang="el-GR" sz="2600"/>
              <a:t>: κατανόηση και γνώση.</a:t>
            </a:r>
          </a:p>
          <a:p>
            <a:pPr algn="just">
              <a:lnSpc>
                <a:spcPct val="90000"/>
              </a:lnSpc>
            </a:pPr>
            <a:r>
              <a:rPr lang="el-GR" sz="2600" b="1"/>
              <a:t>Συγκινησιακό στοιχείο</a:t>
            </a:r>
            <a:r>
              <a:rPr lang="el-GR" sz="2600"/>
              <a:t>: αξιολόγηση, προτιμήσεις, συναισθήματα.</a:t>
            </a:r>
          </a:p>
          <a:p>
            <a:pPr algn="just">
              <a:lnSpc>
                <a:spcPct val="90000"/>
              </a:lnSpc>
            </a:pPr>
            <a:r>
              <a:rPr lang="el-GR" sz="2600" b="1"/>
              <a:t>Δράση:</a:t>
            </a:r>
            <a:r>
              <a:rPr lang="el-GR" sz="2600"/>
              <a:t> πρόθεση συμπεριφοράς, αναζήτηση πληροφοριών, επιλογή μάρκας, σύσταση μάρκας σε τρίτους.</a:t>
            </a:r>
          </a:p>
          <a:p>
            <a:pPr algn="just">
              <a:lnSpc>
                <a:spcPct val="90000"/>
              </a:lnSpc>
            </a:pPr>
            <a:r>
              <a:rPr lang="el-GR" sz="2600"/>
              <a:t>Βασική φιλοσοφία: ΜΑΘΕ</a:t>
            </a:r>
            <a:r>
              <a:rPr lang="el-GR" sz="2600">
                <a:latin typeface="Arial" charset="0"/>
              </a:rPr>
              <a:t>→ΝΙΩΣΕ→ΚΑΝΕ.</a:t>
            </a:r>
          </a:p>
          <a:p>
            <a:pPr algn="just">
              <a:lnSpc>
                <a:spcPct val="90000"/>
              </a:lnSpc>
            </a:pPr>
            <a:r>
              <a:rPr lang="el-GR" sz="2600">
                <a:latin typeface="Arial" charset="0"/>
              </a:rPr>
              <a:t>Εναλλακτική περίπτωση α: ΜΑΘΕ →ΚΑΝΕ →ΝΙΩΣΕ.</a:t>
            </a:r>
          </a:p>
          <a:p>
            <a:pPr algn="just">
              <a:lnSpc>
                <a:spcPct val="90000"/>
              </a:lnSpc>
            </a:pPr>
            <a:r>
              <a:rPr lang="el-GR" sz="2600">
                <a:latin typeface="Arial" charset="0"/>
              </a:rPr>
              <a:t>Εναλλακτική περίπτωση β: ΚΑΝΕ →ΝΙΩΣΕ →ΜΑΘΕ.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ΜΙΓΜΑ ΠΡΟΒΟΛΗΣ</a:t>
            </a:r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93850"/>
            <a:ext cx="8421688" cy="4425950"/>
          </a:xfrm>
        </p:spPr>
        <p:txBody>
          <a:bodyPr/>
          <a:lstStyle/>
          <a:p>
            <a:r>
              <a:rPr lang="el-GR"/>
              <a:t>ΔΙΑΦΗΜΙΣΗ (</a:t>
            </a:r>
            <a:r>
              <a:rPr lang="en-US"/>
              <a:t>Advertising)</a:t>
            </a:r>
          </a:p>
          <a:p>
            <a:r>
              <a:rPr lang="el-GR"/>
              <a:t>ΠΡΟΣΩΠΙΚΗ ΠΩΛΗΣΗ (</a:t>
            </a:r>
            <a:r>
              <a:rPr lang="en-US"/>
              <a:t>Personal Selling)</a:t>
            </a:r>
          </a:p>
          <a:p>
            <a:r>
              <a:rPr lang="el-GR"/>
              <a:t>ΠΡΟΩΘΗΣΗ ΠΩΛΗΣΕΩΝ (</a:t>
            </a:r>
            <a:r>
              <a:rPr lang="en-US"/>
              <a:t>Sales Promotion)</a:t>
            </a:r>
          </a:p>
          <a:p>
            <a:r>
              <a:rPr lang="el-GR"/>
              <a:t>ΔΗΜΟΣΙΕΣ ΣΧΕΣΕΙΣ (</a:t>
            </a:r>
            <a:r>
              <a:rPr lang="en-US"/>
              <a:t>Public Relations)</a:t>
            </a:r>
          </a:p>
          <a:p>
            <a:r>
              <a:rPr lang="el-GR"/>
              <a:t>ΑΜΕΣΟ ΜΑΡΚΕΤΙΝΓΚ (</a:t>
            </a:r>
            <a:r>
              <a:rPr lang="en-US"/>
              <a:t>Direct MKT)</a:t>
            </a:r>
            <a:endParaRPr lang="el-GR"/>
          </a:p>
          <a:p>
            <a:endParaRPr lang="el-GR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ΔΙΑΦΗΜΙΣΗ (</a:t>
            </a:r>
            <a:r>
              <a:rPr lang="en-US" b="1"/>
              <a:t>Advertising)</a:t>
            </a:r>
            <a:endParaRPr lang="el-GR" b="1"/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el-GR"/>
              <a:t>Είναι η πληρωμένη και απρόσωπη παρουσίαση ιδεών, προϊόντων ή παραγωγών που χρησιμοποιεί τα ΜΜΕ.</a:t>
            </a:r>
          </a:p>
          <a:p>
            <a:pPr algn="just">
              <a:buFontTx/>
              <a:buNone/>
            </a:pPr>
            <a:r>
              <a:rPr lang="el-GR"/>
              <a:t>Έχει υψηλό κόστος.</a:t>
            </a:r>
          </a:p>
          <a:p>
            <a:pPr algn="just">
              <a:buFontTx/>
              <a:buNone/>
            </a:pPr>
            <a:r>
              <a:rPr lang="el-GR"/>
              <a:t>Δεν έχει άμεση επανατροφοδότηση.</a:t>
            </a:r>
          </a:p>
          <a:p>
            <a:pPr algn="just">
              <a:buFontTx/>
              <a:buNone/>
            </a:pPr>
            <a:r>
              <a:rPr lang="el-GR"/>
              <a:t>Το κατάλληλο μήνυμα στο κατάλληλο τμήμα της αγοράς (έρευνα αγοράς-τμηματοποίηση).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/>
              <a:t>ΧΑΡΑΚΤΗΡΙΣΤΙΚΑ ΔΙΑΦΗΜΙΣΗΣ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l-GR"/>
              <a:t>Αποτελεσματικό μέσο επικοινωνίας για μεγάλους, διεσπαρμένους καταναλωτικούς πληθυσμούς.</a:t>
            </a:r>
          </a:p>
          <a:p>
            <a:pPr algn="just">
              <a:lnSpc>
                <a:spcPct val="90000"/>
              </a:lnSpc>
            </a:pPr>
            <a:r>
              <a:rPr lang="el-GR"/>
              <a:t>Ενημερώνει-Πείθει-Υπενθυμίζει- Προσελκύει την προσοχή.</a:t>
            </a:r>
          </a:p>
          <a:p>
            <a:pPr algn="just">
              <a:lnSpc>
                <a:spcPct val="90000"/>
              </a:lnSpc>
            </a:pPr>
            <a:r>
              <a:rPr lang="el-GR"/>
              <a:t>Προσελκύει την προσοχή όταν διαθέτει τα παρακάτω χαρακτηριστικά: ένταση στο χρώμα και τον ήχο, επανάληψη, μέγεθος, κίνηση, αντίθεση.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 HOME MESSAGES</a:t>
            </a:r>
            <a:endParaRPr lang="el-GR"/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>
              <a:buFontTx/>
              <a:buAutoNum type="arabicPeriod"/>
            </a:pPr>
            <a:r>
              <a:rPr lang="el-GR"/>
              <a:t>ΥΠΑΡΧΕΙ ΕΠΙΚΟΙΝΩΝΙΑ ΧΩΡΙΣ ΠΩΛΗΣΗ, ΔΕΝ ΥΠΑΡΧΕΙ ΌΜΩΣ ΠΩΛΗΣΗ ΧΩΡΙΣ ΕΠΙΚΟΙΝΩΝΙΑ!</a:t>
            </a:r>
            <a:endParaRPr lang="en-US"/>
          </a:p>
          <a:p>
            <a:pPr marL="609600" indent="-609600" algn="ctr">
              <a:buFontTx/>
              <a:buAutoNum type="arabicPeriod"/>
            </a:pPr>
            <a:r>
              <a:rPr lang="el-GR"/>
              <a:t>ΤΟΝ</a:t>
            </a:r>
            <a:r>
              <a:rPr lang="en-US"/>
              <a:t> 21o</a:t>
            </a:r>
            <a:r>
              <a:rPr lang="el-GR"/>
              <a:t> ΑΙΩΝΑ Η ΕΠΙΚΟΙΝΩΝΙΑ ΜΑΡΚΕΤΙΝΓΚ ΘΑ ΑΠΟΤΕΛΕΙ ΤΗ ΜΟΝΑΔΙΚΗ ΠΗΓΗ ΑΝΑΠΤΥΞΗΣ ΑΝΤΑΓΩΝΙΣΤΙΚΟΥ ΠΛΕΟΝΕΚΤΗΜΑΤΟΣ</a:t>
            </a:r>
            <a:r>
              <a:rPr lang="en-US"/>
              <a:t> </a:t>
            </a:r>
            <a:endParaRPr lang="el-GR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Μάλλιαρης</a:t>
            </a:r>
            <a:r>
              <a:rPr lang="el-GR" dirty="0" smtClean="0"/>
              <a:t>, Π. (2012), Εισαγωγή στο Μάρκετινγκ, Εκδόσεις </a:t>
            </a:r>
            <a:r>
              <a:rPr lang="el-GR" dirty="0" err="1" smtClean="0"/>
              <a:t>Σταμούλη</a:t>
            </a:r>
            <a:endParaRPr lang="el-GR" dirty="0" smtClean="0"/>
          </a:p>
          <a:p>
            <a:r>
              <a:rPr lang="el-GR" dirty="0" err="1" smtClean="0"/>
              <a:t>Βαλάκας</a:t>
            </a:r>
            <a:r>
              <a:rPr lang="el-GR" dirty="0" smtClean="0"/>
              <a:t>, Ι., Ολοκληρωμένες Επικοινωνίες Μάρκετινγκ, ΕΑΠ, Τόμος Β. 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 </a:t>
            </a:r>
            <a:r>
              <a:rPr lang="en-US" dirty="0" smtClean="0">
                <a:latin typeface="+mj-lt"/>
              </a:rPr>
              <a:t>Copyright </a:t>
            </a:r>
            <a:r>
              <a:rPr lang="vi-VN" dirty="0" smtClean="0">
                <a:latin typeface="+mj-lt"/>
              </a:rPr>
              <a:t>Πανεπιστήμιο Πατρών, </a:t>
            </a:r>
            <a:r>
              <a:rPr lang="el-GR" dirty="0" smtClean="0">
                <a:latin typeface="+mj-lt"/>
              </a:rPr>
              <a:t>Ορφανίδης Φαίδων </a:t>
            </a:r>
            <a:r>
              <a:rPr lang="vi-VN" dirty="0" smtClean="0">
                <a:latin typeface="+mj-lt"/>
              </a:rPr>
              <a:t>2015. «</a:t>
            </a:r>
            <a:r>
              <a:rPr lang="el-GR" dirty="0" smtClean="0">
                <a:latin typeface="+mj-lt"/>
              </a:rPr>
              <a:t>Εισαγωγή στο Μάρκετινγκ» </a:t>
            </a:r>
            <a:r>
              <a:rPr lang="vi-VN" dirty="0" smtClean="0">
                <a:latin typeface="+mj-lt"/>
              </a:rPr>
              <a:t>Έκδοση: 1.0. Πάτρα 2015. Διαθέσιμο από τη δικτυακή διεύθυνση</a:t>
            </a:r>
            <a:r>
              <a:rPr lang="vi-VN" dirty="0" smtClean="0">
                <a:latin typeface="+mj-lt"/>
              </a:rPr>
              <a:t>:</a:t>
            </a:r>
            <a:endParaRPr lang="el-GR" smtClean="0">
              <a:latin typeface="+mj-lt"/>
            </a:endParaRPr>
          </a:p>
          <a:p>
            <a:pPr marL="0" indent="0">
              <a:buNone/>
            </a:pPr>
            <a:r>
              <a:rPr lang="vi-VN" smtClean="0">
                <a:latin typeface="+mj-lt"/>
              </a:rPr>
              <a:t>https</a:t>
            </a:r>
            <a:r>
              <a:rPr lang="vi-VN" smtClean="0">
                <a:latin typeface="+mj-lt"/>
              </a:rPr>
              <a:t>://eclass.upatras.gr/courses/BMA498/</a:t>
            </a:r>
            <a:endParaRPr lang="el-GR" dirty="0" smtClean="0">
              <a:latin typeface="+mj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r>
              <a:rPr lang="el-GR" dirty="0" smtClean="0"/>
              <a:t>Διαδικασία επικοινωνίας</a:t>
            </a:r>
          </a:p>
          <a:p>
            <a:r>
              <a:rPr lang="el-GR" dirty="0" smtClean="0"/>
              <a:t>Σκοποί προβολής</a:t>
            </a:r>
          </a:p>
          <a:p>
            <a:r>
              <a:rPr lang="el-GR" dirty="0" smtClean="0"/>
              <a:t>Συγκράτηση στη μνήμη και ανάκληση</a:t>
            </a:r>
          </a:p>
          <a:p>
            <a:r>
              <a:rPr lang="el-GR" dirty="0" smtClean="0"/>
              <a:t>Μίγμα προβολής</a:t>
            </a: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ΕΙΣΑΓΩΓΗ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/>
              <a:t>If your sword is short, take a step forward. (Admiral Yamamoto).</a:t>
            </a:r>
          </a:p>
          <a:p>
            <a:pPr algn="just">
              <a:lnSpc>
                <a:spcPct val="90000"/>
              </a:lnSpc>
            </a:pPr>
            <a:r>
              <a:rPr lang="el-GR"/>
              <a:t>Η προβολή μιας ιδέας, ενός προϊόντος, ενός ατόμου γίνεται με την βοήθεια της επικοινωνίας.</a:t>
            </a:r>
          </a:p>
          <a:p>
            <a:pPr algn="just">
              <a:lnSpc>
                <a:spcPct val="90000"/>
              </a:lnSpc>
            </a:pPr>
            <a:r>
              <a:rPr lang="el-GR"/>
              <a:t>Επικοινωνία: μετάδοση μηνυμάτων από τον πομπό προς τον δέκτη.</a:t>
            </a:r>
          </a:p>
          <a:p>
            <a:pPr algn="just">
              <a:lnSpc>
                <a:spcPct val="90000"/>
              </a:lnSpc>
            </a:pPr>
            <a:r>
              <a:rPr lang="el-GR"/>
              <a:t>Η αποδοχή του μηνύματος εξαρτάται από την αξιοπιστία της πηγής του μηνύματος. 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ΔΙΑΔΙΚΑΣΙΑ ΕΠΙΚΟΙΝΩΝΙΑΣ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93850"/>
            <a:ext cx="8496300" cy="4859338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l-GR" sz="2800"/>
              <a:t>ΠΗΓΗ</a:t>
            </a:r>
            <a:r>
              <a:rPr lang="el-GR" sz="2800">
                <a:latin typeface="Arial" charset="0"/>
              </a:rPr>
              <a:t>→ΜΗΝΥΜΑ→ΚΩΔΙΚΟΠΟΙΗΣΗ→ΜΕΤΑΔΟΣΗ→ΔΕΚΤΗΣ→ΑΠΟΚΩΔΙΚΟΠΟΙΗΣΗ.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sz="2800"/>
              <a:t>Επανατροφοδότηση: απάντηση του δέκτη.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sz="2800"/>
              <a:t>Θόρυβος: διαταραχές στην επικοινωνία.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sz="2800"/>
              <a:t>Σκεφτείτε ορισμένες περιπτώσεις όπου είχατε πρόβλημα επικοινωνίας με έναν φίλο ή φίλη σας.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sz="2800"/>
              <a:t>Τι έφταιξε; Για ποιο λόγο η επικοινωνία μεταξύ σας δεν ήταν αποτελεσματική;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sz="2800"/>
              <a:t>Οι επιχειρήσεις θα πρέπει να εξασφαλίζουν ότι δεν θα υπάρχουν επικοινωνιακά προβλήματα με τους πελάτες τους. 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904" y="61678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ΣΚΟΠΟΙ ΤΗΣ ΠΡΟΒΟΛΗΣ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l-GR" sz="2800"/>
              <a:t>ΒΑΣΙΚΟΣ ΣΚΟΠΟΣ: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sz="2800"/>
              <a:t>«Μετάδοση μηνυμάτων που θα δημιουργούν δέκτες με ευνοϊκή στάση και ευνοϊκή συμπεριφορά».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sz="2800"/>
              <a:t>ΕΙΔΙΚΟΤΕΡΟΙ ΣΤΟΧΟΙ: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Προσέλκυση προσοχής.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Η πληροφόρηση-ενημέρωση.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Η πειθώ.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Η υπενθύμιση. 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7726362" cy="1143000"/>
          </a:xfrm>
        </p:spPr>
        <p:txBody>
          <a:bodyPr/>
          <a:lstStyle/>
          <a:p>
            <a:r>
              <a:rPr lang="el-GR" b="1"/>
              <a:t>ΕΠΙΛΕΚΤΙΚΗ ΕΚΘΕΣΗ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l-GR"/>
              <a:t>Για να υπάρξει επικοινωνία θα πρέπει να υπάρξει έκθεση του δέκτη στο μήνυμα.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b="1"/>
              <a:t>Ενεργητική Έκθεση:</a:t>
            </a:r>
            <a:r>
              <a:rPr lang="el-GR"/>
              <a:t> ο πελάτης αναζητά τα μηνύματα.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b="1"/>
              <a:t>Παθητική Έκθεση:</a:t>
            </a:r>
            <a:r>
              <a:rPr lang="el-GR"/>
              <a:t> ο πελάτης εκτίθεται στα μηνύματα χωρίς δική του πρωτοβουλία.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/>
              <a:t>Ο πελάτης εκδηλώνει </a:t>
            </a:r>
            <a:r>
              <a:rPr lang="el-GR" b="1"/>
              <a:t>επιλεκτική έκθεση</a:t>
            </a:r>
            <a:r>
              <a:rPr lang="el-GR"/>
              <a:t> στα διάφορα μέσα, ανάλογα με τους </a:t>
            </a:r>
            <a:r>
              <a:rPr lang="el-GR" b="1"/>
              <a:t>στόχους </a:t>
            </a:r>
            <a:r>
              <a:rPr lang="el-GR"/>
              <a:t>και τα </a:t>
            </a:r>
            <a:r>
              <a:rPr lang="el-GR" b="1"/>
              <a:t>ενδιαφέροντά</a:t>
            </a:r>
            <a:r>
              <a:rPr lang="el-GR"/>
              <a:t> του.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ΕΠΙΛΕΚΤΙΚΗ ΠΡΟΣΟΧΗ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1593850"/>
            <a:ext cx="8105775" cy="50038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l-GR" sz="2800" b="1"/>
              <a:t>Έκθεση</a:t>
            </a:r>
            <a:r>
              <a:rPr lang="el-GR" sz="2800"/>
              <a:t> δεν σημαίνει και </a:t>
            </a:r>
            <a:r>
              <a:rPr lang="el-GR" sz="2800" b="1"/>
              <a:t>προσοχή </a:t>
            </a:r>
            <a:r>
              <a:rPr lang="el-GR" sz="2800"/>
              <a:t>του μηνύματος.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Η </a:t>
            </a:r>
            <a:r>
              <a:rPr lang="el-GR" sz="2800" b="1"/>
              <a:t>προσοχή</a:t>
            </a:r>
            <a:r>
              <a:rPr lang="el-GR" sz="2800"/>
              <a:t> προϋποθέτει τον συνειδητό προσανατολισμό της </a:t>
            </a:r>
            <a:r>
              <a:rPr lang="el-GR" sz="2800" b="1"/>
              <a:t>αντίληψης</a:t>
            </a:r>
            <a:r>
              <a:rPr lang="el-GR" sz="2800"/>
              <a:t> σε ένα ερέθισμα.</a:t>
            </a:r>
          </a:p>
          <a:p>
            <a:pPr algn="just">
              <a:lnSpc>
                <a:spcPct val="80000"/>
              </a:lnSpc>
            </a:pPr>
            <a:r>
              <a:rPr lang="el-GR" sz="2800" b="1"/>
              <a:t>Αντίληψη </a:t>
            </a:r>
            <a:r>
              <a:rPr lang="el-GR" sz="2800"/>
              <a:t>είναι η διαδικασία μέσω της οποίας το άτομο διατηρεί επαφή με τον κόσμο που τον περιβάλλει. 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Μέσω των </a:t>
            </a:r>
            <a:r>
              <a:rPr lang="el-GR" sz="2800" b="1"/>
              <a:t>αισθήσεων</a:t>
            </a:r>
            <a:r>
              <a:rPr lang="el-GR" sz="2800"/>
              <a:t> το άτομο δέχεται </a:t>
            </a:r>
            <a:r>
              <a:rPr lang="el-GR" sz="2800" b="1"/>
              <a:t>ερεθίσματα</a:t>
            </a:r>
            <a:r>
              <a:rPr lang="el-GR" sz="2800"/>
              <a:t> και τα </a:t>
            </a:r>
            <a:r>
              <a:rPr lang="el-GR" sz="2800" b="1"/>
              <a:t>ερμηνεύει.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Η προσοχή του μηνύματος δεν εξαρτάται μόνο από τον </a:t>
            </a:r>
            <a:r>
              <a:rPr lang="el-GR" sz="2800" b="1"/>
              <a:t>δέκτη</a:t>
            </a:r>
            <a:r>
              <a:rPr lang="el-GR" sz="2800"/>
              <a:t> αλλά και από τον </a:t>
            </a:r>
            <a:r>
              <a:rPr lang="el-GR" sz="2800" b="1"/>
              <a:t>πομπό.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l-GR" sz="2800"/>
          </a:p>
          <a:p>
            <a:pPr algn="just">
              <a:lnSpc>
                <a:spcPct val="80000"/>
              </a:lnSpc>
              <a:buFontTx/>
              <a:buNone/>
            </a:pP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ΠΡΟΣΕΛΚΥΣΗ ΠΡΟΣΟΧΗΣ</a:t>
            </a:r>
          </a:p>
        </p:txBody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>
              <a:lnSpc>
                <a:spcPct val="90000"/>
              </a:lnSpc>
              <a:buFontTx/>
              <a:buAutoNum type="arabicPeriod"/>
            </a:pPr>
            <a:r>
              <a:rPr lang="el-GR" sz="2800"/>
              <a:t>Έκκληση στην λογική (π.χ. απόδοση, ασφάλεια, κέρδος, ευκολία, τεχνική ανωτερότητα κτλ.).</a:t>
            </a:r>
          </a:p>
          <a:p>
            <a:pPr marL="609600" indent="-609600" algn="just">
              <a:lnSpc>
                <a:spcPct val="90000"/>
              </a:lnSpc>
              <a:buFontTx/>
              <a:buAutoNum type="arabicPeriod"/>
            </a:pPr>
            <a:r>
              <a:rPr lang="el-GR" sz="2800"/>
              <a:t>Έκκληση στο συναίσθημα (π.χ. φόβος, αγάπη, χαρά, λύπη, μελαγχολία κτλ.).</a:t>
            </a:r>
          </a:p>
          <a:p>
            <a:pPr marL="609600" indent="-609600" algn="just">
              <a:lnSpc>
                <a:spcPct val="90000"/>
              </a:lnSpc>
              <a:buFontTx/>
              <a:buAutoNum type="arabicPeriod"/>
            </a:pPr>
            <a:r>
              <a:rPr lang="el-GR" sz="2800"/>
              <a:t>Καινοτομία, νεωτερισμός, ασυνήθιστο, απρόβλεπτο, παράδοξο.</a:t>
            </a:r>
          </a:p>
          <a:p>
            <a:pPr marL="609600" indent="-609600" algn="just">
              <a:lnSpc>
                <a:spcPct val="90000"/>
              </a:lnSpc>
              <a:buFontTx/>
              <a:buAutoNum type="arabicPeriod"/>
            </a:pPr>
            <a:r>
              <a:rPr lang="el-GR" sz="2800"/>
              <a:t>Υπερβολή στην σύνθεση και ένταση του ερεθίσματος σε ότι αφορά το μέγεθος, τα χρώματα, τις αντιθέσεις το νόημα των λέξεων.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ΕΠΙΛΕΚΤΙΚΗ ΕΡΜΗΝΕΙΑ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>
              <a:buFontTx/>
              <a:buNone/>
            </a:pPr>
            <a:r>
              <a:rPr lang="el-GR"/>
              <a:t>	Η ερμηνεία αφορά την οργάνωση του περιεχομένου των ερεθισμάτων και γίνεται σύμφωνα με ατομικά κριτήρια. Η ερμηνεία εξαρτάται από:</a:t>
            </a:r>
          </a:p>
          <a:p>
            <a:pPr marL="609600" indent="-609600" algn="just">
              <a:buFontTx/>
              <a:buAutoNum type="arabicPeriod"/>
            </a:pPr>
            <a:r>
              <a:rPr lang="el-GR"/>
              <a:t>τις στάσεις του δέκτη.</a:t>
            </a:r>
          </a:p>
          <a:p>
            <a:pPr marL="609600" indent="-609600" algn="just">
              <a:buFontTx/>
              <a:buAutoNum type="arabicPeriod"/>
            </a:pPr>
            <a:r>
              <a:rPr lang="el-GR"/>
              <a:t>την ικανότητα του μηνύματος να πείθει.</a:t>
            </a:r>
          </a:p>
          <a:p>
            <a:pPr marL="609600" indent="-609600" algn="just">
              <a:buFontTx/>
              <a:buAutoNum type="arabicPeriod"/>
            </a:pPr>
            <a:r>
              <a:rPr lang="el-GR"/>
              <a:t>την αξιοπιστία της πηγής του μηνύματος.</a:t>
            </a:r>
          </a:p>
          <a:p>
            <a:pPr marL="609600" indent="-609600" algn="just">
              <a:buFontTx/>
              <a:buAutoNum type="arabicPeriod"/>
            </a:pPr>
            <a:endParaRPr lang="el-GR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871</Words>
  <Application>Microsoft Office PowerPoint</Application>
  <PresentationFormat>Προβολή στην οθόνη (4:3)</PresentationFormat>
  <Paragraphs>111</Paragraphs>
  <Slides>20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ΕΙΣΑΓΩΓΗ ΣΤΟ ΜΑΡΚΕΤΙΝΓΚ</vt:lpstr>
      <vt:lpstr>Σκοποί ενότητας</vt:lpstr>
      <vt:lpstr>ΕΙΣΑΓΩΓΗ</vt:lpstr>
      <vt:lpstr>ΔΙΑΔΙΚΑΣΙΑ ΕΠΙΚΟΙΝΩΝΙΑΣ</vt:lpstr>
      <vt:lpstr>ΣΚΟΠΟΙ ΤΗΣ ΠΡΟΒΟΛΗΣ</vt:lpstr>
      <vt:lpstr>ΕΠΙΛΕΚΤΙΚΗ ΕΚΘΕΣΗ</vt:lpstr>
      <vt:lpstr>ΕΠΙΛΕΚΤΙΚΗ ΠΡΟΣΟΧΗ</vt:lpstr>
      <vt:lpstr>ΠΡΟΣΕΛΚΥΣΗ ΠΡΟΣΟΧΗΣ</vt:lpstr>
      <vt:lpstr>ΕΠΙΛΕΚΤΙΚΗ ΕΡΜΗΝΕΙΑ</vt:lpstr>
      <vt:lpstr>ΣΥΓΚΡΑΤΗΣΗ ΣΤΗ ΜΝΗΜΗ ΚΑΙ ΑΝΑΚΛΗΣΗ</vt:lpstr>
      <vt:lpstr>ΥΠΟΔΕΙΓΜΑ AIDA</vt:lpstr>
      <vt:lpstr>Στάδια Ανταπόκρισης στα Μηνύματα</vt:lpstr>
      <vt:lpstr>ΜΙΓΜΑ ΠΡΟΒΟΛΗΣ</vt:lpstr>
      <vt:lpstr>ΔΙΑΦΗΜΙΣΗ (Advertising)</vt:lpstr>
      <vt:lpstr>ΧΑΡΑΚΤΗΡΙΣΤΙΚΑ ΔΙΑΦΗΜΙΣΗΣ</vt:lpstr>
      <vt:lpstr>TAKE HOME MESSAGES</vt:lpstr>
      <vt:lpstr>Βιβλιογραφία</vt:lpstr>
      <vt:lpstr>Σημείωμα Αναφοράς</vt:lpstr>
      <vt:lpstr>Χρηματοδότηση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ΣΤΟ ΜΑΡΚΕΤΙΝΓΚ</dc:title>
  <dc:creator>elena</dc:creator>
  <cp:lastModifiedBy>elena</cp:lastModifiedBy>
  <cp:revision>3</cp:revision>
  <dcterms:created xsi:type="dcterms:W3CDTF">2015-09-02T23:21:38Z</dcterms:created>
  <dcterms:modified xsi:type="dcterms:W3CDTF">2015-09-20T13:55:02Z</dcterms:modified>
</cp:coreProperties>
</file>