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7C6D-6741-4FA4-A32F-70EE8790C87E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74FC1-A93D-40D9-A670-43519DD1B56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949F0-AEFC-4A18-B642-9308CD4D2E73}" type="slidenum">
              <a:rPr lang="el-GR"/>
              <a:pPr/>
              <a:t>15</a:t>
            </a:fld>
            <a:endParaRPr lang="el-GR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4182-1FC5-4E9D-82F7-D1068E4D651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0499-51FD-4D5F-892A-8E4A0766B9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4182-1FC5-4E9D-82F7-D1068E4D651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0499-51FD-4D5F-892A-8E4A0766B9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4182-1FC5-4E9D-82F7-D1068E4D651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0499-51FD-4D5F-892A-8E4A0766B9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4182-1FC5-4E9D-82F7-D1068E4D651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0499-51FD-4D5F-892A-8E4A0766B9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4182-1FC5-4E9D-82F7-D1068E4D651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0499-51FD-4D5F-892A-8E4A0766B9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4182-1FC5-4E9D-82F7-D1068E4D651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0499-51FD-4D5F-892A-8E4A0766B9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4182-1FC5-4E9D-82F7-D1068E4D651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0499-51FD-4D5F-892A-8E4A0766B9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4182-1FC5-4E9D-82F7-D1068E4D651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0499-51FD-4D5F-892A-8E4A0766B9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4182-1FC5-4E9D-82F7-D1068E4D651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0499-51FD-4D5F-892A-8E4A0766B9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4182-1FC5-4E9D-82F7-D1068E4D651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0499-51FD-4D5F-892A-8E4A0766B9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4182-1FC5-4E9D-82F7-D1068E4D651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0499-51FD-4D5F-892A-8E4A0766B9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4182-1FC5-4E9D-82F7-D1068E4D651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0499-51FD-4D5F-892A-8E4A0766B90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14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ΔΙΑΝΟΜΗ  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sz="30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30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0350"/>
            <a:ext cx="7772400" cy="1143000"/>
          </a:xfrm>
        </p:spPr>
        <p:txBody>
          <a:bodyPr/>
          <a:lstStyle/>
          <a:p>
            <a:r>
              <a:rPr lang="el-GR" sz="4000" b="1"/>
              <a:t>ΣΥΜΠΕΡΙΦΟΡΙΚΗ ΠΡΟΣΕΓΓΙΣΗ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2"/>
            <a:ext cx="7772400" cy="496887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sz="2800" dirty="0"/>
              <a:t>Ο Δίαυλος ως κοινωνικό σύστημα: Σχέσεις </a:t>
            </a:r>
            <a:r>
              <a:rPr lang="el-GR" sz="2800" b="1" dirty="0"/>
              <a:t>Δύναμης και Σύγκρουσης.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800" b="1" dirty="0"/>
              <a:t>Κάθετη Σύγκρουση:</a:t>
            </a:r>
            <a:r>
              <a:rPr lang="el-GR" sz="2800" dirty="0"/>
              <a:t> οι πρωταγωνιστές βρίσκονται σε διαφορετικά επίπεδα μέσα στο δίαυλο (π.χ. ο Παραγωγός παρακάμπτει το Χονδρέμπορο και πουλάει κατευθείαν στον Λιανέμπορο).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800" b="1" dirty="0"/>
              <a:t>Οριζόντια Σύγκρουση:</a:t>
            </a:r>
            <a:r>
              <a:rPr lang="el-GR" sz="2800" dirty="0"/>
              <a:t> οι πρωταγωνιστές ανήκουν στο ίδιο επίπεδο μέσα στο δίαυλο (π.χ. όταν ο παραγωγός προμηθεύει σε νέους χονδρέμπορους και οι ήδη υπάρχοντες χονδρέμποροι διαμαρτύρονται για πιθανή μείωση των πωλήσεων τους).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ΠΗΓΕΣ ΔΥΝΑΜΗΣ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/>
              <a:t>Νόμιμη (</a:t>
            </a:r>
            <a:r>
              <a:rPr lang="en-US" b="1"/>
              <a:t>Legitimate power)</a:t>
            </a:r>
          </a:p>
          <a:p>
            <a:r>
              <a:rPr lang="el-GR" b="1"/>
              <a:t>Εξειδίκευσης (</a:t>
            </a:r>
            <a:r>
              <a:rPr lang="en-US" b="1"/>
              <a:t>Expert power)</a:t>
            </a:r>
          </a:p>
          <a:p>
            <a:r>
              <a:rPr lang="el-GR" b="1"/>
              <a:t>Ανταμοιβής (</a:t>
            </a:r>
            <a:r>
              <a:rPr lang="en-US" b="1"/>
              <a:t>Reward power)</a:t>
            </a:r>
          </a:p>
          <a:p>
            <a:r>
              <a:rPr lang="el-GR" b="1"/>
              <a:t>Ταύτισης (</a:t>
            </a:r>
            <a:r>
              <a:rPr lang="en-US" b="1"/>
              <a:t>Referent power)</a:t>
            </a:r>
          </a:p>
          <a:p>
            <a:r>
              <a:rPr lang="el-GR" b="1"/>
              <a:t>Εκφοβισμού (</a:t>
            </a:r>
            <a:r>
              <a:rPr lang="en-US" b="1"/>
              <a:t>Coercive power).</a:t>
            </a:r>
            <a:endParaRPr lang="el-GR" b="1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sz="4000" b="1"/>
              <a:t>ΑΣΚΗΣΗ - ΠΑΡΑΔΕΙΓΜΑΤΑ ΠΗΓΩΝ ΔΥΝΑΜΗΣ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772400" cy="5256213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l-GR" sz="2800" dirty="0" err="1"/>
              <a:t>Λ=</a:t>
            </a:r>
            <a:r>
              <a:rPr lang="el-GR" sz="2800" u="sng" dirty="0" err="1"/>
              <a:t>Λ</a:t>
            </a:r>
            <a:r>
              <a:rPr lang="el-GR" sz="2800" dirty="0" err="1"/>
              <a:t>ιανέμπορος</a:t>
            </a:r>
            <a:r>
              <a:rPr lang="el-GR" sz="2800" dirty="0"/>
              <a:t>, </a:t>
            </a:r>
            <a:r>
              <a:rPr lang="el-GR" sz="2800" u="sng" dirty="0" err="1"/>
              <a:t>Χ</a:t>
            </a:r>
            <a:r>
              <a:rPr lang="el-GR" sz="2800" dirty="0" err="1"/>
              <a:t>=Χονδρέμπορος</a:t>
            </a:r>
            <a:r>
              <a:rPr lang="el-GR" sz="2800" dirty="0"/>
              <a:t>, </a:t>
            </a:r>
            <a:r>
              <a:rPr lang="el-GR" sz="2800" b="1" dirty="0" err="1"/>
              <a:t>Π</a:t>
            </a:r>
            <a:r>
              <a:rPr lang="el-GR" sz="2800" dirty="0" err="1"/>
              <a:t>=Παραγωγός</a:t>
            </a:r>
            <a:endParaRPr lang="el-GR" sz="2800" dirty="0"/>
          </a:p>
          <a:p>
            <a:pPr algn="just">
              <a:lnSpc>
                <a:spcPct val="80000"/>
              </a:lnSpc>
            </a:pPr>
            <a:r>
              <a:rPr lang="el-GR" sz="2800" dirty="0"/>
              <a:t>Όταν ο Λ έχει </a:t>
            </a:r>
            <a:r>
              <a:rPr lang="el-GR" sz="2800" b="1" dirty="0"/>
              <a:t>πιστή πελατεία</a:t>
            </a:r>
            <a:r>
              <a:rPr lang="el-GR" sz="2800" dirty="0"/>
              <a:t> τι πηγή δύναμης έχει ως προς τον Χ;</a:t>
            </a:r>
          </a:p>
          <a:p>
            <a:pPr algn="just">
              <a:lnSpc>
                <a:spcPct val="80000"/>
              </a:lnSpc>
            </a:pPr>
            <a:r>
              <a:rPr lang="el-GR" sz="2800" dirty="0"/>
              <a:t>Όταν ο Π </a:t>
            </a:r>
            <a:r>
              <a:rPr lang="el-GR" sz="2800" b="1" dirty="0"/>
              <a:t>υπογράφει συμβόλαιο αποκλειστικής διανομής</a:t>
            </a:r>
            <a:r>
              <a:rPr lang="el-GR" sz="2800" dirty="0"/>
              <a:t> με τον  Λ τι πηγή δύναμης έχει στον Λ;</a:t>
            </a:r>
          </a:p>
          <a:p>
            <a:pPr algn="just">
              <a:lnSpc>
                <a:spcPct val="80000"/>
              </a:lnSpc>
            </a:pPr>
            <a:r>
              <a:rPr lang="el-GR" sz="2800" dirty="0"/>
              <a:t>Όταν ο Χ </a:t>
            </a:r>
            <a:r>
              <a:rPr lang="el-GR" sz="2800" b="1" dirty="0"/>
              <a:t>παρέχει εκπτώσεις</a:t>
            </a:r>
            <a:r>
              <a:rPr lang="en-US" sz="2800" dirty="0"/>
              <a:t> </a:t>
            </a:r>
            <a:r>
              <a:rPr lang="el-GR" sz="2800" dirty="0"/>
              <a:t>στον Λ, τι πηγή δύναμης έχει ο Χ;</a:t>
            </a:r>
          </a:p>
          <a:p>
            <a:pPr algn="just">
              <a:lnSpc>
                <a:spcPct val="80000"/>
              </a:lnSpc>
            </a:pPr>
            <a:r>
              <a:rPr lang="el-GR" sz="2800" dirty="0"/>
              <a:t>Όταν ο Χ </a:t>
            </a:r>
            <a:r>
              <a:rPr lang="el-GR" sz="2800" b="1" dirty="0"/>
              <a:t>θεωρεί τον Π ως δίκαιο ηγέτη</a:t>
            </a:r>
            <a:r>
              <a:rPr lang="el-GR" sz="2800" dirty="0"/>
              <a:t> του καναλιού διανομής, τι πηγή δύναμης έχει ο Π;</a:t>
            </a:r>
          </a:p>
          <a:p>
            <a:pPr algn="just">
              <a:lnSpc>
                <a:spcPct val="80000"/>
              </a:lnSpc>
            </a:pPr>
            <a:r>
              <a:rPr lang="el-GR" sz="2800" dirty="0"/>
              <a:t>Όταν ο Λ </a:t>
            </a:r>
            <a:r>
              <a:rPr lang="el-GR" sz="2800" b="1" dirty="0"/>
              <a:t>γνωρίζει άριστα την τοπική αγορά</a:t>
            </a:r>
            <a:r>
              <a:rPr lang="el-GR" sz="2800" dirty="0"/>
              <a:t> τι πηγή δύναμης έχει;</a:t>
            </a:r>
          </a:p>
          <a:p>
            <a:pPr algn="just">
              <a:lnSpc>
                <a:spcPct val="80000"/>
              </a:lnSpc>
            </a:pPr>
            <a:endParaRPr lang="el-GR" sz="2800" dirty="0"/>
          </a:p>
          <a:p>
            <a:pPr algn="just">
              <a:lnSpc>
                <a:spcPct val="80000"/>
              </a:lnSpc>
            </a:pPr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ΤΥΠΟΙ ΔΙΑΥΛΩΝ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84313"/>
            <a:ext cx="7951787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/>
              <a:t>Άμεση Διανομή: μόνο δύο μέλη (Π &amp; Κ).</a:t>
            </a:r>
          </a:p>
          <a:p>
            <a:pPr>
              <a:lnSpc>
                <a:spcPct val="90000"/>
              </a:lnSpc>
            </a:pPr>
            <a:r>
              <a:rPr lang="el-GR" sz="2800"/>
              <a:t>Έμμεση Διανομή: περισσότερα από δύο μέλη.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/>
              <a:t>ΔΙΑΥΛΟΙ ΚΑΤΑΝΑΛΩΤΙΚΩΝ ΠΡΟΪΟΝΤΩΝ</a:t>
            </a:r>
          </a:p>
          <a:p>
            <a:pPr>
              <a:lnSpc>
                <a:spcPct val="90000"/>
              </a:lnSpc>
            </a:pPr>
            <a:r>
              <a:rPr lang="el-GR" sz="2800"/>
              <a:t>Β</a:t>
            </a:r>
            <a:r>
              <a:rPr lang="el-GR" sz="2800">
                <a:latin typeface="Arial" charset="0"/>
              </a:rPr>
              <a:t>→Κ.</a:t>
            </a:r>
          </a:p>
          <a:p>
            <a:pPr>
              <a:lnSpc>
                <a:spcPct val="90000"/>
              </a:lnSpc>
            </a:pPr>
            <a:r>
              <a:rPr lang="el-GR" sz="2800">
                <a:latin typeface="Arial" charset="0"/>
              </a:rPr>
              <a:t>Β →Λ →Κ.</a:t>
            </a:r>
          </a:p>
          <a:p>
            <a:pPr>
              <a:lnSpc>
                <a:spcPct val="90000"/>
              </a:lnSpc>
            </a:pPr>
            <a:r>
              <a:rPr lang="el-GR" sz="2800">
                <a:latin typeface="Arial" charset="0"/>
              </a:rPr>
              <a:t>Β →Χ →Λ →Κ.</a:t>
            </a:r>
          </a:p>
          <a:p>
            <a:pPr>
              <a:lnSpc>
                <a:spcPct val="90000"/>
              </a:lnSpc>
            </a:pPr>
            <a:r>
              <a:rPr lang="el-GR" sz="2800">
                <a:latin typeface="Arial" charset="0"/>
              </a:rPr>
              <a:t>Β →Α → Χ →Λ →Κ.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>
                <a:latin typeface="Arial" charset="0"/>
              </a:rPr>
              <a:t>Α=</a:t>
            </a:r>
            <a:r>
              <a:rPr lang="en-US" sz="2800">
                <a:latin typeface="Arial" charset="0"/>
              </a:rPr>
              <a:t>Agent=</a:t>
            </a:r>
            <a:r>
              <a:rPr lang="el-GR" sz="2800">
                <a:latin typeface="Arial" charset="0"/>
              </a:rPr>
              <a:t>Αντιπρόσωπος συνήθως του Β και αμείβεται με προμήθεια. Δεν έχει τίτλους ιδιοκτησίας των προϊόντων. Προβάλλει το προϊόν του Β και προωθεί τα συμφέροντά του.</a:t>
            </a:r>
          </a:p>
          <a:p>
            <a:pPr>
              <a:lnSpc>
                <a:spcPct val="90000"/>
              </a:lnSpc>
            </a:pPr>
            <a:endParaRPr lang="el-GR" sz="2800">
              <a:latin typeface="Arial" charset="0"/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ΤΥΠΟΙ ΔΙΑΥΛΩΝ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05000"/>
            <a:ext cx="7951787" cy="4114800"/>
          </a:xfrm>
        </p:spPr>
        <p:txBody>
          <a:bodyPr/>
          <a:lstStyle/>
          <a:p>
            <a:pPr>
              <a:buFontTx/>
              <a:buNone/>
            </a:pPr>
            <a:r>
              <a:rPr lang="el-GR" sz="2800"/>
              <a:t>ΔΙΑΥΛΟΙ ΒΙΟΜΗΧΑΝΙΚΩΝ ΠΡΟΪΟΝΤΩΝ:</a:t>
            </a:r>
          </a:p>
          <a:p>
            <a:r>
              <a:rPr lang="el-GR" sz="2800"/>
              <a:t>Β </a:t>
            </a:r>
            <a:r>
              <a:rPr lang="el-GR" sz="2800">
                <a:latin typeface="Arial" charset="0"/>
              </a:rPr>
              <a:t>→ ΑΒΠ (Αγοραστές Βιομηχ. Προϊόντων)</a:t>
            </a:r>
          </a:p>
          <a:p>
            <a:r>
              <a:rPr lang="el-GR" sz="2800">
                <a:latin typeface="Arial" charset="0"/>
              </a:rPr>
              <a:t>Β → Α → ΑΒΠ.</a:t>
            </a:r>
          </a:p>
          <a:p>
            <a:r>
              <a:rPr lang="el-GR" sz="2800">
                <a:latin typeface="Arial" charset="0"/>
              </a:rPr>
              <a:t>Β → Δ → ΑΒΠ.(Δ=Διανομέας Βιομηχ. Πρ.)</a:t>
            </a:r>
          </a:p>
          <a:p>
            <a:r>
              <a:rPr lang="el-GR" sz="2800">
                <a:latin typeface="Arial" charset="0"/>
              </a:rPr>
              <a:t>Β → Α → Δ → ΑΒΠ.</a:t>
            </a:r>
          </a:p>
          <a:p>
            <a:pPr>
              <a:buFontTx/>
              <a:buNone/>
            </a:pPr>
            <a:r>
              <a:rPr lang="el-GR" sz="2800"/>
              <a:t>Ο Διανομέας παίζει τον ρόλο του Χ στα Βιομηχανικά Προϊόντα.</a:t>
            </a:r>
          </a:p>
          <a:p>
            <a:pPr>
              <a:buFontTx/>
              <a:buNone/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72400" cy="1143000"/>
          </a:xfrm>
        </p:spPr>
        <p:txBody>
          <a:bodyPr/>
          <a:lstStyle/>
          <a:p>
            <a:r>
              <a:rPr lang="el-GR" b="1"/>
              <a:t>ΒΑΣΙΚΕΣ ΕΝΝΟΙΕΣ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052736"/>
            <a:ext cx="7772400" cy="54006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 b="1" dirty="0">
                <a:latin typeface="Arial" charset="0"/>
              </a:rPr>
              <a:t>Μήκος Διαύλου:</a:t>
            </a:r>
            <a:r>
              <a:rPr lang="el-GR" sz="2800" dirty="0">
                <a:latin typeface="Arial" charset="0"/>
              </a:rPr>
              <a:t> εξαρτάται από τον αριθμό των μελών διαφορετικών επιπέδων του διαύλου.</a:t>
            </a:r>
          </a:p>
          <a:p>
            <a:pPr algn="just">
              <a:lnSpc>
                <a:spcPct val="80000"/>
              </a:lnSpc>
            </a:pPr>
            <a:r>
              <a:rPr lang="el-GR" sz="2800" b="1" dirty="0">
                <a:latin typeface="Arial" charset="0"/>
              </a:rPr>
              <a:t>Εύρος Διαύλου:</a:t>
            </a:r>
            <a:r>
              <a:rPr lang="el-GR" sz="2800" dirty="0">
                <a:latin typeface="Arial" charset="0"/>
              </a:rPr>
              <a:t>  είναι ο αριθμός των τύπων των μεσαζόντων στο ίδιο επίπεδο π.χ. αν ένα είδος σοκολάτας διανέμεται σε: (1) περίπτερο, (2) ψιλικατζίδικο, (3) </a:t>
            </a:r>
            <a:r>
              <a:rPr lang="en-US" sz="2800" dirty="0">
                <a:latin typeface="Arial" charset="0"/>
              </a:rPr>
              <a:t>supermarket, (4) </a:t>
            </a:r>
            <a:r>
              <a:rPr lang="el-GR" sz="2800" dirty="0">
                <a:latin typeface="Arial" charset="0"/>
              </a:rPr>
              <a:t>ζαχαροπλαστείο, τότε το εύρος στο επίπεδο του Λ είναι 4.</a:t>
            </a:r>
          </a:p>
          <a:p>
            <a:pPr algn="just">
              <a:lnSpc>
                <a:spcPct val="80000"/>
              </a:lnSpc>
            </a:pPr>
            <a:r>
              <a:rPr lang="el-GR" sz="2800" b="1" u="sng" dirty="0">
                <a:latin typeface="Arial" charset="0"/>
              </a:rPr>
              <a:t>ΜΙΓΜΑ ΔΙΑΝΟΜΗΣ</a:t>
            </a:r>
            <a:r>
              <a:rPr lang="el-GR" sz="2800" b="1" dirty="0">
                <a:latin typeface="Arial" charset="0"/>
              </a:rPr>
              <a:t>: Οι επιλογές μιας παραγωγικής επιχείρησης για το μήκος/εύρος και είδος/τύπο των μελών του διαύλου της προσδιορίζουν το </a:t>
            </a:r>
            <a:r>
              <a:rPr lang="el-GR" sz="2800" b="1" u="sng" dirty="0">
                <a:latin typeface="Arial" charset="0"/>
              </a:rPr>
              <a:t>μίγμα διανομής</a:t>
            </a:r>
            <a:r>
              <a:rPr lang="el-GR" sz="2800" b="1" dirty="0">
                <a:latin typeface="Arial" charset="0"/>
              </a:rPr>
              <a:t> της επιχείρησης.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ΨΗΦΙΑΚΗ ΟΙΚΟΝΟΜΙΑ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7772400" cy="4692650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l-GR" sz="2800" b="1"/>
              <a:t>Η εξάπλωση του Διαδικτύου αποτελεί απειλή μείωσης των πωλήσεων ή ακόμα και εξαφάνισης ορισμένων παραδοσιακών καναλιών διανομής;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l-GR" sz="2800"/>
              <a:t>Απαντήστε αναλύοντας τους εξής τύπους: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sz="2800"/>
              <a:t>Ταξιδιωτικά Πρακτορεία.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sz="2800"/>
              <a:t>Δισκοπωλεία.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sz="2800"/>
              <a:t>Κατάστημα Αθλητικών Ειδών.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sz="2800"/>
              <a:t>Κατάστημα Οπτικών.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l-GR" sz="2800"/>
              <a:t>Τι συμπέρασμα μπορείτε να βγάλετε;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(2012), Εισαγωγή στο Μάρκετινγκ,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Ορισμός διανομής</a:t>
            </a:r>
          </a:p>
          <a:p>
            <a:r>
              <a:rPr lang="el-GR" dirty="0" smtClean="0"/>
              <a:t>Μεσάζοντες και πως λειτουργούν</a:t>
            </a:r>
          </a:p>
          <a:p>
            <a:r>
              <a:rPr lang="el-GR" dirty="0" smtClean="0"/>
              <a:t>Δίαυλος Μάρκετινγκ</a:t>
            </a:r>
          </a:p>
          <a:p>
            <a:r>
              <a:rPr lang="el-GR" dirty="0" smtClean="0"/>
              <a:t>Είδη ροών </a:t>
            </a:r>
          </a:p>
          <a:p>
            <a:r>
              <a:rPr lang="el-GR" dirty="0" smtClean="0"/>
              <a:t>Πήγες δύναμης</a:t>
            </a:r>
          </a:p>
          <a:p>
            <a:r>
              <a:rPr lang="el-GR" dirty="0" smtClean="0"/>
              <a:t>Τύποι Διαύλων</a:t>
            </a:r>
          </a:p>
          <a:p>
            <a:r>
              <a:rPr lang="el-GR" dirty="0" smtClean="0"/>
              <a:t>Άσκηση</a:t>
            </a: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ΟΡΙΣΜΟΣ ΔΙΑΝΟΜΗΣ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/>
              <a:t>Αφορά όλες τις </a:t>
            </a:r>
            <a:r>
              <a:rPr lang="el-GR" sz="2800" b="1"/>
              <a:t>δραστηριότητες</a:t>
            </a:r>
            <a:r>
              <a:rPr lang="el-GR" sz="2800"/>
              <a:t> που πρέπει να γίνουν για να </a:t>
            </a:r>
            <a:r>
              <a:rPr lang="el-GR" sz="2800" b="1"/>
              <a:t>μεταβιβασθεί το προϊόν</a:t>
            </a:r>
            <a:r>
              <a:rPr lang="el-GR" sz="2800"/>
              <a:t> από τον </a:t>
            </a:r>
            <a:r>
              <a:rPr lang="el-GR" sz="2800" b="1"/>
              <a:t>παραγωγό </a:t>
            </a:r>
            <a:r>
              <a:rPr lang="el-GR" sz="2800"/>
              <a:t>(π.χ. αγρότη, βιομηχανία) στον </a:t>
            </a:r>
            <a:r>
              <a:rPr lang="el-GR" sz="2800" b="1"/>
              <a:t>τελικό αγοραστή</a:t>
            </a:r>
            <a:r>
              <a:rPr lang="el-GR" sz="2800"/>
              <a:t> (π.χ. καταναλωτή).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Διάθεση = Διακίνηση = Εμπορία.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Η λειτουργία της διανομής εκτελείται από επιχειρήσεις που ονομάζονται μεσάζοντες (</a:t>
            </a:r>
            <a:r>
              <a:rPr lang="en-US" sz="2800"/>
              <a:t>middlemen) </a:t>
            </a:r>
            <a:r>
              <a:rPr lang="el-GR" sz="2800"/>
              <a:t>ή ενδιάμεσοι</a:t>
            </a:r>
            <a:r>
              <a:rPr lang="en-US" sz="2800"/>
              <a:t> (Intermediaries)</a:t>
            </a:r>
            <a:r>
              <a:rPr lang="el-GR" sz="2800"/>
              <a:t>.</a:t>
            </a:r>
            <a:endParaRPr lang="en-US" sz="2800"/>
          </a:p>
          <a:p>
            <a:pPr algn="just">
              <a:lnSpc>
                <a:spcPct val="80000"/>
              </a:lnSpc>
            </a:pPr>
            <a:r>
              <a:rPr lang="el-GR" sz="2800"/>
              <a:t>Αγοράζουν και μεταπωλούν τα προϊόντα μέχρι να φτάσουν στο τελικό καταναλωτή.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Αμφισβήτηση Ενδιάμεσων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7772400" cy="47640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/>
              <a:t>Εκμεταλλεύονται τον αρχικό παραγωγό (τους πιέζουν για αποδοχή των εμπορικών τους όρων).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Αγοράζουν φθηνά και πουλώντας ακριβά μειώνουν τα εισοδήματα των παραγωγών.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Αυξάνουν ανεξέλεγκτα τις τιμές (ποσοστά κέρδους) για κερδοφορία.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Η αξία που προσθέτουν στο προϊόν δεν δικαιολογείται από την τιμή του προϊόντος.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Απειλούν τους παραγωγούς με αποκλεισμό από τα κανάλια διανομής, εφόσον έχουν την δύναμη.</a:t>
            </a:r>
          </a:p>
          <a:p>
            <a:pPr algn="just">
              <a:lnSpc>
                <a:spcPct val="8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ΣΥΝΕΙΣΦΟΡΑ ΕΝΔΙΑΜΕΣΩΝ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Βασική συνεισφορά: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l-GR" sz="2800"/>
              <a:t>Μειώνουν δραστικά τον </a:t>
            </a:r>
            <a:r>
              <a:rPr lang="el-GR" sz="2800" b="1"/>
              <a:t>αριθμό των συναλλαγών</a:t>
            </a:r>
            <a:r>
              <a:rPr lang="el-GR" sz="2800"/>
              <a:t> (σχεδιάγραμμα).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l-GR" sz="2800" b="1"/>
              <a:t>Καταργούν τις διαφορές ποσότητας</a:t>
            </a:r>
            <a:r>
              <a:rPr lang="el-GR" sz="2800"/>
              <a:t> (αγοράζουν μεγάλες ποσότητες από τους παραγωγούς &amp; μεταπωλούν σε μικρές ποσότητες στους καταναλωτές).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l-GR" sz="2800" b="1"/>
              <a:t>Καταργούν τις διαφορές ποικιλίας</a:t>
            </a:r>
            <a:r>
              <a:rPr lang="el-GR" sz="2800"/>
              <a:t> (αγοράζουν από πολλούς παραγωγούς και προσφέρουν μεγάλη ποικιλία στους καταναλωτές).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49275"/>
            <a:ext cx="7772400" cy="1143000"/>
          </a:xfrm>
        </p:spPr>
        <p:txBody>
          <a:bodyPr/>
          <a:lstStyle/>
          <a:p>
            <a:r>
              <a:rPr lang="el-GR" b="1"/>
              <a:t>ΛΕΙΤΟΥΡΓΙΕΣ ΕΝΔΙΑΜΕΣΩΝ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/>
              <a:t>Πώλησης (με την ποικιλία που έχουν διευκολύνουν τον αγοραστή προβάλλοντας προϊόντα).</a:t>
            </a:r>
          </a:p>
          <a:p>
            <a:pPr>
              <a:lnSpc>
                <a:spcPct val="90000"/>
              </a:lnSpc>
            </a:pPr>
            <a:r>
              <a:rPr lang="el-GR" sz="2800"/>
              <a:t>Μεταφοράς</a:t>
            </a:r>
          </a:p>
          <a:p>
            <a:pPr>
              <a:lnSpc>
                <a:spcPct val="90000"/>
              </a:lnSpc>
            </a:pPr>
            <a:r>
              <a:rPr lang="el-GR" sz="2800"/>
              <a:t>Χρηματοδότησης</a:t>
            </a:r>
          </a:p>
          <a:p>
            <a:pPr>
              <a:lnSpc>
                <a:spcPct val="90000"/>
              </a:lnSpc>
            </a:pPr>
            <a:r>
              <a:rPr lang="el-GR" sz="2800"/>
              <a:t>Ανάληψη κινδύνου</a:t>
            </a:r>
          </a:p>
          <a:p>
            <a:pPr>
              <a:lnSpc>
                <a:spcPct val="90000"/>
              </a:lnSpc>
            </a:pPr>
            <a:r>
              <a:rPr lang="el-GR" sz="2800"/>
              <a:t>Αποθήκευσης</a:t>
            </a:r>
          </a:p>
          <a:p>
            <a:pPr>
              <a:lnSpc>
                <a:spcPct val="90000"/>
              </a:lnSpc>
            </a:pPr>
            <a:r>
              <a:rPr lang="el-GR" sz="2800"/>
              <a:t>Πληροφόρησης</a:t>
            </a:r>
          </a:p>
          <a:p>
            <a:pPr>
              <a:lnSpc>
                <a:spcPct val="90000"/>
              </a:lnSpc>
            </a:pPr>
            <a:r>
              <a:rPr lang="el-GR" sz="2800"/>
              <a:t>Διαβάθμισης (ταξινόμηση προϊόντων).</a:t>
            </a:r>
          </a:p>
          <a:p>
            <a:pPr>
              <a:lnSpc>
                <a:spcPct val="9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ΧΡΗΣΙΜΟΤΗΤΕΣ ΜΚΤ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 b="1"/>
              <a:t>Τόπου (λειτουργία μεταφοράς):</a:t>
            </a:r>
            <a:r>
              <a:rPr lang="el-GR" sz="2800"/>
              <a:t> ο καταναλωτής βρίσκει κοντά του το προϊόν (σε συγκεκριμένο μέρος).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Χρόνου-(λειτουργία αποθήκευσης)</a:t>
            </a:r>
            <a:r>
              <a:rPr lang="el-GR" sz="2800"/>
              <a:t>: ο καταναλωτής βρίσκει όποτε επιθυμεί το προϊόν (σε συγκεκριμένο χρόνο).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Κτήσης </a:t>
            </a:r>
            <a:r>
              <a:rPr lang="el-GR" sz="2800"/>
              <a:t>– </a:t>
            </a:r>
            <a:r>
              <a:rPr lang="el-GR" sz="2800" b="1"/>
              <a:t>(λειτουργίες πώλησης, πληροφόρησης, χρηματοδότησης, μεταφοράς, αποθήκευσης, ανάληψης κινδύνου): </a:t>
            </a:r>
            <a:r>
              <a:rPr lang="el-GR" sz="2800"/>
              <a:t>απόκτηση/ιδιοκτησία προϊόντος.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Σχήματος – </a:t>
            </a:r>
            <a:r>
              <a:rPr lang="el-GR" sz="2800"/>
              <a:t>(π.χ. συσκευασία προϊόντος).</a:t>
            </a:r>
          </a:p>
          <a:p>
            <a:pPr algn="just">
              <a:lnSpc>
                <a:spcPct val="80000"/>
              </a:lnSpc>
            </a:pPr>
            <a:endParaRPr lang="el-GR" sz="2800"/>
          </a:p>
          <a:p>
            <a:pPr algn="just">
              <a:lnSpc>
                <a:spcPct val="8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ΣΥΣΤΗΜΙΚΗ </a:t>
            </a:r>
            <a:r>
              <a:rPr lang="el-GR" b="1"/>
              <a:t>ΠΡΟΣΕΓΓΙΣΗ:</a:t>
            </a:r>
            <a:r>
              <a:rPr lang="el-GR" sz="4000" b="1"/>
              <a:t/>
            </a:r>
            <a:br>
              <a:rPr lang="el-GR" sz="4000" b="1"/>
            </a:br>
            <a:r>
              <a:rPr lang="el-GR" sz="4000" b="1"/>
              <a:t>ΔΙΑΥΛΟΣ ΜΚΤ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844675"/>
            <a:ext cx="7772400" cy="4175125"/>
          </a:xfrm>
        </p:spPr>
        <p:txBody>
          <a:bodyPr>
            <a:normAutofit lnSpcReduction="10000"/>
          </a:bodyPr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l-GR" sz="2800"/>
              <a:t>	Αποτελείται από αλληλοσυσχετιζόμενα μέρη με προκαθορισμένους σκοπούς.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l-GR" sz="2800"/>
              <a:t>Τα μέλη του διαύλου αγωνίζονται για την επίτευξη στόχων αμοιβαίας αποδοχής.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l-GR" sz="2800"/>
              <a:t>Οι δραστηριότητες που αναλαμβάνουν τα μέλη αποτελούν η μία συνέχεια της άλλης.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l-GR" sz="2800"/>
              <a:t>Ανοικτό σύστημα: εθελοντική συμμετοχή.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l-GR" sz="2800"/>
              <a:t>Ένα μέλος είναι ο ισχυρός που διοικεί τον δίαυλο.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l-GR" sz="2800"/>
              <a:t>Υπάρχει ένας κώδικας επιτρεπτής ανταγωνιστικής συμπεριφοράς.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l-GR" sz="2800"/>
          </a:p>
          <a:p>
            <a:pPr marL="609600" indent="-609600" algn="just">
              <a:lnSpc>
                <a:spcPct val="80000"/>
              </a:lnSpc>
            </a:pPr>
            <a:endParaRPr lang="el-GR" sz="24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ΕΙΔΗ ΡΟΩΝ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800"/>
              <a:t>Ροή Φυσικής Κατοχής Προϊόντος.</a:t>
            </a:r>
          </a:p>
          <a:p>
            <a:pPr>
              <a:lnSpc>
                <a:spcPct val="80000"/>
              </a:lnSpc>
            </a:pPr>
            <a:r>
              <a:rPr lang="el-GR" sz="2800"/>
              <a:t>Ροή Ιδιοκτησίας (τίτλοι ιδιοκτησίας)</a:t>
            </a:r>
          </a:p>
          <a:p>
            <a:pPr>
              <a:lnSpc>
                <a:spcPct val="80000"/>
              </a:lnSpc>
            </a:pPr>
            <a:r>
              <a:rPr lang="el-GR" sz="2800"/>
              <a:t>Ροές Προβολής (το κάθε ένα μέλος προβάλλει το προϊόν στο επόμενο μέλος).</a:t>
            </a:r>
          </a:p>
          <a:p>
            <a:pPr>
              <a:lnSpc>
                <a:spcPct val="80000"/>
              </a:lnSpc>
            </a:pPr>
            <a:r>
              <a:rPr lang="el-GR" sz="2800"/>
              <a:t>Ροές Διαπραγμάτευσης.</a:t>
            </a:r>
          </a:p>
          <a:p>
            <a:pPr>
              <a:lnSpc>
                <a:spcPct val="80000"/>
              </a:lnSpc>
            </a:pPr>
            <a:r>
              <a:rPr lang="el-GR" sz="2800"/>
              <a:t>Ροές Χρηματοδότησης (π.χ. πιστώσεις).</a:t>
            </a:r>
          </a:p>
          <a:p>
            <a:pPr>
              <a:lnSpc>
                <a:spcPct val="80000"/>
              </a:lnSpc>
            </a:pPr>
            <a:r>
              <a:rPr lang="el-GR" sz="2800"/>
              <a:t>Ροές Ανάληψης Κινδύνων.</a:t>
            </a:r>
          </a:p>
          <a:p>
            <a:pPr>
              <a:lnSpc>
                <a:spcPct val="80000"/>
              </a:lnSpc>
            </a:pPr>
            <a:r>
              <a:rPr lang="el-GR" sz="2800"/>
              <a:t>Ροές Παραγγελίας</a:t>
            </a:r>
          </a:p>
          <a:p>
            <a:pPr>
              <a:lnSpc>
                <a:spcPct val="80000"/>
              </a:lnSpc>
            </a:pPr>
            <a:r>
              <a:rPr lang="el-GR" sz="2800"/>
              <a:t>Ροές Πληρωμής (εκταμιεύσεις χρημάτων).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1010</Words>
  <Application>Microsoft Office PowerPoint</Application>
  <PresentationFormat>Προβολή στην οθόνη (4:3)</PresentationFormat>
  <Paragraphs>128</Paragraphs>
  <Slides>20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ΕΙΣΑΓΩΓΗ ΣΤΟ ΜΑΡΚΕΤΙΝΓΚ</vt:lpstr>
      <vt:lpstr>Σκοποί ενότητας</vt:lpstr>
      <vt:lpstr>ΟΡΙΣΜΟΣ ΔΙΑΝΟΜΗΣ</vt:lpstr>
      <vt:lpstr>Αμφισβήτηση Ενδιάμεσων</vt:lpstr>
      <vt:lpstr>ΣΥΝΕΙΣΦΟΡΑ ΕΝΔΙΑΜΕΣΩΝ</vt:lpstr>
      <vt:lpstr>ΛΕΙΤΟΥΡΓΙΕΣ ΕΝΔΙΑΜΕΣΩΝ</vt:lpstr>
      <vt:lpstr>ΧΡΗΣΙΜΟΤΗΤΕΣ ΜΚΤ</vt:lpstr>
      <vt:lpstr>ΣΥΣΤΗΜΙΚΗ ΠΡΟΣΕΓΓΙΣΗ: ΔΙΑΥΛΟΣ ΜΚΤ</vt:lpstr>
      <vt:lpstr>ΕΙΔΗ ΡΟΩΝ</vt:lpstr>
      <vt:lpstr>ΣΥΜΠΕΡΙΦΟΡΙΚΗ ΠΡΟΣΕΓΓΙΣΗ</vt:lpstr>
      <vt:lpstr>ΠΗΓΕΣ ΔΥΝΑΜΗΣ</vt:lpstr>
      <vt:lpstr>ΑΣΚΗΣΗ - ΠΑΡΑΔΕΙΓΜΑΤΑ ΠΗΓΩΝ ΔΥΝΑΜΗΣ</vt:lpstr>
      <vt:lpstr>ΤΥΠΟΙ ΔΙΑΥΛΩΝ</vt:lpstr>
      <vt:lpstr>ΤΥΠΟΙ ΔΙΑΥΛΩΝ</vt:lpstr>
      <vt:lpstr>ΒΑΣΙΚΕΣ ΕΝΝΟΙΕΣ</vt:lpstr>
      <vt:lpstr>ΨΗΦΙΑΚΗ ΟΙΚΟΝΟΜΙΑ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3</cp:revision>
  <dcterms:created xsi:type="dcterms:W3CDTF">2015-09-02T22:58:36Z</dcterms:created>
  <dcterms:modified xsi:type="dcterms:W3CDTF">2015-09-20T13:53:15Z</dcterms:modified>
</cp:coreProperties>
</file>