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9ABC-0252-42B0-9A6A-3787F76CFA2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05919-5B27-4213-91D8-4319395AF36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8BE1-3EB4-491D-A49D-BFE6ECEF923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F6BC-2ECC-46D1-9C28-25DF24B018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8BE1-3EB4-491D-A49D-BFE6ECEF923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F6BC-2ECC-46D1-9C28-25DF24B018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8BE1-3EB4-491D-A49D-BFE6ECEF923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F6BC-2ECC-46D1-9C28-25DF24B018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8BE1-3EB4-491D-A49D-BFE6ECEF923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F6BC-2ECC-46D1-9C28-25DF24B018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8BE1-3EB4-491D-A49D-BFE6ECEF923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F6BC-2ECC-46D1-9C28-25DF24B018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8BE1-3EB4-491D-A49D-BFE6ECEF923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F6BC-2ECC-46D1-9C28-25DF24B018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8BE1-3EB4-491D-A49D-BFE6ECEF923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F6BC-2ECC-46D1-9C28-25DF24B018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8BE1-3EB4-491D-A49D-BFE6ECEF923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F6BC-2ECC-46D1-9C28-25DF24B018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8BE1-3EB4-491D-A49D-BFE6ECEF923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F6BC-2ECC-46D1-9C28-25DF24B018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8BE1-3EB4-491D-A49D-BFE6ECEF923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F6BC-2ECC-46D1-9C28-25DF24B018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F8BE1-3EB4-491D-A49D-BFE6ECEF923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F6BC-2ECC-46D1-9C28-25DF24B0183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F8BE1-3EB4-491D-A49D-BFE6ECEF923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CF6BC-2ECC-46D1-9C28-25DF24B0183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b="1" dirty="0" smtClean="0"/>
              <a:t>ΕΙΣΑΓΩΓΗ ΣΤΟ ΜΑΡΚΕΤΙΝΓΚ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636465"/>
          </a:xfrm>
        </p:spPr>
        <p:txBody>
          <a:bodyPr>
            <a:noAutofit/>
          </a:bodyPr>
          <a:lstStyle/>
          <a:p>
            <a:r>
              <a:rPr lang="el-GR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b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11</a:t>
            </a:r>
            <a:r>
              <a:rPr lang="el-GR" sz="2800" b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ΠΡΟΪΟΝ  </a:t>
            </a:r>
            <a:r>
              <a:rPr lang="en-US" b="1" dirty="0" smtClean="0">
                <a:solidFill>
                  <a:schemeClr val="tx1"/>
                </a:solidFill>
              </a:rPr>
              <a:t>I</a:t>
            </a:r>
            <a:r>
              <a:rPr lang="el-GR" b="1" dirty="0" smtClean="0">
                <a:solidFill>
                  <a:schemeClr val="tx1"/>
                </a:solidFill>
              </a:rPr>
              <a:t>Ι</a:t>
            </a:r>
          </a:p>
          <a:p>
            <a:r>
              <a:rPr lang="el-GR" sz="3000" b="1" dirty="0" err="1" smtClean="0">
                <a:solidFill>
                  <a:schemeClr val="tx1"/>
                </a:solidFill>
              </a:rPr>
              <a:t>Θεοφανίδης</a:t>
            </a:r>
            <a:r>
              <a:rPr lang="el-GR" sz="3000" b="1" dirty="0" smtClean="0">
                <a:solidFill>
                  <a:schemeClr val="tx1"/>
                </a:solidFill>
              </a:rPr>
              <a:t> Φαίδων</a:t>
            </a:r>
          </a:p>
          <a:p>
            <a:r>
              <a:rPr lang="el-GR" sz="2800" b="1" dirty="0" smtClean="0">
                <a:solidFill>
                  <a:schemeClr val="tx1"/>
                </a:solidFill>
              </a:rPr>
              <a:t>Σχολή Κοινωνικών Επιστημών</a:t>
            </a:r>
          </a:p>
          <a:p>
            <a:r>
              <a:rPr lang="el-GR" sz="2400" b="1" dirty="0" smtClean="0">
                <a:solidFill>
                  <a:schemeClr val="tx1"/>
                </a:solidFill>
              </a:rPr>
              <a:t>Τμήμα Διοίκησης Επιχειρήσεων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ΤΑΚΤΙΚΕΣ ΜΚΤ </a:t>
            </a:r>
            <a:r>
              <a:rPr lang="en-US" sz="4000" b="1"/>
              <a:t>MIX</a:t>
            </a:r>
            <a:r>
              <a:rPr lang="el-GR" sz="4000" b="1"/>
              <a:t> ΓΙΑ </a:t>
            </a:r>
            <a:br>
              <a:rPr lang="el-GR" sz="4000" b="1"/>
            </a:br>
            <a:r>
              <a:rPr lang="el-GR" sz="4000" b="1"/>
              <a:t>ΕΙΔΙΚΑ ΠΡΟΪΟΝΤΑ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5040313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400" b="1">
                <a:latin typeface="Arial" charset="0"/>
              </a:rPr>
              <a:t>Το ΜΚΤ </a:t>
            </a:r>
            <a:r>
              <a:rPr lang="en-US" sz="2400" b="1">
                <a:latin typeface="Arial" charset="0"/>
              </a:rPr>
              <a:t>Mix </a:t>
            </a:r>
            <a:r>
              <a:rPr lang="el-GR" sz="2400" b="1">
                <a:latin typeface="Arial" charset="0"/>
              </a:rPr>
              <a:t>πρέπει να δημιουργεί ισχυρές εικόνες μοναδικότητας και αποκλειστικότητας των προϊόντων.</a:t>
            </a:r>
          </a:p>
          <a:p>
            <a:pPr algn="just">
              <a:lnSpc>
                <a:spcPct val="90000"/>
              </a:lnSpc>
            </a:pPr>
            <a:r>
              <a:rPr lang="el-GR" sz="2400">
                <a:latin typeface="Arial" charset="0"/>
              </a:rPr>
              <a:t>Ξεκάθαρη και μοναδική τοποθέτηση προϊόντος.</a:t>
            </a:r>
          </a:p>
          <a:p>
            <a:pPr algn="just">
              <a:lnSpc>
                <a:spcPct val="90000"/>
              </a:lnSpc>
            </a:pPr>
            <a:r>
              <a:rPr lang="el-GR" sz="2400">
                <a:latin typeface="Arial" charset="0"/>
              </a:rPr>
              <a:t>Έμφαση στα χαρακτηριστικά του προϊόντος και στον τρόπο παραγωγής του (διασφάλιση υψηλής ποιότητας).</a:t>
            </a:r>
          </a:p>
          <a:p>
            <a:pPr algn="just">
              <a:lnSpc>
                <a:spcPct val="90000"/>
              </a:lnSpc>
            </a:pPr>
            <a:r>
              <a:rPr lang="el-GR" sz="2400">
                <a:latin typeface="Arial" charset="0"/>
              </a:rPr>
              <a:t>Προσεγμένη και ακριβή συσκευασία – Υψηλή τιμή.</a:t>
            </a:r>
          </a:p>
          <a:p>
            <a:pPr algn="just">
              <a:lnSpc>
                <a:spcPct val="90000"/>
              </a:lnSpc>
            </a:pPr>
            <a:r>
              <a:rPr lang="el-GR" sz="2400">
                <a:latin typeface="Arial" charset="0"/>
              </a:rPr>
              <a:t>Πιστότητα μάρκας.</a:t>
            </a:r>
          </a:p>
          <a:p>
            <a:pPr algn="just">
              <a:lnSpc>
                <a:spcPct val="90000"/>
              </a:lnSpc>
            </a:pPr>
            <a:r>
              <a:rPr lang="el-GR" sz="2400">
                <a:latin typeface="Arial" charset="0"/>
              </a:rPr>
              <a:t>Ελάχιστα κανάλια διανομής (το προϊόν πρέπει να είναι δυσεύρετο!)</a:t>
            </a:r>
          </a:p>
          <a:p>
            <a:pPr algn="just">
              <a:lnSpc>
                <a:spcPct val="90000"/>
              </a:lnSpc>
            </a:pPr>
            <a:r>
              <a:rPr lang="el-GR" sz="2400">
                <a:latin typeface="Arial" charset="0"/>
              </a:rPr>
              <a:t>Αυστηρότατα κριτήρια επιλογής καταστήματος.</a:t>
            </a:r>
          </a:p>
          <a:p>
            <a:pPr algn="just">
              <a:lnSpc>
                <a:spcPct val="90000"/>
              </a:lnSpc>
            </a:pPr>
            <a:r>
              <a:rPr lang="el-GR" sz="2400">
                <a:latin typeface="Arial" charset="0"/>
              </a:rPr>
              <a:t>Προβολή: κύρος, γόητρο, αριστοκρατία, δύναμη, γούστο κτλ.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4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ΑΣΚΗΣΗ: ΤΑΞΙΝΟΜΗΣΤΕ ΤΑ ΠΑΡΑΚΑΤΩ ΠΡΟΪΟΝΤΑ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l-GR"/>
              <a:t>Βενζίνη</a:t>
            </a:r>
          </a:p>
          <a:p>
            <a:r>
              <a:rPr lang="el-GR"/>
              <a:t>Καναπές </a:t>
            </a:r>
          </a:p>
          <a:p>
            <a:r>
              <a:rPr lang="el-GR"/>
              <a:t>Παπάγια</a:t>
            </a:r>
          </a:p>
          <a:p>
            <a:r>
              <a:rPr lang="el-GR"/>
              <a:t>Γάλα</a:t>
            </a:r>
          </a:p>
          <a:p>
            <a:r>
              <a:rPr lang="el-GR"/>
              <a:t>Δάνειο σπιτιού</a:t>
            </a:r>
          </a:p>
          <a:p>
            <a:r>
              <a:rPr lang="el-GR">
                <a:cs typeface="Tahoma" pitchFamily="34" charset="0"/>
              </a:rPr>
              <a:t>Νόμισμα εποχής Ναπολέοντα.</a:t>
            </a:r>
          </a:p>
          <a:p>
            <a:r>
              <a:rPr lang="el-GR">
                <a:cs typeface="Tahoma" pitchFamily="34" charset="0"/>
              </a:rPr>
              <a:t>Σολωμός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Oscar de la Renta</a:t>
            </a:r>
            <a:endParaRPr lang="el-GR"/>
          </a:p>
          <a:p>
            <a:r>
              <a:rPr lang="el-GR"/>
              <a:t>Αφρός ξυρίσματος</a:t>
            </a:r>
          </a:p>
          <a:p>
            <a:r>
              <a:rPr lang="el-GR"/>
              <a:t>Αυτοκίνητο</a:t>
            </a:r>
          </a:p>
          <a:p>
            <a:r>
              <a:rPr lang="el-GR"/>
              <a:t>Η/Υ</a:t>
            </a:r>
          </a:p>
          <a:p>
            <a:r>
              <a:rPr lang="el-GR"/>
              <a:t>Καφές</a:t>
            </a:r>
          </a:p>
          <a:p>
            <a:r>
              <a:rPr lang="el-GR"/>
              <a:t>Αυγά αχινού</a:t>
            </a:r>
          </a:p>
          <a:p>
            <a:r>
              <a:rPr lang="el-GR"/>
              <a:t>Λάμπα</a:t>
            </a:r>
          </a:p>
          <a:p>
            <a:r>
              <a:rPr lang="el-GR"/>
              <a:t>Ρούχα για παχουλές</a:t>
            </a:r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ΣΥΜΠΕΡΑΣΜΑΤΑ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1645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l-GR" sz="2800"/>
              <a:t>Η ταξινόμηση ενός προϊόντος δεν εξαρτάται μόνο από την </a:t>
            </a:r>
            <a:r>
              <a:rPr lang="el-GR" sz="2800" b="1"/>
              <a:t>φύση του προϊόντος</a:t>
            </a:r>
            <a:r>
              <a:rPr lang="el-GR" sz="2800"/>
              <a:t> αλλά και από τον </a:t>
            </a:r>
            <a:r>
              <a:rPr lang="el-GR" sz="2800" b="1"/>
              <a:t>καταναλωτή.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Η ταξινόμηση μπορεί να αλλάξει με την </a:t>
            </a:r>
            <a:r>
              <a:rPr lang="el-GR" sz="2800" b="1"/>
              <a:t>πάροδο του χρόνου</a:t>
            </a:r>
            <a:r>
              <a:rPr lang="el-GR" sz="2800"/>
              <a:t> και την </a:t>
            </a:r>
            <a:r>
              <a:rPr lang="el-GR" sz="2800" b="1"/>
              <a:t>ανάπτυξη του ανταγωνισμού</a:t>
            </a:r>
            <a:r>
              <a:rPr lang="el-GR" sz="2800"/>
              <a:t> π.χ. (τα </a:t>
            </a:r>
            <a:r>
              <a:rPr lang="en-US" sz="2800"/>
              <a:t>air-condition</a:t>
            </a:r>
            <a:r>
              <a:rPr lang="el-GR" sz="2800"/>
              <a:t> ή τα κινητά τηλέφωνα).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Υψηλή χρησιμότητα η ταξινόμηση των προϊόντων διότι βοηθάει στην δημιουργία του </a:t>
            </a:r>
            <a:r>
              <a:rPr lang="el-GR" sz="2800" b="1"/>
              <a:t>κατάλληλου μίγματος ΜΚΤ</a:t>
            </a:r>
            <a:r>
              <a:rPr lang="el-GR" sz="2800"/>
              <a:t> και </a:t>
            </a:r>
            <a:r>
              <a:rPr lang="el-GR" sz="2800" b="1"/>
              <a:t>προβλέπει σε κάποιο βαθμό την αγοραστική συμπεριφορά</a:t>
            </a:r>
            <a:r>
              <a:rPr lang="el-GR" sz="2800"/>
              <a:t> των καταναλωτών.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Μάλλιαρης</a:t>
            </a:r>
            <a:r>
              <a:rPr lang="el-GR" dirty="0" smtClean="0"/>
              <a:t>, Π. (2012), Εισαγωγή στο Μάρκετινγκ, Εκδόσεις </a:t>
            </a:r>
            <a:r>
              <a:rPr lang="el-GR" dirty="0" err="1" smtClean="0"/>
              <a:t>Σταμούλη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 </a:t>
            </a:r>
            <a:r>
              <a:rPr lang="en-US" dirty="0" smtClean="0">
                <a:latin typeface="+mj-lt"/>
              </a:rPr>
              <a:t>Copyright </a:t>
            </a:r>
            <a:r>
              <a:rPr lang="vi-VN" dirty="0" smtClean="0">
                <a:latin typeface="+mj-lt"/>
              </a:rPr>
              <a:t>Πανεπιστήμιο Πατρών, </a:t>
            </a:r>
            <a:r>
              <a:rPr lang="el-GR" dirty="0" smtClean="0">
                <a:latin typeface="+mj-lt"/>
              </a:rPr>
              <a:t>Ορφανίδης Φαίδων </a:t>
            </a:r>
            <a:r>
              <a:rPr lang="vi-VN" dirty="0" smtClean="0">
                <a:latin typeface="+mj-lt"/>
              </a:rPr>
              <a:t>2015. «</a:t>
            </a:r>
            <a:r>
              <a:rPr lang="el-GR" dirty="0" smtClean="0">
                <a:latin typeface="+mj-lt"/>
              </a:rPr>
              <a:t>Εισαγωγή στο Μάρκετινγκ» </a:t>
            </a:r>
            <a:r>
              <a:rPr lang="vi-VN" dirty="0" smtClean="0">
                <a:latin typeface="+mj-lt"/>
              </a:rPr>
              <a:t>Έκδοση: 1.0. Πάτρα 2015. Διαθέσιμο από τη δικτυακή διεύθυνση</a:t>
            </a:r>
            <a:r>
              <a:rPr lang="vi-VN" dirty="0" smtClean="0">
                <a:latin typeface="+mj-lt"/>
              </a:rPr>
              <a:t>:</a:t>
            </a:r>
            <a:endParaRPr lang="el-GR" smtClean="0">
              <a:latin typeface="+mj-lt"/>
            </a:endParaRPr>
          </a:p>
          <a:p>
            <a:pPr marL="0" indent="0">
              <a:buNone/>
            </a:pPr>
            <a:r>
              <a:rPr lang="vi-VN" smtClean="0">
                <a:latin typeface="+mj-lt"/>
              </a:rPr>
              <a:t>https</a:t>
            </a:r>
            <a:r>
              <a:rPr lang="vi-VN" smtClean="0">
                <a:latin typeface="+mj-lt"/>
              </a:rPr>
              <a:t>://eclass.upatras.gr/courses/BMA498/</a:t>
            </a:r>
            <a:endParaRPr lang="el-GR" dirty="0" smtClean="0">
              <a:latin typeface="+mj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Είδη  προϊόντων</a:t>
            </a:r>
          </a:p>
          <a:p>
            <a:r>
              <a:rPr lang="el-GR" dirty="0">
                <a:latin typeface="+mj-lt"/>
              </a:rPr>
              <a:t>Π</a:t>
            </a:r>
            <a:r>
              <a:rPr lang="el-GR" dirty="0" smtClean="0">
                <a:latin typeface="+mj-lt"/>
              </a:rPr>
              <a:t>ως αντιλαμβάνονται τα προϊόντα οι καταναλωτές και τακτικές </a:t>
            </a:r>
            <a:r>
              <a:rPr lang="en-US" dirty="0" smtClean="0">
                <a:latin typeface="+mj-lt"/>
              </a:rPr>
              <a:t>marketing </a:t>
            </a:r>
            <a:r>
              <a:rPr lang="el-GR" dirty="0" smtClean="0">
                <a:latin typeface="+mj-lt"/>
              </a:rPr>
              <a:t>που εφαρμόζονται σε αυτά</a:t>
            </a:r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ΤΑΞΙΝΟΜΗΣΗ ΠΡΟΪΟΝΤΩΝ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8713787" cy="4114800"/>
          </a:xfrm>
        </p:spPr>
        <p:txBody>
          <a:bodyPr/>
          <a:lstStyle/>
          <a:p>
            <a:r>
              <a:rPr lang="el-GR"/>
              <a:t>Ελεύθερα αγαθά ≠ Οικονομικά αγαθά.</a:t>
            </a:r>
          </a:p>
          <a:p>
            <a:r>
              <a:rPr lang="el-GR"/>
              <a:t>Υλικά (απτά) ≠ Άυλα (μη απτά).</a:t>
            </a:r>
          </a:p>
          <a:p>
            <a:r>
              <a:rPr lang="el-GR"/>
              <a:t>Ακατέργαστα </a:t>
            </a:r>
            <a:r>
              <a:rPr lang="el-GR">
                <a:latin typeface="Arial" charset="0"/>
              </a:rPr>
              <a:t>→</a:t>
            </a:r>
            <a:r>
              <a:rPr lang="el-GR"/>
              <a:t> ημικατεργασμένα </a:t>
            </a:r>
            <a:r>
              <a:rPr lang="el-GR">
                <a:latin typeface="Arial" charset="0"/>
              </a:rPr>
              <a:t>→</a:t>
            </a:r>
            <a:r>
              <a:rPr lang="el-GR"/>
              <a:t> τελικά.</a:t>
            </a:r>
          </a:p>
          <a:p>
            <a:r>
              <a:rPr lang="el-GR"/>
              <a:t>Καταναλωτά (μια χρήση) ≠ Διαρκή (συχνή χρήση).</a:t>
            </a:r>
          </a:p>
          <a:p>
            <a:r>
              <a:rPr lang="el-GR"/>
              <a:t>Καταναλωτικά ≠ Βιομηχανικά.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ΚΑΤΑΝΑΛΩΤΙΚΑ ΠΡΟΪΟΝΤΑ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38662"/>
          </a:xfrm>
        </p:spPr>
        <p:txBody>
          <a:bodyPr/>
          <a:lstStyle/>
          <a:p>
            <a:pPr marL="609600" indent="-609600" algn="just">
              <a:buFont typeface="Wingdings" pitchFamily="2" charset="2"/>
              <a:buNone/>
            </a:pPr>
            <a:r>
              <a:rPr lang="el-GR" sz="2800"/>
              <a:t>Υψηλό βιοτικό επίπεδο </a:t>
            </a:r>
            <a:r>
              <a:rPr lang="el-GR" sz="2800">
                <a:latin typeface="Arial" charset="0"/>
              </a:rPr>
              <a:t>→ πολλά καταναλωτικά προϊόντα.</a:t>
            </a:r>
          </a:p>
          <a:p>
            <a:pPr marL="609600" indent="-609600" algn="just">
              <a:buFont typeface="Wingdings" pitchFamily="2" charset="2"/>
              <a:buNone/>
            </a:pPr>
            <a:r>
              <a:rPr lang="el-GR" sz="2800">
                <a:latin typeface="Arial" charset="0"/>
              </a:rPr>
              <a:t>Κριτική ΜΚΤ σε σχέση με την δημιουργία πολλών διαφορετικών ειδών προϊόντων.</a:t>
            </a:r>
          </a:p>
          <a:p>
            <a:pPr marL="609600" indent="-609600" algn="just">
              <a:buFont typeface="Wingdings" pitchFamily="2" charset="2"/>
              <a:buNone/>
            </a:pPr>
            <a:r>
              <a:rPr lang="el-GR" sz="2800">
                <a:latin typeface="Arial" charset="0"/>
              </a:rPr>
              <a:t>Με κριτήριο το πως αντιλαμβάνονται τα προϊόντα οι καταναλωτές έχουμε 3 κατηγορίες: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l-GR" sz="2800">
                <a:latin typeface="Arial" charset="0"/>
              </a:rPr>
              <a:t>Προϊόντα Ευκολίας</a:t>
            </a:r>
            <a:r>
              <a:rPr lang="en-US" sz="2800">
                <a:latin typeface="Arial" charset="0"/>
              </a:rPr>
              <a:t> (Convenient)</a:t>
            </a:r>
            <a:r>
              <a:rPr lang="el-GR" sz="2800">
                <a:latin typeface="Arial" charset="0"/>
              </a:rPr>
              <a:t>.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l-GR" sz="2800">
                <a:latin typeface="Arial" charset="0"/>
              </a:rPr>
              <a:t>Προϊόντα Επιλογής</a:t>
            </a:r>
            <a:r>
              <a:rPr lang="en-US" sz="2800">
                <a:latin typeface="Arial" charset="0"/>
              </a:rPr>
              <a:t> (Shopping)</a:t>
            </a:r>
            <a:r>
              <a:rPr lang="el-GR" sz="2800">
                <a:latin typeface="Arial" charset="0"/>
              </a:rPr>
              <a:t>.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l-GR" sz="2800">
                <a:latin typeface="Arial" charset="0"/>
              </a:rPr>
              <a:t>Ειδικά Προϊόντα</a:t>
            </a:r>
            <a:r>
              <a:rPr lang="en-US" sz="2800">
                <a:latin typeface="Arial" charset="0"/>
              </a:rPr>
              <a:t> (Specialty)</a:t>
            </a:r>
            <a:r>
              <a:rPr lang="el-GR" sz="2800">
                <a:latin typeface="Arial" charset="0"/>
              </a:rPr>
              <a:t>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ΠΡΟΪΟΝΤΑ ΕΥΚΟΛΙΑΣ</a:t>
            </a:r>
            <a:r>
              <a:rPr lang="en-US" sz="4000" b="1"/>
              <a:t/>
            </a:r>
            <a:br>
              <a:rPr lang="en-US" sz="4000" b="1"/>
            </a:br>
            <a:r>
              <a:rPr lang="en-US" sz="4000" b="1"/>
              <a:t>(Convenience Products)</a:t>
            </a:r>
            <a:endParaRPr lang="el-GR" sz="4000" b="1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354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/>
              <a:t>Είναι φθηνά.</a:t>
            </a:r>
          </a:p>
          <a:p>
            <a:pPr>
              <a:lnSpc>
                <a:spcPct val="90000"/>
              </a:lnSpc>
            </a:pPr>
            <a:r>
              <a:rPr lang="el-GR"/>
              <a:t>Αγοράζονται συχνά.</a:t>
            </a:r>
          </a:p>
          <a:p>
            <a:pPr>
              <a:lnSpc>
                <a:spcPct val="90000"/>
              </a:lnSpc>
            </a:pPr>
            <a:r>
              <a:rPr lang="el-GR"/>
              <a:t>Έχουν μικρό βάρος και όγκο.</a:t>
            </a:r>
          </a:p>
          <a:p>
            <a:pPr>
              <a:lnSpc>
                <a:spcPct val="90000"/>
              </a:lnSpc>
            </a:pPr>
            <a:r>
              <a:rPr lang="el-GR"/>
              <a:t>Ο καταναλωτής δεν σπαταλάει χρόνο για έρευνα αγοράς.</a:t>
            </a:r>
          </a:p>
          <a:p>
            <a:pPr>
              <a:lnSpc>
                <a:spcPct val="90000"/>
              </a:lnSpc>
            </a:pPr>
            <a:r>
              <a:rPr lang="el-GR"/>
              <a:t>Θέλει εύκολα και γρήγορα χωρίς σκέψη να τα αγοράσει.</a:t>
            </a:r>
          </a:p>
          <a:p>
            <a:pPr>
              <a:lnSpc>
                <a:spcPct val="90000"/>
              </a:lnSpc>
            </a:pPr>
            <a:r>
              <a:rPr lang="el-GR"/>
              <a:t>3 υποκατηγορίες: </a:t>
            </a:r>
            <a:r>
              <a:rPr lang="el-GR" b="1"/>
              <a:t>ΒΑΣΙΚΑ,</a:t>
            </a:r>
            <a:r>
              <a:rPr lang="el-GR"/>
              <a:t> </a:t>
            </a:r>
            <a:r>
              <a:rPr lang="el-GR" b="1"/>
              <a:t>ΕΠΕΙΓΟΝΤΑ</a:t>
            </a:r>
            <a:r>
              <a:rPr lang="el-GR"/>
              <a:t>, </a:t>
            </a:r>
            <a:r>
              <a:rPr lang="el-GR" b="1"/>
              <a:t>ΠΑΡΟΡΜΗΤΙΚΑ</a:t>
            </a:r>
            <a:r>
              <a:rPr lang="el-GR"/>
              <a:t>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ΤΑΚΤΙΚΕΣ ΜΚΤ </a:t>
            </a:r>
            <a:r>
              <a:rPr lang="en-US" sz="4000" b="1"/>
              <a:t>MIX </a:t>
            </a:r>
            <a:r>
              <a:rPr lang="el-GR" sz="4000" b="1"/>
              <a:t>ΓΙΑ ΠΑΡΟΡΜΗΤΙΚΑ ΠΡΟΪΟΝΤΑ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535487"/>
          </a:xfrm>
        </p:spPr>
        <p:txBody>
          <a:bodyPr/>
          <a:lstStyle/>
          <a:p>
            <a:r>
              <a:rPr lang="el-GR" sz="2800"/>
              <a:t>Σημαντικό ρόλο παίζει η συσκευασία.</a:t>
            </a:r>
          </a:p>
          <a:p>
            <a:r>
              <a:rPr lang="el-GR" sz="2800"/>
              <a:t>Εκτεταμένο δίκτυο διανομής.</a:t>
            </a:r>
          </a:p>
          <a:p>
            <a:r>
              <a:rPr lang="el-GR" sz="2800"/>
              <a:t>Σπουδαία η προβολή μέσα στο κατάστημα.</a:t>
            </a:r>
          </a:p>
          <a:p>
            <a:r>
              <a:rPr lang="el-GR" sz="2800"/>
              <a:t>Η διαφήμιση πρέπει να τονίζει τη μάρκα, το ότι βρίσκεται παντού και την τιμή.</a:t>
            </a:r>
          </a:p>
          <a:p>
            <a:r>
              <a:rPr lang="el-GR" sz="2800"/>
              <a:t>Υποστήριξη από λιανέμπορους (π.χ. θέση στο ράφι, προβολή μπροστά στο ταμείο, διαφήμιση μέσα στο κατάστημα).</a:t>
            </a:r>
          </a:p>
          <a:p>
            <a:r>
              <a:rPr lang="el-GR" sz="2800"/>
              <a:t>Τιμή περίπου ίδια με υποκατάστατα προϊόντα.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ΠΡΟΪΟΝΤΑ ΕΠΙΛΟΓΗΣ</a:t>
            </a:r>
            <a:br>
              <a:rPr lang="el-GR" sz="4000" b="1"/>
            </a:br>
            <a:r>
              <a:rPr lang="el-GR" sz="4000" b="1"/>
              <a:t>(</a:t>
            </a:r>
            <a:r>
              <a:rPr lang="en-US" sz="4000" b="1"/>
              <a:t>Shopping products)</a:t>
            </a:r>
            <a:endParaRPr lang="el-GR" sz="4000" b="1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16450"/>
          </a:xfrm>
        </p:spPr>
        <p:txBody>
          <a:bodyPr/>
          <a:lstStyle/>
          <a:p>
            <a:r>
              <a:rPr lang="el-GR"/>
              <a:t>Πιο ακριβά από τα Ευκολίας.</a:t>
            </a:r>
          </a:p>
          <a:p>
            <a:r>
              <a:rPr lang="el-GR"/>
              <a:t>Μεγαλύτερο βάρος (από τα Ευκολίας).</a:t>
            </a:r>
          </a:p>
          <a:p>
            <a:r>
              <a:rPr lang="el-GR"/>
              <a:t>Μικρότερη συχνότητα αγοράς.</a:t>
            </a:r>
          </a:p>
          <a:p>
            <a:r>
              <a:rPr lang="el-GR"/>
              <a:t>Ο καταναλωτής αφιερώνει χρόνο και προσπάθεια (έρευνα αγοράς) για την αγορά τους.</a:t>
            </a:r>
          </a:p>
          <a:p>
            <a:r>
              <a:rPr lang="el-GR"/>
              <a:t> Ο καταναλωτής </a:t>
            </a:r>
            <a:r>
              <a:rPr lang="el-GR" b="1"/>
              <a:t>συγκρίνει</a:t>
            </a:r>
            <a:r>
              <a:rPr lang="el-GR"/>
              <a:t> και </a:t>
            </a:r>
            <a:r>
              <a:rPr lang="el-GR" b="1"/>
              <a:t>επιλέγει.</a:t>
            </a:r>
          </a:p>
          <a:p>
            <a:endParaRPr lang="el-GR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ΤΑΚΤΙΚΕΣ ΜΚΤ </a:t>
            </a:r>
            <a:r>
              <a:rPr lang="en-US" sz="4000" b="1"/>
              <a:t>MIX </a:t>
            </a:r>
            <a:br>
              <a:rPr lang="en-US" sz="4000" b="1"/>
            </a:br>
            <a:r>
              <a:rPr lang="el-GR" sz="4000" b="1"/>
              <a:t>ΓΙΑ ΠΡΟΪΟΝΤΑ ΕΠΙΛΟΓΗΣ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507412" cy="4897437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 sz="2800" b="1">
                <a:latin typeface="Arial" charset="0"/>
              </a:rPr>
              <a:t>Το ΜΚΤ </a:t>
            </a:r>
            <a:r>
              <a:rPr lang="en-US" sz="2800" b="1">
                <a:latin typeface="Arial" charset="0"/>
              </a:rPr>
              <a:t>Mix </a:t>
            </a:r>
            <a:r>
              <a:rPr lang="el-GR" sz="2800" b="1">
                <a:latin typeface="Arial" charset="0"/>
              </a:rPr>
              <a:t>πρέπει να διευκολύνει την σύγκριση!</a:t>
            </a:r>
          </a:p>
          <a:p>
            <a:pPr algn="just">
              <a:lnSpc>
                <a:spcPct val="80000"/>
              </a:lnSpc>
            </a:pPr>
            <a:r>
              <a:rPr lang="el-GR" sz="2800" b="1">
                <a:latin typeface="Arial" charset="0"/>
              </a:rPr>
              <a:t>Προϊόν:</a:t>
            </a:r>
            <a:r>
              <a:rPr lang="el-GR" sz="2800">
                <a:latin typeface="Arial" charset="0"/>
              </a:rPr>
              <a:t> να χρησιμοποιηθούν τα χαρακτηριστικά του σαν κριτήρια τμηματοποίησης της αγοράς.</a:t>
            </a:r>
          </a:p>
          <a:p>
            <a:pPr algn="just">
              <a:lnSpc>
                <a:spcPct val="80000"/>
              </a:lnSpc>
            </a:pPr>
            <a:r>
              <a:rPr lang="el-GR" sz="2800" b="1">
                <a:latin typeface="Arial" charset="0"/>
              </a:rPr>
              <a:t>Προβολή: </a:t>
            </a:r>
            <a:r>
              <a:rPr lang="el-GR" sz="2800">
                <a:latin typeface="Arial" charset="0"/>
              </a:rPr>
              <a:t>διαφοροποίηση προϊόντος από ανταγωνισμό, σημαντική η μάρκα.</a:t>
            </a:r>
            <a:endParaRPr lang="el-GR" sz="2800" b="1">
              <a:latin typeface="Arial" charset="0"/>
            </a:endParaRPr>
          </a:p>
          <a:p>
            <a:pPr algn="just">
              <a:lnSpc>
                <a:spcPct val="80000"/>
              </a:lnSpc>
            </a:pPr>
            <a:r>
              <a:rPr lang="el-GR" sz="2800" b="1">
                <a:latin typeface="Arial" charset="0"/>
              </a:rPr>
              <a:t>Διανομή:</a:t>
            </a:r>
            <a:r>
              <a:rPr lang="el-GR" sz="2800">
                <a:latin typeface="Arial" charset="0"/>
              </a:rPr>
              <a:t> Επιλεκτική διανομή (καλή φήμη, καλή τοποθεσία, άνεση χώρου κτλ)</a:t>
            </a:r>
          </a:p>
          <a:p>
            <a:pPr algn="just">
              <a:lnSpc>
                <a:spcPct val="80000"/>
              </a:lnSpc>
            </a:pPr>
            <a:r>
              <a:rPr lang="el-GR" sz="2800" b="1">
                <a:latin typeface="Arial" charset="0"/>
              </a:rPr>
              <a:t>Τιμή: </a:t>
            </a:r>
            <a:r>
              <a:rPr lang="el-GR" sz="2800">
                <a:latin typeface="Arial" charset="0"/>
              </a:rPr>
              <a:t>αντίστοιχη με τις χρησιμότητες που προσφέρει το προϊόν, αν διαφορετική από τα υποκατάστατα πρέπει να υπάρχει δικαιολογία, να καλύπτει τα ποσοστά κέρδους των ενδιαμέσων λόγω χαμηλής ταχύτητας κυκλοφορίας. </a:t>
            </a:r>
            <a:endParaRPr lang="el-GR" sz="2800" b="1">
              <a:latin typeface="Arial" charset="0"/>
            </a:endParaRP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ΕΙΔΙΚΑ ΠΡΟΪΟΝΤΑ</a:t>
            </a:r>
            <a:br>
              <a:rPr lang="el-GR" sz="4000" b="1"/>
            </a:br>
            <a:r>
              <a:rPr lang="el-GR" sz="4000" b="1"/>
              <a:t>(</a:t>
            </a:r>
            <a:r>
              <a:rPr lang="en-US" sz="4000" b="1"/>
              <a:t>Specialty Products)</a:t>
            </a:r>
            <a:endParaRPr lang="el-GR" sz="4000" b="1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l-GR" sz="2800"/>
              <a:t>Δεν υπάρχουν υποκατάστατα.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Δεν υφίσταται σύγκριση προϊόντων.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Δυσκολία ανεύρεσης του τόπου διανομής.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Ο καταναλωτής πηγαίνει όπου και να βρίσκεται το προϊόν εφόσον επιθυμεί την αγορά του.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Αντίκες, Έργα Τέχνης, συλλεκτικά αντικείμενα, σπάνια προϊόντα: π.χ. «Μαύρη Τρούφα»: είδος μανιταριού που ανακαλύπτεται από εκπαιδευμένα γουρούνια στην αναζήτησή του!</a:t>
            </a:r>
          </a:p>
          <a:p>
            <a:pPr algn="just">
              <a:lnSpc>
                <a:spcPct val="90000"/>
              </a:lnSpc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787</Words>
  <Application>Microsoft Office PowerPoint</Application>
  <PresentationFormat>Προβολή στην οθόνη (4:3)</PresentationFormat>
  <Paragraphs>106</Paragraphs>
  <Slides>16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ΕΙΣΑΓΩΓΗ ΣΤΟ ΜΑΡΚΕΤΙΝΓΚ</vt:lpstr>
      <vt:lpstr>Σκοποί ενότητας</vt:lpstr>
      <vt:lpstr>ΤΑΞΙΝΟΜΗΣΗ ΠΡΟΪΟΝΤΩΝ</vt:lpstr>
      <vt:lpstr>ΚΑΤΑΝΑΛΩΤΙΚΑ ΠΡΟΪΟΝΤΑ</vt:lpstr>
      <vt:lpstr>ΠΡΟΪΟΝΤΑ ΕΥΚΟΛΙΑΣ (Convenience Products)</vt:lpstr>
      <vt:lpstr>ΤΑΚΤΙΚΕΣ ΜΚΤ MIX ΓΙΑ ΠΑΡΟΡΜΗΤΙΚΑ ΠΡΟΪΟΝΤΑ</vt:lpstr>
      <vt:lpstr>ΠΡΟΪΟΝΤΑ ΕΠΙΛΟΓΗΣ (Shopping products)</vt:lpstr>
      <vt:lpstr>ΤΑΚΤΙΚΕΣ ΜΚΤ MIX  ΓΙΑ ΠΡΟΪΟΝΤΑ ΕΠΙΛΟΓΗΣ</vt:lpstr>
      <vt:lpstr>ΕΙΔΙΚΑ ΠΡΟΪΟΝΤΑ (Specialty Products)</vt:lpstr>
      <vt:lpstr>ΤΑΚΤΙΚΕΣ ΜΚΤ MIX ΓΙΑ  ΕΙΔΙΚΑ ΠΡΟΪΟΝΤΑ</vt:lpstr>
      <vt:lpstr>ΑΣΚΗΣΗ: ΤΑΞΙΝΟΜΗΣΤΕ ΤΑ ΠΑΡΑΚΑΤΩ ΠΡΟΪΟΝΤΑ</vt:lpstr>
      <vt:lpstr>ΣΥΜΠΕΡΑΣΜΑΤΑ</vt:lpstr>
      <vt:lpstr>Βιβλιογραφία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ΣΤΟ ΜΑΡΚΕΤΙΝΓΚ</dc:title>
  <dc:creator>elena</dc:creator>
  <cp:lastModifiedBy>elena</cp:lastModifiedBy>
  <cp:revision>4</cp:revision>
  <dcterms:created xsi:type="dcterms:W3CDTF">2015-09-02T22:37:31Z</dcterms:created>
  <dcterms:modified xsi:type="dcterms:W3CDTF">2015-09-20T13:53:06Z</dcterms:modified>
</cp:coreProperties>
</file>