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46"/>
  </p:notesMasterIdLst>
  <p:handoutMasterIdLst>
    <p:handoutMasterId r:id="rId47"/>
  </p:handoutMasterIdLst>
  <p:sldIdLst>
    <p:sldId id="298" r:id="rId4"/>
    <p:sldId id="285" r:id="rId5"/>
    <p:sldId id="376" r:id="rId6"/>
    <p:sldId id="380" r:id="rId7"/>
    <p:sldId id="379" r:id="rId8"/>
    <p:sldId id="381" r:id="rId9"/>
    <p:sldId id="382" r:id="rId10"/>
    <p:sldId id="383" r:id="rId11"/>
    <p:sldId id="384" r:id="rId12"/>
    <p:sldId id="385" r:id="rId13"/>
    <p:sldId id="386" r:id="rId14"/>
    <p:sldId id="387" r:id="rId15"/>
    <p:sldId id="293"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4" r:id="rId31"/>
    <p:sldId id="417" r:id="rId32"/>
    <p:sldId id="405" r:id="rId33"/>
    <p:sldId id="403" r:id="rId34"/>
    <p:sldId id="406" r:id="rId35"/>
    <p:sldId id="407" r:id="rId36"/>
    <p:sldId id="408" r:id="rId37"/>
    <p:sldId id="409" r:id="rId38"/>
    <p:sldId id="410" r:id="rId39"/>
    <p:sldId id="411" r:id="rId40"/>
    <p:sldId id="412" r:id="rId41"/>
    <p:sldId id="413" r:id="rId42"/>
    <p:sldId id="414" r:id="rId43"/>
    <p:sldId id="317" r:id="rId44"/>
    <p:sldId id="416" r:id="rId4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574" autoAdjust="0"/>
  </p:normalViewPr>
  <p:slideViewPr>
    <p:cSldViewPr snapToGrid="0">
      <p:cViewPr varScale="1">
        <p:scale>
          <a:sx n="92" d="100"/>
          <a:sy n="92" d="100"/>
        </p:scale>
        <p:origin x="-49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4146" y="6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11FF19-E6DB-4D62-8657-FBC56A41EFA7}" type="datetime1">
              <a:rPr lang="el-GR" smtClean="0"/>
              <a:pPr rtl="0"/>
              <a:t>22/3/2019</a:t>
            </a:fld>
            <a:endParaRPr lang="el-GR" dirty="0"/>
          </a:p>
        </p:txBody>
      </p:sp>
      <p:sp>
        <p:nvSpPr>
          <p:cNvPr id="4" name="Θέση υποσέλιδου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6868B1-A99F-4EE7-9D64-101CDE3DF3D3}" type="datetime1">
              <a:rPr lang="el-GR" smtClean="0"/>
              <a:pPr rtl="0"/>
              <a:t>22/3/2019</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l-GR" smtClean="0"/>
              <a:pPr rtl="0"/>
              <a:t>‹#›</a:t>
            </a:fld>
            <a:endParaRPr lang="el-GR" dirty="0"/>
          </a:p>
        </p:txBody>
      </p:sp>
    </p:spTree>
    <p:extLst>
      <p:ext uri="{BB962C8B-B14F-4D97-AF65-F5344CB8AC3E}">
        <p14:creationId xmlns=""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a:t>
            </a:fld>
            <a:endParaRPr lang="el-GR" dirty="0"/>
          </a:p>
        </p:txBody>
      </p:sp>
    </p:spTree>
    <p:extLst>
      <p:ext uri="{BB962C8B-B14F-4D97-AF65-F5344CB8AC3E}">
        <p14:creationId xmlns="" xmlns:p14="http://schemas.microsoft.com/office/powerpoint/2010/main" val="41440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10</a:t>
            </a:fld>
            <a:endParaRPr lang="el-GR" dirty="0"/>
          </a:p>
        </p:txBody>
      </p:sp>
    </p:spTree>
    <p:extLst>
      <p:ext uri="{BB962C8B-B14F-4D97-AF65-F5344CB8AC3E}">
        <p14:creationId xmlns="" xmlns:p14="http://schemas.microsoft.com/office/powerpoint/2010/main" val="256873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11</a:t>
            </a:fld>
            <a:endParaRPr lang="el-GR" dirty="0"/>
          </a:p>
        </p:txBody>
      </p:sp>
    </p:spTree>
    <p:extLst>
      <p:ext uri="{BB962C8B-B14F-4D97-AF65-F5344CB8AC3E}">
        <p14:creationId xmlns="" xmlns:p14="http://schemas.microsoft.com/office/powerpoint/2010/main" val="182512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12</a:t>
            </a:fld>
            <a:endParaRPr lang="el-GR" dirty="0"/>
          </a:p>
        </p:txBody>
      </p:sp>
    </p:spTree>
    <p:extLst>
      <p:ext uri="{BB962C8B-B14F-4D97-AF65-F5344CB8AC3E}">
        <p14:creationId xmlns="" xmlns:p14="http://schemas.microsoft.com/office/powerpoint/2010/main" val="322443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13</a:t>
            </a:fld>
            <a:endParaRPr lang="el-GR" dirty="0"/>
          </a:p>
        </p:txBody>
      </p:sp>
    </p:spTree>
    <p:extLst>
      <p:ext uri="{BB962C8B-B14F-4D97-AF65-F5344CB8AC3E}">
        <p14:creationId xmlns="" xmlns:p14="http://schemas.microsoft.com/office/powerpoint/2010/main" val="249650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14</a:t>
            </a:fld>
            <a:endParaRPr lang="el-GR" dirty="0"/>
          </a:p>
        </p:txBody>
      </p:sp>
    </p:spTree>
    <p:extLst>
      <p:ext uri="{BB962C8B-B14F-4D97-AF65-F5344CB8AC3E}">
        <p14:creationId xmlns="" xmlns:p14="http://schemas.microsoft.com/office/powerpoint/2010/main" val="182584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15</a:t>
            </a:fld>
            <a:endParaRPr lang="el-GR" dirty="0"/>
          </a:p>
        </p:txBody>
      </p:sp>
    </p:spTree>
    <p:extLst>
      <p:ext uri="{BB962C8B-B14F-4D97-AF65-F5344CB8AC3E}">
        <p14:creationId xmlns="" xmlns:p14="http://schemas.microsoft.com/office/powerpoint/2010/main" val="294298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16</a:t>
            </a:fld>
            <a:endParaRPr lang="el-GR" dirty="0"/>
          </a:p>
        </p:txBody>
      </p:sp>
    </p:spTree>
    <p:extLst>
      <p:ext uri="{BB962C8B-B14F-4D97-AF65-F5344CB8AC3E}">
        <p14:creationId xmlns="" xmlns:p14="http://schemas.microsoft.com/office/powerpoint/2010/main" val="201419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17</a:t>
            </a:fld>
            <a:endParaRPr lang="el-GR" dirty="0"/>
          </a:p>
        </p:txBody>
      </p:sp>
    </p:spTree>
    <p:extLst>
      <p:ext uri="{BB962C8B-B14F-4D97-AF65-F5344CB8AC3E}">
        <p14:creationId xmlns="" xmlns:p14="http://schemas.microsoft.com/office/powerpoint/2010/main" val="25587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18</a:t>
            </a:fld>
            <a:endParaRPr lang="el-GR" dirty="0"/>
          </a:p>
        </p:txBody>
      </p:sp>
    </p:spTree>
    <p:extLst>
      <p:ext uri="{BB962C8B-B14F-4D97-AF65-F5344CB8AC3E}">
        <p14:creationId xmlns="" xmlns:p14="http://schemas.microsoft.com/office/powerpoint/2010/main" val="58010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19</a:t>
            </a:fld>
            <a:endParaRPr lang="el-GR" dirty="0"/>
          </a:p>
        </p:txBody>
      </p:sp>
    </p:spTree>
    <p:extLst>
      <p:ext uri="{BB962C8B-B14F-4D97-AF65-F5344CB8AC3E}">
        <p14:creationId xmlns="" xmlns:p14="http://schemas.microsoft.com/office/powerpoint/2010/main" val="94472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a:t>
            </a:fld>
            <a:endParaRPr lang="el-GR" dirty="0"/>
          </a:p>
        </p:txBody>
      </p:sp>
    </p:spTree>
    <p:extLst>
      <p:ext uri="{BB962C8B-B14F-4D97-AF65-F5344CB8AC3E}">
        <p14:creationId xmlns="" xmlns:p14="http://schemas.microsoft.com/office/powerpoint/2010/main" val="1822736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20</a:t>
            </a:fld>
            <a:endParaRPr lang="el-GR" dirty="0"/>
          </a:p>
        </p:txBody>
      </p:sp>
    </p:spTree>
    <p:extLst>
      <p:ext uri="{BB962C8B-B14F-4D97-AF65-F5344CB8AC3E}">
        <p14:creationId xmlns="" xmlns:p14="http://schemas.microsoft.com/office/powerpoint/2010/main" val="372100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21</a:t>
            </a:fld>
            <a:endParaRPr lang="el-GR" dirty="0"/>
          </a:p>
        </p:txBody>
      </p:sp>
    </p:spTree>
    <p:extLst>
      <p:ext uri="{BB962C8B-B14F-4D97-AF65-F5344CB8AC3E}">
        <p14:creationId xmlns="" xmlns:p14="http://schemas.microsoft.com/office/powerpoint/2010/main" val="3367002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22</a:t>
            </a:fld>
            <a:endParaRPr lang="el-GR" dirty="0"/>
          </a:p>
        </p:txBody>
      </p:sp>
    </p:spTree>
    <p:extLst>
      <p:ext uri="{BB962C8B-B14F-4D97-AF65-F5344CB8AC3E}">
        <p14:creationId xmlns="" xmlns:p14="http://schemas.microsoft.com/office/powerpoint/2010/main" val="131969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23</a:t>
            </a:fld>
            <a:endParaRPr lang="el-GR" dirty="0"/>
          </a:p>
        </p:txBody>
      </p:sp>
    </p:spTree>
    <p:extLst>
      <p:ext uri="{BB962C8B-B14F-4D97-AF65-F5344CB8AC3E}">
        <p14:creationId xmlns="" xmlns:p14="http://schemas.microsoft.com/office/powerpoint/2010/main" val="372793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24</a:t>
            </a:fld>
            <a:endParaRPr lang="el-GR" dirty="0"/>
          </a:p>
        </p:txBody>
      </p:sp>
    </p:spTree>
    <p:extLst>
      <p:ext uri="{BB962C8B-B14F-4D97-AF65-F5344CB8AC3E}">
        <p14:creationId xmlns="" xmlns:p14="http://schemas.microsoft.com/office/powerpoint/2010/main" val="118309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25</a:t>
            </a:fld>
            <a:endParaRPr lang="el-GR" dirty="0"/>
          </a:p>
        </p:txBody>
      </p:sp>
    </p:spTree>
    <p:extLst>
      <p:ext uri="{BB962C8B-B14F-4D97-AF65-F5344CB8AC3E}">
        <p14:creationId xmlns="" xmlns:p14="http://schemas.microsoft.com/office/powerpoint/2010/main" val="80397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26</a:t>
            </a:fld>
            <a:endParaRPr lang="el-GR" dirty="0"/>
          </a:p>
        </p:txBody>
      </p:sp>
    </p:spTree>
    <p:extLst>
      <p:ext uri="{BB962C8B-B14F-4D97-AF65-F5344CB8AC3E}">
        <p14:creationId xmlns="" xmlns:p14="http://schemas.microsoft.com/office/powerpoint/2010/main" val="95628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27</a:t>
            </a:fld>
            <a:endParaRPr lang="el-GR" dirty="0"/>
          </a:p>
        </p:txBody>
      </p:sp>
    </p:spTree>
    <p:extLst>
      <p:ext uri="{BB962C8B-B14F-4D97-AF65-F5344CB8AC3E}">
        <p14:creationId xmlns="" xmlns:p14="http://schemas.microsoft.com/office/powerpoint/2010/main" val="204890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28</a:t>
            </a:fld>
            <a:endParaRPr lang="el-GR" dirty="0"/>
          </a:p>
        </p:txBody>
      </p:sp>
    </p:spTree>
    <p:extLst>
      <p:ext uri="{BB962C8B-B14F-4D97-AF65-F5344CB8AC3E}">
        <p14:creationId xmlns="" xmlns:p14="http://schemas.microsoft.com/office/powerpoint/2010/main" val="3257385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29</a:t>
            </a:fld>
            <a:endParaRPr lang="el-GR" dirty="0"/>
          </a:p>
        </p:txBody>
      </p:sp>
    </p:spTree>
    <p:extLst>
      <p:ext uri="{BB962C8B-B14F-4D97-AF65-F5344CB8AC3E}">
        <p14:creationId xmlns="" xmlns:p14="http://schemas.microsoft.com/office/powerpoint/2010/main" val="232918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a:t>
            </a:fld>
            <a:endParaRPr lang="el-GR" dirty="0"/>
          </a:p>
        </p:txBody>
      </p:sp>
    </p:spTree>
    <p:extLst>
      <p:ext uri="{BB962C8B-B14F-4D97-AF65-F5344CB8AC3E}">
        <p14:creationId xmlns="" xmlns:p14="http://schemas.microsoft.com/office/powerpoint/2010/main" val="3751105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30</a:t>
            </a:fld>
            <a:endParaRPr lang="el-GR" dirty="0"/>
          </a:p>
        </p:txBody>
      </p:sp>
    </p:spTree>
    <p:extLst>
      <p:ext uri="{BB962C8B-B14F-4D97-AF65-F5344CB8AC3E}">
        <p14:creationId xmlns="" xmlns:p14="http://schemas.microsoft.com/office/powerpoint/2010/main" val="4048914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31</a:t>
            </a:fld>
            <a:endParaRPr lang="el-GR" dirty="0"/>
          </a:p>
        </p:txBody>
      </p:sp>
    </p:spTree>
    <p:extLst>
      <p:ext uri="{BB962C8B-B14F-4D97-AF65-F5344CB8AC3E}">
        <p14:creationId xmlns="" xmlns:p14="http://schemas.microsoft.com/office/powerpoint/2010/main" val="4136366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32</a:t>
            </a:fld>
            <a:endParaRPr lang="el-GR" dirty="0"/>
          </a:p>
        </p:txBody>
      </p:sp>
    </p:spTree>
    <p:extLst>
      <p:ext uri="{BB962C8B-B14F-4D97-AF65-F5344CB8AC3E}">
        <p14:creationId xmlns="" xmlns:p14="http://schemas.microsoft.com/office/powerpoint/2010/main" val="80418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33</a:t>
            </a:fld>
            <a:endParaRPr lang="el-GR" dirty="0"/>
          </a:p>
        </p:txBody>
      </p:sp>
    </p:spTree>
    <p:extLst>
      <p:ext uri="{BB962C8B-B14F-4D97-AF65-F5344CB8AC3E}">
        <p14:creationId xmlns="" xmlns:p14="http://schemas.microsoft.com/office/powerpoint/2010/main" val="1241138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34</a:t>
            </a:fld>
            <a:endParaRPr lang="el-GR" dirty="0"/>
          </a:p>
        </p:txBody>
      </p:sp>
    </p:spTree>
    <p:extLst>
      <p:ext uri="{BB962C8B-B14F-4D97-AF65-F5344CB8AC3E}">
        <p14:creationId xmlns="" xmlns:p14="http://schemas.microsoft.com/office/powerpoint/2010/main" val="93304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35</a:t>
            </a:fld>
            <a:endParaRPr lang="el-GR" dirty="0"/>
          </a:p>
        </p:txBody>
      </p:sp>
    </p:spTree>
    <p:extLst>
      <p:ext uri="{BB962C8B-B14F-4D97-AF65-F5344CB8AC3E}">
        <p14:creationId xmlns="" xmlns:p14="http://schemas.microsoft.com/office/powerpoint/2010/main" val="3866806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36</a:t>
            </a:fld>
            <a:endParaRPr lang="el-GR" dirty="0"/>
          </a:p>
        </p:txBody>
      </p:sp>
    </p:spTree>
    <p:extLst>
      <p:ext uri="{BB962C8B-B14F-4D97-AF65-F5344CB8AC3E}">
        <p14:creationId xmlns="" xmlns:p14="http://schemas.microsoft.com/office/powerpoint/2010/main" val="169653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37</a:t>
            </a:fld>
            <a:endParaRPr lang="el-GR" dirty="0"/>
          </a:p>
        </p:txBody>
      </p:sp>
    </p:spTree>
    <p:extLst>
      <p:ext uri="{BB962C8B-B14F-4D97-AF65-F5344CB8AC3E}">
        <p14:creationId xmlns="" xmlns:p14="http://schemas.microsoft.com/office/powerpoint/2010/main" val="12770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38</a:t>
            </a:fld>
            <a:endParaRPr lang="el-GR" dirty="0"/>
          </a:p>
        </p:txBody>
      </p:sp>
    </p:spTree>
    <p:extLst>
      <p:ext uri="{BB962C8B-B14F-4D97-AF65-F5344CB8AC3E}">
        <p14:creationId xmlns="" xmlns:p14="http://schemas.microsoft.com/office/powerpoint/2010/main" val="2561073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39</a:t>
            </a:fld>
            <a:endParaRPr lang="el-GR" dirty="0"/>
          </a:p>
        </p:txBody>
      </p:sp>
    </p:spTree>
    <p:extLst>
      <p:ext uri="{BB962C8B-B14F-4D97-AF65-F5344CB8AC3E}">
        <p14:creationId xmlns="" xmlns:p14="http://schemas.microsoft.com/office/powerpoint/2010/main" val="3177485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a:t>
            </a:fld>
            <a:endParaRPr lang="el-GR" dirty="0"/>
          </a:p>
        </p:txBody>
      </p:sp>
    </p:spTree>
    <p:extLst>
      <p:ext uri="{BB962C8B-B14F-4D97-AF65-F5344CB8AC3E}">
        <p14:creationId xmlns="" xmlns:p14="http://schemas.microsoft.com/office/powerpoint/2010/main" val="3295801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40</a:t>
            </a:fld>
            <a:endParaRPr lang="el-GR" dirty="0"/>
          </a:p>
        </p:txBody>
      </p:sp>
    </p:spTree>
    <p:extLst>
      <p:ext uri="{BB962C8B-B14F-4D97-AF65-F5344CB8AC3E}">
        <p14:creationId xmlns="" xmlns:p14="http://schemas.microsoft.com/office/powerpoint/2010/main" val="1716623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41</a:t>
            </a:fld>
            <a:endParaRPr lang="el-GR" dirty="0"/>
          </a:p>
        </p:txBody>
      </p:sp>
    </p:spTree>
    <p:extLst>
      <p:ext uri="{BB962C8B-B14F-4D97-AF65-F5344CB8AC3E}">
        <p14:creationId xmlns="" xmlns:p14="http://schemas.microsoft.com/office/powerpoint/2010/main" val="4200907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42</a:t>
            </a:fld>
            <a:endParaRPr lang="el-GR" dirty="0"/>
          </a:p>
        </p:txBody>
      </p:sp>
    </p:spTree>
    <p:extLst>
      <p:ext uri="{BB962C8B-B14F-4D97-AF65-F5344CB8AC3E}">
        <p14:creationId xmlns="" xmlns:p14="http://schemas.microsoft.com/office/powerpoint/2010/main" val="38700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5</a:t>
            </a:fld>
            <a:endParaRPr lang="el-GR" dirty="0"/>
          </a:p>
        </p:txBody>
      </p:sp>
    </p:spTree>
    <p:extLst>
      <p:ext uri="{BB962C8B-B14F-4D97-AF65-F5344CB8AC3E}">
        <p14:creationId xmlns="" xmlns:p14="http://schemas.microsoft.com/office/powerpoint/2010/main" val="417079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6</a:t>
            </a:fld>
            <a:endParaRPr lang="el-GR" dirty="0"/>
          </a:p>
        </p:txBody>
      </p:sp>
    </p:spTree>
    <p:extLst>
      <p:ext uri="{BB962C8B-B14F-4D97-AF65-F5344CB8AC3E}">
        <p14:creationId xmlns="" xmlns:p14="http://schemas.microsoft.com/office/powerpoint/2010/main" val="191169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7</a:t>
            </a:fld>
            <a:endParaRPr lang="el-GR" dirty="0"/>
          </a:p>
        </p:txBody>
      </p:sp>
    </p:spTree>
    <p:extLst>
      <p:ext uri="{BB962C8B-B14F-4D97-AF65-F5344CB8AC3E}">
        <p14:creationId xmlns="" xmlns:p14="http://schemas.microsoft.com/office/powerpoint/2010/main" val="419119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8</a:t>
            </a:fld>
            <a:endParaRPr lang="el-GR" dirty="0"/>
          </a:p>
        </p:txBody>
      </p:sp>
    </p:spTree>
    <p:extLst>
      <p:ext uri="{BB962C8B-B14F-4D97-AF65-F5344CB8AC3E}">
        <p14:creationId xmlns="" xmlns:p14="http://schemas.microsoft.com/office/powerpoint/2010/main" val="1332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8530193B-564F-4854-8A52-728F3FB19C85}" type="slidenum">
              <a:rPr lang="el-GR" smtClean="0"/>
              <a:pPr rtl="0"/>
              <a:t>9</a:t>
            </a:fld>
            <a:endParaRPr lang="el-GR" dirty="0"/>
          </a:p>
        </p:txBody>
      </p:sp>
    </p:spTree>
    <p:extLst>
      <p:ext uri="{BB962C8B-B14F-4D97-AF65-F5344CB8AC3E}">
        <p14:creationId xmlns="" xmlns:p14="http://schemas.microsoft.com/office/powerpoint/2010/main" val="15923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80000"/>
              </a:lnSpc>
              <a:defRPr lang="en-ZA" sz="4000" b="1" spc="-300" dirty="0"/>
            </a:lvl1pPr>
          </a:lstStyle>
          <a:p>
            <a:pPr lvl="0" algn="r" rtl="0"/>
            <a:r>
              <a:rPr lang="el-GR" dirty="0"/>
              <a:t>Κάντε κλικ για να επεξεργαστείτε τον τίτλο της παρουσίασης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spc="-50" baseline="0" dirty="0">
                <a:solidFill>
                  <a:schemeClr val="bg1"/>
                </a:solidFill>
              </a:defRPr>
            </a:lvl1pPr>
          </a:lstStyle>
          <a:p>
            <a:pPr marL="266700" lvl="0" indent="-266700" algn="ctr" rtl="0"/>
            <a:r>
              <a:rPr lang="el-GR"/>
              <a:t>Κάντε κλικ για να επεξεργαστείτε τον υπότιτλο του υποδείγματος</a:t>
            </a:r>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Θέση κειμένου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1" name="Θέση κειμένου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3" name="Θέση κειμένου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5" name="Θέση κειμένου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7" name="Θέση κειμένου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5" name="Υπότιτλος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υποσέλιδου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el-GR" dirty="0"/>
              <a:t>Προσθήκη υποσέλιδου</a:t>
            </a:r>
          </a:p>
        </p:txBody>
      </p:sp>
      <p:sp>
        <p:nvSpPr>
          <p:cNvPr id="4" name="Θέση αριθμού διαφάνειας 3">
            <a:extLst>
              <a:ext uri="{FF2B5EF4-FFF2-40B4-BE49-F238E27FC236}">
                <a16:creationId xmlns=""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2" name="Θέση υποσέλιδου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el-GR" dirty="0"/>
              <a:t>Προσθέστε υποσέλιδο</a:t>
            </a:r>
          </a:p>
        </p:txBody>
      </p:sp>
      <p:sp>
        <p:nvSpPr>
          <p:cNvPr id="3" name="Θέση αριθμού διαφάνειας 2">
            <a:extLst>
              <a:ext uri="{FF2B5EF4-FFF2-40B4-BE49-F238E27FC236}">
                <a16:creationId xmlns=""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l-GR" smtClean="0"/>
              <a:pPr rtl="0"/>
              <a:t>‹#›</a:t>
            </a:fld>
            <a:endParaRPr lang="el-GR" dirty="0"/>
          </a:p>
        </p:txBody>
      </p:sp>
      <p:sp>
        <p:nvSpPr>
          <p:cNvPr id="4" name="Τίτλος 3">
            <a:extLst>
              <a:ext uri="{FF2B5EF4-FFF2-40B4-BE49-F238E27FC236}">
                <a16:creationId xmlns="" xmlns:a16="http://schemas.microsoft.com/office/drawing/2014/main" id="{90694D9D-C633-4D52-965E-E5BBD9883037}"/>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1">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ιαφάνεια διαχωρισμού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a:t>
            </a:r>
            <a:br>
              <a:rPr lang="el-GR" dirty="0"/>
            </a:br>
            <a:r>
              <a:rPr lang="el-GR" dirty="0"/>
              <a:t>τη φωτογραφία σας εδώ</a:t>
            </a:r>
          </a:p>
        </p:txBody>
      </p:sp>
      <p:sp>
        <p:nvSpPr>
          <p:cNvPr id="3" name="Τίτλος 1">
            <a:extLst>
              <a:ext uri="{FF2B5EF4-FFF2-40B4-BE49-F238E27FC236}">
                <a16:creationId xmlns=""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000" b="1" spc="-300">
                <a:solidFill>
                  <a:schemeClr val="tx1">
                    <a:lumMod val="75000"/>
                    <a:lumOff val="25000"/>
                  </a:schemeClr>
                </a:solidFill>
                <a:latin typeface="+mj-lt"/>
              </a:defRPr>
            </a:lvl1pPr>
          </a:lstStyle>
          <a:p>
            <a:pPr rtl="0"/>
            <a:r>
              <a:rPr lang="el-GR" dirty="0"/>
              <a:t>Κάντε κλικ για να επεξεργαστείτε το διαχωριστικό ενοτήτων</a:t>
            </a:r>
          </a:p>
        </p:txBody>
      </p:sp>
      <p:sp>
        <p:nvSpPr>
          <p:cNvPr id="7" name="Υπότιτλος 2">
            <a:extLst>
              <a:ext uri="{FF2B5EF4-FFF2-40B4-BE49-F238E27FC236}">
                <a16:creationId xmlns=""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l-GR" dirty="0"/>
              <a:t>Κάντε κλικ για να επεξεργαστείτε τον υπότιτλο του υποδείγματος</a:t>
            </a:r>
          </a:p>
        </p:txBody>
      </p:sp>
      <p:sp>
        <p:nvSpPr>
          <p:cNvPr id="4" name="Θέση υποσέλιδου 3">
            <a:extLst>
              <a:ext uri="{FF2B5EF4-FFF2-40B4-BE49-F238E27FC236}">
                <a16:creationId xmlns="" xmlns:a16="http://schemas.microsoft.com/office/drawing/2014/main" id="{6816FE98-6A12-44EC-8485-8B5EFABDF9B2}"/>
              </a:ext>
            </a:extLst>
          </p:cNvPr>
          <p:cNvSpPr>
            <a:spLocks noGrp="1"/>
          </p:cNvSpPr>
          <p:nvPr>
            <p:ph type="ftr" sz="quarter" idx="11"/>
          </p:nvPr>
        </p:nvSpPr>
        <p:spPr/>
        <p:txBody>
          <a:bodyPr rtlCol="0"/>
          <a:lstStyle/>
          <a:p>
            <a:pPr rtl="0"/>
            <a:r>
              <a:rPr lang="el-GR" dirty="0"/>
              <a:t>Προσθήκη υποσέλιδου</a:t>
            </a:r>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1">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4000" b="1" spc="-300">
                <a:solidFill>
                  <a:schemeClr val="tx1">
                    <a:lumMod val="75000"/>
                    <a:lumOff val="25000"/>
                  </a:schemeClr>
                </a:solidFill>
              </a:defRPr>
            </a:lvl1pPr>
          </a:lstStyle>
          <a:p>
            <a:pPr rtl="0"/>
            <a:r>
              <a:rPr lang="el-GR" dirty="0"/>
              <a:t>Επεξεργασία τίτλου σελίδας</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ιάταξη εικόνας κειμένου 2">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2" name="Τίτλος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4000" b="1" spc="-300">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10" name="Υπότιτλος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
        <p:nvSpPr>
          <p:cNvPr id="8" name="Ορθογώνιο 7">
            <a:extLst>
              <a:ext uri="{FF2B5EF4-FFF2-40B4-BE49-F238E27FC236}">
                <a16:creationId xmlns=""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9" name="Υπότιτλος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Αριστερή θέση σύγκρισης 1">
            <a:extLst>
              <a:ext uri="{FF2B5EF4-FFF2-40B4-BE49-F238E27FC236}">
                <a16:creationId xmlns=""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spc="-40"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4" name="Θέση περιεχομένου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12" name="Αριστερή θέση σύγκρισης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spc="-40" baseline="0"/>
            </a:lvl1pPr>
          </a:lstStyle>
          <a:p>
            <a:pPr lvl="0" rtl="0"/>
            <a:r>
              <a:rPr lang="el-GR"/>
              <a:t>Επεξεργασία στυλ υποδείγματος κειμένου</a:t>
            </a:r>
          </a:p>
        </p:txBody>
      </p:sp>
      <p:sp>
        <p:nvSpPr>
          <p:cNvPr id="8" name="Θέση κειμένου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Θέση υποσέλιδου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el-GR" dirty="0"/>
              <a:t>Προσθήκη υποσέλιδου</a:t>
            </a:r>
          </a:p>
        </p:txBody>
      </p:sp>
      <p:sp>
        <p:nvSpPr>
          <p:cNvPr id="6" name="Θέση αριθμού διαφάνειας 5">
            <a:extLst>
              <a:ext uri="{FF2B5EF4-FFF2-40B4-BE49-F238E27FC236}">
                <a16:creationId xmlns=""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εγάλη φωτογραφία">
    <p:spTree>
      <p:nvGrpSpPr>
        <p:cNvPr id="1" name=""/>
        <p:cNvGrpSpPr/>
        <p:nvPr/>
      </p:nvGrpSpPr>
      <p:grpSpPr>
        <a:xfrm>
          <a:off x="0" y="0"/>
          <a:ext cx="0" cy="0"/>
          <a:chOff x="0" y="0"/>
          <a:chExt cx="0" cy="0"/>
        </a:xfrm>
      </p:grpSpPr>
      <p:sp>
        <p:nvSpPr>
          <p:cNvPr id="7" name="Θέση εικόνας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a:t>
            </a:r>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dirty="0"/>
              <a:t>Εισαγάγετε τη λεζάντα σας</a:t>
            </a:r>
          </a:p>
        </p:txBody>
      </p:sp>
      <p:sp>
        <p:nvSpPr>
          <p:cNvPr id="4" name="Θέση υποσέλιδου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el-GR" dirty="0"/>
              <a:t>Προσθέστε υποσέλιδο</a:t>
            </a:r>
          </a:p>
        </p:txBody>
      </p:sp>
      <p:sp>
        <p:nvSpPr>
          <p:cNvPr id="2" name="Θέση αριθμού διαφάνειας 1">
            <a:extLst>
              <a:ext uri="{FF2B5EF4-FFF2-40B4-BE49-F238E27FC236}">
                <a16:creationId xmlns=""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l-GR" smtClean="0"/>
              <a:pPr rtl="0"/>
              <a:t>‹#›</a:t>
            </a:fld>
            <a:endParaRPr lang="el-GR" dirty="0"/>
          </a:p>
        </p:txBody>
      </p:sp>
      <p:sp>
        <p:nvSpPr>
          <p:cNvPr id="5" name="Τίτλος 4">
            <a:extLst>
              <a:ext uri="{FF2B5EF4-FFF2-40B4-BE49-F238E27FC236}">
                <a16:creationId xmlns="" xmlns:a16="http://schemas.microsoft.com/office/drawing/2014/main" id="{7F8E7C83-06D7-4C5B-85B7-0E5713B4FAB3}"/>
              </a:ext>
            </a:extLst>
          </p:cNvPr>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Tree>
    <p:extLst>
      <p:ext uri="{BB962C8B-B14F-4D97-AF65-F5344CB8AC3E}">
        <p14:creationId xmlns=""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υχαριστούμε">
    <p:bg>
      <p:bgPr>
        <a:solidFill>
          <a:schemeClr val="bg1">
            <a:lumMod val="95000"/>
          </a:schemeClr>
        </a:solidFill>
        <a:effectLst/>
      </p:bgPr>
    </p:bg>
    <p:spTree>
      <p:nvGrpSpPr>
        <p:cNvPr id="1" name=""/>
        <p:cNvGrpSpPr/>
        <p:nvPr/>
      </p:nvGrpSpPr>
      <p:grpSpPr>
        <a:xfrm>
          <a:off x="0" y="0"/>
          <a:ext cx="0" cy="0"/>
          <a:chOff x="0" y="0"/>
          <a:chExt cx="0" cy="0"/>
        </a:xfrm>
      </p:grpSpPr>
      <p:sp>
        <p:nvSpPr>
          <p:cNvPr id="41" name="Θέση εικόνας 40">
            <a:extLst>
              <a:ext uri="{FF2B5EF4-FFF2-40B4-BE49-F238E27FC236}">
                <a16:creationId xmlns=""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l-GR" dirty="0"/>
              <a:t>Εισαγάγετε ή μεταφέρετε και αποθέστε τη φωτογραφία σας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000" b="1" spc="-300" dirty="0"/>
            </a:lvl1pPr>
          </a:lstStyle>
          <a:p>
            <a:pPr lvl="0" algn="r" rtl="0"/>
            <a:r>
              <a:rPr lang="el-GR" dirty="0"/>
              <a:t>Ευχαριστούμε</a:t>
            </a:r>
          </a:p>
        </p:txBody>
      </p:sp>
      <p:sp>
        <p:nvSpPr>
          <p:cNvPr id="9" name="Θέση κειμένου 5">
            <a:extLst>
              <a:ext uri="{FF2B5EF4-FFF2-40B4-BE49-F238E27FC236}">
                <a16:creationId xmlns=""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Πλήρες όνομα</a:t>
            </a:r>
          </a:p>
        </p:txBody>
      </p:sp>
      <p:sp>
        <p:nvSpPr>
          <p:cNvPr id="10" name="Θέση κειμένου 6">
            <a:extLst>
              <a:ext uri="{FF2B5EF4-FFF2-40B4-BE49-F238E27FC236}">
                <a16:creationId xmlns=""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Αριθμός τηλεφώνου</a:t>
            </a:r>
          </a:p>
        </p:txBody>
      </p:sp>
      <p:sp>
        <p:nvSpPr>
          <p:cNvPr id="11" name="Θέση κειμένου 7">
            <a:extLst>
              <a:ext uri="{FF2B5EF4-FFF2-40B4-BE49-F238E27FC236}">
                <a16:creationId xmlns=""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lnSpc>
                <a:spcPct val="80000"/>
              </a:lnSpc>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Email ή όνομα χρήστη μέσου κοινωνικής δικτύωσης</a:t>
            </a:r>
          </a:p>
        </p:txBody>
      </p:sp>
      <p:sp>
        <p:nvSpPr>
          <p:cNvPr id="12" name="Θέση κειμένου 8">
            <a:extLst>
              <a:ext uri="{FF2B5EF4-FFF2-40B4-BE49-F238E27FC236}">
                <a16:creationId xmlns=""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Τοποθεσία Web εταιρείας</a:t>
            </a:r>
          </a:p>
        </p:txBody>
      </p:sp>
      <p:sp>
        <p:nvSpPr>
          <p:cNvPr id="15" name="Ορθογώνιο 14">
            <a:extLst>
              <a:ext uri="{FF2B5EF4-FFF2-40B4-BE49-F238E27FC236}">
                <a16:creationId xmlns=""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4" name="Ορθογώνιο 13">
            <a:extLst>
              <a:ext uri="{FF2B5EF4-FFF2-40B4-BE49-F238E27FC236}">
                <a16:creationId xmlns=""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3" name="Ορθογώνιο 12">
            <a:extLst>
              <a:ext uri="{FF2B5EF4-FFF2-40B4-BE49-F238E27FC236}">
                <a16:creationId xmlns=""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a:extLst>
              <a:ext uri="{FF2B5EF4-FFF2-40B4-BE49-F238E27FC236}">
                <a16:creationId xmlns=""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5" name="Θέση αριθμού διαφάνειας 4">
            <a:extLst>
              <a:ext uri="{FF2B5EF4-FFF2-40B4-BE49-F238E27FC236}">
                <a16:creationId xmlns=""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l-GR" dirty="0"/>
              <a:t>Κάντε κλικ για να επεξεργαστείτε τη σελίδα τίτλου</a:t>
            </a:r>
          </a:p>
        </p:txBody>
      </p:sp>
      <p:sp>
        <p:nvSpPr>
          <p:cNvPr id="7" name="Υπότιτλος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dirty="0"/>
              <a:t>Υπότιτλος</a:t>
            </a:r>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Θέση υποσέλιδου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el-GR" dirty="0"/>
              <a:t>Προσθήκη υποσέλιδου</a:t>
            </a:r>
          </a:p>
        </p:txBody>
      </p:sp>
      <p:sp>
        <p:nvSpPr>
          <p:cNvPr id="5" name="Θέση αριθμού διαφάνειας 4">
            <a:extLst>
              <a:ext uri="{FF2B5EF4-FFF2-40B4-BE49-F238E27FC236}">
                <a16:creationId xmlns=""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l-GR" smtClean="0"/>
              <a:pPr rtl="0"/>
              <a:t>‹#›</a:t>
            </a:fld>
            <a:endParaRPr lang="el-GR" dirty="0"/>
          </a:p>
        </p:txBody>
      </p:sp>
    </p:spTree>
    <p:extLst>
      <p:ext uri="{BB962C8B-B14F-4D97-AF65-F5344CB8AC3E}">
        <p14:creationId xmlns=""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a:extLst>
              <a:ext uri="{FF2B5EF4-FFF2-40B4-BE49-F238E27FC236}">
                <a16:creationId xmlns=""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8" name="Ορθογώνιο 27">
            <a:extLst>
              <a:ext uri="{FF2B5EF4-FFF2-40B4-BE49-F238E27FC236}">
                <a16:creationId xmlns=""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1" name="Ελεύθερη σχεδίαση: Σχήμα 30">
            <a:extLst>
              <a:ext uri="{FF2B5EF4-FFF2-40B4-BE49-F238E27FC236}">
                <a16:creationId xmlns=""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l-GR" dirty="0"/>
              <a:t>Κάντε κλικ για να επεξεργαστείτε τη σελίδα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l-GR" dirty="0"/>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l-GR" smtClean="0"/>
              <a:pPr rtl="0"/>
              <a:t>‹#›</a:t>
            </a:fld>
            <a:endParaRPr lang="el-GR" dirty="0"/>
          </a:p>
        </p:txBody>
      </p:sp>
      <p:sp>
        <p:nvSpPr>
          <p:cNvPr id="4" name="Πλαίσιο κειμένου 3">
            <a:extLst>
              <a:ext uri="{FF2B5EF4-FFF2-40B4-BE49-F238E27FC236}">
                <a16:creationId xmlns=""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el-GR" sz="2500" b="1" i="0" spc="-100" dirty="0">
                <a:solidFill>
                  <a:schemeClr val="accent1"/>
                </a:solidFill>
                <a:latin typeface="+mj-lt"/>
              </a:rPr>
              <a:t>TREY</a:t>
            </a:r>
            <a:r>
              <a:rPr lang="el-GR" sz="1600" b="1" i="0" spc="-100" dirty="0">
                <a:solidFill>
                  <a:schemeClr val="accent1"/>
                </a:solidFill>
                <a:latin typeface="+mj-lt"/>
              </a:rPr>
              <a:t> </a:t>
            </a:r>
            <a:r>
              <a:rPr lang="el-GR" sz="1600" b="1" i="0" spc="-100" baseline="0" dirty="0">
                <a:solidFill>
                  <a:schemeClr val="accent1"/>
                </a:solidFill>
                <a:latin typeface="+mj-lt"/>
              </a:rPr>
              <a:t/>
            </a:r>
            <a:br>
              <a:rPr lang="el-GR" sz="1600" b="1" i="0" spc="-100" baseline="0" dirty="0">
                <a:solidFill>
                  <a:schemeClr val="accent1"/>
                </a:solidFill>
                <a:latin typeface="+mj-lt"/>
              </a:rPr>
            </a:br>
            <a:r>
              <a:rPr lang="el-GR" sz="1200" b="0" i="0" spc="140" dirty="0" err="1">
                <a:solidFill>
                  <a:schemeClr val="tx1">
                    <a:lumMod val="75000"/>
                    <a:lumOff val="25000"/>
                  </a:schemeClr>
                </a:solidFill>
                <a:latin typeface="+mj-lt"/>
              </a:rPr>
              <a:t>research</a:t>
            </a:r>
            <a:endParaRPr lang="el-GR" sz="1200" b="0" i="0" spc="140" dirty="0">
              <a:solidFill>
                <a:schemeClr val="tx1">
                  <a:lumMod val="75000"/>
                  <a:lumOff val="25000"/>
                </a:schemeClr>
              </a:solidFill>
              <a:latin typeface="+mj-lt"/>
            </a:endParaRPr>
          </a:p>
        </p:txBody>
      </p:sp>
      <p:sp>
        <p:nvSpPr>
          <p:cNvPr id="9" name="Ορθογώνιο 8">
            <a:extLst>
              <a:ext uri="{FF2B5EF4-FFF2-40B4-BE49-F238E27FC236}">
                <a16:creationId xmlns=""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9" name="Ορθογώνιο 28">
            <a:extLst>
              <a:ext uri="{FF2B5EF4-FFF2-40B4-BE49-F238E27FC236}">
                <a16:creationId xmlns=""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8" name="Ευθεία γραμμή σύνδεσης 17">
            <a:extLst>
              <a:ext uri="{FF2B5EF4-FFF2-40B4-BE49-F238E27FC236}">
                <a16:creationId xmlns=""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Χέρια που πλησιάζουν σε κύκλο">
            <a:extLst>
              <a:ext uri="{FF2B5EF4-FFF2-40B4-BE49-F238E27FC236}">
                <a16:creationId xmlns=""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a:xfrm>
            <a:off x="0" y="0"/>
            <a:ext cx="9780588" cy="6804025"/>
          </a:xfrm>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3200400" y="2811053"/>
            <a:ext cx="8991600" cy="1147172"/>
          </a:xfrm>
        </p:spPr>
        <p:txBody>
          <a:bodyPr rtlCol="0"/>
          <a:lstStyle/>
          <a:p>
            <a:pPr algn="ctr"/>
            <a:r>
              <a:rPr lang="el-GR" sz="3600" dirty="0"/>
              <a:t>Στρατηγική   Διοίκηση   Ανθρωπίνων  Πόρων</a:t>
            </a:r>
          </a:p>
        </p:txBody>
      </p:sp>
      <p:sp>
        <p:nvSpPr>
          <p:cNvPr id="7" name="Υπότιτλος 3">
            <a:extLst>
              <a:ext uri="{FF2B5EF4-FFF2-40B4-BE49-F238E27FC236}">
                <a16:creationId xmlns="" xmlns:a16="http://schemas.microsoft.com/office/drawing/2014/main" id="{D76D0FD4-3156-4A6F-9757-4CB0C1BCBBFD}"/>
              </a:ext>
            </a:extLst>
          </p:cNvPr>
          <p:cNvSpPr>
            <a:spLocks noGrp="1"/>
          </p:cNvSpPr>
          <p:nvPr>
            <p:ph type="subTitle" idx="1"/>
          </p:nvPr>
        </p:nvSpPr>
        <p:spPr>
          <a:xfrm>
            <a:off x="3200400" y="3960617"/>
            <a:ext cx="6580188" cy="581025"/>
          </a:xfrm>
        </p:spPr>
        <p:txBody>
          <a:bodyPr rtlCol="0"/>
          <a:lstStyle/>
          <a:p>
            <a:r>
              <a:rPr lang="el-GR" b="1" dirty="0"/>
              <a:t>Λεωνίδας Ε. Μαρούδας -  Καθηγητής</a:t>
            </a:r>
            <a:endParaRPr lang="el-GR" dirty="0"/>
          </a:p>
        </p:txBody>
      </p:sp>
      <p:pic>
        <p:nvPicPr>
          <p:cNvPr id="8" name="Picture 2" descr="ÎÏÎ¿ÏÎ­Î»ÎµÏÎ¼Î± ÎµÎ¹ÎºÏÎ½Î±Ï Î³Î¹Î± ÏÎ±Î½ÎµÏÎ¹ÏÏÎ·Î¼Î¹Î¿ ÏÎ±ÏÏÏÎ½ Î»Î¿Î³Î¿">
            <a:extLst>
              <a:ext uri="{FF2B5EF4-FFF2-40B4-BE49-F238E27FC236}">
                <a16:creationId xmlns="" xmlns:a16="http://schemas.microsoft.com/office/drawing/2014/main" id="{139B15F6-3DB5-4A23-BD28-6AF613E194C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80588" y="179152"/>
            <a:ext cx="2411412" cy="73903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DA609F2A-BA9F-463D-B34A-1CEBC29FCD57}"/>
              </a:ext>
            </a:extLst>
          </p:cNvPr>
          <p:cNvSpPr txBox="1"/>
          <p:nvPr/>
        </p:nvSpPr>
        <p:spPr>
          <a:xfrm>
            <a:off x="9244208" y="913236"/>
            <a:ext cx="2947792" cy="523220"/>
          </a:xfrm>
          <a:prstGeom prst="rect">
            <a:avLst/>
          </a:prstGeom>
          <a:solidFill>
            <a:schemeClr val="tx1"/>
          </a:solidFill>
        </p:spPr>
        <p:txBody>
          <a:bodyPr wrap="square" rtlCol="0">
            <a:spAutoFit/>
          </a:bodyPr>
          <a:lstStyle/>
          <a:p>
            <a:pPr algn="ctr"/>
            <a:r>
              <a:rPr lang="el-GR" sz="1400" b="1" dirty="0">
                <a:solidFill>
                  <a:schemeClr val="bg1"/>
                </a:solidFill>
              </a:rPr>
              <a:t>ΤΜΗΜΑ ΔΙΟΙΚΗΣΗΣ ΕΠΙΧΕΙΡΗΣΕΩΝ</a:t>
            </a:r>
            <a:r>
              <a:rPr lang="en-US" sz="1400" b="1" dirty="0">
                <a:solidFill>
                  <a:schemeClr val="bg1"/>
                </a:solidFill>
              </a:rPr>
              <a:t> </a:t>
            </a:r>
            <a:r>
              <a:rPr lang="el-GR" sz="1400" b="1" dirty="0">
                <a:solidFill>
                  <a:schemeClr val="bg1"/>
                </a:solidFill>
              </a:rPr>
              <a:t>ΑΚΑΔΗΜΑΪΚΟ ΕΤΟΣ: 2018-19 </a:t>
            </a:r>
            <a:endParaRPr lang="el-GR" sz="1400" dirty="0">
              <a:solidFill>
                <a:schemeClr val="bg1"/>
              </a:solidFill>
            </a:endParaRPr>
          </a:p>
        </p:txBody>
      </p:sp>
    </p:spTree>
    <p:extLst>
      <p:ext uri="{BB962C8B-B14F-4D97-AF65-F5344CB8AC3E}">
        <p14:creationId xmlns=""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2" name="Ορθογώνιο 1">
            <a:extLst>
              <a:ext uri="{FF2B5EF4-FFF2-40B4-BE49-F238E27FC236}">
                <a16:creationId xmlns="" xmlns:a16="http://schemas.microsoft.com/office/drawing/2014/main" id="{E405CAAD-E3CF-49AE-BC38-C7B3DDF02194}"/>
              </a:ext>
            </a:extLst>
          </p:cNvPr>
          <p:cNvSpPr/>
          <p:nvPr/>
        </p:nvSpPr>
        <p:spPr>
          <a:xfrm>
            <a:off x="2505205" y="169291"/>
            <a:ext cx="7181590" cy="452432"/>
          </a:xfrm>
          <a:prstGeom prst="rect">
            <a:avLst/>
          </a:prstGeom>
        </p:spPr>
        <p:txBody>
          <a:bodyPr wrap="square">
            <a:spAutoFit/>
          </a:bodyPr>
          <a:lstStyle/>
          <a:p>
            <a:pPr algn="ctr">
              <a:lnSpc>
                <a:spcPct val="90000"/>
              </a:lnSpc>
              <a:spcBef>
                <a:spcPct val="0"/>
              </a:spcBef>
            </a:pPr>
            <a:r>
              <a:rPr lang="el-GR" sz="2600" b="1" spc="-150" dirty="0">
                <a:solidFill>
                  <a:schemeClr val="tx1">
                    <a:lumMod val="85000"/>
                    <a:lumOff val="15000"/>
                  </a:schemeClr>
                </a:solidFill>
                <a:latin typeface="+mj-lt"/>
                <a:ea typeface="+mj-ea"/>
                <a:cs typeface="+mj-cs"/>
              </a:rPr>
              <a:t>Ανταγωνιστικές Προκλήσεις που Επηρεάζουν τη ΔΑΠ</a:t>
            </a:r>
          </a:p>
        </p:txBody>
      </p:sp>
      <p:sp>
        <p:nvSpPr>
          <p:cNvPr id="3" name="Ορθογώνιο: Στρογγύλεμα γωνιών 2">
            <a:extLst>
              <a:ext uri="{FF2B5EF4-FFF2-40B4-BE49-F238E27FC236}">
                <a16:creationId xmlns="" xmlns:a16="http://schemas.microsoft.com/office/drawing/2014/main" id="{1CFED17B-40F1-49F0-B5B7-5E4CCF623216}"/>
              </a:ext>
            </a:extLst>
          </p:cNvPr>
          <p:cNvSpPr/>
          <p:nvPr/>
        </p:nvSpPr>
        <p:spPr>
          <a:xfrm>
            <a:off x="605423" y="3269292"/>
            <a:ext cx="2755727" cy="1941534"/>
          </a:xfrm>
          <a:prstGeom prst="round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dirty="0">
                <a:solidFill>
                  <a:schemeClr val="tx1">
                    <a:lumMod val="85000"/>
                    <a:lumOff val="15000"/>
                  </a:schemeClr>
                </a:solidFill>
              </a:rPr>
              <a:t>Μεγαλύτερη αξία στη γνώση</a:t>
            </a:r>
          </a:p>
          <a:p>
            <a:endParaRPr lang="el-GR" sz="600" dirty="0">
              <a:solidFill>
                <a:schemeClr val="tx1">
                  <a:lumMod val="85000"/>
                  <a:lumOff val="15000"/>
                </a:schemeClr>
              </a:solidFill>
            </a:endParaRPr>
          </a:p>
          <a:p>
            <a:pPr marL="285750" indent="-285750">
              <a:buFont typeface="Arial" panose="020B0604020202020204" pitchFamily="34" charset="0"/>
              <a:buChar char="•"/>
            </a:pPr>
            <a:r>
              <a:rPr lang="el-GR" dirty="0">
                <a:solidFill>
                  <a:schemeClr val="tx1">
                    <a:lumMod val="85000"/>
                    <a:lumOff val="15000"/>
                  </a:schemeClr>
                </a:solidFill>
              </a:rPr>
              <a:t>Ανάπτυξη του </a:t>
            </a:r>
            <a:r>
              <a:rPr lang="el-GR" dirty="0" err="1">
                <a:solidFill>
                  <a:schemeClr val="tx1">
                    <a:lumMod val="85000"/>
                    <a:lumOff val="15000"/>
                  </a:schemeClr>
                </a:solidFill>
              </a:rPr>
              <a:t>ηλ-επιχειρείν</a:t>
            </a:r>
            <a:endParaRPr lang="el-GR" dirty="0">
              <a:solidFill>
                <a:schemeClr val="tx1">
                  <a:lumMod val="85000"/>
                  <a:lumOff val="15000"/>
                </a:schemeClr>
              </a:solidFill>
            </a:endParaRPr>
          </a:p>
        </p:txBody>
      </p:sp>
      <p:sp>
        <p:nvSpPr>
          <p:cNvPr id="7" name="Ορθογώνιο: Στρογγύλεμα γωνιών 6">
            <a:extLst>
              <a:ext uri="{FF2B5EF4-FFF2-40B4-BE49-F238E27FC236}">
                <a16:creationId xmlns="" xmlns:a16="http://schemas.microsoft.com/office/drawing/2014/main" id="{45F07579-79CF-4BAC-893D-0B9E464B8282}"/>
              </a:ext>
            </a:extLst>
          </p:cNvPr>
          <p:cNvSpPr/>
          <p:nvPr/>
        </p:nvSpPr>
        <p:spPr>
          <a:xfrm>
            <a:off x="3319396" y="2167002"/>
            <a:ext cx="2755727" cy="3043824"/>
          </a:xfrm>
          <a:prstGeom prst="round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dirty="0">
                <a:solidFill>
                  <a:schemeClr val="tx1">
                    <a:lumMod val="85000"/>
                    <a:lumOff val="15000"/>
                  </a:schemeClr>
                </a:solidFill>
              </a:rPr>
              <a:t>Αλλαγή </a:t>
            </a:r>
            <a:r>
              <a:rPr lang="el-GR" dirty="0" err="1">
                <a:solidFill>
                  <a:schemeClr val="tx1">
                    <a:lumMod val="85000"/>
                    <a:lumOff val="15000"/>
                  </a:schemeClr>
                </a:solidFill>
              </a:rPr>
              <a:t>εργα-σιακών</a:t>
            </a:r>
            <a:r>
              <a:rPr lang="el-GR" dirty="0">
                <a:solidFill>
                  <a:schemeClr val="tx1">
                    <a:lumMod val="85000"/>
                    <a:lumOff val="15000"/>
                  </a:schemeClr>
                </a:solidFill>
              </a:rPr>
              <a:t> ρόλων υπαλλήλων &amp; μάνατζερ</a:t>
            </a:r>
          </a:p>
          <a:p>
            <a:endParaRPr lang="el-GR" sz="600" dirty="0">
              <a:solidFill>
                <a:schemeClr val="tx1">
                  <a:lumMod val="85000"/>
                  <a:lumOff val="15000"/>
                </a:schemeClr>
              </a:solidFill>
            </a:endParaRPr>
          </a:p>
          <a:p>
            <a:pPr marL="285750" indent="-285750">
              <a:buFont typeface="Arial" panose="020B0604020202020204" pitchFamily="34" charset="0"/>
              <a:buChar char="•"/>
            </a:pPr>
            <a:r>
              <a:rPr lang="el-GR" dirty="0">
                <a:solidFill>
                  <a:schemeClr val="tx1">
                    <a:lumMod val="85000"/>
                    <a:lumOff val="15000"/>
                  </a:schemeClr>
                </a:solidFill>
              </a:rPr>
              <a:t>Ενσωμάτωση της τεχνολογίας &amp; των κοινωνικών συστημάτων</a:t>
            </a:r>
          </a:p>
        </p:txBody>
      </p:sp>
      <p:sp>
        <p:nvSpPr>
          <p:cNvPr id="10" name="Ορθογώνιο: Στρογγύλεμα γωνιών 9">
            <a:extLst>
              <a:ext uri="{FF2B5EF4-FFF2-40B4-BE49-F238E27FC236}">
                <a16:creationId xmlns="" xmlns:a16="http://schemas.microsoft.com/office/drawing/2014/main" id="{51058F3B-9963-40FE-973F-32DBE357772A}"/>
              </a:ext>
            </a:extLst>
          </p:cNvPr>
          <p:cNvSpPr/>
          <p:nvPr/>
        </p:nvSpPr>
        <p:spPr>
          <a:xfrm>
            <a:off x="6075123" y="2167002"/>
            <a:ext cx="2755727" cy="3043824"/>
          </a:xfrm>
          <a:prstGeom prst="round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dirty="0">
                <a:solidFill>
                  <a:schemeClr val="tx1">
                    <a:lumMod val="85000"/>
                    <a:lumOff val="15000"/>
                  </a:schemeClr>
                </a:solidFill>
              </a:rPr>
              <a:t>Κέρδη για τους συμμετέχοντες</a:t>
            </a:r>
          </a:p>
          <a:p>
            <a:endParaRPr lang="el-GR" sz="600" dirty="0">
              <a:solidFill>
                <a:schemeClr val="tx1">
                  <a:lumMod val="85000"/>
                  <a:lumOff val="15000"/>
                </a:schemeClr>
              </a:solidFill>
            </a:endParaRPr>
          </a:p>
          <a:p>
            <a:pPr marL="285750" indent="-285750">
              <a:buFont typeface="Arial" panose="020B0604020202020204" pitchFamily="34" charset="0"/>
              <a:buChar char="•"/>
            </a:pPr>
            <a:r>
              <a:rPr lang="el-GR" dirty="0">
                <a:solidFill>
                  <a:schemeClr val="tx1">
                    <a:lumMod val="85000"/>
                    <a:lumOff val="15000"/>
                  </a:schemeClr>
                </a:solidFill>
              </a:rPr>
              <a:t>Παροχή προϊόντων &amp; υπηρεσιών υψηλής ποιότητας &amp; επαγγελματικής εμπειρίας για τους υπαλλήλους</a:t>
            </a:r>
          </a:p>
        </p:txBody>
      </p:sp>
      <p:sp>
        <p:nvSpPr>
          <p:cNvPr id="11" name="Ορθογώνιο: Στρογγύλεμα γωνιών 10">
            <a:extLst>
              <a:ext uri="{FF2B5EF4-FFF2-40B4-BE49-F238E27FC236}">
                <a16:creationId xmlns="" xmlns:a16="http://schemas.microsoft.com/office/drawing/2014/main" id="{465D42DB-3F50-4C8C-95F7-001B561C51A1}"/>
              </a:ext>
            </a:extLst>
          </p:cNvPr>
          <p:cNvSpPr/>
          <p:nvPr/>
        </p:nvSpPr>
        <p:spPr>
          <a:xfrm>
            <a:off x="8830850" y="3269292"/>
            <a:ext cx="2755727" cy="1941534"/>
          </a:xfrm>
          <a:prstGeom prst="round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l-GR" dirty="0">
                <a:solidFill>
                  <a:schemeClr val="tx1">
                    <a:lumMod val="85000"/>
                    <a:lumOff val="15000"/>
                  </a:schemeClr>
                </a:solidFill>
              </a:rPr>
              <a:t>Επέκταση σε ξένες αγορές</a:t>
            </a:r>
          </a:p>
          <a:p>
            <a:endParaRPr lang="el-GR" sz="600" dirty="0">
              <a:solidFill>
                <a:schemeClr val="tx1">
                  <a:lumMod val="85000"/>
                  <a:lumOff val="15000"/>
                </a:schemeClr>
              </a:solidFill>
            </a:endParaRPr>
          </a:p>
          <a:p>
            <a:pPr marL="285750" indent="-285750">
              <a:buFont typeface="Arial" panose="020B0604020202020204" pitchFamily="34" charset="0"/>
              <a:buChar char="•"/>
            </a:pPr>
            <a:r>
              <a:rPr lang="el-GR" dirty="0">
                <a:solidFill>
                  <a:schemeClr val="tx1">
                    <a:lumMod val="85000"/>
                    <a:lumOff val="15000"/>
                  </a:schemeClr>
                </a:solidFill>
              </a:rPr>
              <a:t>Προετοιμασία υπαλλήλων για εργασία στο εξωτερικό</a:t>
            </a:r>
          </a:p>
        </p:txBody>
      </p:sp>
      <p:sp>
        <p:nvSpPr>
          <p:cNvPr id="4" name="TextBox 3">
            <a:extLst>
              <a:ext uri="{FF2B5EF4-FFF2-40B4-BE49-F238E27FC236}">
                <a16:creationId xmlns="" xmlns:a16="http://schemas.microsoft.com/office/drawing/2014/main" id="{CDCE7C9C-5A71-462B-994D-0B0CD7B45F06}"/>
              </a:ext>
            </a:extLst>
          </p:cNvPr>
          <p:cNvSpPr txBox="1"/>
          <p:nvPr/>
        </p:nvSpPr>
        <p:spPr>
          <a:xfrm>
            <a:off x="1102940" y="2302649"/>
            <a:ext cx="1760691" cy="830997"/>
          </a:xfrm>
          <a:prstGeom prst="rect">
            <a:avLst/>
          </a:prstGeom>
          <a:noFill/>
        </p:spPr>
        <p:txBody>
          <a:bodyPr wrap="square" rtlCol="0">
            <a:spAutoFit/>
          </a:bodyPr>
          <a:lstStyle/>
          <a:p>
            <a:pPr algn="ctr"/>
            <a:r>
              <a:rPr lang="el-GR" sz="1600" b="1" dirty="0"/>
              <a:t>Ανταγωνισμός στη νέα οικονομία</a:t>
            </a:r>
          </a:p>
        </p:txBody>
      </p:sp>
      <p:sp>
        <p:nvSpPr>
          <p:cNvPr id="16" name="TextBox 15">
            <a:extLst>
              <a:ext uri="{FF2B5EF4-FFF2-40B4-BE49-F238E27FC236}">
                <a16:creationId xmlns="" xmlns:a16="http://schemas.microsoft.com/office/drawing/2014/main" id="{DC25F0D3-F147-428A-B523-957A346BB2D7}"/>
              </a:ext>
            </a:extLst>
          </p:cNvPr>
          <p:cNvSpPr txBox="1"/>
          <p:nvPr/>
        </p:nvSpPr>
        <p:spPr>
          <a:xfrm>
            <a:off x="3650553" y="1033587"/>
            <a:ext cx="2093411" cy="1077218"/>
          </a:xfrm>
          <a:prstGeom prst="rect">
            <a:avLst/>
          </a:prstGeom>
          <a:noFill/>
        </p:spPr>
        <p:txBody>
          <a:bodyPr wrap="square" rtlCol="0">
            <a:spAutoFit/>
          </a:bodyPr>
          <a:lstStyle/>
          <a:p>
            <a:pPr algn="ctr"/>
            <a:r>
              <a:rPr lang="el-GR" sz="1600" b="1" dirty="0"/>
              <a:t>Ανταγωνισμός μέσω συστημάτων εργασίας υψηλής απόδοσης</a:t>
            </a:r>
          </a:p>
        </p:txBody>
      </p:sp>
      <p:sp>
        <p:nvSpPr>
          <p:cNvPr id="17" name="TextBox 16">
            <a:extLst>
              <a:ext uri="{FF2B5EF4-FFF2-40B4-BE49-F238E27FC236}">
                <a16:creationId xmlns="" xmlns:a16="http://schemas.microsoft.com/office/drawing/2014/main" id="{96E1534C-0DDE-4422-8A67-9532A6BB3D78}"/>
              </a:ext>
            </a:extLst>
          </p:cNvPr>
          <p:cNvSpPr txBox="1"/>
          <p:nvPr/>
        </p:nvSpPr>
        <p:spPr>
          <a:xfrm>
            <a:off x="6406281" y="1033587"/>
            <a:ext cx="2093411" cy="1077218"/>
          </a:xfrm>
          <a:prstGeom prst="rect">
            <a:avLst/>
          </a:prstGeom>
          <a:noFill/>
        </p:spPr>
        <p:txBody>
          <a:bodyPr wrap="square" rtlCol="0">
            <a:spAutoFit/>
          </a:bodyPr>
          <a:lstStyle/>
          <a:p>
            <a:pPr algn="ctr"/>
            <a:r>
              <a:rPr lang="el-GR" sz="1600" b="1" dirty="0"/>
              <a:t>Ανταγωνισμός μέσω της ικανοποίησης των αναγκών των συμμετεχόντων</a:t>
            </a:r>
          </a:p>
        </p:txBody>
      </p:sp>
      <p:sp>
        <p:nvSpPr>
          <p:cNvPr id="18" name="TextBox 17">
            <a:extLst>
              <a:ext uri="{FF2B5EF4-FFF2-40B4-BE49-F238E27FC236}">
                <a16:creationId xmlns="" xmlns:a16="http://schemas.microsoft.com/office/drawing/2014/main" id="{5C87412C-ABA4-4FC4-844F-EC5EF19376FE}"/>
              </a:ext>
            </a:extLst>
          </p:cNvPr>
          <p:cNvSpPr txBox="1"/>
          <p:nvPr/>
        </p:nvSpPr>
        <p:spPr>
          <a:xfrm>
            <a:off x="9162007" y="2302649"/>
            <a:ext cx="2093411" cy="830997"/>
          </a:xfrm>
          <a:prstGeom prst="rect">
            <a:avLst/>
          </a:prstGeom>
          <a:noFill/>
        </p:spPr>
        <p:txBody>
          <a:bodyPr wrap="square" rtlCol="0">
            <a:spAutoFit/>
          </a:bodyPr>
          <a:lstStyle/>
          <a:p>
            <a:pPr algn="ctr"/>
            <a:r>
              <a:rPr lang="el-GR" sz="1600" b="1" dirty="0"/>
              <a:t>Ανταγωνισμός μέσω της παγκοσμιοποίησης</a:t>
            </a:r>
          </a:p>
        </p:txBody>
      </p:sp>
      <p:sp>
        <p:nvSpPr>
          <p:cNvPr id="19" name="TextBox 18">
            <a:extLst>
              <a:ext uri="{FF2B5EF4-FFF2-40B4-BE49-F238E27FC236}">
                <a16:creationId xmlns="" xmlns:a16="http://schemas.microsoft.com/office/drawing/2014/main" id="{1736CBF4-72F9-4299-BD6A-F1BA58DF4CE6}"/>
              </a:ext>
            </a:extLst>
          </p:cNvPr>
          <p:cNvSpPr txBox="1"/>
          <p:nvPr/>
        </p:nvSpPr>
        <p:spPr>
          <a:xfrm>
            <a:off x="3407992" y="6075122"/>
            <a:ext cx="5996578" cy="369332"/>
          </a:xfrm>
          <a:prstGeom prst="rect">
            <a:avLst/>
          </a:prstGeom>
          <a:noFill/>
        </p:spPr>
        <p:txBody>
          <a:bodyPr wrap="square" rtlCol="0">
            <a:spAutoFit/>
          </a:bodyPr>
          <a:lstStyle/>
          <a:p>
            <a:pPr algn="ctr"/>
            <a:r>
              <a:rPr lang="el-GR" b="1" dirty="0"/>
              <a:t>Ανταγωνιστικότητα των Αμερικανικών Επιχειρήσεων</a:t>
            </a:r>
          </a:p>
        </p:txBody>
      </p:sp>
      <p:cxnSp>
        <p:nvCxnSpPr>
          <p:cNvPr id="6" name="Ευθύγραμμο βέλος σύνδεσης 5">
            <a:extLst>
              <a:ext uri="{FF2B5EF4-FFF2-40B4-BE49-F238E27FC236}">
                <a16:creationId xmlns="" xmlns:a16="http://schemas.microsoft.com/office/drawing/2014/main" id="{A25E902B-E72D-4739-A3DB-8809BE7CE03B}"/>
              </a:ext>
            </a:extLst>
          </p:cNvPr>
          <p:cNvCxnSpPr/>
          <p:nvPr/>
        </p:nvCxnSpPr>
        <p:spPr>
          <a:xfrm>
            <a:off x="1983285" y="5346472"/>
            <a:ext cx="1524003" cy="72865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 xmlns:a16="http://schemas.microsoft.com/office/drawing/2014/main" id="{85545C90-543B-49B2-90E9-1FD13019BAB6}"/>
              </a:ext>
            </a:extLst>
          </p:cNvPr>
          <p:cNvCxnSpPr/>
          <p:nvPr/>
        </p:nvCxnSpPr>
        <p:spPr>
          <a:xfrm>
            <a:off x="4697258" y="5346472"/>
            <a:ext cx="0" cy="72865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 xmlns:a16="http://schemas.microsoft.com/office/drawing/2014/main" id="{0007A408-129C-4716-9DED-38A5CFAB37F3}"/>
              </a:ext>
            </a:extLst>
          </p:cNvPr>
          <p:cNvCxnSpPr/>
          <p:nvPr/>
        </p:nvCxnSpPr>
        <p:spPr>
          <a:xfrm>
            <a:off x="7452986" y="5346472"/>
            <a:ext cx="0" cy="72865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a:extLst>
              <a:ext uri="{FF2B5EF4-FFF2-40B4-BE49-F238E27FC236}">
                <a16:creationId xmlns="" xmlns:a16="http://schemas.microsoft.com/office/drawing/2014/main" id="{F25BB7D6-25C5-439D-97BF-EE99F8083F8C}"/>
              </a:ext>
            </a:extLst>
          </p:cNvPr>
          <p:cNvCxnSpPr>
            <a:cxnSpLocks/>
          </p:cNvCxnSpPr>
          <p:nvPr/>
        </p:nvCxnSpPr>
        <p:spPr>
          <a:xfrm flipH="1">
            <a:off x="9018740" y="5278649"/>
            <a:ext cx="1189972" cy="79647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Ορθογώνιο 29" descr="Μπλοκ επισήμανσης αριστερά">
            <a:extLst>
              <a:ext uri="{FF2B5EF4-FFF2-40B4-BE49-F238E27FC236}">
                <a16:creationId xmlns="" xmlns:a16="http://schemas.microsoft.com/office/drawing/2014/main" id="{C0B0B5A0-7966-4420-B32D-E0673B891CD5}"/>
              </a:ext>
              <a:ext uri="{C183D7F6-B498-43B3-948B-1728B52AA6E4}">
                <adec:decorative xmlns="" xmlns:adec="http://schemas.microsoft.com/office/drawing/2017/decorative" val="1"/>
              </a:ext>
            </a:extLst>
          </p:cNvPr>
          <p:cNvSpPr/>
          <p:nvPr/>
        </p:nvSpPr>
        <p:spPr>
          <a:xfrm>
            <a:off x="2713083" y="621722"/>
            <a:ext cx="6691487" cy="668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405060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490242"/>
            <a:ext cx="11340000" cy="432000"/>
          </a:xfrm>
        </p:spPr>
        <p:txBody>
          <a:bodyPr rtlCol="0"/>
          <a:lstStyle/>
          <a:p>
            <a:r>
              <a:rPr lang="el-GR" dirty="0"/>
              <a:t>Ανταγωνιστικές Προκλήσεις που Επηρεάζουν τη ΔΑΠ</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dirty="0"/>
              <a:t>Ανταγωνισμός στη νέα οικονομία</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030727"/>
            <a:ext cx="5472000" cy="2194694"/>
          </a:xfrm>
        </p:spPr>
        <p:txBody>
          <a:bodyPr vert="horz" lIns="0" tIns="0" rIns="0" bIns="0" rtlCol="0">
            <a:noAutofit/>
          </a:bodyPr>
          <a:lstStyle/>
          <a:p>
            <a:r>
              <a:rPr lang="el-GR" dirty="0"/>
              <a:t>Ανάπτυξη του ηλεκτρονικού επιχειρεί ν: εξυπηρέτηση πελατών, εξυπηρέτηση εταιρειών , αγοραπωλησίες μεταξύ ιδιωτών</a:t>
            </a:r>
          </a:p>
          <a:p>
            <a:r>
              <a:rPr lang="el-GR" dirty="0"/>
              <a:t>Μεγαλύτερη αξία στη γνώση: υπολογίζεται ότι μέχρι και το 75% της αξίας σε ορισμένες επιχειρήσεις προέρχεται από το άυλο πνευματικό κεφάλαιο.</a:t>
            </a:r>
          </a:p>
          <a:p>
            <a:r>
              <a:rPr lang="el-GR" dirty="0"/>
              <a:t>Εργάτες γνώσης: ανταλλαγή γνώσεων και συνεργασία για την εξεύρεση λύσεων.</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t>Συστήματα εργασίας υψηλής απόδοσης</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7" y="2947459"/>
            <a:ext cx="5472113" cy="2196041"/>
          </a:xfrm>
        </p:spPr>
        <p:txBody>
          <a:bodyPr rtlCol="0"/>
          <a:lstStyle/>
          <a:p>
            <a:pPr lvl="0"/>
            <a:r>
              <a:rPr lang="el-GR" dirty="0"/>
              <a:t>Συστήματα εργασίας που μεγιστοποιούν την εναρμόνιση εργαζομένων και τεχνολογίας.</a:t>
            </a:r>
          </a:p>
          <a:p>
            <a:pPr lvl="0"/>
            <a:r>
              <a:rPr lang="el-GR" dirty="0"/>
              <a:t>Μεταβίβαση αρμοδιοτήτων: ανάθεση ευθυνών και εξουσιών στους εργαζόμενους για τη λήψη αποφάσεων.</a:t>
            </a:r>
          </a:p>
          <a:p>
            <a:pPr lvl="0"/>
            <a:r>
              <a:rPr lang="el-GR" dirty="0"/>
              <a:t>Αυξημένη χρήση των ομάδων για την εκτέλεση της εργασίας.</a:t>
            </a:r>
          </a:p>
          <a:p>
            <a:pPr lvl="0"/>
            <a:r>
              <a:rPr lang="el-GR" dirty="0"/>
              <a:t>Ανάγκες δεξιοτήτων: έμφαση στην εργασία γνώσης και υπηρεσιών.</a:t>
            </a:r>
          </a:p>
          <a:p>
            <a:pPr lvl="0"/>
            <a:r>
              <a:rPr lang="el-GR" dirty="0"/>
              <a:t>Αλλαγές στις εργασιακές σχέσεις: ψυχολογική σύμβαση και εναλλακτικά εργασιακά καθεστώτα.</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11</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5" name="Θέση κειμένου 2">
            <a:extLst>
              <a:ext uri="{FF2B5EF4-FFF2-40B4-BE49-F238E27FC236}">
                <a16:creationId xmlns="" xmlns:a16="http://schemas.microsoft.com/office/drawing/2014/main" id="{2DC73D7F-CF73-40BB-85FB-493A1D0BBDBD}"/>
              </a:ext>
            </a:extLst>
          </p:cNvPr>
          <p:cNvSpPr>
            <a:spLocks noGrp="1"/>
          </p:cNvSpPr>
          <p:nvPr>
            <p:ph type="body" sz="quarter" idx="32"/>
          </p:nvPr>
        </p:nvSpPr>
        <p:spPr>
          <a:xfrm>
            <a:off x="431800" y="1008000"/>
            <a:ext cx="11339513" cy="360000"/>
          </a:xfrm>
        </p:spPr>
        <p:txBody>
          <a:bodyPr rtlCol="0"/>
          <a:lstStyle/>
          <a:p>
            <a:pPr rtl="0"/>
            <a:r>
              <a:rPr lang="el-GR" dirty="0"/>
              <a:t>Μέρος </a:t>
            </a:r>
            <a:r>
              <a:rPr lang="el-GR" sz="2000" dirty="0"/>
              <a:t>1</a:t>
            </a:r>
            <a:r>
              <a:rPr lang="el-GR" sz="1400" dirty="0"/>
              <a:t>ο</a:t>
            </a:r>
          </a:p>
        </p:txBody>
      </p:sp>
    </p:spTree>
    <p:extLst>
      <p:ext uri="{BB962C8B-B14F-4D97-AF65-F5344CB8AC3E}">
        <p14:creationId xmlns="" xmlns:p14="http://schemas.microsoft.com/office/powerpoint/2010/main" val="316201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490242"/>
            <a:ext cx="11340000" cy="432000"/>
          </a:xfrm>
        </p:spPr>
        <p:txBody>
          <a:bodyPr rtlCol="0"/>
          <a:lstStyle/>
          <a:p>
            <a:r>
              <a:rPr lang="el-GR" dirty="0"/>
              <a:t>Ανταγωνιστικές Προκλήσεις που Επηρεάζουν τη ΔΑΠ</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1999" y="2442934"/>
            <a:ext cx="5867879" cy="360000"/>
          </a:xfrm>
        </p:spPr>
        <p:txBody>
          <a:bodyPr rtlCol="0"/>
          <a:lstStyle/>
          <a:p>
            <a:r>
              <a:rPr lang="el-GR" dirty="0"/>
              <a:t>Ικανοποίηση των αναγκών των συμμετεχόντων</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331351"/>
            <a:ext cx="5472000" cy="2194694"/>
          </a:xfrm>
        </p:spPr>
        <p:txBody>
          <a:bodyPr vert="horz" lIns="0" tIns="0" rIns="0" bIns="0" rtlCol="0">
            <a:noAutofit/>
          </a:bodyPr>
          <a:lstStyle/>
          <a:p>
            <a:pPr lvl="0"/>
            <a:r>
              <a:rPr lang="el-GR" dirty="0"/>
              <a:t>Ικανοποίηση της ανάγκης του πελάτη για ποιότητα.</a:t>
            </a:r>
          </a:p>
          <a:p>
            <a:pPr marL="0" lvl="0" indent="0">
              <a:buNone/>
            </a:pPr>
            <a:endParaRPr lang="el-GR" sz="600" dirty="0"/>
          </a:p>
          <a:p>
            <a:pPr lvl="0"/>
            <a:r>
              <a:rPr lang="el-GR" dirty="0"/>
              <a:t>Διοίκηση Ολικής Ποιότητας.</a:t>
            </a:r>
          </a:p>
          <a:p>
            <a:pPr marL="0" lvl="0" indent="0">
              <a:buNone/>
            </a:pPr>
            <a:endParaRPr lang="el-GR" sz="600" dirty="0"/>
          </a:p>
          <a:p>
            <a:pPr lvl="0"/>
            <a:r>
              <a:rPr lang="el-GR" dirty="0"/>
              <a:t>Πολυμορφία εργατικού δυναμικού.</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t>Η παγκόσμια πρόκληση</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943" y="3302029"/>
            <a:ext cx="5472113" cy="2196041"/>
          </a:xfrm>
        </p:spPr>
        <p:txBody>
          <a:bodyPr rtlCol="0"/>
          <a:lstStyle/>
          <a:p>
            <a:pPr lvl="0"/>
            <a:r>
              <a:rPr lang="el-GR" dirty="0"/>
              <a:t>Μετεγκατάσταση της παραγωγικής διαδικασίας.</a:t>
            </a:r>
          </a:p>
          <a:p>
            <a:pPr marL="0" lvl="0" indent="0">
              <a:buNone/>
            </a:pPr>
            <a:endParaRPr lang="el-GR" sz="600" dirty="0"/>
          </a:p>
          <a:p>
            <a:pPr lvl="0"/>
            <a:r>
              <a:rPr lang="el-GR" dirty="0"/>
              <a:t>Διεθνής Διαχείριση Ανθρωπίνων Πόρων.</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12</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5" name="Θέση κειμένου 2">
            <a:extLst>
              <a:ext uri="{FF2B5EF4-FFF2-40B4-BE49-F238E27FC236}">
                <a16:creationId xmlns="" xmlns:a16="http://schemas.microsoft.com/office/drawing/2014/main" id="{2DC73D7F-CF73-40BB-85FB-493A1D0BBDBD}"/>
              </a:ext>
            </a:extLst>
          </p:cNvPr>
          <p:cNvSpPr>
            <a:spLocks noGrp="1"/>
          </p:cNvSpPr>
          <p:nvPr>
            <p:ph type="body" sz="quarter" idx="32"/>
          </p:nvPr>
        </p:nvSpPr>
        <p:spPr>
          <a:xfrm>
            <a:off x="431800" y="1008000"/>
            <a:ext cx="11339513" cy="360000"/>
          </a:xfrm>
        </p:spPr>
        <p:txBody>
          <a:bodyPr rtlCol="0"/>
          <a:lstStyle/>
          <a:p>
            <a:pPr rtl="0"/>
            <a:r>
              <a:rPr lang="el-GR" dirty="0"/>
              <a:t>Μέρος </a:t>
            </a:r>
            <a:r>
              <a:rPr lang="el-GR" sz="2000" dirty="0"/>
              <a:t>2</a:t>
            </a:r>
            <a:r>
              <a:rPr lang="el-GR" sz="1400" dirty="0"/>
              <a:t>ο</a:t>
            </a:r>
          </a:p>
        </p:txBody>
      </p:sp>
    </p:spTree>
    <p:extLst>
      <p:ext uri="{BB962C8B-B14F-4D97-AF65-F5344CB8AC3E}">
        <p14:creationId xmlns="" xmlns:p14="http://schemas.microsoft.com/office/powerpoint/2010/main" val="324928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Θέση εικόνας 22" descr="Χαμογελαστή γυναίκα με φορητό υπολογιστή">
            <a:extLst>
              <a:ext uri="{FF2B5EF4-FFF2-40B4-BE49-F238E27FC236}">
                <a16:creationId xmlns=""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title"/>
          </p:nvPr>
        </p:nvSpPr>
        <p:spPr>
          <a:xfrm>
            <a:off x="-1700" y="2156226"/>
            <a:ext cx="4903599" cy="1958400"/>
          </a:xfrm>
        </p:spPr>
        <p:txBody>
          <a:bodyPr rtlCol="0"/>
          <a:lstStyle/>
          <a:p>
            <a:pPr algn="ctr" rtl="0"/>
            <a:r>
              <a:rPr lang="el-GR" sz="4700" dirty="0"/>
              <a:t>Στρατηγική Επιχείρησης   &amp;</a:t>
            </a:r>
          </a:p>
        </p:txBody>
      </p:sp>
      <p:sp>
        <p:nvSpPr>
          <p:cNvPr id="10" name="Θέση κειμένου 9">
            <a:extLst>
              <a:ext uri="{FF2B5EF4-FFF2-40B4-BE49-F238E27FC236}">
                <a16:creationId xmlns="" xmlns:a16="http://schemas.microsoft.com/office/drawing/2014/main" id="{2972F17A-D965-40B9-8ABB-C634072DBCC0}"/>
              </a:ext>
            </a:extLst>
          </p:cNvPr>
          <p:cNvSpPr>
            <a:spLocks noGrp="1"/>
          </p:cNvSpPr>
          <p:nvPr>
            <p:ph type="body" sz="quarter" idx="13"/>
          </p:nvPr>
        </p:nvSpPr>
        <p:spPr>
          <a:xfrm>
            <a:off x="0" y="4110760"/>
            <a:ext cx="4902200" cy="1100565"/>
          </a:xfrm>
        </p:spPr>
        <p:txBody>
          <a:bodyPr rtlCol="0"/>
          <a:lstStyle/>
          <a:p>
            <a:pPr algn="ctr"/>
            <a:r>
              <a:rPr lang="el-GR" sz="4000" b="1" dirty="0"/>
              <a:t>Στρατηγική ΔΑΠ</a:t>
            </a:r>
            <a:endParaRPr lang="el-GR" sz="4000" dirty="0"/>
          </a:p>
          <a:p>
            <a:pPr algn="ctr" rtl="0"/>
            <a:endParaRPr lang="el-GR" dirty="0"/>
          </a:p>
        </p:txBody>
      </p:sp>
      <p:sp>
        <p:nvSpPr>
          <p:cNvPr id="5" name="Θέση αριθμού διαφάνειας 4">
            <a:extLst>
              <a:ext uri="{FF2B5EF4-FFF2-40B4-BE49-F238E27FC236}">
                <a16:creationId xmlns=""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el-GR" smtClean="0"/>
              <a:pPr rtl="0"/>
              <a:t>13</a:t>
            </a:fld>
            <a:endParaRPr lang="el-GR" dirty="0"/>
          </a:p>
        </p:txBody>
      </p:sp>
    </p:spTree>
    <p:extLst>
      <p:ext uri="{BB962C8B-B14F-4D97-AF65-F5344CB8AC3E}">
        <p14:creationId xmlns="" xmlns:p14="http://schemas.microsoft.com/office/powerpoint/2010/main" val="211769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1052186"/>
            <a:ext cx="5472000" cy="5041811"/>
          </a:xfrm>
        </p:spPr>
        <p:txBody>
          <a:bodyPr rtlCol="0"/>
          <a:lstStyle/>
          <a:p>
            <a:pPr marL="0" indent="0">
              <a:buNone/>
            </a:pPr>
            <a:r>
              <a:rPr lang="el-GR" sz="2800" dirty="0"/>
              <a:t>Στρατηγική είναι:</a:t>
            </a:r>
          </a:p>
          <a:p>
            <a:pPr marL="0" lvl="0" indent="0">
              <a:buNone/>
            </a:pPr>
            <a:endParaRPr lang="el-GR" sz="800" dirty="0"/>
          </a:p>
          <a:p>
            <a:pPr marL="266700" lvl="1" indent="-266700">
              <a:spcBef>
                <a:spcPts val="1000"/>
              </a:spcBef>
            </a:pPr>
            <a:r>
              <a:rPr lang="el-GR" sz="1800" dirty="0"/>
              <a:t>Οι φιλοσοφίες, πολιτικές και πρακτικές που εφαρμόζει μία επιχείρησης ώστε να επιτύχει τους στόχους και τους σκοπούς της</a:t>
            </a:r>
          </a:p>
          <a:p>
            <a:pPr marL="0" lvl="1" indent="0">
              <a:spcBef>
                <a:spcPts val="1000"/>
              </a:spcBef>
              <a:buNone/>
            </a:pPr>
            <a:endParaRPr lang="el-GR" sz="1800" dirty="0"/>
          </a:p>
          <a:p>
            <a:pPr marL="266700" lvl="1" indent="-266700">
              <a:spcBef>
                <a:spcPts val="1000"/>
              </a:spcBef>
            </a:pPr>
            <a:r>
              <a:rPr lang="el-GR" sz="1800" dirty="0"/>
              <a:t>η κατεύθυνση και το εύρος των δραστηριοτήτων μιας επιχείρησης μακροπρόθεσμα, που εξασφαλίζει ανταγωνιστικό πλεονέκτημα για την επιχείρηση μέσω της διάταξης των πόρων της σε ένα μεταβαλλόμενο περιβάλλον, με στόχο να ανταποκριθεί στις ανάγκες των αγορών και να ικανοποιήσει τις προσδοκίες των βασικών ομάδων ενδιαφερομένων (Johnson &amp; </a:t>
            </a:r>
            <a:r>
              <a:rPr lang="el-GR" sz="1800" dirty="0" err="1"/>
              <a:t>Scholes</a:t>
            </a:r>
            <a:r>
              <a:rPr lang="el-GR" sz="1800" dirty="0"/>
              <a:t>, 1999) </a:t>
            </a:r>
          </a:p>
        </p:txBody>
      </p:sp>
      <p:pic>
        <p:nvPicPr>
          <p:cNvPr id="9" name="Θέση εικόνας 8" descr="Χειρισμός κινητού τηλεφώνου με αφή">
            <a:extLst>
              <a:ext uri="{FF2B5EF4-FFF2-40B4-BE49-F238E27FC236}">
                <a16:creationId xmlns=""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a:stretch>
            <a:fillRect/>
          </a:stretch>
        </p:blipFill>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r>
              <a:rPr lang="el-GR" dirty="0"/>
              <a:t>Στρατηγική</a:t>
            </a:r>
            <a:endParaRPr lang="el-GR" sz="5000"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14</a:t>
            </a:fld>
            <a:endParaRPr lang="el-GR" dirty="0"/>
          </a:p>
        </p:txBody>
      </p:sp>
      <p:sp>
        <p:nvSpPr>
          <p:cNvPr id="8" name="TextBox 7">
            <a:extLst>
              <a:ext uri="{FF2B5EF4-FFF2-40B4-BE49-F238E27FC236}">
                <a16:creationId xmlns="" xmlns:a16="http://schemas.microsoft.com/office/drawing/2014/main" id="{8B67E321-2DD6-46C2-B051-182A695BB71C}"/>
              </a:ext>
            </a:extLst>
          </p:cNvPr>
          <p:cNvSpPr txBox="1"/>
          <p:nvPr/>
        </p:nvSpPr>
        <p:spPr>
          <a:xfrm>
            <a:off x="10409129" y="6388465"/>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09775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15</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 name="Εικόνα 5">
            <a:extLst>
              <a:ext uri="{FF2B5EF4-FFF2-40B4-BE49-F238E27FC236}">
                <a16:creationId xmlns="" xmlns:a16="http://schemas.microsoft.com/office/drawing/2014/main" id="{C5C238F1-42DE-48DD-8483-D6EC127B7010}"/>
              </a:ext>
            </a:extLst>
          </p:cNvPr>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aturation sat="0"/>
                    </a14:imgEffect>
                  </a14:imgLayer>
                </a14:imgProps>
              </a:ext>
            </a:extLst>
          </a:blip>
          <a:srcRect/>
          <a:stretch>
            <a:fillRect/>
          </a:stretch>
        </p:blipFill>
        <p:spPr>
          <a:xfrm>
            <a:off x="1819421" y="1227406"/>
            <a:ext cx="8553157" cy="4403187"/>
          </a:xfrm>
          <a:prstGeom prst="rect">
            <a:avLst/>
          </a:prstGeom>
          <a:noFill/>
          <a:ln w="9525">
            <a:noFill/>
            <a:miter lim="800000"/>
            <a:headEnd/>
            <a:tailEnd/>
          </a:ln>
        </p:spPr>
      </p:pic>
      <p:sp>
        <p:nvSpPr>
          <p:cNvPr id="7" name="Ορθογώνιο 6" descr="Μπλοκ επισήμανσης">
            <a:extLst>
              <a:ext uri="{FF2B5EF4-FFF2-40B4-BE49-F238E27FC236}">
                <a16:creationId xmlns="" xmlns:a16="http://schemas.microsoft.com/office/drawing/2014/main" id="{14FA0247-C720-4680-8B7D-525A752B6BE8}"/>
              </a:ext>
              <a:ext uri="{C183D7F6-B498-43B3-948B-1728B52AA6E4}">
                <adec:decorative xmlns="" xmlns:adec="http://schemas.microsoft.com/office/drawing/2017/decorative" val="1"/>
              </a:ext>
            </a:extLst>
          </p:cNvPr>
          <p:cNvSpPr/>
          <p:nvPr/>
        </p:nvSpPr>
        <p:spPr>
          <a:xfrm>
            <a:off x="8271348" y="1137634"/>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231779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16</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5" name="Ελεύθερη σχεδίαση: Σχήμα 4">
            <a:extLst>
              <a:ext uri="{FF2B5EF4-FFF2-40B4-BE49-F238E27FC236}">
                <a16:creationId xmlns="" xmlns:a16="http://schemas.microsoft.com/office/drawing/2014/main" id="{F7E16C95-3466-491A-A5BD-C79A16E2FF04}"/>
              </a:ext>
            </a:extLst>
          </p:cNvPr>
          <p:cNvSpPr/>
          <p:nvPr/>
        </p:nvSpPr>
        <p:spPr>
          <a:xfrm>
            <a:off x="4953190" y="2788649"/>
            <a:ext cx="2342367" cy="1332415"/>
          </a:xfrm>
          <a:custGeom>
            <a:avLst/>
            <a:gdLst>
              <a:gd name="connsiteX0" fmla="*/ 0 w 4138511"/>
              <a:gd name="connsiteY0" fmla="*/ 2046398 h 2459757"/>
              <a:gd name="connsiteX1" fmla="*/ 450937 w 4138511"/>
              <a:gd name="connsiteY1" fmla="*/ 1795878 h 2459757"/>
              <a:gd name="connsiteX2" fmla="*/ 450937 w 4138511"/>
              <a:gd name="connsiteY2" fmla="*/ 1257258 h 2459757"/>
              <a:gd name="connsiteX3" fmla="*/ 288098 w 4138511"/>
              <a:gd name="connsiteY3" fmla="*/ 906530 h 2459757"/>
              <a:gd name="connsiteX4" fmla="*/ 263046 w 4138511"/>
              <a:gd name="connsiteY4" fmla="*/ 580853 h 2459757"/>
              <a:gd name="connsiteX5" fmla="*/ 325676 w 4138511"/>
              <a:gd name="connsiteY5" fmla="*/ 305280 h 2459757"/>
              <a:gd name="connsiteX6" fmla="*/ 526093 w 4138511"/>
              <a:gd name="connsiteY6" fmla="*/ 167494 h 2459757"/>
              <a:gd name="connsiteX7" fmla="*/ 851769 w 4138511"/>
              <a:gd name="connsiteY7" fmla="*/ 205072 h 2459757"/>
              <a:gd name="connsiteX8" fmla="*/ 1164920 w 4138511"/>
              <a:gd name="connsiteY8" fmla="*/ 230124 h 2459757"/>
              <a:gd name="connsiteX9" fmla="*/ 1578279 w 4138511"/>
              <a:gd name="connsiteY9" fmla="*/ 192546 h 2459757"/>
              <a:gd name="connsiteX10" fmla="*/ 1778695 w 4138511"/>
              <a:gd name="connsiteY10" fmla="*/ 142442 h 2459757"/>
              <a:gd name="connsiteX11" fmla="*/ 1991638 w 4138511"/>
              <a:gd name="connsiteY11" fmla="*/ 330332 h 2459757"/>
              <a:gd name="connsiteX12" fmla="*/ 2304789 w 4138511"/>
              <a:gd name="connsiteY12" fmla="*/ 292754 h 2459757"/>
              <a:gd name="connsiteX13" fmla="*/ 2354893 w 4138511"/>
              <a:gd name="connsiteY13" fmla="*/ 117390 h 2459757"/>
              <a:gd name="connsiteX14" fmla="*/ 2505205 w 4138511"/>
              <a:gd name="connsiteY14" fmla="*/ 4656 h 2459757"/>
              <a:gd name="connsiteX15" fmla="*/ 2818356 w 4138511"/>
              <a:gd name="connsiteY15" fmla="*/ 29708 h 2459757"/>
              <a:gd name="connsiteX16" fmla="*/ 3031298 w 4138511"/>
              <a:gd name="connsiteY16" fmla="*/ 104864 h 2459757"/>
              <a:gd name="connsiteX17" fmla="*/ 3181611 w 4138511"/>
              <a:gd name="connsiteY17" fmla="*/ 267702 h 2459757"/>
              <a:gd name="connsiteX18" fmla="*/ 3081402 w 4138511"/>
              <a:gd name="connsiteY18" fmla="*/ 568327 h 2459757"/>
              <a:gd name="connsiteX19" fmla="*/ 3256767 w 4138511"/>
              <a:gd name="connsiteY19" fmla="*/ 831373 h 2459757"/>
              <a:gd name="connsiteX20" fmla="*/ 3782860 w 4138511"/>
              <a:gd name="connsiteY20" fmla="*/ 1144524 h 2459757"/>
              <a:gd name="connsiteX21" fmla="*/ 3983276 w 4138511"/>
              <a:gd name="connsiteY21" fmla="*/ 1432623 h 2459757"/>
              <a:gd name="connsiteX22" fmla="*/ 4070958 w 4138511"/>
              <a:gd name="connsiteY22" fmla="*/ 1695669 h 2459757"/>
              <a:gd name="connsiteX23" fmla="*/ 4121063 w 4138511"/>
              <a:gd name="connsiteY23" fmla="*/ 2021346 h 2459757"/>
              <a:gd name="connsiteX24" fmla="*/ 3757808 w 4138511"/>
              <a:gd name="connsiteY24" fmla="*/ 2259341 h 2459757"/>
              <a:gd name="connsiteX25" fmla="*/ 2956142 w 4138511"/>
              <a:gd name="connsiteY25" fmla="*/ 1833456 h 2459757"/>
              <a:gd name="connsiteX26" fmla="*/ 2555309 w 4138511"/>
              <a:gd name="connsiteY26" fmla="*/ 1720721 h 2459757"/>
              <a:gd name="connsiteX27" fmla="*/ 2517731 w 4138511"/>
              <a:gd name="connsiteY27" fmla="*/ 1896086 h 2459757"/>
              <a:gd name="connsiteX28" fmla="*/ 2605413 w 4138511"/>
              <a:gd name="connsiteY28" fmla="*/ 2209236 h 2459757"/>
              <a:gd name="connsiteX29" fmla="*/ 2392471 w 4138511"/>
              <a:gd name="connsiteY29" fmla="*/ 2459757 h 2459757"/>
              <a:gd name="connsiteX30" fmla="*/ 2392471 w 4138511"/>
              <a:gd name="connsiteY30" fmla="*/ 2459757 h 245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38511" h="2459757">
                <a:moveTo>
                  <a:pt x="0" y="2046398"/>
                </a:moveTo>
                <a:cubicBezTo>
                  <a:pt x="187890" y="1986899"/>
                  <a:pt x="375781" y="1927401"/>
                  <a:pt x="450937" y="1795878"/>
                </a:cubicBezTo>
                <a:cubicBezTo>
                  <a:pt x="526093" y="1664355"/>
                  <a:pt x="478077" y="1405483"/>
                  <a:pt x="450937" y="1257258"/>
                </a:cubicBezTo>
                <a:cubicBezTo>
                  <a:pt x="423797" y="1109033"/>
                  <a:pt x="319413" y="1019264"/>
                  <a:pt x="288098" y="906530"/>
                </a:cubicBezTo>
                <a:cubicBezTo>
                  <a:pt x="256783" y="793796"/>
                  <a:pt x="256783" y="681061"/>
                  <a:pt x="263046" y="580853"/>
                </a:cubicBezTo>
                <a:cubicBezTo>
                  <a:pt x="269309" y="480645"/>
                  <a:pt x="281835" y="374173"/>
                  <a:pt x="325676" y="305280"/>
                </a:cubicBezTo>
                <a:cubicBezTo>
                  <a:pt x="369517" y="236387"/>
                  <a:pt x="438411" y="184195"/>
                  <a:pt x="526093" y="167494"/>
                </a:cubicBezTo>
                <a:cubicBezTo>
                  <a:pt x="613775" y="150793"/>
                  <a:pt x="745298" y="194634"/>
                  <a:pt x="851769" y="205072"/>
                </a:cubicBezTo>
                <a:cubicBezTo>
                  <a:pt x="958240" y="215510"/>
                  <a:pt x="1043835" y="232212"/>
                  <a:pt x="1164920" y="230124"/>
                </a:cubicBezTo>
                <a:cubicBezTo>
                  <a:pt x="1286005" y="228036"/>
                  <a:pt x="1475983" y="207160"/>
                  <a:pt x="1578279" y="192546"/>
                </a:cubicBezTo>
                <a:cubicBezTo>
                  <a:pt x="1680575" y="177932"/>
                  <a:pt x="1709802" y="119478"/>
                  <a:pt x="1778695" y="142442"/>
                </a:cubicBezTo>
                <a:cubicBezTo>
                  <a:pt x="1847588" y="165406"/>
                  <a:pt x="1903956" y="305280"/>
                  <a:pt x="1991638" y="330332"/>
                </a:cubicBezTo>
                <a:cubicBezTo>
                  <a:pt x="2079320" y="355384"/>
                  <a:pt x="2244247" y="328244"/>
                  <a:pt x="2304789" y="292754"/>
                </a:cubicBezTo>
                <a:cubicBezTo>
                  <a:pt x="2365331" y="257264"/>
                  <a:pt x="2321490" y="165406"/>
                  <a:pt x="2354893" y="117390"/>
                </a:cubicBezTo>
                <a:cubicBezTo>
                  <a:pt x="2388296" y="69374"/>
                  <a:pt x="2427961" y="19270"/>
                  <a:pt x="2505205" y="4656"/>
                </a:cubicBezTo>
                <a:cubicBezTo>
                  <a:pt x="2582449" y="-9958"/>
                  <a:pt x="2730674" y="13007"/>
                  <a:pt x="2818356" y="29708"/>
                </a:cubicBezTo>
                <a:cubicBezTo>
                  <a:pt x="2906038" y="46409"/>
                  <a:pt x="2970756" y="65198"/>
                  <a:pt x="3031298" y="104864"/>
                </a:cubicBezTo>
                <a:cubicBezTo>
                  <a:pt x="3091840" y="144530"/>
                  <a:pt x="3173260" y="190458"/>
                  <a:pt x="3181611" y="267702"/>
                </a:cubicBezTo>
                <a:cubicBezTo>
                  <a:pt x="3189962" y="344946"/>
                  <a:pt x="3068876" y="474382"/>
                  <a:pt x="3081402" y="568327"/>
                </a:cubicBezTo>
                <a:cubicBezTo>
                  <a:pt x="3093928" y="662272"/>
                  <a:pt x="3139857" y="735340"/>
                  <a:pt x="3256767" y="831373"/>
                </a:cubicBezTo>
                <a:cubicBezTo>
                  <a:pt x="3373677" y="927406"/>
                  <a:pt x="3661775" y="1044316"/>
                  <a:pt x="3782860" y="1144524"/>
                </a:cubicBezTo>
                <a:cubicBezTo>
                  <a:pt x="3903945" y="1244732"/>
                  <a:pt x="3935260" y="1340766"/>
                  <a:pt x="3983276" y="1432623"/>
                </a:cubicBezTo>
                <a:cubicBezTo>
                  <a:pt x="4031292" y="1524480"/>
                  <a:pt x="4047994" y="1597548"/>
                  <a:pt x="4070958" y="1695669"/>
                </a:cubicBezTo>
                <a:cubicBezTo>
                  <a:pt x="4093923" y="1793789"/>
                  <a:pt x="4173255" y="1927401"/>
                  <a:pt x="4121063" y="2021346"/>
                </a:cubicBezTo>
                <a:cubicBezTo>
                  <a:pt x="4068871" y="2115291"/>
                  <a:pt x="3951962" y="2290656"/>
                  <a:pt x="3757808" y="2259341"/>
                </a:cubicBezTo>
                <a:cubicBezTo>
                  <a:pt x="3563654" y="2228026"/>
                  <a:pt x="3156558" y="1923226"/>
                  <a:pt x="2956142" y="1833456"/>
                </a:cubicBezTo>
                <a:cubicBezTo>
                  <a:pt x="2755726" y="1743686"/>
                  <a:pt x="2628378" y="1710283"/>
                  <a:pt x="2555309" y="1720721"/>
                </a:cubicBezTo>
                <a:cubicBezTo>
                  <a:pt x="2482241" y="1731159"/>
                  <a:pt x="2509380" y="1814667"/>
                  <a:pt x="2517731" y="1896086"/>
                </a:cubicBezTo>
                <a:cubicBezTo>
                  <a:pt x="2526082" y="1977505"/>
                  <a:pt x="2626290" y="2115291"/>
                  <a:pt x="2605413" y="2209236"/>
                </a:cubicBezTo>
                <a:cubicBezTo>
                  <a:pt x="2584536" y="2303181"/>
                  <a:pt x="2392471" y="2459757"/>
                  <a:pt x="2392471" y="2459757"/>
                </a:cubicBezTo>
                <a:lnTo>
                  <a:pt x="2392471" y="2459757"/>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λεύθερη σχεδίαση: Σχήμα 6">
            <a:extLst>
              <a:ext uri="{FF2B5EF4-FFF2-40B4-BE49-F238E27FC236}">
                <a16:creationId xmlns="" xmlns:a16="http://schemas.microsoft.com/office/drawing/2014/main" id="{8332CCA7-7975-4358-869A-0E3A70B4E7D5}"/>
              </a:ext>
            </a:extLst>
          </p:cNvPr>
          <p:cNvSpPr/>
          <p:nvPr/>
        </p:nvSpPr>
        <p:spPr>
          <a:xfrm>
            <a:off x="6014960" y="3874903"/>
            <a:ext cx="319034" cy="291905"/>
          </a:xfrm>
          <a:custGeom>
            <a:avLst/>
            <a:gdLst>
              <a:gd name="connsiteX0" fmla="*/ 563671 w 563671"/>
              <a:gd name="connsiteY0" fmla="*/ 413359 h 538883"/>
              <a:gd name="connsiteX1" fmla="*/ 275572 w 563671"/>
              <a:gd name="connsiteY1" fmla="*/ 513567 h 538883"/>
              <a:gd name="connsiteX2" fmla="*/ 0 w 563671"/>
              <a:gd name="connsiteY2" fmla="*/ 0 h 538883"/>
              <a:gd name="connsiteX3" fmla="*/ 0 w 563671"/>
              <a:gd name="connsiteY3" fmla="*/ 0 h 538883"/>
            </a:gdLst>
            <a:ahLst/>
            <a:cxnLst>
              <a:cxn ang="0">
                <a:pos x="connsiteX0" y="connsiteY0"/>
              </a:cxn>
              <a:cxn ang="0">
                <a:pos x="connsiteX1" y="connsiteY1"/>
              </a:cxn>
              <a:cxn ang="0">
                <a:pos x="connsiteX2" y="connsiteY2"/>
              </a:cxn>
              <a:cxn ang="0">
                <a:pos x="connsiteX3" y="connsiteY3"/>
              </a:cxn>
            </a:cxnLst>
            <a:rect l="l" t="t" r="r" b="b"/>
            <a:pathLst>
              <a:path w="563671" h="538883">
                <a:moveTo>
                  <a:pt x="563671" y="413359"/>
                </a:moveTo>
                <a:cubicBezTo>
                  <a:pt x="466594" y="497909"/>
                  <a:pt x="369517" y="582460"/>
                  <a:pt x="275572" y="513567"/>
                </a:cubicBezTo>
                <a:cubicBezTo>
                  <a:pt x="181627" y="444674"/>
                  <a:pt x="0" y="0"/>
                  <a:pt x="0" y="0"/>
                </a:cubicBezTo>
                <a:lnTo>
                  <a:pt x="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λεύθερη σχεδίαση: Σχήμα 7">
            <a:extLst>
              <a:ext uri="{FF2B5EF4-FFF2-40B4-BE49-F238E27FC236}">
                <a16:creationId xmlns="" xmlns:a16="http://schemas.microsoft.com/office/drawing/2014/main" id="{7FE725CB-66BD-497F-A8ED-DB7707CB3435}"/>
              </a:ext>
            </a:extLst>
          </p:cNvPr>
          <p:cNvSpPr/>
          <p:nvPr/>
        </p:nvSpPr>
        <p:spPr>
          <a:xfrm>
            <a:off x="4927798" y="3895597"/>
            <a:ext cx="744604" cy="101877"/>
          </a:xfrm>
          <a:custGeom>
            <a:avLst/>
            <a:gdLst>
              <a:gd name="connsiteX0" fmla="*/ 50444 w 1315572"/>
              <a:gd name="connsiteY0" fmla="*/ 0 h 188073"/>
              <a:gd name="connsiteX1" fmla="*/ 150652 w 1315572"/>
              <a:gd name="connsiteY1" fmla="*/ 187890 h 188073"/>
              <a:gd name="connsiteX2" fmla="*/ 1315572 w 1315572"/>
              <a:gd name="connsiteY2" fmla="*/ 37578 h 188073"/>
              <a:gd name="connsiteX3" fmla="*/ 1315572 w 1315572"/>
              <a:gd name="connsiteY3" fmla="*/ 37578 h 188073"/>
            </a:gdLst>
            <a:ahLst/>
            <a:cxnLst>
              <a:cxn ang="0">
                <a:pos x="connsiteX0" y="connsiteY0"/>
              </a:cxn>
              <a:cxn ang="0">
                <a:pos x="connsiteX1" y="connsiteY1"/>
              </a:cxn>
              <a:cxn ang="0">
                <a:pos x="connsiteX2" y="connsiteY2"/>
              </a:cxn>
              <a:cxn ang="0">
                <a:pos x="connsiteX3" y="connsiteY3"/>
              </a:cxn>
            </a:cxnLst>
            <a:rect l="l" t="t" r="r" b="b"/>
            <a:pathLst>
              <a:path w="1315572" h="188073">
                <a:moveTo>
                  <a:pt x="50444" y="0"/>
                </a:moveTo>
                <a:cubicBezTo>
                  <a:pt x="-4880" y="90813"/>
                  <a:pt x="-60203" y="181627"/>
                  <a:pt x="150652" y="187890"/>
                </a:cubicBezTo>
                <a:cubicBezTo>
                  <a:pt x="361507" y="194153"/>
                  <a:pt x="1315572" y="37578"/>
                  <a:pt x="1315572" y="37578"/>
                </a:cubicBezTo>
                <a:lnTo>
                  <a:pt x="1315572" y="37578"/>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Ελεύθερη σχεδίαση: Σχήμα 9">
            <a:extLst>
              <a:ext uri="{FF2B5EF4-FFF2-40B4-BE49-F238E27FC236}">
                <a16:creationId xmlns="" xmlns:a16="http://schemas.microsoft.com/office/drawing/2014/main" id="{380DBD8E-C08A-41AA-AC97-2CF8012F7149}"/>
              </a:ext>
            </a:extLst>
          </p:cNvPr>
          <p:cNvSpPr/>
          <p:nvPr/>
        </p:nvSpPr>
        <p:spPr>
          <a:xfrm>
            <a:off x="5672402" y="3874903"/>
            <a:ext cx="333214" cy="45719"/>
          </a:xfrm>
          <a:custGeom>
            <a:avLst/>
            <a:gdLst>
              <a:gd name="connsiteX0" fmla="*/ 0 w 588724"/>
              <a:gd name="connsiteY0" fmla="*/ 12526 h 12526"/>
              <a:gd name="connsiteX1" fmla="*/ 588724 w 588724"/>
              <a:gd name="connsiteY1" fmla="*/ 0 h 12526"/>
            </a:gdLst>
            <a:ahLst/>
            <a:cxnLst>
              <a:cxn ang="0">
                <a:pos x="connsiteX0" y="connsiteY0"/>
              </a:cxn>
              <a:cxn ang="0">
                <a:pos x="connsiteX1" y="connsiteY1"/>
              </a:cxn>
            </a:cxnLst>
            <a:rect l="l" t="t" r="r" b="b"/>
            <a:pathLst>
              <a:path w="588724" h="12526">
                <a:moveTo>
                  <a:pt x="0" y="12526"/>
                </a:moveTo>
                <a:lnTo>
                  <a:pt x="588724"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 Placeholder 24">
            <a:extLst>
              <a:ext uri="{FF2B5EF4-FFF2-40B4-BE49-F238E27FC236}">
                <a16:creationId xmlns="" xmlns:a16="http://schemas.microsoft.com/office/drawing/2014/main" id="{9E34823D-866B-4C07-ABAE-9E676C6D54E7}"/>
              </a:ext>
            </a:extLst>
          </p:cNvPr>
          <p:cNvSpPr txBox="1">
            <a:spLocks/>
          </p:cNvSpPr>
          <p:nvPr/>
        </p:nvSpPr>
        <p:spPr>
          <a:xfrm>
            <a:off x="5268797" y="3324552"/>
            <a:ext cx="1554198" cy="351812"/>
          </a:xfrm>
          <a:prstGeom prst="rect">
            <a:avLst/>
          </a:prstGeom>
          <a:ln w="57150">
            <a:noFill/>
          </a:ln>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600" b="1" dirty="0">
                <a:solidFill>
                  <a:schemeClr val="tx1"/>
                </a:solidFill>
              </a:rPr>
              <a:t>ΣΤΡΑΤΗΓΙΚΗ</a:t>
            </a:r>
          </a:p>
        </p:txBody>
      </p:sp>
      <p:sp>
        <p:nvSpPr>
          <p:cNvPr id="12" name="Ορθογώνιο 11">
            <a:extLst>
              <a:ext uri="{FF2B5EF4-FFF2-40B4-BE49-F238E27FC236}">
                <a16:creationId xmlns="" xmlns:a16="http://schemas.microsoft.com/office/drawing/2014/main" id="{F453115E-9A5C-42EA-AF92-1DCBC10781EB}"/>
              </a:ext>
            </a:extLst>
          </p:cNvPr>
          <p:cNvSpPr/>
          <p:nvPr/>
        </p:nvSpPr>
        <p:spPr>
          <a:xfrm>
            <a:off x="4786743" y="1469695"/>
            <a:ext cx="2462558" cy="65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Αυτό που η επιχείρηση </a:t>
            </a:r>
            <a:r>
              <a:rPr lang="el-GR" sz="1600" b="1" dirty="0">
                <a:solidFill>
                  <a:schemeClr val="tx1"/>
                </a:solidFill>
              </a:rPr>
              <a:t>θέλει</a:t>
            </a:r>
            <a:r>
              <a:rPr lang="el-GR" sz="1600" dirty="0">
                <a:solidFill>
                  <a:schemeClr val="tx1"/>
                </a:solidFill>
              </a:rPr>
              <a:t> να κάνει</a:t>
            </a:r>
          </a:p>
        </p:txBody>
      </p:sp>
      <p:cxnSp>
        <p:nvCxnSpPr>
          <p:cNvPr id="13" name="Ευθεία γραμμή σύνδεσης 12">
            <a:extLst>
              <a:ext uri="{FF2B5EF4-FFF2-40B4-BE49-F238E27FC236}">
                <a16:creationId xmlns="" xmlns:a16="http://schemas.microsoft.com/office/drawing/2014/main" id="{BA5439C5-3320-4E3F-9443-2BA6B326C574}"/>
              </a:ext>
            </a:extLst>
          </p:cNvPr>
          <p:cNvCxnSpPr>
            <a:cxnSpLocks/>
          </p:cNvCxnSpPr>
          <p:nvPr/>
        </p:nvCxnSpPr>
        <p:spPr>
          <a:xfrm>
            <a:off x="5917933" y="1492685"/>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 xmlns:a16="http://schemas.microsoft.com/office/drawing/2014/main" id="{FD9442B9-FFD4-4B82-ACB2-175C67F093AE}"/>
              </a:ext>
            </a:extLst>
          </p:cNvPr>
          <p:cNvCxnSpPr>
            <a:cxnSpLocks/>
          </p:cNvCxnSpPr>
          <p:nvPr/>
        </p:nvCxnSpPr>
        <p:spPr>
          <a:xfrm>
            <a:off x="5907495" y="1407091"/>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 xmlns:a16="http://schemas.microsoft.com/office/drawing/2014/main" id="{71DB20E3-E5C7-48F6-9586-16FB00661CBD}"/>
              </a:ext>
            </a:extLst>
          </p:cNvPr>
          <p:cNvCxnSpPr>
            <a:cxnSpLocks/>
          </p:cNvCxnSpPr>
          <p:nvPr/>
        </p:nvCxnSpPr>
        <p:spPr>
          <a:xfrm>
            <a:off x="6014841" y="2204864"/>
            <a:ext cx="0" cy="47498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Ορθογώνιο 15">
            <a:extLst>
              <a:ext uri="{FF2B5EF4-FFF2-40B4-BE49-F238E27FC236}">
                <a16:creationId xmlns="" xmlns:a16="http://schemas.microsoft.com/office/drawing/2014/main" id="{C2D99AE1-60CA-440B-A821-192E147696F0}"/>
              </a:ext>
            </a:extLst>
          </p:cNvPr>
          <p:cNvSpPr/>
          <p:nvPr/>
        </p:nvSpPr>
        <p:spPr>
          <a:xfrm>
            <a:off x="4849374" y="4788876"/>
            <a:ext cx="2371028" cy="106066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Υποχρεώσεις, κοινωνικές πιέσεις, εσωτερικές &amp; εξωτερικές πολιτικές </a:t>
            </a:r>
          </a:p>
        </p:txBody>
      </p:sp>
      <p:cxnSp>
        <p:nvCxnSpPr>
          <p:cNvPr id="17" name="Ευθεία γραμμή σύνδεσης 16">
            <a:extLst>
              <a:ext uri="{FF2B5EF4-FFF2-40B4-BE49-F238E27FC236}">
                <a16:creationId xmlns="" xmlns:a16="http://schemas.microsoft.com/office/drawing/2014/main" id="{78232D3A-23CE-4C8D-9B10-0F8D8230B2CA}"/>
              </a:ext>
            </a:extLst>
          </p:cNvPr>
          <p:cNvCxnSpPr>
            <a:cxnSpLocks/>
          </p:cNvCxnSpPr>
          <p:nvPr/>
        </p:nvCxnSpPr>
        <p:spPr>
          <a:xfrm>
            <a:off x="5945073" y="6041711"/>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 xmlns:a16="http://schemas.microsoft.com/office/drawing/2014/main" id="{64DCB313-C3B4-4E9D-892A-BEDA3D074266}"/>
              </a:ext>
            </a:extLst>
          </p:cNvPr>
          <p:cNvCxnSpPr>
            <a:cxnSpLocks/>
          </p:cNvCxnSpPr>
          <p:nvPr/>
        </p:nvCxnSpPr>
        <p:spPr>
          <a:xfrm>
            <a:off x="5947161" y="5956117"/>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Ορθογώνιο 18">
            <a:extLst>
              <a:ext uri="{FF2B5EF4-FFF2-40B4-BE49-F238E27FC236}">
                <a16:creationId xmlns="" xmlns:a16="http://schemas.microsoft.com/office/drawing/2014/main" id="{8D489FD8-80EE-42F3-AFD9-C7F8D3B10866}"/>
              </a:ext>
            </a:extLst>
          </p:cNvPr>
          <p:cNvSpPr/>
          <p:nvPr/>
        </p:nvSpPr>
        <p:spPr>
          <a:xfrm>
            <a:off x="4786743" y="6070444"/>
            <a:ext cx="2462558" cy="65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Αυτό που η επιχείρηση </a:t>
            </a:r>
            <a:r>
              <a:rPr lang="el-GR" sz="1600" b="1" dirty="0">
                <a:solidFill>
                  <a:schemeClr val="tx1"/>
                </a:solidFill>
              </a:rPr>
              <a:t>επιτρέπεται </a:t>
            </a:r>
            <a:r>
              <a:rPr lang="el-GR" sz="1600" dirty="0">
                <a:solidFill>
                  <a:schemeClr val="tx1"/>
                </a:solidFill>
              </a:rPr>
              <a:t>να κάνει</a:t>
            </a:r>
          </a:p>
        </p:txBody>
      </p:sp>
      <p:sp>
        <p:nvSpPr>
          <p:cNvPr id="20" name="Ορθογώνιο 19">
            <a:extLst>
              <a:ext uri="{FF2B5EF4-FFF2-40B4-BE49-F238E27FC236}">
                <a16:creationId xmlns="" xmlns:a16="http://schemas.microsoft.com/office/drawing/2014/main" id="{38AA7B75-3F3E-4D3F-99C4-7F4C73F1FF59}"/>
              </a:ext>
            </a:extLst>
          </p:cNvPr>
          <p:cNvSpPr/>
          <p:nvPr/>
        </p:nvSpPr>
        <p:spPr>
          <a:xfrm>
            <a:off x="4824322" y="131559"/>
            <a:ext cx="2371028" cy="106066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Αξίες, σκοποί &amp; στόχοι της διευθυντικής ομάδας</a:t>
            </a:r>
          </a:p>
        </p:txBody>
      </p:sp>
      <p:cxnSp>
        <p:nvCxnSpPr>
          <p:cNvPr id="21" name="Ευθύγραμμο βέλος σύνδεσης 20">
            <a:extLst>
              <a:ext uri="{FF2B5EF4-FFF2-40B4-BE49-F238E27FC236}">
                <a16:creationId xmlns="" xmlns:a16="http://schemas.microsoft.com/office/drawing/2014/main" id="{6DE0E859-4D15-4E25-B07C-7F5857207777}"/>
              </a:ext>
            </a:extLst>
          </p:cNvPr>
          <p:cNvCxnSpPr>
            <a:cxnSpLocks/>
          </p:cNvCxnSpPr>
          <p:nvPr/>
        </p:nvCxnSpPr>
        <p:spPr>
          <a:xfrm flipH="1" flipV="1">
            <a:off x="6022362" y="4190976"/>
            <a:ext cx="1" cy="41011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Ορθογώνιο 21">
            <a:extLst>
              <a:ext uri="{FF2B5EF4-FFF2-40B4-BE49-F238E27FC236}">
                <a16:creationId xmlns="" xmlns:a16="http://schemas.microsoft.com/office/drawing/2014/main" id="{1D3B4376-A0CC-4B0A-B54E-BA24FEBF9F24}"/>
              </a:ext>
            </a:extLst>
          </p:cNvPr>
          <p:cNvSpPr/>
          <p:nvPr/>
        </p:nvSpPr>
        <p:spPr>
          <a:xfrm>
            <a:off x="802793" y="2885869"/>
            <a:ext cx="2371028" cy="106066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Αρμοδιότητες, πόροι, πλεονεκτήματα &amp; μειονεκτήματα της επιχείρησης</a:t>
            </a:r>
          </a:p>
        </p:txBody>
      </p:sp>
      <p:sp>
        <p:nvSpPr>
          <p:cNvPr id="23" name="Ορθογώνιο 22">
            <a:extLst>
              <a:ext uri="{FF2B5EF4-FFF2-40B4-BE49-F238E27FC236}">
                <a16:creationId xmlns="" xmlns:a16="http://schemas.microsoft.com/office/drawing/2014/main" id="{964BD2C1-439E-49D8-AF5C-EC238C88C119}"/>
              </a:ext>
            </a:extLst>
          </p:cNvPr>
          <p:cNvSpPr/>
          <p:nvPr/>
        </p:nvSpPr>
        <p:spPr>
          <a:xfrm>
            <a:off x="9023618" y="2885869"/>
            <a:ext cx="2371028" cy="1060666"/>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Ευκαιρίες &amp; περιορισμοί του οικονομικού &amp; βιομηχανικού περιβάλλοντος</a:t>
            </a:r>
          </a:p>
        </p:txBody>
      </p:sp>
      <p:cxnSp>
        <p:nvCxnSpPr>
          <p:cNvPr id="24" name="Ευθύγραμμο βέλος σύνδεσης 23">
            <a:extLst>
              <a:ext uri="{FF2B5EF4-FFF2-40B4-BE49-F238E27FC236}">
                <a16:creationId xmlns="" xmlns:a16="http://schemas.microsoft.com/office/drawing/2014/main" id="{47ED20F3-C7B9-499E-BA19-82A8A5CD21A3}"/>
              </a:ext>
            </a:extLst>
          </p:cNvPr>
          <p:cNvCxnSpPr>
            <a:cxnSpLocks/>
          </p:cNvCxnSpPr>
          <p:nvPr/>
        </p:nvCxnSpPr>
        <p:spPr>
          <a:xfrm>
            <a:off x="3640054" y="3428999"/>
            <a:ext cx="846903" cy="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Ορθογώνιο 24">
            <a:extLst>
              <a:ext uri="{FF2B5EF4-FFF2-40B4-BE49-F238E27FC236}">
                <a16:creationId xmlns="" xmlns:a16="http://schemas.microsoft.com/office/drawing/2014/main" id="{BB398306-8B3E-4F8E-AE10-CFA5F14DD73A}"/>
              </a:ext>
            </a:extLst>
          </p:cNvPr>
          <p:cNvSpPr/>
          <p:nvPr/>
        </p:nvSpPr>
        <p:spPr>
          <a:xfrm>
            <a:off x="757028" y="4278846"/>
            <a:ext cx="2462558" cy="65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Αυτό που η επιχείρηση </a:t>
            </a:r>
            <a:r>
              <a:rPr lang="el-GR" sz="1600" b="1" dirty="0">
                <a:solidFill>
                  <a:schemeClr val="tx1"/>
                </a:solidFill>
              </a:rPr>
              <a:t>έχει την ικανότητα </a:t>
            </a:r>
            <a:r>
              <a:rPr lang="el-GR" sz="1600" dirty="0">
                <a:solidFill>
                  <a:schemeClr val="tx1"/>
                </a:solidFill>
              </a:rPr>
              <a:t>να κάνει</a:t>
            </a:r>
          </a:p>
        </p:txBody>
      </p:sp>
      <p:sp>
        <p:nvSpPr>
          <p:cNvPr id="26" name="Ορθογώνιο 25">
            <a:extLst>
              <a:ext uri="{FF2B5EF4-FFF2-40B4-BE49-F238E27FC236}">
                <a16:creationId xmlns="" xmlns:a16="http://schemas.microsoft.com/office/drawing/2014/main" id="{92C8A036-087E-4D74-8D67-E2F5CBA3A65E}"/>
              </a:ext>
            </a:extLst>
          </p:cNvPr>
          <p:cNvSpPr/>
          <p:nvPr/>
        </p:nvSpPr>
        <p:spPr>
          <a:xfrm>
            <a:off x="8972414" y="4275520"/>
            <a:ext cx="2462558" cy="651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Αυτό που η επιχείρηση </a:t>
            </a:r>
            <a:r>
              <a:rPr lang="el-GR" sz="1600" b="1" dirty="0">
                <a:solidFill>
                  <a:schemeClr val="tx1"/>
                </a:solidFill>
              </a:rPr>
              <a:t>πρέπει </a:t>
            </a:r>
            <a:r>
              <a:rPr lang="el-GR" sz="1600" dirty="0">
                <a:solidFill>
                  <a:schemeClr val="tx1"/>
                </a:solidFill>
              </a:rPr>
              <a:t>να κάνει</a:t>
            </a:r>
          </a:p>
        </p:txBody>
      </p:sp>
      <p:cxnSp>
        <p:nvCxnSpPr>
          <p:cNvPr id="27" name="Ευθεία γραμμή σύνδεσης 26">
            <a:extLst>
              <a:ext uri="{FF2B5EF4-FFF2-40B4-BE49-F238E27FC236}">
                <a16:creationId xmlns="" xmlns:a16="http://schemas.microsoft.com/office/drawing/2014/main" id="{BB665798-C8B2-42CA-A033-5CC027BE5269}"/>
              </a:ext>
            </a:extLst>
          </p:cNvPr>
          <p:cNvCxnSpPr>
            <a:cxnSpLocks/>
          </p:cNvCxnSpPr>
          <p:nvPr/>
        </p:nvCxnSpPr>
        <p:spPr>
          <a:xfrm>
            <a:off x="1874123" y="4175337"/>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 xmlns:a16="http://schemas.microsoft.com/office/drawing/2014/main" id="{B3F51A34-BFAC-4C6E-9DEF-443D4DBDBA14}"/>
              </a:ext>
            </a:extLst>
          </p:cNvPr>
          <p:cNvCxnSpPr>
            <a:cxnSpLocks/>
          </p:cNvCxnSpPr>
          <p:nvPr/>
        </p:nvCxnSpPr>
        <p:spPr>
          <a:xfrm>
            <a:off x="1876211" y="4089743"/>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 xmlns:a16="http://schemas.microsoft.com/office/drawing/2014/main" id="{49E19AFB-8E4F-4398-B7B9-7F844A80E166}"/>
              </a:ext>
            </a:extLst>
          </p:cNvPr>
          <p:cNvCxnSpPr>
            <a:cxnSpLocks/>
          </p:cNvCxnSpPr>
          <p:nvPr/>
        </p:nvCxnSpPr>
        <p:spPr>
          <a:xfrm>
            <a:off x="10118319" y="4202477"/>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 xmlns:a16="http://schemas.microsoft.com/office/drawing/2014/main" id="{79C69B46-B890-4D98-BB67-2E2C8B9A7B91}"/>
              </a:ext>
            </a:extLst>
          </p:cNvPr>
          <p:cNvCxnSpPr>
            <a:cxnSpLocks/>
          </p:cNvCxnSpPr>
          <p:nvPr/>
        </p:nvCxnSpPr>
        <p:spPr>
          <a:xfrm>
            <a:off x="10120407" y="4116883"/>
            <a:ext cx="1709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a:extLst>
              <a:ext uri="{FF2B5EF4-FFF2-40B4-BE49-F238E27FC236}">
                <a16:creationId xmlns="" xmlns:a16="http://schemas.microsoft.com/office/drawing/2014/main" id="{AE181B67-9364-46D5-861F-7ABE96323F98}"/>
              </a:ext>
            </a:extLst>
          </p:cNvPr>
          <p:cNvCxnSpPr>
            <a:cxnSpLocks/>
          </p:cNvCxnSpPr>
          <p:nvPr/>
        </p:nvCxnSpPr>
        <p:spPr>
          <a:xfrm flipH="1">
            <a:off x="7578008" y="3451723"/>
            <a:ext cx="88886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5129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17</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graphicFrame>
        <p:nvGraphicFramePr>
          <p:cNvPr id="8" name="Πίνακας 7">
            <a:extLst>
              <a:ext uri="{FF2B5EF4-FFF2-40B4-BE49-F238E27FC236}">
                <a16:creationId xmlns="" xmlns:a16="http://schemas.microsoft.com/office/drawing/2014/main" id="{218811AD-10E0-4EE1-A119-16F64BBAAB53}"/>
              </a:ext>
            </a:extLst>
          </p:cNvPr>
          <p:cNvGraphicFramePr>
            <a:graphicFrameLocks noGrp="1"/>
          </p:cNvGraphicFramePr>
          <p:nvPr>
            <p:extLst>
              <p:ext uri="{D42A27DB-BD31-4B8C-83A1-F6EECF244321}">
                <p14:modId xmlns="" xmlns:p14="http://schemas.microsoft.com/office/powerpoint/2010/main" val="2185381361"/>
              </p:ext>
            </p:extLst>
          </p:nvPr>
        </p:nvGraphicFramePr>
        <p:xfrm>
          <a:off x="2032000" y="1027460"/>
          <a:ext cx="8127999" cy="5588000"/>
        </p:xfrm>
        <a:graphic>
          <a:graphicData uri="http://schemas.openxmlformats.org/drawingml/2006/table">
            <a:tbl>
              <a:tblPr firstRow="1" bandRow="1">
                <a:tableStyleId>{5C22544A-7EE6-4342-B048-85BDC9FD1C3A}</a:tableStyleId>
              </a:tblPr>
              <a:tblGrid>
                <a:gridCol w="2709333">
                  <a:extLst>
                    <a:ext uri="{9D8B030D-6E8A-4147-A177-3AD203B41FA5}">
                      <a16:colId xmlns="" xmlns:a16="http://schemas.microsoft.com/office/drawing/2014/main" val="3854609509"/>
                    </a:ext>
                  </a:extLst>
                </a:gridCol>
                <a:gridCol w="2709333">
                  <a:extLst>
                    <a:ext uri="{9D8B030D-6E8A-4147-A177-3AD203B41FA5}">
                      <a16:colId xmlns="" xmlns:a16="http://schemas.microsoft.com/office/drawing/2014/main" val="3112253888"/>
                    </a:ext>
                  </a:extLst>
                </a:gridCol>
                <a:gridCol w="2709333">
                  <a:extLst>
                    <a:ext uri="{9D8B030D-6E8A-4147-A177-3AD203B41FA5}">
                      <a16:colId xmlns="" xmlns:a16="http://schemas.microsoft.com/office/drawing/2014/main" val="729098532"/>
                    </a:ext>
                  </a:extLst>
                </a:gridCol>
              </a:tblGrid>
              <a:tr h="370840">
                <a:tc>
                  <a:txBody>
                    <a:bodyPr/>
                    <a:lstStyle/>
                    <a:p>
                      <a:pPr algn="ctr"/>
                      <a:r>
                        <a:rPr lang="el-GR" dirty="0"/>
                        <a:t>ΧΑΡΑΚΤΗΡΙΣΤΙΚΑ</a:t>
                      </a:r>
                    </a:p>
                  </a:txBody>
                  <a:tcPr/>
                </a:tc>
                <a:tc>
                  <a:txBody>
                    <a:bodyPr/>
                    <a:lstStyle/>
                    <a:p>
                      <a:pPr algn="ctr"/>
                      <a:r>
                        <a:rPr lang="el-GR" dirty="0"/>
                        <a:t>ΣΤΡΑΤΗΓΙΚΗ ΜΟΡΦΗ</a:t>
                      </a:r>
                    </a:p>
                  </a:txBody>
                  <a:tcPr/>
                </a:tc>
                <a:tc>
                  <a:txBody>
                    <a:bodyPr/>
                    <a:lstStyle/>
                    <a:p>
                      <a:pPr algn="ctr"/>
                      <a:r>
                        <a:rPr lang="el-GR" dirty="0"/>
                        <a:t>ΛΕΙΤΟΥΡΓΙΚΗ ΜΟΡΦΗ</a:t>
                      </a:r>
                    </a:p>
                  </a:txBody>
                  <a:tcPr/>
                </a:tc>
                <a:extLst>
                  <a:ext uri="{0D108BD9-81ED-4DB2-BD59-A6C34878D82A}">
                    <a16:rowId xmlns="" xmlns:a16="http://schemas.microsoft.com/office/drawing/2014/main" val="3290888735"/>
                  </a:ext>
                </a:extLst>
              </a:tr>
              <a:tr h="370840">
                <a:tc>
                  <a:txBody>
                    <a:bodyPr/>
                    <a:lstStyle/>
                    <a:p>
                      <a:r>
                        <a:rPr lang="el-GR" dirty="0" err="1"/>
                        <a:t>Τελικότητα</a:t>
                      </a:r>
                      <a:endParaRPr lang="el-GR" dirty="0"/>
                    </a:p>
                  </a:txBody>
                  <a:tcPr/>
                </a:tc>
                <a:tc>
                  <a:txBody>
                    <a:bodyPr/>
                    <a:lstStyle/>
                    <a:p>
                      <a:r>
                        <a:rPr lang="el-GR" dirty="0"/>
                        <a:t>(</a:t>
                      </a:r>
                      <a:r>
                        <a:rPr lang="el-GR" dirty="0" err="1"/>
                        <a:t>Ανα</a:t>
                      </a:r>
                      <a:r>
                        <a:rPr lang="el-GR" dirty="0"/>
                        <a:t>)Δημιουργία του δυναμικού της επιχείρησης</a:t>
                      </a:r>
                    </a:p>
                  </a:txBody>
                  <a:tcPr/>
                </a:tc>
                <a:tc>
                  <a:txBody>
                    <a:bodyPr/>
                    <a:lstStyle/>
                    <a:p>
                      <a:r>
                        <a:rPr lang="el-GR" dirty="0"/>
                        <a:t>Εκμετάλλευση του δυναμικού της επιχείρησης</a:t>
                      </a:r>
                    </a:p>
                  </a:txBody>
                  <a:tcPr/>
                </a:tc>
                <a:extLst>
                  <a:ext uri="{0D108BD9-81ED-4DB2-BD59-A6C34878D82A}">
                    <a16:rowId xmlns="" xmlns:a16="http://schemas.microsoft.com/office/drawing/2014/main" val="3982395737"/>
                  </a:ext>
                </a:extLst>
              </a:tr>
              <a:tr h="370840">
                <a:tc>
                  <a:txBody>
                    <a:bodyPr/>
                    <a:lstStyle/>
                    <a:p>
                      <a:r>
                        <a:rPr lang="el-GR" dirty="0"/>
                        <a:t>Σκοπός</a:t>
                      </a:r>
                    </a:p>
                  </a:txBody>
                  <a:tcPr/>
                </a:tc>
                <a:tc>
                  <a:txBody>
                    <a:bodyPr/>
                    <a:lstStyle/>
                    <a:p>
                      <a:r>
                        <a:rPr lang="el-GR" dirty="0"/>
                        <a:t>Αποτελεσματικότητα: εκπλήρωση των στόχων μακροχρονίως</a:t>
                      </a:r>
                    </a:p>
                  </a:txBody>
                  <a:tcPr/>
                </a:tc>
                <a:tc>
                  <a:txBody>
                    <a:bodyPr/>
                    <a:lstStyle/>
                    <a:p>
                      <a:r>
                        <a:rPr lang="el-GR" dirty="0"/>
                        <a:t>Αποδοτικότητα: βελτίωση των αποδόσεων βραχυχρονίως</a:t>
                      </a:r>
                    </a:p>
                  </a:txBody>
                  <a:tcPr/>
                </a:tc>
                <a:extLst>
                  <a:ext uri="{0D108BD9-81ED-4DB2-BD59-A6C34878D82A}">
                    <a16:rowId xmlns="" xmlns:a16="http://schemas.microsoft.com/office/drawing/2014/main" val="899349595"/>
                  </a:ext>
                </a:extLst>
              </a:tr>
              <a:tr h="370840">
                <a:tc>
                  <a:txBody>
                    <a:bodyPr/>
                    <a:lstStyle/>
                    <a:p>
                      <a:r>
                        <a:rPr lang="el-GR" dirty="0"/>
                        <a:t>Τύπος </a:t>
                      </a:r>
                      <a:r>
                        <a:rPr lang="el-GR" dirty="0" err="1"/>
                        <a:t>Αναρώτησης</a:t>
                      </a:r>
                      <a:endParaRPr lang="el-GR" dirty="0"/>
                    </a:p>
                  </a:txBody>
                  <a:tcPr/>
                </a:tc>
                <a:tc>
                  <a:txBody>
                    <a:bodyPr/>
                    <a:lstStyle/>
                    <a:p>
                      <a:r>
                        <a:rPr lang="el-GR" dirty="0"/>
                        <a:t>«Κάνουμε τα πράγματα που πρέπει»</a:t>
                      </a:r>
                      <a:r>
                        <a:rPr lang="en-US" dirty="0"/>
                        <a:t>;</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«Κάνουμε τα πράγματα όπως πρέπει»</a:t>
                      </a:r>
                      <a:r>
                        <a:rPr lang="en-US" dirty="0"/>
                        <a:t>;</a:t>
                      </a:r>
                      <a:endParaRPr lang="el-GR" dirty="0"/>
                    </a:p>
                  </a:txBody>
                  <a:tcPr/>
                </a:tc>
                <a:extLst>
                  <a:ext uri="{0D108BD9-81ED-4DB2-BD59-A6C34878D82A}">
                    <a16:rowId xmlns="" xmlns:a16="http://schemas.microsoft.com/office/drawing/2014/main" val="1570154828"/>
                  </a:ext>
                </a:extLst>
              </a:tr>
              <a:tr h="370840">
                <a:tc>
                  <a:txBody>
                    <a:bodyPr/>
                    <a:lstStyle/>
                    <a:p>
                      <a:r>
                        <a:rPr lang="el-GR" dirty="0"/>
                        <a:t>«Κανονιστικό Σύνθημα»</a:t>
                      </a:r>
                    </a:p>
                  </a:txBody>
                  <a:tcPr/>
                </a:tc>
                <a:tc>
                  <a:txBody>
                    <a:bodyPr/>
                    <a:lstStyle/>
                    <a:p>
                      <a:r>
                        <a:rPr lang="el-GR" dirty="0"/>
                        <a:t>Καινοτομία</a:t>
                      </a:r>
                    </a:p>
                  </a:txBody>
                  <a:tcPr/>
                </a:tc>
                <a:tc>
                  <a:txBody>
                    <a:bodyPr/>
                    <a:lstStyle/>
                    <a:p>
                      <a:r>
                        <a:rPr lang="el-GR" dirty="0"/>
                        <a:t>Αριστοποίηση</a:t>
                      </a:r>
                    </a:p>
                  </a:txBody>
                  <a:tcPr/>
                </a:tc>
                <a:extLst>
                  <a:ext uri="{0D108BD9-81ED-4DB2-BD59-A6C34878D82A}">
                    <a16:rowId xmlns="" xmlns:a16="http://schemas.microsoft.com/office/drawing/2014/main" val="2935624350"/>
                  </a:ext>
                </a:extLst>
              </a:tr>
              <a:tr h="370840">
                <a:tc>
                  <a:txBody>
                    <a:bodyPr/>
                    <a:lstStyle/>
                    <a:p>
                      <a:r>
                        <a:rPr lang="el-GR" dirty="0"/>
                        <a:t>Στάση</a:t>
                      </a:r>
                    </a:p>
                  </a:txBody>
                  <a:tcPr/>
                </a:tc>
                <a:tc>
                  <a:txBody>
                    <a:bodyPr/>
                    <a:lstStyle/>
                    <a:p>
                      <a:r>
                        <a:rPr lang="el-GR" dirty="0"/>
                        <a:t>Δημιουργία, τροποποίηση,</a:t>
                      </a:r>
                    </a:p>
                    <a:p>
                      <a:r>
                        <a:rPr lang="el-GR" dirty="0"/>
                        <a:t>Στάθμιση των «κανόνων του παιχνιδιού» (ιδίως του ανταγωνιστικού</a:t>
                      </a:r>
                    </a:p>
                  </a:txBody>
                  <a:tcPr/>
                </a:tc>
                <a:tc>
                  <a:txBody>
                    <a:bodyPr/>
                    <a:lstStyle/>
                    <a:p>
                      <a:r>
                        <a:rPr lang="el-GR" dirty="0"/>
                        <a:t>Διαχείριση στο εσωτερικό της επιχείρησης των κανόνων του παιχνιδιού </a:t>
                      </a:r>
                    </a:p>
                  </a:txBody>
                  <a:tcPr/>
                </a:tc>
                <a:extLst>
                  <a:ext uri="{0D108BD9-81ED-4DB2-BD59-A6C34878D82A}">
                    <a16:rowId xmlns="" xmlns:a16="http://schemas.microsoft.com/office/drawing/2014/main" val="2110529983"/>
                  </a:ext>
                </a:extLst>
              </a:tr>
              <a:tr h="370840">
                <a:tc>
                  <a:txBody>
                    <a:bodyPr/>
                    <a:lstStyle/>
                    <a:p>
                      <a:r>
                        <a:rPr lang="el-GR" dirty="0"/>
                        <a:t>Συγκεκριμενοποίηση</a:t>
                      </a:r>
                    </a:p>
                  </a:txBody>
                  <a:tcPr/>
                </a:tc>
                <a:tc>
                  <a:txBody>
                    <a:bodyPr/>
                    <a:lstStyle/>
                    <a:p>
                      <a:r>
                        <a:rPr lang="el-GR" dirty="0"/>
                        <a:t>Αποφάσεις στρατηγικών επενδύσεων</a:t>
                      </a:r>
                    </a:p>
                  </a:txBody>
                  <a:tcPr/>
                </a:tc>
                <a:tc>
                  <a:txBody>
                    <a:bodyPr/>
                    <a:lstStyle/>
                    <a:p>
                      <a:r>
                        <a:rPr lang="el-GR" dirty="0"/>
                        <a:t>Καθημερινές ενέργειες</a:t>
                      </a:r>
                    </a:p>
                  </a:txBody>
                  <a:tcPr/>
                </a:tc>
                <a:extLst>
                  <a:ext uri="{0D108BD9-81ED-4DB2-BD59-A6C34878D82A}">
                    <a16:rowId xmlns="" xmlns:a16="http://schemas.microsoft.com/office/drawing/2014/main" val="3507464964"/>
                  </a:ext>
                </a:extLst>
              </a:tr>
            </a:tbl>
          </a:graphicData>
        </a:graphic>
      </p:graphicFrame>
      <p:sp>
        <p:nvSpPr>
          <p:cNvPr id="10" name="TextBox 9">
            <a:extLst>
              <a:ext uri="{FF2B5EF4-FFF2-40B4-BE49-F238E27FC236}">
                <a16:creationId xmlns="" xmlns:a16="http://schemas.microsoft.com/office/drawing/2014/main" id="{6F650C5B-C412-4D17-B34B-D408E63BD71B}"/>
              </a:ext>
            </a:extLst>
          </p:cNvPr>
          <p:cNvSpPr txBox="1"/>
          <p:nvPr/>
        </p:nvSpPr>
        <p:spPr>
          <a:xfrm>
            <a:off x="2056356" y="242540"/>
            <a:ext cx="8079288" cy="461665"/>
          </a:xfrm>
          <a:prstGeom prst="rect">
            <a:avLst/>
          </a:prstGeom>
          <a:noFill/>
        </p:spPr>
        <p:txBody>
          <a:bodyPr wrap="square" rtlCol="0">
            <a:spAutoFit/>
          </a:bodyPr>
          <a:lstStyle/>
          <a:p>
            <a:pPr algn="ctr"/>
            <a:r>
              <a:rPr lang="el-GR" sz="2400" b="1" dirty="0"/>
              <a:t>ΣΤΡΑΤΗΓΙΚΗ &amp; ΛΕΙΤΟΥΡΓΙΚΗ ΠΟΡΕΙΑ</a:t>
            </a:r>
          </a:p>
        </p:txBody>
      </p:sp>
    </p:spTree>
    <p:extLst>
      <p:ext uri="{BB962C8B-B14F-4D97-AF65-F5344CB8AC3E}">
        <p14:creationId xmlns="" xmlns:p14="http://schemas.microsoft.com/office/powerpoint/2010/main" val="169887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18</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2056354" y="102446"/>
            <a:ext cx="8079288" cy="461665"/>
          </a:xfrm>
          <a:prstGeom prst="rect">
            <a:avLst/>
          </a:prstGeom>
          <a:noFill/>
        </p:spPr>
        <p:txBody>
          <a:bodyPr wrap="square" rtlCol="0">
            <a:spAutoFit/>
          </a:bodyPr>
          <a:lstStyle/>
          <a:p>
            <a:pPr algn="ctr"/>
            <a:r>
              <a:rPr lang="el-GR" sz="2400" b="1" dirty="0"/>
              <a:t>Τα Βασικά Στοιχεία του Στρατηγικού Σχεδιασμού</a:t>
            </a:r>
          </a:p>
        </p:txBody>
      </p:sp>
      <p:pic>
        <p:nvPicPr>
          <p:cNvPr id="6" name="Εικόνα 5">
            <a:extLst>
              <a:ext uri="{FF2B5EF4-FFF2-40B4-BE49-F238E27FC236}">
                <a16:creationId xmlns="" xmlns:a16="http://schemas.microsoft.com/office/drawing/2014/main" id="{1068A9C4-2E6A-48BF-918C-62A0EE4AEBFA}"/>
              </a:ext>
            </a:extLst>
          </p:cNvPr>
          <p:cNvPicPr>
            <a:picLocks noChangeAspect="1" noChangeArrowheads="1"/>
          </p:cNvPicPr>
          <p:nvPr/>
        </p:nvPicPr>
        <p:blipFill>
          <a:blip r:embed="rId3" cstate="print"/>
          <a:srcRect/>
          <a:stretch>
            <a:fillRect/>
          </a:stretch>
        </p:blipFill>
        <p:spPr>
          <a:xfrm>
            <a:off x="2082999" y="1230327"/>
            <a:ext cx="8079288" cy="5357024"/>
          </a:xfrm>
          <a:prstGeom prst="rect">
            <a:avLst/>
          </a:prstGeom>
          <a:noFill/>
          <a:ln w="9525">
            <a:noFill/>
            <a:miter lim="800000"/>
            <a:headEnd/>
            <a:tailEnd/>
          </a:ln>
          <a:effectLst/>
        </p:spPr>
      </p:pic>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a:off x="3908112" y="640888"/>
            <a:ext cx="4429062" cy="4571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Tree>
    <p:extLst>
      <p:ext uri="{BB962C8B-B14F-4D97-AF65-F5344CB8AC3E}">
        <p14:creationId xmlns="" xmlns:p14="http://schemas.microsoft.com/office/powerpoint/2010/main" val="385208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1077238" y="1528175"/>
            <a:ext cx="4584120" cy="4014314"/>
          </a:xfrm>
        </p:spPr>
        <p:txBody>
          <a:bodyPr rtlCol="0"/>
          <a:lstStyle/>
          <a:p>
            <a:pPr marL="0" indent="0">
              <a:buNone/>
            </a:pPr>
            <a:r>
              <a:rPr lang="el-GR" dirty="0"/>
              <a:t>είναι οι </a:t>
            </a:r>
            <a:r>
              <a:rPr lang="el-GR" b="1" dirty="0"/>
              <a:t>προθέσεις</a:t>
            </a:r>
            <a:r>
              <a:rPr lang="el-GR" dirty="0"/>
              <a:t> του οργανισμού, </a:t>
            </a:r>
            <a:r>
              <a:rPr lang="el-GR" b="1" dirty="0"/>
              <a:t>φανερές και αφανείς</a:t>
            </a:r>
            <a:r>
              <a:rPr lang="el-GR" dirty="0"/>
              <a:t>, για τη διοίκηση των εργαζομένων του, όπως αυτές εκφράζονται μέσα από φιλοσοφίες, πολιτικές και πρακτικές.</a:t>
            </a:r>
          </a:p>
          <a:p>
            <a:pPr marL="0" indent="0">
              <a:buNone/>
            </a:pPr>
            <a:endParaRPr lang="el-GR" dirty="0"/>
          </a:p>
          <a:p>
            <a:pPr marL="0" indent="0">
              <a:buNone/>
            </a:pPr>
            <a:endParaRPr lang="el-GR" dirty="0"/>
          </a:p>
          <a:p>
            <a:pPr marL="0" indent="0">
              <a:buNone/>
            </a:pPr>
            <a:r>
              <a:rPr lang="el-GR" dirty="0"/>
              <a:t>είναι το σύνολο των </a:t>
            </a:r>
            <a:r>
              <a:rPr lang="el-GR" b="1" dirty="0"/>
              <a:t>πολιτικών και μεθόδων ΔΑΠ που βοηθούν την επιχείρηση στην επίτευξη των στρατηγικών της στόχων</a:t>
            </a:r>
            <a:r>
              <a:rPr lang="el-GR" dirty="0"/>
              <a:t>, όπως αυτοί έχουν καθοριστεί από την επιχειρησιακή της στρατηγική και υλοποιούνται μέσω του στρατηγικού μάνατζμεντ. </a:t>
            </a:r>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6889314" y="4090997"/>
            <a:ext cx="4870685" cy="985000"/>
          </a:xfrm>
        </p:spPr>
        <p:txBody>
          <a:bodyPr rtlCol="0"/>
          <a:lstStyle/>
          <a:p>
            <a:r>
              <a:rPr lang="el-GR" sz="3600" dirty="0"/>
              <a:t>Στρατηγική </a:t>
            </a:r>
            <a:br>
              <a:rPr lang="el-GR" sz="3600" dirty="0"/>
            </a:br>
            <a:r>
              <a:rPr lang="el-GR" sz="3600" dirty="0"/>
              <a:t>Διοίκηση Ανθρωπίνων Πόρων</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19</a:t>
            </a:fld>
            <a:endParaRPr lang="el-GR" dirty="0"/>
          </a:p>
        </p:txBody>
      </p:sp>
      <p:sp>
        <p:nvSpPr>
          <p:cNvPr id="14" name="TextBox 13">
            <a:extLst>
              <a:ext uri="{FF2B5EF4-FFF2-40B4-BE49-F238E27FC236}">
                <a16:creationId xmlns="" xmlns:a16="http://schemas.microsoft.com/office/drawing/2014/main" id="{FCC9FA73-6AC0-49C5-A04F-0976DFB2FEE0}"/>
              </a:ext>
            </a:extLst>
          </p:cNvPr>
          <p:cNvSpPr txBox="1"/>
          <p:nvPr/>
        </p:nvSpPr>
        <p:spPr>
          <a:xfrm>
            <a:off x="10409129" y="6396402"/>
            <a:ext cx="1052186" cy="596865"/>
          </a:xfrm>
          <a:prstGeom prst="rect">
            <a:avLst/>
          </a:prstGeom>
          <a:solidFill>
            <a:schemeClr val="bg1"/>
          </a:solidFill>
        </p:spPr>
        <p:txBody>
          <a:bodyPr wrap="square" rtlCol="0">
            <a:spAutoFit/>
          </a:bodyPr>
          <a:lstStyle/>
          <a:p>
            <a:endParaRPr lang="el-GR" dirty="0"/>
          </a:p>
        </p:txBody>
      </p:sp>
      <p:pic>
        <p:nvPicPr>
          <p:cNvPr id="2052" name="Picture 4" descr="Î£ÏÎµÏÎ¹ÎºÎ® ÎµÎ¹ÎºÏÎ½Î±">
            <a:extLst>
              <a:ext uri="{FF2B5EF4-FFF2-40B4-BE49-F238E27FC236}">
                <a16:creationId xmlns="" xmlns:a16="http://schemas.microsoft.com/office/drawing/2014/main" id="{7185A887-F483-4BE6-B86E-A8E0B407A38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0" y="0"/>
            <a:ext cx="6096000" cy="37006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Έλλειψη 42">
            <a:extLst>
              <a:ext uri="{FF2B5EF4-FFF2-40B4-BE49-F238E27FC236}">
                <a16:creationId xmlns="" xmlns:a16="http://schemas.microsoft.com/office/drawing/2014/main" id="{68AD42E9-E5E5-4D67-962D-05E28C1DE4F5}"/>
              </a:ext>
            </a:extLst>
          </p:cNvPr>
          <p:cNvSpPr/>
          <p:nvPr/>
        </p:nvSpPr>
        <p:spPr>
          <a:xfrm>
            <a:off x="429190" y="163705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10" name="Έλλειψη 44">
            <a:extLst>
              <a:ext uri="{FF2B5EF4-FFF2-40B4-BE49-F238E27FC236}">
                <a16:creationId xmlns="" xmlns:a16="http://schemas.microsoft.com/office/drawing/2014/main" id="{B58A5AF1-CCE8-425F-B2CA-843B14CB207A}"/>
              </a:ext>
            </a:extLst>
          </p:cNvPr>
          <p:cNvSpPr/>
          <p:nvPr/>
        </p:nvSpPr>
        <p:spPr>
          <a:xfrm>
            <a:off x="429189" y="3764857"/>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Tree>
    <p:extLst>
      <p:ext uri="{BB962C8B-B14F-4D97-AF65-F5344CB8AC3E}">
        <p14:creationId xmlns="" xmlns:p14="http://schemas.microsoft.com/office/powerpoint/2010/main" val="118329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αίθουσα διασκέψεων">
            <a:extLst>
              <a:ext uri="{FF2B5EF4-FFF2-40B4-BE49-F238E27FC236}">
                <a16:creationId xmlns="" xmlns:a16="http://schemas.microsoft.com/office/drawing/2014/main" id="{8F5AE0D5-C196-A947-8AFE-449A48B26153}"/>
              </a:ext>
            </a:extLst>
          </p:cNvPr>
          <p:cNvPicPr>
            <a:picLocks noGrp="1" noChangeAspect="1"/>
          </p:cNvPicPr>
          <p:nvPr>
            <p:ph type="pic" sz="quarter" idx="14"/>
          </p:nvPr>
        </p:nvPicPr>
        <p:blipFill>
          <a:blip r:embed="rId3" cstate="screen">
            <a:extLst>
              <a:ext uri="{28A0092B-C50C-407E-A947-70E740481C1C}">
                <a14:useLocalDpi xmlns="" xmlns:a14="http://schemas.microsoft.com/office/drawing/2010/main"/>
              </a:ext>
            </a:extLst>
          </a:blip>
          <a:srcRect t="45" b="45"/>
          <a:stretch>
            <a:fillRect/>
          </a:stretch>
        </p:blipFill>
        <p:spPr>
          <a:xfrm>
            <a:off x="0" y="1"/>
            <a:ext cx="12192000" cy="6371350"/>
          </a:xfrm>
        </p:spPr>
      </p:pic>
      <p:sp>
        <p:nvSpPr>
          <p:cNvPr id="4" name="Θέση περιεχομένου 3">
            <a:extLst>
              <a:ext uri="{FF2B5EF4-FFF2-40B4-BE49-F238E27FC236}">
                <a16:creationId xmlns="" xmlns:a16="http://schemas.microsoft.com/office/drawing/2014/main" id="{3B86E961-B76E-423F-995E-11B31E921437}"/>
              </a:ext>
            </a:extLst>
          </p:cNvPr>
          <p:cNvSpPr>
            <a:spLocks noGrp="1"/>
          </p:cNvSpPr>
          <p:nvPr>
            <p:ph sz="half" idx="1"/>
          </p:nvPr>
        </p:nvSpPr>
        <p:spPr>
          <a:xfrm>
            <a:off x="6576164" y="826460"/>
            <a:ext cx="5615836" cy="1529905"/>
          </a:xfrm>
        </p:spPr>
        <p:txBody>
          <a:bodyPr rtlCol="0"/>
          <a:lstStyle/>
          <a:p>
            <a:r>
              <a:rPr lang="el-GR" sz="3200" dirty="0"/>
              <a:t>Οικονομικές &amp; Κοινωνικές Προκλήσεις για τη ΔΑΠ</a:t>
            </a:r>
          </a:p>
        </p:txBody>
      </p:sp>
      <p:sp>
        <p:nvSpPr>
          <p:cNvPr id="6" name="Θέση αριθμού διαφάνειας 5">
            <a:extLst>
              <a:ext uri="{FF2B5EF4-FFF2-40B4-BE49-F238E27FC236}">
                <a16:creationId xmlns="" xmlns:a16="http://schemas.microsoft.com/office/drawing/2014/main" id="{70202D98-AA1E-41BB-B94E-180311759C13}"/>
              </a:ext>
            </a:extLst>
          </p:cNvPr>
          <p:cNvSpPr>
            <a:spLocks noGrp="1"/>
          </p:cNvSpPr>
          <p:nvPr>
            <p:ph type="sldNum" sz="quarter" idx="15"/>
          </p:nvPr>
        </p:nvSpPr>
        <p:spPr/>
        <p:txBody>
          <a:bodyPr rtlCol="0"/>
          <a:lstStyle/>
          <a:p>
            <a:pPr rtl="0"/>
            <a:fld id="{19B51A1E-902D-48AF-9020-955120F399B6}" type="slidenum">
              <a:rPr lang="el-GR" smtClean="0"/>
              <a:pPr rtl="0"/>
              <a:t>2</a:t>
            </a:fld>
            <a:endParaRPr lang="el-GR" dirty="0"/>
          </a:p>
        </p:txBody>
      </p:sp>
      <p:sp>
        <p:nvSpPr>
          <p:cNvPr id="11" name="Title 10" hidden="1">
            <a:extLst>
              <a:ext uri="{FF2B5EF4-FFF2-40B4-BE49-F238E27FC236}">
                <a16:creationId xmlns="" xmlns:a16="http://schemas.microsoft.com/office/drawing/2014/main" id="{C5462610-1D7E-437B-B516-F30D9A789B9B}"/>
              </a:ext>
            </a:extLst>
          </p:cNvPr>
          <p:cNvSpPr>
            <a:spLocks noGrp="1"/>
          </p:cNvSpPr>
          <p:nvPr>
            <p:ph type="title"/>
          </p:nvPr>
        </p:nvSpPr>
        <p:spPr/>
        <p:txBody>
          <a:bodyPr rtlCol="0"/>
          <a:lstStyle/>
          <a:p>
            <a:pPr rtl="0"/>
            <a:r>
              <a:rPr lang="el-GR" dirty="0" err="1"/>
              <a:t>Large</a:t>
            </a:r>
            <a:r>
              <a:rPr lang="el-GR" dirty="0"/>
              <a:t> </a:t>
            </a:r>
            <a:r>
              <a:rPr lang="el-GR" dirty="0" err="1"/>
              <a:t>image</a:t>
            </a:r>
            <a:endParaRPr lang="el-GR" dirty="0"/>
          </a:p>
        </p:txBody>
      </p:sp>
      <p:sp>
        <p:nvSpPr>
          <p:cNvPr id="7" name="TextBox 6">
            <a:extLst>
              <a:ext uri="{FF2B5EF4-FFF2-40B4-BE49-F238E27FC236}">
                <a16:creationId xmlns="" xmlns:a16="http://schemas.microsoft.com/office/drawing/2014/main" id="{3F942C2D-D51D-4949-9174-65686C9991C5}"/>
              </a:ext>
            </a:extLst>
          </p:cNvPr>
          <p:cNvSpPr txBox="1"/>
          <p:nvPr/>
        </p:nvSpPr>
        <p:spPr>
          <a:xfrm>
            <a:off x="10409129" y="640892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66521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8" name="Εικόνα 7">
            <a:extLst>
              <a:ext uri="{FF2B5EF4-FFF2-40B4-BE49-F238E27FC236}">
                <a16:creationId xmlns="" xmlns:a16="http://schemas.microsoft.com/office/drawing/2014/main" id="{DE163092-301F-43CC-B6B5-56345BBDE594}"/>
              </a:ext>
            </a:extLst>
          </p:cNvPr>
          <p:cNvPicPr>
            <a:picLocks noChangeAspect="1" noChangeArrowheads="1"/>
          </p:cNvPicPr>
          <p:nvPr/>
        </p:nvPicPr>
        <p:blipFill>
          <a:blip r:embed="rId3" cstate="print"/>
          <a:srcRect/>
          <a:stretch>
            <a:fillRect/>
          </a:stretch>
        </p:blipFill>
        <p:spPr>
          <a:xfrm>
            <a:off x="2513556" y="518898"/>
            <a:ext cx="7164888" cy="5820204"/>
          </a:xfrm>
          <a:prstGeom prst="rect">
            <a:avLst/>
          </a:prstGeom>
          <a:noFill/>
          <a:ln w="9525">
            <a:noFill/>
            <a:miter lim="800000"/>
            <a:headEnd/>
            <a:tailEnd/>
          </a:ln>
        </p:spPr>
      </p:pic>
    </p:spTree>
    <p:extLst>
      <p:ext uri="{BB962C8B-B14F-4D97-AF65-F5344CB8AC3E}">
        <p14:creationId xmlns="" xmlns:p14="http://schemas.microsoft.com/office/powerpoint/2010/main" val="141820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64925" y="191749"/>
            <a:ext cx="8079288" cy="461665"/>
          </a:xfrm>
          <a:prstGeom prst="rect">
            <a:avLst/>
          </a:prstGeom>
          <a:noFill/>
        </p:spPr>
        <p:txBody>
          <a:bodyPr wrap="square" rtlCol="0">
            <a:spAutoFit/>
          </a:bodyPr>
          <a:lstStyle/>
          <a:p>
            <a:r>
              <a:rPr lang="el-GR" sz="2400" b="1" dirty="0">
                <a:solidFill>
                  <a:schemeClr val="bg2">
                    <a:lumMod val="25000"/>
                  </a:schemeClr>
                </a:solidFill>
              </a:rPr>
              <a:t>Τι είναι η Στρατηγική Διοίκηση ΑΠ;</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a:off x="313150" y="653414"/>
            <a:ext cx="439663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8" name="Εικόνα 7">
            <a:extLst>
              <a:ext uri="{FF2B5EF4-FFF2-40B4-BE49-F238E27FC236}">
                <a16:creationId xmlns="" xmlns:a16="http://schemas.microsoft.com/office/drawing/2014/main" id="{EB3AF75B-F47A-4D81-B30D-AF82061D129A}"/>
              </a:ext>
            </a:extLst>
          </p:cNvPr>
          <p:cNvPicPr>
            <a:picLocks noChangeAspect="1" noChangeArrowheads="1"/>
          </p:cNvPicPr>
          <p:nvPr/>
        </p:nvPicPr>
        <p:blipFill>
          <a:blip r:embed="rId3" cstate="print"/>
          <a:srcRect l="4358" t="4450" r="2699" b="3507"/>
          <a:stretch>
            <a:fillRect/>
          </a:stretch>
        </p:blipFill>
        <p:spPr>
          <a:xfrm>
            <a:off x="1926419" y="711659"/>
            <a:ext cx="8339161" cy="6058892"/>
          </a:xfrm>
          <a:prstGeom prst="rect">
            <a:avLst/>
          </a:prstGeom>
          <a:noFill/>
          <a:ln w="9525">
            <a:noFill/>
            <a:miter lim="800000"/>
            <a:headEnd/>
            <a:tailEnd/>
          </a:ln>
          <a:effectLst/>
        </p:spPr>
      </p:pic>
    </p:spTree>
    <p:extLst>
      <p:ext uri="{BB962C8B-B14F-4D97-AF65-F5344CB8AC3E}">
        <p14:creationId xmlns="" xmlns:p14="http://schemas.microsoft.com/office/powerpoint/2010/main" val="3506683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44526" y="1420944"/>
            <a:ext cx="5472000" cy="4565822"/>
          </a:xfrm>
        </p:spPr>
        <p:txBody>
          <a:bodyPr rtlCol="0"/>
          <a:lstStyle/>
          <a:p>
            <a:pPr marL="0" indent="0">
              <a:buNone/>
            </a:pPr>
            <a:r>
              <a:rPr lang="el-GR" sz="2800" dirty="0"/>
              <a:t>Στρατηγική Διοίκηση Ανθρωπίνων Πόρων: Πού συμβάλλει;</a:t>
            </a:r>
          </a:p>
          <a:p>
            <a:pPr marL="0" indent="0">
              <a:buNone/>
            </a:pPr>
            <a:endParaRPr lang="el-GR" sz="800" dirty="0"/>
          </a:p>
          <a:p>
            <a:pPr lvl="0"/>
            <a:r>
              <a:rPr lang="el-GR" dirty="0"/>
              <a:t>Συμβάλλει στην επίτευξη των στόχων του οργανισμού </a:t>
            </a:r>
          </a:p>
          <a:p>
            <a:pPr lvl="0"/>
            <a:r>
              <a:rPr lang="el-GR" dirty="0"/>
              <a:t>Συμβάλλει στην επιτυχή εφαρμογή της στρατηγικής </a:t>
            </a:r>
          </a:p>
          <a:p>
            <a:pPr lvl="0"/>
            <a:r>
              <a:rPr lang="el-GR" dirty="0"/>
              <a:t>Διαδικασία εντοπισμού δυνατών και αδύνατων σημείων </a:t>
            </a:r>
          </a:p>
          <a:p>
            <a:pPr lvl="0"/>
            <a:r>
              <a:rPr lang="el-GR" dirty="0"/>
              <a:t>Επίτευξη ανταγωνιστικού πλεονεκτήματος μέσω του ανθρώπινου δυναμικού</a:t>
            </a:r>
          </a:p>
          <a:p>
            <a:pPr lvl="0"/>
            <a:r>
              <a:rPr lang="el-GR" dirty="0"/>
              <a:t>Δεξιότητες, δέσμευση, παρακίνηση, διαχείριση ταλέντων </a:t>
            </a:r>
          </a:p>
          <a:p>
            <a:pPr marL="0" indent="0" rtl="0">
              <a:buNone/>
            </a:pPr>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22</a:t>
            </a:fld>
            <a:endParaRPr lang="el-GR" dirty="0"/>
          </a:p>
        </p:txBody>
      </p:sp>
      <p:sp>
        <p:nvSpPr>
          <p:cNvPr id="12" name="TextBox 11">
            <a:extLst>
              <a:ext uri="{FF2B5EF4-FFF2-40B4-BE49-F238E27FC236}">
                <a16:creationId xmlns="" xmlns:a16="http://schemas.microsoft.com/office/drawing/2014/main" id="{73CA4447-DC12-4CFA-A2F7-2E341DFE3E09}"/>
              </a:ext>
            </a:extLst>
          </p:cNvPr>
          <p:cNvSpPr txBox="1"/>
          <p:nvPr/>
        </p:nvSpPr>
        <p:spPr>
          <a:xfrm>
            <a:off x="10409129" y="6383876"/>
            <a:ext cx="1052186" cy="596865"/>
          </a:xfrm>
          <a:prstGeom prst="rect">
            <a:avLst/>
          </a:prstGeom>
          <a:solidFill>
            <a:schemeClr val="bg1"/>
          </a:solidFill>
        </p:spPr>
        <p:txBody>
          <a:bodyPr wrap="square" rtlCol="0">
            <a:spAutoFit/>
          </a:bodyPr>
          <a:lstStyle/>
          <a:p>
            <a:endParaRPr lang="el-GR" dirty="0"/>
          </a:p>
        </p:txBody>
      </p:sp>
      <p:pic>
        <p:nvPicPr>
          <p:cNvPr id="3076" name="Picture 4" descr="Î£ÏÎµÏÎ¹ÎºÎ® ÎµÎ¹ÎºÏÎ½Î±">
            <a:extLst>
              <a:ext uri="{FF2B5EF4-FFF2-40B4-BE49-F238E27FC236}">
                <a16:creationId xmlns="" xmlns:a16="http://schemas.microsoft.com/office/drawing/2014/main" id="{F52F0594-97CF-4DA8-89BA-82C9EB5B46A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88690" y="0"/>
            <a:ext cx="5603310" cy="37038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55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774472" y="526635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23</a:t>
            </a:fld>
            <a:endParaRPr lang="el-GR" dirty="0"/>
          </a:p>
        </p:txBody>
      </p:sp>
      <p:sp>
        <p:nvSpPr>
          <p:cNvPr id="14" name="TextBox 13">
            <a:extLst>
              <a:ext uri="{FF2B5EF4-FFF2-40B4-BE49-F238E27FC236}">
                <a16:creationId xmlns="" xmlns:a16="http://schemas.microsoft.com/office/drawing/2014/main" id="{45E6AD38-DBFD-4548-B048-B79ED22AD2F0}"/>
              </a:ext>
            </a:extLst>
          </p:cNvPr>
          <p:cNvSpPr txBox="1"/>
          <p:nvPr/>
        </p:nvSpPr>
        <p:spPr>
          <a:xfrm>
            <a:off x="10409129" y="6208159"/>
            <a:ext cx="1052186" cy="596865"/>
          </a:xfrm>
          <a:prstGeom prst="rect">
            <a:avLst/>
          </a:prstGeom>
          <a:solidFill>
            <a:schemeClr val="bg1"/>
          </a:solidFill>
        </p:spPr>
        <p:txBody>
          <a:bodyPr wrap="square" rtlCol="0">
            <a:spAutoFit/>
          </a:bodyPr>
          <a:lstStyle/>
          <a:p>
            <a:endParaRPr lang="el-GR" dirty="0"/>
          </a:p>
        </p:txBody>
      </p:sp>
      <p:pic>
        <p:nvPicPr>
          <p:cNvPr id="4104" name="Picture 8" descr="ÎÏÎ¿ÏÎ­Î»ÎµÏÎ¼Î± ÎµÎ¹ÎºÏÎ½Î±Ï">
            <a:extLst>
              <a:ext uri="{FF2B5EF4-FFF2-40B4-BE49-F238E27FC236}">
                <a16:creationId xmlns="" xmlns:a16="http://schemas.microsoft.com/office/drawing/2014/main" id="{7342DF66-D2B5-4A06-B63D-05A3474705F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62750" y="0"/>
            <a:ext cx="5429250" cy="526093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Θέση περιεχομένου 3">
            <a:extLst>
              <a:ext uri="{FF2B5EF4-FFF2-40B4-BE49-F238E27FC236}">
                <a16:creationId xmlns="" xmlns:a16="http://schemas.microsoft.com/office/drawing/2014/main" id="{7D5A5797-2BEB-4831-919C-5D9A02CA8759}"/>
              </a:ext>
            </a:extLst>
          </p:cNvPr>
          <p:cNvSpPr>
            <a:spLocks noGrp="1"/>
          </p:cNvSpPr>
          <p:nvPr>
            <p:ph sz="half" idx="1"/>
          </p:nvPr>
        </p:nvSpPr>
        <p:spPr>
          <a:xfrm>
            <a:off x="444526" y="1420944"/>
            <a:ext cx="5651474" cy="4565822"/>
          </a:xfrm>
        </p:spPr>
        <p:txBody>
          <a:bodyPr rtlCol="0"/>
          <a:lstStyle/>
          <a:p>
            <a:pPr marL="0" indent="0">
              <a:buNone/>
            </a:pPr>
            <a:r>
              <a:rPr lang="el-GR" sz="2800" dirty="0"/>
              <a:t>Στρατηγική Διοίκηση Ανθρωπίνων Πόρων- Δίνει Έμφαση: </a:t>
            </a:r>
          </a:p>
          <a:p>
            <a:pPr marL="0" indent="0">
              <a:buNone/>
            </a:pPr>
            <a:endParaRPr lang="el-GR" sz="800" dirty="0"/>
          </a:p>
          <a:p>
            <a:r>
              <a:rPr lang="el-GR" dirty="0"/>
              <a:t>Στην σημασία του τρόπου διοίκησης του ανθρώπινου δυναμικού </a:t>
            </a:r>
          </a:p>
          <a:p>
            <a:r>
              <a:rPr lang="el-GR" dirty="0"/>
              <a:t>Στη σχέση που αυτός έχει με τη γενικότερη στρατηγική της οργάνωσης</a:t>
            </a:r>
          </a:p>
          <a:p>
            <a:r>
              <a:rPr lang="el-GR" dirty="0"/>
              <a:t>Στον τρόπο που η </a:t>
            </a:r>
            <a:r>
              <a:rPr lang="el-GR" dirty="0" err="1"/>
              <a:t>οργανωσιακή</a:t>
            </a:r>
            <a:r>
              <a:rPr lang="el-GR" dirty="0"/>
              <a:t> απόδοση μπορεί να ενισχυθεί από την ατομική απόδοση </a:t>
            </a:r>
          </a:p>
          <a:p>
            <a:r>
              <a:rPr lang="el-GR" dirty="0"/>
              <a:t>Στην ικανότητα της επιχείρησης να προσαρμόζεται στις αλλαγές (π.χ. των στρατηγικών στόχων). </a:t>
            </a:r>
          </a:p>
          <a:p>
            <a:pPr marL="0" indent="0" rtl="0">
              <a:buNone/>
            </a:pPr>
            <a:endParaRPr lang="el-GR" dirty="0"/>
          </a:p>
        </p:txBody>
      </p:sp>
    </p:spTree>
    <p:extLst>
      <p:ext uri="{BB962C8B-B14F-4D97-AF65-F5344CB8AC3E}">
        <p14:creationId xmlns="" xmlns:p14="http://schemas.microsoft.com/office/powerpoint/2010/main" val="321640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24</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5" name="Εικόνα 4">
            <a:extLst>
              <a:ext uri="{FF2B5EF4-FFF2-40B4-BE49-F238E27FC236}">
                <a16:creationId xmlns="" xmlns:a16="http://schemas.microsoft.com/office/drawing/2014/main" id="{794AD472-F129-4A72-8C79-53639057873E}"/>
              </a:ext>
            </a:extLst>
          </p:cNvPr>
          <p:cNvPicPr>
            <a:picLocks noChangeAspect="1" noChangeArrowheads="1"/>
          </p:cNvPicPr>
          <p:nvPr/>
        </p:nvPicPr>
        <p:blipFill>
          <a:blip r:embed="rId3" cstate="print"/>
          <a:srcRect/>
          <a:stretch>
            <a:fillRect/>
          </a:stretch>
        </p:blipFill>
        <p:spPr>
          <a:xfrm>
            <a:off x="810948" y="245049"/>
            <a:ext cx="10670311" cy="5685865"/>
          </a:xfrm>
          <a:prstGeom prst="rect">
            <a:avLst/>
          </a:prstGeom>
          <a:noFill/>
          <a:ln w="9525">
            <a:noFill/>
            <a:miter lim="800000"/>
            <a:headEnd/>
            <a:tailEnd/>
          </a:ln>
        </p:spPr>
      </p:pic>
    </p:spTree>
    <p:extLst>
      <p:ext uri="{BB962C8B-B14F-4D97-AF65-F5344CB8AC3E}">
        <p14:creationId xmlns="" xmlns:p14="http://schemas.microsoft.com/office/powerpoint/2010/main" val="2885199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132338"/>
            <a:ext cx="3057798" cy="3315002"/>
            <a:chOff x="1341135" y="445987"/>
            <a:chExt cx="3057798" cy="3315002"/>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964572"/>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Η Στρατηγική Προσέγγιση στις Λειτουργίες της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356419" y="445987"/>
              <a:ext cx="1042514" cy="1037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487761" y="3076811"/>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8" y="67468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186743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8285" y="347353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25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2" y="644938"/>
            <a:ext cx="6903831" cy="839204"/>
          </a:xfrm>
          <a:prstGeom prst="rect">
            <a:avLst/>
          </a:prstGeom>
        </p:spPr>
        <p:txBody>
          <a:bodyPr wrap="square">
            <a:spAutoFit/>
          </a:bodyPr>
          <a:lstStyle/>
          <a:p>
            <a:r>
              <a:rPr lang="el-GR" sz="2400" dirty="0">
                <a:solidFill>
                  <a:schemeClr val="tx1">
                    <a:lumMod val="75000"/>
                    <a:lumOff val="25000"/>
                  </a:schemeClr>
                </a:solidFill>
              </a:rPr>
              <a:t>Προσέλκυση &amp; επιλογή</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Πρέπει να υποστηρίζει την στρατηγική της επιχείρησης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1827785"/>
            <a:ext cx="6396371" cy="1337802"/>
          </a:xfrm>
          <a:prstGeom prst="rect">
            <a:avLst/>
          </a:prstGeom>
        </p:spPr>
        <p:txBody>
          <a:bodyPr wrap="square">
            <a:spAutoFit/>
          </a:bodyPr>
          <a:lstStyle/>
          <a:p>
            <a:r>
              <a:rPr lang="el-GR" sz="2400" dirty="0">
                <a:solidFill>
                  <a:schemeClr val="tx1">
                    <a:lumMod val="75000"/>
                    <a:lumOff val="25000"/>
                  </a:schemeClr>
                </a:solidFill>
              </a:rPr>
              <a:t>Ανταμοιβές</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Η αμοιβή βάσει της απόδοσης καθίσταται όλο και πιο δημοφιλής, όμως μπορεί να υποβαθμίσει κάποιους παράγοντες υποκίνησης</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58732" y="3473530"/>
            <a:ext cx="6396372" cy="1587101"/>
          </a:xfrm>
          <a:prstGeom prst="rect">
            <a:avLst/>
          </a:prstGeom>
        </p:spPr>
        <p:txBody>
          <a:bodyPr wrap="square">
            <a:spAutoFit/>
          </a:bodyPr>
          <a:lstStyle/>
          <a:p>
            <a:r>
              <a:rPr lang="el-GR" sz="2400" dirty="0">
                <a:solidFill>
                  <a:schemeClr val="tx1">
                    <a:lumMod val="75000"/>
                    <a:lumOff val="25000"/>
                  </a:schemeClr>
                </a:solidFill>
              </a:rPr>
              <a:t>Διοίκηση απόδοσης &amp; επιβράβευση</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Χρήσιμη κατά τον προσδιορισμό των στόχων επαγγελματικής ανάπτυξης (πχ., εκπαίδευση), ενώ μπορεί να αξιοποιηθεί επίσης με τρόπο ώστε οι εργαζόμενοι να συμμετέχουν στον ανασχεδιασμό της εργασίας τους</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6" name="Έλλειψη 43">
            <a:extLst>
              <a:ext uri="{FF2B5EF4-FFF2-40B4-BE49-F238E27FC236}">
                <a16:creationId xmlns="" xmlns:a16="http://schemas.microsoft.com/office/drawing/2014/main" id="{FF556CAB-4DDD-43AF-8C09-7EA92927568E}"/>
              </a:ext>
            </a:extLst>
          </p:cNvPr>
          <p:cNvSpPr/>
          <p:nvPr/>
        </p:nvSpPr>
        <p:spPr>
          <a:xfrm>
            <a:off x="4568285" y="5270891"/>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δ</a:t>
            </a:r>
          </a:p>
        </p:txBody>
      </p:sp>
      <p:sp>
        <p:nvSpPr>
          <p:cNvPr id="17" name="Ορθογώνιο 16">
            <a:extLst>
              <a:ext uri="{FF2B5EF4-FFF2-40B4-BE49-F238E27FC236}">
                <a16:creationId xmlns="" xmlns:a16="http://schemas.microsoft.com/office/drawing/2014/main" id="{C6D9A5B6-CEB5-4AFE-8F59-FBC18D4DE2C7}"/>
              </a:ext>
            </a:extLst>
          </p:cNvPr>
          <p:cNvSpPr/>
          <p:nvPr/>
        </p:nvSpPr>
        <p:spPr>
          <a:xfrm>
            <a:off x="5158732" y="5270891"/>
            <a:ext cx="6396372" cy="1088503"/>
          </a:xfrm>
          <a:prstGeom prst="rect">
            <a:avLst/>
          </a:prstGeom>
        </p:spPr>
        <p:txBody>
          <a:bodyPr wrap="square">
            <a:spAutoFit/>
          </a:bodyPr>
          <a:lstStyle/>
          <a:p>
            <a:r>
              <a:rPr lang="el-GR" sz="2400" dirty="0">
                <a:solidFill>
                  <a:schemeClr val="tx1">
                    <a:lumMod val="75000"/>
                    <a:lumOff val="25000"/>
                  </a:schemeClr>
                </a:solidFill>
              </a:rPr>
              <a:t>Εκπαίδευση &amp; Ανάπτυξη</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Βελτίωση ηθικού, μείωση παραιτήσεων - θετική συμβολή στα ατομικά και </a:t>
            </a:r>
            <a:r>
              <a:rPr lang="el-GR" dirty="0" err="1">
                <a:solidFill>
                  <a:schemeClr val="tx1">
                    <a:lumMod val="75000"/>
                    <a:lumOff val="25000"/>
                  </a:schemeClr>
                </a:solidFill>
              </a:rPr>
              <a:t>οργανωσιακά</a:t>
            </a:r>
            <a:r>
              <a:rPr lang="el-GR" dirty="0">
                <a:solidFill>
                  <a:schemeClr val="tx1">
                    <a:lumMod val="75000"/>
                    <a:lumOff val="25000"/>
                  </a:schemeClr>
                </a:solidFill>
              </a:rPr>
              <a:t> αποτελέσματα</a:t>
            </a:r>
          </a:p>
        </p:txBody>
      </p:sp>
    </p:spTree>
    <p:extLst>
      <p:ext uri="{BB962C8B-B14F-4D97-AF65-F5344CB8AC3E}">
        <p14:creationId xmlns="" xmlns:p14="http://schemas.microsoft.com/office/powerpoint/2010/main" val="13643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26</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316208" y="7556"/>
            <a:ext cx="11559584" cy="461665"/>
          </a:xfrm>
          <a:prstGeom prst="rect">
            <a:avLst/>
          </a:prstGeom>
          <a:noFill/>
        </p:spPr>
        <p:txBody>
          <a:bodyPr wrap="square" rtlCol="0">
            <a:spAutoFit/>
          </a:bodyPr>
          <a:lstStyle/>
          <a:p>
            <a:pPr algn="ctr"/>
            <a:r>
              <a:rPr lang="el-GR" sz="2400" b="1" dirty="0">
                <a:solidFill>
                  <a:schemeClr val="bg2">
                    <a:lumMod val="25000"/>
                  </a:schemeClr>
                </a:solidFill>
              </a:rPr>
              <a:t>Σχέση μεταξύ επιχειρηματικής στρατηγικής &amp; Στρατηγικής ΔΑΠ</a:t>
            </a:r>
          </a:p>
        </p:txBody>
      </p:sp>
      <p:pic>
        <p:nvPicPr>
          <p:cNvPr id="11" name="Εικόνα 10" descr="3-1.eps">
            <a:extLst>
              <a:ext uri="{FF2B5EF4-FFF2-40B4-BE49-F238E27FC236}">
                <a16:creationId xmlns="" xmlns:a16="http://schemas.microsoft.com/office/drawing/2014/main" id="{DF908BDB-8694-4B26-A7D3-018BCF442F39}"/>
              </a:ext>
            </a:extLst>
          </p:cNvPr>
          <p:cNvPicPr>
            <a:picLocks noGrp="1" noChangeAspect="1"/>
          </p:cNvPicPr>
          <p:nvPr/>
        </p:nvPicPr>
        <p:blipFill>
          <a:blip r:embed="rId3" cstate="print"/>
          <a:stretch>
            <a:fillRect/>
          </a:stretch>
        </p:blipFill>
        <p:spPr>
          <a:xfrm>
            <a:off x="2030189" y="658909"/>
            <a:ext cx="8779772" cy="6111409"/>
          </a:xfrm>
          <a:prstGeom prst="rect">
            <a:avLst/>
          </a:prstGeom>
        </p:spPr>
      </p:pic>
    </p:spTree>
    <p:extLst>
      <p:ext uri="{BB962C8B-B14F-4D97-AF65-F5344CB8AC3E}">
        <p14:creationId xmlns="" xmlns:p14="http://schemas.microsoft.com/office/powerpoint/2010/main" val="407615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20000" y="417652"/>
            <a:ext cx="11340000" cy="432000"/>
          </a:xfrm>
        </p:spPr>
        <p:txBody>
          <a:bodyPr rtlCol="0"/>
          <a:lstStyle/>
          <a:p>
            <a:r>
              <a:rPr lang="el-GR" dirty="0"/>
              <a:t>Η σχέση μεταξύ επιχειρηματικής στρατηγικής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dirty="0"/>
              <a:t>α) Μοντέλο διαχωρισμού</a:t>
            </a:r>
          </a:p>
          <a:p>
            <a:endParaRPr lang="el-GR" sz="2000" dirty="0"/>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950768"/>
            <a:ext cx="5472000" cy="681780"/>
          </a:xfrm>
        </p:spPr>
        <p:txBody>
          <a:bodyPr rtlCol="0"/>
          <a:lstStyle/>
          <a:p>
            <a:r>
              <a:rPr lang="el-GR" spc="-40" dirty="0"/>
              <a:t>Δεν υπάρχει καμία σχέση μεταξύ της επιχειρηματικής στρατηγικής και της στρατηγικής ΔΑΠ </a:t>
            </a:r>
          </a:p>
          <a:p>
            <a:endParaRPr lang="el-GR" spc="-40" dirty="0"/>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6096000" y="2363035"/>
            <a:ext cx="0" cy="38580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87682" y="2443459"/>
            <a:ext cx="5472000" cy="1389505"/>
          </a:xfrm>
        </p:spPr>
        <p:txBody>
          <a:bodyPr rtlCol="0"/>
          <a:lstStyle/>
          <a:p>
            <a:r>
              <a:rPr lang="el-GR" dirty="0"/>
              <a:t>δ) Ολοκληρωμένο/ολιστικό μοντέλο</a:t>
            </a:r>
          </a:p>
          <a:p>
            <a:pPr marL="266700" lvl="2">
              <a:spcBef>
                <a:spcPts val="1000"/>
              </a:spcBef>
            </a:pPr>
            <a:r>
              <a:rPr lang="el-GR" sz="1800" spc="-40" dirty="0"/>
              <a:t>Στο μοντέλο αυτό αναγνωρίζεται ότι το ανθρώπινο δυναμικό αποτελεί τον παράγοντα-κλειδί για την επίτευξη του ανταγωνιστικού πλεονεκτήματος</a:t>
            </a:r>
          </a:p>
          <a:p>
            <a:pPr marL="266700" lvl="2">
              <a:spcBef>
                <a:spcPts val="1000"/>
              </a:spcBef>
            </a:pPr>
            <a:endParaRPr lang="el-GR" sz="1800" spc="-40"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27</a:t>
            </a:fld>
            <a:endParaRPr lang="el-GR" dirty="0"/>
          </a:p>
        </p:txBody>
      </p:sp>
      <p:sp>
        <p:nvSpPr>
          <p:cNvPr id="14" name="Ορθογώνιο 13">
            <a:extLst>
              <a:ext uri="{FF2B5EF4-FFF2-40B4-BE49-F238E27FC236}">
                <a16:creationId xmlns="" xmlns:a16="http://schemas.microsoft.com/office/drawing/2014/main" id="{18922FF1-A741-4745-9E60-98004F463E3D}"/>
              </a:ext>
            </a:extLst>
          </p:cNvPr>
          <p:cNvSpPr/>
          <p:nvPr/>
        </p:nvSpPr>
        <p:spPr>
          <a:xfrm>
            <a:off x="420000" y="3768811"/>
            <a:ext cx="5291868" cy="424732"/>
          </a:xfrm>
          <a:prstGeom prst="rect">
            <a:avLst/>
          </a:prstGeom>
        </p:spPr>
        <p:txBody>
          <a:bodyPr vert="horz" lIns="0" tIns="0" rIns="0" bIns="0" rtlCol="0" anchor="t">
            <a:noAutofit/>
          </a:bodyPr>
          <a:lstStyle/>
          <a:p>
            <a:pPr>
              <a:lnSpc>
                <a:spcPct val="90000"/>
              </a:lnSpc>
              <a:spcBef>
                <a:spcPts val="1000"/>
              </a:spcBef>
            </a:pPr>
            <a:r>
              <a:rPr lang="el-GR" sz="2400" b="1" spc="-40" dirty="0">
                <a:solidFill>
                  <a:schemeClr val="tx1">
                    <a:lumMod val="75000"/>
                    <a:lumOff val="25000"/>
                  </a:schemeClr>
                </a:solidFill>
              </a:rPr>
              <a:t>β) Μοντέλο ταιριάσματος </a:t>
            </a:r>
          </a:p>
        </p:txBody>
      </p:sp>
      <p:sp>
        <p:nvSpPr>
          <p:cNvPr id="17" name="Ορθογώνιο 16">
            <a:extLst>
              <a:ext uri="{FF2B5EF4-FFF2-40B4-BE49-F238E27FC236}">
                <a16:creationId xmlns="" xmlns:a16="http://schemas.microsoft.com/office/drawing/2014/main" id="{57C3AE72-320A-4BC1-8C06-6A92D818584C}"/>
              </a:ext>
            </a:extLst>
          </p:cNvPr>
          <p:cNvSpPr/>
          <p:nvPr/>
        </p:nvSpPr>
        <p:spPr>
          <a:xfrm>
            <a:off x="6387682" y="4117874"/>
            <a:ext cx="6096000" cy="1051570"/>
          </a:xfrm>
          <a:prstGeom prst="rect">
            <a:avLst/>
          </a:prstGeom>
        </p:spPr>
        <p:txBody>
          <a:bodyPr>
            <a:spAutoFit/>
          </a:bodyPr>
          <a:lstStyle/>
          <a:p>
            <a:pPr>
              <a:lnSpc>
                <a:spcPct val="90000"/>
              </a:lnSpc>
              <a:spcBef>
                <a:spcPts val="1000"/>
              </a:spcBef>
            </a:pPr>
            <a:r>
              <a:rPr lang="el-GR" sz="2400" b="1" spc="-40" dirty="0">
                <a:solidFill>
                  <a:schemeClr val="tx1">
                    <a:lumMod val="75000"/>
                    <a:lumOff val="25000"/>
                  </a:schemeClr>
                </a:solidFill>
              </a:rPr>
              <a:t>ε) Μοντέλο ορμώμενο από τη ΔΑΠ</a:t>
            </a:r>
            <a:endParaRPr lang="el-GR" sz="2000" b="1" spc="-40" dirty="0">
              <a:solidFill>
                <a:schemeClr val="tx1">
                  <a:lumMod val="75000"/>
                  <a:lumOff val="25000"/>
                </a:schemeClr>
              </a:solidFill>
            </a:endParaRPr>
          </a:p>
          <a:p>
            <a:pPr marL="266700" lvl="2" indent="-266700">
              <a:lnSpc>
                <a:spcPct val="90000"/>
              </a:lnSpc>
              <a:spcBef>
                <a:spcPts val="1000"/>
              </a:spcBef>
              <a:buFont typeface="Arial" panose="020B0604020202020204" pitchFamily="34" charset="0"/>
              <a:buChar char="•"/>
            </a:pPr>
            <a:r>
              <a:rPr lang="el-GR" spc="-40" dirty="0">
                <a:solidFill>
                  <a:schemeClr val="tx1">
                    <a:lumMod val="75000"/>
                    <a:lumOff val="25000"/>
                  </a:schemeClr>
                </a:solidFill>
              </a:rPr>
              <a:t>Στο μοντέλο αυτό η Στρατηγική ΔΑΠ τοποθετείται σε πρωταρχική θέση</a:t>
            </a:r>
          </a:p>
        </p:txBody>
      </p:sp>
      <p:sp>
        <p:nvSpPr>
          <p:cNvPr id="18" name="TextBox 17">
            <a:extLst>
              <a:ext uri="{FF2B5EF4-FFF2-40B4-BE49-F238E27FC236}">
                <a16:creationId xmlns="" xmlns:a16="http://schemas.microsoft.com/office/drawing/2014/main" id="{448CC9F8-5F1C-4608-AE50-67991C334C67}"/>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5" name="Ορθογώνιο 14">
            <a:extLst>
              <a:ext uri="{FF2B5EF4-FFF2-40B4-BE49-F238E27FC236}">
                <a16:creationId xmlns="" xmlns:a16="http://schemas.microsoft.com/office/drawing/2014/main" id="{79B41C98-F47D-4680-8E0E-F69C607102CD}"/>
              </a:ext>
            </a:extLst>
          </p:cNvPr>
          <p:cNvSpPr/>
          <p:nvPr/>
        </p:nvSpPr>
        <p:spPr>
          <a:xfrm>
            <a:off x="420000" y="5254379"/>
            <a:ext cx="5291868" cy="495422"/>
          </a:xfrm>
          <a:prstGeom prst="rect">
            <a:avLst/>
          </a:prstGeom>
        </p:spPr>
        <p:txBody>
          <a:bodyPr vert="horz" lIns="0" tIns="0" rIns="0" bIns="0" rtlCol="0" anchor="t">
            <a:noAutofit/>
          </a:bodyPr>
          <a:lstStyle/>
          <a:p>
            <a:pPr>
              <a:lnSpc>
                <a:spcPct val="90000"/>
              </a:lnSpc>
              <a:spcBef>
                <a:spcPts val="1000"/>
              </a:spcBef>
            </a:pPr>
            <a:r>
              <a:rPr lang="el-GR" sz="2400" b="1" spc="-40" dirty="0">
                <a:solidFill>
                  <a:schemeClr val="tx1">
                    <a:lumMod val="75000"/>
                    <a:lumOff val="25000"/>
                  </a:schemeClr>
                </a:solidFill>
              </a:rPr>
              <a:t>γ) Μοντέλο διαλόγου</a:t>
            </a:r>
          </a:p>
        </p:txBody>
      </p:sp>
      <p:sp>
        <p:nvSpPr>
          <p:cNvPr id="16" name="Θέση κειμένου 2">
            <a:extLst>
              <a:ext uri="{FF2B5EF4-FFF2-40B4-BE49-F238E27FC236}">
                <a16:creationId xmlns="" xmlns:a16="http://schemas.microsoft.com/office/drawing/2014/main" id="{AEB2B502-9A4B-483F-A21D-5674D06496C8}"/>
              </a:ext>
            </a:extLst>
          </p:cNvPr>
          <p:cNvSpPr>
            <a:spLocks noGrp="1"/>
          </p:cNvSpPr>
          <p:nvPr>
            <p:ph type="body" sz="quarter" idx="32"/>
          </p:nvPr>
        </p:nvSpPr>
        <p:spPr>
          <a:xfrm>
            <a:off x="431800" y="945370"/>
            <a:ext cx="11339513" cy="360000"/>
          </a:xfrm>
        </p:spPr>
        <p:txBody>
          <a:bodyPr rtlCol="0"/>
          <a:lstStyle/>
          <a:p>
            <a:r>
              <a:rPr lang="el-GR" sz="3200" b="1" spc="-150" dirty="0">
                <a:latin typeface="+mj-lt"/>
                <a:ea typeface="+mj-ea"/>
                <a:cs typeface="+mj-cs"/>
              </a:rPr>
              <a:t>&amp; Στρατηγικής ΔΑΠ </a:t>
            </a:r>
          </a:p>
        </p:txBody>
      </p:sp>
      <p:sp>
        <p:nvSpPr>
          <p:cNvPr id="19" name="Θέση περιεχομένου 4">
            <a:extLst>
              <a:ext uri="{FF2B5EF4-FFF2-40B4-BE49-F238E27FC236}">
                <a16:creationId xmlns="" xmlns:a16="http://schemas.microsoft.com/office/drawing/2014/main" id="{342FA43B-0EDF-4F67-85F8-D2C1119BE59A}"/>
              </a:ext>
            </a:extLst>
          </p:cNvPr>
          <p:cNvSpPr txBox="1">
            <a:spLocks/>
          </p:cNvSpPr>
          <p:nvPr/>
        </p:nvSpPr>
        <p:spPr>
          <a:xfrm>
            <a:off x="420000" y="4231287"/>
            <a:ext cx="5472000" cy="681780"/>
          </a:xfrm>
          <a:prstGeom prst="rect">
            <a:avLst/>
          </a:prstGeom>
        </p:spPr>
        <p:txBody>
          <a:bodyPr vert="horz" lIns="0" tIns="0" rIns="0" bIns="0" rtlCol="0">
            <a:noAutofit/>
          </a:bodyPr>
          <a:lstStyle>
            <a:lvl1pPr marL="266700" indent="-266700">
              <a:lnSpc>
                <a:spcPct val="90000"/>
              </a:lnSpc>
              <a:spcBef>
                <a:spcPts val="1000"/>
              </a:spcBef>
              <a:buFont typeface="Arial" panose="020B0604020202020204" pitchFamily="34" charset="0"/>
              <a:buChar char="•"/>
              <a:defRPr spc="-40">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t>Αυτό το μοντέλο αντιπροσωπεύει την αυξανόμενη αναγνώριση της σημαντικότητας του ανθρώπινου δυναμικού</a:t>
            </a:r>
          </a:p>
          <a:p>
            <a:endParaRPr lang="el-GR" dirty="0"/>
          </a:p>
        </p:txBody>
      </p:sp>
      <p:sp>
        <p:nvSpPr>
          <p:cNvPr id="20" name="Θέση περιεχομένου 4">
            <a:extLst>
              <a:ext uri="{FF2B5EF4-FFF2-40B4-BE49-F238E27FC236}">
                <a16:creationId xmlns="" xmlns:a16="http://schemas.microsoft.com/office/drawing/2014/main" id="{50EC1E0C-2479-448C-B903-0C1EF0308727}"/>
              </a:ext>
            </a:extLst>
          </p:cNvPr>
          <p:cNvSpPr txBox="1">
            <a:spLocks/>
          </p:cNvSpPr>
          <p:nvPr/>
        </p:nvSpPr>
        <p:spPr>
          <a:xfrm>
            <a:off x="420000" y="5749801"/>
            <a:ext cx="5472000" cy="681780"/>
          </a:xfrm>
          <a:prstGeom prst="rect">
            <a:avLst/>
          </a:prstGeom>
        </p:spPr>
        <p:txBody>
          <a:bodyPr vert="horz" lIns="0" tIns="0" rIns="0" bIns="0" rtlCol="0">
            <a:noAutofit/>
          </a:bodyPr>
          <a:lstStyle>
            <a:defPPr rtl="0">
              <a:defRPr lang="el-GR"/>
            </a:defPPr>
            <a:lvl1pPr marL="266700" indent="-266700">
              <a:lnSpc>
                <a:spcPct val="90000"/>
              </a:lnSpc>
              <a:spcBef>
                <a:spcPts val="1000"/>
              </a:spcBef>
              <a:buFont typeface="Arial" panose="020B0604020202020204" pitchFamily="34" charset="0"/>
              <a:buChar char="•"/>
              <a:defRPr spc="-40">
                <a:solidFill>
                  <a:schemeClr val="tx1">
                    <a:lumMod val="75000"/>
                    <a:lumOff val="25000"/>
                  </a:schemeClr>
                </a:solidFill>
              </a:defRPr>
            </a:lvl1pPr>
            <a:lvl2pPr marL="542925" indent="-276225">
              <a:lnSpc>
                <a:spcPct val="90000"/>
              </a:lnSpc>
              <a:spcBef>
                <a:spcPts val="500"/>
              </a:spcBef>
              <a:buFont typeface="Arial" panose="020B0604020202020204" pitchFamily="34" charset="0"/>
              <a:buChar char="•"/>
              <a:defRPr sz="1600">
                <a:solidFill>
                  <a:schemeClr val="tx1">
                    <a:lumMod val="75000"/>
                    <a:lumOff val="25000"/>
                  </a:schemeClr>
                </a:solidFill>
              </a:defRPr>
            </a:lvl2pPr>
            <a:lvl3pPr marL="809625" indent="-266700">
              <a:lnSpc>
                <a:spcPct val="90000"/>
              </a:lnSpc>
              <a:spcBef>
                <a:spcPts val="500"/>
              </a:spcBef>
              <a:buFont typeface="Arial" panose="020B0604020202020204" pitchFamily="34" charset="0"/>
              <a:buChar char="•"/>
              <a:defRPr sz="1400">
                <a:solidFill>
                  <a:schemeClr val="tx1">
                    <a:lumMod val="75000"/>
                    <a:lumOff val="25000"/>
                  </a:schemeClr>
                </a:solidFill>
              </a:defRPr>
            </a:lvl3pPr>
            <a:lvl4pPr marL="1076325" indent="-266700">
              <a:lnSpc>
                <a:spcPct val="90000"/>
              </a:lnSpc>
              <a:spcBef>
                <a:spcPts val="500"/>
              </a:spcBef>
              <a:buFont typeface="Arial" panose="020B0604020202020204" pitchFamily="34" charset="0"/>
              <a:buChar char="•"/>
              <a:defRPr sz="1400">
                <a:solidFill>
                  <a:schemeClr val="tx1">
                    <a:lumMod val="75000"/>
                    <a:lumOff val="25000"/>
                  </a:schemeClr>
                </a:solidFill>
              </a:defRPr>
            </a:lvl4pPr>
            <a:lvl5pPr marL="1343025" indent="-266700">
              <a:lnSpc>
                <a:spcPct val="90000"/>
              </a:lnSpc>
              <a:spcBef>
                <a:spcPts val="500"/>
              </a:spcBef>
              <a:buFont typeface="Arial" panose="020B0604020202020204" pitchFamily="34" charset="0"/>
              <a:buChar char="•"/>
              <a:defRPr sz="1400">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l-GR" dirty="0"/>
              <a:t>Αυτό το μοντέλο αναγνωρίζει την ανάγκη αμφίδρομης επικοινωνίας </a:t>
            </a:r>
          </a:p>
          <a:p>
            <a:endParaRPr lang="el-GR" dirty="0"/>
          </a:p>
        </p:txBody>
      </p:sp>
    </p:spTree>
    <p:extLst>
      <p:ext uri="{BB962C8B-B14F-4D97-AF65-F5344CB8AC3E}">
        <p14:creationId xmlns="" xmlns:p14="http://schemas.microsoft.com/office/powerpoint/2010/main" val="356045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28</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64925" y="191749"/>
            <a:ext cx="3367415" cy="1785104"/>
          </a:xfrm>
          <a:prstGeom prst="rect">
            <a:avLst/>
          </a:prstGeom>
          <a:noFill/>
        </p:spPr>
        <p:txBody>
          <a:bodyPr wrap="square" rtlCol="0">
            <a:spAutoFit/>
          </a:bodyPr>
          <a:lstStyle/>
          <a:p>
            <a:r>
              <a:rPr lang="el-GR" sz="2200" b="1" dirty="0">
                <a:solidFill>
                  <a:schemeClr val="bg2">
                    <a:lumMod val="25000"/>
                  </a:schemeClr>
                </a:solidFill>
              </a:rPr>
              <a:t>Επιχειρηματικές στρατηγικές, σχετικές συμπεριφορές εργαζομένων &amp; πολιτικές ΔΑΠ (καινοτομία)</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164925" y="2029217"/>
            <a:ext cx="2966582" cy="6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11" name="Εικόνα 10">
            <a:extLst>
              <a:ext uri="{FF2B5EF4-FFF2-40B4-BE49-F238E27FC236}">
                <a16:creationId xmlns="" xmlns:a16="http://schemas.microsoft.com/office/drawing/2014/main" id="{AE56D516-C06C-484B-98BD-84BD31C1D9D4}"/>
              </a:ext>
            </a:extLst>
          </p:cNvPr>
          <p:cNvPicPr>
            <a:picLocks noChangeAspect="1" noChangeArrowheads="1"/>
          </p:cNvPicPr>
          <p:nvPr/>
        </p:nvPicPr>
        <p:blipFill>
          <a:blip r:embed="rId3" cstate="print"/>
          <a:srcRect/>
          <a:stretch>
            <a:fillRect/>
          </a:stretch>
        </p:blipFill>
        <p:spPr>
          <a:xfrm>
            <a:off x="3351830" y="-28185"/>
            <a:ext cx="8258827" cy="6831535"/>
          </a:xfrm>
          <a:prstGeom prst="rect">
            <a:avLst/>
          </a:prstGeom>
          <a:noFill/>
          <a:ln w="9525">
            <a:noFill/>
            <a:miter lim="800000"/>
            <a:headEnd/>
            <a:tailEnd/>
          </a:ln>
        </p:spPr>
      </p:pic>
    </p:spTree>
    <p:extLst>
      <p:ext uri="{BB962C8B-B14F-4D97-AF65-F5344CB8AC3E}">
        <p14:creationId xmlns="" xmlns:p14="http://schemas.microsoft.com/office/powerpoint/2010/main" val="4075474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29</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6146" name="Picture 2" descr="Î£ÏÎµÏÎ¹ÎºÎ® ÎµÎ¹ÎºÏÎ½Î±">
            <a:extLst>
              <a:ext uri="{FF2B5EF4-FFF2-40B4-BE49-F238E27FC236}">
                <a16:creationId xmlns="" xmlns:a16="http://schemas.microsoft.com/office/drawing/2014/main" id="{74399008-E725-414D-88F6-2F237897631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50946" y="190151"/>
            <a:ext cx="7890108" cy="56928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482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Το παγκόσμιο πλαίσιο της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3" name="Ορθογώνιο 2">
            <a:extLst>
              <a:ext uri="{FF2B5EF4-FFF2-40B4-BE49-F238E27FC236}">
                <a16:creationId xmlns="" xmlns:a16="http://schemas.microsoft.com/office/drawing/2014/main" id="{0AF58940-2DCF-4226-AC7D-F6CF9A69A3E8}"/>
              </a:ext>
            </a:extLst>
          </p:cNvPr>
          <p:cNvSpPr/>
          <p:nvPr/>
        </p:nvSpPr>
        <p:spPr>
          <a:xfrm>
            <a:off x="4517721" y="1462718"/>
            <a:ext cx="6096000" cy="1200329"/>
          </a:xfrm>
          <a:prstGeom prst="rect">
            <a:avLst/>
          </a:prstGeom>
        </p:spPr>
        <p:txBody>
          <a:bodyPr>
            <a:spAutoFit/>
          </a:bodyPr>
          <a:lstStyle/>
          <a:p>
            <a:r>
              <a:rPr lang="el-GR" dirty="0">
                <a:solidFill>
                  <a:schemeClr val="tx1">
                    <a:lumMod val="75000"/>
                    <a:lumOff val="25000"/>
                  </a:schemeClr>
                </a:solidFill>
              </a:rPr>
              <a:t>Κύρια </a:t>
            </a:r>
            <a:r>
              <a:rPr lang="el-GR" b="1" dirty="0">
                <a:solidFill>
                  <a:schemeClr val="tx1">
                    <a:lumMod val="75000"/>
                    <a:lumOff val="25000"/>
                  </a:schemeClr>
                </a:solidFill>
              </a:rPr>
              <a:t>ειδοποιός διαφορά </a:t>
            </a:r>
            <a:r>
              <a:rPr lang="el-GR" dirty="0">
                <a:solidFill>
                  <a:schemeClr val="tx1">
                    <a:lumMod val="75000"/>
                    <a:lumOff val="25000"/>
                  </a:schemeClr>
                </a:solidFill>
              </a:rPr>
              <a:t>στο σύγχρονο επιχειρηματικό περιβάλλον σε σχέση με το παρελθόν είναι η «</a:t>
            </a:r>
            <a:r>
              <a:rPr lang="el-GR" b="1" dirty="0">
                <a:solidFill>
                  <a:schemeClr val="tx1">
                    <a:lumMod val="75000"/>
                    <a:lumOff val="25000"/>
                  </a:schemeClr>
                </a:solidFill>
              </a:rPr>
              <a:t>παγκοσμιοποίηση</a:t>
            </a:r>
            <a:r>
              <a:rPr lang="el-GR" dirty="0">
                <a:solidFill>
                  <a:schemeClr val="tx1">
                    <a:lumMod val="75000"/>
                    <a:lumOff val="25000"/>
                  </a:schemeClr>
                </a:solidFill>
              </a:rPr>
              <a:t>».</a:t>
            </a:r>
          </a:p>
          <a:p>
            <a:endParaRPr lang="el-GR" dirty="0">
              <a:solidFill>
                <a:schemeClr val="tx1">
                  <a:lumMod val="75000"/>
                  <a:lumOff val="25000"/>
                </a:schemeClr>
              </a:solidFill>
            </a:endParaRPr>
          </a:p>
        </p:txBody>
      </p:sp>
      <p:sp>
        <p:nvSpPr>
          <p:cNvPr id="6" name="Ορθογώνιο 5">
            <a:extLst>
              <a:ext uri="{FF2B5EF4-FFF2-40B4-BE49-F238E27FC236}">
                <a16:creationId xmlns="" xmlns:a16="http://schemas.microsoft.com/office/drawing/2014/main" id="{FDE2817C-4E0E-475D-8423-E3C2FD5CF4DF}"/>
              </a:ext>
            </a:extLst>
          </p:cNvPr>
          <p:cNvSpPr/>
          <p:nvPr/>
        </p:nvSpPr>
        <p:spPr>
          <a:xfrm>
            <a:off x="4517721" y="3429000"/>
            <a:ext cx="6096000" cy="2585323"/>
          </a:xfrm>
          <a:prstGeom prst="rect">
            <a:avLst/>
          </a:prstGeom>
        </p:spPr>
        <p:txBody>
          <a:bodyPr>
            <a:spAutoFit/>
          </a:bodyPr>
          <a:lstStyle/>
          <a:p>
            <a:r>
              <a:rPr lang="el-GR" b="1" dirty="0">
                <a:solidFill>
                  <a:schemeClr val="tx1">
                    <a:lumMod val="75000"/>
                    <a:lumOff val="25000"/>
                  </a:schemeClr>
                </a:solidFill>
              </a:rPr>
              <a:t>Εναλλακτικές προσεγγίσεις</a:t>
            </a:r>
            <a:r>
              <a:rPr lang="el-GR" dirty="0">
                <a:solidFill>
                  <a:schemeClr val="tx1">
                    <a:lumMod val="75000"/>
                    <a:lumOff val="25000"/>
                  </a:schemeClr>
                </a:solidFill>
              </a:rPr>
              <a:t> της «παγκοσμιοποίησης» (όρος ομπρέλα):</a:t>
            </a:r>
          </a:p>
          <a:p>
            <a:endParaRPr lang="el-GR" dirty="0">
              <a:solidFill>
                <a:schemeClr val="tx1">
                  <a:lumMod val="75000"/>
                  <a:lumOff val="25000"/>
                </a:schemeClr>
              </a:solidFill>
            </a:endParaRPr>
          </a:p>
          <a:p>
            <a:pPr marL="285750" lvl="1" indent="-285750">
              <a:buFont typeface="Arial" panose="020B0604020202020204" pitchFamily="34" charset="0"/>
              <a:buChar char="•"/>
            </a:pPr>
            <a:r>
              <a:rPr lang="el-GR" dirty="0">
                <a:solidFill>
                  <a:schemeClr val="tx1">
                    <a:lumMod val="75000"/>
                    <a:lumOff val="25000"/>
                  </a:schemeClr>
                </a:solidFill>
              </a:rPr>
              <a:t>Διεθνοποίηση</a:t>
            </a:r>
          </a:p>
          <a:p>
            <a:pPr marL="0" lvl="1"/>
            <a:endParaRPr lang="el-GR" dirty="0">
              <a:solidFill>
                <a:schemeClr val="tx1">
                  <a:lumMod val="75000"/>
                  <a:lumOff val="25000"/>
                </a:schemeClr>
              </a:solidFill>
            </a:endParaRPr>
          </a:p>
          <a:p>
            <a:pPr marL="285750" lvl="1" indent="-285750">
              <a:buFont typeface="Arial" panose="020B0604020202020204" pitchFamily="34" charset="0"/>
              <a:buChar char="•"/>
            </a:pPr>
            <a:r>
              <a:rPr lang="el-GR" dirty="0">
                <a:solidFill>
                  <a:schemeClr val="tx1">
                    <a:lumMod val="75000"/>
                    <a:lumOff val="25000"/>
                  </a:schemeClr>
                </a:solidFill>
              </a:rPr>
              <a:t>Ανάπτυξη διεθνών συναλλαγών και αύξηση της αλληλεξάρτησης μεταξύ τους </a:t>
            </a:r>
          </a:p>
          <a:p>
            <a:pPr marL="285750" lvl="1" indent="-285750">
              <a:buFont typeface="Arial" panose="020B0604020202020204" pitchFamily="34" charset="0"/>
              <a:buChar char="•"/>
            </a:pPr>
            <a:endParaRPr lang="el-GR" dirty="0">
              <a:solidFill>
                <a:schemeClr val="tx1">
                  <a:lumMod val="75000"/>
                  <a:lumOff val="25000"/>
                </a:schemeClr>
              </a:solidFill>
            </a:endParaRPr>
          </a:p>
          <a:p>
            <a:pPr marL="285750" lvl="1" indent="-285750">
              <a:buFont typeface="Arial" panose="020B0604020202020204" pitchFamily="34" charset="0"/>
              <a:buChar char="•"/>
            </a:pPr>
            <a:r>
              <a:rPr lang="el-GR" dirty="0">
                <a:solidFill>
                  <a:schemeClr val="tx1">
                    <a:lumMod val="75000"/>
                    <a:lumOff val="25000"/>
                  </a:schemeClr>
                </a:solidFill>
              </a:rPr>
              <a:t>Διεθνής οικονομική ενοποίηση</a:t>
            </a:r>
          </a:p>
        </p:txBody>
      </p:sp>
    </p:spTree>
    <p:extLst>
      <p:ext uri="{BB962C8B-B14F-4D97-AF65-F5344CB8AC3E}">
        <p14:creationId xmlns="" xmlns:p14="http://schemas.microsoft.com/office/powerpoint/2010/main" val="419326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64925" y="191749"/>
            <a:ext cx="3367415" cy="2123658"/>
          </a:xfrm>
          <a:prstGeom prst="rect">
            <a:avLst/>
          </a:prstGeom>
          <a:noFill/>
        </p:spPr>
        <p:txBody>
          <a:bodyPr wrap="square" rtlCol="0">
            <a:spAutoFit/>
          </a:bodyPr>
          <a:lstStyle/>
          <a:p>
            <a:r>
              <a:rPr lang="el-GR" sz="2200" b="1" dirty="0">
                <a:solidFill>
                  <a:schemeClr val="bg2">
                    <a:lumMod val="25000"/>
                  </a:schemeClr>
                </a:solidFill>
              </a:rPr>
              <a:t>Επιχειρηματικές στρατηγικές, σχετικές συμπεριφορές εργαζομένων και πολιτικές ΔΑΠ (αύξηση ποιότητας)</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164925" y="2304789"/>
            <a:ext cx="2966582" cy="6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13" name="Εικόνα 12">
            <a:extLst>
              <a:ext uri="{FF2B5EF4-FFF2-40B4-BE49-F238E27FC236}">
                <a16:creationId xmlns="" xmlns:a16="http://schemas.microsoft.com/office/drawing/2014/main" id="{DCA94FCE-10CC-4118-9D0D-576CB007519F}"/>
              </a:ext>
            </a:extLst>
          </p:cNvPr>
          <p:cNvPicPr>
            <a:picLocks noChangeAspect="1" noChangeArrowheads="1"/>
          </p:cNvPicPr>
          <p:nvPr/>
        </p:nvPicPr>
        <p:blipFill>
          <a:blip r:embed="rId3" cstate="print"/>
          <a:srcRect/>
          <a:stretch>
            <a:fillRect/>
          </a:stretch>
        </p:blipFill>
        <p:spPr>
          <a:xfrm>
            <a:off x="3355035" y="12526"/>
            <a:ext cx="8404965" cy="6790825"/>
          </a:xfrm>
          <a:prstGeom prst="rect">
            <a:avLst/>
          </a:prstGeom>
          <a:noFill/>
          <a:ln w="9525">
            <a:noFill/>
            <a:miter lim="800000"/>
            <a:headEnd/>
            <a:tailEnd/>
          </a:ln>
        </p:spPr>
      </p:pic>
    </p:spTree>
    <p:extLst>
      <p:ext uri="{BB962C8B-B14F-4D97-AF65-F5344CB8AC3E}">
        <p14:creationId xmlns="" xmlns:p14="http://schemas.microsoft.com/office/powerpoint/2010/main" val="41424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31</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pic>
        <p:nvPicPr>
          <p:cNvPr id="3082" name="Picture 10" descr="ÎÏÎ¿ÏÎ­Î»ÎµÏÎ¼Î± ÎµÎ¹ÎºÏÎ½Î±Ï Î³Î¹Î± HRM IMAGES">
            <a:extLst>
              <a:ext uri="{FF2B5EF4-FFF2-40B4-BE49-F238E27FC236}">
                <a16:creationId xmlns="" xmlns:a16="http://schemas.microsoft.com/office/drawing/2014/main" id="{6A5802F6-FACA-44EF-8D20-2B551EEBDA7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428625"/>
            <a:ext cx="11379000" cy="5973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0399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64925" y="191749"/>
            <a:ext cx="3367415" cy="2123658"/>
          </a:xfrm>
          <a:prstGeom prst="rect">
            <a:avLst/>
          </a:prstGeom>
          <a:noFill/>
        </p:spPr>
        <p:txBody>
          <a:bodyPr wrap="square" rtlCol="0">
            <a:spAutoFit/>
          </a:bodyPr>
          <a:lstStyle/>
          <a:p>
            <a:r>
              <a:rPr lang="el-GR" sz="2200" b="1" dirty="0">
                <a:solidFill>
                  <a:schemeClr val="bg2">
                    <a:lumMod val="25000"/>
                  </a:schemeClr>
                </a:solidFill>
              </a:rPr>
              <a:t>Επιχειρηματικές στρατηγικές, σχετικές συμπεριφορές εργαζομένων και πολιτικές ΔΑΠ (μείωση κόστους)</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164925" y="2304789"/>
            <a:ext cx="2966582" cy="6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8" name="Εικόνα 7">
            <a:extLst>
              <a:ext uri="{FF2B5EF4-FFF2-40B4-BE49-F238E27FC236}">
                <a16:creationId xmlns="" xmlns:a16="http://schemas.microsoft.com/office/drawing/2014/main" id="{5DC58875-25BB-40F7-BC02-C938CD19307D}"/>
              </a:ext>
            </a:extLst>
          </p:cNvPr>
          <p:cNvPicPr>
            <a:picLocks noChangeAspect="1" noChangeArrowheads="1"/>
          </p:cNvPicPr>
          <p:nvPr/>
        </p:nvPicPr>
        <p:blipFill>
          <a:blip r:embed="rId3" cstate="print"/>
          <a:srcRect/>
          <a:stretch>
            <a:fillRect/>
          </a:stretch>
        </p:blipFill>
        <p:spPr>
          <a:xfrm>
            <a:off x="3458844" y="5088"/>
            <a:ext cx="8301156" cy="6798263"/>
          </a:xfrm>
          <a:prstGeom prst="rect">
            <a:avLst/>
          </a:prstGeom>
          <a:noFill/>
          <a:ln w="9525">
            <a:noFill/>
            <a:miter lim="800000"/>
            <a:headEnd/>
            <a:tailEnd/>
          </a:ln>
        </p:spPr>
      </p:pic>
    </p:spTree>
    <p:extLst>
      <p:ext uri="{BB962C8B-B14F-4D97-AF65-F5344CB8AC3E}">
        <p14:creationId xmlns="" xmlns:p14="http://schemas.microsoft.com/office/powerpoint/2010/main" val="82142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33</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616905" y="16385"/>
            <a:ext cx="10958187" cy="430887"/>
          </a:xfrm>
          <a:prstGeom prst="rect">
            <a:avLst/>
          </a:prstGeom>
          <a:noFill/>
        </p:spPr>
        <p:txBody>
          <a:bodyPr wrap="square" rtlCol="0">
            <a:spAutoFit/>
          </a:bodyPr>
          <a:lstStyle/>
          <a:p>
            <a:pPr algn="ctr"/>
            <a:r>
              <a:rPr lang="el-GR" sz="2200" b="1" dirty="0">
                <a:solidFill>
                  <a:schemeClr val="bg2">
                    <a:lumMod val="25000"/>
                  </a:schemeClr>
                </a:solidFill>
              </a:rPr>
              <a:t>Μοντέλο της διαδικασίας στρατηγικής διαχείρισης</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3486146" y="447272"/>
            <a:ext cx="521970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8" name="Εικόνα 7">
            <a:extLst>
              <a:ext uri="{FF2B5EF4-FFF2-40B4-BE49-F238E27FC236}">
                <a16:creationId xmlns="" xmlns:a16="http://schemas.microsoft.com/office/drawing/2014/main" id="{1D26693C-77E4-49CE-AC40-53711711945A}"/>
              </a:ext>
            </a:extLst>
          </p:cNvPr>
          <p:cNvPicPr>
            <a:picLocks noChangeAspect="1" noChangeArrowheads="1"/>
          </p:cNvPicPr>
          <p:nvPr/>
        </p:nvPicPr>
        <p:blipFill>
          <a:blip r:embed="rId3" cstate="print"/>
          <a:srcRect/>
          <a:stretch>
            <a:fillRect/>
          </a:stretch>
        </p:blipFill>
        <p:spPr>
          <a:xfrm>
            <a:off x="1599156" y="749657"/>
            <a:ext cx="8993687" cy="5916594"/>
          </a:xfrm>
          <a:prstGeom prst="rect">
            <a:avLst/>
          </a:prstGeom>
          <a:noFill/>
          <a:ln w="9525">
            <a:noFill/>
            <a:miter lim="800000"/>
            <a:headEnd/>
            <a:tailEnd/>
          </a:ln>
        </p:spPr>
      </p:pic>
    </p:spTree>
    <p:extLst>
      <p:ext uri="{BB962C8B-B14F-4D97-AF65-F5344CB8AC3E}">
        <p14:creationId xmlns="" xmlns:p14="http://schemas.microsoft.com/office/powerpoint/2010/main" val="2477671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εικόνας 10" descr="Γραφείο με υπολογιστή, τηλέφωνο, βιβλία κ.λπ.">
            <a:extLst>
              <a:ext uri="{FF2B5EF4-FFF2-40B4-BE49-F238E27FC236}">
                <a16:creationId xmlns="" xmlns:a16="http://schemas.microsoft.com/office/drawing/2014/main" id="{2E7ADBC3-DECA-9F4C-9289-9E43C727592F}"/>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p:pic>
      <p:sp>
        <p:nvSpPr>
          <p:cNvPr id="3" name="Τίτλος 2">
            <a:extLst>
              <a:ext uri="{FF2B5EF4-FFF2-40B4-BE49-F238E27FC236}">
                <a16:creationId xmlns="" xmlns:a16="http://schemas.microsoft.com/office/drawing/2014/main" id="{200B3D2B-613A-41BE-987D-E6A1324B456D}"/>
              </a:ext>
            </a:extLst>
          </p:cNvPr>
          <p:cNvSpPr>
            <a:spLocks noGrp="1"/>
          </p:cNvSpPr>
          <p:nvPr>
            <p:ph type="ctrTitle"/>
          </p:nvPr>
        </p:nvSpPr>
        <p:spPr>
          <a:xfrm>
            <a:off x="6235700" y="3419815"/>
            <a:ext cx="5956300" cy="919219"/>
          </a:xfrm>
        </p:spPr>
        <p:txBody>
          <a:bodyPr rtlCol="0"/>
          <a:lstStyle/>
          <a:p>
            <a:pPr algn="ctr"/>
            <a:r>
              <a:rPr lang="el-GR" dirty="0"/>
              <a:t>Θεωρητικές προσεγγίσεις</a:t>
            </a:r>
            <a:br>
              <a:rPr lang="el-GR" dirty="0"/>
            </a:br>
            <a:endParaRPr lang="el-GR" sz="4800" spc="-340" dirty="0"/>
          </a:p>
        </p:txBody>
      </p:sp>
      <p:sp>
        <p:nvSpPr>
          <p:cNvPr id="14" name="Θέση κειμένου 13">
            <a:extLst>
              <a:ext uri="{FF2B5EF4-FFF2-40B4-BE49-F238E27FC236}">
                <a16:creationId xmlns="" xmlns:a16="http://schemas.microsoft.com/office/drawing/2014/main" id="{F278402B-CA7D-4F5B-B3FA-ED74AB3CFB6C}"/>
              </a:ext>
            </a:extLst>
          </p:cNvPr>
          <p:cNvSpPr>
            <a:spLocks noGrp="1"/>
          </p:cNvSpPr>
          <p:nvPr>
            <p:ph type="body" sz="quarter" idx="13"/>
          </p:nvPr>
        </p:nvSpPr>
        <p:spPr>
          <a:xfrm>
            <a:off x="6235700" y="4335236"/>
            <a:ext cx="5956300" cy="919219"/>
          </a:xfrm>
        </p:spPr>
        <p:txBody>
          <a:bodyPr rtlCol="0"/>
          <a:lstStyle/>
          <a:p>
            <a:pPr algn="ctr"/>
            <a:r>
              <a:rPr lang="el-GR" sz="3600" b="1" dirty="0"/>
              <a:t>της ΔΑΠ</a:t>
            </a:r>
            <a:endParaRPr lang="el-GR" sz="3600" dirty="0"/>
          </a:p>
        </p:txBody>
      </p:sp>
      <p:sp>
        <p:nvSpPr>
          <p:cNvPr id="5" name="Θέση αριθμού διαφάνειας 4">
            <a:extLst>
              <a:ext uri="{FF2B5EF4-FFF2-40B4-BE49-F238E27FC236}">
                <a16:creationId xmlns=""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el-GR" smtClean="0"/>
              <a:pPr rtl="0"/>
              <a:t>34</a:t>
            </a:fld>
            <a:endParaRPr lang="el-GR" dirty="0"/>
          </a:p>
        </p:txBody>
      </p:sp>
      <p:sp>
        <p:nvSpPr>
          <p:cNvPr id="6" name="TextBox 5">
            <a:extLst>
              <a:ext uri="{FF2B5EF4-FFF2-40B4-BE49-F238E27FC236}">
                <a16:creationId xmlns="" xmlns:a16="http://schemas.microsoft.com/office/drawing/2014/main" id="{058B2612-4032-4D9E-8ED6-E40CE3E418B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75737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ÎÏÎ¿ÏÎ­Î»ÎµÏÎ¼Î± ÎµÎ¹ÎºÏÎ½Î±Ï Î³Î¹Î± administrative officer">
            <a:extLst>
              <a:ext uri="{FF2B5EF4-FFF2-40B4-BE49-F238E27FC236}">
                <a16:creationId xmlns="" xmlns:a16="http://schemas.microsoft.com/office/drawing/2014/main" id="{05D5B6E0-3858-4792-B6D1-19B1F0324895}"/>
              </a:ext>
            </a:extLst>
          </p:cNvPr>
          <p:cNvPicPr>
            <a:picLocks noChangeAspect="1" noChangeArrowheads="1"/>
          </p:cNvPicPr>
          <p:nvPr/>
        </p:nvPicPr>
        <p:blipFill>
          <a:blip r:embed="rId3">
            <a:extLst>
              <a:ext uri="{BEBA8EAE-BF5A-486C-A8C5-ECC9F3942E4B}">
                <a14:imgProps xmlns="" xmlns:a14="http://schemas.microsoft.com/office/drawing/2010/main">
                  <a14:imgLayer r:embed="rId4">
                    <a14:imgEffect>
                      <a14:saturation sat="66000"/>
                    </a14:imgEffect>
                  </a14:imgLayer>
                </a14:imgProps>
              </a:ext>
              <a:ext uri="{28A0092B-C50C-407E-A947-70E740481C1C}">
                <a14:useLocalDpi xmlns="" xmlns:a14="http://schemas.microsoft.com/office/drawing/2010/main" val="0"/>
              </a:ext>
            </a:extLst>
          </a:blip>
          <a:srcRect/>
          <a:stretch>
            <a:fillRect/>
          </a:stretch>
        </p:blipFill>
        <p:spPr bwMode="auto">
          <a:xfrm>
            <a:off x="0" y="199015"/>
            <a:ext cx="6263014" cy="5512853"/>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7824" y="-10818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686816" y="199014"/>
            <a:ext cx="6505184" cy="997219"/>
          </a:xfrm>
        </p:spPr>
        <p:txBody>
          <a:bodyPr rtlCol="0"/>
          <a:lstStyle/>
          <a:p>
            <a:r>
              <a:rPr lang="el-GR" dirty="0"/>
              <a:t>Θεωρητικές  προσεγγίσεις</a:t>
            </a:r>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724394" y="1056711"/>
            <a:ext cx="6505184" cy="734511"/>
          </a:xfrm>
        </p:spPr>
        <p:txBody>
          <a:bodyPr rtlCol="0"/>
          <a:lstStyle/>
          <a:p>
            <a:pPr algn="ctr"/>
            <a:r>
              <a:rPr lang="el-GR" sz="3600" b="1" dirty="0"/>
              <a:t>της ΔΑΠ  </a:t>
            </a:r>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663846" y="2301972"/>
            <a:ext cx="4943183" cy="3726687"/>
          </a:xfrm>
        </p:spPr>
        <p:txBody>
          <a:bodyPr rtlCol="0"/>
          <a:lstStyle/>
          <a:p>
            <a:pPr marL="0" lvl="1" indent="0">
              <a:spcBef>
                <a:spcPts val="1000"/>
              </a:spcBef>
              <a:buNone/>
            </a:pPr>
            <a:r>
              <a:rPr lang="el-GR" sz="2000" dirty="0"/>
              <a:t>1)   Η οικουμενική προσέγγιση</a:t>
            </a:r>
          </a:p>
          <a:p>
            <a:pPr marL="0" lvl="1" indent="0">
              <a:spcBef>
                <a:spcPts val="1000"/>
              </a:spcBef>
              <a:buNone/>
            </a:pPr>
            <a:endParaRPr lang="el-GR" sz="2000" dirty="0"/>
          </a:p>
          <a:p>
            <a:pPr marL="0" lvl="1" indent="0">
              <a:spcBef>
                <a:spcPts val="1000"/>
              </a:spcBef>
              <a:buNone/>
            </a:pPr>
            <a:r>
              <a:rPr lang="el-GR" sz="2000" dirty="0"/>
              <a:t>2)   Η </a:t>
            </a:r>
            <a:r>
              <a:rPr lang="el-GR" sz="2000" dirty="0" err="1"/>
              <a:t>ενδεχομενική</a:t>
            </a:r>
            <a:r>
              <a:rPr lang="el-GR" sz="2000" dirty="0"/>
              <a:t> προσέγγιση ή προσέγγιση ταιριάσματος</a:t>
            </a:r>
          </a:p>
          <a:p>
            <a:pPr marL="0" lvl="1" indent="0">
              <a:spcBef>
                <a:spcPts val="1000"/>
              </a:spcBef>
              <a:buNone/>
            </a:pPr>
            <a:endParaRPr lang="el-GR" sz="2000" dirty="0"/>
          </a:p>
          <a:p>
            <a:pPr marL="0" lvl="1" indent="0">
              <a:spcBef>
                <a:spcPts val="1000"/>
              </a:spcBef>
              <a:buNone/>
            </a:pPr>
            <a:r>
              <a:rPr lang="el-GR" sz="2000" dirty="0"/>
              <a:t>3)   Η βασισμένη στους πόρους προσέγγιση</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35</a:t>
            </a:fld>
            <a:endParaRPr lang="el-GR" dirty="0"/>
          </a:p>
        </p:txBody>
      </p:sp>
      <p:sp>
        <p:nvSpPr>
          <p:cNvPr id="8" name="TextBox 7">
            <a:extLst>
              <a:ext uri="{FF2B5EF4-FFF2-40B4-BE49-F238E27FC236}">
                <a16:creationId xmlns="" xmlns:a16="http://schemas.microsoft.com/office/drawing/2014/main" id="{1297F202-B1A9-4B1D-8846-604F8115F3DF}"/>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639560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581429"/>
            <a:ext cx="11340000" cy="432000"/>
          </a:xfrm>
        </p:spPr>
        <p:txBody>
          <a:bodyPr rtlCol="0"/>
          <a:lstStyle/>
          <a:p>
            <a:r>
              <a:rPr lang="el-GR" sz="4000" dirty="0"/>
              <a:t>1)</a:t>
            </a:r>
            <a:r>
              <a:rPr lang="el-GR" dirty="0"/>
              <a:t> Η οικουμενική προσέγγιση</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1801" y="2442934"/>
            <a:ext cx="5868078" cy="360000"/>
          </a:xfrm>
        </p:spPr>
        <p:txBody>
          <a:bodyPr rtlCol="0"/>
          <a:lstStyle/>
          <a:p>
            <a:r>
              <a:rPr lang="el-GR" dirty="0">
                <a:solidFill>
                  <a:schemeClr val="accent1">
                    <a:lumMod val="50000"/>
                  </a:schemeClr>
                </a:solidFill>
              </a:rPr>
              <a:t>Λόγος</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331351"/>
            <a:ext cx="5472000" cy="2194694"/>
          </a:xfrm>
        </p:spPr>
        <p:txBody>
          <a:bodyPr vert="horz" lIns="0" tIns="0" rIns="0" bIns="0" rtlCol="0">
            <a:noAutofit/>
          </a:bodyPr>
          <a:lstStyle/>
          <a:p>
            <a:r>
              <a:rPr lang="el-GR" dirty="0"/>
              <a:t>Αντιμετωπίζει τη ΔΑΠ ως «βέλτιστη πρακτική»</a:t>
            </a:r>
          </a:p>
          <a:p>
            <a:pPr marL="0" indent="0">
              <a:buNone/>
            </a:pPr>
            <a:endParaRPr lang="el-GR" sz="600" dirty="0"/>
          </a:p>
          <a:p>
            <a:r>
              <a:rPr lang="el-GR" dirty="0"/>
              <a:t>Ομαδοποιεί επιμέρους πρακτικές σε ένα εργασιακό σύστημα υψηλής απόδοσης</a:t>
            </a:r>
          </a:p>
          <a:p>
            <a:pPr marL="0" indent="0">
              <a:buNone/>
            </a:pPr>
            <a:endParaRPr lang="el-GR" sz="600" dirty="0"/>
          </a:p>
          <a:p>
            <a:r>
              <a:rPr lang="el-GR" dirty="0"/>
              <a:t>Ισχυρίζεται ότι συγκεκριμένοι, καλοί συνδυασμοί πρακτικών της ΔΑΠ βελτιώνουν την απόδοση της επιχείρησης σε όλες τις συνθήκες</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solidFill>
                  <a:schemeClr val="accent3">
                    <a:lumMod val="50000"/>
                  </a:schemeClr>
                </a:solidFill>
              </a:rPr>
              <a:t>Αντίλογος</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943" y="3302029"/>
            <a:ext cx="5472113" cy="2196041"/>
          </a:xfrm>
        </p:spPr>
        <p:txBody>
          <a:bodyPr vert="horz" lIns="0" tIns="0" rIns="0" bIns="0" rtlCol="0">
            <a:noAutofit/>
          </a:bodyPr>
          <a:lstStyle/>
          <a:p>
            <a:r>
              <a:rPr lang="el-GR" dirty="0"/>
              <a:t>Είναι απολυταρχική προσέγγιση: το έργο των στελεχών είναι να εφαρμόζουν ένα σύνολο καλών πρακτικών</a:t>
            </a:r>
          </a:p>
          <a:p>
            <a:pPr marL="0" indent="0">
              <a:buNone/>
            </a:pPr>
            <a:endParaRPr lang="el-GR" sz="600" dirty="0"/>
          </a:p>
          <a:p>
            <a:r>
              <a:rPr lang="el-GR" dirty="0"/>
              <a:t>Οι «καλές πρακτικές» ενίοτε είναι μη συμβατές</a:t>
            </a:r>
          </a:p>
          <a:p>
            <a:pPr marL="0" indent="0">
              <a:buNone/>
            </a:pPr>
            <a:endParaRPr lang="el-GR" sz="600" dirty="0"/>
          </a:p>
          <a:p>
            <a:r>
              <a:rPr lang="el-GR" dirty="0"/>
              <a:t>Ενδέχεται η υψηλή απόδοση να οδηγεί στην υιοθέτηση «καλών πρακτικών» και όχι αντίστροφα</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36</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2984044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479954"/>
            <a:ext cx="11340000" cy="432000"/>
          </a:xfrm>
        </p:spPr>
        <p:txBody>
          <a:bodyPr rtlCol="0"/>
          <a:lstStyle/>
          <a:p>
            <a:r>
              <a:rPr lang="el-GR" sz="3600" dirty="0"/>
              <a:t>2) </a:t>
            </a:r>
            <a:r>
              <a:rPr lang="el-GR" dirty="0"/>
              <a:t>Η </a:t>
            </a:r>
            <a:r>
              <a:rPr lang="el-GR" dirty="0" err="1"/>
              <a:t>ενδεχομενική</a:t>
            </a:r>
            <a:r>
              <a:rPr lang="el-GR" dirty="0"/>
              <a:t> προσέγγιση ή προσέγγιση ταιριάσματος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1801" y="2442934"/>
            <a:ext cx="5868078" cy="360000"/>
          </a:xfrm>
        </p:spPr>
        <p:txBody>
          <a:bodyPr rtlCol="0"/>
          <a:lstStyle/>
          <a:p>
            <a:r>
              <a:rPr lang="el-GR" dirty="0">
                <a:solidFill>
                  <a:schemeClr val="accent1">
                    <a:lumMod val="50000"/>
                  </a:schemeClr>
                </a:solidFill>
              </a:rPr>
              <a:t>Εξωτερικό</a:t>
            </a:r>
          </a:p>
          <a:p>
            <a:endParaRPr lang="el-GR" dirty="0">
              <a:solidFill>
                <a:schemeClr val="accent1">
                  <a:lumMod val="50000"/>
                </a:schemeClr>
              </a:solidFill>
            </a:endParaRP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331351"/>
            <a:ext cx="5472000" cy="2194694"/>
          </a:xfrm>
        </p:spPr>
        <p:txBody>
          <a:bodyPr vert="horz" lIns="0" tIns="0" rIns="0" bIns="0" rtlCol="0">
            <a:noAutofit/>
          </a:bodyPr>
          <a:lstStyle/>
          <a:p>
            <a:r>
              <a:rPr lang="el-GR" dirty="0"/>
              <a:t>κατά το οποίο η στρατηγική ΔΑΠ ταιριάζει με τις απαιτήσεις της επιχειρηματικής στρατηγικής </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solidFill>
                  <a:schemeClr val="accent3">
                    <a:lumMod val="50000"/>
                  </a:schemeClr>
                </a:solidFill>
              </a:rPr>
              <a:t>Εσωτερικό</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943" y="3302029"/>
            <a:ext cx="5472113" cy="2196041"/>
          </a:xfrm>
        </p:spPr>
        <p:txBody>
          <a:bodyPr vert="horz" lIns="0" tIns="0" rIns="0" bIns="0" rtlCol="0">
            <a:noAutofit/>
          </a:bodyPr>
          <a:lstStyle/>
          <a:p>
            <a:r>
              <a:rPr lang="el-GR" dirty="0"/>
              <a:t>κατά το οποίο οι πολιτικές και ενέργειες της ΔΑΠ ταιριάζουν μεταξύ τους, προκειμένου:</a:t>
            </a:r>
          </a:p>
          <a:p>
            <a:endParaRPr lang="el-GR" sz="800" dirty="0"/>
          </a:p>
          <a:p>
            <a:pPr marL="266700" lvl="1" indent="0">
              <a:buNone/>
            </a:pPr>
            <a:r>
              <a:rPr lang="el-GR" dirty="0"/>
              <a:t>            α)  να διαμορφώνουν ένα λογικό σύνολο</a:t>
            </a:r>
            <a:endParaRPr lang="el-GR" sz="400" dirty="0"/>
          </a:p>
          <a:p>
            <a:pPr marL="266700" lvl="1" indent="0">
              <a:buNone/>
            </a:pPr>
            <a:r>
              <a:rPr lang="el-GR" dirty="0"/>
              <a:t>            β)  να ενδυναμώνουν η μία την άλλη </a:t>
            </a:r>
          </a:p>
          <a:p>
            <a:pPr marL="266700" lvl="1" indent="0">
              <a:buNone/>
            </a:pPr>
            <a:r>
              <a:rPr lang="el-GR" dirty="0"/>
              <a:t>            γ)  να εφαρμόζονται με συνέπεια</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37</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
        <p:nvSpPr>
          <p:cNvPr id="15" name="Θέση κειμένου 2">
            <a:extLst>
              <a:ext uri="{FF2B5EF4-FFF2-40B4-BE49-F238E27FC236}">
                <a16:creationId xmlns="" xmlns:a16="http://schemas.microsoft.com/office/drawing/2014/main" id="{34E4A4E3-D95C-4BE9-B8D3-A38EBFEAF9FE}"/>
              </a:ext>
            </a:extLst>
          </p:cNvPr>
          <p:cNvSpPr>
            <a:spLocks noGrp="1"/>
          </p:cNvSpPr>
          <p:nvPr>
            <p:ph type="body" sz="quarter" idx="32"/>
          </p:nvPr>
        </p:nvSpPr>
        <p:spPr>
          <a:xfrm>
            <a:off x="432487" y="1041704"/>
            <a:ext cx="11339513" cy="360000"/>
          </a:xfrm>
        </p:spPr>
        <p:txBody>
          <a:bodyPr rtlCol="0"/>
          <a:lstStyle/>
          <a:p>
            <a:r>
              <a:rPr lang="el-GR" dirty="0"/>
              <a:t>Έχει δύο επίπεδα εφαρμογής:</a:t>
            </a:r>
          </a:p>
          <a:p>
            <a:pPr rtl="0"/>
            <a:endParaRPr lang="el-GR" sz="1400" dirty="0"/>
          </a:p>
        </p:txBody>
      </p:sp>
    </p:spTree>
    <p:extLst>
      <p:ext uri="{BB962C8B-B14F-4D97-AF65-F5344CB8AC3E}">
        <p14:creationId xmlns="" xmlns:p14="http://schemas.microsoft.com/office/powerpoint/2010/main" val="39218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581429"/>
            <a:ext cx="11340000" cy="432000"/>
          </a:xfrm>
        </p:spPr>
        <p:txBody>
          <a:bodyPr rtlCol="0"/>
          <a:lstStyle/>
          <a:p>
            <a:r>
              <a:rPr lang="el-GR" sz="4000" dirty="0"/>
              <a:t>3)</a:t>
            </a:r>
            <a:r>
              <a:rPr lang="el-GR" dirty="0"/>
              <a:t> Η βασισμένη στους πόρους προσέγγιση</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1801" y="2442934"/>
            <a:ext cx="5868078" cy="360000"/>
          </a:xfrm>
        </p:spPr>
        <p:txBody>
          <a:bodyPr rtlCol="0"/>
          <a:lstStyle/>
          <a:p>
            <a:r>
              <a:rPr lang="el-GR" dirty="0">
                <a:solidFill>
                  <a:schemeClr val="accent1">
                    <a:lumMod val="50000"/>
                  </a:schemeClr>
                </a:solidFill>
              </a:rPr>
              <a:t>Αντιμετωπίζει</a:t>
            </a:r>
          </a:p>
          <a:p>
            <a:endParaRPr lang="el-GR" dirty="0">
              <a:solidFill>
                <a:schemeClr val="accent1">
                  <a:lumMod val="50000"/>
                </a:schemeClr>
              </a:solidFill>
            </a:endParaRP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3331351"/>
            <a:ext cx="4879035" cy="2194694"/>
          </a:xfrm>
        </p:spPr>
        <p:txBody>
          <a:bodyPr vert="horz" lIns="0" tIns="0" rIns="0" bIns="0" rtlCol="0">
            <a:noAutofit/>
          </a:bodyPr>
          <a:lstStyle/>
          <a:p>
            <a:r>
              <a:rPr lang="el-GR" dirty="0"/>
              <a:t>την επιχείρηση βάσει των πόρων που αυτή διαθέτει</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00000" y="2443459"/>
            <a:ext cx="5472000" cy="358775"/>
          </a:xfrm>
        </p:spPr>
        <p:txBody>
          <a:bodyPr rtlCol="0"/>
          <a:lstStyle/>
          <a:p>
            <a:r>
              <a:rPr lang="el-GR" dirty="0">
                <a:solidFill>
                  <a:schemeClr val="accent3">
                    <a:lumMod val="50000"/>
                  </a:schemeClr>
                </a:solidFill>
              </a:rPr>
              <a:t>Εστιάζει στη σχέση μεταξύ:</a:t>
            </a:r>
          </a:p>
          <a:p>
            <a:endParaRPr lang="el-GR" dirty="0">
              <a:solidFill>
                <a:schemeClr val="accent3">
                  <a:lumMod val="50000"/>
                </a:schemeClr>
              </a:solidFill>
            </a:endParaRPr>
          </a:p>
          <a:p>
            <a:endParaRPr lang="el-GR" dirty="0">
              <a:solidFill>
                <a:schemeClr val="accent3">
                  <a:lumMod val="50000"/>
                </a:schemeClr>
              </a:solidFill>
            </a:endParaRP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943" y="3302029"/>
            <a:ext cx="5472113" cy="2196041"/>
          </a:xfrm>
        </p:spPr>
        <p:txBody>
          <a:bodyPr vert="horz" lIns="0" tIns="0" rIns="0" bIns="0" rtlCol="0">
            <a:noAutofit/>
          </a:bodyPr>
          <a:lstStyle/>
          <a:p>
            <a:r>
              <a:rPr lang="el-GR" dirty="0"/>
              <a:t>των εσωτερικών πόρων (συμπεριλαμβανομένων των ανθρωπίνων πόρων)</a:t>
            </a:r>
          </a:p>
          <a:p>
            <a:pPr marL="0" indent="0">
              <a:buNone/>
            </a:pPr>
            <a:endParaRPr lang="el-GR" sz="600" dirty="0"/>
          </a:p>
          <a:p>
            <a:r>
              <a:rPr lang="el-GR" dirty="0"/>
              <a:t>της στρατηγικής </a:t>
            </a:r>
          </a:p>
          <a:p>
            <a:pPr marL="0" indent="0">
              <a:buNone/>
            </a:pPr>
            <a:endParaRPr lang="el-GR" sz="600" dirty="0"/>
          </a:p>
          <a:p>
            <a:r>
              <a:rPr lang="el-GR" dirty="0"/>
              <a:t>της απόδοσης </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38</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06659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Σύνδεση πρακτικών της ΔΑΠ &amp; απόδοσης</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43" name="Έλλειψη 42">
            <a:extLst>
              <a:ext uri="{FF2B5EF4-FFF2-40B4-BE49-F238E27FC236}">
                <a16:creationId xmlns="" xmlns:a16="http://schemas.microsoft.com/office/drawing/2014/main" id="{C4AAE0A8-79D5-440B-B812-5976D3EDBD0C}"/>
              </a:ext>
            </a:extLst>
          </p:cNvPr>
          <p:cNvSpPr/>
          <p:nvPr/>
        </p:nvSpPr>
        <p:spPr>
          <a:xfrm>
            <a:off x="4563648" y="1006044"/>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1</a:t>
            </a:r>
          </a:p>
        </p:txBody>
      </p:sp>
      <p:sp>
        <p:nvSpPr>
          <p:cNvPr id="45" name="Έλλειψη 44">
            <a:extLst>
              <a:ext uri="{FF2B5EF4-FFF2-40B4-BE49-F238E27FC236}">
                <a16:creationId xmlns="" xmlns:a16="http://schemas.microsoft.com/office/drawing/2014/main" id="{840F97B3-0E1D-40DC-BF8C-2D40E7DDC61C}"/>
              </a:ext>
            </a:extLst>
          </p:cNvPr>
          <p:cNvSpPr/>
          <p:nvPr/>
        </p:nvSpPr>
        <p:spPr>
          <a:xfrm>
            <a:off x="4563649" y="263771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2</a:t>
            </a:r>
          </a:p>
        </p:txBody>
      </p:sp>
      <p:sp>
        <p:nvSpPr>
          <p:cNvPr id="44" name="Έλλειψη 43">
            <a:extLst>
              <a:ext uri="{FF2B5EF4-FFF2-40B4-BE49-F238E27FC236}">
                <a16:creationId xmlns="" xmlns:a16="http://schemas.microsoft.com/office/drawing/2014/main" id="{AD5E115B-A01C-4789-8FA0-CA1A95794CDC}"/>
              </a:ext>
            </a:extLst>
          </p:cNvPr>
          <p:cNvSpPr/>
          <p:nvPr/>
        </p:nvSpPr>
        <p:spPr>
          <a:xfrm>
            <a:off x="4568285" y="4383692"/>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3</a:t>
            </a:r>
          </a:p>
        </p:txBody>
      </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39</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59E72B31-F103-4BFE-BF66-40A770BDB946}"/>
              </a:ext>
            </a:extLst>
          </p:cNvPr>
          <p:cNvSpPr/>
          <p:nvPr/>
        </p:nvSpPr>
        <p:spPr>
          <a:xfrm>
            <a:off x="5158732" y="976294"/>
            <a:ext cx="6903831" cy="1051570"/>
          </a:xfrm>
          <a:prstGeom prst="rect">
            <a:avLst/>
          </a:prstGeom>
        </p:spPr>
        <p:txBody>
          <a:bodyPr wrap="square">
            <a:spAutoFit/>
          </a:bodyPr>
          <a:lstStyle/>
          <a:p>
            <a:pPr>
              <a:lnSpc>
                <a:spcPct val="90000"/>
              </a:lnSpc>
              <a:spcBef>
                <a:spcPts val="1000"/>
              </a:spcBef>
            </a:pPr>
            <a:r>
              <a:rPr lang="el-GR" sz="2400" dirty="0">
                <a:solidFill>
                  <a:schemeClr val="tx1">
                    <a:lumMod val="75000"/>
                    <a:lumOff val="25000"/>
                  </a:schemeClr>
                </a:solidFill>
              </a:rPr>
              <a:t>Γνωστή και ως</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«το ξεκλείδωμα του ‘μαύρου κουτιού’ της σύνδεσης ΔΑΠ και απόδοσης»</a:t>
            </a:r>
          </a:p>
        </p:txBody>
      </p:sp>
      <p:sp>
        <p:nvSpPr>
          <p:cNvPr id="9" name="Ορθογώνιο 8">
            <a:extLst>
              <a:ext uri="{FF2B5EF4-FFF2-40B4-BE49-F238E27FC236}">
                <a16:creationId xmlns="" xmlns:a16="http://schemas.microsoft.com/office/drawing/2014/main" id="{4F91C904-B1CE-4108-90E0-F4C89C899DD8}"/>
              </a:ext>
            </a:extLst>
          </p:cNvPr>
          <p:cNvSpPr/>
          <p:nvPr/>
        </p:nvSpPr>
        <p:spPr>
          <a:xfrm>
            <a:off x="5158732" y="2598073"/>
            <a:ext cx="6396371" cy="1051570"/>
          </a:xfrm>
          <a:prstGeom prst="rect">
            <a:avLst/>
          </a:prstGeom>
        </p:spPr>
        <p:txBody>
          <a:bodyPr wrap="square">
            <a:spAutoFit/>
          </a:bodyPr>
          <a:lstStyle/>
          <a:p>
            <a:pPr>
              <a:lnSpc>
                <a:spcPct val="90000"/>
              </a:lnSpc>
              <a:spcBef>
                <a:spcPts val="1000"/>
              </a:spcBef>
            </a:pPr>
            <a:r>
              <a:rPr lang="el-GR" sz="2400" dirty="0">
                <a:solidFill>
                  <a:schemeClr val="tx1">
                    <a:lumMod val="75000"/>
                    <a:lumOff val="25000"/>
                  </a:schemeClr>
                </a:solidFill>
              </a:rPr>
              <a:t>Οι πρακτικές της ΔΑΠ</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βελτιώνουν την απόδοση μέσω της επίδρασής τους στις στάσεις των εργαζομένων.</a:t>
            </a:r>
          </a:p>
        </p:txBody>
      </p:sp>
      <p:sp>
        <p:nvSpPr>
          <p:cNvPr id="18" name="Ορθογώνιο 17">
            <a:extLst>
              <a:ext uri="{FF2B5EF4-FFF2-40B4-BE49-F238E27FC236}">
                <a16:creationId xmlns="" xmlns:a16="http://schemas.microsoft.com/office/drawing/2014/main" id="{BD0F0F78-B124-4476-86EF-7F524B684A2E}"/>
              </a:ext>
            </a:extLst>
          </p:cNvPr>
          <p:cNvSpPr/>
          <p:nvPr/>
        </p:nvSpPr>
        <p:spPr>
          <a:xfrm>
            <a:off x="5158732" y="4383692"/>
            <a:ext cx="6396372" cy="1300869"/>
          </a:xfrm>
          <a:prstGeom prst="rect">
            <a:avLst/>
          </a:prstGeom>
        </p:spPr>
        <p:txBody>
          <a:bodyPr wrap="square">
            <a:spAutoFit/>
          </a:bodyPr>
          <a:lstStyle/>
          <a:p>
            <a:pPr>
              <a:lnSpc>
                <a:spcPct val="90000"/>
              </a:lnSpc>
              <a:spcBef>
                <a:spcPts val="1000"/>
              </a:spcBef>
            </a:pPr>
            <a:r>
              <a:rPr lang="el-GR" sz="2400" dirty="0">
                <a:solidFill>
                  <a:schemeClr val="tx1">
                    <a:lumMod val="75000"/>
                    <a:lumOff val="25000"/>
                  </a:schemeClr>
                </a:solidFill>
              </a:rPr>
              <a:t>Άρα, οι πρακτικές της ΔΑΠ</a:t>
            </a:r>
          </a:p>
          <a:p>
            <a:pPr marL="266700" lvl="1" indent="-266700">
              <a:lnSpc>
                <a:spcPct val="90000"/>
              </a:lnSpc>
              <a:spcBef>
                <a:spcPts val="1000"/>
              </a:spcBef>
              <a:buFont typeface="Arial" panose="020B0604020202020204" pitchFamily="34" charset="0"/>
              <a:buChar char="•"/>
            </a:pPr>
            <a:r>
              <a:rPr lang="el-GR" dirty="0">
                <a:solidFill>
                  <a:schemeClr val="tx1">
                    <a:lumMod val="75000"/>
                    <a:lumOff val="25000"/>
                  </a:schemeClr>
                </a:solidFill>
              </a:rPr>
              <a:t>βρίσκονται στην αρχή μιας αιτιολογικής αλυσίδας, που προσπαθεί να επηρεάσει στάσεις και συμπεριφορές και κατά συνέπεια αποτελέσματα όπως η απόδοση</a:t>
            </a:r>
          </a:p>
        </p:txBody>
      </p:sp>
      <p:sp>
        <p:nvSpPr>
          <p:cNvPr id="48" name="TextBox 47">
            <a:extLst>
              <a:ext uri="{FF2B5EF4-FFF2-40B4-BE49-F238E27FC236}">
                <a16:creationId xmlns="" xmlns:a16="http://schemas.microsoft.com/office/drawing/2014/main" id="{1DCE1CF5-394C-4135-969C-00E4D695A7AD}"/>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15659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31" descr="χειροκρότημα">
            <a:extLst>
              <a:ext uri="{FF2B5EF4-FFF2-40B4-BE49-F238E27FC236}">
                <a16:creationId xmlns="" xmlns:a16="http://schemas.microsoft.com/office/drawing/2014/main" id="{934910F0-C862-47C3-9B8F-CA707789DE2E}"/>
              </a:ext>
            </a:extLst>
          </p:cNvPr>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22516" y="-673"/>
            <a:ext cx="5759437" cy="4697933"/>
          </a:xfrm>
          <a:prstGeom prst="rect">
            <a:avLst/>
          </a:prstGeom>
        </p:spPr>
      </p:pic>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207824" y="-10818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550101" y="-463"/>
            <a:ext cx="6641899" cy="1124345"/>
          </a:xfrm>
        </p:spPr>
        <p:txBody>
          <a:bodyPr rtlCol="0"/>
          <a:lstStyle/>
          <a:p>
            <a:pPr algn="ctr"/>
            <a:r>
              <a:rPr lang="el-GR" sz="4400" spc="-70" dirty="0"/>
              <a:t>Το παγκόσμιο πλαίσιο</a:t>
            </a:r>
            <a:endParaRPr lang="el-GR" sz="44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550061" y="1073779"/>
            <a:ext cx="6209939" cy="692391"/>
          </a:xfrm>
        </p:spPr>
        <p:txBody>
          <a:bodyPr rtlCol="0"/>
          <a:lstStyle/>
          <a:p>
            <a:pPr algn="ctr"/>
            <a:r>
              <a:rPr lang="el-GR" sz="3600" b="1" dirty="0"/>
              <a:t> της ΔΑΠ</a:t>
            </a:r>
            <a:endParaRPr lang="en-US" sz="3600"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5912285" y="2186629"/>
            <a:ext cx="5847715" cy="3726687"/>
          </a:xfrm>
        </p:spPr>
        <p:txBody>
          <a:bodyPr rtlCol="0"/>
          <a:lstStyle/>
          <a:p>
            <a:pPr marL="266700" lvl="1" indent="-266700">
              <a:spcBef>
                <a:spcPts val="1000"/>
              </a:spcBef>
            </a:pPr>
            <a:r>
              <a:rPr lang="el-GR" sz="1800" b="1" dirty="0"/>
              <a:t>Οι ραγδαίες εξελίξεις στις επιχειρήσεις και στους οργανισμούς</a:t>
            </a:r>
            <a:r>
              <a:rPr lang="el-GR" sz="1800" dirty="0"/>
              <a:t>, προφανώς συνδέονται  άμεσα με τις οικονομικές, τεχνολογικές και κοινωνικές μεταβολές που συντελούνται στη μεταμοντέρνα κοινωνία, ιδιαίτερα  δε με την παγκοσμιοποίηση, την ταχύτατη πρόοδο της πληροφορικής και την αύξουσα πολιτισμική ετερογένεια του ανθρώπινού δυναμικού.</a:t>
            </a:r>
          </a:p>
          <a:p>
            <a:pPr marL="0" indent="0">
              <a:buNone/>
            </a:pPr>
            <a:endParaRPr lang="el-GR" dirty="0"/>
          </a:p>
          <a:p>
            <a:pPr marL="0" indent="0">
              <a:buNone/>
            </a:pPr>
            <a:endParaRPr lang="el-GR" dirty="0"/>
          </a:p>
          <a:p>
            <a:r>
              <a:rPr lang="el-GR" b="1" dirty="0"/>
              <a:t>Η σημαντική μείωση του κόστους των μεταφορών και των τηλεπικοινωνιών, </a:t>
            </a:r>
            <a:r>
              <a:rPr lang="el-GR" dirty="0"/>
              <a:t>τα τεχνολογικά επιτεύγματα στον τομέα της πληροφορικής και η πτώση των τελωνειακών δασμών, είχαν ως αποτέλεσμα την εντυπωσιακή αύξηση των διεθνών συναλλαγών και των ροών κεφαλαίου και εμπορευμάτων. </a:t>
            </a:r>
          </a:p>
          <a:p>
            <a:pPr marL="0" indent="0">
              <a:buNone/>
            </a:pPr>
            <a:endParaRPr lang="el-GR" dirty="0"/>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a:t>
            </a:fld>
            <a:endParaRPr lang="el-GR" dirty="0"/>
          </a:p>
        </p:txBody>
      </p:sp>
      <p:sp>
        <p:nvSpPr>
          <p:cNvPr id="8" name="TextBox 7">
            <a:extLst>
              <a:ext uri="{FF2B5EF4-FFF2-40B4-BE49-F238E27FC236}">
                <a16:creationId xmlns="" xmlns:a16="http://schemas.microsoft.com/office/drawing/2014/main" id="{1297F202-B1A9-4B1D-8846-604F8115F3DF}"/>
              </a:ext>
            </a:extLst>
          </p:cNvPr>
          <p:cNvSpPr txBox="1"/>
          <p:nvPr/>
        </p:nvSpPr>
        <p:spPr>
          <a:xfrm>
            <a:off x="10409129" y="6408928"/>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199214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40</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64925" y="191749"/>
            <a:ext cx="10958187" cy="769441"/>
          </a:xfrm>
          <a:prstGeom prst="rect">
            <a:avLst/>
          </a:prstGeom>
          <a:noFill/>
        </p:spPr>
        <p:txBody>
          <a:bodyPr wrap="square" rtlCol="0">
            <a:spAutoFit/>
          </a:bodyPr>
          <a:lstStyle/>
          <a:p>
            <a:r>
              <a:rPr lang="el-GR" sz="2200" b="1" dirty="0">
                <a:solidFill>
                  <a:schemeClr val="bg2">
                    <a:lumMod val="25000"/>
                  </a:schemeClr>
                </a:solidFill>
              </a:rPr>
              <a:t>Το μοντέλο «υψηλής απόδοσης» των πρακτικών της ΔΑΠ και της επιχειρηματικής απόδοσης</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164925" y="1002085"/>
            <a:ext cx="2966582" cy="64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11" name="Εικόνα 10" descr="3-4.eps">
            <a:extLst>
              <a:ext uri="{FF2B5EF4-FFF2-40B4-BE49-F238E27FC236}">
                <a16:creationId xmlns="" xmlns:a16="http://schemas.microsoft.com/office/drawing/2014/main" id="{AF333E28-0DC7-43CB-A0B8-E5D275DADEB3}"/>
              </a:ext>
            </a:extLst>
          </p:cNvPr>
          <p:cNvPicPr>
            <a:picLocks noGrp="1" noChangeAspect="1"/>
          </p:cNvPicPr>
          <p:nvPr/>
        </p:nvPicPr>
        <p:blipFill>
          <a:blip r:embed="rId3" cstate="print"/>
          <a:stretch>
            <a:fillRect/>
          </a:stretch>
        </p:blipFill>
        <p:spPr>
          <a:xfrm>
            <a:off x="1078178" y="873097"/>
            <a:ext cx="10044934" cy="5930254"/>
          </a:xfrm>
          <a:prstGeom prst="rect">
            <a:avLst/>
          </a:prstGeom>
        </p:spPr>
      </p:pic>
    </p:spTree>
    <p:extLst>
      <p:ext uri="{BB962C8B-B14F-4D97-AF65-F5344CB8AC3E}">
        <p14:creationId xmlns="" xmlns:p14="http://schemas.microsoft.com/office/powerpoint/2010/main" val="217043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432000" y="2503281"/>
            <a:ext cx="5753688" cy="2624287"/>
          </a:xfrm>
        </p:spPr>
        <p:txBody>
          <a:bodyPr rtlCol="0"/>
          <a:lstStyle/>
          <a:p>
            <a:pPr marL="0" indent="0">
              <a:buNone/>
            </a:pPr>
            <a:r>
              <a:rPr lang="el-GR" sz="2600" dirty="0"/>
              <a:t>Ο πόρος θα πρέπει να είναι:</a:t>
            </a:r>
          </a:p>
          <a:p>
            <a:pPr marL="0" lvl="0" indent="0">
              <a:buNone/>
            </a:pPr>
            <a:endParaRPr lang="el-GR" sz="800" dirty="0"/>
          </a:p>
          <a:p>
            <a:pPr marL="266700" lvl="1" indent="-266700">
              <a:spcBef>
                <a:spcPts val="1000"/>
              </a:spcBef>
            </a:pPr>
            <a:r>
              <a:rPr lang="el-GR" sz="2000" dirty="0"/>
              <a:t>πολύτιμος</a:t>
            </a:r>
          </a:p>
          <a:p>
            <a:pPr marL="266700" lvl="1" indent="-266700">
              <a:spcBef>
                <a:spcPts val="1000"/>
              </a:spcBef>
            </a:pPr>
            <a:r>
              <a:rPr lang="el-GR" sz="2000" dirty="0"/>
              <a:t>σπάνιος</a:t>
            </a:r>
          </a:p>
          <a:p>
            <a:pPr marL="266700" lvl="1" indent="-266700">
              <a:spcBef>
                <a:spcPts val="1000"/>
              </a:spcBef>
            </a:pPr>
            <a:r>
              <a:rPr lang="el-GR" sz="2000" dirty="0"/>
              <a:t>να μην μπορεί να αντιγραφεί </a:t>
            </a:r>
          </a:p>
          <a:p>
            <a:pPr marL="266700" lvl="1" indent="-266700">
              <a:spcBef>
                <a:spcPts val="1000"/>
              </a:spcBef>
            </a:pPr>
            <a:r>
              <a:rPr lang="el-GR" sz="2000" dirty="0"/>
              <a:t>να μην μπορεί να υποκατασταθεί </a:t>
            </a:r>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pPr algn="ctr"/>
            <a:r>
              <a:rPr lang="el-GR" dirty="0"/>
              <a:t>Πόροι   &amp;</a:t>
            </a:r>
            <a:endParaRPr lang="el-GR" sz="50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p:txBody>
          <a:bodyPr rtlCol="0"/>
          <a:lstStyle/>
          <a:p>
            <a:pPr algn="ctr"/>
            <a:r>
              <a:rPr lang="el-GR" sz="2800" dirty="0"/>
              <a:t>Ανταγωνιστικό πλεονέκτημα</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41</a:t>
            </a:fld>
            <a:endParaRPr lang="el-GR" dirty="0"/>
          </a:p>
        </p:txBody>
      </p:sp>
      <p:sp>
        <p:nvSpPr>
          <p:cNvPr id="12" name="TextBox 11">
            <a:extLst>
              <a:ext uri="{FF2B5EF4-FFF2-40B4-BE49-F238E27FC236}">
                <a16:creationId xmlns="" xmlns:a16="http://schemas.microsoft.com/office/drawing/2014/main" id="{24A0CD2F-B3EF-4B77-BB80-A026EAB4383E}"/>
              </a:ext>
            </a:extLst>
          </p:cNvPr>
          <p:cNvSpPr txBox="1"/>
          <p:nvPr/>
        </p:nvSpPr>
        <p:spPr>
          <a:xfrm>
            <a:off x="10384077" y="6371348"/>
            <a:ext cx="1052186" cy="596865"/>
          </a:xfrm>
          <a:prstGeom prst="rect">
            <a:avLst/>
          </a:prstGeom>
          <a:solidFill>
            <a:schemeClr val="bg1"/>
          </a:solidFill>
        </p:spPr>
        <p:txBody>
          <a:bodyPr wrap="square" rtlCol="0">
            <a:spAutoFit/>
          </a:bodyPr>
          <a:lstStyle/>
          <a:p>
            <a:endParaRPr lang="el-GR" dirty="0"/>
          </a:p>
        </p:txBody>
      </p:sp>
      <p:pic>
        <p:nvPicPr>
          <p:cNvPr id="5122" name="Picture 2" descr="Î£ÏÎµÏÎ¹ÎºÎ® ÎµÎ¹ÎºÏÎ½Î±">
            <a:extLst>
              <a:ext uri="{FF2B5EF4-FFF2-40B4-BE49-F238E27FC236}">
                <a16:creationId xmlns="" xmlns:a16="http://schemas.microsoft.com/office/drawing/2014/main" id="{442C2138-9150-438D-9160-CD0A7CED8C1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11800" y="638827"/>
            <a:ext cx="5080200" cy="304924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Θέση περιεχομένου 3">
            <a:extLst>
              <a:ext uri="{FF2B5EF4-FFF2-40B4-BE49-F238E27FC236}">
                <a16:creationId xmlns="" xmlns:a16="http://schemas.microsoft.com/office/drawing/2014/main" id="{3615A9A6-8C5E-4031-BC2F-B02BE49A633C}"/>
              </a:ext>
            </a:extLst>
          </p:cNvPr>
          <p:cNvSpPr txBox="1">
            <a:spLocks/>
          </p:cNvSpPr>
          <p:nvPr/>
        </p:nvSpPr>
        <p:spPr>
          <a:xfrm>
            <a:off x="432000" y="638827"/>
            <a:ext cx="5753688" cy="1709887"/>
          </a:xfrm>
          <a:prstGeom prst="rect">
            <a:avLst/>
          </a:prstGeom>
        </p:spPr>
        <p:txBody>
          <a:bodyPr vert="horz" lIns="0" tIns="0" rIns="0" bIns="0" rtlCol="0" anchor="b">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l-GR" sz="2000" dirty="0"/>
              <a:t>Προκειμένου ένας πόρος να μπορεί να οδηγήσει σε ένα βιώσιμο πλεονέκτημα θα πρέπει να πληροί τέσσερα κριτήρια.</a:t>
            </a:r>
          </a:p>
          <a:p>
            <a:pPr marL="266700" lvl="1" indent="-266700">
              <a:spcBef>
                <a:spcPts val="1000"/>
              </a:spcBef>
            </a:pPr>
            <a:endParaRPr lang="el-GR" sz="2000" dirty="0"/>
          </a:p>
        </p:txBody>
      </p:sp>
    </p:spTree>
    <p:extLst>
      <p:ext uri="{BB962C8B-B14F-4D97-AF65-F5344CB8AC3E}">
        <p14:creationId xmlns="" xmlns:p14="http://schemas.microsoft.com/office/powerpoint/2010/main" val="50482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a:extLst>
              <a:ext uri="{FF2B5EF4-FFF2-40B4-BE49-F238E27FC236}">
                <a16:creationId xmlns=""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42</a:t>
            </a:fld>
            <a:endParaRPr lang="el-GR" dirty="0"/>
          </a:p>
        </p:txBody>
      </p:sp>
      <p:sp>
        <p:nvSpPr>
          <p:cNvPr id="69" name="TextBox 68">
            <a:extLst>
              <a:ext uri="{FF2B5EF4-FFF2-40B4-BE49-F238E27FC236}">
                <a16:creationId xmlns="" xmlns:a16="http://schemas.microsoft.com/office/drawing/2014/main" id="{340FFAF9-C888-438A-9882-94A46A02CB1E}"/>
              </a:ext>
            </a:extLst>
          </p:cNvPr>
          <p:cNvSpPr txBox="1"/>
          <p:nvPr/>
        </p:nvSpPr>
        <p:spPr>
          <a:xfrm>
            <a:off x="10409129" y="6206486"/>
            <a:ext cx="1052186" cy="596865"/>
          </a:xfrm>
          <a:prstGeom prst="rect">
            <a:avLst/>
          </a:prstGeom>
          <a:solidFill>
            <a:schemeClr val="bg1"/>
          </a:solidFill>
        </p:spPr>
        <p:txBody>
          <a:bodyPr wrap="square" rtlCol="0">
            <a:spAutoFit/>
          </a:bodyPr>
          <a:lstStyle/>
          <a:p>
            <a:endParaRPr lang="el-GR" dirty="0"/>
          </a:p>
        </p:txBody>
      </p:sp>
      <p:sp>
        <p:nvSpPr>
          <p:cNvPr id="10" name="TextBox 9">
            <a:extLst>
              <a:ext uri="{FF2B5EF4-FFF2-40B4-BE49-F238E27FC236}">
                <a16:creationId xmlns="" xmlns:a16="http://schemas.microsoft.com/office/drawing/2014/main" id="{6F650C5B-C412-4D17-B34B-D408E63BD71B}"/>
              </a:ext>
            </a:extLst>
          </p:cNvPr>
          <p:cNvSpPr txBox="1"/>
          <p:nvPr/>
        </p:nvSpPr>
        <p:spPr>
          <a:xfrm>
            <a:off x="1468676" y="178952"/>
            <a:ext cx="9254648" cy="769441"/>
          </a:xfrm>
          <a:prstGeom prst="rect">
            <a:avLst/>
          </a:prstGeom>
          <a:noFill/>
        </p:spPr>
        <p:txBody>
          <a:bodyPr wrap="square" rtlCol="0">
            <a:spAutoFit/>
          </a:bodyPr>
          <a:lstStyle/>
          <a:p>
            <a:pPr algn="ctr"/>
            <a:r>
              <a:rPr lang="el-GR" sz="2200" b="1" dirty="0">
                <a:solidFill>
                  <a:schemeClr val="bg2">
                    <a:lumMod val="25000"/>
                  </a:schemeClr>
                </a:solidFill>
              </a:rPr>
              <a:t>Ένα μοντέλο ανθρωπίνων πόρων ως πηγή βιώσιμου ανταγωνιστικού πλεονεκτήματος</a:t>
            </a:r>
          </a:p>
        </p:txBody>
      </p:sp>
      <p:sp>
        <p:nvSpPr>
          <p:cNvPr id="7" name="Ορθογώνιο 6" descr="Μπλοκ επισήμανσης">
            <a:extLst>
              <a:ext uri="{FF2B5EF4-FFF2-40B4-BE49-F238E27FC236}">
                <a16:creationId xmlns="" xmlns:a16="http://schemas.microsoft.com/office/drawing/2014/main" id="{A1268CBB-8CC6-46FB-8904-23C4F6F866C5}"/>
              </a:ext>
              <a:ext uri="{C183D7F6-B498-43B3-948B-1728B52AA6E4}">
                <adec:decorative xmlns="" xmlns:adec="http://schemas.microsoft.com/office/drawing/2017/decorative" val="1"/>
              </a:ext>
            </a:extLst>
          </p:cNvPr>
          <p:cNvSpPr/>
          <p:nvPr/>
        </p:nvSpPr>
        <p:spPr>
          <a:xfrm flipV="1">
            <a:off x="4549025" y="1039663"/>
            <a:ext cx="2966582" cy="646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pic>
        <p:nvPicPr>
          <p:cNvPr id="8" name="Εικόνα 7" descr="3-5.eps">
            <a:extLst>
              <a:ext uri="{FF2B5EF4-FFF2-40B4-BE49-F238E27FC236}">
                <a16:creationId xmlns="" xmlns:a16="http://schemas.microsoft.com/office/drawing/2014/main" id="{B1B4CBA7-47F2-4E4A-9DAF-573BF026D15E}"/>
              </a:ext>
            </a:extLst>
          </p:cNvPr>
          <p:cNvPicPr>
            <a:picLocks noGrp="1" noChangeAspect="1"/>
          </p:cNvPicPr>
          <p:nvPr/>
        </p:nvPicPr>
        <p:blipFill>
          <a:blip r:embed="rId3" cstate="print"/>
          <a:stretch>
            <a:fillRect/>
          </a:stretch>
        </p:blipFill>
        <p:spPr>
          <a:xfrm>
            <a:off x="745326" y="1903956"/>
            <a:ext cx="10701348" cy="4408088"/>
          </a:xfrm>
          <a:prstGeom prst="rect">
            <a:avLst/>
          </a:prstGeom>
        </p:spPr>
      </p:pic>
    </p:spTree>
    <p:extLst>
      <p:ext uri="{BB962C8B-B14F-4D97-AF65-F5344CB8AC3E}">
        <p14:creationId xmlns="" xmlns:p14="http://schemas.microsoft.com/office/powerpoint/2010/main" val="378267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1DCE1CF5-394C-4135-969C-00E4D695A7AD}"/>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grpSp>
        <p:nvGrpSpPr>
          <p:cNvPr id="5" name="Ομάδα 4" descr="Πώς να χρησιμοποιήσετε αυτό το πρότυπο&#10;">
            <a:extLst>
              <a:ext uri="{FF2B5EF4-FFF2-40B4-BE49-F238E27FC236}">
                <a16:creationId xmlns="" xmlns:a16="http://schemas.microsoft.com/office/drawing/2014/main" id="{AF827C88-045E-4F68-9447-36B04E5AF96E}"/>
              </a:ext>
            </a:extLst>
          </p:cNvPr>
          <p:cNvGrpSpPr/>
          <p:nvPr/>
        </p:nvGrpSpPr>
        <p:grpSpPr>
          <a:xfrm>
            <a:off x="386166" y="288871"/>
            <a:ext cx="3064760" cy="3321307"/>
            <a:chOff x="1341135" y="289370"/>
            <a:chExt cx="3064760" cy="3321307"/>
          </a:xfrm>
        </p:grpSpPr>
        <p:sp>
          <p:nvSpPr>
            <p:cNvPr id="37" name="Έλλειψη 36">
              <a:extLst>
                <a:ext uri="{FF2B5EF4-FFF2-40B4-BE49-F238E27FC236}">
                  <a16:creationId xmlns="" xmlns:a16="http://schemas.microsoft.com/office/drawing/2014/main" id="{C51FBE48-2848-4EC5-89D6-C5C86C105FD1}"/>
                </a:ext>
              </a:extLst>
            </p:cNvPr>
            <p:cNvSpPr/>
            <p:nvPr/>
          </p:nvSpPr>
          <p:spPr>
            <a:xfrm>
              <a:off x="1341135" y="814260"/>
              <a:ext cx="2796417" cy="27964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l-GR" sz="2400" spc="-70" dirty="0"/>
                <a:t>Το παγκόσμιο πλαίσιο της ΔΑΠ</a:t>
              </a:r>
            </a:p>
          </p:txBody>
        </p:sp>
        <p:sp>
          <p:nvSpPr>
            <p:cNvPr id="40" name="Έλλειψη 39">
              <a:extLst>
                <a:ext uri="{FF2B5EF4-FFF2-40B4-BE49-F238E27FC236}">
                  <a16:creationId xmlns="" xmlns:a16="http://schemas.microsoft.com/office/drawing/2014/main" id="{DDBE5AE1-0732-46F6-A796-4251201817EE}"/>
                </a:ext>
              </a:extLst>
            </p:cNvPr>
            <p:cNvSpPr/>
            <p:nvPr/>
          </p:nvSpPr>
          <p:spPr>
            <a:xfrm>
              <a:off x="3188155" y="289370"/>
              <a:ext cx="1217740" cy="1217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4400" b="1" dirty="0"/>
            </a:p>
          </p:txBody>
        </p:sp>
        <p:sp>
          <p:nvSpPr>
            <p:cNvPr id="41" name="Έλλειψη 40">
              <a:extLst>
                <a:ext uri="{FF2B5EF4-FFF2-40B4-BE49-F238E27FC236}">
                  <a16:creationId xmlns="" xmlns:a16="http://schemas.microsoft.com/office/drawing/2014/main" id="{4571EFCA-4D6B-4975-BCE3-09C7F433B4DA}"/>
                </a:ext>
              </a:extLst>
            </p:cNvPr>
            <p:cNvSpPr/>
            <p:nvPr/>
          </p:nvSpPr>
          <p:spPr>
            <a:xfrm>
              <a:off x="1537865" y="3001655"/>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38" name="Τίτλος 2">
              <a:extLst>
                <a:ext uri="{FF2B5EF4-FFF2-40B4-BE49-F238E27FC236}">
                  <a16:creationId xmlns="" xmlns:a16="http://schemas.microsoft.com/office/drawing/2014/main" id="{E3AEFCE0-0A87-4B19-ABDE-39B6D794A7ED}"/>
                </a:ext>
              </a:extLst>
            </p:cNvPr>
            <p:cNvSpPr txBox="1">
              <a:spLocks/>
            </p:cNvSpPr>
            <p:nvPr/>
          </p:nvSpPr>
          <p:spPr>
            <a:xfrm>
              <a:off x="3133073" y="591578"/>
              <a:ext cx="1188691" cy="11868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rtl="0"/>
              <a:endParaRPr lang="el-GR" sz="7200" b="1" dirty="0">
                <a:solidFill>
                  <a:schemeClr val="bg1"/>
                </a:solidFill>
                <a:latin typeface="Times New Roman" panose="02020603050405020304" pitchFamily="18" charset="0"/>
                <a:cs typeface="Times New Roman" panose="02020603050405020304" pitchFamily="18" charset="0"/>
              </a:endParaRPr>
            </a:p>
          </p:txBody>
        </p:sp>
      </p:grpSp>
      <p:sp>
        <p:nvSpPr>
          <p:cNvPr id="2" name="Θέση αριθμού διαφάνειας 1">
            <a:extLst>
              <a:ext uri="{FF2B5EF4-FFF2-40B4-BE49-F238E27FC236}">
                <a16:creationId xmlns="" xmlns:a16="http://schemas.microsoft.com/office/drawing/2014/main" id="{88DC1F28-E3FD-416B-8C76-7556A49440F5}"/>
              </a:ext>
            </a:extLst>
          </p:cNvPr>
          <p:cNvSpPr>
            <a:spLocks noGrp="1"/>
          </p:cNvSpPr>
          <p:nvPr>
            <p:ph type="sldNum" sz="quarter" idx="13"/>
          </p:nvPr>
        </p:nvSpPr>
        <p:spPr/>
        <p:txBody>
          <a:bodyPr rtlCol="0"/>
          <a:lstStyle/>
          <a:p>
            <a:pPr rtl="0"/>
            <a:fld id="{4B73C415-D670-4716-A5EC-CC4D52CA2BAC}" type="slidenum">
              <a:rPr lang="el-GR" smtClean="0"/>
              <a:pPr rtl="0"/>
              <a:t>5</a:t>
            </a:fld>
            <a:endParaRPr lang="el-GR" dirty="0"/>
          </a:p>
        </p:txBody>
      </p:sp>
      <p:sp>
        <p:nvSpPr>
          <p:cNvPr id="4" name="Title 3" hidden="1">
            <a:extLst>
              <a:ext uri="{FF2B5EF4-FFF2-40B4-BE49-F238E27FC236}">
                <a16:creationId xmlns="" xmlns:a16="http://schemas.microsoft.com/office/drawing/2014/main" id="{61A02E3A-E7B4-45B1-9EBC-3DB4D41F565D}"/>
              </a:ext>
            </a:extLst>
          </p:cNvPr>
          <p:cNvSpPr>
            <a:spLocks noGrp="1"/>
          </p:cNvSpPr>
          <p:nvPr>
            <p:ph type="title"/>
          </p:nvPr>
        </p:nvSpPr>
        <p:spPr/>
        <p:txBody>
          <a:bodyPr rtlCol="0"/>
          <a:lstStyle/>
          <a:p>
            <a:pPr rtl="0"/>
            <a:r>
              <a:rPr lang="el-GR" dirty="0" err="1"/>
              <a:t>How</a:t>
            </a:r>
            <a:r>
              <a:rPr lang="el-GR" dirty="0"/>
              <a:t> </a:t>
            </a:r>
            <a:r>
              <a:rPr lang="el-GR" dirty="0" err="1"/>
              <a:t>to</a:t>
            </a:r>
            <a:r>
              <a:rPr lang="el-GR" dirty="0"/>
              <a:t> </a:t>
            </a:r>
            <a:r>
              <a:rPr lang="el-GR" dirty="0" err="1"/>
              <a:t>customize</a:t>
            </a:r>
            <a:r>
              <a:rPr lang="el-GR" dirty="0"/>
              <a:t> </a:t>
            </a:r>
            <a:r>
              <a:rPr lang="el-GR" dirty="0" err="1"/>
              <a:t>this</a:t>
            </a:r>
            <a:r>
              <a:rPr lang="el-GR" dirty="0"/>
              <a:t> </a:t>
            </a:r>
            <a:r>
              <a:rPr lang="el-GR" dirty="0" err="1"/>
              <a:t>template</a:t>
            </a:r>
            <a:endParaRPr lang="el-GR" dirty="0"/>
          </a:p>
        </p:txBody>
      </p:sp>
      <p:sp>
        <p:nvSpPr>
          <p:cNvPr id="7" name="Ορθογώνιο 6">
            <a:extLst>
              <a:ext uri="{FF2B5EF4-FFF2-40B4-BE49-F238E27FC236}">
                <a16:creationId xmlns="" xmlns:a16="http://schemas.microsoft.com/office/drawing/2014/main" id="{CA3FD6F3-00D3-4398-846E-D0897C6CB8B2}"/>
              </a:ext>
            </a:extLst>
          </p:cNvPr>
          <p:cNvSpPr/>
          <p:nvPr/>
        </p:nvSpPr>
        <p:spPr>
          <a:xfrm>
            <a:off x="4709786" y="489030"/>
            <a:ext cx="6055401" cy="2600648"/>
          </a:xfrm>
          <a:prstGeom prst="rect">
            <a:avLst/>
          </a:prstGeom>
        </p:spPr>
        <p:txBody>
          <a:bodyPr wrap="square">
            <a:spAutoFit/>
          </a:bodyPr>
          <a:lstStyle/>
          <a:p>
            <a:pPr lvl="0" algn="just">
              <a:lnSpc>
                <a:spcPct val="114000"/>
              </a:lnSpc>
            </a:pPr>
            <a:r>
              <a:rPr lang="el-GR" b="1" dirty="0">
                <a:solidFill>
                  <a:schemeClr val="tx1">
                    <a:lumMod val="75000"/>
                    <a:lumOff val="25000"/>
                  </a:schemeClr>
                </a:solidFill>
              </a:rPr>
              <a:t>Οι μετεγκαταστάσεις των παραγωγικών μονάδων, οι εξαγορές, οι συγχωνεύσεις και οι διεπιχειρησιακές συμμαχίες</a:t>
            </a:r>
            <a:r>
              <a:rPr lang="el-GR" dirty="0">
                <a:solidFill>
                  <a:schemeClr val="tx1">
                    <a:lumMod val="75000"/>
                    <a:lumOff val="25000"/>
                  </a:schemeClr>
                </a:solidFill>
              </a:rPr>
              <a:t> συνιστούν εκφάνσεις του φαινομένου: της παγκοσμιοποίησης των επιχειρήσεων, των στρατηγικών και των αγορών, το οποίο δεν αφορά πλέον μόνο την διεθνοποίηση των αγορών, αλλά άπτεται όλων των φάσεων:</a:t>
            </a:r>
          </a:p>
          <a:p>
            <a:pPr lvl="0" algn="just">
              <a:lnSpc>
                <a:spcPct val="114000"/>
              </a:lnSpc>
            </a:pPr>
            <a:r>
              <a:rPr lang="el-GR" dirty="0">
                <a:solidFill>
                  <a:schemeClr val="tx1">
                    <a:lumMod val="75000"/>
                    <a:lumOff val="25000"/>
                  </a:schemeClr>
                </a:solidFill>
              </a:rPr>
              <a:t> </a:t>
            </a:r>
          </a:p>
        </p:txBody>
      </p:sp>
      <p:sp>
        <p:nvSpPr>
          <p:cNvPr id="16" name="Έλλειψη 42">
            <a:extLst>
              <a:ext uri="{FF2B5EF4-FFF2-40B4-BE49-F238E27FC236}">
                <a16:creationId xmlns="" xmlns:a16="http://schemas.microsoft.com/office/drawing/2014/main" id="{3BE2D16F-2FD9-4F94-9A38-FA2E93CC9030}"/>
              </a:ext>
            </a:extLst>
          </p:cNvPr>
          <p:cNvSpPr/>
          <p:nvPr/>
        </p:nvSpPr>
        <p:spPr>
          <a:xfrm>
            <a:off x="4746168" y="3077551"/>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α</a:t>
            </a:r>
          </a:p>
        </p:txBody>
      </p:sp>
      <p:sp>
        <p:nvSpPr>
          <p:cNvPr id="17" name="Έλλειψη 44">
            <a:extLst>
              <a:ext uri="{FF2B5EF4-FFF2-40B4-BE49-F238E27FC236}">
                <a16:creationId xmlns="" xmlns:a16="http://schemas.microsoft.com/office/drawing/2014/main" id="{DB3A9D3D-8683-4BB0-ACEA-C149C9611D60}"/>
              </a:ext>
            </a:extLst>
          </p:cNvPr>
          <p:cNvSpPr/>
          <p:nvPr/>
        </p:nvSpPr>
        <p:spPr>
          <a:xfrm>
            <a:off x="4746168" y="3810248"/>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β</a:t>
            </a:r>
          </a:p>
        </p:txBody>
      </p:sp>
      <p:sp>
        <p:nvSpPr>
          <p:cNvPr id="18" name="Έλλειψη 43">
            <a:extLst>
              <a:ext uri="{FF2B5EF4-FFF2-40B4-BE49-F238E27FC236}">
                <a16:creationId xmlns="" xmlns:a16="http://schemas.microsoft.com/office/drawing/2014/main" id="{E337EBA7-94F4-4ACC-87B4-C3A03BCE8ED4}"/>
              </a:ext>
            </a:extLst>
          </p:cNvPr>
          <p:cNvSpPr/>
          <p:nvPr/>
        </p:nvSpPr>
        <p:spPr>
          <a:xfrm>
            <a:off x="4746167" y="4497860"/>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γ</a:t>
            </a:r>
          </a:p>
        </p:txBody>
      </p:sp>
      <p:sp>
        <p:nvSpPr>
          <p:cNvPr id="19" name="Έλλειψη 43">
            <a:extLst>
              <a:ext uri="{FF2B5EF4-FFF2-40B4-BE49-F238E27FC236}">
                <a16:creationId xmlns="" xmlns:a16="http://schemas.microsoft.com/office/drawing/2014/main" id="{586311DF-B5BA-435E-9119-D15ACA7582AC}"/>
              </a:ext>
            </a:extLst>
          </p:cNvPr>
          <p:cNvSpPr/>
          <p:nvPr/>
        </p:nvSpPr>
        <p:spPr>
          <a:xfrm>
            <a:off x="4709786" y="5230557"/>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δ</a:t>
            </a:r>
          </a:p>
        </p:txBody>
      </p:sp>
      <p:sp>
        <p:nvSpPr>
          <p:cNvPr id="8" name="Ορθογώνιο 7">
            <a:extLst>
              <a:ext uri="{FF2B5EF4-FFF2-40B4-BE49-F238E27FC236}">
                <a16:creationId xmlns="" xmlns:a16="http://schemas.microsoft.com/office/drawing/2014/main" id="{4E825390-E13D-4CD4-A016-77C486FA7871}"/>
              </a:ext>
            </a:extLst>
          </p:cNvPr>
          <p:cNvSpPr/>
          <p:nvPr/>
        </p:nvSpPr>
        <p:spPr>
          <a:xfrm>
            <a:off x="5480415" y="5991993"/>
            <a:ext cx="6096000" cy="369332"/>
          </a:xfrm>
          <a:prstGeom prst="rect">
            <a:avLst/>
          </a:prstGeom>
        </p:spPr>
        <p:txBody>
          <a:bodyPr>
            <a:spAutoFit/>
          </a:bodyPr>
          <a:lstStyle/>
          <a:p>
            <a:r>
              <a:rPr lang="el-GR" dirty="0">
                <a:solidFill>
                  <a:schemeClr val="tx1">
                    <a:lumMod val="75000"/>
                    <a:lumOff val="25000"/>
                  </a:schemeClr>
                </a:solidFill>
              </a:rPr>
              <a:t>κατανάλωσης των προϊόντων και των υπηρεσιών. </a:t>
            </a:r>
            <a:endParaRPr lang="el-GR" dirty="0"/>
          </a:p>
        </p:txBody>
      </p:sp>
      <p:sp>
        <p:nvSpPr>
          <p:cNvPr id="9" name="Ορθογώνιο 8">
            <a:extLst>
              <a:ext uri="{FF2B5EF4-FFF2-40B4-BE49-F238E27FC236}">
                <a16:creationId xmlns="" xmlns:a16="http://schemas.microsoft.com/office/drawing/2014/main" id="{1346392D-CF18-45B2-BFB8-A43587C60A03}"/>
              </a:ext>
            </a:extLst>
          </p:cNvPr>
          <p:cNvSpPr/>
          <p:nvPr/>
        </p:nvSpPr>
        <p:spPr>
          <a:xfrm>
            <a:off x="5484591" y="3106290"/>
            <a:ext cx="1197764" cy="369332"/>
          </a:xfrm>
          <a:prstGeom prst="rect">
            <a:avLst/>
          </a:prstGeom>
        </p:spPr>
        <p:txBody>
          <a:bodyPr wrap="none">
            <a:spAutoFit/>
          </a:bodyPr>
          <a:lstStyle/>
          <a:p>
            <a:r>
              <a:rPr lang="el-GR" dirty="0">
                <a:solidFill>
                  <a:schemeClr val="tx1">
                    <a:lumMod val="75000"/>
                    <a:lumOff val="25000"/>
                  </a:schemeClr>
                </a:solidFill>
              </a:rPr>
              <a:t>σύλληψης</a:t>
            </a:r>
            <a:endParaRPr lang="el-GR" dirty="0"/>
          </a:p>
        </p:txBody>
      </p:sp>
      <p:sp>
        <p:nvSpPr>
          <p:cNvPr id="10" name="Ορθογώνιο 9">
            <a:extLst>
              <a:ext uri="{FF2B5EF4-FFF2-40B4-BE49-F238E27FC236}">
                <a16:creationId xmlns="" xmlns:a16="http://schemas.microsoft.com/office/drawing/2014/main" id="{D05B5715-AD6B-44BA-B14D-34D640D4E4E7}"/>
              </a:ext>
            </a:extLst>
          </p:cNvPr>
          <p:cNvSpPr/>
          <p:nvPr/>
        </p:nvSpPr>
        <p:spPr>
          <a:xfrm>
            <a:off x="5480415" y="3840889"/>
            <a:ext cx="1378904" cy="369332"/>
          </a:xfrm>
          <a:prstGeom prst="rect">
            <a:avLst/>
          </a:prstGeom>
        </p:spPr>
        <p:txBody>
          <a:bodyPr wrap="none">
            <a:spAutoFit/>
          </a:bodyPr>
          <a:lstStyle/>
          <a:p>
            <a:r>
              <a:rPr lang="el-GR" dirty="0">
                <a:solidFill>
                  <a:schemeClr val="tx1">
                    <a:lumMod val="75000"/>
                    <a:lumOff val="25000"/>
                  </a:schemeClr>
                </a:solidFill>
              </a:rPr>
              <a:t>σχεδιασμού</a:t>
            </a:r>
            <a:endParaRPr lang="el-GR" dirty="0"/>
          </a:p>
        </p:txBody>
      </p:sp>
      <p:sp>
        <p:nvSpPr>
          <p:cNvPr id="11" name="Ορθογώνιο 10">
            <a:extLst>
              <a:ext uri="{FF2B5EF4-FFF2-40B4-BE49-F238E27FC236}">
                <a16:creationId xmlns="" xmlns:a16="http://schemas.microsoft.com/office/drawing/2014/main" id="{5A9E6F0E-9D37-4367-BF12-528D5C580431}"/>
              </a:ext>
            </a:extLst>
          </p:cNvPr>
          <p:cNvSpPr/>
          <p:nvPr/>
        </p:nvSpPr>
        <p:spPr>
          <a:xfrm>
            <a:off x="5480415" y="4526599"/>
            <a:ext cx="1346844" cy="369332"/>
          </a:xfrm>
          <a:prstGeom prst="rect">
            <a:avLst/>
          </a:prstGeom>
        </p:spPr>
        <p:txBody>
          <a:bodyPr wrap="none">
            <a:spAutoFit/>
          </a:bodyPr>
          <a:lstStyle/>
          <a:p>
            <a:r>
              <a:rPr lang="el-GR" dirty="0">
                <a:solidFill>
                  <a:schemeClr val="tx1">
                    <a:lumMod val="75000"/>
                    <a:lumOff val="25000"/>
                  </a:schemeClr>
                </a:solidFill>
              </a:rPr>
              <a:t>παραγωγής</a:t>
            </a:r>
            <a:endParaRPr lang="el-GR" dirty="0"/>
          </a:p>
        </p:txBody>
      </p:sp>
      <p:sp>
        <p:nvSpPr>
          <p:cNvPr id="15" name="Ορθογώνιο 14">
            <a:extLst>
              <a:ext uri="{FF2B5EF4-FFF2-40B4-BE49-F238E27FC236}">
                <a16:creationId xmlns="" xmlns:a16="http://schemas.microsoft.com/office/drawing/2014/main" id="{9C61AF7C-5260-4C4C-9594-B54BBCC7A896}"/>
              </a:ext>
            </a:extLst>
          </p:cNvPr>
          <p:cNvSpPr/>
          <p:nvPr/>
        </p:nvSpPr>
        <p:spPr>
          <a:xfrm>
            <a:off x="5480415" y="5259296"/>
            <a:ext cx="1106393" cy="369332"/>
          </a:xfrm>
          <a:prstGeom prst="rect">
            <a:avLst/>
          </a:prstGeom>
        </p:spPr>
        <p:txBody>
          <a:bodyPr wrap="none">
            <a:spAutoFit/>
          </a:bodyPr>
          <a:lstStyle/>
          <a:p>
            <a:r>
              <a:rPr lang="el-GR" dirty="0">
                <a:solidFill>
                  <a:schemeClr val="tx1">
                    <a:lumMod val="75000"/>
                    <a:lumOff val="25000"/>
                  </a:schemeClr>
                </a:solidFill>
              </a:rPr>
              <a:t>διανομής</a:t>
            </a:r>
            <a:endParaRPr lang="el-GR" dirty="0"/>
          </a:p>
        </p:txBody>
      </p:sp>
      <p:sp>
        <p:nvSpPr>
          <p:cNvPr id="25" name="Έλλειψη 43">
            <a:extLst>
              <a:ext uri="{FF2B5EF4-FFF2-40B4-BE49-F238E27FC236}">
                <a16:creationId xmlns="" xmlns:a16="http://schemas.microsoft.com/office/drawing/2014/main" id="{EB859B7E-CD29-4D59-9AE3-6C3835C3D588}"/>
              </a:ext>
            </a:extLst>
          </p:cNvPr>
          <p:cNvSpPr/>
          <p:nvPr/>
        </p:nvSpPr>
        <p:spPr>
          <a:xfrm>
            <a:off x="4708589" y="5918169"/>
            <a:ext cx="426811" cy="4268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l-GR" b="1" dirty="0">
                <a:latin typeface="Arial" panose="020B0604020202020204" pitchFamily="34" charset="0"/>
                <a:cs typeface="Arial" panose="020B0604020202020204" pitchFamily="34" charset="0"/>
              </a:rPr>
              <a:t>ε</a:t>
            </a:r>
          </a:p>
        </p:txBody>
      </p:sp>
    </p:spTree>
    <p:extLst>
      <p:ext uri="{BB962C8B-B14F-4D97-AF65-F5344CB8AC3E}">
        <p14:creationId xmlns="" xmlns:p14="http://schemas.microsoft.com/office/powerpoint/2010/main" val="304816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342312" y="1756705"/>
            <a:ext cx="5753688" cy="4193995"/>
          </a:xfrm>
        </p:spPr>
        <p:txBody>
          <a:bodyPr rtlCol="0"/>
          <a:lstStyle/>
          <a:p>
            <a:pPr marL="266700" lvl="1" indent="-266700">
              <a:spcBef>
                <a:spcPts val="1000"/>
              </a:spcBef>
            </a:pPr>
            <a:r>
              <a:rPr lang="el-GR" sz="2000" dirty="0"/>
              <a:t>Διεθνείς οικονομικές συναλλαγές</a:t>
            </a:r>
          </a:p>
          <a:p>
            <a:pPr marL="266700" lvl="1" indent="-266700">
              <a:spcBef>
                <a:spcPts val="1000"/>
              </a:spcBef>
            </a:pPr>
            <a:endParaRPr lang="el-GR" sz="2000" dirty="0"/>
          </a:p>
          <a:p>
            <a:pPr marL="266700" lvl="1" indent="-266700">
              <a:spcBef>
                <a:spcPts val="1000"/>
              </a:spcBef>
            </a:pPr>
            <a:r>
              <a:rPr lang="el-GR" sz="2000" dirty="0"/>
              <a:t>Διεθνοποίηση παραγωγικής δραστηριότητας</a:t>
            </a:r>
          </a:p>
          <a:p>
            <a:pPr marL="266700" lvl="1" indent="-266700">
              <a:spcBef>
                <a:spcPts val="1000"/>
              </a:spcBef>
            </a:pPr>
            <a:endParaRPr lang="el-GR" sz="2000" dirty="0"/>
          </a:p>
          <a:p>
            <a:pPr marL="266700" lvl="1" indent="-266700">
              <a:spcBef>
                <a:spcPts val="1000"/>
              </a:spcBef>
            </a:pPr>
            <a:r>
              <a:rPr lang="el-GR" sz="2000" dirty="0"/>
              <a:t>Διάχυση πληροφορίας</a:t>
            </a:r>
          </a:p>
          <a:p>
            <a:pPr marL="266700" lvl="1" indent="-266700">
              <a:spcBef>
                <a:spcPts val="1000"/>
              </a:spcBef>
            </a:pPr>
            <a:endParaRPr lang="el-GR" sz="2000" dirty="0"/>
          </a:p>
          <a:p>
            <a:pPr marL="266700" lvl="1" indent="-266700">
              <a:spcBef>
                <a:spcPts val="1000"/>
              </a:spcBef>
            </a:pPr>
            <a:r>
              <a:rPr lang="el-GR" sz="2000" dirty="0"/>
              <a:t>Αυξημένες αεροπορικές μεταφορές ατόμων και προϊόντων</a:t>
            </a:r>
          </a:p>
          <a:p>
            <a:pPr marL="266700" lvl="1" indent="-266700">
              <a:spcBef>
                <a:spcPts val="1000"/>
              </a:spcBef>
            </a:pPr>
            <a:endParaRPr lang="el-GR" sz="2000" dirty="0"/>
          </a:p>
          <a:p>
            <a:pPr marL="266700" lvl="1" indent="-266700">
              <a:spcBef>
                <a:spcPts val="1000"/>
              </a:spcBef>
            </a:pPr>
            <a:r>
              <a:rPr lang="el-GR" sz="2000" dirty="0"/>
              <a:t>Μεταναστευτικές ροές</a:t>
            </a:r>
          </a:p>
        </p:txBody>
      </p:sp>
      <p:sp>
        <p:nvSpPr>
          <p:cNvPr id="20" name="Ορθογώνιο 19" descr="Μπλοκ επισήμανσης">
            <a:extLst>
              <a:ext uri="{FF2B5EF4-FFF2-40B4-BE49-F238E27FC236}">
                <a16:creationId xmlns=""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8588" y="3700601"/>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p:txBody>
          <a:bodyPr rtlCol="0"/>
          <a:lstStyle/>
          <a:p>
            <a:pPr algn="ctr"/>
            <a:r>
              <a:rPr lang="el-GR" dirty="0"/>
              <a:t>Μορφές</a:t>
            </a:r>
            <a:endParaRPr lang="el-GR" sz="5000" dirty="0"/>
          </a:p>
        </p:txBody>
      </p:sp>
      <p:sp>
        <p:nvSpPr>
          <p:cNvPr id="3" name="Θέση κειμένου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7111800" y="4787900"/>
            <a:ext cx="4648200" cy="985000"/>
          </a:xfrm>
        </p:spPr>
        <p:txBody>
          <a:bodyPr rtlCol="0"/>
          <a:lstStyle/>
          <a:p>
            <a:pPr algn="ctr"/>
            <a:r>
              <a:rPr lang="el-GR" sz="2800" dirty="0"/>
              <a:t>Παγκοσμιοποίησης</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6</a:t>
            </a:fld>
            <a:endParaRPr lang="el-GR" dirty="0"/>
          </a:p>
        </p:txBody>
      </p:sp>
      <p:sp>
        <p:nvSpPr>
          <p:cNvPr id="12" name="TextBox 11">
            <a:extLst>
              <a:ext uri="{FF2B5EF4-FFF2-40B4-BE49-F238E27FC236}">
                <a16:creationId xmlns="" xmlns:a16="http://schemas.microsoft.com/office/drawing/2014/main" id="{24A0CD2F-B3EF-4B77-BB80-A026EAB4383E}"/>
              </a:ext>
            </a:extLst>
          </p:cNvPr>
          <p:cNvSpPr txBox="1"/>
          <p:nvPr/>
        </p:nvSpPr>
        <p:spPr>
          <a:xfrm>
            <a:off x="10384077" y="6371348"/>
            <a:ext cx="1052186" cy="596865"/>
          </a:xfrm>
          <a:prstGeom prst="rect">
            <a:avLst/>
          </a:prstGeom>
          <a:solidFill>
            <a:schemeClr val="bg1"/>
          </a:solidFill>
        </p:spPr>
        <p:txBody>
          <a:bodyPr wrap="square" rtlCol="0">
            <a:spAutoFit/>
          </a:bodyPr>
          <a:lstStyle/>
          <a:p>
            <a:endParaRPr lang="el-GR" dirty="0"/>
          </a:p>
        </p:txBody>
      </p:sp>
      <p:pic>
        <p:nvPicPr>
          <p:cNvPr id="5122" name="Picture 2" descr="Î£ÏÎµÏÎ¹ÎºÎ® ÎµÎ¹ÎºÏÎ½Î±">
            <a:extLst>
              <a:ext uri="{FF2B5EF4-FFF2-40B4-BE49-F238E27FC236}">
                <a16:creationId xmlns="" xmlns:a16="http://schemas.microsoft.com/office/drawing/2014/main" id="{442C2138-9150-438D-9160-CD0A7CED8C1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11800" y="0"/>
            <a:ext cx="5080200" cy="368807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Î£ÏÎµÏÎ¹ÎºÎ® ÎµÎ¹ÎºÏÎ½Î±">
            <a:extLst>
              <a:ext uri="{FF2B5EF4-FFF2-40B4-BE49-F238E27FC236}">
                <a16:creationId xmlns="" xmlns:a16="http://schemas.microsoft.com/office/drawing/2014/main" id="{2E626913-0C8E-41E5-B0D8-12473F40D2A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769486" y="-41115"/>
            <a:ext cx="5422513" cy="37520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006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32000" y="703184"/>
            <a:ext cx="11340000" cy="432000"/>
          </a:xfrm>
        </p:spPr>
        <p:txBody>
          <a:bodyPr rtlCol="0"/>
          <a:lstStyle/>
          <a:p>
            <a:r>
              <a:rPr lang="el-GR" dirty="0"/>
              <a:t>Αιτίες παγκοσμιοποίησης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dirty="0"/>
              <a:t>Τεχνολογία</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156427" y="3184117"/>
            <a:ext cx="5472000" cy="2194694"/>
          </a:xfrm>
        </p:spPr>
        <p:txBody>
          <a:bodyPr rtlCol="0"/>
          <a:lstStyle/>
          <a:p>
            <a:pPr lvl="1"/>
            <a:r>
              <a:rPr lang="el-GR" sz="1800" dirty="0"/>
              <a:t>Μεταφορές</a:t>
            </a:r>
          </a:p>
          <a:p>
            <a:pPr marL="266700" lvl="1" indent="0">
              <a:buNone/>
            </a:pPr>
            <a:endParaRPr lang="el-GR" sz="1800" dirty="0"/>
          </a:p>
          <a:p>
            <a:pPr lvl="1"/>
            <a:r>
              <a:rPr lang="el-GR" sz="1800" dirty="0"/>
              <a:t>Τεχνολογίες πληροφορικής κι επικοινωνιών</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299999" y="2443459"/>
            <a:ext cx="5662341" cy="358775"/>
          </a:xfrm>
        </p:spPr>
        <p:txBody>
          <a:bodyPr rtlCol="0"/>
          <a:lstStyle/>
          <a:p>
            <a:pPr lvl="0"/>
            <a:r>
              <a:rPr lang="el-GR" dirty="0"/>
              <a:t>Κυβερνητική δράση/κυβερνητικές επιλογές</a:t>
            </a:r>
          </a:p>
        </p:txBody>
      </p:sp>
      <p:sp>
        <p:nvSpPr>
          <p:cNvPr id="7" name="Θέση κειμένου 6">
            <a:extLst>
              <a:ext uri="{FF2B5EF4-FFF2-40B4-BE49-F238E27FC236}">
                <a16:creationId xmlns="" xmlns:a16="http://schemas.microsoft.com/office/drawing/2014/main" id="{26A87885-D672-4CF9-A78D-CFE98385B03A}"/>
              </a:ext>
            </a:extLst>
          </p:cNvPr>
          <p:cNvSpPr>
            <a:spLocks noGrp="1"/>
          </p:cNvSpPr>
          <p:nvPr>
            <p:ph type="body" sz="quarter" idx="12"/>
          </p:nvPr>
        </p:nvSpPr>
        <p:spPr>
          <a:xfrm>
            <a:off x="6299887" y="3183660"/>
            <a:ext cx="5472113" cy="2196041"/>
          </a:xfrm>
        </p:spPr>
        <p:txBody>
          <a:bodyPr vert="horz" lIns="0" tIns="0" rIns="0" bIns="0" rtlCol="0">
            <a:noAutofit/>
          </a:bodyPr>
          <a:lstStyle/>
          <a:p>
            <a:pPr lvl="1"/>
            <a:r>
              <a:rPr lang="el-GR" sz="1800" dirty="0"/>
              <a:t>Άρση κανονιστικών πλαισίων (απελευθέρωση παγκόσμιου εμπορικού και οικονομικού συστήματος)</a:t>
            </a:r>
          </a:p>
          <a:p>
            <a:pPr marL="266700" lvl="1" indent="0">
              <a:buNone/>
            </a:pPr>
            <a:endParaRPr lang="el-GR" sz="1800" dirty="0"/>
          </a:p>
          <a:p>
            <a:pPr lvl="1"/>
            <a:r>
              <a:rPr lang="el-GR" sz="1800" dirty="0"/>
              <a:t>Προσθήκη κανονιστικών πλαισίων (διεθνική τυποποίηση – προτυποποίηση διαδικασιών, κανόνων)</a:t>
            </a:r>
          </a:p>
          <a:p>
            <a:pPr lvl="1"/>
            <a:endParaRPr lang="el-GR" sz="1800" dirty="0"/>
          </a:p>
          <a:p>
            <a:pPr lvl="1"/>
            <a:r>
              <a:rPr lang="el-GR" sz="1800" dirty="0"/>
              <a:t>Θέσπιση διεθνών δικαιωμάτων ιδιοκτησίας (</a:t>
            </a:r>
            <a:r>
              <a:rPr lang="el-GR" sz="1800" dirty="0" err="1"/>
              <a:t>πατεντών</a:t>
            </a:r>
            <a:r>
              <a:rPr lang="el-GR" sz="1800" dirty="0"/>
              <a:t>)</a:t>
            </a:r>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7</a:t>
            </a:fld>
            <a:endParaRPr lang="el-GR" dirty="0"/>
          </a:p>
        </p:txBody>
      </p:sp>
      <p:sp>
        <p:nvSpPr>
          <p:cNvPr id="14" name="TextBox 13">
            <a:extLst>
              <a:ext uri="{FF2B5EF4-FFF2-40B4-BE49-F238E27FC236}">
                <a16:creationId xmlns="" xmlns:a16="http://schemas.microsoft.com/office/drawing/2014/main" id="{6087546D-8CE9-43A9-905E-D99C1E0184D3}"/>
              </a:ext>
            </a:extLst>
          </p:cNvPr>
          <p:cNvSpPr txBox="1"/>
          <p:nvPr/>
        </p:nvSpPr>
        <p:spPr>
          <a:xfrm>
            <a:off x="10409129" y="6406902"/>
            <a:ext cx="1052186" cy="596865"/>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385147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 xmlns:a16="http://schemas.microsoft.com/office/drawing/2014/main" id="{3E60C8E2-6F9B-4C66-9A28-BC0072F402E4}"/>
              </a:ext>
            </a:extLst>
          </p:cNvPr>
          <p:cNvPicPr>
            <a:picLocks noChangeAspect="1" noChangeArrowheads="1"/>
          </p:cNvPicPr>
          <p:nvPr/>
        </p:nvPicPr>
        <p:blipFill>
          <a:blip r:embed="rId3" cstate="print"/>
          <a:srcRect/>
          <a:stretch>
            <a:fillRect/>
          </a:stretch>
        </p:blipFill>
        <p:spPr>
          <a:xfrm>
            <a:off x="-1" y="551145"/>
            <a:ext cx="6096000" cy="5820204"/>
          </a:xfrm>
          <a:prstGeom prst="rect">
            <a:avLst/>
          </a:prstGeom>
          <a:noFill/>
          <a:ln w="9525">
            <a:noFill/>
            <a:miter lim="800000"/>
            <a:headEnd/>
            <a:tailEnd/>
          </a:ln>
        </p:spPr>
      </p:pic>
      <p:sp>
        <p:nvSpPr>
          <p:cNvPr id="2" name="Τίτλος 1">
            <a:extLst>
              <a:ext uri="{FF2B5EF4-FFF2-40B4-BE49-F238E27FC236}">
                <a16:creationId xmlns="" xmlns:a16="http://schemas.microsoft.com/office/drawing/2014/main" id="{3560F281-4FF6-4617-A809-AC9C15ECF18A}"/>
              </a:ext>
            </a:extLst>
          </p:cNvPr>
          <p:cNvSpPr>
            <a:spLocks noGrp="1"/>
          </p:cNvSpPr>
          <p:nvPr>
            <p:ph type="title"/>
          </p:nvPr>
        </p:nvSpPr>
        <p:spPr>
          <a:xfrm>
            <a:off x="5098093" y="819807"/>
            <a:ext cx="7081347" cy="956742"/>
          </a:xfrm>
        </p:spPr>
        <p:txBody>
          <a:bodyPr rtlCol="0"/>
          <a:lstStyle/>
          <a:p>
            <a:r>
              <a:rPr lang="el-GR" dirty="0"/>
              <a:t>Οι  επιδράσεις  της  παγκοσμιοποίησης</a:t>
            </a:r>
            <a:endParaRPr lang="en-US" dirty="0"/>
          </a:p>
        </p:txBody>
      </p:sp>
      <p:sp>
        <p:nvSpPr>
          <p:cNvPr id="4" name="Θέση περιεχομένου 3">
            <a:extLst>
              <a:ext uri="{FF2B5EF4-FFF2-40B4-BE49-F238E27FC236}">
                <a16:creationId xmlns="" xmlns:a16="http://schemas.microsoft.com/office/drawing/2014/main" id="{D355C61F-C8F1-4977-8E1F-F16C0D9EA88C}"/>
              </a:ext>
            </a:extLst>
          </p:cNvPr>
          <p:cNvSpPr>
            <a:spLocks noGrp="1"/>
          </p:cNvSpPr>
          <p:nvPr>
            <p:ph sz="half" idx="1"/>
          </p:nvPr>
        </p:nvSpPr>
        <p:spPr>
          <a:xfrm>
            <a:off x="6413260" y="2784618"/>
            <a:ext cx="5472000" cy="2428351"/>
          </a:xfrm>
        </p:spPr>
        <p:txBody>
          <a:bodyPr rtlCol="0"/>
          <a:lstStyle/>
          <a:p>
            <a:r>
              <a:rPr lang="el-GR" sz="2000" dirty="0"/>
              <a:t>Ισχυρή Αύξηση του Ανταγωνισμού</a:t>
            </a:r>
          </a:p>
          <a:p>
            <a:pPr marL="0" indent="0">
              <a:buNone/>
            </a:pPr>
            <a:r>
              <a:rPr lang="el-GR" sz="2000" dirty="0"/>
              <a:t> </a:t>
            </a:r>
          </a:p>
          <a:p>
            <a:r>
              <a:rPr lang="el-GR" sz="2000" dirty="0"/>
              <a:t>Βιομηχανική Αναδιάρθρωση (μετατόπιση από την αγροτική παραγωγή στις υπηρεσίες)</a:t>
            </a:r>
          </a:p>
          <a:p>
            <a:pPr marL="0" indent="0">
              <a:buNone/>
            </a:pPr>
            <a:endParaRPr lang="el-GR" sz="2000" dirty="0"/>
          </a:p>
          <a:p>
            <a:r>
              <a:rPr lang="el-GR" sz="2000" dirty="0"/>
              <a:t>Άνοδος των πολυεθνικών εταιριών </a:t>
            </a:r>
          </a:p>
          <a:p>
            <a:endParaRPr lang="el-GR" sz="2000" dirty="0"/>
          </a:p>
          <a:p>
            <a:r>
              <a:rPr lang="el-GR" sz="2000" dirty="0"/>
              <a:t>Αστάθεια (οικονομική, γεωπολιτική)</a:t>
            </a:r>
          </a:p>
        </p:txBody>
      </p:sp>
      <p:sp>
        <p:nvSpPr>
          <p:cNvPr id="6" name="Θέση αριθμού διαφάνειας 5">
            <a:extLst>
              <a:ext uri="{FF2B5EF4-FFF2-40B4-BE49-F238E27FC236}">
                <a16:creationId xmlns=""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l-GR" smtClean="0"/>
              <a:pPr rtl="0"/>
              <a:t>8</a:t>
            </a:fld>
            <a:endParaRPr lang="el-GR" dirty="0"/>
          </a:p>
        </p:txBody>
      </p:sp>
      <p:sp>
        <p:nvSpPr>
          <p:cNvPr id="11" name="TextBox 10">
            <a:extLst>
              <a:ext uri="{FF2B5EF4-FFF2-40B4-BE49-F238E27FC236}">
                <a16:creationId xmlns="" xmlns:a16="http://schemas.microsoft.com/office/drawing/2014/main" id="{2DC39BD1-EC4B-4750-97D5-A7D246693B2B}"/>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3" name="TextBox 2">
            <a:extLst>
              <a:ext uri="{FF2B5EF4-FFF2-40B4-BE49-F238E27FC236}">
                <a16:creationId xmlns="" xmlns:a16="http://schemas.microsoft.com/office/drawing/2014/main" id="{5DD00593-6BC1-4F7E-AFCA-6354E67C9EED}"/>
              </a:ext>
            </a:extLst>
          </p:cNvPr>
          <p:cNvSpPr txBox="1"/>
          <p:nvPr/>
        </p:nvSpPr>
        <p:spPr>
          <a:xfrm>
            <a:off x="0" y="6075123"/>
            <a:ext cx="6114575" cy="388307"/>
          </a:xfrm>
          <a:prstGeom prst="rect">
            <a:avLst/>
          </a:prstGeom>
          <a:solidFill>
            <a:schemeClr val="bg1"/>
          </a:solidFill>
        </p:spPr>
        <p:txBody>
          <a:bodyPr wrap="square" rtlCol="0">
            <a:spAutoFit/>
          </a:bodyPr>
          <a:lstStyle/>
          <a:p>
            <a:endParaRPr lang="el-GR" dirty="0"/>
          </a:p>
        </p:txBody>
      </p:sp>
    </p:spTree>
    <p:extLst>
      <p:ext uri="{BB962C8B-B14F-4D97-AF65-F5344CB8AC3E}">
        <p14:creationId xmlns="" xmlns:p14="http://schemas.microsoft.com/office/powerpoint/2010/main" val="406555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304E83-A4F0-49C5-BB01-F5773509A2B3}"/>
              </a:ext>
            </a:extLst>
          </p:cNvPr>
          <p:cNvSpPr>
            <a:spLocks noGrp="1"/>
          </p:cNvSpPr>
          <p:nvPr>
            <p:ph type="title"/>
          </p:nvPr>
        </p:nvSpPr>
        <p:spPr>
          <a:xfrm>
            <a:off x="420000" y="593016"/>
            <a:ext cx="11340000" cy="432000"/>
          </a:xfrm>
        </p:spPr>
        <p:txBody>
          <a:bodyPr rtlCol="0"/>
          <a:lstStyle/>
          <a:p>
            <a:r>
              <a:rPr lang="el-GR" dirty="0"/>
              <a:t>Κοινωνικές Προκλήσεις</a:t>
            </a:r>
          </a:p>
        </p:txBody>
      </p:sp>
      <p:sp>
        <p:nvSpPr>
          <p:cNvPr id="12" name="Ορθογώνιο 11" descr="Μπλοκ επισήμανσης αριστερά">
            <a:extLst>
              <a:ext uri="{FF2B5EF4-FFF2-40B4-BE49-F238E27FC236}">
                <a16:creationId xmlns=""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4" name="Θέση κειμένου 3">
            <a:extLst>
              <a:ext uri="{FF2B5EF4-FFF2-40B4-BE49-F238E27FC236}">
                <a16:creationId xmlns="" xmlns:a16="http://schemas.microsoft.com/office/drawing/2014/main" id="{6AB259A0-0017-492F-A0DC-4B70C7052AE0}"/>
              </a:ext>
            </a:extLst>
          </p:cNvPr>
          <p:cNvSpPr>
            <a:spLocks noGrp="1"/>
          </p:cNvSpPr>
          <p:nvPr>
            <p:ph type="body" idx="1"/>
          </p:nvPr>
        </p:nvSpPr>
        <p:spPr>
          <a:xfrm>
            <a:off x="432000" y="2442934"/>
            <a:ext cx="5472000" cy="360000"/>
          </a:xfrm>
        </p:spPr>
        <p:txBody>
          <a:bodyPr rtlCol="0"/>
          <a:lstStyle/>
          <a:p>
            <a:r>
              <a:rPr lang="el-GR" sz="2000" dirty="0"/>
              <a:t>1) Μεταβαλλόμενη σύνθεση της κοινωνίας</a:t>
            </a:r>
          </a:p>
        </p:txBody>
      </p:sp>
      <p:sp>
        <p:nvSpPr>
          <p:cNvPr id="5" name="Θέση περιεχομένου 4">
            <a:extLst>
              <a:ext uri="{FF2B5EF4-FFF2-40B4-BE49-F238E27FC236}">
                <a16:creationId xmlns="" xmlns:a16="http://schemas.microsoft.com/office/drawing/2014/main" id="{CEEB3BAE-C0B2-447C-B8BE-96C6BD84D658}"/>
              </a:ext>
            </a:extLst>
          </p:cNvPr>
          <p:cNvSpPr>
            <a:spLocks noGrp="1"/>
          </p:cNvSpPr>
          <p:nvPr>
            <p:ph sz="half" idx="2"/>
          </p:nvPr>
        </p:nvSpPr>
        <p:spPr>
          <a:xfrm>
            <a:off x="432000" y="2950768"/>
            <a:ext cx="5472000" cy="681780"/>
          </a:xfrm>
        </p:spPr>
        <p:txBody>
          <a:bodyPr rtlCol="0"/>
          <a:lstStyle/>
          <a:p>
            <a:r>
              <a:rPr lang="el-GR" spc="-40" dirty="0"/>
              <a:t>Πολιτιστική ποικιλομορφία</a:t>
            </a:r>
          </a:p>
          <a:p>
            <a:r>
              <a:rPr lang="el-GR" spc="-40" dirty="0"/>
              <a:t>Γήρανση πληθυσμού </a:t>
            </a:r>
          </a:p>
        </p:txBody>
      </p:sp>
      <p:cxnSp>
        <p:nvCxnSpPr>
          <p:cNvPr id="11" name="Ευθεία γραμμή σύνδεσης 10" descr="Διαχωριστική γραμμή διαφάνειας">
            <a:extLst>
              <a:ext uri="{FF2B5EF4-FFF2-40B4-BE49-F238E27FC236}">
                <a16:creationId xmlns="" xmlns:a16="http://schemas.microsoft.com/office/drawing/2014/main" id="{5A563457-1EC8-4978-BCCB-AFD88C9ED04C}"/>
              </a:ext>
              <a:ext uri="{C183D7F6-B498-43B3-948B-1728B52AA6E4}">
                <adec:decorative xmlns="" xmlns:adec="http://schemas.microsoft.com/office/drawing/2017/decorative" val="1"/>
              </a:ext>
            </a:extLst>
          </p:cNvPr>
          <p:cNvCxnSpPr>
            <a:cxnSpLocks/>
          </p:cNvCxnSpPr>
          <p:nvPr/>
        </p:nvCxnSpPr>
        <p:spPr>
          <a:xfrm>
            <a:off x="6096000" y="2363035"/>
            <a:ext cx="0" cy="38580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Ορθογώνιο 12" descr="Γραμμή επισήμανσης δεξιά&#10;">
            <a:extLst>
              <a:ext uri="{FF2B5EF4-FFF2-40B4-BE49-F238E27FC236}">
                <a16:creationId xmlns=""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l-GR" dirty="0"/>
          </a:p>
        </p:txBody>
      </p:sp>
      <p:sp>
        <p:nvSpPr>
          <p:cNvPr id="6" name="Θέση κειμένου 5">
            <a:extLst>
              <a:ext uri="{FF2B5EF4-FFF2-40B4-BE49-F238E27FC236}">
                <a16:creationId xmlns="" xmlns:a16="http://schemas.microsoft.com/office/drawing/2014/main" id="{B237D1CA-B91A-410E-A968-D017BBE99F99}"/>
              </a:ext>
            </a:extLst>
          </p:cNvPr>
          <p:cNvSpPr>
            <a:spLocks noGrp="1"/>
          </p:cNvSpPr>
          <p:nvPr>
            <p:ph type="body" sz="quarter" idx="13"/>
          </p:nvPr>
        </p:nvSpPr>
        <p:spPr>
          <a:xfrm>
            <a:off x="6387682" y="2443459"/>
            <a:ext cx="5472000" cy="1389505"/>
          </a:xfrm>
        </p:spPr>
        <p:txBody>
          <a:bodyPr rtlCol="0"/>
          <a:lstStyle/>
          <a:p>
            <a:pPr lvl="0"/>
            <a:r>
              <a:rPr lang="el-GR" sz="2000" dirty="0"/>
              <a:t>4)Νέα τεχνολογία &amp; εργασία </a:t>
            </a:r>
          </a:p>
          <a:p>
            <a:pPr marL="266700" lvl="2">
              <a:spcBef>
                <a:spcPts val="1000"/>
              </a:spcBef>
            </a:pPr>
            <a:r>
              <a:rPr lang="el-GR" sz="1800" spc="-40" dirty="0"/>
              <a:t>«Χάνεται ο χώρος εργασίας»; Π.χ. </a:t>
            </a:r>
            <a:r>
              <a:rPr lang="el-GR" sz="1800" spc="-40" dirty="0" err="1"/>
              <a:t>Virtual</a:t>
            </a:r>
            <a:r>
              <a:rPr lang="el-GR" sz="1800" spc="-40" dirty="0"/>
              <a:t> </a:t>
            </a:r>
            <a:r>
              <a:rPr lang="el-GR" sz="1800" spc="-40" dirty="0" err="1"/>
              <a:t>teams</a:t>
            </a:r>
            <a:endParaRPr lang="el-GR" sz="1800" spc="-40" dirty="0"/>
          </a:p>
        </p:txBody>
      </p:sp>
      <p:sp>
        <p:nvSpPr>
          <p:cNvPr id="8" name="Σύμβολο κράτησης αριθμού διαφάνειας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el-GR" smtClean="0"/>
              <a:pPr rtl="0"/>
              <a:t>9</a:t>
            </a:fld>
            <a:endParaRPr lang="el-GR" dirty="0"/>
          </a:p>
        </p:txBody>
      </p:sp>
      <p:sp>
        <p:nvSpPr>
          <p:cNvPr id="14" name="Ορθογώνιο 13">
            <a:extLst>
              <a:ext uri="{FF2B5EF4-FFF2-40B4-BE49-F238E27FC236}">
                <a16:creationId xmlns="" xmlns:a16="http://schemas.microsoft.com/office/drawing/2014/main" id="{18922FF1-A741-4745-9E60-98004F463E3D}"/>
              </a:ext>
            </a:extLst>
          </p:cNvPr>
          <p:cNvSpPr/>
          <p:nvPr/>
        </p:nvSpPr>
        <p:spPr>
          <a:xfrm>
            <a:off x="420000" y="3969227"/>
            <a:ext cx="5291868" cy="774058"/>
          </a:xfrm>
          <a:prstGeom prst="rect">
            <a:avLst/>
          </a:prstGeom>
        </p:spPr>
        <p:txBody>
          <a:bodyPr wrap="square">
            <a:spAutoFit/>
          </a:bodyPr>
          <a:lstStyle/>
          <a:p>
            <a:pPr algn="just">
              <a:lnSpc>
                <a:spcPct val="114000"/>
              </a:lnSpc>
            </a:pPr>
            <a:r>
              <a:rPr lang="el-GR" sz="2000" b="1" spc="-40" dirty="0">
                <a:solidFill>
                  <a:schemeClr val="tx1">
                    <a:lumMod val="75000"/>
                    <a:lumOff val="25000"/>
                  </a:schemeClr>
                </a:solidFill>
              </a:rPr>
              <a:t>2)Περνάμε μεγαλύτερο μέρος της ζωής μας ως εργαζόμενοι</a:t>
            </a:r>
          </a:p>
        </p:txBody>
      </p:sp>
      <p:sp>
        <p:nvSpPr>
          <p:cNvPr id="17" name="Ορθογώνιο 16">
            <a:extLst>
              <a:ext uri="{FF2B5EF4-FFF2-40B4-BE49-F238E27FC236}">
                <a16:creationId xmlns="" xmlns:a16="http://schemas.microsoft.com/office/drawing/2014/main" id="{57C3AE72-320A-4BC1-8C06-6A92D818584C}"/>
              </a:ext>
            </a:extLst>
          </p:cNvPr>
          <p:cNvSpPr/>
          <p:nvPr/>
        </p:nvSpPr>
        <p:spPr>
          <a:xfrm>
            <a:off x="6387682" y="3963075"/>
            <a:ext cx="6096000" cy="996170"/>
          </a:xfrm>
          <a:prstGeom prst="rect">
            <a:avLst/>
          </a:prstGeom>
        </p:spPr>
        <p:txBody>
          <a:bodyPr>
            <a:spAutoFit/>
          </a:bodyPr>
          <a:lstStyle/>
          <a:p>
            <a:pPr>
              <a:lnSpc>
                <a:spcPct val="90000"/>
              </a:lnSpc>
              <a:spcBef>
                <a:spcPts val="1000"/>
              </a:spcBef>
            </a:pPr>
            <a:r>
              <a:rPr lang="el-GR" sz="2000" b="1" spc="-40" dirty="0">
                <a:solidFill>
                  <a:schemeClr val="tx1">
                    <a:lumMod val="75000"/>
                    <a:lumOff val="25000"/>
                  </a:schemeClr>
                </a:solidFill>
              </a:rPr>
              <a:t>5)Αλλαγή στη στάση &amp; στις αξίες </a:t>
            </a:r>
          </a:p>
          <a:p>
            <a:pPr marL="266700" indent="-266700">
              <a:lnSpc>
                <a:spcPct val="90000"/>
              </a:lnSpc>
              <a:spcBef>
                <a:spcPts val="1000"/>
              </a:spcBef>
              <a:buFont typeface="Arial" panose="020B0604020202020204" pitchFamily="34" charset="0"/>
              <a:buChar char="•"/>
            </a:pPr>
            <a:r>
              <a:rPr lang="el-GR" spc="-40" dirty="0" err="1">
                <a:solidFill>
                  <a:schemeClr val="tx1">
                    <a:lumMod val="75000"/>
                    <a:lumOff val="25000"/>
                  </a:schemeClr>
                </a:solidFill>
              </a:rPr>
              <a:t>Millennials</a:t>
            </a:r>
            <a:r>
              <a:rPr lang="el-GR" spc="-40" dirty="0">
                <a:solidFill>
                  <a:schemeClr val="tx1">
                    <a:lumMod val="75000"/>
                    <a:lumOff val="25000"/>
                  </a:schemeClr>
                </a:solidFill>
              </a:rPr>
              <a:t> =&gt; αυξημένες προσδοκίες για ισορροπία εργασιακής-προσωπικής ζωής και ευελιξία </a:t>
            </a:r>
          </a:p>
        </p:txBody>
      </p:sp>
      <p:sp>
        <p:nvSpPr>
          <p:cNvPr id="18" name="TextBox 17">
            <a:extLst>
              <a:ext uri="{FF2B5EF4-FFF2-40B4-BE49-F238E27FC236}">
                <a16:creationId xmlns="" xmlns:a16="http://schemas.microsoft.com/office/drawing/2014/main" id="{448CC9F8-5F1C-4608-AE50-67991C334C67}"/>
              </a:ext>
            </a:extLst>
          </p:cNvPr>
          <p:cNvSpPr txBox="1"/>
          <p:nvPr/>
        </p:nvSpPr>
        <p:spPr>
          <a:xfrm>
            <a:off x="10409129" y="6221038"/>
            <a:ext cx="1052186" cy="596865"/>
          </a:xfrm>
          <a:prstGeom prst="rect">
            <a:avLst/>
          </a:prstGeom>
          <a:solidFill>
            <a:schemeClr val="bg1"/>
          </a:solidFill>
        </p:spPr>
        <p:txBody>
          <a:bodyPr wrap="square" rtlCol="0">
            <a:spAutoFit/>
          </a:bodyPr>
          <a:lstStyle/>
          <a:p>
            <a:endParaRPr lang="el-GR" dirty="0"/>
          </a:p>
        </p:txBody>
      </p:sp>
      <p:sp>
        <p:nvSpPr>
          <p:cNvPr id="15" name="Ορθογώνιο 14">
            <a:extLst>
              <a:ext uri="{FF2B5EF4-FFF2-40B4-BE49-F238E27FC236}">
                <a16:creationId xmlns="" xmlns:a16="http://schemas.microsoft.com/office/drawing/2014/main" id="{79B41C98-F47D-4680-8E0E-F69C607102CD}"/>
              </a:ext>
            </a:extLst>
          </p:cNvPr>
          <p:cNvSpPr/>
          <p:nvPr/>
        </p:nvSpPr>
        <p:spPr>
          <a:xfrm>
            <a:off x="420000" y="5417216"/>
            <a:ext cx="5291868" cy="774058"/>
          </a:xfrm>
          <a:prstGeom prst="rect">
            <a:avLst/>
          </a:prstGeom>
        </p:spPr>
        <p:txBody>
          <a:bodyPr wrap="square">
            <a:spAutoFit/>
          </a:bodyPr>
          <a:lstStyle/>
          <a:p>
            <a:pPr algn="just">
              <a:lnSpc>
                <a:spcPct val="114000"/>
              </a:lnSpc>
            </a:pPr>
            <a:r>
              <a:rPr lang="el-GR" sz="2000" b="1" spc="-40" dirty="0">
                <a:solidFill>
                  <a:schemeClr val="tx1">
                    <a:lumMod val="75000"/>
                    <a:lumOff val="25000"/>
                  </a:schemeClr>
                </a:solidFill>
              </a:rPr>
              <a:t>3)Περισσότερες γενιές δουλεύουν παράλληλα – ποικιλομορφία </a:t>
            </a:r>
          </a:p>
        </p:txBody>
      </p:sp>
      <p:sp>
        <p:nvSpPr>
          <p:cNvPr id="7" name="Ορθογώνιο 6">
            <a:extLst>
              <a:ext uri="{FF2B5EF4-FFF2-40B4-BE49-F238E27FC236}">
                <a16:creationId xmlns="" xmlns:a16="http://schemas.microsoft.com/office/drawing/2014/main" id="{718D5FBB-27BF-47D2-BF14-5519246904B7}"/>
              </a:ext>
            </a:extLst>
          </p:cNvPr>
          <p:cNvSpPr/>
          <p:nvPr/>
        </p:nvSpPr>
        <p:spPr>
          <a:xfrm>
            <a:off x="6387682" y="5398136"/>
            <a:ext cx="5712449" cy="774058"/>
          </a:xfrm>
          <a:prstGeom prst="rect">
            <a:avLst/>
          </a:prstGeom>
        </p:spPr>
        <p:txBody>
          <a:bodyPr wrap="square">
            <a:spAutoFit/>
          </a:bodyPr>
          <a:lstStyle/>
          <a:p>
            <a:pPr algn="just">
              <a:lnSpc>
                <a:spcPct val="114000"/>
              </a:lnSpc>
            </a:pPr>
            <a:r>
              <a:rPr lang="el-GR" sz="2000" b="1" spc="-40" dirty="0">
                <a:solidFill>
                  <a:schemeClr val="tx1">
                    <a:lumMod val="75000"/>
                    <a:lumOff val="25000"/>
                  </a:schemeClr>
                </a:solidFill>
              </a:rPr>
              <a:t>6)Αυξημένες προσδοκίες για συνεχιζόμενη ανάπτυξη δεξιοτήτων &amp; γνώσεων </a:t>
            </a:r>
          </a:p>
        </p:txBody>
      </p:sp>
    </p:spTree>
    <p:extLst>
      <p:ext uri="{BB962C8B-B14F-4D97-AF65-F5344CB8AC3E}">
        <p14:creationId xmlns="" xmlns:p14="http://schemas.microsoft.com/office/powerpoint/2010/main" val="3039093290"/>
      </p:ext>
    </p:extLst>
  </p:cSld>
  <p:clrMapOvr>
    <a:masterClrMapping/>
  </p:clrMapOvr>
</p:sld>
</file>

<file path=ppt/theme/theme1.xml><?xml version="1.0" encoding="utf-8"?>
<a:theme xmlns:a="http://schemas.openxmlformats.org/drawingml/2006/main" name="Θέμα του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_19715934_TF16411250.potx" id="{3C0E6330-9B1A-4628-A4E7-3CF2811D1CCB}" vid="{3631A1C8-585C-495E-B6B7-243DB00EAD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elements/1.1/"/>
    <ds:schemaRef ds:uri="http://schemas.openxmlformats.org/package/2006/metadata/core-properties"/>
    <ds:schemaRef ds:uri="6dc4bcd6-49db-4c07-9060-8acfc67cef9f"/>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fb0879af-3eba-417a-a55a-ffe6dcd6ca77"/>
    <ds:schemaRef ds:uri="http://schemas.microsoft.com/sharepoint/v3"/>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Έξυπνη επαγγελματική παρουσίαση</Template>
  <TotalTime>0</TotalTime>
  <Words>1716</Words>
  <Application>Microsoft Office PowerPoint</Application>
  <PresentationFormat>Προσαρμογή</PresentationFormat>
  <Paragraphs>357</Paragraphs>
  <Slides>42</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Στρατηγική   Διοίκηση   Ανθρωπίνων  Πόρων</vt:lpstr>
      <vt:lpstr>Large image</vt:lpstr>
      <vt:lpstr>How to customize this template</vt:lpstr>
      <vt:lpstr>Το παγκόσμιο πλαίσιο</vt:lpstr>
      <vt:lpstr>How to customize this template</vt:lpstr>
      <vt:lpstr>Μορφές</vt:lpstr>
      <vt:lpstr>Αιτίες παγκοσμιοποίησης</vt:lpstr>
      <vt:lpstr>Οι  επιδράσεις  της  παγκοσμιοποίησης</vt:lpstr>
      <vt:lpstr>Κοινωνικές Προκλήσεις</vt:lpstr>
      <vt:lpstr>Διαφάνεια 10</vt:lpstr>
      <vt:lpstr>Ανταγωνιστικές Προκλήσεις που Επηρεάζουν τη ΔΑΠ</vt:lpstr>
      <vt:lpstr>Ανταγωνιστικές Προκλήσεις που Επηρεάζουν τη ΔΑΠ</vt:lpstr>
      <vt:lpstr>Στρατηγική Επιχείρησης   &amp;</vt:lpstr>
      <vt:lpstr>Στρατηγική</vt:lpstr>
      <vt:lpstr>Διαφάνεια 15</vt:lpstr>
      <vt:lpstr>Διαφάνεια 16</vt:lpstr>
      <vt:lpstr>Διαφάνεια 17</vt:lpstr>
      <vt:lpstr>Διαφάνεια 18</vt:lpstr>
      <vt:lpstr>Στρατηγική  Διοίκηση Ανθρωπίνων Πόρων</vt:lpstr>
      <vt:lpstr>Διαφάνεια 20</vt:lpstr>
      <vt:lpstr>Διαφάνεια 21</vt:lpstr>
      <vt:lpstr>Διαφάνεια 22</vt:lpstr>
      <vt:lpstr>Διαφάνεια 23</vt:lpstr>
      <vt:lpstr>Διαφάνεια 24</vt:lpstr>
      <vt:lpstr>How to customize this template</vt:lpstr>
      <vt:lpstr>Διαφάνεια 26</vt:lpstr>
      <vt:lpstr>Η σχέση μεταξύ επιχειρηματικής στρατηγικής</vt:lpstr>
      <vt:lpstr>Διαφάνεια 28</vt:lpstr>
      <vt:lpstr>Διαφάνεια 29</vt:lpstr>
      <vt:lpstr>Διαφάνεια 30</vt:lpstr>
      <vt:lpstr>Διαφάνεια 31</vt:lpstr>
      <vt:lpstr>Διαφάνεια 32</vt:lpstr>
      <vt:lpstr>Διαφάνεια 33</vt:lpstr>
      <vt:lpstr>Θεωρητικές προσεγγίσεις </vt:lpstr>
      <vt:lpstr>Θεωρητικές  προσεγγίσεις</vt:lpstr>
      <vt:lpstr>1) Η οικουμενική προσέγγιση</vt:lpstr>
      <vt:lpstr>2) Η ενδεχομενική προσέγγιση ή προσέγγιση ταιριάσματος</vt:lpstr>
      <vt:lpstr>3) Η βασισμένη στους πόρους προσέγγιση</vt:lpstr>
      <vt:lpstr>How to customize this template</vt:lpstr>
      <vt:lpstr>Διαφάνεια 40</vt:lpstr>
      <vt:lpstr>Πόροι   &amp;</vt:lpstr>
      <vt:lpstr>Διαφάνεια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2018-12-25T15:19:00Z</dcterms:created>
  <dcterms:modified xsi:type="dcterms:W3CDTF">2019-03-22T00:01:54Z</dcterms:modified>
</cp:coreProperties>
</file>