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9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190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139A1-10C3-4CFD-B7F4-177E48BA500E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33D0B-3424-4829-9C0E-D3A5A4A1C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68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44624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Προτεινόμενα θέματα εργασιών</a:t>
            </a:r>
            <a:endParaRPr lang="en-US" sz="2800" dirty="0" smtClean="0"/>
          </a:p>
          <a:p>
            <a:pPr algn="ctr"/>
            <a:r>
              <a:rPr lang="el-GR" sz="2800" dirty="0" smtClean="0"/>
              <a:t>(ακαδημαϊκό έτος 20</a:t>
            </a:r>
            <a:r>
              <a:rPr lang="en-US" sz="2800" dirty="0" smtClean="0"/>
              <a:t>20</a:t>
            </a:r>
            <a:r>
              <a:rPr lang="el-GR" sz="2800" dirty="0" smtClean="0"/>
              <a:t> – 20</a:t>
            </a:r>
            <a:r>
              <a:rPr lang="en-US" sz="2800" dirty="0" smtClean="0"/>
              <a:t>21</a:t>
            </a:r>
            <a:r>
              <a:rPr lang="el-GR" sz="2800" dirty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6512" y="1057954"/>
            <a:ext cx="918051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arenR"/>
            </a:pPr>
            <a:r>
              <a:rPr lang="el-GR" sz="1600" dirty="0"/>
              <a:t>Συστήματα ηλεκτρονικής ψηφοφορίας</a:t>
            </a:r>
            <a:r>
              <a:rPr lang="en-US" sz="1600" dirty="0"/>
              <a:t> (e-Voting)</a:t>
            </a:r>
            <a:endParaRPr lang="el-GR" sz="1600" dirty="0"/>
          </a:p>
          <a:p>
            <a:pPr marL="342900" indent="-342900" algn="just">
              <a:buFontTx/>
              <a:buAutoNum type="arabicParenR"/>
            </a:pPr>
            <a:r>
              <a:rPr lang="el-GR" sz="1600" dirty="0"/>
              <a:t>Συστήματα ηλεκτρονικής υγείας</a:t>
            </a:r>
            <a:r>
              <a:rPr lang="en-US" sz="1600" dirty="0"/>
              <a:t> (e-Health)</a:t>
            </a:r>
            <a:r>
              <a:rPr lang="el-GR" sz="1600" dirty="0"/>
              <a:t> – </a:t>
            </a:r>
            <a:r>
              <a:rPr lang="el-GR" sz="1600" dirty="0" err="1"/>
              <a:t>Τηλεϊατρικές</a:t>
            </a:r>
            <a:r>
              <a:rPr lang="el-GR" sz="1600" dirty="0"/>
              <a:t> υπηρεσίες, Ηλεκτρονικές Υπηρεσίες Υγείας, Ηλεκτρονικός Φάκελος Υγείας Πολίτη και Φάκελος Ασθενούς κ.λπ.</a:t>
            </a:r>
          </a:p>
          <a:p>
            <a:pPr marL="342900" indent="-342900" algn="just">
              <a:buAutoNum type="arabicParenR"/>
            </a:pPr>
            <a:r>
              <a:rPr lang="el-GR" sz="1600" dirty="0"/>
              <a:t>Συστήματα ηλεκτρονικής δικαιοσύνης</a:t>
            </a:r>
            <a:r>
              <a:rPr lang="en-US" sz="1600" dirty="0"/>
              <a:t> (e-Justice)</a:t>
            </a:r>
            <a:endParaRPr lang="el-GR" sz="1600" dirty="0"/>
          </a:p>
          <a:p>
            <a:pPr marL="342900" indent="-342900" algn="just">
              <a:buAutoNum type="arabicParenR"/>
            </a:pPr>
            <a:r>
              <a:rPr lang="el-GR" sz="1600" dirty="0"/>
              <a:t>Συστήματα ηλεκτρονικών τραπεζικών συναλλαγών (</a:t>
            </a:r>
            <a:r>
              <a:rPr lang="en-US" sz="1600" dirty="0"/>
              <a:t>e-Banking)</a:t>
            </a:r>
            <a:endParaRPr lang="el-GR" sz="1600" dirty="0"/>
          </a:p>
          <a:p>
            <a:pPr marL="342900" indent="-342900" algn="just">
              <a:buAutoNum type="arabicParenR"/>
            </a:pPr>
            <a:r>
              <a:rPr lang="el-GR" sz="1600" dirty="0"/>
              <a:t>Προστασία της </a:t>
            </a:r>
            <a:r>
              <a:rPr lang="el-GR" sz="1600" dirty="0" err="1"/>
              <a:t>ιδιωτικότητας</a:t>
            </a:r>
            <a:r>
              <a:rPr lang="el-GR" sz="1600" dirty="0"/>
              <a:t> στις συναλλαγές Ηλεκτρονικής Διακυβέρνησης: κίνδυνοι και άμυνες</a:t>
            </a:r>
            <a:endParaRPr lang="en-US" sz="1600" dirty="0"/>
          </a:p>
          <a:p>
            <a:pPr marL="342900" indent="-342900" algn="just">
              <a:buFontTx/>
              <a:buAutoNum type="arabicParenR"/>
            </a:pPr>
            <a:r>
              <a:rPr lang="el-GR" sz="1600" dirty="0"/>
              <a:t>Η σύγχρονη ψηφιακή οικονομία (</a:t>
            </a:r>
            <a:r>
              <a:rPr lang="en-US" sz="1600" dirty="0" err="1"/>
              <a:t>FinTech</a:t>
            </a:r>
            <a:r>
              <a:rPr lang="en-US" sz="1600" dirty="0"/>
              <a:t>) </a:t>
            </a:r>
            <a:r>
              <a:rPr lang="el-GR" sz="1600" dirty="0"/>
              <a:t>και πώς επηρεάζει το </a:t>
            </a:r>
            <a:r>
              <a:rPr lang="en-US" sz="1600" dirty="0" err="1"/>
              <a:t>eGovernment</a:t>
            </a:r>
            <a:endParaRPr lang="el-GR" sz="1600" dirty="0"/>
          </a:p>
          <a:p>
            <a:pPr marL="342900" indent="-342900" algn="just">
              <a:buFontTx/>
              <a:buAutoNum type="arabicParenR"/>
            </a:pPr>
            <a:r>
              <a:rPr lang="el-GR" sz="1600" dirty="0" err="1"/>
              <a:t>Κρυπτονομίσματα</a:t>
            </a:r>
            <a:r>
              <a:rPr lang="el-GR" sz="1600" dirty="0"/>
              <a:t> και </a:t>
            </a:r>
            <a:r>
              <a:rPr lang="en-US" sz="1600" dirty="0" err="1"/>
              <a:t>eGovernment</a:t>
            </a:r>
            <a:r>
              <a:rPr lang="en-US" sz="1600" dirty="0"/>
              <a:t> </a:t>
            </a:r>
            <a:r>
              <a:rPr lang="el-GR" sz="1600" dirty="0"/>
              <a:t>(πιθανή έμφαση στο </a:t>
            </a:r>
            <a:r>
              <a:rPr lang="en-US" sz="1600" dirty="0"/>
              <a:t>Bitcoin</a:t>
            </a:r>
            <a:r>
              <a:rPr lang="el-GR" sz="1600" dirty="0"/>
              <a:t> ή το </a:t>
            </a:r>
            <a:r>
              <a:rPr lang="en-US" sz="1600" dirty="0" err="1"/>
              <a:t>Ethereum</a:t>
            </a:r>
            <a:r>
              <a:rPr lang="en-US" sz="1600" dirty="0"/>
              <a:t>)</a:t>
            </a:r>
          </a:p>
          <a:p>
            <a:pPr marL="342900" indent="-342900" algn="just">
              <a:buFontTx/>
              <a:buAutoNum type="arabicParenR"/>
            </a:pPr>
            <a:r>
              <a:rPr lang="el-GR" sz="1600" dirty="0"/>
              <a:t>Έξυπνες κάρτες και έξυπνες κινητές συσκευές: εφαρμογές τους στη διαχείριση Ηλεκτρονικής Ταυτότητας (</a:t>
            </a:r>
            <a:r>
              <a:rPr lang="en-US" sz="1600" dirty="0"/>
              <a:t>e</a:t>
            </a:r>
            <a:r>
              <a:rPr lang="el-GR" sz="1600" dirty="0"/>
              <a:t>-</a:t>
            </a:r>
            <a:r>
              <a:rPr lang="en-US" sz="1600" dirty="0"/>
              <a:t>Identity</a:t>
            </a:r>
            <a:r>
              <a:rPr lang="el-GR" sz="1600" dirty="0"/>
              <a:t>) του πολίτη</a:t>
            </a:r>
          </a:p>
          <a:p>
            <a:pPr marL="342900" indent="-342900" algn="just">
              <a:buAutoNum type="arabicParenR"/>
            </a:pPr>
            <a:r>
              <a:rPr lang="en-US" sz="1600" dirty="0"/>
              <a:t>Attribute Based Credentials</a:t>
            </a:r>
            <a:r>
              <a:rPr lang="el-GR" sz="1600" dirty="0"/>
              <a:t> (</a:t>
            </a:r>
            <a:r>
              <a:rPr lang="en-US" sz="1600" dirty="0"/>
              <a:t>ABCs) </a:t>
            </a:r>
            <a:r>
              <a:rPr lang="el-GR" sz="1600" dirty="0"/>
              <a:t>για ταυτοποίηση προσώπων με σεβασμό στην </a:t>
            </a:r>
            <a:r>
              <a:rPr lang="el-GR" sz="1600" dirty="0" err="1"/>
              <a:t>ιδιωτικότητα</a:t>
            </a:r>
            <a:r>
              <a:rPr lang="en-US" sz="1600" dirty="0"/>
              <a:t>: </a:t>
            </a:r>
            <a:r>
              <a:rPr lang="el-GR" sz="1600" dirty="0"/>
              <a:t>χαρακτηριστικά και εφαρμογές τους</a:t>
            </a:r>
          </a:p>
          <a:p>
            <a:pPr marL="342900" indent="-342900" algn="just">
              <a:buAutoNum type="arabicParenR"/>
            </a:pPr>
            <a:r>
              <a:rPr lang="el-GR" sz="1600" dirty="0"/>
              <a:t>Διερεύνηση ζητημάτων ασφάλειας πληροφοριακών συστημάτων (γενικές ιδιότητες)</a:t>
            </a:r>
          </a:p>
          <a:p>
            <a:pPr marL="342900" indent="-342900" algn="just">
              <a:buAutoNum type="arabicParenR"/>
            </a:pPr>
            <a:r>
              <a:rPr lang="el-GR" sz="1600" dirty="0"/>
              <a:t>Υποδομές δημόσιου κλειδιού (</a:t>
            </a:r>
            <a:r>
              <a:rPr lang="en-US" sz="1600" dirty="0"/>
              <a:t>Public Key Infrastructures – PKIs)</a:t>
            </a:r>
            <a:r>
              <a:rPr lang="el-GR" sz="1600" dirty="0"/>
              <a:t> και υποστήριξη ηλεκτρονικών υπογραφών στη διακίνηση ηλεκτρονικών εγγράφων</a:t>
            </a:r>
            <a:endParaRPr lang="en-US" sz="1600" dirty="0"/>
          </a:p>
          <a:p>
            <a:pPr marL="342900" indent="-342900" algn="just">
              <a:buFontTx/>
              <a:buAutoNum type="arabicParenR"/>
            </a:pPr>
            <a:r>
              <a:rPr lang="el-GR" sz="1600" dirty="0"/>
              <a:t>Επιθέσεις σε πληροφοριακά συστήματα – θέματα υποκλοπής προσωπικών και απόρρητων δεδομένων από συστήματα Ηλεκτρονικής διακυβέρνησης (τεχνικό θέμα)</a:t>
            </a:r>
          </a:p>
          <a:p>
            <a:pPr marL="342900" indent="-342900" algn="just">
              <a:buFontTx/>
              <a:buAutoNum type="arabicParenR"/>
            </a:pPr>
            <a:r>
              <a:rPr lang="el-GR" sz="1600" dirty="0"/>
              <a:t>Συστήματα κρυπτογράφησης δημόσιου κλειδιού με μελέτη περίπτωσης τα συστήματα </a:t>
            </a:r>
            <a:r>
              <a:rPr lang="en-US" sz="1600" dirty="0"/>
              <a:t>RSA </a:t>
            </a:r>
            <a:r>
              <a:rPr lang="el-GR" sz="1600" dirty="0"/>
              <a:t>και</a:t>
            </a:r>
            <a:r>
              <a:rPr lang="en-US" sz="1600" dirty="0"/>
              <a:t> </a:t>
            </a:r>
            <a:r>
              <a:rPr lang="en-US" sz="1600" dirty="0" err="1"/>
              <a:t>ElGamal</a:t>
            </a:r>
            <a:r>
              <a:rPr lang="el-GR" sz="1600" dirty="0"/>
              <a:t> (τεχνικό θέμα)</a:t>
            </a:r>
          </a:p>
          <a:p>
            <a:pPr marL="342900" indent="-342900" algn="just">
              <a:buAutoNum type="arabicParenR"/>
            </a:pPr>
            <a:r>
              <a:rPr lang="el-GR" sz="1600" dirty="0"/>
              <a:t>Συστήματα κρυπτογράφησης διαμοιραζόμενου κλειδιού με μελέτη περίπτωσης τον </a:t>
            </a:r>
            <a:r>
              <a:rPr lang="en-US" sz="1600" dirty="0"/>
              <a:t>AES</a:t>
            </a:r>
            <a:endParaRPr lang="el-GR" sz="1600" dirty="0"/>
          </a:p>
          <a:p>
            <a:pPr marL="342900" indent="-342900" algn="just">
              <a:buAutoNum type="arabicParenR"/>
            </a:pPr>
            <a:r>
              <a:rPr lang="en-US" sz="1600" dirty="0"/>
              <a:t>TPM (Trusted Platform Modules) </a:t>
            </a:r>
            <a:r>
              <a:rPr lang="el-GR" sz="1600" dirty="0"/>
              <a:t>και ασφάλεια ενσωματωμένων (</a:t>
            </a:r>
            <a:r>
              <a:rPr lang="en-US" sz="1600" dirty="0"/>
              <a:t>embedded) </a:t>
            </a:r>
            <a:r>
              <a:rPr lang="el-GR" sz="1600" dirty="0"/>
              <a:t>συστημάτων</a:t>
            </a:r>
            <a:r>
              <a:rPr lang="en-US" sz="1600" dirty="0"/>
              <a:t> </a:t>
            </a:r>
            <a:r>
              <a:rPr lang="el-GR" sz="1600" dirty="0"/>
              <a:t>(τεχνικό θέμα)</a:t>
            </a:r>
          </a:p>
          <a:p>
            <a:pPr marL="342900" indent="-342900" algn="just">
              <a:buAutoNum type="arabicParenR"/>
            </a:pPr>
            <a:r>
              <a:rPr lang="el-GR" sz="1600" dirty="0"/>
              <a:t>Οποιοδήποτε θέμα που θα προτείνετε και άπτεται του περιεχομένου του μαθήματος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0446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64096"/>
          </a:xfrm>
        </p:spPr>
        <p:txBody>
          <a:bodyPr>
            <a:normAutofit/>
          </a:bodyPr>
          <a:lstStyle/>
          <a:p>
            <a:r>
              <a:rPr lang="el-GR" sz="3600" dirty="0" smtClean="0"/>
              <a:t>Τρόπος εκπόνησης</a:t>
            </a:r>
            <a:endParaRPr lang="en-US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792088"/>
            <a:ext cx="9144000" cy="6093296"/>
          </a:xfrm>
        </p:spPr>
        <p:txBody>
          <a:bodyPr>
            <a:noAutofit/>
          </a:bodyPr>
          <a:lstStyle/>
          <a:p>
            <a:r>
              <a:rPr lang="el-GR" sz="2100" dirty="0" smtClean="0"/>
              <a:t>Μπορείτε να σχηματίσετε ομάδες τριών, το πολύ, ατόμων</a:t>
            </a:r>
          </a:p>
          <a:p>
            <a:r>
              <a:rPr lang="el-GR" sz="2100" dirty="0" smtClean="0"/>
              <a:t>Σας παρακαλώ να δηλώσετε θέμα και ομάδες εργασίας</a:t>
            </a:r>
            <a:r>
              <a:rPr lang="en-US" sz="2100" dirty="0" smtClean="0"/>
              <a:t>, </a:t>
            </a:r>
            <a:r>
              <a:rPr lang="el-GR" sz="2100" dirty="0" smtClean="0"/>
              <a:t>μέχρι </a:t>
            </a:r>
            <a:r>
              <a:rPr lang="en-US" sz="2100" dirty="0" smtClean="0"/>
              <a:t>31</a:t>
            </a:r>
            <a:r>
              <a:rPr lang="el-GR" sz="2100" dirty="0" smtClean="0"/>
              <a:t>/3/20</a:t>
            </a:r>
            <a:r>
              <a:rPr lang="en-US" sz="2100" dirty="0" smtClean="0"/>
              <a:t>21</a:t>
            </a:r>
            <a:r>
              <a:rPr lang="el-GR" sz="2100" dirty="0" smtClean="0"/>
              <a:t>, στην κ. Δήμητρα </a:t>
            </a:r>
            <a:r>
              <a:rPr lang="el-GR" sz="2100" dirty="0" smtClean="0"/>
              <a:t>Ναστούλη</a:t>
            </a:r>
            <a:r>
              <a:rPr lang="en-US" sz="2100" dirty="0" smtClean="0"/>
              <a:t>, </a:t>
            </a:r>
            <a:r>
              <a:rPr lang="el-GR" sz="2100" dirty="0" smtClean="0"/>
              <a:t>μεταδιδακτορική συνεργάτιδά μου – </a:t>
            </a:r>
            <a:r>
              <a:rPr lang="en-US" sz="2100" dirty="0"/>
              <a:t>email: dimitranastouli@gmail.com)</a:t>
            </a:r>
            <a:endParaRPr lang="el-GR" sz="2100" dirty="0" smtClean="0"/>
          </a:p>
          <a:p>
            <a:r>
              <a:rPr lang="el-GR" sz="2100" dirty="0" smtClean="0"/>
              <a:t>Θα πρέπει να δημιουργήσετε κείμενο με αριθμό σελίδων περίπου </a:t>
            </a:r>
            <a:r>
              <a:rPr lang="en-US" sz="2100" dirty="0" smtClean="0"/>
              <a:t>Ax12</a:t>
            </a:r>
            <a:r>
              <a:rPr lang="el-GR" sz="2100" dirty="0" smtClean="0"/>
              <a:t> (όπου Α = αριθμός </a:t>
            </a:r>
            <a:r>
              <a:rPr lang="el-GR" sz="2100" dirty="0" smtClean="0"/>
              <a:t>ατόμων, το πολύ 3) </a:t>
            </a:r>
            <a:r>
              <a:rPr lang="el-GR" sz="2100" dirty="0" smtClean="0"/>
              <a:t>σελίδες (μαζί με σχήματα και βιβλιογραφία) – το κείμενο θα βαθμολογηθεί σύμφωνα με </a:t>
            </a:r>
            <a:r>
              <a:rPr lang="el-GR" sz="2100" dirty="0" smtClean="0"/>
              <a:t>τέσσερα</a:t>
            </a:r>
            <a:r>
              <a:rPr lang="el-GR" sz="2100" dirty="0" smtClean="0"/>
              <a:t> </a:t>
            </a:r>
            <a:r>
              <a:rPr lang="el-GR" sz="2100" dirty="0" smtClean="0"/>
              <a:t>βασικά κριτήρια: 1) κάλυψη των βασικών σημείων του θέματος, 2) κάλυψη της βασικής βιβλιογραφίας, 3) διατύπωση συμπερασμάτων και προτάσεων, και 4) εμφάνιση (π.χ. σωστή δομή, σχήματα, διαμόρφωση κειμένου κλπ.)</a:t>
            </a:r>
          </a:p>
          <a:p>
            <a:r>
              <a:rPr lang="el-GR" sz="2100" dirty="0" smtClean="0"/>
              <a:t>Η εργασία δεν είναι υποχρεωτική και προσμετράται στον τελικό βαθμό με ποσοστό 20% (αν δεν παραδοθεί, όμως, η βαθμολογία της εξέτασης </a:t>
            </a:r>
            <a:r>
              <a:rPr lang="el-GR" sz="2100" dirty="0" err="1" smtClean="0"/>
              <a:t>προσμετράται</a:t>
            </a:r>
            <a:r>
              <a:rPr lang="el-GR" sz="2100" dirty="0" smtClean="0"/>
              <a:t> κατά 80</a:t>
            </a:r>
            <a:r>
              <a:rPr lang="el-GR" sz="2100" dirty="0"/>
              <a:t>% – </a:t>
            </a:r>
            <a:r>
              <a:rPr lang="el-GR" sz="2100" dirty="0" smtClean="0"/>
              <a:t>δηλαδή ο μέγιστος βαθμός θα φτάνει το 8,0 και όχι το 10, αν δεν παραδοθεί εργασία)</a:t>
            </a:r>
          </a:p>
          <a:p>
            <a:r>
              <a:rPr lang="el-GR" sz="2100" dirty="0" smtClean="0"/>
              <a:t>Ένα θέμα μπορεί να δηλωθεί και από</a:t>
            </a:r>
            <a:r>
              <a:rPr lang="en-US" sz="2100" dirty="0" smtClean="0"/>
              <a:t> </a:t>
            </a:r>
            <a:r>
              <a:rPr lang="el-GR" sz="2100" dirty="0" smtClean="0"/>
              <a:t>περισσότερες από μία ομάδες οι οποίες μπορούν να το αντιμετωπίσουν με διαφορετική προσέγγιση</a:t>
            </a:r>
          </a:p>
          <a:p>
            <a:r>
              <a:rPr lang="el-GR" sz="2100" dirty="0" smtClean="0"/>
              <a:t>Καταληκτική ημερομηνία παράδοσης: ημερομηνία εξέτασης του μαθήματος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59959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421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Θέμα του Office</vt:lpstr>
      <vt:lpstr>PowerPoint Presentation</vt:lpstr>
      <vt:lpstr>Τρόπος εκπόνησης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Yannis</dc:creator>
  <cp:lastModifiedBy>Yannis Stamatiou</cp:lastModifiedBy>
  <cp:revision>43</cp:revision>
  <dcterms:created xsi:type="dcterms:W3CDTF">2012-11-01T13:01:16Z</dcterms:created>
  <dcterms:modified xsi:type="dcterms:W3CDTF">2021-02-26T06:54:32Z</dcterms:modified>
</cp:coreProperties>
</file>