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85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395" r:id="rId12"/>
    <p:sldId id="396" r:id="rId13"/>
    <p:sldId id="364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392" r:id="rId25"/>
    <p:sldId id="366" r:id="rId26"/>
  </p:sldIdLst>
  <p:sldSz cx="9144000" cy="6858000" type="screen4x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2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746"/>
    <p:restoredTop sz="94740"/>
  </p:normalViewPr>
  <p:slideViewPr>
    <p:cSldViewPr>
      <p:cViewPr varScale="1">
        <p:scale>
          <a:sx n="124" d="100"/>
          <a:sy n="124" d="100"/>
        </p:scale>
        <p:origin x="1416" y="16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007534" y="0"/>
            <a:ext cx="5898825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6906359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58856" y="3428999"/>
            <a:ext cx="4138550" cy="2268559"/>
          </a:xfrm>
        </p:spPr>
        <p:txBody>
          <a:bodyPr anchor="t">
            <a:normAutofit/>
          </a:bodyPr>
          <a:lstStyle>
            <a:lvl1pPr algn="r"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1292" y="2268787"/>
            <a:ext cx="3966114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600" b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lang="en-GR" smtClean="0"/>
              <a:t>‹#›</a:t>
            </a:fld>
            <a:endParaRPr lang="en-GR" dirty="0"/>
          </a:p>
        </p:txBody>
      </p:sp>
      <p:sp>
        <p:nvSpPr>
          <p:cNvPr id="24" name="TextBox 23"/>
          <p:cNvSpPr txBox="1"/>
          <p:nvPr/>
        </p:nvSpPr>
        <p:spPr>
          <a:xfrm>
            <a:off x="1641440" y="3262168"/>
            <a:ext cx="31172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2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2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3000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007534" y="0"/>
            <a:ext cx="7315560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832116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TextBox 16"/>
          <p:cNvSpPr txBox="1"/>
          <p:nvPr/>
        </p:nvSpPr>
        <p:spPr>
          <a:xfrm>
            <a:off x="1651862" y="636541"/>
            <a:ext cx="3117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6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8857" y="808057"/>
            <a:ext cx="5885350" cy="107722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20792" y="2049878"/>
            <a:ext cx="5723414" cy="400006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lang="en-GR" smtClean="0"/>
              <a:t>‹#›</a:t>
            </a:fld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2429342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007534" y="0"/>
            <a:ext cx="7315560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832116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TextBox 22"/>
          <p:cNvSpPr txBox="1"/>
          <p:nvPr/>
        </p:nvSpPr>
        <p:spPr>
          <a:xfrm rot="5400000">
            <a:off x="7688343" y="480678"/>
            <a:ext cx="3117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6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9317" y="805818"/>
            <a:ext cx="99488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64598" y="970410"/>
            <a:ext cx="4715441" cy="50795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lang="en-GR" smtClean="0"/>
              <a:t>‹#›</a:t>
            </a:fld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41123293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 u="heavy">
                <a:solidFill>
                  <a:srgbClr val="FFCC66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10/26/21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425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937543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832116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07534" y="0"/>
            <a:ext cx="7315560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lang="en-GR" smtClean="0"/>
              <a:t>‹#›</a:t>
            </a:fld>
            <a:endParaRPr lang="en-GR" dirty="0"/>
          </a:p>
        </p:txBody>
      </p:sp>
      <p:sp>
        <p:nvSpPr>
          <p:cNvPr id="7" name="TextBox 6"/>
          <p:cNvSpPr txBox="1"/>
          <p:nvPr/>
        </p:nvSpPr>
        <p:spPr>
          <a:xfrm>
            <a:off x="1651862" y="636541"/>
            <a:ext cx="3117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6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8097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007534" y="0"/>
            <a:ext cx="7315560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832116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7405" y="3199028"/>
            <a:ext cx="5967420" cy="1372971"/>
          </a:xfrm>
        </p:spPr>
        <p:txBody>
          <a:bodyPr anchor="t">
            <a:normAutofit/>
          </a:bodyPr>
          <a:lstStyle>
            <a:lvl1pPr algn="r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21131" y="2272143"/>
            <a:ext cx="5803294" cy="926885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6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lang="en-GR" smtClean="0"/>
              <a:t>‹#›</a:t>
            </a:fld>
            <a:endParaRPr lang="en-GR" dirty="0"/>
          </a:p>
        </p:txBody>
      </p:sp>
      <p:sp>
        <p:nvSpPr>
          <p:cNvPr id="16" name="TextBox 15"/>
          <p:cNvSpPr txBox="1"/>
          <p:nvPr/>
        </p:nvSpPr>
        <p:spPr>
          <a:xfrm>
            <a:off x="1644924" y="3023993"/>
            <a:ext cx="3117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6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1794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7534" y="0"/>
            <a:ext cx="7315560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1426" y="805818"/>
            <a:ext cx="5882780" cy="10817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65406" y="2056800"/>
            <a:ext cx="2855547" cy="39931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84679" y="2056800"/>
            <a:ext cx="2859527" cy="39931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10/26/21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lang="en-GR" smtClean="0"/>
              <a:t>‹#›</a:t>
            </a:fld>
            <a:endParaRPr lang="en-GR" dirty="0"/>
          </a:p>
        </p:txBody>
      </p:sp>
      <p:sp>
        <p:nvSpPr>
          <p:cNvPr id="11" name="Rectangle 10"/>
          <p:cNvSpPr/>
          <p:nvPr/>
        </p:nvSpPr>
        <p:spPr>
          <a:xfrm>
            <a:off x="832116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" name="TextBox 18"/>
          <p:cNvSpPr txBox="1"/>
          <p:nvPr/>
        </p:nvSpPr>
        <p:spPr>
          <a:xfrm>
            <a:off x="1651862" y="636541"/>
            <a:ext cx="3117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6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79656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7534" y="0"/>
            <a:ext cx="7315560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832116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" name="TextBox 23"/>
          <p:cNvSpPr txBox="1"/>
          <p:nvPr/>
        </p:nvSpPr>
        <p:spPr>
          <a:xfrm>
            <a:off x="1651862" y="636541"/>
            <a:ext cx="3117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6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3589" y="805818"/>
            <a:ext cx="5880617" cy="10770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63589" y="2054563"/>
            <a:ext cx="2857364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000" b="0" cap="none" baseline="0">
                <a:solidFill>
                  <a:schemeClr val="accent6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62510" y="2851330"/>
            <a:ext cx="2858443" cy="31986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84679" y="2054563"/>
            <a:ext cx="285952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000" b="0" cap="none" baseline="0">
                <a:solidFill>
                  <a:schemeClr val="accent6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84680" y="2851330"/>
            <a:ext cx="2859526" cy="31986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10/26/21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lang="en-GR" smtClean="0"/>
              <a:t>‹#›</a:t>
            </a:fld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3701085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007534" y="0"/>
            <a:ext cx="7315560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32116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TextBox 15"/>
          <p:cNvSpPr txBox="1"/>
          <p:nvPr/>
        </p:nvSpPr>
        <p:spPr>
          <a:xfrm>
            <a:off x="1651862" y="636541"/>
            <a:ext cx="3117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6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10/26/21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lang="en-GR" smtClean="0"/>
              <a:t>‹#›</a:t>
            </a:fld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223793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007534" y="0"/>
            <a:ext cx="7315560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32116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10/26/21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lang="en-GR" smtClean="0"/>
              <a:t>‹#›</a:t>
            </a:fld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1518537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1007534" y="0"/>
            <a:ext cx="7315560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832116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" name="TextBox 21"/>
          <p:cNvSpPr txBox="1"/>
          <p:nvPr/>
        </p:nvSpPr>
        <p:spPr>
          <a:xfrm>
            <a:off x="1179466" y="1127642"/>
            <a:ext cx="3117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6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5983" y="1296618"/>
            <a:ext cx="2120703" cy="1889075"/>
          </a:xfrm>
        </p:spPr>
        <p:txBody>
          <a:bodyPr anchor="b">
            <a:normAutofit/>
          </a:bodyPr>
          <a:lstStyle>
            <a:lvl1pPr algn="l"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8538" y="805818"/>
            <a:ext cx="3755668" cy="52441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5982" y="3186155"/>
            <a:ext cx="2120703" cy="2386397"/>
          </a:xfrm>
        </p:spPr>
        <p:txBody>
          <a:bodyPr>
            <a:normAutofit/>
          </a:bodyPr>
          <a:lstStyle>
            <a:lvl1pPr marL="0" indent="0" algn="l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10/26/21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lang="en-GR" smtClean="0"/>
              <a:t>‹#›</a:t>
            </a:fld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1565980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007534" y="0"/>
            <a:ext cx="7315560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832116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TextBox 12"/>
          <p:cNvSpPr txBox="1"/>
          <p:nvPr/>
        </p:nvSpPr>
        <p:spPr>
          <a:xfrm>
            <a:off x="1179466" y="1127642"/>
            <a:ext cx="3117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6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82987" y="3229"/>
            <a:ext cx="3727769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1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6671" y="1296618"/>
            <a:ext cx="2603212" cy="1886308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5984" y="3182928"/>
            <a:ext cx="2603794" cy="2386394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10/26/21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lang="en-GR" smtClean="0"/>
              <a:t>‹#›</a:t>
            </a:fld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3511906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060" y="2912532"/>
            <a:ext cx="7772939" cy="3945467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998"/>
          <a:stretch/>
        </p:blipFill>
        <p:spPr>
          <a:xfrm>
            <a:off x="1" y="0"/>
            <a:ext cx="9143999" cy="685800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61317" y="808057"/>
            <a:ext cx="587801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26236" y="2049878"/>
            <a:ext cx="5713092" cy="40000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28294" y="5272451"/>
            <a:ext cx="2662729" cy="179188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1D8BD707-D9CF-40AE-B4C6-C98DA3205C09}" type="datetimeFigureOut">
              <a:rPr lang="en-US" smtClean="0"/>
              <a:t>10/26/21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58177" y="3658900"/>
            <a:ext cx="5885352" cy="183663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62136" y="164594"/>
            <a:ext cx="638312" cy="322850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38100">
              <a:lnSpc>
                <a:spcPts val="1425"/>
              </a:lnSpc>
            </a:pPr>
            <a:fld id="{81D60167-4931-47E6-BA6A-407CBD079E47}" type="slidenum">
              <a:rPr lang="en-GR" smtClean="0"/>
              <a:t>‹#›</a:t>
            </a:fld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390762908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59" r:id="rId1"/>
    <p:sldLayoutId id="2147483860" r:id="rId2"/>
    <p:sldLayoutId id="2147483861" r:id="rId3"/>
    <p:sldLayoutId id="2147483862" r:id="rId4"/>
    <p:sldLayoutId id="2147483863" r:id="rId5"/>
    <p:sldLayoutId id="2147483864" r:id="rId6"/>
    <p:sldLayoutId id="2147483865" r:id="rId7"/>
    <p:sldLayoutId id="2147483866" r:id="rId8"/>
    <p:sldLayoutId id="2147483867" r:id="rId9"/>
    <p:sldLayoutId id="2147483868" r:id="rId10"/>
    <p:sldLayoutId id="2147483869" r:id="rId11"/>
    <p:sldLayoutId id="2147483870" r:id="rId12"/>
  </p:sldLayoutIdLst>
  <p:txStyles>
    <p:titleStyle>
      <a:lvl1pPr algn="r" defTabSz="685800" rtl="0" eaLnBrk="1" latinLnBrk="0" hangingPunct="1">
        <a:lnSpc>
          <a:spcPct val="90000"/>
        </a:lnSpc>
        <a:spcBef>
          <a:spcPct val="0"/>
        </a:spcBef>
        <a:buNone/>
        <a:defRPr sz="28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58366" indent="-258366" algn="l" defTabSz="685800" rtl="0" eaLnBrk="1" latinLnBrk="0" hangingPunct="1">
        <a:lnSpc>
          <a:spcPct val="120000"/>
        </a:lnSpc>
        <a:spcBef>
          <a:spcPts val="750"/>
        </a:spcBef>
        <a:spcAft>
          <a:spcPts val="45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96504" indent="-253604" algn="l" defTabSz="685800" rtl="0" eaLnBrk="1" latinLnBrk="0" hangingPunct="1">
        <a:lnSpc>
          <a:spcPct val="120000"/>
        </a:lnSpc>
        <a:spcBef>
          <a:spcPts val="375"/>
        </a:spcBef>
        <a:spcAft>
          <a:spcPts val="45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44166" indent="-258366" algn="l" defTabSz="685800" rtl="0" eaLnBrk="1" latinLnBrk="0" hangingPunct="1">
        <a:lnSpc>
          <a:spcPct val="120000"/>
        </a:lnSpc>
        <a:spcBef>
          <a:spcPts val="375"/>
        </a:spcBef>
        <a:spcAft>
          <a:spcPts val="45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282304" indent="-253604" algn="l" defTabSz="685800" rtl="0" eaLnBrk="1" latinLnBrk="0" hangingPunct="1">
        <a:lnSpc>
          <a:spcPct val="120000"/>
        </a:lnSpc>
        <a:spcBef>
          <a:spcPts val="375"/>
        </a:spcBef>
        <a:spcAft>
          <a:spcPts val="45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629966" indent="-258366" algn="l" defTabSz="685800" rtl="0" eaLnBrk="1" latinLnBrk="0" hangingPunct="1">
        <a:lnSpc>
          <a:spcPct val="120000"/>
        </a:lnSpc>
        <a:spcBef>
          <a:spcPts val="375"/>
        </a:spcBef>
        <a:spcAft>
          <a:spcPts val="45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1975104" indent="-256032" algn="l" defTabSz="685800" rtl="0" eaLnBrk="1" latinLnBrk="0" hangingPunct="1">
        <a:lnSpc>
          <a:spcPct val="120000"/>
        </a:lnSpc>
        <a:spcBef>
          <a:spcPts val="375"/>
        </a:spcBef>
        <a:spcAft>
          <a:spcPts val="45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1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240280" indent="-256032" algn="l" defTabSz="685800" rtl="0" eaLnBrk="1" latinLnBrk="0" hangingPunct="1">
        <a:lnSpc>
          <a:spcPct val="120000"/>
        </a:lnSpc>
        <a:spcBef>
          <a:spcPts val="375"/>
        </a:spcBef>
        <a:spcAft>
          <a:spcPts val="45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1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2670048" indent="-256032" algn="l" defTabSz="685800" rtl="0" eaLnBrk="1" latinLnBrk="0" hangingPunct="1">
        <a:lnSpc>
          <a:spcPct val="120000"/>
        </a:lnSpc>
        <a:spcBef>
          <a:spcPts val="375"/>
        </a:spcBef>
        <a:spcAft>
          <a:spcPts val="45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1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017520" indent="-256032" algn="l" defTabSz="685800" rtl="0" eaLnBrk="1" latinLnBrk="0" hangingPunct="1">
        <a:lnSpc>
          <a:spcPct val="120000"/>
        </a:lnSpc>
        <a:spcBef>
          <a:spcPts val="375"/>
        </a:spcBef>
        <a:spcAft>
          <a:spcPts val="45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1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45589" y="4466590"/>
            <a:ext cx="6054725" cy="14871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5755"/>
              </a:lnSpc>
              <a:spcBef>
                <a:spcPts val="100"/>
              </a:spcBef>
            </a:pPr>
            <a:r>
              <a:rPr sz="4800" spc="-5" dirty="0">
                <a:solidFill>
                  <a:srgbClr val="FFCC66"/>
                </a:solidFill>
                <a:latin typeface="Times New Roman"/>
                <a:cs typeface="Times New Roman"/>
              </a:rPr>
              <a:t>The Marketing</a:t>
            </a:r>
            <a:r>
              <a:rPr sz="4800" spc="-45" dirty="0">
                <a:solidFill>
                  <a:srgbClr val="FFCC66"/>
                </a:solidFill>
                <a:latin typeface="Times New Roman"/>
                <a:cs typeface="Times New Roman"/>
              </a:rPr>
              <a:t> </a:t>
            </a:r>
            <a:r>
              <a:rPr sz="4800" dirty="0">
                <a:solidFill>
                  <a:srgbClr val="FFCC66"/>
                </a:solidFill>
                <a:latin typeface="Times New Roman"/>
                <a:cs typeface="Times New Roman"/>
              </a:rPr>
              <a:t>Research</a:t>
            </a:r>
            <a:endParaRPr sz="4800">
              <a:latin typeface="Times New Roman"/>
              <a:cs typeface="Times New Roman"/>
            </a:endParaRPr>
          </a:p>
          <a:p>
            <a:pPr marR="448945" algn="ctr">
              <a:lnSpc>
                <a:spcPts val="5755"/>
              </a:lnSpc>
            </a:pPr>
            <a:r>
              <a:rPr sz="4800" spc="-5" dirty="0">
                <a:solidFill>
                  <a:srgbClr val="FFCC66"/>
                </a:solidFill>
                <a:latin typeface="Times New Roman"/>
                <a:cs typeface="Times New Roman"/>
              </a:rPr>
              <a:t>Process</a:t>
            </a:r>
            <a:endParaRPr sz="4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878329" y="215900"/>
            <a:ext cx="5389880" cy="43103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dirty="0"/>
              <a:t>1</a:t>
            </a:fld>
            <a:endParaRPr dirty="0"/>
          </a:p>
        </p:txBody>
      </p:sp>
    </p:spTree>
  </p:cSld>
  <p:clrMapOvr>
    <a:masterClrMapping/>
  </p:clrMapOvr>
  <p:transition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4530" y="340359"/>
            <a:ext cx="7774305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SPECIFY THE RESEARCH</a:t>
            </a:r>
            <a:r>
              <a:rPr spc="-55" dirty="0"/>
              <a:t> </a:t>
            </a:r>
            <a:r>
              <a:rPr dirty="0"/>
              <a:t>OBJECTIVES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dirty="0"/>
              <a:t>10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410209" y="1374140"/>
            <a:ext cx="7146925" cy="40411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0190" indent="-237490">
              <a:lnSpc>
                <a:spcPct val="100000"/>
              </a:lnSpc>
              <a:spcBef>
                <a:spcPts val="100"/>
              </a:spcBef>
              <a:buChar char="•"/>
              <a:tabLst>
                <a:tab pos="249554" algn="l"/>
                <a:tab pos="250190" algn="l"/>
              </a:tabLst>
            </a:pPr>
            <a:r>
              <a:rPr sz="2200" spc="-5" dirty="0">
                <a:solidFill>
                  <a:srgbClr val="FFFFCC"/>
                </a:solidFill>
                <a:latin typeface="Times New Roman"/>
                <a:cs typeface="Times New Roman"/>
              </a:rPr>
              <a:t>What specific information </a:t>
            </a:r>
            <a:r>
              <a:rPr sz="2200" dirty="0">
                <a:solidFill>
                  <a:srgbClr val="FFFFCC"/>
                </a:solidFill>
                <a:latin typeface="Times New Roman"/>
                <a:cs typeface="Times New Roman"/>
              </a:rPr>
              <a:t>should the </a:t>
            </a:r>
            <a:r>
              <a:rPr sz="2200" spc="-5" dirty="0">
                <a:solidFill>
                  <a:srgbClr val="FFFFCC"/>
                </a:solidFill>
                <a:latin typeface="Times New Roman"/>
                <a:cs typeface="Times New Roman"/>
              </a:rPr>
              <a:t>project</a:t>
            </a:r>
            <a:r>
              <a:rPr sz="2200" spc="5" dirty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FFFFCC"/>
                </a:solidFill>
                <a:latin typeface="Times New Roman"/>
                <a:cs typeface="Times New Roman"/>
              </a:rPr>
              <a:t>provide?</a:t>
            </a: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FFFFCC"/>
              </a:buClr>
              <a:buFont typeface="Times New Roman"/>
              <a:buChar char="•"/>
            </a:pPr>
            <a:endParaRPr sz="2600">
              <a:latin typeface="Times New Roman"/>
              <a:cs typeface="Times New Roman"/>
            </a:endParaRPr>
          </a:p>
          <a:p>
            <a:pPr marL="223520" marR="119380" indent="-211454">
              <a:lnSpc>
                <a:spcPts val="2430"/>
              </a:lnSpc>
              <a:buClr>
                <a:srgbClr val="FFFFCC"/>
              </a:buClr>
              <a:buFont typeface="Times New Roman"/>
              <a:buChar char="•"/>
              <a:tabLst>
                <a:tab pos="249554" algn="l"/>
                <a:tab pos="250190" algn="l"/>
              </a:tabLst>
            </a:pPr>
            <a:r>
              <a:rPr dirty="0"/>
              <a:t>	</a:t>
            </a:r>
            <a:r>
              <a:rPr sz="2200" spc="-5" dirty="0">
                <a:solidFill>
                  <a:srgbClr val="FFFFCC"/>
                </a:solidFill>
                <a:latin typeface="Times New Roman"/>
                <a:cs typeface="Times New Roman"/>
              </a:rPr>
              <a:t>If more than </a:t>
            </a:r>
            <a:r>
              <a:rPr sz="2200" dirty="0">
                <a:solidFill>
                  <a:srgbClr val="FFFFCC"/>
                </a:solidFill>
                <a:latin typeface="Times New Roman"/>
                <a:cs typeface="Times New Roman"/>
              </a:rPr>
              <a:t>one </a:t>
            </a:r>
            <a:r>
              <a:rPr sz="2200" spc="-5" dirty="0">
                <a:solidFill>
                  <a:srgbClr val="FFFFCC"/>
                </a:solidFill>
                <a:latin typeface="Times New Roman"/>
                <a:cs typeface="Times New Roman"/>
              </a:rPr>
              <a:t>type </a:t>
            </a:r>
            <a:r>
              <a:rPr sz="2200" dirty="0">
                <a:solidFill>
                  <a:srgbClr val="FFFFCC"/>
                </a:solidFill>
                <a:latin typeface="Times New Roman"/>
                <a:cs typeface="Times New Roman"/>
              </a:rPr>
              <a:t>of </a:t>
            </a:r>
            <a:r>
              <a:rPr sz="2200" spc="-5" dirty="0">
                <a:solidFill>
                  <a:srgbClr val="FFFFCC"/>
                </a:solidFill>
                <a:latin typeface="Times New Roman"/>
                <a:cs typeface="Times New Roman"/>
              </a:rPr>
              <a:t>information will </a:t>
            </a:r>
            <a:r>
              <a:rPr sz="2200" spc="5" dirty="0">
                <a:solidFill>
                  <a:srgbClr val="FFFFCC"/>
                </a:solidFill>
                <a:latin typeface="Times New Roman"/>
                <a:cs typeface="Times New Roman"/>
              </a:rPr>
              <a:t>be </a:t>
            </a:r>
            <a:r>
              <a:rPr sz="2200" spc="-5" dirty="0">
                <a:solidFill>
                  <a:srgbClr val="FFFFCC"/>
                </a:solidFill>
                <a:latin typeface="Times New Roman"/>
                <a:cs typeface="Times New Roman"/>
              </a:rPr>
              <a:t>developed </a:t>
            </a:r>
            <a:r>
              <a:rPr sz="2200" dirty="0">
                <a:solidFill>
                  <a:srgbClr val="FFFFCC"/>
                </a:solidFill>
                <a:latin typeface="Times New Roman"/>
                <a:cs typeface="Times New Roman"/>
              </a:rPr>
              <a:t>from  </a:t>
            </a:r>
            <a:r>
              <a:rPr sz="2200" spc="-5" dirty="0">
                <a:solidFill>
                  <a:srgbClr val="FFFFCC"/>
                </a:solidFill>
                <a:latin typeface="Times New Roman"/>
                <a:cs typeface="Times New Roman"/>
              </a:rPr>
              <a:t>the study, which is </a:t>
            </a:r>
            <a:r>
              <a:rPr sz="2200" dirty="0">
                <a:solidFill>
                  <a:srgbClr val="FFFFCC"/>
                </a:solidFill>
                <a:latin typeface="Times New Roman"/>
                <a:cs typeface="Times New Roman"/>
              </a:rPr>
              <a:t>the </a:t>
            </a:r>
            <a:r>
              <a:rPr sz="2200" spc="-5" dirty="0">
                <a:solidFill>
                  <a:srgbClr val="FFFFCC"/>
                </a:solidFill>
                <a:latin typeface="Times New Roman"/>
                <a:cs typeface="Times New Roman"/>
              </a:rPr>
              <a:t>most important?</a:t>
            </a:r>
            <a:r>
              <a:rPr sz="2200" spc="25" dirty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FFFFCC"/>
                </a:solidFill>
                <a:latin typeface="Times New Roman"/>
                <a:cs typeface="Times New Roman"/>
              </a:rPr>
              <a:t>and</a:t>
            </a: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FFFFCC"/>
              </a:buClr>
              <a:buFont typeface="Times New Roman"/>
              <a:buChar char="•"/>
            </a:pPr>
            <a:endParaRPr sz="2350">
              <a:latin typeface="Times New Roman"/>
              <a:cs typeface="Times New Roman"/>
            </a:endParaRPr>
          </a:p>
          <a:p>
            <a:pPr marL="250190" indent="-237490">
              <a:lnSpc>
                <a:spcPct val="100000"/>
              </a:lnSpc>
              <a:buChar char="•"/>
              <a:tabLst>
                <a:tab pos="249554" algn="l"/>
                <a:tab pos="250190" algn="l"/>
              </a:tabLst>
            </a:pPr>
            <a:r>
              <a:rPr sz="2200" spc="-5" dirty="0">
                <a:solidFill>
                  <a:srgbClr val="FFFFCC"/>
                </a:solidFill>
                <a:latin typeface="Times New Roman"/>
                <a:cs typeface="Times New Roman"/>
              </a:rPr>
              <a:t>What are </a:t>
            </a:r>
            <a:r>
              <a:rPr sz="2200" dirty="0">
                <a:solidFill>
                  <a:srgbClr val="FFFFCC"/>
                </a:solidFill>
                <a:latin typeface="Times New Roman"/>
                <a:cs typeface="Times New Roman"/>
              </a:rPr>
              <a:t>the</a:t>
            </a:r>
            <a:r>
              <a:rPr sz="2200" spc="-20" dirty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FFFFCC"/>
                </a:solidFill>
                <a:latin typeface="Times New Roman"/>
                <a:cs typeface="Times New Roman"/>
              </a:rPr>
              <a:t>priorities?</a:t>
            </a: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lr>
                <a:srgbClr val="FFFFCC"/>
              </a:buClr>
              <a:buFont typeface="Times New Roman"/>
              <a:buChar char="•"/>
            </a:pPr>
            <a:endParaRPr sz="2600">
              <a:latin typeface="Times New Roman"/>
              <a:cs typeface="Times New Roman"/>
            </a:endParaRPr>
          </a:p>
          <a:p>
            <a:pPr marL="223520" marR="897890" indent="-211454">
              <a:lnSpc>
                <a:spcPts val="2440"/>
              </a:lnSpc>
              <a:buClr>
                <a:srgbClr val="FFFFCC"/>
              </a:buClr>
              <a:buFont typeface="Times New Roman"/>
              <a:buChar char="•"/>
              <a:tabLst>
                <a:tab pos="249554" algn="l"/>
                <a:tab pos="250190" algn="l"/>
              </a:tabLst>
            </a:pPr>
            <a:r>
              <a:rPr dirty="0"/>
              <a:t>	</a:t>
            </a:r>
            <a:r>
              <a:rPr sz="2200" spc="-5" dirty="0">
                <a:solidFill>
                  <a:srgbClr val="FFFFCC"/>
                </a:solidFill>
                <a:latin typeface="Times New Roman"/>
                <a:cs typeface="Times New Roman"/>
              </a:rPr>
              <a:t>When specifying </a:t>
            </a:r>
            <a:r>
              <a:rPr sz="2200" spc="-10" dirty="0">
                <a:solidFill>
                  <a:srgbClr val="FFFFCC"/>
                </a:solidFill>
                <a:latin typeface="Times New Roman"/>
                <a:cs typeface="Times New Roman"/>
              </a:rPr>
              <a:t>research </a:t>
            </a:r>
            <a:r>
              <a:rPr sz="2200" spc="-5" dirty="0">
                <a:solidFill>
                  <a:srgbClr val="FFFFCC"/>
                </a:solidFill>
                <a:latin typeface="Times New Roman"/>
                <a:cs typeface="Times New Roman"/>
              </a:rPr>
              <a:t>objectives, development </a:t>
            </a:r>
            <a:r>
              <a:rPr sz="2200" spc="5" dirty="0">
                <a:solidFill>
                  <a:srgbClr val="FFFFCC"/>
                </a:solidFill>
                <a:latin typeface="Times New Roman"/>
                <a:cs typeface="Times New Roman"/>
              </a:rPr>
              <a:t>of  </a:t>
            </a:r>
            <a:r>
              <a:rPr sz="2200" spc="-5" dirty="0">
                <a:solidFill>
                  <a:srgbClr val="FFFFCC"/>
                </a:solidFill>
                <a:latin typeface="Times New Roman"/>
                <a:cs typeface="Times New Roman"/>
              </a:rPr>
              <a:t>hypotheses, </a:t>
            </a:r>
            <a:r>
              <a:rPr sz="2200" dirty="0">
                <a:solidFill>
                  <a:srgbClr val="FFFFCC"/>
                </a:solidFill>
                <a:latin typeface="Times New Roman"/>
                <a:cs typeface="Times New Roman"/>
              </a:rPr>
              <a:t>might be </a:t>
            </a:r>
            <a:r>
              <a:rPr sz="2200" spc="-5" dirty="0">
                <a:solidFill>
                  <a:srgbClr val="FFFFCC"/>
                </a:solidFill>
                <a:latin typeface="Times New Roman"/>
                <a:cs typeface="Times New Roman"/>
              </a:rPr>
              <a:t>very</a:t>
            </a:r>
            <a:r>
              <a:rPr sz="2200" spc="5" dirty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FFFFCC"/>
                </a:solidFill>
                <a:latin typeface="Times New Roman"/>
                <a:cs typeface="Times New Roman"/>
              </a:rPr>
              <a:t>helpful.</a:t>
            </a: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Clr>
                <a:srgbClr val="FFFFCC"/>
              </a:buClr>
              <a:buFont typeface="Times New Roman"/>
              <a:buChar char="•"/>
            </a:pPr>
            <a:endParaRPr sz="2550">
              <a:latin typeface="Times New Roman"/>
              <a:cs typeface="Times New Roman"/>
            </a:endParaRPr>
          </a:p>
          <a:p>
            <a:pPr marL="223520" marR="5080" indent="-211454">
              <a:lnSpc>
                <a:spcPts val="2430"/>
              </a:lnSpc>
              <a:buClr>
                <a:srgbClr val="FFFFCC"/>
              </a:buClr>
              <a:buFont typeface="Times New Roman"/>
              <a:buChar char="•"/>
              <a:tabLst>
                <a:tab pos="249554" algn="l"/>
                <a:tab pos="250190" algn="l"/>
              </a:tabLst>
            </a:pPr>
            <a:r>
              <a:rPr dirty="0"/>
              <a:t>	</a:t>
            </a:r>
            <a:r>
              <a:rPr sz="2200" spc="-5" dirty="0">
                <a:solidFill>
                  <a:srgbClr val="FFFFCC"/>
                </a:solidFill>
                <a:latin typeface="Times New Roman"/>
                <a:cs typeface="Times New Roman"/>
              </a:rPr>
              <a:t>When achieved, objectives </a:t>
            </a:r>
            <a:r>
              <a:rPr sz="2200" dirty="0">
                <a:solidFill>
                  <a:srgbClr val="FFFFCC"/>
                </a:solidFill>
                <a:latin typeface="Times New Roman"/>
                <a:cs typeface="Times New Roman"/>
              </a:rPr>
              <a:t>provide the </a:t>
            </a:r>
            <a:r>
              <a:rPr sz="2200" spc="-5" dirty="0">
                <a:solidFill>
                  <a:srgbClr val="FFFFCC"/>
                </a:solidFill>
                <a:latin typeface="Times New Roman"/>
                <a:cs typeface="Times New Roman"/>
              </a:rPr>
              <a:t>necessary information  to </a:t>
            </a:r>
            <a:r>
              <a:rPr sz="2200" dirty="0">
                <a:solidFill>
                  <a:srgbClr val="FFFFCC"/>
                </a:solidFill>
                <a:latin typeface="Times New Roman"/>
                <a:cs typeface="Times New Roman"/>
              </a:rPr>
              <a:t>solve the</a:t>
            </a:r>
            <a:r>
              <a:rPr sz="2200" spc="-25" dirty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FFFFCC"/>
                </a:solidFill>
                <a:latin typeface="Times New Roman"/>
                <a:cs typeface="Times New Roman"/>
              </a:rPr>
              <a:t>problem.</a:t>
            </a:r>
            <a:endParaRPr sz="2200"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>
    <p:wip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Number Placeholder 4">
            <a:extLst>
              <a:ext uri="{FF2B5EF4-FFF2-40B4-BE49-F238E27FC236}">
                <a16:creationId xmlns:a16="http://schemas.microsoft.com/office/drawing/2014/main" id="{816E29FE-5474-0845-96CA-DDCC7E02DEA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fld id="{147008EC-285E-2C47-AD68-3D7032D38097}" type="slidenum">
              <a:rPr lang="el-GR" altLang="en-GR" smtClean="0"/>
              <a:pPr>
                <a:spcBef>
                  <a:spcPct val="0"/>
                </a:spcBef>
                <a:buClrTx/>
                <a:buFontTx/>
                <a:buNone/>
                <a:defRPr/>
              </a:pPr>
              <a:t>11</a:t>
            </a:fld>
            <a:endParaRPr lang="el-GR" altLang="en-GR" sz="1200"/>
          </a:p>
        </p:txBody>
      </p:sp>
      <p:sp>
        <p:nvSpPr>
          <p:cNvPr id="48131" name="Rectangle 2">
            <a:extLst>
              <a:ext uri="{FF2B5EF4-FFF2-40B4-BE49-F238E27FC236}">
                <a16:creationId xmlns:a16="http://schemas.microsoft.com/office/drawing/2014/main" id="{B0B6C088-9045-9343-828E-FF67CDE5BF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7850188" cy="609600"/>
          </a:xfrm>
        </p:spPr>
        <p:txBody>
          <a:bodyPr/>
          <a:lstStyle/>
          <a:p>
            <a:pPr eaLnBrk="1" hangingPunct="1"/>
            <a:r>
              <a:rPr lang="en-US" altLang="en-GR" sz="3400" dirty="0">
                <a:ea typeface="ＭＳ Ｐゴシック" panose="020B0600070205080204" pitchFamily="34" charset="-128"/>
              </a:rPr>
              <a:t>The Marketing Research Process</a:t>
            </a:r>
            <a:endParaRPr lang="el-GR" altLang="en-GR" sz="3400" dirty="0">
              <a:ea typeface="ＭＳ Ｐゴシック" panose="020B0600070205080204" pitchFamily="34" charset="-128"/>
            </a:endParaRPr>
          </a:p>
        </p:txBody>
      </p:sp>
      <p:sp>
        <p:nvSpPr>
          <p:cNvPr id="48132" name="Rectangle 3">
            <a:extLst>
              <a:ext uri="{FF2B5EF4-FFF2-40B4-BE49-F238E27FC236}">
                <a16:creationId xmlns:a16="http://schemas.microsoft.com/office/drawing/2014/main" id="{F240E8EF-A2BB-5F46-9F1D-FDE967F945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762000"/>
            <a:ext cx="5257800" cy="457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rgbClr val="FFFF00"/>
            </a:solidFill>
            <a:miter lim="800000"/>
            <a:headEnd/>
            <a:tailEnd/>
          </a:ln>
          <a:scene3d>
            <a:camera prst="legacyObliqueBottomRight"/>
            <a:lightRig rig="legacyFlat3" dir="b"/>
          </a:scene3d>
          <a:sp3d extrusionH="176200" prstMaterial="legacyMatte">
            <a:bevelT w="13500" h="13500" prst="angle"/>
            <a:bevelB w="13500" h="13500" prst="angle"/>
            <a:extrusionClr>
              <a:schemeClr val="bg2"/>
            </a:extrusionClr>
            <a:contourClr>
              <a:schemeClr val="folHlink"/>
            </a:contourClr>
          </a:sp3d>
        </p:spPr>
        <p:txBody>
          <a:bodyPr wrap="none" anchor="ctr">
            <a:flatTx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GR" sz="2000" b="1" dirty="0">
                <a:solidFill>
                  <a:schemeClr val="bg2"/>
                </a:solidFill>
                <a:latin typeface="Arial" panose="020B0604020202020204" pitchFamily="34" charset="0"/>
              </a:rPr>
              <a:t>Defining the Problem</a:t>
            </a:r>
            <a:endParaRPr lang="el-GR" altLang="en-GR" sz="2000" b="1" dirty="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sp>
        <p:nvSpPr>
          <p:cNvPr id="48133" name="Rectangle 4">
            <a:extLst>
              <a:ext uri="{FF2B5EF4-FFF2-40B4-BE49-F238E27FC236}">
                <a16:creationId xmlns:a16="http://schemas.microsoft.com/office/drawing/2014/main" id="{DFFB0E30-A53A-1D4B-A4A0-1D8B446416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1524000"/>
            <a:ext cx="5257800" cy="457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rgbClr val="FFFF00"/>
            </a:solidFill>
            <a:miter lim="800000"/>
            <a:headEnd/>
            <a:tailEnd/>
          </a:ln>
          <a:scene3d>
            <a:camera prst="legacyObliqueBottomRight"/>
            <a:lightRig rig="legacyFlat3" dir="b"/>
          </a:scene3d>
          <a:sp3d extrusionH="176200" prstMaterial="legacyMatte">
            <a:bevelT w="13500" h="13500" prst="angle"/>
            <a:bevelB w="13500" h="13500" prst="angle"/>
            <a:extrusionClr>
              <a:schemeClr val="bg2"/>
            </a:extrusionClr>
            <a:contourClr>
              <a:schemeClr val="folHlink"/>
            </a:contourClr>
          </a:sp3d>
        </p:spPr>
        <p:txBody>
          <a:bodyPr wrap="none" anchor="ctr">
            <a:flatTx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GR" sz="2000" b="1" dirty="0">
                <a:solidFill>
                  <a:schemeClr val="bg2"/>
                </a:solidFill>
                <a:latin typeface="Arial" panose="020B0604020202020204" pitchFamily="34" charset="0"/>
              </a:rPr>
              <a:t>Assess the Value of Information</a:t>
            </a:r>
            <a:endParaRPr lang="el-GR" altLang="en-GR" sz="2000" b="1" dirty="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sp>
        <p:nvSpPr>
          <p:cNvPr id="48134" name="Rectangle 5">
            <a:extLst>
              <a:ext uri="{FF2B5EF4-FFF2-40B4-BE49-F238E27FC236}">
                <a16:creationId xmlns:a16="http://schemas.microsoft.com/office/drawing/2014/main" id="{90BA2AC6-02F1-DB4D-B944-7781D8A693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6096000"/>
            <a:ext cx="5257800" cy="457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rgbClr val="FFFF00"/>
            </a:solidFill>
            <a:miter lim="800000"/>
            <a:headEnd/>
            <a:tailEnd/>
          </a:ln>
          <a:scene3d>
            <a:camera prst="legacyObliqueBottomRight"/>
            <a:lightRig rig="legacyFlat3" dir="b"/>
          </a:scene3d>
          <a:sp3d extrusionH="176200" prstMaterial="legacyMatte">
            <a:bevelT w="13500" h="13500" prst="angle"/>
            <a:bevelB w="13500" h="13500" prst="angle"/>
            <a:extrusionClr>
              <a:schemeClr val="bg2"/>
            </a:extrusionClr>
            <a:contourClr>
              <a:schemeClr val="folHlink"/>
            </a:contourClr>
          </a:sp3d>
        </p:spPr>
        <p:txBody>
          <a:bodyPr wrap="none" anchor="ctr">
            <a:flatTx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GR" sz="2000" b="1" dirty="0">
                <a:solidFill>
                  <a:schemeClr val="bg2"/>
                </a:solidFill>
                <a:latin typeface="Arial" panose="020B0604020202020204" pitchFamily="34" charset="0"/>
              </a:rPr>
              <a:t>Presentation of Research Findings</a:t>
            </a:r>
            <a:endParaRPr lang="el-GR" altLang="en-GR" sz="2000" b="1" dirty="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sp>
        <p:nvSpPr>
          <p:cNvPr id="48135" name="Rectangle 6">
            <a:extLst>
              <a:ext uri="{FF2B5EF4-FFF2-40B4-BE49-F238E27FC236}">
                <a16:creationId xmlns:a16="http://schemas.microsoft.com/office/drawing/2014/main" id="{8DACD088-6D10-0445-A6EF-2CD69B144E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2286000"/>
            <a:ext cx="5257800" cy="457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rgbClr val="FFFF00"/>
            </a:solidFill>
            <a:miter lim="800000"/>
            <a:headEnd/>
            <a:tailEnd/>
          </a:ln>
          <a:scene3d>
            <a:camera prst="legacyObliqueBottomRight"/>
            <a:lightRig rig="legacyFlat3" dir="b"/>
          </a:scene3d>
          <a:sp3d extrusionH="176200" prstMaterial="legacyMatte">
            <a:bevelT w="13500" h="13500" prst="angle"/>
            <a:bevelB w="13500" h="13500" prst="angle"/>
            <a:extrusionClr>
              <a:schemeClr val="bg2"/>
            </a:extrusionClr>
            <a:contourClr>
              <a:schemeClr val="folHlink"/>
            </a:contourClr>
          </a:sp3d>
        </p:spPr>
        <p:txBody>
          <a:bodyPr wrap="none" anchor="ctr">
            <a:flatTx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GR" sz="2000" b="1" dirty="0">
                <a:solidFill>
                  <a:schemeClr val="bg2"/>
                </a:solidFill>
                <a:latin typeface="Arial" panose="020B0604020202020204" pitchFamily="34" charset="0"/>
              </a:rPr>
              <a:t>Choice of Research Design</a:t>
            </a:r>
            <a:endParaRPr lang="el-GR" altLang="en-GR" sz="2000" b="1" dirty="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sp>
        <p:nvSpPr>
          <p:cNvPr id="48136" name="Rectangle 7">
            <a:extLst>
              <a:ext uri="{FF2B5EF4-FFF2-40B4-BE49-F238E27FC236}">
                <a16:creationId xmlns:a16="http://schemas.microsoft.com/office/drawing/2014/main" id="{6A6CFBA3-1DF9-734C-8EBB-5613355159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3048000"/>
            <a:ext cx="5257800" cy="533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rgbClr val="FFFF00"/>
            </a:solidFill>
            <a:miter lim="800000"/>
            <a:headEnd/>
            <a:tailEnd/>
          </a:ln>
          <a:scene3d>
            <a:camera prst="legacyObliqueBottomRight"/>
            <a:lightRig rig="legacyFlat3" dir="b"/>
          </a:scene3d>
          <a:sp3d extrusionH="176200" prstMaterial="legacyMatte">
            <a:bevelT w="13500" h="13500" prst="angle"/>
            <a:bevelB w="13500" h="13500" prst="angle"/>
            <a:extrusionClr>
              <a:schemeClr val="bg2"/>
            </a:extrusionClr>
            <a:contourClr>
              <a:schemeClr val="folHlink"/>
            </a:contourClr>
          </a:sp3d>
        </p:spPr>
        <p:txBody>
          <a:bodyPr wrap="none" anchor="ctr">
            <a:flatTx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GR" sz="2000" b="1" dirty="0">
                <a:solidFill>
                  <a:schemeClr val="bg2"/>
                </a:solidFill>
                <a:latin typeface="Arial" panose="020B0604020202020204" pitchFamily="34" charset="0"/>
              </a:rPr>
              <a:t>Choice of Data Collection Method</a:t>
            </a:r>
            <a:endParaRPr lang="el-GR" altLang="en-GR" sz="2000" b="1" dirty="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sp>
        <p:nvSpPr>
          <p:cNvPr id="48137" name="Rectangle 8">
            <a:extLst>
              <a:ext uri="{FF2B5EF4-FFF2-40B4-BE49-F238E27FC236}">
                <a16:creationId xmlns:a16="http://schemas.microsoft.com/office/drawing/2014/main" id="{A3435A9C-D8C3-254B-B187-F026A91485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3810000"/>
            <a:ext cx="5257800" cy="457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rgbClr val="FFFF00"/>
            </a:solidFill>
            <a:miter lim="800000"/>
            <a:headEnd/>
            <a:tailEnd/>
          </a:ln>
          <a:scene3d>
            <a:camera prst="legacyObliqueBottomRight"/>
            <a:lightRig rig="legacyFlat3" dir="b"/>
          </a:scene3d>
          <a:sp3d extrusionH="176200" prstMaterial="legacyMatte">
            <a:bevelT w="13500" h="13500" prst="angle"/>
            <a:bevelB w="13500" h="13500" prst="angle"/>
            <a:extrusionClr>
              <a:schemeClr val="bg2"/>
            </a:extrusionClr>
            <a:contourClr>
              <a:schemeClr val="folHlink"/>
            </a:contourClr>
          </a:sp3d>
        </p:spPr>
        <p:txBody>
          <a:bodyPr wrap="none" anchor="ctr">
            <a:flatTx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GR" sz="2000" b="1" dirty="0">
                <a:solidFill>
                  <a:schemeClr val="bg2"/>
                </a:solidFill>
                <a:latin typeface="Arial" panose="020B0604020202020204" pitchFamily="34" charset="0"/>
              </a:rPr>
              <a:t>Choice of Measurement Methods</a:t>
            </a:r>
            <a:endParaRPr lang="el-GR" altLang="en-GR" sz="2000" b="1" dirty="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sp>
        <p:nvSpPr>
          <p:cNvPr id="48138" name="Rectangle 9">
            <a:extLst>
              <a:ext uri="{FF2B5EF4-FFF2-40B4-BE49-F238E27FC236}">
                <a16:creationId xmlns:a16="http://schemas.microsoft.com/office/drawing/2014/main" id="{780A29E3-0E14-F544-A043-7AB4A357C2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4572000"/>
            <a:ext cx="5257800" cy="457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rgbClr val="FFFF00"/>
            </a:solidFill>
            <a:miter lim="800000"/>
            <a:headEnd/>
            <a:tailEnd/>
          </a:ln>
          <a:scene3d>
            <a:camera prst="legacyObliqueBottomRight"/>
            <a:lightRig rig="legacyFlat3" dir="b"/>
          </a:scene3d>
          <a:sp3d extrusionH="176200" prstMaterial="legacyMatte">
            <a:bevelT w="13500" h="13500" prst="angle"/>
            <a:bevelB w="13500" h="13500" prst="angle"/>
            <a:extrusionClr>
              <a:schemeClr val="bg2"/>
            </a:extrusionClr>
            <a:contourClr>
              <a:schemeClr val="folHlink"/>
            </a:contourClr>
          </a:sp3d>
        </p:spPr>
        <p:txBody>
          <a:bodyPr wrap="none" anchor="ctr">
            <a:flatTx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GR" sz="2000" b="1" dirty="0">
                <a:solidFill>
                  <a:schemeClr val="bg2"/>
                </a:solidFill>
                <a:latin typeface="Arial" panose="020B0604020202020204" pitchFamily="34" charset="0"/>
              </a:rPr>
              <a:t>Sampling and Data Collection</a:t>
            </a:r>
            <a:endParaRPr lang="el-GR" altLang="en-GR" sz="2000" b="1" dirty="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sp>
        <p:nvSpPr>
          <p:cNvPr id="48139" name="Rectangle 10">
            <a:extLst>
              <a:ext uri="{FF2B5EF4-FFF2-40B4-BE49-F238E27FC236}">
                <a16:creationId xmlns:a16="http://schemas.microsoft.com/office/drawing/2014/main" id="{3A2FC705-1C39-6B49-9325-D32ED0ACEA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5334000"/>
            <a:ext cx="5257800" cy="457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rgbClr val="FFFF00"/>
            </a:solidFill>
            <a:miter lim="800000"/>
            <a:headEnd/>
            <a:tailEnd/>
          </a:ln>
          <a:scene3d>
            <a:camera prst="legacyObliqueBottomRight"/>
            <a:lightRig rig="legacyFlat3" dir="b"/>
          </a:scene3d>
          <a:sp3d extrusionH="176200" prstMaterial="legacyMatte">
            <a:bevelT w="13500" h="13500" prst="angle"/>
            <a:bevelB w="13500" h="13500" prst="angle"/>
            <a:extrusionClr>
              <a:schemeClr val="bg2"/>
            </a:extrusionClr>
            <a:contourClr>
              <a:schemeClr val="folHlink"/>
            </a:contourClr>
          </a:sp3d>
        </p:spPr>
        <p:txBody>
          <a:bodyPr wrap="none" anchor="ctr">
            <a:flatTx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GR" sz="2000" b="1" dirty="0">
                <a:solidFill>
                  <a:schemeClr val="bg2"/>
                </a:solidFill>
                <a:latin typeface="Arial" panose="020B0604020202020204" pitchFamily="34" charset="0"/>
              </a:rPr>
              <a:t>Data Analysis</a:t>
            </a:r>
            <a:endParaRPr lang="el-GR" altLang="en-GR" sz="2000" b="1" dirty="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sp>
        <p:nvSpPr>
          <p:cNvPr id="48140" name="AutoShape 11">
            <a:extLst>
              <a:ext uri="{FF2B5EF4-FFF2-40B4-BE49-F238E27FC236}">
                <a16:creationId xmlns:a16="http://schemas.microsoft.com/office/drawing/2014/main" id="{81D41BF7-A948-C842-9131-3893B73771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1219200"/>
            <a:ext cx="152400" cy="30480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rgbClr val="FFFF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l-GR" altLang="en-GR" sz="240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sp>
        <p:nvSpPr>
          <p:cNvPr id="48141" name="AutoShape 12">
            <a:extLst>
              <a:ext uri="{FF2B5EF4-FFF2-40B4-BE49-F238E27FC236}">
                <a16:creationId xmlns:a16="http://schemas.microsoft.com/office/drawing/2014/main" id="{8E825FD2-4E8E-1A4C-A645-0B8F8475F0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5791200"/>
            <a:ext cx="152400" cy="30480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rgbClr val="FFFF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l-GR" altLang="en-GR" sz="240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sp>
        <p:nvSpPr>
          <p:cNvPr id="48142" name="AutoShape 13">
            <a:extLst>
              <a:ext uri="{FF2B5EF4-FFF2-40B4-BE49-F238E27FC236}">
                <a16:creationId xmlns:a16="http://schemas.microsoft.com/office/drawing/2014/main" id="{39F87066-6DA2-3744-9EA1-72994E4629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5029200"/>
            <a:ext cx="152400" cy="30480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rgbClr val="FFFF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l-GR" altLang="en-GR" sz="240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sp>
        <p:nvSpPr>
          <p:cNvPr id="48143" name="AutoShape 14">
            <a:extLst>
              <a:ext uri="{FF2B5EF4-FFF2-40B4-BE49-F238E27FC236}">
                <a16:creationId xmlns:a16="http://schemas.microsoft.com/office/drawing/2014/main" id="{FE72F91D-1784-2342-BDD9-4D1F6F66E4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4267200"/>
            <a:ext cx="152400" cy="30480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rgbClr val="FFFF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l-GR" altLang="en-GR" sz="240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sp>
        <p:nvSpPr>
          <p:cNvPr id="48144" name="AutoShape 15">
            <a:extLst>
              <a:ext uri="{FF2B5EF4-FFF2-40B4-BE49-F238E27FC236}">
                <a16:creationId xmlns:a16="http://schemas.microsoft.com/office/drawing/2014/main" id="{3D7D6862-F4AF-9645-B811-B13673D21A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2057400"/>
            <a:ext cx="152400" cy="30480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rgbClr val="FFFF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l-GR" altLang="en-GR" sz="240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sp>
        <p:nvSpPr>
          <p:cNvPr id="48145" name="AutoShape 16">
            <a:extLst>
              <a:ext uri="{FF2B5EF4-FFF2-40B4-BE49-F238E27FC236}">
                <a16:creationId xmlns:a16="http://schemas.microsoft.com/office/drawing/2014/main" id="{889E7F82-B109-604B-9E7B-E941159F47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3652838"/>
            <a:ext cx="152400" cy="30480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rgbClr val="FFFF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l-GR" altLang="en-GR" sz="240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sp>
        <p:nvSpPr>
          <p:cNvPr id="48146" name="AutoShape 17">
            <a:extLst>
              <a:ext uri="{FF2B5EF4-FFF2-40B4-BE49-F238E27FC236}">
                <a16:creationId xmlns:a16="http://schemas.microsoft.com/office/drawing/2014/main" id="{B12C9D3B-70B9-D444-A28B-C18D5AAFD2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2743200"/>
            <a:ext cx="152400" cy="30480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rgbClr val="FFFF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l-GR" altLang="en-GR" sz="240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5350619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70280" y="306070"/>
            <a:ext cx="720725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/>
              <a:t>DEVELOP </a:t>
            </a:r>
            <a:r>
              <a:rPr sz="3600" dirty="0"/>
              <a:t>A RESEARCH</a:t>
            </a:r>
            <a:r>
              <a:rPr sz="3600" spc="-45" dirty="0"/>
              <a:t> </a:t>
            </a:r>
            <a:r>
              <a:rPr sz="3600" spc="-5" dirty="0"/>
              <a:t>DESIGN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868680" y="1021150"/>
            <a:ext cx="6901180" cy="787400"/>
          </a:xfrm>
          <a:prstGeom prst="rect">
            <a:avLst/>
          </a:prstGeom>
        </p:spPr>
        <p:txBody>
          <a:bodyPr vert="horz" wrap="square" lIns="0" tIns="50165" rIns="0" bIns="0" rtlCol="0">
            <a:spAutoFit/>
          </a:bodyPr>
          <a:lstStyle/>
          <a:p>
            <a:pPr marL="355600" marR="5080" indent="-342900">
              <a:lnSpc>
                <a:spcPts val="2880"/>
              </a:lnSpc>
              <a:spcBef>
                <a:spcPts val="395"/>
              </a:spcBef>
              <a:buChar char="•"/>
              <a:tabLst>
                <a:tab pos="354965" algn="l"/>
                <a:tab pos="355600" algn="l"/>
              </a:tabLst>
            </a:pPr>
            <a:r>
              <a:rPr sz="2600" dirty="0">
                <a:solidFill>
                  <a:srgbClr val="FFFFCC"/>
                </a:solidFill>
                <a:latin typeface="Times New Roman"/>
                <a:cs typeface="Times New Roman"/>
              </a:rPr>
              <a:t>A </a:t>
            </a:r>
            <a:r>
              <a:rPr sz="2600" spc="-5" dirty="0">
                <a:solidFill>
                  <a:srgbClr val="FFFFCC"/>
                </a:solidFill>
                <a:latin typeface="Times New Roman"/>
                <a:cs typeface="Times New Roman"/>
              </a:rPr>
              <a:t>research </a:t>
            </a:r>
            <a:r>
              <a:rPr sz="2600" dirty="0">
                <a:solidFill>
                  <a:srgbClr val="FFFFCC"/>
                </a:solidFill>
                <a:latin typeface="Times New Roman"/>
                <a:cs typeface="Times New Roman"/>
              </a:rPr>
              <a:t>design </a:t>
            </a:r>
            <a:r>
              <a:rPr sz="2600" spc="-5" dirty="0">
                <a:solidFill>
                  <a:srgbClr val="FFFFCC"/>
                </a:solidFill>
                <a:latin typeface="Times New Roman"/>
                <a:cs typeface="Times New Roman"/>
              </a:rPr>
              <a:t>is </a:t>
            </a:r>
            <a:r>
              <a:rPr sz="2600" dirty="0">
                <a:solidFill>
                  <a:srgbClr val="FFFFCC"/>
                </a:solidFill>
                <a:latin typeface="Times New Roman"/>
                <a:cs typeface="Times New Roman"/>
              </a:rPr>
              <a:t>a framework </a:t>
            </a:r>
            <a:r>
              <a:rPr sz="2600" spc="5" dirty="0">
                <a:solidFill>
                  <a:srgbClr val="FFFFCC"/>
                </a:solidFill>
                <a:latin typeface="Times New Roman"/>
                <a:cs typeface="Times New Roman"/>
              </a:rPr>
              <a:t>or </a:t>
            </a:r>
            <a:r>
              <a:rPr sz="2600" dirty="0">
                <a:solidFill>
                  <a:srgbClr val="FFFFCC"/>
                </a:solidFill>
                <a:latin typeface="Times New Roman"/>
                <a:cs typeface="Times New Roman"/>
              </a:rPr>
              <a:t>blueprint</a:t>
            </a:r>
            <a:r>
              <a:rPr sz="2600" spc="-85" dirty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CC"/>
                </a:solidFill>
                <a:latin typeface="Times New Roman"/>
                <a:cs typeface="Times New Roman"/>
              </a:rPr>
              <a:t>for  conducting the </a:t>
            </a:r>
            <a:r>
              <a:rPr sz="2600" spc="-5" dirty="0">
                <a:solidFill>
                  <a:srgbClr val="FFFFCC"/>
                </a:solidFill>
                <a:latin typeface="Times New Roman"/>
                <a:cs typeface="Times New Roman"/>
              </a:rPr>
              <a:t>marketing research </a:t>
            </a:r>
            <a:r>
              <a:rPr sz="2600" dirty="0">
                <a:solidFill>
                  <a:srgbClr val="FFFFCC"/>
                </a:solidFill>
                <a:latin typeface="Times New Roman"/>
                <a:cs typeface="Times New Roman"/>
              </a:rPr>
              <a:t>project.</a:t>
            </a:r>
            <a:endParaRPr sz="2600" dirty="0">
              <a:latin typeface="Times New Roman"/>
              <a:cs typeface="Times New Roman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1F53714B-95C6-1D48-BFA6-8152E048654D}"/>
              </a:ext>
            </a:extLst>
          </p:cNvPr>
          <p:cNvSpPr txBox="1"/>
          <p:nvPr/>
        </p:nvSpPr>
        <p:spPr>
          <a:xfrm>
            <a:off x="970280" y="2209800"/>
            <a:ext cx="679958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R" sz="2800" dirty="0"/>
              <a:t>Qualitative</a:t>
            </a:r>
          </a:p>
          <a:p>
            <a:r>
              <a:rPr lang="en-GR" dirty="0"/>
              <a:t>	</a:t>
            </a:r>
            <a:r>
              <a:rPr lang="en-GR" sz="2000" dirty="0"/>
              <a:t>Exploratory </a:t>
            </a:r>
            <a:endParaRPr lang="en-GR" dirty="0"/>
          </a:p>
          <a:p>
            <a:r>
              <a:rPr lang="en-GR" dirty="0"/>
              <a:t>		Focus Groups</a:t>
            </a:r>
          </a:p>
          <a:p>
            <a:r>
              <a:rPr lang="en-GR" dirty="0"/>
              <a:t>		Personal Interviews</a:t>
            </a:r>
          </a:p>
          <a:p>
            <a:r>
              <a:rPr lang="en-GR" dirty="0"/>
              <a:t>		Observation </a:t>
            </a:r>
          </a:p>
          <a:p>
            <a:r>
              <a:rPr lang="en-GR" dirty="0"/>
              <a:t>		Content Analysis</a:t>
            </a:r>
          </a:p>
          <a:p>
            <a:r>
              <a:rPr lang="en-GR" dirty="0"/>
              <a:t>		Literature Review</a:t>
            </a:r>
          </a:p>
          <a:p>
            <a:r>
              <a:rPr lang="en-GR" sz="2400" dirty="0"/>
              <a:t>Q</a:t>
            </a:r>
            <a:r>
              <a:rPr lang="en-US" sz="2400" dirty="0"/>
              <a:t>u</a:t>
            </a:r>
            <a:r>
              <a:rPr lang="en-GR" sz="2400" dirty="0"/>
              <a:t>antitative </a:t>
            </a:r>
          </a:p>
          <a:p>
            <a:r>
              <a:rPr lang="en-GR" dirty="0"/>
              <a:t>	</a:t>
            </a:r>
            <a:r>
              <a:rPr lang="en-GR" sz="2000" dirty="0"/>
              <a:t>Descriptive</a:t>
            </a:r>
          </a:p>
          <a:p>
            <a:r>
              <a:rPr lang="en-GR" sz="2000" dirty="0"/>
              <a:t>	Causal</a:t>
            </a:r>
          </a:p>
          <a:p>
            <a:r>
              <a:rPr lang="en-GR" dirty="0"/>
              <a:t>		Survey</a:t>
            </a:r>
          </a:p>
          <a:p>
            <a:r>
              <a:rPr lang="en-GR" dirty="0"/>
              <a:t>		Big Data Analysis</a:t>
            </a:r>
          </a:p>
          <a:p>
            <a:r>
              <a:rPr lang="en-GR" dirty="0"/>
              <a:t>		Content Analysis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Number Placeholder 4">
            <a:extLst>
              <a:ext uri="{FF2B5EF4-FFF2-40B4-BE49-F238E27FC236}">
                <a16:creationId xmlns:a16="http://schemas.microsoft.com/office/drawing/2014/main" id="{9DD05BFF-3312-E547-B789-24C9CED7FF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fld id="{147008EC-285E-2C47-AD68-3D7032D38097}" type="slidenum">
              <a:rPr lang="el-GR" altLang="en-GR" smtClean="0"/>
              <a:pPr>
                <a:spcBef>
                  <a:spcPct val="0"/>
                </a:spcBef>
                <a:buClrTx/>
                <a:buFontTx/>
                <a:buNone/>
                <a:defRPr/>
              </a:pPr>
              <a:t>13</a:t>
            </a:fld>
            <a:endParaRPr lang="el-GR" altLang="en-GR" sz="1200"/>
          </a:p>
        </p:txBody>
      </p:sp>
      <p:sp>
        <p:nvSpPr>
          <p:cNvPr id="73731" name="Rectangle 2">
            <a:extLst>
              <a:ext uri="{FF2B5EF4-FFF2-40B4-BE49-F238E27FC236}">
                <a16:creationId xmlns:a16="http://schemas.microsoft.com/office/drawing/2014/main" id="{F5B341A3-5F5B-1B4F-8D00-4806BDB15C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40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l-GR" altLang="en-GR" sz="1800"/>
          </a:p>
        </p:txBody>
      </p:sp>
      <p:sp>
        <p:nvSpPr>
          <p:cNvPr id="73732" name="Text Box 3">
            <a:extLst>
              <a:ext uri="{FF2B5EF4-FFF2-40B4-BE49-F238E27FC236}">
                <a16:creationId xmlns:a16="http://schemas.microsoft.com/office/drawing/2014/main" id="{8F84B499-CE1F-4B4F-A1DC-C4E6002939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2500" y="612889"/>
            <a:ext cx="7239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en-US" altLang="en-GR" sz="3200" b="1" dirty="0">
                <a:latin typeface="Times New Roman" panose="02020603050405020304" pitchFamily="18" charset="0"/>
              </a:rPr>
              <a:t>Research purpose and research design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FAE0FAD9-723B-914C-8659-C3CA12735A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6053165"/>
              </p:ext>
            </p:extLst>
          </p:nvPr>
        </p:nvGraphicFramePr>
        <p:xfrm>
          <a:off x="1066801" y="1810553"/>
          <a:ext cx="7010400" cy="2118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3178">
                  <a:extLst>
                    <a:ext uri="{9D8B030D-6E8A-4147-A177-3AD203B41FA5}">
                      <a16:colId xmlns:a16="http://schemas.microsoft.com/office/drawing/2014/main" val="3064981245"/>
                    </a:ext>
                  </a:extLst>
                </a:gridCol>
                <a:gridCol w="1840230">
                  <a:extLst>
                    <a:ext uri="{9D8B030D-6E8A-4147-A177-3AD203B41FA5}">
                      <a16:colId xmlns:a16="http://schemas.microsoft.com/office/drawing/2014/main" val="518363246"/>
                    </a:ext>
                  </a:extLst>
                </a:gridCol>
                <a:gridCol w="1315392">
                  <a:extLst>
                    <a:ext uri="{9D8B030D-6E8A-4147-A177-3AD203B41FA5}">
                      <a16:colId xmlns:a16="http://schemas.microsoft.com/office/drawing/2014/main" val="3819674009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15302703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R" dirty="0">
                          <a:solidFill>
                            <a:schemeClr val="bg1"/>
                          </a:solidFill>
                        </a:rPr>
                        <a:t>Exploratory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R" dirty="0">
                          <a:solidFill>
                            <a:schemeClr val="bg1"/>
                          </a:solidFill>
                        </a:rPr>
                        <a:t>Descriptive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R" dirty="0">
                          <a:solidFill>
                            <a:schemeClr val="bg1"/>
                          </a:solidFill>
                        </a:rPr>
                        <a:t>Explanatory/</a:t>
                      </a:r>
                    </a:p>
                    <a:p>
                      <a:r>
                        <a:rPr lang="en-GR" dirty="0">
                          <a:solidFill>
                            <a:schemeClr val="bg1"/>
                          </a:solidFill>
                        </a:rPr>
                        <a:t>Causal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58840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R" dirty="0"/>
                        <a:t>Structured Interview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R" dirty="0"/>
                        <a:t>✓✓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R" dirty="0"/>
                        <a:t>✓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4967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R" dirty="0"/>
                        <a:t>Semistructured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R" dirty="0"/>
                        <a:t>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R" dirty="0"/>
                        <a:t>✓✓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90667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R" dirty="0"/>
                        <a:t>Non-structured-In deapth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R" dirty="0"/>
                        <a:t>✓✓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17048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R" dirty="0"/>
                        <a:t>✓   More usual</a:t>
                      </a:r>
                    </a:p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R" dirty="0"/>
                        <a:t>✓✓Less usual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4224526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70280" y="306070"/>
            <a:ext cx="720725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/>
              <a:t>DEVELOP </a:t>
            </a:r>
            <a:r>
              <a:rPr sz="3600" dirty="0"/>
              <a:t>A RESEARCH</a:t>
            </a:r>
            <a:r>
              <a:rPr sz="3600" spc="-45" dirty="0"/>
              <a:t> </a:t>
            </a:r>
            <a:r>
              <a:rPr sz="3600" spc="-5" dirty="0"/>
              <a:t>DESIGN</a:t>
            </a:r>
            <a:endParaRPr sz="3600"/>
          </a:p>
        </p:txBody>
      </p:sp>
      <p:sp>
        <p:nvSpPr>
          <p:cNvPr id="51" name="object 51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dirty="0"/>
              <a:t>14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407669" y="1370329"/>
            <a:ext cx="6901180" cy="787400"/>
          </a:xfrm>
          <a:prstGeom prst="rect">
            <a:avLst/>
          </a:prstGeom>
        </p:spPr>
        <p:txBody>
          <a:bodyPr vert="horz" wrap="square" lIns="0" tIns="50165" rIns="0" bIns="0" rtlCol="0">
            <a:spAutoFit/>
          </a:bodyPr>
          <a:lstStyle/>
          <a:p>
            <a:pPr marL="355600" marR="5080" indent="-342900">
              <a:lnSpc>
                <a:spcPts val="2880"/>
              </a:lnSpc>
              <a:spcBef>
                <a:spcPts val="395"/>
              </a:spcBef>
              <a:buChar char="•"/>
              <a:tabLst>
                <a:tab pos="354965" algn="l"/>
                <a:tab pos="355600" algn="l"/>
              </a:tabLst>
            </a:pPr>
            <a:r>
              <a:rPr sz="2600" dirty="0">
                <a:solidFill>
                  <a:srgbClr val="FFFFCC"/>
                </a:solidFill>
                <a:latin typeface="Times New Roman"/>
                <a:cs typeface="Times New Roman"/>
              </a:rPr>
              <a:t>A </a:t>
            </a:r>
            <a:r>
              <a:rPr sz="2600" spc="-5" dirty="0">
                <a:solidFill>
                  <a:srgbClr val="FFFFCC"/>
                </a:solidFill>
                <a:latin typeface="Times New Roman"/>
                <a:cs typeface="Times New Roman"/>
              </a:rPr>
              <a:t>research </a:t>
            </a:r>
            <a:r>
              <a:rPr sz="2600" dirty="0">
                <a:solidFill>
                  <a:srgbClr val="FFFFCC"/>
                </a:solidFill>
                <a:latin typeface="Times New Roman"/>
                <a:cs typeface="Times New Roman"/>
              </a:rPr>
              <a:t>design </a:t>
            </a:r>
            <a:r>
              <a:rPr sz="2600" spc="-5" dirty="0">
                <a:solidFill>
                  <a:srgbClr val="FFFFCC"/>
                </a:solidFill>
                <a:latin typeface="Times New Roman"/>
                <a:cs typeface="Times New Roman"/>
              </a:rPr>
              <a:t>is </a:t>
            </a:r>
            <a:r>
              <a:rPr sz="2600" dirty="0">
                <a:solidFill>
                  <a:srgbClr val="FFFFCC"/>
                </a:solidFill>
                <a:latin typeface="Times New Roman"/>
                <a:cs typeface="Times New Roman"/>
              </a:rPr>
              <a:t>a framework </a:t>
            </a:r>
            <a:r>
              <a:rPr sz="2600" spc="5" dirty="0">
                <a:solidFill>
                  <a:srgbClr val="FFFFCC"/>
                </a:solidFill>
                <a:latin typeface="Times New Roman"/>
                <a:cs typeface="Times New Roman"/>
              </a:rPr>
              <a:t>or </a:t>
            </a:r>
            <a:r>
              <a:rPr sz="2600" dirty="0">
                <a:solidFill>
                  <a:srgbClr val="FFFFCC"/>
                </a:solidFill>
                <a:latin typeface="Times New Roman"/>
                <a:cs typeface="Times New Roman"/>
              </a:rPr>
              <a:t>blueprint</a:t>
            </a:r>
            <a:r>
              <a:rPr sz="2600" spc="-85" dirty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CC"/>
                </a:solidFill>
                <a:latin typeface="Times New Roman"/>
                <a:cs typeface="Times New Roman"/>
              </a:rPr>
              <a:t>for  conducting the </a:t>
            </a:r>
            <a:r>
              <a:rPr sz="2600" spc="-5" dirty="0">
                <a:solidFill>
                  <a:srgbClr val="FFFFCC"/>
                </a:solidFill>
                <a:latin typeface="Times New Roman"/>
                <a:cs typeface="Times New Roman"/>
              </a:rPr>
              <a:t>marketing research </a:t>
            </a:r>
            <a:r>
              <a:rPr sz="2600" dirty="0">
                <a:solidFill>
                  <a:srgbClr val="FFFFCC"/>
                </a:solidFill>
                <a:latin typeface="Times New Roman"/>
                <a:cs typeface="Times New Roman"/>
              </a:rPr>
              <a:t>project.</a:t>
            </a:r>
            <a:endParaRPr sz="2600" dirty="0">
              <a:latin typeface="Times New Roman"/>
              <a:cs typeface="Times New Roman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D268037B-6E6A-F841-B206-F0F2B3702F54}"/>
              </a:ext>
            </a:extLst>
          </p:cNvPr>
          <p:cNvSpPr txBox="1"/>
          <p:nvPr/>
        </p:nvSpPr>
        <p:spPr>
          <a:xfrm>
            <a:off x="970280" y="2667000"/>
            <a:ext cx="710692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R" sz="2400" dirty="0"/>
              <a:t>Exploratory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GR" dirty="0">
                <a:ea typeface="ＭＳ Ｐゴシック" panose="020B0600070205080204" pitchFamily="34" charset="-128"/>
              </a:rPr>
              <a:t>	Depth of analysis (define variables and relationships)</a:t>
            </a:r>
            <a:endParaRPr lang="en-GR" dirty="0"/>
          </a:p>
          <a:p>
            <a:endParaRPr lang="en-GR" dirty="0"/>
          </a:p>
          <a:p>
            <a:r>
              <a:rPr lang="en-GR" sz="2400" dirty="0"/>
              <a:t>Descriptive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GR" dirty="0">
                <a:ea typeface="ＭＳ Ｐゴシック" panose="020B0600070205080204" pitchFamily="34" charset="-128"/>
              </a:rPr>
              <a:t>Determine and describe variability </a:t>
            </a:r>
            <a:r>
              <a:rPr lang="el-GR" altLang="en-GR" dirty="0">
                <a:ea typeface="ＭＳ Ｐゴシック" panose="020B0600070205080204" pitchFamily="34" charset="-128"/>
              </a:rPr>
              <a:t>(</a:t>
            </a:r>
            <a:r>
              <a:rPr lang="en-US" altLang="en-GR" dirty="0">
                <a:ea typeface="ＭＳ Ｐゴシック" panose="020B0600070205080204" pitchFamily="34" charset="-128"/>
              </a:rPr>
              <a:t>e.g. in behavior and attitude</a:t>
            </a:r>
            <a:r>
              <a:rPr lang="el-GR" altLang="en-GR" dirty="0">
                <a:ea typeface="ＭＳ Ｐゴシック" panose="020B0600070205080204" pitchFamily="34" charset="-128"/>
              </a:rPr>
              <a:t>).</a:t>
            </a:r>
            <a:endParaRPr lang="en-US" altLang="en-GR" dirty="0">
              <a:ea typeface="ＭＳ Ｐゴシック" panose="020B0600070205080204" pitchFamily="34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R" dirty="0"/>
          </a:p>
          <a:p>
            <a:r>
              <a:rPr lang="en-GR" sz="2400" dirty="0"/>
              <a:t>Causal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GR" dirty="0">
                <a:ea typeface="ＭＳ Ｐゴシック" panose="020B0600070205080204" pitchFamily="34" charset="-128"/>
              </a:rPr>
              <a:t>Examination and justification of correlations among the variables (e.g. relationships between causes and effects).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R" sz="2400" dirty="0"/>
          </a:p>
          <a:p>
            <a:endParaRPr lang="en-GR" sz="2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15110" y="340359"/>
            <a:ext cx="6114415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DESIGN THE</a:t>
            </a:r>
            <a:r>
              <a:rPr spc="-45" dirty="0"/>
              <a:t> </a:t>
            </a:r>
            <a:r>
              <a:rPr dirty="0"/>
              <a:t>QUESTIONNAIRE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dirty="0"/>
              <a:t>15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407669" y="1367790"/>
            <a:ext cx="8178165" cy="4119879"/>
          </a:xfrm>
          <a:prstGeom prst="rect">
            <a:avLst/>
          </a:prstGeom>
        </p:spPr>
        <p:txBody>
          <a:bodyPr vert="horz" wrap="square" lIns="0" tIns="84455" rIns="0" bIns="0" rtlCol="0">
            <a:spAutoFit/>
          </a:bodyPr>
          <a:lstStyle/>
          <a:p>
            <a:pPr marL="355600" marR="867410" indent="-342900">
              <a:lnSpc>
                <a:spcPts val="2790"/>
              </a:lnSpc>
              <a:spcBef>
                <a:spcPts val="665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solidFill>
                  <a:srgbClr val="FFFFCC"/>
                </a:solidFill>
                <a:latin typeface="Times New Roman"/>
                <a:cs typeface="Times New Roman"/>
              </a:rPr>
              <a:t>Questionnaire </a:t>
            </a:r>
            <a:r>
              <a:rPr sz="2800" dirty="0">
                <a:solidFill>
                  <a:srgbClr val="FFFFCC"/>
                </a:solidFill>
                <a:latin typeface="Times New Roman"/>
                <a:cs typeface="Times New Roman"/>
              </a:rPr>
              <a:t>design is one of the basic building  blocks of </a:t>
            </a:r>
            <a:r>
              <a:rPr sz="2800" spc="-5" dirty="0">
                <a:solidFill>
                  <a:srgbClr val="FFFFCC"/>
                </a:solidFill>
                <a:latin typeface="Times New Roman"/>
                <a:cs typeface="Times New Roman"/>
              </a:rPr>
              <a:t>marketing</a:t>
            </a:r>
            <a:r>
              <a:rPr sz="2800" spc="-15" dirty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FFFFCC"/>
                </a:solidFill>
                <a:latin typeface="Times New Roman"/>
                <a:cs typeface="Times New Roman"/>
              </a:rPr>
              <a:t>research.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FFFFCC"/>
              </a:buClr>
              <a:buFont typeface="Times New Roman"/>
              <a:buChar char="•"/>
            </a:pPr>
            <a:endParaRPr sz="3300">
              <a:latin typeface="Times New Roman"/>
              <a:cs typeface="Times New Roman"/>
            </a:endParaRPr>
          </a:p>
          <a:p>
            <a:pPr marL="355600" marR="104775" indent="-342900">
              <a:lnSpc>
                <a:spcPts val="2780"/>
              </a:lnSpc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solidFill>
                  <a:srgbClr val="FFFFCC"/>
                </a:solidFill>
                <a:latin typeface="Times New Roman"/>
                <a:cs typeface="Times New Roman"/>
              </a:rPr>
              <a:t>Its </a:t>
            </a:r>
            <a:r>
              <a:rPr sz="2800" dirty="0">
                <a:solidFill>
                  <a:srgbClr val="FFFFCC"/>
                </a:solidFill>
                <a:latin typeface="Times New Roman"/>
                <a:cs typeface="Times New Roman"/>
              </a:rPr>
              <a:t>first </a:t>
            </a:r>
            <a:r>
              <a:rPr sz="2800" spc="-5" dirty="0">
                <a:solidFill>
                  <a:srgbClr val="FFFFCC"/>
                </a:solidFill>
                <a:latin typeface="Times New Roman"/>
                <a:cs typeface="Times New Roman"/>
              </a:rPr>
              <a:t>and </a:t>
            </a:r>
            <a:r>
              <a:rPr sz="2800" dirty="0">
                <a:solidFill>
                  <a:srgbClr val="FFFFCC"/>
                </a:solidFill>
                <a:latin typeface="Times New Roman"/>
                <a:cs typeface="Times New Roman"/>
              </a:rPr>
              <a:t>prime role is to </a:t>
            </a:r>
            <a:r>
              <a:rPr sz="2800" spc="-5" dirty="0">
                <a:solidFill>
                  <a:srgbClr val="FFFFCC"/>
                </a:solidFill>
                <a:latin typeface="Times New Roman"/>
                <a:cs typeface="Times New Roman"/>
              </a:rPr>
              <a:t>draw accurate information  </a:t>
            </a:r>
            <a:r>
              <a:rPr sz="2800" dirty="0">
                <a:solidFill>
                  <a:srgbClr val="FFFFCC"/>
                </a:solidFill>
                <a:latin typeface="Times New Roman"/>
                <a:cs typeface="Times New Roman"/>
              </a:rPr>
              <a:t>from the</a:t>
            </a:r>
            <a:r>
              <a:rPr sz="2800" spc="-40" dirty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CC"/>
                </a:solidFill>
                <a:latin typeface="Times New Roman"/>
                <a:cs typeface="Times New Roman"/>
              </a:rPr>
              <a:t>respondent.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lr>
                <a:srgbClr val="FFFFCC"/>
              </a:buClr>
              <a:buFont typeface="Times New Roman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solidFill>
                  <a:srgbClr val="FFFFCC"/>
                </a:solidFill>
                <a:latin typeface="Times New Roman"/>
                <a:cs typeface="Times New Roman"/>
              </a:rPr>
              <a:t>There are </a:t>
            </a:r>
            <a:r>
              <a:rPr sz="2800" dirty="0">
                <a:solidFill>
                  <a:srgbClr val="FFFFCC"/>
                </a:solidFill>
                <a:latin typeface="Times New Roman"/>
                <a:cs typeface="Times New Roman"/>
              </a:rPr>
              <a:t>3 </a:t>
            </a:r>
            <a:r>
              <a:rPr sz="2800" spc="-5" dirty="0">
                <a:solidFill>
                  <a:srgbClr val="FFFFCC"/>
                </a:solidFill>
                <a:latin typeface="Times New Roman"/>
                <a:cs typeface="Times New Roman"/>
              </a:rPr>
              <a:t>different types </a:t>
            </a:r>
            <a:r>
              <a:rPr sz="2800" spc="5" dirty="0">
                <a:solidFill>
                  <a:srgbClr val="FFFFCC"/>
                </a:solidFill>
                <a:latin typeface="Times New Roman"/>
                <a:cs typeface="Times New Roman"/>
              </a:rPr>
              <a:t>of </a:t>
            </a:r>
            <a:r>
              <a:rPr sz="2800" spc="-5" dirty="0">
                <a:solidFill>
                  <a:srgbClr val="FFFFCC"/>
                </a:solidFill>
                <a:latin typeface="Times New Roman"/>
                <a:cs typeface="Times New Roman"/>
              </a:rPr>
              <a:t>Question</a:t>
            </a:r>
            <a:r>
              <a:rPr sz="2800" spc="15" dirty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CC"/>
                </a:solidFill>
                <a:latin typeface="Times New Roman"/>
                <a:cs typeface="Times New Roman"/>
              </a:rPr>
              <a:t>Classifications:</a:t>
            </a:r>
            <a:endParaRPr sz="2800">
              <a:latin typeface="Times New Roman"/>
              <a:cs typeface="Times New Roman"/>
            </a:endParaRPr>
          </a:p>
          <a:p>
            <a:pPr marL="755650" lvl="1" indent="-286385">
              <a:lnSpc>
                <a:spcPct val="100000"/>
              </a:lnSpc>
              <a:spcBef>
                <a:spcPts val="130"/>
              </a:spcBef>
              <a:buChar char="–"/>
              <a:tabLst>
                <a:tab pos="755650" algn="l"/>
              </a:tabLst>
            </a:pPr>
            <a:r>
              <a:rPr sz="2800" spc="-5" dirty="0">
                <a:solidFill>
                  <a:srgbClr val="FFFFCC"/>
                </a:solidFill>
                <a:latin typeface="Times New Roman"/>
                <a:cs typeface="Times New Roman"/>
              </a:rPr>
              <a:t>Behavioral</a:t>
            </a:r>
            <a:endParaRPr sz="2800">
              <a:latin typeface="Times New Roman"/>
              <a:cs typeface="Times New Roman"/>
            </a:endParaRPr>
          </a:p>
          <a:p>
            <a:pPr marL="755650" lvl="1" indent="-286385">
              <a:lnSpc>
                <a:spcPct val="100000"/>
              </a:lnSpc>
              <a:spcBef>
                <a:spcPts val="120"/>
              </a:spcBef>
              <a:buChar char="–"/>
              <a:tabLst>
                <a:tab pos="755650" algn="l"/>
              </a:tabLst>
            </a:pPr>
            <a:r>
              <a:rPr sz="2800" spc="-5" dirty="0">
                <a:solidFill>
                  <a:srgbClr val="FFFFCC"/>
                </a:solidFill>
                <a:latin typeface="Times New Roman"/>
                <a:cs typeface="Times New Roman"/>
              </a:rPr>
              <a:t>Attitudinal</a:t>
            </a:r>
            <a:endParaRPr sz="2800">
              <a:latin typeface="Times New Roman"/>
              <a:cs typeface="Times New Roman"/>
            </a:endParaRPr>
          </a:p>
          <a:p>
            <a:pPr marL="755650" lvl="1" indent="-286385">
              <a:lnSpc>
                <a:spcPct val="100000"/>
              </a:lnSpc>
              <a:spcBef>
                <a:spcPts val="130"/>
              </a:spcBef>
              <a:buChar char="–"/>
              <a:tabLst>
                <a:tab pos="755650" algn="l"/>
              </a:tabLst>
            </a:pPr>
            <a:r>
              <a:rPr sz="2800" spc="-5" dirty="0">
                <a:solidFill>
                  <a:srgbClr val="FFFFCC"/>
                </a:solidFill>
                <a:latin typeface="Times New Roman"/>
                <a:cs typeface="Times New Roman"/>
              </a:rPr>
              <a:t>Classification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>
    <p:wipe dir="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70915" y="1316989"/>
            <a:ext cx="4972685" cy="4507230"/>
          </a:xfrm>
          <a:prstGeom prst="rect">
            <a:avLst/>
          </a:prstGeom>
        </p:spPr>
        <p:txBody>
          <a:bodyPr vert="horz" wrap="square" lIns="0" tIns="64769" rIns="0" bIns="0" rtlCol="0">
            <a:spAutoFit/>
          </a:bodyPr>
          <a:lstStyle/>
          <a:p>
            <a:pPr marL="293370" indent="-280670">
              <a:lnSpc>
                <a:spcPct val="100000"/>
              </a:lnSpc>
              <a:spcBef>
                <a:spcPts val="509"/>
              </a:spcBef>
              <a:buClr>
                <a:srgbClr val="FFFFCC"/>
              </a:buClr>
              <a:buFont typeface="Times New Roman"/>
              <a:buChar char="•"/>
              <a:tabLst>
                <a:tab pos="292735" algn="l"/>
                <a:tab pos="293370" algn="l"/>
              </a:tabLst>
            </a:pPr>
            <a:r>
              <a:rPr sz="2600" dirty="0">
                <a:solidFill>
                  <a:schemeClr val="bg1"/>
                </a:solidFill>
                <a:latin typeface="Times New Roman"/>
                <a:cs typeface="Times New Roman"/>
              </a:rPr>
              <a:t>Have </a:t>
            </a:r>
            <a:r>
              <a:rPr sz="2600" spc="5" dirty="0">
                <a:solidFill>
                  <a:schemeClr val="bg1"/>
                </a:solidFill>
                <a:latin typeface="Times New Roman"/>
                <a:cs typeface="Times New Roman"/>
              </a:rPr>
              <a:t>you </a:t>
            </a:r>
            <a:r>
              <a:rPr sz="2600" dirty="0">
                <a:solidFill>
                  <a:schemeClr val="bg1"/>
                </a:solidFill>
                <a:latin typeface="Times New Roman"/>
                <a:cs typeface="Times New Roman"/>
              </a:rPr>
              <a:t>ever</a:t>
            </a:r>
            <a:r>
              <a:rPr sz="2600" spc="-30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2600" spc="-5" dirty="0">
                <a:solidFill>
                  <a:schemeClr val="bg1"/>
                </a:solidFill>
                <a:latin typeface="Times New Roman"/>
                <a:cs typeface="Times New Roman"/>
              </a:rPr>
              <a:t>........?</a:t>
            </a:r>
            <a:endParaRPr sz="2600" dirty="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marL="293370" indent="-280670">
              <a:lnSpc>
                <a:spcPct val="100000"/>
              </a:lnSpc>
              <a:spcBef>
                <a:spcPts val="409"/>
              </a:spcBef>
              <a:buChar char="•"/>
              <a:tabLst>
                <a:tab pos="292735" algn="l"/>
                <a:tab pos="293370" algn="l"/>
              </a:tabLst>
            </a:pPr>
            <a:r>
              <a:rPr sz="2600" dirty="0">
                <a:solidFill>
                  <a:schemeClr val="bg1"/>
                </a:solidFill>
                <a:latin typeface="Times New Roman"/>
                <a:cs typeface="Times New Roman"/>
              </a:rPr>
              <a:t>Do </a:t>
            </a:r>
            <a:r>
              <a:rPr sz="2600" spc="5" dirty="0">
                <a:solidFill>
                  <a:schemeClr val="bg1"/>
                </a:solidFill>
                <a:latin typeface="Times New Roman"/>
                <a:cs typeface="Times New Roman"/>
              </a:rPr>
              <a:t>you </a:t>
            </a:r>
            <a:r>
              <a:rPr sz="2600" dirty="0">
                <a:solidFill>
                  <a:schemeClr val="bg1"/>
                </a:solidFill>
                <a:latin typeface="Times New Roman"/>
                <a:cs typeface="Times New Roman"/>
              </a:rPr>
              <a:t>ever</a:t>
            </a:r>
            <a:r>
              <a:rPr sz="2600" spc="-15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2600" spc="-5" dirty="0">
                <a:solidFill>
                  <a:schemeClr val="bg1"/>
                </a:solidFill>
                <a:latin typeface="Times New Roman"/>
                <a:cs typeface="Times New Roman"/>
              </a:rPr>
              <a:t>........?</a:t>
            </a:r>
            <a:endParaRPr sz="2600" dirty="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marL="293370" indent="-280670">
              <a:lnSpc>
                <a:spcPct val="100000"/>
              </a:lnSpc>
              <a:spcBef>
                <a:spcPts val="400"/>
              </a:spcBef>
              <a:buChar char="•"/>
              <a:tabLst>
                <a:tab pos="292735" algn="l"/>
                <a:tab pos="293370" algn="l"/>
              </a:tabLst>
            </a:pPr>
            <a:r>
              <a:rPr sz="2600" spc="5" dirty="0">
                <a:solidFill>
                  <a:schemeClr val="bg1"/>
                </a:solidFill>
                <a:latin typeface="Times New Roman"/>
                <a:cs typeface="Times New Roman"/>
              </a:rPr>
              <a:t>Who do </a:t>
            </a:r>
            <a:r>
              <a:rPr sz="2600" dirty="0">
                <a:solidFill>
                  <a:schemeClr val="bg1"/>
                </a:solidFill>
                <a:latin typeface="Times New Roman"/>
                <a:cs typeface="Times New Roman"/>
              </a:rPr>
              <a:t>you </a:t>
            </a:r>
            <a:r>
              <a:rPr sz="2600" spc="5" dirty="0">
                <a:solidFill>
                  <a:schemeClr val="bg1"/>
                </a:solidFill>
                <a:latin typeface="Times New Roman"/>
                <a:cs typeface="Times New Roman"/>
              </a:rPr>
              <a:t>know</a:t>
            </a:r>
            <a:r>
              <a:rPr sz="2600" spc="-5" dirty="0">
                <a:solidFill>
                  <a:schemeClr val="bg1"/>
                </a:solidFill>
                <a:latin typeface="Times New Roman"/>
                <a:cs typeface="Times New Roman"/>
              </a:rPr>
              <a:t> ........?</a:t>
            </a:r>
            <a:endParaRPr sz="2600" dirty="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marL="293370" indent="-280670">
              <a:lnSpc>
                <a:spcPct val="100000"/>
              </a:lnSpc>
              <a:spcBef>
                <a:spcPts val="409"/>
              </a:spcBef>
              <a:buChar char="•"/>
              <a:tabLst>
                <a:tab pos="292735" algn="l"/>
                <a:tab pos="293370" algn="l"/>
              </a:tabLst>
            </a:pPr>
            <a:r>
              <a:rPr sz="2600" dirty="0">
                <a:solidFill>
                  <a:schemeClr val="bg1"/>
                </a:solidFill>
                <a:latin typeface="Times New Roman"/>
                <a:cs typeface="Times New Roman"/>
              </a:rPr>
              <a:t>When did you </a:t>
            </a:r>
            <a:r>
              <a:rPr sz="2600" spc="-5" dirty="0">
                <a:solidFill>
                  <a:schemeClr val="bg1"/>
                </a:solidFill>
                <a:latin typeface="Times New Roman"/>
                <a:cs typeface="Times New Roman"/>
              </a:rPr>
              <a:t>last</a:t>
            </a:r>
            <a:r>
              <a:rPr sz="2600" spc="10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2600" spc="-5" dirty="0">
                <a:solidFill>
                  <a:schemeClr val="bg1"/>
                </a:solidFill>
                <a:latin typeface="Times New Roman"/>
                <a:cs typeface="Times New Roman"/>
              </a:rPr>
              <a:t>........?</a:t>
            </a:r>
            <a:endParaRPr sz="2600" dirty="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marL="293370" indent="-280670">
              <a:lnSpc>
                <a:spcPct val="100000"/>
              </a:lnSpc>
              <a:spcBef>
                <a:spcPts val="409"/>
              </a:spcBef>
              <a:buChar char="•"/>
              <a:tabLst>
                <a:tab pos="292735" algn="l"/>
                <a:tab pos="293370" algn="l"/>
              </a:tabLst>
            </a:pPr>
            <a:r>
              <a:rPr sz="2600" dirty="0">
                <a:solidFill>
                  <a:schemeClr val="bg1"/>
                </a:solidFill>
                <a:latin typeface="Times New Roman"/>
                <a:cs typeface="Times New Roman"/>
              </a:rPr>
              <a:t>Which do you </a:t>
            </a:r>
            <a:r>
              <a:rPr sz="2600" spc="5" dirty="0">
                <a:solidFill>
                  <a:schemeClr val="bg1"/>
                </a:solidFill>
                <a:latin typeface="Times New Roman"/>
                <a:cs typeface="Times New Roman"/>
              </a:rPr>
              <a:t>do </a:t>
            </a:r>
            <a:r>
              <a:rPr sz="2600" spc="-5" dirty="0">
                <a:solidFill>
                  <a:schemeClr val="bg1"/>
                </a:solidFill>
                <a:latin typeface="Times New Roman"/>
                <a:cs typeface="Times New Roman"/>
              </a:rPr>
              <a:t>most often</a:t>
            </a:r>
            <a:r>
              <a:rPr sz="2600" spc="10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2600" spc="-5" dirty="0">
                <a:solidFill>
                  <a:schemeClr val="bg1"/>
                </a:solidFill>
                <a:latin typeface="Times New Roman"/>
                <a:cs typeface="Times New Roman"/>
              </a:rPr>
              <a:t>........?</a:t>
            </a:r>
            <a:endParaRPr sz="2600" dirty="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marL="293370" indent="-280670">
              <a:lnSpc>
                <a:spcPct val="100000"/>
              </a:lnSpc>
              <a:spcBef>
                <a:spcPts val="409"/>
              </a:spcBef>
              <a:buChar char="•"/>
              <a:tabLst>
                <a:tab pos="292735" algn="l"/>
                <a:tab pos="293370" algn="l"/>
              </a:tabLst>
            </a:pPr>
            <a:r>
              <a:rPr sz="2600" spc="5" dirty="0">
                <a:solidFill>
                  <a:schemeClr val="bg1"/>
                </a:solidFill>
                <a:latin typeface="Times New Roman"/>
                <a:cs typeface="Times New Roman"/>
              </a:rPr>
              <a:t>Who </a:t>
            </a:r>
            <a:r>
              <a:rPr sz="2600" dirty="0">
                <a:solidFill>
                  <a:schemeClr val="bg1"/>
                </a:solidFill>
                <a:latin typeface="Times New Roman"/>
                <a:cs typeface="Times New Roman"/>
              </a:rPr>
              <a:t>does </a:t>
            </a:r>
            <a:r>
              <a:rPr sz="2600" spc="-5" dirty="0">
                <a:solidFill>
                  <a:schemeClr val="bg1"/>
                </a:solidFill>
                <a:latin typeface="Times New Roman"/>
                <a:cs typeface="Times New Roman"/>
              </a:rPr>
              <a:t>it</a:t>
            </a:r>
            <a:r>
              <a:rPr sz="2600" spc="-30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2600" spc="-5" dirty="0">
                <a:solidFill>
                  <a:schemeClr val="bg1"/>
                </a:solidFill>
                <a:latin typeface="Times New Roman"/>
                <a:cs typeface="Times New Roman"/>
              </a:rPr>
              <a:t>........?</a:t>
            </a:r>
            <a:endParaRPr sz="2600" dirty="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marL="293370" indent="-280670">
              <a:lnSpc>
                <a:spcPct val="100000"/>
              </a:lnSpc>
              <a:spcBef>
                <a:spcPts val="409"/>
              </a:spcBef>
              <a:buChar char="•"/>
              <a:tabLst>
                <a:tab pos="292735" algn="l"/>
                <a:tab pos="293370" algn="l"/>
              </a:tabLst>
            </a:pPr>
            <a:r>
              <a:rPr sz="2600" dirty="0">
                <a:solidFill>
                  <a:schemeClr val="bg1"/>
                </a:solidFill>
                <a:latin typeface="Times New Roman"/>
                <a:cs typeface="Times New Roman"/>
              </a:rPr>
              <a:t>How many</a:t>
            </a:r>
            <a:r>
              <a:rPr sz="2600" spc="5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2600" spc="-5" dirty="0">
                <a:solidFill>
                  <a:schemeClr val="bg1"/>
                </a:solidFill>
                <a:latin typeface="Times New Roman"/>
                <a:cs typeface="Times New Roman"/>
              </a:rPr>
              <a:t>........?</a:t>
            </a:r>
            <a:endParaRPr sz="2600" dirty="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marL="293370" indent="-280670">
              <a:lnSpc>
                <a:spcPct val="100000"/>
              </a:lnSpc>
              <a:spcBef>
                <a:spcPts val="409"/>
              </a:spcBef>
              <a:buChar char="•"/>
              <a:tabLst>
                <a:tab pos="292735" algn="l"/>
                <a:tab pos="293370" algn="l"/>
              </a:tabLst>
            </a:pPr>
            <a:r>
              <a:rPr sz="2600" dirty="0">
                <a:solidFill>
                  <a:schemeClr val="bg1"/>
                </a:solidFill>
                <a:latin typeface="Times New Roman"/>
                <a:cs typeface="Times New Roman"/>
              </a:rPr>
              <a:t>Do </a:t>
            </a:r>
            <a:r>
              <a:rPr sz="2600" spc="5" dirty="0">
                <a:solidFill>
                  <a:schemeClr val="bg1"/>
                </a:solidFill>
                <a:latin typeface="Times New Roman"/>
                <a:cs typeface="Times New Roman"/>
              </a:rPr>
              <a:t>you </a:t>
            </a:r>
            <a:r>
              <a:rPr sz="2600" dirty="0">
                <a:solidFill>
                  <a:schemeClr val="bg1"/>
                </a:solidFill>
                <a:latin typeface="Times New Roman"/>
                <a:cs typeface="Times New Roman"/>
              </a:rPr>
              <a:t>have</a:t>
            </a:r>
            <a:r>
              <a:rPr sz="2600" spc="-10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2600" spc="-5" dirty="0">
                <a:solidFill>
                  <a:schemeClr val="bg1"/>
                </a:solidFill>
                <a:latin typeface="Times New Roman"/>
                <a:cs typeface="Times New Roman"/>
              </a:rPr>
              <a:t>........?</a:t>
            </a:r>
            <a:endParaRPr sz="2600" dirty="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marL="293370" indent="-280670">
              <a:lnSpc>
                <a:spcPct val="100000"/>
              </a:lnSpc>
              <a:spcBef>
                <a:spcPts val="409"/>
              </a:spcBef>
              <a:buChar char="•"/>
              <a:tabLst>
                <a:tab pos="292735" algn="l"/>
                <a:tab pos="293370" algn="l"/>
              </a:tabLst>
            </a:pPr>
            <a:r>
              <a:rPr sz="2600" spc="-5" dirty="0">
                <a:solidFill>
                  <a:schemeClr val="bg1"/>
                </a:solidFill>
                <a:latin typeface="Times New Roman"/>
                <a:cs typeface="Times New Roman"/>
              </a:rPr>
              <a:t>In </a:t>
            </a:r>
            <a:r>
              <a:rPr sz="2600" dirty="0">
                <a:solidFill>
                  <a:schemeClr val="bg1"/>
                </a:solidFill>
                <a:latin typeface="Times New Roman"/>
                <a:cs typeface="Times New Roman"/>
              </a:rPr>
              <a:t>what way </a:t>
            </a:r>
            <a:r>
              <a:rPr sz="2600" spc="5" dirty="0">
                <a:solidFill>
                  <a:schemeClr val="bg1"/>
                </a:solidFill>
                <a:latin typeface="Times New Roman"/>
                <a:cs typeface="Times New Roman"/>
              </a:rPr>
              <a:t>do </a:t>
            </a:r>
            <a:r>
              <a:rPr sz="2600" dirty="0">
                <a:solidFill>
                  <a:schemeClr val="bg1"/>
                </a:solidFill>
                <a:latin typeface="Times New Roman"/>
                <a:cs typeface="Times New Roman"/>
              </a:rPr>
              <a:t>you </a:t>
            </a:r>
            <a:r>
              <a:rPr sz="2600" spc="5" dirty="0">
                <a:solidFill>
                  <a:schemeClr val="bg1"/>
                </a:solidFill>
                <a:latin typeface="Times New Roman"/>
                <a:cs typeface="Times New Roman"/>
              </a:rPr>
              <a:t>do </a:t>
            </a:r>
            <a:r>
              <a:rPr sz="2600" spc="-5" dirty="0">
                <a:solidFill>
                  <a:schemeClr val="bg1"/>
                </a:solidFill>
                <a:latin typeface="Times New Roman"/>
                <a:cs typeface="Times New Roman"/>
              </a:rPr>
              <a:t>it</a:t>
            </a:r>
            <a:r>
              <a:rPr sz="2600" spc="-20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2600" spc="-5" dirty="0">
                <a:solidFill>
                  <a:schemeClr val="bg1"/>
                </a:solidFill>
                <a:latin typeface="Times New Roman"/>
                <a:cs typeface="Times New Roman"/>
              </a:rPr>
              <a:t>........?</a:t>
            </a:r>
            <a:endParaRPr sz="2600" dirty="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marL="293370" indent="-280670">
              <a:lnSpc>
                <a:spcPct val="100000"/>
              </a:lnSpc>
              <a:spcBef>
                <a:spcPts val="409"/>
              </a:spcBef>
              <a:buChar char="•"/>
              <a:tabLst>
                <a:tab pos="292735" algn="l"/>
                <a:tab pos="293370" algn="l"/>
              </a:tabLst>
            </a:pPr>
            <a:r>
              <a:rPr sz="2600" spc="-5" dirty="0">
                <a:solidFill>
                  <a:schemeClr val="bg1"/>
                </a:solidFill>
                <a:latin typeface="Times New Roman"/>
                <a:cs typeface="Times New Roman"/>
              </a:rPr>
              <a:t>In </a:t>
            </a:r>
            <a:r>
              <a:rPr sz="2600" dirty="0">
                <a:solidFill>
                  <a:schemeClr val="bg1"/>
                </a:solidFill>
                <a:latin typeface="Times New Roman"/>
                <a:cs typeface="Times New Roman"/>
              </a:rPr>
              <a:t>the </a:t>
            </a:r>
            <a:r>
              <a:rPr sz="2600" spc="-5" dirty="0">
                <a:solidFill>
                  <a:schemeClr val="bg1"/>
                </a:solidFill>
                <a:latin typeface="Times New Roman"/>
                <a:cs typeface="Times New Roman"/>
              </a:rPr>
              <a:t>future will </a:t>
            </a:r>
            <a:r>
              <a:rPr sz="2600" spc="5" dirty="0">
                <a:solidFill>
                  <a:schemeClr val="bg1"/>
                </a:solidFill>
                <a:latin typeface="Times New Roman"/>
                <a:cs typeface="Times New Roman"/>
              </a:rPr>
              <a:t>you </a:t>
            </a:r>
            <a:r>
              <a:rPr sz="2600" spc="-5" dirty="0">
                <a:solidFill>
                  <a:schemeClr val="bg1"/>
                </a:solidFill>
                <a:latin typeface="Times New Roman"/>
                <a:cs typeface="Times New Roman"/>
              </a:rPr>
              <a:t>........?</a:t>
            </a:r>
            <a:endParaRPr sz="2600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143000" y="487444"/>
            <a:ext cx="662622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u="none" spc="-5" dirty="0">
                <a:solidFill>
                  <a:schemeClr val="bg1"/>
                </a:solidFill>
              </a:rPr>
              <a:t>Behavioral questions address the </a:t>
            </a:r>
            <a:r>
              <a:rPr sz="2800" u="none" dirty="0">
                <a:solidFill>
                  <a:schemeClr val="bg1"/>
                </a:solidFill>
              </a:rPr>
              <a:t>following:</a:t>
            </a:r>
            <a:endParaRPr sz="2800" dirty="0">
              <a:solidFill>
                <a:schemeClr val="bg1"/>
              </a:solidFill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dirty="0"/>
              <a:t>16</a:t>
            </a:fld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5727700" y="2741929"/>
            <a:ext cx="3089910" cy="1772920"/>
          </a:xfrm>
          <a:custGeom>
            <a:avLst/>
            <a:gdLst/>
            <a:ahLst/>
            <a:cxnLst/>
            <a:rect l="l" t="t" r="r" b="b"/>
            <a:pathLst>
              <a:path w="3089909" h="1772920">
                <a:moveTo>
                  <a:pt x="2575559" y="0"/>
                </a:moveTo>
                <a:lnTo>
                  <a:pt x="513079" y="0"/>
                </a:lnTo>
                <a:lnTo>
                  <a:pt x="458200" y="2200"/>
                </a:lnTo>
                <a:lnTo>
                  <a:pt x="403882" y="8586"/>
                </a:lnTo>
                <a:lnTo>
                  <a:pt x="350685" y="18832"/>
                </a:lnTo>
                <a:lnTo>
                  <a:pt x="299172" y="32612"/>
                </a:lnTo>
                <a:lnTo>
                  <a:pt x="249902" y="49603"/>
                </a:lnTo>
                <a:lnTo>
                  <a:pt x="203436" y="69479"/>
                </a:lnTo>
                <a:lnTo>
                  <a:pt x="160337" y="91916"/>
                </a:lnTo>
                <a:lnTo>
                  <a:pt x="121164" y="116588"/>
                </a:lnTo>
                <a:lnTo>
                  <a:pt x="86479" y="143170"/>
                </a:lnTo>
                <a:lnTo>
                  <a:pt x="56842" y="171338"/>
                </a:lnTo>
                <a:lnTo>
                  <a:pt x="14958" y="231132"/>
                </a:lnTo>
                <a:lnTo>
                  <a:pt x="0" y="293370"/>
                </a:lnTo>
                <a:lnTo>
                  <a:pt x="0" y="1478280"/>
                </a:lnTo>
                <a:lnTo>
                  <a:pt x="14958" y="1540987"/>
                </a:lnTo>
                <a:lnTo>
                  <a:pt x="56842" y="1601118"/>
                </a:lnTo>
                <a:lnTo>
                  <a:pt x="86479" y="1629411"/>
                </a:lnTo>
                <a:lnTo>
                  <a:pt x="121164" y="1656094"/>
                </a:lnTo>
                <a:lnTo>
                  <a:pt x="160337" y="1680845"/>
                </a:lnTo>
                <a:lnTo>
                  <a:pt x="203436" y="1703340"/>
                </a:lnTo>
                <a:lnTo>
                  <a:pt x="249902" y="1723258"/>
                </a:lnTo>
                <a:lnTo>
                  <a:pt x="299172" y="1740277"/>
                </a:lnTo>
                <a:lnTo>
                  <a:pt x="350685" y="1754075"/>
                </a:lnTo>
                <a:lnTo>
                  <a:pt x="403882" y="1764329"/>
                </a:lnTo>
                <a:lnTo>
                  <a:pt x="458200" y="1770718"/>
                </a:lnTo>
                <a:lnTo>
                  <a:pt x="513079" y="1772920"/>
                </a:lnTo>
                <a:lnTo>
                  <a:pt x="2575559" y="1772920"/>
                </a:lnTo>
                <a:lnTo>
                  <a:pt x="2630692" y="1770718"/>
                </a:lnTo>
                <a:lnTo>
                  <a:pt x="2685228" y="1764329"/>
                </a:lnTo>
                <a:lnTo>
                  <a:pt x="2738608" y="1754075"/>
                </a:lnTo>
                <a:lnTo>
                  <a:pt x="2790275" y="1740277"/>
                </a:lnTo>
                <a:lnTo>
                  <a:pt x="2839670" y="1723258"/>
                </a:lnTo>
                <a:lnTo>
                  <a:pt x="2886236" y="1703340"/>
                </a:lnTo>
                <a:lnTo>
                  <a:pt x="2929413" y="1680845"/>
                </a:lnTo>
                <a:lnTo>
                  <a:pt x="2968645" y="1656094"/>
                </a:lnTo>
                <a:lnTo>
                  <a:pt x="3003372" y="1629411"/>
                </a:lnTo>
                <a:lnTo>
                  <a:pt x="3033037" y="1601118"/>
                </a:lnTo>
                <a:lnTo>
                  <a:pt x="3057082" y="1571536"/>
                </a:lnTo>
                <a:lnTo>
                  <a:pt x="3086076" y="1509794"/>
                </a:lnTo>
                <a:lnTo>
                  <a:pt x="3089909" y="1478280"/>
                </a:lnTo>
                <a:lnTo>
                  <a:pt x="3089909" y="293370"/>
                </a:lnTo>
                <a:lnTo>
                  <a:pt x="3074947" y="231132"/>
                </a:lnTo>
                <a:lnTo>
                  <a:pt x="3033037" y="171338"/>
                </a:lnTo>
                <a:lnTo>
                  <a:pt x="3003372" y="143170"/>
                </a:lnTo>
                <a:lnTo>
                  <a:pt x="2968645" y="116588"/>
                </a:lnTo>
                <a:lnTo>
                  <a:pt x="2929413" y="91916"/>
                </a:lnTo>
                <a:lnTo>
                  <a:pt x="2886236" y="69479"/>
                </a:lnTo>
                <a:lnTo>
                  <a:pt x="2839670" y="49603"/>
                </a:lnTo>
                <a:lnTo>
                  <a:pt x="2790275" y="32612"/>
                </a:lnTo>
                <a:lnTo>
                  <a:pt x="2738608" y="18832"/>
                </a:lnTo>
                <a:lnTo>
                  <a:pt x="2685228" y="8586"/>
                </a:lnTo>
                <a:lnTo>
                  <a:pt x="2630692" y="2200"/>
                </a:lnTo>
                <a:lnTo>
                  <a:pt x="2575559" y="0"/>
                </a:lnTo>
                <a:close/>
              </a:path>
            </a:pathLst>
          </a:custGeom>
          <a:solidFill>
            <a:srgbClr val="3398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727700" y="2741929"/>
            <a:ext cx="3089910" cy="1772920"/>
          </a:xfrm>
          <a:custGeom>
            <a:avLst/>
            <a:gdLst/>
            <a:ahLst/>
            <a:cxnLst/>
            <a:rect l="l" t="t" r="r" b="b"/>
            <a:pathLst>
              <a:path w="3089909" h="1772920">
                <a:moveTo>
                  <a:pt x="513079" y="0"/>
                </a:moveTo>
                <a:lnTo>
                  <a:pt x="458200" y="2200"/>
                </a:lnTo>
                <a:lnTo>
                  <a:pt x="403882" y="8586"/>
                </a:lnTo>
                <a:lnTo>
                  <a:pt x="350685" y="18832"/>
                </a:lnTo>
                <a:lnTo>
                  <a:pt x="299172" y="32612"/>
                </a:lnTo>
                <a:lnTo>
                  <a:pt x="249902" y="49603"/>
                </a:lnTo>
                <a:lnTo>
                  <a:pt x="203436" y="69479"/>
                </a:lnTo>
                <a:lnTo>
                  <a:pt x="160337" y="91916"/>
                </a:lnTo>
                <a:lnTo>
                  <a:pt x="121164" y="116588"/>
                </a:lnTo>
                <a:lnTo>
                  <a:pt x="86479" y="143170"/>
                </a:lnTo>
                <a:lnTo>
                  <a:pt x="56842" y="171338"/>
                </a:lnTo>
                <a:lnTo>
                  <a:pt x="14958" y="231132"/>
                </a:lnTo>
                <a:lnTo>
                  <a:pt x="0" y="293370"/>
                </a:lnTo>
                <a:lnTo>
                  <a:pt x="0" y="515620"/>
                </a:lnTo>
                <a:lnTo>
                  <a:pt x="0" y="735330"/>
                </a:lnTo>
                <a:lnTo>
                  <a:pt x="0" y="1036320"/>
                </a:lnTo>
                <a:lnTo>
                  <a:pt x="0" y="1257300"/>
                </a:lnTo>
                <a:lnTo>
                  <a:pt x="0" y="1478280"/>
                </a:lnTo>
                <a:lnTo>
                  <a:pt x="3833" y="1509794"/>
                </a:lnTo>
                <a:lnTo>
                  <a:pt x="32815" y="1571536"/>
                </a:lnTo>
                <a:lnTo>
                  <a:pt x="56842" y="1601118"/>
                </a:lnTo>
                <a:lnTo>
                  <a:pt x="86479" y="1629411"/>
                </a:lnTo>
                <a:lnTo>
                  <a:pt x="121164" y="1656094"/>
                </a:lnTo>
                <a:lnTo>
                  <a:pt x="160337" y="1680845"/>
                </a:lnTo>
                <a:lnTo>
                  <a:pt x="203436" y="1703340"/>
                </a:lnTo>
                <a:lnTo>
                  <a:pt x="249902" y="1723258"/>
                </a:lnTo>
                <a:lnTo>
                  <a:pt x="299172" y="1740277"/>
                </a:lnTo>
                <a:lnTo>
                  <a:pt x="350685" y="1754075"/>
                </a:lnTo>
                <a:lnTo>
                  <a:pt x="403882" y="1764329"/>
                </a:lnTo>
                <a:lnTo>
                  <a:pt x="458200" y="1770718"/>
                </a:lnTo>
                <a:lnTo>
                  <a:pt x="513079" y="1772920"/>
                </a:lnTo>
                <a:lnTo>
                  <a:pt x="897890" y="1772920"/>
                </a:lnTo>
                <a:lnTo>
                  <a:pt x="1282700" y="1772920"/>
                </a:lnTo>
                <a:lnTo>
                  <a:pt x="1805940" y="1772920"/>
                </a:lnTo>
                <a:lnTo>
                  <a:pt x="2190750" y="1772920"/>
                </a:lnTo>
                <a:lnTo>
                  <a:pt x="2575559" y="1772920"/>
                </a:lnTo>
                <a:lnTo>
                  <a:pt x="2630692" y="1770718"/>
                </a:lnTo>
                <a:lnTo>
                  <a:pt x="2685228" y="1764329"/>
                </a:lnTo>
                <a:lnTo>
                  <a:pt x="2738608" y="1754075"/>
                </a:lnTo>
                <a:lnTo>
                  <a:pt x="2790275" y="1740277"/>
                </a:lnTo>
                <a:lnTo>
                  <a:pt x="2839670" y="1723258"/>
                </a:lnTo>
                <a:lnTo>
                  <a:pt x="2886236" y="1703340"/>
                </a:lnTo>
                <a:lnTo>
                  <a:pt x="2929413" y="1680845"/>
                </a:lnTo>
                <a:lnTo>
                  <a:pt x="2968645" y="1656094"/>
                </a:lnTo>
                <a:lnTo>
                  <a:pt x="3003372" y="1629411"/>
                </a:lnTo>
                <a:lnTo>
                  <a:pt x="3033037" y="1601118"/>
                </a:lnTo>
                <a:lnTo>
                  <a:pt x="3057082" y="1571536"/>
                </a:lnTo>
                <a:lnTo>
                  <a:pt x="3086076" y="1509794"/>
                </a:lnTo>
                <a:lnTo>
                  <a:pt x="3089909" y="1478280"/>
                </a:lnTo>
                <a:lnTo>
                  <a:pt x="3089909" y="1257300"/>
                </a:lnTo>
                <a:lnTo>
                  <a:pt x="3089909" y="1036320"/>
                </a:lnTo>
                <a:lnTo>
                  <a:pt x="3089909" y="735330"/>
                </a:lnTo>
                <a:lnTo>
                  <a:pt x="3089909" y="515620"/>
                </a:lnTo>
                <a:lnTo>
                  <a:pt x="3089909" y="293370"/>
                </a:lnTo>
                <a:lnTo>
                  <a:pt x="3086076" y="262108"/>
                </a:lnTo>
                <a:lnTo>
                  <a:pt x="3057082" y="200767"/>
                </a:lnTo>
                <a:lnTo>
                  <a:pt x="3003372" y="143170"/>
                </a:lnTo>
                <a:lnTo>
                  <a:pt x="2968645" y="116588"/>
                </a:lnTo>
                <a:lnTo>
                  <a:pt x="2929413" y="91916"/>
                </a:lnTo>
                <a:lnTo>
                  <a:pt x="2886236" y="69479"/>
                </a:lnTo>
                <a:lnTo>
                  <a:pt x="2839670" y="49603"/>
                </a:lnTo>
                <a:lnTo>
                  <a:pt x="2790275" y="32612"/>
                </a:lnTo>
                <a:lnTo>
                  <a:pt x="2738608" y="18832"/>
                </a:lnTo>
                <a:lnTo>
                  <a:pt x="2685228" y="8586"/>
                </a:lnTo>
                <a:lnTo>
                  <a:pt x="2630692" y="2200"/>
                </a:lnTo>
                <a:lnTo>
                  <a:pt x="2575559" y="0"/>
                </a:lnTo>
                <a:lnTo>
                  <a:pt x="2190750" y="0"/>
                </a:lnTo>
                <a:lnTo>
                  <a:pt x="1805940" y="0"/>
                </a:lnTo>
                <a:lnTo>
                  <a:pt x="1282700" y="0"/>
                </a:lnTo>
                <a:lnTo>
                  <a:pt x="897890" y="0"/>
                </a:lnTo>
                <a:lnTo>
                  <a:pt x="513079" y="0"/>
                </a:lnTo>
                <a:close/>
              </a:path>
            </a:pathLst>
          </a:custGeom>
          <a:ln w="9344">
            <a:solidFill>
              <a:srgbClr val="FFFF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947409" y="2840990"/>
            <a:ext cx="2651760" cy="15176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indent="-1270" algn="ctr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solidFill>
                  <a:srgbClr val="FFFFCC"/>
                </a:solidFill>
                <a:latin typeface="Arial"/>
                <a:cs typeface="Arial"/>
              </a:rPr>
              <a:t>They </a:t>
            </a:r>
            <a:r>
              <a:rPr sz="1400" b="1" dirty="0">
                <a:solidFill>
                  <a:srgbClr val="FFFFCC"/>
                </a:solidFill>
                <a:latin typeface="Arial"/>
                <a:cs typeface="Arial"/>
              </a:rPr>
              <a:t>determine </a:t>
            </a:r>
            <a:r>
              <a:rPr sz="1400" b="1" spc="-5" dirty="0">
                <a:solidFill>
                  <a:srgbClr val="FFFFCC"/>
                </a:solidFill>
                <a:latin typeface="Arial"/>
                <a:cs typeface="Arial"/>
              </a:rPr>
              <a:t>people's  actions </a:t>
            </a:r>
            <a:r>
              <a:rPr sz="1400" b="1" spc="5" dirty="0">
                <a:solidFill>
                  <a:srgbClr val="FFFFCC"/>
                </a:solidFill>
                <a:latin typeface="Arial"/>
                <a:cs typeface="Arial"/>
              </a:rPr>
              <a:t>in </a:t>
            </a:r>
            <a:r>
              <a:rPr sz="1400" b="1" dirty="0">
                <a:solidFill>
                  <a:srgbClr val="FFFFCC"/>
                </a:solidFill>
                <a:latin typeface="Arial"/>
                <a:cs typeface="Arial"/>
              </a:rPr>
              <a:t>terms </a:t>
            </a:r>
            <a:r>
              <a:rPr sz="1400" b="1" spc="-5" dirty="0">
                <a:solidFill>
                  <a:srgbClr val="FFFFCC"/>
                </a:solidFill>
                <a:latin typeface="Arial"/>
                <a:cs typeface="Arial"/>
              </a:rPr>
              <a:t>of what they  </a:t>
            </a:r>
            <a:r>
              <a:rPr sz="1400" b="1" dirty="0">
                <a:solidFill>
                  <a:srgbClr val="FFFFCC"/>
                </a:solidFill>
                <a:latin typeface="Arial"/>
                <a:cs typeface="Arial"/>
              </a:rPr>
              <a:t>have eaten </a:t>
            </a:r>
            <a:r>
              <a:rPr sz="1400" b="1" spc="-5" dirty="0">
                <a:solidFill>
                  <a:srgbClr val="FFFFCC"/>
                </a:solidFill>
                <a:latin typeface="Arial"/>
                <a:cs typeface="Arial"/>
              </a:rPr>
              <a:t>(or drunk), </a:t>
            </a:r>
            <a:r>
              <a:rPr sz="1400" b="1" spc="-10" dirty="0">
                <a:solidFill>
                  <a:srgbClr val="FFFFCC"/>
                </a:solidFill>
                <a:latin typeface="Arial"/>
                <a:cs typeface="Arial"/>
              </a:rPr>
              <a:t>bought,  </a:t>
            </a:r>
            <a:r>
              <a:rPr sz="1400" b="1" spc="-5" dirty="0">
                <a:solidFill>
                  <a:srgbClr val="FFFFCC"/>
                </a:solidFill>
                <a:latin typeface="Arial"/>
                <a:cs typeface="Arial"/>
              </a:rPr>
              <a:t>used, </a:t>
            </a:r>
            <a:r>
              <a:rPr sz="1400" b="1" dirty="0">
                <a:solidFill>
                  <a:srgbClr val="FFFFCC"/>
                </a:solidFill>
                <a:latin typeface="Arial"/>
                <a:cs typeface="Arial"/>
              </a:rPr>
              <a:t>visited, seen, read </a:t>
            </a:r>
            <a:r>
              <a:rPr sz="1400" b="1" spc="-5" dirty="0">
                <a:solidFill>
                  <a:srgbClr val="FFFFCC"/>
                </a:solidFill>
                <a:latin typeface="Arial"/>
                <a:cs typeface="Arial"/>
              </a:rPr>
              <a:t>or  heard. </a:t>
            </a:r>
            <a:r>
              <a:rPr sz="1400" b="1" dirty="0">
                <a:solidFill>
                  <a:srgbClr val="FFFFCC"/>
                </a:solidFill>
                <a:latin typeface="Arial"/>
                <a:cs typeface="Arial"/>
              </a:rPr>
              <a:t>Behavioral </a:t>
            </a:r>
            <a:r>
              <a:rPr sz="1400" b="1" spc="-5" dirty="0">
                <a:solidFill>
                  <a:srgbClr val="FFFFCC"/>
                </a:solidFill>
                <a:latin typeface="Arial"/>
                <a:cs typeface="Arial"/>
              </a:rPr>
              <a:t>questions  </a:t>
            </a:r>
            <a:r>
              <a:rPr sz="1400" b="1" dirty="0">
                <a:solidFill>
                  <a:srgbClr val="FFFFCC"/>
                </a:solidFill>
                <a:latin typeface="Arial"/>
                <a:cs typeface="Arial"/>
              </a:rPr>
              <a:t>record facts and </a:t>
            </a:r>
            <a:r>
              <a:rPr sz="1400" b="1" spc="-5" dirty="0">
                <a:solidFill>
                  <a:srgbClr val="FFFFCC"/>
                </a:solidFill>
                <a:latin typeface="Arial"/>
                <a:cs typeface="Arial"/>
              </a:rPr>
              <a:t>not </a:t>
            </a:r>
            <a:r>
              <a:rPr sz="1400" b="1" dirty="0">
                <a:solidFill>
                  <a:srgbClr val="FFFFCC"/>
                </a:solidFill>
                <a:latin typeface="Arial"/>
                <a:cs typeface="Arial"/>
              </a:rPr>
              <a:t>matters</a:t>
            </a:r>
            <a:r>
              <a:rPr sz="1400" b="1" spc="-75" dirty="0">
                <a:solidFill>
                  <a:srgbClr val="FFFFCC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FFFFCC"/>
                </a:solidFill>
                <a:latin typeface="Arial"/>
                <a:cs typeface="Arial"/>
              </a:rPr>
              <a:t>of  </a:t>
            </a:r>
            <a:r>
              <a:rPr sz="1400" b="1" spc="-5" dirty="0">
                <a:solidFill>
                  <a:srgbClr val="FFFFCC"/>
                </a:solidFill>
                <a:latin typeface="Arial"/>
                <a:cs typeface="Arial"/>
              </a:rPr>
              <a:t>opinion.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  <p:transition>
    <p:wip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10209" y="1369059"/>
            <a:ext cx="4026535" cy="12357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3370" indent="-280670">
              <a:lnSpc>
                <a:spcPct val="100000"/>
              </a:lnSpc>
              <a:spcBef>
                <a:spcPts val="100"/>
              </a:spcBef>
              <a:buClr>
                <a:srgbClr val="FFFFCC"/>
              </a:buClr>
              <a:buFont typeface="Times New Roman"/>
              <a:buChar char="•"/>
              <a:tabLst>
                <a:tab pos="292735" algn="l"/>
                <a:tab pos="293370" algn="l"/>
              </a:tabLst>
            </a:pPr>
            <a:r>
              <a:rPr sz="2600" dirty="0">
                <a:solidFill>
                  <a:srgbClr val="FFFFCC"/>
                </a:solidFill>
                <a:latin typeface="Times New Roman"/>
                <a:cs typeface="Times New Roman"/>
              </a:rPr>
              <a:t>What </a:t>
            </a:r>
            <a:r>
              <a:rPr sz="2600" spc="5" dirty="0">
                <a:solidFill>
                  <a:srgbClr val="FFFFCC"/>
                </a:solidFill>
                <a:latin typeface="Times New Roman"/>
                <a:cs typeface="Times New Roman"/>
              </a:rPr>
              <a:t>do you </a:t>
            </a:r>
            <a:r>
              <a:rPr sz="2600" dirty="0">
                <a:solidFill>
                  <a:srgbClr val="FFFFCC"/>
                </a:solidFill>
                <a:latin typeface="Times New Roman"/>
                <a:cs typeface="Times New Roman"/>
              </a:rPr>
              <a:t>think </a:t>
            </a:r>
            <a:r>
              <a:rPr sz="2600" spc="5" dirty="0">
                <a:solidFill>
                  <a:srgbClr val="FFFFCC"/>
                </a:solidFill>
                <a:latin typeface="Times New Roman"/>
                <a:cs typeface="Times New Roman"/>
              </a:rPr>
              <a:t>of</a:t>
            </a:r>
            <a:r>
              <a:rPr sz="2600" spc="-80" dirty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2600" spc="-5" dirty="0">
                <a:solidFill>
                  <a:srgbClr val="FFFFCC"/>
                </a:solidFill>
                <a:latin typeface="Times New Roman"/>
                <a:cs typeface="Times New Roman"/>
              </a:rPr>
              <a:t>........?</a:t>
            </a:r>
            <a:endParaRPr sz="2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FFFFCC"/>
              </a:buClr>
              <a:buFont typeface="Times New Roman"/>
              <a:buChar char="•"/>
            </a:pPr>
            <a:endParaRPr sz="2850">
              <a:latin typeface="Times New Roman"/>
              <a:cs typeface="Times New Roman"/>
            </a:endParaRPr>
          </a:p>
          <a:p>
            <a:pPr marL="293370" indent="-280670">
              <a:lnSpc>
                <a:spcPct val="100000"/>
              </a:lnSpc>
              <a:buChar char="•"/>
              <a:tabLst>
                <a:tab pos="292735" algn="l"/>
                <a:tab pos="293370" algn="l"/>
              </a:tabLst>
            </a:pPr>
            <a:r>
              <a:rPr sz="2600" dirty="0">
                <a:solidFill>
                  <a:srgbClr val="FFFFCC"/>
                </a:solidFill>
                <a:latin typeface="Times New Roman"/>
                <a:cs typeface="Times New Roman"/>
              </a:rPr>
              <a:t>Why </a:t>
            </a:r>
            <a:r>
              <a:rPr sz="2600" spc="5" dirty="0">
                <a:solidFill>
                  <a:srgbClr val="FFFFCC"/>
                </a:solidFill>
                <a:latin typeface="Times New Roman"/>
                <a:cs typeface="Times New Roman"/>
              </a:rPr>
              <a:t>do you</a:t>
            </a:r>
            <a:r>
              <a:rPr sz="2600" dirty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2600" spc="-5" dirty="0">
                <a:solidFill>
                  <a:srgbClr val="FFFFCC"/>
                </a:solidFill>
                <a:latin typeface="Times New Roman"/>
                <a:cs typeface="Times New Roman"/>
              </a:rPr>
              <a:t>........?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10209" y="2997200"/>
            <a:ext cx="4516755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3370" indent="-280670">
              <a:lnSpc>
                <a:spcPct val="100000"/>
              </a:lnSpc>
              <a:spcBef>
                <a:spcPts val="100"/>
              </a:spcBef>
              <a:buChar char="•"/>
              <a:tabLst>
                <a:tab pos="292735" algn="l"/>
                <a:tab pos="293370" algn="l"/>
              </a:tabLst>
            </a:pPr>
            <a:r>
              <a:rPr sz="2600" dirty="0">
                <a:solidFill>
                  <a:srgbClr val="FFFFCC"/>
                </a:solidFill>
                <a:latin typeface="Times New Roman"/>
                <a:cs typeface="Times New Roman"/>
              </a:rPr>
              <a:t>Do you agree of disagree</a:t>
            </a:r>
            <a:r>
              <a:rPr sz="2600" spc="-75" dirty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2600" spc="-5" dirty="0">
                <a:solidFill>
                  <a:srgbClr val="FFFFCC"/>
                </a:solidFill>
                <a:latin typeface="Times New Roman"/>
                <a:cs typeface="Times New Roman"/>
              </a:rPr>
              <a:t>........?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10209" y="3810000"/>
            <a:ext cx="3409315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3370" indent="-280670">
              <a:lnSpc>
                <a:spcPct val="100000"/>
              </a:lnSpc>
              <a:spcBef>
                <a:spcPts val="100"/>
              </a:spcBef>
              <a:buChar char="•"/>
              <a:tabLst>
                <a:tab pos="292735" algn="l"/>
                <a:tab pos="293370" algn="l"/>
              </a:tabLst>
            </a:pPr>
            <a:r>
              <a:rPr sz="2600" dirty="0">
                <a:solidFill>
                  <a:srgbClr val="FFFFCC"/>
                </a:solidFill>
                <a:latin typeface="Times New Roman"/>
                <a:cs typeface="Times New Roman"/>
              </a:rPr>
              <a:t>How </a:t>
            </a:r>
            <a:r>
              <a:rPr sz="2600" spc="5" dirty="0">
                <a:solidFill>
                  <a:srgbClr val="FFFFCC"/>
                </a:solidFill>
                <a:latin typeface="Times New Roman"/>
                <a:cs typeface="Times New Roman"/>
              </a:rPr>
              <a:t>do you </a:t>
            </a:r>
            <a:r>
              <a:rPr sz="2600" spc="-5" dirty="0">
                <a:solidFill>
                  <a:srgbClr val="FFFFCC"/>
                </a:solidFill>
                <a:latin typeface="Times New Roman"/>
                <a:cs typeface="Times New Roman"/>
              </a:rPr>
              <a:t>rate</a:t>
            </a:r>
            <a:r>
              <a:rPr sz="2600" spc="-60" dirty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2600" spc="-5" dirty="0">
                <a:solidFill>
                  <a:srgbClr val="FFFFCC"/>
                </a:solidFill>
                <a:latin typeface="Times New Roman"/>
                <a:cs typeface="Times New Roman"/>
              </a:rPr>
              <a:t>........?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10209" y="4624070"/>
            <a:ext cx="4853305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3370" indent="-280670">
              <a:lnSpc>
                <a:spcPct val="100000"/>
              </a:lnSpc>
              <a:spcBef>
                <a:spcPts val="100"/>
              </a:spcBef>
              <a:buChar char="•"/>
              <a:tabLst>
                <a:tab pos="292735" algn="l"/>
                <a:tab pos="293370" algn="l"/>
              </a:tabLst>
            </a:pPr>
            <a:r>
              <a:rPr sz="2600" dirty="0">
                <a:solidFill>
                  <a:srgbClr val="FFFFCC"/>
                </a:solidFill>
                <a:latin typeface="Times New Roman"/>
                <a:cs typeface="Times New Roman"/>
              </a:rPr>
              <a:t>Which </a:t>
            </a:r>
            <a:r>
              <a:rPr sz="2600" spc="-5" dirty="0">
                <a:solidFill>
                  <a:srgbClr val="FFFFCC"/>
                </a:solidFill>
                <a:latin typeface="Times New Roman"/>
                <a:cs typeface="Times New Roman"/>
              </a:rPr>
              <a:t>is </a:t>
            </a:r>
            <a:r>
              <a:rPr sz="2600" dirty="0">
                <a:solidFill>
                  <a:srgbClr val="FFFFCC"/>
                </a:solidFill>
                <a:latin typeface="Times New Roman"/>
                <a:cs typeface="Times New Roman"/>
              </a:rPr>
              <a:t>best </a:t>
            </a:r>
            <a:r>
              <a:rPr sz="2600" spc="5" dirty="0">
                <a:solidFill>
                  <a:srgbClr val="FFFFCC"/>
                </a:solidFill>
                <a:latin typeface="Times New Roman"/>
                <a:cs typeface="Times New Roman"/>
              </a:rPr>
              <a:t>(or </a:t>
            </a:r>
            <a:r>
              <a:rPr sz="2600" spc="-5" dirty="0">
                <a:solidFill>
                  <a:srgbClr val="FFFFCC"/>
                </a:solidFill>
                <a:latin typeface="Times New Roman"/>
                <a:cs typeface="Times New Roman"/>
              </a:rPr>
              <a:t>worst) </a:t>
            </a:r>
            <a:r>
              <a:rPr sz="2600" spc="5" dirty="0">
                <a:solidFill>
                  <a:srgbClr val="FFFFCC"/>
                </a:solidFill>
                <a:latin typeface="Times New Roman"/>
                <a:cs typeface="Times New Roman"/>
              </a:rPr>
              <a:t>for</a:t>
            </a:r>
            <a:r>
              <a:rPr sz="2600" spc="-95" dirty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2600" spc="-5" dirty="0">
                <a:solidFill>
                  <a:srgbClr val="FFFFCC"/>
                </a:solidFill>
                <a:latin typeface="Times New Roman"/>
                <a:cs typeface="Times New Roman"/>
              </a:rPr>
              <a:t>........?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28600" y="863999"/>
            <a:ext cx="7819391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2800" u="none" dirty="0">
                <a:solidFill>
                  <a:srgbClr val="D4D5D1"/>
                </a:solidFill>
              </a:rPr>
              <a:t>Attitudinal </a:t>
            </a:r>
            <a:r>
              <a:rPr sz="2800" u="none" spc="-5" dirty="0">
                <a:solidFill>
                  <a:srgbClr val="D4D5D1"/>
                </a:solidFill>
              </a:rPr>
              <a:t>questions address the</a:t>
            </a:r>
            <a:r>
              <a:rPr sz="2800" u="none" spc="-50" dirty="0">
                <a:solidFill>
                  <a:srgbClr val="D4D5D1"/>
                </a:solidFill>
              </a:rPr>
              <a:t> </a:t>
            </a:r>
            <a:r>
              <a:rPr sz="2800" u="none" dirty="0">
                <a:solidFill>
                  <a:srgbClr val="D4D5D1"/>
                </a:solidFill>
              </a:rPr>
              <a:t>following:</a:t>
            </a:r>
            <a:endParaRPr sz="2800" dirty="0"/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dirty="0"/>
              <a:t>17</a:t>
            </a:fld>
            <a:endParaRPr dirty="0"/>
          </a:p>
        </p:txBody>
      </p:sp>
      <p:sp>
        <p:nvSpPr>
          <p:cNvPr id="7" name="object 7"/>
          <p:cNvSpPr/>
          <p:nvPr/>
        </p:nvSpPr>
        <p:spPr>
          <a:xfrm>
            <a:off x="5727700" y="2741929"/>
            <a:ext cx="3089910" cy="1772920"/>
          </a:xfrm>
          <a:custGeom>
            <a:avLst/>
            <a:gdLst/>
            <a:ahLst/>
            <a:cxnLst/>
            <a:rect l="l" t="t" r="r" b="b"/>
            <a:pathLst>
              <a:path w="3089909" h="1772920">
                <a:moveTo>
                  <a:pt x="2575559" y="0"/>
                </a:moveTo>
                <a:lnTo>
                  <a:pt x="513079" y="0"/>
                </a:lnTo>
                <a:lnTo>
                  <a:pt x="458200" y="2200"/>
                </a:lnTo>
                <a:lnTo>
                  <a:pt x="403882" y="8586"/>
                </a:lnTo>
                <a:lnTo>
                  <a:pt x="350685" y="18832"/>
                </a:lnTo>
                <a:lnTo>
                  <a:pt x="299172" y="32612"/>
                </a:lnTo>
                <a:lnTo>
                  <a:pt x="249902" y="49603"/>
                </a:lnTo>
                <a:lnTo>
                  <a:pt x="203436" y="69479"/>
                </a:lnTo>
                <a:lnTo>
                  <a:pt x="160337" y="91916"/>
                </a:lnTo>
                <a:lnTo>
                  <a:pt x="121164" y="116588"/>
                </a:lnTo>
                <a:lnTo>
                  <a:pt x="86479" y="143170"/>
                </a:lnTo>
                <a:lnTo>
                  <a:pt x="56842" y="171338"/>
                </a:lnTo>
                <a:lnTo>
                  <a:pt x="14958" y="231132"/>
                </a:lnTo>
                <a:lnTo>
                  <a:pt x="0" y="293370"/>
                </a:lnTo>
                <a:lnTo>
                  <a:pt x="0" y="1478280"/>
                </a:lnTo>
                <a:lnTo>
                  <a:pt x="14958" y="1540987"/>
                </a:lnTo>
                <a:lnTo>
                  <a:pt x="56842" y="1601118"/>
                </a:lnTo>
                <a:lnTo>
                  <a:pt x="86479" y="1629411"/>
                </a:lnTo>
                <a:lnTo>
                  <a:pt x="121164" y="1656094"/>
                </a:lnTo>
                <a:lnTo>
                  <a:pt x="160337" y="1680845"/>
                </a:lnTo>
                <a:lnTo>
                  <a:pt x="203436" y="1703340"/>
                </a:lnTo>
                <a:lnTo>
                  <a:pt x="249902" y="1723258"/>
                </a:lnTo>
                <a:lnTo>
                  <a:pt x="299172" y="1740277"/>
                </a:lnTo>
                <a:lnTo>
                  <a:pt x="350685" y="1754075"/>
                </a:lnTo>
                <a:lnTo>
                  <a:pt x="403882" y="1764329"/>
                </a:lnTo>
                <a:lnTo>
                  <a:pt x="458200" y="1770718"/>
                </a:lnTo>
                <a:lnTo>
                  <a:pt x="513079" y="1772920"/>
                </a:lnTo>
                <a:lnTo>
                  <a:pt x="2575559" y="1772920"/>
                </a:lnTo>
                <a:lnTo>
                  <a:pt x="2630692" y="1770718"/>
                </a:lnTo>
                <a:lnTo>
                  <a:pt x="2685228" y="1764329"/>
                </a:lnTo>
                <a:lnTo>
                  <a:pt x="2738608" y="1754075"/>
                </a:lnTo>
                <a:lnTo>
                  <a:pt x="2790275" y="1740277"/>
                </a:lnTo>
                <a:lnTo>
                  <a:pt x="2839670" y="1723258"/>
                </a:lnTo>
                <a:lnTo>
                  <a:pt x="2886236" y="1703340"/>
                </a:lnTo>
                <a:lnTo>
                  <a:pt x="2929413" y="1680845"/>
                </a:lnTo>
                <a:lnTo>
                  <a:pt x="2968645" y="1656094"/>
                </a:lnTo>
                <a:lnTo>
                  <a:pt x="3003372" y="1629411"/>
                </a:lnTo>
                <a:lnTo>
                  <a:pt x="3033037" y="1601118"/>
                </a:lnTo>
                <a:lnTo>
                  <a:pt x="3057082" y="1571536"/>
                </a:lnTo>
                <a:lnTo>
                  <a:pt x="3086076" y="1509794"/>
                </a:lnTo>
                <a:lnTo>
                  <a:pt x="3089909" y="1478280"/>
                </a:lnTo>
                <a:lnTo>
                  <a:pt x="3089909" y="293370"/>
                </a:lnTo>
                <a:lnTo>
                  <a:pt x="3074947" y="231132"/>
                </a:lnTo>
                <a:lnTo>
                  <a:pt x="3033037" y="171338"/>
                </a:lnTo>
                <a:lnTo>
                  <a:pt x="3003372" y="143170"/>
                </a:lnTo>
                <a:lnTo>
                  <a:pt x="2968645" y="116588"/>
                </a:lnTo>
                <a:lnTo>
                  <a:pt x="2929413" y="91916"/>
                </a:lnTo>
                <a:lnTo>
                  <a:pt x="2886236" y="69479"/>
                </a:lnTo>
                <a:lnTo>
                  <a:pt x="2839670" y="49603"/>
                </a:lnTo>
                <a:lnTo>
                  <a:pt x="2790275" y="32612"/>
                </a:lnTo>
                <a:lnTo>
                  <a:pt x="2738608" y="18832"/>
                </a:lnTo>
                <a:lnTo>
                  <a:pt x="2685228" y="8586"/>
                </a:lnTo>
                <a:lnTo>
                  <a:pt x="2630692" y="2200"/>
                </a:lnTo>
                <a:lnTo>
                  <a:pt x="2575559" y="0"/>
                </a:lnTo>
                <a:close/>
              </a:path>
            </a:pathLst>
          </a:custGeom>
          <a:solidFill>
            <a:srgbClr val="3398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727700" y="2741929"/>
            <a:ext cx="3089910" cy="1772920"/>
          </a:xfrm>
          <a:custGeom>
            <a:avLst/>
            <a:gdLst/>
            <a:ahLst/>
            <a:cxnLst/>
            <a:rect l="l" t="t" r="r" b="b"/>
            <a:pathLst>
              <a:path w="3089909" h="1772920">
                <a:moveTo>
                  <a:pt x="513079" y="0"/>
                </a:moveTo>
                <a:lnTo>
                  <a:pt x="458200" y="2200"/>
                </a:lnTo>
                <a:lnTo>
                  <a:pt x="403882" y="8586"/>
                </a:lnTo>
                <a:lnTo>
                  <a:pt x="350685" y="18832"/>
                </a:lnTo>
                <a:lnTo>
                  <a:pt x="299172" y="32612"/>
                </a:lnTo>
                <a:lnTo>
                  <a:pt x="249902" y="49603"/>
                </a:lnTo>
                <a:lnTo>
                  <a:pt x="203436" y="69479"/>
                </a:lnTo>
                <a:lnTo>
                  <a:pt x="160337" y="91916"/>
                </a:lnTo>
                <a:lnTo>
                  <a:pt x="121164" y="116588"/>
                </a:lnTo>
                <a:lnTo>
                  <a:pt x="86479" y="143170"/>
                </a:lnTo>
                <a:lnTo>
                  <a:pt x="56842" y="171338"/>
                </a:lnTo>
                <a:lnTo>
                  <a:pt x="14958" y="231132"/>
                </a:lnTo>
                <a:lnTo>
                  <a:pt x="0" y="293370"/>
                </a:lnTo>
                <a:lnTo>
                  <a:pt x="0" y="515620"/>
                </a:lnTo>
                <a:lnTo>
                  <a:pt x="0" y="735330"/>
                </a:lnTo>
                <a:lnTo>
                  <a:pt x="0" y="1036320"/>
                </a:lnTo>
                <a:lnTo>
                  <a:pt x="0" y="1257300"/>
                </a:lnTo>
                <a:lnTo>
                  <a:pt x="0" y="1478280"/>
                </a:lnTo>
                <a:lnTo>
                  <a:pt x="3833" y="1509794"/>
                </a:lnTo>
                <a:lnTo>
                  <a:pt x="32815" y="1571536"/>
                </a:lnTo>
                <a:lnTo>
                  <a:pt x="56842" y="1601118"/>
                </a:lnTo>
                <a:lnTo>
                  <a:pt x="86479" y="1629411"/>
                </a:lnTo>
                <a:lnTo>
                  <a:pt x="121164" y="1656094"/>
                </a:lnTo>
                <a:lnTo>
                  <a:pt x="160337" y="1680845"/>
                </a:lnTo>
                <a:lnTo>
                  <a:pt x="203436" y="1703340"/>
                </a:lnTo>
                <a:lnTo>
                  <a:pt x="249902" y="1723258"/>
                </a:lnTo>
                <a:lnTo>
                  <a:pt x="299172" y="1740277"/>
                </a:lnTo>
                <a:lnTo>
                  <a:pt x="350685" y="1754075"/>
                </a:lnTo>
                <a:lnTo>
                  <a:pt x="403882" y="1764329"/>
                </a:lnTo>
                <a:lnTo>
                  <a:pt x="458200" y="1770718"/>
                </a:lnTo>
                <a:lnTo>
                  <a:pt x="513079" y="1772920"/>
                </a:lnTo>
                <a:lnTo>
                  <a:pt x="897890" y="1772920"/>
                </a:lnTo>
                <a:lnTo>
                  <a:pt x="1282700" y="1772920"/>
                </a:lnTo>
                <a:lnTo>
                  <a:pt x="1805940" y="1772920"/>
                </a:lnTo>
                <a:lnTo>
                  <a:pt x="2190750" y="1772920"/>
                </a:lnTo>
                <a:lnTo>
                  <a:pt x="2575559" y="1772920"/>
                </a:lnTo>
                <a:lnTo>
                  <a:pt x="2630692" y="1770718"/>
                </a:lnTo>
                <a:lnTo>
                  <a:pt x="2685228" y="1764329"/>
                </a:lnTo>
                <a:lnTo>
                  <a:pt x="2738608" y="1754075"/>
                </a:lnTo>
                <a:lnTo>
                  <a:pt x="2790275" y="1740277"/>
                </a:lnTo>
                <a:lnTo>
                  <a:pt x="2839670" y="1723258"/>
                </a:lnTo>
                <a:lnTo>
                  <a:pt x="2886236" y="1703340"/>
                </a:lnTo>
                <a:lnTo>
                  <a:pt x="2929413" y="1680845"/>
                </a:lnTo>
                <a:lnTo>
                  <a:pt x="2968645" y="1656094"/>
                </a:lnTo>
                <a:lnTo>
                  <a:pt x="3003372" y="1629411"/>
                </a:lnTo>
                <a:lnTo>
                  <a:pt x="3033037" y="1601118"/>
                </a:lnTo>
                <a:lnTo>
                  <a:pt x="3057082" y="1571536"/>
                </a:lnTo>
                <a:lnTo>
                  <a:pt x="3086076" y="1509794"/>
                </a:lnTo>
                <a:lnTo>
                  <a:pt x="3089909" y="1478280"/>
                </a:lnTo>
                <a:lnTo>
                  <a:pt x="3089909" y="1257300"/>
                </a:lnTo>
                <a:lnTo>
                  <a:pt x="3089909" y="1036320"/>
                </a:lnTo>
                <a:lnTo>
                  <a:pt x="3089909" y="735330"/>
                </a:lnTo>
                <a:lnTo>
                  <a:pt x="3089909" y="515620"/>
                </a:lnTo>
                <a:lnTo>
                  <a:pt x="3089909" y="293370"/>
                </a:lnTo>
                <a:lnTo>
                  <a:pt x="3086076" y="262108"/>
                </a:lnTo>
                <a:lnTo>
                  <a:pt x="3057082" y="200767"/>
                </a:lnTo>
                <a:lnTo>
                  <a:pt x="3003372" y="143170"/>
                </a:lnTo>
                <a:lnTo>
                  <a:pt x="2968645" y="116588"/>
                </a:lnTo>
                <a:lnTo>
                  <a:pt x="2929413" y="91916"/>
                </a:lnTo>
                <a:lnTo>
                  <a:pt x="2886236" y="69479"/>
                </a:lnTo>
                <a:lnTo>
                  <a:pt x="2839670" y="49603"/>
                </a:lnTo>
                <a:lnTo>
                  <a:pt x="2790275" y="32612"/>
                </a:lnTo>
                <a:lnTo>
                  <a:pt x="2738608" y="18832"/>
                </a:lnTo>
                <a:lnTo>
                  <a:pt x="2685228" y="8586"/>
                </a:lnTo>
                <a:lnTo>
                  <a:pt x="2630692" y="2200"/>
                </a:lnTo>
                <a:lnTo>
                  <a:pt x="2575559" y="0"/>
                </a:lnTo>
                <a:lnTo>
                  <a:pt x="2190750" y="0"/>
                </a:lnTo>
                <a:lnTo>
                  <a:pt x="1805940" y="0"/>
                </a:lnTo>
                <a:lnTo>
                  <a:pt x="1282700" y="0"/>
                </a:lnTo>
                <a:lnTo>
                  <a:pt x="897890" y="0"/>
                </a:lnTo>
                <a:lnTo>
                  <a:pt x="513079" y="0"/>
                </a:lnTo>
                <a:close/>
              </a:path>
            </a:pathLst>
          </a:custGeom>
          <a:ln w="9344">
            <a:solidFill>
              <a:srgbClr val="FFFF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5930900" y="2840990"/>
            <a:ext cx="2684145" cy="15176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2384" marR="25400" algn="ctr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solidFill>
                  <a:srgbClr val="FFFFCC"/>
                </a:solidFill>
                <a:latin typeface="Arial"/>
                <a:cs typeface="Arial"/>
              </a:rPr>
              <a:t>Attitudes </a:t>
            </a:r>
            <a:r>
              <a:rPr sz="1400" b="1" spc="5" dirty="0">
                <a:solidFill>
                  <a:srgbClr val="FFFFCC"/>
                </a:solidFill>
                <a:latin typeface="Arial"/>
                <a:cs typeface="Arial"/>
              </a:rPr>
              <a:t>are </a:t>
            </a:r>
            <a:r>
              <a:rPr sz="1400" b="1" spc="-5" dirty="0">
                <a:solidFill>
                  <a:srgbClr val="FFFFCC"/>
                </a:solidFill>
                <a:latin typeface="Arial"/>
                <a:cs typeface="Arial"/>
              </a:rPr>
              <a:t>opinions or </a:t>
            </a:r>
            <a:r>
              <a:rPr sz="1400" b="1" dirty="0">
                <a:solidFill>
                  <a:srgbClr val="FFFFCC"/>
                </a:solidFill>
                <a:latin typeface="Arial"/>
                <a:cs typeface="Arial"/>
              </a:rPr>
              <a:t>basic  beliefs which </a:t>
            </a:r>
            <a:r>
              <a:rPr sz="1400" b="1" spc="-5" dirty="0">
                <a:solidFill>
                  <a:srgbClr val="FFFFCC"/>
                </a:solidFill>
                <a:latin typeface="Arial"/>
                <a:cs typeface="Arial"/>
              </a:rPr>
              <a:t>people </a:t>
            </a:r>
            <a:r>
              <a:rPr sz="1400" b="1" dirty="0">
                <a:solidFill>
                  <a:srgbClr val="FFFFCC"/>
                </a:solidFill>
                <a:latin typeface="Arial"/>
                <a:cs typeface="Arial"/>
              </a:rPr>
              <a:t>have  </a:t>
            </a:r>
            <a:r>
              <a:rPr sz="1400" b="1" spc="-5" dirty="0">
                <a:solidFill>
                  <a:srgbClr val="FFFFCC"/>
                </a:solidFill>
                <a:latin typeface="Arial"/>
                <a:cs typeface="Arial"/>
              </a:rPr>
              <a:t>about </a:t>
            </a:r>
            <a:r>
              <a:rPr sz="1400" b="1" spc="-10" dirty="0">
                <a:solidFill>
                  <a:srgbClr val="FFFFCC"/>
                </a:solidFill>
                <a:latin typeface="Arial"/>
                <a:cs typeface="Arial"/>
              </a:rPr>
              <a:t>the</a:t>
            </a:r>
            <a:r>
              <a:rPr sz="1400" b="1" spc="15" dirty="0">
                <a:solidFill>
                  <a:srgbClr val="FFFFCC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FFFFCC"/>
                </a:solidFill>
                <a:latin typeface="Arial"/>
                <a:cs typeface="Arial"/>
              </a:rPr>
              <a:t>products</a:t>
            </a:r>
            <a:endParaRPr sz="1400">
              <a:latin typeface="Arial"/>
              <a:cs typeface="Arial"/>
            </a:endParaRPr>
          </a:p>
          <a:p>
            <a:pPr marL="12065" marR="5080" indent="-635" algn="ctr">
              <a:lnSpc>
                <a:spcPts val="1680"/>
              </a:lnSpc>
              <a:spcBef>
                <a:spcPts val="45"/>
              </a:spcBef>
            </a:pPr>
            <a:r>
              <a:rPr sz="1400" b="1" spc="-5" dirty="0">
                <a:solidFill>
                  <a:srgbClr val="FFFFCC"/>
                </a:solidFill>
                <a:latin typeface="Arial"/>
                <a:cs typeface="Arial"/>
              </a:rPr>
              <a:t>they buy, </a:t>
            </a:r>
            <a:r>
              <a:rPr sz="1400" b="1" dirty="0">
                <a:solidFill>
                  <a:srgbClr val="FFFFCC"/>
                </a:solidFill>
                <a:latin typeface="Arial"/>
                <a:cs typeface="Arial"/>
              </a:rPr>
              <a:t>the </a:t>
            </a:r>
            <a:r>
              <a:rPr sz="1400" b="1" spc="-5" dirty="0">
                <a:solidFill>
                  <a:srgbClr val="FFFFCC"/>
                </a:solidFill>
                <a:latin typeface="Arial"/>
                <a:cs typeface="Arial"/>
              </a:rPr>
              <a:t>companies they  </a:t>
            </a:r>
            <a:r>
              <a:rPr sz="1400" b="1" dirty="0">
                <a:solidFill>
                  <a:srgbClr val="FFFFCC"/>
                </a:solidFill>
                <a:latin typeface="Arial"/>
                <a:cs typeface="Arial"/>
              </a:rPr>
              <a:t>deal with </a:t>
            </a:r>
            <a:r>
              <a:rPr sz="1400" b="1" spc="-5" dirty="0">
                <a:solidFill>
                  <a:srgbClr val="FFFFCC"/>
                </a:solidFill>
                <a:latin typeface="Arial"/>
                <a:cs typeface="Arial"/>
              </a:rPr>
              <a:t>and </a:t>
            </a:r>
            <a:r>
              <a:rPr sz="1400" b="1" spc="5" dirty="0">
                <a:solidFill>
                  <a:srgbClr val="FFFFCC"/>
                </a:solidFill>
                <a:latin typeface="Arial"/>
                <a:cs typeface="Arial"/>
              </a:rPr>
              <a:t>it is </a:t>
            </a:r>
            <a:r>
              <a:rPr sz="1400" b="1" spc="-5" dirty="0">
                <a:solidFill>
                  <a:srgbClr val="FFFFCC"/>
                </a:solidFill>
                <a:latin typeface="Arial"/>
                <a:cs typeface="Arial"/>
              </a:rPr>
              <a:t>attitudes that  motivates people</a:t>
            </a:r>
            <a:endParaRPr sz="1400">
              <a:latin typeface="Arial"/>
              <a:cs typeface="Arial"/>
            </a:endParaRPr>
          </a:p>
          <a:p>
            <a:pPr algn="ctr">
              <a:lnSpc>
                <a:spcPts val="1625"/>
              </a:lnSpc>
            </a:pPr>
            <a:r>
              <a:rPr sz="1400" b="1" spc="5" dirty="0">
                <a:solidFill>
                  <a:srgbClr val="FFFFCC"/>
                </a:solidFill>
                <a:latin typeface="Arial"/>
                <a:cs typeface="Arial"/>
              </a:rPr>
              <a:t>in </a:t>
            </a:r>
            <a:r>
              <a:rPr sz="1400" b="1" dirty="0">
                <a:solidFill>
                  <a:srgbClr val="FFFFCC"/>
                </a:solidFill>
                <a:latin typeface="Arial"/>
                <a:cs typeface="Arial"/>
              </a:rPr>
              <a:t>their</a:t>
            </a:r>
            <a:r>
              <a:rPr sz="1400" b="1" spc="-10" dirty="0">
                <a:solidFill>
                  <a:srgbClr val="FFFFCC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FFFFCC"/>
                </a:solidFill>
                <a:latin typeface="Arial"/>
                <a:cs typeface="Arial"/>
              </a:rPr>
              <a:t>actions.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  <p:transition>
    <p:wip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10209" y="1316778"/>
            <a:ext cx="6546850" cy="1266825"/>
          </a:xfrm>
          <a:prstGeom prst="rect">
            <a:avLst/>
          </a:prstGeom>
        </p:spPr>
        <p:txBody>
          <a:bodyPr vert="horz" wrap="square" lIns="0" tIns="64769" rIns="0" bIns="0" rtlCol="0">
            <a:spAutoFit/>
          </a:bodyPr>
          <a:lstStyle/>
          <a:p>
            <a:pPr marL="210820" indent="-198120">
              <a:lnSpc>
                <a:spcPct val="100000"/>
              </a:lnSpc>
              <a:spcBef>
                <a:spcPts val="509"/>
              </a:spcBef>
              <a:buClr>
                <a:srgbClr val="FFFFCC"/>
              </a:buClr>
              <a:buFont typeface="Times New Roman"/>
              <a:buChar char="•"/>
              <a:tabLst>
                <a:tab pos="210820" algn="l"/>
              </a:tabLst>
            </a:pPr>
            <a:r>
              <a:rPr sz="2600" dirty="0">
                <a:solidFill>
                  <a:srgbClr val="FFFFCC"/>
                </a:solidFill>
                <a:latin typeface="Times New Roman"/>
                <a:cs typeface="Times New Roman"/>
              </a:rPr>
              <a:t>Sex.</a:t>
            </a:r>
            <a:endParaRPr sz="2600">
              <a:latin typeface="Times New Roman"/>
              <a:cs typeface="Times New Roman"/>
            </a:endParaRPr>
          </a:p>
          <a:p>
            <a:pPr marL="755650" lvl="1" indent="-285750">
              <a:lnSpc>
                <a:spcPct val="100000"/>
              </a:lnSpc>
              <a:spcBef>
                <a:spcPts val="380"/>
              </a:spcBef>
              <a:buChar char="–"/>
              <a:tabLst>
                <a:tab pos="755015" algn="l"/>
                <a:tab pos="755650" algn="l"/>
              </a:tabLst>
            </a:pPr>
            <a:r>
              <a:rPr sz="2400" spc="-5" dirty="0">
                <a:solidFill>
                  <a:srgbClr val="FFFFCC"/>
                </a:solidFill>
                <a:latin typeface="Times New Roman"/>
                <a:cs typeface="Times New Roman"/>
              </a:rPr>
              <a:t>There </a:t>
            </a:r>
            <a:r>
              <a:rPr sz="2400" dirty="0">
                <a:solidFill>
                  <a:srgbClr val="FFFFCC"/>
                </a:solidFill>
                <a:latin typeface="Times New Roman"/>
                <a:cs typeface="Times New Roman"/>
              </a:rPr>
              <a:t>can be no other classifications other</a:t>
            </a:r>
            <a:r>
              <a:rPr sz="2400" spc="-5" dirty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CC"/>
                </a:solidFill>
                <a:latin typeface="Times New Roman"/>
                <a:cs typeface="Times New Roman"/>
              </a:rPr>
              <a:t>than</a:t>
            </a:r>
            <a:endParaRPr sz="2400">
              <a:latin typeface="Times New Roman"/>
              <a:cs typeface="Times New Roman"/>
            </a:endParaRPr>
          </a:p>
          <a:p>
            <a:pPr marL="1155700" lvl="2" indent="-228600">
              <a:lnSpc>
                <a:spcPct val="100000"/>
              </a:lnSpc>
              <a:spcBef>
                <a:spcPts val="340"/>
              </a:spcBef>
              <a:buChar char="•"/>
              <a:tabLst>
                <a:tab pos="1155065" algn="l"/>
                <a:tab pos="1155700" algn="l"/>
              </a:tabLst>
            </a:pPr>
            <a:r>
              <a:rPr sz="2200" spc="-5" dirty="0">
                <a:solidFill>
                  <a:srgbClr val="FFFFCC"/>
                </a:solidFill>
                <a:latin typeface="Times New Roman"/>
                <a:cs typeface="Times New Roman"/>
              </a:rPr>
              <a:t>MALE</a:t>
            </a:r>
            <a:r>
              <a:rPr sz="2200" dirty="0">
                <a:solidFill>
                  <a:srgbClr val="FFFFCC"/>
                </a:solidFill>
                <a:latin typeface="Times New Roman"/>
                <a:cs typeface="Times New Roman"/>
              </a:rPr>
              <a:t> and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24610" y="2600959"/>
            <a:ext cx="1441450" cy="360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0"/>
              </a:spcBef>
              <a:buChar char="•"/>
              <a:tabLst>
                <a:tab pos="240665" algn="l"/>
                <a:tab pos="241300" algn="l"/>
              </a:tabLst>
            </a:pPr>
            <a:r>
              <a:rPr sz="2200" spc="5" dirty="0">
                <a:solidFill>
                  <a:srgbClr val="FFFFCC"/>
                </a:solidFill>
                <a:latin typeface="Times New Roman"/>
                <a:cs typeface="Times New Roman"/>
              </a:rPr>
              <a:t>F</a:t>
            </a:r>
            <a:r>
              <a:rPr sz="2200" spc="-5" dirty="0">
                <a:solidFill>
                  <a:srgbClr val="FFFFCC"/>
                </a:solidFill>
                <a:latin typeface="Times New Roman"/>
                <a:cs typeface="Times New Roman"/>
              </a:rPr>
              <a:t>E</a:t>
            </a:r>
            <a:r>
              <a:rPr sz="2200" spc="-10" dirty="0">
                <a:solidFill>
                  <a:srgbClr val="FFFFCC"/>
                </a:solidFill>
                <a:latin typeface="Times New Roman"/>
                <a:cs typeface="Times New Roman"/>
              </a:rPr>
              <a:t>M</a:t>
            </a:r>
            <a:r>
              <a:rPr sz="2200" dirty="0">
                <a:solidFill>
                  <a:srgbClr val="FFFFCC"/>
                </a:solidFill>
                <a:latin typeface="Times New Roman"/>
                <a:cs typeface="Times New Roman"/>
              </a:rPr>
              <a:t>A</a:t>
            </a:r>
            <a:r>
              <a:rPr sz="2200" spc="-5" dirty="0">
                <a:solidFill>
                  <a:srgbClr val="FFFFCC"/>
                </a:solidFill>
                <a:latin typeface="Times New Roman"/>
                <a:cs typeface="Times New Roman"/>
              </a:rPr>
              <a:t>L</a:t>
            </a:r>
            <a:r>
              <a:rPr sz="2200" spc="5" dirty="0">
                <a:solidFill>
                  <a:srgbClr val="FFFFCC"/>
                </a:solidFill>
                <a:latin typeface="Times New Roman"/>
                <a:cs typeface="Times New Roman"/>
              </a:rPr>
              <a:t>E</a:t>
            </a:r>
            <a:r>
              <a:rPr sz="2200" dirty="0">
                <a:solidFill>
                  <a:srgbClr val="FFFFCC"/>
                </a:solidFill>
                <a:latin typeface="Times New Roman"/>
                <a:cs typeface="Times New Roman"/>
              </a:rPr>
              <a:t>.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10209" y="3296920"/>
            <a:ext cx="2575560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10820" indent="-198120">
              <a:lnSpc>
                <a:spcPct val="100000"/>
              </a:lnSpc>
              <a:spcBef>
                <a:spcPts val="100"/>
              </a:spcBef>
              <a:buChar char="•"/>
              <a:tabLst>
                <a:tab pos="210820" algn="l"/>
              </a:tabLst>
            </a:pPr>
            <a:r>
              <a:rPr sz="2600" dirty="0">
                <a:solidFill>
                  <a:srgbClr val="FFFFCC"/>
                </a:solidFill>
                <a:latin typeface="Times New Roman"/>
                <a:cs typeface="Times New Roman"/>
              </a:rPr>
              <a:t>Household</a:t>
            </a:r>
            <a:r>
              <a:rPr sz="2600" spc="-45" dirty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2600" spc="-5" dirty="0">
                <a:solidFill>
                  <a:srgbClr val="FFFFCC"/>
                </a:solidFill>
                <a:latin typeface="Times New Roman"/>
                <a:cs typeface="Times New Roman"/>
              </a:rPr>
              <a:t>status.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67410" y="3694314"/>
            <a:ext cx="7711440" cy="1575435"/>
          </a:xfrm>
          <a:prstGeom prst="rect">
            <a:avLst/>
          </a:prstGeom>
        </p:spPr>
        <p:txBody>
          <a:bodyPr vert="horz" wrap="square" lIns="0" tIns="59690" rIns="0" bIns="0" rtlCol="0">
            <a:spAutoFit/>
          </a:bodyPr>
          <a:lstStyle/>
          <a:p>
            <a:pPr marL="298450" indent="-285750">
              <a:lnSpc>
                <a:spcPct val="100000"/>
              </a:lnSpc>
              <a:spcBef>
                <a:spcPts val="470"/>
              </a:spcBef>
              <a:buChar char="–"/>
              <a:tabLst>
                <a:tab pos="297815" algn="l"/>
                <a:tab pos="298450" algn="l"/>
              </a:tabLst>
            </a:pPr>
            <a:r>
              <a:rPr sz="2400" dirty="0">
                <a:solidFill>
                  <a:srgbClr val="FFFFCC"/>
                </a:solidFill>
                <a:latin typeface="Times New Roman"/>
                <a:cs typeface="Times New Roman"/>
              </a:rPr>
              <a:t>Most researchers classify adults into three groups </a:t>
            </a:r>
            <a:r>
              <a:rPr sz="2400" spc="-5" dirty="0">
                <a:solidFill>
                  <a:srgbClr val="FFFFCC"/>
                </a:solidFill>
                <a:latin typeface="Times New Roman"/>
                <a:cs typeface="Times New Roman"/>
              </a:rPr>
              <a:t>which</a:t>
            </a:r>
            <a:r>
              <a:rPr sz="2400" spc="-10" dirty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2400" spc="5" dirty="0">
                <a:solidFill>
                  <a:srgbClr val="FFFFCC"/>
                </a:solidFill>
                <a:latin typeface="Times New Roman"/>
                <a:cs typeface="Times New Roman"/>
              </a:rPr>
              <a:t>are:</a:t>
            </a:r>
            <a:endParaRPr sz="2400">
              <a:latin typeface="Times New Roman"/>
              <a:cs typeface="Times New Roman"/>
            </a:endParaRPr>
          </a:p>
          <a:p>
            <a:pPr marL="698500" lvl="1" indent="-228600">
              <a:lnSpc>
                <a:spcPct val="100000"/>
              </a:lnSpc>
              <a:spcBef>
                <a:spcPts val="340"/>
              </a:spcBef>
              <a:buChar char="•"/>
              <a:tabLst>
                <a:tab pos="697865" algn="l"/>
                <a:tab pos="698500" algn="l"/>
              </a:tabLst>
            </a:pPr>
            <a:r>
              <a:rPr sz="2200" spc="-5" dirty="0">
                <a:solidFill>
                  <a:srgbClr val="FFFFCC"/>
                </a:solidFill>
                <a:latin typeface="Times New Roman"/>
                <a:cs typeface="Times New Roman"/>
              </a:rPr>
              <a:t>Head </a:t>
            </a:r>
            <a:r>
              <a:rPr sz="2200" dirty="0">
                <a:solidFill>
                  <a:srgbClr val="FFFFCC"/>
                </a:solidFill>
                <a:latin typeface="Times New Roman"/>
                <a:cs typeface="Times New Roman"/>
              </a:rPr>
              <a:t>of household ( )</a:t>
            </a:r>
            <a:endParaRPr sz="2200">
              <a:latin typeface="Times New Roman"/>
              <a:cs typeface="Times New Roman"/>
            </a:endParaRPr>
          </a:p>
          <a:p>
            <a:pPr marL="698500" lvl="1" indent="-228600">
              <a:lnSpc>
                <a:spcPct val="100000"/>
              </a:lnSpc>
              <a:spcBef>
                <a:spcPts val="350"/>
              </a:spcBef>
              <a:buChar char="•"/>
              <a:tabLst>
                <a:tab pos="697865" algn="l"/>
                <a:tab pos="698500" algn="l"/>
              </a:tabLst>
            </a:pPr>
            <a:r>
              <a:rPr sz="2200" spc="-5" dirty="0">
                <a:solidFill>
                  <a:srgbClr val="FFFFCC"/>
                </a:solidFill>
                <a:latin typeface="Times New Roman"/>
                <a:cs typeface="Times New Roman"/>
              </a:rPr>
              <a:t>Housewife </a:t>
            </a:r>
            <a:r>
              <a:rPr sz="2200" dirty="0">
                <a:solidFill>
                  <a:srgbClr val="FFFFCC"/>
                </a:solidFill>
                <a:latin typeface="Times New Roman"/>
                <a:cs typeface="Times New Roman"/>
              </a:rPr>
              <a:t>(</a:t>
            </a:r>
            <a:r>
              <a:rPr sz="2200" spc="-5" dirty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FFFFCC"/>
                </a:solidFill>
                <a:latin typeface="Times New Roman"/>
                <a:cs typeface="Times New Roman"/>
              </a:rPr>
              <a:t>)</a:t>
            </a:r>
            <a:endParaRPr sz="2200">
              <a:latin typeface="Times New Roman"/>
              <a:cs typeface="Times New Roman"/>
            </a:endParaRPr>
          </a:p>
          <a:p>
            <a:pPr marL="698500" lvl="1" indent="-228600">
              <a:lnSpc>
                <a:spcPct val="100000"/>
              </a:lnSpc>
              <a:spcBef>
                <a:spcPts val="340"/>
              </a:spcBef>
              <a:buChar char="•"/>
              <a:tabLst>
                <a:tab pos="697865" algn="l"/>
                <a:tab pos="698500" algn="l"/>
              </a:tabLst>
            </a:pPr>
            <a:r>
              <a:rPr sz="2200" spc="-5" dirty="0">
                <a:solidFill>
                  <a:srgbClr val="FFFFCC"/>
                </a:solidFill>
                <a:latin typeface="Times New Roman"/>
                <a:cs typeface="Times New Roman"/>
              </a:rPr>
              <a:t>Other adult </a:t>
            </a:r>
            <a:r>
              <a:rPr sz="2200" dirty="0">
                <a:solidFill>
                  <a:srgbClr val="FFFFCC"/>
                </a:solidFill>
                <a:latin typeface="Times New Roman"/>
                <a:cs typeface="Times New Roman"/>
              </a:rPr>
              <a:t>(</a:t>
            </a:r>
            <a:r>
              <a:rPr sz="2200" spc="10" dirty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FFFFCC"/>
                </a:solidFill>
                <a:latin typeface="Times New Roman"/>
                <a:cs typeface="Times New Roman"/>
              </a:rPr>
              <a:t>)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410209" y="899159"/>
            <a:ext cx="7362191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2800" u="none" dirty="0">
                <a:solidFill>
                  <a:srgbClr val="D4D5D1"/>
                </a:solidFill>
              </a:rPr>
              <a:t>Classification</a:t>
            </a:r>
            <a:r>
              <a:rPr sz="2800" u="none" spc="-50" dirty="0">
                <a:solidFill>
                  <a:srgbClr val="D4D5D1"/>
                </a:solidFill>
              </a:rPr>
              <a:t> </a:t>
            </a:r>
            <a:r>
              <a:rPr sz="2800" u="none" spc="-5" dirty="0">
                <a:solidFill>
                  <a:srgbClr val="D4D5D1"/>
                </a:solidFill>
              </a:rPr>
              <a:t>questions:</a:t>
            </a:r>
            <a:endParaRPr sz="2800" dirty="0"/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dirty="0"/>
              <a:t>18</a:t>
            </a:fld>
            <a:endParaRPr dirty="0"/>
          </a:p>
        </p:txBody>
      </p:sp>
      <p:sp>
        <p:nvSpPr>
          <p:cNvPr id="7" name="object 7"/>
          <p:cNvSpPr/>
          <p:nvPr/>
        </p:nvSpPr>
        <p:spPr>
          <a:xfrm>
            <a:off x="5727700" y="2565400"/>
            <a:ext cx="3089910" cy="1322070"/>
          </a:xfrm>
          <a:custGeom>
            <a:avLst/>
            <a:gdLst/>
            <a:ahLst/>
            <a:cxnLst/>
            <a:rect l="l" t="t" r="r" b="b"/>
            <a:pathLst>
              <a:path w="3089909" h="1322070">
                <a:moveTo>
                  <a:pt x="2575559" y="0"/>
                </a:moveTo>
                <a:lnTo>
                  <a:pt x="513079" y="0"/>
                </a:lnTo>
                <a:lnTo>
                  <a:pt x="453995" y="1889"/>
                </a:lnTo>
                <a:lnTo>
                  <a:pt x="395611" y="7362"/>
                </a:lnTo>
                <a:lnTo>
                  <a:pt x="338628" y="16122"/>
                </a:lnTo>
                <a:lnTo>
                  <a:pt x="283747" y="27876"/>
                </a:lnTo>
                <a:lnTo>
                  <a:pt x="231668" y="42328"/>
                </a:lnTo>
                <a:lnTo>
                  <a:pt x="183092" y="59184"/>
                </a:lnTo>
                <a:lnTo>
                  <a:pt x="138720" y="78148"/>
                </a:lnTo>
                <a:lnTo>
                  <a:pt x="99253" y="98927"/>
                </a:lnTo>
                <a:lnTo>
                  <a:pt x="65390" y="121224"/>
                </a:lnTo>
                <a:lnTo>
                  <a:pt x="17281" y="169197"/>
                </a:lnTo>
                <a:lnTo>
                  <a:pt x="0" y="219710"/>
                </a:lnTo>
                <a:lnTo>
                  <a:pt x="0" y="1102360"/>
                </a:lnTo>
                <a:lnTo>
                  <a:pt x="17281" y="1152452"/>
                </a:lnTo>
                <a:lnTo>
                  <a:pt x="65390" y="1200283"/>
                </a:lnTo>
                <a:lnTo>
                  <a:pt x="99253" y="1222588"/>
                </a:lnTo>
                <a:lnTo>
                  <a:pt x="138720" y="1243411"/>
                </a:lnTo>
                <a:lnTo>
                  <a:pt x="183092" y="1262448"/>
                </a:lnTo>
                <a:lnTo>
                  <a:pt x="231668" y="1279394"/>
                </a:lnTo>
                <a:lnTo>
                  <a:pt x="283747" y="1293943"/>
                </a:lnTo>
                <a:lnTo>
                  <a:pt x="338628" y="1305791"/>
                </a:lnTo>
                <a:lnTo>
                  <a:pt x="395611" y="1314631"/>
                </a:lnTo>
                <a:lnTo>
                  <a:pt x="453995" y="1320159"/>
                </a:lnTo>
                <a:lnTo>
                  <a:pt x="513079" y="1322070"/>
                </a:lnTo>
                <a:lnTo>
                  <a:pt x="2575559" y="1322070"/>
                </a:lnTo>
                <a:lnTo>
                  <a:pt x="2634915" y="1320159"/>
                </a:lnTo>
                <a:lnTo>
                  <a:pt x="2693529" y="1314631"/>
                </a:lnTo>
                <a:lnTo>
                  <a:pt x="2750703" y="1305791"/>
                </a:lnTo>
                <a:lnTo>
                  <a:pt x="2805741" y="1293943"/>
                </a:lnTo>
                <a:lnTo>
                  <a:pt x="2857945" y="1279394"/>
                </a:lnTo>
                <a:lnTo>
                  <a:pt x="2906618" y="1262448"/>
                </a:lnTo>
                <a:lnTo>
                  <a:pt x="2951064" y="1243411"/>
                </a:lnTo>
                <a:lnTo>
                  <a:pt x="2990584" y="1222588"/>
                </a:lnTo>
                <a:lnTo>
                  <a:pt x="3024482" y="1200283"/>
                </a:lnTo>
                <a:lnTo>
                  <a:pt x="3072623" y="1152452"/>
                </a:lnTo>
                <a:lnTo>
                  <a:pt x="3089909" y="1102360"/>
                </a:lnTo>
                <a:lnTo>
                  <a:pt x="3089909" y="219710"/>
                </a:lnTo>
                <a:lnTo>
                  <a:pt x="3072623" y="169197"/>
                </a:lnTo>
                <a:lnTo>
                  <a:pt x="3024482" y="121224"/>
                </a:lnTo>
                <a:lnTo>
                  <a:pt x="2990584" y="98927"/>
                </a:lnTo>
                <a:lnTo>
                  <a:pt x="2951064" y="78148"/>
                </a:lnTo>
                <a:lnTo>
                  <a:pt x="2906618" y="59184"/>
                </a:lnTo>
                <a:lnTo>
                  <a:pt x="2857945" y="42328"/>
                </a:lnTo>
                <a:lnTo>
                  <a:pt x="2805741" y="27876"/>
                </a:lnTo>
                <a:lnTo>
                  <a:pt x="2750703" y="16122"/>
                </a:lnTo>
                <a:lnTo>
                  <a:pt x="2693529" y="7362"/>
                </a:lnTo>
                <a:lnTo>
                  <a:pt x="2634915" y="1889"/>
                </a:lnTo>
                <a:lnTo>
                  <a:pt x="2575559" y="0"/>
                </a:lnTo>
                <a:close/>
              </a:path>
            </a:pathLst>
          </a:custGeom>
          <a:solidFill>
            <a:srgbClr val="3398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727700" y="2565400"/>
            <a:ext cx="3089910" cy="1322070"/>
          </a:xfrm>
          <a:custGeom>
            <a:avLst/>
            <a:gdLst/>
            <a:ahLst/>
            <a:cxnLst/>
            <a:rect l="l" t="t" r="r" b="b"/>
            <a:pathLst>
              <a:path w="3089909" h="1322070">
                <a:moveTo>
                  <a:pt x="513079" y="0"/>
                </a:moveTo>
                <a:lnTo>
                  <a:pt x="453995" y="1889"/>
                </a:lnTo>
                <a:lnTo>
                  <a:pt x="395611" y="7362"/>
                </a:lnTo>
                <a:lnTo>
                  <a:pt x="338628" y="16122"/>
                </a:lnTo>
                <a:lnTo>
                  <a:pt x="283747" y="27876"/>
                </a:lnTo>
                <a:lnTo>
                  <a:pt x="231668" y="42328"/>
                </a:lnTo>
                <a:lnTo>
                  <a:pt x="183092" y="59184"/>
                </a:lnTo>
                <a:lnTo>
                  <a:pt x="138720" y="78148"/>
                </a:lnTo>
                <a:lnTo>
                  <a:pt x="99253" y="98927"/>
                </a:lnTo>
                <a:lnTo>
                  <a:pt x="65390" y="121224"/>
                </a:lnTo>
                <a:lnTo>
                  <a:pt x="17281" y="169197"/>
                </a:lnTo>
                <a:lnTo>
                  <a:pt x="0" y="219710"/>
                </a:lnTo>
                <a:lnTo>
                  <a:pt x="0" y="383539"/>
                </a:lnTo>
                <a:lnTo>
                  <a:pt x="0" y="548639"/>
                </a:lnTo>
                <a:lnTo>
                  <a:pt x="0" y="773429"/>
                </a:lnTo>
                <a:lnTo>
                  <a:pt x="0" y="937260"/>
                </a:lnTo>
                <a:lnTo>
                  <a:pt x="0" y="1102360"/>
                </a:lnTo>
                <a:lnTo>
                  <a:pt x="4437" y="1127536"/>
                </a:lnTo>
                <a:lnTo>
                  <a:pt x="37832" y="1176803"/>
                </a:lnTo>
                <a:lnTo>
                  <a:pt x="99253" y="1222588"/>
                </a:lnTo>
                <a:lnTo>
                  <a:pt x="138720" y="1243411"/>
                </a:lnTo>
                <a:lnTo>
                  <a:pt x="183092" y="1262448"/>
                </a:lnTo>
                <a:lnTo>
                  <a:pt x="231668" y="1279394"/>
                </a:lnTo>
                <a:lnTo>
                  <a:pt x="283747" y="1293943"/>
                </a:lnTo>
                <a:lnTo>
                  <a:pt x="338628" y="1305791"/>
                </a:lnTo>
                <a:lnTo>
                  <a:pt x="395611" y="1314631"/>
                </a:lnTo>
                <a:lnTo>
                  <a:pt x="453995" y="1320159"/>
                </a:lnTo>
                <a:lnTo>
                  <a:pt x="513079" y="1322070"/>
                </a:lnTo>
                <a:lnTo>
                  <a:pt x="897890" y="1322070"/>
                </a:lnTo>
                <a:lnTo>
                  <a:pt x="1282700" y="1322070"/>
                </a:lnTo>
                <a:lnTo>
                  <a:pt x="1805940" y="1322070"/>
                </a:lnTo>
                <a:lnTo>
                  <a:pt x="2190750" y="1322070"/>
                </a:lnTo>
                <a:lnTo>
                  <a:pt x="2575559" y="1322070"/>
                </a:lnTo>
                <a:lnTo>
                  <a:pt x="2634915" y="1320159"/>
                </a:lnTo>
                <a:lnTo>
                  <a:pt x="2693529" y="1314631"/>
                </a:lnTo>
                <a:lnTo>
                  <a:pt x="2750703" y="1305791"/>
                </a:lnTo>
                <a:lnTo>
                  <a:pt x="2805741" y="1293943"/>
                </a:lnTo>
                <a:lnTo>
                  <a:pt x="2857945" y="1279394"/>
                </a:lnTo>
                <a:lnTo>
                  <a:pt x="2906618" y="1262448"/>
                </a:lnTo>
                <a:lnTo>
                  <a:pt x="2951064" y="1243411"/>
                </a:lnTo>
                <a:lnTo>
                  <a:pt x="2990584" y="1222588"/>
                </a:lnTo>
                <a:lnTo>
                  <a:pt x="3024482" y="1200283"/>
                </a:lnTo>
                <a:lnTo>
                  <a:pt x="3072623" y="1152452"/>
                </a:lnTo>
                <a:lnTo>
                  <a:pt x="3089909" y="1102360"/>
                </a:lnTo>
                <a:lnTo>
                  <a:pt x="3089909" y="937260"/>
                </a:lnTo>
                <a:lnTo>
                  <a:pt x="3089909" y="773429"/>
                </a:lnTo>
                <a:lnTo>
                  <a:pt x="3089909" y="548639"/>
                </a:lnTo>
                <a:lnTo>
                  <a:pt x="3089909" y="383539"/>
                </a:lnTo>
                <a:lnTo>
                  <a:pt x="3089909" y="219710"/>
                </a:lnTo>
                <a:lnTo>
                  <a:pt x="3085472" y="194283"/>
                </a:lnTo>
                <a:lnTo>
                  <a:pt x="3052061" y="144746"/>
                </a:lnTo>
                <a:lnTo>
                  <a:pt x="2990584" y="98927"/>
                </a:lnTo>
                <a:lnTo>
                  <a:pt x="2951064" y="78148"/>
                </a:lnTo>
                <a:lnTo>
                  <a:pt x="2906618" y="59184"/>
                </a:lnTo>
                <a:lnTo>
                  <a:pt x="2857945" y="42328"/>
                </a:lnTo>
                <a:lnTo>
                  <a:pt x="2805741" y="27876"/>
                </a:lnTo>
                <a:lnTo>
                  <a:pt x="2750703" y="16122"/>
                </a:lnTo>
                <a:lnTo>
                  <a:pt x="2693529" y="7362"/>
                </a:lnTo>
                <a:lnTo>
                  <a:pt x="2634915" y="1889"/>
                </a:lnTo>
                <a:lnTo>
                  <a:pt x="2575559" y="0"/>
                </a:lnTo>
                <a:lnTo>
                  <a:pt x="2190750" y="0"/>
                </a:lnTo>
                <a:lnTo>
                  <a:pt x="1805940" y="0"/>
                </a:lnTo>
                <a:lnTo>
                  <a:pt x="1282700" y="0"/>
                </a:lnTo>
                <a:lnTo>
                  <a:pt x="897890" y="0"/>
                </a:lnTo>
                <a:lnTo>
                  <a:pt x="513079" y="0"/>
                </a:lnTo>
                <a:close/>
              </a:path>
            </a:pathLst>
          </a:custGeom>
          <a:ln w="9344">
            <a:solidFill>
              <a:srgbClr val="FFFF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6075679" y="2647950"/>
            <a:ext cx="2395855" cy="10909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algn="ctr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solidFill>
                  <a:srgbClr val="FFFFCC"/>
                </a:solidFill>
                <a:latin typeface="Arial"/>
                <a:cs typeface="Arial"/>
              </a:rPr>
              <a:t>Classification </a:t>
            </a:r>
            <a:r>
              <a:rPr sz="1400" b="1" spc="-5" dirty="0">
                <a:solidFill>
                  <a:srgbClr val="FFFFCC"/>
                </a:solidFill>
                <a:latin typeface="Arial"/>
                <a:cs typeface="Arial"/>
              </a:rPr>
              <a:t>questions</a:t>
            </a:r>
            <a:r>
              <a:rPr sz="1400" b="1" spc="-50" dirty="0">
                <a:solidFill>
                  <a:srgbClr val="FFFFCC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FFFFCC"/>
                </a:solidFill>
                <a:latin typeface="Arial"/>
                <a:cs typeface="Arial"/>
              </a:rPr>
              <a:t>are  required to </a:t>
            </a:r>
            <a:r>
              <a:rPr sz="1400" b="1" spc="-5" dirty="0">
                <a:solidFill>
                  <a:srgbClr val="FFFFCC"/>
                </a:solidFill>
                <a:latin typeface="Arial"/>
                <a:cs typeface="Arial"/>
              </a:rPr>
              <a:t>check that the  </a:t>
            </a:r>
            <a:r>
              <a:rPr sz="1400" b="1" dirty="0">
                <a:solidFill>
                  <a:srgbClr val="FFFFCC"/>
                </a:solidFill>
                <a:latin typeface="Arial"/>
                <a:cs typeface="Arial"/>
              </a:rPr>
              <a:t>correct </a:t>
            </a:r>
            <a:r>
              <a:rPr sz="1400" b="1" spc="-5" dirty="0">
                <a:solidFill>
                  <a:srgbClr val="FFFFCC"/>
                </a:solidFill>
                <a:latin typeface="Arial"/>
                <a:cs typeface="Arial"/>
              </a:rPr>
              <a:t>quota of people or  companies have been  </a:t>
            </a:r>
            <a:r>
              <a:rPr sz="1400" b="1" dirty="0">
                <a:solidFill>
                  <a:srgbClr val="FFFFCC"/>
                </a:solidFill>
                <a:latin typeface="Arial"/>
                <a:cs typeface="Arial"/>
              </a:rPr>
              <a:t>interviewed.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  <p:transition>
    <p:wip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00337" y="423008"/>
            <a:ext cx="7153063" cy="948592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2492375" marR="5080" indent="-2476500" algn="l">
              <a:lnSpc>
                <a:spcPts val="3550"/>
              </a:lnSpc>
              <a:spcBef>
                <a:spcPts val="459"/>
              </a:spcBef>
            </a:pPr>
            <a:r>
              <a:rPr dirty="0"/>
              <a:t>MANAGE AND IMPLEMENT THE DATA </a:t>
            </a:r>
            <a:r>
              <a:rPr u="none" dirty="0"/>
              <a:t> </a:t>
            </a:r>
            <a:r>
              <a:rPr dirty="0"/>
              <a:t>COLLECTION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dirty="0"/>
              <a:t>19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7585" y="1371600"/>
            <a:ext cx="8298180" cy="3365024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241300" marR="96520" indent="-228600">
              <a:lnSpc>
                <a:spcPts val="2650"/>
              </a:lnSpc>
              <a:spcBef>
                <a:spcPts val="380"/>
              </a:spcBef>
              <a:buClr>
                <a:srgbClr val="FFFFCC"/>
              </a:buClr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dirty="0"/>
              <a:t>	</a:t>
            </a:r>
            <a:r>
              <a:rPr sz="2400" spc="-5" dirty="0">
                <a:solidFill>
                  <a:srgbClr val="FFFFCC"/>
                </a:solidFill>
                <a:latin typeface="Times New Roman"/>
                <a:cs typeface="Times New Roman"/>
              </a:rPr>
              <a:t>This </a:t>
            </a:r>
            <a:r>
              <a:rPr sz="2400" dirty="0">
                <a:solidFill>
                  <a:srgbClr val="FFFFCC"/>
                </a:solidFill>
                <a:latin typeface="Times New Roman"/>
                <a:cs typeface="Times New Roman"/>
              </a:rPr>
              <a:t>process includes field </a:t>
            </a:r>
            <a:r>
              <a:rPr sz="2400" spc="-5" dirty="0">
                <a:solidFill>
                  <a:srgbClr val="FFFFCC"/>
                </a:solidFill>
                <a:latin typeface="Times New Roman"/>
                <a:cs typeface="Times New Roman"/>
              </a:rPr>
              <a:t>work </a:t>
            </a:r>
            <a:r>
              <a:rPr sz="2400" dirty="0">
                <a:solidFill>
                  <a:srgbClr val="FFFFCC"/>
                </a:solidFill>
                <a:latin typeface="Times New Roman"/>
                <a:cs typeface="Times New Roman"/>
              </a:rPr>
              <a:t>and desk </a:t>
            </a:r>
            <a:r>
              <a:rPr sz="2400" spc="-5" dirty="0">
                <a:solidFill>
                  <a:srgbClr val="FFFFCC"/>
                </a:solidFill>
                <a:latin typeface="Times New Roman"/>
                <a:cs typeface="Times New Roman"/>
              </a:rPr>
              <a:t>work </a:t>
            </a:r>
            <a:r>
              <a:rPr sz="2400" dirty="0">
                <a:solidFill>
                  <a:srgbClr val="FFFFCC"/>
                </a:solidFill>
                <a:latin typeface="Times New Roman"/>
                <a:cs typeface="Times New Roman"/>
              </a:rPr>
              <a:t>for collecting all  relevant data and information</a:t>
            </a: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lr>
                <a:srgbClr val="FFFFCC"/>
              </a:buClr>
              <a:buFont typeface="Times New Roman"/>
              <a:buChar char="•"/>
            </a:pPr>
            <a:endParaRPr sz="2800" dirty="0">
              <a:latin typeface="Times New Roman"/>
              <a:cs typeface="Times New Roman"/>
            </a:endParaRPr>
          </a:p>
          <a:p>
            <a:pPr marL="241300" marR="5080" indent="-228600">
              <a:lnSpc>
                <a:spcPts val="2650"/>
              </a:lnSpc>
              <a:buClr>
                <a:srgbClr val="FFFFCC"/>
              </a:buClr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dirty="0"/>
              <a:t>	</a:t>
            </a:r>
            <a:r>
              <a:rPr sz="2400" spc="-5" dirty="0">
                <a:solidFill>
                  <a:srgbClr val="FFFFCC"/>
                </a:solidFill>
                <a:latin typeface="Times New Roman"/>
                <a:cs typeface="Times New Roman"/>
              </a:rPr>
              <a:t>Field work </a:t>
            </a:r>
            <a:r>
              <a:rPr sz="2400" dirty="0">
                <a:solidFill>
                  <a:srgbClr val="FFFFCC"/>
                </a:solidFill>
                <a:latin typeface="Times New Roman"/>
                <a:cs typeface="Times New Roman"/>
              </a:rPr>
              <a:t>includes interviewing the personals by interacting  them face to face by visiting them in home or offices or</a:t>
            </a:r>
            <a:r>
              <a:rPr sz="2400" spc="-10" dirty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CC"/>
                </a:solidFill>
                <a:latin typeface="Times New Roman"/>
                <a:cs typeface="Times New Roman"/>
              </a:rPr>
              <a:t>arranging</a:t>
            </a:r>
            <a:endParaRPr sz="2400" dirty="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</a:pPr>
            <a:r>
              <a:rPr sz="2400" dirty="0">
                <a:solidFill>
                  <a:srgbClr val="FFFFCC"/>
                </a:solidFill>
                <a:latin typeface="Times New Roman"/>
                <a:cs typeface="Times New Roman"/>
              </a:rPr>
              <a:t>group meetings at any preferred</a:t>
            </a:r>
            <a:r>
              <a:rPr sz="2400" spc="-10" dirty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CC"/>
                </a:solidFill>
                <a:latin typeface="Times New Roman"/>
                <a:cs typeface="Times New Roman"/>
              </a:rPr>
              <a:t>place.</a:t>
            </a: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850" dirty="0">
              <a:latin typeface="Times New Roman"/>
              <a:cs typeface="Times New Roman"/>
            </a:endParaRPr>
          </a:p>
          <a:p>
            <a:pPr marL="241300" marR="351155" indent="-228600">
              <a:lnSpc>
                <a:spcPts val="2650"/>
              </a:lnSpc>
              <a:buClr>
                <a:srgbClr val="FFFFCC"/>
              </a:buClr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dirty="0"/>
              <a:t>	</a:t>
            </a:r>
            <a:r>
              <a:rPr sz="2400" spc="-5" dirty="0">
                <a:solidFill>
                  <a:srgbClr val="FFFFCC"/>
                </a:solidFill>
                <a:latin typeface="Times New Roman"/>
                <a:cs typeface="Times New Roman"/>
              </a:rPr>
              <a:t>Desk work </a:t>
            </a:r>
            <a:r>
              <a:rPr sz="2400" dirty="0">
                <a:solidFill>
                  <a:srgbClr val="FFFFCC"/>
                </a:solidFill>
                <a:latin typeface="Times New Roman"/>
                <a:cs typeface="Times New Roman"/>
              </a:rPr>
              <a:t>includes contacting personals over telephone or via  series of emails </a:t>
            </a:r>
            <a:r>
              <a:rPr sz="2400" spc="-5" dirty="0">
                <a:solidFill>
                  <a:srgbClr val="FFFFCC"/>
                </a:solidFill>
                <a:latin typeface="Times New Roman"/>
                <a:cs typeface="Times New Roman"/>
              </a:rPr>
              <a:t>and </a:t>
            </a:r>
            <a:r>
              <a:rPr sz="2400" dirty="0">
                <a:solidFill>
                  <a:srgbClr val="FFFFCC"/>
                </a:solidFill>
                <a:latin typeface="Times New Roman"/>
                <a:cs typeface="Times New Roman"/>
              </a:rPr>
              <a:t>web meetings.</a:t>
            </a:r>
            <a:endParaRPr sz="24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83079" y="594359"/>
            <a:ext cx="557530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Marketing </a:t>
            </a:r>
            <a:r>
              <a:rPr spc="5" dirty="0"/>
              <a:t>Research:</a:t>
            </a:r>
            <a:r>
              <a:rPr spc="-50" dirty="0"/>
              <a:t> </a:t>
            </a:r>
            <a:r>
              <a:rPr dirty="0"/>
              <a:t>Definition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dirty="0"/>
              <a:t>2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687069" y="1517650"/>
            <a:ext cx="7569200" cy="35064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Times New Roman"/>
              <a:buChar char="•"/>
              <a:tabLst>
                <a:tab pos="354965" algn="l"/>
                <a:tab pos="355600" algn="l"/>
              </a:tabLst>
            </a:pPr>
            <a:r>
              <a:rPr sz="2800" b="1" spc="-5" dirty="0">
                <a:solidFill>
                  <a:srgbClr val="FFFFCC"/>
                </a:solidFill>
                <a:latin typeface="Times New Roman"/>
                <a:cs typeface="Times New Roman"/>
              </a:rPr>
              <a:t>Many </a:t>
            </a:r>
            <a:r>
              <a:rPr sz="2800" b="1" dirty="0">
                <a:solidFill>
                  <a:srgbClr val="FFFFCC"/>
                </a:solidFill>
                <a:latin typeface="Times New Roman"/>
                <a:cs typeface="Times New Roman"/>
              </a:rPr>
              <a:t>definitions </a:t>
            </a:r>
            <a:r>
              <a:rPr sz="2800" b="1" spc="5" dirty="0">
                <a:solidFill>
                  <a:srgbClr val="FFFFCC"/>
                </a:solidFill>
                <a:latin typeface="Times New Roman"/>
                <a:cs typeface="Times New Roman"/>
              </a:rPr>
              <a:t>of </a:t>
            </a:r>
            <a:r>
              <a:rPr sz="2800" b="1" spc="-5" dirty="0">
                <a:solidFill>
                  <a:srgbClr val="FFFFCC"/>
                </a:solidFill>
                <a:latin typeface="Times New Roman"/>
                <a:cs typeface="Times New Roman"/>
              </a:rPr>
              <a:t>Marketing</a:t>
            </a:r>
            <a:r>
              <a:rPr sz="2800" b="1" spc="-35" dirty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FFFFCC"/>
                </a:solidFill>
                <a:latin typeface="Times New Roman"/>
                <a:cs typeface="Times New Roman"/>
              </a:rPr>
              <a:t>Research: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lr>
                <a:srgbClr val="FFFFCC"/>
              </a:buClr>
              <a:buFont typeface="Times New Roman"/>
              <a:buChar char="•"/>
            </a:pPr>
            <a:endParaRPr sz="2600">
              <a:latin typeface="Times New Roman"/>
              <a:cs typeface="Times New Roman"/>
            </a:endParaRPr>
          </a:p>
          <a:p>
            <a:pPr marL="755015" marR="5080" lvl="1" indent="-285750">
              <a:lnSpc>
                <a:spcPct val="101299"/>
              </a:lnSpc>
              <a:buFont typeface="Times New Roman"/>
              <a:buChar char="–"/>
              <a:tabLst>
                <a:tab pos="755015" algn="l"/>
                <a:tab pos="755650" algn="l"/>
              </a:tabLst>
            </a:pPr>
            <a:r>
              <a:rPr sz="2400" b="1" i="1" spc="-5" dirty="0">
                <a:solidFill>
                  <a:srgbClr val="FFFFCC"/>
                </a:solidFill>
                <a:latin typeface="TimesNewRomanPS-BoldItalicMT"/>
                <a:cs typeface="TimesNewRomanPS-BoldItalicMT"/>
              </a:rPr>
              <a:t>“Marketing </a:t>
            </a:r>
            <a:r>
              <a:rPr sz="2400" b="1" i="1" dirty="0">
                <a:solidFill>
                  <a:srgbClr val="FFFFCC"/>
                </a:solidFill>
                <a:latin typeface="TimesNewRomanPS-BoldItalicMT"/>
                <a:cs typeface="TimesNewRomanPS-BoldItalicMT"/>
              </a:rPr>
              <a:t>research is </a:t>
            </a:r>
            <a:r>
              <a:rPr sz="2400" b="1" i="1" spc="-5" dirty="0">
                <a:solidFill>
                  <a:srgbClr val="FFFFCC"/>
                </a:solidFill>
                <a:latin typeface="TimesNewRomanPS-BoldItalicMT"/>
                <a:cs typeface="TimesNewRomanPS-BoldItalicMT"/>
              </a:rPr>
              <a:t>the </a:t>
            </a:r>
            <a:r>
              <a:rPr sz="2400" b="1" i="1" dirty="0">
                <a:solidFill>
                  <a:srgbClr val="FFFFCC"/>
                </a:solidFill>
                <a:latin typeface="TimesNewRomanPS-BoldItalicMT"/>
                <a:cs typeface="TimesNewRomanPS-BoldItalicMT"/>
              </a:rPr>
              <a:t>systematic design,  collection, analysis </a:t>
            </a:r>
            <a:r>
              <a:rPr sz="2400" b="1" i="1" spc="-5" dirty="0">
                <a:solidFill>
                  <a:srgbClr val="FFFFCC"/>
                </a:solidFill>
                <a:latin typeface="TimesNewRomanPS-BoldItalicMT"/>
                <a:cs typeface="TimesNewRomanPS-BoldItalicMT"/>
              </a:rPr>
              <a:t>and </a:t>
            </a:r>
            <a:r>
              <a:rPr sz="2400" b="1" i="1" dirty="0">
                <a:solidFill>
                  <a:srgbClr val="FFFFCC"/>
                </a:solidFill>
                <a:latin typeface="TimesNewRomanPS-BoldItalicMT"/>
                <a:cs typeface="TimesNewRomanPS-BoldItalicMT"/>
              </a:rPr>
              <a:t>reporting of data and </a:t>
            </a:r>
            <a:r>
              <a:rPr sz="2400" b="1" i="1" spc="-5" dirty="0">
                <a:solidFill>
                  <a:srgbClr val="FFFFCC"/>
                </a:solidFill>
                <a:latin typeface="TimesNewRomanPS-BoldItalicMT"/>
                <a:cs typeface="TimesNewRomanPS-BoldItalicMT"/>
              </a:rPr>
              <a:t>findings  </a:t>
            </a:r>
            <a:r>
              <a:rPr sz="2400" b="1" i="1" dirty="0">
                <a:solidFill>
                  <a:srgbClr val="FFFFCC"/>
                </a:solidFill>
                <a:latin typeface="TimesNewRomanPS-BoldItalicMT"/>
                <a:cs typeface="TimesNewRomanPS-BoldItalicMT"/>
              </a:rPr>
              <a:t>relevant to a specific marketing </a:t>
            </a:r>
            <a:r>
              <a:rPr sz="2400" b="1" i="1" spc="-5" dirty="0">
                <a:solidFill>
                  <a:srgbClr val="FFFFCC"/>
                </a:solidFill>
                <a:latin typeface="TimesNewRomanPS-BoldItalicMT"/>
                <a:cs typeface="TimesNewRomanPS-BoldItalicMT"/>
              </a:rPr>
              <a:t>situation facing the  </a:t>
            </a:r>
            <a:r>
              <a:rPr sz="2400" b="1" i="1" dirty="0">
                <a:solidFill>
                  <a:srgbClr val="FFFFCC"/>
                </a:solidFill>
                <a:latin typeface="TimesNewRomanPS-BoldItalicMT"/>
                <a:cs typeface="TimesNewRomanPS-BoldItalicMT"/>
              </a:rPr>
              <a:t>company.”</a:t>
            </a:r>
            <a:endParaRPr sz="2400">
              <a:latin typeface="TimesNewRomanPS-BoldItalicMT"/>
              <a:cs typeface="TimesNewRomanPS-BoldItalicMT"/>
            </a:endParaRPr>
          </a:p>
          <a:p>
            <a:pPr marL="755015" marR="183515" lvl="1" indent="-285750">
              <a:lnSpc>
                <a:spcPct val="101200"/>
              </a:lnSpc>
              <a:spcBef>
                <a:spcPts val="605"/>
              </a:spcBef>
              <a:buFont typeface="Times New Roman"/>
              <a:buChar char="–"/>
              <a:tabLst>
                <a:tab pos="755015" algn="l"/>
                <a:tab pos="755650" algn="l"/>
              </a:tabLst>
            </a:pPr>
            <a:r>
              <a:rPr sz="2400" b="1" i="1" spc="-5" dirty="0">
                <a:solidFill>
                  <a:srgbClr val="FFFFCC"/>
                </a:solidFill>
                <a:latin typeface="TimesNewRomanPS-BoldItalicMT"/>
                <a:cs typeface="TimesNewRomanPS-BoldItalicMT"/>
              </a:rPr>
              <a:t>Marketing </a:t>
            </a:r>
            <a:r>
              <a:rPr sz="2400" b="1" i="1" dirty="0">
                <a:solidFill>
                  <a:srgbClr val="FFFFCC"/>
                </a:solidFill>
                <a:latin typeface="TimesNewRomanPS-BoldItalicMT"/>
                <a:cs typeface="TimesNewRomanPS-BoldItalicMT"/>
              </a:rPr>
              <a:t>research is </a:t>
            </a:r>
            <a:r>
              <a:rPr sz="2400" b="1" i="1" spc="-5" dirty="0">
                <a:solidFill>
                  <a:srgbClr val="FFFFCC"/>
                </a:solidFill>
                <a:latin typeface="TimesNewRomanPS-BoldItalicMT"/>
                <a:cs typeface="TimesNewRomanPS-BoldItalicMT"/>
              </a:rPr>
              <a:t>the </a:t>
            </a:r>
            <a:r>
              <a:rPr sz="2400" b="1" i="1" dirty="0">
                <a:solidFill>
                  <a:srgbClr val="FFFFCC"/>
                </a:solidFill>
                <a:latin typeface="TimesNewRomanPS-BoldItalicMT"/>
                <a:cs typeface="TimesNewRomanPS-BoldItalicMT"/>
              </a:rPr>
              <a:t>process of </a:t>
            </a:r>
            <a:r>
              <a:rPr sz="2400" b="1" i="1" spc="-5" dirty="0">
                <a:solidFill>
                  <a:srgbClr val="FFFFCC"/>
                </a:solidFill>
                <a:latin typeface="TimesNewRomanPS-BoldItalicMT"/>
                <a:cs typeface="TimesNewRomanPS-BoldItalicMT"/>
              </a:rPr>
              <a:t>designing,  gathering, analyzing, </a:t>
            </a:r>
            <a:r>
              <a:rPr sz="2400" b="1" i="1" dirty="0">
                <a:solidFill>
                  <a:srgbClr val="FFFFCC"/>
                </a:solidFill>
                <a:latin typeface="TimesNewRomanPS-BoldItalicMT"/>
                <a:cs typeface="TimesNewRomanPS-BoldItalicMT"/>
              </a:rPr>
              <a:t>and </a:t>
            </a:r>
            <a:r>
              <a:rPr sz="2400" b="1" i="1" spc="-5" dirty="0">
                <a:solidFill>
                  <a:srgbClr val="FFFFCC"/>
                </a:solidFill>
                <a:latin typeface="TimesNewRomanPS-BoldItalicMT"/>
                <a:cs typeface="TimesNewRomanPS-BoldItalicMT"/>
              </a:rPr>
              <a:t>reporting </a:t>
            </a:r>
            <a:r>
              <a:rPr sz="2400" b="1" i="1" dirty="0">
                <a:solidFill>
                  <a:srgbClr val="FFFFCC"/>
                </a:solidFill>
                <a:latin typeface="TimesNewRomanPS-BoldItalicMT"/>
                <a:cs typeface="TimesNewRomanPS-BoldItalicMT"/>
              </a:rPr>
              <a:t>information that  may be </a:t>
            </a:r>
            <a:r>
              <a:rPr sz="2400" b="1" i="1" spc="-5" dirty="0">
                <a:solidFill>
                  <a:srgbClr val="FFFFCC"/>
                </a:solidFill>
                <a:latin typeface="TimesNewRomanPS-BoldItalicMT"/>
                <a:cs typeface="TimesNewRomanPS-BoldItalicMT"/>
              </a:rPr>
              <a:t>used </a:t>
            </a:r>
            <a:r>
              <a:rPr sz="2400" b="1" i="1" dirty="0">
                <a:solidFill>
                  <a:srgbClr val="FFFFCC"/>
                </a:solidFill>
                <a:latin typeface="TimesNewRomanPS-BoldItalicMT"/>
                <a:cs typeface="TimesNewRomanPS-BoldItalicMT"/>
              </a:rPr>
              <a:t>to solve a specific marketing</a:t>
            </a:r>
            <a:r>
              <a:rPr sz="2400" b="1" i="1" spc="-15" dirty="0">
                <a:solidFill>
                  <a:srgbClr val="FFFFCC"/>
                </a:solidFill>
                <a:latin typeface="TimesNewRomanPS-BoldItalicMT"/>
                <a:cs typeface="TimesNewRomanPS-BoldItalicMT"/>
              </a:rPr>
              <a:t> </a:t>
            </a:r>
            <a:r>
              <a:rPr sz="2400" b="1" i="1" dirty="0">
                <a:solidFill>
                  <a:srgbClr val="FFFFCC"/>
                </a:solidFill>
                <a:latin typeface="TimesNewRomanPS-BoldItalicMT"/>
                <a:cs typeface="TimesNewRomanPS-BoldItalicMT"/>
              </a:rPr>
              <a:t>problem.</a:t>
            </a:r>
            <a:endParaRPr sz="2400">
              <a:latin typeface="TimesNewRomanPS-BoldItalicMT"/>
              <a:cs typeface="TimesNewRomanPS-BoldItalicMT"/>
            </a:endParaRPr>
          </a:p>
        </p:txBody>
      </p:sp>
    </p:spTree>
  </p:cSld>
  <p:clrMapOvr>
    <a:masterClrMapping/>
  </p:clrMapOvr>
  <p:transition>
    <p:dissolv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36239" y="340359"/>
            <a:ext cx="3273425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ANALYZE</a:t>
            </a:r>
            <a:r>
              <a:rPr spc="-70" dirty="0"/>
              <a:t> </a:t>
            </a:r>
            <a:r>
              <a:rPr dirty="0"/>
              <a:t>DATA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dirty="0"/>
              <a:t>20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407669" y="1370329"/>
            <a:ext cx="8227059" cy="4126229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355600" marR="5080" indent="-342900">
              <a:lnSpc>
                <a:spcPts val="2590"/>
              </a:lnSpc>
              <a:spcBef>
                <a:spcPts val="625"/>
              </a:spcBef>
              <a:buChar char="•"/>
              <a:tabLst>
                <a:tab pos="354965" algn="l"/>
                <a:tab pos="355600" algn="l"/>
              </a:tabLst>
            </a:pPr>
            <a:r>
              <a:rPr sz="2600" dirty="0">
                <a:solidFill>
                  <a:srgbClr val="FFFFCC"/>
                </a:solidFill>
                <a:latin typeface="Times New Roman"/>
                <a:cs typeface="Times New Roman"/>
              </a:rPr>
              <a:t>This </a:t>
            </a:r>
            <a:r>
              <a:rPr sz="2600" spc="-5" dirty="0">
                <a:solidFill>
                  <a:srgbClr val="FFFFCC"/>
                </a:solidFill>
                <a:latin typeface="Times New Roman"/>
                <a:cs typeface="Times New Roman"/>
              </a:rPr>
              <a:t>process is </a:t>
            </a:r>
            <a:r>
              <a:rPr sz="2600" dirty="0">
                <a:solidFill>
                  <a:srgbClr val="FFFFCC"/>
                </a:solidFill>
                <a:latin typeface="Times New Roman"/>
                <a:cs typeface="Times New Roman"/>
              </a:rPr>
              <a:t>the most important </a:t>
            </a:r>
            <a:r>
              <a:rPr sz="2600" spc="-5" dirty="0">
                <a:solidFill>
                  <a:srgbClr val="FFFFCC"/>
                </a:solidFill>
                <a:latin typeface="Times New Roman"/>
                <a:cs typeface="Times New Roman"/>
              </a:rPr>
              <a:t>process in </a:t>
            </a:r>
            <a:r>
              <a:rPr sz="2600" dirty="0">
                <a:solidFill>
                  <a:srgbClr val="FFFFCC"/>
                </a:solidFill>
                <a:latin typeface="Times New Roman"/>
                <a:cs typeface="Times New Roman"/>
              </a:rPr>
              <a:t>the </a:t>
            </a:r>
            <a:r>
              <a:rPr sz="2600" spc="-5" dirty="0">
                <a:solidFill>
                  <a:srgbClr val="FFFFCC"/>
                </a:solidFill>
                <a:latin typeface="Times New Roman"/>
                <a:cs typeface="Times New Roman"/>
              </a:rPr>
              <a:t>research  as </a:t>
            </a:r>
            <a:r>
              <a:rPr sz="2600" dirty="0">
                <a:solidFill>
                  <a:srgbClr val="FFFFCC"/>
                </a:solidFill>
                <a:latin typeface="Times New Roman"/>
                <a:cs typeface="Times New Roman"/>
              </a:rPr>
              <a:t>the </a:t>
            </a:r>
            <a:r>
              <a:rPr sz="2600" spc="-5" dirty="0">
                <a:solidFill>
                  <a:srgbClr val="FFFFCC"/>
                </a:solidFill>
                <a:latin typeface="Times New Roman"/>
                <a:cs typeface="Times New Roman"/>
              </a:rPr>
              <a:t>results are generated </a:t>
            </a:r>
            <a:r>
              <a:rPr sz="2600" spc="5" dirty="0">
                <a:solidFill>
                  <a:srgbClr val="FFFFCC"/>
                </a:solidFill>
                <a:latin typeface="Times New Roman"/>
                <a:cs typeface="Times New Roman"/>
              </a:rPr>
              <a:t>on </a:t>
            </a:r>
            <a:r>
              <a:rPr sz="2600" dirty="0">
                <a:solidFill>
                  <a:srgbClr val="FFFFCC"/>
                </a:solidFill>
                <a:latin typeface="Times New Roman"/>
                <a:cs typeface="Times New Roman"/>
              </a:rPr>
              <a:t>the </a:t>
            </a:r>
            <a:r>
              <a:rPr sz="2600" spc="-5" dirty="0">
                <a:solidFill>
                  <a:srgbClr val="FFFFCC"/>
                </a:solidFill>
                <a:latin typeface="Times New Roman"/>
                <a:cs typeface="Times New Roman"/>
              </a:rPr>
              <a:t>basis </a:t>
            </a:r>
            <a:r>
              <a:rPr sz="2600" spc="5" dirty="0">
                <a:solidFill>
                  <a:srgbClr val="FFFFCC"/>
                </a:solidFill>
                <a:latin typeface="Times New Roman"/>
                <a:cs typeface="Times New Roman"/>
              </a:rPr>
              <a:t>of </a:t>
            </a:r>
            <a:r>
              <a:rPr sz="2600" dirty="0">
                <a:solidFill>
                  <a:srgbClr val="FFFFCC"/>
                </a:solidFill>
                <a:latin typeface="Times New Roman"/>
                <a:cs typeface="Times New Roman"/>
              </a:rPr>
              <a:t>data</a:t>
            </a:r>
            <a:r>
              <a:rPr sz="2600" spc="-50" dirty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CC"/>
                </a:solidFill>
                <a:latin typeface="Times New Roman"/>
                <a:cs typeface="Times New Roman"/>
              </a:rPr>
              <a:t>preparation.</a:t>
            </a:r>
            <a:endParaRPr sz="26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125"/>
              </a:spcBef>
              <a:buChar char="•"/>
              <a:tabLst>
                <a:tab pos="354965" algn="l"/>
                <a:tab pos="355600" algn="l"/>
              </a:tabLst>
            </a:pPr>
            <a:r>
              <a:rPr sz="2600" spc="-5" dirty="0">
                <a:solidFill>
                  <a:srgbClr val="FFFFCC"/>
                </a:solidFill>
                <a:latin typeface="Times New Roman"/>
                <a:cs typeface="Times New Roman"/>
              </a:rPr>
              <a:t>After </a:t>
            </a:r>
            <a:r>
              <a:rPr sz="2600" dirty="0">
                <a:solidFill>
                  <a:srgbClr val="FFFFCC"/>
                </a:solidFill>
                <a:latin typeface="Times New Roman"/>
                <a:cs typeface="Times New Roman"/>
              </a:rPr>
              <a:t>the data </a:t>
            </a:r>
            <a:r>
              <a:rPr sz="2600" spc="-5" dirty="0">
                <a:solidFill>
                  <a:srgbClr val="FFFFCC"/>
                </a:solidFill>
                <a:latin typeface="Times New Roman"/>
                <a:cs typeface="Times New Roman"/>
              </a:rPr>
              <a:t>collecting stage the collected data</a:t>
            </a:r>
            <a:r>
              <a:rPr sz="2600" spc="15" dirty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2600" spc="-5" dirty="0">
                <a:solidFill>
                  <a:srgbClr val="FFFFCC"/>
                </a:solidFill>
                <a:latin typeface="Times New Roman"/>
                <a:cs typeface="Times New Roman"/>
              </a:rPr>
              <a:t>is</a:t>
            </a:r>
            <a:endParaRPr sz="2600">
              <a:latin typeface="Times New Roman"/>
              <a:cs typeface="Times New Roman"/>
            </a:endParaRPr>
          </a:p>
          <a:p>
            <a:pPr marL="755650" lvl="1" indent="-286385">
              <a:lnSpc>
                <a:spcPct val="100000"/>
              </a:lnSpc>
              <a:spcBef>
                <a:spcPts val="110"/>
              </a:spcBef>
              <a:buChar char="–"/>
              <a:tabLst>
                <a:tab pos="755015" algn="l"/>
                <a:tab pos="755650" algn="l"/>
              </a:tabLst>
            </a:pPr>
            <a:r>
              <a:rPr sz="2400" dirty="0">
                <a:solidFill>
                  <a:srgbClr val="FFFFCC"/>
                </a:solidFill>
                <a:latin typeface="Times New Roman"/>
                <a:cs typeface="Times New Roman"/>
              </a:rPr>
              <a:t>edited,</a:t>
            </a:r>
            <a:endParaRPr sz="2400">
              <a:latin typeface="Times New Roman"/>
              <a:cs typeface="Times New Roman"/>
            </a:endParaRPr>
          </a:p>
          <a:p>
            <a:pPr marL="755650" lvl="1" indent="-286385">
              <a:lnSpc>
                <a:spcPct val="100000"/>
              </a:lnSpc>
              <a:spcBef>
                <a:spcPts val="110"/>
              </a:spcBef>
              <a:buChar char="–"/>
              <a:tabLst>
                <a:tab pos="755015" algn="l"/>
                <a:tab pos="755650" algn="l"/>
              </a:tabLst>
            </a:pPr>
            <a:r>
              <a:rPr sz="2400" spc="-5" dirty="0">
                <a:solidFill>
                  <a:srgbClr val="FFFFCC"/>
                </a:solidFill>
                <a:latin typeface="Times New Roman"/>
                <a:cs typeface="Times New Roman"/>
              </a:rPr>
              <a:t>Coded,</a:t>
            </a:r>
            <a:endParaRPr sz="2400">
              <a:latin typeface="Times New Roman"/>
              <a:cs typeface="Times New Roman"/>
            </a:endParaRPr>
          </a:p>
          <a:p>
            <a:pPr marL="755650" lvl="1" indent="-286385">
              <a:lnSpc>
                <a:spcPct val="100000"/>
              </a:lnSpc>
              <a:spcBef>
                <a:spcPts val="100"/>
              </a:spcBef>
              <a:buChar char="–"/>
              <a:tabLst>
                <a:tab pos="755015" algn="l"/>
                <a:tab pos="755650" algn="l"/>
              </a:tabLst>
            </a:pPr>
            <a:r>
              <a:rPr sz="2400" dirty="0">
                <a:solidFill>
                  <a:srgbClr val="FFFFCC"/>
                </a:solidFill>
                <a:latin typeface="Times New Roman"/>
                <a:cs typeface="Times New Roman"/>
              </a:rPr>
              <a:t>transcribed</a:t>
            </a:r>
            <a:endParaRPr sz="2400">
              <a:latin typeface="Times New Roman"/>
              <a:cs typeface="Times New Roman"/>
            </a:endParaRPr>
          </a:p>
          <a:p>
            <a:pPr marL="755650" lvl="1" indent="-286385">
              <a:lnSpc>
                <a:spcPct val="100000"/>
              </a:lnSpc>
              <a:spcBef>
                <a:spcPts val="110"/>
              </a:spcBef>
              <a:buChar char="–"/>
              <a:tabLst>
                <a:tab pos="755015" algn="l"/>
                <a:tab pos="755650" algn="l"/>
              </a:tabLst>
            </a:pPr>
            <a:r>
              <a:rPr sz="2400" dirty="0">
                <a:solidFill>
                  <a:srgbClr val="FFFFCC"/>
                </a:solidFill>
                <a:latin typeface="Times New Roman"/>
                <a:cs typeface="Times New Roman"/>
              </a:rPr>
              <a:t>corrected if required</a:t>
            </a:r>
            <a:r>
              <a:rPr sz="2400" spc="5" dirty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CC"/>
                </a:solidFill>
                <a:latin typeface="Times New Roman"/>
                <a:cs typeface="Times New Roman"/>
              </a:rPr>
              <a:t>and</a:t>
            </a:r>
            <a:endParaRPr sz="2400">
              <a:latin typeface="Times New Roman"/>
              <a:cs typeface="Times New Roman"/>
            </a:endParaRPr>
          </a:p>
          <a:p>
            <a:pPr marL="755650" lvl="1" indent="-286385">
              <a:lnSpc>
                <a:spcPct val="100000"/>
              </a:lnSpc>
              <a:spcBef>
                <a:spcPts val="100"/>
              </a:spcBef>
              <a:buChar char="–"/>
              <a:tabLst>
                <a:tab pos="755015" algn="l"/>
                <a:tab pos="755650" algn="l"/>
              </a:tabLst>
            </a:pPr>
            <a:r>
              <a:rPr sz="2400" dirty="0">
                <a:solidFill>
                  <a:srgbClr val="FFFFCC"/>
                </a:solidFill>
                <a:latin typeface="Times New Roman"/>
                <a:cs typeface="Times New Roman"/>
              </a:rPr>
              <a:t>validated.</a:t>
            </a:r>
            <a:endParaRPr sz="2400">
              <a:latin typeface="Times New Roman"/>
              <a:cs typeface="Times New Roman"/>
            </a:endParaRPr>
          </a:p>
          <a:p>
            <a:pPr marL="355600" marR="541020" indent="-342900">
              <a:lnSpc>
                <a:spcPts val="2590"/>
              </a:lnSpc>
              <a:spcBef>
                <a:spcPts val="635"/>
              </a:spcBef>
              <a:buChar char="•"/>
              <a:tabLst>
                <a:tab pos="354965" algn="l"/>
                <a:tab pos="355600" algn="l"/>
              </a:tabLst>
            </a:pPr>
            <a:r>
              <a:rPr sz="2600" spc="-5" dirty="0">
                <a:solidFill>
                  <a:srgbClr val="FFFFCC"/>
                </a:solidFill>
                <a:latin typeface="Times New Roman"/>
                <a:cs typeface="Times New Roman"/>
              </a:rPr>
              <a:t>Uni/multivariate </a:t>
            </a:r>
            <a:r>
              <a:rPr sz="2600" dirty="0">
                <a:solidFill>
                  <a:srgbClr val="FFFFCC"/>
                </a:solidFill>
                <a:latin typeface="Times New Roman"/>
                <a:cs typeface="Times New Roman"/>
              </a:rPr>
              <a:t>techniques </a:t>
            </a:r>
            <a:r>
              <a:rPr sz="2600" spc="-5" dirty="0">
                <a:solidFill>
                  <a:srgbClr val="FFFFCC"/>
                </a:solidFill>
                <a:latin typeface="Times New Roman"/>
                <a:cs typeface="Times New Roman"/>
              </a:rPr>
              <a:t>are </a:t>
            </a:r>
            <a:r>
              <a:rPr sz="2600" dirty="0">
                <a:solidFill>
                  <a:srgbClr val="FFFFCC"/>
                </a:solidFill>
                <a:latin typeface="Times New Roman"/>
                <a:cs typeface="Times New Roman"/>
              </a:rPr>
              <a:t>used for </a:t>
            </a:r>
            <a:r>
              <a:rPr sz="2600" spc="-5" dirty="0">
                <a:solidFill>
                  <a:srgbClr val="FFFFCC"/>
                </a:solidFill>
                <a:latin typeface="Times New Roman"/>
                <a:cs typeface="Times New Roman"/>
              </a:rPr>
              <a:t>analyzing data  </a:t>
            </a:r>
            <a:r>
              <a:rPr sz="2600" dirty="0">
                <a:solidFill>
                  <a:srgbClr val="FFFFCC"/>
                </a:solidFill>
                <a:latin typeface="Times New Roman"/>
                <a:cs typeface="Times New Roman"/>
              </a:rPr>
              <a:t>when </a:t>
            </a:r>
            <a:r>
              <a:rPr sz="2600" spc="-5" dirty="0">
                <a:solidFill>
                  <a:srgbClr val="FFFFCC"/>
                </a:solidFill>
                <a:latin typeface="Times New Roman"/>
                <a:cs typeface="Times New Roman"/>
              </a:rPr>
              <a:t>there is </a:t>
            </a:r>
            <a:r>
              <a:rPr sz="2600" dirty="0">
                <a:solidFill>
                  <a:srgbClr val="FFFFCC"/>
                </a:solidFill>
                <a:latin typeface="Times New Roman"/>
                <a:cs typeface="Times New Roman"/>
              </a:rPr>
              <a:t>a </a:t>
            </a:r>
            <a:r>
              <a:rPr sz="2600" spc="-5" dirty="0">
                <a:solidFill>
                  <a:srgbClr val="FFFFCC"/>
                </a:solidFill>
                <a:latin typeface="Times New Roman"/>
                <a:cs typeface="Times New Roman"/>
              </a:rPr>
              <a:t>single/multiple measurement </a:t>
            </a:r>
            <a:r>
              <a:rPr sz="2600" spc="5" dirty="0">
                <a:solidFill>
                  <a:srgbClr val="FFFFCC"/>
                </a:solidFill>
                <a:latin typeface="Times New Roman"/>
                <a:cs typeface="Times New Roman"/>
              </a:rPr>
              <a:t>of </a:t>
            </a:r>
            <a:r>
              <a:rPr sz="2600" spc="-5" dirty="0">
                <a:solidFill>
                  <a:srgbClr val="FFFFCC"/>
                </a:solidFill>
                <a:latin typeface="Times New Roman"/>
                <a:cs typeface="Times New Roman"/>
              </a:rPr>
              <a:t>each  element </a:t>
            </a:r>
            <a:r>
              <a:rPr sz="2600" spc="5" dirty="0">
                <a:solidFill>
                  <a:srgbClr val="FFFFCC"/>
                </a:solidFill>
                <a:latin typeface="Times New Roman"/>
                <a:cs typeface="Times New Roman"/>
              </a:rPr>
              <a:t>or </a:t>
            </a:r>
            <a:r>
              <a:rPr sz="2600" dirty="0">
                <a:solidFill>
                  <a:srgbClr val="FFFFCC"/>
                </a:solidFill>
                <a:latin typeface="Times New Roman"/>
                <a:cs typeface="Times New Roman"/>
              </a:rPr>
              <a:t>unit </a:t>
            </a:r>
            <a:r>
              <a:rPr sz="2600" spc="-5" dirty="0">
                <a:solidFill>
                  <a:srgbClr val="FFFFCC"/>
                </a:solidFill>
                <a:latin typeface="Times New Roman"/>
                <a:cs typeface="Times New Roman"/>
              </a:rPr>
              <a:t>in </a:t>
            </a:r>
            <a:r>
              <a:rPr sz="2600" dirty="0">
                <a:solidFill>
                  <a:srgbClr val="FFFFCC"/>
                </a:solidFill>
                <a:latin typeface="Times New Roman"/>
                <a:cs typeface="Times New Roman"/>
              </a:rPr>
              <a:t>the </a:t>
            </a:r>
            <a:r>
              <a:rPr sz="2600" spc="-5" dirty="0">
                <a:solidFill>
                  <a:srgbClr val="FFFFCC"/>
                </a:solidFill>
                <a:latin typeface="Times New Roman"/>
                <a:cs typeface="Times New Roman"/>
              </a:rPr>
              <a:t>sample</a:t>
            </a:r>
            <a:r>
              <a:rPr sz="2600" spc="-20" dirty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CC"/>
                </a:solidFill>
                <a:latin typeface="Times New Roman"/>
                <a:cs typeface="Times New Roman"/>
              </a:rPr>
              <a:t>data.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205220" y="2628900"/>
            <a:ext cx="1764029" cy="19773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>
    <p:blinds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95350" y="340359"/>
            <a:ext cx="7356475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WRITE A FINAL RESEARCH</a:t>
            </a:r>
            <a:r>
              <a:rPr spc="-50" dirty="0"/>
              <a:t> </a:t>
            </a:r>
            <a:r>
              <a:rPr dirty="0"/>
              <a:t>REPORT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dirty="0"/>
              <a:t>21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410209" y="1324610"/>
            <a:ext cx="8115300" cy="4339590"/>
          </a:xfrm>
          <a:prstGeom prst="rect">
            <a:avLst/>
          </a:prstGeom>
        </p:spPr>
        <p:txBody>
          <a:bodyPr vert="horz" wrap="square" lIns="0" tIns="59690" rIns="0" bIns="0" rtlCol="0">
            <a:spAutoFit/>
          </a:bodyPr>
          <a:lstStyle/>
          <a:p>
            <a:pPr marL="271780" indent="-259079">
              <a:lnSpc>
                <a:spcPct val="100000"/>
              </a:lnSpc>
              <a:spcBef>
                <a:spcPts val="470"/>
              </a:spcBef>
              <a:buChar char="•"/>
              <a:tabLst>
                <a:tab pos="271145" algn="l"/>
                <a:tab pos="271780" algn="l"/>
              </a:tabLst>
            </a:pPr>
            <a:r>
              <a:rPr sz="2400" spc="-5" dirty="0">
                <a:solidFill>
                  <a:srgbClr val="FFFFCC"/>
                </a:solidFill>
                <a:latin typeface="Times New Roman"/>
                <a:cs typeface="Times New Roman"/>
              </a:rPr>
              <a:t>The </a:t>
            </a:r>
            <a:r>
              <a:rPr sz="2400" dirty="0">
                <a:solidFill>
                  <a:srgbClr val="FFFFCC"/>
                </a:solidFill>
                <a:latin typeface="Times New Roman"/>
                <a:cs typeface="Times New Roman"/>
              </a:rPr>
              <a:t>final report should addresses</a:t>
            </a:r>
            <a:r>
              <a:rPr sz="2400" spc="5" dirty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CC"/>
                </a:solidFill>
                <a:latin typeface="Times New Roman"/>
                <a:cs typeface="Times New Roman"/>
              </a:rPr>
              <a:t>the</a:t>
            </a:r>
            <a:endParaRPr sz="2400">
              <a:latin typeface="Times New Roman"/>
              <a:cs typeface="Times New Roman"/>
            </a:endParaRPr>
          </a:p>
          <a:p>
            <a:pPr marL="755650" lvl="1" indent="-285750">
              <a:lnSpc>
                <a:spcPct val="100000"/>
              </a:lnSpc>
              <a:spcBef>
                <a:spcPts val="370"/>
              </a:spcBef>
              <a:buChar char="–"/>
              <a:tabLst>
                <a:tab pos="755015" algn="l"/>
                <a:tab pos="755650" algn="l"/>
              </a:tabLst>
            </a:pPr>
            <a:r>
              <a:rPr sz="2400" dirty="0">
                <a:solidFill>
                  <a:srgbClr val="FFFFCC"/>
                </a:solidFill>
                <a:latin typeface="Times New Roman"/>
                <a:cs typeface="Times New Roman"/>
              </a:rPr>
              <a:t>specific research questions</a:t>
            </a:r>
            <a:r>
              <a:rPr sz="2400" spc="5" dirty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CC"/>
                </a:solidFill>
                <a:latin typeface="Times New Roman"/>
                <a:cs typeface="Times New Roman"/>
              </a:rPr>
              <a:t>identified</a:t>
            </a:r>
            <a:endParaRPr sz="2400">
              <a:latin typeface="Times New Roman"/>
              <a:cs typeface="Times New Roman"/>
            </a:endParaRPr>
          </a:p>
          <a:p>
            <a:pPr marL="755650" lvl="1" indent="-285750">
              <a:lnSpc>
                <a:spcPct val="100000"/>
              </a:lnSpc>
              <a:spcBef>
                <a:spcPts val="370"/>
              </a:spcBef>
              <a:buChar char="–"/>
              <a:tabLst>
                <a:tab pos="755015" algn="l"/>
                <a:tab pos="755650" algn="l"/>
              </a:tabLst>
            </a:pPr>
            <a:r>
              <a:rPr sz="2400" dirty="0">
                <a:solidFill>
                  <a:srgbClr val="FFFFCC"/>
                </a:solidFill>
                <a:latin typeface="Times New Roman"/>
                <a:cs typeface="Times New Roman"/>
              </a:rPr>
              <a:t>the research design</a:t>
            </a:r>
            <a:endParaRPr sz="2400">
              <a:latin typeface="Times New Roman"/>
              <a:cs typeface="Times New Roman"/>
            </a:endParaRPr>
          </a:p>
          <a:p>
            <a:pPr marL="755650" lvl="1" indent="-285750">
              <a:lnSpc>
                <a:spcPct val="100000"/>
              </a:lnSpc>
              <a:spcBef>
                <a:spcPts val="370"/>
              </a:spcBef>
              <a:buChar char="–"/>
              <a:tabLst>
                <a:tab pos="755015" algn="l"/>
                <a:tab pos="755650" algn="l"/>
              </a:tabLst>
            </a:pPr>
            <a:r>
              <a:rPr sz="2400" dirty="0">
                <a:solidFill>
                  <a:srgbClr val="FFFFCC"/>
                </a:solidFill>
                <a:latin typeface="Times New Roman"/>
                <a:cs typeface="Times New Roman"/>
              </a:rPr>
              <a:t>data collection</a:t>
            </a:r>
            <a:endParaRPr sz="2400">
              <a:latin typeface="Times New Roman"/>
              <a:cs typeface="Times New Roman"/>
            </a:endParaRPr>
          </a:p>
          <a:p>
            <a:pPr marL="755650" lvl="1" indent="-285750">
              <a:lnSpc>
                <a:spcPct val="100000"/>
              </a:lnSpc>
              <a:spcBef>
                <a:spcPts val="370"/>
              </a:spcBef>
              <a:buChar char="–"/>
              <a:tabLst>
                <a:tab pos="755015" algn="l"/>
                <a:tab pos="755650" algn="l"/>
              </a:tabLst>
            </a:pPr>
            <a:r>
              <a:rPr sz="2400" dirty="0">
                <a:solidFill>
                  <a:srgbClr val="FFFFCC"/>
                </a:solidFill>
                <a:latin typeface="Times New Roman"/>
                <a:cs typeface="Times New Roman"/>
              </a:rPr>
              <a:t>data analysis procedures</a:t>
            </a:r>
            <a:r>
              <a:rPr sz="2400" spc="10" dirty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FFFFCC"/>
                </a:solidFill>
                <a:latin typeface="Times New Roman"/>
                <a:cs typeface="Times New Roman"/>
              </a:rPr>
              <a:t>adopted</a:t>
            </a:r>
            <a:endParaRPr sz="2400">
              <a:latin typeface="Times New Roman"/>
              <a:cs typeface="Times New Roman"/>
            </a:endParaRPr>
          </a:p>
          <a:p>
            <a:pPr marL="755650" lvl="1" indent="-285750">
              <a:lnSpc>
                <a:spcPct val="100000"/>
              </a:lnSpc>
              <a:spcBef>
                <a:spcPts val="370"/>
              </a:spcBef>
              <a:buChar char="–"/>
              <a:tabLst>
                <a:tab pos="755015" algn="l"/>
                <a:tab pos="755650" algn="l"/>
              </a:tabLst>
            </a:pPr>
            <a:r>
              <a:rPr sz="2400" dirty="0">
                <a:solidFill>
                  <a:srgbClr val="FFFFCC"/>
                </a:solidFill>
                <a:latin typeface="Times New Roman"/>
                <a:cs typeface="Times New Roman"/>
              </a:rPr>
              <a:t>presents the results and the major findings</a:t>
            </a:r>
            <a:endParaRPr sz="2400">
              <a:latin typeface="Times New Roman"/>
              <a:cs typeface="Times New Roman"/>
            </a:endParaRPr>
          </a:p>
          <a:p>
            <a:pPr marL="271780" indent="-259079">
              <a:lnSpc>
                <a:spcPct val="100000"/>
              </a:lnSpc>
              <a:spcBef>
                <a:spcPts val="380"/>
              </a:spcBef>
              <a:buChar char="•"/>
              <a:tabLst>
                <a:tab pos="271145" algn="l"/>
                <a:tab pos="271780" algn="l"/>
              </a:tabLst>
            </a:pPr>
            <a:r>
              <a:rPr sz="2400" spc="-5" dirty="0">
                <a:solidFill>
                  <a:srgbClr val="FFFFCC"/>
                </a:solidFill>
                <a:latin typeface="Times New Roman"/>
                <a:cs typeface="Times New Roman"/>
              </a:rPr>
              <a:t>The </a:t>
            </a:r>
            <a:r>
              <a:rPr sz="2400" dirty="0">
                <a:solidFill>
                  <a:srgbClr val="FFFFCC"/>
                </a:solidFill>
                <a:latin typeface="Times New Roman"/>
                <a:cs typeface="Times New Roman"/>
              </a:rPr>
              <a:t>findings should be presented </a:t>
            </a:r>
            <a:r>
              <a:rPr sz="2400" spc="5" dirty="0">
                <a:solidFill>
                  <a:srgbClr val="FFFFCC"/>
                </a:solidFill>
                <a:latin typeface="Times New Roman"/>
                <a:cs typeface="Times New Roman"/>
              </a:rPr>
              <a:t>in </a:t>
            </a:r>
            <a:r>
              <a:rPr sz="2400" dirty="0">
                <a:solidFill>
                  <a:srgbClr val="FFFFCC"/>
                </a:solidFill>
                <a:latin typeface="Times New Roman"/>
                <a:cs typeface="Times New Roman"/>
              </a:rPr>
              <a:t>a comprehensible format</a:t>
            </a:r>
            <a:r>
              <a:rPr sz="2400" spc="-30" dirty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CC"/>
                </a:solidFill>
                <a:latin typeface="Times New Roman"/>
                <a:cs typeface="Times New Roman"/>
              </a:rPr>
              <a:t>so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FFFFCC"/>
              </a:buClr>
              <a:buFont typeface="Times New Roman"/>
              <a:buChar char="•"/>
            </a:pPr>
            <a:endParaRPr sz="210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</a:pPr>
            <a:r>
              <a:rPr sz="2400" dirty="0">
                <a:solidFill>
                  <a:srgbClr val="FFFFCC"/>
                </a:solidFill>
                <a:latin typeface="Times New Roman"/>
                <a:cs typeface="Times New Roman"/>
              </a:rPr>
              <a:t>that they can be readily used </a:t>
            </a:r>
            <a:r>
              <a:rPr sz="2400" spc="5" dirty="0">
                <a:solidFill>
                  <a:srgbClr val="FFFFCC"/>
                </a:solidFill>
                <a:latin typeface="Times New Roman"/>
                <a:cs typeface="Times New Roman"/>
              </a:rPr>
              <a:t>in </a:t>
            </a:r>
            <a:r>
              <a:rPr sz="2400" dirty="0">
                <a:solidFill>
                  <a:srgbClr val="FFFFCC"/>
                </a:solidFill>
                <a:latin typeface="Times New Roman"/>
                <a:cs typeface="Times New Roman"/>
              </a:rPr>
              <a:t>the decision making</a:t>
            </a:r>
            <a:r>
              <a:rPr sz="2400" spc="-25" dirty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CC"/>
                </a:solidFill>
                <a:latin typeface="Times New Roman"/>
                <a:cs typeface="Times New Roman"/>
              </a:rPr>
              <a:t>process.</a:t>
            </a:r>
            <a:endParaRPr sz="2400">
              <a:latin typeface="Times New Roman"/>
              <a:cs typeface="Times New Roman"/>
            </a:endParaRPr>
          </a:p>
          <a:p>
            <a:pPr marL="165100" marR="174625" indent="-152400">
              <a:lnSpc>
                <a:spcPts val="2660"/>
              </a:lnSpc>
              <a:spcBef>
                <a:spcPts val="640"/>
              </a:spcBef>
              <a:buClr>
                <a:srgbClr val="FFFFCC"/>
              </a:buClr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dirty="0"/>
              <a:t>	</a:t>
            </a:r>
            <a:r>
              <a:rPr sz="2400" dirty="0">
                <a:solidFill>
                  <a:srgbClr val="FFFFCC"/>
                </a:solidFill>
                <a:latin typeface="Times New Roman"/>
                <a:cs typeface="Times New Roman"/>
              </a:rPr>
              <a:t>Oral presentation should be made to management using tables,  figures, </a:t>
            </a:r>
            <a:r>
              <a:rPr sz="2400" spc="-5" dirty="0">
                <a:solidFill>
                  <a:srgbClr val="FFFFCC"/>
                </a:solidFill>
                <a:latin typeface="Times New Roman"/>
                <a:cs typeface="Times New Roman"/>
              </a:rPr>
              <a:t>and </a:t>
            </a:r>
            <a:r>
              <a:rPr sz="2400" dirty="0">
                <a:solidFill>
                  <a:srgbClr val="FFFFCC"/>
                </a:solidFill>
                <a:latin typeface="Times New Roman"/>
                <a:cs typeface="Times New Roman"/>
              </a:rPr>
              <a:t>graphs to enhance clarity and</a:t>
            </a:r>
            <a:r>
              <a:rPr sz="2400" spc="10" dirty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CC"/>
                </a:solidFill>
                <a:latin typeface="Times New Roman"/>
                <a:cs typeface="Times New Roman"/>
              </a:rPr>
              <a:t>impact.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>
    <p:wip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056129" y="1762760"/>
            <a:ext cx="2459990" cy="2858770"/>
          </a:xfrm>
          <a:custGeom>
            <a:avLst/>
            <a:gdLst/>
            <a:ahLst/>
            <a:cxnLst/>
            <a:rect l="l" t="t" r="r" b="b"/>
            <a:pathLst>
              <a:path w="2459990" h="2858770">
                <a:moveTo>
                  <a:pt x="2459990" y="0"/>
                </a:moveTo>
                <a:lnTo>
                  <a:pt x="0" y="2858770"/>
                </a:lnTo>
                <a:lnTo>
                  <a:pt x="819150" y="2449829"/>
                </a:lnTo>
                <a:lnTo>
                  <a:pt x="2459990" y="570229"/>
                </a:lnTo>
                <a:lnTo>
                  <a:pt x="2459990" y="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056129" y="1762760"/>
            <a:ext cx="2459990" cy="2858770"/>
          </a:xfrm>
          <a:custGeom>
            <a:avLst/>
            <a:gdLst/>
            <a:ahLst/>
            <a:cxnLst/>
            <a:rect l="l" t="t" r="r" b="b"/>
            <a:pathLst>
              <a:path w="2459990" h="2858770">
                <a:moveTo>
                  <a:pt x="819150" y="2449829"/>
                </a:moveTo>
                <a:lnTo>
                  <a:pt x="0" y="2858770"/>
                </a:lnTo>
                <a:lnTo>
                  <a:pt x="2459990" y="0"/>
                </a:lnTo>
                <a:lnTo>
                  <a:pt x="2459990" y="570229"/>
                </a:lnTo>
                <a:lnTo>
                  <a:pt x="819150" y="2449829"/>
                </a:lnTo>
                <a:close/>
              </a:path>
            </a:pathLst>
          </a:custGeom>
          <a:ln w="1257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136139" y="4295140"/>
            <a:ext cx="4838700" cy="407670"/>
          </a:xfrm>
          <a:custGeom>
            <a:avLst/>
            <a:gdLst/>
            <a:ahLst/>
            <a:cxnLst/>
            <a:rect l="l" t="t" r="r" b="b"/>
            <a:pathLst>
              <a:path w="4838700" h="407670">
                <a:moveTo>
                  <a:pt x="4018280" y="0"/>
                </a:moveTo>
                <a:lnTo>
                  <a:pt x="820420" y="0"/>
                </a:lnTo>
                <a:lnTo>
                  <a:pt x="0" y="407670"/>
                </a:lnTo>
                <a:lnTo>
                  <a:pt x="4838700" y="407670"/>
                </a:lnTo>
                <a:lnTo>
                  <a:pt x="4018280" y="0"/>
                </a:lnTo>
                <a:close/>
              </a:path>
            </a:pathLst>
          </a:custGeom>
          <a:solidFill>
            <a:srgbClr val="FF001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136139" y="4295140"/>
            <a:ext cx="4838700" cy="407670"/>
          </a:xfrm>
          <a:custGeom>
            <a:avLst/>
            <a:gdLst/>
            <a:ahLst/>
            <a:cxnLst/>
            <a:rect l="l" t="t" r="r" b="b"/>
            <a:pathLst>
              <a:path w="4838700" h="407670">
                <a:moveTo>
                  <a:pt x="820420" y="0"/>
                </a:moveTo>
                <a:lnTo>
                  <a:pt x="4018280" y="0"/>
                </a:lnTo>
                <a:lnTo>
                  <a:pt x="4838700" y="407670"/>
                </a:lnTo>
                <a:lnTo>
                  <a:pt x="0" y="407670"/>
                </a:lnTo>
                <a:lnTo>
                  <a:pt x="820420" y="0"/>
                </a:lnTo>
                <a:close/>
              </a:path>
            </a:pathLst>
          </a:custGeom>
          <a:ln w="1257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594859" y="1762760"/>
            <a:ext cx="2461260" cy="2858770"/>
          </a:xfrm>
          <a:custGeom>
            <a:avLst/>
            <a:gdLst/>
            <a:ahLst/>
            <a:cxnLst/>
            <a:rect l="l" t="t" r="r" b="b"/>
            <a:pathLst>
              <a:path w="2461259" h="2858770">
                <a:moveTo>
                  <a:pt x="0" y="0"/>
                </a:moveTo>
                <a:lnTo>
                  <a:pt x="0" y="570229"/>
                </a:lnTo>
                <a:lnTo>
                  <a:pt x="1642110" y="2449829"/>
                </a:lnTo>
                <a:lnTo>
                  <a:pt x="2461260" y="2858770"/>
                </a:lnTo>
                <a:lnTo>
                  <a:pt x="0" y="0"/>
                </a:lnTo>
                <a:close/>
              </a:path>
            </a:pathLst>
          </a:custGeom>
          <a:solidFill>
            <a:srgbClr val="00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594859" y="1762760"/>
            <a:ext cx="2461260" cy="2858770"/>
          </a:xfrm>
          <a:custGeom>
            <a:avLst/>
            <a:gdLst/>
            <a:ahLst/>
            <a:cxnLst/>
            <a:rect l="l" t="t" r="r" b="b"/>
            <a:pathLst>
              <a:path w="2461259" h="2858770">
                <a:moveTo>
                  <a:pt x="1642110" y="2449829"/>
                </a:moveTo>
                <a:lnTo>
                  <a:pt x="2461260" y="2858770"/>
                </a:lnTo>
                <a:lnTo>
                  <a:pt x="0" y="0"/>
                </a:lnTo>
                <a:lnTo>
                  <a:pt x="0" y="570229"/>
                </a:lnTo>
                <a:lnTo>
                  <a:pt x="1642110" y="2449829"/>
                </a:lnTo>
                <a:close/>
              </a:path>
            </a:pathLst>
          </a:custGeom>
          <a:ln w="1257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2009139" y="53340"/>
            <a:ext cx="5013325" cy="1573530"/>
          </a:xfrm>
          <a:prstGeom prst="rect">
            <a:avLst/>
          </a:prstGeom>
        </p:spPr>
        <p:txBody>
          <a:bodyPr vert="horz" wrap="square" lIns="0" tIns="64135" rIns="0" bIns="0" rtlCol="0">
            <a:spAutoFit/>
          </a:bodyPr>
          <a:lstStyle/>
          <a:p>
            <a:pPr marL="12700" marR="5080" algn="ctr">
              <a:lnSpc>
                <a:spcPts val="3990"/>
              </a:lnSpc>
              <a:spcBef>
                <a:spcPts val="505"/>
              </a:spcBef>
            </a:pPr>
            <a:r>
              <a:rPr sz="3600" b="0" spc="-5" dirty="0">
                <a:latin typeface="Times New Roman"/>
                <a:cs typeface="Times New Roman"/>
              </a:rPr>
              <a:t>Nielsen Collects Data</a:t>
            </a:r>
            <a:r>
              <a:rPr sz="3600" b="0" spc="-60" dirty="0">
                <a:latin typeface="Times New Roman"/>
                <a:cs typeface="Times New Roman"/>
              </a:rPr>
              <a:t> </a:t>
            </a:r>
            <a:r>
              <a:rPr sz="3600" b="0" dirty="0">
                <a:latin typeface="Times New Roman"/>
                <a:cs typeface="Times New Roman"/>
              </a:rPr>
              <a:t>from </a:t>
            </a:r>
            <a:r>
              <a:rPr sz="3600" b="0" u="none" dirty="0">
                <a:latin typeface="Times New Roman"/>
                <a:cs typeface="Times New Roman"/>
              </a:rPr>
              <a:t> </a:t>
            </a:r>
            <a:r>
              <a:rPr sz="3600" b="0" spc="-5" dirty="0">
                <a:latin typeface="Times New Roman"/>
                <a:cs typeface="Times New Roman"/>
              </a:rPr>
              <a:t>Retailers </a:t>
            </a:r>
            <a:r>
              <a:rPr sz="3600" b="0" dirty="0">
                <a:latin typeface="Times New Roman"/>
                <a:cs typeface="Times New Roman"/>
              </a:rPr>
              <a:t>&amp;</a:t>
            </a:r>
            <a:r>
              <a:rPr sz="3600" b="0" spc="-40" dirty="0">
                <a:latin typeface="Times New Roman"/>
                <a:cs typeface="Times New Roman"/>
              </a:rPr>
              <a:t> </a:t>
            </a:r>
            <a:r>
              <a:rPr sz="3600" b="0" dirty="0">
                <a:latin typeface="Times New Roman"/>
                <a:cs typeface="Times New Roman"/>
              </a:rPr>
              <a:t>Consumers...</a:t>
            </a:r>
            <a:endParaRPr sz="3600">
              <a:latin typeface="Times New Roman"/>
              <a:cs typeface="Times New Roman"/>
            </a:endParaRPr>
          </a:p>
          <a:p>
            <a:pPr marL="66675" algn="ctr">
              <a:lnSpc>
                <a:spcPct val="100000"/>
              </a:lnSpc>
              <a:spcBef>
                <a:spcPts val="445"/>
              </a:spcBef>
            </a:pPr>
            <a:r>
              <a:rPr sz="2800" u="none" spc="-5" dirty="0">
                <a:solidFill>
                  <a:srgbClr val="FFFFCC"/>
                </a:solidFill>
                <a:latin typeface="Arial"/>
                <a:cs typeface="Arial"/>
              </a:rPr>
              <a:t>Manufacturer</a:t>
            </a:r>
            <a:endParaRPr sz="2800">
              <a:latin typeface="Arial"/>
              <a:cs typeface="Arial"/>
            </a:endParaRPr>
          </a:p>
        </p:txBody>
      </p:sp>
      <p:sp>
        <p:nvSpPr>
          <p:cNvPr id="18" name="object 18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dirty="0"/>
              <a:t>22</a:t>
            </a:fld>
            <a:endParaRPr dirty="0"/>
          </a:p>
        </p:txBody>
      </p:sp>
      <p:sp>
        <p:nvSpPr>
          <p:cNvPr id="9" name="object 9"/>
          <p:cNvSpPr txBox="1"/>
          <p:nvPr/>
        </p:nvSpPr>
        <p:spPr>
          <a:xfrm>
            <a:off x="1376680" y="4954270"/>
            <a:ext cx="6597650" cy="12738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3120"/>
              </a:lnSpc>
              <a:spcBef>
                <a:spcPts val="100"/>
              </a:spcBef>
              <a:tabLst>
                <a:tab pos="4815205" algn="l"/>
              </a:tabLst>
            </a:pPr>
            <a:r>
              <a:rPr sz="2800" b="1" spc="-5" dirty="0">
                <a:solidFill>
                  <a:srgbClr val="FFFFCC"/>
                </a:solidFill>
                <a:latin typeface="Arial"/>
                <a:cs typeface="Arial"/>
              </a:rPr>
              <a:t>R</a:t>
            </a:r>
            <a:r>
              <a:rPr sz="2800" b="1" dirty="0">
                <a:solidFill>
                  <a:srgbClr val="FFFFCC"/>
                </a:solidFill>
                <a:latin typeface="Arial"/>
                <a:cs typeface="Arial"/>
              </a:rPr>
              <a:t>e</a:t>
            </a:r>
            <a:r>
              <a:rPr sz="2800" b="1" spc="-5" dirty="0">
                <a:solidFill>
                  <a:srgbClr val="FFFFCC"/>
                </a:solidFill>
                <a:latin typeface="Arial"/>
                <a:cs typeface="Arial"/>
              </a:rPr>
              <a:t>t</a:t>
            </a:r>
            <a:r>
              <a:rPr sz="2800" b="1" dirty="0">
                <a:solidFill>
                  <a:srgbClr val="FFFFCC"/>
                </a:solidFill>
                <a:latin typeface="Arial"/>
                <a:cs typeface="Arial"/>
              </a:rPr>
              <a:t>ailer	</a:t>
            </a:r>
            <a:r>
              <a:rPr sz="2800" b="1" spc="-5" dirty="0">
                <a:solidFill>
                  <a:srgbClr val="FFFFCC"/>
                </a:solidFill>
                <a:latin typeface="Arial"/>
                <a:cs typeface="Arial"/>
              </a:rPr>
              <a:t>C</a:t>
            </a:r>
            <a:r>
              <a:rPr sz="2800" b="1" spc="-15" dirty="0">
                <a:solidFill>
                  <a:srgbClr val="FFFFCC"/>
                </a:solidFill>
                <a:latin typeface="Arial"/>
                <a:cs typeface="Arial"/>
              </a:rPr>
              <a:t>o</a:t>
            </a:r>
            <a:r>
              <a:rPr sz="2800" b="1" dirty="0">
                <a:solidFill>
                  <a:srgbClr val="FFFFCC"/>
                </a:solidFill>
                <a:latin typeface="Arial"/>
                <a:cs typeface="Arial"/>
              </a:rPr>
              <a:t>ns</a:t>
            </a:r>
            <a:r>
              <a:rPr sz="2800" b="1" spc="-15" dirty="0">
                <a:solidFill>
                  <a:srgbClr val="FFFFCC"/>
                </a:solidFill>
                <a:latin typeface="Arial"/>
                <a:cs typeface="Arial"/>
              </a:rPr>
              <a:t>u</a:t>
            </a:r>
            <a:r>
              <a:rPr sz="2800" b="1" spc="-10" dirty="0">
                <a:solidFill>
                  <a:srgbClr val="FFFFCC"/>
                </a:solidFill>
                <a:latin typeface="Arial"/>
                <a:cs typeface="Arial"/>
              </a:rPr>
              <a:t>m</a:t>
            </a:r>
            <a:r>
              <a:rPr sz="2800" b="1" spc="10" dirty="0">
                <a:solidFill>
                  <a:srgbClr val="FFFFCC"/>
                </a:solidFill>
                <a:latin typeface="Arial"/>
                <a:cs typeface="Arial"/>
              </a:rPr>
              <a:t>e</a:t>
            </a:r>
            <a:r>
              <a:rPr sz="2800" b="1" dirty="0">
                <a:solidFill>
                  <a:srgbClr val="FFFFCC"/>
                </a:solidFill>
                <a:latin typeface="Arial"/>
                <a:cs typeface="Arial"/>
              </a:rPr>
              <a:t>r</a:t>
            </a:r>
            <a:endParaRPr sz="2800">
              <a:latin typeface="Arial"/>
              <a:cs typeface="Arial"/>
            </a:endParaRPr>
          </a:p>
          <a:p>
            <a:pPr marR="297180" algn="ctr">
              <a:lnSpc>
                <a:spcPts val="3120"/>
              </a:lnSpc>
            </a:pP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…&amp;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sells /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trades data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to 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the</a:t>
            </a:r>
            <a:endParaRPr sz="2800">
              <a:latin typeface="Arial"/>
              <a:cs typeface="Arial"/>
            </a:endParaRPr>
          </a:p>
          <a:p>
            <a:pPr marR="198755" algn="ctr">
              <a:lnSpc>
                <a:spcPct val="100000"/>
              </a:lnSpc>
              <a:spcBef>
                <a:spcPts val="229"/>
              </a:spcBef>
            </a:pP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manufacturer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&amp;</a:t>
            </a:r>
            <a:r>
              <a:rPr sz="2800" b="1" spc="-2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retailer</a:t>
            </a:r>
            <a:endParaRPr sz="2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174490" y="3031490"/>
            <a:ext cx="79756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b="1" spc="-5" dirty="0">
                <a:solidFill>
                  <a:srgbClr val="FFFFCC"/>
                </a:solidFill>
                <a:latin typeface="Arial"/>
                <a:cs typeface="Arial"/>
              </a:rPr>
              <a:t>D</a:t>
            </a:r>
            <a:r>
              <a:rPr sz="2800" b="1" dirty="0">
                <a:solidFill>
                  <a:srgbClr val="FFFFCC"/>
                </a:solidFill>
                <a:latin typeface="Arial"/>
                <a:cs typeface="Arial"/>
              </a:rPr>
              <a:t>a</a:t>
            </a:r>
            <a:r>
              <a:rPr sz="2800" b="1" spc="5" dirty="0">
                <a:solidFill>
                  <a:srgbClr val="FFFFCC"/>
                </a:solidFill>
                <a:latin typeface="Arial"/>
                <a:cs typeface="Arial"/>
              </a:rPr>
              <a:t>t</a:t>
            </a:r>
            <a:r>
              <a:rPr sz="2800" b="1" dirty="0">
                <a:solidFill>
                  <a:srgbClr val="FFFFCC"/>
                </a:solidFill>
                <a:latin typeface="Arial"/>
                <a:cs typeface="Arial"/>
              </a:rPr>
              <a:t>a</a:t>
            </a:r>
            <a:endParaRPr sz="28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4419600" y="171577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152400" y="0"/>
                </a:moveTo>
                <a:lnTo>
                  <a:pt x="0" y="304800"/>
                </a:lnTo>
                <a:lnTo>
                  <a:pt x="304800" y="304800"/>
                </a:lnTo>
                <a:lnTo>
                  <a:pt x="152400" y="0"/>
                </a:lnTo>
                <a:close/>
              </a:path>
            </a:pathLst>
          </a:custGeom>
          <a:solidFill>
            <a:srgbClr val="CC00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521200" y="1959610"/>
            <a:ext cx="101600" cy="1043940"/>
          </a:xfrm>
          <a:custGeom>
            <a:avLst/>
            <a:gdLst/>
            <a:ahLst/>
            <a:cxnLst/>
            <a:rect l="l" t="t" r="r" b="b"/>
            <a:pathLst>
              <a:path w="101600" h="1043939">
                <a:moveTo>
                  <a:pt x="101600" y="0"/>
                </a:moveTo>
                <a:lnTo>
                  <a:pt x="101600" y="1043939"/>
                </a:lnTo>
                <a:lnTo>
                  <a:pt x="0" y="1043939"/>
                </a:lnTo>
                <a:lnTo>
                  <a:pt x="0" y="0"/>
                </a:lnTo>
                <a:lnTo>
                  <a:pt x="101600" y="0"/>
                </a:lnTo>
                <a:close/>
              </a:path>
            </a:pathLst>
          </a:custGeom>
          <a:solidFill>
            <a:srgbClr val="CC00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743959" y="3493770"/>
            <a:ext cx="336550" cy="302260"/>
          </a:xfrm>
          <a:custGeom>
            <a:avLst/>
            <a:gdLst/>
            <a:ahLst/>
            <a:cxnLst/>
            <a:rect l="l" t="t" r="r" b="b"/>
            <a:pathLst>
              <a:path w="336550" h="302260">
                <a:moveTo>
                  <a:pt x="336550" y="0"/>
                </a:moveTo>
                <a:lnTo>
                  <a:pt x="0" y="57150"/>
                </a:lnTo>
                <a:lnTo>
                  <a:pt x="179069" y="302259"/>
                </a:lnTo>
                <a:lnTo>
                  <a:pt x="336550" y="0"/>
                </a:lnTo>
                <a:close/>
              </a:path>
            </a:pathLst>
          </a:custGeom>
          <a:solidFill>
            <a:srgbClr val="CC00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708910" y="4191000"/>
            <a:ext cx="335280" cy="302260"/>
          </a:xfrm>
          <a:custGeom>
            <a:avLst/>
            <a:gdLst/>
            <a:ahLst/>
            <a:cxnLst/>
            <a:rect l="l" t="t" r="r" b="b"/>
            <a:pathLst>
              <a:path w="335280" h="302260">
                <a:moveTo>
                  <a:pt x="156209" y="0"/>
                </a:moveTo>
                <a:lnTo>
                  <a:pt x="0" y="302260"/>
                </a:lnTo>
                <a:lnTo>
                  <a:pt x="335279" y="245110"/>
                </a:lnTo>
                <a:lnTo>
                  <a:pt x="156209" y="0"/>
                </a:lnTo>
                <a:close/>
              </a:path>
            </a:pathLst>
          </a:custGeom>
          <a:solidFill>
            <a:srgbClr val="CC00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875279" y="3596640"/>
            <a:ext cx="1037590" cy="793750"/>
          </a:xfrm>
          <a:custGeom>
            <a:avLst/>
            <a:gdLst/>
            <a:ahLst/>
            <a:cxnLst/>
            <a:rect l="l" t="t" r="r" b="b"/>
            <a:pathLst>
              <a:path w="1037589" h="793750">
                <a:moveTo>
                  <a:pt x="977899" y="0"/>
                </a:moveTo>
                <a:lnTo>
                  <a:pt x="0" y="712470"/>
                </a:lnTo>
                <a:lnTo>
                  <a:pt x="59689" y="793750"/>
                </a:lnTo>
                <a:lnTo>
                  <a:pt x="1037590" y="81280"/>
                </a:lnTo>
                <a:lnTo>
                  <a:pt x="977899" y="0"/>
                </a:lnTo>
                <a:close/>
              </a:path>
            </a:pathLst>
          </a:custGeom>
          <a:solidFill>
            <a:srgbClr val="CC00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163820" y="3493770"/>
            <a:ext cx="331470" cy="313690"/>
          </a:xfrm>
          <a:custGeom>
            <a:avLst/>
            <a:gdLst/>
            <a:ahLst/>
            <a:cxnLst/>
            <a:rect l="l" t="t" r="r" b="b"/>
            <a:pathLst>
              <a:path w="331470" h="313689">
                <a:moveTo>
                  <a:pt x="0" y="0"/>
                </a:moveTo>
                <a:lnTo>
                  <a:pt x="133350" y="313689"/>
                </a:lnTo>
                <a:lnTo>
                  <a:pt x="331469" y="82550"/>
                </a:lnTo>
                <a:lnTo>
                  <a:pt x="0" y="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316220" y="3614420"/>
            <a:ext cx="1049020" cy="916940"/>
          </a:xfrm>
          <a:custGeom>
            <a:avLst/>
            <a:gdLst/>
            <a:ahLst/>
            <a:cxnLst/>
            <a:rect l="l" t="t" r="r" b="b"/>
            <a:pathLst>
              <a:path w="1049020" h="916939">
                <a:moveTo>
                  <a:pt x="66039" y="0"/>
                </a:moveTo>
                <a:lnTo>
                  <a:pt x="0" y="76199"/>
                </a:lnTo>
                <a:lnTo>
                  <a:pt x="982979" y="916939"/>
                </a:lnTo>
                <a:lnTo>
                  <a:pt x="1016000" y="878839"/>
                </a:lnTo>
                <a:lnTo>
                  <a:pt x="1049019" y="839469"/>
                </a:lnTo>
                <a:lnTo>
                  <a:pt x="66039" y="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>
    <p:split orient="vert" dir="in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178800" y="1767839"/>
            <a:ext cx="425450" cy="347980"/>
          </a:xfrm>
          <a:custGeom>
            <a:avLst/>
            <a:gdLst/>
            <a:ahLst/>
            <a:cxnLst/>
            <a:rect l="l" t="t" r="r" b="b"/>
            <a:pathLst>
              <a:path w="425450" h="347980">
                <a:moveTo>
                  <a:pt x="0" y="0"/>
                </a:moveTo>
                <a:lnTo>
                  <a:pt x="154940" y="347980"/>
                </a:lnTo>
                <a:lnTo>
                  <a:pt x="425450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09600" y="1852929"/>
            <a:ext cx="7741920" cy="3529329"/>
          </a:xfrm>
          <a:custGeom>
            <a:avLst/>
            <a:gdLst/>
            <a:ahLst/>
            <a:cxnLst/>
            <a:rect l="l" t="t" r="r" b="b"/>
            <a:pathLst>
              <a:path w="7741920" h="3529329">
                <a:moveTo>
                  <a:pt x="7689850" y="0"/>
                </a:moveTo>
                <a:lnTo>
                  <a:pt x="0" y="3413760"/>
                </a:lnTo>
                <a:lnTo>
                  <a:pt x="50800" y="3529330"/>
                </a:lnTo>
                <a:lnTo>
                  <a:pt x="7741920" y="115570"/>
                </a:lnTo>
                <a:lnTo>
                  <a:pt x="7689850" y="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924810" y="2383789"/>
            <a:ext cx="2000250" cy="1733550"/>
          </a:xfrm>
          <a:custGeom>
            <a:avLst/>
            <a:gdLst/>
            <a:ahLst/>
            <a:cxnLst/>
            <a:rect l="l" t="t" r="r" b="b"/>
            <a:pathLst>
              <a:path w="2000250" h="1733550">
                <a:moveTo>
                  <a:pt x="2000250" y="0"/>
                </a:moveTo>
                <a:lnTo>
                  <a:pt x="0" y="0"/>
                </a:lnTo>
                <a:lnTo>
                  <a:pt x="1003300" y="1733550"/>
                </a:lnTo>
                <a:lnTo>
                  <a:pt x="2000250" y="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173729" y="2440939"/>
            <a:ext cx="1508760" cy="1676400"/>
          </a:xfrm>
          <a:custGeom>
            <a:avLst/>
            <a:gdLst/>
            <a:ahLst/>
            <a:cxnLst/>
            <a:rect l="l" t="t" r="r" b="b"/>
            <a:pathLst>
              <a:path w="1508760" h="1676400">
                <a:moveTo>
                  <a:pt x="340359" y="203200"/>
                </a:moveTo>
                <a:lnTo>
                  <a:pt x="100330" y="203200"/>
                </a:lnTo>
                <a:lnTo>
                  <a:pt x="73659" y="215900"/>
                </a:lnTo>
                <a:lnTo>
                  <a:pt x="50800" y="254000"/>
                </a:lnTo>
                <a:lnTo>
                  <a:pt x="45719" y="279400"/>
                </a:lnTo>
                <a:lnTo>
                  <a:pt x="38100" y="304800"/>
                </a:lnTo>
                <a:lnTo>
                  <a:pt x="24130" y="342900"/>
                </a:lnTo>
                <a:lnTo>
                  <a:pt x="0" y="368300"/>
                </a:lnTo>
                <a:lnTo>
                  <a:pt x="754380" y="1676400"/>
                </a:lnTo>
                <a:lnTo>
                  <a:pt x="1384250" y="584200"/>
                </a:lnTo>
                <a:lnTo>
                  <a:pt x="684530" y="584200"/>
                </a:lnTo>
                <a:lnTo>
                  <a:pt x="721359" y="571500"/>
                </a:lnTo>
                <a:lnTo>
                  <a:pt x="746759" y="558800"/>
                </a:lnTo>
                <a:lnTo>
                  <a:pt x="347980" y="558800"/>
                </a:lnTo>
                <a:lnTo>
                  <a:pt x="300990" y="368300"/>
                </a:lnTo>
                <a:lnTo>
                  <a:pt x="422909" y="368300"/>
                </a:lnTo>
                <a:lnTo>
                  <a:pt x="406399" y="355600"/>
                </a:lnTo>
                <a:lnTo>
                  <a:pt x="388619" y="342900"/>
                </a:lnTo>
                <a:lnTo>
                  <a:pt x="373380" y="330200"/>
                </a:lnTo>
                <a:lnTo>
                  <a:pt x="359409" y="304800"/>
                </a:lnTo>
                <a:lnTo>
                  <a:pt x="347980" y="292100"/>
                </a:lnTo>
                <a:lnTo>
                  <a:pt x="344169" y="292100"/>
                </a:lnTo>
                <a:lnTo>
                  <a:pt x="336549" y="279400"/>
                </a:lnTo>
                <a:lnTo>
                  <a:pt x="331469" y="279400"/>
                </a:lnTo>
                <a:lnTo>
                  <a:pt x="313690" y="254000"/>
                </a:lnTo>
                <a:lnTo>
                  <a:pt x="279399" y="254000"/>
                </a:lnTo>
                <a:lnTo>
                  <a:pt x="276859" y="241300"/>
                </a:lnTo>
                <a:lnTo>
                  <a:pt x="271780" y="241300"/>
                </a:lnTo>
                <a:lnTo>
                  <a:pt x="269240" y="228600"/>
                </a:lnTo>
                <a:lnTo>
                  <a:pt x="273049" y="215900"/>
                </a:lnTo>
                <a:lnTo>
                  <a:pt x="336549" y="215900"/>
                </a:lnTo>
                <a:lnTo>
                  <a:pt x="340359" y="203200"/>
                </a:lnTo>
                <a:close/>
              </a:path>
              <a:path w="1508760" h="1676400">
                <a:moveTo>
                  <a:pt x="1098549" y="469900"/>
                </a:moveTo>
                <a:lnTo>
                  <a:pt x="970280" y="469900"/>
                </a:lnTo>
                <a:lnTo>
                  <a:pt x="970280" y="482600"/>
                </a:lnTo>
                <a:lnTo>
                  <a:pt x="969009" y="482600"/>
                </a:lnTo>
                <a:lnTo>
                  <a:pt x="969009" y="495300"/>
                </a:lnTo>
                <a:lnTo>
                  <a:pt x="944880" y="495300"/>
                </a:lnTo>
                <a:lnTo>
                  <a:pt x="822959" y="546100"/>
                </a:lnTo>
                <a:lnTo>
                  <a:pt x="822959" y="584200"/>
                </a:lnTo>
                <a:lnTo>
                  <a:pt x="1172209" y="584200"/>
                </a:lnTo>
                <a:lnTo>
                  <a:pt x="1139190" y="520700"/>
                </a:lnTo>
                <a:lnTo>
                  <a:pt x="1116330" y="520700"/>
                </a:lnTo>
                <a:lnTo>
                  <a:pt x="1116330" y="508000"/>
                </a:lnTo>
                <a:lnTo>
                  <a:pt x="1099820" y="495300"/>
                </a:lnTo>
                <a:lnTo>
                  <a:pt x="1098549" y="482600"/>
                </a:lnTo>
                <a:lnTo>
                  <a:pt x="1098549" y="469900"/>
                </a:lnTo>
                <a:close/>
              </a:path>
              <a:path w="1508760" h="1676400">
                <a:moveTo>
                  <a:pt x="1440180" y="215900"/>
                </a:moveTo>
                <a:lnTo>
                  <a:pt x="1267459" y="215900"/>
                </a:lnTo>
                <a:lnTo>
                  <a:pt x="1271270" y="228600"/>
                </a:lnTo>
                <a:lnTo>
                  <a:pt x="1268730" y="241300"/>
                </a:lnTo>
                <a:lnTo>
                  <a:pt x="1268730" y="254000"/>
                </a:lnTo>
                <a:lnTo>
                  <a:pt x="1272540" y="254000"/>
                </a:lnTo>
                <a:lnTo>
                  <a:pt x="1281430" y="266700"/>
                </a:lnTo>
                <a:lnTo>
                  <a:pt x="1327149" y="266700"/>
                </a:lnTo>
                <a:lnTo>
                  <a:pt x="1334770" y="279400"/>
                </a:lnTo>
                <a:lnTo>
                  <a:pt x="1289049" y="304800"/>
                </a:lnTo>
                <a:lnTo>
                  <a:pt x="1309370" y="304800"/>
                </a:lnTo>
                <a:lnTo>
                  <a:pt x="1319530" y="317500"/>
                </a:lnTo>
                <a:lnTo>
                  <a:pt x="1316990" y="330200"/>
                </a:lnTo>
                <a:lnTo>
                  <a:pt x="1305559" y="342900"/>
                </a:lnTo>
                <a:lnTo>
                  <a:pt x="1297940" y="381000"/>
                </a:lnTo>
                <a:lnTo>
                  <a:pt x="1289049" y="419100"/>
                </a:lnTo>
                <a:lnTo>
                  <a:pt x="1277620" y="457200"/>
                </a:lnTo>
                <a:lnTo>
                  <a:pt x="1264920" y="495300"/>
                </a:lnTo>
                <a:lnTo>
                  <a:pt x="1243330" y="533400"/>
                </a:lnTo>
                <a:lnTo>
                  <a:pt x="1214120" y="558800"/>
                </a:lnTo>
                <a:lnTo>
                  <a:pt x="1172209" y="584200"/>
                </a:lnTo>
                <a:lnTo>
                  <a:pt x="1384250" y="584200"/>
                </a:lnTo>
                <a:lnTo>
                  <a:pt x="1508759" y="368300"/>
                </a:lnTo>
                <a:lnTo>
                  <a:pt x="1494790" y="342900"/>
                </a:lnTo>
                <a:lnTo>
                  <a:pt x="1473199" y="304800"/>
                </a:lnTo>
                <a:lnTo>
                  <a:pt x="1460499" y="279400"/>
                </a:lnTo>
                <a:lnTo>
                  <a:pt x="1451609" y="266700"/>
                </a:lnTo>
                <a:lnTo>
                  <a:pt x="1438909" y="254000"/>
                </a:lnTo>
                <a:lnTo>
                  <a:pt x="1416049" y="228600"/>
                </a:lnTo>
                <a:lnTo>
                  <a:pt x="1431290" y="228600"/>
                </a:lnTo>
                <a:lnTo>
                  <a:pt x="1440180" y="215900"/>
                </a:lnTo>
                <a:close/>
              </a:path>
              <a:path w="1508760" h="1676400">
                <a:moveTo>
                  <a:pt x="603249" y="355600"/>
                </a:moveTo>
                <a:lnTo>
                  <a:pt x="482599" y="355600"/>
                </a:lnTo>
                <a:lnTo>
                  <a:pt x="461009" y="368300"/>
                </a:lnTo>
                <a:lnTo>
                  <a:pt x="447886" y="390172"/>
                </a:lnTo>
                <a:lnTo>
                  <a:pt x="452119" y="393700"/>
                </a:lnTo>
                <a:lnTo>
                  <a:pt x="411480" y="469900"/>
                </a:lnTo>
                <a:lnTo>
                  <a:pt x="407669" y="469900"/>
                </a:lnTo>
                <a:lnTo>
                  <a:pt x="401319" y="482600"/>
                </a:lnTo>
                <a:lnTo>
                  <a:pt x="384809" y="508000"/>
                </a:lnTo>
                <a:lnTo>
                  <a:pt x="372109" y="520700"/>
                </a:lnTo>
                <a:lnTo>
                  <a:pt x="359409" y="546100"/>
                </a:lnTo>
                <a:lnTo>
                  <a:pt x="347980" y="558800"/>
                </a:lnTo>
                <a:lnTo>
                  <a:pt x="746759" y="558800"/>
                </a:lnTo>
                <a:lnTo>
                  <a:pt x="760730" y="546100"/>
                </a:lnTo>
                <a:lnTo>
                  <a:pt x="770890" y="546100"/>
                </a:lnTo>
                <a:lnTo>
                  <a:pt x="773430" y="533400"/>
                </a:lnTo>
                <a:lnTo>
                  <a:pt x="772159" y="533400"/>
                </a:lnTo>
                <a:lnTo>
                  <a:pt x="764540" y="508000"/>
                </a:lnTo>
                <a:lnTo>
                  <a:pt x="819149" y="508000"/>
                </a:lnTo>
                <a:lnTo>
                  <a:pt x="825499" y="495300"/>
                </a:lnTo>
                <a:lnTo>
                  <a:pt x="633730" y="495300"/>
                </a:lnTo>
                <a:lnTo>
                  <a:pt x="626109" y="482600"/>
                </a:lnTo>
                <a:lnTo>
                  <a:pt x="619759" y="482600"/>
                </a:lnTo>
                <a:lnTo>
                  <a:pt x="596899" y="444500"/>
                </a:lnTo>
                <a:lnTo>
                  <a:pt x="570230" y="444500"/>
                </a:lnTo>
                <a:lnTo>
                  <a:pt x="571499" y="431800"/>
                </a:lnTo>
                <a:lnTo>
                  <a:pt x="575309" y="419100"/>
                </a:lnTo>
                <a:lnTo>
                  <a:pt x="561340" y="419100"/>
                </a:lnTo>
                <a:lnTo>
                  <a:pt x="571499" y="393700"/>
                </a:lnTo>
                <a:lnTo>
                  <a:pt x="584199" y="381000"/>
                </a:lnTo>
                <a:lnTo>
                  <a:pt x="603249" y="355600"/>
                </a:lnTo>
                <a:close/>
              </a:path>
              <a:path w="1508760" h="1676400">
                <a:moveTo>
                  <a:pt x="819149" y="508000"/>
                </a:moveTo>
                <a:lnTo>
                  <a:pt x="764540" y="508000"/>
                </a:lnTo>
                <a:lnTo>
                  <a:pt x="772159" y="520700"/>
                </a:lnTo>
                <a:lnTo>
                  <a:pt x="812799" y="520700"/>
                </a:lnTo>
                <a:lnTo>
                  <a:pt x="819149" y="508000"/>
                </a:lnTo>
                <a:close/>
              </a:path>
              <a:path w="1508760" h="1676400">
                <a:moveTo>
                  <a:pt x="830580" y="457200"/>
                </a:moveTo>
                <a:lnTo>
                  <a:pt x="797559" y="457200"/>
                </a:lnTo>
                <a:lnTo>
                  <a:pt x="784859" y="469900"/>
                </a:lnTo>
                <a:lnTo>
                  <a:pt x="764540" y="469900"/>
                </a:lnTo>
                <a:lnTo>
                  <a:pt x="750569" y="482600"/>
                </a:lnTo>
                <a:lnTo>
                  <a:pt x="835659" y="482600"/>
                </a:lnTo>
                <a:lnTo>
                  <a:pt x="839469" y="495300"/>
                </a:lnTo>
                <a:lnTo>
                  <a:pt x="848359" y="495300"/>
                </a:lnTo>
                <a:lnTo>
                  <a:pt x="859790" y="508000"/>
                </a:lnTo>
                <a:lnTo>
                  <a:pt x="861059" y="495300"/>
                </a:lnTo>
                <a:lnTo>
                  <a:pt x="857249" y="482600"/>
                </a:lnTo>
                <a:lnTo>
                  <a:pt x="830580" y="457200"/>
                </a:lnTo>
                <a:close/>
              </a:path>
              <a:path w="1508760" h="1676400">
                <a:moveTo>
                  <a:pt x="826769" y="482600"/>
                </a:moveTo>
                <a:lnTo>
                  <a:pt x="708659" y="482600"/>
                </a:lnTo>
                <a:lnTo>
                  <a:pt x="690880" y="495300"/>
                </a:lnTo>
                <a:lnTo>
                  <a:pt x="825499" y="495300"/>
                </a:lnTo>
                <a:lnTo>
                  <a:pt x="826769" y="482600"/>
                </a:lnTo>
                <a:close/>
              </a:path>
              <a:path w="1508760" h="1676400">
                <a:moveTo>
                  <a:pt x="957580" y="469900"/>
                </a:moveTo>
                <a:lnTo>
                  <a:pt x="899159" y="469900"/>
                </a:lnTo>
                <a:lnTo>
                  <a:pt x="911859" y="482600"/>
                </a:lnTo>
                <a:lnTo>
                  <a:pt x="956309" y="482600"/>
                </a:lnTo>
                <a:lnTo>
                  <a:pt x="957580" y="469900"/>
                </a:lnTo>
                <a:close/>
              </a:path>
              <a:path w="1508760" h="1676400">
                <a:moveTo>
                  <a:pt x="422909" y="368300"/>
                </a:moveTo>
                <a:lnTo>
                  <a:pt x="300990" y="368300"/>
                </a:lnTo>
                <a:lnTo>
                  <a:pt x="309880" y="381000"/>
                </a:lnTo>
                <a:lnTo>
                  <a:pt x="323849" y="393700"/>
                </a:lnTo>
                <a:lnTo>
                  <a:pt x="344169" y="406400"/>
                </a:lnTo>
                <a:lnTo>
                  <a:pt x="363219" y="431800"/>
                </a:lnTo>
                <a:lnTo>
                  <a:pt x="382269" y="444500"/>
                </a:lnTo>
                <a:lnTo>
                  <a:pt x="407669" y="469900"/>
                </a:lnTo>
                <a:lnTo>
                  <a:pt x="414019" y="457200"/>
                </a:lnTo>
                <a:lnTo>
                  <a:pt x="422909" y="444500"/>
                </a:lnTo>
                <a:lnTo>
                  <a:pt x="427990" y="431800"/>
                </a:lnTo>
                <a:lnTo>
                  <a:pt x="433069" y="406400"/>
                </a:lnTo>
                <a:lnTo>
                  <a:pt x="445769" y="393700"/>
                </a:lnTo>
                <a:lnTo>
                  <a:pt x="447886" y="390172"/>
                </a:lnTo>
                <a:lnTo>
                  <a:pt x="436880" y="381000"/>
                </a:lnTo>
                <a:lnTo>
                  <a:pt x="422909" y="368300"/>
                </a:lnTo>
                <a:close/>
              </a:path>
              <a:path w="1508760" h="1676400">
                <a:moveTo>
                  <a:pt x="1070609" y="215900"/>
                </a:moveTo>
                <a:lnTo>
                  <a:pt x="906780" y="215900"/>
                </a:lnTo>
                <a:lnTo>
                  <a:pt x="897890" y="228600"/>
                </a:lnTo>
                <a:lnTo>
                  <a:pt x="886459" y="241300"/>
                </a:lnTo>
                <a:lnTo>
                  <a:pt x="873759" y="292100"/>
                </a:lnTo>
                <a:lnTo>
                  <a:pt x="872490" y="342900"/>
                </a:lnTo>
                <a:lnTo>
                  <a:pt x="873759" y="393700"/>
                </a:lnTo>
                <a:lnTo>
                  <a:pt x="876299" y="431800"/>
                </a:lnTo>
                <a:lnTo>
                  <a:pt x="881380" y="457200"/>
                </a:lnTo>
                <a:lnTo>
                  <a:pt x="888999" y="469900"/>
                </a:lnTo>
                <a:lnTo>
                  <a:pt x="1137920" y="469900"/>
                </a:lnTo>
                <a:lnTo>
                  <a:pt x="1139190" y="431800"/>
                </a:lnTo>
                <a:lnTo>
                  <a:pt x="1145540" y="368300"/>
                </a:lnTo>
                <a:lnTo>
                  <a:pt x="1146809" y="304800"/>
                </a:lnTo>
                <a:lnTo>
                  <a:pt x="1146809" y="266700"/>
                </a:lnTo>
                <a:lnTo>
                  <a:pt x="1142999" y="266700"/>
                </a:lnTo>
                <a:lnTo>
                  <a:pt x="1137920" y="254000"/>
                </a:lnTo>
                <a:lnTo>
                  <a:pt x="1132840" y="254000"/>
                </a:lnTo>
                <a:lnTo>
                  <a:pt x="1121409" y="241300"/>
                </a:lnTo>
                <a:lnTo>
                  <a:pt x="1108709" y="228600"/>
                </a:lnTo>
                <a:lnTo>
                  <a:pt x="1088390" y="228600"/>
                </a:lnTo>
                <a:lnTo>
                  <a:pt x="1070609" y="215900"/>
                </a:lnTo>
                <a:close/>
              </a:path>
              <a:path w="1508760" h="1676400">
                <a:moveTo>
                  <a:pt x="582930" y="177800"/>
                </a:moveTo>
                <a:lnTo>
                  <a:pt x="504190" y="177800"/>
                </a:lnTo>
                <a:lnTo>
                  <a:pt x="487680" y="190500"/>
                </a:lnTo>
                <a:lnTo>
                  <a:pt x="473709" y="203200"/>
                </a:lnTo>
                <a:lnTo>
                  <a:pt x="464819" y="228600"/>
                </a:lnTo>
                <a:lnTo>
                  <a:pt x="459740" y="279400"/>
                </a:lnTo>
                <a:lnTo>
                  <a:pt x="462280" y="304800"/>
                </a:lnTo>
                <a:lnTo>
                  <a:pt x="472440" y="317500"/>
                </a:lnTo>
                <a:lnTo>
                  <a:pt x="481330" y="330200"/>
                </a:lnTo>
                <a:lnTo>
                  <a:pt x="485140" y="342900"/>
                </a:lnTo>
                <a:lnTo>
                  <a:pt x="487680" y="355600"/>
                </a:lnTo>
                <a:lnTo>
                  <a:pt x="626109" y="355600"/>
                </a:lnTo>
                <a:lnTo>
                  <a:pt x="633730" y="330200"/>
                </a:lnTo>
                <a:lnTo>
                  <a:pt x="634999" y="317500"/>
                </a:lnTo>
                <a:lnTo>
                  <a:pt x="633730" y="304800"/>
                </a:lnTo>
                <a:lnTo>
                  <a:pt x="645159" y="292100"/>
                </a:lnTo>
                <a:lnTo>
                  <a:pt x="642619" y="279400"/>
                </a:lnTo>
                <a:lnTo>
                  <a:pt x="634999" y="279400"/>
                </a:lnTo>
                <a:lnTo>
                  <a:pt x="632459" y="266700"/>
                </a:lnTo>
                <a:lnTo>
                  <a:pt x="632459" y="228600"/>
                </a:lnTo>
                <a:lnTo>
                  <a:pt x="628649" y="215900"/>
                </a:lnTo>
                <a:lnTo>
                  <a:pt x="617219" y="190500"/>
                </a:lnTo>
                <a:lnTo>
                  <a:pt x="599440" y="190500"/>
                </a:lnTo>
                <a:lnTo>
                  <a:pt x="582930" y="177800"/>
                </a:lnTo>
                <a:close/>
              </a:path>
              <a:path w="1508760" h="1676400">
                <a:moveTo>
                  <a:pt x="336549" y="215900"/>
                </a:moveTo>
                <a:lnTo>
                  <a:pt x="298449" y="215900"/>
                </a:lnTo>
                <a:lnTo>
                  <a:pt x="308609" y="228600"/>
                </a:lnTo>
                <a:lnTo>
                  <a:pt x="334009" y="228600"/>
                </a:lnTo>
                <a:lnTo>
                  <a:pt x="336549" y="215900"/>
                </a:lnTo>
                <a:close/>
              </a:path>
              <a:path w="1508760" h="1676400">
                <a:moveTo>
                  <a:pt x="1473199" y="190500"/>
                </a:moveTo>
                <a:lnTo>
                  <a:pt x="1254759" y="190500"/>
                </a:lnTo>
                <a:lnTo>
                  <a:pt x="1258570" y="203200"/>
                </a:lnTo>
                <a:lnTo>
                  <a:pt x="1261109" y="215900"/>
                </a:lnTo>
                <a:lnTo>
                  <a:pt x="1457959" y="215900"/>
                </a:lnTo>
                <a:lnTo>
                  <a:pt x="1466849" y="203200"/>
                </a:lnTo>
                <a:lnTo>
                  <a:pt x="1470659" y="203200"/>
                </a:lnTo>
                <a:lnTo>
                  <a:pt x="1473199" y="190500"/>
                </a:lnTo>
                <a:close/>
              </a:path>
              <a:path w="1508760" h="1676400">
                <a:moveTo>
                  <a:pt x="359409" y="165100"/>
                </a:moveTo>
                <a:lnTo>
                  <a:pt x="151130" y="165100"/>
                </a:lnTo>
                <a:lnTo>
                  <a:pt x="149859" y="177800"/>
                </a:lnTo>
                <a:lnTo>
                  <a:pt x="142240" y="203200"/>
                </a:lnTo>
                <a:lnTo>
                  <a:pt x="351790" y="203200"/>
                </a:lnTo>
                <a:lnTo>
                  <a:pt x="359409" y="177800"/>
                </a:lnTo>
                <a:lnTo>
                  <a:pt x="359409" y="165100"/>
                </a:lnTo>
                <a:close/>
              </a:path>
              <a:path w="1508760" h="1676400">
                <a:moveTo>
                  <a:pt x="1352549" y="50800"/>
                </a:moveTo>
                <a:lnTo>
                  <a:pt x="1329690" y="50800"/>
                </a:lnTo>
                <a:lnTo>
                  <a:pt x="1306830" y="63500"/>
                </a:lnTo>
                <a:lnTo>
                  <a:pt x="1285240" y="63500"/>
                </a:lnTo>
                <a:lnTo>
                  <a:pt x="1267459" y="76200"/>
                </a:lnTo>
                <a:lnTo>
                  <a:pt x="1254759" y="76200"/>
                </a:lnTo>
                <a:lnTo>
                  <a:pt x="1238249" y="88900"/>
                </a:lnTo>
                <a:lnTo>
                  <a:pt x="1235709" y="114300"/>
                </a:lnTo>
                <a:lnTo>
                  <a:pt x="1254759" y="152400"/>
                </a:lnTo>
                <a:lnTo>
                  <a:pt x="1250949" y="177800"/>
                </a:lnTo>
                <a:lnTo>
                  <a:pt x="1247140" y="177800"/>
                </a:lnTo>
                <a:lnTo>
                  <a:pt x="1243330" y="190500"/>
                </a:lnTo>
                <a:lnTo>
                  <a:pt x="1470659" y="190500"/>
                </a:lnTo>
                <a:lnTo>
                  <a:pt x="1465580" y="177800"/>
                </a:lnTo>
                <a:lnTo>
                  <a:pt x="1456690" y="165100"/>
                </a:lnTo>
                <a:lnTo>
                  <a:pt x="1449070" y="152400"/>
                </a:lnTo>
                <a:lnTo>
                  <a:pt x="1423670" y="127000"/>
                </a:lnTo>
                <a:lnTo>
                  <a:pt x="1410970" y="101600"/>
                </a:lnTo>
                <a:lnTo>
                  <a:pt x="1394459" y="76200"/>
                </a:lnTo>
                <a:lnTo>
                  <a:pt x="1374140" y="63500"/>
                </a:lnTo>
                <a:lnTo>
                  <a:pt x="1352549" y="50800"/>
                </a:lnTo>
                <a:close/>
              </a:path>
              <a:path w="1508760" h="1676400">
                <a:moveTo>
                  <a:pt x="300990" y="0"/>
                </a:moveTo>
                <a:lnTo>
                  <a:pt x="256540" y="0"/>
                </a:lnTo>
                <a:lnTo>
                  <a:pt x="237490" y="12700"/>
                </a:lnTo>
                <a:lnTo>
                  <a:pt x="220980" y="25400"/>
                </a:lnTo>
                <a:lnTo>
                  <a:pt x="208280" y="25400"/>
                </a:lnTo>
                <a:lnTo>
                  <a:pt x="196849" y="38100"/>
                </a:lnTo>
                <a:lnTo>
                  <a:pt x="186690" y="50800"/>
                </a:lnTo>
                <a:lnTo>
                  <a:pt x="189230" y="76200"/>
                </a:lnTo>
                <a:lnTo>
                  <a:pt x="196849" y="101600"/>
                </a:lnTo>
                <a:lnTo>
                  <a:pt x="204469" y="114300"/>
                </a:lnTo>
                <a:lnTo>
                  <a:pt x="200659" y="127000"/>
                </a:lnTo>
                <a:lnTo>
                  <a:pt x="195580" y="139700"/>
                </a:lnTo>
                <a:lnTo>
                  <a:pt x="184149" y="152400"/>
                </a:lnTo>
                <a:lnTo>
                  <a:pt x="180340" y="165100"/>
                </a:lnTo>
                <a:lnTo>
                  <a:pt x="378459" y="165100"/>
                </a:lnTo>
                <a:lnTo>
                  <a:pt x="377190" y="152400"/>
                </a:lnTo>
                <a:lnTo>
                  <a:pt x="372109" y="152400"/>
                </a:lnTo>
                <a:lnTo>
                  <a:pt x="369569" y="139700"/>
                </a:lnTo>
                <a:lnTo>
                  <a:pt x="369569" y="127000"/>
                </a:lnTo>
                <a:lnTo>
                  <a:pt x="368299" y="114300"/>
                </a:lnTo>
                <a:lnTo>
                  <a:pt x="369569" y="101600"/>
                </a:lnTo>
                <a:lnTo>
                  <a:pt x="384809" y="101600"/>
                </a:lnTo>
                <a:lnTo>
                  <a:pt x="389890" y="88900"/>
                </a:lnTo>
                <a:lnTo>
                  <a:pt x="391159" y="88900"/>
                </a:lnTo>
                <a:lnTo>
                  <a:pt x="389890" y="76200"/>
                </a:lnTo>
                <a:lnTo>
                  <a:pt x="377190" y="50800"/>
                </a:lnTo>
                <a:lnTo>
                  <a:pt x="355599" y="38100"/>
                </a:lnTo>
                <a:lnTo>
                  <a:pt x="326390" y="12700"/>
                </a:lnTo>
                <a:lnTo>
                  <a:pt x="300990" y="0"/>
                </a:lnTo>
                <a:close/>
              </a:path>
            </a:pathLst>
          </a:custGeom>
          <a:solidFill>
            <a:srgbClr val="6666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069079" y="2670810"/>
            <a:ext cx="148590" cy="2184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643629" y="3751579"/>
            <a:ext cx="580390" cy="217170"/>
          </a:xfrm>
          <a:custGeom>
            <a:avLst/>
            <a:gdLst/>
            <a:ahLst/>
            <a:cxnLst/>
            <a:rect l="l" t="t" r="r" b="b"/>
            <a:pathLst>
              <a:path w="580389" h="217170">
                <a:moveTo>
                  <a:pt x="290830" y="0"/>
                </a:moveTo>
                <a:lnTo>
                  <a:pt x="233680" y="3810"/>
                </a:lnTo>
                <a:lnTo>
                  <a:pt x="176530" y="8890"/>
                </a:lnTo>
                <a:lnTo>
                  <a:pt x="129540" y="20320"/>
                </a:lnTo>
                <a:lnTo>
                  <a:pt x="85090" y="30480"/>
                </a:lnTo>
                <a:lnTo>
                  <a:pt x="49530" y="49530"/>
                </a:lnTo>
                <a:lnTo>
                  <a:pt x="24130" y="66040"/>
                </a:lnTo>
                <a:lnTo>
                  <a:pt x="5080" y="87630"/>
                </a:lnTo>
                <a:lnTo>
                  <a:pt x="0" y="109220"/>
                </a:lnTo>
                <a:lnTo>
                  <a:pt x="5080" y="130810"/>
                </a:lnTo>
                <a:lnTo>
                  <a:pt x="49530" y="168910"/>
                </a:lnTo>
                <a:lnTo>
                  <a:pt x="85090" y="184150"/>
                </a:lnTo>
                <a:lnTo>
                  <a:pt x="129540" y="198120"/>
                </a:lnTo>
                <a:lnTo>
                  <a:pt x="176530" y="207010"/>
                </a:lnTo>
                <a:lnTo>
                  <a:pt x="233680" y="214630"/>
                </a:lnTo>
                <a:lnTo>
                  <a:pt x="290830" y="217170"/>
                </a:lnTo>
                <a:lnTo>
                  <a:pt x="349250" y="214630"/>
                </a:lnTo>
                <a:lnTo>
                  <a:pt x="403860" y="207010"/>
                </a:lnTo>
                <a:lnTo>
                  <a:pt x="453390" y="198120"/>
                </a:lnTo>
                <a:lnTo>
                  <a:pt x="496570" y="184150"/>
                </a:lnTo>
                <a:lnTo>
                  <a:pt x="533400" y="168910"/>
                </a:lnTo>
                <a:lnTo>
                  <a:pt x="576580" y="130810"/>
                </a:lnTo>
                <a:lnTo>
                  <a:pt x="580390" y="109220"/>
                </a:lnTo>
                <a:lnTo>
                  <a:pt x="576580" y="87630"/>
                </a:lnTo>
                <a:lnTo>
                  <a:pt x="533400" y="49530"/>
                </a:lnTo>
                <a:lnTo>
                  <a:pt x="496570" y="30480"/>
                </a:lnTo>
                <a:lnTo>
                  <a:pt x="403860" y="8890"/>
                </a:lnTo>
                <a:lnTo>
                  <a:pt x="349250" y="3810"/>
                </a:lnTo>
                <a:lnTo>
                  <a:pt x="29083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643629" y="3751579"/>
            <a:ext cx="580390" cy="217170"/>
          </a:xfrm>
          <a:custGeom>
            <a:avLst/>
            <a:gdLst/>
            <a:ahLst/>
            <a:cxnLst/>
            <a:rect l="l" t="t" r="r" b="b"/>
            <a:pathLst>
              <a:path w="580389" h="217170">
                <a:moveTo>
                  <a:pt x="290830" y="217170"/>
                </a:moveTo>
                <a:lnTo>
                  <a:pt x="349250" y="214630"/>
                </a:lnTo>
                <a:lnTo>
                  <a:pt x="403860" y="207010"/>
                </a:lnTo>
                <a:lnTo>
                  <a:pt x="453390" y="198120"/>
                </a:lnTo>
                <a:lnTo>
                  <a:pt x="496570" y="184150"/>
                </a:lnTo>
                <a:lnTo>
                  <a:pt x="533400" y="168910"/>
                </a:lnTo>
                <a:lnTo>
                  <a:pt x="576580" y="130810"/>
                </a:lnTo>
                <a:lnTo>
                  <a:pt x="580390" y="109220"/>
                </a:lnTo>
                <a:lnTo>
                  <a:pt x="558800" y="66040"/>
                </a:lnTo>
                <a:lnTo>
                  <a:pt x="496570" y="30480"/>
                </a:lnTo>
                <a:lnTo>
                  <a:pt x="453390" y="20320"/>
                </a:lnTo>
                <a:lnTo>
                  <a:pt x="403860" y="8890"/>
                </a:lnTo>
                <a:lnTo>
                  <a:pt x="349250" y="3810"/>
                </a:lnTo>
                <a:lnTo>
                  <a:pt x="290830" y="0"/>
                </a:lnTo>
                <a:lnTo>
                  <a:pt x="233680" y="3810"/>
                </a:lnTo>
                <a:lnTo>
                  <a:pt x="176530" y="8890"/>
                </a:lnTo>
                <a:lnTo>
                  <a:pt x="129540" y="20320"/>
                </a:lnTo>
                <a:lnTo>
                  <a:pt x="85090" y="30480"/>
                </a:lnTo>
                <a:lnTo>
                  <a:pt x="49530" y="49530"/>
                </a:lnTo>
                <a:lnTo>
                  <a:pt x="24130" y="66040"/>
                </a:lnTo>
                <a:lnTo>
                  <a:pt x="5080" y="87630"/>
                </a:lnTo>
                <a:lnTo>
                  <a:pt x="0" y="109220"/>
                </a:lnTo>
                <a:lnTo>
                  <a:pt x="24130" y="151130"/>
                </a:lnTo>
                <a:lnTo>
                  <a:pt x="85090" y="184150"/>
                </a:lnTo>
                <a:lnTo>
                  <a:pt x="129540" y="198120"/>
                </a:lnTo>
                <a:lnTo>
                  <a:pt x="176530" y="207010"/>
                </a:lnTo>
                <a:lnTo>
                  <a:pt x="233680" y="214630"/>
                </a:lnTo>
                <a:lnTo>
                  <a:pt x="290830" y="21717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643629" y="3856990"/>
            <a:ext cx="580390" cy="134620"/>
          </a:xfrm>
          <a:custGeom>
            <a:avLst/>
            <a:gdLst/>
            <a:ahLst/>
            <a:cxnLst/>
            <a:rect l="l" t="t" r="r" b="b"/>
            <a:pathLst>
              <a:path w="580389" h="134620">
                <a:moveTo>
                  <a:pt x="0" y="0"/>
                </a:moveTo>
                <a:lnTo>
                  <a:pt x="0" y="27940"/>
                </a:lnTo>
                <a:lnTo>
                  <a:pt x="5080" y="49530"/>
                </a:lnTo>
                <a:lnTo>
                  <a:pt x="49530" y="87630"/>
                </a:lnTo>
                <a:lnTo>
                  <a:pt x="85090" y="101600"/>
                </a:lnTo>
                <a:lnTo>
                  <a:pt x="129540" y="116840"/>
                </a:lnTo>
                <a:lnTo>
                  <a:pt x="176530" y="125730"/>
                </a:lnTo>
                <a:lnTo>
                  <a:pt x="233680" y="133350"/>
                </a:lnTo>
                <a:lnTo>
                  <a:pt x="290830" y="134620"/>
                </a:lnTo>
                <a:lnTo>
                  <a:pt x="349250" y="133350"/>
                </a:lnTo>
                <a:lnTo>
                  <a:pt x="403860" y="125730"/>
                </a:lnTo>
                <a:lnTo>
                  <a:pt x="453390" y="116840"/>
                </a:lnTo>
                <a:lnTo>
                  <a:pt x="474979" y="109220"/>
                </a:lnTo>
                <a:lnTo>
                  <a:pt x="290830" y="109220"/>
                </a:lnTo>
                <a:lnTo>
                  <a:pt x="233680" y="107950"/>
                </a:lnTo>
                <a:lnTo>
                  <a:pt x="176530" y="100330"/>
                </a:lnTo>
                <a:lnTo>
                  <a:pt x="129540" y="88900"/>
                </a:lnTo>
                <a:lnTo>
                  <a:pt x="85090" y="76200"/>
                </a:lnTo>
                <a:lnTo>
                  <a:pt x="49530" y="62230"/>
                </a:lnTo>
                <a:lnTo>
                  <a:pt x="5080" y="24130"/>
                </a:lnTo>
                <a:lnTo>
                  <a:pt x="0" y="0"/>
                </a:lnTo>
                <a:close/>
              </a:path>
              <a:path w="580389" h="134620">
                <a:moveTo>
                  <a:pt x="580390" y="0"/>
                </a:moveTo>
                <a:lnTo>
                  <a:pt x="558800" y="41910"/>
                </a:lnTo>
                <a:lnTo>
                  <a:pt x="496570" y="76200"/>
                </a:lnTo>
                <a:lnTo>
                  <a:pt x="453390" y="88900"/>
                </a:lnTo>
                <a:lnTo>
                  <a:pt x="403860" y="100330"/>
                </a:lnTo>
                <a:lnTo>
                  <a:pt x="349250" y="107950"/>
                </a:lnTo>
                <a:lnTo>
                  <a:pt x="290830" y="109220"/>
                </a:lnTo>
                <a:lnTo>
                  <a:pt x="474979" y="109220"/>
                </a:lnTo>
                <a:lnTo>
                  <a:pt x="533400" y="87630"/>
                </a:lnTo>
                <a:lnTo>
                  <a:pt x="576580" y="49530"/>
                </a:lnTo>
                <a:lnTo>
                  <a:pt x="580390" y="27940"/>
                </a:lnTo>
                <a:lnTo>
                  <a:pt x="58039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643629" y="3856990"/>
            <a:ext cx="580390" cy="134620"/>
          </a:xfrm>
          <a:custGeom>
            <a:avLst/>
            <a:gdLst/>
            <a:ahLst/>
            <a:cxnLst/>
            <a:rect l="l" t="t" r="r" b="b"/>
            <a:pathLst>
              <a:path w="580389" h="134620">
                <a:moveTo>
                  <a:pt x="0" y="0"/>
                </a:moveTo>
                <a:lnTo>
                  <a:pt x="5080" y="24130"/>
                </a:lnTo>
                <a:lnTo>
                  <a:pt x="24130" y="41910"/>
                </a:lnTo>
                <a:lnTo>
                  <a:pt x="85090" y="76200"/>
                </a:lnTo>
                <a:lnTo>
                  <a:pt x="129540" y="88900"/>
                </a:lnTo>
                <a:lnTo>
                  <a:pt x="176530" y="100330"/>
                </a:lnTo>
                <a:lnTo>
                  <a:pt x="233680" y="107950"/>
                </a:lnTo>
                <a:lnTo>
                  <a:pt x="290830" y="109220"/>
                </a:lnTo>
                <a:lnTo>
                  <a:pt x="349250" y="107950"/>
                </a:lnTo>
                <a:lnTo>
                  <a:pt x="403860" y="100330"/>
                </a:lnTo>
                <a:lnTo>
                  <a:pt x="453390" y="88900"/>
                </a:lnTo>
                <a:lnTo>
                  <a:pt x="496570" y="76200"/>
                </a:lnTo>
                <a:lnTo>
                  <a:pt x="533400" y="62230"/>
                </a:lnTo>
                <a:lnTo>
                  <a:pt x="576580" y="24130"/>
                </a:lnTo>
                <a:lnTo>
                  <a:pt x="580390" y="0"/>
                </a:lnTo>
                <a:lnTo>
                  <a:pt x="580390" y="27940"/>
                </a:lnTo>
                <a:lnTo>
                  <a:pt x="576580" y="49530"/>
                </a:lnTo>
                <a:lnTo>
                  <a:pt x="558800" y="69850"/>
                </a:lnTo>
                <a:lnTo>
                  <a:pt x="496570" y="101600"/>
                </a:lnTo>
                <a:lnTo>
                  <a:pt x="453390" y="116840"/>
                </a:lnTo>
                <a:lnTo>
                  <a:pt x="403860" y="125730"/>
                </a:lnTo>
                <a:lnTo>
                  <a:pt x="349250" y="133350"/>
                </a:lnTo>
                <a:lnTo>
                  <a:pt x="290830" y="134620"/>
                </a:lnTo>
                <a:lnTo>
                  <a:pt x="233680" y="133350"/>
                </a:lnTo>
                <a:lnTo>
                  <a:pt x="176530" y="125730"/>
                </a:lnTo>
                <a:lnTo>
                  <a:pt x="129540" y="116840"/>
                </a:lnTo>
                <a:lnTo>
                  <a:pt x="85090" y="101600"/>
                </a:lnTo>
                <a:lnTo>
                  <a:pt x="49530" y="87630"/>
                </a:lnTo>
                <a:lnTo>
                  <a:pt x="5080" y="49530"/>
                </a:lnTo>
                <a:lnTo>
                  <a:pt x="0" y="27940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761740" y="3746500"/>
            <a:ext cx="344170" cy="147320"/>
          </a:xfrm>
          <a:custGeom>
            <a:avLst/>
            <a:gdLst/>
            <a:ahLst/>
            <a:cxnLst/>
            <a:rect l="l" t="t" r="r" b="b"/>
            <a:pathLst>
              <a:path w="344170" h="147320">
                <a:moveTo>
                  <a:pt x="0" y="0"/>
                </a:moveTo>
                <a:lnTo>
                  <a:pt x="0" y="3810"/>
                </a:lnTo>
                <a:lnTo>
                  <a:pt x="0" y="17780"/>
                </a:lnTo>
                <a:lnTo>
                  <a:pt x="0" y="43180"/>
                </a:lnTo>
                <a:lnTo>
                  <a:pt x="0" y="83819"/>
                </a:lnTo>
                <a:lnTo>
                  <a:pt x="6350" y="97789"/>
                </a:lnTo>
                <a:lnTo>
                  <a:pt x="15239" y="109219"/>
                </a:lnTo>
                <a:lnTo>
                  <a:pt x="53339" y="128269"/>
                </a:lnTo>
                <a:lnTo>
                  <a:pt x="105410" y="142239"/>
                </a:lnTo>
                <a:lnTo>
                  <a:pt x="172720" y="147319"/>
                </a:lnTo>
                <a:lnTo>
                  <a:pt x="238760" y="142239"/>
                </a:lnTo>
                <a:lnTo>
                  <a:pt x="293370" y="128269"/>
                </a:lnTo>
                <a:lnTo>
                  <a:pt x="331470" y="109219"/>
                </a:lnTo>
                <a:lnTo>
                  <a:pt x="344170" y="83819"/>
                </a:lnTo>
                <a:lnTo>
                  <a:pt x="344170" y="45719"/>
                </a:lnTo>
                <a:lnTo>
                  <a:pt x="344170" y="20319"/>
                </a:lnTo>
                <a:lnTo>
                  <a:pt x="344170" y="5080"/>
                </a:lnTo>
                <a:lnTo>
                  <a:pt x="34417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583940" y="3246120"/>
            <a:ext cx="702310" cy="561340"/>
          </a:xfrm>
          <a:custGeom>
            <a:avLst/>
            <a:gdLst/>
            <a:ahLst/>
            <a:cxnLst/>
            <a:rect l="l" t="t" r="r" b="b"/>
            <a:pathLst>
              <a:path w="702310" h="561339">
                <a:moveTo>
                  <a:pt x="398780" y="0"/>
                </a:moveTo>
                <a:lnTo>
                  <a:pt x="276860" y="0"/>
                </a:lnTo>
                <a:lnTo>
                  <a:pt x="236220" y="1269"/>
                </a:lnTo>
                <a:lnTo>
                  <a:pt x="196850" y="3809"/>
                </a:lnTo>
                <a:lnTo>
                  <a:pt x="152400" y="7619"/>
                </a:lnTo>
                <a:lnTo>
                  <a:pt x="109220" y="13969"/>
                </a:lnTo>
                <a:lnTo>
                  <a:pt x="17780" y="29209"/>
                </a:lnTo>
                <a:lnTo>
                  <a:pt x="3810" y="129539"/>
                </a:lnTo>
                <a:lnTo>
                  <a:pt x="0" y="276859"/>
                </a:lnTo>
                <a:lnTo>
                  <a:pt x="7620" y="425449"/>
                </a:lnTo>
                <a:lnTo>
                  <a:pt x="30480" y="533399"/>
                </a:lnTo>
                <a:lnTo>
                  <a:pt x="77470" y="539749"/>
                </a:lnTo>
                <a:lnTo>
                  <a:pt x="119380" y="547369"/>
                </a:lnTo>
                <a:lnTo>
                  <a:pt x="163830" y="554989"/>
                </a:lnTo>
                <a:lnTo>
                  <a:pt x="203200" y="556259"/>
                </a:lnTo>
                <a:lnTo>
                  <a:pt x="243839" y="560069"/>
                </a:lnTo>
                <a:lnTo>
                  <a:pt x="281939" y="561339"/>
                </a:lnTo>
                <a:lnTo>
                  <a:pt x="394970" y="561339"/>
                </a:lnTo>
                <a:lnTo>
                  <a:pt x="430530" y="560069"/>
                </a:lnTo>
                <a:lnTo>
                  <a:pt x="469900" y="556259"/>
                </a:lnTo>
                <a:lnTo>
                  <a:pt x="508000" y="554989"/>
                </a:lnTo>
                <a:lnTo>
                  <a:pt x="547370" y="548639"/>
                </a:lnTo>
                <a:lnTo>
                  <a:pt x="585470" y="543559"/>
                </a:lnTo>
                <a:lnTo>
                  <a:pt x="669289" y="533399"/>
                </a:lnTo>
                <a:lnTo>
                  <a:pt x="694689" y="425449"/>
                </a:lnTo>
                <a:lnTo>
                  <a:pt x="702310" y="276859"/>
                </a:lnTo>
                <a:lnTo>
                  <a:pt x="697230" y="129539"/>
                </a:lnTo>
                <a:lnTo>
                  <a:pt x="680720" y="29209"/>
                </a:lnTo>
                <a:lnTo>
                  <a:pt x="640080" y="24129"/>
                </a:lnTo>
                <a:lnTo>
                  <a:pt x="598170" y="17779"/>
                </a:lnTo>
                <a:lnTo>
                  <a:pt x="556260" y="10159"/>
                </a:lnTo>
                <a:lnTo>
                  <a:pt x="516889" y="7619"/>
                </a:lnTo>
                <a:lnTo>
                  <a:pt x="476250" y="3809"/>
                </a:lnTo>
                <a:lnTo>
                  <a:pt x="438150" y="1269"/>
                </a:lnTo>
                <a:lnTo>
                  <a:pt x="39878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583940" y="3246120"/>
            <a:ext cx="702310" cy="561340"/>
          </a:xfrm>
          <a:custGeom>
            <a:avLst/>
            <a:gdLst/>
            <a:ahLst/>
            <a:cxnLst/>
            <a:rect l="l" t="t" r="r" b="b"/>
            <a:pathLst>
              <a:path w="702310" h="561339">
                <a:moveTo>
                  <a:pt x="669289" y="533399"/>
                </a:moveTo>
                <a:lnTo>
                  <a:pt x="627380" y="538479"/>
                </a:lnTo>
                <a:lnTo>
                  <a:pt x="585470" y="543559"/>
                </a:lnTo>
                <a:lnTo>
                  <a:pt x="547370" y="548639"/>
                </a:lnTo>
                <a:lnTo>
                  <a:pt x="508000" y="554989"/>
                </a:lnTo>
                <a:lnTo>
                  <a:pt x="469900" y="556259"/>
                </a:lnTo>
                <a:lnTo>
                  <a:pt x="430530" y="560069"/>
                </a:lnTo>
                <a:lnTo>
                  <a:pt x="394970" y="561339"/>
                </a:lnTo>
                <a:lnTo>
                  <a:pt x="358139" y="561339"/>
                </a:lnTo>
                <a:lnTo>
                  <a:pt x="320039" y="561339"/>
                </a:lnTo>
                <a:lnTo>
                  <a:pt x="281939" y="561339"/>
                </a:lnTo>
                <a:lnTo>
                  <a:pt x="243839" y="560069"/>
                </a:lnTo>
                <a:lnTo>
                  <a:pt x="203200" y="556259"/>
                </a:lnTo>
                <a:lnTo>
                  <a:pt x="163830" y="554989"/>
                </a:lnTo>
                <a:lnTo>
                  <a:pt x="119380" y="547369"/>
                </a:lnTo>
                <a:lnTo>
                  <a:pt x="77470" y="539749"/>
                </a:lnTo>
                <a:lnTo>
                  <a:pt x="30480" y="533399"/>
                </a:lnTo>
                <a:lnTo>
                  <a:pt x="7620" y="425449"/>
                </a:lnTo>
                <a:lnTo>
                  <a:pt x="0" y="276859"/>
                </a:lnTo>
                <a:lnTo>
                  <a:pt x="3810" y="129539"/>
                </a:lnTo>
                <a:lnTo>
                  <a:pt x="17780" y="29209"/>
                </a:lnTo>
                <a:lnTo>
                  <a:pt x="63500" y="21589"/>
                </a:lnTo>
                <a:lnTo>
                  <a:pt x="109220" y="13969"/>
                </a:lnTo>
                <a:lnTo>
                  <a:pt x="152400" y="7619"/>
                </a:lnTo>
                <a:lnTo>
                  <a:pt x="196850" y="3809"/>
                </a:lnTo>
                <a:lnTo>
                  <a:pt x="236220" y="1269"/>
                </a:lnTo>
                <a:lnTo>
                  <a:pt x="276860" y="0"/>
                </a:lnTo>
                <a:lnTo>
                  <a:pt x="316230" y="0"/>
                </a:lnTo>
                <a:lnTo>
                  <a:pt x="358139" y="0"/>
                </a:lnTo>
                <a:lnTo>
                  <a:pt x="398780" y="0"/>
                </a:lnTo>
                <a:lnTo>
                  <a:pt x="438150" y="1269"/>
                </a:lnTo>
                <a:lnTo>
                  <a:pt x="476250" y="3809"/>
                </a:lnTo>
                <a:lnTo>
                  <a:pt x="516889" y="7619"/>
                </a:lnTo>
                <a:lnTo>
                  <a:pt x="556260" y="10159"/>
                </a:lnTo>
                <a:lnTo>
                  <a:pt x="598170" y="17779"/>
                </a:lnTo>
                <a:lnTo>
                  <a:pt x="640080" y="24129"/>
                </a:lnTo>
                <a:lnTo>
                  <a:pt x="680720" y="29209"/>
                </a:lnTo>
                <a:lnTo>
                  <a:pt x="697230" y="129539"/>
                </a:lnTo>
                <a:lnTo>
                  <a:pt x="702310" y="276859"/>
                </a:lnTo>
                <a:lnTo>
                  <a:pt x="694689" y="425449"/>
                </a:lnTo>
                <a:lnTo>
                  <a:pt x="669289" y="533399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601720" y="3158489"/>
            <a:ext cx="662940" cy="116839"/>
          </a:xfrm>
          <a:custGeom>
            <a:avLst/>
            <a:gdLst/>
            <a:ahLst/>
            <a:cxnLst/>
            <a:rect l="l" t="t" r="r" b="b"/>
            <a:pathLst>
              <a:path w="662939" h="116839">
                <a:moveTo>
                  <a:pt x="364489" y="0"/>
                </a:moveTo>
                <a:lnTo>
                  <a:pt x="276859" y="0"/>
                </a:lnTo>
                <a:lnTo>
                  <a:pt x="246379" y="2539"/>
                </a:lnTo>
                <a:lnTo>
                  <a:pt x="181609" y="5080"/>
                </a:lnTo>
                <a:lnTo>
                  <a:pt x="149859" y="8889"/>
                </a:lnTo>
                <a:lnTo>
                  <a:pt x="114300" y="12700"/>
                </a:lnTo>
                <a:lnTo>
                  <a:pt x="82550" y="17780"/>
                </a:lnTo>
                <a:lnTo>
                  <a:pt x="0" y="116839"/>
                </a:lnTo>
                <a:lnTo>
                  <a:pt x="91439" y="101600"/>
                </a:lnTo>
                <a:lnTo>
                  <a:pt x="134619" y="95250"/>
                </a:lnTo>
                <a:lnTo>
                  <a:pt x="179069" y="91439"/>
                </a:lnTo>
                <a:lnTo>
                  <a:pt x="218439" y="88900"/>
                </a:lnTo>
                <a:lnTo>
                  <a:pt x="259079" y="87630"/>
                </a:lnTo>
                <a:lnTo>
                  <a:pt x="638598" y="87630"/>
                </a:lnTo>
                <a:lnTo>
                  <a:pt x="580389" y="17780"/>
                </a:lnTo>
                <a:lnTo>
                  <a:pt x="548639" y="15239"/>
                </a:lnTo>
                <a:lnTo>
                  <a:pt x="515619" y="11430"/>
                </a:lnTo>
                <a:lnTo>
                  <a:pt x="486409" y="8889"/>
                </a:lnTo>
                <a:lnTo>
                  <a:pt x="454659" y="5080"/>
                </a:lnTo>
                <a:lnTo>
                  <a:pt x="394969" y="2539"/>
                </a:lnTo>
                <a:lnTo>
                  <a:pt x="364489" y="0"/>
                </a:lnTo>
                <a:close/>
              </a:path>
              <a:path w="662939" h="116839">
                <a:moveTo>
                  <a:pt x="638598" y="87630"/>
                </a:moveTo>
                <a:lnTo>
                  <a:pt x="381000" y="87630"/>
                </a:lnTo>
                <a:lnTo>
                  <a:pt x="420369" y="88900"/>
                </a:lnTo>
                <a:lnTo>
                  <a:pt x="458469" y="91439"/>
                </a:lnTo>
                <a:lnTo>
                  <a:pt x="499109" y="95250"/>
                </a:lnTo>
                <a:lnTo>
                  <a:pt x="538479" y="97789"/>
                </a:lnTo>
                <a:lnTo>
                  <a:pt x="580389" y="105410"/>
                </a:lnTo>
                <a:lnTo>
                  <a:pt x="622300" y="111760"/>
                </a:lnTo>
                <a:lnTo>
                  <a:pt x="662939" y="116839"/>
                </a:lnTo>
                <a:lnTo>
                  <a:pt x="638598" y="8763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601720" y="3158489"/>
            <a:ext cx="662940" cy="116839"/>
          </a:xfrm>
          <a:custGeom>
            <a:avLst/>
            <a:gdLst/>
            <a:ahLst/>
            <a:cxnLst/>
            <a:rect l="l" t="t" r="r" b="b"/>
            <a:pathLst>
              <a:path w="662939" h="116839">
                <a:moveTo>
                  <a:pt x="580389" y="17780"/>
                </a:moveTo>
                <a:lnTo>
                  <a:pt x="548639" y="15239"/>
                </a:lnTo>
                <a:lnTo>
                  <a:pt x="515619" y="11430"/>
                </a:lnTo>
                <a:lnTo>
                  <a:pt x="486409" y="8889"/>
                </a:lnTo>
                <a:lnTo>
                  <a:pt x="454659" y="5080"/>
                </a:lnTo>
                <a:lnTo>
                  <a:pt x="425450" y="3810"/>
                </a:lnTo>
                <a:lnTo>
                  <a:pt x="394969" y="2539"/>
                </a:lnTo>
                <a:lnTo>
                  <a:pt x="364489" y="0"/>
                </a:lnTo>
                <a:lnTo>
                  <a:pt x="336550" y="0"/>
                </a:lnTo>
                <a:lnTo>
                  <a:pt x="306069" y="0"/>
                </a:lnTo>
                <a:lnTo>
                  <a:pt x="276859" y="0"/>
                </a:lnTo>
                <a:lnTo>
                  <a:pt x="246379" y="2539"/>
                </a:lnTo>
                <a:lnTo>
                  <a:pt x="214629" y="3810"/>
                </a:lnTo>
                <a:lnTo>
                  <a:pt x="181609" y="5080"/>
                </a:lnTo>
                <a:lnTo>
                  <a:pt x="149859" y="8889"/>
                </a:lnTo>
                <a:lnTo>
                  <a:pt x="114300" y="12700"/>
                </a:lnTo>
                <a:lnTo>
                  <a:pt x="82550" y="17780"/>
                </a:lnTo>
                <a:lnTo>
                  <a:pt x="0" y="116839"/>
                </a:lnTo>
                <a:lnTo>
                  <a:pt x="45719" y="109220"/>
                </a:lnTo>
                <a:lnTo>
                  <a:pt x="91439" y="101600"/>
                </a:lnTo>
                <a:lnTo>
                  <a:pt x="134619" y="95250"/>
                </a:lnTo>
                <a:lnTo>
                  <a:pt x="179069" y="91439"/>
                </a:lnTo>
                <a:lnTo>
                  <a:pt x="218439" y="88900"/>
                </a:lnTo>
                <a:lnTo>
                  <a:pt x="259079" y="87630"/>
                </a:lnTo>
                <a:lnTo>
                  <a:pt x="298450" y="87630"/>
                </a:lnTo>
                <a:lnTo>
                  <a:pt x="340359" y="87630"/>
                </a:lnTo>
                <a:lnTo>
                  <a:pt x="381000" y="87630"/>
                </a:lnTo>
                <a:lnTo>
                  <a:pt x="420369" y="88900"/>
                </a:lnTo>
                <a:lnTo>
                  <a:pt x="458469" y="91439"/>
                </a:lnTo>
                <a:lnTo>
                  <a:pt x="499109" y="95250"/>
                </a:lnTo>
                <a:lnTo>
                  <a:pt x="538479" y="97789"/>
                </a:lnTo>
                <a:lnTo>
                  <a:pt x="580389" y="105410"/>
                </a:lnTo>
                <a:lnTo>
                  <a:pt x="622300" y="111760"/>
                </a:lnTo>
                <a:lnTo>
                  <a:pt x="662939" y="116839"/>
                </a:lnTo>
                <a:lnTo>
                  <a:pt x="580389" y="1778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638550" y="3288029"/>
            <a:ext cx="593090" cy="478790"/>
          </a:xfrm>
          <a:custGeom>
            <a:avLst/>
            <a:gdLst/>
            <a:ahLst/>
            <a:cxnLst/>
            <a:rect l="l" t="t" r="r" b="b"/>
            <a:pathLst>
              <a:path w="593089" h="478789">
                <a:moveTo>
                  <a:pt x="332739" y="476250"/>
                </a:moveTo>
                <a:lnTo>
                  <a:pt x="240029" y="476250"/>
                </a:lnTo>
                <a:lnTo>
                  <a:pt x="270510" y="478790"/>
                </a:lnTo>
                <a:lnTo>
                  <a:pt x="302260" y="478790"/>
                </a:lnTo>
                <a:lnTo>
                  <a:pt x="332739" y="476250"/>
                </a:lnTo>
                <a:close/>
              </a:path>
              <a:path w="593089" h="478789">
                <a:moveTo>
                  <a:pt x="302260" y="0"/>
                </a:moveTo>
                <a:lnTo>
                  <a:pt x="266700" y="0"/>
                </a:lnTo>
                <a:lnTo>
                  <a:pt x="234950" y="1270"/>
                </a:lnTo>
                <a:lnTo>
                  <a:pt x="199389" y="3810"/>
                </a:lnTo>
                <a:lnTo>
                  <a:pt x="165100" y="5080"/>
                </a:lnTo>
                <a:lnTo>
                  <a:pt x="130810" y="8890"/>
                </a:lnTo>
                <a:lnTo>
                  <a:pt x="92710" y="12700"/>
                </a:lnTo>
                <a:lnTo>
                  <a:pt x="54610" y="20320"/>
                </a:lnTo>
                <a:lnTo>
                  <a:pt x="16510" y="26670"/>
                </a:lnTo>
                <a:lnTo>
                  <a:pt x="3810" y="110490"/>
                </a:lnTo>
                <a:lnTo>
                  <a:pt x="0" y="234950"/>
                </a:lnTo>
                <a:lnTo>
                  <a:pt x="7620" y="359410"/>
                </a:lnTo>
                <a:lnTo>
                  <a:pt x="29210" y="450850"/>
                </a:lnTo>
                <a:lnTo>
                  <a:pt x="64770" y="458470"/>
                </a:lnTo>
                <a:lnTo>
                  <a:pt x="104139" y="463550"/>
                </a:lnTo>
                <a:lnTo>
                  <a:pt x="139700" y="468630"/>
                </a:lnTo>
                <a:lnTo>
                  <a:pt x="207010" y="476250"/>
                </a:lnTo>
                <a:lnTo>
                  <a:pt x="365760" y="476250"/>
                </a:lnTo>
                <a:lnTo>
                  <a:pt x="396239" y="472440"/>
                </a:lnTo>
                <a:lnTo>
                  <a:pt x="427989" y="471170"/>
                </a:lnTo>
                <a:lnTo>
                  <a:pt x="459739" y="467360"/>
                </a:lnTo>
                <a:lnTo>
                  <a:pt x="495300" y="459740"/>
                </a:lnTo>
                <a:lnTo>
                  <a:pt x="527050" y="455930"/>
                </a:lnTo>
                <a:lnTo>
                  <a:pt x="563879" y="450850"/>
                </a:lnTo>
                <a:lnTo>
                  <a:pt x="585470" y="359410"/>
                </a:lnTo>
                <a:lnTo>
                  <a:pt x="593089" y="234950"/>
                </a:lnTo>
                <a:lnTo>
                  <a:pt x="588010" y="110490"/>
                </a:lnTo>
                <a:lnTo>
                  <a:pt x="576579" y="26670"/>
                </a:lnTo>
                <a:lnTo>
                  <a:pt x="539750" y="21590"/>
                </a:lnTo>
                <a:lnTo>
                  <a:pt x="504189" y="17780"/>
                </a:lnTo>
                <a:lnTo>
                  <a:pt x="469900" y="12700"/>
                </a:lnTo>
                <a:lnTo>
                  <a:pt x="402589" y="5080"/>
                </a:lnTo>
                <a:lnTo>
                  <a:pt x="367029" y="3810"/>
                </a:lnTo>
                <a:lnTo>
                  <a:pt x="334010" y="1270"/>
                </a:lnTo>
                <a:lnTo>
                  <a:pt x="30226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731259" y="3429000"/>
            <a:ext cx="365760" cy="0"/>
          </a:xfrm>
          <a:custGeom>
            <a:avLst/>
            <a:gdLst/>
            <a:ahLst/>
            <a:cxnLst/>
            <a:rect l="l" t="t" r="r" b="b"/>
            <a:pathLst>
              <a:path w="365760">
                <a:moveTo>
                  <a:pt x="0" y="0"/>
                </a:moveTo>
                <a:lnTo>
                  <a:pt x="365760" y="0"/>
                </a:lnTo>
              </a:path>
            </a:pathLst>
          </a:custGeom>
          <a:ln w="53340">
            <a:solidFill>
              <a:srgbClr val="9898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731259" y="3498850"/>
            <a:ext cx="302260" cy="0"/>
          </a:xfrm>
          <a:custGeom>
            <a:avLst/>
            <a:gdLst/>
            <a:ahLst/>
            <a:cxnLst/>
            <a:rect l="l" t="t" r="r" b="b"/>
            <a:pathLst>
              <a:path w="302260">
                <a:moveTo>
                  <a:pt x="0" y="0"/>
                </a:moveTo>
                <a:lnTo>
                  <a:pt x="302260" y="0"/>
                </a:lnTo>
              </a:path>
            </a:pathLst>
          </a:custGeom>
          <a:ln w="50800">
            <a:solidFill>
              <a:srgbClr val="9898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731259" y="3567429"/>
            <a:ext cx="203200" cy="0"/>
          </a:xfrm>
          <a:custGeom>
            <a:avLst/>
            <a:gdLst/>
            <a:ahLst/>
            <a:cxnLst/>
            <a:rect l="l" t="t" r="r" b="b"/>
            <a:pathLst>
              <a:path w="203200">
                <a:moveTo>
                  <a:pt x="0" y="0"/>
                </a:moveTo>
                <a:lnTo>
                  <a:pt x="203200" y="0"/>
                </a:lnTo>
              </a:path>
            </a:pathLst>
          </a:custGeom>
          <a:ln w="50800">
            <a:solidFill>
              <a:srgbClr val="9898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3731259" y="3638550"/>
            <a:ext cx="116839" cy="0"/>
          </a:xfrm>
          <a:custGeom>
            <a:avLst/>
            <a:gdLst/>
            <a:ahLst/>
            <a:cxnLst/>
            <a:rect l="l" t="t" r="r" b="b"/>
            <a:pathLst>
              <a:path w="116839">
                <a:moveTo>
                  <a:pt x="0" y="0"/>
                </a:moveTo>
                <a:lnTo>
                  <a:pt x="116839" y="0"/>
                </a:lnTo>
              </a:path>
            </a:pathLst>
          </a:custGeom>
          <a:ln w="50800">
            <a:solidFill>
              <a:srgbClr val="9898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303019" y="3718559"/>
            <a:ext cx="0" cy="97790"/>
          </a:xfrm>
          <a:custGeom>
            <a:avLst/>
            <a:gdLst/>
            <a:ahLst/>
            <a:cxnLst/>
            <a:rect l="l" t="t" r="r" b="b"/>
            <a:pathLst>
              <a:path h="97789">
                <a:moveTo>
                  <a:pt x="0" y="0"/>
                </a:moveTo>
                <a:lnTo>
                  <a:pt x="0" y="97789"/>
                </a:lnTo>
              </a:path>
            </a:pathLst>
          </a:custGeom>
          <a:ln w="55879">
            <a:solidFill>
              <a:srgbClr val="FFE71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177289" y="3688715"/>
            <a:ext cx="252729" cy="0"/>
          </a:xfrm>
          <a:custGeom>
            <a:avLst/>
            <a:gdLst/>
            <a:ahLst/>
            <a:cxnLst/>
            <a:rect l="l" t="t" r="r" b="b"/>
            <a:pathLst>
              <a:path w="252730">
                <a:moveTo>
                  <a:pt x="0" y="0"/>
                </a:moveTo>
                <a:lnTo>
                  <a:pt x="252729" y="0"/>
                </a:lnTo>
              </a:path>
            </a:pathLst>
          </a:custGeom>
          <a:ln w="59690">
            <a:solidFill>
              <a:srgbClr val="FFE71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303019" y="3561079"/>
            <a:ext cx="0" cy="97790"/>
          </a:xfrm>
          <a:custGeom>
            <a:avLst/>
            <a:gdLst/>
            <a:ahLst/>
            <a:cxnLst/>
            <a:rect l="l" t="t" r="r" b="b"/>
            <a:pathLst>
              <a:path h="97789">
                <a:moveTo>
                  <a:pt x="0" y="0"/>
                </a:moveTo>
                <a:lnTo>
                  <a:pt x="0" y="97790"/>
                </a:lnTo>
              </a:path>
            </a:pathLst>
          </a:custGeom>
          <a:ln w="55879">
            <a:solidFill>
              <a:srgbClr val="FFE71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751329" y="3427729"/>
            <a:ext cx="157480" cy="273050"/>
          </a:xfrm>
          <a:custGeom>
            <a:avLst/>
            <a:gdLst/>
            <a:ahLst/>
            <a:cxnLst/>
            <a:rect l="l" t="t" r="r" b="b"/>
            <a:pathLst>
              <a:path w="157480" h="273050">
                <a:moveTo>
                  <a:pt x="152717" y="38100"/>
                </a:moveTo>
                <a:lnTo>
                  <a:pt x="111759" y="38100"/>
                </a:lnTo>
                <a:lnTo>
                  <a:pt x="115569" y="41910"/>
                </a:lnTo>
                <a:lnTo>
                  <a:pt x="132080" y="41910"/>
                </a:lnTo>
                <a:lnTo>
                  <a:pt x="133350" y="45720"/>
                </a:lnTo>
                <a:lnTo>
                  <a:pt x="129539" y="63500"/>
                </a:lnTo>
                <a:lnTo>
                  <a:pt x="119380" y="83820"/>
                </a:lnTo>
                <a:lnTo>
                  <a:pt x="99059" y="116840"/>
                </a:lnTo>
                <a:lnTo>
                  <a:pt x="73659" y="152400"/>
                </a:lnTo>
                <a:lnTo>
                  <a:pt x="52069" y="193040"/>
                </a:lnTo>
                <a:lnTo>
                  <a:pt x="44450" y="214630"/>
                </a:lnTo>
                <a:lnTo>
                  <a:pt x="41909" y="238760"/>
                </a:lnTo>
                <a:lnTo>
                  <a:pt x="44450" y="260350"/>
                </a:lnTo>
                <a:lnTo>
                  <a:pt x="52069" y="269240"/>
                </a:lnTo>
                <a:lnTo>
                  <a:pt x="62230" y="273050"/>
                </a:lnTo>
                <a:lnTo>
                  <a:pt x="78739" y="270510"/>
                </a:lnTo>
                <a:lnTo>
                  <a:pt x="90169" y="267970"/>
                </a:lnTo>
                <a:lnTo>
                  <a:pt x="96519" y="265430"/>
                </a:lnTo>
                <a:lnTo>
                  <a:pt x="99059" y="261620"/>
                </a:lnTo>
                <a:lnTo>
                  <a:pt x="96519" y="252730"/>
                </a:lnTo>
                <a:lnTo>
                  <a:pt x="95250" y="242570"/>
                </a:lnTo>
                <a:lnTo>
                  <a:pt x="93980" y="231140"/>
                </a:lnTo>
                <a:lnTo>
                  <a:pt x="91439" y="217170"/>
                </a:lnTo>
                <a:lnTo>
                  <a:pt x="93980" y="194310"/>
                </a:lnTo>
                <a:lnTo>
                  <a:pt x="99059" y="175260"/>
                </a:lnTo>
                <a:lnTo>
                  <a:pt x="106680" y="154940"/>
                </a:lnTo>
                <a:lnTo>
                  <a:pt x="115569" y="137160"/>
                </a:lnTo>
                <a:lnTo>
                  <a:pt x="128269" y="105410"/>
                </a:lnTo>
                <a:lnTo>
                  <a:pt x="137159" y="80010"/>
                </a:lnTo>
                <a:lnTo>
                  <a:pt x="146050" y="60960"/>
                </a:lnTo>
                <a:lnTo>
                  <a:pt x="149859" y="45720"/>
                </a:lnTo>
                <a:lnTo>
                  <a:pt x="152717" y="38100"/>
                </a:lnTo>
                <a:close/>
              </a:path>
              <a:path w="157480" h="273050">
                <a:moveTo>
                  <a:pt x="149859" y="0"/>
                </a:moveTo>
                <a:lnTo>
                  <a:pt x="24130" y="0"/>
                </a:lnTo>
                <a:lnTo>
                  <a:pt x="19050" y="2540"/>
                </a:lnTo>
                <a:lnTo>
                  <a:pt x="13969" y="6350"/>
                </a:lnTo>
                <a:lnTo>
                  <a:pt x="6350" y="22860"/>
                </a:lnTo>
                <a:lnTo>
                  <a:pt x="2539" y="41910"/>
                </a:lnTo>
                <a:lnTo>
                  <a:pt x="0" y="60960"/>
                </a:lnTo>
                <a:lnTo>
                  <a:pt x="0" y="69850"/>
                </a:lnTo>
                <a:lnTo>
                  <a:pt x="2539" y="74930"/>
                </a:lnTo>
                <a:lnTo>
                  <a:pt x="3809" y="76200"/>
                </a:lnTo>
                <a:lnTo>
                  <a:pt x="7619" y="74930"/>
                </a:lnTo>
                <a:lnTo>
                  <a:pt x="11430" y="71120"/>
                </a:lnTo>
                <a:lnTo>
                  <a:pt x="16509" y="60960"/>
                </a:lnTo>
                <a:lnTo>
                  <a:pt x="26669" y="48260"/>
                </a:lnTo>
                <a:lnTo>
                  <a:pt x="33019" y="44450"/>
                </a:lnTo>
                <a:lnTo>
                  <a:pt x="41909" y="41910"/>
                </a:lnTo>
                <a:lnTo>
                  <a:pt x="41909" y="38100"/>
                </a:lnTo>
                <a:lnTo>
                  <a:pt x="152717" y="38100"/>
                </a:lnTo>
                <a:lnTo>
                  <a:pt x="153669" y="35560"/>
                </a:lnTo>
                <a:lnTo>
                  <a:pt x="154939" y="25400"/>
                </a:lnTo>
                <a:lnTo>
                  <a:pt x="157480" y="11430"/>
                </a:lnTo>
                <a:lnTo>
                  <a:pt x="154939" y="3810"/>
                </a:lnTo>
                <a:lnTo>
                  <a:pt x="149859" y="0"/>
                </a:lnTo>
                <a:close/>
              </a:path>
            </a:pathLst>
          </a:custGeom>
          <a:solidFill>
            <a:srgbClr val="005DB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950720" y="3385820"/>
            <a:ext cx="63500" cy="91440"/>
          </a:xfrm>
          <a:custGeom>
            <a:avLst/>
            <a:gdLst/>
            <a:ahLst/>
            <a:cxnLst/>
            <a:rect l="l" t="t" r="r" b="b"/>
            <a:pathLst>
              <a:path w="63500" h="91439">
                <a:moveTo>
                  <a:pt x="50037" y="11429"/>
                </a:moveTo>
                <a:lnTo>
                  <a:pt x="21590" y="11429"/>
                </a:lnTo>
                <a:lnTo>
                  <a:pt x="29210" y="12700"/>
                </a:lnTo>
                <a:lnTo>
                  <a:pt x="34290" y="16509"/>
                </a:lnTo>
                <a:lnTo>
                  <a:pt x="38100" y="20319"/>
                </a:lnTo>
                <a:lnTo>
                  <a:pt x="39369" y="27939"/>
                </a:lnTo>
                <a:lnTo>
                  <a:pt x="38100" y="36829"/>
                </a:lnTo>
                <a:lnTo>
                  <a:pt x="31750" y="48259"/>
                </a:lnTo>
                <a:lnTo>
                  <a:pt x="17780" y="64769"/>
                </a:lnTo>
                <a:lnTo>
                  <a:pt x="8890" y="78739"/>
                </a:lnTo>
                <a:lnTo>
                  <a:pt x="3810" y="86359"/>
                </a:lnTo>
                <a:lnTo>
                  <a:pt x="0" y="90169"/>
                </a:lnTo>
                <a:lnTo>
                  <a:pt x="0" y="91439"/>
                </a:lnTo>
                <a:lnTo>
                  <a:pt x="48260" y="91439"/>
                </a:lnTo>
                <a:lnTo>
                  <a:pt x="54610" y="90169"/>
                </a:lnTo>
                <a:lnTo>
                  <a:pt x="55880" y="83819"/>
                </a:lnTo>
                <a:lnTo>
                  <a:pt x="58166" y="80009"/>
                </a:lnTo>
                <a:lnTo>
                  <a:pt x="17780" y="80009"/>
                </a:lnTo>
                <a:lnTo>
                  <a:pt x="17780" y="77469"/>
                </a:lnTo>
                <a:lnTo>
                  <a:pt x="19050" y="74929"/>
                </a:lnTo>
                <a:lnTo>
                  <a:pt x="22860" y="69850"/>
                </a:lnTo>
                <a:lnTo>
                  <a:pt x="35560" y="54609"/>
                </a:lnTo>
                <a:lnTo>
                  <a:pt x="46990" y="38100"/>
                </a:lnTo>
                <a:lnTo>
                  <a:pt x="52069" y="22859"/>
                </a:lnTo>
                <a:lnTo>
                  <a:pt x="50800" y="12700"/>
                </a:lnTo>
                <a:lnTo>
                  <a:pt x="50037" y="11429"/>
                </a:lnTo>
                <a:close/>
              </a:path>
              <a:path w="63500" h="91439">
                <a:moveTo>
                  <a:pt x="39369" y="77469"/>
                </a:moveTo>
                <a:lnTo>
                  <a:pt x="21590" y="77469"/>
                </a:lnTo>
                <a:lnTo>
                  <a:pt x="21590" y="80009"/>
                </a:lnTo>
                <a:lnTo>
                  <a:pt x="39369" y="80009"/>
                </a:lnTo>
                <a:lnTo>
                  <a:pt x="39369" y="77469"/>
                </a:lnTo>
                <a:close/>
              </a:path>
              <a:path w="63500" h="91439">
                <a:moveTo>
                  <a:pt x="63500" y="67309"/>
                </a:moveTo>
                <a:lnTo>
                  <a:pt x="59690" y="67309"/>
                </a:lnTo>
                <a:lnTo>
                  <a:pt x="54610" y="74929"/>
                </a:lnTo>
                <a:lnTo>
                  <a:pt x="48260" y="78739"/>
                </a:lnTo>
                <a:lnTo>
                  <a:pt x="39369" y="80009"/>
                </a:lnTo>
                <a:lnTo>
                  <a:pt x="58166" y="80009"/>
                </a:lnTo>
                <a:lnTo>
                  <a:pt x="59690" y="77469"/>
                </a:lnTo>
                <a:lnTo>
                  <a:pt x="63500" y="67309"/>
                </a:lnTo>
                <a:close/>
              </a:path>
              <a:path w="63500" h="91439">
                <a:moveTo>
                  <a:pt x="31750" y="0"/>
                </a:moveTo>
                <a:lnTo>
                  <a:pt x="19050" y="2539"/>
                </a:lnTo>
                <a:lnTo>
                  <a:pt x="10160" y="7619"/>
                </a:lnTo>
                <a:lnTo>
                  <a:pt x="5080" y="15239"/>
                </a:lnTo>
                <a:lnTo>
                  <a:pt x="3810" y="19050"/>
                </a:lnTo>
                <a:lnTo>
                  <a:pt x="6350" y="19050"/>
                </a:lnTo>
                <a:lnTo>
                  <a:pt x="13969" y="12700"/>
                </a:lnTo>
                <a:lnTo>
                  <a:pt x="21590" y="11429"/>
                </a:lnTo>
                <a:lnTo>
                  <a:pt x="50037" y="11429"/>
                </a:lnTo>
                <a:lnTo>
                  <a:pt x="46990" y="6350"/>
                </a:lnTo>
                <a:lnTo>
                  <a:pt x="41910" y="2539"/>
                </a:lnTo>
                <a:lnTo>
                  <a:pt x="31750" y="0"/>
                </a:lnTo>
                <a:close/>
              </a:path>
            </a:pathLst>
          </a:custGeom>
          <a:solidFill>
            <a:srgbClr val="005DB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58800" y="3893820"/>
            <a:ext cx="454659" cy="13589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2169160" y="3726815"/>
            <a:ext cx="345440" cy="0"/>
          </a:xfrm>
          <a:custGeom>
            <a:avLst/>
            <a:gdLst/>
            <a:ahLst/>
            <a:cxnLst/>
            <a:rect l="l" t="t" r="r" b="b"/>
            <a:pathLst>
              <a:path w="345439">
                <a:moveTo>
                  <a:pt x="0" y="0"/>
                </a:moveTo>
                <a:lnTo>
                  <a:pt x="345439" y="0"/>
                </a:lnTo>
              </a:path>
            </a:pathLst>
          </a:custGeom>
          <a:ln w="59690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2283460" y="3784600"/>
            <a:ext cx="121919" cy="11938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2283460" y="3553459"/>
            <a:ext cx="121919" cy="11937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16890" y="3469640"/>
            <a:ext cx="2032000" cy="911860"/>
          </a:xfrm>
          <a:custGeom>
            <a:avLst/>
            <a:gdLst/>
            <a:ahLst/>
            <a:cxnLst/>
            <a:rect l="l" t="t" r="r" b="b"/>
            <a:pathLst>
              <a:path w="2032000" h="911860">
                <a:moveTo>
                  <a:pt x="265430" y="598170"/>
                </a:moveTo>
                <a:lnTo>
                  <a:pt x="254000" y="598170"/>
                </a:lnTo>
                <a:lnTo>
                  <a:pt x="220979" y="601980"/>
                </a:lnTo>
                <a:lnTo>
                  <a:pt x="193039" y="612140"/>
                </a:lnTo>
                <a:lnTo>
                  <a:pt x="165100" y="628650"/>
                </a:lnTo>
                <a:lnTo>
                  <a:pt x="139700" y="650240"/>
                </a:lnTo>
                <a:lnTo>
                  <a:pt x="132079" y="656590"/>
                </a:lnTo>
                <a:lnTo>
                  <a:pt x="124459" y="661670"/>
                </a:lnTo>
                <a:lnTo>
                  <a:pt x="96519" y="687070"/>
                </a:lnTo>
                <a:lnTo>
                  <a:pt x="67309" y="708660"/>
                </a:lnTo>
                <a:lnTo>
                  <a:pt x="34289" y="725170"/>
                </a:lnTo>
                <a:lnTo>
                  <a:pt x="17779" y="728980"/>
                </a:lnTo>
                <a:lnTo>
                  <a:pt x="0" y="730250"/>
                </a:lnTo>
                <a:lnTo>
                  <a:pt x="0" y="911860"/>
                </a:lnTo>
                <a:lnTo>
                  <a:pt x="2032000" y="911860"/>
                </a:lnTo>
                <a:lnTo>
                  <a:pt x="2032000" y="814070"/>
                </a:lnTo>
                <a:lnTo>
                  <a:pt x="572769" y="814070"/>
                </a:lnTo>
                <a:lnTo>
                  <a:pt x="556260" y="812800"/>
                </a:lnTo>
                <a:lnTo>
                  <a:pt x="543560" y="810260"/>
                </a:lnTo>
                <a:lnTo>
                  <a:pt x="530860" y="805180"/>
                </a:lnTo>
                <a:lnTo>
                  <a:pt x="518159" y="801370"/>
                </a:lnTo>
                <a:lnTo>
                  <a:pt x="513079" y="797560"/>
                </a:lnTo>
                <a:lnTo>
                  <a:pt x="506729" y="793750"/>
                </a:lnTo>
                <a:lnTo>
                  <a:pt x="501650" y="789940"/>
                </a:lnTo>
                <a:lnTo>
                  <a:pt x="458469" y="750570"/>
                </a:lnTo>
                <a:lnTo>
                  <a:pt x="391159" y="665480"/>
                </a:lnTo>
                <a:lnTo>
                  <a:pt x="383540" y="657860"/>
                </a:lnTo>
                <a:lnTo>
                  <a:pt x="374650" y="650240"/>
                </a:lnTo>
                <a:lnTo>
                  <a:pt x="350519" y="631190"/>
                </a:lnTo>
                <a:lnTo>
                  <a:pt x="325119" y="614680"/>
                </a:lnTo>
                <a:lnTo>
                  <a:pt x="298450" y="603250"/>
                </a:lnTo>
                <a:lnTo>
                  <a:pt x="265430" y="598170"/>
                </a:lnTo>
                <a:close/>
              </a:path>
              <a:path w="2032000" h="911860">
                <a:moveTo>
                  <a:pt x="1023619" y="0"/>
                </a:moveTo>
                <a:lnTo>
                  <a:pt x="1010919" y="0"/>
                </a:lnTo>
                <a:lnTo>
                  <a:pt x="1000760" y="2539"/>
                </a:lnTo>
                <a:lnTo>
                  <a:pt x="962660" y="29210"/>
                </a:lnTo>
                <a:lnTo>
                  <a:pt x="929640" y="78739"/>
                </a:lnTo>
                <a:lnTo>
                  <a:pt x="910590" y="107950"/>
                </a:lnTo>
                <a:lnTo>
                  <a:pt x="895350" y="139700"/>
                </a:lnTo>
                <a:lnTo>
                  <a:pt x="887729" y="165100"/>
                </a:lnTo>
                <a:lnTo>
                  <a:pt x="866140" y="218440"/>
                </a:lnTo>
                <a:lnTo>
                  <a:pt x="855979" y="245110"/>
                </a:lnTo>
                <a:lnTo>
                  <a:pt x="845819" y="273050"/>
                </a:lnTo>
                <a:lnTo>
                  <a:pt x="843279" y="278130"/>
                </a:lnTo>
                <a:lnTo>
                  <a:pt x="842010" y="283210"/>
                </a:lnTo>
                <a:lnTo>
                  <a:pt x="821690" y="340360"/>
                </a:lnTo>
                <a:lnTo>
                  <a:pt x="803910" y="397510"/>
                </a:lnTo>
                <a:lnTo>
                  <a:pt x="800100" y="408940"/>
                </a:lnTo>
                <a:lnTo>
                  <a:pt x="783590" y="450850"/>
                </a:lnTo>
                <a:lnTo>
                  <a:pt x="775969" y="472440"/>
                </a:lnTo>
                <a:lnTo>
                  <a:pt x="769619" y="492760"/>
                </a:lnTo>
                <a:lnTo>
                  <a:pt x="763269" y="514350"/>
                </a:lnTo>
                <a:lnTo>
                  <a:pt x="754379" y="534670"/>
                </a:lnTo>
                <a:lnTo>
                  <a:pt x="732790" y="593090"/>
                </a:lnTo>
                <a:lnTo>
                  <a:pt x="708660" y="650240"/>
                </a:lnTo>
                <a:lnTo>
                  <a:pt x="706119" y="661670"/>
                </a:lnTo>
                <a:lnTo>
                  <a:pt x="676910" y="721360"/>
                </a:lnTo>
                <a:lnTo>
                  <a:pt x="643890" y="768350"/>
                </a:lnTo>
                <a:lnTo>
                  <a:pt x="598169" y="806450"/>
                </a:lnTo>
                <a:lnTo>
                  <a:pt x="572769" y="814070"/>
                </a:lnTo>
                <a:lnTo>
                  <a:pt x="2032000" y="814070"/>
                </a:lnTo>
                <a:lnTo>
                  <a:pt x="2032000" y="801370"/>
                </a:lnTo>
                <a:lnTo>
                  <a:pt x="1463040" y="801370"/>
                </a:lnTo>
                <a:lnTo>
                  <a:pt x="1440180" y="797560"/>
                </a:lnTo>
                <a:lnTo>
                  <a:pt x="1417320" y="787400"/>
                </a:lnTo>
                <a:lnTo>
                  <a:pt x="1409699" y="781050"/>
                </a:lnTo>
                <a:lnTo>
                  <a:pt x="1402080" y="772160"/>
                </a:lnTo>
                <a:lnTo>
                  <a:pt x="1391920" y="762000"/>
                </a:lnTo>
                <a:lnTo>
                  <a:pt x="1358899" y="717550"/>
                </a:lnTo>
                <a:lnTo>
                  <a:pt x="1325880" y="661670"/>
                </a:lnTo>
                <a:lnTo>
                  <a:pt x="1322070" y="650240"/>
                </a:lnTo>
                <a:lnTo>
                  <a:pt x="1300480" y="593090"/>
                </a:lnTo>
                <a:lnTo>
                  <a:pt x="1276349" y="534670"/>
                </a:lnTo>
                <a:lnTo>
                  <a:pt x="1273810" y="525780"/>
                </a:lnTo>
                <a:lnTo>
                  <a:pt x="1273810" y="521970"/>
                </a:lnTo>
                <a:lnTo>
                  <a:pt x="1262380" y="492760"/>
                </a:lnTo>
                <a:lnTo>
                  <a:pt x="1249680" y="450850"/>
                </a:lnTo>
                <a:lnTo>
                  <a:pt x="1234440" y="408940"/>
                </a:lnTo>
                <a:lnTo>
                  <a:pt x="1233170" y="403860"/>
                </a:lnTo>
                <a:lnTo>
                  <a:pt x="1231899" y="397510"/>
                </a:lnTo>
                <a:lnTo>
                  <a:pt x="1215390" y="341630"/>
                </a:lnTo>
                <a:lnTo>
                  <a:pt x="1193799" y="283210"/>
                </a:lnTo>
                <a:lnTo>
                  <a:pt x="1189990" y="273050"/>
                </a:lnTo>
                <a:lnTo>
                  <a:pt x="1170940" y="213360"/>
                </a:lnTo>
                <a:lnTo>
                  <a:pt x="1148080" y="158750"/>
                </a:lnTo>
                <a:lnTo>
                  <a:pt x="1109980" y="74930"/>
                </a:lnTo>
                <a:lnTo>
                  <a:pt x="1080770" y="29210"/>
                </a:lnTo>
                <a:lnTo>
                  <a:pt x="1064260" y="19050"/>
                </a:lnTo>
                <a:lnTo>
                  <a:pt x="1046479" y="6350"/>
                </a:lnTo>
                <a:lnTo>
                  <a:pt x="1023619" y="0"/>
                </a:lnTo>
                <a:close/>
              </a:path>
              <a:path w="2032000" h="911860">
                <a:moveTo>
                  <a:pt x="1770379" y="601980"/>
                </a:moveTo>
                <a:lnTo>
                  <a:pt x="1724660" y="615950"/>
                </a:lnTo>
                <a:lnTo>
                  <a:pt x="1675129" y="650240"/>
                </a:lnTo>
                <a:lnTo>
                  <a:pt x="1664970" y="661670"/>
                </a:lnTo>
                <a:lnTo>
                  <a:pt x="1658620" y="662940"/>
                </a:lnTo>
                <a:lnTo>
                  <a:pt x="1640839" y="681990"/>
                </a:lnTo>
                <a:lnTo>
                  <a:pt x="1587499" y="732790"/>
                </a:lnTo>
                <a:lnTo>
                  <a:pt x="1560830" y="755650"/>
                </a:lnTo>
                <a:lnTo>
                  <a:pt x="1531620" y="775970"/>
                </a:lnTo>
                <a:lnTo>
                  <a:pt x="1526540" y="781050"/>
                </a:lnTo>
                <a:lnTo>
                  <a:pt x="1515110" y="783590"/>
                </a:lnTo>
                <a:lnTo>
                  <a:pt x="1515110" y="787400"/>
                </a:lnTo>
                <a:lnTo>
                  <a:pt x="1511299" y="787400"/>
                </a:lnTo>
                <a:lnTo>
                  <a:pt x="1488440" y="797560"/>
                </a:lnTo>
                <a:lnTo>
                  <a:pt x="1463040" y="801370"/>
                </a:lnTo>
                <a:lnTo>
                  <a:pt x="2032000" y="801370"/>
                </a:lnTo>
                <a:lnTo>
                  <a:pt x="2032000" y="764540"/>
                </a:lnTo>
                <a:lnTo>
                  <a:pt x="2026920" y="764540"/>
                </a:lnTo>
                <a:lnTo>
                  <a:pt x="2019300" y="762000"/>
                </a:lnTo>
                <a:lnTo>
                  <a:pt x="1960879" y="734060"/>
                </a:lnTo>
                <a:lnTo>
                  <a:pt x="1906270" y="688340"/>
                </a:lnTo>
                <a:lnTo>
                  <a:pt x="1896110" y="678180"/>
                </a:lnTo>
                <a:lnTo>
                  <a:pt x="1885950" y="670560"/>
                </a:lnTo>
                <a:lnTo>
                  <a:pt x="1875789" y="661670"/>
                </a:lnTo>
                <a:lnTo>
                  <a:pt x="1864360" y="650240"/>
                </a:lnTo>
                <a:lnTo>
                  <a:pt x="1824989" y="621030"/>
                </a:lnTo>
                <a:lnTo>
                  <a:pt x="1802129" y="610870"/>
                </a:lnTo>
                <a:lnTo>
                  <a:pt x="1780539" y="605790"/>
                </a:lnTo>
                <a:lnTo>
                  <a:pt x="1775460" y="603250"/>
                </a:lnTo>
                <a:lnTo>
                  <a:pt x="1770379" y="601980"/>
                </a:lnTo>
                <a:close/>
              </a:path>
            </a:pathLst>
          </a:custGeom>
          <a:solidFill>
            <a:srgbClr val="C5E4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16890" y="3469640"/>
            <a:ext cx="2032000" cy="911860"/>
          </a:xfrm>
          <a:custGeom>
            <a:avLst/>
            <a:gdLst/>
            <a:ahLst/>
            <a:cxnLst/>
            <a:rect l="l" t="t" r="r" b="b"/>
            <a:pathLst>
              <a:path w="2032000" h="911860">
                <a:moveTo>
                  <a:pt x="254000" y="598170"/>
                </a:moveTo>
                <a:lnTo>
                  <a:pt x="215900" y="603250"/>
                </a:lnTo>
                <a:lnTo>
                  <a:pt x="151129" y="640080"/>
                </a:lnTo>
                <a:lnTo>
                  <a:pt x="121919" y="665480"/>
                </a:lnTo>
                <a:lnTo>
                  <a:pt x="63500" y="711200"/>
                </a:lnTo>
                <a:lnTo>
                  <a:pt x="31750" y="725170"/>
                </a:lnTo>
                <a:lnTo>
                  <a:pt x="16509" y="728980"/>
                </a:lnTo>
                <a:lnTo>
                  <a:pt x="0" y="730250"/>
                </a:lnTo>
                <a:lnTo>
                  <a:pt x="0" y="911860"/>
                </a:lnTo>
                <a:lnTo>
                  <a:pt x="2032000" y="911860"/>
                </a:lnTo>
                <a:lnTo>
                  <a:pt x="2005329" y="889000"/>
                </a:lnTo>
                <a:lnTo>
                  <a:pt x="17779" y="889000"/>
                </a:lnTo>
                <a:lnTo>
                  <a:pt x="17779" y="745490"/>
                </a:lnTo>
                <a:lnTo>
                  <a:pt x="39793" y="745490"/>
                </a:lnTo>
                <a:lnTo>
                  <a:pt x="50800" y="742950"/>
                </a:lnTo>
                <a:lnTo>
                  <a:pt x="80009" y="726440"/>
                </a:lnTo>
                <a:lnTo>
                  <a:pt x="106679" y="704850"/>
                </a:lnTo>
                <a:lnTo>
                  <a:pt x="160019" y="656590"/>
                </a:lnTo>
                <a:lnTo>
                  <a:pt x="189229" y="633730"/>
                </a:lnTo>
                <a:lnTo>
                  <a:pt x="219709" y="618490"/>
                </a:lnTo>
                <a:lnTo>
                  <a:pt x="236219" y="614680"/>
                </a:lnTo>
                <a:lnTo>
                  <a:pt x="254000" y="612140"/>
                </a:lnTo>
                <a:lnTo>
                  <a:pt x="319334" y="612140"/>
                </a:lnTo>
                <a:lnTo>
                  <a:pt x="308609" y="607060"/>
                </a:lnTo>
                <a:lnTo>
                  <a:pt x="283209" y="599440"/>
                </a:lnTo>
                <a:lnTo>
                  <a:pt x="254000" y="598170"/>
                </a:lnTo>
                <a:close/>
              </a:path>
              <a:path w="2032000" h="911860">
                <a:moveTo>
                  <a:pt x="1825771" y="619760"/>
                </a:moveTo>
                <a:lnTo>
                  <a:pt x="1770379" y="619760"/>
                </a:lnTo>
                <a:lnTo>
                  <a:pt x="1784350" y="621030"/>
                </a:lnTo>
                <a:lnTo>
                  <a:pt x="1797050" y="627380"/>
                </a:lnTo>
                <a:lnTo>
                  <a:pt x="1826260" y="645160"/>
                </a:lnTo>
                <a:lnTo>
                  <a:pt x="1855470" y="670560"/>
                </a:lnTo>
                <a:lnTo>
                  <a:pt x="1884679" y="699770"/>
                </a:lnTo>
                <a:lnTo>
                  <a:pt x="1915160" y="728980"/>
                </a:lnTo>
                <a:lnTo>
                  <a:pt x="1946910" y="754380"/>
                </a:lnTo>
                <a:lnTo>
                  <a:pt x="1977389" y="772160"/>
                </a:lnTo>
                <a:lnTo>
                  <a:pt x="1991360" y="777240"/>
                </a:lnTo>
                <a:lnTo>
                  <a:pt x="2007870" y="779780"/>
                </a:lnTo>
                <a:lnTo>
                  <a:pt x="2005329" y="779780"/>
                </a:lnTo>
                <a:lnTo>
                  <a:pt x="2005329" y="889000"/>
                </a:lnTo>
                <a:lnTo>
                  <a:pt x="2032000" y="911860"/>
                </a:lnTo>
                <a:lnTo>
                  <a:pt x="2032000" y="764540"/>
                </a:lnTo>
                <a:lnTo>
                  <a:pt x="2011679" y="762000"/>
                </a:lnTo>
                <a:lnTo>
                  <a:pt x="1993900" y="754380"/>
                </a:lnTo>
                <a:lnTo>
                  <a:pt x="1959610" y="734060"/>
                </a:lnTo>
                <a:lnTo>
                  <a:pt x="1926589" y="707390"/>
                </a:lnTo>
                <a:lnTo>
                  <a:pt x="1866900" y="650240"/>
                </a:lnTo>
                <a:lnTo>
                  <a:pt x="1835150" y="624840"/>
                </a:lnTo>
                <a:lnTo>
                  <a:pt x="1825771" y="619760"/>
                </a:lnTo>
                <a:close/>
              </a:path>
              <a:path w="2032000" h="911860">
                <a:moveTo>
                  <a:pt x="319334" y="612140"/>
                </a:moveTo>
                <a:lnTo>
                  <a:pt x="254000" y="612140"/>
                </a:lnTo>
                <a:lnTo>
                  <a:pt x="279400" y="614680"/>
                </a:lnTo>
                <a:lnTo>
                  <a:pt x="303529" y="621030"/>
                </a:lnTo>
                <a:lnTo>
                  <a:pt x="342900" y="646430"/>
                </a:lnTo>
                <a:lnTo>
                  <a:pt x="375919" y="681990"/>
                </a:lnTo>
                <a:lnTo>
                  <a:pt x="407669" y="721360"/>
                </a:lnTo>
                <a:lnTo>
                  <a:pt x="438150" y="759460"/>
                </a:lnTo>
                <a:lnTo>
                  <a:pt x="474979" y="793750"/>
                </a:lnTo>
                <a:lnTo>
                  <a:pt x="494029" y="808990"/>
                </a:lnTo>
                <a:lnTo>
                  <a:pt x="518159" y="819150"/>
                </a:lnTo>
                <a:lnTo>
                  <a:pt x="543560" y="826770"/>
                </a:lnTo>
                <a:lnTo>
                  <a:pt x="572769" y="829310"/>
                </a:lnTo>
                <a:lnTo>
                  <a:pt x="590550" y="826770"/>
                </a:lnTo>
                <a:lnTo>
                  <a:pt x="609600" y="819150"/>
                </a:lnTo>
                <a:lnTo>
                  <a:pt x="618489" y="814070"/>
                </a:lnTo>
                <a:lnTo>
                  <a:pt x="572769" y="814070"/>
                </a:lnTo>
                <a:lnTo>
                  <a:pt x="547369" y="812800"/>
                </a:lnTo>
                <a:lnTo>
                  <a:pt x="504190" y="793750"/>
                </a:lnTo>
                <a:lnTo>
                  <a:pt x="450850" y="745490"/>
                </a:lnTo>
                <a:lnTo>
                  <a:pt x="421640" y="707390"/>
                </a:lnTo>
                <a:lnTo>
                  <a:pt x="388619" y="666750"/>
                </a:lnTo>
                <a:lnTo>
                  <a:pt x="353059" y="632460"/>
                </a:lnTo>
                <a:lnTo>
                  <a:pt x="332740" y="618490"/>
                </a:lnTo>
                <a:lnTo>
                  <a:pt x="319334" y="612140"/>
                </a:lnTo>
                <a:close/>
              </a:path>
              <a:path w="2032000" h="911860">
                <a:moveTo>
                  <a:pt x="1058192" y="15239"/>
                </a:moveTo>
                <a:lnTo>
                  <a:pt x="1018540" y="15239"/>
                </a:lnTo>
                <a:lnTo>
                  <a:pt x="1032510" y="16510"/>
                </a:lnTo>
                <a:lnTo>
                  <a:pt x="1046479" y="24130"/>
                </a:lnTo>
                <a:lnTo>
                  <a:pt x="1085850" y="67310"/>
                </a:lnTo>
                <a:lnTo>
                  <a:pt x="1122680" y="139700"/>
                </a:lnTo>
                <a:lnTo>
                  <a:pt x="1145540" y="201930"/>
                </a:lnTo>
                <a:lnTo>
                  <a:pt x="1170940" y="269240"/>
                </a:lnTo>
                <a:lnTo>
                  <a:pt x="1219199" y="416560"/>
                </a:lnTo>
                <a:lnTo>
                  <a:pt x="1269999" y="563880"/>
                </a:lnTo>
                <a:lnTo>
                  <a:pt x="1296670" y="631190"/>
                </a:lnTo>
                <a:lnTo>
                  <a:pt x="1325880" y="692150"/>
                </a:lnTo>
                <a:lnTo>
                  <a:pt x="1356360" y="742950"/>
                </a:lnTo>
                <a:lnTo>
                  <a:pt x="1389380" y="783590"/>
                </a:lnTo>
                <a:lnTo>
                  <a:pt x="1423670" y="808990"/>
                </a:lnTo>
                <a:lnTo>
                  <a:pt x="1463040" y="817880"/>
                </a:lnTo>
                <a:lnTo>
                  <a:pt x="1485899" y="815340"/>
                </a:lnTo>
                <a:lnTo>
                  <a:pt x="1510030" y="808990"/>
                </a:lnTo>
                <a:lnTo>
                  <a:pt x="1528535" y="801370"/>
                </a:lnTo>
                <a:lnTo>
                  <a:pt x="1463040" y="801370"/>
                </a:lnTo>
                <a:lnTo>
                  <a:pt x="1443990" y="800100"/>
                </a:lnTo>
                <a:lnTo>
                  <a:pt x="1410970" y="781050"/>
                </a:lnTo>
                <a:lnTo>
                  <a:pt x="1380490" y="749300"/>
                </a:lnTo>
                <a:lnTo>
                  <a:pt x="1350010" y="703580"/>
                </a:lnTo>
                <a:lnTo>
                  <a:pt x="1337310" y="675640"/>
                </a:lnTo>
                <a:lnTo>
                  <a:pt x="1309370" y="615950"/>
                </a:lnTo>
                <a:lnTo>
                  <a:pt x="1283970" y="547370"/>
                </a:lnTo>
                <a:lnTo>
                  <a:pt x="1233170" y="401320"/>
                </a:lnTo>
                <a:lnTo>
                  <a:pt x="1183640" y="255270"/>
                </a:lnTo>
                <a:lnTo>
                  <a:pt x="1160780" y="185420"/>
                </a:lnTo>
                <a:lnTo>
                  <a:pt x="1135380" y="125730"/>
                </a:lnTo>
                <a:lnTo>
                  <a:pt x="1107440" y="74930"/>
                </a:lnTo>
                <a:lnTo>
                  <a:pt x="1080770" y="34289"/>
                </a:lnTo>
                <a:lnTo>
                  <a:pt x="1065530" y="20320"/>
                </a:lnTo>
                <a:lnTo>
                  <a:pt x="1058192" y="15239"/>
                </a:lnTo>
                <a:close/>
              </a:path>
              <a:path w="2032000" h="911860">
                <a:moveTo>
                  <a:pt x="1018540" y="0"/>
                </a:moveTo>
                <a:lnTo>
                  <a:pt x="972819" y="20320"/>
                </a:lnTo>
                <a:lnTo>
                  <a:pt x="943610" y="53339"/>
                </a:lnTo>
                <a:lnTo>
                  <a:pt x="916940" y="100330"/>
                </a:lnTo>
                <a:lnTo>
                  <a:pt x="876300" y="189230"/>
                </a:lnTo>
                <a:lnTo>
                  <a:pt x="850900" y="257810"/>
                </a:lnTo>
                <a:lnTo>
                  <a:pt x="800100" y="407670"/>
                </a:lnTo>
                <a:lnTo>
                  <a:pt x="749300" y="556260"/>
                </a:lnTo>
                <a:lnTo>
                  <a:pt x="721360" y="624840"/>
                </a:lnTo>
                <a:lnTo>
                  <a:pt x="694690" y="687070"/>
                </a:lnTo>
                <a:lnTo>
                  <a:pt x="666750" y="739140"/>
                </a:lnTo>
                <a:lnTo>
                  <a:pt x="636269" y="779780"/>
                </a:lnTo>
                <a:lnTo>
                  <a:pt x="605790" y="805180"/>
                </a:lnTo>
                <a:lnTo>
                  <a:pt x="572769" y="814070"/>
                </a:lnTo>
                <a:lnTo>
                  <a:pt x="618489" y="814070"/>
                </a:lnTo>
                <a:lnTo>
                  <a:pt x="660400" y="775970"/>
                </a:lnTo>
                <a:lnTo>
                  <a:pt x="690879" y="728980"/>
                </a:lnTo>
                <a:lnTo>
                  <a:pt x="707390" y="701040"/>
                </a:lnTo>
                <a:lnTo>
                  <a:pt x="734060" y="640080"/>
                </a:lnTo>
                <a:lnTo>
                  <a:pt x="762000" y="570230"/>
                </a:lnTo>
                <a:lnTo>
                  <a:pt x="788669" y="497840"/>
                </a:lnTo>
                <a:lnTo>
                  <a:pt x="863600" y="273050"/>
                </a:lnTo>
                <a:lnTo>
                  <a:pt x="887729" y="203200"/>
                </a:lnTo>
                <a:lnTo>
                  <a:pt x="913129" y="142240"/>
                </a:lnTo>
                <a:lnTo>
                  <a:pt x="923290" y="114300"/>
                </a:lnTo>
                <a:lnTo>
                  <a:pt x="937260" y="88900"/>
                </a:lnTo>
                <a:lnTo>
                  <a:pt x="963929" y="49530"/>
                </a:lnTo>
                <a:lnTo>
                  <a:pt x="1003300" y="16510"/>
                </a:lnTo>
                <a:lnTo>
                  <a:pt x="1018540" y="15239"/>
                </a:lnTo>
                <a:lnTo>
                  <a:pt x="1058192" y="15239"/>
                </a:lnTo>
                <a:lnTo>
                  <a:pt x="1049020" y="8889"/>
                </a:lnTo>
                <a:lnTo>
                  <a:pt x="1035050" y="2539"/>
                </a:lnTo>
                <a:lnTo>
                  <a:pt x="1018540" y="0"/>
                </a:lnTo>
                <a:close/>
              </a:path>
              <a:path w="2032000" h="911860">
                <a:moveTo>
                  <a:pt x="1770379" y="601980"/>
                </a:moveTo>
                <a:lnTo>
                  <a:pt x="1713229" y="619760"/>
                </a:lnTo>
                <a:lnTo>
                  <a:pt x="1657350" y="665480"/>
                </a:lnTo>
                <a:lnTo>
                  <a:pt x="1619249" y="701040"/>
                </a:lnTo>
                <a:lnTo>
                  <a:pt x="1581149" y="737870"/>
                </a:lnTo>
                <a:lnTo>
                  <a:pt x="1543049" y="770890"/>
                </a:lnTo>
                <a:lnTo>
                  <a:pt x="1522730" y="783590"/>
                </a:lnTo>
                <a:lnTo>
                  <a:pt x="1502410" y="792480"/>
                </a:lnTo>
                <a:lnTo>
                  <a:pt x="1482090" y="800100"/>
                </a:lnTo>
                <a:lnTo>
                  <a:pt x="1463040" y="801370"/>
                </a:lnTo>
                <a:lnTo>
                  <a:pt x="1528535" y="801370"/>
                </a:lnTo>
                <a:lnTo>
                  <a:pt x="1595120" y="755650"/>
                </a:lnTo>
                <a:lnTo>
                  <a:pt x="1635760" y="720090"/>
                </a:lnTo>
                <a:lnTo>
                  <a:pt x="1671320" y="681990"/>
                </a:lnTo>
                <a:lnTo>
                  <a:pt x="1690370" y="665480"/>
                </a:lnTo>
                <a:lnTo>
                  <a:pt x="1722120" y="637540"/>
                </a:lnTo>
                <a:lnTo>
                  <a:pt x="1770379" y="619760"/>
                </a:lnTo>
                <a:lnTo>
                  <a:pt x="1825771" y="619760"/>
                </a:lnTo>
                <a:lnTo>
                  <a:pt x="1804670" y="608330"/>
                </a:lnTo>
                <a:lnTo>
                  <a:pt x="1788160" y="603250"/>
                </a:lnTo>
                <a:lnTo>
                  <a:pt x="1770379" y="601980"/>
                </a:lnTo>
                <a:close/>
              </a:path>
              <a:path w="2032000" h="911860">
                <a:moveTo>
                  <a:pt x="39793" y="745490"/>
                </a:moveTo>
                <a:lnTo>
                  <a:pt x="17779" y="745490"/>
                </a:lnTo>
                <a:lnTo>
                  <a:pt x="17779" y="749300"/>
                </a:lnTo>
                <a:lnTo>
                  <a:pt x="34289" y="746760"/>
                </a:lnTo>
                <a:lnTo>
                  <a:pt x="39793" y="745490"/>
                </a:lnTo>
                <a:close/>
              </a:path>
            </a:pathLst>
          </a:custGeom>
          <a:solidFill>
            <a:srgbClr val="00FF7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2038350" y="4249420"/>
            <a:ext cx="0" cy="132080"/>
          </a:xfrm>
          <a:custGeom>
            <a:avLst/>
            <a:gdLst/>
            <a:ahLst/>
            <a:cxnLst/>
            <a:rect l="l" t="t" r="r" b="b"/>
            <a:pathLst>
              <a:path h="132079">
                <a:moveTo>
                  <a:pt x="0" y="0"/>
                </a:moveTo>
                <a:lnTo>
                  <a:pt x="0" y="132079"/>
                </a:lnTo>
              </a:path>
            </a:pathLst>
          </a:custGeom>
          <a:ln w="12700">
            <a:solidFill>
              <a:srgbClr val="00FF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2542539" y="4234179"/>
            <a:ext cx="0" cy="147320"/>
          </a:xfrm>
          <a:custGeom>
            <a:avLst/>
            <a:gdLst/>
            <a:ahLst/>
            <a:cxnLst/>
            <a:rect l="l" t="t" r="r" b="b"/>
            <a:pathLst>
              <a:path h="147320">
                <a:moveTo>
                  <a:pt x="0" y="0"/>
                </a:moveTo>
                <a:lnTo>
                  <a:pt x="0" y="147320"/>
                </a:lnTo>
              </a:path>
            </a:pathLst>
          </a:custGeom>
          <a:ln w="12700">
            <a:solidFill>
              <a:srgbClr val="00FF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2536189" y="4231640"/>
            <a:ext cx="3810" cy="2540"/>
          </a:xfrm>
          <a:custGeom>
            <a:avLst/>
            <a:gdLst/>
            <a:ahLst/>
            <a:cxnLst/>
            <a:rect l="l" t="t" r="r" b="b"/>
            <a:pathLst>
              <a:path w="3810" h="2539">
                <a:moveTo>
                  <a:pt x="0" y="2539"/>
                </a:moveTo>
                <a:lnTo>
                  <a:pt x="3809" y="2539"/>
                </a:lnTo>
                <a:lnTo>
                  <a:pt x="3809" y="0"/>
                </a:lnTo>
                <a:lnTo>
                  <a:pt x="0" y="0"/>
                </a:lnTo>
                <a:lnTo>
                  <a:pt x="0" y="2539"/>
                </a:lnTo>
                <a:close/>
              </a:path>
            </a:pathLst>
          </a:custGeom>
          <a:solidFill>
            <a:srgbClr val="00FF7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2416175" y="4157979"/>
            <a:ext cx="0" cy="223520"/>
          </a:xfrm>
          <a:custGeom>
            <a:avLst/>
            <a:gdLst/>
            <a:ahLst/>
            <a:cxnLst/>
            <a:rect l="l" t="t" r="r" b="b"/>
            <a:pathLst>
              <a:path h="223520">
                <a:moveTo>
                  <a:pt x="0" y="0"/>
                </a:moveTo>
                <a:lnTo>
                  <a:pt x="0" y="223520"/>
                </a:lnTo>
              </a:path>
            </a:pathLst>
          </a:custGeom>
          <a:ln w="13970">
            <a:solidFill>
              <a:srgbClr val="00FF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2409189" y="4147820"/>
            <a:ext cx="8890" cy="10160"/>
          </a:xfrm>
          <a:custGeom>
            <a:avLst/>
            <a:gdLst/>
            <a:ahLst/>
            <a:cxnLst/>
            <a:rect l="l" t="t" r="r" b="b"/>
            <a:pathLst>
              <a:path w="8889" h="10160">
                <a:moveTo>
                  <a:pt x="0" y="10159"/>
                </a:moveTo>
                <a:lnTo>
                  <a:pt x="8890" y="10159"/>
                </a:lnTo>
                <a:lnTo>
                  <a:pt x="8890" y="0"/>
                </a:lnTo>
                <a:lnTo>
                  <a:pt x="0" y="0"/>
                </a:lnTo>
                <a:lnTo>
                  <a:pt x="0" y="10159"/>
                </a:lnTo>
                <a:close/>
              </a:path>
            </a:pathLst>
          </a:custGeom>
          <a:solidFill>
            <a:srgbClr val="00FF7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2288539" y="4072890"/>
            <a:ext cx="0" cy="308610"/>
          </a:xfrm>
          <a:custGeom>
            <a:avLst/>
            <a:gdLst/>
            <a:ahLst/>
            <a:cxnLst/>
            <a:rect l="l" t="t" r="r" b="b"/>
            <a:pathLst>
              <a:path h="308610">
                <a:moveTo>
                  <a:pt x="0" y="0"/>
                </a:moveTo>
                <a:lnTo>
                  <a:pt x="0" y="308610"/>
                </a:lnTo>
              </a:path>
            </a:pathLst>
          </a:custGeom>
          <a:ln w="10159">
            <a:solidFill>
              <a:srgbClr val="00FF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2283460" y="4071620"/>
            <a:ext cx="6350" cy="1270"/>
          </a:xfrm>
          <a:custGeom>
            <a:avLst/>
            <a:gdLst/>
            <a:ahLst/>
            <a:cxnLst/>
            <a:rect l="l" t="t" r="r" b="b"/>
            <a:pathLst>
              <a:path w="6350" h="1270">
                <a:moveTo>
                  <a:pt x="0" y="1269"/>
                </a:moveTo>
                <a:lnTo>
                  <a:pt x="6349" y="1269"/>
                </a:lnTo>
                <a:lnTo>
                  <a:pt x="6349" y="0"/>
                </a:lnTo>
                <a:lnTo>
                  <a:pt x="0" y="0"/>
                </a:lnTo>
                <a:lnTo>
                  <a:pt x="0" y="1269"/>
                </a:lnTo>
                <a:close/>
              </a:path>
            </a:pathLst>
          </a:custGeom>
          <a:solidFill>
            <a:srgbClr val="00FF7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2293620" y="4071620"/>
            <a:ext cx="3810" cy="3810"/>
          </a:xfrm>
          <a:custGeom>
            <a:avLst/>
            <a:gdLst/>
            <a:ahLst/>
            <a:cxnLst/>
            <a:rect l="l" t="t" r="r" b="b"/>
            <a:pathLst>
              <a:path w="3810" h="3810">
                <a:moveTo>
                  <a:pt x="0" y="0"/>
                </a:moveTo>
                <a:lnTo>
                  <a:pt x="0" y="1904"/>
                </a:lnTo>
                <a:lnTo>
                  <a:pt x="3810" y="3809"/>
                </a:lnTo>
                <a:lnTo>
                  <a:pt x="0" y="0"/>
                </a:lnTo>
                <a:close/>
              </a:path>
            </a:pathLst>
          </a:custGeom>
          <a:solidFill>
            <a:srgbClr val="00FF7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2178050" y="4127500"/>
            <a:ext cx="7620" cy="3810"/>
          </a:xfrm>
          <a:custGeom>
            <a:avLst/>
            <a:gdLst/>
            <a:ahLst/>
            <a:cxnLst/>
            <a:rect l="l" t="t" r="r" b="b"/>
            <a:pathLst>
              <a:path w="7619" h="3810">
                <a:moveTo>
                  <a:pt x="7196" y="0"/>
                </a:moveTo>
                <a:lnTo>
                  <a:pt x="0" y="0"/>
                </a:lnTo>
                <a:lnTo>
                  <a:pt x="3810" y="3810"/>
                </a:lnTo>
                <a:lnTo>
                  <a:pt x="7196" y="0"/>
                </a:lnTo>
                <a:close/>
              </a:path>
            </a:pathLst>
          </a:custGeom>
          <a:solidFill>
            <a:srgbClr val="00FF7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2188633" y="4123690"/>
            <a:ext cx="196850" cy="0"/>
          </a:xfrm>
          <a:custGeom>
            <a:avLst/>
            <a:gdLst/>
            <a:ahLst/>
            <a:cxnLst/>
            <a:rect l="l" t="t" r="r" b="b"/>
            <a:pathLst>
              <a:path w="196850">
                <a:moveTo>
                  <a:pt x="0" y="0"/>
                </a:moveTo>
                <a:lnTo>
                  <a:pt x="196426" y="0"/>
                </a:lnTo>
              </a:path>
            </a:pathLst>
          </a:custGeom>
          <a:ln w="7620">
            <a:solidFill>
              <a:srgbClr val="00FF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2192020" y="4117975"/>
            <a:ext cx="187325" cy="0"/>
          </a:xfrm>
          <a:custGeom>
            <a:avLst/>
            <a:gdLst/>
            <a:ahLst/>
            <a:cxnLst/>
            <a:rect l="l" t="t" r="r" b="b"/>
            <a:pathLst>
              <a:path w="187325">
                <a:moveTo>
                  <a:pt x="0" y="0"/>
                </a:moveTo>
                <a:lnTo>
                  <a:pt x="187325" y="0"/>
                </a:lnTo>
              </a:path>
            </a:pathLst>
          </a:custGeom>
          <a:ln w="3809">
            <a:solidFill>
              <a:srgbClr val="00FF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2163445" y="4140200"/>
            <a:ext cx="0" cy="241300"/>
          </a:xfrm>
          <a:custGeom>
            <a:avLst/>
            <a:gdLst/>
            <a:ahLst/>
            <a:cxnLst/>
            <a:rect l="l" t="t" r="r" b="b"/>
            <a:pathLst>
              <a:path h="241300">
                <a:moveTo>
                  <a:pt x="0" y="0"/>
                </a:moveTo>
                <a:lnTo>
                  <a:pt x="0" y="241300"/>
                </a:lnTo>
              </a:path>
            </a:pathLst>
          </a:custGeom>
          <a:ln w="11430">
            <a:solidFill>
              <a:srgbClr val="00FF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2028189" y="4245609"/>
            <a:ext cx="20320" cy="11430"/>
          </a:xfrm>
          <a:custGeom>
            <a:avLst/>
            <a:gdLst/>
            <a:ahLst/>
            <a:cxnLst/>
            <a:rect l="l" t="t" r="r" b="b"/>
            <a:pathLst>
              <a:path w="20319" h="11429">
                <a:moveTo>
                  <a:pt x="3810" y="9286"/>
                </a:moveTo>
                <a:lnTo>
                  <a:pt x="0" y="11429"/>
                </a:lnTo>
                <a:lnTo>
                  <a:pt x="3810" y="11429"/>
                </a:lnTo>
                <a:lnTo>
                  <a:pt x="3810" y="9286"/>
                </a:lnTo>
                <a:close/>
              </a:path>
              <a:path w="20319" h="11429">
                <a:moveTo>
                  <a:pt x="8708" y="6531"/>
                </a:moveTo>
                <a:lnTo>
                  <a:pt x="3810" y="7619"/>
                </a:lnTo>
                <a:lnTo>
                  <a:pt x="3810" y="9286"/>
                </a:lnTo>
                <a:lnTo>
                  <a:pt x="8708" y="6531"/>
                </a:lnTo>
                <a:close/>
              </a:path>
              <a:path w="20319" h="11429">
                <a:moveTo>
                  <a:pt x="20320" y="0"/>
                </a:moveTo>
                <a:lnTo>
                  <a:pt x="8708" y="6531"/>
                </a:lnTo>
                <a:lnTo>
                  <a:pt x="15240" y="5079"/>
                </a:lnTo>
                <a:lnTo>
                  <a:pt x="20320" y="0"/>
                </a:lnTo>
                <a:close/>
              </a:path>
            </a:pathLst>
          </a:custGeom>
          <a:solidFill>
            <a:srgbClr val="00FF7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1271269" y="3962400"/>
            <a:ext cx="521970" cy="419100"/>
          </a:xfrm>
          <a:custGeom>
            <a:avLst/>
            <a:gdLst/>
            <a:ahLst/>
            <a:cxnLst/>
            <a:rect l="l" t="t" r="r" b="b"/>
            <a:pathLst>
              <a:path w="521969" h="419100">
                <a:moveTo>
                  <a:pt x="15240" y="41910"/>
                </a:moveTo>
                <a:lnTo>
                  <a:pt x="3810" y="41910"/>
                </a:lnTo>
                <a:lnTo>
                  <a:pt x="3810" y="419100"/>
                </a:lnTo>
                <a:lnTo>
                  <a:pt x="15240" y="419100"/>
                </a:lnTo>
                <a:lnTo>
                  <a:pt x="15240" y="41910"/>
                </a:lnTo>
                <a:close/>
              </a:path>
              <a:path w="521969" h="419100">
                <a:moveTo>
                  <a:pt x="519430" y="41910"/>
                </a:moveTo>
                <a:lnTo>
                  <a:pt x="508000" y="41910"/>
                </a:lnTo>
                <a:lnTo>
                  <a:pt x="508000" y="419100"/>
                </a:lnTo>
                <a:lnTo>
                  <a:pt x="519430" y="419100"/>
                </a:lnTo>
                <a:lnTo>
                  <a:pt x="519430" y="41910"/>
                </a:lnTo>
                <a:close/>
              </a:path>
              <a:path w="521969" h="419100">
                <a:moveTo>
                  <a:pt x="15240" y="0"/>
                </a:moveTo>
                <a:lnTo>
                  <a:pt x="8890" y="21589"/>
                </a:lnTo>
                <a:lnTo>
                  <a:pt x="0" y="41910"/>
                </a:lnTo>
                <a:lnTo>
                  <a:pt x="3810" y="41910"/>
                </a:lnTo>
                <a:lnTo>
                  <a:pt x="7620" y="29210"/>
                </a:lnTo>
                <a:lnTo>
                  <a:pt x="15240" y="29210"/>
                </a:lnTo>
                <a:lnTo>
                  <a:pt x="15240" y="0"/>
                </a:lnTo>
                <a:close/>
              </a:path>
              <a:path w="521969" h="419100">
                <a:moveTo>
                  <a:pt x="508000" y="29210"/>
                </a:moveTo>
                <a:lnTo>
                  <a:pt x="15240" y="29210"/>
                </a:lnTo>
                <a:lnTo>
                  <a:pt x="15240" y="41910"/>
                </a:lnTo>
                <a:lnTo>
                  <a:pt x="508000" y="41910"/>
                </a:lnTo>
                <a:lnTo>
                  <a:pt x="508000" y="29210"/>
                </a:lnTo>
                <a:close/>
              </a:path>
              <a:path w="521969" h="419100">
                <a:moveTo>
                  <a:pt x="508000" y="0"/>
                </a:moveTo>
                <a:lnTo>
                  <a:pt x="508000" y="29210"/>
                </a:lnTo>
                <a:lnTo>
                  <a:pt x="515619" y="29210"/>
                </a:lnTo>
                <a:lnTo>
                  <a:pt x="519430" y="35560"/>
                </a:lnTo>
                <a:lnTo>
                  <a:pt x="519430" y="41910"/>
                </a:lnTo>
                <a:lnTo>
                  <a:pt x="521969" y="41910"/>
                </a:lnTo>
                <a:lnTo>
                  <a:pt x="519430" y="33019"/>
                </a:lnTo>
                <a:lnTo>
                  <a:pt x="519430" y="29210"/>
                </a:lnTo>
                <a:lnTo>
                  <a:pt x="508000" y="0"/>
                </a:lnTo>
                <a:close/>
              </a:path>
            </a:pathLst>
          </a:custGeom>
          <a:solidFill>
            <a:srgbClr val="00FF7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1408430" y="3618865"/>
            <a:ext cx="245110" cy="0"/>
          </a:xfrm>
          <a:custGeom>
            <a:avLst/>
            <a:gdLst/>
            <a:ahLst/>
            <a:cxnLst/>
            <a:rect l="l" t="t" r="r" b="b"/>
            <a:pathLst>
              <a:path w="245110">
                <a:moveTo>
                  <a:pt x="0" y="0"/>
                </a:moveTo>
                <a:lnTo>
                  <a:pt x="245109" y="0"/>
                </a:lnTo>
              </a:path>
            </a:pathLst>
          </a:custGeom>
          <a:ln w="11430">
            <a:solidFill>
              <a:srgbClr val="00FF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1659254" y="3602990"/>
            <a:ext cx="0" cy="778510"/>
          </a:xfrm>
          <a:custGeom>
            <a:avLst/>
            <a:gdLst/>
            <a:ahLst/>
            <a:cxnLst/>
            <a:rect l="l" t="t" r="r" b="b"/>
            <a:pathLst>
              <a:path h="778510">
                <a:moveTo>
                  <a:pt x="0" y="0"/>
                </a:moveTo>
                <a:lnTo>
                  <a:pt x="0" y="778510"/>
                </a:lnTo>
              </a:path>
            </a:pathLst>
          </a:custGeom>
          <a:ln w="11430">
            <a:solidFill>
              <a:srgbClr val="00FF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1529714" y="3469640"/>
            <a:ext cx="0" cy="911860"/>
          </a:xfrm>
          <a:custGeom>
            <a:avLst/>
            <a:gdLst/>
            <a:ahLst/>
            <a:cxnLst/>
            <a:rect l="l" t="t" r="r" b="b"/>
            <a:pathLst>
              <a:path h="911860">
                <a:moveTo>
                  <a:pt x="0" y="0"/>
                </a:moveTo>
                <a:lnTo>
                  <a:pt x="0" y="911860"/>
                </a:lnTo>
              </a:path>
            </a:pathLst>
          </a:custGeom>
          <a:ln w="11430">
            <a:solidFill>
              <a:srgbClr val="00FF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1524000" y="3465829"/>
            <a:ext cx="1905" cy="3810"/>
          </a:xfrm>
          <a:custGeom>
            <a:avLst/>
            <a:gdLst/>
            <a:ahLst/>
            <a:cxnLst/>
            <a:rect l="l" t="t" r="r" b="b"/>
            <a:pathLst>
              <a:path w="1905" h="3810">
                <a:moveTo>
                  <a:pt x="0" y="3810"/>
                </a:moveTo>
                <a:lnTo>
                  <a:pt x="1904" y="3810"/>
                </a:lnTo>
                <a:lnTo>
                  <a:pt x="1904" y="0"/>
                </a:lnTo>
                <a:lnTo>
                  <a:pt x="0" y="0"/>
                </a:lnTo>
                <a:lnTo>
                  <a:pt x="0" y="3810"/>
                </a:lnTo>
                <a:close/>
              </a:path>
            </a:pathLst>
          </a:custGeom>
          <a:solidFill>
            <a:srgbClr val="00FF7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1535430" y="3465829"/>
            <a:ext cx="5080" cy="3810"/>
          </a:xfrm>
          <a:custGeom>
            <a:avLst/>
            <a:gdLst/>
            <a:ahLst/>
            <a:cxnLst/>
            <a:rect l="l" t="t" r="r" b="b"/>
            <a:pathLst>
              <a:path w="5080" h="3810">
                <a:moveTo>
                  <a:pt x="0" y="0"/>
                </a:moveTo>
                <a:lnTo>
                  <a:pt x="0" y="3810"/>
                </a:lnTo>
                <a:lnTo>
                  <a:pt x="5079" y="3810"/>
                </a:lnTo>
                <a:lnTo>
                  <a:pt x="0" y="0"/>
                </a:lnTo>
                <a:close/>
              </a:path>
            </a:pathLst>
          </a:custGeom>
          <a:solidFill>
            <a:srgbClr val="00FF7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1482089" y="3496309"/>
            <a:ext cx="112395" cy="0"/>
          </a:xfrm>
          <a:custGeom>
            <a:avLst/>
            <a:gdLst/>
            <a:ahLst/>
            <a:cxnLst/>
            <a:rect l="l" t="t" r="r" b="b"/>
            <a:pathLst>
              <a:path w="112394">
                <a:moveTo>
                  <a:pt x="0" y="0"/>
                </a:moveTo>
                <a:lnTo>
                  <a:pt x="112394" y="0"/>
                </a:lnTo>
              </a:path>
            </a:pathLst>
          </a:custGeom>
          <a:ln w="5080">
            <a:solidFill>
              <a:srgbClr val="00FF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1487169" y="3491229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5079">
            <a:solidFill>
              <a:srgbClr val="00FF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1485900" y="3484879"/>
            <a:ext cx="3810" cy="3810"/>
          </a:xfrm>
          <a:custGeom>
            <a:avLst/>
            <a:gdLst/>
            <a:ahLst/>
            <a:cxnLst/>
            <a:rect l="l" t="t" r="r" b="b"/>
            <a:pathLst>
              <a:path w="3809" h="3810">
                <a:moveTo>
                  <a:pt x="0" y="0"/>
                </a:moveTo>
                <a:lnTo>
                  <a:pt x="0" y="3810"/>
                </a:lnTo>
                <a:lnTo>
                  <a:pt x="3809" y="3810"/>
                </a:lnTo>
                <a:lnTo>
                  <a:pt x="0" y="0"/>
                </a:lnTo>
                <a:close/>
              </a:path>
            </a:pathLst>
          </a:custGeom>
          <a:solidFill>
            <a:srgbClr val="00FF7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1405889" y="3634740"/>
            <a:ext cx="0" cy="746760"/>
          </a:xfrm>
          <a:custGeom>
            <a:avLst/>
            <a:gdLst/>
            <a:ahLst/>
            <a:cxnLst/>
            <a:rect l="l" t="t" r="r" b="b"/>
            <a:pathLst>
              <a:path h="746760">
                <a:moveTo>
                  <a:pt x="0" y="0"/>
                </a:moveTo>
                <a:lnTo>
                  <a:pt x="0" y="746760"/>
                </a:lnTo>
              </a:path>
            </a:pathLst>
          </a:custGeom>
          <a:ln w="12700">
            <a:solidFill>
              <a:srgbClr val="00FF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1408430" y="3609340"/>
            <a:ext cx="3810" cy="25400"/>
          </a:xfrm>
          <a:custGeom>
            <a:avLst/>
            <a:gdLst/>
            <a:ahLst/>
            <a:cxnLst/>
            <a:rect l="l" t="t" r="r" b="b"/>
            <a:pathLst>
              <a:path w="3809" h="25400">
                <a:moveTo>
                  <a:pt x="0" y="25400"/>
                </a:moveTo>
                <a:lnTo>
                  <a:pt x="3809" y="25400"/>
                </a:lnTo>
                <a:lnTo>
                  <a:pt x="3809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00FF7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1358900" y="3750309"/>
            <a:ext cx="635" cy="2540"/>
          </a:xfrm>
          <a:custGeom>
            <a:avLst/>
            <a:gdLst/>
            <a:ahLst/>
            <a:cxnLst/>
            <a:rect l="l" t="t" r="r" b="b"/>
            <a:pathLst>
              <a:path w="634" h="2539">
                <a:moveTo>
                  <a:pt x="634" y="0"/>
                </a:moveTo>
                <a:lnTo>
                  <a:pt x="0" y="0"/>
                </a:lnTo>
                <a:lnTo>
                  <a:pt x="0" y="2539"/>
                </a:lnTo>
                <a:lnTo>
                  <a:pt x="634" y="0"/>
                </a:lnTo>
                <a:close/>
              </a:path>
            </a:pathLst>
          </a:custGeom>
          <a:solidFill>
            <a:srgbClr val="00FF7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1709737" y="3750309"/>
            <a:ext cx="1270" cy="2540"/>
          </a:xfrm>
          <a:custGeom>
            <a:avLst/>
            <a:gdLst/>
            <a:ahLst/>
            <a:cxnLst/>
            <a:rect l="l" t="t" r="r" b="b"/>
            <a:pathLst>
              <a:path w="1269" h="2539">
                <a:moveTo>
                  <a:pt x="952" y="0"/>
                </a:moveTo>
                <a:lnTo>
                  <a:pt x="0" y="0"/>
                </a:lnTo>
                <a:lnTo>
                  <a:pt x="952" y="2539"/>
                </a:lnTo>
                <a:lnTo>
                  <a:pt x="952" y="0"/>
                </a:lnTo>
                <a:close/>
              </a:path>
            </a:pathLst>
          </a:custGeom>
          <a:solidFill>
            <a:srgbClr val="00FF7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1359852" y="3749040"/>
            <a:ext cx="349885" cy="0"/>
          </a:xfrm>
          <a:custGeom>
            <a:avLst/>
            <a:gdLst/>
            <a:ahLst/>
            <a:cxnLst/>
            <a:rect l="l" t="t" r="r" b="b"/>
            <a:pathLst>
              <a:path w="349885">
                <a:moveTo>
                  <a:pt x="0" y="0"/>
                </a:moveTo>
                <a:lnTo>
                  <a:pt x="349408" y="0"/>
                </a:lnTo>
              </a:path>
            </a:pathLst>
          </a:custGeom>
          <a:ln w="3175">
            <a:solidFill>
              <a:srgbClr val="00FF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1361439" y="3745229"/>
            <a:ext cx="346710" cy="0"/>
          </a:xfrm>
          <a:custGeom>
            <a:avLst/>
            <a:gdLst/>
            <a:ahLst/>
            <a:cxnLst/>
            <a:rect l="l" t="t" r="r" b="b"/>
            <a:pathLst>
              <a:path w="346710">
                <a:moveTo>
                  <a:pt x="0" y="0"/>
                </a:moveTo>
                <a:lnTo>
                  <a:pt x="346392" y="0"/>
                </a:lnTo>
              </a:path>
            </a:pathLst>
          </a:custGeom>
          <a:ln w="5080">
            <a:solidFill>
              <a:srgbClr val="00FF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1362710" y="3740784"/>
            <a:ext cx="344170" cy="0"/>
          </a:xfrm>
          <a:custGeom>
            <a:avLst/>
            <a:gdLst/>
            <a:ahLst/>
            <a:cxnLst/>
            <a:rect l="l" t="t" r="r" b="b"/>
            <a:pathLst>
              <a:path w="344169">
                <a:moveTo>
                  <a:pt x="0" y="0"/>
                </a:moveTo>
                <a:lnTo>
                  <a:pt x="344170" y="0"/>
                </a:lnTo>
              </a:path>
            </a:pathLst>
          </a:custGeom>
          <a:ln w="3810">
            <a:solidFill>
              <a:srgbClr val="00FF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1313180" y="3862070"/>
            <a:ext cx="438150" cy="16510"/>
          </a:xfrm>
          <a:custGeom>
            <a:avLst/>
            <a:gdLst/>
            <a:ahLst/>
            <a:cxnLst/>
            <a:rect l="l" t="t" r="r" b="b"/>
            <a:pathLst>
              <a:path w="438150" h="16510">
                <a:moveTo>
                  <a:pt x="5080" y="12699"/>
                </a:moveTo>
                <a:lnTo>
                  <a:pt x="0" y="12699"/>
                </a:lnTo>
                <a:lnTo>
                  <a:pt x="0" y="16509"/>
                </a:lnTo>
                <a:lnTo>
                  <a:pt x="3809" y="16509"/>
                </a:lnTo>
                <a:lnTo>
                  <a:pt x="5080" y="12699"/>
                </a:lnTo>
                <a:close/>
              </a:path>
              <a:path w="438150" h="16510">
                <a:moveTo>
                  <a:pt x="438150" y="12699"/>
                </a:moveTo>
                <a:lnTo>
                  <a:pt x="437197" y="12699"/>
                </a:lnTo>
                <a:lnTo>
                  <a:pt x="438150" y="16509"/>
                </a:lnTo>
                <a:lnTo>
                  <a:pt x="438150" y="12699"/>
                </a:lnTo>
                <a:close/>
              </a:path>
              <a:path w="438150" h="16510">
                <a:moveTo>
                  <a:pt x="435609" y="0"/>
                </a:moveTo>
                <a:lnTo>
                  <a:pt x="3809" y="0"/>
                </a:lnTo>
                <a:lnTo>
                  <a:pt x="7619" y="5079"/>
                </a:lnTo>
                <a:lnTo>
                  <a:pt x="5080" y="12699"/>
                </a:lnTo>
                <a:lnTo>
                  <a:pt x="437197" y="12699"/>
                </a:lnTo>
                <a:lnTo>
                  <a:pt x="436880" y="11429"/>
                </a:lnTo>
                <a:lnTo>
                  <a:pt x="435609" y="5079"/>
                </a:lnTo>
                <a:lnTo>
                  <a:pt x="435609" y="0"/>
                </a:lnTo>
                <a:close/>
              </a:path>
            </a:pathLst>
          </a:custGeom>
          <a:solidFill>
            <a:srgbClr val="00FF7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1223010" y="4127500"/>
            <a:ext cx="1270" cy="3810"/>
          </a:xfrm>
          <a:custGeom>
            <a:avLst/>
            <a:gdLst/>
            <a:ahLst/>
            <a:cxnLst/>
            <a:rect l="l" t="t" r="r" b="b"/>
            <a:pathLst>
              <a:path w="1269" h="3810">
                <a:moveTo>
                  <a:pt x="846" y="0"/>
                </a:moveTo>
                <a:lnTo>
                  <a:pt x="0" y="0"/>
                </a:lnTo>
                <a:lnTo>
                  <a:pt x="0" y="3810"/>
                </a:lnTo>
                <a:lnTo>
                  <a:pt x="846" y="0"/>
                </a:lnTo>
                <a:close/>
              </a:path>
            </a:pathLst>
          </a:custGeom>
          <a:solidFill>
            <a:srgbClr val="00FF7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1841500" y="4127500"/>
            <a:ext cx="1270" cy="3810"/>
          </a:xfrm>
          <a:custGeom>
            <a:avLst/>
            <a:gdLst/>
            <a:ahLst/>
            <a:cxnLst/>
            <a:rect l="l" t="t" r="r" b="b"/>
            <a:pathLst>
              <a:path w="1269" h="3810">
                <a:moveTo>
                  <a:pt x="1269" y="0"/>
                </a:moveTo>
                <a:lnTo>
                  <a:pt x="0" y="0"/>
                </a:lnTo>
                <a:lnTo>
                  <a:pt x="1269" y="3810"/>
                </a:lnTo>
                <a:lnTo>
                  <a:pt x="1269" y="0"/>
                </a:lnTo>
                <a:close/>
              </a:path>
            </a:pathLst>
          </a:custGeom>
          <a:solidFill>
            <a:srgbClr val="00FF7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1224703" y="4123690"/>
            <a:ext cx="615950" cy="0"/>
          </a:xfrm>
          <a:custGeom>
            <a:avLst/>
            <a:gdLst/>
            <a:ahLst/>
            <a:cxnLst/>
            <a:rect l="l" t="t" r="r" b="b"/>
            <a:pathLst>
              <a:path w="615950">
                <a:moveTo>
                  <a:pt x="0" y="0"/>
                </a:moveTo>
                <a:lnTo>
                  <a:pt x="615526" y="0"/>
                </a:lnTo>
              </a:path>
            </a:pathLst>
          </a:custGeom>
          <a:ln w="7620">
            <a:solidFill>
              <a:srgbClr val="00FF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1225550" y="4117975"/>
            <a:ext cx="613410" cy="0"/>
          </a:xfrm>
          <a:custGeom>
            <a:avLst/>
            <a:gdLst/>
            <a:ahLst/>
            <a:cxnLst/>
            <a:rect l="l" t="t" r="r" b="b"/>
            <a:pathLst>
              <a:path w="613410">
                <a:moveTo>
                  <a:pt x="0" y="0"/>
                </a:moveTo>
                <a:lnTo>
                  <a:pt x="613410" y="0"/>
                </a:lnTo>
              </a:path>
            </a:pathLst>
          </a:custGeom>
          <a:ln w="3809">
            <a:solidFill>
              <a:srgbClr val="00FF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1026160" y="4267200"/>
            <a:ext cx="0" cy="114300"/>
          </a:xfrm>
          <a:custGeom>
            <a:avLst/>
            <a:gdLst/>
            <a:ahLst/>
            <a:cxnLst/>
            <a:rect l="l" t="t" r="r" b="b"/>
            <a:pathLst>
              <a:path h="114300">
                <a:moveTo>
                  <a:pt x="0" y="0"/>
                </a:moveTo>
                <a:lnTo>
                  <a:pt x="0" y="114300"/>
                </a:lnTo>
              </a:path>
            </a:pathLst>
          </a:custGeom>
          <a:ln w="10160">
            <a:solidFill>
              <a:srgbClr val="00FF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1021080" y="4263390"/>
            <a:ext cx="5715" cy="3810"/>
          </a:xfrm>
          <a:custGeom>
            <a:avLst/>
            <a:gdLst/>
            <a:ahLst/>
            <a:cxnLst/>
            <a:rect l="l" t="t" r="r" b="b"/>
            <a:pathLst>
              <a:path w="5715" h="3810">
                <a:moveTo>
                  <a:pt x="0" y="3810"/>
                </a:moveTo>
                <a:lnTo>
                  <a:pt x="5714" y="3810"/>
                </a:lnTo>
                <a:lnTo>
                  <a:pt x="5714" y="0"/>
                </a:lnTo>
                <a:lnTo>
                  <a:pt x="0" y="0"/>
                </a:lnTo>
                <a:lnTo>
                  <a:pt x="0" y="3810"/>
                </a:lnTo>
                <a:close/>
              </a:path>
            </a:pathLst>
          </a:custGeom>
          <a:solidFill>
            <a:srgbClr val="00FF7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1021080" y="4259579"/>
            <a:ext cx="1270" cy="3810"/>
          </a:xfrm>
          <a:custGeom>
            <a:avLst/>
            <a:gdLst/>
            <a:ahLst/>
            <a:cxnLst/>
            <a:rect l="l" t="t" r="r" b="b"/>
            <a:pathLst>
              <a:path w="1269" h="3810">
                <a:moveTo>
                  <a:pt x="0" y="3810"/>
                </a:moveTo>
                <a:lnTo>
                  <a:pt x="1269" y="3810"/>
                </a:lnTo>
                <a:lnTo>
                  <a:pt x="1269" y="0"/>
                </a:lnTo>
                <a:lnTo>
                  <a:pt x="0" y="0"/>
                </a:lnTo>
                <a:lnTo>
                  <a:pt x="0" y="3810"/>
                </a:lnTo>
                <a:close/>
              </a:path>
            </a:pathLst>
          </a:custGeom>
          <a:solidFill>
            <a:srgbClr val="00FF7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1031239" y="4267200"/>
            <a:ext cx="3810" cy="3810"/>
          </a:xfrm>
          <a:custGeom>
            <a:avLst/>
            <a:gdLst/>
            <a:ahLst/>
            <a:cxnLst/>
            <a:rect l="l" t="t" r="r" b="b"/>
            <a:pathLst>
              <a:path w="3809" h="3810">
                <a:moveTo>
                  <a:pt x="0" y="0"/>
                </a:moveTo>
                <a:lnTo>
                  <a:pt x="0" y="952"/>
                </a:lnTo>
                <a:lnTo>
                  <a:pt x="3809" y="3810"/>
                </a:lnTo>
                <a:lnTo>
                  <a:pt x="0" y="0"/>
                </a:lnTo>
                <a:close/>
              </a:path>
            </a:pathLst>
          </a:custGeom>
          <a:solidFill>
            <a:srgbClr val="00FF7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1008380" y="4253229"/>
            <a:ext cx="5080" cy="3810"/>
          </a:xfrm>
          <a:custGeom>
            <a:avLst/>
            <a:gdLst/>
            <a:ahLst/>
            <a:cxnLst/>
            <a:rect l="l" t="t" r="r" b="b"/>
            <a:pathLst>
              <a:path w="5080" h="3810">
                <a:moveTo>
                  <a:pt x="1269" y="0"/>
                </a:moveTo>
                <a:lnTo>
                  <a:pt x="0" y="0"/>
                </a:lnTo>
                <a:lnTo>
                  <a:pt x="5079" y="3810"/>
                </a:lnTo>
                <a:lnTo>
                  <a:pt x="1269" y="0"/>
                </a:lnTo>
                <a:close/>
              </a:path>
            </a:pathLst>
          </a:custGeom>
          <a:solidFill>
            <a:srgbClr val="00FF7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516890" y="4249420"/>
            <a:ext cx="486409" cy="0"/>
          </a:xfrm>
          <a:custGeom>
            <a:avLst/>
            <a:gdLst/>
            <a:ahLst/>
            <a:cxnLst/>
            <a:rect l="l" t="t" r="r" b="b"/>
            <a:pathLst>
              <a:path w="486409">
                <a:moveTo>
                  <a:pt x="0" y="0"/>
                </a:moveTo>
                <a:lnTo>
                  <a:pt x="486409" y="0"/>
                </a:lnTo>
              </a:path>
            </a:pathLst>
          </a:custGeom>
          <a:ln w="7619">
            <a:solidFill>
              <a:srgbClr val="00FF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516890" y="4243704"/>
            <a:ext cx="479425" cy="0"/>
          </a:xfrm>
          <a:custGeom>
            <a:avLst/>
            <a:gdLst/>
            <a:ahLst/>
            <a:cxnLst/>
            <a:rect l="l" t="t" r="r" b="b"/>
            <a:pathLst>
              <a:path w="479425">
                <a:moveTo>
                  <a:pt x="0" y="0"/>
                </a:moveTo>
                <a:lnTo>
                  <a:pt x="479424" y="0"/>
                </a:lnTo>
              </a:path>
            </a:pathLst>
          </a:custGeom>
          <a:ln w="3809">
            <a:solidFill>
              <a:srgbClr val="00FF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641350" y="4116070"/>
            <a:ext cx="266700" cy="265430"/>
          </a:xfrm>
          <a:custGeom>
            <a:avLst/>
            <a:gdLst/>
            <a:ahLst/>
            <a:cxnLst/>
            <a:rect l="l" t="t" r="r" b="b"/>
            <a:pathLst>
              <a:path w="266700" h="265429">
                <a:moveTo>
                  <a:pt x="246380" y="0"/>
                </a:moveTo>
                <a:lnTo>
                  <a:pt x="11429" y="0"/>
                </a:lnTo>
                <a:lnTo>
                  <a:pt x="15240" y="3809"/>
                </a:lnTo>
                <a:lnTo>
                  <a:pt x="7620" y="10159"/>
                </a:lnTo>
                <a:lnTo>
                  <a:pt x="0" y="15239"/>
                </a:lnTo>
                <a:lnTo>
                  <a:pt x="0" y="265429"/>
                </a:lnTo>
                <a:lnTo>
                  <a:pt x="11429" y="265429"/>
                </a:lnTo>
                <a:lnTo>
                  <a:pt x="11429" y="11429"/>
                </a:lnTo>
                <a:lnTo>
                  <a:pt x="259080" y="11429"/>
                </a:lnTo>
                <a:lnTo>
                  <a:pt x="250190" y="3809"/>
                </a:lnTo>
                <a:lnTo>
                  <a:pt x="246380" y="0"/>
                </a:lnTo>
                <a:close/>
              </a:path>
              <a:path w="266700" h="265429">
                <a:moveTo>
                  <a:pt x="259080" y="11429"/>
                </a:moveTo>
                <a:lnTo>
                  <a:pt x="254000" y="11429"/>
                </a:lnTo>
                <a:lnTo>
                  <a:pt x="254000" y="265429"/>
                </a:lnTo>
                <a:lnTo>
                  <a:pt x="266700" y="265429"/>
                </a:lnTo>
                <a:lnTo>
                  <a:pt x="266700" y="19049"/>
                </a:lnTo>
                <a:lnTo>
                  <a:pt x="259080" y="11429"/>
                </a:lnTo>
                <a:close/>
              </a:path>
            </a:pathLst>
          </a:custGeom>
          <a:solidFill>
            <a:srgbClr val="00FF7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772794" y="4067809"/>
            <a:ext cx="0" cy="313690"/>
          </a:xfrm>
          <a:custGeom>
            <a:avLst/>
            <a:gdLst/>
            <a:ahLst/>
            <a:cxnLst/>
            <a:rect l="l" t="t" r="r" b="b"/>
            <a:pathLst>
              <a:path h="313689">
                <a:moveTo>
                  <a:pt x="0" y="0"/>
                </a:moveTo>
                <a:lnTo>
                  <a:pt x="0" y="313690"/>
                </a:lnTo>
              </a:path>
            </a:pathLst>
          </a:custGeom>
          <a:ln w="11429">
            <a:solidFill>
              <a:srgbClr val="00FF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767080" y="4064000"/>
            <a:ext cx="1905" cy="3810"/>
          </a:xfrm>
          <a:custGeom>
            <a:avLst/>
            <a:gdLst/>
            <a:ahLst/>
            <a:cxnLst/>
            <a:rect l="l" t="t" r="r" b="b"/>
            <a:pathLst>
              <a:path w="1904" h="3810">
                <a:moveTo>
                  <a:pt x="0" y="3809"/>
                </a:moveTo>
                <a:lnTo>
                  <a:pt x="1904" y="3809"/>
                </a:lnTo>
                <a:lnTo>
                  <a:pt x="1904" y="0"/>
                </a:lnTo>
                <a:lnTo>
                  <a:pt x="0" y="0"/>
                </a:lnTo>
                <a:lnTo>
                  <a:pt x="0" y="3809"/>
                </a:lnTo>
                <a:close/>
              </a:path>
            </a:pathLst>
          </a:custGeom>
          <a:solidFill>
            <a:srgbClr val="00FF7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778509" y="4064000"/>
            <a:ext cx="3810" cy="3810"/>
          </a:xfrm>
          <a:custGeom>
            <a:avLst/>
            <a:gdLst/>
            <a:ahLst/>
            <a:cxnLst/>
            <a:rect l="l" t="t" r="r" b="b"/>
            <a:pathLst>
              <a:path w="3809" h="3810">
                <a:moveTo>
                  <a:pt x="0" y="0"/>
                </a:moveTo>
                <a:lnTo>
                  <a:pt x="0" y="3810"/>
                </a:lnTo>
                <a:lnTo>
                  <a:pt x="3810" y="3810"/>
                </a:lnTo>
                <a:lnTo>
                  <a:pt x="0" y="0"/>
                </a:lnTo>
                <a:close/>
              </a:path>
            </a:pathLst>
          </a:custGeom>
          <a:solidFill>
            <a:srgbClr val="00FF7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1143000" y="4231640"/>
            <a:ext cx="791210" cy="149860"/>
          </a:xfrm>
          <a:custGeom>
            <a:avLst/>
            <a:gdLst/>
            <a:ahLst/>
            <a:cxnLst/>
            <a:rect l="l" t="t" r="r" b="b"/>
            <a:pathLst>
              <a:path w="791210" h="149860">
                <a:moveTo>
                  <a:pt x="13969" y="21590"/>
                </a:moveTo>
                <a:lnTo>
                  <a:pt x="3555" y="21590"/>
                </a:lnTo>
                <a:lnTo>
                  <a:pt x="2540" y="22678"/>
                </a:lnTo>
                <a:lnTo>
                  <a:pt x="2540" y="149860"/>
                </a:lnTo>
                <a:lnTo>
                  <a:pt x="13969" y="149860"/>
                </a:lnTo>
                <a:lnTo>
                  <a:pt x="13969" y="21590"/>
                </a:lnTo>
                <a:close/>
              </a:path>
              <a:path w="791210" h="149860">
                <a:moveTo>
                  <a:pt x="772160" y="21590"/>
                </a:moveTo>
                <a:lnTo>
                  <a:pt x="762000" y="21590"/>
                </a:lnTo>
                <a:lnTo>
                  <a:pt x="762000" y="149860"/>
                </a:lnTo>
                <a:lnTo>
                  <a:pt x="772160" y="149860"/>
                </a:lnTo>
                <a:lnTo>
                  <a:pt x="772160" y="21590"/>
                </a:lnTo>
                <a:close/>
              </a:path>
              <a:path w="791210" h="149860">
                <a:moveTo>
                  <a:pt x="2540" y="21590"/>
                </a:moveTo>
                <a:lnTo>
                  <a:pt x="0" y="21590"/>
                </a:lnTo>
                <a:lnTo>
                  <a:pt x="0" y="25400"/>
                </a:lnTo>
                <a:lnTo>
                  <a:pt x="2540" y="22678"/>
                </a:lnTo>
                <a:lnTo>
                  <a:pt x="2540" y="21590"/>
                </a:lnTo>
                <a:close/>
              </a:path>
              <a:path w="791210" h="149860">
                <a:moveTo>
                  <a:pt x="791210" y="21590"/>
                </a:moveTo>
                <a:lnTo>
                  <a:pt x="786638" y="21590"/>
                </a:lnTo>
                <a:lnTo>
                  <a:pt x="791210" y="25400"/>
                </a:lnTo>
                <a:lnTo>
                  <a:pt x="791210" y="21590"/>
                </a:lnTo>
                <a:close/>
              </a:path>
              <a:path w="791210" h="149860">
                <a:moveTo>
                  <a:pt x="13969" y="10160"/>
                </a:moveTo>
                <a:lnTo>
                  <a:pt x="2540" y="21590"/>
                </a:lnTo>
                <a:lnTo>
                  <a:pt x="3555" y="21590"/>
                </a:lnTo>
                <a:lnTo>
                  <a:pt x="13969" y="10432"/>
                </a:lnTo>
                <a:lnTo>
                  <a:pt x="13969" y="10160"/>
                </a:lnTo>
                <a:close/>
              </a:path>
              <a:path w="791210" h="149860">
                <a:moveTo>
                  <a:pt x="762000" y="10160"/>
                </a:moveTo>
                <a:lnTo>
                  <a:pt x="14223" y="10160"/>
                </a:lnTo>
                <a:lnTo>
                  <a:pt x="13969" y="10432"/>
                </a:lnTo>
                <a:lnTo>
                  <a:pt x="13969" y="21590"/>
                </a:lnTo>
                <a:lnTo>
                  <a:pt x="762000" y="21590"/>
                </a:lnTo>
                <a:lnTo>
                  <a:pt x="762000" y="10160"/>
                </a:lnTo>
                <a:close/>
              </a:path>
              <a:path w="791210" h="149860">
                <a:moveTo>
                  <a:pt x="765810" y="0"/>
                </a:moveTo>
                <a:lnTo>
                  <a:pt x="762000" y="0"/>
                </a:lnTo>
                <a:lnTo>
                  <a:pt x="762000" y="10160"/>
                </a:lnTo>
                <a:lnTo>
                  <a:pt x="769619" y="10160"/>
                </a:lnTo>
                <a:lnTo>
                  <a:pt x="772160" y="17780"/>
                </a:lnTo>
                <a:lnTo>
                  <a:pt x="772160" y="21590"/>
                </a:lnTo>
                <a:lnTo>
                  <a:pt x="786638" y="21590"/>
                </a:lnTo>
                <a:lnTo>
                  <a:pt x="783589" y="19050"/>
                </a:lnTo>
                <a:lnTo>
                  <a:pt x="775969" y="10160"/>
                </a:lnTo>
                <a:lnTo>
                  <a:pt x="765810" y="0"/>
                </a:lnTo>
                <a:close/>
              </a:path>
              <a:path w="791210" h="149860">
                <a:moveTo>
                  <a:pt x="13969" y="2540"/>
                </a:moveTo>
                <a:lnTo>
                  <a:pt x="13969" y="10160"/>
                </a:lnTo>
                <a:lnTo>
                  <a:pt x="14223" y="10160"/>
                </a:lnTo>
                <a:lnTo>
                  <a:pt x="17780" y="6350"/>
                </a:lnTo>
                <a:lnTo>
                  <a:pt x="13969" y="2540"/>
                </a:lnTo>
                <a:close/>
              </a:path>
            </a:pathLst>
          </a:custGeom>
          <a:solidFill>
            <a:srgbClr val="00FF7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2028189" y="4241800"/>
            <a:ext cx="520700" cy="15240"/>
          </a:xfrm>
          <a:custGeom>
            <a:avLst/>
            <a:gdLst/>
            <a:ahLst/>
            <a:cxnLst/>
            <a:rect l="l" t="t" r="r" b="b"/>
            <a:pathLst>
              <a:path w="520700" h="15239">
                <a:moveTo>
                  <a:pt x="3810" y="11430"/>
                </a:moveTo>
                <a:lnTo>
                  <a:pt x="0" y="11430"/>
                </a:lnTo>
                <a:lnTo>
                  <a:pt x="0" y="15239"/>
                </a:lnTo>
                <a:lnTo>
                  <a:pt x="3810" y="15239"/>
                </a:lnTo>
                <a:lnTo>
                  <a:pt x="3810" y="11430"/>
                </a:lnTo>
                <a:close/>
              </a:path>
              <a:path w="520700" h="15239">
                <a:moveTo>
                  <a:pt x="520700" y="0"/>
                </a:moveTo>
                <a:lnTo>
                  <a:pt x="20320" y="0"/>
                </a:lnTo>
                <a:lnTo>
                  <a:pt x="20320" y="3810"/>
                </a:lnTo>
                <a:lnTo>
                  <a:pt x="15240" y="8889"/>
                </a:lnTo>
                <a:lnTo>
                  <a:pt x="3810" y="11430"/>
                </a:lnTo>
                <a:lnTo>
                  <a:pt x="520700" y="11430"/>
                </a:lnTo>
                <a:lnTo>
                  <a:pt x="520700" y="0"/>
                </a:lnTo>
                <a:close/>
              </a:path>
            </a:pathLst>
          </a:custGeom>
          <a:solidFill>
            <a:srgbClr val="00FF7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1649729" y="3810000"/>
            <a:ext cx="121919" cy="18161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1540510" y="4109720"/>
            <a:ext cx="82550" cy="21590"/>
          </a:xfrm>
          <a:custGeom>
            <a:avLst/>
            <a:gdLst/>
            <a:ahLst/>
            <a:cxnLst/>
            <a:rect l="l" t="t" r="r" b="b"/>
            <a:pathLst>
              <a:path w="82550" h="21589">
                <a:moveTo>
                  <a:pt x="82550" y="21589"/>
                </a:moveTo>
                <a:lnTo>
                  <a:pt x="0" y="21589"/>
                </a:lnTo>
                <a:lnTo>
                  <a:pt x="0" y="0"/>
                </a:lnTo>
                <a:lnTo>
                  <a:pt x="82550" y="0"/>
                </a:lnTo>
                <a:lnTo>
                  <a:pt x="82550" y="2158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1485900" y="4210684"/>
            <a:ext cx="364490" cy="0"/>
          </a:xfrm>
          <a:custGeom>
            <a:avLst/>
            <a:gdLst/>
            <a:ahLst/>
            <a:cxnLst/>
            <a:rect l="l" t="t" r="r" b="b"/>
            <a:pathLst>
              <a:path w="364489">
                <a:moveTo>
                  <a:pt x="0" y="0"/>
                </a:moveTo>
                <a:lnTo>
                  <a:pt x="364489" y="0"/>
                </a:lnTo>
              </a:path>
            </a:pathLst>
          </a:custGeom>
          <a:ln w="2159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1664970" y="4014470"/>
            <a:ext cx="106680" cy="16636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842010" y="3578859"/>
            <a:ext cx="511809" cy="965200"/>
          </a:xfrm>
          <a:custGeom>
            <a:avLst/>
            <a:gdLst/>
            <a:ahLst/>
            <a:cxnLst/>
            <a:rect l="l" t="t" r="r" b="b"/>
            <a:pathLst>
              <a:path w="511809" h="965200">
                <a:moveTo>
                  <a:pt x="251459" y="0"/>
                </a:moveTo>
                <a:lnTo>
                  <a:pt x="0" y="855979"/>
                </a:lnTo>
                <a:lnTo>
                  <a:pt x="3809" y="859789"/>
                </a:lnTo>
                <a:lnTo>
                  <a:pt x="8890" y="873759"/>
                </a:lnTo>
                <a:lnTo>
                  <a:pt x="38100" y="910589"/>
                </a:lnTo>
                <a:lnTo>
                  <a:pt x="100330" y="944879"/>
                </a:lnTo>
                <a:lnTo>
                  <a:pt x="138430" y="955039"/>
                </a:lnTo>
                <a:lnTo>
                  <a:pt x="181609" y="961389"/>
                </a:lnTo>
                <a:lnTo>
                  <a:pt x="226059" y="965200"/>
                </a:lnTo>
                <a:lnTo>
                  <a:pt x="271780" y="965200"/>
                </a:lnTo>
                <a:lnTo>
                  <a:pt x="360680" y="952500"/>
                </a:lnTo>
                <a:lnTo>
                  <a:pt x="400050" y="941069"/>
                </a:lnTo>
                <a:lnTo>
                  <a:pt x="436880" y="927100"/>
                </a:lnTo>
                <a:lnTo>
                  <a:pt x="488950" y="890269"/>
                </a:lnTo>
                <a:lnTo>
                  <a:pt x="509270" y="853439"/>
                </a:lnTo>
                <a:lnTo>
                  <a:pt x="511809" y="840739"/>
                </a:lnTo>
                <a:lnTo>
                  <a:pt x="251459" y="0"/>
                </a:lnTo>
                <a:close/>
              </a:path>
            </a:pathLst>
          </a:custGeom>
          <a:solidFill>
            <a:srgbClr val="0000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1093469" y="3644900"/>
            <a:ext cx="234950" cy="873760"/>
          </a:xfrm>
          <a:custGeom>
            <a:avLst/>
            <a:gdLst/>
            <a:ahLst/>
            <a:cxnLst/>
            <a:rect l="l" t="t" r="r" b="b"/>
            <a:pathLst>
              <a:path w="234950" h="873760">
                <a:moveTo>
                  <a:pt x="0" y="0"/>
                </a:moveTo>
                <a:lnTo>
                  <a:pt x="0" y="873760"/>
                </a:lnTo>
                <a:lnTo>
                  <a:pt x="39370" y="873760"/>
                </a:lnTo>
                <a:lnTo>
                  <a:pt x="80010" y="869950"/>
                </a:lnTo>
                <a:lnTo>
                  <a:pt x="118110" y="862330"/>
                </a:lnTo>
                <a:lnTo>
                  <a:pt x="181610" y="840739"/>
                </a:lnTo>
                <a:lnTo>
                  <a:pt x="224790" y="803910"/>
                </a:lnTo>
                <a:lnTo>
                  <a:pt x="234950" y="782319"/>
                </a:lnTo>
                <a:lnTo>
                  <a:pt x="0" y="0"/>
                </a:lnTo>
                <a:close/>
              </a:path>
            </a:pathLst>
          </a:custGeom>
          <a:solidFill>
            <a:srgbClr val="39A4E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862330" y="3738879"/>
            <a:ext cx="203200" cy="748030"/>
          </a:xfrm>
          <a:custGeom>
            <a:avLst/>
            <a:gdLst/>
            <a:ahLst/>
            <a:cxnLst/>
            <a:rect l="l" t="t" r="r" b="b"/>
            <a:pathLst>
              <a:path w="203200" h="748029">
                <a:moveTo>
                  <a:pt x="203200" y="0"/>
                </a:moveTo>
                <a:lnTo>
                  <a:pt x="0" y="695960"/>
                </a:lnTo>
                <a:lnTo>
                  <a:pt x="3809" y="699770"/>
                </a:lnTo>
                <a:lnTo>
                  <a:pt x="10159" y="713740"/>
                </a:lnTo>
                <a:lnTo>
                  <a:pt x="21589" y="726440"/>
                </a:lnTo>
                <a:lnTo>
                  <a:pt x="38100" y="737870"/>
                </a:lnTo>
                <a:lnTo>
                  <a:pt x="55879" y="748030"/>
                </a:lnTo>
                <a:lnTo>
                  <a:pt x="55879" y="744220"/>
                </a:lnTo>
                <a:lnTo>
                  <a:pt x="203200" y="0"/>
                </a:lnTo>
                <a:close/>
              </a:path>
            </a:pathLst>
          </a:custGeom>
          <a:solidFill>
            <a:srgbClr val="004BB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1068705" y="3644900"/>
            <a:ext cx="0" cy="873760"/>
          </a:xfrm>
          <a:custGeom>
            <a:avLst/>
            <a:gdLst/>
            <a:ahLst/>
            <a:cxnLst/>
            <a:rect l="l" t="t" r="r" b="b"/>
            <a:pathLst>
              <a:path h="873760">
                <a:moveTo>
                  <a:pt x="0" y="0"/>
                </a:moveTo>
                <a:lnTo>
                  <a:pt x="0" y="873760"/>
                </a:lnTo>
              </a:path>
            </a:pathLst>
          </a:custGeom>
          <a:ln w="49529">
            <a:solidFill>
              <a:srgbClr val="004BB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345440" y="4144009"/>
            <a:ext cx="594360" cy="544830"/>
          </a:xfrm>
          <a:custGeom>
            <a:avLst/>
            <a:gdLst/>
            <a:ahLst/>
            <a:cxnLst/>
            <a:rect l="l" t="t" r="r" b="b"/>
            <a:pathLst>
              <a:path w="594360" h="544829">
                <a:moveTo>
                  <a:pt x="377190" y="0"/>
                </a:moveTo>
                <a:lnTo>
                  <a:pt x="0" y="29209"/>
                </a:lnTo>
                <a:lnTo>
                  <a:pt x="0" y="384809"/>
                </a:lnTo>
                <a:lnTo>
                  <a:pt x="185419" y="544829"/>
                </a:lnTo>
                <a:lnTo>
                  <a:pt x="594360" y="495300"/>
                </a:lnTo>
                <a:lnTo>
                  <a:pt x="594360" y="90169"/>
                </a:lnTo>
                <a:lnTo>
                  <a:pt x="377190" y="0"/>
                </a:lnTo>
                <a:close/>
              </a:path>
            </a:pathLst>
          </a:custGeom>
          <a:solidFill>
            <a:srgbClr val="B17E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391159" y="4161790"/>
            <a:ext cx="496570" cy="97790"/>
          </a:xfrm>
          <a:custGeom>
            <a:avLst/>
            <a:gdLst/>
            <a:ahLst/>
            <a:cxnLst/>
            <a:rect l="l" t="t" r="r" b="b"/>
            <a:pathLst>
              <a:path w="496569" h="97789">
                <a:moveTo>
                  <a:pt x="325120" y="0"/>
                </a:moveTo>
                <a:lnTo>
                  <a:pt x="0" y="24130"/>
                </a:lnTo>
                <a:lnTo>
                  <a:pt x="148590" y="97790"/>
                </a:lnTo>
                <a:lnTo>
                  <a:pt x="496570" y="72390"/>
                </a:lnTo>
                <a:lnTo>
                  <a:pt x="325120" y="0"/>
                </a:lnTo>
                <a:close/>
              </a:path>
            </a:pathLst>
          </a:custGeom>
          <a:solidFill>
            <a:srgbClr val="FFE4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551180" y="4257040"/>
            <a:ext cx="367030" cy="407670"/>
          </a:xfrm>
          <a:custGeom>
            <a:avLst/>
            <a:gdLst/>
            <a:ahLst/>
            <a:cxnLst/>
            <a:rect l="l" t="t" r="r" b="b"/>
            <a:pathLst>
              <a:path w="367030" h="407670">
                <a:moveTo>
                  <a:pt x="367030" y="0"/>
                </a:moveTo>
                <a:lnTo>
                  <a:pt x="0" y="30480"/>
                </a:lnTo>
                <a:lnTo>
                  <a:pt x="0" y="407670"/>
                </a:lnTo>
                <a:lnTo>
                  <a:pt x="367030" y="359410"/>
                </a:lnTo>
                <a:lnTo>
                  <a:pt x="367030" y="0"/>
                </a:lnTo>
                <a:close/>
              </a:path>
            </a:pathLst>
          </a:custGeom>
          <a:solidFill>
            <a:srgbClr val="FFF17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1926589" y="3435350"/>
            <a:ext cx="436880" cy="1233170"/>
          </a:xfrm>
          <a:custGeom>
            <a:avLst/>
            <a:gdLst/>
            <a:ahLst/>
            <a:cxnLst/>
            <a:rect l="l" t="t" r="r" b="b"/>
            <a:pathLst>
              <a:path w="436880" h="1233170">
                <a:moveTo>
                  <a:pt x="163830" y="586739"/>
                </a:moveTo>
                <a:lnTo>
                  <a:pt x="114300" y="586739"/>
                </a:lnTo>
                <a:lnTo>
                  <a:pt x="55880" y="835660"/>
                </a:lnTo>
                <a:lnTo>
                  <a:pt x="55880" y="840739"/>
                </a:lnTo>
                <a:lnTo>
                  <a:pt x="59690" y="868680"/>
                </a:lnTo>
                <a:lnTo>
                  <a:pt x="62230" y="895350"/>
                </a:lnTo>
                <a:lnTo>
                  <a:pt x="62230" y="916939"/>
                </a:lnTo>
                <a:lnTo>
                  <a:pt x="58420" y="941069"/>
                </a:lnTo>
                <a:lnTo>
                  <a:pt x="53340" y="961389"/>
                </a:lnTo>
                <a:lnTo>
                  <a:pt x="43180" y="980439"/>
                </a:lnTo>
                <a:lnTo>
                  <a:pt x="30480" y="999489"/>
                </a:lnTo>
                <a:lnTo>
                  <a:pt x="13970" y="1017269"/>
                </a:lnTo>
                <a:lnTo>
                  <a:pt x="11430" y="1017269"/>
                </a:lnTo>
                <a:lnTo>
                  <a:pt x="11430" y="1233170"/>
                </a:lnTo>
                <a:lnTo>
                  <a:pt x="24130" y="1181100"/>
                </a:lnTo>
                <a:lnTo>
                  <a:pt x="30480" y="1181100"/>
                </a:lnTo>
                <a:lnTo>
                  <a:pt x="163830" y="586739"/>
                </a:lnTo>
                <a:close/>
              </a:path>
              <a:path w="436880" h="1233170">
                <a:moveTo>
                  <a:pt x="322580" y="586739"/>
                </a:moveTo>
                <a:lnTo>
                  <a:pt x="276860" y="586739"/>
                </a:lnTo>
                <a:lnTo>
                  <a:pt x="406400" y="1181100"/>
                </a:lnTo>
                <a:lnTo>
                  <a:pt x="412750" y="1181100"/>
                </a:lnTo>
                <a:lnTo>
                  <a:pt x="424180" y="1233170"/>
                </a:lnTo>
                <a:lnTo>
                  <a:pt x="424180" y="1045210"/>
                </a:lnTo>
                <a:lnTo>
                  <a:pt x="394970" y="1045210"/>
                </a:lnTo>
                <a:lnTo>
                  <a:pt x="386080" y="1041400"/>
                </a:lnTo>
                <a:lnTo>
                  <a:pt x="382270" y="1033780"/>
                </a:lnTo>
                <a:lnTo>
                  <a:pt x="386080" y="1026160"/>
                </a:lnTo>
                <a:lnTo>
                  <a:pt x="394970" y="1022350"/>
                </a:lnTo>
                <a:lnTo>
                  <a:pt x="415544" y="1022350"/>
                </a:lnTo>
                <a:lnTo>
                  <a:pt x="424180" y="1017269"/>
                </a:lnTo>
                <a:lnTo>
                  <a:pt x="427990" y="1017269"/>
                </a:lnTo>
                <a:lnTo>
                  <a:pt x="408940" y="999489"/>
                </a:lnTo>
                <a:lnTo>
                  <a:pt x="396240" y="980439"/>
                </a:lnTo>
                <a:lnTo>
                  <a:pt x="387350" y="961389"/>
                </a:lnTo>
                <a:lnTo>
                  <a:pt x="379730" y="941069"/>
                </a:lnTo>
                <a:lnTo>
                  <a:pt x="378460" y="916939"/>
                </a:lnTo>
                <a:lnTo>
                  <a:pt x="377190" y="895350"/>
                </a:lnTo>
                <a:lnTo>
                  <a:pt x="378460" y="868680"/>
                </a:lnTo>
                <a:lnTo>
                  <a:pt x="382270" y="840739"/>
                </a:lnTo>
                <a:lnTo>
                  <a:pt x="378460" y="835660"/>
                </a:lnTo>
                <a:lnTo>
                  <a:pt x="322580" y="586739"/>
                </a:lnTo>
                <a:close/>
              </a:path>
              <a:path w="436880" h="1233170">
                <a:moveTo>
                  <a:pt x="424180" y="1017269"/>
                </a:moveTo>
                <a:lnTo>
                  <a:pt x="404062" y="1029104"/>
                </a:lnTo>
                <a:lnTo>
                  <a:pt x="406400" y="1033780"/>
                </a:lnTo>
                <a:lnTo>
                  <a:pt x="402590" y="1041400"/>
                </a:lnTo>
                <a:lnTo>
                  <a:pt x="394970" y="1045210"/>
                </a:lnTo>
                <a:lnTo>
                  <a:pt x="424180" y="1045210"/>
                </a:lnTo>
                <a:lnTo>
                  <a:pt x="424180" y="1017269"/>
                </a:lnTo>
                <a:close/>
              </a:path>
              <a:path w="436880" h="1233170">
                <a:moveTo>
                  <a:pt x="415544" y="1022350"/>
                </a:moveTo>
                <a:lnTo>
                  <a:pt x="394970" y="1022350"/>
                </a:lnTo>
                <a:lnTo>
                  <a:pt x="402590" y="1026160"/>
                </a:lnTo>
                <a:lnTo>
                  <a:pt x="404062" y="1029104"/>
                </a:lnTo>
                <a:lnTo>
                  <a:pt x="415544" y="1022350"/>
                </a:lnTo>
                <a:close/>
              </a:path>
              <a:path w="436880" h="1233170">
                <a:moveTo>
                  <a:pt x="234950" y="499110"/>
                </a:moveTo>
                <a:lnTo>
                  <a:pt x="205740" y="499110"/>
                </a:lnTo>
                <a:lnTo>
                  <a:pt x="205740" y="560069"/>
                </a:lnTo>
                <a:lnTo>
                  <a:pt x="0" y="560069"/>
                </a:lnTo>
                <a:lnTo>
                  <a:pt x="0" y="586739"/>
                </a:lnTo>
                <a:lnTo>
                  <a:pt x="205740" y="586739"/>
                </a:lnTo>
                <a:lnTo>
                  <a:pt x="205740" y="646430"/>
                </a:lnTo>
                <a:lnTo>
                  <a:pt x="234950" y="646430"/>
                </a:lnTo>
                <a:lnTo>
                  <a:pt x="234950" y="499110"/>
                </a:lnTo>
                <a:close/>
              </a:path>
              <a:path w="436880" h="1233170">
                <a:moveTo>
                  <a:pt x="436880" y="560069"/>
                </a:moveTo>
                <a:lnTo>
                  <a:pt x="234950" y="560069"/>
                </a:lnTo>
                <a:lnTo>
                  <a:pt x="234950" y="586739"/>
                </a:lnTo>
                <a:lnTo>
                  <a:pt x="436880" y="586739"/>
                </a:lnTo>
                <a:lnTo>
                  <a:pt x="436880" y="560069"/>
                </a:lnTo>
                <a:close/>
              </a:path>
              <a:path w="436880" h="1233170">
                <a:moveTo>
                  <a:pt x="181610" y="299719"/>
                </a:moveTo>
                <a:lnTo>
                  <a:pt x="121920" y="560069"/>
                </a:lnTo>
                <a:lnTo>
                  <a:pt x="167640" y="560069"/>
                </a:lnTo>
                <a:lnTo>
                  <a:pt x="209550" y="381000"/>
                </a:lnTo>
                <a:lnTo>
                  <a:pt x="276841" y="381000"/>
                </a:lnTo>
                <a:lnTo>
                  <a:pt x="265541" y="332739"/>
                </a:lnTo>
                <a:lnTo>
                  <a:pt x="205740" y="332739"/>
                </a:lnTo>
                <a:lnTo>
                  <a:pt x="181610" y="299719"/>
                </a:lnTo>
                <a:close/>
              </a:path>
              <a:path w="436880" h="1233170">
                <a:moveTo>
                  <a:pt x="276841" y="381000"/>
                </a:moveTo>
                <a:lnTo>
                  <a:pt x="231140" y="381000"/>
                </a:lnTo>
                <a:lnTo>
                  <a:pt x="269240" y="560069"/>
                </a:lnTo>
                <a:lnTo>
                  <a:pt x="318770" y="560069"/>
                </a:lnTo>
                <a:lnTo>
                  <a:pt x="276841" y="381000"/>
                </a:lnTo>
                <a:close/>
              </a:path>
              <a:path w="436880" h="1233170">
                <a:moveTo>
                  <a:pt x="245110" y="0"/>
                </a:moveTo>
                <a:lnTo>
                  <a:pt x="189230" y="0"/>
                </a:lnTo>
                <a:lnTo>
                  <a:pt x="189230" y="109220"/>
                </a:lnTo>
                <a:lnTo>
                  <a:pt x="205740" y="121920"/>
                </a:lnTo>
                <a:lnTo>
                  <a:pt x="205740" y="332739"/>
                </a:lnTo>
                <a:lnTo>
                  <a:pt x="231140" y="332739"/>
                </a:lnTo>
                <a:lnTo>
                  <a:pt x="231140" y="121920"/>
                </a:lnTo>
                <a:lnTo>
                  <a:pt x="245110" y="109220"/>
                </a:lnTo>
                <a:lnTo>
                  <a:pt x="245110" y="0"/>
                </a:lnTo>
                <a:close/>
              </a:path>
              <a:path w="436880" h="1233170">
                <a:moveTo>
                  <a:pt x="257810" y="299719"/>
                </a:moveTo>
                <a:lnTo>
                  <a:pt x="231140" y="332739"/>
                </a:lnTo>
                <a:lnTo>
                  <a:pt x="265541" y="332739"/>
                </a:lnTo>
                <a:lnTo>
                  <a:pt x="257810" y="29971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2044700" y="3586479"/>
            <a:ext cx="207010" cy="20828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2059939" y="4004309"/>
            <a:ext cx="17780" cy="17780"/>
          </a:xfrm>
          <a:custGeom>
            <a:avLst/>
            <a:gdLst/>
            <a:ahLst/>
            <a:cxnLst/>
            <a:rect l="l" t="t" r="r" b="b"/>
            <a:pathLst>
              <a:path w="17780" h="17779">
                <a:moveTo>
                  <a:pt x="10160" y="0"/>
                </a:moveTo>
                <a:lnTo>
                  <a:pt x="2540" y="3809"/>
                </a:lnTo>
                <a:lnTo>
                  <a:pt x="0" y="10159"/>
                </a:lnTo>
                <a:lnTo>
                  <a:pt x="2540" y="16509"/>
                </a:lnTo>
                <a:lnTo>
                  <a:pt x="10160" y="17779"/>
                </a:lnTo>
                <a:lnTo>
                  <a:pt x="16510" y="16509"/>
                </a:lnTo>
                <a:lnTo>
                  <a:pt x="17780" y="10159"/>
                </a:lnTo>
                <a:lnTo>
                  <a:pt x="16510" y="3809"/>
                </a:lnTo>
                <a:lnTo>
                  <a:pt x="1016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2213610" y="4004309"/>
            <a:ext cx="24130" cy="17780"/>
          </a:xfrm>
          <a:custGeom>
            <a:avLst/>
            <a:gdLst/>
            <a:ahLst/>
            <a:cxnLst/>
            <a:rect l="l" t="t" r="r" b="b"/>
            <a:pathLst>
              <a:path w="24130" h="17779">
                <a:moveTo>
                  <a:pt x="12700" y="0"/>
                </a:moveTo>
                <a:lnTo>
                  <a:pt x="3809" y="3809"/>
                </a:lnTo>
                <a:lnTo>
                  <a:pt x="0" y="10159"/>
                </a:lnTo>
                <a:lnTo>
                  <a:pt x="3809" y="16509"/>
                </a:lnTo>
                <a:lnTo>
                  <a:pt x="12700" y="17779"/>
                </a:lnTo>
                <a:lnTo>
                  <a:pt x="20319" y="16509"/>
                </a:lnTo>
                <a:lnTo>
                  <a:pt x="24129" y="10159"/>
                </a:lnTo>
                <a:lnTo>
                  <a:pt x="20319" y="3809"/>
                </a:lnTo>
                <a:lnTo>
                  <a:pt x="127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1156969" y="4245609"/>
            <a:ext cx="622300" cy="624840"/>
          </a:xfrm>
          <a:custGeom>
            <a:avLst/>
            <a:gdLst/>
            <a:ahLst/>
            <a:cxnLst/>
            <a:rect l="l" t="t" r="r" b="b"/>
            <a:pathLst>
              <a:path w="622300" h="624839">
                <a:moveTo>
                  <a:pt x="311150" y="0"/>
                </a:moveTo>
                <a:lnTo>
                  <a:pt x="247650" y="5079"/>
                </a:lnTo>
                <a:lnTo>
                  <a:pt x="189230" y="25400"/>
                </a:lnTo>
                <a:lnTo>
                  <a:pt x="135890" y="53339"/>
                </a:lnTo>
                <a:lnTo>
                  <a:pt x="91440" y="92709"/>
                </a:lnTo>
                <a:lnTo>
                  <a:pt x="53340" y="138429"/>
                </a:lnTo>
                <a:lnTo>
                  <a:pt x="24130" y="190500"/>
                </a:lnTo>
                <a:lnTo>
                  <a:pt x="5080" y="250189"/>
                </a:lnTo>
                <a:lnTo>
                  <a:pt x="0" y="313689"/>
                </a:lnTo>
                <a:lnTo>
                  <a:pt x="1270" y="345439"/>
                </a:lnTo>
                <a:lnTo>
                  <a:pt x="13970" y="406400"/>
                </a:lnTo>
                <a:lnTo>
                  <a:pt x="36830" y="461009"/>
                </a:lnTo>
                <a:lnTo>
                  <a:pt x="71120" y="511809"/>
                </a:lnTo>
                <a:lnTo>
                  <a:pt x="113030" y="553719"/>
                </a:lnTo>
                <a:lnTo>
                  <a:pt x="161290" y="586739"/>
                </a:lnTo>
                <a:lnTo>
                  <a:pt x="218440" y="610869"/>
                </a:lnTo>
                <a:lnTo>
                  <a:pt x="278130" y="623569"/>
                </a:lnTo>
                <a:lnTo>
                  <a:pt x="311150" y="624839"/>
                </a:lnTo>
                <a:lnTo>
                  <a:pt x="307340" y="621029"/>
                </a:lnTo>
                <a:lnTo>
                  <a:pt x="362796" y="621029"/>
                </a:lnTo>
                <a:lnTo>
                  <a:pt x="403860" y="610869"/>
                </a:lnTo>
                <a:lnTo>
                  <a:pt x="458470" y="586739"/>
                </a:lnTo>
                <a:lnTo>
                  <a:pt x="509269" y="553719"/>
                </a:lnTo>
                <a:lnTo>
                  <a:pt x="551180" y="511809"/>
                </a:lnTo>
                <a:lnTo>
                  <a:pt x="584200" y="461009"/>
                </a:lnTo>
                <a:lnTo>
                  <a:pt x="608330" y="406400"/>
                </a:lnTo>
                <a:lnTo>
                  <a:pt x="621030" y="345439"/>
                </a:lnTo>
                <a:lnTo>
                  <a:pt x="622300" y="313689"/>
                </a:lnTo>
                <a:lnTo>
                  <a:pt x="621030" y="281939"/>
                </a:lnTo>
                <a:lnTo>
                  <a:pt x="608330" y="219709"/>
                </a:lnTo>
                <a:lnTo>
                  <a:pt x="584200" y="163829"/>
                </a:lnTo>
                <a:lnTo>
                  <a:pt x="551180" y="114300"/>
                </a:lnTo>
                <a:lnTo>
                  <a:pt x="509269" y="71119"/>
                </a:lnTo>
                <a:lnTo>
                  <a:pt x="458470" y="38100"/>
                </a:lnTo>
                <a:lnTo>
                  <a:pt x="403860" y="13969"/>
                </a:lnTo>
                <a:lnTo>
                  <a:pt x="341630" y="1269"/>
                </a:lnTo>
                <a:lnTo>
                  <a:pt x="311150" y="0"/>
                </a:lnTo>
                <a:close/>
              </a:path>
              <a:path w="622300" h="624839">
                <a:moveTo>
                  <a:pt x="362796" y="621029"/>
                </a:moveTo>
                <a:lnTo>
                  <a:pt x="307340" y="621029"/>
                </a:lnTo>
                <a:lnTo>
                  <a:pt x="311150" y="624839"/>
                </a:lnTo>
                <a:lnTo>
                  <a:pt x="341630" y="623569"/>
                </a:lnTo>
                <a:lnTo>
                  <a:pt x="362796" y="621029"/>
                </a:lnTo>
                <a:close/>
              </a:path>
            </a:pathLst>
          </a:custGeom>
          <a:solidFill>
            <a:srgbClr val="98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1183639" y="4276090"/>
            <a:ext cx="565150" cy="563880"/>
          </a:xfrm>
          <a:custGeom>
            <a:avLst/>
            <a:gdLst/>
            <a:ahLst/>
            <a:cxnLst/>
            <a:rect l="l" t="t" r="r" b="b"/>
            <a:pathLst>
              <a:path w="565150" h="563879">
                <a:moveTo>
                  <a:pt x="284479" y="0"/>
                </a:moveTo>
                <a:lnTo>
                  <a:pt x="238759" y="3810"/>
                </a:lnTo>
                <a:lnTo>
                  <a:pt x="193040" y="15240"/>
                </a:lnTo>
                <a:lnTo>
                  <a:pt x="153669" y="33020"/>
                </a:lnTo>
                <a:lnTo>
                  <a:pt x="116840" y="54610"/>
                </a:lnTo>
                <a:lnTo>
                  <a:pt x="83819" y="83820"/>
                </a:lnTo>
                <a:lnTo>
                  <a:pt x="57150" y="116840"/>
                </a:lnTo>
                <a:lnTo>
                  <a:pt x="33019" y="152400"/>
                </a:lnTo>
                <a:lnTo>
                  <a:pt x="15240" y="194310"/>
                </a:lnTo>
                <a:lnTo>
                  <a:pt x="3809" y="238760"/>
                </a:lnTo>
                <a:lnTo>
                  <a:pt x="0" y="283210"/>
                </a:lnTo>
                <a:lnTo>
                  <a:pt x="2540" y="312420"/>
                </a:lnTo>
                <a:lnTo>
                  <a:pt x="13969" y="367030"/>
                </a:lnTo>
                <a:lnTo>
                  <a:pt x="35559" y="416560"/>
                </a:lnTo>
                <a:lnTo>
                  <a:pt x="83819" y="481330"/>
                </a:lnTo>
                <a:lnTo>
                  <a:pt x="125729" y="516890"/>
                </a:lnTo>
                <a:lnTo>
                  <a:pt x="175259" y="542290"/>
                </a:lnTo>
                <a:lnTo>
                  <a:pt x="228600" y="557530"/>
                </a:lnTo>
                <a:lnTo>
                  <a:pt x="284479" y="563880"/>
                </a:lnTo>
                <a:lnTo>
                  <a:pt x="326390" y="560070"/>
                </a:lnTo>
                <a:lnTo>
                  <a:pt x="365759" y="551180"/>
                </a:lnTo>
                <a:lnTo>
                  <a:pt x="402590" y="535940"/>
                </a:lnTo>
                <a:lnTo>
                  <a:pt x="439419" y="518160"/>
                </a:lnTo>
                <a:lnTo>
                  <a:pt x="469899" y="492760"/>
                </a:lnTo>
                <a:lnTo>
                  <a:pt x="497840" y="466090"/>
                </a:lnTo>
                <a:lnTo>
                  <a:pt x="520699" y="434340"/>
                </a:lnTo>
                <a:lnTo>
                  <a:pt x="539749" y="400050"/>
                </a:lnTo>
                <a:lnTo>
                  <a:pt x="558799" y="344170"/>
                </a:lnTo>
                <a:lnTo>
                  <a:pt x="565149" y="283210"/>
                </a:lnTo>
                <a:lnTo>
                  <a:pt x="562610" y="255270"/>
                </a:lnTo>
                <a:lnTo>
                  <a:pt x="552449" y="198120"/>
                </a:lnTo>
                <a:lnTo>
                  <a:pt x="529590" y="147320"/>
                </a:lnTo>
                <a:lnTo>
                  <a:pt x="482599" y="82550"/>
                </a:lnTo>
                <a:lnTo>
                  <a:pt x="440690" y="46990"/>
                </a:lnTo>
                <a:lnTo>
                  <a:pt x="393700" y="22860"/>
                </a:lnTo>
                <a:lnTo>
                  <a:pt x="340359" y="6350"/>
                </a:lnTo>
                <a:lnTo>
                  <a:pt x="284479" y="0"/>
                </a:lnTo>
                <a:close/>
              </a:path>
            </a:pathLst>
          </a:custGeom>
          <a:solidFill>
            <a:srgbClr val="FF18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1216660" y="4333240"/>
            <a:ext cx="454659" cy="481330"/>
          </a:xfrm>
          <a:custGeom>
            <a:avLst/>
            <a:gdLst/>
            <a:ahLst/>
            <a:cxnLst/>
            <a:rect l="l" t="t" r="r" b="b"/>
            <a:pathLst>
              <a:path w="454660" h="481329">
                <a:moveTo>
                  <a:pt x="111759" y="0"/>
                </a:moveTo>
                <a:lnTo>
                  <a:pt x="71120" y="30480"/>
                </a:lnTo>
                <a:lnTo>
                  <a:pt x="38100" y="73660"/>
                </a:lnTo>
                <a:lnTo>
                  <a:pt x="15240" y="124460"/>
                </a:lnTo>
                <a:lnTo>
                  <a:pt x="2540" y="182880"/>
                </a:lnTo>
                <a:lnTo>
                  <a:pt x="0" y="212090"/>
                </a:lnTo>
                <a:lnTo>
                  <a:pt x="0" y="242570"/>
                </a:lnTo>
                <a:lnTo>
                  <a:pt x="11430" y="303530"/>
                </a:lnTo>
                <a:lnTo>
                  <a:pt x="34290" y="356870"/>
                </a:lnTo>
                <a:lnTo>
                  <a:pt x="73659" y="405130"/>
                </a:lnTo>
                <a:lnTo>
                  <a:pt x="125730" y="444500"/>
                </a:lnTo>
                <a:lnTo>
                  <a:pt x="180340" y="469900"/>
                </a:lnTo>
                <a:lnTo>
                  <a:pt x="234950" y="478790"/>
                </a:lnTo>
                <a:lnTo>
                  <a:pt x="262890" y="481330"/>
                </a:lnTo>
                <a:lnTo>
                  <a:pt x="339090" y="466090"/>
                </a:lnTo>
                <a:lnTo>
                  <a:pt x="384809" y="447040"/>
                </a:lnTo>
                <a:lnTo>
                  <a:pt x="424179" y="421640"/>
                </a:lnTo>
                <a:lnTo>
                  <a:pt x="437432" y="408940"/>
                </a:lnTo>
                <a:lnTo>
                  <a:pt x="339090" y="408940"/>
                </a:lnTo>
                <a:lnTo>
                  <a:pt x="289559" y="401320"/>
                </a:lnTo>
                <a:lnTo>
                  <a:pt x="247650" y="386080"/>
                </a:lnTo>
                <a:lnTo>
                  <a:pt x="209550" y="367030"/>
                </a:lnTo>
                <a:lnTo>
                  <a:pt x="154940" y="321310"/>
                </a:lnTo>
                <a:lnTo>
                  <a:pt x="118109" y="274320"/>
                </a:lnTo>
                <a:lnTo>
                  <a:pt x="91440" y="200660"/>
                </a:lnTo>
                <a:lnTo>
                  <a:pt x="83820" y="161290"/>
                </a:lnTo>
                <a:lnTo>
                  <a:pt x="80009" y="118110"/>
                </a:lnTo>
                <a:lnTo>
                  <a:pt x="83820" y="76200"/>
                </a:lnTo>
                <a:lnTo>
                  <a:pt x="95250" y="35560"/>
                </a:lnTo>
                <a:lnTo>
                  <a:pt x="111759" y="0"/>
                </a:lnTo>
                <a:close/>
              </a:path>
              <a:path w="454660" h="481329">
                <a:moveTo>
                  <a:pt x="454659" y="392430"/>
                </a:moveTo>
                <a:lnTo>
                  <a:pt x="424179" y="401320"/>
                </a:lnTo>
                <a:lnTo>
                  <a:pt x="393700" y="406400"/>
                </a:lnTo>
                <a:lnTo>
                  <a:pt x="365759" y="408940"/>
                </a:lnTo>
                <a:lnTo>
                  <a:pt x="437432" y="408940"/>
                </a:lnTo>
                <a:lnTo>
                  <a:pt x="454659" y="392430"/>
                </a:lnTo>
                <a:close/>
              </a:path>
            </a:pathLst>
          </a:custGeom>
          <a:solidFill>
            <a:srgbClr val="98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1183639" y="4291329"/>
            <a:ext cx="539750" cy="548640"/>
          </a:xfrm>
          <a:custGeom>
            <a:avLst/>
            <a:gdLst/>
            <a:ahLst/>
            <a:cxnLst/>
            <a:rect l="l" t="t" r="r" b="b"/>
            <a:pathLst>
              <a:path w="539750" h="548639">
                <a:moveTo>
                  <a:pt x="193040" y="0"/>
                </a:moveTo>
                <a:lnTo>
                  <a:pt x="153669" y="17780"/>
                </a:lnTo>
                <a:lnTo>
                  <a:pt x="116840" y="39370"/>
                </a:lnTo>
                <a:lnTo>
                  <a:pt x="83819" y="68580"/>
                </a:lnTo>
                <a:lnTo>
                  <a:pt x="57150" y="101600"/>
                </a:lnTo>
                <a:lnTo>
                  <a:pt x="33019" y="137160"/>
                </a:lnTo>
                <a:lnTo>
                  <a:pt x="15240" y="179070"/>
                </a:lnTo>
                <a:lnTo>
                  <a:pt x="3809" y="223520"/>
                </a:lnTo>
                <a:lnTo>
                  <a:pt x="0" y="267970"/>
                </a:lnTo>
                <a:lnTo>
                  <a:pt x="2540" y="297180"/>
                </a:lnTo>
                <a:lnTo>
                  <a:pt x="13969" y="351790"/>
                </a:lnTo>
                <a:lnTo>
                  <a:pt x="35559" y="401320"/>
                </a:lnTo>
                <a:lnTo>
                  <a:pt x="83819" y="466090"/>
                </a:lnTo>
                <a:lnTo>
                  <a:pt x="125729" y="501650"/>
                </a:lnTo>
                <a:lnTo>
                  <a:pt x="175259" y="527050"/>
                </a:lnTo>
                <a:lnTo>
                  <a:pt x="228600" y="542290"/>
                </a:lnTo>
                <a:lnTo>
                  <a:pt x="284479" y="548640"/>
                </a:lnTo>
                <a:lnTo>
                  <a:pt x="326390" y="544830"/>
                </a:lnTo>
                <a:lnTo>
                  <a:pt x="365759" y="535940"/>
                </a:lnTo>
                <a:lnTo>
                  <a:pt x="396451" y="523240"/>
                </a:lnTo>
                <a:lnTo>
                  <a:pt x="295909" y="523240"/>
                </a:lnTo>
                <a:lnTo>
                  <a:pt x="267969" y="520700"/>
                </a:lnTo>
                <a:lnTo>
                  <a:pt x="213359" y="511810"/>
                </a:lnTo>
                <a:lnTo>
                  <a:pt x="158750" y="486410"/>
                </a:lnTo>
                <a:lnTo>
                  <a:pt x="106679" y="447040"/>
                </a:lnTo>
                <a:lnTo>
                  <a:pt x="67309" y="398780"/>
                </a:lnTo>
                <a:lnTo>
                  <a:pt x="44450" y="345440"/>
                </a:lnTo>
                <a:lnTo>
                  <a:pt x="33019" y="284480"/>
                </a:lnTo>
                <a:lnTo>
                  <a:pt x="33019" y="254000"/>
                </a:lnTo>
                <a:lnTo>
                  <a:pt x="40640" y="195580"/>
                </a:lnTo>
                <a:lnTo>
                  <a:pt x="58419" y="140970"/>
                </a:lnTo>
                <a:lnTo>
                  <a:pt x="86359" y="92710"/>
                </a:lnTo>
                <a:lnTo>
                  <a:pt x="121919" y="55880"/>
                </a:lnTo>
                <a:lnTo>
                  <a:pt x="144779" y="41910"/>
                </a:lnTo>
                <a:lnTo>
                  <a:pt x="154940" y="30480"/>
                </a:lnTo>
                <a:lnTo>
                  <a:pt x="167640" y="20320"/>
                </a:lnTo>
                <a:lnTo>
                  <a:pt x="180340" y="7620"/>
                </a:lnTo>
                <a:lnTo>
                  <a:pt x="193040" y="0"/>
                </a:lnTo>
                <a:close/>
              </a:path>
              <a:path w="539750" h="548639">
                <a:moveTo>
                  <a:pt x="539749" y="384810"/>
                </a:moveTo>
                <a:lnTo>
                  <a:pt x="529590" y="396240"/>
                </a:lnTo>
                <a:lnTo>
                  <a:pt x="516890" y="408940"/>
                </a:lnTo>
                <a:lnTo>
                  <a:pt x="487679" y="434340"/>
                </a:lnTo>
                <a:lnTo>
                  <a:pt x="457199" y="463550"/>
                </a:lnTo>
                <a:lnTo>
                  <a:pt x="417829" y="488950"/>
                </a:lnTo>
                <a:lnTo>
                  <a:pt x="372109" y="508000"/>
                </a:lnTo>
                <a:lnTo>
                  <a:pt x="322579" y="519430"/>
                </a:lnTo>
                <a:lnTo>
                  <a:pt x="295909" y="523240"/>
                </a:lnTo>
                <a:lnTo>
                  <a:pt x="396451" y="523240"/>
                </a:lnTo>
                <a:lnTo>
                  <a:pt x="439419" y="502920"/>
                </a:lnTo>
                <a:lnTo>
                  <a:pt x="469899" y="477520"/>
                </a:lnTo>
                <a:lnTo>
                  <a:pt x="497840" y="450850"/>
                </a:lnTo>
                <a:lnTo>
                  <a:pt x="520699" y="419100"/>
                </a:lnTo>
                <a:lnTo>
                  <a:pt x="539749" y="384810"/>
                </a:lnTo>
                <a:close/>
              </a:path>
            </a:pathLst>
          </a:custGeom>
          <a:solidFill>
            <a:srgbClr val="CC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1296669" y="4291329"/>
            <a:ext cx="426720" cy="450850"/>
          </a:xfrm>
          <a:custGeom>
            <a:avLst/>
            <a:gdLst/>
            <a:ahLst/>
            <a:cxnLst/>
            <a:rect l="l" t="t" r="r" b="b"/>
            <a:pathLst>
              <a:path w="426719" h="450850">
                <a:moveTo>
                  <a:pt x="80010" y="0"/>
                </a:moveTo>
                <a:lnTo>
                  <a:pt x="67310" y="7620"/>
                </a:lnTo>
                <a:lnTo>
                  <a:pt x="54610" y="20320"/>
                </a:lnTo>
                <a:lnTo>
                  <a:pt x="41910" y="30480"/>
                </a:lnTo>
                <a:lnTo>
                  <a:pt x="31750" y="41910"/>
                </a:lnTo>
                <a:lnTo>
                  <a:pt x="15240" y="77470"/>
                </a:lnTo>
                <a:lnTo>
                  <a:pt x="3810" y="118110"/>
                </a:lnTo>
                <a:lnTo>
                  <a:pt x="0" y="160020"/>
                </a:lnTo>
                <a:lnTo>
                  <a:pt x="3810" y="203200"/>
                </a:lnTo>
                <a:lnTo>
                  <a:pt x="11430" y="242570"/>
                </a:lnTo>
                <a:lnTo>
                  <a:pt x="21590" y="281940"/>
                </a:lnTo>
                <a:lnTo>
                  <a:pt x="57150" y="342900"/>
                </a:lnTo>
                <a:lnTo>
                  <a:pt x="100330" y="386080"/>
                </a:lnTo>
                <a:lnTo>
                  <a:pt x="167640" y="427990"/>
                </a:lnTo>
                <a:lnTo>
                  <a:pt x="209550" y="443230"/>
                </a:lnTo>
                <a:lnTo>
                  <a:pt x="259080" y="450850"/>
                </a:lnTo>
                <a:lnTo>
                  <a:pt x="285750" y="450850"/>
                </a:lnTo>
                <a:lnTo>
                  <a:pt x="313690" y="448310"/>
                </a:lnTo>
                <a:lnTo>
                  <a:pt x="344169" y="443230"/>
                </a:lnTo>
                <a:lnTo>
                  <a:pt x="374650" y="434340"/>
                </a:lnTo>
                <a:lnTo>
                  <a:pt x="387350" y="421640"/>
                </a:lnTo>
                <a:lnTo>
                  <a:pt x="275590" y="421640"/>
                </a:lnTo>
                <a:lnTo>
                  <a:pt x="229870" y="415290"/>
                </a:lnTo>
                <a:lnTo>
                  <a:pt x="185420" y="402590"/>
                </a:lnTo>
                <a:lnTo>
                  <a:pt x="147320" y="383540"/>
                </a:lnTo>
                <a:lnTo>
                  <a:pt x="113030" y="358140"/>
                </a:lnTo>
                <a:lnTo>
                  <a:pt x="83820" y="328930"/>
                </a:lnTo>
                <a:lnTo>
                  <a:pt x="62230" y="292100"/>
                </a:lnTo>
                <a:lnTo>
                  <a:pt x="45720" y="250190"/>
                </a:lnTo>
                <a:lnTo>
                  <a:pt x="36830" y="204470"/>
                </a:lnTo>
                <a:lnTo>
                  <a:pt x="34290" y="157480"/>
                </a:lnTo>
                <a:lnTo>
                  <a:pt x="36830" y="111760"/>
                </a:lnTo>
                <a:lnTo>
                  <a:pt x="45720" y="68580"/>
                </a:lnTo>
                <a:lnTo>
                  <a:pt x="60960" y="30480"/>
                </a:lnTo>
                <a:lnTo>
                  <a:pt x="80010" y="0"/>
                </a:lnTo>
                <a:close/>
              </a:path>
              <a:path w="426719" h="450850">
                <a:moveTo>
                  <a:pt x="426719" y="384810"/>
                </a:moveTo>
                <a:lnTo>
                  <a:pt x="398780" y="397510"/>
                </a:lnTo>
                <a:lnTo>
                  <a:pt x="373380" y="406400"/>
                </a:lnTo>
                <a:lnTo>
                  <a:pt x="322580" y="419100"/>
                </a:lnTo>
                <a:lnTo>
                  <a:pt x="275590" y="421640"/>
                </a:lnTo>
                <a:lnTo>
                  <a:pt x="387350" y="421640"/>
                </a:lnTo>
                <a:lnTo>
                  <a:pt x="403860" y="408940"/>
                </a:lnTo>
                <a:lnTo>
                  <a:pt x="416560" y="396240"/>
                </a:lnTo>
                <a:lnTo>
                  <a:pt x="426719" y="384810"/>
                </a:lnTo>
                <a:close/>
              </a:path>
            </a:pathLst>
          </a:custGeom>
          <a:solidFill>
            <a:srgbClr val="CC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5544820" y="1943100"/>
            <a:ext cx="1244600" cy="136652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 txBox="1"/>
          <p:nvPr/>
        </p:nvSpPr>
        <p:spPr>
          <a:xfrm>
            <a:off x="955039" y="5210809"/>
            <a:ext cx="2033905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solidFill>
                  <a:srgbClr val="FFFFCC"/>
                </a:solidFill>
                <a:latin typeface="Arial"/>
                <a:cs typeface="Arial"/>
              </a:rPr>
              <a:t>Data </a:t>
            </a:r>
            <a:r>
              <a:rPr sz="2000" b="1" spc="-5" dirty="0">
                <a:solidFill>
                  <a:srgbClr val="FFFFCC"/>
                </a:solidFill>
                <a:latin typeface="Arial"/>
                <a:cs typeface="Arial"/>
              </a:rPr>
              <a:t>is</a:t>
            </a:r>
            <a:r>
              <a:rPr sz="2000" b="1" spc="-60" dirty="0">
                <a:solidFill>
                  <a:srgbClr val="FFFFCC"/>
                </a:solidFill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srgbClr val="FFFFCC"/>
                </a:solidFill>
                <a:latin typeface="Arial"/>
                <a:cs typeface="Arial"/>
              </a:rPr>
              <a:t>collected  </a:t>
            </a:r>
            <a:r>
              <a:rPr sz="2000" b="1" dirty="0">
                <a:solidFill>
                  <a:srgbClr val="FFFFCC"/>
                </a:solidFill>
                <a:latin typeface="Arial"/>
                <a:cs typeface="Arial"/>
              </a:rPr>
              <a:t>from stores &amp;  </a:t>
            </a:r>
            <a:r>
              <a:rPr sz="2000" b="1" spc="-5" dirty="0">
                <a:solidFill>
                  <a:srgbClr val="FFFFCC"/>
                </a:solidFill>
                <a:latin typeface="Arial"/>
                <a:cs typeface="Arial"/>
              </a:rPr>
              <a:t>consumers</a:t>
            </a:r>
            <a:endParaRPr sz="2000">
              <a:latin typeface="Arial"/>
              <a:cs typeface="Arial"/>
            </a:endParaRPr>
          </a:p>
        </p:txBody>
      </p:sp>
      <p:sp>
        <p:nvSpPr>
          <p:cNvPr id="105" name="object 105"/>
          <p:cNvSpPr txBox="1">
            <a:spLocks noGrp="1"/>
          </p:cNvSpPr>
          <p:nvPr>
            <p:ph type="title"/>
          </p:nvPr>
        </p:nvSpPr>
        <p:spPr>
          <a:xfrm>
            <a:off x="1501139" y="306070"/>
            <a:ext cx="614362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0" spc="-5" dirty="0">
                <a:latin typeface="Times New Roman"/>
                <a:cs typeface="Times New Roman"/>
              </a:rPr>
              <a:t>Our </a:t>
            </a:r>
            <a:r>
              <a:rPr sz="3600" b="0" dirty="0">
                <a:latin typeface="Times New Roman"/>
                <a:cs typeface="Times New Roman"/>
              </a:rPr>
              <a:t>Associates </a:t>
            </a:r>
            <a:r>
              <a:rPr sz="3600" b="0" spc="-5" dirty="0">
                <a:latin typeface="Times New Roman"/>
                <a:cs typeface="Times New Roman"/>
              </a:rPr>
              <a:t>Interpret </a:t>
            </a:r>
            <a:r>
              <a:rPr sz="3600" b="0" dirty="0">
                <a:latin typeface="Times New Roman"/>
                <a:cs typeface="Times New Roman"/>
              </a:rPr>
              <a:t>the</a:t>
            </a:r>
            <a:r>
              <a:rPr sz="3600" b="0" spc="-75" dirty="0">
                <a:latin typeface="Times New Roman"/>
                <a:cs typeface="Times New Roman"/>
              </a:rPr>
              <a:t> </a:t>
            </a:r>
            <a:r>
              <a:rPr sz="3600" b="0" spc="-5" dirty="0">
                <a:latin typeface="Times New Roman"/>
                <a:cs typeface="Times New Roman"/>
              </a:rPr>
              <a:t>Data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106" name="object 106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dirty="0"/>
              <a:t>23</a:t>
            </a:fld>
            <a:endParaRPr dirty="0"/>
          </a:p>
        </p:txBody>
      </p:sp>
      <p:sp>
        <p:nvSpPr>
          <p:cNvPr id="101" name="object 101"/>
          <p:cNvSpPr txBox="1"/>
          <p:nvPr/>
        </p:nvSpPr>
        <p:spPr>
          <a:xfrm>
            <a:off x="3360420" y="4208779"/>
            <a:ext cx="1851025" cy="1244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000" b="1" spc="-5" dirty="0">
                <a:solidFill>
                  <a:srgbClr val="FFFFCC"/>
                </a:solidFill>
                <a:latin typeface="Arial"/>
                <a:cs typeface="Arial"/>
              </a:rPr>
              <a:t>Our associates  </a:t>
            </a:r>
            <a:r>
              <a:rPr sz="2000" b="1" dirty="0">
                <a:solidFill>
                  <a:srgbClr val="FFFFCC"/>
                </a:solidFill>
                <a:latin typeface="Arial"/>
                <a:cs typeface="Arial"/>
              </a:rPr>
              <a:t>analyze &amp;  </a:t>
            </a:r>
            <a:r>
              <a:rPr sz="2000" b="1" spc="-5" dirty="0">
                <a:solidFill>
                  <a:srgbClr val="FFFFCC"/>
                </a:solidFill>
                <a:latin typeface="Arial"/>
                <a:cs typeface="Arial"/>
              </a:rPr>
              <a:t>interpret </a:t>
            </a:r>
            <a:r>
              <a:rPr sz="2000" b="1" dirty="0">
                <a:solidFill>
                  <a:srgbClr val="FFFFCC"/>
                </a:solidFill>
                <a:latin typeface="Arial"/>
                <a:cs typeface="Arial"/>
              </a:rPr>
              <a:t>the  data</a:t>
            </a:r>
            <a:endParaRPr sz="2000">
              <a:latin typeface="Arial"/>
              <a:cs typeface="Arial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5435600" y="3512820"/>
            <a:ext cx="1680845" cy="1244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000" b="1" spc="5" dirty="0">
                <a:solidFill>
                  <a:srgbClr val="FFFFCC"/>
                </a:solidFill>
                <a:latin typeface="Arial"/>
                <a:cs typeface="Arial"/>
              </a:rPr>
              <a:t>We </a:t>
            </a:r>
            <a:r>
              <a:rPr sz="2000" b="1" dirty="0">
                <a:solidFill>
                  <a:srgbClr val="FFFFCC"/>
                </a:solidFill>
                <a:latin typeface="Arial"/>
                <a:cs typeface="Arial"/>
              </a:rPr>
              <a:t>draw  </a:t>
            </a:r>
            <a:r>
              <a:rPr sz="2000" b="1" spc="-5" dirty="0">
                <a:solidFill>
                  <a:srgbClr val="FFFFCC"/>
                </a:solidFill>
                <a:latin typeface="Arial"/>
                <a:cs typeface="Arial"/>
              </a:rPr>
              <a:t>conclusions  </a:t>
            </a:r>
            <a:r>
              <a:rPr sz="2000" b="1" dirty="0">
                <a:solidFill>
                  <a:srgbClr val="FFFFCC"/>
                </a:solidFill>
                <a:latin typeface="Arial"/>
                <a:cs typeface="Arial"/>
              </a:rPr>
              <a:t>&amp; make</a:t>
            </a:r>
            <a:r>
              <a:rPr sz="2000" b="1" spc="-95" dirty="0">
                <a:solidFill>
                  <a:srgbClr val="FFFFCC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FFFFCC"/>
                </a:solidFill>
                <a:latin typeface="Arial"/>
                <a:cs typeface="Arial"/>
              </a:rPr>
              <a:t>recos  to</a:t>
            </a:r>
            <a:r>
              <a:rPr sz="2000" b="1" spc="-10" dirty="0">
                <a:solidFill>
                  <a:srgbClr val="FFFFCC"/>
                </a:solidFill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srgbClr val="FFFFCC"/>
                </a:solidFill>
                <a:latin typeface="Arial"/>
                <a:cs typeface="Arial"/>
              </a:rPr>
              <a:t>clients</a:t>
            </a:r>
            <a:endParaRPr sz="2000">
              <a:latin typeface="Arial"/>
              <a:cs typeface="Arial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7302500" y="1521459"/>
            <a:ext cx="1441450" cy="2270760"/>
          </a:xfrm>
          <a:prstGeom prst="rect">
            <a:avLst/>
          </a:prstGeom>
        </p:spPr>
        <p:txBody>
          <a:bodyPr vert="horz" wrap="square" lIns="0" tIns="96520" rIns="0" bIns="0" rtlCol="0">
            <a:spAutoFit/>
          </a:bodyPr>
          <a:lstStyle/>
          <a:p>
            <a:pPr marL="241300">
              <a:lnSpc>
                <a:spcPct val="100000"/>
              </a:lnSpc>
              <a:spcBef>
                <a:spcPts val="760"/>
              </a:spcBef>
            </a:pPr>
            <a:r>
              <a:rPr sz="6000" b="1" dirty="0">
                <a:solidFill>
                  <a:srgbClr val="50DB00"/>
                </a:solidFill>
                <a:latin typeface="Arial"/>
                <a:cs typeface="Arial"/>
              </a:rPr>
              <a:t>$$</a:t>
            </a:r>
            <a:endParaRPr sz="60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220"/>
              </a:spcBef>
            </a:pPr>
            <a:r>
              <a:rPr sz="2000" b="1" dirty="0">
                <a:solidFill>
                  <a:srgbClr val="FFFFCC"/>
                </a:solidFill>
                <a:latin typeface="Arial"/>
                <a:cs typeface="Arial"/>
              </a:rPr>
              <a:t>Leads to  </a:t>
            </a:r>
            <a:r>
              <a:rPr sz="2000" b="1" spc="-5" dirty="0">
                <a:solidFill>
                  <a:srgbClr val="FFFFCC"/>
                </a:solidFill>
                <a:latin typeface="Arial"/>
                <a:cs typeface="Arial"/>
              </a:rPr>
              <a:t>business  </a:t>
            </a:r>
            <a:r>
              <a:rPr sz="2000" b="1" dirty="0">
                <a:solidFill>
                  <a:srgbClr val="FFFFCC"/>
                </a:solidFill>
                <a:latin typeface="Arial"/>
                <a:cs typeface="Arial"/>
              </a:rPr>
              <a:t>success</a:t>
            </a:r>
            <a:r>
              <a:rPr sz="2000" b="1" spc="-90" dirty="0">
                <a:solidFill>
                  <a:srgbClr val="FFFFCC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FFFFCC"/>
                </a:solidFill>
                <a:latin typeface="Arial"/>
                <a:cs typeface="Arial"/>
              </a:rPr>
              <a:t>for  our</a:t>
            </a:r>
            <a:r>
              <a:rPr sz="2000" b="1" spc="-35" dirty="0">
                <a:solidFill>
                  <a:srgbClr val="FFFFCC"/>
                </a:solidFill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srgbClr val="FFFFCC"/>
                </a:solidFill>
                <a:latin typeface="Arial"/>
                <a:cs typeface="Arial"/>
              </a:rPr>
              <a:t>clients</a:t>
            </a:r>
            <a:endParaRPr sz="2000">
              <a:latin typeface="Arial"/>
              <a:cs typeface="Arial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2595879" y="1344929"/>
            <a:ext cx="395732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b="1" i="1" spc="-5" dirty="0">
                <a:solidFill>
                  <a:srgbClr val="FFFFCC"/>
                </a:solidFill>
                <a:latin typeface="Arial-BoldItalicMT"/>
                <a:cs typeface="Arial-BoldItalicMT"/>
              </a:rPr>
              <a:t>What Does </a:t>
            </a:r>
            <a:r>
              <a:rPr sz="2800" b="1" i="1" dirty="0">
                <a:solidFill>
                  <a:srgbClr val="FFFFCC"/>
                </a:solidFill>
                <a:latin typeface="Arial-BoldItalicMT"/>
                <a:cs typeface="Arial-BoldItalicMT"/>
              </a:rPr>
              <a:t>It </a:t>
            </a:r>
            <a:r>
              <a:rPr sz="2800" b="1" i="1" spc="-5" dirty="0">
                <a:solidFill>
                  <a:srgbClr val="FFFFCC"/>
                </a:solidFill>
                <a:latin typeface="Arial-BoldItalicMT"/>
                <a:cs typeface="Arial-BoldItalicMT"/>
              </a:rPr>
              <a:t>All</a:t>
            </a:r>
            <a:r>
              <a:rPr sz="2800" b="1" i="1" spc="-50" dirty="0">
                <a:solidFill>
                  <a:srgbClr val="FFFFCC"/>
                </a:solidFill>
                <a:latin typeface="Arial-BoldItalicMT"/>
                <a:cs typeface="Arial-BoldItalicMT"/>
              </a:rPr>
              <a:t> </a:t>
            </a:r>
            <a:r>
              <a:rPr sz="2800" b="1" i="1" spc="-5" dirty="0">
                <a:solidFill>
                  <a:srgbClr val="FFFFCC"/>
                </a:solidFill>
                <a:latin typeface="Arial-BoldItalicMT"/>
                <a:cs typeface="Arial-BoldItalicMT"/>
              </a:rPr>
              <a:t>Mean?</a:t>
            </a:r>
            <a:endParaRPr sz="2800">
              <a:latin typeface="Arial-BoldItalicMT"/>
              <a:cs typeface="Arial-BoldItalicMT"/>
            </a:endParaRPr>
          </a:p>
        </p:txBody>
      </p:sp>
    </p:spTree>
  </p:cSld>
  <p:clrMapOvr>
    <a:masterClrMapping/>
  </p:clrMapOvr>
  <p:transition>
    <p:split orient="vert" dir="in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itle 1">
            <a:extLst>
              <a:ext uri="{FF2B5EF4-FFF2-40B4-BE49-F238E27FC236}">
                <a16:creationId xmlns:a16="http://schemas.microsoft.com/office/drawing/2014/main" id="{8501D42F-45E0-5245-BC37-552E81AA60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249093"/>
            <a:ext cx="7077328" cy="1077229"/>
          </a:xfrm>
        </p:spPr>
        <p:txBody>
          <a:bodyPr/>
          <a:lstStyle/>
          <a:p>
            <a:pPr algn="ctr"/>
            <a:r>
              <a:rPr lang="en-US" altLang="en-GR" dirty="0">
                <a:ea typeface="ＭＳ Ｐゴシック" panose="020B0600070205080204" pitchFamily="34" charset="-128"/>
              </a:rPr>
              <a:t>Qualitative research</a:t>
            </a:r>
            <a:endParaRPr lang="el-GR" altLang="en-GR" dirty="0">
              <a:ea typeface="ＭＳ Ｐゴシック" panose="020B0600070205080204" pitchFamily="34" charset="-128"/>
            </a:endParaRPr>
          </a:p>
        </p:txBody>
      </p:sp>
      <p:sp>
        <p:nvSpPr>
          <p:cNvPr id="75779" name="Content Placeholder 2">
            <a:extLst>
              <a:ext uri="{FF2B5EF4-FFF2-40B4-BE49-F238E27FC236}">
                <a16:creationId xmlns:a16="http://schemas.microsoft.com/office/drawing/2014/main" id="{7FE4E5B5-2383-F24F-97E1-22CA5CB60CA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400809" y="1324610"/>
            <a:ext cx="5761991" cy="1661993"/>
          </a:xfrm>
        </p:spPr>
        <p:txBody>
          <a:bodyPr>
            <a:normAutofit fontScale="70000" lnSpcReduction="2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altLang="en-GR" sz="3600" dirty="0">
                <a:ea typeface="ＭＳ Ｐゴシック" panose="020B0600070205080204" pitchFamily="34" charset="-128"/>
              </a:rPr>
              <a:t>Focus groups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altLang="en-GR" sz="3600" dirty="0">
                <a:ea typeface="ＭＳ Ｐゴシック" panose="020B0600070205080204" pitchFamily="34" charset="-128"/>
              </a:rPr>
              <a:t>Observation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altLang="en-GR" sz="3600" dirty="0">
                <a:ea typeface="ＭＳ Ｐゴシック" panose="020B0600070205080204" pitchFamily="34" charset="-128"/>
              </a:rPr>
              <a:t>Personal interviews</a:t>
            </a:r>
            <a:endParaRPr lang="el-GR" altLang="en-GR" sz="3600" dirty="0">
              <a:ea typeface="ＭＳ Ｐゴシック" panose="020B0600070205080204" pitchFamily="34" charset="-128"/>
            </a:endParaRPr>
          </a:p>
        </p:txBody>
      </p:sp>
      <p:sp>
        <p:nvSpPr>
          <p:cNvPr id="75780" name="Slide Number Placeholder 3">
            <a:extLst>
              <a:ext uri="{FF2B5EF4-FFF2-40B4-BE49-F238E27FC236}">
                <a16:creationId xmlns:a16="http://schemas.microsoft.com/office/drawing/2014/main" id="{56A39184-01D9-C949-B73D-D8E4D7C0C1A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fld id="{147008EC-285E-2C47-AD68-3D7032D38097}" type="slidenum">
              <a:rPr lang="el-GR" altLang="en-GR" smtClean="0"/>
              <a:pPr>
                <a:spcBef>
                  <a:spcPct val="0"/>
                </a:spcBef>
                <a:buClrTx/>
                <a:buFontTx/>
                <a:buNone/>
                <a:defRPr/>
              </a:pPr>
              <a:t>24</a:t>
            </a:fld>
            <a:endParaRPr lang="el-GR" altLang="en-GR" sz="120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Number Placeholder 4">
            <a:extLst>
              <a:ext uri="{FF2B5EF4-FFF2-40B4-BE49-F238E27FC236}">
                <a16:creationId xmlns:a16="http://schemas.microsoft.com/office/drawing/2014/main" id="{9F85C986-E2B5-8046-BA20-0075089827A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fld id="{147008EC-285E-2C47-AD68-3D7032D38097}" type="slidenum">
              <a:rPr lang="el-GR" altLang="en-GR" smtClean="0"/>
              <a:pPr>
                <a:spcBef>
                  <a:spcPct val="0"/>
                </a:spcBef>
                <a:buClrTx/>
                <a:buFontTx/>
                <a:buNone/>
                <a:defRPr/>
              </a:pPr>
              <a:t>25</a:t>
            </a:fld>
            <a:endParaRPr lang="el-GR" altLang="en-GR" sz="1200"/>
          </a:p>
        </p:txBody>
      </p:sp>
      <p:sp>
        <p:nvSpPr>
          <p:cNvPr id="76803" name="Text Box 2">
            <a:extLst>
              <a:ext uri="{FF2B5EF4-FFF2-40B4-BE49-F238E27FC236}">
                <a16:creationId xmlns:a16="http://schemas.microsoft.com/office/drawing/2014/main" id="{1470931F-24EF-9F4F-AF0F-AFC8FB14AA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228600"/>
            <a:ext cx="7239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en-US" altLang="en-GR" sz="4000" b="1" dirty="0">
                <a:latin typeface="Times New Roman" panose="02020603050405020304" pitchFamily="18" charset="0"/>
              </a:rPr>
              <a:t>Qualitative Research</a:t>
            </a:r>
          </a:p>
        </p:txBody>
      </p:sp>
      <p:sp>
        <p:nvSpPr>
          <p:cNvPr id="76804" name="Rectangle 3">
            <a:extLst>
              <a:ext uri="{FF2B5EF4-FFF2-40B4-BE49-F238E27FC236}">
                <a16:creationId xmlns:a16="http://schemas.microsoft.com/office/drawing/2014/main" id="{DA94359B-B10D-3845-9D28-9FDFAE52C7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87793" y="1981200"/>
            <a:ext cx="6371591" cy="1661993"/>
          </a:xfrm>
        </p:spPr>
        <p:txBody>
          <a:bodyPr>
            <a:normAutofit fontScale="70000" lnSpcReduction="20000"/>
          </a:bodyPr>
          <a:lstStyle/>
          <a:p>
            <a:pPr marL="571500" indent="-571500" eaLnBrk="1" hangingPunct="1">
              <a:buFont typeface="Arial" panose="020B0604020202020204" pitchFamily="34" charset="0"/>
              <a:buChar char="•"/>
            </a:pPr>
            <a:r>
              <a:rPr lang="en-US" altLang="en-GR" sz="3600" dirty="0">
                <a:ea typeface="ＭＳ Ｐゴシック" panose="020B0600070205080204" pitchFamily="34" charset="-128"/>
              </a:rPr>
              <a:t>Reliability</a:t>
            </a:r>
          </a:p>
          <a:p>
            <a:pPr marL="571500" indent="-571500" eaLnBrk="1" hangingPunct="1">
              <a:buFont typeface="Arial" panose="020B0604020202020204" pitchFamily="34" charset="0"/>
              <a:buChar char="•"/>
            </a:pPr>
            <a:r>
              <a:rPr lang="en-US" altLang="en-GR" sz="3600" dirty="0">
                <a:ea typeface="ＭＳ Ｐゴシック" panose="020B0600070205080204" pitchFamily="34" charset="-128"/>
              </a:rPr>
              <a:t>Bias</a:t>
            </a:r>
          </a:p>
          <a:p>
            <a:pPr marL="571500" indent="-571500" eaLnBrk="1" hangingPunct="1">
              <a:buFont typeface="Arial" panose="020B0604020202020204" pitchFamily="34" charset="0"/>
              <a:buChar char="•"/>
            </a:pPr>
            <a:r>
              <a:rPr lang="en-US" altLang="en-GR" sz="3600" dirty="0">
                <a:ea typeface="ＭＳ Ｐゴシック" panose="020B0600070205080204" pitchFamily="34" charset="-128"/>
              </a:rPr>
              <a:t>Validity and Generalizability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13889" y="340359"/>
            <a:ext cx="531622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Need </a:t>
            </a:r>
            <a:r>
              <a:rPr spc="-5" dirty="0"/>
              <a:t>For </a:t>
            </a:r>
            <a:r>
              <a:rPr dirty="0"/>
              <a:t>Marketing</a:t>
            </a:r>
            <a:r>
              <a:rPr spc="-10" dirty="0"/>
              <a:t> </a:t>
            </a:r>
            <a:r>
              <a:rPr spc="5" dirty="0"/>
              <a:t>Research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dirty="0"/>
              <a:t>3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687069" y="1536700"/>
            <a:ext cx="123825" cy="360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dirty="0">
                <a:solidFill>
                  <a:srgbClr val="FFFFCC"/>
                </a:solidFill>
                <a:latin typeface="Times New Roman"/>
                <a:cs typeface="Times New Roman"/>
              </a:rPr>
              <a:t>•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29969" y="1555750"/>
            <a:ext cx="7453630" cy="360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b="1" spc="-5" dirty="0">
                <a:solidFill>
                  <a:srgbClr val="FFFFCC"/>
                </a:solidFill>
                <a:latin typeface="Times New Roman"/>
                <a:cs typeface="Times New Roman"/>
              </a:rPr>
              <a:t>Why do businesses need accurate </a:t>
            </a:r>
            <a:r>
              <a:rPr sz="2200" b="1" dirty="0">
                <a:solidFill>
                  <a:srgbClr val="FFFFCC"/>
                </a:solidFill>
                <a:latin typeface="Times New Roman"/>
                <a:cs typeface="Times New Roman"/>
              </a:rPr>
              <a:t>and </a:t>
            </a:r>
            <a:r>
              <a:rPr sz="2200" b="1" spc="-5" dirty="0">
                <a:solidFill>
                  <a:srgbClr val="FFFFCC"/>
                </a:solidFill>
                <a:latin typeface="Times New Roman"/>
                <a:cs typeface="Times New Roman"/>
              </a:rPr>
              <a:t>up-to-date</a:t>
            </a:r>
            <a:r>
              <a:rPr sz="2200" b="1" spc="50" dirty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2200" b="1" spc="-5" dirty="0">
                <a:solidFill>
                  <a:srgbClr val="FFFFCC"/>
                </a:solidFill>
                <a:latin typeface="Times New Roman"/>
                <a:cs typeface="Times New Roman"/>
              </a:rPr>
              <a:t>information?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44269" y="2297430"/>
            <a:ext cx="5097780" cy="2813050"/>
          </a:xfrm>
          <a:prstGeom prst="rect">
            <a:avLst/>
          </a:prstGeom>
        </p:spPr>
        <p:txBody>
          <a:bodyPr vert="horz" wrap="square" lIns="0" tIns="105410" rIns="0" bIns="0" rtlCol="0">
            <a:spAutoFit/>
          </a:bodyPr>
          <a:lstStyle/>
          <a:p>
            <a:pPr marL="298450" indent="-285750">
              <a:lnSpc>
                <a:spcPct val="100000"/>
              </a:lnSpc>
              <a:spcBef>
                <a:spcPts val="830"/>
              </a:spcBef>
              <a:buFont typeface="Times New Roman"/>
              <a:buChar char="–"/>
              <a:tabLst>
                <a:tab pos="297815" algn="l"/>
                <a:tab pos="298450" algn="l"/>
              </a:tabLst>
            </a:pPr>
            <a:r>
              <a:rPr sz="2000" b="1" i="1" spc="-5" dirty="0">
                <a:solidFill>
                  <a:srgbClr val="FFFFCC"/>
                </a:solidFill>
                <a:latin typeface="TimesNewRomanPS-BoldItalicMT"/>
                <a:cs typeface="TimesNewRomanPS-BoldItalicMT"/>
              </a:rPr>
              <a:t>To </a:t>
            </a:r>
            <a:r>
              <a:rPr sz="2000" b="1" i="1" dirty="0">
                <a:solidFill>
                  <a:srgbClr val="FFFFCC"/>
                </a:solidFill>
                <a:latin typeface="TimesNewRomanPS-BoldItalicMT"/>
                <a:cs typeface="TimesNewRomanPS-BoldItalicMT"/>
              </a:rPr>
              <a:t>undertake marketing</a:t>
            </a:r>
            <a:r>
              <a:rPr sz="2000" b="1" i="1" spc="10" dirty="0">
                <a:solidFill>
                  <a:srgbClr val="FFFFCC"/>
                </a:solidFill>
                <a:latin typeface="TimesNewRomanPS-BoldItalicMT"/>
                <a:cs typeface="TimesNewRomanPS-BoldItalicMT"/>
              </a:rPr>
              <a:t> </a:t>
            </a:r>
            <a:r>
              <a:rPr sz="2000" b="1" i="1" spc="-5" dirty="0">
                <a:solidFill>
                  <a:srgbClr val="FFFFCC"/>
                </a:solidFill>
                <a:latin typeface="TimesNewRomanPS-BoldItalicMT"/>
                <a:cs typeface="TimesNewRomanPS-BoldItalicMT"/>
              </a:rPr>
              <a:t>effectively</a:t>
            </a:r>
            <a:endParaRPr sz="2000">
              <a:latin typeface="TimesNewRomanPS-BoldItalicMT"/>
              <a:cs typeface="TimesNewRomanPS-BoldItalicMT"/>
            </a:endParaRPr>
          </a:p>
          <a:p>
            <a:pPr marL="298450" indent="-285750">
              <a:lnSpc>
                <a:spcPct val="100000"/>
              </a:lnSpc>
              <a:spcBef>
                <a:spcPts val="730"/>
              </a:spcBef>
              <a:buFont typeface="Times New Roman"/>
              <a:buChar char="–"/>
              <a:tabLst>
                <a:tab pos="297815" algn="l"/>
                <a:tab pos="298450" algn="l"/>
              </a:tabLst>
            </a:pPr>
            <a:r>
              <a:rPr sz="2000" b="1" i="1" dirty="0">
                <a:solidFill>
                  <a:srgbClr val="FFFFCC"/>
                </a:solidFill>
                <a:latin typeface="TimesNewRomanPS-BoldItalicMT"/>
                <a:cs typeface="TimesNewRomanPS-BoldItalicMT"/>
              </a:rPr>
              <a:t>Changes </a:t>
            </a:r>
            <a:r>
              <a:rPr sz="2000" b="1" i="1" spc="-5" dirty="0">
                <a:solidFill>
                  <a:srgbClr val="FFFFCC"/>
                </a:solidFill>
                <a:latin typeface="TimesNewRomanPS-BoldItalicMT"/>
                <a:cs typeface="TimesNewRomanPS-BoldItalicMT"/>
              </a:rPr>
              <a:t>in</a:t>
            </a:r>
            <a:r>
              <a:rPr sz="2000" b="1" i="1" dirty="0">
                <a:solidFill>
                  <a:srgbClr val="FFFFCC"/>
                </a:solidFill>
                <a:latin typeface="TimesNewRomanPS-BoldItalicMT"/>
                <a:cs typeface="TimesNewRomanPS-BoldItalicMT"/>
              </a:rPr>
              <a:t> technology</a:t>
            </a:r>
            <a:endParaRPr sz="2000">
              <a:latin typeface="TimesNewRomanPS-BoldItalicMT"/>
              <a:cs typeface="TimesNewRomanPS-BoldItalicMT"/>
            </a:endParaRPr>
          </a:p>
          <a:p>
            <a:pPr marL="298450" indent="-285750">
              <a:lnSpc>
                <a:spcPct val="100000"/>
              </a:lnSpc>
              <a:spcBef>
                <a:spcPts val="740"/>
              </a:spcBef>
              <a:buFont typeface="Times New Roman"/>
              <a:buChar char="–"/>
              <a:tabLst>
                <a:tab pos="297815" algn="l"/>
                <a:tab pos="298450" algn="l"/>
              </a:tabLst>
            </a:pPr>
            <a:r>
              <a:rPr sz="2000" b="1" i="1" dirty="0">
                <a:solidFill>
                  <a:srgbClr val="FFFFCC"/>
                </a:solidFill>
                <a:latin typeface="TimesNewRomanPS-BoldItalicMT"/>
                <a:cs typeface="TimesNewRomanPS-BoldItalicMT"/>
              </a:rPr>
              <a:t>Changes </a:t>
            </a:r>
            <a:r>
              <a:rPr sz="2000" b="1" i="1" spc="-5" dirty="0">
                <a:solidFill>
                  <a:srgbClr val="FFFFCC"/>
                </a:solidFill>
                <a:latin typeface="TimesNewRomanPS-BoldItalicMT"/>
                <a:cs typeface="TimesNewRomanPS-BoldItalicMT"/>
              </a:rPr>
              <a:t>in </a:t>
            </a:r>
            <a:r>
              <a:rPr sz="2000" b="1" i="1" dirty="0">
                <a:solidFill>
                  <a:srgbClr val="FFFFCC"/>
                </a:solidFill>
                <a:latin typeface="TimesNewRomanPS-BoldItalicMT"/>
                <a:cs typeface="TimesNewRomanPS-BoldItalicMT"/>
              </a:rPr>
              <a:t>consumer </a:t>
            </a:r>
            <a:r>
              <a:rPr sz="2000" b="1" i="1" spc="-5" dirty="0">
                <a:solidFill>
                  <a:srgbClr val="FFFFCC"/>
                </a:solidFill>
                <a:latin typeface="TimesNewRomanPS-BoldItalicMT"/>
                <a:cs typeface="TimesNewRomanPS-BoldItalicMT"/>
              </a:rPr>
              <a:t>tastes</a:t>
            </a:r>
            <a:endParaRPr sz="2000">
              <a:latin typeface="TimesNewRomanPS-BoldItalicMT"/>
              <a:cs typeface="TimesNewRomanPS-BoldItalicMT"/>
            </a:endParaRPr>
          </a:p>
          <a:p>
            <a:pPr marL="298450" indent="-285750">
              <a:lnSpc>
                <a:spcPct val="100000"/>
              </a:lnSpc>
              <a:spcBef>
                <a:spcPts val="740"/>
              </a:spcBef>
              <a:buFont typeface="Times New Roman"/>
              <a:buChar char="–"/>
              <a:tabLst>
                <a:tab pos="297815" algn="l"/>
                <a:tab pos="298450" algn="l"/>
              </a:tabLst>
            </a:pPr>
            <a:r>
              <a:rPr sz="2000" b="1" i="1" dirty="0">
                <a:solidFill>
                  <a:srgbClr val="FFFFCC"/>
                </a:solidFill>
                <a:latin typeface="TimesNewRomanPS-BoldItalicMT"/>
                <a:cs typeface="TimesNewRomanPS-BoldItalicMT"/>
              </a:rPr>
              <a:t>Market</a:t>
            </a:r>
            <a:r>
              <a:rPr sz="2000" b="1" i="1" spc="-5" dirty="0">
                <a:solidFill>
                  <a:srgbClr val="FFFFCC"/>
                </a:solidFill>
                <a:latin typeface="TimesNewRomanPS-BoldItalicMT"/>
                <a:cs typeface="TimesNewRomanPS-BoldItalicMT"/>
              </a:rPr>
              <a:t> </a:t>
            </a:r>
            <a:r>
              <a:rPr sz="2000" b="1" i="1" dirty="0">
                <a:solidFill>
                  <a:srgbClr val="FFFFCC"/>
                </a:solidFill>
                <a:latin typeface="TimesNewRomanPS-BoldItalicMT"/>
                <a:cs typeface="TimesNewRomanPS-BoldItalicMT"/>
              </a:rPr>
              <a:t>demand</a:t>
            </a:r>
            <a:endParaRPr sz="2000">
              <a:latin typeface="TimesNewRomanPS-BoldItalicMT"/>
              <a:cs typeface="TimesNewRomanPS-BoldItalicMT"/>
            </a:endParaRPr>
          </a:p>
          <a:p>
            <a:pPr marL="298450" indent="-285750">
              <a:lnSpc>
                <a:spcPct val="100000"/>
              </a:lnSpc>
              <a:spcBef>
                <a:spcPts val="740"/>
              </a:spcBef>
              <a:buFont typeface="Times New Roman"/>
              <a:buChar char="–"/>
              <a:tabLst>
                <a:tab pos="297815" algn="l"/>
                <a:tab pos="298450" algn="l"/>
              </a:tabLst>
            </a:pPr>
            <a:r>
              <a:rPr sz="2000" b="1" i="1" dirty="0">
                <a:solidFill>
                  <a:srgbClr val="FFFFCC"/>
                </a:solidFill>
                <a:latin typeface="TimesNewRomanPS-BoldItalicMT"/>
                <a:cs typeface="TimesNewRomanPS-BoldItalicMT"/>
              </a:rPr>
              <a:t>Changes </a:t>
            </a:r>
            <a:r>
              <a:rPr sz="2000" b="1" i="1" spc="-5" dirty="0">
                <a:solidFill>
                  <a:srgbClr val="FFFFCC"/>
                </a:solidFill>
                <a:latin typeface="TimesNewRomanPS-BoldItalicMT"/>
                <a:cs typeface="TimesNewRomanPS-BoldItalicMT"/>
              </a:rPr>
              <a:t>in the </a:t>
            </a:r>
            <a:r>
              <a:rPr sz="2000" b="1" i="1" dirty="0">
                <a:solidFill>
                  <a:srgbClr val="FFFFCC"/>
                </a:solidFill>
                <a:latin typeface="TimesNewRomanPS-BoldItalicMT"/>
                <a:cs typeface="TimesNewRomanPS-BoldItalicMT"/>
              </a:rPr>
              <a:t>product ranges </a:t>
            </a:r>
            <a:r>
              <a:rPr sz="2000" b="1" i="1" spc="5" dirty="0">
                <a:solidFill>
                  <a:srgbClr val="FFFFCC"/>
                </a:solidFill>
                <a:latin typeface="TimesNewRomanPS-BoldItalicMT"/>
                <a:cs typeface="TimesNewRomanPS-BoldItalicMT"/>
              </a:rPr>
              <a:t>of</a:t>
            </a:r>
            <a:r>
              <a:rPr sz="2000" b="1" i="1" spc="30" dirty="0">
                <a:solidFill>
                  <a:srgbClr val="FFFFCC"/>
                </a:solidFill>
                <a:latin typeface="TimesNewRomanPS-BoldItalicMT"/>
                <a:cs typeface="TimesNewRomanPS-BoldItalicMT"/>
              </a:rPr>
              <a:t> </a:t>
            </a:r>
            <a:r>
              <a:rPr sz="2000" b="1" i="1" spc="-5" dirty="0">
                <a:solidFill>
                  <a:srgbClr val="FFFFCC"/>
                </a:solidFill>
                <a:latin typeface="TimesNewRomanPS-BoldItalicMT"/>
                <a:cs typeface="TimesNewRomanPS-BoldItalicMT"/>
              </a:rPr>
              <a:t>competitors</a:t>
            </a:r>
            <a:endParaRPr sz="2000">
              <a:latin typeface="TimesNewRomanPS-BoldItalicMT"/>
              <a:cs typeface="TimesNewRomanPS-BoldItalicMT"/>
            </a:endParaRPr>
          </a:p>
          <a:p>
            <a:pPr marL="298450" indent="-285750">
              <a:lnSpc>
                <a:spcPct val="100000"/>
              </a:lnSpc>
              <a:spcBef>
                <a:spcPts val="740"/>
              </a:spcBef>
              <a:buFont typeface="Times New Roman"/>
              <a:buChar char="–"/>
              <a:tabLst>
                <a:tab pos="297815" algn="l"/>
                <a:tab pos="298450" algn="l"/>
              </a:tabLst>
            </a:pPr>
            <a:r>
              <a:rPr sz="2000" b="1" i="1" dirty="0">
                <a:solidFill>
                  <a:srgbClr val="FFFFCC"/>
                </a:solidFill>
                <a:latin typeface="TimesNewRomanPS-BoldItalicMT"/>
                <a:cs typeface="TimesNewRomanPS-BoldItalicMT"/>
              </a:rPr>
              <a:t>Changes </a:t>
            </a:r>
            <a:r>
              <a:rPr sz="2000" b="1" i="1" spc="-5" dirty="0">
                <a:solidFill>
                  <a:srgbClr val="FFFFCC"/>
                </a:solidFill>
                <a:latin typeface="TimesNewRomanPS-BoldItalicMT"/>
                <a:cs typeface="TimesNewRomanPS-BoldItalicMT"/>
              </a:rPr>
              <a:t>in </a:t>
            </a:r>
            <a:r>
              <a:rPr sz="2000" b="1" i="1" dirty="0">
                <a:solidFill>
                  <a:srgbClr val="FFFFCC"/>
                </a:solidFill>
                <a:latin typeface="TimesNewRomanPS-BoldItalicMT"/>
                <a:cs typeface="TimesNewRomanPS-BoldItalicMT"/>
              </a:rPr>
              <a:t>economic</a:t>
            </a:r>
            <a:r>
              <a:rPr sz="2000" b="1" i="1" spc="15" dirty="0">
                <a:solidFill>
                  <a:srgbClr val="FFFFCC"/>
                </a:solidFill>
                <a:latin typeface="TimesNewRomanPS-BoldItalicMT"/>
                <a:cs typeface="TimesNewRomanPS-BoldItalicMT"/>
              </a:rPr>
              <a:t> </a:t>
            </a:r>
            <a:r>
              <a:rPr sz="2000" b="1" i="1" spc="-5" dirty="0">
                <a:solidFill>
                  <a:srgbClr val="FFFFCC"/>
                </a:solidFill>
                <a:latin typeface="TimesNewRomanPS-BoldItalicMT"/>
                <a:cs typeface="TimesNewRomanPS-BoldItalicMT"/>
              </a:rPr>
              <a:t>conditions</a:t>
            </a:r>
            <a:endParaRPr sz="2000">
              <a:latin typeface="TimesNewRomanPS-BoldItalicMT"/>
              <a:cs typeface="TimesNewRomanPS-BoldItalicMT"/>
            </a:endParaRPr>
          </a:p>
          <a:p>
            <a:pPr marL="298450" indent="-285750">
              <a:lnSpc>
                <a:spcPct val="100000"/>
              </a:lnSpc>
              <a:spcBef>
                <a:spcPts val="730"/>
              </a:spcBef>
              <a:buFont typeface="Times New Roman"/>
              <a:buChar char="–"/>
              <a:tabLst>
                <a:tab pos="297815" algn="l"/>
                <a:tab pos="298450" algn="l"/>
              </a:tabLst>
            </a:pPr>
            <a:r>
              <a:rPr sz="2000" b="1" i="1" spc="-5" dirty="0">
                <a:solidFill>
                  <a:srgbClr val="FFFFCC"/>
                </a:solidFill>
                <a:latin typeface="TimesNewRomanPS-BoldItalicMT"/>
                <a:cs typeface="TimesNewRomanPS-BoldItalicMT"/>
              </a:rPr>
              <a:t>Distribution</a:t>
            </a:r>
            <a:r>
              <a:rPr sz="2000" b="1" i="1" dirty="0">
                <a:solidFill>
                  <a:srgbClr val="FFFFCC"/>
                </a:solidFill>
                <a:latin typeface="TimesNewRomanPS-BoldItalicMT"/>
                <a:cs typeface="TimesNewRomanPS-BoldItalicMT"/>
              </a:rPr>
              <a:t> channels</a:t>
            </a:r>
            <a:endParaRPr sz="2000">
              <a:latin typeface="TimesNewRomanPS-BoldItalicMT"/>
              <a:cs typeface="TimesNewRomanPS-BoldItalicMT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140450" y="2152650"/>
            <a:ext cx="2581909" cy="171323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32279" y="340359"/>
            <a:ext cx="567817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Purpose </a:t>
            </a:r>
            <a:r>
              <a:rPr spc="5" dirty="0"/>
              <a:t>Of </a:t>
            </a:r>
            <a:r>
              <a:rPr dirty="0"/>
              <a:t>Marketing</a:t>
            </a:r>
            <a:r>
              <a:rPr spc="-5" dirty="0"/>
              <a:t> </a:t>
            </a:r>
            <a:r>
              <a:rPr dirty="0"/>
              <a:t>Research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dirty="0"/>
              <a:t>4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407669" y="1317797"/>
            <a:ext cx="7978775" cy="3505835"/>
          </a:xfrm>
          <a:prstGeom prst="rect">
            <a:avLst/>
          </a:prstGeom>
        </p:spPr>
        <p:txBody>
          <a:bodyPr vert="horz" wrap="square" lIns="0" tIns="64769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509"/>
              </a:spcBef>
              <a:buChar char="•"/>
              <a:tabLst>
                <a:tab pos="354965" algn="l"/>
                <a:tab pos="355600" algn="l"/>
              </a:tabLst>
            </a:pPr>
            <a:r>
              <a:rPr sz="2600" dirty="0">
                <a:solidFill>
                  <a:srgbClr val="FFFFCC"/>
                </a:solidFill>
                <a:latin typeface="Times New Roman"/>
                <a:cs typeface="Times New Roman"/>
              </a:rPr>
              <a:t>Gain a more </a:t>
            </a:r>
            <a:r>
              <a:rPr sz="2600" spc="-5" dirty="0">
                <a:solidFill>
                  <a:srgbClr val="FFFFCC"/>
                </a:solidFill>
                <a:latin typeface="Times New Roman"/>
                <a:cs typeface="Times New Roman"/>
              </a:rPr>
              <a:t>detailed </a:t>
            </a:r>
            <a:r>
              <a:rPr sz="2600" dirty="0">
                <a:solidFill>
                  <a:srgbClr val="FFFFCC"/>
                </a:solidFill>
                <a:latin typeface="Times New Roman"/>
                <a:cs typeface="Times New Roman"/>
              </a:rPr>
              <a:t>understanding </a:t>
            </a:r>
            <a:r>
              <a:rPr sz="2600" spc="5" dirty="0">
                <a:solidFill>
                  <a:srgbClr val="FFFFCC"/>
                </a:solidFill>
                <a:latin typeface="Times New Roman"/>
                <a:cs typeface="Times New Roman"/>
              </a:rPr>
              <a:t>of </a:t>
            </a:r>
            <a:r>
              <a:rPr sz="2600" dirty="0">
                <a:solidFill>
                  <a:srgbClr val="FFFFCC"/>
                </a:solidFill>
                <a:latin typeface="Times New Roman"/>
                <a:cs typeface="Times New Roman"/>
              </a:rPr>
              <a:t>consumers’</a:t>
            </a:r>
            <a:r>
              <a:rPr sz="2600" spc="-65" dirty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CC"/>
                </a:solidFill>
                <a:latin typeface="Times New Roman"/>
                <a:cs typeface="Times New Roman"/>
              </a:rPr>
              <a:t>needs:</a:t>
            </a:r>
            <a:endParaRPr sz="2600">
              <a:latin typeface="Times New Roman"/>
              <a:cs typeface="Times New Roman"/>
            </a:endParaRPr>
          </a:p>
          <a:p>
            <a:pPr marL="755015" marR="384810" lvl="1" indent="-285750">
              <a:lnSpc>
                <a:spcPts val="2430"/>
              </a:lnSpc>
              <a:spcBef>
                <a:spcPts val="610"/>
              </a:spcBef>
              <a:buChar char="–"/>
              <a:tabLst>
                <a:tab pos="755015" algn="l"/>
                <a:tab pos="755650" algn="l"/>
              </a:tabLst>
            </a:pPr>
            <a:r>
              <a:rPr sz="2200" dirty="0">
                <a:solidFill>
                  <a:srgbClr val="FFFFCC"/>
                </a:solidFill>
                <a:latin typeface="Times New Roman"/>
                <a:cs typeface="Times New Roman"/>
              </a:rPr>
              <a:t>e.g., </a:t>
            </a:r>
            <a:r>
              <a:rPr sz="2200" spc="-5" dirty="0">
                <a:solidFill>
                  <a:srgbClr val="FFFFCC"/>
                </a:solidFill>
                <a:latin typeface="Times New Roman"/>
                <a:cs typeface="Times New Roman"/>
              </a:rPr>
              <a:t>views </a:t>
            </a:r>
            <a:r>
              <a:rPr sz="2200" dirty="0">
                <a:solidFill>
                  <a:srgbClr val="FFFFCC"/>
                </a:solidFill>
                <a:latin typeface="Times New Roman"/>
                <a:cs typeface="Times New Roman"/>
              </a:rPr>
              <a:t>on </a:t>
            </a:r>
            <a:r>
              <a:rPr sz="2200" spc="-5" dirty="0">
                <a:solidFill>
                  <a:srgbClr val="FFFFCC"/>
                </a:solidFill>
                <a:latin typeface="Times New Roman"/>
                <a:cs typeface="Times New Roman"/>
              </a:rPr>
              <a:t>products’ prices, </a:t>
            </a:r>
            <a:r>
              <a:rPr sz="2200" dirty="0">
                <a:solidFill>
                  <a:srgbClr val="FFFFCC"/>
                </a:solidFill>
                <a:latin typeface="Times New Roman"/>
                <a:cs typeface="Times New Roman"/>
              </a:rPr>
              <a:t>packaging, </a:t>
            </a:r>
            <a:r>
              <a:rPr sz="2200" spc="-5" dirty="0">
                <a:solidFill>
                  <a:srgbClr val="FFFFCC"/>
                </a:solidFill>
                <a:latin typeface="Times New Roman"/>
                <a:cs typeface="Times New Roman"/>
              </a:rPr>
              <a:t>recent advertising  campaigns</a:t>
            </a:r>
            <a:endParaRPr sz="22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360"/>
              </a:spcBef>
              <a:buChar char="•"/>
              <a:tabLst>
                <a:tab pos="354965" algn="l"/>
                <a:tab pos="355600" algn="l"/>
              </a:tabLst>
            </a:pPr>
            <a:r>
              <a:rPr sz="2600" dirty="0">
                <a:solidFill>
                  <a:srgbClr val="FFFFCC"/>
                </a:solidFill>
                <a:latin typeface="Times New Roman"/>
                <a:cs typeface="Times New Roman"/>
              </a:rPr>
              <a:t>Reduce the </a:t>
            </a:r>
            <a:r>
              <a:rPr sz="2600" spc="-5" dirty="0">
                <a:solidFill>
                  <a:srgbClr val="FFFFCC"/>
                </a:solidFill>
                <a:latin typeface="Times New Roman"/>
                <a:cs typeface="Times New Roman"/>
              </a:rPr>
              <a:t>risk </a:t>
            </a:r>
            <a:r>
              <a:rPr sz="2600" spc="5" dirty="0">
                <a:solidFill>
                  <a:srgbClr val="FFFFCC"/>
                </a:solidFill>
                <a:latin typeface="Times New Roman"/>
                <a:cs typeface="Times New Roman"/>
              </a:rPr>
              <a:t>of </a:t>
            </a:r>
            <a:r>
              <a:rPr sz="2600" dirty="0">
                <a:solidFill>
                  <a:srgbClr val="FFFFCC"/>
                </a:solidFill>
                <a:latin typeface="Times New Roman"/>
                <a:cs typeface="Times New Roman"/>
              </a:rPr>
              <a:t>product/business</a:t>
            </a:r>
            <a:r>
              <a:rPr sz="2600" spc="-45" dirty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2600" spc="-5" dirty="0">
                <a:solidFill>
                  <a:srgbClr val="FFFFCC"/>
                </a:solidFill>
                <a:latin typeface="Times New Roman"/>
                <a:cs typeface="Times New Roman"/>
              </a:rPr>
              <a:t>failure:</a:t>
            </a:r>
            <a:endParaRPr sz="2600">
              <a:latin typeface="Times New Roman"/>
              <a:cs typeface="Times New Roman"/>
            </a:endParaRPr>
          </a:p>
          <a:p>
            <a:pPr marL="755015" marR="2024380" lvl="1" indent="-285750">
              <a:lnSpc>
                <a:spcPts val="2430"/>
              </a:lnSpc>
              <a:spcBef>
                <a:spcPts val="610"/>
              </a:spcBef>
              <a:buChar char="–"/>
              <a:tabLst>
                <a:tab pos="755015" algn="l"/>
                <a:tab pos="755650" algn="l"/>
              </a:tabLst>
            </a:pPr>
            <a:r>
              <a:rPr sz="2200" spc="-5" dirty="0">
                <a:solidFill>
                  <a:srgbClr val="FFFFCC"/>
                </a:solidFill>
                <a:latin typeface="Times New Roman"/>
                <a:cs typeface="Times New Roman"/>
              </a:rPr>
              <a:t>there is </a:t>
            </a:r>
            <a:r>
              <a:rPr sz="2200" dirty="0">
                <a:solidFill>
                  <a:srgbClr val="FFFFCC"/>
                </a:solidFill>
                <a:latin typeface="Times New Roman"/>
                <a:cs typeface="Times New Roman"/>
              </a:rPr>
              <a:t>no </a:t>
            </a:r>
            <a:r>
              <a:rPr sz="2200" spc="-5" dirty="0">
                <a:solidFill>
                  <a:srgbClr val="FFFFCC"/>
                </a:solidFill>
                <a:latin typeface="Times New Roman"/>
                <a:cs typeface="Times New Roman"/>
              </a:rPr>
              <a:t>guarantee that any </a:t>
            </a:r>
            <a:r>
              <a:rPr sz="2200" dirty="0">
                <a:solidFill>
                  <a:srgbClr val="FFFFCC"/>
                </a:solidFill>
                <a:latin typeface="Times New Roman"/>
                <a:cs typeface="Times New Roman"/>
              </a:rPr>
              <a:t>new </a:t>
            </a:r>
            <a:r>
              <a:rPr sz="2200" spc="-5" dirty="0">
                <a:solidFill>
                  <a:srgbClr val="FFFFCC"/>
                </a:solidFill>
                <a:latin typeface="Times New Roman"/>
                <a:cs typeface="Times New Roman"/>
              </a:rPr>
              <a:t>idea will </a:t>
            </a:r>
            <a:r>
              <a:rPr sz="2200" spc="5" dirty="0">
                <a:solidFill>
                  <a:srgbClr val="FFFFCC"/>
                </a:solidFill>
                <a:latin typeface="Times New Roman"/>
                <a:cs typeface="Times New Roman"/>
              </a:rPr>
              <a:t>be  </a:t>
            </a:r>
            <a:r>
              <a:rPr sz="2200" dirty="0">
                <a:solidFill>
                  <a:srgbClr val="FFFFCC"/>
                </a:solidFill>
                <a:latin typeface="Times New Roman"/>
                <a:cs typeface="Times New Roman"/>
              </a:rPr>
              <a:t>a </a:t>
            </a:r>
            <a:r>
              <a:rPr sz="2200" spc="-5" dirty="0">
                <a:solidFill>
                  <a:srgbClr val="FFFFCC"/>
                </a:solidFill>
                <a:latin typeface="Times New Roman"/>
                <a:cs typeface="Times New Roman"/>
              </a:rPr>
              <a:t>commercial</a:t>
            </a:r>
            <a:r>
              <a:rPr sz="2200" spc="-20" dirty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FFFFCC"/>
                </a:solidFill>
                <a:latin typeface="Times New Roman"/>
                <a:cs typeface="Times New Roman"/>
              </a:rPr>
              <a:t>success</a:t>
            </a:r>
            <a:endParaRPr sz="2200">
              <a:latin typeface="Times New Roman"/>
              <a:cs typeface="Times New Roman"/>
            </a:endParaRPr>
          </a:p>
          <a:p>
            <a:pPr marL="755650" lvl="1" indent="-286385">
              <a:lnSpc>
                <a:spcPct val="100000"/>
              </a:lnSpc>
              <a:spcBef>
                <a:spcPts val="300"/>
              </a:spcBef>
              <a:buChar char="–"/>
              <a:tabLst>
                <a:tab pos="755015" algn="l"/>
                <a:tab pos="755650" algn="l"/>
              </a:tabLst>
            </a:pPr>
            <a:r>
              <a:rPr sz="2200" spc="-10" dirty="0">
                <a:solidFill>
                  <a:srgbClr val="FFFFCC"/>
                </a:solidFill>
                <a:latin typeface="Times New Roman"/>
                <a:cs typeface="Times New Roman"/>
              </a:rPr>
              <a:t>Can </a:t>
            </a:r>
            <a:r>
              <a:rPr sz="2200" spc="-5" dirty="0">
                <a:solidFill>
                  <a:srgbClr val="FFFFCC"/>
                </a:solidFill>
                <a:latin typeface="Times New Roman"/>
                <a:cs typeface="Times New Roman"/>
              </a:rPr>
              <a:t>help </a:t>
            </a:r>
            <a:r>
              <a:rPr sz="2200" dirty="0">
                <a:solidFill>
                  <a:srgbClr val="FFFFCC"/>
                </a:solidFill>
                <a:latin typeface="Times New Roman"/>
                <a:cs typeface="Times New Roman"/>
              </a:rPr>
              <a:t>to </a:t>
            </a:r>
            <a:r>
              <a:rPr sz="2200" spc="-5" dirty="0">
                <a:solidFill>
                  <a:srgbClr val="FFFFCC"/>
                </a:solidFill>
                <a:latin typeface="Times New Roman"/>
                <a:cs typeface="Times New Roman"/>
              </a:rPr>
              <a:t>achieve commercial</a:t>
            </a:r>
            <a:r>
              <a:rPr sz="2200" spc="5" dirty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FFFFCC"/>
                </a:solidFill>
                <a:latin typeface="Times New Roman"/>
                <a:cs typeface="Times New Roman"/>
              </a:rPr>
              <a:t>success</a:t>
            </a:r>
            <a:endParaRPr sz="22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400"/>
              </a:spcBef>
              <a:buChar char="•"/>
              <a:tabLst>
                <a:tab pos="354965" algn="l"/>
                <a:tab pos="355600" algn="l"/>
              </a:tabLst>
            </a:pPr>
            <a:r>
              <a:rPr sz="2600" spc="-5" dirty="0">
                <a:solidFill>
                  <a:srgbClr val="FFFFCC"/>
                </a:solidFill>
                <a:latin typeface="Times New Roman"/>
                <a:cs typeface="Times New Roman"/>
              </a:rPr>
              <a:t>Forecast future</a:t>
            </a:r>
            <a:r>
              <a:rPr sz="2600" spc="-10" dirty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2600" spc="-5" dirty="0">
                <a:solidFill>
                  <a:srgbClr val="FFFFCC"/>
                </a:solidFill>
                <a:latin typeface="Times New Roman"/>
                <a:cs typeface="Times New Roman"/>
              </a:rPr>
              <a:t>trends:</a:t>
            </a:r>
            <a:endParaRPr sz="2600">
              <a:latin typeface="Times New Roman"/>
              <a:cs typeface="Times New Roman"/>
            </a:endParaRPr>
          </a:p>
          <a:p>
            <a:pPr marL="755650" lvl="1" indent="-286385">
              <a:lnSpc>
                <a:spcPct val="100000"/>
              </a:lnSpc>
              <a:spcBef>
                <a:spcPts val="350"/>
              </a:spcBef>
              <a:buChar char="–"/>
              <a:tabLst>
                <a:tab pos="755015" algn="l"/>
                <a:tab pos="755650" algn="l"/>
              </a:tabLst>
            </a:pPr>
            <a:r>
              <a:rPr sz="2200" spc="-5" dirty="0">
                <a:solidFill>
                  <a:srgbClr val="FFFFCC"/>
                </a:solidFill>
                <a:latin typeface="Times New Roman"/>
                <a:cs typeface="Times New Roman"/>
              </a:rPr>
              <a:t>it </a:t>
            </a:r>
            <a:r>
              <a:rPr sz="2200" spc="-10" dirty="0">
                <a:solidFill>
                  <a:srgbClr val="FFFFCC"/>
                </a:solidFill>
                <a:latin typeface="Times New Roman"/>
                <a:cs typeface="Times New Roman"/>
              </a:rPr>
              <a:t>can also </a:t>
            </a:r>
            <a:r>
              <a:rPr sz="2200" dirty="0">
                <a:solidFill>
                  <a:srgbClr val="FFFFCC"/>
                </a:solidFill>
                <a:latin typeface="Times New Roman"/>
                <a:cs typeface="Times New Roman"/>
              </a:rPr>
              <a:t>be </a:t>
            </a:r>
            <a:r>
              <a:rPr sz="2200" spc="-5" dirty="0">
                <a:solidFill>
                  <a:srgbClr val="FFFFCC"/>
                </a:solidFill>
                <a:latin typeface="Times New Roman"/>
                <a:cs typeface="Times New Roman"/>
              </a:rPr>
              <a:t>used to anticipate </a:t>
            </a:r>
            <a:r>
              <a:rPr sz="2200" dirty="0">
                <a:solidFill>
                  <a:srgbClr val="FFFFCC"/>
                </a:solidFill>
                <a:latin typeface="Times New Roman"/>
                <a:cs typeface="Times New Roman"/>
              </a:rPr>
              <a:t>future </a:t>
            </a:r>
            <a:r>
              <a:rPr sz="2200" spc="-5" dirty="0">
                <a:solidFill>
                  <a:srgbClr val="FFFFCC"/>
                </a:solidFill>
                <a:latin typeface="Times New Roman"/>
                <a:cs typeface="Times New Roman"/>
              </a:rPr>
              <a:t>customer</a:t>
            </a:r>
            <a:r>
              <a:rPr sz="2200" spc="60" dirty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FFFFCC"/>
                </a:solidFill>
                <a:latin typeface="Times New Roman"/>
                <a:cs typeface="Times New Roman"/>
              </a:rPr>
              <a:t>needs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451090" y="2341879"/>
            <a:ext cx="1559559" cy="35788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>
    <p:blinds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1969" y="340359"/>
            <a:ext cx="810133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0" dirty="0">
                <a:latin typeface="Times New Roman"/>
                <a:cs typeface="Times New Roman"/>
              </a:rPr>
              <a:t>EXAMPLES OF RESEARCH IN</a:t>
            </a:r>
            <a:r>
              <a:rPr b="0" spc="-7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MARKETING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dirty="0"/>
              <a:t>5</a:t>
            </a:fld>
            <a:endParaRPr dirty="0"/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6246592"/>
              </p:ext>
            </p:extLst>
          </p:nvPr>
        </p:nvGraphicFramePr>
        <p:xfrm>
          <a:off x="160080" y="1436430"/>
          <a:ext cx="8876030" cy="48005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280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479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414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65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200025" marR="84455" indent="-107950">
                        <a:lnSpc>
                          <a:spcPct val="100000"/>
                        </a:lnSpc>
                      </a:pPr>
                      <a:r>
                        <a:rPr sz="1800" b="1" dirty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sz="1800" b="1" spc="10" dirty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800" b="1" dirty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800" b="1" spc="-5" dirty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k</a:t>
                      </a:r>
                      <a:r>
                        <a:rPr sz="1800" b="1" dirty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eti</a:t>
                      </a:r>
                      <a:r>
                        <a:rPr sz="1800" b="1" spc="-5" dirty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ng  </a:t>
                      </a:r>
                      <a:r>
                        <a:rPr sz="1800" b="1" dirty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Decision</a:t>
                      </a:r>
                      <a:endParaRPr sz="180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50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260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800" b="1" spc="-5" dirty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Types </a:t>
                      </a:r>
                      <a:r>
                        <a:rPr sz="1800" b="1" dirty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1800" b="1" spc="-5" dirty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Research</a:t>
                      </a:r>
                      <a:endParaRPr sz="180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38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2779">
                <a:tc>
                  <a:txBody>
                    <a:bodyPr/>
                    <a:lstStyle/>
                    <a:p>
                      <a:pPr marL="90170" marR="465455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sz="1600" spc="-5" dirty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Target  M</a:t>
                      </a:r>
                      <a:r>
                        <a:rPr sz="1600" spc="-10" dirty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600" spc="-5" dirty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600" spc="5" dirty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k</a:t>
                      </a:r>
                      <a:r>
                        <a:rPr sz="1600" dirty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600" spc="-5" dirty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600" dirty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s</a:t>
                      </a:r>
                    </a:p>
                  </a:txBody>
                  <a:tcPr marL="0" marR="0" marT="825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8900" marR="726440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sz="1600" spc="-5" dirty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sales, market </a:t>
                      </a:r>
                      <a:r>
                        <a:rPr sz="1600" dirty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size; </a:t>
                      </a:r>
                      <a:r>
                        <a:rPr sz="1600" spc="-5" dirty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demand for product, customer characteristics, purchase </a:t>
                      </a:r>
                      <a:r>
                        <a:rPr sz="1600" dirty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behavior,  </a:t>
                      </a:r>
                      <a:r>
                        <a:rPr sz="1600" spc="-5" dirty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customer satisfaction, website traffic</a:t>
                      </a:r>
                      <a:endParaRPr sz="160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825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15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90170">
                        <a:lnSpc>
                          <a:spcPct val="100000"/>
                        </a:lnSpc>
                      </a:pPr>
                      <a:r>
                        <a:rPr sz="1600" spc="-5" dirty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Product</a:t>
                      </a:r>
                      <a:endParaRPr sz="160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8900" marR="470534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sz="1600" dirty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product </a:t>
                      </a:r>
                      <a:r>
                        <a:rPr sz="1600" spc="-5" dirty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development; </a:t>
                      </a:r>
                      <a:r>
                        <a:rPr sz="1600" dirty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package </a:t>
                      </a:r>
                      <a:r>
                        <a:rPr sz="1600" spc="-5" dirty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protection, </a:t>
                      </a:r>
                      <a:r>
                        <a:rPr sz="1600" dirty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packaging </a:t>
                      </a:r>
                      <a:r>
                        <a:rPr sz="1600" spc="-5" dirty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awareness; brand name selection;  brand </a:t>
                      </a:r>
                      <a:r>
                        <a:rPr sz="1600" dirty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recognition, </a:t>
                      </a:r>
                      <a:r>
                        <a:rPr sz="1600" spc="-5" dirty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brand preference, </a:t>
                      </a:r>
                      <a:r>
                        <a:rPr sz="1600" dirty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product</a:t>
                      </a:r>
                      <a:r>
                        <a:rPr sz="1600" spc="-10" dirty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positioning</a:t>
                      </a:r>
                    </a:p>
                  </a:txBody>
                  <a:tcPr marL="0" marR="0" marT="825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3539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600" spc="-5" dirty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Distribution</a:t>
                      </a:r>
                      <a:endParaRPr sz="160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698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600" dirty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distributor </a:t>
                      </a:r>
                      <a:r>
                        <a:rPr sz="1600" spc="-5" dirty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interest; assessing </a:t>
                      </a:r>
                      <a:r>
                        <a:rPr sz="1600" dirty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shipping options; online shopping, </a:t>
                      </a:r>
                      <a:r>
                        <a:rPr sz="1600" spc="-5" dirty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retail store site</a:t>
                      </a:r>
                      <a:r>
                        <a:rPr sz="1600" spc="10" dirty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selection</a:t>
                      </a:r>
                      <a:endParaRPr sz="160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698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27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90170">
                        <a:lnSpc>
                          <a:spcPct val="100000"/>
                        </a:lnSpc>
                      </a:pPr>
                      <a:r>
                        <a:rPr sz="1600" spc="-5" dirty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Promotion</a:t>
                      </a:r>
                      <a:endParaRPr sz="160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8900" marR="546735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sz="1600" spc="-5" dirty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advertising recall; advertising </a:t>
                      </a:r>
                      <a:r>
                        <a:rPr sz="1600" dirty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copy </a:t>
                      </a:r>
                      <a:r>
                        <a:rPr sz="1600" spc="-5" dirty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testing, </a:t>
                      </a:r>
                      <a:r>
                        <a:rPr sz="1600" dirty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sales </a:t>
                      </a:r>
                      <a:r>
                        <a:rPr sz="1600" spc="-5" dirty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promotion response rates, sales force  compensation, traffic studies (outdoor advertising), </a:t>
                      </a:r>
                      <a:r>
                        <a:rPr sz="1600" dirty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public </a:t>
                      </a:r>
                      <a:r>
                        <a:rPr sz="1600" spc="-5" dirty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relations </a:t>
                      </a:r>
                      <a:r>
                        <a:rPr sz="1600" dirty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media</a:t>
                      </a:r>
                      <a:r>
                        <a:rPr sz="1600" spc="85" dirty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placement</a:t>
                      </a:r>
                      <a:endParaRPr sz="160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825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3539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600" spc="-5" dirty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Pricing</a:t>
                      </a:r>
                      <a:endParaRPr sz="160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698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600" spc="-5" dirty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price elasticity analysis, optimal price setting, </a:t>
                      </a:r>
                      <a:r>
                        <a:rPr sz="1600" dirty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discount</a:t>
                      </a:r>
                      <a:r>
                        <a:rPr sz="1600" spc="20" dirty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options</a:t>
                      </a:r>
                    </a:p>
                  </a:txBody>
                  <a:tcPr marL="0" marR="0" marT="698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1510">
                <a:tc>
                  <a:txBody>
                    <a:bodyPr/>
                    <a:lstStyle/>
                    <a:p>
                      <a:pPr marL="90170" marR="441959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sz="1600" spc="-10" dirty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600" spc="5" dirty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sz="1600" spc="-5" dirty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600" dirty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600" spc="-5" dirty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600" dirty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nal  </a:t>
                      </a:r>
                      <a:r>
                        <a:rPr sz="1600" spc="-5" dirty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Factors</a:t>
                      </a:r>
                      <a:endParaRPr sz="160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825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88900">
                        <a:lnSpc>
                          <a:spcPct val="100000"/>
                        </a:lnSpc>
                      </a:pPr>
                      <a:r>
                        <a:rPr sz="1600" spc="-5" dirty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competitive analysis, </a:t>
                      </a:r>
                      <a:r>
                        <a:rPr sz="1600" dirty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legal </a:t>
                      </a:r>
                      <a:r>
                        <a:rPr sz="1600" spc="-5" dirty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environment; social </a:t>
                      </a:r>
                      <a:r>
                        <a:rPr sz="1600" dirty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and </a:t>
                      </a:r>
                      <a:r>
                        <a:rPr sz="1600" spc="-5" dirty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cultural</a:t>
                      </a:r>
                      <a:r>
                        <a:rPr sz="1600" spc="-15" dirty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trends</a:t>
                      </a:r>
                      <a:endParaRPr sz="160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3539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600" spc="-5" dirty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Other</a:t>
                      </a:r>
                      <a:endParaRPr sz="160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698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600" spc="-5" dirty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company image, </a:t>
                      </a:r>
                      <a:r>
                        <a:rPr sz="1600" dirty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test</a:t>
                      </a:r>
                      <a:r>
                        <a:rPr sz="1600" spc="-10" dirty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marketing</a:t>
                      </a:r>
                      <a:endParaRPr sz="160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698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50029" y="340359"/>
            <a:ext cx="104394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5" dirty="0"/>
              <a:t>US</a:t>
            </a:r>
            <a:r>
              <a:rPr spc="-5" dirty="0"/>
              <a:t>ES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dirty="0"/>
              <a:t>6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410209" y="1304289"/>
            <a:ext cx="7983220" cy="4067810"/>
          </a:xfrm>
          <a:prstGeom prst="rect">
            <a:avLst/>
          </a:prstGeom>
        </p:spPr>
        <p:txBody>
          <a:bodyPr vert="horz" wrap="square" lIns="0" tIns="7239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570"/>
              </a:spcBef>
              <a:buChar char="•"/>
              <a:tabLst>
                <a:tab pos="354965" algn="l"/>
                <a:tab pos="355600" algn="l"/>
              </a:tabLst>
            </a:pPr>
            <a:r>
              <a:rPr sz="3000" spc="-5" dirty="0">
                <a:solidFill>
                  <a:srgbClr val="FFFFCC"/>
                </a:solidFill>
                <a:latin typeface="Times New Roman"/>
                <a:cs typeface="Times New Roman"/>
              </a:rPr>
              <a:t>Identify </a:t>
            </a:r>
            <a:r>
              <a:rPr sz="3000" spc="-10" dirty="0">
                <a:solidFill>
                  <a:srgbClr val="FFFFCC"/>
                </a:solidFill>
                <a:latin typeface="Times New Roman"/>
                <a:cs typeface="Times New Roman"/>
              </a:rPr>
              <a:t>marketing </a:t>
            </a:r>
            <a:r>
              <a:rPr sz="3000" spc="-5" dirty="0">
                <a:solidFill>
                  <a:srgbClr val="FFFFCC"/>
                </a:solidFill>
                <a:latin typeface="Times New Roman"/>
                <a:cs typeface="Times New Roman"/>
              </a:rPr>
              <a:t>opportunities </a:t>
            </a:r>
            <a:r>
              <a:rPr sz="3000" spc="-10" dirty="0">
                <a:solidFill>
                  <a:srgbClr val="FFFFCC"/>
                </a:solidFill>
                <a:latin typeface="Times New Roman"/>
                <a:cs typeface="Times New Roman"/>
              </a:rPr>
              <a:t>and</a:t>
            </a:r>
            <a:r>
              <a:rPr sz="3000" spc="-15" dirty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CC"/>
                </a:solidFill>
                <a:latin typeface="Times New Roman"/>
                <a:cs typeface="Times New Roman"/>
              </a:rPr>
              <a:t>problems</a:t>
            </a:r>
            <a:endParaRPr sz="3000">
              <a:latin typeface="Times New Roman"/>
              <a:cs typeface="Times New Roman"/>
            </a:endParaRPr>
          </a:p>
          <a:p>
            <a:pPr marL="355600" marR="5080" indent="-342900">
              <a:lnSpc>
                <a:spcPts val="3320"/>
              </a:lnSpc>
              <a:spcBef>
                <a:spcPts val="815"/>
              </a:spcBef>
              <a:buChar char="•"/>
              <a:tabLst>
                <a:tab pos="354965" algn="l"/>
                <a:tab pos="355600" algn="l"/>
              </a:tabLst>
            </a:pPr>
            <a:r>
              <a:rPr sz="3000" spc="-5" dirty="0">
                <a:solidFill>
                  <a:srgbClr val="FFFFCC"/>
                </a:solidFill>
                <a:latin typeface="Times New Roman"/>
                <a:cs typeface="Times New Roman"/>
              </a:rPr>
              <a:t>Generate, </a:t>
            </a:r>
            <a:r>
              <a:rPr sz="3000" spc="-10" dirty="0">
                <a:solidFill>
                  <a:srgbClr val="FFFFCC"/>
                </a:solidFill>
                <a:latin typeface="Times New Roman"/>
                <a:cs typeface="Times New Roman"/>
              </a:rPr>
              <a:t>refine, and evaluate </a:t>
            </a:r>
            <a:r>
              <a:rPr sz="3000" dirty="0">
                <a:solidFill>
                  <a:srgbClr val="FFFFCC"/>
                </a:solidFill>
                <a:latin typeface="Times New Roman"/>
                <a:cs typeface="Times New Roman"/>
              </a:rPr>
              <a:t>potential </a:t>
            </a:r>
            <a:r>
              <a:rPr sz="3000" spc="-10" dirty="0">
                <a:solidFill>
                  <a:srgbClr val="FFFFCC"/>
                </a:solidFill>
                <a:latin typeface="Times New Roman"/>
                <a:cs typeface="Times New Roman"/>
              </a:rPr>
              <a:t>marketing  </a:t>
            </a:r>
            <a:r>
              <a:rPr sz="3000" spc="-5" dirty="0">
                <a:solidFill>
                  <a:srgbClr val="FFFFCC"/>
                </a:solidFill>
                <a:latin typeface="Times New Roman"/>
                <a:cs typeface="Times New Roman"/>
              </a:rPr>
              <a:t>actions</a:t>
            </a:r>
            <a:endParaRPr sz="30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415"/>
              </a:spcBef>
              <a:buChar char="•"/>
              <a:tabLst>
                <a:tab pos="354965" algn="l"/>
                <a:tab pos="355600" algn="l"/>
              </a:tabLst>
            </a:pPr>
            <a:r>
              <a:rPr sz="3000" spc="-5" dirty="0">
                <a:solidFill>
                  <a:srgbClr val="FFFFCC"/>
                </a:solidFill>
                <a:latin typeface="Times New Roman"/>
                <a:cs typeface="Times New Roman"/>
              </a:rPr>
              <a:t>Monitor marketing</a:t>
            </a:r>
            <a:r>
              <a:rPr sz="3000" dirty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CC"/>
                </a:solidFill>
                <a:latin typeface="Times New Roman"/>
                <a:cs typeface="Times New Roman"/>
              </a:rPr>
              <a:t>performance</a:t>
            </a:r>
            <a:endParaRPr sz="30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470"/>
              </a:spcBef>
              <a:buChar char="•"/>
              <a:tabLst>
                <a:tab pos="354965" algn="l"/>
                <a:tab pos="355600" algn="l"/>
              </a:tabLst>
            </a:pPr>
            <a:r>
              <a:rPr sz="3000" spc="-5" dirty="0">
                <a:solidFill>
                  <a:srgbClr val="FFFFCC"/>
                </a:solidFill>
                <a:latin typeface="Times New Roman"/>
                <a:cs typeface="Times New Roman"/>
              </a:rPr>
              <a:t>Improve marketing as </a:t>
            </a:r>
            <a:r>
              <a:rPr sz="3000" dirty="0">
                <a:solidFill>
                  <a:srgbClr val="FFFFCC"/>
                </a:solidFill>
                <a:latin typeface="Times New Roman"/>
                <a:cs typeface="Times New Roman"/>
              </a:rPr>
              <a:t>a</a:t>
            </a:r>
            <a:r>
              <a:rPr sz="3000" spc="5" dirty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CC"/>
                </a:solidFill>
                <a:latin typeface="Times New Roman"/>
                <a:cs typeface="Times New Roman"/>
              </a:rPr>
              <a:t>process</a:t>
            </a:r>
            <a:endParaRPr sz="30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470"/>
              </a:spcBef>
              <a:buChar char="•"/>
              <a:tabLst>
                <a:tab pos="354965" algn="l"/>
                <a:tab pos="355600" algn="l"/>
              </a:tabLst>
            </a:pPr>
            <a:r>
              <a:rPr sz="3000" spc="-5" dirty="0">
                <a:solidFill>
                  <a:srgbClr val="FFFFCC"/>
                </a:solidFill>
                <a:latin typeface="Times New Roman"/>
                <a:cs typeface="Times New Roman"/>
              </a:rPr>
              <a:t>Reduces uncertainty</a:t>
            </a:r>
            <a:endParaRPr sz="30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480"/>
              </a:spcBef>
              <a:buChar char="•"/>
              <a:tabLst>
                <a:tab pos="354965" algn="l"/>
                <a:tab pos="355600" algn="l"/>
              </a:tabLst>
            </a:pPr>
            <a:r>
              <a:rPr sz="3000" spc="-5" dirty="0">
                <a:solidFill>
                  <a:srgbClr val="FFFFCC"/>
                </a:solidFill>
                <a:latin typeface="Times New Roman"/>
                <a:cs typeface="Times New Roman"/>
              </a:rPr>
              <a:t>Reduces risk</a:t>
            </a:r>
            <a:endParaRPr sz="30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470"/>
              </a:spcBef>
              <a:buChar char="•"/>
              <a:tabLst>
                <a:tab pos="354965" algn="l"/>
                <a:tab pos="355600" algn="l"/>
              </a:tabLst>
            </a:pPr>
            <a:r>
              <a:rPr sz="3000" spc="-5" dirty="0">
                <a:solidFill>
                  <a:srgbClr val="FFFFCC"/>
                </a:solidFill>
                <a:latin typeface="Times New Roman"/>
                <a:cs typeface="Times New Roman"/>
              </a:rPr>
              <a:t>Helps </a:t>
            </a:r>
            <a:r>
              <a:rPr sz="3000" dirty="0">
                <a:solidFill>
                  <a:srgbClr val="FFFFCC"/>
                </a:solidFill>
                <a:latin typeface="Times New Roman"/>
                <a:cs typeface="Times New Roman"/>
              </a:rPr>
              <a:t>focus </a:t>
            </a:r>
            <a:r>
              <a:rPr sz="3000" spc="-5" dirty="0">
                <a:solidFill>
                  <a:srgbClr val="FFFFCC"/>
                </a:solidFill>
                <a:latin typeface="Times New Roman"/>
                <a:cs typeface="Times New Roman"/>
              </a:rPr>
              <a:t>decision making</a:t>
            </a:r>
            <a:endParaRPr sz="3000"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10209" y="326019"/>
            <a:ext cx="7743191" cy="948657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1750695" marR="5080" indent="-1198880" algn="ctr">
              <a:lnSpc>
                <a:spcPts val="3550"/>
              </a:lnSpc>
              <a:spcBef>
                <a:spcPts val="459"/>
              </a:spcBef>
            </a:pPr>
            <a:r>
              <a:rPr dirty="0"/>
              <a:t>OVERVIEW OF THE MARKETING </a:t>
            </a:r>
            <a:r>
              <a:rPr u="none" dirty="0"/>
              <a:t> </a:t>
            </a:r>
            <a:r>
              <a:rPr dirty="0"/>
              <a:t>RESEARCH PROCESS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dirty="0"/>
              <a:t>7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410209" y="1369059"/>
            <a:ext cx="7216140" cy="40424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sz="2600" spc="5" dirty="0">
                <a:solidFill>
                  <a:srgbClr val="FFFFCC"/>
                </a:solidFill>
                <a:latin typeface="Times New Roman"/>
                <a:cs typeface="Times New Roman"/>
              </a:rPr>
              <a:t>Why </a:t>
            </a:r>
            <a:r>
              <a:rPr sz="2600" dirty="0">
                <a:solidFill>
                  <a:srgbClr val="FFFFCC"/>
                </a:solidFill>
                <a:latin typeface="Times New Roman"/>
                <a:cs typeface="Times New Roman"/>
              </a:rPr>
              <a:t>should </a:t>
            </a:r>
            <a:r>
              <a:rPr sz="2600" spc="5" dirty="0">
                <a:solidFill>
                  <a:srgbClr val="FFFFCC"/>
                </a:solidFill>
                <a:latin typeface="Times New Roman"/>
                <a:cs typeface="Times New Roman"/>
              </a:rPr>
              <a:t>we </a:t>
            </a:r>
            <a:r>
              <a:rPr sz="2600" dirty="0">
                <a:solidFill>
                  <a:srgbClr val="FFFFCC"/>
                </a:solidFill>
                <a:latin typeface="Times New Roman"/>
                <a:cs typeface="Times New Roman"/>
              </a:rPr>
              <a:t>do</a:t>
            </a:r>
            <a:r>
              <a:rPr sz="2600" spc="-5" dirty="0">
                <a:solidFill>
                  <a:srgbClr val="FFFFCC"/>
                </a:solidFill>
                <a:latin typeface="Times New Roman"/>
                <a:cs typeface="Times New Roman"/>
              </a:rPr>
              <a:t> research?</a:t>
            </a:r>
            <a:endParaRPr sz="26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FFFFCC"/>
              </a:buClr>
              <a:buFont typeface="Times New Roman"/>
              <a:buChar char="•"/>
            </a:pPr>
            <a:endParaRPr sz="2850" dirty="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2600" dirty="0">
                <a:solidFill>
                  <a:srgbClr val="FFFFCC"/>
                </a:solidFill>
                <a:latin typeface="Times New Roman"/>
                <a:cs typeface="Times New Roman"/>
              </a:rPr>
              <a:t>What </a:t>
            </a:r>
            <a:r>
              <a:rPr sz="2600" spc="-5" dirty="0">
                <a:solidFill>
                  <a:srgbClr val="FFFFCC"/>
                </a:solidFill>
                <a:latin typeface="Times New Roman"/>
                <a:cs typeface="Times New Roman"/>
              </a:rPr>
              <a:t>research </a:t>
            </a:r>
            <a:r>
              <a:rPr sz="2600" dirty="0">
                <a:solidFill>
                  <a:srgbClr val="FFFFCC"/>
                </a:solidFill>
                <a:latin typeface="Times New Roman"/>
                <a:cs typeface="Times New Roman"/>
              </a:rPr>
              <a:t>should be </a:t>
            </a:r>
            <a:r>
              <a:rPr sz="2600" spc="5" dirty="0">
                <a:solidFill>
                  <a:srgbClr val="FFFFCC"/>
                </a:solidFill>
                <a:latin typeface="Times New Roman"/>
                <a:cs typeface="Times New Roman"/>
              </a:rPr>
              <a:t>done?</a:t>
            </a:r>
            <a:endParaRPr sz="26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FFFFCC"/>
              </a:buClr>
              <a:buFont typeface="Times New Roman"/>
              <a:buChar char="•"/>
            </a:pPr>
            <a:endParaRPr sz="2850" dirty="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2600" spc="-5" dirty="0">
                <a:solidFill>
                  <a:srgbClr val="FFFFCC"/>
                </a:solidFill>
                <a:latin typeface="Times New Roman"/>
                <a:cs typeface="Times New Roman"/>
              </a:rPr>
              <a:t>Is it worth </a:t>
            </a:r>
            <a:r>
              <a:rPr sz="2600" dirty="0">
                <a:solidFill>
                  <a:srgbClr val="FFFFCC"/>
                </a:solidFill>
                <a:latin typeface="Times New Roman"/>
                <a:cs typeface="Times New Roman"/>
              </a:rPr>
              <a:t>doing the</a:t>
            </a:r>
            <a:r>
              <a:rPr sz="2600" spc="10" dirty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2600" spc="-5" dirty="0">
                <a:solidFill>
                  <a:srgbClr val="FFFFCC"/>
                </a:solidFill>
                <a:latin typeface="Times New Roman"/>
                <a:cs typeface="Times New Roman"/>
              </a:rPr>
              <a:t>research?</a:t>
            </a:r>
            <a:endParaRPr sz="26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FFFFCC"/>
              </a:buClr>
              <a:buFont typeface="Times New Roman"/>
              <a:buChar char="•"/>
            </a:pPr>
            <a:endParaRPr sz="3100" dirty="0">
              <a:latin typeface="Times New Roman"/>
              <a:cs typeface="Times New Roman"/>
            </a:endParaRPr>
          </a:p>
          <a:p>
            <a:pPr marL="355600" marR="5080" indent="-342900">
              <a:lnSpc>
                <a:spcPts val="2880"/>
              </a:lnSpc>
              <a:buChar char="•"/>
              <a:tabLst>
                <a:tab pos="354965" algn="l"/>
                <a:tab pos="355600" algn="l"/>
              </a:tabLst>
            </a:pPr>
            <a:r>
              <a:rPr sz="2600" dirty="0">
                <a:solidFill>
                  <a:srgbClr val="FFFFCC"/>
                </a:solidFill>
                <a:latin typeface="Times New Roman"/>
                <a:cs typeface="Times New Roman"/>
              </a:rPr>
              <a:t>How should the </a:t>
            </a:r>
            <a:r>
              <a:rPr sz="2600" spc="-5" dirty="0">
                <a:solidFill>
                  <a:srgbClr val="FFFFCC"/>
                </a:solidFill>
                <a:latin typeface="Times New Roman"/>
                <a:cs typeface="Times New Roman"/>
              </a:rPr>
              <a:t>research </a:t>
            </a:r>
            <a:r>
              <a:rPr sz="2600" spc="5" dirty="0">
                <a:solidFill>
                  <a:srgbClr val="FFFFCC"/>
                </a:solidFill>
                <a:latin typeface="Times New Roman"/>
                <a:cs typeface="Times New Roman"/>
              </a:rPr>
              <a:t>be </a:t>
            </a:r>
            <a:r>
              <a:rPr sz="2600" spc="-5" dirty="0">
                <a:solidFill>
                  <a:srgbClr val="FFFFCC"/>
                </a:solidFill>
                <a:latin typeface="Times New Roman"/>
                <a:cs typeface="Times New Roman"/>
              </a:rPr>
              <a:t>designed to </a:t>
            </a:r>
            <a:r>
              <a:rPr sz="2600" dirty="0">
                <a:solidFill>
                  <a:srgbClr val="FFFFCC"/>
                </a:solidFill>
                <a:latin typeface="Times New Roman"/>
                <a:cs typeface="Times New Roman"/>
              </a:rPr>
              <a:t>achieve </a:t>
            </a:r>
            <a:r>
              <a:rPr sz="2600" spc="-5" dirty="0">
                <a:solidFill>
                  <a:srgbClr val="FFFFCC"/>
                </a:solidFill>
                <a:latin typeface="Times New Roman"/>
                <a:cs typeface="Times New Roman"/>
              </a:rPr>
              <a:t>the  research</a:t>
            </a:r>
            <a:r>
              <a:rPr sz="2600" spc="5" dirty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2600" spc="-5" dirty="0">
                <a:solidFill>
                  <a:srgbClr val="FFFFCC"/>
                </a:solidFill>
                <a:latin typeface="Times New Roman"/>
                <a:cs typeface="Times New Roman"/>
              </a:rPr>
              <a:t>objectives?</a:t>
            </a:r>
            <a:endParaRPr sz="26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FFFFCC"/>
              </a:buClr>
              <a:buFont typeface="Times New Roman"/>
              <a:buChar char="•"/>
            </a:pPr>
            <a:endParaRPr sz="2800" dirty="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2600" dirty="0">
                <a:solidFill>
                  <a:srgbClr val="FFFFCC"/>
                </a:solidFill>
                <a:latin typeface="Times New Roman"/>
                <a:cs typeface="Times New Roman"/>
              </a:rPr>
              <a:t>What </a:t>
            </a:r>
            <a:r>
              <a:rPr sz="2600" spc="-5" dirty="0">
                <a:solidFill>
                  <a:srgbClr val="FFFFCC"/>
                </a:solidFill>
                <a:latin typeface="Times New Roman"/>
                <a:cs typeface="Times New Roman"/>
              </a:rPr>
              <a:t>will </a:t>
            </a:r>
            <a:r>
              <a:rPr sz="2600" dirty="0">
                <a:solidFill>
                  <a:srgbClr val="FFFFCC"/>
                </a:solidFill>
                <a:latin typeface="Times New Roman"/>
                <a:cs typeface="Times New Roman"/>
              </a:rPr>
              <a:t>we </a:t>
            </a:r>
            <a:r>
              <a:rPr sz="2600" spc="5" dirty="0">
                <a:solidFill>
                  <a:srgbClr val="FFFFCC"/>
                </a:solidFill>
                <a:latin typeface="Times New Roman"/>
                <a:cs typeface="Times New Roman"/>
              </a:rPr>
              <a:t>do </a:t>
            </a:r>
            <a:r>
              <a:rPr sz="2600" spc="-5" dirty="0">
                <a:solidFill>
                  <a:srgbClr val="FFFFCC"/>
                </a:solidFill>
                <a:latin typeface="Times New Roman"/>
                <a:cs typeface="Times New Roman"/>
              </a:rPr>
              <a:t>with </a:t>
            </a:r>
            <a:r>
              <a:rPr sz="2600" dirty="0">
                <a:solidFill>
                  <a:srgbClr val="FFFFCC"/>
                </a:solidFill>
                <a:latin typeface="Times New Roman"/>
                <a:cs typeface="Times New Roman"/>
              </a:rPr>
              <a:t>the</a:t>
            </a:r>
            <a:r>
              <a:rPr sz="2600" spc="-10" dirty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2600" spc="-5" dirty="0">
                <a:solidFill>
                  <a:srgbClr val="FFFFCC"/>
                </a:solidFill>
                <a:latin typeface="Times New Roman"/>
                <a:cs typeface="Times New Roman"/>
              </a:rPr>
              <a:t>research?</a:t>
            </a:r>
            <a:endParaRPr sz="26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8350" y="340359"/>
            <a:ext cx="760730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STAGES OF THE RESEARCH</a:t>
            </a:r>
            <a:r>
              <a:rPr spc="-5" dirty="0"/>
              <a:t> PROCESS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dirty="0"/>
              <a:t>8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410209" y="1304289"/>
            <a:ext cx="7044055" cy="3646170"/>
          </a:xfrm>
          <a:prstGeom prst="rect">
            <a:avLst/>
          </a:prstGeom>
        </p:spPr>
        <p:txBody>
          <a:bodyPr vert="horz" wrap="square" lIns="0" tIns="72390" rIns="0" bIns="0" rtlCol="0">
            <a:spAutoFit/>
          </a:bodyPr>
          <a:lstStyle/>
          <a:p>
            <a:pPr marL="424815" indent="-412750">
              <a:lnSpc>
                <a:spcPct val="100000"/>
              </a:lnSpc>
              <a:spcBef>
                <a:spcPts val="570"/>
              </a:spcBef>
              <a:buAutoNum type="arabicParenR"/>
              <a:tabLst>
                <a:tab pos="425450" algn="l"/>
              </a:tabLst>
            </a:pPr>
            <a:r>
              <a:rPr sz="3000" spc="-5" dirty="0">
                <a:solidFill>
                  <a:srgbClr val="FFFFCC"/>
                </a:solidFill>
                <a:latin typeface="Times New Roman"/>
                <a:cs typeface="Times New Roman"/>
              </a:rPr>
              <a:t>Define the decision </a:t>
            </a:r>
            <a:r>
              <a:rPr sz="3000" dirty="0">
                <a:solidFill>
                  <a:srgbClr val="FFFFCC"/>
                </a:solidFill>
                <a:latin typeface="Times New Roman"/>
                <a:cs typeface="Times New Roman"/>
              </a:rPr>
              <a:t>problem or</a:t>
            </a:r>
            <a:r>
              <a:rPr sz="3000" spc="-45" dirty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CC"/>
                </a:solidFill>
                <a:latin typeface="Times New Roman"/>
                <a:cs typeface="Times New Roman"/>
              </a:rPr>
              <a:t>opportunity</a:t>
            </a:r>
            <a:endParaRPr sz="3000">
              <a:latin typeface="Times New Roman"/>
              <a:cs typeface="Times New Roman"/>
            </a:endParaRPr>
          </a:p>
          <a:p>
            <a:pPr marL="424815" indent="-412750">
              <a:lnSpc>
                <a:spcPct val="100000"/>
              </a:lnSpc>
              <a:spcBef>
                <a:spcPts val="470"/>
              </a:spcBef>
              <a:buAutoNum type="arabicParenR"/>
              <a:tabLst>
                <a:tab pos="425450" algn="l"/>
              </a:tabLst>
            </a:pPr>
            <a:r>
              <a:rPr sz="3000" spc="-5" dirty="0">
                <a:solidFill>
                  <a:srgbClr val="FFFFCC"/>
                </a:solidFill>
                <a:latin typeface="Times New Roman"/>
                <a:cs typeface="Times New Roman"/>
              </a:rPr>
              <a:t>Specify the research</a:t>
            </a:r>
            <a:r>
              <a:rPr sz="3000" dirty="0">
                <a:solidFill>
                  <a:srgbClr val="FFFFCC"/>
                </a:solidFill>
                <a:latin typeface="Times New Roman"/>
                <a:cs typeface="Times New Roman"/>
              </a:rPr>
              <a:t> objectives</a:t>
            </a:r>
            <a:endParaRPr sz="3000">
              <a:latin typeface="Times New Roman"/>
              <a:cs typeface="Times New Roman"/>
            </a:endParaRPr>
          </a:p>
          <a:p>
            <a:pPr marL="508000" indent="-495300">
              <a:lnSpc>
                <a:spcPct val="100000"/>
              </a:lnSpc>
              <a:spcBef>
                <a:spcPts val="470"/>
              </a:spcBef>
              <a:buAutoNum type="arabicParenR"/>
              <a:tabLst>
                <a:tab pos="507365" algn="l"/>
                <a:tab pos="508000" algn="l"/>
              </a:tabLst>
            </a:pPr>
            <a:r>
              <a:rPr sz="3000" spc="-10" dirty="0">
                <a:solidFill>
                  <a:srgbClr val="FFFFCC"/>
                </a:solidFill>
                <a:latin typeface="Times New Roman"/>
                <a:cs typeface="Times New Roman"/>
              </a:rPr>
              <a:t>Develop </a:t>
            </a:r>
            <a:r>
              <a:rPr sz="3000" dirty="0">
                <a:solidFill>
                  <a:srgbClr val="FFFFCC"/>
                </a:solidFill>
                <a:latin typeface="Times New Roman"/>
                <a:cs typeface="Times New Roman"/>
              </a:rPr>
              <a:t>a </a:t>
            </a:r>
            <a:r>
              <a:rPr sz="3000" spc="-10" dirty="0">
                <a:solidFill>
                  <a:srgbClr val="FFFFCC"/>
                </a:solidFill>
                <a:latin typeface="Times New Roman"/>
                <a:cs typeface="Times New Roman"/>
              </a:rPr>
              <a:t>research</a:t>
            </a:r>
            <a:r>
              <a:rPr sz="3000" dirty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CC"/>
                </a:solidFill>
                <a:latin typeface="Times New Roman"/>
                <a:cs typeface="Times New Roman"/>
              </a:rPr>
              <a:t>design</a:t>
            </a:r>
            <a:endParaRPr sz="3000">
              <a:latin typeface="Times New Roman"/>
              <a:cs typeface="Times New Roman"/>
            </a:endParaRPr>
          </a:p>
          <a:p>
            <a:pPr marL="508000" indent="-495300">
              <a:lnSpc>
                <a:spcPct val="100000"/>
              </a:lnSpc>
              <a:spcBef>
                <a:spcPts val="480"/>
              </a:spcBef>
              <a:buAutoNum type="arabicParenR"/>
              <a:tabLst>
                <a:tab pos="507365" algn="l"/>
                <a:tab pos="508000" algn="l"/>
              </a:tabLst>
            </a:pPr>
            <a:r>
              <a:rPr sz="3000" spc="-5" dirty="0">
                <a:solidFill>
                  <a:srgbClr val="FFFFCC"/>
                </a:solidFill>
                <a:latin typeface="Times New Roman"/>
                <a:cs typeface="Times New Roman"/>
              </a:rPr>
              <a:t>Design the</a:t>
            </a:r>
            <a:r>
              <a:rPr sz="3000" spc="5" dirty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CC"/>
                </a:solidFill>
                <a:latin typeface="Times New Roman"/>
                <a:cs typeface="Times New Roman"/>
              </a:rPr>
              <a:t>questionnaire</a:t>
            </a:r>
            <a:endParaRPr sz="3000">
              <a:latin typeface="Times New Roman"/>
              <a:cs typeface="Times New Roman"/>
            </a:endParaRPr>
          </a:p>
          <a:p>
            <a:pPr marL="424815" indent="-412750">
              <a:lnSpc>
                <a:spcPct val="100000"/>
              </a:lnSpc>
              <a:spcBef>
                <a:spcPts val="470"/>
              </a:spcBef>
              <a:buAutoNum type="arabicParenR"/>
              <a:tabLst>
                <a:tab pos="425450" algn="l"/>
              </a:tabLst>
            </a:pPr>
            <a:r>
              <a:rPr sz="3000" spc="-10" dirty="0">
                <a:solidFill>
                  <a:srgbClr val="FFFFCC"/>
                </a:solidFill>
                <a:latin typeface="Times New Roman"/>
                <a:cs typeface="Times New Roman"/>
              </a:rPr>
              <a:t>Manage and </a:t>
            </a:r>
            <a:r>
              <a:rPr sz="3000" spc="-5" dirty="0">
                <a:solidFill>
                  <a:srgbClr val="FFFFCC"/>
                </a:solidFill>
                <a:latin typeface="Times New Roman"/>
                <a:cs typeface="Times New Roman"/>
              </a:rPr>
              <a:t>implement the </a:t>
            </a:r>
            <a:r>
              <a:rPr sz="3000" dirty="0">
                <a:solidFill>
                  <a:srgbClr val="FFFFCC"/>
                </a:solidFill>
                <a:latin typeface="Times New Roman"/>
                <a:cs typeface="Times New Roman"/>
              </a:rPr>
              <a:t>data</a:t>
            </a:r>
            <a:r>
              <a:rPr sz="3000" spc="-5" dirty="0">
                <a:solidFill>
                  <a:srgbClr val="FFFFCC"/>
                </a:solidFill>
                <a:latin typeface="Times New Roman"/>
                <a:cs typeface="Times New Roman"/>
              </a:rPr>
              <a:t> collection</a:t>
            </a:r>
            <a:endParaRPr sz="3000">
              <a:latin typeface="Times New Roman"/>
              <a:cs typeface="Times New Roman"/>
            </a:endParaRPr>
          </a:p>
          <a:p>
            <a:pPr marL="424815" indent="-412750">
              <a:lnSpc>
                <a:spcPct val="100000"/>
              </a:lnSpc>
              <a:spcBef>
                <a:spcPts val="470"/>
              </a:spcBef>
              <a:buAutoNum type="arabicParenR"/>
              <a:tabLst>
                <a:tab pos="425450" algn="l"/>
              </a:tabLst>
            </a:pPr>
            <a:r>
              <a:rPr sz="3000" spc="-5" dirty="0">
                <a:solidFill>
                  <a:srgbClr val="FFFFCC"/>
                </a:solidFill>
                <a:latin typeface="Times New Roman"/>
                <a:cs typeface="Times New Roman"/>
              </a:rPr>
              <a:t>Analyze</a:t>
            </a:r>
            <a:r>
              <a:rPr sz="3000" spc="-15" dirty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CC"/>
                </a:solidFill>
                <a:latin typeface="Times New Roman"/>
                <a:cs typeface="Times New Roman"/>
              </a:rPr>
              <a:t>Data</a:t>
            </a:r>
            <a:endParaRPr sz="3000">
              <a:latin typeface="Times New Roman"/>
              <a:cs typeface="Times New Roman"/>
            </a:endParaRPr>
          </a:p>
          <a:p>
            <a:pPr marL="424815" indent="-412750">
              <a:lnSpc>
                <a:spcPct val="100000"/>
              </a:lnSpc>
              <a:spcBef>
                <a:spcPts val="480"/>
              </a:spcBef>
              <a:buAutoNum type="arabicParenR"/>
              <a:tabLst>
                <a:tab pos="425450" algn="l"/>
              </a:tabLst>
            </a:pPr>
            <a:r>
              <a:rPr sz="3000" spc="-10" dirty="0">
                <a:solidFill>
                  <a:srgbClr val="FFFFCC"/>
                </a:solidFill>
                <a:latin typeface="Times New Roman"/>
                <a:cs typeface="Times New Roman"/>
              </a:rPr>
              <a:t>Write </a:t>
            </a:r>
            <a:r>
              <a:rPr sz="3000" dirty="0">
                <a:solidFill>
                  <a:srgbClr val="FFFFCC"/>
                </a:solidFill>
                <a:latin typeface="Times New Roman"/>
                <a:cs typeface="Times New Roman"/>
              </a:rPr>
              <a:t>a </a:t>
            </a:r>
            <a:r>
              <a:rPr sz="3000" spc="-5" dirty="0">
                <a:solidFill>
                  <a:srgbClr val="FFFFCC"/>
                </a:solidFill>
                <a:latin typeface="Times New Roman"/>
                <a:cs typeface="Times New Roman"/>
              </a:rPr>
              <a:t>Final research</a:t>
            </a:r>
            <a:r>
              <a:rPr sz="3000" spc="-20" dirty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CC"/>
                </a:solidFill>
                <a:latin typeface="Times New Roman"/>
                <a:cs typeface="Times New Roman"/>
              </a:rPr>
              <a:t>report</a:t>
            </a:r>
            <a:endParaRPr sz="3000"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47900" y="340359"/>
            <a:ext cx="465074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PROBLEM</a:t>
            </a:r>
            <a:r>
              <a:rPr spc="-70" dirty="0"/>
              <a:t> </a:t>
            </a:r>
            <a:r>
              <a:rPr dirty="0"/>
              <a:t>DEFINITION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dirty="0"/>
              <a:t>9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62136" y="1371600"/>
            <a:ext cx="8120380" cy="42341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sz="2200" dirty="0">
                <a:solidFill>
                  <a:srgbClr val="FFFFCC"/>
                </a:solidFill>
                <a:latin typeface="Times New Roman"/>
                <a:cs typeface="Times New Roman"/>
              </a:rPr>
              <a:t>Problem </a:t>
            </a:r>
            <a:r>
              <a:rPr sz="2200" spc="-5" dirty="0">
                <a:solidFill>
                  <a:srgbClr val="FFFFCC"/>
                </a:solidFill>
                <a:latin typeface="Times New Roman"/>
                <a:cs typeface="Times New Roman"/>
              </a:rPr>
              <a:t>means management</a:t>
            </a:r>
            <a:r>
              <a:rPr sz="2200" spc="-30" dirty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FFFFCC"/>
                </a:solidFill>
                <a:latin typeface="Times New Roman"/>
                <a:cs typeface="Times New Roman"/>
              </a:rPr>
              <a:t>problem</a:t>
            </a:r>
            <a:endParaRPr sz="2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FFFFCC"/>
              </a:buClr>
              <a:buFont typeface="Times New Roman"/>
              <a:buChar char="•"/>
            </a:pPr>
            <a:endParaRPr sz="1950" dirty="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2200" spc="-5" dirty="0">
                <a:solidFill>
                  <a:srgbClr val="FFFFCC"/>
                </a:solidFill>
                <a:latin typeface="Times New Roman"/>
                <a:cs typeface="Times New Roman"/>
              </a:rPr>
              <a:t>“A </a:t>
            </a:r>
            <a:r>
              <a:rPr sz="2200" dirty="0">
                <a:solidFill>
                  <a:srgbClr val="FFFFCC"/>
                </a:solidFill>
                <a:latin typeface="Times New Roman"/>
                <a:cs typeface="Times New Roman"/>
              </a:rPr>
              <a:t>problem </a:t>
            </a:r>
            <a:r>
              <a:rPr sz="2200" spc="-5" dirty="0">
                <a:solidFill>
                  <a:srgbClr val="FFFFCC"/>
                </a:solidFill>
                <a:latin typeface="Times New Roman"/>
                <a:cs typeface="Times New Roman"/>
              </a:rPr>
              <a:t>well-defined is half</a:t>
            </a:r>
            <a:r>
              <a:rPr sz="2200" spc="-60" dirty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FFFFCC"/>
                </a:solidFill>
                <a:latin typeface="Times New Roman"/>
                <a:cs typeface="Times New Roman"/>
              </a:rPr>
              <a:t>solved”</a:t>
            </a:r>
            <a:endParaRPr sz="2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FFFFCC"/>
              </a:buClr>
              <a:buFont typeface="Times New Roman"/>
              <a:buChar char="•"/>
            </a:pPr>
            <a:endParaRPr sz="2150" dirty="0">
              <a:latin typeface="Times New Roman"/>
              <a:cs typeface="Times New Roman"/>
            </a:endParaRPr>
          </a:p>
          <a:p>
            <a:pPr marL="355600" marR="142875" indent="-342900">
              <a:lnSpc>
                <a:spcPct val="73900"/>
              </a:lnSpc>
              <a:spcBef>
                <a:spcPts val="5"/>
              </a:spcBef>
              <a:buChar char="•"/>
              <a:tabLst>
                <a:tab pos="354965" algn="l"/>
                <a:tab pos="355600" algn="l"/>
              </a:tabLst>
            </a:pPr>
            <a:r>
              <a:rPr sz="2200" dirty="0">
                <a:solidFill>
                  <a:srgbClr val="FFFFCC"/>
                </a:solidFill>
                <a:latin typeface="Times New Roman"/>
                <a:cs typeface="Times New Roman"/>
              </a:rPr>
              <a:t>Identifying and </a:t>
            </a:r>
            <a:r>
              <a:rPr sz="2200" spc="-5" dirty="0">
                <a:solidFill>
                  <a:srgbClr val="FFFFCC"/>
                </a:solidFill>
                <a:latin typeface="Times New Roman"/>
                <a:cs typeface="Times New Roman"/>
              </a:rPr>
              <a:t>defining </a:t>
            </a:r>
            <a:r>
              <a:rPr sz="2200" dirty="0">
                <a:solidFill>
                  <a:srgbClr val="FFFFCC"/>
                </a:solidFill>
                <a:latin typeface="Times New Roman"/>
                <a:cs typeface="Times New Roman"/>
              </a:rPr>
              <a:t>the problem or opportunity </a:t>
            </a:r>
            <a:r>
              <a:rPr sz="2200" spc="-5" dirty="0">
                <a:solidFill>
                  <a:srgbClr val="FFFFCC"/>
                </a:solidFill>
                <a:latin typeface="Times New Roman"/>
                <a:cs typeface="Times New Roman"/>
              </a:rPr>
              <a:t>is </a:t>
            </a:r>
            <a:r>
              <a:rPr sz="2200" dirty="0">
                <a:solidFill>
                  <a:srgbClr val="FFFFCC"/>
                </a:solidFill>
                <a:latin typeface="Times New Roman"/>
                <a:cs typeface="Times New Roman"/>
              </a:rPr>
              <a:t>a </a:t>
            </a:r>
            <a:r>
              <a:rPr sz="2200" spc="-5" dirty="0">
                <a:solidFill>
                  <a:srgbClr val="FFFFCC"/>
                </a:solidFill>
                <a:latin typeface="Times New Roman"/>
                <a:cs typeface="Times New Roman"/>
              </a:rPr>
              <a:t>crucial first  </a:t>
            </a:r>
            <a:r>
              <a:rPr sz="2200" spc="-10" dirty="0">
                <a:solidFill>
                  <a:srgbClr val="FFFFCC"/>
                </a:solidFill>
                <a:latin typeface="Times New Roman"/>
                <a:cs typeface="Times New Roman"/>
              </a:rPr>
              <a:t>step </a:t>
            </a:r>
            <a:r>
              <a:rPr sz="2200" spc="-5" dirty="0">
                <a:solidFill>
                  <a:srgbClr val="FFFFCC"/>
                </a:solidFill>
                <a:latin typeface="Times New Roman"/>
                <a:cs typeface="Times New Roman"/>
              </a:rPr>
              <a:t>in </a:t>
            </a:r>
            <a:r>
              <a:rPr sz="2200" dirty="0">
                <a:solidFill>
                  <a:srgbClr val="FFFFCC"/>
                </a:solidFill>
                <a:latin typeface="Times New Roman"/>
                <a:cs typeface="Times New Roman"/>
              </a:rPr>
              <a:t>the </a:t>
            </a:r>
            <a:r>
              <a:rPr sz="2200" spc="-5" dirty="0">
                <a:solidFill>
                  <a:srgbClr val="FFFFCC"/>
                </a:solidFill>
                <a:latin typeface="Times New Roman"/>
                <a:cs typeface="Times New Roman"/>
              </a:rPr>
              <a:t>marketing </a:t>
            </a:r>
            <a:r>
              <a:rPr sz="2200" spc="-10" dirty="0">
                <a:solidFill>
                  <a:srgbClr val="FFFFCC"/>
                </a:solidFill>
                <a:latin typeface="Times New Roman"/>
                <a:cs typeface="Times New Roman"/>
              </a:rPr>
              <a:t>research</a:t>
            </a:r>
            <a:r>
              <a:rPr sz="2200" spc="40" dirty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FFFFCC"/>
                </a:solidFill>
                <a:latin typeface="Times New Roman"/>
                <a:cs typeface="Times New Roman"/>
              </a:rPr>
              <a:t>process.</a:t>
            </a:r>
            <a:endParaRPr sz="2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FFFFCC"/>
              </a:buClr>
              <a:buFont typeface="Times New Roman"/>
              <a:buChar char="•"/>
            </a:pPr>
            <a:endParaRPr sz="2150" dirty="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73500"/>
              </a:lnSpc>
              <a:buChar char="•"/>
              <a:tabLst>
                <a:tab pos="354965" algn="l"/>
                <a:tab pos="355600" algn="l"/>
              </a:tabLst>
            </a:pPr>
            <a:r>
              <a:rPr sz="2200" spc="-5" dirty="0">
                <a:solidFill>
                  <a:srgbClr val="FFFFCC"/>
                </a:solidFill>
                <a:latin typeface="Times New Roman"/>
                <a:cs typeface="Times New Roman"/>
              </a:rPr>
              <a:t>When defining </a:t>
            </a:r>
            <a:r>
              <a:rPr sz="2200" dirty="0">
                <a:solidFill>
                  <a:srgbClr val="FFFFCC"/>
                </a:solidFill>
                <a:latin typeface="Times New Roman"/>
                <a:cs typeface="Times New Roman"/>
              </a:rPr>
              <a:t>the </a:t>
            </a:r>
            <a:r>
              <a:rPr sz="2200" spc="-5" dirty="0">
                <a:solidFill>
                  <a:srgbClr val="FFFFCC"/>
                </a:solidFill>
                <a:latin typeface="Times New Roman"/>
                <a:cs typeface="Times New Roman"/>
              </a:rPr>
              <a:t>problem, it is important to think </a:t>
            </a:r>
            <a:r>
              <a:rPr sz="2200" dirty="0">
                <a:solidFill>
                  <a:srgbClr val="FFFFCC"/>
                </a:solidFill>
                <a:latin typeface="Times New Roman"/>
                <a:cs typeface="Times New Roman"/>
              </a:rPr>
              <a:t>broadly about </a:t>
            </a:r>
            <a:r>
              <a:rPr sz="2200" spc="-5" dirty="0">
                <a:solidFill>
                  <a:srgbClr val="FFFFCC"/>
                </a:solidFill>
                <a:latin typeface="Times New Roman"/>
                <a:cs typeface="Times New Roman"/>
              </a:rPr>
              <a:t>the  possible</a:t>
            </a:r>
            <a:r>
              <a:rPr sz="2200" spc="-15" dirty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FFFFCC"/>
                </a:solidFill>
                <a:latin typeface="Times New Roman"/>
                <a:cs typeface="Times New Roman"/>
              </a:rPr>
              <a:t>causes.</a:t>
            </a:r>
            <a:endParaRPr sz="2200" dirty="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1810"/>
              </a:spcBef>
              <a:buChar char="•"/>
              <a:tabLst>
                <a:tab pos="354965" algn="l"/>
                <a:tab pos="355600" algn="l"/>
              </a:tabLst>
            </a:pPr>
            <a:r>
              <a:rPr sz="2200" spc="-5" dirty="0">
                <a:solidFill>
                  <a:srgbClr val="FFFFCC"/>
                </a:solidFill>
                <a:latin typeface="Times New Roman"/>
                <a:cs typeface="Times New Roman"/>
              </a:rPr>
              <a:t>Defining the Problem Results in Clear </a:t>
            </a:r>
            <a:r>
              <a:rPr sz="2200" dirty="0">
                <a:solidFill>
                  <a:srgbClr val="FFFFCC"/>
                </a:solidFill>
                <a:latin typeface="Times New Roman"/>
                <a:cs typeface="Times New Roman"/>
              </a:rPr>
              <a:t>Cut </a:t>
            </a:r>
            <a:r>
              <a:rPr sz="2200" spc="-10" dirty="0">
                <a:solidFill>
                  <a:srgbClr val="FFFFCC"/>
                </a:solidFill>
                <a:latin typeface="Times New Roman"/>
                <a:cs typeface="Times New Roman"/>
              </a:rPr>
              <a:t>Research</a:t>
            </a:r>
            <a:r>
              <a:rPr sz="2200" spc="40" dirty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FFFFCC"/>
                </a:solidFill>
                <a:latin typeface="Times New Roman"/>
                <a:cs typeface="Times New Roman"/>
              </a:rPr>
              <a:t>Objectives.</a:t>
            </a:r>
            <a:endParaRPr sz="2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FFFFCC"/>
              </a:buClr>
              <a:buFont typeface="Times New Roman"/>
              <a:buChar char="•"/>
            </a:pPr>
            <a:endParaRPr sz="2150" dirty="0">
              <a:latin typeface="Times New Roman"/>
              <a:cs typeface="Times New Roman"/>
            </a:endParaRPr>
          </a:p>
          <a:p>
            <a:pPr marL="355600" marR="34290" indent="-342900">
              <a:lnSpc>
                <a:spcPct val="73900"/>
              </a:lnSpc>
              <a:buChar char="•"/>
              <a:tabLst>
                <a:tab pos="354965" algn="l"/>
                <a:tab pos="355600" algn="l"/>
              </a:tabLst>
            </a:pPr>
            <a:r>
              <a:rPr sz="2200" spc="-5" dirty="0">
                <a:solidFill>
                  <a:srgbClr val="FFFFCC"/>
                </a:solidFill>
                <a:latin typeface="Times New Roman"/>
                <a:cs typeface="Times New Roman"/>
              </a:rPr>
              <a:t>Marketing problems </a:t>
            </a:r>
            <a:r>
              <a:rPr sz="2200" spc="-10" dirty="0">
                <a:solidFill>
                  <a:srgbClr val="FFFFCC"/>
                </a:solidFill>
                <a:latin typeface="Times New Roman"/>
                <a:cs typeface="Times New Roman"/>
              </a:rPr>
              <a:t>may </a:t>
            </a:r>
            <a:r>
              <a:rPr sz="2200" dirty="0">
                <a:solidFill>
                  <a:srgbClr val="FFFFCC"/>
                </a:solidFill>
                <a:latin typeface="Times New Roman"/>
                <a:cs typeface="Times New Roman"/>
              </a:rPr>
              <a:t>be </a:t>
            </a:r>
            <a:r>
              <a:rPr sz="2200" spc="-5" dirty="0">
                <a:solidFill>
                  <a:srgbClr val="FFFFCC"/>
                </a:solidFill>
                <a:latin typeface="Times New Roman"/>
                <a:cs typeface="Times New Roman"/>
              </a:rPr>
              <a:t>difficulty-related </a:t>
            </a:r>
            <a:r>
              <a:rPr sz="2200" dirty="0">
                <a:solidFill>
                  <a:srgbClr val="FFFFCC"/>
                </a:solidFill>
                <a:latin typeface="Times New Roman"/>
                <a:cs typeface="Times New Roman"/>
              </a:rPr>
              <a:t>or </a:t>
            </a:r>
            <a:r>
              <a:rPr sz="2200" spc="-5" dirty="0">
                <a:solidFill>
                  <a:srgbClr val="FFFFCC"/>
                </a:solidFill>
                <a:latin typeface="Times New Roman"/>
                <a:cs typeface="Times New Roman"/>
              </a:rPr>
              <a:t>opportunity-related.  </a:t>
            </a:r>
            <a:r>
              <a:rPr sz="2200" dirty="0">
                <a:solidFill>
                  <a:srgbClr val="FFFFCC"/>
                </a:solidFill>
                <a:latin typeface="Times New Roman"/>
                <a:cs typeface="Times New Roman"/>
              </a:rPr>
              <a:t>For both, </a:t>
            </a:r>
            <a:r>
              <a:rPr sz="2200" spc="-5" dirty="0">
                <a:solidFill>
                  <a:srgbClr val="FFFFCC"/>
                </a:solidFill>
                <a:latin typeface="Times New Roman"/>
                <a:cs typeface="Times New Roman"/>
              </a:rPr>
              <a:t>the prerequisite </a:t>
            </a:r>
            <a:r>
              <a:rPr sz="2200" spc="5" dirty="0">
                <a:solidFill>
                  <a:srgbClr val="FFFFCC"/>
                </a:solidFill>
                <a:latin typeface="Times New Roman"/>
                <a:cs typeface="Times New Roman"/>
              </a:rPr>
              <a:t>of </a:t>
            </a:r>
            <a:r>
              <a:rPr sz="2200" spc="-5" dirty="0">
                <a:solidFill>
                  <a:srgbClr val="FFFFCC"/>
                </a:solidFill>
                <a:latin typeface="Times New Roman"/>
                <a:cs typeface="Times New Roman"/>
              </a:rPr>
              <a:t>defining the </a:t>
            </a:r>
            <a:r>
              <a:rPr sz="2200" dirty="0">
                <a:solidFill>
                  <a:srgbClr val="FFFFCC"/>
                </a:solidFill>
                <a:latin typeface="Times New Roman"/>
                <a:cs typeface="Times New Roman"/>
              </a:rPr>
              <a:t>problem </a:t>
            </a:r>
            <a:r>
              <a:rPr sz="2200" spc="-5" dirty="0">
                <a:solidFill>
                  <a:srgbClr val="FFFFCC"/>
                </a:solidFill>
                <a:latin typeface="Times New Roman"/>
                <a:cs typeface="Times New Roman"/>
              </a:rPr>
              <a:t>is to identify and  </a:t>
            </a:r>
            <a:r>
              <a:rPr sz="2200" dirty="0">
                <a:solidFill>
                  <a:srgbClr val="FFFFCC"/>
                </a:solidFill>
                <a:latin typeface="Times New Roman"/>
                <a:cs typeface="Times New Roman"/>
              </a:rPr>
              <a:t>diagnose</a:t>
            </a:r>
            <a:r>
              <a:rPr sz="2200" spc="-5" dirty="0">
                <a:solidFill>
                  <a:srgbClr val="FFFFCC"/>
                </a:solidFill>
                <a:latin typeface="Times New Roman"/>
                <a:cs typeface="Times New Roman"/>
              </a:rPr>
              <a:t> it.</a:t>
            </a:r>
            <a:endParaRPr sz="22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>
    <p:wip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{7946C588-2069-9741-B058-64C7FA263B85}tf16401378</Template>
  <TotalTime>237</TotalTime>
  <Words>1327</Words>
  <Application>Microsoft Macintosh PowerPoint</Application>
  <PresentationFormat>On-screen Show (4:3)</PresentationFormat>
  <Paragraphs>257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4" baseType="lpstr">
      <vt:lpstr>Arial</vt:lpstr>
      <vt:lpstr>Arial-BoldItalicMT</vt:lpstr>
      <vt:lpstr>MS Shell Dlg 2</vt:lpstr>
      <vt:lpstr>Times New Roman</vt:lpstr>
      <vt:lpstr>TimesNewRomanPS-BoldItalicMT</vt:lpstr>
      <vt:lpstr>Verdana</vt:lpstr>
      <vt:lpstr>Wingdings</vt:lpstr>
      <vt:lpstr>Wingdings 3</vt:lpstr>
      <vt:lpstr>Madison</vt:lpstr>
      <vt:lpstr>PowerPoint Presentation</vt:lpstr>
      <vt:lpstr>Marketing Research: Definition</vt:lpstr>
      <vt:lpstr>Need For Marketing Research</vt:lpstr>
      <vt:lpstr>Purpose Of Marketing Research</vt:lpstr>
      <vt:lpstr>EXAMPLES OF RESEARCH IN MARKETING</vt:lpstr>
      <vt:lpstr>USES</vt:lpstr>
      <vt:lpstr>OVERVIEW OF THE MARKETING  RESEARCH PROCESS</vt:lpstr>
      <vt:lpstr>STAGES OF THE RESEARCH PROCESS</vt:lpstr>
      <vt:lpstr>PROBLEM DEFINITION</vt:lpstr>
      <vt:lpstr>SPECIFY THE RESEARCH OBJECTIVES</vt:lpstr>
      <vt:lpstr>The Marketing Research Process</vt:lpstr>
      <vt:lpstr>DEVELOP A RESEARCH DESIGN</vt:lpstr>
      <vt:lpstr>PowerPoint Presentation</vt:lpstr>
      <vt:lpstr>DEVELOP A RESEARCH DESIGN</vt:lpstr>
      <vt:lpstr>DESIGN THE QUESTIONNAIRE</vt:lpstr>
      <vt:lpstr>Behavioral questions address the following:</vt:lpstr>
      <vt:lpstr>Attitudinal questions address the following:</vt:lpstr>
      <vt:lpstr>Classification questions:</vt:lpstr>
      <vt:lpstr>MANAGE AND IMPLEMENT THE DATA  COLLECTION</vt:lpstr>
      <vt:lpstr>ANALYZE DATA</vt:lpstr>
      <vt:lpstr>WRITE A FINAL RESEARCH REPORT</vt:lpstr>
      <vt:lpstr>Nielsen Collects Data from  Retailers &amp; Consumers... Manufacturer</vt:lpstr>
      <vt:lpstr>Our Associates Interpret the Data</vt:lpstr>
      <vt:lpstr>Qualitative research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 RESEARCH PROCESS</dc:title>
  <cp:lastModifiedBy>Despina Karayanni</cp:lastModifiedBy>
  <cp:revision>6</cp:revision>
  <dcterms:created xsi:type="dcterms:W3CDTF">2021-10-20T10:39:24Z</dcterms:created>
  <dcterms:modified xsi:type="dcterms:W3CDTF">2021-10-26T14:10:13Z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2011-10-10T00:00:00Z</vt:filetime>
  </property>
  <property fmtid="{D5CDD505-2E9C-101B-9397-08002B2CF9AE}" pid="3" name="Creator">
    <vt:lpwstr>Impress</vt:lpwstr>
  </property>
  <property fmtid="{D5CDD505-2E9C-101B-9397-08002B2CF9AE}" pid="4" name="LastSaved">
    <vt:filetime>2011-10-10T00:00:00Z</vt:filetime>
  </property>
</Properties>
</file>