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302FF-3DC0-4AF2-A84F-12EA4F3A03C6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46EA0-A064-4C51-9AB8-9F78EAB2639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659344-7FE2-46DC-8EAD-B2D1659CB7C4}" type="slidenum">
              <a:rPr lang="el-GR"/>
              <a:pPr/>
              <a:t>8</a:t>
            </a:fld>
            <a:endParaRPr lang="el-GR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13F7-6618-4B84-A915-EE3ADDCAB81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34D6-0D0E-4BDA-835C-5920B18721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13F7-6618-4B84-A915-EE3ADDCAB81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34D6-0D0E-4BDA-835C-5920B18721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13F7-6618-4B84-A915-EE3ADDCAB81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34D6-0D0E-4BDA-835C-5920B18721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13F7-6618-4B84-A915-EE3ADDCAB81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34D6-0D0E-4BDA-835C-5920B18721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13F7-6618-4B84-A915-EE3ADDCAB81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34D6-0D0E-4BDA-835C-5920B18721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13F7-6618-4B84-A915-EE3ADDCAB81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34D6-0D0E-4BDA-835C-5920B18721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13F7-6618-4B84-A915-EE3ADDCAB81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34D6-0D0E-4BDA-835C-5920B18721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13F7-6618-4B84-A915-EE3ADDCAB81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34D6-0D0E-4BDA-835C-5920B18721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13F7-6618-4B84-A915-EE3ADDCAB81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34D6-0D0E-4BDA-835C-5920B18721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13F7-6618-4B84-A915-EE3ADDCAB81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34D6-0D0E-4BDA-835C-5920B18721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13F7-6618-4B84-A915-EE3ADDCAB81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34D6-0D0E-4BDA-835C-5920B18721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C13F7-6618-4B84-A915-EE3ADDCAB81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934D6-0D0E-4BDA-835C-5920B18721C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b="1" dirty="0" smtClean="0"/>
              <a:t>ΈΡΕΥΝΑ ΜΑΡΚΕΤΙΝΓΚ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11560" y="3356992"/>
            <a:ext cx="7776864" cy="2636465"/>
          </a:xfrm>
        </p:spPr>
        <p:txBody>
          <a:bodyPr>
            <a:noAutofit/>
          </a:bodyPr>
          <a:lstStyle/>
          <a:p>
            <a:r>
              <a:rPr lang="el-GR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</a:t>
            </a:r>
            <a:r>
              <a:rPr lang="el-GR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l-GR" sz="2800" b="1" dirty="0" smtClean="0">
                <a:solidFill>
                  <a:schemeClr val="tx1"/>
                </a:solidFill>
              </a:rPr>
              <a:t>ΜΕΘΟΔΟΙ ΣΥΛΛΟΓΗΣ ΔΕΔΟΜΕΝΩΝ</a:t>
            </a:r>
            <a:endParaRPr lang="el-GR" sz="3000" b="1" dirty="0" smtClean="0">
              <a:solidFill>
                <a:schemeClr val="tx1"/>
              </a:solidFill>
            </a:endParaRPr>
          </a:p>
          <a:p>
            <a:r>
              <a:rPr lang="el-GR" sz="2800" b="1" dirty="0" err="1" smtClean="0">
                <a:solidFill>
                  <a:schemeClr val="tx1"/>
                </a:solidFill>
              </a:rPr>
              <a:t>Θεοφανίδης</a:t>
            </a:r>
            <a:r>
              <a:rPr lang="el-GR" sz="2800" b="1" dirty="0" smtClean="0">
                <a:solidFill>
                  <a:schemeClr val="tx1"/>
                </a:solidFill>
              </a:rPr>
              <a:t> Φαίδων</a:t>
            </a:r>
          </a:p>
          <a:p>
            <a:r>
              <a:rPr lang="el-GR" sz="2600" b="1" dirty="0" smtClean="0">
                <a:solidFill>
                  <a:schemeClr val="tx1"/>
                </a:solidFill>
              </a:rPr>
              <a:t>Σχολή Κοινωνικών Επιστημών</a:t>
            </a:r>
          </a:p>
          <a:p>
            <a:r>
              <a:rPr lang="el-GR" sz="2400" b="1" dirty="0" smtClean="0">
                <a:solidFill>
                  <a:schemeClr val="tx1"/>
                </a:solidFill>
              </a:rPr>
              <a:t>Τμήμα Διοίκησης Επιχειρήσεων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Μέθοδοι συλλογής δεδομένων</a:t>
            </a:r>
          </a:p>
          <a:p>
            <a:r>
              <a:rPr lang="en-US" dirty="0" smtClean="0"/>
              <a:t>Case study</a:t>
            </a:r>
            <a:r>
              <a:rPr lang="el-GR" dirty="0" smtClean="0"/>
              <a:t> </a:t>
            </a:r>
            <a:r>
              <a:rPr lang="el-GR" dirty="0"/>
              <a:t>5</a:t>
            </a:r>
            <a:endParaRPr lang="el-GR" dirty="0" smtClean="0"/>
          </a:p>
          <a:p>
            <a:endParaRPr lang="el-GR" dirty="0" smtClean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Προσωπική Συνέντευξη</a:t>
            </a:r>
            <a:br>
              <a:rPr lang="el-GR" sz="40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l-GR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Η πιο διαδεδομένη μέθοδος.</a:t>
            </a:r>
          </a:p>
          <a:p>
            <a:pPr>
              <a:lnSpc>
                <a:spcPct val="80000"/>
              </a:lnSpc>
            </a:pPr>
            <a:r>
              <a:rPr lang="el-G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Ο ερευνητής χορηγεί το ερωτηματολόγιο στον ερωτώμενο ο οποίος το συμπληρώνει μόνος του ή ο ερευνητής γράφει τις απαντήσεις του.</a:t>
            </a:r>
          </a:p>
          <a:p>
            <a:pPr>
              <a:lnSpc>
                <a:spcPct val="80000"/>
              </a:lnSpc>
            </a:pPr>
            <a:r>
              <a:rPr lang="el-G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πλεονεκτήματα: παροχή διευκρινήσεων, επεξηγήσεων, έλεγχος αντιπροσωπευτικότητας δείγματος, Παρακίνηση καταναλωτών να απαντήσουν.</a:t>
            </a:r>
          </a:p>
          <a:p>
            <a:pPr>
              <a:lnSpc>
                <a:spcPct val="80000"/>
              </a:lnSpc>
            </a:pPr>
            <a:r>
              <a:rPr lang="el-G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Μειονεκτήματα: υψηλό κόστος και χρόνος συλλογής, πιθανός επηρεασμός καταναλωτή (μεροληψία), χαμηλή ανταπόκριση σε ευαίσθητες ερωτήσεις.</a:t>
            </a:r>
          </a:p>
          <a:p>
            <a:pPr>
              <a:lnSpc>
                <a:spcPct val="80000"/>
              </a:lnSpc>
            </a:pPr>
            <a:endParaRPr lang="el-G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Τηλεφωνική Συνέντευξη</a:t>
            </a:r>
            <a:br>
              <a:rPr lang="el-GR" sz="40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l-GR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sz="2800"/>
              <a:t>Ο ερευνητής τηλεφωνεί στον ερωτώμενο και του απευθύνει συγκεκριμένες ερωτήσεις. Ο ερευνητής συνήθως περνάει κατευθείαν τις απαντήσεις στον Η/Υ (</a:t>
            </a:r>
            <a:r>
              <a:rPr lang="en-US" sz="2800"/>
              <a:t>Computer Assisted Telephone Interviewing- CATI).</a:t>
            </a:r>
          </a:p>
          <a:p>
            <a:pPr>
              <a:lnSpc>
                <a:spcPct val="80000"/>
              </a:lnSpc>
            </a:pPr>
            <a:r>
              <a:rPr lang="el-GR" sz="2800"/>
              <a:t>Πλεονεκτήματα: υψηλή ταχύτητα συλλογής, σχετικά χαμηλό κόστος, συλλογή και ταυτόχρονη εισαγωγή δεδομένων στον Η/Υ. </a:t>
            </a:r>
          </a:p>
          <a:p>
            <a:pPr>
              <a:lnSpc>
                <a:spcPct val="80000"/>
              </a:lnSpc>
            </a:pPr>
            <a:r>
              <a:rPr lang="el-GR" sz="2800"/>
              <a:t>Μειονεκτήματα: αποκλεισμός περίπλοκων και ευαίσθητων ερωτήσεων, επιφυλακτικότητα ερωτωμένων, απρόσμενοι παράγοντες μπορεί να τερματίσουν την συνέντευξη.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Ταχυδρομική αποστολή ερωτηματολογίου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400"/>
              <a:t>Ο ερευνητής αποστέλλει το ερωτηματολόγιο ταχυδρομικά στην διεύθυνση του ερωτώμενου έχοντας τοποθετήσει στον φάκελο μια συνοδευτική επιστολή, προπληρωμένη ταχυδρομική επιστολή επιστροφής του ερωτηματολογίου και ίσως κάποιο εκπτωτικό κουπόνι ή δωροεπιταγή.</a:t>
            </a:r>
          </a:p>
          <a:p>
            <a:pPr>
              <a:lnSpc>
                <a:spcPct val="90000"/>
              </a:lnSpc>
            </a:pPr>
            <a:r>
              <a:rPr lang="el-GR" sz="2400"/>
              <a:t>Πλεονεκτήματα: χαμηλό κόστος, άριστη για ευαίσθητες ερωτήσεις, εξάλειψη της επίδρασης του ερευνητή, χρονική ελευθερία συμπλήρωσης από ερωτώμενο.</a:t>
            </a:r>
          </a:p>
          <a:p>
            <a:pPr>
              <a:lnSpc>
                <a:spcPct val="90000"/>
              </a:lnSpc>
            </a:pPr>
            <a:r>
              <a:rPr lang="el-GR" sz="2400"/>
              <a:t>Μειονεκτήματα: χαμηλός έλεγχος της αντιπροσωπευτικότητας της δειγματοληψίας (δηλ. ποιος απαντάει), καθυστέρηση λήψης απαντήσεων.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Ηλεκτρονική συλλογή</a:t>
            </a:r>
            <a:br>
              <a:rPr lang="el-GR" sz="40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l-GR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800"/>
              <a:t>Υπάρχουν δυο τρόποι: (α) ο ερευνητής στέλνει με </a:t>
            </a:r>
            <a:r>
              <a:rPr lang="en-US" sz="2800"/>
              <a:t>email </a:t>
            </a:r>
            <a:r>
              <a:rPr lang="el-GR" sz="2800"/>
              <a:t>το ερωτηματολόγιο στον ερωτώμενο τον παρακαλεί να το στει΄λεί συμπληρωμένο πίσω και (β) ο ερευνητής καλεί τον ερωτώμενο να επισκεφθεί έναν δικτυακό τόπο και να συμπληρώσει το ερωτηματολόγιο </a:t>
            </a:r>
            <a:r>
              <a:rPr lang="en-US" sz="2800"/>
              <a:t>on line.</a:t>
            </a:r>
            <a:endParaRPr lang="el-GR" sz="2800"/>
          </a:p>
          <a:p>
            <a:pPr>
              <a:lnSpc>
                <a:spcPct val="90000"/>
              </a:lnSpc>
            </a:pPr>
            <a:r>
              <a:rPr lang="el-GR" sz="2800"/>
              <a:t>Πλεονεκτήματα: όπως και η ταχυδρομική</a:t>
            </a:r>
          </a:p>
          <a:p>
            <a:pPr>
              <a:lnSpc>
                <a:spcPct val="90000"/>
              </a:lnSpc>
            </a:pPr>
            <a:r>
              <a:rPr lang="el-GR" sz="2800"/>
              <a:t>Μειονεκτήματα: σχεδόν κανένας έλεγχος σχετικά με το ποιος απαντάει, δύσκολα δίνονται κίνητρα συμμετοχής. 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Παρατήρηση </a:t>
            </a:r>
            <a:br>
              <a:rPr lang="el-GR" sz="40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l-GR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sz="2800"/>
              <a:t>Ο ερευνητής παρατηρεί ή καταγράφει (υπό προϋποθέσεις) τον ερωτώμενο σε πραγματικές ή ελεγχόμενες συνθήκες, δεν επικοινωνεί μαζί του όπως στις προηγούμενες τεχνικές.</a:t>
            </a:r>
          </a:p>
          <a:p>
            <a:pPr>
              <a:lnSpc>
                <a:spcPct val="80000"/>
              </a:lnSpc>
            </a:pPr>
            <a:r>
              <a:rPr lang="el-GR" sz="2800"/>
              <a:t>Πλεονεκτήματα: ακρίβεια μετρήσεων (μετράτε η πραγματική συμπεριφορά), εξαλείφεται το ποσοστό μη ανταπόκρισης.</a:t>
            </a:r>
          </a:p>
          <a:p>
            <a:pPr>
              <a:lnSpc>
                <a:spcPct val="80000"/>
              </a:lnSpc>
            </a:pPr>
            <a:r>
              <a:rPr lang="el-GR" sz="2800"/>
              <a:t>Μειονεκτήματα: πολύ δύσκολα (έως καθόλου) μπορούν να μετρηθούν φαινόμενα όπως στάσεις, πεποιθήσεις, απόψεις, ιδέες, κίνητρα, βαθύτερα αισθήματα, η ψυχολογία αυτών που παρατηρούνται κτλ.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CASE STUDY </a:t>
            </a:r>
            <a:r>
              <a:rPr lang="el-GR" sz="4000" b="1"/>
              <a:t>5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l-GR"/>
              <a:t>Για το </a:t>
            </a:r>
            <a:r>
              <a:rPr lang="en-US"/>
              <a:t>Case Study </a:t>
            </a:r>
            <a:r>
              <a:rPr lang="el-GR"/>
              <a:t>5</a:t>
            </a:r>
            <a:r>
              <a:rPr lang="en-US"/>
              <a:t> </a:t>
            </a:r>
            <a:r>
              <a:rPr lang="el-GR"/>
              <a:t>βλ. το σχετικό αρχείο.</a:t>
            </a:r>
          </a:p>
          <a:p>
            <a:pPr marL="609600" indent="-609600">
              <a:buFontTx/>
              <a:buNone/>
            </a:pPr>
            <a:endParaRPr lang="el-GR"/>
          </a:p>
          <a:p>
            <a:pPr marL="609600" indent="-609600">
              <a:buFontTx/>
              <a:buNone/>
            </a:pPr>
            <a:r>
              <a:rPr lang="el-GR" sz="2000"/>
              <a:t>Βιβλιογραφία</a:t>
            </a:r>
          </a:p>
          <a:p>
            <a:pPr marL="609600" indent="-609600">
              <a:buFontTx/>
              <a:buAutoNum type="arabicPeriod"/>
            </a:pPr>
            <a:r>
              <a:rPr lang="el-GR" sz="2000"/>
              <a:t>Κουρεμένος Αθ. (1992), Μάρκετινγκ ΙΙ: Έρευνα Αγοράς, Ελληνικό Ανοικτό Πανεπιστήμιο, Τόμος Γ, Πάτρα 2001.</a:t>
            </a:r>
          </a:p>
          <a:p>
            <a:pPr marL="609600" indent="-609600">
              <a:buFontTx/>
              <a:buAutoNum type="arabicPeriod"/>
            </a:pPr>
            <a:r>
              <a:rPr lang="el-GR" sz="2000"/>
              <a:t>Σιώμκος, Γ και Μαύρος, «Έρευνα Αγοράς», Εκδ, Σταμούλη, Αθήνα.</a:t>
            </a:r>
          </a:p>
          <a:p>
            <a:pPr marL="609600" indent="-609600">
              <a:buFontTx/>
              <a:buAutoNum type="arabicPeriod"/>
            </a:pPr>
            <a:endParaRPr lang="el-GR" sz="20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 </a:t>
            </a:r>
            <a:r>
              <a:rPr lang="en-US" dirty="0" smtClean="0">
                <a:latin typeface="+mj-lt"/>
              </a:rPr>
              <a:t>Copyright </a:t>
            </a:r>
            <a:r>
              <a:rPr lang="vi-VN" dirty="0" smtClean="0">
                <a:latin typeface="+mj-lt"/>
              </a:rPr>
              <a:t>Πανεπιστήμιο Πατρών, </a:t>
            </a:r>
            <a:r>
              <a:rPr lang="el-GR" dirty="0" smtClean="0">
                <a:latin typeface="+mj-lt"/>
              </a:rPr>
              <a:t>Ορφανίδης Φαίδων </a:t>
            </a:r>
            <a:r>
              <a:rPr lang="vi-VN" dirty="0" smtClean="0">
                <a:latin typeface="+mj-lt"/>
              </a:rPr>
              <a:t>2015. «</a:t>
            </a:r>
            <a:r>
              <a:rPr lang="el-GR" dirty="0" smtClean="0">
                <a:latin typeface="+mj-lt"/>
              </a:rPr>
              <a:t>Έρευνα Μάρκετινγκ» </a:t>
            </a:r>
            <a:r>
              <a:rPr lang="vi-VN" dirty="0" smtClean="0">
                <a:latin typeface="+mj-lt"/>
              </a:rPr>
              <a:t>Έκδοση: 1.0. Πάτρα 2015. Διαθέσιμο από τη </a:t>
            </a:r>
            <a:r>
              <a:rPr lang="vi-VN" smtClean="0">
                <a:latin typeface="+mj-lt"/>
              </a:rPr>
              <a:t>δικτυακή </a:t>
            </a:r>
            <a:r>
              <a:rPr lang="vi-VN" smtClean="0">
                <a:latin typeface="+mj-lt"/>
              </a:rPr>
              <a:t>διεύθυνση:https://eclass.upatras.gr/courses/BMA448/</a:t>
            </a:r>
            <a:endParaRPr lang="el-GR" dirty="0" smtClean="0">
              <a:latin typeface="+mj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606</Words>
  <Application>Microsoft Office PowerPoint</Application>
  <PresentationFormat>Προβολή στην οθόνη (4:3)</PresentationFormat>
  <Paragraphs>56</Paragraphs>
  <Slides>11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ΈΡΕΥΝΑ ΜΑΡΚΕΤΙΝΓΚ</vt:lpstr>
      <vt:lpstr>Σκοποί ενότητας</vt:lpstr>
      <vt:lpstr>Προσωπική Συνέντευξη </vt:lpstr>
      <vt:lpstr>Τηλεφωνική Συνέντευξη </vt:lpstr>
      <vt:lpstr>Ταχυδρομική αποστολή ερωτηματολογίου</vt:lpstr>
      <vt:lpstr>Ηλεκτρονική συλλογή </vt:lpstr>
      <vt:lpstr>Παρατήρηση  </vt:lpstr>
      <vt:lpstr>CASE STUDY 5</vt:lpstr>
      <vt:lpstr>Σημείωμα Αναφοράς</vt:lpstr>
      <vt:lpstr>Χρηματοδότηση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ΈΡΕΥΝΑ ΜΑΡΚΕΤΙΝΓΚ</dc:title>
  <dc:creator>elena</dc:creator>
  <cp:lastModifiedBy>elena</cp:lastModifiedBy>
  <cp:revision>3</cp:revision>
  <dcterms:created xsi:type="dcterms:W3CDTF">2015-09-04T10:20:01Z</dcterms:created>
  <dcterms:modified xsi:type="dcterms:W3CDTF">2015-09-20T19:21:39Z</dcterms:modified>
</cp:coreProperties>
</file>