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159EE-E23E-4C53-B323-09A9F4B6E05D}"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A328D-7032-44F6-B499-8D7A1C8A512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58803-E52D-4EE5-939D-C39359366B88}" type="slidenum">
              <a:rPr lang="el-GR"/>
              <a:pPr/>
              <a:t>16</a:t>
            </a:fld>
            <a:endParaRPr lang="el-G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C1B4353-8EEA-463F-BF66-8C8192672A95}"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4AABFA-E9CA-42C5-9557-7A7C8EB01BA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B4353-8EEA-463F-BF66-8C8192672A95}"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AABFA-E9CA-42C5-9557-7A7C8EB01BA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ΈΡΕΥΝΑ ΜΑΡΚΕΤΙΝΓΚ</a:t>
            </a:r>
            <a:endParaRPr lang="el-GR" dirty="0">
              <a:solidFill>
                <a:srgbClr val="5075BC"/>
              </a:solidFill>
            </a:endParaRPr>
          </a:p>
        </p:txBody>
      </p:sp>
      <p:sp>
        <p:nvSpPr>
          <p:cNvPr id="3" name="Υπότιτλος 2"/>
          <p:cNvSpPr>
            <a:spLocks noGrp="1"/>
          </p:cNvSpPr>
          <p:nvPr>
            <p:ph type="subTitle" idx="1"/>
          </p:nvPr>
        </p:nvSpPr>
        <p:spPr>
          <a:xfrm>
            <a:off x="611560" y="3356992"/>
            <a:ext cx="7776864" cy="2636465"/>
          </a:xfrm>
        </p:spPr>
        <p:txBody>
          <a:bodyPr>
            <a:noAutofit/>
          </a:bodyPr>
          <a:lstStyle/>
          <a:p>
            <a:r>
              <a:rPr lang="el-GR" b="1" dirty="0">
                <a:solidFill>
                  <a:schemeClr val="tx1"/>
                </a:solidFill>
                <a:latin typeface="+mj-lt"/>
                <a:ea typeface="+mj-ea"/>
                <a:cs typeface="+mj-cs"/>
              </a:rPr>
              <a:t>Ενότητα </a:t>
            </a:r>
            <a:r>
              <a:rPr lang="en-US" b="1" dirty="0">
                <a:solidFill>
                  <a:schemeClr val="tx1"/>
                </a:solidFill>
                <a:latin typeface="+mj-lt"/>
                <a:ea typeface="+mj-ea"/>
                <a:cs typeface="+mj-cs"/>
              </a:rPr>
              <a:t>4</a:t>
            </a:r>
            <a:r>
              <a:rPr lang="el-GR" b="1" dirty="0" smtClean="0">
                <a:solidFill>
                  <a:schemeClr val="tx1"/>
                </a:solidFill>
                <a:latin typeface="+mj-lt"/>
                <a:ea typeface="+mj-ea"/>
                <a:cs typeface="+mj-cs"/>
              </a:rPr>
              <a:t>: </a:t>
            </a:r>
            <a:r>
              <a:rPr lang="el-GR" b="1" dirty="0" smtClean="0">
                <a:solidFill>
                  <a:schemeClr val="tx1"/>
                </a:solidFill>
              </a:rPr>
              <a:t>ΕΡΩΤΗΜΑΤΟΛΟΓΙΟ ΙΙ:</a:t>
            </a:r>
            <a:endParaRPr lang="en-US" b="1" dirty="0" smtClean="0">
              <a:solidFill>
                <a:schemeClr val="tx1"/>
              </a:solidFill>
            </a:endParaRPr>
          </a:p>
          <a:p>
            <a:r>
              <a:rPr lang="el-GR" sz="3000" b="1" dirty="0" smtClean="0">
                <a:solidFill>
                  <a:schemeClr val="tx1"/>
                </a:solidFill>
              </a:rPr>
              <a:t>ΤΥΠΟΙ</a:t>
            </a:r>
            <a:r>
              <a:rPr lang="en-US" sz="3000" b="1" dirty="0" smtClean="0">
                <a:solidFill>
                  <a:schemeClr val="tx1"/>
                </a:solidFill>
              </a:rPr>
              <a:t> </a:t>
            </a:r>
            <a:r>
              <a:rPr lang="el-GR" sz="3000" b="1" dirty="0" smtClean="0">
                <a:solidFill>
                  <a:schemeClr val="tx1"/>
                </a:solidFill>
              </a:rPr>
              <a:t>ΕΡΩΤΗΣΕΩΝ </a:t>
            </a:r>
          </a:p>
          <a:p>
            <a:r>
              <a:rPr lang="el-GR" sz="2800" b="1" dirty="0" err="1" smtClean="0">
                <a:solidFill>
                  <a:schemeClr val="tx1"/>
                </a:solidFill>
              </a:rPr>
              <a:t>Θεοφανίδης</a:t>
            </a:r>
            <a:r>
              <a:rPr lang="el-GR" sz="2800" b="1" dirty="0" smtClean="0">
                <a:solidFill>
                  <a:schemeClr val="tx1"/>
                </a:solidFill>
              </a:rPr>
              <a:t> Φαίδων</a:t>
            </a:r>
          </a:p>
          <a:p>
            <a:r>
              <a:rPr lang="el-GR" sz="2600" b="1" dirty="0" smtClean="0">
                <a:solidFill>
                  <a:schemeClr val="tx1"/>
                </a:solidFill>
              </a:rPr>
              <a:t>Σχολή Κοινωνικών Επιστημών</a:t>
            </a:r>
          </a:p>
          <a:p>
            <a:r>
              <a:rPr lang="el-GR" sz="2400" b="1" dirty="0" smtClean="0">
                <a:solidFill>
                  <a:schemeClr val="tx1"/>
                </a:solidFill>
              </a:rPr>
              <a:t>Τμήμα Διοίκησης Επιχειρήσεων</a:t>
            </a:r>
            <a:endParaRPr lang="en-US" sz="24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CAA1626A-10D9-4DC7-878C-429A759C41F3}" type="slidenum">
              <a:rPr lang="el-GR"/>
              <a:pPr/>
              <a:t>10</a:t>
            </a:fld>
            <a:endParaRPr lang="el-GR"/>
          </a:p>
        </p:txBody>
      </p:sp>
      <p:sp>
        <p:nvSpPr>
          <p:cNvPr id="13314" name="Rectangle 2"/>
          <p:cNvSpPr>
            <a:spLocks noGrp="1" noChangeArrowheads="1"/>
          </p:cNvSpPr>
          <p:nvPr>
            <p:ph type="title"/>
          </p:nvPr>
        </p:nvSpPr>
        <p:spPr>
          <a:xfrm>
            <a:off x="457200" y="274638"/>
            <a:ext cx="8229600" cy="922337"/>
          </a:xfrm>
        </p:spPr>
        <p:txBody>
          <a:bodyPr>
            <a:normAutofit fontScale="90000"/>
          </a:bodyPr>
          <a:lstStyle/>
          <a:p>
            <a:r>
              <a:rPr lang="el-GR" b="1"/>
              <a:t>Κλίμακα «Σημαντικού Διαφορικού»</a:t>
            </a:r>
            <a:r>
              <a:rPr lang="el-GR"/>
              <a:t> </a:t>
            </a:r>
          </a:p>
        </p:txBody>
      </p:sp>
      <p:sp>
        <p:nvSpPr>
          <p:cNvPr id="13317" name="Rectangle 5"/>
          <p:cNvSpPr>
            <a:spLocks noGrp="1" noChangeArrowheads="1"/>
          </p:cNvSpPr>
          <p:nvPr>
            <p:ph type="body" idx="1"/>
          </p:nvPr>
        </p:nvSpPr>
        <p:spPr>
          <a:xfrm>
            <a:off x="250825" y="1268413"/>
            <a:ext cx="8642350" cy="4857750"/>
          </a:xfrm>
        </p:spPr>
        <p:txBody>
          <a:bodyPr/>
          <a:lstStyle/>
          <a:p>
            <a:pPr>
              <a:buFontTx/>
              <a:buNone/>
            </a:pPr>
            <a:r>
              <a:rPr lang="el-GR"/>
              <a:t>	</a:t>
            </a:r>
            <a:r>
              <a:rPr lang="el-GR" sz="2400"/>
              <a:t>Απαιτείται η χρήση ζευγών αντίθετων επιθέτων ή χαρακτηρισμών, για μια σειρά ιδιοτήτων ή χαρακτηριστικών, για τα οποία επιδιώκεται η αξιολόγηση, όπως στο ακόλουθο παράδειγμα </a:t>
            </a:r>
          </a:p>
        </p:txBody>
      </p:sp>
      <p:pic>
        <p:nvPicPr>
          <p:cNvPr id="13318" name="Picture 6" descr="σάρωση006"/>
          <p:cNvPicPr>
            <a:picLocks noChangeAspect="1" noChangeArrowheads="1"/>
          </p:cNvPicPr>
          <p:nvPr/>
        </p:nvPicPr>
        <p:blipFill>
          <a:blip r:embed="rId2" cstate="print"/>
          <a:srcRect/>
          <a:stretch>
            <a:fillRect/>
          </a:stretch>
        </p:blipFill>
        <p:spPr bwMode="auto">
          <a:xfrm rot="120000">
            <a:off x="179388" y="2924175"/>
            <a:ext cx="8964612" cy="3744913"/>
          </a:xfrm>
          <a:prstGeom prst="rect">
            <a:avLst/>
          </a:prstGeom>
          <a:noFill/>
          <a:ln w="9525">
            <a:noFill/>
            <a:miter lim="800000"/>
            <a:headEnd/>
            <a:tailEnd/>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165304"/>
            <a:ext cx="726005" cy="5545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r>
              <a:rPr lang="el-GR"/>
              <a:t>ΕΡΕΥΝΑ ΜΑΡΚΕΤΙΝΓΚ - ΦΑΙΔΩΝ ΘΕΟΦΑΝΙΔΗΣ</a:t>
            </a:r>
          </a:p>
        </p:txBody>
      </p:sp>
      <p:sp>
        <p:nvSpPr>
          <p:cNvPr id="6" name="5 - Θέση αριθμού διαφάνειας"/>
          <p:cNvSpPr>
            <a:spLocks noGrp="1"/>
          </p:cNvSpPr>
          <p:nvPr>
            <p:ph type="sldNum" sz="quarter" idx="12"/>
          </p:nvPr>
        </p:nvSpPr>
        <p:spPr/>
        <p:txBody>
          <a:bodyPr/>
          <a:lstStyle/>
          <a:p>
            <a:fld id="{3E0FF26A-CB76-49AD-A137-494FD62E34F2}" type="slidenum">
              <a:rPr lang="el-GR"/>
              <a:pPr/>
              <a:t>11</a:t>
            </a:fld>
            <a:endParaRPr lang="el-GR"/>
          </a:p>
        </p:txBody>
      </p:sp>
      <p:sp>
        <p:nvSpPr>
          <p:cNvPr id="43010" name="Rectangle 2"/>
          <p:cNvSpPr>
            <a:spLocks noGrp="1" noChangeArrowheads="1"/>
          </p:cNvSpPr>
          <p:nvPr>
            <p:ph type="title"/>
          </p:nvPr>
        </p:nvSpPr>
        <p:spPr/>
        <p:txBody>
          <a:bodyPr/>
          <a:lstStyle/>
          <a:p>
            <a:r>
              <a:rPr lang="el-GR"/>
              <a:t>Κλίμακα </a:t>
            </a:r>
            <a:r>
              <a:rPr lang="en-US"/>
              <a:t>STAPEL</a:t>
            </a:r>
            <a:endParaRPr lang="el-GR"/>
          </a:p>
        </p:txBody>
      </p:sp>
      <p:sp>
        <p:nvSpPr>
          <p:cNvPr id="43013" name="Rectangle 5"/>
          <p:cNvSpPr>
            <a:spLocks noGrp="1" noChangeArrowheads="1"/>
          </p:cNvSpPr>
          <p:nvPr>
            <p:ph type="body" idx="1"/>
          </p:nvPr>
        </p:nvSpPr>
        <p:spPr>
          <a:xfrm>
            <a:off x="457200" y="1125538"/>
            <a:ext cx="8229600" cy="5000625"/>
          </a:xfrm>
        </p:spPr>
        <p:txBody>
          <a:bodyPr/>
          <a:lstStyle/>
          <a:p>
            <a:pPr algn="just">
              <a:buFontTx/>
              <a:buNone/>
            </a:pPr>
            <a:r>
              <a:rPr lang="en-US" sz="2400"/>
              <a:t>	</a:t>
            </a:r>
            <a:r>
              <a:rPr lang="el-GR" sz="2400"/>
              <a:t>Είναι παρόμοια με αυτή του σημαντικού διαφορικού. Δίνεται, όμως, μόνο η</a:t>
            </a:r>
            <a:r>
              <a:rPr lang="en-US" sz="2400"/>
              <a:t> </a:t>
            </a:r>
            <a:r>
              <a:rPr lang="el-GR" sz="2400"/>
              <a:t>ιδιότητα ή ο παράγοντας και μια σειρά θετικών και αρνητικών αριθμών που αντιστοιχούν σε διαφορετικό βαθμό παρουσίας ή αξιολόγησης της ιδιότητας, του παράγοντα ή του χαρακτηριστικού</a:t>
            </a:r>
            <a:r>
              <a:rPr lang="en-US" sz="2400"/>
              <a:t>.</a:t>
            </a:r>
            <a:r>
              <a:rPr lang="el-GR" sz="2400"/>
              <a:t> </a:t>
            </a:r>
          </a:p>
        </p:txBody>
      </p:sp>
      <p:pic>
        <p:nvPicPr>
          <p:cNvPr id="43014" name="Picture 6" descr="σάρωση008"/>
          <p:cNvPicPr>
            <a:picLocks noChangeAspect="1" noChangeArrowheads="1"/>
          </p:cNvPicPr>
          <p:nvPr/>
        </p:nvPicPr>
        <p:blipFill>
          <a:blip r:embed="rId2" cstate="print"/>
          <a:srcRect/>
          <a:stretch>
            <a:fillRect/>
          </a:stretch>
        </p:blipFill>
        <p:spPr bwMode="auto">
          <a:xfrm rot="60000">
            <a:off x="244475" y="3063875"/>
            <a:ext cx="8893175" cy="3792538"/>
          </a:xfrm>
          <a:prstGeom prst="rect">
            <a:avLst/>
          </a:prstGeom>
          <a:noFill/>
          <a:ln w="9525">
            <a:noFill/>
            <a:miter lim="800000"/>
            <a:headEnd/>
            <a:tailEnd/>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5" y="6015402"/>
            <a:ext cx="504056" cy="7044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490537"/>
          </a:xfrm>
        </p:spPr>
        <p:txBody>
          <a:bodyPr>
            <a:normAutofit fontScale="90000"/>
          </a:bodyPr>
          <a:lstStyle/>
          <a:p>
            <a:r>
              <a:rPr lang="el-GR" sz="4000" b="1"/>
              <a:t>Κατάλογος Επιθέτων</a:t>
            </a:r>
          </a:p>
        </p:txBody>
      </p:sp>
      <p:sp>
        <p:nvSpPr>
          <p:cNvPr id="37893" name="Rectangle 5"/>
          <p:cNvSpPr>
            <a:spLocks noGrp="1" noChangeArrowheads="1"/>
          </p:cNvSpPr>
          <p:nvPr>
            <p:ph type="body" idx="1"/>
          </p:nvPr>
        </p:nvSpPr>
        <p:spPr>
          <a:xfrm>
            <a:off x="457200" y="981075"/>
            <a:ext cx="8229600" cy="5145088"/>
          </a:xfrm>
        </p:spPr>
        <p:txBody>
          <a:bodyPr/>
          <a:lstStyle/>
          <a:p>
            <a:pPr algn="just">
              <a:buFontTx/>
              <a:buNone/>
            </a:pPr>
            <a:r>
              <a:rPr lang="en-US"/>
              <a:t>	</a:t>
            </a:r>
            <a:r>
              <a:rPr lang="el-GR" sz="2400"/>
              <a:t>Σε αυτή την κλίμακα, επειδή οι οδηγίες και η διαδικασία συμπλήρωσης γίνονται με</a:t>
            </a:r>
            <a:r>
              <a:rPr lang="en-US" sz="2400"/>
              <a:t> </a:t>
            </a:r>
            <a:r>
              <a:rPr lang="el-GR" sz="2400"/>
              <a:t>απλότητα, δίνεται η δυνατότητα να συμπεριληφθεί αρκετά μεγάλος αριθμός ιδιοτήτων. </a:t>
            </a:r>
          </a:p>
        </p:txBody>
      </p:sp>
      <p:pic>
        <p:nvPicPr>
          <p:cNvPr id="37894" name="Picture 6" descr="σάρωση007"/>
          <p:cNvPicPr>
            <a:picLocks noChangeAspect="1" noChangeArrowheads="1"/>
          </p:cNvPicPr>
          <p:nvPr/>
        </p:nvPicPr>
        <p:blipFill>
          <a:blip r:embed="rId2" cstate="print"/>
          <a:srcRect/>
          <a:stretch>
            <a:fillRect/>
          </a:stretch>
        </p:blipFill>
        <p:spPr bwMode="auto">
          <a:xfrm>
            <a:off x="323850" y="2636838"/>
            <a:ext cx="8643938" cy="3613150"/>
          </a:xfrm>
          <a:prstGeom prst="rect">
            <a:avLst/>
          </a:prstGeom>
          <a:noFill/>
          <a:ln w="9525">
            <a:noFill/>
            <a:miter lim="800000"/>
            <a:headEnd/>
            <a:tailEnd/>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5" y="6015402"/>
            <a:ext cx="504056" cy="704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4000" b="1"/>
              <a:t>Προβολικές Ερωτήσεις</a:t>
            </a:r>
          </a:p>
        </p:txBody>
      </p:sp>
      <p:sp>
        <p:nvSpPr>
          <p:cNvPr id="14339" name="Rectangle 3"/>
          <p:cNvSpPr>
            <a:spLocks noGrp="1" noChangeArrowheads="1"/>
          </p:cNvSpPr>
          <p:nvPr>
            <p:ph type="body" idx="1"/>
          </p:nvPr>
        </p:nvSpPr>
        <p:spPr>
          <a:xfrm>
            <a:off x="250825" y="1412875"/>
            <a:ext cx="8713788" cy="4713288"/>
          </a:xfrm>
        </p:spPr>
        <p:txBody>
          <a:bodyPr/>
          <a:lstStyle/>
          <a:p>
            <a:pPr marL="609600" indent="-609600" algn="just">
              <a:buFontTx/>
              <a:buNone/>
            </a:pPr>
            <a:r>
              <a:rPr lang="el-GR" sz="2600"/>
              <a:t>α) </a:t>
            </a:r>
            <a:r>
              <a:rPr lang="el-GR" sz="2600" b="1"/>
              <a:t>Ερωτήσεις σύνδεσης ή συνειρμού:</a:t>
            </a:r>
            <a:r>
              <a:rPr lang="el-GR" sz="2600"/>
              <a:t> Χρησιμοποιείται ευρύτατα για δοκιμή ονομασιών προϊόντων και για τον προσδιορισμό και έλεγχο λέξεων ή φράσεων διαφημιστικών μηνυμάτων, καθώς και για τον προσδιορισμό επιθέτων που μπορεί να χρησιμοποιηθούν σε άλλες κλίμακες, Π.χ. «νερό»: </a:t>
            </a:r>
            <a:r>
              <a:rPr lang="el-GR" sz="2600" u="sng"/>
              <a:t>«κρύο».</a:t>
            </a:r>
            <a:endParaRPr lang="el-GR" sz="2600"/>
          </a:p>
          <a:p>
            <a:pPr marL="609600" indent="-609600">
              <a:buFontTx/>
              <a:buNone/>
            </a:pPr>
            <a:r>
              <a:rPr lang="el-GR" sz="2600"/>
              <a:t>β) </a:t>
            </a:r>
            <a:r>
              <a:rPr lang="el-GR" sz="2600" b="1"/>
              <a:t>Ερωτήσεις συμπλήρωσης:</a:t>
            </a:r>
            <a:r>
              <a:rPr lang="el-GR" sz="2600"/>
              <a:t> (</a:t>
            </a:r>
            <a:r>
              <a:rPr lang="en-US" sz="2600"/>
              <a:t>i</a:t>
            </a:r>
            <a:r>
              <a:rPr lang="el-GR" sz="2600"/>
              <a:t>) Φράσης: π.χ «Τα τσιγάρα ΜΑΛΜΠΟΡΟ είναι…….», και (</a:t>
            </a:r>
            <a:r>
              <a:rPr lang="en-US" sz="2600"/>
              <a:t>ii</a:t>
            </a:r>
            <a:r>
              <a:rPr lang="el-GR" sz="2600"/>
              <a:t>) Ιστορίας.</a:t>
            </a:r>
          </a:p>
          <a:p>
            <a:pPr marL="609600" indent="-609600">
              <a:buFontTx/>
              <a:buNone/>
            </a:pPr>
            <a:r>
              <a:rPr lang="el-GR" sz="2600"/>
              <a:t>γ) </a:t>
            </a:r>
            <a:r>
              <a:rPr lang="el-GR" sz="2600" b="1"/>
              <a:t>Ερωτήσεις δομικής συμπλήρωσης</a:t>
            </a:r>
            <a:r>
              <a:rPr lang="en-US" sz="2600" b="1"/>
              <a:t>:</a:t>
            </a:r>
            <a:r>
              <a:rPr lang="el-GR" sz="2600"/>
              <a:t> </a:t>
            </a:r>
            <a:r>
              <a:rPr lang="en-US" sz="2600"/>
              <a:t>(i) </a:t>
            </a:r>
            <a:r>
              <a:rPr lang="el-GR" sz="2600"/>
              <a:t>Συμπλήρωση των φράσεων σε σκίτσα </a:t>
            </a:r>
            <a:r>
              <a:rPr lang="en-US" sz="2600"/>
              <a:t>(ii) </a:t>
            </a:r>
            <a:r>
              <a:rPr lang="el-GR" sz="2600"/>
              <a:t>Αντίδραση σε σκίτσα</a:t>
            </a:r>
            <a:r>
              <a:rPr lang="en-US" sz="2600"/>
              <a:t>.</a:t>
            </a:r>
            <a:r>
              <a:rPr lang="el-GR" sz="2000"/>
              <a:t>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346075"/>
          </a:xfrm>
        </p:spPr>
        <p:txBody>
          <a:bodyPr>
            <a:normAutofit fontScale="90000"/>
          </a:bodyPr>
          <a:lstStyle/>
          <a:p>
            <a:pPr marL="838200" indent="-838200"/>
            <a:r>
              <a:rPr lang="el-GR" sz="3600" b="1"/>
              <a:t>ΑΣΚΗΣΗ 1</a:t>
            </a:r>
          </a:p>
        </p:txBody>
      </p:sp>
      <p:pic>
        <p:nvPicPr>
          <p:cNvPr id="15366" name="Picture 6" descr="σάρωση010"/>
          <p:cNvPicPr>
            <a:picLocks noGrp="1" noChangeAspect="1" noChangeArrowheads="1"/>
          </p:cNvPicPr>
          <p:nvPr>
            <p:ph type="body" idx="1"/>
          </p:nvPr>
        </p:nvPicPr>
        <p:blipFill>
          <a:blip r:embed="rId2" cstate="print"/>
          <a:srcRect/>
          <a:stretch>
            <a:fillRect/>
          </a:stretch>
        </p:blipFill>
        <p:spPr>
          <a:xfrm rot="60000">
            <a:off x="179388" y="908050"/>
            <a:ext cx="8713787" cy="5329238"/>
          </a:xfrm>
          <a:noFill/>
          <a:ln/>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165304"/>
            <a:ext cx="726005" cy="5545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417512"/>
          </a:xfrm>
        </p:spPr>
        <p:txBody>
          <a:bodyPr>
            <a:normAutofit fontScale="90000"/>
          </a:bodyPr>
          <a:lstStyle/>
          <a:p>
            <a:pPr marL="838200" indent="-838200"/>
            <a:r>
              <a:rPr lang="el-GR" sz="3600" b="1"/>
              <a:t>ΑΣΚΗΣΗ 2</a:t>
            </a:r>
          </a:p>
        </p:txBody>
      </p:sp>
      <p:sp>
        <p:nvSpPr>
          <p:cNvPr id="16387" name="Rectangle 3"/>
          <p:cNvSpPr>
            <a:spLocks noGrp="1" noChangeArrowheads="1"/>
          </p:cNvSpPr>
          <p:nvPr>
            <p:ph type="body" idx="1"/>
          </p:nvPr>
        </p:nvSpPr>
        <p:spPr>
          <a:xfrm>
            <a:off x="457200" y="765175"/>
            <a:ext cx="8507413" cy="5360988"/>
          </a:xfrm>
        </p:spPr>
        <p:txBody>
          <a:bodyPr/>
          <a:lstStyle/>
          <a:p>
            <a:pPr marL="609600" indent="-609600" algn="just">
              <a:lnSpc>
                <a:spcPct val="80000"/>
              </a:lnSpc>
              <a:buFontTx/>
              <a:buNone/>
            </a:pPr>
            <a:endParaRPr lang="el-GR" sz="2400"/>
          </a:p>
          <a:p>
            <a:pPr marL="609600" indent="-609600" algn="just">
              <a:lnSpc>
                <a:spcPct val="80000"/>
              </a:lnSpc>
              <a:buFontTx/>
              <a:buNone/>
            </a:pPr>
            <a:endParaRPr lang="el-GR" sz="2400"/>
          </a:p>
          <a:p>
            <a:pPr marL="609600" indent="-609600" algn="just">
              <a:lnSpc>
                <a:spcPct val="80000"/>
              </a:lnSpc>
              <a:buFontTx/>
              <a:buNone/>
            </a:pPr>
            <a:endParaRPr lang="el-GR" sz="2000"/>
          </a:p>
        </p:txBody>
      </p:sp>
      <p:pic>
        <p:nvPicPr>
          <p:cNvPr id="16388" name="Picture 4" descr="σάρωση004"/>
          <p:cNvPicPr>
            <a:picLocks noChangeAspect="1" noChangeArrowheads="1"/>
          </p:cNvPicPr>
          <p:nvPr/>
        </p:nvPicPr>
        <p:blipFill>
          <a:blip r:embed="rId2" cstate="print"/>
          <a:srcRect/>
          <a:stretch>
            <a:fillRect/>
          </a:stretch>
        </p:blipFill>
        <p:spPr bwMode="auto">
          <a:xfrm rot="60000">
            <a:off x="179388" y="981075"/>
            <a:ext cx="8785225" cy="5256213"/>
          </a:xfrm>
          <a:prstGeom prst="rect">
            <a:avLst/>
          </a:prstGeom>
          <a:noFill/>
          <a:ln w="9525">
            <a:noFill/>
            <a:miter lim="800000"/>
            <a:headEnd/>
            <a:tailEnd/>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165304"/>
            <a:ext cx="726005" cy="5545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b="1"/>
              <a:t>CASE STUDY </a:t>
            </a:r>
            <a:r>
              <a:rPr lang="el-GR" sz="4000" b="1"/>
              <a:t>4</a:t>
            </a:r>
          </a:p>
        </p:txBody>
      </p:sp>
      <p:sp>
        <p:nvSpPr>
          <p:cNvPr id="20483" name="Rectangle 3"/>
          <p:cNvSpPr>
            <a:spLocks noGrp="1" noChangeArrowheads="1"/>
          </p:cNvSpPr>
          <p:nvPr>
            <p:ph type="body" idx="1"/>
          </p:nvPr>
        </p:nvSpPr>
        <p:spPr/>
        <p:txBody>
          <a:bodyPr/>
          <a:lstStyle/>
          <a:p>
            <a:pPr marL="609600" indent="-609600">
              <a:buFontTx/>
              <a:buNone/>
            </a:pPr>
            <a:r>
              <a:rPr lang="el-GR"/>
              <a:t>Για το </a:t>
            </a:r>
            <a:r>
              <a:rPr lang="en-US"/>
              <a:t>Case Study </a:t>
            </a:r>
            <a:r>
              <a:rPr lang="el-GR"/>
              <a:t>4</a:t>
            </a:r>
            <a:r>
              <a:rPr lang="en-US"/>
              <a:t> </a:t>
            </a:r>
            <a:r>
              <a:rPr lang="el-GR"/>
              <a:t>βλ. το σχετικό αρχείο.</a:t>
            </a:r>
          </a:p>
          <a:p>
            <a:pPr marL="609600" indent="-609600">
              <a:buFontTx/>
              <a:buNone/>
            </a:pPr>
            <a:endParaRPr lang="el-GR"/>
          </a:p>
          <a:p>
            <a:pPr marL="609600" indent="-609600">
              <a:buFontTx/>
              <a:buNone/>
            </a:pPr>
            <a:r>
              <a:rPr lang="el-GR" sz="2000"/>
              <a:t>Βιβλιογραφία</a:t>
            </a:r>
          </a:p>
          <a:p>
            <a:pPr marL="609600" indent="-609600">
              <a:buFontTx/>
              <a:buAutoNum type="arabicPeriod"/>
            </a:pPr>
            <a:r>
              <a:rPr lang="el-GR" sz="2000"/>
              <a:t>Κουρεμένος Αθ. (1992), Μάρκετινγκ ΙΙ: Έρευνα Αγοράς, Ελληνικό Ανοικτό Πανεπιστήμιο, Τόμος Γ, Πάτρα 2001.</a:t>
            </a:r>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Έρευνα Μάρκετινγκ» </a:t>
            </a:r>
            <a:r>
              <a:rPr lang="vi-VN" dirty="0" smtClean="0">
                <a:latin typeface="+mj-lt"/>
              </a:rPr>
              <a:t>Έκδοση: 1.0. Πάτρα 2015. Διαθέσιμο από τη </a:t>
            </a:r>
            <a:r>
              <a:rPr lang="vi-VN" smtClean="0">
                <a:latin typeface="+mj-lt"/>
              </a:rPr>
              <a:t>δικτυακή </a:t>
            </a:r>
            <a:r>
              <a:rPr lang="vi-VN" smtClean="0">
                <a:latin typeface="+mj-lt"/>
              </a:rPr>
              <a:t>διεύθυνση:https://eclass.upatras.gr/courses/BMA448/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3806458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62364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l-GR" dirty="0"/>
          </a:p>
        </p:txBody>
      </p:sp>
      <p:sp>
        <p:nvSpPr>
          <p:cNvPr id="3" name="2 - Θέση περιεχομένου"/>
          <p:cNvSpPr>
            <a:spLocks noGrp="1"/>
          </p:cNvSpPr>
          <p:nvPr>
            <p:ph idx="1"/>
          </p:nvPr>
        </p:nvSpPr>
        <p:spPr/>
        <p:txBody>
          <a:bodyPr/>
          <a:lstStyle/>
          <a:p>
            <a:r>
              <a:rPr lang="el-GR" dirty="0" smtClean="0"/>
              <a:t>Ανοικτές- κλειστού τύπου ερωτήσεις</a:t>
            </a:r>
          </a:p>
          <a:p>
            <a:r>
              <a:rPr lang="el-GR" dirty="0" smtClean="0"/>
              <a:t>Είδη κλιμάκων</a:t>
            </a:r>
          </a:p>
          <a:p>
            <a:r>
              <a:rPr lang="el-GR" dirty="0" smtClean="0"/>
              <a:t>Ασκήσεις</a:t>
            </a:r>
          </a:p>
          <a:p>
            <a:r>
              <a:rPr lang="en-US" dirty="0" smtClean="0"/>
              <a:t>Case study 4</a:t>
            </a:r>
            <a:endParaRPr lang="el-GR" dirty="0" smtClean="0"/>
          </a:p>
          <a:p>
            <a:endParaRPr lang="el-GR" dirty="0" smtClean="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b="1"/>
              <a:t>ΑΝΟΙΚΤΕΣ-ΚΛΕΙΣΤΕΣ</a:t>
            </a:r>
          </a:p>
        </p:txBody>
      </p:sp>
      <p:sp>
        <p:nvSpPr>
          <p:cNvPr id="5123" name="Rectangle 3"/>
          <p:cNvSpPr>
            <a:spLocks noGrp="1" noChangeArrowheads="1"/>
          </p:cNvSpPr>
          <p:nvPr>
            <p:ph type="body" idx="1"/>
          </p:nvPr>
        </p:nvSpPr>
        <p:spPr>
          <a:xfrm>
            <a:off x="250825" y="1341438"/>
            <a:ext cx="8642350" cy="4784725"/>
          </a:xfrm>
        </p:spPr>
        <p:txBody>
          <a:bodyPr>
            <a:normAutofit lnSpcReduction="10000"/>
          </a:bodyPr>
          <a:lstStyle/>
          <a:p>
            <a:pPr algn="just">
              <a:lnSpc>
                <a:spcPct val="80000"/>
              </a:lnSpc>
              <a:buFontTx/>
              <a:buNone/>
            </a:pPr>
            <a:r>
              <a:rPr lang="el-GR" sz="1600" dirty="0"/>
              <a:t>	</a:t>
            </a:r>
            <a:r>
              <a:rPr lang="el-GR" sz="2400" dirty="0"/>
              <a:t>Οι τύποι των ερωτήσεων του ερωτηματολογίου διακρίνονται από τον τρόπο που τίθεται η ερώτηση και καταχωρίζεται η απάντηση, καθώς και από τα είδη της προσέγγισης μέτρησης που χρησιμοποιούνται. Οι τύποι των ερωτήσεων, σύμφωνα με το παραπάνω κριτήριο, διακρίνονται καταρχήν σε </a:t>
            </a:r>
            <a:r>
              <a:rPr lang="el-GR" sz="2400" b="1" dirty="0"/>
              <a:t>«ανοικτές»</a:t>
            </a:r>
            <a:r>
              <a:rPr lang="el-GR" sz="2400" dirty="0"/>
              <a:t> και </a:t>
            </a:r>
            <a:r>
              <a:rPr lang="el-GR" sz="2400" b="1" dirty="0"/>
              <a:t>«κλειστές»</a:t>
            </a:r>
            <a:r>
              <a:rPr lang="el-GR" sz="2400" dirty="0"/>
              <a:t> ερωτήσεις, ανάλογα με το αν ο ερωτώμενος απαντά ή καταγράφει την απάντησή του ελεύθερα (ΑΝΟΙΚΤΕΣ), ή αν επιλέγει από προκαθορισμένες δυνατές απαντήσεις, </a:t>
            </a:r>
            <a:r>
              <a:rPr lang="el-GR" sz="2400" i="1" dirty="0"/>
              <a:t>τσεκάροντας </a:t>
            </a:r>
            <a:r>
              <a:rPr lang="el-GR" sz="2400" dirty="0"/>
              <a:t>την απάντηση ή τις απαντήσεις που τον αντιπροσωπεύουν περισσότερο, ή που αντανακλούν, εκφράζουν ή αντιστοιχούν σε απόψεις, διαθέσεις, επιλογές, χαρακτηριστικά, ιδιότητες και γεγονότα, για τα οποία ερωτάται (ΚΛΕΙΣΤΕΣ). Οι κλειστές ερωτήσεις διακρίνονται, ανάλογα με τον αριθμό των δυνατών απαντήσεων, σε </a:t>
            </a:r>
            <a:r>
              <a:rPr lang="el-GR" sz="2400" b="1" dirty="0"/>
              <a:t>«ερωτήσεις πολλαπλών επιλογών»,</a:t>
            </a:r>
            <a:r>
              <a:rPr lang="el-GR" sz="2400" dirty="0"/>
              <a:t> όταν οι επιλογές είναι πάνω από δύο, και σε </a:t>
            </a:r>
            <a:r>
              <a:rPr lang="el-GR" sz="2400" b="1" dirty="0"/>
              <a:t>«διχοτομικές ερωτήσεις»,</a:t>
            </a:r>
            <a:r>
              <a:rPr lang="el-GR" sz="2400" dirty="0"/>
              <a:t> όταν οι δυνατές επιλογές είναι μόνο δύο.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sz="3600" b="1"/>
              <a:t>ΑΝΟΙΚΤΕΣ ΕΡΩΤΗΣΕΙΣ</a:t>
            </a:r>
          </a:p>
        </p:txBody>
      </p:sp>
      <p:sp>
        <p:nvSpPr>
          <p:cNvPr id="32771" name="Rectangle 3"/>
          <p:cNvSpPr>
            <a:spLocks noGrp="1" noChangeArrowheads="1"/>
          </p:cNvSpPr>
          <p:nvPr>
            <p:ph type="body" idx="1"/>
          </p:nvPr>
        </p:nvSpPr>
        <p:spPr>
          <a:xfrm>
            <a:off x="250825" y="981075"/>
            <a:ext cx="8642350" cy="5145088"/>
          </a:xfrm>
        </p:spPr>
        <p:txBody>
          <a:bodyPr/>
          <a:lstStyle/>
          <a:p>
            <a:pPr algn="just">
              <a:buFontTx/>
              <a:buNone/>
            </a:pPr>
            <a:r>
              <a:rPr lang="el-GR" sz="2400" b="1"/>
              <a:t>Πλεονεκτήματα:</a:t>
            </a:r>
            <a:r>
              <a:rPr lang="el-GR" sz="2400"/>
              <a:t> προσφέρουν στον ερωτώμενο ανεξαρτησία και ευελιξία, όσον αφορά την προσέγγιση και το περιεχόμενο της απάντησης, ενώ στον ερευνητή μεγάλη ποικιλία απαντήσεων που αυξάνει την κατανόηση των επιμέρους θεμάτων του ερωτηματολογίου, ιδιαίτερα για ερωτήσεις στις οποίες η έλλειψη προηγούμενης γνώσης δυσκολεύει την παράθεση προεπιλεγμένων δυνατών απαντήσεων.</a:t>
            </a:r>
          </a:p>
          <a:p>
            <a:pPr algn="just">
              <a:buFontTx/>
              <a:buNone/>
            </a:pPr>
            <a:r>
              <a:rPr lang="el-GR" sz="2400" b="1"/>
              <a:t>Μειονεκτήματα:</a:t>
            </a:r>
            <a:r>
              <a:rPr lang="el-GR" sz="2400"/>
              <a:t> είναι χρονοβόρες όσον αφορά τη συμπλήρωση του ερωτηματολογίου, απαιτούν εκφραστική ικανότητα, γραπτή ή προφορική, και παρουσιάζουν προβλήματα αποδελτίωσης των απαντήσεων, κωδικοποίησης των αντίστοιχων στοιχείων για καταχώριση στον </a:t>
            </a:r>
            <a:r>
              <a:rPr lang="el-GR" sz="2400" i="1"/>
              <a:t>Η</a:t>
            </a:r>
            <a:r>
              <a:rPr lang="en-US" sz="2400" i="1"/>
              <a:t>Y</a:t>
            </a:r>
            <a:r>
              <a:rPr lang="el-GR" sz="2400" i="1"/>
              <a:t>, </a:t>
            </a:r>
            <a:r>
              <a:rPr lang="el-GR" sz="2400"/>
              <a:t>καθώς και ανάλυσης των σχετικών δεδομένων.</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3412"/>
          </a:xfrm>
        </p:spPr>
        <p:txBody>
          <a:bodyPr>
            <a:normAutofit fontScale="90000"/>
          </a:bodyPr>
          <a:lstStyle/>
          <a:p>
            <a:r>
              <a:rPr lang="el-GR" sz="3600" b="1"/>
              <a:t>ΚΛΕΙΣΤΕΣ ΕΡΩΤΗΣΕΙΣ</a:t>
            </a:r>
          </a:p>
        </p:txBody>
      </p:sp>
      <p:sp>
        <p:nvSpPr>
          <p:cNvPr id="6147" name="Rectangle 3"/>
          <p:cNvSpPr>
            <a:spLocks noGrp="1" noChangeArrowheads="1"/>
          </p:cNvSpPr>
          <p:nvPr>
            <p:ph type="body" idx="1"/>
          </p:nvPr>
        </p:nvSpPr>
        <p:spPr>
          <a:xfrm>
            <a:off x="323850" y="908050"/>
            <a:ext cx="8496300" cy="5218113"/>
          </a:xfrm>
        </p:spPr>
        <p:txBody>
          <a:bodyPr/>
          <a:lstStyle/>
          <a:p>
            <a:pPr marL="609600" indent="-609600" algn="just">
              <a:buFontTx/>
              <a:buNone/>
            </a:pPr>
            <a:r>
              <a:rPr lang="el-GR" sz="2400" b="1"/>
              <a:t>Πλεονεκτήματα:</a:t>
            </a:r>
            <a:r>
              <a:rPr lang="el-GR" sz="2400"/>
              <a:t> Οι κλειστές ερωτήσεις πολλαπλών επιλογών είναι εύκολο να απαντηθούν με ένα απλό </a:t>
            </a:r>
            <a:r>
              <a:rPr lang="el-GR" sz="2400" i="1"/>
              <a:t>τσεκάρισμα, </a:t>
            </a:r>
            <a:r>
              <a:rPr lang="el-GR" sz="2400"/>
              <a:t>και παρουσιάζουν μικρότερη επίδραση του ατόμου που χορηγεί το ερωτηματολόγιο και ευκολότερη κωδικοποίηση, καταχώριση των στοιχείων στον υπολογιστή και ανάλυση των δεδομένων.</a:t>
            </a:r>
          </a:p>
          <a:p>
            <a:pPr marL="609600" indent="-609600" algn="just">
              <a:buFontTx/>
              <a:buNone/>
            </a:pPr>
            <a:r>
              <a:rPr lang="el-GR" sz="2400" b="1"/>
              <a:t>Μειονεκτήματα:</a:t>
            </a:r>
            <a:r>
              <a:rPr lang="el-GR" sz="2400"/>
              <a:t> Οι κλειστές ερωτήσεις πολλαπλών επιλογών χρειάζονται αναλογικά μεγαλύτερη προσπάθεια κατασκευής, αλλά ταυτόχρονα υπάρχει η πιθανότητα μη περίληψης στην ερώτηση ουσιαστικών απαντητικών κατηγοριών, με αποτέλεσμα την πιθανή απώλεια ουσιαστικών πληροφοριών και στοιχείων. Σχετικό είναι και το μειονέκτημα ότι απαιτούν γνώση εκ των προτέρων των δυνατών απαντήσεων.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633412"/>
          </a:xfrm>
        </p:spPr>
        <p:txBody>
          <a:bodyPr>
            <a:normAutofit fontScale="90000"/>
          </a:bodyPr>
          <a:lstStyle/>
          <a:p>
            <a:r>
              <a:rPr lang="el-GR" b="1"/>
              <a:t>Γραφικές κλίμακες</a:t>
            </a:r>
            <a:r>
              <a:rPr lang="el-GR"/>
              <a:t> </a:t>
            </a:r>
          </a:p>
        </p:txBody>
      </p:sp>
      <p:sp>
        <p:nvSpPr>
          <p:cNvPr id="29699" name="Rectangle 3"/>
          <p:cNvSpPr>
            <a:spLocks noGrp="1" noChangeArrowheads="1"/>
          </p:cNvSpPr>
          <p:nvPr>
            <p:ph type="body" idx="1"/>
          </p:nvPr>
        </p:nvSpPr>
        <p:spPr>
          <a:xfrm>
            <a:off x="457200" y="981075"/>
            <a:ext cx="8229600" cy="5145088"/>
          </a:xfrm>
        </p:spPr>
        <p:txBody>
          <a:bodyPr/>
          <a:lstStyle/>
          <a:p>
            <a:pPr algn="just">
              <a:buFontTx/>
              <a:buNone/>
            </a:pPr>
            <a:r>
              <a:rPr lang="el-GR" sz="2800"/>
              <a:t>	Καλύτερα από οποιαδήποτε άλλη κλίμακα, η γραφική κλίμακα δείχνει την αντιστοιχία μεταξύ των μετρήσεων του ερωτηματολογίου και αυτών των φυσικών μεγεθών. Για την εφαρμογή της κλίμακας , ο ερωτώμενος καλείται να σημειώσει το σημείο, μεταξύ των δύο άκρων μιας γραμμής, το οποίο αντιπροσωπεύει την άποψή του για το σχετικό προϊόν ή ιδιότητα. Π.χ.:</a:t>
            </a:r>
          </a:p>
          <a:p>
            <a:pPr algn="just">
              <a:buFontTx/>
              <a:buNone/>
            </a:pPr>
            <a:r>
              <a:rPr lang="el-GR" sz="2800"/>
              <a:t>«Πώς κρίνετε τη γεύση του χυμού Χ;»</a:t>
            </a:r>
          </a:p>
          <a:p>
            <a:pPr>
              <a:buFontTx/>
              <a:buNone/>
            </a:pPr>
            <a:r>
              <a:rPr lang="el-GR" sz="2800"/>
              <a:t>Απαράδεκτη______</a:t>
            </a:r>
            <a:r>
              <a:rPr lang="el-GR" sz="2800" u="sng"/>
              <a:t>ν______________</a:t>
            </a:r>
            <a:r>
              <a:rPr lang="el-GR" sz="2800"/>
              <a:t>Εξαιρετική</a:t>
            </a:r>
          </a:p>
          <a:p>
            <a:pPr algn="just">
              <a:buFontTx/>
              <a:buNone/>
            </a:pPr>
            <a:endParaRPr lang="el-GR" sz="2800"/>
          </a:p>
          <a:p>
            <a:pPr>
              <a:buFontTx/>
              <a:buNone/>
            </a:pPr>
            <a:endParaRPr lang="el-GR" sz="24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633412"/>
          </a:xfrm>
        </p:spPr>
        <p:txBody>
          <a:bodyPr>
            <a:normAutofit fontScale="90000"/>
          </a:bodyPr>
          <a:lstStyle/>
          <a:p>
            <a:r>
              <a:rPr lang="el-GR" sz="4000" b="1"/>
              <a:t>Κλίμακα Κατάταξης-Ιεράρχησης</a:t>
            </a:r>
          </a:p>
        </p:txBody>
      </p:sp>
      <p:sp>
        <p:nvSpPr>
          <p:cNvPr id="31747" name="Rectangle 3"/>
          <p:cNvSpPr>
            <a:spLocks noGrp="1" noChangeArrowheads="1"/>
          </p:cNvSpPr>
          <p:nvPr>
            <p:ph type="body" idx="1"/>
          </p:nvPr>
        </p:nvSpPr>
        <p:spPr>
          <a:xfrm>
            <a:off x="179388" y="981075"/>
            <a:ext cx="8713787" cy="5256213"/>
          </a:xfrm>
        </p:spPr>
        <p:txBody>
          <a:bodyPr/>
          <a:lstStyle/>
          <a:p>
            <a:pPr marL="609600" indent="-609600" algn="just">
              <a:lnSpc>
                <a:spcPct val="80000"/>
              </a:lnSpc>
              <a:buFontTx/>
              <a:buNone/>
            </a:pPr>
            <a:r>
              <a:rPr lang="el-GR" sz="2800"/>
              <a:t>	Ζητείται από τον ερωτώμενο να χρησιμοποιήσει αριθμούς (1ος, 2ος, 3ος,...) προκειμένου να χαρακτηρίσει τη σειρά προτίμησής του για προϊόντα, ή αξιολόγησης ιδιοτήτων ή ιεράρχησης χαρακτηριστικών και παραγόντων, π.χ. από την άποψη σπουδαιότητας για την επιλογή ενός προϊόντος ή συμβολής στην ικανοποίησή του. Π.χ</a:t>
            </a:r>
            <a:r>
              <a:rPr lang="en-US" sz="2800"/>
              <a:t> </a:t>
            </a:r>
            <a:r>
              <a:rPr lang="el-GR" sz="2800"/>
              <a:t>«Παρακαλώ ιεραρχήστε τις ακόλουθες μάρκες αυτοκινήτων, σύμφωνα με την μεγαλύτερη ασφάλεια οδήγησης που πιστεύετε ότι προσφέρουν»</a:t>
            </a:r>
          </a:p>
          <a:p>
            <a:pPr marL="609600" indent="-609600" algn="just">
              <a:lnSpc>
                <a:spcPct val="80000"/>
              </a:lnSpc>
              <a:buFontTx/>
              <a:buNone/>
            </a:pPr>
            <a:r>
              <a:rPr lang="el-GR" sz="2800"/>
              <a:t>	ΒΜ</a:t>
            </a:r>
            <a:r>
              <a:rPr lang="en-US" sz="2800"/>
              <a:t>W</a:t>
            </a:r>
            <a:r>
              <a:rPr lang="el-GR" sz="2800"/>
              <a:t>		</a:t>
            </a:r>
            <a:r>
              <a:rPr lang="el-GR" sz="2800" u="sng"/>
              <a:t>1</a:t>
            </a:r>
            <a:endParaRPr lang="en-US" sz="2800" u="sng"/>
          </a:p>
          <a:p>
            <a:pPr marL="609600" indent="-609600" algn="just">
              <a:lnSpc>
                <a:spcPct val="80000"/>
              </a:lnSpc>
              <a:buFontTx/>
              <a:buNone/>
            </a:pPr>
            <a:r>
              <a:rPr lang="en-US" sz="2800"/>
              <a:t>	FORD</a:t>
            </a:r>
            <a:r>
              <a:rPr lang="el-GR" sz="2800"/>
              <a:t>		</a:t>
            </a:r>
            <a:r>
              <a:rPr lang="el-GR" sz="2800" u="sng"/>
              <a:t>3</a:t>
            </a:r>
            <a:endParaRPr lang="en-US" sz="2800" u="sng"/>
          </a:p>
          <a:p>
            <a:pPr marL="609600" indent="-609600" algn="just">
              <a:lnSpc>
                <a:spcPct val="80000"/>
              </a:lnSpc>
              <a:buFontTx/>
              <a:buNone/>
            </a:pPr>
            <a:r>
              <a:rPr lang="en-US" sz="2800"/>
              <a:t>	MERCEDES</a:t>
            </a:r>
            <a:r>
              <a:rPr lang="el-GR" sz="2800"/>
              <a:t>	</a:t>
            </a:r>
            <a:r>
              <a:rPr lang="el-GR" sz="2800" u="sng"/>
              <a:t>2</a:t>
            </a:r>
          </a:p>
          <a:p>
            <a:pPr marL="609600" indent="-609600" algn="just">
              <a:lnSpc>
                <a:spcPct val="80000"/>
              </a:lnSpc>
              <a:buFontTx/>
              <a:buNone/>
            </a:pPr>
            <a:endParaRPr lang="en-US" sz="28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l-GR" sz="4000" b="1"/>
              <a:t>Κλίμακα Σταθερού Αθροίσματος</a:t>
            </a:r>
          </a:p>
        </p:txBody>
      </p:sp>
      <p:sp>
        <p:nvSpPr>
          <p:cNvPr id="41989" name="Rectangle 5"/>
          <p:cNvSpPr>
            <a:spLocks noGrp="1" noChangeArrowheads="1"/>
          </p:cNvSpPr>
          <p:nvPr>
            <p:ph type="body" idx="1"/>
          </p:nvPr>
        </p:nvSpPr>
        <p:spPr>
          <a:xfrm>
            <a:off x="457200" y="1268413"/>
            <a:ext cx="8229600" cy="4857750"/>
          </a:xfrm>
        </p:spPr>
        <p:txBody>
          <a:bodyPr>
            <a:normAutofit lnSpcReduction="10000"/>
          </a:bodyPr>
          <a:lstStyle/>
          <a:p>
            <a:pPr algn="just">
              <a:lnSpc>
                <a:spcPct val="90000"/>
              </a:lnSpc>
              <a:buFontTx/>
              <a:buNone/>
            </a:pPr>
            <a:r>
              <a:rPr lang="el-GR" sz="2600"/>
              <a:t>Ζητείται από τους ερωτώμενους να κατανείμουν 100 βαθμούς, μεταξύ μιας σειράς επιλογών, ανάλογα με την προτίμησή τους, τη σπουδαιότητα που τους αποδίδουν, τη συγκριτική αξιολόγησή τους, ή την εκτιμώμενη συμβολή τους σε μια απόφαση, ενέργεια ή διαδικασία, π.χ.: «Να κατανείμετε 100 βαθμούς ανάμεσα στα παρακάτω είδη, ανάλογα με την προτίμησή σας σε καθένα από αυτά»:</a:t>
            </a:r>
          </a:p>
          <a:p>
            <a:pPr algn="just">
              <a:lnSpc>
                <a:spcPct val="90000"/>
              </a:lnSpc>
              <a:buFontTx/>
              <a:buNone/>
            </a:pPr>
            <a:r>
              <a:rPr lang="el-GR" sz="2600"/>
              <a:t>ΟΥΙΣΚΙ 		</a:t>
            </a:r>
            <a:r>
              <a:rPr lang="el-GR" sz="2600" u="sng"/>
              <a:t>30 </a:t>
            </a:r>
          </a:p>
          <a:p>
            <a:pPr algn="just">
              <a:lnSpc>
                <a:spcPct val="90000"/>
              </a:lnSpc>
              <a:buFontTx/>
              <a:buNone/>
            </a:pPr>
            <a:r>
              <a:rPr lang="el-GR" sz="2600"/>
              <a:t>ΒΕΡΜΟΥΤ 		</a:t>
            </a:r>
            <a:r>
              <a:rPr lang="el-GR" sz="2600" u="sng"/>
              <a:t>15</a:t>
            </a:r>
            <a:r>
              <a:rPr lang="el-GR" sz="2600"/>
              <a:t> </a:t>
            </a:r>
          </a:p>
          <a:p>
            <a:pPr algn="just">
              <a:lnSpc>
                <a:spcPct val="90000"/>
              </a:lnSpc>
              <a:buFontTx/>
              <a:buNone/>
            </a:pPr>
            <a:r>
              <a:rPr lang="el-GR" sz="2600"/>
              <a:t>ΒΟΤΚΑ 		</a:t>
            </a:r>
            <a:r>
              <a:rPr lang="el-GR" sz="2600" u="sng"/>
              <a:t>35</a:t>
            </a:r>
            <a:r>
              <a:rPr lang="el-GR" sz="2600"/>
              <a:t> </a:t>
            </a:r>
          </a:p>
          <a:p>
            <a:pPr algn="just">
              <a:lnSpc>
                <a:spcPct val="90000"/>
              </a:lnSpc>
              <a:buFontTx/>
              <a:buNone/>
            </a:pPr>
            <a:r>
              <a:rPr lang="el-GR" sz="2600"/>
              <a:t>ΡΕΤΣΙΝΑ 		</a:t>
            </a:r>
            <a:r>
              <a:rPr lang="el-GR" sz="2600" u="sng"/>
              <a:t>20</a:t>
            </a:r>
          </a:p>
          <a:p>
            <a:pPr algn="just">
              <a:lnSpc>
                <a:spcPct val="90000"/>
              </a:lnSpc>
              <a:buFontTx/>
              <a:buNone/>
            </a:pPr>
            <a:r>
              <a:rPr lang="el-GR" sz="2600"/>
              <a:t>ΣΥΝΟΛΟ		100</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B8FC6F08-D894-4B35-B8A4-1DC86E22F03E}" type="slidenum">
              <a:rPr lang="el-GR"/>
              <a:pPr/>
              <a:t>9</a:t>
            </a:fld>
            <a:endParaRPr lang="el-GR"/>
          </a:p>
        </p:txBody>
      </p:sp>
      <p:sp>
        <p:nvSpPr>
          <p:cNvPr id="45058" name="Rectangle 2"/>
          <p:cNvSpPr>
            <a:spLocks noGrp="1" noChangeArrowheads="1"/>
          </p:cNvSpPr>
          <p:nvPr>
            <p:ph type="title"/>
          </p:nvPr>
        </p:nvSpPr>
        <p:spPr/>
        <p:txBody>
          <a:bodyPr/>
          <a:lstStyle/>
          <a:p>
            <a:r>
              <a:rPr lang="el-GR" b="1"/>
              <a:t>Κλίμακα </a:t>
            </a:r>
            <a:r>
              <a:rPr lang="en-US" b="1"/>
              <a:t>LIKERT</a:t>
            </a:r>
            <a:endParaRPr lang="el-GR" b="1"/>
          </a:p>
        </p:txBody>
      </p:sp>
      <p:sp>
        <p:nvSpPr>
          <p:cNvPr id="45059" name="Rectangle 3"/>
          <p:cNvSpPr>
            <a:spLocks noGrp="1" noChangeArrowheads="1"/>
          </p:cNvSpPr>
          <p:nvPr>
            <p:ph type="body" idx="1"/>
          </p:nvPr>
        </p:nvSpPr>
        <p:spPr>
          <a:xfrm>
            <a:off x="457200" y="1125538"/>
            <a:ext cx="8229600" cy="5000625"/>
          </a:xfrm>
        </p:spPr>
        <p:txBody>
          <a:bodyPr/>
          <a:lstStyle/>
          <a:p>
            <a:pPr algn="just">
              <a:buFontTx/>
              <a:buNone/>
            </a:pPr>
            <a:r>
              <a:rPr lang="en-US" sz="2400"/>
              <a:t>	</a:t>
            </a:r>
            <a:r>
              <a:rPr lang="el-GR" sz="2400"/>
              <a:t>Το πρόβλημα της αξιολόγησης πιο σύνθετων, πολύπλοκων ή αφηρημένων ιδιοτήτων, καταστάσεων, απόψεων, στάσεων, διαθέσεων, αλλά και αισθημάτων ή συναισθημάτων αντιμετωπίζεται με τη χρήση της κλίμακας Λίκερτ. Η κλίμακα αυτή ζητάει να δείξει ο ερωτώμενος τον βαθμό συμφωνίας ή διαφωνίας του με ορισμένες προτάσεις-δηλώσεις</a:t>
            </a:r>
            <a:r>
              <a:rPr lang="en-US" sz="2400"/>
              <a:t>.</a:t>
            </a:r>
            <a:endParaRPr lang="el-GR"/>
          </a:p>
        </p:txBody>
      </p:sp>
      <p:pic>
        <p:nvPicPr>
          <p:cNvPr id="45060" name="Picture 4" descr="σάρωση009"/>
          <p:cNvPicPr>
            <a:picLocks noChangeAspect="1" noChangeArrowheads="1"/>
          </p:cNvPicPr>
          <p:nvPr/>
        </p:nvPicPr>
        <p:blipFill>
          <a:blip r:embed="rId2" cstate="print"/>
          <a:srcRect/>
          <a:stretch>
            <a:fillRect/>
          </a:stretch>
        </p:blipFill>
        <p:spPr bwMode="auto">
          <a:xfrm rot="60000">
            <a:off x="468313" y="3789363"/>
            <a:ext cx="8351837" cy="2879725"/>
          </a:xfrm>
          <a:prstGeom prst="rect">
            <a:avLst/>
          </a:prstGeom>
          <a:noFill/>
          <a:ln w="9525">
            <a:noFill/>
            <a:miter lim="800000"/>
            <a:headEnd/>
            <a:tailEnd/>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622</Words>
  <Application>Microsoft Office PowerPoint</Application>
  <PresentationFormat>Προβολή στην οθόνη (4:3)</PresentationFormat>
  <Paragraphs>80</Paragraphs>
  <Slides>19</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ΈΡΕΥΝΑ ΜΑΡΚΕΤΙΝΓΚ</vt:lpstr>
      <vt:lpstr>Σκοποί ενότητας</vt:lpstr>
      <vt:lpstr>ΑΝΟΙΚΤΕΣ-ΚΛΕΙΣΤΕΣ</vt:lpstr>
      <vt:lpstr>ΑΝΟΙΚΤΕΣ ΕΡΩΤΗΣΕΙΣ</vt:lpstr>
      <vt:lpstr>ΚΛΕΙΣΤΕΣ ΕΡΩΤΗΣΕΙΣ</vt:lpstr>
      <vt:lpstr>Γραφικές κλίμακες </vt:lpstr>
      <vt:lpstr>Κλίμακα Κατάταξης-Ιεράρχησης</vt:lpstr>
      <vt:lpstr>Κλίμακα Σταθερού Αθροίσματος</vt:lpstr>
      <vt:lpstr>Κλίμακα LIKERT</vt:lpstr>
      <vt:lpstr>Κλίμακα «Σημαντικού Διαφορικού» </vt:lpstr>
      <vt:lpstr>Κλίμακα STAPEL</vt:lpstr>
      <vt:lpstr>Κατάλογος Επιθέτων</vt:lpstr>
      <vt:lpstr>Προβολικές Ερωτήσεις</vt:lpstr>
      <vt:lpstr>ΑΣΚΗΣΗ 1</vt:lpstr>
      <vt:lpstr>ΑΣΚΗΣΗ 2</vt:lpstr>
      <vt:lpstr>CASE STUDY 4</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ΈΡΕΥΝΑ ΜΑΡΚΕΤΙΝΓΚ</dc:title>
  <dc:creator>elena</dc:creator>
  <cp:lastModifiedBy>elena</cp:lastModifiedBy>
  <cp:revision>3</cp:revision>
  <dcterms:created xsi:type="dcterms:W3CDTF">2015-09-04T10:04:54Z</dcterms:created>
  <dcterms:modified xsi:type="dcterms:W3CDTF">2015-09-20T19:20:53Z</dcterms:modified>
</cp:coreProperties>
</file>