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76AA2-22D6-4BEB-92C4-0739A71A68AD}"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E84EB-532A-4000-8C99-58F32455D8D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E5F30-42B4-405A-AA77-F58221C17E67}" type="slidenum">
              <a:rPr lang="el-GR"/>
              <a:pPr/>
              <a:t>16</a:t>
            </a:fld>
            <a:endParaRPr lang="el-G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5EAF187-337D-47F2-AA78-72B37F20A0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82A7D2-B7E7-412E-89CF-0084E4D29C4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F187-337D-47F2-AA78-72B37F20A09D}"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2A7D2-B7E7-412E-89CF-0084E4D29C4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ΈΡΕΥΝΑ ΜΑΡΚΕΤΙΝΓΚ</a:t>
            </a:r>
            <a:endParaRPr lang="el-GR" dirty="0">
              <a:solidFill>
                <a:srgbClr val="5075BC"/>
              </a:solidFill>
            </a:endParaRPr>
          </a:p>
        </p:txBody>
      </p:sp>
      <p:sp>
        <p:nvSpPr>
          <p:cNvPr id="3" name="Υπότιτλος 2"/>
          <p:cNvSpPr>
            <a:spLocks noGrp="1"/>
          </p:cNvSpPr>
          <p:nvPr>
            <p:ph type="subTitle" idx="1"/>
          </p:nvPr>
        </p:nvSpPr>
        <p:spPr>
          <a:xfrm>
            <a:off x="611560" y="3356992"/>
            <a:ext cx="7776864" cy="2636465"/>
          </a:xfrm>
        </p:spPr>
        <p:txBody>
          <a:bodyPr>
            <a:noAutofit/>
          </a:bodyPr>
          <a:lstStyle/>
          <a:p>
            <a:r>
              <a:rPr lang="el-GR" b="1" dirty="0">
                <a:solidFill>
                  <a:schemeClr val="tx1"/>
                </a:solidFill>
                <a:latin typeface="+mj-lt"/>
                <a:ea typeface="+mj-ea"/>
                <a:cs typeface="+mj-cs"/>
              </a:rPr>
              <a:t>Ενότητα 2</a:t>
            </a:r>
            <a:r>
              <a:rPr lang="el-GR" sz="2800" b="1" dirty="0" smtClean="0">
                <a:solidFill>
                  <a:schemeClr val="tx1"/>
                </a:solidFill>
                <a:latin typeface="+mj-lt"/>
                <a:ea typeface="+mj-ea"/>
                <a:cs typeface="+mj-cs"/>
              </a:rPr>
              <a:t>: </a:t>
            </a:r>
            <a:r>
              <a:rPr lang="el-GR" sz="2800" b="1" dirty="0" smtClean="0">
                <a:solidFill>
                  <a:schemeClr val="tx1"/>
                </a:solidFill>
              </a:rPr>
              <a:t>Δειγματοληψία</a:t>
            </a:r>
            <a:endParaRPr lang="el-GR" sz="3000" b="1" dirty="0" smtClean="0">
              <a:solidFill>
                <a:schemeClr val="tx1"/>
              </a:solidFill>
            </a:endParaRPr>
          </a:p>
          <a:p>
            <a:r>
              <a:rPr lang="el-GR" sz="2800" b="1" dirty="0" err="1" smtClean="0">
                <a:solidFill>
                  <a:schemeClr val="tx1"/>
                </a:solidFill>
              </a:rPr>
              <a:t>Θεοφανίδης</a:t>
            </a:r>
            <a:r>
              <a:rPr lang="el-GR" sz="2800" b="1" dirty="0" smtClean="0">
                <a:solidFill>
                  <a:schemeClr val="tx1"/>
                </a:solidFill>
              </a:rPr>
              <a:t> Φαίδων</a:t>
            </a:r>
          </a:p>
          <a:p>
            <a:r>
              <a:rPr lang="el-GR" sz="26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0BF03176-EF67-4300-B262-371077CB61AA}" type="slidenum">
              <a:rPr lang="el-GR"/>
              <a:pPr/>
              <a:t>10</a:t>
            </a:fld>
            <a:endParaRPr lang="el-GR"/>
          </a:p>
        </p:txBody>
      </p:sp>
      <p:sp>
        <p:nvSpPr>
          <p:cNvPr id="15362" name="Rectangle 2"/>
          <p:cNvSpPr>
            <a:spLocks noGrp="1" noChangeArrowheads="1"/>
          </p:cNvSpPr>
          <p:nvPr>
            <p:ph type="title"/>
          </p:nvPr>
        </p:nvSpPr>
        <p:spPr>
          <a:xfrm>
            <a:off x="457200" y="274638"/>
            <a:ext cx="8229600" cy="346075"/>
          </a:xfrm>
        </p:spPr>
        <p:txBody>
          <a:bodyPr>
            <a:normAutofit fontScale="90000"/>
          </a:bodyPr>
          <a:lstStyle/>
          <a:p>
            <a:pPr marL="838200" indent="-838200"/>
            <a:r>
              <a:rPr lang="el-GR" sz="4000"/>
              <a:t/>
            </a:r>
            <a:br>
              <a:rPr lang="el-GR" sz="4000"/>
            </a:br>
            <a:r>
              <a:rPr lang="el-GR" sz="4000"/>
              <a:t> </a:t>
            </a:r>
            <a:r>
              <a:rPr lang="el-GR" sz="4000" b="1"/>
              <a:t>Δείγματα Πιθανότητας</a:t>
            </a:r>
          </a:p>
        </p:txBody>
      </p:sp>
      <p:sp>
        <p:nvSpPr>
          <p:cNvPr id="15365" name="Rectangle 5"/>
          <p:cNvSpPr>
            <a:spLocks noGrp="1" noChangeArrowheads="1"/>
          </p:cNvSpPr>
          <p:nvPr>
            <p:ph type="body" idx="1"/>
          </p:nvPr>
        </p:nvSpPr>
        <p:spPr>
          <a:xfrm>
            <a:off x="457200" y="1196975"/>
            <a:ext cx="8229600" cy="4929188"/>
          </a:xfrm>
        </p:spPr>
        <p:txBody>
          <a:bodyPr/>
          <a:lstStyle/>
          <a:p>
            <a:pPr>
              <a:lnSpc>
                <a:spcPct val="80000"/>
              </a:lnSpc>
              <a:buFontTx/>
              <a:buNone/>
            </a:pPr>
            <a:r>
              <a:rPr lang="el-GR" sz="2400"/>
              <a:t>4. </a:t>
            </a:r>
            <a:r>
              <a:rPr lang="el-GR" sz="2400" b="1"/>
              <a:t>Δείγματα Ομάδας:</a:t>
            </a:r>
            <a:r>
              <a:rPr lang="el-GR" sz="2400"/>
              <a:t> ο ερευνητής προχωρά πρώτα στη διάσπαση του πληθυσμού σε ομάδες (clusters) και στη συνέχεια επιλέγει τυχαία ένα υποσύνολο των ομάδων αυτών. Ο ερευνητής μπορεί να επιλέξει να συμπεριλάβει στο δείγμα όλα τα μέλη των επιλεγμένων ομάδων (one-stage cluster sampling) ή ένα δείγμα στοιχείων από κάθε επιλεγμένη ομάδα (two-stage cluster sampling). Στο στρωματοποιημένο δείγμα επιλέγεται ένα δείγμα στοιχείων από κάθε ομάδα ενώ στο δείγμα ομάδων επιλέγονται ολόκληρες ομάδες. Στο στρωματοποιημένο δείγμα οι ομάδες πρέπει να είναι όσο το δυνατόν πιο ομοιογενείς  ενώ στο δείγμα ομάδων οι ομάδες πρέπει να είναι όσο το δυνατόν πιο ανομοιογενείς. </a:t>
            </a:r>
          </a:p>
          <a:p>
            <a:pPr>
              <a:lnSpc>
                <a:spcPct val="80000"/>
              </a:lnSpc>
              <a:buFontTx/>
              <a:buNone/>
            </a:pPr>
            <a:r>
              <a:rPr lang="el-GR" sz="2400" b="1"/>
              <a:t>5. Συστηματική Δειγματοληψία:</a:t>
            </a:r>
            <a:r>
              <a:rPr lang="el-GR" sz="2400"/>
              <a:t> ο ερευνητής ακολουθεί ένα προκαθορισμένο, συστηματικό τρόπο για να επιλέξει το δείγμα.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D81C1E64-2F92-4416-945F-C4529B55FE2A}" type="slidenum">
              <a:rPr lang="el-GR"/>
              <a:pPr/>
              <a:t>11</a:t>
            </a:fld>
            <a:endParaRPr lang="el-GR"/>
          </a:p>
        </p:txBody>
      </p:sp>
      <p:sp>
        <p:nvSpPr>
          <p:cNvPr id="16386" name="Rectangle 2"/>
          <p:cNvSpPr>
            <a:spLocks noGrp="1" noChangeArrowheads="1"/>
          </p:cNvSpPr>
          <p:nvPr>
            <p:ph type="title"/>
          </p:nvPr>
        </p:nvSpPr>
        <p:spPr>
          <a:xfrm>
            <a:off x="457200" y="274638"/>
            <a:ext cx="8229600" cy="633412"/>
          </a:xfrm>
        </p:spPr>
        <p:txBody>
          <a:bodyPr>
            <a:normAutofit fontScale="90000"/>
          </a:bodyPr>
          <a:lstStyle/>
          <a:p>
            <a:pPr marL="838200" indent="-838200"/>
            <a:r>
              <a:rPr lang="el-GR" sz="4000"/>
              <a:t/>
            </a:r>
            <a:br>
              <a:rPr lang="el-GR" sz="4000"/>
            </a:br>
            <a:r>
              <a:rPr lang="el-GR" sz="4000"/>
              <a:t> </a:t>
            </a:r>
            <a:r>
              <a:rPr lang="el-GR" sz="4000" b="1"/>
              <a:t>Δείγματα Μη Πιθανότητας</a:t>
            </a:r>
          </a:p>
        </p:txBody>
      </p:sp>
      <p:sp>
        <p:nvSpPr>
          <p:cNvPr id="16387" name="Rectangle 3"/>
          <p:cNvSpPr>
            <a:spLocks noGrp="1" noChangeArrowheads="1"/>
          </p:cNvSpPr>
          <p:nvPr>
            <p:ph type="body" idx="1"/>
          </p:nvPr>
        </p:nvSpPr>
        <p:spPr>
          <a:xfrm>
            <a:off x="457200" y="1341438"/>
            <a:ext cx="8229600" cy="4784725"/>
          </a:xfrm>
        </p:spPr>
        <p:txBody>
          <a:bodyPr/>
          <a:lstStyle/>
          <a:p>
            <a:pPr marL="609600" indent="-609600" algn="just">
              <a:lnSpc>
                <a:spcPct val="80000"/>
              </a:lnSpc>
              <a:buFontTx/>
              <a:buAutoNum type="arabicPeriod"/>
            </a:pPr>
            <a:r>
              <a:rPr lang="el-GR" sz="2400" b="1"/>
              <a:t>Δείγμα Ευκολίας ή Συμβατικό Δείγμα:</a:t>
            </a:r>
            <a:r>
              <a:rPr lang="el-GR" sz="2400"/>
              <a:t> η επιλογή των μελών του δείγματος γίνεται με μόνο κριτήριο την ευκολία. Π.χ η επιλογή των 100 πρώτων ανθρώπων στο δρόμο για να συμμετάσχουν στην έρευνα. </a:t>
            </a:r>
          </a:p>
          <a:p>
            <a:pPr marL="609600" indent="-609600" algn="just">
              <a:lnSpc>
                <a:spcPct val="80000"/>
              </a:lnSpc>
              <a:buFontTx/>
              <a:buAutoNum type="arabicPeriod"/>
            </a:pPr>
            <a:r>
              <a:rPr lang="el-GR" sz="2400" b="1"/>
              <a:t>Δείγμα ποσοστών: </a:t>
            </a:r>
            <a:r>
              <a:rPr lang="el-GR" sz="2400"/>
              <a:t>Στο δείγμα των ποσοστών ο ερευνητής επιλέγει ένα δείγμα όμοιο προς τον πληθυσμό με βάση διάφορα προκαθορισμένα χαρακτηριστικά ελέγχου. Αυτά τα χαρακτηριστικά ελέγχου είναι συνήθως δημογραφικά. </a:t>
            </a:r>
          </a:p>
          <a:p>
            <a:pPr marL="609600" indent="-609600" algn="just">
              <a:lnSpc>
                <a:spcPct val="80000"/>
              </a:lnSpc>
              <a:buFontTx/>
              <a:buAutoNum type="arabicPeriod"/>
            </a:pPr>
            <a:r>
              <a:rPr lang="el-GR" sz="2400" b="1"/>
              <a:t>Υποκειμενικό Δείγμα. </a:t>
            </a:r>
            <a:r>
              <a:rPr lang="el-GR" sz="2400"/>
              <a:t>Η</a:t>
            </a:r>
            <a:r>
              <a:rPr lang="el-GR" sz="2400" b="1"/>
              <a:t> </a:t>
            </a:r>
            <a:r>
              <a:rPr lang="el-GR" sz="2400"/>
              <a:t>επιλογή του δείγματος γίνεται με βάση την κρίση κάποιου ειδικού ότι συγκεκριμένα στοιχεία του πληθυσμού θα είναι καλοί πληροφοριοδότες για τους σκοπούς της έρευνας. Για παράδειγμα, η επιλογή των πόλεων για τη διενέργεια δοκιμαστικών αγορών (market tests) αποτελεί υποκειμενικό δείγμα. </a:t>
            </a:r>
          </a:p>
          <a:p>
            <a:pPr marL="609600" indent="-609600">
              <a:lnSpc>
                <a:spcPct val="80000"/>
              </a:lnSpc>
              <a:buFontTx/>
              <a:buNone/>
            </a:pPr>
            <a:endParaRPr lang="el-GR" sz="2400"/>
          </a:p>
          <a:p>
            <a:pPr marL="609600" indent="-609600">
              <a:lnSpc>
                <a:spcPct val="80000"/>
              </a:lnSpc>
              <a:buFontTx/>
              <a:buNone/>
            </a:pPr>
            <a:endParaRPr lang="el-GR" sz="20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87BF6F81-F827-4378-B81E-E0A38ED21354}" type="slidenum">
              <a:rPr lang="el-GR"/>
              <a:pPr/>
              <a:t>12</a:t>
            </a:fld>
            <a:endParaRPr lang="el-GR"/>
          </a:p>
        </p:txBody>
      </p:sp>
      <p:sp>
        <p:nvSpPr>
          <p:cNvPr id="17410" name="Rectangle 2"/>
          <p:cNvSpPr>
            <a:spLocks noGrp="1" noChangeArrowheads="1"/>
          </p:cNvSpPr>
          <p:nvPr>
            <p:ph type="title"/>
          </p:nvPr>
        </p:nvSpPr>
        <p:spPr/>
        <p:txBody>
          <a:bodyPr/>
          <a:lstStyle/>
          <a:p>
            <a:r>
              <a:rPr lang="el-GR" b="1"/>
              <a:t>5. Μέγεθος Δείγματος</a:t>
            </a:r>
          </a:p>
        </p:txBody>
      </p:sp>
      <p:sp>
        <p:nvSpPr>
          <p:cNvPr id="17411" name="Rectangle 3"/>
          <p:cNvSpPr>
            <a:spLocks noGrp="1" noChangeArrowheads="1"/>
          </p:cNvSpPr>
          <p:nvPr>
            <p:ph type="body" idx="1"/>
          </p:nvPr>
        </p:nvSpPr>
        <p:spPr/>
        <p:txBody>
          <a:bodyPr/>
          <a:lstStyle/>
          <a:p>
            <a:pPr algn="justLow">
              <a:lnSpc>
                <a:spcPct val="80000"/>
              </a:lnSpc>
              <a:buFontTx/>
              <a:buNone/>
            </a:pPr>
            <a:r>
              <a:rPr lang="el-GR"/>
              <a:t>Ο καθορισμός του κατάλληλου μεγέθους που πρέπει να έχει το δείγμα γίνεται με τη βοήθεια της στατιστικής επιστήμης. Πάντως, στην Ελλάδα οι έρευνες αγοράς που γίνονται βασίζονται σε δείγμα 1.600 ατόμων περίπου, αν η έρευνα είναι πανελλαδική. Αν όμως η έρευνα αφορά μόνο την περιοχή της Αττικής, τότε το δείγμα αποτελείται από 750 άτομα περίπου.</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46F13045-B3B7-4F04-8E32-B87F58B73C54}" type="slidenum">
              <a:rPr lang="el-GR"/>
              <a:pPr/>
              <a:t>13</a:t>
            </a:fld>
            <a:endParaRPr lang="el-GR"/>
          </a:p>
        </p:txBody>
      </p:sp>
      <p:sp>
        <p:nvSpPr>
          <p:cNvPr id="18434" name="Rectangle 2"/>
          <p:cNvSpPr>
            <a:spLocks noGrp="1" noChangeArrowheads="1"/>
          </p:cNvSpPr>
          <p:nvPr>
            <p:ph type="title"/>
          </p:nvPr>
        </p:nvSpPr>
        <p:spPr/>
        <p:txBody>
          <a:bodyPr>
            <a:normAutofit fontScale="90000"/>
          </a:bodyPr>
          <a:lstStyle/>
          <a:p>
            <a:r>
              <a:rPr lang="el-GR" sz="3600"/>
              <a:t/>
            </a:r>
            <a:br>
              <a:rPr lang="el-GR" sz="3600"/>
            </a:br>
            <a:r>
              <a:rPr lang="el-GR" sz="3600"/>
              <a:t>6. </a:t>
            </a:r>
            <a:r>
              <a:rPr lang="el-GR" sz="3600" b="1"/>
              <a:t>Σχεδιασμός της διαδικασίας διεξαγωγής της δειγματοληψίας.</a:t>
            </a:r>
            <a:r>
              <a:rPr lang="el-GR"/>
              <a:t/>
            </a:r>
            <a:br>
              <a:rPr lang="el-GR"/>
            </a:br>
            <a:endParaRPr lang="el-GR"/>
          </a:p>
        </p:txBody>
      </p:sp>
      <p:sp>
        <p:nvSpPr>
          <p:cNvPr id="18435" name="Rectangle 3"/>
          <p:cNvSpPr>
            <a:spLocks noGrp="1" noChangeArrowheads="1"/>
          </p:cNvSpPr>
          <p:nvPr>
            <p:ph type="body" idx="1"/>
          </p:nvPr>
        </p:nvSpPr>
        <p:spPr/>
        <p:txBody>
          <a:bodyPr/>
          <a:lstStyle/>
          <a:p>
            <a:pPr algn="just">
              <a:lnSpc>
                <a:spcPct val="80000"/>
              </a:lnSpc>
            </a:pPr>
            <a:r>
              <a:rPr lang="el-GR" sz="2600"/>
              <a:t>Επιλογή, ενημέρωση, εκπαίδευση, οργάνωση και επίβλεψη των ατόμων που θα έρθουν σε επαφή με τα μέλη του δείγματος.</a:t>
            </a:r>
          </a:p>
          <a:p>
            <a:pPr algn="just">
              <a:lnSpc>
                <a:spcPct val="80000"/>
              </a:lnSpc>
            </a:pPr>
            <a:r>
              <a:rPr lang="el-GR" sz="2600"/>
              <a:t>Χορήγηση λεπτομερειακών οδηγιών σχετικά με τον τρόπο επιλογής, προσέγγισης, επαφής και αντιμετώπισης των μελών του δείγματος.</a:t>
            </a:r>
          </a:p>
          <a:p>
            <a:pPr algn="just">
              <a:lnSpc>
                <a:spcPct val="80000"/>
              </a:lnSpc>
            </a:pPr>
            <a:r>
              <a:rPr lang="el-GR" sz="2600"/>
              <a:t>Πρόβλεψη και καθοδήγηση στην αντιμετώπιση έκτακτων ή εξωγενών παραγόντων κατά την διαδικασία επιλογής ή προσέγγισης των μελών του δείγματος.</a:t>
            </a:r>
          </a:p>
          <a:p>
            <a:pPr algn="just">
              <a:lnSpc>
                <a:spcPct val="80000"/>
              </a:lnSpc>
            </a:pPr>
            <a:r>
              <a:rPr lang="el-GR" sz="2600"/>
              <a:t>Η παροχή υπηρεσιών και υποδομής υποστήριξης και διευκόλυνσης των συνεντευκτών (π.χ. εισιτήρια, επαρκή αριθμό ερωτηματολογίων, μικροδώρα κτλ)</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79C58DE2-6023-486C-B888-1836D7C4D5ED}" type="slidenum">
              <a:rPr lang="el-GR"/>
              <a:pPr/>
              <a:t>14</a:t>
            </a:fld>
            <a:endParaRPr lang="el-GR"/>
          </a:p>
        </p:txBody>
      </p:sp>
      <p:sp>
        <p:nvSpPr>
          <p:cNvPr id="24578" name="Rectangle 2"/>
          <p:cNvSpPr>
            <a:spLocks noGrp="1" noChangeArrowheads="1"/>
          </p:cNvSpPr>
          <p:nvPr>
            <p:ph type="title"/>
          </p:nvPr>
        </p:nvSpPr>
        <p:spPr/>
        <p:txBody>
          <a:bodyPr>
            <a:normAutofit fontScale="90000"/>
          </a:bodyPr>
          <a:lstStyle/>
          <a:p>
            <a:r>
              <a:rPr lang="el-GR" sz="4000" b="1"/>
              <a:t>7. Διεξαγωγή-υλοποίηση της δειγματοληψίας</a:t>
            </a:r>
          </a:p>
        </p:txBody>
      </p:sp>
      <p:sp>
        <p:nvSpPr>
          <p:cNvPr id="24579" name="Rectangle 3"/>
          <p:cNvSpPr>
            <a:spLocks noGrp="1" noChangeArrowheads="1"/>
          </p:cNvSpPr>
          <p:nvPr>
            <p:ph type="body" idx="1"/>
          </p:nvPr>
        </p:nvSpPr>
        <p:spPr>
          <a:xfrm>
            <a:off x="457200" y="2133600"/>
            <a:ext cx="8435975" cy="3992563"/>
          </a:xfrm>
        </p:spPr>
        <p:txBody>
          <a:bodyPr>
            <a:normAutofit lnSpcReduction="10000"/>
          </a:bodyPr>
          <a:lstStyle/>
          <a:p>
            <a:pPr algn="just">
              <a:buFontTx/>
              <a:buNone/>
            </a:pPr>
            <a:r>
              <a:rPr lang="el-GR"/>
              <a:t>Το τελευταίο στάδιο στη διαδικασία της δειγματοληψίας περιλαμβάνει ουσιαστικά τη συλλογή των στοιχείων από τα επιλεγμένα μέλη του "πληθυσμού". Πολλές δυσκολίες μπορεί να προκύψουν κατά το στάδιο αυτό (π.χ. άρνηση συμμετοχής στην έρευνα), τις οποίες ο ερευνητής οφείλει να προσπαθήσει να ξεπεράσει.</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9DE7A1BF-08FE-4010-B168-A69FAA2481CD}" type="slidenum">
              <a:rPr lang="el-GR"/>
              <a:pPr/>
              <a:t>15</a:t>
            </a:fld>
            <a:endParaRPr lang="el-GR"/>
          </a:p>
        </p:txBody>
      </p:sp>
      <p:sp>
        <p:nvSpPr>
          <p:cNvPr id="33794" name="Rectangle 2"/>
          <p:cNvSpPr>
            <a:spLocks noGrp="1" noChangeArrowheads="1"/>
          </p:cNvSpPr>
          <p:nvPr>
            <p:ph type="title"/>
          </p:nvPr>
        </p:nvSpPr>
        <p:spPr/>
        <p:txBody>
          <a:bodyPr/>
          <a:lstStyle/>
          <a:p>
            <a:r>
              <a:rPr lang="el-GR" sz="3600" b="1"/>
              <a:t>ΣΥΜΠΕΡΑΣΜΑ</a:t>
            </a:r>
          </a:p>
        </p:txBody>
      </p:sp>
      <p:sp>
        <p:nvSpPr>
          <p:cNvPr id="33795" name="Rectangle 3"/>
          <p:cNvSpPr>
            <a:spLocks noGrp="1" noChangeArrowheads="1"/>
          </p:cNvSpPr>
          <p:nvPr>
            <p:ph type="body" idx="1"/>
          </p:nvPr>
        </p:nvSpPr>
        <p:spPr/>
        <p:txBody>
          <a:bodyPr/>
          <a:lstStyle/>
          <a:p>
            <a:pPr marL="609600" indent="-609600" algn="just">
              <a:buFontTx/>
              <a:buNone/>
            </a:pPr>
            <a:r>
              <a:rPr lang="el-GR" sz="2800"/>
              <a:t>Οι βασικοί μέθοδοι δειγματοληψίας που περιγράφηκαν μπορούν να συνδυαστούν, με αποτέλεσμα να προκύπτουν περίπλοκοι δειγματοληπτικοί σχεδιασμοί.</a:t>
            </a:r>
          </a:p>
          <a:p>
            <a:pPr marL="609600" indent="-609600" algn="just">
              <a:buFontTx/>
              <a:buNone/>
            </a:pPr>
            <a:r>
              <a:rPr lang="el-GR" sz="2800"/>
              <a:t> Η επιλογή του δείγματος πρέπει πάντοτε να γίνεται με σοβαρότητα, μεθοδικότητα και επιστημονικό τρόπο έτσι ώστε να διασφαλίζεται η αξία της πληροφόρησης που προκύπτει από την έρευνα.</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287E6DAC-E092-4612-87D6-A8049A8C9DA6}" type="slidenum">
              <a:rPr lang="el-GR"/>
              <a:pPr/>
              <a:t>16</a:t>
            </a:fld>
            <a:endParaRPr lang="el-GR"/>
          </a:p>
        </p:txBody>
      </p:sp>
      <p:sp>
        <p:nvSpPr>
          <p:cNvPr id="20482" name="Rectangle 2"/>
          <p:cNvSpPr>
            <a:spLocks noGrp="1" noChangeArrowheads="1"/>
          </p:cNvSpPr>
          <p:nvPr>
            <p:ph type="title"/>
          </p:nvPr>
        </p:nvSpPr>
        <p:spPr/>
        <p:txBody>
          <a:bodyPr/>
          <a:lstStyle/>
          <a:p>
            <a:r>
              <a:rPr lang="en-US" sz="4000"/>
              <a:t>CASE STUDY </a:t>
            </a:r>
            <a:r>
              <a:rPr lang="el-GR" sz="4000"/>
              <a:t>2</a:t>
            </a:r>
          </a:p>
        </p:txBody>
      </p:sp>
      <p:sp>
        <p:nvSpPr>
          <p:cNvPr id="20483" name="Rectangle 3"/>
          <p:cNvSpPr>
            <a:spLocks noGrp="1" noChangeArrowheads="1"/>
          </p:cNvSpPr>
          <p:nvPr>
            <p:ph type="body" idx="1"/>
          </p:nvPr>
        </p:nvSpPr>
        <p:spPr/>
        <p:txBody>
          <a:bodyPr/>
          <a:lstStyle/>
          <a:p>
            <a:pPr marL="609600" indent="-609600">
              <a:buFontTx/>
              <a:buNone/>
            </a:pPr>
            <a:r>
              <a:rPr lang="el-GR"/>
              <a:t>Για το </a:t>
            </a:r>
            <a:r>
              <a:rPr lang="en-US"/>
              <a:t>Case Study </a:t>
            </a:r>
            <a:r>
              <a:rPr lang="el-GR"/>
              <a:t>2</a:t>
            </a:r>
            <a:r>
              <a:rPr lang="en-US"/>
              <a:t> </a:t>
            </a:r>
            <a:r>
              <a:rPr lang="el-GR"/>
              <a:t>βλ. το σχετικό αρχείο.</a:t>
            </a:r>
          </a:p>
          <a:p>
            <a:pPr marL="609600" indent="-609600">
              <a:buFontTx/>
              <a:buNone/>
            </a:pPr>
            <a:endParaRPr lang="el-GR"/>
          </a:p>
          <a:p>
            <a:pPr marL="609600" indent="-609600">
              <a:buFontTx/>
              <a:buNone/>
            </a:pPr>
            <a:r>
              <a:rPr lang="el-GR" sz="2000"/>
              <a:t>Βιβλιογραφία</a:t>
            </a:r>
          </a:p>
          <a:p>
            <a:pPr marL="609600" indent="-609600">
              <a:buFontTx/>
              <a:buAutoNum type="arabicPeriod"/>
            </a:pPr>
            <a:r>
              <a:rPr lang="el-GR" sz="2000"/>
              <a:t>Σταθακόπουλος, Β. (2001), Μέθοδοι Έρευνας Αγοράς, Εκδόσεις Σταμούλη, Αθήνα.</a:t>
            </a:r>
          </a:p>
          <a:p>
            <a:pPr marL="609600" indent="-609600">
              <a:buFontTx/>
              <a:buAutoNum type="arabicPeriod"/>
            </a:pPr>
            <a:r>
              <a:rPr lang="el-GR" sz="2000"/>
              <a:t>Κουρεμένος Αθ. (2001), Μάρκετινγκ ΙΙ: Έρευνα Αγοράς, Ελληνικό Ανοικτό Πανεπιστήμιο, Τόμος Γ, Πάτρα.</a:t>
            </a: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Έρευνα Μάρκετινγκ» </a:t>
            </a:r>
            <a:r>
              <a:rPr lang="vi-VN" dirty="0" smtClean="0">
                <a:latin typeface="+mj-lt"/>
              </a:rPr>
              <a:t>Έκδοση: 1.0. Πάτρα 2015. Διαθέσιμο από τη δικτυακή </a:t>
            </a:r>
            <a:r>
              <a:rPr lang="vi-VN" smtClean="0">
                <a:latin typeface="+mj-lt"/>
              </a:rPr>
              <a:t>διεύθυνση</a:t>
            </a:r>
            <a:r>
              <a:rPr lang="vi-VN" smtClean="0">
                <a:latin typeface="+mj-lt"/>
              </a:rPr>
              <a:t>: https://eclass.upatras.gr/courses/BMA448/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Βασικές εισαγωγικές έννοιες</a:t>
            </a:r>
          </a:p>
          <a:p>
            <a:r>
              <a:rPr lang="el-GR" dirty="0" smtClean="0"/>
              <a:t>Στάδια Δειγματοληψίας</a:t>
            </a:r>
          </a:p>
          <a:p>
            <a:r>
              <a:rPr lang="el-GR" dirty="0" smtClean="0"/>
              <a:t>Ορισμοί πληθυσμού, δειγματοληπτικής μονάδας, πλαίσιο δειγματοληψίας</a:t>
            </a:r>
          </a:p>
          <a:p>
            <a:r>
              <a:rPr lang="el-GR" dirty="0" smtClean="0"/>
              <a:t>Μέθοδοι δειγματοληψίας</a:t>
            </a:r>
          </a:p>
          <a:p>
            <a:r>
              <a:rPr lang="el-GR" dirty="0" smtClean="0"/>
              <a:t>Σχεδιασμός της διαδικασίας διεξαγωγής της δειγματοληψίας.</a:t>
            </a:r>
          </a:p>
          <a:p>
            <a:r>
              <a:rPr lang="en-US" dirty="0" smtClean="0"/>
              <a:t>Case study 2</a:t>
            </a:r>
            <a:r>
              <a:rPr lang="el-GR" dirty="0" smtClean="0"/>
              <a:t/>
            </a:r>
            <a:br>
              <a:rPr lang="el-GR" dirty="0" smtClean="0"/>
            </a:br>
            <a:endParaRPr lang="el-GR" dirty="0" smtClean="0"/>
          </a:p>
          <a:p>
            <a:endParaRPr lang="el-GR" dirty="0" smtClean="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A48B52F1-B0E7-4D6D-A47E-38B4F144B568}" type="slidenum">
              <a:rPr lang="el-GR"/>
              <a:pPr/>
              <a:t>3</a:t>
            </a:fld>
            <a:endParaRPr lang="el-GR"/>
          </a:p>
        </p:txBody>
      </p:sp>
      <p:sp>
        <p:nvSpPr>
          <p:cNvPr id="5122" name="Rectangle 2"/>
          <p:cNvSpPr>
            <a:spLocks noGrp="1" noChangeArrowheads="1"/>
          </p:cNvSpPr>
          <p:nvPr>
            <p:ph type="title"/>
          </p:nvPr>
        </p:nvSpPr>
        <p:spPr/>
        <p:txBody>
          <a:bodyPr/>
          <a:lstStyle/>
          <a:p>
            <a:r>
              <a:rPr lang="el-GR" b="1"/>
              <a:t>Βασικές Εισαγωγικές Έννοιες</a:t>
            </a:r>
          </a:p>
        </p:txBody>
      </p:sp>
      <p:sp>
        <p:nvSpPr>
          <p:cNvPr id="5123" name="Rectangle 3"/>
          <p:cNvSpPr>
            <a:spLocks noGrp="1" noChangeArrowheads="1"/>
          </p:cNvSpPr>
          <p:nvPr>
            <p:ph type="body" idx="1"/>
          </p:nvPr>
        </p:nvSpPr>
        <p:spPr>
          <a:xfrm>
            <a:off x="457200" y="1341438"/>
            <a:ext cx="8229600" cy="4784725"/>
          </a:xfrm>
        </p:spPr>
        <p:txBody>
          <a:bodyPr/>
          <a:lstStyle/>
          <a:p>
            <a:pPr>
              <a:buFontTx/>
              <a:buNone/>
            </a:pPr>
            <a:r>
              <a:rPr lang="el-GR" sz="2800">
                <a:cs typeface="Arial" charset="0"/>
              </a:rPr>
              <a:t>Απογραφή ≠ Δειγματοληψία.</a:t>
            </a:r>
          </a:p>
          <a:p>
            <a:pPr>
              <a:buFontTx/>
              <a:buNone/>
            </a:pPr>
            <a:r>
              <a:rPr lang="el-GR" sz="2800">
                <a:cs typeface="Arial" charset="0"/>
              </a:rPr>
              <a:t>Πληθυσμός ≠ Δείγμα.</a:t>
            </a:r>
          </a:p>
          <a:p>
            <a:pPr>
              <a:buFontTx/>
              <a:buNone/>
            </a:pPr>
            <a:r>
              <a:rPr lang="el-GR" sz="2800">
                <a:cs typeface="Arial" charset="0"/>
              </a:rPr>
              <a:t>Λόγοι χρησιμοποίησης δείγματος.</a:t>
            </a:r>
          </a:p>
          <a:p>
            <a:pPr>
              <a:buFontTx/>
              <a:buNone/>
            </a:pPr>
            <a:r>
              <a:rPr lang="el-GR" sz="2800">
                <a:cs typeface="Arial" charset="0"/>
              </a:rPr>
              <a:t>Δειγματοληπτικό σφάλμα: η διαφορά που υπάρχει μεταξύ του δείγματος και του πληθυσμού στις τιμές των μεταβλητών.</a:t>
            </a:r>
          </a:p>
          <a:p>
            <a:pPr>
              <a:buFontTx/>
              <a:buNone/>
            </a:pPr>
            <a:r>
              <a:rPr lang="el-GR" sz="2800">
                <a:cs typeface="Arial" charset="0"/>
              </a:rPr>
              <a:t>Σκοπός δειγματοληψίας: η γενίκευση των συμπερασμάτων από το δείγμα στον πληθυσμό με βάση την μέθοδο δειγματοληψίας.</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9A0240F2-D623-428D-A1C8-4D99D7DEE5B4}" type="slidenum">
              <a:rPr lang="el-GR"/>
              <a:pPr/>
              <a:t>4</a:t>
            </a:fld>
            <a:endParaRPr lang="el-GR"/>
          </a:p>
        </p:txBody>
      </p:sp>
      <p:sp>
        <p:nvSpPr>
          <p:cNvPr id="32770" name="Rectangle 2"/>
          <p:cNvSpPr>
            <a:spLocks noGrp="1" noChangeArrowheads="1"/>
          </p:cNvSpPr>
          <p:nvPr>
            <p:ph type="title"/>
          </p:nvPr>
        </p:nvSpPr>
        <p:spPr/>
        <p:txBody>
          <a:bodyPr/>
          <a:lstStyle/>
          <a:p>
            <a:r>
              <a:rPr lang="el-GR" sz="3600" b="1"/>
              <a:t>Στάδια Δειγματοληψίας</a:t>
            </a:r>
          </a:p>
        </p:txBody>
      </p:sp>
      <p:sp>
        <p:nvSpPr>
          <p:cNvPr id="32771" name="Rectangle 3"/>
          <p:cNvSpPr>
            <a:spLocks noGrp="1" noChangeArrowheads="1"/>
          </p:cNvSpPr>
          <p:nvPr>
            <p:ph type="body" idx="1"/>
          </p:nvPr>
        </p:nvSpPr>
        <p:spPr>
          <a:xfrm>
            <a:off x="457200" y="1412875"/>
            <a:ext cx="8435975" cy="4713288"/>
          </a:xfrm>
        </p:spPr>
        <p:txBody>
          <a:bodyPr/>
          <a:lstStyle/>
          <a:p>
            <a:pPr>
              <a:buFontTx/>
              <a:buNone/>
            </a:pPr>
            <a:r>
              <a:rPr lang="el-GR" sz="2800"/>
              <a:t>1. Ορισμός του </a:t>
            </a:r>
            <a:r>
              <a:rPr lang="el-GR" sz="2800" b="1"/>
              <a:t>πληθυσμού, </a:t>
            </a:r>
            <a:r>
              <a:rPr lang="el-GR" sz="2800"/>
              <a:t>των </a:t>
            </a:r>
            <a:r>
              <a:rPr lang="el-GR" sz="2800" b="1"/>
              <a:t>μελών-στοιχείων </a:t>
            </a:r>
            <a:r>
              <a:rPr lang="el-GR" sz="2800"/>
              <a:t>του και των </a:t>
            </a:r>
            <a:r>
              <a:rPr lang="el-GR" sz="2800" b="1"/>
              <a:t>γεωγραφικών </a:t>
            </a:r>
            <a:r>
              <a:rPr lang="el-GR" sz="2800"/>
              <a:t>και </a:t>
            </a:r>
            <a:r>
              <a:rPr lang="el-GR" sz="2800" b="1"/>
              <a:t>χρονικών </a:t>
            </a:r>
            <a:r>
              <a:rPr lang="el-GR" sz="2800"/>
              <a:t>ορίων του.</a:t>
            </a:r>
          </a:p>
          <a:p>
            <a:pPr>
              <a:buFontTx/>
              <a:buNone/>
            </a:pPr>
            <a:r>
              <a:rPr lang="el-GR" sz="2800"/>
              <a:t>2. Καθορισμός της δειγματοληπτικής </a:t>
            </a:r>
            <a:r>
              <a:rPr lang="el-GR" sz="2800" b="1"/>
              <a:t>μονάδας.</a:t>
            </a:r>
            <a:endParaRPr lang="el-GR" sz="2800"/>
          </a:p>
          <a:p>
            <a:pPr>
              <a:buFontTx/>
              <a:buNone/>
            </a:pPr>
            <a:r>
              <a:rPr lang="el-GR" sz="2800"/>
              <a:t>3. Προσδιορισμός του δειγματοληπτικού </a:t>
            </a:r>
            <a:r>
              <a:rPr lang="el-GR" sz="2800" b="1"/>
              <a:t>πλαισίου.</a:t>
            </a:r>
            <a:endParaRPr lang="el-GR" sz="2800"/>
          </a:p>
          <a:p>
            <a:pPr>
              <a:buFontTx/>
              <a:buNone/>
            </a:pPr>
            <a:r>
              <a:rPr lang="el-GR" sz="2800"/>
              <a:t>4. Επιλογή της δειγματοληπτικής </a:t>
            </a:r>
            <a:r>
              <a:rPr lang="el-GR" sz="2800" b="1"/>
              <a:t>μεθόδου.</a:t>
            </a:r>
            <a:endParaRPr lang="el-GR" sz="2800"/>
          </a:p>
          <a:p>
            <a:pPr>
              <a:buFontTx/>
              <a:buNone/>
            </a:pPr>
            <a:r>
              <a:rPr lang="el-GR" sz="2800"/>
              <a:t>5. Εκτίμηση του </a:t>
            </a:r>
            <a:r>
              <a:rPr lang="el-GR" sz="2800" b="1"/>
              <a:t>μεγέθους </a:t>
            </a:r>
            <a:r>
              <a:rPr lang="el-GR" sz="2800"/>
              <a:t>του δείγματος.</a:t>
            </a:r>
          </a:p>
          <a:p>
            <a:pPr>
              <a:buFontTx/>
              <a:buNone/>
            </a:pPr>
            <a:r>
              <a:rPr lang="el-GR" sz="2800"/>
              <a:t>6. Σχεδιασμός της </a:t>
            </a:r>
            <a:r>
              <a:rPr lang="el-GR" sz="2800" b="1"/>
              <a:t>διαδικασίας </a:t>
            </a:r>
            <a:r>
              <a:rPr lang="el-GR" sz="2800"/>
              <a:t>διεξαγωγής της δειγματοληψίας.</a:t>
            </a:r>
          </a:p>
          <a:p>
            <a:pPr>
              <a:buFontTx/>
              <a:buNone/>
            </a:pPr>
            <a:r>
              <a:rPr lang="el-GR" sz="2800"/>
              <a:t>7. </a:t>
            </a:r>
            <a:r>
              <a:rPr lang="el-GR" sz="2800" b="1"/>
              <a:t>Διεξαγωγή-υλοποίηση </a:t>
            </a:r>
            <a:r>
              <a:rPr lang="el-GR" sz="2800"/>
              <a:t>της δειγματοληψίας.</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4A59052E-EAA3-4F66-B5ED-CE9F0598A9AE}" type="slidenum">
              <a:rPr lang="el-GR"/>
              <a:pPr/>
              <a:t>5</a:t>
            </a:fld>
            <a:endParaRPr lang="el-GR"/>
          </a:p>
        </p:txBody>
      </p:sp>
      <p:sp>
        <p:nvSpPr>
          <p:cNvPr id="6146" name="Rectangle 2"/>
          <p:cNvSpPr>
            <a:spLocks noGrp="1" noChangeArrowheads="1"/>
          </p:cNvSpPr>
          <p:nvPr>
            <p:ph type="title"/>
          </p:nvPr>
        </p:nvSpPr>
        <p:spPr/>
        <p:txBody>
          <a:bodyPr/>
          <a:lstStyle/>
          <a:p>
            <a:r>
              <a:rPr lang="el-GR" b="1"/>
              <a:t>1. Ορισμός Πληθυσμού</a:t>
            </a:r>
          </a:p>
        </p:txBody>
      </p:sp>
      <p:sp>
        <p:nvSpPr>
          <p:cNvPr id="6147" name="Rectangle 3"/>
          <p:cNvSpPr>
            <a:spLocks noGrp="1" noChangeArrowheads="1"/>
          </p:cNvSpPr>
          <p:nvPr>
            <p:ph type="body" idx="1"/>
          </p:nvPr>
        </p:nvSpPr>
        <p:spPr/>
        <p:txBody>
          <a:bodyPr/>
          <a:lstStyle/>
          <a:p>
            <a:pPr marL="609600" indent="-609600" algn="just">
              <a:lnSpc>
                <a:spcPct val="80000"/>
              </a:lnSpc>
              <a:buFontTx/>
              <a:buNone/>
            </a:pPr>
            <a:r>
              <a:rPr lang="el-GR" sz="2400">
                <a:cs typeface="Arial" charset="0"/>
              </a:rPr>
              <a:t>Ο Πληθυσμός αποτελεί όλους τους δυνητικούς ερωτώμενους (π.χ. καταναλωτές, χρήστες προϊόντος, επιχειρήσεις, νοικοκυριά) οι οποίοι θεωρούνται κατάλληλοι για να συμμετάσχουν στην έρευνα. Ορίζεται από 4 παραμέτρους: (1) το στοιχείο, (2) τη μονάδα δειγματοληψίας, (3) τη γεωγραφική κατανομή, (4) χρονικό όριο. </a:t>
            </a:r>
          </a:p>
          <a:p>
            <a:pPr marL="609600" indent="-609600" algn="just">
              <a:lnSpc>
                <a:spcPct val="80000"/>
              </a:lnSpc>
              <a:buFontTx/>
              <a:buNone/>
            </a:pPr>
            <a:r>
              <a:rPr lang="el-GR" sz="2400">
                <a:cs typeface="Arial" charset="0"/>
              </a:rPr>
              <a:t>Π.χ. </a:t>
            </a:r>
            <a:r>
              <a:rPr lang="el-GR" sz="2400" u="sng">
                <a:cs typeface="Arial" charset="0"/>
              </a:rPr>
              <a:t>Στοιχείο:</a:t>
            </a:r>
            <a:r>
              <a:rPr lang="el-GR" sz="2400">
                <a:cs typeface="Arial" charset="0"/>
              </a:rPr>
              <a:t> Νέοι ηλικίας 12-18</a:t>
            </a:r>
          </a:p>
          <a:p>
            <a:pPr marL="609600" indent="-609600" algn="just">
              <a:lnSpc>
                <a:spcPct val="80000"/>
              </a:lnSpc>
              <a:buFontTx/>
              <a:buNone/>
            </a:pPr>
            <a:r>
              <a:rPr lang="el-GR" sz="2400">
                <a:cs typeface="Arial" charset="0"/>
              </a:rPr>
              <a:t>	</a:t>
            </a:r>
            <a:r>
              <a:rPr lang="el-GR" sz="2400" u="sng">
                <a:cs typeface="Arial" charset="0"/>
              </a:rPr>
              <a:t>Μονάδα Δειγματοληψίας</a:t>
            </a:r>
            <a:r>
              <a:rPr lang="el-GR" sz="2400">
                <a:cs typeface="Arial" charset="0"/>
              </a:rPr>
              <a:t>: </a:t>
            </a:r>
            <a:r>
              <a:rPr lang="el-GR" sz="2400"/>
              <a:t>και διαμένουν σε νοικοκυριά που κατέχουν συσκευή τηλεόρασης. </a:t>
            </a:r>
          </a:p>
          <a:p>
            <a:pPr marL="609600" indent="-609600" algn="just">
              <a:lnSpc>
                <a:spcPct val="80000"/>
              </a:lnSpc>
              <a:buFontTx/>
              <a:buNone/>
            </a:pPr>
            <a:r>
              <a:rPr lang="el-GR" sz="2400"/>
              <a:t>	</a:t>
            </a:r>
            <a:r>
              <a:rPr lang="el-GR" sz="2400" u="sng"/>
              <a:t>Έκταση:</a:t>
            </a:r>
            <a:r>
              <a:rPr lang="el-GR" sz="2400"/>
              <a:t> στην Αθήνα, τη Θεσσαλονίκη και την Πάτρα,</a:t>
            </a:r>
          </a:p>
          <a:p>
            <a:pPr marL="609600" indent="-609600" algn="just">
              <a:lnSpc>
                <a:spcPct val="80000"/>
              </a:lnSpc>
              <a:buFontTx/>
              <a:buNone/>
            </a:pPr>
            <a:r>
              <a:rPr lang="el-GR" sz="2400"/>
              <a:t>	</a:t>
            </a:r>
            <a:r>
              <a:rPr lang="el-GR" sz="2400" u="sng"/>
              <a:t>Χρόνος:</a:t>
            </a:r>
            <a:r>
              <a:rPr lang="el-GR" sz="2400"/>
              <a:t> κατά το χρονικό διάστημα 10/10/06 - 30/10/06.</a:t>
            </a:r>
            <a:endParaRPr lang="el-GR" sz="2400">
              <a:cs typeface="Arial" charset="0"/>
            </a:endParaRPr>
          </a:p>
          <a:p>
            <a:pPr marL="609600" indent="-609600" algn="just">
              <a:lnSpc>
                <a:spcPct val="80000"/>
              </a:lnSpc>
            </a:pPr>
            <a:endParaRPr lang="el-GR" sz="2400">
              <a:cs typeface="Arial" charset="0"/>
            </a:endParaRPr>
          </a:p>
          <a:p>
            <a:pPr marL="609600" indent="-609600" algn="just">
              <a:lnSpc>
                <a:spcPct val="80000"/>
              </a:lnSpc>
              <a:buFontTx/>
              <a:buAutoNum type="arabicPeriod"/>
            </a:pPr>
            <a:endParaRPr lang="el-GR" sz="24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218E1C67-0628-44AC-BDBF-5FBA64BA24E9}" type="slidenum">
              <a:rPr lang="el-GR"/>
              <a:pPr/>
              <a:t>6</a:t>
            </a:fld>
            <a:endParaRPr lang="el-GR"/>
          </a:p>
        </p:txBody>
      </p:sp>
      <p:sp>
        <p:nvSpPr>
          <p:cNvPr id="29698" name="Rectangle 2"/>
          <p:cNvSpPr>
            <a:spLocks noGrp="1" noChangeArrowheads="1"/>
          </p:cNvSpPr>
          <p:nvPr>
            <p:ph type="title"/>
          </p:nvPr>
        </p:nvSpPr>
        <p:spPr>
          <a:xfrm>
            <a:off x="457200" y="274638"/>
            <a:ext cx="8229600" cy="633412"/>
          </a:xfrm>
        </p:spPr>
        <p:txBody>
          <a:bodyPr>
            <a:normAutofit fontScale="90000"/>
          </a:bodyPr>
          <a:lstStyle/>
          <a:p>
            <a:r>
              <a:rPr lang="el-GR" sz="4000" b="1"/>
              <a:t>2. Δειγματοληπτική Μονάδα</a:t>
            </a:r>
          </a:p>
        </p:txBody>
      </p:sp>
      <p:sp>
        <p:nvSpPr>
          <p:cNvPr id="29699" name="Rectangle 3"/>
          <p:cNvSpPr>
            <a:spLocks noGrp="1" noChangeArrowheads="1"/>
          </p:cNvSpPr>
          <p:nvPr>
            <p:ph type="body" idx="1"/>
          </p:nvPr>
        </p:nvSpPr>
        <p:spPr>
          <a:xfrm>
            <a:off x="457200" y="981075"/>
            <a:ext cx="8229600" cy="5145088"/>
          </a:xfrm>
        </p:spPr>
        <p:txBody>
          <a:bodyPr/>
          <a:lstStyle/>
          <a:p>
            <a:pPr algn="just">
              <a:lnSpc>
                <a:spcPct val="90000"/>
              </a:lnSpc>
              <a:buFontTx/>
              <a:buNone/>
            </a:pPr>
            <a:r>
              <a:rPr lang="el-GR" sz="2800"/>
              <a:t>Η μονάδα δειγματοληψίας είναι η βασική μονάδα (π.χ. νοικοκυριό, επιχείρηση, οργανισμός) που περιέχει τα στοιχεία (δηλ. τους δυνητικούς ερωτώμενους) του πληθυσμού από όπου θα ληφθεί το δείγμα. Π.χ. αν ο ερευνητής επιθυμούσε να έχει ένα δείγμα νέων μέχρι 18 ετών, θα μπορούσε να απευθυνθεί κατευθείαν σε αυτούς. Θα μπορούσε όμως πρώτα να επιλέξει ένα δείγμα νοικοκυριών ως μονάδα δειγματοληψίας και στη συνέχεια να απευθυνθεί σε νέους έως 18 ετών σε κάθε νοικοκυριό. Στην πρώτη περίπτωση η μονάδα δειγματοληψίας και το στοιχείο του πληθυσμού είναι τα ίδια, ενώ στη δεύτερη περίπτωση είναι διαφορετικά.</a:t>
            </a:r>
            <a:r>
              <a:rPr lang="el-GR" sz="2400"/>
              <a:t>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5AEB1DA7-86D6-4820-909F-59D8C0F54C2C}" type="slidenum">
              <a:rPr lang="el-GR"/>
              <a:pPr/>
              <a:t>7</a:t>
            </a:fld>
            <a:endParaRPr lang="el-GR"/>
          </a:p>
        </p:txBody>
      </p:sp>
      <p:sp>
        <p:nvSpPr>
          <p:cNvPr id="31746" name="Rectangle 2"/>
          <p:cNvSpPr>
            <a:spLocks noGrp="1" noChangeArrowheads="1"/>
          </p:cNvSpPr>
          <p:nvPr>
            <p:ph type="title"/>
          </p:nvPr>
        </p:nvSpPr>
        <p:spPr/>
        <p:txBody>
          <a:bodyPr/>
          <a:lstStyle/>
          <a:p>
            <a:r>
              <a:rPr lang="el-GR" sz="4000" b="1"/>
              <a:t>3. Πλαίσιο Δειγματοληψίας</a:t>
            </a:r>
          </a:p>
        </p:txBody>
      </p:sp>
      <p:sp>
        <p:nvSpPr>
          <p:cNvPr id="31747" name="Rectangle 3"/>
          <p:cNvSpPr>
            <a:spLocks noGrp="1" noChangeArrowheads="1"/>
          </p:cNvSpPr>
          <p:nvPr>
            <p:ph type="body" idx="1"/>
          </p:nvPr>
        </p:nvSpPr>
        <p:spPr/>
        <p:txBody>
          <a:bodyPr/>
          <a:lstStyle/>
          <a:p>
            <a:pPr algn="just">
              <a:lnSpc>
                <a:spcPct val="80000"/>
              </a:lnSpc>
              <a:buFontTx/>
              <a:buNone/>
            </a:pPr>
            <a:r>
              <a:rPr lang="el-GR" sz="2800"/>
              <a:t>	Το πλαίσιο δείγματος (sampling frame) είναι οι κατάλογοι εκείνοι που περιλαμβάνουν όλους τους δυνητικούς ερωτώμενους από όπου θα επιλεγεί το δείγμα. Ο προσδιορισμός του πλαισίου δείγματος απαιτείται  μόνο όταν το δείγμα είναι πιθανότητας. Παραδείγματα δειγματοληπτικών πλαισίων αποτελούν: ο τηλεφωνικός κατάλογος, οι χάρτες πόλεων, οι λίστες υπαλλήλων, οι κατάλογοι εμπορικών οδηγών (π.χ. ICAP). Δύσκολα ένας κατάλογος να περιλαμβάνει όλους τους δυνητικά ερωτώμενους που ενδιαφέρουν τον ερευνητή.</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4723C53D-8CD5-478B-A1FE-50FCFEC53703}" type="slidenum">
              <a:rPr lang="el-GR"/>
              <a:pPr/>
              <a:t>8</a:t>
            </a:fld>
            <a:endParaRPr lang="el-GR"/>
          </a:p>
        </p:txBody>
      </p:sp>
      <p:sp>
        <p:nvSpPr>
          <p:cNvPr id="13314" name="Rectangle 2"/>
          <p:cNvSpPr>
            <a:spLocks noGrp="1" noChangeArrowheads="1"/>
          </p:cNvSpPr>
          <p:nvPr>
            <p:ph type="title"/>
          </p:nvPr>
        </p:nvSpPr>
        <p:spPr/>
        <p:txBody>
          <a:bodyPr/>
          <a:lstStyle/>
          <a:p>
            <a:r>
              <a:rPr lang="el-GR" b="1"/>
              <a:t>4. Μέθοδοι Δειγματοληψίας</a:t>
            </a:r>
          </a:p>
        </p:txBody>
      </p:sp>
      <p:sp>
        <p:nvSpPr>
          <p:cNvPr id="13317" name="Rectangle 5"/>
          <p:cNvSpPr>
            <a:spLocks noGrp="1" noChangeArrowheads="1"/>
          </p:cNvSpPr>
          <p:nvPr>
            <p:ph type="body" idx="1"/>
          </p:nvPr>
        </p:nvSpPr>
        <p:spPr/>
        <p:txBody>
          <a:bodyPr>
            <a:normAutofit lnSpcReduction="10000"/>
          </a:bodyPr>
          <a:lstStyle/>
          <a:p>
            <a:pPr>
              <a:lnSpc>
                <a:spcPct val="80000"/>
              </a:lnSpc>
              <a:buFontTx/>
              <a:buNone/>
            </a:pPr>
            <a:r>
              <a:rPr lang="el-GR" sz="2400"/>
              <a:t>Η μέθοδος της δειγματοληψίας αναφέρεται στον τρόπο με τον οποίο θα γίνει η επιλογή των στοιχείων του πληθυσμού που θα αποτελούν το δείγμα. </a:t>
            </a:r>
          </a:p>
          <a:p>
            <a:pPr>
              <a:lnSpc>
                <a:spcPct val="80000"/>
              </a:lnSpc>
              <a:buFontTx/>
              <a:buNone/>
            </a:pPr>
            <a:r>
              <a:rPr lang="el-GR" sz="2400" b="1" u="sng"/>
              <a:t>Δείγματα Πιθανότητας</a:t>
            </a:r>
            <a:r>
              <a:rPr lang="el-GR" sz="2400"/>
              <a:t> </a:t>
            </a:r>
          </a:p>
          <a:p>
            <a:pPr>
              <a:lnSpc>
                <a:spcPct val="80000"/>
              </a:lnSpc>
              <a:buFontTx/>
              <a:buNone/>
            </a:pPr>
            <a:r>
              <a:rPr lang="el-GR" sz="2400"/>
              <a:t>Σε ένα δείγμα πιθανότητας κάθε στοιχείο του πληθυσμού έχει γνωστή και μη μηδενική πιθανότητα να περιληφθεί στο δείγμα. Ο ερευνητής μπορεί να υπολογίσει το μέγεθος του δειγματοληπτικού σφάλματος.</a:t>
            </a:r>
          </a:p>
          <a:p>
            <a:pPr>
              <a:lnSpc>
                <a:spcPct val="80000"/>
              </a:lnSpc>
              <a:buFontTx/>
              <a:buNone/>
            </a:pPr>
            <a:r>
              <a:rPr lang="el-GR" sz="2400" b="1" u="sng">
                <a:cs typeface="Arial" charset="0"/>
              </a:rPr>
              <a:t>Δείγματα Μη Πιθανότητας</a:t>
            </a:r>
          </a:p>
          <a:p>
            <a:pPr>
              <a:lnSpc>
                <a:spcPct val="80000"/>
              </a:lnSpc>
              <a:buFontTx/>
              <a:buNone/>
            </a:pPr>
            <a:r>
              <a:rPr lang="el-GR" sz="2400"/>
              <a:t>	Όλα τα δείγματα μη πιθανότητας στηρίζονται στην προσωπική κρίση του ερευνητή αντί για κάποιας μορφής μηχανιστική διαδικασία για την επιλογή των μελών του δείγματος. Μερικές φορές η κρίση αυτή μπορεί να αποδειχθεί σωστή και τα αποτελέσματα του δείγματος της έρευνας να αντιπροσωπεύουν σε μεγάλο βαθμό τον πληθυσμό.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BC99D402-EB46-477E-962D-1524199D3458}" type="slidenum">
              <a:rPr lang="el-GR"/>
              <a:pPr/>
              <a:t>9</a:t>
            </a:fld>
            <a:endParaRPr lang="el-GR"/>
          </a:p>
        </p:txBody>
      </p:sp>
      <p:sp>
        <p:nvSpPr>
          <p:cNvPr id="14338" name="Rectangle 2"/>
          <p:cNvSpPr>
            <a:spLocks noGrp="1" noChangeArrowheads="1"/>
          </p:cNvSpPr>
          <p:nvPr>
            <p:ph type="title"/>
          </p:nvPr>
        </p:nvSpPr>
        <p:spPr/>
        <p:txBody>
          <a:bodyPr/>
          <a:lstStyle/>
          <a:p>
            <a:r>
              <a:rPr lang="el-GR" sz="4000" b="1"/>
              <a:t>Δείγματα Πιθανότητας</a:t>
            </a:r>
          </a:p>
        </p:txBody>
      </p:sp>
      <p:sp>
        <p:nvSpPr>
          <p:cNvPr id="14339" name="Rectangle 3"/>
          <p:cNvSpPr>
            <a:spLocks noGrp="1" noChangeArrowheads="1"/>
          </p:cNvSpPr>
          <p:nvPr>
            <p:ph type="body" idx="1"/>
          </p:nvPr>
        </p:nvSpPr>
        <p:spPr>
          <a:xfrm>
            <a:off x="457200" y="1412875"/>
            <a:ext cx="8229600" cy="4713288"/>
          </a:xfrm>
        </p:spPr>
        <p:txBody>
          <a:bodyPr/>
          <a:lstStyle/>
          <a:p>
            <a:pPr marL="609600" indent="-609600" algn="just">
              <a:lnSpc>
                <a:spcPct val="90000"/>
              </a:lnSpc>
              <a:buFontTx/>
              <a:buAutoNum type="arabicPeriod"/>
            </a:pPr>
            <a:r>
              <a:rPr lang="el-GR" sz="2600" b="1"/>
              <a:t>Απλό Τυχαίο Δείγμα:</a:t>
            </a:r>
            <a:r>
              <a:rPr lang="el-GR" sz="2600"/>
              <a:t> κάθε στοιχείο του πληθυσμού έχει γνωστή και ίση πιθανότητα να επιλεχθεί στο δείγμα.</a:t>
            </a:r>
          </a:p>
          <a:p>
            <a:pPr marL="609600" indent="-609600" algn="just">
              <a:lnSpc>
                <a:spcPct val="90000"/>
              </a:lnSpc>
              <a:buFontTx/>
              <a:buAutoNum type="arabicPeriod"/>
            </a:pPr>
            <a:r>
              <a:rPr lang="en-US" sz="2600" b="1"/>
              <a:t>Random Walk Sample:</a:t>
            </a:r>
            <a:r>
              <a:rPr lang="en-US" sz="2600"/>
              <a:t> </a:t>
            </a:r>
            <a:r>
              <a:rPr lang="el-GR" sz="2600"/>
              <a:t>σαν το απλό αλλά για μεγάλους καταναλωτικούς πληθυσμούς (οι ερευνητές συλλέγουν τα στοιχεία περπατώντας).</a:t>
            </a:r>
          </a:p>
          <a:p>
            <a:pPr marL="609600" indent="-609600" algn="just">
              <a:lnSpc>
                <a:spcPct val="90000"/>
              </a:lnSpc>
              <a:buFontTx/>
              <a:buAutoNum type="arabicPeriod"/>
            </a:pPr>
            <a:r>
              <a:rPr lang="el-GR" sz="2600" b="1"/>
              <a:t>Στρωματοποιημένο:</a:t>
            </a:r>
            <a:r>
              <a:rPr lang="el-GR" sz="2600"/>
              <a:t> ο πληθυσμός χωρίζεται σε πλήρεις, αμοιβαία αποκλειόμενες, ομοειδείς ομάδες και επιλέγεται από κάθε ομάδα ένα απλό τυχαίο δείγμα. Τα κριτήρια διαστρωμάτωσης επηρεάζουν και τη χρησιμότητα του δείγματος για τους σκοπούς της μελέτης.</a:t>
            </a:r>
          </a:p>
          <a:p>
            <a:pPr marL="609600" indent="-609600">
              <a:lnSpc>
                <a:spcPct val="90000"/>
              </a:lnSpc>
              <a:buFontTx/>
              <a:buNone/>
            </a:pPr>
            <a:endParaRPr lang="el-GR" sz="26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1214</Words>
  <Application>Microsoft Office PowerPoint</Application>
  <PresentationFormat>Προβολή στην οθόνη (4:3)</PresentationFormat>
  <Paragraphs>106</Paragraphs>
  <Slides>19</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ΈΡΕΥΝΑ ΜΑΡΚΕΤΙΝΓΚ</vt:lpstr>
      <vt:lpstr>Σκοποί ενότητας</vt:lpstr>
      <vt:lpstr>Βασικές Εισαγωγικές Έννοιες</vt:lpstr>
      <vt:lpstr>Στάδια Δειγματοληψίας</vt:lpstr>
      <vt:lpstr>1. Ορισμός Πληθυσμού</vt:lpstr>
      <vt:lpstr>2. Δειγματοληπτική Μονάδα</vt:lpstr>
      <vt:lpstr>3. Πλαίσιο Δειγματοληψίας</vt:lpstr>
      <vt:lpstr>4. Μέθοδοι Δειγματοληψίας</vt:lpstr>
      <vt:lpstr>Δείγματα Πιθανότητας</vt:lpstr>
      <vt:lpstr>  Δείγματα Πιθανότητας</vt:lpstr>
      <vt:lpstr>  Δείγματα Μη Πιθανότητας</vt:lpstr>
      <vt:lpstr>5. Μέγεθος Δείγματος</vt:lpstr>
      <vt:lpstr> 6. Σχεδιασμός της διαδικασίας διεξαγωγής της δειγματοληψίας. </vt:lpstr>
      <vt:lpstr>7. Διεξαγωγή-υλοποίηση της δειγματοληψίας</vt:lpstr>
      <vt:lpstr>ΣΥΜΠΕΡΑΣΜΑ</vt:lpstr>
      <vt:lpstr>CASE STUDY 2</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ΈΡΕΥΝΑ ΜΑΡΚΕΤΙΝΓΚ</dc:title>
  <dc:creator>elena</dc:creator>
  <cp:lastModifiedBy>elena</cp:lastModifiedBy>
  <cp:revision>5</cp:revision>
  <dcterms:created xsi:type="dcterms:W3CDTF">2015-09-04T09:26:20Z</dcterms:created>
  <dcterms:modified xsi:type="dcterms:W3CDTF">2015-09-20T19:18:40Z</dcterms:modified>
</cp:coreProperties>
</file>