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4EAB5C-D6C3-4944-A9F7-3F3BE9BEA360}" type="datetimeFigureOut">
              <a:rPr lang="el-GR" smtClean="0"/>
              <a:pPr/>
              <a:t>20/9/2015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FA52E-65F6-450A-8C98-F273FF5DAFB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FE54C-86DC-4A3B-8CD5-E061CB6518AF}" type="slidenum">
              <a:rPr lang="el-GR"/>
              <a:pPr/>
              <a:t>17</a:t>
            </a:fld>
            <a:endParaRPr lang="el-G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EFD9A3C-A32C-46D0-93F6-DB3A6E366C2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27148C5-C579-434C-926B-B178E6363CB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EFD9A3C-A32C-46D0-93F6-DB3A6E366C2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27148C5-C579-434C-926B-B178E6363CB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EFD9A3C-A32C-46D0-93F6-DB3A6E366C2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27148C5-C579-434C-926B-B178E6363CB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EFD9A3C-A32C-46D0-93F6-DB3A6E366C2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27148C5-C579-434C-926B-B178E6363CB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EFD9A3C-A32C-46D0-93F6-DB3A6E366C2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27148C5-C579-434C-926B-B178E6363CB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EFD9A3C-A32C-46D0-93F6-DB3A6E366C2D}"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27148C5-C579-434C-926B-B178E6363CB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EFD9A3C-A32C-46D0-93F6-DB3A6E366C2D}" type="datetimeFigureOut">
              <a:rPr lang="el-GR" smtClean="0"/>
              <a:pPr/>
              <a:t>20/9/2015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27148C5-C579-434C-926B-B178E6363CB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EFD9A3C-A32C-46D0-93F6-DB3A6E366C2D}" type="datetimeFigureOut">
              <a:rPr lang="el-GR" smtClean="0"/>
              <a:pPr/>
              <a:t>20/9/2015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27148C5-C579-434C-926B-B178E6363CB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EFD9A3C-A32C-46D0-93F6-DB3A6E366C2D}" type="datetimeFigureOut">
              <a:rPr lang="el-GR" smtClean="0"/>
              <a:pPr/>
              <a:t>20/9/2015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27148C5-C579-434C-926B-B178E6363CB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EFD9A3C-A32C-46D0-93F6-DB3A6E366C2D}"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27148C5-C579-434C-926B-B178E6363CB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EFD9A3C-A32C-46D0-93F6-DB3A6E366C2D}"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27148C5-C579-434C-926B-B178E6363CB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D9A3C-A32C-46D0-93F6-DB3A6E366C2D}" type="datetimeFigureOut">
              <a:rPr lang="el-GR" smtClean="0"/>
              <a:pPr/>
              <a:t>20/9/2015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148C5-C579-434C-926B-B178E6363CB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b="1" dirty="0" smtClean="0"/>
              <a:t>ΈΡΕΥΝΑ ΜΑΡΚΕΤΙΝΓΚ</a:t>
            </a:r>
            <a:endParaRPr lang="el-GR" dirty="0">
              <a:solidFill>
                <a:srgbClr val="5075BC"/>
              </a:solidFill>
            </a:endParaRPr>
          </a:p>
        </p:txBody>
      </p:sp>
      <p:sp>
        <p:nvSpPr>
          <p:cNvPr id="3" name="Υπότιτλος 2"/>
          <p:cNvSpPr>
            <a:spLocks noGrp="1"/>
          </p:cNvSpPr>
          <p:nvPr>
            <p:ph type="subTitle" idx="1"/>
          </p:nvPr>
        </p:nvSpPr>
        <p:spPr>
          <a:xfrm>
            <a:off x="611560" y="3356992"/>
            <a:ext cx="7776864" cy="2636465"/>
          </a:xfrm>
        </p:spPr>
        <p:txBody>
          <a:bodyPr>
            <a:noAutofit/>
          </a:bodyPr>
          <a:lstStyle/>
          <a:p>
            <a:r>
              <a:rPr lang="el-GR" b="1" dirty="0">
                <a:solidFill>
                  <a:schemeClr val="tx1"/>
                </a:solidFill>
                <a:latin typeface="+mj-lt"/>
                <a:ea typeface="+mj-ea"/>
                <a:cs typeface="+mj-cs"/>
              </a:rPr>
              <a:t>Ενότητα </a:t>
            </a:r>
            <a:r>
              <a:rPr lang="el-GR" b="1" dirty="0" smtClean="0">
                <a:solidFill>
                  <a:schemeClr val="tx1"/>
                </a:solidFill>
                <a:latin typeface="+mj-lt"/>
                <a:ea typeface="+mj-ea"/>
                <a:cs typeface="+mj-cs"/>
              </a:rPr>
              <a:t>1</a:t>
            </a:r>
            <a:r>
              <a:rPr lang="el-GR" sz="2800" b="1" dirty="0" smtClean="0">
                <a:solidFill>
                  <a:schemeClr val="tx1"/>
                </a:solidFill>
                <a:latin typeface="+mj-lt"/>
                <a:ea typeface="+mj-ea"/>
                <a:cs typeface="+mj-cs"/>
              </a:rPr>
              <a:t>: </a:t>
            </a:r>
            <a:r>
              <a:rPr lang="el-GR" sz="2800" b="1" dirty="0" smtClean="0">
                <a:solidFill>
                  <a:schemeClr val="tx1"/>
                </a:solidFill>
              </a:rPr>
              <a:t>ΕΙΣΑΓΩΓΗ – ΒΑΣΙΚΕΣ ΕΝΝΟΙΕΣ</a:t>
            </a:r>
            <a:endParaRPr lang="el-GR" sz="3000" b="1" dirty="0" smtClean="0">
              <a:solidFill>
                <a:schemeClr val="tx1"/>
              </a:solidFill>
            </a:endParaRPr>
          </a:p>
          <a:p>
            <a:r>
              <a:rPr lang="el-GR" sz="2800" b="1" dirty="0" err="1" smtClean="0">
                <a:solidFill>
                  <a:schemeClr val="tx1"/>
                </a:solidFill>
              </a:rPr>
              <a:t>Θεοφανίδης</a:t>
            </a:r>
            <a:r>
              <a:rPr lang="el-GR" sz="2800" b="1" dirty="0" smtClean="0">
                <a:solidFill>
                  <a:schemeClr val="tx1"/>
                </a:solidFill>
              </a:rPr>
              <a:t> Φαίδων</a:t>
            </a:r>
          </a:p>
          <a:p>
            <a:r>
              <a:rPr lang="el-GR" sz="2600" b="1" dirty="0" smtClean="0">
                <a:solidFill>
                  <a:schemeClr val="tx1"/>
                </a:solidFill>
              </a:rPr>
              <a:t>Σχολή Κοινωνικών Επιστημών</a:t>
            </a:r>
          </a:p>
          <a:p>
            <a:r>
              <a:rPr lang="el-GR" sz="2400" b="1" dirty="0" smtClean="0">
                <a:solidFill>
                  <a:schemeClr val="tx1"/>
                </a:solidFill>
              </a:rPr>
              <a:t>Τμήμα Διοίκησης Επιχειρήσεων</a:t>
            </a:r>
            <a:endParaRPr lang="en-US" sz="2400" b="1"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2BCF9D22-8223-46CF-A80B-C7E9A3AE841F}" type="slidenum">
              <a:rPr lang="el-GR"/>
              <a:pPr/>
              <a:t>10</a:t>
            </a:fld>
            <a:endParaRPr lang="el-GR"/>
          </a:p>
        </p:txBody>
      </p:sp>
      <p:sp>
        <p:nvSpPr>
          <p:cNvPr id="14338" name="Rectangle 2"/>
          <p:cNvSpPr>
            <a:spLocks noGrp="1" noChangeArrowheads="1"/>
          </p:cNvSpPr>
          <p:nvPr>
            <p:ph type="title"/>
          </p:nvPr>
        </p:nvSpPr>
        <p:spPr/>
        <p:txBody>
          <a:bodyPr/>
          <a:lstStyle/>
          <a:p>
            <a:r>
              <a:rPr lang="el-GR" sz="4000" b="1"/>
              <a:t>Εφαρμογές ΙΙ</a:t>
            </a:r>
          </a:p>
        </p:txBody>
      </p:sp>
      <p:sp>
        <p:nvSpPr>
          <p:cNvPr id="14339" name="Rectangle 3"/>
          <p:cNvSpPr>
            <a:spLocks noGrp="1" noChangeArrowheads="1"/>
          </p:cNvSpPr>
          <p:nvPr>
            <p:ph type="body" idx="1"/>
          </p:nvPr>
        </p:nvSpPr>
        <p:spPr>
          <a:xfrm>
            <a:off x="457200" y="1412875"/>
            <a:ext cx="8229600" cy="4713288"/>
          </a:xfrm>
        </p:spPr>
        <p:txBody>
          <a:bodyPr/>
          <a:lstStyle/>
          <a:p>
            <a:pPr>
              <a:lnSpc>
                <a:spcPct val="80000"/>
              </a:lnSpc>
              <a:buFontTx/>
              <a:buNone/>
            </a:pPr>
            <a:r>
              <a:rPr lang="el-GR" sz="2000" u="sng"/>
              <a:t>ΕΠΙΛΥΣΗ ΠΡΟΒΛΗΜΑΤΩΝ</a:t>
            </a:r>
          </a:p>
          <a:p>
            <a:pPr>
              <a:lnSpc>
                <a:spcPct val="80000"/>
              </a:lnSpc>
              <a:buFontTx/>
              <a:buNone/>
            </a:pPr>
            <a:r>
              <a:rPr lang="el-GR" sz="2000"/>
              <a:t>Α. Προϊόν</a:t>
            </a:r>
          </a:p>
          <a:p>
            <a:pPr>
              <a:lnSpc>
                <a:spcPct val="80000"/>
              </a:lnSpc>
            </a:pPr>
            <a:r>
              <a:rPr lang="el-GR" sz="2000"/>
              <a:t>Ποια συσκευασία, από τις πολλές, θα είναι πιο επιτυχημένη;</a:t>
            </a:r>
          </a:p>
          <a:p>
            <a:pPr>
              <a:lnSpc>
                <a:spcPct val="80000"/>
              </a:lnSpc>
            </a:pPr>
            <a:r>
              <a:rPr lang="el-GR" sz="2000"/>
              <a:t>Τι συστατικά είναι επιθυμητά;</a:t>
            </a:r>
          </a:p>
          <a:p>
            <a:pPr>
              <a:lnSpc>
                <a:spcPct val="80000"/>
              </a:lnSpc>
              <a:buFontTx/>
              <a:buNone/>
            </a:pPr>
            <a:r>
              <a:rPr lang="el-GR" sz="2000"/>
              <a:t>Β. Τιμή</a:t>
            </a:r>
          </a:p>
          <a:p>
            <a:pPr>
              <a:lnSpc>
                <a:spcPct val="80000"/>
              </a:lnSpc>
            </a:pPr>
            <a:r>
              <a:rPr lang="el-GR" sz="2000"/>
              <a:t>Πόσο πρέπει να κοστίζει το προϊόν;</a:t>
            </a:r>
          </a:p>
          <a:p>
            <a:pPr>
              <a:lnSpc>
                <a:spcPct val="80000"/>
              </a:lnSpc>
            </a:pPr>
            <a:r>
              <a:rPr lang="el-GR" sz="2000"/>
              <a:t>Η μείωση του κόστους παραγωγής πρέπει να οδηγήσει στη μείωση της τιμής ή στην ανάπτυξη ενός καλύτερου προϊόντος;</a:t>
            </a:r>
          </a:p>
          <a:p>
            <a:pPr>
              <a:lnSpc>
                <a:spcPct val="80000"/>
              </a:lnSpc>
              <a:buFontTx/>
              <a:buNone/>
            </a:pPr>
            <a:r>
              <a:rPr lang="el-GR" sz="2000"/>
              <a:t>Γ. Κανάλι διανομής</a:t>
            </a:r>
          </a:p>
          <a:p>
            <a:pPr>
              <a:lnSpc>
                <a:spcPct val="80000"/>
              </a:lnSpc>
            </a:pPr>
            <a:r>
              <a:rPr lang="el-GR" sz="2000"/>
              <a:t>Μέσω ποιών καναλιών πρέπει να διακινηθεί το προϊόν;</a:t>
            </a:r>
          </a:p>
          <a:p>
            <a:pPr>
              <a:lnSpc>
                <a:spcPct val="80000"/>
              </a:lnSpc>
            </a:pPr>
            <a:r>
              <a:rPr lang="el-GR" sz="2000"/>
              <a:t>Τι προσφορές πρέπει να κάνουμε στους μεσάζοντες για να προωθήσουν το προϊόν;</a:t>
            </a:r>
          </a:p>
          <a:p>
            <a:pPr>
              <a:lnSpc>
                <a:spcPct val="80000"/>
              </a:lnSpc>
              <a:buFontTx/>
              <a:buNone/>
            </a:pPr>
            <a:r>
              <a:rPr lang="el-GR" sz="2000"/>
              <a:t>Δ. Προώθηση</a:t>
            </a:r>
          </a:p>
          <a:p>
            <a:pPr>
              <a:lnSpc>
                <a:spcPct val="80000"/>
              </a:lnSpc>
            </a:pPr>
            <a:r>
              <a:rPr lang="el-GR" sz="2000"/>
              <a:t>Πόσο αποτελεσματική είναι η διαφήμιση;</a:t>
            </a:r>
          </a:p>
          <a:p>
            <a:pPr>
              <a:lnSpc>
                <a:spcPct val="80000"/>
              </a:lnSpc>
            </a:pPr>
            <a:r>
              <a:rPr lang="el-GR" sz="2000"/>
              <a:t>Ποια στρατηγική προώθησης πρέπει να χρησιμοποιηθεί;</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87DF658E-B7F6-4C00-BBDA-243D88B95263}" type="slidenum">
              <a:rPr lang="el-GR"/>
              <a:pPr/>
              <a:t>11</a:t>
            </a:fld>
            <a:endParaRPr lang="el-GR"/>
          </a:p>
        </p:txBody>
      </p:sp>
      <p:sp>
        <p:nvSpPr>
          <p:cNvPr id="15362" name="Rectangle 2"/>
          <p:cNvSpPr>
            <a:spLocks noGrp="1" noChangeArrowheads="1"/>
          </p:cNvSpPr>
          <p:nvPr>
            <p:ph type="title"/>
          </p:nvPr>
        </p:nvSpPr>
        <p:spPr/>
        <p:txBody>
          <a:bodyPr>
            <a:normAutofit fontScale="90000"/>
          </a:bodyPr>
          <a:lstStyle/>
          <a:p>
            <a:pPr marL="838200" indent="-838200"/>
            <a:r>
              <a:rPr lang="el-GR" sz="4000"/>
              <a:t/>
            </a:r>
            <a:br>
              <a:rPr lang="el-GR" sz="4000"/>
            </a:br>
            <a:r>
              <a:rPr lang="el-GR" sz="4000"/>
              <a:t> </a:t>
            </a:r>
            <a:r>
              <a:rPr lang="el-GR" sz="4000" b="1"/>
              <a:t>Εφαρμογές ΙΙΙ</a:t>
            </a:r>
          </a:p>
        </p:txBody>
      </p:sp>
      <p:sp>
        <p:nvSpPr>
          <p:cNvPr id="15365" name="Rectangle 5"/>
          <p:cNvSpPr>
            <a:spLocks noGrp="1" noChangeArrowheads="1"/>
          </p:cNvSpPr>
          <p:nvPr>
            <p:ph type="body" idx="1"/>
          </p:nvPr>
        </p:nvSpPr>
        <p:spPr/>
        <p:txBody>
          <a:bodyPr/>
          <a:lstStyle/>
          <a:p>
            <a:pPr>
              <a:buFontTx/>
              <a:buNone/>
            </a:pPr>
            <a:r>
              <a:rPr lang="el-GR" u="sng"/>
              <a:t>ΕΛΕΓΧΟΣ</a:t>
            </a:r>
          </a:p>
          <a:p>
            <a:r>
              <a:rPr lang="el-GR"/>
              <a:t>Ποιο είναι το μερίδιο αγοράς μας;</a:t>
            </a:r>
          </a:p>
          <a:p>
            <a:r>
              <a:rPr lang="el-GR"/>
              <a:t>Πόσο ικανοποιημένοι είναι οι πελάτες μας;</a:t>
            </a:r>
          </a:p>
          <a:p>
            <a:r>
              <a:rPr lang="el-GR"/>
              <a:t>Τι επίπεδο εξυπηρέτησης παρέχουμε;</a:t>
            </a:r>
          </a:p>
          <a:p>
            <a:r>
              <a:rPr lang="el-GR"/>
              <a:t>Τι εικόνα/φήμη έχουμε στην αγορά;</a:t>
            </a:r>
          </a:p>
          <a:p>
            <a:r>
              <a:rPr lang="el-GR"/>
              <a:t>Θεωρούμαστε «αξιόπιστη» εταιρεία;</a:t>
            </a:r>
          </a:p>
          <a:p>
            <a:endParaRPr lang="el-GR"/>
          </a:p>
          <a:p>
            <a:endParaRPr lang="el-GR"/>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8B153934-7ED2-4D82-BADE-B5D7BD97A6AA}" type="slidenum">
              <a:rPr lang="el-GR"/>
              <a:pPr/>
              <a:t>12</a:t>
            </a:fld>
            <a:endParaRPr lang="el-GR"/>
          </a:p>
        </p:txBody>
      </p:sp>
      <p:sp>
        <p:nvSpPr>
          <p:cNvPr id="16386" name="Rectangle 2"/>
          <p:cNvSpPr>
            <a:spLocks noGrp="1" noChangeArrowheads="1"/>
          </p:cNvSpPr>
          <p:nvPr>
            <p:ph type="title"/>
          </p:nvPr>
        </p:nvSpPr>
        <p:spPr/>
        <p:txBody>
          <a:bodyPr>
            <a:normAutofit fontScale="90000"/>
          </a:bodyPr>
          <a:lstStyle/>
          <a:p>
            <a:pPr marL="838200" indent="-838200"/>
            <a:r>
              <a:rPr lang="el-GR" sz="4000"/>
              <a:t/>
            </a:r>
            <a:br>
              <a:rPr lang="el-GR" sz="4000"/>
            </a:br>
            <a:r>
              <a:rPr lang="el-GR" sz="4000" b="1"/>
              <a:t>Τύποι Έρευνας Αγοράς</a:t>
            </a:r>
          </a:p>
        </p:txBody>
      </p:sp>
      <p:sp>
        <p:nvSpPr>
          <p:cNvPr id="16387" name="Rectangle 3"/>
          <p:cNvSpPr>
            <a:spLocks noGrp="1" noChangeArrowheads="1"/>
          </p:cNvSpPr>
          <p:nvPr>
            <p:ph type="body" idx="1"/>
          </p:nvPr>
        </p:nvSpPr>
        <p:spPr/>
        <p:txBody>
          <a:bodyPr/>
          <a:lstStyle/>
          <a:p>
            <a:pPr>
              <a:lnSpc>
                <a:spcPct val="80000"/>
              </a:lnSpc>
              <a:buFontTx/>
              <a:buNone/>
            </a:pPr>
            <a:r>
              <a:rPr lang="el-GR" sz="2800"/>
              <a:t>	Υπάρχουν διάφορα σχέδια έρευνας που μπορεί να χρησιμοποιήσει ένας ερευνητής. Τα σχέδια αυτά μπορούν να ομαδοποιηθούν σε τρεις βασικές κατηγορίες. Οι κατηγορίες αυτές ορίζονται σύμφωνα με τον </a:t>
            </a:r>
            <a:r>
              <a:rPr lang="el-GR" sz="2800" b="1"/>
              <a:t>αντικειμενικό στόχο της έρευνας</a:t>
            </a:r>
            <a:r>
              <a:rPr lang="el-GR" sz="2800"/>
              <a:t>. Έτσι, έχουμε: </a:t>
            </a:r>
          </a:p>
          <a:p>
            <a:pPr>
              <a:lnSpc>
                <a:spcPct val="80000"/>
              </a:lnSpc>
              <a:buFontTx/>
              <a:buNone/>
            </a:pPr>
            <a:r>
              <a:rPr lang="el-GR" sz="2800"/>
              <a:t>(α)εξερευνητικές έρευνες αγοράς (exploratory research), </a:t>
            </a:r>
          </a:p>
          <a:p>
            <a:pPr>
              <a:lnSpc>
                <a:spcPct val="80000"/>
              </a:lnSpc>
              <a:buFontTx/>
              <a:buNone/>
            </a:pPr>
            <a:r>
              <a:rPr lang="el-GR" sz="2800"/>
              <a:t>(β) περιγραφικές έρευνες αγοράς (descriptive research) και </a:t>
            </a:r>
          </a:p>
          <a:p>
            <a:pPr>
              <a:lnSpc>
                <a:spcPct val="80000"/>
              </a:lnSpc>
              <a:buFontTx/>
              <a:buNone/>
            </a:pPr>
            <a:r>
              <a:rPr lang="el-GR" sz="2800"/>
              <a:t>(γ) αιτιολογικές έρευνες αγοράς (causal research). </a:t>
            </a:r>
          </a:p>
          <a:p>
            <a:pPr>
              <a:lnSpc>
                <a:spcPct val="80000"/>
              </a:lnSpc>
              <a:buFontTx/>
              <a:buNone/>
            </a:pPr>
            <a:endParaRPr lang="el-GR" sz="2800"/>
          </a:p>
          <a:p>
            <a:pPr>
              <a:lnSpc>
                <a:spcPct val="80000"/>
              </a:lnSpc>
              <a:buFontTx/>
              <a:buNone/>
            </a:pPr>
            <a:endParaRPr lang="el-GR" sz="2800"/>
          </a:p>
          <a:p>
            <a:pPr>
              <a:lnSpc>
                <a:spcPct val="80000"/>
              </a:lnSpc>
              <a:buFontTx/>
              <a:buNone/>
            </a:pPr>
            <a:endParaRPr lang="el-GR" sz="2800"/>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66795B6E-40FD-409E-A5B7-250154278803}" type="slidenum">
              <a:rPr lang="el-GR"/>
              <a:pPr/>
              <a:t>13</a:t>
            </a:fld>
            <a:endParaRPr lang="el-GR"/>
          </a:p>
        </p:txBody>
      </p:sp>
      <p:sp>
        <p:nvSpPr>
          <p:cNvPr id="17410" name="Rectangle 2"/>
          <p:cNvSpPr>
            <a:spLocks noGrp="1" noChangeArrowheads="1"/>
          </p:cNvSpPr>
          <p:nvPr>
            <p:ph type="title"/>
          </p:nvPr>
        </p:nvSpPr>
        <p:spPr/>
        <p:txBody>
          <a:bodyPr/>
          <a:lstStyle/>
          <a:p>
            <a:r>
              <a:rPr lang="el-GR" sz="4000" b="1"/>
              <a:t>Εξερευνητικές Έρευνες Αγοράς</a:t>
            </a:r>
          </a:p>
        </p:txBody>
      </p:sp>
      <p:sp>
        <p:nvSpPr>
          <p:cNvPr id="17411" name="Rectangle 3"/>
          <p:cNvSpPr>
            <a:spLocks noGrp="1" noChangeArrowheads="1"/>
          </p:cNvSpPr>
          <p:nvPr>
            <p:ph type="body" idx="1"/>
          </p:nvPr>
        </p:nvSpPr>
        <p:spPr/>
        <p:txBody>
          <a:bodyPr/>
          <a:lstStyle/>
          <a:p>
            <a:pPr>
              <a:lnSpc>
                <a:spcPct val="80000"/>
              </a:lnSpc>
              <a:buFontTx/>
              <a:buNone/>
            </a:pPr>
            <a:r>
              <a:rPr lang="el-GR" sz="2200" b="1"/>
              <a:t>Η εξερευνητική </a:t>
            </a:r>
            <a:r>
              <a:rPr lang="el-GR" sz="2200"/>
              <a:t>έρευνα αγοράς αποσκοπεί στη συγκέντρωση προκαταρκτικών στοιχείων που θα διαφωτίσουν την πραγματική φύση του προβλήματος και πιθανότατα θα προτείνουν μερικές υποθέσεις ή καινούργιες ιδέες. Αυτό το είδος της έρευνας είναι ιδιαίτερα χρήσιμο στο να αναλύει το κυρίως πρόβλημα σε μικρότερα επιμέρους υπο-προβλήματα. Χρησιμοποιείται:</a:t>
            </a:r>
          </a:p>
          <a:p>
            <a:pPr>
              <a:lnSpc>
                <a:spcPct val="80000"/>
              </a:lnSpc>
            </a:pPr>
            <a:r>
              <a:rPr lang="el-GR" sz="2200"/>
              <a:t>για τον καθορισμό του προβλήματος με σαφείς όρους.</a:t>
            </a:r>
          </a:p>
          <a:p>
            <a:pPr>
              <a:lnSpc>
                <a:spcPct val="80000"/>
              </a:lnSpc>
            </a:pPr>
            <a:r>
              <a:rPr lang="el-GR" sz="2200"/>
              <a:t>για τη δημιουργία υποθέσεων.</a:t>
            </a:r>
          </a:p>
          <a:p>
            <a:pPr>
              <a:lnSpc>
                <a:spcPct val="80000"/>
              </a:lnSpc>
            </a:pPr>
            <a:r>
              <a:rPr lang="el-GR" sz="2200"/>
              <a:t>για τον καθορισμό προτεραιοτήτων για περαιτέρω έρευνα.</a:t>
            </a:r>
          </a:p>
          <a:p>
            <a:pPr>
              <a:lnSpc>
                <a:spcPct val="80000"/>
              </a:lnSpc>
            </a:pPr>
            <a:r>
              <a:rPr lang="el-GR" sz="2200"/>
              <a:t>για τη συγκέντρωση πληροφοριών για τη διεξαγωγή της κυρίως έρευνας.</a:t>
            </a:r>
          </a:p>
          <a:p>
            <a:pPr>
              <a:lnSpc>
                <a:spcPct val="80000"/>
              </a:lnSpc>
            </a:pPr>
            <a:r>
              <a:rPr lang="el-GR" sz="2200"/>
              <a:t>για τη βελτίωση της κατανόησης του προβλήματος από τον ερευνητή .</a:t>
            </a:r>
          </a:p>
          <a:p>
            <a:pPr>
              <a:lnSpc>
                <a:spcPct val="80000"/>
              </a:lnSpc>
            </a:pPr>
            <a:r>
              <a:rPr lang="el-GR" sz="2200"/>
              <a:t>για το ξεκαθάρισμα εννοιών.</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AFEC5F47-95A9-4147-BAF9-986784C46727}" type="slidenum">
              <a:rPr lang="el-GR"/>
              <a:pPr/>
              <a:t>14</a:t>
            </a:fld>
            <a:endParaRPr lang="el-GR"/>
          </a:p>
        </p:txBody>
      </p:sp>
      <p:sp>
        <p:nvSpPr>
          <p:cNvPr id="18434" name="Rectangle 2"/>
          <p:cNvSpPr>
            <a:spLocks noGrp="1" noChangeArrowheads="1"/>
          </p:cNvSpPr>
          <p:nvPr>
            <p:ph type="title"/>
          </p:nvPr>
        </p:nvSpPr>
        <p:spPr/>
        <p:txBody>
          <a:bodyPr/>
          <a:lstStyle/>
          <a:p>
            <a:r>
              <a:rPr lang="el-GR" sz="4000" b="1"/>
              <a:t>Περιγραφικές Έρευνες Αγοράς</a:t>
            </a:r>
          </a:p>
        </p:txBody>
      </p:sp>
      <p:sp>
        <p:nvSpPr>
          <p:cNvPr id="18435" name="Rectangle 3"/>
          <p:cNvSpPr>
            <a:spLocks noGrp="1" noChangeArrowheads="1"/>
          </p:cNvSpPr>
          <p:nvPr>
            <p:ph type="body" idx="1"/>
          </p:nvPr>
        </p:nvSpPr>
        <p:spPr/>
        <p:txBody>
          <a:bodyPr>
            <a:normAutofit lnSpcReduction="10000"/>
          </a:bodyPr>
          <a:lstStyle/>
          <a:p>
            <a:pPr algn="just">
              <a:lnSpc>
                <a:spcPct val="80000"/>
              </a:lnSpc>
              <a:buFontTx/>
              <a:buNone/>
            </a:pPr>
            <a:r>
              <a:rPr lang="el-GR" sz="2600" b="1"/>
              <a:t>	Η περιγραφική </a:t>
            </a:r>
            <a:r>
              <a:rPr lang="el-GR" sz="2600"/>
              <a:t>έρευνα αποσκοπεί στην ακριβή περιγραφή των μεγεθών (ή μεταβλητών) εκείνων που αποτελούν μέρος του προβλήματος. Οι περιγραφικές έρευνες βασίζονται συνήθως σε πρωτογενή στοιχεία. Ο ερευνητής πρέπει να έχει πολύ καλή γνώση του προβλήματος εκ των προτέρων ώστε να καθορίσει το είδος των πληροφοριών που απαιτείται να συγκεντρωθούν. Ειδικότερα, οι περιγραφικές έρευνες απαιτούν τον πολύ καλό καθορισμό του ποιος, τι, πότε, πού, γιατί και πώς της έρευνας που θα πραγματοποιηθεί. Διαφορετικά υπάρχει ο κίνδυνος οι συγκεντρωμένες πληροφορίες να αποδειχθούν ελάχι</a:t>
            </a:r>
            <a:r>
              <a:rPr lang="el-GR" sz="2600" i="1"/>
              <a:t>στα </a:t>
            </a:r>
            <a:r>
              <a:rPr lang="el-GR" sz="2600"/>
              <a:t>χρήσιμες με συνέπεια την απώλεια χρόνου και χρημάτων. </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54A38412-67E6-4F3A-B0C6-BFAF6C5E9C3E}" type="slidenum">
              <a:rPr lang="el-GR"/>
              <a:pPr/>
              <a:t>15</a:t>
            </a:fld>
            <a:endParaRPr lang="el-GR"/>
          </a:p>
        </p:txBody>
      </p:sp>
      <p:sp>
        <p:nvSpPr>
          <p:cNvPr id="24578" name="Rectangle 2"/>
          <p:cNvSpPr>
            <a:spLocks noGrp="1" noChangeArrowheads="1"/>
          </p:cNvSpPr>
          <p:nvPr>
            <p:ph type="title"/>
          </p:nvPr>
        </p:nvSpPr>
        <p:spPr/>
        <p:txBody>
          <a:bodyPr/>
          <a:lstStyle/>
          <a:p>
            <a:r>
              <a:rPr lang="el-GR" b="1"/>
              <a:t>Αιτιολογικές Έρευνες Αγοράς</a:t>
            </a:r>
          </a:p>
        </p:txBody>
      </p:sp>
      <p:sp>
        <p:nvSpPr>
          <p:cNvPr id="24579" name="Rectangle 3"/>
          <p:cNvSpPr>
            <a:spLocks noGrp="1" noChangeArrowheads="1"/>
          </p:cNvSpPr>
          <p:nvPr>
            <p:ph type="body" idx="1"/>
          </p:nvPr>
        </p:nvSpPr>
        <p:spPr>
          <a:xfrm>
            <a:off x="457200" y="1341438"/>
            <a:ext cx="8435975" cy="4784725"/>
          </a:xfrm>
        </p:spPr>
        <p:txBody>
          <a:bodyPr/>
          <a:lstStyle/>
          <a:p>
            <a:pPr algn="just">
              <a:lnSpc>
                <a:spcPct val="80000"/>
              </a:lnSpc>
              <a:buFontTx/>
              <a:buNone/>
            </a:pPr>
            <a:r>
              <a:rPr lang="el-GR" sz="2400" b="1"/>
              <a:t>Η αιτιολογική </a:t>
            </a:r>
            <a:r>
              <a:rPr lang="el-GR" sz="2400"/>
              <a:t>έρευνα επιδιώκει να καθορίσει το είδος της σχέσης που υπάρχει μεταξύ δύο μεταβλητών. Ειδικότερα αποσκοπεί στο να αποδείξει σαν σωστό ή λάθος ότι μεταξύ των μεταβλητών Χ και Υ υπάρχει σχέση αιτίου και αιτιατού, ότι δηλαδή η Χ προκαλεί την Υ. Οι αιτιολογικές έρευνες βασίζονται συνήθως σε πειράματα, μια και τα πειράματα θεωρούνται τα πιο κατάλληλα για να αποδειχθεί η σχέση μεταξύ αιτίου και αιτιατού (δηλ. αιτίας και αποτελέσματος). Τα πειράματα αυτά μπορεί να διεξαχθούν είτε στο εργαστήριο (Iaboratory experiments) είτε στο πεδίο (field experiments). Το πιο διαδεδομένο πείραμα στο πεδίο είναι η δοκιμαστική αγορά (market test), όπου ένα νέο προϊόν, πριν αποφασιστεί να λανσαριστεί σε εθνικό επίπεδο, δοκιμάζεται σε μία ή περισσότερες αγορές που θεωρούνται αντιπροσωπευτικές του πληθυσμού της χώρας.</a:t>
            </a:r>
            <a:r>
              <a:rPr lang="el-GR" sz="2400" u="sng"/>
              <a:t> </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D7916850-AD87-47BD-8854-13B1178C292C}" type="slidenum">
              <a:rPr lang="el-GR"/>
              <a:pPr/>
              <a:t>16</a:t>
            </a:fld>
            <a:endParaRPr lang="el-GR"/>
          </a:p>
        </p:txBody>
      </p:sp>
      <p:sp>
        <p:nvSpPr>
          <p:cNvPr id="33794" name="Rectangle 2"/>
          <p:cNvSpPr>
            <a:spLocks noGrp="1" noChangeArrowheads="1"/>
          </p:cNvSpPr>
          <p:nvPr>
            <p:ph type="title"/>
          </p:nvPr>
        </p:nvSpPr>
        <p:spPr/>
        <p:txBody>
          <a:bodyPr>
            <a:normAutofit fontScale="90000"/>
          </a:bodyPr>
          <a:lstStyle/>
          <a:p>
            <a:r>
              <a:rPr lang="el-GR" sz="3600" b="1"/>
              <a:t>Τύποι Δεδομένων που μπορούν να συλλεχθούν από τους καταναλωτές</a:t>
            </a:r>
          </a:p>
        </p:txBody>
      </p:sp>
      <p:sp>
        <p:nvSpPr>
          <p:cNvPr id="33795" name="Rectangle 3"/>
          <p:cNvSpPr>
            <a:spLocks noGrp="1" noChangeArrowheads="1"/>
          </p:cNvSpPr>
          <p:nvPr>
            <p:ph type="body" idx="1"/>
          </p:nvPr>
        </p:nvSpPr>
        <p:spPr/>
        <p:txBody>
          <a:bodyPr/>
          <a:lstStyle/>
          <a:p>
            <a:pPr marL="609600" indent="-609600">
              <a:lnSpc>
                <a:spcPct val="90000"/>
              </a:lnSpc>
              <a:buFontTx/>
              <a:buAutoNum type="arabicPeriod"/>
            </a:pPr>
            <a:r>
              <a:rPr lang="el-GR" b="1" u="sng"/>
              <a:t>Πολιτισμικά Στοιχεία:</a:t>
            </a:r>
            <a:r>
              <a:rPr lang="el-GR"/>
              <a:t> Κοινωνικό </a:t>
            </a:r>
            <a:r>
              <a:rPr lang="en-US"/>
              <a:t>Status, </a:t>
            </a:r>
            <a:r>
              <a:rPr lang="el-GR"/>
              <a:t>οικογένεια, φίλοι, αξίες, κοινωνικά πρότυπα συμπεριφοράς, συνήθειες, ήθη και έθιμα, παραδόσεις κτλ.</a:t>
            </a:r>
          </a:p>
          <a:p>
            <a:pPr marL="609600" indent="-609600">
              <a:lnSpc>
                <a:spcPct val="90000"/>
              </a:lnSpc>
              <a:buFontTx/>
              <a:buAutoNum type="arabicPeriod"/>
            </a:pPr>
            <a:r>
              <a:rPr lang="el-GR" b="1" u="sng"/>
              <a:t>Προσωπικά Στοιχεία:</a:t>
            </a:r>
            <a:r>
              <a:rPr lang="el-GR"/>
              <a:t> φύλο, ηλικία, επάγγελμα, εισόδημα, τρόπος ζωής, προσωπικότητα κτλ.</a:t>
            </a:r>
          </a:p>
          <a:p>
            <a:pPr marL="609600" indent="-609600">
              <a:lnSpc>
                <a:spcPct val="90000"/>
              </a:lnSpc>
              <a:buFontTx/>
              <a:buAutoNum type="arabicPeriod"/>
            </a:pPr>
            <a:r>
              <a:rPr lang="el-GR" b="1" u="sng"/>
              <a:t>Ψυχολογικά Στοιχεία:</a:t>
            </a:r>
            <a:r>
              <a:rPr lang="el-GR" u="sng"/>
              <a:t> </a:t>
            </a:r>
            <a:r>
              <a:rPr lang="el-GR"/>
              <a:t>αντίληψη, υποκίνηση, στάσεις, μάθηση.</a:t>
            </a:r>
            <a:endParaRPr lang="el-GR" u="sng"/>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E03913E7-F27F-4B91-B8E6-5EFFBDC216D4}" type="slidenum">
              <a:rPr lang="el-GR"/>
              <a:pPr/>
              <a:t>17</a:t>
            </a:fld>
            <a:endParaRPr lang="el-GR"/>
          </a:p>
        </p:txBody>
      </p:sp>
      <p:sp>
        <p:nvSpPr>
          <p:cNvPr id="20482" name="Rectangle 2"/>
          <p:cNvSpPr>
            <a:spLocks noGrp="1" noChangeArrowheads="1"/>
          </p:cNvSpPr>
          <p:nvPr>
            <p:ph type="title"/>
          </p:nvPr>
        </p:nvSpPr>
        <p:spPr/>
        <p:txBody>
          <a:bodyPr/>
          <a:lstStyle/>
          <a:p>
            <a:r>
              <a:rPr lang="en-US" sz="4000"/>
              <a:t>CASE STUDY 1</a:t>
            </a:r>
            <a:endParaRPr lang="el-GR" sz="4000"/>
          </a:p>
        </p:txBody>
      </p:sp>
      <p:sp>
        <p:nvSpPr>
          <p:cNvPr id="20483" name="Rectangle 3"/>
          <p:cNvSpPr>
            <a:spLocks noGrp="1" noChangeArrowheads="1"/>
          </p:cNvSpPr>
          <p:nvPr>
            <p:ph type="body" idx="1"/>
          </p:nvPr>
        </p:nvSpPr>
        <p:spPr/>
        <p:txBody>
          <a:bodyPr/>
          <a:lstStyle/>
          <a:p>
            <a:pPr marL="609600" indent="-609600">
              <a:buFontTx/>
              <a:buNone/>
            </a:pPr>
            <a:r>
              <a:rPr lang="el-GR"/>
              <a:t>Για το </a:t>
            </a:r>
            <a:r>
              <a:rPr lang="en-US"/>
              <a:t>Case Study 1 </a:t>
            </a:r>
            <a:r>
              <a:rPr lang="el-GR"/>
              <a:t>βλ. το σχετικό αρχείο.</a:t>
            </a:r>
          </a:p>
          <a:p>
            <a:pPr marL="609600" indent="-609600">
              <a:buFontTx/>
              <a:buNone/>
            </a:pPr>
            <a:endParaRPr lang="el-GR"/>
          </a:p>
          <a:p>
            <a:pPr marL="609600" indent="-609600">
              <a:buFontTx/>
              <a:buNone/>
            </a:pPr>
            <a:r>
              <a:rPr lang="el-GR" sz="2000"/>
              <a:t>Βιβλιογραφία</a:t>
            </a:r>
          </a:p>
          <a:p>
            <a:pPr marL="609600" indent="-609600">
              <a:buFontTx/>
              <a:buAutoNum type="arabicPeriod"/>
            </a:pPr>
            <a:r>
              <a:rPr lang="el-GR" sz="2000"/>
              <a:t>Σταθακόπουλος, Β. (2001), Μέθοδοι Έρευνας Αγοράς, Εκδόσεις Σταμούλη, Αθήνα.</a:t>
            </a:r>
          </a:p>
          <a:p>
            <a:pPr marL="609600" indent="-609600">
              <a:buFontTx/>
              <a:buAutoNum type="arabicPeriod"/>
            </a:pPr>
            <a:r>
              <a:rPr lang="el-GR" sz="2000"/>
              <a:t>Κουρεμένος Αθ. (2001), Μάρκετινγκ ΙΙ: Έρευνα Αγοράς, Ελληνικό Ανοικτό Πανεπιστήμιο, Τόμος Γ, Πάτρα.</a:t>
            </a: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smtClean="0">
                <a:latin typeface="+mj-lt"/>
              </a:rPr>
              <a:t>Copyright </a:t>
            </a:r>
            <a:r>
              <a:rPr lang="vi-VN" dirty="0" smtClean="0">
                <a:latin typeface="+mj-lt"/>
              </a:rPr>
              <a:t>Πανεπιστήμιο Πατρών, </a:t>
            </a:r>
            <a:r>
              <a:rPr lang="el-GR" dirty="0" smtClean="0">
                <a:latin typeface="+mj-lt"/>
              </a:rPr>
              <a:t>Ορφανίδης Φαίδων </a:t>
            </a:r>
            <a:r>
              <a:rPr lang="vi-VN" dirty="0" smtClean="0">
                <a:latin typeface="+mj-lt"/>
              </a:rPr>
              <a:t>2015. «</a:t>
            </a:r>
            <a:r>
              <a:rPr lang="el-GR" dirty="0" smtClean="0">
                <a:latin typeface="+mj-lt"/>
              </a:rPr>
              <a:t>Έρευνα Μάρκετινγκ» </a:t>
            </a:r>
            <a:r>
              <a:rPr lang="vi-VN" dirty="0" smtClean="0">
                <a:latin typeface="+mj-lt"/>
              </a:rPr>
              <a:t>Έκδοση: 1.0. Πάτρα 2015. Διαθέσιμο από τη δικτυακή διεύθυνση</a:t>
            </a:r>
            <a:r>
              <a:rPr lang="vi-VN" dirty="0" smtClean="0">
                <a:latin typeface="+mj-lt"/>
              </a:rPr>
              <a:t>:</a:t>
            </a:r>
            <a:r>
              <a:rPr lang="el-GR" dirty="0" smtClean="0">
                <a:latin typeface="+mj-lt"/>
              </a:rPr>
              <a:t> </a:t>
            </a:r>
            <a:r>
              <a:rPr lang="en-US" smtClean="0">
                <a:latin typeface="+mj-lt"/>
              </a:rPr>
              <a:t>https://eclass.upatras.gr/courses/BMA448/</a:t>
            </a:r>
            <a:endParaRPr lang="el-GR" dirty="0" smtClean="0">
              <a:latin typeface="+mj-lt"/>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Σκοποί ενότητας</a:t>
            </a:r>
            <a:endParaRPr lang="el-GR" dirty="0"/>
          </a:p>
        </p:txBody>
      </p:sp>
      <p:sp>
        <p:nvSpPr>
          <p:cNvPr id="3" name="2 - Θέση περιεχομένου"/>
          <p:cNvSpPr>
            <a:spLocks noGrp="1"/>
          </p:cNvSpPr>
          <p:nvPr>
            <p:ph idx="1"/>
          </p:nvPr>
        </p:nvSpPr>
        <p:spPr/>
        <p:txBody>
          <a:bodyPr/>
          <a:lstStyle/>
          <a:p>
            <a:r>
              <a:rPr lang="el-GR" dirty="0" smtClean="0"/>
              <a:t>Ορισμός έρευνας αγοράς</a:t>
            </a:r>
          </a:p>
          <a:p>
            <a:r>
              <a:rPr lang="el-GR" dirty="0" smtClean="0"/>
              <a:t>Τρόποι λήψης αποφάσεων</a:t>
            </a:r>
          </a:p>
          <a:p>
            <a:r>
              <a:rPr lang="el-GR" dirty="0" smtClean="0"/>
              <a:t>Εφαρμογές</a:t>
            </a:r>
          </a:p>
          <a:p>
            <a:r>
              <a:rPr lang="el-GR" dirty="0" smtClean="0"/>
              <a:t>Τύποι έρευνας αγοράς</a:t>
            </a:r>
          </a:p>
          <a:p>
            <a:r>
              <a:rPr lang="el-GR" dirty="0" smtClean="0"/>
              <a:t>Τύποι δεδομένων</a:t>
            </a:r>
          </a:p>
          <a:p>
            <a:r>
              <a:rPr lang="en-US" dirty="0" smtClean="0"/>
              <a:t>Case study</a:t>
            </a:r>
            <a:r>
              <a:rPr lang="el-GR" dirty="0" smtClean="0"/>
              <a:t> </a:t>
            </a:r>
            <a:r>
              <a:rPr lang="en-US" dirty="0" smtClean="0"/>
              <a:t>1</a:t>
            </a:r>
            <a:endParaRPr lang="el-GR" dirty="0" smtClean="0"/>
          </a:p>
          <a:p>
            <a:endParaRPr lang="el-GR" dirty="0" smtClean="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623648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AEBBD146-4197-459D-BB1A-97E82D01F9D4}" type="slidenum">
              <a:rPr lang="el-GR"/>
              <a:pPr/>
              <a:t>3</a:t>
            </a:fld>
            <a:endParaRPr lang="el-GR"/>
          </a:p>
        </p:txBody>
      </p:sp>
      <p:sp>
        <p:nvSpPr>
          <p:cNvPr id="5122" name="Rectangle 2"/>
          <p:cNvSpPr>
            <a:spLocks noGrp="1" noChangeArrowheads="1"/>
          </p:cNvSpPr>
          <p:nvPr>
            <p:ph type="title"/>
          </p:nvPr>
        </p:nvSpPr>
        <p:spPr/>
        <p:txBody>
          <a:bodyPr/>
          <a:lstStyle/>
          <a:p>
            <a:r>
              <a:rPr lang="el-GR" b="1"/>
              <a:t>Ορισμός Έρευνας Αγοράς</a:t>
            </a:r>
          </a:p>
        </p:txBody>
      </p:sp>
      <p:sp>
        <p:nvSpPr>
          <p:cNvPr id="5123" name="Rectangle 3"/>
          <p:cNvSpPr>
            <a:spLocks noGrp="1" noChangeArrowheads="1"/>
          </p:cNvSpPr>
          <p:nvPr>
            <p:ph type="body" idx="1"/>
          </p:nvPr>
        </p:nvSpPr>
        <p:spPr>
          <a:xfrm>
            <a:off x="457200" y="1341438"/>
            <a:ext cx="8229600" cy="4784725"/>
          </a:xfrm>
        </p:spPr>
        <p:txBody>
          <a:bodyPr/>
          <a:lstStyle/>
          <a:p>
            <a:pPr>
              <a:lnSpc>
                <a:spcPct val="90000"/>
              </a:lnSpc>
            </a:pPr>
            <a:r>
              <a:rPr lang="el-GR"/>
              <a:t>«Η Έρευνα Αγοράς είναι μια ευρύτερη διοικητική δραστηριότητα, η οποία αφορά τον συστηματικό σχεδιασμό, συλλογή, ανάλυση και αναφορά των δεδομένων σε μορφή πληροφορίας που αφορά ένα συγκεκριμένο πρόβλημα μάρκετινγκ».</a:t>
            </a:r>
          </a:p>
          <a:p>
            <a:pPr>
              <a:lnSpc>
                <a:spcPct val="90000"/>
              </a:lnSpc>
            </a:pPr>
            <a:r>
              <a:rPr lang="el-GR">
                <a:cs typeface="Arial" charset="0"/>
              </a:rPr>
              <a:t>Αποτελεί συνδετικό κρίκο της επιχείρησης με το περιβάλλον/αγορά. </a:t>
            </a:r>
          </a:p>
          <a:p>
            <a:pPr>
              <a:lnSpc>
                <a:spcPct val="90000"/>
              </a:lnSpc>
            </a:pPr>
            <a:r>
              <a:rPr lang="el-GR">
                <a:cs typeface="Arial" charset="0"/>
              </a:rPr>
              <a:t>Αποσκοπεί στη λήψη καλύτερων αποφάσεων.</a:t>
            </a:r>
          </a:p>
        </p:txBody>
      </p:sp>
      <p:pic>
        <p:nvPicPr>
          <p:cNvPr id="6"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FDAAF3CB-050D-4533-BF94-8E7A80CC9617}" type="slidenum">
              <a:rPr lang="el-GR"/>
              <a:pPr/>
              <a:t>4</a:t>
            </a:fld>
            <a:endParaRPr lang="el-GR"/>
          </a:p>
        </p:txBody>
      </p:sp>
      <p:sp>
        <p:nvSpPr>
          <p:cNvPr id="32770" name="Rectangle 2"/>
          <p:cNvSpPr>
            <a:spLocks noGrp="1" noChangeArrowheads="1"/>
          </p:cNvSpPr>
          <p:nvPr>
            <p:ph type="title"/>
          </p:nvPr>
        </p:nvSpPr>
        <p:spPr/>
        <p:txBody>
          <a:bodyPr>
            <a:normAutofit fontScale="90000"/>
          </a:bodyPr>
          <a:lstStyle/>
          <a:p>
            <a:r>
              <a:rPr lang="el-GR" sz="3600" b="1"/>
              <a:t>Ορισμός της American Marketing Association</a:t>
            </a:r>
          </a:p>
        </p:txBody>
      </p:sp>
      <p:sp>
        <p:nvSpPr>
          <p:cNvPr id="32771" name="Rectangle 3"/>
          <p:cNvSpPr>
            <a:spLocks noGrp="1" noChangeArrowheads="1"/>
          </p:cNvSpPr>
          <p:nvPr>
            <p:ph type="body" idx="1"/>
          </p:nvPr>
        </p:nvSpPr>
        <p:spPr/>
        <p:txBody>
          <a:bodyPr/>
          <a:lstStyle/>
          <a:p>
            <a:pPr>
              <a:lnSpc>
                <a:spcPct val="90000"/>
              </a:lnSpc>
              <a:buFontTx/>
              <a:buNone/>
            </a:pPr>
            <a:r>
              <a:rPr lang="el-GR" sz="2800"/>
              <a:t>«</a:t>
            </a:r>
            <a:r>
              <a:rPr lang="el-GR" sz="2600"/>
              <a:t>Η έρευνα αγοράς είναι η λειτουργία η οποία συνδέει τον καταναλωτή, τον πελάτη και το περιβάλλον με την επιχείρηση μέσω πληροφοριών που απαιτούνται:</a:t>
            </a:r>
          </a:p>
          <a:p>
            <a:pPr>
              <a:lnSpc>
                <a:spcPct val="90000"/>
              </a:lnSpc>
              <a:buFontTx/>
              <a:buChar char="-"/>
            </a:pPr>
            <a:r>
              <a:rPr lang="el-GR" sz="2600"/>
              <a:t>για να εντοπιστούν και να προσδιοριστούν ευκαιρίες και προβλήματα του μάρκετινγκ </a:t>
            </a:r>
          </a:p>
          <a:p>
            <a:pPr>
              <a:lnSpc>
                <a:spcPct val="90000"/>
              </a:lnSpc>
              <a:buFontTx/>
              <a:buChar char="-"/>
            </a:pPr>
            <a:r>
              <a:rPr lang="el-GR" sz="2600"/>
              <a:t>για να σχεδιαστούν, να αναθεωρηθούν και να αξιολογηθούν προγράμματα μάρκετινγκ, </a:t>
            </a:r>
          </a:p>
          <a:p>
            <a:pPr>
              <a:lnSpc>
                <a:spcPct val="90000"/>
              </a:lnSpc>
              <a:buFontTx/>
              <a:buChar char="-"/>
            </a:pPr>
            <a:r>
              <a:rPr lang="el-GR" sz="2600"/>
              <a:t>για να ελεγχθεί η αποτελεσματικότητα των στρατηγικών του μάρκετινγκ, και </a:t>
            </a:r>
          </a:p>
          <a:p>
            <a:pPr>
              <a:lnSpc>
                <a:spcPct val="90000"/>
              </a:lnSpc>
              <a:buFontTx/>
              <a:buChar char="-"/>
            </a:pPr>
            <a:r>
              <a:rPr lang="el-GR" sz="2600"/>
              <a:t>για να κατανοήσουμε καλύτερα το μάρκετινγκ ως διαδικασία λήψης αποφάσεων»</a:t>
            </a:r>
          </a:p>
        </p:txBody>
      </p:sp>
      <p:pic>
        <p:nvPicPr>
          <p:cNvPr id="6"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3D97D255-2499-44FA-82A9-F681FF0A817A}" type="slidenum">
              <a:rPr lang="el-GR"/>
              <a:pPr/>
              <a:t>5</a:t>
            </a:fld>
            <a:endParaRPr lang="el-GR"/>
          </a:p>
        </p:txBody>
      </p:sp>
      <p:sp>
        <p:nvSpPr>
          <p:cNvPr id="6146" name="Rectangle 2"/>
          <p:cNvSpPr>
            <a:spLocks noGrp="1" noChangeArrowheads="1"/>
          </p:cNvSpPr>
          <p:nvPr>
            <p:ph type="title"/>
          </p:nvPr>
        </p:nvSpPr>
        <p:spPr/>
        <p:txBody>
          <a:bodyPr/>
          <a:lstStyle/>
          <a:p>
            <a:r>
              <a:rPr lang="el-GR" b="1"/>
              <a:t>Βασικές Έννοιες</a:t>
            </a:r>
          </a:p>
        </p:txBody>
      </p:sp>
      <p:sp>
        <p:nvSpPr>
          <p:cNvPr id="6147" name="Rectangle 3"/>
          <p:cNvSpPr>
            <a:spLocks noGrp="1" noChangeArrowheads="1"/>
          </p:cNvSpPr>
          <p:nvPr>
            <p:ph type="body" idx="1"/>
          </p:nvPr>
        </p:nvSpPr>
        <p:spPr/>
        <p:txBody>
          <a:bodyPr/>
          <a:lstStyle/>
          <a:p>
            <a:pPr marL="609600" indent="-609600">
              <a:lnSpc>
                <a:spcPct val="80000"/>
              </a:lnSpc>
            </a:pPr>
            <a:r>
              <a:rPr lang="el-GR" sz="2800" dirty="0"/>
              <a:t>Πληροφορία </a:t>
            </a:r>
            <a:r>
              <a:rPr lang="el-GR" sz="2800" dirty="0">
                <a:cs typeface="Arial" charset="0"/>
              </a:rPr>
              <a:t>≠ Δεδομένα</a:t>
            </a:r>
          </a:p>
          <a:p>
            <a:pPr marL="609600" indent="-609600">
              <a:lnSpc>
                <a:spcPct val="80000"/>
              </a:lnSpc>
            </a:pPr>
            <a:r>
              <a:rPr lang="el-GR" sz="2800" dirty="0">
                <a:cs typeface="Arial" charset="0"/>
              </a:rPr>
              <a:t>Μεταβλητές-Τιμές των Μεταβλητών π.χ. μεταβλητή «χρώμα», τιμές: κόκκινο, κίτρινο, μπλε κτλ.</a:t>
            </a:r>
          </a:p>
          <a:p>
            <a:pPr marL="609600" indent="-609600">
              <a:lnSpc>
                <a:spcPct val="80000"/>
              </a:lnSpc>
            </a:pPr>
            <a:r>
              <a:rPr lang="el-GR" sz="2800" dirty="0">
                <a:cs typeface="Arial" charset="0"/>
              </a:rPr>
              <a:t>Υπό εξέταση υποκείμενο: αυτός που ρωτάται ή παρατηρείται, π.χ. άνθρωπος, διαφήμιση, ζώο κτλ.</a:t>
            </a:r>
          </a:p>
          <a:p>
            <a:pPr marL="609600" indent="-609600">
              <a:lnSpc>
                <a:spcPct val="80000"/>
              </a:lnSpc>
            </a:pPr>
            <a:r>
              <a:rPr lang="el-GR" sz="2800" dirty="0">
                <a:cs typeface="Arial" charset="0"/>
              </a:rPr>
              <a:t>Πρωτογενή ≠ Δευτερογενή Στοιχεία</a:t>
            </a:r>
          </a:p>
          <a:p>
            <a:pPr marL="609600" indent="-609600">
              <a:lnSpc>
                <a:spcPct val="80000"/>
              </a:lnSpc>
            </a:pPr>
            <a:r>
              <a:rPr lang="el-GR" sz="2800" dirty="0">
                <a:cs typeface="Arial" charset="0"/>
              </a:rPr>
              <a:t>Πρόβλημα Μάρκετινγκ: προσδιορισμός με ακρίβεια, σαφήνεια, οδηγός για συλλογή συγκεκριμένων τύπων στοιχείων.</a:t>
            </a:r>
          </a:p>
          <a:p>
            <a:pPr marL="609600" indent="-609600">
              <a:lnSpc>
                <a:spcPct val="80000"/>
              </a:lnSpc>
            </a:pPr>
            <a:endParaRPr lang="el-GR" sz="2800" dirty="0">
              <a:cs typeface="Arial" charset="0"/>
            </a:endParaRPr>
          </a:p>
          <a:p>
            <a:pPr marL="609600" indent="-609600">
              <a:lnSpc>
                <a:spcPct val="80000"/>
              </a:lnSpc>
            </a:pPr>
            <a:endParaRPr lang="el-GR" sz="2800" dirty="0">
              <a:cs typeface="Arial" charset="0"/>
            </a:endParaRPr>
          </a:p>
          <a:p>
            <a:pPr marL="609600" indent="-609600">
              <a:lnSpc>
                <a:spcPct val="80000"/>
              </a:lnSpc>
              <a:buFontTx/>
              <a:buAutoNum type="arabicPeriod"/>
            </a:pPr>
            <a:endParaRPr lang="el-GR" sz="2800" dirty="0"/>
          </a:p>
        </p:txBody>
      </p:sp>
      <p:pic>
        <p:nvPicPr>
          <p:cNvPr id="6"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υποσέλιδου"/>
          <p:cNvSpPr>
            <a:spLocks noGrp="1"/>
          </p:cNvSpPr>
          <p:nvPr>
            <p:ph type="ftr" sz="quarter" idx="11"/>
          </p:nvPr>
        </p:nvSpPr>
        <p:spPr/>
        <p:txBody>
          <a:bodyPr/>
          <a:lstStyle/>
          <a:p>
            <a:endParaRPr lang="el-GR" dirty="0"/>
          </a:p>
        </p:txBody>
      </p:sp>
      <p:sp>
        <p:nvSpPr>
          <p:cNvPr id="6" name="6 - Θέση αριθμού διαφάνειας"/>
          <p:cNvSpPr>
            <a:spLocks noGrp="1"/>
          </p:cNvSpPr>
          <p:nvPr>
            <p:ph type="sldNum" sz="quarter" idx="12"/>
          </p:nvPr>
        </p:nvSpPr>
        <p:spPr/>
        <p:txBody>
          <a:bodyPr/>
          <a:lstStyle/>
          <a:p>
            <a:fld id="{4EB7C01A-8D27-49B9-9CA8-8E0AE136FD2A}" type="slidenum">
              <a:rPr lang="el-GR"/>
              <a:pPr/>
              <a:t>6</a:t>
            </a:fld>
            <a:endParaRPr lang="el-GR"/>
          </a:p>
        </p:txBody>
      </p:sp>
      <p:sp>
        <p:nvSpPr>
          <p:cNvPr id="11268" name="Rectangle 4"/>
          <p:cNvSpPr>
            <a:spLocks noGrp="1" noChangeArrowheads="1"/>
          </p:cNvSpPr>
          <p:nvPr>
            <p:ph type="title"/>
          </p:nvPr>
        </p:nvSpPr>
        <p:spPr/>
        <p:txBody>
          <a:bodyPr/>
          <a:lstStyle/>
          <a:p>
            <a:r>
              <a:rPr lang="el-GR" sz="4000" b="1">
                <a:cs typeface="Arial" charset="0"/>
              </a:rPr>
              <a:t>Τέσσερις Τρόποι Λήψης Απόφασης</a:t>
            </a:r>
          </a:p>
        </p:txBody>
      </p:sp>
      <p:sp>
        <p:nvSpPr>
          <p:cNvPr id="11270" name="Rectangle 6"/>
          <p:cNvSpPr>
            <a:spLocks noGrp="1" noChangeArrowheads="1"/>
          </p:cNvSpPr>
          <p:nvPr>
            <p:ph type="body" sz="half" idx="2"/>
          </p:nvPr>
        </p:nvSpPr>
        <p:spPr/>
        <p:txBody>
          <a:bodyPr/>
          <a:lstStyle/>
          <a:p>
            <a:pPr>
              <a:buFontTx/>
              <a:buNone/>
            </a:pPr>
            <a:endParaRPr lang="el-GR"/>
          </a:p>
        </p:txBody>
      </p:sp>
      <p:pic>
        <p:nvPicPr>
          <p:cNvPr id="11271" name="Picture 7" descr="σάρωση002"/>
          <p:cNvPicPr>
            <a:picLocks noGrp="1" noChangeAspect="1" noChangeArrowheads="1"/>
          </p:cNvPicPr>
          <p:nvPr>
            <p:ph type="body" sz="half" idx="1"/>
          </p:nvPr>
        </p:nvPicPr>
        <p:blipFill>
          <a:blip r:embed="rId2" cstate="print"/>
          <a:srcRect/>
          <a:stretch>
            <a:fillRect/>
          </a:stretch>
        </p:blipFill>
        <p:spPr>
          <a:xfrm>
            <a:off x="468313" y="1412875"/>
            <a:ext cx="8069262" cy="4759325"/>
          </a:xfrm>
          <a:noFill/>
          <a:ln/>
        </p:spPr>
      </p:pic>
      <p:pic>
        <p:nvPicPr>
          <p:cNvPr id="7"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9344A662-05B5-4717-9414-12F53F64A73A}" type="slidenum">
              <a:rPr lang="el-GR"/>
              <a:pPr/>
              <a:t>7</a:t>
            </a:fld>
            <a:endParaRPr lang="el-GR"/>
          </a:p>
        </p:txBody>
      </p:sp>
      <p:sp>
        <p:nvSpPr>
          <p:cNvPr id="29698" name="Rectangle 2"/>
          <p:cNvSpPr>
            <a:spLocks noGrp="1" noChangeArrowheads="1"/>
          </p:cNvSpPr>
          <p:nvPr>
            <p:ph type="title"/>
          </p:nvPr>
        </p:nvSpPr>
        <p:spPr/>
        <p:txBody>
          <a:bodyPr>
            <a:normAutofit fontScale="90000"/>
          </a:bodyPr>
          <a:lstStyle/>
          <a:p>
            <a:r>
              <a:rPr lang="el-GR" sz="4000" b="1"/>
              <a:t>Τρεις εναλλακτικοί τρόποι λήψης απόφασης</a:t>
            </a:r>
          </a:p>
        </p:txBody>
      </p:sp>
      <p:sp>
        <p:nvSpPr>
          <p:cNvPr id="29699" name="Rectangle 3"/>
          <p:cNvSpPr>
            <a:spLocks noGrp="1" noChangeArrowheads="1"/>
          </p:cNvSpPr>
          <p:nvPr>
            <p:ph type="body" idx="1"/>
          </p:nvPr>
        </p:nvSpPr>
        <p:spPr/>
        <p:txBody>
          <a:bodyPr/>
          <a:lstStyle/>
          <a:p>
            <a:pPr>
              <a:lnSpc>
                <a:spcPct val="80000"/>
              </a:lnSpc>
            </a:pPr>
            <a:r>
              <a:rPr lang="el-GR" sz="2000" b="1"/>
              <a:t>Γνώμη ειδικών: </a:t>
            </a:r>
            <a:r>
              <a:rPr lang="el-GR" sz="2000"/>
              <a:t>η</a:t>
            </a:r>
            <a:r>
              <a:rPr lang="el-GR" sz="2000" b="1"/>
              <a:t> </a:t>
            </a:r>
            <a:r>
              <a:rPr lang="el-GR" sz="2000"/>
              <a:t>παροχή πληροφοριών δίνεται από άτομα που διαθέτουν κάποια πείρα στη λήψη των συγκεκριμένων αποφάσεων. Η μέθοδος αυτή είναι πολύ σημαντική και χρήσιμη στο χώρο των επιχειρήσεων γιατί μειώνεται δραστικά ο χρόνος που απαιτείται για τη συλλογή των πληροφοριών.</a:t>
            </a:r>
            <a:endParaRPr lang="el-GR" sz="2000" b="1"/>
          </a:p>
          <a:p>
            <a:pPr>
              <a:lnSpc>
                <a:spcPct val="80000"/>
              </a:lnSpc>
            </a:pPr>
            <a:r>
              <a:rPr lang="el-GR" sz="2000" b="1"/>
              <a:t>Διαίσθηση: ο</a:t>
            </a:r>
            <a:r>
              <a:rPr lang="el-GR" sz="2000"/>
              <a:t>ι πληροφορίες αυτές γίνονται αποδεκτές από το διοικητικό στέλεχος γιατί πιστεύετε ότι είναι σωστές. Οι πληροφορίες αυτές συχνά δεν συμφωνούν με τα προϋπάρχοντα δεδομένα και εμπειρικά στοιχεία και συνήθως βασίζονται στο </a:t>
            </a:r>
            <a:r>
              <a:rPr lang="el-GR" sz="2000" b="1"/>
              <a:t>ένστικτο.</a:t>
            </a:r>
          </a:p>
          <a:p>
            <a:pPr>
              <a:lnSpc>
                <a:spcPct val="80000"/>
              </a:lnSpc>
            </a:pPr>
            <a:r>
              <a:rPr lang="el-GR" sz="2000" b="1"/>
              <a:t>Εμπειρία: </a:t>
            </a:r>
            <a:r>
              <a:rPr lang="el-GR" sz="2000"/>
              <a:t>η τρίτη πηγή συγκέντρωσης πληροφοριών είναι η εμπειρία που έχει το διοικητικό στέλεχος. Η εμπειρία βασίζεται σε πληροφορίες για καταστάσεις και προβλήματα του παρελθόντος τα οποία είναι παρόμοιας υφής και φύσης με τα τωρινά προβλήματα που αντιμετωπίζει το διοικητικό στέλεχος. Είναι, δηλαδή, εμπειρική γνώση.</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270404BE-AABE-42F6-A9D1-7B2F427E616C}" type="slidenum">
              <a:rPr lang="el-GR"/>
              <a:pPr/>
              <a:t>8</a:t>
            </a:fld>
            <a:endParaRPr lang="el-GR"/>
          </a:p>
        </p:txBody>
      </p:sp>
      <p:sp>
        <p:nvSpPr>
          <p:cNvPr id="31746" name="Rectangle 2"/>
          <p:cNvSpPr>
            <a:spLocks noGrp="1" noChangeArrowheads="1"/>
          </p:cNvSpPr>
          <p:nvPr>
            <p:ph type="title"/>
          </p:nvPr>
        </p:nvSpPr>
        <p:spPr/>
        <p:txBody>
          <a:bodyPr/>
          <a:lstStyle/>
          <a:p>
            <a:r>
              <a:rPr lang="el-GR" sz="4000" b="1"/>
              <a:t>Τέταρτη επιλογή: Έρευνα Αγοράς</a:t>
            </a:r>
          </a:p>
        </p:txBody>
      </p:sp>
      <p:sp>
        <p:nvSpPr>
          <p:cNvPr id="31747" name="Rectangle 3"/>
          <p:cNvSpPr>
            <a:spLocks noGrp="1" noChangeArrowheads="1"/>
          </p:cNvSpPr>
          <p:nvPr>
            <p:ph type="body" idx="1"/>
          </p:nvPr>
        </p:nvSpPr>
        <p:spPr/>
        <p:txBody>
          <a:bodyPr/>
          <a:lstStyle/>
          <a:p>
            <a:pPr>
              <a:lnSpc>
                <a:spcPct val="90000"/>
              </a:lnSpc>
              <a:buFontTx/>
              <a:buNone/>
            </a:pPr>
            <a:r>
              <a:rPr lang="el-GR" sz="2400"/>
              <a:t>	Η κυριότερη διαφορά μεταξύ των τριών προηγούμενων μεθόδων και της έρευνας αγοράς έγκειται στο γεγονός ότι η έρευνα αγοράς χρησιμοποιεί ένα </a:t>
            </a:r>
            <a:r>
              <a:rPr lang="el-GR" sz="2400" b="1" u="sng"/>
              <a:t>συστηματικό τρόπο συλλογής </a:t>
            </a:r>
            <a:r>
              <a:rPr lang="el-GR" sz="2400" b="1"/>
              <a:t>και </a:t>
            </a:r>
            <a:r>
              <a:rPr lang="el-GR" sz="2400" b="1" u="sng"/>
              <a:t>συγκέντρωσης πληροφοριών.</a:t>
            </a:r>
            <a:r>
              <a:rPr lang="el-GR" sz="2400" u="sng"/>
              <a:t> </a:t>
            </a:r>
            <a:r>
              <a:rPr lang="el-GR" sz="2400"/>
              <a:t>Η έρευνα αγοράς, ειδικότερα, αποσκοπεί στο να απαντήσει</a:t>
            </a:r>
            <a:r>
              <a:rPr lang="el-GR" sz="2400" u="sng"/>
              <a:t> </a:t>
            </a:r>
            <a:r>
              <a:rPr lang="el-GR" sz="2400"/>
              <a:t>σε διοικητικά προβλήματα στα πλαίσια ενός συστηματικού και ελεγχόμενου εννοιολογικού πλαισίου ώστε να εξασφαλίσει τις καλύτερες δυνατόν πληροφορίες για τη λήψη αποφάσεων. Η διαφορά αυτή είναι αξιοσημείωτη γιατί τα αποτελέσματα της έρευνας αγοράς, αν εκτελεστεί σωστά, είναι πιο </a:t>
            </a:r>
            <a:r>
              <a:rPr lang="el-GR" sz="2400" b="1"/>
              <a:t>αξιόπιστες πληροφορίες</a:t>
            </a:r>
            <a:r>
              <a:rPr lang="el-GR" sz="2400"/>
              <a:t> με βάση τις οποίες μπορούν να αποφασίσουν τα διοικητικά στελέχη των επιχειρήσεων. </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72B35EDF-805E-4C32-BA74-7990065EC13E}" type="slidenum">
              <a:rPr lang="el-GR"/>
              <a:pPr/>
              <a:t>9</a:t>
            </a:fld>
            <a:endParaRPr lang="el-GR"/>
          </a:p>
        </p:txBody>
      </p:sp>
      <p:sp>
        <p:nvSpPr>
          <p:cNvPr id="13314" name="Rectangle 2"/>
          <p:cNvSpPr>
            <a:spLocks noGrp="1" noChangeArrowheads="1"/>
          </p:cNvSpPr>
          <p:nvPr>
            <p:ph type="title"/>
          </p:nvPr>
        </p:nvSpPr>
        <p:spPr/>
        <p:txBody>
          <a:bodyPr/>
          <a:lstStyle/>
          <a:p>
            <a:r>
              <a:rPr lang="el-GR" b="1"/>
              <a:t>Εφαρμογές Ι</a:t>
            </a:r>
          </a:p>
        </p:txBody>
      </p:sp>
      <p:sp>
        <p:nvSpPr>
          <p:cNvPr id="13317" name="Rectangle 5"/>
          <p:cNvSpPr>
            <a:spLocks noGrp="1" noChangeArrowheads="1"/>
          </p:cNvSpPr>
          <p:nvPr>
            <p:ph type="body" idx="1"/>
          </p:nvPr>
        </p:nvSpPr>
        <p:spPr/>
        <p:txBody>
          <a:bodyPr/>
          <a:lstStyle/>
          <a:p>
            <a:pPr>
              <a:buFontTx/>
              <a:buNone/>
            </a:pPr>
            <a:r>
              <a:rPr lang="el-GR" sz="2800"/>
              <a:t>	</a:t>
            </a:r>
            <a:r>
              <a:rPr lang="el-GR" sz="2800" u="sng"/>
              <a:t>ΣΧΕΔΙΑΣΜΟΣ</a:t>
            </a:r>
          </a:p>
          <a:p>
            <a:r>
              <a:rPr lang="el-GR" sz="2800"/>
              <a:t>Ποίοι καταναλωτές αγοράζουν τα προϊόντα μας; Πού βρίσκονται / κατοικούν; Τι εισόδημα έχουν; Πόσοι είναι;</a:t>
            </a:r>
          </a:p>
          <a:p>
            <a:r>
              <a:rPr lang="el-GR" sz="2800"/>
              <a:t>Η αγορά για τα προϊόντα μας αυξάνεται ή μειώνεται; Υπάρχουν καινούργια τμήματα αγοράς στα οποία μπορούμε να εισέλθουμε;</a:t>
            </a:r>
            <a:endParaRPr lang="el-GR" sz="2800" u="sng"/>
          </a:p>
          <a:p>
            <a:r>
              <a:rPr lang="el-GR" sz="2800"/>
              <a:t>Μπορούμε να εισέλθουμε σε αγορές ξένων χωρών;</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1047</Words>
  <Application>Microsoft Office PowerPoint</Application>
  <PresentationFormat>Προβολή στην οθόνη (4:3)</PresentationFormat>
  <Paragraphs>126</Paragraphs>
  <Slides>20</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ΈΡΕΥΝΑ ΜΑΡΚΕΤΙΝΓΚ</vt:lpstr>
      <vt:lpstr>Σκοποί ενότητας</vt:lpstr>
      <vt:lpstr>Ορισμός Έρευνας Αγοράς</vt:lpstr>
      <vt:lpstr>Ορισμός της American Marketing Association</vt:lpstr>
      <vt:lpstr>Βασικές Έννοιες</vt:lpstr>
      <vt:lpstr>Τέσσερις Τρόποι Λήψης Απόφασης</vt:lpstr>
      <vt:lpstr>Τρεις εναλλακτικοί τρόποι λήψης απόφασης</vt:lpstr>
      <vt:lpstr>Τέταρτη επιλογή: Έρευνα Αγοράς</vt:lpstr>
      <vt:lpstr>Εφαρμογές Ι</vt:lpstr>
      <vt:lpstr>Εφαρμογές ΙΙ</vt:lpstr>
      <vt:lpstr>  Εφαρμογές ΙΙΙ</vt:lpstr>
      <vt:lpstr> Τύποι Έρευνας Αγοράς</vt:lpstr>
      <vt:lpstr>Εξερευνητικές Έρευνες Αγοράς</vt:lpstr>
      <vt:lpstr>Περιγραφικές Έρευνες Αγοράς</vt:lpstr>
      <vt:lpstr>Αιτιολογικές Έρευνες Αγοράς</vt:lpstr>
      <vt:lpstr>Τύποι Δεδομένων που μπορούν να συλλεχθούν από τους καταναλωτές</vt:lpstr>
      <vt:lpstr>CASE STUDY 1</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ΈΡΕΥΝΑ ΜΑΡΚΕΤΙΝΓΚ</dc:title>
  <dc:creator>elena</dc:creator>
  <cp:lastModifiedBy>elena</cp:lastModifiedBy>
  <cp:revision>5</cp:revision>
  <dcterms:created xsi:type="dcterms:W3CDTF">2015-09-04T09:08:29Z</dcterms:created>
  <dcterms:modified xsi:type="dcterms:W3CDTF">2015-09-20T19:17:39Z</dcterms:modified>
</cp:coreProperties>
</file>