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63" r:id="rId2"/>
    <p:sldId id="269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4" r:id="rId11"/>
    <p:sldId id="265" r:id="rId12"/>
    <p:sldId id="266" r:id="rId13"/>
    <p:sldId id="267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9F6001-D5C9-4BBD-9EE4-152B1AB2C871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CDC89C-EFB7-4566-9C4E-718C4B32F61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468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6659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9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743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ΕΑΠ - Χ. Πιερρακέας</a:t>
            </a:r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l-GR">
                <a:solidFill>
                  <a:srgbClr val="000000"/>
                </a:solidFill>
              </a:rPr>
              <a:t>Τεχνολογία Λογισμικού</a:t>
            </a:r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676E3-6D67-4EB5-A8D9-B4A69428ED88}" type="slidenum">
              <a:rPr lang="el-G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l-G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4205578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236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2537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16645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426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9166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7013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71320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2011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0FD921-4419-46A2-B6E2-F82D586FD159}" type="datetimeFigureOut">
              <a:rPr lang="en-US" smtClean="0"/>
              <a:pPr/>
              <a:t>1/18/2015</a:t>
            </a:fld>
            <a:endParaRPr lang="en-US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77D25C-FBA2-4F9A-98E9-5A728FA6B35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58485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5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%5b1%5d%20http:/creativecommons.org/licenses/by-nc-sa/4.0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1"/>
          <p:cNvSpPr txBox="1">
            <a:spLocks/>
          </p:cNvSpPr>
          <p:nvPr/>
        </p:nvSpPr>
        <p:spPr>
          <a:xfrm>
            <a:off x="685800" y="2006600"/>
            <a:ext cx="7772400" cy="1470025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Εισαγωγή στους Η/Υ</a:t>
            </a:r>
            <a:endParaRPr lang="el-GR" sz="4400" dirty="0">
              <a:solidFill>
                <a:srgbClr val="5075BC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Υπότιτλος 2"/>
          <p:cNvSpPr txBox="1">
            <a:spLocks/>
          </p:cNvSpPr>
          <p:nvPr/>
        </p:nvSpPr>
        <p:spPr>
          <a:xfrm>
            <a:off x="714375" y="3357563"/>
            <a:ext cx="7777163" cy="1752600"/>
          </a:xfrm>
          <a:prstGeom prst="rect">
            <a:avLst/>
          </a:prstGeom>
        </p:spPr>
        <p:txBody>
          <a:bodyPr/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Ενότητα </a:t>
            </a:r>
            <a:r>
              <a:rPr lang="el-GR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9:</a:t>
            </a:r>
            <a:r>
              <a:rPr lang="en-US" sz="2800" dirty="0" smtClean="0">
                <a:solidFill>
                  <a:srgbClr val="5075BC"/>
                </a:solidFill>
                <a:latin typeface="+mj-lt"/>
                <a:ea typeface="+mj-ea"/>
                <a:cs typeface="+mj-cs"/>
              </a:rPr>
              <a:t> </a:t>
            </a:r>
            <a:r>
              <a:rPr lang="el-GR" sz="2800" dirty="0" smtClean="0"/>
              <a:t>Μετατροπές και πράξεις στους Η/Υ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 smtClean="0"/>
              <a:t>Ιωάννης Σταματίου</a:t>
            </a:r>
            <a:endParaRPr lang="el-GR" sz="28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800" dirty="0">
                <a:latin typeface="+mn-lt"/>
              </a:rPr>
              <a:t>Οργάνωση και Διοίκηση Επιχειρήσεων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defRPr/>
            </a:pPr>
            <a:endParaRPr lang="el-GR" sz="2800" dirty="0">
              <a:latin typeface="+mn-lt"/>
            </a:endParaRPr>
          </a:p>
        </p:txBody>
      </p:sp>
      <p:pic>
        <p:nvPicPr>
          <p:cNvPr id="7" name="Εικόνα 3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506413"/>
            <a:ext cx="4514850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Εικόνα 12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90550" y="279400"/>
            <a:ext cx="3694113" cy="1389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 txBox="1">
            <a:spLocks/>
          </p:cNvSpPr>
          <p:nvPr/>
        </p:nvSpPr>
        <p:spPr>
          <a:xfrm>
            <a:off x="500034" y="2928934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4400" b="0" i="0" u="none" strike="noStrike" kern="1200" cap="none" spc="0" normalizeH="0" baseline="0" noProof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Τέλος Ενότητας</a:t>
            </a:r>
            <a:endParaRPr kumimoji="0" lang="el-GR" sz="44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1679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81013" y="390525"/>
            <a:ext cx="8229600" cy="1143000"/>
          </a:xfrm>
          <a:prstGeom prst="rect">
            <a:avLst/>
          </a:prstGeom>
        </p:spPr>
        <p:txBody>
          <a:bodyPr/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Χρηματοδότηση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81013" y="1457325"/>
            <a:ext cx="8229600" cy="452596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παρόν εκπαιδευτικό υλικό έχει αναπτυχθεί στ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πλαίσι</a:t>
            </a:r>
            <a:r>
              <a:rPr lang="en-US" sz="2000" dirty="0">
                <a:latin typeface="+mn-lt"/>
              </a:rPr>
              <a:t>o</a:t>
            </a:r>
            <a:r>
              <a:rPr lang="el-GR" sz="2000" dirty="0">
                <a:latin typeface="+mn-lt"/>
              </a:rPr>
              <a:t> του εκπαιδευτικού έργου του διδάσκοντα.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«</a:t>
            </a:r>
            <a:r>
              <a:rPr lang="el-GR" sz="2000" b="1" dirty="0">
                <a:latin typeface="+mn-lt"/>
              </a:rPr>
              <a:t>Ανοικτά Ακαδημαϊκά Μαθήματα στο Πανεπιστήμιο Αθηνών</a:t>
            </a:r>
            <a:r>
              <a:rPr lang="el-GR" sz="2000" dirty="0">
                <a:latin typeface="+mn-lt"/>
              </a:rPr>
              <a:t>» έχει χρηματοδοτήσει μόνο την αναδιαμόρφωση του εκπαιδευτικού υλικού. </a:t>
            </a:r>
            <a:endParaRPr lang="en-US" sz="2000" dirty="0"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l-GR" sz="2000" dirty="0">
                <a:latin typeface="+mn-lt"/>
              </a:rPr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6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43063" y="4770438"/>
            <a:ext cx="5502275" cy="1385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Εικόνα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1679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l-GR" sz="4400" dirty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Σημείωμα Αναφοράς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063" y="1500188"/>
            <a:ext cx="8229600" cy="4525962"/>
          </a:xfrm>
          <a:prstGeom prst="rect">
            <a:avLst/>
          </a:prstGeom>
        </p:spPr>
        <p:txBody>
          <a:bodyPr>
            <a:normAutofit/>
          </a:bodyPr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 err="1">
                <a:latin typeface="+mn-lt"/>
              </a:rPr>
              <a:t>Copyright</a:t>
            </a:r>
            <a:r>
              <a:rPr lang="el-GR" sz="2000" dirty="0">
                <a:latin typeface="+mn-lt"/>
              </a:rPr>
              <a:t> Πανεπιστήμιο Πατρών</a:t>
            </a:r>
            <a:r>
              <a:rPr lang="en-US" sz="2000" dirty="0">
                <a:latin typeface="+mn-lt"/>
              </a:rPr>
              <a:t>, 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Ιωάννης Σταματίου,2014</a:t>
            </a:r>
            <a:r>
              <a:rPr lang="el-GR" sz="2000" dirty="0">
                <a:latin typeface="+mn-lt"/>
              </a:rPr>
              <a:t>.  </a:t>
            </a:r>
            <a:r>
              <a:rPr lang="el-GR" sz="2000" dirty="0" smtClean="0">
                <a:latin typeface="+mn-lt"/>
              </a:rPr>
              <a:t>«</a:t>
            </a:r>
            <a:r>
              <a:rPr lang="el-GR" sz="2000" dirty="0" smtClean="0">
                <a:solidFill>
                  <a:srgbClr val="FF0000"/>
                </a:solidFill>
                <a:latin typeface="+mn-lt"/>
              </a:rPr>
              <a:t>Εισαγωγή στους Η/Υ. </a:t>
            </a:r>
            <a:r>
              <a:rPr lang="el-GR" sz="2000" dirty="0" smtClean="0">
                <a:solidFill>
                  <a:srgbClr val="FF0000"/>
                </a:solidFill>
              </a:rPr>
              <a:t>Μετατροπές και πράξεις στους Η/Υ.</a:t>
            </a:r>
            <a:r>
              <a:rPr lang="el-GR" sz="2000" dirty="0" smtClean="0">
                <a:latin typeface="+mn-lt"/>
              </a:rPr>
              <a:t>». </a:t>
            </a:r>
            <a:r>
              <a:rPr lang="el-GR" sz="2000" dirty="0">
                <a:latin typeface="+mn-lt"/>
              </a:rPr>
              <a:t>Έκδοση: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1.0</a:t>
            </a:r>
            <a:r>
              <a:rPr lang="el-GR" sz="2000" dirty="0">
                <a:latin typeface="+mn-lt"/>
              </a:rPr>
              <a:t>. Πάτρα </a:t>
            </a:r>
            <a:r>
              <a:rPr lang="el-GR" sz="2000" dirty="0">
                <a:solidFill>
                  <a:srgbClr val="FF0000"/>
                </a:solidFill>
                <a:latin typeface="+mn-lt"/>
              </a:rPr>
              <a:t>2014</a:t>
            </a:r>
            <a:r>
              <a:rPr lang="el-GR" sz="2000" dirty="0">
                <a:latin typeface="+mn-lt"/>
              </a:rPr>
              <a:t>. Διαθέσιμο από τη δικτυακή διεύθυνση</a:t>
            </a:r>
            <a:r>
              <a:rPr lang="el-GR" sz="2000" dirty="0" smtClean="0">
                <a:latin typeface="+mn-lt"/>
              </a:rPr>
              <a:t>:.</a:t>
            </a:r>
            <a:r>
              <a:rPr lang="en-US" sz="2000" dirty="0" smtClean="0"/>
              <a:t> </a:t>
            </a:r>
            <a:r>
              <a:rPr lang="en-US" sz="2000" dirty="0" smtClean="0">
                <a:solidFill>
                  <a:srgbClr val="FF0000"/>
                </a:solidFill>
              </a:rPr>
              <a:t>https://eclass.upatras.gr/courses/BMA421/</a:t>
            </a:r>
            <a:endParaRPr lang="el-GR" sz="2000" dirty="0">
              <a:solidFill>
                <a:srgbClr val="FF0000"/>
              </a:solidFill>
              <a:latin typeface="+mn-lt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1679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Ορθογώνιο"/>
          <p:cNvSpPr>
            <a:spLocks noChangeArrowheads="1"/>
          </p:cNvSpPr>
          <p:nvPr/>
        </p:nvSpPr>
        <p:spPr bwMode="auto">
          <a:xfrm>
            <a:off x="1142976" y="214290"/>
            <a:ext cx="6935788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4400" dirty="0">
                <a:solidFill>
                  <a:srgbClr val="0070C0"/>
                </a:solidFill>
              </a:rPr>
              <a:t>Σημείωμα </a:t>
            </a:r>
            <a:r>
              <a:rPr lang="el-GR" sz="4400" dirty="0" err="1">
                <a:solidFill>
                  <a:srgbClr val="0070C0"/>
                </a:solidFill>
              </a:rPr>
              <a:t>Αδειοδότησης</a:t>
            </a:r>
            <a:endParaRPr lang="el-GR" sz="4400" dirty="0">
              <a:solidFill>
                <a:srgbClr val="0070C0"/>
              </a:solidFill>
            </a:endParaRP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171426" y="954065"/>
            <a:ext cx="8929688" cy="1439863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Το παρόν υλικό διατίθεται με τους όρους της άδειας χρήσης </a:t>
            </a:r>
            <a:r>
              <a:rPr lang="el-GR" sz="2000" dirty="0" err="1">
                <a:latin typeface="+mn-lt"/>
              </a:rPr>
              <a:t>Creative</a:t>
            </a:r>
            <a:r>
              <a:rPr lang="el-GR" sz="2000" dirty="0">
                <a:latin typeface="+mn-lt"/>
              </a:rPr>
              <a:t> </a:t>
            </a:r>
            <a:r>
              <a:rPr lang="el-GR" sz="2000" dirty="0" err="1">
                <a:latin typeface="+mn-lt"/>
              </a:rPr>
              <a:t>Commons</a:t>
            </a:r>
            <a:r>
              <a:rPr lang="el-GR" sz="2000" dirty="0">
                <a:latin typeface="+mn-lt"/>
              </a:rPr>
              <a:t> Αναφορά, Μη Εμπορική Χρήση Παρόμοια Διανομή 4.0 [1] ή μεταγενέστερη, Διεθνής Έκδοση.   Εξαιρούνται τα αυτοτελή έργα τρίτων π.χ. φωτογραφίες, διαγράμματα </a:t>
            </a:r>
            <a:r>
              <a:rPr lang="el-GR" sz="2000" dirty="0" err="1">
                <a:latin typeface="+mn-lt"/>
              </a:rPr>
              <a:t>κ.λ.π</a:t>
            </a:r>
            <a:r>
              <a:rPr lang="el-GR" sz="2000" dirty="0">
                <a:latin typeface="+mn-lt"/>
              </a:rPr>
              <a:t>.,  τα οποία εμπεριέχονται σε αυτό και τα οποία αναφέρονται μαζί με τους όρους χρήσης τους στο «Σημείωμα Χρήσης Έργων Τρίτων».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l-GR" sz="2000" dirty="0">
                <a:latin typeface="+mn-lt"/>
              </a:rPr>
              <a:t>                 </a:t>
            </a:r>
          </a:p>
          <a:p>
            <a:pPr fontAlgn="auto"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el-GR" sz="2000" dirty="0">
              <a:latin typeface="+mn-lt"/>
            </a:endParaRPr>
          </a:p>
        </p:txBody>
      </p:sp>
      <p:pic>
        <p:nvPicPr>
          <p:cNvPr id="4" name="Picture 22" descr="Λογότυπο για Άδειες χρήσης Creative Commons BY-NC-ND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4739" y="2571749"/>
            <a:ext cx="1649412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5"/>
          <p:cNvSpPr txBox="1"/>
          <p:nvPr/>
        </p:nvSpPr>
        <p:spPr>
          <a:xfrm>
            <a:off x="279376" y="3071812"/>
            <a:ext cx="9036050" cy="3455987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>
              <a:defRPr/>
            </a:pPr>
            <a:r>
              <a:rPr lang="el-GR" dirty="0"/>
              <a:t>[1] http://creativecommons.org/licenses/by-nc-sa/4.0/ </a:t>
            </a:r>
            <a:endParaRPr lang="en-US" dirty="0"/>
          </a:p>
          <a:p>
            <a:pPr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Ως </a:t>
            </a:r>
            <a:r>
              <a:rPr lang="el-GR" b="1" dirty="0"/>
              <a:t>Μη Εμπορική</a:t>
            </a:r>
            <a:r>
              <a:rPr lang="el-GR" dirty="0"/>
              <a:t> ορίζεται η χρήση: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 δεν περιλαμβάνει άμεσο ή έμμεσο οικονομικό όφελος από την χρήση του έργου, για το διανομέα του έργου και </a:t>
            </a:r>
            <a:r>
              <a:rPr lang="el-GR" dirty="0" err="1"/>
              <a:t>αδειοδόχο</a:t>
            </a:r>
            <a:endParaRPr lang="el-GR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l-GR" dirty="0"/>
              <a:t>που</a:t>
            </a:r>
            <a:r>
              <a:rPr lang="en-GB" dirty="0"/>
              <a:t> </a:t>
            </a:r>
            <a:r>
              <a:rPr lang="el-GR" dirty="0"/>
              <a:t>δεν προσπορίζει στο διανομέα του έργου και</a:t>
            </a:r>
            <a:r>
              <a:rPr lang="en-GB" dirty="0"/>
              <a:t> </a:t>
            </a:r>
            <a:r>
              <a:rPr lang="el-GR" dirty="0" err="1"/>
              <a:t>αδειοδόχο</a:t>
            </a:r>
            <a:r>
              <a:rPr lang="en-GB" dirty="0"/>
              <a:t> </a:t>
            </a:r>
            <a:r>
              <a:rPr lang="el-GR" dirty="0"/>
              <a:t>έμμεσο οικονομικό όφελος (π.χ. διαφημίσεις) από την προβολή του έργου σε διαδικτυακό τόπο</a:t>
            </a:r>
            <a:endParaRPr lang="en-US" dirty="0"/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l-GR" dirty="0"/>
          </a:p>
          <a:p>
            <a:pPr>
              <a:defRPr/>
            </a:pPr>
            <a:r>
              <a:rPr lang="el-GR" dirty="0"/>
              <a:t>Ο δικαιούχος μπορεί να παρέχει στον </a:t>
            </a:r>
            <a:r>
              <a:rPr lang="el-GR" dirty="0" err="1"/>
              <a:t>αδειοδόχο</a:t>
            </a:r>
            <a:r>
              <a:rPr lang="el-GR" dirty="0"/>
              <a:t> ξεχωριστή άδεια να χρησιμοποιεί το έργο για εμπορική χρήση, εφόσον αυτό του ζητηθεί.</a:t>
            </a:r>
          </a:p>
        </p:txBody>
      </p:sp>
      <p:pic>
        <p:nvPicPr>
          <p:cNvPr id="6" name="Εικόνα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054" y="6175557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- Ορθογώνιο"/>
          <p:cNvSpPr/>
          <p:nvPr/>
        </p:nvSpPr>
        <p:spPr>
          <a:xfrm>
            <a:off x="323528" y="332656"/>
            <a:ext cx="8358188" cy="3600986"/>
          </a:xfrm>
          <a:prstGeom prst="rect">
            <a:avLst/>
          </a:prstGeom>
        </p:spPr>
        <p:txBody>
          <a:bodyPr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sz="4400" dirty="0">
                <a:solidFill>
                  <a:srgbClr val="0070C0"/>
                </a:solidFill>
                <a:latin typeface="+mj-lt"/>
              </a:rPr>
              <a:t>       </a:t>
            </a:r>
            <a:r>
              <a:rPr lang="el-GR" sz="4400" dirty="0">
                <a:solidFill>
                  <a:srgbClr val="0070C0"/>
                </a:solidFill>
                <a:latin typeface="+mj-lt"/>
              </a:rPr>
              <a:t>Σημείωμα Χρήσης Έργων</a:t>
            </a: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endParaRPr lang="en-US" sz="4400" dirty="0">
              <a:solidFill>
                <a:srgbClr val="0070C0"/>
              </a:solidFill>
              <a:latin typeface="+mj-lt"/>
            </a:endParaRPr>
          </a:p>
          <a:p>
            <a:pPr>
              <a:defRPr/>
            </a:pPr>
            <a:r>
              <a:rPr lang="el-GR" sz="2800" dirty="0">
                <a:latin typeface="+mj-lt"/>
              </a:rPr>
              <a:t>Το έργο αυτό κάνει χρήση του έργου:</a:t>
            </a:r>
            <a:endParaRPr lang="en-US" sz="2800" dirty="0">
              <a:latin typeface="+mj-lt"/>
            </a:endParaRPr>
          </a:p>
          <a:p>
            <a:pPr>
              <a:defRPr/>
            </a:pPr>
            <a:endParaRPr lang="el-GR" sz="2800" dirty="0">
              <a:latin typeface="+mj-lt"/>
            </a:endParaRPr>
          </a:p>
          <a:p>
            <a:pPr>
              <a:defRPr/>
            </a:pPr>
            <a:r>
              <a:rPr lang="el-GR" sz="2600" dirty="0" smtClean="0">
                <a:latin typeface="+mj-lt"/>
              </a:rPr>
              <a:t>«</a:t>
            </a:r>
            <a:r>
              <a:rPr lang="el-GR" sz="2800" dirty="0" smtClean="0"/>
              <a:t>Εισαγωγή στην Πληροφορική: Θεωρία και Πράξη», των </a:t>
            </a:r>
            <a:r>
              <a:rPr lang="el-GR" sz="2800" dirty="0" err="1" smtClean="0"/>
              <a:t>Alan</a:t>
            </a:r>
            <a:r>
              <a:rPr lang="el-GR" sz="2800" dirty="0" smtClean="0"/>
              <a:t> </a:t>
            </a:r>
            <a:r>
              <a:rPr lang="el-GR" sz="2800" dirty="0" err="1" smtClean="0"/>
              <a:t>Evans</a:t>
            </a:r>
            <a:r>
              <a:rPr lang="el-GR" sz="2800" dirty="0" smtClean="0"/>
              <a:t>, </a:t>
            </a:r>
            <a:r>
              <a:rPr lang="el-GR" sz="2800" dirty="0" err="1" smtClean="0"/>
              <a:t>Kendall</a:t>
            </a:r>
            <a:r>
              <a:rPr lang="el-GR" sz="2800" dirty="0" smtClean="0"/>
              <a:t> </a:t>
            </a:r>
            <a:r>
              <a:rPr lang="el-GR" sz="2800" dirty="0" err="1" smtClean="0"/>
              <a:t>Martin</a:t>
            </a:r>
            <a:r>
              <a:rPr lang="el-GR" sz="2800" dirty="0" smtClean="0"/>
              <a:t>, </a:t>
            </a:r>
            <a:r>
              <a:rPr lang="el-GR" sz="2800" dirty="0" err="1" smtClean="0"/>
              <a:t>Mary</a:t>
            </a:r>
            <a:r>
              <a:rPr lang="el-GR" sz="2800" dirty="0" smtClean="0"/>
              <a:t> </a:t>
            </a:r>
            <a:r>
              <a:rPr lang="el-GR" sz="2800" dirty="0" err="1" smtClean="0"/>
              <a:t>Anne</a:t>
            </a:r>
            <a:r>
              <a:rPr lang="el-GR" sz="2800" dirty="0" smtClean="0"/>
              <a:t> </a:t>
            </a:r>
            <a:r>
              <a:rPr lang="el-GR" sz="2800" dirty="0" err="1" smtClean="0"/>
              <a:t>Poatsy</a:t>
            </a:r>
            <a:r>
              <a:rPr lang="el-GR" sz="2800" dirty="0" smtClean="0"/>
              <a:t/>
            </a:r>
            <a:br>
              <a:rPr lang="el-GR" sz="2800" dirty="0" smtClean="0"/>
            </a:br>
            <a:r>
              <a:rPr lang="el-GR" sz="2800" dirty="0" smtClean="0"/>
              <a:t>1η έκδοση, Εκδόσεις Κριτική</a:t>
            </a:r>
            <a:endParaRPr lang="el-GR" sz="2600" dirty="0">
              <a:latin typeface="+mj-lt"/>
            </a:endParaRP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1679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rgbClr val="0070C0"/>
                </a:solidFill>
              </a:rPr>
              <a:t>Περιεχόμενα ενότητας</a:t>
            </a:r>
            <a:endParaRPr lang="el-GR" dirty="0">
              <a:solidFill>
                <a:srgbClr val="0070C0"/>
              </a:solidFill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Μετατροπές παράγωγα συστήματα</a:t>
            </a:r>
          </a:p>
          <a:p>
            <a:r>
              <a:rPr lang="el-GR" dirty="0" smtClean="0"/>
              <a:t>Πράξεις</a:t>
            </a:r>
          </a:p>
          <a:p>
            <a:endParaRPr lang="el-GR" dirty="0"/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26163"/>
            <a:ext cx="726005" cy="704483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196975"/>
            <a:ext cx="8064500" cy="4824413"/>
          </a:xfrm>
          <a:noFill/>
        </p:spPr>
        <p:txBody>
          <a:bodyPr>
            <a:noAutofit/>
          </a:bodyPr>
          <a:lstStyle/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l-GR" altLang="el-GR" sz="2400" dirty="0" smtClean="0"/>
              <a:t>Συστήματα που η βάση του ενός είναι η ύψωση σε δύναμη της βάσης ενός άλλου ονομάζονται </a:t>
            </a:r>
            <a:r>
              <a:rPr lang="el-GR" altLang="el-GR" sz="2400" b="1" dirty="0" smtClean="0"/>
              <a:t>παράγωγα συστήματα αρίθμησης</a:t>
            </a:r>
            <a:r>
              <a:rPr lang="el-GR" altLang="el-GR" sz="2400" dirty="0" smtClean="0"/>
              <a:t>.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l-GR" altLang="el-GR" sz="2400" u="sng" dirty="0" smtClean="0"/>
              <a:t>Παράδειγμα</a:t>
            </a:r>
            <a:r>
              <a:rPr lang="el-GR" altLang="el-GR" sz="2400" dirty="0" smtClean="0"/>
              <a:t> το </a:t>
            </a:r>
            <a:r>
              <a:rPr lang="el-GR" altLang="el-GR" sz="2400" dirty="0" err="1" smtClean="0"/>
              <a:t>εννεαδικό</a:t>
            </a:r>
            <a:r>
              <a:rPr lang="el-GR" altLang="el-GR" sz="2400" dirty="0" smtClean="0"/>
              <a:t> σύστημα αρίθμησης είναι παράγωγο του τριαδικού γιατί 3</a:t>
            </a:r>
            <a:r>
              <a:rPr lang="el-GR" altLang="el-GR" sz="2400" baseline="30000" dirty="0" smtClean="0"/>
              <a:t>2</a:t>
            </a:r>
            <a:r>
              <a:rPr lang="el-GR" altLang="el-GR" sz="2400" dirty="0" smtClean="0"/>
              <a:t>=9.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l-GR" altLang="el-GR" sz="2400" u="sng" dirty="0" smtClean="0"/>
              <a:t>Παράδειγμα</a:t>
            </a:r>
            <a:r>
              <a:rPr lang="el-GR" altLang="el-GR" sz="2400" dirty="0" smtClean="0"/>
              <a:t> το </a:t>
            </a:r>
            <a:r>
              <a:rPr lang="el-GR" altLang="el-GR" sz="2400" dirty="0" err="1" smtClean="0"/>
              <a:t>δεκαεξαδικό</a:t>
            </a:r>
            <a:r>
              <a:rPr lang="el-GR" altLang="el-GR" sz="2400" dirty="0" smtClean="0"/>
              <a:t>  σύστημα αρίθμησης είναι παράγωγο του δυαδικού γιατί 2</a:t>
            </a:r>
            <a:r>
              <a:rPr lang="el-GR" altLang="el-GR" sz="2400" baseline="30000" dirty="0" smtClean="0"/>
              <a:t>4</a:t>
            </a:r>
            <a:r>
              <a:rPr lang="el-GR" altLang="el-GR" sz="2400" dirty="0" smtClean="0"/>
              <a:t>=16. </a:t>
            </a:r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endParaRPr lang="el-GR" altLang="el-GR" sz="2400" dirty="0" smtClean="0"/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l-GR" altLang="el-GR" sz="2400" dirty="0" smtClean="0"/>
              <a:t>Κάθε ψηφίο του </a:t>
            </a:r>
            <a:r>
              <a:rPr lang="el-GR" altLang="el-GR" sz="2400" b="1" dirty="0" err="1" smtClean="0"/>
              <a:t>δεκαεξαδικού</a:t>
            </a:r>
            <a:r>
              <a:rPr lang="el-GR" altLang="el-GR" sz="2400" b="1" dirty="0" smtClean="0"/>
              <a:t> αριθμού</a:t>
            </a:r>
            <a:r>
              <a:rPr lang="el-GR" altLang="el-GR" sz="2400" dirty="0" smtClean="0"/>
              <a:t> μετατρέπεται αυτόνομα στο </a:t>
            </a:r>
            <a:r>
              <a:rPr lang="el-GR" altLang="el-GR" sz="2400" b="1" dirty="0" smtClean="0"/>
              <a:t>δυαδικό σύστημα</a:t>
            </a:r>
            <a:r>
              <a:rPr lang="el-GR" altLang="el-GR" sz="2400" dirty="0" smtClean="0"/>
              <a:t> (χρησιμοποιώντας 4 δυαδικά ψηφία) και έτσι προκύπτει ο δυαδικός αριθμός και αντίστροφα.</a:t>
            </a:r>
            <a:endParaRPr lang="en-US" altLang="el-GR" sz="2400" dirty="0" smtClean="0"/>
          </a:p>
          <a:p>
            <a:pPr marL="0" indent="0" eaLnBrk="1" hangingPunct="1">
              <a:lnSpc>
                <a:spcPct val="85000"/>
              </a:lnSpc>
              <a:buFontTx/>
              <a:buNone/>
            </a:pPr>
            <a:r>
              <a:rPr lang="el-GR" altLang="el-GR" sz="2400" dirty="0" smtClean="0"/>
              <a:t>Αντίστοιχα, κάθε ψηφίο του </a:t>
            </a:r>
            <a:r>
              <a:rPr lang="el-GR" altLang="el-GR" sz="2400" b="1" dirty="0" err="1" smtClean="0"/>
              <a:t>οκταδικού</a:t>
            </a:r>
            <a:r>
              <a:rPr lang="el-GR" altLang="el-GR" sz="2400" b="1" dirty="0" smtClean="0"/>
              <a:t> αριθμού</a:t>
            </a:r>
            <a:r>
              <a:rPr lang="el-GR" altLang="el-GR" sz="2400" dirty="0" smtClean="0"/>
              <a:t> μετατρέπεται αυτόνομα στο </a:t>
            </a:r>
            <a:r>
              <a:rPr lang="el-GR" altLang="el-GR" sz="2400" b="1" dirty="0" smtClean="0"/>
              <a:t>δυαδικό σύστημα</a:t>
            </a:r>
            <a:r>
              <a:rPr lang="el-GR" altLang="el-GR" sz="2400" dirty="0" smtClean="0"/>
              <a:t> (χρησιμοποιώντας 3 δυαδικά) και έτσι προκύπτει ο δυαδικός αριθμός και αντίστροφα.</a:t>
            </a:r>
          </a:p>
        </p:txBody>
      </p:sp>
      <p:sp>
        <p:nvSpPr>
          <p:cNvPr id="103427" name="Rectangle 5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+mj-lt"/>
              </a:rPr>
              <a:t>Μετατροπές - Παράγωγα συστήματα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2" y="6221183"/>
            <a:ext cx="656272" cy="6368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872394"/>
      </p:ext>
    </p:extLst>
  </p:cSld>
  <p:clrMapOvr>
    <a:masterClrMapping/>
  </p:clrMapOvr>
  <p:transition spd="med"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Text Box 3"/>
          <p:cNvSpPr txBox="1">
            <a:spLocks noChangeArrowheads="1"/>
          </p:cNvSpPr>
          <p:nvPr/>
        </p:nvSpPr>
        <p:spPr bwMode="auto">
          <a:xfrm>
            <a:off x="2098675" y="3959225"/>
            <a:ext cx="5210175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3000">
                <a:solidFill>
                  <a:srgbClr val="000000"/>
                </a:solidFill>
              </a:rPr>
              <a:t>(</a:t>
            </a:r>
            <a:r>
              <a:rPr lang="en-US" altLang="el-GR" sz="3000">
                <a:solidFill>
                  <a:srgbClr val="000000"/>
                </a:solidFill>
              </a:rPr>
              <a:t>633</a:t>
            </a:r>
            <a:r>
              <a:rPr lang="el-GR" altLang="el-GR" sz="3000">
                <a:solidFill>
                  <a:srgbClr val="000000"/>
                </a:solidFill>
              </a:rPr>
              <a:t>)</a:t>
            </a:r>
            <a:r>
              <a:rPr lang="en-US" altLang="el-GR" sz="3000" baseline="-25000">
                <a:solidFill>
                  <a:srgbClr val="000000"/>
                </a:solidFill>
              </a:rPr>
              <a:t>8 </a:t>
            </a:r>
            <a:r>
              <a:rPr lang="el-GR" altLang="el-GR" sz="3000">
                <a:solidFill>
                  <a:srgbClr val="000000"/>
                </a:solidFill>
              </a:rPr>
              <a:t> = (1 1 0 0 1 1 0 1 1)</a:t>
            </a:r>
            <a:r>
              <a:rPr lang="el-GR" altLang="el-GR" sz="3000" baseline="-25000">
                <a:solidFill>
                  <a:srgbClr val="000000"/>
                </a:solidFill>
              </a:rPr>
              <a:t>2</a:t>
            </a:r>
            <a:r>
              <a:rPr lang="el-GR" altLang="el-GR" sz="28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04451" name="Group 4"/>
          <p:cNvGrpSpPr>
            <a:grpSpLocks/>
          </p:cNvGrpSpPr>
          <p:nvPr/>
        </p:nvGrpSpPr>
        <p:grpSpPr bwMode="auto">
          <a:xfrm>
            <a:off x="3927475" y="4592638"/>
            <a:ext cx="609600" cy="923925"/>
            <a:chOff x="2544" y="3504"/>
            <a:chExt cx="384" cy="582"/>
          </a:xfrm>
        </p:grpSpPr>
        <p:sp>
          <p:nvSpPr>
            <p:cNvPr id="104469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4470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 b="1">
                  <a:solidFill>
                    <a:srgbClr val="000000"/>
                  </a:solidFill>
                </a:rPr>
                <a:t>  6</a:t>
              </a:r>
            </a:p>
          </p:txBody>
        </p:sp>
      </p:grpSp>
      <p:grpSp>
        <p:nvGrpSpPr>
          <p:cNvPr id="104452" name="Group 7"/>
          <p:cNvGrpSpPr>
            <a:grpSpLocks/>
          </p:cNvGrpSpPr>
          <p:nvPr/>
        </p:nvGrpSpPr>
        <p:grpSpPr bwMode="auto">
          <a:xfrm>
            <a:off x="4765675" y="4592638"/>
            <a:ext cx="609600" cy="923925"/>
            <a:chOff x="2544" y="3504"/>
            <a:chExt cx="384" cy="582"/>
          </a:xfrm>
        </p:grpSpPr>
        <p:sp>
          <p:nvSpPr>
            <p:cNvPr id="104467" name="AutoShape 8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4468" name="Text Box 9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 b="1">
                  <a:solidFill>
                    <a:srgbClr val="000000"/>
                  </a:solidFill>
                </a:rPr>
                <a:t>  3</a:t>
              </a:r>
            </a:p>
          </p:txBody>
        </p:sp>
      </p:grpSp>
      <p:grpSp>
        <p:nvGrpSpPr>
          <p:cNvPr id="104453" name="Group 10"/>
          <p:cNvGrpSpPr>
            <a:grpSpLocks/>
          </p:cNvGrpSpPr>
          <p:nvPr/>
        </p:nvGrpSpPr>
        <p:grpSpPr bwMode="auto">
          <a:xfrm>
            <a:off x="5603875" y="4592638"/>
            <a:ext cx="609600" cy="923925"/>
            <a:chOff x="2544" y="3504"/>
            <a:chExt cx="384" cy="582"/>
          </a:xfrm>
        </p:grpSpPr>
        <p:sp>
          <p:nvSpPr>
            <p:cNvPr id="104465" name="AutoShape 11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4466" name="Text Box 12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 b="1">
                  <a:solidFill>
                    <a:srgbClr val="000000"/>
                  </a:solidFill>
                </a:rPr>
                <a:t>  3</a:t>
              </a:r>
            </a:p>
          </p:txBody>
        </p:sp>
      </p:grpSp>
      <p:grpSp>
        <p:nvGrpSpPr>
          <p:cNvPr id="104454" name="Group 13"/>
          <p:cNvGrpSpPr>
            <a:grpSpLocks/>
          </p:cNvGrpSpPr>
          <p:nvPr/>
        </p:nvGrpSpPr>
        <p:grpSpPr bwMode="auto">
          <a:xfrm>
            <a:off x="658813" y="1503363"/>
            <a:ext cx="8305800" cy="2286000"/>
            <a:chOff x="415" y="737"/>
            <a:chExt cx="5232" cy="1440"/>
          </a:xfrm>
        </p:grpSpPr>
        <p:sp>
          <p:nvSpPr>
            <p:cNvPr id="104456" name="Text Box 14"/>
            <p:cNvSpPr txBox="1">
              <a:spLocks noChangeArrowheads="1"/>
            </p:cNvSpPr>
            <p:nvPr/>
          </p:nvSpPr>
          <p:spPr bwMode="auto">
            <a:xfrm>
              <a:off x="415" y="737"/>
              <a:ext cx="5232" cy="14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25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 b="1">
                  <a:solidFill>
                    <a:srgbClr val="000000"/>
                  </a:solidFill>
                </a:rPr>
                <a:t>Δυαδικό</a:t>
              </a:r>
              <a:r>
                <a:rPr lang="el-GR" altLang="el-GR" sz="2400">
                  <a:solidFill>
                    <a:srgbClr val="000000"/>
                  </a:solidFill>
                </a:rPr>
                <a:t>	</a:t>
              </a:r>
              <a:r>
                <a:rPr lang="el-GR" altLang="el-GR" sz="2400" b="1">
                  <a:solidFill>
                    <a:srgbClr val="000000"/>
                  </a:solidFill>
                </a:rPr>
                <a:t>Οκταδικό</a:t>
              </a:r>
              <a:r>
                <a:rPr lang="el-GR" altLang="el-GR" sz="2400">
                  <a:solidFill>
                    <a:srgbClr val="000000"/>
                  </a:solidFill>
                </a:rPr>
                <a:t>		</a:t>
              </a:r>
              <a:r>
                <a:rPr lang="el-GR" altLang="el-GR" sz="2400" b="1">
                  <a:solidFill>
                    <a:srgbClr val="000000"/>
                  </a:solidFill>
                </a:rPr>
                <a:t>Δυαδικό</a:t>
              </a:r>
              <a:r>
                <a:rPr lang="el-GR" altLang="el-GR" sz="2400">
                  <a:solidFill>
                    <a:srgbClr val="000000"/>
                  </a:solidFill>
                </a:rPr>
                <a:t>	</a:t>
              </a:r>
              <a:r>
                <a:rPr lang="el-GR" altLang="el-GR" sz="2400" b="1">
                  <a:solidFill>
                    <a:srgbClr val="000000"/>
                  </a:solidFill>
                </a:rPr>
                <a:t>Οκταδικό</a:t>
              </a:r>
            </a:p>
            <a:p>
              <a:pPr fontAlgn="base">
                <a:spcBef>
                  <a:spcPct val="25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   0 0 0		      0			   1 0 0		      4</a:t>
              </a:r>
            </a:p>
            <a:p>
              <a:pPr fontAlgn="base">
                <a:spcBef>
                  <a:spcPct val="25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   0 0 1		      1			   1 0 1		      5</a:t>
              </a:r>
            </a:p>
            <a:p>
              <a:pPr fontAlgn="base">
                <a:spcBef>
                  <a:spcPct val="25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   0 1 0		      2			   1 1 0	 	      6</a:t>
              </a:r>
            </a:p>
            <a:p>
              <a:pPr fontAlgn="base">
                <a:spcBef>
                  <a:spcPct val="25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>
                  <a:solidFill>
                    <a:srgbClr val="000000"/>
                  </a:solidFill>
                </a:rPr>
                <a:t>   0 1 1		      3			   1 1 1		      7</a:t>
              </a:r>
            </a:p>
          </p:txBody>
        </p:sp>
        <p:sp>
          <p:nvSpPr>
            <p:cNvPr id="104457" name="Line 15"/>
            <p:cNvSpPr>
              <a:spLocks noChangeShapeType="1"/>
            </p:cNvSpPr>
            <p:nvPr/>
          </p:nvSpPr>
          <p:spPr bwMode="auto">
            <a:xfrm>
              <a:off x="1156" y="1162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458" name="Line 16"/>
            <p:cNvSpPr>
              <a:spLocks noChangeShapeType="1"/>
            </p:cNvSpPr>
            <p:nvPr/>
          </p:nvSpPr>
          <p:spPr bwMode="auto">
            <a:xfrm>
              <a:off x="1156" y="148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459" name="Line 17"/>
            <p:cNvSpPr>
              <a:spLocks noChangeShapeType="1"/>
            </p:cNvSpPr>
            <p:nvPr/>
          </p:nvSpPr>
          <p:spPr bwMode="auto">
            <a:xfrm>
              <a:off x="1156" y="202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460" name="Line 18"/>
            <p:cNvSpPr>
              <a:spLocks noChangeShapeType="1"/>
            </p:cNvSpPr>
            <p:nvPr/>
          </p:nvSpPr>
          <p:spPr bwMode="auto">
            <a:xfrm>
              <a:off x="1156" y="1752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461" name="Line 19"/>
            <p:cNvSpPr>
              <a:spLocks noChangeShapeType="1"/>
            </p:cNvSpPr>
            <p:nvPr/>
          </p:nvSpPr>
          <p:spPr bwMode="auto">
            <a:xfrm>
              <a:off x="4014" y="1162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462" name="Line 20"/>
            <p:cNvSpPr>
              <a:spLocks noChangeShapeType="1"/>
            </p:cNvSpPr>
            <p:nvPr/>
          </p:nvSpPr>
          <p:spPr bwMode="auto">
            <a:xfrm>
              <a:off x="4014" y="1480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463" name="Line 21"/>
            <p:cNvSpPr>
              <a:spLocks noChangeShapeType="1"/>
            </p:cNvSpPr>
            <p:nvPr/>
          </p:nvSpPr>
          <p:spPr bwMode="auto">
            <a:xfrm>
              <a:off x="4014" y="1752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4464" name="Line 22"/>
            <p:cNvSpPr>
              <a:spLocks noChangeShapeType="1"/>
            </p:cNvSpPr>
            <p:nvPr/>
          </p:nvSpPr>
          <p:spPr bwMode="auto">
            <a:xfrm>
              <a:off x="4014" y="2024"/>
              <a:ext cx="59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4455" name="Rectangle 24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+mj-lt"/>
              </a:rPr>
              <a:t>Μετατροπές - Παράγωγα συστήματα</a:t>
            </a:r>
          </a:p>
        </p:txBody>
      </p:sp>
      <p:pic>
        <p:nvPicPr>
          <p:cNvPr id="23" name="Εικόνα 2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53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340867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Text Box 3"/>
          <p:cNvSpPr txBox="1">
            <a:spLocks noChangeArrowheads="1"/>
          </p:cNvSpPr>
          <p:nvPr/>
        </p:nvSpPr>
        <p:spPr bwMode="auto">
          <a:xfrm>
            <a:off x="1331913" y="4487863"/>
            <a:ext cx="5688012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3000">
                <a:solidFill>
                  <a:srgbClr val="000000"/>
                </a:solidFill>
              </a:rPr>
              <a:t>(</a:t>
            </a:r>
            <a:r>
              <a:rPr lang="en-US" altLang="el-GR" sz="3000">
                <a:solidFill>
                  <a:srgbClr val="000000"/>
                </a:solidFill>
              </a:rPr>
              <a:t>1AF</a:t>
            </a:r>
            <a:r>
              <a:rPr lang="el-GR" altLang="el-GR" sz="3000">
                <a:solidFill>
                  <a:srgbClr val="000000"/>
                </a:solidFill>
              </a:rPr>
              <a:t>)</a:t>
            </a:r>
            <a:r>
              <a:rPr lang="el-GR" altLang="el-GR" sz="3000" baseline="-20000">
                <a:solidFill>
                  <a:srgbClr val="000000"/>
                </a:solidFill>
              </a:rPr>
              <a:t>1</a:t>
            </a:r>
            <a:r>
              <a:rPr lang="en-US" altLang="el-GR" sz="3000" baseline="-20000">
                <a:solidFill>
                  <a:srgbClr val="000000"/>
                </a:solidFill>
              </a:rPr>
              <a:t>6</a:t>
            </a:r>
            <a:r>
              <a:rPr lang="el-GR" altLang="el-GR" sz="3000">
                <a:solidFill>
                  <a:srgbClr val="000000"/>
                </a:solidFill>
              </a:rPr>
              <a:t> = (</a:t>
            </a:r>
            <a:r>
              <a:rPr lang="en-US" altLang="el-GR" sz="3000">
                <a:solidFill>
                  <a:srgbClr val="000000"/>
                </a:solidFill>
              </a:rPr>
              <a:t>0 0 0 </a:t>
            </a:r>
            <a:r>
              <a:rPr lang="el-GR" altLang="el-GR" sz="3000">
                <a:solidFill>
                  <a:srgbClr val="000000"/>
                </a:solidFill>
              </a:rPr>
              <a:t>1 1 0 1 0 1 1 1 1)</a:t>
            </a:r>
            <a:r>
              <a:rPr lang="el-GR" altLang="el-GR" sz="3000" baseline="-25000">
                <a:solidFill>
                  <a:srgbClr val="000000"/>
                </a:solidFill>
              </a:rPr>
              <a:t>2</a:t>
            </a:r>
            <a:r>
              <a:rPr lang="el-GR" altLang="el-GR" sz="2800">
                <a:solidFill>
                  <a:srgbClr val="000000"/>
                </a:solidFill>
              </a:rPr>
              <a:t> </a:t>
            </a:r>
          </a:p>
        </p:txBody>
      </p:sp>
      <p:grpSp>
        <p:nvGrpSpPr>
          <p:cNvPr id="105475" name="Group 4"/>
          <p:cNvGrpSpPr>
            <a:grpSpLocks/>
          </p:cNvGrpSpPr>
          <p:nvPr/>
        </p:nvGrpSpPr>
        <p:grpSpPr bwMode="auto">
          <a:xfrm>
            <a:off x="3132138" y="5084763"/>
            <a:ext cx="1112837" cy="930275"/>
            <a:chOff x="2544" y="3504"/>
            <a:chExt cx="384" cy="578"/>
          </a:xfrm>
        </p:grpSpPr>
        <p:sp>
          <p:nvSpPr>
            <p:cNvPr id="105502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5503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29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400" b="1">
                  <a:solidFill>
                    <a:srgbClr val="000000"/>
                  </a:solidFill>
                </a:rPr>
                <a:t>  </a:t>
              </a:r>
              <a:r>
                <a:rPr lang="en-US" altLang="el-GR" sz="2400" b="1">
                  <a:solidFill>
                    <a:srgbClr val="000000"/>
                  </a:solidFill>
                </a:rPr>
                <a:t>1</a:t>
              </a:r>
              <a:endParaRPr lang="el-GR" altLang="el-GR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5476" name="Group 7"/>
          <p:cNvGrpSpPr>
            <a:grpSpLocks/>
          </p:cNvGrpSpPr>
          <p:nvPr/>
        </p:nvGrpSpPr>
        <p:grpSpPr bwMode="auto">
          <a:xfrm>
            <a:off x="4356100" y="5097463"/>
            <a:ext cx="1111250" cy="923925"/>
            <a:chOff x="2544" y="3504"/>
            <a:chExt cx="384" cy="582"/>
          </a:xfrm>
        </p:grpSpPr>
        <p:sp>
          <p:nvSpPr>
            <p:cNvPr id="105500" name="AutoShape 8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5501" name="Text Box 9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10-A</a:t>
              </a:r>
              <a:endParaRPr lang="el-GR" altLang="el-GR" sz="2400" b="1">
                <a:solidFill>
                  <a:srgbClr val="000000"/>
                </a:solidFill>
              </a:endParaRPr>
            </a:p>
          </p:txBody>
        </p:sp>
      </p:grpSp>
      <p:grpSp>
        <p:nvGrpSpPr>
          <p:cNvPr id="105477" name="Group 10"/>
          <p:cNvGrpSpPr>
            <a:grpSpLocks/>
          </p:cNvGrpSpPr>
          <p:nvPr/>
        </p:nvGrpSpPr>
        <p:grpSpPr bwMode="auto">
          <a:xfrm>
            <a:off x="5540375" y="5097463"/>
            <a:ext cx="1119188" cy="923925"/>
            <a:chOff x="2544" y="3504"/>
            <a:chExt cx="384" cy="582"/>
          </a:xfrm>
        </p:grpSpPr>
        <p:sp>
          <p:nvSpPr>
            <p:cNvPr id="105498" name="AutoShape 11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5499" name="Text Box 12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294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n-US" altLang="el-GR" sz="2400" b="1">
                  <a:solidFill>
                    <a:srgbClr val="000000"/>
                  </a:solidFill>
                </a:rPr>
                <a:t>15-F</a:t>
              </a:r>
              <a:endParaRPr lang="el-GR" altLang="el-GR" sz="2400" b="1">
                <a:solidFill>
                  <a:srgbClr val="000000"/>
                </a:solidFill>
              </a:endParaRPr>
            </a:p>
          </p:txBody>
        </p:sp>
      </p:grpSp>
      <p:sp>
        <p:nvSpPr>
          <p:cNvPr id="105478" name="Text Box 13"/>
          <p:cNvSpPr txBox="1">
            <a:spLocks noChangeArrowheads="1"/>
          </p:cNvSpPr>
          <p:nvPr/>
        </p:nvSpPr>
        <p:spPr bwMode="auto">
          <a:xfrm>
            <a:off x="658813" y="1063625"/>
            <a:ext cx="7945437" cy="3373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 b="1">
                <a:solidFill>
                  <a:srgbClr val="000000"/>
                </a:solidFill>
              </a:rPr>
              <a:t>Δυαδικό        Δεκαεξαδικό		Δυαδικό         Δεκαεξαδικό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>
                <a:solidFill>
                  <a:srgbClr val="000000"/>
                </a:solidFill>
              </a:rPr>
              <a:t>  0 0 0 0	     	       0			  1 0 0 0		      8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>
                <a:solidFill>
                  <a:srgbClr val="000000"/>
                </a:solidFill>
              </a:rPr>
              <a:t>  0 0 0 1	      	       1			  1 0 0 1		      9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>
                <a:solidFill>
                  <a:srgbClr val="000000"/>
                </a:solidFill>
              </a:rPr>
              <a:t>  0 0 1 0	      	       2			  1 0 1 0	 	     </a:t>
            </a:r>
            <a:r>
              <a:rPr lang="en-US" altLang="el-GR" sz="2200">
                <a:solidFill>
                  <a:srgbClr val="000000"/>
                </a:solidFill>
              </a:rPr>
              <a:t> A</a:t>
            </a:r>
            <a:endParaRPr lang="el-GR" altLang="el-GR" sz="2200">
              <a:solidFill>
                <a:srgbClr val="000000"/>
              </a:solidFill>
            </a:endParaRP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>
                <a:solidFill>
                  <a:srgbClr val="000000"/>
                </a:solidFill>
              </a:rPr>
              <a:t>  0 0 1 1	      	       3			  </a:t>
            </a:r>
            <a:r>
              <a:rPr lang="en-US" altLang="el-GR" sz="2200">
                <a:solidFill>
                  <a:srgbClr val="000000"/>
                </a:solidFill>
              </a:rPr>
              <a:t>1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0</a:t>
            </a:r>
            <a:r>
              <a:rPr lang="el-GR" altLang="el-GR" sz="2200">
                <a:solidFill>
                  <a:srgbClr val="000000"/>
                </a:solidFill>
              </a:rPr>
              <a:t> 1 1		      </a:t>
            </a:r>
            <a:r>
              <a:rPr lang="en-US" altLang="el-GR" sz="2200">
                <a:solidFill>
                  <a:srgbClr val="000000"/>
                </a:solidFill>
              </a:rPr>
              <a:t>B</a:t>
            </a:r>
            <a:endParaRPr lang="el-GR" altLang="el-GR" sz="22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>
                <a:solidFill>
                  <a:srgbClr val="000000"/>
                </a:solidFill>
              </a:rPr>
              <a:t>  0 1 0 0		       4</a:t>
            </a:r>
            <a:r>
              <a:rPr lang="en-US" altLang="el-GR" sz="2200">
                <a:solidFill>
                  <a:srgbClr val="000000"/>
                </a:solidFill>
              </a:rPr>
              <a:t>			 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1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1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0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0</a:t>
            </a:r>
            <a:r>
              <a:rPr lang="el-GR" altLang="el-GR" sz="2200">
                <a:solidFill>
                  <a:srgbClr val="000000"/>
                </a:solidFill>
              </a:rPr>
              <a:t>		      </a:t>
            </a:r>
            <a:r>
              <a:rPr lang="en-US" altLang="el-GR" sz="2200">
                <a:solidFill>
                  <a:srgbClr val="000000"/>
                </a:solidFill>
              </a:rPr>
              <a:t>C</a:t>
            </a:r>
            <a:endParaRPr lang="el-GR" altLang="el-GR" sz="22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>
                <a:solidFill>
                  <a:srgbClr val="000000"/>
                </a:solidFill>
              </a:rPr>
              <a:t>  0 1 0 1		       5 </a:t>
            </a:r>
            <a:r>
              <a:rPr lang="en-US" altLang="el-GR" sz="2200">
                <a:solidFill>
                  <a:srgbClr val="000000"/>
                </a:solidFill>
              </a:rPr>
              <a:t>			  1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1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0</a:t>
            </a:r>
            <a:r>
              <a:rPr lang="el-GR" altLang="el-GR" sz="2200">
                <a:solidFill>
                  <a:srgbClr val="000000"/>
                </a:solidFill>
              </a:rPr>
              <a:t> 1		      </a:t>
            </a:r>
            <a:r>
              <a:rPr lang="en-US" altLang="el-GR" sz="2200">
                <a:solidFill>
                  <a:srgbClr val="000000"/>
                </a:solidFill>
              </a:rPr>
              <a:t>D</a:t>
            </a:r>
            <a:endParaRPr lang="el-GR" altLang="el-GR" sz="22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>
                <a:solidFill>
                  <a:srgbClr val="000000"/>
                </a:solidFill>
              </a:rPr>
              <a:t>  0 1 1 0	 	       6 </a:t>
            </a:r>
            <a:r>
              <a:rPr lang="en-US" altLang="el-GR" sz="2200">
                <a:solidFill>
                  <a:srgbClr val="000000"/>
                </a:solidFill>
              </a:rPr>
              <a:t>			  1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1</a:t>
            </a:r>
            <a:r>
              <a:rPr lang="el-GR" altLang="el-GR" sz="2200">
                <a:solidFill>
                  <a:srgbClr val="000000"/>
                </a:solidFill>
              </a:rPr>
              <a:t> 1 </a:t>
            </a:r>
            <a:r>
              <a:rPr lang="en-US" altLang="el-GR" sz="2200">
                <a:solidFill>
                  <a:srgbClr val="000000"/>
                </a:solidFill>
              </a:rPr>
              <a:t>0</a:t>
            </a:r>
            <a:r>
              <a:rPr lang="el-GR" altLang="el-GR" sz="2200">
                <a:solidFill>
                  <a:srgbClr val="000000"/>
                </a:solidFill>
              </a:rPr>
              <a:t>		      </a:t>
            </a:r>
            <a:r>
              <a:rPr lang="en-US" altLang="el-GR" sz="2200">
                <a:solidFill>
                  <a:srgbClr val="000000"/>
                </a:solidFill>
              </a:rPr>
              <a:t>E</a:t>
            </a:r>
            <a:endParaRPr lang="el-GR" altLang="el-GR" sz="220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>
                <a:solidFill>
                  <a:srgbClr val="000000"/>
                </a:solidFill>
              </a:rPr>
              <a:t>  0 1 1 1		       7 </a:t>
            </a:r>
            <a:r>
              <a:rPr lang="en-US" altLang="el-GR" sz="2200">
                <a:solidFill>
                  <a:srgbClr val="000000"/>
                </a:solidFill>
              </a:rPr>
              <a:t>			  1</a:t>
            </a:r>
            <a:r>
              <a:rPr lang="el-GR" altLang="el-GR" sz="2200">
                <a:solidFill>
                  <a:srgbClr val="000000"/>
                </a:solidFill>
              </a:rPr>
              <a:t> </a:t>
            </a:r>
            <a:r>
              <a:rPr lang="en-US" altLang="el-GR" sz="2200">
                <a:solidFill>
                  <a:srgbClr val="000000"/>
                </a:solidFill>
              </a:rPr>
              <a:t>1</a:t>
            </a:r>
            <a:r>
              <a:rPr lang="el-GR" altLang="el-GR" sz="2200">
                <a:solidFill>
                  <a:srgbClr val="000000"/>
                </a:solidFill>
              </a:rPr>
              <a:t> 1 1		      </a:t>
            </a:r>
            <a:r>
              <a:rPr lang="en-US" altLang="el-GR" sz="2200">
                <a:solidFill>
                  <a:srgbClr val="000000"/>
                </a:solidFill>
              </a:rPr>
              <a:t>F</a:t>
            </a:r>
            <a:endParaRPr lang="el-GR" altLang="el-GR" sz="2200">
              <a:solidFill>
                <a:srgbClr val="000000"/>
              </a:solidFill>
            </a:endParaRPr>
          </a:p>
        </p:txBody>
      </p:sp>
      <p:grpSp>
        <p:nvGrpSpPr>
          <p:cNvPr id="105479" name="Group 14"/>
          <p:cNvGrpSpPr>
            <a:grpSpLocks/>
          </p:cNvGrpSpPr>
          <p:nvPr/>
        </p:nvGrpSpPr>
        <p:grpSpPr bwMode="auto">
          <a:xfrm>
            <a:off x="1908175" y="1628775"/>
            <a:ext cx="895350" cy="2592388"/>
            <a:chOff x="1202" y="1026"/>
            <a:chExt cx="564" cy="1633"/>
          </a:xfrm>
        </p:grpSpPr>
        <p:sp>
          <p:nvSpPr>
            <p:cNvPr id="105490" name="Line 15"/>
            <p:cNvSpPr>
              <a:spLocks noChangeShapeType="1"/>
            </p:cNvSpPr>
            <p:nvPr/>
          </p:nvSpPr>
          <p:spPr bwMode="auto">
            <a:xfrm>
              <a:off x="1202" y="1026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91" name="Line 16"/>
            <p:cNvSpPr>
              <a:spLocks noChangeShapeType="1"/>
            </p:cNvSpPr>
            <p:nvPr/>
          </p:nvSpPr>
          <p:spPr bwMode="auto">
            <a:xfrm>
              <a:off x="1202" y="1253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92" name="Line 17"/>
            <p:cNvSpPr>
              <a:spLocks noChangeShapeType="1"/>
            </p:cNvSpPr>
            <p:nvPr/>
          </p:nvSpPr>
          <p:spPr bwMode="auto">
            <a:xfrm>
              <a:off x="1202" y="1751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93" name="Line 18"/>
            <p:cNvSpPr>
              <a:spLocks noChangeShapeType="1"/>
            </p:cNvSpPr>
            <p:nvPr/>
          </p:nvSpPr>
          <p:spPr bwMode="auto">
            <a:xfrm>
              <a:off x="1202" y="1525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94" name="Line 19"/>
            <p:cNvSpPr>
              <a:spLocks noChangeShapeType="1"/>
            </p:cNvSpPr>
            <p:nvPr/>
          </p:nvSpPr>
          <p:spPr bwMode="auto">
            <a:xfrm>
              <a:off x="1202" y="1977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95" name="Line 20"/>
            <p:cNvSpPr>
              <a:spLocks noChangeShapeType="1"/>
            </p:cNvSpPr>
            <p:nvPr/>
          </p:nvSpPr>
          <p:spPr bwMode="auto">
            <a:xfrm>
              <a:off x="1202" y="2204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96" name="Line 21"/>
            <p:cNvSpPr>
              <a:spLocks noChangeShapeType="1"/>
            </p:cNvSpPr>
            <p:nvPr/>
          </p:nvSpPr>
          <p:spPr bwMode="auto">
            <a:xfrm>
              <a:off x="1202" y="2431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97" name="Line 22"/>
            <p:cNvSpPr>
              <a:spLocks noChangeShapeType="1"/>
            </p:cNvSpPr>
            <p:nvPr/>
          </p:nvSpPr>
          <p:spPr bwMode="auto">
            <a:xfrm>
              <a:off x="1202" y="2658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grpSp>
        <p:nvGrpSpPr>
          <p:cNvPr id="105480" name="Group 23"/>
          <p:cNvGrpSpPr>
            <a:grpSpLocks/>
          </p:cNvGrpSpPr>
          <p:nvPr/>
        </p:nvGrpSpPr>
        <p:grpSpPr bwMode="auto">
          <a:xfrm>
            <a:off x="6484938" y="1628775"/>
            <a:ext cx="895350" cy="2592388"/>
            <a:chOff x="1202" y="1026"/>
            <a:chExt cx="564" cy="1633"/>
          </a:xfrm>
        </p:grpSpPr>
        <p:sp>
          <p:nvSpPr>
            <p:cNvPr id="105482" name="Line 24"/>
            <p:cNvSpPr>
              <a:spLocks noChangeShapeType="1"/>
            </p:cNvSpPr>
            <p:nvPr/>
          </p:nvSpPr>
          <p:spPr bwMode="auto">
            <a:xfrm>
              <a:off x="1202" y="1026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3" name="Line 25"/>
            <p:cNvSpPr>
              <a:spLocks noChangeShapeType="1"/>
            </p:cNvSpPr>
            <p:nvPr/>
          </p:nvSpPr>
          <p:spPr bwMode="auto">
            <a:xfrm>
              <a:off x="1202" y="1253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4" name="Line 26"/>
            <p:cNvSpPr>
              <a:spLocks noChangeShapeType="1"/>
            </p:cNvSpPr>
            <p:nvPr/>
          </p:nvSpPr>
          <p:spPr bwMode="auto">
            <a:xfrm>
              <a:off x="1202" y="1751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5" name="Line 27"/>
            <p:cNvSpPr>
              <a:spLocks noChangeShapeType="1"/>
            </p:cNvSpPr>
            <p:nvPr/>
          </p:nvSpPr>
          <p:spPr bwMode="auto">
            <a:xfrm>
              <a:off x="1202" y="1525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6" name="Line 28"/>
            <p:cNvSpPr>
              <a:spLocks noChangeShapeType="1"/>
            </p:cNvSpPr>
            <p:nvPr/>
          </p:nvSpPr>
          <p:spPr bwMode="auto">
            <a:xfrm>
              <a:off x="1202" y="1977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7" name="Line 29"/>
            <p:cNvSpPr>
              <a:spLocks noChangeShapeType="1"/>
            </p:cNvSpPr>
            <p:nvPr/>
          </p:nvSpPr>
          <p:spPr bwMode="auto">
            <a:xfrm>
              <a:off x="1202" y="2204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8" name="Line 30"/>
            <p:cNvSpPr>
              <a:spLocks noChangeShapeType="1"/>
            </p:cNvSpPr>
            <p:nvPr/>
          </p:nvSpPr>
          <p:spPr bwMode="auto">
            <a:xfrm>
              <a:off x="1202" y="2431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  <p:sp>
          <p:nvSpPr>
            <p:cNvPr id="105489" name="Line 31"/>
            <p:cNvSpPr>
              <a:spLocks noChangeShapeType="1"/>
            </p:cNvSpPr>
            <p:nvPr/>
          </p:nvSpPr>
          <p:spPr bwMode="auto">
            <a:xfrm>
              <a:off x="1202" y="2658"/>
              <a:ext cx="564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z="2400">
                <a:solidFill>
                  <a:srgbClr val="000000"/>
                </a:solidFill>
              </a:endParaRPr>
            </a:p>
          </p:txBody>
        </p:sp>
      </p:grpSp>
      <p:sp>
        <p:nvSpPr>
          <p:cNvPr id="105481" name="Rectangle 3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+mj-lt"/>
              </a:rPr>
              <a:t>Μετατροπές-Παράγωγα συστήματα</a:t>
            </a:r>
          </a:p>
        </p:txBody>
      </p:sp>
      <p:pic>
        <p:nvPicPr>
          <p:cNvPr id="32" name="Εικόνα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7" y="6144892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0509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Text Box 3"/>
          <p:cNvSpPr txBox="1">
            <a:spLocks noChangeArrowheads="1"/>
          </p:cNvSpPr>
          <p:nvPr/>
        </p:nvSpPr>
        <p:spPr bwMode="auto">
          <a:xfrm>
            <a:off x="898525" y="1700213"/>
            <a:ext cx="7202488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srgbClr val="000000"/>
                </a:solidFill>
              </a:rPr>
              <a:t>(1 0 1 0 1 1 1,0 1 1 0 1)</a:t>
            </a:r>
            <a:r>
              <a:rPr lang="el-GR" altLang="el-GR" sz="2800" baseline="-25000" dirty="0">
                <a:solidFill>
                  <a:srgbClr val="000000"/>
                </a:solidFill>
              </a:rPr>
              <a:t>2</a:t>
            </a:r>
            <a:r>
              <a:rPr lang="el-GR" altLang="el-GR" sz="28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srgbClr val="000000"/>
                </a:solidFill>
              </a:rPr>
              <a:t>Χωρίζουμε σε τριάδες από υποδιαστολή προς τα αριστερά (ακέραιο μέρος) και από υποδιαστολή προς τα δεξιά (δεκαδικό μέρος)</a:t>
            </a:r>
          </a:p>
          <a:p>
            <a:pPr algn="ctr"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srgbClr val="000000"/>
                </a:solidFill>
              </a:rPr>
              <a:t>(κατά περίπτωση προσθέτουμε μηδενικά)</a:t>
            </a:r>
          </a:p>
          <a:p>
            <a:pPr algn="ctr"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2800" dirty="0">
                <a:solidFill>
                  <a:srgbClr val="000000"/>
                </a:solidFill>
              </a:rPr>
              <a:t>(1 0 1 0 1 1 1,0 1 1 0 1)</a:t>
            </a:r>
            <a:r>
              <a:rPr lang="el-GR" altLang="el-GR" sz="2800" baseline="-25000" dirty="0">
                <a:solidFill>
                  <a:srgbClr val="000000"/>
                </a:solidFill>
              </a:rPr>
              <a:t>2</a:t>
            </a:r>
            <a:r>
              <a:rPr lang="el-GR" altLang="el-GR" sz="2800" dirty="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endParaRPr lang="el-GR" altLang="el-GR" sz="2800" dirty="0">
              <a:solidFill>
                <a:srgbClr val="000000"/>
              </a:solidFill>
            </a:endParaRPr>
          </a:p>
        </p:txBody>
      </p:sp>
      <p:grpSp>
        <p:nvGrpSpPr>
          <p:cNvPr id="106499" name="Group 4"/>
          <p:cNvGrpSpPr>
            <a:grpSpLocks/>
          </p:cNvGrpSpPr>
          <p:nvPr/>
        </p:nvGrpSpPr>
        <p:grpSpPr bwMode="auto">
          <a:xfrm>
            <a:off x="4035425" y="4724400"/>
            <a:ext cx="681038" cy="657225"/>
            <a:chOff x="2544" y="3504"/>
            <a:chExt cx="384" cy="755"/>
          </a:xfrm>
        </p:grpSpPr>
        <p:sp>
          <p:nvSpPr>
            <p:cNvPr id="106514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6515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7</a:t>
              </a:r>
            </a:p>
          </p:txBody>
        </p:sp>
      </p:grpSp>
      <p:sp>
        <p:nvSpPr>
          <p:cNvPr id="106500" name="Text Box 13"/>
          <p:cNvSpPr txBox="1">
            <a:spLocks noChangeArrowheads="1"/>
          </p:cNvSpPr>
          <p:nvPr/>
        </p:nvSpPr>
        <p:spPr bwMode="auto">
          <a:xfrm>
            <a:off x="658813" y="1063625"/>
            <a:ext cx="7945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 b="1">
                <a:solidFill>
                  <a:srgbClr val="000000"/>
                </a:solidFill>
              </a:rPr>
              <a:t>Από δυαδικό σε οκταδικό</a:t>
            </a:r>
            <a:endParaRPr lang="el-GR" altLang="el-GR" sz="2200">
              <a:solidFill>
                <a:srgbClr val="000000"/>
              </a:solidFill>
            </a:endParaRPr>
          </a:p>
        </p:txBody>
      </p:sp>
      <p:sp>
        <p:nvSpPr>
          <p:cNvPr id="106501" name="Rectangle 3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+mj-lt"/>
              </a:rPr>
              <a:t>Μετατροπές - Παράγωγα συστήματα</a:t>
            </a:r>
          </a:p>
        </p:txBody>
      </p:sp>
      <p:grpSp>
        <p:nvGrpSpPr>
          <p:cNvPr id="106502" name="Group 4"/>
          <p:cNvGrpSpPr>
            <a:grpSpLocks/>
          </p:cNvGrpSpPr>
          <p:nvPr/>
        </p:nvGrpSpPr>
        <p:grpSpPr bwMode="auto">
          <a:xfrm>
            <a:off x="3243263" y="4724400"/>
            <a:ext cx="681037" cy="657225"/>
            <a:chOff x="2544" y="3504"/>
            <a:chExt cx="384" cy="755"/>
          </a:xfrm>
        </p:grpSpPr>
        <p:sp>
          <p:nvSpPr>
            <p:cNvPr id="106512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6513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2</a:t>
              </a:r>
            </a:p>
          </p:txBody>
        </p:sp>
      </p:grpSp>
      <p:grpSp>
        <p:nvGrpSpPr>
          <p:cNvPr id="106503" name="Group 4"/>
          <p:cNvGrpSpPr>
            <a:grpSpLocks/>
          </p:cNvGrpSpPr>
          <p:nvPr/>
        </p:nvGrpSpPr>
        <p:grpSpPr bwMode="auto">
          <a:xfrm>
            <a:off x="2484438" y="4724400"/>
            <a:ext cx="681037" cy="657225"/>
            <a:chOff x="2544" y="3504"/>
            <a:chExt cx="384" cy="755"/>
          </a:xfrm>
        </p:grpSpPr>
        <p:sp>
          <p:nvSpPr>
            <p:cNvPr id="106510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6511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1</a:t>
              </a:r>
            </a:p>
          </p:txBody>
        </p:sp>
      </p:grpSp>
      <p:grpSp>
        <p:nvGrpSpPr>
          <p:cNvPr id="106504" name="Group 4"/>
          <p:cNvGrpSpPr>
            <a:grpSpLocks/>
          </p:cNvGrpSpPr>
          <p:nvPr/>
        </p:nvGrpSpPr>
        <p:grpSpPr bwMode="auto">
          <a:xfrm>
            <a:off x="4787900" y="4724400"/>
            <a:ext cx="681038" cy="657225"/>
            <a:chOff x="2544" y="3504"/>
            <a:chExt cx="384" cy="755"/>
          </a:xfrm>
        </p:grpSpPr>
        <p:sp>
          <p:nvSpPr>
            <p:cNvPr id="106508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6509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3</a:t>
              </a:r>
            </a:p>
          </p:txBody>
        </p:sp>
      </p:grpSp>
      <p:grpSp>
        <p:nvGrpSpPr>
          <p:cNvPr id="106505" name="Group 4"/>
          <p:cNvGrpSpPr>
            <a:grpSpLocks/>
          </p:cNvGrpSpPr>
          <p:nvPr/>
        </p:nvGrpSpPr>
        <p:grpSpPr bwMode="auto">
          <a:xfrm>
            <a:off x="5651500" y="4724400"/>
            <a:ext cx="681038" cy="657225"/>
            <a:chOff x="2544" y="3504"/>
            <a:chExt cx="384" cy="755"/>
          </a:xfrm>
        </p:grpSpPr>
        <p:sp>
          <p:nvSpPr>
            <p:cNvPr id="106506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6507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2</a:t>
              </a:r>
            </a:p>
          </p:txBody>
        </p:sp>
      </p:grpSp>
      <p:pic>
        <p:nvPicPr>
          <p:cNvPr id="20" name="Εικόνα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2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53472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 Box 3"/>
          <p:cNvSpPr txBox="1">
            <a:spLocks noChangeArrowheads="1"/>
          </p:cNvSpPr>
          <p:nvPr/>
        </p:nvSpPr>
        <p:spPr bwMode="auto">
          <a:xfrm>
            <a:off x="898525" y="1700213"/>
            <a:ext cx="7202488" cy="3506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2800">
                <a:solidFill>
                  <a:srgbClr val="000000"/>
                </a:solidFill>
              </a:rPr>
              <a:t>(1 0 1 1 1 1 1,0 1 1 0 1)</a:t>
            </a:r>
            <a:r>
              <a:rPr lang="el-GR" altLang="el-GR" sz="2800" baseline="-25000">
                <a:solidFill>
                  <a:srgbClr val="000000"/>
                </a:solidFill>
              </a:rPr>
              <a:t>2</a:t>
            </a:r>
            <a:r>
              <a:rPr lang="el-GR" altLang="el-GR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2800">
                <a:solidFill>
                  <a:srgbClr val="000000"/>
                </a:solidFill>
              </a:rPr>
              <a:t>Χωρίζουμε σε τετράδες από υποδιαστολή προς τα αριστερά (ακέραιο μέρος) και από υποδιαστολή προς τα δεξιά (δεκαδικό μέρος)</a:t>
            </a:r>
          </a:p>
          <a:p>
            <a:pPr algn="ctr"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2800">
                <a:solidFill>
                  <a:srgbClr val="000000"/>
                </a:solidFill>
              </a:rPr>
              <a:t>(κατά περίπτωση προσθέτουμε μηδενικά)</a:t>
            </a:r>
          </a:p>
          <a:p>
            <a:pPr algn="ctr"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r>
              <a:rPr lang="el-GR" altLang="el-GR" sz="2800">
                <a:solidFill>
                  <a:srgbClr val="000000"/>
                </a:solidFill>
              </a:rPr>
              <a:t>(1 0 1 1 1 1 1,0 1 1 0 1)</a:t>
            </a:r>
            <a:r>
              <a:rPr lang="el-GR" altLang="el-GR" sz="2800" baseline="-25000">
                <a:solidFill>
                  <a:srgbClr val="000000"/>
                </a:solidFill>
              </a:rPr>
              <a:t>2</a:t>
            </a:r>
            <a:r>
              <a:rPr lang="el-GR" altLang="el-GR" sz="2800">
                <a:solidFill>
                  <a:srgbClr val="000000"/>
                </a:solidFill>
              </a:rPr>
              <a:t> </a:t>
            </a:r>
          </a:p>
          <a:p>
            <a:pPr fontAlgn="base">
              <a:spcBef>
                <a:spcPct val="25000"/>
              </a:spcBef>
              <a:spcAft>
                <a:spcPct val="0"/>
              </a:spcAft>
              <a:buFontTx/>
              <a:buNone/>
            </a:pPr>
            <a:endParaRPr lang="el-GR" altLang="el-GR" sz="2800">
              <a:solidFill>
                <a:srgbClr val="000000"/>
              </a:solidFill>
            </a:endParaRPr>
          </a:p>
        </p:txBody>
      </p:sp>
      <p:grpSp>
        <p:nvGrpSpPr>
          <p:cNvPr id="107523" name="Group 4"/>
          <p:cNvGrpSpPr>
            <a:grpSpLocks/>
          </p:cNvGrpSpPr>
          <p:nvPr/>
        </p:nvGrpSpPr>
        <p:grpSpPr bwMode="auto">
          <a:xfrm>
            <a:off x="3779838" y="4724400"/>
            <a:ext cx="936625" cy="657225"/>
            <a:chOff x="2544" y="3504"/>
            <a:chExt cx="384" cy="755"/>
          </a:xfrm>
        </p:grpSpPr>
        <p:sp>
          <p:nvSpPr>
            <p:cNvPr id="107535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7536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15-</a:t>
              </a:r>
              <a:r>
                <a:rPr lang="en-US" altLang="el-GR" sz="2000">
                  <a:solidFill>
                    <a:srgbClr val="000000"/>
                  </a:solidFill>
                </a:rPr>
                <a:t>F</a:t>
              </a:r>
              <a:endParaRPr lang="el-GR" altLang="el-GR" sz="2000">
                <a:solidFill>
                  <a:srgbClr val="000000"/>
                </a:solidFill>
              </a:endParaRPr>
            </a:p>
          </p:txBody>
        </p:sp>
      </p:grpSp>
      <p:sp>
        <p:nvSpPr>
          <p:cNvPr id="107524" name="Text Box 13"/>
          <p:cNvSpPr txBox="1">
            <a:spLocks noChangeArrowheads="1"/>
          </p:cNvSpPr>
          <p:nvPr/>
        </p:nvSpPr>
        <p:spPr bwMode="auto">
          <a:xfrm>
            <a:off x="658813" y="1063625"/>
            <a:ext cx="7945437" cy="42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200" b="1">
                <a:solidFill>
                  <a:srgbClr val="000000"/>
                </a:solidFill>
              </a:rPr>
              <a:t>Από δυαδικό σε δεκαεξαδικό</a:t>
            </a:r>
            <a:endParaRPr lang="el-GR" altLang="el-GR" sz="2200">
              <a:solidFill>
                <a:srgbClr val="000000"/>
              </a:solidFill>
            </a:endParaRPr>
          </a:p>
        </p:txBody>
      </p:sp>
      <p:sp>
        <p:nvSpPr>
          <p:cNvPr id="107525" name="Rectangle 33"/>
          <p:cNvSpPr>
            <a:spLocks noChangeArrowheads="1"/>
          </p:cNvSpPr>
          <p:nvPr/>
        </p:nvSpPr>
        <p:spPr bwMode="auto">
          <a:xfrm>
            <a:off x="457200" y="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l-GR" altLang="el-GR" sz="4400" dirty="0">
                <a:solidFill>
                  <a:srgbClr val="0070C0"/>
                </a:solidFill>
                <a:latin typeface="+mj-lt"/>
              </a:rPr>
              <a:t>Μετατροπές - Παράγωγα συστήματα</a:t>
            </a:r>
          </a:p>
        </p:txBody>
      </p:sp>
      <p:grpSp>
        <p:nvGrpSpPr>
          <p:cNvPr id="107526" name="Group 4"/>
          <p:cNvGrpSpPr>
            <a:grpSpLocks/>
          </p:cNvGrpSpPr>
          <p:nvPr/>
        </p:nvGrpSpPr>
        <p:grpSpPr bwMode="auto">
          <a:xfrm>
            <a:off x="2700338" y="4724400"/>
            <a:ext cx="936625" cy="657225"/>
            <a:chOff x="2544" y="3504"/>
            <a:chExt cx="384" cy="755"/>
          </a:xfrm>
        </p:grpSpPr>
        <p:sp>
          <p:nvSpPr>
            <p:cNvPr id="107533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7534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5</a:t>
              </a:r>
            </a:p>
          </p:txBody>
        </p:sp>
      </p:grpSp>
      <p:grpSp>
        <p:nvGrpSpPr>
          <p:cNvPr id="107527" name="Group 4"/>
          <p:cNvGrpSpPr>
            <a:grpSpLocks/>
          </p:cNvGrpSpPr>
          <p:nvPr/>
        </p:nvGrpSpPr>
        <p:grpSpPr bwMode="auto">
          <a:xfrm>
            <a:off x="4859338" y="4724400"/>
            <a:ext cx="936625" cy="657225"/>
            <a:chOff x="2544" y="3504"/>
            <a:chExt cx="384" cy="755"/>
          </a:xfrm>
        </p:grpSpPr>
        <p:sp>
          <p:nvSpPr>
            <p:cNvPr id="107531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7532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6</a:t>
              </a:r>
            </a:p>
          </p:txBody>
        </p:sp>
      </p:grpSp>
      <p:grpSp>
        <p:nvGrpSpPr>
          <p:cNvPr id="107528" name="Group 4"/>
          <p:cNvGrpSpPr>
            <a:grpSpLocks/>
          </p:cNvGrpSpPr>
          <p:nvPr/>
        </p:nvGrpSpPr>
        <p:grpSpPr bwMode="auto">
          <a:xfrm>
            <a:off x="5940425" y="4724400"/>
            <a:ext cx="936625" cy="657225"/>
            <a:chOff x="2544" y="3504"/>
            <a:chExt cx="384" cy="755"/>
          </a:xfrm>
        </p:grpSpPr>
        <p:sp>
          <p:nvSpPr>
            <p:cNvPr id="107529" name="AutoShape 5"/>
            <p:cNvSpPr>
              <a:spLocks/>
            </p:cNvSpPr>
            <p:nvPr/>
          </p:nvSpPr>
          <p:spPr bwMode="auto">
            <a:xfrm rot="5400000">
              <a:off x="2604" y="3444"/>
              <a:ext cx="216" cy="336"/>
            </a:xfrm>
            <a:prstGeom prst="rightBrace">
              <a:avLst>
                <a:gd name="adj1" fmla="val 12963"/>
                <a:gd name="adj2" fmla="val 50000"/>
              </a:avLst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10800000" vert="eaVert" wrap="none" anchor="ctr"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fontAlgn="base">
                <a:spcBef>
                  <a:spcPct val="0"/>
                </a:spcBef>
                <a:spcAft>
                  <a:spcPct val="0"/>
                </a:spcAft>
                <a:buFontTx/>
                <a:buNone/>
              </a:pPr>
              <a:endParaRPr lang="en-US" altLang="el-GR" sz="2400">
                <a:solidFill>
                  <a:srgbClr val="000000"/>
                </a:solidFill>
              </a:endParaRPr>
            </a:p>
          </p:txBody>
        </p:sp>
        <p:sp>
          <p:nvSpPr>
            <p:cNvPr id="107530" name="Text Box 6"/>
            <p:cNvSpPr txBox="1">
              <a:spLocks noChangeArrowheads="1"/>
            </p:cNvSpPr>
            <p:nvPr/>
          </p:nvSpPr>
          <p:spPr bwMode="auto">
            <a:xfrm>
              <a:off x="2544" y="3792"/>
              <a:ext cx="384" cy="46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FontTx/>
                <a:buNone/>
              </a:pPr>
              <a:r>
                <a:rPr lang="el-GR" altLang="el-GR" sz="2000">
                  <a:solidFill>
                    <a:srgbClr val="000000"/>
                  </a:solidFill>
                </a:rPr>
                <a:t> 8</a:t>
              </a:r>
            </a:p>
          </p:txBody>
        </p:sp>
      </p:grpSp>
      <p:pic>
        <p:nvPicPr>
          <p:cNvPr id="17" name="Εικόνα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050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815366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-26988"/>
            <a:ext cx="8424863" cy="1081088"/>
          </a:xfrm>
        </p:spPr>
        <p:txBody>
          <a:bodyPr>
            <a:norm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Πράξεις (πρόσθεση)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idx="1"/>
          </p:nvPr>
        </p:nvSpPr>
        <p:spPr>
          <a:xfrm>
            <a:off x="357159" y="1000109"/>
            <a:ext cx="8247092" cy="4589480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Η πρόσθεση ανεξάρτητα από το αριθμητικό σύστημα γίνεται θεωρώντας το κάθε ζεύγος (μονοψήφιων) αριθμών που προστίθεται ως δεκαδικό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800" b="1" u="sng" dirty="0" smtClean="0"/>
              <a:t>αλλά</a:t>
            </a:r>
            <a:r>
              <a:rPr lang="el-GR" altLang="el-GR" sz="2800" dirty="0" smtClean="0"/>
              <a:t>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το αποτέλεσμα της πράξης γράφεται πάντα στο σύστημα στο οποίο γίνεται η πράξη (με τη λογική του αποτελέσματος και του κρατουμένου που ισχύει και στο δεκαδικό σύστημα).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el-GR" altLang="el-GR" sz="2800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r>
              <a:rPr lang="el-GR" altLang="el-GR" sz="2800" dirty="0" smtClean="0"/>
              <a:t>Το </a:t>
            </a:r>
            <a:r>
              <a:rPr lang="el-GR" altLang="el-GR" sz="2800" b="1" dirty="0" smtClean="0"/>
              <a:t>ίδιο ισχύει</a:t>
            </a:r>
            <a:r>
              <a:rPr lang="el-GR" altLang="el-GR" sz="2800" dirty="0" smtClean="0"/>
              <a:t> και για τις υπόλοιπες πράξεις που όμως δεν μας ενδιαφέρουν άμεσα μιας και οι αριθμητικές πράξεις στον υπολογιστή υλοποιούνται με την πράξη της πρόσθεσης και γι’ αυτό επικεντρωνόμαστε σε αυτή.</a:t>
            </a:r>
          </a:p>
        </p:txBody>
      </p:sp>
      <p:pic>
        <p:nvPicPr>
          <p:cNvPr id="4" name="Εικόνα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3517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6641043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188913"/>
            <a:ext cx="7772400" cy="576262"/>
          </a:xfrm>
        </p:spPr>
        <p:txBody>
          <a:bodyPr>
            <a:noAutofit/>
          </a:bodyPr>
          <a:lstStyle/>
          <a:p>
            <a:pPr eaLnBrk="1" hangingPunct="1"/>
            <a:r>
              <a:rPr lang="el-GR" altLang="el-GR" dirty="0" smtClean="0">
                <a:solidFill>
                  <a:srgbClr val="0070C0"/>
                </a:solidFill>
              </a:rPr>
              <a:t>Πρόσθεση στο δυαδικό σύστημα</a:t>
            </a:r>
          </a:p>
        </p:txBody>
      </p:sp>
      <p:sp>
        <p:nvSpPr>
          <p:cNvPr id="109571" name="Text Box 3"/>
          <p:cNvSpPr txBox="1">
            <a:spLocks noChangeArrowheads="1"/>
          </p:cNvSpPr>
          <p:nvPr/>
        </p:nvSpPr>
        <p:spPr bwMode="auto">
          <a:xfrm>
            <a:off x="517525" y="1035050"/>
            <a:ext cx="7799388" cy="2465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000000"/>
                </a:solidFill>
              </a:rPr>
              <a:t>Πρόσθεση δυαδικών: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		</a:t>
            </a:r>
            <a:r>
              <a:rPr lang="el-GR" altLang="el-GR" sz="2400" b="1">
                <a:solidFill>
                  <a:srgbClr val="000000"/>
                </a:solidFill>
              </a:rPr>
              <a:t>Α   +	Β	Αποτέλεσμα	Κρατούμενο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		0	0	         0		         0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		0	1	         1		         0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		1	0	         1		         0</a:t>
            </a:r>
          </a:p>
          <a:p>
            <a:pPr fontAlgn="base">
              <a:spcBef>
                <a:spcPct val="10000"/>
              </a:spcBef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		1	1	         </a:t>
            </a:r>
            <a:r>
              <a:rPr lang="en-US" altLang="el-GR" sz="2400">
                <a:solidFill>
                  <a:srgbClr val="000000"/>
                </a:solidFill>
              </a:rPr>
              <a:t>0</a:t>
            </a:r>
            <a:r>
              <a:rPr lang="el-GR" altLang="el-GR" sz="2400">
                <a:solidFill>
                  <a:srgbClr val="000000"/>
                </a:solidFill>
              </a:rPr>
              <a:t>		         1</a:t>
            </a:r>
          </a:p>
        </p:txBody>
      </p:sp>
      <p:sp>
        <p:nvSpPr>
          <p:cNvPr id="109572" name="Text Box 4"/>
          <p:cNvSpPr txBox="1">
            <a:spLocks noChangeArrowheads="1"/>
          </p:cNvSpPr>
          <p:nvPr/>
        </p:nvSpPr>
        <p:spPr bwMode="auto">
          <a:xfrm>
            <a:off x="569913" y="3500438"/>
            <a:ext cx="8250237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 b="1">
                <a:solidFill>
                  <a:srgbClr val="000000"/>
                </a:solidFill>
              </a:rPr>
              <a:t>Παράδειγμα: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1ος Προσθετέος	0	0	1	1	1	  (7)</a:t>
            </a:r>
            <a:r>
              <a:rPr lang="el-GR" altLang="el-GR" sz="2400" baseline="-25000">
                <a:solidFill>
                  <a:srgbClr val="000000"/>
                </a:solidFill>
              </a:rPr>
              <a:t>10</a:t>
            </a: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2ος Προσθετέος :	0	1	0	1	0	(10)</a:t>
            </a:r>
            <a:r>
              <a:rPr lang="el-GR" altLang="el-GR" sz="2400" baseline="-25000">
                <a:solidFill>
                  <a:srgbClr val="000000"/>
                </a:solidFill>
              </a:rPr>
              <a:t>10</a:t>
            </a:r>
            <a:endParaRPr lang="el-GR" altLang="el-GR" sz="240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Άθροισμα :		1	0	0	0	1	(17)</a:t>
            </a:r>
            <a:r>
              <a:rPr lang="el-GR" altLang="el-GR" sz="2400" baseline="-25000">
                <a:solidFill>
                  <a:srgbClr val="000000"/>
                </a:solidFill>
              </a:rPr>
              <a:t>10</a:t>
            </a:r>
            <a:endParaRPr lang="el-GR" altLang="el-GR" sz="240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Tx/>
              <a:buNone/>
            </a:pPr>
            <a:endParaRPr lang="el-GR" altLang="el-GR" sz="2400">
              <a:solidFill>
                <a:srgbClr val="000000"/>
              </a:solidFill>
            </a:endParaRPr>
          </a:p>
          <a:p>
            <a:pPr fontAlgn="base">
              <a:spcAft>
                <a:spcPct val="0"/>
              </a:spcAft>
              <a:buFontTx/>
              <a:buNone/>
            </a:pPr>
            <a:r>
              <a:rPr lang="el-GR" altLang="el-GR" sz="2400">
                <a:solidFill>
                  <a:srgbClr val="000000"/>
                </a:solidFill>
              </a:rPr>
              <a:t>Κρατούμενο :		0	1	1	1	0</a:t>
            </a:r>
          </a:p>
        </p:txBody>
      </p:sp>
      <p:sp>
        <p:nvSpPr>
          <p:cNvPr id="109573" name="Line 5"/>
          <p:cNvSpPr>
            <a:spLocks noChangeShapeType="1"/>
          </p:cNvSpPr>
          <p:nvPr/>
        </p:nvSpPr>
        <p:spPr bwMode="auto">
          <a:xfrm flipH="1" flipV="1">
            <a:off x="5470525" y="4643438"/>
            <a:ext cx="6858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4" name="Line 6"/>
          <p:cNvSpPr>
            <a:spLocks noChangeShapeType="1"/>
          </p:cNvSpPr>
          <p:nvPr/>
        </p:nvSpPr>
        <p:spPr bwMode="auto">
          <a:xfrm flipH="1" flipV="1">
            <a:off x="4533900" y="4643438"/>
            <a:ext cx="6858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5" name="Line 7"/>
          <p:cNvSpPr>
            <a:spLocks noChangeShapeType="1"/>
          </p:cNvSpPr>
          <p:nvPr/>
        </p:nvSpPr>
        <p:spPr bwMode="auto">
          <a:xfrm flipH="1" flipV="1">
            <a:off x="3598863" y="4643438"/>
            <a:ext cx="685800" cy="12192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sp>
        <p:nvSpPr>
          <p:cNvPr id="109576" name="Line 8"/>
          <p:cNvSpPr>
            <a:spLocks noChangeShapeType="1"/>
          </p:cNvSpPr>
          <p:nvPr/>
        </p:nvSpPr>
        <p:spPr bwMode="auto">
          <a:xfrm>
            <a:off x="3236913" y="4797425"/>
            <a:ext cx="4038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>
              <a:solidFill>
                <a:srgbClr val="000000"/>
              </a:solidFill>
            </a:endParaRPr>
          </a:p>
        </p:txBody>
      </p:sp>
      <p:pic>
        <p:nvPicPr>
          <p:cNvPr id="9" name="Εικόνα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9" y="6161679"/>
            <a:ext cx="726005" cy="70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7219328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</TotalTime>
  <Words>652</Words>
  <Application>Microsoft Office PowerPoint</Application>
  <PresentationFormat>Προβολή στην οθόνη (4:3)</PresentationFormat>
  <Paragraphs>102</Paragraphs>
  <Slides>14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Θέμα του Office</vt:lpstr>
      <vt:lpstr>Παρουσίαση του PowerPoint</vt:lpstr>
      <vt:lpstr>Περιεχόμενα ενότητας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Πράξεις (πρόσθεση)</vt:lpstr>
      <vt:lpstr>Πρόσθεση στο δυαδικό σύστημα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Που βρισκόμαστε σήμερα;</dc:title>
  <dc:creator>Yannis</dc:creator>
  <cp:lastModifiedBy>Anna</cp:lastModifiedBy>
  <cp:revision>15</cp:revision>
  <dcterms:created xsi:type="dcterms:W3CDTF">2014-11-28T11:42:25Z</dcterms:created>
  <dcterms:modified xsi:type="dcterms:W3CDTF">2015-01-18T18:22:15Z</dcterms:modified>
</cp:coreProperties>
</file>