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8" r:id="rId2"/>
    <p:sldId id="274" r:id="rId3"/>
    <p:sldId id="256" r:id="rId4"/>
    <p:sldId id="257" r:id="rId5"/>
    <p:sldId id="258" r:id="rId6"/>
    <p:sldId id="259" r:id="rId7"/>
    <p:sldId id="260" r:id="rId8"/>
    <p:sldId id="261" r:id="rId9"/>
    <p:sldId id="262" r:id="rId10"/>
    <p:sldId id="263" r:id="rId11"/>
    <p:sldId id="264" r:id="rId12"/>
    <p:sldId id="265" r:id="rId13"/>
    <p:sldId id="266" r:id="rId14"/>
    <p:sldId id="267"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F6001-D5C9-4BBD-9EE4-152B1AB2C871}" type="datetimeFigureOut">
              <a:rPr lang="en-US" smtClean="0"/>
              <a:pPr/>
              <a:t>1/18/2015</a:t>
            </a:fld>
            <a:endParaRPr lang="en-US"/>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CDC89C-EFB7-4566-9C4E-718C4B32F61F}" type="slidenum">
              <a:rPr lang="en-US" smtClean="0"/>
              <a:pPr/>
              <a:t>‹#›</a:t>
            </a:fld>
            <a:endParaRPr lang="en-US"/>
          </a:p>
        </p:txBody>
      </p:sp>
    </p:spTree>
    <p:extLst>
      <p:ext uri="{BB962C8B-B14F-4D97-AF65-F5344CB8AC3E}">
        <p14:creationId xmlns:p14="http://schemas.microsoft.com/office/powerpoint/2010/main" val="239746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n-US"/>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C40FD921-4419-46A2-B6E2-F82D586FD159}" type="datetimeFigureOut">
              <a:rPr lang="en-US" smtClean="0"/>
              <a:pPr/>
              <a:t>1/18/2015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103665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C40FD921-4419-46A2-B6E2-F82D586FD159}" type="datetimeFigureOut">
              <a:rPr lang="en-US" smtClean="0"/>
              <a:pPr/>
              <a:t>1/18/2015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230398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C40FD921-4419-46A2-B6E2-F82D586FD159}" type="datetimeFigureOut">
              <a:rPr lang="en-US" smtClean="0"/>
              <a:pPr/>
              <a:t>1/18/2015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298174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C40FD921-4419-46A2-B6E2-F82D586FD159}" type="datetimeFigureOut">
              <a:rPr lang="en-US" smtClean="0"/>
              <a:pPr/>
              <a:t>1/18/2015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193223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40FD921-4419-46A2-B6E2-F82D586FD159}" type="datetimeFigureOut">
              <a:rPr lang="en-US" smtClean="0"/>
              <a:pPr/>
              <a:t>1/18/2015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78253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C40FD921-4419-46A2-B6E2-F82D586FD159}" type="datetimeFigureOut">
              <a:rPr lang="en-US" smtClean="0"/>
              <a:pPr/>
              <a:t>1/18/2015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277166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C40FD921-4419-46A2-B6E2-F82D586FD159}" type="datetimeFigureOut">
              <a:rPr lang="en-US" smtClean="0"/>
              <a:pPr/>
              <a:t>1/18/2015</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372442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C40FD921-4419-46A2-B6E2-F82D586FD159}" type="datetimeFigureOut">
              <a:rPr lang="en-US" smtClean="0"/>
              <a:pPr/>
              <a:t>1/18/2015</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175891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40FD921-4419-46A2-B6E2-F82D586FD159}" type="datetimeFigureOut">
              <a:rPr lang="en-US" smtClean="0"/>
              <a:pPr/>
              <a:t>1/18/2015</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69470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n-US"/>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40FD921-4419-46A2-B6E2-F82D586FD159}" type="datetimeFigureOut">
              <a:rPr lang="en-US" smtClean="0"/>
              <a:pPr/>
              <a:t>1/18/2015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267713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40FD921-4419-46A2-B6E2-F82D586FD159}" type="datetimeFigureOut">
              <a:rPr lang="en-US" smtClean="0"/>
              <a:pPr/>
              <a:t>1/18/2015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E277D25C-FBA2-4F9A-98E9-5A728FA6B350}" type="slidenum">
              <a:rPr lang="en-US" smtClean="0"/>
              <a:pPr/>
              <a:t>‹#›</a:t>
            </a:fld>
            <a:endParaRPr lang="en-US"/>
          </a:p>
        </p:txBody>
      </p:sp>
    </p:spTree>
    <p:extLst>
      <p:ext uri="{BB962C8B-B14F-4D97-AF65-F5344CB8AC3E}">
        <p14:creationId xmlns:p14="http://schemas.microsoft.com/office/powerpoint/2010/main" val="220720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FD921-4419-46A2-B6E2-F82D586FD159}" type="datetimeFigureOut">
              <a:rPr lang="en-US" smtClean="0"/>
              <a:pPr/>
              <a:t>1/18/2015</a:t>
            </a:fld>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7D25C-FBA2-4F9A-98E9-5A728FA6B350}" type="slidenum">
              <a:rPr lang="en-US" smtClean="0"/>
              <a:pPr/>
              <a:t>‹#›</a:t>
            </a:fld>
            <a:endParaRPr lang="en-US"/>
          </a:p>
        </p:txBody>
      </p:sp>
    </p:spTree>
    <p:extLst>
      <p:ext uri="{BB962C8B-B14F-4D97-AF65-F5344CB8AC3E}">
        <p14:creationId xmlns:p14="http://schemas.microsoft.com/office/powerpoint/2010/main" val="422584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685800" y="2006600"/>
            <a:ext cx="7772400" cy="1470025"/>
          </a:xfrm>
          <a:prstGeom prst="rect">
            <a:avLst/>
          </a:prstGeom>
        </p:spPr>
        <p:txBody>
          <a:bodyPr/>
          <a:lstStyle/>
          <a:p>
            <a:pPr algn="ctr" fontAlgn="auto">
              <a:spcAft>
                <a:spcPts val="0"/>
              </a:spcAft>
              <a:defRPr/>
            </a:pPr>
            <a:r>
              <a:rPr lang="el-GR" sz="4400" dirty="0" smtClean="0">
                <a:solidFill>
                  <a:srgbClr val="5075BC"/>
                </a:solidFill>
                <a:latin typeface="+mj-lt"/>
                <a:ea typeface="+mj-ea"/>
                <a:cs typeface="+mj-cs"/>
              </a:rPr>
              <a:t>Εισαγωγή στους Η/Υ</a:t>
            </a:r>
            <a:endParaRPr lang="el-GR" sz="4400" dirty="0">
              <a:solidFill>
                <a:srgbClr val="5075BC"/>
              </a:solidFill>
              <a:latin typeface="+mj-lt"/>
              <a:ea typeface="+mj-ea"/>
              <a:cs typeface="+mj-cs"/>
            </a:endParaRPr>
          </a:p>
        </p:txBody>
      </p:sp>
      <p:sp>
        <p:nvSpPr>
          <p:cNvPr id="3" name="Υπότιτλος 2"/>
          <p:cNvSpPr txBox="1">
            <a:spLocks/>
          </p:cNvSpPr>
          <p:nvPr/>
        </p:nvSpPr>
        <p:spPr>
          <a:xfrm>
            <a:off x="714375" y="3357563"/>
            <a:ext cx="7777163" cy="1752600"/>
          </a:xfrm>
          <a:prstGeom prst="rect">
            <a:avLst/>
          </a:prstGeom>
        </p:spPr>
        <p:txBody>
          <a:bodyPr/>
          <a:lstStyle/>
          <a:p>
            <a:pPr marL="342900" indent="-342900" fontAlgn="auto">
              <a:spcBef>
                <a:spcPct val="20000"/>
              </a:spcBef>
              <a:spcAft>
                <a:spcPts val="0"/>
              </a:spcAft>
              <a:buFont typeface="Arial" pitchFamily="34" charset="0"/>
              <a:buChar char="•"/>
              <a:defRPr/>
            </a:pPr>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8:</a:t>
            </a:r>
            <a:r>
              <a:rPr lang="en-US" sz="2800" dirty="0" smtClean="0">
                <a:solidFill>
                  <a:srgbClr val="5075BC"/>
                </a:solidFill>
                <a:latin typeface="+mj-lt"/>
                <a:ea typeface="+mj-ea"/>
                <a:cs typeface="+mj-cs"/>
              </a:rPr>
              <a:t> </a:t>
            </a:r>
            <a:r>
              <a:rPr lang="el-GR" sz="2800" dirty="0" smtClean="0">
                <a:latin typeface="+mn-lt"/>
              </a:rPr>
              <a:t>Αριθμητική υπολογιστών</a:t>
            </a:r>
            <a:endParaRPr lang="el-GR" sz="2800" dirty="0">
              <a:latin typeface="+mn-lt"/>
            </a:endParaRPr>
          </a:p>
          <a:p>
            <a:pPr marL="342900" indent="-342900" fontAlgn="auto">
              <a:spcBef>
                <a:spcPct val="20000"/>
              </a:spcBef>
              <a:spcAft>
                <a:spcPts val="0"/>
              </a:spcAft>
              <a:buFont typeface="Arial" pitchFamily="34" charset="0"/>
              <a:buChar char="•"/>
              <a:defRPr/>
            </a:pPr>
            <a:endParaRPr lang="el-GR" sz="2800" dirty="0">
              <a:latin typeface="+mn-lt"/>
            </a:endParaRPr>
          </a:p>
          <a:p>
            <a:pPr marL="342900" indent="-342900" fontAlgn="auto">
              <a:spcBef>
                <a:spcPct val="20000"/>
              </a:spcBef>
              <a:spcAft>
                <a:spcPts val="0"/>
              </a:spcAft>
              <a:buFont typeface="Arial" pitchFamily="34" charset="0"/>
              <a:buChar char="•"/>
              <a:defRPr/>
            </a:pPr>
            <a:r>
              <a:rPr lang="el-GR" sz="2800" dirty="0" smtClean="0"/>
              <a:t>Ιωάννης Σταματίου</a:t>
            </a:r>
            <a:endParaRPr lang="el-GR" sz="2800" dirty="0">
              <a:latin typeface="+mn-lt"/>
            </a:endParaRPr>
          </a:p>
          <a:p>
            <a:pPr marL="342900" indent="-342900" fontAlgn="auto">
              <a:spcBef>
                <a:spcPct val="20000"/>
              </a:spcBef>
              <a:spcAft>
                <a:spcPts val="0"/>
              </a:spcAft>
              <a:buFont typeface="Arial" pitchFamily="34" charset="0"/>
              <a:buChar char="•"/>
              <a:defRPr/>
            </a:pPr>
            <a:r>
              <a:rPr lang="el-GR" sz="2800" dirty="0">
                <a:latin typeface="+mn-lt"/>
              </a:rPr>
              <a:t>Οργάνωση και Διοίκηση Επιχειρήσεων</a:t>
            </a:r>
          </a:p>
          <a:p>
            <a:pPr marL="342900" indent="-342900" fontAlgn="auto">
              <a:spcBef>
                <a:spcPct val="20000"/>
              </a:spcBef>
              <a:spcAft>
                <a:spcPts val="0"/>
              </a:spcAft>
              <a:defRPr/>
            </a:pPr>
            <a:endParaRPr lang="el-GR" sz="2800" dirty="0">
              <a:latin typeface="+mn-lt"/>
            </a:endParaRPr>
          </a:p>
        </p:txBody>
      </p:sp>
      <p:pic>
        <p:nvPicPr>
          <p:cNvPr id="4" name="Εικόνα 3"/>
          <p:cNvPicPr>
            <a:picLocks noChangeAspect="1"/>
          </p:cNvPicPr>
          <p:nvPr/>
        </p:nvPicPr>
        <p:blipFill>
          <a:blip r:embed="rId2" cstate="print"/>
          <a:srcRect/>
          <a:stretch>
            <a:fillRect/>
          </a:stretch>
        </p:blipFill>
        <p:spPr bwMode="auto">
          <a:xfrm>
            <a:off x="4500563" y="506413"/>
            <a:ext cx="4514850" cy="935037"/>
          </a:xfrm>
          <a:prstGeom prst="rect">
            <a:avLst/>
          </a:prstGeom>
          <a:noFill/>
          <a:ln w="9525">
            <a:noFill/>
            <a:miter lim="800000"/>
            <a:headEnd/>
            <a:tailEnd/>
          </a:ln>
        </p:spPr>
      </p:pic>
      <p:pic>
        <p:nvPicPr>
          <p:cNvPr id="5" name="Εικόνα 12"/>
          <p:cNvPicPr>
            <a:picLocks noChangeAspect="1"/>
          </p:cNvPicPr>
          <p:nvPr/>
        </p:nvPicPr>
        <p:blipFill>
          <a:blip r:embed="rId3" cstate="print"/>
          <a:srcRect/>
          <a:stretch>
            <a:fillRect/>
          </a:stretch>
        </p:blipFill>
        <p:spPr bwMode="auto">
          <a:xfrm>
            <a:off x="590550" y="279400"/>
            <a:ext cx="3694113" cy="13890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0" y="1196752"/>
            <a:ext cx="9144000" cy="5572164"/>
          </a:xfrm>
        </p:spPr>
        <p:txBody>
          <a:bodyPr>
            <a:noAutofit/>
          </a:bodyPr>
          <a:lstStyle/>
          <a:p>
            <a:pPr marL="0" indent="0" eaLnBrk="1" hangingPunct="1">
              <a:lnSpc>
                <a:spcPct val="80000"/>
              </a:lnSpc>
              <a:buFontTx/>
              <a:buNone/>
            </a:pPr>
            <a:r>
              <a:rPr lang="el-GR" altLang="el-GR" sz="2300" dirty="0" smtClean="0"/>
              <a:t>Έστω αριθμός με </a:t>
            </a:r>
            <a:r>
              <a:rPr lang="el-GR" altLang="el-GR" sz="2300" b="1" dirty="0" smtClean="0"/>
              <a:t>ακέραιο και κλασματικό μέρος (</a:t>
            </a:r>
            <a:r>
              <a:rPr lang="en-US" altLang="el-GR" sz="2300" b="1" dirty="0" err="1" smtClean="0"/>
              <a:t>yyyy</a:t>
            </a:r>
            <a:r>
              <a:rPr lang="el-GR" altLang="el-GR" sz="2300" b="1" dirty="0" smtClean="0"/>
              <a:t>,</a:t>
            </a:r>
            <a:r>
              <a:rPr lang="en-US" altLang="el-GR" sz="2300" b="1" dirty="0" smtClean="0"/>
              <a:t>xxx)</a:t>
            </a:r>
            <a:r>
              <a:rPr lang="el-GR" altLang="el-GR" sz="2300" dirty="0" smtClean="0"/>
              <a:t>.</a:t>
            </a:r>
            <a:endParaRPr lang="en-US" altLang="el-GR" sz="2300" dirty="0" smtClean="0"/>
          </a:p>
          <a:p>
            <a:pPr marL="0" indent="0" eaLnBrk="1" hangingPunct="1">
              <a:lnSpc>
                <a:spcPct val="80000"/>
              </a:lnSpc>
              <a:buFontTx/>
              <a:buNone/>
            </a:pPr>
            <a:r>
              <a:rPr lang="el-GR" altLang="el-GR" sz="2300" dirty="0" smtClean="0"/>
              <a:t>Χωρίζω το ακέραιο από το κλασματικό μέρος</a:t>
            </a:r>
            <a:r>
              <a:rPr lang="en-US" altLang="el-GR" sz="2300" dirty="0" smtClean="0"/>
              <a:t> </a:t>
            </a:r>
            <a:r>
              <a:rPr lang="en-US" altLang="el-GR" sz="2300" dirty="0" err="1" smtClean="0"/>
              <a:t>yyyy</a:t>
            </a:r>
            <a:r>
              <a:rPr lang="en-US" altLang="el-GR" sz="2300" dirty="0" smtClean="0"/>
              <a:t> </a:t>
            </a:r>
            <a:r>
              <a:rPr lang="el-GR" altLang="el-GR" sz="2300" dirty="0" smtClean="0"/>
              <a:t>και 0,xxx</a:t>
            </a:r>
          </a:p>
          <a:p>
            <a:pPr marL="0" indent="0" eaLnBrk="1" hangingPunct="1">
              <a:lnSpc>
                <a:spcPct val="80000"/>
              </a:lnSpc>
              <a:buFontTx/>
              <a:buNone/>
            </a:pPr>
            <a:r>
              <a:rPr lang="el-GR" altLang="el-GR" sz="2300" dirty="0" smtClean="0"/>
              <a:t>Το </a:t>
            </a:r>
            <a:r>
              <a:rPr lang="el-GR" altLang="el-GR" sz="2300" b="1" dirty="0" smtClean="0"/>
              <a:t>ακέραιο μέρος</a:t>
            </a:r>
            <a:r>
              <a:rPr lang="el-GR" altLang="el-GR" sz="2300" dirty="0" smtClean="0"/>
              <a:t> του αριθμού διαιρείται (ακέραια διαίρεση) συνεχώς με τη βάση του συστήματος στο οποίο θέλουμε να το μετατρέψουμε.</a:t>
            </a:r>
          </a:p>
          <a:p>
            <a:pPr marL="0" indent="0" eaLnBrk="1" hangingPunct="1">
              <a:lnSpc>
                <a:spcPct val="80000"/>
              </a:lnSpc>
              <a:buFontTx/>
              <a:buNone/>
            </a:pPr>
            <a:r>
              <a:rPr lang="el-GR" altLang="el-GR" sz="2300" dirty="0" smtClean="0"/>
              <a:t>Η διαίρεση σταματάει όταν το πηλίκο γίνει 0.</a:t>
            </a:r>
          </a:p>
          <a:p>
            <a:pPr marL="0" indent="0" eaLnBrk="1" hangingPunct="1">
              <a:lnSpc>
                <a:spcPct val="80000"/>
              </a:lnSpc>
              <a:buFontTx/>
              <a:buNone/>
            </a:pPr>
            <a:r>
              <a:rPr lang="el-GR" altLang="el-GR" sz="2300" dirty="0" smtClean="0"/>
              <a:t>Ο ζητούμενος αριθμός προκύπτει παίρνοντας ανάποδα όλα τα υπόλοιπα των διαιρέσεων.</a:t>
            </a:r>
          </a:p>
          <a:p>
            <a:pPr marL="0" indent="0" eaLnBrk="1" hangingPunct="1">
              <a:lnSpc>
                <a:spcPct val="80000"/>
              </a:lnSpc>
              <a:buFontTx/>
              <a:buNone/>
            </a:pPr>
            <a:r>
              <a:rPr lang="el-GR" altLang="el-GR" sz="2300" dirty="0" smtClean="0"/>
              <a:t>Στη συνέχεια το </a:t>
            </a:r>
            <a:r>
              <a:rPr lang="el-GR" altLang="el-GR" sz="2300" b="1" dirty="0" smtClean="0"/>
              <a:t>κλασματικό μέρος</a:t>
            </a:r>
            <a:r>
              <a:rPr lang="el-GR" altLang="el-GR" sz="2300" dirty="0" smtClean="0"/>
              <a:t> πολλαπλασιάζεται συνεχώς με τη βάση του συστήματος στο οποίο θέλουμε να το μετατρέψουμε. Οποιοδήποτε ακέραιο μέρος παραχθεί κατά τον πολλαπλασιασμό τότε αυτό διαχωρίζεται πάλι από το κλασματικό μέρος (με βάση την παραπάνω λογική) και η διαδικασία επαναλαμβάνεται. Ο πολλαπλασιασμός σταματάει όταν φτάσουμε το πλήθος των δεκαδικών ψηφίων που θέλουμε.</a:t>
            </a:r>
          </a:p>
          <a:p>
            <a:pPr marL="0" indent="0" eaLnBrk="1" hangingPunct="1">
              <a:lnSpc>
                <a:spcPct val="80000"/>
              </a:lnSpc>
              <a:buFontTx/>
              <a:buNone/>
            </a:pPr>
            <a:r>
              <a:rPr lang="el-GR" altLang="el-GR" sz="2300" dirty="0" smtClean="0"/>
              <a:t>Ο κλασματικός αριθμός στο νέο σύστημα σχηματίζεται παίρνοντας όλα τα ακέραια μέρη όλων των πολλαπλασιασμών που κάναμε με φορά από τον πρώτο προς τον τελευταίο.</a:t>
            </a:r>
          </a:p>
        </p:txBody>
      </p:sp>
      <p:sp>
        <p:nvSpPr>
          <p:cNvPr id="98307" name="Rectangle 4"/>
          <p:cNvSpPr>
            <a:spLocks noChangeArrowheads="1"/>
          </p:cNvSpPr>
          <p:nvPr/>
        </p:nvSpPr>
        <p:spPr bwMode="auto">
          <a:xfrm>
            <a:off x="285720" y="214290"/>
            <a:ext cx="88582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l-GR" altLang="el-GR" sz="4000" dirty="0">
                <a:solidFill>
                  <a:srgbClr val="0070C0"/>
                </a:solidFill>
                <a:latin typeface="+mj-lt"/>
              </a:rPr>
              <a:t>Μετατροπές (του δεκαδικού συστήματος σε οποιοδήποτε </a:t>
            </a:r>
            <a:r>
              <a:rPr lang="el-GR" altLang="el-GR" sz="4000" dirty="0" smtClean="0">
                <a:solidFill>
                  <a:srgbClr val="0070C0"/>
                </a:solidFill>
                <a:latin typeface="+mj-lt"/>
              </a:rPr>
              <a:t>σύστημα)</a:t>
            </a:r>
            <a:r>
              <a:rPr lang="en-US" altLang="el-GR" sz="4000" dirty="0" smtClean="0">
                <a:solidFill>
                  <a:srgbClr val="0070C0"/>
                </a:solidFill>
                <a:latin typeface="+mj-lt"/>
              </a:rPr>
              <a:t>ca</a:t>
            </a:r>
          </a:p>
          <a:p>
            <a:pPr fontAlgn="base">
              <a:spcBef>
                <a:spcPct val="0"/>
              </a:spcBef>
              <a:spcAft>
                <a:spcPct val="0"/>
              </a:spcAft>
              <a:buFontTx/>
              <a:buNone/>
            </a:pPr>
            <a:endParaRPr lang="el-GR" altLang="el-GR" sz="4000" dirty="0">
              <a:solidFill>
                <a:srgbClr val="0070C0"/>
              </a:solidFill>
              <a:latin typeface="+mj-lt"/>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7995" y="6153517"/>
            <a:ext cx="726005" cy="704483"/>
          </a:xfrm>
          <a:prstGeom prst="rect">
            <a:avLst/>
          </a:prstGeom>
        </p:spPr>
      </p:pic>
    </p:spTree>
    <p:extLst>
      <p:ext uri="{BB962C8B-B14F-4D97-AF65-F5344CB8AC3E}">
        <p14:creationId xmlns:p14="http://schemas.microsoft.com/office/powerpoint/2010/main" val="172938866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ChangeArrowheads="1"/>
          </p:cNvSpPr>
          <p:nvPr/>
        </p:nvSpPr>
        <p:spPr bwMode="auto">
          <a:xfrm>
            <a:off x="457200" y="981075"/>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SzPct val="105000"/>
              <a:buFontTx/>
              <a:buNone/>
            </a:pPr>
            <a:r>
              <a:rPr lang="el-GR" altLang="el-GR" sz="2200" dirty="0">
                <a:solidFill>
                  <a:srgbClr val="000000"/>
                </a:solidFill>
                <a:latin typeface="+mj-lt"/>
              </a:rPr>
              <a:t> Από δεκαδικό σε δυαδικό του 765 </a:t>
            </a:r>
            <a:r>
              <a:rPr lang="el-GR" altLang="el-GR" sz="2200" b="1" dirty="0">
                <a:solidFill>
                  <a:srgbClr val="000000"/>
                </a:solidFill>
                <a:latin typeface="+mj-lt"/>
              </a:rPr>
              <a:t>(Διαδοχικές διαιρέσεις με το 2):</a:t>
            </a:r>
          </a:p>
        </p:txBody>
      </p:sp>
      <p:sp>
        <p:nvSpPr>
          <p:cNvPr id="99331" name="Rectangle 5"/>
          <p:cNvSpPr>
            <a:spLocks noGrp="1" noChangeArrowheads="1"/>
          </p:cNvSpPr>
          <p:nvPr>
            <p:ph type="title" idx="4294967295"/>
          </p:nvPr>
        </p:nvSpPr>
        <p:spPr>
          <a:xfrm>
            <a:off x="0" y="-26988"/>
            <a:ext cx="8229600" cy="1143001"/>
          </a:xfrm>
        </p:spPr>
        <p:txBody>
          <a:bodyPr>
            <a:normAutofit/>
          </a:bodyPr>
          <a:lstStyle/>
          <a:p>
            <a:pPr eaLnBrk="1" hangingPunct="1"/>
            <a:r>
              <a:rPr lang="el-GR" altLang="el-GR" dirty="0" smtClean="0">
                <a:solidFill>
                  <a:srgbClr val="0070C0"/>
                </a:solidFill>
              </a:rPr>
              <a:t>Μετατροπές</a:t>
            </a:r>
            <a:r>
              <a:rPr lang="en-US" altLang="el-GR" dirty="0" smtClean="0">
                <a:solidFill>
                  <a:srgbClr val="0070C0"/>
                </a:solidFill>
              </a:rPr>
              <a:t> (</a:t>
            </a:r>
            <a:r>
              <a:rPr lang="el-GR" altLang="el-GR" dirty="0" smtClean="0">
                <a:solidFill>
                  <a:srgbClr val="0070C0"/>
                </a:solidFill>
              </a:rPr>
              <a:t>ακέραιο μέρος)</a:t>
            </a:r>
          </a:p>
        </p:txBody>
      </p:sp>
      <p:grpSp>
        <p:nvGrpSpPr>
          <p:cNvPr id="99332" name="Group 1"/>
          <p:cNvGrpSpPr>
            <a:grpSpLocks/>
          </p:cNvGrpSpPr>
          <p:nvPr/>
        </p:nvGrpSpPr>
        <p:grpSpPr bwMode="auto">
          <a:xfrm>
            <a:off x="1619250" y="1412875"/>
            <a:ext cx="6477000" cy="5038725"/>
            <a:chOff x="2057400" y="1828800"/>
            <a:chExt cx="6477000" cy="5038725"/>
          </a:xfrm>
        </p:grpSpPr>
        <p:sp>
          <p:nvSpPr>
            <p:cNvPr id="99333" name="Text Box 6"/>
            <p:cNvSpPr txBox="1">
              <a:spLocks noChangeArrowheads="1"/>
            </p:cNvSpPr>
            <p:nvPr/>
          </p:nvSpPr>
          <p:spPr bwMode="auto">
            <a:xfrm>
              <a:off x="2057400" y="1828800"/>
              <a:ext cx="3048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25000"/>
                </a:spcBef>
                <a:spcAft>
                  <a:spcPct val="0"/>
                </a:spcAft>
                <a:buFontTx/>
                <a:buNone/>
              </a:pPr>
              <a:r>
                <a:rPr lang="el-GR" altLang="el-GR" sz="2400">
                  <a:solidFill>
                    <a:srgbClr val="000000"/>
                  </a:solidFill>
                </a:rPr>
                <a:t>7 6 5		1	</a:t>
              </a:r>
            </a:p>
            <a:p>
              <a:pPr fontAlgn="base">
                <a:spcBef>
                  <a:spcPct val="25000"/>
                </a:spcBef>
                <a:spcAft>
                  <a:spcPct val="0"/>
                </a:spcAft>
                <a:buFontTx/>
                <a:buNone/>
              </a:pPr>
              <a:r>
                <a:rPr lang="el-GR" altLang="el-GR" sz="2400">
                  <a:solidFill>
                    <a:srgbClr val="000000"/>
                  </a:solidFill>
                </a:rPr>
                <a:t>3 8 2 		0</a:t>
              </a:r>
            </a:p>
            <a:p>
              <a:pPr fontAlgn="base">
                <a:spcBef>
                  <a:spcPct val="25000"/>
                </a:spcBef>
                <a:spcAft>
                  <a:spcPct val="0"/>
                </a:spcAft>
                <a:buFontTx/>
                <a:buNone/>
              </a:pPr>
              <a:r>
                <a:rPr lang="el-GR" altLang="el-GR" sz="2400">
                  <a:solidFill>
                    <a:srgbClr val="000000"/>
                  </a:solidFill>
                </a:rPr>
                <a:t>1 9 1		1</a:t>
              </a:r>
            </a:p>
            <a:p>
              <a:pPr fontAlgn="base">
                <a:spcBef>
                  <a:spcPct val="25000"/>
                </a:spcBef>
                <a:spcAft>
                  <a:spcPct val="0"/>
                </a:spcAft>
                <a:buFontTx/>
                <a:buNone/>
              </a:pPr>
              <a:r>
                <a:rPr lang="el-GR" altLang="el-GR" sz="2400">
                  <a:solidFill>
                    <a:srgbClr val="000000"/>
                  </a:solidFill>
                </a:rPr>
                <a:t>   9 5		1</a:t>
              </a:r>
            </a:p>
            <a:p>
              <a:pPr fontAlgn="base">
                <a:spcBef>
                  <a:spcPct val="25000"/>
                </a:spcBef>
                <a:spcAft>
                  <a:spcPct val="0"/>
                </a:spcAft>
                <a:buFontTx/>
                <a:buNone/>
              </a:pPr>
              <a:r>
                <a:rPr lang="el-GR" altLang="el-GR" sz="2400">
                  <a:solidFill>
                    <a:srgbClr val="000000"/>
                  </a:solidFill>
                </a:rPr>
                <a:t>   4 7		1</a:t>
              </a:r>
            </a:p>
            <a:p>
              <a:pPr fontAlgn="base">
                <a:spcBef>
                  <a:spcPct val="25000"/>
                </a:spcBef>
                <a:spcAft>
                  <a:spcPct val="0"/>
                </a:spcAft>
                <a:buFontTx/>
                <a:buNone/>
              </a:pPr>
              <a:r>
                <a:rPr lang="el-GR" altLang="el-GR" sz="2400">
                  <a:solidFill>
                    <a:srgbClr val="000000"/>
                  </a:solidFill>
                </a:rPr>
                <a:t>   2 3		1</a:t>
              </a:r>
            </a:p>
            <a:p>
              <a:pPr fontAlgn="base">
                <a:spcBef>
                  <a:spcPct val="25000"/>
                </a:spcBef>
                <a:spcAft>
                  <a:spcPct val="0"/>
                </a:spcAft>
                <a:buFontTx/>
                <a:buNone/>
              </a:pPr>
              <a:r>
                <a:rPr lang="el-GR" altLang="el-GR" sz="2400">
                  <a:solidFill>
                    <a:srgbClr val="000000"/>
                  </a:solidFill>
                </a:rPr>
                <a:t>   1 1		1</a:t>
              </a:r>
            </a:p>
            <a:p>
              <a:pPr fontAlgn="base">
                <a:spcBef>
                  <a:spcPct val="25000"/>
                </a:spcBef>
                <a:spcAft>
                  <a:spcPct val="0"/>
                </a:spcAft>
                <a:buFontTx/>
                <a:buNone/>
              </a:pPr>
              <a:r>
                <a:rPr lang="el-GR" altLang="el-GR" sz="2400">
                  <a:solidFill>
                    <a:srgbClr val="000000"/>
                  </a:solidFill>
                </a:rPr>
                <a:t>      5		1</a:t>
              </a:r>
            </a:p>
            <a:p>
              <a:pPr fontAlgn="base">
                <a:spcBef>
                  <a:spcPct val="25000"/>
                </a:spcBef>
                <a:spcAft>
                  <a:spcPct val="0"/>
                </a:spcAft>
                <a:buFontTx/>
                <a:buNone/>
              </a:pPr>
              <a:r>
                <a:rPr lang="el-GR" altLang="el-GR" sz="2400">
                  <a:solidFill>
                    <a:srgbClr val="000000"/>
                  </a:solidFill>
                </a:rPr>
                <a:t>      2     	0</a:t>
              </a:r>
            </a:p>
            <a:p>
              <a:pPr fontAlgn="base">
                <a:spcBef>
                  <a:spcPct val="25000"/>
                </a:spcBef>
                <a:spcAft>
                  <a:spcPct val="0"/>
                </a:spcAft>
                <a:buFontTx/>
                <a:buNone/>
              </a:pPr>
              <a:r>
                <a:rPr lang="el-GR" altLang="el-GR" sz="2400">
                  <a:solidFill>
                    <a:srgbClr val="000000"/>
                  </a:solidFill>
                </a:rPr>
                <a:t>      1		1</a:t>
              </a:r>
            </a:p>
            <a:p>
              <a:pPr fontAlgn="base">
                <a:spcBef>
                  <a:spcPct val="25000"/>
                </a:spcBef>
                <a:spcAft>
                  <a:spcPct val="0"/>
                </a:spcAft>
                <a:buFontTx/>
                <a:buNone/>
              </a:pPr>
              <a:r>
                <a:rPr lang="el-GR" altLang="el-GR" sz="2400">
                  <a:solidFill>
                    <a:srgbClr val="000000"/>
                  </a:solidFill>
                </a:rPr>
                <a:t>      0</a:t>
              </a:r>
            </a:p>
          </p:txBody>
        </p:sp>
        <p:grpSp>
          <p:nvGrpSpPr>
            <p:cNvPr id="99334" name="Group 7"/>
            <p:cNvGrpSpPr>
              <a:grpSpLocks/>
            </p:cNvGrpSpPr>
            <p:nvPr/>
          </p:nvGrpSpPr>
          <p:grpSpPr bwMode="auto">
            <a:xfrm>
              <a:off x="4267200" y="2057400"/>
              <a:ext cx="4267200" cy="4810125"/>
              <a:chOff x="2688" y="1296"/>
              <a:chExt cx="2688" cy="3030"/>
            </a:xfrm>
          </p:grpSpPr>
          <p:sp>
            <p:nvSpPr>
              <p:cNvPr id="99335" name="Text Box 8"/>
              <p:cNvSpPr txBox="1">
                <a:spLocks noChangeArrowheads="1"/>
              </p:cNvSpPr>
              <p:nvPr/>
            </p:nvSpPr>
            <p:spPr bwMode="auto">
              <a:xfrm>
                <a:off x="3072" y="4032"/>
                <a:ext cx="230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l-GR" altLang="el-GR" sz="2400">
                    <a:solidFill>
                      <a:srgbClr val="000000"/>
                    </a:solidFill>
                  </a:rPr>
                  <a:t>1 0 1 1 1 1 1 1 0 1  =  765</a:t>
                </a:r>
              </a:p>
            </p:txBody>
          </p:sp>
          <p:sp>
            <p:nvSpPr>
              <p:cNvPr id="99336" name="Freeform 9"/>
              <p:cNvSpPr>
                <a:spLocks/>
              </p:cNvSpPr>
              <p:nvPr/>
            </p:nvSpPr>
            <p:spPr bwMode="auto">
              <a:xfrm>
                <a:off x="2688" y="3888"/>
                <a:ext cx="480" cy="192"/>
              </a:xfrm>
              <a:custGeom>
                <a:avLst/>
                <a:gdLst>
                  <a:gd name="T0" fmla="*/ 0 w 432"/>
                  <a:gd name="T1" fmla="*/ 0 h 192"/>
                  <a:gd name="T2" fmla="*/ 7423 w 432"/>
                  <a:gd name="T3" fmla="*/ 0 h 192"/>
                  <a:gd name="T4" fmla="*/ 7423 w 432"/>
                  <a:gd name="T5" fmla="*/ 192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99337" name="Freeform 10"/>
              <p:cNvSpPr>
                <a:spLocks/>
              </p:cNvSpPr>
              <p:nvPr/>
            </p:nvSpPr>
            <p:spPr bwMode="auto">
              <a:xfrm>
                <a:off x="2688" y="3600"/>
                <a:ext cx="624" cy="480"/>
              </a:xfrm>
              <a:custGeom>
                <a:avLst/>
                <a:gdLst>
                  <a:gd name="T0" fmla="*/ 0 w 432"/>
                  <a:gd name="T1" fmla="*/ 0 h 192"/>
                  <a:gd name="T2" fmla="*/ 8850700 w 432"/>
                  <a:gd name="T3" fmla="*/ 0 h 192"/>
                  <a:gd name="T4" fmla="*/ 8850700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99338" name="Freeform 11"/>
              <p:cNvSpPr>
                <a:spLocks/>
              </p:cNvSpPr>
              <p:nvPr/>
            </p:nvSpPr>
            <p:spPr bwMode="auto">
              <a:xfrm>
                <a:off x="2688" y="1296"/>
                <a:ext cx="1776" cy="2784"/>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99339" name="Freeform 12"/>
              <p:cNvSpPr>
                <a:spLocks/>
              </p:cNvSpPr>
              <p:nvPr/>
            </p:nvSpPr>
            <p:spPr bwMode="auto">
              <a:xfrm>
                <a:off x="2688" y="3312"/>
                <a:ext cx="768" cy="768"/>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99340" name="Freeform 13"/>
              <p:cNvSpPr>
                <a:spLocks/>
              </p:cNvSpPr>
              <p:nvPr/>
            </p:nvSpPr>
            <p:spPr bwMode="auto">
              <a:xfrm>
                <a:off x="2688" y="3024"/>
                <a:ext cx="912" cy="1056"/>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99341" name="Freeform 14"/>
              <p:cNvSpPr>
                <a:spLocks/>
              </p:cNvSpPr>
              <p:nvPr/>
            </p:nvSpPr>
            <p:spPr bwMode="auto">
              <a:xfrm>
                <a:off x="2688" y="2736"/>
                <a:ext cx="1056" cy="1344"/>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99342" name="Freeform 15"/>
              <p:cNvSpPr>
                <a:spLocks/>
              </p:cNvSpPr>
              <p:nvPr/>
            </p:nvSpPr>
            <p:spPr bwMode="auto">
              <a:xfrm>
                <a:off x="2688" y="2448"/>
                <a:ext cx="1200" cy="1632"/>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99343" name="Freeform 16"/>
              <p:cNvSpPr>
                <a:spLocks/>
              </p:cNvSpPr>
              <p:nvPr/>
            </p:nvSpPr>
            <p:spPr bwMode="auto">
              <a:xfrm>
                <a:off x="2688" y="2160"/>
                <a:ext cx="1344" cy="1920"/>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99344" name="Freeform 17"/>
              <p:cNvSpPr>
                <a:spLocks/>
              </p:cNvSpPr>
              <p:nvPr/>
            </p:nvSpPr>
            <p:spPr bwMode="auto">
              <a:xfrm>
                <a:off x="2688" y="1872"/>
                <a:ext cx="1488" cy="2208"/>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99345" name="Freeform 18"/>
              <p:cNvSpPr>
                <a:spLocks/>
              </p:cNvSpPr>
              <p:nvPr/>
            </p:nvSpPr>
            <p:spPr bwMode="auto">
              <a:xfrm>
                <a:off x="2688" y="1536"/>
                <a:ext cx="1632" cy="2544"/>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grpSp>
      </p:grpSp>
      <p:pic>
        <p:nvPicPr>
          <p:cNvPr id="18" name="Εικόνα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53517"/>
            <a:ext cx="726005" cy="704483"/>
          </a:xfrm>
          <a:prstGeom prst="rect">
            <a:avLst/>
          </a:prstGeom>
        </p:spPr>
      </p:pic>
    </p:spTree>
    <p:extLst>
      <p:ext uri="{BB962C8B-B14F-4D97-AF65-F5344CB8AC3E}">
        <p14:creationId xmlns:p14="http://schemas.microsoft.com/office/powerpoint/2010/main" val="35813911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a:off x="457200" y="908050"/>
            <a:ext cx="83058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SzPct val="105000"/>
              <a:buFontTx/>
              <a:buNone/>
            </a:pPr>
            <a:r>
              <a:rPr lang="el-GR" altLang="el-GR" sz="2200" dirty="0">
                <a:solidFill>
                  <a:srgbClr val="000000"/>
                </a:solidFill>
              </a:rPr>
              <a:t>Από δεκαδικό σε δυαδικό του 0,41</a:t>
            </a:r>
          </a:p>
          <a:p>
            <a:pPr algn="just" fontAlgn="base">
              <a:spcAft>
                <a:spcPct val="0"/>
              </a:spcAft>
              <a:buSzPct val="105000"/>
              <a:buFontTx/>
              <a:buNone/>
            </a:pPr>
            <a:r>
              <a:rPr lang="el-GR" altLang="el-GR" sz="2200" b="1" dirty="0">
                <a:solidFill>
                  <a:srgbClr val="000000"/>
                </a:solidFill>
              </a:rPr>
              <a:t>(Διαδοχικοί πολλαπλασιασμοί με το 2):</a:t>
            </a:r>
          </a:p>
        </p:txBody>
      </p:sp>
      <p:sp>
        <p:nvSpPr>
          <p:cNvPr id="100355" name="Rectangle 5"/>
          <p:cNvSpPr>
            <a:spLocks noGrp="1" noChangeArrowheads="1"/>
          </p:cNvSpPr>
          <p:nvPr>
            <p:ph type="title" idx="4294967295"/>
          </p:nvPr>
        </p:nvSpPr>
        <p:spPr>
          <a:xfrm>
            <a:off x="0" y="0"/>
            <a:ext cx="8229600" cy="1143000"/>
          </a:xfrm>
        </p:spPr>
        <p:txBody>
          <a:bodyPr>
            <a:normAutofit/>
          </a:bodyPr>
          <a:lstStyle/>
          <a:p>
            <a:pPr eaLnBrk="1" hangingPunct="1"/>
            <a:r>
              <a:rPr lang="el-GR" altLang="el-GR" dirty="0" smtClean="0">
                <a:solidFill>
                  <a:srgbClr val="0070C0"/>
                </a:solidFill>
              </a:rPr>
              <a:t>Μετατροπές</a:t>
            </a:r>
            <a:r>
              <a:rPr lang="en-US" altLang="el-GR" dirty="0" smtClean="0">
                <a:solidFill>
                  <a:srgbClr val="0070C0"/>
                </a:solidFill>
              </a:rPr>
              <a:t> (</a:t>
            </a:r>
            <a:r>
              <a:rPr lang="el-GR" altLang="el-GR" dirty="0" smtClean="0">
                <a:solidFill>
                  <a:srgbClr val="0070C0"/>
                </a:solidFill>
              </a:rPr>
              <a:t>δεκαδικό μέρος)</a:t>
            </a:r>
          </a:p>
        </p:txBody>
      </p:sp>
      <p:sp>
        <p:nvSpPr>
          <p:cNvPr id="100356" name="Text Box 6"/>
          <p:cNvSpPr txBox="1">
            <a:spLocks noChangeArrowheads="1"/>
          </p:cNvSpPr>
          <p:nvPr/>
        </p:nvSpPr>
        <p:spPr bwMode="auto">
          <a:xfrm>
            <a:off x="2057400" y="1828800"/>
            <a:ext cx="5538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25000"/>
              </a:spcBef>
              <a:spcAft>
                <a:spcPct val="0"/>
              </a:spcAft>
              <a:buFontTx/>
              <a:buNone/>
            </a:pPr>
            <a:r>
              <a:rPr lang="el-GR" altLang="el-GR" sz="2400">
                <a:solidFill>
                  <a:srgbClr val="000000"/>
                </a:solidFill>
              </a:rPr>
              <a:t>0,4</a:t>
            </a:r>
            <a:r>
              <a:rPr lang="en-US" altLang="el-GR" sz="2400">
                <a:solidFill>
                  <a:srgbClr val="000000"/>
                </a:solidFill>
              </a:rPr>
              <a:t>1</a:t>
            </a:r>
            <a:r>
              <a:rPr lang="el-GR" altLang="el-GR" sz="2400">
                <a:solidFill>
                  <a:srgbClr val="000000"/>
                </a:solidFill>
              </a:rPr>
              <a:t>		2	0,82</a:t>
            </a:r>
            <a:r>
              <a:rPr lang="en-US" altLang="el-GR" sz="2400">
                <a:solidFill>
                  <a:srgbClr val="000000"/>
                </a:solidFill>
              </a:rPr>
              <a:t>	    </a:t>
            </a:r>
            <a:r>
              <a:rPr lang="el-GR" altLang="el-GR" sz="2400">
                <a:solidFill>
                  <a:srgbClr val="000000"/>
                </a:solidFill>
              </a:rPr>
              <a:t> </a:t>
            </a:r>
            <a:r>
              <a:rPr lang="en-US" altLang="el-GR" sz="2400">
                <a:solidFill>
                  <a:srgbClr val="000000"/>
                </a:solidFill>
              </a:rPr>
              <a:t>0</a:t>
            </a:r>
            <a:endParaRPr lang="el-GR" altLang="el-GR" sz="2400">
              <a:solidFill>
                <a:srgbClr val="000000"/>
              </a:solidFill>
            </a:endParaRPr>
          </a:p>
          <a:p>
            <a:pPr fontAlgn="base">
              <a:spcBef>
                <a:spcPct val="25000"/>
              </a:spcBef>
              <a:spcAft>
                <a:spcPct val="0"/>
              </a:spcAft>
              <a:buFontTx/>
              <a:buNone/>
            </a:pPr>
            <a:r>
              <a:rPr lang="el-GR" altLang="el-GR" sz="2400">
                <a:solidFill>
                  <a:srgbClr val="000000"/>
                </a:solidFill>
              </a:rPr>
              <a:t>0,82 		2	1,64</a:t>
            </a:r>
            <a:r>
              <a:rPr lang="en-US" altLang="el-GR" sz="2400">
                <a:solidFill>
                  <a:srgbClr val="000000"/>
                </a:solidFill>
              </a:rPr>
              <a:t>	        1</a:t>
            </a:r>
            <a:endParaRPr lang="el-GR" altLang="el-GR" sz="2400">
              <a:solidFill>
                <a:srgbClr val="000000"/>
              </a:solidFill>
            </a:endParaRPr>
          </a:p>
          <a:p>
            <a:pPr fontAlgn="base">
              <a:spcBef>
                <a:spcPct val="25000"/>
              </a:spcBef>
              <a:spcAft>
                <a:spcPct val="0"/>
              </a:spcAft>
              <a:buFontTx/>
              <a:buNone/>
            </a:pPr>
            <a:r>
              <a:rPr lang="el-GR" altLang="el-GR" sz="2400">
                <a:solidFill>
                  <a:srgbClr val="000000"/>
                </a:solidFill>
              </a:rPr>
              <a:t>0,64		2	1,28</a:t>
            </a:r>
            <a:r>
              <a:rPr lang="en-US" altLang="el-GR" sz="2400">
                <a:solidFill>
                  <a:srgbClr val="000000"/>
                </a:solidFill>
              </a:rPr>
              <a:t>		1</a:t>
            </a:r>
            <a:endParaRPr lang="el-GR" altLang="el-GR" sz="2400">
              <a:solidFill>
                <a:srgbClr val="000000"/>
              </a:solidFill>
            </a:endParaRPr>
          </a:p>
          <a:p>
            <a:pPr fontAlgn="base">
              <a:spcBef>
                <a:spcPct val="25000"/>
              </a:spcBef>
              <a:spcAft>
                <a:spcPct val="0"/>
              </a:spcAft>
              <a:buFontTx/>
              <a:buNone/>
            </a:pPr>
            <a:r>
              <a:rPr lang="el-GR" altLang="el-GR" sz="2400">
                <a:solidFill>
                  <a:srgbClr val="000000"/>
                </a:solidFill>
              </a:rPr>
              <a:t>0,28		2	0,56</a:t>
            </a:r>
            <a:r>
              <a:rPr lang="en-US" altLang="el-GR" sz="2400">
                <a:solidFill>
                  <a:srgbClr val="000000"/>
                </a:solidFill>
              </a:rPr>
              <a:t>		  0</a:t>
            </a:r>
            <a:endParaRPr lang="el-GR" altLang="el-GR" sz="2400">
              <a:solidFill>
                <a:srgbClr val="000000"/>
              </a:solidFill>
            </a:endParaRPr>
          </a:p>
          <a:p>
            <a:pPr fontAlgn="base">
              <a:spcBef>
                <a:spcPct val="25000"/>
              </a:spcBef>
              <a:spcAft>
                <a:spcPct val="0"/>
              </a:spcAft>
              <a:buFontTx/>
              <a:buNone/>
            </a:pPr>
            <a:r>
              <a:rPr lang="el-GR" altLang="el-GR" sz="2400">
                <a:solidFill>
                  <a:srgbClr val="000000"/>
                </a:solidFill>
              </a:rPr>
              <a:t>0,56		2	1,12</a:t>
            </a:r>
            <a:r>
              <a:rPr lang="en-US" altLang="el-GR" sz="2400">
                <a:solidFill>
                  <a:srgbClr val="000000"/>
                </a:solidFill>
              </a:rPr>
              <a:t>		     1</a:t>
            </a:r>
            <a:endParaRPr lang="el-GR" altLang="el-GR" sz="2400">
              <a:solidFill>
                <a:srgbClr val="000000"/>
              </a:solidFill>
            </a:endParaRPr>
          </a:p>
          <a:p>
            <a:pPr fontAlgn="base">
              <a:spcBef>
                <a:spcPct val="25000"/>
              </a:spcBef>
              <a:spcAft>
                <a:spcPct val="0"/>
              </a:spcAft>
              <a:buFontTx/>
              <a:buNone/>
            </a:pPr>
            <a:r>
              <a:rPr lang="en-US" altLang="el-GR" sz="2400">
                <a:solidFill>
                  <a:srgbClr val="000000"/>
                </a:solidFill>
              </a:rPr>
              <a:t>		                      =</a:t>
            </a:r>
            <a:r>
              <a:rPr lang="el-GR" altLang="el-GR" sz="2400">
                <a:solidFill>
                  <a:srgbClr val="000000"/>
                </a:solidFill>
              </a:rPr>
              <a:t> </a:t>
            </a:r>
            <a:r>
              <a:rPr lang="en-US" altLang="el-GR" sz="2400">
                <a:solidFill>
                  <a:srgbClr val="000000"/>
                </a:solidFill>
              </a:rPr>
              <a:t>0, 0 1</a:t>
            </a:r>
            <a:r>
              <a:rPr lang="el-GR" altLang="el-GR" sz="2400">
                <a:solidFill>
                  <a:srgbClr val="000000"/>
                </a:solidFill>
              </a:rPr>
              <a:t> </a:t>
            </a:r>
            <a:r>
              <a:rPr lang="en-US" altLang="el-GR" sz="2400">
                <a:solidFill>
                  <a:srgbClr val="000000"/>
                </a:solidFill>
              </a:rPr>
              <a:t>1 0 1</a:t>
            </a:r>
            <a:endParaRPr lang="el-GR" altLang="el-GR" sz="2400">
              <a:solidFill>
                <a:srgbClr val="000000"/>
              </a:solidFill>
            </a:endParaRPr>
          </a:p>
        </p:txBody>
      </p:sp>
      <p:sp>
        <p:nvSpPr>
          <p:cNvPr id="100357" name="Line 23"/>
          <p:cNvSpPr>
            <a:spLocks noChangeShapeType="1"/>
          </p:cNvSpPr>
          <p:nvPr/>
        </p:nvSpPr>
        <p:spPr bwMode="auto">
          <a:xfrm>
            <a:off x="6270625" y="2349500"/>
            <a:ext cx="0" cy="1800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00358" name="Line 24"/>
          <p:cNvSpPr>
            <a:spLocks noChangeShapeType="1"/>
          </p:cNvSpPr>
          <p:nvPr/>
        </p:nvSpPr>
        <p:spPr bwMode="auto">
          <a:xfrm>
            <a:off x="6497638" y="2854325"/>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00359" name="Line 25"/>
          <p:cNvSpPr>
            <a:spLocks noChangeShapeType="1"/>
          </p:cNvSpPr>
          <p:nvPr/>
        </p:nvSpPr>
        <p:spPr bwMode="auto">
          <a:xfrm>
            <a:off x="6732588" y="3213100"/>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00360" name="Line 26"/>
          <p:cNvSpPr>
            <a:spLocks noChangeShapeType="1"/>
          </p:cNvSpPr>
          <p:nvPr/>
        </p:nvSpPr>
        <p:spPr bwMode="auto">
          <a:xfrm>
            <a:off x="6954838" y="3716338"/>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5745"/>
            <a:ext cx="726005" cy="704483"/>
          </a:xfrm>
          <a:prstGeom prst="rect">
            <a:avLst/>
          </a:prstGeom>
        </p:spPr>
      </p:pic>
    </p:spTree>
    <p:extLst>
      <p:ext uri="{BB962C8B-B14F-4D97-AF65-F5344CB8AC3E}">
        <p14:creationId xmlns:p14="http://schemas.microsoft.com/office/powerpoint/2010/main" val="40257282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457200" y="12954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SzPct val="105000"/>
              <a:buFontTx/>
              <a:buNone/>
            </a:pPr>
            <a:r>
              <a:rPr lang="el-GR" altLang="el-GR" sz="2400">
                <a:solidFill>
                  <a:srgbClr val="000000"/>
                </a:solidFill>
              </a:rPr>
              <a:t>Από δεκαδικό σε δεκαεξαδικό του 0,23</a:t>
            </a:r>
          </a:p>
          <a:p>
            <a:pPr algn="just" fontAlgn="base">
              <a:spcAft>
                <a:spcPct val="0"/>
              </a:spcAft>
              <a:buSzPct val="105000"/>
              <a:buFontTx/>
              <a:buNone/>
            </a:pPr>
            <a:r>
              <a:rPr lang="el-GR" altLang="el-GR" sz="2400" b="1">
                <a:solidFill>
                  <a:srgbClr val="000000"/>
                </a:solidFill>
              </a:rPr>
              <a:t>(Διαδοχικοί πολλαπλασιασμοί με το 16):</a:t>
            </a:r>
          </a:p>
        </p:txBody>
      </p:sp>
      <p:sp>
        <p:nvSpPr>
          <p:cNvPr id="101379" name="Rectangle 5"/>
          <p:cNvSpPr>
            <a:spLocks noGrp="1" noChangeArrowheads="1"/>
          </p:cNvSpPr>
          <p:nvPr>
            <p:ph type="title" idx="4294967295"/>
          </p:nvPr>
        </p:nvSpPr>
        <p:spPr>
          <a:xfrm>
            <a:off x="0" y="0"/>
            <a:ext cx="8229600" cy="1143000"/>
          </a:xfrm>
        </p:spPr>
        <p:txBody>
          <a:bodyPr>
            <a:normAutofit/>
          </a:bodyPr>
          <a:lstStyle/>
          <a:p>
            <a:pPr eaLnBrk="1" hangingPunct="1"/>
            <a:r>
              <a:rPr lang="el-GR" altLang="el-GR" dirty="0" smtClean="0">
                <a:solidFill>
                  <a:srgbClr val="0070C0"/>
                </a:solidFill>
              </a:rPr>
              <a:t>Μετατροπές</a:t>
            </a:r>
            <a:r>
              <a:rPr lang="en-US" altLang="el-GR" dirty="0" smtClean="0">
                <a:solidFill>
                  <a:srgbClr val="0070C0"/>
                </a:solidFill>
              </a:rPr>
              <a:t> (</a:t>
            </a:r>
            <a:r>
              <a:rPr lang="el-GR" altLang="el-GR" dirty="0" smtClean="0">
                <a:solidFill>
                  <a:srgbClr val="0070C0"/>
                </a:solidFill>
              </a:rPr>
              <a:t>δεκαδικό μέρος)</a:t>
            </a:r>
          </a:p>
        </p:txBody>
      </p:sp>
      <p:sp>
        <p:nvSpPr>
          <p:cNvPr id="101380" name="Text Box 6"/>
          <p:cNvSpPr txBox="1">
            <a:spLocks noChangeArrowheads="1"/>
          </p:cNvSpPr>
          <p:nvPr/>
        </p:nvSpPr>
        <p:spPr bwMode="auto">
          <a:xfrm>
            <a:off x="2057400" y="2565400"/>
            <a:ext cx="5538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25000"/>
              </a:spcBef>
              <a:spcAft>
                <a:spcPct val="0"/>
              </a:spcAft>
              <a:buFontTx/>
              <a:buNone/>
            </a:pPr>
            <a:r>
              <a:rPr lang="el-GR" altLang="el-GR" sz="2400">
                <a:solidFill>
                  <a:srgbClr val="000000"/>
                </a:solidFill>
              </a:rPr>
              <a:t>0,23		16	3,68</a:t>
            </a:r>
            <a:r>
              <a:rPr lang="en-US" altLang="el-GR" sz="2400">
                <a:solidFill>
                  <a:srgbClr val="000000"/>
                </a:solidFill>
              </a:rPr>
              <a:t>	    </a:t>
            </a:r>
            <a:r>
              <a:rPr lang="el-GR" altLang="el-GR" sz="2400">
                <a:solidFill>
                  <a:srgbClr val="000000"/>
                </a:solidFill>
              </a:rPr>
              <a:t>3</a:t>
            </a:r>
          </a:p>
          <a:p>
            <a:pPr fontAlgn="base">
              <a:spcBef>
                <a:spcPct val="25000"/>
              </a:spcBef>
              <a:spcAft>
                <a:spcPct val="0"/>
              </a:spcAft>
              <a:buFontTx/>
              <a:buNone/>
            </a:pPr>
            <a:r>
              <a:rPr lang="el-GR" altLang="el-GR" sz="2400">
                <a:solidFill>
                  <a:srgbClr val="000000"/>
                </a:solidFill>
              </a:rPr>
              <a:t>0,68 		16	10,88</a:t>
            </a:r>
            <a:r>
              <a:rPr lang="en-US" altLang="el-GR" sz="2400">
                <a:solidFill>
                  <a:srgbClr val="000000"/>
                </a:solidFill>
              </a:rPr>
              <a:t>	        </a:t>
            </a:r>
            <a:r>
              <a:rPr lang="el-GR" altLang="el-GR" sz="2400">
                <a:solidFill>
                  <a:srgbClr val="000000"/>
                </a:solidFill>
              </a:rPr>
              <a:t>Α</a:t>
            </a:r>
          </a:p>
          <a:p>
            <a:pPr fontAlgn="base">
              <a:spcBef>
                <a:spcPct val="25000"/>
              </a:spcBef>
              <a:spcAft>
                <a:spcPct val="0"/>
              </a:spcAft>
              <a:buFontTx/>
              <a:buNone/>
            </a:pPr>
            <a:r>
              <a:rPr lang="el-GR" altLang="el-GR" sz="2400">
                <a:solidFill>
                  <a:srgbClr val="000000"/>
                </a:solidFill>
              </a:rPr>
              <a:t>0,88		16	14,08</a:t>
            </a:r>
            <a:r>
              <a:rPr lang="en-US" altLang="el-GR" sz="2400">
                <a:solidFill>
                  <a:srgbClr val="000000"/>
                </a:solidFill>
              </a:rPr>
              <a:t>		</a:t>
            </a:r>
            <a:r>
              <a:rPr lang="el-GR" altLang="el-GR" sz="2400">
                <a:solidFill>
                  <a:srgbClr val="000000"/>
                </a:solidFill>
              </a:rPr>
              <a:t>Ε</a:t>
            </a:r>
          </a:p>
          <a:p>
            <a:pPr fontAlgn="base">
              <a:spcBef>
                <a:spcPct val="25000"/>
              </a:spcBef>
              <a:spcAft>
                <a:spcPct val="0"/>
              </a:spcAft>
              <a:buFontTx/>
              <a:buNone/>
            </a:pPr>
            <a:r>
              <a:rPr lang="el-GR" altLang="el-GR" sz="2400">
                <a:solidFill>
                  <a:srgbClr val="000000"/>
                </a:solidFill>
              </a:rPr>
              <a:t>0,08		16	1,28</a:t>
            </a:r>
            <a:r>
              <a:rPr lang="en-US" altLang="el-GR" sz="2400">
                <a:solidFill>
                  <a:srgbClr val="000000"/>
                </a:solidFill>
              </a:rPr>
              <a:t>		   </a:t>
            </a:r>
            <a:r>
              <a:rPr lang="el-GR" altLang="el-GR" sz="2400">
                <a:solidFill>
                  <a:srgbClr val="000000"/>
                </a:solidFill>
              </a:rPr>
              <a:t>1</a:t>
            </a:r>
          </a:p>
          <a:p>
            <a:pPr fontAlgn="base">
              <a:spcBef>
                <a:spcPct val="25000"/>
              </a:spcBef>
              <a:spcAft>
                <a:spcPct val="0"/>
              </a:spcAft>
              <a:buFontTx/>
              <a:buNone/>
            </a:pPr>
            <a:r>
              <a:rPr lang="el-GR" altLang="el-GR" sz="2400">
                <a:solidFill>
                  <a:srgbClr val="000000"/>
                </a:solidFill>
              </a:rPr>
              <a:t>0,28		16	4,48</a:t>
            </a:r>
            <a:r>
              <a:rPr lang="en-US" altLang="el-GR" sz="2400">
                <a:solidFill>
                  <a:srgbClr val="000000"/>
                </a:solidFill>
              </a:rPr>
              <a:t>		      </a:t>
            </a:r>
            <a:r>
              <a:rPr lang="el-GR" altLang="el-GR" sz="2400">
                <a:solidFill>
                  <a:srgbClr val="000000"/>
                </a:solidFill>
              </a:rPr>
              <a:t>4</a:t>
            </a:r>
          </a:p>
          <a:p>
            <a:pPr fontAlgn="base">
              <a:spcBef>
                <a:spcPct val="25000"/>
              </a:spcBef>
              <a:spcAft>
                <a:spcPct val="0"/>
              </a:spcAft>
              <a:buFontTx/>
              <a:buNone/>
            </a:pPr>
            <a:r>
              <a:rPr lang="en-US" altLang="el-GR" sz="2400">
                <a:solidFill>
                  <a:srgbClr val="000000"/>
                </a:solidFill>
              </a:rPr>
              <a:t>		                      =</a:t>
            </a:r>
            <a:r>
              <a:rPr lang="el-GR" altLang="el-GR" sz="2400">
                <a:solidFill>
                  <a:srgbClr val="000000"/>
                </a:solidFill>
              </a:rPr>
              <a:t> </a:t>
            </a:r>
            <a:r>
              <a:rPr lang="en-US" altLang="el-GR" sz="2400">
                <a:solidFill>
                  <a:srgbClr val="000000"/>
                </a:solidFill>
              </a:rPr>
              <a:t>0, </a:t>
            </a:r>
            <a:r>
              <a:rPr lang="el-GR" altLang="el-GR" sz="2400">
                <a:solidFill>
                  <a:srgbClr val="000000"/>
                </a:solidFill>
              </a:rPr>
              <a:t>3</a:t>
            </a:r>
            <a:r>
              <a:rPr lang="en-US" altLang="el-GR" sz="2400">
                <a:solidFill>
                  <a:srgbClr val="000000"/>
                </a:solidFill>
              </a:rPr>
              <a:t> </a:t>
            </a:r>
            <a:r>
              <a:rPr lang="el-GR" altLang="el-GR" sz="2400">
                <a:solidFill>
                  <a:srgbClr val="000000"/>
                </a:solidFill>
              </a:rPr>
              <a:t>Α</a:t>
            </a:r>
            <a:r>
              <a:rPr lang="en-US" altLang="el-GR" sz="2400">
                <a:solidFill>
                  <a:srgbClr val="000000"/>
                </a:solidFill>
              </a:rPr>
              <a:t> </a:t>
            </a:r>
            <a:r>
              <a:rPr lang="el-GR" altLang="el-GR" sz="2400">
                <a:solidFill>
                  <a:srgbClr val="000000"/>
                </a:solidFill>
              </a:rPr>
              <a:t>Ε</a:t>
            </a:r>
            <a:r>
              <a:rPr lang="en-US" altLang="el-GR" sz="2400">
                <a:solidFill>
                  <a:srgbClr val="000000"/>
                </a:solidFill>
              </a:rPr>
              <a:t> </a:t>
            </a:r>
            <a:r>
              <a:rPr lang="el-GR" altLang="el-GR" sz="2400">
                <a:solidFill>
                  <a:srgbClr val="000000"/>
                </a:solidFill>
              </a:rPr>
              <a:t>1</a:t>
            </a:r>
            <a:r>
              <a:rPr lang="en-US" altLang="el-GR" sz="2400">
                <a:solidFill>
                  <a:srgbClr val="000000"/>
                </a:solidFill>
              </a:rPr>
              <a:t> </a:t>
            </a:r>
            <a:r>
              <a:rPr lang="el-GR" altLang="el-GR" sz="2400">
                <a:solidFill>
                  <a:srgbClr val="000000"/>
                </a:solidFill>
              </a:rPr>
              <a:t>4</a:t>
            </a:r>
          </a:p>
        </p:txBody>
      </p:sp>
      <p:sp>
        <p:nvSpPr>
          <p:cNvPr id="101381" name="Line 8"/>
          <p:cNvSpPr>
            <a:spLocks noChangeShapeType="1"/>
          </p:cNvSpPr>
          <p:nvPr/>
        </p:nvSpPr>
        <p:spPr bwMode="auto">
          <a:xfrm>
            <a:off x="6227763" y="3141663"/>
            <a:ext cx="0" cy="1800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01382" name="Line 9"/>
          <p:cNvSpPr>
            <a:spLocks noChangeShapeType="1"/>
          </p:cNvSpPr>
          <p:nvPr/>
        </p:nvSpPr>
        <p:spPr bwMode="auto">
          <a:xfrm>
            <a:off x="6516688" y="3646488"/>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01383" name="Line 10"/>
          <p:cNvSpPr>
            <a:spLocks noChangeShapeType="1"/>
          </p:cNvSpPr>
          <p:nvPr/>
        </p:nvSpPr>
        <p:spPr bwMode="auto">
          <a:xfrm>
            <a:off x="6804025" y="4005263"/>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01384" name="Line 11"/>
          <p:cNvSpPr>
            <a:spLocks noChangeShapeType="1"/>
          </p:cNvSpPr>
          <p:nvPr/>
        </p:nvSpPr>
        <p:spPr bwMode="auto">
          <a:xfrm>
            <a:off x="7019925" y="4508500"/>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7" y="6153517"/>
            <a:ext cx="726005" cy="704483"/>
          </a:xfrm>
          <a:prstGeom prst="rect">
            <a:avLst/>
          </a:prstGeom>
        </p:spPr>
      </p:pic>
    </p:spTree>
    <p:extLst>
      <p:ext uri="{BB962C8B-B14F-4D97-AF65-F5344CB8AC3E}">
        <p14:creationId xmlns:p14="http://schemas.microsoft.com/office/powerpoint/2010/main" val="33884338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395288" y="1027113"/>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SzPct val="105000"/>
              <a:buFontTx/>
              <a:buNone/>
            </a:pPr>
            <a:r>
              <a:rPr lang="el-GR" altLang="el-GR" sz="2200">
                <a:solidFill>
                  <a:srgbClr val="000000"/>
                </a:solidFill>
              </a:rPr>
              <a:t> Από δεκαδικό σε </a:t>
            </a:r>
            <a:r>
              <a:rPr lang="en-US" altLang="el-GR" sz="2200">
                <a:solidFill>
                  <a:srgbClr val="000000"/>
                </a:solidFill>
              </a:rPr>
              <a:t>o</a:t>
            </a:r>
            <a:r>
              <a:rPr lang="el-GR" altLang="el-GR" sz="2200">
                <a:solidFill>
                  <a:srgbClr val="000000"/>
                </a:solidFill>
              </a:rPr>
              <a:t>κταδικό του 7653 </a:t>
            </a:r>
            <a:r>
              <a:rPr lang="el-GR" altLang="el-GR" sz="2200" b="1">
                <a:solidFill>
                  <a:srgbClr val="000000"/>
                </a:solidFill>
              </a:rPr>
              <a:t>(Διαδοχικές διαιρέσεις με το 8):</a:t>
            </a:r>
          </a:p>
        </p:txBody>
      </p:sp>
      <p:grpSp>
        <p:nvGrpSpPr>
          <p:cNvPr id="102403" name="Group 1"/>
          <p:cNvGrpSpPr>
            <a:grpSpLocks/>
          </p:cNvGrpSpPr>
          <p:nvPr/>
        </p:nvGrpSpPr>
        <p:grpSpPr bwMode="auto">
          <a:xfrm>
            <a:off x="1547813" y="1495425"/>
            <a:ext cx="6477000" cy="5029200"/>
            <a:chOff x="2057400" y="1828800"/>
            <a:chExt cx="6477000" cy="5029200"/>
          </a:xfrm>
        </p:grpSpPr>
        <p:sp>
          <p:nvSpPr>
            <p:cNvPr id="102405" name="Text Box 6"/>
            <p:cNvSpPr txBox="1">
              <a:spLocks noChangeArrowheads="1"/>
            </p:cNvSpPr>
            <p:nvPr/>
          </p:nvSpPr>
          <p:spPr bwMode="auto">
            <a:xfrm>
              <a:off x="2057400" y="1828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25000"/>
                </a:spcBef>
                <a:spcAft>
                  <a:spcPct val="0"/>
                </a:spcAft>
                <a:buFontTx/>
                <a:buNone/>
              </a:pPr>
              <a:r>
                <a:rPr lang="el-GR" altLang="el-GR" sz="2400">
                  <a:solidFill>
                    <a:srgbClr val="000000"/>
                  </a:solidFill>
                </a:rPr>
                <a:t>7 6 5 3		5	</a:t>
              </a:r>
            </a:p>
            <a:p>
              <a:pPr fontAlgn="base">
                <a:spcBef>
                  <a:spcPct val="25000"/>
                </a:spcBef>
                <a:spcAft>
                  <a:spcPct val="0"/>
                </a:spcAft>
                <a:buFontTx/>
                <a:buNone/>
              </a:pPr>
              <a:r>
                <a:rPr lang="el-GR" altLang="el-GR" sz="2400">
                  <a:solidFill>
                    <a:srgbClr val="000000"/>
                  </a:solidFill>
                </a:rPr>
                <a:t>   9 5 6 	4</a:t>
              </a:r>
            </a:p>
            <a:p>
              <a:pPr fontAlgn="base">
                <a:spcBef>
                  <a:spcPct val="25000"/>
                </a:spcBef>
                <a:spcAft>
                  <a:spcPct val="0"/>
                </a:spcAft>
                <a:buFontTx/>
                <a:buNone/>
              </a:pPr>
              <a:r>
                <a:rPr lang="el-GR" altLang="el-GR" sz="2400">
                  <a:solidFill>
                    <a:srgbClr val="000000"/>
                  </a:solidFill>
                </a:rPr>
                <a:t>   1 1 9		7</a:t>
              </a:r>
            </a:p>
            <a:p>
              <a:pPr fontAlgn="base">
                <a:spcBef>
                  <a:spcPct val="25000"/>
                </a:spcBef>
                <a:spcAft>
                  <a:spcPct val="0"/>
                </a:spcAft>
                <a:buFontTx/>
                <a:buNone/>
              </a:pPr>
              <a:r>
                <a:rPr lang="el-GR" altLang="el-GR" sz="2400">
                  <a:solidFill>
                    <a:srgbClr val="000000"/>
                  </a:solidFill>
                </a:rPr>
                <a:t>      1 4		6</a:t>
              </a:r>
            </a:p>
            <a:p>
              <a:pPr fontAlgn="base">
                <a:spcBef>
                  <a:spcPct val="25000"/>
                </a:spcBef>
                <a:spcAft>
                  <a:spcPct val="0"/>
                </a:spcAft>
                <a:buFontTx/>
                <a:buNone/>
              </a:pPr>
              <a:r>
                <a:rPr lang="el-GR" altLang="el-GR" sz="2400">
                  <a:solidFill>
                    <a:srgbClr val="000000"/>
                  </a:solidFill>
                </a:rPr>
                <a:t>         1		1</a:t>
              </a:r>
            </a:p>
          </p:txBody>
        </p:sp>
        <p:sp>
          <p:nvSpPr>
            <p:cNvPr id="102406" name="Text Box 8"/>
            <p:cNvSpPr txBox="1">
              <a:spLocks noChangeArrowheads="1"/>
            </p:cNvSpPr>
            <p:nvPr/>
          </p:nvSpPr>
          <p:spPr bwMode="auto">
            <a:xfrm>
              <a:off x="4876800" y="64008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l-GR" altLang="el-GR" sz="2400">
                  <a:solidFill>
                    <a:srgbClr val="000000"/>
                  </a:solidFill>
                </a:rPr>
                <a:t>              (1 6 7 4 5)</a:t>
              </a:r>
              <a:r>
                <a:rPr lang="el-GR" altLang="el-GR" sz="2400" baseline="-25000">
                  <a:solidFill>
                    <a:srgbClr val="000000"/>
                  </a:solidFill>
                </a:rPr>
                <a:t>8</a:t>
              </a:r>
              <a:endParaRPr lang="el-GR" altLang="el-GR" sz="2400">
                <a:solidFill>
                  <a:srgbClr val="000000"/>
                </a:solidFill>
              </a:endParaRPr>
            </a:p>
          </p:txBody>
        </p:sp>
        <p:grpSp>
          <p:nvGrpSpPr>
            <p:cNvPr id="102407" name="Group 19"/>
            <p:cNvGrpSpPr>
              <a:grpSpLocks/>
            </p:cNvGrpSpPr>
            <p:nvPr/>
          </p:nvGrpSpPr>
          <p:grpSpPr bwMode="auto">
            <a:xfrm>
              <a:off x="4267200" y="2057400"/>
              <a:ext cx="2819400" cy="4419600"/>
              <a:chOff x="2688" y="1296"/>
              <a:chExt cx="1776" cy="2784"/>
            </a:xfrm>
          </p:grpSpPr>
          <p:sp>
            <p:nvSpPr>
              <p:cNvPr id="102408" name="Freeform 11"/>
              <p:cNvSpPr>
                <a:spLocks/>
              </p:cNvSpPr>
              <p:nvPr/>
            </p:nvSpPr>
            <p:spPr bwMode="auto">
              <a:xfrm>
                <a:off x="2688" y="1296"/>
                <a:ext cx="1776" cy="2784"/>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02409" name="Freeform 15"/>
              <p:cNvSpPr>
                <a:spLocks/>
              </p:cNvSpPr>
              <p:nvPr/>
            </p:nvSpPr>
            <p:spPr bwMode="auto">
              <a:xfrm>
                <a:off x="2688" y="2448"/>
                <a:ext cx="1200" cy="1632"/>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02410" name="Freeform 16"/>
              <p:cNvSpPr>
                <a:spLocks/>
              </p:cNvSpPr>
              <p:nvPr/>
            </p:nvSpPr>
            <p:spPr bwMode="auto">
              <a:xfrm>
                <a:off x="2688" y="2160"/>
                <a:ext cx="1344" cy="1920"/>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02411" name="Freeform 17"/>
              <p:cNvSpPr>
                <a:spLocks/>
              </p:cNvSpPr>
              <p:nvPr/>
            </p:nvSpPr>
            <p:spPr bwMode="auto">
              <a:xfrm>
                <a:off x="2688" y="1872"/>
                <a:ext cx="1488" cy="2208"/>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sp>
            <p:nvSpPr>
              <p:cNvPr id="102412" name="Freeform 18"/>
              <p:cNvSpPr>
                <a:spLocks/>
              </p:cNvSpPr>
              <p:nvPr/>
            </p:nvSpPr>
            <p:spPr bwMode="auto">
              <a:xfrm>
                <a:off x="2688" y="1536"/>
                <a:ext cx="1632" cy="2544"/>
              </a:xfrm>
              <a:custGeom>
                <a:avLst/>
                <a:gdLst>
                  <a:gd name="T0" fmla="*/ 0 w 432"/>
                  <a:gd name="T1" fmla="*/ 0 h 192"/>
                  <a:gd name="T2" fmla="*/ 2147483647 w 432"/>
                  <a:gd name="T3" fmla="*/ 0 h 192"/>
                  <a:gd name="T4" fmla="*/ 2147483647 w 432"/>
                  <a:gd name="T5" fmla="*/ 2147483647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lnTo>
                      <a:pt x="432" y="0"/>
                    </a:lnTo>
                    <a:lnTo>
                      <a:pt x="432"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grpSp>
      </p:grpSp>
      <p:sp>
        <p:nvSpPr>
          <p:cNvPr id="102404" name="Rectangle 5"/>
          <p:cNvSpPr>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el-GR" altLang="el-GR" sz="4400" dirty="0">
                <a:solidFill>
                  <a:srgbClr val="0070C0"/>
                </a:solidFill>
                <a:latin typeface="+mj-lt"/>
              </a:rPr>
              <a:t>Μετατροπές</a:t>
            </a:r>
            <a:r>
              <a:rPr lang="en-US" altLang="el-GR" sz="4400" dirty="0">
                <a:solidFill>
                  <a:srgbClr val="0070C0"/>
                </a:solidFill>
                <a:latin typeface="+mj-lt"/>
              </a:rPr>
              <a:t> (</a:t>
            </a:r>
            <a:r>
              <a:rPr lang="el-GR" altLang="el-GR" sz="4400" dirty="0">
                <a:solidFill>
                  <a:srgbClr val="0070C0"/>
                </a:solidFill>
                <a:latin typeface="+mj-lt"/>
              </a:rPr>
              <a:t>ακέραιο μέρος)</a:t>
            </a:r>
          </a:p>
        </p:txBody>
      </p:sp>
      <p:pic>
        <p:nvPicPr>
          <p:cNvPr id="13" name="Εικόνα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0594"/>
            <a:ext cx="726005" cy="704483"/>
          </a:xfrm>
          <a:prstGeom prst="rect">
            <a:avLst/>
          </a:prstGeom>
        </p:spPr>
      </p:pic>
    </p:spTree>
    <p:extLst>
      <p:ext uri="{BB962C8B-B14F-4D97-AF65-F5344CB8AC3E}">
        <p14:creationId xmlns:p14="http://schemas.microsoft.com/office/powerpoint/2010/main" val="32225261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Τίτλος"/>
          <p:cNvSpPr txBox="1">
            <a:spLocks/>
          </p:cNvSpPr>
          <p:nvPr/>
        </p:nvSpPr>
        <p:spPr>
          <a:xfrm>
            <a:off x="500034" y="292893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smtClean="0">
                <a:ln>
                  <a:noFill/>
                </a:ln>
                <a:solidFill>
                  <a:srgbClr val="0070C0"/>
                </a:solidFill>
                <a:effectLst/>
                <a:uLnTx/>
                <a:uFillTx/>
                <a:latin typeface="+mj-lt"/>
                <a:ea typeface="+mj-ea"/>
                <a:cs typeface="+mj-cs"/>
              </a:rPr>
              <a:t>Τέλος Ενότητας</a:t>
            </a:r>
            <a:endParaRPr kumimoji="0" lang="el-GR" sz="4400" b="0" i="0" u="none" strike="noStrike" kern="1200" cap="none" spc="0" normalizeH="0" baseline="0" noProof="0" dirty="0">
              <a:ln>
                <a:noFill/>
              </a:ln>
              <a:solidFill>
                <a:srgbClr val="0070C0"/>
              </a:solidFill>
              <a:effectLst/>
              <a:uLnTx/>
              <a:uFillTx/>
              <a:latin typeface="+mj-lt"/>
              <a:ea typeface="+mj-ea"/>
              <a:cs typeface="+mj-cs"/>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53517"/>
            <a:ext cx="726005" cy="7044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1013" y="390525"/>
            <a:ext cx="8229600" cy="1143000"/>
          </a:xfrm>
          <a:prstGeom prst="rect">
            <a:avLst/>
          </a:prstGeom>
        </p:spPr>
        <p:txBody>
          <a:bodyPr/>
          <a:lstStyle/>
          <a:p>
            <a:pPr algn="ctr" fontAlgn="auto">
              <a:spcAft>
                <a:spcPts val="0"/>
              </a:spcAft>
              <a:defRPr/>
            </a:pPr>
            <a:r>
              <a:rPr lang="el-GR" sz="4400" dirty="0">
                <a:solidFill>
                  <a:srgbClr val="0070C0"/>
                </a:solidFill>
                <a:latin typeface="+mj-lt"/>
                <a:ea typeface="+mj-ea"/>
                <a:cs typeface="+mj-cs"/>
              </a:rPr>
              <a:t>Χρηματοδότηση</a:t>
            </a:r>
          </a:p>
        </p:txBody>
      </p:sp>
      <p:sp>
        <p:nvSpPr>
          <p:cNvPr id="3" name="Content Placeholder 2"/>
          <p:cNvSpPr txBox="1">
            <a:spLocks/>
          </p:cNvSpPr>
          <p:nvPr/>
        </p:nvSpPr>
        <p:spPr>
          <a:xfrm>
            <a:off x="481013" y="1457325"/>
            <a:ext cx="8229600" cy="4525963"/>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l-GR" sz="2000" dirty="0">
                <a:latin typeface="+mn-lt"/>
              </a:rPr>
              <a:t>Το παρόν εκπαιδευτικό υλικό έχει αναπτυχθεί στ</a:t>
            </a:r>
            <a:r>
              <a:rPr lang="en-US" sz="2000" dirty="0">
                <a:latin typeface="+mn-lt"/>
              </a:rPr>
              <a:t>o</a:t>
            </a:r>
            <a:r>
              <a:rPr lang="el-GR" sz="2000" dirty="0">
                <a:latin typeface="+mn-lt"/>
              </a:rPr>
              <a:t> </a:t>
            </a:r>
            <a:r>
              <a:rPr lang="el-GR" sz="2000" dirty="0" err="1">
                <a:latin typeface="+mn-lt"/>
              </a:rPr>
              <a:t>πλαίσι</a:t>
            </a:r>
            <a:r>
              <a:rPr lang="en-US" sz="2000" dirty="0">
                <a:latin typeface="+mn-lt"/>
              </a:rPr>
              <a:t>o</a:t>
            </a:r>
            <a:r>
              <a:rPr lang="el-GR" sz="2000" dirty="0">
                <a:latin typeface="+mn-lt"/>
              </a:rPr>
              <a:t> του εκπαιδευτικού έργου του διδάσκοντα.</a:t>
            </a:r>
            <a:endParaRPr lang="en-US" sz="2000" dirty="0">
              <a:latin typeface="+mn-lt"/>
            </a:endParaRPr>
          </a:p>
          <a:p>
            <a:pPr marL="342900" indent="-342900" fontAlgn="auto">
              <a:spcBef>
                <a:spcPct val="20000"/>
              </a:spcBef>
              <a:spcAft>
                <a:spcPts val="0"/>
              </a:spcAft>
              <a:buFont typeface="Arial" pitchFamily="34" charset="0"/>
              <a:buChar char="•"/>
              <a:defRPr/>
            </a:pPr>
            <a:r>
              <a:rPr lang="el-GR" sz="2000" dirty="0">
                <a:latin typeface="+mn-lt"/>
              </a:rPr>
              <a:t>Το έργο «</a:t>
            </a:r>
            <a:r>
              <a:rPr lang="el-GR" sz="2000" b="1" dirty="0">
                <a:latin typeface="+mn-lt"/>
              </a:rPr>
              <a:t>Ανοικτά Ακαδημαϊκά Μαθήματα στο Πανεπιστήμιο Αθηνών</a:t>
            </a:r>
            <a:r>
              <a:rPr lang="el-GR" sz="2000" dirty="0">
                <a:latin typeface="+mn-lt"/>
              </a:rPr>
              <a:t>» έχει χρηματοδοτήσει μόνο την αναδιαμόρφωση του εκπαιδευτικού υλικού. </a:t>
            </a:r>
            <a:endParaRPr lang="en-US" sz="2000" dirty="0">
              <a:latin typeface="+mn-lt"/>
            </a:endParaRPr>
          </a:p>
          <a:p>
            <a:pPr marL="342900" indent="-342900" fontAlgn="auto">
              <a:spcBef>
                <a:spcPct val="20000"/>
              </a:spcBef>
              <a:spcAft>
                <a:spcPts val="0"/>
              </a:spcAft>
              <a:buFont typeface="Arial" pitchFamily="34" charset="0"/>
              <a:buChar char="•"/>
              <a:defRPr/>
            </a:pPr>
            <a:r>
              <a:rPr lang="el-GR" sz="2000" dirty="0">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srcRect/>
          <a:stretch>
            <a:fillRect/>
          </a:stretch>
        </p:blipFill>
        <p:spPr bwMode="auto">
          <a:xfrm>
            <a:off x="1643063" y="4770438"/>
            <a:ext cx="5502275" cy="1385887"/>
          </a:xfrm>
          <a:prstGeom prst="rect">
            <a:avLst/>
          </a:prstGeom>
          <a:noFill/>
          <a:ln w="9525">
            <a:noFill/>
            <a:miter lim="800000"/>
            <a:headEnd/>
            <a:tailEnd/>
          </a:ln>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62" y="6142320"/>
            <a:ext cx="726005" cy="7044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l-GR" sz="4400" dirty="0">
                <a:solidFill>
                  <a:srgbClr val="0070C0"/>
                </a:solidFill>
                <a:latin typeface="+mj-lt"/>
                <a:ea typeface="+mj-ea"/>
                <a:cs typeface="+mj-cs"/>
              </a:rPr>
              <a:t>Σημείωμα Αναφοράς</a:t>
            </a:r>
          </a:p>
        </p:txBody>
      </p:sp>
      <p:sp>
        <p:nvSpPr>
          <p:cNvPr id="3" name="Content Placeholder 2"/>
          <p:cNvSpPr txBox="1">
            <a:spLocks/>
          </p:cNvSpPr>
          <p:nvPr/>
        </p:nvSpPr>
        <p:spPr>
          <a:xfrm>
            <a:off x="500063" y="1500188"/>
            <a:ext cx="8229600" cy="4525962"/>
          </a:xfrm>
          <a:prstGeom prst="rect">
            <a:avLst/>
          </a:prstGeom>
        </p:spPr>
        <p:txBody>
          <a:bodyPr>
            <a:normAutofit/>
          </a:bodyPr>
          <a:lstStyle/>
          <a:p>
            <a:pPr fontAlgn="auto">
              <a:spcBef>
                <a:spcPct val="20000"/>
              </a:spcBef>
              <a:spcAft>
                <a:spcPts val="0"/>
              </a:spcAft>
              <a:buFont typeface="Arial" pitchFamily="34" charset="0"/>
              <a:buNone/>
              <a:defRPr/>
            </a:pPr>
            <a:r>
              <a:rPr lang="el-GR" sz="2000" dirty="0" err="1">
                <a:latin typeface="+mn-lt"/>
              </a:rPr>
              <a:t>Copyright</a:t>
            </a:r>
            <a:r>
              <a:rPr lang="el-GR" sz="2000" dirty="0">
                <a:latin typeface="+mn-lt"/>
              </a:rPr>
              <a:t> Πανεπιστήμιο Πατρών</a:t>
            </a:r>
            <a:r>
              <a:rPr lang="en-US" sz="2000" dirty="0">
                <a:latin typeface="+mn-lt"/>
              </a:rPr>
              <a:t>, </a:t>
            </a:r>
            <a:r>
              <a:rPr lang="el-GR" sz="2000" dirty="0" smtClean="0">
                <a:solidFill>
                  <a:srgbClr val="FF0000"/>
                </a:solidFill>
                <a:latin typeface="+mn-lt"/>
              </a:rPr>
              <a:t>Ιωάννης Σταματίου,2014</a:t>
            </a:r>
            <a:r>
              <a:rPr lang="el-GR" sz="2000" dirty="0">
                <a:latin typeface="+mn-lt"/>
              </a:rPr>
              <a:t>.  </a:t>
            </a:r>
            <a:r>
              <a:rPr lang="el-GR" sz="2000" dirty="0" smtClean="0">
                <a:latin typeface="+mn-lt"/>
              </a:rPr>
              <a:t>«</a:t>
            </a:r>
            <a:r>
              <a:rPr lang="el-GR" sz="2000" dirty="0" smtClean="0">
                <a:solidFill>
                  <a:srgbClr val="FF0000"/>
                </a:solidFill>
                <a:latin typeface="+mn-lt"/>
              </a:rPr>
              <a:t>Εισαγωγή στους Η/Υ. Εισαγω</a:t>
            </a:r>
            <a:r>
              <a:rPr lang="el-GR" sz="2000" dirty="0" smtClean="0">
                <a:solidFill>
                  <a:srgbClr val="FF0000"/>
                </a:solidFill>
              </a:rPr>
              <a:t>γή στους Η/Υ.</a:t>
            </a:r>
            <a:r>
              <a:rPr lang="el-GR" sz="2000" dirty="0" smtClean="0">
                <a:latin typeface="+mn-lt"/>
              </a:rPr>
              <a:t>». </a:t>
            </a:r>
            <a:r>
              <a:rPr lang="el-GR" sz="2000" dirty="0">
                <a:latin typeface="+mn-lt"/>
              </a:rPr>
              <a:t>Έκδοση: </a:t>
            </a:r>
            <a:r>
              <a:rPr lang="el-GR" sz="2000" dirty="0">
                <a:solidFill>
                  <a:srgbClr val="FF0000"/>
                </a:solidFill>
                <a:latin typeface="+mn-lt"/>
              </a:rPr>
              <a:t>1.0</a:t>
            </a:r>
            <a:r>
              <a:rPr lang="el-GR" sz="2000" dirty="0">
                <a:latin typeface="+mn-lt"/>
              </a:rPr>
              <a:t>. Πάτρα </a:t>
            </a:r>
            <a:r>
              <a:rPr lang="el-GR" sz="2000" dirty="0">
                <a:solidFill>
                  <a:srgbClr val="FF0000"/>
                </a:solidFill>
                <a:latin typeface="+mn-lt"/>
              </a:rPr>
              <a:t>2014</a:t>
            </a:r>
            <a:r>
              <a:rPr lang="el-GR" sz="2000" dirty="0">
                <a:latin typeface="+mn-lt"/>
              </a:rPr>
              <a:t>. Διαθέσιμο από τη δικτυακή διεύθυνση</a:t>
            </a:r>
            <a:r>
              <a:rPr lang="el-GR" sz="2000" dirty="0" smtClean="0">
                <a:latin typeface="+mn-lt"/>
              </a:rPr>
              <a:t>:.</a:t>
            </a:r>
            <a:r>
              <a:rPr lang="en-US" sz="2000" dirty="0" smtClean="0"/>
              <a:t> </a:t>
            </a:r>
            <a:r>
              <a:rPr lang="en-US" sz="2000" dirty="0" smtClean="0">
                <a:solidFill>
                  <a:srgbClr val="FF0000"/>
                </a:solidFill>
              </a:rPr>
              <a:t>https://eclass.upatras.gr/courses/BMA421/</a:t>
            </a:r>
            <a:endParaRPr lang="el-GR" sz="2000" dirty="0">
              <a:solidFill>
                <a:srgbClr val="FF0000"/>
              </a:solidFill>
              <a:latin typeface="+mn-lt"/>
            </a:endParaRPr>
          </a:p>
          <a:p>
            <a:pPr marL="342900" indent="-342900" fontAlgn="auto">
              <a:spcBef>
                <a:spcPct val="20000"/>
              </a:spcBef>
              <a:spcAft>
                <a:spcPts val="0"/>
              </a:spcAft>
              <a:buFont typeface="Arial" pitchFamily="34" charset="0"/>
              <a:buChar char="•"/>
              <a:defRPr/>
            </a:pPr>
            <a:endParaRPr lang="el-GR" sz="2000" dirty="0">
              <a:latin typeface="+mn-lt"/>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60" y="6124331"/>
            <a:ext cx="726005" cy="7044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a:spLocks noChangeArrowheads="1"/>
          </p:cNvSpPr>
          <p:nvPr/>
        </p:nvSpPr>
        <p:spPr bwMode="auto">
          <a:xfrm>
            <a:off x="1142976" y="214290"/>
            <a:ext cx="6935788" cy="769938"/>
          </a:xfrm>
          <a:prstGeom prst="rect">
            <a:avLst/>
          </a:prstGeom>
          <a:noFill/>
          <a:ln w="9525">
            <a:noFill/>
            <a:miter lim="800000"/>
            <a:headEnd/>
            <a:tailEnd/>
          </a:ln>
        </p:spPr>
        <p:txBody>
          <a:bodyPr wrap="none">
            <a:spAutoFit/>
          </a:bodyPr>
          <a:lstStyle/>
          <a:p>
            <a:r>
              <a:rPr lang="el-GR" sz="4400" dirty="0">
                <a:solidFill>
                  <a:srgbClr val="0070C0"/>
                </a:solidFill>
              </a:rPr>
              <a:t>Σημείωμα </a:t>
            </a:r>
            <a:r>
              <a:rPr lang="el-GR" sz="4400" dirty="0" err="1">
                <a:solidFill>
                  <a:srgbClr val="0070C0"/>
                </a:solidFill>
              </a:rPr>
              <a:t>Αδειοδότησης</a:t>
            </a:r>
            <a:endParaRPr lang="el-GR" sz="4400" dirty="0">
              <a:solidFill>
                <a:srgbClr val="0070C0"/>
              </a:solidFill>
            </a:endParaRPr>
          </a:p>
        </p:txBody>
      </p:sp>
      <p:sp>
        <p:nvSpPr>
          <p:cNvPr id="3" name="Content Placeholder 2"/>
          <p:cNvSpPr txBox="1">
            <a:spLocks/>
          </p:cNvSpPr>
          <p:nvPr/>
        </p:nvSpPr>
        <p:spPr>
          <a:xfrm>
            <a:off x="171426" y="954065"/>
            <a:ext cx="8929688" cy="1439863"/>
          </a:xfrm>
          <a:prstGeom prst="rect">
            <a:avLst/>
          </a:prstGeom>
        </p:spPr>
        <p:txBody>
          <a:bodyPr/>
          <a:lstStyle/>
          <a:p>
            <a:pPr fontAlgn="auto">
              <a:spcBef>
                <a:spcPct val="20000"/>
              </a:spcBef>
              <a:spcAft>
                <a:spcPts val="0"/>
              </a:spcAft>
              <a:buFont typeface="Arial" pitchFamily="34" charset="0"/>
              <a:buNone/>
              <a:defRPr/>
            </a:pPr>
            <a:r>
              <a:rPr lang="el-GR" sz="2000" dirty="0">
                <a:latin typeface="+mn-lt"/>
              </a:rPr>
              <a:t>Το παρόν υλικό διατίθεται με τους όρους της άδειας χρήσης </a:t>
            </a:r>
            <a:r>
              <a:rPr lang="el-GR" sz="2000" dirty="0" err="1">
                <a:latin typeface="+mn-lt"/>
              </a:rPr>
              <a:t>Creative</a:t>
            </a:r>
            <a:r>
              <a:rPr lang="el-GR" sz="2000" dirty="0">
                <a:latin typeface="+mn-lt"/>
              </a:rPr>
              <a:t> </a:t>
            </a:r>
            <a:r>
              <a:rPr lang="el-GR" sz="2000" dirty="0" err="1">
                <a:latin typeface="+mn-lt"/>
              </a:rPr>
              <a:t>Commons</a:t>
            </a:r>
            <a:r>
              <a:rPr lang="el-GR" sz="2000" dirty="0">
                <a:latin typeface="+mn-lt"/>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latin typeface="+mn-lt"/>
              </a:rPr>
              <a:t>κ.λ.π</a:t>
            </a:r>
            <a:r>
              <a:rPr lang="el-GR" sz="2000" dirty="0">
                <a:latin typeface="+mn-lt"/>
              </a:rPr>
              <a:t>.,  τα οποία εμπεριέχονται σε αυτό και τα οποία αναφέρονται μαζί με τους όρους χρήσης τους στο «Σημείωμα Χρήσης Έργων Τρίτων».    </a:t>
            </a:r>
          </a:p>
          <a:p>
            <a:pPr fontAlgn="auto">
              <a:spcBef>
                <a:spcPct val="20000"/>
              </a:spcBef>
              <a:spcAft>
                <a:spcPts val="0"/>
              </a:spcAft>
              <a:buFont typeface="Arial" pitchFamily="34" charset="0"/>
              <a:buNone/>
              <a:defRPr/>
            </a:pPr>
            <a:r>
              <a:rPr lang="el-GR" sz="2000" dirty="0">
                <a:latin typeface="+mn-lt"/>
              </a:rPr>
              <a:t>                 </a:t>
            </a:r>
          </a:p>
          <a:p>
            <a:pPr fontAlgn="auto">
              <a:spcBef>
                <a:spcPct val="20000"/>
              </a:spcBef>
              <a:spcAft>
                <a:spcPts val="0"/>
              </a:spcAft>
              <a:buFont typeface="Arial" pitchFamily="34" charset="0"/>
              <a:buNone/>
              <a:defRPr/>
            </a:pPr>
            <a:endParaRPr lang="el-GR" sz="2000" dirty="0">
              <a:latin typeface="+mn-lt"/>
            </a:endParaRPr>
          </a:p>
        </p:txBody>
      </p:sp>
      <p:pic>
        <p:nvPicPr>
          <p:cNvPr id="4"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3814739" y="2571749"/>
            <a:ext cx="1649412" cy="576263"/>
          </a:xfrm>
          <a:prstGeom prst="rect">
            <a:avLst/>
          </a:prstGeom>
          <a:noFill/>
          <a:ln w="9525">
            <a:noFill/>
            <a:miter lim="800000"/>
            <a:headEnd/>
            <a:tailEnd/>
          </a:ln>
        </p:spPr>
      </p:pic>
      <p:sp>
        <p:nvSpPr>
          <p:cNvPr id="5" name="TextBox 5"/>
          <p:cNvSpPr txBox="1"/>
          <p:nvPr/>
        </p:nvSpPr>
        <p:spPr>
          <a:xfrm>
            <a:off x="279376" y="3071812"/>
            <a:ext cx="9036050" cy="3455987"/>
          </a:xfrm>
          <a:prstGeom prst="rect">
            <a:avLst/>
          </a:prstGeom>
        </p:spPr>
        <p:txBody>
          <a:bodyPr anchor="ctr">
            <a:normAutofit/>
          </a:bodyPr>
          <a:lstStyle/>
          <a:p>
            <a:pPr>
              <a:defRPr/>
            </a:pPr>
            <a:r>
              <a:rPr lang="el-GR" dirty="0"/>
              <a:t>[1] http://creativecommons.org/licenses/by-nc-sa/4.0/ </a:t>
            </a:r>
            <a:endParaRPr lang="en-US" dirty="0"/>
          </a:p>
          <a:p>
            <a:pPr>
              <a:defRPr/>
            </a:pPr>
            <a:endParaRPr lang="el-GR" dirty="0"/>
          </a:p>
          <a:p>
            <a:pPr>
              <a:defRPr/>
            </a:pPr>
            <a:r>
              <a:rPr lang="el-GR" dirty="0"/>
              <a:t>Ως </a:t>
            </a:r>
            <a:r>
              <a:rPr lang="el-GR" b="1" dirty="0"/>
              <a:t>Μη Εμπορική</a:t>
            </a:r>
            <a:r>
              <a:rPr lang="el-GR" dirty="0"/>
              <a:t> ορίζεται η χρήση:</a:t>
            </a:r>
          </a:p>
          <a:p>
            <a:pPr marL="342900" indent="-342900">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defRPr/>
            </a:pPr>
            <a:endParaRPr lang="el-GR" dirty="0"/>
          </a:p>
          <a:p>
            <a:pPr>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3522" y="6165304"/>
            <a:ext cx="677592" cy="6575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Ορθογώνιο"/>
          <p:cNvSpPr/>
          <p:nvPr/>
        </p:nvSpPr>
        <p:spPr>
          <a:xfrm>
            <a:off x="395536" y="404664"/>
            <a:ext cx="8358188" cy="3600986"/>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4400" dirty="0">
                <a:solidFill>
                  <a:srgbClr val="0070C0"/>
                </a:solidFill>
                <a:latin typeface="+mj-lt"/>
              </a:rPr>
              <a:t>       </a:t>
            </a:r>
            <a:r>
              <a:rPr lang="el-GR" sz="4400" dirty="0">
                <a:solidFill>
                  <a:srgbClr val="0070C0"/>
                </a:solidFill>
                <a:latin typeface="+mj-lt"/>
              </a:rPr>
              <a:t>Σημείωμα Χρήσης Έργων</a:t>
            </a:r>
            <a:endParaRPr lang="en-US" sz="4400" dirty="0">
              <a:solidFill>
                <a:srgbClr val="0070C0"/>
              </a:solidFill>
              <a:latin typeface="+mj-lt"/>
            </a:endParaRPr>
          </a:p>
          <a:p>
            <a:pPr>
              <a:defRPr/>
            </a:pPr>
            <a:endParaRPr lang="en-US" sz="4400" dirty="0">
              <a:solidFill>
                <a:srgbClr val="0070C0"/>
              </a:solidFill>
              <a:latin typeface="+mj-lt"/>
            </a:endParaRPr>
          </a:p>
          <a:p>
            <a:pPr>
              <a:defRPr/>
            </a:pPr>
            <a:r>
              <a:rPr lang="el-GR" sz="2800" dirty="0">
                <a:latin typeface="+mj-lt"/>
              </a:rPr>
              <a:t>Το έργο αυτό κάνει χρήση του έργου:</a:t>
            </a:r>
            <a:endParaRPr lang="en-US" sz="2800" dirty="0">
              <a:latin typeface="+mj-lt"/>
            </a:endParaRPr>
          </a:p>
          <a:p>
            <a:pPr>
              <a:defRPr/>
            </a:pPr>
            <a:endParaRPr lang="el-GR" sz="2800" dirty="0">
              <a:latin typeface="+mj-lt"/>
            </a:endParaRPr>
          </a:p>
          <a:p>
            <a:pPr>
              <a:defRPr/>
            </a:pPr>
            <a:r>
              <a:rPr lang="el-GR" sz="2600" dirty="0" smtClean="0">
                <a:latin typeface="+mj-lt"/>
              </a:rPr>
              <a:t>«</a:t>
            </a:r>
            <a:r>
              <a:rPr lang="el-GR" sz="2800" dirty="0" smtClean="0"/>
              <a:t>Εισαγωγή στην Πληροφορική: Θεωρία και Πράξη», των </a:t>
            </a:r>
            <a:r>
              <a:rPr lang="el-GR" sz="2800" dirty="0" err="1" smtClean="0"/>
              <a:t>Alan</a:t>
            </a:r>
            <a:r>
              <a:rPr lang="el-GR" sz="2800" dirty="0" smtClean="0"/>
              <a:t> </a:t>
            </a:r>
            <a:r>
              <a:rPr lang="el-GR" sz="2800" dirty="0" err="1" smtClean="0"/>
              <a:t>Evans</a:t>
            </a:r>
            <a:r>
              <a:rPr lang="el-GR" sz="2800" dirty="0" smtClean="0"/>
              <a:t>, </a:t>
            </a:r>
            <a:r>
              <a:rPr lang="el-GR" sz="2800" dirty="0" err="1" smtClean="0"/>
              <a:t>Kendall</a:t>
            </a:r>
            <a:r>
              <a:rPr lang="el-GR" sz="2800" dirty="0" smtClean="0"/>
              <a:t> </a:t>
            </a:r>
            <a:r>
              <a:rPr lang="el-GR" sz="2800" dirty="0" err="1" smtClean="0"/>
              <a:t>Martin</a:t>
            </a:r>
            <a:r>
              <a:rPr lang="el-GR" sz="2800" dirty="0" smtClean="0"/>
              <a:t>, </a:t>
            </a:r>
            <a:r>
              <a:rPr lang="el-GR" sz="2800" dirty="0" err="1" smtClean="0"/>
              <a:t>Mary</a:t>
            </a:r>
            <a:r>
              <a:rPr lang="el-GR" sz="2800" dirty="0" smtClean="0"/>
              <a:t> </a:t>
            </a:r>
            <a:r>
              <a:rPr lang="el-GR" sz="2800" dirty="0" err="1" smtClean="0"/>
              <a:t>Anne</a:t>
            </a:r>
            <a:r>
              <a:rPr lang="el-GR" sz="2800" dirty="0" smtClean="0"/>
              <a:t> </a:t>
            </a:r>
            <a:r>
              <a:rPr lang="el-GR" sz="2800" dirty="0" err="1" smtClean="0"/>
              <a:t>Poatsy</a:t>
            </a:r>
            <a:r>
              <a:rPr lang="el-GR" sz="2800" dirty="0" smtClean="0"/>
              <a:t/>
            </a:r>
            <a:br>
              <a:rPr lang="el-GR" sz="2800" dirty="0" smtClean="0"/>
            </a:br>
            <a:r>
              <a:rPr lang="el-GR" sz="2800" dirty="0" smtClean="0"/>
              <a:t>1η έκδοση, Εκδόσεις Κριτική</a:t>
            </a:r>
            <a:endParaRPr lang="el-GR" sz="2600" dirty="0">
              <a:latin typeface="+mj-lt"/>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3" y="6153517"/>
            <a:ext cx="726005" cy="7044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70C0"/>
                </a:solidFill>
              </a:rPr>
              <a:t>Περιεχόμενα ενότητας</a:t>
            </a:r>
            <a:endParaRPr lang="el-GR" dirty="0">
              <a:solidFill>
                <a:srgbClr val="0070C0"/>
              </a:solidFill>
            </a:endParaRPr>
          </a:p>
        </p:txBody>
      </p:sp>
      <p:sp>
        <p:nvSpPr>
          <p:cNvPr id="3" name="2 - Θέση περιεχομένου"/>
          <p:cNvSpPr>
            <a:spLocks noGrp="1"/>
          </p:cNvSpPr>
          <p:nvPr>
            <p:ph idx="1"/>
          </p:nvPr>
        </p:nvSpPr>
        <p:spPr/>
        <p:txBody>
          <a:bodyPr/>
          <a:lstStyle/>
          <a:p>
            <a:r>
              <a:rPr lang="el-GR" dirty="0" smtClean="0"/>
              <a:t>Αριθμητική Υπολογιστών</a:t>
            </a:r>
          </a:p>
          <a:p>
            <a:r>
              <a:rPr lang="el-GR" dirty="0" smtClean="0"/>
              <a:t>Συστήματα </a:t>
            </a:r>
          </a:p>
          <a:p>
            <a:r>
              <a:rPr lang="el-GR" dirty="0" smtClean="0"/>
              <a:t>Παραδείγματα</a:t>
            </a:r>
          </a:p>
          <a:p>
            <a:r>
              <a:rPr lang="el-GR" dirty="0" smtClean="0"/>
              <a:t>Μετατροπές</a:t>
            </a:r>
          </a:p>
          <a:p>
            <a:endParaRPr lang="el-GR" dirty="0" smtClean="0"/>
          </a:p>
          <a:p>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5" y="6124108"/>
            <a:ext cx="726005" cy="7044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0" y="692696"/>
            <a:ext cx="9144000" cy="600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SzPct val="105000"/>
              <a:buFontTx/>
              <a:buNone/>
            </a:pPr>
            <a:r>
              <a:rPr lang="el-GR" altLang="el-GR" sz="2700" b="1" dirty="0">
                <a:solidFill>
                  <a:srgbClr val="000000"/>
                </a:solidFill>
                <a:latin typeface="+mj-lt"/>
              </a:rPr>
              <a:t>Αριθμητική Πεπερασμένης Ακρίβειας</a:t>
            </a:r>
            <a:r>
              <a:rPr lang="el-GR" altLang="el-GR" sz="2700" dirty="0">
                <a:solidFill>
                  <a:srgbClr val="000000"/>
                </a:solidFill>
                <a:latin typeface="+mj-lt"/>
              </a:rPr>
              <a:t>: Καθώς η ποσότητα της διαθέσιμης μνήμης για την αποθήκευση ενός αριθμού είναι καθορισμένη, οι αριθμοί που μπορούν να χρησιμοποιηθούν μπορούν να αναπαρασταθούν με έναν καθορισμένο αριθμό ψηφίων.</a:t>
            </a:r>
          </a:p>
          <a:p>
            <a:pPr algn="just" fontAlgn="base">
              <a:spcAft>
                <a:spcPct val="0"/>
              </a:spcAft>
              <a:buSzPct val="105000"/>
              <a:buFontTx/>
              <a:buNone/>
            </a:pPr>
            <a:r>
              <a:rPr lang="el-GR" altLang="el-GR" sz="2700" dirty="0">
                <a:solidFill>
                  <a:srgbClr val="000000"/>
                </a:solidFill>
                <a:latin typeface="+mj-lt"/>
              </a:rPr>
              <a:t>Έστω ότι για την αναπαράσταση θετικών ακεραίων διατίθενται </a:t>
            </a:r>
            <a:r>
              <a:rPr lang="el-GR" altLang="el-GR" sz="2700" b="1" dirty="0">
                <a:solidFill>
                  <a:srgbClr val="000000"/>
                </a:solidFill>
                <a:latin typeface="+mj-lt"/>
              </a:rPr>
              <a:t>μόνο τρία ψηφία</a:t>
            </a:r>
            <a:r>
              <a:rPr lang="el-GR" altLang="el-GR" sz="2700" dirty="0">
                <a:solidFill>
                  <a:srgbClr val="000000"/>
                </a:solidFill>
                <a:latin typeface="+mj-lt"/>
              </a:rPr>
              <a:t>. Με αυτό τον περιορισμό δεν μπορούμε να εκφράσουμε:</a:t>
            </a:r>
          </a:p>
          <a:p>
            <a:pPr algn="just" fontAlgn="base">
              <a:spcAft>
                <a:spcPct val="0"/>
              </a:spcAft>
              <a:buSzPct val="105000"/>
            </a:pPr>
            <a:r>
              <a:rPr lang="el-GR" altLang="el-GR" sz="2700" dirty="0">
                <a:solidFill>
                  <a:srgbClr val="000000"/>
                </a:solidFill>
              </a:rPr>
              <a:t> </a:t>
            </a:r>
            <a:r>
              <a:rPr lang="el-GR" altLang="el-GR" sz="2700" dirty="0">
                <a:solidFill>
                  <a:srgbClr val="000000"/>
                </a:solidFill>
                <a:latin typeface="+mj-lt"/>
              </a:rPr>
              <a:t>Αριθμούς μεγαλύτερους από 999</a:t>
            </a:r>
          </a:p>
          <a:p>
            <a:pPr algn="just" fontAlgn="base">
              <a:spcAft>
                <a:spcPct val="0"/>
              </a:spcAft>
              <a:buSzPct val="105000"/>
            </a:pPr>
            <a:r>
              <a:rPr lang="el-GR" altLang="el-GR" sz="2700" dirty="0">
                <a:solidFill>
                  <a:srgbClr val="000000"/>
                </a:solidFill>
                <a:latin typeface="+mj-lt"/>
              </a:rPr>
              <a:t> Αρνητικούς αριθμούς</a:t>
            </a:r>
          </a:p>
          <a:p>
            <a:pPr algn="just" fontAlgn="base">
              <a:spcAft>
                <a:spcPct val="0"/>
              </a:spcAft>
              <a:buSzPct val="105000"/>
            </a:pPr>
            <a:r>
              <a:rPr lang="el-GR" altLang="el-GR" sz="2700" dirty="0">
                <a:solidFill>
                  <a:srgbClr val="000000"/>
                </a:solidFill>
                <a:latin typeface="+mj-lt"/>
              </a:rPr>
              <a:t> Κλάσματα</a:t>
            </a:r>
          </a:p>
          <a:p>
            <a:pPr algn="just" fontAlgn="base">
              <a:spcAft>
                <a:spcPct val="0"/>
              </a:spcAft>
              <a:buSzPct val="105000"/>
            </a:pPr>
            <a:r>
              <a:rPr lang="el-GR" altLang="el-GR" sz="2700" dirty="0">
                <a:solidFill>
                  <a:srgbClr val="000000"/>
                </a:solidFill>
                <a:latin typeface="+mj-lt"/>
              </a:rPr>
              <a:t> Μιγαδικούς αριθμούς</a:t>
            </a:r>
          </a:p>
        </p:txBody>
      </p:sp>
      <p:sp>
        <p:nvSpPr>
          <p:cNvPr id="91139" name="Rectangle 5"/>
          <p:cNvSpPr>
            <a:spLocks noGrp="1" noChangeArrowheads="1"/>
          </p:cNvSpPr>
          <p:nvPr>
            <p:ph type="title" idx="4294967295"/>
          </p:nvPr>
        </p:nvSpPr>
        <p:spPr>
          <a:xfrm>
            <a:off x="571472" y="-285776"/>
            <a:ext cx="8229600" cy="1143000"/>
          </a:xfrm>
        </p:spPr>
        <p:txBody>
          <a:bodyPr>
            <a:normAutofit/>
          </a:bodyPr>
          <a:lstStyle/>
          <a:p>
            <a:pPr eaLnBrk="1" hangingPunct="1"/>
            <a:r>
              <a:rPr lang="el-GR" altLang="el-GR" dirty="0" smtClean="0">
                <a:solidFill>
                  <a:srgbClr val="0070C0"/>
                </a:solidFill>
              </a:rPr>
              <a:t>Αριθμητική Υπολογιστών</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9" y="6129633"/>
            <a:ext cx="726005" cy="704483"/>
          </a:xfrm>
          <a:prstGeom prst="rect">
            <a:avLst/>
          </a:prstGeom>
        </p:spPr>
      </p:pic>
    </p:spTree>
    <p:extLst>
      <p:ext uri="{BB962C8B-B14F-4D97-AF65-F5344CB8AC3E}">
        <p14:creationId xmlns:p14="http://schemas.microsoft.com/office/powerpoint/2010/main" val="35794359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0" y="571480"/>
            <a:ext cx="9144000" cy="585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SzPct val="105000"/>
              <a:buFontTx/>
              <a:buNone/>
            </a:pPr>
            <a:r>
              <a:rPr lang="el-GR" altLang="el-GR" sz="2800" dirty="0">
                <a:solidFill>
                  <a:srgbClr val="000000"/>
                </a:solidFill>
                <a:latin typeface="+mj-lt"/>
              </a:rPr>
              <a:t>Οι αριθμοί πεπερασμένης ακρίβειας δεν είναι κλειστοί ως προς καμία από τις τέσσερις βασικές πράξεις :</a:t>
            </a:r>
          </a:p>
          <a:p>
            <a:pPr algn="just" fontAlgn="base">
              <a:spcAft>
                <a:spcPct val="0"/>
              </a:spcAft>
              <a:buSzPct val="105000"/>
              <a:buFontTx/>
              <a:buNone/>
            </a:pPr>
            <a:r>
              <a:rPr lang="el-GR" altLang="el-GR" sz="2400" dirty="0">
                <a:solidFill>
                  <a:srgbClr val="000000"/>
                </a:solidFill>
              </a:rPr>
              <a:t>600 + 600 = 1200 	</a:t>
            </a:r>
            <a:r>
              <a:rPr lang="en-US" altLang="el-GR" sz="2400" dirty="0">
                <a:solidFill>
                  <a:srgbClr val="000000"/>
                </a:solidFill>
              </a:rPr>
              <a:t>(</a:t>
            </a:r>
            <a:r>
              <a:rPr lang="el-GR" altLang="el-GR" sz="2400" dirty="0">
                <a:solidFill>
                  <a:srgbClr val="000000"/>
                </a:solidFill>
              </a:rPr>
              <a:t>πολύ μεγάλος</a:t>
            </a:r>
            <a:r>
              <a:rPr lang="en-US" altLang="el-GR" sz="2400" dirty="0">
                <a:solidFill>
                  <a:srgbClr val="000000"/>
                </a:solidFill>
              </a:rPr>
              <a:t>)</a:t>
            </a:r>
          </a:p>
          <a:p>
            <a:pPr algn="just" fontAlgn="base">
              <a:spcAft>
                <a:spcPct val="0"/>
              </a:spcAft>
              <a:buSzPct val="105000"/>
              <a:buFontTx/>
              <a:buNone/>
            </a:pPr>
            <a:r>
              <a:rPr lang="en-US" altLang="el-GR" sz="2400" dirty="0">
                <a:solidFill>
                  <a:srgbClr val="000000"/>
                </a:solidFill>
              </a:rPr>
              <a:t>003 – 005 = - 2</a:t>
            </a:r>
            <a:r>
              <a:rPr lang="el-GR" altLang="el-GR" sz="2400" dirty="0">
                <a:solidFill>
                  <a:srgbClr val="000000"/>
                </a:solidFill>
              </a:rPr>
              <a:t>	(αρνητικός)</a:t>
            </a:r>
            <a:endParaRPr lang="en-US" altLang="el-GR" sz="2400" dirty="0">
              <a:solidFill>
                <a:srgbClr val="000000"/>
              </a:solidFill>
            </a:endParaRPr>
          </a:p>
          <a:p>
            <a:pPr algn="just" fontAlgn="base">
              <a:spcAft>
                <a:spcPct val="0"/>
              </a:spcAft>
              <a:buSzPct val="105000"/>
              <a:buFontTx/>
              <a:buNone/>
            </a:pPr>
            <a:r>
              <a:rPr lang="en-US" altLang="el-GR" sz="2400" dirty="0">
                <a:solidFill>
                  <a:srgbClr val="000000"/>
                </a:solidFill>
              </a:rPr>
              <a:t>050 x 050 = 2500</a:t>
            </a:r>
            <a:r>
              <a:rPr lang="el-GR" altLang="el-GR" sz="2400" dirty="0">
                <a:solidFill>
                  <a:srgbClr val="000000"/>
                </a:solidFill>
              </a:rPr>
              <a:t>	(πολύ μεγάλος)</a:t>
            </a:r>
            <a:endParaRPr lang="en-US" altLang="el-GR" sz="2400" dirty="0">
              <a:solidFill>
                <a:srgbClr val="000000"/>
              </a:solidFill>
            </a:endParaRPr>
          </a:p>
          <a:p>
            <a:pPr algn="just" fontAlgn="base">
              <a:spcAft>
                <a:spcPct val="0"/>
              </a:spcAft>
              <a:buSzPct val="105000"/>
              <a:buFontTx/>
              <a:buNone/>
            </a:pPr>
            <a:r>
              <a:rPr lang="en-US" altLang="el-GR" sz="2400" dirty="0">
                <a:solidFill>
                  <a:srgbClr val="000000"/>
                </a:solidFill>
              </a:rPr>
              <a:t>007 / 002 = 3.5</a:t>
            </a:r>
            <a:r>
              <a:rPr lang="el-GR" altLang="el-GR" sz="2400" dirty="0">
                <a:solidFill>
                  <a:srgbClr val="000000"/>
                </a:solidFill>
              </a:rPr>
              <a:t>	(όχι ακέραιος)</a:t>
            </a:r>
            <a:endParaRPr lang="en-US" altLang="el-GR" sz="2400" dirty="0">
              <a:solidFill>
                <a:srgbClr val="000000"/>
              </a:solidFill>
            </a:endParaRPr>
          </a:p>
          <a:p>
            <a:pPr algn="just" fontAlgn="base">
              <a:spcAft>
                <a:spcPct val="0"/>
              </a:spcAft>
              <a:buSzPct val="105000"/>
              <a:buFontTx/>
              <a:buNone/>
            </a:pPr>
            <a:r>
              <a:rPr lang="el-GR" altLang="el-GR" sz="2800" dirty="0">
                <a:solidFill>
                  <a:srgbClr val="000000"/>
                </a:solidFill>
                <a:latin typeface="+mj-lt"/>
              </a:rPr>
              <a:t>Σε ορισμένες περιπτώσεις έχουμε </a:t>
            </a:r>
            <a:r>
              <a:rPr lang="el-GR" altLang="el-GR" sz="2800" b="1" dirty="0">
                <a:solidFill>
                  <a:srgbClr val="000000"/>
                </a:solidFill>
                <a:latin typeface="+mj-lt"/>
              </a:rPr>
              <a:t>σφάλμα υπερχείλισης (</a:t>
            </a:r>
            <a:r>
              <a:rPr lang="en-US" altLang="el-GR" sz="2800" b="1" dirty="0">
                <a:solidFill>
                  <a:srgbClr val="000000"/>
                </a:solidFill>
                <a:latin typeface="+mj-lt"/>
              </a:rPr>
              <a:t>overflow)</a:t>
            </a:r>
            <a:r>
              <a:rPr lang="el-GR" altLang="el-GR" sz="2800" dirty="0">
                <a:solidFill>
                  <a:srgbClr val="000000"/>
                </a:solidFill>
                <a:latin typeface="+mj-lt"/>
              </a:rPr>
              <a:t>, δηλαδή το αποτέλεσμα είναι μεγαλύτερο από τον μεγαλύτερο αριθμό του συνόλου, είτε </a:t>
            </a:r>
            <a:r>
              <a:rPr lang="el-GR" altLang="el-GR" sz="2800" b="1" dirty="0">
                <a:solidFill>
                  <a:srgbClr val="000000"/>
                </a:solidFill>
                <a:latin typeface="+mj-lt"/>
              </a:rPr>
              <a:t>σφάλμα ανεπάρκειας </a:t>
            </a:r>
            <a:r>
              <a:rPr lang="en-US" altLang="el-GR" sz="2800" b="1" dirty="0">
                <a:solidFill>
                  <a:srgbClr val="000000"/>
                </a:solidFill>
                <a:latin typeface="+mj-lt"/>
              </a:rPr>
              <a:t>(underflow)</a:t>
            </a:r>
            <a:r>
              <a:rPr lang="el-GR" altLang="el-GR" sz="2800" dirty="0">
                <a:solidFill>
                  <a:srgbClr val="000000"/>
                </a:solidFill>
                <a:latin typeface="+mj-lt"/>
              </a:rPr>
              <a:t>, όταν το αποτέλεσμα είναι μικρότερο από τον μικρότερο αριθμό του συνόλου.</a:t>
            </a:r>
          </a:p>
          <a:p>
            <a:pPr algn="just" fontAlgn="base">
              <a:spcAft>
                <a:spcPct val="0"/>
              </a:spcAft>
              <a:buSzPct val="105000"/>
              <a:buFontTx/>
              <a:buNone/>
            </a:pPr>
            <a:r>
              <a:rPr lang="el-GR" altLang="el-GR" sz="2800" dirty="0">
                <a:solidFill>
                  <a:srgbClr val="000000"/>
                </a:solidFill>
                <a:latin typeface="+mj-lt"/>
              </a:rPr>
              <a:t>Σε άλλες περιπτώσεις το αποτέλεσμα δεν ανήκει στο σύνολο.</a:t>
            </a:r>
          </a:p>
        </p:txBody>
      </p:sp>
      <p:sp>
        <p:nvSpPr>
          <p:cNvPr id="92163" name="Rectangle 5"/>
          <p:cNvSpPr>
            <a:spLocks noGrp="1" noChangeArrowheads="1"/>
          </p:cNvSpPr>
          <p:nvPr>
            <p:ph type="title" idx="4294967295"/>
          </p:nvPr>
        </p:nvSpPr>
        <p:spPr>
          <a:xfrm>
            <a:off x="500034" y="-285776"/>
            <a:ext cx="8229600" cy="1143000"/>
          </a:xfrm>
        </p:spPr>
        <p:txBody>
          <a:bodyPr>
            <a:normAutofit/>
          </a:bodyPr>
          <a:lstStyle/>
          <a:p>
            <a:pPr eaLnBrk="1" hangingPunct="1"/>
            <a:r>
              <a:rPr lang="el-GR" altLang="el-GR" dirty="0" smtClean="0">
                <a:solidFill>
                  <a:srgbClr val="0070C0"/>
                </a:solidFill>
              </a:rPr>
              <a:t>Πεπερασμένη ακρίβεια</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53517"/>
            <a:ext cx="726005" cy="704483"/>
          </a:xfrm>
          <a:prstGeom prst="rect">
            <a:avLst/>
          </a:prstGeom>
        </p:spPr>
      </p:pic>
    </p:spTree>
    <p:extLst>
      <p:ext uri="{BB962C8B-B14F-4D97-AF65-F5344CB8AC3E}">
        <p14:creationId xmlns:p14="http://schemas.microsoft.com/office/powerpoint/2010/main" val="36645974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ChangeArrowheads="1"/>
          </p:cNvSpPr>
          <p:nvPr/>
        </p:nvSpPr>
        <p:spPr bwMode="auto">
          <a:xfrm>
            <a:off x="457200" y="1295400"/>
            <a:ext cx="83058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SzPct val="105000"/>
              <a:buFontTx/>
              <a:buNone/>
            </a:pPr>
            <a:r>
              <a:rPr lang="el-GR" altLang="el-GR" dirty="0">
                <a:solidFill>
                  <a:srgbClr val="000000"/>
                </a:solidFill>
                <a:latin typeface="+mj-lt"/>
              </a:rPr>
              <a:t>Ο γενικός κανόνας παράστασης σε ένα αριθμητικό σύστημα έχει ως εξής: Ο αριθμός</a:t>
            </a:r>
            <a:r>
              <a:rPr lang="el-GR" altLang="el-GR" sz="2400" dirty="0">
                <a:solidFill>
                  <a:srgbClr val="000000"/>
                </a:solidFill>
                <a:latin typeface="+mj-lt"/>
              </a:rPr>
              <a:t>:</a:t>
            </a:r>
          </a:p>
          <a:p>
            <a:pPr algn="ctr" fontAlgn="base">
              <a:spcAft>
                <a:spcPct val="0"/>
              </a:spcAft>
              <a:buSzPct val="105000"/>
              <a:buFontTx/>
              <a:buNone/>
            </a:pPr>
            <a:r>
              <a:rPr lang="el-GR" altLang="el-GR" sz="2400" b="1" dirty="0">
                <a:solidFill>
                  <a:srgbClr val="000000"/>
                </a:solidFill>
                <a:latin typeface="+mj-lt"/>
              </a:rPr>
              <a:t>α</a:t>
            </a:r>
            <a:r>
              <a:rPr lang="en-US" altLang="el-GR" sz="2400" b="1" baseline="-25000" dirty="0">
                <a:solidFill>
                  <a:srgbClr val="000000"/>
                </a:solidFill>
                <a:latin typeface="+mj-lt"/>
              </a:rPr>
              <a:t>n-1</a:t>
            </a:r>
            <a:r>
              <a:rPr lang="en-US" altLang="el-GR" sz="2400" b="1" dirty="0">
                <a:solidFill>
                  <a:srgbClr val="000000"/>
                </a:solidFill>
                <a:latin typeface="+mj-lt"/>
              </a:rPr>
              <a:t>r</a:t>
            </a:r>
            <a:r>
              <a:rPr lang="en-US" altLang="el-GR" sz="2400" b="1" baseline="30000" dirty="0">
                <a:solidFill>
                  <a:srgbClr val="000000"/>
                </a:solidFill>
                <a:latin typeface="+mj-lt"/>
              </a:rPr>
              <a:t>n-1</a:t>
            </a:r>
            <a:r>
              <a:rPr lang="en-US" altLang="el-GR" sz="2400" b="1" dirty="0">
                <a:solidFill>
                  <a:srgbClr val="000000"/>
                </a:solidFill>
                <a:latin typeface="+mj-lt"/>
              </a:rPr>
              <a:t> + </a:t>
            </a:r>
            <a:r>
              <a:rPr lang="el-GR" altLang="el-GR" sz="2400" b="1" dirty="0">
                <a:solidFill>
                  <a:srgbClr val="000000"/>
                </a:solidFill>
                <a:latin typeface="+mj-lt"/>
              </a:rPr>
              <a:t>α</a:t>
            </a:r>
            <a:r>
              <a:rPr lang="en-US" altLang="el-GR" sz="2400" b="1" baseline="-25000" dirty="0">
                <a:solidFill>
                  <a:srgbClr val="000000"/>
                </a:solidFill>
                <a:latin typeface="+mj-lt"/>
              </a:rPr>
              <a:t>n-2</a:t>
            </a:r>
            <a:r>
              <a:rPr lang="en-US" altLang="el-GR" sz="2400" b="1" dirty="0">
                <a:solidFill>
                  <a:srgbClr val="000000"/>
                </a:solidFill>
                <a:latin typeface="+mj-lt"/>
              </a:rPr>
              <a:t>r</a:t>
            </a:r>
            <a:r>
              <a:rPr lang="en-US" altLang="el-GR" sz="2400" b="1" baseline="30000" dirty="0">
                <a:solidFill>
                  <a:srgbClr val="000000"/>
                </a:solidFill>
                <a:latin typeface="+mj-lt"/>
              </a:rPr>
              <a:t>n-2</a:t>
            </a:r>
            <a:r>
              <a:rPr lang="en-US" altLang="el-GR" sz="2400" b="1" dirty="0">
                <a:solidFill>
                  <a:srgbClr val="000000"/>
                </a:solidFill>
                <a:latin typeface="+mj-lt"/>
              </a:rPr>
              <a:t> + … + </a:t>
            </a:r>
            <a:r>
              <a:rPr lang="el-GR" altLang="el-GR" sz="2400" b="1" dirty="0">
                <a:solidFill>
                  <a:srgbClr val="000000"/>
                </a:solidFill>
                <a:latin typeface="+mj-lt"/>
              </a:rPr>
              <a:t>α</a:t>
            </a:r>
            <a:r>
              <a:rPr lang="en-US" altLang="el-GR" sz="2400" b="1" baseline="-25000" dirty="0">
                <a:solidFill>
                  <a:srgbClr val="000000"/>
                </a:solidFill>
                <a:latin typeface="+mj-lt"/>
              </a:rPr>
              <a:t>1</a:t>
            </a:r>
            <a:r>
              <a:rPr lang="en-US" altLang="el-GR" sz="2400" b="1" dirty="0">
                <a:solidFill>
                  <a:srgbClr val="000000"/>
                </a:solidFill>
                <a:latin typeface="+mj-lt"/>
              </a:rPr>
              <a:t>r</a:t>
            </a:r>
            <a:r>
              <a:rPr lang="en-US" altLang="el-GR" sz="2400" b="1" baseline="30000" dirty="0">
                <a:solidFill>
                  <a:srgbClr val="000000"/>
                </a:solidFill>
                <a:latin typeface="+mj-lt"/>
              </a:rPr>
              <a:t>1</a:t>
            </a:r>
            <a:r>
              <a:rPr lang="en-US" altLang="el-GR" sz="2400" b="1" dirty="0">
                <a:solidFill>
                  <a:srgbClr val="000000"/>
                </a:solidFill>
                <a:latin typeface="+mj-lt"/>
              </a:rPr>
              <a:t> + </a:t>
            </a:r>
            <a:r>
              <a:rPr lang="el-GR" altLang="el-GR" sz="2400" b="1" dirty="0">
                <a:solidFill>
                  <a:srgbClr val="000000"/>
                </a:solidFill>
                <a:latin typeface="+mj-lt"/>
              </a:rPr>
              <a:t>α</a:t>
            </a:r>
            <a:r>
              <a:rPr lang="en-US" altLang="el-GR" sz="2400" b="1" baseline="-25000" dirty="0">
                <a:solidFill>
                  <a:srgbClr val="000000"/>
                </a:solidFill>
                <a:latin typeface="+mj-lt"/>
              </a:rPr>
              <a:t>0</a:t>
            </a:r>
            <a:r>
              <a:rPr lang="en-US" altLang="el-GR" sz="2400" b="1" dirty="0">
                <a:solidFill>
                  <a:srgbClr val="000000"/>
                </a:solidFill>
                <a:latin typeface="+mj-lt"/>
              </a:rPr>
              <a:t>r</a:t>
            </a:r>
            <a:r>
              <a:rPr lang="en-US" altLang="el-GR" sz="2400" b="1" baseline="30000" dirty="0">
                <a:solidFill>
                  <a:srgbClr val="000000"/>
                </a:solidFill>
                <a:latin typeface="+mj-lt"/>
              </a:rPr>
              <a:t>0</a:t>
            </a:r>
            <a:r>
              <a:rPr lang="en-US" altLang="el-GR" sz="2400" b="1" dirty="0">
                <a:solidFill>
                  <a:srgbClr val="000000"/>
                </a:solidFill>
                <a:latin typeface="+mj-lt"/>
              </a:rPr>
              <a:t> + </a:t>
            </a:r>
            <a:r>
              <a:rPr lang="el-GR" altLang="el-GR" sz="2400" b="1" dirty="0">
                <a:solidFill>
                  <a:srgbClr val="000000"/>
                </a:solidFill>
                <a:latin typeface="+mj-lt"/>
              </a:rPr>
              <a:t>α</a:t>
            </a:r>
            <a:r>
              <a:rPr lang="en-US" altLang="el-GR" sz="2400" b="1" baseline="-25000" dirty="0">
                <a:solidFill>
                  <a:srgbClr val="000000"/>
                </a:solidFill>
                <a:latin typeface="+mj-lt"/>
              </a:rPr>
              <a:t>-1</a:t>
            </a:r>
            <a:r>
              <a:rPr lang="en-US" altLang="el-GR" sz="2400" b="1" dirty="0">
                <a:solidFill>
                  <a:srgbClr val="000000"/>
                </a:solidFill>
                <a:latin typeface="+mj-lt"/>
              </a:rPr>
              <a:t>r</a:t>
            </a:r>
            <a:r>
              <a:rPr lang="en-US" altLang="el-GR" sz="2400" b="1" baseline="30000" dirty="0">
                <a:solidFill>
                  <a:srgbClr val="000000"/>
                </a:solidFill>
                <a:latin typeface="+mj-lt"/>
              </a:rPr>
              <a:t>-1</a:t>
            </a:r>
            <a:r>
              <a:rPr lang="en-US" altLang="el-GR" sz="2400" b="1" dirty="0">
                <a:solidFill>
                  <a:srgbClr val="000000"/>
                </a:solidFill>
                <a:latin typeface="+mj-lt"/>
              </a:rPr>
              <a:t> + … + </a:t>
            </a:r>
            <a:r>
              <a:rPr lang="el-GR" altLang="el-GR" sz="2400" b="1" dirty="0">
                <a:solidFill>
                  <a:srgbClr val="000000"/>
                </a:solidFill>
                <a:latin typeface="+mj-lt"/>
              </a:rPr>
              <a:t>α</a:t>
            </a:r>
            <a:r>
              <a:rPr lang="en-US" altLang="el-GR" sz="2400" b="1" baseline="-25000" dirty="0">
                <a:solidFill>
                  <a:srgbClr val="000000"/>
                </a:solidFill>
                <a:latin typeface="+mj-lt"/>
              </a:rPr>
              <a:t>-</a:t>
            </a:r>
            <a:r>
              <a:rPr lang="en-US" altLang="el-GR" sz="2400" b="1" baseline="-25000" dirty="0" err="1">
                <a:solidFill>
                  <a:srgbClr val="000000"/>
                </a:solidFill>
                <a:latin typeface="+mj-lt"/>
              </a:rPr>
              <a:t>m</a:t>
            </a:r>
            <a:r>
              <a:rPr lang="en-US" altLang="el-GR" sz="2400" b="1" dirty="0" err="1">
                <a:solidFill>
                  <a:srgbClr val="000000"/>
                </a:solidFill>
                <a:latin typeface="+mj-lt"/>
              </a:rPr>
              <a:t>r</a:t>
            </a:r>
            <a:r>
              <a:rPr lang="en-US" altLang="el-GR" sz="2400" b="1" baseline="30000" dirty="0">
                <a:solidFill>
                  <a:srgbClr val="000000"/>
                </a:solidFill>
                <a:latin typeface="+mj-lt"/>
              </a:rPr>
              <a:t>-m</a:t>
            </a:r>
          </a:p>
          <a:p>
            <a:pPr algn="just" fontAlgn="base">
              <a:spcAft>
                <a:spcPct val="0"/>
              </a:spcAft>
              <a:buSzPct val="105000"/>
              <a:buFontTx/>
              <a:buNone/>
            </a:pPr>
            <a:r>
              <a:rPr lang="el-GR" altLang="el-GR" sz="2400" dirty="0">
                <a:solidFill>
                  <a:srgbClr val="000000"/>
                </a:solidFill>
                <a:latin typeface="+mj-lt"/>
              </a:rPr>
              <a:t>συμβολίζεται ως:	α</a:t>
            </a:r>
            <a:r>
              <a:rPr lang="en-US" altLang="el-GR" sz="2400" baseline="-25000" dirty="0">
                <a:solidFill>
                  <a:srgbClr val="000000"/>
                </a:solidFill>
                <a:latin typeface="+mj-lt"/>
              </a:rPr>
              <a:t>n-1</a:t>
            </a:r>
            <a:r>
              <a:rPr lang="en-US" altLang="el-GR" sz="2400" dirty="0">
                <a:solidFill>
                  <a:srgbClr val="000000"/>
                </a:solidFill>
                <a:latin typeface="+mj-lt"/>
              </a:rPr>
              <a:t> </a:t>
            </a:r>
            <a:r>
              <a:rPr lang="el-GR" altLang="el-GR" sz="2400" dirty="0">
                <a:solidFill>
                  <a:srgbClr val="000000"/>
                </a:solidFill>
                <a:latin typeface="+mj-lt"/>
              </a:rPr>
              <a:t>α</a:t>
            </a:r>
            <a:r>
              <a:rPr lang="en-US" altLang="el-GR" sz="2400" baseline="-25000" dirty="0">
                <a:solidFill>
                  <a:srgbClr val="000000"/>
                </a:solidFill>
                <a:latin typeface="+mj-lt"/>
              </a:rPr>
              <a:t>n-2</a:t>
            </a:r>
            <a:r>
              <a:rPr lang="en-US" altLang="el-GR" sz="2400" dirty="0">
                <a:solidFill>
                  <a:srgbClr val="000000"/>
                </a:solidFill>
                <a:latin typeface="+mj-lt"/>
              </a:rPr>
              <a:t> … </a:t>
            </a:r>
            <a:r>
              <a:rPr lang="el-GR" altLang="el-GR" sz="2400" dirty="0">
                <a:solidFill>
                  <a:srgbClr val="000000"/>
                </a:solidFill>
                <a:latin typeface="+mj-lt"/>
              </a:rPr>
              <a:t>α</a:t>
            </a:r>
            <a:r>
              <a:rPr lang="en-US" altLang="el-GR" sz="2400" baseline="-25000" dirty="0">
                <a:solidFill>
                  <a:srgbClr val="000000"/>
                </a:solidFill>
                <a:latin typeface="+mj-lt"/>
              </a:rPr>
              <a:t>1</a:t>
            </a:r>
            <a:r>
              <a:rPr lang="en-US" altLang="el-GR" sz="2400" dirty="0">
                <a:solidFill>
                  <a:srgbClr val="000000"/>
                </a:solidFill>
                <a:latin typeface="+mj-lt"/>
              </a:rPr>
              <a:t> </a:t>
            </a:r>
            <a:r>
              <a:rPr lang="el-GR" altLang="el-GR" sz="2400" dirty="0">
                <a:solidFill>
                  <a:srgbClr val="000000"/>
                </a:solidFill>
                <a:latin typeface="+mj-lt"/>
              </a:rPr>
              <a:t>α</a:t>
            </a:r>
            <a:r>
              <a:rPr lang="en-US" altLang="el-GR" sz="2400" baseline="-25000" dirty="0">
                <a:solidFill>
                  <a:srgbClr val="000000"/>
                </a:solidFill>
                <a:latin typeface="+mj-lt"/>
              </a:rPr>
              <a:t>0</a:t>
            </a:r>
            <a:r>
              <a:rPr lang="el-GR" altLang="el-GR" sz="2400" dirty="0">
                <a:solidFill>
                  <a:srgbClr val="000000"/>
                </a:solidFill>
                <a:latin typeface="+mj-lt"/>
              </a:rPr>
              <a:t> α</a:t>
            </a:r>
            <a:r>
              <a:rPr lang="en-US" altLang="el-GR" sz="2400" baseline="-25000" dirty="0">
                <a:solidFill>
                  <a:srgbClr val="000000"/>
                </a:solidFill>
                <a:latin typeface="+mj-lt"/>
              </a:rPr>
              <a:t>-1</a:t>
            </a:r>
            <a:r>
              <a:rPr lang="el-GR" altLang="el-GR" sz="2400" dirty="0">
                <a:solidFill>
                  <a:srgbClr val="000000"/>
                </a:solidFill>
                <a:latin typeface="+mj-lt"/>
              </a:rPr>
              <a:t>…α</a:t>
            </a:r>
            <a:r>
              <a:rPr lang="en-US" altLang="el-GR" sz="2400" baseline="-25000" dirty="0">
                <a:solidFill>
                  <a:srgbClr val="000000"/>
                </a:solidFill>
                <a:latin typeface="+mj-lt"/>
              </a:rPr>
              <a:t>-m</a:t>
            </a:r>
            <a:endParaRPr lang="el-GR" altLang="el-GR" sz="2400" dirty="0">
              <a:solidFill>
                <a:srgbClr val="000000"/>
              </a:solidFill>
              <a:latin typeface="+mj-lt"/>
            </a:endParaRPr>
          </a:p>
          <a:p>
            <a:pPr algn="just" fontAlgn="base">
              <a:spcAft>
                <a:spcPct val="0"/>
              </a:spcAft>
              <a:buSzPct val="105000"/>
              <a:buFontTx/>
              <a:buNone/>
            </a:pPr>
            <a:r>
              <a:rPr lang="el-GR" altLang="el-GR" sz="2800" dirty="0">
                <a:solidFill>
                  <a:srgbClr val="000000"/>
                </a:solidFill>
                <a:latin typeface="+mj-lt"/>
              </a:rPr>
              <a:t>Ως </a:t>
            </a:r>
            <a:r>
              <a:rPr lang="el-GR" altLang="el-GR" sz="2800" b="1" dirty="0">
                <a:solidFill>
                  <a:srgbClr val="000000"/>
                </a:solidFill>
                <a:latin typeface="+mj-lt"/>
              </a:rPr>
              <a:t>βάση ή ρίζα ενός αριθμητικού συστήματος ορίζεται το πλήθος των διαφορετικών ψηφίων που χρησιμοποιούνται για την παράσταση των αριθμών</a:t>
            </a:r>
          </a:p>
          <a:p>
            <a:pPr algn="just" fontAlgn="base">
              <a:spcAft>
                <a:spcPct val="0"/>
              </a:spcAft>
              <a:buSzPct val="105000"/>
            </a:pPr>
            <a:r>
              <a:rPr lang="el-GR" altLang="el-GR" sz="2400" dirty="0">
                <a:solidFill>
                  <a:srgbClr val="000000"/>
                </a:solidFill>
                <a:latin typeface="+mj-lt"/>
              </a:rPr>
              <a:t> </a:t>
            </a:r>
            <a:r>
              <a:rPr lang="el-GR" altLang="el-GR" sz="2400" b="1" dirty="0">
                <a:solidFill>
                  <a:srgbClr val="000000"/>
                </a:solidFill>
                <a:latin typeface="+mj-lt"/>
              </a:rPr>
              <a:t>Δεκαδικό</a:t>
            </a:r>
            <a:r>
              <a:rPr lang="el-GR" altLang="el-GR" sz="2400" dirty="0">
                <a:solidFill>
                  <a:srgbClr val="000000"/>
                </a:solidFill>
                <a:latin typeface="+mj-lt"/>
              </a:rPr>
              <a:t>: 0 1 2 3 4 5 6 7 8 9</a:t>
            </a:r>
          </a:p>
          <a:p>
            <a:pPr algn="just" fontAlgn="base">
              <a:spcAft>
                <a:spcPct val="0"/>
              </a:spcAft>
              <a:buSzPct val="105000"/>
            </a:pPr>
            <a:r>
              <a:rPr lang="el-GR" altLang="el-GR" sz="2400" dirty="0">
                <a:solidFill>
                  <a:srgbClr val="000000"/>
                </a:solidFill>
                <a:latin typeface="+mj-lt"/>
              </a:rPr>
              <a:t> </a:t>
            </a:r>
            <a:r>
              <a:rPr lang="el-GR" altLang="el-GR" sz="2400" b="1" dirty="0">
                <a:solidFill>
                  <a:srgbClr val="000000"/>
                </a:solidFill>
                <a:latin typeface="+mj-lt"/>
              </a:rPr>
              <a:t>Δυαδικό</a:t>
            </a:r>
            <a:r>
              <a:rPr lang="el-GR" altLang="el-GR" sz="2400" dirty="0">
                <a:solidFill>
                  <a:srgbClr val="000000"/>
                </a:solidFill>
                <a:latin typeface="+mj-lt"/>
              </a:rPr>
              <a:t>: 0 1</a:t>
            </a:r>
          </a:p>
          <a:p>
            <a:pPr algn="just" fontAlgn="base">
              <a:spcAft>
                <a:spcPct val="0"/>
              </a:spcAft>
              <a:buSzPct val="105000"/>
            </a:pPr>
            <a:r>
              <a:rPr lang="el-GR" altLang="el-GR" sz="2400" dirty="0">
                <a:solidFill>
                  <a:srgbClr val="000000"/>
                </a:solidFill>
                <a:latin typeface="+mj-lt"/>
              </a:rPr>
              <a:t> </a:t>
            </a:r>
            <a:r>
              <a:rPr lang="el-GR" altLang="el-GR" sz="2400" b="1" dirty="0" err="1">
                <a:solidFill>
                  <a:srgbClr val="000000"/>
                </a:solidFill>
                <a:latin typeface="+mj-lt"/>
              </a:rPr>
              <a:t>Οκταδικό</a:t>
            </a:r>
            <a:r>
              <a:rPr lang="el-GR" altLang="el-GR" sz="2400" dirty="0">
                <a:solidFill>
                  <a:srgbClr val="000000"/>
                </a:solidFill>
                <a:latin typeface="+mj-lt"/>
              </a:rPr>
              <a:t> : 0 1 2 3 4 5 6 7</a:t>
            </a:r>
          </a:p>
          <a:p>
            <a:pPr algn="just" fontAlgn="base">
              <a:spcAft>
                <a:spcPct val="0"/>
              </a:spcAft>
              <a:buSzPct val="105000"/>
            </a:pPr>
            <a:r>
              <a:rPr lang="el-GR" altLang="el-GR" sz="2400" dirty="0">
                <a:solidFill>
                  <a:srgbClr val="000000"/>
                </a:solidFill>
                <a:latin typeface="+mj-lt"/>
              </a:rPr>
              <a:t> </a:t>
            </a:r>
            <a:r>
              <a:rPr lang="el-GR" altLang="el-GR" sz="2400" b="1" dirty="0" err="1">
                <a:solidFill>
                  <a:srgbClr val="000000"/>
                </a:solidFill>
                <a:latin typeface="+mj-lt"/>
              </a:rPr>
              <a:t>Δεκαεξαδικό</a:t>
            </a:r>
            <a:r>
              <a:rPr lang="el-GR" altLang="el-GR" sz="2400" dirty="0">
                <a:solidFill>
                  <a:srgbClr val="000000"/>
                </a:solidFill>
                <a:latin typeface="+mj-lt"/>
              </a:rPr>
              <a:t> : 0 1 2 3 4 5 6 7 8 9 Α Β </a:t>
            </a:r>
            <a:r>
              <a:rPr lang="en-US" altLang="el-GR" sz="2400" dirty="0">
                <a:solidFill>
                  <a:srgbClr val="000000"/>
                </a:solidFill>
                <a:latin typeface="+mj-lt"/>
              </a:rPr>
              <a:t>C D E F</a:t>
            </a:r>
            <a:endParaRPr lang="el-GR" altLang="el-GR" sz="2400" dirty="0">
              <a:solidFill>
                <a:srgbClr val="000000"/>
              </a:solidFill>
              <a:latin typeface="+mj-lt"/>
            </a:endParaRPr>
          </a:p>
        </p:txBody>
      </p:sp>
      <p:sp>
        <p:nvSpPr>
          <p:cNvPr id="93187" name="Rectangle 4"/>
          <p:cNvSpPr>
            <a:spLocks noGrp="1" noChangeArrowheads="1"/>
          </p:cNvSpPr>
          <p:nvPr>
            <p:ph type="title" idx="4294967295"/>
          </p:nvPr>
        </p:nvSpPr>
        <p:spPr>
          <a:xfrm>
            <a:off x="357158" y="0"/>
            <a:ext cx="8229600" cy="1143000"/>
          </a:xfrm>
        </p:spPr>
        <p:txBody>
          <a:bodyPr>
            <a:normAutofit/>
          </a:bodyPr>
          <a:lstStyle/>
          <a:p>
            <a:pPr eaLnBrk="1" hangingPunct="1"/>
            <a:r>
              <a:rPr lang="el-GR" altLang="el-GR" dirty="0" smtClean="0">
                <a:solidFill>
                  <a:srgbClr val="0070C0"/>
                </a:solidFill>
              </a:rPr>
              <a:t>Αριθμητικά Συστήματα</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0" y="6241328"/>
            <a:ext cx="611560" cy="593431"/>
          </a:xfrm>
          <a:prstGeom prst="rect">
            <a:avLst/>
          </a:prstGeom>
        </p:spPr>
      </p:pic>
    </p:spTree>
    <p:extLst>
      <p:ext uri="{BB962C8B-B14F-4D97-AF65-F5344CB8AC3E}">
        <p14:creationId xmlns:p14="http://schemas.microsoft.com/office/powerpoint/2010/main" val="13348492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457200" y="1295400"/>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SzPct val="105000"/>
              <a:buFontTx/>
              <a:buNone/>
            </a:pPr>
            <a:r>
              <a:rPr lang="el-GR" altLang="el-GR" sz="2400" dirty="0">
                <a:solidFill>
                  <a:srgbClr val="000000"/>
                </a:solidFill>
                <a:latin typeface="+mj-lt"/>
              </a:rPr>
              <a:t>Ένας δεκαδικός αριθμός αποτελείται από μία ακολουθία δεκαδικών ψηφίων και ίσως από μία υποδιαστολή. Οποιοσδήποτε αριθμός (ποσότητα) εκφράζεται ως :</a:t>
            </a:r>
          </a:p>
        </p:txBody>
      </p:sp>
      <p:sp>
        <p:nvSpPr>
          <p:cNvPr id="94211" name="Rectangle 5"/>
          <p:cNvSpPr>
            <a:spLocks noGrp="1" noChangeArrowheads="1"/>
          </p:cNvSpPr>
          <p:nvPr>
            <p:ph type="title" idx="4294967295"/>
          </p:nvPr>
        </p:nvSpPr>
        <p:spPr>
          <a:xfrm>
            <a:off x="0" y="0"/>
            <a:ext cx="8229600" cy="1143000"/>
          </a:xfrm>
        </p:spPr>
        <p:txBody>
          <a:bodyPr>
            <a:normAutofit/>
          </a:bodyPr>
          <a:lstStyle/>
          <a:p>
            <a:pPr eaLnBrk="1" hangingPunct="1"/>
            <a:r>
              <a:rPr lang="el-GR" altLang="el-GR" dirty="0" smtClean="0">
                <a:solidFill>
                  <a:srgbClr val="0070C0"/>
                </a:solidFill>
              </a:rPr>
              <a:t>Συστήματα</a:t>
            </a:r>
          </a:p>
        </p:txBody>
      </p:sp>
      <p:sp>
        <p:nvSpPr>
          <p:cNvPr id="94212" name="Rectangle 7"/>
          <p:cNvSpPr>
            <a:spLocks noChangeArrowheads="1"/>
          </p:cNvSpPr>
          <p:nvPr/>
        </p:nvSpPr>
        <p:spPr bwMode="auto">
          <a:xfrm>
            <a:off x="381000" y="3717925"/>
            <a:ext cx="8305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SzPct val="105000"/>
            </a:pPr>
            <a:r>
              <a:rPr lang="el-GR" altLang="el-GR" sz="2400" dirty="0">
                <a:solidFill>
                  <a:srgbClr val="000000"/>
                </a:solidFill>
                <a:latin typeface="+mj-lt"/>
              </a:rPr>
              <a:t> Π.χ. 3347.4 = 3</a:t>
            </a:r>
            <a:r>
              <a:rPr lang="en-US" altLang="el-GR" sz="2400" dirty="0">
                <a:solidFill>
                  <a:srgbClr val="000000"/>
                </a:solidFill>
                <a:latin typeface="+mj-lt"/>
              </a:rPr>
              <a:t>x</a:t>
            </a:r>
            <a:r>
              <a:rPr lang="el-GR" altLang="el-GR" sz="2400" dirty="0">
                <a:solidFill>
                  <a:srgbClr val="000000"/>
                </a:solidFill>
                <a:latin typeface="+mj-lt"/>
              </a:rPr>
              <a:t>10</a:t>
            </a:r>
            <a:r>
              <a:rPr lang="el-GR" altLang="el-GR" sz="2400" baseline="30000" dirty="0">
                <a:solidFill>
                  <a:srgbClr val="000000"/>
                </a:solidFill>
                <a:latin typeface="+mj-lt"/>
              </a:rPr>
              <a:t>3</a:t>
            </a:r>
            <a:r>
              <a:rPr lang="el-GR" altLang="el-GR" sz="2400" dirty="0">
                <a:solidFill>
                  <a:srgbClr val="000000"/>
                </a:solidFill>
                <a:latin typeface="+mj-lt"/>
              </a:rPr>
              <a:t> + 3</a:t>
            </a:r>
            <a:r>
              <a:rPr lang="en-US" altLang="el-GR" sz="2400" dirty="0">
                <a:solidFill>
                  <a:srgbClr val="000000"/>
                </a:solidFill>
                <a:latin typeface="+mj-lt"/>
              </a:rPr>
              <a:t>x</a:t>
            </a:r>
            <a:r>
              <a:rPr lang="el-GR" altLang="el-GR" sz="2400" dirty="0">
                <a:solidFill>
                  <a:srgbClr val="000000"/>
                </a:solidFill>
                <a:latin typeface="+mj-lt"/>
              </a:rPr>
              <a:t>10</a:t>
            </a:r>
            <a:r>
              <a:rPr lang="el-GR" altLang="el-GR" sz="2400" baseline="30000" dirty="0">
                <a:solidFill>
                  <a:srgbClr val="000000"/>
                </a:solidFill>
                <a:latin typeface="+mj-lt"/>
              </a:rPr>
              <a:t>2</a:t>
            </a:r>
            <a:r>
              <a:rPr lang="el-GR" altLang="el-GR" sz="2400" dirty="0">
                <a:solidFill>
                  <a:srgbClr val="000000"/>
                </a:solidFill>
                <a:latin typeface="+mj-lt"/>
              </a:rPr>
              <a:t> + 4</a:t>
            </a:r>
            <a:r>
              <a:rPr lang="en-US" altLang="el-GR" sz="2400" dirty="0">
                <a:solidFill>
                  <a:srgbClr val="000000"/>
                </a:solidFill>
                <a:latin typeface="+mj-lt"/>
              </a:rPr>
              <a:t>x</a:t>
            </a:r>
            <a:r>
              <a:rPr lang="el-GR" altLang="el-GR" sz="2400" dirty="0">
                <a:solidFill>
                  <a:srgbClr val="000000"/>
                </a:solidFill>
                <a:latin typeface="+mj-lt"/>
              </a:rPr>
              <a:t>10</a:t>
            </a:r>
            <a:r>
              <a:rPr lang="el-GR" altLang="el-GR" sz="2400" baseline="30000" dirty="0">
                <a:solidFill>
                  <a:srgbClr val="000000"/>
                </a:solidFill>
                <a:latin typeface="+mj-lt"/>
              </a:rPr>
              <a:t>1</a:t>
            </a:r>
            <a:r>
              <a:rPr lang="el-GR" altLang="el-GR" sz="2400" dirty="0">
                <a:solidFill>
                  <a:srgbClr val="000000"/>
                </a:solidFill>
                <a:latin typeface="+mj-lt"/>
              </a:rPr>
              <a:t> + 7</a:t>
            </a:r>
            <a:r>
              <a:rPr lang="en-US" altLang="el-GR" sz="2400" dirty="0">
                <a:solidFill>
                  <a:srgbClr val="000000"/>
                </a:solidFill>
                <a:latin typeface="+mj-lt"/>
              </a:rPr>
              <a:t>x</a:t>
            </a:r>
            <a:r>
              <a:rPr lang="el-GR" altLang="el-GR" sz="2400" dirty="0">
                <a:solidFill>
                  <a:srgbClr val="000000"/>
                </a:solidFill>
                <a:latin typeface="+mj-lt"/>
              </a:rPr>
              <a:t>10</a:t>
            </a:r>
            <a:r>
              <a:rPr lang="el-GR" altLang="el-GR" sz="2400" baseline="30000" dirty="0">
                <a:solidFill>
                  <a:srgbClr val="000000"/>
                </a:solidFill>
                <a:latin typeface="+mj-lt"/>
              </a:rPr>
              <a:t>0</a:t>
            </a:r>
            <a:r>
              <a:rPr lang="el-GR" altLang="el-GR" sz="2400" dirty="0">
                <a:solidFill>
                  <a:srgbClr val="000000"/>
                </a:solidFill>
                <a:latin typeface="+mj-lt"/>
              </a:rPr>
              <a:t> + 4</a:t>
            </a:r>
            <a:r>
              <a:rPr lang="en-US" altLang="el-GR" sz="2400" dirty="0">
                <a:solidFill>
                  <a:srgbClr val="000000"/>
                </a:solidFill>
                <a:latin typeface="+mj-lt"/>
              </a:rPr>
              <a:t>x</a:t>
            </a:r>
            <a:r>
              <a:rPr lang="el-GR" altLang="el-GR" sz="2400" dirty="0">
                <a:solidFill>
                  <a:srgbClr val="000000"/>
                </a:solidFill>
                <a:latin typeface="+mj-lt"/>
              </a:rPr>
              <a:t>10</a:t>
            </a:r>
            <a:r>
              <a:rPr lang="el-GR" altLang="el-GR" sz="2400" baseline="30000" dirty="0">
                <a:solidFill>
                  <a:srgbClr val="000000"/>
                </a:solidFill>
                <a:latin typeface="+mj-lt"/>
              </a:rPr>
              <a:t>-1</a:t>
            </a:r>
            <a:r>
              <a:rPr lang="el-GR" altLang="el-GR" sz="2400" dirty="0">
                <a:solidFill>
                  <a:srgbClr val="000000"/>
                </a:solidFill>
                <a:latin typeface="+mj-lt"/>
              </a:rPr>
              <a:t> </a:t>
            </a:r>
          </a:p>
          <a:p>
            <a:pPr algn="just" fontAlgn="base">
              <a:spcAft>
                <a:spcPct val="0"/>
              </a:spcAft>
              <a:buSzPct val="105000"/>
            </a:pPr>
            <a:r>
              <a:rPr lang="el-GR" altLang="el-GR" sz="2400" dirty="0">
                <a:solidFill>
                  <a:srgbClr val="000000"/>
                </a:solidFill>
                <a:latin typeface="+mj-lt"/>
              </a:rPr>
              <a:t> Το σύστημα αυτό ονομάζεται δεκαδικό, λόγω του ότι ως εκθετική βάση έχει επιλεγεί το 10.</a:t>
            </a:r>
          </a:p>
          <a:p>
            <a:pPr algn="just" fontAlgn="base">
              <a:spcAft>
                <a:spcPct val="0"/>
              </a:spcAft>
              <a:buSzPct val="105000"/>
              <a:buFontTx/>
              <a:buNone/>
            </a:pPr>
            <a:endParaRPr lang="el-GR" altLang="el-GR" sz="2400" dirty="0">
              <a:solidFill>
                <a:srgbClr val="000000"/>
              </a:solidFill>
            </a:endParaRPr>
          </a:p>
        </p:txBody>
      </p:sp>
      <p:graphicFrame>
        <p:nvGraphicFramePr>
          <p:cNvPr id="94213" name="Object 8"/>
          <p:cNvGraphicFramePr>
            <a:graphicFrameLocks noChangeAspect="1"/>
          </p:cNvGraphicFramePr>
          <p:nvPr/>
        </p:nvGraphicFramePr>
        <p:xfrm>
          <a:off x="1379538" y="2492375"/>
          <a:ext cx="1631950" cy="800100"/>
        </p:xfrm>
        <a:graphic>
          <a:graphicData uri="http://schemas.openxmlformats.org/presentationml/2006/ole">
            <mc:AlternateContent xmlns:mc="http://schemas.openxmlformats.org/markup-compatibility/2006">
              <mc:Choice xmlns:v="urn:schemas-microsoft-com:vml" Requires="v">
                <p:oleObj spid="_x0000_s1030" name="Εξίσωση" r:id="rId3" imgW="876300" imgH="431800" progId="Equation.3">
                  <p:embed/>
                </p:oleObj>
              </mc:Choice>
              <mc:Fallback>
                <p:oleObj name="Εξίσωση" r:id="rId3" imgW="876300" imgH="431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538" y="2492375"/>
                        <a:ext cx="16319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4" name="Rectangle 9"/>
          <p:cNvSpPr>
            <a:spLocks noChangeArrowheads="1"/>
          </p:cNvSpPr>
          <p:nvPr/>
        </p:nvSpPr>
        <p:spPr bwMode="auto">
          <a:xfrm>
            <a:off x="3492500" y="2565400"/>
            <a:ext cx="4745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FontTx/>
              <a:buNone/>
            </a:pPr>
            <a:r>
              <a:rPr lang="el-GR" altLang="el-GR" sz="1800">
                <a:solidFill>
                  <a:srgbClr val="000000"/>
                </a:solidFill>
              </a:rPr>
              <a:t>όπου: </a:t>
            </a:r>
            <a:r>
              <a:rPr lang="en-US" altLang="el-GR" sz="1800">
                <a:solidFill>
                  <a:srgbClr val="000000"/>
                </a:solidFill>
              </a:rPr>
              <a:t>b</a:t>
            </a:r>
            <a:r>
              <a:rPr lang="el-GR" altLang="el-GR" sz="1800">
                <a:solidFill>
                  <a:srgbClr val="000000"/>
                </a:solidFill>
              </a:rPr>
              <a:t> είναι η βάση του συστήματος (</a:t>
            </a:r>
            <a:r>
              <a:rPr lang="en-US" altLang="el-GR" sz="1800">
                <a:solidFill>
                  <a:srgbClr val="000000"/>
                </a:solidFill>
              </a:rPr>
              <a:t>b</a:t>
            </a:r>
            <a:r>
              <a:rPr lang="el-GR" altLang="el-GR" sz="1800">
                <a:solidFill>
                  <a:srgbClr val="000000"/>
                </a:solidFill>
                <a:sym typeface="Symbol" pitchFamily="18" charset="2"/>
              </a:rPr>
              <a:t></a:t>
            </a:r>
            <a:r>
              <a:rPr lang="el-GR" altLang="el-GR" sz="1800">
                <a:solidFill>
                  <a:srgbClr val="000000"/>
                </a:solidFill>
              </a:rPr>
              <a:t>2) και</a:t>
            </a:r>
            <a:endParaRPr lang="el-GR" altLang="el-GR" sz="1800">
              <a:solidFill>
                <a:srgbClr val="000000"/>
              </a:solidFill>
              <a:sym typeface="Symbol" pitchFamily="18" charset="2"/>
            </a:endParaRPr>
          </a:p>
          <a:p>
            <a:pPr algn="ctr" eaLnBrk="0" fontAlgn="base" hangingPunct="0">
              <a:spcBef>
                <a:spcPct val="0"/>
              </a:spcBef>
              <a:spcAft>
                <a:spcPct val="0"/>
              </a:spcAft>
              <a:buFontTx/>
              <a:buNone/>
            </a:pPr>
            <a:r>
              <a:rPr lang="en-US" altLang="el-GR" sz="1800">
                <a:solidFill>
                  <a:srgbClr val="000000"/>
                </a:solidFill>
                <a:sym typeface="Symbol" pitchFamily="18" charset="2"/>
              </a:rPr>
              <a:t>a</a:t>
            </a:r>
            <a:r>
              <a:rPr lang="en-US" altLang="el-GR" sz="1800" baseline="-4000">
                <a:solidFill>
                  <a:srgbClr val="000000"/>
                </a:solidFill>
                <a:sym typeface="Symbol" pitchFamily="18" charset="2"/>
              </a:rPr>
              <a:t>i</a:t>
            </a:r>
            <a:r>
              <a:rPr lang="el-GR" altLang="el-GR" sz="1800">
                <a:solidFill>
                  <a:srgbClr val="000000"/>
                </a:solidFill>
                <a:sym typeface="Symbol" pitchFamily="18" charset="2"/>
              </a:rPr>
              <a:t> τα ψηφία του αριθμού αυτού με τιμές 0 έως </a:t>
            </a:r>
            <a:r>
              <a:rPr lang="en-US" altLang="el-GR" sz="1800">
                <a:solidFill>
                  <a:srgbClr val="000000"/>
                </a:solidFill>
                <a:sym typeface="Symbol" pitchFamily="18" charset="2"/>
              </a:rPr>
              <a:t>b</a:t>
            </a:r>
            <a:r>
              <a:rPr lang="el-GR" altLang="el-GR" sz="1800">
                <a:solidFill>
                  <a:srgbClr val="000000"/>
                </a:solidFill>
                <a:sym typeface="Symbol" pitchFamily="18" charset="2"/>
              </a:rPr>
              <a:t>-1</a:t>
            </a: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7" y="6123283"/>
            <a:ext cx="726005" cy="704483"/>
          </a:xfrm>
          <a:prstGeom prst="rect">
            <a:avLst/>
          </a:prstGeom>
        </p:spPr>
      </p:pic>
    </p:spTree>
    <p:extLst>
      <p:ext uri="{BB962C8B-B14F-4D97-AF65-F5344CB8AC3E}">
        <p14:creationId xmlns:p14="http://schemas.microsoft.com/office/powerpoint/2010/main" val="16602078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1"/>
          </p:nvPr>
        </p:nvSpPr>
        <p:spPr>
          <a:xfrm>
            <a:off x="539750" y="1555750"/>
            <a:ext cx="8064500" cy="3673475"/>
          </a:xfrm>
        </p:spPr>
        <p:txBody>
          <a:bodyPr>
            <a:normAutofit lnSpcReduction="10000"/>
          </a:bodyPr>
          <a:lstStyle/>
          <a:p>
            <a:pPr marL="355600" indent="-355600" eaLnBrk="1" hangingPunct="1">
              <a:lnSpc>
                <a:spcPct val="80000"/>
              </a:lnSpc>
              <a:buFontTx/>
              <a:buNone/>
            </a:pPr>
            <a:r>
              <a:rPr lang="el-GR" altLang="el-GR" sz="2400" b="1" dirty="0" smtClean="0"/>
              <a:t>Δεκαδικό σύστημα αρίθμησης</a:t>
            </a:r>
          </a:p>
          <a:p>
            <a:pPr marL="355600" indent="-355600" eaLnBrk="1" hangingPunct="1">
              <a:lnSpc>
                <a:spcPct val="80000"/>
              </a:lnSpc>
              <a:buFontTx/>
              <a:buNone/>
            </a:pPr>
            <a:r>
              <a:rPr lang="el-GR" altLang="el-GR" sz="2400" b="1" dirty="0" smtClean="0"/>
              <a:t>Βάση 10</a:t>
            </a:r>
            <a:r>
              <a:rPr lang="el-GR" altLang="el-GR" sz="2400" dirty="0" smtClean="0"/>
              <a:t>, ψηφία 0, 1, 2, 3, 4, 5, 6, 7, 8, 9</a:t>
            </a:r>
          </a:p>
          <a:p>
            <a:pPr marL="355600" indent="-355600" eaLnBrk="1" hangingPunct="1">
              <a:lnSpc>
                <a:spcPct val="80000"/>
              </a:lnSpc>
              <a:spcBef>
                <a:spcPct val="40000"/>
              </a:spcBef>
              <a:buFontTx/>
              <a:buNone/>
            </a:pPr>
            <a:endParaRPr lang="el-GR" altLang="el-GR" sz="1000" b="1" dirty="0" smtClean="0"/>
          </a:p>
          <a:p>
            <a:pPr marL="355600" indent="-355600" eaLnBrk="1" hangingPunct="1">
              <a:lnSpc>
                <a:spcPct val="80000"/>
              </a:lnSpc>
              <a:spcBef>
                <a:spcPct val="40000"/>
              </a:spcBef>
              <a:buFontTx/>
              <a:buNone/>
            </a:pPr>
            <a:r>
              <a:rPr lang="el-GR" altLang="el-GR" sz="2400" b="1" dirty="0" smtClean="0"/>
              <a:t>Δυαδικό σύστημα αρίθμησης</a:t>
            </a:r>
          </a:p>
          <a:p>
            <a:pPr marL="355600" indent="-355600" eaLnBrk="1" hangingPunct="1">
              <a:lnSpc>
                <a:spcPct val="80000"/>
              </a:lnSpc>
              <a:buFontTx/>
              <a:buNone/>
            </a:pPr>
            <a:r>
              <a:rPr lang="el-GR" altLang="el-GR" sz="2400" b="1" dirty="0" smtClean="0"/>
              <a:t>Βάση 2</a:t>
            </a:r>
            <a:r>
              <a:rPr lang="el-GR" altLang="el-GR" sz="2400" dirty="0" smtClean="0"/>
              <a:t>, ψηφία 0, 1</a:t>
            </a:r>
          </a:p>
          <a:p>
            <a:pPr marL="355600" indent="-355600" eaLnBrk="1" hangingPunct="1">
              <a:lnSpc>
                <a:spcPct val="80000"/>
              </a:lnSpc>
              <a:spcBef>
                <a:spcPct val="40000"/>
              </a:spcBef>
              <a:buFontTx/>
              <a:buNone/>
            </a:pPr>
            <a:endParaRPr lang="el-GR" altLang="el-GR" sz="1000" b="1" dirty="0" smtClean="0"/>
          </a:p>
          <a:p>
            <a:pPr marL="355600" indent="-355600" eaLnBrk="1" hangingPunct="1">
              <a:lnSpc>
                <a:spcPct val="80000"/>
              </a:lnSpc>
              <a:spcBef>
                <a:spcPct val="40000"/>
              </a:spcBef>
              <a:buFontTx/>
              <a:buNone/>
            </a:pPr>
            <a:r>
              <a:rPr lang="el-GR" altLang="el-GR" sz="2400" b="1" dirty="0" err="1" smtClean="0"/>
              <a:t>Οκταδικό</a:t>
            </a:r>
            <a:r>
              <a:rPr lang="el-GR" altLang="el-GR" sz="2400" b="1" dirty="0" smtClean="0"/>
              <a:t> σύστημα αρίθμησης</a:t>
            </a:r>
          </a:p>
          <a:p>
            <a:pPr marL="355600" indent="-355600" eaLnBrk="1" hangingPunct="1">
              <a:lnSpc>
                <a:spcPct val="80000"/>
              </a:lnSpc>
              <a:buFontTx/>
              <a:buNone/>
            </a:pPr>
            <a:r>
              <a:rPr lang="el-GR" altLang="el-GR" sz="2400" b="1" dirty="0" smtClean="0"/>
              <a:t>Βάση 8</a:t>
            </a:r>
            <a:r>
              <a:rPr lang="el-GR" altLang="el-GR" sz="2400" dirty="0" smtClean="0"/>
              <a:t>, ψηφία 0, 1, 2, 3, 4, 5, 6, 7</a:t>
            </a:r>
          </a:p>
          <a:p>
            <a:pPr marL="355600" indent="-355600" eaLnBrk="1" hangingPunct="1">
              <a:lnSpc>
                <a:spcPct val="80000"/>
              </a:lnSpc>
              <a:spcBef>
                <a:spcPct val="40000"/>
              </a:spcBef>
              <a:buFontTx/>
              <a:buNone/>
            </a:pPr>
            <a:endParaRPr lang="el-GR" altLang="el-GR" sz="1000" b="1" dirty="0" smtClean="0"/>
          </a:p>
          <a:p>
            <a:pPr marL="355600" indent="-355600" eaLnBrk="1" hangingPunct="1">
              <a:lnSpc>
                <a:spcPct val="80000"/>
              </a:lnSpc>
              <a:spcBef>
                <a:spcPct val="40000"/>
              </a:spcBef>
              <a:buFontTx/>
              <a:buNone/>
            </a:pPr>
            <a:r>
              <a:rPr lang="el-GR" altLang="el-GR" sz="2400" b="1" dirty="0" err="1" smtClean="0"/>
              <a:t>Δεκαεξαδικό</a:t>
            </a:r>
            <a:r>
              <a:rPr lang="el-GR" altLang="el-GR" sz="2400" b="1" dirty="0" smtClean="0"/>
              <a:t> σύστημα αρίθμησης</a:t>
            </a:r>
          </a:p>
          <a:p>
            <a:pPr marL="355600" indent="-355600" eaLnBrk="1" hangingPunct="1">
              <a:lnSpc>
                <a:spcPct val="80000"/>
              </a:lnSpc>
              <a:buFontTx/>
              <a:buNone/>
            </a:pPr>
            <a:r>
              <a:rPr lang="el-GR" altLang="el-GR" sz="2400" b="1" dirty="0" smtClean="0"/>
              <a:t>Βάση 16</a:t>
            </a:r>
            <a:r>
              <a:rPr lang="el-GR" altLang="el-GR" sz="2400" dirty="0" smtClean="0"/>
              <a:t>, ψηφία 0, 1, 2, 3, 4, 5, 6, 7, 8, 9, </a:t>
            </a:r>
            <a:r>
              <a:rPr lang="en-US" altLang="el-GR" sz="2400" dirty="0" smtClean="0"/>
              <a:t>A</a:t>
            </a:r>
            <a:r>
              <a:rPr lang="el-GR" altLang="el-GR" sz="2400" dirty="0" smtClean="0"/>
              <a:t>, </a:t>
            </a:r>
            <a:r>
              <a:rPr lang="en-US" altLang="el-GR" sz="2400" dirty="0" smtClean="0"/>
              <a:t>B</a:t>
            </a:r>
            <a:r>
              <a:rPr lang="el-GR" altLang="el-GR" sz="2400" dirty="0" smtClean="0"/>
              <a:t>, </a:t>
            </a:r>
            <a:r>
              <a:rPr lang="en-US" altLang="el-GR" sz="2400" dirty="0" smtClean="0"/>
              <a:t>C</a:t>
            </a:r>
            <a:r>
              <a:rPr lang="el-GR" altLang="el-GR" sz="2400" dirty="0" smtClean="0"/>
              <a:t>, </a:t>
            </a:r>
            <a:r>
              <a:rPr lang="en-US" altLang="el-GR" sz="2400" dirty="0" smtClean="0"/>
              <a:t>D</a:t>
            </a:r>
            <a:r>
              <a:rPr lang="el-GR" altLang="el-GR" sz="2400" dirty="0" smtClean="0"/>
              <a:t>, </a:t>
            </a:r>
            <a:r>
              <a:rPr lang="en-US" altLang="el-GR" sz="2400" dirty="0" smtClean="0"/>
              <a:t>E</a:t>
            </a:r>
            <a:r>
              <a:rPr lang="el-GR" altLang="el-GR" sz="2400" dirty="0" smtClean="0"/>
              <a:t>, </a:t>
            </a:r>
            <a:r>
              <a:rPr lang="en-US" altLang="el-GR" sz="2400" dirty="0" smtClean="0"/>
              <a:t>F</a:t>
            </a:r>
          </a:p>
          <a:p>
            <a:pPr marL="355600" indent="-355600" eaLnBrk="1" hangingPunct="1">
              <a:lnSpc>
                <a:spcPct val="80000"/>
              </a:lnSpc>
              <a:buFontTx/>
              <a:buNone/>
            </a:pPr>
            <a:endParaRPr lang="en-US" altLang="el-GR" sz="1000" dirty="0" smtClean="0"/>
          </a:p>
        </p:txBody>
      </p:sp>
      <p:sp>
        <p:nvSpPr>
          <p:cNvPr id="95235" name="Rectangle 4"/>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endParaRPr lang="en-US" altLang="el-GR" sz="2400">
              <a:solidFill>
                <a:srgbClr val="000000"/>
              </a:solidFill>
            </a:endParaRPr>
          </a:p>
        </p:txBody>
      </p:sp>
      <p:sp>
        <p:nvSpPr>
          <p:cNvPr id="95236" name="Rectangle 8"/>
          <p:cNvSpPr>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el-GR" altLang="el-GR" sz="4400" dirty="0">
                <a:solidFill>
                  <a:srgbClr val="0070C0"/>
                </a:solidFill>
                <a:latin typeface="+mj-lt"/>
              </a:rPr>
              <a:t>Συστήματα</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29633"/>
            <a:ext cx="726005" cy="704483"/>
          </a:xfrm>
          <a:prstGeom prst="rect">
            <a:avLst/>
          </a:prstGeom>
        </p:spPr>
      </p:pic>
    </p:spTree>
    <p:extLst>
      <p:ext uri="{BB962C8B-B14F-4D97-AF65-F5344CB8AC3E}">
        <p14:creationId xmlns:p14="http://schemas.microsoft.com/office/powerpoint/2010/main" val="142146611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468313" y="1196975"/>
            <a:ext cx="8280400" cy="4608513"/>
          </a:xfrm>
        </p:spPr>
        <p:txBody>
          <a:bodyPr>
            <a:noAutofit/>
          </a:bodyPr>
          <a:lstStyle/>
          <a:p>
            <a:pPr marL="0" indent="0" eaLnBrk="1" hangingPunct="1">
              <a:lnSpc>
                <a:spcPct val="80000"/>
              </a:lnSpc>
              <a:buFontTx/>
              <a:buNone/>
            </a:pPr>
            <a:r>
              <a:rPr lang="el-GR" altLang="el-GR" sz="2400" b="1" dirty="0" smtClean="0"/>
              <a:t>Ο τύπος της γενικής αναπαράστασης ενός αριθμού σε οποιοδήποτε σύστημα μας δίνει και την αξία του στο δεκαδικό σύστημα αρίθμησης (αφού γίνουν οι πράξεις).</a:t>
            </a:r>
          </a:p>
          <a:p>
            <a:pPr marL="0" indent="0" eaLnBrk="1" hangingPunct="1">
              <a:lnSpc>
                <a:spcPct val="80000"/>
              </a:lnSpc>
              <a:buFontTx/>
              <a:buNone/>
            </a:pPr>
            <a:r>
              <a:rPr lang="el-GR" altLang="el-GR" sz="2400" dirty="0" smtClean="0"/>
              <a:t>Πολλαπλασιάζω κάθε ψηφίο του αριθμού που δίνεται (σε κάποιο σύστημα) με τη βάση του ίδιου του συστήματος υψωμένη σε δύναμη που προσδιορίζεται από τη θέση του ψηφίου στον αριθμό.</a:t>
            </a:r>
          </a:p>
          <a:p>
            <a:pPr marL="0" indent="0" eaLnBrk="1" hangingPunct="1">
              <a:lnSpc>
                <a:spcPct val="80000"/>
              </a:lnSpc>
              <a:buFontTx/>
              <a:buNone/>
            </a:pPr>
            <a:endParaRPr lang="el-GR" altLang="el-GR" sz="2400" dirty="0" smtClean="0"/>
          </a:p>
          <a:p>
            <a:pPr marL="0" indent="0" eaLnBrk="1" hangingPunct="1">
              <a:lnSpc>
                <a:spcPct val="80000"/>
              </a:lnSpc>
              <a:buFontTx/>
              <a:buNone/>
            </a:pPr>
            <a:r>
              <a:rPr lang="el-GR" altLang="el-GR" sz="2400" dirty="0" smtClean="0"/>
              <a:t>Στο </a:t>
            </a:r>
            <a:r>
              <a:rPr lang="el-GR" altLang="el-GR" sz="2400" b="1" dirty="0" smtClean="0"/>
              <a:t>ακέραιο μέρος</a:t>
            </a:r>
            <a:r>
              <a:rPr lang="el-GR" altLang="el-GR" sz="2400" dirty="0" smtClean="0"/>
              <a:t> ξεκινώ από το τελευταίο ψηφίο του (μονάδες) το οποίο βρίσκεται στη θέση 0 και συνεχίζω προς την αρχή του (κινούμαι αριστερά) αυξάνοντας συνεχώς τον αριθμό της θέσης κατά ένα.</a:t>
            </a:r>
          </a:p>
          <a:p>
            <a:pPr marL="0" indent="0" eaLnBrk="1" hangingPunct="1">
              <a:lnSpc>
                <a:spcPct val="80000"/>
              </a:lnSpc>
              <a:buFontTx/>
              <a:buNone/>
            </a:pPr>
            <a:r>
              <a:rPr lang="el-GR" altLang="el-GR" sz="2400" dirty="0" smtClean="0"/>
              <a:t>Στο </a:t>
            </a:r>
            <a:r>
              <a:rPr lang="el-GR" altLang="el-GR" sz="2400" b="1" dirty="0" smtClean="0"/>
              <a:t>κλασματικό μέρος</a:t>
            </a:r>
            <a:r>
              <a:rPr lang="el-GR" altLang="el-GR" sz="2400" dirty="0" smtClean="0"/>
              <a:t> κινούμαι δεξιά θεωρώντας ότι το πρώτο κλασματικό ψηφίο βρίσκεται στη θέση -1 και σε κάθε βήμα μειώνω κατά ένα τον αριθμό της θέσης (-2, -3 κ.ο.κ.).</a:t>
            </a:r>
          </a:p>
        </p:txBody>
      </p:sp>
      <p:sp>
        <p:nvSpPr>
          <p:cNvPr id="96259" name="Rectangle 4"/>
          <p:cNvSpPr>
            <a:spLocks noChangeArrowheads="1"/>
          </p:cNvSpPr>
          <p:nvPr/>
        </p:nvSpPr>
        <p:spPr bwMode="auto">
          <a:xfrm>
            <a:off x="3357554" y="5929330"/>
            <a:ext cx="2376487" cy="57785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lnSpc>
                <a:spcPct val="80000"/>
              </a:lnSpc>
              <a:spcBef>
                <a:spcPct val="0"/>
              </a:spcBef>
              <a:spcAft>
                <a:spcPct val="0"/>
              </a:spcAft>
              <a:buFontTx/>
              <a:buNone/>
            </a:pPr>
            <a:r>
              <a:rPr lang="el-GR" altLang="el-GR" sz="1800" b="1" dirty="0">
                <a:solidFill>
                  <a:srgbClr val="000000"/>
                </a:solidFill>
              </a:rPr>
              <a:t>Α</a:t>
            </a:r>
            <a:r>
              <a:rPr lang="el-GR" altLang="el-GR" sz="1800" b="1" baseline="30000" dirty="0">
                <a:solidFill>
                  <a:srgbClr val="000000"/>
                </a:solidFill>
              </a:rPr>
              <a:t>0</a:t>
            </a:r>
            <a:r>
              <a:rPr lang="el-GR" altLang="el-GR" sz="1800" b="1" dirty="0">
                <a:solidFill>
                  <a:srgbClr val="000000"/>
                </a:solidFill>
              </a:rPr>
              <a:t>=</a:t>
            </a:r>
            <a:r>
              <a:rPr lang="en-US" altLang="el-GR" sz="1800" b="1" dirty="0">
                <a:solidFill>
                  <a:srgbClr val="000000"/>
                </a:solidFill>
              </a:rPr>
              <a:t>1</a:t>
            </a:r>
            <a:r>
              <a:rPr lang="el-GR" altLang="el-GR" sz="1800" b="1" dirty="0">
                <a:solidFill>
                  <a:srgbClr val="000000"/>
                </a:solidFill>
              </a:rPr>
              <a:t>, Α</a:t>
            </a:r>
            <a:r>
              <a:rPr lang="el-GR" altLang="el-GR" sz="1800" b="1" baseline="30000" dirty="0">
                <a:solidFill>
                  <a:srgbClr val="000000"/>
                </a:solidFill>
              </a:rPr>
              <a:t>1</a:t>
            </a:r>
            <a:r>
              <a:rPr lang="el-GR" altLang="el-GR" sz="1800" b="1" dirty="0">
                <a:solidFill>
                  <a:srgbClr val="000000"/>
                </a:solidFill>
              </a:rPr>
              <a:t>=Α,</a:t>
            </a:r>
          </a:p>
          <a:p>
            <a:pPr algn="ctr" eaLnBrk="0" fontAlgn="base" hangingPunct="0">
              <a:lnSpc>
                <a:spcPct val="80000"/>
              </a:lnSpc>
              <a:spcBef>
                <a:spcPct val="0"/>
              </a:spcBef>
              <a:spcAft>
                <a:spcPct val="0"/>
              </a:spcAft>
              <a:buFontTx/>
              <a:buNone/>
            </a:pPr>
            <a:r>
              <a:rPr lang="el-GR" altLang="el-GR" sz="1800" b="1" dirty="0">
                <a:solidFill>
                  <a:srgbClr val="000000"/>
                </a:solidFill>
              </a:rPr>
              <a:t>Α</a:t>
            </a:r>
            <a:r>
              <a:rPr lang="el-GR" altLang="el-GR" sz="1800" b="1" baseline="30000" dirty="0">
                <a:solidFill>
                  <a:srgbClr val="000000"/>
                </a:solidFill>
              </a:rPr>
              <a:t>-1</a:t>
            </a:r>
            <a:r>
              <a:rPr lang="el-GR" altLang="el-GR" sz="1800" b="1" dirty="0">
                <a:solidFill>
                  <a:srgbClr val="000000"/>
                </a:solidFill>
              </a:rPr>
              <a:t>=1/Α, Α</a:t>
            </a:r>
            <a:r>
              <a:rPr lang="el-GR" altLang="el-GR" sz="1800" b="1" baseline="30000" dirty="0">
                <a:solidFill>
                  <a:srgbClr val="000000"/>
                </a:solidFill>
              </a:rPr>
              <a:t>-2</a:t>
            </a:r>
            <a:r>
              <a:rPr lang="el-GR" altLang="el-GR" sz="1800" b="1" dirty="0">
                <a:solidFill>
                  <a:srgbClr val="000000"/>
                </a:solidFill>
              </a:rPr>
              <a:t>=1/Α</a:t>
            </a:r>
            <a:r>
              <a:rPr lang="el-GR" altLang="el-GR" sz="1800" b="1" baseline="30000" dirty="0">
                <a:solidFill>
                  <a:srgbClr val="000000"/>
                </a:solidFill>
              </a:rPr>
              <a:t>2</a:t>
            </a:r>
          </a:p>
        </p:txBody>
      </p:sp>
      <p:sp>
        <p:nvSpPr>
          <p:cNvPr id="96260" name="Rectangle 5"/>
          <p:cNvSpPr>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l-GR" altLang="el-GR" dirty="0">
                <a:solidFill>
                  <a:srgbClr val="0070C0"/>
                </a:solidFill>
                <a:latin typeface="+mj-lt"/>
              </a:rPr>
              <a:t>Μετατροπές (από οποιοδήποτε σύστημα στο δεκαδικό σύστημα)</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7" y="6118326"/>
            <a:ext cx="726005" cy="704483"/>
          </a:xfrm>
          <a:prstGeom prst="rect">
            <a:avLst/>
          </a:prstGeom>
        </p:spPr>
      </p:pic>
    </p:spTree>
    <p:extLst>
      <p:ext uri="{BB962C8B-B14F-4D97-AF65-F5344CB8AC3E}">
        <p14:creationId xmlns:p14="http://schemas.microsoft.com/office/powerpoint/2010/main" val="138526687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323850" y="1655763"/>
            <a:ext cx="84343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SzPct val="105000"/>
              <a:buFontTx/>
              <a:buNone/>
            </a:pPr>
            <a:r>
              <a:rPr lang="el-GR" altLang="el-GR" sz="2400" dirty="0">
                <a:solidFill>
                  <a:srgbClr val="000000"/>
                </a:solidFill>
              </a:rPr>
              <a:t>(1673,42)</a:t>
            </a:r>
            <a:r>
              <a:rPr lang="en-US" altLang="el-GR" sz="2400" baseline="-25000" dirty="0">
                <a:solidFill>
                  <a:srgbClr val="000000"/>
                </a:solidFill>
              </a:rPr>
              <a:t>10</a:t>
            </a:r>
            <a:r>
              <a:rPr lang="el-GR" altLang="el-GR" sz="2400" dirty="0">
                <a:solidFill>
                  <a:srgbClr val="000000"/>
                </a:solidFill>
              </a:rPr>
              <a:t> = 1</a:t>
            </a:r>
            <a:r>
              <a:rPr lang="en-US" altLang="el-GR" sz="2400" dirty="0">
                <a:solidFill>
                  <a:srgbClr val="000000"/>
                </a:solidFill>
              </a:rPr>
              <a:t>x10</a:t>
            </a:r>
            <a:r>
              <a:rPr lang="en-US" altLang="el-GR" sz="2400" baseline="30000" dirty="0">
                <a:solidFill>
                  <a:srgbClr val="000000"/>
                </a:solidFill>
              </a:rPr>
              <a:t>3</a:t>
            </a:r>
            <a:r>
              <a:rPr lang="en-US" altLang="el-GR" sz="2400" dirty="0">
                <a:solidFill>
                  <a:srgbClr val="000000"/>
                </a:solidFill>
              </a:rPr>
              <a:t> + 6x10</a:t>
            </a:r>
            <a:r>
              <a:rPr lang="en-US" altLang="el-GR" sz="2400" baseline="30000" dirty="0">
                <a:solidFill>
                  <a:srgbClr val="000000"/>
                </a:solidFill>
              </a:rPr>
              <a:t>2</a:t>
            </a:r>
            <a:r>
              <a:rPr lang="en-US" altLang="el-GR" sz="2400" dirty="0">
                <a:solidFill>
                  <a:srgbClr val="000000"/>
                </a:solidFill>
              </a:rPr>
              <a:t> + 7x10</a:t>
            </a:r>
            <a:r>
              <a:rPr lang="en-US" altLang="el-GR" sz="2400" baseline="30000" dirty="0">
                <a:solidFill>
                  <a:srgbClr val="000000"/>
                </a:solidFill>
              </a:rPr>
              <a:t>1</a:t>
            </a:r>
            <a:r>
              <a:rPr lang="en-US" altLang="el-GR" sz="2400" dirty="0">
                <a:solidFill>
                  <a:srgbClr val="000000"/>
                </a:solidFill>
              </a:rPr>
              <a:t> + 3x10</a:t>
            </a:r>
            <a:r>
              <a:rPr lang="en-US" altLang="el-GR" sz="2400" baseline="30000" dirty="0">
                <a:solidFill>
                  <a:srgbClr val="000000"/>
                </a:solidFill>
              </a:rPr>
              <a:t>0</a:t>
            </a:r>
            <a:r>
              <a:rPr lang="en-US" altLang="el-GR" sz="2400" dirty="0">
                <a:solidFill>
                  <a:srgbClr val="000000"/>
                </a:solidFill>
              </a:rPr>
              <a:t> + 4x10</a:t>
            </a:r>
            <a:r>
              <a:rPr lang="en-US" altLang="el-GR" sz="2400" baseline="30000" dirty="0">
                <a:solidFill>
                  <a:srgbClr val="000000"/>
                </a:solidFill>
              </a:rPr>
              <a:t>-1</a:t>
            </a:r>
            <a:r>
              <a:rPr lang="en-US" altLang="el-GR" sz="2400" dirty="0">
                <a:solidFill>
                  <a:srgbClr val="000000"/>
                </a:solidFill>
              </a:rPr>
              <a:t> + 2x10</a:t>
            </a:r>
            <a:r>
              <a:rPr lang="en-US" altLang="el-GR" sz="2400" baseline="30000" dirty="0">
                <a:solidFill>
                  <a:srgbClr val="000000"/>
                </a:solidFill>
              </a:rPr>
              <a:t>-2</a:t>
            </a:r>
            <a:endParaRPr lang="el-GR" altLang="el-GR" sz="2400" dirty="0">
              <a:solidFill>
                <a:srgbClr val="000000"/>
              </a:solidFill>
            </a:endParaRPr>
          </a:p>
          <a:p>
            <a:pPr algn="just" fontAlgn="base">
              <a:spcAft>
                <a:spcPct val="0"/>
              </a:spcAft>
              <a:buSzPct val="105000"/>
              <a:buFontTx/>
              <a:buNone/>
            </a:pPr>
            <a:endParaRPr lang="el-GR" altLang="el-GR" sz="2400" dirty="0">
              <a:solidFill>
                <a:srgbClr val="000000"/>
              </a:solidFill>
            </a:endParaRPr>
          </a:p>
          <a:p>
            <a:pPr algn="just" fontAlgn="base">
              <a:spcAft>
                <a:spcPct val="0"/>
              </a:spcAft>
              <a:buSzPct val="105000"/>
              <a:buFontTx/>
              <a:buNone/>
            </a:pPr>
            <a:r>
              <a:rPr lang="el-GR" altLang="el-GR" sz="2400" dirty="0">
                <a:solidFill>
                  <a:srgbClr val="000000"/>
                </a:solidFill>
              </a:rPr>
              <a:t>(100110)</a:t>
            </a:r>
            <a:r>
              <a:rPr lang="el-GR" altLang="el-GR" sz="2400" baseline="-25000" dirty="0">
                <a:solidFill>
                  <a:srgbClr val="000000"/>
                </a:solidFill>
              </a:rPr>
              <a:t>2</a:t>
            </a:r>
            <a:r>
              <a:rPr lang="el-GR" altLang="el-GR" sz="2400" dirty="0">
                <a:solidFill>
                  <a:srgbClr val="000000"/>
                </a:solidFill>
              </a:rPr>
              <a:t> = 1</a:t>
            </a:r>
            <a:r>
              <a:rPr lang="en-US" altLang="el-GR" sz="2400" dirty="0">
                <a:solidFill>
                  <a:srgbClr val="000000"/>
                </a:solidFill>
              </a:rPr>
              <a:t>x</a:t>
            </a:r>
            <a:r>
              <a:rPr lang="el-GR" altLang="el-GR" sz="2400" dirty="0">
                <a:solidFill>
                  <a:srgbClr val="000000"/>
                </a:solidFill>
              </a:rPr>
              <a:t>2</a:t>
            </a:r>
            <a:r>
              <a:rPr lang="el-GR" altLang="el-GR" sz="2400" baseline="30000" dirty="0">
                <a:solidFill>
                  <a:srgbClr val="000000"/>
                </a:solidFill>
              </a:rPr>
              <a:t>5</a:t>
            </a:r>
            <a:r>
              <a:rPr lang="el-GR" altLang="el-GR" sz="2400" dirty="0">
                <a:solidFill>
                  <a:srgbClr val="000000"/>
                </a:solidFill>
              </a:rPr>
              <a:t> + 0</a:t>
            </a:r>
            <a:r>
              <a:rPr lang="en-US" altLang="el-GR" sz="2400" dirty="0">
                <a:solidFill>
                  <a:srgbClr val="000000"/>
                </a:solidFill>
              </a:rPr>
              <a:t>x</a:t>
            </a:r>
            <a:r>
              <a:rPr lang="el-GR" altLang="el-GR" sz="2400" dirty="0">
                <a:solidFill>
                  <a:srgbClr val="000000"/>
                </a:solidFill>
              </a:rPr>
              <a:t>2</a:t>
            </a:r>
            <a:r>
              <a:rPr lang="el-GR" altLang="el-GR" sz="2400" baseline="30000" dirty="0">
                <a:solidFill>
                  <a:srgbClr val="000000"/>
                </a:solidFill>
              </a:rPr>
              <a:t>4</a:t>
            </a:r>
            <a:r>
              <a:rPr lang="el-GR" altLang="el-GR" sz="2400" dirty="0">
                <a:solidFill>
                  <a:srgbClr val="000000"/>
                </a:solidFill>
              </a:rPr>
              <a:t> + 0</a:t>
            </a:r>
            <a:r>
              <a:rPr lang="en-US" altLang="el-GR" sz="2400" dirty="0">
                <a:solidFill>
                  <a:srgbClr val="000000"/>
                </a:solidFill>
              </a:rPr>
              <a:t>x</a:t>
            </a:r>
            <a:r>
              <a:rPr lang="el-GR" altLang="el-GR" sz="2400" dirty="0">
                <a:solidFill>
                  <a:srgbClr val="000000"/>
                </a:solidFill>
              </a:rPr>
              <a:t>2</a:t>
            </a:r>
            <a:r>
              <a:rPr lang="el-GR" altLang="el-GR" sz="2400" baseline="30000" dirty="0">
                <a:solidFill>
                  <a:srgbClr val="000000"/>
                </a:solidFill>
              </a:rPr>
              <a:t>3</a:t>
            </a:r>
            <a:r>
              <a:rPr lang="el-GR" altLang="el-GR" sz="2400" dirty="0">
                <a:solidFill>
                  <a:srgbClr val="000000"/>
                </a:solidFill>
              </a:rPr>
              <a:t> + 1</a:t>
            </a:r>
            <a:r>
              <a:rPr lang="en-US" altLang="el-GR" sz="2400" dirty="0">
                <a:solidFill>
                  <a:srgbClr val="000000"/>
                </a:solidFill>
              </a:rPr>
              <a:t>x</a:t>
            </a:r>
            <a:r>
              <a:rPr lang="el-GR" altLang="el-GR" sz="2400" dirty="0">
                <a:solidFill>
                  <a:srgbClr val="000000"/>
                </a:solidFill>
              </a:rPr>
              <a:t>2</a:t>
            </a:r>
            <a:r>
              <a:rPr lang="el-GR" altLang="el-GR" sz="2400" baseline="30000" dirty="0">
                <a:solidFill>
                  <a:srgbClr val="000000"/>
                </a:solidFill>
              </a:rPr>
              <a:t>2</a:t>
            </a:r>
            <a:r>
              <a:rPr lang="el-GR" altLang="el-GR" sz="2400" dirty="0">
                <a:solidFill>
                  <a:srgbClr val="000000"/>
                </a:solidFill>
              </a:rPr>
              <a:t> + 1</a:t>
            </a:r>
            <a:r>
              <a:rPr lang="en-US" altLang="el-GR" sz="2400" dirty="0">
                <a:solidFill>
                  <a:srgbClr val="000000"/>
                </a:solidFill>
              </a:rPr>
              <a:t>x</a:t>
            </a:r>
            <a:r>
              <a:rPr lang="el-GR" altLang="el-GR" sz="2400" dirty="0">
                <a:solidFill>
                  <a:srgbClr val="000000"/>
                </a:solidFill>
              </a:rPr>
              <a:t>2</a:t>
            </a:r>
            <a:r>
              <a:rPr lang="el-GR" altLang="el-GR" sz="2400" baseline="30000" dirty="0">
                <a:solidFill>
                  <a:srgbClr val="000000"/>
                </a:solidFill>
              </a:rPr>
              <a:t>1</a:t>
            </a:r>
            <a:r>
              <a:rPr lang="el-GR" altLang="el-GR" sz="2400" dirty="0">
                <a:solidFill>
                  <a:srgbClr val="000000"/>
                </a:solidFill>
              </a:rPr>
              <a:t> + 0</a:t>
            </a:r>
            <a:r>
              <a:rPr lang="en-US" altLang="el-GR" sz="2400" dirty="0">
                <a:solidFill>
                  <a:srgbClr val="000000"/>
                </a:solidFill>
              </a:rPr>
              <a:t>x</a:t>
            </a:r>
            <a:r>
              <a:rPr lang="el-GR" altLang="el-GR" sz="2400" dirty="0">
                <a:solidFill>
                  <a:srgbClr val="000000"/>
                </a:solidFill>
              </a:rPr>
              <a:t>2</a:t>
            </a:r>
            <a:r>
              <a:rPr lang="el-GR" altLang="el-GR" sz="2400" baseline="30000" dirty="0">
                <a:solidFill>
                  <a:srgbClr val="000000"/>
                </a:solidFill>
              </a:rPr>
              <a:t>0</a:t>
            </a:r>
            <a:r>
              <a:rPr lang="el-GR" altLang="el-GR" sz="2400" dirty="0">
                <a:solidFill>
                  <a:srgbClr val="000000"/>
                </a:solidFill>
              </a:rPr>
              <a:t> = (38)</a:t>
            </a:r>
            <a:r>
              <a:rPr lang="el-GR" altLang="el-GR" sz="2400" baseline="-25000" dirty="0">
                <a:solidFill>
                  <a:srgbClr val="000000"/>
                </a:solidFill>
              </a:rPr>
              <a:t>10</a:t>
            </a:r>
            <a:endParaRPr lang="el-GR" altLang="el-GR" sz="2400" dirty="0">
              <a:solidFill>
                <a:srgbClr val="000000"/>
              </a:solidFill>
            </a:endParaRPr>
          </a:p>
          <a:p>
            <a:pPr algn="just" fontAlgn="base">
              <a:spcAft>
                <a:spcPct val="0"/>
              </a:spcAft>
              <a:buSzPct val="105000"/>
              <a:buFontTx/>
              <a:buNone/>
            </a:pPr>
            <a:endParaRPr lang="el-GR" altLang="el-GR" sz="2400" dirty="0">
              <a:solidFill>
                <a:srgbClr val="000000"/>
              </a:solidFill>
            </a:endParaRPr>
          </a:p>
          <a:p>
            <a:pPr algn="just" fontAlgn="base">
              <a:spcAft>
                <a:spcPct val="0"/>
              </a:spcAft>
              <a:buSzPct val="105000"/>
              <a:buFontTx/>
              <a:buNone/>
            </a:pPr>
            <a:r>
              <a:rPr lang="el-GR" altLang="el-GR" sz="2400" dirty="0">
                <a:solidFill>
                  <a:srgbClr val="000000"/>
                </a:solidFill>
              </a:rPr>
              <a:t>(372)</a:t>
            </a:r>
            <a:r>
              <a:rPr lang="el-GR" altLang="el-GR" sz="2400" baseline="-25000" dirty="0">
                <a:solidFill>
                  <a:srgbClr val="000000"/>
                </a:solidFill>
              </a:rPr>
              <a:t>8</a:t>
            </a:r>
            <a:r>
              <a:rPr lang="el-GR" altLang="el-GR" sz="2400" dirty="0">
                <a:solidFill>
                  <a:srgbClr val="000000"/>
                </a:solidFill>
              </a:rPr>
              <a:t> = 3</a:t>
            </a:r>
            <a:r>
              <a:rPr lang="en-US" altLang="el-GR" sz="2400" dirty="0">
                <a:solidFill>
                  <a:srgbClr val="000000"/>
                </a:solidFill>
              </a:rPr>
              <a:t>x</a:t>
            </a:r>
            <a:r>
              <a:rPr lang="el-GR" altLang="el-GR" sz="2400" dirty="0">
                <a:solidFill>
                  <a:srgbClr val="000000"/>
                </a:solidFill>
              </a:rPr>
              <a:t>8</a:t>
            </a:r>
            <a:r>
              <a:rPr lang="el-GR" altLang="el-GR" sz="2400" baseline="30000" dirty="0">
                <a:solidFill>
                  <a:srgbClr val="000000"/>
                </a:solidFill>
              </a:rPr>
              <a:t>2</a:t>
            </a:r>
            <a:r>
              <a:rPr lang="el-GR" altLang="el-GR" sz="2400" dirty="0">
                <a:solidFill>
                  <a:srgbClr val="000000"/>
                </a:solidFill>
              </a:rPr>
              <a:t> + 7</a:t>
            </a:r>
            <a:r>
              <a:rPr lang="en-US" altLang="el-GR" sz="2400" dirty="0">
                <a:solidFill>
                  <a:srgbClr val="000000"/>
                </a:solidFill>
              </a:rPr>
              <a:t>x</a:t>
            </a:r>
            <a:r>
              <a:rPr lang="el-GR" altLang="el-GR" sz="2400" dirty="0">
                <a:solidFill>
                  <a:srgbClr val="000000"/>
                </a:solidFill>
              </a:rPr>
              <a:t>8</a:t>
            </a:r>
            <a:r>
              <a:rPr lang="el-GR" altLang="el-GR" sz="2400" baseline="30000" dirty="0">
                <a:solidFill>
                  <a:srgbClr val="000000"/>
                </a:solidFill>
              </a:rPr>
              <a:t>1</a:t>
            </a:r>
            <a:r>
              <a:rPr lang="el-GR" altLang="el-GR" sz="2400" dirty="0">
                <a:solidFill>
                  <a:srgbClr val="000000"/>
                </a:solidFill>
              </a:rPr>
              <a:t> + 2</a:t>
            </a:r>
            <a:r>
              <a:rPr lang="en-US" altLang="el-GR" sz="2400" dirty="0">
                <a:solidFill>
                  <a:srgbClr val="000000"/>
                </a:solidFill>
              </a:rPr>
              <a:t>x</a:t>
            </a:r>
            <a:r>
              <a:rPr lang="el-GR" altLang="el-GR" sz="2400" dirty="0">
                <a:solidFill>
                  <a:srgbClr val="000000"/>
                </a:solidFill>
              </a:rPr>
              <a:t>8</a:t>
            </a:r>
            <a:r>
              <a:rPr lang="el-GR" altLang="el-GR" sz="2400" baseline="30000" dirty="0">
                <a:solidFill>
                  <a:srgbClr val="000000"/>
                </a:solidFill>
              </a:rPr>
              <a:t>0</a:t>
            </a:r>
            <a:r>
              <a:rPr lang="el-GR" altLang="el-GR" sz="2400" dirty="0">
                <a:solidFill>
                  <a:srgbClr val="000000"/>
                </a:solidFill>
              </a:rPr>
              <a:t> = (250)</a:t>
            </a:r>
            <a:r>
              <a:rPr lang="el-GR" altLang="el-GR" sz="2400" baseline="-25000" dirty="0">
                <a:solidFill>
                  <a:srgbClr val="000000"/>
                </a:solidFill>
              </a:rPr>
              <a:t>10</a:t>
            </a:r>
            <a:endParaRPr lang="el-GR" altLang="el-GR" sz="2400" dirty="0">
              <a:solidFill>
                <a:srgbClr val="000000"/>
              </a:solidFill>
            </a:endParaRPr>
          </a:p>
          <a:p>
            <a:pPr algn="just" fontAlgn="base">
              <a:spcAft>
                <a:spcPct val="0"/>
              </a:spcAft>
              <a:buSzPct val="105000"/>
              <a:buFontTx/>
              <a:buNone/>
            </a:pPr>
            <a:endParaRPr lang="el-GR" altLang="el-GR" sz="2400" dirty="0">
              <a:solidFill>
                <a:srgbClr val="000000"/>
              </a:solidFill>
            </a:endParaRPr>
          </a:p>
          <a:p>
            <a:pPr algn="just" fontAlgn="base">
              <a:spcAft>
                <a:spcPct val="0"/>
              </a:spcAft>
              <a:buSzPct val="105000"/>
              <a:buFontTx/>
              <a:buNone/>
            </a:pPr>
            <a:r>
              <a:rPr lang="el-GR" altLang="el-GR" sz="2400" dirty="0">
                <a:solidFill>
                  <a:srgbClr val="000000"/>
                </a:solidFill>
              </a:rPr>
              <a:t>(Α34</a:t>
            </a:r>
            <a:r>
              <a:rPr lang="en-US" altLang="el-GR" sz="2400" dirty="0">
                <a:solidFill>
                  <a:srgbClr val="000000"/>
                </a:solidFill>
              </a:rPr>
              <a:t>F</a:t>
            </a:r>
            <a:r>
              <a:rPr lang="el-GR" altLang="el-GR" sz="2400" dirty="0">
                <a:solidFill>
                  <a:srgbClr val="000000"/>
                </a:solidFill>
              </a:rPr>
              <a:t>,</a:t>
            </a:r>
            <a:r>
              <a:rPr lang="en-US" altLang="el-GR" sz="2400" dirty="0">
                <a:solidFill>
                  <a:srgbClr val="000000"/>
                </a:solidFill>
              </a:rPr>
              <a:t>4)</a:t>
            </a:r>
            <a:r>
              <a:rPr lang="en-US" altLang="el-GR" sz="2400" baseline="-25000" dirty="0">
                <a:solidFill>
                  <a:srgbClr val="000000"/>
                </a:solidFill>
              </a:rPr>
              <a:t>16</a:t>
            </a:r>
            <a:r>
              <a:rPr lang="en-US" altLang="el-GR" sz="2400" dirty="0">
                <a:solidFill>
                  <a:srgbClr val="000000"/>
                </a:solidFill>
              </a:rPr>
              <a:t> = Ax16</a:t>
            </a:r>
            <a:r>
              <a:rPr lang="en-US" altLang="el-GR" sz="2400" baseline="30000" dirty="0">
                <a:solidFill>
                  <a:srgbClr val="000000"/>
                </a:solidFill>
              </a:rPr>
              <a:t>3</a:t>
            </a:r>
            <a:r>
              <a:rPr lang="en-US" altLang="el-GR" sz="2400" dirty="0">
                <a:solidFill>
                  <a:srgbClr val="000000"/>
                </a:solidFill>
              </a:rPr>
              <a:t>+3x16</a:t>
            </a:r>
            <a:r>
              <a:rPr lang="en-US" altLang="el-GR" sz="2400" baseline="30000" dirty="0">
                <a:solidFill>
                  <a:srgbClr val="000000"/>
                </a:solidFill>
              </a:rPr>
              <a:t>2</a:t>
            </a:r>
            <a:r>
              <a:rPr lang="en-US" altLang="el-GR" sz="2400" dirty="0">
                <a:solidFill>
                  <a:srgbClr val="000000"/>
                </a:solidFill>
              </a:rPr>
              <a:t>+4x16</a:t>
            </a:r>
            <a:r>
              <a:rPr lang="en-US" altLang="el-GR" sz="2400" baseline="30000" dirty="0">
                <a:solidFill>
                  <a:srgbClr val="000000"/>
                </a:solidFill>
              </a:rPr>
              <a:t>1</a:t>
            </a:r>
            <a:r>
              <a:rPr lang="en-US" altLang="el-GR" sz="2400" dirty="0">
                <a:solidFill>
                  <a:srgbClr val="000000"/>
                </a:solidFill>
              </a:rPr>
              <a:t>+Fx16</a:t>
            </a:r>
            <a:r>
              <a:rPr lang="en-US" altLang="el-GR" sz="2400" baseline="30000" dirty="0">
                <a:solidFill>
                  <a:srgbClr val="000000"/>
                </a:solidFill>
              </a:rPr>
              <a:t>0</a:t>
            </a:r>
            <a:r>
              <a:rPr lang="en-US" altLang="el-GR" sz="2400" dirty="0">
                <a:solidFill>
                  <a:srgbClr val="000000"/>
                </a:solidFill>
              </a:rPr>
              <a:t>+4x16</a:t>
            </a:r>
            <a:r>
              <a:rPr lang="en-US" altLang="el-GR" sz="2400" baseline="30000" dirty="0">
                <a:solidFill>
                  <a:srgbClr val="000000"/>
                </a:solidFill>
              </a:rPr>
              <a:t>-1 </a:t>
            </a:r>
            <a:r>
              <a:rPr lang="en-US" altLang="el-GR" sz="2400" dirty="0">
                <a:solidFill>
                  <a:srgbClr val="000000"/>
                </a:solidFill>
              </a:rPr>
              <a:t>= (41807</a:t>
            </a:r>
            <a:r>
              <a:rPr lang="el-GR" altLang="el-GR" sz="2400" dirty="0">
                <a:solidFill>
                  <a:srgbClr val="000000"/>
                </a:solidFill>
              </a:rPr>
              <a:t>,</a:t>
            </a:r>
            <a:r>
              <a:rPr lang="en-US" altLang="el-GR" sz="2400" dirty="0">
                <a:solidFill>
                  <a:srgbClr val="000000"/>
                </a:solidFill>
              </a:rPr>
              <a:t>25)</a:t>
            </a:r>
            <a:r>
              <a:rPr lang="en-US" altLang="el-GR" sz="2400" baseline="-25000" dirty="0">
                <a:solidFill>
                  <a:srgbClr val="000000"/>
                </a:solidFill>
              </a:rPr>
              <a:t>10</a:t>
            </a:r>
            <a:r>
              <a:rPr lang="en-US" altLang="el-GR" sz="2400" dirty="0">
                <a:solidFill>
                  <a:srgbClr val="000000"/>
                </a:solidFill>
              </a:rPr>
              <a:t> </a:t>
            </a:r>
            <a:endParaRPr lang="el-GR" altLang="el-GR" sz="2400" dirty="0">
              <a:solidFill>
                <a:srgbClr val="000000"/>
              </a:solidFill>
            </a:endParaRPr>
          </a:p>
        </p:txBody>
      </p:sp>
      <p:sp>
        <p:nvSpPr>
          <p:cNvPr id="97283" name="Rectangle 5"/>
          <p:cNvSpPr>
            <a:spLocks noGrp="1" noChangeArrowheads="1"/>
          </p:cNvSpPr>
          <p:nvPr>
            <p:ph type="title" idx="4294967295"/>
          </p:nvPr>
        </p:nvSpPr>
        <p:spPr>
          <a:xfrm>
            <a:off x="0" y="0"/>
            <a:ext cx="8229600" cy="1143000"/>
          </a:xfrm>
        </p:spPr>
        <p:txBody>
          <a:bodyPr>
            <a:normAutofit/>
          </a:bodyPr>
          <a:lstStyle/>
          <a:p>
            <a:pPr eaLnBrk="1" hangingPunct="1"/>
            <a:r>
              <a:rPr lang="el-GR" altLang="el-GR" dirty="0" smtClean="0">
                <a:solidFill>
                  <a:srgbClr val="0070C0"/>
                </a:solidFill>
              </a:rPr>
              <a:t>Παραδείγματα</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2351"/>
            <a:ext cx="726005" cy="704483"/>
          </a:xfrm>
          <a:prstGeom prst="rect">
            <a:avLst/>
          </a:prstGeom>
        </p:spPr>
      </p:pic>
    </p:spTree>
    <p:extLst>
      <p:ext uri="{BB962C8B-B14F-4D97-AF65-F5344CB8AC3E}">
        <p14:creationId xmlns:p14="http://schemas.microsoft.com/office/powerpoint/2010/main" val="6303907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1066</Words>
  <Application>Microsoft Office PowerPoint</Application>
  <PresentationFormat>Προβολή στην οθόνη (4:3)</PresentationFormat>
  <Paragraphs>139</Paragraphs>
  <Slides>19</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19</vt:i4>
      </vt:variant>
    </vt:vector>
  </HeadingPairs>
  <TitlesOfParts>
    <vt:vector size="25" baseType="lpstr">
      <vt:lpstr>Arial</vt:lpstr>
      <vt:lpstr>Calibri</vt:lpstr>
      <vt:lpstr>Symbol</vt:lpstr>
      <vt:lpstr>Times New Roman</vt:lpstr>
      <vt:lpstr>Θέμα του Office</vt:lpstr>
      <vt:lpstr>Εξίσωση</vt:lpstr>
      <vt:lpstr>Παρουσίαση του PowerPoint</vt:lpstr>
      <vt:lpstr>Περιεχόμενα ενότητας</vt:lpstr>
      <vt:lpstr>Αριθμητική Υπολογιστών</vt:lpstr>
      <vt:lpstr>Πεπερασμένη ακρίβεια</vt:lpstr>
      <vt:lpstr>Αριθμητικά Συστήματα</vt:lpstr>
      <vt:lpstr>Συστήματα</vt:lpstr>
      <vt:lpstr>Παρουσίαση του PowerPoint</vt:lpstr>
      <vt:lpstr>Παρουσίαση του PowerPoint</vt:lpstr>
      <vt:lpstr>Παραδείγματα</vt:lpstr>
      <vt:lpstr>Παρουσίαση του PowerPoint</vt:lpstr>
      <vt:lpstr>Μετατροπές (ακέραιο μέρος)</vt:lpstr>
      <vt:lpstr>Μετατροπές (δεκαδικό μέρος)</vt:lpstr>
      <vt:lpstr>Μετατροπές (δεκαδικό μέρος)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Που βρισκόμαστε σήμερα;</dc:title>
  <dc:creator>Yannis</dc:creator>
  <cp:lastModifiedBy>Anna</cp:lastModifiedBy>
  <cp:revision>18</cp:revision>
  <dcterms:created xsi:type="dcterms:W3CDTF">2014-11-28T11:42:25Z</dcterms:created>
  <dcterms:modified xsi:type="dcterms:W3CDTF">2015-01-18T18:20:01Z</dcterms:modified>
</cp:coreProperties>
</file>