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3" r:id="rId17"/>
    <p:sldId id="272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168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3BCA6F-1D1B-4EA7-A7FB-C3FD2A0A8E6A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Κατά την εγγραφή μιας λέξης: 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Η ΚΜΕ αποστέλλει: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 τον κωδικό της πράξης της εγγραφής,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 τη διεύθυνση της λέξης όπου θέλει να γράψει, και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 τα μπιτ που θέλει να γράψει.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l-GR" altLang="el-GR" smtClean="0"/>
              <a:t>Η μνήμη εκτελεί την αλλαγή.</a:t>
            </a:r>
          </a:p>
        </p:txBody>
      </p:sp>
      <p:sp>
        <p:nvSpPr>
          <p:cNvPr id="9216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326E721-17EE-49A8-87D1-5A90CF7DC732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8192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06C5803-1BB9-43C5-9A88-E3BBAF7150BA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4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88067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8474084-7C12-43BB-828A-164033157FFE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6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96259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BE121A-26DB-465F-9729-6FD5B73CD0CF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CC155-A42E-4890-B66D-6A099E01C4CB}" type="slidenum">
              <a:rPr lang="el-GR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n-US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400"/>
            <a:ext cx="591026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/>
          </a:p>
        </p:txBody>
      </p:sp>
      <p:sp>
        <p:nvSpPr>
          <p:cNvPr id="161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4538" cy="34163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849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979CC-CCE2-4AD4-B732-2E9F4E3DCFF5}" type="slidenum">
              <a:rPr lang="el-GR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n-US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400"/>
            <a:ext cx="591026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/>
          </a:p>
        </p:txBody>
      </p:sp>
      <p:sp>
        <p:nvSpPr>
          <p:cNvPr id="1628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4538" cy="34163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9281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3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76A76D8-5C8E-4D60-9557-FF79BAA04F54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9395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60C92B4-EB61-44CA-B52C-083070664BEA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n-lt"/>
              </a:rPr>
              <a:t>Η οργάνωση ενός Η/Υ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ChangeArrowheads="1"/>
          </p:cNvSpPr>
          <p:nvPr/>
        </p:nvSpPr>
        <p:spPr bwMode="auto">
          <a:xfrm>
            <a:off x="0" y="1952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Αναπαράσταση της πληροφορίας στον Η/Υ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2947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48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949" name="7 - TextBox"/>
          <p:cNvSpPr txBox="1">
            <a:spLocks noChangeArrowheads="1"/>
          </p:cNvSpPr>
          <p:nvPr/>
        </p:nvSpPr>
        <p:spPr bwMode="auto">
          <a:xfrm>
            <a:off x="1857375" y="1285875"/>
            <a:ext cx="5286375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ΔΕΔΟΜΕΝΑ</a:t>
            </a:r>
          </a:p>
        </p:txBody>
      </p:sp>
      <p:sp>
        <p:nvSpPr>
          <p:cNvPr id="82950" name="8 - TextBox"/>
          <p:cNvSpPr txBox="1">
            <a:spLocks noChangeArrowheads="1"/>
          </p:cNvSpPr>
          <p:nvPr/>
        </p:nvSpPr>
        <p:spPr bwMode="auto">
          <a:xfrm>
            <a:off x="214313" y="3429000"/>
            <a:ext cx="121443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Κείμενο</a:t>
            </a:r>
          </a:p>
        </p:txBody>
      </p:sp>
      <p:sp>
        <p:nvSpPr>
          <p:cNvPr id="82951" name="9 - TextBox"/>
          <p:cNvSpPr txBox="1">
            <a:spLocks noChangeArrowheads="1"/>
          </p:cNvSpPr>
          <p:nvPr/>
        </p:nvSpPr>
        <p:spPr bwMode="auto">
          <a:xfrm>
            <a:off x="2000250" y="3429000"/>
            <a:ext cx="1214438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Αριθμοί</a:t>
            </a:r>
          </a:p>
        </p:txBody>
      </p:sp>
      <p:sp>
        <p:nvSpPr>
          <p:cNvPr id="82952" name="10 - TextBox"/>
          <p:cNvSpPr txBox="1">
            <a:spLocks noChangeArrowheads="1"/>
          </p:cNvSpPr>
          <p:nvPr/>
        </p:nvSpPr>
        <p:spPr bwMode="auto">
          <a:xfrm>
            <a:off x="3857625" y="3429000"/>
            <a:ext cx="1214438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Εικόνες</a:t>
            </a:r>
          </a:p>
        </p:txBody>
      </p:sp>
      <p:sp>
        <p:nvSpPr>
          <p:cNvPr id="82953" name="11 - TextBox"/>
          <p:cNvSpPr txBox="1">
            <a:spLocks noChangeArrowheads="1"/>
          </p:cNvSpPr>
          <p:nvPr/>
        </p:nvSpPr>
        <p:spPr bwMode="auto">
          <a:xfrm>
            <a:off x="5786438" y="3429000"/>
            <a:ext cx="121443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Ήχος</a:t>
            </a:r>
          </a:p>
        </p:txBody>
      </p:sp>
      <p:sp>
        <p:nvSpPr>
          <p:cNvPr id="82954" name="12 - TextBox"/>
          <p:cNvSpPr txBox="1">
            <a:spLocks noChangeArrowheads="1"/>
          </p:cNvSpPr>
          <p:nvPr/>
        </p:nvSpPr>
        <p:spPr bwMode="auto">
          <a:xfrm>
            <a:off x="7786688" y="3429000"/>
            <a:ext cx="1214437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FFFFFF"/>
                </a:solidFill>
                <a:latin typeface="Calibri" pitchFamily="34" charset="0"/>
              </a:rPr>
              <a:t>Βίντεο</a:t>
            </a:r>
          </a:p>
        </p:txBody>
      </p:sp>
      <p:cxnSp>
        <p:nvCxnSpPr>
          <p:cNvPr id="15" name="14 - Ευθύγραμμο βέλος σύνδεσης"/>
          <p:cNvCxnSpPr>
            <a:stCxn id="82949" idx="2"/>
            <a:endCxn id="82950" idx="0"/>
          </p:cNvCxnSpPr>
          <p:nvPr/>
        </p:nvCxnSpPr>
        <p:spPr>
          <a:xfrm rot="5400000">
            <a:off x="1820070" y="748506"/>
            <a:ext cx="1681162" cy="3679825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>
            <a:stCxn id="82949" idx="2"/>
            <a:endCxn id="82951" idx="0"/>
          </p:cNvCxnSpPr>
          <p:nvPr/>
        </p:nvCxnSpPr>
        <p:spPr>
          <a:xfrm rot="5400000">
            <a:off x="2713832" y="1642269"/>
            <a:ext cx="1681162" cy="1892300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82949" idx="2"/>
            <a:endCxn id="82952" idx="0"/>
          </p:cNvCxnSpPr>
          <p:nvPr/>
        </p:nvCxnSpPr>
        <p:spPr>
          <a:xfrm rot="5400000">
            <a:off x="3642520" y="2570956"/>
            <a:ext cx="1681162" cy="34925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82949" idx="2"/>
            <a:endCxn id="82953" idx="0"/>
          </p:cNvCxnSpPr>
          <p:nvPr/>
        </p:nvCxnSpPr>
        <p:spPr>
          <a:xfrm rot="16200000" flipH="1">
            <a:off x="4606926" y="1641475"/>
            <a:ext cx="1681162" cy="1893887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>
            <a:stCxn id="82949" idx="2"/>
            <a:endCxn id="82954" idx="0"/>
          </p:cNvCxnSpPr>
          <p:nvPr/>
        </p:nvCxnSpPr>
        <p:spPr>
          <a:xfrm rot="16200000" flipH="1">
            <a:off x="5607051" y="641350"/>
            <a:ext cx="1681162" cy="3894137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60" name="Rectangle 2"/>
          <p:cNvSpPr txBox="1">
            <a:spLocks noChangeArrowheads="1"/>
          </p:cNvSpPr>
          <p:nvPr/>
        </p:nvSpPr>
        <p:spPr bwMode="auto">
          <a:xfrm>
            <a:off x="0" y="4891088"/>
            <a:ext cx="91440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Με τον όρο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Δεδομένα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αναφερόμαστε σε αναλογική πληροφορία που είναι σε κάποιον από τους παραπάνω τύπους.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" y="614142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5" name="Rectangle 2"/>
          <p:cNvSpPr txBox="1">
            <a:spLocks noChangeArrowheads="1"/>
          </p:cNvSpPr>
          <p:nvPr/>
        </p:nvSpPr>
        <p:spPr bwMode="auto">
          <a:xfrm>
            <a:off x="539750" y="1341438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+mn-lt"/>
              </a:rPr>
              <a:t>Απεικόνιση Χαρακτήρων - Πρότυπο </a:t>
            </a:r>
            <a:r>
              <a:rPr lang="en-US" altLang="el-GR" sz="2800" b="1" dirty="0">
                <a:solidFill>
                  <a:srgbClr val="000000"/>
                </a:solidFill>
                <a:latin typeface="+mn-lt"/>
              </a:rPr>
              <a:t>ASCII: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+mn-lt"/>
              </a:rPr>
              <a:t>Ο </a:t>
            </a:r>
            <a:r>
              <a:rPr lang="el-GR" altLang="el-GR" sz="2400" b="1" dirty="0">
                <a:solidFill>
                  <a:srgbClr val="000000"/>
                </a:solidFill>
                <a:latin typeface="+mn-lt"/>
              </a:rPr>
              <a:t>ASCII</a:t>
            </a:r>
            <a:r>
              <a:rPr lang="el-GR" altLang="el-GR" sz="24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l-GR" altLang="el-GR" sz="2400" b="1" i="1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l-GR" altLang="el-GR" sz="2400" i="1" dirty="0" err="1">
                <a:solidFill>
                  <a:srgbClr val="000000"/>
                </a:solidFill>
                <a:latin typeface="+mn-lt"/>
              </a:rPr>
              <a:t>merican</a:t>
            </a:r>
            <a:r>
              <a:rPr lang="el-GR" altLang="el-GR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2400" b="1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l-GR" altLang="el-GR" sz="2400" i="1" dirty="0">
                <a:solidFill>
                  <a:srgbClr val="000000"/>
                </a:solidFill>
                <a:latin typeface="+mn-lt"/>
              </a:rPr>
              <a:t>tandard </a:t>
            </a:r>
            <a:r>
              <a:rPr lang="el-GR" altLang="el-GR" sz="24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l-GR" altLang="el-GR" sz="2400" i="1" dirty="0" err="1">
                <a:solidFill>
                  <a:srgbClr val="000000"/>
                </a:solidFill>
                <a:latin typeface="+mn-lt"/>
              </a:rPr>
              <a:t>ode</a:t>
            </a:r>
            <a:r>
              <a:rPr lang="el-GR" altLang="el-GR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2400" i="1" dirty="0" err="1">
                <a:solidFill>
                  <a:srgbClr val="000000"/>
                </a:solidFill>
                <a:latin typeface="+mn-lt"/>
              </a:rPr>
              <a:t>for</a:t>
            </a:r>
            <a:r>
              <a:rPr lang="el-GR" altLang="el-GR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2400" b="1" i="1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l-GR" altLang="el-GR" sz="2400" i="1" dirty="0" err="1">
                <a:solidFill>
                  <a:srgbClr val="000000"/>
                </a:solidFill>
                <a:latin typeface="+mn-lt"/>
              </a:rPr>
              <a:t>nformation</a:t>
            </a:r>
            <a:r>
              <a:rPr lang="el-GR" altLang="el-GR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el-GR" sz="2400" b="1" i="1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l-GR" altLang="el-GR" sz="2400" i="1" dirty="0" err="1">
                <a:solidFill>
                  <a:srgbClr val="000000"/>
                </a:solidFill>
                <a:latin typeface="+mn-lt"/>
              </a:rPr>
              <a:t>nterchange</a:t>
            </a:r>
            <a:r>
              <a:rPr lang="el-GR" altLang="el-GR" sz="2400" dirty="0">
                <a:solidFill>
                  <a:srgbClr val="000000"/>
                </a:solidFill>
                <a:latin typeface="+mn-lt"/>
              </a:rPr>
              <a:t>, Αμερικανικός Πρότυπος Κώδικας για Ανταλλαγή Πληροφοριών) είναι ένα </a:t>
            </a:r>
            <a:r>
              <a:rPr lang="el-GR" altLang="el-GR" sz="2400" b="1" dirty="0">
                <a:solidFill>
                  <a:srgbClr val="000000"/>
                </a:solidFill>
                <a:latin typeface="+mn-lt"/>
              </a:rPr>
              <a:t>κωδικοποιημένο σύνολο χαρακτήρων</a:t>
            </a:r>
            <a:r>
              <a:rPr lang="el-GR" altLang="el-GR" sz="2400" dirty="0">
                <a:solidFill>
                  <a:srgbClr val="000000"/>
                </a:solidFill>
                <a:latin typeface="+mn-lt"/>
              </a:rPr>
              <a:t> του λατινικού αλφάβητου, όπως αυτό χρησιμοποιείται σήμερα στην Αγγλική γλώσσα και σε άλλες δυτικοευρωπαϊκές γλώσσες.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Ταξινομημένη σειρά</a:t>
            </a: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: Αν ‘</a:t>
            </a:r>
            <a:r>
              <a:rPr lang="en-US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C’ </a:t>
            </a: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μετά το ‘Α’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τότε </a:t>
            </a:r>
            <a:r>
              <a:rPr lang="en-US" altLang="el-GR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ord</a:t>
            </a:r>
            <a:r>
              <a:rPr lang="en-US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(‘C’) &gt; </a:t>
            </a:r>
            <a:r>
              <a:rPr lang="en-US" altLang="el-GR" sz="2400" dirty="0" err="1">
                <a:solidFill>
                  <a:srgbClr val="000000"/>
                </a:solidFill>
                <a:latin typeface="+mn-lt"/>
                <a:sym typeface="Symbol" pitchFamily="18" charset="2"/>
              </a:rPr>
              <a:t>ord</a:t>
            </a:r>
            <a:r>
              <a:rPr lang="en-US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(‘A’)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latin typeface="+mn-lt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Ικανοποιητικός για Αγγλικά, ανεπαρκής για άλλες γλώσσες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Λύση: Χρήση 8 </a:t>
            </a:r>
            <a:r>
              <a:rPr lang="en-US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bit</a:t>
            </a: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(Για τα ελληνικά, κώδικας </a:t>
            </a:r>
            <a:r>
              <a:rPr lang="el-GR" altLang="el-GR" sz="2400" b="1" dirty="0">
                <a:solidFill>
                  <a:srgbClr val="000000"/>
                </a:solidFill>
                <a:latin typeface="+mn-lt"/>
                <a:sym typeface="Symbol" pitchFamily="18" charset="2"/>
              </a:rPr>
              <a:t>ΕΛΟΤ 928</a:t>
            </a:r>
            <a:r>
              <a:rPr lang="el-GR" altLang="el-GR" sz="2400" dirty="0">
                <a:solidFill>
                  <a:srgbClr val="000000"/>
                </a:solidFill>
                <a:latin typeface="+mn-lt"/>
                <a:sym typeface="Symbol" pitchFamily="18" charset="2"/>
              </a:rPr>
              <a:t>)</a:t>
            </a:r>
            <a:endParaRPr lang="en-US" altLang="el-GR" sz="2400" dirty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84996" name="Rectangle 1"/>
          <p:cNvSpPr txBox="1">
            <a:spLocks noChangeArrowheads="1"/>
          </p:cNvSpPr>
          <p:nvPr/>
        </p:nvSpPr>
        <p:spPr bwMode="auto">
          <a:xfrm>
            <a:off x="0" y="26670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000" dirty="0">
                <a:solidFill>
                  <a:srgbClr val="0070C0"/>
                </a:solidFill>
                <a:latin typeface="Calibri" pitchFamily="34" charset="0"/>
              </a:rPr>
              <a:t>Αναπαράσταση της πληροφορίας στον Η/Υ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000" dirty="0">
                <a:solidFill>
                  <a:srgbClr val="0070C0"/>
                </a:solidFill>
                <a:latin typeface="Calibri" pitchFamily="34" charset="0"/>
              </a:rPr>
              <a:t>Κείμενο (αριθμός)</a:t>
            </a:r>
            <a:endParaRPr lang="en-GB" altLang="el-GR" sz="4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615174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2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0750"/>
            <a:ext cx="2601913" cy="420688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2400" b="1" smtClean="0">
                <a:solidFill>
                  <a:schemeClr val="tx1"/>
                </a:solidFill>
                <a:latin typeface="Calibri" pitchFamily="34" charset="0"/>
              </a:rPr>
              <a:t>ΕΛΟΤ 928</a:t>
            </a:r>
          </a:p>
        </p:txBody>
      </p:sp>
      <p:graphicFrame>
        <p:nvGraphicFramePr>
          <p:cNvPr id="260099" name="Group 3"/>
          <p:cNvGraphicFramePr>
            <a:graphicFrameLocks noGrp="1"/>
          </p:cNvGraphicFramePr>
          <p:nvPr/>
        </p:nvGraphicFramePr>
        <p:xfrm>
          <a:off x="179388" y="1301750"/>
          <a:ext cx="8964607" cy="5151432"/>
        </p:xfrm>
        <a:graphic>
          <a:graphicData uri="http://schemas.openxmlformats.org/drawingml/2006/table">
            <a:tbl>
              <a:tblPr/>
              <a:tblGrid>
                <a:gridCol w="529161"/>
                <a:gridCol w="526048"/>
                <a:gridCol w="527605"/>
                <a:gridCol w="526048"/>
                <a:gridCol w="527604"/>
                <a:gridCol w="527605"/>
                <a:gridCol w="526048"/>
                <a:gridCol w="529161"/>
                <a:gridCol w="526048"/>
                <a:gridCol w="529161"/>
                <a:gridCol w="527604"/>
                <a:gridCol w="526048"/>
                <a:gridCol w="527605"/>
                <a:gridCol w="526048"/>
                <a:gridCol w="527604"/>
                <a:gridCol w="526048"/>
                <a:gridCol w="529161"/>
              </a:tblGrid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NUL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DLE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@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ΐ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SOH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DC1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!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Ρ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ρ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ς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&amp;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Ζ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Φ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φ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Η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Ψ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ψ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Ι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Ω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ω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Κ</a:t>
                      </a: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725" marB="45725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273" name="Text Box 257"/>
          <p:cNvSpPr txBox="1">
            <a:spLocks noChangeArrowheads="1"/>
          </p:cNvSpPr>
          <p:nvPr/>
        </p:nvSpPr>
        <p:spPr bwMode="auto">
          <a:xfrm>
            <a:off x="4167188" y="9080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000000"/>
                </a:solidFill>
                <a:latin typeface="Calibri" pitchFamily="34" charset="0"/>
              </a:rPr>
              <a:t>Έστω ο </a:t>
            </a:r>
            <a:r>
              <a:rPr lang="en-US" altLang="el-GR" sz="2400" b="1">
                <a:solidFill>
                  <a:srgbClr val="000000"/>
                </a:solidFill>
                <a:latin typeface="Calibri" pitchFamily="34" charset="0"/>
              </a:rPr>
              <a:t>char </a:t>
            </a:r>
            <a:r>
              <a:rPr lang="el-GR" altLang="el-GR" sz="2400" b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l-GR" sz="2400" b="1">
                <a:solidFill>
                  <a:srgbClr val="000000"/>
                </a:solidFill>
                <a:latin typeface="Calibri" pitchFamily="34" charset="0"/>
              </a:rPr>
              <a:t>41</a:t>
            </a:r>
            <a:r>
              <a:rPr lang="el-GR" altLang="el-GR" sz="2400" b="1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altLang="el-GR" sz="2400" b="1" baseline="-25000">
                <a:solidFill>
                  <a:srgbClr val="000000"/>
                </a:solidFill>
                <a:latin typeface="Calibri" pitchFamily="34" charset="0"/>
              </a:rPr>
              <a:t>HEX</a:t>
            </a:r>
            <a:r>
              <a:rPr lang="el-GR" altLang="el-GR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b="1">
                <a:solidFill>
                  <a:srgbClr val="000000"/>
                </a:solidFill>
                <a:latin typeface="Calibri" pitchFamily="34" charset="0"/>
              </a:rPr>
              <a:t>=‘Α’</a:t>
            </a:r>
          </a:p>
        </p:txBody>
      </p:sp>
      <p:sp>
        <p:nvSpPr>
          <p:cNvPr id="86274" name="Rectangle 258"/>
          <p:cNvSpPr>
            <a:spLocks noChangeArrowheads="1"/>
          </p:cNvSpPr>
          <p:nvPr/>
        </p:nvSpPr>
        <p:spPr bwMode="auto">
          <a:xfrm>
            <a:off x="250825" y="2132013"/>
            <a:ext cx="8785225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86275" name="Rectangle 259"/>
          <p:cNvSpPr>
            <a:spLocks noChangeArrowheads="1"/>
          </p:cNvSpPr>
          <p:nvPr/>
        </p:nvSpPr>
        <p:spPr bwMode="auto">
          <a:xfrm>
            <a:off x="2919413" y="1341438"/>
            <a:ext cx="357187" cy="5111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86276" name="Rectangle 1"/>
          <p:cNvSpPr txBox="1">
            <a:spLocks noChangeArrowheads="1"/>
          </p:cNvSpPr>
          <p:nvPr/>
        </p:nvSpPr>
        <p:spPr bwMode="auto">
          <a:xfrm>
            <a:off x="0" y="12223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3600" dirty="0">
                <a:solidFill>
                  <a:srgbClr val="0070C0"/>
                </a:solidFill>
                <a:latin typeface="Calibri" pitchFamily="34" charset="0"/>
              </a:rPr>
              <a:t>Αναπαράσταση της πληροφορίας στον Η/Υ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3600" dirty="0">
                <a:solidFill>
                  <a:srgbClr val="0070C0"/>
                </a:solidFill>
                <a:latin typeface="Calibri" pitchFamily="34" charset="0"/>
              </a:rPr>
              <a:t>Κείμενο (αριθμός)</a:t>
            </a:r>
            <a:endParaRPr lang="en-GB" altLang="el-GR" sz="3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9708"/>
            <a:ext cx="513515" cy="4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873250"/>
            <a:ext cx="86042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Aft>
                <a:spcPct val="0"/>
              </a:spcAft>
              <a:buSzPct val="105000"/>
              <a:buFontTx/>
              <a:buNone/>
            </a:pP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Κώδικας </a:t>
            </a:r>
            <a:r>
              <a:rPr lang="en-US" altLang="el-GR" b="1" dirty="0">
                <a:solidFill>
                  <a:srgbClr val="000000"/>
                </a:solidFill>
                <a:latin typeface="Calibri" pitchFamily="34" charset="0"/>
              </a:rPr>
              <a:t>UNICODE</a:t>
            </a:r>
            <a:endParaRPr lang="el-GR" altLang="el-GR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Aft>
                <a:spcPct val="0"/>
              </a:spcAft>
              <a:buSzPct val="105000"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Υποστηρίζεται από την </a:t>
            </a:r>
            <a:r>
              <a:rPr lang="en-US" altLang="el-GR" dirty="0">
                <a:solidFill>
                  <a:srgbClr val="000000"/>
                </a:solidFill>
                <a:latin typeface="Calibri" pitchFamily="34" charset="0"/>
              </a:rPr>
              <a:t>Java, Windows NT</a:t>
            </a:r>
          </a:p>
          <a:p>
            <a:pPr algn="just" fontAlgn="base">
              <a:spcAft>
                <a:spcPct val="0"/>
              </a:spcAft>
              <a:buSzPct val="105000"/>
            </a:pPr>
            <a:r>
              <a:rPr lang="en-US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Κάθε χαρακτήρας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 τακτικός αριθμός 16 </a:t>
            </a:r>
            <a:r>
              <a:rPr lang="en-US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bit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(σημείο κώδικα)</a:t>
            </a:r>
          </a:p>
          <a:p>
            <a:pPr algn="just" fontAlgn="base">
              <a:spcAft>
                <a:spcPct val="0"/>
              </a:spcAft>
              <a:buSzPct val="105000"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Περιέχει 2</a:t>
            </a:r>
            <a:r>
              <a:rPr lang="el-GR" altLang="el-GR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16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 65536 χαρακτήρες</a:t>
            </a:r>
          </a:p>
          <a:p>
            <a:pPr algn="just" fontAlgn="base">
              <a:spcAft>
                <a:spcPct val="0"/>
              </a:spcAft>
              <a:buSzPct val="105000"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Οι πρώτοι 128 χαρακτήρες είναι ίδιοι με τον </a:t>
            </a:r>
            <a:r>
              <a:rPr lang="en-US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ASCII</a:t>
            </a:r>
            <a:endParaRPr lang="el-GR" altLang="el-GR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algn="just" fontAlgn="base">
              <a:spcAft>
                <a:spcPct val="0"/>
              </a:spcAft>
              <a:buSzPct val="105000"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Ομάδες χαρακτήρων. Λατινικά: 336 σημεία, Ελληνικά 144, εβραϊκά 112 κ.ο.κ.</a:t>
            </a:r>
          </a:p>
        </p:txBody>
      </p:sp>
      <p:sp>
        <p:nvSpPr>
          <p:cNvPr id="87043" name="Rectangle 1"/>
          <p:cNvSpPr txBox="1">
            <a:spLocks noChangeArrowheads="1"/>
          </p:cNvSpPr>
          <p:nvPr/>
        </p:nvSpPr>
        <p:spPr bwMode="auto">
          <a:xfrm>
            <a:off x="0" y="40481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b="1" dirty="0">
                <a:solidFill>
                  <a:srgbClr val="0070C0"/>
                </a:solidFill>
                <a:latin typeface="Calibri" pitchFamily="34" charset="0"/>
              </a:rPr>
              <a:t>Αναπαράσταση της πληροφορίας στον Η/Υ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b="1" dirty="0">
                <a:solidFill>
                  <a:srgbClr val="0070C0"/>
                </a:solidFill>
                <a:latin typeface="Calibri" pitchFamily="34" charset="0"/>
              </a:rPr>
              <a:t>Κείμενο (αριθμός)</a:t>
            </a:r>
            <a:endParaRPr lang="en-GB" altLang="el-GR" sz="4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50" y="6237312"/>
            <a:ext cx="63965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1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325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Η οργάνωση ενός Η/Υ.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" y="6118326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7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95536" y="620688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0"/>
            <a:ext cx="9144001" cy="1143000"/>
          </a:xfrm>
          <a:prstGeom prst="rect">
            <a:avLst/>
          </a:prstGeom>
        </p:spPr>
        <p:txBody>
          <a:bodyPr/>
          <a:lstStyle/>
          <a:p>
            <a:pPr algn="ctr" defTabSz="835025" eaLnBrk="1" hangingPunct="1"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lang="en-US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(1/2)</a:t>
            </a:r>
            <a:endParaRPr lang="el-GR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7338" y="1500174"/>
            <a:ext cx="8856662" cy="4525962"/>
          </a:xfrm>
          <a:prstGeom prst="rect">
            <a:avLst/>
          </a:prstGeom>
        </p:spPr>
        <p:txBody>
          <a:bodyPr/>
          <a:lstStyle/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latin typeface="Calibri" pitchFamily="34" charset="0"/>
              </a:rPr>
              <a:t>Το Έργο αυτό κάνει χρήση των ακόλουθων έργων:</a:t>
            </a: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b="1" dirty="0">
                <a:latin typeface="Calibri" pitchFamily="34" charset="0"/>
              </a:rPr>
              <a:t>Εικόνες/Σχήματα/Διαγράμματα</a:t>
            </a:r>
            <a:r>
              <a:rPr lang="en-US" sz="2000" b="1" dirty="0">
                <a:latin typeface="Calibri" pitchFamily="34" charset="0"/>
              </a:rPr>
              <a:t>/</a:t>
            </a:r>
            <a:r>
              <a:rPr lang="el-GR" sz="2000" b="1" dirty="0">
                <a:latin typeface="Calibri" pitchFamily="34" charset="0"/>
              </a:rPr>
              <a:t>Φωτογραφίες</a:t>
            </a:r>
          </a:p>
          <a:p>
            <a:r>
              <a:rPr lang="el-GR" sz="2000" dirty="0">
                <a:solidFill>
                  <a:srgbClr val="FF0000"/>
                </a:solidFill>
                <a:latin typeface="+mn-lt"/>
              </a:rPr>
              <a:t>Εικόνα 1</a:t>
            </a:r>
            <a:r>
              <a:rPr lang="el-GR" sz="2000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2000" dirty="0" smtClean="0"/>
              <a:t>http://www.google.gr/imgres?imgurl=http%3A%2F%2Fupload.wikimedia.org%2Fwikipedia%2Fcommons%2Fc%2Fca%2FMemory_module_DDRAM_20-03-2006.jpg&amp;imgrefurl=http%3A%2F%2Fen.wikipedia.org%2Fwiki%2FRandom-access_memory&amp;h=1728&amp;w=2304&amp;tbnid=u8H2XLj-m0ZvJM%3A&amp;zoom=1&amp;docid=SzLNfjadENihCM&amp;hl=el&amp;ei=5z-RVOj3MsXpaL7ugugO&amp;tbm=isch&amp;ved=0CB0QMygAMAA&amp;iact=rc&amp;uact=3&amp;dur=6742&amp;page=1&amp;start=0&amp;ndsp=15</a:t>
            </a:r>
          </a:p>
          <a:p>
            <a:pPr defTabSz="835025"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defTabSz="835025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schemeClr val="accent2"/>
                </a:solidFill>
              </a:rPr>
              <a:t> </a:t>
            </a:r>
            <a:endParaRPr lang="el-G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latin typeface="Calibri" pitchFamily="34" charset="0"/>
              </a:rPr>
              <a:t>Μοντέλο </a:t>
            </a:r>
            <a:r>
              <a:rPr lang="en-US" altLang="el-GR" dirty="0" smtClean="0">
                <a:latin typeface="Calibri" pitchFamily="34" charset="0"/>
              </a:rPr>
              <a:t>Von Neumann (1950)</a:t>
            </a:r>
            <a:endParaRPr lang="el-GR" altLang="el-GR" dirty="0" smtClean="0">
              <a:latin typeface="Calibri" pitchFamily="34" charset="0"/>
            </a:endParaRPr>
          </a:p>
          <a:p>
            <a:r>
              <a:rPr lang="el-GR" altLang="el-GR" dirty="0" smtClean="0">
                <a:latin typeface="Calibri" pitchFamily="34" charset="0"/>
              </a:rPr>
              <a:t>Υλικό υπολογιστή</a:t>
            </a:r>
          </a:p>
          <a:p>
            <a:r>
              <a:rPr lang="el-GR" altLang="el-GR" dirty="0" smtClean="0">
                <a:latin typeface="Calibri" pitchFamily="34" charset="0"/>
              </a:rPr>
              <a:t>Οργάνωση ενός υπολογιστικού συστήματος</a:t>
            </a:r>
          </a:p>
          <a:p>
            <a:r>
              <a:rPr lang="el-GR" altLang="el-GR" dirty="0" smtClean="0">
                <a:latin typeface="Calibri" pitchFamily="34" charset="0"/>
              </a:rPr>
              <a:t>Επίπεδα προγραμματισμού</a:t>
            </a:r>
          </a:p>
          <a:p>
            <a:r>
              <a:rPr lang="el-GR" altLang="el-GR" dirty="0" smtClean="0">
                <a:latin typeface="Calibri" pitchFamily="34" charset="0"/>
              </a:rPr>
              <a:t>Αναπαράσταση της πληροφορίας στον Η/Υ</a:t>
            </a:r>
          </a:p>
          <a:p>
            <a:endParaRPr lang="el-GR" altLang="el-GR" dirty="0" smtClean="0">
              <a:latin typeface="Calibri" pitchFamily="34" charset="0"/>
            </a:endParaRPr>
          </a:p>
          <a:p>
            <a:endParaRPr lang="el-GR" altLang="el-GR" dirty="0" smtClean="0">
              <a:latin typeface="Calibri" pitchFamily="34" charset="0"/>
            </a:endParaRPr>
          </a:p>
          <a:p>
            <a:endParaRPr lang="el-GR" altLang="el-GR" dirty="0" smtClean="0">
              <a:latin typeface="Calibri" pitchFamily="34" charset="0"/>
            </a:endParaRPr>
          </a:p>
          <a:p>
            <a:endParaRPr lang="en-GB" alt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Μοντέλο </a:t>
            </a: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Von Neumann (1950)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323850" y="736600"/>
            <a:ext cx="84963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Ορίζει τον υπολογιστή ως τέσσερα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υποσυστήµατα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lvl="2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Μνήµη</a:t>
            </a:r>
            <a:endParaRPr lang="el-GR" altLang="el-GR" sz="3200" dirty="0">
              <a:solidFill>
                <a:srgbClr val="000000"/>
              </a:solidFill>
              <a:latin typeface="Calibri" pitchFamily="34" charset="0"/>
            </a:endParaRPr>
          </a:p>
          <a:p>
            <a:pPr lvl="2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Αριθµητική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και Λογική Μονάδα</a:t>
            </a:r>
          </a:p>
          <a:p>
            <a:pPr lvl="2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Μονάδα Ελέγχου</a:t>
            </a:r>
          </a:p>
          <a:p>
            <a:pPr lvl="2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Είσοδος / Έξοδος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Ορίζει ότι το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πρόγραµµα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πρέπει να αποθηκεύεται στη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μνήµη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Ορίζει ότι το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πρόγραµµα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αποτελείται από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πεπερασµένο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αριθµό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εντολών οι οποίες εκτελούνται η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µία μετά την άλλη, σειριακά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28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5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Κύρια Μνήμη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3731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28688"/>
            <a:ext cx="350043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NATASA\ΑΝΟΙΧΤΑ ΑΚΑΔΗΜΑΙΚΑ ΜΑΘΗΜΑΤΑ\ΣΤΑΜΑΤΙΟΥ\εικόνες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928802"/>
            <a:ext cx="2466975" cy="184785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00100" y="4429132"/>
            <a:ext cx="98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" y="614939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ChangeArrowheads="1"/>
          </p:cNvSpPr>
          <p:nvPr/>
        </p:nvSpPr>
        <p:spPr bwMode="auto">
          <a:xfrm>
            <a:off x="0" y="21429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b="1" dirty="0">
                <a:solidFill>
                  <a:srgbClr val="0070C0"/>
                </a:solidFill>
                <a:latin typeface="Calibri" pitchFamily="34" charset="0"/>
              </a:rPr>
              <a:t>Υλικό Υπολογιστή - Κεντρική Μονάδα Επεξεργασίας</a:t>
            </a:r>
            <a:endParaRPr lang="en-GB" altLang="el-GR" sz="4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4755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4" name="Rectangle 2"/>
          <p:cNvSpPr txBox="1">
            <a:spLocks noChangeArrowheads="1"/>
          </p:cNvSpPr>
          <p:nvPr/>
        </p:nvSpPr>
        <p:spPr bwMode="auto">
          <a:xfrm>
            <a:off x="0" y="1142984"/>
            <a:ext cx="914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2452" rIns="81639" bIns="42452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Ανά πάσα στιγμή, η είσοδός της είναι η επόμενη εντολή που πρέπει να εκτελεστεί και τα δεδομένα στα οποία πρέπει να εκτελεστεί και η έξοδός της είναι τα δεδομένα που προέκυψαν.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ΚΜΕ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αποτελείται από δύο 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υπο‐μονάδες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marL="263525" indent="-26352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τη Μονάδα Ελέγχου (ΜΕ, 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Control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Unit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) και</a:t>
            </a:r>
          </a:p>
          <a:p>
            <a:pPr marL="263525" indent="-26352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την Αριθμητική και Λογική Μονάδα (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ΑΛΜ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, 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Arithmetic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Logic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Unit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altLang="el-GR" sz="2800" b="1" dirty="0" err="1">
                <a:solidFill>
                  <a:srgbClr val="000000"/>
                </a:solidFill>
                <a:latin typeface="Calibri" pitchFamily="34" charset="0"/>
              </a:rPr>
              <a:t>ALU</a:t>
            </a:r>
            <a:r>
              <a:rPr lang="el-GR" altLang="el-GR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Καθεμιά τους περιέχει ένα μικρό πλήθος από </a:t>
            </a:r>
            <a:r>
              <a:rPr lang="el-GR" altLang="el-GR" sz="3200" b="1" dirty="0" err="1">
                <a:solidFill>
                  <a:srgbClr val="000000"/>
                </a:solidFill>
                <a:latin typeface="Calibri" pitchFamily="34" charset="0"/>
              </a:rPr>
              <a:t>καταχωρητές</a:t>
            </a:r>
            <a:r>
              <a:rPr lang="el-GR" altLang="el-GR" sz="3200" b="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l-GR" altLang="el-GR" sz="3200" b="1" dirty="0" err="1">
                <a:solidFill>
                  <a:srgbClr val="000000"/>
                </a:solidFill>
                <a:latin typeface="Calibri" pitchFamily="34" charset="0"/>
              </a:rPr>
              <a:t>registers</a:t>
            </a:r>
            <a:r>
              <a:rPr lang="el-GR" altLang="el-GR" sz="24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95" y="607712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ChangeArrowheads="1"/>
          </p:cNvSpPr>
          <p:nvPr/>
        </p:nvSpPr>
        <p:spPr bwMode="auto">
          <a:xfrm>
            <a:off x="0" y="428604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Κεντρική Μονάδα Επεξεργασίας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Και Κύκλος Μηχανής (</a:t>
            </a: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clock </a:t>
            </a: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χρονισμού)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5779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0" name="Rectangle 2"/>
          <p:cNvSpPr txBox="1">
            <a:spLocks noChangeArrowheads="1"/>
          </p:cNvSpPr>
          <p:nvPr/>
        </p:nvSpPr>
        <p:spPr bwMode="auto">
          <a:xfrm>
            <a:off x="0" y="1357312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87"/>
            <a:ext cx="62626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" y="614859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ChangeArrowheads="1"/>
          </p:cNvSpPr>
          <p:nvPr/>
        </p:nvSpPr>
        <p:spPr bwMode="auto">
          <a:xfrm>
            <a:off x="0" y="12223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Υλικό Υπολογιστή - Κύρια Μνήμη</a:t>
            </a:r>
            <a:endParaRPr lang="en-US" altLang="el-GR" sz="4400" dirty="0">
              <a:solidFill>
                <a:srgbClr val="0070C0"/>
              </a:solidFill>
              <a:latin typeface="Calibri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και Επικοινωνία με ΚΜΕ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6803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04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3" name="Rectangle 2"/>
          <p:cNvSpPr txBox="1">
            <a:spLocks noChangeArrowheads="1"/>
          </p:cNvSpPr>
          <p:nvPr/>
        </p:nvSpPr>
        <p:spPr bwMode="auto">
          <a:xfrm>
            <a:off x="295275" y="1071546"/>
            <a:ext cx="88487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2452" rIns="81639" bIns="42452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Την ανταλλαγή των μηνυμάτων εκτελούν οι εξής ομάδες καλωδίων (κάθε καλώδιο μεταφέρει 1 μπιτ):</a:t>
            </a:r>
          </a:p>
          <a:p>
            <a:pPr marL="355600" indent="-355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Δίαυλος ελέγχου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control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bus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),</a:t>
            </a:r>
          </a:p>
          <a:p>
            <a:pPr marL="355600" indent="-355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Δίαυλος διευθύνσεων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address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bus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), και</a:t>
            </a:r>
          </a:p>
          <a:p>
            <a:pPr marL="355600" indent="-3556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Δίαυλος δεδομένων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data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3200" dirty="0" err="1">
                <a:solidFill>
                  <a:srgbClr val="000000"/>
                </a:solidFill>
                <a:latin typeface="Calibri" pitchFamily="34" charset="0"/>
              </a:rPr>
              <a:t>bus</a:t>
            </a:r>
            <a:r>
              <a:rPr lang="el-GR" altLang="el-GR" sz="3200" dirty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36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 descr="5%"/>
          <p:cNvSpPr>
            <a:spLocks noChangeArrowheads="1"/>
          </p:cNvSpPr>
          <p:nvPr/>
        </p:nvSpPr>
        <p:spPr bwMode="auto">
          <a:xfrm>
            <a:off x="298450" y="2687638"/>
            <a:ext cx="8305800" cy="1676400"/>
          </a:xfrm>
          <a:prstGeom prst="ellipse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718050" y="3449638"/>
            <a:ext cx="14652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I/O 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σύστημα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3054350" y="4872038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2828925" y="3429000"/>
            <a:ext cx="671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b="1">
                <a:solidFill>
                  <a:srgbClr val="000000"/>
                </a:solidFill>
                <a:latin typeface="Helvetica" charset="0"/>
              </a:rPr>
              <a:t>CPU</a:t>
            </a:r>
            <a:endParaRPr lang="en-US" altLang="en-US" sz="2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2432050" y="3443288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4718050" y="34496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2889250" y="2535238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Compiler</a:t>
            </a:r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2889250" y="2916238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34" name="Rectangle 11"/>
          <p:cNvSpPr>
            <a:spLocks noChangeArrowheads="1"/>
          </p:cNvSpPr>
          <p:nvPr/>
        </p:nvSpPr>
        <p:spPr bwMode="auto">
          <a:xfrm>
            <a:off x="4413250" y="2230438"/>
            <a:ext cx="14239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Λειτουργικό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7835" name="Rectangle 12"/>
          <p:cNvSpPr>
            <a:spLocks noChangeArrowheads="1"/>
          </p:cNvSpPr>
          <p:nvPr/>
        </p:nvSpPr>
        <p:spPr bwMode="auto">
          <a:xfrm>
            <a:off x="4170363" y="2535238"/>
            <a:ext cx="178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Σύστημα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  <a:p>
            <a:pPr algn="ctr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(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π.χ. 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Windows)</a:t>
            </a:r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 flipV="1">
            <a:off x="3651250" y="22304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37" name="Line 14"/>
          <p:cNvSpPr>
            <a:spLocks noChangeShapeType="1"/>
          </p:cNvSpPr>
          <p:nvPr/>
        </p:nvSpPr>
        <p:spPr bwMode="auto">
          <a:xfrm>
            <a:off x="3657600" y="2230438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38" name="Line 15"/>
          <p:cNvSpPr>
            <a:spLocks noChangeShapeType="1"/>
          </p:cNvSpPr>
          <p:nvPr/>
        </p:nvSpPr>
        <p:spPr bwMode="auto">
          <a:xfrm>
            <a:off x="5861050" y="2230438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39" name="Rectangle 16"/>
          <p:cNvSpPr>
            <a:spLocks noChangeArrowheads="1"/>
          </p:cNvSpPr>
          <p:nvPr/>
        </p:nvSpPr>
        <p:spPr bwMode="auto">
          <a:xfrm>
            <a:off x="2627313" y="1773238"/>
            <a:ext cx="2708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Εφαρμογή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 (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π.χ. 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WORD)</a:t>
            </a:r>
          </a:p>
        </p:txBody>
      </p:sp>
      <p:sp>
        <p:nvSpPr>
          <p:cNvPr id="77840" name="Line 17"/>
          <p:cNvSpPr>
            <a:spLocks noChangeShapeType="1"/>
          </p:cNvSpPr>
          <p:nvPr/>
        </p:nvSpPr>
        <p:spPr bwMode="auto">
          <a:xfrm flipV="1">
            <a:off x="2584450" y="17732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41" name="Line 18"/>
          <p:cNvSpPr>
            <a:spLocks noChangeShapeType="1"/>
          </p:cNvSpPr>
          <p:nvPr/>
        </p:nvSpPr>
        <p:spPr bwMode="auto">
          <a:xfrm>
            <a:off x="5403850" y="1779588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3132138" y="4292600"/>
            <a:ext cx="23542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Λογικός σχεδιασμός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7843" name="Rectangle 20"/>
          <p:cNvSpPr>
            <a:spLocks noChangeArrowheads="1"/>
          </p:cNvSpPr>
          <p:nvPr/>
        </p:nvSpPr>
        <p:spPr bwMode="auto">
          <a:xfrm>
            <a:off x="2870200" y="4319588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44" name="Rectangle 21" descr="50%"/>
          <p:cNvSpPr>
            <a:spLocks noChangeArrowheads="1"/>
          </p:cNvSpPr>
          <p:nvPr/>
        </p:nvSpPr>
        <p:spPr bwMode="auto">
          <a:xfrm>
            <a:off x="984250" y="3221038"/>
            <a:ext cx="5372100" cy="19208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45" name="Rectangle 22"/>
          <p:cNvSpPr>
            <a:spLocks noChangeArrowheads="1"/>
          </p:cNvSpPr>
          <p:nvPr/>
        </p:nvSpPr>
        <p:spPr bwMode="auto">
          <a:xfrm>
            <a:off x="6318250" y="3221038"/>
            <a:ext cx="172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Instruction Set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 Architecture</a:t>
            </a:r>
          </a:p>
        </p:txBody>
      </p:sp>
      <p:sp>
        <p:nvSpPr>
          <p:cNvPr id="77858" name="Rectangle 36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6585393" cy="1405513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Οργάνωση ενός</a:t>
            </a:r>
            <a:br>
              <a:rPr lang="el-GR" altLang="en-US" dirty="0" smtClean="0">
                <a:solidFill>
                  <a:srgbClr val="0070C0"/>
                </a:solidFill>
              </a:rPr>
            </a:br>
            <a:r>
              <a:rPr lang="el-GR" altLang="en-US" dirty="0" smtClean="0">
                <a:solidFill>
                  <a:srgbClr val="0070C0"/>
                </a:solidFill>
              </a:rPr>
              <a:t> υπολογιστικού συστήματος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77846" name="Rectangle 23"/>
          <p:cNvSpPr>
            <a:spLocks noGrp="1" noChangeArrowheads="1"/>
          </p:cNvSpPr>
          <p:nvPr>
            <p:ph idx="1"/>
          </p:nvPr>
        </p:nvSpPr>
        <p:spPr>
          <a:xfrm>
            <a:off x="34925" y="5430838"/>
            <a:ext cx="9144000" cy="544512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 algn="ctr" eaLnBrk="1" hangingPunct="1"/>
            <a:r>
              <a:rPr lang="el-GR" altLang="en-US" dirty="0" smtClean="0"/>
              <a:t>Συντονισμός μεταξύ πολλών</a:t>
            </a:r>
            <a:r>
              <a:rPr lang="en-US" altLang="en-US" dirty="0" smtClean="0"/>
              <a:t> </a:t>
            </a:r>
            <a:r>
              <a:rPr lang="el-GR" altLang="en-US" i="1" dirty="0" smtClean="0"/>
              <a:t>αφαιρετικών επιπέδων</a:t>
            </a:r>
            <a:endParaRPr lang="en-US" altLang="en-US" i="1" dirty="0" smtClean="0"/>
          </a:p>
        </p:txBody>
      </p:sp>
      <p:sp>
        <p:nvSpPr>
          <p:cNvPr id="77847" name="Line 24"/>
          <p:cNvSpPr>
            <a:spLocks noChangeShapeType="1"/>
          </p:cNvSpPr>
          <p:nvPr/>
        </p:nvSpPr>
        <p:spPr bwMode="auto">
          <a:xfrm>
            <a:off x="2590800" y="1773238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48" name="Rectangle 25"/>
          <p:cNvSpPr>
            <a:spLocks noChangeArrowheads="1"/>
          </p:cNvSpPr>
          <p:nvPr/>
        </p:nvSpPr>
        <p:spPr bwMode="auto">
          <a:xfrm>
            <a:off x="3027363" y="3884613"/>
            <a:ext cx="2327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Datapath &amp; Control </a:t>
            </a:r>
          </a:p>
        </p:txBody>
      </p:sp>
      <p:sp>
        <p:nvSpPr>
          <p:cNvPr id="77849" name="Rectangle 26"/>
          <p:cNvSpPr>
            <a:spLocks noChangeArrowheads="1"/>
          </p:cNvSpPr>
          <p:nvPr/>
        </p:nvSpPr>
        <p:spPr bwMode="auto">
          <a:xfrm>
            <a:off x="2743200" y="3836988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50" name="Line 27"/>
          <p:cNvSpPr>
            <a:spLocks noChangeShapeType="1"/>
          </p:cNvSpPr>
          <p:nvPr/>
        </p:nvSpPr>
        <p:spPr bwMode="auto">
          <a:xfrm>
            <a:off x="3727450" y="34496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51" name="Rectangle 28"/>
          <p:cNvSpPr>
            <a:spLocks noChangeArrowheads="1"/>
          </p:cNvSpPr>
          <p:nvPr/>
        </p:nvSpPr>
        <p:spPr bwMode="auto">
          <a:xfrm>
            <a:off x="3714750" y="3449638"/>
            <a:ext cx="860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Μνήμη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7852" name="Text Box 29"/>
          <p:cNvSpPr txBox="1">
            <a:spLocks noChangeArrowheads="1"/>
          </p:cNvSpPr>
          <p:nvPr/>
        </p:nvSpPr>
        <p:spPr bwMode="auto">
          <a:xfrm>
            <a:off x="908050" y="3429000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Helvetica" charset="0"/>
              </a:rPr>
              <a:t>Υλικό</a:t>
            </a:r>
            <a:endParaRPr lang="en-US" altLang="en-US" sz="2000" b="1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7853" name="Text Box 30"/>
          <p:cNvSpPr txBox="1">
            <a:spLocks noChangeArrowheads="1"/>
          </p:cNvSpPr>
          <p:nvPr/>
        </p:nvSpPr>
        <p:spPr bwMode="auto">
          <a:xfrm>
            <a:off x="923925" y="2852738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b="1">
                <a:solidFill>
                  <a:srgbClr val="FF0000"/>
                </a:solidFill>
                <a:latin typeface="Helvetica" charset="0"/>
              </a:rPr>
              <a:t>Λογισμικό</a:t>
            </a:r>
            <a:endParaRPr lang="en-US" altLang="en-US" sz="2000" b="1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77854" name="Line 31"/>
          <p:cNvSpPr>
            <a:spLocks noChangeShapeType="1"/>
          </p:cNvSpPr>
          <p:nvPr/>
        </p:nvSpPr>
        <p:spPr bwMode="auto">
          <a:xfrm flipV="1">
            <a:off x="2279650" y="22304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55" name="Line 32"/>
          <p:cNvSpPr>
            <a:spLocks noChangeShapeType="1"/>
          </p:cNvSpPr>
          <p:nvPr/>
        </p:nvSpPr>
        <p:spPr bwMode="auto">
          <a:xfrm>
            <a:off x="2279650" y="33734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7856" name="Rectangle 33"/>
          <p:cNvSpPr>
            <a:spLocks noChangeArrowheads="1"/>
          </p:cNvSpPr>
          <p:nvPr/>
        </p:nvSpPr>
        <p:spPr bwMode="auto">
          <a:xfrm>
            <a:off x="2965450" y="2535238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857" name="Rectangle 34"/>
          <p:cNvSpPr>
            <a:spLocks noChangeArrowheads="1"/>
          </p:cNvSpPr>
          <p:nvPr/>
        </p:nvSpPr>
        <p:spPr bwMode="auto">
          <a:xfrm>
            <a:off x="2889250" y="29162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Assembler</a:t>
            </a:r>
          </a:p>
        </p:txBody>
      </p:sp>
      <p:pic>
        <p:nvPicPr>
          <p:cNvPr id="35" name="Εικόνα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607570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0"/>
          <p:cNvSpPr>
            <a:spLocks noChangeArrowheads="1"/>
          </p:cNvSpPr>
          <p:nvPr/>
        </p:nvSpPr>
        <p:spPr bwMode="auto">
          <a:xfrm>
            <a:off x="381000" y="2286000"/>
            <a:ext cx="3581400" cy="1066800"/>
          </a:xfrm>
          <a:prstGeom prst="ellipse">
            <a:avLst/>
          </a:prstGeom>
          <a:solidFill>
            <a:srgbClr val="CCFFCC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115888"/>
            <a:ext cx="6451446" cy="72840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l-GR" altLang="en-US" dirty="0" smtClean="0">
                <a:solidFill>
                  <a:srgbClr val="0070C0"/>
                </a:solidFill>
              </a:rPr>
              <a:t>Επίπεδα προγραμματισμού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78864" name="Rectangle 15"/>
          <p:cNvSpPr>
            <a:spLocks noGrp="1" noChangeArrowheads="1"/>
          </p:cNvSpPr>
          <p:nvPr>
            <p:ph idx="1"/>
          </p:nvPr>
        </p:nvSpPr>
        <p:spPr>
          <a:xfrm>
            <a:off x="5138738" y="2317750"/>
            <a:ext cx="3055937" cy="1758950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tabLst>
                <a:tab pos="1066800" algn="l"/>
              </a:tabLst>
            </a:pPr>
            <a:r>
              <a:rPr lang="en-US" altLang="en-US" sz="2800" smtClean="0">
                <a:solidFill>
                  <a:srgbClr val="CC0000"/>
                </a:solidFill>
              </a:rPr>
              <a:t>lw	$to,	0($2)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066800" algn="l"/>
              </a:tabLst>
            </a:pPr>
            <a:r>
              <a:rPr lang="en-US" altLang="en-US" sz="2800" smtClean="0">
                <a:solidFill>
                  <a:srgbClr val="CC0000"/>
                </a:solidFill>
              </a:rPr>
              <a:t>lw	$t1,	4($2)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066800" algn="l"/>
              </a:tabLst>
            </a:pPr>
            <a:r>
              <a:rPr lang="en-US" altLang="en-US" sz="2800" smtClean="0">
                <a:solidFill>
                  <a:srgbClr val="CC0000"/>
                </a:solidFill>
              </a:rPr>
              <a:t>sw	$t1,	0($2)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066800" algn="l"/>
              </a:tabLst>
            </a:pPr>
            <a:r>
              <a:rPr lang="en-US" altLang="en-US" sz="2800" smtClean="0">
                <a:solidFill>
                  <a:srgbClr val="CC0000"/>
                </a:solidFill>
              </a:rPr>
              <a:t>sw	$t0,	4($2)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596900" y="1054100"/>
            <a:ext cx="7429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857250" y="1187450"/>
            <a:ext cx="2706688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Γλώσσα υψηλού επιπέδου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 (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π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.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χ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., C</a:t>
            </a:r>
            <a:r>
              <a:rPr lang="el-GR" altLang="en-US" sz="1800" b="1">
                <a:solidFill>
                  <a:srgbClr val="000000"/>
                </a:solidFill>
                <a:latin typeface="Helvetica" charset="0"/>
              </a:rPr>
              <a:t>, </a:t>
            </a:r>
            <a:r>
              <a:rPr lang="en-US" altLang="en-US" sz="1800" b="1">
                <a:solidFill>
                  <a:srgbClr val="000000"/>
                </a:solidFill>
                <a:latin typeface="Helvetica" charset="0"/>
              </a:rPr>
              <a:t>)</a:t>
            </a: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857250" y="2559050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FontTx/>
              <a:buNone/>
            </a:pPr>
            <a:r>
              <a:rPr lang="el-GR" altLang="en-US" sz="1800" b="1">
                <a:solidFill>
                  <a:srgbClr val="3333CC"/>
                </a:solidFill>
                <a:latin typeface="Helvetica" charset="0"/>
              </a:rPr>
              <a:t>Πρόγραμμα σε </a:t>
            </a:r>
            <a:r>
              <a:rPr lang="en-US" altLang="en-US" sz="1800" b="1">
                <a:solidFill>
                  <a:srgbClr val="3333CC"/>
                </a:solidFill>
                <a:latin typeface="Helvetica" charset="0"/>
              </a:rPr>
              <a:t>Assembly</a:t>
            </a:r>
            <a:endParaRPr lang="en-US" altLang="en-US" sz="1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908050" y="39814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41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CC99"/>
                </a:solidFill>
                <a:latin typeface="Helvetica" charset="0"/>
              </a:rPr>
              <a:t>Machine  Language Program (MIPS)</a:t>
            </a:r>
          </a:p>
        </p:txBody>
      </p:sp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908050" y="5353050"/>
            <a:ext cx="25908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8000"/>
              </a:lnSpc>
              <a:spcBef>
                <a:spcPct val="43000"/>
              </a:spcBef>
              <a:spcAft>
                <a:spcPct val="0"/>
              </a:spcAft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Helvetica" charset="0"/>
              </a:rPr>
              <a:t>Ηλεκτρικά σήματα στο υλικό</a:t>
            </a:r>
            <a:endParaRPr lang="en-US" altLang="en-US" sz="18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>
            <a:off x="2057400" y="1733550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082800" y="31051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8859" name="Rectangle 10"/>
          <p:cNvSpPr>
            <a:spLocks noChangeArrowheads="1"/>
          </p:cNvSpPr>
          <p:nvPr/>
        </p:nvSpPr>
        <p:spPr bwMode="auto">
          <a:xfrm>
            <a:off x="498475" y="1773238"/>
            <a:ext cx="2447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>
                <a:solidFill>
                  <a:srgbClr val="000000"/>
                </a:solidFill>
                <a:latin typeface="Helvetica" charset="0"/>
              </a:rPr>
              <a:t>Compiler</a:t>
            </a:r>
            <a:r>
              <a:rPr lang="el-GR" altLang="en-US" sz="1600" b="1" i="1">
                <a:solidFill>
                  <a:srgbClr val="000000"/>
                </a:solidFill>
                <a:latin typeface="Helvetica" charset="0"/>
              </a:rPr>
              <a:t> (συμβολομεταφραστής)</a:t>
            </a:r>
            <a:endParaRPr lang="en-US" altLang="en-US" sz="1600" b="1" i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860" name="Rectangle 11"/>
          <p:cNvSpPr>
            <a:spLocks noChangeArrowheads="1"/>
          </p:cNvSpPr>
          <p:nvPr/>
        </p:nvSpPr>
        <p:spPr bwMode="auto">
          <a:xfrm>
            <a:off x="498475" y="3494088"/>
            <a:ext cx="1435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Helvetica" charset="0"/>
              </a:rPr>
              <a:t>Assembler</a:t>
            </a:r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>
            <a:off x="2108200" y="45021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8862" name="Rectangle 13"/>
          <p:cNvSpPr>
            <a:spLocks noChangeArrowheads="1"/>
          </p:cNvSpPr>
          <p:nvPr/>
        </p:nvSpPr>
        <p:spPr bwMode="auto">
          <a:xfrm>
            <a:off x="498475" y="4724400"/>
            <a:ext cx="2705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1800" b="1" i="1">
                <a:solidFill>
                  <a:srgbClr val="000000"/>
                </a:solidFill>
                <a:latin typeface="Helvetica" charset="0"/>
              </a:rPr>
              <a:t>Εκτέλεση από τον επεξεργαστή</a:t>
            </a:r>
            <a:endParaRPr lang="en-US" altLang="en-US" sz="1800" b="1" i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863" name="Rectangle 14"/>
          <p:cNvSpPr>
            <a:spLocks noChangeArrowheads="1"/>
          </p:cNvSpPr>
          <p:nvPr/>
        </p:nvSpPr>
        <p:spPr bwMode="auto">
          <a:xfrm>
            <a:off x="5143500" y="876300"/>
            <a:ext cx="30861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88000"/>
              </a:lnSpc>
              <a:spcBef>
                <a:spcPct val="42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Helvetica" charset="0"/>
              </a:rPr>
              <a:t>temp = v[k];</a:t>
            </a:r>
          </a:p>
          <a:p>
            <a:pPr eaLnBrk="0" fontAlgn="base" hangingPunct="0">
              <a:lnSpc>
                <a:spcPct val="88000"/>
              </a:lnSpc>
              <a:spcBef>
                <a:spcPct val="42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Helvetica" charset="0"/>
              </a:rPr>
              <a:t>v[k] = v[k+1];</a:t>
            </a:r>
          </a:p>
          <a:p>
            <a:pPr eaLnBrk="0" fontAlgn="base" hangingPunct="0">
              <a:lnSpc>
                <a:spcPct val="88000"/>
              </a:lnSpc>
              <a:spcBef>
                <a:spcPct val="42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Helvetica" charset="0"/>
              </a:rPr>
              <a:t>v[k+1] = temp;</a:t>
            </a:r>
            <a:endParaRPr lang="en-US" altLang="en-US" sz="180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865" name="Rectangle 16"/>
          <p:cNvSpPr>
            <a:spLocks noChangeArrowheads="1"/>
          </p:cNvSpPr>
          <p:nvPr/>
        </p:nvSpPr>
        <p:spPr bwMode="auto">
          <a:xfrm>
            <a:off x="5270500" y="405130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3810" name="Rectangle 17"/>
          <p:cNvSpPr>
            <a:spLocks noChangeArrowheads="1"/>
          </p:cNvSpPr>
          <p:nvPr/>
        </p:nvSpPr>
        <p:spPr bwMode="auto">
          <a:xfrm>
            <a:off x="3502025" y="4038600"/>
            <a:ext cx="5641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0000 1001 1100 0110 1010 1111 0101 1000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1010 1111 0101 1000 0000 1001 1100 0110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1100 0110 1010 1111 0101 1000 0000 1001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0101 1000 0000 1001 1100 0110 1010 1111</a:t>
            </a:r>
            <a:r>
              <a:rPr lang="en-US" alt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</a:p>
        </p:txBody>
      </p:sp>
      <p:sp>
        <p:nvSpPr>
          <p:cNvPr id="78867" name="Rectangle 18"/>
          <p:cNvSpPr>
            <a:spLocks noChangeArrowheads="1"/>
          </p:cNvSpPr>
          <p:nvPr/>
        </p:nvSpPr>
        <p:spPr bwMode="auto">
          <a:xfrm>
            <a:off x="2043113" y="5943600"/>
            <a:ext cx="261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CC99"/>
                </a:solidFill>
                <a:latin typeface="Helvetica" charset="0"/>
              </a:rPr>
              <a:t>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CC99"/>
                </a:solidFill>
                <a:latin typeface="Helvetica" charset="0"/>
              </a:rPr>
              <a:t>°</a:t>
            </a:r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844550" y="45021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847</Words>
  <Application>Microsoft Office PowerPoint</Application>
  <PresentationFormat>Προβολή στην οθόνη (4:3)</PresentationFormat>
  <Paragraphs>251</Paragraphs>
  <Slides>19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</vt:lpstr>
      <vt:lpstr>Courier New</vt:lpstr>
      <vt:lpstr>Helvetica</vt:lpstr>
      <vt:lpstr>Symbol</vt:lpstr>
      <vt:lpstr>Times New Roman</vt:lpstr>
      <vt:lpstr>Θέμα του Office</vt:lpstr>
      <vt:lpstr>Παρουσίαση του PowerPoint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Οργάνωση ενός  υπολογιστικού συστήματος</vt:lpstr>
      <vt:lpstr>Επίπεδα προγραμματισμού</vt:lpstr>
      <vt:lpstr>Παρουσίαση του PowerPoint</vt:lpstr>
      <vt:lpstr>Παρουσίαση του PowerPoint</vt:lpstr>
      <vt:lpstr>ΕΛΟΤ 928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16</cp:revision>
  <dcterms:created xsi:type="dcterms:W3CDTF">2014-11-28T11:42:25Z</dcterms:created>
  <dcterms:modified xsi:type="dcterms:W3CDTF">2015-01-18T18:17:10Z</dcterms:modified>
</cp:coreProperties>
</file>