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F6001-D5C9-4BBD-9EE4-152B1AB2C87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DC89C-EFB7-4566-9C4E-718C4B32F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12154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38630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68561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2 - Θέση σημειώσεων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45059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0BE2FBA-217A-47CB-8671-933F71E00C25}" type="slidenum">
              <a:rPr lang="el-GR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l-G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26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2 - Θέση σημειώσεων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47107" name="3 - Θέση αριθμού διαφάνειας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ED5200C-7569-4B86-AB05-F6B0B83AD45C}" type="slidenum">
              <a:rPr lang="el-GR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l-G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3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5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4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3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1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0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4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685800" y="200660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Εισαγωγή στους Η/Υ</a:t>
            </a:r>
            <a:endParaRPr lang="el-GR" sz="4400" dirty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Υπότιτλος 2"/>
          <p:cNvSpPr txBox="1">
            <a:spLocks/>
          </p:cNvSpPr>
          <p:nvPr/>
        </p:nvSpPr>
        <p:spPr>
          <a:xfrm>
            <a:off x="714375" y="3357563"/>
            <a:ext cx="7777163" cy="17526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6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Το εσωτερικό της μηχανής 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Ιωάννης Σταματίου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latin typeface="+mn-lt"/>
              </a:rPr>
              <a:t>Οργάνωση και Διοίκηση Επιχειρήσεων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2800" dirty="0">
              <a:latin typeface="+mn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06413"/>
            <a:ext cx="45148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279400"/>
            <a:ext cx="369411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1013" y="39052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Χρηματοδότηση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1013" y="14573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παρόν εκπαιδευτικό υλικό έχει αναπτυχθεί στ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πλαίσι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του εκπαιδευτικού έργου του διδάσκοντα.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«</a:t>
            </a:r>
            <a:r>
              <a:rPr lang="el-GR" sz="2000" b="1" dirty="0">
                <a:latin typeface="+mn-lt"/>
              </a:rPr>
              <a:t>Ανοικτά Ακαδημαϊκά Μαθήματα στο Πανεπιστήμιο Αθηνών</a:t>
            </a:r>
            <a:r>
              <a:rPr lang="el-GR" sz="2000" dirty="0">
                <a:latin typeface="+mn-lt"/>
              </a:rPr>
              <a:t>» έχει χρηματοδοτήσει μόνο την αναδιαμόρφωση του εκπαιδευτικού υλικού. 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4770438"/>
            <a:ext cx="55022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" y="6125864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Σημείωμα Αναφοράς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0063" y="150018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err="1">
                <a:latin typeface="+mn-lt"/>
              </a:rPr>
              <a:t>Copyright</a:t>
            </a:r>
            <a:r>
              <a:rPr lang="el-GR" sz="2000" dirty="0">
                <a:latin typeface="+mn-lt"/>
              </a:rPr>
              <a:t> Πανεπιστήμιο Πατρών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Ιωάννης Σταματίου,2014</a:t>
            </a:r>
            <a:r>
              <a:rPr lang="el-GR" sz="2000" dirty="0">
                <a:latin typeface="+mn-lt"/>
              </a:rPr>
              <a:t>.  </a:t>
            </a:r>
            <a:r>
              <a:rPr lang="el-GR" sz="2000" dirty="0" smtClean="0">
                <a:latin typeface="+mn-lt"/>
              </a:rPr>
              <a:t>«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Εισαγωγή στους Η/Υ. </a:t>
            </a:r>
            <a:r>
              <a:rPr lang="el-GR" sz="2000" dirty="0" smtClean="0">
                <a:solidFill>
                  <a:srgbClr val="FF0000"/>
                </a:solidFill>
              </a:rPr>
              <a:t>Το εσωτερικό της μηχανής.</a:t>
            </a:r>
            <a:r>
              <a:rPr lang="el-GR" sz="2000" dirty="0" smtClean="0">
                <a:latin typeface="+mn-lt"/>
              </a:rPr>
              <a:t>». </a:t>
            </a:r>
            <a:r>
              <a:rPr lang="el-GR" sz="2000" dirty="0">
                <a:latin typeface="+mn-lt"/>
              </a:rPr>
              <a:t>Έκδοση: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1.0</a:t>
            </a:r>
            <a:r>
              <a:rPr lang="el-GR" sz="2000" dirty="0">
                <a:latin typeface="+mn-lt"/>
              </a:rPr>
              <a:t>. Πάτρα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2014</a:t>
            </a:r>
            <a:r>
              <a:rPr lang="el-GR" sz="2000" dirty="0">
                <a:latin typeface="+mn-lt"/>
              </a:rPr>
              <a:t>. Διαθέσιμο από τη δικτυακή διεύθυνση</a:t>
            </a:r>
            <a:r>
              <a:rPr lang="el-GR" sz="2000" dirty="0" smtClean="0">
                <a:latin typeface="+mn-lt"/>
              </a:rPr>
              <a:t>:.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https://eclass.upatras.gr/courses/BMA421/</a:t>
            </a:r>
            <a:endParaRPr lang="el-GR" sz="2000" dirty="0"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8700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>
            <a:spLocks noChangeArrowheads="1"/>
          </p:cNvSpPr>
          <p:nvPr/>
        </p:nvSpPr>
        <p:spPr bwMode="auto">
          <a:xfrm>
            <a:off x="1142976" y="214290"/>
            <a:ext cx="69357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dirty="0">
                <a:solidFill>
                  <a:srgbClr val="0070C0"/>
                </a:solidFill>
              </a:rPr>
              <a:t>Σημείωμα </a:t>
            </a:r>
            <a:r>
              <a:rPr lang="el-GR" sz="4400" dirty="0" err="1">
                <a:solidFill>
                  <a:srgbClr val="0070C0"/>
                </a:solidFill>
              </a:rPr>
              <a:t>Αδειοδότησης</a:t>
            </a:r>
            <a:endParaRPr lang="el-GR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1426" y="954065"/>
            <a:ext cx="8929688" cy="143986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Το παρόν υλικό διατίθεται με τους όρους της άδειας χρήσης </a:t>
            </a:r>
            <a:r>
              <a:rPr lang="el-GR" sz="2000" dirty="0" err="1">
                <a:latin typeface="+mn-lt"/>
              </a:rPr>
              <a:t>Creative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Commons</a:t>
            </a:r>
            <a:r>
              <a:rPr lang="el-GR" sz="2000" dirty="0">
                <a:latin typeface="+mn-lt"/>
              </a:rPr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>
                <a:latin typeface="+mn-lt"/>
              </a:rPr>
              <a:t>κ.λ.π</a:t>
            </a:r>
            <a:r>
              <a:rPr lang="el-GR" sz="2000" dirty="0">
                <a:latin typeface="+mn-lt"/>
              </a:rPr>
              <a:t>.,  τα οποία εμπεριέχονται σε αυτό και τα οποία αναφέρονται μαζί με τους όρους χρήσης τους στο «Σημείωμα Χρήσης Έργων Τρίτων».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             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739" y="2571749"/>
            <a:ext cx="16494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/>
        </p:nvSpPr>
        <p:spPr>
          <a:xfrm>
            <a:off x="279376" y="3071812"/>
            <a:ext cx="9036050" cy="34559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dirty="0"/>
              <a:t>[1] http://creativecommons.org/licenses/by-nc-sa/4.0/ </a:t>
            </a:r>
            <a:endParaRPr lang="en-US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109" y="6153517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Ορθογώνιο"/>
          <p:cNvSpPr/>
          <p:nvPr/>
        </p:nvSpPr>
        <p:spPr>
          <a:xfrm>
            <a:off x="395536" y="332656"/>
            <a:ext cx="8358188" cy="360098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rgbClr val="0070C0"/>
                </a:solidFill>
                <a:latin typeface="+mj-lt"/>
              </a:rPr>
              <a:t>       </a:t>
            </a:r>
            <a:r>
              <a:rPr lang="el-GR" sz="4400" dirty="0">
                <a:solidFill>
                  <a:srgbClr val="0070C0"/>
                </a:solidFill>
                <a:latin typeface="+mj-lt"/>
              </a:rPr>
              <a:t>Σημείωμα Χρήσης Έργων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r>
              <a:rPr lang="el-GR" sz="2800" dirty="0">
                <a:latin typeface="+mj-lt"/>
              </a:rPr>
              <a:t>Το έργο αυτό κάνει χρήση του έργου:</a:t>
            </a:r>
            <a:endParaRPr lang="en-US" sz="2800" dirty="0">
              <a:latin typeface="+mj-lt"/>
            </a:endParaRPr>
          </a:p>
          <a:p>
            <a:pPr>
              <a:defRPr/>
            </a:pPr>
            <a:endParaRPr lang="el-GR" sz="2800" dirty="0">
              <a:latin typeface="+mj-lt"/>
            </a:endParaRPr>
          </a:p>
          <a:p>
            <a:pPr>
              <a:defRPr/>
            </a:pPr>
            <a:r>
              <a:rPr lang="el-GR" sz="2600" dirty="0" smtClean="0">
                <a:latin typeface="+mj-lt"/>
              </a:rPr>
              <a:t>«</a:t>
            </a:r>
            <a:r>
              <a:rPr lang="el-GR" sz="2800" dirty="0" smtClean="0"/>
              <a:t>Εισαγωγή στην Πληροφορική: Θεωρία και Πράξη», των </a:t>
            </a:r>
            <a:r>
              <a:rPr lang="el-GR" sz="2800" dirty="0" err="1" smtClean="0"/>
              <a:t>Alan</a:t>
            </a:r>
            <a:r>
              <a:rPr lang="el-GR" sz="2800" dirty="0" smtClean="0"/>
              <a:t> </a:t>
            </a:r>
            <a:r>
              <a:rPr lang="el-GR" sz="2800" dirty="0" err="1" smtClean="0"/>
              <a:t>Evans</a:t>
            </a:r>
            <a:r>
              <a:rPr lang="el-GR" sz="2800" dirty="0" smtClean="0"/>
              <a:t>, </a:t>
            </a:r>
            <a:r>
              <a:rPr lang="el-GR" sz="2800" dirty="0" err="1" smtClean="0"/>
              <a:t>Kendall</a:t>
            </a:r>
            <a:r>
              <a:rPr lang="el-GR" sz="2800" dirty="0" smtClean="0"/>
              <a:t> </a:t>
            </a:r>
            <a:r>
              <a:rPr lang="el-GR" sz="2800" dirty="0" err="1" smtClean="0"/>
              <a:t>Martin</a:t>
            </a:r>
            <a:r>
              <a:rPr lang="el-GR" sz="2800" dirty="0" smtClean="0"/>
              <a:t>, </a:t>
            </a:r>
            <a:r>
              <a:rPr lang="el-GR" sz="2800" dirty="0" err="1" smtClean="0"/>
              <a:t>Mary</a:t>
            </a:r>
            <a:r>
              <a:rPr lang="el-GR" sz="2800" dirty="0" smtClean="0"/>
              <a:t> </a:t>
            </a:r>
            <a:r>
              <a:rPr lang="el-GR" sz="2800" dirty="0" err="1" smtClean="0"/>
              <a:t>Anne</a:t>
            </a:r>
            <a:r>
              <a:rPr lang="el-GR" sz="2800" dirty="0" smtClean="0"/>
              <a:t> </a:t>
            </a:r>
            <a:r>
              <a:rPr lang="el-GR" sz="2800" dirty="0" err="1" smtClean="0"/>
              <a:t>Poatsy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1η έκδοση, Εκδόσεις Κριτική</a:t>
            </a:r>
            <a:endParaRPr lang="el-GR" sz="2600" dirty="0">
              <a:latin typeface="+mj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" y="6153517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εσωτερικό της μηχανής</a:t>
            </a:r>
          </a:p>
          <a:p>
            <a:r>
              <a:rPr lang="en-US" dirty="0" smtClean="0"/>
              <a:t>Bits &amp; bytes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" y="6104620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227013"/>
            <a:ext cx="9144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ts val="1200"/>
              </a:spcBef>
              <a:spcAft>
                <a:spcPts val="300"/>
              </a:spcAft>
              <a:defRPr/>
            </a:pPr>
            <a:r>
              <a:rPr lang="el-GR" altLang="en-US" sz="4400" dirty="0">
                <a:solidFill>
                  <a:srgbClr val="0070C0"/>
                </a:solidFill>
              </a:rPr>
              <a:t>Το εσωτερικό της μηχανής – η </a:t>
            </a:r>
            <a:r>
              <a:rPr lang="en-US" altLang="en-US" sz="4400" dirty="0">
                <a:solidFill>
                  <a:srgbClr val="0070C0"/>
                </a:solidFill>
              </a:rPr>
              <a:t>CPU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856357"/>
            <a:ext cx="657226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50000"/>
              </a:spcBef>
              <a:spcAft>
                <a:spcPts val="300"/>
              </a:spcAft>
              <a:defRPr/>
            </a:pPr>
            <a:r>
              <a:rPr lang="el-GR" altLang="en-US" sz="3200" dirty="0"/>
              <a:t>Η διαδικασία μετατροπής ακατέργαστων δεδομένων σε πληροφορία λέγεται </a:t>
            </a:r>
            <a:r>
              <a:rPr lang="el-GR" altLang="en-US" sz="3200" i="1" dirty="0"/>
              <a:t>επεξεργασία</a:t>
            </a:r>
            <a:r>
              <a:rPr lang="el-GR" altLang="en-US" sz="3200" dirty="0"/>
              <a:t> (</a:t>
            </a:r>
            <a:r>
              <a:rPr lang="en-US" altLang="en-US" sz="3200" dirty="0"/>
              <a:t>processing</a:t>
            </a:r>
            <a:r>
              <a:rPr lang="el-GR" altLang="en-US" sz="3200" dirty="0"/>
              <a:t>)</a:t>
            </a:r>
            <a:r>
              <a:rPr lang="en-US" altLang="en-US" sz="3200" dirty="0"/>
              <a:t>. </a:t>
            </a:r>
            <a:r>
              <a:rPr lang="el-GR" altLang="en-US" sz="3200" dirty="0"/>
              <a:t>Η λειτουργία αυτή μοιράζεται μεταξύ  </a:t>
            </a:r>
            <a:r>
              <a:rPr lang="en-US" altLang="en-US" sz="3200" dirty="0"/>
              <a:t>CPU </a:t>
            </a:r>
            <a:r>
              <a:rPr lang="el-GR" altLang="en-US" sz="3200" dirty="0"/>
              <a:t>και μνήμης</a:t>
            </a:r>
            <a:endParaRPr lang="en-US" altLang="en-US" sz="3200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357562"/>
            <a:ext cx="814393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0" fontAlgn="base" hangingPunct="0">
              <a:spcBef>
                <a:spcPct val="50000"/>
              </a:spcBef>
              <a:spcAft>
                <a:spcPts val="300"/>
              </a:spcAft>
              <a:buFontTx/>
              <a:buNone/>
            </a:pPr>
            <a:r>
              <a:rPr lang="el-GR" altLang="en-US" sz="3200" dirty="0">
                <a:solidFill>
                  <a:srgbClr val="000000"/>
                </a:solidFill>
                <a:latin typeface="+mj-lt"/>
              </a:rPr>
              <a:t>Η </a:t>
            </a:r>
            <a:r>
              <a:rPr lang="en-US" altLang="en-US" sz="3200" dirty="0">
                <a:solidFill>
                  <a:srgbClr val="000000"/>
                </a:solidFill>
                <a:latin typeface="+mj-lt"/>
              </a:rPr>
              <a:t>CPU</a:t>
            </a:r>
            <a:r>
              <a:rPr lang="el-GR" altLang="en-US" sz="3200" dirty="0">
                <a:solidFill>
                  <a:srgbClr val="000000"/>
                </a:solidFill>
                <a:latin typeface="+mj-lt"/>
              </a:rPr>
              <a:t> διαχειρίζεται όλες τις συσκευές,  εκτελεί τα προγράμματα, επεξεργάζεται τα δεδομένα</a:t>
            </a:r>
            <a:r>
              <a:rPr lang="en-US" altLang="en-US" sz="32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14282" y="4857760"/>
            <a:ext cx="74660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0" fontAlgn="base" hangingPunct="0">
              <a:spcBef>
                <a:spcPct val="50000"/>
              </a:spcBef>
              <a:spcAft>
                <a:spcPts val="300"/>
              </a:spcAft>
              <a:buFontTx/>
              <a:buNone/>
            </a:pPr>
            <a:r>
              <a:rPr lang="el-GR" altLang="en-US" sz="3200" b="1" dirty="0">
                <a:latin typeface="+mj-lt"/>
              </a:rPr>
              <a:t>Η </a:t>
            </a:r>
            <a:r>
              <a:rPr lang="en-US" altLang="en-US" sz="3200" b="1" dirty="0">
                <a:latin typeface="+mj-lt"/>
              </a:rPr>
              <a:t>CPU </a:t>
            </a:r>
            <a:r>
              <a:rPr lang="el-GR" altLang="en-US" sz="3200" b="1" dirty="0">
                <a:latin typeface="+mj-lt"/>
              </a:rPr>
              <a:t>αποτελείται από </a:t>
            </a:r>
            <a:r>
              <a:rPr lang="en-US" altLang="en-US" sz="3200" b="1" dirty="0">
                <a:latin typeface="+mj-lt"/>
              </a:rPr>
              <a:t>chips </a:t>
            </a:r>
            <a:r>
              <a:rPr lang="el-GR" altLang="en-US" sz="3200" b="1" dirty="0">
                <a:latin typeface="+mj-lt"/>
              </a:rPr>
              <a:t>τοποθετημένα στην </a:t>
            </a:r>
            <a:r>
              <a:rPr lang="el-GR" altLang="en-US" sz="3200" b="1" i="1" dirty="0">
                <a:latin typeface="+mj-lt"/>
              </a:rPr>
              <a:t>μητρική πλακέτα </a:t>
            </a:r>
            <a:r>
              <a:rPr lang="en-US" altLang="en-US" sz="3200" b="1" dirty="0">
                <a:latin typeface="+mj-lt"/>
              </a:rPr>
              <a:t>(motherboard).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3517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43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  <p:bldP spid="27654" grpId="0" autoUpdateAnimBg="0"/>
      <p:bldP spid="2765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CPU = Central Processing Unit </a:t>
            </a:r>
            <a:endParaRPr lang="el-GR" altLang="en-US" dirty="0" smtClean="0"/>
          </a:p>
          <a:p>
            <a:r>
              <a:rPr lang="el-GR" altLang="en-US" dirty="0" smtClean="0"/>
              <a:t>ΚΜΕ = Κεντρική Μονάδα Επεξεργασίας</a:t>
            </a:r>
          </a:p>
          <a:p>
            <a:r>
              <a:rPr lang="el-GR" altLang="en-US" dirty="0" smtClean="0"/>
              <a:t>Επεξεργαστής (</a:t>
            </a:r>
            <a:r>
              <a:rPr lang="en-US" altLang="en-US" dirty="0" smtClean="0"/>
              <a:t>processor)</a:t>
            </a:r>
          </a:p>
          <a:p>
            <a:r>
              <a:rPr lang="el-GR" altLang="en-US" dirty="0" err="1" smtClean="0"/>
              <a:t>Μικρο</a:t>
            </a:r>
            <a:r>
              <a:rPr lang="el-GR" altLang="en-US" dirty="0" smtClean="0"/>
              <a:t>-επεξεργαστής (</a:t>
            </a:r>
            <a:r>
              <a:rPr lang="en-US" altLang="en-US" dirty="0" smtClean="0"/>
              <a:t>Micro-processor</a:t>
            </a:r>
            <a:r>
              <a:rPr lang="el-GR" altLang="en-US" dirty="0" smtClean="0"/>
              <a:t>)</a:t>
            </a:r>
          </a:p>
        </p:txBody>
      </p:sp>
      <p:sp>
        <p:nvSpPr>
          <p:cNvPr id="67586" name="Θέση ημερομηνίας 3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</a:rPr>
              <a:t>© </a:t>
            </a:r>
            <a:r>
              <a:rPr lang="el-GR" altLang="en-US" sz="1400" smtClean="0">
                <a:solidFill>
                  <a:srgbClr val="000000"/>
                </a:solidFill>
              </a:rPr>
              <a:t>Ανδρέας Νεάρχου</a:t>
            </a:r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67587" name="Θέση υποσέλιδου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E5C330-EEF4-46F5-A9C4-98F5ED1B7C2C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227013"/>
            <a:ext cx="9144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ts val="1200"/>
              </a:spcBef>
              <a:spcAft>
                <a:spcPts val="300"/>
              </a:spcAft>
              <a:defRPr/>
            </a:pPr>
            <a:r>
              <a:rPr lang="el-GR" altLang="en-US" sz="4400" dirty="0">
                <a:solidFill>
                  <a:srgbClr val="0070C0"/>
                </a:solidFill>
              </a:rPr>
              <a:t>Το εσωτερικό της μηχανής – η </a:t>
            </a:r>
            <a:r>
              <a:rPr lang="en-US" altLang="en-US" sz="4400" dirty="0">
                <a:solidFill>
                  <a:srgbClr val="0070C0"/>
                </a:solidFill>
              </a:rPr>
              <a:t>CPU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95" y="6032111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62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1012825"/>
            <a:ext cx="9001156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692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322388" indent="-466725" algn="l" defTabSz="692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67025" algn="l" defTabSz="6921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981325" algn="l" defTabSz="6921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95625" algn="l" defTabSz="6921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52825" defTabSz="692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010025" defTabSz="692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67225" defTabSz="692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924425" defTabSz="692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l-GR" altLang="en-US" sz="3200" dirty="0" smtClean="0">
                <a:solidFill>
                  <a:srgbClr val="000000"/>
                </a:solidFill>
                <a:latin typeface="+mj-lt"/>
              </a:rPr>
              <a:t>Η μνήμη αποτελείται από </a:t>
            </a:r>
            <a:r>
              <a:rPr lang="en-US" altLang="en-US" sz="3200" dirty="0" smtClean="0">
                <a:solidFill>
                  <a:srgbClr val="000000"/>
                </a:solidFill>
                <a:latin typeface="+mj-lt"/>
              </a:rPr>
              <a:t>chips  </a:t>
            </a:r>
            <a:r>
              <a:rPr lang="el-GR" altLang="en-US" sz="3200" dirty="0" smtClean="0">
                <a:solidFill>
                  <a:srgbClr val="000000"/>
                </a:solidFill>
                <a:latin typeface="+mj-lt"/>
              </a:rPr>
              <a:t>(ολοκληρωμένα κυκλώματα) στην μητρική πλακέτα (</a:t>
            </a:r>
            <a:r>
              <a:rPr lang="en-US" altLang="en-US" sz="3200" dirty="0" smtClean="0">
                <a:solidFill>
                  <a:srgbClr val="000000"/>
                </a:solidFill>
                <a:latin typeface="+mj-lt"/>
              </a:rPr>
              <a:t>motherboard</a:t>
            </a:r>
            <a:r>
              <a:rPr lang="el-GR" altLang="en-US" sz="3200" dirty="0" smtClean="0">
                <a:solidFill>
                  <a:srgbClr val="000000"/>
                </a:solidFill>
                <a:latin typeface="+mj-lt"/>
              </a:rPr>
              <a:t>)</a:t>
            </a:r>
            <a:r>
              <a:rPr lang="en-US" altLang="en-US" sz="3200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altLang="en-US" sz="3200" dirty="0" smtClean="0">
              <a:solidFill>
                <a:srgbClr val="3333CC"/>
              </a:solidFill>
              <a:latin typeface="+mj-lt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l-GR" altLang="en-US" sz="3200" dirty="0" smtClean="0">
                <a:solidFill>
                  <a:srgbClr val="000000"/>
                </a:solidFill>
                <a:latin typeface="+mj-lt"/>
              </a:rPr>
              <a:t>Η μνήμη διατηρεί τα δεδομένα και τα προγράμματα</a:t>
            </a:r>
            <a:r>
              <a:rPr lang="en-US" altLang="en-US" sz="3200" dirty="0" smtClean="0">
                <a:solidFill>
                  <a:srgbClr val="000000"/>
                </a:solidFill>
                <a:latin typeface="+mj-lt"/>
              </a:rPr>
              <a:t>. </a:t>
            </a:r>
            <a:r>
              <a:rPr lang="el-GR" altLang="en-US" sz="3200" dirty="0" smtClean="0">
                <a:solidFill>
                  <a:srgbClr val="000000"/>
                </a:solidFill>
                <a:latin typeface="+mj-lt"/>
              </a:rPr>
              <a:t>Η μνήμη αυτή καλείται</a:t>
            </a:r>
          </a:p>
          <a:p>
            <a:pPr marL="855663" lvl="1" indent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n-US" sz="3200" dirty="0" smtClean="0">
                <a:solidFill>
                  <a:srgbClr val="FF3300"/>
                </a:solidFill>
                <a:latin typeface="+mj-lt"/>
              </a:rPr>
              <a:t>	</a:t>
            </a:r>
            <a:r>
              <a:rPr lang="en-US" altLang="en-US" sz="3200" b="1" dirty="0" smtClean="0">
                <a:latin typeface="+mj-lt"/>
              </a:rPr>
              <a:t>Random Access Memory (RAM)</a:t>
            </a:r>
            <a:r>
              <a:rPr lang="el-GR" altLang="en-US" sz="3200" b="1" dirty="0" smtClean="0">
                <a:latin typeface="+mj-lt"/>
              </a:rPr>
              <a:t> –</a:t>
            </a:r>
            <a:r>
              <a:rPr lang="en-US" altLang="en-US" sz="3200" b="1" dirty="0" smtClean="0">
                <a:latin typeface="+mj-lt"/>
              </a:rPr>
              <a:t>		</a:t>
            </a:r>
            <a:r>
              <a:rPr lang="el-GR" altLang="en-US" sz="3200" b="1" dirty="0" smtClean="0">
                <a:latin typeface="+mj-lt"/>
              </a:rPr>
              <a:t>Μνήμη Τυχαίας Προσπέλασης</a:t>
            </a:r>
            <a:r>
              <a:rPr lang="en-US" altLang="en-US" sz="3200" dirty="0" smtClean="0">
                <a:solidFill>
                  <a:srgbClr val="3333CC"/>
                </a:solidFill>
                <a:latin typeface="+mj-lt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altLang="en-US" sz="3200" dirty="0" smtClean="0">
                <a:solidFill>
                  <a:srgbClr val="000000"/>
                </a:solidFill>
                <a:latin typeface="+mj-lt"/>
              </a:rPr>
              <a:t>Η </a:t>
            </a:r>
            <a:r>
              <a:rPr lang="en-US" altLang="en-US" sz="3200" dirty="0" smtClean="0">
                <a:solidFill>
                  <a:srgbClr val="000000"/>
                </a:solidFill>
                <a:latin typeface="+mj-lt"/>
              </a:rPr>
              <a:t>CPU </a:t>
            </a:r>
            <a:r>
              <a:rPr lang="el-GR" altLang="en-US" sz="3200" dirty="0" smtClean="0">
                <a:solidFill>
                  <a:srgbClr val="000000"/>
                </a:solidFill>
                <a:latin typeface="+mj-lt"/>
              </a:rPr>
              <a:t>μπορεί να βρει στην </a:t>
            </a:r>
            <a:r>
              <a:rPr lang="en-US" altLang="en-US" sz="3200" dirty="0" smtClean="0">
                <a:solidFill>
                  <a:srgbClr val="000000"/>
                </a:solidFill>
                <a:latin typeface="+mj-lt"/>
              </a:rPr>
              <a:t>RAM</a:t>
            </a:r>
            <a:endParaRPr lang="el-GR" altLang="en-US" sz="3200" dirty="0" smtClean="0">
              <a:solidFill>
                <a:srgbClr val="000000"/>
              </a:solidFill>
              <a:latin typeface="+mj-lt"/>
            </a:endParaRPr>
          </a:p>
          <a:p>
            <a:pPr marL="855663" lvl="1" indent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n-US" sz="3200" dirty="0" smtClean="0">
                <a:solidFill>
                  <a:srgbClr val="000000"/>
                </a:solidFill>
                <a:latin typeface="+mj-lt"/>
              </a:rPr>
              <a:t>	οποιοδήποτε δεδομένο χρειάζεται</a:t>
            </a:r>
            <a:r>
              <a:rPr lang="en-US" altLang="en-US" sz="3200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altLang="en-US" sz="3200" dirty="0" smtClean="0">
              <a:solidFill>
                <a:srgbClr val="3333CC"/>
              </a:solidFill>
              <a:latin typeface="+mj-lt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altLang="en-US" sz="3200" dirty="0" smtClean="0">
                <a:solidFill>
                  <a:srgbClr val="000000"/>
                </a:solidFill>
                <a:latin typeface="+mj-lt"/>
              </a:rPr>
              <a:t>Η </a:t>
            </a:r>
            <a:r>
              <a:rPr lang="en-US" altLang="en-US" sz="3200" dirty="0" smtClean="0">
                <a:solidFill>
                  <a:srgbClr val="000000"/>
                </a:solidFill>
                <a:latin typeface="+mj-lt"/>
              </a:rPr>
              <a:t>RAM </a:t>
            </a:r>
            <a:r>
              <a:rPr lang="el-GR" altLang="en-US" sz="3200" dirty="0" smtClean="0">
                <a:solidFill>
                  <a:srgbClr val="000000"/>
                </a:solidFill>
                <a:latin typeface="+mj-lt"/>
              </a:rPr>
              <a:t>είναι </a:t>
            </a:r>
            <a:r>
              <a:rPr lang="el-GR" altLang="en-US" sz="3200" b="1" dirty="0" smtClean="0">
                <a:latin typeface="+mj-lt"/>
              </a:rPr>
              <a:t>πτητική</a:t>
            </a:r>
            <a:r>
              <a:rPr lang="en-US" altLang="en-US" sz="32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l-GR" altLang="en-US" sz="3200" dirty="0" smtClean="0">
                <a:solidFill>
                  <a:srgbClr val="000000"/>
                </a:solidFill>
                <a:latin typeface="+mj-lt"/>
              </a:rPr>
              <a:t>δηλαδή διατηρεί το περιεχόμενο της </a:t>
            </a:r>
            <a:r>
              <a:rPr lang="el-GR" altLang="en-US" sz="3200" b="1" dirty="0" smtClean="0">
                <a:latin typeface="+mj-lt"/>
              </a:rPr>
              <a:t>μόνο</a:t>
            </a:r>
            <a:r>
              <a:rPr lang="el-GR" altLang="en-US" sz="3200" dirty="0" smtClean="0">
                <a:solidFill>
                  <a:srgbClr val="3333CC"/>
                </a:solidFill>
                <a:latin typeface="+mj-lt"/>
              </a:rPr>
              <a:t> </a:t>
            </a:r>
            <a:r>
              <a:rPr lang="el-GR" altLang="en-US" sz="3200" dirty="0" smtClean="0">
                <a:solidFill>
                  <a:srgbClr val="000000"/>
                </a:solidFill>
                <a:latin typeface="+mj-lt"/>
              </a:rPr>
              <a:t>αν βρίσκεται σε τάση</a:t>
            </a:r>
            <a:r>
              <a:rPr lang="en-US" altLang="en-US" sz="3200" dirty="0" smtClean="0">
                <a:solidFill>
                  <a:srgbClr val="000000"/>
                </a:solidFill>
                <a:latin typeface="+mj-lt"/>
              </a:rPr>
              <a:t>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227013"/>
            <a:ext cx="9144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ts val="1200"/>
              </a:spcBef>
              <a:spcAft>
                <a:spcPts val="300"/>
              </a:spcAft>
              <a:defRPr/>
            </a:pPr>
            <a:r>
              <a:rPr lang="el-GR" altLang="en-US" sz="4400" dirty="0">
                <a:solidFill>
                  <a:srgbClr val="0070C0"/>
                </a:solidFill>
              </a:rPr>
              <a:t>Το εσωτερικό της μηχανής – η μνήμη</a:t>
            </a:r>
            <a:endParaRPr lang="en-US" altLang="en-US" sz="4400" dirty="0">
              <a:solidFill>
                <a:srgbClr val="0070C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3517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47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Θέση ημερομηνίας 1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</a:rPr>
              <a:t>© </a:t>
            </a:r>
            <a:r>
              <a:rPr lang="el-GR" altLang="en-US" sz="1400" smtClean="0">
                <a:solidFill>
                  <a:srgbClr val="000000"/>
                </a:solidFill>
              </a:rPr>
              <a:t>Ανδρέας Νεάρχου</a:t>
            </a:r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69635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541D56-4B8C-4C7B-A1E0-ED9F1FF0F0C9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0" y="1285860"/>
            <a:ext cx="885828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62013" indent="-465138" defTabSz="627063">
              <a:spcBef>
                <a:spcPct val="20000"/>
              </a:spcBef>
              <a:buChar char="•"/>
              <a:tabLst>
                <a:tab pos="38100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1552575" defTabSz="627063">
              <a:spcBef>
                <a:spcPct val="20000"/>
              </a:spcBef>
              <a:buChar char="–"/>
              <a:tabLst>
                <a:tab pos="3810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719263" indent="-228600" defTabSz="627063">
              <a:spcBef>
                <a:spcPct val="20000"/>
              </a:spcBef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09763" indent="-228600" defTabSz="627063">
              <a:spcBef>
                <a:spcPct val="20000"/>
              </a:spcBef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100263" indent="-228600" defTabSz="627063">
              <a:spcBef>
                <a:spcPct val="20000"/>
              </a:spcBef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57463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014663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71863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29063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n-US" dirty="0">
                <a:solidFill>
                  <a:srgbClr val="000000"/>
                </a:solidFill>
                <a:latin typeface="+mj-lt"/>
              </a:rPr>
              <a:t>Το μικρότερο κομμάτι μέτρησης της πληροφορίας στη μνήμη είναι το</a:t>
            </a:r>
            <a:r>
              <a:rPr lang="el-GR" altLang="en-US" dirty="0">
                <a:solidFill>
                  <a:srgbClr val="3333CC"/>
                </a:solidFill>
                <a:latin typeface="+mj-lt"/>
              </a:rPr>
              <a:t> </a:t>
            </a:r>
            <a:r>
              <a:rPr lang="en-US" altLang="en-US" dirty="0">
                <a:solidFill>
                  <a:srgbClr val="3333CC"/>
                </a:solidFill>
                <a:latin typeface="+mj-lt"/>
              </a:rPr>
              <a:t>byte </a:t>
            </a:r>
            <a:r>
              <a:rPr lang="el-GR" altLang="en-US" dirty="0">
                <a:solidFill>
                  <a:srgbClr val="000000"/>
                </a:solidFill>
                <a:latin typeface="+mj-lt"/>
              </a:rPr>
              <a:t>= ποσότητα μνήμης που χρειάζεται για να κρατήσει ένα χαρακτήρα, π.χ. το γράμμα Α, ή τον αριθμό 3.</a:t>
            </a:r>
            <a:endParaRPr lang="en-US" altLang="en-US" dirty="0">
              <a:solidFill>
                <a:srgbClr val="000000"/>
              </a:solidFill>
              <a:latin typeface="+mj-lt"/>
            </a:endParaRPr>
          </a:p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dirty="0">
              <a:solidFill>
                <a:srgbClr val="000000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n-US" dirty="0">
                <a:solidFill>
                  <a:srgbClr val="000000"/>
                </a:solidFill>
                <a:latin typeface="+mj-lt"/>
              </a:rPr>
              <a:t>Οι Η/Υ εργάζονται με μεγαλύτερες ποσότητες δεδομένων που μετρούνται σε πολλαπλάσια του </a:t>
            </a:r>
            <a:r>
              <a:rPr lang="en-US" altLang="en-US" dirty="0">
                <a:solidFill>
                  <a:srgbClr val="000000"/>
                </a:solidFill>
                <a:latin typeface="+mj-lt"/>
              </a:rPr>
              <a:t>byte</a:t>
            </a:r>
            <a:r>
              <a:rPr lang="el-GR" altLang="en-US" dirty="0">
                <a:solidFill>
                  <a:srgbClr val="000000"/>
                </a:solidFill>
                <a:latin typeface="+mj-lt"/>
              </a:rPr>
              <a:t>: </a:t>
            </a:r>
            <a:endParaRPr lang="en-US" altLang="en-US" dirty="0" smtClean="0">
              <a:solidFill>
                <a:srgbClr val="000000"/>
              </a:solidFill>
              <a:latin typeface="+mj-lt"/>
            </a:endParaRPr>
          </a:p>
          <a:p>
            <a:pPr marL="396875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smtClean="0">
                <a:latin typeface="+mj-lt"/>
              </a:rPr>
              <a:t>Kilobytes </a:t>
            </a:r>
            <a:r>
              <a:rPr lang="en-US" altLang="en-US" sz="2800" b="1" dirty="0">
                <a:latin typeface="+mj-lt"/>
              </a:rPr>
              <a:t>(KB), Megabytes (MB), </a:t>
            </a:r>
            <a:r>
              <a:rPr lang="en-US" altLang="en-US" b="1" dirty="0" smtClean="0">
                <a:latin typeface="+mj-lt"/>
              </a:rPr>
              <a:t>Gigabytes </a:t>
            </a:r>
            <a:r>
              <a:rPr lang="en-US" altLang="en-US" b="1" dirty="0">
                <a:latin typeface="+mj-lt"/>
              </a:rPr>
              <a:t>(GB), Terabytes (TB).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0" y="0"/>
            <a:ext cx="87487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ts val="1200"/>
              </a:spcBef>
              <a:spcAft>
                <a:spcPts val="300"/>
              </a:spcAft>
              <a:buFontTx/>
              <a:buNone/>
            </a:pPr>
            <a:r>
              <a:rPr lang="el-GR" altLang="en-US" sz="4000" dirty="0">
                <a:solidFill>
                  <a:srgbClr val="0070C0"/>
                </a:solidFill>
                <a:latin typeface="+mj-lt"/>
              </a:rPr>
              <a:t>Το εσωτερικό της μηχανής </a:t>
            </a:r>
            <a:r>
              <a:rPr lang="en-US" altLang="en-US" sz="4000" dirty="0">
                <a:solidFill>
                  <a:srgbClr val="0070C0"/>
                </a:solidFill>
                <a:latin typeface="+mj-lt"/>
              </a:rPr>
              <a:t>– </a:t>
            </a:r>
            <a:r>
              <a:rPr lang="el-GR" altLang="en-US" sz="4000" dirty="0">
                <a:solidFill>
                  <a:srgbClr val="0070C0"/>
                </a:solidFill>
                <a:latin typeface="+mj-lt"/>
              </a:rPr>
              <a:t>Πώς μετριέται η χωρητικότητα της μνήμης</a:t>
            </a:r>
            <a:r>
              <a:rPr lang="en-US" altLang="en-US" sz="4000" dirty="0">
                <a:solidFill>
                  <a:srgbClr val="0070C0"/>
                </a:solidFill>
                <a:latin typeface="+mj-lt"/>
              </a:rPr>
              <a:t>;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10" y="6125864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35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 txBox="1">
            <a:spLocks noChangeArrowheads="1"/>
          </p:cNvSpPr>
          <p:nvPr/>
        </p:nvSpPr>
        <p:spPr bwMode="auto"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l-GR" sz="4400" dirty="0">
                <a:solidFill>
                  <a:srgbClr val="0070C0"/>
                </a:solidFill>
                <a:latin typeface="Calibri" pitchFamily="34" charset="0"/>
              </a:rPr>
              <a:t>Bits </a:t>
            </a:r>
            <a:r>
              <a:rPr lang="el-GR" altLang="el-GR" sz="4400" dirty="0">
                <a:solidFill>
                  <a:srgbClr val="0070C0"/>
                </a:solidFill>
                <a:latin typeface="Calibri" pitchFamily="34" charset="0"/>
              </a:rPr>
              <a:t>και </a:t>
            </a:r>
            <a:r>
              <a:rPr lang="en-US" altLang="el-GR" sz="4400" dirty="0">
                <a:solidFill>
                  <a:srgbClr val="0070C0"/>
                </a:solidFill>
                <a:latin typeface="Calibri" pitchFamily="34" charset="0"/>
              </a:rPr>
              <a:t>Bytes </a:t>
            </a:r>
            <a:endParaRPr lang="en-GB" altLang="el-GR" sz="4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0659" name="Rectangle 2"/>
          <p:cNvSpPr txBox="1">
            <a:spLocks noChangeArrowheads="1"/>
          </p:cNvSpPr>
          <p:nvPr/>
        </p:nvSpPr>
        <p:spPr bwMode="auto">
          <a:xfrm>
            <a:off x="425450" y="714375"/>
            <a:ext cx="82296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0" y="866775"/>
            <a:ext cx="91440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l-GR" b="1" u="sng" dirty="0" smtClean="0">
                <a:solidFill>
                  <a:srgbClr val="000000"/>
                </a:solidFill>
                <a:latin typeface="Calibri" pitchFamily="34" charset="0"/>
              </a:rPr>
              <a:t>Bits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Το </a:t>
            </a:r>
            <a:r>
              <a:rPr lang="el-GR" altLang="el-GR" b="1" dirty="0" err="1" smtClean="0">
                <a:solidFill>
                  <a:srgbClr val="000000"/>
                </a:solidFill>
                <a:latin typeface="Calibri" pitchFamily="34" charset="0"/>
              </a:rPr>
              <a:t>bit</a:t>
            </a: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 (μπιτ) είναι ένα </a:t>
            </a:r>
            <a:r>
              <a:rPr lang="el-GR" altLang="el-GR" u="sng" dirty="0" smtClean="0">
                <a:solidFill>
                  <a:srgbClr val="000000"/>
                </a:solidFill>
                <a:latin typeface="Calibri" pitchFamily="34" charset="0"/>
              </a:rPr>
              <a:t>δυ</a:t>
            </a: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αδικό ψη</a:t>
            </a:r>
            <a:r>
              <a:rPr lang="el-GR" altLang="el-GR" u="sng" dirty="0" smtClean="0">
                <a:solidFill>
                  <a:srgbClr val="000000"/>
                </a:solidFill>
                <a:latin typeface="Calibri" pitchFamily="34" charset="0"/>
              </a:rPr>
              <a:t>φίο</a:t>
            </a:r>
            <a:r>
              <a:rPr lang="en-US" altLang="el-GR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γνωστό και ως </a:t>
            </a:r>
            <a:r>
              <a:rPr lang="el-GR" altLang="el-GR" dirty="0" err="1" smtClean="0">
                <a:solidFill>
                  <a:srgbClr val="000000"/>
                </a:solidFill>
                <a:latin typeface="Calibri" pitchFamily="34" charset="0"/>
              </a:rPr>
              <a:t>δυφίο</a:t>
            </a: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 - πηγή </a:t>
            </a:r>
            <a:r>
              <a:rPr lang="en-US" altLang="el-GR" dirty="0" err="1" smtClean="0">
                <a:solidFill>
                  <a:srgbClr val="000000"/>
                </a:solidFill>
                <a:latin typeface="Calibri" pitchFamily="34" charset="0"/>
              </a:rPr>
              <a:t>teleterm</a:t>
            </a: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), το οποίο μπορεί να πάρει τις τιμές 0 ή 1.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Οι υπολογιστές εργάζονται με το </a:t>
            </a:r>
            <a:r>
              <a:rPr lang="el-GR" altLang="el-GR" b="1" dirty="0" smtClean="0">
                <a:solidFill>
                  <a:srgbClr val="000000"/>
                </a:solidFill>
                <a:latin typeface="Calibri" pitchFamily="34" charset="0"/>
              </a:rPr>
              <a:t>δυαδικό σύστημα αρίθμησης</a:t>
            </a: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 και χρησιμοποιούν δυαδικά ψηφία για να συμβολίζουν </a:t>
            </a:r>
            <a:r>
              <a:rPr lang="el-GR" altLang="el-GR" b="1" dirty="0" smtClean="0">
                <a:solidFill>
                  <a:srgbClr val="000000"/>
                </a:solidFill>
                <a:latin typeface="Calibri" pitchFamily="34" charset="0"/>
              </a:rPr>
              <a:t>εντολές</a:t>
            </a: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 και </a:t>
            </a:r>
            <a:r>
              <a:rPr lang="el-GR" altLang="el-GR" b="1" dirty="0" smtClean="0">
                <a:solidFill>
                  <a:srgbClr val="000000"/>
                </a:solidFill>
                <a:latin typeface="Calibri" pitchFamily="34" charset="0"/>
              </a:rPr>
              <a:t>δεδομένα</a:t>
            </a: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Η συντομογραφία </a:t>
            </a:r>
            <a:r>
              <a:rPr lang="el-GR" altLang="el-GR" dirty="0" err="1" smtClean="0">
                <a:solidFill>
                  <a:srgbClr val="000000"/>
                </a:solidFill>
                <a:latin typeface="Calibri" pitchFamily="34" charset="0"/>
              </a:rPr>
              <a:t>bit</a:t>
            </a: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 προέρχεται από τη σύντμηση των λέξεων </a:t>
            </a:r>
            <a:r>
              <a:rPr lang="el-GR" altLang="el-GR" b="1" dirty="0" err="1" smtClean="0">
                <a:solidFill>
                  <a:srgbClr val="000000"/>
                </a:solidFill>
                <a:latin typeface="Calibri" pitchFamily="34" charset="0"/>
              </a:rPr>
              <a:t>BI</a:t>
            </a:r>
            <a:r>
              <a:rPr lang="el-GR" altLang="el-GR" dirty="0" err="1" smtClean="0">
                <a:solidFill>
                  <a:srgbClr val="000000"/>
                </a:solidFill>
                <a:latin typeface="Calibri" pitchFamily="34" charset="0"/>
              </a:rPr>
              <a:t>nary</a:t>
            </a: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altLang="el-GR" dirty="0" err="1" smtClean="0">
                <a:solidFill>
                  <a:srgbClr val="000000"/>
                </a:solidFill>
                <a:latin typeface="Calibri" pitchFamily="34" charset="0"/>
              </a:rPr>
              <a:t>digi</a:t>
            </a:r>
            <a:r>
              <a:rPr lang="el-GR" altLang="el-GR" b="1" dirty="0" err="1" smtClean="0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l-GR" altLang="el-GR" i="1" dirty="0" err="1" smtClean="0">
                <a:solidFill>
                  <a:srgbClr val="000000"/>
                </a:solidFill>
                <a:latin typeface="Calibri" pitchFamily="34" charset="0"/>
              </a:rPr>
              <a:t>Bit</a:t>
            </a: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 στα αγγλικά σημαίνει «μικροσκοπικό τμήμα, κομματάκι».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4385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15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 txBox="1"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l-GR" sz="4400" dirty="0">
                <a:solidFill>
                  <a:srgbClr val="0070C0"/>
                </a:solidFill>
                <a:latin typeface="Calibri" pitchFamily="34" charset="0"/>
              </a:rPr>
              <a:t>Bits </a:t>
            </a:r>
            <a:r>
              <a:rPr lang="el-GR" altLang="el-GR" sz="4400" dirty="0">
                <a:solidFill>
                  <a:srgbClr val="0070C0"/>
                </a:solidFill>
                <a:latin typeface="Calibri" pitchFamily="34" charset="0"/>
              </a:rPr>
              <a:t>και </a:t>
            </a:r>
            <a:r>
              <a:rPr lang="en-US" altLang="el-GR" sz="4400" dirty="0">
                <a:solidFill>
                  <a:srgbClr val="0070C0"/>
                </a:solidFill>
                <a:latin typeface="Calibri" pitchFamily="34" charset="0"/>
              </a:rPr>
              <a:t>Bytes </a:t>
            </a:r>
            <a:endParaRPr lang="en-GB" altLang="el-GR" sz="4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0" y="620713"/>
            <a:ext cx="91440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000" dirty="0" smtClean="0">
                <a:solidFill>
                  <a:srgbClr val="000000"/>
                </a:solidFill>
                <a:latin typeface="Calibri" pitchFamily="34" charset="0"/>
              </a:rPr>
              <a:t>Το </a:t>
            </a:r>
            <a:r>
              <a:rPr lang="en-US" altLang="el-GR" sz="2000" b="1" dirty="0" smtClean="0">
                <a:solidFill>
                  <a:srgbClr val="000000"/>
                </a:solidFill>
                <a:latin typeface="Calibri" pitchFamily="34" charset="0"/>
              </a:rPr>
              <a:t>byte</a:t>
            </a:r>
            <a:r>
              <a:rPr lang="en-US" altLang="el-GR" sz="2000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l-GR" altLang="el-GR" sz="2000" dirty="0" err="1" smtClean="0">
                <a:solidFill>
                  <a:srgbClr val="000000"/>
                </a:solidFill>
                <a:latin typeface="Calibri" pitchFamily="34" charset="0"/>
              </a:rPr>
              <a:t>μπάιτ</a:t>
            </a:r>
            <a:r>
              <a:rPr lang="el-GR" altLang="el-GR" sz="2000" dirty="0" smtClean="0">
                <a:solidFill>
                  <a:srgbClr val="000000"/>
                </a:solidFill>
                <a:latin typeface="Calibri" pitchFamily="34" charset="0"/>
              </a:rPr>
              <a:t>) (συμβολίζεται με </a:t>
            </a:r>
            <a:r>
              <a:rPr lang="en-US" altLang="el-GR" sz="2000" b="1" dirty="0" smtClean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altLang="el-GR" sz="2000" dirty="0" smtClean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l-GR" altLang="el-GR" sz="2000" dirty="0" smtClean="0">
                <a:solidFill>
                  <a:srgbClr val="000000"/>
                </a:solidFill>
                <a:latin typeface="Calibri" pitchFamily="34" charset="0"/>
              </a:rPr>
              <a:t>είναι </a:t>
            </a:r>
            <a:r>
              <a:rPr lang="el-GR" altLang="el-GR" sz="2000" b="1" dirty="0" smtClean="0">
                <a:solidFill>
                  <a:srgbClr val="000000"/>
                </a:solidFill>
                <a:latin typeface="Calibri" pitchFamily="34" charset="0"/>
              </a:rPr>
              <a:t>μονάδα μέτρησης</a:t>
            </a:r>
            <a:r>
              <a:rPr lang="el-GR" altLang="el-GR" sz="2000" dirty="0" smtClean="0">
                <a:solidFill>
                  <a:srgbClr val="000000"/>
                </a:solidFill>
                <a:latin typeface="Calibri" pitchFamily="34" charset="0"/>
              </a:rPr>
              <a:t> ποσότητας πληροφορίας στα υπολογιστικά συστήματα.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000" b="1" dirty="0" smtClean="0">
                <a:solidFill>
                  <a:srgbClr val="000000"/>
                </a:solidFill>
                <a:latin typeface="Calibri" pitchFamily="34" charset="0"/>
              </a:rPr>
              <a:t>1 </a:t>
            </a:r>
            <a:r>
              <a:rPr lang="en-US" altLang="el-GR" sz="2000" b="1" dirty="0" smtClean="0">
                <a:solidFill>
                  <a:srgbClr val="000000"/>
                </a:solidFill>
                <a:latin typeface="Calibri" pitchFamily="34" charset="0"/>
              </a:rPr>
              <a:t>byte </a:t>
            </a:r>
            <a:r>
              <a:rPr lang="el-GR" altLang="el-GR" sz="2000" b="1" dirty="0" smtClean="0">
                <a:solidFill>
                  <a:srgbClr val="000000"/>
                </a:solidFill>
                <a:latin typeface="Calibri" pitchFamily="34" charset="0"/>
              </a:rPr>
              <a:t>ισοδυναμεί με 8 </a:t>
            </a:r>
            <a:r>
              <a:rPr lang="en-US" altLang="el-GR" sz="2000" b="1" dirty="0" smtClean="0">
                <a:solidFill>
                  <a:srgbClr val="000000"/>
                </a:solidFill>
                <a:latin typeface="Calibri" pitchFamily="34" charset="0"/>
              </a:rPr>
              <a:t>bit.</a:t>
            </a:r>
            <a:endParaRPr lang="el-GR" altLang="el-GR" sz="2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2000" dirty="0" smtClean="0">
                <a:solidFill>
                  <a:srgbClr val="000000"/>
                </a:solidFill>
                <a:latin typeface="Calibri" pitchFamily="34" charset="0"/>
              </a:rPr>
              <a:t>To byte </a:t>
            </a:r>
            <a:r>
              <a:rPr lang="el-GR" altLang="el-GR" sz="2000" dirty="0" smtClean="0">
                <a:solidFill>
                  <a:srgbClr val="000000"/>
                </a:solidFill>
                <a:latin typeface="Calibri" pitchFamily="34" charset="0"/>
              </a:rPr>
              <a:t>μπορεί να αντιπροσωπεύσει τιμές από 0 έως και 255 στο δεκαδικό σύστημα (2</a:t>
            </a:r>
            <a:r>
              <a:rPr lang="el-GR" altLang="el-GR" sz="2000" baseline="30000" dirty="0" smtClean="0">
                <a:solidFill>
                  <a:srgbClr val="000000"/>
                </a:solidFill>
                <a:latin typeface="Calibri" pitchFamily="34" charset="0"/>
              </a:rPr>
              <a:t>8</a:t>
            </a:r>
            <a:r>
              <a:rPr lang="el-GR" altLang="el-GR" sz="2000" dirty="0" smtClean="0">
                <a:solidFill>
                  <a:srgbClr val="000000"/>
                </a:solidFill>
                <a:latin typeface="Calibri" pitchFamily="34" charset="0"/>
              </a:rPr>
              <a:t> = 256 τιμές).</a:t>
            </a:r>
            <a:endParaRPr lang="en-US" altLang="el-GR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000" dirty="0" smtClean="0">
                <a:solidFill>
                  <a:srgbClr val="000000"/>
                </a:solidFill>
                <a:latin typeface="Calibri" pitchFamily="34" charset="0"/>
              </a:rPr>
              <a:t>Το </a:t>
            </a:r>
            <a:r>
              <a:rPr lang="en-US" altLang="el-GR" sz="2000" dirty="0" smtClean="0">
                <a:solidFill>
                  <a:srgbClr val="000000"/>
                </a:solidFill>
                <a:latin typeface="Calibri" pitchFamily="34" charset="0"/>
              </a:rPr>
              <a:t>byte </a:t>
            </a:r>
            <a:r>
              <a:rPr lang="el-GR" altLang="el-GR" sz="2000" dirty="0" smtClean="0">
                <a:solidFill>
                  <a:srgbClr val="000000"/>
                </a:solidFill>
                <a:latin typeface="Calibri" pitchFamily="34" charset="0"/>
              </a:rPr>
              <a:t>είναι και η βασική μονάδα μέτρησης (χώρου και πληροφορίας) στα υπολογιστικά συστήματα.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l-GR" altLang="el-GR" sz="2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8488"/>
            <a:ext cx="46863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4686300" y="2524125"/>
            <a:ext cx="4457700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Εκτιμώμενη διαδικτυακή κίνηση το 2015, μόνο στις ΗΠΑ</a:t>
            </a:r>
            <a:r>
              <a:rPr lang="el-GR" sz="1600" dirty="0">
                <a:solidFill>
                  <a:srgbClr val="000000"/>
                </a:solidFill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Downloads </a:t>
            </a:r>
            <a:r>
              <a:rPr lang="el-GR" sz="1600" dirty="0">
                <a:solidFill>
                  <a:srgbClr val="000000"/>
                </a:solidFill>
              </a:rPr>
              <a:t>ταινιών και </a:t>
            </a:r>
            <a:r>
              <a:rPr lang="en-US" sz="1600" dirty="0">
                <a:solidFill>
                  <a:srgbClr val="000000"/>
                </a:solidFill>
              </a:rPr>
              <a:t>P2P </a:t>
            </a:r>
            <a:r>
              <a:rPr lang="el-GR" sz="1600" dirty="0">
                <a:solidFill>
                  <a:srgbClr val="000000"/>
                </a:solidFill>
              </a:rPr>
              <a:t>διαμοίραση αρχείων έφτασαν τα</a:t>
            </a:r>
            <a:r>
              <a:rPr lang="en-US" sz="1600" dirty="0">
                <a:solidFill>
                  <a:srgbClr val="000000"/>
                </a:solidFill>
              </a:rPr>
              <a:t> 100 </a:t>
            </a:r>
            <a:r>
              <a:rPr lang="en-US" sz="1600" dirty="0" err="1">
                <a:solidFill>
                  <a:srgbClr val="000000"/>
                </a:solidFill>
              </a:rPr>
              <a:t>exabytes</a:t>
            </a:r>
            <a:endParaRPr lang="en-US" sz="16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Video </a:t>
            </a:r>
            <a:r>
              <a:rPr lang="el-GR" sz="1600" dirty="0">
                <a:solidFill>
                  <a:srgbClr val="000000"/>
                </a:solidFill>
              </a:rPr>
              <a:t>κλήσεις (π.χ. </a:t>
            </a:r>
            <a:r>
              <a:rPr lang="en-US" sz="1600" dirty="0">
                <a:solidFill>
                  <a:srgbClr val="000000"/>
                </a:solidFill>
              </a:rPr>
              <a:t>Skype calls)</a:t>
            </a:r>
            <a:r>
              <a:rPr lang="el-GR" sz="1600" dirty="0">
                <a:solidFill>
                  <a:srgbClr val="000000"/>
                </a:solidFill>
              </a:rPr>
              <a:t> και</a:t>
            </a:r>
            <a:r>
              <a:rPr lang="en-US" sz="1600" dirty="0">
                <a:solidFill>
                  <a:srgbClr val="000000"/>
                </a:solidFill>
              </a:rPr>
              <a:t> virtual Windows </a:t>
            </a:r>
            <a:r>
              <a:rPr lang="el-GR" sz="1600" dirty="0">
                <a:solidFill>
                  <a:srgbClr val="000000"/>
                </a:solidFill>
              </a:rPr>
              <a:t>θα φτάσουν τα </a:t>
            </a:r>
            <a:r>
              <a:rPr lang="en-US" sz="1600" dirty="0">
                <a:solidFill>
                  <a:srgbClr val="000000"/>
                </a:solidFill>
              </a:rPr>
              <a:t>400 </a:t>
            </a:r>
            <a:r>
              <a:rPr lang="en-US" sz="1600" dirty="0" err="1">
                <a:solidFill>
                  <a:srgbClr val="000000"/>
                </a:solidFill>
              </a:rPr>
              <a:t>exabytes</a:t>
            </a:r>
            <a:endParaRPr lang="en-US" sz="16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"Cloud" computing </a:t>
            </a:r>
            <a:r>
              <a:rPr lang="el-GR" sz="1600" dirty="0">
                <a:solidFill>
                  <a:srgbClr val="000000"/>
                </a:solidFill>
              </a:rPr>
              <a:t>και απομακρυσμένες υπηρεσίες </a:t>
            </a:r>
            <a:r>
              <a:rPr lang="en-US" sz="1600" dirty="0">
                <a:solidFill>
                  <a:srgbClr val="000000"/>
                </a:solidFill>
              </a:rPr>
              <a:t>backup </a:t>
            </a:r>
            <a:r>
              <a:rPr lang="el-GR" sz="1600" dirty="0">
                <a:solidFill>
                  <a:srgbClr val="000000"/>
                </a:solidFill>
              </a:rPr>
              <a:t>θα φτάσουν τα </a:t>
            </a:r>
            <a:r>
              <a:rPr lang="en-US" sz="1600" dirty="0">
                <a:solidFill>
                  <a:srgbClr val="000000"/>
                </a:solidFill>
              </a:rPr>
              <a:t>50 </a:t>
            </a:r>
            <a:r>
              <a:rPr lang="en-US" sz="1600" dirty="0" err="1">
                <a:solidFill>
                  <a:srgbClr val="000000"/>
                </a:solidFill>
              </a:rPr>
              <a:t>exabytes</a:t>
            </a:r>
            <a:endParaRPr lang="en-US" sz="16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Internet video, </a:t>
            </a:r>
            <a:r>
              <a:rPr lang="el-GR" sz="1600" dirty="0">
                <a:solidFill>
                  <a:srgbClr val="000000"/>
                </a:solidFill>
              </a:rPr>
              <a:t>παιχνίδια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l-GR" sz="1600" dirty="0">
                <a:solidFill>
                  <a:srgbClr val="000000"/>
                </a:solidFill>
              </a:rPr>
              <a:t>και </a:t>
            </a:r>
            <a:r>
              <a:rPr lang="en-US" sz="1600" dirty="0">
                <a:solidFill>
                  <a:srgbClr val="000000"/>
                </a:solidFill>
              </a:rPr>
              <a:t>virtual worlds </a:t>
            </a:r>
            <a:r>
              <a:rPr lang="el-GR" sz="1600" dirty="0">
                <a:solidFill>
                  <a:srgbClr val="000000"/>
                </a:solidFill>
              </a:rPr>
              <a:t>θα φτάσουν τα </a:t>
            </a:r>
            <a:r>
              <a:rPr lang="en-US" sz="1600" dirty="0">
                <a:solidFill>
                  <a:srgbClr val="000000"/>
                </a:solidFill>
              </a:rPr>
              <a:t>200 </a:t>
            </a:r>
            <a:r>
              <a:rPr lang="en-US" sz="1600" dirty="0" err="1">
                <a:solidFill>
                  <a:srgbClr val="000000"/>
                </a:solidFill>
              </a:rPr>
              <a:t>exabytes</a:t>
            </a:r>
            <a:endParaRPr lang="en-US" sz="16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Non-Internet "IPTV" </a:t>
            </a:r>
            <a:r>
              <a:rPr lang="el-GR" sz="1600" dirty="0">
                <a:solidFill>
                  <a:srgbClr val="000000"/>
                </a:solidFill>
              </a:rPr>
              <a:t>θα φτάσει τα </a:t>
            </a:r>
            <a:r>
              <a:rPr lang="en-US" sz="1600" dirty="0">
                <a:solidFill>
                  <a:srgbClr val="000000"/>
                </a:solidFill>
              </a:rPr>
              <a:t>100 </a:t>
            </a:r>
            <a:r>
              <a:rPr lang="en-US" sz="1600" dirty="0" err="1">
                <a:solidFill>
                  <a:srgbClr val="000000"/>
                </a:solidFill>
              </a:rPr>
              <a:t>exabytes</a:t>
            </a:r>
            <a:r>
              <a:rPr lang="en-US" sz="1600" dirty="0">
                <a:solidFill>
                  <a:srgbClr val="000000"/>
                </a:solidFill>
              </a:rPr>
              <a:t>, and</a:t>
            </a:r>
            <a:r>
              <a:rPr lang="el-GR" sz="1600" dirty="0">
                <a:solidFill>
                  <a:srgbClr val="000000"/>
                </a:solidFill>
              </a:rPr>
              <a:t> και, πιθανότατα, περισσότερο</a:t>
            </a:r>
            <a:endParaRPr lang="en-US" sz="16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Business IP traffic will generate some 100 </a:t>
            </a:r>
            <a:r>
              <a:rPr lang="en-US" sz="1600" dirty="0" err="1">
                <a:solidFill>
                  <a:srgbClr val="000000"/>
                </a:solidFill>
              </a:rPr>
              <a:t>exabytes</a:t>
            </a:r>
            <a:endParaRPr lang="en-US" sz="16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Other applications (phone, Web, e-mail, photos, music) could be 50 </a:t>
            </a:r>
            <a:r>
              <a:rPr lang="en-US" sz="1600" dirty="0" err="1">
                <a:solidFill>
                  <a:srgbClr val="000000"/>
                </a:solidFill>
              </a:rPr>
              <a:t>exabytes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1686" name="TextBox 2"/>
          <p:cNvSpPr txBox="1">
            <a:spLocks noChangeArrowheads="1"/>
          </p:cNvSpPr>
          <p:nvPr/>
        </p:nvSpPr>
        <p:spPr bwMode="auto">
          <a:xfrm>
            <a:off x="0" y="61769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1</a:t>
            </a:r>
            <a:r>
              <a:rPr lang="el-GR" altLang="en-US" sz="2000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</a:rPr>
              <a:t>zettabyte (ZB), </a:t>
            </a:r>
            <a:r>
              <a:rPr lang="el-GR" altLang="en-US" sz="2000">
                <a:solidFill>
                  <a:srgbClr val="000000"/>
                </a:solidFill>
              </a:rPr>
              <a:t>κατά προσέγγιση 10</a:t>
            </a:r>
            <a:r>
              <a:rPr lang="el-GR" altLang="en-US" sz="2000" baseline="30000">
                <a:solidFill>
                  <a:srgbClr val="000000"/>
                </a:solidFill>
              </a:rPr>
              <a:t>21</a:t>
            </a:r>
            <a:r>
              <a:rPr lang="el-GR" altLang="en-US" sz="2000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</a:rPr>
              <a:t>bytes!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2000">
                <a:solidFill>
                  <a:srgbClr val="000000"/>
                </a:solidFill>
              </a:rPr>
              <a:t>Το 201</a:t>
            </a:r>
            <a:r>
              <a:rPr lang="en-US" altLang="en-US" sz="2000">
                <a:solidFill>
                  <a:srgbClr val="000000"/>
                </a:solidFill>
              </a:rPr>
              <a:t>1</a:t>
            </a:r>
            <a:r>
              <a:rPr lang="el-GR" altLang="en-US" sz="2000">
                <a:solidFill>
                  <a:srgbClr val="000000"/>
                </a:solidFill>
              </a:rPr>
              <a:t> υπήρχαν αποθηκευμένα στον κόσμο περίπου 1,8 </a:t>
            </a:r>
            <a:r>
              <a:rPr lang="en-US" altLang="en-US" sz="2000">
                <a:solidFill>
                  <a:srgbClr val="000000"/>
                </a:solidFill>
              </a:rPr>
              <a:t>ZB!</a:t>
            </a:r>
          </a:p>
        </p:txBody>
      </p:sp>
      <p:sp>
        <p:nvSpPr>
          <p:cNvPr id="71687" name="TextBox 7"/>
          <p:cNvSpPr txBox="1">
            <a:spLocks noChangeArrowheads="1"/>
          </p:cNvSpPr>
          <p:nvPr/>
        </p:nvSpPr>
        <p:spPr bwMode="auto">
          <a:xfrm>
            <a:off x="0" y="2713038"/>
            <a:ext cx="468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2000" b="1" u="sng">
                <a:solidFill>
                  <a:srgbClr val="000000"/>
                </a:solidFill>
              </a:rPr>
              <a:t>Πολλαπλάσια του </a:t>
            </a:r>
            <a:r>
              <a:rPr lang="en-US" altLang="en-US" sz="2000" b="1" u="sng">
                <a:solidFill>
                  <a:srgbClr val="000000"/>
                </a:solidFill>
              </a:rPr>
              <a:t>byte: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78" y="6118326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7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Τίτλος"/>
          <p:cNvSpPr txBox="1">
            <a:spLocks/>
          </p:cNvSpPr>
          <p:nvPr/>
        </p:nvSpPr>
        <p:spPr>
          <a:xfrm>
            <a:off x="500034" y="292893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Τέλος Ενότητας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732</Words>
  <Application>Microsoft Office PowerPoint</Application>
  <PresentationFormat>Προβολή στην οθόνη (4:3)</PresentationFormat>
  <Paragraphs>79</Paragraphs>
  <Slides>13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Θέμα του Office</vt:lpstr>
      <vt:lpstr>Παρουσίαση του PowerPoint</vt:lpstr>
      <vt:lpstr>Περιεχόμενα ενότητας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Που βρισκόμαστε σήμερα;</dc:title>
  <dc:creator>Yannis</dc:creator>
  <cp:lastModifiedBy>Anna</cp:lastModifiedBy>
  <cp:revision>12</cp:revision>
  <dcterms:created xsi:type="dcterms:W3CDTF">2014-11-28T11:42:25Z</dcterms:created>
  <dcterms:modified xsi:type="dcterms:W3CDTF">2015-01-18T18:14:30Z</dcterms:modified>
</cp:coreProperties>
</file>