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91514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525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7668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5052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3590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66201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6739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71434E0-FA9A-42EC-934E-5A1A8D47C20A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0835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41215D4-C886-42A2-847F-97680F61F9B1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0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9027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DC37EF-E777-430C-8644-4FD2A125A3C0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0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l.wikipedia.org/wiki/%CE%A3%CE%B1%CF%81%CF%89%CF%84%CE%AE%CF%82" TargetMode="External"/><Relationship Id="rId13" Type="http://schemas.openxmlformats.org/officeDocument/2006/relationships/hyperlink" Target="http://el.wikipedia.org/w/index.php?title=Webcam&amp;action=edit&amp;redlink=1" TargetMode="External"/><Relationship Id="rId3" Type="http://schemas.openxmlformats.org/officeDocument/2006/relationships/hyperlink" Target="http://el.wikipedia.org/wiki/%CE%94%CE%B5%CE%B4%CE%BF%CE%BC%CE%AD%CE%BD%CE%BF" TargetMode="External"/><Relationship Id="rId7" Type="http://schemas.openxmlformats.org/officeDocument/2006/relationships/hyperlink" Target="http://el.wikipedia.org/wiki/%CE%A0%CE%BF%CE%BD%CF%84%CE%AF%CE%BA%CE%B9_(%CF%83%CF%85%CF%83%CE%BA%CE%B5%CF%85%CE%AE)" TargetMode="External"/><Relationship Id="rId12" Type="http://schemas.openxmlformats.org/officeDocument/2006/relationships/hyperlink" Target="http://el.wikipedia.org/w/index.php?title=%CE%A8%CE%B7%CF%86%CE%B9%CE%B1%CE%BA%CE%AE_%CE%BA%CE%AC%CE%BC%CE%B5%CF%81%CE%B1&amp;action=edit&amp;redlink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l.wikipedia.org/wiki/%CE%A0%CE%BB%CE%B7%CE%BA%CF%84%CF%81%CE%BF%CE%BB%CF%8C%CE%B3%CE%B9%CE%BF" TargetMode="External"/><Relationship Id="rId11" Type="http://schemas.openxmlformats.org/officeDocument/2006/relationships/hyperlink" Target="http://el.wikipedia.org/w/index.php?title=%CE%99%CF%87%CE%BD%CF%8C%CF%83%CF%86%CE%B1%CE%B9%CF%81%CE%B1&amp;action=edit&amp;redlink=1" TargetMode="External"/><Relationship Id="rId5" Type="http://schemas.openxmlformats.org/officeDocument/2006/relationships/hyperlink" Target="http://el.wikipedia.org/wiki/%CE%97%CE%BB%CE%B5%CE%BA%CF%84%CF%81%CE%BF%CE%BD%CE%B9%CE%BA%CF%8C%CF%82_%CF%85%CF%80%CE%BF%CE%BB%CE%BF%CE%B3%CE%B9%CF%83%CF%84%CE%AE%CF%82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el.wikipedia.org/w/index.php?title=%CE%9C%CE%B9%CE%BA%CF%81%CF%8C%CF%86%CF%89%CE%BD%CE%BF&amp;action=edit&amp;redlink=1" TargetMode="External"/><Relationship Id="rId4" Type="http://schemas.openxmlformats.org/officeDocument/2006/relationships/hyperlink" Target="http://el.wikipedia.org/wiki/%CE%A0%CF%81%CF%8C%CE%B3%CF%81%CE%B1%CE%BC%CE%BC%CE%B1" TargetMode="External"/><Relationship Id="rId9" Type="http://schemas.openxmlformats.org/officeDocument/2006/relationships/hyperlink" Target="http://el.wikipedia.org/w/index.php?title=%CE%A7%CE%B5%CE%B9%CF%81%CE%B9%CF%83%CF%84%CE%AE%CF%81%CE%B9%CE%B1_%CF%80%CE%B1%CE%B9%CF%87%CE%BD%CE%B9%CE%B4%CE%B9%CF%8E%CE%BD&amp;action=edit&amp;redlink=1" TargetMode="External"/><Relationship Id="rId14" Type="http://schemas.openxmlformats.org/officeDocument/2006/relationships/hyperlink" Target="http://el.wikipedia.org/w/index.php?title=%CE%A6%CF%89%CF%84%CE%BF%CE%B3%CF%81%CE%B1%CF%86%CE%AF%CE%B4%CE%B1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Ο ηλεκτρονικός υπολογιστής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435100"/>
            <a:ext cx="8464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56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45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88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3200" dirty="0" smtClean="0">
                <a:latin typeface="+mj-lt"/>
              </a:rPr>
              <a:t>Οι συσκευές </a:t>
            </a:r>
            <a:r>
              <a:rPr lang="en-US" altLang="en-US" sz="3200" dirty="0" smtClean="0">
                <a:latin typeface="+mj-lt"/>
              </a:rPr>
              <a:t>hardware </a:t>
            </a:r>
            <a:r>
              <a:rPr lang="el-GR" altLang="en-US" sz="3200" dirty="0" smtClean="0">
                <a:latin typeface="+mj-lt"/>
              </a:rPr>
              <a:t>διακρίνονται στις εξής κατηγορίες</a:t>
            </a:r>
            <a:r>
              <a:rPr lang="en-US" altLang="en-US" sz="3200" dirty="0" smtClean="0">
                <a:latin typeface="+mj-lt"/>
              </a:rPr>
              <a:t>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562225"/>
            <a:ext cx="838676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9538" indent="-4651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j-lt"/>
              </a:rPr>
              <a:t>Επεξεργαστές (</a:t>
            </a:r>
            <a:r>
              <a:rPr lang="en-US" altLang="en-US" sz="2800" dirty="0" smtClean="0">
                <a:latin typeface="+mj-lt"/>
              </a:rPr>
              <a:t>Processors</a:t>
            </a:r>
            <a:r>
              <a:rPr lang="el-GR" altLang="en-US" sz="2800" dirty="0" smtClean="0">
                <a:latin typeface="+mj-lt"/>
              </a:rPr>
              <a:t>)</a:t>
            </a:r>
            <a:endParaRPr lang="en-US" altLang="en-US" sz="2800" dirty="0" smtClean="0">
              <a:latin typeface="+mj-lt"/>
            </a:endParaRPr>
          </a:p>
          <a:p>
            <a:pPr lvl="2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j-lt"/>
              </a:rPr>
              <a:t>Μνήμη </a:t>
            </a:r>
            <a:r>
              <a:rPr lang="en-US" altLang="en-US" sz="2800" dirty="0" smtClean="0">
                <a:latin typeface="+mj-lt"/>
              </a:rPr>
              <a:t>(Memory) </a:t>
            </a:r>
          </a:p>
          <a:p>
            <a:pPr lvl="2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j-lt"/>
              </a:rPr>
              <a:t>Συσκευές Εισόδου &amp; Εξόδου (</a:t>
            </a:r>
            <a:r>
              <a:rPr lang="en-US" altLang="en-US" sz="2800" dirty="0" smtClean="0">
                <a:latin typeface="+mj-lt"/>
              </a:rPr>
              <a:t>Input and output (I/O) devices</a:t>
            </a:r>
            <a:r>
              <a:rPr lang="el-GR" altLang="en-US" sz="2800" dirty="0" smtClean="0">
                <a:latin typeface="+mj-lt"/>
              </a:rPr>
              <a:t>)</a:t>
            </a:r>
            <a:endParaRPr lang="en-US" altLang="en-US" sz="2800" dirty="0" smtClean="0">
              <a:latin typeface="+mj-lt"/>
            </a:endParaRPr>
          </a:p>
          <a:p>
            <a:pPr lvl="2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j-lt"/>
              </a:rPr>
              <a:t>Συσκευές Αποθήκευσης (</a:t>
            </a:r>
            <a:r>
              <a:rPr lang="en-US" altLang="en-US" sz="2800" dirty="0" smtClean="0">
                <a:latin typeface="+mj-lt"/>
              </a:rPr>
              <a:t>Storage devices</a:t>
            </a:r>
            <a:r>
              <a:rPr lang="el-GR" altLang="en-US" sz="2800" dirty="0" smtClean="0">
                <a:latin typeface="+mj-lt"/>
              </a:rPr>
              <a:t>)</a:t>
            </a:r>
            <a:endParaRPr lang="en-US" altLang="en-US" sz="2800" dirty="0" smtClean="0">
              <a:latin typeface="+mj-l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71475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8556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49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81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2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6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51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8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5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sz="4400" dirty="0" smtClean="0">
                <a:solidFill>
                  <a:srgbClr val="0070C0"/>
                </a:solidFill>
                <a:latin typeface="+mj-lt"/>
              </a:rPr>
              <a:t>Τύποι υλικού </a:t>
            </a:r>
            <a:r>
              <a:rPr lang="en-US" altLang="en-US" sz="4400" dirty="0" smtClean="0">
                <a:solidFill>
                  <a:srgbClr val="0070C0"/>
                </a:solidFill>
                <a:latin typeface="+mj-lt"/>
              </a:rPr>
              <a:t>(hardware)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/>
          </p:cNvSpPr>
          <p:nvPr/>
        </p:nvSpPr>
        <p:spPr bwMode="auto">
          <a:xfrm>
            <a:off x="0" y="857232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Δευτερεύουσα Μνήμη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Μαγνητικοί Δίσκοι</a:t>
            </a:r>
            <a:endParaRPr lang="en-US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9" name="Rectangle 2"/>
          <p:cNvSpPr txBox="1">
            <a:spLocks noChangeArrowheads="1"/>
          </p:cNvSpPr>
          <p:nvPr/>
        </p:nvSpPr>
        <p:spPr bwMode="auto">
          <a:xfrm>
            <a:off x="0" y="2285992"/>
            <a:ext cx="8848725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Στον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μαγνητικό δίσκο (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magnetic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disk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 η αρχή λειτουργίας είναι παρόμοια με αυτή των μαγνητικών ταινιών.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Τώρα το μαγνητικό υλικό καλύπτει έναν δίσκο. Και η προσπέλαση ενός σημείου της επιφάνειας απαιτεί να περιστραφεί ο δίσκος, αλλά και να μετατοπιστεί η κεφαλή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" y="615352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/>
          </p:cNvSpPr>
          <p:nvPr/>
        </p:nvSpPr>
        <p:spPr bwMode="auto">
          <a:xfrm>
            <a:off x="0" y="428604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Δευτερεύουσα Μνήμη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Οπτικοί Δίσκοι</a:t>
            </a:r>
            <a:endParaRPr lang="en-US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25450" y="808038"/>
            <a:ext cx="8229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2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3" name="Rectangle 2"/>
          <p:cNvSpPr txBox="1">
            <a:spLocks noChangeArrowheads="1"/>
          </p:cNvSpPr>
          <p:nvPr/>
        </p:nvSpPr>
        <p:spPr bwMode="auto">
          <a:xfrm>
            <a:off x="142845" y="1643050"/>
            <a:ext cx="9001156" cy="39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1958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ανακαλύφθηκε η τεχνολογία του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laserdisc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 ωστόσο πέρασαν αρκετά χρόνια μέχρι την πρώτη παρουσίαση του σε κοινό (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1972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). Το προϊόν ήταν διαθέσιμο στην αγορά το 1978.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Στον οπτικό δίσκο (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optical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disk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) τα μπιτ αναπαριστώνται μέσω των εσοχών και εξοχών της επιφάνειας του δίσκου. Η κεφαλή ανάγνωσης εκπέμπει δέσμη λέιζερ και ανιχνεύει τις διαφορές στην ανακλασμένη ακτίνα. 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26" y="610256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Συσκευές Εισόδου</a:t>
            </a:r>
            <a:endParaRPr lang="en-US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4515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6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152400" y="1019175"/>
            <a:ext cx="88487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latin typeface="Calibri" pitchFamily="34" charset="0"/>
              </a:rPr>
              <a:t>Μία </a:t>
            </a:r>
            <a:r>
              <a:rPr lang="el-GR" altLang="el-GR" b="1" dirty="0">
                <a:latin typeface="Calibri" pitchFamily="34" charset="0"/>
              </a:rPr>
              <a:t>συσκευή εισόδου</a:t>
            </a:r>
            <a:r>
              <a:rPr lang="el-GR" altLang="el-GR" dirty="0">
                <a:latin typeface="Calibri" pitchFamily="34" charset="0"/>
              </a:rPr>
              <a:t> είναι οποιαδήποτε περιφερειακή μονάδα μέσω της οποίας </a:t>
            </a:r>
            <a:r>
              <a:rPr lang="el-GR" altLang="el-GR" dirty="0">
                <a:latin typeface="Calibri" pitchFamily="34" charset="0"/>
                <a:hlinkClick r:id="rId3" tooltip="Δεδομένο"/>
              </a:rPr>
              <a:t>δεδομένα</a:t>
            </a:r>
            <a:r>
              <a:rPr lang="el-GR" altLang="el-GR" dirty="0">
                <a:latin typeface="Calibri" pitchFamily="34" charset="0"/>
              </a:rPr>
              <a:t> και </a:t>
            </a:r>
            <a:r>
              <a:rPr lang="el-GR" altLang="el-GR" dirty="0">
                <a:latin typeface="Calibri" pitchFamily="34" charset="0"/>
                <a:hlinkClick r:id="rId4" tooltip="Πρόγραμμα"/>
              </a:rPr>
              <a:t>προγράμματα</a:t>
            </a:r>
            <a:r>
              <a:rPr lang="el-GR" altLang="el-GR" dirty="0">
                <a:latin typeface="Calibri" pitchFamily="34" charset="0"/>
              </a:rPr>
              <a:t> εισάγονται από τον έξω κόσμο στον </a:t>
            </a:r>
            <a:r>
              <a:rPr lang="el-GR" altLang="el-GR" dirty="0">
                <a:latin typeface="Calibri" pitchFamily="34" charset="0"/>
                <a:hlinkClick r:id="rId5" tooltip="Ηλεκτρονικός υπολογιστής"/>
              </a:rPr>
              <a:t>Η/Υ</a:t>
            </a:r>
            <a:r>
              <a:rPr lang="el-GR" altLang="el-GR" dirty="0" smtClean="0">
                <a:latin typeface="Calibri" pitchFamily="34" charset="0"/>
              </a:rPr>
              <a:t>.</a:t>
            </a:r>
            <a:endParaRPr lang="el-GR" altLang="el-GR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b="1" u="sng" dirty="0">
                <a:latin typeface="Calibri" pitchFamily="34" charset="0"/>
              </a:rPr>
              <a:t>Συσκευές Εισόδου</a:t>
            </a:r>
            <a:r>
              <a:rPr lang="en-US" altLang="el-GR" b="1" u="sng" dirty="0">
                <a:latin typeface="Calibri" pitchFamily="34" charset="0"/>
              </a:rPr>
              <a:t>:</a:t>
            </a:r>
            <a:endParaRPr lang="el-GR" altLang="el-GR" b="1" u="sng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6" tooltip="Πληκτρολόγιο"/>
              </a:rPr>
              <a:t>Πληκτρολόγιο</a:t>
            </a:r>
            <a:endParaRPr lang="el-GR" altLang="el-GR" sz="2800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7" tooltip="Ποντίκι (συσκευή)"/>
              </a:rPr>
              <a:t>Ποντίκι</a:t>
            </a:r>
            <a:endParaRPr lang="el-GR" altLang="el-GR" sz="2800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8" tooltip="Σαρωτής"/>
              </a:rPr>
              <a:t>Σαρωτής</a:t>
            </a:r>
            <a:r>
              <a:rPr lang="el-GR" altLang="el-GR" sz="2800" dirty="0">
                <a:latin typeface="Calibri" pitchFamily="34" charset="0"/>
              </a:rPr>
              <a:t> (ή αλλιώς σκάνερ)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9" tooltip="Χειριστήρια παιχνιδιών (δεν έχει γραφτεί ακόμα)"/>
              </a:rPr>
              <a:t>Χειριστήρια παιχνιδιών</a:t>
            </a:r>
            <a:r>
              <a:rPr lang="el-GR" altLang="el-GR" sz="2800" dirty="0">
                <a:latin typeface="Calibri" pitchFamily="34" charset="0"/>
              </a:rPr>
              <a:t> (π.χ. το </a:t>
            </a:r>
            <a:r>
              <a:rPr lang="el-GR" altLang="el-GR" sz="2800" dirty="0" err="1">
                <a:latin typeface="Calibri" pitchFamily="34" charset="0"/>
              </a:rPr>
              <a:t>joystick</a:t>
            </a:r>
            <a:r>
              <a:rPr lang="el-GR" altLang="el-GR" sz="2800" dirty="0">
                <a:latin typeface="Calibr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10" tooltip="Μικρόφωνο (δεν έχει γραφτεί ακόμα)"/>
              </a:rPr>
              <a:t>Μικρόφωνο</a:t>
            </a:r>
            <a:endParaRPr lang="el-GR" altLang="el-GR" sz="2800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 err="1">
                <a:latin typeface="Calibri" pitchFamily="34" charset="0"/>
                <a:hlinkClick r:id="rId11" tooltip="Ιχνόσφαιρα (δεν έχει γραφτεί ακόμα)"/>
              </a:rPr>
              <a:t>Ιχνόσφαιρα</a:t>
            </a:r>
            <a:r>
              <a:rPr lang="el-GR" altLang="el-GR" sz="2800" dirty="0">
                <a:latin typeface="Calibri" pitchFamily="34" charset="0"/>
              </a:rPr>
              <a:t> (</a:t>
            </a:r>
            <a:r>
              <a:rPr lang="el-GR" altLang="el-GR" sz="2800" dirty="0" err="1">
                <a:latin typeface="Calibri" pitchFamily="34" charset="0"/>
              </a:rPr>
              <a:t>trackball</a:t>
            </a:r>
            <a:r>
              <a:rPr lang="el-GR" altLang="el-GR" sz="2800" dirty="0">
                <a:latin typeface="Calibr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latin typeface="Calibri" pitchFamily="34" charset="0"/>
                <a:hlinkClick r:id="rId12" tooltip="Ψηφιακή κάμερα (δεν έχει γραφτεί ακόμα)"/>
              </a:rPr>
              <a:t>Ψηφιακή κάμερα</a:t>
            </a:r>
            <a:r>
              <a:rPr lang="el-GR" altLang="el-GR" sz="2800" dirty="0">
                <a:latin typeface="Calibri" pitchFamily="34" charset="0"/>
              </a:rPr>
              <a:t>, </a:t>
            </a:r>
            <a:r>
              <a:rPr lang="el-GR" altLang="el-GR" sz="2800" dirty="0" err="1">
                <a:latin typeface="Calibri" pitchFamily="34" charset="0"/>
                <a:hlinkClick r:id="rId13" tooltip="Webcam (δεν έχει γραφτεί ακόμα)"/>
              </a:rPr>
              <a:t>Webcam</a:t>
            </a:r>
            <a:endParaRPr lang="el-GR" altLang="el-GR" sz="2800" dirty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 err="1">
                <a:latin typeface="Calibri" pitchFamily="34" charset="0"/>
                <a:hlinkClick r:id="rId14" tooltip="Φωτογραφίδα (δεν έχει γραφτεί ακόμα)"/>
              </a:rPr>
              <a:t>Φωτογραφίδα</a:t>
            </a:r>
            <a:r>
              <a:rPr lang="el-GR" altLang="el-GR" sz="2800" dirty="0">
                <a:latin typeface="Calibri" pitchFamily="34" charset="0"/>
              </a:rPr>
              <a:t> (</a:t>
            </a:r>
            <a:r>
              <a:rPr lang="el-GR" altLang="el-GR" sz="2800" dirty="0" err="1">
                <a:latin typeface="Calibri" pitchFamily="34" charset="0"/>
              </a:rPr>
              <a:t>light</a:t>
            </a:r>
            <a:r>
              <a:rPr lang="el-GR" altLang="el-GR" sz="2800" dirty="0">
                <a:latin typeface="Calibri" pitchFamily="34" charset="0"/>
              </a:rPr>
              <a:t> </a:t>
            </a:r>
            <a:r>
              <a:rPr lang="el-GR" altLang="el-GR" sz="2800" dirty="0" err="1">
                <a:latin typeface="Calibri" pitchFamily="34" charset="0"/>
              </a:rPr>
              <a:t>pen</a:t>
            </a:r>
            <a:r>
              <a:rPr lang="el-GR" altLang="el-GR" sz="2800" dirty="0">
                <a:latin typeface="Calibri" pitchFamily="34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95" y="601522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Ο ηλεκτρονικός υπολογιστ</a:t>
            </a:r>
            <a:r>
              <a:rPr lang="el-GR" sz="2000" dirty="0" smtClean="0">
                <a:solidFill>
                  <a:srgbClr val="FF0000"/>
                </a:solidFill>
              </a:rPr>
              <a:t>ής.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01" y="6165304"/>
            <a:ext cx="689244" cy="6688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95536" y="548680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" y="6125864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Η/Υ;</a:t>
            </a:r>
          </a:p>
          <a:p>
            <a:r>
              <a:rPr lang="el-GR" dirty="0" smtClean="0"/>
              <a:t>Ο Η/Υ</a:t>
            </a:r>
          </a:p>
          <a:p>
            <a:r>
              <a:rPr lang="el-GR" dirty="0" smtClean="0"/>
              <a:t>Τα μέρη ενός υπολογιστή</a:t>
            </a:r>
          </a:p>
          <a:p>
            <a:r>
              <a:rPr lang="el-GR" dirty="0" smtClean="0"/>
              <a:t>Οι χρήστες</a:t>
            </a:r>
          </a:p>
          <a:p>
            <a:r>
              <a:rPr lang="el-GR" dirty="0" smtClean="0"/>
              <a:t>Υλικό υπολογιστή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094741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173163" y="2309813"/>
            <a:ext cx="6189662" cy="36099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896937"/>
          </a:xfrm>
        </p:spPr>
        <p:txBody>
          <a:bodyPr/>
          <a:lstStyle/>
          <a:p>
            <a:r>
              <a:rPr lang="el-GR" altLang="en-US" smtClean="0">
                <a:solidFill>
                  <a:srgbClr val="0070C0"/>
                </a:solidFill>
              </a:rPr>
              <a:t>Γιατί Η/Υ;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650288" cy="487840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l-GR" altLang="en-US" dirty="0" smtClean="0"/>
              <a:t>Όπου συντρέχει ένας ή περισσότεροι από τους πιο κάτω λόγους απαιτείται η χρήση Η/Υ:</a:t>
            </a:r>
          </a:p>
          <a:p>
            <a:pPr lvl="1"/>
            <a:r>
              <a:rPr lang="el-GR" altLang="en-US" sz="3200" dirty="0" smtClean="0"/>
              <a:t>Μεγάλος όγκος δεδομένων</a:t>
            </a:r>
          </a:p>
          <a:p>
            <a:pPr lvl="1"/>
            <a:r>
              <a:rPr lang="el-GR" altLang="en-US" sz="3200" dirty="0" smtClean="0"/>
              <a:t>Επαναληπτική εργασία</a:t>
            </a:r>
          </a:p>
          <a:p>
            <a:pPr lvl="1"/>
            <a:r>
              <a:rPr lang="el-GR" altLang="en-US" sz="3200" dirty="0" smtClean="0"/>
              <a:t>Μεγάλη ταχύτητα υπολογισμών</a:t>
            </a:r>
          </a:p>
          <a:p>
            <a:pPr lvl="1"/>
            <a:r>
              <a:rPr lang="el-GR" altLang="en-US" sz="3200" dirty="0" smtClean="0"/>
              <a:t>Πολυπλοκότητα στους υπολογισμούς</a:t>
            </a:r>
          </a:p>
          <a:p>
            <a:pPr lvl="1"/>
            <a:r>
              <a:rPr lang="el-GR" altLang="en-US" sz="3200" dirty="0" smtClean="0"/>
              <a:t>Ψυχαγωγία</a:t>
            </a:r>
          </a:p>
          <a:p>
            <a:pPr lvl="1"/>
            <a:r>
              <a:rPr lang="el-GR" altLang="en-US" sz="3200" dirty="0" smtClean="0"/>
              <a:t>Εκπαίδευση</a:t>
            </a:r>
          </a:p>
          <a:p>
            <a:pPr lvl="1"/>
            <a:r>
              <a:rPr lang="el-GR" altLang="en-US" sz="3200" dirty="0" smtClean="0"/>
              <a:t>Επικοινωνία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6753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n-lt"/>
              </a:rPr>
              <a:t>Ο Ηλεκτρονικός Υπολογιστής</a:t>
            </a:r>
            <a:endParaRPr lang="en-GB" altLang="el-GR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0" y="1196975"/>
            <a:ext cx="889248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marL="342900" indent="-3429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fontAlgn="base">
              <a:spcBef>
                <a:spcPts val="413"/>
              </a:spcBef>
              <a:spcAft>
                <a:spcPct val="0"/>
              </a:spcAft>
              <a:buFontTx/>
              <a:buNone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altLang="el-GR" sz="3200" b="1" dirty="0">
                <a:solidFill>
                  <a:srgbClr val="000000"/>
                </a:solidFill>
                <a:latin typeface="Calibri" pitchFamily="34" charset="0"/>
              </a:rPr>
              <a:t>ηλεκτρονικός υπολογιστής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είναι μια μηχανή κατασκευασμένη κυρίως από ηλεκτρονικά κυκλώματα και δευτερευόντως από ηλεκτρικά και μηχανικά συστήματα, και έχει ως σκοπό να επεξεργάζεται πληροφορίες.</a:t>
            </a:r>
            <a:endParaRPr lang="en-GB" altLang="el-GR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220788" y="60325"/>
            <a:ext cx="62039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4400" dirty="0">
                <a:solidFill>
                  <a:srgbClr val="0070C0"/>
                </a:solidFill>
                <a:latin typeface="+mn-lt"/>
              </a:rPr>
              <a:t>Τα μέρη ενός Η/Υ</a:t>
            </a:r>
            <a:endParaRPr lang="en-US" altLang="en-US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596" y="1714488"/>
            <a:ext cx="8072494" cy="291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79538" indent="-4651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525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668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Το υλικό (</a:t>
            </a:r>
            <a:r>
              <a:rPr lang="en-US" altLang="en-US" sz="3200" dirty="0" smtClean="0">
                <a:latin typeface="+mn-lt"/>
              </a:rPr>
              <a:t>Hardware</a:t>
            </a:r>
            <a:r>
              <a:rPr lang="el-GR" altLang="en-US" sz="3200" dirty="0" smtClean="0">
                <a:latin typeface="+mn-lt"/>
              </a:rPr>
              <a:t>)</a:t>
            </a:r>
            <a:endParaRPr lang="en-US" altLang="en-US" sz="3200" dirty="0" smtClean="0">
              <a:latin typeface="+mn-lt"/>
            </a:endParaRPr>
          </a:p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Το λογισμικό (</a:t>
            </a:r>
            <a:r>
              <a:rPr lang="en-US" altLang="en-US" sz="3200" dirty="0" smtClean="0">
                <a:latin typeface="+mn-lt"/>
              </a:rPr>
              <a:t>Software</a:t>
            </a:r>
            <a:r>
              <a:rPr lang="el-GR" altLang="en-US" sz="3200" dirty="0" smtClean="0">
                <a:latin typeface="+mn-lt"/>
              </a:rPr>
              <a:t>)</a:t>
            </a:r>
            <a:endParaRPr lang="en-US" altLang="en-US" sz="3200" dirty="0" smtClean="0">
              <a:latin typeface="+mn-lt"/>
            </a:endParaRPr>
          </a:p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Τα δεδομένα (</a:t>
            </a:r>
            <a:r>
              <a:rPr lang="en-US" altLang="en-US" sz="3200" dirty="0" smtClean="0">
                <a:latin typeface="+mn-lt"/>
              </a:rPr>
              <a:t>Data</a:t>
            </a:r>
            <a:r>
              <a:rPr lang="el-GR" altLang="en-US" sz="3200" dirty="0" smtClean="0">
                <a:latin typeface="+mn-lt"/>
              </a:rPr>
              <a:t>)</a:t>
            </a:r>
            <a:endParaRPr lang="en-US" altLang="en-US" sz="3200" dirty="0" smtClean="0">
              <a:latin typeface="+mn-lt"/>
            </a:endParaRPr>
          </a:p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Οι χρήστες (</a:t>
            </a:r>
            <a:r>
              <a:rPr lang="en-US" altLang="en-US" sz="3200" dirty="0" smtClean="0">
                <a:latin typeface="+mn-lt"/>
              </a:rPr>
              <a:t>Users</a:t>
            </a:r>
            <a:r>
              <a:rPr lang="el-GR" altLang="en-US" sz="3200" dirty="0" smtClean="0">
                <a:latin typeface="+mn-lt"/>
              </a:rPr>
              <a:t>)</a:t>
            </a:r>
            <a:endParaRPr lang="en-US" altLang="en-US" sz="3200" dirty="0" smtClean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142984"/>
            <a:ext cx="8012113" cy="47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9538" indent="-4651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4938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81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24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67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3938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51138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8338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5538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ts val="12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j-lt"/>
              </a:rPr>
              <a:t>Το υλικό περιλαμβάνει όλες τις ηλεκτρονικές συσκευές, όλα δηλαδή τα εξαρτήματα που μπορούμε να δούμε και να ακουμπήσουμε.</a:t>
            </a:r>
            <a:endParaRPr lang="en-US" altLang="en-US" sz="3200" dirty="0" smtClean="0">
              <a:latin typeface="+mj-lt"/>
            </a:endParaRPr>
          </a:p>
          <a:p>
            <a:pPr eaLnBrk="0" fontAlgn="base" hangingPunct="0">
              <a:spcBef>
                <a:spcPts val="12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j-lt"/>
              </a:rPr>
              <a:t>Ο όρος ‘συσκευή’ αναφέρεται σε κάθε κομμάτι του υλικού που χρησιμοποιείται από τη μηχανή, όπως: </a:t>
            </a:r>
            <a:r>
              <a:rPr lang="en-US" altLang="en-US" sz="3200" dirty="0" smtClean="0">
                <a:latin typeface="+mj-lt"/>
              </a:rPr>
              <a:t>keyboard, monitor, modem, mouse, </a:t>
            </a:r>
            <a:r>
              <a:rPr lang="el-GR" altLang="en-US" sz="3200" dirty="0" smtClean="0">
                <a:latin typeface="+mj-lt"/>
              </a:rPr>
              <a:t>κλπ.</a:t>
            </a:r>
            <a:endParaRPr lang="en-US" altLang="en-US" sz="3200" dirty="0" smtClean="0">
              <a:latin typeface="+mj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87450" y="390525"/>
            <a:ext cx="6553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349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5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0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sz="4400" dirty="0" smtClean="0">
                <a:solidFill>
                  <a:srgbClr val="0070C0"/>
                </a:solidFill>
                <a:latin typeface="+mn-lt"/>
              </a:rPr>
              <a:t>Το Υλικό (</a:t>
            </a:r>
            <a:r>
              <a:rPr lang="en-US" altLang="en-US" sz="4400" dirty="0" smtClean="0">
                <a:solidFill>
                  <a:srgbClr val="0070C0"/>
                </a:solidFill>
                <a:latin typeface="+mn-lt"/>
              </a:rPr>
              <a:t>Hardware</a:t>
            </a:r>
            <a:r>
              <a:rPr lang="el-GR" altLang="en-US" sz="4400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US" altLang="en-US" sz="44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638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28604"/>
            <a:ext cx="8853487" cy="583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627063"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47750" indent="-566738" algn="l" defTabSz="627063"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70038" algn="l" defTabSz="627063"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60538" algn="l" defTabSz="627063"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627063"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lnSpc>
                <a:spcPct val="40000"/>
              </a:lnSpc>
              <a:spcBef>
                <a:spcPts val="1200"/>
              </a:spcBef>
              <a:spcAft>
                <a:spcPts val="300"/>
              </a:spcAft>
              <a:defRPr/>
            </a:pPr>
            <a:endParaRPr lang="en-US" altLang="en-US" sz="2800" dirty="0" smtClean="0">
              <a:solidFill>
                <a:srgbClr val="3333CC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800" dirty="0" smtClean="0">
                <a:latin typeface="+mn-lt"/>
              </a:rPr>
              <a:t>Software – </a:t>
            </a:r>
            <a:r>
              <a:rPr lang="el-GR" altLang="en-US" sz="2800" dirty="0" smtClean="0">
                <a:latin typeface="+mn-lt"/>
              </a:rPr>
              <a:t>το σύνολο των προγραμμάτων</a:t>
            </a:r>
            <a:r>
              <a:rPr lang="en-US" altLang="en-US" sz="2800" dirty="0" smtClean="0">
                <a:latin typeface="+mn-lt"/>
              </a:rPr>
              <a:t>– </a:t>
            </a:r>
            <a:r>
              <a:rPr lang="el-GR" altLang="en-US" sz="2800" dirty="0" smtClean="0">
                <a:latin typeface="+mn-lt"/>
              </a:rPr>
              <a:t>(σύνολο οργανωμένων εντολών που ελέγχουν τον Η/Υ)</a:t>
            </a:r>
            <a:r>
              <a:rPr lang="en-US" altLang="en-US" sz="2800" dirty="0" smtClean="0">
                <a:latin typeface="+mn-lt"/>
              </a:rPr>
              <a:t>.</a:t>
            </a:r>
          </a:p>
          <a:p>
            <a:pPr lvl="1" eaLnBrk="0" fontAlgn="base" hangingPunct="0">
              <a:lnSpc>
                <a:spcPct val="40000"/>
              </a:lnSpc>
              <a:spcBef>
                <a:spcPts val="1200"/>
              </a:spcBef>
              <a:spcAft>
                <a:spcPts val="300"/>
              </a:spcAft>
              <a:defRPr/>
            </a:pPr>
            <a:endParaRPr lang="en-US" altLang="en-US" sz="2800" dirty="0" smtClean="0">
              <a:latin typeface="+mn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n-lt"/>
              </a:rPr>
              <a:t>Ορισμένα προγράμματα υπάρχουν για να μπορεί ο ίδιος ο Η/Υ να διαχειρίζεται τις δικές του εργασίες και να ελέγχει τις επιμέρους συσκευές που απαρτίζουν το υλικό του. (</a:t>
            </a:r>
            <a:r>
              <a:rPr lang="el-GR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Λογισμικό Συστήματος</a:t>
            </a:r>
            <a:r>
              <a:rPr lang="el-GR" altLang="en-US" sz="2800" dirty="0" smtClean="0">
                <a:latin typeface="+mn-lt"/>
              </a:rPr>
              <a:t>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 smtClean="0">
              <a:latin typeface="+mn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n-US" sz="2800" dirty="0" smtClean="0">
                <a:latin typeface="+mn-lt"/>
              </a:rPr>
              <a:t>Άλλα προγράμματα υπάρχουν για τον χρήστη και δίδουν τη δυνατότητα στον Η/Υ να εκτελεί εργασίες που ο χρήστης επιθυμεί, π.χ. να δημιουργεί κείμενα, να ακούει μουσική. (</a:t>
            </a:r>
            <a:r>
              <a:rPr lang="el-GR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Λογισμικό Εφαρμογών</a:t>
            </a:r>
            <a:r>
              <a:rPr lang="el-GR" altLang="en-US" sz="2800" dirty="0" smtClean="0">
                <a:latin typeface="+mn-lt"/>
              </a:rPr>
              <a:t>)</a:t>
            </a:r>
            <a:endParaRPr lang="en-US" altLang="en-US" sz="2800" dirty="0" smtClean="0">
              <a:latin typeface="+mn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" y="0"/>
            <a:ext cx="914400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9144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5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0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4400" dirty="0" smtClean="0">
                <a:solidFill>
                  <a:srgbClr val="0070C0"/>
                </a:solidFill>
                <a:latin typeface="+mj-lt"/>
              </a:rPr>
              <a:t>Το Λογισμικό -</a:t>
            </a:r>
            <a:r>
              <a:rPr lang="en-US" altLang="en-US" sz="4400" dirty="0" smtClean="0">
                <a:solidFill>
                  <a:srgbClr val="0070C0"/>
                </a:solidFill>
                <a:latin typeface="+mj-lt"/>
              </a:rPr>
              <a:t> Software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5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16960"/>
            <a:ext cx="9144000" cy="614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379538" indent="-46513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493838" indent="1588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9725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8325" algn="l" defTabSz="627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5525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52725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9925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7125" defTabSz="627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47750" lvl="1" indent="-566738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  <a:tabLst>
                <a:tab pos="1042988" algn="l"/>
              </a:tabLst>
              <a:defRPr/>
            </a:pPr>
            <a:r>
              <a:rPr lang="el-GR" altLang="en-US" sz="2800" dirty="0" smtClean="0">
                <a:latin typeface="+mj-lt"/>
              </a:rPr>
              <a:t>Τα δεδομένα είναι ακατέργαστα στοιχεία τα οποία ο Η/Υ επεξεργάζεται και μετατρέπει σε χρήσιμη πληροφορία</a:t>
            </a:r>
            <a:r>
              <a:rPr lang="en-US" altLang="en-US" sz="2800" dirty="0" smtClean="0">
                <a:latin typeface="+mj-lt"/>
              </a:rPr>
              <a:t>. </a:t>
            </a:r>
          </a:p>
          <a:p>
            <a:pPr marL="1047750" lvl="1" indent="-566738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  <a:tabLst>
                <a:tab pos="1042988" algn="l"/>
              </a:tabLst>
              <a:defRPr/>
            </a:pPr>
            <a:r>
              <a:rPr lang="el-GR" altLang="en-US" sz="2800" dirty="0" smtClean="0">
                <a:latin typeface="+mj-lt"/>
              </a:rPr>
              <a:t>Τα υπολογιστικά (ή μηχανογραφικά) δεδομένα είναι ψηφιακά</a:t>
            </a:r>
            <a:r>
              <a:rPr lang="en-US" altLang="en-US" sz="2800" dirty="0" smtClean="0">
                <a:latin typeface="+mj-lt"/>
              </a:rPr>
              <a:t>, </a:t>
            </a:r>
            <a:r>
              <a:rPr lang="el-GR" altLang="en-US" sz="2800" dirty="0" smtClean="0">
                <a:latin typeface="+mj-lt"/>
              </a:rPr>
              <a:t>δηλαδή έχουν μετατραπεί σε δυαδικά αριθμητικά ψηφία</a:t>
            </a:r>
            <a:r>
              <a:rPr lang="en-US" altLang="en-US" sz="2800" dirty="0" smtClean="0">
                <a:latin typeface="+mj-lt"/>
              </a:rPr>
              <a:t>. </a:t>
            </a:r>
            <a:r>
              <a:rPr lang="el-GR" altLang="en-US" sz="2800" dirty="0" smtClean="0">
                <a:latin typeface="+mj-lt"/>
              </a:rPr>
              <a:t>Ο Η/Υ αποθηκεύει και επεξεργάζεται όλα τα δεδομένα σαν δυαδικούς αριθμούς (σειρές από 0 και 1)</a:t>
            </a:r>
            <a:r>
              <a:rPr lang="en-US" altLang="en-US" sz="2800" dirty="0" smtClean="0">
                <a:latin typeface="+mj-lt"/>
              </a:rPr>
              <a:t>.</a:t>
            </a:r>
          </a:p>
          <a:p>
            <a:pPr marL="1047750" lvl="1" indent="-566738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  <a:tabLst>
                <a:tab pos="1042988" algn="l"/>
              </a:tabLst>
              <a:defRPr/>
            </a:pPr>
            <a:r>
              <a:rPr lang="el-GR" altLang="en-US" sz="2800" dirty="0" smtClean="0">
                <a:latin typeface="+mj-lt"/>
              </a:rPr>
              <a:t>Οι χρήστες επεξεργάζονται δεδομένα σε μορφή κειμένων, αριθμών, ήχων, εικόνων. Ο Η/Υ μετατρέπει, αποθηκεύει και επεξεργάζεται όλα αυτά τα δεδομένα σε μορφή δυαδικών αριθμών.</a:t>
            </a:r>
            <a:endParaRPr lang="en-US" altLang="en-US" sz="2800" dirty="0" smtClean="0">
              <a:latin typeface="+mj-lt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8556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99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42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n-US" sz="4400" dirty="0" smtClean="0">
                <a:solidFill>
                  <a:srgbClr val="0070C0"/>
                </a:solidFill>
                <a:latin typeface="Times New Roman"/>
              </a:rPr>
              <a:t>Τα δεδομένα </a:t>
            </a:r>
            <a:r>
              <a:rPr lang="en-US" altLang="en-US" sz="4400" dirty="0" smtClean="0">
                <a:solidFill>
                  <a:srgbClr val="0070C0"/>
                </a:solidFill>
                <a:latin typeface="Times New Roman"/>
              </a:rPr>
              <a:t>- Data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5316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9400" y="1074738"/>
            <a:ext cx="8189913" cy="33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2525" indent="-617538" algn="l" defTabSz="627063"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70038" algn="l" defTabSz="627063"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60538" algn="l" defTabSz="627063"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51038" algn="l" defTabSz="627063"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41538" algn="l" defTabSz="627063"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87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59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131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70338" defTabSz="627063" eaLnBrk="0" fontAlgn="base" hangingPunct="0">
              <a:spcBef>
                <a:spcPct val="0"/>
              </a:spcBef>
              <a:spcAft>
                <a:spcPct val="0"/>
              </a:spcAft>
              <a:tabLst>
                <a:tab pos="11493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Οι άνθρωποι είναι οι λειτουργοί, οι χρήστες των Η/Υ.</a:t>
            </a:r>
            <a:endParaRPr lang="en-US" altLang="en-US" sz="3200" dirty="0" smtClean="0">
              <a:latin typeface="+mn-lt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n-US" sz="3200" dirty="0" smtClean="0">
                <a:latin typeface="+mn-lt"/>
              </a:rPr>
              <a:t>Διάφοροι ρόλοι: Απλοί χρήστες, αναλυτές, προγραμματιστές, μηχανικοί λογισμικού, μηχανικοί υλικού, μηχανικοί δικτύων, σχεδιαστές ιστοσελίδων, κλπ.</a:t>
            </a:r>
            <a:endParaRPr lang="en-US" altLang="en-US" sz="3200" dirty="0" smtClean="0">
              <a:latin typeface="+mn-l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939925" y="192088"/>
            <a:ext cx="472916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>
            <a:lvl1pPr marL="1746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4400" dirty="0" smtClean="0">
                <a:solidFill>
                  <a:srgbClr val="0070C0"/>
                </a:solidFill>
                <a:latin typeface="+mj-lt"/>
              </a:rPr>
              <a:t>Οι χρήστες</a:t>
            </a:r>
            <a:r>
              <a:rPr lang="en-US" altLang="en-US" sz="4400" dirty="0" smtClean="0">
                <a:solidFill>
                  <a:srgbClr val="0070C0"/>
                </a:solidFill>
                <a:latin typeface="+mj-lt"/>
              </a:rPr>
              <a:t> – Users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819</Words>
  <Application>Microsoft Office PowerPoint</Application>
  <PresentationFormat>Προβολή στην οθόνη (4:3)</PresentationFormat>
  <Paragraphs>98</Paragraphs>
  <Slides>18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Θέμα του Office</vt:lpstr>
      <vt:lpstr>Παρουσίαση του PowerPoint</vt:lpstr>
      <vt:lpstr>Περιεχόμενα ενότητας</vt:lpstr>
      <vt:lpstr>Γιατί Η/Υ;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11</cp:revision>
  <dcterms:created xsi:type="dcterms:W3CDTF">2014-11-28T11:42:25Z</dcterms:created>
  <dcterms:modified xsi:type="dcterms:W3CDTF">2015-01-18T18:11:14Z</dcterms:modified>
</cp:coreProperties>
</file>