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70" r:id="rId2"/>
    <p:sldId id="276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1" r:id="rId18"/>
    <p:sldId id="272" r:id="rId19"/>
    <p:sldId id="273" r:id="rId20"/>
    <p:sldId id="274" r:id="rId21"/>
    <p:sldId id="275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70" d="100"/>
          <a:sy n="70" d="100"/>
        </p:scale>
        <p:origin x="138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07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9F6001-D5C9-4BBD-9EE4-152B1AB2C871}" type="datetimeFigureOut">
              <a:rPr lang="en-US" smtClean="0"/>
              <a:pPr/>
              <a:t>1/18/2015</a:t>
            </a:fld>
            <a:endParaRPr lang="en-US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CDC89C-EFB7-4566-9C4E-718C4B32F6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468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D921-4419-46A2-B6E2-F82D586FD159}" type="datetimeFigureOut">
              <a:rPr lang="en-US" smtClean="0"/>
              <a:pPr/>
              <a:t>1/18/2015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D25C-FBA2-4F9A-98E9-5A728FA6B3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659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D921-4419-46A2-B6E2-F82D586FD159}" type="datetimeFigureOut">
              <a:rPr lang="en-US" smtClean="0"/>
              <a:pPr/>
              <a:t>1/18/2015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D25C-FBA2-4F9A-98E9-5A728FA6B3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988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D921-4419-46A2-B6E2-F82D586FD159}" type="datetimeFigureOut">
              <a:rPr lang="en-US" smtClean="0"/>
              <a:pPr/>
              <a:t>1/18/2015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D25C-FBA2-4F9A-98E9-5A728FA6B3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743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D921-4419-46A2-B6E2-F82D586FD159}" type="datetimeFigureOut">
              <a:rPr lang="en-US" smtClean="0"/>
              <a:pPr/>
              <a:t>1/18/2015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D25C-FBA2-4F9A-98E9-5A728FA6B3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236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D921-4419-46A2-B6E2-F82D586FD159}" type="datetimeFigureOut">
              <a:rPr lang="en-US" smtClean="0"/>
              <a:pPr/>
              <a:t>1/18/2015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D25C-FBA2-4F9A-98E9-5A728FA6B3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537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D921-4419-46A2-B6E2-F82D586FD159}" type="datetimeFigureOut">
              <a:rPr lang="en-US" smtClean="0"/>
              <a:pPr/>
              <a:t>1/18/2015</a:t>
            </a:fld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D25C-FBA2-4F9A-98E9-5A728FA6B3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664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D921-4419-46A2-B6E2-F82D586FD159}" type="datetimeFigureOut">
              <a:rPr lang="en-US" smtClean="0"/>
              <a:pPr/>
              <a:t>1/18/2015</a:t>
            </a:fld>
            <a:endParaRPr lang="en-US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D25C-FBA2-4F9A-98E9-5A728FA6B3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426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D921-4419-46A2-B6E2-F82D586FD159}" type="datetimeFigureOut">
              <a:rPr lang="en-US" smtClean="0"/>
              <a:pPr/>
              <a:t>1/18/2015</a:t>
            </a:fld>
            <a:endParaRPr lang="en-US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D25C-FBA2-4F9A-98E9-5A728FA6B3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916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D921-4419-46A2-B6E2-F82D586FD159}" type="datetimeFigureOut">
              <a:rPr lang="en-US" smtClean="0"/>
              <a:pPr/>
              <a:t>1/18/2015</a:t>
            </a:fld>
            <a:endParaRPr lang="en-US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D25C-FBA2-4F9A-98E9-5A728FA6B3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701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D921-4419-46A2-B6E2-F82D586FD159}" type="datetimeFigureOut">
              <a:rPr lang="en-US" smtClean="0"/>
              <a:pPr/>
              <a:t>1/18/2015</a:t>
            </a:fld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D25C-FBA2-4F9A-98E9-5A728FA6B3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132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D921-4419-46A2-B6E2-F82D586FD159}" type="datetimeFigureOut">
              <a:rPr lang="en-US" smtClean="0"/>
              <a:pPr/>
              <a:t>1/18/2015</a:t>
            </a:fld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D25C-FBA2-4F9A-98E9-5A728FA6B3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201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FD921-4419-46A2-B6E2-F82D586FD159}" type="datetimeFigureOut">
              <a:rPr lang="en-US" smtClean="0"/>
              <a:pPr/>
              <a:t>1/18/2015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77D25C-FBA2-4F9A-98E9-5A728FA6B3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848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7.jpe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%5b1%5d%20http:/creativecommons.org/licenses/by-nc-sa/4.0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Skype-icon.png" TargetMode="External"/><Relationship Id="rId3" Type="http://schemas.openxmlformats.org/officeDocument/2006/relationships/hyperlink" Target="http://el.wikipedia.org/wiki/%CE%9D%CE%BF%CE%BC%CF%8C%CF%82_%CE%9A%CE%BF%CE%B6%CE%AC%CE%BD%CE%B7%CF%82" TargetMode="External"/><Relationship Id="rId7" Type="http://schemas.openxmlformats.org/officeDocument/2006/relationships/hyperlink" Target="http://commons.wikimedia.org/wiki/File:Google_Plus_logo.png" TargetMode="External"/><Relationship Id="rId2" Type="http://schemas.openxmlformats.org/officeDocument/2006/relationships/hyperlink" Target="http://commons.wikimedia.org/wiki/File:Youtube.pn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sebianoti.deviantart.com/art/Twitter-wallpaper-pack-356926781?ga_submit_new=10:1362078012" TargetMode="External"/><Relationship Id="rId5" Type="http://schemas.openxmlformats.org/officeDocument/2006/relationships/hyperlink" Target="http://commons.wikimedia.org/wiki/File:Elgin_Marbles_east_pediment.jpg" TargetMode="External"/><Relationship Id="rId10" Type="http://schemas.openxmlformats.org/officeDocument/2006/relationships/image" Target="../media/image3.png"/><Relationship Id="rId4" Type="http://schemas.openxmlformats.org/officeDocument/2006/relationships/hyperlink" Target="http://commons.wikimedia.org/wiki/File:Facebook_logo_(square).png" TargetMode="External"/><Relationship Id="rId9" Type="http://schemas.openxmlformats.org/officeDocument/2006/relationships/hyperlink" Target="http://commons.wikimedia.org/wiki/File:LinkedIn_Logo_2013.sv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1"/>
          <p:cNvSpPr txBox="1">
            <a:spLocks/>
          </p:cNvSpPr>
          <p:nvPr/>
        </p:nvSpPr>
        <p:spPr>
          <a:xfrm>
            <a:off x="685800" y="2006600"/>
            <a:ext cx="7772400" cy="1470025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l-GR" sz="44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Εισαγωγή στους Η/Υ</a:t>
            </a:r>
            <a:endParaRPr lang="el-GR" sz="4400" dirty="0">
              <a:solidFill>
                <a:srgbClr val="5075BC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Υπότιτλος 2"/>
          <p:cNvSpPr txBox="1">
            <a:spLocks/>
          </p:cNvSpPr>
          <p:nvPr/>
        </p:nvSpPr>
        <p:spPr>
          <a:xfrm>
            <a:off x="714375" y="3357563"/>
            <a:ext cx="7777163" cy="1752600"/>
          </a:xfrm>
          <a:prstGeom prst="rect">
            <a:avLst/>
          </a:prstGeom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Ενότητα </a:t>
            </a:r>
            <a:r>
              <a:rPr lang="el-GR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4:</a:t>
            </a:r>
            <a:r>
              <a:rPr lang="en-US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sz="2800" dirty="0" smtClean="0">
                <a:latin typeface="+mn-lt"/>
              </a:rPr>
              <a:t>Η εξέλιξη του διαδικτύου</a:t>
            </a:r>
            <a:endParaRPr lang="el-GR" sz="2800" dirty="0">
              <a:latin typeface="+mn-lt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sz="2800" dirty="0">
              <a:latin typeface="+mn-lt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800" dirty="0" smtClean="0"/>
              <a:t>Ιωάννης Σταματίου</a:t>
            </a:r>
            <a:endParaRPr lang="el-GR" sz="2800" dirty="0">
              <a:latin typeface="+mn-lt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800" dirty="0">
                <a:latin typeface="+mn-lt"/>
              </a:rPr>
              <a:t>Οργάνωση και Διοίκηση Επιχειρήσεων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endParaRPr lang="el-GR" sz="2800" dirty="0">
              <a:latin typeface="+mn-lt"/>
            </a:endParaRPr>
          </a:p>
        </p:txBody>
      </p:sp>
      <p:pic>
        <p:nvPicPr>
          <p:cNvPr id="7" name="Εικόνα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506413"/>
            <a:ext cx="4514850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Εικόνα 1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0550" y="279400"/>
            <a:ext cx="3694113" cy="138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ontent Placeholder 3"/>
          <p:cNvSpPr>
            <a:spLocks noGrp="1"/>
          </p:cNvSpPr>
          <p:nvPr>
            <p:ph sz="half" idx="1"/>
          </p:nvPr>
        </p:nvSpPr>
        <p:spPr>
          <a:xfrm>
            <a:off x="0" y="571480"/>
            <a:ext cx="9144000" cy="5256213"/>
          </a:xfrm>
        </p:spPr>
        <p:txBody>
          <a:bodyPr>
            <a:noAutofit/>
          </a:bodyPr>
          <a:lstStyle/>
          <a:p>
            <a:r>
              <a:rPr lang="el-GR" altLang="en-US" sz="3200" dirty="0" smtClean="0"/>
              <a:t>Ο χρήστης μπορεί να δημιουργήσει το δικό του περιεχόμενο, και να το μοιραστεί με πολλούς άλλους (φίλους ή άγνωστους).</a:t>
            </a:r>
          </a:p>
          <a:p>
            <a:endParaRPr lang="el-GR" altLang="en-US" sz="3200" dirty="0" smtClean="0"/>
          </a:p>
          <a:p>
            <a:r>
              <a:rPr lang="el-GR" altLang="en-US" sz="3200" dirty="0" smtClean="0"/>
              <a:t>Μπορεί να σχεδιάσει τη δική του ιστοσελίδα, το δικό του </a:t>
            </a:r>
            <a:r>
              <a:rPr lang="en-US" altLang="en-US" sz="3200" dirty="0" smtClean="0"/>
              <a:t>blog </a:t>
            </a:r>
            <a:r>
              <a:rPr lang="el-GR" altLang="en-US" sz="3200" dirty="0" smtClean="0"/>
              <a:t>ή το δικό του ημερολόγιο, δίνοντας τους ξεχωριστό χαρακτήρα και ταυτότητα.</a:t>
            </a:r>
          </a:p>
          <a:p>
            <a:endParaRPr lang="el-GR" altLang="en-US" sz="3200" dirty="0" smtClean="0"/>
          </a:p>
          <a:p>
            <a:r>
              <a:rPr lang="el-GR" altLang="en-US" sz="3200" dirty="0" smtClean="0"/>
              <a:t>Μπορεί να ανταλλάξει σκέψεις και πληροφορίες, να εκφράσει άποψη, να δεχτεί σχόλια, να δημοσιεύσει  εικόνες και βίντεο, να συνδεθεί σε ιστοσελίδες άλλων χρηστών.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00034" y="0"/>
            <a:ext cx="8229600" cy="9144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 fontAlgn="base">
              <a:spcAft>
                <a:spcPct val="0"/>
              </a:spcAft>
              <a:defRPr/>
            </a:pPr>
            <a:r>
              <a:rPr lang="el-GR" sz="4400" dirty="0" smtClean="0">
                <a:solidFill>
                  <a:srgbClr val="0070C0"/>
                </a:solidFill>
              </a:rPr>
              <a:t>Κοινωνικά Δίκτυα</a:t>
            </a:r>
            <a:br>
              <a:rPr lang="el-GR" sz="4400" dirty="0" smtClean="0">
                <a:solidFill>
                  <a:srgbClr val="0070C0"/>
                </a:solidFill>
              </a:rPr>
            </a:br>
            <a:endParaRPr lang="el-GR" sz="4400" dirty="0">
              <a:solidFill>
                <a:srgbClr val="0070C0"/>
              </a:solidFill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308" y="6093296"/>
            <a:ext cx="585627" cy="733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0314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Content Placeholder 3"/>
          <p:cNvSpPr>
            <a:spLocks noGrp="1"/>
          </p:cNvSpPr>
          <p:nvPr>
            <p:ph sz="half" idx="1"/>
          </p:nvPr>
        </p:nvSpPr>
        <p:spPr>
          <a:xfrm>
            <a:off x="214282" y="785794"/>
            <a:ext cx="8713788" cy="5111750"/>
          </a:xfrm>
        </p:spPr>
        <p:txBody>
          <a:bodyPr/>
          <a:lstStyle/>
          <a:p>
            <a:r>
              <a:rPr lang="el-GR" altLang="en-US" sz="3200" dirty="0" smtClean="0"/>
              <a:t>Προφίλ </a:t>
            </a:r>
            <a:r>
              <a:rPr lang="el-GR" altLang="en-US" sz="3200" dirty="0" smtClean="0">
                <a:sym typeface="Wingdings" pitchFamily="2" charset="2"/>
              </a:rPr>
              <a:t> Παγκόσμια ταυτότητα</a:t>
            </a:r>
          </a:p>
          <a:p>
            <a:r>
              <a:rPr lang="el-GR" altLang="en-US" sz="3200" dirty="0" smtClean="0">
                <a:sym typeface="Wingdings" pitchFamily="2" charset="2"/>
              </a:rPr>
              <a:t>Σχέσεις  Κοινωνική Αποτύπωση</a:t>
            </a:r>
          </a:p>
          <a:p>
            <a:pPr>
              <a:buFontTx/>
              <a:buNone/>
            </a:pPr>
            <a:endParaRPr lang="el-GR" altLang="en-US" sz="3200" dirty="0" smtClean="0">
              <a:sym typeface="Wingdings" pitchFamily="2" charset="2"/>
            </a:endParaRPr>
          </a:p>
          <a:p>
            <a:r>
              <a:rPr lang="el-GR" altLang="en-US" sz="3200" dirty="0" smtClean="0"/>
              <a:t>Νέες μορφές συμμετοχής των πολιτών, </a:t>
            </a:r>
            <a:r>
              <a:rPr lang="en-US" altLang="en-US" sz="3200" dirty="0" smtClean="0"/>
              <a:t>…</a:t>
            </a:r>
            <a:r>
              <a:rPr lang="el-GR" altLang="en-US" sz="3200" dirty="0" smtClean="0"/>
              <a:t>δημοκρατίας</a:t>
            </a:r>
            <a:r>
              <a:rPr lang="en-US" altLang="en-US" sz="3200" dirty="0" smtClean="0"/>
              <a:t>…</a:t>
            </a:r>
            <a:r>
              <a:rPr lang="el-GR" altLang="en-US" sz="3200" dirty="0" smtClean="0"/>
              <a:t>(π.χ. πρόσφατη δραστηριοποίηση σε Αίγυπτο)</a:t>
            </a:r>
            <a:endParaRPr lang="en-US" altLang="en-US" sz="3200" dirty="0" smtClean="0"/>
          </a:p>
          <a:p>
            <a:endParaRPr lang="en-US" altLang="en-US" sz="3200" dirty="0" smtClean="0"/>
          </a:p>
          <a:p>
            <a:pPr>
              <a:buFontTx/>
              <a:buNone/>
            </a:pPr>
            <a:r>
              <a:rPr lang="el-GR" altLang="en-US" sz="3200" dirty="0" smtClean="0"/>
              <a:t>Χαρακτηριστικά παραδείγματα </a:t>
            </a:r>
            <a:r>
              <a:rPr lang="en-US" altLang="en-US" sz="3200" dirty="0" smtClean="0"/>
              <a:t>Social Networks:</a:t>
            </a:r>
          </a:p>
          <a:p>
            <a:pPr>
              <a:buFontTx/>
              <a:buNone/>
            </a:pPr>
            <a:endParaRPr lang="en-US" altLang="en-US" dirty="0" smtClean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93713" y="138113"/>
            <a:ext cx="8229600" cy="9144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 fontAlgn="base">
              <a:spcAft>
                <a:spcPct val="0"/>
              </a:spcAft>
              <a:defRPr/>
            </a:pPr>
            <a:r>
              <a:rPr lang="el-GR" sz="4400" dirty="0" smtClean="0">
                <a:solidFill>
                  <a:srgbClr val="0070C0"/>
                </a:solidFill>
              </a:rPr>
              <a:t>Κοινωνικά Δίκτυα</a:t>
            </a:r>
            <a:br>
              <a:rPr lang="el-GR" sz="4400" dirty="0" smtClean="0">
                <a:solidFill>
                  <a:srgbClr val="0070C0"/>
                </a:solidFill>
              </a:rPr>
            </a:br>
            <a:endParaRPr lang="el-GR" sz="4400" dirty="0">
              <a:solidFill>
                <a:srgbClr val="0070C0"/>
              </a:solidFill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0" y="6488668"/>
            <a:ext cx="10316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εικόνα 4 </a:t>
            </a:r>
            <a:endParaRPr lang="el-GR" dirty="0"/>
          </a:p>
        </p:txBody>
      </p:sp>
      <p:pic>
        <p:nvPicPr>
          <p:cNvPr id="2050" name="Picture 2" descr="C:\Users\user\Desktop\NATASA\ΑΝΟΙΧΤΑ ΑΚΑΔΗΜΑΙΚΑ ΜΑΘΗΜΑΤΑ\ΣΤΑΜΑΤΙΟΥ\Google_Plus_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429264"/>
            <a:ext cx="777858" cy="771698"/>
          </a:xfrm>
          <a:prstGeom prst="rect">
            <a:avLst/>
          </a:prstGeom>
          <a:noFill/>
        </p:spPr>
      </p:pic>
      <p:sp>
        <p:nvSpPr>
          <p:cNvPr id="12" name="11 - Ορθογώνιο"/>
          <p:cNvSpPr/>
          <p:nvPr/>
        </p:nvSpPr>
        <p:spPr>
          <a:xfrm>
            <a:off x="1643042" y="6488668"/>
            <a:ext cx="10316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εικόνα 5 </a:t>
            </a:r>
            <a:endParaRPr lang="el-GR" dirty="0"/>
          </a:p>
        </p:txBody>
      </p:sp>
      <p:pic>
        <p:nvPicPr>
          <p:cNvPr id="2051" name="Picture 3" descr="C:\Users\user\Desktop\NATASA\ΑΝΟΙΧΤΑ ΑΚΑΔΗΜΑΙΚΑ ΜΑΘΗΜΑΤΑ\ΣΤΑΜΑΤΙΟΥ\591px-Skype-ic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5357826"/>
            <a:ext cx="986774" cy="1000132"/>
          </a:xfrm>
          <a:prstGeom prst="rect">
            <a:avLst/>
          </a:prstGeom>
          <a:noFill/>
        </p:spPr>
      </p:pic>
      <p:sp>
        <p:nvSpPr>
          <p:cNvPr id="14" name="13 - Ορθογώνιο"/>
          <p:cNvSpPr/>
          <p:nvPr/>
        </p:nvSpPr>
        <p:spPr>
          <a:xfrm>
            <a:off x="3286116" y="6488668"/>
            <a:ext cx="9787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εικόνα 6</a:t>
            </a:r>
            <a:endParaRPr lang="el-GR" dirty="0"/>
          </a:p>
        </p:txBody>
      </p:sp>
      <p:pic>
        <p:nvPicPr>
          <p:cNvPr id="2052" name="Picture 4" descr="C:\Users\user\Desktop\NATASA\ΑΝΟΙΧΤΑ ΑΚΑΔΗΜΑΙΚΑ ΜΑΘΗΜΑΤΑ\ΣΤΑΜΑΤΙΟΥ\LinkedIn_Logo_2013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8" y="5643578"/>
            <a:ext cx="1859751" cy="471486"/>
          </a:xfrm>
          <a:prstGeom prst="rect">
            <a:avLst/>
          </a:prstGeom>
          <a:noFill/>
        </p:spPr>
      </p:pic>
      <p:pic>
        <p:nvPicPr>
          <p:cNvPr id="16" name="Picture 4" descr="C:\Users\user\Desktop\NATASA\ΑΝΟΙΧΤΑ ΑΚΑΔΗΜΑΙΚΑ ΜΑΘΗΜΑΤΑ\ΣΤΑΜΑΤΙΟΥ\twitte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80" y="5572140"/>
            <a:ext cx="1251782" cy="571504"/>
          </a:xfrm>
          <a:prstGeom prst="rect">
            <a:avLst/>
          </a:prstGeom>
          <a:noFill/>
        </p:spPr>
      </p:pic>
      <p:sp>
        <p:nvSpPr>
          <p:cNvPr id="17" name="16 - Ορθογώνιο"/>
          <p:cNvSpPr/>
          <p:nvPr/>
        </p:nvSpPr>
        <p:spPr>
          <a:xfrm>
            <a:off x="5357818" y="6286520"/>
            <a:ext cx="10316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εικόνα 3 </a:t>
            </a:r>
            <a:endParaRPr lang="el-GR" dirty="0"/>
          </a:p>
        </p:txBody>
      </p:sp>
      <p:pic>
        <p:nvPicPr>
          <p:cNvPr id="13" name="Εικόνα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310" y="6115064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5584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792162"/>
          </a:xfrm>
        </p:spPr>
        <p:txBody>
          <a:bodyPr/>
          <a:lstStyle/>
          <a:p>
            <a:r>
              <a:rPr lang="en-US" altLang="en-US" dirty="0" smtClean="0">
                <a:solidFill>
                  <a:srgbClr val="0070C0"/>
                </a:solidFill>
              </a:rPr>
              <a:t>Cloud Computing</a:t>
            </a:r>
            <a:r>
              <a:rPr lang="el-GR" altLang="en-US" dirty="0" smtClean="0">
                <a:solidFill>
                  <a:srgbClr val="0070C0"/>
                </a:solidFill>
              </a:rPr>
              <a:t> (το «νέφος»)</a:t>
            </a:r>
            <a:r>
              <a:rPr lang="en-US" altLang="en-US" dirty="0" smtClean="0">
                <a:solidFill>
                  <a:srgbClr val="0070C0"/>
                </a:solidFill>
              </a:rPr>
              <a:t> </a:t>
            </a:r>
            <a:endParaRPr lang="el-GR" altLang="en-US" dirty="0" smtClean="0">
              <a:solidFill>
                <a:srgbClr val="0070C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-36513" y="908050"/>
            <a:ext cx="9144001" cy="594995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l-GR" sz="3200" dirty="0" smtClean="0"/>
              <a:t>Χρήση υπολογιστικής ισχύος και  αποθηκευτικών πόρων, που βρίσκονται σε ένα «νέφος» διασκορπισμένων δικτύων, δηλαδή χρήση υλικού και λογισμικού διαθέσιμου μέσω του διαδικτύου.</a:t>
            </a:r>
          </a:p>
          <a:p>
            <a:pPr>
              <a:defRPr/>
            </a:pPr>
            <a:r>
              <a:rPr lang="el-GR" sz="3200" b="1" dirty="0"/>
              <a:t>Το </a:t>
            </a:r>
            <a:r>
              <a:rPr lang="el-GR" sz="3200" b="1" dirty="0" smtClean="0"/>
              <a:t>Διαδίκτυο </a:t>
            </a:r>
            <a:r>
              <a:rPr lang="el-GR" sz="3200" b="1" dirty="0"/>
              <a:t>τείνει να γίνει </a:t>
            </a:r>
            <a:r>
              <a:rPr lang="el-GR" sz="3200" b="1" dirty="0" smtClean="0"/>
              <a:t>ένας ιδεατός </a:t>
            </a:r>
            <a:r>
              <a:rPr lang="el-GR" sz="3200" b="1" dirty="0" err="1" smtClean="0"/>
              <a:t>υπερ</a:t>
            </a:r>
            <a:r>
              <a:rPr lang="el-GR" sz="3200" b="1" dirty="0" smtClean="0"/>
              <a:t>-υπολογιστής με απεριόριστες αποθηκευτικές και υπολογιστικές δυνατότητες!</a:t>
            </a:r>
            <a:endParaRPr lang="el-GR" sz="3200" b="1" dirty="0"/>
          </a:p>
          <a:p>
            <a:pPr>
              <a:defRPr/>
            </a:pPr>
            <a:r>
              <a:rPr lang="el-GR" sz="3200" dirty="0" smtClean="0"/>
              <a:t>Τι το βοήθησε για να αναπτυχθεί:</a:t>
            </a:r>
          </a:p>
          <a:p>
            <a:pPr lvl="1">
              <a:buFontTx/>
              <a:buChar char="-"/>
              <a:defRPr/>
            </a:pPr>
            <a:r>
              <a:rPr lang="el-GR" sz="2800" dirty="0" smtClean="0"/>
              <a:t>Γρήγοροι επεξεργαστές.</a:t>
            </a:r>
          </a:p>
          <a:p>
            <a:pPr lvl="1">
              <a:buFontTx/>
              <a:buChar char="-"/>
              <a:defRPr/>
            </a:pPr>
            <a:r>
              <a:rPr lang="el-GR" sz="2800" dirty="0" smtClean="0"/>
              <a:t>Γρήγορες ασύρματες και ενσύρματες συνδέσεις.</a:t>
            </a:r>
            <a:endParaRPr lang="en-US" sz="2800" dirty="0" smtClean="0"/>
          </a:p>
          <a:p>
            <a:pPr lvl="1">
              <a:buFontTx/>
              <a:buChar char="-"/>
              <a:defRPr/>
            </a:pPr>
            <a:r>
              <a:rPr lang="el-GR" sz="2800" dirty="0" smtClean="0"/>
              <a:t>Η τεχνολογία της </a:t>
            </a:r>
            <a:r>
              <a:rPr lang="el-GR" sz="2800" dirty="0" err="1" smtClean="0"/>
              <a:t>εικονοποίησης</a:t>
            </a:r>
            <a:r>
              <a:rPr lang="el-GR" sz="2800" dirty="0" smtClean="0"/>
              <a:t> (</a:t>
            </a:r>
            <a:r>
              <a:rPr lang="en-US" sz="2800" dirty="0" smtClean="0"/>
              <a:t>virtualization)</a:t>
            </a:r>
            <a:r>
              <a:rPr lang="el-GR" sz="2800" dirty="0" smtClean="0"/>
              <a:t>.</a:t>
            </a:r>
          </a:p>
          <a:p>
            <a:pPr lvl="1">
              <a:buFontTx/>
              <a:buChar char="-"/>
              <a:defRPr/>
            </a:pPr>
            <a:r>
              <a:rPr lang="el-GR" sz="2800" dirty="0" smtClean="0"/>
              <a:t>Υπολογιστικές συσκευές χαμηλού κόστους</a:t>
            </a:r>
            <a:r>
              <a:rPr lang="el-GR" dirty="0" smtClean="0"/>
              <a:t>.</a:t>
            </a: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483" y="6153517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3884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92162"/>
          </a:xfrm>
        </p:spPr>
        <p:txBody>
          <a:bodyPr/>
          <a:lstStyle/>
          <a:p>
            <a:r>
              <a:rPr lang="en-US" altLang="en-US" dirty="0" smtClean="0">
                <a:solidFill>
                  <a:srgbClr val="0070C0"/>
                </a:solidFill>
              </a:rPr>
              <a:t>Cloud Computing</a:t>
            </a:r>
            <a:r>
              <a:rPr lang="el-GR" altLang="en-US" dirty="0" smtClean="0">
                <a:solidFill>
                  <a:srgbClr val="0070C0"/>
                </a:solidFill>
              </a:rPr>
              <a:t> (το «νέφος»)</a:t>
            </a:r>
            <a:r>
              <a:rPr lang="en-US" altLang="en-US" dirty="0" smtClean="0">
                <a:solidFill>
                  <a:srgbClr val="0070C0"/>
                </a:solidFill>
              </a:rPr>
              <a:t> </a:t>
            </a:r>
            <a:endParaRPr lang="el-GR" altLang="en-US" dirty="0" smtClean="0">
              <a:solidFill>
                <a:srgbClr val="0070C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0" y="714356"/>
            <a:ext cx="9144000" cy="6143643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l-GR" sz="3800" dirty="0" smtClean="0"/>
              <a:t>Το </a:t>
            </a:r>
            <a:r>
              <a:rPr lang="en-US" sz="3800" dirty="0" smtClean="0"/>
              <a:t>Cloud </a:t>
            </a:r>
            <a:r>
              <a:rPr lang="en-US" sz="3800" dirty="0"/>
              <a:t>C</a:t>
            </a:r>
            <a:r>
              <a:rPr lang="en-US" sz="3800" dirty="0" smtClean="0"/>
              <a:t>omputing </a:t>
            </a:r>
            <a:r>
              <a:rPr lang="el-GR" sz="3800" dirty="0" smtClean="0"/>
              <a:t>παρέχεται </a:t>
            </a:r>
            <a:r>
              <a:rPr lang="el-GR" sz="3800" b="1" dirty="0" smtClean="0"/>
              <a:t>σαν υπηρεσία </a:t>
            </a:r>
            <a:r>
              <a:rPr lang="el-GR" sz="3800" dirty="0" smtClean="0"/>
              <a:t>και </a:t>
            </a:r>
            <a:r>
              <a:rPr lang="el-GR" sz="3800" b="1" dirty="0" smtClean="0"/>
              <a:t>όχι σαν προϊόν!</a:t>
            </a:r>
          </a:p>
          <a:p>
            <a:pPr>
              <a:buFontTx/>
              <a:buNone/>
              <a:defRPr/>
            </a:pPr>
            <a:endParaRPr lang="el-GR" sz="3800" dirty="0" smtClean="0"/>
          </a:p>
          <a:p>
            <a:pPr>
              <a:defRPr/>
            </a:pPr>
            <a:r>
              <a:rPr lang="en-US" sz="3800" dirty="0" smtClean="0"/>
              <a:t>Gmail/Google Drive, Hotmail/SkyDrive</a:t>
            </a:r>
            <a:r>
              <a:rPr lang="el-GR" sz="3800" dirty="0" smtClean="0"/>
              <a:t>, </a:t>
            </a:r>
            <a:r>
              <a:rPr lang="en-US" sz="3800" dirty="0" smtClean="0"/>
              <a:t>Dropbox, </a:t>
            </a:r>
            <a:r>
              <a:rPr lang="en-US" sz="3800" dirty="0" err="1" smtClean="0"/>
              <a:t>SugarSync</a:t>
            </a:r>
            <a:r>
              <a:rPr lang="en-US" sz="3800" dirty="0" smtClean="0"/>
              <a:t>, Apple </a:t>
            </a:r>
            <a:r>
              <a:rPr lang="en-US" sz="3800" dirty="0" err="1" smtClean="0"/>
              <a:t>iCloud</a:t>
            </a:r>
            <a:r>
              <a:rPr lang="el-GR" sz="3800" dirty="0" smtClean="0"/>
              <a:t>.</a:t>
            </a:r>
          </a:p>
          <a:p>
            <a:pPr marL="68580" indent="0">
              <a:buFontTx/>
              <a:buNone/>
              <a:defRPr/>
            </a:pPr>
            <a:endParaRPr lang="el-GR" sz="3800" dirty="0" smtClean="0"/>
          </a:p>
          <a:p>
            <a:pPr>
              <a:defRPr/>
            </a:pPr>
            <a:r>
              <a:rPr lang="el-GR" sz="3800" dirty="0" smtClean="0"/>
              <a:t>Μεγάλα κέντρα δεδομένων όπου για μικρή χρήση δεν πληρώνεις ενώ για μεγαλύτερη πληρώνεις μόνο ότι χρησιμοποιείς.</a:t>
            </a:r>
          </a:p>
          <a:p>
            <a:pPr>
              <a:defRPr/>
            </a:pPr>
            <a:endParaRPr lang="el-GR" sz="3800" dirty="0" smtClean="0"/>
          </a:p>
          <a:p>
            <a:pPr>
              <a:defRPr/>
            </a:pPr>
            <a:r>
              <a:rPr lang="el-GR" sz="3800" dirty="0" smtClean="0"/>
              <a:t>Όπως με το ηλεκτρικό ρεύμα: δεν χρειάζεται να έχεις μια γεννήτρια χρησιμοποιείς μόνο το ρεύμα από την πρίζα και πληρώνεις όσο, ακριβώς, καταναλώνεις!</a:t>
            </a:r>
          </a:p>
          <a:p>
            <a:pPr>
              <a:defRPr/>
            </a:pPr>
            <a:endParaRPr lang="el-GR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631" y="6166808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822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914400"/>
          </a:xfrm>
        </p:spPr>
        <p:txBody>
          <a:bodyPr/>
          <a:lstStyle/>
          <a:p>
            <a:r>
              <a:rPr lang="el-GR" altLang="en-US" dirty="0" smtClean="0">
                <a:solidFill>
                  <a:srgbClr val="0070C0"/>
                </a:solidFill>
              </a:rPr>
              <a:t>Ηλεκτρονικό Εμπόριο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0" y="928669"/>
            <a:ext cx="9144000" cy="592933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l-GR" sz="3200" dirty="0" smtClean="0"/>
              <a:t>Αγορά και πώληση προϊόντων και υπηρεσιών μέσω ηλεκτρονικών συστημάτων όπως είναι το διαδίκτυο.</a:t>
            </a:r>
          </a:p>
          <a:p>
            <a:pPr>
              <a:defRPr/>
            </a:pPr>
            <a:r>
              <a:rPr lang="el-GR" sz="3200" dirty="0" smtClean="0"/>
              <a:t>Η ανάπτυξη που γνωρίζει είναι ραγδαία εξαιτίας της αλματώδους ανάπτυξης του διαδικτύου.</a:t>
            </a:r>
          </a:p>
          <a:p>
            <a:pPr>
              <a:defRPr/>
            </a:pPr>
            <a:r>
              <a:rPr lang="el-GR" sz="3200" dirty="0" smtClean="0"/>
              <a:t>Προσέλκυση αγοραστικού κοινού πέρα από τα στενά γεωγραφικά όρια της έδρας της επιχείρησης.</a:t>
            </a:r>
          </a:p>
          <a:p>
            <a:pPr>
              <a:defRPr/>
            </a:pPr>
            <a:r>
              <a:rPr lang="el-GR" sz="3200" dirty="0" smtClean="0"/>
              <a:t>Χαρακτηριστικά παραδείγματα: </a:t>
            </a:r>
            <a:r>
              <a:rPr lang="en-US" sz="3200" dirty="0" smtClean="0"/>
              <a:t>ebay, amazon</a:t>
            </a:r>
            <a:r>
              <a:rPr lang="el-GR" sz="3200" dirty="0" smtClean="0"/>
              <a:t> </a:t>
            </a:r>
            <a:r>
              <a:rPr lang="el-GR" sz="3200" dirty="0" smtClean="0">
                <a:sym typeface="Wingdings" pitchFamily="2" charset="2"/>
              </a:rPr>
              <a:t> </a:t>
            </a:r>
            <a:r>
              <a:rPr lang="en-US" sz="3200" dirty="0" smtClean="0">
                <a:sym typeface="Wingdings" pitchFamily="2" charset="2"/>
              </a:rPr>
              <a:t>Business to Consumers</a:t>
            </a:r>
            <a:r>
              <a:rPr lang="el-GR" sz="3200" dirty="0" smtClean="0">
                <a:sym typeface="Wingdings" pitchFamily="2" charset="2"/>
              </a:rPr>
              <a:t>.</a:t>
            </a:r>
            <a:endParaRPr lang="en-US" sz="3200" dirty="0" smtClean="0"/>
          </a:p>
          <a:p>
            <a:pPr>
              <a:defRPr/>
            </a:pPr>
            <a:r>
              <a:rPr lang="en-US" sz="3200" dirty="0" smtClean="0"/>
              <a:t>Business to Business</a:t>
            </a:r>
            <a:r>
              <a:rPr lang="el-GR" sz="3200" dirty="0" smtClean="0"/>
              <a:t>.</a:t>
            </a:r>
            <a:endParaRPr lang="en-US" sz="3200" dirty="0" smtClean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3" y="6153517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7765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719137"/>
          </a:xfrm>
        </p:spPr>
        <p:txBody>
          <a:bodyPr>
            <a:noAutofit/>
          </a:bodyPr>
          <a:lstStyle/>
          <a:p>
            <a:r>
              <a:rPr lang="el-GR" altLang="en-US" dirty="0" smtClean="0">
                <a:solidFill>
                  <a:srgbClr val="0070C0"/>
                </a:solidFill>
              </a:rPr>
              <a:t>Ηλεκτρονικές Συναλλαγές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0" y="1125538"/>
            <a:ext cx="9144000" cy="5732462"/>
          </a:xfrm>
        </p:spPr>
        <p:txBody>
          <a:bodyPr>
            <a:normAutofit lnSpcReduction="10000"/>
          </a:bodyPr>
          <a:lstStyle/>
          <a:p>
            <a:pPr marL="68580" indent="0">
              <a:buFontTx/>
              <a:buNone/>
              <a:defRPr/>
            </a:pPr>
            <a:r>
              <a:rPr lang="el-GR" sz="3200" dirty="0" smtClean="0"/>
              <a:t>Εκτός από το να αγοράζουμε και να πουλάμε πράγματα, μπορούμε να κάνουμε και αρκετές συναλλαγές μέσω του διαδικτύου.</a:t>
            </a:r>
          </a:p>
          <a:p>
            <a:pPr>
              <a:defRPr/>
            </a:pPr>
            <a:endParaRPr lang="el-GR" sz="3200" dirty="0" smtClean="0"/>
          </a:p>
          <a:p>
            <a:pPr>
              <a:defRPr/>
            </a:pPr>
            <a:r>
              <a:rPr lang="el-GR" sz="3200" dirty="0" smtClean="0"/>
              <a:t>Τραπεζικές συναλλαγές (π.χ. μεταφορά χρημάτων)</a:t>
            </a:r>
          </a:p>
          <a:p>
            <a:pPr>
              <a:defRPr/>
            </a:pPr>
            <a:r>
              <a:rPr lang="el-GR" sz="3200" dirty="0" smtClean="0"/>
              <a:t>Κράτηση αεροπορικού εισιτηρίου</a:t>
            </a:r>
          </a:p>
          <a:p>
            <a:pPr>
              <a:defRPr/>
            </a:pPr>
            <a:r>
              <a:rPr lang="el-GR" sz="3200" dirty="0" smtClean="0"/>
              <a:t>Κράτηση δωματίου σε ξενοδοχείο</a:t>
            </a:r>
          </a:p>
          <a:p>
            <a:pPr>
              <a:defRPr/>
            </a:pPr>
            <a:r>
              <a:rPr lang="el-GR" sz="3200" dirty="0" smtClean="0"/>
              <a:t>Συναλλαγές με το δημόσιο (π.χ. έκδοση βεβαιώσεων)</a:t>
            </a:r>
          </a:p>
          <a:p>
            <a:pPr>
              <a:defRPr/>
            </a:pPr>
            <a:r>
              <a:rPr lang="el-GR" sz="3200" dirty="0" smtClean="0"/>
              <a:t>Πληρωμή λογαριασμών</a:t>
            </a:r>
          </a:p>
          <a:p>
            <a:pPr>
              <a:defRPr/>
            </a:pPr>
            <a:r>
              <a:rPr lang="el-GR" sz="3200" dirty="0" smtClean="0"/>
              <a:t>…</a:t>
            </a:r>
          </a:p>
          <a:p>
            <a:pPr>
              <a:buFontTx/>
              <a:buNone/>
              <a:defRPr/>
            </a:pPr>
            <a:endParaRPr lang="el-GR" dirty="0" smtClean="0"/>
          </a:p>
          <a:p>
            <a:pPr>
              <a:defRPr/>
            </a:pPr>
            <a:endParaRPr lang="el-GR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910" y="6122095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5828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Title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792162"/>
          </a:xfrm>
        </p:spPr>
        <p:txBody>
          <a:bodyPr/>
          <a:lstStyle/>
          <a:p>
            <a:r>
              <a:rPr lang="el-GR" altLang="en-US" dirty="0" smtClean="0">
                <a:solidFill>
                  <a:srgbClr val="0070C0"/>
                </a:solidFill>
              </a:rPr>
              <a:t>Το ζήτημα της Ασφάλειας</a:t>
            </a:r>
          </a:p>
        </p:txBody>
      </p:sp>
      <p:sp>
        <p:nvSpPr>
          <p:cNvPr id="51202" name="Content Placeholder 3"/>
          <p:cNvSpPr>
            <a:spLocks noGrp="1"/>
          </p:cNvSpPr>
          <p:nvPr>
            <p:ph sz="half" idx="1"/>
          </p:nvPr>
        </p:nvSpPr>
        <p:spPr>
          <a:xfrm>
            <a:off x="0" y="642918"/>
            <a:ext cx="9144000" cy="5616575"/>
          </a:xfrm>
        </p:spPr>
        <p:txBody>
          <a:bodyPr>
            <a:noAutofit/>
          </a:bodyPr>
          <a:lstStyle/>
          <a:p>
            <a:pPr>
              <a:buFontTx/>
              <a:buNone/>
            </a:pPr>
            <a:r>
              <a:rPr lang="el-GR" altLang="en-US" sz="3200" b="1" dirty="0" smtClean="0"/>
              <a:t>Κοινωνική δικτύωση – προβλήματα</a:t>
            </a:r>
          </a:p>
          <a:p>
            <a:pPr>
              <a:buFontTx/>
              <a:buChar char="-"/>
            </a:pPr>
            <a:r>
              <a:rPr lang="el-GR" altLang="en-US" u="sng" dirty="0" smtClean="0"/>
              <a:t>Απώλεια </a:t>
            </a:r>
            <a:r>
              <a:rPr lang="el-GR" altLang="en-US" u="sng" dirty="0" err="1" smtClean="0"/>
              <a:t>ιδιωτικότητας</a:t>
            </a:r>
            <a:r>
              <a:rPr lang="el-GR" altLang="en-US" dirty="0" smtClean="0"/>
              <a:t>: τα δεδομένα του χρήστη παύουν να του ανήκουν. Γίνονται δημόσια διαθέσιμα και ίσως να μην μπορεί να τα αφαιρέσει όταν το θελήσει</a:t>
            </a:r>
          </a:p>
          <a:p>
            <a:pPr>
              <a:buFontTx/>
              <a:buChar char="-"/>
            </a:pPr>
            <a:r>
              <a:rPr lang="el-GR" altLang="en-US" u="sng" dirty="0" smtClean="0"/>
              <a:t>Αποπλάνηση ανηλίκων (</a:t>
            </a:r>
            <a:r>
              <a:rPr lang="en-US" altLang="en-US" u="sng" dirty="0" smtClean="0"/>
              <a:t>grooming)</a:t>
            </a:r>
            <a:r>
              <a:rPr lang="el-GR" altLang="en-US" dirty="0" smtClean="0"/>
              <a:t>:</a:t>
            </a:r>
            <a:r>
              <a:rPr lang="en-US" altLang="en-US" dirty="0" smtClean="0"/>
              <a:t> </a:t>
            </a:r>
            <a:r>
              <a:rPr lang="el-GR" altLang="en-US" dirty="0" smtClean="0"/>
              <a:t>ενήλικοι που θέλουν να προσεγγίσουν παιδιά,  δημιουργούν ένα ψεύτικο προφίλ και υποδύονται το συνομήλικο ενός παιδιού με σκοπό να κερδίσουν την εμπιστοσύνη του και να εξασφαλίσουν μία συνάντηση μαζί του</a:t>
            </a:r>
          </a:p>
          <a:p>
            <a:pPr>
              <a:buFontTx/>
              <a:buChar char="-"/>
            </a:pPr>
            <a:r>
              <a:rPr lang="el-GR" altLang="en-US" u="sng" dirty="0" smtClean="0"/>
              <a:t>Παρενόχληση (</a:t>
            </a:r>
            <a:r>
              <a:rPr lang="en-US" altLang="en-US" u="sng" dirty="0" smtClean="0"/>
              <a:t>cyber bulling)</a:t>
            </a:r>
            <a:r>
              <a:rPr lang="en-US" altLang="en-US" dirty="0" smtClean="0"/>
              <a:t>: </a:t>
            </a:r>
            <a:r>
              <a:rPr lang="el-GR" altLang="en-US" dirty="0" smtClean="0"/>
              <a:t>εξευτελισμός και περιθωριοποίηση του θύματος, εξαιτίας σχολίων κλπ.</a:t>
            </a:r>
          </a:p>
          <a:p>
            <a:pPr>
              <a:buFontTx/>
              <a:buChar char="-"/>
            </a:pPr>
            <a:r>
              <a:rPr lang="el-GR" altLang="en-US" u="sng" dirty="0" smtClean="0"/>
              <a:t>Κλοπή ταυτότητας</a:t>
            </a:r>
            <a:r>
              <a:rPr lang="el-GR" altLang="en-US" dirty="0" smtClean="0"/>
              <a:t>: δημιουργία ψεύτικου προφίλ από κάποιον τρίτο με σκοπό να εκθέσει άλλον χρήστη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6153517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5876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- Τίτλος"/>
          <p:cNvSpPr txBox="1">
            <a:spLocks/>
          </p:cNvSpPr>
          <p:nvPr/>
        </p:nvSpPr>
        <p:spPr>
          <a:xfrm>
            <a:off x="500034" y="2928934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400" b="0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Τέλος Ενότητας</a:t>
            </a:r>
            <a:endParaRPr kumimoji="0" lang="el-GR" sz="4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3517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81013" y="390525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l-GR" sz="44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Χρηματοδότηση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81013" y="1457325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000" dirty="0">
                <a:latin typeface="+mn-lt"/>
              </a:rPr>
              <a:t>Το παρόν εκπαιδευτικό υλικό έχει αναπτυχθεί στ</a:t>
            </a:r>
            <a:r>
              <a:rPr lang="en-US" sz="2000" dirty="0">
                <a:latin typeface="+mn-lt"/>
              </a:rPr>
              <a:t>o</a:t>
            </a:r>
            <a:r>
              <a:rPr lang="el-GR" sz="2000" dirty="0">
                <a:latin typeface="+mn-lt"/>
              </a:rPr>
              <a:t> </a:t>
            </a:r>
            <a:r>
              <a:rPr lang="el-GR" sz="2000" dirty="0" err="1">
                <a:latin typeface="+mn-lt"/>
              </a:rPr>
              <a:t>πλαίσι</a:t>
            </a:r>
            <a:r>
              <a:rPr lang="en-US" sz="2000" dirty="0">
                <a:latin typeface="+mn-lt"/>
              </a:rPr>
              <a:t>o</a:t>
            </a:r>
            <a:r>
              <a:rPr lang="el-GR" sz="2000" dirty="0">
                <a:latin typeface="+mn-lt"/>
              </a:rPr>
              <a:t> του εκπαιδευτικού έργου του διδάσκοντα.</a:t>
            </a:r>
            <a:endParaRPr lang="en-US" sz="2000" dirty="0">
              <a:latin typeface="+mn-lt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000" dirty="0">
                <a:latin typeface="+mn-lt"/>
              </a:rPr>
              <a:t>Το έργο «</a:t>
            </a:r>
            <a:r>
              <a:rPr lang="el-GR" sz="2000" b="1" dirty="0">
                <a:latin typeface="+mn-lt"/>
              </a:rPr>
              <a:t>Ανοικτά Ακαδημαϊκά Μαθήματα στο Πανεπιστήμιο Αθηνών</a:t>
            </a:r>
            <a:r>
              <a:rPr lang="el-GR" sz="2000" dirty="0">
                <a:latin typeface="+mn-lt"/>
              </a:rPr>
              <a:t>» έχει χρηματοδοτήσει μόνο την αναδιαμόρφωση του εκπαιδευτικού υλικού. </a:t>
            </a:r>
            <a:endParaRPr lang="en-US" sz="2000" dirty="0">
              <a:latin typeface="+mn-lt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000" dirty="0">
                <a:latin typeface="+mn-lt"/>
              </a:rPr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4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63" y="4770438"/>
            <a:ext cx="5502275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8" y="613717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l-GR" sz="44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Σημείωμα Αναφοράς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500063" y="1500188"/>
            <a:ext cx="8229600" cy="4525962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sz="2000" dirty="0" err="1">
                <a:latin typeface="+mn-lt"/>
              </a:rPr>
              <a:t>Copyright</a:t>
            </a:r>
            <a:r>
              <a:rPr lang="el-GR" sz="2000" dirty="0">
                <a:latin typeface="+mn-lt"/>
              </a:rPr>
              <a:t> Πανεπιστήμιο Πατρών</a:t>
            </a:r>
            <a:r>
              <a:rPr lang="en-US" sz="2000" dirty="0">
                <a:latin typeface="+mn-lt"/>
              </a:rPr>
              <a:t>, </a:t>
            </a:r>
            <a:r>
              <a:rPr lang="el-GR" sz="2000" dirty="0" smtClean="0">
                <a:solidFill>
                  <a:srgbClr val="FF0000"/>
                </a:solidFill>
                <a:latin typeface="+mn-lt"/>
              </a:rPr>
              <a:t>Ιωάννης Σταματίου,2014</a:t>
            </a:r>
            <a:r>
              <a:rPr lang="el-GR" sz="2000" dirty="0">
                <a:latin typeface="+mn-lt"/>
              </a:rPr>
              <a:t>.  </a:t>
            </a:r>
            <a:r>
              <a:rPr lang="el-GR" sz="2000" dirty="0" smtClean="0">
                <a:latin typeface="+mn-lt"/>
              </a:rPr>
              <a:t>«</a:t>
            </a:r>
            <a:r>
              <a:rPr lang="el-GR" sz="2000" dirty="0" smtClean="0">
                <a:solidFill>
                  <a:srgbClr val="FF0000"/>
                </a:solidFill>
                <a:latin typeface="+mn-lt"/>
              </a:rPr>
              <a:t>Εισαγωγή στους Η/Υ. Η εξέλιξη του διαδικτύου</a:t>
            </a:r>
            <a:r>
              <a:rPr lang="el-GR" sz="2000" dirty="0" smtClean="0">
                <a:solidFill>
                  <a:srgbClr val="FF0000"/>
                </a:solidFill>
              </a:rPr>
              <a:t>.</a:t>
            </a:r>
            <a:r>
              <a:rPr lang="el-GR" sz="2000" dirty="0" smtClean="0">
                <a:latin typeface="+mn-lt"/>
              </a:rPr>
              <a:t>». </a:t>
            </a:r>
            <a:r>
              <a:rPr lang="el-GR" sz="2000" dirty="0">
                <a:latin typeface="+mn-lt"/>
              </a:rPr>
              <a:t>Έκδοση: </a:t>
            </a:r>
            <a:r>
              <a:rPr lang="el-GR" sz="2000" dirty="0">
                <a:solidFill>
                  <a:srgbClr val="FF0000"/>
                </a:solidFill>
                <a:latin typeface="+mn-lt"/>
              </a:rPr>
              <a:t>1.0</a:t>
            </a:r>
            <a:r>
              <a:rPr lang="el-GR" sz="2000" dirty="0">
                <a:latin typeface="+mn-lt"/>
              </a:rPr>
              <a:t>. Πάτρα </a:t>
            </a:r>
            <a:r>
              <a:rPr lang="el-GR" sz="2000" dirty="0">
                <a:solidFill>
                  <a:srgbClr val="FF0000"/>
                </a:solidFill>
                <a:latin typeface="+mn-lt"/>
              </a:rPr>
              <a:t>2014</a:t>
            </a:r>
            <a:r>
              <a:rPr lang="el-GR" sz="2000" dirty="0">
                <a:latin typeface="+mn-lt"/>
              </a:rPr>
              <a:t>. Διαθέσιμο από τη δικτυακή διεύθυνση</a:t>
            </a:r>
            <a:r>
              <a:rPr lang="el-GR" sz="2000" dirty="0" smtClean="0">
                <a:solidFill>
                  <a:srgbClr val="FF0000"/>
                </a:solidFill>
                <a:latin typeface="+mn-lt"/>
              </a:rPr>
              <a:t>:.</a:t>
            </a:r>
            <a:r>
              <a:rPr lang="en-US" sz="2000" dirty="0" smtClean="0">
                <a:solidFill>
                  <a:srgbClr val="FF0000"/>
                </a:solidFill>
              </a:rPr>
              <a:t> https://eclass.upatras.gr/courses/BMA421/</a:t>
            </a:r>
            <a:endParaRPr lang="el-GR" sz="2000" dirty="0">
              <a:solidFill>
                <a:srgbClr val="FF0000"/>
              </a:solidFill>
              <a:latin typeface="+mn-lt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sz="2000" dirty="0">
              <a:latin typeface="+mn-lt"/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7" y="6108700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0070C0"/>
                </a:solidFill>
              </a:rPr>
              <a:t>Περιεχόμενα ενότητας</a:t>
            </a:r>
            <a:endParaRPr lang="el-GR" dirty="0">
              <a:solidFill>
                <a:srgbClr val="0070C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Η εξέλιξη του διαδικτύου και των υπηρεσιών του</a:t>
            </a:r>
          </a:p>
          <a:p>
            <a:r>
              <a:rPr lang="el-GR" dirty="0" smtClean="0"/>
              <a:t>Κοινωνικά δίκτυα</a:t>
            </a:r>
          </a:p>
          <a:p>
            <a:r>
              <a:rPr lang="en-US" dirty="0" smtClean="0"/>
              <a:t>Cloud computing</a:t>
            </a:r>
          </a:p>
          <a:p>
            <a:r>
              <a:rPr lang="el-GR" dirty="0" smtClean="0"/>
              <a:t>Ηλεκτρονικό εμπόριο </a:t>
            </a:r>
          </a:p>
          <a:p>
            <a:r>
              <a:rPr lang="el-GR" dirty="0" smtClean="0"/>
              <a:t>Ηλεκτρονικές συναλλαγές</a:t>
            </a:r>
          </a:p>
          <a:p>
            <a:r>
              <a:rPr lang="el-GR" dirty="0" smtClean="0"/>
              <a:t>Το ζήτημα της ασφάλειας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l-GR" dirty="0" smtClean="0"/>
          </a:p>
          <a:p>
            <a:endParaRPr lang="el-GR" dirty="0" smtClean="0"/>
          </a:p>
          <a:p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7" y="6125806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>
            <a:spLocks noChangeArrowheads="1"/>
          </p:cNvSpPr>
          <p:nvPr/>
        </p:nvSpPr>
        <p:spPr bwMode="auto">
          <a:xfrm>
            <a:off x="1142976" y="214290"/>
            <a:ext cx="693578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4400" dirty="0">
                <a:solidFill>
                  <a:srgbClr val="0070C0"/>
                </a:solidFill>
              </a:rPr>
              <a:t>Σημείωμα </a:t>
            </a:r>
            <a:r>
              <a:rPr lang="el-GR" sz="4400" dirty="0" err="1">
                <a:solidFill>
                  <a:srgbClr val="0070C0"/>
                </a:solidFill>
              </a:rPr>
              <a:t>Αδειοδότησης</a:t>
            </a:r>
            <a:endParaRPr lang="el-GR" sz="44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71426" y="954065"/>
            <a:ext cx="8929688" cy="1439863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sz="2000" dirty="0">
                <a:latin typeface="+mn-lt"/>
              </a:rPr>
              <a:t>Το παρόν υλικό διατίθεται με τους όρους της άδειας χρήσης </a:t>
            </a:r>
            <a:r>
              <a:rPr lang="el-GR" sz="2000" dirty="0" err="1">
                <a:latin typeface="+mn-lt"/>
              </a:rPr>
              <a:t>Creative</a:t>
            </a:r>
            <a:r>
              <a:rPr lang="el-GR" sz="2000" dirty="0">
                <a:latin typeface="+mn-lt"/>
              </a:rPr>
              <a:t> </a:t>
            </a:r>
            <a:r>
              <a:rPr lang="el-GR" sz="2000" dirty="0" err="1">
                <a:latin typeface="+mn-lt"/>
              </a:rPr>
              <a:t>Commons</a:t>
            </a:r>
            <a:r>
              <a:rPr lang="el-GR" sz="2000" dirty="0">
                <a:latin typeface="+mn-lt"/>
              </a:rPr>
              <a:t>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>
                <a:latin typeface="+mn-lt"/>
              </a:rPr>
              <a:t>κ.λ.π</a:t>
            </a:r>
            <a:r>
              <a:rPr lang="el-GR" sz="2000" dirty="0">
                <a:latin typeface="+mn-lt"/>
              </a:rPr>
              <a:t>.,  τα οποία εμπεριέχονται σε αυτό και τα οποία αναφέρονται μαζί με τους όρους χρήσης τους στο «Σημείωμα Χρήσης Έργων Τρίτων».    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sz="2000" dirty="0">
                <a:latin typeface="+mn-lt"/>
              </a:rPr>
              <a:t>                 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l-GR" sz="2000" dirty="0">
              <a:latin typeface="+mn-lt"/>
            </a:endParaRPr>
          </a:p>
        </p:txBody>
      </p:sp>
      <p:pic>
        <p:nvPicPr>
          <p:cNvPr id="4" name="Picture 22" descr="Λογότυπο για Άδειες χρήσης Creative Commons BY-NC-ND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4739" y="2571749"/>
            <a:ext cx="164941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5"/>
          <p:cNvSpPr txBox="1"/>
          <p:nvPr/>
        </p:nvSpPr>
        <p:spPr>
          <a:xfrm>
            <a:off x="279376" y="3071812"/>
            <a:ext cx="9036050" cy="3455987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defRPr/>
            </a:pPr>
            <a:r>
              <a:rPr lang="el-GR" dirty="0"/>
              <a:t>[1] http://creativecommons.org/licenses/by-nc-sa/4.0/ </a:t>
            </a:r>
            <a:endParaRPr lang="en-US" dirty="0"/>
          </a:p>
          <a:p>
            <a:pPr>
              <a:defRPr/>
            </a:pPr>
            <a:endParaRPr lang="el-GR" dirty="0"/>
          </a:p>
          <a:p>
            <a:pPr>
              <a:defRPr/>
            </a:pPr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τόπο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l-GR" dirty="0"/>
          </a:p>
          <a:p>
            <a:pPr>
              <a:defRPr/>
            </a:pPr>
            <a:r>
              <a:rPr lang="el-GR" dirty="0"/>
              <a:t>Ο 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ζητηθεί.</a:t>
            </a: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5109" y="6143281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- Ορθογώνιο"/>
          <p:cNvSpPr/>
          <p:nvPr/>
        </p:nvSpPr>
        <p:spPr>
          <a:xfrm>
            <a:off x="395536" y="404664"/>
            <a:ext cx="8358188" cy="3600986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400" dirty="0">
                <a:solidFill>
                  <a:srgbClr val="0070C0"/>
                </a:solidFill>
                <a:latin typeface="+mj-lt"/>
              </a:rPr>
              <a:t>       </a:t>
            </a:r>
            <a:r>
              <a:rPr lang="el-GR" sz="4400" dirty="0">
                <a:solidFill>
                  <a:srgbClr val="0070C0"/>
                </a:solidFill>
                <a:latin typeface="+mj-lt"/>
              </a:rPr>
              <a:t>Σημείωμα Χρήσης Έργων</a:t>
            </a:r>
            <a:endParaRPr lang="en-US" sz="4400" dirty="0">
              <a:solidFill>
                <a:srgbClr val="0070C0"/>
              </a:solidFill>
              <a:latin typeface="+mj-lt"/>
            </a:endParaRPr>
          </a:p>
          <a:p>
            <a:pPr>
              <a:defRPr/>
            </a:pPr>
            <a:endParaRPr lang="en-US" sz="4400" dirty="0">
              <a:solidFill>
                <a:srgbClr val="0070C0"/>
              </a:solidFill>
              <a:latin typeface="+mj-lt"/>
            </a:endParaRPr>
          </a:p>
          <a:p>
            <a:pPr>
              <a:defRPr/>
            </a:pPr>
            <a:r>
              <a:rPr lang="el-GR" sz="2800" dirty="0">
                <a:latin typeface="+mj-lt"/>
              </a:rPr>
              <a:t>Το έργο αυτό κάνει χρήση του έργου:</a:t>
            </a:r>
            <a:endParaRPr lang="en-US" sz="2800" dirty="0">
              <a:latin typeface="+mj-lt"/>
            </a:endParaRPr>
          </a:p>
          <a:p>
            <a:pPr>
              <a:defRPr/>
            </a:pPr>
            <a:endParaRPr lang="el-GR" sz="2800" dirty="0">
              <a:latin typeface="+mj-lt"/>
            </a:endParaRPr>
          </a:p>
          <a:p>
            <a:pPr>
              <a:defRPr/>
            </a:pPr>
            <a:r>
              <a:rPr lang="el-GR" sz="2600" dirty="0" smtClean="0">
                <a:latin typeface="+mj-lt"/>
              </a:rPr>
              <a:t>«</a:t>
            </a:r>
            <a:r>
              <a:rPr lang="el-GR" sz="2800" dirty="0" smtClean="0"/>
              <a:t>Εισαγωγή στην Πληροφορική: Θεωρία και Πράξη», των </a:t>
            </a:r>
            <a:r>
              <a:rPr lang="el-GR" sz="2800" dirty="0" err="1" smtClean="0"/>
              <a:t>Alan</a:t>
            </a:r>
            <a:r>
              <a:rPr lang="el-GR" sz="2800" dirty="0" smtClean="0"/>
              <a:t> </a:t>
            </a:r>
            <a:r>
              <a:rPr lang="el-GR" sz="2800" dirty="0" err="1" smtClean="0"/>
              <a:t>Evans</a:t>
            </a:r>
            <a:r>
              <a:rPr lang="el-GR" sz="2800" dirty="0" smtClean="0"/>
              <a:t>, </a:t>
            </a:r>
            <a:r>
              <a:rPr lang="el-GR" sz="2800" dirty="0" err="1" smtClean="0"/>
              <a:t>Kendall</a:t>
            </a:r>
            <a:r>
              <a:rPr lang="el-GR" sz="2800" dirty="0" smtClean="0"/>
              <a:t> </a:t>
            </a:r>
            <a:r>
              <a:rPr lang="el-GR" sz="2800" dirty="0" err="1" smtClean="0"/>
              <a:t>Martin</a:t>
            </a:r>
            <a:r>
              <a:rPr lang="el-GR" sz="2800" dirty="0" smtClean="0"/>
              <a:t>, </a:t>
            </a:r>
            <a:r>
              <a:rPr lang="el-GR" sz="2800" dirty="0" err="1" smtClean="0"/>
              <a:t>Mary</a:t>
            </a:r>
            <a:r>
              <a:rPr lang="el-GR" sz="2800" dirty="0" smtClean="0"/>
              <a:t> </a:t>
            </a:r>
            <a:r>
              <a:rPr lang="el-GR" sz="2800" dirty="0" err="1" smtClean="0"/>
              <a:t>Anne</a:t>
            </a:r>
            <a:r>
              <a:rPr lang="el-GR" sz="2800" dirty="0" smtClean="0"/>
              <a:t> </a:t>
            </a:r>
            <a:r>
              <a:rPr lang="el-GR" sz="2800" dirty="0" err="1" smtClean="0"/>
              <a:t>Poatsy</a:t>
            </a:r>
            <a:r>
              <a:rPr lang="el-GR" sz="2800" dirty="0" smtClean="0"/>
              <a:t/>
            </a:r>
            <a:br>
              <a:rPr lang="el-GR" sz="2800" dirty="0" smtClean="0"/>
            </a:br>
            <a:r>
              <a:rPr lang="el-GR" sz="2800" dirty="0" smtClean="0"/>
              <a:t>1η έκδοση, Εκδόσεις Κριτική</a:t>
            </a:r>
            <a:endParaRPr lang="el-GR" sz="2600" dirty="0">
              <a:latin typeface="+mj-lt"/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3" y="6153517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1" y="0"/>
            <a:ext cx="9144001" cy="1143000"/>
          </a:xfrm>
          <a:prstGeom prst="rect">
            <a:avLst/>
          </a:prstGeom>
        </p:spPr>
        <p:txBody>
          <a:bodyPr/>
          <a:lstStyle/>
          <a:p>
            <a:pPr algn="ctr" defTabSz="835025" eaLnBrk="1" hangingPunct="1">
              <a:defRPr/>
            </a:pPr>
            <a:r>
              <a:rPr lang="el-GR" sz="44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Σημείωμα Χρήσης Έργων Τρίτων</a:t>
            </a:r>
            <a:r>
              <a:rPr lang="en-US" sz="44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(1/2)</a:t>
            </a:r>
            <a:endParaRPr lang="el-GR" sz="440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87338" y="1500174"/>
            <a:ext cx="8856662" cy="4525962"/>
          </a:xfrm>
          <a:prstGeom prst="rect">
            <a:avLst/>
          </a:prstGeom>
        </p:spPr>
        <p:txBody>
          <a:bodyPr/>
          <a:lstStyle/>
          <a:p>
            <a:pPr defTabSz="835025" eaLnBrk="1" hangingPunct="1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l-GR" sz="2000" dirty="0">
                <a:latin typeface="Calibri" pitchFamily="34" charset="0"/>
              </a:rPr>
              <a:t>Το Έργο αυτό κάνει χρήση των ακόλουθων έργων:</a:t>
            </a:r>
          </a:p>
          <a:p>
            <a:pPr defTabSz="835025" eaLnBrk="1" hangingPunct="1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l-GR" sz="2000" b="1" dirty="0">
                <a:latin typeface="Calibri" pitchFamily="34" charset="0"/>
              </a:rPr>
              <a:t>Εικόνες/Σχήματα/Διαγράμματα</a:t>
            </a:r>
            <a:r>
              <a:rPr lang="en-US" sz="2000" b="1" dirty="0">
                <a:latin typeface="Calibri" pitchFamily="34" charset="0"/>
              </a:rPr>
              <a:t>/</a:t>
            </a:r>
            <a:r>
              <a:rPr lang="el-GR" sz="2000" b="1" dirty="0">
                <a:latin typeface="Calibri" pitchFamily="34" charset="0"/>
              </a:rPr>
              <a:t>Φωτογραφίες</a:t>
            </a:r>
          </a:p>
          <a:p>
            <a:pPr defTabSz="835025">
              <a:spcBef>
                <a:spcPct val="20000"/>
              </a:spcBef>
              <a:defRPr/>
            </a:pPr>
            <a:r>
              <a:rPr lang="el-GR" sz="2000" dirty="0">
                <a:solidFill>
                  <a:srgbClr val="FF0000"/>
                </a:solidFill>
                <a:latin typeface="+mn-lt"/>
              </a:rPr>
              <a:t>Εικόνα 1</a:t>
            </a:r>
            <a:r>
              <a:rPr lang="el-GR" sz="2000" u="sng" dirty="0">
                <a:solidFill>
                  <a:srgbClr val="FF0000"/>
                </a:solidFill>
                <a:latin typeface="+mn-lt"/>
              </a:rPr>
              <a:t> </a:t>
            </a:r>
            <a:r>
              <a:rPr lang="el-GR" sz="2000" u="sng" dirty="0" smtClean="0">
                <a:hlinkClick r:id="rId2"/>
              </a:rPr>
              <a:t>http://commons.wikimedia.org/wiki/File:Youtube.png</a:t>
            </a:r>
            <a:endParaRPr lang="el-GR" sz="2000" dirty="0">
              <a:solidFill>
                <a:srgbClr val="FF0000"/>
              </a:solidFill>
              <a:latin typeface="+mn-lt"/>
            </a:endParaRPr>
          </a:p>
          <a:p>
            <a:r>
              <a:rPr lang="el-GR" sz="2000" dirty="0">
                <a:solidFill>
                  <a:srgbClr val="FF0000"/>
                </a:solidFill>
                <a:latin typeface="+mn-lt"/>
              </a:rPr>
              <a:t>Εικόνα 2</a:t>
            </a:r>
            <a:r>
              <a:rPr lang="el-GR" sz="2000" u="sng" dirty="0">
                <a:solidFill>
                  <a:srgbClr val="FF0000"/>
                </a:solidFill>
                <a:latin typeface="+mn-lt"/>
                <a:hlinkClick r:id="rId3"/>
              </a:rPr>
              <a:t> </a:t>
            </a:r>
            <a:r>
              <a:rPr lang="el-GR" sz="2000" dirty="0" smtClean="0"/>
              <a:t> </a:t>
            </a:r>
            <a:r>
              <a:rPr lang="el-GR" sz="2000" u="sng" dirty="0" smtClean="0">
                <a:hlinkClick r:id="rId4"/>
              </a:rPr>
              <a:t>http://commons.wikimedia.org/wiki/File:Facebook_logo_(square).png</a:t>
            </a:r>
            <a:endParaRPr lang="el-GR" sz="2000" dirty="0" smtClean="0"/>
          </a:p>
          <a:p>
            <a:r>
              <a:rPr lang="el-GR" sz="2000" dirty="0" smtClean="0">
                <a:solidFill>
                  <a:srgbClr val="FF0000"/>
                </a:solidFill>
                <a:latin typeface="+mn-lt"/>
              </a:rPr>
              <a:t>Εικόνα </a:t>
            </a:r>
            <a:r>
              <a:rPr lang="el-GR" sz="2000" dirty="0">
                <a:solidFill>
                  <a:srgbClr val="FF0000"/>
                </a:solidFill>
                <a:latin typeface="+mn-lt"/>
              </a:rPr>
              <a:t>3</a:t>
            </a:r>
            <a:r>
              <a:rPr lang="el-GR" sz="2000" u="sng" dirty="0">
                <a:solidFill>
                  <a:srgbClr val="FF0000"/>
                </a:solidFill>
                <a:latin typeface="+mn-lt"/>
                <a:hlinkClick r:id="rId5"/>
              </a:rPr>
              <a:t> </a:t>
            </a:r>
            <a:r>
              <a:rPr lang="el-GR" sz="2000" u="sng" dirty="0" smtClean="0">
                <a:hlinkClick r:id="rId6"/>
              </a:rPr>
              <a:t>http://sebianoti.deviantart.com/art/Twitter-wallpaper-pack-356926781?ga_submit_new=10%253A1362078012#skins</a:t>
            </a:r>
            <a:endParaRPr lang="el-GR" sz="2000" dirty="0" smtClean="0"/>
          </a:p>
          <a:p>
            <a:pPr defTabSz="835025">
              <a:spcBef>
                <a:spcPct val="20000"/>
              </a:spcBef>
              <a:defRPr/>
            </a:pPr>
            <a:r>
              <a:rPr lang="el-GR" sz="2000" dirty="0" smtClean="0">
                <a:solidFill>
                  <a:srgbClr val="FF0000"/>
                </a:solidFill>
                <a:latin typeface="+mn-lt"/>
              </a:rPr>
              <a:t>Εικόνα </a:t>
            </a:r>
            <a:r>
              <a:rPr lang="el-GR" sz="2000" dirty="0" smtClean="0">
                <a:solidFill>
                  <a:srgbClr val="FF0000"/>
                </a:solidFill>
              </a:rPr>
              <a:t>4: </a:t>
            </a:r>
            <a:r>
              <a:rPr lang="el-GR" sz="2000" u="sng" dirty="0" smtClean="0">
                <a:hlinkClick r:id="rId7"/>
              </a:rPr>
              <a:t>http://commons.wikimedia.org/wiki/File:Google_Plus_logo.png</a:t>
            </a:r>
            <a:endParaRPr lang="el-GR" sz="2000" u="sng" dirty="0" smtClean="0"/>
          </a:p>
          <a:p>
            <a:pPr defTabSz="835025">
              <a:spcBef>
                <a:spcPct val="20000"/>
              </a:spcBef>
              <a:defRPr/>
            </a:pPr>
            <a:r>
              <a:rPr lang="el-GR" sz="2000" dirty="0" smtClean="0">
                <a:solidFill>
                  <a:srgbClr val="FF0000"/>
                </a:solidFill>
              </a:rPr>
              <a:t>Εικόνα 5:</a:t>
            </a:r>
            <a:r>
              <a:rPr lang="el-GR" sz="2000" u="sng" dirty="0" smtClean="0">
                <a:hlinkClick r:id="rId8"/>
              </a:rPr>
              <a:t> http://commons.wikimedia.org/wiki/File:Skype-icon.png</a:t>
            </a:r>
            <a:endParaRPr lang="el-GR" sz="2000" dirty="0" smtClean="0"/>
          </a:p>
          <a:p>
            <a:pPr defTabSz="835025">
              <a:spcBef>
                <a:spcPct val="20000"/>
              </a:spcBef>
              <a:defRPr/>
            </a:pPr>
            <a:r>
              <a:rPr lang="el-GR" sz="2000" dirty="0" smtClean="0">
                <a:solidFill>
                  <a:srgbClr val="FF0000"/>
                </a:solidFill>
              </a:rPr>
              <a:t>Εικόνα 6: </a:t>
            </a:r>
            <a:r>
              <a:rPr lang="el-GR" sz="2000" dirty="0" smtClean="0">
                <a:hlinkClick r:id="rId9"/>
              </a:rPr>
              <a:t>http://commons.wikimedia.org/wiki/File:LinkedIn_Logo_2013.svg</a:t>
            </a:r>
            <a:endParaRPr lang="el-GR" sz="2000" dirty="0" smtClean="0"/>
          </a:p>
          <a:p>
            <a:pPr defTabSz="835025">
              <a:spcBef>
                <a:spcPct val="20000"/>
              </a:spcBef>
              <a:defRPr/>
            </a:pPr>
            <a:endParaRPr lang="el-GR" sz="2000" dirty="0" smtClean="0">
              <a:solidFill>
                <a:srgbClr val="FF0000"/>
              </a:solidFill>
            </a:endParaRPr>
          </a:p>
          <a:p>
            <a:pPr defTabSz="835025" eaLnBrk="1" hangingPunct="1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l-GR" sz="2000" dirty="0" smtClean="0">
                <a:solidFill>
                  <a:srgbClr val="FF0000"/>
                </a:solidFill>
                <a:latin typeface="+mn-lt"/>
              </a:rPr>
              <a:t> </a:t>
            </a:r>
          </a:p>
          <a:p>
            <a:pPr defTabSz="835025" eaLnBrk="1" hangingPunct="1">
              <a:spcBef>
                <a:spcPct val="20000"/>
              </a:spcBef>
              <a:buFont typeface="Arial" pitchFamily="34" charset="0"/>
              <a:buNone/>
              <a:defRPr/>
            </a:pPr>
            <a:endParaRPr lang="el-GR" sz="2000" dirty="0">
              <a:solidFill>
                <a:srgbClr val="FF0000"/>
              </a:solidFill>
              <a:latin typeface="+mn-lt"/>
            </a:endParaRPr>
          </a:p>
          <a:p>
            <a:pPr defTabSz="835025" eaLnBrk="1" hangingPunct="1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l-GR" sz="2000" dirty="0">
                <a:solidFill>
                  <a:schemeClr val="accent2"/>
                </a:solidFill>
              </a:rPr>
              <a:t> </a:t>
            </a:r>
            <a:endParaRPr lang="el-GR" sz="2000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" y="6153517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457200" y="174625"/>
            <a:ext cx="8229600" cy="1309688"/>
          </a:xfrm>
        </p:spPr>
        <p:txBody>
          <a:bodyPr>
            <a:noAutofit/>
          </a:bodyPr>
          <a:lstStyle/>
          <a:p>
            <a:r>
              <a:rPr lang="el-GR" altLang="en-US" dirty="0" smtClean="0">
                <a:solidFill>
                  <a:srgbClr val="0070C0"/>
                </a:solidFill>
              </a:rPr>
              <a:t>Η εξέλιξη του Διαδικτύου και των υπηρεσιών του</a:t>
            </a:r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628775"/>
            <a:ext cx="7346950" cy="491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3924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5944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309688"/>
          </a:xfrm>
        </p:spPr>
        <p:txBody>
          <a:bodyPr>
            <a:noAutofit/>
          </a:bodyPr>
          <a:lstStyle/>
          <a:p>
            <a:r>
              <a:rPr lang="el-GR" altLang="en-US" dirty="0" smtClean="0">
                <a:solidFill>
                  <a:srgbClr val="0070C0"/>
                </a:solidFill>
              </a:rPr>
              <a:t>Η εξέλιξη του Διαδικτύου και των υπηρεσιών του</a:t>
            </a:r>
          </a:p>
        </p:txBody>
      </p:sp>
      <p:sp>
        <p:nvSpPr>
          <p:cNvPr id="37890" name="Content Placeholder 3"/>
          <p:cNvSpPr>
            <a:spLocks noGrp="1"/>
          </p:cNvSpPr>
          <p:nvPr>
            <p:ph sz="half" idx="1"/>
          </p:nvPr>
        </p:nvSpPr>
        <p:spPr>
          <a:xfrm>
            <a:off x="0" y="1357298"/>
            <a:ext cx="9144000" cy="4537075"/>
          </a:xfrm>
        </p:spPr>
        <p:txBody>
          <a:bodyPr>
            <a:noAutofit/>
          </a:bodyPr>
          <a:lstStyle/>
          <a:p>
            <a:r>
              <a:rPr lang="el-GR" altLang="en-US" sz="3200" dirty="0" smtClean="0"/>
              <a:t>Ετήσια αύξηση κίνησης 40%</a:t>
            </a:r>
          </a:p>
          <a:p>
            <a:r>
              <a:rPr lang="el-GR" altLang="en-US" sz="3200" dirty="0" smtClean="0"/>
              <a:t>Συνδεμένες συσκευές το 1984		</a:t>
            </a:r>
            <a:r>
              <a:rPr lang="el-GR" altLang="en-US" sz="3200" b="1" dirty="0" smtClean="0"/>
              <a:t>1.000</a:t>
            </a:r>
          </a:p>
          <a:p>
            <a:r>
              <a:rPr lang="el-GR" altLang="en-US" sz="3200" dirty="0" smtClean="0"/>
              <a:t>Το 1992					    </a:t>
            </a:r>
            <a:r>
              <a:rPr lang="el-GR" altLang="en-US" sz="3200" b="1" dirty="0" smtClean="0"/>
              <a:t>1.000.000</a:t>
            </a:r>
          </a:p>
          <a:p>
            <a:r>
              <a:rPr lang="el-GR" altLang="en-US" sz="3200" dirty="0" smtClean="0"/>
              <a:t>Το 2006					</a:t>
            </a:r>
            <a:r>
              <a:rPr lang="el-GR" altLang="en-US" sz="3200" b="1" dirty="0" smtClean="0"/>
              <a:t>600.000.000</a:t>
            </a:r>
          </a:p>
          <a:p>
            <a:r>
              <a:rPr lang="el-GR" altLang="en-US" sz="3200" dirty="0" smtClean="0"/>
              <a:t>Το 2008				       </a:t>
            </a:r>
            <a:r>
              <a:rPr lang="el-GR" altLang="en-US" sz="3200" b="1" dirty="0" smtClean="0"/>
              <a:t>1.000.000.000</a:t>
            </a:r>
          </a:p>
          <a:p>
            <a:r>
              <a:rPr lang="el-GR" altLang="en-US" sz="3200" dirty="0" smtClean="0"/>
              <a:t>Το 2015				    </a:t>
            </a:r>
            <a:r>
              <a:rPr lang="el-GR" altLang="en-US" sz="3200" b="1" dirty="0" smtClean="0"/>
              <a:t>15.000.000.000</a:t>
            </a:r>
          </a:p>
          <a:p>
            <a:r>
              <a:rPr lang="el-GR" altLang="en-US" sz="3200" dirty="0" smtClean="0"/>
              <a:t>6.</a:t>
            </a:r>
            <a:r>
              <a:rPr lang="en-US" altLang="en-US" sz="3200" dirty="0" smtClean="0"/>
              <a:t>7</a:t>
            </a:r>
            <a:r>
              <a:rPr lang="el-GR" altLang="en-US" sz="3200" dirty="0" smtClean="0"/>
              <a:t>00.000.000 συνδρομές κινητής τηλεφωνίας (</a:t>
            </a:r>
            <a:r>
              <a:rPr lang="el-GR" altLang="en-US" dirty="0" smtClean="0"/>
              <a:t>86,7% του συνολικού πληθυσμού της Γης!)</a:t>
            </a:r>
          </a:p>
          <a:p>
            <a:r>
              <a:rPr lang="el-GR" altLang="en-US" sz="3200" dirty="0" smtClean="0"/>
              <a:t>1.100.000.000 χρήστες </a:t>
            </a:r>
            <a:r>
              <a:rPr lang="en-US" altLang="en-US" sz="3200" dirty="0" err="1" smtClean="0"/>
              <a:t>smartphones</a:t>
            </a:r>
            <a:endParaRPr lang="el-GR" altLang="en-US" sz="3200" dirty="0" smtClean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995" y="6180901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3422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4"/>
          <p:cNvSpPr txBox="1">
            <a:spLocks noChangeArrowheads="1"/>
          </p:cNvSpPr>
          <p:nvPr/>
        </p:nvSpPr>
        <p:spPr bwMode="auto">
          <a:xfrm>
            <a:off x="2000232" y="1214422"/>
            <a:ext cx="7143768" cy="606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b="1" dirty="0" err="1">
                <a:latin typeface="+mn-lt"/>
              </a:rPr>
              <a:t>Youtube</a:t>
            </a:r>
            <a:endParaRPr lang="el-GR" altLang="en-US" sz="2000" b="1" dirty="0">
              <a:latin typeface="+mn-lt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l-GR" altLang="en-US" sz="2000" dirty="0">
                <a:solidFill>
                  <a:srgbClr val="000000"/>
                </a:solidFill>
                <a:latin typeface="+mn-lt"/>
              </a:rPr>
              <a:t>3.000.000.000+ </a:t>
            </a:r>
            <a:r>
              <a:rPr lang="en-US" altLang="en-US" sz="2000" dirty="0" err="1">
                <a:solidFill>
                  <a:srgbClr val="000000"/>
                </a:solidFill>
                <a:latin typeface="+mn-lt"/>
              </a:rPr>
              <a:t>youtube</a:t>
            </a:r>
            <a:r>
              <a:rPr lang="en-US" altLang="en-US" sz="2000" dirty="0">
                <a:solidFill>
                  <a:srgbClr val="000000"/>
                </a:solidFill>
                <a:latin typeface="+mn-lt"/>
              </a:rPr>
              <a:t> videos </a:t>
            </a:r>
            <a:r>
              <a:rPr lang="el-GR" altLang="en-US" sz="2000" dirty="0">
                <a:solidFill>
                  <a:srgbClr val="000000"/>
                </a:solidFill>
                <a:latin typeface="+mn-lt"/>
              </a:rPr>
              <a:t>παρακολουθούνται την ημέρα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l-GR" altLang="en-US" sz="2000" dirty="0">
                <a:solidFill>
                  <a:srgbClr val="000000"/>
                </a:solidFill>
                <a:latin typeface="+mn-lt"/>
              </a:rPr>
              <a:t>4.000.000.000 ώρες </a:t>
            </a:r>
            <a:r>
              <a:rPr lang="en-US" altLang="en-US" sz="2000" dirty="0">
                <a:solidFill>
                  <a:srgbClr val="000000"/>
                </a:solidFill>
                <a:latin typeface="+mn-lt"/>
              </a:rPr>
              <a:t>video </a:t>
            </a:r>
            <a:r>
              <a:rPr lang="el-GR" altLang="en-US" sz="2000" dirty="0">
                <a:solidFill>
                  <a:srgbClr val="000000"/>
                </a:solidFill>
                <a:latin typeface="+mn-lt"/>
              </a:rPr>
              <a:t>παρακολουθούνται κάθε μήνα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l-GR" altLang="en-US" sz="2000" dirty="0">
                <a:solidFill>
                  <a:srgbClr val="000000"/>
                </a:solidFill>
                <a:latin typeface="+mn-lt"/>
              </a:rPr>
              <a:t>72 ώρες </a:t>
            </a:r>
            <a:r>
              <a:rPr lang="en-US" altLang="en-US" sz="2000" dirty="0">
                <a:solidFill>
                  <a:srgbClr val="000000"/>
                </a:solidFill>
                <a:latin typeface="+mn-lt"/>
              </a:rPr>
              <a:t>video </a:t>
            </a:r>
            <a:r>
              <a:rPr lang="el-GR" altLang="en-US" sz="2000" dirty="0">
                <a:solidFill>
                  <a:srgbClr val="000000"/>
                </a:solidFill>
                <a:latin typeface="+mn-lt"/>
              </a:rPr>
              <a:t>«ανεβαίνουν» στο </a:t>
            </a:r>
            <a:r>
              <a:rPr lang="en-US" altLang="en-US" sz="2000" dirty="0" err="1">
                <a:solidFill>
                  <a:srgbClr val="000000"/>
                </a:solidFill>
                <a:latin typeface="+mn-lt"/>
              </a:rPr>
              <a:t>youtube</a:t>
            </a:r>
            <a:r>
              <a:rPr lang="en-US" altLang="en-US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l-GR" altLang="en-US" sz="2000" dirty="0">
                <a:solidFill>
                  <a:srgbClr val="000000"/>
                </a:solidFill>
                <a:latin typeface="+mn-lt"/>
              </a:rPr>
              <a:t>κάθε λεπτό δηλαδή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l-GR" altLang="en-US" sz="2000" dirty="0">
                <a:solidFill>
                  <a:srgbClr val="000000"/>
                </a:solidFill>
                <a:latin typeface="+mn-lt"/>
              </a:rPr>
              <a:t>12 χρόνια συνεχούς ροής βίντεο την ημέρα!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l-GR" altLang="en-US" sz="2000" dirty="0">
                <a:solidFill>
                  <a:srgbClr val="000000"/>
                </a:solidFill>
                <a:latin typeface="+mn-lt"/>
              </a:rPr>
              <a:t>1 τρις </a:t>
            </a:r>
            <a:r>
              <a:rPr lang="en-US" altLang="en-US" sz="2000" dirty="0">
                <a:solidFill>
                  <a:srgbClr val="000000"/>
                </a:solidFill>
                <a:latin typeface="+mn-lt"/>
              </a:rPr>
              <a:t>videos </a:t>
            </a:r>
            <a:r>
              <a:rPr lang="el-GR" altLang="en-US" sz="2000" dirty="0">
                <a:solidFill>
                  <a:srgbClr val="000000"/>
                </a:solidFill>
                <a:latin typeface="+mn-lt"/>
              </a:rPr>
              <a:t>είδαν οι άνθρωποι το 2011 αντιστοιχεί σε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l-GR" altLang="en-US" sz="2000" dirty="0">
                <a:solidFill>
                  <a:srgbClr val="000000"/>
                </a:solidFill>
                <a:latin typeface="+mn-lt"/>
              </a:rPr>
              <a:t>140 </a:t>
            </a:r>
            <a:r>
              <a:rPr lang="en-US" altLang="en-US" sz="2000" dirty="0">
                <a:solidFill>
                  <a:srgbClr val="000000"/>
                </a:solidFill>
                <a:latin typeface="+mn-lt"/>
              </a:rPr>
              <a:t>videos </a:t>
            </a:r>
            <a:r>
              <a:rPr lang="el-GR" altLang="en-US" sz="2000" dirty="0">
                <a:solidFill>
                  <a:srgbClr val="000000"/>
                </a:solidFill>
                <a:latin typeface="+mn-lt"/>
              </a:rPr>
              <a:t>για κάθε άνθρωπο στη Γη</a:t>
            </a:r>
            <a:endParaRPr lang="en-US" altLang="en-US" sz="2000" dirty="0">
              <a:solidFill>
                <a:srgbClr val="000000"/>
              </a:solidFill>
              <a:latin typeface="+mn-lt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000" dirty="0">
              <a:latin typeface="+mn-lt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b="1" dirty="0">
                <a:latin typeface="+mn-lt"/>
              </a:rPr>
              <a:t>Facebook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  <a:latin typeface="+mn-lt"/>
              </a:rPr>
              <a:t>1.000.000 </a:t>
            </a:r>
            <a:r>
              <a:rPr lang="el-GR" altLang="en-US" sz="2000" dirty="0">
                <a:solidFill>
                  <a:srgbClr val="000000"/>
                </a:solidFill>
                <a:latin typeface="+mn-lt"/>
              </a:rPr>
              <a:t>χρήστες το 2004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l-GR" altLang="en-US" sz="2000" dirty="0">
                <a:solidFill>
                  <a:srgbClr val="000000"/>
                </a:solidFill>
                <a:latin typeface="+mn-lt"/>
              </a:rPr>
              <a:t>608.000.000 το 2010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l-GR" altLang="en-US" sz="2000" dirty="0">
                <a:solidFill>
                  <a:srgbClr val="000000"/>
                </a:solidFill>
                <a:latin typeface="+mn-lt"/>
              </a:rPr>
              <a:t>1.100.000.000 το 2012</a:t>
            </a:r>
            <a:endParaRPr lang="en-US" altLang="en-US" sz="2000" dirty="0">
              <a:solidFill>
                <a:srgbClr val="000000"/>
              </a:solidFill>
              <a:latin typeface="+mn-lt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l-GR" altLang="en-US" sz="2000" b="1" dirty="0">
              <a:solidFill>
                <a:srgbClr val="FFFF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b="1" dirty="0">
                <a:solidFill>
                  <a:srgbClr val="FFFF00"/>
                </a:solidFill>
              </a:rPr>
              <a:t>Tweeter</a:t>
            </a:r>
            <a:r>
              <a:rPr lang="el-GR" altLang="en-US" sz="2000" b="1" dirty="0">
                <a:solidFill>
                  <a:srgbClr val="FFFF00"/>
                </a:solidFill>
              </a:rPr>
              <a:t>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l-GR" altLang="en-US" sz="2000" dirty="0">
                <a:solidFill>
                  <a:srgbClr val="000000"/>
                </a:solidFill>
              </a:rPr>
              <a:t>50.000.000 </a:t>
            </a:r>
            <a:r>
              <a:rPr lang="en-US" altLang="en-US" sz="2000" dirty="0">
                <a:solidFill>
                  <a:srgbClr val="000000"/>
                </a:solidFill>
              </a:rPr>
              <a:t>tweets </a:t>
            </a:r>
            <a:r>
              <a:rPr lang="el-GR" altLang="en-US" sz="2000" dirty="0">
                <a:solidFill>
                  <a:srgbClr val="000000"/>
                </a:solidFill>
              </a:rPr>
              <a:t>την ημέρα το 2010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l-GR" altLang="en-US" sz="2000" dirty="0">
                <a:solidFill>
                  <a:srgbClr val="000000"/>
                </a:solidFill>
              </a:rPr>
              <a:t>140.000.000 </a:t>
            </a:r>
            <a:r>
              <a:rPr lang="en-US" altLang="en-US" sz="2000" dirty="0">
                <a:solidFill>
                  <a:srgbClr val="000000"/>
                </a:solidFill>
              </a:rPr>
              <a:t>tweets </a:t>
            </a:r>
            <a:r>
              <a:rPr lang="el-GR" altLang="en-US" sz="2000" dirty="0">
                <a:solidFill>
                  <a:srgbClr val="000000"/>
                </a:solidFill>
              </a:rPr>
              <a:t>την ημέρα το 2011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l-GR" altLang="en-US" sz="2000" dirty="0">
                <a:solidFill>
                  <a:srgbClr val="000000"/>
                </a:solidFill>
              </a:rPr>
              <a:t>340.000.000 </a:t>
            </a:r>
            <a:r>
              <a:rPr lang="en-US" altLang="en-US" sz="2000" dirty="0">
                <a:solidFill>
                  <a:srgbClr val="000000"/>
                </a:solidFill>
              </a:rPr>
              <a:t>tweets </a:t>
            </a:r>
            <a:r>
              <a:rPr lang="el-GR" altLang="en-US" sz="2000" dirty="0">
                <a:solidFill>
                  <a:srgbClr val="000000"/>
                </a:solidFill>
              </a:rPr>
              <a:t>την ημέρα το 2012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l-GR" altLang="en-US" sz="2400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l-GR" altLang="en-US" sz="2400" dirty="0">
              <a:solidFill>
                <a:srgbClr val="000000"/>
              </a:solidFill>
            </a:endParaRPr>
          </a:p>
        </p:txBody>
      </p:sp>
      <p:sp>
        <p:nvSpPr>
          <p:cNvPr id="38918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309688"/>
          </a:xfrm>
        </p:spPr>
        <p:txBody>
          <a:bodyPr>
            <a:noAutofit/>
          </a:bodyPr>
          <a:lstStyle/>
          <a:p>
            <a:r>
              <a:rPr lang="el-GR" altLang="en-US" dirty="0" smtClean="0">
                <a:solidFill>
                  <a:srgbClr val="0070C0"/>
                </a:solidFill>
              </a:rPr>
              <a:t>Η εξέλιξη του Διαδικτύου και των υπηρεσιών του</a:t>
            </a:r>
          </a:p>
        </p:txBody>
      </p:sp>
      <p:pic>
        <p:nvPicPr>
          <p:cNvPr id="1026" name="Picture 2" descr="C:\Users\user\Desktop\NATASA\ΑΝΟΙΧΤΑ ΑΚΑΔΗΜΑΙΚΑ ΜΑΘΗΜΑΤΑ\ΣΤΑΜΑΤΙΟΥ\Youtub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357298"/>
            <a:ext cx="1200152" cy="1000132"/>
          </a:xfrm>
          <a:prstGeom prst="rect">
            <a:avLst/>
          </a:prstGeom>
          <a:noFill/>
        </p:spPr>
      </p:pic>
      <p:sp>
        <p:nvSpPr>
          <p:cNvPr id="8" name="7 - Ορθογώνιο"/>
          <p:cNvSpPr/>
          <p:nvPr/>
        </p:nvSpPr>
        <p:spPr>
          <a:xfrm>
            <a:off x="428596" y="2214554"/>
            <a:ext cx="9787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εικόνα 1</a:t>
            </a:r>
            <a:endParaRPr lang="el-GR" dirty="0"/>
          </a:p>
        </p:txBody>
      </p:sp>
      <p:pic>
        <p:nvPicPr>
          <p:cNvPr id="1027" name="Picture 3" descr="C:\Users\user\Desktop\NATASA\ΑΝΟΙΧΤΑ ΑΚΑΔΗΜΑΙΚΑ ΜΑΘΗΜΑΤΑ\ΣΤΑΜΑΤΙΟΥ\Facebook_logo_(square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143248"/>
            <a:ext cx="857236" cy="857236"/>
          </a:xfrm>
          <a:prstGeom prst="rect">
            <a:avLst/>
          </a:prstGeom>
          <a:noFill/>
        </p:spPr>
      </p:pic>
      <p:sp>
        <p:nvSpPr>
          <p:cNvPr id="10" name="9 - Ορθογώνιο"/>
          <p:cNvSpPr/>
          <p:nvPr/>
        </p:nvSpPr>
        <p:spPr>
          <a:xfrm>
            <a:off x="214282" y="4071942"/>
            <a:ext cx="9787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εικόνα 2</a:t>
            </a:r>
            <a:endParaRPr lang="el-GR" dirty="0"/>
          </a:p>
        </p:txBody>
      </p:sp>
      <p:pic>
        <p:nvPicPr>
          <p:cNvPr id="1028" name="Picture 4" descr="C:\Users\user\Desktop\NATASA\ΑΝΟΙΧΤΑ ΑΚΑΔΗΜΑΙΚΑ ΜΑΘΗΜΑΤΑ\ΣΤΑΜΑΤΙΟΥ\twitt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5214950"/>
            <a:ext cx="1251782" cy="571504"/>
          </a:xfrm>
          <a:prstGeom prst="rect">
            <a:avLst/>
          </a:prstGeom>
          <a:noFill/>
        </p:spPr>
      </p:pic>
      <p:sp>
        <p:nvSpPr>
          <p:cNvPr id="12" name="11 - Ορθογώνιο"/>
          <p:cNvSpPr/>
          <p:nvPr/>
        </p:nvSpPr>
        <p:spPr>
          <a:xfrm>
            <a:off x="285720" y="5929330"/>
            <a:ext cx="10316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εικόνα 3 </a:t>
            </a:r>
            <a:endParaRPr lang="el-GR" dirty="0"/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193" y="6113996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9558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Title 1"/>
          <p:cNvSpPr>
            <a:spLocks noGrp="1"/>
          </p:cNvSpPr>
          <p:nvPr>
            <p:ph type="title"/>
          </p:nvPr>
        </p:nvSpPr>
        <p:spPr>
          <a:xfrm>
            <a:off x="457200" y="174625"/>
            <a:ext cx="8229600" cy="1309688"/>
          </a:xfrm>
        </p:spPr>
        <p:txBody>
          <a:bodyPr>
            <a:noAutofit/>
          </a:bodyPr>
          <a:lstStyle/>
          <a:p>
            <a:r>
              <a:rPr lang="el-GR" altLang="en-US" dirty="0" smtClean="0">
                <a:solidFill>
                  <a:srgbClr val="0070C0"/>
                </a:solidFill>
              </a:rPr>
              <a:t>Η εξέλιξη του Διαδικτύου και των υπηρεσιών του</a:t>
            </a:r>
          </a:p>
        </p:txBody>
      </p:sp>
      <p:sp>
        <p:nvSpPr>
          <p:cNvPr id="39938" name="Content Placeholder 3"/>
          <p:cNvSpPr>
            <a:spLocks noGrp="1"/>
          </p:cNvSpPr>
          <p:nvPr>
            <p:ph sz="half" idx="1"/>
          </p:nvPr>
        </p:nvSpPr>
        <p:spPr>
          <a:xfrm>
            <a:off x="0" y="1557338"/>
            <a:ext cx="9144000" cy="5280025"/>
          </a:xfrm>
        </p:spPr>
        <p:txBody>
          <a:bodyPr>
            <a:normAutofit/>
          </a:bodyPr>
          <a:lstStyle/>
          <a:p>
            <a:r>
              <a:rPr lang="el-GR" altLang="en-US" sz="3200" dirty="0" smtClean="0"/>
              <a:t>2,2 δις </a:t>
            </a:r>
            <a:r>
              <a:rPr lang="en-US" altLang="en-US" sz="3200" dirty="0" smtClean="0"/>
              <a:t>email </a:t>
            </a:r>
            <a:r>
              <a:rPr lang="el-GR" altLang="en-US" sz="3200" dirty="0" smtClean="0"/>
              <a:t>χρήστες</a:t>
            </a:r>
          </a:p>
          <a:p>
            <a:r>
              <a:rPr lang="el-GR" altLang="en-US" sz="3200" dirty="0" smtClean="0"/>
              <a:t>144 δις </a:t>
            </a:r>
            <a:r>
              <a:rPr lang="en-US" altLang="en-US" sz="3200" dirty="0" smtClean="0"/>
              <a:t>email </a:t>
            </a:r>
            <a:r>
              <a:rPr lang="el-GR" altLang="en-US" sz="3200" dirty="0" smtClean="0"/>
              <a:t>μηνύματα την ημέρα</a:t>
            </a:r>
          </a:p>
          <a:p>
            <a:r>
              <a:rPr lang="el-GR" altLang="en-US" sz="3200" dirty="0" smtClean="0"/>
              <a:t>68,8% </a:t>
            </a:r>
            <a:r>
              <a:rPr lang="en-US" altLang="en-US" sz="3200" dirty="0" smtClean="0"/>
              <a:t>spam mails (</a:t>
            </a:r>
            <a:r>
              <a:rPr lang="el-GR" altLang="en-US" sz="3200" dirty="0" smtClean="0"/>
              <a:t>πάνω από τα μισά φαρμακευτικά)</a:t>
            </a:r>
          </a:p>
          <a:p>
            <a:r>
              <a:rPr lang="el-GR" altLang="en-US" sz="3200" dirty="0" smtClean="0"/>
              <a:t>634 εκατ. </a:t>
            </a:r>
            <a:r>
              <a:rPr lang="en-US" altLang="en-US" sz="3200" dirty="0" smtClean="0"/>
              <a:t>Websites (51 </a:t>
            </a:r>
            <a:r>
              <a:rPr lang="el-GR" altLang="en-US" sz="3200" dirty="0" smtClean="0"/>
              <a:t>εκατ. Παραπάνω το 2012)</a:t>
            </a:r>
          </a:p>
          <a:p>
            <a:r>
              <a:rPr lang="el-GR" altLang="en-US" sz="3200" dirty="0" smtClean="0"/>
              <a:t>2,4 δις χρήστες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2880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6919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Title 1"/>
          <p:cNvSpPr>
            <a:spLocks noGrp="1"/>
          </p:cNvSpPr>
          <p:nvPr>
            <p:ph type="title"/>
          </p:nvPr>
        </p:nvSpPr>
        <p:spPr>
          <a:xfrm>
            <a:off x="457200" y="174625"/>
            <a:ext cx="8229600" cy="1309688"/>
          </a:xfrm>
        </p:spPr>
        <p:txBody>
          <a:bodyPr>
            <a:noAutofit/>
          </a:bodyPr>
          <a:lstStyle/>
          <a:p>
            <a:r>
              <a:rPr lang="el-GR" altLang="en-US" dirty="0" smtClean="0">
                <a:solidFill>
                  <a:srgbClr val="0070C0"/>
                </a:solidFill>
              </a:rPr>
              <a:t>Η εξέλιξη του Διαδικτύου και των υπηρεσιών του</a:t>
            </a:r>
          </a:p>
        </p:txBody>
      </p:sp>
      <p:sp>
        <p:nvSpPr>
          <p:cNvPr id="40962" name="Content Placeholder 3"/>
          <p:cNvSpPr>
            <a:spLocks noGrp="1"/>
          </p:cNvSpPr>
          <p:nvPr>
            <p:ph sz="half" idx="1"/>
          </p:nvPr>
        </p:nvSpPr>
        <p:spPr>
          <a:xfrm>
            <a:off x="0" y="1700213"/>
            <a:ext cx="8694738" cy="4595812"/>
          </a:xfrm>
        </p:spPr>
        <p:txBody>
          <a:bodyPr/>
          <a:lstStyle/>
          <a:p>
            <a:r>
              <a:rPr lang="el-GR" altLang="en-US" sz="3200" dirty="0" smtClean="0"/>
              <a:t>Μέση ηλικία χρήστη </a:t>
            </a:r>
            <a:r>
              <a:rPr lang="en-US" altLang="en-US" sz="3200" dirty="0" smtClean="0"/>
              <a:t>Facebook </a:t>
            </a:r>
            <a:r>
              <a:rPr lang="el-GR" altLang="en-US" sz="3200" dirty="0" smtClean="0"/>
              <a:t>40,5</a:t>
            </a:r>
          </a:p>
          <a:p>
            <a:r>
              <a:rPr lang="el-GR" altLang="en-US" sz="3200" dirty="0" smtClean="0"/>
              <a:t>2,7 δις </a:t>
            </a:r>
            <a:r>
              <a:rPr lang="en-US" altLang="en-US" sz="3200" dirty="0" smtClean="0"/>
              <a:t>likes </a:t>
            </a:r>
            <a:r>
              <a:rPr lang="el-GR" altLang="en-US" sz="3200" dirty="0" smtClean="0"/>
              <a:t>την ημέρα</a:t>
            </a:r>
          </a:p>
          <a:p>
            <a:r>
              <a:rPr lang="el-GR" altLang="en-US" sz="3200" dirty="0" smtClean="0"/>
              <a:t>250 εκατ. νέες φωτογραφίες κάθε μέρα</a:t>
            </a:r>
          </a:p>
          <a:p>
            <a:r>
              <a:rPr lang="el-GR" altLang="en-US" sz="3200" dirty="0" smtClean="0"/>
              <a:t>Μέση ηλικία χρήστη </a:t>
            </a:r>
            <a:r>
              <a:rPr lang="en-US" altLang="en-US" sz="3200" dirty="0" smtClean="0"/>
              <a:t>Twitter 37,3</a:t>
            </a:r>
          </a:p>
          <a:p>
            <a:r>
              <a:rPr lang="en-US" altLang="en-US" sz="3200" dirty="0" smtClean="0"/>
              <a:t>307 tweets </a:t>
            </a:r>
            <a:r>
              <a:rPr lang="el-GR" altLang="en-US" sz="3200" dirty="0" smtClean="0"/>
              <a:t>για κάθε χρήστη την ημέρα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3" y="6114517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7132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309688"/>
          </a:xfrm>
        </p:spPr>
        <p:txBody>
          <a:bodyPr>
            <a:noAutofit/>
          </a:bodyPr>
          <a:lstStyle/>
          <a:p>
            <a:r>
              <a:rPr lang="el-GR" altLang="en-US" dirty="0" smtClean="0">
                <a:solidFill>
                  <a:srgbClr val="0070C0"/>
                </a:solidFill>
              </a:rPr>
              <a:t>Η εξέλιξη του Διαδικτύου και των υπηρεσιών του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0" y="1142984"/>
            <a:ext cx="9144000" cy="489585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l-GR" sz="3200" dirty="0" smtClean="0"/>
              <a:t>Ηλεκτρονικό ταχυδρομείο</a:t>
            </a:r>
          </a:p>
          <a:p>
            <a:pPr>
              <a:defRPr/>
            </a:pPr>
            <a:r>
              <a:rPr lang="en-US" sz="3200" dirty="0" smtClean="0"/>
              <a:t>WWW</a:t>
            </a:r>
            <a:r>
              <a:rPr lang="el-GR" sz="3200" dirty="0" smtClean="0"/>
              <a:t>-πληροφόρηση</a:t>
            </a:r>
            <a:endParaRPr lang="en-US" sz="3200" dirty="0" smtClean="0"/>
          </a:p>
          <a:p>
            <a:pPr>
              <a:defRPr/>
            </a:pPr>
            <a:r>
              <a:rPr lang="el-GR" sz="3200" dirty="0" smtClean="0"/>
              <a:t>Ηλεκτρονικές αγορές</a:t>
            </a:r>
            <a:endParaRPr lang="en-US" sz="3200" dirty="0" smtClean="0"/>
          </a:p>
          <a:p>
            <a:pPr>
              <a:defRPr/>
            </a:pPr>
            <a:r>
              <a:rPr lang="el-GR" sz="3200" dirty="0" smtClean="0"/>
              <a:t>Μεταφορά αρχείων</a:t>
            </a:r>
          </a:p>
          <a:p>
            <a:pPr>
              <a:defRPr/>
            </a:pPr>
            <a:r>
              <a:rPr lang="en-US" sz="3200" dirty="0" smtClean="0"/>
              <a:t>VoIP</a:t>
            </a:r>
          </a:p>
          <a:p>
            <a:pPr>
              <a:defRPr/>
            </a:pPr>
            <a:r>
              <a:rPr lang="en-US" sz="3200" dirty="0" smtClean="0"/>
              <a:t>P2P file sharing</a:t>
            </a:r>
          </a:p>
          <a:p>
            <a:pPr>
              <a:defRPr/>
            </a:pPr>
            <a:r>
              <a:rPr lang="en-US" sz="3200" dirty="0" smtClean="0"/>
              <a:t>Videoconferencing</a:t>
            </a:r>
          </a:p>
          <a:p>
            <a:pPr>
              <a:defRPr/>
            </a:pPr>
            <a:r>
              <a:rPr lang="en-US" sz="3200" dirty="0" smtClean="0"/>
              <a:t>Social Networking</a:t>
            </a:r>
            <a:endParaRPr lang="el-GR" sz="3200" dirty="0" smtClean="0"/>
          </a:p>
          <a:p>
            <a:pPr>
              <a:defRPr/>
            </a:pPr>
            <a:r>
              <a:rPr lang="en-US" sz="3200" dirty="0" smtClean="0"/>
              <a:t>Cloud computing</a:t>
            </a:r>
            <a:endParaRPr lang="el-GR" sz="3200" dirty="0" smtClean="0"/>
          </a:p>
          <a:p>
            <a:pPr>
              <a:defRPr/>
            </a:pPr>
            <a:r>
              <a:rPr lang="el-GR" sz="3200" dirty="0" smtClean="0"/>
              <a:t>…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995" y="6055894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8072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Content Placeholder 3"/>
          <p:cNvSpPr>
            <a:spLocks noGrp="1"/>
          </p:cNvSpPr>
          <p:nvPr>
            <p:ph sz="half" idx="1"/>
          </p:nvPr>
        </p:nvSpPr>
        <p:spPr>
          <a:xfrm>
            <a:off x="179388" y="1268413"/>
            <a:ext cx="8785225" cy="5332412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l-GR" altLang="en-US" sz="3200" dirty="0" smtClean="0"/>
              <a:t>	Εικονικές κοινότητες, όπου οι χρήστες μπορούν να δημιουργήσουν τα εικονικά τους προφίλ, να αναπτύξουν δίκτυο επαφών, να επικοινωνούν μεταξύ τους.</a:t>
            </a:r>
          </a:p>
          <a:p>
            <a:pPr>
              <a:buFontTx/>
              <a:buNone/>
            </a:pPr>
            <a:endParaRPr lang="el-GR" altLang="en-US" sz="3200" dirty="0" smtClean="0"/>
          </a:p>
          <a:p>
            <a:pPr>
              <a:buFontTx/>
              <a:buNone/>
            </a:pPr>
            <a:endParaRPr lang="el-GR" altLang="en-US" sz="3200" dirty="0" smtClean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93713" y="138113"/>
            <a:ext cx="8229600" cy="9144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 fontAlgn="base">
              <a:spcAft>
                <a:spcPct val="0"/>
              </a:spcAft>
              <a:defRPr/>
            </a:pPr>
            <a:r>
              <a:rPr lang="el-GR" sz="4400" dirty="0" smtClean="0">
                <a:solidFill>
                  <a:srgbClr val="0070C0"/>
                </a:solidFill>
              </a:rPr>
              <a:t>Κοινωνικά Δίκτυα</a:t>
            </a:r>
            <a:br>
              <a:rPr lang="el-GR" sz="4400" dirty="0" smtClean="0">
                <a:solidFill>
                  <a:srgbClr val="0070C0"/>
                </a:solidFill>
              </a:rPr>
            </a:br>
            <a:endParaRPr lang="el-GR" sz="4400" dirty="0">
              <a:solidFill>
                <a:srgbClr val="0070C0"/>
              </a:solidFill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7" y="6111885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9041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849</TotalTime>
  <Words>1008</Words>
  <Application>Microsoft Office PowerPoint</Application>
  <PresentationFormat>Προβολή στην οθόνη (4:3)</PresentationFormat>
  <Paragraphs>160</Paragraphs>
  <Slides>22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22</vt:i4>
      </vt:variant>
    </vt:vector>
  </HeadingPairs>
  <TitlesOfParts>
    <vt:vector size="27" baseType="lpstr">
      <vt:lpstr>Arial</vt:lpstr>
      <vt:lpstr>Calibri</vt:lpstr>
      <vt:lpstr>Times New Roman</vt:lpstr>
      <vt:lpstr>Wingdings</vt:lpstr>
      <vt:lpstr>Θέμα του Office</vt:lpstr>
      <vt:lpstr>Παρουσίαση του PowerPoint</vt:lpstr>
      <vt:lpstr>Περιεχόμενα ενότητας</vt:lpstr>
      <vt:lpstr>Η εξέλιξη του Διαδικτύου και των υπηρεσιών του</vt:lpstr>
      <vt:lpstr>Η εξέλιξη του Διαδικτύου και των υπηρεσιών του</vt:lpstr>
      <vt:lpstr>Η εξέλιξη του Διαδικτύου και των υπηρεσιών του</vt:lpstr>
      <vt:lpstr>Η εξέλιξη του Διαδικτύου και των υπηρεσιών του</vt:lpstr>
      <vt:lpstr>Η εξέλιξη του Διαδικτύου και των υπηρεσιών του</vt:lpstr>
      <vt:lpstr>Η εξέλιξη του Διαδικτύου και των υπηρεσιών του</vt:lpstr>
      <vt:lpstr>Παρουσίαση του PowerPoint</vt:lpstr>
      <vt:lpstr>Παρουσίαση του PowerPoint</vt:lpstr>
      <vt:lpstr>Παρουσίαση του PowerPoint</vt:lpstr>
      <vt:lpstr>Cloud Computing (το «νέφος») </vt:lpstr>
      <vt:lpstr>Cloud Computing (το «νέφος») </vt:lpstr>
      <vt:lpstr>Ηλεκτρονικό Εμπόριο</vt:lpstr>
      <vt:lpstr>Ηλεκτρονικές Συναλλαγές </vt:lpstr>
      <vt:lpstr>Το ζήτημα της Ασφάλειας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Που βρισκόμαστε σήμερα;</dc:title>
  <dc:creator>Yannis</dc:creator>
  <cp:lastModifiedBy>Anna</cp:lastModifiedBy>
  <cp:revision>16</cp:revision>
  <dcterms:created xsi:type="dcterms:W3CDTF">2014-11-28T11:42:25Z</dcterms:created>
  <dcterms:modified xsi:type="dcterms:W3CDTF">2015-01-18T18:08:01Z</dcterms:modified>
</cp:coreProperties>
</file>