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048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A031DE7-5C21-4DA1-B38D-9BF98D3703DD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2771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C1CA3A1-CCA1-460F-A3C2-77F478F1AB29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4819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37F3CB3-C560-4BF5-8BBC-BFE6A0C7BF1A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8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6867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D250477-2D14-4201-883C-E10D6CAE9394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8915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0A829E7-C02D-4D90-A4CB-CBB625E82558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096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CB239-6613-4762-B623-F8C140C1E108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j-lt"/>
                <a:ea typeface="+mj-ea"/>
                <a:cs typeface="+mj-cs"/>
              </a:rPr>
              <a:t>Η εξέλιξη των υπολογιστικών μηχανών του Η/Υ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1974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6122095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Η εξέλιξη των υπολογιστικών μηχανών του Η/Υ.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" y="611418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49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23528" y="476672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864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εξέλιξη των υπολογιστικών μηχανών και του Η/Υ</a:t>
            </a:r>
            <a:endParaRPr lang="en-GB" altLang="el-GR" dirty="0" smtClean="0"/>
          </a:p>
          <a:p>
            <a:r>
              <a:rPr lang="el-GR" dirty="0" smtClean="0"/>
              <a:t>Η πρώτη ιστοσελίδα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611603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/>
          </p:cNvSpPr>
          <p:nvPr/>
        </p:nvSpPr>
        <p:spPr bwMode="auto">
          <a:xfrm>
            <a:off x="357158" y="0"/>
            <a:ext cx="8394700" cy="123825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0" y="1412875"/>
            <a:ext cx="8715404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2500 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π.Χ.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Άβακας</a:t>
            </a:r>
            <a:endParaRPr lang="en-US" altLang="el-GR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150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π.Χ.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Ο μηχανισμός των Αντικυθήρων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el-GR" altLang="el-GR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l-GR" altLang="el-GR" b="1" dirty="0" smtClean="0">
                <a:solidFill>
                  <a:srgbClr val="000000"/>
                </a:solidFill>
                <a:latin typeface="Calibri" pitchFamily="34" charset="0"/>
              </a:rPr>
              <a:t>1641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μ.Χ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.: Ο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Pascal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εφευρίσκει την πρώτη μηχανή πρόσθεσης και αφαίρεσης.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en-US" altLang="el-G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l-GR" altLang="el-GR" b="1" dirty="0" smtClean="0">
                <a:solidFill>
                  <a:srgbClr val="000000"/>
                </a:solidFill>
                <a:latin typeface="Calibri" pitchFamily="34" charset="0"/>
              </a:rPr>
              <a:t>Λίγο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μετά: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 Ο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Leibniz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εφευρίσκει μηχανή πρόσθεσης, αφαίρεσης, πολλαπλασιασμού και διαίρεσης.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10748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3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1628775"/>
            <a:ext cx="91440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Β’ Παγκόσμιος Πόλεμος: Ο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Turing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κατασκευάζει τον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ACE (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Automatic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Computer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Engine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με δυνατότητα επεξεργασίας 25.000 χαρακτήρων/δευτερόλεπτο.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1946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: Ολοκληρώνεται ο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ENIAC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 ο πρώτος ηλεκτρονικός υπολογιστής γενικής χρήσης.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30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m μήκος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m ύψος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30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 τόνοι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18,000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 λυχνίες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00034" y="0"/>
            <a:ext cx="8394700" cy="123825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68" y="614328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14288" y="1573213"/>
            <a:ext cx="9129712" cy="25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1950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 Πανεπιστήμιο της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Pennsylvania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: Κατασκευάζεται ο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EDVAC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 o πρώτος υπολογιστής βασισμένος στην αρχιτεκτονική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Eckert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von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Neumann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(η μνήμη περιέχει όχι μόνο δεδομένα, αλλά και </a:t>
            </a:r>
            <a:r>
              <a:rPr lang="el-GR" altLang="el-GR" i="1" dirty="0">
                <a:solidFill>
                  <a:srgbClr val="000000"/>
                </a:solidFill>
                <a:latin typeface="Calibri" pitchFamily="34" charset="0"/>
              </a:rPr>
              <a:t>προγράμματα – </a:t>
            </a:r>
            <a:r>
              <a:rPr lang="en-US" altLang="el-GR" i="1" dirty="0">
                <a:solidFill>
                  <a:srgbClr val="000000"/>
                </a:solidFill>
                <a:latin typeface="Calibri" pitchFamily="34" charset="0"/>
              </a:rPr>
              <a:t>Stored Program Computer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28596" y="0"/>
            <a:ext cx="8394700" cy="123825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613951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06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445" y="1688146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Πολύ σημαντική ιστορική στιγμή ήταν η ανακάλυψη του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τρανζίστορ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το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1947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, καθώς κατάργησε τις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λυχνίες κενού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που χρησιμοποιούνταν μέχρι τότε για την υλοποίηση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λογικών πυλών και κυκλωμάτων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και οδήγησε έτσι στη δραματική μείωση του μεγέθους των κυκλωμάτων και κατά συνέπεια των υπολογιστών.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Παρόμοια στιγμή ήταν η παρουσίαση, στις 12 Σεπτεμβρίου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1958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, του πρώτου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ολοκληρωμένου κυκλώματος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σε μορφή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μικροτσίπ (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microchip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από τους 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Ρόμπερτ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Νόις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Robert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Noyce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και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Τζακ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Κίλμπι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Jack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Kilby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5" name="AutoShape 6" descr="https://encrypted-tbn0.gstatic.com/images?q=tbn:ANd9GcToAPVIL_N8rWVwFODwlU69uCjtA_NaJh3PX8fNv5Islzomw00L"/>
          <p:cNvSpPr>
            <a:spLocks noChangeAspect="1" noChangeArrowheads="1"/>
          </p:cNvSpPr>
          <p:nvPr/>
        </p:nvSpPr>
        <p:spPr bwMode="auto">
          <a:xfrm>
            <a:off x="168275" y="-1766888"/>
            <a:ext cx="5181600" cy="36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2777" name="AutoShape 10" descr="https://encrypted-tbn0.gstatic.com/images?q=tbn:ANd9GcTXn067R8b1alUDq0jqGutiFZ3G4qRoCdg2jxKfg07lbtyniA_E1w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/>
        </p:spPr>
        <p:txBody>
          <a:bodyPr>
            <a:normAutofit fontScale="90000"/>
          </a:bodyPr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" y="614185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0" y="1412875"/>
            <a:ext cx="86550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0" y="1357298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Stephen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Gary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 "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Woz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"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Wozniak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 (Αμερικανός μηχανικός υπολογιστών) συν-ιδρύει με τον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Steve</a:t>
            </a:r>
            <a:r>
              <a:rPr lang="el-GR" altLang="el-GR" sz="2400" b="1" u="sng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Jobs</a:t>
            </a:r>
            <a:r>
              <a:rPr lang="el-GR" altLang="el-GR" sz="2400" u="sng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την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Apple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Computer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Inc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 (σήμερα γνωστή ως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Apple</a:t>
            </a:r>
            <a:r>
              <a:rPr lang="el-GR" altLang="el-GR" sz="2400" b="1" u="sng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Inc</a:t>
            </a:r>
            <a:r>
              <a:rPr lang="el-GR" altLang="el-GR" sz="2400" b="1" u="sng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). Ο </a:t>
            </a:r>
            <a:r>
              <a:rPr lang="el-GR" altLang="el-GR" sz="2400" dirty="0" err="1" smtClean="0">
                <a:solidFill>
                  <a:srgbClr val="000000"/>
                </a:solidFill>
                <a:latin typeface="Calibri" pitchFamily="34" charset="0"/>
              </a:rPr>
              <a:t>Wozniak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 δημιούργησε τους υπολογιστές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Apple</a:t>
            </a:r>
            <a:r>
              <a:rPr lang="el-GR" altLang="el-GR" sz="2400" b="1" u="sng" dirty="0" smtClean="0">
                <a:solidFill>
                  <a:srgbClr val="000000"/>
                </a:solidFill>
                <a:latin typeface="Calibri" pitchFamily="34" charset="0"/>
              </a:rPr>
              <a:t> I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 και </a:t>
            </a:r>
            <a:r>
              <a:rPr lang="el-GR" altLang="el-GR" sz="2400" b="1" u="sng" dirty="0" err="1" smtClean="0">
                <a:solidFill>
                  <a:srgbClr val="000000"/>
                </a:solidFill>
                <a:latin typeface="Calibri" pitchFamily="34" charset="0"/>
              </a:rPr>
              <a:t>Apple</a:t>
            </a:r>
            <a:r>
              <a:rPr lang="el-GR" altLang="el-GR" sz="2400" b="1" u="sng" dirty="0" smtClean="0">
                <a:solidFill>
                  <a:srgbClr val="000000"/>
                </a:solidFill>
                <a:latin typeface="Calibri" pitchFamily="34" charset="0"/>
              </a:rPr>
              <a:t> II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 στα μέσα της δεκαετίας του 1970.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1981: Κατασκευή από την ΙΒΜ του πρώτου προσωπικού υπολογιστή (</a:t>
            </a:r>
            <a:r>
              <a:rPr lang="en-US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IBM 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PC,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Per</a:t>
            </a:r>
            <a:r>
              <a:rPr lang="en-US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onal</a:t>
            </a: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 dirty="0" err="1" smtClean="0">
                <a:solidFill>
                  <a:srgbClr val="000000"/>
                </a:solidFill>
                <a:latin typeface="Calibri" pitchFamily="34" charset="0"/>
              </a:rPr>
              <a:t>Computer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1981: Εμφανίζονται ιοί υπολογιστών.</a:t>
            </a:r>
            <a:endParaRPr lang="en-US" altLang="el-GR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l-GR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 dirty="0" smtClean="0">
                <a:solidFill>
                  <a:srgbClr val="000000"/>
                </a:solidFill>
                <a:latin typeface="Calibri" pitchFamily="34" charset="0"/>
              </a:rPr>
              <a:t>1983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: Η </a:t>
            </a:r>
            <a:r>
              <a:rPr lang="el-GR" altLang="el-GR" sz="2400" b="1" dirty="0" err="1">
                <a:solidFill>
                  <a:srgbClr val="000000"/>
                </a:solidFill>
                <a:latin typeface="Calibri" pitchFamily="34" charset="0"/>
              </a:rPr>
              <a:t>Apple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 δημιουργεί τον ηλεκτρονικό υπολογιστή </a:t>
            </a:r>
            <a:r>
              <a:rPr lang="el-GR" altLang="el-GR" sz="2400" b="1" dirty="0" err="1">
                <a:solidFill>
                  <a:srgbClr val="000000"/>
                </a:solidFill>
                <a:latin typeface="Calibri" pitchFamily="34" charset="0"/>
              </a:rPr>
              <a:t>Lisa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, που περιλαμβάνει γραφικό περιβάλλον επικοινωνίας ανθρώπου -υπολογιστή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altLang="el-G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Calibri" pitchFamily="34" charset="0"/>
              </a:rPr>
              <a:t>1989‐1992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: Εισάγεται το πρωτόκολλο </a:t>
            </a:r>
            <a:r>
              <a:rPr lang="el-GR" altLang="el-GR" sz="2400" b="1" dirty="0" err="1">
                <a:solidFill>
                  <a:srgbClr val="000000"/>
                </a:solidFill>
                <a:latin typeface="Calibri" pitchFamily="34" charset="0"/>
              </a:rPr>
              <a:t>http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, που επιτρέπει την προσπέλαση εγγράφων με κείμενο και εικόνες.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57158" y="0"/>
            <a:ext cx="8394700" cy="123825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45729"/>
            <a:ext cx="629628" cy="6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19050" y="1428736"/>
            <a:ext cx="91249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1989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: Ο </a:t>
            </a:r>
            <a:r>
              <a:rPr lang="en-US" altLang="el-GR" sz="2800" b="1" dirty="0">
                <a:solidFill>
                  <a:srgbClr val="000000"/>
                </a:solidFill>
                <a:latin typeface="Calibri" pitchFamily="34" charset="0"/>
              </a:rPr>
              <a:t>Tim Berners-Lee</a:t>
            </a:r>
            <a:r>
              <a:rPr lang="en-US" altLang="el-GR" sz="28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ερευνητής του </a:t>
            </a:r>
            <a:r>
              <a:rPr lang="en-US" altLang="el-GR" sz="2800" dirty="0">
                <a:solidFill>
                  <a:srgbClr val="000000"/>
                </a:solidFill>
                <a:latin typeface="Calibri" pitchFamily="34" charset="0"/>
              </a:rPr>
              <a:t>CERN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el-GR" sz="2800" b="1" dirty="0">
                <a:solidFill>
                  <a:srgbClr val="000000"/>
                </a:solidFill>
                <a:latin typeface="Calibri" pitchFamily="34" charset="0"/>
              </a:rPr>
              <a:t>European Council for Nuclear Research</a:t>
            </a:r>
            <a:r>
              <a:rPr lang="en-US" altLang="el-GR" sz="2800" dirty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εφευρίσκει τον παγκόσμιο ιστό </a:t>
            </a:r>
            <a:r>
              <a:rPr lang="en-US" altLang="el-GR" sz="2800" b="1" dirty="0">
                <a:solidFill>
                  <a:srgbClr val="000000"/>
                </a:solidFill>
                <a:latin typeface="Calibri" pitchFamily="34" charset="0"/>
              </a:rPr>
              <a:t>World Wide Web (WWW)</a:t>
            </a:r>
            <a:r>
              <a:rPr lang="en-US" altLang="el-GR" sz="2800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 Ο Παγκόσμιος Ιστός αρχικά προοριζόταν για να καλύψει τις ανάγκες ανταλλαγής πληροφοριών μεταξύ διαφόρων πανεπιστημίων και ερευνητικών σταθμών ανά τον κόσμο.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l-GR" sz="2800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  <a:latin typeface="Calibri" pitchFamily="34" charset="0"/>
              </a:rPr>
              <a:t>Η βασική ιδέα του Παγκόσμιου ιστού είναι η συγχώνευση διαφόρων τεχνολογιών των προσωπικών υπολογιστών, της δικτύωσης των υπολογιστών και των τεχνολογιών υπερκειμένου σε ένα ισχυρό και εύχρηστο σύστημα ανταλλαγής πληροφοριών.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28596" y="0"/>
            <a:ext cx="8394700" cy="123825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kumimoji="0" sz="40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4400" dirty="0">
                <a:solidFill>
                  <a:srgbClr val="0070C0"/>
                </a:solidFill>
              </a:rPr>
              <a:t>Η εξέλιξη των υπολογιστικών μηχανών και του Η/Υ</a:t>
            </a:r>
            <a:endParaRPr lang="en-GB" altLang="el-GR" sz="4400" dirty="0">
              <a:solidFill>
                <a:srgbClr val="0070C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8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0900"/>
            <a:ext cx="88201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5138" y="-6350"/>
            <a:ext cx="8229600" cy="914400"/>
          </a:xfrm>
        </p:spPr>
        <p:txBody>
          <a:bodyPr/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Και η πρώτη ιστοσελίδα!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292725" y="5084763"/>
            <a:ext cx="3240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Tim Berners-Lee (Cern 1989)</a:t>
            </a:r>
            <a:endParaRPr lang="el-GR" altLang="en-US" b="1">
              <a:solidFill>
                <a:srgbClr val="FF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 rot="19969740">
            <a:off x="537730" y="2967335"/>
            <a:ext cx="806855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5400" b="1" dirty="0">
                <a:ln/>
                <a:solidFill>
                  <a:srgbClr val="AAE2CA">
                    <a:tint val="50000"/>
                    <a:satMod val="180000"/>
                  </a:srgbClr>
                </a:solidFill>
              </a:rPr>
              <a:t>Η γέννηση του Διαδικτύου!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" y="610906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547</Words>
  <Application>Microsoft Office PowerPoint</Application>
  <PresentationFormat>Προβολή στην οθόνη (4:3)</PresentationFormat>
  <Paragraphs>76</Paragraphs>
  <Slides>14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Θέμα του Office</vt:lpstr>
      <vt:lpstr>Παρουσίαση του PowerPoint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Η εξέλιξη των υπολογιστικών μηχανών και του Η/Υ</vt:lpstr>
      <vt:lpstr>Παρουσίαση του PowerPoint</vt:lpstr>
      <vt:lpstr>Παρουσίαση του PowerPoint</vt:lpstr>
      <vt:lpstr>Και η πρώτη ιστοσελίδα!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11</cp:revision>
  <dcterms:created xsi:type="dcterms:W3CDTF">2014-11-28T11:42:25Z</dcterms:created>
  <dcterms:modified xsi:type="dcterms:W3CDTF">2015-01-18T18:03:14Z</dcterms:modified>
</cp:coreProperties>
</file>