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F6001-D5C9-4BBD-9EE4-152B1AB2C87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DC89C-EFB7-4566-9C4E-718C4B32F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6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5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8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4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3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3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1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0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0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4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 txBox="1">
            <a:spLocks/>
          </p:cNvSpPr>
          <p:nvPr/>
        </p:nvSpPr>
        <p:spPr>
          <a:xfrm>
            <a:off x="685800" y="2006600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Εισαγωγή στους Η/Υ</a:t>
            </a:r>
            <a:endParaRPr lang="el-GR" sz="4400" dirty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Υπότιτλος 2"/>
          <p:cNvSpPr txBox="1">
            <a:spLocks/>
          </p:cNvSpPr>
          <p:nvPr/>
        </p:nvSpPr>
        <p:spPr>
          <a:xfrm>
            <a:off x="714375" y="3357563"/>
            <a:ext cx="7777163" cy="17526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Αναδρομή στην ιστορία της τεχνολογίας</a:t>
            </a: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Ιωάννης Σταματίου</a:t>
            </a: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>
                <a:latin typeface="+mn-lt"/>
              </a:rPr>
              <a:t>Οργάνωση και Διοίκηση Επιχειρήσεων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l-GR" sz="2800" dirty="0">
              <a:latin typeface="+mn-lt"/>
            </a:endParaRPr>
          </a:p>
        </p:txBody>
      </p:sp>
      <p:pic>
        <p:nvPicPr>
          <p:cNvPr id="5" name="Εικόνα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506413"/>
            <a:ext cx="45148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279400"/>
            <a:ext cx="3694113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1013" y="39052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Χρηματοδότηση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1013" y="145732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παρόν εκπαιδευτικό υλικό έχει αναπτυχθεί στ</a:t>
            </a:r>
            <a:r>
              <a:rPr lang="en-US" sz="2000" dirty="0">
                <a:latin typeface="+mn-lt"/>
              </a:rPr>
              <a:t>o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 err="1">
                <a:latin typeface="+mn-lt"/>
              </a:rPr>
              <a:t>πλαίσι</a:t>
            </a:r>
            <a:r>
              <a:rPr lang="en-US" sz="2000" dirty="0">
                <a:latin typeface="+mn-lt"/>
              </a:rPr>
              <a:t>o</a:t>
            </a:r>
            <a:r>
              <a:rPr lang="el-GR" sz="2000" dirty="0">
                <a:latin typeface="+mn-lt"/>
              </a:rPr>
              <a:t> του εκπαιδευτικού έργου του διδάσκοντα.</a:t>
            </a: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έργο «</a:t>
            </a:r>
            <a:r>
              <a:rPr lang="el-GR" sz="2000" b="1" dirty="0">
                <a:latin typeface="+mn-lt"/>
              </a:rPr>
              <a:t>Ανοικτά Ακαδημαϊκά Μαθήματα στο Πανεπιστήμιο Αθηνών</a:t>
            </a:r>
            <a:r>
              <a:rPr lang="el-GR" sz="2000" dirty="0">
                <a:latin typeface="+mn-lt"/>
              </a:rPr>
              <a:t>» έχει χρηματοδοτήσει μόνο την αναδιαμόρφωση του εκπαιδευτικού υλικού. </a:t>
            </a: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4770438"/>
            <a:ext cx="55022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2" y="6119755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Σημείωμα Αναφοράς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00063" y="1500188"/>
            <a:ext cx="82296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 err="1">
                <a:latin typeface="+mn-lt"/>
              </a:rPr>
              <a:t>Copyright</a:t>
            </a:r>
            <a:r>
              <a:rPr lang="el-GR" sz="2000" dirty="0">
                <a:latin typeface="+mn-lt"/>
              </a:rPr>
              <a:t> Πανεπιστήμιο Πατρών</a:t>
            </a:r>
            <a:r>
              <a:rPr lang="en-US" sz="2000" dirty="0">
                <a:latin typeface="+mn-lt"/>
              </a:rPr>
              <a:t>, </a:t>
            </a:r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Ιωάννης Σταματίου,2014</a:t>
            </a:r>
            <a:r>
              <a:rPr lang="el-GR" sz="2000" dirty="0">
                <a:latin typeface="+mn-lt"/>
              </a:rPr>
              <a:t>.  </a:t>
            </a:r>
            <a:r>
              <a:rPr lang="el-GR" sz="2000" dirty="0" smtClean="0">
                <a:latin typeface="+mn-lt"/>
              </a:rPr>
              <a:t>«</a:t>
            </a:r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Εισαγωγή στους Η/Υ. Αναδρομή στην ιστορία της τεχνολογίας</a:t>
            </a:r>
            <a:r>
              <a:rPr lang="el-GR" sz="2000" dirty="0" smtClean="0">
                <a:solidFill>
                  <a:srgbClr val="FF0000"/>
                </a:solidFill>
              </a:rPr>
              <a:t>.</a:t>
            </a:r>
            <a:r>
              <a:rPr lang="el-GR" sz="2000" dirty="0" smtClean="0">
                <a:latin typeface="+mn-lt"/>
              </a:rPr>
              <a:t>». </a:t>
            </a:r>
            <a:r>
              <a:rPr lang="el-GR" sz="2000" dirty="0">
                <a:latin typeface="+mn-lt"/>
              </a:rPr>
              <a:t>Έκδοση: </a:t>
            </a:r>
            <a:r>
              <a:rPr lang="el-GR" sz="2000" dirty="0">
                <a:solidFill>
                  <a:srgbClr val="FF0000"/>
                </a:solidFill>
                <a:latin typeface="+mn-lt"/>
              </a:rPr>
              <a:t>1.0</a:t>
            </a:r>
            <a:r>
              <a:rPr lang="el-GR" sz="2000" dirty="0">
                <a:latin typeface="+mn-lt"/>
              </a:rPr>
              <a:t>. Πάτρα </a:t>
            </a:r>
            <a:r>
              <a:rPr lang="el-GR" sz="2000" dirty="0">
                <a:solidFill>
                  <a:srgbClr val="FF0000"/>
                </a:solidFill>
                <a:latin typeface="+mn-lt"/>
              </a:rPr>
              <a:t>2014</a:t>
            </a:r>
            <a:r>
              <a:rPr lang="el-GR" sz="2000" dirty="0">
                <a:latin typeface="+mn-lt"/>
              </a:rPr>
              <a:t>. Διαθέσιμο από τη δικτυακή διεύθυνση</a:t>
            </a:r>
            <a:r>
              <a:rPr lang="el-GR" sz="2000" dirty="0" smtClean="0">
                <a:latin typeface="+mn-lt"/>
              </a:rPr>
              <a:t>:.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https://eclass.upatras.gr/courses/BMA421/</a:t>
            </a:r>
            <a:endParaRPr lang="el-GR" sz="2000" dirty="0">
              <a:solidFill>
                <a:srgbClr val="FF0000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>
              <a:latin typeface="+mn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3517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>
            <a:spLocks noChangeArrowheads="1"/>
          </p:cNvSpPr>
          <p:nvPr/>
        </p:nvSpPr>
        <p:spPr bwMode="auto">
          <a:xfrm>
            <a:off x="1142976" y="214290"/>
            <a:ext cx="69357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400" dirty="0">
                <a:solidFill>
                  <a:srgbClr val="0070C0"/>
                </a:solidFill>
              </a:rPr>
              <a:t>Σημείωμα </a:t>
            </a:r>
            <a:r>
              <a:rPr lang="el-GR" sz="4400" dirty="0" err="1">
                <a:solidFill>
                  <a:srgbClr val="0070C0"/>
                </a:solidFill>
              </a:rPr>
              <a:t>Αδειοδότησης</a:t>
            </a:r>
            <a:endParaRPr lang="el-GR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1426" y="954065"/>
            <a:ext cx="8929688" cy="1439863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>
                <a:latin typeface="+mn-lt"/>
              </a:rPr>
              <a:t>Το παρόν υλικό διατίθεται με τους όρους της άδειας χρήσης </a:t>
            </a:r>
            <a:r>
              <a:rPr lang="el-GR" sz="2000" dirty="0" err="1">
                <a:latin typeface="+mn-lt"/>
              </a:rPr>
              <a:t>Creative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 err="1">
                <a:latin typeface="+mn-lt"/>
              </a:rPr>
              <a:t>Commons</a:t>
            </a:r>
            <a:r>
              <a:rPr lang="el-GR" sz="2000" dirty="0">
                <a:latin typeface="+mn-lt"/>
              </a:rPr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>
                <a:latin typeface="+mn-lt"/>
              </a:rPr>
              <a:t>κ.λ.π</a:t>
            </a:r>
            <a:r>
              <a:rPr lang="el-GR" sz="2000" dirty="0">
                <a:latin typeface="+mn-lt"/>
              </a:rPr>
              <a:t>.,  τα οποία εμπεριέχονται σε αυτό και τα οποία αναφέρονται μαζί με τους όρους χρήσης τους στο «Σημείωμα Χρήσης Έργων Τρίτων».   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>
                <a:latin typeface="+mn-lt"/>
              </a:rPr>
              <a:t>                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2000" dirty="0">
              <a:latin typeface="+mn-lt"/>
            </a:endParaRPr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739" y="2571749"/>
            <a:ext cx="16494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/>
          <p:nvPr/>
        </p:nvSpPr>
        <p:spPr>
          <a:xfrm>
            <a:off x="279376" y="3071812"/>
            <a:ext cx="9036050" cy="34559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l-GR" dirty="0"/>
              <a:t>[1] http://creativecommons.org/licenses/by-nc-sa/4.0/ </a:t>
            </a:r>
            <a:endParaRPr lang="en-US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τόπο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Ο 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278" y="6266020"/>
            <a:ext cx="539552" cy="5235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285750" y="357188"/>
            <a:ext cx="8358188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70C0"/>
                </a:solidFill>
                <a:latin typeface="+mj-lt"/>
              </a:rPr>
              <a:t>       </a:t>
            </a:r>
            <a:r>
              <a:rPr lang="el-GR" sz="4400" dirty="0">
                <a:solidFill>
                  <a:srgbClr val="0070C0"/>
                </a:solidFill>
                <a:latin typeface="+mj-lt"/>
              </a:rPr>
              <a:t>Σημείωμα Χρήσης Έργων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en-US" sz="4400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r>
              <a:rPr lang="el-GR" sz="2800" dirty="0">
                <a:latin typeface="+mj-lt"/>
              </a:rPr>
              <a:t>Το έργο αυτό κάνει χρήση του έργου:</a:t>
            </a:r>
            <a:endParaRPr lang="en-US" sz="2800" dirty="0">
              <a:latin typeface="+mj-lt"/>
            </a:endParaRPr>
          </a:p>
          <a:p>
            <a:pPr>
              <a:defRPr/>
            </a:pPr>
            <a:endParaRPr lang="el-GR" sz="2800" dirty="0">
              <a:latin typeface="+mj-lt"/>
            </a:endParaRPr>
          </a:p>
          <a:p>
            <a:pPr>
              <a:defRPr/>
            </a:pPr>
            <a:r>
              <a:rPr lang="el-GR" sz="2600" dirty="0" smtClean="0">
                <a:latin typeface="+mj-lt"/>
              </a:rPr>
              <a:t>«</a:t>
            </a:r>
            <a:r>
              <a:rPr lang="el-GR" sz="2800" dirty="0" smtClean="0"/>
              <a:t>Εισαγωγή στην Πληροφορική: Θεωρία και Πράξη», των </a:t>
            </a:r>
            <a:r>
              <a:rPr lang="el-GR" sz="2800" dirty="0" err="1" smtClean="0"/>
              <a:t>Alan</a:t>
            </a:r>
            <a:r>
              <a:rPr lang="el-GR" sz="2800" dirty="0" smtClean="0"/>
              <a:t> </a:t>
            </a:r>
            <a:r>
              <a:rPr lang="el-GR" sz="2800" dirty="0" err="1" smtClean="0"/>
              <a:t>Evans</a:t>
            </a:r>
            <a:r>
              <a:rPr lang="el-GR" sz="2800" dirty="0" smtClean="0"/>
              <a:t>, </a:t>
            </a:r>
            <a:r>
              <a:rPr lang="el-GR" sz="2800" dirty="0" err="1" smtClean="0"/>
              <a:t>Kendall</a:t>
            </a:r>
            <a:r>
              <a:rPr lang="el-GR" sz="2800" dirty="0" smtClean="0"/>
              <a:t> </a:t>
            </a:r>
            <a:r>
              <a:rPr lang="el-GR" sz="2800" dirty="0" err="1" smtClean="0"/>
              <a:t>Martin</a:t>
            </a:r>
            <a:r>
              <a:rPr lang="el-GR" sz="2800" dirty="0" smtClean="0"/>
              <a:t>, </a:t>
            </a:r>
            <a:r>
              <a:rPr lang="el-GR" sz="2800" dirty="0" err="1" smtClean="0"/>
              <a:t>Mary</a:t>
            </a:r>
            <a:r>
              <a:rPr lang="el-GR" sz="2800" dirty="0" smtClean="0"/>
              <a:t> </a:t>
            </a:r>
            <a:r>
              <a:rPr lang="el-GR" sz="2800" dirty="0" err="1" smtClean="0"/>
              <a:t>Anne</a:t>
            </a:r>
            <a:r>
              <a:rPr lang="el-GR" sz="2800" dirty="0" smtClean="0"/>
              <a:t> </a:t>
            </a:r>
            <a:r>
              <a:rPr lang="el-GR" sz="2800" dirty="0" err="1" smtClean="0"/>
              <a:t>Poatsy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1η έκδοση, Εκδόσεις Κριτική</a:t>
            </a:r>
            <a:endParaRPr lang="el-GR" sz="2600" dirty="0">
              <a:latin typeface="+mj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3517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Περιεχόμενα ενότητας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Άνθρωπος και μηχανή</a:t>
            </a:r>
          </a:p>
          <a:p>
            <a:r>
              <a:rPr lang="el-GR" dirty="0" smtClean="0"/>
              <a:t>Η μηχανή </a:t>
            </a:r>
            <a:r>
              <a:rPr lang="en-US" dirty="0" smtClean="0"/>
              <a:t>Turing</a:t>
            </a:r>
          </a:p>
          <a:p>
            <a:r>
              <a:rPr lang="el-GR" dirty="0" smtClean="0"/>
              <a:t>Τα θεωρητικά όρια της μηχανικής υπολογισιμότητας</a:t>
            </a:r>
          </a:p>
          <a:p>
            <a:r>
              <a:rPr lang="el-GR" altLang="en-US" dirty="0" smtClean="0"/>
              <a:t>Είναι ο Η/Υ ένα ακόμη εργαλείο της ανθρώπινης διανόησης;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3517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353425" cy="11525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 smtClean="0">
                <a:solidFill>
                  <a:srgbClr val="0070C0"/>
                </a:solidFill>
              </a:rPr>
              <a:t>Ας πάμε, όμως, λίγο πιο πίσω:</a:t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> </a:t>
            </a:r>
            <a:r>
              <a:rPr lang="el-GR" dirty="0">
                <a:solidFill>
                  <a:srgbClr val="0070C0"/>
                </a:solidFill>
              </a:rPr>
              <a:t>Ά</a:t>
            </a:r>
            <a:r>
              <a:rPr lang="el-GR" dirty="0" smtClean="0">
                <a:solidFill>
                  <a:srgbClr val="0070C0"/>
                </a:solidFill>
              </a:rPr>
              <a:t>νθρωπος και Μηχανή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39863"/>
            <a:ext cx="7429520" cy="5484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0" indent="-41148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>
                  <a:shade val="95000"/>
                </a:srgbClr>
              </a:buClr>
              <a:buSzPct val="65000"/>
              <a:buFont typeface="Wingdings 2"/>
              <a:buChar char=""/>
              <a:defRPr/>
            </a:pPr>
            <a:r>
              <a:rPr lang="el-GR" sz="2400" dirty="0">
                <a:solidFill>
                  <a:srgbClr val="000000"/>
                </a:solidFill>
              </a:rPr>
              <a:t>Πάντα οι νοητικές ικανότητες του ανθρώπου μάγευαν τους επιστήμονες.</a:t>
            </a:r>
          </a:p>
          <a:p>
            <a:pPr marL="548640" indent="-41148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>
                  <a:shade val="95000"/>
                </a:srgbClr>
              </a:buClr>
              <a:buSzPct val="65000"/>
              <a:buFont typeface="Wingdings 2"/>
              <a:buChar char=""/>
              <a:defRPr/>
            </a:pPr>
            <a:r>
              <a:rPr lang="el-GR" sz="2400" dirty="0">
                <a:solidFill>
                  <a:srgbClr val="000000"/>
                </a:solidFill>
              </a:rPr>
              <a:t>Το 1936 ο </a:t>
            </a:r>
            <a:r>
              <a:rPr lang="en-US" sz="2400" dirty="0">
                <a:solidFill>
                  <a:srgbClr val="000000"/>
                </a:solidFill>
              </a:rPr>
              <a:t>Alan Turing</a:t>
            </a:r>
            <a:r>
              <a:rPr lang="el-GR" sz="2400" dirty="0">
                <a:solidFill>
                  <a:srgbClr val="000000"/>
                </a:solidFill>
              </a:rPr>
              <a:t> ακολούθησε μία «ταπεινή», αλλά μεγαλοφυή (στην απλότητά της), προσέγγιση. Σκέφτηκε:</a:t>
            </a:r>
          </a:p>
          <a:p>
            <a:pPr marL="548640" indent="-41148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>
                  <a:shade val="95000"/>
                </a:srgbClr>
              </a:buClr>
              <a:buSzPct val="65000"/>
              <a:defRPr/>
            </a:pPr>
            <a:r>
              <a:rPr lang="el-GR" sz="2400" dirty="0">
                <a:solidFill>
                  <a:srgbClr val="000000"/>
                </a:solidFill>
              </a:rPr>
              <a:t>	</a:t>
            </a:r>
            <a:r>
              <a:rPr lang="el-GR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ξέρω πώς «υλοποιούνται» οι εκπληκτικές ικανότητες του ανθρώπου, όπως η αντίληψη νοημάτων, η </a:t>
            </a:r>
            <a:r>
              <a:rPr lang="el-GR" sz="24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αφαιρετικότητα</a:t>
            </a:r>
            <a:r>
              <a:rPr lang="el-GR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εννοιών, ακόμη και η συνείδηση όμως ξέρω κάτι «ταπεινό» που κάνει ο άνθρωπος που σίγουρα μπορώ να το «μηχανοποιήσω»: την πρόσθεση δύο ακεραίων.</a:t>
            </a:r>
          </a:p>
          <a:p>
            <a:pPr marL="548640" indent="-41148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>
                  <a:shade val="95000"/>
                </a:srgbClr>
              </a:buClr>
              <a:buSzPct val="65000"/>
              <a:buFont typeface="Wingdings 2"/>
              <a:buChar char=""/>
              <a:defRPr/>
            </a:pPr>
            <a:r>
              <a:rPr lang="el-GR" sz="2400" dirty="0">
                <a:solidFill>
                  <a:srgbClr val="000000"/>
                </a:solidFill>
              </a:rPr>
              <a:t>Αυτό ήταν! </a:t>
            </a:r>
            <a:r>
              <a:rPr lang="en-US" sz="2400" dirty="0">
                <a:solidFill>
                  <a:srgbClr val="000000"/>
                </a:solidFill>
              </a:rPr>
              <a:t>O Turing </a:t>
            </a:r>
            <a:r>
              <a:rPr lang="el-GR" sz="2400" dirty="0">
                <a:solidFill>
                  <a:srgbClr val="000000"/>
                </a:solidFill>
              </a:rPr>
              <a:t>είχε θέσει τις βάσεις για την μαθηματική διερεύνηση της βαθειάς έννοιας της </a:t>
            </a:r>
            <a:r>
              <a:rPr lang="el-GR" sz="2400" b="1" i="1" dirty="0">
                <a:solidFill>
                  <a:srgbClr val="000000"/>
                </a:solidFill>
              </a:rPr>
              <a:t>υπολογισιμότητας</a:t>
            </a:r>
            <a:r>
              <a:rPr lang="el-GR" sz="2400" dirty="0">
                <a:solidFill>
                  <a:srgbClr val="000000"/>
                </a:solidFill>
              </a:rPr>
              <a:t>!</a:t>
            </a:r>
            <a:endParaRPr lang="el-GR" sz="24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72330" y="1916113"/>
            <a:ext cx="207167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>
                  <a:shade val="95000"/>
                </a:srgbClr>
              </a:buClr>
              <a:buSzPct val="65000"/>
              <a:defRPr/>
            </a:pPr>
            <a:r>
              <a:rPr lang="el-GR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l-GR" sz="2100" dirty="0"/>
              <a:t>Τι είναι πίσω από τις εκπληκτικές νοητικές ικανότητες του ανθρώπου; Μπορούν, άραγε, αυτές να προσομοιωθούν από μία μηχανή</a:t>
            </a:r>
            <a:r>
              <a:rPr lang="el-GR" sz="2100" b="1" dirty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628"/>
            <a:ext cx="585627" cy="56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03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8929686" cy="10509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altLang="en-US" dirty="0">
                <a:solidFill>
                  <a:srgbClr val="0070C0"/>
                </a:solidFill>
              </a:rPr>
              <a:t>1936: Η μαθηματική θεμελίωση του υπολογισμού: Η μηχανή </a:t>
            </a:r>
            <a:r>
              <a:rPr lang="en-US" altLang="en-US" dirty="0">
                <a:solidFill>
                  <a:srgbClr val="0070C0"/>
                </a:solidFill>
              </a:rPr>
              <a:t>Turing</a:t>
            </a:r>
            <a:r>
              <a:rPr lang="el-GR" altLang="en-US" dirty="0">
                <a:solidFill>
                  <a:srgbClr val="0070C0"/>
                </a:solidFill>
              </a:rPr>
              <a:t>: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179388" y="1125538"/>
            <a:ext cx="3695700" cy="17780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841375" y="1355725"/>
            <a:ext cx="0" cy="1325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406525" y="1347788"/>
            <a:ext cx="0" cy="132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1976438" y="1347788"/>
            <a:ext cx="0" cy="132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2517775" y="1362075"/>
            <a:ext cx="0" cy="132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3070225" y="1362075"/>
            <a:ext cx="0" cy="132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3665538" y="1362075"/>
            <a:ext cx="0" cy="132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958850" y="1628775"/>
            <a:ext cx="4159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srgbClr val="000000"/>
              </a:solidFill>
              <a:latin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ahoma" pitchFamily="34" charset="0"/>
              </a:rPr>
              <a:t>#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504950" y="1628775"/>
            <a:ext cx="41433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srgbClr val="000000"/>
              </a:solidFill>
              <a:latin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ahoma" pitchFamily="34" charset="0"/>
              </a:rPr>
              <a:t>0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062163" y="1628775"/>
            <a:ext cx="4159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srgbClr val="000000"/>
              </a:solidFill>
              <a:latin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2619375" y="1628775"/>
            <a:ext cx="415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srgbClr val="000000"/>
              </a:solidFill>
              <a:latin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ahoma" pitchFamily="34" charset="0"/>
              </a:rPr>
              <a:t>0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184525" y="1628775"/>
            <a:ext cx="41592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srgbClr val="000000"/>
              </a:solidFill>
              <a:latin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95288" y="1809750"/>
            <a:ext cx="4270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2000">
                <a:solidFill>
                  <a:srgbClr val="000000"/>
                </a:solidFill>
                <a:latin typeface="Tahoma" pitchFamily="34" charset="0"/>
                <a:sym typeface="MT Extra" pitchFamily="18" charset="2"/>
              </a:rPr>
              <a:t></a:t>
            </a:r>
            <a:endParaRPr lang="en-US" altLang="en-US" sz="20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4592" name="AutoShape 16"/>
          <p:cNvSpPr>
            <a:spLocks noChangeArrowheads="1"/>
          </p:cNvSpPr>
          <p:nvPr/>
        </p:nvSpPr>
        <p:spPr bwMode="auto">
          <a:xfrm>
            <a:off x="1412875" y="2698750"/>
            <a:ext cx="565150" cy="622300"/>
          </a:xfrm>
          <a:prstGeom prst="flowChartManualOperation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4593" name="AutoShape 17"/>
          <p:cNvSpPr>
            <a:spLocks noChangeArrowheads="1"/>
          </p:cNvSpPr>
          <p:nvPr/>
        </p:nvSpPr>
        <p:spPr bwMode="auto">
          <a:xfrm rot="5403777">
            <a:off x="1572419" y="3321844"/>
            <a:ext cx="881062" cy="965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2590800" y="3163888"/>
            <a:ext cx="2701925" cy="1778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3810000" y="3859213"/>
            <a:ext cx="142875" cy="1793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4537075" y="3341688"/>
            <a:ext cx="6762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ahoma" pitchFamily="34" charset="0"/>
              </a:rPr>
              <a:t>q</a:t>
            </a:r>
            <a:r>
              <a:rPr lang="en-US" altLang="en-US" sz="2000" baseline="-25000">
                <a:solidFill>
                  <a:srgbClr val="000000"/>
                </a:solidFill>
                <a:latin typeface="Tahoma" pitchFamily="34" charset="0"/>
              </a:rPr>
              <a:t>0</a:t>
            </a:r>
            <a:endParaRPr lang="en-US" altLang="en-US" sz="2000">
              <a:solidFill>
                <a:srgbClr val="000000"/>
              </a:solidFill>
              <a:latin typeface="Tahom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ahoma" pitchFamily="34" charset="0"/>
              </a:rPr>
              <a:t>q</a:t>
            </a:r>
            <a:r>
              <a:rPr lang="en-US" altLang="en-US" sz="2000" baseline="-25000">
                <a:solidFill>
                  <a:srgbClr val="000000"/>
                </a:solidFill>
                <a:latin typeface="Tahoma" pitchFamily="34" charset="0"/>
              </a:rPr>
              <a:t>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ahoma" pitchFamily="34" charset="0"/>
                <a:sym typeface="MT Extra" pitchFamily="18" charset="2"/>
              </a:rPr>
              <a:t></a:t>
            </a:r>
            <a:endParaRPr lang="en-US" altLang="en-US" sz="2000">
              <a:solidFill>
                <a:srgbClr val="000000"/>
              </a:solidFill>
              <a:latin typeface="Tahom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ahoma" pitchFamily="34" charset="0"/>
              </a:rPr>
              <a:t>q</a:t>
            </a:r>
            <a:r>
              <a:rPr lang="en-US" altLang="en-US" sz="2000" i="1" baseline="-25000">
                <a:solidFill>
                  <a:srgbClr val="000000"/>
                </a:solidFill>
                <a:latin typeface="Tahoma" pitchFamily="34" charset="0"/>
              </a:rPr>
              <a:t>n</a:t>
            </a:r>
            <a:endParaRPr lang="en-US" altLang="en-US" sz="20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 flipV="1">
            <a:off x="3959225" y="3836988"/>
            <a:ext cx="623888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598" name="Form"/>
          <p:cNvSpPr>
            <a:spLocks noEditPoints="1" noChangeArrowheads="1"/>
          </p:cNvSpPr>
          <p:nvPr/>
        </p:nvSpPr>
        <p:spPr bwMode="auto">
          <a:xfrm>
            <a:off x="2943225" y="3625850"/>
            <a:ext cx="660400" cy="9302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4740 w 21600"/>
              <a:gd name="T22" fmla="*/ 1309 h 21600"/>
              <a:gd name="T23" fmla="*/ 19410 w 21600"/>
              <a:gd name="T24" fmla="*/ 16331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 flipV="1">
            <a:off x="2601913" y="3994150"/>
            <a:ext cx="3508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 flipH="1" flipV="1">
            <a:off x="3281363" y="3413125"/>
            <a:ext cx="1301750" cy="365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 flipH="1">
            <a:off x="3284538" y="3403600"/>
            <a:ext cx="9525" cy="233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3608388" y="3963988"/>
            <a:ext cx="2127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603" name="Oval 27"/>
          <p:cNvSpPr>
            <a:spLocks noChangeArrowheads="1"/>
          </p:cNvSpPr>
          <p:nvPr/>
        </p:nvSpPr>
        <p:spPr bwMode="auto">
          <a:xfrm>
            <a:off x="3851275" y="3910013"/>
            <a:ext cx="61913" cy="7143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2951163" y="3614738"/>
            <a:ext cx="73818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ahoma" pitchFamily="34" charset="0"/>
              </a:rPr>
              <a:t>(</a:t>
            </a:r>
            <a:r>
              <a:rPr lang="en-US" altLang="en-US" sz="1000" i="1">
                <a:solidFill>
                  <a:srgbClr val="000000"/>
                </a:solidFill>
                <a:latin typeface="Tahoma" pitchFamily="34" charset="0"/>
              </a:rPr>
              <a:t>q</a:t>
            </a:r>
            <a:r>
              <a:rPr lang="en-US" altLang="en-US" sz="1000" baseline="-25000">
                <a:solidFill>
                  <a:srgbClr val="000000"/>
                </a:solidFill>
                <a:latin typeface="Tahoma" pitchFamily="34" charset="0"/>
              </a:rPr>
              <a:t>1</a:t>
            </a:r>
            <a:r>
              <a:rPr lang="en-US" altLang="en-US" sz="1000">
                <a:solidFill>
                  <a:srgbClr val="000000"/>
                </a:solidFill>
                <a:latin typeface="Tahoma" pitchFamily="34" charset="0"/>
              </a:rPr>
              <a:t>,0)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ahoma" pitchFamily="34" charset="0"/>
              </a:rPr>
              <a:t>    </a:t>
            </a:r>
            <a:r>
              <a:rPr lang="en-US" altLang="en-US" sz="10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</a:t>
            </a:r>
            <a:endParaRPr lang="en-US" altLang="en-US" sz="1000">
              <a:solidFill>
                <a:srgbClr val="000000"/>
              </a:solidFill>
              <a:latin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ahoma" pitchFamily="34" charset="0"/>
              </a:rPr>
              <a:t>(</a:t>
            </a:r>
            <a:r>
              <a:rPr lang="en-US" altLang="en-US" sz="1000" i="1">
                <a:solidFill>
                  <a:srgbClr val="000000"/>
                </a:solidFill>
                <a:latin typeface="Tahoma" pitchFamily="34" charset="0"/>
              </a:rPr>
              <a:t>q</a:t>
            </a:r>
            <a:r>
              <a:rPr lang="en-US" altLang="en-US" sz="1000" baseline="-2500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en-US" altLang="en-US" sz="1000">
                <a:solidFill>
                  <a:srgbClr val="000000"/>
                </a:solidFill>
                <a:latin typeface="Tahoma" pitchFamily="34" charset="0"/>
              </a:rPr>
              <a:t>,1,</a:t>
            </a:r>
            <a:r>
              <a:rPr lang="en-US" altLang="en-US" sz="10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</a:t>
            </a:r>
            <a:r>
              <a:rPr lang="en-US" altLang="en-US" sz="1000">
                <a:solidFill>
                  <a:srgbClr val="000000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3563938" y="1844675"/>
            <a:ext cx="4270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n-US" sz="2000">
                <a:solidFill>
                  <a:srgbClr val="000000"/>
                </a:solidFill>
                <a:latin typeface="Tahoma" pitchFamily="34" charset="0"/>
                <a:sym typeface="MT Extra" pitchFamily="18" charset="2"/>
              </a:rPr>
              <a:t></a:t>
            </a:r>
            <a:endParaRPr lang="en-US" altLang="en-US" sz="20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34925" y="5045075"/>
            <a:ext cx="910907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l-GR" altLang="en-US" sz="2000" dirty="0">
                <a:solidFill>
                  <a:srgbClr val="000000"/>
                </a:solidFill>
                <a:latin typeface="+mn-lt"/>
              </a:rPr>
              <a:t>Μία άπειρα εκτεινόμενη ταινία χωρισμένη σε κελιά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l-GR" altLang="en-US" sz="2000" dirty="0">
                <a:solidFill>
                  <a:srgbClr val="000000"/>
                </a:solidFill>
                <a:latin typeface="+mn-lt"/>
              </a:rPr>
              <a:t>Κάθε κελί αποθηκεύει ένα σύμβολο, συνήθως δυαδικό ψηφίο (0 ή 1) ή το κενό (#)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l-GR" altLang="en-US" sz="2000" dirty="0">
                <a:solidFill>
                  <a:srgbClr val="000000"/>
                </a:solidFill>
                <a:latin typeface="+mn-lt"/>
              </a:rPr>
              <a:t>Μία κεφαλή που διαβάζει το περιεχόμενο ενός κελιού – κίνηση δεξιά/αριστερά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l-GR" altLang="en-US" sz="2000" dirty="0">
                <a:solidFill>
                  <a:srgbClr val="000000"/>
                </a:solidFill>
                <a:latin typeface="+mn-lt"/>
              </a:rPr>
              <a:t>Μηχανισμός «λήψης αποφάσεων»</a:t>
            </a:r>
            <a:endParaRPr lang="en-US" altLang="en-US" sz="20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1" name="Εικόνα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41" y="6250583"/>
            <a:ext cx="625973" cy="60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54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4400" dirty="0">
                <a:solidFill>
                  <a:srgbClr val="0070C0"/>
                </a:solidFill>
              </a:rPr>
              <a:t>Υπολογίζοντας με μία μηχανή </a:t>
            </a:r>
            <a:r>
              <a:rPr lang="en-US" sz="4400" dirty="0">
                <a:solidFill>
                  <a:srgbClr val="0070C0"/>
                </a:solidFill>
              </a:rPr>
              <a:t>Turing</a:t>
            </a:r>
            <a:r>
              <a:rPr lang="el-GR" sz="4400" dirty="0">
                <a:solidFill>
                  <a:srgbClr val="0070C0"/>
                </a:solidFill>
              </a:rPr>
              <a:t>!</a:t>
            </a:r>
            <a:endParaRPr lang="en-US" sz="4400" dirty="0">
              <a:solidFill>
                <a:srgbClr val="0070C0"/>
              </a:solidFill>
            </a:endParaRPr>
          </a:p>
        </p:txBody>
      </p:sp>
      <p:graphicFrame>
        <p:nvGraphicFramePr>
          <p:cNvPr id="91139" name="Group 3"/>
          <p:cNvGraphicFramePr>
            <a:graphicFrameLocks noGrp="1"/>
          </p:cNvGraphicFramePr>
          <p:nvPr>
            <p:ph sz="half" idx="1"/>
          </p:nvPr>
        </p:nvGraphicFramePr>
        <p:xfrm>
          <a:off x="0" y="2786058"/>
          <a:ext cx="8856662" cy="3736976"/>
        </p:xfrm>
        <a:graphic>
          <a:graphicData uri="http://schemas.openxmlformats.org/drawingml/2006/table">
            <a:tbl>
              <a:tblPr/>
              <a:tblGrid>
                <a:gridCol w="1120775"/>
                <a:gridCol w="1119187"/>
                <a:gridCol w="1120775"/>
                <a:gridCol w="1122363"/>
                <a:gridCol w="1119187"/>
                <a:gridCol w="1119188"/>
                <a:gridCol w="1120775"/>
                <a:gridCol w="1014412"/>
              </a:tblGrid>
              <a:tr h="630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el-GR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5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,#,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Δ)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Δ)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el-GR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Α)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el-GR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Α)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el-G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Α)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el-G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,#,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Δ)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(σταματά)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el-G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,#,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Δ)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el-G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Δ)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el-G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Δ)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el-GR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Α)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el-GR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,#,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Α)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el-GR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,#,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Δ)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(σταματά)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#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(κρεμά)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el-G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,#,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Α)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el-G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#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Δ)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el-G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Δ)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el-GR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,#,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Δ)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(σταματά)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50" name="Text Box 50"/>
          <p:cNvSpPr txBox="1">
            <a:spLocks noChangeArrowheads="1"/>
          </p:cNvSpPr>
          <p:nvPr/>
        </p:nvSpPr>
        <p:spPr bwMode="auto">
          <a:xfrm>
            <a:off x="0" y="692150"/>
            <a:ext cx="914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l-GR" altLang="en-US" sz="2800" dirty="0">
                <a:solidFill>
                  <a:srgbClr val="000000"/>
                </a:solidFill>
                <a:latin typeface="+mj-lt"/>
              </a:rPr>
              <a:t>Το παρακάτω «πρόγραμμα» υπολογίζει τη διαφορά μεταξύ δύο θετικών ακεραίων </a:t>
            </a:r>
            <a:r>
              <a:rPr lang="en-US" altLang="en-US" sz="2800" i="1" dirty="0">
                <a:solidFill>
                  <a:srgbClr val="000000"/>
                </a:solidFill>
                <a:latin typeface="+mj-lt"/>
              </a:rPr>
              <a:t>m</a:t>
            </a:r>
            <a:r>
              <a:rPr lang="en-US" alt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l-GR" altLang="en-US" sz="2800" dirty="0">
                <a:solidFill>
                  <a:srgbClr val="000000"/>
                </a:solidFill>
                <a:latin typeface="+mj-lt"/>
              </a:rPr>
              <a:t>και </a:t>
            </a:r>
            <a:r>
              <a:rPr lang="en-US" altLang="en-US" sz="2800" i="1" dirty="0">
                <a:solidFill>
                  <a:srgbClr val="000000"/>
                </a:solidFill>
                <a:latin typeface="+mj-lt"/>
              </a:rPr>
              <a:t>n</a:t>
            </a:r>
            <a:r>
              <a:rPr lang="en-US" alt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l-GR" altLang="en-US" sz="2800" dirty="0">
                <a:solidFill>
                  <a:srgbClr val="000000"/>
                </a:solidFill>
                <a:latin typeface="+mj-lt"/>
              </a:rPr>
              <a:t>(μόνο εάν </a:t>
            </a:r>
            <a:r>
              <a:rPr lang="en-US" altLang="en-US" sz="2800" i="1" dirty="0">
                <a:solidFill>
                  <a:srgbClr val="000000"/>
                </a:solidFill>
                <a:latin typeface="+mj-lt"/>
              </a:rPr>
              <a:t>m</a:t>
            </a:r>
            <a:r>
              <a:rPr lang="en-US" altLang="en-US" sz="2800" dirty="0">
                <a:solidFill>
                  <a:srgbClr val="000000"/>
                </a:solidFill>
                <a:latin typeface="+mj-lt"/>
              </a:rPr>
              <a:t> &gt; </a:t>
            </a:r>
            <a:r>
              <a:rPr lang="en-US" altLang="en-US" sz="2800" i="1" dirty="0">
                <a:solidFill>
                  <a:srgbClr val="000000"/>
                </a:solidFill>
                <a:latin typeface="+mj-lt"/>
              </a:rPr>
              <a:t>n</a:t>
            </a:r>
            <a:r>
              <a:rPr lang="en-US" altLang="en-US" sz="28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l-GR" altLang="en-US" sz="2800" dirty="0">
                <a:solidFill>
                  <a:srgbClr val="000000"/>
                </a:solidFill>
                <a:latin typeface="+mj-lt"/>
              </a:rPr>
              <a:t>αλλιώς επιστρέφει το 0) που δίνονται στην μορφή 0</a:t>
            </a:r>
            <a:r>
              <a:rPr lang="en-US" altLang="en-US" sz="2800" i="1" baseline="30000" dirty="0">
                <a:solidFill>
                  <a:srgbClr val="000000"/>
                </a:solidFill>
                <a:latin typeface="+mj-lt"/>
              </a:rPr>
              <a:t>m</a:t>
            </a:r>
            <a:r>
              <a:rPr lang="el-GR" altLang="en-US" sz="2800" dirty="0">
                <a:solidFill>
                  <a:srgbClr val="000000"/>
                </a:solidFill>
                <a:latin typeface="+mj-lt"/>
              </a:rPr>
              <a:t>10</a:t>
            </a:r>
            <a:r>
              <a:rPr lang="en-US" altLang="en-US" sz="2800" i="1" baseline="30000" dirty="0">
                <a:solidFill>
                  <a:srgbClr val="000000"/>
                </a:solidFill>
                <a:latin typeface="+mj-lt"/>
              </a:rPr>
              <a:t>n</a:t>
            </a:r>
            <a:r>
              <a:rPr lang="el-GR" altLang="en-US" sz="2800" dirty="0">
                <a:solidFill>
                  <a:srgbClr val="000000"/>
                </a:solidFill>
                <a:latin typeface="+mj-lt"/>
              </a:rPr>
              <a:t> στην ταινία της μηχανής </a:t>
            </a:r>
            <a:r>
              <a:rPr lang="en-US" altLang="en-US" sz="2800" dirty="0">
                <a:solidFill>
                  <a:srgbClr val="000000"/>
                </a:solidFill>
                <a:latin typeface="+mj-lt"/>
              </a:rPr>
              <a:t>Turing</a:t>
            </a:r>
            <a:r>
              <a:rPr lang="el-GR" altLang="en-US" sz="2800" dirty="0">
                <a:solidFill>
                  <a:srgbClr val="000000"/>
                </a:solidFill>
                <a:latin typeface="+mj-lt"/>
              </a:rPr>
              <a:t> (μήπως το «πρόγραμμα» σας θυμίζει λίγο </a:t>
            </a:r>
            <a:r>
              <a:rPr lang="en-US" altLang="en-US" sz="2800" dirty="0">
                <a:solidFill>
                  <a:srgbClr val="000000"/>
                </a:solidFill>
                <a:latin typeface="+mj-lt"/>
              </a:rPr>
              <a:t>Assembly;):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37312"/>
            <a:ext cx="639282" cy="62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23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0" y="1844674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l-GR" altLang="en-US" dirty="0">
                <a:solidFill>
                  <a:srgbClr val="000000"/>
                </a:solidFill>
                <a:latin typeface="+mj-lt"/>
              </a:rPr>
              <a:t>Το αίτημα των </a:t>
            </a:r>
            <a:r>
              <a:rPr lang="en-US" altLang="en-US" dirty="0">
                <a:solidFill>
                  <a:srgbClr val="000000"/>
                </a:solidFill>
                <a:latin typeface="+mj-lt"/>
              </a:rPr>
              <a:t>Church-Turing: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l-GR" altLang="en-US" dirty="0">
                <a:solidFill>
                  <a:srgbClr val="000000"/>
                </a:solidFill>
                <a:latin typeface="+mj-lt"/>
              </a:rPr>
              <a:t>«Οι αποτελεσματικά υπολογίσιμες συναρτήσεις και τα αλγοριθμικά </a:t>
            </a:r>
            <a:r>
              <a:rPr lang="el-GR" altLang="en-US" dirty="0" err="1">
                <a:solidFill>
                  <a:srgbClr val="000000"/>
                </a:solidFill>
                <a:latin typeface="+mj-lt"/>
              </a:rPr>
              <a:t>επιλύσιμα</a:t>
            </a:r>
            <a:r>
              <a:rPr lang="el-GR" altLang="en-US" dirty="0">
                <a:solidFill>
                  <a:srgbClr val="000000"/>
                </a:solidFill>
                <a:latin typeface="+mj-lt"/>
              </a:rPr>
              <a:t> προβλήματα είναι αυτά ακριβώς που μπορούν να υπολογίσουν οι μηχανές  </a:t>
            </a:r>
            <a:r>
              <a:rPr lang="en-US" altLang="en-US" dirty="0">
                <a:solidFill>
                  <a:srgbClr val="000000"/>
                </a:solidFill>
                <a:latin typeface="+mj-lt"/>
              </a:rPr>
              <a:t>Turing </a:t>
            </a:r>
            <a:r>
              <a:rPr lang="el-GR" altLang="en-US" dirty="0">
                <a:solidFill>
                  <a:srgbClr val="000000"/>
                </a:solidFill>
                <a:latin typeface="+mj-lt"/>
              </a:rPr>
              <a:t>(οι Η/Υ δηλαδή).»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l-GR" altLang="en-US" dirty="0">
                <a:solidFill>
                  <a:srgbClr val="000000"/>
                </a:solidFill>
                <a:latin typeface="+mj-lt"/>
              </a:rPr>
              <a:t>Είναι «αίτημα» και όχι «θεώρημα» - κανείς δεν γνωρίζει</a:t>
            </a:r>
            <a:r>
              <a:rPr lang="en-US" alt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l-GR" altLang="en-US" dirty="0">
                <a:solidFill>
                  <a:srgbClr val="000000"/>
                </a:solidFill>
                <a:latin typeface="+mj-lt"/>
              </a:rPr>
              <a:t> (και δεν είναι δυνατόν να γνωρίζει!) αν ο μόνος τρόπος υπολογισμού στο σύμπαν είναι ο τρόπος των μηχανών </a:t>
            </a:r>
            <a:r>
              <a:rPr lang="en-US" altLang="en-US" dirty="0">
                <a:solidFill>
                  <a:srgbClr val="000000"/>
                </a:solidFill>
                <a:latin typeface="+mj-lt"/>
              </a:rPr>
              <a:t>Turing!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68313" y="0"/>
            <a:ext cx="82296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defPPr>
              <a:defRPr lang="en-GB"/>
            </a:defPPr>
            <a:lvl1pPr algn="ctr"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dirty="0" smtClean="0">
                <a:solidFill>
                  <a:srgbClr val="0070C0"/>
                </a:solidFill>
              </a:rPr>
              <a:t>Η Μηχανή </a:t>
            </a:r>
            <a:r>
              <a:rPr lang="en-US" dirty="0" smtClean="0">
                <a:solidFill>
                  <a:srgbClr val="0070C0"/>
                </a:solidFill>
              </a:rPr>
              <a:t>Turing</a:t>
            </a:r>
            <a:r>
              <a:rPr lang="el-GR" dirty="0" smtClean="0">
                <a:solidFill>
                  <a:srgbClr val="0070C0"/>
                </a:solidFill>
              </a:rPr>
              <a:t>: το (λιτό) μαθηματικό μοντέλο του Η/Υ!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95" y="6153517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43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463"/>
            <a:ext cx="8929718" cy="17002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>
                <a:solidFill>
                  <a:srgbClr val="0070C0"/>
                </a:solidFill>
              </a:rPr>
              <a:t>Τι μπορεί να υπολογίσει μία μηχανή – τα θεωρητικά όρια της μηχανικής υπολογισιμότητας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171451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l-GR" sz="3500" dirty="0" smtClean="0"/>
              <a:t>Οι δυνατές μηχανές είναι αριθμήσιμα άπειρες ενώ τα προβλήματα μη αριθμήσιμα άπειρα (η </a:t>
            </a:r>
            <a:r>
              <a:rPr lang="el-GR" sz="3500" dirty="0" err="1" smtClean="0"/>
              <a:t>διαγωνοποίηση</a:t>
            </a:r>
            <a:r>
              <a:rPr lang="el-GR" sz="3500" dirty="0" smtClean="0"/>
              <a:t> του </a:t>
            </a:r>
            <a:r>
              <a:rPr lang="en-US" sz="3500" dirty="0" smtClean="0"/>
              <a:t>Cantor </a:t>
            </a:r>
            <a:r>
              <a:rPr lang="el-GR" sz="3500" dirty="0" smtClean="0"/>
              <a:t>εν δράση στην επιστήμη των υπολογιστών!)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3571876"/>
            <a:ext cx="9144000" cy="3071810"/>
          </a:xfrm>
          <a:prstGeom prst="rect">
            <a:avLst/>
          </a:prstGeom>
        </p:spPr>
        <p:txBody>
          <a:bodyPr/>
          <a:lstStyle/>
          <a:p>
            <a:pPr marL="548640" indent="-41148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 2"/>
              <a:buChar char=""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Halting problem: </a:t>
            </a:r>
            <a:r>
              <a:rPr lang="el-GR" sz="2800" dirty="0">
                <a:solidFill>
                  <a:srgbClr val="000000"/>
                </a:solidFill>
                <a:latin typeface="+mj-lt"/>
              </a:rPr>
              <a:t>δοθείσας μίας μηχανής που επιλύει κάποιο πρόβλημα και μίας εισόδου σε αυτήν, θα σταματήσει ποτέ τον υπολογισμό της η μηχανή δίνοντας μία απάντηση;</a:t>
            </a:r>
          </a:p>
          <a:p>
            <a:pPr marL="548640" indent="-411480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defRPr/>
            </a:pPr>
            <a:r>
              <a:rPr lang="el-GR" sz="2800" i="1" dirty="0">
                <a:solidFill>
                  <a:srgbClr val="000000"/>
                </a:solidFill>
                <a:latin typeface="+mj-lt"/>
              </a:rPr>
              <a:t>Μη </a:t>
            </a:r>
            <a:r>
              <a:rPr lang="el-GR" sz="2800" i="1" dirty="0" err="1">
                <a:solidFill>
                  <a:srgbClr val="000000"/>
                </a:solidFill>
                <a:latin typeface="+mj-lt"/>
              </a:rPr>
              <a:t>επιλύσιμο</a:t>
            </a:r>
            <a:r>
              <a:rPr lang="el-GR" sz="28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l-GR" sz="2800" dirty="0">
                <a:solidFill>
                  <a:srgbClr val="000000"/>
                </a:solidFill>
                <a:latin typeface="+mj-lt"/>
              </a:rPr>
              <a:t>πρόβλημα!</a:t>
            </a:r>
          </a:p>
          <a:p>
            <a:pPr marL="548640" indent="-411480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  <a:defRPr/>
            </a:pPr>
            <a:r>
              <a:rPr lang="el-GR" sz="2800" dirty="0">
                <a:solidFill>
                  <a:srgbClr val="000000"/>
                </a:solidFill>
                <a:latin typeface="+mj-lt"/>
              </a:rPr>
              <a:t>Εκατοντάδες προβλήματα έχουν αποδειχτεί μη αλγοριθμικά (δηλαδή από Η/Υ) </a:t>
            </a:r>
            <a:r>
              <a:rPr lang="el-GR" sz="2800" dirty="0" err="1">
                <a:solidFill>
                  <a:srgbClr val="000000"/>
                </a:solidFill>
                <a:latin typeface="+mj-lt"/>
              </a:rPr>
              <a:t>επιλύσιμα</a:t>
            </a:r>
            <a:r>
              <a:rPr lang="el-GR" sz="2800" dirty="0">
                <a:solidFill>
                  <a:srgbClr val="000000"/>
                </a:solidFill>
                <a:latin typeface="+mj-lt"/>
              </a:rPr>
              <a:t>!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608"/>
            <a:ext cx="585627" cy="56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30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Τίτλος 1"/>
          <p:cNvSpPr>
            <a:spLocks noGrp="1"/>
          </p:cNvSpPr>
          <p:nvPr>
            <p:ph type="title"/>
          </p:nvPr>
        </p:nvSpPr>
        <p:spPr>
          <a:xfrm>
            <a:off x="571472" y="0"/>
            <a:ext cx="8074025" cy="1296987"/>
          </a:xfrm>
        </p:spPr>
        <p:txBody>
          <a:bodyPr>
            <a:noAutofit/>
          </a:bodyPr>
          <a:lstStyle/>
          <a:p>
            <a:r>
              <a:rPr lang="el-GR" altLang="en-US" dirty="0" smtClean="0">
                <a:solidFill>
                  <a:srgbClr val="0070C0"/>
                </a:solidFill>
              </a:rPr>
              <a:t>Είναι ο Η/Υ ένα ακόμη εργαλείο της ανθρώπινης διανόησης;</a:t>
            </a:r>
            <a:endParaRPr lang="en-US" altLang="en-US" dirty="0" smtClean="0">
              <a:solidFill>
                <a:srgbClr val="0070C0"/>
              </a:solidFill>
            </a:endParaRPr>
          </a:p>
        </p:txBody>
      </p:sp>
      <p:sp>
        <p:nvSpPr>
          <p:cNvPr id="28675" name="Θέση περιεχομένου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 fontScale="92500" lnSpcReduction="20000"/>
          </a:bodyPr>
          <a:lstStyle/>
          <a:p>
            <a:r>
              <a:rPr lang="el-GR" altLang="en-US" dirty="0" smtClean="0"/>
              <a:t>Πράγματι! Σήμερα, δεν είναι πιο «έξυπνος» από ένα απλό κατσαβίδι!</a:t>
            </a:r>
          </a:p>
          <a:p>
            <a:r>
              <a:rPr lang="el-GR" altLang="en-US" dirty="0" smtClean="0"/>
              <a:t>Όμως διαφέρει από όλα τα άλλα εργαλεία του ανθρώπου στα εξής σημεία:</a:t>
            </a:r>
          </a:p>
          <a:p>
            <a:pPr lvl="1"/>
            <a:r>
              <a:rPr lang="el-GR" altLang="en-US" dirty="0" smtClean="0"/>
              <a:t>Είναι «πολυμορφικό», δηλαδή εκτελεί πολλές διαφορετικές εργασίες που περιγράφει ο άνθρωπος </a:t>
            </a:r>
            <a:r>
              <a:rPr lang="el-GR" altLang="en-US" i="1" dirty="0" smtClean="0"/>
              <a:t>χωρίς να μεταβάλλεται</a:t>
            </a:r>
            <a:r>
              <a:rPr lang="el-GR" altLang="en-US" dirty="0" smtClean="0"/>
              <a:t>, ως υλικό.</a:t>
            </a:r>
          </a:p>
          <a:p>
            <a:pPr lvl="1"/>
            <a:r>
              <a:rPr lang="el-GR" altLang="en-US" dirty="0" smtClean="0"/>
              <a:t>Δέχεται, από τον άνθρωπο, περιγραφές ιδεατών κόσμων και μοντέλων του φυσικού κόσμου και τους «δίνει ζωή».</a:t>
            </a:r>
          </a:p>
          <a:p>
            <a:pPr lvl="1"/>
            <a:r>
              <a:rPr lang="el-GR" altLang="en-US" dirty="0" smtClean="0"/>
              <a:t>Πολλοί Η/Υ μπορούν να διασυνδεθούν δημιουργώντας έναν </a:t>
            </a:r>
            <a:r>
              <a:rPr lang="el-GR" altLang="en-US" i="1" dirty="0" smtClean="0"/>
              <a:t>ισχυρότερο</a:t>
            </a:r>
            <a:r>
              <a:rPr lang="el-GR" altLang="en-US" dirty="0" smtClean="0"/>
              <a:t> «ιδεατό» Η/Υ (με τον μεγαλύτερο από αυτούς ιδεατούς Η/Υ να είναι το ίδιο το Διαδίκτυο).</a:t>
            </a:r>
          </a:p>
          <a:p>
            <a:pPr lvl="1"/>
            <a:r>
              <a:rPr lang="el-GR" altLang="en-US" dirty="0" smtClean="0"/>
              <a:t>Είναι το πιο κοντινό στην ανθρώπινη νόηση δημιούργημα του ανθρώπου με αποτέλεσμα να μπορεί να τον βοηθά στην κατανόηση της ίδιας τη διαδικασίας της νόησης!</a:t>
            </a:r>
            <a:endParaRPr lang="en-US" altLang="en-US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0594"/>
            <a:ext cx="659834" cy="64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31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 txBox="1">
            <a:spLocks/>
          </p:cNvSpPr>
          <p:nvPr/>
        </p:nvSpPr>
        <p:spPr>
          <a:xfrm>
            <a:off x="500034" y="292893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Τέλος Ενότητας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" y="6124166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880</Words>
  <Application>Microsoft Office PowerPoint</Application>
  <PresentationFormat>Προβολή στην οθόνη (4:3)</PresentationFormat>
  <Paragraphs>115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21" baseType="lpstr">
      <vt:lpstr>Arial</vt:lpstr>
      <vt:lpstr>Calibri</vt:lpstr>
      <vt:lpstr>MT Extra</vt:lpstr>
      <vt:lpstr>Symbol</vt:lpstr>
      <vt:lpstr>Tahoma</vt:lpstr>
      <vt:lpstr>Times New Roman</vt:lpstr>
      <vt:lpstr>Wingdings 2</vt:lpstr>
      <vt:lpstr>Θέμα του Office</vt:lpstr>
      <vt:lpstr>Παρουσίαση του PowerPoint</vt:lpstr>
      <vt:lpstr>Περιεχόμενα ενότητας</vt:lpstr>
      <vt:lpstr>Ας πάμε, όμως, λίγο πιο πίσω:  Άνθρωπος και Μηχανή</vt:lpstr>
      <vt:lpstr>1936: Η μαθηματική θεμελίωση του υπολογισμού: Η μηχανή Turing:</vt:lpstr>
      <vt:lpstr>Παρουσίαση του PowerPoint</vt:lpstr>
      <vt:lpstr>Παρουσίαση του PowerPoint</vt:lpstr>
      <vt:lpstr>Τι μπορεί να υπολογίσει μία μηχανή – τα θεωρητικά όρια της μηχανικής υπολογισιμότητας</vt:lpstr>
      <vt:lpstr>Είναι ο Η/Υ ένα ακόμη εργαλείο της ανθρώπινης διανόησης;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Που βρισκόμαστε σήμερα;</dc:title>
  <dc:creator>Yannis</dc:creator>
  <cp:lastModifiedBy>Anna</cp:lastModifiedBy>
  <cp:revision>10</cp:revision>
  <dcterms:created xsi:type="dcterms:W3CDTF">2014-11-28T11:42:25Z</dcterms:created>
  <dcterms:modified xsi:type="dcterms:W3CDTF">2015-01-18T18:00:18Z</dcterms:modified>
</cp:coreProperties>
</file>