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>
        <p:scale>
          <a:sx n="70" d="100"/>
          <a:sy n="70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ΕΑΠ - Χ. Πιερρακέας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Τεχνολογία Λογισμικού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76E3-6D67-4EB5-A8D9-B4A69428ED88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42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package" Target="../embeddings/Microsoft_Word_Document3.docx"/><Relationship Id="rId5" Type="http://schemas.openxmlformats.org/officeDocument/2006/relationships/image" Target="../media/image4.emf"/><Relationship Id="rId10" Type="http://schemas.openxmlformats.org/officeDocument/2006/relationships/oleObject" Target="../embeddings/oleObject3.bin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11: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latin typeface="+mj-lt"/>
                <a:ea typeface="+mj-ea"/>
                <a:cs typeface="+mj-cs"/>
              </a:rPr>
              <a:t>Α</a:t>
            </a:r>
            <a:r>
              <a:rPr lang="el-GR" sz="2800" dirty="0" smtClean="0">
                <a:latin typeface="+mn-lt"/>
              </a:rPr>
              <a:t>λγεβρικές πράξεις στους Η/Υ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0513"/>
            <a:ext cx="7945437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Πύλες</a:t>
            </a:r>
            <a:r>
              <a:rPr lang="en-US" altLang="el-GR" dirty="0" smtClean="0">
                <a:solidFill>
                  <a:srgbClr val="0070C0"/>
                </a:solidFill>
              </a:rPr>
              <a:t>: </a:t>
            </a:r>
            <a:r>
              <a:rPr lang="el-GR" altLang="el-GR" dirty="0" smtClean="0">
                <a:solidFill>
                  <a:srgbClr val="0070C0"/>
                </a:solidFill>
              </a:rPr>
              <a:t>Άσκηση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4363" y="1042988"/>
            <a:ext cx="6837362" cy="12811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l-GR" altLang="el-GR" sz="2000" smtClean="0"/>
              <a:t>F = A </a:t>
            </a:r>
            <a:r>
              <a:rPr lang="en-US" altLang="el-GR" sz="3600" baseline="14000" smtClean="0"/>
              <a:t>.</a:t>
            </a:r>
            <a:r>
              <a:rPr lang="el-GR" altLang="el-GR" sz="2000" smtClean="0"/>
              <a:t> B' + A' </a:t>
            </a:r>
            <a:r>
              <a:rPr lang="en-US" altLang="el-GR" sz="3600" baseline="14000" smtClean="0"/>
              <a:t>.</a:t>
            </a:r>
            <a:r>
              <a:rPr lang="el-GR" altLang="el-GR" sz="2000" smtClean="0"/>
              <a:t> B </a:t>
            </a:r>
            <a:r>
              <a:rPr lang="en-US" altLang="el-GR" sz="3600" baseline="14000" smtClean="0"/>
              <a:t>.</a:t>
            </a:r>
            <a:r>
              <a:rPr lang="el-GR" altLang="el-GR" sz="2000" smtClean="0"/>
              <a:t> C</a:t>
            </a:r>
          </a:p>
          <a:p>
            <a:pPr marL="0" indent="0" eaLnBrk="1" hangingPunct="1"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l-GR" altLang="el-GR" sz="2000" smtClean="0"/>
              <a:t>F = (</a:t>
            </a:r>
            <a:r>
              <a:rPr lang="en-US" altLang="el-GR" sz="2000" smtClean="0"/>
              <a:t>A</a:t>
            </a:r>
            <a:r>
              <a:rPr lang="el-GR" altLang="el-GR" sz="2000" smtClean="0"/>
              <a:t> </a:t>
            </a:r>
            <a:r>
              <a:rPr lang="en-US" altLang="el-GR" sz="2000" smtClean="0"/>
              <a:t>AND</a:t>
            </a:r>
            <a:r>
              <a:rPr lang="el-GR" altLang="el-GR" sz="2000" smtClean="0"/>
              <a:t> (</a:t>
            </a:r>
            <a:r>
              <a:rPr lang="en-US" altLang="el-GR" sz="2000" smtClean="0"/>
              <a:t>NO</a:t>
            </a:r>
            <a:r>
              <a:rPr lang="el-GR" altLang="el-GR" sz="2000" smtClean="0"/>
              <a:t>T </a:t>
            </a:r>
            <a:r>
              <a:rPr lang="en-US" altLang="el-GR" sz="2000" smtClean="0"/>
              <a:t>B</a:t>
            </a:r>
            <a:r>
              <a:rPr lang="el-GR" altLang="el-GR" sz="2000" smtClean="0"/>
              <a:t>)) </a:t>
            </a:r>
            <a:r>
              <a:rPr lang="en-US" altLang="el-GR" sz="2000" smtClean="0"/>
              <a:t>OR</a:t>
            </a:r>
            <a:r>
              <a:rPr lang="el-GR" altLang="el-GR" sz="2000" smtClean="0"/>
              <a:t> ((</a:t>
            </a:r>
            <a:r>
              <a:rPr lang="en-US" altLang="el-GR" sz="2000" smtClean="0"/>
              <a:t>NOT</a:t>
            </a:r>
            <a:r>
              <a:rPr lang="el-GR" altLang="el-GR" sz="2000" smtClean="0"/>
              <a:t> </a:t>
            </a:r>
            <a:r>
              <a:rPr lang="en-US" altLang="el-GR" sz="2000" smtClean="0"/>
              <a:t>A</a:t>
            </a:r>
            <a:r>
              <a:rPr lang="el-GR" altLang="el-GR" sz="2000" smtClean="0"/>
              <a:t>) </a:t>
            </a:r>
            <a:r>
              <a:rPr lang="en-US" altLang="el-GR" sz="2000" smtClean="0"/>
              <a:t>AND</a:t>
            </a:r>
            <a:r>
              <a:rPr lang="el-GR" altLang="el-GR" sz="2000" smtClean="0"/>
              <a:t> </a:t>
            </a:r>
            <a:r>
              <a:rPr lang="en-US" altLang="el-GR" sz="2000" smtClean="0"/>
              <a:t>B</a:t>
            </a:r>
            <a:r>
              <a:rPr lang="el-GR" altLang="el-GR" sz="2000" smtClean="0"/>
              <a:t> </a:t>
            </a:r>
            <a:r>
              <a:rPr lang="en-US" altLang="el-GR" sz="2000" smtClean="0"/>
              <a:t>AND</a:t>
            </a:r>
            <a:r>
              <a:rPr lang="el-GR" altLang="el-GR" sz="2000" smtClean="0"/>
              <a:t> </a:t>
            </a:r>
            <a:r>
              <a:rPr lang="en-US" altLang="el-GR" sz="2000" smtClean="0"/>
              <a:t>C</a:t>
            </a:r>
            <a:r>
              <a:rPr lang="el-GR" altLang="el-GR" sz="2000" smtClean="0"/>
              <a:t>)</a:t>
            </a:r>
          </a:p>
        </p:txBody>
      </p:sp>
      <p:graphicFrame>
        <p:nvGraphicFramePr>
          <p:cNvPr id="67024" name="Group 464"/>
          <p:cNvGraphicFramePr>
            <a:graphicFrameLocks noGrp="1"/>
          </p:cNvGraphicFramePr>
          <p:nvPr>
            <p:ph sz="half" idx="2"/>
          </p:nvPr>
        </p:nvGraphicFramePr>
        <p:xfrm>
          <a:off x="4217988" y="2852738"/>
          <a:ext cx="4530725" cy="3097214"/>
        </p:xfrm>
        <a:graphic>
          <a:graphicData uri="http://schemas.openxmlformats.org/drawingml/2006/table">
            <a:tbl>
              <a:tblPr/>
              <a:tblGrid>
                <a:gridCol w="512365"/>
                <a:gridCol w="510753"/>
                <a:gridCol w="510754"/>
                <a:gridCol w="510753"/>
                <a:gridCol w="512365"/>
                <a:gridCol w="583259"/>
                <a:gridCol w="655764"/>
                <a:gridCol w="734712"/>
              </a:tblGrid>
              <a:tr h="542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A’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B’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 = AB’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 = A’BC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 = K+L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l-G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7" marR="91457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931" name="Freeform 32"/>
          <p:cNvSpPr>
            <a:spLocks/>
          </p:cNvSpPr>
          <p:nvPr/>
        </p:nvSpPr>
        <p:spPr bwMode="auto">
          <a:xfrm>
            <a:off x="8088313" y="4619625"/>
            <a:ext cx="84137" cy="563563"/>
          </a:xfrm>
          <a:custGeom>
            <a:avLst/>
            <a:gdLst>
              <a:gd name="T0" fmla="*/ 2147483647 w 1776"/>
              <a:gd name="T1" fmla="*/ 2147483647 h 12042"/>
              <a:gd name="T2" fmla="*/ 2147483647 w 1776"/>
              <a:gd name="T3" fmla="*/ 2147483647 h 12042"/>
              <a:gd name="T4" fmla="*/ 2147483647 w 1776"/>
              <a:gd name="T5" fmla="*/ 2147483647 h 12042"/>
              <a:gd name="T6" fmla="*/ 2147483647 w 1776"/>
              <a:gd name="T7" fmla="*/ 2147483647 h 12042"/>
              <a:gd name="T8" fmla="*/ 2147483647 w 1776"/>
              <a:gd name="T9" fmla="*/ 2147483647 h 12042"/>
              <a:gd name="T10" fmla="*/ 2147483647 w 1776"/>
              <a:gd name="T11" fmla="*/ 2147483647 h 12042"/>
              <a:gd name="T12" fmla="*/ 2147483647 w 1776"/>
              <a:gd name="T13" fmla="*/ 2147483647 h 12042"/>
              <a:gd name="T14" fmla="*/ 2147483647 w 1776"/>
              <a:gd name="T15" fmla="*/ 2147483647 h 12042"/>
              <a:gd name="T16" fmla="*/ 2147483647 w 1776"/>
              <a:gd name="T17" fmla="*/ 2147483647 h 12042"/>
              <a:gd name="T18" fmla="*/ 2147483647 w 1776"/>
              <a:gd name="T19" fmla="*/ 2147483647 h 12042"/>
              <a:gd name="T20" fmla="*/ 2147483647 w 1776"/>
              <a:gd name="T21" fmla="*/ 2147483647 h 12042"/>
              <a:gd name="T22" fmla="*/ 2147483647 w 1776"/>
              <a:gd name="T23" fmla="*/ 2147483647 h 12042"/>
              <a:gd name="T24" fmla="*/ 2147483647 w 1776"/>
              <a:gd name="T25" fmla="*/ 2147483647 h 12042"/>
              <a:gd name="T26" fmla="*/ 2147483647 w 1776"/>
              <a:gd name="T27" fmla="*/ 2147483647 h 12042"/>
              <a:gd name="T28" fmla="*/ 2147483647 w 1776"/>
              <a:gd name="T29" fmla="*/ 2147483647 h 12042"/>
              <a:gd name="T30" fmla="*/ 2147483647 w 1776"/>
              <a:gd name="T31" fmla="*/ 2147483647 h 12042"/>
              <a:gd name="T32" fmla="*/ 2147483647 w 1776"/>
              <a:gd name="T33" fmla="*/ 2147483647 h 12042"/>
              <a:gd name="T34" fmla="*/ 2147483647 w 1776"/>
              <a:gd name="T35" fmla="*/ 2147483647 h 12042"/>
              <a:gd name="T36" fmla="*/ 2147483647 w 1776"/>
              <a:gd name="T37" fmla="*/ 2147483647 h 12042"/>
              <a:gd name="T38" fmla="*/ 2147483647 w 1776"/>
              <a:gd name="T39" fmla="*/ 2147483647 h 12042"/>
              <a:gd name="T40" fmla="*/ 2147483647 w 1776"/>
              <a:gd name="T41" fmla="*/ 2147483647 h 12042"/>
              <a:gd name="T42" fmla="*/ 2147483647 w 1776"/>
              <a:gd name="T43" fmla="*/ 2147483647 h 12042"/>
              <a:gd name="T44" fmla="*/ 2147483647 w 1776"/>
              <a:gd name="T45" fmla="*/ 2147483647 h 12042"/>
              <a:gd name="T46" fmla="*/ 2147483647 w 1776"/>
              <a:gd name="T47" fmla="*/ 2147483647 h 12042"/>
              <a:gd name="T48" fmla="*/ 2147483647 w 1776"/>
              <a:gd name="T49" fmla="*/ 2147483647 h 12042"/>
              <a:gd name="T50" fmla="*/ 2147483647 w 1776"/>
              <a:gd name="T51" fmla="*/ 2147483647 h 12042"/>
              <a:gd name="T52" fmla="*/ 2147483647 w 1776"/>
              <a:gd name="T53" fmla="*/ 2147483647 h 12042"/>
              <a:gd name="T54" fmla="*/ 2147483647 w 1776"/>
              <a:gd name="T55" fmla="*/ 2147483647 h 12042"/>
              <a:gd name="T56" fmla="*/ 2147483647 w 1776"/>
              <a:gd name="T57" fmla="*/ 2147483647 h 12042"/>
              <a:gd name="T58" fmla="*/ 2147483647 w 1776"/>
              <a:gd name="T59" fmla="*/ 2147483647 h 12042"/>
              <a:gd name="T60" fmla="*/ 2147483647 w 1776"/>
              <a:gd name="T61" fmla="*/ 2147483647 h 12042"/>
              <a:gd name="T62" fmla="*/ 2147483647 w 1776"/>
              <a:gd name="T63" fmla="*/ 2147483647 h 12042"/>
              <a:gd name="T64" fmla="*/ 0 w 1776"/>
              <a:gd name="T65" fmla="*/ 0 h 12042"/>
              <a:gd name="T66" fmla="*/ 2147483647 w 1776"/>
              <a:gd name="T67" fmla="*/ 2147483647 h 12042"/>
              <a:gd name="T68" fmla="*/ 2147483647 w 1776"/>
              <a:gd name="T69" fmla="*/ 2147483647 h 12042"/>
              <a:gd name="T70" fmla="*/ 2147483647 w 1776"/>
              <a:gd name="T71" fmla="*/ 2147483647 h 12042"/>
              <a:gd name="T72" fmla="*/ 2147483647 w 1776"/>
              <a:gd name="T73" fmla="*/ 2147483647 h 12042"/>
              <a:gd name="T74" fmla="*/ 2147483647 w 1776"/>
              <a:gd name="T75" fmla="*/ 2147483647 h 12042"/>
              <a:gd name="T76" fmla="*/ 2147483647 w 1776"/>
              <a:gd name="T77" fmla="*/ 2147483647 h 12042"/>
              <a:gd name="T78" fmla="*/ 2147483647 w 1776"/>
              <a:gd name="T79" fmla="*/ 2147483647 h 12042"/>
              <a:gd name="T80" fmla="*/ 2147483647 w 1776"/>
              <a:gd name="T81" fmla="*/ 2147483647 h 12042"/>
              <a:gd name="T82" fmla="*/ 2147483647 w 1776"/>
              <a:gd name="T83" fmla="*/ 2147483647 h 12042"/>
              <a:gd name="T84" fmla="*/ 2147483647 w 1776"/>
              <a:gd name="T85" fmla="*/ 2147483647 h 12042"/>
              <a:gd name="T86" fmla="*/ 2147483647 w 1776"/>
              <a:gd name="T87" fmla="*/ 2147483647 h 12042"/>
              <a:gd name="T88" fmla="*/ 2147483647 w 1776"/>
              <a:gd name="T89" fmla="*/ 2147483647 h 12042"/>
              <a:gd name="T90" fmla="*/ 2147483647 w 1776"/>
              <a:gd name="T91" fmla="*/ 2147483647 h 12042"/>
              <a:gd name="T92" fmla="*/ 2147483647 w 1776"/>
              <a:gd name="T93" fmla="*/ 2147483647 h 12042"/>
              <a:gd name="T94" fmla="*/ 2147483647 w 1776"/>
              <a:gd name="T95" fmla="*/ 2147483647 h 12042"/>
              <a:gd name="T96" fmla="*/ 2147483647 w 1776"/>
              <a:gd name="T97" fmla="*/ 2147483647 h 12042"/>
              <a:gd name="T98" fmla="*/ 2147483647 w 1776"/>
              <a:gd name="T99" fmla="*/ 2147483647 h 12042"/>
              <a:gd name="T100" fmla="*/ 2147483647 w 1776"/>
              <a:gd name="T101" fmla="*/ 2147483647 h 12042"/>
              <a:gd name="T102" fmla="*/ 2147483647 w 1776"/>
              <a:gd name="T103" fmla="*/ 2147483647 h 12042"/>
              <a:gd name="T104" fmla="*/ 2147483647 w 1776"/>
              <a:gd name="T105" fmla="*/ 2147483647 h 12042"/>
              <a:gd name="T106" fmla="*/ 2147483647 w 1776"/>
              <a:gd name="T107" fmla="*/ 2147483647 h 12042"/>
              <a:gd name="T108" fmla="*/ 2147483647 w 1776"/>
              <a:gd name="T109" fmla="*/ 2147483647 h 12042"/>
              <a:gd name="T110" fmla="*/ 2147483647 w 1776"/>
              <a:gd name="T111" fmla="*/ 2147483647 h 12042"/>
              <a:gd name="T112" fmla="*/ 2147483647 w 1776"/>
              <a:gd name="T113" fmla="*/ 2147483647 h 12042"/>
              <a:gd name="T114" fmla="*/ 2147483647 w 1776"/>
              <a:gd name="T115" fmla="*/ 2147483647 h 12042"/>
              <a:gd name="T116" fmla="*/ 2147483647 w 1776"/>
              <a:gd name="T117" fmla="*/ 2147483647 h 12042"/>
              <a:gd name="T118" fmla="*/ 2147483647 w 1776"/>
              <a:gd name="T119" fmla="*/ 2147483647 h 12042"/>
              <a:gd name="T120" fmla="*/ 2147483647 w 1776"/>
              <a:gd name="T121" fmla="*/ 2147483647 h 12042"/>
              <a:gd name="T122" fmla="*/ 2147483647 w 1776"/>
              <a:gd name="T123" fmla="*/ 2147483647 h 12042"/>
              <a:gd name="T124" fmla="*/ 0 w 1776"/>
              <a:gd name="T125" fmla="*/ 2147483647 h 120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76"/>
              <a:gd name="T190" fmla="*/ 0 h 12042"/>
              <a:gd name="T191" fmla="*/ 1776 w 1776"/>
              <a:gd name="T192" fmla="*/ 12042 h 1204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76" h="12042">
                <a:moveTo>
                  <a:pt x="0" y="12042"/>
                </a:moveTo>
                <a:lnTo>
                  <a:pt x="61" y="11881"/>
                </a:lnTo>
                <a:lnTo>
                  <a:pt x="126" y="11726"/>
                </a:lnTo>
                <a:lnTo>
                  <a:pt x="193" y="11579"/>
                </a:lnTo>
                <a:lnTo>
                  <a:pt x="262" y="11438"/>
                </a:lnTo>
                <a:lnTo>
                  <a:pt x="333" y="11302"/>
                </a:lnTo>
                <a:lnTo>
                  <a:pt x="404" y="11169"/>
                </a:lnTo>
                <a:lnTo>
                  <a:pt x="476" y="11039"/>
                </a:lnTo>
                <a:lnTo>
                  <a:pt x="550" y="10911"/>
                </a:lnTo>
                <a:lnTo>
                  <a:pt x="624" y="10785"/>
                </a:lnTo>
                <a:lnTo>
                  <a:pt x="698" y="10658"/>
                </a:lnTo>
                <a:lnTo>
                  <a:pt x="771" y="10531"/>
                </a:lnTo>
                <a:lnTo>
                  <a:pt x="845" y="10402"/>
                </a:lnTo>
                <a:lnTo>
                  <a:pt x="917" y="10270"/>
                </a:lnTo>
                <a:lnTo>
                  <a:pt x="988" y="10135"/>
                </a:lnTo>
                <a:lnTo>
                  <a:pt x="1059" y="9995"/>
                </a:lnTo>
                <a:lnTo>
                  <a:pt x="1128" y="9850"/>
                </a:lnTo>
                <a:lnTo>
                  <a:pt x="1194" y="9698"/>
                </a:lnTo>
                <a:lnTo>
                  <a:pt x="1259" y="9540"/>
                </a:lnTo>
                <a:lnTo>
                  <a:pt x="1321" y="9373"/>
                </a:lnTo>
                <a:lnTo>
                  <a:pt x="1381" y="9196"/>
                </a:lnTo>
                <a:lnTo>
                  <a:pt x="1436" y="9010"/>
                </a:lnTo>
                <a:lnTo>
                  <a:pt x="1489" y="8812"/>
                </a:lnTo>
                <a:lnTo>
                  <a:pt x="1538" y="8603"/>
                </a:lnTo>
                <a:lnTo>
                  <a:pt x="1584" y="8381"/>
                </a:lnTo>
                <a:lnTo>
                  <a:pt x="1625" y="8144"/>
                </a:lnTo>
                <a:lnTo>
                  <a:pt x="1662" y="7892"/>
                </a:lnTo>
                <a:lnTo>
                  <a:pt x="1693" y="7626"/>
                </a:lnTo>
                <a:lnTo>
                  <a:pt x="1720" y="7343"/>
                </a:lnTo>
                <a:lnTo>
                  <a:pt x="1741" y="7042"/>
                </a:lnTo>
                <a:lnTo>
                  <a:pt x="1756" y="6722"/>
                </a:lnTo>
                <a:lnTo>
                  <a:pt x="1766" y="6383"/>
                </a:lnTo>
                <a:lnTo>
                  <a:pt x="1770" y="6023"/>
                </a:lnTo>
                <a:lnTo>
                  <a:pt x="1766" y="5664"/>
                </a:lnTo>
                <a:lnTo>
                  <a:pt x="1756" y="5325"/>
                </a:lnTo>
                <a:lnTo>
                  <a:pt x="1741" y="5006"/>
                </a:lnTo>
                <a:lnTo>
                  <a:pt x="1720" y="4704"/>
                </a:lnTo>
                <a:lnTo>
                  <a:pt x="1693" y="4422"/>
                </a:lnTo>
                <a:lnTo>
                  <a:pt x="1662" y="4155"/>
                </a:lnTo>
                <a:lnTo>
                  <a:pt x="1625" y="3903"/>
                </a:lnTo>
                <a:lnTo>
                  <a:pt x="1584" y="3667"/>
                </a:lnTo>
                <a:lnTo>
                  <a:pt x="1538" y="3445"/>
                </a:lnTo>
                <a:lnTo>
                  <a:pt x="1489" y="3235"/>
                </a:lnTo>
                <a:lnTo>
                  <a:pt x="1436" y="3037"/>
                </a:lnTo>
                <a:lnTo>
                  <a:pt x="1381" y="2851"/>
                </a:lnTo>
                <a:lnTo>
                  <a:pt x="1321" y="2675"/>
                </a:lnTo>
                <a:lnTo>
                  <a:pt x="1259" y="2507"/>
                </a:lnTo>
                <a:lnTo>
                  <a:pt x="1194" y="2349"/>
                </a:lnTo>
                <a:lnTo>
                  <a:pt x="1128" y="2196"/>
                </a:lnTo>
                <a:lnTo>
                  <a:pt x="1059" y="2052"/>
                </a:lnTo>
                <a:lnTo>
                  <a:pt x="988" y="1912"/>
                </a:lnTo>
                <a:lnTo>
                  <a:pt x="917" y="1777"/>
                </a:lnTo>
                <a:lnTo>
                  <a:pt x="845" y="1645"/>
                </a:lnTo>
                <a:lnTo>
                  <a:pt x="771" y="1516"/>
                </a:lnTo>
                <a:lnTo>
                  <a:pt x="698" y="1389"/>
                </a:lnTo>
                <a:lnTo>
                  <a:pt x="624" y="1262"/>
                </a:lnTo>
                <a:lnTo>
                  <a:pt x="550" y="1135"/>
                </a:lnTo>
                <a:lnTo>
                  <a:pt x="476" y="1008"/>
                </a:lnTo>
                <a:lnTo>
                  <a:pt x="404" y="878"/>
                </a:lnTo>
                <a:lnTo>
                  <a:pt x="333" y="745"/>
                </a:lnTo>
                <a:lnTo>
                  <a:pt x="262" y="609"/>
                </a:lnTo>
                <a:lnTo>
                  <a:pt x="193" y="468"/>
                </a:lnTo>
                <a:lnTo>
                  <a:pt x="126" y="321"/>
                </a:lnTo>
                <a:lnTo>
                  <a:pt x="61" y="166"/>
                </a:lnTo>
                <a:lnTo>
                  <a:pt x="0" y="5"/>
                </a:lnTo>
                <a:lnTo>
                  <a:pt x="0" y="0"/>
                </a:lnTo>
                <a:lnTo>
                  <a:pt x="61" y="118"/>
                </a:lnTo>
                <a:lnTo>
                  <a:pt x="125" y="237"/>
                </a:lnTo>
                <a:lnTo>
                  <a:pt x="192" y="358"/>
                </a:lnTo>
                <a:lnTo>
                  <a:pt x="261" y="479"/>
                </a:lnTo>
                <a:lnTo>
                  <a:pt x="402" y="730"/>
                </a:lnTo>
                <a:lnTo>
                  <a:pt x="549" y="992"/>
                </a:lnTo>
                <a:lnTo>
                  <a:pt x="622" y="1129"/>
                </a:lnTo>
                <a:lnTo>
                  <a:pt x="697" y="1269"/>
                </a:lnTo>
                <a:lnTo>
                  <a:pt x="771" y="1413"/>
                </a:lnTo>
                <a:lnTo>
                  <a:pt x="845" y="1562"/>
                </a:lnTo>
                <a:lnTo>
                  <a:pt x="917" y="1716"/>
                </a:lnTo>
                <a:lnTo>
                  <a:pt x="989" y="1875"/>
                </a:lnTo>
                <a:lnTo>
                  <a:pt x="1060" y="2040"/>
                </a:lnTo>
                <a:lnTo>
                  <a:pt x="1129" y="2211"/>
                </a:lnTo>
                <a:lnTo>
                  <a:pt x="1196" y="2388"/>
                </a:lnTo>
                <a:lnTo>
                  <a:pt x="1261" y="2571"/>
                </a:lnTo>
                <a:lnTo>
                  <a:pt x="1323" y="2761"/>
                </a:lnTo>
                <a:lnTo>
                  <a:pt x="1383" y="2959"/>
                </a:lnTo>
                <a:lnTo>
                  <a:pt x="1440" y="3164"/>
                </a:lnTo>
                <a:lnTo>
                  <a:pt x="1493" y="3378"/>
                </a:lnTo>
                <a:lnTo>
                  <a:pt x="1542" y="3599"/>
                </a:lnTo>
                <a:lnTo>
                  <a:pt x="1588" y="3829"/>
                </a:lnTo>
                <a:lnTo>
                  <a:pt x="1630" y="4069"/>
                </a:lnTo>
                <a:lnTo>
                  <a:pt x="1667" y="4317"/>
                </a:lnTo>
                <a:lnTo>
                  <a:pt x="1698" y="4575"/>
                </a:lnTo>
                <a:lnTo>
                  <a:pt x="1726" y="4843"/>
                </a:lnTo>
                <a:lnTo>
                  <a:pt x="1746" y="5123"/>
                </a:lnTo>
                <a:lnTo>
                  <a:pt x="1763" y="5411"/>
                </a:lnTo>
                <a:lnTo>
                  <a:pt x="1772" y="5712"/>
                </a:lnTo>
                <a:lnTo>
                  <a:pt x="1776" y="6023"/>
                </a:lnTo>
                <a:lnTo>
                  <a:pt x="1772" y="6335"/>
                </a:lnTo>
                <a:lnTo>
                  <a:pt x="1763" y="6635"/>
                </a:lnTo>
                <a:lnTo>
                  <a:pt x="1746" y="6924"/>
                </a:lnTo>
                <a:lnTo>
                  <a:pt x="1726" y="7203"/>
                </a:lnTo>
                <a:lnTo>
                  <a:pt x="1698" y="7471"/>
                </a:lnTo>
                <a:lnTo>
                  <a:pt x="1667" y="7729"/>
                </a:lnTo>
                <a:lnTo>
                  <a:pt x="1630" y="7977"/>
                </a:lnTo>
                <a:lnTo>
                  <a:pt x="1588" y="8217"/>
                </a:lnTo>
                <a:lnTo>
                  <a:pt x="1542" y="8447"/>
                </a:lnTo>
                <a:lnTo>
                  <a:pt x="1493" y="8668"/>
                </a:lnTo>
                <a:lnTo>
                  <a:pt x="1440" y="8881"/>
                </a:lnTo>
                <a:lnTo>
                  <a:pt x="1383" y="9086"/>
                </a:lnTo>
                <a:lnTo>
                  <a:pt x="1323" y="9283"/>
                </a:lnTo>
                <a:lnTo>
                  <a:pt x="1261" y="9473"/>
                </a:lnTo>
                <a:lnTo>
                  <a:pt x="1196" y="9656"/>
                </a:lnTo>
                <a:lnTo>
                  <a:pt x="1129" y="9833"/>
                </a:lnTo>
                <a:lnTo>
                  <a:pt x="1060" y="10003"/>
                </a:lnTo>
                <a:lnTo>
                  <a:pt x="989" y="10168"/>
                </a:lnTo>
                <a:lnTo>
                  <a:pt x="917" y="10327"/>
                </a:lnTo>
                <a:lnTo>
                  <a:pt x="845" y="10480"/>
                </a:lnTo>
                <a:lnTo>
                  <a:pt x="771" y="10630"/>
                </a:lnTo>
                <a:lnTo>
                  <a:pt x="697" y="10774"/>
                </a:lnTo>
                <a:lnTo>
                  <a:pt x="622" y="10913"/>
                </a:lnTo>
                <a:lnTo>
                  <a:pt x="549" y="11049"/>
                </a:lnTo>
                <a:lnTo>
                  <a:pt x="402" y="11311"/>
                </a:lnTo>
                <a:lnTo>
                  <a:pt x="261" y="11562"/>
                </a:lnTo>
                <a:lnTo>
                  <a:pt x="192" y="11683"/>
                </a:lnTo>
                <a:lnTo>
                  <a:pt x="125" y="11803"/>
                </a:lnTo>
                <a:lnTo>
                  <a:pt x="61" y="11922"/>
                </a:lnTo>
                <a:lnTo>
                  <a:pt x="0" y="12040"/>
                </a:lnTo>
                <a:lnTo>
                  <a:pt x="0" y="12042"/>
                </a:lnTo>
                <a:close/>
              </a:path>
            </a:pathLst>
          </a:custGeom>
          <a:solidFill>
            <a:srgbClr val="DF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4932" name="Group 44"/>
          <p:cNvGrpSpPr>
            <a:grpSpLocks/>
          </p:cNvGrpSpPr>
          <p:nvPr/>
        </p:nvGrpSpPr>
        <p:grpSpPr bwMode="auto">
          <a:xfrm>
            <a:off x="246063" y="2781300"/>
            <a:ext cx="4038600" cy="2209800"/>
            <a:chOff x="1860" y="5295"/>
            <a:chExt cx="4800" cy="2745"/>
          </a:xfrm>
        </p:grpSpPr>
        <p:sp>
          <p:nvSpPr>
            <p:cNvPr id="125028" name="AutoShape 45"/>
            <p:cNvSpPr>
              <a:spLocks noChangeArrowheads="1"/>
            </p:cNvSpPr>
            <p:nvPr/>
          </p:nvSpPr>
          <p:spPr bwMode="auto">
            <a:xfrm>
              <a:off x="3555" y="5880"/>
              <a:ext cx="675" cy="58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029" name="Line 46"/>
            <p:cNvSpPr>
              <a:spLocks noChangeShapeType="1"/>
            </p:cNvSpPr>
            <p:nvPr/>
          </p:nvSpPr>
          <p:spPr bwMode="auto">
            <a:xfrm>
              <a:off x="2100" y="5670"/>
              <a:ext cx="0" cy="2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30" name="Line 47"/>
            <p:cNvSpPr>
              <a:spLocks noChangeShapeType="1"/>
            </p:cNvSpPr>
            <p:nvPr/>
          </p:nvSpPr>
          <p:spPr bwMode="auto">
            <a:xfrm>
              <a:off x="2505" y="5670"/>
              <a:ext cx="0" cy="2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31" name="Line 48"/>
            <p:cNvSpPr>
              <a:spLocks noChangeShapeType="1"/>
            </p:cNvSpPr>
            <p:nvPr/>
          </p:nvSpPr>
          <p:spPr bwMode="auto">
            <a:xfrm>
              <a:off x="2880" y="5670"/>
              <a:ext cx="0" cy="2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32" name="Text Box 49"/>
            <p:cNvSpPr txBox="1">
              <a:spLocks noChangeArrowheads="1"/>
            </p:cNvSpPr>
            <p:nvPr/>
          </p:nvSpPr>
          <p:spPr bwMode="auto">
            <a:xfrm>
              <a:off x="1860" y="5295"/>
              <a:ext cx="48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Α</a:t>
              </a:r>
            </a:p>
          </p:txBody>
        </p:sp>
        <p:sp>
          <p:nvSpPr>
            <p:cNvPr id="125033" name="Text Box 50"/>
            <p:cNvSpPr txBox="1">
              <a:spLocks noChangeArrowheads="1"/>
            </p:cNvSpPr>
            <p:nvPr/>
          </p:nvSpPr>
          <p:spPr bwMode="auto">
            <a:xfrm>
              <a:off x="2295" y="5310"/>
              <a:ext cx="48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Β</a:t>
              </a:r>
            </a:p>
          </p:txBody>
        </p:sp>
        <p:sp>
          <p:nvSpPr>
            <p:cNvPr id="125034" name="Text Box 51"/>
            <p:cNvSpPr txBox="1">
              <a:spLocks noChangeArrowheads="1"/>
            </p:cNvSpPr>
            <p:nvPr/>
          </p:nvSpPr>
          <p:spPr bwMode="auto">
            <a:xfrm>
              <a:off x="2685" y="5295"/>
              <a:ext cx="48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25035" name="Line 52"/>
            <p:cNvSpPr>
              <a:spLocks noChangeShapeType="1"/>
            </p:cNvSpPr>
            <p:nvPr/>
          </p:nvSpPr>
          <p:spPr bwMode="auto">
            <a:xfrm>
              <a:off x="2118" y="6030"/>
              <a:ext cx="1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36" name="Line 53"/>
            <p:cNvSpPr>
              <a:spLocks noChangeShapeType="1"/>
            </p:cNvSpPr>
            <p:nvPr/>
          </p:nvSpPr>
          <p:spPr bwMode="auto">
            <a:xfrm>
              <a:off x="2523" y="6300"/>
              <a:ext cx="10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5037" name="Group 54"/>
            <p:cNvGrpSpPr>
              <a:grpSpLocks/>
            </p:cNvGrpSpPr>
            <p:nvPr/>
          </p:nvGrpSpPr>
          <p:grpSpPr bwMode="auto">
            <a:xfrm>
              <a:off x="2962" y="6143"/>
              <a:ext cx="406" cy="300"/>
              <a:chOff x="3022" y="6143"/>
              <a:chExt cx="406" cy="300"/>
            </a:xfrm>
          </p:grpSpPr>
          <p:sp>
            <p:nvSpPr>
              <p:cNvPr id="125064" name="AutoShape 55"/>
              <p:cNvSpPr>
                <a:spLocks noChangeArrowheads="1"/>
              </p:cNvSpPr>
              <p:nvPr/>
            </p:nvSpPr>
            <p:spPr bwMode="auto">
              <a:xfrm rot="5400000">
                <a:off x="3015" y="6150"/>
                <a:ext cx="300" cy="285"/>
              </a:xfrm>
              <a:prstGeom prst="flowChartExtra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25065" name="Oval 56"/>
              <p:cNvSpPr>
                <a:spLocks noChangeArrowheads="1"/>
              </p:cNvSpPr>
              <p:nvPr/>
            </p:nvSpPr>
            <p:spPr bwMode="auto">
              <a:xfrm>
                <a:off x="3285" y="622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25038" name="Line 57"/>
            <p:cNvSpPr>
              <a:spLocks noChangeShapeType="1"/>
            </p:cNvSpPr>
            <p:nvPr/>
          </p:nvSpPr>
          <p:spPr bwMode="auto">
            <a:xfrm>
              <a:off x="4230" y="6165"/>
              <a:ext cx="6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39" name="AutoShape 58"/>
            <p:cNvSpPr>
              <a:spLocks noChangeArrowheads="1"/>
            </p:cNvSpPr>
            <p:nvPr/>
          </p:nvSpPr>
          <p:spPr bwMode="auto">
            <a:xfrm>
              <a:off x="3570" y="7035"/>
              <a:ext cx="795" cy="885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l-GR" altLang="el-GR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040" name="Line 59"/>
            <p:cNvSpPr>
              <a:spLocks noChangeShapeType="1"/>
            </p:cNvSpPr>
            <p:nvPr/>
          </p:nvSpPr>
          <p:spPr bwMode="auto">
            <a:xfrm>
              <a:off x="2118" y="7185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5041" name="Group 60"/>
            <p:cNvGrpSpPr>
              <a:grpSpLocks/>
            </p:cNvGrpSpPr>
            <p:nvPr/>
          </p:nvGrpSpPr>
          <p:grpSpPr bwMode="auto">
            <a:xfrm>
              <a:off x="2962" y="7043"/>
              <a:ext cx="406" cy="300"/>
              <a:chOff x="3022" y="6143"/>
              <a:chExt cx="406" cy="300"/>
            </a:xfrm>
          </p:grpSpPr>
          <p:sp>
            <p:nvSpPr>
              <p:cNvPr id="125062" name="AutoShape 61"/>
              <p:cNvSpPr>
                <a:spLocks noChangeArrowheads="1"/>
              </p:cNvSpPr>
              <p:nvPr/>
            </p:nvSpPr>
            <p:spPr bwMode="auto">
              <a:xfrm rot="5400000">
                <a:off x="3015" y="6150"/>
                <a:ext cx="300" cy="285"/>
              </a:xfrm>
              <a:prstGeom prst="flowChartExtra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25063" name="Oval 62"/>
              <p:cNvSpPr>
                <a:spLocks noChangeArrowheads="1"/>
              </p:cNvSpPr>
              <p:nvPr/>
            </p:nvSpPr>
            <p:spPr bwMode="auto">
              <a:xfrm>
                <a:off x="3285" y="6225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l-GR" altLang="el-GR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25042" name="Line 63"/>
            <p:cNvSpPr>
              <a:spLocks noChangeShapeType="1"/>
            </p:cNvSpPr>
            <p:nvPr/>
          </p:nvSpPr>
          <p:spPr bwMode="auto">
            <a:xfrm>
              <a:off x="2508" y="7440"/>
              <a:ext cx="10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43" name="Line 64"/>
            <p:cNvSpPr>
              <a:spLocks noChangeShapeType="1"/>
            </p:cNvSpPr>
            <p:nvPr/>
          </p:nvSpPr>
          <p:spPr bwMode="auto">
            <a:xfrm>
              <a:off x="2883" y="7725"/>
              <a:ext cx="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44" name="Line 65"/>
            <p:cNvSpPr>
              <a:spLocks noChangeShapeType="1"/>
            </p:cNvSpPr>
            <p:nvPr/>
          </p:nvSpPr>
          <p:spPr bwMode="auto">
            <a:xfrm>
              <a:off x="4365" y="7485"/>
              <a:ext cx="5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45" name="Line 66"/>
            <p:cNvSpPr>
              <a:spLocks noChangeShapeType="1"/>
            </p:cNvSpPr>
            <p:nvPr/>
          </p:nvSpPr>
          <p:spPr bwMode="auto">
            <a:xfrm>
              <a:off x="4890" y="6165"/>
              <a:ext cx="0" cy="5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46" name="Line 67"/>
            <p:cNvSpPr>
              <a:spLocks noChangeShapeType="1"/>
            </p:cNvSpPr>
            <p:nvPr/>
          </p:nvSpPr>
          <p:spPr bwMode="auto">
            <a:xfrm>
              <a:off x="4890" y="6720"/>
              <a:ext cx="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47" name="Line 68"/>
            <p:cNvSpPr>
              <a:spLocks noChangeShapeType="1"/>
            </p:cNvSpPr>
            <p:nvPr/>
          </p:nvSpPr>
          <p:spPr bwMode="auto">
            <a:xfrm flipV="1">
              <a:off x="4890" y="6960"/>
              <a:ext cx="0" cy="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48" name="Line 69"/>
            <p:cNvSpPr>
              <a:spLocks noChangeShapeType="1"/>
            </p:cNvSpPr>
            <p:nvPr/>
          </p:nvSpPr>
          <p:spPr bwMode="auto">
            <a:xfrm>
              <a:off x="4890" y="6960"/>
              <a:ext cx="4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5049" name="Group 70"/>
            <p:cNvGrpSpPr>
              <a:grpSpLocks/>
            </p:cNvGrpSpPr>
            <p:nvPr/>
          </p:nvGrpSpPr>
          <p:grpSpPr bwMode="auto">
            <a:xfrm>
              <a:off x="5220" y="6555"/>
              <a:ext cx="600" cy="570"/>
              <a:chOff x="7500" y="6465"/>
              <a:chExt cx="600" cy="570"/>
            </a:xfrm>
          </p:grpSpPr>
          <p:sp>
            <p:nvSpPr>
              <p:cNvPr id="125059" name="Arc 71"/>
              <p:cNvSpPr>
                <a:spLocks/>
              </p:cNvSpPr>
              <p:nvPr/>
            </p:nvSpPr>
            <p:spPr bwMode="auto">
              <a:xfrm>
                <a:off x="7515" y="6465"/>
                <a:ext cx="585" cy="3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060" name="Arc 72"/>
              <p:cNvSpPr>
                <a:spLocks/>
              </p:cNvSpPr>
              <p:nvPr/>
            </p:nvSpPr>
            <p:spPr bwMode="auto">
              <a:xfrm flipV="1">
                <a:off x="7515" y="6735"/>
                <a:ext cx="585" cy="3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061" name="Freeform 73"/>
              <p:cNvSpPr>
                <a:spLocks/>
              </p:cNvSpPr>
              <p:nvPr/>
            </p:nvSpPr>
            <p:spPr bwMode="auto">
              <a:xfrm>
                <a:off x="7500" y="6465"/>
                <a:ext cx="158" cy="570"/>
              </a:xfrm>
              <a:custGeom>
                <a:avLst/>
                <a:gdLst>
                  <a:gd name="T0" fmla="*/ 0 w 158"/>
                  <a:gd name="T1" fmla="*/ 0 h 570"/>
                  <a:gd name="T2" fmla="*/ 135 w 158"/>
                  <a:gd name="T3" fmla="*/ 225 h 570"/>
                  <a:gd name="T4" fmla="*/ 135 w 158"/>
                  <a:gd name="T5" fmla="*/ 375 h 570"/>
                  <a:gd name="T6" fmla="*/ 60 w 158"/>
                  <a:gd name="T7" fmla="*/ 570 h 5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570"/>
                  <a:gd name="T14" fmla="*/ 158 w 158"/>
                  <a:gd name="T15" fmla="*/ 570 h 5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570">
                    <a:moveTo>
                      <a:pt x="0" y="0"/>
                    </a:moveTo>
                    <a:cubicBezTo>
                      <a:pt x="56" y="81"/>
                      <a:pt x="112" y="163"/>
                      <a:pt x="135" y="225"/>
                    </a:cubicBezTo>
                    <a:cubicBezTo>
                      <a:pt x="158" y="287"/>
                      <a:pt x="147" y="318"/>
                      <a:pt x="135" y="375"/>
                    </a:cubicBezTo>
                    <a:cubicBezTo>
                      <a:pt x="123" y="432"/>
                      <a:pt x="91" y="501"/>
                      <a:pt x="60" y="57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5050" name="Line 74"/>
            <p:cNvSpPr>
              <a:spLocks noChangeShapeType="1"/>
            </p:cNvSpPr>
            <p:nvPr/>
          </p:nvSpPr>
          <p:spPr bwMode="auto">
            <a:xfrm>
              <a:off x="5820" y="6855"/>
              <a:ext cx="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5051" name="Text Box 75"/>
            <p:cNvSpPr txBox="1">
              <a:spLocks noChangeArrowheads="1"/>
            </p:cNvSpPr>
            <p:nvPr/>
          </p:nvSpPr>
          <p:spPr bwMode="auto">
            <a:xfrm>
              <a:off x="3090" y="5715"/>
              <a:ext cx="48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Α</a:t>
              </a:r>
            </a:p>
          </p:txBody>
        </p:sp>
        <p:sp>
          <p:nvSpPr>
            <p:cNvPr id="125052" name="Text Box 76"/>
            <p:cNvSpPr txBox="1">
              <a:spLocks noChangeArrowheads="1"/>
            </p:cNvSpPr>
            <p:nvPr/>
          </p:nvSpPr>
          <p:spPr bwMode="auto">
            <a:xfrm>
              <a:off x="3165" y="6285"/>
              <a:ext cx="57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B’</a:t>
              </a:r>
            </a:p>
          </p:txBody>
        </p:sp>
        <p:sp>
          <p:nvSpPr>
            <p:cNvPr id="125053" name="Text Box 77"/>
            <p:cNvSpPr txBox="1">
              <a:spLocks noChangeArrowheads="1"/>
            </p:cNvSpPr>
            <p:nvPr/>
          </p:nvSpPr>
          <p:spPr bwMode="auto">
            <a:xfrm>
              <a:off x="4230" y="5820"/>
              <a:ext cx="81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Α B’</a:t>
              </a:r>
            </a:p>
          </p:txBody>
        </p:sp>
        <p:sp>
          <p:nvSpPr>
            <p:cNvPr id="125054" name="Text Box 78"/>
            <p:cNvSpPr txBox="1">
              <a:spLocks noChangeArrowheads="1"/>
            </p:cNvSpPr>
            <p:nvPr/>
          </p:nvSpPr>
          <p:spPr bwMode="auto">
            <a:xfrm>
              <a:off x="3180" y="6825"/>
              <a:ext cx="61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Α’</a:t>
              </a:r>
            </a:p>
          </p:txBody>
        </p:sp>
        <p:sp>
          <p:nvSpPr>
            <p:cNvPr id="125055" name="Text Box 79"/>
            <p:cNvSpPr txBox="1">
              <a:spLocks noChangeArrowheads="1"/>
            </p:cNvSpPr>
            <p:nvPr/>
          </p:nvSpPr>
          <p:spPr bwMode="auto">
            <a:xfrm>
              <a:off x="3105" y="7365"/>
              <a:ext cx="48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25056" name="Text Box 80"/>
            <p:cNvSpPr txBox="1">
              <a:spLocks noChangeArrowheads="1"/>
            </p:cNvSpPr>
            <p:nvPr/>
          </p:nvSpPr>
          <p:spPr bwMode="auto">
            <a:xfrm>
              <a:off x="3060" y="7650"/>
              <a:ext cx="48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25057" name="Text Box 81"/>
            <p:cNvSpPr txBox="1">
              <a:spLocks noChangeArrowheads="1"/>
            </p:cNvSpPr>
            <p:nvPr/>
          </p:nvSpPr>
          <p:spPr bwMode="auto">
            <a:xfrm>
              <a:off x="4395" y="7455"/>
              <a:ext cx="11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Α’ B C</a:t>
              </a:r>
            </a:p>
          </p:txBody>
        </p:sp>
        <p:sp>
          <p:nvSpPr>
            <p:cNvPr id="125058" name="Text Box 82"/>
            <p:cNvSpPr txBox="1">
              <a:spLocks noChangeArrowheads="1"/>
            </p:cNvSpPr>
            <p:nvPr/>
          </p:nvSpPr>
          <p:spPr bwMode="auto">
            <a:xfrm>
              <a:off x="5880" y="6450"/>
              <a:ext cx="5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1200">
                  <a:solidFill>
                    <a:srgbClr val="000000"/>
                  </a:solidFill>
                </a:rPr>
                <a:t>F</a:t>
              </a:r>
            </a:p>
          </p:txBody>
        </p:sp>
      </p:grpSp>
      <p:sp>
        <p:nvSpPr>
          <p:cNvPr id="124933" name="Text Box 83"/>
          <p:cNvSpPr txBox="1">
            <a:spLocks noChangeArrowheads="1"/>
          </p:cNvSpPr>
          <p:nvPr/>
        </p:nvSpPr>
        <p:spPr bwMode="auto">
          <a:xfrm>
            <a:off x="252413" y="23241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itchFamily="34" charset="0"/>
              </a:rPr>
              <a:t>Λογικό κύκλωμα </a:t>
            </a:r>
          </a:p>
        </p:txBody>
      </p:sp>
      <p:sp>
        <p:nvSpPr>
          <p:cNvPr id="124934" name="Text Box 84"/>
          <p:cNvSpPr txBox="1">
            <a:spLocks noChangeArrowheads="1"/>
          </p:cNvSpPr>
          <p:nvPr/>
        </p:nvSpPr>
        <p:spPr bwMode="auto">
          <a:xfrm>
            <a:off x="4572000" y="2395538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latin typeface="Verdana" pitchFamily="34" charset="0"/>
              </a:rPr>
              <a:t>Πίνακας αληθείας</a:t>
            </a:r>
            <a:endParaRPr lang="en-US" altLang="el-GR" sz="24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7" name="Εικόνα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8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31604-42D3-41CA-A03A-D73596CD52BB}" type="slidenum">
              <a:rPr lang="el-GR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125955" name="Αντικείμενο 6"/>
          <p:cNvGraphicFramePr>
            <a:graphicFrameLocks noChangeAspect="1"/>
          </p:cNvGraphicFramePr>
          <p:nvPr/>
        </p:nvGraphicFramePr>
        <p:xfrm>
          <a:off x="26988" y="25400"/>
          <a:ext cx="8664575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Έγγραφο" r:id="rId4" imgW="5826312" imgH="1938181" progId="Word.Document.12">
                  <p:embed/>
                </p:oleObj>
              </mc:Choice>
              <mc:Fallback>
                <p:oleObj name="Έγγραφο" r:id="rId4" imgW="5826312" imgH="193818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25400"/>
                        <a:ext cx="8664575" cy="288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25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7" t="23372" r="15617" b="31030"/>
          <a:stretch>
            <a:fillRect/>
          </a:stretch>
        </p:blipFill>
        <p:spPr bwMode="auto">
          <a:xfrm>
            <a:off x="1935163" y="2133600"/>
            <a:ext cx="53276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Αντικείμενο 14"/>
          <p:cNvGraphicFramePr>
            <a:graphicFrameLocks noChangeAspect="1"/>
          </p:cNvGraphicFramePr>
          <p:nvPr/>
        </p:nvGraphicFramePr>
        <p:xfrm>
          <a:off x="107950" y="5554663"/>
          <a:ext cx="88392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Έγγραφο" r:id="rId8" imgW="6205023" imgH="175445" progId="Word.Document.12">
                  <p:embed/>
                </p:oleObj>
              </mc:Choice>
              <mc:Fallback>
                <p:oleObj name="Έγγραφο" r:id="rId8" imgW="6205023" imgH="175445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554663"/>
                        <a:ext cx="8839200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/>
          <p:cNvGraphicFramePr>
            <a:graphicFrameLocks noChangeAspect="1"/>
          </p:cNvGraphicFramePr>
          <p:nvPr/>
        </p:nvGraphicFramePr>
        <p:xfrm>
          <a:off x="107950" y="5876925"/>
          <a:ext cx="85486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Έγγραφο" r:id="rId11" imgW="6205023" imgH="679804" progId="Word.Document.12">
                  <p:embed/>
                </p:oleObj>
              </mc:Choice>
              <mc:Fallback>
                <p:oleObj name="Έγγραφο" r:id="rId11" imgW="6205023" imgH="67980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876925"/>
                        <a:ext cx="8548688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0906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1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</a:t>
            </a:r>
            <a:r>
              <a:rPr lang="el-GR" sz="2000" dirty="0" smtClean="0">
                <a:solidFill>
                  <a:srgbClr val="FF0000"/>
                </a:solidFill>
              </a:rPr>
              <a:t>Αλγεβρικές πράξεις στον Η/Υ.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95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467544" y="476672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Άλγεβρα </a:t>
            </a:r>
            <a:r>
              <a:rPr lang="en-US" dirty="0" err="1" smtClean="0"/>
              <a:t>boole</a:t>
            </a:r>
            <a:endParaRPr lang="en-US" dirty="0" smtClean="0"/>
          </a:p>
          <a:p>
            <a:r>
              <a:rPr lang="el-GR" dirty="0" smtClean="0"/>
              <a:t>Λογικές πράξεις</a:t>
            </a:r>
          </a:p>
          <a:p>
            <a:r>
              <a:rPr lang="el-GR" dirty="0" smtClean="0"/>
              <a:t>Συνδυάζοντας λογικές πύλες</a:t>
            </a:r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03238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</a:rPr>
              <a:t>Βασική λογική σχεδίαση και άλγεβρα </a:t>
            </a:r>
            <a:r>
              <a:rPr lang="en-US" altLang="el-GR" dirty="0" smtClean="0">
                <a:solidFill>
                  <a:srgbClr val="0070C0"/>
                </a:solidFill>
              </a:rPr>
              <a:t>Boole</a:t>
            </a:r>
            <a:endParaRPr lang="el-GR" altLang="el-GR" dirty="0" smtClean="0">
              <a:solidFill>
                <a:srgbClr val="0070C0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412776"/>
            <a:ext cx="8280400" cy="46085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l-GR" altLang="el-GR" dirty="0" smtClean="0"/>
              <a:t>Μαθηματική Λογική – Μαθηματική </a:t>
            </a:r>
            <a:r>
              <a:rPr lang="el-GR" altLang="el-GR" dirty="0" err="1" smtClean="0"/>
              <a:t>Συμπερασματολογία</a:t>
            </a:r>
            <a:endParaRPr lang="el-GR" altLang="el-GR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l-GR" altLang="el-GR" sz="1000" b="1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Μαθηματικές προτάσεις – Λογικοί τελεστές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l-GR" altLang="el-GR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Οι βασικοί λογικοί (ή  </a:t>
            </a:r>
            <a:r>
              <a:rPr lang="el-GR" altLang="el-GR" sz="2800" dirty="0" err="1" smtClean="0"/>
              <a:t>Boolean</a:t>
            </a:r>
            <a:r>
              <a:rPr lang="el-GR" altLang="el-GR" sz="2800" dirty="0" smtClean="0"/>
              <a:t>) τελεστές που χρησιμοποιούνται είναι οι: </a:t>
            </a:r>
            <a:r>
              <a:rPr lang="en-US" altLang="el-GR" sz="2800" b="1" dirty="0" smtClean="0"/>
              <a:t>NOT, AND, OR.</a:t>
            </a:r>
            <a:endParaRPr lang="el-GR" altLang="el-GR" sz="2800" b="1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l-GR" altLang="el-GR" sz="2800" b="1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altLang="el-GR" sz="2800" b="1" dirty="0" smtClean="0"/>
              <a:t>Πύλες</a:t>
            </a:r>
            <a:r>
              <a:rPr lang="el-GR" altLang="el-GR" sz="2800" dirty="0" smtClean="0"/>
              <a:t> = Βασικά ψηφιακά λογικά στοιχεία που αντιστοιχούν στις βασικές λογικές συναρτήσεις.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l-GR" altLang="el-GR" sz="28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800" b="1" u="sng" dirty="0" smtClean="0">
                <a:cs typeface="Times New Roman" pitchFamily="18" charset="0"/>
              </a:rPr>
              <a:t>AND</a:t>
            </a:r>
            <a:r>
              <a:rPr lang="en-US" altLang="el-GR" sz="2800" b="1" dirty="0" smtClean="0">
                <a:cs typeface="Times New Roman" pitchFamily="18" charset="0"/>
              </a:rPr>
              <a:t>:</a:t>
            </a:r>
            <a:r>
              <a:rPr lang="en-US" altLang="el-GR" sz="2800" dirty="0" smtClean="0">
                <a:cs typeface="Times New Roman" pitchFamily="18" charset="0"/>
              </a:rPr>
              <a:t> </a:t>
            </a:r>
            <a:r>
              <a:rPr lang="el-GR" altLang="el-GR" sz="2800" dirty="0" smtClean="0">
                <a:cs typeface="Times New Roman" pitchFamily="18" charset="0"/>
              </a:rPr>
              <a:t>Λογικός </a:t>
            </a:r>
            <a:r>
              <a:rPr lang="el-GR" altLang="el-GR" sz="2800" dirty="0" err="1" smtClean="0">
                <a:cs typeface="Times New Roman" pitchFamily="18" charset="0"/>
              </a:rPr>
              <a:t>πολ</a:t>
            </a:r>
            <a:r>
              <a:rPr lang="el-GR" altLang="el-GR" sz="2800" dirty="0" smtClean="0">
                <a:cs typeface="Times New Roman" pitchFamily="18" charset="0"/>
              </a:rPr>
              <a:t>/</a:t>
            </a:r>
            <a:r>
              <a:rPr lang="el-GR" altLang="el-GR" sz="2800" dirty="0" err="1" smtClean="0">
                <a:cs typeface="Times New Roman" pitchFamily="18" charset="0"/>
              </a:rPr>
              <a:t>σμός</a:t>
            </a:r>
            <a:r>
              <a:rPr lang="el-GR" altLang="el-GR" sz="2800" dirty="0" smtClean="0">
                <a:cs typeface="Times New Roman" pitchFamily="18" charset="0"/>
              </a:rPr>
              <a:t> (σύζευξη)</a:t>
            </a:r>
            <a:r>
              <a:rPr lang="el-GR" altLang="el-GR" sz="2800" i="1" dirty="0" smtClean="0">
                <a:cs typeface="Times New Roman" pitchFamily="18" charset="0"/>
              </a:rPr>
              <a:t>	</a:t>
            </a:r>
            <a:r>
              <a:rPr lang="en-US" altLang="el-GR" sz="2800" dirty="0" smtClean="0">
                <a:cs typeface="Times New Roman" pitchFamily="18" charset="0"/>
              </a:rPr>
              <a:t>Boolean </a:t>
            </a:r>
            <a:r>
              <a:rPr lang="el-GR" altLang="el-GR" sz="2800" dirty="0" smtClean="0">
                <a:cs typeface="Times New Roman" pitchFamily="18" charset="0"/>
              </a:rPr>
              <a:t>Έκφραση</a:t>
            </a:r>
            <a:r>
              <a:rPr lang="en-US" altLang="el-GR" sz="2800" dirty="0" smtClean="0">
                <a:cs typeface="Times New Roman" pitchFamily="18" charset="0"/>
              </a:rPr>
              <a:t>:  </a:t>
            </a:r>
            <a:r>
              <a:rPr lang="en-US" altLang="el-GR" sz="2800" b="1" dirty="0" smtClean="0">
                <a:cs typeface="Times New Roman" pitchFamily="18" charset="0"/>
              </a:rPr>
              <a:t>A • B</a:t>
            </a:r>
            <a:endParaRPr lang="el-GR" altLang="el-GR" sz="2800" b="1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l-GR" altLang="el-GR" sz="2800" b="1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800" b="1" u="sng" dirty="0" smtClean="0">
                <a:cs typeface="Times New Roman" pitchFamily="18" charset="0"/>
              </a:rPr>
              <a:t>OR</a:t>
            </a:r>
            <a:r>
              <a:rPr lang="en-US" altLang="el-GR" sz="2800" b="1" dirty="0" smtClean="0">
                <a:cs typeface="Times New Roman" pitchFamily="18" charset="0"/>
              </a:rPr>
              <a:t>:</a:t>
            </a:r>
            <a:r>
              <a:rPr lang="el-GR" altLang="el-GR" sz="2800" dirty="0" smtClean="0">
                <a:cs typeface="Times New Roman" pitchFamily="18" charset="0"/>
              </a:rPr>
              <a:t> Λογική πρόσθεση (διάζευξη)	</a:t>
            </a:r>
            <a:r>
              <a:rPr lang="en-US" altLang="el-GR" sz="2800" dirty="0" smtClean="0">
                <a:cs typeface="Times New Roman" pitchFamily="18" charset="0"/>
              </a:rPr>
              <a:t>Boolean </a:t>
            </a:r>
            <a:r>
              <a:rPr lang="el-GR" altLang="el-GR" sz="2800" dirty="0" smtClean="0">
                <a:cs typeface="Times New Roman" pitchFamily="18" charset="0"/>
              </a:rPr>
              <a:t>Έκφραση</a:t>
            </a:r>
            <a:r>
              <a:rPr lang="en-US" altLang="el-GR" sz="2800" dirty="0" smtClean="0">
                <a:cs typeface="Times New Roman" pitchFamily="18" charset="0"/>
              </a:rPr>
              <a:t>:  </a:t>
            </a:r>
            <a:r>
              <a:rPr lang="en-US" altLang="el-GR" sz="2800" b="1" dirty="0" smtClean="0">
                <a:cs typeface="Times New Roman" pitchFamily="18" charset="0"/>
              </a:rPr>
              <a:t>A + B</a:t>
            </a:r>
            <a:endParaRPr lang="el-GR" altLang="el-GR" sz="2800" b="1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l-GR" altLang="el-GR" sz="2800" b="1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l-GR" sz="2800" b="1" u="sng" dirty="0" smtClean="0">
                <a:cs typeface="Times New Roman" pitchFamily="18" charset="0"/>
              </a:rPr>
              <a:t>NOT</a:t>
            </a:r>
            <a:r>
              <a:rPr lang="en-US" altLang="el-GR" sz="2800" b="1" dirty="0" smtClean="0">
                <a:cs typeface="Times New Roman" pitchFamily="18" charset="0"/>
              </a:rPr>
              <a:t>:</a:t>
            </a:r>
            <a:r>
              <a:rPr lang="en-US" altLang="el-GR" sz="2800" dirty="0" smtClean="0">
                <a:cs typeface="Times New Roman" pitchFamily="18" charset="0"/>
              </a:rPr>
              <a:t> </a:t>
            </a:r>
            <a:r>
              <a:rPr lang="el-GR" altLang="el-GR" sz="2800" dirty="0" smtClean="0">
                <a:cs typeface="Times New Roman" pitchFamily="18" charset="0"/>
              </a:rPr>
              <a:t>Λογική αντιστροφή	</a:t>
            </a:r>
            <a:r>
              <a:rPr lang="en-US" altLang="el-GR" sz="2800" dirty="0" smtClean="0">
                <a:cs typeface="Times New Roman" pitchFamily="18" charset="0"/>
              </a:rPr>
              <a:t>Boolean </a:t>
            </a:r>
            <a:r>
              <a:rPr lang="el-GR" altLang="el-GR" sz="2800" dirty="0" smtClean="0">
                <a:cs typeface="Times New Roman" pitchFamily="18" charset="0"/>
              </a:rPr>
              <a:t>Έκφραση</a:t>
            </a:r>
            <a:r>
              <a:rPr lang="en-US" altLang="el-GR" sz="2800" dirty="0" smtClean="0">
                <a:cs typeface="Times New Roman" pitchFamily="18" charset="0"/>
              </a:rPr>
              <a:t>:  </a:t>
            </a:r>
            <a:r>
              <a:rPr lang="en-GB" altLang="el-GR" sz="2800" b="1" dirty="0" smtClean="0">
                <a:ea typeface="Tahoma" pitchFamily="34" charset="0"/>
                <a:cs typeface="Times New Roman" pitchFamily="18" charset="0"/>
              </a:rPr>
              <a:t>Ā</a:t>
            </a:r>
            <a:r>
              <a:rPr lang="el-GR" altLang="el-GR" sz="2800" dirty="0" smtClean="0">
                <a:cs typeface="Times New Roman" pitchFamily="18" charset="0"/>
              </a:rPr>
              <a:t> ή</a:t>
            </a:r>
            <a:r>
              <a:rPr lang="en-US" altLang="el-GR" sz="2800" dirty="0" smtClean="0">
                <a:cs typeface="Times New Roman" pitchFamily="18" charset="0"/>
              </a:rPr>
              <a:t> </a:t>
            </a:r>
            <a:r>
              <a:rPr lang="en-US" altLang="el-GR" sz="2800" b="1" dirty="0" smtClean="0">
                <a:cs typeface="Times New Roman" pitchFamily="18" charset="0"/>
              </a:rPr>
              <a:t>~A</a:t>
            </a:r>
            <a:r>
              <a:rPr lang="el-GR" altLang="el-GR" sz="2800" dirty="0" smtClean="0">
                <a:cs typeface="Times New Roman" pitchFamily="18" charset="0"/>
              </a:rPr>
              <a:t> ή </a:t>
            </a:r>
            <a:r>
              <a:rPr lang="el-GR" altLang="el-GR" sz="2800" b="1" dirty="0" smtClean="0">
                <a:cs typeface="Times New Roman" pitchFamily="18" charset="0"/>
              </a:rPr>
              <a:t>Α'</a:t>
            </a:r>
            <a:endParaRPr lang="en-US" altLang="el-GR" sz="2800" b="1" dirty="0" smtClean="0">
              <a:cs typeface="Times New Roman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70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42912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  <a:cs typeface="Times New Roman" pitchFamily="18" charset="0"/>
              </a:rPr>
              <a:t>Λογικός πολλαπλασιασμός (</a:t>
            </a:r>
            <a:r>
              <a:rPr lang="en-US" altLang="el-GR" dirty="0" smtClean="0">
                <a:solidFill>
                  <a:srgbClr val="0070C0"/>
                </a:solidFill>
                <a:cs typeface="Times New Roman" pitchFamily="18" charset="0"/>
              </a:rPr>
              <a:t>AND</a:t>
            </a:r>
            <a:r>
              <a:rPr lang="el-GR" altLang="el-GR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1988" y="1287463"/>
            <a:ext cx="7702550" cy="1223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2400" dirty="0" smtClean="0">
                <a:cs typeface="Times New Roman" pitchFamily="18" charset="0"/>
              </a:rPr>
              <a:t>Έχει αποτέλεσμα </a:t>
            </a:r>
            <a:r>
              <a:rPr lang="en-US" altLang="el-GR" sz="2400" dirty="0" smtClean="0">
                <a:cs typeface="Times New Roman" pitchFamily="18" charset="0"/>
              </a:rPr>
              <a:t>= 1, </a:t>
            </a:r>
            <a:r>
              <a:rPr lang="el-GR" altLang="el-GR" sz="2400" dirty="0" smtClean="0">
                <a:cs typeface="Times New Roman" pitchFamily="18" charset="0"/>
              </a:rPr>
              <a:t>μόνο εάν και οι δύο είσοδοι είναι 1</a:t>
            </a:r>
            <a:r>
              <a:rPr lang="en-US" altLang="el-GR" sz="2400" dirty="0" smtClean="0"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l-GR" sz="2000" dirty="0" smtClean="0">
                <a:cs typeface="Times New Roman" pitchFamily="18" charset="0"/>
              </a:rPr>
              <a:t>TRUE=1, FALSE=0</a:t>
            </a:r>
            <a:endParaRPr lang="el-GR" altLang="el-GR" sz="2000" dirty="0" smtClean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l-GR" sz="2400" b="1" dirty="0" smtClean="0">
                <a:cs typeface="Times New Roman" pitchFamily="18" charset="0"/>
              </a:rPr>
              <a:t>C</a:t>
            </a:r>
            <a:r>
              <a:rPr lang="el-GR" altLang="el-GR" sz="2400" b="1" dirty="0" smtClean="0">
                <a:cs typeface="Times New Roman" pitchFamily="18" charset="0"/>
              </a:rPr>
              <a:t> </a:t>
            </a:r>
            <a:r>
              <a:rPr lang="en-US" altLang="el-GR" sz="2400" b="1" dirty="0" smtClean="0">
                <a:cs typeface="Times New Roman" pitchFamily="18" charset="0"/>
              </a:rPr>
              <a:t>=</a:t>
            </a:r>
            <a:r>
              <a:rPr lang="el-GR" altLang="el-GR" sz="2400" b="1" dirty="0" smtClean="0">
                <a:cs typeface="Times New Roman" pitchFamily="18" charset="0"/>
              </a:rPr>
              <a:t> </a:t>
            </a:r>
            <a:r>
              <a:rPr lang="en-US" altLang="el-GR" sz="2400" b="1" dirty="0" smtClean="0">
                <a:cs typeface="Times New Roman" pitchFamily="18" charset="0"/>
              </a:rPr>
              <a:t>A • B ------- C</a:t>
            </a:r>
            <a:r>
              <a:rPr lang="el-GR" altLang="el-GR" sz="2400" b="1" dirty="0" smtClean="0">
                <a:cs typeface="Times New Roman" pitchFamily="18" charset="0"/>
              </a:rPr>
              <a:t> </a:t>
            </a:r>
            <a:r>
              <a:rPr lang="en-US" altLang="el-GR" sz="2400" b="1" dirty="0" smtClean="0">
                <a:cs typeface="Times New Roman" pitchFamily="18" charset="0"/>
              </a:rPr>
              <a:t>=</a:t>
            </a:r>
            <a:r>
              <a:rPr lang="el-GR" altLang="el-GR" sz="2400" b="1" dirty="0" smtClean="0">
                <a:cs typeface="Times New Roman" pitchFamily="18" charset="0"/>
              </a:rPr>
              <a:t> </a:t>
            </a:r>
            <a:r>
              <a:rPr lang="en-US" altLang="el-GR" sz="2400" b="1" dirty="0" smtClean="0">
                <a:cs typeface="Times New Roman" pitchFamily="18" charset="0"/>
              </a:rPr>
              <a:t>A AND B</a:t>
            </a:r>
          </a:p>
        </p:txBody>
      </p:sp>
      <p:graphicFrame>
        <p:nvGraphicFramePr>
          <p:cNvPr id="186387" name="Group 19"/>
          <p:cNvGraphicFramePr>
            <a:graphicFrameLocks noGrp="1"/>
          </p:cNvGraphicFramePr>
          <p:nvPr>
            <p:ph sz="half" idx="2"/>
          </p:nvPr>
        </p:nvGraphicFramePr>
        <p:xfrm>
          <a:off x="4792663" y="3708400"/>
          <a:ext cx="1579562" cy="2168526"/>
        </p:xfrm>
        <a:graphic>
          <a:graphicData uri="http://schemas.openxmlformats.org/drawingml/2006/table">
            <a:tbl>
              <a:tblPr/>
              <a:tblGrid>
                <a:gridCol w="527050"/>
                <a:gridCol w="525462"/>
                <a:gridCol w="527050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8788" name="Group 5"/>
          <p:cNvGrpSpPr>
            <a:grpSpLocks/>
          </p:cNvGrpSpPr>
          <p:nvPr/>
        </p:nvGrpSpPr>
        <p:grpSpPr bwMode="auto">
          <a:xfrm>
            <a:off x="4513263" y="2646363"/>
            <a:ext cx="2003425" cy="638175"/>
            <a:chOff x="2256" y="1680"/>
            <a:chExt cx="1262" cy="402"/>
          </a:xfrm>
        </p:grpSpPr>
        <p:grpSp>
          <p:nvGrpSpPr>
            <p:cNvPr id="118816" name="Group 6"/>
            <p:cNvGrpSpPr>
              <a:grpSpLocks/>
            </p:cNvGrpSpPr>
            <p:nvPr/>
          </p:nvGrpSpPr>
          <p:grpSpPr bwMode="auto">
            <a:xfrm>
              <a:off x="2496" y="1776"/>
              <a:ext cx="728" cy="261"/>
              <a:chOff x="720" y="2592"/>
              <a:chExt cx="728" cy="261"/>
            </a:xfrm>
          </p:grpSpPr>
          <p:sp>
            <p:nvSpPr>
              <p:cNvPr id="118821" name="Arc 7"/>
              <p:cNvSpPr>
                <a:spLocks/>
              </p:cNvSpPr>
              <p:nvPr/>
            </p:nvSpPr>
            <p:spPr bwMode="auto">
              <a:xfrm>
                <a:off x="1108" y="2593"/>
                <a:ext cx="140" cy="131"/>
              </a:xfrm>
              <a:custGeom>
                <a:avLst/>
                <a:gdLst>
                  <a:gd name="T0" fmla="*/ 0 w 21753"/>
                  <a:gd name="T1" fmla="*/ 0 h 21600"/>
                  <a:gd name="T2" fmla="*/ 0 w 21753"/>
                  <a:gd name="T3" fmla="*/ 0 h 21600"/>
                  <a:gd name="T4" fmla="*/ 0 w 217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53"/>
                  <a:gd name="T10" fmla="*/ 0 h 21600"/>
                  <a:gd name="T11" fmla="*/ 21753 w 217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3" h="21600" fill="none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18" y="0"/>
                      <a:pt x="21662" y="9569"/>
                      <a:pt x="21753" y="21433"/>
                    </a:cubicBezTo>
                  </a:path>
                  <a:path w="21753" h="21600" stroke="0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18" y="0"/>
                      <a:pt x="21662" y="9569"/>
                      <a:pt x="21753" y="21433"/>
                    </a:cubicBezTo>
                    <a:lnTo>
                      <a:pt x="154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2" name="Arc 8"/>
              <p:cNvSpPr>
                <a:spLocks/>
              </p:cNvSpPr>
              <p:nvPr/>
            </p:nvSpPr>
            <p:spPr bwMode="auto">
              <a:xfrm rot="10800000">
                <a:off x="1109" y="2723"/>
                <a:ext cx="139" cy="1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0"/>
                      <a:pt x="9576" y="84"/>
                      <a:pt x="21444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0"/>
                      <a:pt x="9576" y="84"/>
                      <a:pt x="21444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3" name="Line 9"/>
              <p:cNvSpPr>
                <a:spLocks noChangeShapeType="1"/>
              </p:cNvSpPr>
              <p:nvPr/>
            </p:nvSpPr>
            <p:spPr bwMode="auto">
              <a:xfrm flipH="1">
                <a:off x="912" y="2592"/>
                <a:ext cx="1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4" name="Line 10"/>
              <p:cNvSpPr>
                <a:spLocks noChangeShapeType="1"/>
              </p:cNvSpPr>
              <p:nvPr/>
            </p:nvSpPr>
            <p:spPr bwMode="auto">
              <a:xfrm>
                <a:off x="912" y="2592"/>
                <a:ext cx="0" cy="2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5" name="Line 11"/>
              <p:cNvSpPr>
                <a:spLocks noChangeShapeType="1"/>
              </p:cNvSpPr>
              <p:nvPr/>
            </p:nvSpPr>
            <p:spPr bwMode="auto">
              <a:xfrm flipH="1">
                <a:off x="912" y="2853"/>
                <a:ext cx="1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6" name="Line 12"/>
              <p:cNvSpPr>
                <a:spLocks noChangeShapeType="1"/>
              </p:cNvSpPr>
              <p:nvPr/>
            </p:nvSpPr>
            <p:spPr bwMode="auto">
              <a:xfrm flipH="1">
                <a:off x="720" y="2657"/>
                <a:ext cx="1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7" name="Line 13"/>
              <p:cNvSpPr>
                <a:spLocks noChangeShapeType="1"/>
              </p:cNvSpPr>
              <p:nvPr/>
            </p:nvSpPr>
            <p:spPr bwMode="auto">
              <a:xfrm flipH="1">
                <a:off x="720" y="2788"/>
                <a:ext cx="16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828" name="Line 14"/>
              <p:cNvSpPr>
                <a:spLocks noChangeShapeType="1"/>
              </p:cNvSpPr>
              <p:nvPr/>
            </p:nvSpPr>
            <p:spPr bwMode="auto">
              <a:xfrm>
                <a:off x="1248" y="2736"/>
                <a:ext cx="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8817" name="Group 15"/>
            <p:cNvGrpSpPr>
              <a:grpSpLocks/>
            </p:cNvGrpSpPr>
            <p:nvPr/>
          </p:nvGrpSpPr>
          <p:grpSpPr bwMode="auto">
            <a:xfrm>
              <a:off x="2256" y="1680"/>
              <a:ext cx="206" cy="402"/>
              <a:chOff x="3072" y="1008"/>
              <a:chExt cx="206" cy="402"/>
            </a:xfrm>
          </p:grpSpPr>
          <p:sp>
            <p:nvSpPr>
              <p:cNvPr id="118819" name="Rectangle 16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2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 b="1">
                    <a:solidFill>
                      <a:srgbClr val="000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18820" name="Rectangle 17"/>
              <p:cNvSpPr>
                <a:spLocks noChangeArrowheads="1"/>
              </p:cNvSpPr>
              <p:nvPr/>
            </p:nvSpPr>
            <p:spPr bwMode="auto">
              <a:xfrm>
                <a:off x="3072" y="1200"/>
                <a:ext cx="20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 b="1">
                    <a:solidFill>
                      <a:srgbClr val="000000"/>
                    </a:solidFill>
                    <a:latin typeface="Arial" charset="0"/>
                  </a:rPr>
                  <a:t>B</a:t>
                </a:r>
              </a:p>
            </p:txBody>
          </p:sp>
        </p:grpSp>
        <p:sp>
          <p:nvSpPr>
            <p:cNvPr id="118818" name="Rectangle 18"/>
            <p:cNvSpPr>
              <a:spLocks noChangeArrowheads="1"/>
            </p:cNvSpPr>
            <p:nvPr/>
          </p:nvSpPr>
          <p:spPr bwMode="auto">
            <a:xfrm>
              <a:off x="3312" y="1824"/>
              <a:ext cx="2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118815" name="Rectangle 46"/>
          <p:cNvSpPr>
            <a:spLocks noChangeArrowheads="1"/>
          </p:cNvSpPr>
          <p:nvPr/>
        </p:nvSpPr>
        <p:spPr bwMode="auto">
          <a:xfrm>
            <a:off x="1838325" y="2779713"/>
            <a:ext cx="24463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cs typeface="Times New Roman" pitchFamily="18" charset="0"/>
              </a:rPr>
              <a:t>Λογική Πύλη</a:t>
            </a: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  <a:cs typeface="Times New Roman" pitchFamily="18" charset="0"/>
              </a:rPr>
              <a:t>Πίνακας αληθείας</a:t>
            </a:r>
            <a:endParaRPr lang="en-US" altLang="el-GR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891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42912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  <a:cs typeface="Times New Roman" pitchFamily="18" charset="0"/>
              </a:rPr>
              <a:t>Λογική πρόσθεση (</a:t>
            </a:r>
            <a:r>
              <a:rPr lang="en-US" altLang="el-GR" dirty="0" smtClean="0">
                <a:solidFill>
                  <a:srgbClr val="0070C0"/>
                </a:solidFill>
                <a:cs typeface="Times New Roman" pitchFamily="18" charset="0"/>
              </a:rPr>
              <a:t>OR</a:t>
            </a:r>
            <a:r>
              <a:rPr lang="el-GR" altLang="el-GR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04906"/>
            <a:ext cx="8135937" cy="1223962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2400" smtClean="0">
                <a:cs typeface="Times New Roman" pitchFamily="18" charset="0"/>
              </a:rPr>
              <a:t>Έχει αποτέλεσμα </a:t>
            </a:r>
            <a:r>
              <a:rPr lang="en-US" altLang="el-GR" sz="2400" smtClean="0">
                <a:cs typeface="Times New Roman" pitchFamily="18" charset="0"/>
              </a:rPr>
              <a:t>= 1, </a:t>
            </a:r>
            <a:r>
              <a:rPr lang="el-GR" altLang="el-GR" sz="2400" smtClean="0">
                <a:cs typeface="Times New Roman" pitchFamily="18" charset="0"/>
              </a:rPr>
              <a:t>εάν κάποια από τις εισόδους ισούται με 1</a:t>
            </a:r>
            <a:r>
              <a:rPr lang="en-US" altLang="el-GR" sz="2400" smtClean="0">
                <a:cs typeface="Times New Roman" pitchFamily="18" charset="0"/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l-GR" sz="2000" smtClean="0">
                <a:cs typeface="Times New Roman" pitchFamily="18" charset="0"/>
              </a:rPr>
              <a:t>TRUE=1, FALSE=0</a:t>
            </a:r>
            <a:endParaRPr lang="en-US" altLang="el-GR" sz="2000" b="1" smtClean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l-GR" sz="2400" b="1" smtClean="0">
                <a:cs typeface="Times New Roman" pitchFamily="18" charset="0"/>
              </a:rPr>
              <a:t>C</a:t>
            </a:r>
            <a:r>
              <a:rPr lang="el-GR" altLang="el-GR" sz="2400" b="1" smtClean="0">
                <a:cs typeface="Times New Roman" pitchFamily="18" charset="0"/>
              </a:rPr>
              <a:t> </a:t>
            </a:r>
            <a:r>
              <a:rPr lang="en-US" altLang="el-GR" sz="2400" b="1" smtClean="0">
                <a:cs typeface="Times New Roman" pitchFamily="18" charset="0"/>
              </a:rPr>
              <a:t>=</a:t>
            </a:r>
            <a:r>
              <a:rPr lang="el-GR" altLang="el-GR" sz="2400" b="1" smtClean="0">
                <a:cs typeface="Times New Roman" pitchFamily="18" charset="0"/>
              </a:rPr>
              <a:t> </a:t>
            </a:r>
            <a:r>
              <a:rPr lang="en-US" altLang="el-GR" sz="2400" b="1" smtClean="0">
                <a:cs typeface="Times New Roman" pitchFamily="18" charset="0"/>
              </a:rPr>
              <a:t>A + B ------- C</a:t>
            </a:r>
            <a:r>
              <a:rPr lang="el-GR" altLang="el-GR" sz="2400" b="1" smtClean="0">
                <a:cs typeface="Times New Roman" pitchFamily="18" charset="0"/>
              </a:rPr>
              <a:t> </a:t>
            </a:r>
            <a:r>
              <a:rPr lang="en-US" altLang="el-GR" sz="2400" b="1" smtClean="0">
                <a:cs typeface="Times New Roman" pitchFamily="18" charset="0"/>
              </a:rPr>
              <a:t>=</a:t>
            </a:r>
            <a:r>
              <a:rPr lang="el-GR" altLang="el-GR" sz="2400" b="1" smtClean="0">
                <a:cs typeface="Times New Roman" pitchFamily="18" charset="0"/>
              </a:rPr>
              <a:t> </a:t>
            </a:r>
            <a:r>
              <a:rPr lang="en-US" altLang="el-GR" sz="2400" b="1" smtClean="0">
                <a:cs typeface="Times New Roman" pitchFamily="18" charset="0"/>
              </a:rPr>
              <a:t>A OR B</a:t>
            </a:r>
          </a:p>
        </p:txBody>
      </p:sp>
      <p:graphicFrame>
        <p:nvGraphicFramePr>
          <p:cNvPr id="232466" name="Group 18"/>
          <p:cNvGraphicFramePr>
            <a:graphicFrameLocks noGrp="1"/>
          </p:cNvGraphicFramePr>
          <p:nvPr>
            <p:ph sz="half" idx="2"/>
          </p:nvPr>
        </p:nvGraphicFramePr>
        <p:xfrm>
          <a:off x="4792663" y="3708400"/>
          <a:ext cx="1579562" cy="2168526"/>
        </p:xfrm>
        <a:graphic>
          <a:graphicData uri="http://schemas.openxmlformats.org/drawingml/2006/table">
            <a:tbl>
              <a:tblPr/>
              <a:tblGrid>
                <a:gridCol w="527050"/>
                <a:gridCol w="525462"/>
                <a:gridCol w="527050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38" name="Rectangle 44"/>
          <p:cNvSpPr>
            <a:spLocks noChangeArrowheads="1"/>
          </p:cNvSpPr>
          <p:nvPr/>
        </p:nvSpPr>
        <p:spPr bwMode="auto">
          <a:xfrm>
            <a:off x="1838325" y="2779713"/>
            <a:ext cx="24463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cs typeface="Times New Roman" pitchFamily="18" charset="0"/>
              </a:rPr>
              <a:t>Λογική Πύλη</a:t>
            </a: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cs typeface="Times New Roman" pitchFamily="18" charset="0"/>
              </a:rPr>
              <a:t>Πίνακας αληθείας</a:t>
            </a:r>
            <a:endParaRPr lang="en-US" altLang="el-GR" sz="2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119839" name="Group 45"/>
          <p:cNvGrpSpPr>
            <a:grpSpLocks/>
          </p:cNvGrpSpPr>
          <p:nvPr/>
        </p:nvGrpSpPr>
        <p:grpSpPr bwMode="auto">
          <a:xfrm>
            <a:off x="4589463" y="2646363"/>
            <a:ext cx="1927225" cy="638175"/>
            <a:chOff x="2352" y="2400"/>
            <a:chExt cx="1214" cy="402"/>
          </a:xfrm>
        </p:grpSpPr>
        <p:grpSp>
          <p:nvGrpSpPr>
            <p:cNvPr id="119840" name="Group 46"/>
            <p:cNvGrpSpPr>
              <a:grpSpLocks/>
            </p:cNvGrpSpPr>
            <p:nvPr/>
          </p:nvGrpSpPr>
          <p:grpSpPr bwMode="auto">
            <a:xfrm>
              <a:off x="2592" y="2448"/>
              <a:ext cx="688" cy="261"/>
              <a:chOff x="937" y="3326"/>
              <a:chExt cx="688" cy="261"/>
            </a:xfrm>
          </p:grpSpPr>
          <p:sp>
            <p:nvSpPr>
              <p:cNvPr id="119845" name="Arc 47"/>
              <p:cNvSpPr>
                <a:spLocks/>
              </p:cNvSpPr>
              <p:nvPr/>
            </p:nvSpPr>
            <p:spPr bwMode="auto">
              <a:xfrm>
                <a:off x="1100" y="3326"/>
                <a:ext cx="283" cy="130"/>
              </a:xfrm>
              <a:custGeom>
                <a:avLst/>
                <a:gdLst>
                  <a:gd name="T0" fmla="*/ 0 w 21676"/>
                  <a:gd name="T1" fmla="*/ 0 h 21600"/>
                  <a:gd name="T2" fmla="*/ 0 w 21676"/>
                  <a:gd name="T3" fmla="*/ 0 h 21600"/>
                  <a:gd name="T4" fmla="*/ 0 w 2167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76"/>
                  <a:gd name="T10" fmla="*/ 0 h 21600"/>
                  <a:gd name="T11" fmla="*/ 21676 w 2167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76" h="21600" fill="none" extrusionOk="0">
                    <a:moveTo>
                      <a:pt x="0" y="0"/>
                    </a:moveTo>
                    <a:cubicBezTo>
                      <a:pt x="25" y="0"/>
                      <a:pt x="50" y="-1"/>
                      <a:pt x="76" y="0"/>
                    </a:cubicBezTo>
                    <a:cubicBezTo>
                      <a:pt x="12005" y="0"/>
                      <a:pt x="21676" y="9670"/>
                      <a:pt x="21676" y="21600"/>
                    </a:cubicBezTo>
                  </a:path>
                  <a:path w="21676" h="21600" stroke="0" extrusionOk="0">
                    <a:moveTo>
                      <a:pt x="0" y="0"/>
                    </a:moveTo>
                    <a:cubicBezTo>
                      <a:pt x="25" y="0"/>
                      <a:pt x="50" y="-1"/>
                      <a:pt x="76" y="0"/>
                    </a:cubicBezTo>
                    <a:cubicBezTo>
                      <a:pt x="12005" y="0"/>
                      <a:pt x="21676" y="9670"/>
                      <a:pt x="21676" y="21600"/>
                    </a:cubicBezTo>
                    <a:lnTo>
                      <a:pt x="76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46" name="Arc 48"/>
              <p:cNvSpPr>
                <a:spLocks/>
              </p:cNvSpPr>
              <p:nvPr/>
            </p:nvSpPr>
            <p:spPr bwMode="auto">
              <a:xfrm rot="10800000">
                <a:off x="1100" y="3457"/>
                <a:ext cx="283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0"/>
                      <a:pt x="9624" y="42"/>
                      <a:pt x="21524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0"/>
                      <a:pt x="9624" y="42"/>
                      <a:pt x="21524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47" name="Arc 49"/>
              <p:cNvSpPr>
                <a:spLocks/>
              </p:cNvSpPr>
              <p:nvPr/>
            </p:nvSpPr>
            <p:spPr bwMode="auto">
              <a:xfrm>
                <a:off x="1071" y="3326"/>
                <a:ext cx="87" cy="130"/>
              </a:xfrm>
              <a:custGeom>
                <a:avLst/>
                <a:gdLst>
                  <a:gd name="T0" fmla="*/ 0 w 21853"/>
                  <a:gd name="T1" fmla="*/ 0 h 21600"/>
                  <a:gd name="T2" fmla="*/ 0 w 21853"/>
                  <a:gd name="T3" fmla="*/ 0 h 21600"/>
                  <a:gd name="T4" fmla="*/ 0 w 218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853"/>
                  <a:gd name="T10" fmla="*/ 0 h 21600"/>
                  <a:gd name="T11" fmla="*/ 21853 w 218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53" h="21600" fill="none" extrusionOk="0">
                    <a:moveTo>
                      <a:pt x="0" y="1"/>
                    </a:moveTo>
                    <a:cubicBezTo>
                      <a:pt x="84" y="0"/>
                      <a:pt x="168" y="-1"/>
                      <a:pt x="253" y="0"/>
                    </a:cubicBezTo>
                    <a:cubicBezTo>
                      <a:pt x="12182" y="0"/>
                      <a:pt x="21853" y="9670"/>
                      <a:pt x="21853" y="21600"/>
                    </a:cubicBezTo>
                  </a:path>
                  <a:path w="21853" h="21600" stroke="0" extrusionOk="0">
                    <a:moveTo>
                      <a:pt x="0" y="1"/>
                    </a:moveTo>
                    <a:cubicBezTo>
                      <a:pt x="84" y="0"/>
                      <a:pt x="168" y="-1"/>
                      <a:pt x="253" y="0"/>
                    </a:cubicBezTo>
                    <a:cubicBezTo>
                      <a:pt x="12182" y="0"/>
                      <a:pt x="21853" y="9670"/>
                      <a:pt x="21853" y="21600"/>
                    </a:cubicBezTo>
                    <a:lnTo>
                      <a:pt x="253" y="2160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48" name="Arc 50"/>
              <p:cNvSpPr>
                <a:spLocks/>
              </p:cNvSpPr>
              <p:nvPr/>
            </p:nvSpPr>
            <p:spPr bwMode="auto">
              <a:xfrm rot="10800000">
                <a:off x="1072" y="3457"/>
                <a:ext cx="86" cy="1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68"/>
                      <a:pt x="9517" y="139"/>
                      <a:pt x="21347" y="0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68"/>
                      <a:pt x="9517" y="139"/>
                      <a:pt x="21347" y="0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49" name="Line 51"/>
              <p:cNvSpPr>
                <a:spLocks noChangeShapeType="1"/>
              </p:cNvSpPr>
              <p:nvPr/>
            </p:nvSpPr>
            <p:spPr bwMode="auto">
              <a:xfrm>
                <a:off x="1392" y="3456"/>
                <a:ext cx="2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50" name="Line 52"/>
              <p:cNvSpPr>
                <a:spLocks noChangeShapeType="1"/>
              </p:cNvSpPr>
              <p:nvPr/>
            </p:nvSpPr>
            <p:spPr bwMode="auto">
              <a:xfrm flipH="1">
                <a:off x="937" y="3390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851" name="Line 53"/>
              <p:cNvSpPr>
                <a:spLocks noChangeShapeType="1"/>
              </p:cNvSpPr>
              <p:nvPr/>
            </p:nvSpPr>
            <p:spPr bwMode="auto">
              <a:xfrm flipH="1">
                <a:off x="937" y="3521"/>
                <a:ext cx="20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9841" name="Group 54"/>
            <p:cNvGrpSpPr>
              <a:grpSpLocks/>
            </p:cNvGrpSpPr>
            <p:nvPr/>
          </p:nvGrpSpPr>
          <p:grpSpPr bwMode="auto">
            <a:xfrm>
              <a:off x="2352" y="2400"/>
              <a:ext cx="206" cy="402"/>
              <a:chOff x="3072" y="1008"/>
              <a:chExt cx="177" cy="402"/>
            </a:xfrm>
          </p:grpSpPr>
          <p:sp>
            <p:nvSpPr>
              <p:cNvPr id="119843" name="Rectangle 55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17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 b="1">
                    <a:solidFill>
                      <a:srgbClr val="00000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119844" name="Rectangle 56"/>
              <p:cNvSpPr>
                <a:spLocks noChangeArrowheads="1"/>
              </p:cNvSpPr>
              <p:nvPr/>
            </p:nvSpPr>
            <p:spPr bwMode="auto">
              <a:xfrm>
                <a:off x="3072" y="1200"/>
                <a:ext cx="177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 b="1">
                    <a:solidFill>
                      <a:srgbClr val="000000"/>
                    </a:solidFill>
                    <a:latin typeface="Arial" charset="0"/>
                  </a:rPr>
                  <a:t>B</a:t>
                </a:r>
              </a:p>
            </p:txBody>
          </p:sp>
        </p:grpSp>
        <p:sp>
          <p:nvSpPr>
            <p:cNvPr id="119842" name="Rectangle 57"/>
            <p:cNvSpPr>
              <a:spLocks noChangeArrowheads="1"/>
            </p:cNvSpPr>
            <p:nvPr/>
          </p:nvSpPr>
          <p:spPr bwMode="auto">
            <a:xfrm>
              <a:off x="3360" y="2448"/>
              <a:ext cx="20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600" b="1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</p:grpSp>
      <p:pic>
        <p:nvPicPr>
          <p:cNvPr id="19" name="Εικόνα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51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42912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  <a:cs typeface="Times New Roman" pitchFamily="18" charset="0"/>
              </a:rPr>
              <a:t>Λογική αντιστροφή (</a:t>
            </a:r>
            <a:r>
              <a:rPr lang="en-US" altLang="el-GR" dirty="0" smtClean="0">
                <a:solidFill>
                  <a:srgbClr val="0070C0"/>
                </a:solidFill>
                <a:cs typeface="Times New Roman" pitchFamily="18" charset="0"/>
              </a:rPr>
              <a:t>NOT)</a:t>
            </a:r>
            <a:endParaRPr lang="el-GR" altLang="el-GR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8135938" cy="431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2400" smtClean="0">
                <a:cs typeface="Times New Roman" pitchFamily="18" charset="0"/>
              </a:rPr>
              <a:t>Έξοδος αντίστροφη της εισόδου</a:t>
            </a:r>
            <a:endParaRPr lang="en-US" altLang="el-GR" sz="2400" smtClean="0">
              <a:cs typeface="Times New Roman" pitchFamily="18" charset="0"/>
            </a:endParaRPr>
          </a:p>
        </p:txBody>
      </p:sp>
      <p:graphicFrame>
        <p:nvGraphicFramePr>
          <p:cNvPr id="233529" name="Group 57"/>
          <p:cNvGraphicFramePr>
            <a:graphicFrameLocks noGrp="1"/>
          </p:cNvGraphicFramePr>
          <p:nvPr>
            <p:ph sz="half" idx="2"/>
          </p:nvPr>
        </p:nvGraphicFramePr>
        <p:xfrm>
          <a:off x="5103813" y="3424238"/>
          <a:ext cx="1052512" cy="1300163"/>
        </p:xfrm>
        <a:graphic>
          <a:graphicData uri="http://schemas.openxmlformats.org/drawingml/2006/table">
            <a:tbl>
              <a:tblPr/>
              <a:tblGrid>
                <a:gridCol w="527050"/>
                <a:gridCol w="525462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~A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alt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50" name="Rectangle 30"/>
          <p:cNvSpPr>
            <a:spLocks noChangeArrowheads="1"/>
          </p:cNvSpPr>
          <p:nvPr/>
        </p:nvSpPr>
        <p:spPr bwMode="auto">
          <a:xfrm>
            <a:off x="2054225" y="2274888"/>
            <a:ext cx="24463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cs typeface="Times New Roman" pitchFamily="18" charset="0"/>
              </a:rPr>
              <a:t>Λογική Πύλη</a:t>
            </a: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  <a:cs typeface="Times New Roman" pitchFamily="18" charset="0"/>
              </a:rPr>
              <a:t>Πίνακας αληθείας</a:t>
            </a:r>
            <a:endParaRPr lang="en-US" altLang="el-GR" sz="24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120851" name="Group 44"/>
          <p:cNvGrpSpPr>
            <a:grpSpLocks/>
          </p:cNvGrpSpPr>
          <p:nvPr/>
        </p:nvGrpSpPr>
        <p:grpSpPr bwMode="auto">
          <a:xfrm>
            <a:off x="4714875" y="1989138"/>
            <a:ext cx="1728788" cy="762000"/>
            <a:chOff x="2208" y="2304"/>
            <a:chExt cx="1089" cy="480"/>
          </a:xfrm>
        </p:grpSpPr>
        <p:grpSp>
          <p:nvGrpSpPr>
            <p:cNvPr id="120852" name="Group 45"/>
            <p:cNvGrpSpPr>
              <a:grpSpLocks/>
            </p:cNvGrpSpPr>
            <p:nvPr/>
          </p:nvGrpSpPr>
          <p:grpSpPr bwMode="auto">
            <a:xfrm>
              <a:off x="2208" y="2304"/>
              <a:ext cx="1089" cy="480"/>
              <a:chOff x="2208" y="2304"/>
              <a:chExt cx="1089" cy="480"/>
            </a:xfrm>
          </p:grpSpPr>
          <p:grpSp>
            <p:nvGrpSpPr>
              <p:cNvPr id="120854" name="Group 46"/>
              <p:cNvGrpSpPr>
                <a:grpSpLocks/>
              </p:cNvGrpSpPr>
              <p:nvPr/>
            </p:nvGrpSpPr>
            <p:grpSpPr bwMode="auto">
              <a:xfrm>
                <a:off x="2208" y="2448"/>
                <a:ext cx="1089" cy="336"/>
                <a:chOff x="2208" y="2448"/>
                <a:chExt cx="1089" cy="336"/>
              </a:xfrm>
            </p:grpSpPr>
            <p:sp>
              <p:nvSpPr>
                <p:cNvPr id="120856" name="Line 47"/>
                <p:cNvSpPr>
                  <a:spLocks noChangeShapeType="1"/>
                </p:cNvSpPr>
                <p:nvPr/>
              </p:nvSpPr>
              <p:spPr bwMode="auto">
                <a:xfrm>
                  <a:off x="2865" y="2640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57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2601" y="2496"/>
                  <a:ext cx="192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58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2601" y="2640"/>
                  <a:ext cx="192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5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601" y="2496"/>
                  <a:ext cx="0" cy="2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60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2265" y="2640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0861" name="Rectangle 52"/>
                <p:cNvSpPr>
                  <a:spLocks noChangeArrowheads="1"/>
                </p:cNvSpPr>
                <p:nvPr/>
              </p:nvSpPr>
              <p:spPr bwMode="auto">
                <a:xfrm>
                  <a:off x="3024" y="2448"/>
                  <a:ext cx="20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l-GR" sz="1600" b="1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</a:p>
              </p:txBody>
            </p:sp>
            <p:sp>
              <p:nvSpPr>
                <p:cNvPr id="120862" name="Rectangle 53"/>
                <p:cNvSpPr>
                  <a:spLocks noChangeArrowheads="1"/>
                </p:cNvSpPr>
                <p:nvPr/>
              </p:nvSpPr>
              <p:spPr bwMode="auto">
                <a:xfrm>
                  <a:off x="2208" y="2448"/>
                  <a:ext cx="206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l-GR" sz="1600" b="1">
                      <a:solidFill>
                        <a:srgbClr val="000000"/>
                      </a:solidFill>
                      <a:latin typeface="Arial" charset="0"/>
                    </a:rPr>
                    <a:t>A</a:t>
                  </a:r>
                </a:p>
              </p:txBody>
            </p:sp>
          </p:grpSp>
          <p:sp>
            <p:nvSpPr>
              <p:cNvPr id="120855" name="Rectangle 54"/>
              <p:cNvSpPr>
                <a:spLocks noChangeArrowheads="1"/>
              </p:cNvSpPr>
              <p:nvPr/>
            </p:nvSpPr>
            <p:spPr bwMode="auto">
              <a:xfrm>
                <a:off x="3033" y="2304"/>
                <a:ext cx="178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 b="1">
                    <a:solidFill>
                      <a:srgbClr val="000000"/>
                    </a:solidFill>
                  </a:rPr>
                  <a:t>_</a:t>
                </a:r>
              </a:p>
            </p:txBody>
          </p:sp>
        </p:grpSp>
        <p:sp>
          <p:nvSpPr>
            <p:cNvPr id="120853" name="Oval 55"/>
            <p:cNvSpPr>
              <a:spLocks noChangeArrowheads="1"/>
            </p:cNvSpPr>
            <p:nvPr/>
          </p:nvSpPr>
          <p:spPr bwMode="auto">
            <a:xfrm>
              <a:off x="2784" y="2601"/>
              <a:ext cx="80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l-GR" altLang="el-GR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Εικόνα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1975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5763" y="1412875"/>
            <a:ext cx="7488237" cy="36004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l-GR" sz="2400" smtClean="0">
                <a:cs typeface="Times New Roman" pitchFamily="18" charset="0"/>
              </a:rPr>
              <a:t/>
            </a:r>
            <a:br>
              <a:rPr lang="en-US" altLang="el-GR" sz="2400" smtClean="0">
                <a:cs typeface="Times New Roman" pitchFamily="18" charset="0"/>
              </a:rPr>
            </a:br>
            <a:r>
              <a:rPr lang="el-GR" altLang="el-GR" sz="2400" smtClean="0">
                <a:cs typeface="Times New Roman" pitchFamily="18" charset="0"/>
              </a:rPr>
              <a:t>Η έξοδος ενός συνδυαστικού κυκλώματος εξαρτάται μόνο από τις εκάστοτε εισόδους.</a:t>
            </a:r>
            <a:r>
              <a:rPr lang="en-US" altLang="el-GR" sz="2400" smtClean="0">
                <a:cs typeface="Times New Roman" pitchFamily="18" charset="0"/>
              </a:rPr>
              <a:t/>
            </a:r>
            <a:br>
              <a:rPr lang="en-US" altLang="el-GR" sz="2400" smtClean="0">
                <a:cs typeface="Times New Roman" pitchFamily="18" charset="0"/>
              </a:rPr>
            </a:br>
            <a:r>
              <a:rPr lang="en-US" altLang="el-GR" sz="2400" smtClean="0">
                <a:cs typeface="Times New Roman" pitchFamily="18" charset="0"/>
              </a:rPr>
              <a:t/>
            </a:r>
            <a:br>
              <a:rPr lang="en-US" altLang="el-GR" sz="2400" smtClean="0">
                <a:cs typeface="Times New Roman" pitchFamily="18" charset="0"/>
              </a:rPr>
            </a:br>
            <a:r>
              <a:rPr lang="en-US" altLang="el-GR" sz="2400" smtClean="0">
                <a:cs typeface="Times New Roman" pitchFamily="18" charset="0"/>
              </a:rPr>
              <a:t> </a:t>
            </a:r>
            <a:br>
              <a:rPr lang="en-US" altLang="el-GR" sz="2400" smtClean="0">
                <a:cs typeface="Times New Roman" pitchFamily="18" charset="0"/>
              </a:rPr>
            </a:br>
            <a:r>
              <a:rPr lang="en-US" altLang="el-GR" sz="2400" smtClean="0">
                <a:cs typeface="Times New Roman" pitchFamily="18" charset="0"/>
              </a:rPr>
              <a:t/>
            </a:r>
            <a:br>
              <a:rPr lang="en-US" altLang="el-GR" sz="2400" smtClean="0">
                <a:cs typeface="Times New Roman" pitchFamily="18" charset="0"/>
              </a:rPr>
            </a:br>
            <a:r>
              <a:rPr lang="en-US" altLang="el-GR" sz="2400" smtClean="0">
                <a:cs typeface="Times New Roman" pitchFamily="18" charset="0"/>
              </a:rPr>
              <a:t/>
            </a:r>
            <a:br>
              <a:rPr lang="en-US" altLang="el-GR" sz="2400" smtClean="0">
                <a:cs typeface="Times New Roman" pitchFamily="18" charset="0"/>
              </a:rPr>
            </a:br>
            <a:r>
              <a:rPr lang="el-GR" altLang="el-GR" sz="2400" smtClean="0">
                <a:cs typeface="Times New Roman" pitchFamily="18" charset="0"/>
              </a:rPr>
              <a:t/>
            </a:r>
            <a:br>
              <a:rPr lang="el-GR" altLang="el-GR" sz="2400" smtClean="0">
                <a:cs typeface="Times New Roman" pitchFamily="18" charset="0"/>
              </a:rPr>
            </a:br>
            <a:r>
              <a:rPr lang="el-GR" altLang="el-GR" sz="2400" smtClean="0">
                <a:cs typeface="Times New Roman" pitchFamily="18" charset="0"/>
              </a:rPr>
              <a:t/>
            </a:r>
            <a:br>
              <a:rPr lang="el-GR" altLang="el-GR" sz="2400" smtClean="0">
                <a:cs typeface="Times New Roman" pitchFamily="18" charset="0"/>
              </a:rPr>
            </a:br>
            <a:r>
              <a:rPr lang="el-GR" altLang="el-GR" sz="2400" smtClean="0">
                <a:cs typeface="Times New Roman" pitchFamily="18" charset="0"/>
              </a:rPr>
              <a:t>                     </a:t>
            </a:r>
            <a:r>
              <a:rPr lang="en-US" altLang="el-GR" sz="2400" smtClean="0">
                <a:cs typeface="Times New Roman" pitchFamily="18" charset="0"/>
              </a:rPr>
              <a:t>AND </a:t>
            </a:r>
            <a:r>
              <a:rPr lang="el-GR" altLang="el-GR" sz="2400" smtClean="0">
                <a:cs typeface="Times New Roman" pitchFamily="18" charset="0"/>
              </a:rPr>
              <a:t>- </a:t>
            </a:r>
            <a:r>
              <a:rPr lang="en-US" altLang="el-GR" sz="2400" smtClean="0">
                <a:cs typeface="Times New Roman" pitchFamily="18" charset="0"/>
              </a:rPr>
              <a:t>OR</a:t>
            </a:r>
            <a:r>
              <a:rPr lang="el-GR" altLang="el-GR" sz="2400" smtClean="0">
                <a:cs typeface="Times New Roman" pitchFamily="18" charset="0"/>
              </a:rPr>
              <a:t> Λογικό Κύκλωμα</a:t>
            </a:r>
            <a:endParaRPr lang="en-US" altLang="el-GR" sz="2400" smtClean="0">
              <a:cs typeface="Times New Roman" pitchFamily="18" charset="0"/>
            </a:endParaRP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2720975" y="3141663"/>
            <a:ext cx="3074988" cy="1298575"/>
            <a:chOff x="1631" y="2754"/>
            <a:chExt cx="1937" cy="818"/>
          </a:xfrm>
        </p:grpSpPr>
        <p:grpSp>
          <p:nvGrpSpPr>
            <p:cNvPr id="121861" name="Group 4"/>
            <p:cNvGrpSpPr>
              <a:grpSpLocks/>
            </p:cNvGrpSpPr>
            <p:nvPr/>
          </p:nvGrpSpPr>
          <p:grpSpPr bwMode="auto">
            <a:xfrm>
              <a:off x="1797" y="2859"/>
              <a:ext cx="1600" cy="693"/>
              <a:chOff x="1797" y="2859"/>
              <a:chExt cx="1600" cy="693"/>
            </a:xfrm>
          </p:grpSpPr>
          <p:sp>
            <p:nvSpPr>
              <p:cNvPr id="121868" name="Arc 5"/>
              <p:cNvSpPr>
                <a:spLocks/>
              </p:cNvSpPr>
              <p:nvPr/>
            </p:nvSpPr>
            <p:spPr bwMode="auto">
              <a:xfrm>
                <a:off x="2377" y="2860"/>
                <a:ext cx="140" cy="131"/>
              </a:xfrm>
              <a:custGeom>
                <a:avLst/>
                <a:gdLst>
                  <a:gd name="T0" fmla="*/ 0 w 21753"/>
                  <a:gd name="T1" fmla="*/ 0 h 21600"/>
                  <a:gd name="T2" fmla="*/ 0 w 21753"/>
                  <a:gd name="T3" fmla="*/ 0 h 21600"/>
                  <a:gd name="T4" fmla="*/ 0 w 217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53"/>
                  <a:gd name="T10" fmla="*/ 0 h 21600"/>
                  <a:gd name="T11" fmla="*/ 21753 w 217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3" h="21600" fill="none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18" y="0"/>
                      <a:pt x="21662" y="9569"/>
                      <a:pt x="21753" y="21433"/>
                    </a:cubicBezTo>
                  </a:path>
                  <a:path w="21753" h="21600" stroke="0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18" y="0"/>
                      <a:pt x="21662" y="9569"/>
                      <a:pt x="21753" y="21433"/>
                    </a:cubicBezTo>
                    <a:lnTo>
                      <a:pt x="154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69" name="Arc 6"/>
              <p:cNvSpPr>
                <a:spLocks/>
              </p:cNvSpPr>
              <p:nvPr/>
            </p:nvSpPr>
            <p:spPr bwMode="auto">
              <a:xfrm rot="10800000">
                <a:off x="2378" y="2990"/>
                <a:ext cx="139" cy="1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0"/>
                      <a:pt x="9576" y="84"/>
                      <a:pt x="21444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0"/>
                      <a:pt x="9576" y="84"/>
                      <a:pt x="21444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0" name="Line 7"/>
              <p:cNvSpPr>
                <a:spLocks noChangeShapeType="1"/>
              </p:cNvSpPr>
              <p:nvPr/>
            </p:nvSpPr>
            <p:spPr bwMode="auto">
              <a:xfrm flipH="1">
                <a:off x="2181" y="2859"/>
                <a:ext cx="1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1" name="Line 8"/>
              <p:cNvSpPr>
                <a:spLocks noChangeShapeType="1"/>
              </p:cNvSpPr>
              <p:nvPr/>
            </p:nvSpPr>
            <p:spPr bwMode="auto">
              <a:xfrm>
                <a:off x="2181" y="2859"/>
                <a:ext cx="0" cy="2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2" name="Line 9"/>
              <p:cNvSpPr>
                <a:spLocks noChangeShapeType="1"/>
              </p:cNvSpPr>
              <p:nvPr/>
            </p:nvSpPr>
            <p:spPr bwMode="auto">
              <a:xfrm flipH="1">
                <a:off x="2181" y="3120"/>
                <a:ext cx="1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3" name="Line 10"/>
              <p:cNvSpPr>
                <a:spLocks noChangeShapeType="1"/>
              </p:cNvSpPr>
              <p:nvPr/>
            </p:nvSpPr>
            <p:spPr bwMode="auto">
              <a:xfrm flipH="1">
                <a:off x="1797" y="2907"/>
                <a:ext cx="35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4" name="Line 11"/>
              <p:cNvSpPr>
                <a:spLocks noChangeShapeType="1"/>
              </p:cNvSpPr>
              <p:nvPr/>
            </p:nvSpPr>
            <p:spPr bwMode="auto">
              <a:xfrm flipH="1" flipV="1">
                <a:off x="1797" y="3051"/>
                <a:ext cx="358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5" name="Line 12"/>
              <p:cNvSpPr>
                <a:spLocks noChangeShapeType="1"/>
              </p:cNvSpPr>
              <p:nvPr/>
            </p:nvSpPr>
            <p:spPr bwMode="auto">
              <a:xfrm>
                <a:off x="2517" y="3003"/>
                <a:ext cx="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6" name="Arc 13"/>
              <p:cNvSpPr>
                <a:spLocks/>
              </p:cNvSpPr>
              <p:nvPr/>
            </p:nvSpPr>
            <p:spPr bwMode="auto">
              <a:xfrm>
                <a:off x="2377" y="3292"/>
                <a:ext cx="140" cy="131"/>
              </a:xfrm>
              <a:custGeom>
                <a:avLst/>
                <a:gdLst>
                  <a:gd name="T0" fmla="*/ 0 w 21753"/>
                  <a:gd name="T1" fmla="*/ 0 h 21600"/>
                  <a:gd name="T2" fmla="*/ 0 w 21753"/>
                  <a:gd name="T3" fmla="*/ 0 h 21600"/>
                  <a:gd name="T4" fmla="*/ 0 w 2175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53"/>
                  <a:gd name="T10" fmla="*/ 0 h 21600"/>
                  <a:gd name="T11" fmla="*/ 21753 w 2175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3" h="21600" fill="none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18" y="0"/>
                      <a:pt x="21662" y="9569"/>
                      <a:pt x="21753" y="21433"/>
                    </a:cubicBezTo>
                  </a:path>
                  <a:path w="21753" h="21600" stroke="0" extrusionOk="0">
                    <a:moveTo>
                      <a:pt x="-1" y="0"/>
                    </a:moveTo>
                    <a:cubicBezTo>
                      <a:pt x="51" y="0"/>
                      <a:pt x="102" y="-1"/>
                      <a:pt x="154" y="0"/>
                    </a:cubicBezTo>
                    <a:cubicBezTo>
                      <a:pt x="12018" y="0"/>
                      <a:pt x="21662" y="9569"/>
                      <a:pt x="21753" y="21433"/>
                    </a:cubicBezTo>
                    <a:lnTo>
                      <a:pt x="154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7" name="Arc 14"/>
              <p:cNvSpPr>
                <a:spLocks/>
              </p:cNvSpPr>
              <p:nvPr/>
            </p:nvSpPr>
            <p:spPr bwMode="auto">
              <a:xfrm rot="10800000">
                <a:off x="2378" y="3422"/>
                <a:ext cx="139" cy="130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30"/>
                      <a:pt x="9576" y="84"/>
                      <a:pt x="21444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30"/>
                      <a:pt x="9576" y="84"/>
                      <a:pt x="21444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8" name="Line 15"/>
              <p:cNvSpPr>
                <a:spLocks noChangeShapeType="1"/>
              </p:cNvSpPr>
              <p:nvPr/>
            </p:nvSpPr>
            <p:spPr bwMode="auto">
              <a:xfrm flipH="1">
                <a:off x="2181" y="3291"/>
                <a:ext cx="1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79" name="Line 16"/>
              <p:cNvSpPr>
                <a:spLocks noChangeShapeType="1"/>
              </p:cNvSpPr>
              <p:nvPr/>
            </p:nvSpPr>
            <p:spPr bwMode="auto">
              <a:xfrm>
                <a:off x="2181" y="3291"/>
                <a:ext cx="0" cy="2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80" name="Line 17"/>
              <p:cNvSpPr>
                <a:spLocks noChangeShapeType="1"/>
              </p:cNvSpPr>
              <p:nvPr/>
            </p:nvSpPr>
            <p:spPr bwMode="auto">
              <a:xfrm flipH="1">
                <a:off x="2181" y="3552"/>
                <a:ext cx="1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81" name="Line 18"/>
              <p:cNvSpPr>
                <a:spLocks noChangeShapeType="1"/>
              </p:cNvSpPr>
              <p:nvPr/>
            </p:nvSpPr>
            <p:spPr bwMode="auto">
              <a:xfrm flipH="1" flipV="1">
                <a:off x="1989" y="3339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82" name="Line 19"/>
              <p:cNvSpPr>
                <a:spLocks noChangeShapeType="1"/>
              </p:cNvSpPr>
              <p:nvPr/>
            </p:nvSpPr>
            <p:spPr bwMode="auto">
              <a:xfrm flipH="1">
                <a:off x="1824" y="3483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83" name="Line 20"/>
              <p:cNvSpPr>
                <a:spLocks noChangeShapeType="1"/>
              </p:cNvSpPr>
              <p:nvPr/>
            </p:nvSpPr>
            <p:spPr bwMode="auto">
              <a:xfrm>
                <a:off x="2517" y="3435"/>
                <a:ext cx="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1884" name="Group 21"/>
              <p:cNvGrpSpPr>
                <a:grpSpLocks/>
              </p:cNvGrpSpPr>
              <p:nvPr/>
            </p:nvGrpSpPr>
            <p:grpSpPr bwMode="auto">
              <a:xfrm>
                <a:off x="2709" y="3099"/>
                <a:ext cx="688" cy="261"/>
                <a:chOff x="937" y="3326"/>
                <a:chExt cx="688" cy="261"/>
              </a:xfrm>
            </p:grpSpPr>
            <p:sp>
              <p:nvSpPr>
                <p:cNvPr id="121887" name="Arc 22"/>
                <p:cNvSpPr>
                  <a:spLocks/>
                </p:cNvSpPr>
                <p:nvPr/>
              </p:nvSpPr>
              <p:spPr bwMode="auto">
                <a:xfrm>
                  <a:off x="1100" y="3326"/>
                  <a:ext cx="283" cy="130"/>
                </a:xfrm>
                <a:custGeom>
                  <a:avLst/>
                  <a:gdLst>
                    <a:gd name="T0" fmla="*/ 0 w 21676"/>
                    <a:gd name="T1" fmla="*/ 0 h 21600"/>
                    <a:gd name="T2" fmla="*/ 0 w 21676"/>
                    <a:gd name="T3" fmla="*/ 0 h 21600"/>
                    <a:gd name="T4" fmla="*/ 0 w 2167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76"/>
                    <a:gd name="T10" fmla="*/ 0 h 21600"/>
                    <a:gd name="T11" fmla="*/ 21676 w 2167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76" h="21600" fill="none" extrusionOk="0">
                      <a:moveTo>
                        <a:pt x="0" y="0"/>
                      </a:moveTo>
                      <a:cubicBezTo>
                        <a:pt x="25" y="0"/>
                        <a:pt x="50" y="-1"/>
                        <a:pt x="76" y="0"/>
                      </a:cubicBezTo>
                      <a:cubicBezTo>
                        <a:pt x="12005" y="0"/>
                        <a:pt x="21676" y="9670"/>
                        <a:pt x="21676" y="21600"/>
                      </a:cubicBezTo>
                    </a:path>
                    <a:path w="21676" h="21600" stroke="0" extrusionOk="0">
                      <a:moveTo>
                        <a:pt x="0" y="0"/>
                      </a:moveTo>
                      <a:cubicBezTo>
                        <a:pt x="25" y="0"/>
                        <a:pt x="50" y="-1"/>
                        <a:pt x="76" y="0"/>
                      </a:cubicBezTo>
                      <a:cubicBezTo>
                        <a:pt x="12005" y="0"/>
                        <a:pt x="21676" y="9670"/>
                        <a:pt x="21676" y="21600"/>
                      </a:cubicBezTo>
                      <a:lnTo>
                        <a:pt x="76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88" name="Arc 23"/>
                <p:cNvSpPr>
                  <a:spLocks/>
                </p:cNvSpPr>
                <p:nvPr/>
              </p:nvSpPr>
              <p:spPr bwMode="auto">
                <a:xfrm rot="10800000">
                  <a:off x="1100" y="3457"/>
                  <a:ext cx="283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700"/>
                        <a:pt x="9624" y="42"/>
                        <a:pt x="21524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700"/>
                        <a:pt x="9624" y="42"/>
                        <a:pt x="21524" y="0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89" name="Arc 24"/>
                <p:cNvSpPr>
                  <a:spLocks/>
                </p:cNvSpPr>
                <p:nvPr/>
              </p:nvSpPr>
              <p:spPr bwMode="auto">
                <a:xfrm>
                  <a:off x="1071" y="3326"/>
                  <a:ext cx="87" cy="130"/>
                </a:xfrm>
                <a:custGeom>
                  <a:avLst/>
                  <a:gdLst>
                    <a:gd name="T0" fmla="*/ 0 w 21853"/>
                    <a:gd name="T1" fmla="*/ 0 h 21600"/>
                    <a:gd name="T2" fmla="*/ 0 w 21853"/>
                    <a:gd name="T3" fmla="*/ 0 h 21600"/>
                    <a:gd name="T4" fmla="*/ 0 w 2185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853"/>
                    <a:gd name="T10" fmla="*/ 0 h 21600"/>
                    <a:gd name="T11" fmla="*/ 21853 w 2185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53" h="21600" fill="none" extrusionOk="0">
                      <a:moveTo>
                        <a:pt x="0" y="1"/>
                      </a:moveTo>
                      <a:cubicBezTo>
                        <a:pt x="84" y="0"/>
                        <a:pt x="168" y="-1"/>
                        <a:pt x="253" y="0"/>
                      </a:cubicBezTo>
                      <a:cubicBezTo>
                        <a:pt x="12182" y="0"/>
                        <a:pt x="21853" y="9670"/>
                        <a:pt x="21853" y="21600"/>
                      </a:cubicBezTo>
                    </a:path>
                    <a:path w="21853" h="21600" stroke="0" extrusionOk="0">
                      <a:moveTo>
                        <a:pt x="0" y="1"/>
                      </a:moveTo>
                      <a:cubicBezTo>
                        <a:pt x="84" y="0"/>
                        <a:pt x="168" y="-1"/>
                        <a:pt x="253" y="0"/>
                      </a:cubicBezTo>
                      <a:cubicBezTo>
                        <a:pt x="12182" y="0"/>
                        <a:pt x="21853" y="9670"/>
                        <a:pt x="21853" y="21600"/>
                      </a:cubicBezTo>
                      <a:lnTo>
                        <a:pt x="253" y="2160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90" name="Arc 25"/>
                <p:cNvSpPr>
                  <a:spLocks/>
                </p:cNvSpPr>
                <p:nvPr/>
              </p:nvSpPr>
              <p:spPr bwMode="auto">
                <a:xfrm rot="10800000">
                  <a:off x="1072" y="3457"/>
                  <a:ext cx="86" cy="130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0" y="21599"/>
                      </a:moveTo>
                      <a:cubicBezTo>
                        <a:pt x="0" y="9768"/>
                        <a:pt x="9517" y="139"/>
                        <a:pt x="21347" y="0"/>
                      </a:cubicBezTo>
                    </a:path>
                    <a:path w="21600" h="21599" stroke="0" extrusionOk="0">
                      <a:moveTo>
                        <a:pt x="0" y="21599"/>
                      </a:moveTo>
                      <a:cubicBezTo>
                        <a:pt x="0" y="9768"/>
                        <a:pt x="9517" y="139"/>
                        <a:pt x="21347" y="0"/>
                      </a:cubicBezTo>
                      <a:lnTo>
                        <a:pt x="21600" y="21599"/>
                      </a:lnTo>
                      <a:lnTo>
                        <a:pt x="0" y="21599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91" name="Line 26"/>
                <p:cNvSpPr>
                  <a:spLocks noChangeShapeType="1"/>
                </p:cNvSpPr>
                <p:nvPr/>
              </p:nvSpPr>
              <p:spPr bwMode="auto">
                <a:xfrm>
                  <a:off x="1392" y="3456"/>
                  <a:ext cx="23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9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937" y="3390"/>
                  <a:ext cx="20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1893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937" y="3521"/>
                  <a:ext cx="20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1885" name="Line 29"/>
              <p:cNvSpPr>
                <a:spLocks noChangeShapeType="1"/>
              </p:cNvSpPr>
              <p:nvPr/>
            </p:nvSpPr>
            <p:spPr bwMode="auto">
              <a:xfrm>
                <a:off x="2709" y="3003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886" name="Line 30"/>
              <p:cNvSpPr>
                <a:spLocks noChangeShapeType="1"/>
              </p:cNvSpPr>
              <p:nvPr/>
            </p:nvSpPr>
            <p:spPr bwMode="auto">
              <a:xfrm flipV="1">
                <a:off x="2709" y="3291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1862" name="Line 31"/>
            <p:cNvSpPr>
              <a:spLocks noChangeShapeType="1"/>
            </p:cNvSpPr>
            <p:nvPr/>
          </p:nvSpPr>
          <p:spPr bwMode="auto">
            <a:xfrm flipV="1">
              <a:off x="1995" y="305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1863" name="Group 32"/>
            <p:cNvGrpSpPr>
              <a:grpSpLocks/>
            </p:cNvGrpSpPr>
            <p:nvPr/>
          </p:nvGrpSpPr>
          <p:grpSpPr bwMode="auto">
            <a:xfrm>
              <a:off x="1631" y="2754"/>
              <a:ext cx="1937" cy="818"/>
              <a:chOff x="1631" y="2754"/>
              <a:chExt cx="1937" cy="818"/>
            </a:xfrm>
          </p:grpSpPr>
          <p:sp>
            <p:nvSpPr>
              <p:cNvPr id="121864" name="Text Box 33"/>
              <p:cNvSpPr txBox="1">
                <a:spLocks noChangeArrowheads="1"/>
              </p:cNvSpPr>
              <p:nvPr/>
            </p:nvSpPr>
            <p:spPr bwMode="auto">
              <a:xfrm>
                <a:off x="1631" y="2754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21865" name="Text Box 34"/>
              <p:cNvSpPr txBox="1">
                <a:spLocks noChangeArrowheads="1"/>
              </p:cNvSpPr>
              <p:nvPr/>
            </p:nvSpPr>
            <p:spPr bwMode="auto">
              <a:xfrm>
                <a:off x="1633" y="2955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21866" name="Text Box 35"/>
              <p:cNvSpPr txBox="1">
                <a:spLocks noChangeArrowheads="1"/>
              </p:cNvSpPr>
              <p:nvPr/>
            </p:nvSpPr>
            <p:spPr bwMode="auto">
              <a:xfrm>
                <a:off x="3360" y="3120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121867" name="Text Box 36"/>
              <p:cNvSpPr txBox="1">
                <a:spLocks noChangeArrowheads="1"/>
              </p:cNvSpPr>
              <p:nvPr/>
            </p:nvSpPr>
            <p:spPr bwMode="auto">
              <a:xfrm>
                <a:off x="1653" y="336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600">
                    <a:solidFill>
                      <a:srgbClr val="000000"/>
                    </a:solidFill>
                  </a:rPr>
                  <a:t>C</a:t>
                </a:r>
              </a:p>
            </p:txBody>
          </p:sp>
        </p:grpSp>
      </p:grpSp>
      <p:sp>
        <p:nvSpPr>
          <p:cNvPr id="121860" name="Rectangle 37"/>
          <p:cNvSpPr>
            <a:spLocks noChangeArrowheads="1"/>
          </p:cNvSpPr>
          <p:nvPr/>
        </p:nvSpPr>
        <p:spPr bwMode="auto">
          <a:xfrm>
            <a:off x="1044575" y="476250"/>
            <a:ext cx="66960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+mj-lt"/>
              </a:rPr>
              <a:t>Συνδυάζοντας Λογικές Πύλες</a:t>
            </a:r>
          </a:p>
        </p:txBody>
      </p:sp>
      <p:pic>
        <p:nvPicPr>
          <p:cNvPr id="38" name="Εικόνα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9075"/>
            <a:ext cx="7945437" cy="762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Σύνοψη: Λογικά κυκλώματα - Πύλες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052513"/>
            <a:ext cx="6913563" cy="5029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l-GR" sz="2000" smtClean="0"/>
              <a:t>AND</a:t>
            </a:r>
            <a:r>
              <a:rPr lang="el-GR" altLang="el-GR" sz="2000" smtClean="0"/>
              <a:t>: </a:t>
            </a:r>
            <a:r>
              <a:rPr lang="en-US" altLang="el-GR" sz="2000" smtClean="0"/>
              <a:t>F = A </a:t>
            </a:r>
            <a:r>
              <a:rPr lang="en-US" altLang="el-GR" sz="3600" baseline="14000" smtClean="0"/>
              <a:t>.</a:t>
            </a:r>
            <a:r>
              <a:rPr lang="en-US" altLang="el-GR" sz="2000" smtClean="0"/>
              <a:t> B</a:t>
            </a:r>
            <a:endParaRPr lang="el-GR" altLang="el-GR" sz="20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l-GR" sz="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800" smtClean="0"/>
              <a:t>Η έξοδος </a:t>
            </a:r>
            <a:r>
              <a:rPr lang="en-US" altLang="el-GR" sz="1800" smtClean="0"/>
              <a:t>F </a:t>
            </a:r>
            <a:r>
              <a:rPr lang="el-GR" altLang="el-GR" sz="1800" smtClean="0"/>
              <a:t>είναι 1 όταν </a:t>
            </a:r>
            <a:r>
              <a:rPr lang="el-GR" altLang="el-GR" sz="1800" b="1" smtClean="0"/>
              <a:t>όλες</a:t>
            </a:r>
            <a:r>
              <a:rPr lang="el-GR" altLang="el-GR" sz="1800" smtClean="0"/>
              <a:t> οι είσοδοι </a:t>
            </a:r>
            <a:r>
              <a:rPr lang="en-US" altLang="el-GR" sz="1800" smtClean="0"/>
              <a:t>(A, B) </a:t>
            </a:r>
            <a:r>
              <a:rPr lang="el-GR" altLang="el-GR" sz="1800" smtClean="0"/>
              <a:t>είναι 1</a:t>
            </a:r>
            <a:endParaRPr lang="en-US" altLang="el-GR" sz="1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l-GR" sz="1600" smtClean="0"/>
          </a:p>
          <a:p>
            <a:pPr eaLnBrk="1" hangingPunct="1">
              <a:spcBef>
                <a:spcPct val="0"/>
              </a:spcBef>
            </a:pPr>
            <a:r>
              <a:rPr lang="en-US" altLang="el-GR" sz="2000" smtClean="0"/>
              <a:t>OR</a:t>
            </a:r>
            <a:r>
              <a:rPr lang="el-GR" altLang="el-GR" sz="2000" smtClean="0"/>
              <a:t>: </a:t>
            </a:r>
            <a:r>
              <a:rPr lang="en-US" altLang="el-GR" sz="2000" smtClean="0"/>
              <a:t>F = A </a:t>
            </a:r>
            <a:r>
              <a:rPr lang="en-US" altLang="el-GR" sz="2000" b="1" baseline="14000" smtClean="0"/>
              <a:t>+</a:t>
            </a:r>
            <a:r>
              <a:rPr lang="en-US" altLang="el-GR" sz="2000" smtClean="0"/>
              <a:t> B</a:t>
            </a:r>
            <a:endParaRPr lang="el-GR" altLang="el-GR" sz="20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l-GR" sz="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800" smtClean="0"/>
              <a:t>Η έξοδος </a:t>
            </a:r>
            <a:r>
              <a:rPr lang="en-US" altLang="el-GR" sz="1800" smtClean="0"/>
              <a:t>F </a:t>
            </a:r>
            <a:r>
              <a:rPr lang="el-GR" altLang="el-GR" sz="1800" smtClean="0"/>
              <a:t>είναι 1 όταν </a:t>
            </a:r>
            <a:r>
              <a:rPr lang="el-GR" altLang="el-GR" sz="1800" b="1" smtClean="0"/>
              <a:t>τουλάχιστον</a:t>
            </a:r>
            <a:r>
              <a:rPr lang="el-GR" altLang="el-GR" sz="1800" smtClean="0"/>
              <a:t> μία είσοδος είναι 1</a:t>
            </a:r>
            <a:endParaRPr lang="en-US" altLang="el-GR" sz="1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l-GR" sz="1600" smtClean="0"/>
          </a:p>
          <a:p>
            <a:pPr eaLnBrk="1" hangingPunct="1">
              <a:spcBef>
                <a:spcPct val="0"/>
              </a:spcBef>
            </a:pPr>
            <a:r>
              <a:rPr lang="en-US" altLang="el-GR" sz="2000" smtClean="0"/>
              <a:t>NOT</a:t>
            </a:r>
            <a:r>
              <a:rPr lang="el-GR" altLang="el-GR" sz="2000" smtClean="0"/>
              <a:t>: </a:t>
            </a:r>
            <a:r>
              <a:rPr lang="en-US" altLang="el-GR" sz="2000" smtClean="0"/>
              <a:t>F = A</a:t>
            </a:r>
            <a:r>
              <a:rPr lang="el-GR" altLang="el-GR" sz="2000" smtClean="0"/>
              <a:t>'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l-GR" sz="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800" smtClean="0"/>
              <a:t>Η έξοδος είναι το αντίθετο της εισόδου</a:t>
            </a:r>
            <a:endParaRPr lang="en-US" altLang="el-GR" sz="1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l-GR" altLang="el-GR" sz="1600" smtClean="0"/>
          </a:p>
          <a:p>
            <a:pPr eaLnBrk="1" hangingPunct="1">
              <a:spcBef>
                <a:spcPct val="0"/>
              </a:spcBef>
            </a:pPr>
            <a:r>
              <a:rPr lang="en-US" altLang="el-GR" sz="2000" smtClean="0"/>
              <a:t>XOR</a:t>
            </a:r>
            <a:r>
              <a:rPr lang="el-GR" altLang="el-GR" sz="2000" smtClean="0"/>
              <a:t>: </a:t>
            </a:r>
            <a:r>
              <a:rPr lang="en-US" altLang="el-GR" sz="2000" smtClean="0"/>
              <a:t>F = A</a:t>
            </a:r>
            <a:r>
              <a:rPr lang="el-GR" altLang="el-GR" sz="2000" smtClean="0"/>
              <a:t>'</a:t>
            </a:r>
            <a:r>
              <a:rPr lang="en-US" altLang="el-GR" sz="2000" smtClean="0"/>
              <a:t> </a:t>
            </a:r>
            <a:r>
              <a:rPr lang="en-US" altLang="el-GR" sz="3600" baseline="14000" smtClean="0"/>
              <a:t>.</a:t>
            </a:r>
            <a:r>
              <a:rPr lang="en-US" altLang="el-GR" sz="2000" smtClean="0"/>
              <a:t> B </a:t>
            </a:r>
            <a:r>
              <a:rPr lang="en-US" altLang="el-GR" sz="2000" b="1" baseline="14000" smtClean="0"/>
              <a:t>+</a:t>
            </a:r>
            <a:r>
              <a:rPr lang="en-US" altLang="el-GR" sz="2000" smtClean="0"/>
              <a:t> A </a:t>
            </a:r>
            <a:r>
              <a:rPr lang="en-US" altLang="el-GR" sz="3600" baseline="14000" smtClean="0"/>
              <a:t>.</a:t>
            </a:r>
            <a:r>
              <a:rPr lang="en-US" altLang="el-GR" sz="2000" smtClean="0"/>
              <a:t> B</a:t>
            </a:r>
            <a:r>
              <a:rPr lang="el-GR" altLang="el-GR" sz="2000" smtClean="0"/>
              <a:t>'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l-GR" sz="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800" smtClean="0"/>
              <a:t>Η έξοδος </a:t>
            </a:r>
            <a:r>
              <a:rPr lang="en-US" altLang="el-GR" sz="1800" smtClean="0"/>
              <a:t>F </a:t>
            </a:r>
            <a:r>
              <a:rPr lang="el-GR" altLang="el-GR" sz="1800" smtClean="0"/>
              <a:t>είναι 1 όταν </a:t>
            </a:r>
            <a:r>
              <a:rPr lang="el-GR" altLang="el-GR" sz="1800" b="1" smtClean="0"/>
              <a:t>μία και μόνο μία</a:t>
            </a:r>
            <a:r>
              <a:rPr lang="el-GR" altLang="el-GR" sz="1800" smtClean="0"/>
              <a:t> είσοδος είναι 1</a:t>
            </a:r>
            <a:endParaRPr lang="en-US" altLang="el-GR" sz="18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l-GR" altLang="el-GR" sz="1600" smtClean="0"/>
          </a:p>
          <a:p>
            <a:pPr eaLnBrk="1" hangingPunct="1">
              <a:spcBef>
                <a:spcPct val="0"/>
              </a:spcBef>
            </a:pPr>
            <a:r>
              <a:rPr lang="en-US" altLang="el-GR" sz="2000" smtClean="0"/>
              <a:t>NAND</a:t>
            </a:r>
            <a:r>
              <a:rPr lang="el-GR" altLang="el-GR" sz="2000" smtClean="0"/>
              <a:t>: </a:t>
            </a:r>
            <a:r>
              <a:rPr lang="en-US" altLang="el-GR" sz="2000" smtClean="0"/>
              <a:t>F = (A </a:t>
            </a:r>
            <a:r>
              <a:rPr lang="en-US" altLang="el-GR" sz="3600" baseline="14000" smtClean="0"/>
              <a:t>.</a:t>
            </a:r>
            <a:r>
              <a:rPr lang="en-US" altLang="el-GR" sz="2000" smtClean="0"/>
              <a:t> B)</a:t>
            </a:r>
            <a:r>
              <a:rPr lang="el-GR" altLang="el-GR" sz="2000" smtClean="0"/>
              <a:t>'</a:t>
            </a:r>
          </a:p>
          <a:p>
            <a:pPr eaLnBrk="1" hangingPunct="1">
              <a:spcBef>
                <a:spcPct val="0"/>
              </a:spcBef>
            </a:pPr>
            <a:r>
              <a:rPr lang="en-US" altLang="el-GR" sz="2000" smtClean="0"/>
              <a:t>NOR</a:t>
            </a:r>
            <a:r>
              <a:rPr lang="el-GR" altLang="el-GR" sz="2000" smtClean="0"/>
              <a:t>: </a:t>
            </a:r>
            <a:r>
              <a:rPr lang="en-US" altLang="el-GR" sz="2000" smtClean="0"/>
              <a:t>F = (A </a:t>
            </a:r>
            <a:r>
              <a:rPr lang="en-US" altLang="el-GR" sz="2000" b="1" baseline="14000" smtClean="0"/>
              <a:t>+</a:t>
            </a:r>
            <a:r>
              <a:rPr lang="en-US" altLang="el-GR" sz="2000" smtClean="0"/>
              <a:t> B)</a:t>
            </a:r>
            <a:r>
              <a:rPr lang="el-GR" altLang="el-GR" sz="2000" smtClean="0"/>
              <a:t>'</a:t>
            </a:r>
            <a:endParaRPr lang="en-US" altLang="el-GR" sz="2000" smtClean="0"/>
          </a:p>
          <a:p>
            <a:pPr eaLnBrk="1" hangingPunct="1">
              <a:spcBef>
                <a:spcPct val="0"/>
              </a:spcBef>
            </a:pPr>
            <a:r>
              <a:rPr lang="en-US" altLang="el-GR" sz="2000" smtClean="0"/>
              <a:t>XNOR</a:t>
            </a:r>
            <a:r>
              <a:rPr lang="el-GR" altLang="el-GR" sz="2000" smtClean="0"/>
              <a:t>: </a:t>
            </a:r>
            <a:r>
              <a:rPr lang="en-US" altLang="el-GR" sz="2000" smtClean="0"/>
              <a:t>F = A </a:t>
            </a:r>
            <a:r>
              <a:rPr lang="en-US" altLang="el-GR" sz="3600" baseline="14000" smtClean="0"/>
              <a:t>.</a:t>
            </a:r>
            <a:r>
              <a:rPr lang="en-US" altLang="el-GR" sz="2000" smtClean="0"/>
              <a:t> B </a:t>
            </a:r>
            <a:r>
              <a:rPr lang="en-US" altLang="el-GR" sz="2000" b="1" baseline="14000" smtClean="0"/>
              <a:t>+</a:t>
            </a:r>
            <a:r>
              <a:rPr lang="en-US" altLang="el-GR" sz="2000" smtClean="0"/>
              <a:t> A</a:t>
            </a:r>
            <a:r>
              <a:rPr lang="el-GR" altLang="el-GR" sz="2000" smtClean="0"/>
              <a:t>'</a:t>
            </a:r>
            <a:r>
              <a:rPr lang="en-US" altLang="el-GR" sz="2000" smtClean="0"/>
              <a:t> </a:t>
            </a:r>
            <a:r>
              <a:rPr lang="en-US" altLang="el-GR" sz="3600" baseline="14000" smtClean="0"/>
              <a:t>.</a:t>
            </a:r>
            <a:r>
              <a:rPr lang="en-US" altLang="el-GR" sz="2000" smtClean="0"/>
              <a:t> B</a:t>
            </a:r>
            <a:r>
              <a:rPr lang="el-GR" altLang="el-GR" sz="2000" smtClean="0"/>
              <a:t>'</a:t>
            </a:r>
          </a:p>
        </p:txBody>
      </p:sp>
      <p:grpSp>
        <p:nvGrpSpPr>
          <p:cNvPr id="122884" name="Group 18"/>
          <p:cNvGrpSpPr>
            <a:grpSpLocks/>
          </p:cNvGrpSpPr>
          <p:nvPr/>
        </p:nvGrpSpPr>
        <p:grpSpPr bwMode="auto">
          <a:xfrm>
            <a:off x="4705350" y="1052513"/>
            <a:ext cx="1782763" cy="520700"/>
            <a:chOff x="1344" y="964"/>
            <a:chExt cx="1123" cy="328"/>
          </a:xfrm>
        </p:grpSpPr>
        <p:sp>
          <p:nvSpPr>
            <p:cNvPr id="122915" name="Line 5"/>
            <p:cNvSpPr>
              <a:spLocks noChangeShapeType="1"/>
            </p:cNvSpPr>
            <p:nvPr/>
          </p:nvSpPr>
          <p:spPr bwMode="auto">
            <a:xfrm>
              <a:off x="2111" y="1130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16" name="Line 6"/>
            <p:cNvSpPr>
              <a:spLocks noChangeShapeType="1"/>
            </p:cNvSpPr>
            <p:nvPr/>
          </p:nvSpPr>
          <p:spPr bwMode="auto">
            <a:xfrm>
              <a:off x="1536" y="12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17" name="Line 7"/>
            <p:cNvSpPr>
              <a:spLocks noChangeShapeType="1"/>
            </p:cNvSpPr>
            <p:nvPr/>
          </p:nvSpPr>
          <p:spPr bwMode="auto">
            <a:xfrm>
              <a:off x="1536" y="10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22918" name="Group 17"/>
            <p:cNvGrpSpPr>
              <a:grpSpLocks/>
            </p:cNvGrpSpPr>
            <p:nvPr/>
          </p:nvGrpSpPr>
          <p:grpSpPr bwMode="auto">
            <a:xfrm>
              <a:off x="1776" y="964"/>
              <a:ext cx="336" cy="328"/>
              <a:chOff x="2736" y="964"/>
              <a:chExt cx="336" cy="328"/>
            </a:xfrm>
          </p:grpSpPr>
          <p:sp>
            <p:nvSpPr>
              <p:cNvPr id="122922" name="Freeform 9"/>
              <p:cNvSpPr>
                <a:spLocks/>
              </p:cNvSpPr>
              <p:nvPr/>
            </p:nvSpPr>
            <p:spPr bwMode="auto">
              <a:xfrm>
                <a:off x="2736" y="964"/>
                <a:ext cx="328" cy="328"/>
              </a:xfrm>
              <a:custGeom>
                <a:avLst/>
                <a:gdLst>
                  <a:gd name="T0" fmla="*/ 0 w 15790"/>
                  <a:gd name="T1" fmla="*/ 0 h 13440"/>
                  <a:gd name="T2" fmla="*/ 0 w 15790"/>
                  <a:gd name="T3" fmla="*/ 0 h 13440"/>
                  <a:gd name="T4" fmla="*/ 0 w 15790"/>
                  <a:gd name="T5" fmla="*/ 0 h 13440"/>
                  <a:gd name="T6" fmla="*/ 0 w 15790"/>
                  <a:gd name="T7" fmla="*/ 0 h 13440"/>
                  <a:gd name="T8" fmla="*/ 0 w 15790"/>
                  <a:gd name="T9" fmla="*/ 0 h 13440"/>
                  <a:gd name="T10" fmla="*/ 0 w 15790"/>
                  <a:gd name="T11" fmla="*/ 0 h 13440"/>
                  <a:gd name="T12" fmla="*/ 0 w 15790"/>
                  <a:gd name="T13" fmla="*/ 0 h 13440"/>
                  <a:gd name="T14" fmla="*/ 0 w 15790"/>
                  <a:gd name="T15" fmla="*/ 0 h 13440"/>
                  <a:gd name="T16" fmla="*/ 0 w 15790"/>
                  <a:gd name="T17" fmla="*/ 0 h 13440"/>
                  <a:gd name="T18" fmla="*/ 0 w 15790"/>
                  <a:gd name="T19" fmla="*/ 0 h 13440"/>
                  <a:gd name="T20" fmla="*/ 0 w 15790"/>
                  <a:gd name="T21" fmla="*/ 0 h 13440"/>
                  <a:gd name="T22" fmla="*/ 0 w 15790"/>
                  <a:gd name="T23" fmla="*/ 0 h 13440"/>
                  <a:gd name="T24" fmla="*/ 0 w 15790"/>
                  <a:gd name="T25" fmla="*/ 0 h 13440"/>
                  <a:gd name="T26" fmla="*/ 0 w 15790"/>
                  <a:gd name="T27" fmla="*/ 0 h 13440"/>
                  <a:gd name="T28" fmla="*/ 0 w 15790"/>
                  <a:gd name="T29" fmla="*/ 0 h 13440"/>
                  <a:gd name="T30" fmla="*/ 0 w 15790"/>
                  <a:gd name="T31" fmla="*/ 0 h 13440"/>
                  <a:gd name="T32" fmla="*/ 0 w 15790"/>
                  <a:gd name="T33" fmla="*/ 0 h 13440"/>
                  <a:gd name="T34" fmla="*/ 0 w 15790"/>
                  <a:gd name="T35" fmla="*/ 0 h 13440"/>
                  <a:gd name="T36" fmla="*/ 0 w 15790"/>
                  <a:gd name="T37" fmla="*/ 0 h 13440"/>
                  <a:gd name="T38" fmla="*/ 0 w 15790"/>
                  <a:gd name="T39" fmla="*/ 0 h 13440"/>
                  <a:gd name="T40" fmla="*/ 0 w 15790"/>
                  <a:gd name="T41" fmla="*/ 0 h 13440"/>
                  <a:gd name="T42" fmla="*/ 0 w 15790"/>
                  <a:gd name="T43" fmla="*/ 0 h 13440"/>
                  <a:gd name="T44" fmla="*/ 0 w 15790"/>
                  <a:gd name="T45" fmla="*/ 0 h 13440"/>
                  <a:gd name="T46" fmla="*/ 0 w 15790"/>
                  <a:gd name="T47" fmla="*/ 0 h 13440"/>
                  <a:gd name="T48" fmla="*/ 0 w 15790"/>
                  <a:gd name="T49" fmla="*/ 0 h 13440"/>
                  <a:gd name="T50" fmla="*/ 0 w 15790"/>
                  <a:gd name="T51" fmla="*/ 0 h 13440"/>
                  <a:gd name="T52" fmla="*/ 0 w 15790"/>
                  <a:gd name="T53" fmla="*/ 0 h 13440"/>
                  <a:gd name="T54" fmla="*/ 0 w 15790"/>
                  <a:gd name="T55" fmla="*/ 0 h 13440"/>
                  <a:gd name="T56" fmla="*/ 0 w 15790"/>
                  <a:gd name="T57" fmla="*/ 0 h 13440"/>
                  <a:gd name="T58" fmla="*/ 0 w 15790"/>
                  <a:gd name="T59" fmla="*/ 0 h 13440"/>
                  <a:gd name="T60" fmla="*/ 0 w 15790"/>
                  <a:gd name="T61" fmla="*/ 0 h 13440"/>
                  <a:gd name="T62" fmla="*/ 0 w 15790"/>
                  <a:gd name="T63" fmla="*/ 0 h 13440"/>
                  <a:gd name="T64" fmla="*/ 0 w 15790"/>
                  <a:gd name="T65" fmla="*/ 0 h 13440"/>
                  <a:gd name="T66" fmla="*/ 0 w 15790"/>
                  <a:gd name="T67" fmla="*/ 0 h 134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790"/>
                  <a:gd name="T103" fmla="*/ 0 h 13440"/>
                  <a:gd name="T104" fmla="*/ 15790 w 15790"/>
                  <a:gd name="T105" fmla="*/ 13440 h 134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790" h="13440">
                    <a:moveTo>
                      <a:pt x="0" y="0"/>
                    </a:moveTo>
                    <a:lnTo>
                      <a:pt x="9023" y="0"/>
                    </a:lnTo>
                    <a:lnTo>
                      <a:pt x="9370" y="9"/>
                    </a:lnTo>
                    <a:lnTo>
                      <a:pt x="9712" y="35"/>
                    </a:lnTo>
                    <a:lnTo>
                      <a:pt x="10050" y="78"/>
                    </a:lnTo>
                    <a:lnTo>
                      <a:pt x="10383" y="137"/>
                    </a:lnTo>
                    <a:lnTo>
                      <a:pt x="10710" y="212"/>
                    </a:lnTo>
                    <a:lnTo>
                      <a:pt x="11031" y="303"/>
                    </a:lnTo>
                    <a:lnTo>
                      <a:pt x="11344" y="410"/>
                    </a:lnTo>
                    <a:lnTo>
                      <a:pt x="11652" y="530"/>
                    </a:lnTo>
                    <a:lnTo>
                      <a:pt x="11951" y="665"/>
                    </a:lnTo>
                    <a:lnTo>
                      <a:pt x="12244" y="814"/>
                    </a:lnTo>
                    <a:lnTo>
                      <a:pt x="12527" y="976"/>
                    </a:lnTo>
                    <a:lnTo>
                      <a:pt x="12801" y="1151"/>
                    </a:lnTo>
                    <a:lnTo>
                      <a:pt x="13067" y="1339"/>
                    </a:lnTo>
                    <a:lnTo>
                      <a:pt x="13322" y="1539"/>
                    </a:lnTo>
                    <a:lnTo>
                      <a:pt x="13568" y="1750"/>
                    </a:lnTo>
                    <a:lnTo>
                      <a:pt x="13804" y="1972"/>
                    </a:lnTo>
                    <a:lnTo>
                      <a:pt x="14028" y="2206"/>
                    </a:lnTo>
                    <a:lnTo>
                      <a:pt x="14240" y="2451"/>
                    </a:lnTo>
                    <a:lnTo>
                      <a:pt x="14442" y="2704"/>
                    </a:lnTo>
                    <a:lnTo>
                      <a:pt x="14630" y="2968"/>
                    </a:lnTo>
                    <a:lnTo>
                      <a:pt x="14807" y="3240"/>
                    </a:lnTo>
                    <a:lnTo>
                      <a:pt x="14970" y="3522"/>
                    </a:lnTo>
                    <a:lnTo>
                      <a:pt x="15120" y="3812"/>
                    </a:lnTo>
                    <a:lnTo>
                      <a:pt x="15256" y="4108"/>
                    </a:lnTo>
                    <a:lnTo>
                      <a:pt x="15377" y="4414"/>
                    </a:lnTo>
                    <a:lnTo>
                      <a:pt x="15484" y="4726"/>
                    </a:lnTo>
                    <a:lnTo>
                      <a:pt x="15576" y="5044"/>
                    </a:lnTo>
                    <a:lnTo>
                      <a:pt x="15652" y="5369"/>
                    </a:lnTo>
                    <a:lnTo>
                      <a:pt x="15711" y="5700"/>
                    </a:lnTo>
                    <a:lnTo>
                      <a:pt x="15754" y="6035"/>
                    </a:lnTo>
                    <a:lnTo>
                      <a:pt x="15781" y="6376"/>
                    </a:lnTo>
                    <a:lnTo>
                      <a:pt x="15790" y="6720"/>
                    </a:lnTo>
                    <a:lnTo>
                      <a:pt x="15781" y="7065"/>
                    </a:lnTo>
                    <a:lnTo>
                      <a:pt x="15754" y="7406"/>
                    </a:lnTo>
                    <a:lnTo>
                      <a:pt x="15711" y="7741"/>
                    </a:lnTo>
                    <a:lnTo>
                      <a:pt x="15652" y="8071"/>
                    </a:lnTo>
                    <a:lnTo>
                      <a:pt x="15576" y="8397"/>
                    </a:lnTo>
                    <a:lnTo>
                      <a:pt x="15484" y="8715"/>
                    </a:lnTo>
                    <a:lnTo>
                      <a:pt x="15377" y="9027"/>
                    </a:lnTo>
                    <a:lnTo>
                      <a:pt x="15256" y="9332"/>
                    </a:lnTo>
                    <a:lnTo>
                      <a:pt x="15120" y="9630"/>
                    </a:lnTo>
                    <a:lnTo>
                      <a:pt x="14970" y="9919"/>
                    </a:lnTo>
                    <a:lnTo>
                      <a:pt x="14807" y="10201"/>
                    </a:lnTo>
                    <a:lnTo>
                      <a:pt x="14630" y="10473"/>
                    </a:lnTo>
                    <a:lnTo>
                      <a:pt x="14442" y="10737"/>
                    </a:lnTo>
                    <a:lnTo>
                      <a:pt x="14240" y="10990"/>
                    </a:lnTo>
                    <a:lnTo>
                      <a:pt x="14028" y="11235"/>
                    </a:lnTo>
                    <a:lnTo>
                      <a:pt x="13804" y="11468"/>
                    </a:lnTo>
                    <a:lnTo>
                      <a:pt x="13568" y="11691"/>
                    </a:lnTo>
                    <a:lnTo>
                      <a:pt x="13322" y="11902"/>
                    </a:lnTo>
                    <a:lnTo>
                      <a:pt x="13067" y="12102"/>
                    </a:lnTo>
                    <a:lnTo>
                      <a:pt x="12801" y="12290"/>
                    </a:lnTo>
                    <a:lnTo>
                      <a:pt x="12527" y="12466"/>
                    </a:lnTo>
                    <a:lnTo>
                      <a:pt x="12244" y="12627"/>
                    </a:lnTo>
                    <a:lnTo>
                      <a:pt x="11951" y="12776"/>
                    </a:lnTo>
                    <a:lnTo>
                      <a:pt x="11652" y="12910"/>
                    </a:lnTo>
                    <a:lnTo>
                      <a:pt x="11344" y="13031"/>
                    </a:lnTo>
                    <a:lnTo>
                      <a:pt x="11031" y="13138"/>
                    </a:lnTo>
                    <a:lnTo>
                      <a:pt x="10710" y="13229"/>
                    </a:lnTo>
                    <a:lnTo>
                      <a:pt x="10383" y="13304"/>
                    </a:lnTo>
                    <a:lnTo>
                      <a:pt x="10050" y="13363"/>
                    </a:lnTo>
                    <a:lnTo>
                      <a:pt x="9712" y="13406"/>
                    </a:lnTo>
                    <a:lnTo>
                      <a:pt x="9370" y="13432"/>
                    </a:lnTo>
                    <a:lnTo>
                      <a:pt x="9023" y="13440"/>
                    </a:lnTo>
                    <a:lnTo>
                      <a:pt x="0" y="134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1176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23" name="Text Box 11"/>
              <p:cNvSpPr txBox="1">
                <a:spLocks noChangeArrowheads="1"/>
              </p:cNvSpPr>
              <p:nvPr/>
            </p:nvSpPr>
            <p:spPr bwMode="auto">
              <a:xfrm>
                <a:off x="2784" y="1044"/>
                <a:ext cx="2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200" b="1">
                    <a:solidFill>
                      <a:srgbClr val="000000"/>
                    </a:solidFill>
                    <a:latin typeface="Verdana" pitchFamily="34" charset="0"/>
                  </a:rPr>
                  <a:t>AND</a:t>
                </a:r>
                <a:endParaRPr lang="el-GR" altLang="el-GR" sz="12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22919" name="Text Box 12"/>
            <p:cNvSpPr txBox="1">
              <a:spLocks noChangeArrowheads="1"/>
            </p:cNvSpPr>
            <p:nvPr/>
          </p:nvSpPr>
          <p:spPr bwMode="auto">
            <a:xfrm>
              <a:off x="1344" y="1008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920" name="Text Box 13"/>
            <p:cNvSpPr txBox="1">
              <a:spLocks noChangeArrowheads="1"/>
            </p:cNvSpPr>
            <p:nvPr/>
          </p:nvSpPr>
          <p:spPr bwMode="auto">
            <a:xfrm>
              <a:off x="1344" y="1152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921" name="Text Box 14"/>
            <p:cNvSpPr txBox="1">
              <a:spLocks noChangeArrowheads="1"/>
            </p:cNvSpPr>
            <p:nvPr/>
          </p:nvSpPr>
          <p:spPr bwMode="auto">
            <a:xfrm>
              <a:off x="2323" y="1072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122885" name="Group 34"/>
          <p:cNvGrpSpPr>
            <a:grpSpLocks/>
          </p:cNvGrpSpPr>
          <p:nvPr/>
        </p:nvGrpSpPr>
        <p:grpSpPr bwMode="auto">
          <a:xfrm>
            <a:off x="4705350" y="1966913"/>
            <a:ext cx="1782763" cy="552450"/>
            <a:chOff x="2208" y="1863"/>
            <a:chExt cx="1123" cy="348"/>
          </a:xfrm>
        </p:grpSpPr>
        <p:sp>
          <p:nvSpPr>
            <p:cNvPr id="122906" name="Line 20"/>
            <p:cNvSpPr>
              <a:spLocks noChangeShapeType="1"/>
            </p:cNvSpPr>
            <p:nvPr/>
          </p:nvSpPr>
          <p:spPr bwMode="auto">
            <a:xfrm>
              <a:off x="2975" y="2038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07" name="Line 21"/>
            <p:cNvSpPr>
              <a:spLocks noChangeShapeType="1"/>
            </p:cNvSpPr>
            <p:nvPr/>
          </p:nvSpPr>
          <p:spPr bwMode="auto">
            <a:xfrm>
              <a:off x="2400" y="21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08" name="Line 22"/>
            <p:cNvSpPr>
              <a:spLocks noChangeShapeType="1"/>
            </p:cNvSpPr>
            <p:nvPr/>
          </p:nvSpPr>
          <p:spPr bwMode="auto">
            <a:xfrm>
              <a:off x="2400" y="19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09" name="Text Box 26"/>
            <p:cNvSpPr txBox="1">
              <a:spLocks noChangeArrowheads="1"/>
            </p:cNvSpPr>
            <p:nvPr/>
          </p:nvSpPr>
          <p:spPr bwMode="auto">
            <a:xfrm>
              <a:off x="2208" y="1916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910" name="Text Box 27"/>
            <p:cNvSpPr txBox="1">
              <a:spLocks noChangeArrowheads="1"/>
            </p:cNvSpPr>
            <p:nvPr/>
          </p:nvSpPr>
          <p:spPr bwMode="auto">
            <a:xfrm>
              <a:off x="2208" y="2060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911" name="Text Box 28"/>
            <p:cNvSpPr txBox="1">
              <a:spLocks noChangeArrowheads="1"/>
            </p:cNvSpPr>
            <p:nvPr/>
          </p:nvSpPr>
          <p:spPr bwMode="auto">
            <a:xfrm>
              <a:off x="3187" y="1980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22912" name="Group 33"/>
            <p:cNvGrpSpPr>
              <a:grpSpLocks/>
            </p:cNvGrpSpPr>
            <p:nvPr/>
          </p:nvGrpSpPr>
          <p:grpSpPr bwMode="auto">
            <a:xfrm>
              <a:off x="2593" y="1863"/>
              <a:ext cx="407" cy="348"/>
              <a:chOff x="2352" y="2592"/>
              <a:chExt cx="407" cy="348"/>
            </a:xfrm>
          </p:grpSpPr>
          <p:sp>
            <p:nvSpPr>
              <p:cNvPr id="122913" name="Freeform 31"/>
              <p:cNvSpPr>
                <a:spLocks/>
              </p:cNvSpPr>
              <p:nvPr/>
            </p:nvSpPr>
            <p:spPr bwMode="auto">
              <a:xfrm>
                <a:off x="2352" y="2592"/>
                <a:ext cx="407" cy="348"/>
              </a:xfrm>
              <a:custGeom>
                <a:avLst/>
                <a:gdLst>
                  <a:gd name="T0" fmla="*/ 0 w 15874"/>
                  <a:gd name="T1" fmla="*/ 0 h 13546"/>
                  <a:gd name="T2" fmla="*/ 0 w 15874"/>
                  <a:gd name="T3" fmla="*/ 0 h 13546"/>
                  <a:gd name="T4" fmla="*/ 0 w 15874"/>
                  <a:gd name="T5" fmla="*/ 0 h 13546"/>
                  <a:gd name="T6" fmla="*/ 0 w 15874"/>
                  <a:gd name="T7" fmla="*/ 0 h 13546"/>
                  <a:gd name="T8" fmla="*/ 0 w 15874"/>
                  <a:gd name="T9" fmla="*/ 0 h 13546"/>
                  <a:gd name="T10" fmla="*/ 0 w 15874"/>
                  <a:gd name="T11" fmla="*/ 0 h 13546"/>
                  <a:gd name="T12" fmla="*/ 0 w 15874"/>
                  <a:gd name="T13" fmla="*/ 0 h 13546"/>
                  <a:gd name="T14" fmla="*/ 0 w 15874"/>
                  <a:gd name="T15" fmla="*/ 0 h 13546"/>
                  <a:gd name="T16" fmla="*/ 0 w 15874"/>
                  <a:gd name="T17" fmla="*/ 0 h 13546"/>
                  <a:gd name="T18" fmla="*/ 0 w 15874"/>
                  <a:gd name="T19" fmla="*/ 0 h 13546"/>
                  <a:gd name="T20" fmla="*/ 0 w 15874"/>
                  <a:gd name="T21" fmla="*/ 0 h 13546"/>
                  <a:gd name="T22" fmla="*/ 0 w 15874"/>
                  <a:gd name="T23" fmla="*/ 0 h 13546"/>
                  <a:gd name="T24" fmla="*/ 0 w 15874"/>
                  <a:gd name="T25" fmla="*/ 0 h 13546"/>
                  <a:gd name="T26" fmla="*/ 0 w 15874"/>
                  <a:gd name="T27" fmla="*/ 0 h 13546"/>
                  <a:gd name="T28" fmla="*/ 0 w 15874"/>
                  <a:gd name="T29" fmla="*/ 0 h 13546"/>
                  <a:gd name="T30" fmla="*/ 0 w 15874"/>
                  <a:gd name="T31" fmla="*/ 0 h 13546"/>
                  <a:gd name="T32" fmla="*/ 0 w 15874"/>
                  <a:gd name="T33" fmla="*/ 0 h 13546"/>
                  <a:gd name="T34" fmla="*/ 0 w 15874"/>
                  <a:gd name="T35" fmla="*/ 0 h 13546"/>
                  <a:gd name="T36" fmla="*/ 0 w 15874"/>
                  <a:gd name="T37" fmla="*/ 0 h 13546"/>
                  <a:gd name="T38" fmla="*/ 0 w 15874"/>
                  <a:gd name="T39" fmla="*/ 0 h 13546"/>
                  <a:gd name="T40" fmla="*/ 0 w 15874"/>
                  <a:gd name="T41" fmla="*/ 0 h 13546"/>
                  <a:gd name="T42" fmla="*/ 0 w 15874"/>
                  <a:gd name="T43" fmla="*/ 0 h 13546"/>
                  <a:gd name="T44" fmla="*/ 0 w 15874"/>
                  <a:gd name="T45" fmla="*/ 0 h 13546"/>
                  <a:gd name="T46" fmla="*/ 0 w 15874"/>
                  <a:gd name="T47" fmla="*/ 0 h 13546"/>
                  <a:gd name="T48" fmla="*/ 0 w 15874"/>
                  <a:gd name="T49" fmla="*/ 0 h 13546"/>
                  <a:gd name="T50" fmla="*/ 0 w 15874"/>
                  <a:gd name="T51" fmla="*/ 0 h 13546"/>
                  <a:gd name="T52" fmla="*/ 0 w 15874"/>
                  <a:gd name="T53" fmla="*/ 0 h 13546"/>
                  <a:gd name="T54" fmla="*/ 0 w 15874"/>
                  <a:gd name="T55" fmla="*/ 0 h 13546"/>
                  <a:gd name="T56" fmla="*/ 0 w 15874"/>
                  <a:gd name="T57" fmla="*/ 0 h 13546"/>
                  <a:gd name="T58" fmla="*/ 0 w 15874"/>
                  <a:gd name="T59" fmla="*/ 0 h 13546"/>
                  <a:gd name="T60" fmla="*/ 0 w 15874"/>
                  <a:gd name="T61" fmla="*/ 0 h 13546"/>
                  <a:gd name="T62" fmla="*/ 0 w 15874"/>
                  <a:gd name="T63" fmla="*/ 0 h 13546"/>
                  <a:gd name="T64" fmla="*/ 0 w 15874"/>
                  <a:gd name="T65" fmla="*/ 0 h 13546"/>
                  <a:gd name="T66" fmla="*/ 0 w 15874"/>
                  <a:gd name="T67" fmla="*/ 0 h 13546"/>
                  <a:gd name="T68" fmla="*/ 0 w 15874"/>
                  <a:gd name="T69" fmla="*/ 0 h 13546"/>
                  <a:gd name="T70" fmla="*/ 0 w 15874"/>
                  <a:gd name="T71" fmla="*/ 0 h 13546"/>
                  <a:gd name="T72" fmla="*/ 0 w 15874"/>
                  <a:gd name="T73" fmla="*/ 0 h 13546"/>
                  <a:gd name="T74" fmla="*/ 0 w 15874"/>
                  <a:gd name="T75" fmla="*/ 0 h 13546"/>
                  <a:gd name="T76" fmla="*/ 0 w 15874"/>
                  <a:gd name="T77" fmla="*/ 0 h 13546"/>
                  <a:gd name="T78" fmla="*/ 0 w 15874"/>
                  <a:gd name="T79" fmla="*/ 0 h 13546"/>
                  <a:gd name="T80" fmla="*/ 0 w 15874"/>
                  <a:gd name="T81" fmla="*/ 0 h 13546"/>
                  <a:gd name="T82" fmla="*/ 0 w 15874"/>
                  <a:gd name="T83" fmla="*/ 0 h 13546"/>
                  <a:gd name="T84" fmla="*/ 0 w 15874"/>
                  <a:gd name="T85" fmla="*/ 0 h 135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74"/>
                  <a:gd name="T130" fmla="*/ 0 h 13546"/>
                  <a:gd name="T131" fmla="*/ 15874 w 15874"/>
                  <a:gd name="T132" fmla="*/ 13546 h 135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74" h="13546">
                    <a:moveTo>
                      <a:pt x="0" y="0"/>
                    </a:moveTo>
                    <a:lnTo>
                      <a:pt x="8025" y="0"/>
                    </a:lnTo>
                    <a:lnTo>
                      <a:pt x="8335" y="12"/>
                    </a:lnTo>
                    <a:lnTo>
                      <a:pt x="8644" y="43"/>
                    </a:lnTo>
                    <a:lnTo>
                      <a:pt x="8950" y="96"/>
                    </a:lnTo>
                    <a:lnTo>
                      <a:pt x="9256" y="167"/>
                    </a:lnTo>
                    <a:lnTo>
                      <a:pt x="9559" y="258"/>
                    </a:lnTo>
                    <a:lnTo>
                      <a:pt x="9859" y="366"/>
                    </a:lnTo>
                    <a:lnTo>
                      <a:pt x="10157" y="491"/>
                    </a:lnTo>
                    <a:lnTo>
                      <a:pt x="10452" y="632"/>
                    </a:lnTo>
                    <a:lnTo>
                      <a:pt x="10742" y="790"/>
                    </a:lnTo>
                    <a:lnTo>
                      <a:pt x="11030" y="960"/>
                    </a:lnTo>
                    <a:lnTo>
                      <a:pt x="11314" y="1146"/>
                    </a:lnTo>
                    <a:lnTo>
                      <a:pt x="11594" y="1343"/>
                    </a:lnTo>
                    <a:lnTo>
                      <a:pt x="11868" y="1553"/>
                    </a:lnTo>
                    <a:lnTo>
                      <a:pt x="12139" y="1775"/>
                    </a:lnTo>
                    <a:lnTo>
                      <a:pt x="12404" y="2007"/>
                    </a:lnTo>
                    <a:lnTo>
                      <a:pt x="12664" y="2248"/>
                    </a:lnTo>
                    <a:lnTo>
                      <a:pt x="12919" y="2500"/>
                    </a:lnTo>
                    <a:lnTo>
                      <a:pt x="13167" y="2759"/>
                    </a:lnTo>
                    <a:lnTo>
                      <a:pt x="13410" y="3024"/>
                    </a:lnTo>
                    <a:lnTo>
                      <a:pt x="13645" y="3296"/>
                    </a:lnTo>
                    <a:lnTo>
                      <a:pt x="13875" y="3575"/>
                    </a:lnTo>
                    <a:lnTo>
                      <a:pt x="14097" y="3858"/>
                    </a:lnTo>
                    <a:lnTo>
                      <a:pt x="14312" y="4145"/>
                    </a:lnTo>
                    <a:lnTo>
                      <a:pt x="14519" y="4434"/>
                    </a:lnTo>
                    <a:lnTo>
                      <a:pt x="14719" y="4727"/>
                    </a:lnTo>
                    <a:lnTo>
                      <a:pt x="14911" y="5022"/>
                    </a:lnTo>
                    <a:lnTo>
                      <a:pt x="15093" y="5317"/>
                    </a:lnTo>
                    <a:lnTo>
                      <a:pt x="15268" y="5611"/>
                    </a:lnTo>
                    <a:lnTo>
                      <a:pt x="15433" y="5905"/>
                    </a:lnTo>
                    <a:lnTo>
                      <a:pt x="15589" y="6197"/>
                    </a:lnTo>
                    <a:lnTo>
                      <a:pt x="15736" y="6486"/>
                    </a:lnTo>
                    <a:lnTo>
                      <a:pt x="15874" y="6774"/>
                    </a:lnTo>
                    <a:lnTo>
                      <a:pt x="15736" y="7060"/>
                    </a:lnTo>
                    <a:lnTo>
                      <a:pt x="15589" y="7350"/>
                    </a:lnTo>
                    <a:lnTo>
                      <a:pt x="15433" y="7642"/>
                    </a:lnTo>
                    <a:lnTo>
                      <a:pt x="15268" y="7936"/>
                    </a:lnTo>
                    <a:lnTo>
                      <a:pt x="15093" y="8231"/>
                    </a:lnTo>
                    <a:lnTo>
                      <a:pt x="14911" y="8525"/>
                    </a:lnTo>
                    <a:lnTo>
                      <a:pt x="14719" y="8820"/>
                    </a:lnTo>
                    <a:lnTo>
                      <a:pt x="14519" y="9112"/>
                    </a:lnTo>
                    <a:lnTo>
                      <a:pt x="14312" y="9403"/>
                    </a:lnTo>
                    <a:lnTo>
                      <a:pt x="14097" y="9689"/>
                    </a:lnTo>
                    <a:lnTo>
                      <a:pt x="13875" y="9972"/>
                    </a:lnTo>
                    <a:lnTo>
                      <a:pt x="13645" y="10250"/>
                    </a:lnTo>
                    <a:lnTo>
                      <a:pt x="13410" y="10523"/>
                    </a:lnTo>
                    <a:lnTo>
                      <a:pt x="13167" y="10788"/>
                    </a:lnTo>
                    <a:lnTo>
                      <a:pt x="12919" y="11047"/>
                    </a:lnTo>
                    <a:lnTo>
                      <a:pt x="12664" y="11298"/>
                    </a:lnTo>
                    <a:lnTo>
                      <a:pt x="12404" y="11540"/>
                    </a:lnTo>
                    <a:lnTo>
                      <a:pt x="12139" y="11771"/>
                    </a:lnTo>
                    <a:lnTo>
                      <a:pt x="11868" y="11994"/>
                    </a:lnTo>
                    <a:lnTo>
                      <a:pt x="11594" y="12204"/>
                    </a:lnTo>
                    <a:lnTo>
                      <a:pt x="11314" y="12401"/>
                    </a:lnTo>
                    <a:lnTo>
                      <a:pt x="11030" y="12587"/>
                    </a:lnTo>
                    <a:lnTo>
                      <a:pt x="10742" y="12758"/>
                    </a:lnTo>
                    <a:lnTo>
                      <a:pt x="10452" y="12915"/>
                    </a:lnTo>
                    <a:lnTo>
                      <a:pt x="10157" y="13056"/>
                    </a:lnTo>
                    <a:lnTo>
                      <a:pt x="9859" y="13181"/>
                    </a:lnTo>
                    <a:lnTo>
                      <a:pt x="9559" y="13289"/>
                    </a:lnTo>
                    <a:lnTo>
                      <a:pt x="9256" y="13379"/>
                    </a:lnTo>
                    <a:lnTo>
                      <a:pt x="8950" y="13451"/>
                    </a:lnTo>
                    <a:lnTo>
                      <a:pt x="8644" y="13503"/>
                    </a:lnTo>
                    <a:lnTo>
                      <a:pt x="8335" y="13535"/>
                    </a:lnTo>
                    <a:lnTo>
                      <a:pt x="8025" y="13546"/>
                    </a:lnTo>
                    <a:lnTo>
                      <a:pt x="0" y="13546"/>
                    </a:lnTo>
                    <a:lnTo>
                      <a:pt x="71" y="13364"/>
                    </a:lnTo>
                    <a:lnTo>
                      <a:pt x="144" y="13192"/>
                    </a:lnTo>
                    <a:lnTo>
                      <a:pt x="220" y="13026"/>
                    </a:lnTo>
                    <a:lnTo>
                      <a:pt x="298" y="12867"/>
                    </a:lnTo>
                    <a:lnTo>
                      <a:pt x="377" y="12714"/>
                    </a:lnTo>
                    <a:lnTo>
                      <a:pt x="459" y="12564"/>
                    </a:lnTo>
                    <a:lnTo>
                      <a:pt x="540" y="12418"/>
                    </a:lnTo>
                    <a:lnTo>
                      <a:pt x="624" y="12274"/>
                    </a:lnTo>
                    <a:lnTo>
                      <a:pt x="708" y="12132"/>
                    </a:lnTo>
                    <a:lnTo>
                      <a:pt x="792" y="11990"/>
                    </a:lnTo>
                    <a:lnTo>
                      <a:pt x="876" y="11845"/>
                    </a:lnTo>
                    <a:lnTo>
                      <a:pt x="958" y="11700"/>
                    </a:lnTo>
                    <a:lnTo>
                      <a:pt x="1041" y="11552"/>
                    </a:lnTo>
                    <a:lnTo>
                      <a:pt x="1121" y="11400"/>
                    </a:lnTo>
                    <a:lnTo>
                      <a:pt x="1202" y="11243"/>
                    </a:lnTo>
                    <a:lnTo>
                      <a:pt x="1279" y="11080"/>
                    </a:lnTo>
                    <a:lnTo>
                      <a:pt x="1355" y="10909"/>
                    </a:lnTo>
                    <a:lnTo>
                      <a:pt x="1428" y="10730"/>
                    </a:lnTo>
                    <a:lnTo>
                      <a:pt x="1498" y="10542"/>
                    </a:lnTo>
                    <a:lnTo>
                      <a:pt x="1565" y="10343"/>
                    </a:lnTo>
                    <a:lnTo>
                      <a:pt x="1630" y="10134"/>
                    </a:lnTo>
                    <a:lnTo>
                      <a:pt x="1689" y="9912"/>
                    </a:lnTo>
                    <a:lnTo>
                      <a:pt x="1745" y="9676"/>
                    </a:lnTo>
                    <a:lnTo>
                      <a:pt x="1797" y="9425"/>
                    </a:lnTo>
                    <a:lnTo>
                      <a:pt x="1843" y="9159"/>
                    </a:lnTo>
                    <a:lnTo>
                      <a:pt x="1884" y="8877"/>
                    </a:lnTo>
                    <a:lnTo>
                      <a:pt x="1920" y="8577"/>
                    </a:lnTo>
                    <a:lnTo>
                      <a:pt x="1951" y="8258"/>
                    </a:lnTo>
                    <a:lnTo>
                      <a:pt x="1974" y="7919"/>
                    </a:lnTo>
                    <a:lnTo>
                      <a:pt x="1992" y="7560"/>
                    </a:lnTo>
                    <a:lnTo>
                      <a:pt x="2003" y="7178"/>
                    </a:lnTo>
                    <a:lnTo>
                      <a:pt x="2007" y="6774"/>
                    </a:lnTo>
                    <a:lnTo>
                      <a:pt x="2003" y="6369"/>
                    </a:lnTo>
                    <a:lnTo>
                      <a:pt x="1992" y="5987"/>
                    </a:lnTo>
                    <a:lnTo>
                      <a:pt x="1974" y="5628"/>
                    </a:lnTo>
                    <a:lnTo>
                      <a:pt x="1951" y="5288"/>
                    </a:lnTo>
                    <a:lnTo>
                      <a:pt x="1920" y="4970"/>
                    </a:lnTo>
                    <a:lnTo>
                      <a:pt x="1884" y="4670"/>
                    </a:lnTo>
                    <a:lnTo>
                      <a:pt x="1843" y="4388"/>
                    </a:lnTo>
                    <a:lnTo>
                      <a:pt x="1797" y="4121"/>
                    </a:lnTo>
                    <a:lnTo>
                      <a:pt x="1745" y="3871"/>
                    </a:lnTo>
                    <a:lnTo>
                      <a:pt x="1689" y="3635"/>
                    </a:lnTo>
                    <a:lnTo>
                      <a:pt x="1630" y="3413"/>
                    </a:lnTo>
                    <a:lnTo>
                      <a:pt x="1565" y="3203"/>
                    </a:lnTo>
                    <a:lnTo>
                      <a:pt x="1498" y="3005"/>
                    </a:lnTo>
                    <a:lnTo>
                      <a:pt x="1428" y="2816"/>
                    </a:lnTo>
                    <a:lnTo>
                      <a:pt x="1355" y="2638"/>
                    </a:lnTo>
                    <a:lnTo>
                      <a:pt x="1279" y="2467"/>
                    </a:lnTo>
                    <a:lnTo>
                      <a:pt x="1202" y="2304"/>
                    </a:lnTo>
                    <a:lnTo>
                      <a:pt x="1121" y="2147"/>
                    </a:lnTo>
                    <a:lnTo>
                      <a:pt x="1041" y="1995"/>
                    </a:lnTo>
                    <a:lnTo>
                      <a:pt x="958" y="1847"/>
                    </a:lnTo>
                    <a:lnTo>
                      <a:pt x="876" y="1702"/>
                    </a:lnTo>
                    <a:lnTo>
                      <a:pt x="792" y="1557"/>
                    </a:lnTo>
                    <a:lnTo>
                      <a:pt x="708" y="1415"/>
                    </a:lnTo>
                    <a:lnTo>
                      <a:pt x="624" y="1272"/>
                    </a:lnTo>
                    <a:lnTo>
                      <a:pt x="540" y="1129"/>
                    </a:lnTo>
                    <a:lnTo>
                      <a:pt x="459" y="983"/>
                    </a:lnTo>
                    <a:lnTo>
                      <a:pt x="377" y="834"/>
                    </a:lnTo>
                    <a:lnTo>
                      <a:pt x="298" y="680"/>
                    </a:lnTo>
                    <a:lnTo>
                      <a:pt x="220" y="522"/>
                    </a:lnTo>
                    <a:lnTo>
                      <a:pt x="144" y="355"/>
                    </a:lnTo>
                    <a:lnTo>
                      <a:pt x="71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4351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914" name="Text Box 25"/>
              <p:cNvSpPr txBox="1">
                <a:spLocks noChangeArrowheads="1"/>
              </p:cNvSpPr>
              <p:nvPr/>
            </p:nvSpPr>
            <p:spPr bwMode="auto">
              <a:xfrm>
                <a:off x="2475" y="2685"/>
                <a:ext cx="19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200" b="1">
                    <a:solidFill>
                      <a:srgbClr val="000000"/>
                    </a:solidFill>
                    <a:latin typeface="Verdana" pitchFamily="34" charset="0"/>
                  </a:rPr>
                  <a:t>OR</a:t>
                </a:r>
                <a:endParaRPr lang="el-GR" altLang="el-GR" sz="12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122886" name="Group 62"/>
          <p:cNvGrpSpPr>
            <a:grpSpLocks/>
          </p:cNvGrpSpPr>
          <p:nvPr/>
        </p:nvGrpSpPr>
        <p:grpSpPr bwMode="auto">
          <a:xfrm>
            <a:off x="4705350" y="2957513"/>
            <a:ext cx="2017713" cy="549275"/>
            <a:chOff x="2091" y="2640"/>
            <a:chExt cx="1271" cy="346"/>
          </a:xfrm>
        </p:grpSpPr>
        <p:sp>
          <p:nvSpPr>
            <p:cNvPr id="122899" name="Line 37"/>
            <p:cNvSpPr>
              <a:spLocks noChangeShapeType="1"/>
            </p:cNvSpPr>
            <p:nvPr/>
          </p:nvSpPr>
          <p:spPr bwMode="auto">
            <a:xfrm>
              <a:off x="3006" y="2812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00" name="Line 39"/>
            <p:cNvSpPr>
              <a:spLocks noChangeShapeType="1"/>
            </p:cNvSpPr>
            <p:nvPr/>
          </p:nvSpPr>
          <p:spPr bwMode="auto">
            <a:xfrm>
              <a:off x="2263" y="281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01" name="Text Box 40"/>
            <p:cNvSpPr txBox="1">
              <a:spLocks noChangeArrowheads="1"/>
            </p:cNvSpPr>
            <p:nvPr/>
          </p:nvSpPr>
          <p:spPr bwMode="auto">
            <a:xfrm>
              <a:off x="2091" y="2756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902" name="Text Box 42"/>
            <p:cNvSpPr txBox="1">
              <a:spLocks noChangeArrowheads="1"/>
            </p:cNvSpPr>
            <p:nvPr/>
          </p:nvSpPr>
          <p:spPr bwMode="auto">
            <a:xfrm>
              <a:off x="3218" y="2754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903" name="Freeform 47"/>
            <p:cNvSpPr>
              <a:spLocks/>
            </p:cNvSpPr>
            <p:nvPr/>
          </p:nvSpPr>
          <p:spPr bwMode="auto">
            <a:xfrm>
              <a:off x="2500" y="2640"/>
              <a:ext cx="404" cy="346"/>
            </a:xfrm>
            <a:custGeom>
              <a:avLst/>
              <a:gdLst>
                <a:gd name="T0" fmla="*/ 0 w 12522"/>
                <a:gd name="T1" fmla="*/ 0 h 10756"/>
                <a:gd name="T2" fmla="*/ 0 w 12522"/>
                <a:gd name="T3" fmla="*/ 0 h 10756"/>
                <a:gd name="T4" fmla="*/ 0 w 12522"/>
                <a:gd name="T5" fmla="*/ 0 h 10756"/>
                <a:gd name="T6" fmla="*/ 0 w 12522"/>
                <a:gd name="T7" fmla="*/ 0 h 10756"/>
                <a:gd name="T8" fmla="*/ 0 w 12522"/>
                <a:gd name="T9" fmla="*/ 0 h 10756"/>
                <a:gd name="T10" fmla="*/ 0 w 12522"/>
                <a:gd name="T11" fmla="*/ 0 h 10756"/>
                <a:gd name="T12" fmla="*/ 0 w 12522"/>
                <a:gd name="T13" fmla="*/ 0 h 107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22"/>
                <a:gd name="T22" fmla="*/ 0 h 10756"/>
                <a:gd name="T23" fmla="*/ 12522 w 12522"/>
                <a:gd name="T24" fmla="*/ 10756 h 107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22" h="10756">
                  <a:moveTo>
                    <a:pt x="12522" y="5378"/>
                  </a:moveTo>
                  <a:lnTo>
                    <a:pt x="6261" y="8067"/>
                  </a:lnTo>
                  <a:lnTo>
                    <a:pt x="0" y="10756"/>
                  </a:lnTo>
                  <a:lnTo>
                    <a:pt x="0" y="5378"/>
                  </a:lnTo>
                  <a:lnTo>
                    <a:pt x="0" y="0"/>
                  </a:lnTo>
                  <a:lnTo>
                    <a:pt x="6261" y="2689"/>
                  </a:lnTo>
                  <a:lnTo>
                    <a:pt x="12522" y="5378"/>
                  </a:lnTo>
                  <a:close/>
                </a:path>
              </a:pathLst>
            </a:custGeom>
            <a:solidFill>
              <a:srgbClr val="C0C0C0"/>
            </a:solidFill>
            <a:ln w="1435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04" name="Freeform 49"/>
            <p:cNvSpPr>
              <a:spLocks/>
            </p:cNvSpPr>
            <p:nvPr/>
          </p:nvSpPr>
          <p:spPr bwMode="auto">
            <a:xfrm>
              <a:off x="2905" y="2765"/>
              <a:ext cx="96" cy="96"/>
            </a:xfrm>
            <a:custGeom>
              <a:avLst/>
              <a:gdLst>
                <a:gd name="T0" fmla="*/ 0 w 3935"/>
                <a:gd name="T1" fmla="*/ 0 h 3944"/>
                <a:gd name="T2" fmla="*/ 0 w 3935"/>
                <a:gd name="T3" fmla="*/ 0 h 3944"/>
                <a:gd name="T4" fmla="*/ 0 w 3935"/>
                <a:gd name="T5" fmla="*/ 0 h 3944"/>
                <a:gd name="T6" fmla="*/ 0 w 3935"/>
                <a:gd name="T7" fmla="*/ 0 h 3944"/>
                <a:gd name="T8" fmla="*/ 0 w 3935"/>
                <a:gd name="T9" fmla="*/ 0 h 3944"/>
                <a:gd name="T10" fmla="*/ 0 w 3935"/>
                <a:gd name="T11" fmla="*/ 0 h 3944"/>
                <a:gd name="T12" fmla="*/ 0 w 3935"/>
                <a:gd name="T13" fmla="*/ 0 h 3944"/>
                <a:gd name="T14" fmla="*/ 0 w 3935"/>
                <a:gd name="T15" fmla="*/ 0 h 3944"/>
                <a:gd name="T16" fmla="*/ 0 w 3935"/>
                <a:gd name="T17" fmla="*/ 0 h 3944"/>
                <a:gd name="T18" fmla="*/ 0 w 3935"/>
                <a:gd name="T19" fmla="*/ 0 h 3944"/>
                <a:gd name="T20" fmla="*/ 0 w 3935"/>
                <a:gd name="T21" fmla="*/ 0 h 3944"/>
                <a:gd name="T22" fmla="*/ 0 w 3935"/>
                <a:gd name="T23" fmla="*/ 0 h 3944"/>
                <a:gd name="T24" fmla="*/ 0 w 3935"/>
                <a:gd name="T25" fmla="*/ 0 h 3944"/>
                <a:gd name="T26" fmla="*/ 0 w 3935"/>
                <a:gd name="T27" fmla="*/ 0 h 3944"/>
                <a:gd name="T28" fmla="*/ 0 w 3935"/>
                <a:gd name="T29" fmla="*/ 0 h 3944"/>
                <a:gd name="T30" fmla="*/ 0 w 3935"/>
                <a:gd name="T31" fmla="*/ 0 h 3944"/>
                <a:gd name="T32" fmla="*/ 0 w 3935"/>
                <a:gd name="T33" fmla="*/ 0 h 3944"/>
                <a:gd name="T34" fmla="*/ 0 w 3935"/>
                <a:gd name="T35" fmla="*/ 0 h 3944"/>
                <a:gd name="T36" fmla="*/ 0 w 3935"/>
                <a:gd name="T37" fmla="*/ 0 h 3944"/>
                <a:gd name="T38" fmla="*/ 0 w 3935"/>
                <a:gd name="T39" fmla="*/ 0 h 3944"/>
                <a:gd name="T40" fmla="*/ 0 w 3935"/>
                <a:gd name="T41" fmla="*/ 0 h 3944"/>
                <a:gd name="T42" fmla="*/ 0 w 3935"/>
                <a:gd name="T43" fmla="*/ 0 h 3944"/>
                <a:gd name="T44" fmla="*/ 0 w 3935"/>
                <a:gd name="T45" fmla="*/ 0 h 3944"/>
                <a:gd name="T46" fmla="*/ 0 w 3935"/>
                <a:gd name="T47" fmla="*/ 0 h 3944"/>
                <a:gd name="T48" fmla="*/ 0 w 3935"/>
                <a:gd name="T49" fmla="*/ 0 h 3944"/>
                <a:gd name="T50" fmla="*/ 0 w 3935"/>
                <a:gd name="T51" fmla="*/ 0 h 3944"/>
                <a:gd name="T52" fmla="*/ 0 w 3935"/>
                <a:gd name="T53" fmla="*/ 0 h 3944"/>
                <a:gd name="T54" fmla="*/ 0 w 3935"/>
                <a:gd name="T55" fmla="*/ 0 h 3944"/>
                <a:gd name="T56" fmla="*/ 0 w 3935"/>
                <a:gd name="T57" fmla="*/ 0 h 3944"/>
                <a:gd name="T58" fmla="*/ 0 w 3935"/>
                <a:gd name="T59" fmla="*/ 0 h 3944"/>
                <a:gd name="T60" fmla="*/ 0 w 3935"/>
                <a:gd name="T61" fmla="*/ 0 h 3944"/>
                <a:gd name="T62" fmla="*/ 0 w 3935"/>
                <a:gd name="T63" fmla="*/ 0 h 3944"/>
                <a:gd name="T64" fmla="*/ 0 w 3935"/>
                <a:gd name="T65" fmla="*/ 0 h 3944"/>
                <a:gd name="T66" fmla="*/ 0 w 3935"/>
                <a:gd name="T67" fmla="*/ 0 h 3944"/>
                <a:gd name="T68" fmla="*/ 0 w 3935"/>
                <a:gd name="T69" fmla="*/ 0 h 3944"/>
                <a:gd name="T70" fmla="*/ 0 w 3935"/>
                <a:gd name="T71" fmla="*/ 0 h 3944"/>
                <a:gd name="T72" fmla="*/ 0 w 3935"/>
                <a:gd name="T73" fmla="*/ 0 h 3944"/>
                <a:gd name="T74" fmla="*/ 0 w 3935"/>
                <a:gd name="T75" fmla="*/ 0 h 3944"/>
                <a:gd name="T76" fmla="*/ 0 w 3935"/>
                <a:gd name="T77" fmla="*/ 0 h 3944"/>
                <a:gd name="T78" fmla="*/ 0 w 3935"/>
                <a:gd name="T79" fmla="*/ 0 h 3944"/>
                <a:gd name="T80" fmla="*/ 0 w 3935"/>
                <a:gd name="T81" fmla="*/ 0 h 3944"/>
                <a:gd name="T82" fmla="*/ 0 w 3935"/>
                <a:gd name="T83" fmla="*/ 0 h 3944"/>
                <a:gd name="T84" fmla="*/ 0 w 3935"/>
                <a:gd name="T85" fmla="*/ 0 h 39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35"/>
                <a:gd name="T130" fmla="*/ 0 h 3944"/>
                <a:gd name="T131" fmla="*/ 3935 w 3935"/>
                <a:gd name="T132" fmla="*/ 3944 h 39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35" h="3944">
                  <a:moveTo>
                    <a:pt x="1967" y="0"/>
                  </a:moveTo>
                  <a:lnTo>
                    <a:pt x="2068" y="2"/>
                  </a:lnTo>
                  <a:lnTo>
                    <a:pt x="2167" y="11"/>
                  </a:lnTo>
                  <a:lnTo>
                    <a:pt x="2265" y="23"/>
                  </a:lnTo>
                  <a:lnTo>
                    <a:pt x="2363" y="40"/>
                  </a:lnTo>
                  <a:lnTo>
                    <a:pt x="2458" y="63"/>
                  </a:lnTo>
                  <a:lnTo>
                    <a:pt x="2551" y="89"/>
                  </a:lnTo>
                  <a:lnTo>
                    <a:pt x="2642" y="120"/>
                  </a:lnTo>
                  <a:lnTo>
                    <a:pt x="2732" y="155"/>
                  </a:lnTo>
                  <a:lnTo>
                    <a:pt x="2819" y="195"/>
                  </a:lnTo>
                  <a:lnTo>
                    <a:pt x="2903" y="239"/>
                  </a:lnTo>
                  <a:lnTo>
                    <a:pt x="2986" y="286"/>
                  </a:lnTo>
                  <a:lnTo>
                    <a:pt x="3065" y="338"/>
                  </a:lnTo>
                  <a:lnTo>
                    <a:pt x="3143" y="393"/>
                  </a:lnTo>
                  <a:lnTo>
                    <a:pt x="3217" y="451"/>
                  </a:lnTo>
                  <a:lnTo>
                    <a:pt x="3288" y="514"/>
                  </a:lnTo>
                  <a:lnTo>
                    <a:pt x="3357" y="578"/>
                  </a:lnTo>
                  <a:lnTo>
                    <a:pt x="3422" y="647"/>
                  </a:lnTo>
                  <a:lnTo>
                    <a:pt x="3484" y="719"/>
                  </a:lnTo>
                  <a:lnTo>
                    <a:pt x="3542" y="794"/>
                  </a:lnTo>
                  <a:lnTo>
                    <a:pt x="3597" y="871"/>
                  </a:lnTo>
                  <a:lnTo>
                    <a:pt x="3649" y="952"/>
                  </a:lnTo>
                  <a:lnTo>
                    <a:pt x="3697" y="1034"/>
                  </a:lnTo>
                  <a:lnTo>
                    <a:pt x="3740" y="1119"/>
                  </a:lnTo>
                  <a:lnTo>
                    <a:pt x="3779" y="1206"/>
                  </a:lnTo>
                  <a:lnTo>
                    <a:pt x="3814" y="1295"/>
                  </a:lnTo>
                  <a:lnTo>
                    <a:pt x="3846" y="1387"/>
                  </a:lnTo>
                  <a:lnTo>
                    <a:pt x="3873" y="1481"/>
                  </a:lnTo>
                  <a:lnTo>
                    <a:pt x="3895" y="1576"/>
                  </a:lnTo>
                  <a:lnTo>
                    <a:pt x="3911" y="1672"/>
                  </a:lnTo>
                  <a:lnTo>
                    <a:pt x="3925" y="1771"/>
                  </a:lnTo>
                  <a:lnTo>
                    <a:pt x="3932" y="1871"/>
                  </a:lnTo>
                  <a:lnTo>
                    <a:pt x="3935" y="1972"/>
                  </a:lnTo>
                  <a:lnTo>
                    <a:pt x="3932" y="2073"/>
                  </a:lnTo>
                  <a:lnTo>
                    <a:pt x="3925" y="2174"/>
                  </a:lnTo>
                  <a:lnTo>
                    <a:pt x="3911" y="2272"/>
                  </a:lnTo>
                  <a:lnTo>
                    <a:pt x="3895" y="2368"/>
                  </a:lnTo>
                  <a:lnTo>
                    <a:pt x="3873" y="2464"/>
                  </a:lnTo>
                  <a:lnTo>
                    <a:pt x="3846" y="2557"/>
                  </a:lnTo>
                  <a:lnTo>
                    <a:pt x="3814" y="2649"/>
                  </a:lnTo>
                  <a:lnTo>
                    <a:pt x="3779" y="2738"/>
                  </a:lnTo>
                  <a:lnTo>
                    <a:pt x="3740" y="2826"/>
                  </a:lnTo>
                  <a:lnTo>
                    <a:pt x="3697" y="2911"/>
                  </a:lnTo>
                  <a:lnTo>
                    <a:pt x="3649" y="2994"/>
                  </a:lnTo>
                  <a:lnTo>
                    <a:pt x="3597" y="3074"/>
                  </a:lnTo>
                  <a:lnTo>
                    <a:pt x="3542" y="3151"/>
                  </a:lnTo>
                  <a:lnTo>
                    <a:pt x="3484" y="3225"/>
                  </a:lnTo>
                  <a:lnTo>
                    <a:pt x="3422" y="3297"/>
                  </a:lnTo>
                  <a:lnTo>
                    <a:pt x="3357" y="3365"/>
                  </a:lnTo>
                  <a:lnTo>
                    <a:pt x="3288" y="3430"/>
                  </a:lnTo>
                  <a:lnTo>
                    <a:pt x="3217" y="3493"/>
                  </a:lnTo>
                  <a:lnTo>
                    <a:pt x="3143" y="3551"/>
                  </a:lnTo>
                  <a:lnTo>
                    <a:pt x="3065" y="3607"/>
                  </a:lnTo>
                  <a:lnTo>
                    <a:pt x="2986" y="3658"/>
                  </a:lnTo>
                  <a:lnTo>
                    <a:pt x="2903" y="3705"/>
                  </a:lnTo>
                  <a:lnTo>
                    <a:pt x="2819" y="3749"/>
                  </a:lnTo>
                  <a:lnTo>
                    <a:pt x="2732" y="3788"/>
                  </a:lnTo>
                  <a:lnTo>
                    <a:pt x="2642" y="3824"/>
                  </a:lnTo>
                  <a:lnTo>
                    <a:pt x="2551" y="3855"/>
                  </a:lnTo>
                  <a:lnTo>
                    <a:pt x="2458" y="3882"/>
                  </a:lnTo>
                  <a:lnTo>
                    <a:pt x="2363" y="3904"/>
                  </a:lnTo>
                  <a:lnTo>
                    <a:pt x="2265" y="3922"/>
                  </a:lnTo>
                  <a:lnTo>
                    <a:pt x="2167" y="3934"/>
                  </a:lnTo>
                  <a:lnTo>
                    <a:pt x="2068" y="3941"/>
                  </a:lnTo>
                  <a:lnTo>
                    <a:pt x="1967" y="3944"/>
                  </a:lnTo>
                  <a:lnTo>
                    <a:pt x="1865" y="3941"/>
                  </a:lnTo>
                  <a:lnTo>
                    <a:pt x="1766" y="3934"/>
                  </a:lnTo>
                  <a:lnTo>
                    <a:pt x="1668" y="3922"/>
                  </a:lnTo>
                  <a:lnTo>
                    <a:pt x="1571" y="3904"/>
                  </a:lnTo>
                  <a:lnTo>
                    <a:pt x="1476" y="3882"/>
                  </a:lnTo>
                  <a:lnTo>
                    <a:pt x="1383" y="3855"/>
                  </a:lnTo>
                  <a:lnTo>
                    <a:pt x="1292" y="3824"/>
                  </a:lnTo>
                  <a:lnTo>
                    <a:pt x="1203" y="3788"/>
                  </a:lnTo>
                  <a:lnTo>
                    <a:pt x="1115" y="3749"/>
                  </a:lnTo>
                  <a:lnTo>
                    <a:pt x="1030" y="3705"/>
                  </a:lnTo>
                  <a:lnTo>
                    <a:pt x="948" y="3658"/>
                  </a:lnTo>
                  <a:lnTo>
                    <a:pt x="868" y="3607"/>
                  </a:lnTo>
                  <a:lnTo>
                    <a:pt x="790" y="3551"/>
                  </a:lnTo>
                  <a:lnTo>
                    <a:pt x="717" y="3493"/>
                  </a:lnTo>
                  <a:lnTo>
                    <a:pt x="645" y="3430"/>
                  </a:lnTo>
                  <a:lnTo>
                    <a:pt x="576" y="3365"/>
                  </a:lnTo>
                  <a:lnTo>
                    <a:pt x="511" y="3297"/>
                  </a:lnTo>
                  <a:lnTo>
                    <a:pt x="450" y="3225"/>
                  </a:lnTo>
                  <a:lnTo>
                    <a:pt x="391" y="3151"/>
                  </a:lnTo>
                  <a:lnTo>
                    <a:pt x="336" y="3074"/>
                  </a:lnTo>
                  <a:lnTo>
                    <a:pt x="285" y="2994"/>
                  </a:lnTo>
                  <a:lnTo>
                    <a:pt x="237" y="2911"/>
                  </a:lnTo>
                  <a:lnTo>
                    <a:pt x="194" y="2826"/>
                  </a:lnTo>
                  <a:lnTo>
                    <a:pt x="154" y="2738"/>
                  </a:lnTo>
                  <a:lnTo>
                    <a:pt x="119" y="2649"/>
                  </a:lnTo>
                  <a:lnTo>
                    <a:pt x="87" y="2557"/>
                  </a:lnTo>
                  <a:lnTo>
                    <a:pt x="61" y="2464"/>
                  </a:lnTo>
                  <a:lnTo>
                    <a:pt x="39" y="2368"/>
                  </a:lnTo>
                  <a:lnTo>
                    <a:pt x="22" y="2272"/>
                  </a:lnTo>
                  <a:lnTo>
                    <a:pt x="10" y="2174"/>
                  </a:lnTo>
                  <a:lnTo>
                    <a:pt x="2" y="2073"/>
                  </a:lnTo>
                  <a:lnTo>
                    <a:pt x="0" y="1972"/>
                  </a:lnTo>
                  <a:lnTo>
                    <a:pt x="2" y="1871"/>
                  </a:lnTo>
                  <a:lnTo>
                    <a:pt x="10" y="1771"/>
                  </a:lnTo>
                  <a:lnTo>
                    <a:pt x="22" y="1672"/>
                  </a:lnTo>
                  <a:lnTo>
                    <a:pt x="39" y="1576"/>
                  </a:lnTo>
                  <a:lnTo>
                    <a:pt x="61" y="1481"/>
                  </a:lnTo>
                  <a:lnTo>
                    <a:pt x="87" y="1387"/>
                  </a:lnTo>
                  <a:lnTo>
                    <a:pt x="119" y="1295"/>
                  </a:lnTo>
                  <a:lnTo>
                    <a:pt x="154" y="1206"/>
                  </a:lnTo>
                  <a:lnTo>
                    <a:pt x="194" y="1119"/>
                  </a:lnTo>
                  <a:lnTo>
                    <a:pt x="237" y="1034"/>
                  </a:lnTo>
                  <a:lnTo>
                    <a:pt x="285" y="952"/>
                  </a:lnTo>
                  <a:lnTo>
                    <a:pt x="336" y="871"/>
                  </a:lnTo>
                  <a:lnTo>
                    <a:pt x="391" y="794"/>
                  </a:lnTo>
                  <a:lnTo>
                    <a:pt x="450" y="719"/>
                  </a:lnTo>
                  <a:lnTo>
                    <a:pt x="511" y="647"/>
                  </a:lnTo>
                  <a:lnTo>
                    <a:pt x="576" y="578"/>
                  </a:lnTo>
                  <a:lnTo>
                    <a:pt x="645" y="514"/>
                  </a:lnTo>
                  <a:lnTo>
                    <a:pt x="717" y="451"/>
                  </a:lnTo>
                  <a:lnTo>
                    <a:pt x="790" y="393"/>
                  </a:lnTo>
                  <a:lnTo>
                    <a:pt x="868" y="338"/>
                  </a:lnTo>
                  <a:lnTo>
                    <a:pt x="948" y="286"/>
                  </a:lnTo>
                  <a:lnTo>
                    <a:pt x="1030" y="239"/>
                  </a:lnTo>
                  <a:lnTo>
                    <a:pt x="1115" y="195"/>
                  </a:lnTo>
                  <a:lnTo>
                    <a:pt x="1203" y="155"/>
                  </a:lnTo>
                  <a:lnTo>
                    <a:pt x="1292" y="120"/>
                  </a:lnTo>
                  <a:lnTo>
                    <a:pt x="1383" y="89"/>
                  </a:lnTo>
                  <a:lnTo>
                    <a:pt x="1476" y="63"/>
                  </a:lnTo>
                  <a:lnTo>
                    <a:pt x="1571" y="40"/>
                  </a:lnTo>
                  <a:lnTo>
                    <a:pt x="1668" y="23"/>
                  </a:lnTo>
                  <a:lnTo>
                    <a:pt x="1766" y="11"/>
                  </a:lnTo>
                  <a:lnTo>
                    <a:pt x="1865" y="2"/>
                  </a:lnTo>
                  <a:lnTo>
                    <a:pt x="1967" y="0"/>
                  </a:lnTo>
                </a:path>
              </a:pathLst>
            </a:custGeom>
            <a:solidFill>
              <a:srgbClr val="C0C0C0"/>
            </a:solidFill>
            <a:ln w="14351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905" name="Text Box 60"/>
            <p:cNvSpPr txBox="1">
              <a:spLocks noChangeArrowheads="1"/>
            </p:cNvSpPr>
            <p:nvPr/>
          </p:nvSpPr>
          <p:spPr bwMode="auto">
            <a:xfrm>
              <a:off x="2530" y="2723"/>
              <a:ext cx="25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NOT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22887" name="Freeform 87"/>
          <p:cNvSpPr>
            <a:spLocks/>
          </p:cNvSpPr>
          <p:nvPr/>
        </p:nvSpPr>
        <p:spPr bwMode="auto">
          <a:xfrm>
            <a:off x="8902700" y="4792663"/>
            <a:ext cx="84138" cy="563562"/>
          </a:xfrm>
          <a:custGeom>
            <a:avLst/>
            <a:gdLst>
              <a:gd name="T0" fmla="*/ 2147483647 w 1776"/>
              <a:gd name="T1" fmla="*/ 2147483647 h 12042"/>
              <a:gd name="T2" fmla="*/ 2147483647 w 1776"/>
              <a:gd name="T3" fmla="*/ 2147483647 h 12042"/>
              <a:gd name="T4" fmla="*/ 2147483647 w 1776"/>
              <a:gd name="T5" fmla="*/ 2147483647 h 12042"/>
              <a:gd name="T6" fmla="*/ 2147483647 w 1776"/>
              <a:gd name="T7" fmla="*/ 2147483647 h 12042"/>
              <a:gd name="T8" fmla="*/ 2147483647 w 1776"/>
              <a:gd name="T9" fmla="*/ 2147483647 h 12042"/>
              <a:gd name="T10" fmla="*/ 2147483647 w 1776"/>
              <a:gd name="T11" fmla="*/ 2147483647 h 12042"/>
              <a:gd name="T12" fmla="*/ 2147483647 w 1776"/>
              <a:gd name="T13" fmla="*/ 2147483647 h 12042"/>
              <a:gd name="T14" fmla="*/ 2147483647 w 1776"/>
              <a:gd name="T15" fmla="*/ 2147483647 h 12042"/>
              <a:gd name="T16" fmla="*/ 2147483647 w 1776"/>
              <a:gd name="T17" fmla="*/ 2147483647 h 12042"/>
              <a:gd name="T18" fmla="*/ 2147483647 w 1776"/>
              <a:gd name="T19" fmla="*/ 2147483647 h 12042"/>
              <a:gd name="T20" fmla="*/ 2147483647 w 1776"/>
              <a:gd name="T21" fmla="*/ 2147483647 h 12042"/>
              <a:gd name="T22" fmla="*/ 2147483647 w 1776"/>
              <a:gd name="T23" fmla="*/ 2147483647 h 12042"/>
              <a:gd name="T24" fmla="*/ 2147483647 w 1776"/>
              <a:gd name="T25" fmla="*/ 2147483647 h 12042"/>
              <a:gd name="T26" fmla="*/ 2147483647 w 1776"/>
              <a:gd name="T27" fmla="*/ 2147483647 h 12042"/>
              <a:gd name="T28" fmla="*/ 2147483647 w 1776"/>
              <a:gd name="T29" fmla="*/ 2147483647 h 12042"/>
              <a:gd name="T30" fmla="*/ 2147483647 w 1776"/>
              <a:gd name="T31" fmla="*/ 2147483647 h 12042"/>
              <a:gd name="T32" fmla="*/ 2147483647 w 1776"/>
              <a:gd name="T33" fmla="*/ 2147483647 h 12042"/>
              <a:gd name="T34" fmla="*/ 2147483647 w 1776"/>
              <a:gd name="T35" fmla="*/ 2147483647 h 12042"/>
              <a:gd name="T36" fmla="*/ 2147483647 w 1776"/>
              <a:gd name="T37" fmla="*/ 2147483647 h 12042"/>
              <a:gd name="T38" fmla="*/ 2147483647 w 1776"/>
              <a:gd name="T39" fmla="*/ 2147483647 h 12042"/>
              <a:gd name="T40" fmla="*/ 2147483647 w 1776"/>
              <a:gd name="T41" fmla="*/ 2147483647 h 12042"/>
              <a:gd name="T42" fmla="*/ 2147483647 w 1776"/>
              <a:gd name="T43" fmla="*/ 2147483647 h 12042"/>
              <a:gd name="T44" fmla="*/ 2147483647 w 1776"/>
              <a:gd name="T45" fmla="*/ 2147483647 h 12042"/>
              <a:gd name="T46" fmla="*/ 2147483647 w 1776"/>
              <a:gd name="T47" fmla="*/ 2147483647 h 12042"/>
              <a:gd name="T48" fmla="*/ 2147483647 w 1776"/>
              <a:gd name="T49" fmla="*/ 2147483647 h 12042"/>
              <a:gd name="T50" fmla="*/ 2147483647 w 1776"/>
              <a:gd name="T51" fmla="*/ 2147483647 h 12042"/>
              <a:gd name="T52" fmla="*/ 2147483647 w 1776"/>
              <a:gd name="T53" fmla="*/ 2147483647 h 12042"/>
              <a:gd name="T54" fmla="*/ 2147483647 w 1776"/>
              <a:gd name="T55" fmla="*/ 2147483647 h 12042"/>
              <a:gd name="T56" fmla="*/ 2147483647 w 1776"/>
              <a:gd name="T57" fmla="*/ 2147483647 h 12042"/>
              <a:gd name="T58" fmla="*/ 2147483647 w 1776"/>
              <a:gd name="T59" fmla="*/ 2147483647 h 12042"/>
              <a:gd name="T60" fmla="*/ 2147483647 w 1776"/>
              <a:gd name="T61" fmla="*/ 2147483647 h 12042"/>
              <a:gd name="T62" fmla="*/ 2147483647 w 1776"/>
              <a:gd name="T63" fmla="*/ 2147483647 h 12042"/>
              <a:gd name="T64" fmla="*/ 0 w 1776"/>
              <a:gd name="T65" fmla="*/ 0 h 12042"/>
              <a:gd name="T66" fmla="*/ 2147483647 w 1776"/>
              <a:gd name="T67" fmla="*/ 2147483647 h 12042"/>
              <a:gd name="T68" fmla="*/ 2147483647 w 1776"/>
              <a:gd name="T69" fmla="*/ 2147483647 h 12042"/>
              <a:gd name="T70" fmla="*/ 2147483647 w 1776"/>
              <a:gd name="T71" fmla="*/ 2147483647 h 12042"/>
              <a:gd name="T72" fmla="*/ 2147483647 w 1776"/>
              <a:gd name="T73" fmla="*/ 2147483647 h 12042"/>
              <a:gd name="T74" fmla="*/ 2147483647 w 1776"/>
              <a:gd name="T75" fmla="*/ 2147483647 h 12042"/>
              <a:gd name="T76" fmla="*/ 2147483647 w 1776"/>
              <a:gd name="T77" fmla="*/ 2147483647 h 12042"/>
              <a:gd name="T78" fmla="*/ 2147483647 w 1776"/>
              <a:gd name="T79" fmla="*/ 2147483647 h 12042"/>
              <a:gd name="T80" fmla="*/ 2147483647 w 1776"/>
              <a:gd name="T81" fmla="*/ 2147483647 h 12042"/>
              <a:gd name="T82" fmla="*/ 2147483647 w 1776"/>
              <a:gd name="T83" fmla="*/ 2147483647 h 12042"/>
              <a:gd name="T84" fmla="*/ 2147483647 w 1776"/>
              <a:gd name="T85" fmla="*/ 2147483647 h 12042"/>
              <a:gd name="T86" fmla="*/ 2147483647 w 1776"/>
              <a:gd name="T87" fmla="*/ 2147483647 h 12042"/>
              <a:gd name="T88" fmla="*/ 2147483647 w 1776"/>
              <a:gd name="T89" fmla="*/ 2147483647 h 12042"/>
              <a:gd name="T90" fmla="*/ 2147483647 w 1776"/>
              <a:gd name="T91" fmla="*/ 2147483647 h 12042"/>
              <a:gd name="T92" fmla="*/ 2147483647 w 1776"/>
              <a:gd name="T93" fmla="*/ 2147483647 h 12042"/>
              <a:gd name="T94" fmla="*/ 2147483647 w 1776"/>
              <a:gd name="T95" fmla="*/ 2147483647 h 12042"/>
              <a:gd name="T96" fmla="*/ 2147483647 w 1776"/>
              <a:gd name="T97" fmla="*/ 2147483647 h 12042"/>
              <a:gd name="T98" fmla="*/ 2147483647 w 1776"/>
              <a:gd name="T99" fmla="*/ 2147483647 h 12042"/>
              <a:gd name="T100" fmla="*/ 2147483647 w 1776"/>
              <a:gd name="T101" fmla="*/ 2147483647 h 12042"/>
              <a:gd name="T102" fmla="*/ 2147483647 w 1776"/>
              <a:gd name="T103" fmla="*/ 2147483647 h 12042"/>
              <a:gd name="T104" fmla="*/ 2147483647 w 1776"/>
              <a:gd name="T105" fmla="*/ 2147483647 h 12042"/>
              <a:gd name="T106" fmla="*/ 2147483647 w 1776"/>
              <a:gd name="T107" fmla="*/ 2147483647 h 12042"/>
              <a:gd name="T108" fmla="*/ 2147483647 w 1776"/>
              <a:gd name="T109" fmla="*/ 2147483647 h 12042"/>
              <a:gd name="T110" fmla="*/ 2147483647 w 1776"/>
              <a:gd name="T111" fmla="*/ 2147483647 h 12042"/>
              <a:gd name="T112" fmla="*/ 2147483647 w 1776"/>
              <a:gd name="T113" fmla="*/ 2147483647 h 12042"/>
              <a:gd name="T114" fmla="*/ 2147483647 w 1776"/>
              <a:gd name="T115" fmla="*/ 2147483647 h 12042"/>
              <a:gd name="T116" fmla="*/ 2147483647 w 1776"/>
              <a:gd name="T117" fmla="*/ 2147483647 h 12042"/>
              <a:gd name="T118" fmla="*/ 2147483647 w 1776"/>
              <a:gd name="T119" fmla="*/ 2147483647 h 12042"/>
              <a:gd name="T120" fmla="*/ 2147483647 w 1776"/>
              <a:gd name="T121" fmla="*/ 2147483647 h 12042"/>
              <a:gd name="T122" fmla="*/ 2147483647 w 1776"/>
              <a:gd name="T123" fmla="*/ 2147483647 h 12042"/>
              <a:gd name="T124" fmla="*/ 0 w 1776"/>
              <a:gd name="T125" fmla="*/ 2147483647 h 120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76"/>
              <a:gd name="T190" fmla="*/ 0 h 12042"/>
              <a:gd name="T191" fmla="*/ 1776 w 1776"/>
              <a:gd name="T192" fmla="*/ 12042 h 1204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76" h="12042">
                <a:moveTo>
                  <a:pt x="0" y="12042"/>
                </a:moveTo>
                <a:lnTo>
                  <a:pt x="61" y="11881"/>
                </a:lnTo>
                <a:lnTo>
                  <a:pt x="126" y="11726"/>
                </a:lnTo>
                <a:lnTo>
                  <a:pt x="193" y="11579"/>
                </a:lnTo>
                <a:lnTo>
                  <a:pt x="262" y="11438"/>
                </a:lnTo>
                <a:lnTo>
                  <a:pt x="333" y="11302"/>
                </a:lnTo>
                <a:lnTo>
                  <a:pt x="404" y="11169"/>
                </a:lnTo>
                <a:lnTo>
                  <a:pt x="476" y="11039"/>
                </a:lnTo>
                <a:lnTo>
                  <a:pt x="550" y="10911"/>
                </a:lnTo>
                <a:lnTo>
                  <a:pt x="624" y="10785"/>
                </a:lnTo>
                <a:lnTo>
                  <a:pt x="698" y="10658"/>
                </a:lnTo>
                <a:lnTo>
                  <a:pt x="771" y="10531"/>
                </a:lnTo>
                <a:lnTo>
                  <a:pt x="845" y="10402"/>
                </a:lnTo>
                <a:lnTo>
                  <a:pt x="917" y="10270"/>
                </a:lnTo>
                <a:lnTo>
                  <a:pt x="988" y="10135"/>
                </a:lnTo>
                <a:lnTo>
                  <a:pt x="1059" y="9995"/>
                </a:lnTo>
                <a:lnTo>
                  <a:pt x="1128" y="9850"/>
                </a:lnTo>
                <a:lnTo>
                  <a:pt x="1194" y="9698"/>
                </a:lnTo>
                <a:lnTo>
                  <a:pt x="1259" y="9540"/>
                </a:lnTo>
                <a:lnTo>
                  <a:pt x="1321" y="9373"/>
                </a:lnTo>
                <a:lnTo>
                  <a:pt x="1381" y="9196"/>
                </a:lnTo>
                <a:lnTo>
                  <a:pt x="1436" y="9010"/>
                </a:lnTo>
                <a:lnTo>
                  <a:pt x="1489" y="8812"/>
                </a:lnTo>
                <a:lnTo>
                  <a:pt x="1538" y="8603"/>
                </a:lnTo>
                <a:lnTo>
                  <a:pt x="1584" y="8381"/>
                </a:lnTo>
                <a:lnTo>
                  <a:pt x="1625" y="8144"/>
                </a:lnTo>
                <a:lnTo>
                  <a:pt x="1662" y="7892"/>
                </a:lnTo>
                <a:lnTo>
                  <a:pt x="1693" y="7626"/>
                </a:lnTo>
                <a:lnTo>
                  <a:pt x="1720" y="7343"/>
                </a:lnTo>
                <a:lnTo>
                  <a:pt x="1741" y="7042"/>
                </a:lnTo>
                <a:lnTo>
                  <a:pt x="1756" y="6722"/>
                </a:lnTo>
                <a:lnTo>
                  <a:pt x="1766" y="6383"/>
                </a:lnTo>
                <a:lnTo>
                  <a:pt x="1770" y="6023"/>
                </a:lnTo>
                <a:lnTo>
                  <a:pt x="1766" y="5664"/>
                </a:lnTo>
                <a:lnTo>
                  <a:pt x="1756" y="5325"/>
                </a:lnTo>
                <a:lnTo>
                  <a:pt x="1741" y="5006"/>
                </a:lnTo>
                <a:lnTo>
                  <a:pt x="1720" y="4704"/>
                </a:lnTo>
                <a:lnTo>
                  <a:pt x="1693" y="4422"/>
                </a:lnTo>
                <a:lnTo>
                  <a:pt x="1662" y="4155"/>
                </a:lnTo>
                <a:lnTo>
                  <a:pt x="1625" y="3903"/>
                </a:lnTo>
                <a:lnTo>
                  <a:pt x="1584" y="3667"/>
                </a:lnTo>
                <a:lnTo>
                  <a:pt x="1538" y="3445"/>
                </a:lnTo>
                <a:lnTo>
                  <a:pt x="1489" y="3235"/>
                </a:lnTo>
                <a:lnTo>
                  <a:pt x="1436" y="3037"/>
                </a:lnTo>
                <a:lnTo>
                  <a:pt x="1381" y="2851"/>
                </a:lnTo>
                <a:lnTo>
                  <a:pt x="1321" y="2675"/>
                </a:lnTo>
                <a:lnTo>
                  <a:pt x="1259" y="2507"/>
                </a:lnTo>
                <a:lnTo>
                  <a:pt x="1194" y="2349"/>
                </a:lnTo>
                <a:lnTo>
                  <a:pt x="1128" y="2196"/>
                </a:lnTo>
                <a:lnTo>
                  <a:pt x="1059" y="2052"/>
                </a:lnTo>
                <a:lnTo>
                  <a:pt x="988" y="1912"/>
                </a:lnTo>
                <a:lnTo>
                  <a:pt x="917" y="1777"/>
                </a:lnTo>
                <a:lnTo>
                  <a:pt x="845" y="1645"/>
                </a:lnTo>
                <a:lnTo>
                  <a:pt x="771" y="1516"/>
                </a:lnTo>
                <a:lnTo>
                  <a:pt x="698" y="1389"/>
                </a:lnTo>
                <a:lnTo>
                  <a:pt x="624" y="1262"/>
                </a:lnTo>
                <a:lnTo>
                  <a:pt x="550" y="1135"/>
                </a:lnTo>
                <a:lnTo>
                  <a:pt x="476" y="1008"/>
                </a:lnTo>
                <a:lnTo>
                  <a:pt x="404" y="878"/>
                </a:lnTo>
                <a:lnTo>
                  <a:pt x="333" y="745"/>
                </a:lnTo>
                <a:lnTo>
                  <a:pt x="262" y="609"/>
                </a:lnTo>
                <a:lnTo>
                  <a:pt x="193" y="468"/>
                </a:lnTo>
                <a:lnTo>
                  <a:pt x="126" y="321"/>
                </a:lnTo>
                <a:lnTo>
                  <a:pt x="61" y="166"/>
                </a:lnTo>
                <a:lnTo>
                  <a:pt x="0" y="5"/>
                </a:lnTo>
                <a:lnTo>
                  <a:pt x="0" y="0"/>
                </a:lnTo>
                <a:lnTo>
                  <a:pt x="61" y="118"/>
                </a:lnTo>
                <a:lnTo>
                  <a:pt x="125" y="237"/>
                </a:lnTo>
                <a:lnTo>
                  <a:pt x="192" y="358"/>
                </a:lnTo>
                <a:lnTo>
                  <a:pt x="261" y="479"/>
                </a:lnTo>
                <a:lnTo>
                  <a:pt x="402" y="730"/>
                </a:lnTo>
                <a:lnTo>
                  <a:pt x="549" y="992"/>
                </a:lnTo>
                <a:lnTo>
                  <a:pt x="622" y="1129"/>
                </a:lnTo>
                <a:lnTo>
                  <a:pt x="697" y="1269"/>
                </a:lnTo>
                <a:lnTo>
                  <a:pt x="771" y="1413"/>
                </a:lnTo>
                <a:lnTo>
                  <a:pt x="845" y="1562"/>
                </a:lnTo>
                <a:lnTo>
                  <a:pt x="917" y="1716"/>
                </a:lnTo>
                <a:lnTo>
                  <a:pt x="989" y="1875"/>
                </a:lnTo>
                <a:lnTo>
                  <a:pt x="1060" y="2040"/>
                </a:lnTo>
                <a:lnTo>
                  <a:pt x="1129" y="2211"/>
                </a:lnTo>
                <a:lnTo>
                  <a:pt x="1196" y="2388"/>
                </a:lnTo>
                <a:lnTo>
                  <a:pt x="1261" y="2571"/>
                </a:lnTo>
                <a:lnTo>
                  <a:pt x="1323" y="2761"/>
                </a:lnTo>
                <a:lnTo>
                  <a:pt x="1383" y="2959"/>
                </a:lnTo>
                <a:lnTo>
                  <a:pt x="1440" y="3164"/>
                </a:lnTo>
                <a:lnTo>
                  <a:pt x="1493" y="3378"/>
                </a:lnTo>
                <a:lnTo>
                  <a:pt x="1542" y="3599"/>
                </a:lnTo>
                <a:lnTo>
                  <a:pt x="1588" y="3829"/>
                </a:lnTo>
                <a:lnTo>
                  <a:pt x="1630" y="4069"/>
                </a:lnTo>
                <a:lnTo>
                  <a:pt x="1667" y="4317"/>
                </a:lnTo>
                <a:lnTo>
                  <a:pt x="1698" y="4575"/>
                </a:lnTo>
                <a:lnTo>
                  <a:pt x="1726" y="4843"/>
                </a:lnTo>
                <a:lnTo>
                  <a:pt x="1746" y="5123"/>
                </a:lnTo>
                <a:lnTo>
                  <a:pt x="1763" y="5411"/>
                </a:lnTo>
                <a:lnTo>
                  <a:pt x="1772" y="5712"/>
                </a:lnTo>
                <a:lnTo>
                  <a:pt x="1776" y="6023"/>
                </a:lnTo>
                <a:lnTo>
                  <a:pt x="1772" y="6335"/>
                </a:lnTo>
                <a:lnTo>
                  <a:pt x="1763" y="6635"/>
                </a:lnTo>
                <a:lnTo>
                  <a:pt x="1746" y="6924"/>
                </a:lnTo>
                <a:lnTo>
                  <a:pt x="1726" y="7203"/>
                </a:lnTo>
                <a:lnTo>
                  <a:pt x="1698" y="7471"/>
                </a:lnTo>
                <a:lnTo>
                  <a:pt x="1667" y="7729"/>
                </a:lnTo>
                <a:lnTo>
                  <a:pt x="1630" y="7977"/>
                </a:lnTo>
                <a:lnTo>
                  <a:pt x="1588" y="8217"/>
                </a:lnTo>
                <a:lnTo>
                  <a:pt x="1542" y="8447"/>
                </a:lnTo>
                <a:lnTo>
                  <a:pt x="1493" y="8668"/>
                </a:lnTo>
                <a:lnTo>
                  <a:pt x="1440" y="8881"/>
                </a:lnTo>
                <a:lnTo>
                  <a:pt x="1383" y="9086"/>
                </a:lnTo>
                <a:lnTo>
                  <a:pt x="1323" y="9283"/>
                </a:lnTo>
                <a:lnTo>
                  <a:pt x="1261" y="9473"/>
                </a:lnTo>
                <a:lnTo>
                  <a:pt x="1196" y="9656"/>
                </a:lnTo>
                <a:lnTo>
                  <a:pt x="1129" y="9833"/>
                </a:lnTo>
                <a:lnTo>
                  <a:pt x="1060" y="10003"/>
                </a:lnTo>
                <a:lnTo>
                  <a:pt x="989" y="10168"/>
                </a:lnTo>
                <a:lnTo>
                  <a:pt x="917" y="10327"/>
                </a:lnTo>
                <a:lnTo>
                  <a:pt x="845" y="10480"/>
                </a:lnTo>
                <a:lnTo>
                  <a:pt x="771" y="10630"/>
                </a:lnTo>
                <a:lnTo>
                  <a:pt x="697" y="10774"/>
                </a:lnTo>
                <a:lnTo>
                  <a:pt x="622" y="10913"/>
                </a:lnTo>
                <a:lnTo>
                  <a:pt x="549" y="11049"/>
                </a:lnTo>
                <a:lnTo>
                  <a:pt x="402" y="11311"/>
                </a:lnTo>
                <a:lnTo>
                  <a:pt x="261" y="11562"/>
                </a:lnTo>
                <a:lnTo>
                  <a:pt x="192" y="11683"/>
                </a:lnTo>
                <a:lnTo>
                  <a:pt x="125" y="11803"/>
                </a:lnTo>
                <a:lnTo>
                  <a:pt x="61" y="11922"/>
                </a:lnTo>
                <a:lnTo>
                  <a:pt x="0" y="12040"/>
                </a:lnTo>
                <a:lnTo>
                  <a:pt x="0" y="12042"/>
                </a:lnTo>
                <a:close/>
              </a:path>
            </a:pathLst>
          </a:custGeom>
          <a:solidFill>
            <a:srgbClr val="DF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22888" name="Group 93"/>
          <p:cNvGrpSpPr>
            <a:grpSpLocks/>
          </p:cNvGrpSpPr>
          <p:nvPr/>
        </p:nvGrpSpPr>
        <p:grpSpPr bwMode="auto">
          <a:xfrm>
            <a:off x="4705350" y="3948113"/>
            <a:ext cx="1858963" cy="563562"/>
            <a:chOff x="2688" y="2592"/>
            <a:chExt cx="1171" cy="355"/>
          </a:xfrm>
        </p:grpSpPr>
        <p:sp>
          <p:nvSpPr>
            <p:cNvPr id="122889" name="Line 68"/>
            <p:cNvSpPr>
              <a:spLocks noChangeShapeType="1"/>
            </p:cNvSpPr>
            <p:nvPr/>
          </p:nvSpPr>
          <p:spPr bwMode="auto">
            <a:xfrm>
              <a:off x="3503" y="2767"/>
              <a:ext cx="1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890" name="Line 69"/>
            <p:cNvSpPr>
              <a:spLocks noChangeShapeType="1"/>
            </p:cNvSpPr>
            <p:nvPr/>
          </p:nvSpPr>
          <p:spPr bwMode="auto">
            <a:xfrm>
              <a:off x="2880" y="283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891" name="Line 70"/>
            <p:cNvSpPr>
              <a:spLocks noChangeShapeType="1"/>
            </p:cNvSpPr>
            <p:nvPr/>
          </p:nvSpPr>
          <p:spPr bwMode="auto">
            <a:xfrm>
              <a:off x="2880" y="269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2892" name="Text Box 71"/>
            <p:cNvSpPr txBox="1">
              <a:spLocks noChangeArrowheads="1"/>
            </p:cNvSpPr>
            <p:nvPr/>
          </p:nvSpPr>
          <p:spPr bwMode="auto">
            <a:xfrm>
              <a:off x="2688" y="2645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893" name="Text Box 72"/>
            <p:cNvSpPr txBox="1">
              <a:spLocks noChangeArrowheads="1"/>
            </p:cNvSpPr>
            <p:nvPr/>
          </p:nvSpPr>
          <p:spPr bwMode="auto">
            <a:xfrm>
              <a:off x="2688" y="2789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22894" name="Text Box 73"/>
            <p:cNvSpPr txBox="1">
              <a:spLocks noChangeArrowheads="1"/>
            </p:cNvSpPr>
            <p:nvPr/>
          </p:nvSpPr>
          <p:spPr bwMode="auto">
            <a:xfrm>
              <a:off x="3715" y="2709"/>
              <a:ext cx="1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200" b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endParaRPr lang="el-GR" altLang="el-GR" sz="12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22895" name="Group 92"/>
            <p:cNvGrpSpPr>
              <a:grpSpLocks/>
            </p:cNvGrpSpPr>
            <p:nvPr/>
          </p:nvGrpSpPr>
          <p:grpSpPr bwMode="auto">
            <a:xfrm>
              <a:off x="3072" y="2592"/>
              <a:ext cx="456" cy="355"/>
              <a:chOff x="3072" y="2592"/>
              <a:chExt cx="456" cy="355"/>
            </a:xfrm>
          </p:grpSpPr>
          <p:sp>
            <p:nvSpPr>
              <p:cNvPr id="122896" name="Freeform 88"/>
              <p:cNvSpPr>
                <a:spLocks/>
              </p:cNvSpPr>
              <p:nvPr/>
            </p:nvSpPr>
            <p:spPr bwMode="auto">
              <a:xfrm>
                <a:off x="3072" y="2592"/>
                <a:ext cx="53" cy="355"/>
              </a:xfrm>
              <a:custGeom>
                <a:avLst/>
                <a:gdLst>
                  <a:gd name="T0" fmla="*/ 0 w 1776"/>
                  <a:gd name="T1" fmla="*/ 0 h 12042"/>
                  <a:gd name="T2" fmla="*/ 0 w 1776"/>
                  <a:gd name="T3" fmla="*/ 0 h 12042"/>
                  <a:gd name="T4" fmla="*/ 0 w 1776"/>
                  <a:gd name="T5" fmla="*/ 0 h 12042"/>
                  <a:gd name="T6" fmla="*/ 0 w 1776"/>
                  <a:gd name="T7" fmla="*/ 0 h 12042"/>
                  <a:gd name="T8" fmla="*/ 0 w 1776"/>
                  <a:gd name="T9" fmla="*/ 0 h 12042"/>
                  <a:gd name="T10" fmla="*/ 0 w 1776"/>
                  <a:gd name="T11" fmla="*/ 0 h 12042"/>
                  <a:gd name="T12" fmla="*/ 0 w 1776"/>
                  <a:gd name="T13" fmla="*/ 0 h 12042"/>
                  <a:gd name="T14" fmla="*/ 0 w 1776"/>
                  <a:gd name="T15" fmla="*/ 0 h 12042"/>
                  <a:gd name="T16" fmla="*/ 0 w 1776"/>
                  <a:gd name="T17" fmla="*/ 0 h 12042"/>
                  <a:gd name="T18" fmla="*/ 0 w 1776"/>
                  <a:gd name="T19" fmla="*/ 0 h 12042"/>
                  <a:gd name="T20" fmla="*/ 0 w 1776"/>
                  <a:gd name="T21" fmla="*/ 0 h 12042"/>
                  <a:gd name="T22" fmla="*/ 0 w 1776"/>
                  <a:gd name="T23" fmla="*/ 0 h 12042"/>
                  <a:gd name="T24" fmla="*/ 0 w 1776"/>
                  <a:gd name="T25" fmla="*/ 0 h 12042"/>
                  <a:gd name="T26" fmla="*/ 0 w 1776"/>
                  <a:gd name="T27" fmla="*/ 0 h 12042"/>
                  <a:gd name="T28" fmla="*/ 0 w 1776"/>
                  <a:gd name="T29" fmla="*/ 0 h 12042"/>
                  <a:gd name="T30" fmla="*/ 0 w 1776"/>
                  <a:gd name="T31" fmla="*/ 0 h 12042"/>
                  <a:gd name="T32" fmla="*/ 0 w 1776"/>
                  <a:gd name="T33" fmla="*/ 0 h 12042"/>
                  <a:gd name="T34" fmla="*/ 0 w 1776"/>
                  <a:gd name="T35" fmla="*/ 0 h 12042"/>
                  <a:gd name="T36" fmla="*/ 0 w 1776"/>
                  <a:gd name="T37" fmla="*/ 0 h 12042"/>
                  <a:gd name="T38" fmla="*/ 0 w 1776"/>
                  <a:gd name="T39" fmla="*/ 0 h 12042"/>
                  <a:gd name="T40" fmla="*/ 0 w 1776"/>
                  <a:gd name="T41" fmla="*/ 0 h 12042"/>
                  <a:gd name="T42" fmla="*/ 0 w 1776"/>
                  <a:gd name="T43" fmla="*/ 0 h 12042"/>
                  <a:gd name="T44" fmla="*/ 0 w 1776"/>
                  <a:gd name="T45" fmla="*/ 0 h 12042"/>
                  <a:gd name="T46" fmla="*/ 0 w 1776"/>
                  <a:gd name="T47" fmla="*/ 0 h 12042"/>
                  <a:gd name="T48" fmla="*/ 0 w 1776"/>
                  <a:gd name="T49" fmla="*/ 0 h 12042"/>
                  <a:gd name="T50" fmla="*/ 0 w 1776"/>
                  <a:gd name="T51" fmla="*/ 0 h 12042"/>
                  <a:gd name="T52" fmla="*/ 0 w 1776"/>
                  <a:gd name="T53" fmla="*/ 0 h 12042"/>
                  <a:gd name="T54" fmla="*/ 0 w 1776"/>
                  <a:gd name="T55" fmla="*/ 0 h 12042"/>
                  <a:gd name="T56" fmla="*/ 0 w 1776"/>
                  <a:gd name="T57" fmla="*/ 0 h 12042"/>
                  <a:gd name="T58" fmla="*/ 0 w 1776"/>
                  <a:gd name="T59" fmla="*/ 0 h 12042"/>
                  <a:gd name="T60" fmla="*/ 0 w 1776"/>
                  <a:gd name="T61" fmla="*/ 0 h 12042"/>
                  <a:gd name="T62" fmla="*/ 0 w 1776"/>
                  <a:gd name="T63" fmla="*/ 0 h 12042"/>
                  <a:gd name="T64" fmla="*/ 0 w 1776"/>
                  <a:gd name="T65" fmla="*/ 0 h 12042"/>
                  <a:gd name="T66" fmla="*/ 0 w 1776"/>
                  <a:gd name="T67" fmla="*/ 0 h 12042"/>
                  <a:gd name="T68" fmla="*/ 0 w 1776"/>
                  <a:gd name="T69" fmla="*/ 0 h 12042"/>
                  <a:gd name="T70" fmla="*/ 0 w 1776"/>
                  <a:gd name="T71" fmla="*/ 0 h 12042"/>
                  <a:gd name="T72" fmla="*/ 0 w 1776"/>
                  <a:gd name="T73" fmla="*/ 0 h 12042"/>
                  <a:gd name="T74" fmla="*/ 0 w 1776"/>
                  <a:gd name="T75" fmla="*/ 0 h 12042"/>
                  <a:gd name="T76" fmla="*/ 0 w 1776"/>
                  <a:gd name="T77" fmla="*/ 0 h 12042"/>
                  <a:gd name="T78" fmla="*/ 0 w 1776"/>
                  <a:gd name="T79" fmla="*/ 0 h 12042"/>
                  <a:gd name="T80" fmla="*/ 0 w 1776"/>
                  <a:gd name="T81" fmla="*/ 0 h 12042"/>
                  <a:gd name="T82" fmla="*/ 0 w 1776"/>
                  <a:gd name="T83" fmla="*/ 0 h 12042"/>
                  <a:gd name="T84" fmla="*/ 0 w 1776"/>
                  <a:gd name="T85" fmla="*/ 0 h 12042"/>
                  <a:gd name="T86" fmla="*/ 0 w 1776"/>
                  <a:gd name="T87" fmla="*/ 0 h 12042"/>
                  <a:gd name="T88" fmla="*/ 0 w 1776"/>
                  <a:gd name="T89" fmla="*/ 0 h 12042"/>
                  <a:gd name="T90" fmla="*/ 0 w 1776"/>
                  <a:gd name="T91" fmla="*/ 0 h 12042"/>
                  <a:gd name="T92" fmla="*/ 0 w 1776"/>
                  <a:gd name="T93" fmla="*/ 0 h 12042"/>
                  <a:gd name="T94" fmla="*/ 0 w 1776"/>
                  <a:gd name="T95" fmla="*/ 0 h 12042"/>
                  <a:gd name="T96" fmla="*/ 0 w 1776"/>
                  <a:gd name="T97" fmla="*/ 0 h 12042"/>
                  <a:gd name="T98" fmla="*/ 0 w 1776"/>
                  <a:gd name="T99" fmla="*/ 0 h 12042"/>
                  <a:gd name="T100" fmla="*/ 0 w 1776"/>
                  <a:gd name="T101" fmla="*/ 0 h 12042"/>
                  <a:gd name="T102" fmla="*/ 0 w 1776"/>
                  <a:gd name="T103" fmla="*/ 0 h 12042"/>
                  <a:gd name="T104" fmla="*/ 0 w 1776"/>
                  <a:gd name="T105" fmla="*/ 0 h 12042"/>
                  <a:gd name="T106" fmla="*/ 0 w 1776"/>
                  <a:gd name="T107" fmla="*/ 0 h 12042"/>
                  <a:gd name="T108" fmla="*/ 0 w 1776"/>
                  <a:gd name="T109" fmla="*/ 0 h 12042"/>
                  <a:gd name="T110" fmla="*/ 0 w 1776"/>
                  <a:gd name="T111" fmla="*/ 0 h 12042"/>
                  <a:gd name="T112" fmla="*/ 0 w 1776"/>
                  <a:gd name="T113" fmla="*/ 0 h 12042"/>
                  <a:gd name="T114" fmla="*/ 0 w 1776"/>
                  <a:gd name="T115" fmla="*/ 0 h 12042"/>
                  <a:gd name="T116" fmla="*/ 0 w 1776"/>
                  <a:gd name="T117" fmla="*/ 0 h 12042"/>
                  <a:gd name="T118" fmla="*/ 0 w 1776"/>
                  <a:gd name="T119" fmla="*/ 0 h 12042"/>
                  <a:gd name="T120" fmla="*/ 0 w 1776"/>
                  <a:gd name="T121" fmla="*/ 0 h 12042"/>
                  <a:gd name="T122" fmla="*/ 0 w 1776"/>
                  <a:gd name="T123" fmla="*/ 0 h 12042"/>
                  <a:gd name="T124" fmla="*/ 0 w 1776"/>
                  <a:gd name="T125" fmla="*/ 0 h 120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6"/>
                  <a:gd name="T190" fmla="*/ 0 h 12042"/>
                  <a:gd name="T191" fmla="*/ 1776 w 1776"/>
                  <a:gd name="T192" fmla="*/ 12042 h 120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6" h="12042">
                    <a:moveTo>
                      <a:pt x="0" y="12042"/>
                    </a:moveTo>
                    <a:lnTo>
                      <a:pt x="61" y="11881"/>
                    </a:lnTo>
                    <a:lnTo>
                      <a:pt x="126" y="11726"/>
                    </a:lnTo>
                    <a:lnTo>
                      <a:pt x="193" y="11579"/>
                    </a:lnTo>
                    <a:lnTo>
                      <a:pt x="262" y="11438"/>
                    </a:lnTo>
                    <a:lnTo>
                      <a:pt x="333" y="11302"/>
                    </a:lnTo>
                    <a:lnTo>
                      <a:pt x="404" y="11169"/>
                    </a:lnTo>
                    <a:lnTo>
                      <a:pt x="476" y="11039"/>
                    </a:lnTo>
                    <a:lnTo>
                      <a:pt x="550" y="10911"/>
                    </a:lnTo>
                    <a:lnTo>
                      <a:pt x="624" y="10785"/>
                    </a:lnTo>
                    <a:lnTo>
                      <a:pt x="698" y="10658"/>
                    </a:lnTo>
                    <a:lnTo>
                      <a:pt x="771" y="10531"/>
                    </a:lnTo>
                    <a:lnTo>
                      <a:pt x="845" y="10402"/>
                    </a:lnTo>
                    <a:lnTo>
                      <a:pt x="917" y="10270"/>
                    </a:lnTo>
                    <a:lnTo>
                      <a:pt x="988" y="10135"/>
                    </a:lnTo>
                    <a:lnTo>
                      <a:pt x="1059" y="9995"/>
                    </a:lnTo>
                    <a:lnTo>
                      <a:pt x="1128" y="9850"/>
                    </a:lnTo>
                    <a:lnTo>
                      <a:pt x="1194" y="9698"/>
                    </a:lnTo>
                    <a:lnTo>
                      <a:pt x="1259" y="9540"/>
                    </a:lnTo>
                    <a:lnTo>
                      <a:pt x="1321" y="9373"/>
                    </a:lnTo>
                    <a:lnTo>
                      <a:pt x="1381" y="9196"/>
                    </a:lnTo>
                    <a:lnTo>
                      <a:pt x="1436" y="9010"/>
                    </a:lnTo>
                    <a:lnTo>
                      <a:pt x="1489" y="8812"/>
                    </a:lnTo>
                    <a:lnTo>
                      <a:pt x="1538" y="8603"/>
                    </a:lnTo>
                    <a:lnTo>
                      <a:pt x="1584" y="8381"/>
                    </a:lnTo>
                    <a:lnTo>
                      <a:pt x="1625" y="8144"/>
                    </a:lnTo>
                    <a:lnTo>
                      <a:pt x="1662" y="7892"/>
                    </a:lnTo>
                    <a:lnTo>
                      <a:pt x="1693" y="7626"/>
                    </a:lnTo>
                    <a:lnTo>
                      <a:pt x="1720" y="7343"/>
                    </a:lnTo>
                    <a:lnTo>
                      <a:pt x="1741" y="7042"/>
                    </a:lnTo>
                    <a:lnTo>
                      <a:pt x="1756" y="6722"/>
                    </a:lnTo>
                    <a:lnTo>
                      <a:pt x="1766" y="6383"/>
                    </a:lnTo>
                    <a:lnTo>
                      <a:pt x="1770" y="6023"/>
                    </a:lnTo>
                    <a:lnTo>
                      <a:pt x="1766" y="5664"/>
                    </a:lnTo>
                    <a:lnTo>
                      <a:pt x="1756" y="5325"/>
                    </a:lnTo>
                    <a:lnTo>
                      <a:pt x="1741" y="5006"/>
                    </a:lnTo>
                    <a:lnTo>
                      <a:pt x="1720" y="4704"/>
                    </a:lnTo>
                    <a:lnTo>
                      <a:pt x="1693" y="4422"/>
                    </a:lnTo>
                    <a:lnTo>
                      <a:pt x="1662" y="4155"/>
                    </a:lnTo>
                    <a:lnTo>
                      <a:pt x="1625" y="3903"/>
                    </a:lnTo>
                    <a:lnTo>
                      <a:pt x="1584" y="3667"/>
                    </a:lnTo>
                    <a:lnTo>
                      <a:pt x="1538" y="3445"/>
                    </a:lnTo>
                    <a:lnTo>
                      <a:pt x="1489" y="3235"/>
                    </a:lnTo>
                    <a:lnTo>
                      <a:pt x="1436" y="3037"/>
                    </a:lnTo>
                    <a:lnTo>
                      <a:pt x="1381" y="2851"/>
                    </a:lnTo>
                    <a:lnTo>
                      <a:pt x="1321" y="2675"/>
                    </a:lnTo>
                    <a:lnTo>
                      <a:pt x="1259" y="2507"/>
                    </a:lnTo>
                    <a:lnTo>
                      <a:pt x="1194" y="2349"/>
                    </a:lnTo>
                    <a:lnTo>
                      <a:pt x="1128" y="2196"/>
                    </a:lnTo>
                    <a:lnTo>
                      <a:pt x="1059" y="2052"/>
                    </a:lnTo>
                    <a:lnTo>
                      <a:pt x="988" y="1912"/>
                    </a:lnTo>
                    <a:lnTo>
                      <a:pt x="917" y="1777"/>
                    </a:lnTo>
                    <a:lnTo>
                      <a:pt x="845" y="1645"/>
                    </a:lnTo>
                    <a:lnTo>
                      <a:pt x="771" y="1516"/>
                    </a:lnTo>
                    <a:lnTo>
                      <a:pt x="698" y="1389"/>
                    </a:lnTo>
                    <a:lnTo>
                      <a:pt x="624" y="1262"/>
                    </a:lnTo>
                    <a:lnTo>
                      <a:pt x="550" y="1135"/>
                    </a:lnTo>
                    <a:lnTo>
                      <a:pt x="476" y="1008"/>
                    </a:lnTo>
                    <a:lnTo>
                      <a:pt x="404" y="878"/>
                    </a:lnTo>
                    <a:lnTo>
                      <a:pt x="333" y="745"/>
                    </a:lnTo>
                    <a:lnTo>
                      <a:pt x="262" y="609"/>
                    </a:lnTo>
                    <a:lnTo>
                      <a:pt x="193" y="468"/>
                    </a:lnTo>
                    <a:lnTo>
                      <a:pt x="126" y="321"/>
                    </a:lnTo>
                    <a:lnTo>
                      <a:pt x="61" y="16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1" y="118"/>
                    </a:lnTo>
                    <a:lnTo>
                      <a:pt x="125" y="237"/>
                    </a:lnTo>
                    <a:lnTo>
                      <a:pt x="192" y="358"/>
                    </a:lnTo>
                    <a:lnTo>
                      <a:pt x="261" y="479"/>
                    </a:lnTo>
                    <a:lnTo>
                      <a:pt x="402" y="730"/>
                    </a:lnTo>
                    <a:lnTo>
                      <a:pt x="549" y="992"/>
                    </a:lnTo>
                    <a:lnTo>
                      <a:pt x="622" y="1129"/>
                    </a:lnTo>
                    <a:lnTo>
                      <a:pt x="697" y="1269"/>
                    </a:lnTo>
                    <a:lnTo>
                      <a:pt x="771" y="1413"/>
                    </a:lnTo>
                    <a:lnTo>
                      <a:pt x="845" y="1562"/>
                    </a:lnTo>
                    <a:lnTo>
                      <a:pt x="917" y="1716"/>
                    </a:lnTo>
                    <a:lnTo>
                      <a:pt x="989" y="1875"/>
                    </a:lnTo>
                    <a:lnTo>
                      <a:pt x="1060" y="2040"/>
                    </a:lnTo>
                    <a:lnTo>
                      <a:pt x="1129" y="2211"/>
                    </a:lnTo>
                    <a:lnTo>
                      <a:pt x="1196" y="2388"/>
                    </a:lnTo>
                    <a:lnTo>
                      <a:pt x="1261" y="2571"/>
                    </a:lnTo>
                    <a:lnTo>
                      <a:pt x="1323" y="2761"/>
                    </a:lnTo>
                    <a:lnTo>
                      <a:pt x="1383" y="2959"/>
                    </a:lnTo>
                    <a:lnTo>
                      <a:pt x="1440" y="3164"/>
                    </a:lnTo>
                    <a:lnTo>
                      <a:pt x="1493" y="3378"/>
                    </a:lnTo>
                    <a:lnTo>
                      <a:pt x="1542" y="3599"/>
                    </a:lnTo>
                    <a:lnTo>
                      <a:pt x="1588" y="3829"/>
                    </a:lnTo>
                    <a:lnTo>
                      <a:pt x="1630" y="4069"/>
                    </a:lnTo>
                    <a:lnTo>
                      <a:pt x="1667" y="4317"/>
                    </a:lnTo>
                    <a:lnTo>
                      <a:pt x="1698" y="4575"/>
                    </a:lnTo>
                    <a:lnTo>
                      <a:pt x="1726" y="4843"/>
                    </a:lnTo>
                    <a:lnTo>
                      <a:pt x="1746" y="5123"/>
                    </a:lnTo>
                    <a:lnTo>
                      <a:pt x="1763" y="5411"/>
                    </a:lnTo>
                    <a:lnTo>
                      <a:pt x="1772" y="5712"/>
                    </a:lnTo>
                    <a:lnTo>
                      <a:pt x="1776" y="6023"/>
                    </a:lnTo>
                    <a:lnTo>
                      <a:pt x="1772" y="6335"/>
                    </a:lnTo>
                    <a:lnTo>
                      <a:pt x="1763" y="6635"/>
                    </a:lnTo>
                    <a:lnTo>
                      <a:pt x="1746" y="6924"/>
                    </a:lnTo>
                    <a:lnTo>
                      <a:pt x="1726" y="7203"/>
                    </a:lnTo>
                    <a:lnTo>
                      <a:pt x="1698" y="7471"/>
                    </a:lnTo>
                    <a:lnTo>
                      <a:pt x="1667" y="7729"/>
                    </a:lnTo>
                    <a:lnTo>
                      <a:pt x="1630" y="7977"/>
                    </a:lnTo>
                    <a:lnTo>
                      <a:pt x="1588" y="8217"/>
                    </a:lnTo>
                    <a:lnTo>
                      <a:pt x="1542" y="8447"/>
                    </a:lnTo>
                    <a:lnTo>
                      <a:pt x="1493" y="8668"/>
                    </a:lnTo>
                    <a:lnTo>
                      <a:pt x="1440" y="8881"/>
                    </a:lnTo>
                    <a:lnTo>
                      <a:pt x="1383" y="9086"/>
                    </a:lnTo>
                    <a:lnTo>
                      <a:pt x="1323" y="9283"/>
                    </a:lnTo>
                    <a:lnTo>
                      <a:pt x="1261" y="9473"/>
                    </a:lnTo>
                    <a:lnTo>
                      <a:pt x="1196" y="9656"/>
                    </a:lnTo>
                    <a:lnTo>
                      <a:pt x="1129" y="9833"/>
                    </a:lnTo>
                    <a:lnTo>
                      <a:pt x="1060" y="10003"/>
                    </a:lnTo>
                    <a:lnTo>
                      <a:pt x="989" y="10168"/>
                    </a:lnTo>
                    <a:lnTo>
                      <a:pt x="917" y="10327"/>
                    </a:lnTo>
                    <a:lnTo>
                      <a:pt x="845" y="10480"/>
                    </a:lnTo>
                    <a:lnTo>
                      <a:pt x="771" y="10630"/>
                    </a:lnTo>
                    <a:lnTo>
                      <a:pt x="697" y="10774"/>
                    </a:lnTo>
                    <a:lnTo>
                      <a:pt x="622" y="10913"/>
                    </a:lnTo>
                    <a:lnTo>
                      <a:pt x="549" y="11049"/>
                    </a:lnTo>
                    <a:lnTo>
                      <a:pt x="402" y="11311"/>
                    </a:lnTo>
                    <a:lnTo>
                      <a:pt x="261" y="11562"/>
                    </a:lnTo>
                    <a:lnTo>
                      <a:pt x="192" y="11683"/>
                    </a:lnTo>
                    <a:lnTo>
                      <a:pt x="125" y="11803"/>
                    </a:lnTo>
                    <a:lnTo>
                      <a:pt x="61" y="11922"/>
                    </a:lnTo>
                    <a:lnTo>
                      <a:pt x="0" y="12040"/>
                    </a:lnTo>
                    <a:lnTo>
                      <a:pt x="0" y="12042"/>
                    </a:lnTo>
                    <a:close/>
                  </a:path>
                </a:pathLst>
              </a:custGeom>
              <a:noFill/>
              <a:ln w="142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897" name="Freeform 75"/>
              <p:cNvSpPr>
                <a:spLocks/>
              </p:cNvSpPr>
              <p:nvPr/>
            </p:nvSpPr>
            <p:spPr bwMode="auto">
              <a:xfrm>
                <a:off x="3121" y="2592"/>
                <a:ext cx="407" cy="348"/>
              </a:xfrm>
              <a:custGeom>
                <a:avLst/>
                <a:gdLst>
                  <a:gd name="T0" fmla="*/ 0 w 15874"/>
                  <a:gd name="T1" fmla="*/ 0 h 13546"/>
                  <a:gd name="T2" fmla="*/ 0 w 15874"/>
                  <a:gd name="T3" fmla="*/ 0 h 13546"/>
                  <a:gd name="T4" fmla="*/ 0 w 15874"/>
                  <a:gd name="T5" fmla="*/ 0 h 13546"/>
                  <a:gd name="T6" fmla="*/ 0 w 15874"/>
                  <a:gd name="T7" fmla="*/ 0 h 13546"/>
                  <a:gd name="T8" fmla="*/ 0 w 15874"/>
                  <a:gd name="T9" fmla="*/ 0 h 13546"/>
                  <a:gd name="T10" fmla="*/ 0 w 15874"/>
                  <a:gd name="T11" fmla="*/ 0 h 13546"/>
                  <a:gd name="T12" fmla="*/ 0 w 15874"/>
                  <a:gd name="T13" fmla="*/ 0 h 13546"/>
                  <a:gd name="T14" fmla="*/ 0 w 15874"/>
                  <a:gd name="T15" fmla="*/ 0 h 13546"/>
                  <a:gd name="T16" fmla="*/ 0 w 15874"/>
                  <a:gd name="T17" fmla="*/ 0 h 13546"/>
                  <a:gd name="T18" fmla="*/ 0 w 15874"/>
                  <a:gd name="T19" fmla="*/ 0 h 13546"/>
                  <a:gd name="T20" fmla="*/ 0 w 15874"/>
                  <a:gd name="T21" fmla="*/ 0 h 13546"/>
                  <a:gd name="T22" fmla="*/ 0 w 15874"/>
                  <a:gd name="T23" fmla="*/ 0 h 13546"/>
                  <a:gd name="T24" fmla="*/ 0 w 15874"/>
                  <a:gd name="T25" fmla="*/ 0 h 13546"/>
                  <a:gd name="T26" fmla="*/ 0 w 15874"/>
                  <a:gd name="T27" fmla="*/ 0 h 13546"/>
                  <a:gd name="T28" fmla="*/ 0 w 15874"/>
                  <a:gd name="T29" fmla="*/ 0 h 13546"/>
                  <a:gd name="T30" fmla="*/ 0 w 15874"/>
                  <a:gd name="T31" fmla="*/ 0 h 13546"/>
                  <a:gd name="T32" fmla="*/ 0 w 15874"/>
                  <a:gd name="T33" fmla="*/ 0 h 13546"/>
                  <a:gd name="T34" fmla="*/ 0 w 15874"/>
                  <a:gd name="T35" fmla="*/ 0 h 13546"/>
                  <a:gd name="T36" fmla="*/ 0 w 15874"/>
                  <a:gd name="T37" fmla="*/ 0 h 13546"/>
                  <a:gd name="T38" fmla="*/ 0 w 15874"/>
                  <a:gd name="T39" fmla="*/ 0 h 13546"/>
                  <a:gd name="T40" fmla="*/ 0 w 15874"/>
                  <a:gd name="T41" fmla="*/ 0 h 13546"/>
                  <a:gd name="T42" fmla="*/ 0 w 15874"/>
                  <a:gd name="T43" fmla="*/ 0 h 13546"/>
                  <a:gd name="T44" fmla="*/ 0 w 15874"/>
                  <a:gd name="T45" fmla="*/ 0 h 13546"/>
                  <a:gd name="T46" fmla="*/ 0 w 15874"/>
                  <a:gd name="T47" fmla="*/ 0 h 13546"/>
                  <a:gd name="T48" fmla="*/ 0 w 15874"/>
                  <a:gd name="T49" fmla="*/ 0 h 13546"/>
                  <a:gd name="T50" fmla="*/ 0 w 15874"/>
                  <a:gd name="T51" fmla="*/ 0 h 13546"/>
                  <a:gd name="T52" fmla="*/ 0 w 15874"/>
                  <a:gd name="T53" fmla="*/ 0 h 13546"/>
                  <a:gd name="T54" fmla="*/ 0 w 15874"/>
                  <a:gd name="T55" fmla="*/ 0 h 13546"/>
                  <a:gd name="T56" fmla="*/ 0 w 15874"/>
                  <a:gd name="T57" fmla="*/ 0 h 13546"/>
                  <a:gd name="T58" fmla="*/ 0 w 15874"/>
                  <a:gd name="T59" fmla="*/ 0 h 13546"/>
                  <a:gd name="T60" fmla="*/ 0 w 15874"/>
                  <a:gd name="T61" fmla="*/ 0 h 13546"/>
                  <a:gd name="T62" fmla="*/ 0 w 15874"/>
                  <a:gd name="T63" fmla="*/ 0 h 13546"/>
                  <a:gd name="T64" fmla="*/ 0 w 15874"/>
                  <a:gd name="T65" fmla="*/ 0 h 13546"/>
                  <a:gd name="T66" fmla="*/ 0 w 15874"/>
                  <a:gd name="T67" fmla="*/ 0 h 13546"/>
                  <a:gd name="T68" fmla="*/ 0 w 15874"/>
                  <a:gd name="T69" fmla="*/ 0 h 13546"/>
                  <a:gd name="T70" fmla="*/ 0 w 15874"/>
                  <a:gd name="T71" fmla="*/ 0 h 13546"/>
                  <a:gd name="T72" fmla="*/ 0 w 15874"/>
                  <a:gd name="T73" fmla="*/ 0 h 13546"/>
                  <a:gd name="T74" fmla="*/ 0 w 15874"/>
                  <a:gd name="T75" fmla="*/ 0 h 13546"/>
                  <a:gd name="T76" fmla="*/ 0 w 15874"/>
                  <a:gd name="T77" fmla="*/ 0 h 13546"/>
                  <a:gd name="T78" fmla="*/ 0 w 15874"/>
                  <a:gd name="T79" fmla="*/ 0 h 13546"/>
                  <a:gd name="T80" fmla="*/ 0 w 15874"/>
                  <a:gd name="T81" fmla="*/ 0 h 13546"/>
                  <a:gd name="T82" fmla="*/ 0 w 15874"/>
                  <a:gd name="T83" fmla="*/ 0 h 13546"/>
                  <a:gd name="T84" fmla="*/ 0 w 15874"/>
                  <a:gd name="T85" fmla="*/ 0 h 1354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74"/>
                  <a:gd name="T130" fmla="*/ 0 h 13546"/>
                  <a:gd name="T131" fmla="*/ 15874 w 15874"/>
                  <a:gd name="T132" fmla="*/ 13546 h 1354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74" h="13546">
                    <a:moveTo>
                      <a:pt x="0" y="0"/>
                    </a:moveTo>
                    <a:lnTo>
                      <a:pt x="8025" y="0"/>
                    </a:lnTo>
                    <a:lnTo>
                      <a:pt x="8335" y="12"/>
                    </a:lnTo>
                    <a:lnTo>
                      <a:pt x="8644" y="43"/>
                    </a:lnTo>
                    <a:lnTo>
                      <a:pt x="8950" y="96"/>
                    </a:lnTo>
                    <a:lnTo>
                      <a:pt x="9256" y="167"/>
                    </a:lnTo>
                    <a:lnTo>
                      <a:pt x="9559" y="258"/>
                    </a:lnTo>
                    <a:lnTo>
                      <a:pt x="9859" y="366"/>
                    </a:lnTo>
                    <a:lnTo>
                      <a:pt x="10157" y="491"/>
                    </a:lnTo>
                    <a:lnTo>
                      <a:pt x="10452" y="632"/>
                    </a:lnTo>
                    <a:lnTo>
                      <a:pt x="10742" y="790"/>
                    </a:lnTo>
                    <a:lnTo>
                      <a:pt x="11030" y="960"/>
                    </a:lnTo>
                    <a:lnTo>
                      <a:pt x="11314" y="1146"/>
                    </a:lnTo>
                    <a:lnTo>
                      <a:pt x="11594" y="1343"/>
                    </a:lnTo>
                    <a:lnTo>
                      <a:pt x="11868" y="1553"/>
                    </a:lnTo>
                    <a:lnTo>
                      <a:pt x="12139" y="1775"/>
                    </a:lnTo>
                    <a:lnTo>
                      <a:pt x="12404" y="2007"/>
                    </a:lnTo>
                    <a:lnTo>
                      <a:pt x="12664" y="2248"/>
                    </a:lnTo>
                    <a:lnTo>
                      <a:pt x="12919" y="2500"/>
                    </a:lnTo>
                    <a:lnTo>
                      <a:pt x="13167" y="2759"/>
                    </a:lnTo>
                    <a:lnTo>
                      <a:pt x="13410" y="3024"/>
                    </a:lnTo>
                    <a:lnTo>
                      <a:pt x="13645" y="3296"/>
                    </a:lnTo>
                    <a:lnTo>
                      <a:pt x="13875" y="3575"/>
                    </a:lnTo>
                    <a:lnTo>
                      <a:pt x="14097" y="3858"/>
                    </a:lnTo>
                    <a:lnTo>
                      <a:pt x="14312" y="4145"/>
                    </a:lnTo>
                    <a:lnTo>
                      <a:pt x="14519" y="4434"/>
                    </a:lnTo>
                    <a:lnTo>
                      <a:pt x="14719" y="4727"/>
                    </a:lnTo>
                    <a:lnTo>
                      <a:pt x="14911" y="5022"/>
                    </a:lnTo>
                    <a:lnTo>
                      <a:pt x="15093" y="5317"/>
                    </a:lnTo>
                    <a:lnTo>
                      <a:pt x="15268" y="5611"/>
                    </a:lnTo>
                    <a:lnTo>
                      <a:pt x="15433" y="5905"/>
                    </a:lnTo>
                    <a:lnTo>
                      <a:pt x="15589" y="6197"/>
                    </a:lnTo>
                    <a:lnTo>
                      <a:pt x="15736" y="6486"/>
                    </a:lnTo>
                    <a:lnTo>
                      <a:pt x="15874" y="6774"/>
                    </a:lnTo>
                    <a:lnTo>
                      <a:pt x="15736" y="7060"/>
                    </a:lnTo>
                    <a:lnTo>
                      <a:pt x="15589" y="7350"/>
                    </a:lnTo>
                    <a:lnTo>
                      <a:pt x="15433" y="7642"/>
                    </a:lnTo>
                    <a:lnTo>
                      <a:pt x="15268" y="7936"/>
                    </a:lnTo>
                    <a:lnTo>
                      <a:pt x="15093" y="8231"/>
                    </a:lnTo>
                    <a:lnTo>
                      <a:pt x="14911" y="8525"/>
                    </a:lnTo>
                    <a:lnTo>
                      <a:pt x="14719" y="8820"/>
                    </a:lnTo>
                    <a:lnTo>
                      <a:pt x="14519" y="9112"/>
                    </a:lnTo>
                    <a:lnTo>
                      <a:pt x="14312" y="9403"/>
                    </a:lnTo>
                    <a:lnTo>
                      <a:pt x="14097" y="9689"/>
                    </a:lnTo>
                    <a:lnTo>
                      <a:pt x="13875" y="9972"/>
                    </a:lnTo>
                    <a:lnTo>
                      <a:pt x="13645" y="10250"/>
                    </a:lnTo>
                    <a:lnTo>
                      <a:pt x="13410" y="10523"/>
                    </a:lnTo>
                    <a:lnTo>
                      <a:pt x="13167" y="10788"/>
                    </a:lnTo>
                    <a:lnTo>
                      <a:pt x="12919" y="11047"/>
                    </a:lnTo>
                    <a:lnTo>
                      <a:pt x="12664" y="11298"/>
                    </a:lnTo>
                    <a:lnTo>
                      <a:pt x="12404" y="11540"/>
                    </a:lnTo>
                    <a:lnTo>
                      <a:pt x="12139" y="11771"/>
                    </a:lnTo>
                    <a:lnTo>
                      <a:pt x="11868" y="11994"/>
                    </a:lnTo>
                    <a:lnTo>
                      <a:pt x="11594" y="12204"/>
                    </a:lnTo>
                    <a:lnTo>
                      <a:pt x="11314" y="12401"/>
                    </a:lnTo>
                    <a:lnTo>
                      <a:pt x="11030" y="12587"/>
                    </a:lnTo>
                    <a:lnTo>
                      <a:pt x="10742" y="12758"/>
                    </a:lnTo>
                    <a:lnTo>
                      <a:pt x="10452" y="12915"/>
                    </a:lnTo>
                    <a:lnTo>
                      <a:pt x="10157" y="13056"/>
                    </a:lnTo>
                    <a:lnTo>
                      <a:pt x="9859" y="13181"/>
                    </a:lnTo>
                    <a:lnTo>
                      <a:pt x="9559" y="13289"/>
                    </a:lnTo>
                    <a:lnTo>
                      <a:pt x="9256" y="13379"/>
                    </a:lnTo>
                    <a:lnTo>
                      <a:pt x="8950" y="13451"/>
                    </a:lnTo>
                    <a:lnTo>
                      <a:pt x="8644" y="13503"/>
                    </a:lnTo>
                    <a:lnTo>
                      <a:pt x="8335" y="13535"/>
                    </a:lnTo>
                    <a:lnTo>
                      <a:pt x="8025" y="13546"/>
                    </a:lnTo>
                    <a:lnTo>
                      <a:pt x="0" y="13546"/>
                    </a:lnTo>
                    <a:lnTo>
                      <a:pt x="71" y="13364"/>
                    </a:lnTo>
                    <a:lnTo>
                      <a:pt x="144" y="13192"/>
                    </a:lnTo>
                    <a:lnTo>
                      <a:pt x="220" y="13026"/>
                    </a:lnTo>
                    <a:lnTo>
                      <a:pt x="298" y="12867"/>
                    </a:lnTo>
                    <a:lnTo>
                      <a:pt x="377" y="12714"/>
                    </a:lnTo>
                    <a:lnTo>
                      <a:pt x="459" y="12564"/>
                    </a:lnTo>
                    <a:lnTo>
                      <a:pt x="540" y="12418"/>
                    </a:lnTo>
                    <a:lnTo>
                      <a:pt x="624" y="12274"/>
                    </a:lnTo>
                    <a:lnTo>
                      <a:pt x="708" y="12132"/>
                    </a:lnTo>
                    <a:lnTo>
                      <a:pt x="792" y="11990"/>
                    </a:lnTo>
                    <a:lnTo>
                      <a:pt x="876" y="11845"/>
                    </a:lnTo>
                    <a:lnTo>
                      <a:pt x="958" y="11700"/>
                    </a:lnTo>
                    <a:lnTo>
                      <a:pt x="1041" y="11552"/>
                    </a:lnTo>
                    <a:lnTo>
                      <a:pt x="1121" y="11400"/>
                    </a:lnTo>
                    <a:lnTo>
                      <a:pt x="1202" y="11243"/>
                    </a:lnTo>
                    <a:lnTo>
                      <a:pt x="1279" y="11080"/>
                    </a:lnTo>
                    <a:lnTo>
                      <a:pt x="1355" y="10909"/>
                    </a:lnTo>
                    <a:lnTo>
                      <a:pt x="1428" y="10730"/>
                    </a:lnTo>
                    <a:lnTo>
                      <a:pt x="1498" y="10542"/>
                    </a:lnTo>
                    <a:lnTo>
                      <a:pt x="1565" y="10343"/>
                    </a:lnTo>
                    <a:lnTo>
                      <a:pt x="1630" y="10134"/>
                    </a:lnTo>
                    <a:lnTo>
                      <a:pt x="1689" y="9912"/>
                    </a:lnTo>
                    <a:lnTo>
                      <a:pt x="1745" y="9676"/>
                    </a:lnTo>
                    <a:lnTo>
                      <a:pt x="1797" y="9425"/>
                    </a:lnTo>
                    <a:lnTo>
                      <a:pt x="1843" y="9159"/>
                    </a:lnTo>
                    <a:lnTo>
                      <a:pt x="1884" y="8877"/>
                    </a:lnTo>
                    <a:lnTo>
                      <a:pt x="1920" y="8577"/>
                    </a:lnTo>
                    <a:lnTo>
                      <a:pt x="1951" y="8258"/>
                    </a:lnTo>
                    <a:lnTo>
                      <a:pt x="1974" y="7919"/>
                    </a:lnTo>
                    <a:lnTo>
                      <a:pt x="1992" y="7560"/>
                    </a:lnTo>
                    <a:lnTo>
                      <a:pt x="2003" y="7178"/>
                    </a:lnTo>
                    <a:lnTo>
                      <a:pt x="2007" y="6774"/>
                    </a:lnTo>
                    <a:lnTo>
                      <a:pt x="2003" y="6369"/>
                    </a:lnTo>
                    <a:lnTo>
                      <a:pt x="1992" y="5987"/>
                    </a:lnTo>
                    <a:lnTo>
                      <a:pt x="1974" y="5628"/>
                    </a:lnTo>
                    <a:lnTo>
                      <a:pt x="1951" y="5288"/>
                    </a:lnTo>
                    <a:lnTo>
                      <a:pt x="1920" y="4970"/>
                    </a:lnTo>
                    <a:lnTo>
                      <a:pt x="1884" y="4670"/>
                    </a:lnTo>
                    <a:lnTo>
                      <a:pt x="1843" y="4388"/>
                    </a:lnTo>
                    <a:lnTo>
                      <a:pt x="1797" y="4121"/>
                    </a:lnTo>
                    <a:lnTo>
                      <a:pt x="1745" y="3871"/>
                    </a:lnTo>
                    <a:lnTo>
                      <a:pt x="1689" y="3635"/>
                    </a:lnTo>
                    <a:lnTo>
                      <a:pt x="1630" y="3413"/>
                    </a:lnTo>
                    <a:lnTo>
                      <a:pt x="1565" y="3203"/>
                    </a:lnTo>
                    <a:lnTo>
                      <a:pt x="1498" y="3005"/>
                    </a:lnTo>
                    <a:lnTo>
                      <a:pt x="1428" y="2816"/>
                    </a:lnTo>
                    <a:lnTo>
                      <a:pt x="1355" y="2638"/>
                    </a:lnTo>
                    <a:lnTo>
                      <a:pt x="1279" y="2467"/>
                    </a:lnTo>
                    <a:lnTo>
                      <a:pt x="1202" y="2304"/>
                    </a:lnTo>
                    <a:lnTo>
                      <a:pt x="1121" y="2147"/>
                    </a:lnTo>
                    <a:lnTo>
                      <a:pt x="1041" y="1995"/>
                    </a:lnTo>
                    <a:lnTo>
                      <a:pt x="958" y="1847"/>
                    </a:lnTo>
                    <a:lnTo>
                      <a:pt x="876" y="1702"/>
                    </a:lnTo>
                    <a:lnTo>
                      <a:pt x="792" y="1557"/>
                    </a:lnTo>
                    <a:lnTo>
                      <a:pt x="708" y="1415"/>
                    </a:lnTo>
                    <a:lnTo>
                      <a:pt x="624" y="1272"/>
                    </a:lnTo>
                    <a:lnTo>
                      <a:pt x="540" y="1129"/>
                    </a:lnTo>
                    <a:lnTo>
                      <a:pt x="459" y="983"/>
                    </a:lnTo>
                    <a:lnTo>
                      <a:pt x="377" y="834"/>
                    </a:lnTo>
                    <a:lnTo>
                      <a:pt x="298" y="680"/>
                    </a:lnTo>
                    <a:lnTo>
                      <a:pt x="220" y="522"/>
                    </a:lnTo>
                    <a:lnTo>
                      <a:pt x="144" y="355"/>
                    </a:lnTo>
                    <a:lnTo>
                      <a:pt x="71" y="1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4351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898" name="Text Box 76"/>
              <p:cNvSpPr txBox="1">
                <a:spLocks noChangeArrowheads="1"/>
              </p:cNvSpPr>
              <p:nvPr/>
            </p:nvSpPr>
            <p:spPr bwMode="auto">
              <a:xfrm>
                <a:off x="3216" y="2685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l-GR" sz="1200" b="1">
                    <a:solidFill>
                      <a:srgbClr val="000000"/>
                    </a:solidFill>
                    <a:latin typeface="Verdana" pitchFamily="34" charset="0"/>
                  </a:rPr>
                  <a:t>XOR</a:t>
                </a:r>
                <a:endParaRPr lang="el-GR" altLang="el-GR" sz="1200" b="1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  <p:pic>
        <p:nvPicPr>
          <p:cNvPr id="44" name="Εικόνα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90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0513"/>
            <a:ext cx="7945437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Πύλες</a:t>
            </a:r>
            <a:r>
              <a:rPr lang="en-US" altLang="el-GR" dirty="0" smtClean="0">
                <a:solidFill>
                  <a:srgbClr val="0070C0"/>
                </a:solidFill>
              </a:rPr>
              <a:t>: </a:t>
            </a:r>
            <a:r>
              <a:rPr lang="el-GR" altLang="el-GR" dirty="0" smtClean="0">
                <a:solidFill>
                  <a:srgbClr val="0070C0"/>
                </a:solidFill>
              </a:rPr>
              <a:t>Άσκηση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515938" y="1447800"/>
            <a:ext cx="8232775" cy="38528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l-GR" altLang="el-GR" dirty="0" smtClean="0"/>
              <a:t>Έστω η λογική συνάρτηση:</a:t>
            </a:r>
          </a:p>
          <a:p>
            <a:pPr marL="0" indent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l-GR" altLang="el-GR" dirty="0" smtClean="0"/>
              <a:t>F = A </a:t>
            </a:r>
            <a:r>
              <a:rPr lang="en-US" altLang="el-GR" baseline="14000" dirty="0" smtClean="0"/>
              <a:t>.</a:t>
            </a:r>
            <a:r>
              <a:rPr lang="el-GR" altLang="el-GR" dirty="0" smtClean="0"/>
              <a:t> B' + A' </a:t>
            </a:r>
            <a:r>
              <a:rPr lang="en-US" altLang="el-GR" baseline="14000" dirty="0" smtClean="0"/>
              <a:t>.</a:t>
            </a:r>
            <a:r>
              <a:rPr lang="el-GR" altLang="el-GR" dirty="0" smtClean="0"/>
              <a:t> B </a:t>
            </a:r>
            <a:r>
              <a:rPr lang="en-US" altLang="el-GR" baseline="14000" dirty="0" smtClean="0"/>
              <a:t>.</a:t>
            </a:r>
            <a:r>
              <a:rPr lang="el-GR" altLang="el-GR" dirty="0" smtClean="0"/>
              <a:t> C</a:t>
            </a:r>
          </a:p>
          <a:p>
            <a:pPr marL="476250" indent="-47625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l-GR" dirty="0" smtClean="0"/>
              <a:t>1) Γράψτε τη συνάρτηση, χρησιμοποιώντας τα ονόματα των πυλών (AND, OR, NOT)</a:t>
            </a:r>
          </a:p>
          <a:p>
            <a:pPr marL="476250" indent="-47625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l-GR" dirty="0" smtClean="0"/>
              <a:t>2) Σχεδιάστε το αντίστοιχο λογικό κύκλωμα</a:t>
            </a:r>
          </a:p>
          <a:p>
            <a:pPr marL="476250" indent="-47625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altLang="el-GR" dirty="0" smtClean="0"/>
              <a:t>3) Σχηματίστε τον πίνακα αληθείας της </a:t>
            </a:r>
            <a:r>
              <a:rPr lang="en-US" altLang="el-GR" dirty="0" smtClean="0"/>
              <a:t>F</a:t>
            </a:r>
            <a:endParaRPr lang="el-GR" altLang="el-GR" dirty="0" smtClean="0"/>
          </a:p>
        </p:txBody>
      </p:sp>
      <p:sp>
        <p:nvSpPr>
          <p:cNvPr id="123908" name="Freeform 32"/>
          <p:cNvSpPr>
            <a:spLocks/>
          </p:cNvSpPr>
          <p:nvPr/>
        </p:nvSpPr>
        <p:spPr bwMode="auto">
          <a:xfrm>
            <a:off x="8159750" y="5187950"/>
            <a:ext cx="84138" cy="563563"/>
          </a:xfrm>
          <a:custGeom>
            <a:avLst/>
            <a:gdLst>
              <a:gd name="T0" fmla="*/ 2147483647 w 1776"/>
              <a:gd name="T1" fmla="*/ 2147483647 h 12042"/>
              <a:gd name="T2" fmla="*/ 2147483647 w 1776"/>
              <a:gd name="T3" fmla="*/ 2147483647 h 12042"/>
              <a:gd name="T4" fmla="*/ 2147483647 w 1776"/>
              <a:gd name="T5" fmla="*/ 2147483647 h 12042"/>
              <a:gd name="T6" fmla="*/ 2147483647 w 1776"/>
              <a:gd name="T7" fmla="*/ 2147483647 h 12042"/>
              <a:gd name="T8" fmla="*/ 2147483647 w 1776"/>
              <a:gd name="T9" fmla="*/ 2147483647 h 12042"/>
              <a:gd name="T10" fmla="*/ 2147483647 w 1776"/>
              <a:gd name="T11" fmla="*/ 2147483647 h 12042"/>
              <a:gd name="T12" fmla="*/ 2147483647 w 1776"/>
              <a:gd name="T13" fmla="*/ 2147483647 h 12042"/>
              <a:gd name="T14" fmla="*/ 2147483647 w 1776"/>
              <a:gd name="T15" fmla="*/ 2147483647 h 12042"/>
              <a:gd name="T16" fmla="*/ 2147483647 w 1776"/>
              <a:gd name="T17" fmla="*/ 2147483647 h 12042"/>
              <a:gd name="T18" fmla="*/ 2147483647 w 1776"/>
              <a:gd name="T19" fmla="*/ 2147483647 h 12042"/>
              <a:gd name="T20" fmla="*/ 2147483647 w 1776"/>
              <a:gd name="T21" fmla="*/ 2147483647 h 12042"/>
              <a:gd name="T22" fmla="*/ 2147483647 w 1776"/>
              <a:gd name="T23" fmla="*/ 2147483647 h 12042"/>
              <a:gd name="T24" fmla="*/ 2147483647 w 1776"/>
              <a:gd name="T25" fmla="*/ 2147483647 h 12042"/>
              <a:gd name="T26" fmla="*/ 2147483647 w 1776"/>
              <a:gd name="T27" fmla="*/ 2147483647 h 12042"/>
              <a:gd name="T28" fmla="*/ 2147483647 w 1776"/>
              <a:gd name="T29" fmla="*/ 2147483647 h 12042"/>
              <a:gd name="T30" fmla="*/ 2147483647 w 1776"/>
              <a:gd name="T31" fmla="*/ 2147483647 h 12042"/>
              <a:gd name="T32" fmla="*/ 2147483647 w 1776"/>
              <a:gd name="T33" fmla="*/ 2147483647 h 12042"/>
              <a:gd name="T34" fmla="*/ 2147483647 w 1776"/>
              <a:gd name="T35" fmla="*/ 2147483647 h 12042"/>
              <a:gd name="T36" fmla="*/ 2147483647 w 1776"/>
              <a:gd name="T37" fmla="*/ 2147483647 h 12042"/>
              <a:gd name="T38" fmla="*/ 2147483647 w 1776"/>
              <a:gd name="T39" fmla="*/ 2147483647 h 12042"/>
              <a:gd name="T40" fmla="*/ 2147483647 w 1776"/>
              <a:gd name="T41" fmla="*/ 2147483647 h 12042"/>
              <a:gd name="T42" fmla="*/ 2147483647 w 1776"/>
              <a:gd name="T43" fmla="*/ 2147483647 h 12042"/>
              <a:gd name="T44" fmla="*/ 2147483647 w 1776"/>
              <a:gd name="T45" fmla="*/ 2147483647 h 12042"/>
              <a:gd name="T46" fmla="*/ 2147483647 w 1776"/>
              <a:gd name="T47" fmla="*/ 2147483647 h 12042"/>
              <a:gd name="T48" fmla="*/ 2147483647 w 1776"/>
              <a:gd name="T49" fmla="*/ 2147483647 h 12042"/>
              <a:gd name="T50" fmla="*/ 2147483647 w 1776"/>
              <a:gd name="T51" fmla="*/ 2147483647 h 12042"/>
              <a:gd name="T52" fmla="*/ 2147483647 w 1776"/>
              <a:gd name="T53" fmla="*/ 2147483647 h 12042"/>
              <a:gd name="T54" fmla="*/ 2147483647 w 1776"/>
              <a:gd name="T55" fmla="*/ 2147483647 h 12042"/>
              <a:gd name="T56" fmla="*/ 2147483647 w 1776"/>
              <a:gd name="T57" fmla="*/ 2147483647 h 12042"/>
              <a:gd name="T58" fmla="*/ 2147483647 w 1776"/>
              <a:gd name="T59" fmla="*/ 2147483647 h 12042"/>
              <a:gd name="T60" fmla="*/ 2147483647 w 1776"/>
              <a:gd name="T61" fmla="*/ 2147483647 h 12042"/>
              <a:gd name="T62" fmla="*/ 2147483647 w 1776"/>
              <a:gd name="T63" fmla="*/ 2147483647 h 12042"/>
              <a:gd name="T64" fmla="*/ 0 w 1776"/>
              <a:gd name="T65" fmla="*/ 0 h 12042"/>
              <a:gd name="T66" fmla="*/ 2147483647 w 1776"/>
              <a:gd name="T67" fmla="*/ 2147483647 h 12042"/>
              <a:gd name="T68" fmla="*/ 2147483647 w 1776"/>
              <a:gd name="T69" fmla="*/ 2147483647 h 12042"/>
              <a:gd name="T70" fmla="*/ 2147483647 w 1776"/>
              <a:gd name="T71" fmla="*/ 2147483647 h 12042"/>
              <a:gd name="T72" fmla="*/ 2147483647 w 1776"/>
              <a:gd name="T73" fmla="*/ 2147483647 h 12042"/>
              <a:gd name="T74" fmla="*/ 2147483647 w 1776"/>
              <a:gd name="T75" fmla="*/ 2147483647 h 12042"/>
              <a:gd name="T76" fmla="*/ 2147483647 w 1776"/>
              <a:gd name="T77" fmla="*/ 2147483647 h 12042"/>
              <a:gd name="T78" fmla="*/ 2147483647 w 1776"/>
              <a:gd name="T79" fmla="*/ 2147483647 h 12042"/>
              <a:gd name="T80" fmla="*/ 2147483647 w 1776"/>
              <a:gd name="T81" fmla="*/ 2147483647 h 12042"/>
              <a:gd name="T82" fmla="*/ 2147483647 w 1776"/>
              <a:gd name="T83" fmla="*/ 2147483647 h 12042"/>
              <a:gd name="T84" fmla="*/ 2147483647 w 1776"/>
              <a:gd name="T85" fmla="*/ 2147483647 h 12042"/>
              <a:gd name="T86" fmla="*/ 2147483647 w 1776"/>
              <a:gd name="T87" fmla="*/ 2147483647 h 12042"/>
              <a:gd name="T88" fmla="*/ 2147483647 w 1776"/>
              <a:gd name="T89" fmla="*/ 2147483647 h 12042"/>
              <a:gd name="T90" fmla="*/ 2147483647 w 1776"/>
              <a:gd name="T91" fmla="*/ 2147483647 h 12042"/>
              <a:gd name="T92" fmla="*/ 2147483647 w 1776"/>
              <a:gd name="T93" fmla="*/ 2147483647 h 12042"/>
              <a:gd name="T94" fmla="*/ 2147483647 w 1776"/>
              <a:gd name="T95" fmla="*/ 2147483647 h 12042"/>
              <a:gd name="T96" fmla="*/ 2147483647 w 1776"/>
              <a:gd name="T97" fmla="*/ 2147483647 h 12042"/>
              <a:gd name="T98" fmla="*/ 2147483647 w 1776"/>
              <a:gd name="T99" fmla="*/ 2147483647 h 12042"/>
              <a:gd name="T100" fmla="*/ 2147483647 w 1776"/>
              <a:gd name="T101" fmla="*/ 2147483647 h 12042"/>
              <a:gd name="T102" fmla="*/ 2147483647 w 1776"/>
              <a:gd name="T103" fmla="*/ 2147483647 h 12042"/>
              <a:gd name="T104" fmla="*/ 2147483647 w 1776"/>
              <a:gd name="T105" fmla="*/ 2147483647 h 12042"/>
              <a:gd name="T106" fmla="*/ 2147483647 w 1776"/>
              <a:gd name="T107" fmla="*/ 2147483647 h 12042"/>
              <a:gd name="T108" fmla="*/ 2147483647 w 1776"/>
              <a:gd name="T109" fmla="*/ 2147483647 h 12042"/>
              <a:gd name="T110" fmla="*/ 2147483647 w 1776"/>
              <a:gd name="T111" fmla="*/ 2147483647 h 12042"/>
              <a:gd name="T112" fmla="*/ 2147483647 w 1776"/>
              <a:gd name="T113" fmla="*/ 2147483647 h 12042"/>
              <a:gd name="T114" fmla="*/ 2147483647 w 1776"/>
              <a:gd name="T115" fmla="*/ 2147483647 h 12042"/>
              <a:gd name="T116" fmla="*/ 2147483647 w 1776"/>
              <a:gd name="T117" fmla="*/ 2147483647 h 12042"/>
              <a:gd name="T118" fmla="*/ 2147483647 w 1776"/>
              <a:gd name="T119" fmla="*/ 2147483647 h 12042"/>
              <a:gd name="T120" fmla="*/ 2147483647 w 1776"/>
              <a:gd name="T121" fmla="*/ 2147483647 h 12042"/>
              <a:gd name="T122" fmla="*/ 2147483647 w 1776"/>
              <a:gd name="T123" fmla="*/ 2147483647 h 12042"/>
              <a:gd name="T124" fmla="*/ 0 w 1776"/>
              <a:gd name="T125" fmla="*/ 2147483647 h 120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76"/>
              <a:gd name="T190" fmla="*/ 0 h 12042"/>
              <a:gd name="T191" fmla="*/ 1776 w 1776"/>
              <a:gd name="T192" fmla="*/ 12042 h 1204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76" h="12042">
                <a:moveTo>
                  <a:pt x="0" y="12042"/>
                </a:moveTo>
                <a:lnTo>
                  <a:pt x="61" y="11881"/>
                </a:lnTo>
                <a:lnTo>
                  <a:pt x="126" y="11726"/>
                </a:lnTo>
                <a:lnTo>
                  <a:pt x="193" y="11579"/>
                </a:lnTo>
                <a:lnTo>
                  <a:pt x="262" y="11438"/>
                </a:lnTo>
                <a:lnTo>
                  <a:pt x="333" y="11302"/>
                </a:lnTo>
                <a:lnTo>
                  <a:pt x="404" y="11169"/>
                </a:lnTo>
                <a:lnTo>
                  <a:pt x="476" y="11039"/>
                </a:lnTo>
                <a:lnTo>
                  <a:pt x="550" y="10911"/>
                </a:lnTo>
                <a:lnTo>
                  <a:pt x="624" y="10785"/>
                </a:lnTo>
                <a:lnTo>
                  <a:pt x="698" y="10658"/>
                </a:lnTo>
                <a:lnTo>
                  <a:pt x="771" y="10531"/>
                </a:lnTo>
                <a:lnTo>
                  <a:pt x="845" y="10402"/>
                </a:lnTo>
                <a:lnTo>
                  <a:pt x="917" y="10270"/>
                </a:lnTo>
                <a:lnTo>
                  <a:pt x="988" y="10135"/>
                </a:lnTo>
                <a:lnTo>
                  <a:pt x="1059" y="9995"/>
                </a:lnTo>
                <a:lnTo>
                  <a:pt x="1128" y="9850"/>
                </a:lnTo>
                <a:lnTo>
                  <a:pt x="1194" y="9698"/>
                </a:lnTo>
                <a:lnTo>
                  <a:pt x="1259" y="9540"/>
                </a:lnTo>
                <a:lnTo>
                  <a:pt x="1321" y="9373"/>
                </a:lnTo>
                <a:lnTo>
                  <a:pt x="1381" y="9196"/>
                </a:lnTo>
                <a:lnTo>
                  <a:pt x="1436" y="9010"/>
                </a:lnTo>
                <a:lnTo>
                  <a:pt x="1489" y="8812"/>
                </a:lnTo>
                <a:lnTo>
                  <a:pt x="1538" y="8603"/>
                </a:lnTo>
                <a:lnTo>
                  <a:pt x="1584" y="8381"/>
                </a:lnTo>
                <a:lnTo>
                  <a:pt x="1625" y="8144"/>
                </a:lnTo>
                <a:lnTo>
                  <a:pt x="1662" y="7892"/>
                </a:lnTo>
                <a:lnTo>
                  <a:pt x="1693" y="7626"/>
                </a:lnTo>
                <a:lnTo>
                  <a:pt x="1720" y="7343"/>
                </a:lnTo>
                <a:lnTo>
                  <a:pt x="1741" y="7042"/>
                </a:lnTo>
                <a:lnTo>
                  <a:pt x="1756" y="6722"/>
                </a:lnTo>
                <a:lnTo>
                  <a:pt x="1766" y="6383"/>
                </a:lnTo>
                <a:lnTo>
                  <a:pt x="1770" y="6023"/>
                </a:lnTo>
                <a:lnTo>
                  <a:pt x="1766" y="5664"/>
                </a:lnTo>
                <a:lnTo>
                  <a:pt x="1756" y="5325"/>
                </a:lnTo>
                <a:lnTo>
                  <a:pt x="1741" y="5006"/>
                </a:lnTo>
                <a:lnTo>
                  <a:pt x="1720" y="4704"/>
                </a:lnTo>
                <a:lnTo>
                  <a:pt x="1693" y="4422"/>
                </a:lnTo>
                <a:lnTo>
                  <a:pt x="1662" y="4155"/>
                </a:lnTo>
                <a:lnTo>
                  <a:pt x="1625" y="3903"/>
                </a:lnTo>
                <a:lnTo>
                  <a:pt x="1584" y="3667"/>
                </a:lnTo>
                <a:lnTo>
                  <a:pt x="1538" y="3445"/>
                </a:lnTo>
                <a:lnTo>
                  <a:pt x="1489" y="3235"/>
                </a:lnTo>
                <a:lnTo>
                  <a:pt x="1436" y="3037"/>
                </a:lnTo>
                <a:lnTo>
                  <a:pt x="1381" y="2851"/>
                </a:lnTo>
                <a:lnTo>
                  <a:pt x="1321" y="2675"/>
                </a:lnTo>
                <a:lnTo>
                  <a:pt x="1259" y="2507"/>
                </a:lnTo>
                <a:lnTo>
                  <a:pt x="1194" y="2349"/>
                </a:lnTo>
                <a:lnTo>
                  <a:pt x="1128" y="2196"/>
                </a:lnTo>
                <a:lnTo>
                  <a:pt x="1059" y="2052"/>
                </a:lnTo>
                <a:lnTo>
                  <a:pt x="988" y="1912"/>
                </a:lnTo>
                <a:lnTo>
                  <a:pt x="917" y="1777"/>
                </a:lnTo>
                <a:lnTo>
                  <a:pt x="845" y="1645"/>
                </a:lnTo>
                <a:lnTo>
                  <a:pt x="771" y="1516"/>
                </a:lnTo>
                <a:lnTo>
                  <a:pt x="698" y="1389"/>
                </a:lnTo>
                <a:lnTo>
                  <a:pt x="624" y="1262"/>
                </a:lnTo>
                <a:lnTo>
                  <a:pt x="550" y="1135"/>
                </a:lnTo>
                <a:lnTo>
                  <a:pt x="476" y="1008"/>
                </a:lnTo>
                <a:lnTo>
                  <a:pt x="404" y="878"/>
                </a:lnTo>
                <a:lnTo>
                  <a:pt x="333" y="745"/>
                </a:lnTo>
                <a:lnTo>
                  <a:pt x="262" y="609"/>
                </a:lnTo>
                <a:lnTo>
                  <a:pt x="193" y="468"/>
                </a:lnTo>
                <a:lnTo>
                  <a:pt x="126" y="321"/>
                </a:lnTo>
                <a:lnTo>
                  <a:pt x="61" y="166"/>
                </a:lnTo>
                <a:lnTo>
                  <a:pt x="0" y="5"/>
                </a:lnTo>
                <a:lnTo>
                  <a:pt x="0" y="0"/>
                </a:lnTo>
                <a:lnTo>
                  <a:pt x="61" y="118"/>
                </a:lnTo>
                <a:lnTo>
                  <a:pt x="125" y="237"/>
                </a:lnTo>
                <a:lnTo>
                  <a:pt x="192" y="358"/>
                </a:lnTo>
                <a:lnTo>
                  <a:pt x="261" y="479"/>
                </a:lnTo>
                <a:lnTo>
                  <a:pt x="402" y="730"/>
                </a:lnTo>
                <a:lnTo>
                  <a:pt x="549" y="992"/>
                </a:lnTo>
                <a:lnTo>
                  <a:pt x="622" y="1129"/>
                </a:lnTo>
                <a:lnTo>
                  <a:pt x="697" y="1269"/>
                </a:lnTo>
                <a:lnTo>
                  <a:pt x="771" y="1413"/>
                </a:lnTo>
                <a:lnTo>
                  <a:pt x="845" y="1562"/>
                </a:lnTo>
                <a:lnTo>
                  <a:pt x="917" y="1716"/>
                </a:lnTo>
                <a:lnTo>
                  <a:pt x="989" y="1875"/>
                </a:lnTo>
                <a:lnTo>
                  <a:pt x="1060" y="2040"/>
                </a:lnTo>
                <a:lnTo>
                  <a:pt x="1129" y="2211"/>
                </a:lnTo>
                <a:lnTo>
                  <a:pt x="1196" y="2388"/>
                </a:lnTo>
                <a:lnTo>
                  <a:pt x="1261" y="2571"/>
                </a:lnTo>
                <a:lnTo>
                  <a:pt x="1323" y="2761"/>
                </a:lnTo>
                <a:lnTo>
                  <a:pt x="1383" y="2959"/>
                </a:lnTo>
                <a:lnTo>
                  <a:pt x="1440" y="3164"/>
                </a:lnTo>
                <a:lnTo>
                  <a:pt x="1493" y="3378"/>
                </a:lnTo>
                <a:lnTo>
                  <a:pt x="1542" y="3599"/>
                </a:lnTo>
                <a:lnTo>
                  <a:pt x="1588" y="3829"/>
                </a:lnTo>
                <a:lnTo>
                  <a:pt x="1630" y="4069"/>
                </a:lnTo>
                <a:lnTo>
                  <a:pt x="1667" y="4317"/>
                </a:lnTo>
                <a:lnTo>
                  <a:pt x="1698" y="4575"/>
                </a:lnTo>
                <a:lnTo>
                  <a:pt x="1726" y="4843"/>
                </a:lnTo>
                <a:lnTo>
                  <a:pt x="1746" y="5123"/>
                </a:lnTo>
                <a:lnTo>
                  <a:pt x="1763" y="5411"/>
                </a:lnTo>
                <a:lnTo>
                  <a:pt x="1772" y="5712"/>
                </a:lnTo>
                <a:lnTo>
                  <a:pt x="1776" y="6023"/>
                </a:lnTo>
                <a:lnTo>
                  <a:pt x="1772" y="6335"/>
                </a:lnTo>
                <a:lnTo>
                  <a:pt x="1763" y="6635"/>
                </a:lnTo>
                <a:lnTo>
                  <a:pt x="1746" y="6924"/>
                </a:lnTo>
                <a:lnTo>
                  <a:pt x="1726" y="7203"/>
                </a:lnTo>
                <a:lnTo>
                  <a:pt x="1698" y="7471"/>
                </a:lnTo>
                <a:lnTo>
                  <a:pt x="1667" y="7729"/>
                </a:lnTo>
                <a:lnTo>
                  <a:pt x="1630" y="7977"/>
                </a:lnTo>
                <a:lnTo>
                  <a:pt x="1588" y="8217"/>
                </a:lnTo>
                <a:lnTo>
                  <a:pt x="1542" y="8447"/>
                </a:lnTo>
                <a:lnTo>
                  <a:pt x="1493" y="8668"/>
                </a:lnTo>
                <a:lnTo>
                  <a:pt x="1440" y="8881"/>
                </a:lnTo>
                <a:lnTo>
                  <a:pt x="1383" y="9086"/>
                </a:lnTo>
                <a:lnTo>
                  <a:pt x="1323" y="9283"/>
                </a:lnTo>
                <a:lnTo>
                  <a:pt x="1261" y="9473"/>
                </a:lnTo>
                <a:lnTo>
                  <a:pt x="1196" y="9656"/>
                </a:lnTo>
                <a:lnTo>
                  <a:pt x="1129" y="9833"/>
                </a:lnTo>
                <a:lnTo>
                  <a:pt x="1060" y="10003"/>
                </a:lnTo>
                <a:lnTo>
                  <a:pt x="989" y="10168"/>
                </a:lnTo>
                <a:lnTo>
                  <a:pt x="917" y="10327"/>
                </a:lnTo>
                <a:lnTo>
                  <a:pt x="845" y="10480"/>
                </a:lnTo>
                <a:lnTo>
                  <a:pt x="771" y="10630"/>
                </a:lnTo>
                <a:lnTo>
                  <a:pt x="697" y="10774"/>
                </a:lnTo>
                <a:lnTo>
                  <a:pt x="622" y="10913"/>
                </a:lnTo>
                <a:lnTo>
                  <a:pt x="549" y="11049"/>
                </a:lnTo>
                <a:lnTo>
                  <a:pt x="402" y="11311"/>
                </a:lnTo>
                <a:lnTo>
                  <a:pt x="261" y="11562"/>
                </a:lnTo>
                <a:lnTo>
                  <a:pt x="192" y="11683"/>
                </a:lnTo>
                <a:lnTo>
                  <a:pt x="125" y="11803"/>
                </a:lnTo>
                <a:lnTo>
                  <a:pt x="61" y="11922"/>
                </a:lnTo>
                <a:lnTo>
                  <a:pt x="0" y="12040"/>
                </a:lnTo>
                <a:lnTo>
                  <a:pt x="0" y="12042"/>
                </a:lnTo>
                <a:close/>
              </a:path>
            </a:pathLst>
          </a:custGeom>
          <a:solidFill>
            <a:srgbClr val="DFD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3038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7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752</Words>
  <Application>Microsoft Office PowerPoint</Application>
  <PresentationFormat>Προβολή στην οθόνη (4:3)</PresentationFormat>
  <Paragraphs>252</Paragraphs>
  <Slides>16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Verdana</vt:lpstr>
      <vt:lpstr>Wingdings</vt:lpstr>
      <vt:lpstr>Θέμα του Office</vt:lpstr>
      <vt:lpstr>Έγγραφο</vt:lpstr>
      <vt:lpstr>Παρουσίαση του PowerPoint</vt:lpstr>
      <vt:lpstr>Περιεχόμενα ενότητας</vt:lpstr>
      <vt:lpstr>Βασική λογική σχεδίαση και άλγεβρα Boole</vt:lpstr>
      <vt:lpstr>Λογικός πολλαπλασιασμός (AND)</vt:lpstr>
      <vt:lpstr>Λογική πρόσθεση (OR)</vt:lpstr>
      <vt:lpstr>Λογική αντιστροφή (NOT)</vt:lpstr>
      <vt:lpstr> Η έξοδος ενός συνδυαστικού κυκλώματος εξαρτάται μόνο από τις εκάστοτε εισόδους.                             AND - OR Λογικό Κύκλωμα</vt:lpstr>
      <vt:lpstr>Σύνοψη: Λογικά κυκλώματα - Πύλες</vt:lpstr>
      <vt:lpstr>Πύλες: Άσκηση</vt:lpstr>
      <vt:lpstr>Πύλες: Άσκηση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22</cp:revision>
  <dcterms:created xsi:type="dcterms:W3CDTF">2014-11-28T11:42:25Z</dcterms:created>
  <dcterms:modified xsi:type="dcterms:W3CDTF">2015-01-18T18:25:00Z</dcterms:modified>
</cp:coreProperties>
</file>