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10: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latin typeface="+mn-lt"/>
              </a:rPr>
              <a:t>Μέθοδος συμπληρώματος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</a:t>
            </a:r>
            <a:r>
              <a:rPr lang="el-GR" sz="2000" dirty="0" smtClean="0">
                <a:solidFill>
                  <a:srgbClr val="FF0000"/>
                </a:solidFill>
              </a:rPr>
              <a:t>Μέθοδος συμπληρώματος</a:t>
            </a:r>
            <a:r>
              <a:rPr lang="el-GR" sz="2000" dirty="0" smtClean="0"/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09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95536" y="332656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Μέθοδος συμπληρώματος</a:t>
            </a:r>
          </a:p>
          <a:p>
            <a:r>
              <a:rPr lang="el-GR" dirty="0" smtClean="0"/>
              <a:t>Αρνητικοί αριθμοί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84" y="188913"/>
            <a:ext cx="9429784" cy="5762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Αφαίρεση (μέθοδος συμπληρώματος)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Η μέθοδος του συμπληρώματος χρησιμοποιείται για να εκφράσουμε </a:t>
            </a:r>
            <a:r>
              <a:rPr lang="el-GR" altLang="el-GR" sz="2600" b="1" dirty="0" smtClean="0"/>
              <a:t>αρνητικούς αριθμούς</a:t>
            </a:r>
            <a:r>
              <a:rPr lang="el-GR" altLang="el-GR" sz="2600" dirty="0" smtClean="0"/>
              <a:t> οπότε μπορούμε να μετατρέψουμε τις αφαιρέσεις που πρέπει να κάνει ο υπολογιστής σε προσθέσεις (πρόσθεση του αντιστρόφου - συμπληρώματος).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2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Εδώ πρέπει να θυμάστε ότι ο αριθμός των ψηφίων με τα οποία θα αναπαραστήσουμε τους αριθμούς είναι σημαντικός και παίζει ρόλο στη μέθοδο.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2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Α. Το συμπλήρωμα ενός </a:t>
            </a:r>
            <a:r>
              <a:rPr lang="el-GR" altLang="el-GR" sz="2600" b="1" dirty="0" smtClean="0"/>
              <a:t>αριθμού ως προς τη (</a:t>
            </a:r>
            <a:r>
              <a:rPr lang="el-GR" altLang="el-GR" sz="2600" b="1" i="1" dirty="0" smtClean="0"/>
              <a:t>βάση - 1</a:t>
            </a:r>
            <a:r>
              <a:rPr lang="el-GR" altLang="el-GR" sz="2600" b="1" dirty="0" smtClean="0"/>
              <a:t>) ενός συστήματος</a:t>
            </a:r>
            <a:r>
              <a:rPr lang="el-GR" altLang="el-GR" sz="2600" dirty="0" smtClean="0"/>
              <a:t> υπολογίζεται αν τον αφαιρέσουμε από τον μεγαλύτερο αριθμό του συστήματος με το ίδιο πλήθος ψηφίων.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600" dirty="0" smtClean="0"/>
              <a:t>Β. Το συμπλήρωμα ενός </a:t>
            </a:r>
            <a:r>
              <a:rPr lang="el-GR" altLang="el-GR" sz="2600" b="1" dirty="0" smtClean="0"/>
              <a:t>αριθμού ως προς τη (βάση) ενός συστήματος</a:t>
            </a:r>
            <a:r>
              <a:rPr lang="el-GR" altLang="el-GR" sz="2600" dirty="0" smtClean="0"/>
              <a:t> υπολογίζεται αν στο συμπλήρωμα του αριθμού ως προς τη (</a:t>
            </a:r>
            <a:r>
              <a:rPr lang="el-GR" altLang="el-GR" sz="2600" i="1" dirty="0" smtClean="0"/>
              <a:t>βάση - 1</a:t>
            </a:r>
            <a:r>
              <a:rPr lang="el-GR" altLang="el-GR" sz="2600" dirty="0" smtClean="0"/>
              <a:t>) προσθέσουμε τη μονάδα (+1).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8" y="615146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378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228600" y="1066800"/>
            <a:ext cx="87360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Το </a:t>
            </a:r>
            <a:r>
              <a:rPr lang="el-GR" altLang="el-GR" sz="2200" b="1" dirty="0">
                <a:solidFill>
                  <a:srgbClr val="000000"/>
                </a:solidFill>
              </a:rPr>
              <a:t>συμπλήρωμα ως προς ένα</a:t>
            </a:r>
            <a:r>
              <a:rPr lang="el-GR" altLang="el-GR" sz="2200" dirty="0">
                <a:solidFill>
                  <a:srgbClr val="000000"/>
                </a:solidFill>
              </a:rPr>
              <a:t> μιας δυαδικής ακολουθίας λαμβάνεται αλλάζοντας όλα τα </a:t>
            </a:r>
            <a:r>
              <a:rPr lang="en-US" altLang="el-GR" sz="2200" dirty="0">
                <a:solidFill>
                  <a:srgbClr val="000000"/>
                </a:solidFill>
              </a:rPr>
              <a:t>bit</a:t>
            </a:r>
            <a:r>
              <a:rPr lang="el-GR" altLang="el-GR" sz="2200" dirty="0">
                <a:solidFill>
                  <a:srgbClr val="000000"/>
                </a:solidFill>
              </a:rPr>
              <a:t> από μηδέν σε ένα και αντιστρόφως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		1 0 </a:t>
            </a:r>
            <a:r>
              <a:rPr lang="el-GR" altLang="el-GR" sz="2200" dirty="0" err="1">
                <a:solidFill>
                  <a:srgbClr val="000000"/>
                </a:solidFill>
              </a:rPr>
              <a:t>0</a:t>
            </a:r>
            <a:r>
              <a:rPr lang="el-GR" altLang="el-GR" sz="2200" dirty="0">
                <a:solidFill>
                  <a:srgbClr val="000000"/>
                </a:solidFill>
              </a:rPr>
              <a:t> 1 0 </a:t>
            </a:r>
            <a:r>
              <a:rPr lang="el-GR" altLang="el-GR" sz="2200" dirty="0" err="1">
                <a:solidFill>
                  <a:srgbClr val="000000"/>
                </a:solidFill>
              </a:rPr>
              <a:t>0</a:t>
            </a:r>
            <a:r>
              <a:rPr lang="el-GR" altLang="el-GR" sz="2200" dirty="0">
                <a:solidFill>
                  <a:srgbClr val="000000"/>
                </a:solidFill>
              </a:rPr>
              <a:t> 1 </a:t>
            </a:r>
            <a:r>
              <a:rPr lang="el-GR" altLang="el-GR" sz="2200" dirty="0" err="1">
                <a:solidFill>
                  <a:srgbClr val="000000"/>
                </a:solidFill>
              </a:rPr>
              <a:t>1</a:t>
            </a:r>
            <a:r>
              <a:rPr lang="el-GR" altLang="el-GR" sz="2200" dirty="0">
                <a:solidFill>
                  <a:srgbClr val="000000"/>
                </a:solidFill>
              </a:rPr>
              <a:t> 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		0 1 </a:t>
            </a:r>
            <a:r>
              <a:rPr lang="el-GR" altLang="el-GR" sz="2200" dirty="0" err="1">
                <a:solidFill>
                  <a:srgbClr val="000000"/>
                </a:solidFill>
              </a:rPr>
              <a:t>1</a:t>
            </a:r>
            <a:r>
              <a:rPr lang="el-GR" altLang="el-GR" sz="2200" dirty="0">
                <a:solidFill>
                  <a:srgbClr val="000000"/>
                </a:solidFill>
              </a:rPr>
              <a:t> 0 1 </a:t>
            </a:r>
            <a:r>
              <a:rPr lang="el-GR" altLang="el-GR" sz="2200" dirty="0" err="1">
                <a:solidFill>
                  <a:srgbClr val="000000"/>
                </a:solidFill>
              </a:rPr>
              <a:t>1</a:t>
            </a:r>
            <a:r>
              <a:rPr lang="el-GR" altLang="el-GR" sz="2200" dirty="0">
                <a:solidFill>
                  <a:srgbClr val="000000"/>
                </a:solidFill>
              </a:rPr>
              <a:t> 0 </a:t>
            </a:r>
            <a:r>
              <a:rPr lang="el-GR" altLang="el-GR" sz="2200" dirty="0" err="1">
                <a:solidFill>
                  <a:srgbClr val="000000"/>
                </a:solidFill>
              </a:rPr>
              <a:t>0</a:t>
            </a:r>
            <a:endParaRPr lang="el-GR" altLang="el-GR" sz="2200" dirty="0">
              <a:solidFill>
                <a:srgbClr val="000000"/>
              </a:solidFill>
            </a:endParaRP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Το πιο σημαντικό </a:t>
            </a:r>
            <a:r>
              <a:rPr lang="en-US" altLang="el-GR" sz="2200" dirty="0">
                <a:solidFill>
                  <a:srgbClr val="000000"/>
                </a:solidFill>
              </a:rPr>
              <a:t>bit </a:t>
            </a:r>
            <a:r>
              <a:rPr lang="el-GR" altLang="el-GR" sz="2200" dirty="0">
                <a:solidFill>
                  <a:srgbClr val="000000"/>
                </a:solidFill>
              </a:rPr>
              <a:t>(Μ</a:t>
            </a:r>
            <a:r>
              <a:rPr lang="en-US" altLang="el-GR" sz="2200" dirty="0">
                <a:solidFill>
                  <a:srgbClr val="000000"/>
                </a:solidFill>
              </a:rPr>
              <a:t>SB) </a:t>
            </a:r>
            <a:r>
              <a:rPr lang="el-GR" altLang="el-GR" sz="2200" dirty="0">
                <a:solidFill>
                  <a:srgbClr val="000000"/>
                </a:solidFill>
              </a:rPr>
              <a:t>χρησιμοποιείται για τον </a:t>
            </a:r>
            <a:r>
              <a:rPr lang="el-GR" altLang="el-GR" sz="2200" u="sng" dirty="0">
                <a:solidFill>
                  <a:srgbClr val="000000"/>
                </a:solidFill>
              </a:rPr>
              <a:t>προσδιορισμό του </a:t>
            </a:r>
            <a:r>
              <a:rPr lang="el-GR" altLang="el-GR" sz="2200" u="sng" dirty="0" err="1">
                <a:solidFill>
                  <a:srgbClr val="000000"/>
                </a:solidFill>
              </a:rPr>
              <a:t>προσήμου</a:t>
            </a:r>
            <a:r>
              <a:rPr lang="el-GR" altLang="el-GR" sz="2200" dirty="0">
                <a:solidFill>
                  <a:srgbClr val="000000"/>
                </a:solidFill>
              </a:rPr>
              <a:t>.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Στη γενική περίπτωση αναπαριστώνται οι [-(2</a:t>
            </a:r>
            <a:r>
              <a:rPr lang="en-US" altLang="el-GR" sz="2200" baseline="30000" dirty="0">
                <a:solidFill>
                  <a:srgbClr val="000000"/>
                </a:solidFill>
              </a:rPr>
              <a:t>n-1</a:t>
            </a:r>
            <a:r>
              <a:rPr lang="en-US" altLang="el-GR" sz="2200" dirty="0">
                <a:solidFill>
                  <a:srgbClr val="000000"/>
                </a:solidFill>
              </a:rPr>
              <a:t>-1), +(2</a:t>
            </a:r>
            <a:r>
              <a:rPr lang="en-US" altLang="el-GR" sz="2200" baseline="30000" dirty="0">
                <a:solidFill>
                  <a:srgbClr val="000000"/>
                </a:solidFill>
              </a:rPr>
              <a:t>n-1</a:t>
            </a:r>
            <a:r>
              <a:rPr lang="en-US" altLang="el-GR" sz="2200" dirty="0">
                <a:solidFill>
                  <a:srgbClr val="000000"/>
                </a:solidFill>
              </a:rPr>
              <a:t>-1) ] (</a:t>
            </a:r>
            <a:r>
              <a:rPr lang="el-GR" altLang="el-GR" sz="2400" dirty="0">
                <a:solidFill>
                  <a:srgbClr val="000000"/>
                </a:solidFill>
              </a:rPr>
              <a:t>[-3276</a:t>
            </a:r>
            <a:r>
              <a:rPr lang="en-US" altLang="el-GR" sz="2400" dirty="0">
                <a:solidFill>
                  <a:srgbClr val="000000"/>
                </a:solidFill>
              </a:rPr>
              <a:t>7</a:t>
            </a:r>
            <a:r>
              <a:rPr lang="el-GR" altLang="el-GR" sz="2400" dirty="0">
                <a:solidFill>
                  <a:srgbClr val="000000"/>
                </a:solidFill>
              </a:rPr>
              <a:t>, 32767 ]</a:t>
            </a:r>
            <a:r>
              <a:rPr lang="en-US" altLang="el-GR" sz="2400" dirty="0">
                <a:solidFill>
                  <a:srgbClr val="000000"/>
                </a:solidFill>
              </a:rPr>
              <a:t>)</a:t>
            </a:r>
            <a:r>
              <a:rPr lang="en-US" altLang="el-GR" sz="2000" b="1" dirty="0">
                <a:solidFill>
                  <a:srgbClr val="000000"/>
                </a:solidFill>
              </a:rPr>
              <a:t>        </a:t>
            </a:r>
            <a:r>
              <a:rPr lang="el-GR" altLang="el-GR" sz="2000" b="1" dirty="0">
                <a:solidFill>
                  <a:srgbClr val="000000"/>
                </a:solidFill>
              </a:rPr>
              <a:t>              Θετικοί</a:t>
            </a:r>
            <a:r>
              <a:rPr lang="en-US" altLang="el-GR" sz="2000" b="1" dirty="0">
                <a:solidFill>
                  <a:srgbClr val="000000"/>
                </a:solidFill>
              </a:rPr>
              <a:t> + 0</a:t>
            </a:r>
            <a:r>
              <a:rPr lang="el-GR" altLang="el-GR" sz="2000" b="1" dirty="0">
                <a:solidFill>
                  <a:srgbClr val="000000"/>
                </a:solidFill>
              </a:rPr>
              <a:t>	Αρνητικοί</a:t>
            </a:r>
            <a:r>
              <a:rPr lang="el-GR" altLang="el-GR" sz="20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Παράσταση συμπληρώματος ως προς ένα</a:t>
            </a:r>
          </a:p>
        </p:txBody>
      </p:sp>
      <p:grpSp>
        <p:nvGrpSpPr>
          <p:cNvPr id="111620" name="Group 6"/>
          <p:cNvGrpSpPr>
            <a:grpSpLocks/>
          </p:cNvGrpSpPr>
          <p:nvPr/>
        </p:nvGrpSpPr>
        <p:grpSpPr bwMode="auto">
          <a:xfrm>
            <a:off x="2771775" y="4067175"/>
            <a:ext cx="3581400" cy="2530475"/>
            <a:chOff x="336" y="1728"/>
            <a:chExt cx="2256" cy="1594"/>
          </a:xfrm>
        </p:grpSpPr>
        <p:sp>
          <p:nvSpPr>
            <p:cNvPr id="111621" name="Text Box 7"/>
            <p:cNvSpPr txBox="1">
              <a:spLocks noChangeArrowheads="1"/>
            </p:cNvSpPr>
            <p:nvPr/>
          </p:nvSpPr>
          <p:spPr bwMode="auto">
            <a:xfrm>
              <a:off x="336" y="1728"/>
              <a:ext cx="100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0000	  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0001	+1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0010	+2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0011	+3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0100	+4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0101	+5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0110	+6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0111	+7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111622" name="Text Box 8"/>
            <p:cNvSpPr txBox="1">
              <a:spLocks noChangeArrowheads="1"/>
            </p:cNvSpPr>
            <p:nvPr/>
          </p:nvSpPr>
          <p:spPr bwMode="auto">
            <a:xfrm>
              <a:off x="1584" y="1728"/>
              <a:ext cx="100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1000	</a:t>
              </a:r>
              <a:r>
                <a:rPr lang="el-GR" altLang="el-GR" sz="2000">
                  <a:solidFill>
                    <a:srgbClr val="000000"/>
                  </a:solidFill>
                </a:rPr>
                <a:t>-7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1001	-</a:t>
              </a:r>
              <a:r>
                <a:rPr lang="el-GR" altLang="el-GR" sz="2000">
                  <a:solidFill>
                    <a:srgbClr val="000000"/>
                  </a:solidFill>
                </a:rPr>
                <a:t>6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1010	-</a:t>
              </a:r>
              <a:r>
                <a:rPr lang="el-GR" altLang="el-GR" sz="2000">
                  <a:solidFill>
                    <a:srgbClr val="000000"/>
                  </a:solidFill>
                </a:rPr>
                <a:t>5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1011	-</a:t>
              </a:r>
              <a:r>
                <a:rPr lang="el-GR" altLang="el-GR" sz="2000">
                  <a:solidFill>
                    <a:srgbClr val="000000"/>
                  </a:solidFill>
                </a:rPr>
                <a:t>4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1100	-</a:t>
              </a:r>
              <a:r>
                <a:rPr lang="el-GR" altLang="el-GR" sz="2000">
                  <a:solidFill>
                    <a:srgbClr val="000000"/>
                  </a:solidFill>
                </a:rPr>
                <a:t>3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1101	-</a:t>
              </a:r>
              <a:r>
                <a:rPr lang="el-GR" altLang="el-GR" sz="2000">
                  <a:solidFill>
                    <a:srgbClr val="000000"/>
                  </a:solidFill>
                </a:rPr>
                <a:t>2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1110	-</a:t>
              </a:r>
              <a:r>
                <a:rPr lang="el-GR" altLang="el-GR" sz="2000">
                  <a:solidFill>
                    <a:srgbClr val="000000"/>
                  </a:solidFill>
                </a:rPr>
                <a:t>1</a:t>
              </a:r>
              <a:endParaRPr lang="en-US" altLang="el-GR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1111	</a:t>
              </a:r>
              <a:r>
                <a:rPr lang="el-GR" altLang="el-GR" sz="2000">
                  <a:solidFill>
                    <a:srgbClr val="000000"/>
                  </a:solidFill>
                </a:rPr>
                <a:t>-0</a:t>
              </a:r>
              <a:endParaRPr lang="en-US" altLang="el-GR" sz="2000">
                <a:solidFill>
                  <a:srgbClr val="000000"/>
                </a:solidFill>
              </a:endParaRPr>
            </a:p>
          </p:txBody>
        </p:sp>
      </p:grp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6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457200" y="1295400"/>
            <a:ext cx="807561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Το πιο σημαντικό </a:t>
            </a:r>
            <a:r>
              <a:rPr lang="en-US" altLang="el-GR" sz="2400">
                <a:solidFill>
                  <a:srgbClr val="000000"/>
                </a:solidFill>
              </a:rPr>
              <a:t>bit </a:t>
            </a:r>
            <a:r>
              <a:rPr lang="el-GR" altLang="el-GR" sz="2400">
                <a:solidFill>
                  <a:srgbClr val="000000"/>
                </a:solidFill>
              </a:rPr>
              <a:t>(Μ</a:t>
            </a:r>
            <a:r>
              <a:rPr lang="en-US" altLang="el-GR" sz="2400">
                <a:solidFill>
                  <a:srgbClr val="000000"/>
                </a:solidFill>
              </a:rPr>
              <a:t>SB) </a:t>
            </a:r>
            <a:r>
              <a:rPr lang="el-GR" altLang="el-GR" sz="2400">
                <a:solidFill>
                  <a:srgbClr val="000000"/>
                </a:solidFill>
              </a:rPr>
              <a:t>χρησιμοποιείται επίσης για τον </a:t>
            </a:r>
            <a:r>
              <a:rPr lang="el-GR" altLang="el-GR" sz="2400" u="sng">
                <a:solidFill>
                  <a:srgbClr val="000000"/>
                </a:solidFill>
              </a:rPr>
              <a:t>προσδιορισμό του προσήμου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Όταν </a:t>
            </a:r>
            <a:r>
              <a:rPr lang="en-US" altLang="el-GR" sz="2400" b="1">
                <a:solidFill>
                  <a:srgbClr val="000000"/>
                </a:solidFill>
              </a:rPr>
              <a:t>MSB = 0</a:t>
            </a:r>
            <a:r>
              <a:rPr lang="en-US" altLang="el-GR" sz="2400">
                <a:solidFill>
                  <a:srgbClr val="000000"/>
                </a:solidFill>
              </a:rPr>
              <a:t>, </a:t>
            </a:r>
            <a:r>
              <a:rPr lang="el-GR" altLang="el-GR" sz="2400">
                <a:solidFill>
                  <a:srgbClr val="000000"/>
                </a:solidFill>
              </a:rPr>
              <a:t>τότε ο αριθμός είναι </a:t>
            </a:r>
            <a:r>
              <a:rPr lang="el-GR" altLang="el-GR" sz="2400" b="1">
                <a:solidFill>
                  <a:srgbClr val="000000"/>
                </a:solidFill>
              </a:rPr>
              <a:t>θετικός ή μηδέν</a:t>
            </a:r>
            <a:r>
              <a:rPr lang="en-US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>
                <a:solidFill>
                  <a:srgbClr val="000000"/>
                </a:solidFill>
              </a:rPr>
              <a:t>και το μέτρο δίνεται από τα υπόλοιπα </a:t>
            </a:r>
            <a:r>
              <a:rPr lang="en-US" altLang="el-GR" sz="2400">
                <a:solidFill>
                  <a:srgbClr val="000000"/>
                </a:solidFill>
              </a:rPr>
              <a:t>(n-1) </a:t>
            </a:r>
            <a:r>
              <a:rPr lang="el-GR" altLang="el-GR" sz="2400">
                <a:solidFill>
                  <a:srgbClr val="000000"/>
                </a:solidFill>
              </a:rPr>
              <a:t>ψηφία του αριθμού 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Όταν </a:t>
            </a:r>
            <a:r>
              <a:rPr lang="el-GR" altLang="el-GR" sz="2400" b="1">
                <a:solidFill>
                  <a:srgbClr val="000000"/>
                </a:solidFill>
              </a:rPr>
              <a:t>Μ</a:t>
            </a:r>
            <a:r>
              <a:rPr lang="en-US" altLang="el-GR" sz="2400" b="1">
                <a:solidFill>
                  <a:srgbClr val="000000"/>
                </a:solidFill>
              </a:rPr>
              <a:t>SB = </a:t>
            </a:r>
            <a:r>
              <a:rPr lang="el-GR" altLang="el-GR" sz="2400" b="1">
                <a:solidFill>
                  <a:srgbClr val="000000"/>
                </a:solidFill>
              </a:rPr>
              <a:t>1</a:t>
            </a:r>
            <a:r>
              <a:rPr lang="el-GR" altLang="el-GR" sz="2400">
                <a:solidFill>
                  <a:srgbClr val="000000"/>
                </a:solidFill>
              </a:rPr>
              <a:t>, ο αριθμός είναι </a:t>
            </a:r>
            <a:r>
              <a:rPr lang="el-GR" altLang="el-GR" sz="2400" b="1">
                <a:solidFill>
                  <a:srgbClr val="000000"/>
                </a:solidFill>
              </a:rPr>
              <a:t>αρνητικός</a:t>
            </a:r>
            <a:r>
              <a:rPr lang="el-GR" altLang="el-GR" sz="2400">
                <a:solidFill>
                  <a:srgbClr val="000000"/>
                </a:solidFill>
              </a:rPr>
              <a:t> και το μέτρο του αριθμού δίνεται από το συμπλήρωμα ως προς 2 </a:t>
            </a:r>
            <a:r>
              <a:rPr lang="el-GR" altLang="el-GR" sz="2400" u="sng">
                <a:solidFill>
                  <a:srgbClr val="000000"/>
                </a:solidFill>
              </a:rPr>
              <a:t>του συνόλου</a:t>
            </a:r>
            <a:r>
              <a:rPr lang="el-GR" altLang="el-GR" sz="2400">
                <a:solidFill>
                  <a:srgbClr val="000000"/>
                </a:solidFill>
              </a:rPr>
              <a:t> των ψηφίων του αριθμού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endParaRPr lang="en-US" altLang="el-GR" sz="2400">
              <a:solidFill>
                <a:srgbClr val="000000"/>
              </a:solidFill>
            </a:endParaRP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n-US" altLang="el-GR" sz="2400" b="1">
                <a:solidFill>
                  <a:srgbClr val="000000"/>
                </a:solidFill>
              </a:rPr>
              <a:t>To </a:t>
            </a:r>
            <a:r>
              <a:rPr lang="el-GR" altLang="el-GR" sz="2400" b="1">
                <a:solidFill>
                  <a:srgbClr val="000000"/>
                </a:solidFill>
              </a:rPr>
              <a:t>συμπλήρωμα ως προς 2 βρίσκεται αλλάζοντας όλα τα </a:t>
            </a:r>
            <a:r>
              <a:rPr lang="en-US" altLang="el-GR" sz="2400" b="1">
                <a:solidFill>
                  <a:srgbClr val="000000"/>
                </a:solidFill>
              </a:rPr>
              <a:t>bit   </a:t>
            </a:r>
            <a:r>
              <a:rPr lang="el-GR" altLang="el-GR" sz="2400" b="1">
                <a:solidFill>
                  <a:srgbClr val="000000"/>
                </a:solidFill>
              </a:rPr>
              <a:t> (0 σε 1 και 1 σε 0) και προσθέτοντας 1 στο αποτέλεσμα.</a:t>
            </a:r>
          </a:p>
        </p:txBody>
      </p:sp>
      <p:sp>
        <p:nvSpPr>
          <p:cNvPr id="11264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Αριθμητική Συμπληρώματος του δύο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88925" y="4652963"/>
            <a:ext cx="2843213" cy="927100"/>
          </a:xfrm>
          <a:prstGeom prst="wedgeRoundRectCallout">
            <a:avLst>
              <a:gd name="adj1" fmla="val -11156"/>
              <a:gd name="adj2" fmla="val -35718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4450" rIns="90000" bIns="45000" anchor="ctr"/>
          <a:lstStyle>
            <a:lvl1pPr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  <a:lvl2pPr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2pPr>
            <a:lvl3pPr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3pPr>
            <a:lvl4pPr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4pPr>
            <a:lvl5pPr>
              <a:lnSpc>
                <a:spcPct val="95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5pPr>
            <a:lvl6pPr marL="2514600" indent="-228600" algn="ctr"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6pPr>
            <a:lvl7pPr marL="2971800" indent="-228600" algn="ctr"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7pPr>
            <a:lvl8pPr marL="3429000" indent="-228600" algn="ctr"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8pPr>
            <a:lvl9pPr marL="3886200" indent="-228600" algn="ctr"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2000" dirty="0" smtClean="0">
                <a:latin typeface="Times New Roman"/>
              </a:rPr>
              <a:t>Προσοχή: </a:t>
            </a:r>
            <a:r>
              <a:rPr lang="el-GR" altLang="el-GR" sz="2000" b="0" dirty="0" smtClean="0">
                <a:effectLst/>
                <a:latin typeface="Times New Roman"/>
              </a:rPr>
              <a:t>Πάντα πρέπει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2000" b="0" dirty="0" smtClean="0">
                <a:effectLst/>
                <a:latin typeface="Times New Roman"/>
              </a:rPr>
              <a:t>να θεωρήσουμε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l-GR" altLang="el-GR" sz="2000" b="0" dirty="0" smtClean="0">
                <a:effectLst/>
                <a:latin typeface="Times New Roman"/>
              </a:rPr>
              <a:t>συγκεκριμένο αριθμό </a:t>
            </a:r>
            <a:r>
              <a:rPr lang="en-US" altLang="el-GR" sz="2000" b="0" dirty="0" smtClean="0">
                <a:effectLst/>
                <a:latin typeface="Times New Roman"/>
              </a:rPr>
              <a:t>bits</a:t>
            </a:r>
            <a:endParaRPr lang="el-GR" altLang="el-GR" sz="2000" b="0" dirty="0" smtClean="0">
              <a:effectLst/>
              <a:latin typeface="Times New Roman"/>
            </a:endParaRP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457200" y="1295400"/>
            <a:ext cx="8305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l-GR" altLang="el-GR" sz="2400" b="1">
                <a:solidFill>
                  <a:srgbClr val="000000"/>
                </a:solidFill>
              </a:rPr>
              <a:t>για </a:t>
            </a:r>
            <a:r>
              <a:rPr lang="en-US" altLang="el-GR" sz="2400" b="1">
                <a:solidFill>
                  <a:srgbClr val="000000"/>
                </a:solidFill>
              </a:rPr>
              <a:t>n=6</a:t>
            </a:r>
            <a:r>
              <a:rPr lang="el-GR" altLang="el-GR" sz="2400" b="1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000000"/>
                </a:solidFill>
              </a:rPr>
              <a:t>bits</a:t>
            </a:r>
            <a:r>
              <a:rPr lang="en-US" altLang="el-GR" sz="2400">
                <a:solidFill>
                  <a:srgbClr val="000000"/>
                </a:solidFill>
              </a:rPr>
              <a:t>,     </a:t>
            </a:r>
            <a:r>
              <a:rPr lang="el-GR" altLang="el-GR" sz="2400">
                <a:solidFill>
                  <a:srgbClr val="000000"/>
                </a:solidFill>
              </a:rPr>
              <a:t>Χ</a:t>
            </a:r>
            <a:r>
              <a:rPr lang="el-GR" altLang="el-GR" sz="2400" baseline="-25000">
                <a:solidFill>
                  <a:srgbClr val="000000"/>
                </a:solidFill>
              </a:rPr>
              <a:t>10</a:t>
            </a:r>
            <a:r>
              <a:rPr lang="el-GR" altLang="el-GR" sz="2400">
                <a:solidFill>
                  <a:srgbClr val="000000"/>
                </a:solidFill>
              </a:rPr>
              <a:t> = - 17 =&gt; 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                           </a:t>
            </a:r>
            <a:r>
              <a:rPr lang="el-GR" altLang="el-GR" sz="3600">
                <a:solidFill>
                  <a:srgbClr val="000000"/>
                </a:solidFill>
              </a:rPr>
              <a:t>Χ</a:t>
            </a:r>
            <a:r>
              <a:rPr lang="el-GR" altLang="el-GR" sz="3600" baseline="-25000">
                <a:solidFill>
                  <a:srgbClr val="000000"/>
                </a:solidFill>
              </a:rPr>
              <a:t>2</a:t>
            </a:r>
            <a:r>
              <a:rPr lang="el-GR" altLang="el-GR" sz="3600">
                <a:solidFill>
                  <a:srgbClr val="000000"/>
                </a:solidFill>
              </a:rPr>
              <a:t>= 101111</a:t>
            </a:r>
          </a:p>
        </p:txBody>
      </p:sp>
      <p:sp>
        <p:nvSpPr>
          <p:cNvPr id="11366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Αρνητικοί Αριθμοί</a:t>
            </a:r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3352800" y="1892300"/>
            <a:ext cx="3048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13670" name="Rectangle 7"/>
          <p:cNvSpPr>
            <a:spLocks noChangeArrowheads="1"/>
          </p:cNvSpPr>
          <p:nvPr/>
        </p:nvSpPr>
        <p:spPr bwMode="auto">
          <a:xfrm>
            <a:off x="3352800" y="1892300"/>
            <a:ext cx="1524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80756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Εύρεση συμπληρώματος ως προς 2 του αριθμού 17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>
                <a:solidFill>
                  <a:srgbClr val="000000"/>
                </a:solidFill>
              </a:rPr>
              <a:t>Χ = 17    -&gt;    	010001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>
                <a:solidFill>
                  <a:srgbClr val="000000"/>
                </a:solidFill>
              </a:rPr>
              <a:t>			101110     </a:t>
            </a:r>
            <a:r>
              <a:rPr lang="el-GR" altLang="el-GR" sz="2400">
                <a:solidFill>
                  <a:srgbClr val="000000"/>
                </a:solidFill>
              </a:rPr>
              <a:t>(Αντιστροφή όλων των </a:t>
            </a:r>
            <a:r>
              <a:rPr lang="en-US" altLang="el-GR" sz="2400">
                <a:solidFill>
                  <a:srgbClr val="000000"/>
                </a:solidFill>
              </a:rPr>
              <a:t>bit)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l-GR" sz="2400">
                <a:solidFill>
                  <a:srgbClr val="000000"/>
                </a:solidFill>
              </a:rPr>
              <a:t>			</a:t>
            </a:r>
            <a:r>
              <a:rPr lang="el-GR" altLang="el-GR">
                <a:solidFill>
                  <a:srgbClr val="000000"/>
                </a:solidFill>
              </a:rPr>
              <a:t>10</a:t>
            </a:r>
            <a:r>
              <a:rPr lang="en-US" altLang="el-GR">
                <a:solidFill>
                  <a:srgbClr val="000000"/>
                </a:solidFill>
              </a:rPr>
              <a:t>1111</a:t>
            </a:r>
            <a:r>
              <a:rPr lang="en-US" altLang="el-GR" sz="2400">
                <a:solidFill>
                  <a:srgbClr val="000000"/>
                </a:solidFill>
              </a:rPr>
              <a:t>       (</a:t>
            </a:r>
            <a:r>
              <a:rPr lang="el-GR" altLang="el-GR" sz="2400">
                <a:solidFill>
                  <a:srgbClr val="000000"/>
                </a:solidFill>
              </a:rPr>
              <a:t>Πρόσθεση του 1)</a:t>
            </a:r>
            <a:endParaRPr lang="el-GR" altLang="el-GR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l-GR" altLang="el-GR">
              <a:solidFill>
                <a:srgbClr val="0000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128586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Παράσταση ακεραίων τιμών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Στην γενική περίπτωση αναπαριστώνται οι [-2</a:t>
            </a:r>
            <a:r>
              <a:rPr lang="en-US" altLang="en-US" sz="2200" baseline="30000" dirty="0">
                <a:solidFill>
                  <a:srgbClr val="000000"/>
                </a:solidFill>
                <a:latin typeface="+mj-lt"/>
              </a:rPr>
              <a:t>n-1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+2</a:t>
            </a:r>
            <a:r>
              <a:rPr lang="en-US" altLang="en-US" sz="2200" baseline="30000" dirty="0">
                <a:solidFill>
                  <a:srgbClr val="000000"/>
                </a:solidFill>
                <a:latin typeface="+mj-lt"/>
              </a:rPr>
              <a:t>n-1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-1 ]</a:t>
            </a:r>
            <a:endParaRPr lang="el-GR" altLang="en-US" sz="2200" dirty="0">
              <a:solidFill>
                <a:srgbClr val="000000"/>
              </a:solidFill>
              <a:latin typeface="+mj-lt"/>
            </a:endParaRP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l-GR" altLang="en-US" sz="2200" dirty="0" err="1">
                <a:solidFill>
                  <a:srgbClr val="000000"/>
                </a:solidFill>
                <a:latin typeface="+mj-lt"/>
              </a:rPr>
              <a:t>Π.χ</a:t>
            </a: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 στην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C </a:t>
            </a:r>
            <a:r>
              <a:rPr lang="el-GR" altLang="en-US" sz="2200" dirty="0" err="1">
                <a:solidFill>
                  <a:srgbClr val="000000"/>
                </a:solidFill>
                <a:latin typeface="+mj-lt"/>
              </a:rPr>
              <a:t>ενας</a:t>
            </a: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+mj-lt"/>
              </a:rPr>
              <a:t>int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λαμβάνει τιμές από [-32768, 32767 ]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	</a:t>
            </a:r>
            <a:endParaRPr lang="el-GR" altLang="en-US" sz="2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895600"/>
            <a:ext cx="3581400" cy="2530475"/>
            <a:chOff x="336" y="1728"/>
            <a:chExt cx="2256" cy="1594"/>
          </a:xfrm>
        </p:grpSpPr>
        <p:sp>
          <p:nvSpPr>
            <p:cNvPr id="114694" name="Text Box 7"/>
            <p:cNvSpPr txBox="1">
              <a:spLocks noChangeArrowheads="1"/>
            </p:cNvSpPr>
            <p:nvPr/>
          </p:nvSpPr>
          <p:spPr bwMode="auto">
            <a:xfrm>
              <a:off x="336" y="1728"/>
              <a:ext cx="100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0000	  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0001	+1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0010	+2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0011	+3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0100	+4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0101	+5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0110	+6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0111	+7</a:t>
              </a:r>
              <a:endParaRPr lang="el-GR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4695" name="Text Box 8"/>
            <p:cNvSpPr txBox="1">
              <a:spLocks noChangeArrowheads="1"/>
            </p:cNvSpPr>
            <p:nvPr/>
          </p:nvSpPr>
          <p:spPr bwMode="auto">
            <a:xfrm>
              <a:off x="1584" y="1728"/>
              <a:ext cx="100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1000	</a:t>
              </a:r>
              <a:r>
                <a:rPr lang="el-GR" altLang="en-US" sz="2000">
                  <a:solidFill>
                    <a:srgbClr val="000000"/>
                  </a:solidFill>
                </a:rPr>
                <a:t>-8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1001	-</a:t>
              </a:r>
              <a:r>
                <a:rPr lang="el-GR" altLang="en-US" sz="2000">
                  <a:solidFill>
                    <a:srgbClr val="000000"/>
                  </a:solidFill>
                </a:rPr>
                <a:t>7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1010	-</a:t>
              </a:r>
              <a:r>
                <a:rPr lang="el-GR" altLang="en-US" sz="2000">
                  <a:solidFill>
                    <a:srgbClr val="000000"/>
                  </a:solidFill>
                </a:rPr>
                <a:t>6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1011	-</a:t>
              </a:r>
              <a:r>
                <a:rPr lang="el-GR" altLang="en-US" sz="2000">
                  <a:solidFill>
                    <a:srgbClr val="000000"/>
                  </a:solidFill>
                </a:rPr>
                <a:t>5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1100	-</a:t>
              </a:r>
              <a:r>
                <a:rPr lang="el-GR" altLang="en-US" sz="2000">
                  <a:solidFill>
                    <a:srgbClr val="000000"/>
                  </a:solidFill>
                </a:rPr>
                <a:t>4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1101	-</a:t>
              </a:r>
              <a:r>
                <a:rPr lang="el-GR" altLang="en-US" sz="2000">
                  <a:solidFill>
                    <a:srgbClr val="000000"/>
                  </a:solidFill>
                </a:rPr>
                <a:t>3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1110	-</a:t>
              </a:r>
              <a:r>
                <a:rPr lang="el-GR" altLang="en-US" sz="2000">
                  <a:solidFill>
                    <a:srgbClr val="000000"/>
                  </a:solidFill>
                </a:rPr>
                <a:t>2</a:t>
              </a:r>
              <a:endParaRPr lang="en-US" altLang="en-US" sz="20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1111	</a:t>
              </a:r>
              <a:r>
                <a:rPr lang="el-GR" altLang="en-US" sz="2000">
                  <a:solidFill>
                    <a:srgbClr val="000000"/>
                  </a:solidFill>
                </a:rPr>
                <a:t>-1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228600" y="55626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Άρα: Αν το </a:t>
            </a: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MSB </a:t>
            </a: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είναι 1 τότε πρόκειται για αρνητικό αριθμό</a:t>
            </a:r>
          </a:p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n-US" sz="2200" dirty="0">
                <a:solidFill>
                  <a:srgbClr val="000000"/>
                </a:solidFill>
                <a:latin typeface="+mj-lt"/>
              </a:rPr>
              <a:t>Το κατεξοχήν αριθμητικό σύστημα που χρησιμοποιείται στους υπολογιστές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	</a:t>
            </a:r>
            <a:endParaRPr lang="el-GR" alt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85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kern="0" dirty="0" smtClean="0">
                <a:solidFill>
                  <a:srgbClr val="0070C0"/>
                </a:solidFill>
              </a:rPr>
              <a:t>Παράσταση συμπληρώματος ως προς δύο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6297884"/>
            <a:ext cx="586854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p" autoUpdateAnimBg="0"/>
      <p:bldP spid="16692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457200" y="1125538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+mj-lt"/>
              </a:rPr>
              <a:t>Το αλγεβρικό άθροισμα δύο αριθμών στην παράσταση συμπληρώματος του 2 προκύπτει ως το δυαδικό άθροισμα των δύο αριθμών, αγνοώντας το τυχόν κρατούμενο:</a:t>
            </a:r>
            <a:endParaRPr lang="el-GR" altLang="el-GR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Αριθμητική Συμπληρώματος του 2</a:t>
            </a: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533400" y="2276475"/>
            <a:ext cx="4191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+12		001100	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+17		010001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-----		---------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  29		011101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4495800" y="2276475"/>
            <a:ext cx="4191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+12		001100	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- 17		101111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-----		---------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  - 5		111011</a:t>
            </a:r>
          </a:p>
        </p:txBody>
      </p:sp>
      <p:grpSp>
        <p:nvGrpSpPr>
          <p:cNvPr id="115718" name="Group 8"/>
          <p:cNvGrpSpPr>
            <a:grpSpLocks/>
          </p:cNvGrpSpPr>
          <p:nvPr/>
        </p:nvGrpSpPr>
        <p:grpSpPr bwMode="auto">
          <a:xfrm>
            <a:off x="539750" y="4076700"/>
            <a:ext cx="4191000" cy="2209800"/>
            <a:chOff x="336" y="2928"/>
            <a:chExt cx="2640" cy="1392"/>
          </a:xfrm>
        </p:grpSpPr>
        <p:sp>
          <p:nvSpPr>
            <p:cNvPr id="115723" name="Text Box 9"/>
            <p:cNvSpPr txBox="1">
              <a:spLocks noChangeArrowheads="1"/>
            </p:cNvSpPr>
            <p:nvPr/>
          </p:nvSpPr>
          <p:spPr bwMode="auto">
            <a:xfrm>
              <a:off x="336" y="2928"/>
              <a:ext cx="2640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- 12		110100	</a:t>
              </a:r>
            </a:p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+17		010001</a:t>
              </a:r>
            </a:p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-----		---------</a:t>
              </a:r>
            </a:p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  +5		000101</a:t>
              </a:r>
            </a:p>
          </p:txBody>
        </p:sp>
        <p:sp>
          <p:nvSpPr>
            <p:cNvPr id="115724" name="Text Box 10"/>
            <p:cNvSpPr txBox="1">
              <a:spLocks noChangeArrowheads="1"/>
            </p:cNvSpPr>
            <p:nvPr/>
          </p:nvSpPr>
          <p:spPr bwMode="auto">
            <a:xfrm>
              <a:off x="912" y="3916"/>
              <a:ext cx="12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800" b="1">
                  <a:solidFill>
                    <a:srgbClr val="000000"/>
                  </a:solidFill>
                </a:rPr>
                <a:t>Αγνοείται το κρατούμενο 1</a:t>
              </a:r>
            </a:p>
          </p:txBody>
        </p:sp>
      </p:grpSp>
      <p:grpSp>
        <p:nvGrpSpPr>
          <p:cNvPr id="115719" name="Group 11"/>
          <p:cNvGrpSpPr>
            <a:grpSpLocks/>
          </p:cNvGrpSpPr>
          <p:nvPr/>
        </p:nvGrpSpPr>
        <p:grpSpPr bwMode="auto">
          <a:xfrm>
            <a:off x="4484688" y="4005263"/>
            <a:ext cx="4191000" cy="2209800"/>
            <a:chOff x="336" y="2928"/>
            <a:chExt cx="2640" cy="1392"/>
          </a:xfrm>
        </p:grpSpPr>
        <p:sp>
          <p:nvSpPr>
            <p:cNvPr id="115721" name="Text Box 12"/>
            <p:cNvSpPr txBox="1">
              <a:spLocks noChangeArrowheads="1"/>
            </p:cNvSpPr>
            <p:nvPr/>
          </p:nvSpPr>
          <p:spPr bwMode="auto">
            <a:xfrm>
              <a:off x="336" y="2928"/>
              <a:ext cx="2640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- 12		110100	</a:t>
              </a:r>
            </a:p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- 17		101111</a:t>
              </a:r>
            </a:p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-----		---------</a:t>
              </a:r>
            </a:p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- 29		100011</a:t>
              </a:r>
            </a:p>
          </p:txBody>
        </p:sp>
        <p:sp>
          <p:nvSpPr>
            <p:cNvPr id="115722" name="Text Box 13"/>
            <p:cNvSpPr txBox="1">
              <a:spLocks noChangeArrowheads="1"/>
            </p:cNvSpPr>
            <p:nvPr/>
          </p:nvSpPr>
          <p:spPr bwMode="auto">
            <a:xfrm>
              <a:off x="912" y="3916"/>
              <a:ext cx="12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800" b="1">
                  <a:solidFill>
                    <a:srgbClr val="000000"/>
                  </a:solidFill>
                </a:rPr>
                <a:t>Αγνοείται το κρατούμενο 1</a:t>
              </a:r>
            </a:p>
          </p:txBody>
        </p:sp>
      </p:grpSp>
      <p:sp>
        <p:nvSpPr>
          <p:cNvPr id="115720" name="Line 14"/>
          <p:cNvSpPr>
            <a:spLocks noChangeShapeType="1"/>
          </p:cNvSpPr>
          <p:nvPr/>
        </p:nvSpPr>
        <p:spPr bwMode="auto">
          <a:xfrm>
            <a:off x="323850" y="4005263"/>
            <a:ext cx="748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38686-C3B6-4DF7-9C13-E77BB8C8DB6D}" type="slidenum">
              <a:rPr lang="el-GR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116739" name="Αντικείμενο 7"/>
          <p:cNvGraphicFramePr>
            <a:graphicFrameLocks noChangeAspect="1"/>
          </p:cNvGraphicFramePr>
          <p:nvPr/>
        </p:nvGraphicFramePr>
        <p:xfrm>
          <a:off x="31750" y="169863"/>
          <a:ext cx="8415338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Έγγραφο" r:id="rId4" imgW="5819584" imgH="2057826" progId="Word.Document.12">
                  <p:embed/>
                </p:oleObj>
              </mc:Choice>
              <mc:Fallback>
                <p:oleObj name="Έγγραφο" r:id="rId4" imgW="5819584" imgH="205782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69863"/>
                        <a:ext cx="8415338" cy="285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Αντικείμενο 8"/>
          <p:cNvGraphicFramePr>
            <a:graphicFrameLocks noChangeAspect="1"/>
          </p:cNvGraphicFramePr>
          <p:nvPr/>
        </p:nvGraphicFramePr>
        <p:xfrm>
          <a:off x="41275" y="2416175"/>
          <a:ext cx="791527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Έγγραφο" r:id="rId7" imgW="6207345" imgH="3484396" progId="Word.Document.12">
                  <p:embed/>
                </p:oleObj>
              </mc:Choice>
              <mc:Fallback>
                <p:oleObj name="Έγγραφο" r:id="rId7" imgW="6207345" imgH="348439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2416175"/>
                        <a:ext cx="7915275" cy="444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6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644</Words>
  <Application>Microsoft Office PowerPoint</Application>
  <PresentationFormat>Προβολή στην οθόνη (4:3)</PresentationFormat>
  <Paragraphs>119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Θέμα του Office</vt:lpstr>
      <vt:lpstr>Έγγραφο</vt:lpstr>
      <vt:lpstr>Παρουσίαση του PowerPoint</vt:lpstr>
      <vt:lpstr>Περιεχόμενα ενότητας</vt:lpstr>
      <vt:lpstr>Αφαίρεση (μέθοδος συμπληρώματος)</vt:lpstr>
      <vt:lpstr>Παράσταση συμπληρώματος ως προς ένα</vt:lpstr>
      <vt:lpstr>Αριθμητική Συμπληρώματος του δύο</vt:lpstr>
      <vt:lpstr>Αρνητικοί Αριθμοί</vt:lpstr>
      <vt:lpstr>Παρουσίαση του PowerPoint</vt:lpstr>
      <vt:lpstr>Αριθμητική Συμπληρώματος του 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16</cp:revision>
  <dcterms:created xsi:type="dcterms:W3CDTF">2014-11-28T11:42:25Z</dcterms:created>
  <dcterms:modified xsi:type="dcterms:W3CDTF">2015-01-18T18:23:24Z</dcterms:modified>
</cp:coreProperties>
</file>