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EF7BC8-FC46-4556-AEBC-B2C51D7ABA9F}" type="slidenum">
              <a:rPr lang="el-GR" altLang="en-US" sz="1200">
                <a:solidFill>
                  <a:prstClr val="black"/>
                </a:solidFill>
              </a:rPr>
              <a:pPr/>
              <a:t>4</a:t>
            </a:fld>
            <a:endParaRPr lang="el-GR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3979A8-4185-45B5-8073-03F9C75E908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428661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0CB2A9-0B5F-4B57-BE4D-BC66F315EAA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14932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70301-4808-43B4-9363-D9CBFFE24D3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2625"/>
            <a:ext cx="4554537" cy="3416300"/>
          </a:xfrm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5125"/>
            <a:ext cx="5867400" cy="4283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2135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</a:t>
            </a: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latin typeface="+mn-lt"/>
              </a:rPr>
              <a:t>Εισαγωγή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στους Η/Υ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7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 descr="Parchment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7913687" cy="81597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dirty="0" smtClean="0">
                <a:solidFill>
                  <a:srgbClr val="0070C0"/>
                </a:solidFill>
              </a:rPr>
              <a:t>Οι Νέες Τεχνολογίες Διαχωρίζουν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  <p:sp>
        <p:nvSpPr>
          <p:cNvPr id="113668" name="Rectangle 1028"/>
          <p:cNvSpPr>
            <a:spLocks noChangeArrowheads="1"/>
          </p:cNvSpPr>
          <p:nvPr/>
        </p:nvSpPr>
        <p:spPr bwMode="auto">
          <a:xfrm>
            <a:off x="0" y="1571625"/>
            <a:ext cx="575945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CC0000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120 </a:t>
            </a:r>
            <a:r>
              <a:rPr lang="el-GR" altLang="en-US" dirty="0">
                <a:solidFill>
                  <a:srgbClr val="000000"/>
                </a:solidFill>
                <a:latin typeface="Arial" charset="0"/>
              </a:rPr>
              <a:t>εκατομμύρια άνθρωποι είναι γνώστες της τεχνολογίας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70" name="Rectangle 1030"/>
          <p:cNvSpPr>
            <a:spLocks noChangeArrowheads="1"/>
          </p:cNvSpPr>
          <p:nvPr/>
        </p:nvSpPr>
        <p:spPr bwMode="auto">
          <a:xfrm>
            <a:off x="0" y="3789040"/>
            <a:ext cx="5938837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None/>
            </a:pPr>
            <a:r>
              <a:rPr lang="el-GR" altLang="en-US" dirty="0">
                <a:solidFill>
                  <a:srgbClr val="000000"/>
                </a:solidFill>
                <a:latin typeface="Arial" charset="0"/>
              </a:rPr>
              <a:t>Περισσότεροι από 100 εκατομμύρια δεν γνωρίζουν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" y="6119755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257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 autoUpdateAnimBg="0"/>
      <p:bldP spid="11367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954088" y="0"/>
            <a:ext cx="8189912" cy="112553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dirty="0" smtClean="0">
                <a:solidFill>
                  <a:srgbClr val="0070C0"/>
                </a:solidFill>
              </a:rPr>
              <a:t>Η Επανάσταση της Τεχνολογίας</a:t>
            </a:r>
            <a:r>
              <a:rPr lang="en-US" altLang="en-US" dirty="0" smtClean="0">
                <a:solidFill>
                  <a:srgbClr val="0070C0"/>
                </a:solidFill>
              </a:rPr>
              <a:t>:</a:t>
            </a:r>
            <a:r>
              <a:rPr lang="el-GR" altLang="en-US" dirty="0" smtClean="0">
                <a:solidFill>
                  <a:srgbClr val="0070C0"/>
                </a:solidFill>
              </a:rPr>
              <a:t/>
            </a:r>
            <a:br>
              <a:rPr lang="el-GR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l-GR" altLang="en-US" dirty="0" smtClean="0">
                <a:solidFill>
                  <a:srgbClr val="0070C0"/>
                </a:solidFill>
              </a:rPr>
              <a:t>Σήμερα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3025"/>
            <a:ext cx="8210550" cy="5470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/>
              <a:t>Νέες αποδοτικές υπηρεσίες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/>
              <a:t>Πως μας επηρεάζουν οι Νέες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dirty="0" smtClean="0"/>
              <a:t>   Τεχνολογίες</a:t>
            </a:r>
            <a:r>
              <a:rPr lang="en-US" alt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Στην εργασία</a:t>
            </a:r>
            <a:r>
              <a:rPr lang="en-US" altLang="en-US" dirty="0" smtClean="0"/>
              <a:t> (mobile computing)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Στο σπίτι</a:t>
            </a:r>
            <a:r>
              <a:rPr lang="en-US" altLang="en-US" dirty="0" smtClean="0"/>
              <a:t> (Internet)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Στη διασκέδαση</a:t>
            </a:r>
            <a:r>
              <a:rPr lang="en-US" altLang="en-US" dirty="0" smtClean="0"/>
              <a:t> (e-mail, chat, newsgroups)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Στην εκπαίδευση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dirty="0" smtClean="0"/>
              <a:t>Και πιο γενικά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dirty="0" smtClean="0">
                <a:solidFill>
                  <a:srgbClr val="CC0000"/>
                </a:solidFill>
              </a:rPr>
              <a:t> </a:t>
            </a:r>
            <a:r>
              <a:rPr lang="el-GR" altLang="en-US" b="1" dirty="0" smtClean="0"/>
              <a:t>Στην Ενημέρωση και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b="1" dirty="0" smtClean="0"/>
              <a:t>     Την Επικοινωνία</a:t>
            </a:r>
            <a:endParaRPr lang="en-US" altLang="en-US" b="1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265"/>
            <a:ext cx="651035" cy="6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153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Τέλος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820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6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" y="6116566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Εισαγω</a:t>
            </a:r>
            <a:r>
              <a:rPr lang="el-GR" sz="2000" dirty="0" smtClean="0">
                <a:solidFill>
                  <a:srgbClr val="FF0000"/>
                </a:solidFill>
              </a:rPr>
              <a:t>γή στους Η/Υ.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:.</a:t>
            </a:r>
            <a:r>
              <a:rPr lang="en-US" sz="2000" dirty="0" smtClean="0">
                <a:solidFill>
                  <a:srgbClr val="FF0000"/>
                </a:solidFill>
              </a:rPr>
              <a:t> 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" y="606062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477233" cy="4630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50" y="357188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281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Περιεχόμενα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Που βρισκόμαστε τεχνολογικά σήμερα</a:t>
            </a:r>
          </a:p>
          <a:p>
            <a:r>
              <a:rPr lang="el-GR" dirty="0" smtClean="0"/>
              <a:t>Το διαδίκτυο </a:t>
            </a:r>
          </a:p>
          <a:p>
            <a:r>
              <a:rPr lang="en-US" dirty="0" smtClean="0"/>
              <a:t>The internet of things</a:t>
            </a:r>
          </a:p>
          <a:p>
            <a:r>
              <a:rPr lang="el-GR" dirty="0" smtClean="0"/>
              <a:t>Επανάσταση των νέων τεχνολογιών</a:t>
            </a:r>
          </a:p>
          <a:p>
            <a:r>
              <a:rPr lang="el-GR" dirty="0" smtClean="0"/>
              <a:t>Στην κοινωνία της πληροφορίας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5648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68313" y="138113"/>
            <a:ext cx="8229600" cy="914400"/>
          </a:xfrm>
        </p:spPr>
        <p:txBody>
          <a:bodyPr/>
          <a:lstStyle/>
          <a:p>
            <a:r>
              <a:rPr lang="el-GR" altLang="en-US" smtClean="0">
                <a:solidFill>
                  <a:srgbClr val="0070C0"/>
                </a:solidFill>
              </a:rPr>
              <a:t>Που βρισκόμαστε σήμερα;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916832"/>
            <a:ext cx="9144000" cy="2663949"/>
          </a:xfrm>
        </p:spPr>
        <p:txBody>
          <a:bodyPr>
            <a:noAutofit/>
          </a:bodyPr>
          <a:lstStyle/>
          <a:p>
            <a:pPr marL="68580" indent="0" algn="just">
              <a:buFontTx/>
              <a:buNone/>
              <a:defRPr/>
            </a:pPr>
            <a:r>
              <a:rPr lang="el-GR" sz="3200" dirty="0" smtClean="0"/>
              <a:t>Δισεκατομμύρια συνδεδεμένες συσκευές, κάθε είδους, που περιέχουν και μοιράζονται πληροφορίες, συνθέτοντας το </a:t>
            </a:r>
            <a:r>
              <a:rPr lang="en-US" sz="3200" dirty="0" smtClean="0"/>
              <a:t>Internet</a:t>
            </a:r>
            <a:r>
              <a:rPr lang="el-GR" sz="3200" dirty="0" smtClean="0"/>
              <a:t> δηλαδή το Διαδίκτυο ή «γαλαξία της πληροφορίας».</a:t>
            </a:r>
            <a:endParaRPr lang="el-GR" sz="3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solidFill>
                  <a:srgbClr val="0070C0"/>
                </a:solidFill>
              </a:rPr>
              <a:t>Το Διαδίκτυο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l-GR" dirty="0">
                <a:solidFill>
                  <a:srgbClr val="0070C0"/>
                </a:solidFill>
              </a:rPr>
              <a:t>Το «μυαλό του Θεού</a:t>
            </a:r>
            <a:r>
              <a:rPr lang="el-GR" dirty="0" smtClean="0">
                <a:solidFill>
                  <a:srgbClr val="0070C0"/>
                </a:solidFill>
              </a:rPr>
              <a:t>»!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40768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4 δισεκατομμύρια κόμβοι και ακόμη περισσότερες ιστοσελίδες γνώσης και πληροφοριών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</a:rPr>
              <a:t> Διπλασιασμός μεγέθους κάθε 6, περίπου, χρόνια – Το </a:t>
            </a:r>
            <a:r>
              <a:rPr lang="en-US" sz="2400" dirty="0">
                <a:solidFill>
                  <a:srgbClr val="000000"/>
                </a:solidFill>
              </a:rPr>
              <a:t>Internet </a:t>
            </a:r>
            <a:r>
              <a:rPr lang="el-GR" sz="2400" dirty="0">
                <a:solidFill>
                  <a:srgbClr val="000000"/>
                </a:solidFill>
              </a:rPr>
              <a:t>των Πραγμάτων: όλες οι συσκευές και οι άνθρωποι συνδεδεμένα μεταξύ τους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Είναι η μόνη ανθρώπινη δομή που το μέγεθος  (σε αντικείμενα και συνδέσεις) και η πολυπλοκότητά της προσεγγίζει το μέγεθος και την πολυπλοκότητα του πιο πολύπλοκου, γνωστού, αντικειμένου του σύμπαντος: του </a:t>
            </a:r>
            <a:r>
              <a:rPr 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ανθρώπινου εγκεφάλου</a:t>
            </a:r>
            <a:r>
              <a:rPr lang="el-GR" sz="2400" dirty="0">
                <a:solidFill>
                  <a:srgbClr val="000000"/>
                </a:solidFill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</a:rPr>
              <a:t> Η διερεύνηση των ιδιοτήτων του Διαδικτύου απαιτεί τη σύμπραξη πολλών επιστημών, από την Κοινωνιολογία και την Ψυχολογία μέχρι τα Μαθηματικά και την Πληροφορική!</a:t>
            </a: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Μιλάμε, πια, για το </a:t>
            </a:r>
            <a:r>
              <a:rPr lang="en-US" sz="2400" dirty="0">
                <a:solidFill>
                  <a:srgbClr val="000000"/>
                </a:solidFill>
              </a:rPr>
              <a:t>Web of Science!</a:t>
            </a:r>
            <a:endParaRPr lang="el-GR" sz="2400" dirty="0">
              <a:solidFill>
                <a:srgbClr val="00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069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17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5650" y="138113"/>
            <a:ext cx="7772400" cy="1274762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Το, όχι και τόσο μακρινό, μέλλον:</a:t>
            </a:r>
            <a:br>
              <a:rPr lang="el-GR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The Internet of Things (</a:t>
            </a:r>
            <a:r>
              <a:rPr lang="en-US" altLang="en-US" dirty="0" err="1" smtClean="0">
                <a:solidFill>
                  <a:srgbClr val="0070C0"/>
                </a:solidFill>
              </a:rPr>
              <a:t>IoT</a:t>
            </a:r>
            <a:r>
              <a:rPr lang="en-US" altLang="en-US" dirty="0" smtClean="0">
                <a:solidFill>
                  <a:srgbClr val="0070C0"/>
                </a:solidFill>
              </a:rPr>
              <a:t>)</a:t>
            </a:r>
            <a:endParaRPr lang="el-GR" altLang="en-US" dirty="0" smtClean="0">
              <a:solidFill>
                <a:srgbClr val="0070C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928794" y="2714620"/>
            <a:ext cx="59328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Τα πάντα διασυνδεδεμένα!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219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Parchment"/>
          <p:cNvSpPr>
            <a:spLocks noGrp="1" noChangeArrowheads="1"/>
          </p:cNvSpPr>
          <p:nvPr>
            <p:ph type="ctrTitle"/>
          </p:nvPr>
        </p:nvSpPr>
        <p:spPr>
          <a:xfrm>
            <a:off x="1331913" y="1989138"/>
            <a:ext cx="6407150" cy="1458912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rgbClr val="0070C0"/>
                </a:solidFill>
              </a:rPr>
              <a:t>Η Επανάσταση των</a:t>
            </a:r>
            <a:br>
              <a:rPr lang="el-GR" altLang="en-US" dirty="0" smtClean="0">
                <a:solidFill>
                  <a:srgbClr val="0070C0"/>
                </a:solidFill>
              </a:rPr>
            </a:br>
            <a:r>
              <a:rPr lang="el-GR" altLang="en-US" dirty="0" smtClean="0">
                <a:solidFill>
                  <a:srgbClr val="0070C0"/>
                </a:solidFill>
              </a:rPr>
              <a:t>Νέων Τεχνολογιών!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4094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712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7885112" cy="13414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dirty="0" smtClean="0">
                <a:solidFill>
                  <a:srgbClr val="0070C0"/>
                </a:solidFill>
              </a:rPr>
              <a:t>Τι ονομάζουμε Νέες Τεχνολογίες</a:t>
            </a:r>
            <a:r>
              <a:rPr lang="en-US" altLang="en-US" dirty="0" smtClean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833" y="1772816"/>
            <a:ext cx="8544631" cy="4292600"/>
          </a:xfrm>
          <a:solidFill>
            <a:schemeClr val="bg1"/>
          </a:solidFill>
          <a:ln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4000" dirty="0" smtClean="0"/>
              <a:t>Ονομάζουμε κυρίως τις Ψηφιακές Τεχνολογίες οι οποίες αντιπροσωπεύονται από τους Ηλεκτρονικούς Υπολογιστές και τους νέους τρόπους επεξεργασίας και διαχείρισης της πληροφορίας</a:t>
            </a:r>
            <a:r>
              <a:rPr lang="en-US" sz="4000" dirty="0" smtClean="0"/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03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3562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760413" y="4762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/>
              <a:t>Οι Πολίτες που γνωρίζουν</a:t>
            </a:r>
            <a:endParaRPr lang="en-US" altLang="en-US" sz="4000" dirty="0" smtClean="0"/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3217863" y="1403350"/>
            <a:ext cx="2665412" cy="145732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Χρησιμοποιούν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932488" y="2393950"/>
            <a:ext cx="2168525" cy="11588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Μεταδίδουν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795338" y="2476500"/>
            <a:ext cx="2311400" cy="11096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Διαχειρίζονται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514600" y="4581128"/>
            <a:ext cx="4356100" cy="93662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Πληροφορία</a:t>
            </a:r>
            <a:r>
              <a:rPr lang="en-US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!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928662" y="0"/>
            <a:ext cx="77466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Κοινωνία της Πληροφορίας: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614185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81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 autoUpdateAnimBg="0"/>
      <p:bldP spid="66565" grpId="0" animBg="1" autoUpdateAnimBg="0"/>
      <p:bldP spid="66566" grpId="0" animBg="1" autoUpdateAnimBg="0"/>
      <p:bldP spid="6656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19175" y="14351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3" name="Rectangle 4" descr="Parchment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496746" cy="117445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4000" dirty="0" smtClean="0">
                <a:solidFill>
                  <a:srgbClr val="0070C0"/>
                </a:solidFill>
              </a:rPr>
              <a:t>Η αγορά και η ηλεκτρονική διακυβέρνηση αναζητεί γνώστες Νέων Τεχνολογιών</a:t>
            </a:r>
            <a:endParaRPr lang="en-US" alt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678197" cy="4824536"/>
          </a:xfrm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83% </a:t>
            </a:r>
            <a:r>
              <a:rPr lang="el-GR" altLang="en-US" sz="2600" dirty="0" smtClean="0"/>
              <a:t>πιστεύει ότι η γνώση νέων τεχνολογιών θεωρείται σημαντική ή πολύ σημαντική για την πρόσληψη ενός ατόμου.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96% </a:t>
            </a:r>
            <a:r>
              <a:rPr lang="el-GR" altLang="en-US" sz="2600" dirty="0" smtClean="0"/>
              <a:t>απαιτούν βασικές γνώσεις επεξεργασίας κειμένου.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93% </a:t>
            </a:r>
            <a:r>
              <a:rPr lang="el-GR" altLang="en-US" sz="2600" dirty="0" smtClean="0"/>
              <a:t>απαιτούν εμπειρία σε Ηλεκτρονικό Ταχυδρομείο (</a:t>
            </a:r>
            <a:r>
              <a:rPr lang="en-US" altLang="en-US" sz="2600" dirty="0" smtClean="0"/>
              <a:t>e-mail </a:t>
            </a:r>
            <a:r>
              <a:rPr lang="el-GR" altLang="en-US" sz="2600" dirty="0" smtClean="0"/>
              <a:t>)</a:t>
            </a:r>
            <a:r>
              <a:rPr lang="en-US" altLang="en-US" sz="26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86% </a:t>
            </a:r>
            <a:r>
              <a:rPr lang="el-GR" altLang="en-US" sz="2600" dirty="0" smtClean="0"/>
              <a:t>απαιτούν βασικές γνώσεις σε φύλλα εργασίας (</a:t>
            </a:r>
            <a:r>
              <a:rPr lang="en-US" altLang="en-US" sz="2600" dirty="0" smtClean="0"/>
              <a:t>spreadsheets).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83% </a:t>
            </a:r>
            <a:r>
              <a:rPr lang="el-GR" altLang="en-US" sz="2600" dirty="0" smtClean="0"/>
              <a:t>απαιτούν βασικές γνώσεις σε Βάσεις Δεδομένων</a:t>
            </a:r>
            <a:r>
              <a:rPr lang="en-US" altLang="en-US" sz="26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75% </a:t>
            </a:r>
            <a:r>
              <a:rPr lang="el-GR" altLang="en-US" sz="2600" dirty="0" smtClean="0"/>
              <a:t>απαιτούν βασικές γνώσεις σε λογισμικό παρουσίασης.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64% </a:t>
            </a:r>
            <a:r>
              <a:rPr lang="el-GR" altLang="en-US" sz="2600" dirty="0" smtClean="0"/>
              <a:t>απαιτούν </a:t>
            </a:r>
            <a:r>
              <a:rPr lang="en-US" altLang="en-US" sz="2600" dirty="0" smtClean="0"/>
              <a:t>internet</a:t>
            </a:r>
            <a:r>
              <a:rPr lang="el-GR" altLang="en-US" sz="2600" dirty="0" smtClean="0"/>
              <a:t> και γνώσεις αναζήτησης πληροφορίας</a:t>
            </a:r>
            <a:r>
              <a:rPr lang="en-US" altLang="en-US" sz="2600" dirty="0" smtClean="0"/>
              <a:t>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" y="6165303"/>
            <a:ext cx="693130" cy="67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185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 autoUpdateAnimBg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633</Words>
  <Application>Microsoft Office PowerPoint</Application>
  <PresentationFormat>Προβολή στην οθόνη (4:3)</PresentationFormat>
  <Paragraphs>80</Paragraphs>
  <Slides>16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Θέμα του Office</vt:lpstr>
      <vt:lpstr>Παρουσίαση του PowerPoint</vt:lpstr>
      <vt:lpstr>Περιεχόμενα ενότητας</vt:lpstr>
      <vt:lpstr>Που βρισκόμαστε σήμερα;</vt:lpstr>
      <vt:lpstr>Το Διαδίκτυο: Το «μυαλό του Θεού»!</vt:lpstr>
      <vt:lpstr>Το, όχι και τόσο μακρινό, μέλλον: The Internet of Things (IoT)</vt:lpstr>
      <vt:lpstr>Η Επανάσταση των Νέων Τεχνολογιών!</vt:lpstr>
      <vt:lpstr>Τι ονομάζουμε Νέες Τεχνολογίες;</vt:lpstr>
      <vt:lpstr>Οι Πολίτες που γνωρίζουν</vt:lpstr>
      <vt:lpstr>Η αγορά και η ηλεκτρονική διακυβέρνηση αναζητεί γνώστες Νέων Τεχνολογιών</vt:lpstr>
      <vt:lpstr>Οι Νέες Τεχνολογίες Διαχωρίζουν</vt:lpstr>
      <vt:lpstr>Η Επανάσταση της Τεχνολογίας:  Σήμερα</vt:lpstr>
      <vt:lpstr>Τέλος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16</cp:revision>
  <dcterms:created xsi:type="dcterms:W3CDTF">2014-11-28T11:42:25Z</dcterms:created>
  <dcterms:modified xsi:type="dcterms:W3CDTF">2015-01-18T17:57:09Z</dcterms:modified>
</cp:coreProperties>
</file>