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4" r:id="rId2"/>
    <p:sldId id="434" r:id="rId3"/>
    <p:sldId id="438" r:id="rId4"/>
    <p:sldId id="268" r:id="rId5"/>
    <p:sldId id="397" r:id="rId6"/>
    <p:sldId id="441" r:id="rId7"/>
    <p:sldId id="398" r:id="rId8"/>
    <p:sldId id="399" r:id="rId9"/>
    <p:sldId id="401" r:id="rId10"/>
    <p:sldId id="402" r:id="rId11"/>
    <p:sldId id="403" r:id="rId12"/>
    <p:sldId id="410" r:id="rId13"/>
    <p:sldId id="404" r:id="rId14"/>
    <p:sldId id="406" r:id="rId15"/>
    <p:sldId id="465" r:id="rId16"/>
    <p:sldId id="407" r:id="rId17"/>
    <p:sldId id="409" r:id="rId18"/>
    <p:sldId id="295" r:id="rId19"/>
    <p:sldId id="296" r:id="rId20"/>
    <p:sldId id="408" r:id="rId21"/>
    <p:sldId id="447" r:id="rId22"/>
    <p:sldId id="449" r:id="rId23"/>
    <p:sldId id="425" r:id="rId24"/>
    <p:sldId id="455" r:id="rId25"/>
    <p:sldId id="453" r:id="rId26"/>
    <p:sldId id="439" r:id="rId27"/>
    <p:sldId id="270" r:id="rId28"/>
    <p:sldId id="454" r:id="rId29"/>
    <p:sldId id="444" r:id="rId30"/>
    <p:sldId id="443" r:id="rId31"/>
    <p:sldId id="426" r:id="rId32"/>
    <p:sldId id="286" r:id="rId33"/>
    <p:sldId id="285" r:id="rId34"/>
    <p:sldId id="276" r:id="rId35"/>
    <p:sldId id="277" r:id="rId36"/>
    <p:sldId id="423" r:id="rId37"/>
    <p:sldId id="278" r:id="rId38"/>
    <p:sldId id="280" r:id="rId39"/>
    <p:sldId id="281" r:id="rId40"/>
    <p:sldId id="282" r:id="rId41"/>
    <p:sldId id="44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4660"/>
  </p:normalViewPr>
  <p:slideViewPr>
    <p:cSldViewPr>
      <p:cViewPr>
        <p:scale>
          <a:sx n="70" d="100"/>
          <a:sy n="7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3D92-F2B1-430C-9B29-030E9CF69807}" type="datetimeFigureOut">
              <a:rPr lang="el-GR" smtClean="0"/>
              <a:pPr/>
              <a:t>22/11/2018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794D-6EE0-48BE-B975-B911376EC3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794D-6EE0-48BE-B975-B911376EC3C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794D-6EE0-48BE-B975-B911376EC3C0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794D-6EE0-48BE-B975-B911376EC3C0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0794D-6EE0-48BE-B975-B911376EC3C0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CED6-216E-42E4-93BA-05CC7A4BBE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06/n6798/full/406835a0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Pavlos Folders\Pavlos-Photos\neuro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Μοριακή Φυσιολογία-Νευροβιολογία</a:t>
            </a:r>
            <a:endParaRPr lang="el-G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5536" y="429309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Πρόγραμμα Μεταπτυχιακό Σπουδών</a:t>
            </a:r>
          </a:p>
          <a:p>
            <a:pPr algn="ctr"/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Κατεύθυνση: Βιολογική Τεχνολογία</a:t>
            </a:r>
          </a:p>
          <a:p>
            <a:pPr algn="ctr"/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Τμήμα Βιολογίας, Πανεπιστήμιο Πατρών</a:t>
            </a:r>
          </a:p>
          <a:p>
            <a:pPr algn="ctr"/>
            <a:endParaRPr lang="el-G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Διδάσκων: Παύλος Ρήγας</a:t>
            </a:r>
          </a:p>
          <a:p>
            <a:pPr algn="ctr"/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Ακαδημαϊκός Υπότροφος 201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-201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του Παν. Πατρών</a:t>
            </a:r>
            <a:endParaRPr lang="el-GR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1680" y="10527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Μάθημα </a:t>
            </a:r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l-GR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</a:t>
            </a:r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Η </a:t>
            </a:r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σύναψη (μέρος Β)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21/11/2018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7E61-8938-42AB-81B1-64941F573494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Μοριακή Φυσιολογία-</a:t>
            </a:r>
            <a:r>
              <a:rPr lang="el-GR" dirty="0" err="1" smtClean="0"/>
              <a:t>Νευροβιολογία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αποθήκευση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p300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6336" cy="5347768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4652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15-10.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611560" y="908720"/>
            <a:ext cx="2088232" cy="23042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p301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988840"/>
            <a:ext cx="8604448" cy="3755483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κινητοποίηση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39552" y="98072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Καθοριστικό ρόλο παίζουν ορισμένες μικρές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δεσμεύουν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GTP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Rab3a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Rab3b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Καθοδηγούν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προς τις θέσεις δεξαμενισμού (ελλιμενισμού,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docking)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με σκοπό την απελευθέρωση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4652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15-11.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p300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6336" cy="5347768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4652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15-10.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6660232" y="2780928"/>
            <a:ext cx="2088232" cy="11521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κινητοποίηση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67544" y="836712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Γενικό σχήμα κοινό σε όλα τα κύτταρα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Όλες οι εκκρινόμενες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συντίθενται στα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ριβοσώματα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εισάγονται σε κοιλότητες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ενδοπλασματικού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δικτύου (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endoplasmic reticulum, ER)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endParaRPr lang="en-A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Όταν οι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αυτές εγκαταλείπουν το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καθοδηγούνται προς τη συσκευή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Golgi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με τη μορφή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σχηματίζονται από τη μεμβράνη του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δεξαμενίζονται και συγχωνεύονται με τη μεμβράνη της συσκευής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Golgi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αδειάζοντας το περιεχόμενό τους στην κοιλότητά της όπου 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υφίσταται μετατροπές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περιέχουν την ώριμη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αποσπώνται και καθοδηγούνται προς την επιφάνεια του κυττάρου, όπου 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απελευθερώνεται με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εξωκύττωση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p302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5364088" y="764705"/>
            <a:ext cx="3419872" cy="4885402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6096" y="5610726"/>
            <a:ext cx="3392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15-12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67544" y="836712"/>
            <a:ext cx="4824536" cy="25545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τον δεξαμενισμό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προτείνεται ένας γενικός μοριακός μηχανισμός αποτελούμενος από: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κοινές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όλα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Μεμβρανικές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ειδικές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κάθε   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κυστίδιο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για κάθε μεμβράνη-στόχος.</a:t>
            </a:r>
          </a:p>
          <a:p>
            <a:pPr>
              <a:buFont typeface="Wingdings" pitchFamily="2" charset="2"/>
              <a:buChar char="Ø"/>
            </a:pPr>
            <a:endParaRPr lang="el-GR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Οι γενικές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παρεμβάλλονται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ανάμεσα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στις ειδικές.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6096" y="5610726"/>
            <a:ext cx="3392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15-12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pic>
        <p:nvPicPr>
          <p:cNvPr id="19" name="Picture 3" descr="p302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5364088" y="764705"/>
            <a:ext cx="3419872" cy="4885402"/>
          </a:xfrm>
          <a:prstGeom prst="rect">
            <a:avLst/>
          </a:prstGeom>
          <a:noFill/>
        </p:spPr>
      </p:pic>
      <p:sp>
        <p:nvSpPr>
          <p:cNvPr id="21" name="20 - Ορθογώνιο"/>
          <p:cNvSpPr/>
          <p:nvPr/>
        </p:nvSpPr>
        <p:spPr>
          <a:xfrm>
            <a:off x="5580112" y="3861048"/>
            <a:ext cx="936104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p302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 t="55556" r="78571" b="11111"/>
          <a:stretch>
            <a:fillRect/>
          </a:stretch>
        </p:blipFill>
        <p:spPr bwMode="auto">
          <a:xfrm>
            <a:off x="5191269" y="1268760"/>
            <a:ext cx="3653891" cy="3456384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67544" y="836712"/>
            <a:ext cx="4824536" cy="25545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τον δεξαμενισμό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προτείνεται ένας γενικός μοριακός μηχανισμός αποτελούμενος από: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κοινές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όλα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Μεμβρανικές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ειδικές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κάθε   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κυστίδιο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για κάθε μεμβράνη-στόχος.</a:t>
            </a:r>
          </a:p>
          <a:p>
            <a:pPr>
              <a:buFont typeface="Wingdings" pitchFamily="2" charset="2"/>
              <a:buChar char="Ø"/>
            </a:pPr>
            <a:endParaRPr lang="el-GR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Οι γενικές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παρεμβάλλονται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ανάμεσα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στις ειδικές.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6096" y="5610726"/>
            <a:ext cx="3392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15-12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467544" y="3501008"/>
            <a:ext cx="4824536" cy="1569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NSF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AU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ethylmaleimide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ensitive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usion protein (</a:t>
            </a:r>
            <a:r>
              <a:rPr lang="el-G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συγχώνευσης ευαίσθητη στο Ν-</a:t>
            </a:r>
            <a:r>
              <a:rPr lang="el-G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αιθυλομαλεϊμίδιο</a:t>
            </a: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SNAP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oluble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SF-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ttachment </a:t>
            </a:r>
            <a:r>
              <a:rPr lang="en-AU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roteins</a:t>
            </a: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διαλυτές </a:t>
            </a:r>
            <a:r>
              <a:rPr lang="el-G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σύνδεσης στη </a:t>
            </a:r>
            <a:r>
              <a:rPr lang="en-A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NSF)</a:t>
            </a:r>
            <a:endParaRPr lang="el-GR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H="1">
            <a:off x="7236296" y="2852936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H="1">
            <a:off x="7380312" y="2924944"/>
            <a:ext cx="36004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7308304" y="256490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Μεμβρανικές</a:t>
            </a:r>
            <a:r>
              <a:rPr lang="el-G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πρωτεϊνες</a:t>
            </a:r>
            <a:endParaRPr lang="el-GR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flipV="1">
            <a:off x="6732240" y="3861048"/>
            <a:ext cx="216024" cy="50405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5940152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2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2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endParaRPr lang="el-GR" sz="12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32 - Ομάδα"/>
          <p:cNvGrpSpPr/>
          <p:nvPr/>
        </p:nvGrpSpPr>
        <p:grpSpPr>
          <a:xfrm>
            <a:off x="5521752" y="3487360"/>
            <a:ext cx="1206720" cy="576064"/>
            <a:chOff x="5521752" y="3487360"/>
            <a:chExt cx="1206720" cy="576064"/>
          </a:xfrm>
        </p:grpSpPr>
        <p:sp>
          <p:nvSpPr>
            <p:cNvPr id="30" name="29 - TextBox"/>
            <p:cNvSpPr txBox="1"/>
            <p:nvPr/>
          </p:nvSpPr>
          <p:spPr>
            <a:xfrm>
              <a:off x="5936384" y="3642409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NSF</a:t>
              </a:r>
              <a:endParaRPr lang="el-G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30 - TextBox"/>
            <p:cNvSpPr txBox="1"/>
            <p:nvPr/>
          </p:nvSpPr>
          <p:spPr>
            <a:xfrm>
              <a:off x="5521752" y="3487360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SNAP</a:t>
              </a:r>
              <a:endParaRPr lang="el-GR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31 - TextBox"/>
            <p:cNvSpPr txBox="1"/>
            <p:nvPr/>
          </p:nvSpPr>
          <p:spPr>
            <a:xfrm>
              <a:off x="5535400" y="378642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SNAP</a:t>
              </a:r>
              <a:endParaRPr lang="el-GR" sz="12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p302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 l="50000" b="11111"/>
          <a:stretch>
            <a:fillRect/>
          </a:stretch>
        </p:blipFill>
        <p:spPr bwMode="auto">
          <a:xfrm>
            <a:off x="5004048" y="761999"/>
            <a:ext cx="4139952" cy="4713133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67544" y="836712"/>
            <a:ext cx="4824536" cy="25545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τον δεξαμενισμό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προτείνεται ένας γενικός μοριακός μηχανισμός αποτελούμενος από: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κοινές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για όλα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Μεμβρανικές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ειδικές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κάθε   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κυστίδιο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για κάθε μεμβράνη-στόχος.</a:t>
            </a:r>
          </a:p>
          <a:p>
            <a:pPr>
              <a:buFont typeface="Wingdings" pitchFamily="2" charset="2"/>
              <a:buChar char="Ø"/>
            </a:pPr>
            <a:endParaRPr lang="el-GR" sz="16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Οι γενικές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κυτταροπλασματικές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παρεμβάλλονται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ανάμεσα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στις ειδικές.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6096" y="5610726"/>
            <a:ext cx="3392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15-12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467544" y="3501008"/>
            <a:ext cx="4824536" cy="26776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Μεμβρανικές</a:t>
            </a:r>
            <a:r>
              <a:rPr lang="el-G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(SNAREs): </a:t>
            </a:r>
          </a:p>
          <a:p>
            <a:pPr>
              <a:buFont typeface="Arial" pitchFamily="34" charset="0"/>
              <a:buChar char="•"/>
            </a:pPr>
            <a:r>
              <a:rPr lang="en-A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SNAREs=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SNA</a:t>
            </a:r>
            <a:r>
              <a:rPr lang="en-A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en-A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ceptors)</a:t>
            </a:r>
            <a:endParaRPr lang="el-G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v-SNARE, </a:t>
            </a:r>
            <a:r>
              <a:rPr lang="el-G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-δότης: ενσωματωμένη στη μεμβράνη του </a:t>
            </a:r>
            <a:r>
              <a:rPr lang="el-G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κυστιδίου</a:t>
            </a: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A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esicle)</a:t>
            </a:r>
            <a:endParaRPr lang="el-G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t-SNARE, </a:t>
            </a:r>
            <a:r>
              <a:rPr lang="el-G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πρωτεϊνη</a:t>
            </a: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-λήπτης: ενσωματωμένη στη μεμβράνη-στόχος (</a:t>
            </a:r>
            <a:r>
              <a:rPr lang="en-A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A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arget)</a:t>
            </a:r>
          </a:p>
          <a:p>
            <a:pPr>
              <a:buFont typeface="Wingdings" pitchFamily="2" charset="2"/>
              <a:buChar char="Ø"/>
            </a:pPr>
            <a:r>
              <a:rPr lang="el-GR" sz="1400" b="1" u="sng" dirty="0" smtClean="0">
                <a:latin typeface="Arial" pitchFamily="34" charset="0"/>
                <a:cs typeface="Arial" pitchFamily="34" charset="0"/>
              </a:rPr>
              <a:t>Στον εγκέφαλο:</a:t>
            </a:r>
          </a:p>
          <a:p>
            <a:pPr>
              <a:buFont typeface="Wingdings" pitchFamily="2" charset="2"/>
              <a:buChar char="Ø"/>
            </a:pPr>
            <a:r>
              <a:rPr lang="en-AU" sz="1400" dirty="0" smtClean="0">
                <a:latin typeface="Arial" pitchFamily="34" charset="0"/>
                <a:cs typeface="Arial" pitchFamily="34" charset="0"/>
              </a:rPr>
              <a:t> v-SNAREs: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συναπτομπρεβίνες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synaptobrevins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VAMP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esicle-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ssociated 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embrane 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rotein,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συνδεδεμένες με τα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t-SNAREs: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συνταξίνη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400" b="1" dirty="0" err="1" smtClean="0">
                <a:latin typeface="Arial" pitchFamily="34" charset="0"/>
                <a:cs typeface="Arial" pitchFamily="34" charset="0"/>
              </a:rPr>
              <a:t>syntaxin</a:t>
            </a:r>
            <a:r>
              <a:rPr lang="en-AU" sz="1400" b="1" dirty="0" smtClean="0">
                <a:latin typeface="Arial" pitchFamily="34" charset="0"/>
                <a:cs typeface="Arial" pitchFamily="34" charset="0"/>
              </a:rPr>
              <a:t>), SNAP-25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AU" sz="1400" u="sng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AU" sz="1400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AU" sz="1400" u="sng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AU" sz="1400" dirty="0" err="1" smtClean="0">
                <a:latin typeface="Arial" pitchFamily="34" charset="0"/>
                <a:cs typeface="Arial" pitchFamily="34" charset="0"/>
              </a:rPr>
              <a:t>aptosomal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ssociated </a:t>
            </a:r>
            <a:r>
              <a:rPr lang="en-AU" sz="1400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rotein 25)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p300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6336" cy="5347768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4652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15-10.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1907704" y="3429000"/>
            <a:ext cx="1368152" cy="23762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52838"/>
          <a:stretch>
            <a:fillRect/>
          </a:stretch>
        </p:blipFill>
        <p:spPr bwMode="auto">
          <a:xfrm>
            <a:off x="467544" y="908720"/>
            <a:ext cx="5314950" cy="33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11284" t="3150" r="9967" b="53053"/>
          <a:stretch>
            <a:fillRect/>
          </a:stretch>
        </p:blipFill>
        <p:spPr bwMode="auto">
          <a:xfrm>
            <a:off x="4499992" y="3920952"/>
            <a:ext cx="3960440" cy="293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G:\Pavlos-Teaching\Βιολογικό Πατρών (2016-2017)\Υλικό Διδασκαλίας\συνδετήρα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1990370" cy="1505322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6804248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omic Sans MS" pitchFamily="66" charset="0"/>
              </a:rPr>
              <a:t>SNAP-25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" name="1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52838"/>
          <a:stretch>
            <a:fillRect/>
          </a:stretch>
        </p:blipFill>
        <p:spPr bwMode="auto">
          <a:xfrm>
            <a:off x="1907704" y="1268760"/>
            <a:ext cx="5314950" cy="33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95536" y="4436041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Οι πρωτεΐνες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SNARE</a:t>
            </a:r>
            <a:r>
              <a:rPr kumimoji="0" lang="el-G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και η δράση τοξινών. Τοξίνες, όπως του τετάνου, είναι πρωτεολυτικά ένζυμα που διασπούν ειδικά τις πρωτεΐνες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SNARE</a:t>
            </a:r>
            <a:r>
              <a:rPr kumimoji="0" lang="el-G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και μπορούν να σταματήσουν την απελευθέρωση </a:t>
            </a:r>
            <a:r>
              <a:rPr kumimoji="0" lang="el-G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νευροδιαβιβαστού</a:t>
            </a:r>
            <a:r>
              <a:rPr kumimoji="0" lang="el-G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l-G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3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δεξαμενισμός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Περίγραμμα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l-GR" sz="3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ου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μαθήματος</a:t>
            </a:r>
            <a:endParaRPr lang="el-G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7E61-8938-42AB-81B1-64941F573494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9552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383661" y="764704"/>
            <a:ext cx="8748464" cy="496855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σύναψη: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cs typeface="Arial" pitchFamily="34" charset="0"/>
              </a:rPr>
              <a:t>Νευροδιαβιβαστές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cs typeface="Arial" pitchFamily="34" charset="0"/>
              </a:rPr>
              <a:t>μετασυναπτικά</a:t>
            </a:r>
            <a:endParaRPr lang="el-G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  <a:cs typeface="Arial" pitchFamily="34" charset="0"/>
              </a:rPr>
              <a:t>Υποδοχείς νευροδιαβιβαστών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προσυναπτικά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Ενεργός ζώνη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Μοριακός μηχανισμός απελευθέρωσης νευροδιαβιβαστών </a:t>
            </a:r>
          </a:p>
          <a:p>
            <a:pPr lvl="5">
              <a:buNone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που συμμετέχουν στην: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Αποθήκευση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.)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Κινητοποίηση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Δεξαμενισμό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Συγχώνευση και απελευθέρωση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Ανακύκλωση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Ο κύκλος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Ανασκόπηση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της μεμβράνης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παραστατική ανασκόπηση</a:t>
            </a:r>
          </a:p>
        </p:txBody>
      </p:sp>
      <p:sp>
        <p:nvSpPr>
          <p:cNvPr id="18" name="14 - Θέση περιεχομένου"/>
          <p:cNvSpPr txBox="1">
            <a:spLocks/>
          </p:cNvSpPr>
          <p:nvPr/>
        </p:nvSpPr>
        <p:spPr>
          <a:xfrm>
            <a:off x="383661" y="5813648"/>
            <a:ext cx="8748464" cy="42366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Βιβλιογραφία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Συγχώνευση </a:t>
            </a:r>
            <a:r>
              <a:rPr lang="el-GR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l-GR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r>
              <a:rPr lang="el-G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με την πλασματική μεμβράνη και Απελευθέρωση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νευροδιαβιβαστή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67544" y="836712"/>
            <a:ext cx="7992888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l-GR" sz="1600" b="1" u="sng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b="1" u="sng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b="1" u="sng" dirty="0" smtClean="0">
                <a:latin typeface="Arial" pitchFamily="34" charset="0"/>
                <a:cs typeface="Arial" pitchFamily="34" charset="0"/>
              </a:rPr>
              <a:t> που επιτρέπουν τη συγχώνευση και την </a:t>
            </a:r>
            <a:r>
              <a:rPr lang="el-GR" sz="1600" b="1" u="sng" dirty="0" err="1" smtClean="0">
                <a:latin typeface="Arial" pitchFamily="34" charset="0"/>
                <a:cs typeface="Arial" pitchFamily="34" charset="0"/>
              </a:rPr>
              <a:t>εξωκυττάρωση</a:t>
            </a:r>
            <a:r>
              <a:rPr lang="el-GR" sz="16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l-GR" sz="1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της μεμβράνης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συναπτοταγμίνη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 err="1" smtClean="0">
                <a:latin typeface="Arial" pitchFamily="34" charset="0"/>
                <a:cs typeface="Arial" pitchFamily="34" charset="0"/>
              </a:rPr>
              <a:t>synaptotagmin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) (P65)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ένα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διαμεμβρανικό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τμήμα, περιέχει μια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δομική περιοχή δέσμευσης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Ca2+.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Παρουσία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Ca2+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δεσμεύει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φωσφολιπίδια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: ενδέχεται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να αποκρίνεται στην είσοδο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Ca2+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εμβύθινση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στη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λιπιδική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διπλοστιβάδα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. Η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συναπτοταγμίνη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θεωρείται σημαντικός αισθητήρας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Ca2+</a:t>
            </a:r>
          </a:p>
          <a:p>
            <a:endParaRPr lang="en-AU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συναπτοφυσίνη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 err="1" smtClean="0">
                <a:latin typeface="Arial" pitchFamily="34" charset="0"/>
                <a:cs typeface="Arial" pitchFamily="34" charset="0"/>
              </a:rPr>
              <a:t>synaptophysin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πολλές έλικες α οι οποίες διαπερνούν τη </a:t>
            </a:r>
          </a:p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                  μεμβράνη των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, ίσως να λειτουργεί ως 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δίαυλος</a:t>
            </a:r>
            <a:endParaRPr lang="el-G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36096" y="5610726"/>
            <a:ext cx="3392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15-12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Συναπτοταγμίνη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Συγχώνευση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1667" name="Picture 3" descr="G:\Pavlos-Teaching\Synaptic vesicle docked at mem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661" y="980728"/>
            <a:ext cx="6689776" cy="3456384"/>
          </a:xfrm>
          <a:prstGeom prst="rect">
            <a:avLst/>
          </a:prstGeom>
          <a:noFill/>
        </p:spPr>
      </p:pic>
      <p:sp>
        <p:nvSpPr>
          <p:cNvPr id="17" name="16 - Ορθογώνιο"/>
          <p:cNvSpPr/>
          <p:nvPr/>
        </p:nvSpPr>
        <p:spPr>
          <a:xfrm>
            <a:off x="467544" y="4581128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This close-up view of a nerve terminal shows a synaptic vesicle docked at the plasma membrane near two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channels. During priming, the plasma-membrane proteins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syntaxin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SNAP-25 and the vesicle protein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synaptobrevin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form a complex required for vesicle fusion with the plasma membrane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  <a:hlinkClick r:id="rId3"/>
              </a:rPr>
              <a:t>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</a:t>
            </a:r>
            <a:r>
              <a:rPr lang="en-US" sz="1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sensor that triggers fusion is thought to be the vesicle protein synaptotagmin</a:t>
            </a:r>
            <a:r>
              <a:rPr lang="en-US" sz="1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9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Schneggenburger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Neher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  <a:hlinkClick r:id="rId3"/>
              </a:rPr>
              <a:t>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Bollmann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  <a:hlinkClick r:id="rId3"/>
              </a:rPr>
              <a:t>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show that the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concentration needed to trigger fusion is lower than previously thought. So the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sensor does not need to be close to a single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channel, where the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concentration is very high. Instead it can be some distance away from the channels, where the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concentration is lower as a result of diffusion. This means that more than one Ca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channel can influence neurotransmitter release. (Modified from ref. 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10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.)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380312" y="419089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 smtClean="0">
                <a:latin typeface="Arial" pitchFamily="34" charset="0"/>
                <a:cs typeface="Arial" pitchFamily="34" charset="0"/>
              </a:rPr>
              <a:t>Matthews (2000)</a:t>
            </a:r>
            <a:endParaRPr lang="el-G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50322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noProof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Συναπτοταγμίνη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Συγχώνευση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1667" name="Picture 3" descr="G:\Pavlos-Teaching\Synaptic vesicle docked at mem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90" y="836712"/>
            <a:ext cx="4181110" cy="2160240"/>
          </a:xfrm>
          <a:prstGeom prst="rect">
            <a:avLst/>
          </a:prstGeom>
          <a:noFill/>
        </p:spPr>
      </p:pic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74262"/>
            <a:ext cx="5472608" cy="32811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14 - Δεξιό βέλος"/>
          <p:cNvSpPr/>
          <p:nvPr/>
        </p:nvSpPr>
        <p:spPr>
          <a:xfrm rot="10800000">
            <a:off x="4644008" y="2132856"/>
            <a:ext cx="32352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Δεξιό βέλος"/>
          <p:cNvSpPr/>
          <p:nvPr/>
        </p:nvSpPr>
        <p:spPr>
          <a:xfrm rot="10800000">
            <a:off x="4283968" y="4437870"/>
            <a:ext cx="32352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εξιό βέλος"/>
          <p:cNvSpPr/>
          <p:nvPr/>
        </p:nvSpPr>
        <p:spPr>
          <a:xfrm rot="10800000">
            <a:off x="4716016" y="4581128"/>
            <a:ext cx="32352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pic>
        <p:nvPicPr>
          <p:cNvPr id="14" name="Picture 3" descr="p300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96336" cy="5347768"/>
          </a:xfrm>
          <a:prstGeom prst="rect">
            <a:avLst/>
          </a:prstGeom>
          <a:noFill/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46522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Εικ</a:t>
            </a:r>
            <a:r>
              <a:rPr lang="el-GR" altLang="el-GR" sz="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15-10. NEYPOEΠIΣTHMH </a:t>
            </a:r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KAI ΣYMΠEPIΦOPA – ΠANEΠIΣTHMIAKEΣ EKΔOΣEIΣ KPHTHΣ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3275856" y="3429000"/>
            <a:ext cx="3744416" cy="23762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συγχώνευση και απελευθέρωση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516216" y="42386"/>
            <a:ext cx="2570892" cy="46166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Συγχώνευση &amp; Απελευθέρωση </a:t>
            </a:r>
            <a:r>
              <a:rPr lang="el-GR" sz="1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noProof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Πόρος συγχώνευσης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Συγχώνευση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95536" y="764704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Η συγχώνευση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συναπτικού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κυστιδίου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την κυτταρική μεμβράνη οδηγεί στον παροδικό σχηματισμό ενός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πόρου συγχώνευσης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μια στενή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κυτταροπλασματική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γέφυρα που συνδέει τη μεμβράνη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κυστιδίου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την κυτταρική μεμβράνη στην ενεργό ζώνη και που ενώνει τον αυλό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κυστιδίου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τον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εξωκυτταρικό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χώρο.</a:t>
            </a:r>
          </a:p>
          <a:p>
            <a:pPr algn="just"/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Αυτός ο λεπτός πόρος έχει μια μέση αγωγιμότητα 230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600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παρόμοια με την αγωγιμότητα των διαύλων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χασματοσυνδέσεων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στις ηλεκτρικές συνάψεις.</a:t>
            </a:r>
          </a:p>
          <a:p>
            <a:pPr algn="just">
              <a:buFont typeface="Arial" pitchFamily="34" charset="0"/>
              <a:buChar char="•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Ο πόρος διαστέλλεται κατά την </a:t>
            </a:r>
            <a:r>
              <a:rPr lang="el-GR" sz="1600" i="1" dirty="0" err="1" smtClean="0">
                <a:latin typeface="Arial" pitchFamily="34" charset="0"/>
                <a:cs typeface="Arial" pitchFamily="34" charset="0"/>
              </a:rPr>
              <a:t>εξωκύττωση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: Η διάμετρος των πόρων αυτών είναι συνήθως 1,5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nm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Κατά την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εξωκυττάρωση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ο πόρος διαστέλλεται μέχρι τα 50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nm,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ενώ παράλληλα αυξάνεται σημαντικά η αγωγιμότητα.</a:t>
            </a:r>
          </a:p>
          <a:p>
            <a:pPr algn="just">
              <a:buFont typeface="Arial" pitchFamily="34" charset="0"/>
              <a:buChar char="•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Η απελευθέρωση του νευροδιαβιβαστή είναι πολύ ταχεία, επομένως η συγχώνευση γίνεται σε κλάσματα </a:t>
            </a:r>
            <a:r>
              <a:rPr lang="en-AU" sz="1600" dirty="0" err="1" smtClean="0">
                <a:latin typeface="Arial" pitchFamily="34" charset="0"/>
                <a:cs typeface="Arial" pitchFamily="34" charset="0"/>
              </a:rPr>
              <a:t>ms.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Το πρωτεϊνικό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σύμπλοκο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υπεύθυνο για τη συγχώνευση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την κυτταρική μεμβράνη είναι πολύ πιθανό να δημιουργείται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πρίν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 τη συγχώνευση σε κατάσταση «ετοιμότητας» (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priming)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ώστε να ανταποκριθεί άμεσα στο κατάλληλο σήμα (είσοδος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Ca2+)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προκαλώντας την συγχώνευση και την επακόλουθη απελευθέρωση του νευροδιαβιβαστή.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08f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14806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5364088" y="116632"/>
            <a:ext cx="360040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l-GR" sz="1200" b="1" i="1" dirty="0">
                <a:latin typeface="Comic Sans MS" pitchFamily="66" charset="0"/>
              </a:rPr>
              <a:t>Εικόνες ενεργών ζωνών και </a:t>
            </a:r>
            <a:r>
              <a:rPr lang="el-GR" sz="1200" b="1" i="1" dirty="0" err="1">
                <a:latin typeface="Comic Sans MS" pitchFamily="66" charset="0"/>
              </a:rPr>
              <a:t>εξωκύτωσης</a:t>
            </a:r>
            <a:r>
              <a:rPr lang="el-GR" sz="1200" b="1" i="1" dirty="0">
                <a:latin typeface="Comic Sans MS" pitchFamily="66" charset="0"/>
              </a:rPr>
              <a:t> </a:t>
            </a:r>
            <a:r>
              <a:rPr lang="el-GR" sz="1200" b="1" i="1" dirty="0" err="1">
                <a:latin typeface="Comic Sans MS" pitchFamily="66" charset="0"/>
              </a:rPr>
              <a:t>κυστιδίων</a:t>
            </a:r>
            <a:r>
              <a:rPr lang="el-GR" sz="1200" i="1" dirty="0">
                <a:latin typeface="Comic Sans MS" pitchFamily="66" charset="0"/>
              </a:rPr>
              <a:t>. 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Α)</a:t>
            </a:r>
            <a:r>
              <a:rPr lang="el-GR" sz="1200" b="1" i="1" dirty="0">
                <a:latin typeface="Comic Sans MS" pitchFamily="66" charset="0"/>
              </a:rPr>
              <a:t> Λεπτή τομή που δείχνει συγκέντρωση </a:t>
            </a:r>
            <a:r>
              <a:rPr lang="el-GR" sz="1200" b="1" i="1" dirty="0" err="1">
                <a:latin typeface="Comic Sans MS" pitchFamily="66" charset="0"/>
              </a:rPr>
              <a:t>κυστιδίων</a:t>
            </a:r>
            <a:r>
              <a:rPr lang="el-GR" sz="1200" b="1" i="1" dirty="0">
                <a:latin typeface="Comic Sans MS" pitchFamily="66" charset="0"/>
              </a:rPr>
              <a:t> στις ενεργές ζώνες, μερικά από τα οποία είναι </a:t>
            </a:r>
            <a:r>
              <a:rPr lang="el-GR" sz="1200" b="1" i="1" dirty="0" err="1" smtClean="0">
                <a:latin typeface="Comic Sans MS" pitchFamily="66" charset="0"/>
              </a:rPr>
              <a:t>ελιμενισμένα</a:t>
            </a:r>
            <a:r>
              <a:rPr lang="el-GR" sz="1200" b="1" i="1" dirty="0" smtClean="0">
                <a:latin typeface="Comic Sans MS" pitchFamily="66" charset="0"/>
              </a:rPr>
              <a:t> </a:t>
            </a:r>
            <a:r>
              <a:rPr lang="el-GR" sz="1200" b="1" i="1" dirty="0">
                <a:latin typeface="Comic Sans MS" pitchFamily="66" charset="0"/>
              </a:rPr>
              <a:t>στη μεμβράνη. </a:t>
            </a:r>
            <a:r>
              <a:rPr lang="en-US" sz="1200" b="1" i="1" dirty="0">
                <a:solidFill>
                  <a:srgbClr val="CC0000"/>
                </a:solidFill>
                <a:latin typeface="Comic Sans MS" pitchFamily="66" charset="0"/>
              </a:rPr>
              <a:t>B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)</a:t>
            </a:r>
            <a:r>
              <a:rPr lang="el-GR" sz="1200" b="1" i="1" dirty="0">
                <a:latin typeface="Comic Sans MS" pitchFamily="66" charset="0"/>
              </a:rPr>
              <a:t> Αμέσως μετά από </a:t>
            </a:r>
            <a:r>
              <a:rPr lang="el-GR" sz="1200" b="1" i="1" dirty="0" smtClean="0">
                <a:latin typeface="Comic Sans MS" pitchFamily="66" charset="0"/>
              </a:rPr>
              <a:t>διέγερση </a:t>
            </a:r>
            <a:r>
              <a:rPr lang="el-GR" sz="1200" b="1" i="1" dirty="0">
                <a:latin typeface="Comic Sans MS" pitchFamily="66" charset="0"/>
              </a:rPr>
              <a:t>τα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συντήκονται με τη μεμβράνη. </a:t>
            </a:r>
            <a:r>
              <a:rPr lang="en-US" sz="1200" b="1" i="1" dirty="0">
                <a:solidFill>
                  <a:srgbClr val="CC0000"/>
                </a:solidFill>
                <a:latin typeface="Comic Sans MS" pitchFamily="66" charset="0"/>
              </a:rPr>
              <a:t>C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)</a:t>
            </a:r>
            <a:r>
              <a:rPr lang="el-GR" sz="1200" b="1" i="1" dirty="0">
                <a:latin typeface="Comic Sans MS" pitchFamily="66" charset="0"/>
              </a:rPr>
              <a:t> Μετά από καταψυκτική θραύση. Τα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συντήκονται περίπου 50 </a:t>
            </a:r>
            <a:r>
              <a:rPr lang="en-US" sz="1200" b="1" i="1" dirty="0">
                <a:latin typeface="Comic Sans MS" pitchFamily="66" charset="0"/>
              </a:rPr>
              <a:t>nm</a:t>
            </a:r>
            <a:r>
              <a:rPr lang="el-GR" sz="1200" b="1" i="1" dirty="0">
                <a:latin typeface="Comic Sans MS" pitchFamily="66" charset="0"/>
              </a:rPr>
              <a:t> από τις σειρές των </a:t>
            </a:r>
            <a:r>
              <a:rPr lang="el-GR" sz="1200" b="1" i="1" dirty="0" err="1">
                <a:latin typeface="Comic Sans MS" pitchFamily="66" charset="0"/>
              </a:rPr>
              <a:t>ενδομεμβρανικών</a:t>
            </a:r>
            <a:r>
              <a:rPr lang="el-GR" sz="1200" b="1" i="1" dirty="0">
                <a:latin typeface="Comic Sans MS" pitchFamily="66" charset="0"/>
              </a:rPr>
              <a:t> σωματιδίων (κανάλια ασβεστίου). </a:t>
            </a:r>
            <a:r>
              <a:rPr lang="en-US" sz="1200" b="1" i="1" dirty="0">
                <a:solidFill>
                  <a:srgbClr val="CC0000"/>
                </a:solidFill>
                <a:latin typeface="Comic Sans MS" pitchFamily="66" charset="0"/>
              </a:rPr>
              <a:t>D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)</a:t>
            </a:r>
            <a:r>
              <a:rPr lang="el-GR" sz="1200" b="1" i="1" dirty="0">
                <a:latin typeface="Comic Sans MS" pitchFamily="66" charset="0"/>
              </a:rPr>
              <a:t> Δύο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είναι </a:t>
            </a:r>
            <a:r>
              <a:rPr lang="el-GR" sz="1200" b="1" i="1" dirty="0" err="1" smtClean="0">
                <a:latin typeface="Comic Sans MS" pitchFamily="66" charset="0"/>
              </a:rPr>
              <a:t>ελιμενισμένα</a:t>
            </a:r>
            <a:r>
              <a:rPr lang="el-GR" sz="1200" b="1" i="1" dirty="0" smtClean="0">
                <a:latin typeface="Comic Sans MS" pitchFamily="66" charset="0"/>
              </a:rPr>
              <a:t> </a:t>
            </a:r>
            <a:r>
              <a:rPr lang="el-GR" sz="1200" b="1" i="1" dirty="0">
                <a:latin typeface="Comic Sans MS" pitchFamily="66" charset="0"/>
              </a:rPr>
              <a:t>στη πλασματική μεμβράνη. Επιπλέον φαίνονται ηλεκτρονικά πυκνά στοιχεία. </a:t>
            </a:r>
            <a:r>
              <a:rPr lang="en-US" sz="1200" b="1" i="1" dirty="0">
                <a:solidFill>
                  <a:srgbClr val="CC0000"/>
                </a:solidFill>
                <a:latin typeface="Comic Sans MS" pitchFamily="66" charset="0"/>
              </a:rPr>
              <a:t>E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)</a:t>
            </a:r>
            <a:r>
              <a:rPr lang="el-GR" sz="1200" b="1" i="1" dirty="0">
                <a:latin typeface="Comic Sans MS" pitchFamily="66" charset="0"/>
              </a:rPr>
              <a:t> Αναπαράσταση της προηγούμενης εικόνας. Οι πρωτεΐνες της πλασματικής μεμβράνης (κίτρινο)</a:t>
            </a:r>
            <a:r>
              <a:rPr lang="en-US" sz="1200" b="1" i="1" dirty="0">
                <a:latin typeface="Comic Sans MS" pitchFamily="66" charset="0"/>
              </a:rPr>
              <a:t> </a:t>
            </a:r>
            <a:r>
              <a:rPr lang="el-GR" sz="1200" b="1" i="1" dirty="0">
                <a:latin typeface="Comic Sans MS" pitchFamily="66" charset="0"/>
              </a:rPr>
              <a:t>φαίνεται να σχηματίζουν δομή η οποία συνδέει τα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(μωβ) με τη μεμβράνη (πορτοκαλί). Κοιτάζοντας την εικόνα από τη </a:t>
            </a:r>
            <a:r>
              <a:rPr lang="el-GR" sz="1200" b="1" i="1" dirty="0" err="1">
                <a:latin typeface="Comic Sans MS" pitchFamily="66" charset="0"/>
              </a:rPr>
              <a:t>κυτταροπλασματική</a:t>
            </a:r>
            <a:r>
              <a:rPr lang="el-GR" sz="1200" b="1" i="1" dirty="0">
                <a:latin typeface="Comic Sans MS" pitchFamily="66" charset="0"/>
              </a:rPr>
              <a:t> πλευρά (Ε κάτω) οι πρωτεΐνες φαίνεται να εκτείνονται από τα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και να συνδέονται στο κέντρο. </a:t>
            </a:r>
            <a:r>
              <a:rPr lang="en-US" sz="1200" b="1" i="1" dirty="0">
                <a:solidFill>
                  <a:srgbClr val="CC0000"/>
                </a:solidFill>
                <a:latin typeface="Comic Sans MS" pitchFamily="66" charset="0"/>
              </a:rPr>
              <a:t>F</a:t>
            </a:r>
            <a:r>
              <a:rPr lang="el-GR" sz="1200" b="1" i="1" dirty="0">
                <a:solidFill>
                  <a:srgbClr val="CC0000"/>
                </a:solidFill>
                <a:latin typeface="Comic Sans MS" pitchFamily="66" charset="0"/>
              </a:rPr>
              <a:t>)</a:t>
            </a:r>
            <a:r>
              <a:rPr lang="el-GR" sz="1200" b="1" i="1" dirty="0">
                <a:latin typeface="Comic Sans MS" pitchFamily="66" charset="0"/>
              </a:rPr>
              <a:t> Σχηματική αναπαράσταση ενεργού ζώνης. Μια δομή ευθυγραμμίζει τα </a:t>
            </a:r>
            <a:r>
              <a:rPr lang="el-GR" sz="1200" b="1" i="1" dirty="0" err="1">
                <a:latin typeface="Comic Sans MS" pitchFamily="66" charset="0"/>
              </a:rPr>
              <a:t>κυστίδια</a:t>
            </a:r>
            <a:r>
              <a:rPr lang="el-GR" sz="1200" b="1" i="1" dirty="0">
                <a:latin typeface="Comic Sans MS" pitchFamily="66" charset="0"/>
              </a:rPr>
              <a:t> και τα συνδέει το ένα με το άλλο και με τη πλασματική μεμβράνη.</a:t>
            </a:r>
            <a:r>
              <a:rPr lang="el-GR" sz="1200" b="1" dirty="0">
                <a:latin typeface="Comic Sans MS" pitchFamily="66" charset="0"/>
              </a:rPr>
              <a:t> 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Περίγραμμα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l-GR" sz="3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ου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μαθήματος</a:t>
            </a:r>
            <a:endParaRPr lang="el-G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7E61-8938-42AB-81B1-64941F573494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9552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383661" y="764704"/>
            <a:ext cx="8748464" cy="54726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σύναψη: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Νευροδιαβιβαστές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μετασυναπτικά</a:t>
            </a:r>
            <a:endParaRPr lang="el-G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Υποδοχείς νευροδιαβιβαστών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προσυναπτικά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Ενεργός ζώνη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Μοριακός μηχανισμός απελευθέρωσης νευροδιαβιβαστών </a:t>
            </a:r>
          </a:p>
          <a:p>
            <a:pPr lvl="5">
              <a:buNone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που συμμετέχουν στην: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Αποθήκευση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.)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Κινητοποίηση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Δεξαμενισμό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Συγχώνευση και απελευθέρωση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Ανακύκλωση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Ο κύκλος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 Ανασκόπηση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της μεμβράνης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 παραστατική ανασκόπηση</a:t>
            </a:r>
          </a:p>
          <a:p>
            <a:pPr lvl="5">
              <a:buFont typeface="Wingdings" pitchFamily="2" charset="2"/>
              <a:buChar char="v"/>
            </a:pPr>
            <a:endParaRPr lang="el-GR" sz="16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 descr="G:\Pavlos-Teaching\Υλικό Διδασκαλίας\Photos\Σήμα Ανακύκλωση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292080" cy="2489307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- TextBox"/>
          <p:cNvSpPr txBox="1"/>
          <p:nvPr/>
        </p:nvSpPr>
        <p:spPr>
          <a:xfrm>
            <a:off x="323528" y="764704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latin typeface="Comic Sans MS" pitchFamily="66" charset="0"/>
              </a:rPr>
              <a:t>Γιατί χρειάζεται η ανακύκλωση των </a:t>
            </a:r>
            <a:r>
              <a:rPr lang="el-GR" b="1" i="1" dirty="0" err="1" smtClean="0">
                <a:latin typeface="Comic Sans MS" pitchFamily="66" charset="0"/>
              </a:rPr>
              <a:t>συναπτικών</a:t>
            </a:r>
            <a:r>
              <a:rPr lang="el-GR" b="1" i="1" dirty="0" smtClean="0">
                <a:latin typeface="Comic Sans MS" pitchFamily="66" charset="0"/>
              </a:rPr>
              <a:t> </a:t>
            </a:r>
            <a:r>
              <a:rPr lang="el-GR" b="1" i="1" dirty="0" err="1" smtClean="0">
                <a:latin typeface="Comic Sans MS" pitchFamily="66" charset="0"/>
              </a:rPr>
              <a:t>κυστιδίων</a:t>
            </a:r>
            <a:r>
              <a:rPr lang="el-GR" b="1" dirty="0" smtClean="0">
                <a:latin typeface="Comic Sans MS" pitchFamily="66" charset="0"/>
              </a:rPr>
              <a:t>;</a:t>
            </a:r>
          </a:p>
          <a:p>
            <a:endParaRPr lang="el-GR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omic Sans MS" pitchFamily="66" charset="0"/>
              </a:rPr>
              <a:t> η </a:t>
            </a:r>
            <a:r>
              <a:rPr lang="el-GR" dirty="0" err="1" smtClean="0">
                <a:latin typeface="Comic Sans MS" pitchFamily="66" charset="0"/>
              </a:rPr>
              <a:t>συναπτική</a:t>
            </a:r>
            <a:r>
              <a:rPr lang="el-GR" dirty="0" smtClean="0">
                <a:latin typeface="Comic Sans MS" pitchFamily="66" charset="0"/>
              </a:rPr>
              <a:t> απόληξη μπορεί να είναι πολύ μακριά από το κυτταρικό σώμα (όπου βρίσκεται μεταξύ άλλων και η συσκευή </a:t>
            </a:r>
            <a:r>
              <a:rPr lang="en-AU" dirty="0" smtClean="0">
                <a:latin typeface="Comic Sans MS" pitchFamily="66" charset="0"/>
              </a:rPr>
              <a:t>Golgi)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επομένως χρειάζεται η ανακύκλωση των </a:t>
            </a:r>
            <a:r>
              <a:rPr lang="el-GR" dirty="0" err="1" smtClean="0">
                <a:latin typeface="Comic Sans MS" pitchFamily="66" charset="0"/>
              </a:rPr>
              <a:t>συναπτικών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err="1" smtClean="0">
                <a:latin typeface="Comic Sans MS" pitchFamily="66" charset="0"/>
              </a:rPr>
              <a:t>κυστιδίων</a:t>
            </a:r>
            <a:r>
              <a:rPr lang="el-GR" dirty="0" smtClean="0">
                <a:latin typeface="Comic Sans MS" pitchFamily="66" charset="0"/>
              </a:rPr>
              <a:t> τοπικά από την πλασματική μεμβράνη (έξω/</a:t>
            </a:r>
            <a:r>
              <a:rPr lang="el-GR" dirty="0" err="1" smtClean="0">
                <a:latin typeface="Comic Sans MS" pitchFamily="66" charset="0"/>
              </a:rPr>
              <a:t>ενδοκυτταρικ</a:t>
            </a:r>
            <a:r>
              <a:rPr lang="el-GR" dirty="0" smtClean="0">
                <a:latin typeface="Comic Sans MS" pitchFamily="66" charset="0"/>
              </a:rPr>
              <a:t>ή ανακύκλωση), ειδάλλως η πλασματική μεμβράνη της τελικής απόληξης θα μεγάλωνε και ο αριθμός των </a:t>
            </a:r>
            <a:r>
              <a:rPr lang="el-GR" dirty="0" err="1" smtClean="0">
                <a:latin typeface="Comic Sans MS" pitchFamily="66" charset="0"/>
              </a:rPr>
              <a:t>συναπτικών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err="1" smtClean="0">
                <a:latin typeface="Comic Sans MS" pitchFamily="66" charset="0"/>
              </a:rPr>
              <a:t>κυστιδίων</a:t>
            </a:r>
            <a:r>
              <a:rPr lang="el-GR" dirty="0" smtClean="0">
                <a:latin typeface="Comic Sans MS" pitchFamily="66" charset="0"/>
              </a:rPr>
              <a:t> θα μίκραινε.</a:t>
            </a:r>
          </a:p>
          <a:p>
            <a:endParaRPr lang="el-GR" dirty="0" smtClean="0">
              <a:latin typeface="Comic Sans MS" pitchFamily="66" charset="0"/>
            </a:endParaRPr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Ανακύκλωση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 descr="G:\Pavlos-Teaching\Υλικό Διδασκαλίας\Photos\Σήμα Ανακύκλωση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619672" cy="761867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- TextBox"/>
          <p:cNvSpPr txBox="1"/>
          <p:nvPr/>
        </p:nvSpPr>
        <p:spPr>
          <a:xfrm>
            <a:off x="323528" y="764704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itchFamily="66" charset="0"/>
              </a:rPr>
              <a:t>Τρεις </a:t>
            </a:r>
            <a:r>
              <a:rPr lang="el-GR" sz="1600" b="1" dirty="0">
                <a:latin typeface="Comic Sans MS" pitchFamily="66" charset="0"/>
              </a:rPr>
              <a:t>οδοί έχουν προταθεί για την </a:t>
            </a:r>
            <a:r>
              <a: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ανακύκλωση</a:t>
            </a:r>
            <a:r>
              <a:rPr lang="el-GR" sz="1600" b="1" dirty="0">
                <a:latin typeface="Comic Sans MS" pitchFamily="66" charset="0"/>
              </a:rPr>
              <a:t> του </a:t>
            </a:r>
            <a:r>
              <a:rPr lang="el-GR" sz="1600" b="1" dirty="0" err="1" smtClean="0">
                <a:latin typeface="Comic Sans MS" pitchFamily="66" charset="0"/>
              </a:rPr>
              <a:t>κυστιδίου</a:t>
            </a:r>
            <a:r>
              <a:rPr lang="el-GR" sz="1600" b="1" dirty="0">
                <a:latin typeface="Comic Sans MS" pitchFamily="66" charset="0"/>
              </a:rPr>
              <a:t>:</a:t>
            </a:r>
            <a:r>
              <a:rPr lang="el-GR" sz="1600" b="1" dirty="0" smtClean="0">
                <a:latin typeface="Comic Sans MS" pitchFamily="66" charset="0"/>
              </a:rPr>
              <a:t> </a:t>
            </a:r>
            <a:endParaRPr lang="en-AU" sz="1600" b="1" dirty="0" smtClean="0"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el-GR" sz="1600" dirty="0" smtClean="0">
                <a:latin typeface="Comic Sans MS" pitchFamily="66" charset="0"/>
              </a:rPr>
              <a:t>Γρήγορο </a:t>
            </a:r>
            <a:r>
              <a:rPr lang="el-GR" sz="1600" dirty="0">
                <a:latin typeface="Comic Sans MS" pitchFamily="66" charset="0"/>
              </a:rPr>
              <a:t>κλείσιμο του πόρου και επαναδημιουργία του </a:t>
            </a:r>
            <a:r>
              <a:rPr lang="el-GR" sz="1600" dirty="0" err="1">
                <a:latin typeface="Comic Sans MS" pitchFamily="66" charset="0"/>
              </a:rPr>
              <a:t>κυστιδίου</a:t>
            </a:r>
            <a:r>
              <a:rPr lang="el-GR" sz="1600" dirty="0">
                <a:latin typeface="Comic Sans MS" pitchFamily="66" charset="0"/>
              </a:rPr>
              <a:t> (“</a:t>
            </a:r>
            <a:r>
              <a:rPr lang="en-US" sz="1600" dirty="0">
                <a:latin typeface="Comic Sans MS" pitchFamily="66" charset="0"/>
              </a:rPr>
              <a:t>kiss and run</a:t>
            </a:r>
            <a:r>
              <a:rPr lang="el-GR" sz="1600" dirty="0">
                <a:latin typeface="Comic Sans MS" pitchFamily="66" charset="0"/>
              </a:rPr>
              <a:t>”). </a:t>
            </a:r>
            <a:endParaRPr lang="en-AU" sz="1600" dirty="0" smtClean="0"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el-GR" sz="1600" dirty="0" smtClean="0">
                <a:latin typeface="Comic Sans MS" pitchFamily="66" charset="0"/>
              </a:rPr>
              <a:t>Πλήρης </a:t>
            </a:r>
            <a:r>
              <a:rPr lang="el-GR" sz="1600" dirty="0">
                <a:latin typeface="Comic Sans MS" pitchFamily="66" charset="0"/>
              </a:rPr>
              <a:t>συγχώνευση και επακόλουθη </a:t>
            </a:r>
            <a:r>
              <a:rPr lang="el-GR" sz="1600" dirty="0" err="1" smtClean="0">
                <a:latin typeface="Comic Sans MS" pitchFamily="66" charset="0"/>
              </a:rPr>
              <a:t>ενδοκύττωση</a:t>
            </a:r>
            <a:r>
              <a:rPr lang="el-GR" sz="1600" dirty="0" smtClean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itchFamily="66" charset="0"/>
              </a:rPr>
              <a:t>διαμέσου </a:t>
            </a:r>
            <a:r>
              <a:rPr lang="el-GR" sz="1600" dirty="0" err="1" smtClean="0">
                <a:latin typeface="Comic Sans MS" pitchFamily="66" charset="0"/>
              </a:rPr>
              <a:t>κλαθρίνης</a:t>
            </a:r>
            <a:r>
              <a:rPr lang="el-GR" sz="1600" dirty="0" smtClean="0">
                <a:latin typeface="Comic Sans MS" pitchFamily="66" charset="0"/>
              </a:rPr>
              <a:t> (</a:t>
            </a:r>
            <a:r>
              <a:rPr lang="en-AU" sz="1600" b="1" dirty="0" err="1" smtClean="0">
                <a:latin typeface="Comic Sans MS" pitchFamily="66" charset="0"/>
              </a:rPr>
              <a:t>clathrin</a:t>
            </a:r>
            <a:r>
              <a:rPr lang="en-AU" sz="1600" dirty="0" smtClean="0">
                <a:latin typeface="Comic Sans MS" pitchFamily="66" charset="0"/>
              </a:rPr>
              <a:t>)</a:t>
            </a:r>
            <a:r>
              <a:rPr lang="el-GR" sz="1600" dirty="0" smtClean="0">
                <a:latin typeface="Comic Sans MS" pitchFamily="66" charset="0"/>
              </a:rPr>
              <a:t>, </a:t>
            </a:r>
            <a:r>
              <a:rPr lang="el-GR" sz="1600" dirty="0">
                <a:latin typeface="Comic Sans MS" pitchFamily="66" charset="0"/>
              </a:rPr>
              <a:t>αποβολή του περιβλήματος της </a:t>
            </a:r>
            <a:r>
              <a:rPr lang="el-GR" sz="1600" dirty="0" err="1">
                <a:latin typeface="Comic Sans MS" pitchFamily="66" charset="0"/>
              </a:rPr>
              <a:t>κλαθρίνης</a:t>
            </a:r>
            <a:r>
              <a:rPr lang="el-GR" sz="1600" dirty="0">
                <a:latin typeface="Comic Sans MS" pitchFamily="66" charset="0"/>
              </a:rPr>
              <a:t> και επιστροφής του στη δεξαμενή. </a:t>
            </a:r>
            <a:endParaRPr lang="en-AU" sz="1600" dirty="0">
              <a:latin typeface="Comic Sans MS" pitchFamily="66" charset="0"/>
            </a:endParaRPr>
          </a:p>
          <a:p>
            <a:pPr marL="228600" indent="-228600">
              <a:buAutoNum type="arabicParenR"/>
            </a:pPr>
            <a:r>
              <a:rPr lang="el-GR" sz="1600" dirty="0" smtClean="0">
                <a:latin typeface="Comic Sans MS" pitchFamily="66" charset="0"/>
              </a:rPr>
              <a:t>Πλήρης </a:t>
            </a:r>
            <a:r>
              <a:rPr lang="el-GR" sz="1600" dirty="0">
                <a:latin typeface="Comic Sans MS" pitchFamily="66" charset="0"/>
              </a:rPr>
              <a:t>συγχώνευση και ανακύκλωση όπως ανωτέρω αλλά πρώτα το </a:t>
            </a:r>
            <a:r>
              <a:rPr lang="el-GR" sz="1600" dirty="0" err="1">
                <a:latin typeface="Comic Sans MS" pitchFamily="66" charset="0"/>
              </a:rPr>
              <a:t>κυστίδιο</a:t>
            </a:r>
            <a:r>
              <a:rPr lang="el-GR" sz="1600" dirty="0">
                <a:latin typeface="Comic Sans MS" pitchFamily="66" charset="0"/>
              </a:rPr>
              <a:t> συγχωνεύεται με </a:t>
            </a:r>
            <a:r>
              <a:rPr lang="el-GR" sz="1600" dirty="0" err="1">
                <a:latin typeface="Comic Sans MS" pitchFamily="66" charset="0"/>
              </a:rPr>
              <a:t>ενδόσωμα</a:t>
            </a:r>
            <a:r>
              <a:rPr lang="el-GR" sz="1600" dirty="0">
                <a:latin typeface="Comic Sans MS" pitchFamily="66" charset="0"/>
              </a:rPr>
              <a:t>.</a:t>
            </a:r>
          </a:p>
          <a:p>
            <a:endParaRPr lang="el-GR" sz="1600" dirty="0">
              <a:latin typeface="Comic Sans MS" pitchFamily="66" charset="0"/>
            </a:endParaRPr>
          </a:p>
        </p:txBody>
      </p:sp>
      <p:grpSp>
        <p:nvGrpSpPr>
          <p:cNvPr id="3" name="21 - Ομάδα"/>
          <p:cNvGrpSpPr/>
          <p:nvPr/>
        </p:nvGrpSpPr>
        <p:grpSpPr>
          <a:xfrm>
            <a:off x="3563888" y="1340768"/>
            <a:ext cx="5400600" cy="4605511"/>
            <a:chOff x="395536" y="908720"/>
            <a:chExt cx="5400600" cy="4029447"/>
          </a:xfrm>
        </p:grpSpPr>
        <p:pic>
          <p:nvPicPr>
            <p:cNvPr id="3074" name="Picture 2" descr="08f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908720"/>
              <a:ext cx="5400600" cy="402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- TextBox"/>
            <p:cNvSpPr txBox="1"/>
            <p:nvPr/>
          </p:nvSpPr>
          <p:spPr>
            <a:xfrm>
              <a:off x="2195736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(1)</a:t>
              </a:r>
              <a:endParaRPr lang="el-GR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2267744" y="22768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(2)</a:t>
              </a:r>
              <a:endParaRPr lang="el-GR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2420144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(3)</a:t>
              </a:r>
              <a:endParaRPr lang="el-GR" dirty="0"/>
            </a:p>
          </p:txBody>
        </p:sp>
      </p:grp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Οδοί ανακύκλωσης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Ανακύκλωση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818"/>
            <a:ext cx="4786173" cy="61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Ανακύκλωση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1764" y="6093296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altLang="el-GR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ρόλος της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NSF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70546"/>
            <a:ext cx="3922686" cy="98279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4427984" cy="93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p302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5" cstate="print"/>
          <a:srcRect l="50000" b="11111"/>
          <a:stretch>
            <a:fillRect/>
          </a:stretch>
        </p:blipFill>
        <p:spPr bwMode="auto">
          <a:xfrm>
            <a:off x="5076056" y="1845932"/>
            <a:ext cx="4067944" cy="4631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Περίγραμμα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l-GR" sz="3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ου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μαθήματος</a:t>
            </a:r>
            <a:endParaRPr lang="el-G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7E61-8938-42AB-81B1-64941F573494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9552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383661" y="764704"/>
            <a:ext cx="8748464" cy="54726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σύναψη: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Νευροδιαβιβαστές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μετασυναπτικά</a:t>
            </a:r>
            <a:endParaRPr lang="el-G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Υποδοχείς νευροδιαβιβαστών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προσυναπτικά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Ενεργός ζώνη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Μοριακός μηχανισμός απελευθέρωσης νευροδιαβιβαστών </a:t>
            </a:r>
          </a:p>
          <a:p>
            <a:pPr lvl="5">
              <a:buNone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που συμμετέχουν στην: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Αποθήκευση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.)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Κινητοποίηση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Δεξαμενισμό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Συγχώνευση και απελευθέρωση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Ανακύκλωση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Ο κύκλος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 Ανασκόπηση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της μεμβράνης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 παραστατική ανασκόπηση</a:t>
            </a:r>
          </a:p>
          <a:p>
            <a:pPr lvl="5">
              <a:buFont typeface="Wingdings" pitchFamily="2" charset="2"/>
              <a:buChar char="v"/>
            </a:pPr>
            <a:endParaRPr lang="el-GR" sz="16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Περίγραμμα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l-GR" sz="3200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ου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μαθήματος</a:t>
            </a:r>
            <a:endParaRPr lang="el-G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7E61-8938-42AB-81B1-64941F573494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9552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383661" y="764704"/>
            <a:ext cx="8748464" cy="54726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Χημική σύναψη: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Νευροδιαβιβαστές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μετασυναπτικά</a:t>
            </a:r>
            <a:endParaRPr lang="el-G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Υποδοχείς νευροδιαβιβαστών</a:t>
            </a:r>
          </a:p>
          <a:p>
            <a:pPr lvl="3">
              <a:buFont typeface="Wingdings" pitchFamily="2" charset="2"/>
              <a:buChar char="Ø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Χημική σύναψη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προσυναπτικά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Ενεργός ζώνη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Μοριακός μηχανισμός απελευθέρωσης νευροδιαβιβαστών </a:t>
            </a:r>
          </a:p>
          <a:p>
            <a:pPr lvl="5">
              <a:buNone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που συμμετέχουν στην: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Αποθήκευση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(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.)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Κινητοποίηση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Δεξαμενισμό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6">
              <a:buFont typeface="Courier New" pitchFamily="49" charset="0"/>
              <a:buChar char="o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Συγχώνευση και απελευθέρωση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σ.κ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Ανακύκλωση των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Ο κύκλος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Ανασκόπηση</a:t>
            </a:r>
          </a:p>
          <a:p>
            <a:pPr lvl="5">
              <a:buFont typeface="Wingdings" pitchFamily="2" charset="2"/>
              <a:buChar char="v"/>
            </a:pP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Πρωτεϊνες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της μεμβράνης των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συναπτικών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κυστιδίων</a:t>
            </a:r>
            <a:r>
              <a:rPr lang="el-GR" sz="16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παραστατική ανασκόπηση</a:t>
            </a:r>
          </a:p>
          <a:p>
            <a:pPr lvl="5">
              <a:buFont typeface="Wingdings" pitchFamily="2" charset="2"/>
              <a:buChar char="v"/>
            </a:pPr>
            <a:endParaRPr lang="el-GR" sz="16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Picture 7" descr="http://www.morecambehigh.com/LIVE/wp-content/uploads/2014/12/1867779-2gsbj5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11" y="4486128"/>
            <a:ext cx="2028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κύκλος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κύκλος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408712" cy="34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TextBox"/>
          <p:cNvSpPr txBox="1"/>
          <p:nvPr/>
        </p:nvSpPr>
        <p:spPr>
          <a:xfrm>
            <a:off x="395536" y="437032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u="sng" dirty="0" smtClean="0">
                <a:latin typeface="Arial" pitchFamily="34" charset="0"/>
                <a:cs typeface="Arial" pitchFamily="34" charset="0"/>
              </a:rPr>
              <a:t>Ο κύκλος των </a:t>
            </a:r>
            <a:r>
              <a:rPr lang="el-GR" sz="1200" u="sng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200" u="sng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2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υποβάλλονται σε ένα κύκλο διακίνησης στις μεμβράνες των αξονικών απολήξεων που διαμεσολαβεί την απελευθέρωση του νευροδιαβιβαστή.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 1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,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επαναδημιουργούνται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από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ενδοσώματα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ή με ανακύκλωση μετά την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εξω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ενδοκυττάρωση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και πληρούνται με νευροδιαβιβαστή.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 2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,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μεταφέρονται κοντά στην ενεργό ζώνη της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προσυναπτικής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πλασματικής μεμβράνης όπου παραμένουν σε ένα σύμπλεγμα, έτοιμα προς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εξωκυττάρωση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 3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,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συνδέονται στην ενεργό ζώνη με μια αντίδραση ‘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ελιμενισμού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’.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 4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,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προετοιμάζονται να καταστούν έτοιμα για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εξαρτώμενη συγχώνευση.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 5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2+ προκαλεί το άνοιγμα πόρου, απελευθερώνοντας το νευροδιαβιβαστή. </a:t>
            </a:r>
            <a:r>
              <a:rPr lang="el-G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Βήματα 6-8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, Τα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ανκυκλώνονται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τοπικά άμεσα μετά το άνοιγμα του πόρου (</a:t>
            </a:r>
            <a:r>
              <a:rPr lang="el-G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6, ‘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kiss and stay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’), με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ενδοκυττάρωση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μέσω ενός γρήγορου μηχανισμού ανεξάρτητου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κλαθρίνης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7, </a:t>
            </a: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kiss and run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) ή με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κλαθρίνη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εξαρτώμενο τρόπο που περιλαμβάνει 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ενδοσώματα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l-GR" sz="1200" dirty="0" smtClean="0">
                <a:latin typeface="Arial" pitchFamily="34" charset="0"/>
                <a:cs typeface="Arial" pitchFamily="34" charset="0"/>
              </a:rPr>
              <a:t>).</a:t>
            </a:r>
            <a:endParaRPr lang="el-G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/>
          <a:srcRect l="7476" t="48050" r="7476" b="11767"/>
          <a:stretch>
            <a:fillRect/>
          </a:stretch>
        </p:blipFill>
        <p:spPr bwMode="auto">
          <a:xfrm>
            <a:off x="395536" y="1065403"/>
            <a:ext cx="8748464" cy="5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πρωτεϊνες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συναπτικού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κύκλου</a:t>
            </a:r>
          </a:p>
        </p:txBody>
      </p:sp>
      <p:sp>
        <p:nvSpPr>
          <p:cNvPr id="14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κύκλος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11 - Πίνακας"/>
          <p:cNvGraphicFramePr>
            <a:graphicFrameLocks noGrp="1"/>
          </p:cNvGraphicFramePr>
          <p:nvPr/>
        </p:nvGraphicFramePr>
        <p:xfrm>
          <a:off x="434493" y="831601"/>
          <a:ext cx="8676456" cy="5828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3525"/>
                <a:gridCol w="2426467"/>
                <a:gridCol w="1764703"/>
                <a:gridCol w="1911761"/>
              </a:tblGrid>
              <a:tr h="792088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chemeClr val="accent1"/>
                          </a:solidFill>
                          <a:latin typeface="Comic Sans MS" pitchFamily="66" charset="0"/>
                        </a:rPr>
                        <a:t>Πρωτεΐνες</a:t>
                      </a:r>
                      <a:r>
                        <a:rPr lang="el-GR" sz="1200" b="1" baseline="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</a:rPr>
                        <a:t> των </a:t>
                      </a:r>
                      <a:r>
                        <a:rPr lang="el-GR" sz="1200" b="1" baseline="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</a:rPr>
                        <a:t>συναπτικών</a:t>
                      </a:r>
                      <a:r>
                        <a:rPr lang="el-GR" sz="1200" b="1" baseline="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l-GR" sz="1200" b="1" baseline="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</a:rPr>
                        <a:t>κυστιδίων</a:t>
                      </a:r>
                      <a:endParaRPr lang="el-GR" sz="1200" b="1" dirty="0">
                        <a:solidFill>
                          <a:schemeClr val="accent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u="none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1200" b="1" u="none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συνδέονται με τα </a:t>
                      </a:r>
                      <a:r>
                        <a:rPr lang="el-GR" sz="1200" b="1" u="none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συναπτικά</a:t>
                      </a:r>
                      <a:r>
                        <a:rPr lang="el-GR" sz="1200" b="1" u="none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200" b="1" u="none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κυστίδια</a:t>
                      </a:r>
                      <a:r>
                        <a:rPr lang="el-GR" sz="1200" b="1" u="none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l-GR" sz="1200" b="1" u="none" dirty="0">
                        <a:solidFill>
                          <a:schemeClr val="accent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1200" b="1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της πλασματικής μεμβράνης</a:t>
                      </a:r>
                    </a:p>
                    <a:p>
                      <a:endParaRPr lang="el-GR" sz="1200" b="1" dirty="0">
                        <a:solidFill>
                          <a:schemeClr val="accent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1200" b="1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οι οποίες συνδυάζονται αντιστρεπτά με </a:t>
                      </a:r>
                      <a:r>
                        <a:rPr lang="el-GR" sz="1200" b="1" kern="1200" dirty="0" err="1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1200" b="1" kern="1200" dirty="0" smtClean="0">
                          <a:solidFill>
                            <a:schemeClr val="accent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της πλασματικής μεμβράνης.</a:t>
                      </a:r>
                    </a:p>
                  </a:txBody>
                  <a:tcPr/>
                </a:tc>
              </a:tr>
              <a:tr h="4823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Μεταφορείς νευροδιαβιβαστών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Υπάρχουν τουλάχιστον 5 τύποι ειδικοί για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ακετυλοχολίνη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γλουταμικό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,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κατεχολαμίνες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γλυκίνη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GABA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ΑΤ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9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9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5,</a:t>
                      </a:r>
                      <a:r>
                        <a:rPr lang="en-US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7.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Οι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ευρίσκονται και ελεύθερες στο κυτταρόπλασμα και δεσμευμένες στη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κυστιδιακή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μεμβράνη. Ρυθμίζουν τον δεξαμενισμό και τη συγχώνευση των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κυστιδίων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Ραμπφιλίνη</a:t>
                      </a: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3Α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Περιφςρική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μεμβρανική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δεσμεύει την </a:t>
                      </a:r>
                      <a:r>
                        <a:rPr lang="en-US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 τη χρήση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GTP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Είναι το υπόστρωμα για πολλαπλές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κινάσες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περιέχουν δύο περιοχές που μπορεί να δεσμεύουν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800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Συναψίνες</a:t>
                      </a: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Ια, Ιβ, </a:t>
                      </a:r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ΙΙα</a:t>
                      </a: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Ιιβ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Φέρουν θέσεις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φωσφορυλίωσης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 vitro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αντιδρούν με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μικροσωληνίσκους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νευρονημάτια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μικρονημάτια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Συναπτομπρεβίνες</a:t>
                      </a: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VAMPs</a:t>
                      </a:r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Μικρές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μεμβρανικές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διασπώνται από την τοξίνη του τέτανου και από τις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αλαντοτοξίνες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8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Συναπτοφυσίνες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Μεμβρανικές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φωσφορυλιώνονται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σε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τυροσίνη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δεσμεύονται στις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συναπτομπρεβίνες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..</a:t>
                      </a:r>
                    </a:p>
                    <a:p>
                      <a:pPr hangingPunct="0"/>
                      <a:r>
                        <a:rPr lang="el-GR" sz="9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Συναπτοταγμίνες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Μεμβρανικές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 τουλάχιστον 12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ισομορφές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δεσμεύουν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900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φωσφολιπίδια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αλληλεπιδρούν με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νευρεξίνες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AP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και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συνταξίνες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Η </a:t>
                      </a:r>
                      <a:r>
                        <a:rPr lang="el-GR" sz="9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συναπτοταγμίνες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Ι και ΙΙ προφανώς λειτουργούν ως αισθητήρες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900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στη γρήγορη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900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 </a:t>
                      </a:r>
                      <a:r>
                        <a:rPr lang="el-GR" sz="9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εξαρτώμενη απελευθέρωση νευροδιαβιβαστή.</a:t>
                      </a:r>
                    </a:p>
                    <a:p>
                      <a:pPr hangingPunct="0"/>
                      <a:r>
                        <a:rPr lang="el-GR" sz="8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Αντλία πρωτονίων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Πρωτεϊνικό σύμπλεγμα με περισσότερες από 12 </a:t>
                      </a:r>
                      <a:r>
                        <a:rPr lang="el-GR" sz="8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υπομονάδες</a:t>
                      </a:r>
                      <a:r>
                        <a:rPr lang="el-GR" sz="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Δημιουργεί ηλεκτροχημική κλίση για τη πρόσληψη του νευροδιαβιβαστή. </a:t>
                      </a:r>
                    </a:p>
                    <a:p>
                      <a:endParaRPr lang="el-GR" sz="8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Αμφιφυσίνη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της απόληξης που συνδέεται με τα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συναπτικά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κυστίδια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 τη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συναπτοταγμίνη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Μπορεί να παίζει ρόλο στην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ενδοκυττάρωση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και </a:t>
                      </a:r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κλαθρίνη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AP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είναι πρωτεϊνικό σύμπλεγμα που δεσμεύεται σε συγκεκριμένο υποδοχέα στα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κυστίδια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στη πλασματική μεμβράνη για να ξεκινήσει η επικάλυψη με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κλαθρίνη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για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ενδοκυττάρωση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1000" b="1" u="sng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,</a:t>
                      </a:r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καλμοντουλίνη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εξαρτώμενη </a:t>
                      </a:r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κινάση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Ι και ΙΙ ( </a:t>
                      </a:r>
                      <a:r>
                        <a:rPr lang="en-US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CaMKI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CaMKII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Μπορούν να συνδυάζονται με τα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συναπτικά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κυστίδια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για να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φωσφορυλιώνουν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τις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συναψίνες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Δυναμίνη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GTP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απαιτούμενη για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ενδοκυττάρωση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φωσφορυλιώνεται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από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κινάση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αποφωσφορυλιώνεται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από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ασβεστιονευρίνη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μετά από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εκπόλωση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της μεμβράνης και δεσμεύεται στην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AP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2. Σημαντική για την αποκόλληση των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κυστιδίων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από τα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ενδοσώματα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Δυνεϊνη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Κινησίνη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μεταφοράς. Συνδέονται με τους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μικροσωληνίσκους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είναι υπεύθυνες για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ορθόδρομη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αντίδρομη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μεταφορά των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κυστιδίων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l-GR" sz="1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Mun</a:t>
                      </a:r>
                      <a:r>
                        <a:rPr lang="en-AU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13</a:t>
                      </a:r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Απαραίτητη για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εξωκυττάρωση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Νευρεξίνες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Περιλαμβάνουν έναν από τους υποδοχείς για την α-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λατροτοξίνη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και μπορεί συμμετέχει στην αναγνώριση μεταξύ των νευρικών κυττάρων.</a:t>
                      </a:r>
                    </a:p>
                    <a:p>
                      <a:pPr hangingPunct="0"/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SNAP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-25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Διασπάται από τις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αλαντοτοξίνες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Α και Ε και δεσμεύεται στις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συνταξίνες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Συνταξίνες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Μεμβρανική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διασπάται από την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αλαντοτοξίνη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 και δεσμεύεται στις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συναπτοταγμίνες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SNAP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-25,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συναπτομπρεβίνες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munk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SNAPs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κανάλια ασβεστίου και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munk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18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endParaRPr lang="el-GR" sz="10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hangingPunct="0"/>
                      <a:r>
                        <a:rPr lang="el-GR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Τασεοεξαρτώμενα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κανάλια </a:t>
                      </a:r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</a:t>
                      </a:r>
                      <a:r>
                        <a:rPr lang="el-GR" sz="1000" b="1" u="sng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el-GR" sz="1000" kern="1200" baseline="300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υπεύθυνα για την είσοδο του ασβεστίου.</a:t>
                      </a:r>
                    </a:p>
                    <a:p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RIM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Δεσμεύεται στη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3 με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GTP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εξαρτώμενο τρόπο και μπορεί να  διαμεσολαβεί τη δράση της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rab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στη ρύθμιση της συγχώνευσης</a:t>
                      </a:r>
                      <a:endParaRPr lang="el-GR" sz="10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US" sz="1000" b="1" u="sng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Munc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18</a:t>
                      </a:r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Δεσμεύεται στις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συνταξίνες</a:t>
                      </a:r>
                      <a:endParaRPr lang="el-GR" sz="1000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hangingPunct="0"/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NSF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Τριμερής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ATP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αση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Πιθανός ρόλος στην ανακύκλωση των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κυστιδίων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hangingPunct="0"/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α/β/γ-</a:t>
                      </a:r>
                      <a:r>
                        <a:rPr lang="en-US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SNAPs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: Διαλυτές </a:t>
                      </a:r>
                      <a:r>
                        <a:rPr lang="el-GR" sz="1000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πρωτεϊνες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που απαιτούνται για τη σύνδεση των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NSF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στη μεμβράνη με ένα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ATP</a:t>
                      </a:r>
                      <a:r>
                        <a:rPr lang="el-GR" sz="10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εξαρτώμενο τρόπο. </a:t>
                      </a:r>
                      <a:r>
                        <a:rPr lang="el-GR" sz="1000" b="1" u="sng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endParaRPr lang="el-GR" sz="10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3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πρωτεϊνες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συναπτικού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κύκλου</a:t>
            </a:r>
          </a:p>
        </p:txBody>
      </p:sp>
      <p:sp>
        <p:nvSpPr>
          <p:cNvPr id="15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κύκλος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3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Οι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πρωτεϊνες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2267744" y="5301208"/>
            <a:ext cx="12241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467544" y="5125541"/>
            <a:ext cx="180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u="sng" dirty="0">
                <a:latin typeface="Comic Sans MS" pitchFamily="66" charset="0"/>
              </a:rPr>
              <a:t>Μεταφορείς νευροδιαβιβαστών</a:t>
            </a:r>
            <a:r>
              <a:rPr lang="el-GR" sz="1100" dirty="0">
                <a:latin typeface="Comic Sans MS" pitchFamily="66" charset="0"/>
              </a:rPr>
              <a:t>: Υπάρχουν τουλάχιστον 5 τύποι ειδικοί για </a:t>
            </a:r>
            <a:r>
              <a:rPr lang="el-GR" sz="1100" dirty="0" err="1">
                <a:latin typeface="Comic Sans MS" pitchFamily="66" charset="0"/>
              </a:rPr>
              <a:t>ακετυλοχολίνη</a:t>
            </a:r>
            <a:r>
              <a:rPr lang="el-GR" sz="1100" dirty="0">
                <a:latin typeface="Comic Sans MS" pitchFamily="66" charset="0"/>
              </a:rPr>
              <a:t>, </a:t>
            </a:r>
            <a:r>
              <a:rPr lang="el-GR" sz="1100" dirty="0" err="1">
                <a:latin typeface="Comic Sans MS" pitchFamily="66" charset="0"/>
              </a:rPr>
              <a:t>γλουταμικό</a:t>
            </a:r>
            <a:r>
              <a:rPr lang="el-GR" sz="1100" dirty="0">
                <a:latin typeface="Comic Sans MS" pitchFamily="66" charset="0"/>
              </a:rPr>
              <a:t> , </a:t>
            </a:r>
            <a:r>
              <a:rPr lang="el-GR" sz="1100" dirty="0" err="1">
                <a:latin typeface="Comic Sans MS" pitchFamily="66" charset="0"/>
              </a:rPr>
              <a:t>κατεχολαμίνες</a:t>
            </a:r>
            <a:r>
              <a:rPr lang="el-GR" sz="1100" dirty="0">
                <a:latin typeface="Comic Sans MS" pitchFamily="66" charset="0"/>
              </a:rPr>
              <a:t>, </a:t>
            </a:r>
            <a:r>
              <a:rPr lang="el-GR" sz="1100" dirty="0" err="1">
                <a:latin typeface="Comic Sans MS" pitchFamily="66" charset="0"/>
              </a:rPr>
              <a:t>γλυκίνη</a:t>
            </a:r>
            <a:r>
              <a:rPr lang="el-GR" sz="1100" dirty="0">
                <a:latin typeface="Comic Sans MS" pitchFamily="66" charset="0"/>
              </a:rPr>
              <a:t>/</a:t>
            </a:r>
            <a:r>
              <a:rPr lang="en-US" sz="1100" dirty="0">
                <a:latin typeface="Comic Sans MS" pitchFamily="66" charset="0"/>
              </a:rPr>
              <a:t>GABA</a:t>
            </a:r>
            <a:r>
              <a:rPr lang="el-GR" sz="1100" dirty="0">
                <a:latin typeface="Comic Sans MS" pitchFamily="66" charset="0"/>
              </a:rPr>
              <a:t> και ΑΤ</a:t>
            </a:r>
            <a:r>
              <a:rPr lang="en-US" sz="1100" dirty="0">
                <a:latin typeface="Comic Sans MS" pitchFamily="66" charset="0"/>
              </a:rPr>
              <a:t>P</a:t>
            </a:r>
            <a:r>
              <a:rPr lang="el-GR" sz="1100" dirty="0">
                <a:latin typeface="Comic Sans MS" pitchFamily="66" charset="0"/>
              </a:rPr>
              <a:t>.</a:t>
            </a:r>
          </a:p>
          <a:p>
            <a:endParaRPr lang="el-GR" sz="1100" dirty="0">
              <a:latin typeface="Comic Sans MS" pitchFamily="66" charset="0"/>
            </a:endParaRPr>
          </a:p>
        </p:txBody>
      </p:sp>
      <p:sp>
        <p:nvSpPr>
          <p:cNvPr id="13" name="12 - Δεξιό βέλος"/>
          <p:cNvSpPr/>
          <p:nvPr/>
        </p:nvSpPr>
        <p:spPr>
          <a:xfrm>
            <a:off x="1907704" y="5805264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Οι μεταφορείς των νευροδιαβιβαστών</a:t>
            </a:r>
          </a:p>
        </p:txBody>
      </p:sp>
      <p:sp>
        <p:nvSpPr>
          <p:cNvPr id="18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1331640" y="3068960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467544" y="836712"/>
            <a:ext cx="18002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u="sng" dirty="0" smtClean="0">
                <a:latin typeface="Comic Sans MS" pitchFamily="66" charset="0"/>
              </a:rPr>
              <a:t>Αντλία πρωτονίων</a:t>
            </a:r>
            <a:r>
              <a:rPr lang="el-GR" sz="1100" dirty="0" smtClean="0">
                <a:latin typeface="Comic Sans MS" pitchFamily="66" charset="0"/>
              </a:rPr>
              <a:t>: Πρωτεϊνικό σύμπλεγμα με περισσότερες από 12 </a:t>
            </a:r>
            <a:r>
              <a:rPr lang="el-GR" sz="1100" dirty="0" err="1" smtClean="0">
                <a:latin typeface="Comic Sans MS" pitchFamily="66" charset="0"/>
              </a:rPr>
              <a:t>υπομονάδες</a:t>
            </a:r>
            <a:r>
              <a:rPr lang="el-GR" sz="1100" dirty="0" smtClean="0">
                <a:latin typeface="Comic Sans MS" pitchFamily="66" charset="0"/>
              </a:rPr>
              <a:t>. Δημιουργεί ηλεκτροχημική κλίση για τη πρόσληψη του νευροδιαβιβαστή. </a:t>
            </a:r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endParaRPr lang="el-GR" sz="1100" dirty="0" smtClean="0"/>
          </a:p>
          <a:p>
            <a:r>
              <a:rPr lang="en-US" sz="1100" dirty="0" smtClean="0"/>
              <a:t>Synaptic vesicles are locally recycled following </a:t>
            </a:r>
            <a:r>
              <a:rPr lang="en-US" sz="1100" dirty="0" err="1" smtClean="0"/>
              <a:t>exocytosis</a:t>
            </a:r>
            <a:r>
              <a:rPr lang="en-US" sz="1100" dirty="0" smtClean="0"/>
              <a:t> and rapidly refilled with neurotransmitter from the cytoplasm by a process that depends on the electrochemical gradient generated by a proton pump.</a:t>
            </a:r>
            <a:endParaRPr lang="el-GR" sz="1100" dirty="0">
              <a:latin typeface="Comic Sans MS" pitchFamily="66" charset="0"/>
            </a:endParaRPr>
          </a:p>
        </p:txBody>
      </p:sp>
      <p:sp>
        <p:nvSpPr>
          <p:cNvPr id="13" name="12 - Δεξιό βέλος"/>
          <p:cNvSpPr/>
          <p:nvPr/>
        </p:nvSpPr>
        <p:spPr>
          <a:xfrm>
            <a:off x="899592" y="3140968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αντλία πρωτονίων</a:t>
            </a: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4890120" cy="114917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1835696" y="1556792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323528" y="1484784"/>
            <a:ext cx="1800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u="sng" dirty="0" err="1">
                <a:latin typeface="Comic Sans MS" pitchFamily="66" charset="0"/>
              </a:rPr>
              <a:t>Συναψίνες</a:t>
            </a:r>
            <a:r>
              <a:rPr lang="el-GR" sz="1100" b="1" u="sng" dirty="0">
                <a:latin typeface="Comic Sans MS" pitchFamily="66" charset="0"/>
              </a:rPr>
              <a:t> Ια, Ιβ, </a:t>
            </a:r>
            <a:r>
              <a:rPr lang="el-GR" sz="1100" b="1" u="sng" dirty="0" err="1">
                <a:latin typeface="Comic Sans MS" pitchFamily="66" charset="0"/>
              </a:rPr>
              <a:t>ΙΙα</a:t>
            </a:r>
            <a:r>
              <a:rPr lang="el-GR" sz="1100" b="1" u="sng" dirty="0">
                <a:latin typeface="Comic Sans MS" pitchFamily="66" charset="0"/>
              </a:rPr>
              <a:t>, </a:t>
            </a:r>
            <a:r>
              <a:rPr lang="el-GR" sz="1100" b="1" u="sng" dirty="0" err="1">
                <a:latin typeface="Comic Sans MS" pitchFamily="66" charset="0"/>
              </a:rPr>
              <a:t>Ιιβ</a:t>
            </a:r>
            <a:r>
              <a:rPr lang="el-GR" sz="1100" dirty="0">
                <a:latin typeface="Comic Sans MS" pitchFamily="66" charset="0"/>
              </a:rPr>
              <a:t>: Φέρουν θέσεις </a:t>
            </a:r>
            <a:r>
              <a:rPr lang="el-GR" sz="1100" dirty="0" err="1">
                <a:latin typeface="Comic Sans MS" pitchFamily="66" charset="0"/>
              </a:rPr>
              <a:t>φωσφορυλίωσης</a:t>
            </a:r>
            <a:r>
              <a:rPr lang="el-GR" sz="1100" dirty="0">
                <a:latin typeface="Comic Sans MS" pitchFamily="66" charset="0"/>
              </a:rPr>
              <a:t>. </a:t>
            </a:r>
            <a:r>
              <a:rPr lang="en-US" sz="1100" dirty="0">
                <a:latin typeface="Comic Sans MS" pitchFamily="66" charset="0"/>
              </a:rPr>
              <a:t>In vitro</a:t>
            </a:r>
            <a:r>
              <a:rPr lang="el-GR" sz="1100" dirty="0">
                <a:latin typeface="Comic Sans MS" pitchFamily="66" charset="0"/>
              </a:rPr>
              <a:t> αντιδρούν με </a:t>
            </a:r>
            <a:r>
              <a:rPr lang="el-GR" sz="1100" dirty="0" err="1">
                <a:latin typeface="Comic Sans MS" pitchFamily="66" charset="0"/>
              </a:rPr>
              <a:t>μικροσωληνίσκους</a:t>
            </a:r>
            <a:r>
              <a:rPr lang="el-GR" sz="1100" dirty="0">
                <a:latin typeface="Comic Sans MS" pitchFamily="66" charset="0"/>
              </a:rPr>
              <a:t>, </a:t>
            </a:r>
            <a:r>
              <a:rPr lang="el-GR" sz="1100" dirty="0" err="1">
                <a:latin typeface="Comic Sans MS" pitchFamily="66" charset="0"/>
              </a:rPr>
              <a:t>νευρονημάτια</a:t>
            </a:r>
            <a:r>
              <a:rPr lang="el-GR" sz="1100" dirty="0">
                <a:latin typeface="Comic Sans MS" pitchFamily="66" charset="0"/>
              </a:rPr>
              <a:t>, </a:t>
            </a:r>
            <a:r>
              <a:rPr lang="el-GR" sz="1100" dirty="0" err="1">
                <a:latin typeface="Comic Sans MS" pitchFamily="66" charset="0"/>
              </a:rPr>
              <a:t>μικρονημάτια</a:t>
            </a:r>
            <a:endParaRPr lang="el-GR" sz="1100" dirty="0">
              <a:latin typeface="Comic Sans MS" pitchFamily="66" charset="0"/>
            </a:endParaRPr>
          </a:p>
        </p:txBody>
      </p:sp>
      <p:sp>
        <p:nvSpPr>
          <p:cNvPr id="13" name="12 - Δεξιό βέλος"/>
          <p:cNvSpPr/>
          <p:nvPr/>
        </p:nvSpPr>
        <p:spPr>
          <a:xfrm>
            <a:off x="1547664" y="2564904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Συναψίνες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5436096" y="1700808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7380312" y="1556792"/>
            <a:ext cx="1800200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l-GR" sz="1100" b="1" u="sng" dirty="0" err="1" smtClean="0">
                <a:solidFill>
                  <a:schemeClr val="accent2"/>
                </a:solidFill>
                <a:latin typeface="Comic Sans MS" pitchFamily="66" charset="0"/>
              </a:rPr>
              <a:t>Συναπτομπρεβίνες</a:t>
            </a:r>
            <a:r>
              <a:rPr lang="el-GR" sz="1100" b="1" u="sng" dirty="0" smtClean="0">
                <a:solidFill>
                  <a:schemeClr val="accent2"/>
                </a:solidFill>
                <a:latin typeface="Comic Sans MS" pitchFamily="66" charset="0"/>
              </a:rPr>
              <a:t> (</a:t>
            </a:r>
            <a:r>
              <a:rPr lang="en-US" sz="1100" b="1" u="sng" dirty="0" smtClean="0">
                <a:solidFill>
                  <a:schemeClr val="accent2"/>
                </a:solidFill>
                <a:latin typeface="Comic Sans MS" pitchFamily="66" charset="0"/>
              </a:rPr>
              <a:t>VAMPs</a:t>
            </a:r>
            <a:r>
              <a:rPr lang="el-GR" sz="1100" b="1" u="sng" dirty="0" smtClean="0">
                <a:latin typeface="Comic Sans MS" pitchFamily="66" charset="0"/>
              </a:rPr>
              <a:t>)</a:t>
            </a:r>
            <a:r>
              <a:rPr lang="el-GR" sz="1100" dirty="0" smtClean="0">
                <a:latin typeface="Comic Sans MS" pitchFamily="66" charset="0"/>
              </a:rPr>
              <a:t>: Μικρές </a:t>
            </a:r>
            <a:r>
              <a:rPr lang="el-GR" sz="1100" dirty="0" err="1" smtClean="0">
                <a:latin typeface="Comic Sans MS" pitchFamily="66" charset="0"/>
              </a:rPr>
              <a:t>μεμβρανικές</a:t>
            </a:r>
            <a:r>
              <a:rPr lang="el-GR" sz="1100" dirty="0" smtClean="0">
                <a:latin typeface="Comic Sans MS" pitchFamily="66" charset="0"/>
              </a:rPr>
              <a:t> </a:t>
            </a:r>
            <a:r>
              <a:rPr lang="el-GR" sz="1100" dirty="0" err="1" smtClean="0">
                <a:latin typeface="Comic Sans MS" pitchFamily="66" charset="0"/>
              </a:rPr>
              <a:t>πρωτεϊνες</a:t>
            </a:r>
            <a:r>
              <a:rPr lang="el-GR" sz="1100" dirty="0" smtClean="0">
                <a:latin typeface="Comic Sans MS" pitchFamily="66" charset="0"/>
              </a:rPr>
              <a:t> που διασπώνται από την τοξίνη του τέτανου και από τις </a:t>
            </a:r>
            <a:r>
              <a:rPr lang="el-GR" sz="1100" dirty="0" err="1" smtClean="0">
                <a:latin typeface="Comic Sans MS" pitchFamily="66" charset="0"/>
              </a:rPr>
              <a:t>αλαντοτοξίνες</a:t>
            </a:r>
            <a:r>
              <a:rPr lang="el-GR" sz="1100" dirty="0" smtClean="0">
                <a:latin typeface="Comic Sans MS" pitchFamily="66" charset="0"/>
              </a:rPr>
              <a:t> </a:t>
            </a:r>
            <a:r>
              <a:rPr lang="en-US" sz="1100" dirty="0" smtClean="0">
                <a:latin typeface="Comic Sans MS" pitchFamily="66" charset="0"/>
              </a:rPr>
              <a:t>B</a:t>
            </a:r>
            <a:r>
              <a:rPr lang="el-GR" sz="1100" dirty="0" smtClean="0">
                <a:latin typeface="Comic Sans MS" pitchFamily="66" charset="0"/>
              </a:rPr>
              <a:t>, </a:t>
            </a:r>
            <a:r>
              <a:rPr lang="en-US" sz="1100" dirty="0" smtClean="0">
                <a:latin typeface="Comic Sans MS" pitchFamily="66" charset="0"/>
              </a:rPr>
              <a:t>D</a:t>
            </a:r>
            <a:r>
              <a:rPr lang="el-GR" sz="1100" dirty="0" smtClean="0">
                <a:latin typeface="Comic Sans MS" pitchFamily="66" charset="0"/>
              </a:rPr>
              <a:t>, </a:t>
            </a:r>
            <a:r>
              <a:rPr lang="en-US" sz="1100" dirty="0" smtClean="0">
                <a:latin typeface="Comic Sans MS" pitchFamily="66" charset="0"/>
              </a:rPr>
              <a:t>F</a:t>
            </a:r>
            <a:r>
              <a:rPr lang="el-GR" sz="1100" dirty="0" smtClean="0">
                <a:latin typeface="Comic Sans MS" pitchFamily="66" charset="0"/>
              </a:rPr>
              <a:t>, </a:t>
            </a:r>
            <a:r>
              <a:rPr lang="en-US" sz="1100" dirty="0" smtClean="0">
                <a:latin typeface="Comic Sans MS" pitchFamily="66" charset="0"/>
              </a:rPr>
              <a:t>G</a:t>
            </a:r>
            <a:r>
              <a:rPr lang="el-GR" sz="1100" dirty="0" smtClean="0">
                <a:latin typeface="Comic Sans MS" pitchFamily="66" charset="0"/>
              </a:rPr>
              <a:t>.</a:t>
            </a:r>
            <a:endParaRPr lang="el-GR" sz="1100" b="1" u="sng" dirty="0">
              <a:latin typeface="Comic Sans MS" pitchFamily="66" charset="0"/>
            </a:endParaRPr>
          </a:p>
        </p:txBody>
      </p:sp>
      <p:sp>
        <p:nvSpPr>
          <p:cNvPr id="13" name="12 - Δεξιό βέλος"/>
          <p:cNvSpPr/>
          <p:nvPr/>
        </p:nvSpPr>
        <p:spPr>
          <a:xfrm rot="10800000">
            <a:off x="7020272" y="1844824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Συναπτομπρεβίνες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VAMP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6516216" y="2420888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343800" y="836712"/>
            <a:ext cx="1800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l-GR" sz="1100" b="1" u="sng" dirty="0" err="1">
                <a:latin typeface="Comic Sans MS" pitchFamily="66" charset="0"/>
              </a:rPr>
              <a:t>Συναπτοφυσίνες</a:t>
            </a:r>
            <a:r>
              <a:rPr lang="el-GR" sz="1100" dirty="0">
                <a:latin typeface="Comic Sans MS" pitchFamily="66" charset="0"/>
              </a:rPr>
              <a:t>: </a:t>
            </a:r>
            <a:r>
              <a:rPr lang="el-GR" sz="1100" dirty="0" err="1">
                <a:latin typeface="Comic Sans MS" pitchFamily="66" charset="0"/>
              </a:rPr>
              <a:t>Μεμβρανικές</a:t>
            </a:r>
            <a:r>
              <a:rPr lang="el-GR" sz="1100" dirty="0">
                <a:latin typeface="Comic Sans MS" pitchFamily="66" charset="0"/>
              </a:rPr>
              <a:t> </a:t>
            </a:r>
            <a:r>
              <a:rPr lang="el-GR" sz="1100" dirty="0" err="1">
                <a:latin typeface="Comic Sans MS" pitchFamily="66" charset="0"/>
              </a:rPr>
              <a:t>πρωτεϊνες</a:t>
            </a:r>
            <a:r>
              <a:rPr lang="el-GR" sz="1100" dirty="0">
                <a:latin typeface="Comic Sans MS" pitchFamily="66" charset="0"/>
              </a:rPr>
              <a:t> που </a:t>
            </a:r>
            <a:r>
              <a:rPr lang="el-GR" sz="1100" dirty="0" err="1">
                <a:latin typeface="Comic Sans MS" pitchFamily="66" charset="0"/>
              </a:rPr>
              <a:t>φωσφορυλιώνονται</a:t>
            </a:r>
            <a:r>
              <a:rPr lang="el-GR" sz="1100" dirty="0">
                <a:latin typeface="Comic Sans MS" pitchFamily="66" charset="0"/>
              </a:rPr>
              <a:t> σε </a:t>
            </a:r>
            <a:r>
              <a:rPr lang="el-GR" sz="1100" dirty="0" err="1">
                <a:latin typeface="Comic Sans MS" pitchFamily="66" charset="0"/>
              </a:rPr>
              <a:t>τυροσίνη</a:t>
            </a:r>
            <a:r>
              <a:rPr lang="el-GR" sz="1100" dirty="0">
                <a:latin typeface="Comic Sans MS" pitchFamily="66" charset="0"/>
              </a:rPr>
              <a:t> και δεσμεύονται στις </a:t>
            </a:r>
            <a:r>
              <a:rPr lang="el-GR" sz="1100" dirty="0" err="1">
                <a:latin typeface="Comic Sans MS" pitchFamily="66" charset="0"/>
              </a:rPr>
              <a:t>συναπτομπρεβίνες</a:t>
            </a:r>
            <a:r>
              <a:rPr lang="el-GR" sz="1100" dirty="0">
                <a:latin typeface="Comic Sans MS" pitchFamily="66" charset="0"/>
              </a:rPr>
              <a:t>. Άγνωστη λειτουργία.</a:t>
            </a:r>
          </a:p>
        </p:txBody>
      </p:sp>
      <p:sp>
        <p:nvSpPr>
          <p:cNvPr id="13" name="12 - Δεξιό βέλος"/>
          <p:cNvSpPr/>
          <p:nvPr/>
        </p:nvSpPr>
        <p:spPr>
          <a:xfrm rot="5190832">
            <a:off x="7020272" y="2016419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Συναπτοφυσίνη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8568952" cy="548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Ενεργός ζώνη</a:t>
            </a: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4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39552" y="980728"/>
            <a:ext cx="82809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οργανίδια αποθήκευσης κβάντων νευροδιαβιβαστή 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1 κυστίδιο=1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κβάντο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απελευθερούμενου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νευροδιαβιβαστή=αρκετές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 χιλιάδες νευροδιαβιβαστή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δεν κατανέμονται ομοιόμορφα στην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προσυναπτική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απόληξη, αλλά συσσωρεύονται σε περιοχές όπου 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προσυναπτική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μεμβράνη είναι παχύτερη και πιο πυκνή, τις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ενεργούς ζώνες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Οι ενεργοί ζώνες είναι θέσεις στη μεμβράνη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προσυναπτικού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νευρώνα στη σύναψη όπου βρίσκεται ένας εξειδικευμένος μηχανισμός που επιτρέπει την κατευθυνόμενη ή εστιασμένη απελευθέρωση νευροδιαβιβαστή.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Χαρακτηριστικό των «κλασσικών» νευροδιαβιβαστών</a:t>
            </a:r>
          </a:p>
          <a:p>
            <a:pPr>
              <a:buFont typeface="Arial" pitchFamily="34" charset="0"/>
              <a:buChar char="•"/>
            </a:pP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4" descr="vesic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70021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4932040" y="548680"/>
            <a:ext cx="172819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236296" y="759593"/>
            <a:ext cx="1907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l-GR" sz="1100" b="1" u="sng" dirty="0" err="1">
                <a:latin typeface="Comic Sans MS" pitchFamily="66" charset="0"/>
              </a:rPr>
              <a:t>Συναπτοταγμίνες</a:t>
            </a:r>
            <a:r>
              <a:rPr lang="el-GR" sz="1100" dirty="0">
                <a:latin typeface="Comic Sans MS" pitchFamily="66" charset="0"/>
              </a:rPr>
              <a:t>: </a:t>
            </a:r>
            <a:r>
              <a:rPr lang="el-GR" sz="1100" dirty="0" err="1">
                <a:latin typeface="Comic Sans MS" pitchFamily="66" charset="0"/>
              </a:rPr>
              <a:t>Μεμβρανικές</a:t>
            </a:r>
            <a:r>
              <a:rPr lang="el-GR" sz="1100" dirty="0">
                <a:latin typeface="Comic Sans MS" pitchFamily="66" charset="0"/>
              </a:rPr>
              <a:t> </a:t>
            </a:r>
            <a:r>
              <a:rPr lang="el-GR" sz="1100" dirty="0" err="1">
                <a:latin typeface="Comic Sans MS" pitchFamily="66" charset="0"/>
              </a:rPr>
              <a:t>πρωτεϊνες</a:t>
            </a:r>
            <a:r>
              <a:rPr lang="el-GR" sz="1100" dirty="0">
                <a:latin typeface="Comic Sans MS" pitchFamily="66" charset="0"/>
              </a:rPr>
              <a:t> με τουλάχιστον 12 </a:t>
            </a:r>
            <a:r>
              <a:rPr lang="el-GR" sz="1100" dirty="0" err="1">
                <a:latin typeface="Comic Sans MS" pitchFamily="66" charset="0"/>
              </a:rPr>
              <a:t>ισομορφές</a:t>
            </a:r>
            <a:r>
              <a:rPr lang="el-GR" sz="1100" dirty="0">
                <a:latin typeface="Comic Sans MS" pitchFamily="66" charset="0"/>
              </a:rPr>
              <a:t>, δεσμεύουν </a:t>
            </a:r>
            <a:r>
              <a:rPr lang="en-US" sz="1100" dirty="0">
                <a:latin typeface="Comic Sans MS" pitchFamily="66" charset="0"/>
              </a:rPr>
              <a:t>Ca</a:t>
            </a:r>
            <a:r>
              <a:rPr lang="el-GR" sz="1100" baseline="30000" dirty="0">
                <a:latin typeface="Comic Sans MS" pitchFamily="66" charset="0"/>
              </a:rPr>
              <a:t>2+ </a:t>
            </a:r>
            <a:r>
              <a:rPr lang="el-GR" sz="1100" dirty="0">
                <a:latin typeface="Comic Sans MS" pitchFamily="66" charset="0"/>
              </a:rPr>
              <a:t> και </a:t>
            </a:r>
            <a:r>
              <a:rPr lang="el-GR" sz="1100" dirty="0" err="1">
                <a:latin typeface="Comic Sans MS" pitchFamily="66" charset="0"/>
              </a:rPr>
              <a:t>φωσφολιπίδια</a:t>
            </a:r>
            <a:r>
              <a:rPr lang="el-GR" sz="1100" dirty="0">
                <a:latin typeface="Comic Sans MS" pitchFamily="66" charset="0"/>
              </a:rPr>
              <a:t> και αλληλεπιδρούν με </a:t>
            </a:r>
            <a:r>
              <a:rPr lang="el-GR" sz="1100" dirty="0" err="1">
                <a:latin typeface="Comic Sans MS" pitchFamily="66" charset="0"/>
              </a:rPr>
              <a:t>νευρεξίνες</a:t>
            </a:r>
            <a:r>
              <a:rPr lang="el-GR" sz="1100" dirty="0">
                <a:latin typeface="Comic Sans MS" pitchFamily="66" charset="0"/>
              </a:rPr>
              <a:t> </a:t>
            </a:r>
            <a:r>
              <a:rPr lang="en-US" sz="1100" dirty="0">
                <a:latin typeface="Comic Sans MS" pitchFamily="66" charset="0"/>
              </a:rPr>
              <a:t>AP</a:t>
            </a:r>
            <a:r>
              <a:rPr lang="el-GR" sz="1100" dirty="0">
                <a:latin typeface="Comic Sans MS" pitchFamily="66" charset="0"/>
              </a:rPr>
              <a:t>2 και </a:t>
            </a:r>
            <a:r>
              <a:rPr lang="el-GR" sz="1100" dirty="0" err="1">
                <a:latin typeface="Comic Sans MS" pitchFamily="66" charset="0"/>
              </a:rPr>
              <a:t>συνταξίνες</a:t>
            </a:r>
            <a:r>
              <a:rPr lang="el-GR" sz="1100" dirty="0">
                <a:latin typeface="Comic Sans MS" pitchFamily="66" charset="0"/>
              </a:rPr>
              <a:t>. Η </a:t>
            </a:r>
            <a:r>
              <a:rPr lang="el-GR" sz="1100" dirty="0" err="1">
                <a:latin typeface="Comic Sans MS" pitchFamily="66" charset="0"/>
              </a:rPr>
              <a:t>συναπτοταγμίνες</a:t>
            </a:r>
            <a:r>
              <a:rPr lang="el-GR" sz="1100" dirty="0">
                <a:latin typeface="Comic Sans MS" pitchFamily="66" charset="0"/>
              </a:rPr>
              <a:t> Ι και ΙΙ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προφανώς λειτουργούν ως αισθητήρες 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Ca</a:t>
            </a:r>
            <a:r>
              <a:rPr lang="el-GR" sz="1100" baseline="30000" dirty="0">
                <a:solidFill>
                  <a:srgbClr val="FF0000"/>
                </a:solidFill>
                <a:latin typeface="Comic Sans MS" pitchFamily="66" charset="0"/>
              </a:rPr>
              <a:t>2+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 στη γρήγορη </a:t>
            </a: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Ca</a:t>
            </a:r>
            <a:r>
              <a:rPr lang="el-GR" sz="1100" baseline="30000" dirty="0">
                <a:solidFill>
                  <a:srgbClr val="FF0000"/>
                </a:solidFill>
                <a:latin typeface="Comic Sans MS" pitchFamily="66" charset="0"/>
              </a:rPr>
              <a:t>2+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 εξαρτώμε</a:t>
            </a:r>
            <a:r>
              <a:rPr lang="el-GR" sz="1100" dirty="0">
                <a:latin typeface="Comic Sans MS" pitchFamily="66" charset="0"/>
              </a:rPr>
              <a:t>νη απελευθέρωση νευροδιαβιβαστή.</a:t>
            </a:r>
          </a:p>
        </p:txBody>
      </p:sp>
      <p:sp>
        <p:nvSpPr>
          <p:cNvPr id="13" name="12 - Δεξιό βέλος"/>
          <p:cNvSpPr/>
          <p:nvPr/>
        </p:nvSpPr>
        <p:spPr>
          <a:xfrm rot="10800000">
            <a:off x="6660232" y="141277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Συναπτοταγμίνη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Οι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κυστιδίων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Βιβλιογραφία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611560" y="98072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Kandel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ER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Schwartz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JH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A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Jessell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TM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« </a:t>
            </a:r>
            <a:r>
              <a:rPr lang="el-G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Νευροεπιστήμη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και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Συμπεριφορά». Επιστημονική Επιμέλεια: Αζαρίας </a:t>
            </a:r>
            <a:r>
              <a:rPr lang="el-GR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Καραμανλίδης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Πανεπιστημιακές Εκδόσεις Κρήτης: Ηράκλειο (2011): Κεφάλαια 2, 11, 15 και 16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Kandel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Schwartz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JH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Jessell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TM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Principles of Neural Sciences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l-G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AU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edition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McGraw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Hill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New York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(2000)-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Ch.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Σημειώσεις κ. Παναγιώτη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Γιομπρέ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(διαθέσιμες μέσω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e-class)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err="1" smtClean="0">
                <a:latin typeface="Arial" pitchFamily="34" charset="0"/>
                <a:cs typeface="Arial" pitchFamily="34" charset="0"/>
              </a:rPr>
              <a:t>Lauralee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Sherwood: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Εισαγωγή στη Φυσιολογία του Ανθρώπου , Ακαδημαϊκές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Εκδόσεις (2016): Κεφ. 5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Matthews, G. (2000): Vesicle fiesta at the synapse. </a:t>
            </a:r>
            <a:r>
              <a:rPr lang="en-AU" i="1" dirty="0" smtClean="0">
                <a:latin typeface="Arial" pitchFamily="34" charset="0"/>
                <a:cs typeface="Arial" pitchFamily="34" charset="0"/>
              </a:rPr>
              <a:t>Nature 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406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, 835-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836(2000). doi:10.1038/35022674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(διαθέσιμο μέσω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e-class)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Peter McPherson (2002)-Molecular mechanisms of neurotransmitter release.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Course notes. Principles in Neuroscience I. McGill University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(διαθέσιμο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μέσω 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e-class)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297.tif                                                       000494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96944" cy="5544616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8568952" cy="548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Ενεργός ζώνη</a:t>
            </a: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4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788024" y="6237312"/>
            <a:ext cx="41296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NEYPOEΠIΣTHMH KAI ΣYMΠEPIΦOPA – ΠANEΠIΣTHMIAKEΣ EKΔOΣEIΣ KPHTHΣ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8568952" cy="548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Ενεργός ζώνη</a:t>
            </a: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4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467544" y="908720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Η σύγκριση των διαφόρων συνάψεων επιδεικνύει δύο σημαντικά σημεία: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Σε όλες τις συνάψεις ο νευροδιαβιβαστής απελευθερώνεται σε πακέτα.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Οι διαφορετικές απαιτήσεις των συνάψεων μπορούν να ικανοποιηθούν από: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α) τον αριθμό των υποδοχέων που ενεργοποιούνται από ένα πακέτο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β) τον αριθμό των ενεργών ζωνών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γ) την πιθανότητα μιας ενεργού ζώνης να απελευθερώσει 1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κυστίδιο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και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δ) την αγωγιμότητα των καναλιών των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μετασυναπτικών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υποδοχέων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72008"/>
            <a:ext cx="8568952" cy="548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απελευθέρωση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4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39552" y="98072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Σε κάθε χρονική στιγμή μικρός μόνο αριθμός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βρίσκεται στις ενεργές ζώνες (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δεξαμενή απελευθέρωσης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). Τα περισσότερα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της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προσυναπτικής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απόληξης εντοπίζονται κοντά στην ενεργό ζώνη και είναι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προσδεδεμένα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σε νημάτια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ακτίνης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του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κυτταροσκελετού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δεξαμενή αποθήκευσης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το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επιτρέπει στα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της δεξαμενής αποθήκευσης να μετακινηθούν προς τη θέση απελευθέρωσης και υποβοηθά τη συγχώνευσή τους με την κυτταρική μεμβράνη.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Το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εισέρχεται στην νευρική απόληξη μέσω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τασεο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-εξαρτώμενων διαύλων του που ανοίγουν χάρις στην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εκπόλωση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προκαλεί το δυναμικό ενέργειας.</a:t>
            </a:r>
          </a:p>
          <a:p>
            <a:pPr>
              <a:buFont typeface="Arial" pitchFamily="34" charset="0"/>
              <a:buChar char="•"/>
            </a:pP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Κάθε δυναμικό ενέργειας απελευθερώνει 1-10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στις συνάψεις του κεντρικού νευρικού συστήματος και περίπου 150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στη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νευρομυϊκή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απόληξη</a:t>
            </a:r>
          </a:p>
          <a:p>
            <a:pPr>
              <a:buFont typeface="Arial" pitchFamily="34" charset="0"/>
              <a:buChar char="•"/>
            </a:pP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Ο μοριακός μηχανισμός της απελευθέρωσης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39552" y="98072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Ο μοριακός μηχανισμός της απελευθέρωσης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αποτελείται από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πρωτεϊνες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i="1" dirty="0" smtClean="0">
                <a:latin typeface="Arial" pitchFamily="34" charset="0"/>
                <a:cs typeface="Arial" pitchFamily="34" charset="0"/>
              </a:rPr>
              <a:t>δεσμεύουν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(στον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κυτταροσκελετό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) έτσι ώστε να προλαμβάνεται η τυχαία μετακίνησή τους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i="1" dirty="0" smtClean="0">
                <a:latin typeface="Arial" pitchFamily="34" charset="0"/>
                <a:cs typeface="Arial" pitchFamily="34" charset="0"/>
              </a:rPr>
              <a:t>καθοδηγούν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ελεύθερα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προς την ενεργό ζώνη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i="1" dirty="0" err="1" smtClean="0">
                <a:latin typeface="Arial" pitchFamily="34" charset="0"/>
                <a:cs typeface="Arial" pitchFamily="34" charset="0"/>
              </a:rPr>
              <a:t>δεξαμενίζουν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καθοδηγούμενα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στην ενεργό ζώνη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επιτρέπουν τη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συγχώνευση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την πλασματική μεμβράνη και την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εξωκυττάρωση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-1156"/>
            <a:ext cx="9145164" cy="6859156"/>
            <a:chOff x="0" y="-1156"/>
            <a:chExt cx="9145164" cy="6859156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7"/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8"/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/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1 - Τίτλος"/>
          <p:cNvSpPr txBox="1">
            <a:spLocks/>
          </p:cNvSpPr>
          <p:nvPr/>
        </p:nvSpPr>
        <p:spPr>
          <a:xfrm>
            <a:off x="395536" y="0"/>
            <a:ext cx="6408712" cy="620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Η αποθήκευση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των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συναπτικών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κυστιδίων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21/11/2018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CED6-216E-42E4-93BA-05CC7A4BBE2C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Μοριακή Φυσιολογία-Νευροβιολογία</a:t>
            </a:r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39552" y="98072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που βρίσκονται εκτός ενεργούς ζώνης αντιπροσωπεύουν μία δεξαμενή αποθήκευσης του διαβιβαστή. Δεν περιφέρονται ελεύθερα, αλλά βρίσκονται μάλλον δεσμευμένα ή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προσδεδεμένα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σε ένα δίκτυο νηματίων του κυτταρικού σκελετού.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err="1" smtClean="0">
                <a:latin typeface="Arial" pitchFamily="34" charset="0"/>
                <a:cs typeface="Arial" pitchFamily="34" charset="0"/>
              </a:rPr>
              <a:t>Συναψίνες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AU" sz="1600" dirty="0" err="1" smtClean="0">
                <a:latin typeface="Arial" pitchFamily="34" charset="0"/>
                <a:cs typeface="Arial" pitchFamily="34" charset="0"/>
              </a:rPr>
              <a:t>synapsins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):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οικογένεια 4 πρωτεϊνών που συμβάλλον στην πρόσδεση των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συναπτικών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κυστιδίων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πρίν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 την κινητοποίησή τους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αποτελούν υποστρώματα της </a:t>
            </a:r>
            <a:r>
              <a:rPr lang="en-AU" sz="1600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εξαρτώμενης και της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Ca2+/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καλμοδουλίνης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-εξαρτώμενης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κινάσης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απουσία διέγερσης (δηλαδή, δυναμικού ενέργειας) 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συναψίνη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δεν είναι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φωσφορυλιωμένη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συνδέει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συναπτικά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με νημάτια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ακτίνης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εκπόλωση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(έλευση δυναμικού ενέργειας στην απόληξη): είσοδος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φωσφορυλίωση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συναψίνης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 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Ca2+/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καλμοδουλίνη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-εξαρτώμενη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κινάση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 η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φωσφορυλίωση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της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συναψίνης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απελευθερώνει τα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κυστίδια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από το κυτταρικό σκελετό καθιστώντας τα διαθέσιμα για μετακίνηση προς την ενεργό ζώνη.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16" y="42386"/>
            <a:ext cx="2229092" cy="584775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 χημική σύναψη: </a:t>
            </a:r>
            <a:r>
              <a:rPr lang="el-GR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προσυναπτικά</a:t>
            </a:r>
            <a:endParaRPr lang="el-GR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3133</Words>
  <Application>Microsoft Office PowerPoint</Application>
  <PresentationFormat>Προβολή στην οθόνη (4:3)</PresentationFormat>
  <Paragraphs>462</Paragraphs>
  <Slides>41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Μοριακή Φυσιολογία-Νευροβιολογία</vt:lpstr>
      <vt:lpstr>Περίγραμμα 4ου μαθήματος</vt:lpstr>
      <vt:lpstr>Περίγραμμα 4ου μαθήματος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Περίγραμμα 4ου μαθήματος</vt:lpstr>
      <vt:lpstr>Διαφάνεια 27</vt:lpstr>
      <vt:lpstr>Διαφάνεια 28</vt:lpstr>
      <vt:lpstr>Διαφάνεια 29</vt:lpstr>
      <vt:lpstr>Περίγραμμα 4ου μαθήματος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</dc:creator>
  <cp:lastModifiedBy>Windows User</cp:lastModifiedBy>
  <cp:revision>181</cp:revision>
  <dcterms:created xsi:type="dcterms:W3CDTF">2017-02-03T08:25:21Z</dcterms:created>
  <dcterms:modified xsi:type="dcterms:W3CDTF">2018-11-22T12:18:13Z</dcterms:modified>
</cp:coreProperties>
</file>