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2"/>
  </p:notesMasterIdLst>
  <p:sldIdLst>
    <p:sldId id="256" r:id="rId2"/>
    <p:sldId id="308" r:id="rId3"/>
    <p:sldId id="299" r:id="rId4"/>
    <p:sldId id="283" r:id="rId5"/>
    <p:sldId id="301" r:id="rId6"/>
    <p:sldId id="302" r:id="rId7"/>
    <p:sldId id="304" r:id="rId8"/>
    <p:sldId id="305" r:id="rId9"/>
    <p:sldId id="306" r:id="rId10"/>
    <p:sldId id="30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99E8"/>
    <a:srgbClr val="626E01"/>
    <a:srgbClr val="74BD00"/>
    <a:srgbClr val="9F9536"/>
    <a:srgbClr val="C3D5E9"/>
    <a:srgbClr val="00CC66"/>
    <a:srgbClr val="EE2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88655" autoAdjust="0"/>
  </p:normalViewPr>
  <p:slideViewPr>
    <p:cSldViewPr snapToGrid="0">
      <p:cViewPr>
        <p:scale>
          <a:sx n="40" d="100"/>
          <a:sy n="40" d="100"/>
        </p:scale>
        <p:origin x="944" y="4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A6F09-4CE8-4608-9674-0DDBFC9D4564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1D854-5DD9-4715-91A1-622E3329E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20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1D854-5DD9-4715-91A1-622E3329E4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64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12925-8BF3-38FC-5D5C-FCE9101BF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4ABD7C-AF37-8A68-1CF5-12F9DA82F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C79053-680C-FADC-523E-65E642C5E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A8CB7-5C3E-C474-A150-A6E179A1AD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1D854-5DD9-4715-91A1-622E3329E4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66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76293-4B08-F5D6-1030-3C623A346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0B2174-DB66-09E3-11E8-9056F4179C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0C24FB-183F-FD9D-2148-EAD846573B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C9625-398E-436D-47C8-473E12F643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1D854-5DD9-4715-91A1-622E3329E4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73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58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62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7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62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26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1/31/2026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86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1/31/2026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1/31/2026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28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92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15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1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class.upatras.gr/courses/BIO317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image" Target="../media/image6.jfif"/><Relationship Id="rId7" Type="http://schemas.openxmlformats.org/officeDocument/2006/relationships/image" Target="../media/image9.jp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image" Target="../media/image5.pn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4.svg"/><Relationship Id="rId3" Type="http://schemas.openxmlformats.org/officeDocument/2006/relationships/image" Target="../media/image22.png"/><Relationship Id="rId7" Type="http://schemas.openxmlformats.org/officeDocument/2006/relationships/image" Target="../media/image11.png"/><Relationship Id="rId12" Type="http://schemas.openxmlformats.org/officeDocument/2006/relationships/image" Target="../media/image27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26.svg"/><Relationship Id="rId4" Type="http://schemas.openxmlformats.org/officeDocument/2006/relationships/image" Target="../media/image23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9.emf"/><Relationship Id="rId7" Type="http://schemas.openxmlformats.org/officeDocument/2006/relationships/image" Target="../media/image13.png"/><Relationship Id="rId12" Type="http://schemas.openxmlformats.org/officeDocument/2006/relationships/image" Target="../media/image34.sv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11" Type="http://schemas.openxmlformats.org/officeDocument/2006/relationships/image" Target="../media/image33.png"/><Relationship Id="rId5" Type="http://schemas.openxmlformats.org/officeDocument/2006/relationships/image" Target="../media/image17.png"/><Relationship Id="rId10" Type="http://schemas.openxmlformats.org/officeDocument/2006/relationships/image" Target="../media/image32.svg"/><Relationship Id="rId4" Type="http://schemas.openxmlformats.org/officeDocument/2006/relationships/image" Target="../media/image30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svg"/><Relationship Id="rId18" Type="http://schemas.openxmlformats.org/officeDocument/2006/relationships/image" Target="../media/image43.png"/><Relationship Id="rId3" Type="http://schemas.openxmlformats.org/officeDocument/2006/relationships/image" Target="../media/image36.png"/><Relationship Id="rId21" Type="http://schemas.openxmlformats.org/officeDocument/2006/relationships/image" Target="../media/image46.svg"/><Relationship Id="rId7" Type="http://schemas.openxmlformats.org/officeDocument/2006/relationships/image" Target="../media/image12.svg"/><Relationship Id="rId12" Type="http://schemas.openxmlformats.org/officeDocument/2006/relationships/image" Target="../media/image19.png"/><Relationship Id="rId17" Type="http://schemas.openxmlformats.org/officeDocument/2006/relationships/image" Target="../media/image42.svg"/><Relationship Id="rId2" Type="http://schemas.openxmlformats.org/officeDocument/2006/relationships/image" Target="../media/image35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38.png"/><Relationship Id="rId15" Type="http://schemas.openxmlformats.org/officeDocument/2006/relationships/image" Target="../media/image40.svg"/><Relationship Id="rId23" Type="http://schemas.openxmlformats.org/officeDocument/2006/relationships/image" Target="../media/image48.svg"/><Relationship Id="rId10" Type="http://schemas.openxmlformats.org/officeDocument/2006/relationships/image" Target="../media/image15.png"/><Relationship Id="rId19" Type="http://schemas.openxmlformats.org/officeDocument/2006/relationships/image" Target="../media/image44.svg"/><Relationship Id="rId4" Type="http://schemas.openxmlformats.org/officeDocument/2006/relationships/image" Target="../media/image37.png"/><Relationship Id="rId9" Type="http://schemas.openxmlformats.org/officeDocument/2006/relationships/image" Target="../media/image14.svg"/><Relationship Id="rId14" Type="http://schemas.openxmlformats.org/officeDocument/2006/relationships/image" Target="../media/image39.png"/><Relationship Id="rId22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png"/><Relationship Id="rId18" Type="http://schemas.openxmlformats.org/officeDocument/2006/relationships/image" Target="../media/image61.svg"/><Relationship Id="rId26" Type="http://schemas.openxmlformats.org/officeDocument/2006/relationships/image" Target="../media/image69.svg"/><Relationship Id="rId3" Type="http://schemas.openxmlformats.org/officeDocument/2006/relationships/image" Target="../media/image49.jpg"/><Relationship Id="rId21" Type="http://schemas.openxmlformats.org/officeDocument/2006/relationships/image" Target="../media/image64.png"/><Relationship Id="rId7" Type="http://schemas.openxmlformats.org/officeDocument/2006/relationships/image" Target="../media/image53.jpeg"/><Relationship Id="rId12" Type="http://schemas.openxmlformats.org/officeDocument/2006/relationships/image" Target="../media/image57.pn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svg"/><Relationship Id="rId20" Type="http://schemas.openxmlformats.org/officeDocument/2006/relationships/image" Target="../media/image63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11" Type="http://schemas.microsoft.com/office/2007/relationships/hdphoto" Target="../media/hdphoto3.wdp"/><Relationship Id="rId24" Type="http://schemas.openxmlformats.org/officeDocument/2006/relationships/image" Target="../media/image67.svg"/><Relationship Id="rId5" Type="http://schemas.openxmlformats.org/officeDocument/2006/relationships/image" Target="../media/image51.jpg"/><Relationship Id="rId15" Type="http://schemas.openxmlformats.org/officeDocument/2006/relationships/image" Target="../media/image17.png"/><Relationship Id="rId23" Type="http://schemas.openxmlformats.org/officeDocument/2006/relationships/image" Target="../media/image66.png"/><Relationship Id="rId28" Type="http://schemas.openxmlformats.org/officeDocument/2006/relationships/image" Target="../media/image12.svg"/><Relationship Id="rId10" Type="http://schemas.openxmlformats.org/officeDocument/2006/relationships/image" Target="../media/image56.png"/><Relationship Id="rId19" Type="http://schemas.openxmlformats.org/officeDocument/2006/relationships/image" Target="../media/image62.png"/><Relationship Id="rId4" Type="http://schemas.openxmlformats.org/officeDocument/2006/relationships/image" Target="../media/image50.jpg"/><Relationship Id="rId9" Type="http://schemas.openxmlformats.org/officeDocument/2006/relationships/image" Target="../media/image55.png"/><Relationship Id="rId14" Type="http://schemas.openxmlformats.org/officeDocument/2006/relationships/image" Target="../media/image59.png"/><Relationship Id="rId22" Type="http://schemas.openxmlformats.org/officeDocument/2006/relationships/image" Target="../media/image65.svg"/><Relationship Id="rId27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11.png"/><Relationship Id="rId18" Type="http://schemas.openxmlformats.org/officeDocument/2006/relationships/image" Target="../media/image73.emf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17" Type="http://schemas.openxmlformats.org/officeDocument/2006/relationships/image" Target="../media/image72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0.png"/><Relationship Id="rId10" Type="http://schemas.openxmlformats.org/officeDocument/2006/relationships/image" Target="../media/image67.svg"/><Relationship Id="rId19" Type="http://schemas.openxmlformats.org/officeDocument/2006/relationships/image" Target="../media/image74.png"/><Relationship Id="rId4" Type="http://schemas.openxmlformats.org/officeDocument/2006/relationships/image" Target="../media/image61.svg"/><Relationship Id="rId9" Type="http://schemas.openxmlformats.org/officeDocument/2006/relationships/image" Target="../media/image66.png"/><Relationship Id="rId1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11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5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66.png"/><Relationship Id="rId1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1F01A8-F035-F4FD-6B73-BEAC8AB73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7" b="5853"/>
          <a:stretch>
            <a:fillRect/>
          </a:stretch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7CD4B2-B6D0-95D3-DC5D-278DFD1131EF}"/>
              </a:ext>
            </a:extLst>
          </p:cNvPr>
          <p:cNvSpPr txBox="1"/>
          <p:nvPr/>
        </p:nvSpPr>
        <p:spPr>
          <a:xfrm>
            <a:off x="0" y="4045683"/>
            <a:ext cx="6629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latin typeface="Aptos SemiBold" panose="020B0004020202020204" pitchFamily="34" charset="0"/>
              </a:rPr>
              <a:t>Περιβαλλοντικός Σχεδιασμός και Διαχείριση Φυσικών Περιοχών</a:t>
            </a:r>
            <a:endParaRPr lang="en-US" sz="2000" b="1" dirty="0">
              <a:latin typeface="Aptos SemiBold" panose="020B0004020202020204" pitchFamily="34" charset="0"/>
            </a:endParaRPr>
          </a:p>
          <a:p>
            <a:pPr algn="ctr"/>
            <a:endParaRPr lang="en-US" sz="2000" b="1" dirty="0">
              <a:latin typeface="Aptos SemiBold" panose="020B0004020202020204" pitchFamily="34" charset="0"/>
            </a:endParaRPr>
          </a:p>
          <a:p>
            <a:pPr algn="ctr"/>
            <a:r>
              <a:rPr lang="el-GR" sz="2000" kern="100" dirty="0">
                <a:latin typeface="Aptos Semi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Π.Μ.Σ.: «Εφαρμοσμένη Οικολογία &amp; Διαχείριση Περιβάλλοντος»</a:t>
            </a:r>
            <a:br>
              <a:rPr lang="en-US" sz="1100" kern="100" dirty="0">
                <a:effectLst/>
                <a:latin typeface="Aptos Semi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100" kern="100" dirty="0">
                <a:effectLst/>
                <a:latin typeface="Aptos Semi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n-US" sz="1100" kern="100" dirty="0">
                <a:effectLst/>
                <a:latin typeface="Aptos Semi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100" kern="100" dirty="0">
                <a:effectLst/>
                <a:latin typeface="Aptos Semi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br>
              <a:rPr lang="en-US" sz="1100" kern="100" dirty="0">
                <a:effectLst/>
                <a:latin typeface="Aptos Semi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400" kern="100" dirty="0">
                <a:effectLst/>
                <a:latin typeface="Aptos Semi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Δημήτριος Κωτούλας, Α.Μ. : 1081581</a:t>
            </a:r>
            <a:br>
              <a:rPr lang="en-US" sz="1100" kern="100" dirty="0">
                <a:effectLst/>
                <a:latin typeface="Aptos Semi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400" kern="100" dirty="0">
                <a:effectLst/>
                <a:latin typeface="Aptos Semi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n-US" sz="1100" kern="100" dirty="0">
                <a:effectLst/>
                <a:latin typeface="Aptos Semi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400" kern="100" dirty="0">
                <a:effectLst/>
                <a:latin typeface="Aptos Semi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ΆΣΚΗΣΗ</a:t>
            </a:r>
            <a:br>
              <a:rPr lang="en-US" sz="1100" kern="100" dirty="0">
                <a:effectLst/>
                <a:latin typeface="Aptos Semi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400" kern="100" dirty="0">
                <a:effectLst/>
                <a:latin typeface="Aptos Semi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Πάτρα,2025</a:t>
            </a:r>
            <a:endParaRPr lang="el-GR" sz="2000" b="1" dirty="0">
              <a:latin typeface="Aptos SemiBold" panose="020B0004020202020204" pitchFamily="34" charset="0"/>
              <a:hlinkClick r:id="rId3"/>
            </a:endParaRPr>
          </a:p>
          <a:p>
            <a:endParaRPr lang="en-US" dirty="0"/>
          </a:p>
        </p:txBody>
      </p:sp>
      <p:pic>
        <p:nvPicPr>
          <p:cNvPr id="1030" name="Picture 6" descr="Logo - University of Patras">
            <a:extLst>
              <a:ext uri="{FF2B5EF4-FFF2-40B4-BE49-F238E27FC236}">
                <a16:creationId xmlns:a16="http://schemas.microsoft.com/office/drawing/2014/main" id="{11AD8F3E-BC92-529D-FA3D-E820EF229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038" y="-10"/>
            <a:ext cx="1335962" cy="133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888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544D19-50E4-A3E3-0883-79FD1C03F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7195AE1-DB40-365E-4A66-5926D1C9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95A16D-AE38-3A9D-B0E4-E83278027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7" b="5853"/>
          <a:stretch>
            <a:fillRect/>
          </a:stretch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D537035-9984-37F5-41DE-4E243D4549D8}"/>
              </a:ext>
            </a:extLst>
          </p:cNvPr>
          <p:cNvSpPr txBox="1">
            <a:spLocks/>
          </p:cNvSpPr>
          <p:nvPr/>
        </p:nvSpPr>
        <p:spPr>
          <a:xfrm>
            <a:off x="-2013659" y="435234"/>
            <a:ext cx="9795637" cy="2057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rgbClr val="FFFFFF"/>
                </a:solidFill>
              </a:rPr>
              <a:t>Ευχ</a:t>
            </a:r>
            <a:r>
              <a:rPr lang="en-US" sz="2400" dirty="0">
                <a:solidFill>
                  <a:srgbClr val="FFFFFF"/>
                </a:solidFill>
              </a:rPr>
              <a:t>αριστώ για τον χρόνο σας!</a:t>
            </a:r>
          </a:p>
          <a:p>
            <a:r>
              <a:rPr lang="en-US" sz="2400" dirty="0" err="1">
                <a:solidFill>
                  <a:srgbClr val="FFFFFF"/>
                </a:solidFill>
              </a:rPr>
              <a:t>Ερωτήσεις</a:t>
            </a:r>
            <a:r>
              <a:rPr lang="en-US" sz="2400" dirty="0">
                <a:solidFill>
                  <a:srgbClr val="FFFFFF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66558857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rowd of people on a street">
            <a:extLst>
              <a:ext uri="{FF2B5EF4-FFF2-40B4-BE49-F238E27FC236}">
                <a16:creationId xmlns:a16="http://schemas.microsoft.com/office/drawing/2014/main" id="{AF92B000-54D0-CB6B-BAA3-1934D2D01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951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1B1093-6DCB-C1BE-BDD0-4336951EA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870" y="0"/>
            <a:ext cx="8660130" cy="6858000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8344209-EEE4-330A-C9B8-2D9E26998EEA}"/>
              </a:ext>
            </a:extLst>
          </p:cNvPr>
          <p:cNvSpPr/>
          <p:nvPr/>
        </p:nvSpPr>
        <p:spPr>
          <a:xfrm>
            <a:off x="5486562" y="4379495"/>
            <a:ext cx="1404032" cy="1732547"/>
          </a:xfrm>
          <a:custGeom>
            <a:avLst/>
            <a:gdLst>
              <a:gd name="csX0" fmla="*/ 0 w 1404032"/>
              <a:gd name="csY0" fmla="*/ 0 h 1732547"/>
              <a:gd name="csX1" fmla="*/ 538035 w 1404032"/>
              <a:gd name="csY1" fmla="*/ 0 h 1732547"/>
              <a:gd name="csX2" fmla="*/ 1404032 w 1404032"/>
              <a:gd name="csY2" fmla="*/ 1732547 h 1732547"/>
              <a:gd name="csX3" fmla="*/ 865997 w 1404032"/>
              <a:gd name="csY3" fmla="*/ 1732547 h 1732547"/>
              <a:gd name="csX4" fmla="*/ 0 w 1404032"/>
              <a:gd name="csY4" fmla="*/ 0 h 17325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404032" h="1732547">
                <a:moveTo>
                  <a:pt x="0" y="0"/>
                </a:moveTo>
                <a:lnTo>
                  <a:pt x="538035" y="0"/>
                </a:lnTo>
                <a:lnTo>
                  <a:pt x="1404032" y="1732547"/>
                </a:lnTo>
                <a:lnTo>
                  <a:pt x="865997" y="173254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2BB3D24-0EEB-DC79-A9DF-B63348361119}"/>
              </a:ext>
            </a:extLst>
          </p:cNvPr>
          <p:cNvSpPr/>
          <p:nvPr/>
        </p:nvSpPr>
        <p:spPr>
          <a:xfrm>
            <a:off x="3165842" y="-478604"/>
            <a:ext cx="2858755" cy="4858098"/>
          </a:xfrm>
          <a:custGeom>
            <a:avLst/>
            <a:gdLst>
              <a:gd name="csX0" fmla="*/ 430483 w 2858755"/>
              <a:gd name="csY0" fmla="*/ 0 h 4858098"/>
              <a:gd name="csX1" fmla="*/ 2858755 w 2858755"/>
              <a:gd name="csY1" fmla="*/ 4858098 h 4858098"/>
              <a:gd name="csX2" fmla="*/ 2320720 w 2858755"/>
              <a:gd name="csY2" fmla="*/ 4858098 h 4858098"/>
              <a:gd name="csX3" fmla="*/ 0 w 2858755"/>
              <a:gd name="csY3" fmla="*/ 215172 h 4858098"/>
              <a:gd name="csX4" fmla="*/ 430483 w 2858755"/>
              <a:gd name="csY4" fmla="*/ 0 h 485809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858755" h="4858098">
                <a:moveTo>
                  <a:pt x="430483" y="0"/>
                </a:moveTo>
                <a:lnTo>
                  <a:pt x="2858755" y="4858098"/>
                </a:lnTo>
                <a:lnTo>
                  <a:pt x="2320720" y="4858098"/>
                </a:lnTo>
                <a:lnTo>
                  <a:pt x="0" y="215172"/>
                </a:lnTo>
                <a:lnTo>
                  <a:pt x="430483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4C4DF7F-CE85-B6A1-BE20-029DBF3F2252}"/>
              </a:ext>
            </a:extLst>
          </p:cNvPr>
          <p:cNvSpPr/>
          <p:nvPr/>
        </p:nvSpPr>
        <p:spPr>
          <a:xfrm>
            <a:off x="-10438" y="4513149"/>
            <a:ext cx="6619785" cy="1732547"/>
          </a:xfrm>
          <a:custGeom>
            <a:avLst/>
            <a:gdLst>
              <a:gd name="csX0" fmla="*/ 0 w 6352559"/>
              <a:gd name="csY0" fmla="*/ 0 h 1732547"/>
              <a:gd name="csX1" fmla="*/ 5486562 w 6352559"/>
              <a:gd name="csY1" fmla="*/ 0 h 1732547"/>
              <a:gd name="csX2" fmla="*/ 6352559 w 6352559"/>
              <a:gd name="csY2" fmla="*/ 1732547 h 1732547"/>
              <a:gd name="csX3" fmla="*/ 0 w 6352559"/>
              <a:gd name="csY3" fmla="*/ 1732547 h 1732547"/>
              <a:gd name="csX4" fmla="*/ 0 w 6352559"/>
              <a:gd name="csY4" fmla="*/ 0 h 17325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352559" h="1732547">
                <a:moveTo>
                  <a:pt x="0" y="0"/>
                </a:moveTo>
                <a:lnTo>
                  <a:pt x="5486562" y="0"/>
                </a:lnTo>
                <a:lnTo>
                  <a:pt x="6352559" y="1732547"/>
                </a:lnTo>
                <a:lnTo>
                  <a:pt x="0" y="1732547"/>
                </a:lnTo>
                <a:lnTo>
                  <a:pt x="0" y="0"/>
                </a:lnTo>
                <a:close/>
              </a:path>
            </a:pathLst>
          </a:custGeom>
          <a:solidFill>
            <a:srgbClr val="C3D5E9">
              <a:alpha val="7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CA6BDC4-79FC-D8C1-7247-92A1E8A7A08F}"/>
              </a:ext>
            </a:extLst>
          </p:cNvPr>
          <p:cNvSpPr/>
          <p:nvPr/>
        </p:nvSpPr>
        <p:spPr>
          <a:xfrm>
            <a:off x="5694947" y="4513149"/>
            <a:ext cx="6497053" cy="1732547"/>
          </a:xfrm>
          <a:custGeom>
            <a:avLst/>
            <a:gdLst>
              <a:gd name="csX0" fmla="*/ 0 w 6279698"/>
              <a:gd name="csY0" fmla="*/ 0 h 1732547"/>
              <a:gd name="csX1" fmla="*/ 6279698 w 6279698"/>
              <a:gd name="csY1" fmla="*/ 0 h 1732547"/>
              <a:gd name="csX2" fmla="*/ 6279698 w 6279698"/>
              <a:gd name="csY2" fmla="*/ 1732547 h 1732547"/>
              <a:gd name="csX3" fmla="*/ 865997 w 6279698"/>
              <a:gd name="csY3" fmla="*/ 1732547 h 1732547"/>
              <a:gd name="csX4" fmla="*/ 0 w 6279698"/>
              <a:gd name="csY4" fmla="*/ 0 h 17325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279698" h="1732547">
                <a:moveTo>
                  <a:pt x="0" y="0"/>
                </a:moveTo>
                <a:lnTo>
                  <a:pt x="6279698" y="0"/>
                </a:lnTo>
                <a:lnTo>
                  <a:pt x="6279698" y="1732547"/>
                </a:lnTo>
                <a:lnTo>
                  <a:pt x="865997" y="1732547"/>
                </a:lnTo>
                <a:lnTo>
                  <a:pt x="0" y="0"/>
                </a:lnTo>
                <a:close/>
              </a:path>
            </a:pathLst>
          </a:custGeom>
          <a:solidFill>
            <a:srgbClr val="9099E8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C3538A5-05EA-C6CB-C321-0BFBE6EF39B4}"/>
              </a:ext>
            </a:extLst>
          </p:cNvPr>
          <p:cNvSpPr/>
          <p:nvPr/>
        </p:nvSpPr>
        <p:spPr>
          <a:xfrm>
            <a:off x="6352559" y="6112042"/>
            <a:ext cx="1202937" cy="1545404"/>
          </a:xfrm>
          <a:custGeom>
            <a:avLst/>
            <a:gdLst>
              <a:gd name="csX0" fmla="*/ 0 w 1202937"/>
              <a:gd name="csY0" fmla="*/ 0 h 1545404"/>
              <a:gd name="csX1" fmla="*/ 538035 w 1202937"/>
              <a:gd name="csY1" fmla="*/ 0 h 1545404"/>
              <a:gd name="csX2" fmla="*/ 1202937 w 1202937"/>
              <a:gd name="csY2" fmla="*/ 1330231 h 1545404"/>
              <a:gd name="csX3" fmla="*/ 772454 w 1202937"/>
              <a:gd name="csY3" fmla="*/ 1545404 h 1545404"/>
              <a:gd name="csX4" fmla="*/ 0 w 1202937"/>
              <a:gd name="csY4" fmla="*/ 0 h 154540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02937" h="1545404">
                <a:moveTo>
                  <a:pt x="0" y="0"/>
                </a:moveTo>
                <a:lnTo>
                  <a:pt x="538035" y="0"/>
                </a:lnTo>
                <a:lnTo>
                  <a:pt x="1202937" y="1330231"/>
                </a:lnTo>
                <a:lnTo>
                  <a:pt x="772454" y="154540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FF828E-CC57-F85B-1721-3A55727C401A}"/>
              </a:ext>
            </a:extLst>
          </p:cNvPr>
          <p:cNvSpPr/>
          <p:nvPr/>
        </p:nvSpPr>
        <p:spPr>
          <a:xfrm rot="19981290">
            <a:off x="5114024" y="-1143001"/>
            <a:ext cx="160374" cy="9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148B4C-5C15-6C18-7428-4738AF815050}"/>
              </a:ext>
            </a:extLst>
          </p:cNvPr>
          <p:cNvSpPr txBox="1"/>
          <p:nvPr/>
        </p:nvSpPr>
        <p:spPr>
          <a:xfrm>
            <a:off x="6120064" y="4903244"/>
            <a:ext cx="6104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l-GR" sz="1800" b="1" dirty="0">
                <a:solidFill>
                  <a:schemeClr val="bg1"/>
                </a:solidFill>
                <a:latin typeface="Aptos Body"/>
              </a:rPr>
              <a:t>Περίπου 9 εκατομμύρια είδη φυτών, ζώων, πρώτιστων και μυκήτων κατοικούν στη Γη.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2DC589-1BA8-C9A0-156D-1A32C32A36A0}"/>
              </a:ext>
            </a:extLst>
          </p:cNvPr>
          <p:cNvSpPr txBox="1"/>
          <p:nvPr/>
        </p:nvSpPr>
        <p:spPr>
          <a:xfrm>
            <a:off x="8971718" y="5594117"/>
            <a:ext cx="24959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i="1" dirty="0">
                <a:solidFill>
                  <a:schemeClr val="bg1"/>
                </a:solidFill>
                <a:latin typeface="Aptos Body"/>
              </a:rPr>
              <a:t>Cardinale et al. (2012)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345646-9EC2-3FDB-B19B-C2661874CF0E}"/>
              </a:ext>
            </a:extLst>
          </p:cNvPr>
          <p:cNvSpPr txBox="1"/>
          <p:nvPr/>
        </p:nvSpPr>
        <p:spPr>
          <a:xfrm>
            <a:off x="2" y="5180243"/>
            <a:ext cx="6120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l-GR" sz="1800" b="1" i="0" dirty="0">
                <a:solidFill>
                  <a:schemeClr val="bg1"/>
                </a:solidFill>
                <a:effectLst/>
                <a:latin typeface="Aptos Body"/>
              </a:rPr>
              <a:t>Το ίδιο ισχύει και για 7 δισεκατομμύρια ανθρώπους.</a:t>
            </a:r>
          </a:p>
        </p:txBody>
      </p:sp>
    </p:spTree>
    <p:extLst>
      <p:ext uri="{BB962C8B-B14F-4D97-AF65-F5344CB8AC3E}">
        <p14:creationId xmlns:p14="http://schemas.microsoft.com/office/powerpoint/2010/main" val="375097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23" grpId="0"/>
      <p:bldP spid="24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5B6212-8960-23D5-1F53-7FB787B7F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410DC36-A1B1-4AA3-8B21-B244436FC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0" y="483567"/>
            <a:ext cx="3458706" cy="169134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0D938E3-2445-AFF7-BC24-0A8A14665C51}"/>
              </a:ext>
            </a:extLst>
          </p:cNvPr>
          <p:cNvCxnSpPr>
            <a:cxnSpLocks/>
          </p:cNvCxnSpPr>
          <p:nvPr/>
        </p:nvCxnSpPr>
        <p:spPr>
          <a:xfrm flipV="1">
            <a:off x="1676186" y="3723627"/>
            <a:ext cx="8420874" cy="4877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8696F985-28C6-BB92-0752-5F6CBB9C2888}"/>
              </a:ext>
            </a:extLst>
          </p:cNvPr>
          <p:cNvSpPr/>
          <p:nvPr/>
        </p:nvSpPr>
        <p:spPr>
          <a:xfrm>
            <a:off x="1676186" y="3404658"/>
            <a:ext cx="871870" cy="797434"/>
          </a:xfrm>
          <a:prstGeom prst="flowChartConnector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64C82730-9083-67FD-AB02-5010FD6E5609}"/>
              </a:ext>
            </a:extLst>
          </p:cNvPr>
          <p:cNvSpPr/>
          <p:nvPr/>
        </p:nvSpPr>
        <p:spPr>
          <a:xfrm>
            <a:off x="1764791" y="3493263"/>
            <a:ext cx="694661" cy="620225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chemeClr val="tx1"/>
                </a:solidFill>
              </a:rPr>
              <a:t>1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5F49C3B2-8117-0C02-AF58-C11EDD6E4376}"/>
              </a:ext>
            </a:extLst>
          </p:cNvPr>
          <p:cNvSpPr/>
          <p:nvPr/>
        </p:nvSpPr>
        <p:spPr>
          <a:xfrm>
            <a:off x="5930862" y="3373687"/>
            <a:ext cx="871870" cy="797434"/>
          </a:xfrm>
          <a:prstGeom prst="flowChartConnector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8BB0A498-AA3A-7B4C-1098-7C6705A92EEB}"/>
              </a:ext>
            </a:extLst>
          </p:cNvPr>
          <p:cNvSpPr/>
          <p:nvPr/>
        </p:nvSpPr>
        <p:spPr>
          <a:xfrm>
            <a:off x="6019467" y="3462292"/>
            <a:ext cx="694661" cy="620225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chemeClr val="tx1"/>
                </a:solidFill>
              </a:rPr>
              <a:t>2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9DB65631-A2C8-0351-8322-927E24DCB73A}"/>
              </a:ext>
            </a:extLst>
          </p:cNvPr>
          <p:cNvSpPr/>
          <p:nvPr/>
        </p:nvSpPr>
        <p:spPr>
          <a:xfrm>
            <a:off x="9496856" y="3321380"/>
            <a:ext cx="871870" cy="797434"/>
          </a:xfrm>
          <a:prstGeom prst="flowChartConnector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CB744592-7C32-5876-C8AC-007C27C71010}"/>
              </a:ext>
            </a:extLst>
          </p:cNvPr>
          <p:cNvSpPr/>
          <p:nvPr/>
        </p:nvSpPr>
        <p:spPr>
          <a:xfrm>
            <a:off x="9585461" y="3409985"/>
            <a:ext cx="694661" cy="620225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chemeClr val="tx1"/>
                </a:solidFill>
              </a:rPr>
              <a:t>3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501DAF-D6D9-B630-F944-9903EE0DFF5A}"/>
              </a:ext>
            </a:extLst>
          </p:cNvPr>
          <p:cNvSpPr txBox="1"/>
          <p:nvPr/>
        </p:nvSpPr>
        <p:spPr>
          <a:xfrm>
            <a:off x="4455237" y="2901094"/>
            <a:ext cx="6122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>
                <a:latin typeface="Aptos" panose="020B0004020202020204" pitchFamily="34" charset="0"/>
              </a:rPr>
              <a:t>Η </a:t>
            </a:r>
            <a:r>
              <a:rPr lang="el-GR" b="1" i="0" dirty="0">
                <a:effectLst/>
                <a:latin typeface="Aptos" panose="020B0004020202020204" pitchFamily="34" charset="0"/>
              </a:rPr>
              <a:t>Σύμβαση για τη Βιολογική Ποικιλότητα</a:t>
            </a:r>
            <a:endParaRPr lang="en-US" b="1" dirty="0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B78702-A5A6-34F4-899E-6D68ACA1DDF4}"/>
              </a:ext>
            </a:extLst>
          </p:cNvPr>
          <p:cNvSpPr txBox="1"/>
          <p:nvPr/>
        </p:nvSpPr>
        <p:spPr>
          <a:xfrm>
            <a:off x="6019467" y="2564394"/>
            <a:ext cx="11822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1992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C24B71-735A-AB88-9231-154200ABD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177" y="4540453"/>
            <a:ext cx="3751239" cy="21219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2D5176-D023-1989-88F9-E7BB5A98F7EF}"/>
              </a:ext>
            </a:extLst>
          </p:cNvPr>
          <p:cNvSpPr txBox="1"/>
          <p:nvPr/>
        </p:nvSpPr>
        <p:spPr>
          <a:xfrm>
            <a:off x="5723528" y="4139245"/>
            <a:ext cx="2247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latin typeface="Aptos" panose="020B0004020202020204" pitchFamily="34" charset="0"/>
              </a:rPr>
              <a:t>Ευρωπαϊκή Ένωση</a:t>
            </a:r>
            <a:endParaRPr lang="en-US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C54D10-54C6-C5BE-D0A4-5352AC83A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57" t="47150" r="25220" b="34291"/>
          <a:stretch>
            <a:fillRect/>
          </a:stretch>
        </p:blipFill>
        <p:spPr>
          <a:xfrm>
            <a:off x="7886854" y="968033"/>
            <a:ext cx="4323916" cy="9245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634794-D6B9-EEC8-D48E-F41CE7BD3E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47437" r="18294" b="38467"/>
          <a:stretch>
            <a:fillRect/>
          </a:stretch>
        </p:blipFill>
        <p:spPr>
          <a:xfrm>
            <a:off x="7772060" y="1957455"/>
            <a:ext cx="4323916" cy="9052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E7C237-5C60-B87B-AB16-838D5982A2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115"/>
          <a:stretch>
            <a:fillRect/>
          </a:stretch>
        </p:blipFill>
        <p:spPr>
          <a:xfrm>
            <a:off x="8722880" y="4635908"/>
            <a:ext cx="2748360" cy="20264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98C09E-C635-5BB3-94B3-B9FB5FCB0DE8}"/>
              </a:ext>
            </a:extLst>
          </p:cNvPr>
          <p:cNvSpPr txBox="1"/>
          <p:nvPr/>
        </p:nvSpPr>
        <p:spPr>
          <a:xfrm>
            <a:off x="8892186" y="4171121"/>
            <a:ext cx="2278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Aptos Body"/>
              </a:rPr>
              <a:t>Δίκτυο </a:t>
            </a:r>
            <a:r>
              <a:rPr lang="en-US" b="1" dirty="0">
                <a:latin typeface="Aptos Body"/>
              </a:rPr>
              <a:t>Natura </a:t>
            </a:r>
            <a:r>
              <a:rPr lang="el-GR" b="1" dirty="0">
                <a:latin typeface="Aptos Body"/>
              </a:rPr>
              <a:t>2000</a:t>
            </a:r>
            <a:endParaRPr lang="en-US" b="1" dirty="0">
              <a:latin typeface="Aptos Body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5186C1E-002B-DA77-4606-C2B2B26E1C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69" y="1896947"/>
            <a:ext cx="3458705" cy="13341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DEB18B-521F-D5D8-7444-F189A5D3DA77}"/>
              </a:ext>
            </a:extLst>
          </p:cNvPr>
          <p:cNvSpPr txBox="1"/>
          <p:nvPr/>
        </p:nvSpPr>
        <p:spPr>
          <a:xfrm>
            <a:off x="1505316" y="4355787"/>
            <a:ext cx="1398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>
                <a:latin typeface="Aptos" panose="020B0004020202020204" pitchFamily="34" charset="0"/>
              </a:rPr>
              <a:t>Αντίκτυπο</a:t>
            </a:r>
            <a:endParaRPr lang="en-US" b="1" dirty="0">
              <a:latin typeface="Aptos" panose="020B0004020202020204" pitchFamily="34" charset="0"/>
            </a:endParaRPr>
          </a:p>
        </p:txBody>
      </p:sp>
      <p:pic>
        <p:nvPicPr>
          <p:cNvPr id="24" name="Graphic 23" descr="Forest scene with solid fill">
            <a:extLst>
              <a:ext uri="{FF2B5EF4-FFF2-40B4-BE49-F238E27FC236}">
                <a16:creationId xmlns:a16="http://schemas.microsoft.com/office/drawing/2014/main" id="{E536CBB5-93AD-E922-C77E-7EB8112488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7268" y="6143577"/>
            <a:ext cx="791260" cy="791260"/>
          </a:xfrm>
          <a:prstGeom prst="rect">
            <a:avLst/>
          </a:prstGeom>
        </p:spPr>
      </p:pic>
      <p:pic>
        <p:nvPicPr>
          <p:cNvPr id="25" name="Graphic 24" descr="Butterfly with solid fill">
            <a:extLst>
              <a:ext uri="{FF2B5EF4-FFF2-40B4-BE49-F238E27FC236}">
                <a16:creationId xmlns:a16="http://schemas.microsoft.com/office/drawing/2014/main" id="{2AF5BF0A-1603-242F-CD48-47DCC53601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8387562">
            <a:off x="1005060" y="5753286"/>
            <a:ext cx="220974" cy="220974"/>
          </a:xfrm>
          <a:prstGeom prst="rect">
            <a:avLst/>
          </a:prstGeom>
        </p:spPr>
      </p:pic>
      <p:pic>
        <p:nvPicPr>
          <p:cNvPr id="26" name="Graphic 25" descr="Butterfly with solid fill">
            <a:extLst>
              <a:ext uri="{FF2B5EF4-FFF2-40B4-BE49-F238E27FC236}">
                <a16:creationId xmlns:a16="http://schemas.microsoft.com/office/drawing/2014/main" id="{E96CE548-22CD-F8A3-5B27-20E0E7A312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754972">
            <a:off x="107241" y="5707948"/>
            <a:ext cx="220975" cy="220975"/>
          </a:xfrm>
          <a:prstGeom prst="rect">
            <a:avLst/>
          </a:prstGeom>
        </p:spPr>
      </p:pic>
      <p:pic>
        <p:nvPicPr>
          <p:cNvPr id="27" name="Graphic 26" descr="Wolf with solid fill">
            <a:extLst>
              <a:ext uri="{FF2B5EF4-FFF2-40B4-BE49-F238E27FC236}">
                <a16:creationId xmlns:a16="http://schemas.microsoft.com/office/drawing/2014/main" id="{2A83FB4F-9D50-DBD6-1353-A9869AD4D0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80430" y="6483497"/>
            <a:ext cx="384361" cy="384361"/>
          </a:xfrm>
          <a:prstGeom prst="rect">
            <a:avLst/>
          </a:prstGeom>
        </p:spPr>
      </p:pic>
      <p:pic>
        <p:nvPicPr>
          <p:cNvPr id="28" name="Graphic 27" descr="Forest scene with solid fill">
            <a:extLst>
              <a:ext uri="{FF2B5EF4-FFF2-40B4-BE49-F238E27FC236}">
                <a16:creationId xmlns:a16="http://schemas.microsoft.com/office/drawing/2014/main" id="{649DEE3B-442F-ADB0-13D1-C2BB61E212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14904" y="6259592"/>
            <a:ext cx="675245" cy="675245"/>
          </a:xfrm>
          <a:prstGeom prst="rect">
            <a:avLst/>
          </a:prstGeom>
        </p:spPr>
      </p:pic>
      <p:pic>
        <p:nvPicPr>
          <p:cNvPr id="29" name="Graphic 28" descr="Chameleon with solid fill">
            <a:extLst>
              <a:ext uri="{FF2B5EF4-FFF2-40B4-BE49-F238E27FC236}">
                <a16:creationId xmlns:a16="http://schemas.microsoft.com/office/drawing/2014/main" id="{155B4E11-B5F3-717E-AC8C-BE656715D8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792978" y="3289561"/>
            <a:ext cx="698199" cy="698199"/>
          </a:xfrm>
          <a:prstGeom prst="rect">
            <a:avLst/>
          </a:prstGeom>
        </p:spPr>
      </p:pic>
      <p:pic>
        <p:nvPicPr>
          <p:cNvPr id="31" name="Graphic 30" descr="Hummingbird with solid fill">
            <a:extLst>
              <a:ext uri="{FF2B5EF4-FFF2-40B4-BE49-F238E27FC236}">
                <a16:creationId xmlns:a16="http://schemas.microsoft.com/office/drawing/2014/main" id="{CEC0F384-2EA1-DADA-FB18-851EF7ADD7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930862" y="999513"/>
            <a:ext cx="535173" cy="535173"/>
          </a:xfrm>
          <a:prstGeom prst="rect">
            <a:avLst/>
          </a:prstGeom>
        </p:spPr>
      </p:pic>
      <p:pic>
        <p:nvPicPr>
          <p:cNvPr id="32" name="Graphic 31" descr="Hummingbird with solid fill">
            <a:extLst>
              <a:ext uri="{FF2B5EF4-FFF2-40B4-BE49-F238E27FC236}">
                <a16:creationId xmlns:a16="http://schemas.microsoft.com/office/drawing/2014/main" id="{9713F6B9-BF5F-0A84-5500-4B5077BC2AE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500398" y="968033"/>
            <a:ext cx="400991" cy="400991"/>
          </a:xfrm>
          <a:prstGeom prst="rect">
            <a:avLst/>
          </a:prstGeom>
        </p:spPr>
      </p:pic>
      <p:pic>
        <p:nvPicPr>
          <p:cNvPr id="33" name="Graphic 32" descr="Butterfly with solid fill">
            <a:extLst>
              <a:ext uri="{FF2B5EF4-FFF2-40B4-BE49-F238E27FC236}">
                <a16:creationId xmlns:a16="http://schemas.microsoft.com/office/drawing/2014/main" id="{8FAA7450-97BF-425C-0961-413CAABB1A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8387562">
            <a:off x="11685555" y="336458"/>
            <a:ext cx="220974" cy="220974"/>
          </a:xfrm>
          <a:prstGeom prst="rect">
            <a:avLst/>
          </a:prstGeom>
        </p:spPr>
      </p:pic>
      <p:pic>
        <p:nvPicPr>
          <p:cNvPr id="34" name="Graphic 33" descr="Butterfly with solid fill">
            <a:extLst>
              <a:ext uri="{FF2B5EF4-FFF2-40B4-BE49-F238E27FC236}">
                <a16:creationId xmlns:a16="http://schemas.microsoft.com/office/drawing/2014/main" id="{8CDB5779-E4EA-4787-FA26-B0C35D34DB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754972">
            <a:off x="10907863" y="386174"/>
            <a:ext cx="220975" cy="220975"/>
          </a:xfrm>
          <a:prstGeom prst="rect">
            <a:avLst/>
          </a:prstGeom>
        </p:spPr>
      </p:pic>
      <p:pic>
        <p:nvPicPr>
          <p:cNvPr id="35" name="Graphic 34" descr="Butterfly with solid fill">
            <a:extLst>
              <a:ext uri="{FF2B5EF4-FFF2-40B4-BE49-F238E27FC236}">
                <a16:creationId xmlns:a16="http://schemas.microsoft.com/office/drawing/2014/main" id="{D699946B-BC04-A292-F54A-A28CFE6B56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8387562">
            <a:off x="11837955" y="488858"/>
            <a:ext cx="220974" cy="220974"/>
          </a:xfrm>
          <a:prstGeom prst="rect">
            <a:avLst/>
          </a:prstGeom>
        </p:spPr>
      </p:pic>
      <p:pic>
        <p:nvPicPr>
          <p:cNvPr id="36" name="Graphic 35" descr="Butterfly with solid fill">
            <a:extLst>
              <a:ext uri="{FF2B5EF4-FFF2-40B4-BE49-F238E27FC236}">
                <a16:creationId xmlns:a16="http://schemas.microsoft.com/office/drawing/2014/main" id="{F9916451-E480-866F-2F6B-B97BA1A0DA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754972">
            <a:off x="11060263" y="538574"/>
            <a:ext cx="220975" cy="220975"/>
          </a:xfrm>
          <a:prstGeom prst="rect">
            <a:avLst/>
          </a:prstGeom>
        </p:spPr>
      </p:pic>
      <p:pic>
        <p:nvPicPr>
          <p:cNvPr id="37" name="Graphic 36" descr="Butterfly with solid fill">
            <a:extLst>
              <a:ext uri="{FF2B5EF4-FFF2-40B4-BE49-F238E27FC236}">
                <a16:creationId xmlns:a16="http://schemas.microsoft.com/office/drawing/2014/main" id="{1C4F7135-4729-5DC7-98F4-6DC21DB5F8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754972">
            <a:off x="11315143" y="265819"/>
            <a:ext cx="220975" cy="220975"/>
          </a:xfrm>
          <a:prstGeom prst="rect">
            <a:avLst/>
          </a:prstGeom>
        </p:spPr>
      </p:pic>
      <p:pic>
        <p:nvPicPr>
          <p:cNvPr id="38" name="Graphic 37" descr="Butterfly with solid fill">
            <a:extLst>
              <a:ext uri="{FF2B5EF4-FFF2-40B4-BE49-F238E27FC236}">
                <a16:creationId xmlns:a16="http://schemas.microsoft.com/office/drawing/2014/main" id="{380A7B07-B62A-B3D7-BDC3-1F354FA6D7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754972">
            <a:off x="11064032" y="73708"/>
            <a:ext cx="220975" cy="22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16309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BE04597-1F30-FFF4-E19D-EC56D91BDB18}"/>
              </a:ext>
            </a:extLst>
          </p:cNvPr>
          <p:cNvCxnSpPr>
            <a:cxnSpLocks/>
          </p:cNvCxnSpPr>
          <p:nvPr/>
        </p:nvCxnSpPr>
        <p:spPr>
          <a:xfrm>
            <a:off x="1653363" y="5611333"/>
            <a:ext cx="905256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9A74035F-990E-9FEE-CF28-8FB6B9FF0455}"/>
              </a:ext>
            </a:extLst>
          </p:cNvPr>
          <p:cNvSpPr/>
          <p:nvPr/>
        </p:nvSpPr>
        <p:spPr>
          <a:xfrm>
            <a:off x="10195561" y="5290589"/>
            <a:ext cx="871870" cy="797434"/>
          </a:xfrm>
          <a:prstGeom prst="flowChartConnector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2884135A-1EDC-3133-3341-AABA50CBDAA1}"/>
              </a:ext>
            </a:extLst>
          </p:cNvPr>
          <p:cNvSpPr/>
          <p:nvPr/>
        </p:nvSpPr>
        <p:spPr>
          <a:xfrm>
            <a:off x="10284166" y="5379194"/>
            <a:ext cx="694661" cy="620225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7FD4D75C-60B3-1341-6412-DE7623DBCB76}"/>
              </a:ext>
            </a:extLst>
          </p:cNvPr>
          <p:cNvSpPr/>
          <p:nvPr/>
        </p:nvSpPr>
        <p:spPr>
          <a:xfrm>
            <a:off x="5578549" y="5212616"/>
            <a:ext cx="871870" cy="797434"/>
          </a:xfrm>
          <a:prstGeom prst="flowChartConnector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312ABF92-6773-5DAC-CC0D-947B690E2199}"/>
              </a:ext>
            </a:extLst>
          </p:cNvPr>
          <p:cNvSpPr/>
          <p:nvPr/>
        </p:nvSpPr>
        <p:spPr>
          <a:xfrm>
            <a:off x="5667154" y="5301221"/>
            <a:ext cx="694661" cy="620225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6AB8C3CC-7665-63D8-20FB-F132DE701FD2}"/>
              </a:ext>
            </a:extLst>
          </p:cNvPr>
          <p:cNvSpPr/>
          <p:nvPr/>
        </p:nvSpPr>
        <p:spPr>
          <a:xfrm>
            <a:off x="781493" y="5212616"/>
            <a:ext cx="871870" cy="797434"/>
          </a:xfrm>
          <a:prstGeom prst="flowChartConnector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6B48E1A6-5310-32EF-04B7-F534EFB5DA55}"/>
              </a:ext>
            </a:extLst>
          </p:cNvPr>
          <p:cNvSpPr/>
          <p:nvPr/>
        </p:nvSpPr>
        <p:spPr>
          <a:xfrm>
            <a:off x="870098" y="5301221"/>
            <a:ext cx="694661" cy="620225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1428882-16C9-E9EA-C443-66505A283D3B}"/>
              </a:ext>
            </a:extLst>
          </p:cNvPr>
          <p:cNvSpPr txBox="1"/>
          <p:nvPr/>
        </p:nvSpPr>
        <p:spPr>
          <a:xfrm>
            <a:off x="0" y="6088023"/>
            <a:ext cx="29700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dirty="0">
                <a:latin typeface="Aptos Body"/>
              </a:rPr>
              <a:t>Καλύπτει </a:t>
            </a:r>
            <a:r>
              <a:rPr lang="en-US" sz="1600" dirty="0">
                <a:latin typeface="Aptos Body"/>
              </a:rPr>
              <a:t>752.257 km</a:t>
            </a:r>
            <a:r>
              <a:rPr lang="el-GR" sz="1600" baseline="30000" dirty="0">
                <a:latin typeface="Aptos Body"/>
              </a:rPr>
              <a:t>2</a:t>
            </a:r>
            <a:r>
              <a:rPr lang="en-US" sz="1600" baseline="30000" dirty="0">
                <a:latin typeface="Aptos Body"/>
              </a:rPr>
              <a:t> </a:t>
            </a:r>
            <a:r>
              <a:rPr lang="en-US" sz="1600" dirty="0">
                <a:latin typeface="Aptos Body"/>
              </a:rPr>
              <a:t>18.3% </a:t>
            </a:r>
            <a:r>
              <a:rPr lang="el-GR" sz="1600" dirty="0">
                <a:latin typeface="Aptos Body"/>
              </a:rPr>
              <a:t>της έκτασης της Ε.Ε.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2071238-2302-C2EF-03E6-E31E1CE995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71"/>
          <a:stretch>
            <a:fillRect/>
          </a:stretch>
        </p:blipFill>
        <p:spPr>
          <a:xfrm>
            <a:off x="106325" y="215420"/>
            <a:ext cx="4422565" cy="475885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81FBA22-C11F-6B82-FF60-2D923485EA35}"/>
              </a:ext>
            </a:extLst>
          </p:cNvPr>
          <p:cNvSpPr txBox="1"/>
          <p:nvPr/>
        </p:nvSpPr>
        <p:spPr>
          <a:xfrm>
            <a:off x="4923982" y="6128014"/>
            <a:ext cx="2344036" cy="370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>
              <a:lnSpc>
                <a:spcPct val="120000"/>
              </a:lnSpc>
              <a:spcAft>
                <a:spcPts val="600"/>
              </a:spcAft>
            </a:pPr>
            <a:r>
              <a:rPr lang="en-US" sz="1600" i="1" dirty="0">
                <a:latin typeface="Aptos Body"/>
              </a:rPr>
              <a:t>&gt;</a:t>
            </a:r>
            <a:r>
              <a:rPr lang="en-US" sz="1600" dirty="0">
                <a:latin typeface="Aptos Body"/>
              </a:rPr>
              <a:t>130.000 είδη ζώων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43BA16-ECC1-3C41-7663-39DF31BEC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916" y="2231315"/>
            <a:ext cx="2837767" cy="283776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2078382-B1A5-38F7-DCE2-3969658FC09A}"/>
              </a:ext>
            </a:extLst>
          </p:cNvPr>
          <p:cNvSpPr txBox="1"/>
          <p:nvPr/>
        </p:nvSpPr>
        <p:spPr>
          <a:xfrm>
            <a:off x="9426162" y="6059290"/>
            <a:ext cx="2559521" cy="666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algn="ctr">
              <a:lnSpc>
                <a:spcPct val="120000"/>
              </a:lnSpc>
              <a:spcAft>
                <a:spcPts val="600"/>
              </a:spcAft>
            </a:pPr>
            <a:r>
              <a:rPr lang="en-US" sz="1600" dirty="0">
                <a:latin typeface="Aptos Body"/>
              </a:rPr>
              <a:t>20.000 είδη α</a:t>
            </a:r>
            <a:r>
              <a:rPr lang="en-US" sz="1600" dirty="0" err="1">
                <a:latin typeface="Aptos Body"/>
              </a:rPr>
              <a:t>γγει</a:t>
            </a:r>
            <a:r>
              <a:rPr lang="en-US" sz="1600" dirty="0">
                <a:latin typeface="Aptos Body"/>
              </a:rPr>
              <a:t>ακών φυτών</a:t>
            </a:r>
          </a:p>
        </p:txBody>
      </p:sp>
      <p:pic>
        <p:nvPicPr>
          <p:cNvPr id="6146" name="Picture 2" descr="Large group of various european animals, red deer, red fox, bird, rodent,  isolated Stock Photo - Alamy">
            <a:extLst>
              <a:ext uri="{FF2B5EF4-FFF2-40B4-BE49-F238E27FC236}">
                <a16:creationId xmlns:a16="http://schemas.microsoft.com/office/drawing/2014/main" id="{FB8B94F7-9043-30C8-C174-38042924A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50" b="82251" l="10000" r="90000">
                        <a14:foregroundMark x1="12000" y1="79762" x2="12000" y2="79762"/>
                        <a14:foregroundMark x1="13077" y1="80411" x2="13077" y2="80411"/>
                        <a14:foregroundMark x1="13692" y1="80519" x2="13692" y2="80519"/>
                        <a14:foregroundMark x1="13077" y1="81277" x2="13077" y2="81277"/>
                        <a14:foregroundMark x1="12000" y1="80087" x2="12000" y2="80087"/>
                        <a14:foregroundMark x1="13077" y1="81926" x2="13077" y2="81926"/>
                        <a14:foregroundMark x1="12538" y1="82251" x2="12538" y2="82251"/>
                        <a14:foregroundMark x1="11846" y1="82251" x2="11846" y2="82251"/>
                        <a14:foregroundMark x1="15000" y1="78030" x2="15000" y2="78030"/>
                        <a14:foregroundMark x1="15154" y1="78139" x2="15154" y2="78139"/>
                        <a14:foregroundMark x1="19769" y1="79870" x2="19769" y2="79870"/>
                        <a14:foregroundMark x1="19000" y1="73485" x2="19000" y2="73485"/>
                        <a14:foregroundMark x1="19077" y1="75758" x2="19077" y2="75758"/>
                        <a14:foregroundMark x1="45231" y1="77489" x2="45231" y2="77489"/>
                        <a14:foregroundMark x1="57385" y1="81818" x2="57385" y2="81818"/>
                        <a14:foregroundMark x1="67846" y1="81494" x2="67846" y2="81494"/>
                        <a14:foregroundMark x1="78077" y1="81169" x2="78077" y2="81169"/>
                        <a14:foregroundMark x1="78308" y1="81277" x2="78308" y2="81277"/>
                        <a14:foregroundMark x1="82462" y1="80195" x2="82462" y2="80195"/>
                        <a14:foregroundMark x1="88462" y1="80844" x2="88462" y2="80844"/>
                        <a14:foregroundMark x1="69308" y1="16558" x2="69308" y2="16558"/>
                        <a14:foregroundMark x1="71615" y1="13636" x2="71615" y2="13636"/>
                        <a14:foregroundMark x1="77077" y1="9091" x2="77077" y2="9091"/>
                        <a14:foregroundMark x1="79385" y1="15693" x2="79385" y2="15693"/>
                        <a14:foregroundMark x1="80538" y1="17424" x2="80538" y2="17424"/>
                        <a14:foregroundMark x1="77385" y1="16991" x2="77385" y2="16991"/>
                        <a14:foregroundMark x1="79615" y1="17749" x2="79615" y2="17749"/>
                        <a14:foregroundMark x1="28692" y1="13961" x2="28692" y2="13961"/>
                        <a14:foregroundMark x1="47077" y1="14719" x2="47077" y2="14719"/>
                        <a14:backgroundMark x1="12538" y1="80736" x2="12538" y2="80736"/>
                        <a14:backgroundMark x1="12077" y1="79545" x2="12077" y2="79545"/>
                        <a14:backgroundMark x1="12077" y1="79545" x2="12077" y2="79545"/>
                        <a14:backgroundMark x1="12077" y1="79545" x2="12077" y2="79545"/>
                        <a14:backgroundMark x1="12077" y1="79545" x2="12077" y2="79545"/>
                        <a14:backgroundMark x1="12077" y1="79545" x2="12077" y2="79545"/>
                        <a14:backgroundMark x1="15000" y1="79113" x2="15000" y2="79113"/>
                        <a14:backgroundMark x1="15000" y1="79113" x2="15000" y2="79113"/>
                        <a14:backgroundMark x1="15000" y1="79113" x2="15000" y2="79113"/>
                        <a14:backgroundMark x1="15000" y1="79113" x2="15000" y2="79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665"/>
          <a:stretch>
            <a:fillRect/>
          </a:stretch>
        </p:blipFill>
        <p:spPr bwMode="auto">
          <a:xfrm>
            <a:off x="3838854" y="1982314"/>
            <a:ext cx="5235254" cy="328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71F584-309D-2F9C-2D3A-7B377A322043}"/>
              </a:ext>
            </a:extLst>
          </p:cNvPr>
          <p:cNvSpPr txBox="1"/>
          <p:nvPr/>
        </p:nvSpPr>
        <p:spPr>
          <a:xfrm>
            <a:off x="10418884" y="4983662"/>
            <a:ext cx="199643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 dirty="0">
                <a:latin typeface="Aptos Body"/>
              </a:rPr>
              <a:t>Vlaev, Dimiter in Peev, D. et al.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8682B8-40EE-096A-E166-9B482B90A6A1}"/>
              </a:ext>
            </a:extLst>
          </p:cNvPr>
          <p:cNvSpPr txBox="1"/>
          <p:nvPr/>
        </p:nvSpPr>
        <p:spPr>
          <a:xfrm>
            <a:off x="6905565" y="4983662"/>
            <a:ext cx="173310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latin typeface="Aptos Body"/>
              </a:rPr>
              <a:t>https://www.alamy.com/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364C71-BB9E-7ECA-DFE3-528E06635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032" y="215420"/>
            <a:ext cx="457240" cy="317019"/>
          </a:xfrm>
          <a:prstGeom prst="rect">
            <a:avLst/>
          </a:prstGeom>
        </p:spPr>
      </p:pic>
      <p:pic>
        <p:nvPicPr>
          <p:cNvPr id="12" name="Graphic 11" descr="Forest scene with solid fill">
            <a:extLst>
              <a:ext uri="{FF2B5EF4-FFF2-40B4-BE49-F238E27FC236}">
                <a16:creationId xmlns:a16="http://schemas.microsoft.com/office/drawing/2014/main" id="{83570124-6C4F-BE00-0B33-A6089FEC5F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43224" y="6185530"/>
            <a:ext cx="791260" cy="791260"/>
          </a:xfrm>
          <a:prstGeom prst="rect">
            <a:avLst/>
          </a:prstGeom>
        </p:spPr>
      </p:pic>
      <p:pic>
        <p:nvPicPr>
          <p:cNvPr id="13" name="Graphic 12" descr="Butterfly with solid fill">
            <a:extLst>
              <a:ext uri="{FF2B5EF4-FFF2-40B4-BE49-F238E27FC236}">
                <a16:creationId xmlns:a16="http://schemas.microsoft.com/office/drawing/2014/main" id="{1B891850-FC78-343A-95AB-179226C67C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8387562">
            <a:off x="4141016" y="5795239"/>
            <a:ext cx="220974" cy="220974"/>
          </a:xfrm>
          <a:prstGeom prst="rect">
            <a:avLst/>
          </a:prstGeom>
        </p:spPr>
      </p:pic>
      <p:pic>
        <p:nvPicPr>
          <p:cNvPr id="14" name="Graphic 13" descr="Butterfly with solid fill">
            <a:extLst>
              <a:ext uri="{FF2B5EF4-FFF2-40B4-BE49-F238E27FC236}">
                <a16:creationId xmlns:a16="http://schemas.microsoft.com/office/drawing/2014/main" id="{EC4F3553-5D74-978E-F6AD-A20DABAC33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754972">
            <a:off x="3243197" y="5749901"/>
            <a:ext cx="220975" cy="220975"/>
          </a:xfrm>
          <a:prstGeom prst="rect">
            <a:avLst/>
          </a:prstGeom>
        </p:spPr>
      </p:pic>
      <p:pic>
        <p:nvPicPr>
          <p:cNvPr id="15" name="Graphic 14" descr="Wolf with solid fill">
            <a:extLst>
              <a:ext uri="{FF2B5EF4-FFF2-40B4-BE49-F238E27FC236}">
                <a16:creationId xmlns:a16="http://schemas.microsoft.com/office/drawing/2014/main" id="{6EEB2ACB-BEEB-2A04-5D4F-5684E14B80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16386" y="6525450"/>
            <a:ext cx="384361" cy="384361"/>
          </a:xfrm>
          <a:prstGeom prst="rect">
            <a:avLst/>
          </a:prstGeom>
        </p:spPr>
      </p:pic>
      <p:pic>
        <p:nvPicPr>
          <p:cNvPr id="18" name="Graphic 17" descr="Forest scene with solid fill">
            <a:extLst>
              <a:ext uri="{FF2B5EF4-FFF2-40B4-BE49-F238E27FC236}">
                <a16:creationId xmlns:a16="http://schemas.microsoft.com/office/drawing/2014/main" id="{919BC8FE-FFF5-5BBF-8B6D-D0596522EA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8125" y="6263523"/>
            <a:ext cx="675245" cy="6752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AE2A18-BF8B-2AD7-83DE-35277EB1A8A3}"/>
              </a:ext>
            </a:extLst>
          </p:cNvPr>
          <p:cNvSpPr/>
          <p:nvPr/>
        </p:nvSpPr>
        <p:spPr>
          <a:xfrm>
            <a:off x="9113280" y="2021362"/>
            <a:ext cx="3036431" cy="4651436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626A69-957C-8951-4E8F-BFB401F6DD6C}"/>
              </a:ext>
            </a:extLst>
          </p:cNvPr>
          <p:cNvSpPr txBox="1"/>
          <p:nvPr/>
        </p:nvSpPr>
        <p:spPr>
          <a:xfrm>
            <a:off x="10707767" y="6648201"/>
            <a:ext cx="15805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Aptos Body"/>
              </a:rPr>
              <a:t>Spiliopoulou et al. 2023</a:t>
            </a:r>
          </a:p>
        </p:txBody>
      </p:sp>
      <p:pic>
        <p:nvPicPr>
          <p:cNvPr id="6" name="Graphic 5" descr="Butterfly with solid fill">
            <a:extLst>
              <a:ext uri="{FF2B5EF4-FFF2-40B4-BE49-F238E27FC236}">
                <a16:creationId xmlns:a16="http://schemas.microsoft.com/office/drawing/2014/main" id="{AC02157B-BD35-5956-225D-A36D558C15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387562">
            <a:off x="10554133" y="351856"/>
            <a:ext cx="220974" cy="220974"/>
          </a:xfrm>
          <a:prstGeom prst="rect">
            <a:avLst/>
          </a:prstGeom>
        </p:spPr>
      </p:pic>
      <p:pic>
        <p:nvPicPr>
          <p:cNvPr id="9" name="Graphic 8" descr="Butterfly with solid fill">
            <a:extLst>
              <a:ext uri="{FF2B5EF4-FFF2-40B4-BE49-F238E27FC236}">
                <a16:creationId xmlns:a16="http://schemas.microsoft.com/office/drawing/2014/main" id="{D63CBAE3-5E42-4702-AB09-429C01E25E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754972">
            <a:off x="9776441" y="401572"/>
            <a:ext cx="220975" cy="220975"/>
          </a:xfrm>
          <a:prstGeom prst="rect">
            <a:avLst/>
          </a:prstGeom>
        </p:spPr>
      </p:pic>
      <p:pic>
        <p:nvPicPr>
          <p:cNvPr id="10" name="Graphic 9" descr="Butterfly with solid fill">
            <a:extLst>
              <a:ext uri="{FF2B5EF4-FFF2-40B4-BE49-F238E27FC236}">
                <a16:creationId xmlns:a16="http://schemas.microsoft.com/office/drawing/2014/main" id="{4C6358CD-E33D-67D6-E40B-BFB5120A98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387562">
            <a:off x="10706533" y="504256"/>
            <a:ext cx="220974" cy="220974"/>
          </a:xfrm>
          <a:prstGeom prst="rect">
            <a:avLst/>
          </a:prstGeom>
        </p:spPr>
      </p:pic>
      <p:pic>
        <p:nvPicPr>
          <p:cNvPr id="11" name="Graphic 10" descr="Butterfly with solid fill">
            <a:extLst>
              <a:ext uri="{FF2B5EF4-FFF2-40B4-BE49-F238E27FC236}">
                <a16:creationId xmlns:a16="http://schemas.microsoft.com/office/drawing/2014/main" id="{DF5676D3-0B4C-F867-E060-90F88CA2DE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754972">
            <a:off x="9928841" y="553972"/>
            <a:ext cx="220975" cy="220975"/>
          </a:xfrm>
          <a:prstGeom prst="rect">
            <a:avLst/>
          </a:prstGeom>
        </p:spPr>
      </p:pic>
      <p:pic>
        <p:nvPicPr>
          <p:cNvPr id="16" name="Graphic 15" descr="Butterfly with solid fill">
            <a:extLst>
              <a:ext uri="{FF2B5EF4-FFF2-40B4-BE49-F238E27FC236}">
                <a16:creationId xmlns:a16="http://schemas.microsoft.com/office/drawing/2014/main" id="{8358B456-DB58-F8EC-238F-35E838698B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754972">
            <a:off x="10183721" y="281217"/>
            <a:ext cx="220975" cy="220975"/>
          </a:xfrm>
          <a:prstGeom prst="rect">
            <a:avLst/>
          </a:prstGeom>
        </p:spPr>
      </p:pic>
      <p:pic>
        <p:nvPicPr>
          <p:cNvPr id="17" name="Graphic 16" descr="Butterfly with solid fill">
            <a:extLst>
              <a:ext uri="{FF2B5EF4-FFF2-40B4-BE49-F238E27FC236}">
                <a16:creationId xmlns:a16="http://schemas.microsoft.com/office/drawing/2014/main" id="{1E683939-03DE-830E-4086-9D914EF221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754972">
            <a:off x="9932610" y="89106"/>
            <a:ext cx="220975" cy="22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75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312CB561-42E0-8284-5C0D-76556E0E24E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20" b="34526"/>
          <a:stretch>
            <a:fillRect/>
          </a:stretch>
        </p:blipFill>
        <p:spPr bwMode="auto">
          <a:xfrm>
            <a:off x="6531933" y="3815273"/>
            <a:ext cx="5386786" cy="30219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334253-2964-B162-4376-2019979FDF1C}"/>
              </a:ext>
            </a:extLst>
          </p:cNvPr>
          <p:cNvCxnSpPr>
            <a:stCxn id="6" idx="4"/>
          </p:cNvCxnSpPr>
          <p:nvPr/>
        </p:nvCxnSpPr>
        <p:spPr>
          <a:xfrm>
            <a:off x="6095999" y="2033153"/>
            <a:ext cx="1" cy="54381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3585EB9B-87B9-271D-76BD-C43A271589EB}"/>
              </a:ext>
            </a:extLst>
          </p:cNvPr>
          <p:cNvSpPr/>
          <p:nvPr/>
        </p:nvSpPr>
        <p:spPr>
          <a:xfrm>
            <a:off x="5660063" y="4528792"/>
            <a:ext cx="871870" cy="797434"/>
          </a:xfrm>
          <a:prstGeom prst="flowChartConnector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A9B44E7A-94DF-47BC-7486-2158499F7E46}"/>
              </a:ext>
            </a:extLst>
          </p:cNvPr>
          <p:cNvSpPr/>
          <p:nvPr/>
        </p:nvSpPr>
        <p:spPr>
          <a:xfrm>
            <a:off x="5748668" y="4617397"/>
            <a:ext cx="694661" cy="620225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B2D1F038-A260-F2C2-3288-57A4747F8700}"/>
              </a:ext>
            </a:extLst>
          </p:cNvPr>
          <p:cNvSpPr/>
          <p:nvPr/>
        </p:nvSpPr>
        <p:spPr>
          <a:xfrm>
            <a:off x="5660064" y="1235719"/>
            <a:ext cx="871870" cy="797434"/>
          </a:xfrm>
          <a:prstGeom prst="flowChartConnector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A6085321-8CF5-C91C-8FF1-F9D82A012CAF}"/>
              </a:ext>
            </a:extLst>
          </p:cNvPr>
          <p:cNvSpPr/>
          <p:nvPr/>
        </p:nvSpPr>
        <p:spPr>
          <a:xfrm>
            <a:off x="5748669" y="1324324"/>
            <a:ext cx="694661" cy="620225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018EBC-7860-7D03-C059-C17ADA0F467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58" b="33816"/>
          <a:stretch>
            <a:fillRect/>
          </a:stretch>
        </p:blipFill>
        <p:spPr bwMode="auto">
          <a:xfrm>
            <a:off x="71049" y="523307"/>
            <a:ext cx="5503955" cy="3143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CC02F2-3E6A-F11B-9B1B-2E1167C03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5609" r="8171" b="38556"/>
          <a:stretch>
            <a:fillRect/>
          </a:stretch>
        </p:blipFill>
        <p:spPr>
          <a:xfrm>
            <a:off x="6616994" y="1760468"/>
            <a:ext cx="3639671" cy="11127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D5A717-28A9-FF75-9CD7-92B6C10119ED}"/>
              </a:ext>
            </a:extLst>
          </p:cNvPr>
          <p:cNvSpPr txBox="1"/>
          <p:nvPr/>
        </p:nvSpPr>
        <p:spPr>
          <a:xfrm>
            <a:off x="6608300" y="1391136"/>
            <a:ext cx="4006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>
                <a:latin typeface="Aptos Body"/>
              </a:rPr>
              <a:t>Αντιπροσωπευτικότητα γ-ποικιλότητας</a:t>
            </a:r>
            <a:endParaRPr lang="en-US" b="1" dirty="0">
              <a:latin typeface="Aptos Body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2D87CE-3578-9B14-373A-FC0EC60EBB04}"/>
              </a:ext>
            </a:extLst>
          </p:cNvPr>
          <p:cNvSpPr txBox="1"/>
          <p:nvPr/>
        </p:nvSpPr>
        <p:spPr>
          <a:xfrm>
            <a:off x="-98178" y="118689"/>
            <a:ext cx="56731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100" dirty="0">
                <a:effectLst/>
                <a:latin typeface="Aptos Body"/>
                <a:ea typeface="Calibri" panose="020F0502020204030204" pitchFamily="34" charset="0"/>
              </a:rPr>
              <a:t>Το ποσοστό των ειδών που βρίσκονται αποκλειστικά εντός, αποκλειστικά εκτός ή &lt;&lt;μοιράζονται&gt;&gt; μεταξύ περιοχών εντός και εκτός του Δικτύου </a:t>
            </a:r>
            <a:r>
              <a:rPr lang="en-US" sz="1100" dirty="0">
                <a:effectLst/>
                <a:latin typeface="Aptos Body"/>
                <a:ea typeface="Calibri" panose="020F0502020204030204" pitchFamily="34" charset="0"/>
              </a:rPr>
              <a:t>Natura</a:t>
            </a:r>
            <a:endParaRPr lang="en-US" sz="1100" dirty="0">
              <a:latin typeface="Aptos Body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CE8829-17D3-8101-041B-76DAA756AD07}"/>
              </a:ext>
            </a:extLst>
          </p:cNvPr>
          <p:cNvSpPr/>
          <p:nvPr/>
        </p:nvSpPr>
        <p:spPr>
          <a:xfrm>
            <a:off x="196914" y="3239842"/>
            <a:ext cx="5252224" cy="121256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5834BE-3EFC-AC65-7E07-C7E38AA54227}"/>
              </a:ext>
            </a:extLst>
          </p:cNvPr>
          <p:cNvSpPr/>
          <p:nvPr/>
        </p:nvSpPr>
        <p:spPr>
          <a:xfrm>
            <a:off x="196914" y="1834081"/>
            <a:ext cx="5252224" cy="121256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0333FE5-5E80-4B2E-6C76-90746C11C68F}"/>
              </a:ext>
            </a:extLst>
          </p:cNvPr>
          <p:cNvSpPr/>
          <p:nvPr/>
        </p:nvSpPr>
        <p:spPr>
          <a:xfrm>
            <a:off x="196914" y="1762534"/>
            <a:ext cx="5252224" cy="121256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247361-263D-292E-B4BD-F4A16D47C922}"/>
              </a:ext>
            </a:extLst>
          </p:cNvPr>
          <p:cNvSpPr txBox="1"/>
          <p:nvPr/>
        </p:nvSpPr>
        <p:spPr>
          <a:xfrm>
            <a:off x="721238" y="4728239"/>
            <a:ext cx="4809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>
                <a:latin typeface="Aptos Body"/>
              </a:rPr>
              <a:t>Αντιπροσωπευτικότητα ειδών προτεραιότητας</a:t>
            </a:r>
            <a:endParaRPr lang="en-US" b="1" dirty="0">
              <a:latin typeface="Aptos Body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B79827-2AB8-A2CE-3A48-1DFC5861F538}"/>
              </a:ext>
            </a:extLst>
          </p:cNvPr>
          <p:cNvSpPr txBox="1"/>
          <p:nvPr/>
        </p:nvSpPr>
        <p:spPr>
          <a:xfrm>
            <a:off x="6657584" y="3368072"/>
            <a:ext cx="51354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100" dirty="0">
                <a:effectLst/>
                <a:latin typeface="Aptos Body"/>
                <a:ea typeface="Calibri" panose="020F0502020204030204" pitchFamily="34" charset="0"/>
              </a:rPr>
              <a:t>Ποσοστό</a:t>
            </a:r>
            <a:r>
              <a:rPr lang="en-US" sz="1100" dirty="0">
                <a:effectLst/>
                <a:latin typeface="Aptos Body"/>
                <a:ea typeface="Calibri" panose="020F0502020204030204" pitchFamily="34" charset="0"/>
              </a:rPr>
              <a:t> </a:t>
            </a:r>
            <a:r>
              <a:rPr lang="el-GR" sz="1100" dirty="0">
                <a:effectLst/>
                <a:latin typeface="Aptos Body"/>
                <a:ea typeface="Calibri" panose="020F0502020204030204" pitchFamily="34" charset="0"/>
              </a:rPr>
              <a:t>των ειδών προτεραιότητας που βρέθηκαν αποκλειστικά εντός, αποκλειστικά εκτός ή &lt;&lt;μοιράζονται&gt;&gt;  μεταξύ περιοχών εντός και εκτός του </a:t>
            </a:r>
            <a:r>
              <a:rPr lang="el-GR" sz="1100" dirty="0">
                <a:latin typeface="Aptos Body"/>
                <a:ea typeface="Calibri" panose="020F0502020204030204" pitchFamily="34" charset="0"/>
              </a:rPr>
              <a:t>Δ</a:t>
            </a:r>
            <a:r>
              <a:rPr lang="el-GR" sz="1100" dirty="0">
                <a:effectLst/>
                <a:latin typeface="Aptos Body"/>
                <a:ea typeface="Calibri" panose="020F0502020204030204" pitchFamily="34" charset="0"/>
              </a:rPr>
              <a:t>ικτύου </a:t>
            </a:r>
            <a:r>
              <a:rPr lang="en-US" sz="1100" dirty="0">
                <a:effectLst/>
                <a:latin typeface="Aptos Body"/>
                <a:ea typeface="Calibri" panose="020F0502020204030204" pitchFamily="34" charset="0"/>
              </a:rPr>
              <a:t>Natura</a:t>
            </a:r>
            <a:r>
              <a:rPr lang="el-GR" sz="1100" dirty="0">
                <a:effectLst/>
                <a:latin typeface="Aptos Body"/>
                <a:ea typeface="Calibri" panose="020F0502020204030204" pitchFamily="34" charset="0"/>
              </a:rPr>
              <a:t> 2000</a:t>
            </a:r>
            <a:endParaRPr lang="en-US" sz="1100" dirty="0">
              <a:latin typeface="Aptos Body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A8DAA30-BFB1-FCDA-683C-0BE9845F69E0}"/>
              </a:ext>
            </a:extLst>
          </p:cNvPr>
          <p:cNvSpPr/>
          <p:nvPr/>
        </p:nvSpPr>
        <p:spPr>
          <a:xfrm>
            <a:off x="6599213" y="6453480"/>
            <a:ext cx="5252224" cy="121256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A394C8-5D5F-0FC6-8685-5EA38BE64F44}"/>
              </a:ext>
            </a:extLst>
          </p:cNvPr>
          <p:cNvSpPr/>
          <p:nvPr/>
        </p:nvSpPr>
        <p:spPr>
          <a:xfrm>
            <a:off x="6608300" y="5089542"/>
            <a:ext cx="5252224" cy="121256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9CEBB-9826-5434-F1CC-14CA9574BD9D}"/>
              </a:ext>
            </a:extLst>
          </p:cNvPr>
          <p:cNvSpPr/>
          <p:nvPr/>
        </p:nvSpPr>
        <p:spPr>
          <a:xfrm>
            <a:off x="6608300" y="5012600"/>
            <a:ext cx="5252224" cy="121256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 descr="Chameleon with solid fill">
            <a:extLst>
              <a:ext uri="{FF2B5EF4-FFF2-40B4-BE49-F238E27FC236}">
                <a16:creationId xmlns:a16="http://schemas.microsoft.com/office/drawing/2014/main" id="{C554E599-25E7-664C-D694-89465D20D9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5660063" y="6104380"/>
            <a:ext cx="698199" cy="698199"/>
          </a:xfrm>
          <a:prstGeom prst="rect">
            <a:avLst/>
          </a:prstGeom>
        </p:spPr>
      </p:pic>
      <p:pic>
        <p:nvPicPr>
          <p:cNvPr id="3" name="Graphic 2" descr="Butterfly with solid fill">
            <a:extLst>
              <a:ext uri="{FF2B5EF4-FFF2-40B4-BE49-F238E27FC236}">
                <a16:creationId xmlns:a16="http://schemas.microsoft.com/office/drawing/2014/main" id="{5A57E8B4-8CFD-231A-5CFA-B24E50FFC1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387562">
            <a:off x="885801" y="6220763"/>
            <a:ext cx="220974" cy="220974"/>
          </a:xfrm>
          <a:prstGeom prst="rect">
            <a:avLst/>
          </a:prstGeom>
        </p:spPr>
      </p:pic>
      <p:pic>
        <p:nvPicPr>
          <p:cNvPr id="8" name="Graphic 7" descr="Butterfly with solid fill">
            <a:extLst>
              <a:ext uri="{FF2B5EF4-FFF2-40B4-BE49-F238E27FC236}">
                <a16:creationId xmlns:a16="http://schemas.microsoft.com/office/drawing/2014/main" id="{DADF41DC-3BE7-40B8-7649-4C24F60AEA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754972">
            <a:off x="108109" y="6270479"/>
            <a:ext cx="220975" cy="220975"/>
          </a:xfrm>
          <a:prstGeom prst="rect">
            <a:avLst/>
          </a:prstGeom>
        </p:spPr>
      </p:pic>
      <p:pic>
        <p:nvPicPr>
          <p:cNvPr id="11" name="Graphic 10" descr="Butterfly with solid fill">
            <a:extLst>
              <a:ext uri="{FF2B5EF4-FFF2-40B4-BE49-F238E27FC236}">
                <a16:creationId xmlns:a16="http://schemas.microsoft.com/office/drawing/2014/main" id="{31509ADE-E8A3-A382-5F4F-8DB6233E09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387562">
            <a:off x="1038201" y="6373163"/>
            <a:ext cx="220974" cy="220974"/>
          </a:xfrm>
          <a:prstGeom prst="rect">
            <a:avLst/>
          </a:prstGeom>
        </p:spPr>
      </p:pic>
      <p:pic>
        <p:nvPicPr>
          <p:cNvPr id="14" name="Graphic 13" descr="Butterfly with solid fill">
            <a:extLst>
              <a:ext uri="{FF2B5EF4-FFF2-40B4-BE49-F238E27FC236}">
                <a16:creationId xmlns:a16="http://schemas.microsoft.com/office/drawing/2014/main" id="{F395D150-B671-DA5A-9CD1-CB0171F61D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754972">
            <a:off x="260509" y="6422879"/>
            <a:ext cx="220975" cy="220975"/>
          </a:xfrm>
          <a:prstGeom prst="rect">
            <a:avLst/>
          </a:prstGeom>
        </p:spPr>
      </p:pic>
      <p:pic>
        <p:nvPicPr>
          <p:cNvPr id="15" name="Graphic 14" descr="Butterfly with solid fill">
            <a:extLst>
              <a:ext uri="{FF2B5EF4-FFF2-40B4-BE49-F238E27FC236}">
                <a16:creationId xmlns:a16="http://schemas.microsoft.com/office/drawing/2014/main" id="{E30BF9E9-80F3-FE4E-3A90-69071724A7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754972">
            <a:off x="515389" y="6150124"/>
            <a:ext cx="220975" cy="220975"/>
          </a:xfrm>
          <a:prstGeom prst="rect">
            <a:avLst/>
          </a:prstGeom>
        </p:spPr>
      </p:pic>
      <p:pic>
        <p:nvPicPr>
          <p:cNvPr id="16" name="Graphic 15" descr="Butterfly with solid fill">
            <a:extLst>
              <a:ext uri="{FF2B5EF4-FFF2-40B4-BE49-F238E27FC236}">
                <a16:creationId xmlns:a16="http://schemas.microsoft.com/office/drawing/2014/main" id="{539611D9-30AE-74C4-A6B5-8424C7934F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754972">
            <a:off x="264278" y="5958013"/>
            <a:ext cx="220975" cy="220975"/>
          </a:xfrm>
          <a:prstGeom prst="rect">
            <a:avLst/>
          </a:prstGeom>
        </p:spPr>
      </p:pic>
      <p:pic>
        <p:nvPicPr>
          <p:cNvPr id="18" name="Graphic 17" descr="Hummingbird with solid fill">
            <a:extLst>
              <a:ext uri="{FF2B5EF4-FFF2-40B4-BE49-F238E27FC236}">
                <a16:creationId xmlns:a16="http://schemas.microsoft.com/office/drawing/2014/main" id="{B2533BD3-5396-5748-0B9A-AE38D22129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1326137" y="664798"/>
            <a:ext cx="375808" cy="570921"/>
          </a:xfrm>
          <a:prstGeom prst="rect">
            <a:avLst/>
          </a:prstGeom>
        </p:spPr>
      </p:pic>
      <p:pic>
        <p:nvPicPr>
          <p:cNvPr id="19" name="Graphic 18" descr="Hummingbird with solid fill">
            <a:extLst>
              <a:ext uri="{FF2B5EF4-FFF2-40B4-BE49-F238E27FC236}">
                <a16:creationId xmlns:a16="http://schemas.microsoft.com/office/drawing/2014/main" id="{1AEB2ECD-6815-A496-FDB4-7952CC2E7C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1005110" y="549576"/>
            <a:ext cx="293434" cy="445779"/>
          </a:xfrm>
          <a:prstGeom prst="rect">
            <a:avLst/>
          </a:prstGeom>
        </p:spPr>
      </p:pic>
      <p:pic>
        <p:nvPicPr>
          <p:cNvPr id="25" name="Graphic 24" descr="Eagle with solid fill">
            <a:extLst>
              <a:ext uri="{FF2B5EF4-FFF2-40B4-BE49-F238E27FC236}">
                <a16:creationId xmlns:a16="http://schemas.microsoft.com/office/drawing/2014/main" id="{7EEE6D03-03BD-F170-7534-1DBF25B91E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599098" flipH="1">
            <a:off x="11467089" y="-44713"/>
            <a:ext cx="771806" cy="71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8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0" grpId="0" animBg="1"/>
      <p:bldP spid="21" grpId="0" animBg="1"/>
      <p:bldP spid="22" grpId="0" animBg="1"/>
      <p:bldP spid="23" grpId="0"/>
      <p:bldP spid="26" grpId="0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32FA1-7DA0-5C6C-D58B-993449416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0AE0556F-2094-FD70-7BB6-3B14EB9D3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8" t="25670" r="16129" b="19310"/>
          <a:stretch>
            <a:fillRect/>
          </a:stretch>
        </p:blipFill>
        <p:spPr>
          <a:xfrm>
            <a:off x="173665" y="3667207"/>
            <a:ext cx="5844274" cy="26226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D20A65-307B-BA39-ACBF-FBD93D57E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1" t="18018" r="16952" b="15447"/>
          <a:stretch>
            <a:fillRect/>
          </a:stretch>
        </p:blipFill>
        <p:spPr>
          <a:xfrm>
            <a:off x="173666" y="111269"/>
            <a:ext cx="5748668" cy="331773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CB6E45-BDEF-0315-B43C-54935BE9CB33}"/>
              </a:ext>
            </a:extLst>
          </p:cNvPr>
          <p:cNvCxnSpPr>
            <a:cxnSpLocks/>
          </p:cNvCxnSpPr>
          <p:nvPr/>
        </p:nvCxnSpPr>
        <p:spPr>
          <a:xfrm>
            <a:off x="6095999" y="-111938"/>
            <a:ext cx="0" cy="72041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7BD433D8-64A3-6B67-F67B-A0D2DB8FB890}"/>
              </a:ext>
            </a:extLst>
          </p:cNvPr>
          <p:cNvSpPr/>
          <p:nvPr/>
        </p:nvSpPr>
        <p:spPr>
          <a:xfrm>
            <a:off x="5660063" y="4528792"/>
            <a:ext cx="871870" cy="797434"/>
          </a:xfrm>
          <a:prstGeom prst="flowChartConnector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FC683604-CBE6-2687-DD71-C3CFEC17E2AB}"/>
              </a:ext>
            </a:extLst>
          </p:cNvPr>
          <p:cNvSpPr/>
          <p:nvPr/>
        </p:nvSpPr>
        <p:spPr>
          <a:xfrm>
            <a:off x="5748668" y="4617397"/>
            <a:ext cx="694661" cy="620225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chemeClr val="tx1"/>
                </a:solidFill>
              </a:rPr>
              <a:t>4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DAF7627E-A1EC-EA09-BA7B-2FA49AF7F34E}"/>
              </a:ext>
            </a:extLst>
          </p:cNvPr>
          <p:cNvSpPr/>
          <p:nvPr/>
        </p:nvSpPr>
        <p:spPr>
          <a:xfrm>
            <a:off x="5660064" y="1235719"/>
            <a:ext cx="871870" cy="797434"/>
          </a:xfrm>
          <a:prstGeom prst="flowChartConnector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080912F2-A296-6213-8332-4B74683ED9ED}"/>
              </a:ext>
            </a:extLst>
          </p:cNvPr>
          <p:cNvSpPr/>
          <p:nvPr/>
        </p:nvSpPr>
        <p:spPr>
          <a:xfrm>
            <a:off x="5748669" y="1324324"/>
            <a:ext cx="694661" cy="620225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chemeClr val="tx1"/>
                </a:solidFill>
              </a:rPr>
              <a:t>3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FABA6B-36D3-8262-0BEA-6951AE06D340}"/>
              </a:ext>
            </a:extLst>
          </p:cNvPr>
          <p:cNvSpPr txBox="1"/>
          <p:nvPr/>
        </p:nvSpPr>
        <p:spPr>
          <a:xfrm>
            <a:off x="6608300" y="1391136"/>
            <a:ext cx="45652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>
                <a:latin typeface="Aptos Body"/>
              </a:rPr>
              <a:t>Αντιπροσωπευτικότητα απειλούμενων ειδών</a:t>
            </a:r>
            <a:endParaRPr lang="en-US" b="1" dirty="0">
              <a:latin typeface="Aptos Bod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3958C3-C242-6EB0-6E1E-404BE7923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3" t="27154" r="9634" b="25671"/>
          <a:stretch>
            <a:fillRect/>
          </a:stretch>
        </p:blipFill>
        <p:spPr>
          <a:xfrm>
            <a:off x="6620539" y="1912752"/>
            <a:ext cx="4226746" cy="13887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EF4C276-5BD0-EAF3-95C7-2E50F973BF36}"/>
              </a:ext>
            </a:extLst>
          </p:cNvPr>
          <p:cNvSpPr/>
          <p:nvPr/>
        </p:nvSpPr>
        <p:spPr>
          <a:xfrm>
            <a:off x="278476" y="2536607"/>
            <a:ext cx="5381587" cy="95080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E64E1F-0B89-EC67-66A1-57D5ED2F98A2}"/>
              </a:ext>
            </a:extLst>
          </p:cNvPr>
          <p:cNvSpPr/>
          <p:nvPr/>
        </p:nvSpPr>
        <p:spPr>
          <a:xfrm>
            <a:off x="278476" y="1146789"/>
            <a:ext cx="5381587" cy="95080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E76370-216A-668A-432A-EA30728C6419}"/>
              </a:ext>
            </a:extLst>
          </p:cNvPr>
          <p:cNvSpPr/>
          <p:nvPr/>
        </p:nvSpPr>
        <p:spPr>
          <a:xfrm>
            <a:off x="278475" y="2887723"/>
            <a:ext cx="5381587" cy="95080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A1B6F3-C348-6E96-C727-0C67634100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9" t="16722" r="27780" b="48708"/>
          <a:stretch>
            <a:fillRect/>
          </a:stretch>
        </p:blipFill>
        <p:spPr>
          <a:xfrm>
            <a:off x="6790660" y="4040197"/>
            <a:ext cx="4028271" cy="177462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78685E3-9428-7703-3BCD-1ED45BA28B9C}"/>
              </a:ext>
            </a:extLst>
          </p:cNvPr>
          <p:cNvSpPr/>
          <p:nvPr/>
        </p:nvSpPr>
        <p:spPr>
          <a:xfrm>
            <a:off x="234173" y="4521777"/>
            <a:ext cx="5381587" cy="95080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4B142BA-1C1B-9565-2050-C2A7C8AA4DC3}"/>
              </a:ext>
            </a:extLst>
          </p:cNvPr>
          <p:cNvSpPr/>
          <p:nvPr/>
        </p:nvSpPr>
        <p:spPr>
          <a:xfrm>
            <a:off x="234173" y="5924639"/>
            <a:ext cx="5381587" cy="95080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 descr="Forest scene with solid fill">
            <a:extLst>
              <a:ext uri="{FF2B5EF4-FFF2-40B4-BE49-F238E27FC236}">
                <a16:creationId xmlns:a16="http://schemas.microsoft.com/office/drawing/2014/main" id="{D0324F92-8145-1503-31B0-8BA3E8341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8596" y="6157093"/>
            <a:ext cx="791260" cy="791260"/>
          </a:xfrm>
          <a:prstGeom prst="rect">
            <a:avLst/>
          </a:prstGeom>
        </p:spPr>
      </p:pic>
      <p:pic>
        <p:nvPicPr>
          <p:cNvPr id="8" name="Graphic 7" descr="Butterfly with solid fill">
            <a:extLst>
              <a:ext uri="{FF2B5EF4-FFF2-40B4-BE49-F238E27FC236}">
                <a16:creationId xmlns:a16="http://schemas.microsoft.com/office/drawing/2014/main" id="{1B06E6BD-A414-7767-7BA0-17FE2714F4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387562">
            <a:off x="885801" y="6220763"/>
            <a:ext cx="220974" cy="220974"/>
          </a:xfrm>
          <a:prstGeom prst="rect">
            <a:avLst/>
          </a:prstGeom>
        </p:spPr>
      </p:pic>
      <p:pic>
        <p:nvPicPr>
          <p:cNvPr id="10" name="Graphic 9" descr="Butterfly with solid fill">
            <a:extLst>
              <a:ext uri="{FF2B5EF4-FFF2-40B4-BE49-F238E27FC236}">
                <a16:creationId xmlns:a16="http://schemas.microsoft.com/office/drawing/2014/main" id="{62763189-9FCA-CAEB-C3EA-2B6F340DEE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754972">
            <a:off x="108109" y="6270479"/>
            <a:ext cx="220975" cy="220975"/>
          </a:xfrm>
          <a:prstGeom prst="rect">
            <a:avLst/>
          </a:prstGeom>
        </p:spPr>
      </p:pic>
      <p:pic>
        <p:nvPicPr>
          <p:cNvPr id="12" name="Graphic 11" descr="Wolf with solid fill">
            <a:extLst>
              <a:ext uri="{FF2B5EF4-FFF2-40B4-BE49-F238E27FC236}">
                <a16:creationId xmlns:a16="http://schemas.microsoft.com/office/drawing/2014/main" id="{45D467F4-AB42-8347-BD7B-8B803042C0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91758" y="6497013"/>
            <a:ext cx="384361" cy="384361"/>
          </a:xfrm>
          <a:prstGeom prst="rect">
            <a:avLst/>
          </a:prstGeom>
        </p:spPr>
      </p:pic>
      <p:pic>
        <p:nvPicPr>
          <p:cNvPr id="17" name="Graphic 16" descr="Hummingbird with solid fill">
            <a:extLst>
              <a:ext uri="{FF2B5EF4-FFF2-40B4-BE49-F238E27FC236}">
                <a16:creationId xmlns:a16="http://schemas.microsoft.com/office/drawing/2014/main" id="{722CD032-ECE2-14F7-FDAA-C2688D3A18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23073" y="172023"/>
            <a:ext cx="535173" cy="535173"/>
          </a:xfrm>
          <a:prstGeom prst="rect">
            <a:avLst/>
          </a:prstGeom>
        </p:spPr>
      </p:pic>
      <p:pic>
        <p:nvPicPr>
          <p:cNvPr id="18" name="Graphic 17" descr="Hummingbird with solid fill">
            <a:extLst>
              <a:ext uri="{FF2B5EF4-FFF2-40B4-BE49-F238E27FC236}">
                <a16:creationId xmlns:a16="http://schemas.microsoft.com/office/drawing/2014/main" id="{DFD403DC-257A-2665-C925-4462E12926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92609" y="140543"/>
            <a:ext cx="400991" cy="400991"/>
          </a:xfrm>
          <a:prstGeom prst="rect">
            <a:avLst/>
          </a:prstGeom>
        </p:spPr>
      </p:pic>
      <p:pic>
        <p:nvPicPr>
          <p:cNvPr id="20" name="Graphic 19" descr="Bats with solid fill">
            <a:extLst>
              <a:ext uri="{FF2B5EF4-FFF2-40B4-BE49-F238E27FC236}">
                <a16:creationId xmlns:a16="http://schemas.microsoft.com/office/drawing/2014/main" id="{E8451072-CD3D-92CB-5C18-AAC1B5FFCC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37123" y="6119"/>
            <a:ext cx="698200" cy="698200"/>
          </a:xfrm>
          <a:prstGeom prst="rect">
            <a:avLst/>
          </a:prstGeom>
        </p:spPr>
      </p:pic>
      <p:pic>
        <p:nvPicPr>
          <p:cNvPr id="21" name="Graphic 20" descr="Bats with solid fill">
            <a:extLst>
              <a:ext uri="{FF2B5EF4-FFF2-40B4-BE49-F238E27FC236}">
                <a16:creationId xmlns:a16="http://schemas.microsoft.com/office/drawing/2014/main" id="{8BB001AF-64AB-7A1B-2FA6-7B2B894E30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40423" y="239457"/>
            <a:ext cx="698200" cy="698200"/>
          </a:xfrm>
          <a:prstGeom prst="rect">
            <a:avLst/>
          </a:prstGeom>
        </p:spPr>
      </p:pic>
      <p:pic>
        <p:nvPicPr>
          <p:cNvPr id="22" name="Graphic 21" descr="Tree With Roots with solid fill">
            <a:extLst>
              <a:ext uri="{FF2B5EF4-FFF2-40B4-BE49-F238E27FC236}">
                <a16:creationId xmlns:a16="http://schemas.microsoft.com/office/drawing/2014/main" id="{970F5C7D-6B40-5CF3-DC37-3CB668751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847285" y="6289901"/>
            <a:ext cx="830101" cy="830101"/>
          </a:xfrm>
          <a:prstGeom prst="rect">
            <a:avLst/>
          </a:prstGeom>
        </p:spPr>
      </p:pic>
      <p:pic>
        <p:nvPicPr>
          <p:cNvPr id="23" name="Graphic 22" descr="Deciduous tree with solid fill">
            <a:extLst>
              <a:ext uri="{FF2B5EF4-FFF2-40B4-BE49-F238E27FC236}">
                <a16:creationId xmlns:a16="http://schemas.microsoft.com/office/drawing/2014/main" id="{BF09B808-112D-DDD2-B299-08D961E4E2A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197806" y="6311525"/>
            <a:ext cx="540356" cy="540356"/>
          </a:xfrm>
          <a:prstGeom prst="rect">
            <a:avLst/>
          </a:prstGeom>
        </p:spPr>
      </p:pic>
      <p:pic>
        <p:nvPicPr>
          <p:cNvPr id="24" name="Graphic 23" descr="Fir tree with solid fill">
            <a:extLst>
              <a:ext uri="{FF2B5EF4-FFF2-40B4-BE49-F238E27FC236}">
                <a16:creationId xmlns:a16="http://schemas.microsoft.com/office/drawing/2014/main" id="{49869F8F-9BA9-7F6A-2294-14C1DB94314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614475" y="6220493"/>
            <a:ext cx="683610" cy="683610"/>
          </a:xfrm>
          <a:prstGeom prst="rect">
            <a:avLst/>
          </a:prstGeom>
        </p:spPr>
      </p:pic>
      <p:pic>
        <p:nvPicPr>
          <p:cNvPr id="25" name="Graphic 24" descr="Withering Tree with solid fill">
            <a:extLst>
              <a:ext uri="{FF2B5EF4-FFF2-40B4-BE49-F238E27FC236}">
                <a16:creationId xmlns:a16="http://schemas.microsoft.com/office/drawing/2014/main" id="{31B7DEC5-75A1-DE64-AF1C-74AB2CDE380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467984" y="6423388"/>
            <a:ext cx="464897" cy="4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28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9CCAB-0DE8-8D1A-4F22-D454E5510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4AE0135-3645-A12A-17CC-E8594037D877}"/>
              </a:ext>
            </a:extLst>
          </p:cNvPr>
          <p:cNvCxnSpPr>
            <a:stCxn id="4" idx="6"/>
          </p:cNvCxnSpPr>
          <p:nvPr/>
        </p:nvCxnSpPr>
        <p:spPr>
          <a:xfrm>
            <a:off x="6569503" y="5667580"/>
            <a:ext cx="67066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C35AA2DF-09CF-9DB5-B496-43368A33D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9694" y="3163906"/>
            <a:ext cx="4435982" cy="3136392"/>
          </a:xfrm>
          <a:prstGeom prst="rect">
            <a:avLst/>
          </a:prstGeom>
          <a:ln>
            <a:noFill/>
          </a:ln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F4B5A28B-0F82-3C67-BF81-0918586FB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81" y="0"/>
            <a:ext cx="4430430" cy="3132468"/>
          </a:xfrm>
          <a:prstGeom prst="rect">
            <a:avLst/>
          </a:prstGeom>
          <a:ln w="19050">
            <a:noFill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720F0C4-5FD2-6107-D341-63AC793C4557}"/>
              </a:ext>
            </a:extLst>
          </p:cNvPr>
          <p:cNvCxnSpPr>
            <a:cxnSpLocks/>
          </p:cNvCxnSpPr>
          <p:nvPr/>
        </p:nvCxnSpPr>
        <p:spPr>
          <a:xfrm>
            <a:off x="6095999" y="-111938"/>
            <a:ext cx="1" cy="54381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38F9487F-94E9-20BD-AC56-564444F641ED}"/>
              </a:ext>
            </a:extLst>
          </p:cNvPr>
          <p:cNvSpPr/>
          <p:nvPr/>
        </p:nvSpPr>
        <p:spPr>
          <a:xfrm>
            <a:off x="5697633" y="5268863"/>
            <a:ext cx="871870" cy="797434"/>
          </a:xfrm>
          <a:prstGeom prst="flowChartConnector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C22829E9-D168-AF7C-1BDD-86A29D368793}"/>
              </a:ext>
            </a:extLst>
          </p:cNvPr>
          <p:cNvSpPr/>
          <p:nvPr/>
        </p:nvSpPr>
        <p:spPr>
          <a:xfrm>
            <a:off x="5786238" y="5357468"/>
            <a:ext cx="694661" cy="620225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894BCB-B9BE-2A98-AFFE-D957100D1E69}"/>
              </a:ext>
            </a:extLst>
          </p:cNvPr>
          <p:cNvSpPr txBox="1"/>
          <p:nvPr/>
        </p:nvSpPr>
        <p:spPr>
          <a:xfrm>
            <a:off x="7626781" y="23452"/>
            <a:ext cx="45652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latin typeface="Aptos Body"/>
              </a:rPr>
              <a:t>Polygala helenae</a:t>
            </a:r>
            <a:endParaRPr lang="en-US" b="1" dirty="0">
              <a:latin typeface="Aptos Body"/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39FB31DE-CCD8-CE5A-F493-375B28A508F4}"/>
              </a:ext>
            </a:extLst>
          </p:cNvPr>
          <p:cNvSpPr/>
          <p:nvPr/>
        </p:nvSpPr>
        <p:spPr>
          <a:xfrm>
            <a:off x="5660063" y="1318627"/>
            <a:ext cx="871870" cy="797434"/>
          </a:xfrm>
          <a:prstGeom prst="flowChartConnector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FBCEEA95-7189-8F44-DEC3-7584DC9F727D}"/>
              </a:ext>
            </a:extLst>
          </p:cNvPr>
          <p:cNvSpPr/>
          <p:nvPr/>
        </p:nvSpPr>
        <p:spPr>
          <a:xfrm>
            <a:off x="5748668" y="1407232"/>
            <a:ext cx="694661" cy="620225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D92CFD-E61A-C293-82C5-E390B3194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951" y="376996"/>
            <a:ext cx="3523980" cy="234932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B81C2E6-6CBC-8CFA-0281-7BD4FE79D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7179870" y="3420990"/>
            <a:ext cx="3868927" cy="2176272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CA497A-76F2-DC88-004E-D9F3B5124AB6}"/>
              </a:ext>
            </a:extLst>
          </p:cNvPr>
          <p:cNvSpPr txBox="1"/>
          <p:nvPr/>
        </p:nvSpPr>
        <p:spPr>
          <a:xfrm>
            <a:off x="7654427" y="3080690"/>
            <a:ext cx="6222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latin typeface="Aptos Body"/>
              </a:rPr>
              <a:t>Sorbus </a:t>
            </a:r>
            <a:r>
              <a:rPr lang="en-US" b="1" i="1" dirty="0" err="1">
                <a:latin typeface="Aptos Body"/>
              </a:rPr>
              <a:t>bodajkensis</a:t>
            </a:r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0BC86D7-4B62-A961-F71C-EA7FBAE3C6EC}"/>
              </a:ext>
            </a:extLst>
          </p:cNvPr>
          <p:cNvSpPr/>
          <p:nvPr/>
        </p:nvSpPr>
        <p:spPr>
          <a:xfrm>
            <a:off x="993060" y="2285878"/>
            <a:ext cx="529300" cy="45781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E6C0304-667E-8842-E13E-CC1E9636DAD9}"/>
              </a:ext>
            </a:extLst>
          </p:cNvPr>
          <p:cNvSpPr/>
          <p:nvPr/>
        </p:nvSpPr>
        <p:spPr>
          <a:xfrm>
            <a:off x="993060" y="5489757"/>
            <a:ext cx="530352" cy="4572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DE22B05-1D9F-46D3-0900-944D1235D2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4804" y="71012"/>
            <a:ext cx="280901" cy="280901"/>
          </a:xfrm>
          <a:prstGeom prst="rect">
            <a:avLst/>
          </a:prstGeom>
        </p:spPr>
      </p:pic>
      <p:pic>
        <p:nvPicPr>
          <p:cNvPr id="19" name="Picture 2" descr="Image">
            <a:extLst>
              <a:ext uri="{FF2B5EF4-FFF2-40B4-BE49-F238E27FC236}">
                <a16:creationId xmlns:a16="http://schemas.microsoft.com/office/drawing/2014/main" id="{1476B71B-C499-761D-936E-5C641332F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70" b="89179" l="36667" r="45179">
                        <a14:foregroundMark x1="36726" y1="42537" x2="36726" y2="42537"/>
                        <a14:foregroundMark x1="45179" y1="48134" x2="45179" y2="48134"/>
                        <a14:foregroundMark x1="40893" y1="5970" x2="40893" y2="5970"/>
                        <a14:foregroundMark x1="41071" y1="32836" x2="41071" y2="32836"/>
                        <a14:foregroundMark x1="38988" y1="50746" x2="38988" y2="50746"/>
                        <a14:foregroundMark x1="42798" y1="52612" x2="42798" y2="52612"/>
                        <a14:foregroundMark x1="42321" y1="37313" x2="42321" y2="37313"/>
                        <a14:foregroundMark x1="42381" y1="37687" x2="42381" y2="37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0" r="53954"/>
          <a:stretch>
            <a:fillRect/>
          </a:stretch>
        </p:blipFill>
        <p:spPr bwMode="auto">
          <a:xfrm>
            <a:off x="9729476" y="23452"/>
            <a:ext cx="283561" cy="44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26D48118-DBAB-35D8-3559-60B8548AB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808" y="113964"/>
            <a:ext cx="501386" cy="18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0DB620-BA96-7C91-2DB9-495CC2204D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2306" y="3152124"/>
            <a:ext cx="257084" cy="257084"/>
          </a:xfrm>
          <a:prstGeom prst="rect">
            <a:avLst/>
          </a:prstGeom>
        </p:spPr>
      </p:pic>
      <p:pic>
        <p:nvPicPr>
          <p:cNvPr id="22" name="Content Placeholder 19">
            <a:extLst>
              <a:ext uri="{FF2B5EF4-FFF2-40B4-BE49-F238E27FC236}">
                <a16:creationId xmlns:a16="http://schemas.microsoft.com/office/drawing/2014/main" id="{E04C4FAA-4B02-3D4E-144D-04681A12DA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14" y="3125032"/>
            <a:ext cx="280647" cy="280647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D0D66FA6-F7CC-584C-8181-FD80B60F9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423" y="3195459"/>
            <a:ext cx="467422" cy="17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raphic 23" descr="Chameleon with solid fill">
            <a:extLst>
              <a:ext uri="{FF2B5EF4-FFF2-40B4-BE49-F238E27FC236}">
                <a16:creationId xmlns:a16="http://schemas.microsoft.com/office/drawing/2014/main" id="{1024FB06-CE92-A87A-FF09-F785D36431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6200000">
            <a:off x="5660063" y="475678"/>
            <a:ext cx="698199" cy="69819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A4ADE82-9C4D-1BB7-1351-FE963D5FCBFC}"/>
              </a:ext>
            </a:extLst>
          </p:cNvPr>
          <p:cNvSpPr txBox="1"/>
          <p:nvPr/>
        </p:nvSpPr>
        <p:spPr>
          <a:xfrm>
            <a:off x="11311939" y="6406049"/>
            <a:ext cx="9170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chemeClr val="bg1"/>
                </a:solidFill>
                <a:effectLst/>
                <a:latin typeface="Aptos Body"/>
              </a:rPr>
              <a:t>Farkas Péter</a:t>
            </a:r>
            <a:endParaRPr lang="en-US" sz="1100" dirty="0">
              <a:solidFill>
                <a:schemeClr val="bg1"/>
              </a:solidFill>
              <a:latin typeface="Aptos Body"/>
            </a:endParaRPr>
          </a:p>
        </p:txBody>
      </p:sp>
      <p:pic>
        <p:nvPicPr>
          <p:cNvPr id="26" name="Graphic 25" descr="Tree With Roots with solid fill">
            <a:extLst>
              <a:ext uri="{FF2B5EF4-FFF2-40B4-BE49-F238E27FC236}">
                <a16:creationId xmlns:a16="http://schemas.microsoft.com/office/drawing/2014/main" id="{8A171617-D734-C77A-EAA3-547922D30B9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270514" y="6448332"/>
            <a:ext cx="618632" cy="618632"/>
          </a:xfrm>
          <a:prstGeom prst="rect">
            <a:avLst/>
          </a:prstGeom>
        </p:spPr>
      </p:pic>
      <p:pic>
        <p:nvPicPr>
          <p:cNvPr id="27" name="Graphic 26" descr="Deciduous tree with solid fill">
            <a:extLst>
              <a:ext uri="{FF2B5EF4-FFF2-40B4-BE49-F238E27FC236}">
                <a16:creationId xmlns:a16="http://schemas.microsoft.com/office/drawing/2014/main" id="{3608DF8D-4E71-6CC9-F594-64D38F456F1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127594" y="6479548"/>
            <a:ext cx="402700" cy="402700"/>
          </a:xfrm>
          <a:prstGeom prst="rect">
            <a:avLst/>
          </a:prstGeom>
        </p:spPr>
      </p:pic>
      <p:pic>
        <p:nvPicPr>
          <p:cNvPr id="28" name="Graphic 27" descr="Fir tree with solid fill">
            <a:extLst>
              <a:ext uri="{FF2B5EF4-FFF2-40B4-BE49-F238E27FC236}">
                <a16:creationId xmlns:a16="http://schemas.microsoft.com/office/drawing/2014/main" id="{55F07C3D-F15D-0921-5BE9-732580E33F2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736452" y="6448332"/>
            <a:ext cx="466091" cy="466091"/>
          </a:xfrm>
          <a:prstGeom prst="rect">
            <a:avLst/>
          </a:prstGeom>
        </p:spPr>
      </p:pic>
      <p:pic>
        <p:nvPicPr>
          <p:cNvPr id="29" name="Graphic 28" descr="Withering Tree with solid fill">
            <a:extLst>
              <a:ext uri="{FF2B5EF4-FFF2-40B4-BE49-F238E27FC236}">
                <a16:creationId xmlns:a16="http://schemas.microsoft.com/office/drawing/2014/main" id="{1C6E278C-012A-7DEC-CE1F-62884447DE6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666609" y="6518675"/>
            <a:ext cx="346464" cy="346464"/>
          </a:xfrm>
          <a:prstGeom prst="rect">
            <a:avLst/>
          </a:prstGeom>
        </p:spPr>
      </p:pic>
      <p:pic>
        <p:nvPicPr>
          <p:cNvPr id="30" name="Graphic 29" descr="Fox with solid fill">
            <a:extLst>
              <a:ext uri="{FF2B5EF4-FFF2-40B4-BE49-F238E27FC236}">
                <a16:creationId xmlns:a16="http://schemas.microsoft.com/office/drawing/2014/main" id="{35E9671E-A668-F1D6-9E10-F9729400B89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0" y="6406049"/>
            <a:ext cx="618632" cy="618632"/>
          </a:xfrm>
          <a:prstGeom prst="rect">
            <a:avLst/>
          </a:prstGeom>
        </p:spPr>
      </p:pic>
      <p:pic>
        <p:nvPicPr>
          <p:cNvPr id="31" name="Graphic 30" descr="Fox with solid fill">
            <a:extLst>
              <a:ext uri="{FF2B5EF4-FFF2-40B4-BE49-F238E27FC236}">
                <a16:creationId xmlns:a16="http://schemas.microsoft.com/office/drawing/2014/main" id="{5856D34C-C2B7-B061-8926-0DC51345BDB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95929" y="6572981"/>
            <a:ext cx="369333" cy="369333"/>
          </a:xfrm>
          <a:prstGeom prst="rect">
            <a:avLst/>
          </a:prstGeom>
        </p:spPr>
      </p:pic>
      <p:pic>
        <p:nvPicPr>
          <p:cNvPr id="32" name="Graphic 31" descr="Forest scene with solid fill">
            <a:extLst>
              <a:ext uri="{FF2B5EF4-FFF2-40B4-BE49-F238E27FC236}">
                <a16:creationId xmlns:a16="http://schemas.microsoft.com/office/drawing/2014/main" id="{351CAD33-5D88-008A-D085-0DFDDA0D12A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460358" y="6270132"/>
            <a:ext cx="675245" cy="67524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6CCE1EA-DC97-AFFD-C7B3-7503272B3ABA}"/>
              </a:ext>
            </a:extLst>
          </p:cNvPr>
          <p:cNvSpPr txBox="1"/>
          <p:nvPr/>
        </p:nvSpPr>
        <p:spPr>
          <a:xfrm>
            <a:off x="9168842" y="2664678"/>
            <a:ext cx="701969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0" u="none" strike="noStrike" dirty="0">
                <a:effectLst/>
                <a:latin typeface="Aptos Body"/>
              </a:rPr>
              <a:t>Konstantinos Kougioumoutzis</a:t>
            </a:r>
            <a:endParaRPr lang="en-US" sz="900" dirty="0">
              <a:latin typeface="Aptos Body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54A731-1AB8-58FF-F146-39B80C270A1D}"/>
              </a:ext>
            </a:extLst>
          </p:cNvPr>
          <p:cNvSpPr txBox="1"/>
          <p:nvPr/>
        </p:nvSpPr>
        <p:spPr>
          <a:xfrm>
            <a:off x="10396512" y="5628593"/>
            <a:ext cx="808463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effectLst/>
                <a:latin typeface="Aptos Body"/>
              </a:rPr>
              <a:t>Exner Tamás</a:t>
            </a:r>
            <a:endParaRPr lang="en-US" sz="900" dirty="0">
              <a:latin typeface="Aptos Body"/>
            </a:endParaRPr>
          </a:p>
        </p:txBody>
      </p:sp>
    </p:spTree>
    <p:extLst>
      <p:ext uri="{BB962C8B-B14F-4D97-AF65-F5344CB8AC3E}">
        <p14:creationId xmlns:p14="http://schemas.microsoft.com/office/powerpoint/2010/main" val="14918297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 animBg="1"/>
      <p:bldP spid="17" grpId="0" animBg="1"/>
      <p:bldP spid="34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AFF61-583C-DF48-A519-7A0443588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BB6AE1F-ED30-CA87-441D-7685EC45516B}"/>
              </a:ext>
            </a:extLst>
          </p:cNvPr>
          <p:cNvCxnSpPr>
            <a:cxnSpLocks/>
          </p:cNvCxnSpPr>
          <p:nvPr/>
        </p:nvCxnSpPr>
        <p:spPr>
          <a:xfrm>
            <a:off x="-427512" y="5667580"/>
            <a:ext cx="129084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9E510880-6ADF-A113-D932-63A78D335237}"/>
              </a:ext>
            </a:extLst>
          </p:cNvPr>
          <p:cNvSpPr/>
          <p:nvPr/>
        </p:nvSpPr>
        <p:spPr>
          <a:xfrm>
            <a:off x="2241914" y="5268862"/>
            <a:ext cx="871870" cy="797434"/>
          </a:xfrm>
          <a:prstGeom prst="flowChartConnector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D71B6EAE-E945-4C77-CDE9-D48E5AF9DC89}"/>
              </a:ext>
            </a:extLst>
          </p:cNvPr>
          <p:cNvSpPr/>
          <p:nvPr/>
        </p:nvSpPr>
        <p:spPr>
          <a:xfrm>
            <a:off x="2330519" y="5357467"/>
            <a:ext cx="694661" cy="620225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0C459A-DFF2-949A-CBBA-E38D0A02284E}"/>
              </a:ext>
            </a:extLst>
          </p:cNvPr>
          <p:cNvSpPr txBox="1"/>
          <p:nvPr/>
        </p:nvSpPr>
        <p:spPr>
          <a:xfrm>
            <a:off x="11311939" y="6406049"/>
            <a:ext cx="9170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chemeClr val="bg1"/>
                </a:solidFill>
                <a:effectLst/>
                <a:latin typeface="Aptos Body"/>
              </a:rPr>
              <a:t>Farkas Péter</a:t>
            </a:r>
            <a:endParaRPr lang="en-US" sz="1100" dirty="0">
              <a:solidFill>
                <a:schemeClr val="bg1"/>
              </a:solidFill>
              <a:latin typeface="Aptos Body"/>
            </a:endParaRPr>
          </a:p>
        </p:txBody>
      </p:sp>
      <p:pic>
        <p:nvPicPr>
          <p:cNvPr id="26" name="Graphic 25" descr="Tree With Roots with solid fill">
            <a:extLst>
              <a:ext uri="{FF2B5EF4-FFF2-40B4-BE49-F238E27FC236}">
                <a16:creationId xmlns:a16="http://schemas.microsoft.com/office/drawing/2014/main" id="{289F504F-BF1D-832B-BD97-43406EBDA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0514" y="6448332"/>
            <a:ext cx="618632" cy="618632"/>
          </a:xfrm>
          <a:prstGeom prst="rect">
            <a:avLst/>
          </a:prstGeom>
        </p:spPr>
      </p:pic>
      <p:pic>
        <p:nvPicPr>
          <p:cNvPr id="27" name="Graphic 26" descr="Deciduous tree with solid fill">
            <a:extLst>
              <a:ext uri="{FF2B5EF4-FFF2-40B4-BE49-F238E27FC236}">
                <a16:creationId xmlns:a16="http://schemas.microsoft.com/office/drawing/2014/main" id="{B6C85F74-F76A-2CDA-CB0C-43A0B789F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27594" y="6479548"/>
            <a:ext cx="402700" cy="402700"/>
          </a:xfrm>
          <a:prstGeom prst="rect">
            <a:avLst/>
          </a:prstGeom>
        </p:spPr>
      </p:pic>
      <p:pic>
        <p:nvPicPr>
          <p:cNvPr id="28" name="Graphic 27" descr="Fir tree with solid fill">
            <a:extLst>
              <a:ext uri="{FF2B5EF4-FFF2-40B4-BE49-F238E27FC236}">
                <a16:creationId xmlns:a16="http://schemas.microsoft.com/office/drawing/2014/main" id="{CD6482AD-CD4E-9BDF-1D80-9B994EFEFE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36452" y="6448332"/>
            <a:ext cx="466091" cy="466091"/>
          </a:xfrm>
          <a:prstGeom prst="rect">
            <a:avLst/>
          </a:prstGeom>
        </p:spPr>
      </p:pic>
      <p:pic>
        <p:nvPicPr>
          <p:cNvPr id="29" name="Graphic 28" descr="Withering Tree with solid fill">
            <a:extLst>
              <a:ext uri="{FF2B5EF4-FFF2-40B4-BE49-F238E27FC236}">
                <a16:creationId xmlns:a16="http://schemas.microsoft.com/office/drawing/2014/main" id="{4AA0744A-ACA9-C824-3C17-010E29AA54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66609" y="6518675"/>
            <a:ext cx="346464" cy="346464"/>
          </a:xfrm>
          <a:prstGeom prst="rect">
            <a:avLst/>
          </a:prstGeom>
        </p:spPr>
      </p:pic>
      <p:pic>
        <p:nvPicPr>
          <p:cNvPr id="30" name="Graphic 29" descr="Fox with solid fill">
            <a:extLst>
              <a:ext uri="{FF2B5EF4-FFF2-40B4-BE49-F238E27FC236}">
                <a16:creationId xmlns:a16="http://schemas.microsoft.com/office/drawing/2014/main" id="{F8136717-5A02-6E11-4202-BC52F227B8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6406049"/>
            <a:ext cx="618632" cy="618632"/>
          </a:xfrm>
          <a:prstGeom prst="rect">
            <a:avLst/>
          </a:prstGeom>
        </p:spPr>
      </p:pic>
      <p:pic>
        <p:nvPicPr>
          <p:cNvPr id="31" name="Graphic 30" descr="Fox with solid fill">
            <a:extLst>
              <a:ext uri="{FF2B5EF4-FFF2-40B4-BE49-F238E27FC236}">
                <a16:creationId xmlns:a16="http://schemas.microsoft.com/office/drawing/2014/main" id="{56EE69BB-3666-048A-F4CF-C429112DD4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5929" y="6572981"/>
            <a:ext cx="369333" cy="369333"/>
          </a:xfrm>
          <a:prstGeom prst="rect">
            <a:avLst/>
          </a:prstGeom>
        </p:spPr>
      </p:pic>
      <p:pic>
        <p:nvPicPr>
          <p:cNvPr id="32" name="Graphic 31" descr="Forest scene with solid fill">
            <a:extLst>
              <a:ext uri="{FF2B5EF4-FFF2-40B4-BE49-F238E27FC236}">
                <a16:creationId xmlns:a16="http://schemas.microsoft.com/office/drawing/2014/main" id="{CA7C3823-D711-41E6-BCCB-795C90FD0D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60358" y="6270132"/>
            <a:ext cx="675245" cy="675245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31ADDA7-0E4E-8467-79ED-68420DEDE847}"/>
              </a:ext>
            </a:extLst>
          </p:cNvPr>
          <p:cNvCxnSpPr>
            <a:cxnSpLocks/>
            <a:stCxn id="59" idx="4"/>
          </p:cNvCxnSpPr>
          <p:nvPr/>
        </p:nvCxnSpPr>
        <p:spPr>
          <a:xfrm>
            <a:off x="6684023" y="5504479"/>
            <a:ext cx="0" cy="1631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655B2E1-A77D-FF36-285D-1C05BC99D54A}"/>
              </a:ext>
            </a:extLst>
          </p:cNvPr>
          <p:cNvSpPr txBox="1"/>
          <p:nvPr/>
        </p:nvSpPr>
        <p:spPr>
          <a:xfrm>
            <a:off x="0" y="6079000"/>
            <a:ext cx="64621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600" b="1" dirty="0">
                <a:effectLst/>
                <a:latin typeface="Aptos Body"/>
                <a:ea typeface="Calibri" panose="020F0502020204030204" pitchFamily="34" charset="0"/>
              </a:rPr>
              <a:t>Σύγκριση προστατευόμενων και μη προστατευόμενων περιοχών</a:t>
            </a:r>
            <a:endParaRPr lang="en-US" sz="1600" b="1" dirty="0">
              <a:latin typeface="Aptos Body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3C1EF48-7737-C488-CF9F-6B80B0299F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3" t="33821" r="30579" b="52521"/>
          <a:stretch>
            <a:fillRect/>
          </a:stretch>
        </p:blipFill>
        <p:spPr>
          <a:xfrm>
            <a:off x="398125" y="239692"/>
            <a:ext cx="3782216" cy="61331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27418E0-457B-964E-BA1D-C2ED7A18F2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2" t="56911" r="28750" b="20052"/>
          <a:stretch>
            <a:fillRect/>
          </a:stretch>
        </p:blipFill>
        <p:spPr>
          <a:xfrm>
            <a:off x="495929" y="941613"/>
            <a:ext cx="3880020" cy="1522806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C7EEA497-DF24-3E6F-0CB7-0E45FFCF278F}"/>
              </a:ext>
            </a:extLst>
          </p:cNvPr>
          <p:cNvSpPr/>
          <p:nvPr/>
        </p:nvSpPr>
        <p:spPr>
          <a:xfrm>
            <a:off x="3356517" y="1747619"/>
            <a:ext cx="1019432" cy="114636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2E8BDD5-FECC-9374-D5B2-A953019D86D8}"/>
              </a:ext>
            </a:extLst>
          </p:cNvPr>
          <p:cNvSpPr/>
          <p:nvPr/>
        </p:nvSpPr>
        <p:spPr>
          <a:xfrm>
            <a:off x="558912" y="1862255"/>
            <a:ext cx="2466268" cy="114636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6A27C8A-2A85-3EAE-E0AD-191D6CC9B9A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1" t="22439" r="27836" b="55356"/>
          <a:stretch>
            <a:fillRect/>
          </a:stretch>
        </p:blipFill>
        <p:spPr>
          <a:xfrm>
            <a:off x="970572" y="2739913"/>
            <a:ext cx="2976021" cy="86841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023F76D-DD37-C7C1-0102-6F257394C7B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5" t="60000" r="30213" b="10188"/>
          <a:stretch>
            <a:fillRect/>
          </a:stretch>
        </p:blipFill>
        <p:spPr>
          <a:xfrm>
            <a:off x="500438" y="3572836"/>
            <a:ext cx="3679903" cy="156176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B01BF8FB-9391-6321-0A12-705C2DE5E0DC}"/>
              </a:ext>
            </a:extLst>
          </p:cNvPr>
          <p:cNvSpPr/>
          <p:nvPr/>
        </p:nvSpPr>
        <p:spPr>
          <a:xfrm>
            <a:off x="975242" y="4522959"/>
            <a:ext cx="3106103" cy="96040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C62CA7B-EFDD-A41C-6A84-AD1DCE338368}"/>
              </a:ext>
            </a:extLst>
          </p:cNvPr>
          <p:cNvSpPr/>
          <p:nvPr/>
        </p:nvSpPr>
        <p:spPr>
          <a:xfrm>
            <a:off x="558912" y="4618998"/>
            <a:ext cx="1872054" cy="155427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8AE8543-1854-CD28-043B-FF5903B4A70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4" t="47483"/>
          <a:stretch>
            <a:fillRect/>
          </a:stretch>
        </p:blipFill>
        <p:spPr bwMode="auto">
          <a:xfrm>
            <a:off x="4964961" y="2530605"/>
            <a:ext cx="1625600" cy="25577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A0B068C-6CA1-01F5-CE0E-D2BCFCAA114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6" t="48246" r="37607"/>
          <a:stretch>
            <a:fillRect/>
          </a:stretch>
        </p:blipFill>
        <p:spPr bwMode="auto">
          <a:xfrm>
            <a:off x="6590561" y="2538086"/>
            <a:ext cx="1676400" cy="2555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D68729C-36D8-BC56-F94B-B34B8393E1C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2" t="45633" r="36966"/>
          <a:stretch>
            <a:fillRect/>
          </a:stretch>
        </p:blipFill>
        <p:spPr bwMode="auto">
          <a:xfrm>
            <a:off x="6684023" y="197298"/>
            <a:ext cx="1225550" cy="23342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506D237-360E-F8EB-D058-3692E4F557C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7" t="45121"/>
          <a:stretch>
            <a:fillRect/>
          </a:stretch>
        </p:blipFill>
        <p:spPr bwMode="auto">
          <a:xfrm>
            <a:off x="5174373" y="173803"/>
            <a:ext cx="1282065" cy="23577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23F03C7B-A04F-9477-E121-282E8CD7C56F}"/>
              </a:ext>
            </a:extLst>
          </p:cNvPr>
          <p:cNvSpPr txBox="1"/>
          <p:nvPr/>
        </p:nvSpPr>
        <p:spPr>
          <a:xfrm>
            <a:off x="8137158" y="941613"/>
            <a:ext cx="2911432" cy="824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l-GR" sz="1050" kern="100" dirty="0">
                <a:effectLst/>
                <a:latin typeface="Aptos Body"/>
                <a:ea typeface="Calibri" panose="020F0502020204030204" pitchFamily="34" charset="0"/>
                <a:cs typeface="Times New Roman" panose="02020603050405020304" pitchFamily="18" charset="0"/>
              </a:rPr>
              <a:t>Ποσοστό της γ-ποικιλότητας εντός (πράσινο) και εκτός (μωβ) προστατευόμενων περιοχών Natura 2000 στην Ευρώπη σε όλες τις βιογεωγραφικές περιοχές </a:t>
            </a:r>
            <a:endParaRPr lang="en-US" sz="1200" kern="100" dirty="0">
              <a:effectLst/>
              <a:latin typeface="Aptos Body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F85B046-7E85-2F36-ED6A-721A46F081D6}"/>
              </a:ext>
            </a:extLst>
          </p:cNvPr>
          <p:cNvSpPr txBox="1"/>
          <p:nvPr/>
        </p:nvSpPr>
        <p:spPr>
          <a:xfrm>
            <a:off x="8216160" y="3160420"/>
            <a:ext cx="2911433" cy="8247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algn="just">
              <a:lnSpc>
                <a:spcPct val="115000"/>
              </a:lnSpc>
              <a:spcAft>
                <a:spcPts val="1000"/>
              </a:spcAft>
              <a:buNone/>
              <a:defRPr sz="1050" kern="100">
                <a:effectLst/>
                <a:latin typeface="Aptos Body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l-GR" dirty="0"/>
              <a:t>Συντελεστές στατιστικού ελέγχου παλινδρόμησης της επίδρασης των προστατευόμενων περιοχών στην α-ποικιλότητα στην Ευρώπη και σε όλες τις βιογεωγραφικές περιοχές.</a:t>
            </a:r>
            <a:endParaRPr lang="en-US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8B4DE0C-8DC3-94A8-BA83-F498B834D14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9" t="38539" r="11920" b="21881"/>
          <a:stretch>
            <a:fillRect/>
          </a:stretch>
        </p:blipFill>
        <p:spPr>
          <a:xfrm>
            <a:off x="8475647" y="4433286"/>
            <a:ext cx="3626184" cy="1049578"/>
          </a:xfrm>
          <a:prstGeom prst="rect">
            <a:avLst/>
          </a:prstGeom>
        </p:spPr>
      </p:pic>
      <p:sp>
        <p:nvSpPr>
          <p:cNvPr id="59" name="Flowchart: Connector 58">
            <a:extLst>
              <a:ext uri="{FF2B5EF4-FFF2-40B4-BE49-F238E27FC236}">
                <a16:creationId xmlns:a16="http://schemas.microsoft.com/office/drawing/2014/main" id="{485A1EA0-D05A-AC11-DE97-361150B98729}"/>
              </a:ext>
            </a:extLst>
          </p:cNvPr>
          <p:cNvSpPr/>
          <p:nvPr/>
        </p:nvSpPr>
        <p:spPr>
          <a:xfrm>
            <a:off x="6515166" y="5168369"/>
            <a:ext cx="337714" cy="33611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owchart: Connector 59">
            <a:extLst>
              <a:ext uri="{FF2B5EF4-FFF2-40B4-BE49-F238E27FC236}">
                <a16:creationId xmlns:a16="http://schemas.microsoft.com/office/drawing/2014/main" id="{B4C55EF4-57C1-063C-078A-9285FCE8050C}"/>
              </a:ext>
            </a:extLst>
          </p:cNvPr>
          <p:cNvSpPr/>
          <p:nvPr/>
        </p:nvSpPr>
        <p:spPr>
          <a:xfrm>
            <a:off x="6544023" y="5197874"/>
            <a:ext cx="280000" cy="269076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953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9" grpId="0" animBg="1"/>
      <p:bldP spid="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83947-C515-791D-D81A-C27BC7864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FF35F91-5E30-D83C-AF78-4EBD81E1D757}"/>
              </a:ext>
            </a:extLst>
          </p:cNvPr>
          <p:cNvCxnSpPr>
            <a:cxnSpLocks/>
            <a:endCxn id="3" idx="6"/>
          </p:cNvCxnSpPr>
          <p:nvPr/>
        </p:nvCxnSpPr>
        <p:spPr>
          <a:xfrm>
            <a:off x="-427512" y="5667580"/>
            <a:ext cx="98530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C39E1A92-2A7A-F03B-87AB-85E102DF2CA6}"/>
              </a:ext>
            </a:extLst>
          </p:cNvPr>
          <p:cNvSpPr/>
          <p:nvPr/>
        </p:nvSpPr>
        <p:spPr>
          <a:xfrm>
            <a:off x="2888184" y="5289127"/>
            <a:ext cx="871870" cy="797434"/>
          </a:xfrm>
          <a:prstGeom prst="flowChartConnector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5EFC0AC8-B474-B39A-F026-3ECE156A5BE2}"/>
              </a:ext>
            </a:extLst>
          </p:cNvPr>
          <p:cNvSpPr/>
          <p:nvPr/>
        </p:nvSpPr>
        <p:spPr>
          <a:xfrm>
            <a:off x="2976789" y="5377732"/>
            <a:ext cx="694661" cy="620225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D5BE47-B2F3-2FEF-7550-0FC6E20FE10D}"/>
              </a:ext>
            </a:extLst>
          </p:cNvPr>
          <p:cNvSpPr txBox="1"/>
          <p:nvPr/>
        </p:nvSpPr>
        <p:spPr>
          <a:xfrm>
            <a:off x="11311939" y="6406049"/>
            <a:ext cx="9170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chemeClr val="bg1"/>
                </a:solidFill>
                <a:effectLst/>
                <a:latin typeface="Aptos Body"/>
              </a:rPr>
              <a:t>Farkas Péter</a:t>
            </a:r>
            <a:endParaRPr lang="en-US" sz="1100" dirty="0">
              <a:solidFill>
                <a:schemeClr val="bg1"/>
              </a:solidFill>
              <a:latin typeface="Aptos Body"/>
            </a:endParaRPr>
          </a:p>
        </p:txBody>
      </p:sp>
      <p:pic>
        <p:nvPicPr>
          <p:cNvPr id="26" name="Graphic 25" descr="Tree With Roots with solid fill">
            <a:extLst>
              <a:ext uri="{FF2B5EF4-FFF2-40B4-BE49-F238E27FC236}">
                <a16:creationId xmlns:a16="http://schemas.microsoft.com/office/drawing/2014/main" id="{3F565D7A-601B-0BE5-760A-7BE5F3B02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0514" y="6448332"/>
            <a:ext cx="618632" cy="618632"/>
          </a:xfrm>
          <a:prstGeom prst="rect">
            <a:avLst/>
          </a:prstGeom>
        </p:spPr>
      </p:pic>
      <p:pic>
        <p:nvPicPr>
          <p:cNvPr id="27" name="Graphic 26" descr="Deciduous tree with solid fill">
            <a:extLst>
              <a:ext uri="{FF2B5EF4-FFF2-40B4-BE49-F238E27FC236}">
                <a16:creationId xmlns:a16="http://schemas.microsoft.com/office/drawing/2014/main" id="{D01AFCCA-4036-6AAD-2A3D-B854890DA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27594" y="6479548"/>
            <a:ext cx="402700" cy="402700"/>
          </a:xfrm>
          <a:prstGeom prst="rect">
            <a:avLst/>
          </a:prstGeom>
        </p:spPr>
      </p:pic>
      <p:pic>
        <p:nvPicPr>
          <p:cNvPr id="28" name="Graphic 27" descr="Fir tree with solid fill">
            <a:extLst>
              <a:ext uri="{FF2B5EF4-FFF2-40B4-BE49-F238E27FC236}">
                <a16:creationId xmlns:a16="http://schemas.microsoft.com/office/drawing/2014/main" id="{6387D6DB-4959-D079-C456-8CD969E9C7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36452" y="6448332"/>
            <a:ext cx="466091" cy="466091"/>
          </a:xfrm>
          <a:prstGeom prst="rect">
            <a:avLst/>
          </a:prstGeom>
        </p:spPr>
      </p:pic>
      <p:pic>
        <p:nvPicPr>
          <p:cNvPr id="29" name="Graphic 28" descr="Withering Tree with solid fill">
            <a:extLst>
              <a:ext uri="{FF2B5EF4-FFF2-40B4-BE49-F238E27FC236}">
                <a16:creationId xmlns:a16="http://schemas.microsoft.com/office/drawing/2014/main" id="{C3D06824-D871-1244-BCB4-5608C0A502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66609" y="6518675"/>
            <a:ext cx="346464" cy="346464"/>
          </a:xfrm>
          <a:prstGeom prst="rect">
            <a:avLst/>
          </a:prstGeom>
        </p:spPr>
      </p:pic>
      <p:pic>
        <p:nvPicPr>
          <p:cNvPr id="30" name="Graphic 29" descr="Fox with solid fill">
            <a:extLst>
              <a:ext uri="{FF2B5EF4-FFF2-40B4-BE49-F238E27FC236}">
                <a16:creationId xmlns:a16="http://schemas.microsoft.com/office/drawing/2014/main" id="{22D4E282-3A24-3640-0643-A44223FF5B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6406049"/>
            <a:ext cx="618632" cy="618632"/>
          </a:xfrm>
          <a:prstGeom prst="rect">
            <a:avLst/>
          </a:prstGeom>
        </p:spPr>
      </p:pic>
      <p:pic>
        <p:nvPicPr>
          <p:cNvPr id="31" name="Graphic 30" descr="Fox with solid fill">
            <a:extLst>
              <a:ext uri="{FF2B5EF4-FFF2-40B4-BE49-F238E27FC236}">
                <a16:creationId xmlns:a16="http://schemas.microsoft.com/office/drawing/2014/main" id="{65129829-7EA0-6364-B779-BAF23C71E8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5929" y="6572981"/>
            <a:ext cx="369333" cy="369333"/>
          </a:xfrm>
          <a:prstGeom prst="rect">
            <a:avLst/>
          </a:prstGeom>
        </p:spPr>
      </p:pic>
      <p:pic>
        <p:nvPicPr>
          <p:cNvPr id="32" name="Graphic 31" descr="Forest scene with solid fill">
            <a:extLst>
              <a:ext uri="{FF2B5EF4-FFF2-40B4-BE49-F238E27FC236}">
                <a16:creationId xmlns:a16="http://schemas.microsoft.com/office/drawing/2014/main" id="{B6B77A4C-BF55-8A78-98F9-B143FFE6F0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60358" y="6270132"/>
            <a:ext cx="675245" cy="6752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AD9F159-DA9B-B671-38CE-3E4C26096E47}"/>
              </a:ext>
            </a:extLst>
          </p:cNvPr>
          <p:cNvSpPr txBox="1"/>
          <p:nvPr/>
        </p:nvSpPr>
        <p:spPr>
          <a:xfrm>
            <a:off x="2582563" y="6182360"/>
            <a:ext cx="14831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600" b="1" dirty="0">
                <a:latin typeface="Aptos Body"/>
              </a:rPr>
              <a:t>Τελική εικόνα</a:t>
            </a:r>
            <a:endParaRPr lang="en-US" sz="1600" b="1" dirty="0">
              <a:latin typeface="Aptos Body"/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38EB1265-24CA-9B78-32E9-C6C0F2538AB3}"/>
              </a:ext>
            </a:extLst>
          </p:cNvPr>
          <p:cNvSpPr/>
          <p:nvPr/>
        </p:nvSpPr>
        <p:spPr>
          <a:xfrm>
            <a:off x="8642282" y="5268862"/>
            <a:ext cx="871870" cy="797434"/>
          </a:xfrm>
          <a:prstGeom prst="flowChartConnector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A33AF243-F37A-940F-F33A-296CE6F2AB6C}"/>
              </a:ext>
            </a:extLst>
          </p:cNvPr>
          <p:cNvSpPr/>
          <p:nvPr/>
        </p:nvSpPr>
        <p:spPr>
          <a:xfrm>
            <a:off x="8730887" y="5357467"/>
            <a:ext cx="694661" cy="620225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 w="222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2791C5-424C-74EE-E553-C5C8B5572674}"/>
              </a:ext>
            </a:extLst>
          </p:cNvPr>
          <p:cNvSpPr txBox="1"/>
          <p:nvPr/>
        </p:nvSpPr>
        <p:spPr>
          <a:xfrm>
            <a:off x="8050760" y="6138100"/>
            <a:ext cx="24241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600" b="1" dirty="0">
                <a:latin typeface="Aptos Body"/>
              </a:rPr>
              <a:t>Προτάσεις για το μέλλον</a:t>
            </a:r>
            <a:endParaRPr lang="en-US" sz="1600" b="1" dirty="0">
              <a:latin typeface="Aptos Body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773447-74CD-B7EE-A452-1E2BAE8EDC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4" t="32845" r="13293" b="6236"/>
          <a:stretch>
            <a:fillRect/>
          </a:stretch>
        </p:blipFill>
        <p:spPr>
          <a:xfrm>
            <a:off x="7056848" y="582295"/>
            <a:ext cx="4042738" cy="2661829"/>
          </a:xfrm>
          <a:prstGeom prst="rect">
            <a:avLst/>
          </a:prstGeom>
        </p:spPr>
      </p:pic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212BDF52-30BA-F4D7-8BD6-5C9CBD6EDB7C}"/>
              </a:ext>
            </a:extLst>
          </p:cNvPr>
          <p:cNvCxnSpPr>
            <a:stCxn id="8" idx="2"/>
          </p:cNvCxnSpPr>
          <p:nvPr/>
        </p:nvCxnSpPr>
        <p:spPr>
          <a:xfrm rot="5400000">
            <a:off x="8547576" y="3338831"/>
            <a:ext cx="625349" cy="43593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EF6198BD-EB9E-1054-7728-E93C646646CF}"/>
              </a:ext>
            </a:extLst>
          </p:cNvPr>
          <p:cNvCxnSpPr>
            <a:stCxn id="8" idx="2"/>
          </p:cNvCxnSpPr>
          <p:nvPr/>
        </p:nvCxnSpPr>
        <p:spPr>
          <a:xfrm rot="16200000" flipH="1">
            <a:off x="8983510" y="3338830"/>
            <a:ext cx="625349" cy="43593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1792BC2-323F-B662-6F47-DBC8F188D26B}"/>
              </a:ext>
            </a:extLst>
          </p:cNvPr>
          <p:cNvSpPr txBox="1"/>
          <p:nvPr/>
        </p:nvSpPr>
        <p:spPr>
          <a:xfrm>
            <a:off x="8290975" y="3958077"/>
            <a:ext cx="702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latin typeface="Aptos Body"/>
              </a:rPr>
              <a:t>Που;</a:t>
            </a:r>
            <a:endParaRPr lang="en-US" sz="1600" dirty="0">
              <a:latin typeface="Aptos Body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FE8BBD-FE1B-738E-5FB1-F451865CF636}"/>
              </a:ext>
            </a:extLst>
          </p:cNvPr>
          <p:cNvSpPr txBox="1"/>
          <p:nvPr/>
        </p:nvSpPr>
        <p:spPr>
          <a:xfrm>
            <a:off x="9042114" y="3958077"/>
            <a:ext cx="1246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latin typeface="Aptos Body"/>
              </a:rPr>
              <a:t>Με τι τρόπο;</a:t>
            </a:r>
            <a:endParaRPr lang="en-US" sz="1600" dirty="0">
              <a:latin typeface="Aptos Body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0F1013-9638-A186-FDB0-7ED0015F6F2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8024" y="1170155"/>
            <a:ext cx="6092334" cy="34209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5795A03-2D6D-EFBD-9F4E-600E1E27B856}"/>
              </a:ext>
            </a:extLst>
          </p:cNvPr>
          <p:cNvSpPr txBox="1"/>
          <p:nvPr/>
        </p:nvSpPr>
        <p:spPr>
          <a:xfrm>
            <a:off x="495929" y="646212"/>
            <a:ext cx="625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l-GR" sz="1400" b="0" i="0" dirty="0">
                <a:solidFill>
                  <a:srgbClr val="1F1F1F"/>
                </a:solidFill>
                <a:effectLst/>
                <a:latin typeface="Aptos Body"/>
              </a:rPr>
              <a:t>Σχέση</a:t>
            </a:r>
            <a:r>
              <a:rPr lang="en-US" sz="1400" b="0" i="0" dirty="0">
                <a:solidFill>
                  <a:srgbClr val="1F1F1F"/>
                </a:solidFill>
                <a:effectLst/>
                <a:latin typeface="Aptos Body"/>
              </a:rPr>
              <a:t> </a:t>
            </a:r>
            <a:r>
              <a:rPr lang="el-GR" sz="1400" b="0" i="0" dirty="0">
                <a:solidFill>
                  <a:srgbClr val="1F1F1F"/>
                </a:solidFill>
                <a:effectLst/>
                <a:latin typeface="Aptos Body"/>
              </a:rPr>
              <a:t>έκτασης-αριθμου ειδών για τον συνολικό αριθμό αυτοφυών ειδών που έχουν καταγραφεί εντός και εκτός του δικτύου Natura 2000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BF3898-7510-A06F-4606-B8693B5D2DEB}"/>
              </a:ext>
            </a:extLst>
          </p:cNvPr>
          <p:cNvSpPr txBox="1"/>
          <p:nvPr/>
        </p:nvSpPr>
        <p:spPr>
          <a:xfrm>
            <a:off x="4857411" y="4650897"/>
            <a:ext cx="1894318" cy="27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ptos Body"/>
              </a:rPr>
              <a:t>Di </a:t>
            </a:r>
            <a:r>
              <a:rPr lang="en-US" sz="1200" dirty="0" err="1">
                <a:solidFill>
                  <a:srgbClr val="000000"/>
                </a:solidFill>
                <a:latin typeface="Aptos Body"/>
              </a:rPr>
              <a:t>Musciano</a:t>
            </a:r>
            <a:r>
              <a:rPr lang="en-US" sz="1200" dirty="0">
                <a:solidFill>
                  <a:srgbClr val="000000"/>
                </a:solidFill>
                <a:latin typeface="Aptos Body"/>
              </a:rPr>
              <a:t> et al. (2025)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99436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2438</TotalTime>
  <Words>313</Words>
  <Application>Microsoft Office PowerPoint</Application>
  <PresentationFormat>Widescreen</PresentationFormat>
  <Paragraphs>58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Aptos Body</vt:lpstr>
      <vt:lpstr>Aptos SemiBold</vt:lpstr>
      <vt:lpstr>Arial</vt:lpstr>
      <vt:lpstr>Neue Haas Grotesk Text Pro</vt:lpstr>
      <vt:lpstr>VanillaVTI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Δημητρης Κωτουλας</dc:creator>
  <cp:lastModifiedBy>Δημητρης Κωτουλας</cp:lastModifiedBy>
  <cp:revision>119</cp:revision>
  <dcterms:created xsi:type="dcterms:W3CDTF">2026-01-24T13:24:49Z</dcterms:created>
  <dcterms:modified xsi:type="dcterms:W3CDTF">2026-01-31T15:17:53Z</dcterms:modified>
</cp:coreProperties>
</file>