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83" r:id="rId11"/>
    <p:sldId id="267" r:id="rId12"/>
    <p:sldId id="270" r:id="rId13"/>
    <p:sldId id="268" r:id="rId14"/>
    <p:sldId id="271" r:id="rId15"/>
    <p:sldId id="278" r:id="rId16"/>
    <p:sldId id="279" r:id="rId17"/>
    <p:sldId id="280" r:id="rId18"/>
    <p:sldId id="282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E2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C7AE6-10E8-486F-896E-8B259474B0F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F60B9C-6DED-4204-8F7B-29CEF539572E}">
      <dgm:prSet custT="1"/>
      <dgm:spPr/>
      <dgm:t>
        <a:bodyPr/>
        <a:lstStyle/>
        <a:p>
          <a:r>
            <a:rPr lang="el-GR" sz="1800" b="1" dirty="0"/>
            <a:t>Θεσμικός και διοικητικός συντονισμός</a:t>
          </a:r>
          <a:endParaRPr lang="en-US" sz="1800" dirty="0"/>
        </a:p>
      </dgm:t>
    </dgm:pt>
    <dgm:pt modelId="{0C298B74-489B-468F-BA53-36830426B73C}" type="parTrans" cxnId="{39FF7DB4-1FEC-4505-B2B6-2F86E01B3D7A}">
      <dgm:prSet/>
      <dgm:spPr/>
      <dgm:t>
        <a:bodyPr/>
        <a:lstStyle/>
        <a:p>
          <a:endParaRPr lang="en-US" sz="2800"/>
        </a:p>
      </dgm:t>
    </dgm:pt>
    <dgm:pt modelId="{C404FA26-3759-44DE-86DA-6FB1C59B63C4}" type="sibTrans" cxnId="{39FF7DB4-1FEC-4505-B2B6-2F86E01B3D7A}">
      <dgm:prSet/>
      <dgm:spPr/>
      <dgm:t>
        <a:bodyPr/>
        <a:lstStyle/>
        <a:p>
          <a:endParaRPr lang="en-US" sz="2800"/>
        </a:p>
      </dgm:t>
    </dgm:pt>
    <dgm:pt modelId="{20D0A712-CB5A-4EC3-913D-93202AA3F438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l-GR" sz="1600" b="1" dirty="0"/>
            <a:t>Ενίσχυση</a:t>
          </a:r>
          <a:r>
            <a:rPr lang="el-GR" sz="1600" dirty="0"/>
            <a:t> των δασικών υπηρεσιών με προσωπικό και αρμοδιότητες</a:t>
          </a:r>
          <a:endParaRPr lang="en-US" sz="1600" dirty="0"/>
        </a:p>
      </dgm:t>
    </dgm:pt>
    <dgm:pt modelId="{B74E7001-7D47-48A5-BC2B-241E0C818F41}" type="parTrans" cxnId="{36034BA9-B66B-4354-9AF9-1A687D9CCA63}">
      <dgm:prSet/>
      <dgm:spPr/>
      <dgm:t>
        <a:bodyPr/>
        <a:lstStyle/>
        <a:p>
          <a:endParaRPr lang="en-US" sz="2800"/>
        </a:p>
      </dgm:t>
    </dgm:pt>
    <dgm:pt modelId="{315F8206-207D-4FCB-B90D-B30F19437A86}" type="sibTrans" cxnId="{36034BA9-B66B-4354-9AF9-1A687D9CCA63}">
      <dgm:prSet/>
      <dgm:spPr/>
      <dgm:t>
        <a:bodyPr/>
        <a:lstStyle/>
        <a:p>
          <a:endParaRPr lang="en-US" sz="2800"/>
        </a:p>
      </dgm:t>
    </dgm:pt>
    <dgm:pt modelId="{0CF21743-11B4-4806-AECA-F2B79615CF37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l-GR" sz="1600" b="1" dirty="0"/>
            <a:t>Σαφής κατανομή </a:t>
          </a:r>
          <a:r>
            <a:rPr lang="el-GR" sz="1600" dirty="0"/>
            <a:t>ρόλων μεταξύ πρόληψης, διαχείρισης και καταστολής</a:t>
          </a:r>
          <a:endParaRPr lang="en-US" sz="1600" dirty="0"/>
        </a:p>
      </dgm:t>
    </dgm:pt>
    <dgm:pt modelId="{0BF6545F-06F3-4940-97EA-3180607D7F21}" type="parTrans" cxnId="{3BC5FEF6-5D69-47FB-8503-E474D1F1159A}">
      <dgm:prSet/>
      <dgm:spPr/>
      <dgm:t>
        <a:bodyPr/>
        <a:lstStyle/>
        <a:p>
          <a:endParaRPr lang="en-US" sz="2800"/>
        </a:p>
      </dgm:t>
    </dgm:pt>
    <dgm:pt modelId="{D4DF6E29-F880-4D73-A53B-85A46DD1F284}" type="sibTrans" cxnId="{3BC5FEF6-5D69-47FB-8503-E474D1F1159A}">
      <dgm:prSet/>
      <dgm:spPr/>
      <dgm:t>
        <a:bodyPr/>
        <a:lstStyle/>
        <a:p>
          <a:endParaRPr lang="en-US" sz="2800"/>
        </a:p>
      </dgm:t>
    </dgm:pt>
    <dgm:pt modelId="{BC07C42E-3741-4A6A-805D-633879CB664C}">
      <dgm:prSet custT="1"/>
      <dgm:spPr/>
      <dgm:t>
        <a:bodyPr/>
        <a:lstStyle/>
        <a:p>
          <a:r>
            <a:rPr lang="el-GR" sz="1800" b="1" dirty="0"/>
            <a:t>Διεθνής και </a:t>
          </a:r>
          <a:r>
            <a:rPr lang="el-GR" sz="1600" b="1" dirty="0"/>
            <a:t>διακρατική</a:t>
          </a:r>
          <a:r>
            <a:rPr lang="el-GR" sz="1800" b="1" dirty="0"/>
            <a:t> συνεργασία</a:t>
          </a:r>
          <a:endParaRPr lang="en-US" sz="1800" dirty="0"/>
        </a:p>
      </dgm:t>
    </dgm:pt>
    <dgm:pt modelId="{E47EA9AB-625C-4445-B9DF-C91CF17D3AAF}" type="parTrans" cxnId="{094E5A99-97AD-43F8-8446-7DBD9DD1CD5F}">
      <dgm:prSet/>
      <dgm:spPr/>
      <dgm:t>
        <a:bodyPr/>
        <a:lstStyle/>
        <a:p>
          <a:endParaRPr lang="en-US" sz="2800"/>
        </a:p>
      </dgm:t>
    </dgm:pt>
    <dgm:pt modelId="{9D75D20B-3628-49B0-ACD7-30ACD97F637E}" type="sibTrans" cxnId="{094E5A99-97AD-43F8-8446-7DBD9DD1CD5F}">
      <dgm:prSet/>
      <dgm:spPr/>
      <dgm:t>
        <a:bodyPr/>
        <a:lstStyle/>
        <a:p>
          <a:endParaRPr lang="en-US" sz="2800"/>
        </a:p>
      </dgm:t>
    </dgm:pt>
    <dgm:pt modelId="{2FB280E5-8F71-4E56-B186-84ECB9759FB9}">
      <dgm:prSet custT="1"/>
      <dgm:spPr/>
      <dgm:t>
        <a:bodyPr/>
        <a:lstStyle/>
        <a:p>
          <a:r>
            <a:rPr lang="el-GR" sz="1600" dirty="0"/>
            <a:t>Κοινή ευρωπαϊκή χρήση </a:t>
          </a:r>
          <a:r>
            <a:rPr lang="el-GR" sz="1600" b="1" dirty="0"/>
            <a:t>εναέριων και επίγειων πυροσβεστικών </a:t>
          </a:r>
          <a:r>
            <a:rPr lang="el-GR" sz="1600" dirty="0"/>
            <a:t>μέσων</a:t>
          </a:r>
          <a:endParaRPr lang="en-US" sz="1600" dirty="0"/>
        </a:p>
      </dgm:t>
    </dgm:pt>
    <dgm:pt modelId="{EF0B1D46-CA3F-41AB-B410-DCE31F445200}" type="parTrans" cxnId="{5FC9DD25-1E1F-465A-AFD7-6A555897EA6C}">
      <dgm:prSet/>
      <dgm:spPr/>
      <dgm:t>
        <a:bodyPr/>
        <a:lstStyle/>
        <a:p>
          <a:endParaRPr lang="en-US" sz="2800"/>
        </a:p>
      </dgm:t>
    </dgm:pt>
    <dgm:pt modelId="{331EC307-B7B5-4BB3-B195-EBFC1A3A3CA8}" type="sibTrans" cxnId="{5FC9DD25-1E1F-465A-AFD7-6A555897EA6C}">
      <dgm:prSet/>
      <dgm:spPr/>
      <dgm:t>
        <a:bodyPr/>
        <a:lstStyle/>
        <a:p>
          <a:endParaRPr lang="en-US" sz="2800"/>
        </a:p>
      </dgm:t>
    </dgm:pt>
    <dgm:pt modelId="{FF800D92-BDB7-4F33-A7E6-B4EB50D77535}">
      <dgm:prSet custT="1"/>
      <dgm:spPr/>
      <dgm:t>
        <a:bodyPr/>
        <a:lstStyle/>
        <a:p>
          <a:r>
            <a:rPr lang="el-GR" sz="1600" b="1" dirty="0"/>
            <a:t>Ταχύτερη κινητοποίηση </a:t>
          </a:r>
          <a:r>
            <a:rPr lang="el-GR" sz="1600" dirty="0"/>
            <a:t>πόρων σε περιόδους κρίσης</a:t>
          </a:r>
          <a:endParaRPr lang="en-US" sz="1600" dirty="0"/>
        </a:p>
      </dgm:t>
    </dgm:pt>
    <dgm:pt modelId="{D783198C-3F21-4FE8-B85C-702FAE886FB0}" type="parTrans" cxnId="{D8AC11DE-8DC2-4E0F-8CA2-ACAB19F3B5F8}">
      <dgm:prSet/>
      <dgm:spPr/>
      <dgm:t>
        <a:bodyPr/>
        <a:lstStyle/>
        <a:p>
          <a:endParaRPr lang="en-US" sz="2800"/>
        </a:p>
      </dgm:t>
    </dgm:pt>
    <dgm:pt modelId="{BA9F4592-F7FD-4386-B465-E4432771106F}" type="sibTrans" cxnId="{D8AC11DE-8DC2-4E0F-8CA2-ACAB19F3B5F8}">
      <dgm:prSet/>
      <dgm:spPr/>
      <dgm:t>
        <a:bodyPr/>
        <a:lstStyle/>
        <a:p>
          <a:endParaRPr lang="en-US" sz="2800"/>
        </a:p>
      </dgm:t>
    </dgm:pt>
    <dgm:pt modelId="{E2995D3F-185E-43A1-9465-29C4AD721D77}">
      <dgm:prSet custT="1"/>
      <dgm:spPr/>
      <dgm:t>
        <a:bodyPr/>
        <a:lstStyle/>
        <a:p>
          <a:r>
            <a:rPr lang="el-GR" sz="1800" b="1" dirty="0"/>
            <a:t>Ολοκληρωμένη </a:t>
          </a:r>
          <a:r>
            <a:rPr lang="el-GR" sz="1800" b="1" dirty="0" err="1"/>
            <a:t>μεταπυρική</a:t>
          </a:r>
          <a:r>
            <a:rPr lang="el-GR" sz="1800" b="1" dirty="0"/>
            <a:t> αποκατάσταση</a:t>
          </a:r>
          <a:endParaRPr lang="en-US" sz="1800" dirty="0"/>
        </a:p>
      </dgm:t>
    </dgm:pt>
    <dgm:pt modelId="{34DEB382-ECA5-47B5-A5D9-E898079A9BB8}" type="parTrans" cxnId="{FA5EB3C8-7A69-4FCE-970A-11F4A6BD0403}">
      <dgm:prSet/>
      <dgm:spPr/>
      <dgm:t>
        <a:bodyPr/>
        <a:lstStyle/>
        <a:p>
          <a:endParaRPr lang="en-US" sz="2800"/>
        </a:p>
      </dgm:t>
    </dgm:pt>
    <dgm:pt modelId="{F5273C80-95BE-47B8-9537-0EB9B3204F39}" type="sibTrans" cxnId="{FA5EB3C8-7A69-4FCE-970A-11F4A6BD0403}">
      <dgm:prSet/>
      <dgm:spPr/>
      <dgm:t>
        <a:bodyPr/>
        <a:lstStyle/>
        <a:p>
          <a:endParaRPr lang="en-US" sz="2800"/>
        </a:p>
      </dgm:t>
    </dgm:pt>
    <dgm:pt modelId="{5FDF1372-1DF9-4C16-B618-E6BF6E4639EE}">
      <dgm:prSet custT="1"/>
      <dgm:spPr/>
      <dgm:t>
        <a:bodyPr/>
        <a:lstStyle/>
        <a:p>
          <a:r>
            <a:rPr lang="el-GR" sz="1600" b="1" dirty="0"/>
            <a:t>Άμεση καταγραφή </a:t>
          </a:r>
          <a:r>
            <a:rPr lang="el-GR" sz="1600" dirty="0"/>
            <a:t>καμένων εκτάσεων</a:t>
          </a:r>
          <a:endParaRPr lang="en-US" sz="1600" dirty="0"/>
        </a:p>
      </dgm:t>
    </dgm:pt>
    <dgm:pt modelId="{4592ED2A-9F07-4FD2-B753-1C47BE7E5593}" type="parTrans" cxnId="{19B74824-700C-41BD-9286-2EAB29E21F6E}">
      <dgm:prSet/>
      <dgm:spPr/>
      <dgm:t>
        <a:bodyPr/>
        <a:lstStyle/>
        <a:p>
          <a:endParaRPr lang="en-US" sz="2800"/>
        </a:p>
      </dgm:t>
    </dgm:pt>
    <dgm:pt modelId="{2CA2C0AE-08B2-48E8-B48F-403E7EA44F61}" type="sibTrans" cxnId="{19B74824-700C-41BD-9286-2EAB29E21F6E}">
      <dgm:prSet/>
      <dgm:spPr/>
      <dgm:t>
        <a:bodyPr/>
        <a:lstStyle/>
        <a:p>
          <a:endParaRPr lang="en-US" sz="2800"/>
        </a:p>
      </dgm:t>
    </dgm:pt>
    <dgm:pt modelId="{B71A7B0E-2785-4A1C-BC2B-F83EF7D6F9A0}">
      <dgm:prSet custT="1"/>
      <dgm:spPr/>
      <dgm:t>
        <a:bodyPr/>
        <a:lstStyle/>
        <a:p>
          <a:r>
            <a:rPr lang="el-GR" sz="1600" b="1" dirty="0" err="1"/>
            <a:t>Στοχευμένες</a:t>
          </a:r>
          <a:r>
            <a:rPr lang="el-GR" sz="1600" b="1" dirty="0"/>
            <a:t> αναδασώσεις </a:t>
          </a:r>
          <a:r>
            <a:rPr lang="el-GR" sz="1600" dirty="0"/>
            <a:t>με τοπικά είδη</a:t>
          </a:r>
          <a:endParaRPr lang="en-US" sz="1600" dirty="0"/>
        </a:p>
      </dgm:t>
    </dgm:pt>
    <dgm:pt modelId="{EFD084B4-4AC9-47FC-AC75-A4BDBAD3115C}" type="parTrans" cxnId="{3075DD4B-A7B1-487F-BEEA-3EEAE680B608}">
      <dgm:prSet/>
      <dgm:spPr/>
      <dgm:t>
        <a:bodyPr/>
        <a:lstStyle/>
        <a:p>
          <a:endParaRPr lang="en-US" sz="2800"/>
        </a:p>
      </dgm:t>
    </dgm:pt>
    <dgm:pt modelId="{BA24B352-23BC-4B41-8486-4F3256E11B4A}" type="sibTrans" cxnId="{3075DD4B-A7B1-487F-BEEA-3EEAE680B608}">
      <dgm:prSet/>
      <dgm:spPr/>
      <dgm:t>
        <a:bodyPr/>
        <a:lstStyle/>
        <a:p>
          <a:endParaRPr lang="en-US" sz="2800"/>
        </a:p>
      </dgm:t>
    </dgm:pt>
    <dgm:pt modelId="{05DDC77D-27ED-4993-B4AA-CBE57EBF978C}">
      <dgm:prSet custT="1"/>
      <dgm:spPr/>
      <dgm:t>
        <a:bodyPr/>
        <a:lstStyle/>
        <a:p>
          <a:r>
            <a:rPr lang="el-GR" sz="1600" b="1" dirty="0"/>
            <a:t>Δημιουργία τοπικών φυτωρίων </a:t>
          </a:r>
          <a:r>
            <a:rPr lang="el-GR" sz="1600" dirty="0"/>
            <a:t>για έγκαιρη αποκατάσταση</a:t>
          </a:r>
          <a:endParaRPr lang="en-US" sz="1600" dirty="0"/>
        </a:p>
      </dgm:t>
    </dgm:pt>
    <dgm:pt modelId="{7DAE1E00-515C-43EF-BFA1-BC81F67A7E0D}" type="parTrans" cxnId="{71CC3B86-5B9A-45BF-8936-1EEB3E3925A9}">
      <dgm:prSet/>
      <dgm:spPr/>
      <dgm:t>
        <a:bodyPr/>
        <a:lstStyle/>
        <a:p>
          <a:endParaRPr lang="en-US" sz="2800"/>
        </a:p>
      </dgm:t>
    </dgm:pt>
    <dgm:pt modelId="{4E78CA30-0D06-4769-BC92-4F06D3F3C010}" type="sibTrans" cxnId="{71CC3B86-5B9A-45BF-8936-1EEB3E3925A9}">
      <dgm:prSet/>
      <dgm:spPr/>
      <dgm:t>
        <a:bodyPr/>
        <a:lstStyle/>
        <a:p>
          <a:endParaRPr lang="en-US" sz="2800"/>
        </a:p>
      </dgm:t>
    </dgm:pt>
    <dgm:pt modelId="{D088F3EE-2BC7-403E-8CD1-56F3EC2539FD}">
      <dgm:prSet custT="1"/>
      <dgm:spPr/>
      <dgm:t>
        <a:bodyPr/>
        <a:lstStyle/>
        <a:p>
          <a:r>
            <a:rPr lang="el-GR" sz="1800" b="1" dirty="0"/>
            <a:t>Ενεργή συμμετοχή της κοινωνίας</a:t>
          </a:r>
          <a:endParaRPr lang="en-US" sz="1800" dirty="0"/>
        </a:p>
      </dgm:t>
    </dgm:pt>
    <dgm:pt modelId="{83A86417-B557-469E-B5AB-B7830EDA0708}" type="parTrans" cxnId="{44BAF45D-575F-4089-8EAD-5C18FC26CA75}">
      <dgm:prSet/>
      <dgm:spPr/>
      <dgm:t>
        <a:bodyPr/>
        <a:lstStyle/>
        <a:p>
          <a:endParaRPr lang="en-US" sz="2800"/>
        </a:p>
      </dgm:t>
    </dgm:pt>
    <dgm:pt modelId="{4AB2F1BE-4E5E-4128-AB17-D2E86BD81A9B}" type="sibTrans" cxnId="{44BAF45D-575F-4089-8EAD-5C18FC26CA75}">
      <dgm:prSet/>
      <dgm:spPr/>
      <dgm:t>
        <a:bodyPr/>
        <a:lstStyle/>
        <a:p>
          <a:endParaRPr lang="en-US" sz="2800"/>
        </a:p>
      </dgm:t>
    </dgm:pt>
    <dgm:pt modelId="{8A50CE66-2A28-4B59-9087-1480BEF259DA}">
      <dgm:prSet custT="1"/>
      <dgm:spPr/>
      <dgm:t>
        <a:bodyPr/>
        <a:lstStyle/>
        <a:p>
          <a:pPr algn="l"/>
          <a:r>
            <a:rPr lang="el-GR" sz="1600" b="1" dirty="0"/>
            <a:t>Περιβαλλοντική εκπαίδευση </a:t>
          </a:r>
          <a:r>
            <a:rPr lang="el-GR" sz="1600" b="0" dirty="0"/>
            <a:t>και θεσμική ενσωμάτωση των τοπικών κοινοτήτων</a:t>
          </a:r>
          <a:endParaRPr lang="en-US" sz="1600" b="0" dirty="0"/>
        </a:p>
      </dgm:t>
    </dgm:pt>
    <dgm:pt modelId="{E69851D8-4BA0-4DEC-B450-597C44ECB00E}" type="parTrans" cxnId="{CB5E78F2-8862-487F-98A5-40C4AE84DC03}">
      <dgm:prSet/>
      <dgm:spPr/>
      <dgm:t>
        <a:bodyPr/>
        <a:lstStyle/>
        <a:p>
          <a:endParaRPr lang="en-US" sz="2800"/>
        </a:p>
      </dgm:t>
    </dgm:pt>
    <dgm:pt modelId="{14840FBC-C634-4E24-AFE2-5817F4F22324}" type="sibTrans" cxnId="{CB5E78F2-8862-487F-98A5-40C4AE84DC03}">
      <dgm:prSet/>
      <dgm:spPr/>
      <dgm:t>
        <a:bodyPr/>
        <a:lstStyle/>
        <a:p>
          <a:endParaRPr lang="en-US" sz="2800"/>
        </a:p>
      </dgm:t>
    </dgm:pt>
    <dgm:pt modelId="{0AAAE9D7-93EE-4221-BEC5-39E08EA7AAC4}">
      <dgm:prSet custT="1"/>
      <dgm:spPr/>
      <dgm:t>
        <a:bodyPr/>
        <a:lstStyle/>
        <a:p>
          <a:pPr algn="l"/>
          <a:r>
            <a:rPr lang="el-GR" sz="1600" b="0" dirty="0"/>
            <a:t>Αξιοποίηση κοινωνικών και οικονομικών αποτιμήσεων για δίκαιες πολιτικές</a:t>
          </a:r>
          <a:endParaRPr lang="en-US" sz="1600" b="0" dirty="0"/>
        </a:p>
      </dgm:t>
    </dgm:pt>
    <dgm:pt modelId="{C2822CB8-466A-4A0A-955C-7E964B1E9795}" type="parTrans" cxnId="{2830C225-0443-4115-90B9-A98A6847C72D}">
      <dgm:prSet/>
      <dgm:spPr/>
      <dgm:t>
        <a:bodyPr/>
        <a:lstStyle/>
        <a:p>
          <a:endParaRPr lang="en-US" sz="2800"/>
        </a:p>
      </dgm:t>
    </dgm:pt>
    <dgm:pt modelId="{3A42ACE7-D9C3-47DD-A359-EE20420A2589}" type="sibTrans" cxnId="{2830C225-0443-4115-90B9-A98A6847C72D}">
      <dgm:prSet/>
      <dgm:spPr/>
      <dgm:t>
        <a:bodyPr/>
        <a:lstStyle/>
        <a:p>
          <a:endParaRPr lang="en-US" sz="2800"/>
        </a:p>
      </dgm:t>
    </dgm:pt>
    <dgm:pt modelId="{1F11DB64-FB03-4EA4-B9DB-E6374D69E3E8}">
      <dgm:prSet custT="1"/>
      <dgm:spPr/>
      <dgm:t>
        <a:bodyPr/>
        <a:lstStyle/>
        <a:p>
          <a:r>
            <a:rPr lang="el-GR" sz="1800" b="1" dirty="0"/>
            <a:t>Κεντρικό συμπέρασμα</a:t>
          </a:r>
          <a:endParaRPr lang="en-US" sz="1800" dirty="0"/>
        </a:p>
      </dgm:t>
    </dgm:pt>
    <dgm:pt modelId="{5E90D8D7-A8D9-4D6B-96E8-0E5D7934C7C3}" type="parTrans" cxnId="{865F5458-5789-400A-BBD4-01B8E69F9A4C}">
      <dgm:prSet/>
      <dgm:spPr/>
      <dgm:t>
        <a:bodyPr/>
        <a:lstStyle/>
        <a:p>
          <a:endParaRPr lang="en-US" sz="2800"/>
        </a:p>
      </dgm:t>
    </dgm:pt>
    <dgm:pt modelId="{6843A7B0-5F53-43BA-A5EC-DC37BA9CBFD4}" type="sibTrans" cxnId="{865F5458-5789-400A-BBD4-01B8E69F9A4C}">
      <dgm:prSet/>
      <dgm:spPr/>
      <dgm:t>
        <a:bodyPr/>
        <a:lstStyle/>
        <a:p>
          <a:endParaRPr lang="en-US" sz="2800"/>
        </a:p>
      </dgm:t>
    </dgm:pt>
    <dgm:pt modelId="{CE7BD636-9F46-4FFA-92B7-24B7CE021BCC}">
      <dgm:prSet custT="1"/>
      <dgm:spPr/>
      <dgm:t>
        <a:bodyPr/>
        <a:lstStyle/>
        <a:p>
          <a:pPr algn="l"/>
          <a:r>
            <a:rPr lang="el-GR" sz="1600" dirty="0"/>
            <a:t>Η ανθεκτικότητα απέναντι στις πυρκαγιές επιτυγχάνεται</a:t>
          </a:r>
          <a:br>
            <a:rPr lang="el-GR" sz="1600" dirty="0"/>
          </a:br>
          <a:r>
            <a:rPr lang="el-GR" sz="1600" b="1" dirty="0"/>
            <a:t>όχι με αποσπασματικές παρεμβάσεις</a:t>
          </a:r>
          <a:r>
            <a:rPr lang="el-GR" sz="1600" dirty="0"/>
            <a:t>,</a:t>
          </a:r>
          <a:br>
            <a:rPr lang="el-GR" sz="1600" dirty="0"/>
          </a:br>
          <a:r>
            <a:rPr lang="el-GR" sz="1600" dirty="0"/>
            <a:t>αλλά με </a:t>
          </a:r>
          <a:r>
            <a:rPr lang="el-GR" sz="1600" b="1" dirty="0"/>
            <a:t>συνεκτική, προληπτική και </a:t>
          </a:r>
          <a:r>
            <a:rPr lang="el-GR" sz="1600" b="1" dirty="0" err="1"/>
            <a:t>οικοσυστημική</a:t>
          </a:r>
          <a:r>
            <a:rPr lang="el-GR" sz="1600" b="1" dirty="0"/>
            <a:t> στρατηγική</a:t>
          </a:r>
          <a:endParaRPr lang="en-US" sz="1600" dirty="0"/>
        </a:p>
      </dgm:t>
    </dgm:pt>
    <dgm:pt modelId="{17E40B41-2F11-4115-9774-0E3FFE75B9D9}" type="parTrans" cxnId="{B2A396D5-9D79-4A7A-9C82-CB517DDD9D1A}">
      <dgm:prSet/>
      <dgm:spPr/>
      <dgm:t>
        <a:bodyPr/>
        <a:lstStyle/>
        <a:p>
          <a:endParaRPr lang="en-US" sz="2800"/>
        </a:p>
      </dgm:t>
    </dgm:pt>
    <dgm:pt modelId="{996A6B23-1B37-49F0-A161-FA9889586C9C}" type="sibTrans" cxnId="{B2A396D5-9D79-4A7A-9C82-CB517DDD9D1A}">
      <dgm:prSet/>
      <dgm:spPr/>
      <dgm:t>
        <a:bodyPr/>
        <a:lstStyle/>
        <a:p>
          <a:endParaRPr lang="en-US" sz="2800"/>
        </a:p>
      </dgm:t>
    </dgm:pt>
    <dgm:pt modelId="{B06C3913-7303-45DF-B27C-7BFA2EB04614}" type="pres">
      <dgm:prSet presAssocID="{1E3C7AE6-10E8-486F-896E-8B259474B0F8}" presName="Name0" presStyleCnt="0">
        <dgm:presLayoutVars>
          <dgm:dir/>
          <dgm:animLvl val="lvl"/>
          <dgm:resizeHandles val="exact"/>
        </dgm:presLayoutVars>
      </dgm:prSet>
      <dgm:spPr/>
    </dgm:pt>
    <dgm:pt modelId="{E6E4C4F4-1933-4C7F-BE20-65EC14786A61}" type="pres">
      <dgm:prSet presAssocID="{25F60B9C-6DED-4204-8F7B-29CEF539572E}" presName="composite" presStyleCnt="0"/>
      <dgm:spPr/>
    </dgm:pt>
    <dgm:pt modelId="{D3C7D1A6-EA36-4674-90C2-021A7B18E0BA}" type="pres">
      <dgm:prSet presAssocID="{25F60B9C-6DED-4204-8F7B-29CEF539572E}" presName="parTx" presStyleLbl="alignNode1" presStyleIdx="0" presStyleCnt="5">
        <dgm:presLayoutVars>
          <dgm:chMax val="0"/>
          <dgm:chPref val="0"/>
        </dgm:presLayoutVars>
      </dgm:prSet>
      <dgm:spPr/>
    </dgm:pt>
    <dgm:pt modelId="{0F3A026C-8B25-4E39-9E09-26D6492DE24C}" type="pres">
      <dgm:prSet presAssocID="{25F60B9C-6DED-4204-8F7B-29CEF539572E}" presName="desTx" presStyleLbl="alignAccFollowNode1" presStyleIdx="0" presStyleCnt="5" custLinFactNeighborX="-192">
        <dgm:presLayoutVars/>
      </dgm:prSet>
      <dgm:spPr/>
    </dgm:pt>
    <dgm:pt modelId="{2252FDBF-9688-436C-BFED-8AD190187E03}" type="pres">
      <dgm:prSet presAssocID="{C404FA26-3759-44DE-86DA-6FB1C59B63C4}" presName="space" presStyleCnt="0"/>
      <dgm:spPr/>
    </dgm:pt>
    <dgm:pt modelId="{7D1A57A0-3F29-4EC6-9011-F0C650F999EA}" type="pres">
      <dgm:prSet presAssocID="{BC07C42E-3741-4A6A-805D-633879CB664C}" presName="composite" presStyleCnt="0"/>
      <dgm:spPr/>
    </dgm:pt>
    <dgm:pt modelId="{6AB4A006-B511-4AB8-AC0D-92E5D3FAE612}" type="pres">
      <dgm:prSet presAssocID="{BC07C42E-3741-4A6A-805D-633879CB664C}" presName="parTx" presStyleLbl="alignNode1" presStyleIdx="1" presStyleCnt="5">
        <dgm:presLayoutVars>
          <dgm:chMax val="0"/>
          <dgm:chPref val="0"/>
        </dgm:presLayoutVars>
      </dgm:prSet>
      <dgm:spPr/>
    </dgm:pt>
    <dgm:pt modelId="{A8D2C636-3712-4972-A31F-2CEAAA4E0120}" type="pres">
      <dgm:prSet presAssocID="{BC07C42E-3741-4A6A-805D-633879CB664C}" presName="desTx" presStyleLbl="alignAccFollowNode1" presStyleIdx="1" presStyleCnt="5">
        <dgm:presLayoutVars/>
      </dgm:prSet>
      <dgm:spPr/>
    </dgm:pt>
    <dgm:pt modelId="{D6831732-C1E8-4B38-8FAB-C0B950C98CD6}" type="pres">
      <dgm:prSet presAssocID="{9D75D20B-3628-49B0-ACD7-30ACD97F637E}" presName="space" presStyleCnt="0"/>
      <dgm:spPr/>
    </dgm:pt>
    <dgm:pt modelId="{B64667AF-6E1A-49E0-A07F-AC6F850F3EFD}" type="pres">
      <dgm:prSet presAssocID="{E2995D3F-185E-43A1-9465-29C4AD721D77}" presName="composite" presStyleCnt="0"/>
      <dgm:spPr/>
    </dgm:pt>
    <dgm:pt modelId="{4F344D7B-2B7E-42B9-9283-D789B069E5C7}" type="pres">
      <dgm:prSet presAssocID="{E2995D3F-185E-43A1-9465-29C4AD721D77}" presName="parTx" presStyleLbl="alignNode1" presStyleIdx="2" presStyleCnt="5">
        <dgm:presLayoutVars>
          <dgm:chMax val="0"/>
          <dgm:chPref val="0"/>
        </dgm:presLayoutVars>
      </dgm:prSet>
      <dgm:spPr/>
    </dgm:pt>
    <dgm:pt modelId="{59AAB7F7-B9C9-4DE8-B4C8-05DD3E9537C2}" type="pres">
      <dgm:prSet presAssocID="{E2995D3F-185E-43A1-9465-29C4AD721D77}" presName="desTx" presStyleLbl="alignAccFollowNode1" presStyleIdx="2" presStyleCnt="5">
        <dgm:presLayoutVars/>
      </dgm:prSet>
      <dgm:spPr/>
    </dgm:pt>
    <dgm:pt modelId="{6B3307EA-A1B4-4462-A7D6-DFF3977B69AA}" type="pres">
      <dgm:prSet presAssocID="{F5273C80-95BE-47B8-9537-0EB9B3204F39}" presName="space" presStyleCnt="0"/>
      <dgm:spPr/>
    </dgm:pt>
    <dgm:pt modelId="{CBF74557-C38E-4305-9A05-0F9EEAF40DE2}" type="pres">
      <dgm:prSet presAssocID="{D088F3EE-2BC7-403E-8CD1-56F3EC2539FD}" presName="composite" presStyleCnt="0"/>
      <dgm:spPr/>
    </dgm:pt>
    <dgm:pt modelId="{BC6D1A58-DF18-4880-B6A0-5C7F546866E0}" type="pres">
      <dgm:prSet presAssocID="{D088F3EE-2BC7-403E-8CD1-56F3EC2539FD}" presName="parTx" presStyleLbl="alignNode1" presStyleIdx="3" presStyleCnt="5">
        <dgm:presLayoutVars>
          <dgm:chMax val="0"/>
          <dgm:chPref val="0"/>
        </dgm:presLayoutVars>
      </dgm:prSet>
      <dgm:spPr/>
    </dgm:pt>
    <dgm:pt modelId="{D4D0FBA1-E09E-4269-9F5C-719DB0B178C2}" type="pres">
      <dgm:prSet presAssocID="{D088F3EE-2BC7-403E-8CD1-56F3EC2539FD}" presName="desTx" presStyleLbl="alignAccFollowNode1" presStyleIdx="3" presStyleCnt="5">
        <dgm:presLayoutVars/>
      </dgm:prSet>
      <dgm:spPr/>
    </dgm:pt>
    <dgm:pt modelId="{95A3B731-A7D3-4B52-B9FF-70337AC5ECC2}" type="pres">
      <dgm:prSet presAssocID="{4AB2F1BE-4E5E-4128-AB17-D2E86BD81A9B}" presName="space" presStyleCnt="0"/>
      <dgm:spPr/>
    </dgm:pt>
    <dgm:pt modelId="{C6985D30-4EC2-4AC2-BA29-4C400490AED1}" type="pres">
      <dgm:prSet presAssocID="{1F11DB64-FB03-4EA4-B9DB-E6374D69E3E8}" presName="composite" presStyleCnt="0"/>
      <dgm:spPr/>
    </dgm:pt>
    <dgm:pt modelId="{6D441D55-742C-4442-B114-482D60CD0BB3}" type="pres">
      <dgm:prSet presAssocID="{1F11DB64-FB03-4EA4-B9DB-E6374D69E3E8}" presName="parTx" presStyleLbl="alignNode1" presStyleIdx="4" presStyleCnt="5">
        <dgm:presLayoutVars>
          <dgm:chMax val="0"/>
          <dgm:chPref val="0"/>
        </dgm:presLayoutVars>
      </dgm:prSet>
      <dgm:spPr/>
    </dgm:pt>
    <dgm:pt modelId="{9AC2FF2B-31A1-401B-BBF8-024403051332}" type="pres">
      <dgm:prSet presAssocID="{1F11DB64-FB03-4EA4-B9DB-E6374D69E3E8}" presName="desTx" presStyleLbl="alignAccFollowNode1" presStyleIdx="4" presStyleCnt="5">
        <dgm:presLayoutVars/>
      </dgm:prSet>
      <dgm:spPr/>
    </dgm:pt>
  </dgm:ptLst>
  <dgm:cxnLst>
    <dgm:cxn modelId="{409C2904-14A8-4345-AC94-7723D051A972}" type="presOf" srcId="{25F60B9C-6DED-4204-8F7B-29CEF539572E}" destId="{D3C7D1A6-EA36-4674-90C2-021A7B18E0BA}" srcOrd="0" destOrd="0" presId="urn:microsoft.com/office/officeart/2016/7/layout/ChevronBlockProcess"/>
    <dgm:cxn modelId="{4D28CD17-1098-4836-9DE3-125DBC106E35}" type="presOf" srcId="{BC07C42E-3741-4A6A-805D-633879CB664C}" destId="{6AB4A006-B511-4AB8-AC0D-92E5D3FAE612}" srcOrd="0" destOrd="0" presId="urn:microsoft.com/office/officeart/2016/7/layout/ChevronBlockProcess"/>
    <dgm:cxn modelId="{C0A5971A-1110-4BDE-8FF7-0FC093DCBEB8}" type="presOf" srcId="{8A50CE66-2A28-4B59-9087-1480BEF259DA}" destId="{D4D0FBA1-E09E-4269-9F5C-719DB0B178C2}" srcOrd="0" destOrd="0" presId="urn:microsoft.com/office/officeart/2016/7/layout/ChevronBlockProcess"/>
    <dgm:cxn modelId="{641EB01A-7A14-4389-A6AB-9E88BA7C604E}" type="presOf" srcId="{0AAAE9D7-93EE-4221-BEC5-39E08EA7AAC4}" destId="{D4D0FBA1-E09E-4269-9F5C-719DB0B178C2}" srcOrd="0" destOrd="1" presId="urn:microsoft.com/office/officeart/2016/7/layout/ChevronBlockProcess"/>
    <dgm:cxn modelId="{19B74824-700C-41BD-9286-2EAB29E21F6E}" srcId="{E2995D3F-185E-43A1-9465-29C4AD721D77}" destId="{5FDF1372-1DF9-4C16-B618-E6BF6E4639EE}" srcOrd="0" destOrd="0" parTransId="{4592ED2A-9F07-4FD2-B753-1C47BE7E5593}" sibTransId="{2CA2C0AE-08B2-48E8-B48F-403E7EA44F61}"/>
    <dgm:cxn modelId="{2830C225-0443-4115-90B9-A98A6847C72D}" srcId="{D088F3EE-2BC7-403E-8CD1-56F3EC2539FD}" destId="{0AAAE9D7-93EE-4221-BEC5-39E08EA7AAC4}" srcOrd="1" destOrd="0" parTransId="{C2822CB8-466A-4A0A-955C-7E964B1E9795}" sibTransId="{3A42ACE7-D9C3-47DD-A359-EE20420A2589}"/>
    <dgm:cxn modelId="{5FC9DD25-1E1F-465A-AFD7-6A555897EA6C}" srcId="{BC07C42E-3741-4A6A-805D-633879CB664C}" destId="{2FB280E5-8F71-4E56-B186-84ECB9759FB9}" srcOrd="0" destOrd="0" parTransId="{EF0B1D46-CA3F-41AB-B410-DCE31F445200}" sibTransId="{331EC307-B7B5-4BB3-B195-EBFC1A3A3CA8}"/>
    <dgm:cxn modelId="{20FA3E3B-7D2B-4648-97EE-0A6FE0B3ADD8}" type="presOf" srcId="{1F11DB64-FB03-4EA4-B9DB-E6374D69E3E8}" destId="{6D441D55-742C-4442-B114-482D60CD0BB3}" srcOrd="0" destOrd="0" presId="urn:microsoft.com/office/officeart/2016/7/layout/ChevronBlockProcess"/>
    <dgm:cxn modelId="{44BAF45D-575F-4089-8EAD-5C18FC26CA75}" srcId="{1E3C7AE6-10E8-486F-896E-8B259474B0F8}" destId="{D088F3EE-2BC7-403E-8CD1-56F3EC2539FD}" srcOrd="3" destOrd="0" parTransId="{83A86417-B557-469E-B5AB-B7830EDA0708}" sibTransId="{4AB2F1BE-4E5E-4128-AB17-D2E86BD81A9B}"/>
    <dgm:cxn modelId="{8D31EB49-6435-42E4-BD72-0127F9C4976B}" type="presOf" srcId="{1E3C7AE6-10E8-486F-896E-8B259474B0F8}" destId="{B06C3913-7303-45DF-B27C-7BFA2EB04614}" srcOrd="0" destOrd="0" presId="urn:microsoft.com/office/officeart/2016/7/layout/ChevronBlockProcess"/>
    <dgm:cxn modelId="{3075DD4B-A7B1-487F-BEEA-3EEAE680B608}" srcId="{E2995D3F-185E-43A1-9465-29C4AD721D77}" destId="{B71A7B0E-2785-4A1C-BC2B-F83EF7D6F9A0}" srcOrd="1" destOrd="0" parTransId="{EFD084B4-4AC9-47FC-AC75-A4BDBAD3115C}" sibTransId="{BA24B352-23BC-4B41-8486-4F3256E11B4A}"/>
    <dgm:cxn modelId="{865F5458-5789-400A-BBD4-01B8E69F9A4C}" srcId="{1E3C7AE6-10E8-486F-896E-8B259474B0F8}" destId="{1F11DB64-FB03-4EA4-B9DB-E6374D69E3E8}" srcOrd="4" destOrd="0" parTransId="{5E90D8D7-A8D9-4D6B-96E8-0E5D7934C7C3}" sibTransId="{6843A7B0-5F53-43BA-A5EC-DC37BA9CBFD4}"/>
    <dgm:cxn modelId="{80F3C97F-E1FA-4914-AA01-8F815D0B60B0}" type="presOf" srcId="{05DDC77D-27ED-4993-B4AA-CBE57EBF978C}" destId="{59AAB7F7-B9C9-4DE8-B4C8-05DD3E9537C2}" srcOrd="0" destOrd="2" presId="urn:microsoft.com/office/officeart/2016/7/layout/ChevronBlockProcess"/>
    <dgm:cxn modelId="{71CC3B86-5B9A-45BF-8936-1EEB3E3925A9}" srcId="{E2995D3F-185E-43A1-9465-29C4AD721D77}" destId="{05DDC77D-27ED-4993-B4AA-CBE57EBF978C}" srcOrd="2" destOrd="0" parTransId="{7DAE1E00-515C-43EF-BFA1-BC81F67A7E0D}" sibTransId="{4E78CA30-0D06-4769-BC92-4F06D3F3C010}"/>
    <dgm:cxn modelId="{45C16887-9CB7-43E0-9DA6-3FFA6CD32367}" type="presOf" srcId="{20D0A712-CB5A-4EC3-913D-93202AA3F438}" destId="{0F3A026C-8B25-4E39-9E09-26D6492DE24C}" srcOrd="0" destOrd="0" presId="urn:microsoft.com/office/officeart/2016/7/layout/ChevronBlockProcess"/>
    <dgm:cxn modelId="{0AE12C89-88B7-4638-AAEC-E59406076C9F}" type="presOf" srcId="{FF800D92-BDB7-4F33-A7E6-B4EB50D77535}" destId="{A8D2C636-3712-4972-A31F-2CEAAA4E0120}" srcOrd="0" destOrd="1" presId="urn:microsoft.com/office/officeart/2016/7/layout/ChevronBlockProcess"/>
    <dgm:cxn modelId="{423D168E-764A-4232-A4B2-04F68EA5C542}" type="presOf" srcId="{E2995D3F-185E-43A1-9465-29C4AD721D77}" destId="{4F344D7B-2B7E-42B9-9283-D789B069E5C7}" srcOrd="0" destOrd="0" presId="urn:microsoft.com/office/officeart/2016/7/layout/ChevronBlockProcess"/>
    <dgm:cxn modelId="{473C3A8F-28BC-4F2E-A570-86A2E087D63C}" type="presOf" srcId="{2FB280E5-8F71-4E56-B186-84ECB9759FB9}" destId="{A8D2C636-3712-4972-A31F-2CEAAA4E0120}" srcOrd="0" destOrd="0" presId="urn:microsoft.com/office/officeart/2016/7/layout/ChevronBlockProcess"/>
    <dgm:cxn modelId="{B612E191-C5FB-4678-BD53-4BCC9B4C85CE}" type="presOf" srcId="{D088F3EE-2BC7-403E-8CD1-56F3EC2539FD}" destId="{BC6D1A58-DF18-4880-B6A0-5C7F546866E0}" srcOrd="0" destOrd="0" presId="urn:microsoft.com/office/officeart/2016/7/layout/ChevronBlockProcess"/>
    <dgm:cxn modelId="{9253EB95-3D28-49D2-95E8-7CA4FAB1CD5D}" type="presOf" srcId="{B71A7B0E-2785-4A1C-BC2B-F83EF7D6F9A0}" destId="{59AAB7F7-B9C9-4DE8-B4C8-05DD3E9537C2}" srcOrd="0" destOrd="1" presId="urn:microsoft.com/office/officeart/2016/7/layout/ChevronBlockProcess"/>
    <dgm:cxn modelId="{2D56AE97-0CD7-46EF-B948-FB0C5623BD4F}" type="presOf" srcId="{5FDF1372-1DF9-4C16-B618-E6BF6E4639EE}" destId="{59AAB7F7-B9C9-4DE8-B4C8-05DD3E9537C2}" srcOrd="0" destOrd="0" presId="urn:microsoft.com/office/officeart/2016/7/layout/ChevronBlockProcess"/>
    <dgm:cxn modelId="{094E5A99-97AD-43F8-8446-7DBD9DD1CD5F}" srcId="{1E3C7AE6-10E8-486F-896E-8B259474B0F8}" destId="{BC07C42E-3741-4A6A-805D-633879CB664C}" srcOrd="1" destOrd="0" parTransId="{E47EA9AB-625C-4445-B9DF-C91CF17D3AAF}" sibTransId="{9D75D20B-3628-49B0-ACD7-30ACD97F637E}"/>
    <dgm:cxn modelId="{36034BA9-B66B-4354-9AF9-1A687D9CCA63}" srcId="{25F60B9C-6DED-4204-8F7B-29CEF539572E}" destId="{20D0A712-CB5A-4EC3-913D-93202AA3F438}" srcOrd="0" destOrd="0" parTransId="{B74E7001-7D47-48A5-BC2B-241E0C818F41}" sibTransId="{315F8206-207D-4FCB-B90D-B30F19437A86}"/>
    <dgm:cxn modelId="{06EFB9B1-FFB2-4BAB-8B4F-D18B128D41FD}" type="presOf" srcId="{CE7BD636-9F46-4FFA-92B7-24B7CE021BCC}" destId="{9AC2FF2B-31A1-401B-BBF8-024403051332}" srcOrd="0" destOrd="0" presId="urn:microsoft.com/office/officeart/2016/7/layout/ChevronBlockProcess"/>
    <dgm:cxn modelId="{39FF7DB4-1FEC-4505-B2B6-2F86E01B3D7A}" srcId="{1E3C7AE6-10E8-486F-896E-8B259474B0F8}" destId="{25F60B9C-6DED-4204-8F7B-29CEF539572E}" srcOrd="0" destOrd="0" parTransId="{0C298B74-489B-468F-BA53-36830426B73C}" sibTransId="{C404FA26-3759-44DE-86DA-6FB1C59B63C4}"/>
    <dgm:cxn modelId="{87A868B9-D468-49F7-A904-61B9649F2EA0}" type="presOf" srcId="{0CF21743-11B4-4806-AECA-F2B79615CF37}" destId="{0F3A026C-8B25-4E39-9E09-26D6492DE24C}" srcOrd="0" destOrd="1" presId="urn:microsoft.com/office/officeart/2016/7/layout/ChevronBlockProcess"/>
    <dgm:cxn modelId="{FA5EB3C8-7A69-4FCE-970A-11F4A6BD0403}" srcId="{1E3C7AE6-10E8-486F-896E-8B259474B0F8}" destId="{E2995D3F-185E-43A1-9465-29C4AD721D77}" srcOrd="2" destOrd="0" parTransId="{34DEB382-ECA5-47B5-A5D9-E898079A9BB8}" sibTransId="{F5273C80-95BE-47B8-9537-0EB9B3204F39}"/>
    <dgm:cxn modelId="{B2A396D5-9D79-4A7A-9C82-CB517DDD9D1A}" srcId="{1F11DB64-FB03-4EA4-B9DB-E6374D69E3E8}" destId="{CE7BD636-9F46-4FFA-92B7-24B7CE021BCC}" srcOrd="0" destOrd="0" parTransId="{17E40B41-2F11-4115-9774-0E3FFE75B9D9}" sibTransId="{996A6B23-1B37-49F0-A161-FA9889586C9C}"/>
    <dgm:cxn modelId="{D8AC11DE-8DC2-4E0F-8CA2-ACAB19F3B5F8}" srcId="{BC07C42E-3741-4A6A-805D-633879CB664C}" destId="{FF800D92-BDB7-4F33-A7E6-B4EB50D77535}" srcOrd="1" destOrd="0" parTransId="{D783198C-3F21-4FE8-B85C-702FAE886FB0}" sibTransId="{BA9F4592-F7FD-4386-B465-E4432771106F}"/>
    <dgm:cxn modelId="{CB5E78F2-8862-487F-98A5-40C4AE84DC03}" srcId="{D088F3EE-2BC7-403E-8CD1-56F3EC2539FD}" destId="{8A50CE66-2A28-4B59-9087-1480BEF259DA}" srcOrd="0" destOrd="0" parTransId="{E69851D8-4BA0-4DEC-B450-597C44ECB00E}" sibTransId="{14840FBC-C634-4E24-AFE2-5817F4F22324}"/>
    <dgm:cxn modelId="{3BC5FEF6-5D69-47FB-8503-E474D1F1159A}" srcId="{25F60B9C-6DED-4204-8F7B-29CEF539572E}" destId="{0CF21743-11B4-4806-AECA-F2B79615CF37}" srcOrd="1" destOrd="0" parTransId="{0BF6545F-06F3-4940-97EA-3180607D7F21}" sibTransId="{D4DF6E29-F880-4D73-A53B-85A46DD1F284}"/>
    <dgm:cxn modelId="{9B843074-A678-4FC9-8D2E-75C2BA166E2A}" type="presParOf" srcId="{B06C3913-7303-45DF-B27C-7BFA2EB04614}" destId="{E6E4C4F4-1933-4C7F-BE20-65EC14786A61}" srcOrd="0" destOrd="0" presId="urn:microsoft.com/office/officeart/2016/7/layout/ChevronBlockProcess"/>
    <dgm:cxn modelId="{F9AC1A23-FA6D-4910-AC90-1C9C5679298F}" type="presParOf" srcId="{E6E4C4F4-1933-4C7F-BE20-65EC14786A61}" destId="{D3C7D1A6-EA36-4674-90C2-021A7B18E0BA}" srcOrd="0" destOrd="0" presId="urn:microsoft.com/office/officeart/2016/7/layout/ChevronBlockProcess"/>
    <dgm:cxn modelId="{C1FDB88C-0075-4747-826B-3B2FCB04B1BD}" type="presParOf" srcId="{E6E4C4F4-1933-4C7F-BE20-65EC14786A61}" destId="{0F3A026C-8B25-4E39-9E09-26D6492DE24C}" srcOrd="1" destOrd="0" presId="urn:microsoft.com/office/officeart/2016/7/layout/ChevronBlockProcess"/>
    <dgm:cxn modelId="{6C6C4E15-69CA-4F68-A659-FC0CEA48FCCD}" type="presParOf" srcId="{B06C3913-7303-45DF-B27C-7BFA2EB04614}" destId="{2252FDBF-9688-436C-BFED-8AD190187E03}" srcOrd="1" destOrd="0" presId="urn:microsoft.com/office/officeart/2016/7/layout/ChevronBlockProcess"/>
    <dgm:cxn modelId="{A609AD30-D65E-4B81-AFDB-56A3B3EE3221}" type="presParOf" srcId="{B06C3913-7303-45DF-B27C-7BFA2EB04614}" destId="{7D1A57A0-3F29-4EC6-9011-F0C650F999EA}" srcOrd="2" destOrd="0" presId="urn:microsoft.com/office/officeart/2016/7/layout/ChevronBlockProcess"/>
    <dgm:cxn modelId="{CFB691A3-7858-4BAB-B761-3B98097764A4}" type="presParOf" srcId="{7D1A57A0-3F29-4EC6-9011-F0C650F999EA}" destId="{6AB4A006-B511-4AB8-AC0D-92E5D3FAE612}" srcOrd="0" destOrd="0" presId="urn:microsoft.com/office/officeart/2016/7/layout/ChevronBlockProcess"/>
    <dgm:cxn modelId="{D5050273-BABB-4D71-A422-9FDBDA9B17BA}" type="presParOf" srcId="{7D1A57A0-3F29-4EC6-9011-F0C650F999EA}" destId="{A8D2C636-3712-4972-A31F-2CEAAA4E0120}" srcOrd="1" destOrd="0" presId="urn:microsoft.com/office/officeart/2016/7/layout/ChevronBlockProcess"/>
    <dgm:cxn modelId="{2E69AE2B-4DAD-4454-A696-BBA5B9385B2E}" type="presParOf" srcId="{B06C3913-7303-45DF-B27C-7BFA2EB04614}" destId="{D6831732-C1E8-4B38-8FAB-C0B950C98CD6}" srcOrd="3" destOrd="0" presId="urn:microsoft.com/office/officeart/2016/7/layout/ChevronBlockProcess"/>
    <dgm:cxn modelId="{D1A8F709-EC6B-440F-A78F-6DB58F1C356A}" type="presParOf" srcId="{B06C3913-7303-45DF-B27C-7BFA2EB04614}" destId="{B64667AF-6E1A-49E0-A07F-AC6F850F3EFD}" srcOrd="4" destOrd="0" presId="urn:microsoft.com/office/officeart/2016/7/layout/ChevronBlockProcess"/>
    <dgm:cxn modelId="{37476D4B-7446-4664-B246-540438ABA80F}" type="presParOf" srcId="{B64667AF-6E1A-49E0-A07F-AC6F850F3EFD}" destId="{4F344D7B-2B7E-42B9-9283-D789B069E5C7}" srcOrd="0" destOrd="0" presId="urn:microsoft.com/office/officeart/2016/7/layout/ChevronBlockProcess"/>
    <dgm:cxn modelId="{E71AA140-8A97-4607-892A-D8D47515D6FD}" type="presParOf" srcId="{B64667AF-6E1A-49E0-A07F-AC6F850F3EFD}" destId="{59AAB7F7-B9C9-4DE8-B4C8-05DD3E9537C2}" srcOrd="1" destOrd="0" presId="urn:microsoft.com/office/officeart/2016/7/layout/ChevronBlockProcess"/>
    <dgm:cxn modelId="{6CC4E7A8-3538-4A39-AC75-D983EC43989E}" type="presParOf" srcId="{B06C3913-7303-45DF-B27C-7BFA2EB04614}" destId="{6B3307EA-A1B4-4462-A7D6-DFF3977B69AA}" srcOrd="5" destOrd="0" presId="urn:microsoft.com/office/officeart/2016/7/layout/ChevronBlockProcess"/>
    <dgm:cxn modelId="{66876544-8DA2-48A4-B15B-84D4C8621663}" type="presParOf" srcId="{B06C3913-7303-45DF-B27C-7BFA2EB04614}" destId="{CBF74557-C38E-4305-9A05-0F9EEAF40DE2}" srcOrd="6" destOrd="0" presId="urn:microsoft.com/office/officeart/2016/7/layout/ChevronBlockProcess"/>
    <dgm:cxn modelId="{39D39046-7D81-493A-B423-93E34B34C45F}" type="presParOf" srcId="{CBF74557-C38E-4305-9A05-0F9EEAF40DE2}" destId="{BC6D1A58-DF18-4880-B6A0-5C7F546866E0}" srcOrd="0" destOrd="0" presId="urn:microsoft.com/office/officeart/2016/7/layout/ChevronBlockProcess"/>
    <dgm:cxn modelId="{008ED8C8-EF68-4C5B-98DB-469DBA6C9D7B}" type="presParOf" srcId="{CBF74557-C38E-4305-9A05-0F9EEAF40DE2}" destId="{D4D0FBA1-E09E-4269-9F5C-719DB0B178C2}" srcOrd="1" destOrd="0" presId="urn:microsoft.com/office/officeart/2016/7/layout/ChevronBlockProcess"/>
    <dgm:cxn modelId="{5EE02F75-F211-48F6-B987-53525E8E0C71}" type="presParOf" srcId="{B06C3913-7303-45DF-B27C-7BFA2EB04614}" destId="{95A3B731-A7D3-4B52-B9FF-70337AC5ECC2}" srcOrd="7" destOrd="0" presId="urn:microsoft.com/office/officeart/2016/7/layout/ChevronBlockProcess"/>
    <dgm:cxn modelId="{731694DA-CDF1-4A37-9E35-75D635B6779D}" type="presParOf" srcId="{B06C3913-7303-45DF-B27C-7BFA2EB04614}" destId="{C6985D30-4EC2-4AC2-BA29-4C400490AED1}" srcOrd="8" destOrd="0" presId="urn:microsoft.com/office/officeart/2016/7/layout/ChevronBlockProcess"/>
    <dgm:cxn modelId="{C9ADC509-5ADD-4FF4-9787-1DDFCCDE1409}" type="presParOf" srcId="{C6985D30-4EC2-4AC2-BA29-4C400490AED1}" destId="{6D441D55-742C-4442-B114-482D60CD0BB3}" srcOrd="0" destOrd="0" presId="urn:microsoft.com/office/officeart/2016/7/layout/ChevronBlockProcess"/>
    <dgm:cxn modelId="{925F7330-A800-45EF-9DE0-498BA7F92C2D}" type="presParOf" srcId="{C6985D30-4EC2-4AC2-BA29-4C400490AED1}" destId="{9AC2FF2B-31A1-401B-BBF8-02440305133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D1A6-EA36-4674-90C2-021A7B18E0BA}">
      <dsp:nvSpPr>
        <dsp:cNvPr id="0" name=""/>
        <dsp:cNvSpPr/>
      </dsp:nvSpPr>
      <dsp:spPr>
        <a:xfrm>
          <a:off x="3787" y="315362"/>
          <a:ext cx="2165945" cy="64978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30" tIns="80230" rIns="80230" bIns="80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Θεσμικός και διοικητικός συντονισμός</a:t>
          </a:r>
          <a:endParaRPr lang="en-US" sz="1800" kern="1200" dirty="0"/>
        </a:p>
      </dsp:txBody>
      <dsp:txXfrm>
        <a:off x="198722" y="315362"/>
        <a:ext cx="1776075" cy="649783"/>
      </dsp:txXfrm>
    </dsp:sp>
    <dsp:sp modelId="{0F3A026C-8B25-4E39-9E09-26D6492DE24C}">
      <dsp:nvSpPr>
        <dsp:cNvPr id="0" name=""/>
        <dsp:cNvSpPr/>
      </dsp:nvSpPr>
      <dsp:spPr>
        <a:xfrm>
          <a:off x="2" y="965146"/>
          <a:ext cx="1971010" cy="33500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4" tIns="155754" rIns="155754" bIns="3115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b="1" kern="1200" dirty="0"/>
            <a:t>Ενίσχυση</a:t>
          </a:r>
          <a:r>
            <a:rPr lang="el-GR" sz="1600" kern="1200" dirty="0"/>
            <a:t> των δασικών υπηρεσιών με προσωπικό και αρμοδιότητες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b="1" kern="1200" dirty="0"/>
            <a:t>Σαφής κατανομή </a:t>
          </a:r>
          <a:r>
            <a:rPr lang="el-GR" sz="1600" kern="1200" dirty="0"/>
            <a:t>ρόλων μεταξύ πρόληψης, διαχείρισης και καταστολής</a:t>
          </a:r>
          <a:endParaRPr lang="en-US" sz="1600" kern="1200" dirty="0"/>
        </a:p>
      </dsp:txBody>
      <dsp:txXfrm>
        <a:off x="2" y="965146"/>
        <a:ext cx="1971010" cy="3350041"/>
      </dsp:txXfrm>
    </dsp:sp>
    <dsp:sp modelId="{6AB4A006-B511-4AB8-AC0D-92E5D3FAE612}">
      <dsp:nvSpPr>
        <dsp:cNvPr id="0" name=""/>
        <dsp:cNvSpPr/>
      </dsp:nvSpPr>
      <dsp:spPr>
        <a:xfrm>
          <a:off x="2116608" y="315362"/>
          <a:ext cx="2165945" cy="64978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30" tIns="80230" rIns="80230" bIns="80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Διεθνής και </a:t>
          </a:r>
          <a:r>
            <a:rPr lang="el-GR" sz="1600" b="1" kern="1200" dirty="0"/>
            <a:t>διακρατική</a:t>
          </a:r>
          <a:r>
            <a:rPr lang="el-GR" sz="1800" b="1" kern="1200" dirty="0"/>
            <a:t> συνεργασία</a:t>
          </a:r>
          <a:endParaRPr lang="en-US" sz="1800" kern="1200" dirty="0"/>
        </a:p>
      </dsp:txBody>
      <dsp:txXfrm>
        <a:off x="2311543" y="315362"/>
        <a:ext cx="1776075" cy="649783"/>
      </dsp:txXfrm>
    </dsp:sp>
    <dsp:sp modelId="{A8D2C636-3712-4972-A31F-2CEAAA4E0120}">
      <dsp:nvSpPr>
        <dsp:cNvPr id="0" name=""/>
        <dsp:cNvSpPr/>
      </dsp:nvSpPr>
      <dsp:spPr>
        <a:xfrm>
          <a:off x="2116608" y="965146"/>
          <a:ext cx="1971010" cy="3350041"/>
        </a:xfrm>
        <a:prstGeom prst="rect">
          <a:avLst/>
        </a:prstGeom>
        <a:solidFill>
          <a:schemeClr val="accent5">
            <a:tint val="40000"/>
            <a:alpha val="90000"/>
            <a:hueOff val="-2986166"/>
            <a:satOff val="667"/>
            <a:lumOff val="1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86166"/>
              <a:satOff val="667"/>
              <a:lumOff val="1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4" tIns="155754" rIns="155754" bIns="3115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Κοινή ευρωπαϊκή χρήση </a:t>
          </a:r>
          <a:r>
            <a:rPr lang="el-GR" sz="1600" b="1" kern="1200" dirty="0"/>
            <a:t>εναέριων και επίγειων πυροσβεστικών </a:t>
          </a:r>
          <a:r>
            <a:rPr lang="el-GR" sz="1600" kern="1200" dirty="0"/>
            <a:t>μέσων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Ταχύτερη κινητοποίηση </a:t>
          </a:r>
          <a:r>
            <a:rPr lang="el-GR" sz="1600" kern="1200" dirty="0"/>
            <a:t>πόρων σε περιόδους κρίσης</a:t>
          </a:r>
          <a:endParaRPr lang="en-US" sz="1600" kern="1200" dirty="0"/>
        </a:p>
      </dsp:txBody>
      <dsp:txXfrm>
        <a:off x="2116608" y="965146"/>
        <a:ext cx="1971010" cy="3350041"/>
      </dsp:txXfrm>
    </dsp:sp>
    <dsp:sp modelId="{4F344D7B-2B7E-42B9-9283-D789B069E5C7}">
      <dsp:nvSpPr>
        <dsp:cNvPr id="0" name=""/>
        <dsp:cNvSpPr/>
      </dsp:nvSpPr>
      <dsp:spPr>
        <a:xfrm>
          <a:off x="4229430" y="315362"/>
          <a:ext cx="2165945" cy="64978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30" tIns="80230" rIns="80230" bIns="80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Ολοκληρωμένη </a:t>
          </a:r>
          <a:r>
            <a:rPr lang="el-GR" sz="1800" b="1" kern="1200" dirty="0" err="1"/>
            <a:t>μεταπυρική</a:t>
          </a:r>
          <a:r>
            <a:rPr lang="el-GR" sz="1800" b="1" kern="1200" dirty="0"/>
            <a:t> αποκατάσταση</a:t>
          </a:r>
          <a:endParaRPr lang="en-US" sz="1800" kern="1200" dirty="0"/>
        </a:p>
      </dsp:txBody>
      <dsp:txXfrm>
        <a:off x="4424365" y="315362"/>
        <a:ext cx="1776075" cy="649783"/>
      </dsp:txXfrm>
    </dsp:sp>
    <dsp:sp modelId="{59AAB7F7-B9C9-4DE8-B4C8-05DD3E9537C2}">
      <dsp:nvSpPr>
        <dsp:cNvPr id="0" name=""/>
        <dsp:cNvSpPr/>
      </dsp:nvSpPr>
      <dsp:spPr>
        <a:xfrm>
          <a:off x="4229430" y="965146"/>
          <a:ext cx="1971010" cy="3350041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4" tIns="155754" rIns="155754" bIns="3115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Άμεση καταγραφή </a:t>
          </a:r>
          <a:r>
            <a:rPr lang="el-GR" sz="1600" kern="1200" dirty="0"/>
            <a:t>καμένων εκτάσεων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err="1"/>
            <a:t>Στοχευμένες</a:t>
          </a:r>
          <a:r>
            <a:rPr lang="el-GR" sz="1600" b="1" kern="1200" dirty="0"/>
            <a:t> αναδασώσεις </a:t>
          </a:r>
          <a:r>
            <a:rPr lang="el-GR" sz="1600" kern="1200" dirty="0"/>
            <a:t>με τοπικά είδη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Δημιουργία τοπικών φυτωρίων </a:t>
          </a:r>
          <a:r>
            <a:rPr lang="el-GR" sz="1600" kern="1200" dirty="0"/>
            <a:t>για έγκαιρη αποκατάσταση</a:t>
          </a:r>
          <a:endParaRPr lang="en-US" sz="1600" kern="1200" dirty="0"/>
        </a:p>
      </dsp:txBody>
      <dsp:txXfrm>
        <a:off x="4229430" y="965146"/>
        <a:ext cx="1971010" cy="3350041"/>
      </dsp:txXfrm>
    </dsp:sp>
    <dsp:sp modelId="{BC6D1A58-DF18-4880-B6A0-5C7F546866E0}">
      <dsp:nvSpPr>
        <dsp:cNvPr id="0" name=""/>
        <dsp:cNvSpPr/>
      </dsp:nvSpPr>
      <dsp:spPr>
        <a:xfrm>
          <a:off x="6342251" y="315362"/>
          <a:ext cx="2165945" cy="64978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30" tIns="80230" rIns="80230" bIns="80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Ενεργή συμμετοχή της κοινωνίας</a:t>
          </a:r>
          <a:endParaRPr lang="en-US" sz="1800" kern="1200" dirty="0"/>
        </a:p>
      </dsp:txBody>
      <dsp:txXfrm>
        <a:off x="6537186" y="315362"/>
        <a:ext cx="1776075" cy="649783"/>
      </dsp:txXfrm>
    </dsp:sp>
    <dsp:sp modelId="{D4D0FBA1-E09E-4269-9F5C-719DB0B178C2}">
      <dsp:nvSpPr>
        <dsp:cNvPr id="0" name=""/>
        <dsp:cNvSpPr/>
      </dsp:nvSpPr>
      <dsp:spPr>
        <a:xfrm>
          <a:off x="6342251" y="965146"/>
          <a:ext cx="1971010" cy="3350041"/>
        </a:xfrm>
        <a:prstGeom prst="rect">
          <a:avLst/>
        </a:prstGeom>
        <a:solidFill>
          <a:schemeClr val="accent5">
            <a:tint val="40000"/>
            <a:alpha val="90000"/>
            <a:hueOff val="-8958499"/>
            <a:satOff val="2000"/>
            <a:lumOff val="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958499"/>
              <a:satOff val="2000"/>
              <a:lumOff val="3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4" tIns="155754" rIns="155754" bIns="3115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Περιβαλλοντική εκπαίδευση </a:t>
          </a:r>
          <a:r>
            <a:rPr lang="el-GR" sz="1600" b="0" kern="1200" dirty="0"/>
            <a:t>και θεσμική ενσωμάτωση των τοπικών κοινοτήτων</a:t>
          </a:r>
          <a:endParaRPr lang="en-US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/>
            <a:t>Αξιοποίηση κοινωνικών και οικονομικών αποτιμήσεων για δίκαιες πολιτικές</a:t>
          </a:r>
          <a:endParaRPr lang="en-US" sz="1600" b="0" kern="1200" dirty="0"/>
        </a:p>
      </dsp:txBody>
      <dsp:txXfrm>
        <a:off x="6342251" y="965146"/>
        <a:ext cx="1971010" cy="3350041"/>
      </dsp:txXfrm>
    </dsp:sp>
    <dsp:sp modelId="{6D441D55-742C-4442-B114-482D60CD0BB3}">
      <dsp:nvSpPr>
        <dsp:cNvPr id="0" name=""/>
        <dsp:cNvSpPr/>
      </dsp:nvSpPr>
      <dsp:spPr>
        <a:xfrm>
          <a:off x="8455073" y="315362"/>
          <a:ext cx="2165945" cy="64978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230" tIns="80230" rIns="80230" bIns="802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Κεντρικό συμπέρασμα</a:t>
          </a:r>
          <a:endParaRPr lang="en-US" sz="1800" kern="1200" dirty="0"/>
        </a:p>
      </dsp:txBody>
      <dsp:txXfrm>
        <a:off x="8650008" y="315362"/>
        <a:ext cx="1776075" cy="649783"/>
      </dsp:txXfrm>
    </dsp:sp>
    <dsp:sp modelId="{9AC2FF2B-31A1-401B-BBF8-024403051332}">
      <dsp:nvSpPr>
        <dsp:cNvPr id="0" name=""/>
        <dsp:cNvSpPr/>
      </dsp:nvSpPr>
      <dsp:spPr>
        <a:xfrm>
          <a:off x="8455073" y="965146"/>
          <a:ext cx="1971010" cy="3350041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4" tIns="155754" rIns="155754" bIns="3115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Η ανθεκτικότητα απέναντι στις πυρκαγιές επιτυγχάνεται</a:t>
          </a:r>
          <a:br>
            <a:rPr lang="el-GR" sz="1600" kern="1200" dirty="0"/>
          </a:br>
          <a:r>
            <a:rPr lang="el-GR" sz="1600" b="1" kern="1200" dirty="0"/>
            <a:t>όχι με αποσπασματικές παρεμβάσεις</a:t>
          </a:r>
          <a:r>
            <a:rPr lang="el-GR" sz="1600" kern="1200" dirty="0"/>
            <a:t>,</a:t>
          </a:r>
          <a:br>
            <a:rPr lang="el-GR" sz="1600" kern="1200" dirty="0"/>
          </a:br>
          <a:r>
            <a:rPr lang="el-GR" sz="1600" kern="1200" dirty="0"/>
            <a:t>αλλά με </a:t>
          </a:r>
          <a:r>
            <a:rPr lang="el-GR" sz="1600" b="1" kern="1200" dirty="0"/>
            <a:t>συνεκτική, προληπτική και </a:t>
          </a:r>
          <a:r>
            <a:rPr lang="el-GR" sz="1600" b="1" kern="1200" dirty="0" err="1"/>
            <a:t>οικοσυστημική</a:t>
          </a:r>
          <a:r>
            <a:rPr lang="el-GR" sz="1600" b="1" kern="1200" dirty="0"/>
            <a:t> στρατηγική</a:t>
          </a:r>
          <a:endParaRPr lang="en-US" sz="1600" kern="1200" dirty="0"/>
        </a:p>
      </dsp:txBody>
      <dsp:txXfrm>
        <a:off x="8455073" y="965146"/>
        <a:ext cx="1971010" cy="335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26DD-BCA2-4E96-8131-733D548CD6B8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D600-BDF8-4086-B5E5-2A0B0CFD0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2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7D600-BDF8-4086-B5E5-2A0B0CFD0F18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95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❗ </a:t>
            </a:r>
            <a:r>
              <a:rPr lang="el-GR" b="1" dirty="0"/>
              <a:t>Έλλειψη επαρκούς επιστημονικού σχεδιασμού</a:t>
            </a:r>
            <a:endParaRPr lang="el-GR" dirty="0"/>
          </a:p>
          <a:p>
            <a:r>
              <a:rPr lang="el-GR" dirty="0"/>
              <a:t>❗ </a:t>
            </a:r>
            <a:r>
              <a:rPr lang="el-GR" b="1" dirty="0"/>
              <a:t>Απουσία σαφών, οικολογικά τεκμηριωμένων προδιαγραφών</a:t>
            </a:r>
            <a:endParaRPr lang="el-GR" dirty="0"/>
          </a:p>
          <a:p>
            <a:r>
              <a:rPr lang="el-GR" dirty="0"/>
              <a:t>❗ </a:t>
            </a:r>
            <a:r>
              <a:rPr lang="el-GR" b="1" dirty="0"/>
              <a:t>Μη </a:t>
            </a:r>
            <a:r>
              <a:rPr lang="el-GR" b="1" dirty="0" err="1"/>
              <a:t>στοχευμένες</a:t>
            </a:r>
            <a:r>
              <a:rPr lang="el-GR" b="1" dirty="0"/>
              <a:t> μηχανικές επεμβάσεις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7D600-BDF8-4086-B5E5-2A0B0CFD0F18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13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643BC4-3470-4960-643F-809633B58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19A8144-51AC-D4F5-3E8C-817186D58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9B7EE6-BE92-AC19-CDF9-B4DA8DB5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A8BBF3-754E-7470-E22B-4556404A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8D83A6-36E7-C606-FC2B-8453921C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92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BC7C7E-835B-9D3C-64DB-EE57BC0C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DE350B-3FE5-9AA4-AB04-36AB35E4E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912EDB-34D7-643B-73F7-441DB9D0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054AF7-25E4-D5C4-AD91-DC1D0939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F053FA-1E89-5498-BB44-9848CD16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13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5A240E-04F3-740C-33FB-2C10D8758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A84C760-4C15-9A6D-612C-4E4ED90B4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708364-1E41-EBDA-396F-C50C5AB3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6A968A-F431-0071-B468-863AC3A4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7BE38E-F24D-ED2C-8D2C-CAB52A90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6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629D9-A4BA-9E03-FE13-96ED594B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C73755-7F49-50A1-2BAA-658F61A6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27DFB7-58D1-24AA-37A1-03785D70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B4D628-3589-67A1-3AE4-E79B527D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47F4BF-9C18-779E-8815-3B9661E7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3AD987-E2C5-A40E-D1E8-CC7D145D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584146-D0B0-9CB8-3717-22A77989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67392F-2955-E8E1-4C19-E3F66089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33A2B0-8706-2F6F-B502-F346EBA4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33BD4E-59E2-52E2-695C-D49234E3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71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E1FF64-C3A6-E09E-3AC0-81A2D652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8C808B-26B1-9424-0848-3D37CD318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ACF29E-FA7A-572F-04D0-DB1974C3A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FAE7A8-C12D-FD02-D2AC-7FE1D41B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BDEF17-2C87-5342-7250-DCE5F6EA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B00414-EBBF-20AE-822D-12397A32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0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31CA5B-BD78-93FE-42FF-40D818AA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F93D76-BCFC-9F77-7618-DADA10B89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9B5181-852A-0693-DE41-70F1B92B2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1E803DB-54D4-0137-5801-A8E0DED62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2198F08-C10F-91EC-7D74-853E670DA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D590B8A-7D77-4E80-1ADB-A6549B4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438B817-E62E-BE2F-6CC5-0AD8A7F4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2E27F20-B029-C9D7-82A8-03CEEC0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22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99A77F-9B3B-B6E9-1ACC-592C990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EF54A0D-51D7-74C4-4DC3-9DFFCE20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95D7068-9508-0501-893D-FDF9AC3A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BEF3F86-CC69-1796-C332-6294E052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0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78FE9AF-586B-1C4C-AE56-051ABA24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D924C2-D3D1-5AB9-5826-B006F69B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8686263-F1C4-7E61-0D8B-8C08C4D4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51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D9A87E-D33B-8FE6-DBCA-C22E93E8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141CE0-6013-9513-D65F-AE21C262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9FEA23A-E0C6-51C8-D9D4-BFE1EFBB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E7115C5-3987-2328-AA21-B996AC19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CFFB0B-EE35-0710-B30F-14226A4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20A523-852B-2618-A38B-8F80A68E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B76CB4-0C02-14FB-F454-DC9B9CA6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EA247DE-5988-4173-B4C0-687AB8C58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8A48D48-FFC6-005F-9430-122B24039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73C34F1-98DB-8171-A82C-6340C259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3D4D4C-A66B-A493-A64C-97C2C94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D8F759-4A3C-6869-50D7-C14ED08B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3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CFFB6C3-D120-FFA8-D70B-8A83EA2A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AF795F-D8F6-B515-9C82-DCEE2AEA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0A0748-0846-680C-7C52-5A7EF146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5EDD4-3D29-4E2B-8267-CDCA2F64E182}" type="datetimeFigureOut">
              <a:rPr lang="el-GR" smtClean="0"/>
              <a:t>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988B13-0276-AB22-03C1-F92A8D147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1CA29E-CBEF-C7F8-BCA5-F90A7A06A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F8687-8073-43B3-8F97-82FCCE89AD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3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9EE660-9EE4-C6E7-62AB-9F6B2AED7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4" y="868808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dirty="0" err="1"/>
              <a:t>Αξιολόγηση</a:t>
            </a:r>
            <a:r>
              <a:rPr lang="en-US" sz="2200" b="1" dirty="0"/>
              <a:t> </a:t>
            </a:r>
            <a:r>
              <a:rPr lang="en-US" sz="2200" b="1" dirty="0" err="1"/>
              <a:t>σχεδίου</a:t>
            </a:r>
            <a:r>
              <a:rPr lang="en-US" sz="2200" b="1" dirty="0"/>
              <a:t> π</a:t>
            </a:r>
            <a:r>
              <a:rPr lang="en-US" sz="2200" b="1" dirty="0" err="1"/>
              <a:t>ροστ</a:t>
            </a:r>
            <a:r>
              <a:rPr lang="en-US" sz="2200" b="1" dirty="0"/>
              <a:t>ασίας δασών «AntiNERO» ως εργαλείο περιβαλλοντικού σχεδιασμού και διαχείρισης δασικών οικοσυστημάτων στην Ελλάδα.</a:t>
            </a:r>
            <a:br>
              <a:rPr lang="en-US" sz="2200" b="1" dirty="0"/>
            </a:br>
            <a:endParaRPr lang="en-US" sz="2200" b="1" dirty="0"/>
          </a:p>
        </p:txBody>
      </p:sp>
      <p:pic>
        <p:nvPicPr>
          <p:cNvPr id="9" name="Εικόνα 8" descr="Εικόνα που περιέχει δέντρο, εξωτερικός χώρος/ύπαιθρος, φως ηλίου, ξύ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04F91BE-319B-A67D-13FA-2B7A161AB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r="-1" b="18417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0A1474-302C-CAF6-0A9B-4603D8A8F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u="sng" dirty="0" err="1"/>
              <a:t>Εργ</a:t>
            </a:r>
            <a:r>
              <a:rPr lang="en-US" sz="1800" u="sng" dirty="0"/>
              <a:t>ασία μαθήματος: </a:t>
            </a:r>
          </a:p>
          <a:p>
            <a:r>
              <a:rPr lang="en-US" sz="1800" dirty="0" err="1"/>
              <a:t>Περι</a:t>
            </a:r>
            <a:r>
              <a:rPr lang="en-US" sz="1800" dirty="0"/>
              <a:t>βαλλοντικός Σχεδιασμός και Διαχείριση Φυσικών Περιοχών</a:t>
            </a:r>
          </a:p>
          <a:p>
            <a:endParaRPr lang="en-US" sz="1800" dirty="0"/>
          </a:p>
          <a:p>
            <a:r>
              <a:rPr lang="en-US" sz="1800" dirty="0" err="1"/>
              <a:t>Δήμητρ</a:t>
            </a:r>
            <a:r>
              <a:rPr lang="en-US" sz="1800" dirty="0"/>
              <a:t>α Θάνου </a:t>
            </a:r>
          </a:p>
          <a:p>
            <a:r>
              <a:rPr lang="en-US" sz="1800" dirty="0"/>
              <a:t>Α.Μ.:1091326</a:t>
            </a:r>
          </a:p>
          <a:p>
            <a:endParaRPr lang="en-US" sz="1800" dirty="0"/>
          </a:p>
          <a:p>
            <a:r>
              <a:rPr lang="en-US" sz="1800" u="sng" dirty="0"/>
              <a:t>Επιβ</a:t>
            </a:r>
            <a:r>
              <a:rPr lang="en-US" sz="1800" u="sng" dirty="0" err="1"/>
              <a:t>λέ</a:t>
            </a:r>
            <a:r>
              <a:rPr lang="en-US" sz="1800" u="sng" dirty="0"/>
              <a:t>πουσα:</a:t>
            </a:r>
          </a:p>
          <a:p>
            <a:r>
              <a:rPr lang="en-US" sz="1800" dirty="0" err="1"/>
              <a:t>Σοφί</a:t>
            </a:r>
            <a:r>
              <a:rPr lang="en-US" sz="1800" dirty="0"/>
              <a:t>α Σπανού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7AC3FA-3D64-2BF0-AE37-60996490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380" y="229294"/>
            <a:ext cx="544032" cy="5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D50D6DF1-6C60-9237-373C-3EBE4941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0" y="250825"/>
            <a:ext cx="5580931" cy="267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800" b="1" dirty="0" err="1"/>
              <a:t>Ant</a:t>
            </a:r>
            <a:r>
              <a:rPr lang="en-US" sz="1800" b="1" dirty="0" err="1"/>
              <a:t>iNERO</a:t>
            </a:r>
            <a:r>
              <a:rPr lang="en-US" sz="1800" b="1" dirty="0"/>
              <a:t> </a:t>
            </a:r>
            <a:r>
              <a:rPr lang="el-GR" sz="1800" b="1" dirty="0"/>
              <a:t>2023:</a:t>
            </a:r>
          </a:p>
          <a:p>
            <a:pPr marL="0" indent="0">
              <a:buNone/>
            </a:pPr>
            <a:r>
              <a:rPr lang="el-GR" sz="1800" dirty="0"/>
              <a:t>► Έχουν υπογραφεί 47 συμβάσεις, συνολικού προϋπολογισμού </a:t>
            </a:r>
            <a:r>
              <a:rPr lang="el-GR" sz="1800" b="1" dirty="0"/>
              <a:t>85,01</a:t>
            </a:r>
            <a:r>
              <a:rPr lang="el-GR" sz="1800" dirty="0"/>
              <a:t> εκατ. ευρώ.</a:t>
            </a:r>
          </a:p>
          <a:p>
            <a:pPr marL="0" indent="0">
              <a:buNone/>
            </a:pPr>
            <a:r>
              <a:rPr lang="el-GR" sz="1800" dirty="0"/>
              <a:t>► Το σύνολο των εργασιών που αφορούν στις συμβάσεις του </a:t>
            </a:r>
            <a:r>
              <a:rPr lang="el-GR" sz="1800" dirty="0" err="1"/>
              <a:t>Anti-nero</a:t>
            </a:r>
            <a:r>
              <a:rPr lang="el-GR" sz="1800" dirty="0"/>
              <a:t> II έχει ολοκληρωθεί. Πρόκειται για </a:t>
            </a:r>
            <a:r>
              <a:rPr lang="el-GR" sz="1800" b="1" dirty="0" err="1"/>
              <a:t>δασοτεχνικές</a:t>
            </a:r>
            <a:r>
              <a:rPr lang="el-GR" sz="1800" b="1" dirty="0"/>
              <a:t> εργασίες </a:t>
            </a:r>
            <a:r>
              <a:rPr lang="el-GR" sz="1800" dirty="0"/>
              <a:t>(π.χ. καθαρισμοί δασών και δασικών εκτάσεων, συντήρηση οδικού δασικού δικτύου και συντήρηση αντιπυρικών ζωνών) συνολικής έκτασης άνω των </a:t>
            </a:r>
            <a:r>
              <a:rPr lang="el-GR" sz="1800" b="1" dirty="0"/>
              <a:t>218.000 στρεμμάτων </a:t>
            </a:r>
            <a:r>
              <a:rPr lang="el-GR" sz="1800" dirty="0"/>
              <a:t>.</a:t>
            </a:r>
          </a:p>
          <a:p>
            <a:endParaRPr lang="el-GR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0CC17-0974-36A0-B785-0EA1F1C5B138}"/>
              </a:ext>
            </a:extLst>
          </p:cNvPr>
          <p:cNvSpPr txBox="1"/>
          <p:nvPr/>
        </p:nvSpPr>
        <p:spPr>
          <a:xfrm>
            <a:off x="144460" y="3261142"/>
            <a:ext cx="5507039" cy="3177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/>
              <a:t>Ant</a:t>
            </a:r>
            <a:r>
              <a:rPr lang="en-US" b="1" dirty="0" err="1"/>
              <a:t>iNERO</a:t>
            </a:r>
            <a:r>
              <a:rPr lang="el-GR" b="1" dirty="0"/>
              <a:t> 2024:</a:t>
            </a:r>
          </a:p>
          <a:p>
            <a:r>
              <a:rPr lang="el-GR" dirty="0"/>
              <a:t>► Έχουν υπογραφεί 74 συμβάσεις, συνολικού προϋπολογισμού </a:t>
            </a:r>
            <a:r>
              <a:rPr lang="el-GR" b="1" dirty="0"/>
              <a:t>241,10 εκατ. ευρώ. Σε αυτές συμπεριλαμβάνονται 8 διαχειριστικές μελέτες, ύψους 2,16 εκατ. ευρώ.</a:t>
            </a:r>
          </a:p>
          <a:p>
            <a:r>
              <a:rPr lang="el-GR" dirty="0"/>
              <a:t>► Οι </a:t>
            </a:r>
            <a:r>
              <a:rPr lang="el-GR" dirty="0" err="1"/>
              <a:t>δασοτεχνικές</a:t>
            </a:r>
            <a:r>
              <a:rPr lang="el-GR" dirty="0"/>
              <a:t> εργασίες (π.χ. καθαρισμοί δασών και δασικών εκτάσεων, συντήρηση οδικού δασικού δικτύου και συντήρηση αντιπυρικών ζωνών και για πρώτη φορά δημιουργία </a:t>
            </a:r>
            <a:r>
              <a:rPr lang="el-GR" b="1" dirty="0"/>
              <a:t>μεικτών </a:t>
            </a:r>
            <a:r>
              <a:rPr lang="el-GR" dirty="0"/>
              <a:t>αντιπυρικών ζωνών), συνολικής έκτασης άνω </a:t>
            </a:r>
            <a:r>
              <a:rPr lang="el-GR" b="1" dirty="0"/>
              <a:t>των 288.000 στρεμμάτων,</a:t>
            </a:r>
            <a:r>
              <a:rPr lang="el-GR" dirty="0"/>
              <a:t> βρίσκονται σε εξέλιξη.</a:t>
            </a:r>
          </a:p>
        </p:txBody>
      </p:sp>
      <p:pic>
        <p:nvPicPr>
          <p:cNvPr id="3074" name="Picture 2" descr="Δάση: Σε εξέλιξη διαγωνισμοί και έργα 310,5 εκατ. από το ΤΑΙΠΕΔ για την ...">
            <a:extLst>
              <a:ext uri="{FF2B5EF4-FFF2-40B4-BE49-F238E27FC236}">
                <a16:creationId xmlns:a16="http://schemas.microsoft.com/office/drawing/2014/main" id="{D0073D33-572D-022D-57B6-C0B412E2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6485"/>
            <a:ext cx="5445273" cy="54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nistry of Environment and Energy">
            <a:extLst>
              <a:ext uri="{FF2B5EF4-FFF2-40B4-BE49-F238E27FC236}">
                <a16:creationId xmlns:a16="http://schemas.microsoft.com/office/drawing/2014/main" id="{B761CE25-6DD6-8D53-3DA6-C5C2C11C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0" y="-9856"/>
            <a:ext cx="11630213" cy="6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A45258-347C-5637-3F3E-91AE94A9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30225"/>
            <a:ext cx="11480800" cy="485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Ωστόσο….Το πρόγραμμα AntiNERO </a:t>
            </a:r>
            <a:r>
              <a:rPr lang="el-GR" sz="2400" dirty="0"/>
              <a:t>έχει αποτελέσει αντικείμενο έντονης κριτικής: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35EA11F-1617-3292-618F-7DCBB791B660}"/>
              </a:ext>
            </a:extLst>
          </p:cNvPr>
          <p:cNvSpPr/>
          <p:nvPr/>
        </p:nvSpPr>
        <p:spPr>
          <a:xfrm>
            <a:off x="304800" y="1705254"/>
            <a:ext cx="5511800" cy="4038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46AC36C2-4095-DAAB-1C29-0791231E1EB1}"/>
              </a:ext>
            </a:extLst>
          </p:cNvPr>
          <p:cNvSpPr txBox="1">
            <a:spLocks/>
          </p:cNvSpPr>
          <p:nvPr/>
        </p:nvSpPr>
        <p:spPr>
          <a:xfrm>
            <a:off x="406400" y="2016403"/>
            <a:ext cx="5092700" cy="3416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600" b="1" dirty="0"/>
              <a:t>Θεσμικές και κοινωνικές αντιδράσεις</a:t>
            </a:r>
          </a:p>
          <a:p>
            <a:pPr marL="0" indent="0">
              <a:buNone/>
            </a:pPr>
            <a:r>
              <a:rPr lang="el-GR" sz="2200" dirty="0"/>
              <a:t>Υποβολή </a:t>
            </a:r>
            <a:r>
              <a:rPr lang="el-GR" sz="2200" b="1" dirty="0"/>
              <a:t>αναφοράς 206 σελίδων</a:t>
            </a:r>
            <a:r>
              <a:rPr lang="el-GR" sz="2200" dirty="0"/>
              <a:t>:</a:t>
            </a:r>
          </a:p>
          <a:p>
            <a:pPr lvl="1"/>
            <a:r>
              <a:rPr lang="el-GR" sz="2200" dirty="0"/>
              <a:t>Ευρωπαϊκό Κοινοβούλιο</a:t>
            </a:r>
          </a:p>
          <a:p>
            <a:pPr lvl="1"/>
            <a:r>
              <a:rPr lang="el-GR" sz="2200" dirty="0"/>
              <a:t>Ευρωπαϊκό Ελεγκτικό Συνέδριο (Μάιος–Ιούνιος 2024)</a:t>
            </a:r>
          </a:p>
          <a:p>
            <a:pPr marL="0" indent="0">
              <a:buNone/>
            </a:pPr>
            <a:r>
              <a:rPr lang="el-GR" sz="2200" dirty="0"/>
              <a:t>Συνυπογράφουν:</a:t>
            </a:r>
          </a:p>
          <a:p>
            <a:pPr lvl="1"/>
            <a:r>
              <a:rPr lang="el-GR" sz="2200" dirty="0"/>
              <a:t>212 περιβαλλοντικές οργανώσεις &amp; πολίτες</a:t>
            </a:r>
          </a:p>
          <a:p>
            <a:pPr lvl="1"/>
            <a:r>
              <a:rPr lang="el-GR" sz="2200" dirty="0"/>
              <a:t>35 ενεργοί περιβαλλοντικοί φορείς πανελλαδικά</a:t>
            </a:r>
          </a:p>
          <a:p>
            <a:endParaRPr lang="el-GR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3E8787F-3C9E-2BC9-BCDF-6EEA949F9C04}"/>
              </a:ext>
            </a:extLst>
          </p:cNvPr>
          <p:cNvSpPr/>
          <p:nvPr/>
        </p:nvSpPr>
        <p:spPr>
          <a:xfrm>
            <a:off x="6375402" y="1705253"/>
            <a:ext cx="5511800" cy="4038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8C801-50A6-6FF1-98C9-5ED48824C53A}"/>
              </a:ext>
            </a:extLst>
          </p:cNvPr>
          <p:cNvSpPr txBox="1"/>
          <p:nvPr/>
        </p:nvSpPr>
        <p:spPr>
          <a:xfrm>
            <a:off x="6496052" y="2016403"/>
            <a:ext cx="528954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Επιστημονική κριτική στη διαχειριστική λογική</a:t>
            </a:r>
          </a:p>
          <a:p>
            <a:r>
              <a:rPr lang="el-GR" sz="2000" dirty="0"/>
              <a:t>Η προσέγγιση του </a:t>
            </a:r>
            <a:r>
              <a:rPr lang="el-GR" sz="2000" dirty="0" err="1"/>
              <a:t>AntiNERO</a:t>
            </a:r>
            <a:r>
              <a:rPr lang="el-GR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βασίζεται σε </a:t>
            </a:r>
            <a:r>
              <a:rPr lang="el-GR" sz="2000" b="1" dirty="0"/>
              <a:t>εκτεταμένους καθολικούς καθαρισμούς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αντιμετωπίζει τη φωτιά με </a:t>
            </a:r>
            <a:r>
              <a:rPr lang="el-GR" sz="2000" b="1" dirty="0"/>
              <a:t>αναγωγική, τεχνοκρατική λογική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Απουσία ενσωμάτωσης της οικολογικής πολυπλοκότητας</a:t>
            </a:r>
            <a:r>
              <a:rPr lang="el-GR" sz="2000" dirty="0"/>
              <a:t> των μεσογειακών δασών.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6E378F2-7787-3ED8-26B6-166A5F1D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33" y="5570328"/>
            <a:ext cx="134733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41E2F8-AB9F-11D4-0C55-8A3BD5DF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l-GR" dirty="0"/>
            </a:br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C827A79-383A-E992-A775-EE73EE53A1E1}"/>
              </a:ext>
            </a:extLst>
          </p:cNvPr>
          <p:cNvSpPr/>
          <p:nvPr/>
        </p:nvSpPr>
        <p:spPr>
          <a:xfrm>
            <a:off x="241300" y="1193800"/>
            <a:ext cx="5194300" cy="3937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EE75E948-0075-92FE-33D3-DE1F01ED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0" y="1490662"/>
            <a:ext cx="5314949" cy="3343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Κριτική στον σχεδιασμό και την υλοποίηση</a:t>
            </a:r>
          </a:p>
          <a:p>
            <a:pPr marL="0" indent="0">
              <a:buNone/>
            </a:pPr>
            <a:r>
              <a:rPr lang="el-GR" sz="2000" dirty="0"/>
              <a:t>Οι περιβαλλοντικοί φορείς:</a:t>
            </a:r>
          </a:p>
          <a:p>
            <a:pPr lvl="1"/>
            <a:r>
              <a:rPr lang="el-GR" sz="2000" dirty="0"/>
              <a:t>αμφισβητούν </a:t>
            </a:r>
            <a:r>
              <a:rPr lang="el-GR" sz="2000" b="1" dirty="0"/>
              <a:t>τον τρόπο εφαρμογής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Κύρια προβλήματα:</a:t>
            </a:r>
          </a:p>
          <a:p>
            <a:pPr lvl="1"/>
            <a:r>
              <a:rPr lang="el-GR" sz="2000" dirty="0"/>
              <a:t>έλλειψη επιστημονικών τεκμηριώσεων </a:t>
            </a:r>
          </a:p>
          <a:p>
            <a:pPr lvl="1"/>
            <a:r>
              <a:rPr lang="el-GR" sz="2000" dirty="0"/>
              <a:t>απουσία ουσιαστικής εποπτείας</a:t>
            </a:r>
          </a:p>
          <a:p>
            <a:pPr lvl="1"/>
            <a:r>
              <a:rPr lang="el-GR" sz="2000" dirty="0"/>
              <a:t>προσέγγιση «αισθητικής εξυγίανσης»</a:t>
            </a:r>
          </a:p>
          <a:p>
            <a:endParaRPr lang="el-GR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FDCDE01E-D81A-8F30-3EF2-6ACF0240B236}"/>
              </a:ext>
            </a:extLst>
          </p:cNvPr>
          <p:cNvSpPr txBox="1">
            <a:spLocks/>
          </p:cNvSpPr>
          <p:nvPr/>
        </p:nvSpPr>
        <p:spPr>
          <a:xfrm>
            <a:off x="6740525" y="1444427"/>
            <a:ext cx="4991100" cy="363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3E48C80-FE46-D7F2-8254-CA101C133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33" y="5460999"/>
            <a:ext cx="1347333" cy="969348"/>
          </a:xfrm>
          <a:prstGeom prst="rect">
            <a:avLst/>
          </a:prstGeom>
        </p:spPr>
      </p:pic>
      <p:pic>
        <p:nvPicPr>
          <p:cNvPr id="1026" name="Picture 2" descr="Sakit nito🥺 | Adrian Blanco Antinero | Facebook">
            <a:extLst>
              <a:ext uri="{FF2B5EF4-FFF2-40B4-BE49-F238E27FC236}">
                <a16:creationId xmlns:a16="http://schemas.microsoft.com/office/drawing/2014/main" id="{06CDC7D3-7E83-7019-5A0E-4C5B80D2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82" y="365125"/>
            <a:ext cx="6274628" cy="469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0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EC0FEC2A-BFC5-06C3-DE7B-ECEAA0C580D1}"/>
              </a:ext>
            </a:extLst>
          </p:cNvPr>
          <p:cNvSpPr/>
          <p:nvPr/>
        </p:nvSpPr>
        <p:spPr>
          <a:xfrm>
            <a:off x="173749" y="212330"/>
            <a:ext cx="5363452" cy="27670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D6908E32-B730-43E3-6359-C03A4939E464}"/>
              </a:ext>
            </a:extLst>
          </p:cNvPr>
          <p:cNvSpPr txBox="1">
            <a:spLocks/>
          </p:cNvSpPr>
          <p:nvPr/>
        </p:nvSpPr>
        <p:spPr>
          <a:xfrm>
            <a:off x="238836" y="461170"/>
            <a:ext cx="5280025" cy="276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900" b="1" dirty="0"/>
              <a:t>Επιπτώσεις στα δασικά οικοσυστήματα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700" dirty="0"/>
              <a:t>Η συστηματική αφαίρεση</a:t>
            </a:r>
            <a:r>
              <a:rPr lang="en-US" sz="1700" dirty="0"/>
              <a:t> </a:t>
            </a:r>
            <a:r>
              <a:rPr lang="el-GR" sz="1700" dirty="0"/>
              <a:t>βιομάζας:</a:t>
            </a:r>
          </a:p>
          <a:p>
            <a:pPr lvl="1"/>
            <a:r>
              <a:rPr lang="el-GR" sz="1700" dirty="0"/>
              <a:t>διαταράσσει </a:t>
            </a:r>
            <a:r>
              <a:rPr lang="el-GR" sz="1700" dirty="0" err="1"/>
              <a:t>μικροκλίμα</a:t>
            </a:r>
            <a:r>
              <a:rPr lang="el-GR" sz="1700" dirty="0"/>
              <a:t> &amp; </a:t>
            </a:r>
            <a:r>
              <a:rPr lang="el-GR" sz="1700" dirty="0" err="1"/>
              <a:t>βιογεωχημικούς</a:t>
            </a:r>
            <a:r>
              <a:rPr lang="el-GR" sz="1700" dirty="0"/>
              <a:t> κύκλους</a:t>
            </a:r>
          </a:p>
          <a:p>
            <a:pPr lvl="1"/>
            <a:r>
              <a:rPr lang="el-GR" sz="1700" b="1" dirty="0"/>
              <a:t>μειώνει την οικολογική ανθεκτικότητα</a:t>
            </a:r>
            <a:endParaRPr lang="el-GR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700" dirty="0"/>
              <a:t>Κίνδυνος δημιουργίας </a:t>
            </a:r>
            <a:r>
              <a:rPr lang="el-GR" sz="1700" b="1" dirty="0"/>
              <a:t>λειτουργικά απλουστευμένων οικοσυστημάτων.</a:t>
            </a:r>
            <a:endParaRPr lang="el-GR" sz="1700" dirty="0"/>
          </a:p>
          <a:p>
            <a:endParaRPr lang="el-GR" sz="1600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067DB8A-371A-D65B-D653-9D36AEEC9076}"/>
              </a:ext>
            </a:extLst>
          </p:cNvPr>
          <p:cNvSpPr/>
          <p:nvPr/>
        </p:nvSpPr>
        <p:spPr>
          <a:xfrm>
            <a:off x="6737351" y="212330"/>
            <a:ext cx="5215814" cy="29465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9DA6D315-486E-96F2-53E9-30360C408088}"/>
              </a:ext>
            </a:extLst>
          </p:cNvPr>
          <p:cNvSpPr txBox="1">
            <a:spLocks/>
          </p:cNvSpPr>
          <p:nvPr/>
        </p:nvSpPr>
        <p:spPr>
          <a:xfrm>
            <a:off x="6908889" y="461170"/>
            <a:ext cx="4896477" cy="276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800" b="1" dirty="0"/>
              <a:t>Μη </a:t>
            </a:r>
            <a:r>
              <a:rPr lang="el-GR" sz="1800" b="1" dirty="0" err="1"/>
              <a:t>στοχευμένες</a:t>
            </a:r>
            <a:r>
              <a:rPr lang="el-GR" sz="1800" b="1" dirty="0"/>
              <a:t> επεμβάσεις &amp; υποβάθμιση</a:t>
            </a:r>
            <a:endParaRPr lang="el-GR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dirty="0"/>
              <a:t>Μηχανικές παρεμβάσεις:</a:t>
            </a:r>
          </a:p>
          <a:p>
            <a:pPr lvl="1"/>
            <a:r>
              <a:rPr lang="el-GR" sz="1800" dirty="0"/>
              <a:t>προκαλούν </a:t>
            </a:r>
            <a:r>
              <a:rPr lang="el-GR" sz="1800" b="1" dirty="0"/>
              <a:t>φθορές στο εναπομένον δάσος</a:t>
            </a:r>
            <a:endParaRPr lang="el-GR" sz="1800" dirty="0"/>
          </a:p>
          <a:p>
            <a:pPr lvl="1"/>
            <a:r>
              <a:rPr lang="el-GR" sz="1800" dirty="0"/>
              <a:t>επιτείνουν φαινόμενα:</a:t>
            </a:r>
          </a:p>
          <a:p>
            <a:pPr lvl="2"/>
            <a:r>
              <a:rPr lang="el-GR" sz="1800" dirty="0"/>
              <a:t>μειωμένης αναγέννησης</a:t>
            </a:r>
          </a:p>
          <a:p>
            <a:pPr lvl="2"/>
            <a:r>
              <a:rPr lang="el-GR" sz="1800" dirty="0"/>
              <a:t>ξηράνσεων</a:t>
            </a:r>
          </a:p>
          <a:p>
            <a:pPr lvl="2"/>
            <a:r>
              <a:rPr lang="el-GR" sz="1800" dirty="0"/>
              <a:t>αποσταθεροποίησης συστάδων</a:t>
            </a:r>
          </a:p>
        </p:txBody>
      </p:sp>
      <p:sp>
        <p:nvSpPr>
          <p:cNvPr id="15" name="Βέλος: Κάτω 14">
            <a:extLst>
              <a:ext uri="{FF2B5EF4-FFF2-40B4-BE49-F238E27FC236}">
                <a16:creationId xmlns:a16="http://schemas.microsoft.com/office/drawing/2014/main" id="{DBBABA91-BB37-3FD9-7C45-C6DFE9E0862C}"/>
              </a:ext>
            </a:extLst>
          </p:cNvPr>
          <p:cNvSpPr/>
          <p:nvPr/>
        </p:nvSpPr>
        <p:spPr>
          <a:xfrm>
            <a:off x="5454651" y="5702695"/>
            <a:ext cx="1282700" cy="94297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Picture 2" descr="Antinero II:ΜΕΤΑ ΤΟ ΓΕΡΑΚΑΡΙ ΚΑΘΑΡΙΖΕΤΑΙ ΤΟ ΔΑΣΟΣ ΤΟΥ ΠΟΤΑΜΟΥ ΑΠΟ ...">
            <a:extLst>
              <a:ext uri="{FF2B5EF4-FFF2-40B4-BE49-F238E27FC236}">
                <a16:creationId xmlns:a16="http://schemas.microsoft.com/office/drawing/2014/main" id="{7A6B774E-CDA5-1598-E2AC-97663A78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>
            <a:fillRect/>
          </a:stretch>
        </p:blipFill>
        <p:spPr bwMode="auto">
          <a:xfrm>
            <a:off x="1091705" y="3104216"/>
            <a:ext cx="3527539" cy="3666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tinero - Επικαιροποιεί προδιαγραφές το ΥΠΕΝ - POPAGANDA">
            <a:extLst>
              <a:ext uri="{FF2B5EF4-FFF2-40B4-BE49-F238E27FC236}">
                <a16:creationId xmlns:a16="http://schemas.microsoft.com/office/drawing/2014/main" id="{61EE8FEF-063D-95CF-F015-F623B482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52" y="3429000"/>
            <a:ext cx="4525665" cy="3017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9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917C2E1-8997-147A-1C2C-DFFCC56FB518}"/>
              </a:ext>
            </a:extLst>
          </p:cNvPr>
          <p:cNvSpPr/>
          <p:nvPr/>
        </p:nvSpPr>
        <p:spPr>
          <a:xfrm>
            <a:off x="139700" y="1371600"/>
            <a:ext cx="5765800" cy="3810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041FE0E-D7AD-05C7-BD21-D0C98ABEDF2F}"/>
              </a:ext>
            </a:extLst>
          </p:cNvPr>
          <p:cNvSpPr/>
          <p:nvPr/>
        </p:nvSpPr>
        <p:spPr>
          <a:xfrm>
            <a:off x="6426200" y="1239838"/>
            <a:ext cx="5765800" cy="3810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C709EC6A-0354-518D-9A1D-F3F01118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676400"/>
            <a:ext cx="5308600" cy="32400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l-GR" b="1" dirty="0"/>
              <a:t>Νομικά και θεσμικά ζητήματα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dirty="0" err="1"/>
              <a:t>AntiNERO</a:t>
            </a:r>
            <a:r>
              <a:rPr lang="el-GR" dirty="0"/>
              <a:t>:</a:t>
            </a:r>
          </a:p>
          <a:p>
            <a:pPr lvl="1"/>
            <a:r>
              <a:rPr lang="el-GR" b="1" dirty="0"/>
              <a:t>δεν αποτελεί απλό </a:t>
            </a:r>
            <a:r>
              <a:rPr lang="el-GR" b="1" dirty="0" err="1"/>
              <a:t>δασοτεχνικό</a:t>
            </a:r>
            <a:r>
              <a:rPr lang="el-GR" b="1" dirty="0"/>
              <a:t> έργο</a:t>
            </a:r>
            <a:endParaRPr lang="el-GR" dirty="0"/>
          </a:p>
          <a:p>
            <a:pPr lvl="1"/>
            <a:r>
              <a:rPr lang="el-GR" dirty="0"/>
              <a:t>έχει </a:t>
            </a:r>
            <a:r>
              <a:rPr lang="el-GR" b="1" dirty="0"/>
              <a:t>σημαντικές περιβαλλοντικές επιπτώσεις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Όφειλε να υπαχθεί σε:</a:t>
            </a:r>
          </a:p>
          <a:p>
            <a:pPr lvl="1"/>
            <a:r>
              <a:rPr lang="el-GR" b="1" dirty="0"/>
              <a:t>Στρατηγική Περιβαλλοντική Εκτίμηση (ΣΠΕ)</a:t>
            </a:r>
            <a:endParaRPr lang="el-GR" dirty="0"/>
          </a:p>
          <a:p>
            <a:pPr lvl="1"/>
            <a:r>
              <a:rPr lang="el-GR" dirty="0"/>
              <a:t>βάσει Οδηγίας 2001/42/ΕΚ</a:t>
            </a:r>
          </a:p>
          <a:p>
            <a:pPr marL="0" indent="0">
              <a:buNone/>
            </a:pPr>
            <a:r>
              <a:rPr lang="el-GR" b="1" dirty="0"/>
              <a:t>Αρμόδια αρχή</a:t>
            </a:r>
            <a:r>
              <a:rPr lang="el-GR" dirty="0"/>
              <a:t>:</a:t>
            </a:r>
            <a:r>
              <a:rPr lang="el-GR" b="1" dirty="0"/>
              <a:t> </a:t>
            </a:r>
            <a:r>
              <a:rPr lang="el-GR" dirty="0"/>
              <a:t>Διεύθυνση Περιβαλλοντικής </a:t>
            </a:r>
            <a:r>
              <a:rPr lang="el-GR" dirty="0" err="1"/>
              <a:t>Αδειοδότησης</a:t>
            </a:r>
            <a:r>
              <a:rPr lang="el-GR" dirty="0"/>
              <a:t> ΥΠΕΝ και όχι οι τοπικές δασικές υπηρεσίες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0C86F4D3-7895-9F01-80B4-46169291EE99}"/>
              </a:ext>
            </a:extLst>
          </p:cNvPr>
          <p:cNvSpPr txBox="1">
            <a:spLocks/>
          </p:cNvSpPr>
          <p:nvPr/>
        </p:nvSpPr>
        <p:spPr>
          <a:xfrm>
            <a:off x="6699252" y="1543050"/>
            <a:ext cx="4940300" cy="350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600" b="1" dirty="0"/>
              <a:t>Παρεκκλίσεις από την περιβαλλοντική νομοθεσία</a:t>
            </a:r>
          </a:p>
          <a:p>
            <a:pPr marL="0" indent="0">
              <a:buNone/>
            </a:pPr>
            <a:r>
              <a:rPr lang="el-GR" sz="2000" dirty="0"/>
              <a:t>Πιθανή παραβίαση:</a:t>
            </a:r>
          </a:p>
          <a:p>
            <a:pPr lvl="1"/>
            <a:r>
              <a:rPr lang="el-GR" sz="2000" dirty="0"/>
              <a:t>Οδηγίας Οικοτόπων (92/43/ΕΟΚ)</a:t>
            </a:r>
          </a:p>
          <a:p>
            <a:pPr lvl="1"/>
            <a:r>
              <a:rPr lang="el-GR" sz="2000" dirty="0" err="1"/>
              <a:t>Ενωσιακής</a:t>
            </a:r>
            <a:r>
              <a:rPr lang="el-GR" sz="2000" dirty="0"/>
              <a:t> περιβαλλοντικής νομοθεσίας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2000" dirty="0"/>
              <a:t>Εγείρονται ζητήματα:</a:t>
            </a:r>
          </a:p>
          <a:p>
            <a:pPr lvl="1"/>
            <a:r>
              <a:rPr lang="el-GR" sz="2000" dirty="0"/>
              <a:t>ακυρότητας διοικητικών πράξεων</a:t>
            </a:r>
          </a:p>
          <a:p>
            <a:pPr lvl="1"/>
            <a:r>
              <a:rPr lang="el-GR" sz="2000" dirty="0"/>
              <a:t>ευθύνης των αρμόδιων φορέων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58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4FADBD-F6CA-8011-622F-173D4C7A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77825"/>
            <a:ext cx="7645400" cy="879475"/>
          </a:xfrm>
        </p:spPr>
        <p:txBody>
          <a:bodyPr>
            <a:normAutofit/>
          </a:bodyPr>
          <a:lstStyle/>
          <a:p>
            <a:r>
              <a:rPr lang="el-GR" sz="3200" dirty="0"/>
              <a:t>Γενικά συμπεράσματα/ Αξιολόγηση 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DC8209-85DB-4821-F1CD-DEFDBD564101}"/>
              </a:ext>
            </a:extLst>
          </p:cNvPr>
          <p:cNvSpPr/>
          <p:nvPr/>
        </p:nvSpPr>
        <p:spPr>
          <a:xfrm>
            <a:off x="171449" y="1257300"/>
            <a:ext cx="6276975" cy="523319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A4FE7F6-9312-F299-D8A4-C6D321C8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91878"/>
            <a:ext cx="58801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Το πρόγραμμα AntiNERO:</a:t>
            </a:r>
          </a:p>
          <a:p>
            <a:pPr lvl="1"/>
            <a:r>
              <a:rPr lang="el-GR" dirty="0"/>
              <a:t>επιδιώκει θεμιτούς στόχους</a:t>
            </a:r>
          </a:p>
          <a:p>
            <a:pPr lvl="1"/>
            <a:r>
              <a:rPr lang="el-GR" b="1" dirty="0"/>
              <a:t>υλοποιείται με λανθασμένη λογική και θεσμικό πλαίσιο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Βασική κριτική:</a:t>
            </a:r>
          </a:p>
          <a:p>
            <a:pPr lvl="1"/>
            <a:r>
              <a:rPr lang="el-GR" b="1" dirty="0"/>
              <a:t>ούτε σωστός σχεδιασμός</a:t>
            </a:r>
            <a:endParaRPr lang="el-GR" dirty="0"/>
          </a:p>
          <a:p>
            <a:pPr lvl="1"/>
            <a:r>
              <a:rPr lang="el-GR" b="1" dirty="0"/>
              <a:t>ούτε οι κατάλληλοι φορείς υλοποίησης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Απαιτείται:</a:t>
            </a:r>
          </a:p>
          <a:p>
            <a:pPr lvl="1"/>
            <a:r>
              <a:rPr lang="el-GR" dirty="0"/>
              <a:t>οικολογικά τεκμηριωμένη προσέγγιση</a:t>
            </a:r>
          </a:p>
          <a:p>
            <a:pPr lvl="1"/>
            <a:r>
              <a:rPr lang="el-GR" dirty="0"/>
              <a:t>θεσμική νομιμότητα</a:t>
            </a:r>
          </a:p>
          <a:p>
            <a:pPr lvl="1"/>
            <a:r>
              <a:rPr lang="el-GR" dirty="0"/>
              <a:t>ουσιαστική δασική διακυβέρνηση</a:t>
            </a:r>
          </a:p>
          <a:p>
            <a:endParaRPr lang="el-GR" dirty="0"/>
          </a:p>
        </p:txBody>
      </p:sp>
      <p:pic>
        <p:nvPicPr>
          <p:cNvPr id="9" name="Εικόνα 8" descr="Εικόνα που περιέχει τοπίο, εξωτερικός χώρος/ύπαιθρος, δέντρο, χορτάρ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21B857F-098B-C56E-062C-6B74CA94E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0"/>
            <a:ext cx="431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A7426B-9A9E-F59E-67C2-A57BF134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6921500" cy="1006475"/>
          </a:xfrm>
        </p:spPr>
        <p:txBody>
          <a:bodyPr>
            <a:noAutofit/>
          </a:bodyPr>
          <a:lstStyle/>
          <a:p>
            <a:r>
              <a:rPr lang="el-GR" sz="2400" b="1" dirty="0"/>
              <a:t>Τι μπορεί να γίνει καλύτερα: Πρόληψη &amp; Διαχείριση</a:t>
            </a:r>
            <a:br>
              <a:rPr lang="el-GR" sz="2400" b="1" dirty="0"/>
            </a:br>
            <a:endParaRPr lang="el-GR" sz="24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820042D-8B0E-9C0F-DA29-3E50861738DC}"/>
              </a:ext>
            </a:extLst>
          </p:cNvPr>
          <p:cNvSpPr/>
          <p:nvPr/>
        </p:nvSpPr>
        <p:spPr>
          <a:xfrm>
            <a:off x="190343" y="1375598"/>
            <a:ext cx="2593544" cy="100647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BBA88F-44B2-D48A-0E33-8DB5DF0D4762}"/>
              </a:ext>
            </a:extLst>
          </p:cNvPr>
          <p:cNvSpPr txBox="1"/>
          <p:nvPr/>
        </p:nvSpPr>
        <p:spPr>
          <a:xfrm>
            <a:off x="159391" y="1374296"/>
            <a:ext cx="2655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b="1" dirty="0"/>
              <a:t>Μετατόπιση από την καταστολή στην πρόληψη</a:t>
            </a:r>
            <a:endParaRPr lang="el-GR" dirty="0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AC01467F-FD30-6956-2504-3055523CCDE3}"/>
              </a:ext>
            </a:extLst>
          </p:cNvPr>
          <p:cNvSpPr/>
          <p:nvPr/>
        </p:nvSpPr>
        <p:spPr>
          <a:xfrm>
            <a:off x="123212" y="2562112"/>
            <a:ext cx="2727806" cy="243244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40E1365C-85EF-D27E-1547-293F41E7622B}"/>
              </a:ext>
            </a:extLst>
          </p:cNvPr>
          <p:cNvSpPr/>
          <p:nvPr/>
        </p:nvSpPr>
        <p:spPr>
          <a:xfrm>
            <a:off x="3037642" y="1332724"/>
            <a:ext cx="2593544" cy="100647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962E42C7-6BAC-E779-C222-B63CC418BBD7}"/>
              </a:ext>
            </a:extLst>
          </p:cNvPr>
          <p:cNvSpPr/>
          <p:nvPr/>
        </p:nvSpPr>
        <p:spPr>
          <a:xfrm>
            <a:off x="2970512" y="2554962"/>
            <a:ext cx="2727805" cy="232055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45602D87-744F-F928-B725-F087BCAB521C}"/>
              </a:ext>
            </a:extLst>
          </p:cNvPr>
          <p:cNvSpPr/>
          <p:nvPr/>
        </p:nvSpPr>
        <p:spPr>
          <a:xfrm>
            <a:off x="9081304" y="2647012"/>
            <a:ext cx="2810435" cy="265251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94D6B25C-B97C-39AF-F9C7-B64110AA3786}"/>
              </a:ext>
            </a:extLst>
          </p:cNvPr>
          <p:cNvSpPr/>
          <p:nvPr/>
        </p:nvSpPr>
        <p:spPr>
          <a:xfrm>
            <a:off x="9285634" y="1309172"/>
            <a:ext cx="2414042" cy="115679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EC1E20C5-A076-5AEC-7B9A-14C7AD8300F6}"/>
              </a:ext>
            </a:extLst>
          </p:cNvPr>
          <p:cNvSpPr/>
          <p:nvPr/>
        </p:nvSpPr>
        <p:spPr>
          <a:xfrm>
            <a:off x="5822058" y="2613828"/>
            <a:ext cx="3061961" cy="311430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92AFDF02-98AD-9BEB-8AFA-5B5C88E9D7AC}"/>
              </a:ext>
            </a:extLst>
          </p:cNvPr>
          <p:cNvSpPr/>
          <p:nvPr/>
        </p:nvSpPr>
        <p:spPr>
          <a:xfrm>
            <a:off x="5989135" y="1243338"/>
            <a:ext cx="2727805" cy="124774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264E47CE-D223-CE79-888A-AB84DA54B8BB}"/>
              </a:ext>
            </a:extLst>
          </p:cNvPr>
          <p:cNvSpPr txBox="1">
            <a:spLocks/>
          </p:cNvSpPr>
          <p:nvPr/>
        </p:nvSpPr>
        <p:spPr>
          <a:xfrm>
            <a:off x="-269624" y="2647012"/>
            <a:ext cx="3120641" cy="2228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l-GR" sz="1800" dirty="0"/>
              <a:t>Σταθερή χρηματοδότηση προληπτικών δράσεων (και όχι μόνο μετά την καταστροφή).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l-GR" sz="7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l-GR" sz="1800" dirty="0"/>
              <a:t>Μείωση της εξάρτησης από την καταστολή σε συνθήκες ακραίων φαινομένων.</a:t>
            </a:r>
            <a:br>
              <a:rPr lang="el-GR" sz="1800" dirty="0"/>
            </a:br>
            <a:endParaRPr lang="el-GR" sz="1800" dirty="0"/>
          </a:p>
          <a:p>
            <a:endParaRPr lang="el-GR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D1491E-915D-FDBE-3EF8-8C26B78B6B62}"/>
              </a:ext>
            </a:extLst>
          </p:cNvPr>
          <p:cNvSpPr txBox="1"/>
          <p:nvPr/>
        </p:nvSpPr>
        <p:spPr>
          <a:xfrm>
            <a:off x="2747814" y="1526708"/>
            <a:ext cx="3203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b="1" dirty="0"/>
              <a:t>Ενίσχυση αντιπυρικών υποδομών</a:t>
            </a:r>
            <a:endParaRPr lang="el-G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B6D679-D69F-64E6-CE95-4A52EE3022FC}"/>
              </a:ext>
            </a:extLst>
          </p:cNvPr>
          <p:cNvSpPr txBox="1"/>
          <p:nvPr/>
        </p:nvSpPr>
        <p:spPr>
          <a:xfrm>
            <a:off x="2699133" y="2576185"/>
            <a:ext cx="3044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dirty="0"/>
              <a:t>Συστηματική εφαρμογή αντιπυρικών ζωνών χαμηλής καύσιμης ικανότητας.</a:t>
            </a:r>
          </a:p>
          <a:p>
            <a:pPr lvl="1"/>
            <a:endParaRPr lang="el-GR" sz="1100" dirty="0"/>
          </a:p>
          <a:p>
            <a:pPr lvl="1"/>
            <a:r>
              <a:rPr lang="el-GR" dirty="0"/>
              <a:t>Ορθός σχεδιασμός δικτύων διαφυγής και προσβάσεων.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CD1298-B835-1D3F-AE24-19A836F318FD}"/>
              </a:ext>
            </a:extLst>
          </p:cNvPr>
          <p:cNvSpPr txBox="1"/>
          <p:nvPr/>
        </p:nvSpPr>
        <p:spPr>
          <a:xfrm>
            <a:off x="6133866" y="1278671"/>
            <a:ext cx="2423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Οικολογικά τεκμηριωμένη διαχείριση καύσιμης ύλης</a:t>
            </a:r>
            <a:endParaRPr lang="el-GR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7791CA-4AAC-5034-D46F-3D3315DC5838}"/>
              </a:ext>
            </a:extLst>
          </p:cNvPr>
          <p:cNvSpPr txBox="1"/>
          <p:nvPr/>
        </p:nvSpPr>
        <p:spPr>
          <a:xfrm>
            <a:off x="5553963" y="2708000"/>
            <a:ext cx="34036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dirty="0"/>
              <a:t>Επιλεκτικές και χωρικά εξειδικευμένες παρεμβάσεις.</a:t>
            </a:r>
          </a:p>
          <a:p>
            <a:pPr lvl="1"/>
            <a:endParaRPr lang="el-GR" sz="1100" dirty="0"/>
          </a:p>
          <a:p>
            <a:pPr lvl="1"/>
            <a:r>
              <a:rPr lang="el-GR" dirty="0"/>
              <a:t>Αποφυγή καθολικών καθαρισμών και οργανικής απογύμνωσης.</a:t>
            </a:r>
          </a:p>
          <a:p>
            <a:pPr lvl="1"/>
            <a:endParaRPr lang="el-GR" sz="1050" dirty="0"/>
          </a:p>
          <a:p>
            <a:pPr lvl="1"/>
            <a:r>
              <a:rPr lang="el-GR" dirty="0"/>
              <a:t>Διατήρηση της δομικής πολυπλοκότητας και της βιοποικιλότητας.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74725B-AE53-E49A-441C-E7F55DA3DDE0}"/>
              </a:ext>
            </a:extLst>
          </p:cNvPr>
          <p:cNvSpPr txBox="1"/>
          <p:nvPr/>
        </p:nvSpPr>
        <p:spPr>
          <a:xfrm>
            <a:off x="9351030" y="1418914"/>
            <a:ext cx="2283249" cy="93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b="1" dirty="0"/>
              <a:t>Τεχνολογία με επιχειρησιακή αξιοποίηση</a:t>
            </a:r>
            <a:endParaRPr lang="el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2DA3AD-7464-40E1-BEE5-CBACE2ADA082}"/>
              </a:ext>
            </a:extLst>
          </p:cNvPr>
          <p:cNvSpPr txBox="1"/>
          <p:nvPr/>
        </p:nvSpPr>
        <p:spPr>
          <a:xfrm>
            <a:off x="8973702" y="2849883"/>
            <a:ext cx="28104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dirty="0"/>
              <a:t>Πλήρης ενσωμάτωση δορυφορικών συστημάτων και GIS.</a:t>
            </a:r>
          </a:p>
          <a:p>
            <a:pPr lvl="1"/>
            <a:endParaRPr lang="el-GR" sz="1400" dirty="0"/>
          </a:p>
          <a:p>
            <a:pPr lvl="1"/>
            <a:r>
              <a:rPr lang="el-GR" dirty="0"/>
              <a:t>Έγκαιρη ανίχνευση και ταχεία επιχειρησιακή απόκριση.</a:t>
            </a:r>
          </a:p>
        </p:txBody>
      </p:sp>
    </p:spTree>
    <p:extLst>
      <p:ext uri="{BB962C8B-B14F-4D97-AF65-F5344CB8AC3E}">
        <p14:creationId xmlns:p14="http://schemas.microsoft.com/office/powerpoint/2010/main" val="41059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5FF1DC-B67B-8874-A8AD-EF7F399192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31" b="38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543D37A-CB26-8DBF-BD06-CCF3C7A0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b="1" dirty="0"/>
              <a:t>Τι μπορεί να γίνει καλύτερα: Θεσμοί, Κοινωνία &amp; Αποκατάσταση</a:t>
            </a:r>
            <a:br>
              <a:rPr lang="el-GR" sz="2800" b="1" dirty="0"/>
            </a:br>
            <a:endParaRPr lang="el-GR" sz="2800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D447E92-101E-64A8-911B-A5ACDDAA2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97641"/>
              </p:ext>
            </p:extLst>
          </p:nvPr>
        </p:nvGraphicFramePr>
        <p:xfrm>
          <a:off x="838200" y="1546412"/>
          <a:ext cx="10645588" cy="463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44835B79-B767-FE60-5088-261E948704FD}"/>
              </a:ext>
            </a:extLst>
          </p:cNvPr>
          <p:cNvSpPr/>
          <p:nvPr/>
        </p:nvSpPr>
        <p:spPr>
          <a:xfrm>
            <a:off x="21086" y="-78315"/>
            <a:ext cx="12218706" cy="7041550"/>
          </a:xfrm>
          <a:custGeom>
            <a:avLst/>
            <a:gdLst>
              <a:gd name="csX0" fmla="*/ 624373 w 12218706"/>
              <a:gd name="csY0" fmla="*/ 64868 h 7041550"/>
              <a:gd name="csX1" fmla="*/ 341985 w 12218706"/>
              <a:gd name="csY1" fmla="*/ 1006162 h 7041550"/>
              <a:gd name="csX2" fmla="*/ 503349 w 12218706"/>
              <a:gd name="csY2" fmla="*/ 2256739 h 7041550"/>
              <a:gd name="csX3" fmla="*/ 19255 w 12218706"/>
              <a:gd name="csY3" fmla="*/ 3453527 h 7041550"/>
              <a:gd name="csX4" fmla="*/ 180620 w 12218706"/>
              <a:gd name="csY4" fmla="*/ 5752974 h 7041550"/>
              <a:gd name="csX5" fmla="*/ 947102 w 12218706"/>
              <a:gd name="csY5" fmla="*/ 7016997 h 7041550"/>
              <a:gd name="csX6" fmla="*/ 5949408 w 12218706"/>
              <a:gd name="csY6" fmla="*/ 6613586 h 7041550"/>
              <a:gd name="csX7" fmla="*/ 8329538 w 12218706"/>
              <a:gd name="csY7" fmla="*/ 6922868 h 7041550"/>
              <a:gd name="csX8" fmla="*/ 11032396 w 12218706"/>
              <a:gd name="csY8" fmla="*/ 6479115 h 7041550"/>
              <a:gd name="csX9" fmla="*/ 12175396 w 12218706"/>
              <a:gd name="csY9" fmla="*/ 5215091 h 7041550"/>
              <a:gd name="csX10" fmla="*/ 11906455 w 12218706"/>
              <a:gd name="csY10" fmla="*/ 2095374 h 7041550"/>
              <a:gd name="csX11" fmla="*/ 11220655 w 12218706"/>
              <a:gd name="csY11" fmla="*/ 871691 h 7041550"/>
              <a:gd name="csX12" fmla="*/ 11382020 w 12218706"/>
              <a:gd name="csY12" fmla="*/ 118656 h 7041550"/>
              <a:gd name="csX13" fmla="*/ 8746396 w 12218706"/>
              <a:gd name="csY13" fmla="*/ 320362 h 7041550"/>
              <a:gd name="csX14" fmla="*/ 5559443 w 12218706"/>
              <a:gd name="csY14" fmla="*/ 280021 h 7041550"/>
              <a:gd name="csX15" fmla="*/ 3945796 w 12218706"/>
              <a:gd name="csY15" fmla="*/ 105209 h 7041550"/>
              <a:gd name="csX16" fmla="*/ 624373 w 12218706"/>
              <a:gd name="csY16" fmla="*/ 64868 h 70415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2218706" h="7041550">
                <a:moveTo>
                  <a:pt x="624373" y="64868"/>
                </a:moveTo>
                <a:cubicBezTo>
                  <a:pt x="23738" y="215027"/>
                  <a:pt x="362156" y="640850"/>
                  <a:pt x="341985" y="1006162"/>
                </a:cubicBezTo>
                <a:cubicBezTo>
                  <a:pt x="321814" y="1371474"/>
                  <a:pt x="557137" y="1848845"/>
                  <a:pt x="503349" y="2256739"/>
                </a:cubicBezTo>
                <a:cubicBezTo>
                  <a:pt x="449561" y="2664633"/>
                  <a:pt x="73043" y="2870821"/>
                  <a:pt x="19255" y="3453527"/>
                </a:cubicBezTo>
                <a:cubicBezTo>
                  <a:pt x="-34533" y="4036233"/>
                  <a:pt x="25979" y="5159063"/>
                  <a:pt x="180620" y="5752974"/>
                </a:cubicBezTo>
                <a:cubicBezTo>
                  <a:pt x="335261" y="6346885"/>
                  <a:pt x="-14363" y="6873562"/>
                  <a:pt x="947102" y="7016997"/>
                </a:cubicBezTo>
                <a:cubicBezTo>
                  <a:pt x="1908567" y="7160432"/>
                  <a:pt x="4719002" y="6629274"/>
                  <a:pt x="5949408" y="6613586"/>
                </a:cubicBezTo>
                <a:cubicBezTo>
                  <a:pt x="7179814" y="6597898"/>
                  <a:pt x="7482373" y="6945280"/>
                  <a:pt x="8329538" y="6922868"/>
                </a:cubicBezTo>
                <a:cubicBezTo>
                  <a:pt x="9176703" y="6900456"/>
                  <a:pt x="10391420" y="6763744"/>
                  <a:pt x="11032396" y="6479115"/>
                </a:cubicBezTo>
                <a:cubicBezTo>
                  <a:pt x="11673372" y="6194486"/>
                  <a:pt x="12029720" y="5945714"/>
                  <a:pt x="12175396" y="5215091"/>
                </a:cubicBezTo>
                <a:cubicBezTo>
                  <a:pt x="12321072" y="4484468"/>
                  <a:pt x="12065578" y="2819274"/>
                  <a:pt x="11906455" y="2095374"/>
                </a:cubicBezTo>
                <a:cubicBezTo>
                  <a:pt x="11747332" y="1371474"/>
                  <a:pt x="11308061" y="1201144"/>
                  <a:pt x="11220655" y="871691"/>
                </a:cubicBezTo>
                <a:cubicBezTo>
                  <a:pt x="11133249" y="542238"/>
                  <a:pt x="11794396" y="210544"/>
                  <a:pt x="11382020" y="118656"/>
                </a:cubicBezTo>
                <a:cubicBezTo>
                  <a:pt x="10969644" y="26768"/>
                  <a:pt x="9716825" y="293468"/>
                  <a:pt x="8746396" y="320362"/>
                </a:cubicBezTo>
                <a:cubicBezTo>
                  <a:pt x="7775967" y="347256"/>
                  <a:pt x="6359543" y="315880"/>
                  <a:pt x="5559443" y="280021"/>
                </a:cubicBezTo>
                <a:cubicBezTo>
                  <a:pt x="4759343" y="244162"/>
                  <a:pt x="4768308" y="143309"/>
                  <a:pt x="3945796" y="105209"/>
                </a:cubicBezTo>
                <a:cubicBezTo>
                  <a:pt x="3123284" y="67109"/>
                  <a:pt x="1225008" y="-85291"/>
                  <a:pt x="624373" y="64868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85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Εικόνα 11" descr="Εικόνα που περιέχει εξωτερικός χώρος/ύπαιθρος, θηλαστικό, δέντρο, σύννεφ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6535204-BA29-F14A-0154-58172E6EE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3476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2AE706-277C-154A-B7B9-F6947C91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Ευχαριστώ πολύ για τον χρόνο σας και την προσοχή σας!!!</a:t>
            </a:r>
          </a:p>
          <a:p>
            <a:pPr marL="0" indent="0" algn="ctr">
              <a:buNone/>
            </a:pP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Ερωτήσεις;;</a:t>
            </a:r>
          </a:p>
        </p:txBody>
      </p:sp>
      <p:pic>
        <p:nvPicPr>
          <p:cNvPr id="5" name="Εικόνα 4" descr="Εικόνα που περιέχει φυτό, δέντρο, εξωτερικός χώρος/ύπαιθρος, κωνοφόρ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EE932EB-C67C-1A68-72CA-893D89C9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530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DED2C9-FE50-C1A4-AC68-54772CE0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5" y="68686"/>
            <a:ext cx="3170925" cy="872260"/>
          </a:xfrm>
        </p:spPr>
        <p:txBody>
          <a:bodyPr>
            <a:noAutofit/>
          </a:bodyPr>
          <a:lstStyle/>
          <a:p>
            <a:r>
              <a:rPr lang="el-GR" sz="2400" b="1" dirty="0">
                <a:latin typeface="+mn-lt"/>
              </a:rPr>
              <a:t>Δασικές πυρκαγιές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0A35E9-BD21-941D-9DC0-0362BE37B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73" y="1351276"/>
            <a:ext cx="4739480" cy="152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/>
              <a:t> </a:t>
            </a:r>
            <a:endParaRPr lang="el-GR" b="1" dirty="0"/>
          </a:p>
        </p:txBody>
      </p:sp>
      <p:sp>
        <p:nvSpPr>
          <p:cNvPr id="6" name="Ορθογώνιο: Ψαλίδισμα μίας γωνίας 5">
            <a:extLst>
              <a:ext uri="{FF2B5EF4-FFF2-40B4-BE49-F238E27FC236}">
                <a16:creationId xmlns:a16="http://schemas.microsoft.com/office/drawing/2014/main" id="{2E0B7DC8-657B-3FB3-B5CD-8F85AB036082}"/>
              </a:ext>
            </a:extLst>
          </p:cNvPr>
          <p:cNvSpPr/>
          <p:nvPr/>
        </p:nvSpPr>
        <p:spPr>
          <a:xfrm>
            <a:off x="609600" y="940946"/>
            <a:ext cx="5007095" cy="2201647"/>
          </a:xfrm>
          <a:prstGeom prst="snip1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Βέλος: Καμπύλο προς τα δεξιά 9">
            <a:extLst>
              <a:ext uri="{FF2B5EF4-FFF2-40B4-BE49-F238E27FC236}">
                <a16:creationId xmlns:a16="http://schemas.microsoft.com/office/drawing/2014/main" id="{CC4D435C-4AF3-0141-0AE1-FBC375CE4B98}"/>
              </a:ext>
            </a:extLst>
          </p:cNvPr>
          <p:cNvSpPr/>
          <p:nvPr/>
        </p:nvSpPr>
        <p:spPr>
          <a:xfrm>
            <a:off x="3688078" y="2764469"/>
            <a:ext cx="1925383" cy="3179064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4" name="Εικόνα 13" descr="Εικόνα που περιέχει κείμενο, χάρ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B14B9AB-C729-8138-58F3-42DEE4F3B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70" y="337928"/>
            <a:ext cx="6564425" cy="414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158C29D8-AE78-919A-35C5-E535898FDEC9}"/>
              </a:ext>
            </a:extLst>
          </p:cNvPr>
          <p:cNvSpPr txBox="1">
            <a:spLocks/>
          </p:cNvSpPr>
          <p:nvPr/>
        </p:nvSpPr>
        <p:spPr>
          <a:xfrm>
            <a:off x="674375" y="1088458"/>
            <a:ext cx="4599990" cy="1528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1900" b="1" dirty="0"/>
              <a:t>Έντονα φαινόμενα δασικών πυρκαγιών έχουν παρατηρηθεί σε μεγάλη έκταση της Ευρώπης και ειδικά στη περιοχή της Μεσογείου, όπου καίγονται ετησίως περίπου 4500 km</a:t>
            </a:r>
            <a:r>
              <a:rPr lang="el-GR" sz="1900" b="1" baseline="30000" dirty="0"/>
              <a:t>2</a:t>
            </a:r>
            <a:r>
              <a:rPr lang="el-GR" sz="1900" b="1" dirty="0"/>
              <a:t> στεριάς</a:t>
            </a:r>
          </a:p>
        </p:txBody>
      </p:sp>
      <p:sp>
        <p:nvSpPr>
          <p:cNvPr id="19" name="Ορθογώνιο: Ψαλίδισμα μίας γωνίας 18">
            <a:extLst>
              <a:ext uri="{FF2B5EF4-FFF2-40B4-BE49-F238E27FC236}">
                <a16:creationId xmlns:a16="http://schemas.microsoft.com/office/drawing/2014/main" id="{D571E92C-C3DF-69EE-910E-AD9FADE39C91}"/>
              </a:ext>
            </a:extLst>
          </p:cNvPr>
          <p:cNvSpPr/>
          <p:nvPr/>
        </p:nvSpPr>
        <p:spPr>
          <a:xfrm flipH="1">
            <a:off x="6119695" y="4827638"/>
            <a:ext cx="5256227" cy="1632329"/>
          </a:xfrm>
          <a:prstGeom prst="snip1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9475D-8BA6-A195-8EB5-B3D995316D23}"/>
              </a:ext>
            </a:extLst>
          </p:cNvPr>
          <p:cNvSpPr txBox="1"/>
          <p:nvPr/>
        </p:nvSpPr>
        <p:spPr>
          <a:xfrm>
            <a:off x="5938562" y="4888856"/>
            <a:ext cx="5618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Ελλάδα</a:t>
            </a:r>
            <a:r>
              <a:rPr lang="en-US" sz="2000" b="1" dirty="0"/>
              <a:t>:</a:t>
            </a:r>
            <a:r>
              <a:rPr lang="el-GR" sz="2000" b="1" dirty="0"/>
              <a:t> πλήττεται σοβαρά από πυρκαγιές, έχοντας το υψηλότερο ετήσιο μέσο μέγεθος πυρκαγιάς μεταξύ των μεσογειακών χωρών από το 1980 έως το 2019(περίπου 2000 πυρκαγιές ανά έτος). </a:t>
            </a:r>
          </a:p>
        </p:txBody>
      </p:sp>
      <p:sp>
        <p:nvSpPr>
          <p:cNvPr id="21" name="Ελεύθερη σχεδίαση: Σχήμα 20">
            <a:extLst>
              <a:ext uri="{FF2B5EF4-FFF2-40B4-BE49-F238E27FC236}">
                <a16:creationId xmlns:a16="http://schemas.microsoft.com/office/drawing/2014/main" id="{9809561F-BCDF-4E23-AAB6-DEAA8153579C}"/>
              </a:ext>
            </a:extLst>
          </p:cNvPr>
          <p:cNvSpPr/>
          <p:nvPr/>
        </p:nvSpPr>
        <p:spPr>
          <a:xfrm>
            <a:off x="-19878" y="2981739"/>
            <a:ext cx="4214191" cy="3916018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8AF56A49-BA27-A2D1-31EC-C2542DF4CCF7}"/>
              </a:ext>
            </a:extLst>
          </p:cNvPr>
          <p:cNvSpPr/>
          <p:nvPr/>
        </p:nvSpPr>
        <p:spPr>
          <a:xfrm>
            <a:off x="-89623" y="3324986"/>
            <a:ext cx="3658858" cy="3533014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Ελεύθερη σχεδίαση: Σχήμα 22">
            <a:extLst>
              <a:ext uri="{FF2B5EF4-FFF2-40B4-BE49-F238E27FC236}">
                <a16:creationId xmlns:a16="http://schemas.microsoft.com/office/drawing/2014/main" id="{1991FDC1-56E8-75EB-C789-2B24758315FA}"/>
              </a:ext>
            </a:extLst>
          </p:cNvPr>
          <p:cNvSpPr/>
          <p:nvPr/>
        </p:nvSpPr>
        <p:spPr>
          <a:xfrm>
            <a:off x="-89623" y="4200121"/>
            <a:ext cx="3063993" cy="2657879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Ελεύθερη σχεδίαση: Σχήμα 23">
            <a:extLst>
              <a:ext uri="{FF2B5EF4-FFF2-40B4-BE49-F238E27FC236}">
                <a16:creationId xmlns:a16="http://schemas.microsoft.com/office/drawing/2014/main" id="{4770C0EF-E88A-669D-6A6B-6C15D4FD1F0D}"/>
              </a:ext>
            </a:extLst>
          </p:cNvPr>
          <p:cNvSpPr/>
          <p:nvPr/>
        </p:nvSpPr>
        <p:spPr>
          <a:xfrm>
            <a:off x="-1" y="4711700"/>
            <a:ext cx="2286001" cy="2186057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53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Εικόνα 18" descr="Εικόνα που περιέχει κείμενο, στιγμιότυπο οθόνης, γραμματοσειρά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7059044-D677-232B-2A09-9DA7BB168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98" y="4674630"/>
            <a:ext cx="8667517" cy="1268970"/>
          </a:xfrm>
          <a:prstGeom prst="rect">
            <a:avLst/>
          </a:prstGeom>
        </p:spPr>
      </p:pic>
      <p:sp>
        <p:nvSpPr>
          <p:cNvPr id="20" name="Βέλος: Κάτω 19">
            <a:extLst>
              <a:ext uri="{FF2B5EF4-FFF2-40B4-BE49-F238E27FC236}">
                <a16:creationId xmlns:a16="http://schemas.microsoft.com/office/drawing/2014/main" id="{4A4DCA55-D607-0C60-707C-7A899788060E}"/>
              </a:ext>
            </a:extLst>
          </p:cNvPr>
          <p:cNvSpPr/>
          <p:nvPr/>
        </p:nvSpPr>
        <p:spPr>
          <a:xfrm>
            <a:off x="5400262" y="3341140"/>
            <a:ext cx="1699591" cy="106694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9E976876-6451-1E8F-4679-B9CA8E19B07B}"/>
              </a:ext>
            </a:extLst>
          </p:cNvPr>
          <p:cNvSpPr/>
          <p:nvPr/>
        </p:nvSpPr>
        <p:spPr>
          <a:xfrm>
            <a:off x="2793533" y="322468"/>
            <a:ext cx="6604933" cy="26544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C62B3DD1-CF9A-4355-0D1D-68217BDBBA16}"/>
              </a:ext>
            </a:extLst>
          </p:cNvPr>
          <p:cNvSpPr txBox="1">
            <a:spLocks/>
          </p:cNvSpPr>
          <p:nvPr/>
        </p:nvSpPr>
        <p:spPr>
          <a:xfrm>
            <a:off x="2755322" y="420101"/>
            <a:ext cx="6604934" cy="265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O</a:t>
            </a:r>
            <a:r>
              <a:rPr lang="el-GR" b="1" dirty="0"/>
              <a:t>ι πυρκαγιές έχουν προσελκύσει  σημαντικό πολιτικό και δημόσιο ενδιαφέρον, ειδικά μετά τις θανατηφόρες πυρκαγιές στην Αττική το 2018, οι οποίες οδήγησαν σε πάνω από 100 θύματα, ενώ κάηκαν 1250 εκτάρια</a:t>
            </a:r>
          </a:p>
        </p:txBody>
      </p:sp>
      <p:sp>
        <p:nvSpPr>
          <p:cNvPr id="3" name="Ελεύθερη σχεδίαση: Σχήμα 2">
            <a:extLst>
              <a:ext uri="{FF2B5EF4-FFF2-40B4-BE49-F238E27FC236}">
                <a16:creationId xmlns:a16="http://schemas.microsoft.com/office/drawing/2014/main" id="{E03F3E27-CBB2-2E86-5CC0-D5A291D91882}"/>
              </a:ext>
            </a:extLst>
          </p:cNvPr>
          <p:cNvSpPr/>
          <p:nvPr/>
        </p:nvSpPr>
        <p:spPr>
          <a:xfrm>
            <a:off x="9360257" y="-34984"/>
            <a:ext cx="2831744" cy="2562284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λεύθερη σχεδίαση: Σχήμα 3">
            <a:extLst>
              <a:ext uri="{FF2B5EF4-FFF2-40B4-BE49-F238E27FC236}">
                <a16:creationId xmlns:a16="http://schemas.microsoft.com/office/drawing/2014/main" id="{F9F0288D-CF08-1387-F9B4-7E824F2AA186}"/>
              </a:ext>
            </a:extLst>
          </p:cNvPr>
          <p:cNvSpPr/>
          <p:nvPr/>
        </p:nvSpPr>
        <p:spPr>
          <a:xfrm>
            <a:off x="9842499" y="-1"/>
            <a:ext cx="2349501" cy="2273301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: Σχήμα 4">
            <a:extLst>
              <a:ext uri="{FF2B5EF4-FFF2-40B4-BE49-F238E27FC236}">
                <a16:creationId xmlns:a16="http://schemas.microsoft.com/office/drawing/2014/main" id="{2599DD1D-8A74-D5D7-3960-125E35421907}"/>
              </a:ext>
            </a:extLst>
          </p:cNvPr>
          <p:cNvSpPr/>
          <p:nvPr/>
        </p:nvSpPr>
        <p:spPr>
          <a:xfrm>
            <a:off x="10452099" y="0"/>
            <a:ext cx="1739901" cy="1638300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Ελεύθερη σχεδίαση: Σχήμα 5">
            <a:extLst>
              <a:ext uri="{FF2B5EF4-FFF2-40B4-BE49-F238E27FC236}">
                <a16:creationId xmlns:a16="http://schemas.microsoft.com/office/drawing/2014/main" id="{7A88E26E-018F-66BA-AD76-254CD027F749}"/>
              </a:ext>
            </a:extLst>
          </p:cNvPr>
          <p:cNvSpPr/>
          <p:nvPr/>
        </p:nvSpPr>
        <p:spPr>
          <a:xfrm>
            <a:off x="11175999" y="0"/>
            <a:ext cx="1016001" cy="1168400"/>
          </a:xfrm>
          <a:custGeom>
            <a:avLst/>
            <a:gdLst>
              <a:gd name="csX0" fmla="*/ 0 w 4214191"/>
              <a:gd name="csY0" fmla="*/ 0 h 3916018"/>
              <a:gd name="csX1" fmla="*/ 854765 w 4214191"/>
              <a:gd name="csY1" fmla="*/ 1063487 h 3916018"/>
              <a:gd name="csX2" fmla="*/ 1212574 w 4214191"/>
              <a:gd name="csY2" fmla="*/ 2146852 h 3916018"/>
              <a:gd name="csX3" fmla="*/ 2892287 w 4214191"/>
              <a:gd name="csY3" fmla="*/ 3170583 h 3916018"/>
              <a:gd name="csX4" fmla="*/ 4214191 w 4214191"/>
              <a:gd name="csY4" fmla="*/ 3916018 h 3916018"/>
              <a:gd name="csX5" fmla="*/ 4214191 w 4214191"/>
              <a:gd name="csY5" fmla="*/ 3916018 h 3916018"/>
              <a:gd name="csX6" fmla="*/ 4154556 w 4214191"/>
              <a:gd name="csY6" fmla="*/ 3906078 h 3916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14191" h="3916018">
                <a:moveTo>
                  <a:pt x="0" y="0"/>
                </a:moveTo>
                <a:cubicBezTo>
                  <a:pt x="326334" y="352839"/>
                  <a:pt x="652669" y="705678"/>
                  <a:pt x="854765" y="1063487"/>
                </a:cubicBezTo>
                <a:cubicBezTo>
                  <a:pt x="1056861" y="1421296"/>
                  <a:pt x="872987" y="1795669"/>
                  <a:pt x="1212574" y="2146852"/>
                </a:cubicBezTo>
                <a:cubicBezTo>
                  <a:pt x="1552161" y="2498035"/>
                  <a:pt x="2392018" y="2875722"/>
                  <a:pt x="2892287" y="3170583"/>
                </a:cubicBezTo>
                <a:cubicBezTo>
                  <a:pt x="3392556" y="3465444"/>
                  <a:pt x="4214191" y="3916018"/>
                  <a:pt x="4214191" y="3916018"/>
                </a:cubicBezTo>
                <a:lnTo>
                  <a:pt x="4214191" y="3916018"/>
                </a:lnTo>
                <a:lnTo>
                  <a:pt x="4154556" y="3906078"/>
                </a:lnTo>
              </a:path>
            </a:pathLst>
          </a:cu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25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A7F4ABE-1233-4B5E-1333-2425A2B1EFDD}"/>
              </a:ext>
            </a:extLst>
          </p:cNvPr>
          <p:cNvSpPr/>
          <p:nvPr/>
        </p:nvSpPr>
        <p:spPr>
          <a:xfrm>
            <a:off x="336550" y="508001"/>
            <a:ext cx="4884531" cy="587270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A985C5E-CD64-D867-EA54-496AAF4A656F}"/>
              </a:ext>
            </a:extLst>
          </p:cNvPr>
          <p:cNvSpPr txBox="1">
            <a:spLocks/>
          </p:cNvSpPr>
          <p:nvPr/>
        </p:nvSpPr>
        <p:spPr>
          <a:xfrm>
            <a:off x="336550" y="593726"/>
            <a:ext cx="4884531" cy="5381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000" b="1" dirty="0"/>
              <a:t>ΜΕΣΟΓΕΙΟΣ:</a:t>
            </a:r>
          </a:p>
          <a:p>
            <a:pPr marL="0" indent="0" algn="ctr">
              <a:buNone/>
            </a:pPr>
            <a:r>
              <a:rPr lang="el-GR" sz="2000" b="1" dirty="0"/>
              <a:t>Οι κύριοι παράγοντες </a:t>
            </a:r>
            <a:r>
              <a:rPr lang="el-GR" sz="2000" dirty="0"/>
              <a:t>που συμβάλλουν στην επέκταση των περιοχών </a:t>
            </a:r>
            <a:r>
              <a:rPr lang="el-GR" sz="2000" dirty="0" err="1"/>
              <a:t>διεπαφής</a:t>
            </a:r>
            <a:r>
              <a:rPr lang="el-GR" sz="2000" dirty="0"/>
              <a:t> δάσους και αστικών περιοχών  (</a:t>
            </a:r>
            <a:r>
              <a:rPr lang="el-GR" sz="2000" dirty="0" err="1"/>
              <a:t>Wildland</a:t>
            </a:r>
            <a:r>
              <a:rPr lang="el-GR" sz="2000" dirty="0"/>
              <a:t>- </a:t>
            </a:r>
            <a:r>
              <a:rPr lang="el-GR" sz="2000" dirty="0" err="1"/>
              <a:t>Urban</a:t>
            </a:r>
            <a:r>
              <a:rPr lang="el-GR" sz="2000" dirty="0"/>
              <a:t> </a:t>
            </a:r>
            <a:r>
              <a:rPr lang="el-GR" sz="2000" dirty="0" err="1"/>
              <a:t>Interface</a:t>
            </a:r>
            <a:r>
              <a:rPr lang="el-GR" sz="2000" dirty="0"/>
              <a:t> </a:t>
            </a:r>
            <a:r>
              <a:rPr lang="el-GR" sz="2000" b="1" dirty="0"/>
              <a:t>WUI</a:t>
            </a:r>
            <a:r>
              <a:rPr lang="el-GR" sz="2000" dirty="0"/>
              <a:t>), αυξάνοντας τις ευκαιρίες ανάφλεξης που προκαλούνται από τον άνθρωπο, είναι: </a:t>
            </a:r>
            <a:endParaRPr lang="el-GR" sz="2000" b="1" dirty="0"/>
          </a:p>
          <a:p>
            <a:pPr algn="ctr"/>
            <a:r>
              <a:rPr lang="el-GR" sz="2000" dirty="0"/>
              <a:t>Η </a:t>
            </a:r>
            <a:r>
              <a:rPr lang="el-GR" sz="2000" b="1" dirty="0"/>
              <a:t>πίεση</a:t>
            </a:r>
            <a:r>
              <a:rPr lang="el-GR" sz="2000" dirty="0"/>
              <a:t>, που προέρχεται από την εκτεταμένη και αναπτυσσόμενη </a:t>
            </a:r>
            <a:r>
              <a:rPr lang="el-GR" sz="2000" b="1" dirty="0"/>
              <a:t>τουριστική</a:t>
            </a:r>
            <a:r>
              <a:rPr lang="el-GR" sz="2000" dirty="0"/>
              <a:t> βιομηχανία, καθώς </a:t>
            </a:r>
          </a:p>
          <a:p>
            <a:pPr algn="ctr"/>
            <a:r>
              <a:rPr lang="el-GR" sz="2000" dirty="0"/>
              <a:t>και η παράκτια </a:t>
            </a:r>
            <a:r>
              <a:rPr lang="el-GR" sz="2000" b="1" dirty="0"/>
              <a:t>αστικοποίηση</a:t>
            </a:r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r>
              <a:rPr lang="el-GR" sz="2000" b="1" dirty="0"/>
              <a:t>Κάποια άλλα φαινόμενα που οδηγούν σε αυτή την αύξηση</a:t>
            </a:r>
            <a:r>
              <a:rPr lang="el-GR" sz="2000" dirty="0"/>
              <a:t>: </a:t>
            </a:r>
          </a:p>
          <a:p>
            <a:pPr algn="ctr"/>
            <a:r>
              <a:rPr lang="el-GR" sz="2000" dirty="0"/>
              <a:t>Η </a:t>
            </a:r>
            <a:r>
              <a:rPr lang="el-GR" sz="2000" b="1" dirty="0"/>
              <a:t>έλλειψη γνώσεων </a:t>
            </a:r>
            <a:r>
              <a:rPr lang="el-GR" sz="2000" dirty="0"/>
              <a:t>διαχείρισης πυρκαγιών από μη ειδικούς. </a:t>
            </a:r>
          </a:p>
          <a:p>
            <a:pPr algn="ctr"/>
            <a:r>
              <a:rPr lang="el-GR" sz="2000" dirty="0"/>
              <a:t>Οι οικισμοί σε κοντινή απόσταση από </a:t>
            </a:r>
            <a:r>
              <a:rPr lang="el-GR" sz="2000" b="1" dirty="0"/>
              <a:t>εύφλεκτη βλάστηση, </a:t>
            </a:r>
            <a:r>
              <a:rPr lang="el-GR" sz="2000" dirty="0"/>
              <a:t>πχ. Πευκοδάση.</a:t>
            </a:r>
          </a:p>
        </p:txBody>
      </p:sp>
      <p:pic>
        <p:nvPicPr>
          <p:cNvPr id="1026" name="Picture 2" descr="Mediterranean Basin Biodiversity Hot Spot. Source Critical Ecosystem ...">
            <a:extLst>
              <a:ext uri="{FF2B5EF4-FFF2-40B4-BE49-F238E27FC236}">
                <a16:creationId xmlns:a16="http://schemas.microsoft.com/office/drawing/2014/main" id="{A8EA2DE8-0763-C8BB-D8D1-53B41AA3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37" y="1007774"/>
            <a:ext cx="6812563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2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Φυσαλίδα ομιλίας: Ορθογώνιο 9">
            <a:extLst>
              <a:ext uri="{FF2B5EF4-FFF2-40B4-BE49-F238E27FC236}">
                <a16:creationId xmlns:a16="http://schemas.microsoft.com/office/drawing/2014/main" id="{B6E13A73-FA31-3AC2-7CC4-5C42C35FD7DE}"/>
              </a:ext>
            </a:extLst>
          </p:cNvPr>
          <p:cNvSpPr/>
          <p:nvPr/>
        </p:nvSpPr>
        <p:spPr>
          <a:xfrm>
            <a:off x="257589" y="188842"/>
            <a:ext cx="11730659" cy="4036063"/>
          </a:xfrm>
          <a:prstGeom prst="wedgeRectCallout">
            <a:avLst>
              <a:gd name="adj1" fmla="val -22685"/>
              <a:gd name="adj2" fmla="val 65992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E0F2F67A-3EFC-7B46-28F1-9BB874112F77}"/>
              </a:ext>
            </a:extLst>
          </p:cNvPr>
          <p:cNvSpPr txBox="1">
            <a:spLocks/>
          </p:cNvSpPr>
          <p:nvPr/>
        </p:nvSpPr>
        <p:spPr>
          <a:xfrm>
            <a:off x="203752" y="188842"/>
            <a:ext cx="11892170" cy="561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800" b="1" dirty="0"/>
              <a:t>     Αίτια δασικών πυρκαγιών στην Ελλάδα</a:t>
            </a:r>
          </a:p>
          <a:p>
            <a:r>
              <a:rPr lang="el-GR" sz="1800" b="1" dirty="0"/>
              <a:t>Αμέλεια</a:t>
            </a:r>
            <a:r>
              <a:rPr lang="el-GR" sz="1800" dirty="0"/>
              <a:t>: ανεξέλεγκτη χρήση φωτιάς, αποτσίγαρα, στρατιωτικές δραστηριότητες, βλάβες σε ενεργειακές και μεταφορικές υποδομές.</a:t>
            </a:r>
          </a:p>
          <a:p>
            <a:r>
              <a:rPr lang="el-GR" sz="1800" b="1" dirty="0"/>
              <a:t>Ατυχήματα</a:t>
            </a:r>
            <a:r>
              <a:rPr lang="el-GR" sz="1800" dirty="0"/>
              <a:t>: εκρήξεις ή καταστροφές ενεργειακών εγκαταστάσεων, χώροι υγειονομικής ταφής, οδικά/σιδηροδρομικά και αεροπορικά ατυχήματα σε δασικές περιοχές.</a:t>
            </a:r>
          </a:p>
          <a:p>
            <a:r>
              <a:rPr lang="el-GR" sz="1800" b="1" dirty="0"/>
              <a:t>Εμπρησμός</a:t>
            </a:r>
            <a:r>
              <a:rPr lang="el-GR" sz="1800" dirty="0"/>
              <a:t>: σκόπιμη πρόκληση πυρκαγιών για αλλαγή χρήσεων γης, σε συνδυασμό με ελλιπή ενημέρωση και ανεπαρκή επιτήρηση.</a:t>
            </a:r>
          </a:p>
          <a:p>
            <a:r>
              <a:rPr lang="el-GR" sz="1800" b="1" dirty="0"/>
              <a:t>Κοινωνικοοικονομικοί παράγοντες</a:t>
            </a:r>
            <a:r>
              <a:rPr lang="el-GR" sz="1800" dirty="0"/>
              <a:t>: εγκατάλειψη αγροτικών εκτάσεων, απώλεια παραδοσιακών πρακτικών διαχείρισης, συσσώρευση καύσιμης ύλης και δημιουργία ομοιογενών, ιδιαίτερα εύφλεκτων τοπίων.</a:t>
            </a:r>
          </a:p>
          <a:p>
            <a:r>
              <a:rPr lang="el-GR" sz="1800" b="1" dirty="0"/>
              <a:t>Χωρικές ανισότητες</a:t>
            </a:r>
            <a:r>
              <a:rPr lang="el-GR" sz="1800" dirty="0"/>
              <a:t>: αυξημένη ευπάθεια ορεινών και νησιωτικών περιοχών λόγω υψηλών φορτίων καυσίμων, χαμηλής προσβασιμότητας και περιορισμένης χρηματοδότησης, σε αντίθεση με τις πυκνοκατοικημένες περιοχές.</a:t>
            </a:r>
          </a:p>
          <a:p>
            <a:endParaRPr lang="el-GR" sz="1800" dirty="0"/>
          </a:p>
        </p:txBody>
      </p:sp>
      <p:pic>
        <p:nvPicPr>
          <p:cNvPr id="14" name="Εικόνα 13" descr="Εικόνα που περιέχει κείμενο, στιγμιότυπο οθόνης, αριθμό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F79AD35-B744-7CA5-A9DF-FEC447F7E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13" y="3811600"/>
            <a:ext cx="6683998" cy="28575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Βέλος: Με γωνία 14">
            <a:extLst>
              <a:ext uri="{FF2B5EF4-FFF2-40B4-BE49-F238E27FC236}">
                <a16:creationId xmlns:a16="http://schemas.microsoft.com/office/drawing/2014/main" id="{440A9854-D75F-3EB4-4A65-29EB5E10B517}"/>
              </a:ext>
            </a:extLst>
          </p:cNvPr>
          <p:cNvSpPr/>
          <p:nvPr/>
        </p:nvSpPr>
        <p:spPr>
          <a:xfrm flipV="1">
            <a:off x="3289091" y="5202927"/>
            <a:ext cx="1799811" cy="1031290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8F70ADD-CC45-5E50-C07F-20261EECFCB6}"/>
              </a:ext>
            </a:extLst>
          </p:cNvPr>
          <p:cNvSpPr/>
          <p:nvPr/>
        </p:nvSpPr>
        <p:spPr>
          <a:xfrm>
            <a:off x="739361" y="1076062"/>
            <a:ext cx="4941406" cy="25545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584743A1-37A2-37EF-F484-729C382B5751}"/>
              </a:ext>
            </a:extLst>
          </p:cNvPr>
          <p:cNvSpPr txBox="1">
            <a:spLocks/>
          </p:cNvSpPr>
          <p:nvPr/>
        </p:nvSpPr>
        <p:spPr>
          <a:xfrm>
            <a:off x="811420" y="1394932"/>
            <a:ext cx="4797287" cy="2040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dirty="0"/>
              <a:t>Η ελληνική πολιτική πυρκαγιών εξακολουθεί να δίνει έμφαση στην καταστολή, παρά τα όρια αυτής της προσέγγισης σε συνθήκες ακραίων φαινομένων. Παράλληλα, η ανεπαρκής χωροταξική οργάνωση και η άτυπη δόμηση, ιδίως στη </a:t>
            </a:r>
            <a:r>
              <a:rPr lang="el-GR" dirty="0" err="1"/>
              <a:t>διεπαφή</a:t>
            </a:r>
            <a:r>
              <a:rPr lang="el-GR" dirty="0"/>
              <a:t> δάσους–οικισμών, αυξάνουν την τρωτότητα των οικισμών.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317C938-7538-AA98-AADC-0112DB92FEA4}"/>
              </a:ext>
            </a:extLst>
          </p:cNvPr>
          <p:cNvSpPr/>
          <p:nvPr/>
        </p:nvSpPr>
        <p:spPr>
          <a:xfrm>
            <a:off x="6860779" y="2097007"/>
            <a:ext cx="5115339" cy="240421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938F0-16E5-56D9-3EDD-E031CB615447}"/>
              </a:ext>
            </a:extLst>
          </p:cNvPr>
          <p:cNvSpPr txBox="1"/>
          <p:nvPr/>
        </p:nvSpPr>
        <p:spPr>
          <a:xfrm>
            <a:off x="6734883" y="2241595"/>
            <a:ext cx="5367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Αν και πρόσφατες πρωτοβουλίες σηματοδοτούν στροφή προς την πρόληψη, η Ελλάδα στερείται ακόμη μιας ολοκληρωμένης εθνικής στρατηγικής, καθιστώντας αναγκαία την ενίσχυση της πρόληψης, της </a:t>
            </a:r>
            <a:r>
              <a:rPr lang="el-GR" sz="2000" dirty="0" err="1"/>
              <a:t>οικοσυστημικής</a:t>
            </a:r>
            <a:r>
              <a:rPr lang="el-GR" sz="2000" dirty="0"/>
              <a:t> διαχείρισης και της θεσμικής συνοχής στο πλαίσιο της κλιματικής αλλαγής.</a:t>
            </a:r>
          </a:p>
          <a:p>
            <a:pPr algn="ctr"/>
            <a:endParaRPr lang="el-GR" sz="2000" dirty="0"/>
          </a:p>
        </p:txBody>
      </p:sp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23850432-990F-B436-120D-7F000087853A}"/>
              </a:ext>
            </a:extLst>
          </p:cNvPr>
          <p:cNvSpPr/>
          <p:nvPr/>
        </p:nvSpPr>
        <p:spPr>
          <a:xfrm>
            <a:off x="-123994" y="375879"/>
            <a:ext cx="12452403" cy="6509455"/>
          </a:xfrm>
          <a:custGeom>
            <a:avLst/>
            <a:gdLst>
              <a:gd name="csX0" fmla="*/ 123994 w 12452403"/>
              <a:gd name="csY0" fmla="*/ 4767621 h 6509455"/>
              <a:gd name="csX1" fmla="*/ 1292394 w 12452403"/>
              <a:gd name="csY1" fmla="*/ 4983521 h 6509455"/>
              <a:gd name="csX2" fmla="*/ 1965494 w 12452403"/>
              <a:gd name="csY2" fmla="*/ 6050321 h 6509455"/>
              <a:gd name="csX3" fmla="*/ 3794294 w 12452403"/>
              <a:gd name="csY3" fmla="*/ 6507521 h 6509455"/>
              <a:gd name="csX4" fmla="*/ 5877094 w 12452403"/>
              <a:gd name="csY4" fmla="*/ 5897921 h 6509455"/>
              <a:gd name="csX5" fmla="*/ 8290094 w 12452403"/>
              <a:gd name="csY5" fmla="*/ 6444021 h 6509455"/>
              <a:gd name="csX6" fmla="*/ 11261894 w 12452403"/>
              <a:gd name="csY6" fmla="*/ 6012221 h 6509455"/>
              <a:gd name="csX7" fmla="*/ 11934994 w 12452403"/>
              <a:gd name="csY7" fmla="*/ 5123221 h 6509455"/>
              <a:gd name="csX8" fmla="*/ 12303294 w 12452403"/>
              <a:gd name="csY8" fmla="*/ 4145321 h 6509455"/>
              <a:gd name="csX9" fmla="*/ 12354094 w 12452403"/>
              <a:gd name="csY9" fmla="*/ 1706921 h 6509455"/>
              <a:gd name="csX10" fmla="*/ 11007894 w 12452403"/>
              <a:gd name="csY10" fmla="*/ 144821 h 6509455"/>
              <a:gd name="csX11" fmla="*/ 8239294 w 12452403"/>
              <a:gd name="csY11" fmla="*/ 602021 h 6509455"/>
              <a:gd name="csX12" fmla="*/ 5229394 w 12452403"/>
              <a:gd name="csY12" fmla="*/ 17821 h 6509455"/>
              <a:gd name="csX13" fmla="*/ 3248194 w 12452403"/>
              <a:gd name="csY13" fmla="*/ 182921 h 6509455"/>
              <a:gd name="csX14" fmla="*/ 797094 w 12452403"/>
              <a:gd name="csY14" fmla="*/ 513121 h 6509455"/>
              <a:gd name="csX15" fmla="*/ 111294 w 12452403"/>
              <a:gd name="csY15" fmla="*/ 2418121 h 6509455"/>
              <a:gd name="csX16" fmla="*/ 123994 w 12452403"/>
              <a:gd name="csY16" fmla="*/ 4767621 h 65094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2452403" h="6509455">
                <a:moveTo>
                  <a:pt x="123994" y="4767621"/>
                </a:moveTo>
                <a:cubicBezTo>
                  <a:pt x="320844" y="5195188"/>
                  <a:pt x="985477" y="4769738"/>
                  <a:pt x="1292394" y="4983521"/>
                </a:cubicBezTo>
                <a:cubicBezTo>
                  <a:pt x="1599311" y="5197304"/>
                  <a:pt x="1548511" y="5796321"/>
                  <a:pt x="1965494" y="6050321"/>
                </a:cubicBezTo>
                <a:cubicBezTo>
                  <a:pt x="2382477" y="6304321"/>
                  <a:pt x="3142361" y="6532921"/>
                  <a:pt x="3794294" y="6507521"/>
                </a:cubicBezTo>
                <a:cubicBezTo>
                  <a:pt x="4446227" y="6482121"/>
                  <a:pt x="5127794" y="5908504"/>
                  <a:pt x="5877094" y="5897921"/>
                </a:cubicBezTo>
                <a:cubicBezTo>
                  <a:pt x="6626394" y="5887338"/>
                  <a:pt x="7392627" y="6424971"/>
                  <a:pt x="8290094" y="6444021"/>
                </a:cubicBezTo>
                <a:cubicBezTo>
                  <a:pt x="9187561" y="6463071"/>
                  <a:pt x="10654411" y="6232354"/>
                  <a:pt x="11261894" y="6012221"/>
                </a:cubicBezTo>
                <a:cubicBezTo>
                  <a:pt x="11869377" y="5792088"/>
                  <a:pt x="11761427" y="5434371"/>
                  <a:pt x="11934994" y="5123221"/>
                </a:cubicBezTo>
                <a:cubicBezTo>
                  <a:pt x="12108561" y="4812071"/>
                  <a:pt x="12233444" y="4714704"/>
                  <a:pt x="12303294" y="4145321"/>
                </a:cubicBezTo>
                <a:cubicBezTo>
                  <a:pt x="12373144" y="3575938"/>
                  <a:pt x="12569994" y="2373671"/>
                  <a:pt x="12354094" y="1706921"/>
                </a:cubicBezTo>
                <a:cubicBezTo>
                  <a:pt x="12138194" y="1040171"/>
                  <a:pt x="11693694" y="328971"/>
                  <a:pt x="11007894" y="144821"/>
                </a:cubicBezTo>
                <a:cubicBezTo>
                  <a:pt x="10322094" y="-39329"/>
                  <a:pt x="9202377" y="623188"/>
                  <a:pt x="8239294" y="602021"/>
                </a:cubicBezTo>
                <a:cubicBezTo>
                  <a:pt x="7276211" y="580854"/>
                  <a:pt x="6061244" y="87671"/>
                  <a:pt x="5229394" y="17821"/>
                </a:cubicBezTo>
                <a:cubicBezTo>
                  <a:pt x="4397544" y="-52029"/>
                  <a:pt x="3986911" y="100371"/>
                  <a:pt x="3248194" y="182921"/>
                </a:cubicBezTo>
                <a:cubicBezTo>
                  <a:pt x="2509477" y="265471"/>
                  <a:pt x="1319911" y="140588"/>
                  <a:pt x="797094" y="513121"/>
                </a:cubicBezTo>
                <a:cubicBezTo>
                  <a:pt x="274277" y="885654"/>
                  <a:pt x="225594" y="1702688"/>
                  <a:pt x="111294" y="2418121"/>
                </a:cubicBezTo>
                <a:cubicBezTo>
                  <a:pt x="-3006" y="3133554"/>
                  <a:pt x="-72856" y="4340054"/>
                  <a:pt x="123994" y="4767621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AF0F02E2-F39F-0295-5400-843808A4090F}"/>
              </a:ext>
            </a:extLst>
          </p:cNvPr>
          <p:cNvSpPr/>
          <p:nvPr/>
        </p:nvSpPr>
        <p:spPr>
          <a:xfrm>
            <a:off x="-403394" y="1"/>
            <a:ext cx="12938294" cy="7037734"/>
          </a:xfrm>
          <a:custGeom>
            <a:avLst/>
            <a:gdLst>
              <a:gd name="csX0" fmla="*/ 123994 w 12452403"/>
              <a:gd name="csY0" fmla="*/ 4767621 h 6509455"/>
              <a:gd name="csX1" fmla="*/ 1292394 w 12452403"/>
              <a:gd name="csY1" fmla="*/ 4983521 h 6509455"/>
              <a:gd name="csX2" fmla="*/ 1965494 w 12452403"/>
              <a:gd name="csY2" fmla="*/ 6050321 h 6509455"/>
              <a:gd name="csX3" fmla="*/ 3794294 w 12452403"/>
              <a:gd name="csY3" fmla="*/ 6507521 h 6509455"/>
              <a:gd name="csX4" fmla="*/ 5877094 w 12452403"/>
              <a:gd name="csY4" fmla="*/ 5897921 h 6509455"/>
              <a:gd name="csX5" fmla="*/ 8290094 w 12452403"/>
              <a:gd name="csY5" fmla="*/ 6444021 h 6509455"/>
              <a:gd name="csX6" fmla="*/ 11261894 w 12452403"/>
              <a:gd name="csY6" fmla="*/ 6012221 h 6509455"/>
              <a:gd name="csX7" fmla="*/ 11934994 w 12452403"/>
              <a:gd name="csY7" fmla="*/ 5123221 h 6509455"/>
              <a:gd name="csX8" fmla="*/ 12303294 w 12452403"/>
              <a:gd name="csY8" fmla="*/ 4145321 h 6509455"/>
              <a:gd name="csX9" fmla="*/ 12354094 w 12452403"/>
              <a:gd name="csY9" fmla="*/ 1706921 h 6509455"/>
              <a:gd name="csX10" fmla="*/ 11007894 w 12452403"/>
              <a:gd name="csY10" fmla="*/ 144821 h 6509455"/>
              <a:gd name="csX11" fmla="*/ 8239294 w 12452403"/>
              <a:gd name="csY11" fmla="*/ 602021 h 6509455"/>
              <a:gd name="csX12" fmla="*/ 5229394 w 12452403"/>
              <a:gd name="csY12" fmla="*/ 17821 h 6509455"/>
              <a:gd name="csX13" fmla="*/ 3248194 w 12452403"/>
              <a:gd name="csY13" fmla="*/ 182921 h 6509455"/>
              <a:gd name="csX14" fmla="*/ 797094 w 12452403"/>
              <a:gd name="csY14" fmla="*/ 513121 h 6509455"/>
              <a:gd name="csX15" fmla="*/ 111294 w 12452403"/>
              <a:gd name="csY15" fmla="*/ 2418121 h 6509455"/>
              <a:gd name="csX16" fmla="*/ 123994 w 12452403"/>
              <a:gd name="csY16" fmla="*/ 4767621 h 65094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2452403" h="6509455">
                <a:moveTo>
                  <a:pt x="123994" y="4767621"/>
                </a:moveTo>
                <a:cubicBezTo>
                  <a:pt x="320844" y="5195188"/>
                  <a:pt x="985477" y="4769738"/>
                  <a:pt x="1292394" y="4983521"/>
                </a:cubicBezTo>
                <a:cubicBezTo>
                  <a:pt x="1599311" y="5197304"/>
                  <a:pt x="1548511" y="5796321"/>
                  <a:pt x="1965494" y="6050321"/>
                </a:cubicBezTo>
                <a:cubicBezTo>
                  <a:pt x="2382477" y="6304321"/>
                  <a:pt x="3142361" y="6532921"/>
                  <a:pt x="3794294" y="6507521"/>
                </a:cubicBezTo>
                <a:cubicBezTo>
                  <a:pt x="4446227" y="6482121"/>
                  <a:pt x="5127794" y="5908504"/>
                  <a:pt x="5877094" y="5897921"/>
                </a:cubicBezTo>
                <a:cubicBezTo>
                  <a:pt x="6626394" y="5887338"/>
                  <a:pt x="7392627" y="6424971"/>
                  <a:pt x="8290094" y="6444021"/>
                </a:cubicBezTo>
                <a:cubicBezTo>
                  <a:pt x="9187561" y="6463071"/>
                  <a:pt x="10654411" y="6232354"/>
                  <a:pt x="11261894" y="6012221"/>
                </a:cubicBezTo>
                <a:cubicBezTo>
                  <a:pt x="11869377" y="5792088"/>
                  <a:pt x="11761427" y="5434371"/>
                  <a:pt x="11934994" y="5123221"/>
                </a:cubicBezTo>
                <a:cubicBezTo>
                  <a:pt x="12108561" y="4812071"/>
                  <a:pt x="12233444" y="4714704"/>
                  <a:pt x="12303294" y="4145321"/>
                </a:cubicBezTo>
                <a:cubicBezTo>
                  <a:pt x="12373144" y="3575938"/>
                  <a:pt x="12569994" y="2373671"/>
                  <a:pt x="12354094" y="1706921"/>
                </a:cubicBezTo>
                <a:cubicBezTo>
                  <a:pt x="12138194" y="1040171"/>
                  <a:pt x="11693694" y="328971"/>
                  <a:pt x="11007894" y="144821"/>
                </a:cubicBezTo>
                <a:cubicBezTo>
                  <a:pt x="10322094" y="-39329"/>
                  <a:pt x="9202377" y="623188"/>
                  <a:pt x="8239294" y="602021"/>
                </a:cubicBezTo>
                <a:cubicBezTo>
                  <a:pt x="7276211" y="580854"/>
                  <a:pt x="6061244" y="87671"/>
                  <a:pt x="5229394" y="17821"/>
                </a:cubicBezTo>
                <a:cubicBezTo>
                  <a:pt x="4397544" y="-52029"/>
                  <a:pt x="3986911" y="100371"/>
                  <a:pt x="3248194" y="182921"/>
                </a:cubicBezTo>
                <a:cubicBezTo>
                  <a:pt x="2509477" y="265471"/>
                  <a:pt x="1319911" y="140588"/>
                  <a:pt x="797094" y="513121"/>
                </a:cubicBezTo>
                <a:cubicBezTo>
                  <a:pt x="274277" y="885654"/>
                  <a:pt x="225594" y="1702688"/>
                  <a:pt x="111294" y="2418121"/>
                </a:cubicBezTo>
                <a:cubicBezTo>
                  <a:pt x="-3006" y="3133554"/>
                  <a:pt x="-72856" y="4340054"/>
                  <a:pt x="123994" y="4767621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 descr="Εικόνα που περιέχει δέντρο, εξωτερικός χώρος/ύπαιθρος, φωτιά, πυροσβέσ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B12E0C5-D3F6-5B92-5CC6-D531513C4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76" y="3684857"/>
            <a:ext cx="1864844" cy="279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82263560-AC5E-CE86-1E70-B4143AE482E8}"/>
              </a:ext>
            </a:extLst>
          </p:cNvPr>
          <p:cNvCxnSpPr>
            <a:cxnSpLocks/>
          </p:cNvCxnSpPr>
          <p:nvPr/>
        </p:nvCxnSpPr>
        <p:spPr>
          <a:xfrm>
            <a:off x="5888107" y="2616200"/>
            <a:ext cx="846776" cy="57894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αριθμός, γραμματοσειρά, γραμμ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8C4F9C8-67DE-9EA5-8F5F-7AB0211E3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19" y="1668026"/>
            <a:ext cx="6704051" cy="3338671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2A34FCA-F50A-1949-EA61-74E32C9506D5}"/>
              </a:ext>
            </a:extLst>
          </p:cNvPr>
          <p:cNvSpPr/>
          <p:nvPr/>
        </p:nvSpPr>
        <p:spPr>
          <a:xfrm>
            <a:off x="132350" y="2355574"/>
            <a:ext cx="4691269" cy="265112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Η διαχείριση των πυρκαγιών στην Ελλάδα έχει διαμορφωθεί ιστορικά από τη συνύπαρξη παραδοσιακών και σύγχρονων προσεγγίσεων. </a:t>
            </a:r>
          </a:p>
        </p:txBody>
      </p:sp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ABB780F6-B7B9-74CA-A02B-BCE7F24760FF}"/>
              </a:ext>
            </a:extLst>
          </p:cNvPr>
          <p:cNvSpPr/>
          <p:nvPr/>
        </p:nvSpPr>
        <p:spPr>
          <a:xfrm>
            <a:off x="0" y="0"/>
            <a:ext cx="1701800" cy="2355574"/>
          </a:xfrm>
          <a:custGeom>
            <a:avLst/>
            <a:gdLst>
              <a:gd name="csX0" fmla="*/ 0 w 1295400"/>
              <a:gd name="csY0" fmla="*/ 0 h 2184400"/>
              <a:gd name="csX1" fmla="*/ 762000 w 1295400"/>
              <a:gd name="csY1" fmla="*/ 622300 h 2184400"/>
              <a:gd name="csX2" fmla="*/ 762000 w 1295400"/>
              <a:gd name="csY2" fmla="*/ 1384300 h 2184400"/>
              <a:gd name="csX3" fmla="*/ 1295400 w 1295400"/>
              <a:gd name="csY3" fmla="*/ 2184400 h 2184400"/>
              <a:gd name="csX4" fmla="*/ 1295400 w 1295400"/>
              <a:gd name="csY4" fmla="*/ 2184400 h 218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95400" h="2184400">
                <a:moveTo>
                  <a:pt x="0" y="0"/>
                </a:moveTo>
                <a:cubicBezTo>
                  <a:pt x="317500" y="195791"/>
                  <a:pt x="635000" y="391583"/>
                  <a:pt x="762000" y="622300"/>
                </a:cubicBezTo>
                <a:cubicBezTo>
                  <a:pt x="889000" y="853017"/>
                  <a:pt x="673100" y="1123950"/>
                  <a:pt x="762000" y="1384300"/>
                </a:cubicBezTo>
                <a:cubicBezTo>
                  <a:pt x="850900" y="1644650"/>
                  <a:pt x="1295400" y="2184400"/>
                  <a:pt x="1295400" y="2184400"/>
                </a:cubicBezTo>
                <a:lnTo>
                  <a:pt x="1295400" y="218440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λεύθερη σχεδίαση: Σχήμα 7">
            <a:extLst>
              <a:ext uri="{FF2B5EF4-FFF2-40B4-BE49-F238E27FC236}">
                <a16:creationId xmlns:a16="http://schemas.microsoft.com/office/drawing/2014/main" id="{186C506B-CCB8-721C-DBD4-EA48FA51F880}"/>
              </a:ext>
            </a:extLst>
          </p:cNvPr>
          <p:cNvSpPr/>
          <p:nvPr/>
        </p:nvSpPr>
        <p:spPr>
          <a:xfrm>
            <a:off x="3779534" y="5006697"/>
            <a:ext cx="3003033" cy="1851303"/>
          </a:xfrm>
          <a:custGeom>
            <a:avLst/>
            <a:gdLst>
              <a:gd name="csX0" fmla="*/ 0 w 1295400"/>
              <a:gd name="csY0" fmla="*/ 0 h 2184400"/>
              <a:gd name="csX1" fmla="*/ 762000 w 1295400"/>
              <a:gd name="csY1" fmla="*/ 622300 h 2184400"/>
              <a:gd name="csX2" fmla="*/ 762000 w 1295400"/>
              <a:gd name="csY2" fmla="*/ 1384300 h 2184400"/>
              <a:gd name="csX3" fmla="*/ 1295400 w 1295400"/>
              <a:gd name="csY3" fmla="*/ 2184400 h 2184400"/>
              <a:gd name="csX4" fmla="*/ 1295400 w 1295400"/>
              <a:gd name="csY4" fmla="*/ 2184400 h 218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95400" h="2184400">
                <a:moveTo>
                  <a:pt x="0" y="0"/>
                </a:moveTo>
                <a:cubicBezTo>
                  <a:pt x="317500" y="195791"/>
                  <a:pt x="635000" y="391583"/>
                  <a:pt x="762000" y="622300"/>
                </a:cubicBezTo>
                <a:cubicBezTo>
                  <a:pt x="889000" y="853017"/>
                  <a:pt x="673100" y="1123950"/>
                  <a:pt x="762000" y="1384300"/>
                </a:cubicBezTo>
                <a:cubicBezTo>
                  <a:pt x="850900" y="1644650"/>
                  <a:pt x="1295400" y="2184400"/>
                  <a:pt x="1295400" y="2184400"/>
                </a:cubicBezTo>
                <a:lnTo>
                  <a:pt x="1295400" y="218440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0D150F13-370F-8497-8B13-48B88A6E3542}"/>
              </a:ext>
            </a:extLst>
          </p:cNvPr>
          <p:cNvSpPr/>
          <p:nvPr/>
        </p:nvSpPr>
        <p:spPr>
          <a:xfrm>
            <a:off x="0" y="504271"/>
            <a:ext cx="1104900" cy="1851303"/>
          </a:xfrm>
          <a:custGeom>
            <a:avLst/>
            <a:gdLst>
              <a:gd name="csX0" fmla="*/ 0 w 1295400"/>
              <a:gd name="csY0" fmla="*/ 0 h 2184400"/>
              <a:gd name="csX1" fmla="*/ 762000 w 1295400"/>
              <a:gd name="csY1" fmla="*/ 622300 h 2184400"/>
              <a:gd name="csX2" fmla="*/ 762000 w 1295400"/>
              <a:gd name="csY2" fmla="*/ 1384300 h 2184400"/>
              <a:gd name="csX3" fmla="*/ 1295400 w 1295400"/>
              <a:gd name="csY3" fmla="*/ 2184400 h 2184400"/>
              <a:gd name="csX4" fmla="*/ 1295400 w 1295400"/>
              <a:gd name="csY4" fmla="*/ 2184400 h 218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95400" h="2184400">
                <a:moveTo>
                  <a:pt x="0" y="0"/>
                </a:moveTo>
                <a:cubicBezTo>
                  <a:pt x="317500" y="195791"/>
                  <a:pt x="635000" y="391583"/>
                  <a:pt x="762000" y="622300"/>
                </a:cubicBezTo>
                <a:cubicBezTo>
                  <a:pt x="889000" y="853017"/>
                  <a:pt x="673100" y="1123950"/>
                  <a:pt x="762000" y="1384300"/>
                </a:cubicBezTo>
                <a:cubicBezTo>
                  <a:pt x="850900" y="1644650"/>
                  <a:pt x="1295400" y="2184400"/>
                  <a:pt x="1295400" y="2184400"/>
                </a:cubicBezTo>
                <a:lnTo>
                  <a:pt x="1295400" y="218440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E5E26C18-4E0B-8257-FA89-36B4CE98FC15}"/>
              </a:ext>
            </a:extLst>
          </p:cNvPr>
          <p:cNvSpPr/>
          <p:nvPr/>
        </p:nvSpPr>
        <p:spPr>
          <a:xfrm>
            <a:off x="2830166" y="5006697"/>
            <a:ext cx="3265833" cy="1851303"/>
          </a:xfrm>
          <a:custGeom>
            <a:avLst/>
            <a:gdLst>
              <a:gd name="csX0" fmla="*/ 0 w 1295400"/>
              <a:gd name="csY0" fmla="*/ 0 h 2184400"/>
              <a:gd name="csX1" fmla="*/ 762000 w 1295400"/>
              <a:gd name="csY1" fmla="*/ 622300 h 2184400"/>
              <a:gd name="csX2" fmla="*/ 762000 w 1295400"/>
              <a:gd name="csY2" fmla="*/ 1384300 h 2184400"/>
              <a:gd name="csX3" fmla="*/ 1295400 w 1295400"/>
              <a:gd name="csY3" fmla="*/ 2184400 h 2184400"/>
              <a:gd name="csX4" fmla="*/ 1295400 w 1295400"/>
              <a:gd name="csY4" fmla="*/ 2184400 h 218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95400" h="2184400">
                <a:moveTo>
                  <a:pt x="0" y="0"/>
                </a:moveTo>
                <a:cubicBezTo>
                  <a:pt x="317500" y="195791"/>
                  <a:pt x="635000" y="391583"/>
                  <a:pt x="762000" y="622300"/>
                </a:cubicBezTo>
                <a:cubicBezTo>
                  <a:pt x="889000" y="853017"/>
                  <a:pt x="673100" y="1123950"/>
                  <a:pt x="762000" y="1384300"/>
                </a:cubicBezTo>
                <a:cubicBezTo>
                  <a:pt x="850900" y="1644650"/>
                  <a:pt x="1295400" y="2184400"/>
                  <a:pt x="1295400" y="2184400"/>
                </a:cubicBezTo>
                <a:lnTo>
                  <a:pt x="1295400" y="218440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62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Δάση: Σε εξέλιξη διαγωνισμοί και έργα 310,5 εκατ. από το ΤΑΙΠΕΔ για την ...">
            <a:extLst>
              <a:ext uri="{FF2B5EF4-FFF2-40B4-BE49-F238E27FC236}">
                <a16:creationId xmlns:a16="http://schemas.microsoft.com/office/drawing/2014/main" id="{B08ED6D6-7292-140C-36DA-2AE9DEA8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1254333"/>
            <a:ext cx="3759105" cy="21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077" name="Freeform: Shape 2059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Freeform: Shape 2061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Εικόνα 5" descr="Εικόνα που περιέχει κείμενο, γραμματοσειρά, λογότυπο, σύμβο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1CDC28B-029B-3007-A3A7-2EB036CC0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3462198"/>
            <a:ext cx="3759105" cy="1701652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17207E6-D9EF-53D7-28EC-3928309C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643" y="1596655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1800" dirty="0">
                <a:solidFill>
                  <a:schemeClr val="tx2"/>
                </a:solidFill>
              </a:rPr>
              <a:t>Τα προγράμματα AntiNERO I, II και ΙΙI τα οποία αποτελούν βασικά εργαλεία για την πρόληψη και την προστασία των δασών της χώρας, βρίσκονται σε πλήρη εξέλιξη σε πληθώρα περιοχών της Ελλάδας. </a:t>
            </a:r>
          </a:p>
          <a:p>
            <a:pPr marL="0" indent="0" algn="ctr">
              <a:buNone/>
            </a:pPr>
            <a:r>
              <a:rPr lang="el-GR" sz="1800" dirty="0">
                <a:solidFill>
                  <a:schemeClr val="tx2"/>
                </a:solidFill>
              </a:rPr>
              <a:t>Υλοποιούνται στο πλαίσιο του Εθνικού Σχεδίου Ανάκαμψης και Ανθεκτικότητας Ελλάδα 2.0, με τη χρηματοδότηση της Ευρωπαϊκής Ένωσης – Next Generation EU, με συνολικό προϋπολογισμό που υπερβαίνει τα </a:t>
            </a:r>
            <a:r>
              <a:rPr lang="el-GR" sz="1800" b="1" dirty="0">
                <a:solidFill>
                  <a:schemeClr val="tx2"/>
                </a:solidFill>
              </a:rPr>
              <a:t>750 εκατ. ευρώ</a:t>
            </a:r>
            <a:r>
              <a:rPr lang="el-GR" sz="1800" dirty="0">
                <a:solidFill>
                  <a:schemeClr val="tx2"/>
                </a:solidFill>
              </a:rPr>
              <a:t> (ΥΠΕΝ, 2024)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8C0576D-6387-CEF9-BF63-B180FC8C9CD3}"/>
              </a:ext>
            </a:extLst>
          </p:cNvPr>
          <p:cNvSpPr/>
          <p:nvPr/>
        </p:nvSpPr>
        <p:spPr>
          <a:xfrm>
            <a:off x="4851399" y="2946400"/>
            <a:ext cx="909923" cy="939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88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Πρόγραμμα AntiNero III: Η συνδρομή του ΤΑΙΠΕΔ για τη θωράκιση των ...">
            <a:extLst>
              <a:ext uri="{FF2B5EF4-FFF2-40B4-BE49-F238E27FC236}">
                <a16:creationId xmlns:a16="http://schemas.microsoft.com/office/drawing/2014/main" id="{0EC919D2-0F75-178E-A218-B8E15BBB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52" y="2624137"/>
            <a:ext cx="6721478" cy="40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FBC39-EE7D-43A2-C554-0B39E088618E}"/>
              </a:ext>
            </a:extLst>
          </p:cNvPr>
          <p:cNvSpPr txBox="1"/>
          <p:nvPr/>
        </p:nvSpPr>
        <p:spPr>
          <a:xfrm>
            <a:off x="330200" y="160239"/>
            <a:ext cx="86614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err="1"/>
              <a:t>Ant</a:t>
            </a:r>
            <a:r>
              <a:rPr lang="en-US" sz="2000" b="1" dirty="0" err="1"/>
              <a:t>iNERO</a:t>
            </a:r>
            <a:r>
              <a:rPr lang="en-US" sz="2000" b="1" dirty="0"/>
              <a:t> </a:t>
            </a:r>
            <a:r>
              <a:rPr lang="el-GR" sz="2000" b="1" dirty="0"/>
              <a:t>2022:</a:t>
            </a:r>
          </a:p>
          <a:p>
            <a:r>
              <a:rPr lang="el-GR" dirty="0"/>
              <a:t>► Έχουν υπογραφεί 42 συμβάσεις, συνολικού προϋπολογισμού </a:t>
            </a:r>
            <a:r>
              <a:rPr lang="el-GR" b="1" dirty="0"/>
              <a:t>65,74 </a:t>
            </a:r>
            <a:r>
              <a:rPr lang="el-GR" dirty="0"/>
              <a:t>εκατ. ευρώ. Σε αυτές συμπεριλαμβάνονται </a:t>
            </a:r>
            <a:r>
              <a:rPr lang="el-GR" b="1" dirty="0"/>
              <a:t>11 αντιπυρικές μελέτες, </a:t>
            </a:r>
            <a:r>
              <a:rPr lang="el-GR" dirty="0"/>
              <a:t>ύψους 9,15 εκατ. ευρώ.</a:t>
            </a:r>
          </a:p>
          <a:p>
            <a:r>
              <a:rPr lang="el-GR" dirty="0"/>
              <a:t>► Το σύνολο των εργασιών, που αφορούν στις συμβάσεις του </a:t>
            </a:r>
            <a:r>
              <a:rPr lang="el-GR" dirty="0" err="1"/>
              <a:t>Anti-nero</a:t>
            </a:r>
            <a:r>
              <a:rPr lang="el-GR" dirty="0"/>
              <a:t> I έχει ολοκληρωθεί, με εξαίρεση 6 αντιπυρικές μελέτες, οι οποίες βρίσκονται σε εξέλιξη. Σε αυτό το πλαίσιο, έχουν πραγματοποιηθεί </a:t>
            </a:r>
            <a:r>
              <a:rPr lang="el-GR" dirty="0" err="1"/>
              <a:t>δασοτεχνικές</a:t>
            </a:r>
            <a:r>
              <a:rPr lang="el-GR" dirty="0"/>
              <a:t> εργασίες (π.χ. καθαρισμοί δασών και δασικών εκτάσεων, συντήρηση οδικού δασικού δικτύου και συντήρηση αντιπυρικών ζωνών), συνολικής έκτασης άνω των </a:t>
            </a:r>
            <a:r>
              <a:rPr lang="el-GR" b="1" dirty="0"/>
              <a:t>113.000 στρεμμάτων.</a:t>
            </a:r>
          </a:p>
        </p:txBody>
      </p:sp>
      <p:sp>
        <p:nvSpPr>
          <p:cNvPr id="11" name="Βέλος: Με γωνία προς τα επάνω 10">
            <a:extLst>
              <a:ext uri="{FF2B5EF4-FFF2-40B4-BE49-F238E27FC236}">
                <a16:creationId xmlns:a16="http://schemas.microsoft.com/office/drawing/2014/main" id="{7A45DE48-8F44-FEC2-8643-2BB7B1E19284}"/>
              </a:ext>
            </a:extLst>
          </p:cNvPr>
          <p:cNvSpPr/>
          <p:nvPr/>
        </p:nvSpPr>
        <p:spPr>
          <a:xfrm rot="5400000">
            <a:off x="2080419" y="3452018"/>
            <a:ext cx="3179762" cy="1524000"/>
          </a:xfrm>
          <a:prstGeom prst="bentUp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6854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1242</Words>
  <Application>Microsoft Office PowerPoint</Application>
  <PresentationFormat>Ευρεία οθόνη</PresentationFormat>
  <Paragraphs>146</Paragraphs>
  <Slides>18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Wingdings</vt:lpstr>
      <vt:lpstr>Θέμα του Office</vt:lpstr>
      <vt:lpstr>Αξιολόγηση σχεδίου προστασίας δασών «AntiNERO» ως εργαλείο περιβαλλοντικού σχεδιασμού και διαχείρισης δασικών οικοσυστημάτων στην Ελλάδα. </vt:lpstr>
      <vt:lpstr>Δασικές πυρκαγιές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Γενικά συμπεράσματα/ Αξιολόγηση </vt:lpstr>
      <vt:lpstr>Τι μπορεί να γίνει καλύτερα: Πρόληψη &amp; Διαχείριση </vt:lpstr>
      <vt:lpstr>Τι μπορεί να γίνει καλύτερα: Θεσμοί, Κοινωνία &amp; Αποκατάσταση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ΘΑΝΟΥ ΔΗΜΗΤΡΑ</dc:creator>
  <cp:lastModifiedBy>ΘΑΝΟΥ ΔΗΜΗΤΡΑ</cp:lastModifiedBy>
  <cp:revision>13</cp:revision>
  <dcterms:created xsi:type="dcterms:W3CDTF">2026-02-03T20:47:56Z</dcterms:created>
  <dcterms:modified xsi:type="dcterms:W3CDTF">2026-02-09T20:21:17Z</dcterms:modified>
</cp:coreProperties>
</file>