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10B_E4BBC487.xml" ContentType="application/vnd.ms-powerpoint.comments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9" r:id="rId4"/>
    <p:sldId id="259" r:id="rId5"/>
    <p:sldId id="270" r:id="rId6"/>
    <p:sldId id="262" r:id="rId7"/>
    <p:sldId id="263" r:id="rId8"/>
    <p:sldId id="266" r:id="rId9"/>
    <p:sldId id="267" r:id="rId10"/>
    <p:sldId id="268" r:id="rId11"/>
  </p:sldIdLst>
  <p:sldSz cx="18288000" cy="10287000"/>
  <p:notesSz cx="6858000" cy="9144000"/>
  <p:embeddedFontLst>
    <p:embeddedFont>
      <p:font typeface="Coco Gothic" panose="020B0604020202020204" charset="0"/>
      <p:regular r:id="rId13"/>
    </p:embeddedFont>
    <p:embeddedFont>
      <p:font typeface="Coco Gothic Bold" panose="020B0604020202020204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8850F14-6E29-31AC-30E3-715EF6F46CD6}" name="tziogkidis kiparissis" initials="tk" userId="1d52a725229c2f15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D3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02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comments/modernComment_10B_E4BBC48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12FA915-07CF-4522-B818-D1C838356143}" authorId="{78850F14-6E29-31AC-30E3-715EF6F46CD6}" created="2026-02-10T02:56:47.984">
    <pc:sldMkLst xmlns:pc="http://schemas.microsoft.com/office/powerpoint/2013/main/command">
      <pc:docMk/>
      <pc:sldMk cId="3837510791" sldId="267"/>
    </pc:sldMkLst>
    <p188:txBody>
      <a:bodyPr/>
      <a:lstStyle/>
      <a:p>
        <a:r>
          <a:rPr lang="el-GR"/>
          <a:t>Οι οποίες δομες και εγκαταστασεις μπορούν να αναπτυχθούν μεσω του των εισόδων από τον τουρισμό και τη δημιουργία ενός βρόγχου θετικης ανατροφοδότησης.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4C9524-031D-4852-9377-6F1F3A1CB978}" type="datetimeFigureOut">
              <a:rPr lang="el-GR" smtClean="0"/>
              <a:t>10/2/2026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094361-6FA9-4DA1-B95B-B7A6CD8E14B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10315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35A4A-64D6-9C62-197B-73A7DF7CA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40CE37-7179-3477-B313-4EB1855A0B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101705-B7A7-D3FE-EE65-8FF8C5CCD2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1A681-EC88-4DE9-5D2F-48422D6480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94361-6FA9-4DA1-B95B-B7A6CD8E14BC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37580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94361-6FA9-4DA1-B95B-B7A6CD8E14BC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00189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E31D4-3F06-100A-0D73-2A5E3D342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60164A-3DB0-F2C1-FE98-26E9B4BEA8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6E67E6-2E52-759B-886E-FCB946F3A3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95CB21-3332-3E7F-F9BE-C91995F2CF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94361-6FA9-4DA1-B95B-B7A6CD8E14BC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18059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DA259B-4D8A-C36D-906D-36EB8E6F4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E8AA8C-7048-2882-4A91-2566988B68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BCFB60-E488-3FEE-5450-7945B1DD9F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0CF9B4-B1E8-4A7B-1331-23B16C2FEB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94361-6FA9-4DA1-B95B-B7A6CD8E14BC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17288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0B83E-AB01-59C6-56EA-1B518127A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D217CF-B96A-32C8-929A-A031672C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33C485-84F0-0F83-9CAA-1919678BB7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EC6898-5E76-7C92-1530-2F8E906C76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94361-6FA9-4DA1-B95B-B7A6CD8E14BC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40666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76D97-73A2-4CC9-4BAD-298129BA8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F0FAA2-EAC3-A16F-4DCB-EAB254DE3F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8916E3-7A07-8D13-1411-3126B22FC6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BDE7F-6CE7-2F64-C1CA-D0BC7CB189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94361-6FA9-4DA1-B95B-B7A6CD8E14BC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75979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htimemag.com/sustainable-tourism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hyperlink" Target="https://dspace.lib.ntua.gr/xmlui/handle/123456789/59102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hyperlink" Target="https://ikee.lib.auth.gr/record/297069" TargetMode="Externa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microsoft.com/office/2018/10/relationships/comments" Target="../comments/modernComment_10B_E4BBC487.xml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reativecommons.org/licenses/by-nc/3.0/" TargetMode="External"/><Relationship Id="rId11" Type="http://schemas.openxmlformats.org/officeDocument/2006/relationships/image" Target="../media/image39.png"/><Relationship Id="rId5" Type="http://schemas.openxmlformats.org/officeDocument/2006/relationships/hyperlink" Target="https://www.pngall.com/confused-png/download/150157" TargetMode="External"/><Relationship Id="rId10" Type="http://schemas.openxmlformats.org/officeDocument/2006/relationships/image" Target="../media/image38.sv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3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3904378" y="-246915"/>
            <a:ext cx="2275362" cy="2903594"/>
          </a:xfrm>
          <a:custGeom>
            <a:avLst/>
            <a:gdLst/>
            <a:ahLst/>
            <a:cxnLst/>
            <a:rect l="l" t="t" r="r" b="b"/>
            <a:pathLst>
              <a:path w="2275362" h="2903594">
                <a:moveTo>
                  <a:pt x="0" y="2903594"/>
                </a:moveTo>
                <a:lnTo>
                  <a:pt x="2275361" y="2903594"/>
                </a:lnTo>
                <a:lnTo>
                  <a:pt x="2275361" y="0"/>
                </a:lnTo>
                <a:lnTo>
                  <a:pt x="0" y="0"/>
                </a:lnTo>
                <a:lnTo>
                  <a:pt x="0" y="2903594"/>
                </a:lnTo>
                <a:close/>
              </a:path>
            </a:pathLst>
          </a:custGeom>
          <a:blipFill>
            <a:blip r:embed="rId2">
              <a:alphaModFix amt="8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Freeform 3"/>
          <p:cNvSpPr/>
          <p:nvPr/>
        </p:nvSpPr>
        <p:spPr>
          <a:xfrm rot="-10800000">
            <a:off x="16550069" y="-673631"/>
            <a:ext cx="2120682" cy="2269212"/>
          </a:xfrm>
          <a:custGeom>
            <a:avLst/>
            <a:gdLst/>
            <a:ahLst/>
            <a:cxnLst/>
            <a:rect l="l" t="t" r="r" b="b"/>
            <a:pathLst>
              <a:path w="2120682" h="2269212">
                <a:moveTo>
                  <a:pt x="0" y="0"/>
                </a:moveTo>
                <a:lnTo>
                  <a:pt x="2120682" y="0"/>
                </a:lnTo>
                <a:lnTo>
                  <a:pt x="2120682" y="2269212"/>
                </a:lnTo>
                <a:lnTo>
                  <a:pt x="0" y="22692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4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4" name="Freeform 4"/>
          <p:cNvSpPr/>
          <p:nvPr/>
        </p:nvSpPr>
        <p:spPr>
          <a:xfrm rot="5400000" flipH="1" flipV="1">
            <a:off x="17306849" y="1346336"/>
            <a:ext cx="607121" cy="1214243"/>
          </a:xfrm>
          <a:custGeom>
            <a:avLst/>
            <a:gdLst/>
            <a:ahLst/>
            <a:cxnLst/>
            <a:rect l="l" t="t" r="r" b="b"/>
            <a:pathLst>
              <a:path w="607121" h="1214243">
                <a:moveTo>
                  <a:pt x="607122" y="1214243"/>
                </a:moveTo>
                <a:lnTo>
                  <a:pt x="0" y="1214243"/>
                </a:lnTo>
                <a:lnTo>
                  <a:pt x="0" y="0"/>
                </a:lnTo>
                <a:lnTo>
                  <a:pt x="607122" y="0"/>
                </a:lnTo>
                <a:lnTo>
                  <a:pt x="607122" y="1214243"/>
                </a:lnTo>
                <a:close/>
              </a:path>
            </a:pathLst>
          </a:custGeom>
          <a:blipFill>
            <a:blip r:embed="rId6">
              <a:alphaModFix amt="84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5" name="Freeform 5"/>
          <p:cNvSpPr/>
          <p:nvPr/>
        </p:nvSpPr>
        <p:spPr>
          <a:xfrm>
            <a:off x="-341567" y="2061430"/>
            <a:ext cx="2236218" cy="1504365"/>
          </a:xfrm>
          <a:custGeom>
            <a:avLst/>
            <a:gdLst/>
            <a:ahLst/>
            <a:cxnLst/>
            <a:rect l="l" t="t" r="r" b="b"/>
            <a:pathLst>
              <a:path w="2236218" h="1504365">
                <a:moveTo>
                  <a:pt x="0" y="0"/>
                </a:moveTo>
                <a:lnTo>
                  <a:pt x="2236218" y="0"/>
                </a:lnTo>
                <a:lnTo>
                  <a:pt x="2236218" y="1504364"/>
                </a:lnTo>
                <a:lnTo>
                  <a:pt x="0" y="15043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84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6" name="Freeform 6"/>
          <p:cNvSpPr/>
          <p:nvPr/>
        </p:nvSpPr>
        <p:spPr>
          <a:xfrm>
            <a:off x="16446545" y="6523517"/>
            <a:ext cx="2236218" cy="1504365"/>
          </a:xfrm>
          <a:custGeom>
            <a:avLst/>
            <a:gdLst/>
            <a:ahLst/>
            <a:cxnLst/>
            <a:rect l="l" t="t" r="r" b="b"/>
            <a:pathLst>
              <a:path w="2236218" h="1504365">
                <a:moveTo>
                  <a:pt x="0" y="0"/>
                </a:moveTo>
                <a:lnTo>
                  <a:pt x="2236217" y="0"/>
                </a:lnTo>
                <a:lnTo>
                  <a:pt x="2236217" y="1504365"/>
                </a:lnTo>
                <a:lnTo>
                  <a:pt x="0" y="15043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84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7" name="Freeform 7"/>
          <p:cNvSpPr/>
          <p:nvPr/>
        </p:nvSpPr>
        <p:spPr>
          <a:xfrm rot="-10800000">
            <a:off x="-361712" y="-388610"/>
            <a:ext cx="2236218" cy="2450040"/>
          </a:xfrm>
          <a:custGeom>
            <a:avLst/>
            <a:gdLst/>
            <a:ahLst/>
            <a:cxnLst/>
            <a:rect l="l" t="t" r="r" b="b"/>
            <a:pathLst>
              <a:path w="2236218" h="2450040">
                <a:moveTo>
                  <a:pt x="0" y="0"/>
                </a:moveTo>
                <a:lnTo>
                  <a:pt x="2236218" y="0"/>
                </a:lnTo>
                <a:lnTo>
                  <a:pt x="2236218" y="2450040"/>
                </a:lnTo>
                <a:lnTo>
                  <a:pt x="0" y="24500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84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8" name="Freeform 8"/>
          <p:cNvSpPr/>
          <p:nvPr/>
        </p:nvSpPr>
        <p:spPr>
          <a:xfrm rot="-10800000">
            <a:off x="16446545" y="8027882"/>
            <a:ext cx="2236218" cy="2450040"/>
          </a:xfrm>
          <a:custGeom>
            <a:avLst/>
            <a:gdLst/>
            <a:ahLst/>
            <a:cxnLst/>
            <a:rect l="l" t="t" r="r" b="b"/>
            <a:pathLst>
              <a:path w="2236218" h="2450040">
                <a:moveTo>
                  <a:pt x="0" y="0"/>
                </a:moveTo>
                <a:lnTo>
                  <a:pt x="2236217" y="0"/>
                </a:lnTo>
                <a:lnTo>
                  <a:pt x="2236217" y="2450040"/>
                </a:lnTo>
                <a:lnTo>
                  <a:pt x="0" y="24500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84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9" name="Freeform 9"/>
          <p:cNvSpPr/>
          <p:nvPr/>
        </p:nvSpPr>
        <p:spPr>
          <a:xfrm rot="-10800000">
            <a:off x="-341567" y="3675016"/>
            <a:ext cx="2159825" cy="3844349"/>
          </a:xfrm>
          <a:custGeom>
            <a:avLst/>
            <a:gdLst/>
            <a:ahLst/>
            <a:cxnLst/>
            <a:rect l="l" t="t" r="r" b="b"/>
            <a:pathLst>
              <a:path w="2159825" h="3844349">
                <a:moveTo>
                  <a:pt x="0" y="0"/>
                </a:moveTo>
                <a:lnTo>
                  <a:pt x="2159825" y="0"/>
                </a:lnTo>
                <a:lnTo>
                  <a:pt x="2159825" y="3844349"/>
                </a:lnTo>
                <a:lnTo>
                  <a:pt x="0" y="38443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84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10" name="Freeform 10"/>
          <p:cNvSpPr/>
          <p:nvPr/>
        </p:nvSpPr>
        <p:spPr>
          <a:xfrm>
            <a:off x="16564296" y="2514021"/>
            <a:ext cx="2092228" cy="4009496"/>
          </a:xfrm>
          <a:custGeom>
            <a:avLst/>
            <a:gdLst/>
            <a:ahLst/>
            <a:cxnLst/>
            <a:rect l="l" t="t" r="r" b="b"/>
            <a:pathLst>
              <a:path w="2092228" h="4009496">
                <a:moveTo>
                  <a:pt x="0" y="0"/>
                </a:moveTo>
                <a:lnTo>
                  <a:pt x="2092228" y="0"/>
                </a:lnTo>
                <a:lnTo>
                  <a:pt x="2092228" y="4009496"/>
                </a:lnTo>
                <a:lnTo>
                  <a:pt x="0" y="400949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84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11" name="Freeform 11"/>
          <p:cNvSpPr/>
          <p:nvPr/>
        </p:nvSpPr>
        <p:spPr>
          <a:xfrm rot="-10800000">
            <a:off x="1818258" y="-239648"/>
            <a:ext cx="2086120" cy="1805442"/>
          </a:xfrm>
          <a:custGeom>
            <a:avLst/>
            <a:gdLst/>
            <a:ahLst/>
            <a:cxnLst/>
            <a:rect l="l" t="t" r="r" b="b"/>
            <a:pathLst>
              <a:path w="2086120" h="1805442">
                <a:moveTo>
                  <a:pt x="0" y="0"/>
                </a:moveTo>
                <a:lnTo>
                  <a:pt x="2086120" y="0"/>
                </a:lnTo>
                <a:lnTo>
                  <a:pt x="2086120" y="1805441"/>
                </a:lnTo>
                <a:lnTo>
                  <a:pt x="0" y="180544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84000"/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12" name="Freeform 12"/>
          <p:cNvSpPr/>
          <p:nvPr/>
        </p:nvSpPr>
        <p:spPr>
          <a:xfrm rot="5400000">
            <a:off x="2339788" y="1128367"/>
            <a:ext cx="1043060" cy="2086120"/>
          </a:xfrm>
          <a:custGeom>
            <a:avLst/>
            <a:gdLst/>
            <a:ahLst/>
            <a:cxnLst/>
            <a:rect l="l" t="t" r="r" b="b"/>
            <a:pathLst>
              <a:path w="1043060" h="2086120">
                <a:moveTo>
                  <a:pt x="0" y="0"/>
                </a:moveTo>
                <a:lnTo>
                  <a:pt x="1043060" y="0"/>
                </a:lnTo>
                <a:lnTo>
                  <a:pt x="1043060" y="2086119"/>
                </a:lnTo>
                <a:lnTo>
                  <a:pt x="0" y="20861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84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grpSp>
        <p:nvGrpSpPr>
          <p:cNvPr id="13" name="Group 13"/>
          <p:cNvGrpSpPr/>
          <p:nvPr/>
        </p:nvGrpSpPr>
        <p:grpSpPr>
          <a:xfrm>
            <a:off x="2075202" y="2881819"/>
            <a:ext cx="14137596" cy="6823575"/>
            <a:chOff x="0" y="0"/>
            <a:chExt cx="18850128" cy="9098099"/>
          </a:xfrm>
        </p:grpSpPr>
        <p:grpSp>
          <p:nvGrpSpPr>
            <p:cNvPr id="14" name="Group 14"/>
            <p:cNvGrpSpPr/>
            <p:nvPr/>
          </p:nvGrpSpPr>
          <p:grpSpPr>
            <a:xfrm>
              <a:off x="127000" y="193400"/>
              <a:ext cx="18553864" cy="8753023"/>
              <a:chOff x="0" y="0"/>
              <a:chExt cx="3664964" cy="1729266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664964" cy="1729266"/>
              </a:xfrm>
              <a:custGeom>
                <a:avLst/>
                <a:gdLst/>
                <a:ahLst/>
                <a:cxnLst/>
                <a:rect l="l" t="t" r="r" b="b"/>
                <a:pathLst>
                  <a:path w="3664964" h="1729266">
                    <a:moveTo>
                      <a:pt x="3664964" y="0"/>
                    </a:moveTo>
                    <a:lnTo>
                      <a:pt x="3664964" y="1729266"/>
                    </a:lnTo>
                    <a:lnTo>
                      <a:pt x="0" y="17292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CFAF">
                  <a:alpha val="63922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3664964" cy="17673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7" name="AutoShape 17"/>
            <p:cNvSpPr/>
            <p:nvPr/>
          </p:nvSpPr>
          <p:spPr>
            <a:xfrm>
              <a:off x="18721669" y="69465"/>
              <a:ext cx="1459" cy="8876938"/>
            </a:xfrm>
            <a:prstGeom prst="line">
              <a:avLst/>
            </a:prstGeom>
            <a:ln w="254000" cap="rnd">
              <a:solidFill>
                <a:srgbClr val="E1CFAF">
                  <a:alpha val="36863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8" name="AutoShape 18"/>
            <p:cNvSpPr/>
            <p:nvPr/>
          </p:nvSpPr>
          <p:spPr>
            <a:xfrm>
              <a:off x="127000" y="21"/>
              <a:ext cx="1459" cy="8876938"/>
            </a:xfrm>
            <a:prstGeom prst="line">
              <a:avLst/>
            </a:prstGeom>
            <a:ln w="254000" cap="rnd">
              <a:solidFill>
                <a:srgbClr val="E1CFAF">
                  <a:alpha val="36863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9" name="AutoShape 19"/>
            <p:cNvSpPr/>
            <p:nvPr/>
          </p:nvSpPr>
          <p:spPr>
            <a:xfrm>
              <a:off x="20760" y="8971099"/>
              <a:ext cx="18553864" cy="0"/>
            </a:xfrm>
            <a:prstGeom prst="line">
              <a:avLst/>
            </a:prstGeom>
            <a:ln w="254000" cap="rnd">
              <a:solidFill>
                <a:srgbClr val="E1CFAF">
                  <a:alpha val="38824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0" name="AutoShape 20"/>
            <p:cNvSpPr/>
            <p:nvPr/>
          </p:nvSpPr>
          <p:spPr>
            <a:xfrm>
              <a:off x="127000" y="155300"/>
              <a:ext cx="18553864" cy="0"/>
            </a:xfrm>
            <a:prstGeom prst="line">
              <a:avLst/>
            </a:prstGeom>
            <a:ln w="254000" cap="rnd">
              <a:solidFill>
                <a:srgbClr val="E1CFAF">
                  <a:alpha val="38824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2428960" y="3210155"/>
            <a:ext cx="13430081" cy="3876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63"/>
              </a:lnSpc>
              <a:spcBef>
                <a:spcPct val="0"/>
              </a:spcBef>
            </a:pPr>
            <a:r>
              <a:rPr lang="en-US" sz="6250" b="1" dirty="0" err="1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Προστ</a:t>
            </a:r>
            <a:r>
              <a:rPr lang="en-US" sz="6250" b="1" dirty="0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ατευόμενες περιοχές και τουριστικό προϊόν. </a:t>
            </a:r>
            <a:r>
              <a:rPr lang="en-US" sz="6250" b="1" dirty="0" err="1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Έννοιες</a:t>
            </a:r>
            <a:r>
              <a:rPr lang="en-US" sz="6250" b="1" dirty="0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 α</a:t>
            </a:r>
            <a:r>
              <a:rPr lang="en-US" sz="6250" b="1" dirty="0" err="1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ντίθετες</a:t>
            </a:r>
            <a:r>
              <a:rPr lang="en-US" sz="6250" b="1" dirty="0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 ή α</a:t>
            </a:r>
            <a:r>
              <a:rPr lang="en-US" sz="6250" b="1" dirty="0" err="1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λληλοσυμ</a:t>
            </a:r>
            <a:r>
              <a:rPr lang="en-US" sz="6250" b="1" dirty="0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πληρούμενες;</a:t>
            </a:r>
          </a:p>
          <a:p>
            <a:pPr algn="ctr">
              <a:lnSpc>
                <a:spcPts val="8801"/>
              </a:lnSpc>
              <a:spcBef>
                <a:spcPct val="0"/>
              </a:spcBef>
            </a:pPr>
            <a:endParaRPr lang="en-US" sz="6250" b="1" dirty="0">
              <a:solidFill>
                <a:srgbClr val="000000"/>
              </a:solidFill>
              <a:latin typeface="Coco Gothic Bold"/>
              <a:ea typeface="Coco Gothic Bold"/>
              <a:cs typeface="Coco Gothic Bold"/>
              <a:sym typeface="Coco Gothic Bold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11666959" y="770094"/>
            <a:ext cx="1956029" cy="1886584"/>
          </a:xfrm>
          <a:custGeom>
            <a:avLst/>
            <a:gdLst/>
            <a:ahLst/>
            <a:cxnLst/>
            <a:rect l="l" t="t" r="r" b="b"/>
            <a:pathLst>
              <a:path w="1956029" h="1886584">
                <a:moveTo>
                  <a:pt x="0" y="0"/>
                </a:moveTo>
                <a:lnTo>
                  <a:pt x="1956030" y="0"/>
                </a:lnTo>
                <a:lnTo>
                  <a:pt x="1956030" y="1886585"/>
                </a:lnTo>
                <a:lnTo>
                  <a:pt x="0" y="188658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23" name="Freeform 23"/>
          <p:cNvSpPr/>
          <p:nvPr/>
        </p:nvSpPr>
        <p:spPr>
          <a:xfrm>
            <a:off x="13622989" y="484210"/>
            <a:ext cx="2254922" cy="2295009"/>
          </a:xfrm>
          <a:custGeom>
            <a:avLst/>
            <a:gdLst/>
            <a:ahLst/>
            <a:cxnLst/>
            <a:rect l="l" t="t" r="r" b="b"/>
            <a:pathLst>
              <a:path w="2254922" h="2295009">
                <a:moveTo>
                  <a:pt x="0" y="0"/>
                </a:moveTo>
                <a:lnTo>
                  <a:pt x="2254922" y="0"/>
                </a:lnTo>
                <a:lnTo>
                  <a:pt x="2254922" y="2295009"/>
                </a:lnTo>
                <a:lnTo>
                  <a:pt x="0" y="229500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24" name="TextBox 24"/>
          <p:cNvSpPr txBox="1"/>
          <p:nvPr/>
        </p:nvSpPr>
        <p:spPr>
          <a:xfrm>
            <a:off x="4816142" y="6299728"/>
            <a:ext cx="8655716" cy="913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3"/>
              </a:lnSpc>
              <a:spcBef>
                <a:spcPct val="0"/>
              </a:spcBef>
            </a:pPr>
            <a:r>
              <a:rPr lang="en-US" sz="3065" dirty="0" err="1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Μάθημ</a:t>
            </a:r>
            <a:r>
              <a:rPr lang="en-US" sz="3065" dirty="0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α: “Περιβαλλοντικός Σχεδιασμός και Διαχείριση Φυσικών Περιοχών”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245372" y="7340143"/>
            <a:ext cx="5797256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7"/>
              </a:lnSpc>
              <a:spcBef>
                <a:spcPct val="0"/>
              </a:spcBef>
            </a:pPr>
            <a:r>
              <a:rPr lang="en-US" sz="2387" b="1" dirty="0" err="1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Τζιογκίδου</a:t>
            </a:r>
            <a:r>
              <a:rPr lang="en-US" sz="2387" b="1" dirty="0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 </a:t>
            </a:r>
            <a:r>
              <a:rPr lang="en-US" sz="2387" b="1" dirty="0" err="1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Αθηνά</a:t>
            </a:r>
            <a:endParaRPr lang="en-US" sz="2387" b="1" dirty="0">
              <a:solidFill>
                <a:srgbClr val="000000"/>
              </a:solidFill>
              <a:latin typeface="Coco Gothic Bold"/>
              <a:ea typeface="Coco Gothic Bold"/>
              <a:cs typeface="Coco Gothic Bold"/>
              <a:sym typeface="Coco Gothic Bold"/>
            </a:endParaRPr>
          </a:p>
          <a:p>
            <a:pPr algn="ctr">
              <a:lnSpc>
                <a:spcPts val="2452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2170" dirty="0" err="1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Αριθμός</a:t>
            </a:r>
            <a:r>
              <a:rPr lang="en-US" sz="2170" dirty="0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 </a:t>
            </a:r>
            <a:r>
              <a:rPr lang="en-US" sz="2170" dirty="0" err="1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Μητρώου</a:t>
            </a:r>
            <a:r>
              <a:rPr lang="en-US" sz="2170" dirty="0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: 1081628 </a:t>
            </a:r>
          </a:p>
          <a:p>
            <a:pPr algn="ctr">
              <a:lnSpc>
                <a:spcPts val="2697"/>
              </a:lnSpc>
              <a:spcBef>
                <a:spcPct val="0"/>
              </a:spcBef>
            </a:pPr>
            <a:r>
              <a:rPr lang="en-US" sz="2387" b="1" dirty="0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Επιβ</a:t>
            </a:r>
            <a:r>
              <a:rPr lang="en-US" sz="2387" b="1" dirty="0" err="1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λέ</a:t>
            </a:r>
            <a:r>
              <a:rPr lang="en-US" sz="2387" b="1" dirty="0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πων: </a:t>
            </a:r>
          </a:p>
          <a:p>
            <a:pPr algn="ctr">
              <a:lnSpc>
                <a:spcPts val="2697"/>
              </a:lnSpc>
              <a:spcBef>
                <a:spcPct val="0"/>
              </a:spcBef>
            </a:pPr>
            <a:r>
              <a:rPr lang="en-US" sz="2387" b="1" dirty="0" err="1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Κόκκορης</a:t>
            </a:r>
            <a:r>
              <a:rPr lang="en-US" sz="2387" b="1" dirty="0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 </a:t>
            </a:r>
            <a:r>
              <a:rPr lang="en-US" sz="2387" b="1" dirty="0" err="1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Ιωάννης</a:t>
            </a:r>
            <a:r>
              <a:rPr lang="en-US" sz="2387" b="1" dirty="0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, </a:t>
            </a:r>
          </a:p>
          <a:p>
            <a:pPr algn="ctr">
              <a:lnSpc>
                <a:spcPts val="2452"/>
              </a:lnSpc>
              <a:spcBef>
                <a:spcPct val="0"/>
              </a:spcBef>
            </a:pPr>
            <a:r>
              <a:rPr lang="en-US" sz="2170" dirty="0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Επ</a:t>
            </a:r>
            <a:r>
              <a:rPr lang="en-US" sz="2170" dirty="0" err="1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ίκουρος</a:t>
            </a:r>
            <a:r>
              <a:rPr lang="en-US" sz="2170" dirty="0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 Κα</a:t>
            </a:r>
            <a:r>
              <a:rPr lang="en-US" sz="2170" dirty="0" err="1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θηγητής</a:t>
            </a:r>
            <a:r>
              <a:rPr lang="en-US" sz="2170" dirty="0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, Πα</a:t>
            </a:r>
            <a:r>
              <a:rPr lang="en-US" sz="2170" dirty="0" err="1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νε</a:t>
            </a:r>
            <a:r>
              <a:rPr lang="en-US" sz="2170" dirty="0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πιστήμιο Πατρών</a:t>
            </a:r>
          </a:p>
        </p:txBody>
      </p:sp>
      <p:sp>
        <p:nvSpPr>
          <p:cNvPr id="26" name="Freeform 26"/>
          <p:cNvSpPr/>
          <p:nvPr/>
        </p:nvSpPr>
        <p:spPr>
          <a:xfrm rot="-10800000" flipV="1">
            <a:off x="-361712" y="8475538"/>
            <a:ext cx="2120682" cy="2269212"/>
          </a:xfrm>
          <a:custGeom>
            <a:avLst/>
            <a:gdLst/>
            <a:ahLst/>
            <a:cxnLst/>
            <a:rect l="l" t="t" r="r" b="b"/>
            <a:pathLst>
              <a:path w="2120682" h="2269212">
                <a:moveTo>
                  <a:pt x="0" y="2269212"/>
                </a:moveTo>
                <a:lnTo>
                  <a:pt x="2120681" y="2269212"/>
                </a:lnTo>
                <a:lnTo>
                  <a:pt x="2120681" y="0"/>
                </a:lnTo>
                <a:lnTo>
                  <a:pt x="0" y="0"/>
                </a:lnTo>
                <a:lnTo>
                  <a:pt x="0" y="2269212"/>
                </a:lnTo>
                <a:close/>
              </a:path>
            </a:pathLst>
          </a:custGeom>
          <a:blipFill>
            <a:blip r:embed="rId4">
              <a:alphaModFix amt="84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27" name="Freeform 27"/>
          <p:cNvSpPr/>
          <p:nvPr/>
        </p:nvSpPr>
        <p:spPr>
          <a:xfrm rot="5400000">
            <a:off x="395068" y="7506679"/>
            <a:ext cx="607121" cy="1214243"/>
          </a:xfrm>
          <a:custGeom>
            <a:avLst/>
            <a:gdLst/>
            <a:ahLst/>
            <a:cxnLst/>
            <a:rect l="l" t="t" r="r" b="b"/>
            <a:pathLst>
              <a:path w="607121" h="1214243">
                <a:moveTo>
                  <a:pt x="0" y="0"/>
                </a:moveTo>
                <a:lnTo>
                  <a:pt x="607121" y="0"/>
                </a:lnTo>
                <a:lnTo>
                  <a:pt x="607121" y="1214243"/>
                </a:lnTo>
                <a:lnTo>
                  <a:pt x="0" y="1214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84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C3A9B7-629F-D13B-DB9D-6EEF35B6B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23A8610-9061-D9F7-E42F-52794CD1C1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"/>
          <a:stretch>
            <a:fillRect/>
          </a:stretch>
        </p:blipFill>
        <p:spPr>
          <a:xfrm>
            <a:off x="20" y="10"/>
            <a:ext cx="18287980" cy="10286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4916930-E76E-4100-9DCF-4981566A3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86062" y="2828925"/>
            <a:ext cx="12758738" cy="4729162"/>
          </a:xfrm>
          <a:prstGeom prst="rect">
            <a:avLst/>
          </a:prstGeom>
          <a:solidFill>
            <a:schemeClr val="bg1">
              <a:alpha val="75000"/>
            </a:schemeClr>
          </a:solidFill>
          <a:ln w="635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37660C-3EE0-9B0D-D380-5B916144692D}"/>
              </a:ext>
            </a:extLst>
          </p:cNvPr>
          <p:cNvSpPr txBox="1"/>
          <p:nvPr/>
        </p:nvSpPr>
        <p:spPr>
          <a:xfrm>
            <a:off x="3414712" y="3371850"/>
            <a:ext cx="11372850" cy="3771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defRPr sz="4200" b="1">
                <a:solidFill>
                  <a:srgbClr val="000000"/>
                </a:solidFill>
                <a:latin typeface="Coco Gothic Bold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Ευχ</a:t>
            </a:r>
            <a:r>
              <a:rPr lang="en-US" sz="99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αριστώ για την προσοχή σας!</a:t>
            </a:r>
          </a:p>
        </p:txBody>
      </p:sp>
    </p:spTree>
    <p:extLst>
      <p:ext uri="{BB962C8B-B14F-4D97-AF65-F5344CB8AC3E}">
        <p14:creationId xmlns:p14="http://schemas.microsoft.com/office/powerpoint/2010/main" val="145132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3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3">
            <a:extLst>
              <a:ext uri="{FF2B5EF4-FFF2-40B4-BE49-F238E27FC236}">
                <a16:creationId xmlns:a16="http://schemas.microsoft.com/office/drawing/2014/main" id="{FD9D4DCF-A549-A92D-8D5F-2DB78D33DE24}"/>
              </a:ext>
            </a:extLst>
          </p:cNvPr>
          <p:cNvGrpSpPr/>
          <p:nvPr/>
        </p:nvGrpSpPr>
        <p:grpSpPr>
          <a:xfrm>
            <a:off x="633336" y="1731713"/>
            <a:ext cx="17021329" cy="6823575"/>
            <a:chOff x="0" y="0"/>
            <a:chExt cx="18850128" cy="9098099"/>
          </a:xfrm>
        </p:grpSpPr>
        <p:grpSp>
          <p:nvGrpSpPr>
            <p:cNvPr id="14" name="Group 14">
              <a:extLst>
                <a:ext uri="{FF2B5EF4-FFF2-40B4-BE49-F238E27FC236}">
                  <a16:creationId xmlns:a16="http://schemas.microsoft.com/office/drawing/2014/main" id="{D60BC75D-9832-A34C-5D10-F7BCD8C6FD70}"/>
                </a:ext>
              </a:extLst>
            </p:cNvPr>
            <p:cNvGrpSpPr/>
            <p:nvPr/>
          </p:nvGrpSpPr>
          <p:grpSpPr>
            <a:xfrm>
              <a:off x="127000" y="193400"/>
              <a:ext cx="18553864" cy="8753023"/>
              <a:chOff x="0" y="0"/>
              <a:chExt cx="3664964" cy="1729266"/>
            </a:xfrm>
          </p:grpSpPr>
          <p:sp>
            <p:nvSpPr>
              <p:cNvPr id="19" name="Freeform 15">
                <a:extLst>
                  <a:ext uri="{FF2B5EF4-FFF2-40B4-BE49-F238E27FC236}">
                    <a16:creationId xmlns:a16="http://schemas.microsoft.com/office/drawing/2014/main" id="{7EC6E9BD-25CB-B6AC-A531-F32ED6E1A361}"/>
                  </a:ext>
                </a:extLst>
              </p:cNvPr>
              <p:cNvSpPr/>
              <p:nvPr/>
            </p:nvSpPr>
            <p:spPr>
              <a:xfrm>
                <a:off x="0" y="0"/>
                <a:ext cx="3664964" cy="1729266"/>
              </a:xfrm>
              <a:custGeom>
                <a:avLst/>
                <a:gdLst/>
                <a:ahLst/>
                <a:cxnLst/>
                <a:rect l="l" t="t" r="r" b="b"/>
                <a:pathLst>
                  <a:path w="3664964" h="1729266">
                    <a:moveTo>
                      <a:pt x="3664964" y="0"/>
                    </a:moveTo>
                    <a:lnTo>
                      <a:pt x="3664964" y="1729266"/>
                    </a:lnTo>
                    <a:lnTo>
                      <a:pt x="0" y="17292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CFAF">
                  <a:alpha val="63922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0" name="TextBox 16">
                <a:extLst>
                  <a:ext uri="{FF2B5EF4-FFF2-40B4-BE49-F238E27FC236}">
                    <a16:creationId xmlns:a16="http://schemas.microsoft.com/office/drawing/2014/main" id="{1C825A12-BE09-B4EF-499F-45190478B748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664964" cy="17673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AutoShape 17">
              <a:extLst>
                <a:ext uri="{FF2B5EF4-FFF2-40B4-BE49-F238E27FC236}">
                  <a16:creationId xmlns:a16="http://schemas.microsoft.com/office/drawing/2014/main" id="{4D1D2F4D-7BCA-FBBD-F9DF-8911BE68A125}"/>
                </a:ext>
              </a:extLst>
            </p:cNvPr>
            <p:cNvSpPr/>
            <p:nvPr/>
          </p:nvSpPr>
          <p:spPr>
            <a:xfrm>
              <a:off x="18721669" y="69465"/>
              <a:ext cx="1459" cy="8876938"/>
            </a:xfrm>
            <a:prstGeom prst="line">
              <a:avLst/>
            </a:prstGeom>
            <a:ln w="254000" cap="rnd">
              <a:solidFill>
                <a:srgbClr val="E1CFAF">
                  <a:alpha val="36863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6" name="AutoShape 18">
              <a:extLst>
                <a:ext uri="{FF2B5EF4-FFF2-40B4-BE49-F238E27FC236}">
                  <a16:creationId xmlns:a16="http://schemas.microsoft.com/office/drawing/2014/main" id="{2E88EF95-FC7A-80A5-C2DC-F76137DCBD76}"/>
                </a:ext>
              </a:extLst>
            </p:cNvPr>
            <p:cNvSpPr/>
            <p:nvPr/>
          </p:nvSpPr>
          <p:spPr>
            <a:xfrm>
              <a:off x="127000" y="21"/>
              <a:ext cx="1459" cy="8876938"/>
            </a:xfrm>
            <a:prstGeom prst="line">
              <a:avLst/>
            </a:prstGeom>
            <a:ln w="254000" cap="rnd">
              <a:solidFill>
                <a:srgbClr val="E1CFAF">
                  <a:alpha val="36863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7" name="AutoShape 19">
              <a:extLst>
                <a:ext uri="{FF2B5EF4-FFF2-40B4-BE49-F238E27FC236}">
                  <a16:creationId xmlns:a16="http://schemas.microsoft.com/office/drawing/2014/main" id="{7C0FFEC5-0709-8B26-36E9-7A52A82E595A}"/>
                </a:ext>
              </a:extLst>
            </p:cNvPr>
            <p:cNvSpPr/>
            <p:nvPr/>
          </p:nvSpPr>
          <p:spPr>
            <a:xfrm>
              <a:off x="20760" y="8971099"/>
              <a:ext cx="18553864" cy="0"/>
            </a:xfrm>
            <a:prstGeom prst="line">
              <a:avLst/>
            </a:prstGeom>
            <a:ln w="254000" cap="rnd">
              <a:solidFill>
                <a:srgbClr val="E1CFAF">
                  <a:alpha val="38824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8" name="AutoShape 20">
              <a:extLst>
                <a:ext uri="{FF2B5EF4-FFF2-40B4-BE49-F238E27FC236}">
                  <a16:creationId xmlns:a16="http://schemas.microsoft.com/office/drawing/2014/main" id="{96A23A6F-CA00-6BE8-5D7C-E6A3C964AC2E}"/>
                </a:ext>
              </a:extLst>
            </p:cNvPr>
            <p:cNvSpPr/>
            <p:nvPr/>
          </p:nvSpPr>
          <p:spPr>
            <a:xfrm>
              <a:off x="127000" y="155300"/>
              <a:ext cx="18553864" cy="0"/>
            </a:xfrm>
            <a:prstGeom prst="line">
              <a:avLst/>
            </a:prstGeom>
            <a:ln w="254000" cap="rnd">
              <a:solidFill>
                <a:srgbClr val="E1CFAF">
                  <a:alpha val="38824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2" name="Freeform 2"/>
          <p:cNvSpPr/>
          <p:nvPr/>
        </p:nvSpPr>
        <p:spPr>
          <a:xfrm>
            <a:off x="-3137432" y="7200900"/>
            <a:ext cx="6274865" cy="4114800"/>
          </a:xfrm>
          <a:custGeom>
            <a:avLst/>
            <a:gdLst/>
            <a:ahLst/>
            <a:cxnLst/>
            <a:rect l="l" t="t" r="r" b="b"/>
            <a:pathLst>
              <a:path w="6274865" h="4114800">
                <a:moveTo>
                  <a:pt x="0" y="0"/>
                </a:moveTo>
                <a:lnTo>
                  <a:pt x="6274864" y="0"/>
                </a:lnTo>
                <a:lnTo>
                  <a:pt x="62748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l-GR"/>
          </a:p>
        </p:txBody>
      </p:sp>
      <p:sp>
        <p:nvSpPr>
          <p:cNvPr id="4" name="Freeform 4"/>
          <p:cNvSpPr/>
          <p:nvPr/>
        </p:nvSpPr>
        <p:spPr>
          <a:xfrm>
            <a:off x="15241133" y="-12826"/>
            <a:ext cx="2662533" cy="2278199"/>
          </a:xfrm>
          <a:custGeom>
            <a:avLst/>
            <a:gdLst/>
            <a:ahLst/>
            <a:cxnLst/>
            <a:rect l="l" t="t" r="r" b="b"/>
            <a:pathLst>
              <a:path w="2662533" h="2278199">
                <a:moveTo>
                  <a:pt x="0" y="0"/>
                </a:moveTo>
                <a:lnTo>
                  <a:pt x="2662533" y="0"/>
                </a:lnTo>
                <a:lnTo>
                  <a:pt x="2662533" y="2278199"/>
                </a:lnTo>
                <a:lnTo>
                  <a:pt x="0" y="22781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435" b="-8435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l-GR"/>
          </a:p>
        </p:txBody>
      </p:sp>
      <p:sp>
        <p:nvSpPr>
          <p:cNvPr id="5" name="Freeform 5"/>
          <p:cNvSpPr/>
          <p:nvPr/>
        </p:nvSpPr>
        <p:spPr>
          <a:xfrm>
            <a:off x="15236977" y="7080902"/>
            <a:ext cx="2835602" cy="2857500"/>
          </a:xfrm>
          <a:custGeom>
            <a:avLst/>
            <a:gdLst/>
            <a:ahLst/>
            <a:cxnLst/>
            <a:rect l="l" t="t" r="r" b="b"/>
            <a:pathLst>
              <a:path w="2278199" h="2491073">
                <a:moveTo>
                  <a:pt x="0" y="0"/>
                </a:moveTo>
                <a:lnTo>
                  <a:pt x="2278199" y="0"/>
                </a:lnTo>
                <a:lnTo>
                  <a:pt x="2278199" y="2491073"/>
                </a:lnTo>
                <a:lnTo>
                  <a:pt x="0" y="24910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6" name="TextBox 6"/>
          <p:cNvSpPr txBox="1"/>
          <p:nvPr/>
        </p:nvSpPr>
        <p:spPr>
          <a:xfrm>
            <a:off x="365284" y="570483"/>
            <a:ext cx="15045181" cy="819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1"/>
              </a:lnSpc>
              <a:spcBef>
                <a:spcPct val="0"/>
              </a:spcBef>
            </a:pPr>
            <a:r>
              <a:rPr lang="en-US" sz="5399" b="1" dirty="0" err="1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Τουρισμός</a:t>
            </a:r>
            <a:r>
              <a:rPr lang="en-US" sz="5399" b="1" dirty="0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 </a:t>
            </a:r>
            <a:r>
              <a:rPr lang="en-US" sz="5399" b="1" dirty="0" err="1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έν</a:t>
            </a:r>
            <a:r>
              <a:rPr lang="en-US" sz="5399" b="1" dirty="0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α φαινόμενο που εντατικοποιείται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3733588" y="8509652"/>
            <a:ext cx="11469388" cy="1193531"/>
            <a:chOff x="0" y="0"/>
            <a:chExt cx="3020744" cy="31434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020744" cy="314346"/>
            </a:xfrm>
            <a:custGeom>
              <a:avLst/>
              <a:gdLst/>
              <a:ahLst/>
              <a:cxnLst/>
              <a:rect l="l" t="t" r="r" b="b"/>
              <a:pathLst>
                <a:path w="3020744" h="314346">
                  <a:moveTo>
                    <a:pt x="3020744" y="0"/>
                  </a:moveTo>
                  <a:lnTo>
                    <a:pt x="0" y="0"/>
                  </a:lnTo>
                  <a:lnTo>
                    <a:pt x="101600" y="157173"/>
                  </a:lnTo>
                  <a:lnTo>
                    <a:pt x="0" y="314346"/>
                  </a:lnTo>
                  <a:lnTo>
                    <a:pt x="3020744" y="314346"/>
                  </a:lnTo>
                  <a:lnTo>
                    <a:pt x="2919144" y="157173"/>
                  </a:lnTo>
                  <a:lnTo>
                    <a:pt x="3020744" y="0"/>
                  </a:lnTo>
                  <a:close/>
                </a:path>
              </a:pathLst>
            </a:custGeom>
            <a:solidFill>
              <a:srgbClr val="2A5934"/>
            </a:solidFill>
          </p:spPr>
          <p:txBody>
            <a:bodyPr/>
            <a:lstStyle/>
            <a:p>
              <a:endParaRPr lang="el-G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88900" y="-38100"/>
              <a:ext cx="2842944" cy="3524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244199" y="8509652"/>
            <a:ext cx="10328457" cy="1237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45"/>
              </a:lnSpc>
              <a:spcBef>
                <a:spcPct val="0"/>
              </a:spcBef>
            </a:pPr>
            <a:r>
              <a:rPr lang="en-US" sz="4200" b="1">
                <a:solidFill>
                  <a:srgbClr val="E1CFAF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Ο σκοπός και το κίνητρο καθορίζουν και την μορφή του τουρισμού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6AE06A-1841-A500-8F19-723A5D1E6364}"/>
              </a:ext>
            </a:extLst>
          </p:cNvPr>
          <p:cNvSpPr txBox="1"/>
          <p:nvPr/>
        </p:nvSpPr>
        <p:spPr>
          <a:xfrm>
            <a:off x="1154507" y="6368588"/>
            <a:ext cx="15978987" cy="1904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6780" lvl="1" indent="-453390" algn="l">
              <a:lnSpc>
                <a:spcPts val="4745"/>
              </a:lnSpc>
              <a:buFont typeface="Arial"/>
              <a:buChar char="•"/>
            </a:pPr>
            <a:r>
              <a:rPr lang="en-US" sz="4200" b="1" dirty="0" err="1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Γι</a:t>
            </a:r>
            <a:r>
              <a:rPr lang="en-US" sz="4200" b="1" dirty="0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ατί είναι σημαντικός; </a:t>
            </a:r>
          </a:p>
          <a:p>
            <a:pPr algn="l">
              <a:lnSpc>
                <a:spcPts val="4745"/>
              </a:lnSpc>
            </a:pPr>
            <a:r>
              <a:rPr lang="el-GR" sz="4200" dirty="0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Λ</a:t>
            </a:r>
            <a:r>
              <a:rPr lang="en-US" sz="4200" dirty="0" err="1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όγοι</a:t>
            </a:r>
            <a:r>
              <a:rPr lang="en-US" sz="4200" dirty="0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Ψυχολογικοί</a:t>
            </a:r>
            <a:r>
              <a:rPr lang="en-US" sz="4200" dirty="0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, </a:t>
            </a:r>
            <a:r>
              <a:rPr lang="en-US" sz="4200" dirty="0" err="1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Κοινωνικοί</a:t>
            </a:r>
            <a:r>
              <a:rPr lang="en-US" sz="4200" dirty="0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, </a:t>
            </a:r>
            <a:r>
              <a:rPr lang="en-US" sz="4200" dirty="0" err="1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Πολιτικοί</a:t>
            </a:r>
            <a:r>
              <a:rPr lang="en-US" sz="4200" dirty="0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, </a:t>
            </a:r>
            <a:r>
              <a:rPr lang="en-US" sz="4200" dirty="0" err="1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Οικονομικοί</a:t>
            </a:r>
            <a:r>
              <a:rPr lang="en-US" sz="4200" dirty="0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, </a:t>
            </a:r>
            <a:r>
              <a:rPr lang="en-US" sz="4200" dirty="0" err="1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Εκ</a:t>
            </a:r>
            <a:r>
              <a:rPr lang="en-US" sz="4200" dirty="0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παιδευτικοί </a:t>
            </a:r>
          </a:p>
        </p:txBody>
      </p:sp>
      <p:sp>
        <p:nvSpPr>
          <p:cNvPr id="21" name="TextBox 3">
            <a:extLst>
              <a:ext uri="{FF2B5EF4-FFF2-40B4-BE49-F238E27FC236}">
                <a16:creationId xmlns:a16="http://schemas.microsoft.com/office/drawing/2014/main" id="{38A4E15A-64DC-837D-2D52-39E3630EB830}"/>
              </a:ext>
            </a:extLst>
          </p:cNvPr>
          <p:cNvSpPr txBox="1"/>
          <p:nvPr/>
        </p:nvSpPr>
        <p:spPr>
          <a:xfrm>
            <a:off x="1254431" y="2013980"/>
            <a:ext cx="16307992" cy="42230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06780" lvl="1" indent="-453390" algn="l">
              <a:lnSpc>
                <a:spcPts val="4745"/>
              </a:lnSpc>
              <a:buFont typeface="Arial"/>
              <a:buChar char="•"/>
            </a:pPr>
            <a:r>
              <a:rPr lang="en-US" sz="4200" b="1" dirty="0" err="1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Τι</a:t>
            </a:r>
            <a:r>
              <a:rPr lang="en-US" sz="4200" b="1" dirty="0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είν</a:t>
            </a:r>
            <a:r>
              <a:rPr lang="en-US" sz="4200" b="1" dirty="0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αι τουρισμός</a:t>
            </a:r>
          </a:p>
          <a:p>
            <a:pPr algn="l">
              <a:lnSpc>
                <a:spcPts val="4745"/>
              </a:lnSpc>
            </a:pPr>
            <a:r>
              <a:rPr lang="en-US" sz="4200" dirty="0" err="1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Έν</a:t>
            </a:r>
            <a:r>
              <a:rPr lang="en-US" sz="4200" dirty="0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α ταξίδι σε έναν κύριο προορισμό εκτός του συνήθους περιβάλλοντός τους, για λιγότερο από ένα έτος, για οποιονδήποτε κύριο σκοπό που σχετίζεται με επαγγελματικής φύσεως λόγους, την αναψυχή ή άλλους προσωπικούς σκοπούς, εκτός της απασχόλησης στη χώρα ή τον τόπο που επισκέπτονται (IRTS, 2008)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10" grpId="0"/>
      <p:bldP spid="12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3A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17EC00-B4EC-2AA8-E8C2-99AEE8349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3">
            <a:extLst>
              <a:ext uri="{FF2B5EF4-FFF2-40B4-BE49-F238E27FC236}">
                <a16:creationId xmlns:a16="http://schemas.microsoft.com/office/drawing/2014/main" id="{B5E0201F-CB7A-56CF-CA68-F4A4BADBA480}"/>
              </a:ext>
            </a:extLst>
          </p:cNvPr>
          <p:cNvGrpSpPr/>
          <p:nvPr/>
        </p:nvGrpSpPr>
        <p:grpSpPr>
          <a:xfrm>
            <a:off x="652082" y="1779345"/>
            <a:ext cx="16887904" cy="6728310"/>
            <a:chOff x="20760" y="21"/>
            <a:chExt cx="18702368" cy="8971078"/>
          </a:xfrm>
        </p:grpSpPr>
        <p:grpSp>
          <p:nvGrpSpPr>
            <p:cNvPr id="7" name="Group 14">
              <a:extLst>
                <a:ext uri="{FF2B5EF4-FFF2-40B4-BE49-F238E27FC236}">
                  <a16:creationId xmlns:a16="http://schemas.microsoft.com/office/drawing/2014/main" id="{C3EF977C-44F8-06CC-A7FF-3BC223C4EC2D}"/>
                </a:ext>
              </a:extLst>
            </p:cNvPr>
            <p:cNvGrpSpPr/>
            <p:nvPr/>
          </p:nvGrpSpPr>
          <p:grpSpPr>
            <a:xfrm>
              <a:off x="127000" y="549"/>
              <a:ext cx="18553864" cy="8945874"/>
              <a:chOff x="0" y="-38100"/>
              <a:chExt cx="3664964" cy="1767366"/>
            </a:xfrm>
          </p:grpSpPr>
          <p:sp>
            <p:nvSpPr>
              <p:cNvPr id="12" name="Freeform 15">
                <a:extLst>
                  <a:ext uri="{FF2B5EF4-FFF2-40B4-BE49-F238E27FC236}">
                    <a16:creationId xmlns:a16="http://schemas.microsoft.com/office/drawing/2014/main" id="{3BC4CF07-A354-156A-3DA2-2D784763B948}"/>
                  </a:ext>
                </a:extLst>
              </p:cNvPr>
              <p:cNvSpPr/>
              <p:nvPr/>
            </p:nvSpPr>
            <p:spPr>
              <a:xfrm>
                <a:off x="0" y="0"/>
                <a:ext cx="3664964" cy="1729266"/>
              </a:xfrm>
              <a:custGeom>
                <a:avLst/>
                <a:gdLst/>
                <a:ahLst/>
                <a:cxnLst/>
                <a:rect l="l" t="t" r="r" b="b"/>
                <a:pathLst>
                  <a:path w="3664964" h="1729266">
                    <a:moveTo>
                      <a:pt x="3664964" y="0"/>
                    </a:moveTo>
                    <a:lnTo>
                      <a:pt x="3664964" y="1729266"/>
                    </a:lnTo>
                    <a:lnTo>
                      <a:pt x="0" y="17292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CFAF">
                  <a:alpha val="63922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3" name="TextBox 16">
                <a:extLst>
                  <a:ext uri="{FF2B5EF4-FFF2-40B4-BE49-F238E27FC236}">
                    <a16:creationId xmlns:a16="http://schemas.microsoft.com/office/drawing/2014/main" id="{9CCB1FE1-72BC-A919-D0A6-90535F0A66C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664964" cy="17673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" name="AutoShape 17">
              <a:extLst>
                <a:ext uri="{FF2B5EF4-FFF2-40B4-BE49-F238E27FC236}">
                  <a16:creationId xmlns:a16="http://schemas.microsoft.com/office/drawing/2014/main" id="{CDCE284F-9447-4092-6E96-353E64ED8736}"/>
                </a:ext>
              </a:extLst>
            </p:cNvPr>
            <p:cNvSpPr/>
            <p:nvPr/>
          </p:nvSpPr>
          <p:spPr>
            <a:xfrm>
              <a:off x="18721669" y="69465"/>
              <a:ext cx="1459" cy="8876938"/>
            </a:xfrm>
            <a:prstGeom prst="line">
              <a:avLst/>
            </a:prstGeom>
            <a:ln w="254000" cap="rnd">
              <a:solidFill>
                <a:srgbClr val="E1CFAF">
                  <a:alpha val="36863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9" name="AutoShape 18">
              <a:extLst>
                <a:ext uri="{FF2B5EF4-FFF2-40B4-BE49-F238E27FC236}">
                  <a16:creationId xmlns:a16="http://schemas.microsoft.com/office/drawing/2014/main" id="{6E892658-7639-F5DB-9C7A-AB60D81556E1}"/>
                </a:ext>
              </a:extLst>
            </p:cNvPr>
            <p:cNvSpPr/>
            <p:nvPr/>
          </p:nvSpPr>
          <p:spPr>
            <a:xfrm>
              <a:off x="127000" y="21"/>
              <a:ext cx="1459" cy="8876938"/>
            </a:xfrm>
            <a:prstGeom prst="line">
              <a:avLst/>
            </a:prstGeom>
            <a:ln w="254000" cap="rnd">
              <a:solidFill>
                <a:srgbClr val="E1CFAF">
                  <a:alpha val="36863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0" name="AutoShape 19">
              <a:extLst>
                <a:ext uri="{FF2B5EF4-FFF2-40B4-BE49-F238E27FC236}">
                  <a16:creationId xmlns:a16="http://schemas.microsoft.com/office/drawing/2014/main" id="{2C634988-5990-0628-CE02-EFDEA90BF46C}"/>
                </a:ext>
              </a:extLst>
            </p:cNvPr>
            <p:cNvSpPr/>
            <p:nvPr/>
          </p:nvSpPr>
          <p:spPr>
            <a:xfrm>
              <a:off x="20760" y="8971099"/>
              <a:ext cx="18553864" cy="0"/>
            </a:xfrm>
            <a:prstGeom prst="line">
              <a:avLst/>
            </a:prstGeom>
            <a:ln w="254000" cap="rnd">
              <a:solidFill>
                <a:srgbClr val="E1CFAF">
                  <a:alpha val="38824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1" name="AutoShape 20">
              <a:extLst>
                <a:ext uri="{FF2B5EF4-FFF2-40B4-BE49-F238E27FC236}">
                  <a16:creationId xmlns:a16="http://schemas.microsoft.com/office/drawing/2014/main" id="{5065A6AD-7B04-E9EA-774F-9163BDA2B9EA}"/>
                </a:ext>
              </a:extLst>
            </p:cNvPr>
            <p:cNvSpPr/>
            <p:nvPr/>
          </p:nvSpPr>
          <p:spPr>
            <a:xfrm>
              <a:off x="127000" y="155300"/>
              <a:ext cx="18553864" cy="0"/>
            </a:xfrm>
            <a:prstGeom prst="line">
              <a:avLst/>
            </a:prstGeom>
            <a:ln w="254000" cap="rnd">
              <a:solidFill>
                <a:srgbClr val="E1CFAF">
                  <a:alpha val="38824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2" name="TextBox 2">
            <a:extLst>
              <a:ext uri="{FF2B5EF4-FFF2-40B4-BE49-F238E27FC236}">
                <a16:creationId xmlns:a16="http://schemas.microsoft.com/office/drawing/2014/main" id="{0A28114C-41C3-9BF7-D17F-B97D69C1386F}"/>
              </a:ext>
            </a:extLst>
          </p:cNvPr>
          <p:cNvSpPr txBox="1"/>
          <p:nvPr/>
        </p:nvSpPr>
        <p:spPr>
          <a:xfrm>
            <a:off x="629866" y="652221"/>
            <a:ext cx="8717042" cy="819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01"/>
              </a:lnSpc>
              <a:spcBef>
                <a:spcPct val="0"/>
              </a:spcBef>
            </a:pPr>
            <a:r>
              <a:rPr lang="en-US" sz="5399" b="1" u="none" strike="noStrike" dirty="0" err="1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Προστ</a:t>
            </a:r>
            <a:r>
              <a:rPr lang="en-US" sz="5399" b="1" u="none" strike="noStrike" dirty="0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ατευόμενες περιοχές 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BBF4AC62-EC55-3995-47EA-9DF4C91AAF73}"/>
              </a:ext>
            </a:extLst>
          </p:cNvPr>
          <p:cNvSpPr txBox="1"/>
          <p:nvPr/>
        </p:nvSpPr>
        <p:spPr>
          <a:xfrm>
            <a:off x="514350" y="2546985"/>
            <a:ext cx="17259300" cy="24148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06780" lvl="1" indent="-453390" algn="l">
              <a:lnSpc>
                <a:spcPts val="4745"/>
              </a:lnSpc>
              <a:spcBef>
                <a:spcPct val="0"/>
              </a:spcBef>
              <a:buFont typeface="Arial"/>
              <a:buChar char="•"/>
            </a:pPr>
            <a:r>
              <a:rPr lang="en-US" sz="4200" b="1" dirty="0" err="1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Γ</a:t>
            </a:r>
            <a:r>
              <a:rPr lang="en-US" sz="4200" b="1" u="none" strike="noStrike" dirty="0" err="1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εωγρ</a:t>
            </a:r>
            <a:r>
              <a:rPr lang="en-US" sz="4200" b="1" u="none" strike="noStrike" dirty="0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αφικά καθορισμένες περιοχές οι οποίες αναγνωρίζονται, προορίζονται και διαχειρίζονται μέσω νομικών ή άλλων αποτελεσματικών μέσων, με σκοπό να επιτευχθούν μακροπρόθεσμοι στόχοι διατήρησης της φύσης (IUCN, 2025)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CE6B071B-6467-1007-DFF4-D69F0D1911FF}"/>
              </a:ext>
            </a:extLst>
          </p:cNvPr>
          <p:cNvSpPr txBox="1"/>
          <p:nvPr/>
        </p:nvSpPr>
        <p:spPr>
          <a:xfrm>
            <a:off x="514350" y="5405486"/>
            <a:ext cx="17259300" cy="24148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06780" lvl="1" indent="-453390" algn="l">
              <a:lnSpc>
                <a:spcPts val="4745"/>
              </a:lnSpc>
              <a:spcBef>
                <a:spcPct val="0"/>
              </a:spcBef>
              <a:buFont typeface="Arial"/>
              <a:buChar char="•"/>
            </a:pPr>
            <a:r>
              <a:rPr lang="el-GR" sz="4200" b="1" dirty="0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Σημασία τους:</a:t>
            </a:r>
            <a:endParaRPr lang="en-US" sz="4200" b="1" u="none" strike="noStrike" dirty="0">
              <a:solidFill>
                <a:srgbClr val="000000"/>
              </a:solidFill>
              <a:latin typeface="Coco Gothic Bold"/>
              <a:ea typeface="Coco Gothic Bold"/>
              <a:cs typeface="Coco Gothic Bold"/>
              <a:sym typeface="Coco Gothic Bold"/>
            </a:endParaRPr>
          </a:p>
          <a:p>
            <a:pPr marL="453390" lvl="1" algn="l">
              <a:lnSpc>
                <a:spcPts val="4745"/>
              </a:lnSpc>
              <a:spcBef>
                <a:spcPct val="0"/>
              </a:spcBef>
            </a:pPr>
            <a:r>
              <a:rPr lang="en-US" sz="4200" b="1" u="none" strike="noStrike" dirty="0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Η β</a:t>
            </a:r>
            <a:r>
              <a:rPr lang="en-US" sz="4200" b="1" u="none" strike="noStrike" dirty="0" err="1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ιο</a:t>
            </a:r>
            <a:r>
              <a:rPr lang="en-US" sz="4200" b="1" u="none" strike="noStrike" dirty="0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ποικιλότητα φθίνει, ανάγκη προστασίας καθώς η ανθρώπινη ευημερία εξαρτάται άμεσα από την παροχή των περιβαλλοντικών πόρων</a:t>
            </a: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14E24A99-A923-AF4D-C2FC-7D747E433D8E}"/>
              </a:ext>
            </a:extLst>
          </p:cNvPr>
          <p:cNvSpPr/>
          <p:nvPr/>
        </p:nvSpPr>
        <p:spPr>
          <a:xfrm>
            <a:off x="-3137432" y="7200900"/>
            <a:ext cx="6274865" cy="4114800"/>
          </a:xfrm>
          <a:custGeom>
            <a:avLst/>
            <a:gdLst/>
            <a:ahLst/>
            <a:cxnLst/>
            <a:rect l="l" t="t" r="r" b="b"/>
            <a:pathLst>
              <a:path w="6274865" h="4114800">
                <a:moveTo>
                  <a:pt x="0" y="0"/>
                </a:moveTo>
                <a:lnTo>
                  <a:pt x="6274864" y="0"/>
                </a:lnTo>
                <a:lnTo>
                  <a:pt x="62748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l-GR"/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BAE0DF27-2CCC-005E-3830-448427AA06F3}"/>
              </a:ext>
            </a:extLst>
          </p:cNvPr>
          <p:cNvSpPr/>
          <p:nvPr/>
        </p:nvSpPr>
        <p:spPr>
          <a:xfrm rot="13225847">
            <a:off x="15150567" y="-608166"/>
            <a:ext cx="6274865" cy="4114800"/>
          </a:xfrm>
          <a:custGeom>
            <a:avLst/>
            <a:gdLst/>
            <a:ahLst/>
            <a:cxnLst/>
            <a:rect l="l" t="t" r="r" b="b"/>
            <a:pathLst>
              <a:path w="6274865" h="4114800">
                <a:moveTo>
                  <a:pt x="0" y="0"/>
                </a:moveTo>
                <a:lnTo>
                  <a:pt x="6274864" y="0"/>
                </a:lnTo>
                <a:lnTo>
                  <a:pt x="62748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l-GR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052A4977-6F19-951B-6004-F887AD9C0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104" y="7793296"/>
            <a:ext cx="2381250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086D3E47-A563-928D-2D5B-F84FAAA0E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5178" y="7820313"/>
            <a:ext cx="2917849" cy="203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24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3A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F89F6F-18ED-D27F-8E84-B9E424359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3">
            <a:extLst>
              <a:ext uri="{FF2B5EF4-FFF2-40B4-BE49-F238E27FC236}">
                <a16:creationId xmlns:a16="http://schemas.microsoft.com/office/drawing/2014/main" id="{B023573B-43A7-D0DA-ADBF-0E5A06B5D2F1}"/>
              </a:ext>
            </a:extLst>
          </p:cNvPr>
          <p:cNvGrpSpPr/>
          <p:nvPr/>
        </p:nvGrpSpPr>
        <p:grpSpPr>
          <a:xfrm>
            <a:off x="652082" y="1028700"/>
            <a:ext cx="16887904" cy="7924800"/>
            <a:chOff x="20760" y="21"/>
            <a:chExt cx="18702368" cy="8971078"/>
          </a:xfrm>
        </p:grpSpPr>
        <p:grpSp>
          <p:nvGrpSpPr>
            <p:cNvPr id="13" name="Group 14">
              <a:extLst>
                <a:ext uri="{FF2B5EF4-FFF2-40B4-BE49-F238E27FC236}">
                  <a16:creationId xmlns:a16="http://schemas.microsoft.com/office/drawing/2014/main" id="{C43C1908-BF6B-1FD5-20FD-769824826B29}"/>
                </a:ext>
              </a:extLst>
            </p:cNvPr>
            <p:cNvGrpSpPr/>
            <p:nvPr/>
          </p:nvGrpSpPr>
          <p:grpSpPr>
            <a:xfrm>
              <a:off x="127000" y="549"/>
              <a:ext cx="18553864" cy="8945874"/>
              <a:chOff x="0" y="-38100"/>
              <a:chExt cx="3664964" cy="1767366"/>
            </a:xfrm>
          </p:grpSpPr>
          <p:sp>
            <p:nvSpPr>
              <p:cNvPr id="18" name="Freeform 15">
                <a:extLst>
                  <a:ext uri="{FF2B5EF4-FFF2-40B4-BE49-F238E27FC236}">
                    <a16:creationId xmlns:a16="http://schemas.microsoft.com/office/drawing/2014/main" id="{BC3C9CC9-411D-3CC0-51F2-E11DD628F746}"/>
                  </a:ext>
                </a:extLst>
              </p:cNvPr>
              <p:cNvSpPr/>
              <p:nvPr/>
            </p:nvSpPr>
            <p:spPr>
              <a:xfrm>
                <a:off x="0" y="0"/>
                <a:ext cx="3664964" cy="1729266"/>
              </a:xfrm>
              <a:custGeom>
                <a:avLst/>
                <a:gdLst/>
                <a:ahLst/>
                <a:cxnLst/>
                <a:rect l="l" t="t" r="r" b="b"/>
                <a:pathLst>
                  <a:path w="3664964" h="1729266">
                    <a:moveTo>
                      <a:pt x="3664964" y="0"/>
                    </a:moveTo>
                    <a:lnTo>
                      <a:pt x="3664964" y="1729266"/>
                    </a:lnTo>
                    <a:lnTo>
                      <a:pt x="0" y="17292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CFAF">
                  <a:alpha val="63922"/>
                </a:srgbClr>
              </a:solidFill>
              <a:ln w="38100" cap="sq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9" name="TextBox 16">
                <a:extLst>
                  <a:ext uri="{FF2B5EF4-FFF2-40B4-BE49-F238E27FC236}">
                    <a16:creationId xmlns:a16="http://schemas.microsoft.com/office/drawing/2014/main" id="{08889CE2-D49A-D3A3-8DA7-563B2BE3A1C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664964" cy="1767366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4" name="AutoShape 17">
              <a:extLst>
                <a:ext uri="{FF2B5EF4-FFF2-40B4-BE49-F238E27FC236}">
                  <a16:creationId xmlns:a16="http://schemas.microsoft.com/office/drawing/2014/main" id="{1F54C9B6-78C3-0D98-0934-FEB55E0C7BEA}"/>
                </a:ext>
              </a:extLst>
            </p:cNvPr>
            <p:cNvSpPr/>
            <p:nvPr/>
          </p:nvSpPr>
          <p:spPr>
            <a:xfrm>
              <a:off x="18721669" y="69465"/>
              <a:ext cx="1459" cy="8876938"/>
            </a:xfrm>
            <a:prstGeom prst="line">
              <a:avLst/>
            </a:prstGeom>
            <a:ln w="38100" cap="rnd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5" name="AutoShape 18">
              <a:extLst>
                <a:ext uri="{FF2B5EF4-FFF2-40B4-BE49-F238E27FC236}">
                  <a16:creationId xmlns:a16="http://schemas.microsoft.com/office/drawing/2014/main" id="{36AD9888-EA97-CD43-5C59-E1E30C5AC0D2}"/>
                </a:ext>
              </a:extLst>
            </p:cNvPr>
            <p:cNvSpPr/>
            <p:nvPr/>
          </p:nvSpPr>
          <p:spPr>
            <a:xfrm>
              <a:off x="127000" y="21"/>
              <a:ext cx="1459" cy="8876938"/>
            </a:xfrm>
            <a:prstGeom prst="line">
              <a:avLst/>
            </a:prstGeom>
            <a:ln w="38100" cap="rnd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6" name="AutoShape 19">
              <a:extLst>
                <a:ext uri="{FF2B5EF4-FFF2-40B4-BE49-F238E27FC236}">
                  <a16:creationId xmlns:a16="http://schemas.microsoft.com/office/drawing/2014/main" id="{D64E69C6-1B84-89B5-8104-7E8996641C10}"/>
                </a:ext>
              </a:extLst>
            </p:cNvPr>
            <p:cNvSpPr/>
            <p:nvPr/>
          </p:nvSpPr>
          <p:spPr>
            <a:xfrm>
              <a:off x="20760" y="8971099"/>
              <a:ext cx="18553864" cy="0"/>
            </a:xfrm>
            <a:prstGeom prst="line">
              <a:avLst/>
            </a:prstGeom>
            <a:ln w="38100" cap="rnd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7" name="AutoShape 20">
              <a:extLst>
                <a:ext uri="{FF2B5EF4-FFF2-40B4-BE49-F238E27FC236}">
                  <a16:creationId xmlns:a16="http://schemas.microsoft.com/office/drawing/2014/main" id="{AC4FCDF8-997D-17EE-6586-FE7B21F4F278}"/>
                </a:ext>
              </a:extLst>
            </p:cNvPr>
            <p:cNvSpPr/>
            <p:nvPr/>
          </p:nvSpPr>
          <p:spPr>
            <a:xfrm>
              <a:off x="127000" y="155300"/>
              <a:ext cx="18553864" cy="0"/>
            </a:xfrm>
            <a:prstGeom prst="line">
              <a:avLst/>
            </a:prstGeom>
            <a:ln w="38100" cap="rnd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2" name="TextBox 2">
            <a:extLst>
              <a:ext uri="{FF2B5EF4-FFF2-40B4-BE49-F238E27FC236}">
                <a16:creationId xmlns:a16="http://schemas.microsoft.com/office/drawing/2014/main" id="{BB689AA4-53A4-32E2-9F65-B6ECC30F56F4}"/>
              </a:ext>
            </a:extLst>
          </p:cNvPr>
          <p:cNvSpPr txBox="1"/>
          <p:nvPr/>
        </p:nvSpPr>
        <p:spPr>
          <a:xfrm>
            <a:off x="6096000" y="1467109"/>
            <a:ext cx="60960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l-GR" sz="6000" b="1" u="sng" noProof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co Gothic Bold"/>
              </a:rPr>
              <a:t>Στόχος εργασίας</a:t>
            </a:r>
          </a:p>
        </p:txBody>
      </p:sp>
      <p:pic>
        <p:nvPicPr>
          <p:cNvPr id="9" name="Graphic 8" descr="Arrow: Slight curve with solid fill">
            <a:extLst>
              <a:ext uri="{FF2B5EF4-FFF2-40B4-BE49-F238E27FC236}">
                <a16:creationId xmlns:a16="http://schemas.microsoft.com/office/drawing/2014/main" id="{6E9B10A0-D069-B505-6FF7-73BAE34ECC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577678">
            <a:off x="326118" y="2677914"/>
            <a:ext cx="1219200" cy="1219200"/>
          </a:xfrm>
          <a:prstGeom prst="rect">
            <a:avLst/>
          </a:prstGeom>
        </p:spPr>
      </p:pic>
      <p:pic>
        <p:nvPicPr>
          <p:cNvPr id="10" name="Graphic 9" descr="Arrow: Slight curve with solid fill">
            <a:extLst>
              <a:ext uri="{FF2B5EF4-FFF2-40B4-BE49-F238E27FC236}">
                <a16:creationId xmlns:a16="http://schemas.microsoft.com/office/drawing/2014/main" id="{E453D376-C897-E4F5-FA7C-B9E8B7B73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577678">
            <a:off x="362964" y="4588280"/>
            <a:ext cx="1219200" cy="1219200"/>
          </a:xfrm>
          <a:prstGeom prst="rect">
            <a:avLst/>
          </a:prstGeom>
        </p:spPr>
      </p:pic>
      <p:pic>
        <p:nvPicPr>
          <p:cNvPr id="11" name="Graphic 10" descr="Arrow: Slight curve with solid fill">
            <a:extLst>
              <a:ext uri="{FF2B5EF4-FFF2-40B4-BE49-F238E27FC236}">
                <a16:creationId xmlns:a16="http://schemas.microsoft.com/office/drawing/2014/main" id="{091DAAD4-3CFE-9BA6-F8FB-07C1F67C3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577678">
            <a:off x="326117" y="6444185"/>
            <a:ext cx="1219200" cy="12192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CEC7C73-DA68-7727-632E-D82C69756AA5}"/>
              </a:ext>
            </a:extLst>
          </p:cNvPr>
          <p:cNvSpPr txBox="1"/>
          <p:nvPr/>
        </p:nvSpPr>
        <p:spPr>
          <a:xfrm>
            <a:off x="1487154" y="3162300"/>
            <a:ext cx="154686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2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co Gothic Bold"/>
                <a:ea typeface="+mn-ea"/>
                <a:cs typeface="+mn-cs"/>
              </a:rPr>
              <a:t>Να διερευνυθεί αν και υπό ποιες προυποθέσεις ο τουρισμός μπορεί να μην είναι επιζήμιος</a:t>
            </a:r>
            <a:endParaRPr kumimoji="0" lang="en-US" sz="420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co Gothic Bold"/>
              <a:ea typeface="+mn-ea"/>
              <a:cs typeface="+mn-cs"/>
            </a:endParaRPr>
          </a:p>
          <a:p>
            <a:endParaRPr lang="el-GR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7ED7F6-00A7-61FA-0F99-6F0370CA6AAC}"/>
              </a:ext>
            </a:extLst>
          </p:cNvPr>
          <p:cNvSpPr txBox="1"/>
          <p:nvPr/>
        </p:nvSpPr>
        <p:spPr>
          <a:xfrm>
            <a:off x="1468104" y="5047060"/>
            <a:ext cx="1575075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4200" b="1" noProof="1">
                <a:solidFill>
                  <a:srgbClr val="000000"/>
                </a:solidFill>
                <a:latin typeface="Coco Gothic Bold"/>
              </a:rPr>
              <a:t>Να διερευνηθεί ένας τρόπος αξιολόγησης των επιπτώσεων </a:t>
            </a:r>
            <a:r>
              <a:rPr lang="el-GR" sz="4200" noProof="1">
                <a:solidFill>
                  <a:srgbClr val="000000"/>
                </a:solidFill>
                <a:latin typeface="Coco Gothic Bold"/>
              </a:rPr>
              <a:t>του</a:t>
            </a:r>
            <a:r>
              <a:rPr lang="el-GR" sz="4200" b="1" noProof="1">
                <a:solidFill>
                  <a:srgbClr val="000000"/>
                </a:solidFill>
                <a:latin typeface="Coco Gothic Bold"/>
              </a:rPr>
              <a:t> τουρισμού</a:t>
            </a:r>
            <a:endParaRPr lang="en-US" sz="4200" b="1" noProof="1">
              <a:solidFill>
                <a:srgbClr val="000000"/>
              </a:solidFill>
              <a:latin typeface="Coco Gothic Bold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7EBB02D-3A65-5291-224D-8D0C97C85E93}"/>
              </a:ext>
            </a:extLst>
          </p:cNvPr>
          <p:cNvSpPr txBox="1"/>
          <p:nvPr/>
        </p:nvSpPr>
        <p:spPr>
          <a:xfrm>
            <a:off x="1487154" y="6976476"/>
            <a:ext cx="1428892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4200" b="1" noProof="1">
                <a:solidFill>
                  <a:srgbClr val="000000"/>
                </a:solidFill>
                <a:latin typeface="Coco Gothic Bold"/>
              </a:rPr>
              <a:t>Να διεξαχθεί </a:t>
            </a:r>
            <a:r>
              <a:rPr lang="el-GR" sz="4200" noProof="1">
                <a:solidFill>
                  <a:srgbClr val="000000"/>
                </a:solidFill>
                <a:latin typeface="Coco Gothic Bold"/>
              </a:rPr>
              <a:t>ένα γενικό </a:t>
            </a:r>
            <a:r>
              <a:rPr lang="el-GR" sz="4200" b="1" noProof="1">
                <a:solidFill>
                  <a:srgbClr val="000000"/>
                </a:solidFill>
                <a:latin typeface="Coco Gothic Bold"/>
              </a:rPr>
              <a:t>συμπέρασμα με βάση το πλαίσιο</a:t>
            </a:r>
          </a:p>
        </p:txBody>
      </p:sp>
    </p:spTree>
    <p:extLst>
      <p:ext uri="{BB962C8B-B14F-4D97-AF65-F5344CB8AC3E}">
        <p14:creationId xmlns:p14="http://schemas.microsoft.com/office/powerpoint/2010/main" val="165310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/>
      <p:bldP spid="24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3A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C303BC-18BC-EE6A-9A21-AB78B26B8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0F97AD-7176-EB84-6FB1-21D643E542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0642" r="24299" b="-1"/>
          <a:stretch>
            <a:fillRect/>
          </a:stretch>
        </p:blipFill>
        <p:spPr>
          <a:xfrm>
            <a:off x="-152400" y="0"/>
            <a:ext cx="11105803" cy="10286990"/>
          </a:xfrm>
          <a:custGeom>
            <a:avLst/>
            <a:gdLst>
              <a:gd name="csX0" fmla="*/ 0 w 11105803"/>
              <a:gd name="csY0" fmla="*/ 0 h 10286990"/>
              <a:gd name="csX1" fmla="*/ 7986558 w 11105803"/>
              <a:gd name="csY1" fmla="*/ 0 h 10286990"/>
              <a:gd name="csX2" fmla="*/ 8136330 w 11105803"/>
              <a:gd name="csY2" fmla="*/ 250501 h 10286990"/>
              <a:gd name="csX3" fmla="*/ 8379228 w 11105803"/>
              <a:gd name="csY3" fmla="*/ 648383 h 10286990"/>
              <a:gd name="csX4" fmla="*/ 8462355 w 11105803"/>
              <a:gd name="csY4" fmla="*/ 748135 h 10286990"/>
              <a:gd name="csX5" fmla="*/ 8778239 w 11105803"/>
              <a:gd name="csY5" fmla="*/ 1246899 h 10286990"/>
              <a:gd name="csX6" fmla="*/ 8911243 w 11105803"/>
              <a:gd name="csY6" fmla="*/ 1396528 h 10286990"/>
              <a:gd name="csX7" fmla="*/ 9044246 w 11105803"/>
              <a:gd name="csY7" fmla="*/ 1579408 h 10286990"/>
              <a:gd name="csX8" fmla="*/ 9343504 w 11105803"/>
              <a:gd name="csY8" fmla="*/ 1895292 h 10286990"/>
              <a:gd name="csX9" fmla="*/ 9842268 w 11105803"/>
              <a:gd name="csY9" fmla="*/ 2294303 h 10286990"/>
              <a:gd name="csX10" fmla="*/ 10075024 w 11105803"/>
              <a:gd name="csY10" fmla="*/ 2809692 h 10286990"/>
              <a:gd name="csX11" fmla="*/ 10141526 w 11105803"/>
              <a:gd name="csY11" fmla="*/ 3059074 h 10286990"/>
              <a:gd name="csX12" fmla="*/ 10274530 w 11105803"/>
              <a:gd name="csY12" fmla="*/ 3491335 h 10286990"/>
              <a:gd name="csX13" fmla="*/ 10307781 w 11105803"/>
              <a:gd name="csY13" fmla="*/ 3690841 h 10286990"/>
              <a:gd name="csX14" fmla="*/ 10390908 w 11105803"/>
              <a:gd name="csY14" fmla="*/ 4056601 h 10286990"/>
              <a:gd name="csX15" fmla="*/ 10424159 w 11105803"/>
              <a:gd name="csY15" fmla="*/ 4571990 h 10286990"/>
              <a:gd name="csX16" fmla="*/ 10457410 w 11105803"/>
              <a:gd name="csY16" fmla="*/ 4871248 h 10286990"/>
              <a:gd name="csX17" fmla="*/ 10673541 w 11105803"/>
              <a:gd name="csY17" fmla="*/ 7132310 h 10286990"/>
              <a:gd name="csX18" fmla="*/ 10839795 w 11105803"/>
              <a:gd name="csY18" fmla="*/ 7680950 h 10286990"/>
              <a:gd name="csX19" fmla="*/ 11072552 w 11105803"/>
              <a:gd name="csY19" fmla="*/ 8262841 h 10286990"/>
              <a:gd name="csX20" fmla="*/ 11105803 w 11105803"/>
              <a:gd name="csY20" fmla="*/ 8512223 h 10286990"/>
              <a:gd name="csX21" fmla="*/ 11072552 w 11105803"/>
              <a:gd name="csY21" fmla="*/ 10174768 h 10286990"/>
              <a:gd name="csX22" fmla="*/ 11060590 w 11105803"/>
              <a:gd name="csY22" fmla="*/ 10283403 h 10286990"/>
              <a:gd name="csX23" fmla="*/ 11059880 w 11105803"/>
              <a:gd name="csY23" fmla="*/ 10286990 h 10286990"/>
              <a:gd name="csX24" fmla="*/ 0 w 11105803"/>
              <a:gd name="csY24" fmla="*/ 10286990 h 1028699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</a:cxnLst>
            <a:rect l="l" t="t" r="r" b="b"/>
            <a:pathLst>
              <a:path w="11105803" h="10286990">
                <a:moveTo>
                  <a:pt x="0" y="0"/>
                </a:moveTo>
                <a:lnTo>
                  <a:pt x="7986558" y="0"/>
                </a:lnTo>
                <a:lnTo>
                  <a:pt x="8136330" y="250501"/>
                </a:lnTo>
                <a:cubicBezTo>
                  <a:pt x="8216077" y="383880"/>
                  <a:pt x="8296433" y="516884"/>
                  <a:pt x="8379228" y="648383"/>
                </a:cubicBezTo>
                <a:cubicBezTo>
                  <a:pt x="8402290" y="685010"/>
                  <a:pt x="8437972" y="712374"/>
                  <a:pt x="8462355" y="748135"/>
                </a:cubicBezTo>
                <a:cubicBezTo>
                  <a:pt x="8466912" y="754818"/>
                  <a:pt x="8757819" y="1223927"/>
                  <a:pt x="8778239" y="1246899"/>
                </a:cubicBezTo>
                <a:cubicBezTo>
                  <a:pt x="8822574" y="1296775"/>
                  <a:pt x="8869556" y="1344419"/>
                  <a:pt x="8911243" y="1396528"/>
                </a:cubicBezTo>
                <a:cubicBezTo>
                  <a:pt x="8958330" y="1455387"/>
                  <a:pt x="8994880" y="1522447"/>
                  <a:pt x="9044246" y="1579408"/>
                </a:cubicBezTo>
                <a:cubicBezTo>
                  <a:pt x="9139239" y="1689016"/>
                  <a:pt x="9234174" y="1799979"/>
                  <a:pt x="9343504" y="1895292"/>
                </a:cubicBezTo>
                <a:cubicBezTo>
                  <a:pt x="9510164" y="2040585"/>
                  <a:pt x="9709814" y="2115101"/>
                  <a:pt x="9842268" y="2294303"/>
                </a:cubicBezTo>
                <a:cubicBezTo>
                  <a:pt x="9962602" y="2457108"/>
                  <a:pt x="10015116" y="2617984"/>
                  <a:pt x="10075024" y="2809692"/>
                </a:cubicBezTo>
                <a:cubicBezTo>
                  <a:pt x="10100685" y="2891808"/>
                  <a:pt x="10116805" y="2976670"/>
                  <a:pt x="10141526" y="3059074"/>
                </a:cubicBezTo>
                <a:cubicBezTo>
                  <a:pt x="10197251" y="3244821"/>
                  <a:pt x="10235769" y="3313032"/>
                  <a:pt x="10274530" y="3491335"/>
                </a:cubicBezTo>
                <a:cubicBezTo>
                  <a:pt x="10288852" y="3557216"/>
                  <a:pt x="10295721" y="3624509"/>
                  <a:pt x="10307781" y="3690841"/>
                </a:cubicBezTo>
                <a:cubicBezTo>
                  <a:pt x="10338910" y="3862048"/>
                  <a:pt x="10346205" y="3877788"/>
                  <a:pt x="10390908" y="4056601"/>
                </a:cubicBezTo>
                <a:cubicBezTo>
                  <a:pt x="10401992" y="4228397"/>
                  <a:pt x="10410152" y="4400407"/>
                  <a:pt x="10424159" y="4571990"/>
                </a:cubicBezTo>
                <a:cubicBezTo>
                  <a:pt x="10432325" y="4672024"/>
                  <a:pt x="10454103" y="4770936"/>
                  <a:pt x="10457410" y="4871248"/>
                </a:cubicBezTo>
                <a:cubicBezTo>
                  <a:pt x="10498858" y="6128499"/>
                  <a:pt x="10380802" y="5961348"/>
                  <a:pt x="10673541" y="7132310"/>
                </a:cubicBezTo>
                <a:cubicBezTo>
                  <a:pt x="10733883" y="7373681"/>
                  <a:pt x="10736254" y="7404842"/>
                  <a:pt x="10839795" y="7680950"/>
                </a:cubicBezTo>
                <a:cubicBezTo>
                  <a:pt x="10913147" y="7876554"/>
                  <a:pt x="11072552" y="8262841"/>
                  <a:pt x="11072552" y="8262841"/>
                </a:cubicBezTo>
                <a:cubicBezTo>
                  <a:pt x="11083636" y="8345968"/>
                  <a:pt x="11105803" y="8428360"/>
                  <a:pt x="11105803" y="8512223"/>
                </a:cubicBezTo>
                <a:cubicBezTo>
                  <a:pt x="11105803" y="9066515"/>
                  <a:pt x="11092161" y="9620822"/>
                  <a:pt x="11072552" y="10174768"/>
                </a:cubicBezTo>
                <a:cubicBezTo>
                  <a:pt x="11071262" y="10211191"/>
                  <a:pt x="11066704" y="10247392"/>
                  <a:pt x="11060590" y="10283403"/>
                </a:cubicBezTo>
                <a:lnTo>
                  <a:pt x="11059880" y="10286990"/>
                </a:lnTo>
                <a:lnTo>
                  <a:pt x="0" y="10286990"/>
                </a:lnTo>
                <a:close/>
              </a:path>
            </a:pathLst>
          </a:cu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92143C3E-FDCF-AC22-61FD-7E978728A737}"/>
              </a:ext>
            </a:extLst>
          </p:cNvPr>
          <p:cNvSpPr txBox="1"/>
          <p:nvPr/>
        </p:nvSpPr>
        <p:spPr>
          <a:xfrm>
            <a:off x="10953403" y="1028700"/>
            <a:ext cx="9906000" cy="830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l-GR" sz="5399" b="1" dirty="0">
                <a:solidFill>
                  <a:srgbClr val="000000"/>
                </a:solidFill>
                <a:latin typeface="Coco Gothic Bold"/>
              </a:rPr>
              <a:t>Αειφόρος τουρισμός</a:t>
            </a:r>
            <a:endParaRPr lang="el-GR" sz="5399" b="1" noProof="1">
              <a:solidFill>
                <a:srgbClr val="000000"/>
              </a:solidFill>
              <a:latin typeface="Coco Gothic Bold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4036C9-C06B-6F1E-52C0-8E57AA5FDB23}"/>
              </a:ext>
            </a:extLst>
          </p:cNvPr>
          <p:cNvSpPr txBox="1"/>
          <p:nvPr/>
        </p:nvSpPr>
        <p:spPr>
          <a:xfrm>
            <a:off x="10668000" y="2476500"/>
            <a:ext cx="7620000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4200" b="1" dirty="0">
                <a:solidFill>
                  <a:srgbClr val="000000"/>
                </a:solidFill>
                <a:latin typeface="Coco Gothic Bold"/>
              </a:rPr>
              <a:t>Κύριοι στόχοι: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l-GR" sz="4200" b="1" dirty="0">
                <a:solidFill>
                  <a:srgbClr val="000000"/>
                </a:solidFill>
                <a:latin typeface="Coco Gothic Bold"/>
              </a:rPr>
              <a:t>Ελαχιστοποίηση επιπτώσεων στο περιβάλλον </a:t>
            </a:r>
            <a:r>
              <a:rPr lang="en-US" sz="4200" b="1" dirty="0">
                <a:solidFill>
                  <a:srgbClr val="000000"/>
                </a:solidFill>
                <a:latin typeface="Coco Gothic Bold"/>
              </a:rPr>
              <a:t>(</a:t>
            </a:r>
            <a:r>
              <a:rPr lang="el-GR" sz="4200" b="1" dirty="0">
                <a:solidFill>
                  <a:srgbClr val="000000"/>
                </a:solidFill>
                <a:latin typeface="Coco Gothic Bold"/>
              </a:rPr>
              <a:t>φέρουσα τουριστική ικανότητα)</a:t>
            </a:r>
            <a:endParaRPr lang="en-US" sz="4200" b="1" dirty="0">
              <a:solidFill>
                <a:srgbClr val="000000"/>
              </a:solidFill>
              <a:latin typeface="Coco Gothic Bold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200" b="1" dirty="0">
              <a:solidFill>
                <a:srgbClr val="000000"/>
              </a:solidFill>
              <a:latin typeface="Coco Gothic Bold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l-GR" sz="4200" b="1" dirty="0">
                <a:solidFill>
                  <a:srgbClr val="000000"/>
                </a:solidFill>
                <a:latin typeface="Coco Gothic Bold"/>
              </a:rPr>
              <a:t>Συμβολή στην τοπική βιώσιμη ανάπτυξη/ Υποστήριξη της ευημερίας της τοπικής κοινότητας</a:t>
            </a:r>
          </a:p>
        </p:txBody>
      </p:sp>
    </p:spTree>
    <p:extLst>
      <p:ext uri="{BB962C8B-B14F-4D97-AF65-F5344CB8AC3E}">
        <p14:creationId xmlns:p14="http://schemas.microsoft.com/office/powerpoint/2010/main" val="175164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3A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EF7949-6A22-FA3C-25C6-0C83029A0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3">
            <a:extLst>
              <a:ext uri="{FF2B5EF4-FFF2-40B4-BE49-F238E27FC236}">
                <a16:creationId xmlns:a16="http://schemas.microsoft.com/office/drawing/2014/main" id="{3087557C-AE4A-AF91-DC0D-4CF57AA50CD7}"/>
              </a:ext>
            </a:extLst>
          </p:cNvPr>
          <p:cNvGrpSpPr/>
          <p:nvPr/>
        </p:nvGrpSpPr>
        <p:grpSpPr>
          <a:xfrm>
            <a:off x="228600" y="1649941"/>
            <a:ext cx="17311386" cy="6583470"/>
            <a:chOff x="20760" y="21"/>
            <a:chExt cx="18702368" cy="8971078"/>
          </a:xfrm>
        </p:grpSpPr>
        <p:grpSp>
          <p:nvGrpSpPr>
            <p:cNvPr id="13" name="Group 14">
              <a:extLst>
                <a:ext uri="{FF2B5EF4-FFF2-40B4-BE49-F238E27FC236}">
                  <a16:creationId xmlns:a16="http://schemas.microsoft.com/office/drawing/2014/main" id="{4F232E8E-BF75-15A0-866D-2D796C4A75DA}"/>
                </a:ext>
              </a:extLst>
            </p:cNvPr>
            <p:cNvGrpSpPr/>
            <p:nvPr/>
          </p:nvGrpSpPr>
          <p:grpSpPr>
            <a:xfrm>
              <a:off x="127000" y="549"/>
              <a:ext cx="18553864" cy="8945874"/>
              <a:chOff x="0" y="-38100"/>
              <a:chExt cx="3664964" cy="1767366"/>
            </a:xfrm>
          </p:grpSpPr>
          <p:sp>
            <p:nvSpPr>
              <p:cNvPr id="18" name="Freeform 15">
                <a:extLst>
                  <a:ext uri="{FF2B5EF4-FFF2-40B4-BE49-F238E27FC236}">
                    <a16:creationId xmlns:a16="http://schemas.microsoft.com/office/drawing/2014/main" id="{22DCB44C-D87C-206A-6A7D-9F2BD4D3C1E1}"/>
                  </a:ext>
                </a:extLst>
              </p:cNvPr>
              <p:cNvSpPr/>
              <p:nvPr/>
            </p:nvSpPr>
            <p:spPr>
              <a:xfrm>
                <a:off x="0" y="0"/>
                <a:ext cx="3664964" cy="1729266"/>
              </a:xfrm>
              <a:custGeom>
                <a:avLst/>
                <a:gdLst/>
                <a:ahLst/>
                <a:cxnLst/>
                <a:rect l="l" t="t" r="r" b="b"/>
                <a:pathLst>
                  <a:path w="3664964" h="1729266">
                    <a:moveTo>
                      <a:pt x="3664964" y="0"/>
                    </a:moveTo>
                    <a:lnTo>
                      <a:pt x="3664964" y="1729266"/>
                    </a:lnTo>
                    <a:lnTo>
                      <a:pt x="0" y="17292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CFAF">
                  <a:alpha val="63922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9" name="TextBox 16">
                <a:extLst>
                  <a:ext uri="{FF2B5EF4-FFF2-40B4-BE49-F238E27FC236}">
                    <a16:creationId xmlns:a16="http://schemas.microsoft.com/office/drawing/2014/main" id="{30D7D083-2E9E-6CB2-D118-9F8B8D5BC40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664964" cy="17673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4" name="AutoShape 17">
              <a:extLst>
                <a:ext uri="{FF2B5EF4-FFF2-40B4-BE49-F238E27FC236}">
                  <a16:creationId xmlns:a16="http://schemas.microsoft.com/office/drawing/2014/main" id="{41FE1167-EB94-BC49-273F-92A8A70BD45A}"/>
                </a:ext>
              </a:extLst>
            </p:cNvPr>
            <p:cNvSpPr/>
            <p:nvPr/>
          </p:nvSpPr>
          <p:spPr>
            <a:xfrm>
              <a:off x="18721669" y="69465"/>
              <a:ext cx="1459" cy="8876938"/>
            </a:xfrm>
            <a:prstGeom prst="line">
              <a:avLst/>
            </a:prstGeom>
            <a:ln w="254000" cap="rnd">
              <a:solidFill>
                <a:srgbClr val="E1CFAF">
                  <a:alpha val="36863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5" name="AutoShape 18">
              <a:extLst>
                <a:ext uri="{FF2B5EF4-FFF2-40B4-BE49-F238E27FC236}">
                  <a16:creationId xmlns:a16="http://schemas.microsoft.com/office/drawing/2014/main" id="{41BA9D47-5D57-6B09-1545-2DF27F98DE16}"/>
                </a:ext>
              </a:extLst>
            </p:cNvPr>
            <p:cNvSpPr/>
            <p:nvPr/>
          </p:nvSpPr>
          <p:spPr>
            <a:xfrm>
              <a:off x="127000" y="21"/>
              <a:ext cx="1459" cy="8876938"/>
            </a:xfrm>
            <a:prstGeom prst="line">
              <a:avLst/>
            </a:prstGeom>
            <a:ln w="254000" cap="rnd">
              <a:solidFill>
                <a:srgbClr val="E1CFAF">
                  <a:alpha val="36863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6" name="AutoShape 19">
              <a:extLst>
                <a:ext uri="{FF2B5EF4-FFF2-40B4-BE49-F238E27FC236}">
                  <a16:creationId xmlns:a16="http://schemas.microsoft.com/office/drawing/2014/main" id="{9792F7E4-3637-549C-694A-90DD90DE34A2}"/>
                </a:ext>
              </a:extLst>
            </p:cNvPr>
            <p:cNvSpPr/>
            <p:nvPr/>
          </p:nvSpPr>
          <p:spPr>
            <a:xfrm>
              <a:off x="20760" y="8971099"/>
              <a:ext cx="18553864" cy="0"/>
            </a:xfrm>
            <a:prstGeom prst="line">
              <a:avLst/>
            </a:prstGeom>
            <a:ln w="254000" cap="rnd">
              <a:solidFill>
                <a:srgbClr val="E1CFAF">
                  <a:alpha val="38824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7" name="AutoShape 20">
              <a:extLst>
                <a:ext uri="{FF2B5EF4-FFF2-40B4-BE49-F238E27FC236}">
                  <a16:creationId xmlns:a16="http://schemas.microsoft.com/office/drawing/2014/main" id="{92748C7C-0ECF-F64C-56ED-AF1A092CA70B}"/>
                </a:ext>
              </a:extLst>
            </p:cNvPr>
            <p:cNvSpPr/>
            <p:nvPr/>
          </p:nvSpPr>
          <p:spPr>
            <a:xfrm>
              <a:off x="127000" y="155300"/>
              <a:ext cx="18553864" cy="0"/>
            </a:xfrm>
            <a:prstGeom prst="line">
              <a:avLst/>
            </a:prstGeom>
            <a:ln w="254000" cap="rnd">
              <a:solidFill>
                <a:srgbClr val="E1CFAF">
                  <a:alpha val="38824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2" name="TextBox 2">
            <a:extLst>
              <a:ext uri="{FF2B5EF4-FFF2-40B4-BE49-F238E27FC236}">
                <a16:creationId xmlns:a16="http://schemas.microsoft.com/office/drawing/2014/main" id="{3123FEAC-8024-35EE-9971-87BC484ED106}"/>
              </a:ext>
            </a:extLst>
          </p:cNvPr>
          <p:cNvSpPr txBox="1"/>
          <p:nvPr/>
        </p:nvSpPr>
        <p:spPr>
          <a:xfrm>
            <a:off x="2590800" y="703068"/>
            <a:ext cx="136398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l-GR" sz="6600" b="1" dirty="0">
                <a:solidFill>
                  <a:srgbClr val="000000"/>
                </a:solidFill>
                <a:latin typeface="Coco Gothic Bold"/>
              </a:rPr>
              <a:t>Τουριστική φέρουσα ικανότητα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9F0BDD-94F1-B2BA-984E-9D9940751368}"/>
              </a:ext>
            </a:extLst>
          </p:cNvPr>
          <p:cNvSpPr txBox="1"/>
          <p:nvPr/>
        </p:nvSpPr>
        <p:spPr>
          <a:xfrm>
            <a:off x="533400" y="2053590"/>
            <a:ext cx="1775460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4200" b="1" dirty="0">
                <a:solidFill>
                  <a:srgbClr val="000000"/>
                </a:solidFill>
                <a:latin typeface="Coco Gothic Bold"/>
              </a:rPr>
              <a:t>Περιγράφει την ικανότητα ενός οικοσυστήματος να αφομοιώνει τις διαταραχές που το πλήττουν</a:t>
            </a:r>
          </a:p>
          <a:p>
            <a:endParaRPr lang="el-GR" sz="4200" b="1" dirty="0">
              <a:solidFill>
                <a:srgbClr val="000000"/>
              </a:solidFill>
              <a:latin typeface="Coco Gothic Bold"/>
            </a:endParaRPr>
          </a:p>
          <a:p>
            <a:r>
              <a:rPr lang="el-GR" sz="4200" b="1" dirty="0">
                <a:solidFill>
                  <a:srgbClr val="000000"/>
                </a:solidFill>
                <a:latin typeface="Coco Gothic Bold"/>
              </a:rPr>
              <a:t>Πως υπολογίζεται; Περίπλοκη διαδικασία… Συχνά απλοποίηση του τύπου</a:t>
            </a:r>
          </a:p>
          <a:p>
            <a:endParaRPr lang="el-GR" sz="4200" b="1" dirty="0">
              <a:solidFill>
                <a:srgbClr val="000000"/>
              </a:solidFill>
              <a:latin typeface="Coco Gothic Bold"/>
            </a:endParaRPr>
          </a:p>
          <a:p>
            <a:r>
              <a:rPr lang="el-GR" sz="4200" b="1" dirty="0">
                <a:solidFill>
                  <a:srgbClr val="000000"/>
                </a:solidFill>
                <a:latin typeface="Coco Gothic Bold"/>
              </a:rPr>
              <a:t>Χρήση της: Καθοδήγηση των επιστημόνων, των υπεύθυνων για τη διαχείριση, των τουριστών και της τοπικής κοινωνίας προς την υποστήριξη εφαρμογής πρακτικών αειφόρου τουρισμού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FA52095-A9C5-F3F8-CDBA-3748FA5583C7}"/>
              </a:ext>
            </a:extLst>
          </p:cNvPr>
          <p:cNvGrpSpPr/>
          <p:nvPr/>
        </p:nvGrpSpPr>
        <p:grpSpPr>
          <a:xfrm>
            <a:off x="1085850" y="8805590"/>
            <a:ext cx="1181100" cy="990599"/>
            <a:chOff x="1333500" y="8496300"/>
            <a:chExt cx="1447800" cy="1219200"/>
          </a:xfrm>
        </p:grpSpPr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DA4D267A-9949-A342-339B-4DE952066D07}"/>
                </a:ext>
              </a:extLst>
            </p:cNvPr>
            <p:cNvSpPr/>
            <p:nvPr/>
          </p:nvSpPr>
          <p:spPr>
            <a:xfrm>
              <a:off x="1333500" y="8496300"/>
              <a:ext cx="1447800" cy="1219200"/>
            </a:xfrm>
            <a:prstGeom prst="triangle">
              <a:avLst/>
            </a:prstGeom>
            <a:solidFill>
              <a:srgbClr val="FFC000"/>
            </a:solidFill>
            <a:ln w="762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4" name="Graphic 3" descr="Exclamation mark with solid fill">
              <a:extLst>
                <a:ext uri="{FF2B5EF4-FFF2-40B4-BE49-F238E27FC236}">
                  <a16:creationId xmlns:a16="http://schemas.microsoft.com/office/drawing/2014/main" id="{2A4C607D-D5F6-50E4-BEFC-FB20ECB2C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00200" y="8801100"/>
              <a:ext cx="914400" cy="91440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4E2028C-2C53-F4EB-CE5A-98BB43DA7107}"/>
              </a:ext>
            </a:extLst>
          </p:cNvPr>
          <p:cNvSpPr txBox="1"/>
          <p:nvPr/>
        </p:nvSpPr>
        <p:spPr>
          <a:xfrm>
            <a:off x="2484521" y="7962900"/>
            <a:ext cx="674069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4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co Gothic Bol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co Gothic Bold"/>
                <a:ea typeface="+mn-ea"/>
                <a:cs typeface="+mn-cs"/>
              </a:rPr>
              <a:t>Προσοχή! απλά διαχειριστικό εργαλείο</a:t>
            </a:r>
          </a:p>
        </p:txBody>
      </p:sp>
    </p:spTree>
    <p:extLst>
      <p:ext uri="{BB962C8B-B14F-4D97-AF65-F5344CB8AC3E}">
        <p14:creationId xmlns:p14="http://schemas.microsoft.com/office/powerpoint/2010/main" val="146161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3A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AD8A37-A831-EDB0-03B7-8059ADFC7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023D9BB6-662D-38EB-9874-63571207410C}"/>
              </a:ext>
            </a:extLst>
          </p:cNvPr>
          <p:cNvSpPr txBox="1"/>
          <p:nvPr/>
        </p:nvSpPr>
        <p:spPr>
          <a:xfrm>
            <a:off x="1130197" y="1659185"/>
            <a:ext cx="8717042" cy="830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l-GR" sz="5399" b="1" dirty="0">
                <a:solidFill>
                  <a:srgbClr val="000000"/>
                </a:solidFill>
                <a:latin typeface="Coco Gothic Bold"/>
              </a:rPr>
              <a:t>Μελέτες περιπτώσεων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8DB2A5-AA47-592F-AD04-50BA382090A2}"/>
              </a:ext>
            </a:extLst>
          </p:cNvPr>
          <p:cNvSpPr txBox="1"/>
          <p:nvPr/>
        </p:nvSpPr>
        <p:spPr>
          <a:xfrm>
            <a:off x="1149247" y="3695700"/>
            <a:ext cx="746760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l-GR" sz="4200" b="1" dirty="0">
                <a:solidFill>
                  <a:srgbClr val="000000"/>
                </a:solidFill>
                <a:latin typeface="Coco Gothic Bold"/>
              </a:rPr>
              <a:t>Λίμνη Κάρλα</a:t>
            </a:r>
          </a:p>
          <a:p>
            <a:endParaRPr lang="el-GR" sz="4200" b="1" dirty="0">
              <a:solidFill>
                <a:srgbClr val="000000"/>
              </a:solidFill>
              <a:latin typeface="Coco Gothic Bold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l-GR" sz="4200" b="1" dirty="0">
                <a:solidFill>
                  <a:srgbClr val="000000"/>
                </a:solidFill>
                <a:latin typeface="Coco Gothic Bold"/>
              </a:rPr>
              <a:t>Μήλος</a:t>
            </a:r>
          </a:p>
          <a:p>
            <a:endParaRPr lang="el-GR" sz="4200" b="1" dirty="0">
              <a:solidFill>
                <a:srgbClr val="000000"/>
              </a:solidFill>
              <a:latin typeface="Coco Gothic Bold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l-GR" sz="4200" b="1" dirty="0">
                <a:solidFill>
                  <a:srgbClr val="000000"/>
                </a:solidFill>
                <a:latin typeface="Coco Gothic Bold"/>
              </a:rPr>
              <a:t>Περιοχή Μεσσηνίας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48F650-C9DE-3B26-F532-335631CF1D21}"/>
              </a:ext>
            </a:extLst>
          </p:cNvPr>
          <p:cNvSpPr txBox="1"/>
          <p:nvPr/>
        </p:nvSpPr>
        <p:spPr>
          <a:xfrm>
            <a:off x="9671155" y="6215605"/>
            <a:ext cx="90829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Πηγή εικόνας: https://mdpi-res.com/land/land-12-01227/article_deploy/html/images/land-12-01227-g001.png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166A06A-678F-0F36-CB8F-35D17F4C0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657" y="0"/>
            <a:ext cx="9301344" cy="61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D5475B-2EDA-2EAE-3E18-6AB3BA8B57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2727" y="2578254"/>
            <a:ext cx="9301344" cy="64690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6D5644-7AE4-96FF-5816-809624A1E35A}"/>
              </a:ext>
            </a:extLst>
          </p:cNvPr>
          <p:cNvSpPr txBox="1"/>
          <p:nvPr/>
        </p:nvSpPr>
        <p:spPr>
          <a:xfrm>
            <a:off x="8982727" y="9047266"/>
            <a:ext cx="9305273" cy="506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Aft>
                <a:spcPts val="800"/>
              </a:spcAft>
              <a:buClr>
                <a:srgbClr val="000000"/>
              </a:buClr>
              <a:buSzPts val="1000"/>
            </a:pPr>
            <a:r>
              <a:rPr lang="el-GR" sz="1200" kern="100" dirty="0">
                <a:solidFill>
                  <a:srgbClr val="0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Πηγή: </a:t>
            </a:r>
            <a:r>
              <a:rPr lang="el-GR" sz="1200" kern="1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Παλλόγλου</a:t>
            </a:r>
            <a:r>
              <a:rPr lang="el-GR" sz="12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Α. (2018). Διερεύνηση της τουριστικής φέρουσας ικανότητας της νήσου Μήλου μέσω της ανάπτυξης και εφαρμογής κατάλληλου συστήματος δεικτών. </a:t>
            </a:r>
            <a:r>
              <a:rPr lang="el-GR" sz="1200" i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ΙΚΕΕ / </a:t>
            </a:r>
            <a:r>
              <a:rPr lang="el-GR" sz="1200" i="1" kern="1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Αριστοτελειο</a:t>
            </a:r>
            <a:r>
              <a:rPr lang="el-GR" sz="1200" i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l-GR" sz="1200" i="1" kern="1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Πανεπιστημιο</a:t>
            </a:r>
            <a:r>
              <a:rPr lang="el-GR" sz="1200" i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l-GR" sz="1200" i="1" kern="1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Θεσσαλονικης</a:t>
            </a:r>
            <a:r>
              <a:rPr lang="el-GR" sz="1200" i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– Βιβλιοθήκη</a:t>
            </a:r>
            <a:r>
              <a:rPr lang="el-GR" sz="12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 </a:t>
            </a:r>
            <a:r>
              <a:rPr lang="el-GR" sz="12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https://ikee.lib.auth.gr/record/297069</a:t>
            </a:r>
            <a:endParaRPr lang="el-GR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51D7FD7-000B-4388-CFBC-108FE75B8A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6657" y="4105037"/>
            <a:ext cx="9305273" cy="5829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7A2C26A-081A-7746-0C19-AFF2AA00B063}"/>
              </a:ext>
            </a:extLst>
          </p:cNvPr>
          <p:cNvSpPr txBox="1"/>
          <p:nvPr/>
        </p:nvSpPr>
        <p:spPr>
          <a:xfrm>
            <a:off x="8982727" y="9944100"/>
            <a:ext cx="9305273" cy="506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Aft>
                <a:spcPts val="800"/>
              </a:spcAft>
              <a:buClr>
                <a:srgbClr val="000000"/>
              </a:buClr>
              <a:buSzPts val="1000"/>
            </a:pPr>
            <a:r>
              <a:rPr lang="el-GR" sz="12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Πηγή: </a:t>
            </a:r>
            <a:r>
              <a:rPr lang="el-GR" sz="1200" kern="1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Διονυσοπούλου</a:t>
            </a:r>
            <a:r>
              <a:rPr lang="el-GR" sz="12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Ά., (2024, </a:t>
            </a:r>
            <a:r>
              <a:rPr lang="en-US" sz="12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April</a:t>
            </a:r>
            <a:r>
              <a:rPr lang="el-GR" sz="12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4). Τουριστική φέρουσα ικανότητα σε προστατευόμενες περιοχές. Η περίπτωση της </a:t>
            </a:r>
            <a:r>
              <a:rPr lang="el-GR" sz="1200" kern="1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Βοϊδοκοιλιάς</a:t>
            </a:r>
            <a:r>
              <a:rPr lang="el-GR" sz="12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στη Μεσσηνία. </a:t>
            </a:r>
            <a:r>
              <a:rPr lang="el-GR" sz="12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https://dspace.lib.ntua.gr/xmlui/handle/123456789/59102</a:t>
            </a:r>
            <a:endParaRPr lang="el-GR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03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1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3A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499CFD-1556-FC34-D838-5A78E5B85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9DEE6B3-3CF0-1175-CD7F-750D8279E5E5}"/>
              </a:ext>
            </a:extLst>
          </p:cNvPr>
          <p:cNvSpPr/>
          <p:nvPr/>
        </p:nvSpPr>
        <p:spPr>
          <a:xfrm rot="20518270">
            <a:off x="-1475651" y="-1095742"/>
            <a:ext cx="10042343" cy="14033886"/>
          </a:xfrm>
          <a:custGeom>
            <a:avLst/>
            <a:gdLst>
              <a:gd name="csX0" fmla="*/ 0 w 8691910"/>
              <a:gd name="csY0" fmla="*/ 0 h 10287000"/>
              <a:gd name="csX1" fmla="*/ 7131286 w 8691910"/>
              <a:gd name="csY1" fmla="*/ 0 h 10287000"/>
              <a:gd name="csX2" fmla="*/ 7215128 w 8691910"/>
              <a:gd name="csY2" fmla="*/ 54239 h 10287000"/>
              <a:gd name="csX3" fmla="*/ 7514705 w 8691910"/>
              <a:gd name="csY3" fmla="*/ 315884 h 10287000"/>
              <a:gd name="csX4" fmla="*/ 7664335 w 8691910"/>
              <a:gd name="csY4" fmla="*/ 748145 h 10287000"/>
              <a:gd name="csX5" fmla="*/ 7946967 w 8691910"/>
              <a:gd name="csY5" fmla="*/ 1463040 h 10287000"/>
              <a:gd name="csX6" fmla="*/ 7880465 w 8691910"/>
              <a:gd name="csY6" fmla="*/ 2044931 h 10287000"/>
              <a:gd name="csX7" fmla="*/ 7847215 w 8691910"/>
              <a:gd name="csY7" fmla="*/ 2111433 h 10287000"/>
              <a:gd name="csX8" fmla="*/ 7880465 w 8691910"/>
              <a:gd name="csY8" fmla="*/ 2626822 h 10287000"/>
              <a:gd name="csX9" fmla="*/ 7930342 w 8691910"/>
              <a:gd name="csY9" fmla="*/ 2859578 h 10287000"/>
              <a:gd name="csX10" fmla="*/ 7980218 w 8691910"/>
              <a:gd name="csY10" fmla="*/ 3192087 h 10287000"/>
              <a:gd name="csX11" fmla="*/ 8013469 w 8691910"/>
              <a:gd name="csY11" fmla="*/ 3474720 h 10287000"/>
              <a:gd name="csX12" fmla="*/ 8046720 w 8691910"/>
              <a:gd name="csY12" fmla="*/ 3823855 h 10287000"/>
              <a:gd name="csX13" fmla="*/ 8111549 w 8691910"/>
              <a:gd name="csY13" fmla="*/ 4172999 h 10287000"/>
              <a:gd name="csX14" fmla="*/ 8110897 w 8691910"/>
              <a:gd name="csY14" fmla="*/ 4163779 h 10287000"/>
              <a:gd name="csX15" fmla="*/ 8112136 w 8691910"/>
              <a:gd name="csY15" fmla="*/ 4178666 h 10287000"/>
              <a:gd name="csX16" fmla="*/ 8163098 w 8691910"/>
              <a:gd name="csY16" fmla="*/ 4738255 h 10287000"/>
              <a:gd name="csX17" fmla="*/ 8179724 w 8691910"/>
              <a:gd name="csY17" fmla="*/ 5104015 h 10287000"/>
              <a:gd name="csX18" fmla="*/ 8212975 w 8691910"/>
              <a:gd name="csY18" fmla="*/ 5619404 h 10287000"/>
              <a:gd name="csX19" fmla="*/ 8196349 w 8691910"/>
              <a:gd name="csY19" fmla="*/ 7298575 h 10287000"/>
              <a:gd name="csX20" fmla="*/ 8163098 w 8691910"/>
              <a:gd name="csY20" fmla="*/ 7464829 h 10287000"/>
              <a:gd name="csX21" fmla="*/ 8129847 w 8691910"/>
              <a:gd name="csY21" fmla="*/ 7714211 h 10287000"/>
              <a:gd name="csX22" fmla="*/ 8063345 w 8691910"/>
              <a:gd name="csY22" fmla="*/ 8462356 h 10287000"/>
              <a:gd name="csX23" fmla="*/ 8262851 w 8691910"/>
              <a:gd name="csY23" fmla="*/ 9759142 h 10287000"/>
              <a:gd name="csX24" fmla="*/ 8379229 w 8691910"/>
              <a:gd name="csY24" fmla="*/ 9991898 h 10287000"/>
              <a:gd name="csX25" fmla="*/ 8445731 w 8691910"/>
              <a:gd name="csY25" fmla="*/ 10058400 h 10287000"/>
              <a:gd name="csX26" fmla="*/ 8562109 w 8691910"/>
              <a:gd name="csY26" fmla="*/ 10124902 h 10287000"/>
              <a:gd name="csX27" fmla="*/ 8630159 w 8691910"/>
              <a:gd name="csY27" fmla="*/ 10206880 h 10287000"/>
              <a:gd name="csX28" fmla="*/ 8691910 w 8691910"/>
              <a:gd name="csY28" fmla="*/ 10287000 h 10287000"/>
              <a:gd name="csX29" fmla="*/ 0 w 8691910"/>
              <a:gd name="csY29" fmla="*/ 10287000 h 10287000"/>
              <a:gd name="csX30" fmla="*/ 0 w 8691910"/>
              <a:gd name="csY30" fmla="*/ 0 h 10287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</a:cxnLst>
            <a:rect l="l" t="t" r="r" b="b"/>
            <a:pathLst>
              <a:path w="8691910" h="10287000">
                <a:moveTo>
                  <a:pt x="0" y="0"/>
                </a:moveTo>
                <a:lnTo>
                  <a:pt x="7131286" y="0"/>
                </a:lnTo>
                <a:lnTo>
                  <a:pt x="7215128" y="54239"/>
                </a:lnTo>
                <a:cubicBezTo>
                  <a:pt x="7318591" y="125552"/>
                  <a:pt x="7417658" y="208439"/>
                  <a:pt x="7514705" y="315884"/>
                </a:cubicBezTo>
                <a:cubicBezTo>
                  <a:pt x="7577085" y="384947"/>
                  <a:pt x="7636039" y="675636"/>
                  <a:pt x="7664335" y="748145"/>
                </a:cubicBezTo>
                <a:cubicBezTo>
                  <a:pt x="8017858" y="1654049"/>
                  <a:pt x="7749024" y="829622"/>
                  <a:pt x="7946967" y="1463040"/>
                </a:cubicBezTo>
                <a:cubicBezTo>
                  <a:pt x="7933222" y="1641727"/>
                  <a:pt x="7936784" y="1861893"/>
                  <a:pt x="7880465" y="2044931"/>
                </a:cubicBezTo>
                <a:cubicBezTo>
                  <a:pt x="7873177" y="2068619"/>
                  <a:pt x="7858298" y="2089266"/>
                  <a:pt x="7847215" y="2111433"/>
                </a:cubicBezTo>
                <a:cubicBezTo>
                  <a:pt x="7858298" y="2283229"/>
                  <a:pt x="7861454" y="2455721"/>
                  <a:pt x="7880465" y="2626822"/>
                </a:cubicBezTo>
                <a:cubicBezTo>
                  <a:pt x="7889227" y="2705683"/>
                  <a:pt x="7916553" y="2781439"/>
                  <a:pt x="7930342" y="2859578"/>
                </a:cubicBezTo>
                <a:cubicBezTo>
                  <a:pt x="7949819" y="2969949"/>
                  <a:pt x="7965209" y="3081020"/>
                  <a:pt x="7980218" y="3192087"/>
                </a:cubicBezTo>
                <a:cubicBezTo>
                  <a:pt x="7992922" y="3286093"/>
                  <a:pt x="8003539" y="3380380"/>
                  <a:pt x="8013469" y="3474720"/>
                </a:cubicBezTo>
                <a:cubicBezTo>
                  <a:pt x="8025707" y="3590983"/>
                  <a:pt x="8030925" y="3708022"/>
                  <a:pt x="8046720" y="3823855"/>
                </a:cubicBezTo>
                <a:cubicBezTo>
                  <a:pt x="8118272" y="4348569"/>
                  <a:pt x="8116017" y="4242775"/>
                  <a:pt x="8111549" y="4172999"/>
                </a:cubicBezTo>
                <a:lnTo>
                  <a:pt x="8110897" y="4163779"/>
                </a:lnTo>
                <a:lnTo>
                  <a:pt x="8112136" y="4178666"/>
                </a:lnTo>
                <a:cubicBezTo>
                  <a:pt x="8117745" y="4245103"/>
                  <a:pt x="8131749" y="4403861"/>
                  <a:pt x="8163098" y="4738255"/>
                </a:cubicBezTo>
                <a:cubicBezTo>
                  <a:pt x="8168640" y="4860175"/>
                  <a:pt x="8172827" y="4982164"/>
                  <a:pt x="8179724" y="5104015"/>
                </a:cubicBezTo>
                <a:cubicBezTo>
                  <a:pt x="8189453" y="5275893"/>
                  <a:pt x="8211671" y="5447255"/>
                  <a:pt x="8212975" y="5619404"/>
                </a:cubicBezTo>
                <a:cubicBezTo>
                  <a:pt x="8217215" y="6179139"/>
                  <a:pt x="8211472" y="6739028"/>
                  <a:pt x="8196349" y="7298575"/>
                </a:cubicBezTo>
                <a:cubicBezTo>
                  <a:pt x="8194822" y="7355070"/>
                  <a:pt x="8172027" y="7409023"/>
                  <a:pt x="8163098" y="7464829"/>
                </a:cubicBezTo>
                <a:cubicBezTo>
                  <a:pt x="8149848" y="7547639"/>
                  <a:pt x="8138192" y="7630764"/>
                  <a:pt x="8129847" y="7714211"/>
                </a:cubicBezTo>
                <a:cubicBezTo>
                  <a:pt x="8104935" y="7963333"/>
                  <a:pt x="8063345" y="8462356"/>
                  <a:pt x="8063345" y="8462356"/>
                </a:cubicBezTo>
                <a:cubicBezTo>
                  <a:pt x="8122484" y="9467708"/>
                  <a:pt x="8023691" y="9041661"/>
                  <a:pt x="8262851" y="9759142"/>
                </a:cubicBezTo>
                <a:cubicBezTo>
                  <a:pt x="8314136" y="9912999"/>
                  <a:pt x="8286506" y="9887585"/>
                  <a:pt x="8379229" y="9991898"/>
                </a:cubicBezTo>
                <a:cubicBezTo>
                  <a:pt x="8400056" y="10015329"/>
                  <a:pt x="8420378" y="10039961"/>
                  <a:pt x="8445731" y="10058400"/>
                </a:cubicBezTo>
                <a:cubicBezTo>
                  <a:pt x="8481865" y="10084679"/>
                  <a:pt x="8523316" y="10102735"/>
                  <a:pt x="8562109" y="10124902"/>
                </a:cubicBezTo>
                <a:cubicBezTo>
                  <a:pt x="8584276" y="10152611"/>
                  <a:pt x="8607476" y="10179554"/>
                  <a:pt x="8630159" y="10206880"/>
                </a:cubicBezTo>
                <a:lnTo>
                  <a:pt x="869191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rgbClr val="A7D3A9"/>
            </a:solidFill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l-GR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0E2D519-725D-7145-D047-2BEFB0A54888}"/>
              </a:ext>
            </a:extLst>
          </p:cNvPr>
          <p:cNvSpPr/>
          <p:nvPr/>
        </p:nvSpPr>
        <p:spPr>
          <a:xfrm rot="20702718">
            <a:off x="6050052" y="-1585637"/>
            <a:ext cx="9708692" cy="12366492"/>
          </a:xfrm>
          <a:custGeom>
            <a:avLst/>
            <a:gdLst>
              <a:gd name="csX0" fmla="*/ 0 w 11156714"/>
              <a:gd name="csY0" fmla="*/ 0 h 10287000"/>
              <a:gd name="csX1" fmla="*/ 11156714 w 11156714"/>
              <a:gd name="csY1" fmla="*/ 0 h 10287000"/>
              <a:gd name="csX2" fmla="*/ 11156714 w 11156714"/>
              <a:gd name="csY2" fmla="*/ 10287000 h 10287000"/>
              <a:gd name="csX3" fmla="*/ 1560624 w 11156714"/>
              <a:gd name="csY3" fmla="*/ 10287000 h 10287000"/>
              <a:gd name="csX4" fmla="*/ 1498873 w 11156714"/>
              <a:gd name="csY4" fmla="*/ 10206880 h 10287000"/>
              <a:gd name="csX5" fmla="*/ 1430823 w 11156714"/>
              <a:gd name="csY5" fmla="*/ 10124902 h 10287000"/>
              <a:gd name="csX6" fmla="*/ 1314445 w 11156714"/>
              <a:gd name="csY6" fmla="*/ 10058400 h 10287000"/>
              <a:gd name="csX7" fmla="*/ 1247943 w 11156714"/>
              <a:gd name="csY7" fmla="*/ 9991898 h 10287000"/>
              <a:gd name="csX8" fmla="*/ 1131565 w 11156714"/>
              <a:gd name="csY8" fmla="*/ 9759142 h 10287000"/>
              <a:gd name="csX9" fmla="*/ 932059 w 11156714"/>
              <a:gd name="csY9" fmla="*/ 8462356 h 10287000"/>
              <a:gd name="csX10" fmla="*/ 998561 w 11156714"/>
              <a:gd name="csY10" fmla="*/ 7714211 h 10287000"/>
              <a:gd name="csX11" fmla="*/ 1031812 w 11156714"/>
              <a:gd name="csY11" fmla="*/ 7464829 h 10287000"/>
              <a:gd name="csX12" fmla="*/ 1065063 w 11156714"/>
              <a:gd name="csY12" fmla="*/ 7298575 h 10287000"/>
              <a:gd name="csX13" fmla="*/ 1081689 w 11156714"/>
              <a:gd name="csY13" fmla="*/ 5619404 h 10287000"/>
              <a:gd name="csX14" fmla="*/ 1048438 w 11156714"/>
              <a:gd name="csY14" fmla="*/ 5104015 h 10287000"/>
              <a:gd name="csX15" fmla="*/ 1031812 w 11156714"/>
              <a:gd name="csY15" fmla="*/ 4738255 h 10287000"/>
              <a:gd name="csX16" fmla="*/ 980850 w 11156714"/>
              <a:gd name="csY16" fmla="*/ 4178666 h 10287000"/>
              <a:gd name="csX17" fmla="*/ 979611 w 11156714"/>
              <a:gd name="csY17" fmla="*/ 4163779 h 10287000"/>
              <a:gd name="csX18" fmla="*/ 978624 w 11156714"/>
              <a:gd name="csY18" fmla="*/ 4149823 h 10287000"/>
              <a:gd name="csX19" fmla="*/ 979123 w 11156714"/>
              <a:gd name="csY19" fmla="*/ 4157916 h 10287000"/>
              <a:gd name="csX20" fmla="*/ 979611 w 11156714"/>
              <a:gd name="csY20" fmla="*/ 4163779 h 10287000"/>
              <a:gd name="csX21" fmla="*/ 980263 w 11156714"/>
              <a:gd name="csY21" fmla="*/ 4172999 h 10287000"/>
              <a:gd name="csX22" fmla="*/ 915434 w 11156714"/>
              <a:gd name="csY22" fmla="*/ 3823855 h 10287000"/>
              <a:gd name="csX23" fmla="*/ 882183 w 11156714"/>
              <a:gd name="csY23" fmla="*/ 3474720 h 10287000"/>
              <a:gd name="csX24" fmla="*/ 848932 w 11156714"/>
              <a:gd name="csY24" fmla="*/ 3192087 h 10287000"/>
              <a:gd name="csX25" fmla="*/ 799056 w 11156714"/>
              <a:gd name="csY25" fmla="*/ 2859578 h 10287000"/>
              <a:gd name="csX26" fmla="*/ 749179 w 11156714"/>
              <a:gd name="csY26" fmla="*/ 2626822 h 10287000"/>
              <a:gd name="csX27" fmla="*/ 715929 w 11156714"/>
              <a:gd name="csY27" fmla="*/ 2111433 h 10287000"/>
              <a:gd name="csX28" fmla="*/ 749179 w 11156714"/>
              <a:gd name="csY28" fmla="*/ 2044931 h 10287000"/>
              <a:gd name="csX29" fmla="*/ 815681 w 11156714"/>
              <a:gd name="csY29" fmla="*/ 1463040 h 10287000"/>
              <a:gd name="csX30" fmla="*/ 533049 w 11156714"/>
              <a:gd name="csY30" fmla="*/ 748145 h 10287000"/>
              <a:gd name="csX31" fmla="*/ 383419 w 11156714"/>
              <a:gd name="csY31" fmla="*/ 315884 h 10287000"/>
              <a:gd name="csX32" fmla="*/ 83842 w 11156714"/>
              <a:gd name="csY32" fmla="*/ 54239 h 10287000"/>
              <a:gd name="csX33" fmla="*/ 0 w 11156714"/>
              <a:gd name="csY33" fmla="*/ 0 h 10287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</a:cxnLst>
            <a:rect l="l" t="t" r="r" b="b"/>
            <a:pathLst>
              <a:path w="11156714" h="10287000">
                <a:moveTo>
                  <a:pt x="0" y="0"/>
                </a:moveTo>
                <a:lnTo>
                  <a:pt x="11156714" y="0"/>
                </a:lnTo>
                <a:lnTo>
                  <a:pt x="11156714" y="10287000"/>
                </a:lnTo>
                <a:lnTo>
                  <a:pt x="1560624" y="10287000"/>
                </a:lnTo>
                <a:lnTo>
                  <a:pt x="1498873" y="10206880"/>
                </a:lnTo>
                <a:cubicBezTo>
                  <a:pt x="1476190" y="10179554"/>
                  <a:pt x="1452990" y="10152611"/>
                  <a:pt x="1430823" y="10124902"/>
                </a:cubicBezTo>
                <a:cubicBezTo>
                  <a:pt x="1392030" y="10102735"/>
                  <a:pt x="1350579" y="10084679"/>
                  <a:pt x="1314445" y="10058400"/>
                </a:cubicBezTo>
                <a:cubicBezTo>
                  <a:pt x="1289092" y="10039961"/>
                  <a:pt x="1268770" y="10015329"/>
                  <a:pt x="1247943" y="9991898"/>
                </a:cubicBezTo>
                <a:cubicBezTo>
                  <a:pt x="1155220" y="9887585"/>
                  <a:pt x="1182850" y="9912999"/>
                  <a:pt x="1131565" y="9759142"/>
                </a:cubicBezTo>
                <a:cubicBezTo>
                  <a:pt x="892405" y="9041661"/>
                  <a:pt x="991198" y="9467708"/>
                  <a:pt x="932059" y="8462356"/>
                </a:cubicBezTo>
                <a:cubicBezTo>
                  <a:pt x="932059" y="8462356"/>
                  <a:pt x="973649" y="7963333"/>
                  <a:pt x="998561" y="7714211"/>
                </a:cubicBezTo>
                <a:cubicBezTo>
                  <a:pt x="1006906" y="7630764"/>
                  <a:pt x="1018562" y="7547639"/>
                  <a:pt x="1031812" y="7464829"/>
                </a:cubicBezTo>
                <a:cubicBezTo>
                  <a:pt x="1040741" y="7409023"/>
                  <a:pt x="1063536" y="7355070"/>
                  <a:pt x="1065063" y="7298575"/>
                </a:cubicBezTo>
                <a:cubicBezTo>
                  <a:pt x="1080186" y="6739028"/>
                  <a:pt x="1085929" y="6179139"/>
                  <a:pt x="1081689" y="5619404"/>
                </a:cubicBezTo>
                <a:cubicBezTo>
                  <a:pt x="1080385" y="5447255"/>
                  <a:pt x="1058167" y="5275893"/>
                  <a:pt x="1048438" y="5104015"/>
                </a:cubicBezTo>
                <a:cubicBezTo>
                  <a:pt x="1041541" y="4982164"/>
                  <a:pt x="1037354" y="4860175"/>
                  <a:pt x="1031812" y="4738255"/>
                </a:cubicBezTo>
                <a:cubicBezTo>
                  <a:pt x="1000463" y="4403861"/>
                  <a:pt x="986459" y="4245103"/>
                  <a:pt x="980850" y="4178666"/>
                </a:cubicBezTo>
                <a:lnTo>
                  <a:pt x="979611" y="4163779"/>
                </a:lnTo>
                <a:lnTo>
                  <a:pt x="978624" y="4149823"/>
                </a:lnTo>
                <a:cubicBezTo>
                  <a:pt x="977404" y="4134087"/>
                  <a:pt x="976842" y="4130005"/>
                  <a:pt x="979123" y="4157916"/>
                </a:cubicBezTo>
                <a:lnTo>
                  <a:pt x="979611" y="4163779"/>
                </a:lnTo>
                <a:lnTo>
                  <a:pt x="980263" y="4172999"/>
                </a:lnTo>
                <a:cubicBezTo>
                  <a:pt x="984731" y="4242775"/>
                  <a:pt x="986986" y="4348569"/>
                  <a:pt x="915434" y="3823855"/>
                </a:cubicBezTo>
                <a:cubicBezTo>
                  <a:pt x="899639" y="3708022"/>
                  <a:pt x="894421" y="3590983"/>
                  <a:pt x="882183" y="3474720"/>
                </a:cubicBezTo>
                <a:cubicBezTo>
                  <a:pt x="872253" y="3380380"/>
                  <a:pt x="861636" y="3286093"/>
                  <a:pt x="848932" y="3192087"/>
                </a:cubicBezTo>
                <a:cubicBezTo>
                  <a:pt x="833923" y="3081020"/>
                  <a:pt x="818533" y="2969949"/>
                  <a:pt x="799056" y="2859578"/>
                </a:cubicBezTo>
                <a:cubicBezTo>
                  <a:pt x="785267" y="2781439"/>
                  <a:pt x="757941" y="2705683"/>
                  <a:pt x="749179" y="2626822"/>
                </a:cubicBezTo>
                <a:cubicBezTo>
                  <a:pt x="730168" y="2455721"/>
                  <a:pt x="727012" y="2283229"/>
                  <a:pt x="715929" y="2111433"/>
                </a:cubicBezTo>
                <a:cubicBezTo>
                  <a:pt x="727012" y="2089266"/>
                  <a:pt x="741891" y="2068619"/>
                  <a:pt x="749179" y="2044931"/>
                </a:cubicBezTo>
                <a:cubicBezTo>
                  <a:pt x="805498" y="1861893"/>
                  <a:pt x="801936" y="1641727"/>
                  <a:pt x="815681" y="1463040"/>
                </a:cubicBezTo>
                <a:cubicBezTo>
                  <a:pt x="617738" y="829622"/>
                  <a:pt x="886572" y="1654049"/>
                  <a:pt x="533049" y="748145"/>
                </a:cubicBezTo>
                <a:cubicBezTo>
                  <a:pt x="504753" y="675636"/>
                  <a:pt x="445799" y="384947"/>
                  <a:pt x="383419" y="315884"/>
                </a:cubicBezTo>
                <a:cubicBezTo>
                  <a:pt x="286372" y="208439"/>
                  <a:pt x="187305" y="125552"/>
                  <a:pt x="83842" y="54239"/>
                </a:cubicBezTo>
                <a:lnTo>
                  <a:pt x="0" y="0"/>
                </a:lnTo>
                <a:close/>
              </a:path>
            </a:pathLst>
          </a:custGeom>
          <a:solidFill>
            <a:srgbClr val="A7D3A9"/>
          </a:solidFill>
          <a:ln>
            <a:solidFill>
              <a:srgbClr val="A7D3A9"/>
            </a:solidFill>
          </a:ln>
          <a:effectLst>
            <a:softEdge rad="317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285750" indent="-285750" algn="ctr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l-GR" dirty="0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9AC75FFF-7D2D-C937-44B8-15A738E1C6B8}"/>
              </a:ext>
            </a:extLst>
          </p:cNvPr>
          <p:cNvSpPr txBox="1"/>
          <p:nvPr/>
        </p:nvSpPr>
        <p:spPr>
          <a:xfrm>
            <a:off x="576352" y="5459536"/>
            <a:ext cx="593833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l-GR" sz="6000" b="1" dirty="0">
                <a:solidFill>
                  <a:srgbClr val="000000"/>
                </a:solidFill>
                <a:latin typeface="Coco Gothic Bold"/>
              </a:rPr>
              <a:t>Προβληματισμοί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B50D2F-F8B0-FD43-4F3F-55BB965E1B1E}"/>
              </a:ext>
            </a:extLst>
          </p:cNvPr>
          <p:cNvSpPr txBox="1"/>
          <p:nvPr/>
        </p:nvSpPr>
        <p:spPr>
          <a:xfrm>
            <a:off x="9160625" y="647700"/>
            <a:ext cx="8717042" cy="10064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Ø"/>
            </a:pPr>
            <a:r>
              <a:rPr lang="el-GR" sz="3600" b="1" dirty="0">
                <a:solidFill>
                  <a:srgbClr val="000000"/>
                </a:solidFill>
                <a:latin typeface="Coco Gothic Bold"/>
              </a:rPr>
              <a:t>Οι προστατευόμενες περιοχές δεν είναι πάντα τόσο προστατευόμενες… (Ύπαρξη θεσμικού πλαισίου-απουσία εποπτείας για την τήρησή του)</a:t>
            </a:r>
          </a:p>
          <a:p>
            <a:pPr marL="571500" indent="-571500">
              <a:buClr>
                <a:schemeClr val="accent6">
                  <a:lumMod val="7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el-GR" sz="3600" b="1" dirty="0">
              <a:solidFill>
                <a:srgbClr val="000000"/>
              </a:solidFill>
              <a:latin typeface="Coco Gothic Bold"/>
            </a:endParaRPr>
          </a:p>
          <a:p>
            <a:pPr marL="571500" indent="-57150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Ø"/>
            </a:pPr>
            <a:r>
              <a:rPr lang="el-GR" sz="3600" b="1" dirty="0">
                <a:solidFill>
                  <a:srgbClr val="000000"/>
                </a:solidFill>
                <a:latin typeface="Coco Gothic Bold"/>
              </a:rPr>
              <a:t>Απρόβλεπτα ζητήματα πχ ανθρώπινη συμπεριφορά</a:t>
            </a:r>
          </a:p>
          <a:p>
            <a:pPr marL="571500" indent="-571500">
              <a:buClr>
                <a:schemeClr val="accent6">
                  <a:lumMod val="7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el-GR" sz="3600" b="1" dirty="0">
              <a:solidFill>
                <a:srgbClr val="000000"/>
              </a:solidFill>
              <a:latin typeface="Coco Gothic Bold"/>
            </a:endParaRPr>
          </a:p>
          <a:p>
            <a:pPr marL="571500" indent="-57150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Ø"/>
            </a:pPr>
            <a:r>
              <a:rPr lang="el-GR" sz="3600" b="1" dirty="0">
                <a:solidFill>
                  <a:srgbClr val="000000"/>
                </a:solidFill>
                <a:latin typeface="Coco Gothic Bold"/>
              </a:rPr>
              <a:t>Δεν υπάρχει ενιαίος τρόπος για να γνωρίζουμε τα όρια ενός οικοσυστήματος- </a:t>
            </a:r>
            <a:r>
              <a:rPr lang="el-GR" sz="3600" b="1" dirty="0" err="1">
                <a:solidFill>
                  <a:srgbClr val="000000"/>
                </a:solidFill>
                <a:latin typeface="Coco Gothic Bold"/>
              </a:rPr>
              <a:t>πολυπαραγοντικό</a:t>
            </a:r>
            <a:r>
              <a:rPr lang="el-GR" sz="3600" b="1" dirty="0">
                <a:solidFill>
                  <a:srgbClr val="000000"/>
                </a:solidFill>
                <a:latin typeface="Coco Gothic Bold"/>
              </a:rPr>
              <a:t> + </a:t>
            </a:r>
            <a:r>
              <a:rPr lang="el-GR" sz="3600" b="1" dirty="0" err="1">
                <a:solidFill>
                  <a:srgbClr val="000000"/>
                </a:solidFill>
                <a:latin typeface="Coco Gothic Bold"/>
              </a:rPr>
              <a:t>πλαισιοεξαρτώμενο</a:t>
            </a:r>
            <a:endParaRPr lang="el-GR" sz="3600" b="1" dirty="0">
              <a:solidFill>
                <a:srgbClr val="000000"/>
              </a:solidFill>
              <a:latin typeface="Coco Gothic Bold"/>
            </a:endParaRPr>
          </a:p>
          <a:p>
            <a:pPr marL="571500" indent="-571500">
              <a:buClr>
                <a:schemeClr val="accent6">
                  <a:lumMod val="7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el-GR" sz="3600" b="1" dirty="0">
              <a:solidFill>
                <a:srgbClr val="000000"/>
              </a:solidFill>
              <a:latin typeface="Coco Gothic Bold"/>
            </a:endParaRPr>
          </a:p>
          <a:p>
            <a:pPr marL="571500" indent="-57150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Ø"/>
            </a:pPr>
            <a:r>
              <a:rPr lang="el-GR" sz="3600" b="1" dirty="0">
                <a:solidFill>
                  <a:srgbClr val="000000"/>
                </a:solidFill>
                <a:latin typeface="Coco Gothic Bold"/>
              </a:rPr>
              <a:t>Η φέρουσα ικανότητα αποτιμάται σε ένα ιδανικό πλαίσιο. Συχνά τα στοιχεία είναι ελλιπή</a:t>
            </a:r>
          </a:p>
          <a:p>
            <a:pPr marL="571500" indent="-571500">
              <a:buClr>
                <a:schemeClr val="accent6">
                  <a:lumMod val="7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el-GR" sz="3600" b="1" dirty="0">
              <a:solidFill>
                <a:srgbClr val="000000"/>
              </a:solidFill>
              <a:latin typeface="Coco Gothic Bold"/>
            </a:endParaRPr>
          </a:p>
          <a:p>
            <a:pPr marL="571500" indent="-571500">
              <a:buClr>
                <a:schemeClr val="accent6">
                  <a:lumMod val="7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el-GR" sz="3600" b="1" dirty="0">
              <a:solidFill>
                <a:srgbClr val="000000"/>
              </a:solidFill>
              <a:latin typeface="Coco Gothic Bold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56E85B2-F24F-C3BC-4A7E-E9C970044995}"/>
              </a:ext>
            </a:extLst>
          </p:cNvPr>
          <p:cNvSpPr/>
          <p:nvPr/>
        </p:nvSpPr>
        <p:spPr>
          <a:xfrm>
            <a:off x="8108847" y="4137467"/>
            <a:ext cx="2050" cy="26313"/>
          </a:xfrm>
          <a:custGeom>
            <a:avLst/>
            <a:gdLst>
              <a:gd name="csX0" fmla="*/ 55 w 2050"/>
              <a:gd name="csY0" fmla="*/ 369 h 26313"/>
              <a:gd name="csX1" fmla="*/ 1063 w 2050"/>
              <a:gd name="csY1" fmla="*/ 12357 h 26313"/>
              <a:gd name="csX2" fmla="*/ 2050 w 2050"/>
              <a:gd name="csY2" fmla="*/ 26313 h 26313"/>
              <a:gd name="csX3" fmla="*/ 1562 w 2050"/>
              <a:gd name="csY3" fmla="*/ 20450 h 26313"/>
              <a:gd name="csX4" fmla="*/ 55 w 2050"/>
              <a:gd name="csY4" fmla="*/ 369 h 2631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050" h="26313">
                <a:moveTo>
                  <a:pt x="55" y="369"/>
                </a:moveTo>
                <a:cubicBezTo>
                  <a:pt x="192" y="1633"/>
                  <a:pt x="575" y="6063"/>
                  <a:pt x="1063" y="12357"/>
                </a:cubicBezTo>
                <a:lnTo>
                  <a:pt x="2050" y="26313"/>
                </a:lnTo>
                <a:lnTo>
                  <a:pt x="1562" y="20450"/>
                </a:lnTo>
                <a:cubicBezTo>
                  <a:pt x="194" y="3703"/>
                  <a:pt x="-151" y="-1526"/>
                  <a:pt x="55" y="369"/>
                </a:cubicBezTo>
                <a:close/>
              </a:path>
            </a:pathLst>
          </a:custGeom>
          <a:solidFill>
            <a:srgbClr val="A7D3A9"/>
          </a:solidFill>
          <a:ln>
            <a:solidFill>
              <a:srgbClr val="A7D3A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7888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3A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0FAB26-1D08-F0FA-E6BD-B14B8D53A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F9AB81B-4BA0-F35F-BFDA-658B41AB7175}"/>
              </a:ext>
            </a:extLst>
          </p:cNvPr>
          <p:cNvSpPr/>
          <p:nvPr/>
        </p:nvSpPr>
        <p:spPr>
          <a:xfrm>
            <a:off x="2438400" y="3327637"/>
            <a:ext cx="13411200" cy="658669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3253BA8B-549E-DDA2-2DDD-AB93B8F02C88}"/>
              </a:ext>
            </a:extLst>
          </p:cNvPr>
          <p:cNvSpPr txBox="1"/>
          <p:nvPr/>
        </p:nvSpPr>
        <p:spPr>
          <a:xfrm>
            <a:off x="479486" y="367815"/>
            <a:ext cx="8717042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l-GR" sz="6600" b="1" dirty="0">
                <a:solidFill>
                  <a:srgbClr val="000000"/>
                </a:solidFill>
                <a:latin typeface="Coco Gothic Bold"/>
              </a:rPr>
              <a:t>Ανακεφαλαιώνοντας: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68AB8D-3827-4B2D-6489-7F8EEA8856EA}"/>
              </a:ext>
            </a:extLst>
          </p:cNvPr>
          <p:cNvSpPr txBox="1"/>
          <p:nvPr/>
        </p:nvSpPr>
        <p:spPr>
          <a:xfrm>
            <a:off x="2819400" y="4246209"/>
            <a:ext cx="11973023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4200" b="1" dirty="0">
                <a:solidFill>
                  <a:srgbClr val="000000"/>
                </a:solidFill>
                <a:latin typeface="Coco Gothic Bold"/>
              </a:rPr>
              <a:t>Όχι στην περίπτωση του μαζικού τουρισμού</a:t>
            </a:r>
            <a:endParaRPr lang="en-US" sz="4200" b="1" dirty="0">
              <a:solidFill>
                <a:srgbClr val="000000"/>
              </a:solidFill>
              <a:latin typeface="Coco Gothic Bold"/>
            </a:endParaRPr>
          </a:p>
          <a:p>
            <a:endParaRPr lang="el-GR" sz="4200" b="1" dirty="0">
              <a:solidFill>
                <a:srgbClr val="000000"/>
              </a:solidFill>
              <a:latin typeface="Coco Gothic Bold"/>
            </a:endParaRPr>
          </a:p>
          <a:p>
            <a:r>
              <a:rPr lang="el-GR" sz="4200" b="1" dirty="0">
                <a:solidFill>
                  <a:srgbClr val="000000"/>
                </a:solidFill>
                <a:latin typeface="Coco Gothic Bold"/>
              </a:rPr>
              <a:t>Σημαντική η εξασφάλιση τήρησης του θεσμικού πλαισίου</a:t>
            </a:r>
          </a:p>
          <a:p>
            <a:endParaRPr lang="el-GR" sz="4200" b="1" dirty="0">
              <a:solidFill>
                <a:srgbClr val="000000"/>
              </a:solidFill>
              <a:latin typeface="Coco Gothic Bold"/>
            </a:endParaRPr>
          </a:p>
          <a:p>
            <a:r>
              <a:rPr lang="el-GR" sz="4200" b="1" dirty="0">
                <a:solidFill>
                  <a:srgbClr val="000000"/>
                </a:solidFill>
                <a:latin typeface="Coco Gothic Bold"/>
              </a:rPr>
              <a:t>Ανάπτυξη υποδομών και εγκαταστάσεων αυξάνουν την φέρουσα τουριστική ικανότητα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CCADF9-AB99-2C88-68B9-40AD98B4F914}"/>
              </a:ext>
            </a:extLst>
          </p:cNvPr>
          <p:cNvSpPr txBox="1"/>
          <p:nvPr/>
        </p:nvSpPr>
        <p:spPr>
          <a:xfrm>
            <a:off x="479486" y="1714145"/>
            <a:ext cx="116586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4400" b="1" dirty="0">
                <a:solidFill>
                  <a:srgbClr val="000000"/>
                </a:solidFill>
                <a:latin typeface="Coco Gothic Bold"/>
              </a:rPr>
              <a:t>Τελικά είναι έννοιες αντίθετες ή αλληλοσυμπληρώνονται;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58B952-E7CF-C572-4475-EA5F5E471107}"/>
              </a:ext>
            </a:extLst>
          </p:cNvPr>
          <p:cNvSpPr txBox="1"/>
          <p:nvPr/>
        </p:nvSpPr>
        <p:spPr>
          <a:xfrm>
            <a:off x="12877800" y="1492010"/>
            <a:ext cx="5134927" cy="1384995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co Gothic Bold"/>
                <a:ea typeface="+mn-ea"/>
                <a:cs typeface="+mn-cs"/>
              </a:rPr>
              <a:t>Μπορεί να είναι, </a:t>
            </a:r>
            <a:r>
              <a:rPr kumimoji="0" lang="el-GR" sz="4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co Gothic Bold"/>
                <a:ea typeface="+mn-ea"/>
                <a:cs typeface="+mn-cs"/>
              </a:rPr>
              <a:t>υπό προϋποθέσεις</a:t>
            </a:r>
            <a:r>
              <a:rPr kumimoji="0" lang="el-GR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co Gothic Bold"/>
                <a:ea typeface="+mn-ea"/>
                <a:cs typeface="+mn-cs"/>
              </a:rPr>
              <a:t>…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3933B0D-25DE-9B76-5C7B-18A5E1C4C8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203455" y="1599146"/>
            <a:ext cx="1714286" cy="17142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74838D8-6C8C-32C9-0478-8DD270B96AA6}"/>
              </a:ext>
            </a:extLst>
          </p:cNvPr>
          <p:cNvSpPr txBox="1"/>
          <p:nvPr/>
        </p:nvSpPr>
        <p:spPr>
          <a:xfrm>
            <a:off x="-26717" y="0"/>
            <a:ext cx="36957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900" dirty="0" err="1">
                <a:solidFill>
                  <a:schemeClr val="accent3">
                    <a:lumMod val="75000"/>
                  </a:schemeClr>
                </a:solidFill>
                <a:hlinkClick r:id="rId5" tooltip="https://www.pngall.com/confused-png/download/15015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</a:t>
            </a:r>
            <a:r>
              <a:rPr lang="el-GR" sz="900" dirty="0">
                <a:solidFill>
                  <a:schemeClr val="accent3">
                    <a:lumMod val="75000"/>
                  </a:schemeClr>
                </a:solidFill>
                <a:hlinkClick r:id="rId5" tooltip="https://www.pngall.com/confused-png/download/15015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Photo</a:t>
            </a:r>
            <a:r>
              <a:rPr lang="el-GR" sz="9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l-GR" sz="900" dirty="0" err="1">
                <a:solidFill>
                  <a:schemeClr val="accent3">
                    <a:lumMod val="75000"/>
                  </a:schemeClr>
                </a:solidFill>
              </a:rPr>
              <a:t>by</a:t>
            </a:r>
            <a:r>
              <a:rPr lang="el-GR" sz="9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l-GR" sz="900" dirty="0" err="1">
                <a:solidFill>
                  <a:schemeClr val="accent3">
                    <a:lumMod val="75000"/>
                  </a:schemeClr>
                </a:solidFill>
              </a:rPr>
              <a:t>Unknown</a:t>
            </a:r>
            <a:r>
              <a:rPr lang="el-GR" sz="9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l-GR" sz="900" dirty="0" err="1">
                <a:solidFill>
                  <a:schemeClr val="accent3">
                    <a:lumMod val="75000"/>
                  </a:schemeClr>
                </a:solidFill>
              </a:rPr>
              <a:t>Author</a:t>
            </a:r>
            <a:r>
              <a:rPr lang="el-GR" sz="9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l-GR" sz="900" dirty="0" err="1">
                <a:solidFill>
                  <a:schemeClr val="accent3">
                    <a:lumMod val="75000"/>
                  </a:schemeClr>
                </a:solidFill>
              </a:rPr>
              <a:t>is</a:t>
            </a:r>
            <a:r>
              <a:rPr lang="el-GR" sz="9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l-GR" sz="900" dirty="0" err="1">
                <a:solidFill>
                  <a:schemeClr val="accent3">
                    <a:lumMod val="75000"/>
                  </a:schemeClr>
                </a:solidFill>
              </a:rPr>
              <a:t>licensed</a:t>
            </a:r>
            <a:r>
              <a:rPr lang="el-GR" sz="9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l-GR" sz="900" dirty="0" err="1">
                <a:solidFill>
                  <a:schemeClr val="accent3">
                    <a:lumMod val="75000"/>
                  </a:schemeClr>
                </a:solidFill>
              </a:rPr>
              <a:t>under</a:t>
            </a:r>
            <a:r>
              <a:rPr lang="el-GR" sz="9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l-GR" sz="900" dirty="0">
                <a:solidFill>
                  <a:schemeClr val="accent3">
                    <a:lumMod val="75000"/>
                  </a:schemeClr>
                </a:solidFill>
                <a:hlinkClick r:id="rId6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l-GR" sz="9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7" name="Graphic 16" descr="No sign with solid fill">
            <a:extLst>
              <a:ext uri="{FF2B5EF4-FFF2-40B4-BE49-F238E27FC236}">
                <a16:creationId xmlns:a16="http://schemas.microsoft.com/office/drawing/2014/main" id="{31DDF6E8-20A3-6E77-16A2-19151C84E0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952400" y="3985513"/>
            <a:ext cx="1153807" cy="1153807"/>
          </a:xfrm>
          <a:prstGeom prst="rect">
            <a:avLst/>
          </a:prstGeom>
        </p:spPr>
      </p:pic>
      <p:pic>
        <p:nvPicPr>
          <p:cNvPr id="20" name="Graphic 19" descr="Gavel with solid fill">
            <a:extLst>
              <a:ext uri="{FF2B5EF4-FFF2-40B4-BE49-F238E27FC236}">
                <a16:creationId xmlns:a16="http://schemas.microsoft.com/office/drawing/2014/main" id="{1FE32CC8-3F6C-5ED1-13B1-6C579D25C3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055019" y="5613896"/>
            <a:ext cx="1163373" cy="1163373"/>
          </a:xfrm>
          <a:prstGeom prst="rect">
            <a:avLst/>
          </a:prstGeom>
        </p:spPr>
      </p:pic>
      <p:pic>
        <p:nvPicPr>
          <p:cNvPr id="22" name="Graphic 21" descr="Continuous Improvement with solid fill">
            <a:extLst>
              <a:ext uri="{FF2B5EF4-FFF2-40B4-BE49-F238E27FC236}">
                <a16:creationId xmlns:a16="http://schemas.microsoft.com/office/drawing/2014/main" id="{326BE45E-3411-55E8-A354-FBF895429E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952400" y="7494245"/>
            <a:ext cx="1368612" cy="1368612"/>
          </a:xfrm>
          <a:prstGeom prst="rect">
            <a:avLst/>
          </a:prstGeom>
        </p:spPr>
      </p:pic>
      <p:sp>
        <p:nvSpPr>
          <p:cNvPr id="23" name="Arrow: Right 22">
            <a:extLst>
              <a:ext uri="{FF2B5EF4-FFF2-40B4-BE49-F238E27FC236}">
                <a16:creationId xmlns:a16="http://schemas.microsoft.com/office/drawing/2014/main" id="{8911D5AA-AB92-36A3-F696-DAF2AE67431C}"/>
              </a:ext>
            </a:extLst>
          </p:cNvPr>
          <p:cNvSpPr/>
          <p:nvPr/>
        </p:nvSpPr>
        <p:spPr>
          <a:xfrm>
            <a:off x="11353800" y="1943100"/>
            <a:ext cx="784286" cy="5334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3751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  <p:bldP spid="6" grpId="0"/>
      <p:bldP spid="11" grpId="0" animBg="1"/>
      <p:bldP spid="23" grpId="0" animBg="1"/>
    </p:bldLst>
  </p:timing>
  <p:extLst>
    <p:ext uri="{6950BFC3-D8DA-4A85-94F7-54DA5524770B}">
      <p188:commentRel xmlns:p188="http://schemas.microsoft.com/office/powerpoint/2018/8/main" r:id="rId3"/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524</Words>
  <Application>Microsoft Office PowerPoint</Application>
  <PresentationFormat>Custom</PresentationFormat>
  <Paragraphs>67</Paragraphs>
  <Slides>10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Wingdings</vt:lpstr>
      <vt:lpstr>Courier New</vt:lpstr>
      <vt:lpstr>Arial</vt:lpstr>
      <vt:lpstr>Aptos</vt:lpstr>
      <vt:lpstr>Coco Gothic Bold</vt:lpstr>
      <vt:lpstr>Coco Gothic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Προστατευόμενες περιοχές και τουριστικό προϊόν. Έννοιες αντίθετες ή αλληλοσυμπληρούμενες;</dc:title>
  <cp:lastModifiedBy>Αλέξανδρος Σταφυλαράκης</cp:lastModifiedBy>
  <cp:revision>21</cp:revision>
  <dcterms:created xsi:type="dcterms:W3CDTF">2006-08-16T00:00:00Z</dcterms:created>
  <dcterms:modified xsi:type="dcterms:W3CDTF">2026-02-10T07:16:18Z</dcterms:modified>
  <dc:identifier>DAHA2bYLbfY</dc:identifier>
</cp:coreProperties>
</file>