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8" r:id="rId11"/>
    <p:sldId id="269" r:id="rId12"/>
  </p:sldIdLst>
  <p:sldSz cx="18288000" cy="10287000"/>
  <p:notesSz cx="6858000" cy="9144000"/>
  <p:embeddedFontLst>
    <p:embeddedFont>
      <p:font typeface="Open Sans" panose="020B0606030504020204" pitchFamily="34" charset="0"/>
      <p:regular r:id="rId14"/>
      <p:bold r:id="rId15"/>
      <p:italic r:id="rId16"/>
      <p:boldItalic r:id="rId17"/>
    </p:embeddedFont>
    <p:embeddedFont>
      <p:font typeface="Open Sans Bold" panose="020B0806030504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897"/>
    <a:srgbClr val="FAE07A"/>
    <a:srgbClr val="FA5C5B"/>
    <a:srgbClr val="FC9F66"/>
    <a:srgbClr val="DAB624"/>
    <a:srgbClr val="86B499"/>
    <a:srgbClr val="CE4238"/>
    <a:srgbClr val="FEA250"/>
    <a:srgbClr val="BDC6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802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C37344-D7DE-4272-81B9-823BB1DB199B}" type="datetimeFigureOut">
              <a:rPr lang="el-GR" smtClean="0"/>
              <a:t>10/2/2026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16ECA5-725A-4C4B-8C18-56C5E3E3997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23540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16ECA5-725A-4C4B-8C18-56C5E3E39976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9326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sv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41.sv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png"/><Relationship Id="rId7" Type="http://schemas.openxmlformats.org/officeDocument/2006/relationships/image" Target="../media/image5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svg"/><Relationship Id="rId9" Type="http://schemas.openxmlformats.org/officeDocument/2006/relationships/hyperlink" Target="https://www.taptrap.com/en/guide-to-the-flying-pests/wasps-and-hornets/asian-hornet/?utm_source=chatgpt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3750" y="-354973"/>
            <a:ext cx="8941971" cy="10996945"/>
          </a:xfrm>
          <a:custGeom>
            <a:avLst/>
            <a:gdLst/>
            <a:ahLst/>
            <a:cxnLst/>
            <a:rect l="l" t="t" r="r" b="b"/>
            <a:pathLst>
              <a:path w="8941971" h="10996945">
                <a:moveTo>
                  <a:pt x="0" y="0"/>
                </a:moveTo>
                <a:lnTo>
                  <a:pt x="8941971" y="0"/>
                </a:lnTo>
                <a:lnTo>
                  <a:pt x="8941971" y="10996946"/>
                </a:lnTo>
                <a:lnTo>
                  <a:pt x="0" y="109969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5275" r="-109746" b="-35275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Freeform 3"/>
          <p:cNvSpPr/>
          <p:nvPr/>
        </p:nvSpPr>
        <p:spPr>
          <a:xfrm>
            <a:off x="8362454" y="-357354"/>
            <a:ext cx="10159297" cy="10996945"/>
          </a:xfrm>
          <a:custGeom>
            <a:avLst/>
            <a:gdLst/>
            <a:ahLst/>
            <a:cxnLst/>
            <a:rect l="l" t="t" r="r" b="b"/>
            <a:pathLst>
              <a:path w="10159297" h="10996945">
                <a:moveTo>
                  <a:pt x="0" y="0"/>
                </a:moveTo>
                <a:lnTo>
                  <a:pt x="10159296" y="0"/>
                </a:lnTo>
                <a:lnTo>
                  <a:pt x="10159296" y="10996945"/>
                </a:lnTo>
                <a:lnTo>
                  <a:pt x="0" y="109969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4614" t="-35275" b="-35275"/>
            </a:stretch>
          </a:blipFill>
        </p:spPr>
        <p:txBody>
          <a:bodyPr/>
          <a:lstStyle/>
          <a:p>
            <a:endParaRPr lang="el-GR"/>
          </a:p>
        </p:txBody>
      </p:sp>
      <p:grpSp>
        <p:nvGrpSpPr>
          <p:cNvPr id="4" name="Group 4"/>
          <p:cNvGrpSpPr/>
          <p:nvPr/>
        </p:nvGrpSpPr>
        <p:grpSpPr>
          <a:xfrm>
            <a:off x="1780189" y="641273"/>
            <a:ext cx="14727622" cy="9004453"/>
            <a:chOff x="0" y="0"/>
            <a:chExt cx="3483034" cy="212952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483034" cy="2129523"/>
            </a:xfrm>
            <a:custGeom>
              <a:avLst/>
              <a:gdLst/>
              <a:ahLst/>
              <a:cxnLst/>
              <a:rect l="l" t="t" r="r" b="b"/>
              <a:pathLst>
                <a:path w="3483034" h="2129523">
                  <a:moveTo>
                    <a:pt x="26809" y="0"/>
                  </a:moveTo>
                  <a:lnTo>
                    <a:pt x="3456224" y="0"/>
                  </a:lnTo>
                  <a:cubicBezTo>
                    <a:pt x="3471030" y="0"/>
                    <a:pt x="3483034" y="12003"/>
                    <a:pt x="3483034" y="26809"/>
                  </a:cubicBezTo>
                  <a:lnTo>
                    <a:pt x="3483034" y="2102714"/>
                  </a:lnTo>
                  <a:cubicBezTo>
                    <a:pt x="3483034" y="2117520"/>
                    <a:pt x="3471030" y="2129523"/>
                    <a:pt x="3456224" y="2129523"/>
                  </a:cubicBezTo>
                  <a:lnTo>
                    <a:pt x="26809" y="2129523"/>
                  </a:lnTo>
                  <a:cubicBezTo>
                    <a:pt x="12003" y="2129523"/>
                    <a:pt x="0" y="2117520"/>
                    <a:pt x="0" y="2102714"/>
                  </a:cubicBezTo>
                  <a:lnTo>
                    <a:pt x="0" y="26809"/>
                  </a:lnTo>
                  <a:cubicBezTo>
                    <a:pt x="0" y="12003"/>
                    <a:pt x="12003" y="0"/>
                    <a:pt x="26809" y="0"/>
                  </a:cubicBezTo>
                  <a:close/>
                </a:path>
              </a:pathLst>
            </a:custGeom>
            <a:solidFill>
              <a:srgbClr val="DCD1BC">
                <a:alpha val="74902"/>
              </a:srgbClr>
            </a:solidFill>
          </p:spPr>
          <p:txBody>
            <a:bodyPr/>
            <a:lstStyle/>
            <a:p>
              <a:endParaRPr lang="el-G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483034" cy="21676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214562" y="1028700"/>
            <a:ext cx="13858876" cy="1673470"/>
            <a:chOff x="0" y="0"/>
            <a:chExt cx="3277578" cy="39577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277578" cy="395770"/>
            </a:xfrm>
            <a:custGeom>
              <a:avLst/>
              <a:gdLst/>
              <a:ahLst/>
              <a:cxnLst/>
              <a:rect l="l" t="t" r="r" b="b"/>
              <a:pathLst>
                <a:path w="3277578" h="395770">
                  <a:moveTo>
                    <a:pt x="28490" y="0"/>
                  </a:moveTo>
                  <a:lnTo>
                    <a:pt x="3249088" y="0"/>
                  </a:lnTo>
                  <a:cubicBezTo>
                    <a:pt x="3256644" y="0"/>
                    <a:pt x="3263891" y="3002"/>
                    <a:pt x="3269234" y="8344"/>
                  </a:cubicBezTo>
                  <a:cubicBezTo>
                    <a:pt x="3274576" y="13687"/>
                    <a:pt x="3277578" y="20934"/>
                    <a:pt x="3277578" y="28490"/>
                  </a:cubicBezTo>
                  <a:lnTo>
                    <a:pt x="3277578" y="367280"/>
                  </a:lnTo>
                  <a:cubicBezTo>
                    <a:pt x="3277578" y="383015"/>
                    <a:pt x="3264823" y="395770"/>
                    <a:pt x="3249088" y="395770"/>
                  </a:cubicBezTo>
                  <a:lnTo>
                    <a:pt x="28490" y="395770"/>
                  </a:lnTo>
                  <a:cubicBezTo>
                    <a:pt x="12755" y="395770"/>
                    <a:pt x="0" y="383015"/>
                    <a:pt x="0" y="367280"/>
                  </a:cubicBezTo>
                  <a:lnTo>
                    <a:pt x="0" y="28490"/>
                  </a:lnTo>
                  <a:cubicBezTo>
                    <a:pt x="0" y="12755"/>
                    <a:pt x="12755" y="0"/>
                    <a:pt x="2849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4B2F1E"/>
              </a:solidFill>
              <a:prstDash val="lgDash"/>
              <a:rou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277578" cy="4338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559119" flipH="1">
            <a:off x="12236435" y="6371281"/>
            <a:ext cx="5350608" cy="2887019"/>
          </a:xfrm>
          <a:custGeom>
            <a:avLst/>
            <a:gdLst/>
            <a:ahLst/>
            <a:cxnLst/>
            <a:rect l="l" t="t" r="r" b="b"/>
            <a:pathLst>
              <a:path w="5350608" h="2887019">
                <a:moveTo>
                  <a:pt x="5350607" y="0"/>
                </a:moveTo>
                <a:lnTo>
                  <a:pt x="0" y="0"/>
                </a:lnTo>
                <a:lnTo>
                  <a:pt x="0" y="2887019"/>
                </a:lnTo>
                <a:lnTo>
                  <a:pt x="5350607" y="2887019"/>
                </a:lnTo>
                <a:lnTo>
                  <a:pt x="535060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11" name="Freeform 11"/>
          <p:cNvSpPr/>
          <p:nvPr/>
        </p:nvSpPr>
        <p:spPr>
          <a:xfrm>
            <a:off x="236910" y="236910"/>
            <a:ext cx="1583579" cy="1583579"/>
          </a:xfrm>
          <a:custGeom>
            <a:avLst/>
            <a:gdLst/>
            <a:ahLst/>
            <a:cxnLst/>
            <a:rect l="l" t="t" r="r" b="b"/>
            <a:pathLst>
              <a:path w="1583579" h="1583579">
                <a:moveTo>
                  <a:pt x="0" y="0"/>
                </a:moveTo>
                <a:lnTo>
                  <a:pt x="1583580" y="0"/>
                </a:lnTo>
                <a:lnTo>
                  <a:pt x="1583580" y="1583580"/>
                </a:lnTo>
                <a:lnTo>
                  <a:pt x="0" y="1583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12" name="Freeform 12"/>
          <p:cNvSpPr/>
          <p:nvPr/>
        </p:nvSpPr>
        <p:spPr>
          <a:xfrm>
            <a:off x="236910" y="2009562"/>
            <a:ext cx="1583579" cy="1583579"/>
          </a:xfrm>
          <a:custGeom>
            <a:avLst/>
            <a:gdLst/>
            <a:ahLst/>
            <a:cxnLst/>
            <a:rect l="l" t="t" r="r" b="b"/>
            <a:pathLst>
              <a:path w="1583579" h="1583579">
                <a:moveTo>
                  <a:pt x="0" y="0"/>
                </a:moveTo>
                <a:lnTo>
                  <a:pt x="1583580" y="0"/>
                </a:lnTo>
                <a:lnTo>
                  <a:pt x="1583580" y="1583579"/>
                </a:lnTo>
                <a:lnTo>
                  <a:pt x="0" y="15835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13" name="TextBox 13"/>
          <p:cNvSpPr txBox="1"/>
          <p:nvPr/>
        </p:nvSpPr>
        <p:spPr>
          <a:xfrm>
            <a:off x="3278475" y="1088860"/>
            <a:ext cx="11577638" cy="14198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  <a:spcBef>
                <a:spcPct val="0"/>
              </a:spcBef>
            </a:pPr>
            <a:r>
              <a:rPr lang="en-US" sz="4099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Περι</a:t>
            </a:r>
            <a:r>
              <a:rPr lang="en-US" sz="4099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βαλλοντικός Σχεδιασμός και Διαχείριση Φυσικών Περιοχών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14562" y="3269149"/>
            <a:ext cx="13657167" cy="1695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600" b="1" i="1" dirty="0" err="1">
                <a:solidFill>
                  <a:srgbClr val="000000"/>
                </a:solidFill>
                <a:latin typeface="+mj-lt"/>
                <a:ea typeface="Open Sans Bold Italics"/>
                <a:cs typeface="Open Sans Bold Italics"/>
                <a:sym typeface="Open Sans Bold Italics"/>
              </a:rPr>
              <a:t>Δι</a:t>
            </a:r>
            <a:r>
              <a:rPr lang="en-US" sz="3600" b="1" i="1" dirty="0">
                <a:solidFill>
                  <a:srgbClr val="000000"/>
                </a:solidFill>
                <a:latin typeface="+mj-lt"/>
                <a:ea typeface="Open Sans Bold Italics"/>
                <a:cs typeface="Open Sans Bold Italics"/>
                <a:sym typeface="Open Sans Bold Italics"/>
              </a:rPr>
              <a:t>αχείριση των χωροκατακτητικών ξενικών ειδών (Invasive Alien Species – IAS) στην Ευρώπη: πολιτικές, εργαλεία και προκλήσεις για τον περιβαλλοντικό σχεδιασμό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917931" y="5899982"/>
            <a:ext cx="5580579" cy="1131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600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Στ</a:t>
            </a:r>
            <a:r>
              <a:rPr lang="en-US" sz="3600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αφυλαράκης Αλέξανδρος</a:t>
            </a:r>
          </a:p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1081637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597338" y="7767166"/>
            <a:ext cx="4200412" cy="1044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Υπ</a:t>
            </a:r>
            <a:r>
              <a:rPr lang="en-US" sz="2999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εύθυνος</a:t>
            </a:r>
            <a:r>
              <a:rPr lang="en-US" sz="2999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 κα</a:t>
            </a:r>
            <a:r>
              <a:rPr lang="en-US" sz="2999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θηγητής</a:t>
            </a:r>
            <a:r>
              <a:rPr lang="en-US" sz="2999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: </a:t>
            </a:r>
            <a:r>
              <a:rPr lang="en-US" sz="2999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Μήτσ</a:t>
            </a:r>
            <a:r>
              <a:rPr lang="en-US" sz="2999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αινας Γεώργιος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813EA40-4BD2-A608-9AEF-9C7AE2B77840}"/>
              </a:ext>
            </a:extLst>
          </p:cNvPr>
          <p:cNvSpPr/>
          <p:nvPr/>
        </p:nvSpPr>
        <p:spPr>
          <a:xfrm>
            <a:off x="9157328" y="3640625"/>
            <a:ext cx="6858000" cy="1243503"/>
          </a:xfrm>
          <a:prstGeom prst="roundRect">
            <a:avLst/>
          </a:prstGeom>
          <a:solidFill>
            <a:srgbClr val="FEA2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54A3882-A85A-3BEE-FC6C-52F7113549A7}"/>
              </a:ext>
            </a:extLst>
          </p:cNvPr>
          <p:cNvSpPr/>
          <p:nvPr/>
        </p:nvSpPr>
        <p:spPr>
          <a:xfrm>
            <a:off x="839572" y="3602525"/>
            <a:ext cx="6858000" cy="1243503"/>
          </a:xfrm>
          <a:prstGeom prst="roundRect">
            <a:avLst/>
          </a:prstGeom>
          <a:solidFill>
            <a:srgbClr val="BDC6F4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Freeform 4"/>
          <p:cNvSpPr/>
          <p:nvPr/>
        </p:nvSpPr>
        <p:spPr>
          <a:xfrm>
            <a:off x="7035397" y="8784602"/>
            <a:ext cx="1421074" cy="1630707"/>
          </a:xfrm>
          <a:custGeom>
            <a:avLst/>
            <a:gdLst/>
            <a:ahLst/>
            <a:cxnLst/>
            <a:rect l="l" t="t" r="r" b="b"/>
            <a:pathLst>
              <a:path w="1782988" h="2380203">
                <a:moveTo>
                  <a:pt x="0" y="0"/>
                </a:moveTo>
                <a:lnTo>
                  <a:pt x="1782988" y="0"/>
                </a:lnTo>
                <a:lnTo>
                  <a:pt x="1782988" y="2380203"/>
                </a:lnTo>
                <a:lnTo>
                  <a:pt x="0" y="23802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5" name="Freeform 5"/>
          <p:cNvSpPr/>
          <p:nvPr/>
        </p:nvSpPr>
        <p:spPr>
          <a:xfrm>
            <a:off x="9176064" y="6192469"/>
            <a:ext cx="8886882" cy="1310815"/>
          </a:xfrm>
          <a:custGeom>
            <a:avLst/>
            <a:gdLst/>
            <a:ahLst/>
            <a:cxnLst/>
            <a:rect l="l" t="t" r="r" b="b"/>
            <a:pathLst>
              <a:path w="8886882" h="1310815">
                <a:moveTo>
                  <a:pt x="0" y="0"/>
                </a:moveTo>
                <a:lnTo>
                  <a:pt x="8886882" y="0"/>
                </a:lnTo>
                <a:lnTo>
                  <a:pt x="8886882" y="1310815"/>
                </a:lnTo>
                <a:lnTo>
                  <a:pt x="0" y="13108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l-GR" dirty="0"/>
          </a:p>
        </p:txBody>
      </p:sp>
      <p:sp>
        <p:nvSpPr>
          <p:cNvPr id="6" name="Freeform 6"/>
          <p:cNvSpPr/>
          <p:nvPr/>
        </p:nvSpPr>
        <p:spPr>
          <a:xfrm>
            <a:off x="9144000" y="8701281"/>
            <a:ext cx="6646057" cy="1437210"/>
          </a:xfrm>
          <a:custGeom>
            <a:avLst/>
            <a:gdLst/>
            <a:ahLst/>
            <a:cxnLst/>
            <a:rect l="l" t="t" r="r" b="b"/>
            <a:pathLst>
              <a:path w="6646057" h="1437210">
                <a:moveTo>
                  <a:pt x="0" y="0"/>
                </a:moveTo>
                <a:lnTo>
                  <a:pt x="6646057" y="0"/>
                </a:lnTo>
                <a:lnTo>
                  <a:pt x="6646057" y="1437210"/>
                </a:lnTo>
                <a:lnTo>
                  <a:pt x="0" y="14372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l-G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F41150B-C172-CED4-E92D-9BA07C4B2EF7}"/>
              </a:ext>
            </a:extLst>
          </p:cNvPr>
          <p:cNvSpPr/>
          <p:nvPr/>
        </p:nvSpPr>
        <p:spPr>
          <a:xfrm>
            <a:off x="-18143" y="2496629"/>
            <a:ext cx="18315842" cy="8855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Freeform 7"/>
          <p:cNvSpPr/>
          <p:nvPr/>
        </p:nvSpPr>
        <p:spPr>
          <a:xfrm>
            <a:off x="8744951" y="5147024"/>
            <a:ext cx="292030" cy="459460"/>
          </a:xfrm>
          <a:custGeom>
            <a:avLst/>
            <a:gdLst/>
            <a:ahLst/>
            <a:cxnLst/>
            <a:rect l="l" t="t" r="r" b="b"/>
            <a:pathLst>
              <a:path w="292030" h="459460">
                <a:moveTo>
                  <a:pt x="0" y="0"/>
                </a:moveTo>
                <a:lnTo>
                  <a:pt x="292030" y="0"/>
                </a:lnTo>
                <a:lnTo>
                  <a:pt x="292030" y="459461"/>
                </a:lnTo>
                <a:lnTo>
                  <a:pt x="0" y="4594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8" name="TextBox 8"/>
          <p:cNvSpPr txBox="1"/>
          <p:nvPr/>
        </p:nvSpPr>
        <p:spPr>
          <a:xfrm>
            <a:off x="4908131" y="2633827"/>
            <a:ext cx="7088237" cy="629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4000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Κοινωνικο</a:t>
            </a:r>
            <a:r>
              <a:rPr lang="en-US" sz="4000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πολιτικά ζητήματα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90837" y="3658385"/>
            <a:ext cx="5355471" cy="1131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600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Δι</a:t>
            </a:r>
            <a:r>
              <a:rPr lang="en-US" sz="3600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ακρατικός χαρακτήρας της διαχείρισης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10973" y="5473389"/>
            <a:ext cx="7030456" cy="1118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  <a:spcBef>
                <a:spcPct val="0"/>
              </a:spcBef>
            </a:pPr>
            <a:r>
              <a:rPr lang="en-US" sz="3200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Ζητήμ</a:t>
            </a:r>
            <a:r>
              <a:rPr lang="en-US" sz="3200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ατα επανεισαγωγής λόγω διαφορών στη διαχείριση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10973" y="6966396"/>
            <a:ext cx="7030456" cy="1118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  <a:spcBef>
                <a:spcPct val="0"/>
              </a:spcBef>
            </a:pPr>
            <a:r>
              <a:rPr lang="en-US" sz="3200" b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Ζητήματα Εθνικής Κυριαρχίας (National Sovereignty)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10973" y="8459403"/>
            <a:ext cx="7030456" cy="1118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Κα</a:t>
            </a:r>
            <a:r>
              <a:rPr lang="en-US" sz="3200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νόν</a:t>
            </a:r>
            <a:r>
              <a:rPr lang="en-US" sz="3200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ας της Μη Πρόκλησης Ζημιάς (No Harm Rule)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255698" y="3696483"/>
            <a:ext cx="6661259" cy="1131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600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Κοινωνικές</a:t>
            </a:r>
            <a:r>
              <a:rPr lang="en-US" sz="3600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 α</a:t>
            </a:r>
            <a:r>
              <a:rPr lang="en-US" sz="3600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ντιδράσεις</a:t>
            </a:r>
            <a:r>
              <a:rPr lang="en-US" sz="3600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 και </a:t>
            </a:r>
            <a:r>
              <a:rPr lang="en-US" sz="3600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συγκρούσεις</a:t>
            </a:r>
            <a:r>
              <a:rPr lang="en-US" sz="3600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συμφερόντων</a:t>
            </a:r>
            <a:endParaRPr lang="en-US" sz="3600" b="1" dirty="0">
              <a:solidFill>
                <a:srgbClr val="000000"/>
              </a:solidFill>
              <a:latin typeface="+mj-lt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139778" y="5028384"/>
            <a:ext cx="7164922" cy="1118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  <a:spcBef>
                <a:spcPct val="0"/>
              </a:spcBef>
            </a:pPr>
            <a:r>
              <a:rPr lang="en-US" sz="3200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Πολύ</a:t>
            </a:r>
            <a:r>
              <a:rPr lang="en-US" sz="3200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συχνή</a:t>
            </a:r>
            <a:r>
              <a:rPr lang="en-US" sz="3200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 η </a:t>
            </a:r>
            <a:r>
              <a:rPr lang="en-US" sz="3200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σύγκρουση</a:t>
            </a:r>
            <a:r>
              <a:rPr lang="en-US" sz="3200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με</a:t>
            </a:r>
            <a:r>
              <a:rPr lang="en-US" sz="3200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το</a:t>
            </a:r>
            <a:r>
              <a:rPr lang="en-US" sz="3200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πικά οικονομικά συμφέροντα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144000" y="7538102"/>
            <a:ext cx="8702006" cy="16953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9"/>
              </a:lnSpc>
              <a:spcBef>
                <a:spcPct val="0"/>
              </a:spcBef>
            </a:pPr>
            <a:r>
              <a:rPr lang="en-US" sz="3200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Ιστορική</a:t>
            </a:r>
            <a:r>
              <a:rPr lang="en-US" sz="3200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 και π</a:t>
            </a:r>
            <a:r>
              <a:rPr lang="en-US" sz="3200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ολιτιστική</a:t>
            </a:r>
            <a:r>
              <a:rPr lang="en-US" sz="3200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 α</a:t>
            </a:r>
            <a:r>
              <a:rPr lang="en-US" sz="3200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ξί</a:t>
            </a:r>
            <a:r>
              <a:rPr lang="en-US" sz="3200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α για τις τοπικές κοινωνίες, </a:t>
            </a:r>
            <a:r>
              <a:rPr lang="en-US" sz="3200" b="1" dirty="0">
                <a:solidFill>
                  <a:srgbClr val="000000"/>
                </a:solidFill>
                <a:ea typeface="Open Sans Bold"/>
                <a:cs typeface="Open Sans Bold"/>
                <a:sym typeface="Open Sans Bold"/>
              </a:rPr>
              <a:t>“Bambi effect”</a:t>
            </a:r>
          </a:p>
          <a:p>
            <a:pPr algn="l">
              <a:lnSpc>
                <a:spcPts val="4479"/>
              </a:lnSpc>
              <a:spcBef>
                <a:spcPct val="0"/>
              </a:spcBef>
            </a:pPr>
            <a:endParaRPr lang="en-US" sz="3200" b="1" dirty="0">
              <a:solidFill>
                <a:srgbClr val="000000"/>
              </a:solidFill>
              <a:latin typeface="+mj-lt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8749173" y="7657127"/>
            <a:ext cx="292030" cy="459460"/>
          </a:xfrm>
          <a:custGeom>
            <a:avLst/>
            <a:gdLst/>
            <a:ahLst/>
            <a:cxnLst/>
            <a:rect l="l" t="t" r="r" b="b"/>
            <a:pathLst>
              <a:path w="292030" h="459460">
                <a:moveTo>
                  <a:pt x="0" y="0"/>
                </a:moveTo>
                <a:lnTo>
                  <a:pt x="292030" y="0"/>
                </a:lnTo>
                <a:lnTo>
                  <a:pt x="292030" y="459461"/>
                </a:lnTo>
                <a:lnTo>
                  <a:pt x="0" y="4594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19" name="Freeform 19"/>
          <p:cNvSpPr/>
          <p:nvPr/>
        </p:nvSpPr>
        <p:spPr>
          <a:xfrm>
            <a:off x="214168" y="5592414"/>
            <a:ext cx="292030" cy="459460"/>
          </a:xfrm>
          <a:custGeom>
            <a:avLst/>
            <a:gdLst/>
            <a:ahLst/>
            <a:cxnLst/>
            <a:rect l="l" t="t" r="r" b="b"/>
            <a:pathLst>
              <a:path w="292030" h="459460">
                <a:moveTo>
                  <a:pt x="0" y="0"/>
                </a:moveTo>
                <a:lnTo>
                  <a:pt x="292030" y="0"/>
                </a:lnTo>
                <a:lnTo>
                  <a:pt x="292030" y="459460"/>
                </a:lnTo>
                <a:lnTo>
                  <a:pt x="0" y="4594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20" name="Freeform 20"/>
          <p:cNvSpPr/>
          <p:nvPr/>
        </p:nvSpPr>
        <p:spPr>
          <a:xfrm>
            <a:off x="214168" y="7073643"/>
            <a:ext cx="292030" cy="459460"/>
          </a:xfrm>
          <a:custGeom>
            <a:avLst/>
            <a:gdLst/>
            <a:ahLst/>
            <a:cxnLst/>
            <a:rect l="l" t="t" r="r" b="b"/>
            <a:pathLst>
              <a:path w="292030" h="459460">
                <a:moveTo>
                  <a:pt x="0" y="0"/>
                </a:moveTo>
                <a:lnTo>
                  <a:pt x="292030" y="0"/>
                </a:lnTo>
                <a:lnTo>
                  <a:pt x="292030" y="459460"/>
                </a:lnTo>
                <a:lnTo>
                  <a:pt x="0" y="4594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21" name="Freeform 21"/>
          <p:cNvSpPr/>
          <p:nvPr/>
        </p:nvSpPr>
        <p:spPr>
          <a:xfrm>
            <a:off x="214168" y="8554872"/>
            <a:ext cx="292030" cy="459460"/>
          </a:xfrm>
          <a:custGeom>
            <a:avLst/>
            <a:gdLst/>
            <a:ahLst/>
            <a:cxnLst/>
            <a:rect l="l" t="t" r="r" b="b"/>
            <a:pathLst>
              <a:path w="292030" h="459460">
                <a:moveTo>
                  <a:pt x="0" y="0"/>
                </a:moveTo>
                <a:lnTo>
                  <a:pt x="292030" y="0"/>
                </a:lnTo>
                <a:lnTo>
                  <a:pt x="292030" y="459460"/>
                </a:lnTo>
                <a:lnTo>
                  <a:pt x="0" y="4594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1CDB8D-BCC9-7E08-8B06-F93621F0A699}"/>
              </a:ext>
            </a:extLst>
          </p:cNvPr>
          <p:cNvSpPr/>
          <p:nvPr/>
        </p:nvSpPr>
        <p:spPr>
          <a:xfrm>
            <a:off x="-39321" y="97006"/>
            <a:ext cx="18315842" cy="8855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4" name="TextBox 5">
            <a:extLst>
              <a:ext uri="{FF2B5EF4-FFF2-40B4-BE49-F238E27FC236}">
                <a16:creationId xmlns:a16="http://schemas.microsoft.com/office/drawing/2014/main" id="{73576D8D-225B-87B3-F3B0-D808998A082F}"/>
              </a:ext>
            </a:extLst>
          </p:cNvPr>
          <p:cNvSpPr txBox="1"/>
          <p:nvPr/>
        </p:nvSpPr>
        <p:spPr>
          <a:xfrm>
            <a:off x="4240803" y="203174"/>
            <a:ext cx="9797951" cy="629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Συγκρούσεις</a:t>
            </a:r>
            <a:r>
              <a:rPr lang="en-US" sz="3699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99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με</a:t>
            </a:r>
            <a:r>
              <a:rPr lang="en-US" sz="3699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99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στόχους</a:t>
            </a:r>
            <a:r>
              <a:rPr lang="en-US" sz="3699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99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δι</a:t>
            </a:r>
            <a:r>
              <a:rPr lang="en-US" sz="3699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ατήρησης Π.Π.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DC83CE-0B5F-F753-2C22-68B567478549}"/>
              </a:ext>
            </a:extLst>
          </p:cNvPr>
          <p:cNvSpPr txBox="1"/>
          <p:nvPr/>
        </p:nvSpPr>
        <p:spPr>
          <a:xfrm>
            <a:off x="506198" y="1210526"/>
            <a:ext cx="11028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dirty="0">
                <a:latin typeface="+mj-lt"/>
              </a:rPr>
              <a:t>Δίκτυο </a:t>
            </a:r>
            <a:r>
              <a:rPr lang="en-US" sz="3200" b="1" dirty="0">
                <a:latin typeface="+mj-lt"/>
              </a:rPr>
              <a:t>NATURA 2000, </a:t>
            </a:r>
            <a:r>
              <a:rPr lang="el-GR" sz="3200" b="1" dirty="0">
                <a:latin typeface="+mj-lt"/>
              </a:rPr>
              <a:t>Οδηγία 92/43/ΕΟΚ, Οδηγία 2009/147/ΕΚ</a:t>
            </a:r>
          </a:p>
        </p:txBody>
      </p:sp>
      <p:sp>
        <p:nvSpPr>
          <p:cNvPr id="26" name="Freeform 19">
            <a:extLst>
              <a:ext uri="{FF2B5EF4-FFF2-40B4-BE49-F238E27FC236}">
                <a16:creationId xmlns:a16="http://schemas.microsoft.com/office/drawing/2014/main" id="{65792E47-F065-7058-EA9F-B02369758B2A}"/>
              </a:ext>
            </a:extLst>
          </p:cNvPr>
          <p:cNvSpPr/>
          <p:nvPr/>
        </p:nvSpPr>
        <p:spPr>
          <a:xfrm>
            <a:off x="214168" y="1301235"/>
            <a:ext cx="292030" cy="459460"/>
          </a:xfrm>
          <a:custGeom>
            <a:avLst/>
            <a:gdLst/>
            <a:ahLst/>
            <a:cxnLst/>
            <a:rect l="l" t="t" r="r" b="b"/>
            <a:pathLst>
              <a:path w="292030" h="459460">
                <a:moveTo>
                  <a:pt x="0" y="0"/>
                </a:moveTo>
                <a:lnTo>
                  <a:pt x="292030" y="0"/>
                </a:lnTo>
                <a:lnTo>
                  <a:pt x="292030" y="459460"/>
                </a:lnTo>
                <a:lnTo>
                  <a:pt x="0" y="4594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28" name="TextBox 11">
            <a:extLst>
              <a:ext uri="{FF2B5EF4-FFF2-40B4-BE49-F238E27FC236}">
                <a16:creationId xmlns:a16="http://schemas.microsoft.com/office/drawing/2014/main" id="{84B0066B-C04A-5C1D-1513-C81EC3A1993B}"/>
              </a:ext>
            </a:extLst>
          </p:cNvPr>
          <p:cNvSpPr txBox="1"/>
          <p:nvPr/>
        </p:nvSpPr>
        <p:spPr>
          <a:xfrm>
            <a:off x="8305800" y="1849870"/>
            <a:ext cx="12013848" cy="537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  <a:spcBef>
                <a:spcPct val="0"/>
              </a:spcBef>
            </a:pPr>
            <a:r>
              <a:rPr lang="en-US" sz="3199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Δύσκολη</a:t>
            </a:r>
            <a:r>
              <a:rPr lang="en-US" sz="3199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 η επ</a:t>
            </a:r>
            <a:r>
              <a:rPr lang="en-US" sz="3199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ιλογή</a:t>
            </a:r>
            <a:r>
              <a:rPr lang="en-US" sz="3199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 κα</a:t>
            </a:r>
            <a:r>
              <a:rPr lang="en-US" sz="3199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τάλληλων</a:t>
            </a:r>
            <a:r>
              <a:rPr lang="en-US" sz="3199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199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δι</a:t>
            </a:r>
            <a:r>
              <a:rPr lang="en-US" sz="3199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αχειριστικών μέτρων...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4" grpId="0" animBg="1"/>
      <p:bldP spid="5" grpId="0" animBg="1"/>
      <p:bldP spid="6" grpId="0" animBg="1"/>
      <p:bldP spid="2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  <p:bldP spid="18" grpId="0" animBg="1"/>
      <p:bldP spid="19" grpId="0" animBg="1"/>
      <p:bldP spid="20" grpId="0" animBg="1"/>
      <p:bldP spid="21" grpId="0" animBg="1"/>
      <p:bldP spid="25" grpId="0"/>
      <p:bldP spid="26" grpId="0" animBg="1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97618"/>
          </a:xfrm>
          <a:custGeom>
            <a:avLst/>
            <a:gdLst/>
            <a:ahLst/>
            <a:cxnLst/>
            <a:rect l="l" t="t" r="r" b="b"/>
            <a:pathLst>
              <a:path w="18238357" h="10259076">
                <a:moveTo>
                  <a:pt x="0" y="0"/>
                </a:moveTo>
                <a:lnTo>
                  <a:pt x="18238357" y="0"/>
                </a:lnTo>
                <a:lnTo>
                  <a:pt x="18238357" y="10259076"/>
                </a:lnTo>
                <a:lnTo>
                  <a:pt x="0" y="102590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 dirty="0"/>
          </a:p>
        </p:txBody>
      </p:sp>
      <p:sp>
        <p:nvSpPr>
          <p:cNvPr id="3" name="TextBox 3"/>
          <p:cNvSpPr txBox="1"/>
          <p:nvPr/>
        </p:nvSpPr>
        <p:spPr>
          <a:xfrm>
            <a:off x="11847984" y="8618854"/>
            <a:ext cx="5938986" cy="752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Σας </a:t>
            </a:r>
            <a:r>
              <a:rPr lang="en-US" sz="4499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ευχ</a:t>
            </a:r>
            <a:r>
              <a:rPr lang="en-US" sz="4499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αριστώ πολύ</a:t>
            </a:r>
            <a:r>
              <a:rPr lang="el-GR" sz="4499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!</a:t>
            </a:r>
            <a:endParaRPr lang="en-US" sz="4499" b="1" dirty="0">
              <a:solidFill>
                <a:srgbClr val="000000"/>
              </a:solidFill>
              <a:latin typeface="+mj-lt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A61D5B-1739-9A22-695B-1D40EE72F07D}"/>
              </a:ext>
            </a:extLst>
          </p:cNvPr>
          <p:cNvSpPr txBox="1"/>
          <p:nvPr/>
        </p:nvSpPr>
        <p:spPr>
          <a:xfrm>
            <a:off x="152400" y="9791700"/>
            <a:ext cx="4386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Photo: Rob Barth / U.S. National Park Service</a:t>
            </a:r>
            <a:endParaRPr lang="el-G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658921" y="1047750"/>
            <a:ext cx="10965956" cy="1905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l-GR"/>
          </a:p>
        </p:txBody>
      </p:sp>
      <p:sp>
        <p:nvSpPr>
          <p:cNvPr id="3" name="Freeform 3"/>
          <p:cNvSpPr/>
          <p:nvPr/>
        </p:nvSpPr>
        <p:spPr>
          <a:xfrm rot="-10664986">
            <a:off x="172749" y="1871341"/>
            <a:ext cx="972344" cy="2010485"/>
          </a:xfrm>
          <a:custGeom>
            <a:avLst/>
            <a:gdLst/>
            <a:ahLst/>
            <a:cxnLst/>
            <a:rect l="l" t="t" r="r" b="b"/>
            <a:pathLst>
              <a:path w="972344" h="2010485">
                <a:moveTo>
                  <a:pt x="0" y="0"/>
                </a:moveTo>
                <a:lnTo>
                  <a:pt x="972344" y="0"/>
                </a:lnTo>
                <a:lnTo>
                  <a:pt x="972344" y="2010485"/>
                </a:lnTo>
                <a:lnTo>
                  <a:pt x="0" y="20104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4" name="TextBox 4"/>
          <p:cNvSpPr txBox="1"/>
          <p:nvPr/>
        </p:nvSpPr>
        <p:spPr>
          <a:xfrm>
            <a:off x="633521" y="1969251"/>
            <a:ext cx="16678008" cy="1814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“</a:t>
            </a:r>
            <a:r>
              <a:rPr lang="en-US" sz="3600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Όλοι</a:t>
            </a:r>
            <a:r>
              <a:rPr lang="en-US" sz="3600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οι</a:t>
            </a:r>
            <a:r>
              <a:rPr lang="en-US" sz="3600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οργ</a:t>
            </a:r>
            <a:r>
              <a:rPr lang="en-US" sz="3600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ανισμοί που εισάγονται σκόπιμα ή τυχαία σε ένα φυσικό περιβάλλον όπου κανονικά δεν απαντώνται, με σοβαρές αρνητικές συνέπειες για το νέο τους περιβάλλον.” </a:t>
            </a:r>
          </a:p>
        </p:txBody>
      </p:sp>
      <p:sp>
        <p:nvSpPr>
          <p:cNvPr id="5" name="Freeform 5"/>
          <p:cNvSpPr/>
          <p:nvPr/>
        </p:nvSpPr>
        <p:spPr>
          <a:xfrm rot="10560016" flipH="1">
            <a:off x="17137439" y="1858192"/>
            <a:ext cx="972344" cy="2010485"/>
          </a:xfrm>
          <a:custGeom>
            <a:avLst/>
            <a:gdLst/>
            <a:ahLst/>
            <a:cxnLst/>
            <a:rect l="l" t="t" r="r" b="b"/>
            <a:pathLst>
              <a:path w="972344" h="2010485">
                <a:moveTo>
                  <a:pt x="972344" y="0"/>
                </a:moveTo>
                <a:lnTo>
                  <a:pt x="0" y="0"/>
                </a:lnTo>
                <a:lnTo>
                  <a:pt x="0" y="2010484"/>
                </a:lnTo>
                <a:lnTo>
                  <a:pt x="972344" y="2010484"/>
                </a:lnTo>
                <a:lnTo>
                  <a:pt x="97234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6" name="Freeform 6"/>
          <p:cNvSpPr/>
          <p:nvPr/>
        </p:nvSpPr>
        <p:spPr>
          <a:xfrm>
            <a:off x="7310384" y="5624196"/>
            <a:ext cx="1559724" cy="1281810"/>
          </a:xfrm>
          <a:custGeom>
            <a:avLst/>
            <a:gdLst/>
            <a:ahLst/>
            <a:cxnLst/>
            <a:rect l="l" t="t" r="r" b="b"/>
            <a:pathLst>
              <a:path w="1559724" h="1281810">
                <a:moveTo>
                  <a:pt x="0" y="0"/>
                </a:moveTo>
                <a:lnTo>
                  <a:pt x="1559724" y="0"/>
                </a:lnTo>
                <a:lnTo>
                  <a:pt x="1559724" y="1281810"/>
                </a:lnTo>
                <a:lnTo>
                  <a:pt x="0" y="12818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7" name="Freeform 7"/>
          <p:cNvSpPr/>
          <p:nvPr/>
        </p:nvSpPr>
        <p:spPr>
          <a:xfrm rot="-1198142">
            <a:off x="14890912" y="7764023"/>
            <a:ext cx="3770653" cy="4114800"/>
          </a:xfrm>
          <a:custGeom>
            <a:avLst/>
            <a:gdLst/>
            <a:ahLst/>
            <a:cxnLst/>
            <a:rect l="l" t="t" r="r" b="b"/>
            <a:pathLst>
              <a:path w="3770653" h="4114800">
                <a:moveTo>
                  <a:pt x="0" y="0"/>
                </a:moveTo>
                <a:lnTo>
                  <a:pt x="3770653" y="0"/>
                </a:lnTo>
                <a:lnTo>
                  <a:pt x="3770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17CB5F-F61A-0DE9-A8E9-C90E433FF5AB}"/>
              </a:ext>
            </a:extLst>
          </p:cNvPr>
          <p:cNvSpPr/>
          <p:nvPr/>
        </p:nvSpPr>
        <p:spPr>
          <a:xfrm>
            <a:off x="0" y="270949"/>
            <a:ext cx="18315842" cy="8855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Freeform 8"/>
          <p:cNvSpPr/>
          <p:nvPr/>
        </p:nvSpPr>
        <p:spPr>
          <a:xfrm>
            <a:off x="17349719" y="6794220"/>
            <a:ext cx="966123" cy="1093349"/>
          </a:xfrm>
          <a:custGeom>
            <a:avLst/>
            <a:gdLst/>
            <a:ahLst/>
            <a:cxnLst/>
            <a:rect l="l" t="t" r="r" b="b"/>
            <a:pathLst>
              <a:path w="966123" h="1093349">
                <a:moveTo>
                  <a:pt x="0" y="0"/>
                </a:moveTo>
                <a:lnTo>
                  <a:pt x="966123" y="0"/>
                </a:lnTo>
                <a:lnTo>
                  <a:pt x="966123" y="1093349"/>
                </a:lnTo>
                <a:lnTo>
                  <a:pt x="0" y="10933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9" name="Freeform 9"/>
          <p:cNvSpPr/>
          <p:nvPr/>
        </p:nvSpPr>
        <p:spPr>
          <a:xfrm>
            <a:off x="2955759" y="7210806"/>
            <a:ext cx="993279" cy="2704474"/>
          </a:xfrm>
          <a:custGeom>
            <a:avLst/>
            <a:gdLst/>
            <a:ahLst/>
            <a:cxnLst/>
            <a:rect l="l" t="t" r="r" b="b"/>
            <a:pathLst>
              <a:path w="993279" h="2704474">
                <a:moveTo>
                  <a:pt x="0" y="0"/>
                </a:moveTo>
                <a:lnTo>
                  <a:pt x="993279" y="0"/>
                </a:lnTo>
                <a:lnTo>
                  <a:pt x="993279" y="2704474"/>
                </a:lnTo>
                <a:lnTo>
                  <a:pt x="0" y="27044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10" name="TextBox 10"/>
          <p:cNvSpPr txBox="1"/>
          <p:nvPr/>
        </p:nvSpPr>
        <p:spPr>
          <a:xfrm>
            <a:off x="736759" y="398779"/>
            <a:ext cx="10810280" cy="629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4000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Χωροκ</a:t>
            </a:r>
            <a:r>
              <a:rPr lang="en-US" sz="4000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ατακτητικά Ξενικά Είδη (IAS) - Ορισμός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35631" y="5076825"/>
            <a:ext cx="1351240" cy="580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Αλλά</a:t>
            </a:r>
            <a:r>
              <a:rPr lang="en-US" sz="3399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..</a:t>
            </a:r>
            <a:r>
              <a:rPr lang="en-US" sz="3399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141899" y="5887275"/>
            <a:ext cx="798433" cy="679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IAS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241583" y="5887275"/>
            <a:ext cx="2993946" cy="679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Ξενικά</a:t>
            </a:r>
            <a:r>
              <a:rPr lang="en-US" sz="3999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999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είδη</a:t>
            </a:r>
            <a:endParaRPr lang="en-US" sz="3999" b="1" dirty="0">
              <a:solidFill>
                <a:srgbClr val="000000"/>
              </a:solidFill>
              <a:latin typeface="+mj-lt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90497" y="8240780"/>
            <a:ext cx="2358271" cy="587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Ξενικά</a:t>
            </a:r>
            <a:r>
              <a:rPr lang="en-US" sz="3499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3499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είδη</a:t>
            </a:r>
            <a:endParaRPr lang="en-US" sz="3499" dirty="0">
              <a:solidFill>
                <a:srgbClr val="000000"/>
              </a:solidFill>
              <a:latin typeface="+mj-lt"/>
              <a:ea typeface="Open Sans"/>
              <a:cs typeface="Open Sans"/>
              <a:sym typeface="Open San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025238" y="7422582"/>
            <a:ext cx="12413578" cy="2272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000000"/>
                </a:solidFill>
                <a:ea typeface="Open Sans"/>
                <a:cs typeface="Open Sans"/>
                <a:sym typeface="Open Sans"/>
              </a:rPr>
              <a:t>Ξενικά</a:t>
            </a:r>
            <a:r>
              <a:rPr lang="en-US" sz="3600" dirty="0">
                <a:solidFill>
                  <a:srgbClr val="000000"/>
                </a:solidFill>
                <a:ea typeface="Open Sans"/>
                <a:cs typeface="Open Sans"/>
                <a:sym typeface="Open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/>
                <a:cs typeface="Open Sans"/>
                <a:sym typeface="Open Sans"/>
              </a:rPr>
              <a:t>είδη</a:t>
            </a:r>
            <a:r>
              <a:rPr lang="en-US" sz="3600" dirty="0">
                <a:solidFill>
                  <a:srgbClr val="000000"/>
                </a:solidFill>
                <a:ea typeface="Open Sans"/>
                <a:cs typeface="Open Sans"/>
                <a:sym typeface="Open Sans"/>
              </a:rPr>
              <a:t> (</a:t>
            </a:r>
            <a:r>
              <a:rPr lang="en-US" sz="3600" dirty="0" err="1">
                <a:solidFill>
                  <a:srgbClr val="000000"/>
                </a:solidFill>
                <a:ea typeface="Open Sans"/>
                <a:cs typeface="Open Sans"/>
                <a:sym typeface="Open Sans"/>
              </a:rPr>
              <a:t>σε</a:t>
            </a:r>
            <a:r>
              <a:rPr lang="en-US" sz="3600" dirty="0">
                <a:solidFill>
                  <a:srgbClr val="000000"/>
                </a:solidFill>
                <a:ea typeface="Open Sans"/>
                <a:cs typeface="Open Sans"/>
                <a:sym typeface="Open Sans"/>
              </a:rPr>
              <a:t> α</a:t>
            </a:r>
            <a:r>
              <a:rPr lang="en-US" sz="3600" dirty="0" err="1">
                <a:solidFill>
                  <a:srgbClr val="000000"/>
                </a:solidFill>
                <a:ea typeface="Open Sans"/>
                <a:cs typeface="Open Sans"/>
                <a:sym typeface="Open Sans"/>
              </a:rPr>
              <a:t>ντίθεση</a:t>
            </a:r>
            <a:r>
              <a:rPr lang="en-US" sz="3600" dirty="0">
                <a:solidFill>
                  <a:srgbClr val="000000"/>
                </a:solidFill>
                <a:ea typeface="Open Sans"/>
                <a:cs typeface="Open Sans"/>
                <a:sym typeface="Open 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ea typeface="Open Sans"/>
                <a:cs typeface="Open Sans"/>
                <a:sym typeface="Open Sans"/>
              </a:rPr>
              <a:t>με</a:t>
            </a:r>
            <a:r>
              <a:rPr lang="en-US" sz="3600" dirty="0">
                <a:solidFill>
                  <a:srgbClr val="000000"/>
                </a:solidFill>
                <a:ea typeface="Open Sans"/>
                <a:cs typeface="Open Sans"/>
                <a:sym typeface="Open Sans"/>
              </a:rPr>
              <a:t> τα α</a:t>
            </a:r>
            <a:r>
              <a:rPr lang="en-US" sz="3600" dirty="0" err="1">
                <a:solidFill>
                  <a:srgbClr val="000000"/>
                </a:solidFill>
                <a:ea typeface="Open Sans"/>
                <a:cs typeface="Open Sans"/>
                <a:sym typeface="Open Sans"/>
              </a:rPr>
              <a:t>υτόχθον</a:t>
            </a:r>
            <a:r>
              <a:rPr lang="en-US" sz="3600" dirty="0">
                <a:solidFill>
                  <a:srgbClr val="000000"/>
                </a:solidFill>
                <a:ea typeface="Open Sans"/>
                <a:cs typeface="Open Sans"/>
                <a:sym typeface="Open Sans"/>
              </a:rPr>
              <a:t>α) είναι τα είδη εκείνα των οποίων η παρουσία σε μια περιοχή αποδίδεται </a:t>
            </a:r>
            <a:r>
              <a:rPr lang="el-GR" sz="3600" dirty="0">
                <a:solidFill>
                  <a:srgbClr val="000000"/>
                </a:solidFill>
                <a:ea typeface="Open Sans"/>
                <a:cs typeface="Open Sans"/>
                <a:sym typeface="Open Sans"/>
              </a:rPr>
              <a:t>συνήθως </a:t>
            </a:r>
            <a:r>
              <a:rPr lang="en-US" sz="3600" dirty="0" err="1">
                <a:solidFill>
                  <a:srgbClr val="000000"/>
                </a:solidFill>
                <a:ea typeface="Open Sans"/>
                <a:cs typeface="Open Sans"/>
                <a:sym typeface="Open Sans"/>
              </a:rPr>
              <a:t>σε</a:t>
            </a:r>
            <a:r>
              <a:rPr lang="en-US" sz="3600" dirty="0">
                <a:solidFill>
                  <a:srgbClr val="000000"/>
                </a:solidFill>
                <a:ea typeface="Open Sans"/>
                <a:cs typeface="Open Sans"/>
                <a:sym typeface="Open Sans"/>
              </a:rPr>
              <a:t> ανθρώπινες πράξεις, εκούσιες ή μη, που τους επέτρεψαν να υπερνικήσουν βιογεωγραφικά όρια.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/>
      <p:bldP spid="12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flipH="1">
            <a:off x="-258529" y="1702041"/>
            <a:ext cx="1738531" cy="1900900"/>
          </a:xfrm>
          <a:custGeom>
            <a:avLst/>
            <a:gdLst/>
            <a:ahLst/>
            <a:cxnLst/>
            <a:rect l="l" t="t" r="r" b="b"/>
            <a:pathLst>
              <a:path w="1738531" h="1900900">
                <a:moveTo>
                  <a:pt x="1738531" y="0"/>
                </a:moveTo>
                <a:lnTo>
                  <a:pt x="0" y="0"/>
                </a:lnTo>
                <a:lnTo>
                  <a:pt x="0" y="1900900"/>
                </a:lnTo>
                <a:lnTo>
                  <a:pt x="1738531" y="1900900"/>
                </a:lnTo>
                <a:lnTo>
                  <a:pt x="1738531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4" name="Freeform 4"/>
          <p:cNvSpPr/>
          <p:nvPr/>
        </p:nvSpPr>
        <p:spPr>
          <a:xfrm>
            <a:off x="2283725" y="1664065"/>
            <a:ext cx="790618" cy="790618"/>
          </a:xfrm>
          <a:custGeom>
            <a:avLst/>
            <a:gdLst/>
            <a:ahLst/>
            <a:cxnLst/>
            <a:rect l="l" t="t" r="r" b="b"/>
            <a:pathLst>
              <a:path w="790618" h="790618">
                <a:moveTo>
                  <a:pt x="0" y="0"/>
                </a:moveTo>
                <a:lnTo>
                  <a:pt x="790618" y="0"/>
                </a:lnTo>
                <a:lnTo>
                  <a:pt x="790618" y="790618"/>
                </a:lnTo>
                <a:lnTo>
                  <a:pt x="0" y="7906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5" name="Freeform 5"/>
          <p:cNvSpPr/>
          <p:nvPr/>
        </p:nvSpPr>
        <p:spPr>
          <a:xfrm>
            <a:off x="2283725" y="2988922"/>
            <a:ext cx="790618" cy="790618"/>
          </a:xfrm>
          <a:custGeom>
            <a:avLst/>
            <a:gdLst/>
            <a:ahLst/>
            <a:cxnLst/>
            <a:rect l="l" t="t" r="r" b="b"/>
            <a:pathLst>
              <a:path w="790618" h="790618">
                <a:moveTo>
                  <a:pt x="0" y="0"/>
                </a:moveTo>
                <a:lnTo>
                  <a:pt x="790618" y="0"/>
                </a:lnTo>
                <a:lnTo>
                  <a:pt x="790618" y="790618"/>
                </a:lnTo>
                <a:lnTo>
                  <a:pt x="0" y="7906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6" name="Freeform 6"/>
          <p:cNvSpPr/>
          <p:nvPr/>
        </p:nvSpPr>
        <p:spPr>
          <a:xfrm>
            <a:off x="2283725" y="4352882"/>
            <a:ext cx="790618" cy="790618"/>
          </a:xfrm>
          <a:custGeom>
            <a:avLst/>
            <a:gdLst/>
            <a:ahLst/>
            <a:cxnLst/>
            <a:rect l="l" t="t" r="r" b="b"/>
            <a:pathLst>
              <a:path w="790618" h="790618">
                <a:moveTo>
                  <a:pt x="0" y="0"/>
                </a:moveTo>
                <a:lnTo>
                  <a:pt x="790618" y="0"/>
                </a:lnTo>
                <a:lnTo>
                  <a:pt x="790618" y="790618"/>
                </a:lnTo>
                <a:lnTo>
                  <a:pt x="0" y="7906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7" name="Freeform 7"/>
          <p:cNvSpPr/>
          <p:nvPr/>
        </p:nvSpPr>
        <p:spPr>
          <a:xfrm>
            <a:off x="641931" y="6181725"/>
            <a:ext cx="4864824" cy="4864824"/>
          </a:xfrm>
          <a:custGeom>
            <a:avLst/>
            <a:gdLst/>
            <a:ahLst/>
            <a:cxnLst/>
            <a:rect l="l" t="t" r="r" b="b"/>
            <a:pathLst>
              <a:path w="4864824" h="4864824">
                <a:moveTo>
                  <a:pt x="0" y="0"/>
                </a:moveTo>
                <a:lnTo>
                  <a:pt x="4864824" y="0"/>
                </a:lnTo>
                <a:lnTo>
                  <a:pt x="4864824" y="4864824"/>
                </a:lnTo>
                <a:lnTo>
                  <a:pt x="0" y="48648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w="104775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l-GR"/>
          </a:p>
        </p:txBody>
      </p:sp>
      <p:sp>
        <p:nvSpPr>
          <p:cNvPr id="8" name="Freeform 8"/>
          <p:cNvSpPr/>
          <p:nvPr/>
        </p:nvSpPr>
        <p:spPr>
          <a:xfrm>
            <a:off x="2195863" y="5701856"/>
            <a:ext cx="1756959" cy="959739"/>
          </a:xfrm>
          <a:custGeom>
            <a:avLst/>
            <a:gdLst/>
            <a:ahLst/>
            <a:cxnLst/>
            <a:rect l="l" t="t" r="r" b="b"/>
            <a:pathLst>
              <a:path w="1756959" h="959739">
                <a:moveTo>
                  <a:pt x="0" y="0"/>
                </a:moveTo>
                <a:lnTo>
                  <a:pt x="1756960" y="0"/>
                </a:lnTo>
                <a:lnTo>
                  <a:pt x="1756960" y="959738"/>
                </a:lnTo>
                <a:lnTo>
                  <a:pt x="0" y="9597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w="66675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l-GR"/>
          </a:p>
        </p:txBody>
      </p:sp>
      <p:sp>
        <p:nvSpPr>
          <p:cNvPr id="9" name="Freeform 9"/>
          <p:cNvSpPr/>
          <p:nvPr/>
        </p:nvSpPr>
        <p:spPr>
          <a:xfrm>
            <a:off x="5756168" y="6408406"/>
            <a:ext cx="11796212" cy="2489644"/>
          </a:xfrm>
          <a:custGeom>
            <a:avLst/>
            <a:gdLst/>
            <a:ahLst/>
            <a:cxnLst/>
            <a:rect l="l" t="t" r="r" b="b"/>
            <a:pathLst>
              <a:path w="11301259" h="1851337">
                <a:moveTo>
                  <a:pt x="0" y="0"/>
                </a:moveTo>
                <a:lnTo>
                  <a:pt x="11301259" y="0"/>
                </a:lnTo>
                <a:lnTo>
                  <a:pt x="11301259" y="1851337"/>
                </a:lnTo>
                <a:lnTo>
                  <a:pt x="0" y="18513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95" r="-795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l-G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68DCC0-6EF8-0AD4-6D5F-CB8573813AC5}"/>
              </a:ext>
            </a:extLst>
          </p:cNvPr>
          <p:cNvSpPr/>
          <p:nvPr/>
        </p:nvSpPr>
        <p:spPr>
          <a:xfrm>
            <a:off x="0" y="270949"/>
            <a:ext cx="18315842" cy="8855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TextBox 11"/>
          <p:cNvSpPr txBox="1"/>
          <p:nvPr/>
        </p:nvSpPr>
        <p:spPr>
          <a:xfrm>
            <a:off x="5641181" y="398779"/>
            <a:ext cx="7005638" cy="629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Περι</a:t>
            </a:r>
            <a:r>
              <a:rPr lang="en-US" sz="3699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βαλλοντικές επιπτώσεις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251456" y="1462005"/>
            <a:ext cx="15267257" cy="1131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9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000000"/>
                </a:solidFill>
                <a:ea typeface="Open Sans"/>
                <a:cs typeface="Open Sans"/>
                <a:sym typeface="Open Sans"/>
              </a:rPr>
              <a:t>Δι</a:t>
            </a:r>
            <a:r>
              <a:rPr lang="en-US" sz="3600" dirty="0">
                <a:solidFill>
                  <a:srgbClr val="000000"/>
                </a:solidFill>
                <a:ea typeface="Open Sans"/>
                <a:cs typeface="Open Sans"/>
                <a:sym typeface="Open Sans"/>
              </a:rPr>
              <a:t>αταραχή</a:t>
            </a:r>
            <a:r>
              <a:rPr lang="en-US" sz="3600" b="1" dirty="0">
                <a:solidFill>
                  <a:srgbClr val="000000"/>
                </a:solidFill>
                <a:ea typeface="Open Sans Bold"/>
                <a:cs typeface="Open Sans Bold"/>
                <a:sym typeface="Open Sans Bold"/>
              </a:rPr>
              <a:t> οικοσυστημικών λειτουργιών, βιοτικών αλληλεπιδράσεων, σύνθεσης των βιοκοικονοτήτων </a:t>
            </a:r>
            <a:r>
              <a:rPr lang="en-US" sz="3600" dirty="0">
                <a:solidFill>
                  <a:srgbClr val="000000"/>
                </a:solidFill>
                <a:ea typeface="Open Sans"/>
                <a:cs typeface="Open Sans"/>
                <a:sym typeface="Open Sans"/>
              </a:rPr>
              <a:t>και</a:t>
            </a:r>
            <a:r>
              <a:rPr lang="en-US" sz="3600" b="1" dirty="0">
                <a:solidFill>
                  <a:srgbClr val="000000"/>
                </a:solidFill>
                <a:ea typeface="Open Sans Bold"/>
                <a:cs typeface="Open Sans Bold"/>
                <a:sym typeface="Open Sans Bold"/>
              </a:rPr>
              <a:t> λειτουργικών ρόλων των ειδών.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445276" y="5876925"/>
            <a:ext cx="1258134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4000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Αιτίες</a:t>
            </a:r>
            <a:endParaRPr lang="en-US" sz="4000" b="1" dirty="0">
              <a:solidFill>
                <a:srgbClr val="000000"/>
              </a:solidFill>
              <a:latin typeface="+mj-lt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118741" y="7062135"/>
            <a:ext cx="3818454" cy="695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  <a:spcBef>
                <a:spcPct val="0"/>
              </a:spcBef>
            </a:pPr>
            <a:r>
              <a:rPr lang="en-US" sz="4099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Αντ</a:t>
            </a:r>
            <a:r>
              <a:rPr lang="en-US" sz="4099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αγωνισμός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68556" y="8053371"/>
            <a:ext cx="2518825" cy="695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  <a:spcBef>
                <a:spcPct val="0"/>
              </a:spcBef>
            </a:pPr>
            <a:r>
              <a:rPr lang="en-US" sz="4099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Θήρευση</a:t>
            </a:r>
            <a:endParaRPr lang="en-US" sz="4099" b="1" dirty="0">
              <a:solidFill>
                <a:srgbClr val="000000"/>
              </a:solidFill>
              <a:latin typeface="+mj-lt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480002" y="9044608"/>
            <a:ext cx="3188682" cy="695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  <a:spcBef>
                <a:spcPct val="0"/>
              </a:spcBef>
            </a:pPr>
            <a:r>
              <a:rPr lang="en-US" sz="4099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Υβ</a:t>
            </a:r>
            <a:r>
              <a:rPr lang="en-US" sz="4099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ριδισμός</a:t>
            </a:r>
            <a:endParaRPr lang="en-US" sz="4099" b="1" dirty="0">
              <a:solidFill>
                <a:srgbClr val="000000"/>
              </a:solidFill>
              <a:latin typeface="+mj-lt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251456" y="3086733"/>
            <a:ext cx="12732068" cy="554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9"/>
              </a:lnSpc>
              <a:spcBef>
                <a:spcPct val="0"/>
              </a:spcBef>
            </a:pPr>
            <a:r>
              <a:rPr lang="en-US" sz="3600" b="1">
                <a:solidFill>
                  <a:srgbClr val="000000"/>
                </a:solidFill>
                <a:ea typeface="Open Sans Bold"/>
                <a:cs typeface="Open Sans Bold"/>
                <a:sym typeface="Open Sans Bold"/>
              </a:rPr>
              <a:t>Εκτοπισμός </a:t>
            </a:r>
            <a:r>
              <a:rPr lang="en-US" sz="3600">
                <a:solidFill>
                  <a:srgbClr val="000000"/>
                </a:solidFill>
                <a:ea typeface="Open Sans"/>
                <a:cs typeface="Open Sans"/>
                <a:sym typeface="Open Sans"/>
              </a:rPr>
              <a:t>αυτόχθονων ειδών από τις περιοχές εξάπλωσής τους.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251456" y="4148454"/>
            <a:ext cx="14484095" cy="1131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9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ea typeface="Open Sans"/>
                <a:cs typeface="Open Sans"/>
                <a:sym typeface="Open Sans"/>
              </a:rPr>
              <a:t>Αλλοίωση</a:t>
            </a:r>
            <a:r>
              <a:rPr lang="en-US" sz="3600" b="1">
                <a:solidFill>
                  <a:srgbClr val="000000"/>
                </a:solidFill>
                <a:ea typeface="Open Sans Bold"/>
                <a:cs typeface="Open Sans Bold"/>
                <a:sym typeface="Open Sans Bold"/>
              </a:rPr>
              <a:t> φυσικοχημικών παραμέτρων </a:t>
            </a:r>
            <a:r>
              <a:rPr lang="en-US" sz="3600">
                <a:solidFill>
                  <a:srgbClr val="000000"/>
                </a:solidFill>
                <a:ea typeface="Open Sans"/>
                <a:cs typeface="Open Sans"/>
                <a:sym typeface="Open Sans"/>
              </a:rPr>
              <a:t>και μεταβολές των</a:t>
            </a:r>
            <a:r>
              <a:rPr lang="en-US" sz="3600" b="1">
                <a:solidFill>
                  <a:srgbClr val="000000"/>
                </a:solidFill>
                <a:ea typeface="Open Sans Bold"/>
                <a:cs typeface="Open Sans Bold"/>
                <a:sym typeface="Open Sans Bold"/>
              </a:rPr>
              <a:t> κύκλων των θρεπτικών.</a:t>
            </a:r>
          </a:p>
        </p:txBody>
      </p:sp>
      <p:sp>
        <p:nvSpPr>
          <p:cNvPr id="2" name="Freeform 2"/>
          <p:cNvSpPr/>
          <p:nvPr/>
        </p:nvSpPr>
        <p:spPr>
          <a:xfrm>
            <a:off x="15969010" y="7210711"/>
            <a:ext cx="3072083" cy="3077242"/>
          </a:xfrm>
          <a:custGeom>
            <a:avLst/>
            <a:gdLst/>
            <a:ahLst/>
            <a:cxnLst/>
            <a:rect l="l" t="t" r="r" b="b"/>
            <a:pathLst>
              <a:path w="2891773" h="2865485">
                <a:moveTo>
                  <a:pt x="0" y="0"/>
                </a:moveTo>
                <a:lnTo>
                  <a:pt x="2891773" y="0"/>
                </a:lnTo>
                <a:lnTo>
                  <a:pt x="2891773" y="2865485"/>
                </a:lnTo>
                <a:lnTo>
                  <a:pt x="0" y="28654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/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C309D1D-CD70-9B22-6E54-62E057EBDC31}"/>
              </a:ext>
            </a:extLst>
          </p:cNvPr>
          <p:cNvSpPr/>
          <p:nvPr/>
        </p:nvSpPr>
        <p:spPr>
          <a:xfrm>
            <a:off x="0" y="270949"/>
            <a:ext cx="18315842" cy="8855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Freeform 2"/>
          <p:cNvSpPr/>
          <p:nvPr/>
        </p:nvSpPr>
        <p:spPr>
          <a:xfrm>
            <a:off x="14944819" y="189235"/>
            <a:ext cx="2314481" cy="2370512"/>
          </a:xfrm>
          <a:custGeom>
            <a:avLst/>
            <a:gdLst/>
            <a:ahLst/>
            <a:cxnLst/>
            <a:rect l="l" t="t" r="r" b="b"/>
            <a:pathLst>
              <a:path w="2314481" h="2370512">
                <a:moveTo>
                  <a:pt x="0" y="0"/>
                </a:moveTo>
                <a:lnTo>
                  <a:pt x="2314481" y="0"/>
                </a:lnTo>
                <a:lnTo>
                  <a:pt x="2314481" y="2370511"/>
                </a:lnTo>
                <a:lnTo>
                  <a:pt x="0" y="23705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Freeform 3"/>
          <p:cNvSpPr/>
          <p:nvPr/>
        </p:nvSpPr>
        <p:spPr>
          <a:xfrm>
            <a:off x="433025" y="7853424"/>
            <a:ext cx="2788472" cy="2433576"/>
          </a:xfrm>
          <a:custGeom>
            <a:avLst/>
            <a:gdLst/>
            <a:ahLst/>
            <a:cxnLst/>
            <a:rect l="l" t="t" r="r" b="b"/>
            <a:pathLst>
              <a:path w="2788472" h="2433576">
                <a:moveTo>
                  <a:pt x="0" y="0"/>
                </a:moveTo>
                <a:lnTo>
                  <a:pt x="2788472" y="0"/>
                </a:lnTo>
                <a:lnTo>
                  <a:pt x="2788472" y="2433576"/>
                </a:lnTo>
                <a:lnTo>
                  <a:pt x="0" y="24335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7" name="Freeform 7"/>
          <p:cNvSpPr/>
          <p:nvPr/>
        </p:nvSpPr>
        <p:spPr>
          <a:xfrm>
            <a:off x="4502603" y="7599183"/>
            <a:ext cx="11029208" cy="2512010"/>
          </a:xfrm>
          <a:custGeom>
            <a:avLst/>
            <a:gdLst/>
            <a:ahLst/>
            <a:cxnLst/>
            <a:rect l="l" t="t" r="r" b="b"/>
            <a:pathLst>
              <a:path w="11029208" h="2512010">
                <a:moveTo>
                  <a:pt x="0" y="0"/>
                </a:moveTo>
                <a:lnTo>
                  <a:pt x="11029208" y="0"/>
                </a:lnTo>
                <a:lnTo>
                  <a:pt x="11029208" y="2512009"/>
                </a:lnTo>
                <a:lnTo>
                  <a:pt x="0" y="25120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650"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l-GR"/>
          </a:p>
        </p:txBody>
      </p:sp>
      <p:sp>
        <p:nvSpPr>
          <p:cNvPr id="8" name="TextBox 8"/>
          <p:cNvSpPr txBox="1"/>
          <p:nvPr/>
        </p:nvSpPr>
        <p:spPr>
          <a:xfrm>
            <a:off x="4956512" y="398779"/>
            <a:ext cx="8374975" cy="629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Κοινωνικοοικονομικές</a:t>
            </a:r>
            <a:r>
              <a:rPr lang="en-US" sz="3699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 επιπ</a:t>
            </a:r>
            <a:r>
              <a:rPr lang="en-US" sz="3699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τώσεις</a:t>
            </a:r>
            <a:endParaRPr lang="en-US" sz="3699" b="1" dirty="0">
              <a:solidFill>
                <a:srgbClr val="000000"/>
              </a:solidFill>
              <a:latin typeface="+mj-lt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942587" y="1396453"/>
            <a:ext cx="10925813" cy="16952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3199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Ορισμέν</a:t>
            </a:r>
            <a:r>
              <a:rPr lang="en-US" sz="3199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α χωροκατακτητικά ξενικά είδη βλάπτουν την </a:t>
            </a:r>
            <a:r>
              <a:rPr lang="en-US" sz="3199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υγεία</a:t>
            </a:r>
            <a:r>
              <a:rPr lang="en-US" sz="3199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 του ανθρώπου αλλά όχι το περιβάλλον. </a:t>
            </a:r>
          </a:p>
          <a:p>
            <a:pPr algn="l">
              <a:lnSpc>
                <a:spcPts val="4479"/>
              </a:lnSpc>
              <a:spcBef>
                <a:spcPct val="0"/>
              </a:spcBef>
            </a:pPr>
            <a:r>
              <a:rPr lang="en-US" sz="3199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(π.χ. </a:t>
            </a:r>
            <a:r>
              <a:rPr lang="en-US" sz="3199" i="1" dirty="0">
                <a:solidFill>
                  <a:srgbClr val="000000"/>
                </a:solidFill>
                <a:latin typeface="+mj-lt"/>
                <a:ea typeface="Open Sans Italics"/>
                <a:cs typeface="Open Sans Italics"/>
                <a:sym typeface="Open Sans Italics"/>
              </a:rPr>
              <a:t>Aedes albopictus</a:t>
            </a:r>
            <a:r>
              <a:rPr lang="en-US" sz="3199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)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B359AAD-9C09-5A30-5BDD-462908300EDF}"/>
              </a:ext>
            </a:extLst>
          </p:cNvPr>
          <p:cNvSpPr/>
          <p:nvPr/>
        </p:nvSpPr>
        <p:spPr>
          <a:xfrm>
            <a:off x="483210" y="4104650"/>
            <a:ext cx="2188469" cy="944668"/>
          </a:xfrm>
          <a:prstGeom prst="roundRect">
            <a:avLst/>
          </a:prstGeom>
          <a:solidFill>
            <a:srgbClr val="86B4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75A5ED7-6B06-F43A-E16C-5E6C09B1D924}"/>
              </a:ext>
            </a:extLst>
          </p:cNvPr>
          <p:cNvSpPr/>
          <p:nvPr/>
        </p:nvSpPr>
        <p:spPr>
          <a:xfrm>
            <a:off x="483211" y="1679396"/>
            <a:ext cx="2188469" cy="944668"/>
          </a:xfrm>
          <a:prstGeom prst="roundRect">
            <a:avLst/>
          </a:prstGeom>
          <a:solidFill>
            <a:srgbClr val="CE4238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TextBox 10"/>
          <p:cNvSpPr txBox="1"/>
          <p:nvPr/>
        </p:nvSpPr>
        <p:spPr>
          <a:xfrm>
            <a:off x="824972" y="4281096"/>
            <a:ext cx="1504950" cy="56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Κόστος</a:t>
            </a:r>
            <a:endParaRPr lang="en-US" sz="3299" b="1" dirty="0">
              <a:solidFill>
                <a:srgbClr val="000000"/>
              </a:solidFill>
              <a:latin typeface="+mj-lt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90528" y="1869790"/>
            <a:ext cx="1173837" cy="56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Υγεί</a:t>
            </a:r>
            <a:r>
              <a:rPr lang="en-US" sz="3299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α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942587" y="4017889"/>
            <a:ext cx="14723403" cy="1118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  <a:spcBef>
                <a:spcPct val="0"/>
              </a:spcBef>
            </a:pPr>
            <a:r>
              <a:rPr lang="en-US" sz="3199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Η.Π.Α., </a:t>
            </a:r>
            <a:r>
              <a:rPr lang="en-US" sz="3199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Ηνωμένο</a:t>
            </a:r>
            <a:r>
              <a:rPr lang="en-US" sz="3199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 Βα</a:t>
            </a:r>
            <a:r>
              <a:rPr lang="en-US" sz="3199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σίλειο</a:t>
            </a:r>
            <a:r>
              <a:rPr lang="en-US" sz="3199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, </a:t>
            </a:r>
            <a:r>
              <a:rPr lang="en-US" sz="3199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Βρ</a:t>
            </a:r>
            <a:r>
              <a:rPr lang="en-US" sz="3199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αζιλία, Αυστραλία, Νότια Αφρική και Ινδία πληρώνουν</a:t>
            </a:r>
            <a:r>
              <a:rPr lang="en-US" sz="3199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 314 δισ. $ </a:t>
            </a:r>
            <a:r>
              <a:rPr lang="en-US" sz="3199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ετησίως</a:t>
            </a:r>
            <a:r>
              <a:rPr lang="en-US" sz="3199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. Η </a:t>
            </a:r>
            <a:r>
              <a:rPr lang="en-US" sz="3199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Ευρώ</a:t>
            </a:r>
            <a:r>
              <a:rPr lang="en-US" sz="3199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πη δίνει </a:t>
            </a:r>
            <a:r>
              <a:rPr lang="en-US" sz="3199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12 δισ. </a:t>
            </a:r>
            <a:r>
              <a:rPr lang="en-US" sz="3199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ευρώ</a:t>
            </a:r>
            <a:r>
              <a:rPr lang="en-US" sz="3199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ετησίως</a:t>
            </a:r>
            <a:r>
              <a:rPr lang="en-US" sz="3199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F340EDD-DF7B-BA1B-F4AB-C7F46646F841}"/>
              </a:ext>
            </a:extLst>
          </p:cNvPr>
          <p:cNvSpPr/>
          <p:nvPr/>
        </p:nvSpPr>
        <p:spPr>
          <a:xfrm>
            <a:off x="1235687" y="6250608"/>
            <a:ext cx="2188469" cy="944668"/>
          </a:xfrm>
          <a:prstGeom prst="roundRect">
            <a:avLst/>
          </a:prstGeom>
          <a:solidFill>
            <a:srgbClr val="DAB62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TextBox 13"/>
          <p:cNvSpPr txBox="1"/>
          <p:nvPr/>
        </p:nvSpPr>
        <p:spPr>
          <a:xfrm>
            <a:off x="3732062" y="6156462"/>
            <a:ext cx="13694693" cy="1118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  <a:spcBef>
                <a:spcPct val="0"/>
              </a:spcBef>
            </a:pPr>
            <a:r>
              <a:rPr lang="en-US" sz="3199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Ασυμφωνί</a:t>
            </a:r>
            <a:r>
              <a:rPr lang="en-US" sz="3199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α </a:t>
            </a:r>
            <a:r>
              <a:rPr lang="en-US" sz="3199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μεταξύ της κοινωνίας και τον ειδικών</a:t>
            </a:r>
            <a:r>
              <a:rPr lang="en-US" sz="3199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. </a:t>
            </a:r>
            <a:r>
              <a:rPr lang="en-US" sz="3199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Άγνοι</a:t>
            </a:r>
            <a:r>
              <a:rPr lang="en-US" sz="3199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α </a:t>
            </a:r>
            <a:r>
              <a:rPr lang="en-US" sz="3199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των ανθρώπων για τα IAS και </a:t>
            </a:r>
            <a:r>
              <a:rPr lang="en-US" sz="3199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σύγκρουση συμφερόντων</a:t>
            </a:r>
            <a:r>
              <a:rPr lang="en-US" sz="3199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95582" y="6419669"/>
            <a:ext cx="2010489" cy="56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Κοινωνί</a:t>
            </a:r>
            <a:r>
              <a:rPr lang="en-US" sz="3299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α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6" grpId="0" animBg="1"/>
      <p:bldP spid="15" grpId="0" animBg="1"/>
      <p:bldP spid="10" grpId="0"/>
      <p:bldP spid="11" grpId="0"/>
      <p:bldP spid="12" grpId="0"/>
      <p:bldP spid="17" grpId="0" animBg="1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1389" y="349758"/>
            <a:ext cx="3226066" cy="3226066"/>
          </a:xfrm>
          <a:custGeom>
            <a:avLst/>
            <a:gdLst/>
            <a:ahLst/>
            <a:cxnLst/>
            <a:rect l="l" t="t" r="r" b="b"/>
            <a:pathLst>
              <a:path w="3226066" h="3226066">
                <a:moveTo>
                  <a:pt x="0" y="0"/>
                </a:moveTo>
                <a:lnTo>
                  <a:pt x="3226067" y="0"/>
                </a:lnTo>
                <a:lnTo>
                  <a:pt x="3226067" y="3226067"/>
                </a:lnTo>
                <a:lnTo>
                  <a:pt x="0" y="32260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w="10477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l-GR"/>
          </a:p>
        </p:txBody>
      </p:sp>
      <p:sp>
        <p:nvSpPr>
          <p:cNvPr id="3" name="Freeform 3"/>
          <p:cNvSpPr/>
          <p:nvPr/>
        </p:nvSpPr>
        <p:spPr>
          <a:xfrm>
            <a:off x="791569" y="632145"/>
            <a:ext cx="2685708" cy="2661292"/>
          </a:xfrm>
          <a:custGeom>
            <a:avLst/>
            <a:gdLst/>
            <a:ahLst/>
            <a:cxnLst/>
            <a:rect l="l" t="t" r="r" b="b"/>
            <a:pathLst>
              <a:path w="2685708" h="2661292">
                <a:moveTo>
                  <a:pt x="0" y="0"/>
                </a:moveTo>
                <a:lnTo>
                  <a:pt x="2685707" y="0"/>
                </a:lnTo>
                <a:lnTo>
                  <a:pt x="2685707" y="2661292"/>
                </a:lnTo>
                <a:lnTo>
                  <a:pt x="0" y="26612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grpSp>
        <p:nvGrpSpPr>
          <p:cNvPr id="5" name="Group 5"/>
          <p:cNvGrpSpPr/>
          <p:nvPr/>
        </p:nvGrpSpPr>
        <p:grpSpPr>
          <a:xfrm>
            <a:off x="4879559" y="2025666"/>
            <a:ext cx="354946" cy="35494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93232"/>
            </a:solidFill>
          </p:spPr>
          <p:txBody>
            <a:bodyPr/>
            <a:lstStyle/>
            <a:p>
              <a:endParaRPr lang="el-G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40540" y="5014987"/>
            <a:ext cx="354946" cy="354946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93232"/>
            </a:solidFill>
          </p:spPr>
          <p:txBody>
            <a:bodyPr/>
            <a:lstStyle/>
            <a:p>
              <a:endParaRPr lang="el-G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9289453" y="5585396"/>
            <a:ext cx="7238075" cy="4342845"/>
          </a:xfrm>
          <a:custGeom>
            <a:avLst/>
            <a:gdLst/>
            <a:ahLst/>
            <a:cxnLst/>
            <a:rect l="l" t="t" r="r" b="b"/>
            <a:pathLst>
              <a:path w="7238075" h="4342845">
                <a:moveTo>
                  <a:pt x="0" y="0"/>
                </a:moveTo>
                <a:lnTo>
                  <a:pt x="7238075" y="0"/>
                </a:lnTo>
                <a:lnTo>
                  <a:pt x="7238075" y="4342845"/>
                </a:lnTo>
                <a:lnTo>
                  <a:pt x="0" y="43428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13" name="TextBox 13"/>
          <p:cNvSpPr txBox="1"/>
          <p:nvPr/>
        </p:nvSpPr>
        <p:spPr>
          <a:xfrm>
            <a:off x="1299616" y="1665293"/>
            <a:ext cx="1669613" cy="537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 b="1" dirty="0">
                <a:solidFill>
                  <a:srgbClr val="FFFFFF"/>
                </a:solidFill>
                <a:latin typeface="+mj-lt"/>
                <a:ea typeface="Open Sans Bold"/>
                <a:cs typeface="Open Sans Bold"/>
                <a:sym typeface="Open Sans Bold"/>
              </a:rPr>
              <a:t>ΕΥΡΩΠΗ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113917" y="334647"/>
            <a:ext cx="3313747" cy="537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Παρα</a:t>
            </a:r>
            <a:r>
              <a:rPr lang="en-US" sz="3199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δείγμ</a:t>
            </a:r>
            <a:r>
              <a:rPr lang="en-US" sz="3199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ατα...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410200" y="1589758"/>
            <a:ext cx="4936450" cy="1118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  <a:spcBef>
                <a:spcPct val="0"/>
              </a:spcBef>
            </a:pPr>
            <a:r>
              <a:rPr lang="en-US" sz="3199" b="1" i="1" dirty="0">
                <a:solidFill>
                  <a:srgbClr val="000000"/>
                </a:solidFill>
                <a:latin typeface="+mj-lt"/>
                <a:ea typeface="Open Sans Bold Italics"/>
                <a:cs typeface="Open Sans Bold Italics"/>
                <a:sym typeface="Open Sans Bold Italics"/>
              </a:rPr>
              <a:t>Aedes albopictus</a:t>
            </a:r>
            <a:r>
              <a:rPr lang="en-US" sz="3199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 - </a:t>
            </a:r>
          </a:p>
          <a:p>
            <a:pPr algn="l">
              <a:lnSpc>
                <a:spcPts val="4479"/>
              </a:lnSpc>
              <a:spcBef>
                <a:spcPct val="0"/>
              </a:spcBef>
            </a:pPr>
            <a:r>
              <a:rPr lang="en-US" sz="3199" dirty="0" err="1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Ασι</a:t>
            </a:r>
            <a:r>
              <a:rPr lang="en-US" sz="3199" dirty="0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ατικό κουνούπι τίγρης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880234" y="4894962"/>
            <a:ext cx="4665464" cy="537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  <a:spcBef>
                <a:spcPct val="0"/>
              </a:spcBef>
            </a:pPr>
            <a:r>
              <a:rPr lang="en-US" sz="3199" b="1" i="1">
                <a:solidFill>
                  <a:srgbClr val="000000"/>
                </a:solidFill>
                <a:latin typeface="+mj-lt"/>
                <a:ea typeface="Open Sans Bold Italics"/>
                <a:cs typeface="Open Sans Bold Italics"/>
                <a:sym typeface="Open Sans Bold Italics"/>
              </a:rPr>
              <a:t>Solanum elaeagnifolium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0664764" y="4966027"/>
            <a:ext cx="354946" cy="354946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93232"/>
            </a:solidFill>
          </p:spPr>
          <p:txBody>
            <a:bodyPr/>
            <a:lstStyle/>
            <a:p>
              <a:endParaRPr lang="el-G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1187621" y="4846002"/>
            <a:ext cx="3441740" cy="537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  <a:spcBef>
                <a:spcPct val="0"/>
              </a:spcBef>
            </a:pPr>
            <a:r>
              <a:rPr lang="en-US" sz="3199" b="1" i="1">
                <a:solidFill>
                  <a:srgbClr val="000000"/>
                </a:solidFill>
                <a:latin typeface="+mj-lt"/>
                <a:ea typeface="Open Sans Bold Italics"/>
                <a:cs typeface="Open Sans Bold Italics"/>
                <a:sym typeface="Open Sans Bold Italics"/>
              </a:rPr>
              <a:t>Myocastor coypus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8B5F46E-448E-F244-738D-EA3FB48319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210014"/>
            <a:ext cx="6555032" cy="434119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2D87A48-D662-BFA8-53FE-2CA48473D4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92" y="5585396"/>
            <a:ext cx="6452725" cy="43394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5F553B-07EA-3785-F0A9-2C7DEFF9954A}"/>
              </a:ext>
            </a:extLst>
          </p:cNvPr>
          <p:cNvSpPr txBox="1"/>
          <p:nvPr/>
        </p:nvSpPr>
        <p:spPr>
          <a:xfrm>
            <a:off x="9772053" y="4481122"/>
            <a:ext cx="4385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Photo: James </a:t>
            </a:r>
            <a:r>
              <a:rPr lang="en-US" dirty="0" err="1"/>
              <a:t>Gathany</a:t>
            </a:r>
            <a:r>
              <a:rPr lang="en-US" dirty="0"/>
              <a:t> / CDC (public domain)</a:t>
            </a:r>
            <a:endParaRPr lang="el-GR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658BD6-AA49-FF50-8E00-5B1CE275CDF9}"/>
              </a:ext>
            </a:extLst>
          </p:cNvPr>
          <p:cNvSpPr txBox="1"/>
          <p:nvPr/>
        </p:nvSpPr>
        <p:spPr>
          <a:xfrm>
            <a:off x="302729" y="9892776"/>
            <a:ext cx="6889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© Irina </a:t>
            </a:r>
            <a:r>
              <a:rPr lang="en-US" dirty="0" err="1"/>
              <a:t>Opachevsky</a:t>
            </a:r>
            <a:r>
              <a:rPr lang="en-US" dirty="0"/>
              <a:t> / </a:t>
            </a:r>
            <a:r>
              <a:rPr lang="en-US" dirty="0" err="1"/>
              <a:t>Dreamstime</a:t>
            </a:r>
            <a:r>
              <a:rPr lang="en-US" dirty="0"/>
              <a:t> — royalty-free stock photo (licensed)</a:t>
            </a:r>
            <a:endParaRPr lang="el-GR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452F1F0-4C52-0581-93AB-0411C7AB92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7028" y="9144047"/>
            <a:ext cx="748729" cy="7487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60683">
            <a:off x="9819191" y="1392902"/>
            <a:ext cx="2383131" cy="2383131"/>
          </a:xfrm>
          <a:custGeom>
            <a:avLst/>
            <a:gdLst/>
            <a:ahLst/>
            <a:cxnLst/>
            <a:rect l="l" t="t" r="r" b="b"/>
            <a:pathLst>
              <a:path w="2383131" h="2383131">
                <a:moveTo>
                  <a:pt x="0" y="0"/>
                </a:moveTo>
                <a:lnTo>
                  <a:pt x="2383131" y="0"/>
                </a:lnTo>
                <a:lnTo>
                  <a:pt x="2383131" y="2383131"/>
                </a:lnTo>
                <a:lnTo>
                  <a:pt x="0" y="23831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5" name="Freeform 5"/>
          <p:cNvSpPr/>
          <p:nvPr/>
        </p:nvSpPr>
        <p:spPr>
          <a:xfrm rot="-727925" flipH="1">
            <a:off x="6874244" y="1374195"/>
            <a:ext cx="2346296" cy="2346296"/>
          </a:xfrm>
          <a:custGeom>
            <a:avLst/>
            <a:gdLst/>
            <a:ahLst/>
            <a:cxnLst/>
            <a:rect l="l" t="t" r="r" b="b"/>
            <a:pathLst>
              <a:path w="2346296" h="2346296">
                <a:moveTo>
                  <a:pt x="2346296" y="0"/>
                </a:moveTo>
                <a:lnTo>
                  <a:pt x="0" y="0"/>
                </a:lnTo>
                <a:lnTo>
                  <a:pt x="0" y="2346296"/>
                </a:lnTo>
                <a:lnTo>
                  <a:pt x="2346296" y="2346296"/>
                </a:lnTo>
                <a:lnTo>
                  <a:pt x="234629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7" name="Freeform 7"/>
          <p:cNvSpPr/>
          <p:nvPr/>
        </p:nvSpPr>
        <p:spPr>
          <a:xfrm>
            <a:off x="12945214" y="1134835"/>
            <a:ext cx="2825016" cy="2825016"/>
          </a:xfrm>
          <a:custGeom>
            <a:avLst/>
            <a:gdLst/>
            <a:ahLst/>
            <a:cxnLst/>
            <a:rect l="l" t="t" r="r" b="b"/>
            <a:pathLst>
              <a:path w="2825016" h="2825016">
                <a:moveTo>
                  <a:pt x="0" y="0"/>
                </a:moveTo>
                <a:lnTo>
                  <a:pt x="2825017" y="0"/>
                </a:lnTo>
                <a:lnTo>
                  <a:pt x="2825017" y="2825016"/>
                </a:lnTo>
                <a:lnTo>
                  <a:pt x="0" y="28250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8" name="Freeform 8"/>
          <p:cNvSpPr/>
          <p:nvPr/>
        </p:nvSpPr>
        <p:spPr>
          <a:xfrm rot="239910" flipH="1">
            <a:off x="2954893" y="1029949"/>
            <a:ext cx="2790257" cy="2790257"/>
          </a:xfrm>
          <a:custGeom>
            <a:avLst/>
            <a:gdLst/>
            <a:ahLst/>
            <a:cxnLst/>
            <a:rect l="l" t="t" r="r" b="b"/>
            <a:pathLst>
              <a:path w="2790257" h="2790257">
                <a:moveTo>
                  <a:pt x="2790257" y="0"/>
                </a:moveTo>
                <a:lnTo>
                  <a:pt x="0" y="0"/>
                </a:lnTo>
                <a:lnTo>
                  <a:pt x="0" y="2790257"/>
                </a:lnTo>
                <a:lnTo>
                  <a:pt x="2790257" y="2790257"/>
                </a:lnTo>
                <a:lnTo>
                  <a:pt x="279025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10" name="Freeform 10"/>
          <p:cNvSpPr/>
          <p:nvPr/>
        </p:nvSpPr>
        <p:spPr>
          <a:xfrm rot="5400000">
            <a:off x="1748831" y="9152163"/>
            <a:ext cx="648762" cy="127393"/>
          </a:xfrm>
          <a:custGeom>
            <a:avLst/>
            <a:gdLst/>
            <a:ahLst/>
            <a:cxnLst/>
            <a:rect l="l" t="t" r="r" b="b"/>
            <a:pathLst>
              <a:path w="648762" h="127393">
                <a:moveTo>
                  <a:pt x="0" y="0"/>
                </a:moveTo>
                <a:lnTo>
                  <a:pt x="648761" y="0"/>
                </a:lnTo>
                <a:lnTo>
                  <a:pt x="648761" y="127393"/>
                </a:lnTo>
                <a:lnTo>
                  <a:pt x="0" y="1273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11" name="Freeform 11"/>
          <p:cNvSpPr/>
          <p:nvPr/>
        </p:nvSpPr>
        <p:spPr>
          <a:xfrm rot="5400000">
            <a:off x="6737801" y="8961132"/>
            <a:ext cx="648762" cy="127393"/>
          </a:xfrm>
          <a:custGeom>
            <a:avLst/>
            <a:gdLst/>
            <a:ahLst/>
            <a:cxnLst/>
            <a:rect l="l" t="t" r="r" b="b"/>
            <a:pathLst>
              <a:path w="648762" h="127393">
                <a:moveTo>
                  <a:pt x="0" y="0"/>
                </a:moveTo>
                <a:lnTo>
                  <a:pt x="648762" y="0"/>
                </a:lnTo>
                <a:lnTo>
                  <a:pt x="648762" y="127394"/>
                </a:lnTo>
                <a:lnTo>
                  <a:pt x="0" y="127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12" name="Freeform 12"/>
          <p:cNvSpPr/>
          <p:nvPr/>
        </p:nvSpPr>
        <p:spPr>
          <a:xfrm rot="5400000">
            <a:off x="10924283" y="8827782"/>
            <a:ext cx="648762" cy="127393"/>
          </a:xfrm>
          <a:custGeom>
            <a:avLst/>
            <a:gdLst/>
            <a:ahLst/>
            <a:cxnLst/>
            <a:rect l="l" t="t" r="r" b="b"/>
            <a:pathLst>
              <a:path w="648762" h="127393">
                <a:moveTo>
                  <a:pt x="0" y="0"/>
                </a:moveTo>
                <a:lnTo>
                  <a:pt x="648761" y="0"/>
                </a:lnTo>
                <a:lnTo>
                  <a:pt x="648761" y="127394"/>
                </a:lnTo>
                <a:lnTo>
                  <a:pt x="0" y="1273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13" name="Freeform 13"/>
          <p:cNvSpPr/>
          <p:nvPr/>
        </p:nvSpPr>
        <p:spPr>
          <a:xfrm>
            <a:off x="11184967" y="1830417"/>
            <a:ext cx="938607" cy="920275"/>
          </a:xfrm>
          <a:custGeom>
            <a:avLst/>
            <a:gdLst/>
            <a:ahLst/>
            <a:cxnLst/>
            <a:rect l="l" t="t" r="r" b="b"/>
            <a:pathLst>
              <a:path w="938607" h="920275">
                <a:moveTo>
                  <a:pt x="0" y="0"/>
                </a:moveTo>
                <a:lnTo>
                  <a:pt x="938607" y="0"/>
                </a:lnTo>
                <a:lnTo>
                  <a:pt x="938607" y="920276"/>
                </a:lnTo>
                <a:lnTo>
                  <a:pt x="0" y="9202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15" name="Freeform 15"/>
          <p:cNvSpPr/>
          <p:nvPr/>
        </p:nvSpPr>
        <p:spPr>
          <a:xfrm>
            <a:off x="14203464" y="1478567"/>
            <a:ext cx="1129078" cy="1105900"/>
          </a:xfrm>
          <a:custGeom>
            <a:avLst/>
            <a:gdLst/>
            <a:ahLst/>
            <a:cxnLst/>
            <a:rect l="l" t="t" r="r" b="b"/>
            <a:pathLst>
              <a:path w="1129078" h="1105900">
                <a:moveTo>
                  <a:pt x="0" y="0"/>
                </a:moveTo>
                <a:lnTo>
                  <a:pt x="1129078" y="0"/>
                </a:lnTo>
                <a:lnTo>
                  <a:pt x="1129078" y="1105901"/>
                </a:lnTo>
                <a:lnTo>
                  <a:pt x="0" y="11059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16" name="Freeform 16"/>
          <p:cNvSpPr/>
          <p:nvPr/>
        </p:nvSpPr>
        <p:spPr>
          <a:xfrm>
            <a:off x="7062182" y="1909784"/>
            <a:ext cx="891167" cy="761543"/>
          </a:xfrm>
          <a:custGeom>
            <a:avLst/>
            <a:gdLst/>
            <a:ahLst/>
            <a:cxnLst/>
            <a:rect l="l" t="t" r="r" b="b"/>
            <a:pathLst>
              <a:path w="891167" h="761543">
                <a:moveTo>
                  <a:pt x="0" y="0"/>
                </a:moveTo>
                <a:lnTo>
                  <a:pt x="891167" y="0"/>
                </a:lnTo>
                <a:lnTo>
                  <a:pt x="891167" y="761542"/>
                </a:lnTo>
                <a:lnTo>
                  <a:pt x="0" y="7615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D8B9436-6DB0-F3EA-63BB-4A697D696FD4}"/>
              </a:ext>
            </a:extLst>
          </p:cNvPr>
          <p:cNvSpPr/>
          <p:nvPr/>
        </p:nvSpPr>
        <p:spPr>
          <a:xfrm>
            <a:off x="0" y="124075"/>
            <a:ext cx="18315842" cy="8855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235D683-CFA9-51B6-20DF-82691E4289B8}"/>
              </a:ext>
            </a:extLst>
          </p:cNvPr>
          <p:cNvSpPr/>
          <p:nvPr/>
        </p:nvSpPr>
        <p:spPr>
          <a:xfrm>
            <a:off x="5637084" y="4260026"/>
            <a:ext cx="3265743" cy="1271220"/>
          </a:xfrm>
          <a:prstGeom prst="roundRect">
            <a:avLst/>
          </a:prstGeom>
          <a:solidFill>
            <a:srgbClr val="FA5C5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Freeform 17"/>
          <p:cNvSpPr/>
          <p:nvPr/>
        </p:nvSpPr>
        <p:spPr>
          <a:xfrm>
            <a:off x="3061852" y="1416070"/>
            <a:ext cx="1230894" cy="1230894"/>
          </a:xfrm>
          <a:custGeom>
            <a:avLst/>
            <a:gdLst/>
            <a:ahLst/>
            <a:cxnLst/>
            <a:rect l="l" t="t" r="r" b="b"/>
            <a:pathLst>
              <a:path w="1230894" h="1230894">
                <a:moveTo>
                  <a:pt x="0" y="0"/>
                </a:moveTo>
                <a:lnTo>
                  <a:pt x="1230894" y="0"/>
                </a:lnTo>
                <a:lnTo>
                  <a:pt x="1230894" y="1230895"/>
                </a:lnTo>
                <a:lnTo>
                  <a:pt x="0" y="123089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DB8E624-6945-FE2F-3943-DAC8A2F07D1C}"/>
              </a:ext>
            </a:extLst>
          </p:cNvPr>
          <p:cNvSpPr/>
          <p:nvPr/>
        </p:nvSpPr>
        <p:spPr>
          <a:xfrm>
            <a:off x="10277318" y="4247505"/>
            <a:ext cx="3265743" cy="1271220"/>
          </a:xfrm>
          <a:prstGeom prst="roundRect">
            <a:avLst/>
          </a:prstGeom>
          <a:solidFill>
            <a:srgbClr val="FAE07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8" name="TextBox 18"/>
          <p:cNvSpPr txBox="1"/>
          <p:nvPr/>
        </p:nvSpPr>
        <p:spPr>
          <a:xfrm>
            <a:off x="5645664" y="4290869"/>
            <a:ext cx="3265744" cy="1118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b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Απόδραση</a:t>
            </a:r>
          </a:p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 b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(Escape)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55746" y="4290869"/>
            <a:ext cx="3265744" cy="1118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b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Μεταφορά</a:t>
            </a:r>
          </a:p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 b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(Transport)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E68C150-2930-9EBA-AE0F-CDDBD9F608E5}"/>
              </a:ext>
            </a:extLst>
          </p:cNvPr>
          <p:cNvSpPr/>
          <p:nvPr/>
        </p:nvSpPr>
        <p:spPr>
          <a:xfrm>
            <a:off x="996850" y="4259943"/>
            <a:ext cx="3265743" cy="1271220"/>
          </a:xfrm>
          <a:prstGeom prst="roundRect">
            <a:avLst/>
          </a:prstGeom>
          <a:solidFill>
            <a:srgbClr val="FC9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1B1358E-BF8A-6A68-8B6A-673B032D7235}"/>
              </a:ext>
            </a:extLst>
          </p:cNvPr>
          <p:cNvSpPr/>
          <p:nvPr/>
        </p:nvSpPr>
        <p:spPr>
          <a:xfrm>
            <a:off x="14514604" y="4295615"/>
            <a:ext cx="3265743" cy="1271220"/>
          </a:xfrm>
          <a:prstGeom prst="roundRect">
            <a:avLst/>
          </a:prstGeom>
          <a:solidFill>
            <a:srgbClr val="99C89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0" name="TextBox 20"/>
          <p:cNvSpPr txBox="1"/>
          <p:nvPr/>
        </p:nvSpPr>
        <p:spPr>
          <a:xfrm>
            <a:off x="5405629" y="193172"/>
            <a:ext cx="8070532" cy="629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Δρόμοι</a:t>
            </a:r>
            <a:r>
              <a:rPr lang="en-US" sz="3699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699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εισ</a:t>
            </a:r>
            <a:r>
              <a:rPr lang="en-US" sz="3699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αγωγής και εξάπλωσης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27002" y="4324020"/>
            <a:ext cx="3265744" cy="1118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b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Απελευθέρωση</a:t>
            </a:r>
          </a:p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 b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(Release)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977913" y="4290869"/>
            <a:ext cx="2313236" cy="1118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b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Αυθόρμητα</a:t>
            </a:r>
          </a:p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 b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(Unaided)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76051" y="5895630"/>
            <a:ext cx="3698230" cy="2724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-Κυνήγι</a:t>
            </a:r>
          </a:p>
          <a:p>
            <a:pPr algn="l"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-Ψάρεμα</a:t>
            </a:r>
          </a:p>
          <a:p>
            <a:pPr algn="l"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-Δασοκομία</a:t>
            </a:r>
          </a:p>
          <a:p>
            <a:pPr algn="l"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-Βιολογικός έλεγχος</a:t>
            </a:r>
          </a:p>
          <a:p>
            <a:pPr algn="l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-Διατήρηση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638884" y="5750237"/>
            <a:ext cx="3562052" cy="2724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-Γεωργία</a:t>
            </a:r>
          </a:p>
          <a:p>
            <a:pPr algn="l"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-Κτηνοτροφία</a:t>
            </a:r>
          </a:p>
          <a:p>
            <a:pPr algn="l"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-Υδατοκαλλιέργειες</a:t>
            </a:r>
          </a:p>
          <a:p>
            <a:pPr algn="l"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-Κατοικίδια</a:t>
            </a:r>
          </a:p>
          <a:p>
            <a:pPr algn="l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-Πειραματόζωα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255746" y="5750237"/>
            <a:ext cx="3735656" cy="2724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-Παράσιτα</a:t>
            </a:r>
          </a:p>
          <a:p>
            <a:pPr algn="l"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-Παθογόνα τροφών</a:t>
            </a:r>
          </a:p>
          <a:p>
            <a:pPr algn="l"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-Ξυλεία</a:t>
            </a:r>
          </a:p>
          <a:p>
            <a:pPr algn="l"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-Σπόροι</a:t>
            </a:r>
          </a:p>
          <a:p>
            <a:pPr algn="l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-Δολώματα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4488715" y="5750237"/>
            <a:ext cx="3291632" cy="518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Φυσική διασπορά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29" grpId="0" animBg="1"/>
      <p:bldP spid="17" grpId="0" animBg="1"/>
      <p:bldP spid="30" grpId="0" animBg="1"/>
      <p:bldP spid="18" grpId="0"/>
      <p:bldP spid="19" grpId="0"/>
      <p:bldP spid="28" grpId="0" animBg="1"/>
      <p:bldP spid="31" grpId="0" animBg="1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382D91C-5A31-8239-6124-758E68ABBD9E}"/>
              </a:ext>
            </a:extLst>
          </p:cNvPr>
          <p:cNvSpPr/>
          <p:nvPr/>
        </p:nvSpPr>
        <p:spPr>
          <a:xfrm>
            <a:off x="0" y="270949"/>
            <a:ext cx="18315842" cy="88558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Freeform 2"/>
          <p:cNvSpPr/>
          <p:nvPr/>
        </p:nvSpPr>
        <p:spPr>
          <a:xfrm>
            <a:off x="859909" y="5297393"/>
            <a:ext cx="5705496" cy="6950263"/>
          </a:xfrm>
          <a:custGeom>
            <a:avLst/>
            <a:gdLst/>
            <a:ahLst/>
            <a:cxnLst/>
            <a:rect l="l" t="t" r="r" b="b"/>
            <a:pathLst>
              <a:path w="5705496" h="6950263">
                <a:moveTo>
                  <a:pt x="0" y="0"/>
                </a:moveTo>
                <a:lnTo>
                  <a:pt x="5705497" y="0"/>
                </a:lnTo>
                <a:lnTo>
                  <a:pt x="5705497" y="6950263"/>
                </a:lnTo>
                <a:lnTo>
                  <a:pt x="0" y="69502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5208687" y="398779"/>
            <a:ext cx="7870627" cy="629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Κα</a:t>
            </a:r>
            <a:r>
              <a:rPr lang="en-US" sz="3699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νονισμός</a:t>
            </a:r>
            <a:r>
              <a:rPr lang="en-US" sz="3699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 (ΕΕ) α</a:t>
            </a:r>
            <a:r>
              <a:rPr lang="en-US" sz="3699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ριθμ</a:t>
            </a:r>
            <a:r>
              <a:rPr lang="en-US" sz="3699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. 1143/2014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59909" y="1390441"/>
            <a:ext cx="16568182" cy="1118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“Κανονισμός 1143/2014 της Ευρωπαϊκής Ένωσης για την πρόληψη και διαχείριση της εισαγωγής και εξάπλωσης χωροκατακτητικών ξενικών ειδών.”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6153625"/>
            <a:ext cx="5173475" cy="1118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 b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Κατάλογος ενωσιακού ενδιαφέροντος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7624921"/>
            <a:ext cx="5173475" cy="5055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114 είδη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8239124"/>
            <a:ext cx="5173475" cy="1044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65 είδη ζώων</a:t>
            </a:r>
          </a:p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49 είδη φυτών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59909" y="3034354"/>
            <a:ext cx="17029985" cy="1695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  <a:spcBef>
                <a:spcPct val="0"/>
              </a:spcBef>
            </a:pPr>
            <a:r>
              <a:rPr lang="en-US" sz="3199" b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Εμπεριέχει: </a:t>
            </a:r>
            <a:r>
              <a:rPr lang="en-US" sz="3199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Τα μέτρα και τους κανόνες για την </a:t>
            </a:r>
            <a:r>
              <a:rPr lang="en-US" sz="3199" u="sng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πρόληψη</a:t>
            </a:r>
            <a:r>
              <a:rPr lang="en-US" sz="3199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 και </a:t>
            </a:r>
            <a:r>
              <a:rPr lang="en-US" sz="3199" u="sng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ελαχιστοποίηση</a:t>
            </a:r>
            <a:r>
              <a:rPr lang="en-US" sz="3199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 των επιπτώσεων που έχουν τα χωροκατακτητικά ξενικά είδη στη </a:t>
            </a:r>
            <a:r>
              <a:rPr lang="en-US" sz="3199" b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βιοποικιλότητα</a:t>
            </a:r>
            <a:r>
              <a:rPr lang="en-US" sz="3199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, τις </a:t>
            </a:r>
            <a:r>
              <a:rPr lang="en-US" sz="3199" b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οικοσυστημικές υπηρεσίες</a:t>
            </a:r>
            <a:r>
              <a:rPr lang="en-US" sz="3199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 και γενικά στην </a:t>
            </a:r>
            <a:r>
              <a:rPr lang="en-US" sz="3199" b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ανθρώπινη υγεία και ευημερία</a:t>
            </a:r>
            <a:r>
              <a:rPr lang="en-US" sz="3199">
                <a:solidFill>
                  <a:srgbClr val="000000"/>
                </a:solidFill>
                <a:latin typeface="+mj-lt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463982" y="5913277"/>
            <a:ext cx="3270945" cy="537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9"/>
              </a:lnSpc>
              <a:spcBef>
                <a:spcPct val="0"/>
              </a:spcBef>
            </a:pPr>
            <a:r>
              <a:rPr lang="en-US" sz="3199" b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Απαγορεύσεις...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463982" y="6813073"/>
            <a:ext cx="8410626" cy="1118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  <a:spcBef>
                <a:spcPct val="0"/>
              </a:spcBef>
            </a:pPr>
            <a:r>
              <a:rPr lang="en-US" sz="3199" b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Συστήματα επιτήρησης και καταγραφής δεδομένων...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463982" y="8274844"/>
            <a:ext cx="4200079" cy="537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9"/>
              </a:lnSpc>
              <a:spcBef>
                <a:spcPct val="0"/>
              </a:spcBef>
            </a:pPr>
            <a:r>
              <a:rPr lang="en-US" sz="3199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Μετ</a:t>
            </a:r>
            <a:r>
              <a:rPr lang="en-US" sz="3199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αβατικά μέτρα...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35152" y="353195"/>
            <a:ext cx="10439277" cy="6720285"/>
          </a:xfrm>
          <a:custGeom>
            <a:avLst/>
            <a:gdLst/>
            <a:ahLst/>
            <a:cxnLst/>
            <a:rect l="l" t="t" r="r" b="b"/>
            <a:pathLst>
              <a:path w="10439277" h="6720285">
                <a:moveTo>
                  <a:pt x="0" y="0"/>
                </a:moveTo>
                <a:lnTo>
                  <a:pt x="10439277" y="0"/>
                </a:lnTo>
                <a:lnTo>
                  <a:pt x="10439277" y="6720285"/>
                </a:lnTo>
                <a:lnTo>
                  <a:pt x="0" y="67202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Freeform 3"/>
          <p:cNvSpPr/>
          <p:nvPr/>
        </p:nvSpPr>
        <p:spPr>
          <a:xfrm>
            <a:off x="1528972" y="2930351"/>
            <a:ext cx="2866769" cy="1565973"/>
          </a:xfrm>
          <a:custGeom>
            <a:avLst/>
            <a:gdLst/>
            <a:ahLst/>
            <a:cxnLst/>
            <a:rect l="l" t="t" r="r" b="b"/>
            <a:pathLst>
              <a:path w="2866769" h="1565973">
                <a:moveTo>
                  <a:pt x="0" y="0"/>
                </a:moveTo>
                <a:lnTo>
                  <a:pt x="2866769" y="0"/>
                </a:lnTo>
                <a:lnTo>
                  <a:pt x="2866769" y="1565973"/>
                </a:lnTo>
                <a:lnTo>
                  <a:pt x="0" y="15659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w="104775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l-GR"/>
          </a:p>
        </p:txBody>
      </p:sp>
      <p:sp>
        <p:nvSpPr>
          <p:cNvPr id="4" name="Freeform 4"/>
          <p:cNvSpPr/>
          <p:nvPr/>
        </p:nvSpPr>
        <p:spPr>
          <a:xfrm>
            <a:off x="2028340" y="7311490"/>
            <a:ext cx="13535956" cy="2741031"/>
          </a:xfrm>
          <a:custGeom>
            <a:avLst/>
            <a:gdLst/>
            <a:ahLst/>
            <a:cxnLst/>
            <a:rect l="l" t="t" r="r" b="b"/>
            <a:pathLst>
              <a:path w="13535956" h="2741031">
                <a:moveTo>
                  <a:pt x="0" y="0"/>
                </a:moveTo>
                <a:lnTo>
                  <a:pt x="13535956" y="0"/>
                </a:lnTo>
                <a:lnTo>
                  <a:pt x="13535956" y="2741031"/>
                </a:lnTo>
                <a:lnTo>
                  <a:pt x="0" y="27410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38100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l-GR"/>
          </a:p>
        </p:txBody>
      </p:sp>
      <p:sp>
        <p:nvSpPr>
          <p:cNvPr id="5" name="TextBox 5"/>
          <p:cNvSpPr txBox="1"/>
          <p:nvPr/>
        </p:nvSpPr>
        <p:spPr>
          <a:xfrm>
            <a:off x="1028700" y="3036427"/>
            <a:ext cx="3867313" cy="1302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4000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Καμπ</a:t>
            </a:r>
            <a:r>
              <a:rPr lang="en-US" sz="4000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ύλη</a:t>
            </a:r>
            <a:r>
              <a:rPr lang="en-US" sz="4000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εισ</a:t>
            </a:r>
            <a:r>
              <a:rPr lang="en-US" sz="4000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βολής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44000" y="5669000"/>
            <a:ext cx="0" cy="4777273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l-GR"/>
          </a:p>
        </p:txBody>
      </p:sp>
      <p:sp>
        <p:nvSpPr>
          <p:cNvPr id="3" name="AutoShape 3"/>
          <p:cNvSpPr/>
          <p:nvPr/>
        </p:nvSpPr>
        <p:spPr>
          <a:xfrm>
            <a:off x="9144000" y="1172018"/>
            <a:ext cx="0" cy="3600323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l-GR"/>
          </a:p>
        </p:txBody>
      </p:sp>
      <p:sp>
        <p:nvSpPr>
          <p:cNvPr id="8" name="TextBox 8"/>
          <p:cNvSpPr txBox="1"/>
          <p:nvPr/>
        </p:nvSpPr>
        <p:spPr>
          <a:xfrm>
            <a:off x="5944270" y="542097"/>
            <a:ext cx="6399461" cy="629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Παρα</a:t>
            </a:r>
            <a:r>
              <a:rPr lang="en-US" sz="3699" b="1" dirty="0" err="1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δείγμ</a:t>
            </a:r>
            <a:r>
              <a:rPr lang="en-US" sz="3699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rPr>
              <a:t>ατα διαχείρισης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700983" y="4806649"/>
            <a:ext cx="868089" cy="8280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  <a:spcBef>
                <a:spcPct val="0"/>
              </a:spcBef>
            </a:pPr>
            <a:r>
              <a:rPr lang="en-US" sz="48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A47301A-6713-E790-C1B5-E574DE323059}"/>
              </a:ext>
            </a:extLst>
          </p:cNvPr>
          <p:cNvGrpSpPr/>
          <p:nvPr/>
        </p:nvGrpSpPr>
        <p:grpSpPr>
          <a:xfrm>
            <a:off x="617230" y="1398179"/>
            <a:ext cx="8005000" cy="8005000"/>
            <a:chOff x="540223" y="1778800"/>
            <a:chExt cx="8005000" cy="8005000"/>
          </a:xfrm>
        </p:grpSpPr>
        <p:sp>
          <p:nvSpPr>
            <p:cNvPr id="4" name="Freeform 4"/>
            <p:cNvSpPr/>
            <p:nvPr/>
          </p:nvSpPr>
          <p:spPr>
            <a:xfrm>
              <a:off x="540223" y="1778800"/>
              <a:ext cx="8005000" cy="8005000"/>
            </a:xfrm>
            <a:custGeom>
              <a:avLst/>
              <a:gdLst/>
              <a:ahLst/>
              <a:cxnLst/>
              <a:rect l="l" t="t" r="r" b="b"/>
              <a:pathLst>
                <a:path w="8005000" h="8005000">
                  <a:moveTo>
                    <a:pt x="0" y="0"/>
                  </a:moveTo>
                  <a:lnTo>
                    <a:pt x="8005001" y="0"/>
                  </a:lnTo>
                  <a:lnTo>
                    <a:pt x="8005001" y="8005000"/>
                  </a:lnTo>
                  <a:lnTo>
                    <a:pt x="0" y="8005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5000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l-GR"/>
            </a:p>
          </p:txBody>
        </p:sp>
        <p:sp>
          <p:nvSpPr>
            <p:cNvPr id="6" name="Freeform 6"/>
            <p:cNvSpPr/>
            <p:nvPr/>
          </p:nvSpPr>
          <p:spPr>
            <a:xfrm>
              <a:off x="1028700" y="6876309"/>
              <a:ext cx="2950538" cy="2670436"/>
            </a:xfrm>
            <a:custGeom>
              <a:avLst/>
              <a:gdLst/>
              <a:ahLst/>
              <a:cxnLst/>
              <a:rect l="l" t="t" r="r" b="b"/>
              <a:pathLst>
                <a:path w="2950538" h="2670436">
                  <a:moveTo>
                    <a:pt x="0" y="0"/>
                  </a:moveTo>
                  <a:lnTo>
                    <a:pt x="2950538" y="0"/>
                  </a:lnTo>
                  <a:lnTo>
                    <a:pt x="2950538" y="2670436"/>
                  </a:lnTo>
                  <a:lnTo>
                    <a:pt x="0" y="26704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9229" r="-48383"/>
              </a:stretch>
            </a:blip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275327" y="1992146"/>
              <a:ext cx="4534793" cy="5378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  <a:spcBef>
                  <a:spcPct val="0"/>
                </a:spcBef>
              </a:pPr>
              <a:r>
                <a:rPr lang="en-US" sz="3199" b="1" i="1">
                  <a:solidFill>
                    <a:srgbClr val="000000"/>
                  </a:solidFill>
                  <a:latin typeface="+mj-lt"/>
                  <a:ea typeface="Open Sans Bold Italics"/>
                  <a:cs typeface="Open Sans Bold Italics"/>
                  <a:sym typeface="Open Sans Bold Italics"/>
                </a:rPr>
                <a:t>Callosciurus erythraeus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28700" y="2734331"/>
              <a:ext cx="4124474" cy="5378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  <a:spcBef>
                  <a:spcPct val="0"/>
                </a:spcBef>
              </a:pPr>
              <a:r>
                <a:rPr lang="en-US" sz="3199">
                  <a:solidFill>
                    <a:srgbClr val="000000"/>
                  </a:solidFill>
                  <a:latin typeface="+mj-lt"/>
                  <a:ea typeface="Open Sans"/>
                  <a:cs typeface="Open Sans"/>
                  <a:sym typeface="Open Sans"/>
                </a:rPr>
                <a:t>2008, νότια Ολλανδία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028700" y="3476517"/>
              <a:ext cx="5167759" cy="5378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  <a:spcBef>
                  <a:spcPct val="0"/>
                </a:spcBef>
              </a:pPr>
              <a:r>
                <a:rPr lang="en-US" sz="3199">
                  <a:solidFill>
                    <a:srgbClr val="000000"/>
                  </a:solidFill>
                  <a:latin typeface="+mj-lt"/>
                  <a:ea typeface="Open Sans"/>
                  <a:cs typeface="Open Sans"/>
                  <a:sym typeface="Open Sans"/>
                </a:rPr>
                <a:t>Πληθυσμός 50-110 ατόμων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028700" y="4214388"/>
              <a:ext cx="6749403" cy="11181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79"/>
                </a:lnSpc>
                <a:spcBef>
                  <a:spcPct val="0"/>
                </a:spcBef>
              </a:pPr>
              <a:r>
                <a:rPr lang="en-US" sz="3199">
                  <a:solidFill>
                    <a:srgbClr val="000000"/>
                  </a:solidFill>
                  <a:latin typeface="+mj-lt"/>
                  <a:ea typeface="Open Sans"/>
                  <a:cs typeface="Open Sans"/>
                  <a:sym typeface="Open Sans"/>
                </a:rPr>
                <a:t>Προβλήματα λόγω ανταγωνισμού με αυτόχθονα είδη (π.χ. </a:t>
              </a:r>
              <a:r>
                <a:rPr lang="en-US" sz="3199" i="1">
                  <a:solidFill>
                    <a:srgbClr val="000000"/>
                  </a:solidFill>
                  <a:latin typeface="+mj-lt"/>
                  <a:ea typeface="Open Sans Italics"/>
                  <a:cs typeface="Open Sans Italics"/>
                  <a:sym typeface="Open Sans Italics"/>
                </a:rPr>
                <a:t>Sciurus vulgaris</a:t>
              </a:r>
              <a:r>
                <a:rPr lang="en-US" sz="3199">
                  <a:solidFill>
                    <a:srgbClr val="000000"/>
                  </a:solidFill>
                  <a:latin typeface="+mj-lt"/>
                  <a:ea typeface="Open Sans"/>
                  <a:cs typeface="Open Sans"/>
                  <a:sym typeface="Open Sans"/>
                </a:rPr>
                <a:t>)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5394945" y="6050018"/>
              <a:ext cx="1603028" cy="5378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  <a:spcBef>
                  <a:spcPct val="0"/>
                </a:spcBef>
              </a:pPr>
              <a:r>
                <a:rPr lang="en-US" sz="3199" b="1">
                  <a:solidFill>
                    <a:srgbClr val="000000"/>
                  </a:solidFill>
                  <a:latin typeface="+mj-lt"/>
                  <a:ea typeface="Open Sans Bold"/>
                  <a:cs typeface="Open Sans Bold"/>
                  <a:sym typeface="Open Sans Bold"/>
                </a:rPr>
                <a:t>-Μέτρα-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4254401" y="6645014"/>
              <a:ext cx="1942058" cy="5378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79"/>
                </a:lnSpc>
                <a:spcBef>
                  <a:spcPct val="0"/>
                </a:spcBef>
              </a:pPr>
              <a:r>
                <a:rPr lang="en-US" sz="3199">
                  <a:solidFill>
                    <a:srgbClr val="000000"/>
                  </a:solidFill>
                  <a:latin typeface="+mj-lt"/>
                  <a:ea typeface="Open Sans"/>
                  <a:cs typeface="Open Sans"/>
                  <a:sym typeface="Open Sans"/>
                </a:rPr>
                <a:t>-Στείρωση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4247480" y="7240010"/>
              <a:ext cx="3780950" cy="16952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79"/>
                </a:lnSpc>
                <a:spcBef>
                  <a:spcPct val="0"/>
                </a:spcBef>
              </a:pPr>
              <a:r>
                <a:rPr lang="en-US" sz="3199">
                  <a:solidFill>
                    <a:srgbClr val="000000"/>
                  </a:solidFill>
                  <a:latin typeface="+mj-lt"/>
                  <a:ea typeface="Open Sans"/>
                  <a:cs typeface="Open Sans"/>
                  <a:sym typeface="Open Sans"/>
                </a:rPr>
                <a:t>-Επικοινωνία και διαφάνεια με τους πολίτες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4254401" y="9082781"/>
              <a:ext cx="4024908" cy="5055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 dirty="0" err="1">
                  <a:solidFill>
                    <a:srgbClr val="000000"/>
                  </a:solidFill>
                  <a:latin typeface="+mj-lt"/>
                  <a:ea typeface="Open Sans"/>
                  <a:cs typeface="Open Sans"/>
                  <a:sym typeface="Open Sans"/>
                </a:rPr>
                <a:t>Κόστος</a:t>
              </a:r>
              <a:r>
                <a:rPr lang="en-US" sz="2999" dirty="0">
                  <a:solidFill>
                    <a:srgbClr val="000000"/>
                  </a:solidFill>
                  <a:latin typeface="+mj-lt"/>
                  <a:ea typeface="Open Sans"/>
                  <a:cs typeface="Open Sans"/>
                  <a:sym typeface="Open Sans"/>
                </a:rPr>
                <a:t>: </a:t>
              </a:r>
              <a:r>
                <a:rPr lang="en-US" sz="2999" b="1" dirty="0">
                  <a:solidFill>
                    <a:srgbClr val="000000"/>
                  </a:solidFill>
                  <a:latin typeface="+mj-lt"/>
                  <a:ea typeface="Open Sans Bold"/>
                  <a:cs typeface="Open Sans Bold"/>
                  <a:sym typeface="Open Sans Bold"/>
                </a:rPr>
                <a:t>330.000 </a:t>
              </a:r>
              <a:r>
                <a:rPr lang="en-US" sz="2999" b="1" dirty="0" err="1">
                  <a:solidFill>
                    <a:srgbClr val="000000"/>
                  </a:solidFill>
                  <a:latin typeface="+mj-lt"/>
                  <a:ea typeface="Open Sans Bold"/>
                  <a:cs typeface="Open Sans Bold"/>
                  <a:sym typeface="Open Sans Bold"/>
                </a:rPr>
                <a:t>ευρώ</a:t>
              </a:r>
              <a:endParaRPr lang="en-US" sz="2999" b="1" dirty="0">
                <a:solidFill>
                  <a:srgbClr val="000000"/>
                </a:solidFill>
                <a:latin typeface="+mj-lt"/>
                <a:ea typeface="Open Sans Bold"/>
                <a:cs typeface="Open Sans Bold"/>
                <a:sym typeface="Open Sans Bold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4D79118-B718-A31A-8EC0-EB3DE130DC65}"/>
              </a:ext>
            </a:extLst>
          </p:cNvPr>
          <p:cNvGrpSpPr/>
          <p:nvPr/>
        </p:nvGrpSpPr>
        <p:grpSpPr>
          <a:xfrm>
            <a:off x="9647627" y="1398179"/>
            <a:ext cx="8005000" cy="8005000"/>
            <a:chOff x="9746233" y="1778800"/>
            <a:chExt cx="8005000" cy="8005000"/>
          </a:xfrm>
        </p:grpSpPr>
        <p:sp>
          <p:nvSpPr>
            <p:cNvPr id="5" name="Freeform 5"/>
            <p:cNvSpPr/>
            <p:nvPr/>
          </p:nvSpPr>
          <p:spPr>
            <a:xfrm>
              <a:off x="9746233" y="1778800"/>
              <a:ext cx="8005000" cy="8005000"/>
            </a:xfrm>
            <a:custGeom>
              <a:avLst/>
              <a:gdLst/>
              <a:ahLst/>
              <a:cxnLst/>
              <a:rect l="l" t="t" r="r" b="b"/>
              <a:pathLst>
                <a:path w="8005000" h="8005000">
                  <a:moveTo>
                    <a:pt x="0" y="0"/>
                  </a:moveTo>
                  <a:lnTo>
                    <a:pt x="8005000" y="0"/>
                  </a:lnTo>
                  <a:lnTo>
                    <a:pt x="8005000" y="8005000"/>
                  </a:lnTo>
                  <a:lnTo>
                    <a:pt x="0" y="8005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5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l-GR"/>
            </a:p>
          </p:txBody>
        </p:sp>
        <p:sp>
          <p:nvSpPr>
            <p:cNvPr id="7" name="Freeform 7"/>
            <p:cNvSpPr/>
            <p:nvPr/>
          </p:nvSpPr>
          <p:spPr>
            <a:xfrm>
              <a:off x="14149787" y="6907646"/>
              <a:ext cx="3247125" cy="2670436"/>
            </a:xfrm>
            <a:custGeom>
              <a:avLst/>
              <a:gdLst/>
              <a:ahLst/>
              <a:cxnLst/>
              <a:rect l="l" t="t" r="r" b="b"/>
              <a:pathLst>
                <a:path w="3247125" h="2670436">
                  <a:moveTo>
                    <a:pt x="0" y="0"/>
                  </a:moveTo>
                  <a:lnTo>
                    <a:pt x="3247125" y="0"/>
                  </a:lnTo>
                  <a:lnTo>
                    <a:pt x="3247125" y="2670436"/>
                  </a:lnTo>
                  <a:lnTo>
                    <a:pt x="0" y="26704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2277418" y="1992146"/>
              <a:ext cx="2942630" cy="5378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  <a:spcBef>
                  <a:spcPct val="0"/>
                </a:spcBef>
              </a:pPr>
              <a:r>
                <a:rPr lang="en-US" sz="3199" b="1" i="1">
                  <a:solidFill>
                    <a:srgbClr val="000000"/>
                  </a:solidFill>
                  <a:latin typeface="+mj-lt"/>
                  <a:ea typeface="Open Sans Bold Italics"/>
                  <a:cs typeface="Open Sans Bold Italics"/>
                  <a:sym typeface="Open Sans Bold Italics"/>
                </a:rPr>
                <a:t>Vespa vellutina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0100554" y="2674194"/>
              <a:ext cx="7296358" cy="11181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79"/>
                </a:lnSpc>
                <a:spcBef>
                  <a:spcPct val="0"/>
                </a:spcBef>
              </a:pPr>
              <a:r>
                <a:rPr lang="en-US" sz="3199" dirty="0" err="1">
                  <a:solidFill>
                    <a:srgbClr val="000000"/>
                  </a:solidFill>
                  <a:latin typeface="+mj-lt"/>
                  <a:ea typeface="Open Sans"/>
                  <a:cs typeface="Open Sans"/>
                  <a:sym typeface="Open Sans"/>
                </a:rPr>
                <a:t>Πρώτη</a:t>
              </a:r>
              <a:r>
                <a:rPr lang="en-US" sz="3199" dirty="0">
                  <a:solidFill>
                    <a:srgbClr val="000000"/>
                  </a:solidFill>
                  <a:latin typeface="+mj-lt"/>
                  <a:ea typeface="Open Sans"/>
                  <a:cs typeface="Open Sans"/>
                  <a:sym typeface="Open Sans"/>
                </a:rPr>
                <a:t> κατα</a:t>
              </a:r>
              <a:r>
                <a:rPr lang="en-US" sz="3199" dirty="0" err="1">
                  <a:solidFill>
                    <a:srgbClr val="000000"/>
                  </a:solidFill>
                  <a:latin typeface="+mj-lt"/>
                  <a:ea typeface="Open Sans"/>
                  <a:cs typeface="Open Sans"/>
                  <a:sym typeface="Open Sans"/>
                </a:rPr>
                <a:t>γρ</a:t>
              </a:r>
              <a:r>
                <a:rPr lang="en-US" sz="3199" dirty="0">
                  <a:solidFill>
                    <a:srgbClr val="000000"/>
                  </a:solidFill>
                  <a:latin typeface="+mj-lt"/>
                  <a:ea typeface="Open Sans"/>
                  <a:cs typeface="Open Sans"/>
                  <a:sym typeface="Open Sans"/>
                </a:rPr>
                <a:t>αφή 2004, νοτιοδυτική Γαλλία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0130391" y="3716865"/>
              <a:ext cx="7128909" cy="11181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79"/>
                </a:lnSpc>
                <a:spcBef>
                  <a:spcPct val="0"/>
                </a:spcBef>
              </a:pPr>
              <a:r>
                <a:rPr lang="en-US" sz="3199">
                  <a:solidFill>
                    <a:srgbClr val="000000"/>
                  </a:solidFill>
                  <a:latin typeface="+mj-lt"/>
                  <a:ea typeface="Open Sans"/>
                  <a:cs typeface="Open Sans"/>
                  <a:sym typeface="Open Sans"/>
                </a:rPr>
                <a:t>Πρόβλημα θήρευσης μελισσών και γενικής μείωσης της αφθονίας των επικονιαστών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0100554" y="5488043"/>
              <a:ext cx="7128909" cy="11181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79"/>
                </a:lnSpc>
                <a:spcBef>
                  <a:spcPct val="0"/>
                </a:spcBef>
              </a:pPr>
              <a:r>
                <a:rPr lang="en-US" sz="3199">
                  <a:solidFill>
                    <a:srgbClr val="000000"/>
                  </a:solidFill>
                  <a:latin typeface="+mj-lt"/>
                  <a:ea typeface="Open Sans"/>
                  <a:cs typeface="Open Sans"/>
                  <a:sym typeface="Open Sans"/>
                </a:rPr>
                <a:t>Οικονομικές επιπτώσεις στη μελισσοκομία και κίνδυνος για την υγεία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0076504" y="7292714"/>
              <a:ext cx="3618342" cy="11181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9"/>
                </a:lnSpc>
                <a:spcBef>
                  <a:spcPct val="0"/>
                </a:spcBef>
              </a:pPr>
              <a:r>
                <a:rPr lang="en-US" sz="3199" b="1">
                  <a:solidFill>
                    <a:srgbClr val="000000"/>
                  </a:solidFill>
                  <a:latin typeface="+mj-lt"/>
                  <a:ea typeface="Open Sans Bold"/>
                  <a:cs typeface="Open Sans Bold"/>
                  <a:sym typeface="Open Sans Bold"/>
                </a:rPr>
                <a:t>Μη έγκαιρη λήψη μέτρων 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0280340" y="8544935"/>
              <a:ext cx="3210669" cy="10441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99"/>
                </a:lnSpc>
              </a:pPr>
              <a:r>
                <a:rPr lang="en-US" sz="2999">
                  <a:solidFill>
                    <a:srgbClr val="000000"/>
                  </a:solidFill>
                  <a:latin typeface="+mj-lt"/>
                  <a:ea typeface="Open Sans"/>
                  <a:cs typeface="Open Sans"/>
                  <a:sym typeface="Open Sans"/>
                </a:rPr>
                <a:t>Κόστος: </a:t>
              </a:r>
              <a:r>
                <a:rPr lang="en-US" sz="2999" b="1">
                  <a:solidFill>
                    <a:srgbClr val="000000"/>
                  </a:solidFill>
                  <a:latin typeface="+mj-lt"/>
                  <a:ea typeface="Open Sans Bold"/>
                  <a:cs typeface="Open Sans Bold"/>
                  <a:sym typeface="Open Sans Bold"/>
                </a:rPr>
                <a:t>23 εκατ. </a:t>
              </a:r>
            </a:p>
            <a:p>
              <a:pPr algn="ctr">
                <a:lnSpc>
                  <a:spcPts val="4199"/>
                </a:lnSpc>
                <a:spcBef>
                  <a:spcPct val="0"/>
                </a:spcBef>
              </a:pPr>
              <a:r>
                <a:rPr lang="en-US" sz="2999" b="1">
                  <a:solidFill>
                    <a:srgbClr val="000000"/>
                  </a:solidFill>
                  <a:latin typeface="+mj-lt"/>
                  <a:ea typeface="Open Sans Bold"/>
                  <a:cs typeface="Open Sans Bold"/>
                  <a:sym typeface="Open Sans Bold"/>
                </a:rPr>
                <a:t>ευρώ </a:t>
              </a:r>
              <a:r>
                <a:rPr lang="en-US" sz="2999">
                  <a:solidFill>
                    <a:srgbClr val="000000"/>
                  </a:solidFill>
                  <a:latin typeface="+mj-lt"/>
                  <a:ea typeface="Open Sans"/>
                  <a:cs typeface="Open Sans"/>
                  <a:sym typeface="Open Sans"/>
                </a:rPr>
                <a:t>(2006-2015)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445E43C-6C5D-9B33-B59E-1E459A20677B}"/>
              </a:ext>
            </a:extLst>
          </p:cNvPr>
          <p:cNvSpPr txBox="1"/>
          <p:nvPr/>
        </p:nvSpPr>
        <p:spPr>
          <a:xfrm>
            <a:off x="891088" y="9431859"/>
            <a:ext cx="3768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Photo: </a:t>
            </a:r>
            <a:r>
              <a:rPr lang="en-US" dirty="0" err="1"/>
              <a:t>belyykit</a:t>
            </a:r>
            <a:r>
              <a:rPr lang="en-US" dirty="0"/>
              <a:t>/ </a:t>
            </a:r>
            <a:r>
              <a:rPr lang="en-US" dirty="0" err="1"/>
              <a:t>iNaturalist</a:t>
            </a:r>
            <a:r>
              <a:rPr lang="en-US" dirty="0"/>
              <a:t> (CC BY-NC)</a:t>
            </a:r>
            <a:endParaRPr lang="el-GR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DF8999B-5D25-9D4B-38E6-5FEA2C005D92}"/>
              </a:ext>
            </a:extLst>
          </p:cNvPr>
          <p:cNvSpPr txBox="1"/>
          <p:nvPr/>
        </p:nvSpPr>
        <p:spPr>
          <a:xfrm>
            <a:off x="9293303" y="9423253"/>
            <a:ext cx="8994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Photo: TapTrap.com – Guide to the flying pests (Asian hornet) – used with permission / licensed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>
                <a:hlinkClick r:id="rId9"/>
              </a:rPr>
              <a:t>https://www.taptrap.com/en/guide-to-the-flying-pests/wasps-and-hornets/asian-hornet/</a:t>
            </a:r>
            <a:r>
              <a:rPr lang="en-US" dirty="0"/>
              <a:t>)</a:t>
            </a:r>
            <a:endParaRPr lang="el-G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640</Words>
  <Application>Microsoft Office PowerPoint</Application>
  <PresentationFormat>Custom</PresentationFormat>
  <Paragraphs>105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Calibri</vt:lpstr>
      <vt:lpstr>Open Sans</vt:lpstr>
      <vt:lpstr>Arial</vt:lpstr>
      <vt:lpstr>Open Sans Bold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IAS</dc:title>
  <cp:lastModifiedBy>Αλέξανδρος Σταφυλαράκης</cp:lastModifiedBy>
  <cp:revision>11</cp:revision>
  <dcterms:created xsi:type="dcterms:W3CDTF">2006-08-16T00:00:00Z</dcterms:created>
  <dcterms:modified xsi:type="dcterms:W3CDTF">2026-02-10T00:55:14Z</dcterms:modified>
  <dc:identifier>DAG-_S-qCYk</dc:identifier>
</cp:coreProperties>
</file>